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2.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xml" ContentType="application/vnd.openxmlformats-officedocument.drawingml.chart+xml"/>
  <Override PartName="/ppt/notesSlides/notesSlide32.xml" ContentType="application/vnd.openxmlformats-officedocument.presentationml.notesSlide+xml"/>
  <Override PartName="/ppt/charts/chart3.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4.xml" ContentType="application/vnd.openxmlformats-officedocument.drawingml.chart+xml"/>
  <Override PartName="/ppt/notesSlides/notesSlide43.xml" ContentType="application/vnd.openxmlformats-officedocument.presentationml.notesSlide+xml"/>
  <Override PartName="/ppt/charts/chart5.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6.xml" ContentType="application/vnd.openxmlformats-officedocument.drawingml.chart+xml"/>
  <Override PartName="/ppt/comments/comment3.xml" ContentType="application/vnd.openxmlformats-officedocument.presentationml.comments+xml"/>
  <Override PartName="/ppt/notesSlides/notesSlide4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7.xml" ContentType="application/vnd.openxmlformats-officedocument.drawingml.chart+xml"/>
  <Override PartName="/ppt/notesSlides/notesSlide5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66"/>
  </p:notesMasterIdLst>
  <p:sldIdLst>
    <p:sldId id="825" r:id="rId2"/>
    <p:sldId id="256" r:id="rId3"/>
    <p:sldId id="763" r:id="rId4"/>
    <p:sldId id="770" r:id="rId5"/>
    <p:sldId id="771" r:id="rId6"/>
    <p:sldId id="772" r:id="rId7"/>
    <p:sldId id="773" r:id="rId8"/>
    <p:sldId id="774" r:id="rId9"/>
    <p:sldId id="775" r:id="rId10"/>
    <p:sldId id="801" r:id="rId11"/>
    <p:sldId id="754" r:id="rId12"/>
    <p:sldId id="750" r:id="rId13"/>
    <p:sldId id="621" r:id="rId14"/>
    <p:sldId id="793" r:id="rId15"/>
    <p:sldId id="824" r:id="rId16"/>
    <p:sldId id="828" r:id="rId17"/>
    <p:sldId id="734" r:id="rId18"/>
    <p:sldId id="827" r:id="rId19"/>
    <p:sldId id="777" r:id="rId20"/>
    <p:sldId id="736" r:id="rId21"/>
    <p:sldId id="737" r:id="rId22"/>
    <p:sldId id="738" r:id="rId23"/>
    <p:sldId id="731" r:id="rId24"/>
    <p:sldId id="732" r:id="rId25"/>
    <p:sldId id="733" r:id="rId26"/>
    <p:sldId id="878" r:id="rId27"/>
    <p:sldId id="832" r:id="rId28"/>
    <p:sldId id="743" r:id="rId29"/>
    <p:sldId id="778" r:id="rId30"/>
    <p:sldId id="782" r:id="rId31"/>
    <p:sldId id="791" r:id="rId32"/>
    <p:sldId id="783" r:id="rId33"/>
    <p:sldId id="869" r:id="rId34"/>
    <p:sldId id="870" r:id="rId35"/>
    <p:sldId id="874" r:id="rId36"/>
    <p:sldId id="875" r:id="rId37"/>
    <p:sldId id="876" r:id="rId38"/>
    <p:sldId id="868" r:id="rId39"/>
    <p:sldId id="721" r:id="rId40"/>
    <p:sldId id="858" r:id="rId41"/>
    <p:sldId id="862" r:id="rId42"/>
    <p:sldId id="819" r:id="rId43"/>
    <p:sldId id="836" r:id="rId44"/>
    <p:sldId id="861" r:id="rId45"/>
    <p:sldId id="839" r:id="rId46"/>
    <p:sldId id="840" r:id="rId47"/>
    <p:sldId id="841" r:id="rId48"/>
    <p:sldId id="842" r:id="rId49"/>
    <p:sldId id="844" r:id="rId50"/>
    <p:sldId id="859" r:id="rId51"/>
    <p:sldId id="850" r:id="rId52"/>
    <p:sldId id="851" r:id="rId53"/>
    <p:sldId id="872" r:id="rId54"/>
    <p:sldId id="857" r:id="rId55"/>
    <p:sldId id="854" r:id="rId56"/>
    <p:sldId id="873" r:id="rId57"/>
    <p:sldId id="852" r:id="rId58"/>
    <p:sldId id="834" r:id="rId59"/>
    <p:sldId id="855" r:id="rId60"/>
    <p:sldId id="877" r:id="rId61"/>
    <p:sldId id="846" r:id="rId62"/>
    <p:sldId id="829" r:id="rId63"/>
    <p:sldId id="821" r:id="rId64"/>
    <p:sldId id="823" r:id="rId6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elynne Finnegan" initials="KF" lastIdx="9" clrIdx="0"/>
  <p:cmAuthor id="1" name="ANNBORDERS" initials="A" lastIdx="10" clrIdx="1"/>
  <p:cmAuthor id="2" name="Patricia Ann Lee King" initials="PALK" lastIdx="4" clrIdx="2">
    <p:extLst/>
  </p:cmAuthor>
  <p:cmAuthor id="3" name="Borders, Ann" initials="BA"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DBFF"/>
    <a:srgbClr val="004990"/>
    <a:srgbClr val="F9B7A5"/>
    <a:srgbClr val="F58466"/>
    <a:srgbClr val="C9D7E9"/>
    <a:srgbClr val="2D9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90" autoAdjust="0"/>
    <p:restoredTop sz="86450" autoAdjust="0"/>
  </p:normalViewPr>
  <p:slideViewPr>
    <p:cSldViewPr>
      <p:cViewPr varScale="1">
        <p:scale>
          <a:sx n="101" d="100"/>
          <a:sy n="101" d="100"/>
        </p:scale>
        <p:origin x="-191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506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GHgraphs_11.20.201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GHgraphs_11.20.2017.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nhnet\shared\Nurse_OBS\FR1USER\Borders\ILPQC\Obstetric\OB%20CALLS\OB%20Teams%20Call%20(HTN)\Novemeber%202017%20OB%20Teams\Data-New\Data-November\HTNdatatracking_(Rainbow)_11.21.2017.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nhnet\shared\Nurse_OBS\FR1USER\Borders\ILPQC\Obstetric\OB%20CALLS\Annual%20Conference%20Data\HTNdatatracking_processmeasures_MODIFIED_12.13.2017.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Annual%20Conference%20Data\RAW%20HTN%20DATA.xlsx"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dirty="0"/>
              <a:t>What</a:t>
            </a:r>
            <a:r>
              <a:rPr lang="en-US" sz="2000" baseline="0" dirty="0"/>
              <a:t> Assistance Would Be Helpful to Engage a Patient Advisor?</a:t>
            </a:r>
            <a:endParaRPr lang="en-US" sz="2000" dirty="0"/>
          </a:p>
        </c:rich>
      </c:tx>
      <c:layout/>
      <c:overlay val="0"/>
    </c:title>
    <c:autoTitleDeleted val="0"/>
    <c:plotArea>
      <c:layout/>
      <c:barChart>
        <c:barDir val="col"/>
        <c:grouping val="clustered"/>
        <c:varyColors val="0"/>
        <c:ser>
          <c:idx val="0"/>
          <c:order val="0"/>
          <c:invertIfNegative val="0"/>
          <c:dLbls>
            <c:spPr>
              <a:noFill/>
              <a:ln>
                <a:noFill/>
              </a:ln>
              <a:effectLst/>
            </c:spPr>
            <c:txPr>
              <a:bodyPr/>
              <a:lstStyle/>
              <a:p>
                <a:pPr>
                  <a:defRPr sz="20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Sheet1!$B$2:$E$2</c:f>
              <c:strCache>
                <c:ptCount val="4"/>
                <c:pt idx="0">
                  <c:v>Identifying interested patients</c:v>
                </c:pt>
                <c:pt idx="1">
                  <c:v>Training how to incorporate patient advisors in the work of the hospital QI Team</c:v>
                </c:pt>
                <c:pt idx="2">
                  <c:v>Making the case for patient advisors with hospital administration</c:v>
                </c:pt>
                <c:pt idx="3">
                  <c:v>Other</c:v>
                </c:pt>
              </c:strCache>
            </c:strRef>
          </c:cat>
          <c:val>
            <c:numRef>
              <c:f>Sheet1!$B$3:$E$3</c:f>
              <c:numCache>
                <c:formatCode>0%</c:formatCode>
                <c:ptCount val="4"/>
                <c:pt idx="0">
                  <c:v>0.69</c:v>
                </c:pt>
                <c:pt idx="1">
                  <c:v>0.66</c:v>
                </c:pt>
                <c:pt idx="2">
                  <c:v>0.3</c:v>
                </c:pt>
                <c:pt idx="3">
                  <c:v>0.11</c:v>
                </c:pt>
              </c:numCache>
            </c:numRef>
          </c:val>
          <c:extLst xmlns:c16r2="http://schemas.microsoft.com/office/drawing/2015/06/chart">
            <c:ext xmlns:c16="http://schemas.microsoft.com/office/drawing/2014/chart" uri="{C3380CC4-5D6E-409C-BE32-E72D297353CC}">
              <c16:uniqueId val="{00000000-2147-490E-9FA9-918A860B9CB8}"/>
            </c:ext>
          </c:extLst>
        </c:ser>
        <c:dLbls>
          <c:showLegendKey val="0"/>
          <c:showVal val="0"/>
          <c:showCatName val="0"/>
          <c:showSerName val="0"/>
          <c:showPercent val="0"/>
          <c:showBubbleSize val="0"/>
        </c:dLbls>
        <c:gapWidth val="150"/>
        <c:axId val="127834752"/>
        <c:axId val="58470784"/>
      </c:barChart>
      <c:catAx>
        <c:axId val="127834752"/>
        <c:scaling>
          <c:orientation val="minMax"/>
        </c:scaling>
        <c:delete val="0"/>
        <c:axPos val="b"/>
        <c:numFmt formatCode="General" sourceLinked="0"/>
        <c:majorTickMark val="out"/>
        <c:minorTickMark val="none"/>
        <c:tickLblPos val="nextTo"/>
        <c:txPr>
          <a:bodyPr/>
          <a:lstStyle/>
          <a:p>
            <a:pPr>
              <a:defRPr sz="1600" b="1"/>
            </a:pPr>
            <a:endParaRPr lang="en-US"/>
          </a:p>
        </c:txPr>
        <c:crossAx val="58470784"/>
        <c:crosses val="autoZero"/>
        <c:auto val="1"/>
        <c:lblAlgn val="ctr"/>
        <c:lblOffset val="100"/>
        <c:noMultiLvlLbl val="0"/>
      </c:catAx>
      <c:valAx>
        <c:axId val="58470784"/>
        <c:scaling>
          <c:orientation val="minMax"/>
          <c:max val="1"/>
          <c:min val="0"/>
        </c:scaling>
        <c:delete val="0"/>
        <c:axPos val="l"/>
        <c:numFmt formatCode="0%" sourceLinked="1"/>
        <c:majorTickMark val="out"/>
        <c:minorTickMark val="none"/>
        <c:tickLblPos val="nextTo"/>
        <c:crossAx val="12783475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ILPQC:</a:t>
            </a:r>
            <a:r>
              <a:rPr lang="en-US" baseline="0"/>
              <a:t> Golden Hour Initiative</a:t>
            </a:r>
          </a:p>
          <a:p>
            <a:pPr>
              <a:defRPr/>
            </a:pPr>
            <a:r>
              <a:rPr lang="en-US" baseline="0"/>
              <a:t>Communication Practices: Percent of Deliveries Utilizing Delivery Room Checklist, Prebrief, &amp; Debrief</a:t>
            </a:r>
          </a:p>
          <a:p>
            <a:pPr>
              <a:defRPr/>
            </a:pPr>
            <a:r>
              <a:rPr lang="en-US" baseline="0"/>
              <a:t>All Hospitals, 2015-2017</a:t>
            </a:r>
            <a:endParaRPr lang="en-US"/>
          </a:p>
        </c:rich>
      </c:tx>
      <c:layout/>
      <c:overlay val="0"/>
    </c:title>
    <c:autoTitleDeleted val="0"/>
    <c:plotArea>
      <c:layout/>
      <c:lineChart>
        <c:grouping val="standard"/>
        <c:varyColors val="0"/>
        <c:ser>
          <c:idx val="0"/>
          <c:order val="0"/>
          <c:tx>
            <c:strRef>
              <c:f>'1'!$B$1</c:f>
              <c:strCache>
                <c:ptCount val="1"/>
                <c:pt idx="0">
                  <c:v>Checklist</c:v>
                </c:pt>
              </c:strCache>
            </c:strRef>
          </c:tx>
          <c:cat>
            <c:strRef>
              <c:f>'1'!$A$2:$A$30</c:f>
              <c:strCache>
                <c:ptCount val="29"/>
                <c:pt idx="0">
                  <c:v>Jul-15</c:v>
                </c:pt>
                <c:pt idx="1">
                  <c:v>Aug-15</c:v>
                </c:pt>
                <c:pt idx="2">
                  <c:v>Sep-15</c:v>
                </c:pt>
                <c:pt idx="3">
                  <c:v>Oct-15</c:v>
                </c:pt>
                <c:pt idx="4">
                  <c:v>Nov-15</c:v>
                </c:pt>
                <c:pt idx="5">
                  <c:v>Dec-15</c:v>
                </c:pt>
                <c:pt idx="6">
                  <c:v>Jan-16</c:v>
                </c:pt>
                <c:pt idx="7">
                  <c:v>Feb-16</c:v>
                </c:pt>
                <c:pt idx="8">
                  <c:v>Mar-16</c:v>
                </c:pt>
                <c:pt idx="9">
                  <c:v>Apr-16</c:v>
                </c:pt>
                <c:pt idx="10">
                  <c:v>May-16</c:v>
                </c:pt>
                <c:pt idx="11">
                  <c:v>Jun-16</c:v>
                </c:pt>
                <c:pt idx="12">
                  <c:v>Jul-16</c:v>
                </c:pt>
                <c:pt idx="13">
                  <c:v>Aug-16</c:v>
                </c:pt>
                <c:pt idx="14">
                  <c:v>Sep-16</c:v>
                </c:pt>
                <c:pt idx="15">
                  <c:v>Oct-16</c:v>
                </c:pt>
                <c:pt idx="16">
                  <c:v>Nov-16</c:v>
                </c:pt>
                <c:pt idx="17">
                  <c:v>Dec-16</c:v>
                </c:pt>
                <c:pt idx="18">
                  <c:v>Jan-17</c:v>
                </c:pt>
                <c:pt idx="19">
                  <c:v>Feb-17</c:v>
                </c:pt>
                <c:pt idx="20">
                  <c:v>Mar-17</c:v>
                </c:pt>
                <c:pt idx="21">
                  <c:v>Apr-17</c:v>
                </c:pt>
                <c:pt idx="22">
                  <c:v>May-17</c:v>
                </c:pt>
                <c:pt idx="23">
                  <c:v>Jun-17</c:v>
                </c:pt>
                <c:pt idx="24">
                  <c:v>Jul-17</c:v>
                </c:pt>
                <c:pt idx="25">
                  <c:v>Aug-17</c:v>
                </c:pt>
                <c:pt idx="26">
                  <c:v>Sep-17</c:v>
                </c:pt>
                <c:pt idx="27">
                  <c:v>Oct-17</c:v>
                </c:pt>
                <c:pt idx="28">
                  <c:v>Nov-17</c:v>
                </c:pt>
              </c:strCache>
            </c:strRef>
          </c:cat>
          <c:val>
            <c:numRef>
              <c:f>'1'!$B$2:$B$30</c:f>
              <c:numCache>
                <c:formatCode>0%</c:formatCode>
                <c:ptCount val="29"/>
                <c:pt idx="0">
                  <c:v>0.51</c:v>
                </c:pt>
                <c:pt idx="1">
                  <c:v>0.39</c:v>
                </c:pt>
                <c:pt idx="2">
                  <c:v>0.7</c:v>
                </c:pt>
                <c:pt idx="3">
                  <c:v>0.66</c:v>
                </c:pt>
                <c:pt idx="4">
                  <c:v>0.68</c:v>
                </c:pt>
                <c:pt idx="5">
                  <c:v>0.72</c:v>
                </c:pt>
                <c:pt idx="6">
                  <c:v>0.69</c:v>
                </c:pt>
                <c:pt idx="7">
                  <c:v>0.73</c:v>
                </c:pt>
                <c:pt idx="8">
                  <c:v>0.71</c:v>
                </c:pt>
                <c:pt idx="9">
                  <c:v>0.74</c:v>
                </c:pt>
                <c:pt idx="10">
                  <c:v>0.64</c:v>
                </c:pt>
                <c:pt idx="11">
                  <c:v>0.62</c:v>
                </c:pt>
                <c:pt idx="12">
                  <c:v>0.66</c:v>
                </c:pt>
                <c:pt idx="13">
                  <c:v>0.59</c:v>
                </c:pt>
                <c:pt idx="14">
                  <c:v>0.59</c:v>
                </c:pt>
                <c:pt idx="15">
                  <c:v>0.63</c:v>
                </c:pt>
                <c:pt idx="16">
                  <c:v>0.66</c:v>
                </c:pt>
                <c:pt idx="17">
                  <c:v>0.65</c:v>
                </c:pt>
                <c:pt idx="18">
                  <c:v>0.66</c:v>
                </c:pt>
                <c:pt idx="19">
                  <c:v>0.64</c:v>
                </c:pt>
                <c:pt idx="20">
                  <c:v>0.66</c:v>
                </c:pt>
                <c:pt idx="21">
                  <c:v>0.7</c:v>
                </c:pt>
                <c:pt idx="22">
                  <c:v>0.72</c:v>
                </c:pt>
                <c:pt idx="23">
                  <c:v>0.71</c:v>
                </c:pt>
                <c:pt idx="24">
                  <c:v>0.73</c:v>
                </c:pt>
                <c:pt idx="25">
                  <c:v>0.69</c:v>
                </c:pt>
                <c:pt idx="26">
                  <c:v>0.86</c:v>
                </c:pt>
                <c:pt idx="27">
                  <c:v>0.82</c:v>
                </c:pt>
                <c:pt idx="28">
                  <c:v>0.88</c:v>
                </c:pt>
              </c:numCache>
            </c:numRef>
          </c:val>
          <c:smooth val="0"/>
          <c:extLst xmlns:c16r2="http://schemas.microsoft.com/office/drawing/2015/06/chart">
            <c:ext xmlns:c16="http://schemas.microsoft.com/office/drawing/2014/chart" uri="{C3380CC4-5D6E-409C-BE32-E72D297353CC}">
              <c16:uniqueId val="{00000000-92E1-415E-900A-C66FD1ADC84D}"/>
            </c:ext>
          </c:extLst>
        </c:ser>
        <c:ser>
          <c:idx val="1"/>
          <c:order val="1"/>
          <c:tx>
            <c:strRef>
              <c:f>'1'!$C$1</c:f>
              <c:strCache>
                <c:ptCount val="1"/>
                <c:pt idx="0">
                  <c:v>Prebrief</c:v>
                </c:pt>
              </c:strCache>
            </c:strRef>
          </c:tx>
          <c:cat>
            <c:strRef>
              <c:f>'1'!$A$2:$A$30</c:f>
              <c:strCache>
                <c:ptCount val="29"/>
                <c:pt idx="0">
                  <c:v>Jul-15</c:v>
                </c:pt>
                <c:pt idx="1">
                  <c:v>Aug-15</c:v>
                </c:pt>
                <c:pt idx="2">
                  <c:v>Sep-15</c:v>
                </c:pt>
                <c:pt idx="3">
                  <c:v>Oct-15</c:v>
                </c:pt>
                <c:pt idx="4">
                  <c:v>Nov-15</c:v>
                </c:pt>
                <c:pt idx="5">
                  <c:v>Dec-15</c:v>
                </c:pt>
                <c:pt idx="6">
                  <c:v>Jan-16</c:v>
                </c:pt>
                <c:pt idx="7">
                  <c:v>Feb-16</c:v>
                </c:pt>
                <c:pt idx="8">
                  <c:v>Mar-16</c:v>
                </c:pt>
                <c:pt idx="9">
                  <c:v>Apr-16</c:v>
                </c:pt>
                <c:pt idx="10">
                  <c:v>May-16</c:v>
                </c:pt>
                <c:pt idx="11">
                  <c:v>Jun-16</c:v>
                </c:pt>
                <c:pt idx="12">
                  <c:v>Jul-16</c:v>
                </c:pt>
                <c:pt idx="13">
                  <c:v>Aug-16</c:v>
                </c:pt>
                <c:pt idx="14">
                  <c:v>Sep-16</c:v>
                </c:pt>
                <c:pt idx="15">
                  <c:v>Oct-16</c:v>
                </c:pt>
                <c:pt idx="16">
                  <c:v>Nov-16</c:v>
                </c:pt>
                <c:pt idx="17">
                  <c:v>Dec-16</c:v>
                </c:pt>
                <c:pt idx="18">
                  <c:v>Jan-17</c:v>
                </c:pt>
                <c:pt idx="19">
                  <c:v>Feb-17</c:v>
                </c:pt>
                <c:pt idx="20">
                  <c:v>Mar-17</c:v>
                </c:pt>
                <c:pt idx="21">
                  <c:v>Apr-17</c:v>
                </c:pt>
                <c:pt idx="22">
                  <c:v>May-17</c:v>
                </c:pt>
                <c:pt idx="23">
                  <c:v>Jun-17</c:v>
                </c:pt>
                <c:pt idx="24">
                  <c:v>Jul-17</c:v>
                </c:pt>
                <c:pt idx="25">
                  <c:v>Aug-17</c:v>
                </c:pt>
                <c:pt idx="26">
                  <c:v>Sep-17</c:v>
                </c:pt>
                <c:pt idx="27">
                  <c:v>Oct-17</c:v>
                </c:pt>
                <c:pt idx="28">
                  <c:v>Nov-17</c:v>
                </c:pt>
              </c:strCache>
            </c:strRef>
          </c:cat>
          <c:val>
            <c:numRef>
              <c:f>'1'!$C$2:$C$30</c:f>
              <c:numCache>
                <c:formatCode>0%</c:formatCode>
                <c:ptCount val="29"/>
                <c:pt idx="0">
                  <c:v>0.77</c:v>
                </c:pt>
                <c:pt idx="1">
                  <c:v>0.62</c:v>
                </c:pt>
                <c:pt idx="2">
                  <c:v>0.7</c:v>
                </c:pt>
                <c:pt idx="3">
                  <c:v>0.73</c:v>
                </c:pt>
                <c:pt idx="4">
                  <c:v>0.73</c:v>
                </c:pt>
                <c:pt idx="5">
                  <c:v>0.74</c:v>
                </c:pt>
                <c:pt idx="6">
                  <c:v>0.74</c:v>
                </c:pt>
                <c:pt idx="7">
                  <c:v>0.75</c:v>
                </c:pt>
                <c:pt idx="8">
                  <c:v>0.69</c:v>
                </c:pt>
                <c:pt idx="9">
                  <c:v>0.72</c:v>
                </c:pt>
                <c:pt idx="10">
                  <c:v>0.68</c:v>
                </c:pt>
                <c:pt idx="11">
                  <c:v>0.65</c:v>
                </c:pt>
                <c:pt idx="12">
                  <c:v>0.68</c:v>
                </c:pt>
                <c:pt idx="13">
                  <c:v>0.59</c:v>
                </c:pt>
                <c:pt idx="14">
                  <c:v>0.62</c:v>
                </c:pt>
                <c:pt idx="15">
                  <c:v>0.65</c:v>
                </c:pt>
                <c:pt idx="16">
                  <c:v>0.71</c:v>
                </c:pt>
                <c:pt idx="17">
                  <c:v>0.71</c:v>
                </c:pt>
                <c:pt idx="18">
                  <c:v>0.68</c:v>
                </c:pt>
                <c:pt idx="19">
                  <c:v>0.64</c:v>
                </c:pt>
                <c:pt idx="20">
                  <c:v>0.65</c:v>
                </c:pt>
                <c:pt idx="21">
                  <c:v>0.7</c:v>
                </c:pt>
                <c:pt idx="22">
                  <c:v>0.72</c:v>
                </c:pt>
                <c:pt idx="23">
                  <c:v>0.71</c:v>
                </c:pt>
                <c:pt idx="24">
                  <c:v>0.79</c:v>
                </c:pt>
                <c:pt idx="25">
                  <c:v>0.7</c:v>
                </c:pt>
                <c:pt idx="26">
                  <c:v>0.85</c:v>
                </c:pt>
                <c:pt idx="27">
                  <c:v>0.84</c:v>
                </c:pt>
                <c:pt idx="28">
                  <c:v>0.91</c:v>
                </c:pt>
              </c:numCache>
            </c:numRef>
          </c:val>
          <c:smooth val="0"/>
          <c:extLst xmlns:c16r2="http://schemas.microsoft.com/office/drawing/2015/06/chart">
            <c:ext xmlns:c16="http://schemas.microsoft.com/office/drawing/2014/chart" uri="{C3380CC4-5D6E-409C-BE32-E72D297353CC}">
              <c16:uniqueId val="{00000001-92E1-415E-900A-C66FD1ADC84D}"/>
            </c:ext>
          </c:extLst>
        </c:ser>
        <c:ser>
          <c:idx val="2"/>
          <c:order val="2"/>
          <c:tx>
            <c:strRef>
              <c:f>'1'!$D$1</c:f>
              <c:strCache>
                <c:ptCount val="1"/>
                <c:pt idx="0">
                  <c:v>Debrief</c:v>
                </c:pt>
              </c:strCache>
            </c:strRef>
          </c:tx>
          <c:cat>
            <c:strRef>
              <c:f>'1'!$A$2:$A$30</c:f>
              <c:strCache>
                <c:ptCount val="29"/>
                <c:pt idx="0">
                  <c:v>Jul-15</c:v>
                </c:pt>
                <c:pt idx="1">
                  <c:v>Aug-15</c:v>
                </c:pt>
                <c:pt idx="2">
                  <c:v>Sep-15</c:v>
                </c:pt>
                <c:pt idx="3">
                  <c:v>Oct-15</c:v>
                </c:pt>
                <c:pt idx="4">
                  <c:v>Nov-15</c:v>
                </c:pt>
                <c:pt idx="5">
                  <c:v>Dec-15</c:v>
                </c:pt>
                <c:pt idx="6">
                  <c:v>Jan-16</c:v>
                </c:pt>
                <c:pt idx="7">
                  <c:v>Feb-16</c:v>
                </c:pt>
                <c:pt idx="8">
                  <c:v>Mar-16</c:v>
                </c:pt>
                <c:pt idx="9">
                  <c:v>Apr-16</c:v>
                </c:pt>
                <c:pt idx="10">
                  <c:v>May-16</c:v>
                </c:pt>
                <c:pt idx="11">
                  <c:v>Jun-16</c:v>
                </c:pt>
                <c:pt idx="12">
                  <c:v>Jul-16</c:v>
                </c:pt>
                <c:pt idx="13">
                  <c:v>Aug-16</c:v>
                </c:pt>
                <c:pt idx="14">
                  <c:v>Sep-16</c:v>
                </c:pt>
                <c:pt idx="15">
                  <c:v>Oct-16</c:v>
                </c:pt>
                <c:pt idx="16">
                  <c:v>Nov-16</c:v>
                </c:pt>
                <c:pt idx="17">
                  <c:v>Dec-16</c:v>
                </c:pt>
                <c:pt idx="18">
                  <c:v>Jan-17</c:v>
                </c:pt>
                <c:pt idx="19">
                  <c:v>Feb-17</c:v>
                </c:pt>
                <c:pt idx="20">
                  <c:v>Mar-17</c:v>
                </c:pt>
                <c:pt idx="21">
                  <c:v>Apr-17</c:v>
                </c:pt>
                <c:pt idx="22">
                  <c:v>May-17</c:v>
                </c:pt>
                <c:pt idx="23">
                  <c:v>Jun-17</c:v>
                </c:pt>
                <c:pt idx="24">
                  <c:v>Jul-17</c:v>
                </c:pt>
                <c:pt idx="25">
                  <c:v>Aug-17</c:v>
                </c:pt>
                <c:pt idx="26">
                  <c:v>Sep-17</c:v>
                </c:pt>
                <c:pt idx="27">
                  <c:v>Oct-17</c:v>
                </c:pt>
                <c:pt idx="28">
                  <c:v>Nov-17</c:v>
                </c:pt>
              </c:strCache>
            </c:strRef>
          </c:cat>
          <c:val>
            <c:numRef>
              <c:f>'1'!$D$2:$D$30</c:f>
              <c:numCache>
                <c:formatCode>0%</c:formatCode>
                <c:ptCount val="29"/>
                <c:pt idx="0">
                  <c:v>0.28000000000000003</c:v>
                </c:pt>
                <c:pt idx="1">
                  <c:v>0.28999999999999998</c:v>
                </c:pt>
                <c:pt idx="2">
                  <c:v>0.33</c:v>
                </c:pt>
                <c:pt idx="3">
                  <c:v>0.45</c:v>
                </c:pt>
                <c:pt idx="4">
                  <c:v>0.39</c:v>
                </c:pt>
                <c:pt idx="5">
                  <c:v>0.41</c:v>
                </c:pt>
                <c:pt idx="6">
                  <c:v>0.44</c:v>
                </c:pt>
                <c:pt idx="7">
                  <c:v>0.4</c:v>
                </c:pt>
                <c:pt idx="8">
                  <c:v>0.41</c:v>
                </c:pt>
                <c:pt idx="9">
                  <c:v>0.43</c:v>
                </c:pt>
                <c:pt idx="10">
                  <c:v>0.5</c:v>
                </c:pt>
                <c:pt idx="11">
                  <c:v>0.37</c:v>
                </c:pt>
                <c:pt idx="12">
                  <c:v>0.42</c:v>
                </c:pt>
                <c:pt idx="13">
                  <c:v>0.39</c:v>
                </c:pt>
                <c:pt idx="14">
                  <c:v>0.43</c:v>
                </c:pt>
                <c:pt idx="15">
                  <c:v>0.5</c:v>
                </c:pt>
                <c:pt idx="16">
                  <c:v>0.55000000000000004</c:v>
                </c:pt>
                <c:pt idx="17">
                  <c:v>0.55000000000000004</c:v>
                </c:pt>
                <c:pt idx="18">
                  <c:v>0.49</c:v>
                </c:pt>
                <c:pt idx="19">
                  <c:v>0.47</c:v>
                </c:pt>
                <c:pt idx="20">
                  <c:v>0.47</c:v>
                </c:pt>
                <c:pt idx="21">
                  <c:v>0.53</c:v>
                </c:pt>
                <c:pt idx="22">
                  <c:v>0.54</c:v>
                </c:pt>
                <c:pt idx="23">
                  <c:v>0.52</c:v>
                </c:pt>
                <c:pt idx="24">
                  <c:v>0.63</c:v>
                </c:pt>
                <c:pt idx="25">
                  <c:v>0.55000000000000004</c:v>
                </c:pt>
                <c:pt idx="26">
                  <c:v>0.56000000000000005</c:v>
                </c:pt>
                <c:pt idx="27">
                  <c:v>0.57999999999999996</c:v>
                </c:pt>
                <c:pt idx="28">
                  <c:v>0.78</c:v>
                </c:pt>
              </c:numCache>
            </c:numRef>
          </c:val>
          <c:smooth val="0"/>
          <c:extLst xmlns:c16r2="http://schemas.microsoft.com/office/drawing/2015/06/chart">
            <c:ext xmlns:c16="http://schemas.microsoft.com/office/drawing/2014/chart" uri="{C3380CC4-5D6E-409C-BE32-E72D297353CC}">
              <c16:uniqueId val="{00000002-92E1-415E-900A-C66FD1ADC84D}"/>
            </c:ext>
          </c:extLst>
        </c:ser>
        <c:dLbls>
          <c:showLegendKey val="0"/>
          <c:showVal val="0"/>
          <c:showCatName val="0"/>
          <c:showSerName val="0"/>
          <c:showPercent val="0"/>
          <c:showBubbleSize val="0"/>
        </c:dLbls>
        <c:marker val="1"/>
        <c:smooth val="0"/>
        <c:axId val="58348288"/>
        <c:axId val="58349824"/>
      </c:lineChart>
      <c:scatterChart>
        <c:scatterStyle val="lineMarker"/>
        <c:varyColors val="0"/>
        <c:ser>
          <c:idx val="3"/>
          <c:order val="3"/>
          <c:tx>
            <c:v>Goal</c:v>
          </c:tx>
          <c:spPr>
            <a:ln>
              <a:solidFill>
                <a:srgbClr val="FF0000"/>
              </a:solidFill>
              <a:prstDash val="dash"/>
            </a:ln>
          </c:spPr>
          <c:marker>
            <c:symbol val="none"/>
          </c:marker>
          <c:xVal>
            <c:numRef>
              <c:f>'1'!$G$2:$G$3</c:f>
              <c:numCache>
                <c:formatCode>0</c:formatCode>
                <c:ptCount val="2"/>
                <c:pt idx="0">
                  <c:v>0</c:v>
                </c:pt>
                <c:pt idx="1">
                  <c:v>1</c:v>
                </c:pt>
              </c:numCache>
            </c:numRef>
          </c:xVal>
          <c:yVal>
            <c:numRef>
              <c:f>'1'!$H$2:$H$3</c:f>
              <c:numCache>
                <c:formatCode>General</c:formatCode>
                <c:ptCount val="2"/>
                <c:pt idx="0">
                  <c:v>0.8</c:v>
                </c:pt>
                <c:pt idx="1">
                  <c:v>0.8</c:v>
                </c:pt>
              </c:numCache>
            </c:numRef>
          </c:yVal>
          <c:smooth val="0"/>
          <c:extLst xmlns:c16r2="http://schemas.microsoft.com/office/drawing/2015/06/chart">
            <c:ext xmlns:c16="http://schemas.microsoft.com/office/drawing/2014/chart" uri="{C3380CC4-5D6E-409C-BE32-E72D297353CC}">
              <c16:uniqueId val="{00000003-92E1-415E-900A-C66FD1ADC84D}"/>
            </c:ext>
          </c:extLst>
        </c:ser>
        <c:dLbls>
          <c:showLegendKey val="0"/>
          <c:showVal val="0"/>
          <c:showCatName val="0"/>
          <c:showSerName val="0"/>
          <c:showPercent val="0"/>
          <c:showBubbleSize val="0"/>
        </c:dLbls>
        <c:axId val="58365824"/>
        <c:axId val="58364288"/>
      </c:scatterChart>
      <c:catAx>
        <c:axId val="58348288"/>
        <c:scaling>
          <c:orientation val="minMax"/>
        </c:scaling>
        <c:delete val="0"/>
        <c:axPos val="b"/>
        <c:numFmt formatCode="General" sourceLinked="0"/>
        <c:majorTickMark val="out"/>
        <c:minorTickMark val="none"/>
        <c:tickLblPos val="nextTo"/>
        <c:crossAx val="58349824"/>
        <c:crosses val="autoZero"/>
        <c:auto val="1"/>
        <c:lblAlgn val="ctr"/>
        <c:lblOffset val="100"/>
        <c:noMultiLvlLbl val="0"/>
      </c:catAx>
      <c:valAx>
        <c:axId val="58349824"/>
        <c:scaling>
          <c:orientation val="minMax"/>
          <c:max val="1"/>
          <c:min val="0"/>
        </c:scaling>
        <c:delete val="0"/>
        <c:axPos val="l"/>
        <c:title>
          <c:tx>
            <c:rich>
              <a:bodyPr rot="-5400000" vert="horz"/>
              <a:lstStyle/>
              <a:p>
                <a:pPr>
                  <a:defRPr/>
                </a:pPr>
                <a:r>
                  <a:rPr lang="en-US"/>
                  <a:t>Percent of Deliveries</a:t>
                </a:r>
              </a:p>
            </c:rich>
          </c:tx>
          <c:layout/>
          <c:overlay val="0"/>
        </c:title>
        <c:numFmt formatCode="0%" sourceLinked="1"/>
        <c:majorTickMark val="out"/>
        <c:minorTickMark val="none"/>
        <c:tickLblPos val="nextTo"/>
        <c:crossAx val="58348288"/>
        <c:crosses val="autoZero"/>
        <c:crossBetween val="between"/>
      </c:valAx>
      <c:valAx>
        <c:axId val="58364288"/>
        <c:scaling>
          <c:orientation val="minMax"/>
        </c:scaling>
        <c:delete val="1"/>
        <c:axPos val="r"/>
        <c:numFmt formatCode="General" sourceLinked="1"/>
        <c:majorTickMark val="out"/>
        <c:minorTickMark val="none"/>
        <c:tickLblPos val="none"/>
        <c:crossAx val="58365824"/>
        <c:crosses val="max"/>
        <c:crossBetween val="midCat"/>
      </c:valAx>
      <c:valAx>
        <c:axId val="58365824"/>
        <c:scaling>
          <c:orientation val="minMax"/>
          <c:max val="1"/>
          <c:min val="0"/>
        </c:scaling>
        <c:delete val="1"/>
        <c:axPos val="t"/>
        <c:numFmt formatCode="0" sourceLinked="1"/>
        <c:majorTickMark val="out"/>
        <c:minorTickMark val="none"/>
        <c:tickLblPos val="none"/>
        <c:crossAx val="58364288"/>
        <c:crosses val="max"/>
        <c:crossBetween val="midCat"/>
      </c:valAx>
    </c:plotArea>
    <c:legend>
      <c:legendPos val="b"/>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a:effectLst/>
              </a:rPr>
              <a:t>ILPQC: Golden Hour Initiative</a:t>
            </a:r>
            <a:endParaRPr lang="en-US" dirty="0">
              <a:effectLst/>
            </a:endParaRPr>
          </a:p>
          <a:p>
            <a:pPr>
              <a:defRPr/>
            </a:pPr>
            <a:r>
              <a:rPr lang="en-US" sz="1800" b="1" i="0" baseline="0" dirty="0">
                <a:effectLst/>
              </a:rPr>
              <a:t>Delivery Room Practices: Percent of Eligible Infants </a:t>
            </a:r>
            <a:r>
              <a:rPr lang="en-US" sz="1800" b="1" i="0" baseline="0" dirty="0" smtClean="0">
                <a:effectLst/>
              </a:rPr>
              <a:t>Initially </a:t>
            </a:r>
            <a:r>
              <a:rPr lang="en-US" sz="1800" b="1" i="0" baseline="0" dirty="0">
                <a:effectLst/>
              </a:rPr>
              <a:t>Stabilized with CPAP Trial, &amp; Delayed Cord Clamping 30-60 Seconds </a:t>
            </a:r>
          </a:p>
          <a:p>
            <a:pPr>
              <a:defRPr/>
            </a:pPr>
            <a:r>
              <a:rPr lang="en-US" sz="1800" b="1" i="0" baseline="0" dirty="0">
                <a:effectLst/>
              </a:rPr>
              <a:t>All Hospitals, 2015-2017</a:t>
            </a:r>
            <a:endParaRPr lang="en-US" dirty="0">
              <a:effectLst/>
            </a:endParaRPr>
          </a:p>
        </c:rich>
      </c:tx>
      <c:layout/>
      <c:overlay val="0"/>
    </c:title>
    <c:autoTitleDeleted val="0"/>
    <c:plotArea>
      <c:layout/>
      <c:lineChart>
        <c:grouping val="standard"/>
        <c:varyColors val="0"/>
        <c:ser>
          <c:idx val="1"/>
          <c:order val="0"/>
          <c:tx>
            <c:strRef>
              <c:f>'2'!$C$1</c:f>
              <c:strCache>
                <c:ptCount val="1"/>
                <c:pt idx="0">
                  <c:v>CPAP All</c:v>
                </c:pt>
              </c:strCache>
            </c:strRef>
          </c:tx>
          <c:cat>
            <c:strRef>
              <c:f>'2'!$A$2:$A$30</c:f>
              <c:strCache>
                <c:ptCount val="29"/>
                <c:pt idx="0">
                  <c:v>Jul-15</c:v>
                </c:pt>
                <c:pt idx="1">
                  <c:v>Aug-15</c:v>
                </c:pt>
                <c:pt idx="2">
                  <c:v>Sep-15</c:v>
                </c:pt>
                <c:pt idx="3">
                  <c:v>Oct-15</c:v>
                </c:pt>
                <c:pt idx="4">
                  <c:v>Nov-15</c:v>
                </c:pt>
                <c:pt idx="5">
                  <c:v>Dec-15</c:v>
                </c:pt>
                <c:pt idx="6">
                  <c:v>Jan-16</c:v>
                </c:pt>
                <c:pt idx="7">
                  <c:v>Feb-16</c:v>
                </c:pt>
                <c:pt idx="8">
                  <c:v>Mar-16</c:v>
                </c:pt>
                <c:pt idx="9">
                  <c:v>Apr-16</c:v>
                </c:pt>
                <c:pt idx="10">
                  <c:v>May-16</c:v>
                </c:pt>
                <c:pt idx="11">
                  <c:v>Jun-16</c:v>
                </c:pt>
                <c:pt idx="12">
                  <c:v>Jul-16</c:v>
                </c:pt>
                <c:pt idx="13">
                  <c:v>Aug-16</c:v>
                </c:pt>
                <c:pt idx="14">
                  <c:v>Sep-16</c:v>
                </c:pt>
                <c:pt idx="15">
                  <c:v>Oct-16</c:v>
                </c:pt>
                <c:pt idx="16">
                  <c:v>Nov-16</c:v>
                </c:pt>
                <c:pt idx="17">
                  <c:v>Dec-16</c:v>
                </c:pt>
                <c:pt idx="18">
                  <c:v>Jan-17</c:v>
                </c:pt>
                <c:pt idx="19">
                  <c:v>Feb-17</c:v>
                </c:pt>
                <c:pt idx="20">
                  <c:v>Mar-17</c:v>
                </c:pt>
                <c:pt idx="21">
                  <c:v>Apr-17</c:v>
                </c:pt>
                <c:pt idx="22">
                  <c:v>May-17</c:v>
                </c:pt>
                <c:pt idx="23">
                  <c:v>Jun-17</c:v>
                </c:pt>
                <c:pt idx="24">
                  <c:v>Jul-17</c:v>
                </c:pt>
                <c:pt idx="25">
                  <c:v>Aug-17</c:v>
                </c:pt>
                <c:pt idx="26">
                  <c:v>Sep-17</c:v>
                </c:pt>
                <c:pt idx="27">
                  <c:v>Oct-17</c:v>
                </c:pt>
                <c:pt idx="28">
                  <c:v>Nov-17</c:v>
                </c:pt>
              </c:strCache>
            </c:strRef>
          </c:cat>
          <c:val>
            <c:numRef>
              <c:f>'2'!$C$2:$C$30</c:f>
              <c:numCache>
                <c:formatCode>0%</c:formatCode>
                <c:ptCount val="29"/>
                <c:pt idx="0">
                  <c:v>0.78</c:v>
                </c:pt>
                <c:pt idx="1">
                  <c:v>0.8</c:v>
                </c:pt>
                <c:pt idx="2">
                  <c:v>0.81</c:v>
                </c:pt>
                <c:pt idx="3">
                  <c:v>0.75</c:v>
                </c:pt>
                <c:pt idx="4">
                  <c:v>0.76</c:v>
                </c:pt>
                <c:pt idx="5">
                  <c:v>0.79</c:v>
                </c:pt>
                <c:pt idx="6">
                  <c:v>0.78</c:v>
                </c:pt>
                <c:pt idx="7">
                  <c:v>0.85</c:v>
                </c:pt>
                <c:pt idx="8">
                  <c:v>0.81</c:v>
                </c:pt>
                <c:pt idx="9">
                  <c:v>0.87</c:v>
                </c:pt>
                <c:pt idx="10">
                  <c:v>0.82</c:v>
                </c:pt>
                <c:pt idx="11">
                  <c:v>0.84</c:v>
                </c:pt>
                <c:pt idx="12">
                  <c:v>0.84</c:v>
                </c:pt>
                <c:pt idx="13">
                  <c:v>0.83</c:v>
                </c:pt>
                <c:pt idx="14">
                  <c:v>0.78</c:v>
                </c:pt>
                <c:pt idx="15">
                  <c:v>0.84</c:v>
                </c:pt>
                <c:pt idx="16">
                  <c:v>0.83</c:v>
                </c:pt>
                <c:pt idx="17">
                  <c:v>0.85</c:v>
                </c:pt>
                <c:pt idx="18">
                  <c:v>0.8</c:v>
                </c:pt>
                <c:pt idx="19">
                  <c:v>0.9</c:v>
                </c:pt>
                <c:pt idx="20">
                  <c:v>0.94</c:v>
                </c:pt>
                <c:pt idx="21">
                  <c:v>0.9</c:v>
                </c:pt>
                <c:pt idx="22">
                  <c:v>0.86</c:v>
                </c:pt>
                <c:pt idx="23">
                  <c:v>0.93</c:v>
                </c:pt>
                <c:pt idx="24">
                  <c:v>0.9</c:v>
                </c:pt>
                <c:pt idx="25">
                  <c:v>0.89</c:v>
                </c:pt>
                <c:pt idx="26">
                  <c:v>0.82</c:v>
                </c:pt>
                <c:pt idx="27">
                  <c:v>0.83</c:v>
                </c:pt>
                <c:pt idx="28">
                  <c:v>0.94</c:v>
                </c:pt>
              </c:numCache>
            </c:numRef>
          </c:val>
          <c:smooth val="0"/>
          <c:extLst xmlns:c16r2="http://schemas.microsoft.com/office/drawing/2015/06/chart">
            <c:ext xmlns:c16="http://schemas.microsoft.com/office/drawing/2014/chart" uri="{C3380CC4-5D6E-409C-BE32-E72D297353CC}">
              <c16:uniqueId val="{00000001-B7B4-4E86-AC2C-B06FB7C42236}"/>
            </c:ext>
          </c:extLst>
        </c:ser>
        <c:ser>
          <c:idx val="2"/>
          <c:order val="1"/>
          <c:tx>
            <c:strRef>
              <c:f>'2'!$D$1</c:f>
              <c:strCache>
                <c:ptCount val="1"/>
                <c:pt idx="0">
                  <c:v>Delayed Cord Clamping</c:v>
                </c:pt>
              </c:strCache>
            </c:strRef>
          </c:tx>
          <c:cat>
            <c:strRef>
              <c:f>'2'!$A$2:$A$30</c:f>
              <c:strCache>
                <c:ptCount val="29"/>
                <c:pt idx="0">
                  <c:v>Jul-15</c:v>
                </c:pt>
                <c:pt idx="1">
                  <c:v>Aug-15</c:v>
                </c:pt>
                <c:pt idx="2">
                  <c:v>Sep-15</c:v>
                </c:pt>
                <c:pt idx="3">
                  <c:v>Oct-15</c:v>
                </c:pt>
                <c:pt idx="4">
                  <c:v>Nov-15</c:v>
                </c:pt>
                <c:pt idx="5">
                  <c:v>Dec-15</c:v>
                </c:pt>
                <c:pt idx="6">
                  <c:v>Jan-16</c:v>
                </c:pt>
                <c:pt idx="7">
                  <c:v>Feb-16</c:v>
                </c:pt>
                <c:pt idx="8">
                  <c:v>Mar-16</c:v>
                </c:pt>
                <c:pt idx="9">
                  <c:v>Apr-16</c:v>
                </c:pt>
                <c:pt idx="10">
                  <c:v>May-16</c:v>
                </c:pt>
                <c:pt idx="11">
                  <c:v>Jun-16</c:v>
                </c:pt>
                <c:pt idx="12">
                  <c:v>Jul-16</c:v>
                </c:pt>
                <c:pt idx="13">
                  <c:v>Aug-16</c:v>
                </c:pt>
                <c:pt idx="14">
                  <c:v>Sep-16</c:v>
                </c:pt>
                <c:pt idx="15">
                  <c:v>Oct-16</c:v>
                </c:pt>
                <c:pt idx="16">
                  <c:v>Nov-16</c:v>
                </c:pt>
                <c:pt idx="17">
                  <c:v>Dec-16</c:v>
                </c:pt>
                <c:pt idx="18">
                  <c:v>Jan-17</c:v>
                </c:pt>
                <c:pt idx="19">
                  <c:v>Feb-17</c:v>
                </c:pt>
                <c:pt idx="20">
                  <c:v>Mar-17</c:v>
                </c:pt>
                <c:pt idx="21">
                  <c:v>Apr-17</c:v>
                </c:pt>
                <c:pt idx="22">
                  <c:v>May-17</c:v>
                </c:pt>
                <c:pt idx="23">
                  <c:v>Jun-17</c:v>
                </c:pt>
                <c:pt idx="24">
                  <c:v>Jul-17</c:v>
                </c:pt>
                <c:pt idx="25">
                  <c:v>Aug-17</c:v>
                </c:pt>
                <c:pt idx="26">
                  <c:v>Sep-17</c:v>
                </c:pt>
                <c:pt idx="27">
                  <c:v>Oct-17</c:v>
                </c:pt>
                <c:pt idx="28">
                  <c:v>Nov-17</c:v>
                </c:pt>
              </c:strCache>
            </c:strRef>
          </c:cat>
          <c:val>
            <c:numRef>
              <c:f>'2'!$D$2:$D$30</c:f>
              <c:numCache>
                <c:formatCode>0%</c:formatCode>
                <c:ptCount val="29"/>
                <c:pt idx="0">
                  <c:v>0.56000000000000005</c:v>
                </c:pt>
                <c:pt idx="1">
                  <c:v>0.48</c:v>
                </c:pt>
                <c:pt idx="2">
                  <c:v>0.62</c:v>
                </c:pt>
                <c:pt idx="3">
                  <c:v>0.48</c:v>
                </c:pt>
                <c:pt idx="4">
                  <c:v>0.6</c:v>
                </c:pt>
                <c:pt idx="5">
                  <c:v>0.62</c:v>
                </c:pt>
                <c:pt idx="6">
                  <c:v>0.66</c:v>
                </c:pt>
                <c:pt idx="7">
                  <c:v>0.77</c:v>
                </c:pt>
                <c:pt idx="8">
                  <c:v>0.61</c:v>
                </c:pt>
                <c:pt idx="9">
                  <c:v>0.71</c:v>
                </c:pt>
                <c:pt idx="10">
                  <c:v>0.74</c:v>
                </c:pt>
                <c:pt idx="11">
                  <c:v>0.69</c:v>
                </c:pt>
                <c:pt idx="12">
                  <c:v>0.77</c:v>
                </c:pt>
                <c:pt idx="13">
                  <c:v>0.69</c:v>
                </c:pt>
                <c:pt idx="14">
                  <c:v>0.7</c:v>
                </c:pt>
                <c:pt idx="15">
                  <c:v>0.64</c:v>
                </c:pt>
                <c:pt idx="16">
                  <c:v>0.56999999999999995</c:v>
                </c:pt>
                <c:pt idx="17">
                  <c:v>0.68</c:v>
                </c:pt>
                <c:pt idx="18">
                  <c:v>0.56999999999999995</c:v>
                </c:pt>
                <c:pt idx="19">
                  <c:v>0.53</c:v>
                </c:pt>
                <c:pt idx="20">
                  <c:v>0.8</c:v>
                </c:pt>
                <c:pt idx="21">
                  <c:v>0.74</c:v>
                </c:pt>
                <c:pt idx="22">
                  <c:v>0.7</c:v>
                </c:pt>
                <c:pt idx="23">
                  <c:v>0.78</c:v>
                </c:pt>
                <c:pt idx="24">
                  <c:v>0.84</c:v>
                </c:pt>
                <c:pt idx="25">
                  <c:v>0.75</c:v>
                </c:pt>
                <c:pt idx="26">
                  <c:v>0.82</c:v>
                </c:pt>
                <c:pt idx="27">
                  <c:v>0.68</c:v>
                </c:pt>
                <c:pt idx="28">
                  <c:v>0.91</c:v>
                </c:pt>
              </c:numCache>
            </c:numRef>
          </c:val>
          <c:smooth val="0"/>
          <c:extLst xmlns:c16r2="http://schemas.microsoft.com/office/drawing/2015/06/chart">
            <c:ext xmlns:c16="http://schemas.microsoft.com/office/drawing/2014/chart" uri="{C3380CC4-5D6E-409C-BE32-E72D297353CC}">
              <c16:uniqueId val="{00000002-B7B4-4E86-AC2C-B06FB7C42236}"/>
            </c:ext>
          </c:extLst>
        </c:ser>
        <c:ser>
          <c:idx val="3"/>
          <c:order val="2"/>
          <c:tx>
            <c:strRef>
              <c:f>'2'!$E$1</c:f>
              <c:strCache>
                <c:ptCount val="1"/>
                <c:pt idx="0">
                  <c:v>Goal</c:v>
                </c:pt>
              </c:strCache>
            </c:strRef>
          </c:tx>
          <c:spPr>
            <a:ln>
              <a:solidFill>
                <a:srgbClr val="FF0000"/>
              </a:solidFill>
              <a:prstDash val="dash"/>
            </a:ln>
          </c:spPr>
          <c:marker>
            <c:symbol val="none"/>
          </c:marker>
          <c:cat>
            <c:strRef>
              <c:f>'2'!$A$2:$A$30</c:f>
              <c:strCache>
                <c:ptCount val="29"/>
                <c:pt idx="0">
                  <c:v>Jul-15</c:v>
                </c:pt>
                <c:pt idx="1">
                  <c:v>Aug-15</c:v>
                </c:pt>
                <c:pt idx="2">
                  <c:v>Sep-15</c:v>
                </c:pt>
                <c:pt idx="3">
                  <c:v>Oct-15</c:v>
                </c:pt>
                <c:pt idx="4">
                  <c:v>Nov-15</c:v>
                </c:pt>
                <c:pt idx="5">
                  <c:v>Dec-15</c:v>
                </c:pt>
                <c:pt idx="6">
                  <c:v>Jan-16</c:v>
                </c:pt>
                <c:pt idx="7">
                  <c:v>Feb-16</c:v>
                </c:pt>
                <c:pt idx="8">
                  <c:v>Mar-16</c:v>
                </c:pt>
                <c:pt idx="9">
                  <c:v>Apr-16</c:v>
                </c:pt>
                <c:pt idx="10">
                  <c:v>May-16</c:v>
                </c:pt>
                <c:pt idx="11">
                  <c:v>Jun-16</c:v>
                </c:pt>
                <c:pt idx="12">
                  <c:v>Jul-16</c:v>
                </c:pt>
                <c:pt idx="13">
                  <c:v>Aug-16</c:v>
                </c:pt>
                <c:pt idx="14">
                  <c:v>Sep-16</c:v>
                </c:pt>
                <c:pt idx="15">
                  <c:v>Oct-16</c:v>
                </c:pt>
                <c:pt idx="16">
                  <c:v>Nov-16</c:v>
                </c:pt>
                <c:pt idx="17">
                  <c:v>Dec-16</c:v>
                </c:pt>
                <c:pt idx="18">
                  <c:v>Jan-17</c:v>
                </c:pt>
                <c:pt idx="19">
                  <c:v>Feb-17</c:v>
                </c:pt>
                <c:pt idx="20">
                  <c:v>Mar-17</c:v>
                </c:pt>
                <c:pt idx="21">
                  <c:v>Apr-17</c:v>
                </c:pt>
                <c:pt idx="22">
                  <c:v>May-17</c:v>
                </c:pt>
                <c:pt idx="23">
                  <c:v>Jun-17</c:v>
                </c:pt>
                <c:pt idx="24">
                  <c:v>Jul-17</c:v>
                </c:pt>
                <c:pt idx="25">
                  <c:v>Aug-17</c:v>
                </c:pt>
                <c:pt idx="26">
                  <c:v>Sep-17</c:v>
                </c:pt>
                <c:pt idx="27">
                  <c:v>Oct-17</c:v>
                </c:pt>
                <c:pt idx="28">
                  <c:v>Nov-17</c:v>
                </c:pt>
              </c:strCache>
            </c:strRef>
          </c:cat>
          <c:val>
            <c:numRef>
              <c:f>'2'!$E$2:$E$30</c:f>
              <c:numCache>
                <c:formatCode>0%</c:formatCode>
                <c:ptCount val="29"/>
                <c:pt idx="0">
                  <c:v>0.8</c:v>
                </c:pt>
                <c:pt idx="1">
                  <c:v>0.8</c:v>
                </c:pt>
                <c:pt idx="2">
                  <c:v>0.8</c:v>
                </c:pt>
                <c:pt idx="3">
                  <c:v>0.8</c:v>
                </c:pt>
                <c:pt idx="4">
                  <c:v>0.8</c:v>
                </c:pt>
                <c:pt idx="5">
                  <c:v>0.8</c:v>
                </c:pt>
                <c:pt idx="6">
                  <c:v>0.8</c:v>
                </c:pt>
                <c:pt idx="7">
                  <c:v>0.8</c:v>
                </c:pt>
                <c:pt idx="8">
                  <c:v>0.8</c:v>
                </c:pt>
                <c:pt idx="9">
                  <c:v>0.8</c:v>
                </c:pt>
                <c:pt idx="10">
                  <c:v>0.8</c:v>
                </c:pt>
                <c:pt idx="11">
                  <c:v>0.8</c:v>
                </c:pt>
                <c:pt idx="12">
                  <c:v>0.8</c:v>
                </c:pt>
                <c:pt idx="13">
                  <c:v>0.8</c:v>
                </c:pt>
                <c:pt idx="14">
                  <c:v>0.8</c:v>
                </c:pt>
                <c:pt idx="15">
                  <c:v>0.8</c:v>
                </c:pt>
                <c:pt idx="16">
                  <c:v>0.8</c:v>
                </c:pt>
                <c:pt idx="17">
                  <c:v>0.8</c:v>
                </c:pt>
                <c:pt idx="18">
                  <c:v>0.8</c:v>
                </c:pt>
                <c:pt idx="19">
                  <c:v>0.8</c:v>
                </c:pt>
                <c:pt idx="20">
                  <c:v>0.8</c:v>
                </c:pt>
                <c:pt idx="21">
                  <c:v>0.8</c:v>
                </c:pt>
                <c:pt idx="22">
                  <c:v>0.8</c:v>
                </c:pt>
                <c:pt idx="23">
                  <c:v>0.8</c:v>
                </c:pt>
                <c:pt idx="24">
                  <c:v>0.8</c:v>
                </c:pt>
                <c:pt idx="25">
                  <c:v>0.8</c:v>
                </c:pt>
                <c:pt idx="26">
                  <c:v>0.8</c:v>
                </c:pt>
                <c:pt idx="27">
                  <c:v>0.8</c:v>
                </c:pt>
                <c:pt idx="28">
                  <c:v>0.8</c:v>
                </c:pt>
              </c:numCache>
            </c:numRef>
          </c:val>
          <c:smooth val="0"/>
          <c:extLst xmlns:c16r2="http://schemas.microsoft.com/office/drawing/2015/06/chart">
            <c:ext xmlns:c16="http://schemas.microsoft.com/office/drawing/2014/chart" uri="{C3380CC4-5D6E-409C-BE32-E72D297353CC}">
              <c16:uniqueId val="{00000003-B7B4-4E86-AC2C-B06FB7C42236}"/>
            </c:ext>
          </c:extLst>
        </c:ser>
        <c:dLbls>
          <c:showLegendKey val="0"/>
          <c:showVal val="0"/>
          <c:showCatName val="0"/>
          <c:showSerName val="0"/>
          <c:showPercent val="0"/>
          <c:showBubbleSize val="0"/>
        </c:dLbls>
        <c:marker val="1"/>
        <c:smooth val="0"/>
        <c:axId val="57686656"/>
        <c:axId val="57692544"/>
      </c:lineChart>
      <c:catAx>
        <c:axId val="57686656"/>
        <c:scaling>
          <c:orientation val="minMax"/>
        </c:scaling>
        <c:delete val="0"/>
        <c:axPos val="b"/>
        <c:numFmt formatCode="General" sourceLinked="0"/>
        <c:majorTickMark val="out"/>
        <c:minorTickMark val="none"/>
        <c:tickLblPos val="nextTo"/>
        <c:txPr>
          <a:bodyPr/>
          <a:lstStyle/>
          <a:p>
            <a:pPr>
              <a:defRPr sz="1400"/>
            </a:pPr>
            <a:endParaRPr lang="en-US"/>
          </a:p>
        </c:txPr>
        <c:crossAx val="57692544"/>
        <c:crosses val="autoZero"/>
        <c:auto val="1"/>
        <c:lblAlgn val="ctr"/>
        <c:lblOffset val="100"/>
        <c:noMultiLvlLbl val="0"/>
      </c:catAx>
      <c:valAx>
        <c:axId val="57692544"/>
        <c:scaling>
          <c:orientation val="minMax"/>
          <c:max val="1"/>
          <c:min val="0"/>
        </c:scaling>
        <c:delete val="0"/>
        <c:axPos val="l"/>
        <c:title>
          <c:tx>
            <c:rich>
              <a:bodyPr rot="-5400000" vert="horz"/>
              <a:lstStyle/>
              <a:p>
                <a:pPr>
                  <a:defRPr sz="1200"/>
                </a:pPr>
                <a:r>
                  <a:rPr lang="en-US" sz="1200"/>
                  <a:t>Percent of Eligible Infants</a:t>
                </a:r>
              </a:p>
            </c:rich>
          </c:tx>
          <c:layout/>
          <c:overlay val="0"/>
        </c:title>
        <c:numFmt formatCode="0%" sourceLinked="1"/>
        <c:majorTickMark val="out"/>
        <c:minorTickMark val="none"/>
        <c:tickLblPos val="nextTo"/>
        <c:txPr>
          <a:bodyPr/>
          <a:lstStyle/>
          <a:p>
            <a:pPr>
              <a:defRPr sz="1200"/>
            </a:pPr>
            <a:endParaRPr lang="en-US"/>
          </a:p>
        </c:txPr>
        <c:crossAx val="57686656"/>
        <c:crosses val="autoZero"/>
        <c:crossBetween val="between"/>
      </c:valAx>
    </c:plotArea>
    <c:legend>
      <c:legendPos val="b"/>
      <c:layout/>
      <c:overlay val="0"/>
      <c:txPr>
        <a:bodyPr/>
        <a:lstStyle/>
        <a:p>
          <a:pPr>
            <a:defRPr sz="14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800" b="1" i="0" baseline="0">
                <a:effectLst/>
              </a:rPr>
              <a:t>ILPQC: Maternal Hypertension Initiative</a:t>
            </a:r>
            <a:endParaRPr lang="en-US">
              <a:effectLst/>
            </a:endParaRPr>
          </a:p>
          <a:p>
            <a:pPr>
              <a:defRPr/>
            </a:pPr>
            <a:r>
              <a:rPr lang="en-US" sz="1800" b="1" i="0" baseline="0">
                <a:effectLst/>
              </a:rPr>
              <a:t>Percent of Cases with New Onset Severe Hypertension Treated in &lt;30, 30-60, 60-90, &gt;90 minutes or Not Treated</a:t>
            </a:r>
            <a:endParaRPr lang="en-US">
              <a:effectLst/>
            </a:endParaRPr>
          </a:p>
          <a:p>
            <a:pPr>
              <a:defRPr/>
            </a:pPr>
            <a:r>
              <a:rPr lang="en-US" sz="1800" b="1" i="0" baseline="0">
                <a:effectLst/>
              </a:rPr>
              <a:t>All Hospitals, 2016-2017</a:t>
            </a:r>
            <a:endParaRPr lang="en-US">
              <a:effectLst/>
            </a:endParaRPr>
          </a:p>
        </c:rich>
      </c:tx>
      <c:layout/>
      <c:overlay val="0"/>
    </c:title>
    <c:autoTitleDeleted val="0"/>
    <c:plotArea>
      <c:layout/>
      <c:areaChart>
        <c:grouping val="percentStacked"/>
        <c:varyColors val="0"/>
        <c:ser>
          <c:idx val="0"/>
          <c:order val="0"/>
          <c:tx>
            <c:strRef>
              <c:f>T2T!$B$1</c:f>
              <c:strCache>
                <c:ptCount val="1"/>
                <c:pt idx="0">
                  <c:v>&lt;30 mins</c:v>
                </c:pt>
              </c:strCache>
            </c:strRef>
          </c:tx>
          <c:spPr>
            <a:solidFill>
              <a:srgbClr val="00B050"/>
            </a:solidFill>
            <a:ln w="19050">
              <a:noFill/>
            </a:ln>
          </c:spPr>
          <c:cat>
            <c:strRef>
              <c:f>T2T!$I$2:$I$18</c:f>
              <c:strCache>
                <c:ptCount val="17"/>
                <c:pt idx="0">
                  <c:v>Baseline (2015)</c:v>
                </c:pt>
                <c:pt idx="1">
                  <c:v>Jul-16</c:v>
                </c:pt>
                <c:pt idx="2">
                  <c:v>Aug-16</c:v>
                </c:pt>
                <c:pt idx="3">
                  <c:v>Sep-16</c:v>
                </c:pt>
                <c:pt idx="4">
                  <c:v>Oct-16</c:v>
                </c:pt>
                <c:pt idx="5">
                  <c:v>Nov-16</c:v>
                </c:pt>
                <c:pt idx="6">
                  <c:v>Dec-16</c:v>
                </c:pt>
                <c:pt idx="7">
                  <c:v>Jan-17</c:v>
                </c:pt>
                <c:pt idx="8">
                  <c:v>Feb-17</c:v>
                </c:pt>
                <c:pt idx="9">
                  <c:v>Mar-17</c:v>
                </c:pt>
                <c:pt idx="10">
                  <c:v>April-17</c:v>
                </c:pt>
                <c:pt idx="11">
                  <c:v>May-17</c:v>
                </c:pt>
                <c:pt idx="12">
                  <c:v>Jun-17</c:v>
                </c:pt>
                <c:pt idx="13">
                  <c:v>Jul-17</c:v>
                </c:pt>
                <c:pt idx="14">
                  <c:v>Aug-17</c:v>
                </c:pt>
                <c:pt idx="15">
                  <c:v>Sep-17</c:v>
                </c:pt>
                <c:pt idx="16">
                  <c:v>Oct-17</c:v>
                </c:pt>
              </c:strCache>
            </c:strRef>
          </c:cat>
          <c:val>
            <c:numRef>
              <c:f>T2T!$B$2:$B$18</c:f>
              <c:numCache>
                <c:formatCode>General</c:formatCode>
                <c:ptCount val="17"/>
                <c:pt idx="0" formatCode="0">
                  <c:v>327</c:v>
                </c:pt>
                <c:pt idx="1">
                  <c:v>151</c:v>
                </c:pt>
                <c:pt idx="2">
                  <c:v>171</c:v>
                </c:pt>
                <c:pt idx="3">
                  <c:v>184</c:v>
                </c:pt>
                <c:pt idx="4">
                  <c:v>175</c:v>
                </c:pt>
                <c:pt idx="5">
                  <c:v>202</c:v>
                </c:pt>
                <c:pt idx="6">
                  <c:v>207</c:v>
                </c:pt>
                <c:pt idx="7">
                  <c:v>199</c:v>
                </c:pt>
                <c:pt idx="8">
                  <c:v>230</c:v>
                </c:pt>
                <c:pt idx="9">
                  <c:v>235</c:v>
                </c:pt>
                <c:pt idx="10">
                  <c:v>226</c:v>
                </c:pt>
                <c:pt idx="11">
                  <c:v>296</c:v>
                </c:pt>
                <c:pt idx="12">
                  <c:v>245</c:v>
                </c:pt>
                <c:pt idx="13">
                  <c:v>256</c:v>
                </c:pt>
                <c:pt idx="14">
                  <c:v>271</c:v>
                </c:pt>
                <c:pt idx="15">
                  <c:v>317</c:v>
                </c:pt>
                <c:pt idx="16">
                  <c:v>302</c:v>
                </c:pt>
              </c:numCache>
            </c:numRef>
          </c:val>
          <c:extLst xmlns:c16r2="http://schemas.microsoft.com/office/drawing/2015/06/chart">
            <c:ext xmlns:c16="http://schemas.microsoft.com/office/drawing/2014/chart" uri="{C3380CC4-5D6E-409C-BE32-E72D297353CC}">
              <c16:uniqueId val="{00000000-7ABB-4E0A-8D47-C16421ABF276}"/>
            </c:ext>
          </c:extLst>
        </c:ser>
        <c:ser>
          <c:idx val="1"/>
          <c:order val="1"/>
          <c:tx>
            <c:strRef>
              <c:f>T2T!$C$1</c:f>
              <c:strCache>
                <c:ptCount val="1"/>
                <c:pt idx="0">
                  <c:v>30-60 mins</c:v>
                </c:pt>
              </c:strCache>
            </c:strRef>
          </c:tx>
          <c:spPr>
            <a:solidFill>
              <a:srgbClr val="92D050"/>
            </a:solidFill>
            <a:ln w="19050">
              <a:noFill/>
            </a:ln>
          </c:spPr>
          <c:cat>
            <c:strRef>
              <c:f>T2T!$I$2:$I$18</c:f>
              <c:strCache>
                <c:ptCount val="17"/>
                <c:pt idx="0">
                  <c:v>Baseline (2015)</c:v>
                </c:pt>
                <c:pt idx="1">
                  <c:v>Jul-16</c:v>
                </c:pt>
                <c:pt idx="2">
                  <c:v>Aug-16</c:v>
                </c:pt>
                <c:pt idx="3">
                  <c:v>Sep-16</c:v>
                </c:pt>
                <c:pt idx="4">
                  <c:v>Oct-16</c:v>
                </c:pt>
                <c:pt idx="5">
                  <c:v>Nov-16</c:v>
                </c:pt>
                <c:pt idx="6">
                  <c:v>Dec-16</c:v>
                </c:pt>
                <c:pt idx="7">
                  <c:v>Jan-17</c:v>
                </c:pt>
                <c:pt idx="8">
                  <c:v>Feb-17</c:v>
                </c:pt>
                <c:pt idx="9">
                  <c:v>Mar-17</c:v>
                </c:pt>
                <c:pt idx="10">
                  <c:v>April-17</c:v>
                </c:pt>
                <c:pt idx="11">
                  <c:v>May-17</c:v>
                </c:pt>
                <c:pt idx="12">
                  <c:v>Jun-17</c:v>
                </c:pt>
                <c:pt idx="13">
                  <c:v>Jul-17</c:v>
                </c:pt>
                <c:pt idx="14">
                  <c:v>Aug-17</c:v>
                </c:pt>
                <c:pt idx="15">
                  <c:v>Sep-17</c:v>
                </c:pt>
                <c:pt idx="16">
                  <c:v>Oct-17</c:v>
                </c:pt>
              </c:strCache>
            </c:strRef>
          </c:cat>
          <c:val>
            <c:numRef>
              <c:f>T2T!$C$2:$C$18</c:f>
              <c:numCache>
                <c:formatCode>General</c:formatCode>
                <c:ptCount val="17"/>
                <c:pt idx="0" formatCode="0">
                  <c:v>221</c:v>
                </c:pt>
                <c:pt idx="1">
                  <c:v>82</c:v>
                </c:pt>
                <c:pt idx="2">
                  <c:v>119</c:v>
                </c:pt>
                <c:pt idx="3">
                  <c:v>88</c:v>
                </c:pt>
                <c:pt idx="4">
                  <c:v>78</c:v>
                </c:pt>
                <c:pt idx="5">
                  <c:v>90</c:v>
                </c:pt>
                <c:pt idx="6">
                  <c:v>104</c:v>
                </c:pt>
                <c:pt idx="7">
                  <c:v>114</c:v>
                </c:pt>
                <c:pt idx="8">
                  <c:v>88</c:v>
                </c:pt>
                <c:pt idx="9">
                  <c:v>100</c:v>
                </c:pt>
                <c:pt idx="10">
                  <c:v>99</c:v>
                </c:pt>
                <c:pt idx="11">
                  <c:v>119</c:v>
                </c:pt>
                <c:pt idx="12">
                  <c:v>121</c:v>
                </c:pt>
                <c:pt idx="13">
                  <c:v>122</c:v>
                </c:pt>
                <c:pt idx="14">
                  <c:v>130</c:v>
                </c:pt>
                <c:pt idx="15">
                  <c:v>108</c:v>
                </c:pt>
                <c:pt idx="16">
                  <c:v>140</c:v>
                </c:pt>
              </c:numCache>
            </c:numRef>
          </c:val>
          <c:extLst xmlns:c16r2="http://schemas.microsoft.com/office/drawing/2015/06/chart">
            <c:ext xmlns:c16="http://schemas.microsoft.com/office/drawing/2014/chart" uri="{C3380CC4-5D6E-409C-BE32-E72D297353CC}">
              <c16:uniqueId val="{00000001-7ABB-4E0A-8D47-C16421ABF276}"/>
            </c:ext>
          </c:extLst>
        </c:ser>
        <c:ser>
          <c:idx val="2"/>
          <c:order val="2"/>
          <c:tx>
            <c:strRef>
              <c:f>T2T!$D$1</c:f>
              <c:strCache>
                <c:ptCount val="1"/>
                <c:pt idx="0">
                  <c:v>60-90 mins</c:v>
                </c:pt>
              </c:strCache>
            </c:strRef>
          </c:tx>
          <c:spPr>
            <a:solidFill>
              <a:srgbClr val="FFCC66"/>
            </a:solidFill>
            <a:ln w="19050">
              <a:noFill/>
            </a:ln>
          </c:spPr>
          <c:cat>
            <c:strRef>
              <c:f>T2T!$I$2:$I$18</c:f>
              <c:strCache>
                <c:ptCount val="17"/>
                <c:pt idx="0">
                  <c:v>Baseline (2015)</c:v>
                </c:pt>
                <c:pt idx="1">
                  <c:v>Jul-16</c:v>
                </c:pt>
                <c:pt idx="2">
                  <c:v>Aug-16</c:v>
                </c:pt>
                <c:pt idx="3">
                  <c:v>Sep-16</c:v>
                </c:pt>
                <c:pt idx="4">
                  <c:v>Oct-16</c:v>
                </c:pt>
                <c:pt idx="5">
                  <c:v>Nov-16</c:v>
                </c:pt>
                <c:pt idx="6">
                  <c:v>Dec-16</c:v>
                </c:pt>
                <c:pt idx="7">
                  <c:v>Jan-17</c:v>
                </c:pt>
                <c:pt idx="8">
                  <c:v>Feb-17</c:v>
                </c:pt>
                <c:pt idx="9">
                  <c:v>Mar-17</c:v>
                </c:pt>
                <c:pt idx="10">
                  <c:v>April-17</c:v>
                </c:pt>
                <c:pt idx="11">
                  <c:v>May-17</c:v>
                </c:pt>
                <c:pt idx="12">
                  <c:v>Jun-17</c:v>
                </c:pt>
                <c:pt idx="13">
                  <c:v>Jul-17</c:v>
                </c:pt>
                <c:pt idx="14">
                  <c:v>Aug-17</c:v>
                </c:pt>
                <c:pt idx="15">
                  <c:v>Sep-17</c:v>
                </c:pt>
                <c:pt idx="16">
                  <c:v>Oct-17</c:v>
                </c:pt>
              </c:strCache>
            </c:strRef>
          </c:cat>
          <c:val>
            <c:numRef>
              <c:f>T2T!$D$2:$D$18</c:f>
              <c:numCache>
                <c:formatCode>General</c:formatCode>
                <c:ptCount val="17"/>
                <c:pt idx="0" formatCode="0">
                  <c:v>98</c:v>
                </c:pt>
                <c:pt idx="1">
                  <c:v>45</c:v>
                </c:pt>
                <c:pt idx="2">
                  <c:v>41</c:v>
                </c:pt>
                <c:pt idx="3">
                  <c:v>38</c:v>
                </c:pt>
                <c:pt idx="4">
                  <c:v>42</c:v>
                </c:pt>
                <c:pt idx="5">
                  <c:v>25</c:v>
                </c:pt>
                <c:pt idx="6">
                  <c:v>33</c:v>
                </c:pt>
                <c:pt idx="7">
                  <c:v>31</c:v>
                </c:pt>
                <c:pt idx="8">
                  <c:v>21</c:v>
                </c:pt>
                <c:pt idx="9">
                  <c:v>36</c:v>
                </c:pt>
                <c:pt idx="10">
                  <c:v>24</c:v>
                </c:pt>
                <c:pt idx="11">
                  <c:v>31</c:v>
                </c:pt>
                <c:pt idx="12">
                  <c:v>22</c:v>
                </c:pt>
                <c:pt idx="13">
                  <c:v>27</c:v>
                </c:pt>
                <c:pt idx="14">
                  <c:v>35</c:v>
                </c:pt>
                <c:pt idx="15">
                  <c:v>25</c:v>
                </c:pt>
                <c:pt idx="16">
                  <c:v>22</c:v>
                </c:pt>
              </c:numCache>
            </c:numRef>
          </c:val>
          <c:extLst xmlns:c16r2="http://schemas.microsoft.com/office/drawing/2015/06/chart">
            <c:ext xmlns:c16="http://schemas.microsoft.com/office/drawing/2014/chart" uri="{C3380CC4-5D6E-409C-BE32-E72D297353CC}">
              <c16:uniqueId val="{00000002-7ABB-4E0A-8D47-C16421ABF276}"/>
            </c:ext>
          </c:extLst>
        </c:ser>
        <c:ser>
          <c:idx val="3"/>
          <c:order val="3"/>
          <c:tx>
            <c:strRef>
              <c:f>T2T!$E$1</c:f>
              <c:strCache>
                <c:ptCount val="1"/>
                <c:pt idx="0">
                  <c:v>&gt;90 mins</c:v>
                </c:pt>
              </c:strCache>
            </c:strRef>
          </c:tx>
          <c:spPr>
            <a:solidFill>
              <a:srgbClr val="FF9933"/>
            </a:solidFill>
            <a:ln w="19050">
              <a:noFill/>
            </a:ln>
          </c:spPr>
          <c:cat>
            <c:strRef>
              <c:f>T2T!$I$2:$I$18</c:f>
              <c:strCache>
                <c:ptCount val="17"/>
                <c:pt idx="0">
                  <c:v>Baseline (2015)</c:v>
                </c:pt>
                <c:pt idx="1">
                  <c:v>Jul-16</c:v>
                </c:pt>
                <c:pt idx="2">
                  <c:v>Aug-16</c:v>
                </c:pt>
                <c:pt idx="3">
                  <c:v>Sep-16</c:v>
                </c:pt>
                <c:pt idx="4">
                  <c:v>Oct-16</c:v>
                </c:pt>
                <c:pt idx="5">
                  <c:v>Nov-16</c:v>
                </c:pt>
                <c:pt idx="6">
                  <c:v>Dec-16</c:v>
                </c:pt>
                <c:pt idx="7">
                  <c:v>Jan-17</c:v>
                </c:pt>
                <c:pt idx="8">
                  <c:v>Feb-17</c:v>
                </c:pt>
                <c:pt idx="9">
                  <c:v>Mar-17</c:v>
                </c:pt>
                <c:pt idx="10">
                  <c:v>April-17</c:v>
                </c:pt>
                <c:pt idx="11">
                  <c:v>May-17</c:v>
                </c:pt>
                <c:pt idx="12">
                  <c:v>Jun-17</c:v>
                </c:pt>
                <c:pt idx="13">
                  <c:v>Jul-17</c:v>
                </c:pt>
                <c:pt idx="14">
                  <c:v>Aug-17</c:v>
                </c:pt>
                <c:pt idx="15">
                  <c:v>Sep-17</c:v>
                </c:pt>
                <c:pt idx="16">
                  <c:v>Oct-17</c:v>
                </c:pt>
              </c:strCache>
            </c:strRef>
          </c:cat>
          <c:val>
            <c:numRef>
              <c:f>T2T!$E$2:$E$18</c:f>
              <c:numCache>
                <c:formatCode>General</c:formatCode>
                <c:ptCount val="17"/>
                <c:pt idx="0" formatCode="0">
                  <c:v>263</c:v>
                </c:pt>
                <c:pt idx="1">
                  <c:v>81</c:v>
                </c:pt>
                <c:pt idx="2">
                  <c:v>91</c:v>
                </c:pt>
                <c:pt idx="3">
                  <c:v>85</c:v>
                </c:pt>
                <c:pt idx="4">
                  <c:v>68</c:v>
                </c:pt>
                <c:pt idx="5">
                  <c:v>58</c:v>
                </c:pt>
                <c:pt idx="6">
                  <c:v>51</c:v>
                </c:pt>
                <c:pt idx="7">
                  <c:v>57</c:v>
                </c:pt>
                <c:pt idx="8">
                  <c:v>44</c:v>
                </c:pt>
                <c:pt idx="9">
                  <c:v>53</c:v>
                </c:pt>
                <c:pt idx="10">
                  <c:v>43</c:v>
                </c:pt>
                <c:pt idx="11">
                  <c:v>39</c:v>
                </c:pt>
                <c:pt idx="12">
                  <c:v>35</c:v>
                </c:pt>
                <c:pt idx="13">
                  <c:v>60</c:v>
                </c:pt>
                <c:pt idx="14">
                  <c:v>53</c:v>
                </c:pt>
                <c:pt idx="15">
                  <c:v>34</c:v>
                </c:pt>
                <c:pt idx="16">
                  <c:v>24</c:v>
                </c:pt>
              </c:numCache>
            </c:numRef>
          </c:val>
          <c:extLst xmlns:c16r2="http://schemas.microsoft.com/office/drawing/2015/06/chart">
            <c:ext xmlns:c16="http://schemas.microsoft.com/office/drawing/2014/chart" uri="{C3380CC4-5D6E-409C-BE32-E72D297353CC}">
              <c16:uniqueId val="{00000003-7ABB-4E0A-8D47-C16421ABF276}"/>
            </c:ext>
          </c:extLst>
        </c:ser>
        <c:ser>
          <c:idx val="4"/>
          <c:order val="4"/>
          <c:tx>
            <c:strRef>
              <c:f>T2T!$F$1</c:f>
              <c:strCache>
                <c:ptCount val="1"/>
                <c:pt idx="0">
                  <c:v>Missed Opportunity</c:v>
                </c:pt>
              </c:strCache>
            </c:strRef>
          </c:tx>
          <c:spPr>
            <a:solidFill>
              <a:srgbClr val="C00000"/>
            </a:solidFill>
          </c:spPr>
          <c:cat>
            <c:strRef>
              <c:f>T2T!$I$2:$I$18</c:f>
              <c:strCache>
                <c:ptCount val="17"/>
                <c:pt idx="0">
                  <c:v>Baseline (2015)</c:v>
                </c:pt>
                <c:pt idx="1">
                  <c:v>Jul-16</c:v>
                </c:pt>
                <c:pt idx="2">
                  <c:v>Aug-16</c:v>
                </c:pt>
                <c:pt idx="3">
                  <c:v>Sep-16</c:v>
                </c:pt>
                <c:pt idx="4">
                  <c:v>Oct-16</c:v>
                </c:pt>
                <c:pt idx="5">
                  <c:v>Nov-16</c:v>
                </c:pt>
                <c:pt idx="6">
                  <c:v>Dec-16</c:v>
                </c:pt>
                <c:pt idx="7">
                  <c:v>Jan-17</c:v>
                </c:pt>
                <c:pt idx="8">
                  <c:v>Feb-17</c:v>
                </c:pt>
                <c:pt idx="9">
                  <c:v>Mar-17</c:v>
                </c:pt>
                <c:pt idx="10">
                  <c:v>April-17</c:v>
                </c:pt>
                <c:pt idx="11">
                  <c:v>May-17</c:v>
                </c:pt>
                <c:pt idx="12">
                  <c:v>Jun-17</c:v>
                </c:pt>
                <c:pt idx="13">
                  <c:v>Jul-17</c:v>
                </c:pt>
                <c:pt idx="14">
                  <c:v>Aug-17</c:v>
                </c:pt>
                <c:pt idx="15">
                  <c:v>Sep-17</c:v>
                </c:pt>
                <c:pt idx="16">
                  <c:v>Oct-17</c:v>
                </c:pt>
              </c:strCache>
            </c:strRef>
          </c:cat>
          <c:val>
            <c:numRef>
              <c:f>T2T!$F$2:$F$18</c:f>
              <c:numCache>
                <c:formatCode>General</c:formatCode>
                <c:ptCount val="17"/>
                <c:pt idx="0" formatCode="0">
                  <c:v>411</c:v>
                </c:pt>
                <c:pt idx="1">
                  <c:v>127</c:v>
                </c:pt>
                <c:pt idx="2">
                  <c:v>148</c:v>
                </c:pt>
                <c:pt idx="3">
                  <c:v>116</c:v>
                </c:pt>
                <c:pt idx="4">
                  <c:v>100</c:v>
                </c:pt>
                <c:pt idx="5">
                  <c:v>107</c:v>
                </c:pt>
                <c:pt idx="6">
                  <c:v>84</c:v>
                </c:pt>
                <c:pt idx="7">
                  <c:v>70</c:v>
                </c:pt>
                <c:pt idx="8">
                  <c:v>45</c:v>
                </c:pt>
                <c:pt idx="9">
                  <c:v>51</c:v>
                </c:pt>
                <c:pt idx="10">
                  <c:v>49</c:v>
                </c:pt>
                <c:pt idx="11">
                  <c:v>44</c:v>
                </c:pt>
                <c:pt idx="12">
                  <c:v>43</c:v>
                </c:pt>
                <c:pt idx="13">
                  <c:v>39</c:v>
                </c:pt>
                <c:pt idx="14">
                  <c:v>53</c:v>
                </c:pt>
                <c:pt idx="15">
                  <c:v>50</c:v>
                </c:pt>
                <c:pt idx="16">
                  <c:v>36</c:v>
                </c:pt>
              </c:numCache>
            </c:numRef>
          </c:val>
          <c:extLst xmlns:c16r2="http://schemas.microsoft.com/office/drawing/2015/06/chart">
            <c:ext xmlns:c16="http://schemas.microsoft.com/office/drawing/2014/chart" uri="{C3380CC4-5D6E-409C-BE32-E72D297353CC}">
              <c16:uniqueId val="{00000004-7ABB-4E0A-8D47-C16421ABF276}"/>
            </c:ext>
          </c:extLst>
        </c:ser>
        <c:dLbls>
          <c:showLegendKey val="0"/>
          <c:showVal val="0"/>
          <c:showCatName val="0"/>
          <c:showSerName val="0"/>
          <c:showPercent val="0"/>
          <c:showBubbleSize val="0"/>
        </c:dLbls>
        <c:axId val="137672192"/>
        <c:axId val="137673728"/>
      </c:areaChart>
      <c:lineChart>
        <c:grouping val="standard"/>
        <c:varyColors val="0"/>
        <c:ser>
          <c:idx val="6"/>
          <c:order val="5"/>
          <c:spPr>
            <a:ln>
              <a:solidFill>
                <a:srgbClr val="F58466"/>
              </a:solidFill>
            </a:ln>
          </c:spPr>
          <c:marker>
            <c:symbol val="circle"/>
            <c:size val="9"/>
            <c:spPr>
              <a:solidFill>
                <a:srgbClr val="F58466"/>
              </a:solidFill>
              <a:ln>
                <a:noFill/>
              </a:ln>
            </c:spPr>
          </c:marker>
          <c:dLbls>
            <c:spPr>
              <a:noFill/>
              <a:ln>
                <a:noFill/>
              </a:ln>
              <a:effectLst/>
            </c:spPr>
            <c:txPr>
              <a:bodyPr/>
              <a:lstStyle/>
              <a:p>
                <a:pPr>
                  <a:defRPr sz="1200" b="1"/>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T2T!$J$2:$J$18</c:f>
              <c:numCache>
                <c:formatCode>0.0%</c:formatCode>
                <c:ptCount val="17"/>
                <c:pt idx="0">
                  <c:v>0.41515151515151499</c:v>
                </c:pt>
                <c:pt idx="1">
                  <c:v>0.47942386831275702</c:v>
                </c:pt>
                <c:pt idx="2">
                  <c:v>0.50877192982456099</c:v>
                </c:pt>
                <c:pt idx="3">
                  <c:v>0.532289628180039</c:v>
                </c:pt>
                <c:pt idx="4">
                  <c:v>0.546436285097192</c:v>
                </c:pt>
                <c:pt idx="5">
                  <c:v>0.60580912863070602</c:v>
                </c:pt>
                <c:pt idx="6">
                  <c:v>0.64926931106471797</c:v>
                </c:pt>
                <c:pt idx="7">
                  <c:v>0.66454352441613596</c:v>
                </c:pt>
                <c:pt idx="8">
                  <c:v>0.74299065420560795</c:v>
                </c:pt>
                <c:pt idx="9">
                  <c:v>0.70526315789473704</c:v>
                </c:pt>
                <c:pt idx="10">
                  <c:v>0.73696145124716606</c:v>
                </c:pt>
                <c:pt idx="11">
                  <c:v>0.78449905482041604</c:v>
                </c:pt>
                <c:pt idx="12">
                  <c:v>0.78540772532188796</c:v>
                </c:pt>
                <c:pt idx="13">
                  <c:v>0.75</c:v>
                </c:pt>
                <c:pt idx="14">
                  <c:v>0.73985239852398499</c:v>
                </c:pt>
                <c:pt idx="15">
                  <c:v>0.79</c:v>
                </c:pt>
                <c:pt idx="16">
                  <c:v>0.84</c:v>
                </c:pt>
              </c:numCache>
            </c:numRef>
          </c:val>
          <c:smooth val="0"/>
          <c:extLst xmlns:c16r2="http://schemas.microsoft.com/office/drawing/2015/06/chart">
            <c:ext xmlns:c16="http://schemas.microsoft.com/office/drawing/2014/chart" uri="{C3380CC4-5D6E-409C-BE32-E72D297353CC}">
              <c16:uniqueId val="{00000005-7ABB-4E0A-8D47-C16421ABF276}"/>
            </c:ext>
          </c:extLst>
        </c:ser>
        <c:dLbls>
          <c:showLegendKey val="0"/>
          <c:showVal val="0"/>
          <c:showCatName val="0"/>
          <c:showSerName val="0"/>
          <c:showPercent val="0"/>
          <c:showBubbleSize val="0"/>
        </c:dLbls>
        <c:marker val="1"/>
        <c:smooth val="0"/>
        <c:axId val="137672192"/>
        <c:axId val="137673728"/>
      </c:lineChart>
      <c:catAx>
        <c:axId val="137672192"/>
        <c:scaling>
          <c:orientation val="minMax"/>
        </c:scaling>
        <c:delete val="0"/>
        <c:axPos val="b"/>
        <c:numFmt formatCode="0.00%" sourceLinked="0"/>
        <c:majorTickMark val="out"/>
        <c:minorTickMark val="none"/>
        <c:tickLblPos val="nextTo"/>
        <c:txPr>
          <a:bodyPr/>
          <a:lstStyle/>
          <a:p>
            <a:pPr>
              <a:defRPr sz="1200"/>
            </a:pPr>
            <a:endParaRPr lang="en-US"/>
          </a:p>
        </c:txPr>
        <c:crossAx val="137673728"/>
        <c:crosses val="autoZero"/>
        <c:auto val="1"/>
        <c:lblAlgn val="ctr"/>
        <c:lblOffset val="100"/>
        <c:noMultiLvlLbl val="0"/>
      </c:catAx>
      <c:valAx>
        <c:axId val="137673728"/>
        <c:scaling>
          <c:orientation val="minMax"/>
        </c:scaling>
        <c:delete val="0"/>
        <c:axPos val="l"/>
        <c:title>
          <c:tx>
            <c:rich>
              <a:bodyPr rot="-5400000" vert="horz"/>
              <a:lstStyle/>
              <a:p>
                <a:pPr>
                  <a:defRPr sz="1200"/>
                </a:pPr>
                <a:r>
                  <a:rPr lang="en-US" sz="1200"/>
                  <a:t>Percent of Cases</a:t>
                </a:r>
              </a:p>
            </c:rich>
          </c:tx>
          <c:layout/>
          <c:overlay val="0"/>
        </c:title>
        <c:numFmt formatCode="0%" sourceLinked="1"/>
        <c:majorTickMark val="out"/>
        <c:minorTickMark val="none"/>
        <c:tickLblPos val="nextTo"/>
        <c:txPr>
          <a:bodyPr/>
          <a:lstStyle/>
          <a:p>
            <a:pPr>
              <a:defRPr sz="1200"/>
            </a:pPr>
            <a:endParaRPr lang="en-US"/>
          </a:p>
        </c:txPr>
        <c:crossAx val="137672192"/>
        <c:crosses val="autoZero"/>
        <c:crossBetween val="midCat"/>
      </c:valAx>
    </c:plotArea>
    <c:legend>
      <c:legendPos val="b"/>
      <c:legendEntry>
        <c:idx val="5"/>
        <c:delete val="1"/>
      </c:legendEntry>
      <c:layout/>
      <c:overlay val="0"/>
      <c:txPr>
        <a:bodyPr/>
        <a:lstStyle/>
        <a:p>
          <a:pPr>
            <a:defRPr sz="1200"/>
          </a:pPr>
          <a:endParaRPr lang="en-US"/>
        </a:p>
      </c:txPr>
    </c:legend>
    <c:plotVisOnly val="1"/>
    <c:dispBlanksAs val="zero"/>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a:effectLst/>
              </a:rPr>
              <a:t>ILPQC: Maternal Hypertension Initiative</a:t>
            </a:r>
            <a:endParaRPr lang="en-US">
              <a:effectLst/>
            </a:endParaRPr>
          </a:p>
          <a:p>
            <a:pPr>
              <a:defRPr/>
            </a:pPr>
            <a:r>
              <a:rPr lang="en-US" sz="1800" b="1" i="0" baseline="0">
                <a:effectLst/>
              </a:rPr>
              <a:t>Percent of All Reporting Hospitals that Treated Cases with New Onset Severe Hypertension within 60 Minutes</a:t>
            </a:r>
            <a:endParaRPr lang="en-US">
              <a:effectLst/>
            </a:endParaRPr>
          </a:p>
          <a:p>
            <a:pPr>
              <a:defRPr/>
            </a:pPr>
            <a:r>
              <a:rPr lang="en-US" sz="1800" b="1" i="0" baseline="0">
                <a:effectLst/>
              </a:rPr>
              <a:t>All Hospitals, 2016-2017 </a:t>
            </a:r>
            <a:endParaRPr lang="en-US">
              <a:effectLst/>
            </a:endParaRPr>
          </a:p>
        </c:rich>
      </c:tx>
      <c:layout/>
      <c:overlay val="0"/>
    </c:title>
    <c:autoTitleDeleted val="0"/>
    <c:plotArea>
      <c:layout/>
      <c:barChart>
        <c:barDir val="col"/>
        <c:grouping val="stacked"/>
        <c:varyColors val="0"/>
        <c:ser>
          <c:idx val="1"/>
          <c:order val="0"/>
          <c:tx>
            <c:strRef>
              <c:f>'T2T Graph (Graph 1)'!$T$3</c:f>
              <c:strCache>
                <c:ptCount val="1"/>
                <c:pt idx="0">
                  <c:v>0-79 % of women treated within 60 minutes</c:v>
                </c:pt>
              </c:strCache>
            </c:strRef>
          </c:tx>
          <c:spPr>
            <a:solidFill>
              <a:srgbClr val="FFBE7D"/>
            </a:solidFill>
          </c:spPr>
          <c:invertIfNegative val="0"/>
          <c:cat>
            <c:strRef>
              <c:f>'T2T Graph (Graph 1)'!$U$1:$AK$1</c:f>
              <c:strCache>
                <c:ptCount val="17"/>
                <c:pt idx="0">
                  <c:v>Baseline</c:v>
                </c:pt>
                <c:pt idx="1">
                  <c:v>July</c:v>
                </c:pt>
                <c:pt idx="2">
                  <c:v>August </c:v>
                </c:pt>
                <c:pt idx="3">
                  <c:v>September</c:v>
                </c:pt>
                <c:pt idx="4">
                  <c:v>October</c:v>
                </c:pt>
                <c:pt idx="5">
                  <c:v>November</c:v>
                </c:pt>
                <c:pt idx="6">
                  <c:v>December</c:v>
                </c:pt>
                <c:pt idx="7">
                  <c:v>January</c:v>
                </c:pt>
                <c:pt idx="8">
                  <c:v>February</c:v>
                </c:pt>
                <c:pt idx="9">
                  <c:v>March</c:v>
                </c:pt>
                <c:pt idx="10">
                  <c:v>April </c:v>
                </c:pt>
                <c:pt idx="11">
                  <c:v>May</c:v>
                </c:pt>
                <c:pt idx="12">
                  <c:v>June</c:v>
                </c:pt>
                <c:pt idx="13">
                  <c:v>July</c:v>
                </c:pt>
                <c:pt idx="14">
                  <c:v>August</c:v>
                </c:pt>
                <c:pt idx="15">
                  <c:v>September</c:v>
                </c:pt>
                <c:pt idx="16">
                  <c:v>October</c:v>
                </c:pt>
              </c:strCache>
            </c:strRef>
          </c:cat>
          <c:val>
            <c:numRef>
              <c:f>'T2T Graph (Graph 1)'!$U$3:$AK$3</c:f>
              <c:numCache>
                <c:formatCode>0%</c:formatCode>
                <c:ptCount val="17"/>
                <c:pt idx="0">
                  <c:v>0.86956521739130499</c:v>
                </c:pt>
                <c:pt idx="1">
                  <c:v>0.772151898734178</c:v>
                </c:pt>
                <c:pt idx="2">
                  <c:v>0.74418604651162801</c:v>
                </c:pt>
                <c:pt idx="3">
                  <c:v>0.71590909090909105</c:v>
                </c:pt>
                <c:pt idx="4">
                  <c:v>0.75</c:v>
                </c:pt>
                <c:pt idx="5">
                  <c:v>0.65476190476190499</c:v>
                </c:pt>
                <c:pt idx="6">
                  <c:v>0.64197530864197605</c:v>
                </c:pt>
                <c:pt idx="7">
                  <c:v>0.58823529411764697</c:v>
                </c:pt>
                <c:pt idx="8">
                  <c:v>0.55421686746987997</c:v>
                </c:pt>
                <c:pt idx="9">
                  <c:v>0.62820512820512797</c:v>
                </c:pt>
                <c:pt idx="10">
                  <c:v>0.58750000000000002</c:v>
                </c:pt>
                <c:pt idx="11">
                  <c:v>0.50588235294117601</c:v>
                </c:pt>
                <c:pt idx="12">
                  <c:v>0.45783132530120502</c:v>
                </c:pt>
                <c:pt idx="13">
                  <c:v>0.59036144578313199</c:v>
                </c:pt>
                <c:pt idx="14">
                  <c:v>0.52380952380952395</c:v>
                </c:pt>
                <c:pt idx="15">
                  <c:v>0.417721518987342</c:v>
                </c:pt>
                <c:pt idx="16">
                  <c:v>0.28767123287671198</c:v>
                </c:pt>
              </c:numCache>
            </c:numRef>
          </c:val>
          <c:extLst xmlns:c16r2="http://schemas.microsoft.com/office/drawing/2015/06/chart">
            <c:ext xmlns:c16="http://schemas.microsoft.com/office/drawing/2014/chart" uri="{C3380CC4-5D6E-409C-BE32-E72D297353CC}">
              <c16:uniqueId val="{00000000-BC75-44FA-B62D-31B97747D74A}"/>
            </c:ext>
          </c:extLst>
        </c:ser>
        <c:ser>
          <c:idx val="2"/>
          <c:order val="1"/>
          <c:tx>
            <c:strRef>
              <c:f>'T2T Graph (Graph 1)'!$T$4</c:f>
              <c:strCache>
                <c:ptCount val="1"/>
                <c:pt idx="0">
                  <c:v>80-100% of women treated within 60 minutes</c:v>
                </c:pt>
              </c:strCache>
            </c:strRef>
          </c:tx>
          <c:spPr>
            <a:solidFill>
              <a:srgbClr val="00B050"/>
            </a:solidFill>
          </c:spPr>
          <c:invertIfNegative val="0"/>
          <c:cat>
            <c:strRef>
              <c:f>'T2T Graph (Graph 1)'!$U$1:$AK$1</c:f>
              <c:strCache>
                <c:ptCount val="17"/>
                <c:pt idx="0">
                  <c:v>Baseline</c:v>
                </c:pt>
                <c:pt idx="1">
                  <c:v>July</c:v>
                </c:pt>
                <c:pt idx="2">
                  <c:v>August </c:v>
                </c:pt>
                <c:pt idx="3">
                  <c:v>September</c:v>
                </c:pt>
                <c:pt idx="4">
                  <c:v>October</c:v>
                </c:pt>
                <c:pt idx="5">
                  <c:v>November</c:v>
                </c:pt>
                <c:pt idx="6">
                  <c:v>December</c:v>
                </c:pt>
                <c:pt idx="7">
                  <c:v>January</c:v>
                </c:pt>
                <c:pt idx="8">
                  <c:v>February</c:v>
                </c:pt>
                <c:pt idx="9">
                  <c:v>March</c:v>
                </c:pt>
                <c:pt idx="10">
                  <c:v>April </c:v>
                </c:pt>
                <c:pt idx="11">
                  <c:v>May</c:v>
                </c:pt>
                <c:pt idx="12">
                  <c:v>June</c:v>
                </c:pt>
                <c:pt idx="13">
                  <c:v>July</c:v>
                </c:pt>
                <c:pt idx="14">
                  <c:v>August</c:v>
                </c:pt>
                <c:pt idx="15">
                  <c:v>September</c:v>
                </c:pt>
                <c:pt idx="16">
                  <c:v>October</c:v>
                </c:pt>
              </c:strCache>
            </c:strRef>
          </c:cat>
          <c:val>
            <c:numRef>
              <c:f>'T2T Graph (Graph 1)'!$U$4:$AK$4</c:f>
              <c:numCache>
                <c:formatCode>0%</c:formatCode>
                <c:ptCount val="17"/>
                <c:pt idx="0">
                  <c:v>0.13043478260869601</c:v>
                </c:pt>
                <c:pt idx="1">
                  <c:v>0.227848101265823</c:v>
                </c:pt>
                <c:pt idx="2">
                  <c:v>0.25581395348837199</c:v>
                </c:pt>
                <c:pt idx="3">
                  <c:v>0.28409090909090901</c:v>
                </c:pt>
                <c:pt idx="4">
                  <c:v>0.25</c:v>
                </c:pt>
                <c:pt idx="5">
                  <c:v>0.34523809523809501</c:v>
                </c:pt>
                <c:pt idx="6">
                  <c:v>0.358024691358025</c:v>
                </c:pt>
                <c:pt idx="7">
                  <c:v>0.41176470588235298</c:v>
                </c:pt>
                <c:pt idx="8">
                  <c:v>0.44578313253011997</c:v>
                </c:pt>
                <c:pt idx="9">
                  <c:v>0.37179487179487197</c:v>
                </c:pt>
                <c:pt idx="10">
                  <c:v>0.41249999999999998</c:v>
                </c:pt>
                <c:pt idx="11">
                  <c:v>0.49411764705882399</c:v>
                </c:pt>
                <c:pt idx="12">
                  <c:v>0.54216867469879604</c:v>
                </c:pt>
                <c:pt idx="13">
                  <c:v>0.45783132530120502</c:v>
                </c:pt>
                <c:pt idx="14">
                  <c:v>0.476190476190476</c:v>
                </c:pt>
                <c:pt idx="15">
                  <c:v>0.582278481012658</c:v>
                </c:pt>
                <c:pt idx="16">
                  <c:v>0.71232876712328796</c:v>
                </c:pt>
              </c:numCache>
            </c:numRef>
          </c:val>
          <c:extLst xmlns:c16r2="http://schemas.microsoft.com/office/drawing/2015/06/chart">
            <c:ext xmlns:c16="http://schemas.microsoft.com/office/drawing/2014/chart" uri="{C3380CC4-5D6E-409C-BE32-E72D297353CC}">
              <c16:uniqueId val="{00000001-BC75-44FA-B62D-31B97747D74A}"/>
            </c:ext>
          </c:extLst>
        </c:ser>
        <c:dLbls>
          <c:showLegendKey val="0"/>
          <c:showVal val="0"/>
          <c:showCatName val="0"/>
          <c:showSerName val="0"/>
          <c:showPercent val="0"/>
          <c:showBubbleSize val="0"/>
        </c:dLbls>
        <c:gapWidth val="150"/>
        <c:overlap val="100"/>
        <c:axId val="57850880"/>
        <c:axId val="57864960"/>
      </c:barChart>
      <c:lineChart>
        <c:grouping val="standard"/>
        <c:varyColors val="0"/>
        <c:ser>
          <c:idx val="3"/>
          <c:order val="2"/>
          <c:tx>
            <c:strRef>
              <c:f>'T2T Graph (Graph 1)'!$T$5</c:f>
              <c:strCache>
                <c:ptCount val="1"/>
                <c:pt idx="0">
                  <c:v>Overall % Treated in 60 Mins</c:v>
                </c:pt>
              </c:strCache>
            </c:strRef>
          </c:tx>
          <c:spPr>
            <a:ln w="47625">
              <a:solidFill>
                <a:srgbClr val="004990"/>
              </a:solidFill>
            </a:ln>
          </c:spPr>
          <c:marker>
            <c:symbol val="circle"/>
            <c:size val="9"/>
            <c:spPr>
              <a:solidFill>
                <a:srgbClr val="004990"/>
              </a:solidFill>
              <a:ln>
                <a:noFill/>
              </a:ln>
            </c:spPr>
          </c:marker>
          <c:dLbls>
            <c:spPr>
              <a:noFill/>
              <a:ln>
                <a:noFill/>
              </a:ln>
              <a:effectLst/>
            </c:spPr>
            <c:txPr>
              <a:bodyPr/>
              <a:lstStyle/>
              <a:p>
                <a:pPr>
                  <a:defRPr sz="1200"/>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'T2T Graph (Graph 1)'!$U$1:$AK$1</c:f>
              <c:strCache>
                <c:ptCount val="17"/>
                <c:pt idx="0">
                  <c:v>Baseline</c:v>
                </c:pt>
                <c:pt idx="1">
                  <c:v>July</c:v>
                </c:pt>
                <c:pt idx="2">
                  <c:v>August </c:v>
                </c:pt>
                <c:pt idx="3">
                  <c:v>September</c:v>
                </c:pt>
                <c:pt idx="4">
                  <c:v>October</c:v>
                </c:pt>
                <c:pt idx="5">
                  <c:v>November</c:v>
                </c:pt>
                <c:pt idx="6">
                  <c:v>December</c:v>
                </c:pt>
                <c:pt idx="7">
                  <c:v>January</c:v>
                </c:pt>
                <c:pt idx="8">
                  <c:v>February</c:v>
                </c:pt>
                <c:pt idx="9">
                  <c:v>March</c:v>
                </c:pt>
                <c:pt idx="10">
                  <c:v>April </c:v>
                </c:pt>
                <c:pt idx="11">
                  <c:v>May</c:v>
                </c:pt>
                <c:pt idx="12">
                  <c:v>June</c:v>
                </c:pt>
                <c:pt idx="13">
                  <c:v>July</c:v>
                </c:pt>
                <c:pt idx="14">
                  <c:v>August</c:v>
                </c:pt>
                <c:pt idx="15">
                  <c:v>September</c:v>
                </c:pt>
                <c:pt idx="16">
                  <c:v>October</c:v>
                </c:pt>
              </c:strCache>
            </c:strRef>
          </c:cat>
          <c:val>
            <c:numRef>
              <c:f>'T2T Graph (Graph 1)'!$U$5:$AK$5</c:f>
              <c:numCache>
                <c:formatCode>0%</c:formatCode>
                <c:ptCount val="17"/>
                <c:pt idx="0">
                  <c:v>0.41</c:v>
                </c:pt>
                <c:pt idx="1">
                  <c:v>0.48</c:v>
                </c:pt>
                <c:pt idx="2">
                  <c:v>0.51</c:v>
                </c:pt>
                <c:pt idx="3">
                  <c:v>0.53</c:v>
                </c:pt>
                <c:pt idx="4">
                  <c:v>0.55000000000000004</c:v>
                </c:pt>
                <c:pt idx="5">
                  <c:v>0.6</c:v>
                </c:pt>
                <c:pt idx="6">
                  <c:v>0.65</c:v>
                </c:pt>
                <c:pt idx="7">
                  <c:v>0.66</c:v>
                </c:pt>
                <c:pt idx="8">
                  <c:v>0.73</c:v>
                </c:pt>
                <c:pt idx="9">
                  <c:v>0.7</c:v>
                </c:pt>
                <c:pt idx="10">
                  <c:v>0.72</c:v>
                </c:pt>
                <c:pt idx="11">
                  <c:v>0.77</c:v>
                </c:pt>
                <c:pt idx="12">
                  <c:v>0.77</c:v>
                </c:pt>
                <c:pt idx="13">
                  <c:v>0.73</c:v>
                </c:pt>
                <c:pt idx="14">
                  <c:v>0.72</c:v>
                </c:pt>
                <c:pt idx="15">
                  <c:v>0.76</c:v>
                </c:pt>
                <c:pt idx="16">
                  <c:v>0.82</c:v>
                </c:pt>
              </c:numCache>
            </c:numRef>
          </c:val>
          <c:smooth val="0"/>
          <c:extLst xmlns:c16r2="http://schemas.microsoft.com/office/drawing/2015/06/chart">
            <c:ext xmlns:c16="http://schemas.microsoft.com/office/drawing/2014/chart" uri="{C3380CC4-5D6E-409C-BE32-E72D297353CC}">
              <c16:uniqueId val="{00000002-BC75-44FA-B62D-31B97747D74A}"/>
            </c:ext>
          </c:extLst>
        </c:ser>
        <c:dLbls>
          <c:showLegendKey val="0"/>
          <c:showVal val="0"/>
          <c:showCatName val="0"/>
          <c:showSerName val="0"/>
          <c:showPercent val="0"/>
          <c:showBubbleSize val="0"/>
        </c:dLbls>
        <c:marker val="1"/>
        <c:smooth val="0"/>
        <c:axId val="57850880"/>
        <c:axId val="57864960"/>
      </c:lineChart>
      <c:catAx>
        <c:axId val="57850880"/>
        <c:scaling>
          <c:orientation val="minMax"/>
        </c:scaling>
        <c:delete val="0"/>
        <c:axPos val="b"/>
        <c:numFmt formatCode="General" sourceLinked="0"/>
        <c:majorTickMark val="out"/>
        <c:minorTickMark val="none"/>
        <c:tickLblPos val="nextTo"/>
        <c:txPr>
          <a:bodyPr/>
          <a:lstStyle/>
          <a:p>
            <a:pPr>
              <a:defRPr sz="1200"/>
            </a:pPr>
            <a:endParaRPr lang="en-US"/>
          </a:p>
        </c:txPr>
        <c:crossAx val="57864960"/>
        <c:crosses val="autoZero"/>
        <c:auto val="1"/>
        <c:lblAlgn val="ctr"/>
        <c:lblOffset val="100"/>
        <c:noMultiLvlLbl val="0"/>
      </c:catAx>
      <c:valAx>
        <c:axId val="57864960"/>
        <c:scaling>
          <c:orientation val="minMax"/>
          <c:max val="1"/>
          <c:min val="0"/>
        </c:scaling>
        <c:delete val="0"/>
        <c:axPos val="l"/>
        <c:numFmt formatCode="0%" sourceLinked="1"/>
        <c:majorTickMark val="out"/>
        <c:minorTickMark val="none"/>
        <c:tickLblPos val="nextTo"/>
        <c:txPr>
          <a:bodyPr/>
          <a:lstStyle/>
          <a:p>
            <a:pPr>
              <a:defRPr sz="1200"/>
            </a:pPr>
            <a:endParaRPr lang="en-US"/>
          </a:p>
        </c:txPr>
        <c:crossAx val="57850880"/>
        <c:crosses val="autoZero"/>
        <c:crossBetween val="between"/>
      </c:valAx>
    </c:plotArea>
    <c:legend>
      <c:legendPos val="r"/>
      <c:layout/>
      <c:overlay val="0"/>
      <c:txPr>
        <a:bodyPr/>
        <a:lstStyle/>
        <a:p>
          <a:pPr>
            <a:defRPr sz="120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ILQPC</a:t>
            </a:r>
            <a:r>
              <a:rPr lang="en-US" baseline="0"/>
              <a:t>: Women with New Onset HTN with Severe Maternal Morbidity</a:t>
            </a:r>
          </a:p>
          <a:p>
            <a:pPr>
              <a:defRPr sz="1400" b="0" i="0" u="none" strike="noStrike" kern="1200" spc="0" baseline="0">
                <a:solidFill>
                  <a:schemeClr val="tx1">
                    <a:lumMod val="65000"/>
                    <a:lumOff val="35000"/>
                  </a:schemeClr>
                </a:solidFill>
                <a:latin typeface="+mn-lt"/>
                <a:ea typeface="+mn-ea"/>
                <a:cs typeface="+mn-cs"/>
              </a:defRPr>
            </a:pPr>
            <a:r>
              <a:rPr lang="en-US" baseline="0"/>
              <a:t>All Hospitals, 2016-2017</a:t>
            </a:r>
            <a:endParaRPr lang="en-US"/>
          </a:p>
        </c:rich>
      </c:tx>
      <c:layout/>
      <c:overlay val="0"/>
      <c:spPr>
        <a:noFill/>
        <a:ln>
          <a:noFill/>
        </a:ln>
        <a:effectLst/>
      </c:spPr>
    </c:title>
    <c:autoTitleDeleted val="0"/>
    <c:plotArea>
      <c:layout/>
      <c:lineChart>
        <c:grouping val="standard"/>
        <c:varyColors val="0"/>
        <c:ser>
          <c:idx val="0"/>
          <c:order val="0"/>
          <c:tx>
            <c:strRef>
              <c:f>'Maternal Outcomes Graphs'!$B$1</c:f>
              <c:strCache>
                <c:ptCount val="1"/>
                <c:pt idx="0">
                  <c:v>All Maternal Outcomes</c:v>
                </c:pt>
              </c:strCache>
            </c:strRef>
          </c:tx>
          <c:spPr>
            <a:ln w="28575" cap="rnd">
              <a:solidFill>
                <a:schemeClr val="accent1"/>
              </a:solidFill>
              <a:round/>
            </a:ln>
            <a:effectLst/>
          </c:spPr>
          <c:marker>
            <c:symbol val="circle"/>
            <c:size val="7"/>
            <c:spPr>
              <a:solidFill>
                <a:schemeClr val="accent1"/>
              </a:solidFill>
              <a:ln w="9525">
                <a:solidFill>
                  <a:schemeClr val="accent1"/>
                </a:solidFill>
              </a:ln>
              <a:effectLst/>
            </c:spPr>
          </c:marker>
          <c:dLbls>
            <c:dLbl>
              <c:idx val="18"/>
              <c:layout>
                <c:manualLayout>
                  <c:x val="-1.98299431321085E-2"/>
                  <c:y val="-2.553893710217619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7537-4A82-92A4-693B6A25D47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'Maternal Outcomes Graphs'!$A$2:$A$24</c:f>
              <c:strCache>
                <c:ptCount val="23"/>
                <c:pt idx="0">
                  <c:v>Baseline 2015</c:v>
                </c:pt>
                <c:pt idx="1">
                  <c:v>Jan-16</c:v>
                </c:pt>
                <c:pt idx="2">
                  <c:v>Feb-16</c:v>
                </c:pt>
                <c:pt idx="3">
                  <c:v>Mar-16</c:v>
                </c:pt>
                <c:pt idx="4">
                  <c:v>Apr-16</c:v>
                </c:pt>
                <c:pt idx="5">
                  <c:v>May-16</c:v>
                </c:pt>
                <c:pt idx="6">
                  <c:v>Jun-16</c:v>
                </c:pt>
                <c:pt idx="7">
                  <c:v>Jul-16</c:v>
                </c:pt>
                <c:pt idx="8">
                  <c:v>Aug-16</c:v>
                </c:pt>
                <c:pt idx="9">
                  <c:v>Sep-16</c:v>
                </c:pt>
                <c:pt idx="10">
                  <c:v>Oct-16</c:v>
                </c:pt>
                <c:pt idx="11">
                  <c:v>Nov-16</c:v>
                </c:pt>
                <c:pt idx="12">
                  <c:v>Dec-16</c:v>
                </c:pt>
                <c:pt idx="13">
                  <c:v>Jan-17</c:v>
                </c:pt>
                <c:pt idx="14">
                  <c:v>Feb-17</c:v>
                </c:pt>
                <c:pt idx="15">
                  <c:v>Mar-17</c:v>
                </c:pt>
                <c:pt idx="16">
                  <c:v>Apr-17</c:v>
                </c:pt>
                <c:pt idx="17">
                  <c:v>May-17</c:v>
                </c:pt>
                <c:pt idx="18">
                  <c:v>Jun-17</c:v>
                </c:pt>
                <c:pt idx="19">
                  <c:v>Jul-17</c:v>
                </c:pt>
                <c:pt idx="20">
                  <c:v>Aug-17</c:v>
                </c:pt>
                <c:pt idx="21">
                  <c:v>Sep-17</c:v>
                </c:pt>
                <c:pt idx="22">
                  <c:v>Oct-17</c:v>
                </c:pt>
              </c:strCache>
            </c:strRef>
          </c:cat>
          <c:val>
            <c:numRef>
              <c:f>'Maternal Outcomes Graphs'!$B$2:$B$24</c:f>
              <c:numCache>
                <c:formatCode>0%</c:formatCode>
                <c:ptCount val="23"/>
                <c:pt idx="0">
                  <c:v>0.14643874643874599</c:v>
                </c:pt>
                <c:pt idx="1">
                  <c:v>0.170212765957447</c:v>
                </c:pt>
                <c:pt idx="2">
                  <c:v>0.22891566265060201</c:v>
                </c:pt>
                <c:pt idx="3">
                  <c:v>0.15228426395939099</c:v>
                </c:pt>
                <c:pt idx="4">
                  <c:v>0.12921348314606801</c:v>
                </c:pt>
                <c:pt idx="5">
                  <c:v>0.15339233038348099</c:v>
                </c:pt>
                <c:pt idx="6">
                  <c:v>0.16252390057361399</c:v>
                </c:pt>
                <c:pt idx="7">
                  <c:v>0.140233722871452</c:v>
                </c:pt>
                <c:pt idx="8">
                  <c:v>0.11782477341389699</c:v>
                </c:pt>
                <c:pt idx="9">
                  <c:v>0.17739130434782599</c:v>
                </c:pt>
                <c:pt idx="10">
                  <c:v>9.4594594594594697E-2</c:v>
                </c:pt>
                <c:pt idx="11">
                  <c:v>0.155202821869489</c:v>
                </c:pt>
                <c:pt idx="12">
                  <c:v>0.104166666666667</c:v>
                </c:pt>
                <c:pt idx="13">
                  <c:v>0.108433734939759</c:v>
                </c:pt>
                <c:pt idx="14">
                  <c:v>0.16634799235181599</c:v>
                </c:pt>
                <c:pt idx="15">
                  <c:v>0.108540925266904</c:v>
                </c:pt>
                <c:pt idx="16">
                  <c:v>0.127579737335835</c:v>
                </c:pt>
                <c:pt idx="17">
                  <c:v>8.2934609250398694E-2</c:v>
                </c:pt>
                <c:pt idx="18">
                  <c:v>0.122557726465364</c:v>
                </c:pt>
                <c:pt idx="19">
                  <c:v>0.102201257861635</c:v>
                </c:pt>
                <c:pt idx="20">
                  <c:v>9.0128755364806898E-2</c:v>
                </c:pt>
                <c:pt idx="21">
                  <c:v>9.49367088607595E-2</c:v>
                </c:pt>
                <c:pt idx="22">
                  <c:v>9.4946401225114802E-2</c:v>
                </c:pt>
              </c:numCache>
            </c:numRef>
          </c:val>
          <c:smooth val="0"/>
          <c:extLst xmlns:c16r2="http://schemas.microsoft.com/office/drawing/2015/06/chart">
            <c:ext xmlns:c16="http://schemas.microsoft.com/office/drawing/2014/chart" uri="{C3380CC4-5D6E-409C-BE32-E72D297353CC}">
              <c16:uniqueId val="{00000000-32F3-4625-91F2-AA21D962057C}"/>
            </c:ext>
          </c:extLst>
        </c:ser>
        <c:dLbls>
          <c:showLegendKey val="0"/>
          <c:showVal val="1"/>
          <c:showCatName val="0"/>
          <c:showSerName val="0"/>
          <c:showPercent val="0"/>
          <c:showBubbleSize val="0"/>
        </c:dLbls>
        <c:marker val="1"/>
        <c:smooth val="0"/>
        <c:axId val="137711616"/>
        <c:axId val="137729920"/>
      </c:lineChart>
      <c:catAx>
        <c:axId val="13771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729920"/>
        <c:crosses val="autoZero"/>
        <c:auto val="1"/>
        <c:lblAlgn val="ctr"/>
        <c:lblOffset val="100"/>
        <c:noMultiLvlLbl val="0"/>
      </c:catAx>
      <c:valAx>
        <c:axId val="137729920"/>
        <c:scaling>
          <c:orientation val="minMax"/>
          <c:max val="0.25"/>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 of Women</a:t>
                </a:r>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7116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layout>
        <c:manualLayout>
          <c:xMode val="edge"/>
          <c:yMode val="edge"/>
          <c:x val="0.137209695378987"/>
          <c:y val="0.100717266899015"/>
        </c:manualLayout>
      </c:layout>
      <c:overlay val="0"/>
      <c:txPr>
        <a:bodyPr/>
        <a:lstStyle/>
        <a:p>
          <a:pPr>
            <a:defRPr sz="2800"/>
          </a:pPr>
          <a:endParaRPr lang="en-US"/>
        </a:p>
      </c:txPr>
    </c:title>
    <c:autoTitleDeleted val="0"/>
    <c:plotArea>
      <c:layout/>
      <c:pieChart>
        <c:varyColors val="1"/>
        <c:ser>
          <c:idx val="0"/>
          <c:order val="0"/>
          <c:tx>
            <c:strRef>
              <c:f>Sheet1!$B$1</c:f>
              <c:strCache>
                <c:ptCount val="1"/>
                <c:pt idx="0">
                  <c:v>Of the 158,522 total births in IL in 2014:</c:v>
                </c:pt>
              </c:strCache>
            </c:strRef>
          </c:tx>
          <c:explosion val="8"/>
          <c:dPt>
            <c:idx val="0"/>
            <c:bubble3D val="0"/>
            <c:explosion val="0"/>
            <c:extLst xmlns:c16r2="http://schemas.microsoft.com/office/drawing/2015/06/chart">
              <c:ext xmlns:c16="http://schemas.microsoft.com/office/drawing/2014/chart" uri="{C3380CC4-5D6E-409C-BE32-E72D297353CC}">
                <c16:uniqueId val="{00000000-BB6D-4763-9E19-4B45AA2589F7}"/>
              </c:ext>
            </c:extLst>
          </c:dPt>
          <c:dPt>
            <c:idx val="1"/>
            <c:bubble3D val="0"/>
            <c:explosion val="0"/>
            <c:extLst xmlns:c16r2="http://schemas.microsoft.com/office/drawing/2015/06/chart">
              <c:ext xmlns:c16="http://schemas.microsoft.com/office/drawing/2014/chart" uri="{C3380CC4-5D6E-409C-BE32-E72D297353CC}">
                <c16:uniqueId val="{00000001-BB6D-4763-9E19-4B45AA2589F7}"/>
              </c:ext>
            </c:extLst>
          </c:dPt>
          <c:dLbls>
            <c:dLbl>
              <c:idx val="0"/>
              <c:spPr/>
              <c:txPr>
                <a:bodyPr/>
                <a:lstStyle/>
                <a:p>
                  <a:pPr>
                    <a:defRPr sz="2800" b="1"/>
                  </a:pPr>
                  <a:endParaRPr lang="en-US"/>
                </a:p>
              </c:txPr>
              <c:showLegendKey val="0"/>
              <c:showVal val="1"/>
              <c:showCatName val="0"/>
              <c:showSerName val="0"/>
              <c:showPercent val="0"/>
              <c:showBubbleSize val="0"/>
            </c:dLbl>
            <c:dLbl>
              <c:idx val="1"/>
              <c:spPr/>
              <c:txPr>
                <a:bodyPr/>
                <a:lstStyle/>
                <a:p>
                  <a:pPr>
                    <a:defRPr sz="2800" b="1"/>
                  </a:pPr>
                  <a:endParaRPr lang="en-US"/>
                </a:p>
              </c:txPr>
              <c:showLegendKey val="0"/>
              <c:showVal val="1"/>
              <c:showCatName val="0"/>
              <c:showSerName val="0"/>
              <c:showPercent val="0"/>
              <c:showBubbleSize val="0"/>
            </c:dLbl>
            <c:spPr>
              <a:noFill/>
              <a:ln>
                <a:noFill/>
              </a:ln>
              <a:effectLst/>
            </c:spPr>
            <c:txPr>
              <a:bodyPr/>
              <a:lstStyle/>
              <a:p>
                <a:pPr>
                  <a:defRPr b="1"/>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Sheet1!$A$2:$A$3</c:f>
              <c:strCache>
                <c:ptCount val="2"/>
                <c:pt idx="0">
                  <c:v>Planned pregnancies </c:v>
                </c:pt>
                <c:pt idx="1">
                  <c:v>Unintended pregnancies </c:v>
                </c:pt>
              </c:strCache>
            </c:strRef>
          </c:cat>
          <c:val>
            <c:numRef>
              <c:f>Sheet1!$B$2:$B$3</c:f>
              <c:numCache>
                <c:formatCode>0%</c:formatCode>
                <c:ptCount val="2"/>
                <c:pt idx="0">
                  <c:v>0.57999999999999996</c:v>
                </c:pt>
                <c:pt idx="1">
                  <c:v>0.42</c:v>
                </c:pt>
              </c:numCache>
            </c:numRef>
          </c:val>
          <c:extLst xmlns:c16r2="http://schemas.microsoft.com/office/drawing/2015/06/chart">
            <c:ext xmlns:c16="http://schemas.microsoft.com/office/drawing/2014/chart" uri="{C3380CC4-5D6E-409C-BE32-E72D297353CC}">
              <c16:uniqueId val="{00000002-BB6D-4763-9E19-4B45AA2589F7}"/>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2" dt="2017-12-14T21:57:33.972" idx="4">
    <p:pos x="10" y="10"/>
    <p:text>Dan, please check Shannon's title.</p:text>
    <p:extLst>
      <p:ext uri="{C676402C-5697-4E1C-873F-D02D1690AC5C}">
        <p15:threadingInfo xmlns:p15="http://schemas.microsoft.com/office/powerpoint/2012/main" xmlns=""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12-13T23:17:43.121" idx="4">
    <p:pos x="10" y="10"/>
    <p:text>LOVE THIS!!!</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7-12-13T23:40:18.179" idx="8">
    <p:pos x="5760" y="864"/>
    <p:text>WE need a pop out box that lists the adverse outcomes listed.  The title should be Women with new onset severe HTN with Severe Maternal Morbidity</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3F56C3-D5A8-4454-96BB-F0499EB44E6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88E4530-139F-4D03-9DB3-1A450806923A}">
      <dgm:prSet phldrT="[Text]"/>
      <dgm:spPr>
        <a:solidFill>
          <a:srgbClr val="004990"/>
        </a:solidFill>
      </dgm:spPr>
      <dgm:t>
        <a:bodyPr/>
        <a:lstStyle/>
        <a:p>
          <a:r>
            <a:rPr lang="en-US" dirty="0" smtClean="0"/>
            <a:t>2012</a:t>
          </a:r>
          <a:endParaRPr lang="en-US" dirty="0"/>
        </a:p>
      </dgm:t>
    </dgm:pt>
    <dgm:pt modelId="{B6571804-3343-4BD0-870A-073431D542EE}" type="parTrans" cxnId="{51F99BF9-62FB-485F-9EE6-B6939255A4C6}">
      <dgm:prSet/>
      <dgm:spPr/>
      <dgm:t>
        <a:bodyPr/>
        <a:lstStyle/>
        <a:p>
          <a:endParaRPr lang="en-US"/>
        </a:p>
      </dgm:t>
    </dgm:pt>
    <dgm:pt modelId="{4F5528F4-8361-4748-8866-B16DF806FFAD}" type="sibTrans" cxnId="{51F99BF9-62FB-485F-9EE6-B6939255A4C6}">
      <dgm:prSet/>
      <dgm:spPr/>
      <dgm:t>
        <a:bodyPr/>
        <a:lstStyle/>
        <a:p>
          <a:endParaRPr lang="en-US"/>
        </a:p>
      </dgm:t>
    </dgm:pt>
    <dgm:pt modelId="{A793A9E7-E54F-4D5F-8059-08AD9CDA4AC9}">
      <dgm:prSet phldrT="[Text]" custT="1"/>
      <dgm:spPr/>
      <dgm:t>
        <a:bodyPr/>
        <a:lstStyle/>
        <a:p>
          <a:pPr algn="l"/>
          <a:r>
            <a:rPr lang="en-US" sz="1800" dirty="0" smtClean="0"/>
            <a:t>IL Perinatal Advisory Committee Prematurity Task Force Report</a:t>
          </a:r>
          <a:endParaRPr lang="en-US" sz="1800" dirty="0"/>
        </a:p>
      </dgm:t>
    </dgm:pt>
    <dgm:pt modelId="{8DEC6DA2-E9FE-4092-B068-849C734D71CE}" type="parTrans" cxnId="{AB9B15C7-F12B-44EE-94DB-457E4B1128C5}">
      <dgm:prSet/>
      <dgm:spPr/>
      <dgm:t>
        <a:bodyPr/>
        <a:lstStyle/>
        <a:p>
          <a:endParaRPr lang="en-US"/>
        </a:p>
      </dgm:t>
    </dgm:pt>
    <dgm:pt modelId="{4E01491D-EFED-43C0-BE5A-AD0A6C2FE18A}" type="sibTrans" cxnId="{AB9B15C7-F12B-44EE-94DB-457E4B1128C5}">
      <dgm:prSet/>
      <dgm:spPr/>
      <dgm:t>
        <a:bodyPr/>
        <a:lstStyle/>
        <a:p>
          <a:endParaRPr lang="en-US"/>
        </a:p>
      </dgm:t>
    </dgm:pt>
    <dgm:pt modelId="{F213C9A3-B361-4425-A5D5-E4846DF68C34}">
      <dgm:prSet phldrT="[Text]"/>
      <dgm:spPr>
        <a:solidFill>
          <a:srgbClr val="004990"/>
        </a:solidFill>
      </dgm:spPr>
      <dgm:t>
        <a:bodyPr/>
        <a:lstStyle/>
        <a:p>
          <a:r>
            <a:rPr lang="en-US" dirty="0" smtClean="0"/>
            <a:t>2015</a:t>
          </a:r>
          <a:endParaRPr lang="en-US" dirty="0"/>
        </a:p>
      </dgm:t>
    </dgm:pt>
    <dgm:pt modelId="{BEA21815-8ED5-48DB-9662-2AF71D95D11D}" type="parTrans" cxnId="{AEAD70E4-D4E6-4CA4-9EF2-2A9859F6DFCC}">
      <dgm:prSet/>
      <dgm:spPr/>
      <dgm:t>
        <a:bodyPr/>
        <a:lstStyle/>
        <a:p>
          <a:endParaRPr lang="en-US"/>
        </a:p>
      </dgm:t>
    </dgm:pt>
    <dgm:pt modelId="{D8BF012E-4F6D-4083-8280-E9F4DE92A493}" type="sibTrans" cxnId="{AEAD70E4-D4E6-4CA4-9EF2-2A9859F6DFCC}">
      <dgm:prSet/>
      <dgm:spPr/>
      <dgm:t>
        <a:bodyPr/>
        <a:lstStyle/>
        <a:p>
          <a:endParaRPr lang="en-US"/>
        </a:p>
      </dgm:t>
    </dgm:pt>
    <dgm:pt modelId="{ED0F814A-BEB3-4C0C-B53A-711551C81EBA}">
      <dgm:prSet phldrT="[Text]" custT="1"/>
      <dgm:spPr/>
      <dgm:t>
        <a:bodyPr/>
        <a:lstStyle/>
        <a:p>
          <a:r>
            <a:rPr lang="en-US" sz="1800" dirty="0" smtClean="0"/>
            <a:t>Launch Golden Hour Initiative</a:t>
          </a:r>
          <a:endParaRPr lang="en-US" sz="1800" dirty="0"/>
        </a:p>
      </dgm:t>
    </dgm:pt>
    <dgm:pt modelId="{FF7D0DC0-6EB7-4473-BE5C-39524A8CF4F5}" type="parTrans" cxnId="{63649A56-82E4-4AC6-B0BE-72E7BF298C36}">
      <dgm:prSet/>
      <dgm:spPr/>
      <dgm:t>
        <a:bodyPr/>
        <a:lstStyle/>
        <a:p>
          <a:endParaRPr lang="en-US"/>
        </a:p>
      </dgm:t>
    </dgm:pt>
    <dgm:pt modelId="{94D10298-59FE-4D45-AEDE-052D2F506EFB}" type="sibTrans" cxnId="{63649A56-82E4-4AC6-B0BE-72E7BF298C36}">
      <dgm:prSet/>
      <dgm:spPr/>
      <dgm:t>
        <a:bodyPr/>
        <a:lstStyle/>
        <a:p>
          <a:endParaRPr lang="en-US"/>
        </a:p>
      </dgm:t>
    </dgm:pt>
    <dgm:pt modelId="{42400D3D-0EC2-477A-9B5D-D75543601C86}">
      <dgm:prSet phldrT="[Text]"/>
      <dgm:spPr>
        <a:solidFill>
          <a:srgbClr val="004990"/>
        </a:solidFill>
      </dgm:spPr>
      <dgm:t>
        <a:bodyPr/>
        <a:lstStyle/>
        <a:p>
          <a:r>
            <a:rPr lang="en-US" dirty="0" smtClean="0"/>
            <a:t>2016</a:t>
          </a:r>
          <a:endParaRPr lang="en-US" dirty="0"/>
        </a:p>
      </dgm:t>
    </dgm:pt>
    <dgm:pt modelId="{9611FA4D-4375-4FBA-AD83-3A9B2C52944B}" type="parTrans" cxnId="{5B5C4C3C-426F-4C87-9716-3631928F6195}">
      <dgm:prSet/>
      <dgm:spPr/>
      <dgm:t>
        <a:bodyPr/>
        <a:lstStyle/>
        <a:p>
          <a:endParaRPr lang="en-US"/>
        </a:p>
      </dgm:t>
    </dgm:pt>
    <dgm:pt modelId="{519ADE11-AD8E-4422-9F99-5958D5DC20D3}" type="sibTrans" cxnId="{5B5C4C3C-426F-4C87-9716-3631928F6195}">
      <dgm:prSet/>
      <dgm:spPr/>
      <dgm:t>
        <a:bodyPr/>
        <a:lstStyle/>
        <a:p>
          <a:endParaRPr lang="en-US"/>
        </a:p>
      </dgm:t>
    </dgm:pt>
    <dgm:pt modelId="{E18523C7-CDA3-4E8A-8B82-EDA70AC4221E}">
      <dgm:prSet phldrT="[Text]" custT="1"/>
      <dgm:spPr/>
      <dgm:t>
        <a:bodyPr/>
        <a:lstStyle/>
        <a:p>
          <a:r>
            <a:rPr lang="en-US" sz="1800" dirty="0" smtClean="0"/>
            <a:t>Launch Maternal Hypertension Initiative</a:t>
          </a:r>
          <a:endParaRPr lang="en-US" sz="1800" dirty="0"/>
        </a:p>
      </dgm:t>
    </dgm:pt>
    <dgm:pt modelId="{B26EA892-87BC-45C9-883A-627C6C90F632}" type="parTrans" cxnId="{BE4CC600-7234-4FED-9C19-AA49654F9476}">
      <dgm:prSet/>
      <dgm:spPr/>
      <dgm:t>
        <a:bodyPr/>
        <a:lstStyle/>
        <a:p>
          <a:endParaRPr lang="en-US"/>
        </a:p>
      </dgm:t>
    </dgm:pt>
    <dgm:pt modelId="{7D262E3C-679E-4315-A2B7-8272F8DD65BA}" type="sibTrans" cxnId="{BE4CC600-7234-4FED-9C19-AA49654F9476}">
      <dgm:prSet/>
      <dgm:spPr/>
      <dgm:t>
        <a:bodyPr/>
        <a:lstStyle/>
        <a:p>
          <a:endParaRPr lang="en-US"/>
        </a:p>
      </dgm:t>
    </dgm:pt>
    <dgm:pt modelId="{394C5004-76C4-4F83-9AC9-94681293DEE2}">
      <dgm:prSet phldrT="[Text]"/>
      <dgm:spPr>
        <a:solidFill>
          <a:srgbClr val="004990"/>
        </a:solidFill>
      </dgm:spPr>
      <dgm:t>
        <a:bodyPr/>
        <a:lstStyle/>
        <a:p>
          <a:r>
            <a:rPr lang="en-US" dirty="0" smtClean="0"/>
            <a:t>2017</a:t>
          </a:r>
          <a:endParaRPr lang="en-US" dirty="0"/>
        </a:p>
      </dgm:t>
    </dgm:pt>
    <dgm:pt modelId="{6AB445D4-50C1-49D5-B6EF-BAA23A931FF5}" type="parTrans" cxnId="{7F80440E-2DCD-47F1-85F2-E07B72E01647}">
      <dgm:prSet/>
      <dgm:spPr/>
      <dgm:t>
        <a:bodyPr/>
        <a:lstStyle/>
        <a:p>
          <a:endParaRPr lang="en-US"/>
        </a:p>
      </dgm:t>
    </dgm:pt>
    <dgm:pt modelId="{4C2F4479-3D39-4816-A71E-F2479F4A8D23}" type="sibTrans" cxnId="{7F80440E-2DCD-47F1-85F2-E07B72E01647}">
      <dgm:prSet/>
      <dgm:spPr/>
      <dgm:t>
        <a:bodyPr/>
        <a:lstStyle/>
        <a:p>
          <a:endParaRPr lang="en-US"/>
        </a:p>
      </dgm:t>
    </dgm:pt>
    <dgm:pt modelId="{041C62FA-AD11-4248-B2F7-7761951E89DD}">
      <dgm:prSet phldrT="[Text]" custT="1"/>
      <dgm:spPr/>
      <dgm:t>
        <a:bodyPr/>
        <a:lstStyle/>
        <a:p>
          <a:r>
            <a:rPr lang="en-US" sz="1800" dirty="0" smtClean="0"/>
            <a:t>Maternal Hypertension and Golden Hour Initiatives Ongoing</a:t>
          </a:r>
          <a:endParaRPr lang="en-US" sz="1800" dirty="0"/>
        </a:p>
      </dgm:t>
    </dgm:pt>
    <dgm:pt modelId="{65D02ABC-8C4A-4F49-B9D7-29185CFDF648}" type="parTrans" cxnId="{C457AF02-10D3-43F3-BE7F-CD63F4ECE8E0}">
      <dgm:prSet/>
      <dgm:spPr/>
      <dgm:t>
        <a:bodyPr/>
        <a:lstStyle/>
        <a:p>
          <a:endParaRPr lang="en-US"/>
        </a:p>
      </dgm:t>
    </dgm:pt>
    <dgm:pt modelId="{4418A74E-AA7A-4CB3-B843-9C0AC97205C0}" type="sibTrans" cxnId="{C457AF02-10D3-43F3-BE7F-CD63F4ECE8E0}">
      <dgm:prSet/>
      <dgm:spPr/>
      <dgm:t>
        <a:bodyPr/>
        <a:lstStyle/>
        <a:p>
          <a:endParaRPr lang="en-US"/>
        </a:p>
      </dgm:t>
    </dgm:pt>
    <dgm:pt modelId="{5E9A8159-C1D2-42DC-8B8E-330AA32B040A}">
      <dgm:prSet phldrT="[Text]"/>
      <dgm:spPr>
        <a:solidFill>
          <a:srgbClr val="004990"/>
        </a:solidFill>
      </dgm:spPr>
      <dgm:t>
        <a:bodyPr/>
        <a:lstStyle/>
        <a:p>
          <a:r>
            <a:rPr lang="en-US" dirty="0" smtClean="0"/>
            <a:t>2014</a:t>
          </a:r>
          <a:endParaRPr lang="en-US" dirty="0"/>
        </a:p>
      </dgm:t>
    </dgm:pt>
    <dgm:pt modelId="{EC096F39-574E-4FD6-8848-F0A97D04B540}" type="parTrans" cxnId="{08F3E732-2086-40F6-9C87-68351950592C}">
      <dgm:prSet/>
      <dgm:spPr/>
      <dgm:t>
        <a:bodyPr/>
        <a:lstStyle/>
        <a:p>
          <a:endParaRPr lang="en-US"/>
        </a:p>
      </dgm:t>
    </dgm:pt>
    <dgm:pt modelId="{05131643-DB88-4F77-838F-95AC32EF25B8}" type="sibTrans" cxnId="{08F3E732-2086-40F6-9C87-68351950592C}">
      <dgm:prSet/>
      <dgm:spPr/>
      <dgm:t>
        <a:bodyPr/>
        <a:lstStyle/>
        <a:p>
          <a:endParaRPr lang="en-US"/>
        </a:p>
      </dgm:t>
    </dgm:pt>
    <dgm:pt modelId="{36EC98F4-88D2-4937-8F6E-31CD30D466EC}">
      <dgm:prSet phldrT="[Text]" custT="1"/>
      <dgm:spPr/>
      <dgm:t>
        <a:bodyPr/>
        <a:lstStyle/>
        <a:p>
          <a:r>
            <a:rPr lang="en-US" sz="1800" dirty="0" smtClean="0"/>
            <a:t>ILPQC Data System Launched</a:t>
          </a:r>
          <a:endParaRPr lang="en-US" sz="1800" dirty="0"/>
        </a:p>
      </dgm:t>
    </dgm:pt>
    <dgm:pt modelId="{DACFBE3E-3188-4830-9222-5E1D52EE3963}" type="parTrans" cxnId="{C8C6FF8F-C396-446D-85B1-B77438B6A084}">
      <dgm:prSet/>
      <dgm:spPr/>
      <dgm:t>
        <a:bodyPr/>
        <a:lstStyle/>
        <a:p>
          <a:endParaRPr lang="en-US"/>
        </a:p>
      </dgm:t>
    </dgm:pt>
    <dgm:pt modelId="{BC63F487-0A54-4A44-894E-0CE422D20548}" type="sibTrans" cxnId="{C8C6FF8F-C396-446D-85B1-B77438B6A084}">
      <dgm:prSet/>
      <dgm:spPr/>
      <dgm:t>
        <a:bodyPr/>
        <a:lstStyle/>
        <a:p>
          <a:endParaRPr lang="en-US"/>
        </a:p>
      </dgm:t>
    </dgm:pt>
    <dgm:pt modelId="{871AEE92-34B9-4B47-8895-0B10A86FE399}">
      <dgm:prSet phldrT="[Text]" custT="1"/>
      <dgm:spPr/>
      <dgm:t>
        <a:bodyPr/>
        <a:lstStyle/>
        <a:p>
          <a:r>
            <a:rPr lang="en-US" sz="1800" dirty="0" smtClean="0"/>
            <a:t>CDC Award with IDPH</a:t>
          </a:r>
          <a:endParaRPr lang="en-US" sz="1800" dirty="0"/>
        </a:p>
      </dgm:t>
    </dgm:pt>
    <dgm:pt modelId="{4F2402BB-951D-49F5-AC0C-EA025735F9C2}" type="parTrans" cxnId="{8338E490-C6F8-4F82-8EEA-50116EF6E3D2}">
      <dgm:prSet/>
      <dgm:spPr/>
      <dgm:t>
        <a:bodyPr/>
        <a:lstStyle/>
        <a:p>
          <a:endParaRPr lang="en-US"/>
        </a:p>
      </dgm:t>
    </dgm:pt>
    <dgm:pt modelId="{FC3C0CBC-2A66-43BE-94CF-6BFD2438B00F}" type="sibTrans" cxnId="{8338E490-C6F8-4F82-8EEA-50116EF6E3D2}">
      <dgm:prSet/>
      <dgm:spPr/>
      <dgm:t>
        <a:bodyPr/>
        <a:lstStyle/>
        <a:p>
          <a:endParaRPr lang="en-US"/>
        </a:p>
      </dgm:t>
    </dgm:pt>
    <dgm:pt modelId="{42191BDC-C576-4FB7-9D05-8206B3709743}">
      <dgm:prSet phldrT="[Text]" custT="1"/>
      <dgm:spPr/>
      <dgm:t>
        <a:bodyPr/>
        <a:lstStyle/>
        <a:p>
          <a:r>
            <a:rPr lang="en-US" sz="1800" dirty="0" smtClean="0"/>
            <a:t>Launch EED and Neonatal Nutrition Initiatives</a:t>
          </a:r>
          <a:endParaRPr lang="en-US" sz="1800" dirty="0"/>
        </a:p>
      </dgm:t>
    </dgm:pt>
    <dgm:pt modelId="{BFCA3E26-EF94-4564-B4EA-67D83DF1F6EA}" type="parTrans" cxnId="{31630913-8386-476E-8BEC-D31CAA819A99}">
      <dgm:prSet/>
      <dgm:spPr/>
      <dgm:t>
        <a:bodyPr/>
        <a:lstStyle/>
        <a:p>
          <a:endParaRPr lang="en-US"/>
        </a:p>
      </dgm:t>
    </dgm:pt>
    <dgm:pt modelId="{85521EFF-5B4E-4E7C-B2FA-F07F41EA1DAC}" type="sibTrans" cxnId="{31630913-8386-476E-8BEC-D31CAA819A99}">
      <dgm:prSet/>
      <dgm:spPr/>
      <dgm:t>
        <a:bodyPr/>
        <a:lstStyle/>
        <a:p>
          <a:endParaRPr lang="en-US"/>
        </a:p>
      </dgm:t>
    </dgm:pt>
    <dgm:pt modelId="{04AED2EC-B0EA-467A-8262-56E81C4685CE}">
      <dgm:prSet phldrT="[Text]"/>
      <dgm:spPr>
        <a:solidFill>
          <a:srgbClr val="004990"/>
        </a:solidFill>
      </dgm:spPr>
      <dgm:t>
        <a:bodyPr/>
        <a:lstStyle/>
        <a:p>
          <a:r>
            <a:rPr lang="en-US" dirty="0" smtClean="0"/>
            <a:t>2013</a:t>
          </a:r>
          <a:endParaRPr lang="en-US" dirty="0"/>
        </a:p>
      </dgm:t>
    </dgm:pt>
    <dgm:pt modelId="{2FA31015-3C4F-40B7-B3D3-0B98150FF0FA}" type="parTrans" cxnId="{D908EB95-B6C0-4249-AA63-562F8BD1F0CA}">
      <dgm:prSet/>
      <dgm:spPr/>
      <dgm:t>
        <a:bodyPr/>
        <a:lstStyle/>
        <a:p>
          <a:endParaRPr lang="en-US"/>
        </a:p>
      </dgm:t>
    </dgm:pt>
    <dgm:pt modelId="{A8247FD3-ABB3-4921-AB3F-227731C9F1BA}" type="sibTrans" cxnId="{D908EB95-B6C0-4249-AA63-562F8BD1F0CA}">
      <dgm:prSet/>
      <dgm:spPr/>
      <dgm:t>
        <a:bodyPr/>
        <a:lstStyle/>
        <a:p>
          <a:endParaRPr lang="en-US"/>
        </a:p>
      </dgm:t>
    </dgm:pt>
    <dgm:pt modelId="{5BAB0701-7358-44F6-899C-007068168662}">
      <dgm:prSet phldrT="[Text]" custT="1"/>
      <dgm:spPr/>
      <dgm:t>
        <a:bodyPr/>
        <a:lstStyle/>
        <a:p>
          <a:r>
            <a:rPr lang="en-US" sz="1800" dirty="0" smtClean="0"/>
            <a:t>Consultation with </a:t>
          </a:r>
          <a:r>
            <a:rPr lang="en-US" sz="1800" dirty="0" err="1" smtClean="0"/>
            <a:t>Perinatal</a:t>
          </a:r>
          <a:r>
            <a:rPr lang="en-US" sz="1800" dirty="0" smtClean="0"/>
            <a:t> Quality Leaders (OH, CA, NC, FL)</a:t>
          </a:r>
          <a:endParaRPr lang="en-US" sz="1800" dirty="0"/>
        </a:p>
      </dgm:t>
    </dgm:pt>
    <dgm:pt modelId="{3CCDAA23-21AD-46A5-8675-D0C79EC423C3}" type="parTrans" cxnId="{13F36CF5-A7D5-45DC-9186-2901AE5841CD}">
      <dgm:prSet/>
      <dgm:spPr/>
      <dgm:t>
        <a:bodyPr/>
        <a:lstStyle/>
        <a:p>
          <a:endParaRPr lang="en-US"/>
        </a:p>
      </dgm:t>
    </dgm:pt>
    <dgm:pt modelId="{AFA8E9FB-9668-4769-BB9F-79E21E250E5E}" type="sibTrans" cxnId="{13F36CF5-A7D5-45DC-9186-2901AE5841CD}">
      <dgm:prSet/>
      <dgm:spPr/>
      <dgm:t>
        <a:bodyPr/>
        <a:lstStyle/>
        <a:p>
          <a:endParaRPr lang="en-US"/>
        </a:p>
      </dgm:t>
    </dgm:pt>
    <dgm:pt modelId="{56B5C1AF-1F7E-4FC5-A5E8-1BCD1F8F6C51}">
      <dgm:prSet custT="1"/>
      <dgm:spPr/>
      <dgm:t>
        <a:bodyPr/>
        <a:lstStyle/>
        <a:p>
          <a:r>
            <a:rPr lang="en-US" sz="1800" dirty="0" smtClean="0"/>
            <a:t>Stakeholder Meetings Begin</a:t>
          </a:r>
          <a:endParaRPr lang="en-US" sz="1800" dirty="0"/>
        </a:p>
      </dgm:t>
    </dgm:pt>
    <dgm:pt modelId="{C6611CB3-B404-4837-98D5-CC5D9ADEEA7B}" type="parTrans" cxnId="{1A3278DC-61AA-495D-8DDE-599AE9547FC7}">
      <dgm:prSet/>
      <dgm:spPr/>
      <dgm:t>
        <a:bodyPr/>
        <a:lstStyle/>
        <a:p>
          <a:endParaRPr lang="en-US"/>
        </a:p>
      </dgm:t>
    </dgm:pt>
    <dgm:pt modelId="{B6848193-AD6D-409E-AE1B-2D95AB03856A}" type="sibTrans" cxnId="{1A3278DC-61AA-495D-8DDE-599AE9547FC7}">
      <dgm:prSet/>
      <dgm:spPr/>
      <dgm:t>
        <a:bodyPr/>
        <a:lstStyle/>
        <a:p>
          <a:endParaRPr lang="en-US"/>
        </a:p>
      </dgm:t>
    </dgm:pt>
    <dgm:pt modelId="{486CDF5D-4E7A-4296-BDE6-358FAEB36406}">
      <dgm:prSet custT="1"/>
      <dgm:spPr/>
      <dgm:t>
        <a:bodyPr/>
        <a:lstStyle/>
        <a:p>
          <a:r>
            <a:rPr lang="en-US" sz="1800" dirty="0" smtClean="0"/>
            <a:t>Website Launch</a:t>
          </a:r>
          <a:endParaRPr lang="en-US" sz="1800" dirty="0"/>
        </a:p>
      </dgm:t>
    </dgm:pt>
    <dgm:pt modelId="{0A3AB196-4608-4742-A632-4FD7A6CFD1A2}" type="parTrans" cxnId="{429918A0-4A4C-4557-B4FC-0FC4879DC60D}">
      <dgm:prSet/>
      <dgm:spPr/>
      <dgm:t>
        <a:bodyPr/>
        <a:lstStyle/>
        <a:p>
          <a:endParaRPr lang="en-US"/>
        </a:p>
      </dgm:t>
    </dgm:pt>
    <dgm:pt modelId="{CB28FFCD-0D58-44DF-A263-344474D19794}" type="sibTrans" cxnId="{429918A0-4A4C-4557-B4FC-0FC4879DC60D}">
      <dgm:prSet/>
      <dgm:spPr/>
      <dgm:t>
        <a:bodyPr/>
        <a:lstStyle/>
        <a:p>
          <a:endParaRPr lang="en-US"/>
        </a:p>
      </dgm:t>
    </dgm:pt>
    <dgm:pt modelId="{0844DA56-AF40-4A4A-BA6E-5FE3EA928B9B}">
      <dgm:prSet custT="1"/>
      <dgm:spPr/>
      <dgm:t>
        <a:bodyPr/>
        <a:lstStyle/>
        <a:p>
          <a:r>
            <a:rPr lang="en-US" sz="1800" dirty="0" smtClean="0"/>
            <a:t>ILPQC Kick-Off, 1</a:t>
          </a:r>
          <a:r>
            <a:rPr lang="en-US" sz="1800" baseline="30000" dirty="0" smtClean="0"/>
            <a:t>st</a:t>
          </a:r>
          <a:r>
            <a:rPr lang="en-US" sz="1800" dirty="0" smtClean="0"/>
            <a:t> Annual Conference </a:t>
          </a:r>
          <a:endParaRPr lang="en-US" sz="1800" dirty="0"/>
        </a:p>
      </dgm:t>
    </dgm:pt>
    <dgm:pt modelId="{94778163-653D-4913-BBEF-28289FD7B73A}" type="parTrans" cxnId="{DD0A934F-A67C-4947-AA26-2AAFD419E206}">
      <dgm:prSet/>
      <dgm:spPr/>
      <dgm:t>
        <a:bodyPr/>
        <a:lstStyle/>
        <a:p>
          <a:endParaRPr lang="en-US"/>
        </a:p>
      </dgm:t>
    </dgm:pt>
    <dgm:pt modelId="{AF8B1AE1-CEB1-4488-881E-250A51345404}" type="sibTrans" cxnId="{DD0A934F-A67C-4947-AA26-2AAFD419E206}">
      <dgm:prSet/>
      <dgm:spPr/>
      <dgm:t>
        <a:bodyPr/>
        <a:lstStyle/>
        <a:p>
          <a:endParaRPr lang="en-US"/>
        </a:p>
      </dgm:t>
    </dgm:pt>
    <dgm:pt modelId="{7912AA7B-E0B2-4A0E-A824-A54999DF99B9}">
      <dgm:prSet custT="1"/>
      <dgm:spPr/>
      <dgm:t>
        <a:bodyPr/>
        <a:lstStyle/>
        <a:p>
          <a:r>
            <a:rPr lang="en-US" sz="1800" dirty="0" smtClean="0"/>
            <a:t>Launch Birth Certificate Initiative</a:t>
          </a:r>
          <a:endParaRPr lang="en-US" sz="1800" dirty="0"/>
        </a:p>
      </dgm:t>
    </dgm:pt>
    <dgm:pt modelId="{315C302E-6057-4FB2-87F5-BE4866DA5403}" type="parTrans" cxnId="{68FE7EB6-3291-4A3B-8FDE-E174F4062ACD}">
      <dgm:prSet/>
      <dgm:spPr/>
      <dgm:t>
        <a:bodyPr/>
        <a:lstStyle/>
        <a:p>
          <a:endParaRPr lang="en-US"/>
        </a:p>
      </dgm:t>
    </dgm:pt>
    <dgm:pt modelId="{2E5C9C9E-DB63-46FD-A913-614DB9937ECA}" type="sibTrans" cxnId="{68FE7EB6-3291-4A3B-8FDE-E174F4062ACD}">
      <dgm:prSet/>
      <dgm:spPr/>
      <dgm:t>
        <a:bodyPr/>
        <a:lstStyle/>
        <a:p>
          <a:endParaRPr lang="en-US"/>
        </a:p>
      </dgm:t>
    </dgm:pt>
    <dgm:pt modelId="{70FD91B1-BF45-4640-B6AC-5FAA64E64598}">
      <dgm:prSet custT="1"/>
      <dgm:spPr/>
      <dgm:t>
        <a:bodyPr/>
        <a:lstStyle/>
        <a:p>
          <a:r>
            <a:rPr lang="en-US" sz="1800" dirty="0" smtClean="0"/>
            <a:t>Started yearly spring Face to Face Meetings  for OB and Neo Teams</a:t>
          </a:r>
          <a:endParaRPr lang="en-US" sz="1800" dirty="0"/>
        </a:p>
      </dgm:t>
    </dgm:pt>
    <dgm:pt modelId="{C343AE12-CFC5-4DB0-A935-21237BDA29FC}" type="parTrans" cxnId="{EA69898F-13DC-46B7-B222-A875A24E479E}">
      <dgm:prSet/>
      <dgm:spPr/>
      <dgm:t>
        <a:bodyPr/>
        <a:lstStyle/>
        <a:p>
          <a:endParaRPr lang="en-US"/>
        </a:p>
      </dgm:t>
    </dgm:pt>
    <dgm:pt modelId="{D59CF643-CD02-4CCB-A4E4-C7B94DEFA976}" type="sibTrans" cxnId="{EA69898F-13DC-46B7-B222-A875A24E479E}">
      <dgm:prSet/>
      <dgm:spPr/>
      <dgm:t>
        <a:bodyPr/>
        <a:lstStyle/>
        <a:p>
          <a:endParaRPr lang="en-US"/>
        </a:p>
      </dgm:t>
    </dgm:pt>
    <dgm:pt modelId="{6F3A3892-A75C-4E32-BF47-265704BE1CAD}">
      <dgm:prSet custT="1"/>
      <dgm:spPr/>
      <dgm:t>
        <a:bodyPr/>
        <a:lstStyle/>
        <a:p>
          <a:r>
            <a:rPr lang="en-US" sz="1800" dirty="0" smtClean="0"/>
            <a:t>IDPH Funding</a:t>
          </a:r>
          <a:endParaRPr lang="en-US" sz="1800" dirty="0"/>
        </a:p>
      </dgm:t>
    </dgm:pt>
    <dgm:pt modelId="{4B97BA15-AD33-4C07-88EA-DA00AD585215}" type="parTrans" cxnId="{53996EEB-AB5A-4F95-A0BE-A8DCCD1BFD15}">
      <dgm:prSet/>
      <dgm:spPr/>
      <dgm:t>
        <a:bodyPr/>
        <a:lstStyle/>
        <a:p>
          <a:endParaRPr lang="en-US"/>
        </a:p>
      </dgm:t>
    </dgm:pt>
    <dgm:pt modelId="{44DC7382-98FA-43E5-B505-D8D90F8BEE49}" type="sibTrans" cxnId="{53996EEB-AB5A-4F95-A0BE-A8DCCD1BFD15}">
      <dgm:prSet/>
      <dgm:spPr/>
      <dgm:t>
        <a:bodyPr/>
        <a:lstStyle/>
        <a:p>
          <a:endParaRPr lang="en-US"/>
        </a:p>
      </dgm:t>
    </dgm:pt>
    <dgm:pt modelId="{567BEC87-7398-490A-83FE-B09F0309F926}">
      <dgm:prSet custT="1"/>
      <dgm:spPr/>
      <dgm:t>
        <a:bodyPr/>
        <a:lstStyle/>
        <a:p>
          <a:r>
            <a:rPr lang="en-US" sz="1800" dirty="0" smtClean="0"/>
            <a:t>Golden Hour Initiative Ongoing</a:t>
          </a:r>
          <a:endParaRPr lang="en-US" sz="1800" dirty="0"/>
        </a:p>
      </dgm:t>
    </dgm:pt>
    <dgm:pt modelId="{A7BD4382-B46C-44AA-A8EC-E14A6CE9E7D0}" type="parTrans" cxnId="{881C8369-89AC-4012-9CF9-7E3BF3DF8B4E}">
      <dgm:prSet/>
      <dgm:spPr/>
      <dgm:t>
        <a:bodyPr/>
        <a:lstStyle/>
        <a:p>
          <a:endParaRPr lang="en-US"/>
        </a:p>
      </dgm:t>
    </dgm:pt>
    <dgm:pt modelId="{A4402106-17C5-4DE7-AFBE-A8DD10A6B89E}" type="sibTrans" cxnId="{881C8369-89AC-4012-9CF9-7E3BF3DF8B4E}">
      <dgm:prSet/>
      <dgm:spPr/>
      <dgm:t>
        <a:bodyPr/>
        <a:lstStyle/>
        <a:p>
          <a:endParaRPr lang="en-US"/>
        </a:p>
      </dgm:t>
    </dgm:pt>
    <dgm:pt modelId="{0FD3414C-3CE2-410C-9A50-0080F74D971E}">
      <dgm:prSet custT="1"/>
      <dgm:spPr/>
      <dgm:t>
        <a:bodyPr/>
        <a:lstStyle/>
        <a:p>
          <a:r>
            <a:rPr lang="en-US" sz="1800" dirty="0" smtClean="0"/>
            <a:t>CDC Funding for MNO Initiative</a:t>
          </a:r>
          <a:endParaRPr lang="en-US" sz="1800" dirty="0"/>
        </a:p>
      </dgm:t>
    </dgm:pt>
    <dgm:pt modelId="{728B42F7-852A-465D-AB55-0940E6CE7FF3}" type="parTrans" cxnId="{10264A6C-BC44-4C61-ADD3-84EC52B12451}">
      <dgm:prSet/>
      <dgm:spPr/>
      <dgm:t>
        <a:bodyPr/>
        <a:lstStyle/>
        <a:p>
          <a:endParaRPr lang="en-US"/>
        </a:p>
      </dgm:t>
    </dgm:pt>
    <dgm:pt modelId="{1F51F54F-3EA1-4882-A4D2-5BBDCDE0F7BF}" type="sibTrans" cxnId="{10264A6C-BC44-4C61-ADD3-84EC52B12451}">
      <dgm:prSet/>
      <dgm:spPr/>
      <dgm:t>
        <a:bodyPr/>
        <a:lstStyle/>
        <a:p>
          <a:endParaRPr lang="en-US"/>
        </a:p>
      </dgm:t>
    </dgm:pt>
    <dgm:pt modelId="{E090E54E-5E90-4BA6-BE75-9430C83082E7}">
      <dgm:prSet custT="1"/>
      <dgm:spPr/>
      <dgm:t>
        <a:bodyPr/>
        <a:lstStyle/>
        <a:p>
          <a:r>
            <a:rPr lang="en-US" sz="1800" dirty="0" err="1" smtClean="0"/>
            <a:t>Pritzker</a:t>
          </a:r>
          <a:r>
            <a:rPr lang="en-US" sz="1800" dirty="0" smtClean="0"/>
            <a:t> Grant Award for IP LARC Initiative</a:t>
          </a:r>
          <a:endParaRPr lang="en-US" sz="1800" dirty="0"/>
        </a:p>
      </dgm:t>
    </dgm:pt>
    <dgm:pt modelId="{6C6BF57F-8078-4A81-A50D-7DAA5336FBC6}" type="parTrans" cxnId="{FE3DCBE4-A2E5-4C66-9DBE-FB4F9042A481}">
      <dgm:prSet/>
      <dgm:spPr/>
      <dgm:t>
        <a:bodyPr/>
        <a:lstStyle/>
        <a:p>
          <a:endParaRPr lang="en-US"/>
        </a:p>
      </dgm:t>
    </dgm:pt>
    <dgm:pt modelId="{F8AFE1B5-395B-469D-9A1A-EF251B3C2FD6}" type="sibTrans" cxnId="{FE3DCBE4-A2E5-4C66-9DBE-FB4F9042A481}">
      <dgm:prSet/>
      <dgm:spPr/>
      <dgm:t>
        <a:bodyPr/>
        <a:lstStyle/>
        <a:p>
          <a:endParaRPr lang="en-US"/>
        </a:p>
      </dgm:t>
    </dgm:pt>
    <dgm:pt modelId="{6CC6EDD5-DEA9-4364-942C-90AA3E7B21C2}">
      <dgm:prSet phldrT="[Text]" custT="1"/>
      <dgm:spPr/>
      <dgm:t>
        <a:bodyPr/>
        <a:lstStyle/>
        <a:p>
          <a:pPr algn="l"/>
          <a:r>
            <a:rPr lang="en-US" sz="1800" dirty="0" smtClean="0"/>
            <a:t>Start Up Funding: CHIPRA / HFS</a:t>
          </a:r>
          <a:endParaRPr lang="en-US" sz="1800" dirty="0"/>
        </a:p>
      </dgm:t>
    </dgm:pt>
    <dgm:pt modelId="{B3F64DFF-B180-4D08-8CFC-A5010F2ABA12}" type="parTrans" cxnId="{7636FD79-94E5-4522-B1C1-AA2309BFB2CA}">
      <dgm:prSet/>
      <dgm:spPr/>
      <dgm:t>
        <a:bodyPr/>
        <a:lstStyle/>
        <a:p>
          <a:endParaRPr lang="en-US"/>
        </a:p>
      </dgm:t>
    </dgm:pt>
    <dgm:pt modelId="{7CFD352C-8F81-4505-8462-E9417DA7A5F5}" type="sibTrans" cxnId="{7636FD79-94E5-4522-B1C1-AA2309BFB2CA}">
      <dgm:prSet/>
      <dgm:spPr/>
      <dgm:t>
        <a:bodyPr/>
        <a:lstStyle/>
        <a:p>
          <a:endParaRPr lang="en-US"/>
        </a:p>
      </dgm:t>
    </dgm:pt>
    <dgm:pt modelId="{10D01AC4-9AC2-4CEA-82A0-D4FADBEDC208}" type="pres">
      <dgm:prSet presAssocID="{A13F56C3-D5A8-4454-96BB-F0499EB44E63}" presName="Name0" presStyleCnt="0">
        <dgm:presLayoutVars>
          <dgm:dir/>
          <dgm:animLvl val="lvl"/>
          <dgm:resizeHandles val="exact"/>
        </dgm:presLayoutVars>
      </dgm:prSet>
      <dgm:spPr/>
      <dgm:t>
        <a:bodyPr/>
        <a:lstStyle/>
        <a:p>
          <a:endParaRPr lang="en-US"/>
        </a:p>
      </dgm:t>
    </dgm:pt>
    <dgm:pt modelId="{4F512BF6-FD2B-4BE1-A1E9-DC940CE8DE12}" type="pres">
      <dgm:prSet presAssocID="{988E4530-139F-4D03-9DB3-1A450806923A}" presName="linNode" presStyleCnt="0"/>
      <dgm:spPr/>
    </dgm:pt>
    <dgm:pt modelId="{09CD6EA5-859B-469E-B409-E67DB4AE61F4}" type="pres">
      <dgm:prSet presAssocID="{988E4530-139F-4D03-9DB3-1A450806923A}" presName="parentText" presStyleLbl="node1" presStyleIdx="0" presStyleCnt="6" custScaleX="31347" custLinFactNeighborX="183" custLinFactNeighborY="-487">
        <dgm:presLayoutVars>
          <dgm:chMax val="1"/>
          <dgm:bulletEnabled val="1"/>
        </dgm:presLayoutVars>
      </dgm:prSet>
      <dgm:spPr/>
      <dgm:t>
        <a:bodyPr/>
        <a:lstStyle/>
        <a:p>
          <a:endParaRPr lang="en-US"/>
        </a:p>
      </dgm:t>
    </dgm:pt>
    <dgm:pt modelId="{9265B20D-0C2E-4E65-B767-521F2A216B16}" type="pres">
      <dgm:prSet presAssocID="{988E4530-139F-4D03-9DB3-1A450806923A}" presName="descendantText" presStyleLbl="alignAccFollowNode1" presStyleIdx="0" presStyleCnt="6" custScaleX="136069">
        <dgm:presLayoutVars>
          <dgm:bulletEnabled val="1"/>
        </dgm:presLayoutVars>
      </dgm:prSet>
      <dgm:spPr/>
      <dgm:t>
        <a:bodyPr/>
        <a:lstStyle/>
        <a:p>
          <a:endParaRPr lang="en-US"/>
        </a:p>
      </dgm:t>
    </dgm:pt>
    <dgm:pt modelId="{B2BDB808-6AF7-476E-AE62-7A9C65CF3318}" type="pres">
      <dgm:prSet presAssocID="{4F5528F4-8361-4748-8866-B16DF806FFAD}" presName="sp" presStyleCnt="0"/>
      <dgm:spPr/>
    </dgm:pt>
    <dgm:pt modelId="{F7B8E372-2C2C-463D-B124-933FC2674D76}" type="pres">
      <dgm:prSet presAssocID="{04AED2EC-B0EA-467A-8262-56E81C4685CE}" presName="linNode" presStyleCnt="0"/>
      <dgm:spPr/>
    </dgm:pt>
    <dgm:pt modelId="{12A85E47-B050-4043-AD31-84A0B9BA12F3}" type="pres">
      <dgm:prSet presAssocID="{04AED2EC-B0EA-467A-8262-56E81C4685CE}" presName="parentText" presStyleLbl="node1" presStyleIdx="1" presStyleCnt="6" custScaleX="31347" custLinFactNeighborX="183" custLinFactNeighborY="-487">
        <dgm:presLayoutVars>
          <dgm:chMax val="1"/>
          <dgm:bulletEnabled val="1"/>
        </dgm:presLayoutVars>
      </dgm:prSet>
      <dgm:spPr/>
      <dgm:t>
        <a:bodyPr/>
        <a:lstStyle/>
        <a:p>
          <a:endParaRPr lang="en-US"/>
        </a:p>
      </dgm:t>
    </dgm:pt>
    <dgm:pt modelId="{F9F4F0DA-B230-4864-80BC-D7D4EDD18514}" type="pres">
      <dgm:prSet presAssocID="{04AED2EC-B0EA-467A-8262-56E81C4685CE}" presName="descendantText" presStyleLbl="alignAccFollowNode1" presStyleIdx="1" presStyleCnt="6" custScaleX="136069">
        <dgm:presLayoutVars>
          <dgm:bulletEnabled val="1"/>
        </dgm:presLayoutVars>
      </dgm:prSet>
      <dgm:spPr/>
      <dgm:t>
        <a:bodyPr/>
        <a:lstStyle/>
        <a:p>
          <a:endParaRPr lang="en-US"/>
        </a:p>
      </dgm:t>
    </dgm:pt>
    <dgm:pt modelId="{04FF8640-E072-4E13-B8A3-A5875C574A62}" type="pres">
      <dgm:prSet presAssocID="{A8247FD3-ABB3-4921-AB3F-227731C9F1BA}" presName="sp" presStyleCnt="0"/>
      <dgm:spPr/>
    </dgm:pt>
    <dgm:pt modelId="{431C93EF-8A0B-4330-8401-6093A439BCC3}" type="pres">
      <dgm:prSet presAssocID="{5E9A8159-C1D2-42DC-8B8E-330AA32B040A}" presName="linNode" presStyleCnt="0"/>
      <dgm:spPr/>
    </dgm:pt>
    <dgm:pt modelId="{E8C466D2-4C7B-4562-8D4C-D4AF836BD468}" type="pres">
      <dgm:prSet presAssocID="{5E9A8159-C1D2-42DC-8B8E-330AA32B040A}" presName="parentText" presStyleLbl="node1" presStyleIdx="2" presStyleCnt="6" custScaleX="31347" custLinFactNeighborX="183" custLinFactNeighborY="-487">
        <dgm:presLayoutVars>
          <dgm:chMax val="1"/>
          <dgm:bulletEnabled val="1"/>
        </dgm:presLayoutVars>
      </dgm:prSet>
      <dgm:spPr/>
      <dgm:t>
        <a:bodyPr/>
        <a:lstStyle/>
        <a:p>
          <a:endParaRPr lang="en-US"/>
        </a:p>
      </dgm:t>
    </dgm:pt>
    <dgm:pt modelId="{B506143E-0DB5-4D77-91E0-FEF48AD64046}" type="pres">
      <dgm:prSet presAssocID="{5E9A8159-C1D2-42DC-8B8E-330AA32B040A}" presName="descendantText" presStyleLbl="alignAccFollowNode1" presStyleIdx="2" presStyleCnt="6" custScaleX="136069">
        <dgm:presLayoutVars>
          <dgm:bulletEnabled val="1"/>
        </dgm:presLayoutVars>
      </dgm:prSet>
      <dgm:spPr/>
      <dgm:t>
        <a:bodyPr/>
        <a:lstStyle/>
        <a:p>
          <a:endParaRPr lang="en-US"/>
        </a:p>
      </dgm:t>
    </dgm:pt>
    <dgm:pt modelId="{A1E3C1D3-204F-44CE-9AF1-8C5218BBFA30}" type="pres">
      <dgm:prSet presAssocID="{05131643-DB88-4F77-838F-95AC32EF25B8}" presName="sp" presStyleCnt="0"/>
      <dgm:spPr/>
    </dgm:pt>
    <dgm:pt modelId="{B2DFDC67-4400-470C-8AE5-2138979C46ED}" type="pres">
      <dgm:prSet presAssocID="{F213C9A3-B361-4425-A5D5-E4846DF68C34}" presName="linNode" presStyleCnt="0"/>
      <dgm:spPr/>
    </dgm:pt>
    <dgm:pt modelId="{FF7F1834-AD72-4D98-9D45-F5F6BC149F39}" type="pres">
      <dgm:prSet presAssocID="{F213C9A3-B361-4425-A5D5-E4846DF68C34}" presName="parentText" presStyleLbl="node1" presStyleIdx="3" presStyleCnt="6" custScaleX="31347" custLinFactNeighborX="183" custLinFactNeighborY="-487">
        <dgm:presLayoutVars>
          <dgm:chMax val="1"/>
          <dgm:bulletEnabled val="1"/>
        </dgm:presLayoutVars>
      </dgm:prSet>
      <dgm:spPr/>
      <dgm:t>
        <a:bodyPr/>
        <a:lstStyle/>
        <a:p>
          <a:endParaRPr lang="en-US"/>
        </a:p>
      </dgm:t>
    </dgm:pt>
    <dgm:pt modelId="{5C56C350-D717-478A-99B2-7B67B7FA859A}" type="pres">
      <dgm:prSet presAssocID="{F213C9A3-B361-4425-A5D5-E4846DF68C34}" presName="descendantText" presStyleLbl="alignAccFollowNode1" presStyleIdx="3" presStyleCnt="6" custScaleX="136069">
        <dgm:presLayoutVars>
          <dgm:bulletEnabled val="1"/>
        </dgm:presLayoutVars>
      </dgm:prSet>
      <dgm:spPr/>
      <dgm:t>
        <a:bodyPr/>
        <a:lstStyle/>
        <a:p>
          <a:endParaRPr lang="en-US"/>
        </a:p>
      </dgm:t>
    </dgm:pt>
    <dgm:pt modelId="{73C12074-4AA7-4423-A5B2-3BD7D84233D9}" type="pres">
      <dgm:prSet presAssocID="{D8BF012E-4F6D-4083-8280-E9F4DE92A493}" presName="sp" presStyleCnt="0"/>
      <dgm:spPr/>
    </dgm:pt>
    <dgm:pt modelId="{BEA15B6D-C335-414B-B320-F62F15816C0C}" type="pres">
      <dgm:prSet presAssocID="{42400D3D-0EC2-477A-9B5D-D75543601C86}" presName="linNode" presStyleCnt="0"/>
      <dgm:spPr/>
    </dgm:pt>
    <dgm:pt modelId="{EB9EC09A-3573-47B6-9D01-7E0ABC228B9F}" type="pres">
      <dgm:prSet presAssocID="{42400D3D-0EC2-477A-9B5D-D75543601C86}" presName="parentText" presStyleLbl="node1" presStyleIdx="4" presStyleCnt="6" custScaleX="31347" custLinFactNeighborX="183" custLinFactNeighborY="-487">
        <dgm:presLayoutVars>
          <dgm:chMax val="1"/>
          <dgm:bulletEnabled val="1"/>
        </dgm:presLayoutVars>
      </dgm:prSet>
      <dgm:spPr/>
      <dgm:t>
        <a:bodyPr/>
        <a:lstStyle/>
        <a:p>
          <a:endParaRPr lang="en-US"/>
        </a:p>
      </dgm:t>
    </dgm:pt>
    <dgm:pt modelId="{2C6BDD2D-67CB-4945-8E65-BDE0347BBC14}" type="pres">
      <dgm:prSet presAssocID="{42400D3D-0EC2-477A-9B5D-D75543601C86}" presName="descendantText" presStyleLbl="alignAccFollowNode1" presStyleIdx="4" presStyleCnt="6" custScaleX="136069">
        <dgm:presLayoutVars>
          <dgm:bulletEnabled val="1"/>
        </dgm:presLayoutVars>
      </dgm:prSet>
      <dgm:spPr/>
      <dgm:t>
        <a:bodyPr/>
        <a:lstStyle/>
        <a:p>
          <a:endParaRPr lang="en-US"/>
        </a:p>
      </dgm:t>
    </dgm:pt>
    <dgm:pt modelId="{E3D1FBAF-C582-430C-BFC3-CAC5F84169C2}" type="pres">
      <dgm:prSet presAssocID="{519ADE11-AD8E-4422-9F99-5958D5DC20D3}" presName="sp" presStyleCnt="0"/>
      <dgm:spPr/>
    </dgm:pt>
    <dgm:pt modelId="{A4523D65-7285-473D-A867-2CCCD95EC9EA}" type="pres">
      <dgm:prSet presAssocID="{394C5004-76C4-4F83-9AC9-94681293DEE2}" presName="linNode" presStyleCnt="0"/>
      <dgm:spPr/>
    </dgm:pt>
    <dgm:pt modelId="{E7CB0A97-B3A0-45E2-8CC8-1BA721D20EA4}" type="pres">
      <dgm:prSet presAssocID="{394C5004-76C4-4F83-9AC9-94681293DEE2}" presName="parentText" presStyleLbl="node1" presStyleIdx="5" presStyleCnt="6" custScaleX="31347" custLinFactNeighborX="183" custLinFactNeighborY="-487">
        <dgm:presLayoutVars>
          <dgm:chMax val="1"/>
          <dgm:bulletEnabled val="1"/>
        </dgm:presLayoutVars>
      </dgm:prSet>
      <dgm:spPr/>
      <dgm:t>
        <a:bodyPr/>
        <a:lstStyle/>
        <a:p>
          <a:endParaRPr lang="en-US"/>
        </a:p>
      </dgm:t>
    </dgm:pt>
    <dgm:pt modelId="{122C4DDF-01C3-4DCD-8CDE-16296C9E72F7}" type="pres">
      <dgm:prSet presAssocID="{394C5004-76C4-4F83-9AC9-94681293DEE2}" presName="descendantText" presStyleLbl="alignAccFollowNode1" presStyleIdx="5" presStyleCnt="6" custScaleX="136069">
        <dgm:presLayoutVars>
          <dgm:bulletEnabled val="1"/>
        </dgm:presLayoutVars>
      </dgm:prSet>
      <dgm:spPr/>
      <dgm:t>
        <a:bodyPr/>
        <a:lstStyle/>
        <a:p>
          <a:endParaRPr lang="en-US"/>
        </a:p>
      </dgm:t>
    </dgm:pt>
  </dgm:ptLst>
  <dgm:cxnLst>
    <dgm:cxn modelId="{E476E1AA-A7FB-4201-98E0-8FABAF8D0729}" type="presOf" srcId="{041C62FA-AD11-4248-B2F7-7761951E89DD}" destId="{122C4DDF-01C3-4DCD-8CDE-16296C9E72F7}" srcOrd="0" destOrd="0" presId="urn:microsoft.com/office/officeart/2005/8/layout/vList5"/>
    <dgm:cxn modelId="{362F1411-C730-49FD-B90E-FDCE417D2112}" type="presOf" srcId="{871AEE92-34B9-4B47-8895-0B10A86FE399}" destId="{B506143E-0DB5-4D77-91E0-FEF48AD64046}" srcOrd="0" destOrd="1" presId="urn:microsoft.com/office/officeart/2005/8/layout/vList5"/>
    <dgm:cxn modelId="{54F0E92D-4EA9-4B7C-83F7-F116EBAC4763}" type="presOf" srcId="{7912AA7B-E0B2-4A0E-A824-A54999DF99B9}" destId="{5C56C350-D717-478A-99B2-7B67B7FA859A}" srcOrd="0" destOrd="1" presId="urn:microsoft.com/office/officeart/2005/8/layout/vList5"/>
    <dgm:cxn modelId="{DF07FAC7-8435-4EA9-8E5A-61EE8433896B}" type="presOf" srcId="{70FD91B1-BF45-4640-B6AC-5FAA64E64598}" destId="{5C56C350-D717-478A-99B2-7B67B7FA859A}" srcOrd="0" destOrd="2" presId="urn:microsoft.com/office/officeart/2005/8/layout/vList5"/>
    <dgm:cxn modelId="{10264A6C-BC44-4C61-ADD3-84EC52B12451}" srcId="{394C5004-76C4-4F83-9AC9-94681293DEE2}" destId="{0FD3414C-3CE2-410C-9A50-0080F74D971E}" srcOrd="1" destOrd="0" parTransId="{728B42F7-852A-465D-AB55-0940E6CE7FF3}" sibTransId="{1F51F54F-3EA1-4882-A4D2-5BBDCDE0F7BF}"/>
    <dgm:cxn modelId="{749AE473-6972-4BF4-AECB-F0B3D334A67A}" type="presOf" srcId="{04AED2EC-B0EA-467A-8262-56E81C4685CE}" destId="{12A85E47-B050-4043-AD31-84A0B9BA12F3}" srcOrd="0" destOrd="0" presId="urn:microsoft.com/office/officeart/2005/8/layout/vList5"/>
    <dgm:cxn modelId="{1A3278DC-61AA-495D-8DDE-599AE9547FC7}" srcId="{988E4530-139F-4D03-9DB3-1A450806923A}" destId="{56B5C1AF-1F7E-4FC5-A5E8-1BCD1F8F6C51}" srcOrd="2" destOrd="0" parTransId="{C6611CB3-B404-4837-98D5-CC5D9ADEEA7B}" sibTransId="{B6848193-AD6D-409E-AE1B-2D95AB03856A}"/>
    <dgm:cxn modelId="{37A0FFB4-2A92-44A3-992A-30BD7D2FDC3D}" type="presOf" srcId="{ED0F814A-BEB3-4C0C-B53A-711551C81EBA}" destId="{5C56C350-D717-478A-99B2-7B67B7FA859A}" srcOrd="0" destOrd="0" presId="urn:microsoft.com/office/officeart/2005/8/layout/vList5"/>
    <dgm:cxn modelId="{DD0A934F-A67C-4947-AA26-2AAFD419E206}" srcId="{04AED2EC-B0EA-467A-8262-56E81C4685CE}" destId="{0844DA56-AF40-4A4A-BA6E-5FE3EA928B9B}" srcOrd="2" destOrd="0" parTransId="{94778163-653D-4913-BBEF-28289FD7B73A}" sibTransId="{AF8B1AE1-CEB1-4488-881E-250A51345404}"/>
    <dgm:cxn modelId="{74EBA3F6-A2AE-48B3-AB15-D3F9E88A6F11}" type="presOf" srcId="{6F3A3892-A75C-4E32-BF47-265704BE1CAD}" destId="{2C6BDD2D-67CB-4945-8E65-BDE0347BBC14}" srcOrd="0" destOrd="1" presId="urn:microsoft.com/office/officeart/2005/8/layout/vList5"/>
    <dgm:cxn modelId="{7636FD79-94E5-4522-B1C1-AA2309BFB2CA}" srcId="{988E4530-139F-4D03-9DB3-1A450806923A}" destId="{6CC6EDD5-DEA9-4364-942C-90AA3E7B21C2}" srcOrd="1" destOrd="0" parTransId="{B3F64DFF-B180-4D08-8CFC-A5010F2ABA12}" sibTransId="{7CFD352C-8F81-4505-8462-E9417DA7A5F5}"/>
    <dgm:cxn modelId="{78DBF0EE-723A-451E-9AED-4645912C30A9}" type="presOf" srcId="{988E4530-139F-4D03-9DB3-1A450806923A}" destId="{09CD6EA5-859B-469E-B409-E67DB4AE61F4}" srcOrd="0" destOrd="0" presId="urn:microsoft.com/office/officeart/2005/8/layout/vList5"/>
    <dgm:cxn modelId="{7F80440E-2DCD-47F1-85F2-E07B72E01647}" srcId="{A13F56C3-D5A8-4454-96BB-F0499EB44E63}" destId="{394C5004-76C4-4F83-9AC9-94681293DEE2}" srcOrd="5" destOrd="0" parTransId="{6AB445D4-50C1-49D5-B6EF-BAA23A931FF5}" sibTransId="{4C2F4479-3D39-4816-A71E-F2479F4A8D23}"/>
    <dgm:cxn modelId="{C60BF166-5240-4F29-A7D3-A5A718FA1C14}" type="presOf" srcId="{5E9A8159-C1D2-42DC-8B8E-330AA32B040A}" destId="{E8C466D2-4C7B-4562-8D4C-D4AF836BD468}" srcOrd="0" destOrd="0" presId="urn:microsoft.com/office/officeart/2005/8/layout/vList5"/>
    <dgm:cxn modelId="{7ACA6954-4E6A-42EE-8D4F-AD2549814DB5}" type="presOf" srcId="{42191BDC-C576-4FB7-9D05-8206B3709743}" destId="{B506143E-0DB5-4D77-91E0-FEF48AD64046}" srcOrd="0" destOrd="2" presId="urn:microsoft.com/office/officeart/2005/8/layout/vList5"/>
    <dgm:cxn modelId="{0A66EC03-39BC-411F-9388-3426D9E3DFAC}" type="presOf" srcId="{A793A9E7-E54F-4D5F-8059-08AD9CDA4AC9}" destId="{9265B20D-0C2E-4E65-B767-521F2A216B16}" srcOrd="0" destOrd="0" presId="urn:microsoft.com/office/officeart/2005/8/layout/vList5"/>
    <dgm:cxn modelId="{68FE7EB6-3291-4A3B-8FDE-E174F4062ACD}" srcId="{F213C9A3-B361-4425-A5D5-E4846DF68C34}" destId="{7912AA7B-E0B2-4A0E-A824-A54999DF99B9}" srcOrd="1" destOrd="0" parTransId="{315C302E-6057-4FB2-87F5-BE4866DA5403}" sibTransId="{2E5C9C9E-DB63-46FD-A913-614DB9937ECA}"/>
    <dgm:cxn modelId="{EA69898F-13DC-46B7-B222-A875A24E479E}" srcId="{F213C9A3-B361-4425-A5D5-E4846DF68C34}" destId="{70FD91B1-BF45-4640-B6AC-5FAA64E64598}" srcOrd="2" destOrd="0" parTransId="{C343AE12-CFC5-4DB0-A935-21237BDA29FC}" sibTransId="{D59CF643-CD02-4CCB-A4E4-C7B94DEFA976}"/>
    <dgm:cxn modelId="{182C5769-477F-4327-BCFA-F8AA22DE923D}" type="presOf" srcId="{42400D3D-0EC2-477A-9B5D-D75543601C86}" destId="{EB9EC09A-3573-47B6-9D01-7E0ABC228B9F}" srcOrd="0" destOrd="0" presId="urn:microsoft.com/office/officeart/2005/8/layout/vList5"/>
    <dgm:cxn modelId="{912EB66A-B523-45F6-B7C5-3CA4B62973D9}" type="presOf" srcId="{F213C9A3-B361-4425-A5D5-E4846DF68C34}" destId="{FF7F1834-AD72-4D98-9D45-F5F6BC149F39}" srcOrd="0" destOrd="0" presId="urn:microsoft.com/office/officeart/2005/8/layout/vList5"/>
    <dgm:cxn modelId="{429918A0-4A4C-4557-B4FC-0FC4879DC60D}" srcId="{04AED2EC-B0EA-467A-8262-56E81C4685CE}" destId="{486CDF5D-4E7A-4296-BDE6-358FAEB36406}" srcOrd="1" destOrd="0" parTransId="{0A3AB196-4608-4742-A632-4FD7A6CFD1A2}" sibTransId="{CB28FFCD-0D58-44DF-A263-344474D19794}"/>
    <dgm:cxn modelId="{EAFE6009-125A-4CB1-AF07-DAF71C379986}" type="presOf" srcId="{E18523C7-CDA3-4E8A-8B82-EDA70AC4221E}" destId="{2C6BDD2D-67CB-4945-8E65-BDE0347BBC14}" srcOrd="0" destOrd="0" presId="urn:microsoft.com/office/officeart/2005/8/layout/vList5"/>
    <dgm:cxn modelId="{E26B0C56-EBCC-4642-808C-DA132298B186}" type="presOf" srcId="{0844DA56-AF40-4A4A-BA6E-5FE3EA928B9B}" destId="{F9F4F0DA-B230-4864-80BC-D7D4EDD18514}" srcOrd="0" destOrd="2" presId="urn:microsoft.com/office/officeart/2005/8/layout/vList5"/>
    <dgm:cxn modelId="{28741958-86A3-4080-8784-0A1EE023C3CB}" type="presOf" srcId="{E090E54E-5E90-4BA6-BE75-9430C83082E7}" destId="{122C4DDF-01C3-4DCD-8CDE-16296C9E72F7}" srcOrd="0" destOrd="2" presId="urn:microsoft.com/office/officeart/2005/8/layout/vList5"/>
    <dgm:cxn modelId="{F76EBEC8-4C36-4A32-B749-F9128E79C165}" type="presOf" srcId="{0FD3414C-3CE2-410C-9A50-0080F74D971E}" destId="{122C4DDF-01C3-4DCD-8CDE-16296C9E72F7}" srcOrd="0" destOrd="1" presId="urn:microsoft.com/office/officeart/2005/8/layout/vList5"/>
    <dgm:cxn modelId="{51F99BF9-62FB-485F-9EE6-B6939255A4C6}" srcId="{A13F56C3-D5A8-4454-96BB-F0499EB44E63}" destId="{988E4530-139F-4D03-9DB3-1A450806923A}" srcOrd="0" destOrd="0" parTransId="{B6571804-3343-4BD0-870A-073431D542EE}" sibTransId="{4F5528F4-8361-4748-8866-B16DF806FFAD}"/>
    <dgm:cxn modelId="{29E6E569-F193-4B9F-95ED-B903A3D7A3E9}" type="presOf" srcId="{36EC98F4-88D2-4937-8F6E-31CD30D466EC}" destId="{B506143E-0DB5-4D77-91E0-FEF48AD64046}" srcOrd="0" destOrd="0" presId="urn:microsoft.com/office/officeart/2005/8/layout/vList5"/>
    <dgm:cxn modelId="{5B5C4C3C-426F-4C87-9716-3631928F6195}" srcId="{A13F56C3-D5A8-4454-96BB-F0499EB44E63}" destId="{42400D3D-0EC2-477A-9B5D-D75543601C86}" srcOrd="4" destOrd="0" parTransId="{9611FA4D-4375-4FBA-AD83-3A9B2C52944B}" sibTransId="{519ADE11-AD8E-4422-9F99-5958D5DC20D3}"/>
    <dgm:cxn modelId="{08F3E732-2086-40F6-9C87-68351950592C}" srcId="{A13F56C3-D5A8-4454-96BB-F0499EB44E63}" destId="{5E9A8159-C1D2-42DC-8B8E-330AA32B040A}" srcOrd="2" destOrd="0" parTransId="{EC096F39-574E-4FD6-8848-F0A97D04B540}" sibTransId="{05131643-DB88-4F77-838F-95AC32EF25B8}"/>
    <dgm:cxn modelId="{63649A56-82E4-4AC6-B0BE-72E7BF298C36}" srcId="{F213C9A3-B361-4425-A5D5-E4846DF68C34}" destId="{ED0F814A-BEB3-4C0C-B53A-711551C81EBA}" srcOrd="0" destOrd="0" parTransId="{FF7D0DC0-6EB7-4473-BE5C-39524A8CF4F5}" sibTransId="{94D10298-59FE-4D45-AEDE-052D2F506EFB}"/>
    <dgm:cxn modelId="{13F36CF5-A7D5-45DC-9186-2901AE5841CD}" srcId="{04AED2EC-B0EA-467A-8262-56E81C4685CE}" destId="{5BAB0701-7358-44F6-899C-007068168662}" srcOrd="0" destOrd="0" parTransId="{3CCDAA23-21AD-46A5-8675-D0C79EC423C3}" sibTransId="{AFA8E9FB-9668-4769-BB9F-79E21E250E5E}"/>
    <dgm:cxn modelId="{C457AF02-10D3-43F3-BE7F-CD63F4ECE8E0}" srcId="{394C5004-76C4-4F83-9AC9-94681293DEE2}" destId="{041C62FA-AD11-4248-B2F7-7761951E89DD}" srcOrd="0" destOrd="0" parTransId="{65D02ABC-8C4A-4F49-B9D7-29185CFDF648}" sibTransId="{4418A74E-AA7A-4CB3-B843-9C0AC97205C0}"/>
    <dgm:cxn modelId="{DEC8D0A1-672D-4888-9247-C3792FD1FC12}" type="presOf" srcId="{A13F56C3-D5A8-4454-96BB-F0499EB44E63}" destId="{10D01AC4-9AC2-4CEA-82A0-D4FADBEDC208}" srcOrd="0" destOrd="0" presId="urn:microsoft.com/office/officeart/2005/8/layout/vList5"/>
    <dgm:cxn modelId="{DF4F3627-9E37-48E5-892E-B7738EBE6534}" type="presOf" srcId="{486CDF5D-4E7A-4296-BDE6-358FAEB36406}" destId="{F9F4F0DA-B230-4864-80BC-D7D4EDD18514}" srcOrd="0" destOrd="1" presId="urn:microsoft.com/office/officeart/2005/8/layout/vList5"/>
    <dgm:cxn modelId="{2EF7E26B-25EA-426F-BB31-BC571662249A}" type="presOf" srcId="{5BAB0701-7358-44F6-899C-007068168662}" destId="{F9F4F0DA-B230-4864-80BC-D7D4EDD18514}" srcOrd="0" destOrd="0" presId="urn:microsoft.com/office/officeart/2005/8/layout/vList5"/>
    <dgm:cxn modelId="{AEAD70E4-D4E6-4CA4-9EF2-2A9859F6DFCC}" srcId="{A13F56C3-D5A8-4454-96BB-F0499EB44E63}" destId="{F213C9A3-B361-4425-A5D5-E4846DF68C34}" srcOrd="3" destOrd="0" parTransId="{BEA21815-8ED5-48DB-9662-2AF71D95D11D}" sibTransId="{D8BF012E-4F6D-4083-8280-E9F4DE92A493}"/>
    <dgm:cxn modelId="{22856B0E-22F2-4577-A789-F2B568158049}" type="presOf" srcId="{56B5C1AF-1F7E-4FC5-A5E8-1BCD1F8F6C51}" destId="{9265B20D-0C2E-4E65-B767-521F2A216B16}" srcOrd="0" destOrd="2" presId="urn:microsoft.com/office/officeart/2005/8/layout/vList5"/>
    <dgm:cxn modelId="{AB9B15C7-F12B-44EE-94DB-457E4B1128C5}" srcId="{988E4530-139F-4D03-9DB3-1A450806923A}" destId="{A793A9E7-E54F-4D5F-8059-08AD9CDA4AC9}" srcOrd="0" destOrd="0" parTransId="{8DEC6DA2-E9FE-4092-B068-849C734D71CE}" sibTransId="{4E01491D-EFED-43C0-BE5A-AD0A6C2FE18A}"/>
    <dgm:cxn modelId="{D908EB95-B6C0-4249-AA63-562F8BD1F0CA}" srcId="{A13F56C3-D5A8-4454-96BB-F0499EB44E63}" destId="{04AED2EC-B0EA-467A-8262-56E81C4685CE}" srcOrd="1" destOrd="0" parTransId="{2FA31015-3C4F-40B7-B3D3-0B98150FF0FA}" sibTransId="{A8247FD3-ABB3-4921-AB3F-227731C9F1BA}"/>
    <dgm:cxn modelId="{BE4CC600-7234-4FED-9C19-AA49654F9476}" srcId="{42400D3D-0EC2-477A-9B5D-D75543601C86}" destId="{E18523C7-CDA3-4E8A-8B82-EDA70AC4221E}" srcOrd="0" destOrd="0" parTransId="{B26EA892-87BC-45C9-883A-627C6C90F632}" sibTransId="{7D262E3C-679E-4315-A2B7-8272F8DD65BA}"/>
    <dgm:cxn modelId="{7223CCC6-E3F5-4B45-8AF0-D9976245E665}" type="presOf" srcId="{394C5004-76C4-4F83-9AC9-94681293DEE2}" destId="{E7CB0A97-B3A0-45E2-8CC8-1BA721D20EA4}" srcOrd="0" destOrd="0" presId="urn:microsoft.com/office/officeart/2005/8/layout/vList5"/>
    <dgm:cxn modelId="{EF49F63A-60D9-4860-B29B-62141F0E94F4}" type="presOf" srcId="{6CC6EDD5-DEA9-4364-942C-90AA3E7B21C2}" destId="{9265B20D-0C2E-4E65-B767-521F2A216B16}" srcOrd="0" destOrd="1" presId="urn:microsoft.com/office/officeart/2005/8/layout/vList5"/>
    <dgm:cxn modelId="{53996EEB-AB5A-4F95-A0BE-A8DCCD1BFD15}" srcId="{42400D3D-0EC2-477A-9B5D-D75543601C86}" destId="{6F3A3892-A75C-4E32-BF47-265704BE1CAD}" srcOrd="1" destOrd="0" parTransId="{4B97BA15-AD33-4C07-88EA-DA00AD585215}" sibTransId="{44DC7382-98FA-43E5-B505-D8D90F8BEE49}"/>
    <dgm:cxn modelId="{C8C6FF8F-C396-446D-85B1-B77438B6A084}" srcId="{5E9A8159-C1D2-42DC-8B8E-330AA32B040A}" destId="{36EC98F4-88D2-4937-8F6E-31CD30D466EC}" srcOrd="0" destOrd="0" parTransId="{DACFBE3E-3188-4830-9222-5E1D52EE3963}" sibTransId="{BC63F487-0A54-4A44-894E-0CE422D20548}"/>
    <dgm:cxn modelId="{FE3DCBE4-A2E5-4C66-9DBE-FB4F9042A481}" srcId="{394C5004-76C4-4F83-9AC9-94681293DEE2}" destId="{E090E54E-5E90-4BA6-BE75-9430C83082E7}" srcOrd="2" destOrd="0" parTransId="{6C6BF57F-8078-4A81-A50D-7DAA5336FBC6}" sibTransId="{F8AFE1B5-395B-469D-9A1A-EF251B3C2FD6}"/>
    <dgm:cxn modelId="{8338E490-C6F8-4F82-8EEA-50116EF6E3D2}" srcId="{5E9A8159-C1D2-42DC-8B8E-330AA32B040A}" destId="{871AEE92-34B9-4B47-8895-0B10A86FE399}" srcOrd="1" destOrd="0" parTransId="{4F2402BB-951D-49F5-AC0C-EA025735F9C2}" sibTransId="{FC3C0CBC-2A66-43BE-94CF-6BFD2438B00F}"/>
    <dgm:cxn modelId="{881C8369-89AC-4012-9CF9-7E3BF3DF8B4E}" srcId="{42400D3D-0EC2-477A-9B5D-D75543601C86}" destId="{567BEC87-7398-490A-83FE-B09F0309F926}" srcOrd="2" destOrd="0" parTransId="{A7BD4382-B46C-44AA-A8EC-E14A6CE9E7D0}" sibTransId="{A4402106-17C5-4DE7-AFBE-A8DD10A6B89E}"/>
    <dgm:cxn modelId="{D7CA4AF9-6172-44C7-A497-3DF386DB94D3}" type="presOf" srcId="{567BEC87-7398-490A-83FE-B09F0309F926}" destId="{2C6BDD2D-67CB-4945-8E65-BDE0347BBC14}" srcOrd="0" destOrd="2" presId="urn:microsoft.com/office/officeart/2005/8/layout/vList5"/>
    <dgm:cxn modelId="{31630913-8386-476E-8BEC-D31CAA819A99}" srcId="{5E9A8159-C1D2-42DC-8B8E-330AA32B040A}" destId="{42191BDC-C576-4FB7-9D05-8206B3709743}" srcOrd="2" destOrd="0" parTransId="{BFCA3E26-EF94-4564-B4EA-67D83DF1F6EA}" sibTransId="{85521EFF-5B4E-4E7C-B2FA-F07F41EA1DAC}"/>
    <dgm:cxn modelId="{ECC6D546-7A1E-482D-9B34-787ED540A862}" type="presParOf" srcId="{10D01AC4-9AC2-4CEA-82A0-D4FADBEDC208}" destId="{4F512BF6-FD2B-4BE1-A1E9-DC940CE8DE12}" srcOrd="0" destOrd="0" presId="urn:microsoft.com/office/officeart/2005/8/layout/vList5"/>
    <dgm:cxn modelId="{E65C7F75-4942-40A1-9A3D-4C78EF2B9A70}" type="presParOf" srcId="{4F512BF6-FD2B-4BE1-A1E9-DC940CE8DE12}" destId="{09CD6EA5-859B-469E-B409-E67DB4AE61F4}" srcOrd="0" destOrd="0" presId="urn:microsoft.com/office/officeart/2005/8/layout/vList5"/>
    <dgm:cxn modelId="{96096816-D2B4-45A5-B3EA-3DB4ACF725E4}" type="presParOf" srcId="{4F512BF6-FD2B-4BE1-A1E9-DC940CE8DE12}" destId="{9265B20D-0C2E-4E65-B767-521F2A216B16}" srcOrd="1" destOrd="0" presId="urn:microsoft.com/office/officeart/2005/8/layout/vList5"/>
    <dgm:cxn modelId="{9F3EAC79-015D-4B69-BCBA-4E04E16BF382}" type="presParOf" srcId="{10D01AC4-9AC2-4CEA-82A0-D4FADBEDC208}" destId="{B2BDB808-6AF7-476E-AE62-7A9C65CF3318}" srcOrd="1" destOrd="0" presId="urn:microsoft.com/office/officeart/2005/8/layout/vList5"/>
    <dgm:cxn modelId="{958F6C4C-A74F-4CCD-94E3-2A517030BE06}" type="presParOf" srcId="{10D01AC4-9AC2-4CEA-82A0-D4FADBEDC208}" destId="{F7B8E372-2C2C-463D-B124-933FC2674D76}" srcOrd="2" destOrd="0" presId="urn:microsoft.com/office/officeart/2005/8/layout/vList5"/>
    <dgm:cxn modelId="{0D45BF88-0CE0-448E-9BE6-44E3B04848D3}" type="presParOf" srcId="{F7B8E372-2C2C-463D-B124-933FC2674D76}" destId="{12A85E47-B050-4043-AD31-84A0B9BA12F3}" srcOrd="0" destOrd="0" presId="urn:microsoft.com/office/officeart/2005/8/layout/vList5"/>
    <dgm:cxn modelId="{B2E3381E-46CF-4A47-92CB-22B47F23B3A1}" type="presParOf" srcId="{F7B8E372-2C2C-463D-B124-933FC2674D76}" destId="{F9F4F0DA-B230-4864-80BC-D7D4EDD18514}" srcOrd="1" destOrd="0" presId="urn:microsoft.com/office/officeart/2005/8/layout/vList5"/>
    <dgm:cxn modelId="{E28DFA86-E37E-41B5-B4D4-8E23A83BD976}" type="presParOf" srcId="{10D01AC4-9AC2-4CEA-82A0-D4FADBEDC208}" destId="{04FF8640-E072-4E13-B8A3-A5875C574A62}" srcOrd="3" destOrd="0" presId="urn:microsoft.com/office/officeart/2005/8/layout/vList5"/>
    <dgm:cxn modelId="{63AB1F30-6E0C-4BD9-8281-725E175CC710}" type="presParOf" srcId="{10D01AC4-9AC2-4CEA-82A0-D4FADBEDC208}" destId="{431C93EF-8A0B-4330-8401-6093A439BCC3}" srcOrd="4" destOrd="0" presId="urn:microsoft.com/office/officeart/2005/8/layout/vList5"/>
    <dgm:cxn modelId="{A6A845C1-EFED-4421-A827-71F1CF13F9B1}" type="presParOf" srcId="{431C93EF-8A0B-4330-8401-6093A439BCC3}" destId="{E8C466D2-4C7B-4562-8D4C-D4AF836BD468}" srcOrd="0" destOrd="0" presId="urn:microsoft.com/office/officeart/2005/8/layout/vList5"/>
    <dgm:cxn modelId="{96F9DEAF-8C08-41AC-9236-9B8CE5882C6E}" type="presParOf" srcId="{431C93EF-8A0B-4330-8401-6093A439BCC3}" destId="{B506143E-0DB5-4D77-91E0-FEF48AD64046}" srcOrd="1" destOrd="0" presId="urn:microsoft.com/office/officeart/2005/8/layout/vList5"/>
    <dgm:cxn modelId="{CF602942-3FF2-415E-AC1D-35251EE428EF}" type="presParOf" srcId="{10D01AC4-9AC2-4CEA-82A0-D4FADBEDC208}" destId="{A1E3C1D3-204F-44CE-9AF1-8C5218BBFA30}" srcOrd="5" destOrd="0" presId="urn:microsoft.com/office/officeart/2005/8/layout/vList5"/>
    <dgm:cxn modelId="{0FB1E797-93B5-4ABD-AF51-FAEF7E857C80}" type="presParOf" srcId="{10D01AC4-9AC2-4CEA-82A0-D4FADBEDC208}" destId="{B2DFDC67-4400-470C-8AE5-2138979C46ED}" srcOrd="6" destOrd="0" presId="urn:microsoft.com/office/officeart/2005/8/layout/vList5"/>
    <dgm:cxn modelId="{0B76341A-0B06-408F-A961-6111E9FF4B1B}" type="presParOf" srcId="{B2DFDC67-4400-470C-8AE5-2138979C46ED}" destId="{FF7F1834-AD72-4D98-9D45-F5F6BC149F39}" srcOrd="0" destOrd="0" presId="urn:microsoft.com/office/officeart/2005/8/layout/vList5"/>
    <dgm:cxn modelId="{1A8B8C3A-84DB-46B1-BEDC-C637A25C2A87}" type="presParOf" srcId="{B2DFDC67-4400-470C-8AE5-2138979C46ED}" destId="{5C56C350-D717-478A-99B2-7B67B7FA859A}" srcOrd="1" destOrd="0" presId="urn:microsoft.com/office/officeart/2005/8/layout/vList5"/>
    <dgm:cxn modelId="{340BA801-422E-42B1-AF64-8FCD7B6538AD}" type="presParOf" srcId="{10D01AC4-9AC2-4CEA-82A0-D4FADBEDC208}" destId="{73C12074-4AA7-4423-A5B2-3BD7D84233D9}" srcOrd="7" destOrd="0" presId="urn:microsoft.com/office/officeart/2005/8/layout/vList5"/>
    <dgm:cxn modelId="{422BA798-D493-4416-87E5-FE2C4B81DCF0}" type="presParOf" srcId="{10D01AC4-9AC2-4CEA-82A0-D4FADBEDC208}" destId="{BEA15B6D-C335-414B-B320-F62F15816C0C}" srcOrd="8" destOrd="0" presId="urn:microsoft.com/office/officeart/2005/8/layout/vList5"/>
    <dgm:cxn modelId="{C44FDDB1-342F-435B-81C9-DCFC2CE9678D}" type="presParOf" srcId="{BEA15B6D-C335-414B-B320-F62F15816C0C}" destId="{EB9EC09A-3573-47B6-9D01-7E0ABC228B9F}" srcOrd="0" destOrd="0" presId="urn:microsoft.com/office/officeart/2005/8/layout/vList5"/>
    <dgm:cxn modelId="{1AA68F08-778E-48A2-8F45-2C4BB8B7A0A7}" type="presParOf" srcId="{BEA15B6D-C335-414B-B320-F62F15816C0C}" destId="{2C6BDD2D-67CB-4945-8E65-BDE0347BBC14}" srcOrd="1" destOrd="0" presId="urn:microsoft.com/office/officeart/2005/8/layout/vList5"/>
    <dgm:cxn modelId="{0024754D-69C4-40D4-9C11-0B66CD7A8B8A}" type="presParOf" srcId="{10D01AC4-9AC2-4CEA-82A0-D4FADBEDC208}" destId="{E3D1FBAF-C582-430C-BFC3-CAC5F84169C2}" srcOrd="9" destOrd="0" presId="urn:microsoft.com/office/officeart/2005/8/layout/vList5"/>
    <dgm:cxn modelId="{A4149C86-E3EF-4F86-A5F8-3FB42CD59F4A}" type="presParOf" srcId="{10D01AC4-9AC2-4CEA-82A0-D4FADBEDC208}" destId="{A4523D65-7285-473D-A867-2CCCD95EC9EA}" srcOrd="10" destOrd="0" presId="urn:microsoft.com/office/officeart/2005/8/layout/vList5"/>
    <dgm:cxn modelId="{9887C153-844D-4B61-B517-C993323F0815}" type="presParOf" srcId="{A4523D65-7285-473D-A867-2CCCD95EC9EA}" destId="{E7CB0A97-B3A0-45E2-8CC8-1BA721D20EA4}" srcOrd="0" destOrd="0" presId="urn:microsoft.com/office/officeart/2005/8/layout/vList5"/>
    <dgm:cxn modelId="{5755A798-8E92-4473-A0CB-09E40FC425BD}" type="presParOf" srcId="{A4523D65-7285-473D-A867-2CCCD95EC9EA}" destId="{122C4DDF-01C3-4DCD-8CDE-16296C9E72F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EA8C36-8204-4987-B1F8-D5B3EA274FB6}" type="doc">
      <dgm:prSet loTypeId="urn:microsoft.com/office/officeart/2005/8/layout/pyramid3" loCatId="pyramid" qsTypeId="urn:microsoft.com/office/officeart/2005/8/quickstyle/simple1" qsCatId="simple" csTypeId="urn:microsoft.com/office/officeart/2005/8/colors/accent1_2" csCatId="accent1" phldr="1"/>
      <dgm:spPr/>
    </dgm:pt>
    <dgm:pt modelId="{B8756198-377E-4F73-9471-7F87B0A454C8}">
      <dgm:prSet phldrT="[Text]" custT="1"/>
      <dgm:spPr/>
      <dgm:t>
        <a:bodyPr/>
        <a:lstStyle/>
        <a:p>
          <a:r>
            <a:rPr lang="en-US" sz="1400" dirty="0" smtClean="0"/>
            <a:t>Temperature between 36.5-37.5 °C (97.7-99.5 °F) upon NICU admission </a:t>
          </a:r>
        </a:p>
        <a:p>
          <a:r>
            <a:rPr lang="en-US" sz="1400" dirty="0" smtClean="0"/>
            <a:t>Delayed cord clamping </a:t>
          </a:r>
        </a:p>
        <a:p>
          <a:r>
            <a:rPr lang="en-US" sz="1400" dirty="0" smtClean="0"/>
            <a:t>Post-resuscitation debrief </a:t>
          </a:r>
        </a:p>
      </dgm:t>
    </dgm:pt>
    <dgm:pt modelId="{88E0DC04-230B-4D9A-9C42-BFC74EA49CB5}" type="parTrans" cxnId="{5FB0B13F-5687-4191-8D1E-29A5BC4A3344}">
      <dgm:prSet/>
      <dgm:spPr/>
      <dgm:t>
        <a:bodyPr/>
        <a:lstStyle/>
        <a:p>
          <a:endParaRPr lang="en-US"/>
        </a:p>
      </dgm:t>
    </dgm:pt>
    <dgm:pt modelId="{2A01277D-C0BE-4773-BEBD-CF9B3B684127}" type="sibTrans" cxnId="{5FB0B13F-5687-4191-8D1E-29A5BC4A3344}">
      <dgm:prSet/>
      <dgm:spPr/>
      <dgm:t>
        <a:bodyPr/>
        <a:lstStyle/>
        <a:p>
          <a:endParaRPr lang="en-US"/>
        </a:p>
      </dgm:t>
    </dgm:pt>
    <dgm:pt modelId="{EBD59E73-EB4A-435F-8F14-731ABB852A64}">
      <dgm:prSet phldrT="[Text]" custT="1"/>
      <dgm:spPr/>
      <dgm:t>
        <a:bodyPr/>
        <a:lstStyle/>
        <a:p>
          <a:r>
            <a:rPr lang="en-US" sz="1400" dirty="0" smtClean="0"/>
            <a:t>Pre-brief</a:t>
          </a:r>
        </a:p>
        <a:p>
          <a:r>
            <a:rPr lang="en-US" sz="1400" dirty="0" smtClean="0"/>
            <a:t>Pulse-oximetry</a:t>
          </a:r>
        </a:p>
        <a:p>
          <a:r>
            <a:rPr lang="en-US" sz="1400" dirty="0" smtClean="0"/>
            <a:t>Non-invasive respiratory support </a:t>
          </a:r>
        </a:p>
        <a:p>
          <a:r>
            <a:rPr lang="en-US" sz="1400" dirty="0" smtClean="0"/>
            <a:t>Checklist</a:t>
          </a:r>
        </a:p>
        <a:p>
          <a:r>
            <a:rPr lang="en-US" sz="1400" dirty="0" smtClean="0"/>
            <a:t>Family Engagement prior to delivery</a:t>
          </a:r>
        </a:p>
      </dgm:t>
    </dgm:pt>
    <dgm:pt modelId="{29CAF252-0187-4173-B9CC-8EAE532D3AF9}" type="parTrans" cxnId="{94B85763-121A-4466-A07C-B001CBBEE3B6}">
      <dgm:prSet/>
      <dgm:spPr/>
      <dgm:t>
        <a:bodyPr/>
        <a:lstStyle/>
        <a:p>
          <a:endParaRPr lang="en-US"/>
        </a:p>
      </dgm:t>
    </dgm:pt>
    <dgm:pt modelId="{9BA3BBCF-A529-4C70-B329-9EF5326AD864}" type="sibTrans" cxnId="{94B85763-121A-4466-A07C-B001CBBEE3B6}">
      <dgm:prSet/>
      <dgm:spPr/>
      <dgm:t>
        <a:bodyPr/>
        <a:lstStyle/>
        <a:p>
          <a:endParaRPr lang="en-US"/>
        </a:p>
      </dgm:t>
    </dgm:pt>
    <dgm:pt modelId="{37D2268A-3DE7-4A53-99F5-A666D3E0C699}">
      <dgm:prSet phldrT="[Text]" custT="1"/>
      <dgm:spPr/>
      <dgm:t>
        <a:bodyPr/>
        <a:lstStyle/>
        <a:p>
          <a:endParaRPr lang="en-US" sz="1400" dirty="0" smtClean="0"/>
        </a:p>
        <a:p>
          <a:r>
            <a:rPr lang="en-US" sz="1400" dirty="0" smtClean="0"/>
            <a:t>Antibiotics and IV access within 1 hour of NICU admission</a:t>
          </a:r>
        </a:p>
        <a:p>
          <a:r>
            <a:rPr lang="en-US" sz="1400" dirty="0" smtClean="0"/>
            <a:t>Family engagement in delivery room and during NICU admission</a:t>
          </a:r>
        </a:p>
        <a:p>
          <a:r>
            <a:rPr lang="en-US" sz="1400" dirty="0" smtClean="0"/>
            <a:t>Surfactant</a:t>
          </a:r>
        </a:p>
        <a:p>
          <a:endParaRPr lang="en-US" sz="1000" dirty="0"/>
        </a:p>
      </dgm:t>
    </dgm:pt>
    <dgm:pt modelId="{22E31282-B1D2-46B2-87E5-52F5601998A7}" type="parTrans" cxnId="{1FE5EB92-3115-4682-BE0E-6D38674F0BD1}">
      <dgm:prSet/>
      <dgm:spPr/>
      <dgm:t>
        <a:bodyPr/>
        <a:lstStyle/>
        <a:p>
          <a:endParaRPr lang="en-US"/>
        </a:p>
      </dgm:t>
    </dgm:pt>
    <dgm:pt modelId="{30859992-AF56-42A0-AF3E-CBADE35E5267}" type="sibTrans" cxnId="{1FE5EB92-3115-4682-BE0E-6D38674F0BD1}">
      <dgm:prSet/>
      <dgm:spPr/>
      <dgm:t>
        <a:bodyPr/>
        <a:lstStyle/>
        <a:p>
          <a:endParaRPr lang="en-US"/>
        </a:p>
      </dgm:t>
    </dgm:pt>
    <dgm:pt modelId="{2B0A0F65-F0F0-4944-BE9F-98DD45BA114E}" type="pres">
      <dgm:prSet presAssocID="{F3EA8C36-8204-4987-B1F8-D5B3EA274FB6}" presName="Name0" presStyleCnt="0">
        <dgm:presLayoutVars>
          <dgm:dir/>
          <dgm:animLvl val="lvl"/>
          <dgm:resizeHandles val="exact"/>
        </dgm:presLayoutVars>
      </dgm:prSet>
      <dgm:spPr/>
    </dgm:pt>
    <dgm:pt modelId="{3C88CEFF-8B27-4DE4-95BA-C122E8B29C97}" type="pres">
      <dgm:prSet presAssocID="{B8756198-377E-4F73-9471-7F87B0A454C8}" presName="Name8" presStyleCnt="0"/>
      <dgm:spPr/>
    </dgm:pt>
    <dgm:pt modelId="{2D3F5D33-F864-449A-B763-BE7EF1036BA2}" type="pres">
      <dgm:prSet presAssocID="{B8756198-377E-4F73-9471-7F87B0A454C8}" presName="level" presStyleLbl="node1" presStyleIdx="0" presStyleCnt="3" custLinFactNeighborX="-4421" custLinFactNeighborY="-2300">
        <dgm:presLayoutVars>
          <dgm:chMax val="1"/>
          <dgm:bulletEnabled val="1"/>
        </dgm:presLayoutVars>
      </dgm:prSet>
      <dgm:spPr/>
      <dgm:t>
        <a:bodyPr/>
        <a:lstStyle/>
        <a:p>
          <a:endParaRPr lang="en-US"/>
        </a:p>
      </dgm:t>
    </dgm:pt>
    <dgm:pt modelId="{5362ACCF-D5C6-4173-9B84-9632661412AF}" type="pres">
      <dgm:prSet presAssocID="{B8756198-377E-4F73-9471-7F87B0A454C8}" presName="levelTx" presStyleLbl="revTx" presStyleIdx="0" presStyleCnt="0">
        <dgm:presLayoutVars>
          <dgm:chMax val="1"/>
          <dgm:bulletEnabled val="1"/>
        </dgm:presLayoutVars>
      </dgm:prSet>
      <dgm:spPr/>
      <dgm:t>
        <a:bodyPr/>
        <a:lstStyle/>
        <a:p>
          <a:endParaRPr lang="en-US"/>
        </a:p>
      </dgm:t>
    </dgm:pt>
    <dgm:pt modelId="{02400DB5-22A2-43C0-8C6C-CAAA3954CD77}" type="pres">
      <dgm:prSet presAssocID="{EBD59E73-EB4A-435F-8F14-731ABB852A64}" presName="Name8" presStyleCnt="0"/>
      <dgm:spPr/>
    </dgm:pt>
    <dgm:pt modelId="{A9112099-6A01-4863-8BC8-607B0C423676}" type="pres">
      <dgm:prSet presAssocID="{EBD59E73-EB4A-435F-8F14-731ABB852A64}" presName="level" presStyleLbl="node1" presStyleIdx="1" presStyleCnt="3">
        <dgm:presLayoutVars>
          <dgm:chMax val="1"/>
          <dgm:bulletEnabled val="1"/>
        </dgm:presLayoutVars>
      </dgm:prSet>
      <dgm:spPr/>
      <dgm:t>
        <a:bodyPr/>
        <a:lstStyle/>
        <a:p>
          <a:endParaRPr lang="en-US"/>
        </a:p>
      </dgm:t>
    </dgm:pt>
    <dgm:pt modelId="{341231A8-ADFE-4D97-A03A-4F91718035D6}" type="pres">
      <dgm:prSet presAssocID="{EBD59E73-EB4A-435F-8F14-731ABB852A64}" presName="levelTx" presStyleLbl="revTx" presStyleIdx="0" presStyleCnt="0">
        <dgm:presLayoutVars>
          <dgm:chMax val="1"/>
          <dgm:bulletEnabled val="1"/>
        </dgm:presLayoutVars>
      </dgm:prSet>
      <dgm:spPr/>
      <dgm:t>
        <a:bodyPr/>
        <a:lstStyle/>
        <a:p>
          <a:endParaRPr lang="en-US"/>
        </a:p>
      </dgm:t>
    </dgm:pt>
    <dgm:pt modelId="{15A232DF-7F23-4544-B3F8-9414C7B1C998}" type="pres">
      <dgm:prSet presAssocID="{37D2268A-3DE7-4A53-99F5-A666D3E0C699}" presName="Name8" presStyleCnt="0"/>
      <dgm:spPr/>
    </dgm:pt>
    <dgm:pt modelId="{8643B4E0-6274-4AB1-9A40-F429CC4822A0}" type="pres">
      <dgm:prSet presAssocID="{37D2268A-3DE7-4A53-99F5-A666D3E0C699}" presName="level" presStyleLbl="node1" presStyleIdx="2" presStyleCnt="3">
        <dgm:presLayoutVars>
          <dgm:chMax val="1"/>
          <dgm:bulletEnabled val="1"/>
        </dgm:presLayoutVars>
      </dgm:prSet>
      <dgm:spPr/>
      <dgm:t>
        <a:bodyPr/>
        <a:lstStyle/>
        <a:p>
          <a:endParaRPr lang="en-US"/>
        </a:p>
      </dgm:t>
    </dgm:pt>
    <dgm:pt modelId="{E78E7699-F92C-4DCF-ABEA-4D76D4F0F1FA}" type="pres">
      <dgm:prSet presAssocID="{37D2268A-3DE7-4A53-99F5-A666D3E0C699}" presName="levelTx" presStyleLbl="revTx" presStyleIdx="0" presStyleCnt="0">
        <dgm:presLayoutVars>
          <dgm:chMax val="1"/>
          <dgm:bulletEnabled val="1"/>
        </dgm:presLayoutVars>
      </dgm:prSet>
      <dgm:spPr/>
      <dgm:t>
        <a:bodyPr/>
        <a:lstStyle/>
        <a:p>
          <a:endParaRPr lang="en-US"/>
        </a:p>
      </dgm:t>
    </dgm:pt>
  </dgm:ptLst>
  <dgm:cxnLst>
    <dgm:cxn modelId="{1FE5EB92-3115-4682-BE0E-6D38674F0BD1}" srcId="{F3EA8C36-8204-4987-B1F8-D5B3EA274FB6}" destId="{37D2268A-3DE7-4A53-99F5-A666D3E0C699}" srcOrd="2" destOrd="0" parTransId="{22E31282-B1D2-46B2-87E5-52F5601998A7}" sibTransId="{30859992-AF56-42A0-AF3E-CBADE35E5267}"/>
    <dgm:cxn modelId="{B14500CC-1DE7-407D-87D9-D7A5F7FD5791}" type="presOf" srcId="{37D2268A-3DE7-4A53-99F5-A666D3E0C699}" destId="{8643B4E0-6274-4AB1-9A40-F429CC4822A0}" srcOrd="0" destOrd="0" presId="urn:microsoft.com/office/officeart/2005/8/layout/pyramid3"/>
    <dgm:cxn modelId="{B34DC549-A20B-4EC3-8DB5-C0189F251B32}" type="presOf" srcId="{EBD59E73-EB4A-435F-8F14-731ABB852A64}" destId="{A9112099-6A01-4863-8BC8-607B0C423676}" srcOrd="0" destOrd="0" presId="urn:microsoft.com/office/officeart/2005/8/layout/pyramid3"/>
    <dgm:cxn modelId="{5D4EF82B-79B5-462F-AFB9-606D337BF497}" type="presOf" srcId="{B8756198-377E-4F73-9471-7F87B0A454C8}" destId="{5362ACCF-D5C6-4173-9B84-9632661412AF}" srcOrd="1" destOrd="0" presId="urn:microsoft.com/office/officeart/2005/8/layout/pyramid3"/>
    <dgm:cxn modelId="{FC72B8BC-2BEA-4BD9-AA75-D3315D8FD566}" type="presOf" srcId="{37D2268A-3DE7-4A53-99F5-A666D3E0C699}" destId="{E78E7699-F92C-4DCF-ABEA-4D76D4F0F1FA}" srcOrd="1" destOrd="0" presId="urn:microsoft.com/office/officeart/2005/8/layout/pyramid3"/>
    <dgm:cxn modelId="{94B85763-121A-4466-A07C-B001CBBEE3B6}" srcId="{F3EA8C36-8204-4987-B1F8-D5B3EA274FB6}" destId="{EBD59E73-EB4A-435F-8F14-731ABB852A64}" srcOrd="1" destOrd="0" parTransId="{29CAF252-0187-4173-B9CC-8EAE532D3AF9}" sibTransId="{9BA3BBCF-A529-4C70-B329-9EF5326AD864}"/>
    <dgm:cxn modelId="{C96E0FCB-F8B3-4C48-8C54-4224D66ED52C}" type="presOf" srcId="{F3EA8C36-8204-4987-B1F8-D5B3EA274FB6}" destId="{2B0A0F65-F0F0-4944-BE9F-98DD45BA114E}" srcOrd="0" destOrd="0" presId="urn:microsoft.com/office/officeart/2005/8/layout/pyramid3"/>
    <dgm:cxn modelId="{16E9AA0A-2C5A-40F6-A12B-106D4E3BE4E6}" type="presOf" srcId="{B8756198-377E-4F73-9471-7F87B0A454C8}" destId="{2D3F5D33-F864-449A-B763-BE7EF1036BA2}" srcOrd="0" destOrd="0" presId="urn:microsoft.com/office/officeart/2005/8/layout/pyramid3"/>
    <dgm:cxn modelId="{5FB0B13F-5687-4191-8D1E-29A5BC4A3344}" srcId="{F3EA8C36-8204-4987-B1F8-D5B3EA274FB6}" destId="{B8756198-377E-4F73-9471-7F87B0A454C8}" srcOrd="0" destOrd="0" parTransId="{88E0DC04-230B-4D9A-9C42-BFC74EA49CB5}" sibTransId="{2A01277D-C0BE-4773-BEBD-CF9B3B684127}"/>
    <dgm:cxn modelId="{5931B108-6452-4631-813F-02E9DC20292F}" type="presOf" srcId="{EBD59E73-EB4A-435F-8F14-731ABB852A64}" destId="{341231A8-ADFE-4D97-A03A-4F91718035D6}" srcOrd="1" destOrd="0" presId="urn:microsoft.com/office/officeart/2005/8/layout/pyramid3"/>
    <dgm:cxn modelId="{C141E8A0-1665-4C49-92A0-5AC0FF3DC10E}" type="presParOf" srcId="{2B0A0F65-F0F0-4944-BE9F-98DD45BA114E}" destId="{3C88CEFF-8B27-4DE4-95BA-C122E8B29C97}" srcOrd="0" destOrd="0" presId="urn:microsoft.com/office/officeart/2005/8/layout/pyramid3"/>
    <dgm:cxn modelId="{D6083607-BC66-454D-823C-F1B08916E42D}" type="presParOf" srcId="{3C88CEFF-8B27-4DE4-95BA-C122E8B29C97}" destId="{2D3F5D33-F864-449A-B763-BE7EF1036BA2}" srcOrd="0" destOrd="0" presId="urn:microsoft.com/office/officeart/2005/8/layout/pyramid3"/>
    <dgm:cxn modelId="{8E48CFDB-4442-4A83-8594-0C3FBEC9EE62}" type="presParOf" srcId="{3C88CEFF-8B27-4DE4-95BA-C122E8B29C97}" destId="{5362ACCF-D5C6-4173-9B84-9632661412AF}" srcOrd="1" destOrd="0" presId="urn:microsoft.com/office/officeart/2005/8/layout/pyramid3"/>
    <dgm:cxn modelId="{B549EBE6-1281-4D36-8C65-1C668CA75852}" type="presParOf" srcId="{2B0A0F65-F0F0-4944-BE9F-98DD45BA114E}" destId="{02400DB5-22A2-43C0-8C6C-CAAA3954CD77}" srcOrd="1" destOrd="0" presId="urn:microsoft.com/office/officeart/2005/8/layout/pyramid3"/>
    <dgm:cxn modelId="{BB12A2E1-895A-4343-A5C5-B0D4CB868F88}" type="presParOf" srcId="{02400DB5-22A2-43C0-8C6C-CAAA3954CD77}" destId="{A9112099-6A01-4863-8BC8-607B0C423676}" srcOrd="0" destOrd="0" presId="urn:microsoft.com/office/officeart/2005/8/layout/pyramid3"/>
    <dgm:cxn modelId="{CFE76B81-DEF6-4D29-A60F-1D08DF6D02D8}" type="presParOf" srcId="{02400DB5-22A2-43C0-8C6C-CAAA3954CD77}" destId="{341231A8-ADFE-4D97-A03A-4F91718035D6}" srcOrd="1" destOrd="0" presId="urn:microsoft.com/office/officeart/2005/8/layout/pyramid3"/>
    <dgm:cxn modelId="{2D1ECE65-0166-48DB-B95E-89348FDFA012}" type="presParOf" srcId="{2B0A0F65-F0F0-4944-BE9F-98DD45BA114E}" destId="{15A232DF-7F23-4544-B3F8-9414C7B1C998}" srcOrd="2" destOrd="0" presId="urn:microsoft.com/office/officeart/2005/8/layout/pyramid3"/>
    <dgm:cxn modelId="{FB499692-5B17-48F7-828E-C7AE57B08785}" type="presParOf" srcId="{15A232DF-7F23-4544-B3F8-9414C7B1C998}" destId="{8643B4E0-6274-4AB1-9A40-F429CC4822A0}" srcOrd="0" destOrd="0" presId="urn:microsoft.com/office/officeart/2005/8/layout/pyramid3"/>
    <dgm:cxn modelId="{A8433842-C7C0-433D-92A8-3DECBA115246}" type="presParOf" srcId="{15A232DF-7F23-4544-B3F8-9414C7B1C998}" destId="{E78E7699-F92C-4DCF-ABEA-4D76D4F0F1FA}"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B358B6-D971-47D2-8E09-810ED65E704F}"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EB27412F-D7CF-47E4-95D6-8345EFFA2B97}">
      <dgm:prSet phldrT="[Text]"/>
      <dgm:spPr/>
      <dgm:t>
        <a:bodyPr/>
        <a:lstStyle/>
        <a:p>
          <a:r>
            <a:rPr lang="en-US" dirty="0" smtClean="0"/>
            <a:t>Compliance monitoring of key measures  to sustain the gains</a:t>
          </a:r>
          <a:endParaRPr lang="en-US" dirty="0"/>
        </a:p>
      </dgm:t>
    </dgm:pt>
    <dgm:pt modelId="{95E5164F-F8B8-4FCC-BE55-EEE502FAA405}" type="parTrans" cxnId="{ED6DF2CA-9AB9-4A87-BD76-0824EB78B127}">
      <dgm:prSet/>
      <dgm:spPr/>
      <dgm:t>
        <a:bodyPr/>
        <a:lstStyle/>
        <a:p>
          <a:endParaRPr lang="en-US"/>
        </a:p>
      </dgm:t>
    </dgm:pt>
    <dgm:pt modelId="{0B1CDC3D-F9BA-4AF4-B80F-280B190D50DB}" type="sibTrans" cxnId="{ED6DF2CA-9AB9-4A87-BD76-0824EB78B127}">
      <dgm:prSet/>
      <dgm:spPr/>
      <dgm:t>
        <a:bodyPr/>
        <a:lstStyle/>
        <a:p>
          <a:endParaRPr lang="en-US"/>
        </a:p>
      </dgm:t>
    </dgm:pt>
    <dgm:pt modelId="{6E8647A3-079B-469A-B52D-93DCC26FC130}">
      <dgm:prSet phldrT="[Text]"/>
      <dgm:spPr/>
      <dgm:t>
        <a:bodyPr/>
        <a:lstStyle/>
        <a:p>
          <a:r>
            <a:rPr lang="en-US" dirty="0" smtClean="0"/>
            <a:t>Teams</a:t>
          </a:r>
          <a:r>
            <a:rPr lang="en-US" baseline="0" dirty="0" smtClean="0"/>
            <a:t> focus on key measures to complete goals</a:t>
          </a:r>
          <a:endParaRPr lang="en-US" dirty="0"/>
        </a:p>
      </dgm:t>
    </dgm:pt>
    <dgm:pt modelId="{6F485990-03AB-485D-85A0-B1894D217AC3}" type="parTrans" cxnId="{4ABFF60F-47BE-4E8F-8A04-2E37933E9EFE}">
      <dgm:prSet/>
      <dgm:spPr/>
      <dgm:t>
        <a:bodyPr/>
        <a:lstStyle/>
        <a:p>
          <a:endParaRPr lang="en-US"/>
        </a:p>
      </dgm:t>
    </dgm:pt>
    <dgm:pt modelId="{CCF964AD-3E76-424B-AEE0-1BB69DE7AFBD}" type="sibTrans" cxnId="{4ABFF60F-47BE-4E8F-8A04-2E37933E9EFE}">
      <dgm:prSet/>
      <dgm:spPr/>
      <dgm:t>
        <a:bodyPr/>
        <a:lstStyle/>
        <a:p>
          <a:endParaRPr lang="en-US"/>
        </a:p>
      </dgm:t>
    </dgm:pt>
    <dgm:pt modelId="{89DF96A5-80BE-4A27-9D64-B8EAFE7FF045}">
      <dgm:prSet phldrT="[Text]"/>
      <dgm:spPr/>
      <dgm:t>
        <a:bodyPr/>
        <a:lstStyle/>
        <a:p>
          <a:r>
            <a:rPr lang="en-US" dirty="0" smtClean="0"/>
            <a:t>ILPQC QI support to teams in need of additional assistance and will hold quarterly GH team calls </a:t>
          </a:r>
          <a:endParaRPr lang="en-US" dirty="0"/>
        </a:p>
      </dgm:t>
    </dgm:pt>
    <dgm:pt modelId="{856F7223-CDDD-4649-BCAF-FBB1033DC9B5}" type="parTrans" cxnId="{B39C1A1D-0322-44BE-927C-939FCC7DC57E}">
      <dgm:prSet/>
      <dgm:spPr/>
      <dgm:t>
        <a:bodyPr/>
        <a:lstStyle/>
        <a:p>
          <a:endParaRPr lang="en-US"/>
        </a:p>
      </dgm:t>
    </dgm:pt>
    <dgm:pt modelId="{097B2E13-B620-4726-88CE-9DE52271B3E3}" type="sibTrans" cxnId="{B39C1A1D-0322-44BE-927C-939FCC7DC57E}">
      <dgm:prSet/>
      <dgm:spPr/>
      <dgm:t>
        <a:bodyPr/>
        <a:lstStyle/>
        <a:p>
          <a:endParaRPr lang="en-US"/>
        </a:p>
      </dgm:t>
    </dgm:pt>
    <dgm:pt modelId="{AB1D3F4A-7616-4646-9669-623C82767054}" type="pres">
      <dgm:prSet presAssocID="{BAB358B6-D971-47D2-8E09-810ED65E704F}" presName="Name0" presStyleCnt="0">
        <dgm:presLayoutVars>
          <dgm:chMax val="11"/>
          <dgm:chPref val="11"/>
          <dgm:dir/>
          <dgm:resizeHandles/>
        </dgm:presLayoutVars>
      </dgm:prSet>
      <dgm:spPr/>
      <dgm:t>
        <a:bodyPr/>
        <a:lstStyle/>
        <a:p>
          <a:endParaRPr lang="en-US"/>
        </a:p>
      </dgm:t>
    </dgm:pt>
    <dgm:pt modelId="{252E65EB-CD2A-4227-87E1-C88C906A2DC5}" type="pres">
      <dgm:prSet presAssocID="{89DF96A5-80BE-4A27-9D64-B8EAFE7FF045}" presName="Accent3" presStyleCnt="0"/>
      <dgm:spPr/>
    </dgm:pt>
    <dgm:pt modelId="{17A69AFF-B56D-45FA-844E-680A513FF9DE}" type="pres">
      <dgm:prSet presAssocID="{89DF96A5-80BE-4A27-9D64-B8EAFE7FF045}" presName="Accent" presStyleLbl="node1" presStyleIdx="0" presStyleCnt="3"/>
      <dgm:spPr/>
    </dgm:pt>
    <dgm:pt modelId="{C05FD372-FF5C-481D-A2DC-C00236E486B6}" type="pres">
      <dgm:prSet presAssocID="{89DF96A5-80BE-4A27-9D64-B8EAFE7FF045}" presName="ParentBackground3" presStyleCnt="0"/>
      <dgm:spPr/>
    </dgm:pt>
    <dgm:pt modelId="{1367E17B-9316-437E-9712-281290A6BE01}" type="pres">
      <dgm:prSet presAssocID="{89DF96A5-80BE-4A27-9D64-B8EAFE7FF045}" presName="ParentBackground" presStyleLbl="fgAcc1" presStyleIdx="0" presStyleCnt="3"/>
      <dgm:spPr/>
      <dgm:t>
        <a:bodyPr/>
        <a:lstStyle/>
        <a:p>
          <a:endParaRPr lang="en-US"/>
        </a:p>
      </dgm:t>
    </dgm:pt>
    <dgm:pt modelId="{C50E09E7-75BD-4713-82EE-9D64D39A3A92}" type="pres">
      <dgm:prSet presAssocID="{89DF96A5-80BE-4A27-9D64-B8EAFE7FF045}" presName="Parent3" presStyleLbl="revTx" presStyleIdx="0" presStyleCnt="0">
        <dgm:presLayoutVars>
          <dgm:chMax val="1"/>
          <dgm:chPref val="1"/>
          <dgm:bulletEnabled val="1"/>
        </dgm:presLayoutVars>
      </dgm:prSet>
      <dgm:spPr/>
      <dgm:t>
        <a:bodyPr/>
        <a:lstStyle/>
        <a:p>
          <a:endParaRPr lang="en-US"/>
        </a:p>
      </dgm:t>
    </dgm:pt>
    <dgm:pt modelId="{33221BCB-0CA8-40C2-8191-BCE0B2C7938E}" type="pres">
      <dgm:prSet presAssocID="{EB27412F-D7CF-47E4-95D6-8345EFFA2B97}" presName="Accent2" presStyleCnt="0"/>
      <dgm:spPr/>
    </dgm:pt>
    <dgm:pt modelId="{CA00809E-DC89-4CB7-9566-4B0D401282B2}" type="pres">
      <dgm:prSet presAssocID="{EB27412F-D7CF-47E4-95D6-8345EFFA2B97}" presName="Accent" presStyleLbl="node1" presStyleIdx="1" presStyleCnt="3"/>
      <dgm:spPr/>
    </dgm:pt>
    <dgm:pt modelId="{301CBA4C-68AF-4532-B25D-2EBDB0AE005B}" type="pres">
      <dgm:prSet presAssocID="{EB27412F-D7CF-47E4-95D6-8345EFFA2B97}" presName="ParentBackground2" presStyleCnt="0"/>
      <dgm:spPr/>
    </dgm:pt>
    <dgm:pt modelId="{9962038F-A161-4C08-9327-725FAF48C1E2}" type="pres">
      <dgm:prSet presAssocID="{EB27412F-D7CF-47E4-95D6-8345EFFA2B97}" presName="ParentBackground" presStyleLbl="fgAcc1" presStyleIdx="1" presStyleCnt="3"/>
      <dgm:spPr/>
      <dgm:t>
        <a:bodyPr/>
        <a:lstStyle/>
        <a:p>
          <a:endParaRPr lang="en-US"/>
        </a:p>
      </dgm:t>
    </dgm:pt>
    <dgm:pt modelId="{4F1B4342-A86B-4677-8F56-57441B0EEC9B}" type="pres">
      <dgm:prSet presAssocID="{EB27412F-D7CF-47E4-95D6-8345EFFA2B97}" presName="Parent2" presStyleLbl="revTx" presStyleIdx="0" presStyleCnt="0">
        <dgm:presLayoutVars>
          <dgm:chMax val="1"/>
          <dgm:chPref val="1"/>
          <dgm:bulletEnabled val="1"/>
        </dgm:presLayoutVars>
      </dgm:prSet>
      <dgm:spPr/>
      <dgm:t>
        <a:bodyPr/>
        <a:lstStyle/>
        <a:p>
          <a:endParaRPr lang="en-US"/>
        </a:p>
      </dgm:t>
    </dgm:pt>
    <dgm:pt modelId="{7D60E846-DD3D-4FE5-9638-C7D33F3BE146}" type="pres">
      <dgm:prSet presAssocID="{6E8647A3-079B-469A-B52D-93DCC26FC130}" presName="Accent1" presStyleCnt="0"/>
      <dgm:spPr/>
    </dgm:pt>
    <dgm:pt modelId="{69335F23-17E1-48E2-929E-BB560C706499}" type="pres">
      <dgm:prSet presAssocID="{6E8647A3-079B-469A-B52D-93DCC26FC130}" presName="Accent" presStyleLbl="node1" presStyleIdx="2" presStyleCnt="3"/>
      <dgm:spPr/>
    </dgm:pt>
    <dgm:pt modelId="{FD42AFAE-2373-4E6C-86DA-FBB5D4F96FDE}" type="pres">
      <dgm:prSet presAssocID="{6E8647A3-079B-469A-B52D-93DCC26FC130}" presName="ParentBackground1" presStyleCnt="0"/>
      <dgm:spPr/>
    </dgm:pt>
    <dgm:pt modelId="{FC5A62F4-BB29-48ED-AF4C-27FBEE4A5514}" type="pres">
      <dgm:prSet presAssocID="{6E8647A3-079B-469A-B52D-93DCC26FC130}" presName="ParentBackground" presStyleLbl="fgAcc1" presStyleIdx="2" presStyleCnt="3"/>
      <dgm:spPr/>
      <dgm:t>
        <a:bodyPr/>
        <a:lstStyle/>
        <a:p>
          <a:endParaRPr lang="en-US"/>
        </a:p>
      </dgm:t>
    </dgm:pt>
    <dgm:pt modelId="{F837D2D5-046C-41B3-9749-4B9EF6369A2C}" type="pres">
      <dgm:prSet presAssocID="{6E8647A3-079B-469A-B52D-93DCC26FC130}" presName="Parent1" presStyleLbl="revTx" presStyleIdx="0" presStyleCnt="0">
        <dgm:presLayoutVars>
          <dgm:chMax val="1"/>
          <dgm:chPref val="1"/>
          <dgm:bulletEnabled val="1"/>
        </dgm:presLayoutVars>
      </dgm:prSet>
      <dgm:spPr/>
      <dgm:t>
        <a:bodyPr/>
        <a:lstStyle/>
        <a:p>
          <a:endParaRPr lang="en-US"/>
        </a:p>
      </dgm:t>
    </dgm:pt>
  </dgm:ptLst>
  <dgm:cxnLst>
    <dgm:cxn modelId="{AFFA996D-74E4-594C-B55C-F4DBA58636F5}" type="presOf" srcId="{EB27412F-D7CF-47E4-95D6-8345EFFA2B97}" destId="{4F1B4342-A86B-4677-8F56-57441B0EEC9B}" srcOrd="1" destOrd="0" presId="urn:microsoft.com/office/officeart/2011/layout/CircleProcess"/>
    <dgm:cxn modelId="{806CDEE8-D423-2349-BCC9-BA1F9B4C576F}" type="presOf" srcId="{6E8647A3-079B-469A-B52D-93DCC26FC130}" destId="{FC5A62F4-BB29-48ED-AF4C-27FBEE4A5514}" srcOrd="0" destOrd="0" presId="urn:microsoft.com/office/officeart/2011/layout/CircleProcess"/>
    <dgm:cxn modelId="{0758862C-7330-3A4E-BC8B-F1BF3F518B2D}" type="presOf" srcId="{89DF96A5-80BE-4A27-9D64-B8EAFE7FF045}" destId="{1367E17B-9316-437E-9712-281290A6BE01}" srcOrd="0" destOrd="0" presId="urn:microsoft.com/office/officeart/2011/layout/CircleProcess"/>
    <dgm:cxn modelId="{AF3536F5-0773-124B-870D-C2F1608BAE61}" type="presOf" srcId="{EB27412F-D7CF-47E4-95D6-8345EFFA2B97}" destId="{9962038F-A161-4C08-9327-725FAF48C1E2}" srcOrd="0" destOrd="0" presId="urn:microsoft.com/office/officeart/2011/layout/CircleProcess"/>
    <dgm:cxn modelId="{623C9EF0-86B0-9F42-BFB7-FFDA39CFE675}" type="presOf" srcId="{BAB358B6-D971-47D2-8E09-810ED65E704F}" destId="{AB1D3F4A-7616-4646-9669-623C82767054}" srcOrd="0" destOrd="0" presId="urn:microsoft.com/office/officeart/2011/layout/CircleProcess"/>
    <dgm:cxn modelId="{ED6DF2CA-9AB9-4A87-BD76-0824EB78B127}" srcId="{BAB358B6-D971-47D2-8E09-810ED65E704F}" destId="{EB27412F-D7CF-47E4-95D6-8345EFFA2B97}" srcOrd="1" destOrd="0" parTransId="{95E5164F-F8B8-4FCC-BE55-EEE502FAA405}" sibTransId="{0B1CDC3D-F9BA-4AF4-B80F-280B190D50DB}"/>
    <dgm:cxn modelId="{B39C1A1D-0322-44BE-927C-939FCC7DC57E}" srcId="{BAB358B6-D971-47D2-8E09-810ED65E704F}" destId="{89DF96A5-80BE-4A27-9D64-B8EAFE7FF045}" srcOrd="2" destOrd="0" parTransId="{856F7223-CDDD-4649-BCAF-FBB1033DC9B5}" sibTransId="{097B2E13-B620-4726-88CE-9DE52271B3E3}"/>
    <dgm:cxn modelId="{94AB2C49-6379-E243-8056-4191DB170855}" type="presOf" srcId="{6E8647A3-079B-469A-B52D-93DCC26FC130}" destId="{F837D2D5-046C-41B3-9749-4B9EF6369A2C}" srcOrd="1" destOrd="0" presId="urn:microsoft.com/office/officeart/2011/layout/CircleProcess"/>
    <dgm:cxn modelId="{D30507E7-2128-5848-BE0D-B8A4E279FB36}" type="presOf" srcId="{89DF96A5-80BE-4A27-9D64-B8EAFE7FF045}" destId="{C50E09E7-75BD-4713-82EE-9D64D39A3A92}" srcOrd="1" destOrd="0" presId="urn:microsoft.com/office/officeart/2011/layout/CircleProcess"/>
    <dgm:cxn modelId="{4ABFF60F-47BE-4E8F-8A04-2E37933E9EFE}" srcId="{BAB358B6-D971-47D2-8E09-810ED65E704F}" destId="{6E8647A3-079B-469A-B52D-93DCC26FC130}" srcOrd="0" destOrd="0" parTransId="{6F485990-03AB-485D-85A0-B1894D217AC3}" sibTransId="{CCF964AD-3E76-424B-AEE0-1BB69DE7AFBD}"/>
    <dgm:cxn modelId="{CF5E73E1-6490-D846-9437-2F14A9B37F1D}" type="presParOf" srcId="{AB1D3F4A-7616-4646-9669-623C82767054}" destId="{252E65EB-CD2A-4227-87E1-C88C906A2DC5}" srcOrd="0" destOrd="0" presId="urn:microsoft.com/office/officeart/2011/layout/CircleProcess"/>
    <dgm:cxn modelId="{54619E23-3FB3-1148-96D3-235578AEF73C}" type="presParOf" srcId="{252E65EB-CD2A-4227-87E1-C88C906A2DC5}" destId="{17A69AFF-B56D-45FA-844E-680A513FF9DE}" srcOrd="0" destOrd="0" presId="urn:microsoft.com/office/officeart/2011/layout/CircleProcess"/>
    <dgm:cxn modelId="{02F72659-B1E9-BB47-BDEB-9AA29602319C}" type="presParOf" srcId="{AB1D3F4A-7616-4646-9669-623C82767054}" destId="{C05FD372-FF5C-481D-A2DC-C00236E486B6}" srcOrd="1" destOrd="0" presId="urn:microsoft.com/office/officeart/2011/layout/CircleProcess"/>
    <dgm:cxn modelId="{07E567D2-11AD-594D-84E2-A07C632B62BA}" type="presParOf" srcId="{C05FD372-FF5C-481D-A2DC-C00236E486B6}" destId="{1367E17B-9316-437E-9712-281290A6BE01}" srcOrd="0" destOrd="0" presId="urn:microsoft.com/office/officeart/2011/layout/CircleProcess"/>
    <dgm:cxn modelId="{B1221C18-68DB-994C-9724-B1A7C66D4F6C}" type="presParOf" srcId="{AB1D3F4A-7616-4646-9669-623C82767054}" destId="{C50E09E7-75BD-4713-82EE-9D64D39A3A92}" srcOrd="2" destOrd="0" presId="urn:microsoft.com/office/officeart/2011/layout/CircleProcess"/>
    <dgm:cxn modelId="{308099BF-5827-D246-B91A-832AEAD8AE62}" type="presParOf" srcId="{AB1D3F4A-7616-4646-9669-623C82767054}" destId="{33221BCB-0CA8-40C2-8191-BCE0B2C7938E}" srcOrd="3" destOrd="0" presId="urn:microsoft.com/office/officeart/2011/layout/CircleProcess"/>
    <dgm:cxn modelId="{580ADCCD-8925-954B-9321-815B18D4E064}" type="presParOf" srcId="{33221BCB-0CA8-40C2-8191-BCE0B2C7938E}" destId="{CA00809E-DC89-4CB7-9566-4B0D401282B2}" srcOrd="0" destOrd="0" presId="urn:microsoft.com/office/officeart/2011/layout/CircleProcess"/>
    <dgm:cxn modelId="{F4422278-A122-9C4F-95CB-E8E4B4EEF4A9}" type="presParOf" srcId="{AB1D3F4A-7616-4646-9669-623C82767054}" destId="{301CBA4C-68AF-4532-B25D-2EBDB0AE005B}" srcOrd="4" destOrd="0" presId="urn:microsoft.com/office/officeart/2011/layout/CircleProcess"/>
    <dgm:cxn modelId="{477B641A-9E47-8548-A941-7E4031E4DD3A}" type="presParOf" srcId="{301CBA4C-68AF-4532-B25D-2EBDB0AE005B}" destId="{9962038F-A161-4C08-9327-725FAF48C1E2}" srcOrd="0" destOrd="0" presId="urn:microsoft.com/office/officeart/2011/layout/CircleProcess"/>
    <dgm:cxn modelId="{1389468E-4385-EB4E-A701-95D45A7E4ED6}" type="presParOf" srcId="{AB1D3F4A-7616-4646-9669-623C82767054}" destId="{4F1B4342-A86B-4677-8F56-57441B0EEC9B}" srcOrd="5" destOrd="0" presId="urn:microsoft.com/office/officeart/2011/layout/CircleProcess"/>
    <dgm:cxn modelId="{3C8D9087-C311-B846-88B8-A4F4006A51AC}" type="presParOf" srcId="{AB1D3F4A-7616-4646-9669-623C82767054}" destId="{7D60E846-DD3D-4FE5-9638-C7D33F3BE146}" srcOrd="6" destOrd="0" presId="urn:microsoft.com/office/officeart/2011/layout/CircleProcess"/>
    <dgm:cxn modelId="{0FEE733B-CF34-ED43-9F76-1DFA3E09AF99}" type="presParOf" srcId="{7D60E846-DD3D-4FE5-9638-C7D33F3BE146}" destId="{69335F23-17E1-48E2-929E-BB560C706499}" srcOrd="0" destOrd="0" presId="urn:microsoft.com/office/officeart/2011/layout/CircleProcess"/>
    <dgm:cxn modelId="{B95C46A5-76B6-7B41-91C5-5AA7F2954CA3}" type="presParOf" srcId="{AB1D3F4A-7616-4646-9669-623C82767054}" destId="{FD42AFAE-2373-4E6C-86DA-FBB5D4F96FDE}" srcOrd="7" destOrd="0" presId="urn:microsoft.com/office/officeart/2011/layout/CircleProcess"/>
    <dgm:cxn modelId="{B056233C-FD85-C044-8A9F-D4142CD5BA70}" type="presParOf" srcId="{FD42AFAE-2373-4E6C-86DA-FBB5D4F96FDE}" destId="{FC5A62F4-BB29-48ED-AF4C-27FBEE4A5514}" srcOrd="0" destOrd="0" presId="urn:microsoft.com/office/officeart/2011/layout/CircleProcess"/>
    <dgm:cxn modelId="{75DEFB43-F83D-374C-99B0-869E2EAAE792}" type="presParOf" srcId="{AB1D3F4A-7616-4646-9669-623C82767054}" destId="{F837D2D5-046C-41B3-9749-4B9EF6369A2C}"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B358B6-D971-47D2-8E09-810ED65E704F}"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EB27412F-D7CF-47E4-95D6-8345EFFA2B97}">
      <dgm:prSet phldrT="[Text]"/>
      <dgm:spPr/>
      <dgm:t>
        <a:bodyPr/>
        <a:lstStyle/>
        <a:p>
          <a:r>
            <a:rPr lang="en-US" dirty="0" smtClean="0"/>
            <a:t>Perinatal Network Administrators outreach to teams not yet at 80% and discuss at network meetings</a:t>
          </a:r>
          <a:endParaRPr lang="en-US" dirty="0"/>
        </a:p>
      </dgm:t>
    </dgm:pt>
    <dgm:pt modelId="{95E5164F-F8B8-4FCC-BE55-EEE502FAA405}" type="parTrans" cxnId="{ED6DF2CA-9AB9-4A87-BD76-0824EB78B127}">
      <dgm:prSet/>
      <dgm:spPr/>
      <dgm:t>
        <a:bodyPr/>
        <a:lstStyle/>
        <a:p>
          <a:endParaRPr lang="en-US"/>
        </a:p>
      </dgm:t>
    </dgm:pt>
    <dgm:pt modelId="{0B1CDC3D-F9BA-4AF4-B80F-280B190D50DB}" type="sibTrans" cxnId="{ED6DF2CA-9AB9-4A87-BD76-0824EB78B127}">
      <dgm:prSet/>
      <dgm:spPr/>
      <dgm:t>
        <a:bodyPr/>
        <a:lstStyle/>
        <a:p>
          <a:endParaRPr lang="en-US"/>
        </a:p>
      </dgm:t>
    </dgm:pt>
    <dgm:pt modelId="{6E8647A3-079B-469A-B52D-93DCC26FC130}">
      <dgm:prSet phldrT="[Text]"/>
      <dgm:spPr/>
      <dgm:t>
        <a:bodyPr/>
        <a:lstStyle/>
        <a:p>
          <a:r>
            <a:rPr lang="en-US" dirty="0" smtClean="0"/>
            <a:t>All teams complete provider / staff education using AIM e-modules</a:t>
          </a:r>
          <a:endParaRPr lang="en-US" dirty="0"/>
        </a:p>
      </dgm:t>
    </dgm:pt>
    <dgm:pt modelId="{6F485990-03AB-485D-85A0-B1894D217AC3}" type="parTrans" cxnId="{4ABFF60F-47BE-4E8F-8A04-2E37933E9EFE}">
      <dgm:prSet/>
      <dgm:spPr/>
      <dgm:t>
        <a:bodyPr/>
        <a:lstStyle/>
        <a:p>
          <a:endParaRPr lang="en-US"/>
        </a:p>
      </dgm:t>
    </dgm:pt>
    <dgm:pt modelId="{CCF964AD-3E76-424B-AEE0-1BB69DE7AFBD}" type="sibTrans" cxnId="{4ABFF60F-47BE-4E8F-8A04-2E37933E9EFE}">
      <dgm:prSet/>
      <dgm:spPr/>
      <dgm:t>
        <a:bodyPr/>
        <a:lstStyle/>
        <a:p>
          <a:endParaRPr lang="en-US"/>
        </a:p>
      </dgm:t>
    </dgm:pt>
    <dgm:pt modelId="{89DF96A5-80BE-4A27-9D64-B8EAFE7FF045}">
      <dgm:prSet phldrT="[Text]"/>
      <dgm:spPr/>
      <dgm:t>
        <a:bodyPr/>
        <a:lstStyle/>
        <a:p>
          <a:r>
            <a:rPr lang="en-US" dirty="0" smtClean="0"/>
            <a:t>ILPQC QI support calls to teams in need of additional support and will hold at least quarterly HTN team check in calls</a:t>
          </a:r>
          <a:endParaRPr lang="en-US" dirty="0"/>
        </a:p>
      </dgm:t>
    </dgm:pt>
    <dgm:pt modelId="{856F7223-CDDD-4649-BCAF-FBB1033DC9B5}" type="parTrans" cxnId="{B39C1A1D-0322-44BE-927C-939FCC7DC57E}">
      <dgm:prSet/>
      <dgm:spPr/>
      <dgm:t>
        <a:bodyPr/>
        <a:lstStyle/>
        <a:p>
          <a:endParaRPr lang="en-US"/>
        </a:p>
      </dgm:t>
    </dgm:pt>
    <dgm:pt modelId="{097B2E13-B620-4726-88CE-9DE52271B3E3}" type="sibTrans" cxnId="{B39C1A1D-0322-44BE-927C-939FCC7DC57E}">
      <dgm:prSet/>
      <dgm:spPr/>
      <dgm:t>
        <a:bodyPr/>
        <a:lstStyle/>
        <a:p>
          <a:endParaRPr lang="en-US"/>
        </a:p>
      </dgm:t>
    </dgm:pt>
    <dgm:pt modelId="{AB1D3F4A-7616-4646-9669-623C82767054}" type="pres">
      <dgm:prSet presAssocID="{BAB358B6-D971-47D2-8E09-810ED65E704F}" presName="Name0" presStyleCnt="0">
        <dgm:presLayoutVars>
          <dgm:chMax val="11"/>
          <dgm:chPref val="11"/>
          <dgm:dir/>
          <dgm:resizeHandles/>
        </dgm:presLayoutVars>
      </dgm:prSet>
      <dgm:spPr/>
      <dgm:t>
        <a:bodyPr/>
        <a:lstStyle/>
        <a:p>
          <a:endParaRPr lang="en-US"/>
        </a:p>
      </dgm:t>
    </dgm:pt>
    <dgm:pt modelId="{252E65EB-CD2A-4227-87E1-C88C906A2DC5}" type="pres">
      <dgm:prSet presAssocID="{89DF96A5-80BE-4A27-9D64-B8EAFE7FF045}" presName="Accent3" presStyleCnt="0"/>
      <dgm:spPr/>
    </dgm:pt>
    <dgm:pt modelId="{17A69AFF-B56D-45FA-844E-680A513FF9DE}" type="pres">
      <dgm:prSet presAssocID="{89DF96A5-80BE-4A27-9D64-B8EAFE7FF045}" presName="Accent" presStyleLbl="node1" presStyleIdx="0" presStyleCnt="3"/>
      <dgm:spPr/>
    </dgm:pt>
    <dgm:pt modelId="{C05FD372-FF5C-481D-A2DC-C00236E486B6}" type="pres">
      <dgm:prSet presAssocID="{89DF96A5-80BE-4A27-9D64-B8EAFE7FF045}" presName="ParentBackground3" presStyleCnt="0"/>
      <dgm:spPr/>
    </dgm:pt>
    <dgm:pt modelId="{1367E17B-9316-437E-9712-281290A6BE01}" type="pres">
      <dgm:prSet presAssocID="{89DF96A5-80BE-4A27-9D64-B8EAFE7FF045}" presName="ParentBackground" presStyleLbl="fgAcc1" presStyleIdx="0" presStyleCnt="3"/>
      <dgm:spPr/>
      <dgm:t>
        <a:bodyPr/>
        <a:lstStyle/>
        <a:p>
          <a:endParaRPr lang="en-US"/>
        </a:p>
      </dgm:t>
    </dgm:pt>
    <dgm:pt modelId="{C50E09E7-75BD-4713-82EE-9D64D39A3A92}" type="pres">
      <dgm:prSet presAssocID="{89DF96A5-80BE-4A27-9D64-B8EAFE7FF045}" presName="Parent3" presStyleLbl="revTx" presStyleIdx="0" presStyleCnt="0">
        <dgm:presLayoutVars>
          <dgm:chMax val="1"/>
          <dgm:chPref val="1"/>
          <dgm:bulletEnabled val="1"/>
        </dgm:presLayoutVars>
      </dgm:prSet>
      <dgm:spPr/>
      <dgm:t>
        <a:bodyPr/>
        <a:lstStyle/>
        <a:p>
          <a:endParaRPr lang="en-US"/>
        </a:p>
      </dgm:t>
    </dgm:pt>
    <dgm:pt modelId="{33221BCB-0CA8-40C2-8191-BCE0B2C7938E}" type="pres">
      <dgm:prSet presAssocID="{EB27412F-D7CF-47E4-95D6-8345EFFA2B97}" presName="Accent2" presStyleCnt="0"/>
      <dgm:spPr/>
    </dgm:pt>
    <dgm:pt modelId="{CA00809E-DC89-4CB7-9566-4B0D401282B2}" type="pres">
      <dgm:prSet presAssocID="{EB27412F-D7CF-47E4-95D6-8345EFFA2B97}" presName="Accent" presStyleLbl="node1" presStyleIdx="1" presStyleCnt="3"/>
      <dgm:spPr/>
    </dgm:pt>
    <dgm:pt modelId="{301CBA4C-68AF-4532-B25D-2EBDB0AE005B}" type="pres">
      <dgm:prSet presAssocID="{EB27412F-D7CF-47E4-95D6-8345EFFA2B97}" presName="ParentBackground2" presStyleCnt="0"/>
      <dgm:spPr/>
    </dgm:pt>
    <dgm:pt modelId="{9962038F-A161-4C08-9327-725FAF48C1E2}" type="pres">
      <dgm:prSet presAssocID="{EB27412F-D7CF-47E4-95D6-8345EFFA2B97}" presName="ParentBackground" presStyleLbl="fgAcc1" presStyleIdx="1" presStyleCnt="3"/>
      <dgm:spPr/>
      <dgm:t>
        <a:bodyPr/>
        <a:lstStyle/>
        <a:p>
          <a:endParaRPr lang="en-US"/>
        </a:p>
      </dgm:t>
    </dgm:pt>
    <dgm:pt modelId="{4F1B4342-A86B-4677-8F56-57441B0EEC9B}" type="pres">
      <dgm:prSet presAssocID="{EB27412F-D7CF-47E4-95D6-8345EFFA2B97}" presName="Parent2" presStyleLbl="revTx" presStyleIdx="0" presStyleCnt="0">
        <dgm:presLayoutVars>
          <dgm:chMax val="1"/>
          <dgm:chPref val="1"/>
          <dgm:bulletEnabled val="1"/>
        </dgm:presLayoutVars>
      </dgm:prSet>
      <dgm:spPr/>
      <dgm:t>
        <a:bodyPr/>
        <a:lstStyle/>
        <a:p>
          <a:endParaRPr lang="en-US"/>
        </a:p>
      </dgm:t>
    </dgm:pt>
    <dgm:pt modelId="{7D60E846-DD3D-4FE5-9638-C7D33F3BE146}" type="pres">
      <dgm:prSet presAssocID="{6E8647A3-079B-469A-B52D-93DCC26FC130}" presName="Accent1" presStyleCnt="0"/>
      <dgm:spPr/>
    </dgm:pt>
    <dgm:pt modelId="{69335F23-17E1-48E2-929E-BB560C706499}" type="pres">
      <dgm:prSet presAssocID="{6E8647A3-079B-469A-B52D-93DCC26FC130}" presName="Accent" presStyleLbl="node1" presStyleIdx="2" presStyleCnt="3"/>
      <dgm:spPr/>
    </dgm:pt>
    <dgm:pt modelId="{FD42AFAE-2373-4E6C-86DA-FBB5D4F96FDE}" type="pres">
      <dgm:prSet presAssocID="{6E8647A3-079B-469A-B52D-93DCC26FC130}" presName="ParentBackground1" presStyleCnt="0"/>
      <dgm:spPr/>
    </dgm:pt>
    <dgm:pt modelId="{FC5A62F4-BB29-48ED-AF4C-27FBEE4A5514}" type="pres">
      <dgm:prSet presAssocID="{6E8647A3-079B-469A-B52D-93DCC26FC130}" presName="ParentBackground" presStyleLbl="fgAcc1" presStyleIdx="2" presStyleCnt="3"/>
      <dgm:spPr/>
      <dgm:t>
        <a:bodyPr/>
        <a:lstStyle/>
        <a:p>
          <a:endParaRPr lang="en-US"/>
        </a:p>
      </dgm:t>
    </dgm:pt>
    <dgm:pt modelId="{F837D2D5-046C-41B3-9749-4B9EF6369A2C}" type="pres">
      <dgm:prSet presAssocID="{6E8647A3-079B-469A-B52D-93DCC26FC130}" presName="Parent1" presStyleLbl="revTx" presStyleIdx="0" presStyleCnt="0">
        <dgm:presLayoutVars>
          <dgm:chMax val="1"/>
          <dgm:chPref val="1"/>
          <dgm:bulletEnabled val="1"/>
        </dgm:presLayoutVars>
      </dgm:prSet>
      <dgm:spPr/>
      <dgm:t>
        <a:bodyPr/>
        <a:lstStyle/>
        <a:p>
          <a:endParaRPr lang="en-US"/>
        </a:p>
      </dgm:t>
    </dgm:pt>
  </dgm:ptLst>
  <dgm:cxnLst>
    <dgm:cxn modelId="{BB22CA34-8C9C-44E6-AF73-92F57D8AADE2}" type="presOf" srcId="{89DF96A5-80BE-4A27-9D64-B8EAFE7FF045}" destId="{1367E17B-9316-437E-9712-281290A6BE01}" srcOrd="0" destOrd="0" presId="urn:microsoft.com/office/officeart/2011/layout/CircleProcess"/>
    <dgm:cxn modelId="{5687817D-9713-4F4B-8949-4304E1F5EF2C}" type="presOf" srcId="{89DF96A5-80BE-4A27-9D64-B8EAFE7FF045}" destId="{C50E09E7-75BD-4713-82EE-9D64D39A3A92}" srcOrd="1" destOrd="0" presId="urn:microsoft.com/office/officeart/2011/layout/CircleProcess"/>
    <dgm:cxn modelId="{ED6DF2CA-9AB9-4A87-BD76-0824EB78B127}" srcId="{BAB358B6-D971-47D2-8E09-810ED65E704F}" destId="{EB27412F-D7CF-47E4-95D6-8345EFFA2B97}" srcOrd="1" destOrd="0" parTransId="{95E5164F-F8B8-4FCC-BE55-EEE502FAA405}" sibTransId="{0B1CDC3D-F9BA-4AF4-B80F-280B190D50DB}"/>
    <dgm:cxn modelId="{08FED83D-65B1-4D99-97DB-A8ABC284F671}" type="presOf" srcId="{6E8647A3-079B-469A-B52D-93DCC26FC130}" destId="{FC5A62F4-BB29-48ED-AF4C-27FBEE4A5514}" srcOrd="0" destOrd="0" presId="urn:microsoft.com/office/officeart/2011/layout/CircleProcess"/>
    <dgm:cxn modelId="{B39C1A1D-0322-44BE-927C-939FCC7DC57E}" srcId="{BAB358B6-D971-47D2-8E09-810ED65E704F}" destId="{89DF96A5-80BE-4A27-9D64-B8EAFE7FF045}" srcOrd="2" destOrd="0" parTransId="{856F7223-CDDD-4649-BCAF-FBB1033DC9B5}" sibTransId="{097B2E13-B620-4726-88CE-9DE52271B3E3}"/>
    <dgm:cxn modelId="{F8394626-2BBA-477A-968F-2B7AE1408317}" type="presOf" srcId="{EB27412F-D7CF-47E4-95D6-8345EFFA2B97}" destId="{9962038F-A161-4C08-9327-725FAF48C1E2}" srcOrd="0" destOrd="0" presId="urn:microsoft.com/office/officeart/2011/layout/CircleProcess"/>
    <dgm:cxn modelId="{7B9C6782-9F80-4736-B013-3243CB039F61}" type="presOf" srcId="{6E8647A3-079B-469A-B52D-93DCC26FC130}" destId="{F837D2D5-046C-41B3-9749-4B9EF6369A2C}" srcOrd="1" destOrd="0" presId="urn:microsoft.com/office/officeart/2011/layout/CircleProcess"/>
    <dgm:cxn modelId="{07580B16-1107-490C-9FCE-53748B5E66D6}" type="presOf" srcId="{BAB358B6-D971-47D2-8E09-810ED65E704F}" destId="{AB1D3F4A-7616-4646-9669-623C82767054}" srcOrd="0" destOrd="0" presId="urn:microsoft.com/office/officeart/2011/layout/CircleProcess"/>
    <dgm:cxn modelId="{DDDBE8BE-9FE1-4D47-85C3-757AB358FED0}" type="presOf" srcId="{EB27412F-D7CF-47E4-95D6-8345EFFA2B97}" destId="{4F1B4342-A86B-4677-8F56-57441B0EEC9B}" srcOrd="1" destOrd="0" presId="urn:microsoft.com/office/officeart/2011/layout/CircleProcess"/>
    <dgm:cxn modelId="{4ABFF60F-47BE-4E8F-8A04-2E37933E9EFE}" srcId="{BAB358B6-D971-47D2-8E09-810ED65E704F}" destId="{6E8647A3-079B-469A-B52D-93DCC26FC130}" srcOrd="0" destOrd="0" parTransId="{6F485990-03AB-485D-85A0-B1894D217AC3}" sibTransId="{CCF964AD-3E76-424B-AEE0-1BB69DE7AFBD}"/>
    <dgm:cxn modelId="{EA4AADAF-153B-41D7-B343-6DA9A149CD99}" type="presParOf" srcId="{AB1D3F4A-7616-4646-9669-623C82767054}" destId="{252E65EB-CD2A-4227-87E1-C88C906A2DC5}" srcOrd="0" destOrd="0" presId="urn:microsoft.com/office/officeart/2011/layout/CircleProcess"/>
    <dgm:cxn modelId="{84014D58-CA68-47CE-A6AF-F937AD51F7F5}" type="presParOf" srcId="{252E65EB-CD2A-4227-87E1-C88C906A2DC5}" destId="{17A69AFF-B56D-45FA-844E-680A513FF9DE}" srcOrd="0" destOrd="0" presId="urn:microsoft.com/office/officeart/2011/layout/CircleProcess"/>
    <dgm:cxn modelId="{165C6A49-0B9A-4EB7-82EC-FE8AE58801CB}" type="presParOf" srcId="{AB1D3F4A-7616-4646-9669-623C82767054}" destId="{C05FD372-FF5C-481D-A2DC-C00236E486B6}" srcOrd="1" destOrd="0" presId="urn:microsoft.com/office/officeart/2011/layout/CircleProcess"/>
    <dgm:cxn modelId="{EE4BC515-9DF9-47E3-BD8B-5C4DFB593DDF}" type="presParOf" srcId="{C05FD372-FF5C-481D-A2DC-C00236E486B6}" destId="{1367E17B-9316-437E-9712-281290A6BE01}" srcOrd="0" destOrd="0" presId="urn:microsoft.com/office/officeart/2011/layout/CircleProcess"/>
    <dgm:cxn modelId="{BFBD1EE6-8182-4939-9396-D72AB2647D2F}" type="presParOf" srcId="{AB1D3F4A-7616-4646-9669-623C82767054}" destId="{C50E09E7-75BD-4713-82EE-9D64D39A3A92}" srcOrd="2" destOrd="0" presId="urn:microsoft.com/office/officeart/2011/layout/CircleProcess"/>
    <dgm:cxn modelId="{BE43E8B2-67FD-46CE-93A6-CADB374E68E4}" type="presParOf" srcId="{AB1D3F4A-7616-4646-9669-623C82767054}" destId="{33221BCB-0CA8-40C2-8191-BCE0B2C7938E}" srcOrd="3" destOrd="0" presId="urn:microsoft.com/office/officeart/2011/layout/CircleProcess"/>
    <dgm:cxn modelId="{7ABBAED2-DE54-40B8-9B6E-D6B5DA95A848}" type="presParOf" srcId="{33221BCB-0CA8-40C2-8191-BCE0B2C7938E}" destId="{CA00809E-DC89-4CB7-9566-4B0D401282B2}" srcOrd="0" destOrd="0" presId="urn:microsoft.com/office/officeart/2011/layout/CircleProcess"/>
    <dgm:cxn modelId="{239A71F7-F2FE-4544-ADB7-84FDA58B420D}" type="presParOf" srcId="{AB1D3F4A-7616-4646-9669-623C82767054}" destId="{301CBA4C-68AF-4532-B25D-2EBDB0AE005B}" srcOrd="4" destOrd="0" presId="urn:microsoft.com/office/officeart/2011/layout/CircleProcess"/>
    <dgm:cxn modelId="{E520D459-FDFA-430B-AEBB-82A2BB1356EE}" type="presParOf" srcId="{301CBA4C-68AF-4532-B25D-2EBDB0AE005B}" destId="{9962038F-A161-4C08-9327-725FAF48C1E2}" srcOrd="0" destOrd="0" presId="urn:microsoft.com/office/officeart/2011/layout/CircleProcess"/>
    <dgm:cxn modelId="{FF50C22C-15AE-44EB-A9C8-60F7E41ACCAF}" type="presParOf" srcId="{AB1D3F4A-7616-4646-9669-623C82767054}" destId="{4F1B4342-A86B-4677-8F56-57441B0EEC9B}" srcOrd="5" destOrd="0" presId="urn:microsoft.com/office/officeart/2011/layout/CircleProcess"/>
    <dgm:cxn modelId="{6616799F-9D63-40D2-AF21-6D6A5A9BFC4A}" type="presParOf" srcId="{AB1D3F4A-7616-4646-9669-623C82767054}" destId="{7D60E846-DD3D-4FE5-9638-C7D33F3BE146}" srcOrd="6" destOrd="0" presId="urn:microsoft.com/office/officeart/2011/layout/CircleProcess"/>
    <dgm:cxn modelId="{0F6A5B53-926E-4DEA-96F8-7D7CD66EF9A4}" type="presParOf" srcId="{7D60E846-DD3D-4FE5-9638-C7D33F3BE146}" destId="{69335F23-17E1-48E2-929E-BB560C706499}" srcOrd="0" destOrd="0" presId="urn:microsoft.com/office/officeart/2011/layout/CircleProcess"/>
    <dgm:cxn modelId="{2207A810-56DF-48B3-9C83-CC808B041D47}" type="presParOf" srcId="{AB1D3F4A-7616-4646-9669-623C82767054}" destId="{FD42AFAE-2373-4E6C-86DA-FBB5D4F96FDE}" srcOrd="7" destOrd="0" presId="urn:microsoft.com/office/officeart/2011/layout/CircleProcess"/>
    <dgm:cxn modelId="{2B9E6B8E-C7AC-45B4-B2D7-62F27EE780C2}" type="presParOf" srcId="{FD42AFAE-2373-4E6C-86DA-FBB5D4F96FDE}" destId="{FC5A62F4-BB29-48ED-AF4C-27FBEE4A5514}" srcOrd="0" destOrd="0" presId="urn:microsoft.com/office/officeart/2011/layout/CircleProcess"/>
    <dgm:cxn modelId="{B51C4C58-224F-4235-BC61-9AF870F220AD}" type="presParOf" srcId="{AB1D3F4A-7616-4646-9669-623C82767054}" destId="{F837D2D5-046C-41B3-9749-4B9EF6369A2C}"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918543-8AAB-477B-95AC-8926FC753EF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BDB2419-1393-4247-B2D3-640A5C31DBD4}">
      <dgm:prSet phldrT="[Text]"/>
      <dgm:spPr/>
      <dgm:t>
        <a:bodyPr/>
        <a:lstStyle/>
        <a:p>
          <a:r>
            <a:rPr lang="en-US" dirty="0" smtClean="0"/>
            <a:t>Compliance Monitoring</a:t>
          </a:r>
          <a:endParaRPr lang="en-US" dirty="0"/>
        </a:p>
      </dgm:t>
    </dgm:pt>
    <dgm:pt modelId="{B64F97D2-DB88-4617-9B2D-02613979632D}" type="parTrans" cxnId="{938757A7-5FEB-4E50-868B-2A21EEB7F15E}">
      <dgm:prSet/>
      <dgm:spPr/>
      <dgm:t>
        <a:bodyPr/>
        <a:lstStyle/>
        <a:p>
          <a:endParaRPr lang="en-US"/>
        </a:p>
      </dgm:t>
    </dgm:pt>
    <dgm:pt modelId="{449082FA-88E5-4F44-A644-C6DA960B6C1D}" type="sibTrans" cxnId="{938757A7-5FEB-4E50-868B-2A21EEB7F15E}">
      <dgm:prSet/>
      <dgm:spPr/>
      <dgm:t>
        <a:bodyPr/>
        <a:lstStyle/>
        <a:p>
          <a:endParaRPr lang="en-US"/>
        </a:p>
      </dgm:t>
    </dgm:pt>
    <dgm:pt modelId="{DD4E068C-AFBD-4700-80E3-3EC1F358098F}">
      <dgm:prSet phldrT="[Text]"/>
      <dgm:spPr/>
      <dgm:t>
        <a:bodyPr/>
        <a:lstStyle/>
        <a:p>
          <a:r>
            <a:rPr lang="en-US" dirty="0" smtClean="0"/>
            <a:t>New Hire Education</a:t>
          </a:r>
          <a:endParaRPr lang="en-US" dirty="0"/>
        </a:p>
      </dgm:t>
    </dgm:pt>
    <dgm:pt modelId="{65E9628A-7A81-45EA-85A2-5405CE96540B}" type="parTrans" cxnId="{5BAE24D7-32C9-48C3-A7C8-F12687369356}">
      <dgm:prSet/>
      <dgm:spPr/>
      <dgm:t>
        <a:bodyPr/>
        <a:lstStyle/>
        <a:p>
          <a:endParaRPr lang="en-US"/>
        </a:p>
      </dgm:t>
    </dgm:pt>
    <dgm:pt modelId="{E715C15D-8E27-4040-BCD5-301B0A9F57D3}" type="sibTrans" cxnId="{5BAE24D7-32C9-48C3-A7C8-F12687369356}">
      <dgm:prSet/>
      <dgm:spPr/>
      <dgm:t>
        <a:bodyPr/>
        <a:lstStyle/>
        <a:p>
          <a:endParaRPr lang="en-US"/>
        </a:p>
      </dgm:t>
    </dgm:pt>
    <dgm:pt modelId="{F0CB0117-DE36-4FD3-9B85-EF37DD3BA9BE}">
      <dgm:prSet phldrT="[Text]"/>
      <dgm:spPr/>
      <dgm:t>
        <a:bodyPr/>
        <a:lstStyle/>
        <a:p>
          <a:r>
            <a:rPr lang="en-US" dirty="0" smtClean="0"/>
            <a:t>Ongoing Staff/Provider Education</a:t>
          </a:r>
          <a:endParaRPr lang="en-US" dirty="0"/>
        </a:p>
      </dgm:t>
    </dgm:pt>
    <dgm:pt modelId="{45951450-1F1F-4EC7-889D-BDEFE90AE3C6}" type="parTrans" cxnId="{0EE9156B-5966-4638-BD07-8D1CAABE67BA}">
      <dgm:prSet/>
      <dgm:spPr/>
      <dgm:t>
        <a:bodyPr/>
        <a:lstStyle/>
        <a:p>
          <a:endParaRPr lang="en-US"/>
        </a:p>
      </dgm:t>
    </dgm:pt>
    <dgm:pt modelId="{65ACA430-91F1-408E-AD73-BC583597B500}" type="sibTrans" cxnId="{0EE9156B-5966-4638-BD07-8D1CAABE67BA}">
      <dgm:prSet/>
      <dgm:spPr/>
      <dgm:t>
        <a:bodyPr/>
        <a:lstStyle/>
        <a:p>
          <a:endParaRPr lang="en-US"/>
        </a:p>
      </dgm:t>
    </dgm:pt>
    <dgm:pt modelId="{98D11AF4-4F47-426A-B1E7-C7BAEB640972}" type="pres">
      <dgm:prSet presAssocID="{CE918543-8AAB-477B-95AC-8926FC753EF6}" presName="Name0" presStyleCnt="0">
        <dgm:presLayoutVars>
          <dgm:chMax val="7"/>
          <dgm:chPref val="7"/>
          <dgm:dir/>
        </dgm:presLayoutVars>
      </dgm:prSet>
      <dgm:spPr/>
      <dgm:t>
        <a:bodyPr/>
        <a:lstStyle/>
        <a:p>
          <a:endParaRPr lang="en-US"/>
        </a:p>
      </dgm:t>
    </dgm:pt>
    <dgm:pt modelId="{54A5BCBD-F2DD-4578-99F5-2005E0D844D9}" type="pres">
      <dgm:prSet presAssocID="{CE918543-8AAB-477B-95AC-8926FC753EF6}" presName="Name1" presStyleCnt="0"/>
      <dgm:spPr/>
    </dgm:pt>
    <dgm:pt modelId="{4D57D18E-AB5E-4765-A0F1-9E2BE0C29510}" type="pres">
      <dgm:prSet presAssocID="{CE918543-8AAB-477B-95AC-8926FC753EF6}" presName="cycle" presStyleCnt="0"/>
      <dgm:spPr/>
    </dgm:pt>
    <dgm:pt modelId="{F4B3868D-5B9D-4B98-83AC-295C77A02BC1}" type="pres">
      <dgm:prSet presAssocID="{CE918543-8AAB-477B-95AC-8926FC753EF6}" presName="srcNode" presStyleLbl="node1" presStyleIdx="0" presStyleCnt="3"/>
      <dgm:spPr/>
    </dgm:pt>
    <dgm:pt modelId="{F8BA5375-C457-43AA-A4E7-6DD8C2AF18A1}" type="pres">
      <dgm:prSet presAssocID="{CE918543-8AAB-477B-95AC-8926FC753EF6}" presName="conn" presStyleLbl="parChTrans1D2" presStyleIdx="0" presStyleCnt="1"/>
      <dgm:spPr/>
      <dgm:t>
        <a:bodyPr/>
        <a:lstStyle/>
        <a:p>
          <a:endParaRPr lang="en-US"/>
        </a:p>
      </dgm:t>
    </dgm:pt>
    <dgm:pt modelId="{E386C34D-2A8B-415E-BE73-1CE5388C18DB}" type="pres">
      <dgm:prSet presAssocID="{CE918543-8AAB-477B-95AC-8926FC753EF6}" presName="extraNode" presStyleLbl="node1" presStyleIdx="0" presStyleCnt="3"/>
      <dgm:spPr/>
    </dgm:pt>
    <dgm:pt modelId="{ACC911A5-258D-427C-A463-FFAE7CBC49C0}" type="pres">
      <dgm:prSet presAssocID="{CE918543-8AAB-477B-95AC-8926FC753EF6}" presName="dstNode" presStyleLbl="node1" presStyleIdx="0" presStyleCnt="3"/>
      <dgm:spPr/>
    </dgm:pt>
    <dgm:pt modelId="{63DA68CD-3D9D-4FC0-9152-D04BF5C6853E}" type="pres">
      <dgm:prSet presAssocID="{7BDB2419-1393-4247-B2D3-640A5C31DBD4}" presName="text_1" presStyleLbl="node1" presStyleIdx="0" presStyleCnt="3">
        <dgm:presLayoutVars>
          <dgm:bulletEnabled val="1"/>
        </dgm:presLayoutVars>
      </dgm:prSet>
      <dgm:spPr/>
      <dgm:t>
        <a:bodyPr/>
        <a:lstStyle/>
        <a:p>
          <a:endParaRPr lang="en-US"/>
        </a:p>
      </dgm:t>
    </dgm:pt>
    <dgm:pt modelId="{09FF1E91-010E-4255-B357-D45F78395404}" type="pres">
      <dgm:prSet presAssocID="{7BDB2419-1393-4247-B2D3-640A5C31DBD4}" presName="accent_1" presStyleCnt="0"/>
      <dgm:spPr/>
    </dgm:pt>
    <dgm:pt modelId="{BD515080-8248-45D6-987A-8A36090215A5}" type="pres">
      <dgm:prSet presAssocID="{7BDB2419-1393-4247-B2D3-640A5C31DBD4}" presName="accentRepeatNode" presStyleLbl="solidFgAcc1" presStyleIdx="0" presStyleCnt="3"/>
      <dgm:spPr/>
    </dgm:pt>
    <dgm:pt modelId="{08AB4BBC-5AE7-4A1C-84FA-1D9B21EA4465}" type="pres">
      <dgm:prSet presAssocID="{DD4E068C-AFBD-4700-80E3-3EC1F358098F}" presName="text_2" presStyleLbl="node1" presStyleIdx="1" presStyleCnt="3">
        <dgm:presLayoutVars>
          <dgm:bulletEnabled val="1"/>
        </dgm:presLayoutVars>
      </dgm:prSet>
      <dgm:spPr/>
      <dgm:t>
        <a:bodyPr/>
        <a:lstStyle/>
        <a:p>
          <a:endParaRPr lang="en-US"/>
        </a:p>
      </dgm:t>
    </dgm:pt>
    <dgm:pt modelId="{483EA685-4C4E-48D1-949B-E1202BB3228D}" type="pres">
      <dgm:prSet presAssocID="{DD4E068C-AFBD-4700-80E3-3EC1F358098F}" presName="accent_2" presStyleCnt="0"/>
      <dgm:spPr/>
    </dgm:pt>
    <dgm:pt modelId="{5C69CDBF-F71F-45FD-A531-BA8B67B1BF88}" type="pres">
      <dgm:prSet presAssocID="{DD4E068C-AFBD-4700-80E3-3EC1F358098F}" presName="accentRepeatNode" presStyleLbl="solidFgAcc1" presStyleIdx="1" presStyleCnt="3"/>
      <dgm:spPr/>
    </dgm:pt>
    <dgm:pt modelId="{2366A729-4731-40F1-B34F-667D1DDB2633}" type="pres">
      <dgm:prSet presAssocID="{F0CB0117-DE36-4FD3-9B85-EF37DD3BA9BE}" presName="text_3" presStyleLbl="node1" presStyleIdx="2" presStyleCnt="3">
        <dgm:presLayoutVars>
          <dgm:bulletEnabled val="1"/>
        </dgm:presLayoutVars>
      </dgm:prSet>
      <dgm:spPr/>
      <dgm:t>
        <a:bodyPr/>
        <a:lstStyle/>
        <a:p>
          <a:endParaRPr lang="en-US"/>
        </a:p>
      </dgm:t>
    </dgm:pt>
    <dgm:pt modelId="{079B4B0F-2BF8-48EF-87C4-67EF0CABD77C}" type="pres">
      <dgm:prSet presAssocID="{F0CB0117-DE36-4FD3-9B85-EF37DD3BA9BE}" presName="accent_3" presStyleCnt="0"/>
      <dgm:spPr/>
    </dgm:pt>
    <dgm:pt modelId="{A13AF244-989D-44CB-8F08-5A2100CDD395}" type="pres">
      <dgm:prSet presAssocID="{F0CB0117-DE36-4FD3-9B85-EF37DD3BA9BE}" presName="accentRepeatNode" presStyleLbl="solidFgAcc1" presStyleIdx="2" presStyleCnt="3"/>
      <dgm:spPr/>
    </dgm:pt>
  </dgm:ptLst>
  <dgm:cxnLst>
    <dgm:cxn modelId="{938757A7-5FEB-4E50-868B-2A21EEB7F15E}" srcId="{CE918543-8AAB-477B-95AC-8926FC753EF6}" destId="{7BDB2419-1393-4247-B2D3-640A5C31DBD4}" srcOrd="0" destOrd="0" parTransId="{B64F97D2-DB88-4617-9B2D-02613979632D}" sibTransId="{449082FA-88E5-4F44-A644-C6DA960B6C1D}"/>
    <dgm:cxn modelId="{CE1DD65D-10D6-4090-9551-13BB0F076A07}" type="presOf" srcId="{449082FA-88E5-4F44-A644-C6DA960B6C1D}" destId="{F8BA5375-C457-43AA-A4E7-6DD8C2AF18A1}" srcOrd="0" destOrd="0" presId="urn:microsoft.com/office/officeart/2008/layout/VerticalCurvedList"/>
    <dgm:cxn modelId="{5BAE24D7-32C9-48C3-A7C8-F12687369356}" srcId="{CE918543-8AAB-477B-95AC-8926FC753EF6}" destId="{DD4E068C-AFBD-4700-80E3-3EC1F358098F}" srcOrd="1" destOrd="0" parTransId="{65E9628A-7A81-45EA-85A2-5405CE96540B}" sibTransId="{E715C15D-8E27-4040-BCD5-301B0A9F57D3}"/>
    <dgm:cxn modelId="{0EE9156B-5966-4638-BD07-8D1CAABE67BA}" srcId="{CE918543-8AAB-477B-95AC-8926FC753EF6}" destId="{F0CB0117-DE36-4FD3-9B85-EF37DD3BA9BE}" srcOrd="2" destOrd="0" parTransId="{45951450-1F1F-4EC7-889D-BDEFE90AE3C6}" sibTransId="{65ACA430-91F1-408E-AD73-BC583597B500}"/>
    <dgm:cxn modelId="{5233DC93-647D-41E7-9644-4926DE4FE8FB}" type="presOf" srcId="{CE918543-8AAB-477B-95AC-8926FC753EF6}" destId="{98D11AF4-4F47-426A-B1E7-C7BAEB640972}" srcOrd="0" destOrd="0" presId="urn:microsoft.com/office/officeart/2008/layout/VerticalCurvedList"/>
    <dgm:cxn modelId="{1CC9D2D8-30A8-45CB-B8FB-ABFA1602A4B6}" type="presOf" srcId="{DD4E068C-AFBD-4700-80E3-3EC1F358098F}" destId="{08AB4BBC-5AE7-4A1C-84FA-1D9B21EA4465}" srcOrd="0" destOrd="0" presId="urn:microsoft.com/office/officeart/2008/layout/VerticalCurvedList"/>
    <dgm:cxn modelId="{2606DE45-B174-437B-B99C-33A108924FA5}" type="presOf" srcId="{7BDB2419-1393-4247-B2D3-640A5C31DBD4}" destId="{63DA68CD-3D9D-4FC0-9152-D04BF5C6853E}" srcOrd="0" destOrd="0" presId="urn:microsoft.com/office/officeart/2008/layout/VerticalCurvedList"/>
    <dgm:cxn modelId="{A9DF1C26-1D22-46D1-A940-E1DADEC8D857}" type="presOf" srcId="{F0CB0117-DE36-4FD3-9B85-EF37DD3BA9BE}" destId="{2366A729-4731-40F1-B34F-667D1DDB2633}" srcOrd="0" destOrd="0" presId="urn:microsoft.com/office/officeart/2008/layout/VerticalCurvedList"/>
    <dgm:cxn modelId="{25905A4C-8B2D-4F3A-9C69-178FE0DAFA74}" type="presParOf" srcId="{98D11AF4-4F47-426A-B1E7-C7BAEB640972}" destId="{54A5BCBD-F2DD-4578-99F5-2005E0D844D9}" srcOrd="0" destOrd="0" presId="urn:microsoft.com/office/officeart/2008/layout/VerticalCurvedList"/>
    <dgm:cxn modelId="{0BEE0B42-001A-4030-8103-B6008B7FBD3D}" type="presParOf" srcId="{54A5BCBD-F2DD-4578-99F5-2005E0D844D9}" destId="{4D57D18E-AB5E-4765-A0F1-9E2BE0C29510}" srcOrd="0" destOrd="0" presId="urn:microsoft.com/office/officeart/2008/layout/VerticalCurvedList"/>
    <dgm:cxn modelId="{13ED8CB6-B1F3-4326-B5C8-81A32CE32896}" type="presParOf" srcId="{4D57D18E-AB5E-4765-A0F1-9E2BE0C29510}" destId="{F4B3868D-5B9D-4B98-83AC-295C77A02BC1}" srcOrd="0" destOrd="0" presId="urn:microsoft.com/office/officeart/2008/layout/VerticalCurvedList"/>
    <dgm:cxn modelId="{6CAE4C34-0569-474F-9241-C79105F527EA}" type="presParOf" srcId="{4D57D18E-AB5E-4765-A0F1-9E2BE0C29510}" destId="{F8BA5375-C457-43AA-A4E7-6DD8C2AF18A1}" srcOrd="1" destOrd="0" presId="urn:microsoft.com/office/officeart/2008/layout/VerticalCurvedList"/>
    <dgm:cxn modelId="{A9113B2A-B769-4CC9-B525-73D48681B40C}" type="presParOf" srcId="{4D57D18E-AB5E-4765-A0F1-9E2BE0C29510}" destId="{E386C34D-2A8B-415E-BE73-1CE5388C18DB}" srcOrd="2" destOrd="0" presId="urn:microsoft.com/office/officeart/2008/layout/VerticalCurvedList"/>
    <dgm:cxn modelId="{5AE7418B-1F0D-451A-8CAC-1C743C1E900E}" type="presParOf" srcId="{4D57D18E-AB5E-4765-A0F1-9E2BE0C29510}" destId="{ACC911A5-258D-427C-A463-FFAE7CBC49C0}" srcOrd="3" destOrd="0" presId="urn:microsoft.com/office/officeart/2008/layout/VerticalCurvedList"/>
    <dgm:cxn modelId="{FCFDBABF-6DA9-43CC-A281-17E771F92661}" type="presParOf" srcId="{54A5BCBD-F2DD-4578-99F5-2005E0D844D9}" destId="{63DA68CD-3D9D-4FC0-9152-D04BF5C6853E}" srcOrd="1" destOrd="0" presId="urn:microsoft.com/office/officeart/2008/layout/VerticalCurvedList"/>
    <dgm:cxn modelId="{F7541288-4C64-4901-98B5-C6EFEF48B3DB}" type="presParOf" srcId="{54A5BCBD-F2DD-4578-99F5-2005E0D844D9}" destId="{09FF1E91-010E-4255-B357-D45F78395404}" srcOrd="2" destOrd="0" presId="urn:microsoft.com/office/officeart/2008/layout/VerticalCurvedList"/>
    <dgm:cxn modelId="{C7EC2139-5DF5-4F29-A393-BBE5E39CF26E}" type="presParOf" srcId="{09FF1E91-010E-4255-B357-D45F78395404}" destId="{BD515080-8248-45D6-987A-8A36090215A5}" srcOrd="0" destOrd="0" presId="urn:microsoft.com/office/officeart/2008/layout/VerticalCurvedList"/>
    <dgm:cxn modelId="{54DA8C9C-B8F5-46C5-99A7-7490EEAB7D80}" type="presParOf" srcId="{54A5BCBD-F2DD-4578-99F5-2005E0D844D9}" destId="{08AB4BBC-5AE7-4A1C-84FA-1D9B21EA4465}" srcOrd="3" destOrd="0" presId="urn:microsoft.com/office/officeart/2008/layout/VerticalCurvedList"/>
    <dgm:cxn modelId="{FD4721FC-5FA0-4B3F-806B-85E9601B41F9}" type="presParOf" srcId="{54A5BCBD-F2DD-4578-99F5-2005E0D844D9}" destId="{483EA685-4C4E-48D1-949B-E1202BB3228D}" srcOrd="4" destOrd="0" presId="urn:microsoft.com/office/officeart/2008/layout/VerticalCurvedList"/>
    <dgm:cxn modelId="{36ADA457-2CB4-4366-89BB-76428B8CF096}" type="presParOf" srcId="{483EA685-4C4E-48D1-949B-E1202BB3228D}" destId="{5C69CDBF-F71F-45FD-A531-BA8B67B1BF88}" srcOrd="0" destOrd="0" presId="urn:microsoft.com/office/officeart/2008/layout/VerticalCurvedList"/>
    <dgm:cxn modelId="{CD756C10-1AEC-4F9A-ABD0-B79DB384A438}" type="presParOf" srcId="{54A5BCBD-F2DD-4578-99F5-2005E0D844D9}" destId="{2366A729-4731-40F1-B34F-667D1DDB2633}" srcOrd="5" destOrd="0" presId="urn:microsoft.com/office/officeart/2008/layout/VerticalCurvedList"/>
    <dgm:cxn modelId="{0D19B59A-E770-41D0-9BA4-86206D317FB8}" type="presParOf" srcId="{54A5BCBD-F2DD-4578-99F5-2005E0D844D9}" destId="{079B4B0F-2BF8-48EF-87C4-67EF0CABD77C}" srcOrd="6" destOrd="0" presId="urn:microsoft.com/office/officeart/2008/layout/VerticalCurvedList"/>
    <dgm:cxn modelId="{A8A538DC-A632-4309-8382-361214DF65CC}" type="presParOf" srcId="{079B4B0F-2BF8-48EF-87C4-67EF0CABD77C}" destId="{A13AF244-989D-44CB-8F08-5A2100CDD39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1A261D-82F7-495D-B6A0-7D520002D787}" type="doc">
      <dgm:prSet loTypeId="urn:microsoft.com/office/officeart/2005/8/layout/chevron1" loCatId="process" qsTypeId="urn:microsoft.com/office/officeart/2005/8/quickstyle/simple1" qsCatId="simple" csTypeId="urn:microsoft.com/office/officeart/2005/8/colors/accent1_2" csCatId="accent1" phldr="1"/>
      <dgm:spPr/>
    </dgm:pt>
    <dgm:pt modelId="{5EC63639-39E4-4582-B971-9071D71B8134}">
      <dgm:prSet phldrT="[Text]"/>
      <dgm:spPr/>
      <dgm:t>
        <a:bodyPr/>
        <a:lstStyle/>
        <a:p>
          <a:r>
            <a:rPr lang="en-US" dirty="0" smtClean="0"/>
            <a:t>Prevention</a:t>
          </a:r>
          <a:endParaRPr lang="en-US" dirty="0"/>
        </a:p>
      </dgm:t>
    </dgm:pt>
    <dgm:pt modelId="{8722E00C-EFF8-4BB3-A174-9BF025048D2A}" type="parTrans" cxnId="{89F9CC31-963F-49EC-B7D6-2699165FF58A}">
      <dgm:prSet/>
      <dgm:spPr/>
      <dgm:t>
        <a:bodyPr/>
        <a:lstStyle/>
        <a:p>
          <a:endParaRPr lang="en-US"/>
        </a:p>
      </dgm:t>
    </dgm:pt>
    <dgm:pt modelId="{864C00FB-01DA-445C-9581-8C5F99D7B98D}" type="sibTrans" cxnId="{89F9CC31-963F-49EC-B7D6-2699165FF58A}">
      <dgm:prSet/>
      <dgm:spPr/>
      <dgm:t>
        <a:bodyPr/>
        <a:lstStyle/>
        <a:p>
          <a:endParaRPr lang="en-US"/>
        </a:p>
      </dgm:t>
    </dgm:pt>
    <dgm:pt modelId="{0F63673E-B97A-40F0-9A4B-B34055F900AC}">
      <dgm:prSet phldrT="[Text]"/>
      <dgm:spPr/>
      <dgm:t>
        <a:bodyPr/>
        <a:lstStyle/>
        <a:p>
          <a:r>
            <a:rPr lang="en-US" dirty="0" smtClean="0"/>
            <a:t>Screening and Linking to Care </a:t>
          </a:r>
          <a:endParaRPr lang="en-US" dirty="0"/>
        </a:p>
      </dgm:t>
    </dgm:pt>
    <dgm:pt modelId="{43A511AC-2AB4-4AA7-8DAA-C0CA7877DFD5}" type="parTrans" cxnId="{9EE582F1-D667-404E-A851-7805CCAADC88}">
      <dgm:prSet/>
      <dgm:spPr/>
      <dgm:t>
        <a:bodyPr/>
        <a:lstStyle/>
        <a:p>
          <a:endParaRPr lang="en-US"/>
        </a:p>
      </dgm:t>
    </dgm:pt>
    <dgm:pt modelId="{36C94A59-1BBF-4250-A7E6-42DB8D04E71B}" type="sibTrans" cxnId="{9EE582F1-D667-404E-A851-7805CCAADC88}">
      <dgm:prSet/>
      <dgm:spPr/>
      <dgm:t>
        <a:bodyPr/>
        <a:lstStyle/>
        <a:p>
          <a:endParaRPr lang="en-US"/>
        </a:p>
      </dgm:t>
    </dgm:pt>
    <dgm:pt modelId="{DE90A7E4-18D9-4177-B3CA-F0148F7F07E0}">
      <dgm:prSet phldrT="[Text]"/>
      <dgm:spPr/>
      <dgm:t>
        <a:bodyPr/>
        <a:lstStyle/>
        <a:p>
          <a:r>
            <a:rPr lang="en-US" dirty="0" smtClean="0"/>
            <a:t>Optimizing Care for Mom/Baby</a:t>
          </a:r>
          <a:endParaRPr lang="en-US" dirty="0"/>
        </a:p>
      </dgm:t>
    </dgm:pt>
    <dgm:pt modelId="{A96B81E9-CF31-4683-B816-BEDB27A7835E}" type="parTrans" cxnId="{14DFD466-F6C0-49FD-AD3A-DE32121AF0FE}">
      <dgm:prSet/>
      <dgm:spPr/>
      <dgm:t>
        <a:bodyPr/>
        <a:lstStyle/>
        <a:p>
          <a:endParaRPr lang="en-US"/>
        </a:p>
      </dgm:t>
    </dgm:pt>
    <dgm:pt modelId="{FCC1C729-9CE3-4BBC-A2C9-5229132538EE}" type="sibTrans" cxnId="{14DFD466-F6C0-49FD-AD3A-DE32121AF0FE}">
      <dgm:prSet/>
      <dgm:spPr/>
      <dgm:t>
        <a:bodyPr/>
        <a:lstStyle/>
        <a:p>
          <a:endParaRPr lang="en-US"/>
        </a:p>
      </dgm:t>
    </dgm:pt>
    <dgm:pt modelId="{FE7F8A83-A58C-4E92-BD00-D4726D568A1B}" type="pres">
      <dgm:prSet presAssocID="{5D1A261D-82F7-495D-B6A0-7D520002D787}" presName="Name0" presStyleCnt="0">
        <dgm:presLayoutVars>
          <dgm:dir/>
          <dgm:animLvl val="lvl"/>
          <dgm:resizeHandles val="exact"/>
        </dgm:presLayoutVars>
      </dgm:prSet>
      <dgm:spPr/>
    </dgm:pt>
    <dgm:pt modelId="{74B22517-B5C4-4B70-801E-EDEB1650AC48}" type="pres">
      <dgm:prSet presAssocID="{5EC63639-39E4-4582-B971-9071D71B8134}" presName="parTxOnly" presStyleLbl="node1" presStyleIdx="0" presStyleCnt="3">
        <dgm:presLayoutVars>
          <dgm:chMax val="0"/>
          <dgm:chPref val="0"/>
          <dgm:bulletEnabled val="1"/>
        </dgm:presLayoutVars>
      </dgm:prSet>
      <dgm:spPr/>
      <dgm:t>
        <a:bodyPr/>
        <a:lstStyle/>
        <a:p>
          <a:endParaRPr lang="en-US"/>
        </a:p>
      </dgm:t>
    </dgm:pt>
    <dgm:pt modelId="{D6CD1AAF-F2A6-4C9A-BF5F-E8BF4C889B41}" type="pres">
      <dgm:prSet presAssocID="{864C00FB-01DA-445C-9581-8C5F99D7B98D}" presName="parTxOnlySpace" presStyleCnt="0"/>
      <dgm:spPr/>
    </dgm:pt>
    <dgm:pt modelId="{A79C321E-E673-4487-8AE2-8F67517FF725}" type="pres">
      <dgm:prSet presAssocID="{0F63673E-B97A-40F0-9A4B-B34055F900AC}" presName="parTxOnly" presStyleLbl="node1" presStyleIdx="1" presStyleCnt="3">
        <dgm:presLayoutVars>
          <dgm:chMax val="0"/>
          <dgm:chPref val="0"/>
          <dgm:bulletEnabled val="1"/>
        </dgm:presLayoutVars>
      </dgm:prSet>
      <dgm:spPr/>
      <dgm:t>
        <a:bodyPr/>
        <a:lstStyle/>
        <a:p>
          <a:endParaRPr lang="en-US"/>
        </a:p>
      </dgm:t>
    </dgm:pt>
    <dgm:pt modelId="{5EB1E992-DE65-4356-BF59-AA2D25D61161}" type="pres">
      <dgm:prSet presAssocID="{36C94A59-1BBF-4250-A7E6-42DB8D04E71B}" presName="parTxOnlySpace" presStyleCnt="0"/>
      <dgm:spPr/>
    </dgm:pt>
    <dgm:pt modelId="{C18E0E07-C7A3-4B8D-834E-6D1F060B6F83}" type="pres">
      <dgm:prSet presAssocID="{DE90A7E4-18D9-4177-B3CA-F0148F7F07E0}" presName="parTxOnly" presStyleLbl="node1" presStyleIdx="2" presStyleCnt="3">
        <dgm:presLayoutVars>
          <dgm:chMax val="0"/>
          <dgm:chPref val="0"/>
          <dgm:bulletEnabled val="1"/>
        </dgm:presLayoutVars>
      </dgm:prSet>
      <dgm:spPr/>
      <dgm:t>
        <a:bodyPr/>
        <a:lstStyle/>
        <a:p>
          <a:endParaRPr lang="en-US"/>
        </a:p>
      </dgm:t>
    </dgm:pt>
  </dgm:ptLst>
  <dgm:cxnLst>
    <dgm:cxn modelId="{14DFD466-F6C0-49FD-AD3A-DE32121AF0FE}" srcId="{5D1A261D-82F7-495D-B6A0-7D520002D787}" destId="{DE90A7E4-18D9-4177-B3CA-F0148F7F07E0}" srcOrd="2" destOrd="0" parTransId="{A96B81E9-CF31-4683-B816-BEDB27A7835E}" sibTransId="{FCC1C729-9CE3-4BBC-A2C9-5229132538EE}"/>
    <dgm:cxn modelId="{C65125B1-3919-4919-ACBE-A131C02BA255}" type="presOf" srcId="{5EC63639-39E4-4582-B971-9071D71B8134}" destId="{74B22517-B5C4-4B70-801E-EDEB1650AC48}" srcOrd="0" destOrd="0" presId="urn:microsoft.com/office/officeart/2005/8/layout/chevron1"/>
    <dgm:cxn modelId="{84F427BE-73B3-4891-AA71-B3F09BE9E12B}" type="presOf" srcId="{5D1A261D-82F7-495D-B6A0-7D520002D787}" destId="{FE7F8A83-A58C-4E92-BD00-D4726D568A1B}" srcOrd="0" destOrd="0" presId="urn:microsoft.com/office/officeart/2005/8/layout/chevron1"/>
    <dgm:cxn modelId="{97BA1301-3552-471B-B3C1-5275A6A4D8F5}" type="presOf" srcId="{DE90A7E4-18D9-4177-B3CA-F0148F7F07E0}" destId="{C18E0E07-C7A3-4B8D-834E-6D1F060B6F83}" srcOrd="0" destOrd="0" presId="urn:microsoft.com/office/officeart/2005/8/layout/chevron1"/>
    <dgm:cxn modelId="{9EE582F1-D667-404E-A851-7805CCAADC88}" srcId="{5D1A261D-82F7-495D-B6A0-7D520002D787}" destId="{0F63673E-B97A-40F0-9A4B-B34055F900AC}" srcOrd="1" destOrd="0" parTransId="{43A511AC-2AB4-4AA7-8DAA-C0CA7877DFD5}" sibTransId="{36C94A59-1BBF-4250-A7E6-42DB8D04E71B}"/>
    <dgm:cxn modelId="{89F9CC31-963F-49EC-B7D6-2699165FF58A}" srcId="{5D1A261D-82F7-495D-B6A0-7D520002D787}" destId="{5EC63639-39E4-4582-B971-9071D71B8134}" srcOrd="0" destOrd="0" parTransId="{8722E00C-EFF8-4BB3-A174-9BF025048D2A}" sibTransId="{864C00FB-01DA-445C-9581-8C5F99D7B98D}"/>
    <dgm:cxn modelId="{9AF28517-5020-4D44-A8DE-334F769943BB}" type="presOf" srcId="{0F63673E-B97A-40F0-9A4B-B34055F900AC}" destId="{A79C321E-E673-4487-8AE2-8F67517FF725}" srcOrd="0" destOrd="0" presId="urn:microsoft.com/office/officeart/2005/8/layout/chevron1"/>
    <dgm:cxn modelId="{6718C926-3A49-42A5-8AB5-85A885E6373D}" type="presParOf" srcId="{FE7F8A83-A58C-4E92-BD00-D4726D568A1B}" destId="{74B22517-B5C4-4B70-801E-EDEB1650AC48}" srcOrd="0" destOrd="0" presId="urn:microsoft.com/office/officeart/2005/8/layout/chevron1"/>
    <dgm:cxn modelId="{41DF8AB6-CA54-490E-B9ED-42A4EB7B05EF}" type="presParOf" srcId="{FE7F8A83-A58C-4E92-BD00-D4726D568A1B}" destId="{D6CD1AAF-F2A6-4C9A-BF5F-E8BF4C889B41}" srcOrd="1" destOrd="0" presId="urn:microsoft.com/office/officeart/2005/8/layout/chevron1"/>
    <dgm:cxn modelId="{7C7D21AF-5EF6-4202-857C-08E24A39D1E6}" type="presParOf" srcId="{FE7F8A83-A58C-4E92-BD00-D4726D568A1B}" destId="{A79C321E-E673-4487-8AE2-8F67517FF725}" srcOrd="2" destOrd="0" presId="urn:microsoft.com/office/officeart/2005/8/layout/chevron1"/>
    <dgm:cxn modelId="{AFCFDE1A-1D46-4BAF-85C6-260BE0058094}" type="presParOf" srcId="{FE7F8A83-A58C-4E92-BD00-D4726D568A1B}" destId="{5EB1E992-DE65-4356-BF59-AA2D25D61161}" srcOrd="3" destOrd="0" presId="urn:microsoft.com/office/officeart/2005/8/layout/chevron1"/>
    <dgm:cxn modelId="{14091E9C-1FBB-4422-B26C-4AA20FB79362}" type="presParOf" srcId="{FE7F8A83-A58C-4E92-BD00-D4726D568A1B}" destId="{C18E0E07-C7A3-4B8D-834E-6D1F060B6F8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5E0C53-7C37-48C3-B62B-CAFE77D16A79}"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50A1E9C4-05C1-4050-B066-03620D0CFF57}">
      <dgm:prSet phldrT="[Text]" custT="1"/>
      <dgm:spPr/>
      <dgm:t>
        <a:bodyPr/>
        <a:lstStyle/>
        <a:p>
          <a:r>
            <a:rPr lang="en-US" sz="2800" dirty="0" smtClean="0"/>
            <a:t>Increase access to IP LARC</a:t>
          </a:r>
          <a:endParaRPr lang="en-US" sz="2800" dirty="0"/>
        </a:p>
      </dgm:t>
    </dgm:pt>
    <dgm:pt modelId="{67189EEB-7E15-4A24-BE3C-5DF490BC80B6}" type="parTrans" cxnId="{E524B285-48C4-4D3B-A051-9411B9515931}">
      <dgm:prSet/>
      <dgm:spPr/>
      <dgm:t>
        <a:bodyPr/>
        <a:lstStyle/>
        <a:p>
          <a:endParaRPr lang="en-US"/>
        </a:p>
      </dgm:t>
    </dgm:pt>
    <dgm:pt modelId="{95602B16-8653-4D31-B275-356DA230EDDD}" type="sibTrans" cxnId="{E524B285-48C4-4D3B-A051-9411B9515931}">
      <dgm:prSet/>
      <dgm:spPr/>
      <dgm:t>
        <a:bodyPr/>
        <a:lstStyle/>
        <a:p>
          <a:endParaRPr lang="en-US"/>
        </a:p>
      </dgm:t>
    </dgm:pt>
    <dgm:pt modelId="{A5C7C905-B53D-499C-8C32-E750F03E85A9}">
      <dgm:prSet phldrT="[Text]" custT="1"/>
      <dgm:spPr/>
      <dgm:t>
        <a:bodyPr/>
        <a:lstStyle/>
        <a:p>
          <a:r>
            <a:rPr lang="en-US" sz="1800" dirty="0" smtClean="0"/>
            <a:t>Educate Patients on contraceptive options</a:t>
          </a:r>
          <a:endParaRPr lang="en-US" sz="1800" dirty="0"/>
        </a:p>
      </dgm:t>
    </dgm:pt>
    <dgm:pt modelId="{A281D645-C9F8-4049-86DD-770FDF2E5247}" type="parTrans" cxnId="{F74F54AE-8446-4FAE-A046-D3078396ED25}">
      <dgm:prSet/>
      <dgm:spPr/>
      <dgm:t>
        <a:bodyPr/>
        <a:lstStyle/>
        <a:p>
          <a:endParaRPr lang="en-US"/>
        </a:p>
      </dgm:t>
    </dgm:pt>
    <dgm:pt modelId="{EEAEA13E-3518-4A06-B718-D2FA7D290BEA}" type="sibTrans" cxnId="{F74F54AE-8446-4FAE-A046-D3078396ED25}">
      <dgm:prSet/>
      <dgm:spPr/>
      <dgm:t>
        <a:bodyPr/>
        <a:lstStyle/>
        <a:p>
          <a:endParaRPr lang="en-US"/>
        </a:p>
      </dgm:t>
    </dgm:pt>
    <dgm:pt modelId="{9ECDEC2E-B25F-4107-A61A-D4EFA89AE883}">
      <dgm:prSet phldrT="[Text]" custT="1"/>
      <dgm:spPr/>
      <dgm:t>
        <a:bodyPr/>
        <a:lstStyle/>
        <a:p>
          <a:r>
            <a:rPr lang="en-US" sz="1800" dirty="0" smtClean="0"/>
            <a:t>Educate</a:t>
          </a:r>
          <a:r>
            <a:rPr lang="en-US" sz="1800" baseline="0" dirty="0" smtClean="0"/>
            <a:t> Providers  counseling and placement</a:t>
          </a:r>
          <a:endParaRPr lang="en-US" sz="1800" dirty="0"/>
        </a:p>
      </dgm:t>
    </dgm:pt>
    <dgm:pt modelId="{D7468B54-71C0-4B67-ADBA-27B46CDD32B1}" type="parTrans" cxnId="{DABEE490-7E63-474E-B203-FA7C5271AE43}">
      <dgm:prSet/>
      <dgm:spPr/>
      <dgm:t>
        <a:bodyPr/>
        <a:lstStyle/>
        <a:p>
          <a:endParaRPr lang="en-US"/>
        </a:p>
      </dgm:t>
    </dgm:pt>
    <dgm:pt modelId="{BC69E16C-9942-4BF3-B85E-7E9834E62E2F}" type="sibTrans" cxnId="{DABEE490-7E63-474E-B203-FA7C5271AE43}">
      <dgm:prSet/>
      <dgm:spPr/>
      <dgm:t>
        <a:bodyPr/>
        <a:lstStyle/>
        <a:p>
          <a:endParaRPr lang="en-US"/>
        </a:p>
      </dgm:t>
    </dgm:pt>
    <dgm:pt modelId="{408B7C93-9508-4979-AB1D-759AF629259A}">
      <dgm:prSet phldrT="[Text]" custT="1"/>
      <dgm:spPr/>
      <dgm:t>
        <a:bodyPr/>
        <a:lstStyle/>
        <a:p>
          <a:r>
            <a:rPr lang="en-US" sz="1800" dirty="0" smtClean="0"/>
            <a:t>Simplify IPLARC Billing</a:t>
          </a:r>
          <a:endParaRPr lang="en-US" sz="1800" dirty="0"/>
        </a:p>
      </dgm:t>
    </dgm:pt>
    <dgm:pt modelId="{596C1F49-657A-4106-871A-140AB90EBC0D}" type="parTrans" cxnId="{12C4A98C-55B8-4CF2-BD24-5CB4FA4999F2}">
      <dgm:prSet/>
      <dgm:spPr/>
      <dgm:t>
        <a:bodyPr/>
        <a:lstStyle/>
        <a:p>
          <a:endParaRPr lang="en-US"/>
        </a:p>
      </dgm:t>
    </dgm:pt>
    <dgm:pt modelId="{BA4A2A01-EA83-4922-9D66-274B880C744B}" type="sibTrans" cxnId="{12C4A98C-55B8-4CF2-BD24-5CB4FA4999F2}">
      <dgm:prSet/>
      <dgm:spPr/>
      <dgm:t>
        <a:bodyPr/>
        <a:lstStyle/>
        <a:p>
          <a:endParaRPr lang="en-US"/>
        </a:p>
      </dgm:t>
    </dgm:pt>
    <dgm:pt modelId="{7F37C46A-6E03-43CF-AE4B-69F93193D790}">
      <dgm:prSet phldrT="[Text]" custT="1"/>
      <dgm:spPr/>
      <dgm:t>
        <a:bodyPr/>
        <a:lstStyle/>
        <a:p>
          <a:r>
            <a:rPr lang="en-US" sz="1800" dirty="0" smtClean="0"/>
            <a:t>Stock LARC in Pharmacy</a:t>
          </a:r>
          <a:endParaRPr lang="en-US" sz="1800" dirty="0"/>
        </a:p>
      </dgm:t>
    </dgm:pt>
    <dgm:pt modelId="{84EBABD4-924C-43F7-BCB4-035532735026}" type="parTrans" cxnId="{1877D311-F5C7-4840-8E50-D3248DA60AA8}">
      <dgm:prSet/>
      <dgm:spPr/>
      <dgm:t>
        <a:bodyPr/>
        <a:lstStyle/>
        <a:p>
          <a:endParaRPr lang="en-US"/>
        </a:p>
      </dgm:t>
    </dgm:pt>
    <dgm:pt modelId="{C74358E0-F32D-41EF-A463-6F6D6567D02B}" type="sibTrans" cxnId="{1877D311-F5C7-4840-8E50-D3248DA60AA8}">
      <dgm:prSet/>
      <dgm:spPr/>
      <dgm:t>
        <a:bodyPr/>
        <a:lstStyle/>
        <a:p>
          <a:endParaRPr lang="en-US"/>
        </a:p>
      </dgm:t>
    </dgm:pt>
    <dgm:pt modelId="{86192225-3443-402D-9A9E-3282F74D5B7C}">
      <dgm:prSet phldrT="[Text]" custT="1"/>
      <dgm:spPr/>
      <dgm:t>
        <a:bodyPr/>
        <a:lstStyle/>
        <a:p>
          <a:r>
            <a:rPr lang="en-US" sz="1800" dirty="0" smtClean="0"/>
            <a:t>Implement IP LARC Protocol</a:t>
          </a:r>
          <a:endParaRPr lang="en-US" sz="1800" dirty="0"/>
        </a:p>
      </dgm:t>
    </dgm:pt>
    <dgm:pt modelId="{B5CCE8BB-E618-445A-8B79-C7C53AE056C9}" type="parTrans" cxnId="{731E5468-1DF5-467A-9BA7-3B7949C9D7DB}">
      <dgm:prSet/>
      <dgm:spPr/>
      <dgm:t>
        <a:bodyPr/>
        <a:lstStyle/>
        <a:p>
          <a:endParaRPr lang="en-US"/>
        </a:p>
      </dgm:t>
    </dgm:pt>
    <dgm:pt modelId="{54C83CB7-FB6B-47A0-B3F2-1345F3656EAC}" type="sibTrans" cxnId="{731E5468-1DF5-467A-9BA7-3B7949C9D7DB}">
      <dgm:prSet/>
      <dgm:spPr/>
      <dgm:t>
        <a:bodyPr/>
        <a:lstStyle/>
        <a:p>
          <a:endParaRPr lang="en-US"/>
        </a:p>
      </dgm:t>
    </dgm:pt>
    <dgm:pt modelId="{7BC64B5B-EA54-4658-B1B8-93F2D80325A9}">
      <dgm:prSet phldrT="[Text]" custT="1"/>
      <dgm:spPr/>
      <dgm:t>
        <a:bodyPr/>
        <a:lstStyle/>
        <a:p>
          <a:r>
            <a:rPr lang="en-US" sz="1800" dirty="0" smtClean="0"/>
            <a:t>Systems Changes to OB Care Process Flow</a:t>
          </a:r>
          <a:endParaRPr lang="en-US" sz="1800" dirty="0"/>
        </a:p>
      </dgm:t>
    </dgm:pt>
    <dgm:pt modelId="{8BF717BD-2031-4D96-A011-5A92CDD5DF93}" type="parTrans" cxnId="{3AAE44A0-F5FD-4A86-92C1-9F61C7D550FB}">
      <dgm:prSet/>
      <dgm:spPr/>
      <dgm:t>
        <a:bodyPr/>
        <a:lstStyle/>
        <a:p>
          <a:endParaRPr lang="en-US"/>
        </a:p>
      </dgm:t>
    </dgm:pt>
    <dgm:pt modelId="{F2DB227C-2E5D-4AE1-8630-1967CB4F60FC}" type="sibTrans" cxnId="{3AAE44A0-F5FD-4A86-92C1-9F61C7D550FB}">
      <dgm:prSet/>
      <dgm:spPr/>
      <dgm:t>
        <a:bodyPr/>
        <a:lstStyle/>
        <a:p>
          <a:endParaRPr lang="en-US"/>
        </a:p>
      </dgm:t>
    </dgm:pt>
    <dgm:pt modelId="{EE210B85-7249-4235-B210-CFA768A0F858}" type="pres">
      <dgm:prSet presAssocID="{4F5E0C53-7C37-48C3-B62B-CAFE77D16A79}" presName="Name0" presStyleCnt="0">
        <dgm:presLayoutVars>
          <dgm:chMax val="1"/>
          <dgm:chPref val="1"/>
          <dgm:dir/>
          <dgm:animOne val="branch"/>
          <dgm:animLvl val="lvl"/>
        </dgm:presLayoutVars>
      </dgm:prSet>
      <dgm:spPr/>
      <dgm:t>
        <a:bodyPr/>
        <a:lstStyle/>
        <a:p>
          <a:endParaRPr lang="en-US"/>
        </a:p>
      </dgm:t>
    </dgm:pt>
    <dgm:pt modelId="{77DB5E66-6091-4DC9-BC0E-61FCF9BD7104}" type="pres">
      <dgm:prSet presAssocID="{50A1E9C4-05C1-4050-B066-03620D0CFF57}" presName="Parent" presStyleLbl="node0" presStyleIdx="0" presStyleCnt="1" custLinFactNeighborX="3112" custLinFactNeighborY="3026">
        <dgm:presLayoutVars>
          <dgm:chMax val="6"/>
          <dgm:chPref val="6"/>
        </dgm:presLayoutVars>
      </dgm:prSet>
      <dgm:spPr/>
      <dgm:t>
        <a:bodyPr/>
        <a:lstStyle/>
        <a:p>
          <a:endParaRPr lang="en-US"/>
        </a:p>
      </dgm:t>
    </dgm:pt>
    <dgm:pt modelId="{98C4575E-24B6-4183-9444-21B0CB403515}" type="pres">
      <dgm:prSet presAssocID="{A5C7C905-B53D-499C-8C32-E750F03E85A9}" presName="Accent1" presStyleCnt="0"/>
      <dgm:spPr/>
    </dgm:pt>
    <dgm:pt modelId="{1A748055-DA8E-4B9F-BEB9-8C7DC1B82915}" type="pres">
      <dgm:prSet presAssocID="{A5C7C905-B53D-499C-8C32-E750F03E85A9}" presName="Accent" presStyleLbl="bgShp" presStyleIdx="0" presStyleCnt="6"/>
      <dgm:spPr/>
    </dgm:pt>
    <dgm:pt modelId="{EE6B0013-39AC-4161-B001-0C3E704E5099}" type="pres">
      <dgm:prSet presAssocID="{A5C7C905-B53D-499C-8C32-E750F03E85A9}" presName="Child1" presStyleLbl="node1" presStyleIdx="0" presStyleCnt="6">
        <dgm:presLayoutVars>
          <dgm:chMax val="0"/>
          <dgm:chPref val="0"/>
          <dgm:bulletEnabled val="1"/>
        </dgm:presLayoutVars>
      </dgm:prSet>
      <dgm:spPr/>
      <dgm:t>
        <a:bodyPr/>
        <a:lstStyle/>
        <a:p>
          <a:endParaRPr lang="en-US"/>
        </a:p>
      </dgm:t>
    </dgm:pt>
    <dgm:pt modelId="{C60FB25B-29C9-4B9D-B2B5-BBF9368B9087}" type="pres">
      <dgm:prSet presAssocID="{9ECDEC2E-B25F-4107-A61A-D4EFA89AE883}" presName="Accent2" presStyleCnt="0"/>
      <dgm:spPr/>
    </dgm:pt>
    <dgm:pt modelId="{C85AB16D-B590-4EF4-BD92-371CD088FB7D}" type="pres">
      <dgm:prSet presAssocID="{9ECDEC2E-B25F-4107-A61A-D4EFA89AE883}" presName="Accent" presStyleLbl="bgShp" presStyleIdx="1" presStyleCnt="6"/>
      <dgm:spPr/>
    </dgm:pt>
    <dgm:pt modelId="{1CED35CC-C775-4A5C-91D3-3633378F4E23}" type="pres">
      <dgm:prSet presAssocID="{9ECDEC2E-B25F-4107-A61A-D4EFA89AE883}" presName="Child2" presStyleLbl="node1" presStyleIdx="1" presStyleCnt="6">
        <dgm:presLayoutVars>
          <dgm:chMax val="0"/>
          <dgm:chPref val="0"/>
          <dgm:bulletEnabled val="1"/>
        </dgm:presLayoutVars>
      </dgm:prSet>
      <dgm:spPr/>
      <dgm:t>
        <a:bodyPr/>
        <a:lstStyle/>
        <a:p>
          <a:endParaRPr lang="en-US"/>
        </a:p>
      </dgm:t>
    </dgm:pt>
    <dgm:pt modelId="{56940C81-4100-400F-B194-9400E4F4497A}" type="pres">
      <dgm:prSet presAssocID="{408B7C93-9508-4979-AB1D-759AF629259A}" presName="Accent3" presStyleCnt="0"/>
      <dgm:spPr/>
    </dgm:pt>
    <dgm:pt modelId="{660B6084-EE99-44C0-BEF3-51F6ACF06342}" type="pres">
      <dgm:prSet presAssocID="{408B7C93-9508-4979-AB1D-759AF629259A}" presName="Accent" presStyleLbl="bgShp" presStyleIdx="2" presStyleCnt="6"/>
      <dgm:spPr/>
    </dgm:pt>
    <dgm:pt modelId="{0DBA788B-54B2-4F97-B15D-935BE9B44E61}" type="pres">
      <dgm:prSet presAssocID="{408B7C93-9508-4979-AB1D-759AF629259A}" presName="Child3" presStyleLbl="node1" presStyleIdx="2" presStyleCnt="6">
        <dgm:presLayoutVars>
          <dgm:chMax val="0"/>
          <dgm:chPref val="0"/>
          <dgm:bulletEnabled val="1"/>
        </dgm:presLayoutVars>
      </dgm:prSet>
      <dgm:spPr/>
      <dgm:t>
        <a:bodyPr/>
        <a:lstStyle/>
        <a:p>
          <a:endParaRPr lang="en-US"/>
        </a:p>
      </dgm:t>
    </dgm:pt>
    <dgm:pt modelId="{1A738067-7A58-4588-A5E0-A30CA2D63ED1}" type="pres">
      <dgm:prSet presAssocID="{7F37C46A-6E03-43CF-AE4B-69F93193D790}" presName="Accent4" presStyleCnt="0"/>
      <dgm:spPr/>
    </dgm:pt>
    <dgm:pt modelId="{6DD6DB2C-4192-4535-828E-16DD9C0B6506}" type="pres">
      <dgm:prSet presAssocID="{7F37C46A-6E03-43CF-AE4B-69F93193D790}" presName="Accent" presStyleLbl="bgShp" presStyleIdx="3" presStyleCnt="6"/>
      <dgm:spPr/>
    </dgm:pt>
    <dgm:pt modelId="{2B096CD7-4F27-4D67-8E89-1957B55085FA}" type="pres">
      <dgm:prSet presAssocID="{7F37C46A-6E03-43CF-AE4B-69F93193D790}" presName="Child4" presStyleLbl="node1" presStyleIdx="3" presStyleCnt="6">
        <dgm:presLayoutVars>
          <dgm:chMax val="0"/>
          <dgm:chPref val="0"/>
          <dgm:bulletEnabled val="1"/>
        </dgm:presLayoutVars>
      </dgm:prSet>
      <dgm:spPr/>
      <dgm:t>
        <a:bodyPr/>
        <a:lstStyle/>
        <a:p>
          <a:endParaRPr lang="en-US"/>
        </a:p>
      </dgm:t>
    </dgm:pt>
    <dgm:pt modelId="{69659407-A784-4A66-A28D-168712E6C301}" type="pres">
      <dgm:prSet presAssocID="{86192225-3443-402D-9A9E-3282F74D5B7C}" presName="Accent5" presStyleCnt="0"/>
      <dgm:spPr/>
    </dgm:pt>
    <dgm:pt modelId="{E864BDB7-DFB6-4CD0-8FEE-92E8E60B11E9}" type="pres">
      <dgm:prSet presAssocID="{86192225-3443-402D-9A9E-3282F74D5B7C}" presName="Accent" presStyleLbl="bgShp" presStyleIdx="4" presStyleCnt="6"/>
      <dgm:spPr/>
    </dgm:pt>
    <dgm:pt modelId="{85C6CC37-0488-40A9-9A31-19B64C42E85D}" type="pres">
      <dgm:prSet presAssocID="{86192225-3443-402D-9A9E-3282F74D5B7C}" presName="Child5" presStyleLbl="node1" presStyleIdx="4" presStyleCnt="6">
        <dgm:presLayoutVars>
          <dgm:chMax val="0"/>
          <dgm:chPref val="0"/>
          <dgm:bulletEnabled val="1"/>
        </dgm:presLayoutVars>
      </dgm:prSet>
      <dgm:spPr/>
      <dgm:t>
        <a:bodyPr/>
        <a:lstStyle/>
        <a:p>
          <a:endParaRPr lang="en-US"/>
        </a:p>
      </dgm:t>
    </dgm:pt>
    <dgm:pt modelId="{23D5839B-BC0B-4811-B952-EF06B92C3B8D}" type="pres">
      <dgm:prSet presAssocID="{7BC64B5B-EA54-4658-B1B8-93F2D80325A9}" presName="Accent6" presStyleCnt="0"/>
      <dgm:spPr/>
    </dgm:pt>
    <dgm:pt modelId="{FF804694-32BE-4A85-A1B2-A386D04BA861}" type="pres">
      <dgm:prSet presAssocID="{7BC64B5B-EA54-4658-B1B8-93F2D80325A9}" presName="Accent" presStyleLbl="bgShp" presStyleIdx="5" presStyleCnt="6"/>
      <dgm:spPr/>
    </dgm:pt>
    <dgm:pt modelId="{9B23D166-4FE4-4D51-8610-6B4A8C2C4791}" type="pres">
      <dgm:prSet presAssocID="{7BC64B5B-EA54-4658-B1B8-93F2D80325A9}" presName="Child6" presStyleLbl="node1" presStyleIdx="5" presStyleCnt="6">
        <dgm:presLayoutVars>
          <dgm:chMax val="0"/>
          <dgm:chPref val="0"/>
          <dgm:bulletEnabled val="1"/>
        </dgm:presLayoutVars>
      </dgm:prSet>
      <dgm:spPr/>
      <dgm:t>
        <a:bodyPr/>
        <a:lstStyle/>
        <a:p>
          <a:endParaRPr lang="en-US"/>
        </a:p>
      </dgm:t>
    </dgm:pt>
  </dgm:ptLst>
  <dgm:cxnLst>
    <dgm:cxn modelId="{3622885F-9B84-487F-95E9-01163404682D}" type="presOf" srcId="{7BC64B5B-EA54-4658-B1B8-93F2D80325A9}" destId="{9B23D166-4FE4-4D51-8610-6B4A8C2C4791}" srcOrd="0" destOrd="0" presId="urn:microsoft.com/office/officeart/2011/layout/HexagonRadial"/>
    <dgm:cxn modelId="{95D97D92-6CCC-433C-B1D2-E81362901B16}" type="presOf" srcId="{7F37C46A-6E03-43CF-AE4B-69F93193D790}" destId="{2B096CD7-4F27-4D67-8E89-1957B55085FA}" srcOrd="0" destOrd="0" presId="urn:microsoft.com/office/officeart/2011/layout/HexagonRadial"/>
    <dgm:cxn modelId="{E32BCE7C-51DB-4BCD-AE4C-1C9094531DFB}" type="presOf" srcId="{50A1E9C4-05C1-4050-B066-03620D0CFF57}" destId="{77DB5E66-6091-4DC9-BC0E-61FCF9BD7104}" srcOrd="0" destOrd="0" presId="urn:microsoft.com/office/officeart/2011/layout/HexagonRadial"/>
    <dgm:cxn modelId="{66CC4918-9881-47F3-90D1-9E7D4EAD2C21}" type="presOf" srcId="{408B7C93-9508-4979-AB1D-759AF629259A}" destId="{0DBA788B-54B2-4F97-B15D-935BE9B44E61}" srcOrd="0" destOrd="0" presId="urn:microsoft.com/office/officeart/2011/layout/HexagonRadial"/>
    <dgm:cxn modelId="{1877D311-F5C7-4840-8E50-D3248DA60AA8}" srcId="{50A1E9C4-05C1-4050-B066-03620D0CFF57}" destId="{7F37C46A-6E03-43CF-AE4B-69F93193D790}" srcOrd="3" destOrd="0" parTransId="{84EBABD4-924C-43F7-BCB4-035532735026}" sibTransId="{C74358E0-F32D-41EF-A463-6F6D6567D02B}"/>
    <dgm:cxn modelId="{12C4A98C-55B8-4CF2-BD24-5CB4FA4999F2}" srcId="{50A1E9C4-05C1-4050-B066-03620D0CFF57}" destId="{408B7C93-9508-4979-AB1D-759AF629259A}" srcOrd="2" destOrd="0" parTransId="{596C1F49-657A-4106-871A-140AB90EBC0D}" sibTransId="{BA4A2A01-EA83-4922-9D66-274B880C744B}"/>
    <dgm:cxn modelId="{E7FB44B0-9B8D-4B23-8A11-9F94264D3725}" type="presOf" srcId="{9ECDEC2E-B25F-4107-A61A-D4EFA89AE883}" destId="{1CED35CC-C775-4A5C-91D3-3633378F4E23}" srcOrd="0" destOrd="0" presId="urn:microsoft.com/office/officeart/2011/layout/HexagonRadial"/>
    <dgm:cxn modelId="{F74F54AE-8446-4FAE-A046-D3078396ED25}" srcId="{50A1E9C4-05C1-4050-B066-03620D0CFF57}" destId="{A5C7C905-B53D-499C-8C32-E750F03E85A9}" srcOrd="0" destOrd="0" parTransId="{A281D645-C9F8-4049-86DD-770FDF2E5247}" sibTransId="{EEAEA13E-3518-4A06-B718-D2FA7D290BEA}"/>
    <dgm:cxn modelId="{E524B285-48C4-4D3B-A051-9411B9515931}" srcId="{4F5E0C53-7C37-48C3-B62B-CAFE77D16A79}" destId="{50A1E9C4-05C1-4050-B066-03620D0CFF57}" srcOrd="0" destOrd="0" parTransId="{67189EEB-7E15-4A24-BE3C-5DF490BC80B6}" sibTransId="{95602B16-8653-4D31-B275-356DA230EDDD}"/>
    <dgm:cxn modelId="{AFCDF950-ED57-4D46-A8FF-B14C7A44D9F6}" type="presOf" srcId="{4F5E0C53-7C37-48C3-B62B-CAFE77D16A79}" destId="{EE210B85-7249-4235-B210-CFA768A0F858}" srcOrd="0" destOrd="0" presId="urn:microsoft.com/office/officeart/2011/layout/HexagonRadial"/>
    <dgm:cxn modelId="{B098CDAA-84A3-4FE9-B371-062E4E6ED224}" type="presOf" srcId="{A5C7C905-B53D-499C-8C32-E750F03E85A9}" destId="{EE6B0013-39AC-4161-B001-0C3E704E5099}" srcOrd="0" destOrd="0" presId="urn:microsoft.com/office/officeart/2011/layout/HexagonRadial"/>
    <dgm:cxn modelId="{DABEE490-7E63-474E-B203-FA7C5271AE43}" srcId="{50A1E9C4-05C1-4050-B066-03620D0CFF57}" destId="{9ECDEC2E-B25F-4107-A61A-D4EFA89AE883}" srcOrd="1" destOrd="0" parTransId="{D7468B54-71C0-4B67-ADBA-27B46CDD32B1}" sibTransId="{BC69E16C-9942-4BF3-B85E-7E9834E62E2F}"/>
    <dgm:cxn modelId="{731E5468-1DF5-467A-9BA7-3B7949C9D7DB}" srcId="{50A1E9C4-05C1-4050-B066-03620D0CFF57}" destId="{86192225-3443-402D-9A9E-3282F74D5B7C}" srcOrd="4" destOrd="0" parTransId="{B5CCE8BB-E618-445A-8B79-C7C53AE056C9}" sibTransId="{54C83CB7-FB6B-47A0-B3F2-1345F3656EAC}"/>
    <dgm:cxn modelId="{3AAE44A0-F5FD-4A86-92C1-9F61C7D550FB}" srcId="{50A1E9C4-05C1-4050-B066-03620D0CFF57}" destId="{7BC64B5B-EA54-4658-B1B8-93F2D80325A9}" srcOrd="5" destOrd="0" parTransId="{8BF717BD-2031-4D96-A011-5A92CDD5DF93}" sibTransId="{F2DB227C-2E5D-4AE1-8630-1967CB4F60FC}"/>
    <dgm:cxn modelId="{42F404CC-C94E-4BCB-99AB-B918E4DED88D}" type="presOf" srcId="{86192225-3443-402D-9A9E-3282F74D5B7C}" destId="{85C6CC37-0488-40A9-9A31-19B64C42E85D}" srcOrd="0" destOrd="0" presId="urn:microsoft.com/office/officeart/2011/layout/HexagonRadial"/>
    <dgm:cxn modelId="{20EF3A4F-BFF7-44C4-B0DF-7B4743E087D4}" type="presParOf" srcId="{EE210B85-7249-4235-B210-CFA768A0F858}" destId="{77DB5E66-6091-4DC9-BC0E-61FCF9BD7104}" srcOrd="0" destOrd="0" presId="urn:microsoft.com/office/officeart/2011/layout/HexagonRadial"/>
    <dgm:cxn modelId="{C7C7B343-316A-49C2-8ADC-79CD21DDCB05}" type="presParOf" srcId="{EE210B85-7249-4235-B210-CFA768A0F858}" destId="{98C4575E-24B6-4183-9444-21B0CB403515}" srcOrd="1" destOrd="0" presId="urn:microsoft.com/office/officeart/2011/layout/HexagonRadial"/>
    <dgm:cxn modelId="{85420FF1-309D-4FE5-9DF7-622C52A6C5E1}" type="presParOf" srcId="{98C4575E-24B6-4183-9444-21B0CB403515}" destId="{1A748055-DA8E-4B9F-BEB9-8C7DC1B82915}" srcOrd="0" destOrd="0" presId="urn:microsoft.com/office/officeart/2011/layout/HexagonRadial"/>
    <dgm:cxn modelId="{1F41A942-9158-41E5-8C4B-0C36A7586C7E}" type="presParOf" srcId="{EE210B85-7249-4235-B210-CFA768A0F858}" destId="{EE6B0013-39AC-4161-B001-0C3E704E5099}" srcOrd="2" destOrd="0" presId="urn:microsoft.com/office/officeart/2011/layout/HexagonRadial"/>
    <dgm:cxn modelId="{F88AEA78-132D-4EF7-AC1F-41DB0E801165}" type="presParOf" srcId="{EE210B85-7249-4235-B210-CFA768A0F858}" destId="{C60FB25B-29C9-4B9D-B2B5-BBF9368B9087}" srcOrd="3" destOrd="0" presId="urn:microsoft.com/office/officeart/2011/layout/HexagonRadial"/>
    <dgm:cxn modelId="{0814EA64-4DAD-4AC2-8D42-D575F30DDB78}" type="presParOf" srcId="{C60FB25B-29C9-4B9D-B2B5-BBF9368B9087}" destId="{C85AB16D-B590-4EF4-BD92-371CD088FB7D}" srcOrd="0" destOrd="0" presId="urn:microsoft.com/office/officeart/2011/layout/HexagonRadial"/>
    <dgm:cxn modelId="{438F1D4A-1053-47DA-9917-59CC15599646}" type="presParOf" srcId="{EE210B85-7249-4235-B210-CFA768A0F858}" destId="{1CED35CC-C775-4A5C-91D3-3633378F4E23}" srcOrd="4" destOrd="0" presId="urn:microsoft.com/office/officeart/2011/layout/HexagonRadial"/>
    <dgm:cxn modelId="{C41C9DB2-9701-4646-ABE6-9E6338B3CD7B}" type="presParOf" srcId="{EE210B85-7249-4235-B210-CFA768A0F858}" destId="{56940C81-4100-400F-B194-9400E4F4497A}" srcOrd="5" destOrd="0" presId="urn:microsoft.com/office/officeart/2011/layout/HexagonRadial"/>
    <dgm:cxn modelId="{98B17A8F-29D7-46B5-8C9D-84F836BB856A}" type="presParOf" srcId="{56940C81-4100-400F-B194-9400E4F4497A}" destId="{660B6084-EE99-44C0-BEF3-51F6ACF06342}" srcOrd="0" destOrd="0" presId="urn:microsoft.com/office/officeart/2011/layout/HexagonRadial"/>
    <dgm:cxn modelId="{78F73AE6-D283-463A-9178-1DF21BCE1678}" type="presParOf" srcId="{EE210B85-7249-4235-B210-CFA768A0F858}" destId="{0DBA788B-54B2-4F97-B15D-935BE9B44E61}" srcOrd="6" destOrd="0" presId="urn:microsoft.com/office/officeart/2011/layout/HexagonRadial"/>
    <dgm:cxn modelId="{4CD78BF1-642C-4851-88FA-48A27ADEF88E}" type="presParOf" srcId="{EE210B85-7249-4235-B210-CFA768A0F858}" destId="{1A738067-7A58-4588-A5E0-A30CA2D63ED1}" srcOrd="7" destOrd="0" presId="urn:microsoft.com/office/officeart/2011/layout/HexagonRadial"/>
    <dgm:cxn modelId="{E16FDD86-D12E-4446-B544-D51046DE272C}" type="presParOf" srcId="{1A738067-7A58-4588-A5E0-A30CA2D63ED1}" destId="{6DD6DB2C-4192-4535-828E-16DD9C0B6506}" srcOrd="0" destOrd="0" presId="urn:microsoft.com/office/officeart/2011/layout/HexagonRadial"/>
    <dgm:cxn modelId="{31093A13-1E76-4563-B1B1-46496C1C6252}" type="presParOf" srcId="{EE210B85-7249-4235-B210-CFA768A0F858}" destId="{2B096CD7-4F27-4D67-8E89-1957B55085FA}" srcOrd="8" destOrd="0" presId="urn:microsoft.com/office/officeart/2011/layout/HexagonRadial"/>
    <dgm:cxn modelId="{26BEBBC9-C3A0-479F-9288-D437215418A9}" type="presParOf" srcId="{EE210B85-7249-4235-B210-CFA768A0F858}" destId="{69659407-A784-4A66-A28D-168712E6C301}" srcOrd="9" destOrd="0" presId="urn:microsoft.com/office/officeart/2011/layout/HexagonRadial"/>
    <dgm:cxn modelId="{598968B5-67DE-4503-9AB9-B6923822D5E7}" type="presParOf" srcId="{69659407-A784-4A66-A28D-168712E6C301}" destId="{E864BDB7-DFB6-4CD0-8FEE-92E8E60B11E9}" srcOrd="0" destOrd="0" presId="urn:microsoft.com/office/officeart/2011/layout/HexagonRadial"/>
    <dgm:cxn modelId="{FEEF5AFF-6E2D-453A-BC12-06EC7358DEAD}" type="presParOf" srcId="{EE210B85-7249-4235-B210-CFA768A0F858}" destId="{85C6CC37-0488-40A9-9A31-19B64C42E85D}" srcOrd="10" destOrd="0" presId="urn:microsoft.com/office/officeart/2011/layout/HexagonRadial"/>
    <dgm:cxn modelId="{D5D57E6B-D3FE-4BCA-843A-B3FDF53ABD52}" type="presParOf" srcId="{EE210B85-7249-4235-B210-CFA768A0F858}" destId="{23D5839B-BC0B-4811-B952-EF06B92C3B8D}" srcOrd="11" destOrd="0" presId="urn:microsoft.com/office/officeart/2011/layout/HexagonRadial"/>
    <dgm:cxn modelId="{EDF7C7A8-973A-4361-98ED-85641261D80C}" type="presParOf" srcId="{23D5839B-BC0B-4811-B952-EF06B92C3B8D}" destId="{FF804694-32BE-4A85-A1B2-A386D04BA861}" srcOrd="0" destOrd="0" presId="urn:microsoft.com/office/officeart/2011/layout/HexagonRadial"/>
    <dgm:cxn modelId="{5ACCB81A-B85C-425F-AD56-2E357ADAA352}" type="presParOf" srcId="{EE210B85-7249-4235-B210-CFA768A0F858}" destId="{9B23D166-4FE4-4D51-8610-6B4A8C2C4791}"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5B20D-0C2E-4E65-B767-521F2A216B16}">
      <dsp:nvSpPr>
        <dsp:cNvPr id="0" name=""/>
        <dsp:cNvSpPr/>
      </dsp:nvSpPr>
      <dsp:spPr>
        <a:xfrm rot="5400000">
          <a:off x="4109297" y="-3034008"/>
          <a:ext cx="770111" cy="703396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IL Perinatal Advisory Committee Prematurity Task Force Report</a:t>
          </a:r>
          <a:endParaRPr lang="en-US" sz="1800" kern="1200" dirty="0"/>
        </a:p>
        <a:p>
          <a:pPr marL="171450" lvl="1" indent="-171450" algn="l" defTabSz="800100">
            <a:lnSpc>
              <a:spcPct val="90000"/>
            </a:lnSpc>
            <a:spcBef>
              <a:spcPct val="0"/>
            </a:spcBef>
            <a:spcAft>
              <a:spcPct val="15000"/>
            </a:spcAft>
            <a:buChar char="••"/>
          </a:pPr>
          <a:r>
            <a:rPr lang="en-US" sz="1800" kern="1200" dirty="0" smtClean="0"/>
            <a:t>Start Up Funding: CHIPRA / HFS</a:t>
          </a:r>
          <a:endParaRPr lang="en-US" sz="1800" kern="1200" dirty="0"/>
        </a:p>
        <a:p>
          <a:pPr marL="171450" lvl="1" indent="-171450" algn="l" defTabSz="800100">
            <a:lnSpc>
              <a:spcPct val="90000"/>
            </a:lnSpc>
            <a:spcBef>
              <a:spcPct val="0"/>
            </a:spcBef>
            <a:spcAft>
              <a:spcPct val="15000"/>
            </a:spcAft>
            <a:buChar char="••"/>
          </a:pPr>
          <a:r>
            <a:rPr lang="en-US" sz="1800" kern="1200" dirty="0" smtClean="0"/>
            <a:t>Stakeholder Meetings Begin</a:t>
          </a:r>
          <a:endParaRPr lang="en-US" sz="1800" kern="1200" dirty="0"/>
        </a:p>
      </dsp:txBody>
      <dsp:txXfrm rot="-5400000">
        <a:off x="977372" y="135511"/>
        <a:ext cx="6996367" cy="694923"/>
      </dsp:txXfrm>
    </dsp:sp>
    <dsp:sp modelId="{09CD6EA5-859B-469E-B409-E67DB4AE61F4}">
      <dsp:nvSpPr>
        <dsp:cNvPr id="0" name=""/>
        <dsp:cNvSpPr/>
      </dsp:nvSpPr>
      <dsp:spPr>
        <a:xfrm>
          <a:off x="75326" y="0"/>
          <a:ext cx="911505" cy="962638"/>
        </a:xfrm>
        <a:prstGeom prst="roundRect">
          <a:avLst/>
        </a:prstGeom>
        <a:solidFill>
          <a:srgbClr val="0049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2012</a:t>
          </a:r>
          <a:endParaRPr lang="en-US" sz="2400" kern="1200" dirty="0"/>
        </a:p>
      </dsp:txBody>
      <dsp:txXfrm>
        <a:off x="119822" y="44496"/>
        <a:ext cx="822513" cy="873646"/>
      </dsp:txXfrm>
    </dsp:sp>
    <dsp:sp modelId="{F9F4F0DA-B230-4864-80BC-D7D4EDD18514}">
      <dsp:nvSpPr>
        <dsp:cNvPr id="0" name=""/>
        <dsp:cNvSpPr/>
      </dsp:nvSpPr>
      <dsp:spPr>
        <a:xfrm rot="5400000">
          <a:off x="4109297" y="-2023237"/>
          <a:ext cx="770111" cy="703396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Consultation with </a:t>
          </a:r>
          <a:r>
            <a:rPr lang="en-US" sz="1800" kern="1200" dirty="0" err="1" smtClean="0"/>
            <a:t>Perinatal</a:t>
          </a:r>
          <a:r>
            <a:rPr lang="en-US" sz="1800" kern="1200" dirty="0" smtClean="0"/>
            <a:t> Quality Leaders (OH, CA, NC, FL)</a:t>
          </a:r>
          <a:endParaRPr lang="en-US" sz="1800" kern="1200" dirty="0"/>
        </a:p>
        <a:p>
          <a:pPr marL="171450" lvl="1" indent="-171450" algn="l" defTabSz="800100">
            <a:lnSpc>
              <a:spcPct val="90000"/>
            </a:lnSpc>
            <a:spcBef>
              <a:spcPct val="0"/>
            </a:spcBef>
            <a:spcAft>
              <a:spcPct val="15000"/>
            </a:spcAft>
            <a:buChar char="••"/>
          </a:pPr>
          <a:r>
            <a:rPr lang="en-US" sz="1800" kern="1200" dirty="0" smtClean="0"/>
            <a:t>Website Launch</a:t>
          </a:r>
          <a:endParaRPr lang="en-US" sz="1800" kern="1200" dirty="0"/>
        </a:p>
        <a:p>
          <a:pPr marL="171450" lvl="1" indent="-171450" algn="l" defTabSz="800100">
            <a:lnSpc>
              <a:spcPct val="90000"/>
            </a:lnSpc>
            <a:spcBef>
              <a:spcPct val="0"/>
            </a:spcBef>
            <a:spcAft>
              <a:spcPct val="15000"/>
            </a:spcAft>
            <a:buChar char="••"/>
          </a:pPr>
          <a:r>
            <a:rPr lang="en-US" sz="1800" kern="1200" dirty="0" smtClean="0"/>
            <a:t>ILPQC Kick-Off, 1</a:t>
          </a:r>
          <a:r>
            <a:rPr lang="en-US" sz="1800" kern="1200" baseline="30000" dirty="0" smtClean="0"/>
            <a:t>st</a:t>
          </a:r>
          <a:r>
            <a:rPr lang="en-US" sz="1800" kern="1200" dirty="0" smtClean="0"/>
            <a:t> Annual Conference </a:t>
          </a:r>
          <a:endParaRPr lang="en-US" sz="1800" kern="1200" dirty="0"/>
        </a:p>
      </dsp:txBody>
      <dsp:txXfrm rot="-5400000">
        <a:off x="977372" y="1146282"/>
        <a:ext cx="6996367" cy="694923"/>
      </dsp:txXfrm>
    </dsp:sp>
    <dsp:sp modelId="{12A85E47-B050-4043-AD31-84A0B9BA12F3}">
      <dsp:nvSpPr>
        <dsp:cNvPr id="0" name=""/>
        <dsp:cNvSpPr/>
      </dsp:nvSpPr>
      <dsp:spPr>
        <a:xfrm>
          <a:off x="75326" y="1007736"/>
          <a:ext cx="911505" cy="962638"/>
        </a:xfrm>
        <a:prstGeom prst="roundRect">
          <a:avLst/>
        </a:prstGeom>
        <a:solidFill>
          <a:srgbClr val="0049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2013</a:t>
          </a:r>
          <a:endParaRPr lang="en-US" sz="2400" kern="1200" dirty="0"/>
        </a:p>
      </dsp:txBody>
      <dsp:txXfrm>
        <a:off x="119822" y="1052232"/>
        <a:ext cx="822513" cy="873646"/>
      </dsp:txXfrm>
    </dsp:sp>
    <dsp:sp modelId="{B506143E-0DB5-4D77-91E0-FEF48AD64046}">
      <dsp:nvSpPr>
        <dsp:cNvPr id="0" name=""/>
        <dsp:cNvSpPr/>
      </dsp:nvSpPr>
      <dsp:spPr>
        <a:xfrm rot="5400000">
          <a:off x="4109297" y="-1012466"/>
          <a:ext cx="770111" cy="703396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ILPQC Data System Launched</a:t>
          </a:r>
          <a:endParaRPr lang="en-US" sz="1800" kern="1200" dirty="0"/>
        </a:p>
        <a:p>
          <a:pPr marL="171450" lvl="1" indent="-171450" algn="l" defTabSz="800100">
            <a:lnSpc>
              <a:spcPct val="90000"/>
            </a:lnSpc>
            <a:spcBef>
              <a:spcPct val="0"/>
            </a:spcBef>
            <a:spcAft>
              <a:spcPct val="15000"/>
            </a:spcAft>
            <a:buChar char="••"/>
          </a:pPr>
          <a:r>
            <a:rPr lang="en-US" sz="1800" kern="1200" dirty="0" smtClean="0"/>
            <a:t>CDC Award with IDPH</a:t>
          </a:r>
          <a:endParaRPr lang="en-US" sz="1800" kern="1200" dirty="0"/>
        </a:p>
        <a:p>
          <a:pPr marL="171450" lvl="1" indent="-171450" algn="l" defTabSz="800100">
            <a:lnSpc>
              <a:spcPct val="90000"/>
            </a:lnSpc>
            <a:spcBef>
              <a:spcPct val="0"/>
            </a:spcBef>
            <a:spcAft>
              <a:spcPct val="15000"/>
            </a:spcAft>
            <a:buChar char="••"/>
          </a:pPr>
          <a:r>
            <a:rPr lang="en-US" sz="1800" kern="1200" dirty="0" smtClean="0"/>
            <a:t>Launch EED and Neonatal Nutrition Initiatives</a:t>
          </a:r>
          <a:endParaRPr lang="en-US" sz="1800" kern="1200" dirty="0"/>
        </a:p>
      </dsp:txBody>
      <dsp:txXfrm rot="-5400000">
        <a:off x="977372" y="2157053"/>
        <a:ext cx="6996367" cy="694923"/>
      </dsp:txXfrm>
    </dsp:sp>
    <dsp:sp modelId="{E8C466D2-4C7B-4562-8D4C-D4AF836BD468}">
      <dsp:nvSpPr>
        <dsp:cNvPr id="0" name=""/>
        <dsp:cNvSpPr/>
      </dsp:nvSpPr>
      <dsp:spPr>
        <a:xfrm>
          <a:off x="75326" y="2018507"/>
          <a:ext cx="911505" cy="962638"/>
        </a:xfrm>
        <a:prstGeom prst="roundRect">
          <a:avLst/>
        </a:prstGeom>
        <a:solidFill>
          <a:srgbClr val="0049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2014</a:t>
          </a:r>
          <a:endParaRPr lang="en-US" sz="2400" kern="1200" dirty="0"/>
        </a:p>
      </dsp:txBody>
      <dsp:txXfrm>
        <a:off x="119822" y="2063003"/>
        <a:ext cx="822513" cy="873646"/>
      </dsp:txXfrm>
    </dsp:sp>
    <dsp:sp modelId="{5C56C350-D717-478A-99B2-7B67B7FA859A}">
      <dsp:nvSpPr>
        <dsp:cNvPr id="0" name=""/>
        <dsp:cNvSpPr/>
      </dsp:nvSpPr>
      <dsp:spPr>
        <a:xfrm rot="5400000">
          <a:off x="4109297" y="-1695"/>
          <a:ext cx="770111" cy="703396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Launch Golden Hour Initiative</a:t>
          </a:r>
          <a:endParaRPr lang="en-US" sz="1800" kern="1200" dirty="0"/>
        </a:p>
        <a:p>
          <a:pPr marL="171450" lvl="1" indent="-171450" algn="l" defTabSz="800100">
            <a:lnSpc>
              <a:spcPct val="90000"/>
            </a:lnSpc>
            <a:spcBef>
              <a:spcPct val="0"/>
            </a:spcBef>
            <a:spcAft>
              <a:spcPct val="15000"/>
            </a:spcAft>
            <a:buChar char="••"/>
          </a:pPr>
          <a:r>
            <a:rPr lang="en-US" sz="1800" kern="1200" dirty="0" smtClean="0"/>
            <a:t>Launch Birth Certificate Initiative</a:t>
          </a:r>
          <a:endParaRPr lang="en-US" sz="1800" kern="1200" dirty="0"/>
        </a:p>
        <a:p>
          <a:pPr marL="171450" lvl="1" indent="-171450" algn="l" defTabSz="800100">
            <a:lnSpc>
              <a:spcPct val="90000"/>
            </a:lnSpc>
            <a:spcBef>
              <a:spcPct val="0"/>
            </a:spcBef>
            <a:spcAft>
              <a:spcPct val="15000"/>
            </a:spcAft>
            <a:buChar char="••"/>
          </a:pPr>
          <a:r>
            <a:rPr lang="en-US" sz="1800" kern="1200" dirty="0" smtClean="0"/>
            <a:t>Started yearly spring Face to Face Meetings  for OB and Neo Teams</a:t>
          </a:r>
          <a:endParaRPr lang="en-US" sz="1800" kern="1200" dirty="0"/>
        </a:p>
      </dsp:txBody>
      <dsp:txXfrm rot="-5400000">
        <a:off x="977372" y="3167824"/>
        <a:ext cx="6996367" cy="694923"/>
      </dsp:txXfrm>
    </dsp:sp>
    <dsp:sp modelId="{FF7F1834-AD72-4D98-9D45-F5F6BC149F39}">
      <dsp:nvSpPr>
        <dsp:cNvPr id="0" name=""/>
        <dsp:cNvSpPr/>
      </dsp:nvSpPr>
      <dsp:spPr>
        <a:xfrm>
          <a:off x="75326" y="3029277"/>
          <a:ext cx="911505" cy="962638"/>
        </a:xfrm>
        <a:prstGeom prst="roundRect">
          <a:avLst/>
        </a:prstGeom>
        <a:solidFill>
          <a:srgbClr val="0049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2015</a:t>
          </a:r>
          <a:endParaRPr lang="en-US" sz="2400" kern="1200" dirty="0"/>
        </a:p>
      </dsp:txBody>
      <dsp:txXfrm>
        <a:off x="119822" y="3073773"/>
        <a:ext cx="822513" cy="873646"/>
      </dsp:txXfrm>
    </dsp:sp>
    <dsp:sp modelId="{2C6BDD2D-67CB-4945-8E65-BDE0347BBC14}">
      <dsp:nvSpPr>
        <dsp:cNvPr id="0" name=""/>
        <dsp:cNvSpPr/>
      </dsp:nvSpPr>
      <dsp:spPr>
        <a:xfrm rot="5400000">
          <a:off x="4109297" y="1009075"/>
          <a:ext cx="770111" cy="703396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Launch Maternal Hypertension Initiative</a:t>
          </a:r>
          <a:endParaRPr lang="en-US" sz="1800" kern="1200" dirty="0"/>
        </a:p>
        <a:p>
          <a:pPr marL="171450" lvl="1" indent="-171450" algn="l" defTabSz="800100">
            <a:lnSpc>
              <a:spcPct val="90000"/>
            </a:lnSpc>
            <a:spcBef>
              <a:spcPct val="0"/>
            </a:spcBef>
            <a:spcAft>
              <a:spcPct val="15000"/>
            </a:spcAft>
            <a:buChar char="••"/>
          </a:pPr>
          <a:r>
            <a:rPr lang="en-US" sz="1800" kern="1200" dirty="0" smtClean="0"/>
            <a:t>IDPH Funding</a:t>
          </a:r>
          <a:endParaRPr lang="en-US" sz="1800" kern="1200" dirty="0"/>
        </a:p>
        <a:p>
          <a:pPr marL="171450" lvl="1" indent="-171450" algn="l" defTabSz="800100">
            <a:lnSpc>
              <a:spcPct val="90000"/>
            </a:lnSpc>
            <a:spcBef>
              <a:spcPct val="0"/>
            </a:spcBef>
            <a:spcAft>
              <a:spcPct val="15000"/>
            </a:spcAft>
            <a:buChar char="••"/>
          </a:pPr>
          <a:r>
            <a:rPr lang="en-US" sz="1800" kern="1200" dirty="0" smtClean="0"/>
            <a:t>Golden Hour Initiative Ongoing</a:t>
          </a:r>
          <a:endParaRPr lang="en-US" sz="1800" kern="1200" dirty="0"/>
        </a:p>
      </dsp:txBody>
      <dsp:txXfrm rot="-5400000">
        <a:off x="977372" y="4178594"/>
        <a:ext cx="6996367" cy="694923"/>
      </dsp:txXfrm>
    </dsp:sp>
    <dsp:sp modelId="{EB9EC09A-3573-47B6-9D01-7E0ABC228B9F}">
      <dsp:nvSpPr>
        <dsp:cNvPr id="0" name=""/>
        <dsp:cNvSpPr/>
      </dsp:nvSpPr>
      <dsp:spPr>
        <a:xfrm>
          <a:off x="75326" y="4040048"/>
          <a:ext cx="911505" cy="962638"/>
        </a:xfrm>
        <a:prstGeom prst="roundRect">
          <a:avLst/>
        </a:prstGeom>
        <a:solidFill>
          <a:srgbClr val="0049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2016</a:t>
          </a:r>
          <a:endParaRPr lang="en-US" sz="2400" kern="1200" dirty="0"/>
        </a:p>
      </dsp:txBody>
      <dsp:txXfrm>
        <a:off x="119822" y="4084544"/>
        <a:ext cx="822513" cy="873646"/>
      </dsp:txXfrm>
    </dsp:sp>
    <dsp:sp modelId="{122C4DDF-01C3-4DCD-8CDE-16296C9E72F7}">
      <dsp:nvSpPr>
        <dsp:cNvPr id="0" name=""/>
        <dsp:cNvSpPr/>
      </dsp:nvSpPr>
      <dsp:spPr>
        <a:xfrm rot="5400000">
          <a:off x="4109297" y="2019846"/>
          <a:ext cx="770111" cy="703396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Maternal Hypertension and Golden Hour Initiatives Ongoing</a:t>
          </a:r>
          <a:endParaRPr lang="en-US" sz="1800" kern="1200" dirty="0"/>
        </a:p>
        <a:p>
          <a:pPr marL="171450" lvl="1" indent="-171450" algn="l" defTabSz="800100">
            <a:lnSpc>
              <a:spcPct val="90000"/>
            </a:lnSpc>
            <a:spcBef>
              <a:spcPct val="0"/>
            </a:spcBef>
            <a:spcAft>
              <a:spcPct val="15000"/>
            </a:spcAft>
            <a:buChar char="••"/>
          </a:pPr>
          <a:r>
            <a:rPr lang="en-US" sz="1800" kern="1200" dirty="0" smtClean="0"/>
            <a:t>CDC Funding for MNO Initiative</a:t>
          </a:r>
          <a:endParaRPr lang="en-US" sz="1800" kern="1200" dirty="0"/>
        </a:p>
        <a:p>
          <a:pPr marL="171450" lvl="1" indent="-171450" algn="l" defTabSz="800100">
            <a:lnSpc>
              <a:spcPct val="90000"/>
            </a:lnSpc>
            <a:spcBef>
              <a:spcPct val="0"/>
            </a:spcBef>
            <a:spcAft>
              <a:spcPct val="15000"/>
            </a:spcAft>
            <a:buChar char="••"/>
          </a:pPr>
          <a:r>
            <a:rPr lang="en-US" sz="1800" kern="1200" dirty="0" err="1" smtClean="0"/>
            <a:t>Pritzker</a:t>
          </a:r>
          <a:r>
            <a:rPr lang="en-US" sz="1800" kern="1200" dirty="0" smtClean="0"/>
            <a:t> Grant Award for IP LARC Initiative</a:t>
          </a:r>
          <a:endParaRPr lang="en-US" sz="1800" kern="1200" dirty="0"/>
        </a:p>
      </dsp:txBody>
      <dsp:txXfrm rot="-5400000">
        <a:off x="977372" y="5189365"/>
        <a:ext cx="6996367" cy="694923"/>
      </dsp:txXfrm>
    </dsp:sp>
    <dsp:sp modelId="{E7CB0A97-B3A0-45E2-8CC8-1BA721D20EA4}">
      <dsp:nvSpPr>
        <dsp:cNvPr id="0" name=""/>
        <dsp:cNvSpPr/>
      </dsp:nvSpPr>
      <dsp:spPr>
        <a:xfrm>
          <a:off x="75326" y="5050819"/>
          <a:ext cx="911505" cy="962638"/>
        </a:xfrm>
        <a:prstGeom prst="roundRect">
          <a:avLst/>
        </a:prstGeom>
        <a:solidFill>
          <a:srgbClr val="0049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2017</a:t>
          </a:r>
          <a:endParaRPr lang="en-US" sz="2400" kern="1200" dirty="0"/>
        </a:p>
      </dsp:txBody>
      <dsp:txXfrm>
        <a:off x="119822" y="5095315"/>
        <a:ext cx="822513" cy="8736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F5D33-F864-449A-B763-BE7EF1036BA2}">
      <dsp:nvSpPr>
        <dsp:cNvPr id="0" name=""/>
        <dsp:cNvSpPr/>
      </dsp:nvSpPr>
      <dsp:spPr>
        <a:xfrm rot="10800000">
          <a:off x="0" y="0"/>
          <a:ext cx="8388926" cy="1596460"/>
        </a:xfrm>
        <a:prstGeom prst="trapezoid">
          <a:avLst>
            <a:gd name="adj" fmla="val 8757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Temperature between 36.5-37.5 °C (97.7-99.5 °F) upon NICU admission </a:t>
          </a:r>
        </a:p>
        <a:p>
          <a:pPr lvl="0" algn="ctr" defTabSz="622300">
            <a:lnSpc>
              <a:spcPct val="90000"/>
            </a:lnSpc>
            <a:spcBef>
              <a:spcPct val="0"/>
            </a:spcBef>
            <a:spcAft>
              <a:spcPct val="35000"/>
            </a:spcAft>
          </a:pPr>
          <a:r>
            <a:rPr lang="en-US" sz="1400" kern="1200" dirty="0" smtClean="0"/>
            <a:t>Delayed cord clamping </a:t>
          </a:r>
        </a:p>
        <a:p>
          <a:pPr lvl="0" algn="ctr" defTabSz="622300">
            <a:lnSpc>
              <a:spcPct val="90000"/>
            </a:lnSpc>
            <a:spcBef>
              <a:spcPct val="0"/>
            </a:spcBef>
            <a:spcAft>
              <a:spcPct val="35000"/>
            </a:spcAft>
          </a:pPr>
          <a:r>
            <a:rPr lang="en-US" sz="1400" kern="1200" dirty="0" smtClean="0"/>
            <a:t>Post-resuscitation debrief </a:t>
          </a:r>
        </a:p>
      </dsp:txBody>
      <dsp:txXfrm rot="-10800000">
        <a:off x="1468062" y="0"/>
        <a:ext cx="5452802" cy="1596460"/>
      </dsp:txXfrm>
    </dsp:sp>
    <dsp:sp modelId="{A9112099-6A01-4863-8BC8-607B0C423676}">
      <dsp:nvSpPr>
        <dsp:cNvPr id="0" name=""/>
        <dsp:cNvSpPr/>
      </dsp:nvSpPr>
      <dsp:spPr>
        <a:xfrm rot="10800000">
          <a:off x="1398154" y="1596460"/>
          <a:ext cx="5592617" cy="1596460"/>
        </a:xfrm>
        <a:prstGeom prst="trapezoid">
          <a:avLst>
            <a:gd name="adj" fmla="val 8757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Pre-brief</a:t>
          </a:r>
        </a:p>
        <a:p>
          <a:pPr lvl="0" algn="ctr" defTabSz="622300">
            <a:lnSpc>
              <a:spcPct val="90000"/>
            </a:lnSpc>
            <a:spcBef>
              <a:spcPct val="0"/>
            </a:spcBef>
            <a:spcAft>
              <a:spcPct val="35000"/>
            </a:spcAft>
          </a:pPr>
          <a:r>
            <a:rPr lang="en-US" sz="1400" kern="1200" dirty="0" smtClean="0"/>
            <a:t>Pulse-oximetry</a:t>
          </a:r>
        </a:p>
        <a:p>
          <a:pPr lvl="0" algn="ctr" defTabSz="622300">
            <a:lnSpc>
              <a:spcPct val="90000"/>
            </a:lnSpc>
            <a:spcBef>
              <a:spcPct val="0"/>
            </a:spcBef>
            <a:spcAft>
              <a:spcPct val="35000"/>
            </a:spcAft>
          </a:pPr>
          <a:r>
            <a:rPr lang="en-US" sz="1400" kern="1200" dirty="0" smtClean="0"/>
            <a:t>Non-invasive respiratory support </a:t>
          </a:r>
        </a:p>
        <a:p>
          <a:pPr lvl="0" algn="ctr" defTabSz="622300">
            <a:lnSpc>
              <a:spcPct val="90000"/>
            </a:lnSpc>
            <a:spcBef>
              <a:spcPct val="0"/>
            </a:spcBef>
            <a:spcAft>
              <a:spcPct val="35000"/>
            </a:spcAft>
          </a:pPr>
          <a:r>
            <a:rPr lang="en-US" sz="1400" kern="1200" dirty="0" smtClean="0"/>
            <a:t>Checklist</a:t>
          </a:r>
        </a:p>
        <a:p>
          <a:pPr lvl="0" algn="ctr" defTabSz="622300">
            <a:lnSpc>
              <a:spcPct val="90000"/>
            </a:lnSpc>
            <a:spcBef>
              <a:spcPct val="0"/>
            </a:spcBef>
            <a:spcAft>
              <a:spcPct val="35000"/>
            </a:spcAft>
          </a:pPr>
          <a:r>
            <a:rPr lang="en-US" sz="1400" kern="1200" dirty="0" smtClean="0"/>
            <a:t>Family Engagement prior to delivery</a:t>
          </a:r>
        </a:p>
      </dsp:txBody>
      <dsp:txXfrm rot="-10800000">
        <a:off x="2376862" y="1596460"/>
        <a:ext cx="3635201" cy="1596460"/>
      </dsp:txXfrm>
    </dsp:sp>
    <dsp:sp modelId="{8643B4E0-6274-4AB1-9A40-F429CC4822A0}">
      <dsp:nvSpPr>
        <dsp:cNvPr id="0" name=""/>
        <dsp:cNvSpPr/>
      </dsp:nvSpPr>
      <dsp:spPr>
        <a:xfrm rot="10800000">
          <a:off x="2796309" y="3192921"/>
          <a:ext cx="2796308" cy="1596460"/>
        </a:xfrm>
        <a:prstGeom prst="trapezoid">
          <a:avLst>
            <a:gd name="adj" fmla="val 8757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kern="1200" dirty="0" smtClean="0"/>
        </a:p>
        <a:p>
          <a:pPr lvl="0" algn="ctr" defTabSz="622300">
            <a:lnSpc>
              <a:spcPct val="90000"/>
            </a:lnSpc>
            <a:spcBef>
              <a:spcPct val="0"/>
            </a:spcBef>
            <a:spcAft>
              <a:spcPct val="35000"/>
            </a:spcAft>
          </a:pPr>
          <a:r>
            <a:rPr lang="en-US" sz="1400" kern="1200" dirty="0" smtClean="0"/>
            <a:t>Antibiotics and IV access within 1 hour of NICU admission</a:t>
          </a:r>
        </a:p>
        <a:p>
          <a:pPr lvl="0" algn="ctr" defTabSz="622300">
            <a:lnSpc>
              <a:spcPct val="90000"/>
            </a:lnSpc>
            <a:spcBef>
              <a:spcPct val="0"/>
            </a:spcBef>
            <a:spcAft>
              <a:spcPct val="35000"/>
            </a:spcAft>
          </a:pPr>
          <a:r>
            <a:rPr lang="en-US" sz="1400" kern="1200" dirty="0" smtClean="0"/>
            <a:t>Family engagement in delivery room and during NICU admission</a:t>
          </a:r>
        </a:p>
        <a:p>
          <a:pPr lvl="0" algn="ctr" defTabSz="622300">
            <a:lnSpc>
              <a:spcPct val="90000"/>
            </a:lnSpc>
            <a:spcBef>
              <a:spcPct val="0"/>
            </a:spcBef>
            <a:spcAft>
              <a:spcPct val="35000"/>
            </a:spcAft>
          </a:pPr>
          <a:r>
            <a:rPr lang="en-US" sz="1400" kern="1200" dirty="0" smtClean="0"/>
            <a:t>Surfactant</a:t>
          </a:r>
        </a:p>
        <a:p>
          <a:pPr lvl="0" algn="ctr" defTabSz="622300">
            <a:lnSpc>
              <a:spcPct val="90000"/>
            </a:lnSpc>
            <a:spcBef>
              <a:spcPct val="0"/>
            </a:spcBef>
            <a:spcAft>
              <a:spcPct val="35000"/>
            </a:spcAft>
          </a:pPr>
          <a:endParaRPr lang="en-US" sz="1000" kern="1200" dirty="0"/>
        </a:p>
      </dsp:txBody>
      <dsp:txXfrm rot="-10800000">
        <a:off x="2796309" y="3192921"/>
        <a:ext cx="2796308" cy="1596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69AFF-B56D-45FA-844E-680A513FF9DE}">
      <dsp:nvSpPr>
        <dsp:cNvPr id="0" name=""/>
        <dsp:cNvSpPr/>
      </dsp:nvSpPr>
      <dsp:spPr>
        <a:xfrm>
          <a:off x="5947018" y="951499"/>
          <a:ext cx="2520498" cy="25209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67E17B-9316-437E-9712-281290A6BE01}">
      <dsp:nvSpPr>
        <dsp:cNvPr id="0" name=""/>
        <dsp:cNvSpPr/>
      </dsp:nvSpPr>
      <dsp:spPr>
        <a:xfrm>
          <a:off x="6030706" y="1035546"/>
          <a:ext cx="2353121" cy="2352871"/>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ILPQC QI support to teams in need of additional assistance and will hold quarterly GH team calls </a:t>
          </a:r>
          <a:endParaRPr lang="en-US" sz="1700" kern="1200" dirty="0"/>
        </a:p>
      </dsp:txBody>
      <dsp:txXfrm>
        <a:off x="6367101" y="1371734"/>
        <a:ext cx="1680332" cy="1680496"/>
      </dsp:txXfrm>
    </dsp:sp>
    <dsp:sp modelId="{CA00809E-DC89-4CB7-9566-4B0D401282B2}">
      <dsp:nvSpPr>
        <dsp:cNvPr id="0" name=""/>
        <dsp:cNvSpPr/>
      </dsp:nvSpPr>
      <dsp:spPr>
        <a:xfrm rot="2700000">
          <a:off x="3345045" y="954547"/>
          <a:ext cx="2514427" cy="2514427"/>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62038F-A161-4C08-9327-725FAF48C1E2}">
      <dsp:nvSpPr>
        <dsp:cNvPr id="0" name=""/>
        <dsp:cNvSpPr/>
      </dsp:nvSpPr>
      <dsp:spPr>
        <a:xfrm>
          <a:off x="3425698" y="1035546"/>
          <a:ext cx="2353121" cy="2352871"/>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Compliance monitoring of key measures  to sustain the gains</a:t>
          </a:r>
          <a:endParaRPr lang="en-US" sz="1700" kern="1200" dirty="0"/>
        </a:p>
      </dsp:txBody>
      <dsp:txXfrm>
        <a:off x="3762093" y="1371734"/>
        <a:ext cx="1680332" cy="1680496"/>
      </dsp:txXfrm>
    </dsp:sp>
    <dsp:sp modelId="{69335F23-17E1-48E2-929E-BB560C706499}">
      <dsp:nvSpPr>
        <dsp:cNvPr id="0" name=""/>
        <dsp:cNvSpPr/>
      </dsp:nvSpPr>
      <dsp:spPr>
        <a:xfrm rot="2700000">
          <a:off x="740038" y="954547"/>
          <a:ext cx="2514427" cy="2514427"/>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5A62F4-BB29-48ED-AF4C-27FBEE4A5514}">
      <dsp:nvSpPr>
        <dsp:cNvPr id="0" name=""/>
        <dsp:cNvSpPr/>
      </dsp:nvSpPr>
      <dsp:spPr>
        <a:xfrm>
          <a:off x="820691" y="1035546"/>
          <a:ext cx="2353121" cy="2352871"/>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Teams</a:t>
          </a:r>
          <a:r>
            <a:rPr lang="en-US" sz="1700" kern="1200" baseline="0" dirty="0" smtClean="0"/>
            <a:t> focus on key measures to complete goals</a:t>
          </a:r>
          <a:endParaRPr lang="en-US" sz="1700" kern="1200" dirty="0"/>
        </a:p>
      </dsp:txBody>
      <dsp:txXfrm>
        <a:off x="1157085" y="1371734"/>
        <a:ext cx="1680332" cy="16804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69AFF-B56D-45FA-844E-680A513FF9DE}">
      <dsp:nvSpPr>
        <dsp:cNvPr id="0" name=""/>
        <dsp:cNvSpPr/>
      </dsp:nvSpPr>
      <dsp:spPr>
        <a:xfrm>
          <a:off x="5947018" y="951499"/>
          <a:ext cx="2520498" cy="25209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67E17B-9316-437E-9712-281290A6BE01}">
      <dsp:nvSpPr>
        <dsp:cNvPr id="0" name=""/>
        <dsp:cNvSpPr/>
      </dsp:nvSpPr>
      <dsp:spPr>
        <a:xfrm>
          <a:off x="6030706" y="1035546"/>
          <a:ext cx="2353121" cy="2352871"/>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ILPQC QI support calls to teams in need of additional support and will hold at least quarterly HTN team check in calls</a:t>
          </a:r>
          <a:endParaRPr lang="en-US" sz="1600" kern="1200" dirty="0"/>
        </a:p>
      </dsp:txBody>
      <dsp:txXfrm>
        <a:off x="6367101" y="1371734"/>
        <a:ext cx="1680332" cy="1680496"/>
      </dsp:txXfrm>
    </dsp:sp>
    <dsp:sp modelId="{CA00809E-DC89-4CB7-9566-4B0D401282B2}">
      <dsp:nvSpPr>
        <dsp:cNvPr id="0" name=""/>
        <dsp:cNvSpPr/>
      </dsp:nvSpPr>
      <dsp:spPr>
        <a:xfrm rot="2700000">
          <a:off x="3345045" y="954547"/>
          <a:ext cx="2514427" cy="2514427"/>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62038F-A161-4C08-9327-725FAF48C1E2}">
      <dsp:nvSpPr>
        <dsp:cNvPr id="0" name=""/>
        <dsp:cNvSpPr/>
      </dsp:nvSpPr>
      <dsp:spPr>
        <a:xfrm>
          <a:off x="3425698" y="1035546"/>
          <a:ext cx="2353121" cy="2352871"/>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Perinatal Network Administrators outreach to teams not yet at 80% and discuss at network meetings</a:t>
          </a:r>
          <a:endParaRPr lang="en-US" sz="1600" kern="1200" dirty="0"/>
        </a:p>
      </dsp:txBody>
      <dsp:txXfrm>
        <a:off x="3762093" y="1371734"/>
        <a:ext cx="1680332" cy="1680496"/>
      </dsp:txXfrm>
    </dsp:sp>
    <dsp:sp modelId="{69335F23-17E1-48E2-929E-BB560C706499}">
      <dsp:nvSpPr>
        <dsp:cNvPr id="0" name=""/>
        <dsp:cNvSpPr/>
      </dsp:nvSpPr>
      <dsp:spPr>
        <a:xfrm rot="2700000">
          <a:off x="740038" y="954547"/>
          <a:ext cx="2514427" cy="2514427"/>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5A62F4-BB29-48ED-AF4C-27FBEE4A5514}">
      <dsp:nvSpPr>
        <dsp:cNvPr id="0" name=""/>
        <dsp:cNvSpPr/>
      </dsp:nvSpPr>
      <dsp:spPr>
        <a:xfrm>
          <a:off x="820691" y="1035546"/>
          <a:ext cx="2353121" cy="2352871"/>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All teams complete provider / staff education using AIM e-modules</a:t>
          </a:r>
          <a:endParaRPr lang="en-US" sz="1600" kern="1200" dirty="0"/>
        </a:p>
      </dsp:txBody>
      <dsp:txXfrm>
        <a:off x="1157085" y="1371734"/>
        <a:ext cx="1680332" cy="16804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A5375-C457-43AA-A4E7-6DD8C2AF18A1}">
      <dsp:nvSpPr>
        <dsp:cNvPr id="0" name=""/>
        <dsp:cNvSpPr/>
      </dsp:nvSpPr>
      <dsp:spPr>
        <a:xfrm>
          <a:off x="-4341089" y="-665907"/>
          <a:ext cx="5171977" cy="5171977"/>
        </a:xfrm>
        <a:prstGeom prst="blockArc">
          <a:avLst>
            <a:gd name="adj1" fmla="val 18900000"/>
            <a:gd name="adj2" fmla="val 2700000"/>
            <a:gd name="adj3" fmla="val 41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DA68CD-3D9D-4FC0-9152-D04BF5C6853E}">
      <dsp:nvSpPr>
        <dsp:cNvPr id="0" name=""/>
        <dsp:cNvSpPr/>
      </dsp:nvSpPr>
      <dsp:spPr>
        <a:xfrm>
          <a:off x="534357" y="384016"/>
          <a:ext cx="4595591" cy="7680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26"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Compliance Monitoring</a:t>
          </a:r>
          <a:endParaRPr lang="en-US" sz="2300" kern="1200" dirty="0"/>
        </a:p>
      </dsp:txBody>
      <dsp:txXfrm>
        <a:off x="534357" y="384016"/>
        <a:ext cx="4595591" cy="768032"/>
      </dsp:txXfrm>
    </dsp:sp>
    <dsp:sp modelId="{BD515080-8248-45D6-987A-8A36090215A5}">
      <dsp:nvSpPr>
        <dsp:cNvPr id="0" name=""/>
        <dsp:cNvSpPr/>
      </dsp:nvSpPr>
      <dsp:spPr>
        <a:xfrm>
          <a:off x="54337" y="288012"/>
          <a:ext cx="960040" cy="96004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AB4BBC-5AE7-4A1C-84FA-1D9B21EA4465}">
      <dsp:nvSpPr>
        <dsp:cNvPr id="0" name=""/>
        <dsp:cNvSpPr/>
      </dsp:nvSpPr>
      <dsp:spPr>
        <a:xfrm>
          <a:off x="813537" y="1536064"/>
          <a:ext cx="4316411" cy="7680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26"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New Hire Education</a:t>
          </a:r>
          <a:endParaRPr lang="en-US" sz="2300" kern="1200" dirty="0"/>
        </a:p>
      </dsp:txBody>
      <dsp:txXfrm>
        <a:off x="813537" y="1536064"/>
        <a:ext cx="4316411" cy="768032"/>
      </dsp:txXfrm>
    </dsp:sp>
    <dsp:sp modelId="{5C69CDBF-F71F-45FD-A531-BA8B67B1BF88}">
      <dsp:nvSpPr>
        <dsp:cNvPr id="0" name=""/>
        <dsp:cNvSpPr/>
      </dsp:nvSpPr>
      <dsp:spPr>
        <a:xfrm>
          <a:off x="333516" y="1440060"/>
          <a:ext cx="960040" cy="96004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66A729-4731-40F1-B34F-667D1DDB2633}">
      <dsp:nvSpPr>
        <dsp:cNvPr id="0" name=""/>
        <dsp:cNvSpPr/>
      </dsp:nvSpPr>
      <dsp:spPr>
        <a:xfrm>
          <a:off x="534357" y="2688113"/>
          <a:ext cx="4595591" cy="7680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26"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Ongoing Staff/Provider Education</a:t>
          </a:r>
          <a:endParaRPr lang="en-US" sz="2300" kern="1200" dirty="0"/>
        </a:p>
      </dsp:txBody>
      <dsp:txXfrm>
        <a:off x="534357" y="2688113"/>
        <a:ext cx="4595591" cy="768032"/>
      </dsp:txXfrm>
    </dsp:sp>
    <dsp:sp modelId="{A13AF244-989D-44CB-8F08-5A2100CDD395}">
      <dsp:nvSpPr>
        <dsp:cNvPr id="0" name=""/>
        <dsp:cNvSpPr/>
      </dsp:nvSpPr>
      <dsp:spPr>
        <a:xfrm>
          <a:off x="54337" y="2592109"/>
          <a:ext cx="960040" cy="96004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22517-B5C4-4B70-801E-EDEB1650AC48}">
      <dsp:nvSpPr>
        <dsp:cNvPr id="0" name=""/>
        <dsp:cNvSpPr/>
      </dsp:nvSpPr>
      <dsp:spPr>
        <a:xfrm>
          <a:off x="2411" y="212615"/>
          <a:ext cx="2937420" cy="117496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en-US" sz="2600" kern="1200" dirty="0" smtClean="0"/>
            <a:t>Prevention</a:t>
          </a:r>
          <a:endParaRPr lang="en-US" sz="2600" kern="1200" dirty="0"/>
        </a:p>
      </dsp:txBody>
      <dsp:txXfrm>
        <a:off x="589895" y="212615"/>
        <a:ext cx="1762452" cy="1174968"/>
      </dsp:txXfrm>
    </dsp:sp>
    <dsp:sp modelId="{A79C321E-E673-4487-8AE2-8F67517FF725}">
      <dsp:nvSpPr>
        <dsp:cNvPr id="0" name=""/>
        <dsp:cNvSpPr/>
      </dsp:nvSpPr>
      <dsp:spPr>
        <a:xfrm>
          <a:off x="2646089" y="212615"/>
          <a:ext cx="2937420" cy="117496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en-US" sz="2600" kern="1200" dirty="0" smtClean="0"/>
            <a:t>Screening and Linking to Care </a:t>
          </a:r>
          <a:endParaRPr lang="en-US" sz="2600" kern="1200" dirty="0"/>
        </a:p>
      </dsp:txBody>
      <dsp:txXfrm>
        <a:off x="3233573" y="212615"/>
        <a:ext cx="1762452" cy="1174968"/>
      </dsp:txXfrm>
    </dsp:sp>
    <dsp:sp modelId="{C18E0E07-C7A3-4B8D-834E-6D1F060B6F83}">
      <dsp:nvSpPr>
        <dsp:cNvPr id="0" name=""/>
        <dsp:cNvSpPr/>
      </dsp:nvSpPr>
      <dsp:spPr>
        <a:xfrm>
          <a:off x="5289768" y="212615"/>
          <a:ext cx="2937420" cy="117496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ct val="35000"/>
            </a:spcAft>
          </a:pPr>
          <a:r>
            <a:rPr lang="en-US" sz="2600" kern="1200" dirty="0" smtClean="0"/>
            <a:t>Optimizing Care for Mom/Baby</a:t>
          </a:r>
          <a:endParaRPr lang="en-US" sz="2600" kern="1200" dirty="0"/>
        </a:p>
      </dsp:txBody>
      <dsp:txXfrm>
        <a:off x="5877252" y="212615"/>
        <a:ext cx="1762452" cy="11749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B5E66-6091-4DC9-BC0E-61FCF9BD7104}">
      <dsp:nvSpPr>
        <dsp:cNvPr id="0" name=""/>
        <dsp:cNvSpPr/>
      </dsp:nvSpPr>
      <dsp:spPr>
        <a:xfrm>
          <a:off x="3429006" y="1981199"/>
          <a:ext cx="2437105" cy="210819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Increase access to IP LARC</a:t>
          </a:r>
          <a:endParaRPr lang="en-US" sz="2800" kern="1200" dirty="0"/>
        </a:p>
      </dsp:txBody>
      <dsp:txXfrm>
        <a:off x="3832868" y="2330556"/>
        <a:ext cx="1629381" cy="1409480"/>
      </dsp:txXfrm>
    </dsp:sp>
    <dsp:sp modelId="{C85AB16D-B590-4EF4-BD92-371CD088FB7D}">
      <dsp:nvSpPr>
        <dsp:cNvPr id="0" name=""/>
        <dsp:cNvSpPr/>
      </dsp:nvSpPr>
      <dsp:spPr>
        <a:xfrm>
          <a:off x="4879260" y="908776"/>
          <a:ext cx="919512" cy="79228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6B0013-39AC-4161-B001-0C3E704E5099}">
      <dsp:nvSpPr>
        <dsp:cNvPr id="0" name=""/>
        <dsp:cNvSpPr/>
      </dsp:nvSpPr>
      <dsp:spPr>
        <a:xfrm>
          <a:off x="3577656" y="0"/>
          <a:ext cx="1997190" cy="17278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Educate Patients on contraceptive options</a:t>
          </a:r>
          <a:endParaRPr lang="en-US" sz="1800" kern="1200" dirty="0"/>
        </a:p>
      </dsp:txBody>
      <dsp:txXfrm>
        <a:off x="3908633" y="286334"/>
        <a:ext cx="1335236" cy="1155136"/>
      </dsp:txXfrm>
    </dsp:sp>
    <dsp:sp modelId="{660B6084-EE99-44C0-BEF3-51F6ACF06342}">
      <dsp:nvSpPr>
        <dsp:cNvPr id="0" name=""/>
        <dsp:cNvSpPr/>
      </dsp:nvSpPr>
      <dsp:spPr>
        <a:xfrm>
          <a:off x="5952402" y="2389921"/>
          <a:ext cx="919512" cy="79228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ED35CC-C775-4A5C-91D3-3633378F4E23}">
      <dsp:nvSpPr>
        <dsp:cNvPr id="0" name=""/>
        <dsp:cNvSpPr/>
      </dsp:nvSpPr>
      <dsp:spPr>
        <a:xfrm>
          <a:off x="5409312" y="1062715"/>
          <a:ext cx="1997190" cy="17278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Educate</a:t>
          </a:r>
          <a:r>
            <a:rPr lang="en-US" sz="1800" kern="1200" baseline="0" dirty="0" smtClean="0"/>
            <a:t> Providers  counseling and placement</a:t>
          </a:r>
          <a:endParaRPr lang="en-US" sz="1800" kern="1200" dirty="0"/>
        </a:p>
      </dsp:txBody>
      <dsp:txXfrm>
        <a:off x="5740289" y="1349049"/>
        <a:ext cx="1335236" cy="1155136"/>
      </dsp:txXfrm>
    </dsp:sp>
    <dsp:sp modelId="{6DD6DB2C-4192-4535-828E-16DD9C0B6506}">
      <dsp:nvSpPr>
        <dsp:cNvPr id="0" name=""/>
        <dsp:cNvSpPr/>
      </dsp:nvSpPr>
      <dsp:spPr>
        <a:xfrm>
          <a:off x="5206928" y="4061856"/>
          <a:ext cx="919512" cy="79228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BA788B-54B2-4F97-B15D-935BE9B44E61}">
      <dsp:nvSpPr>
        <dsp:cNvPr id="0" name=""/>
        <dsp:cNvSpPr/>
      </dsp:nvSpPr>
      <dsp:spPr>
        <a:xfrm>
          <a:off x="5409312" y="3151891"/>
          <a:ext cx="1997190" cy="17278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Simplify IPLARC Billing</a:t>
          </a:r>
          <a:endParaRPr lang="en-US" sz="1800" kern="1200" dirty="0"/>
        </a:p>
      </dsp:txBody>
      <dsp:txXfrm>
        <a:off x="5740289" y="3438225"/>
        <a:ext cx="1335236" cy="1155136"/>
      </dsp:txXfrm>
    </dsp:sp>
    <dsp:sp modelId="{E864BDB7-DFB6-4CD0-8FEE-92E8E60B11E9}">
      <dsp:nvSpPr>
        <dsp:cNvPr id="0" name=""/>
        <dsp:cNvSpPr/>
      </dsp:nvSpPr>
      <dsp:spPr>
        <a:xfrm>
          <a:off x="3357698" y="4235409"/>
          <a:ext cx="919512" cy="79228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096CD7-4F27-4D67-8E89-1957B55085FA}">
      <dsp:nvSpPr>
        <dsp:cNvPr id="0" name=""/>
        <dsp:cNvSpPr/>
      </dsp:nvSpPr>
      <dsp:spPr>
        <a:xfrm>
          <a:off x="3577656" y="4215795"/>
          <a:ext cx="1997190" cy="17278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Stock LARC in Pharmacy</a:t>
          </a:r>
          <a:endParaRPr lang="en-US" sz="1800" kern="1200" dirty="0"/>
        </a:p>
      </dsp:txBody>
      <dsp:txXfrm>
        <a:off x="3908633" y="4502129"/>
        <a:ext cx="1335236" cy="1155136"/>
      </dsp:txXfrm>
    </dsp:sp>
    <dsp:sp modelId="{FF804694-32BE-4A85-A1B2-A386D04BA861}">
      <dsp:nvSpPr>
        <dsp:cNvPr id="0" name=""/>
        <dsp:cNvSpPr/>
      </dsp:nvSpPr>
      <dsp:spPr>
        <a:xfrm>
          <a:off x="2266982" y="2754858"/>
          <a:ext cx="919512" cy="79228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C6CC37-0488-40A9-9A31-19B64C42E85D}">
      <dsp:nvSpPr>
        <dsp:cNvPr id="0" name=""/>
        <dsp:cNvSpPr/>
      </dsp:nvSpPr>
      <dsp:spPr>
        <a:xfrm>
          <a:off x="1737497" y="3153079"/>
          <a:ext cx="1997190" cy="17278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Implement IP LARC Protocol</a:t>
          </a:r>
          <a:endParaRPr lang="en-US" sz="1800" kern="1200" dirty="0"/>
        </a:p>
      </dsp:txBody>
      <dsp:txXfrm>
        <a:off x="2068474" y="3439413"/>
        <a:ext cx="1335236" cy="1155136"/>
      </dsp:txXfrm>
    </dsp:sp>
    <dsp:sp modelId="{9B23D166-4FE4-4D51-8610-6B4A8C2C4791}">
      <dsp:nvSpPr>
        <dsp:cNvPr id="0" name=""/>
        <dsp:cNvSpPr/>
      </dsp:nvSpPr>
      <dsp:spPr>
        <a:xfrm>
          <a:off x="1737497" y="1060338"/>
          <a:ext cx="1997190" cy="17278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Systems Changes to OB Care Process Flow</a:t>
          </a:r>
          <a:endParaRPr lang="en-US" sz="1800" kern="1200" dirty="0"/>
        </a:p>
      </dsp:txBody>
      <dsp:txXfrm>
        <a:off x="2068474" y="1346672"/>
        <a:ext cx="1335236" cy="115513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cs typeface="+mn-cs"/>
              </a:defRPr>
            </a:lvl1pPr>
          </a:lstStyle>
          <a:p>
            <a:pPr>
              <a:defRPr/>
            </a:pPr>
            <a:fld id="{A1234E4B-760D-4C12-91CE-F6FE2BFE65B3}" type="datetimeFigureOut">
              <a:rPr lang="en-US" altLang="ja-JP"/>
              <a:pPr>
                <a:defRPr/>
              </a:pPr>
              <a:t>1/2/2018</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itchFamily="34" charset="0"/>
              </a:defRPr>
            </a:lvl1pPr>
          </a:lstStyle>
          <a:p>
            <a:pPr>
              <a:defRPr/>
            </a:pPr>
            <a:fld id="{799399BA-D265-4DD5-B172-CF7BBEF04538}" type="slidenum">
              <a:rPr lang="en-US" altLang="en-US"/>
              <a:pPr>
                <a:defRPr/>
              </a:pPr>
              <a:t>‹#›</a:t>
            </a:fld>
            <a:endParaRPr lang="en-US" altLang="en-US"/>
          </a:p>
        </p:txBody>
      </p:sp>
    </p:spTree>
    <p:extLst>
      <p:ext uri="{BB962C8B-B14F-4D97-AF65-F5344CB8AC3E}">
        <p14:creationId xmlns:p14="http://schemas.microsoft.com/office/powerpoint/2010/main" val="17201368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3667F1A6-D26A-435E-A6B9-71DCD84A0B24}" type="slidenum">
              <a:rPr lang="en-US" altLang="en-US">
                <a:latin typeface="Calibri" pitchFamily="34" charset="0"/>
              </a:rPr>
              <a:pPr/>
              <a:t>12</a:t>
            </a:fld>
            <a:endParaRPr lang="en-US" altLang="en-US">
              <a:latin typeface="Calibri" pitchFamily="34" charset="0"/>
            </a:endParaRPr>
          </a:p>
        </p:txBody>
      </p:sp>
    </p:spTree>
    <p:extLst>
      <p:ext uri="{BB962C8B-B14F-4D97-AF65-F5344CB8AC3E}">
        <p14:creationId xmlns:p14="http://schemas.microsoft.com/office/powerpoint/2010/main" val="1108480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endParaRPr lang="en-US" altLang="en-US" baseline="0"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13</a:t>
            </a:fld>
            <a:endParaRPr lang="en-US" altLang="en-US">
              <a:latin typeface="Calibri" pitchFamily="34" charset="0"/>
            </a:endParaRPr>
          </a:p>
        </p:txBody>
      </p:sp>
    </p:spTree>
    <p:extLst>
      <p:ext uri="{BB962C8B-B14F-4D97-AF65-F5344CB8AC3E}">
        <p14:creationId xmlns:p14="http://schemas.microsoft.com/office/powerpoint/2010/main" val="2163721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8132" name="Footer Placeholder 4"/>
          <p:cNvSpPr>
            <a:spLocks noGrp="1"/>
          </p:cNvSpPr>
          <p:nvPr>
            <p:ph type="ftr" sz="quarter" idx="4"/>
          </p:nvPr>
        </p:nvSpPr>
        <p:spPr bwMode="auto">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fontAlgn="base">
              <a:spcBef>
                <a:spcPct val="0"/>
              </a:spcBef>
              <a:spcAft>
                <a:spcPct val="0"/>
              </a:spcAft>
              <a:defRPr>
                <a:solidFill>
                  <a:schemeClr val="tx1"/>
                </a:solidFill>
                <a:latin typeface="Arial" panose="020B0604020202020204" pitchFamily="34" charset="0"/>
              </a:defRPr>
            </a:lvl6pPr>
            <a:lvl7pPr marL="3028264" indent="-232943" fontAlgn="base">
              <a:spcBef>
                <a:spcPct val="0"/>
              </a:spcBef>
              <a:spcAft>
                <a:spcPct val="0"/>
              </a:spcAft>
              <a:defRPr>
                <a:solidFill>
                  <a:schemeClr val="tx1"/>
                </a:solidFill>
                <a:latin typeface="Arial" panose="020B0604020202020204" pitchFamily="34" charset="0"/>
              </a:defRPr>
            </a:lvl7pPr>
            <a:lvl8pPr marL="3494151" indent="-232943" fontAlgn="base">
              <a:spcBef>
                <a:spcPct val="0"/>
              </a:spcBef>
              <a:spcAft>
                <a:spcPct val="0"/>
              </a:spcAft>
              <a:defRPr>
                <a:solidFill>
                  <a:schemeClr val="tx1"/>
                </a:solidFill>
                <a:latin typeface="Arial" panose="020B0604020202020204" pitchFamily="34" charset="0"/>
              </a:defRPr>
            </a:lvl8pPr>
            <a:lvl9pPr marL="3960038" indent="-23294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n-US" altLang="en-US" smtClean="0">
              <a:latin typeface="Calibri" panose="020F0502020204030204" pitchFamily="34" charset="0"/>
            </a:endParaRPr>
          </a:p>
        </p:txBody>
      </p:sp>
    </p:spTree>
    <p:extLst>
      <p:ext uri="{BB962C8B-B14F-4D97-AF65-F5344CB8AC3E}">
        <p14:creationId xmlns:p14="http://schemas.microsoft.com/office/powerpoint/2010/main" val="3648015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15</a:t>
            </a:fld>
            <a:endParaRPr lang="en-US" altLang="en-US">
              <a:latin typeface="Calibri" pitchFamily="34" charset="0"/>
            </a:endParaRPr>
          </a:p>
        </p:txBody>
      </p:sp>
    </p:spTree>
    <p:extLst>
      <p:ext uri="{BB962C8B-B14F-4D97-AF65-F5344CB8AC3E}">
        <p14:creationId xmlns:p14="http://schemas.microsoft.com/office/powerpoint/2010/main" val="3218164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trike="sngStrike"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16</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17</a:t>
            </a:fld>
            <a:endParaRPr lang="en-US" altLang="en-US">
              <a:latin typeface="Calibri" pitchFamily="34" charset="0"/>
            </a:endParaRPr>
          </a:p>
        </p:txBody>
      </p:sp>
    </p:spTree>
    <p:extLst>
      <p:ext uri="{BB962C8B-B14F-4D97-AF65-F5344CB8AC3E}">
        <p14:creationId xmlns:p14="http://schemas.microsoft.com/office/powerpoint/2010/main" val="2955939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None/>
            </a:pPr>
            <a:endParaRPr lang="en-US" dirty="0"/>
          </a:p>
        </p:txBody>
      </p:sp>
      <p:sp>
        <p:nvSpPr>
          <p:cNvPr id="50180" name="Footer Placeholder 4"/>
          <p:cNvSpPr>
            <a:spLocks noGrp="1"/>
          </p:cNvSpPr>
          <p:nvPr>
            <p:ph type="ftr" sz="quarter" idx="4"/>
          </p:nvPr>
        </p:nvSpPr>
        <p:spPr bwMode="auto">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868" indent="-285718">
              <a:defRPr>
                <a:solidFill>
                  <a:schemeClr val="tx1"/>
                </a:solidFill>
                <a:latin typeface="Arial" panose="020B0604020202020204" pitchFamily="34" charset="0"/>
              </a:defRPr>
            </a:lvl2pPr>
            <a:lvl3pPr marL="1142874" indent="-228574">
              <a:defRPr>
                <a:solidFill>
                  <a:schemeClr val="tx1"/>
                </a:solidFill>
                <a:latin typeface="Arial" panose="020B0604020202020204" pitchFamily="34" charset="0"/>
              </a:defRPr>
            </a:lvl3pPr>
            <a:lvl4pPr marL="1600023" indent="-228574">
              <a:defRPr>
                <a:solidFill>
                  <a:schemeClr val="tx1"/>
                </a:solidFill>
                <a:latin typeface="Arial" panose="020B0604020202020204" pitchFamily="34" charset="0"/>
              </a:defRPr>
            </a:lvl4pPr>
            <a:lvl5pPr marL="2057173" indent="-228574">
              <a:defRPr>
                <a:solidFill>
                  <a:schemeClr val="tx1"/>
                </a:solidFill>
                <a:latin typeface="Arial" panose="020B0604020202020204" pitchFamily="34" charset="0"/>
              </a:defRPr>
            </a:lvl5pPr>
            <a:lvl6pPr marL="2514322" indent="-228574" fontAlgn="base">
              <a:spcBef>
                <a:spcPct val="0"/>
              </a:spcBef>
              <a:spcAft>
                <a:spcPct val="0"/>
              </a:spcAft>
              <a:defRPr>
                <a:solidFill>
                  <a:schemeClr val="tx1"/>
                </a:solidFill>
                <a:latin typeface="Arial" panose="020B0604020202020204" pitchFamily="34" charset="0"/>
              </a:defRPr>
            </a:lvl6pPr>
            <a:lvl7pPr marL="2971471" indent="-228574" fontAlgn="base">
              <a:spcBef>
                <a:spcPct val="0"/>
              </a:spcBef>
              <a:spcAft>
                <a:spcPct val="0"/>
              </a:spcAft>
              <a:defRPr>
                <a:solidFill>
                  <a:schemeClr val="tx1"/>
                </a:solidFill>
                <a:latin typeface="Arial" panose="020B0604020202020204" pitchFamily="34" charset="0"/>
              </a:defRPr>
            </a:lvl7pPr>
            <a:lvl8pPr marL="3428620" indent="-228574" fontAlgn="base">
              <a:spcBef>
                <a:spcPct val="0"/>
              </a:spcBef>
              <a:spcAft>
                <a:spcPct val="0"/>
              </a:spcAft>
              <a:defRPr>
                <a:solidFill>
                  <a:schemeClr val="tx1"/>
                </a:solidFill>
                <a:latin typeface="Arial" panose="020B0604020202020204" pitchFamily="34" charset="0"/>
              </a:defRPr>
            </a:lvl8pPr>
            <a:lvl9pPr marL="3885770" indent="-228574"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n-US" altLang="en-US" smtClean="0">
              <a:latin typeface="Calibri" panose="020F0502020204030204" pitchFamily="34" charset="0"/>
            </a:endParaRPr>
          </a:p>
        </p:txBody>
      </p:sp>
    </p:spTree>
    <p:extLst>
      <p:ext uri="{BB962C8B-B14F-4D97-AF65-F5344CB8AC3E}">
        <p14:creationId xmlns:p14="http://schemas.microsoft.com/office/powerpoint/2010/main" val="3049750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None/>
            </a:pPr>
            <a:endParaRPr lang="en-US" dirty="0"/>
          </a:p>
        </p:txBody>
      </p:sp>
      <p:sp>
        <p:nvSpPr>
          <p:cNvPr id="49156" name="Footer Placeholder 4"/>
          <p:cNvSpPr>
            <a:spLocks noGrp="1"/>
          </p:cNvSpPr>
          <p:nvPr>
            <p:ph type="ftr" sz="quarter" idx="4"/>
          </p:nvPr>
        </p:nvSpPr>
        <p:spPr bwMode="auto">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fontAlgn="base">
              <a:spcBef>
                <a:spcPct val="0"/>
              </a:spcBef>
              <a:spcAft>
                <a:spcPct val="0"/>
              </a:spcAft>
              <a:defRPr>
                <a:solidFill>
                  <a:schemeClr val="tx1"/>
                </a:solidFill>
                <a:latin typeface="Arial" panose="020B0604020202020204" pitchFamily="34" charset="0"/>
              </a:defRPr>
            </a:lvl6pPr>
            <a:lvl7pPr marL="3028264" indent="-232943" fontAlgn="base">
              <a:spcBef>
                <a:spcPct val="0"/>
              </a:spcBef>
              <a:spcAft>
                <a:spcPct val="0"/>
              </a:spcAft>
              <a:defRPr>
                <a:solidFill>
                  <a:schemeClr val="tx1"/>
                </a:solidFill>
                <a:latin typeface="Arial" panose="020B0604020202020204" pitchFamily="34" charset="0"/>
              </a:defRPr>
            </a:lvl7pPr>
            <a:lvl8pPr marL="3494151" indent="-232943" fontAlgn="base">
              <a:spcBef>
                <a:spcPct val="0"/>
              </a:spcBef>
              <a:spcAft>
                <a:spcPct val="0"/>
              </a:spcAft>
              <a:defRPr>
                <a:solidFill>
                  <a:schemeClr val="tx1"/>
                </a:solidFill>
                <a:latin typeface="Arial" panose="020B0604020202020204" pitchFamily="34" charset="0"/>
              </a:defRPr>
            </a:lvl8pPr>
            <a:lvl9pPr marL="3960038" indent="-23294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n-US" altLang="en-US" smtClean="0">
              <a:latin typeface="Calibri" panose="020F0502020204030204" pitchFamily="34" charset="0"/>
            </a:endParaRPr>
          </a:p>
        </p:txBody>
      </p:sp>
    </p:spTree>
    <p:extLst>
      <p:ext uri="{BB962C8B-B14F-4D97-AF65-F5344CB8AC3E}">
        <p14:creationId xmlns:p14="http://schemas.microsoft.com/office/powerpoint/2010/main" val="528083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trike="sngStrike"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20</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trike="sngStrike"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21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3667F1A6-D26A-435E-A6B9-71DCD84A0B24}" type="slidenum">
              <a:rPr lang="en-US" altLang="en-US">
                <a:latin typeface="Calibri" pitchFamily="34" charset="0"/>
              </a:rPr>
              <a:pPr/>
              <a:t>2</a:t>
            </a:fld>
            <a:endParaRPr lang="en-US" altLang="en-US">
              <a:latin typeface="Calibri" pitchFamily="34" charset="0"/>
            </a:endParaRPr>
          </a:p>
        </p:txBody>
      </p:sp>
    </p:spTree>
    <p:extLst>
      <p:ext uri="{BB962C8B-B14F-4D97-AF65-F5344CB8AC3E}">
        <p14:creationId xmlns:p14="http://schemas.microsoft.com/office/powerpoint/2010/main" val="3927377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trike="sngStrike"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22</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trike="sngStrike"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23</a:t>
            </a:fld>
            <a:endParaRPr lang="en-US" altLang="en-US">
              <a:latin typeface="Calibri" pitchFamily="34" charset="0"/>
            </a:endParaRPr>
          </a:p>
        </p:txBody>
      </p:sp>
    </p:spTree>
    <p:extLst>
      <p:ext uri="{BB962C8B-B14F-4D97-AF65-F5344CB8AC3E}">
        <p14:creationId xmlns:p14="http://schemas.microsoft.com/office/powerpoint/2010/main" val="4068032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6084" name="Footer Placeholder 4"/>
          <p:cNvSpPr>
            <a:spLocks noGrp="1"/>
          </p:cNvSpPr>
          <p:nvPr>
            <p:ph type="ftr" sz="quarter" idx="4"/>
          </p:nvPr>
        </p:nvSpPr>
        <p:spPr bwMode="auto">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fontAlgn="base">
              <a:spcBef>
                <a:spcPct val="0"/>
              </a:spcBef>
              <a:spcAft>
                <a:spcPct val="0"/>
              </a:spcAft>
              <a:defRPr>
                <a:solidFill>
                  <a:schemeClr val="tx1"/>
                </a:solidFill>
                <a:latin typeface="Arial" panose="020B0604020202020204" pitchFamily="34" charset="0"/>
              </a:defRPr>
            </a:lvl6pPr>
            <a:lvl7pPr marL="3028264" indent="-232943" fontAlgn="base">
              <a:spcBef>
                <a:spcPct val="0"/>
              </a:spcBef>
              <a:spcAft>
                <a:spcPct val="0"/>
              </a:spcAft>
              <a:defRPr>
                <a:solidFill>
                  <a:schemeClr val="tx1"/>
                </a:solidFill>
                <a:latin typeface="Arial" panose="020B0604020202020204" pitchFamily="34" charset="0"/>
              </a:defRPr>
            </a:lvl7pPr>
            <a:lvl8pPr marL="3494151" indent="-232943" fontAlgn="base">
              <a:spcBef>
                <a:spcPct val="0"/>
              </a:spcBef>
              <a:spcAft>
                <a:spcPct val="0"/>
              </a:spcAft>
              <a:defRPr>
                <a:solidFill>
                  <a:schemeClr val="tx1"/>
                </a:solidFill>
                <a:latin typeface="Arial" panose="020B0604020202020204" pitchFamily="34" charset="0"/>
              </a:defRPr>
            </a:lvl8pPr>
            <a:lvl9pPr marL="3960038" indent="-23294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n-US" altLang="en-US" smtClean="0">
              <a:latin typeface="Calibri" panose="020F0502020204030204" pitchFamily="34" charset="0"/>
            </a:endParaRPr>
          </a:p>
        </p:txBody>
      </p:sp>
    </p:spTree>
    <p:extLst>
      <p:ext uri="{BB962C8B-B14F-4D97-AF65-F5344CB8AC3E}">
        <p14:creationId xmlns:p14="http://schemas.microsoft.com/office/powerpoint/2010/main" val="3603395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p:txBody>
      </p:sp>
      <p:sp>
        <p:nvSpPr>
          <p:cNvPr id="4" name="Footer Placeholder 3"/>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318370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96975" y="692150"/>
            <a:ext cx="4616450"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54202" indent="-290077">
              <a:defRPr>
                <a:solidFill>
                  <a:schemeClr val="tx1"/>
                </a:solidFill>
                <a:latin typeface="Arial" pitchFamily="34" charset="0"/>
                <a:ea typeface="MS PGothic" pitchFamily="34" charset="-128"/>
              </a:defRPr>
            </a:lvl2pPr>
            <a:lvl3pPr marL="1160310" indent="-232062">
              <a:defRPr>
                <a:solidFill>
                  <a:schemeClr val="tx1"/>
                </a:solidFill>
                <a:latin typeface="Arial" pitchFamily="34" charset="0"/>
                <a:ea typeface="MS PGothic" pitchFamily="34" charset="-128"/>
              </a:defRPr>
            </a:lvl3pPr>
            <a:lvl4pPr marL="1624433" indent="-232062">
              <a:defRPr>
                <a:solidFill>
                  <a:schemeClr val="tx1"/>
                </a:solidFill>
                <a:latin typeface="Arial" pitchFamily="34" charset="0"/>
                <a:ea typeface="MS PGothic" pitchFamily="34" charset="-128"/>
              </a:defRPr>
            </a:lvl4pPr>
            <a:lvl5pPr marL="2088557" indent="-232062">
              <a:defRPr>
                <a:solidFill>
                  <a:schemeClr val="tx1"/>
                </a:solidFill>
                <a:latin typeface="Arial" pitchFamily="34" charset="0"/>
                <a:ea typeface="MS PGothic" pitchFamily="34" charset="-128"/>
              </a:defRPr>
            </a:lvl5pPr>
            <a:lvl6pPr marL="2552681" indent="-232062" eaLnBrk="0" fontAlgn="base" hangingPunct="0">
              <a:spcBef>
                <a:spcPct val="0"/>
              </a:spcBef>
              <a:spcAft>
                <a:spcPct val="0"/>
              </a:spcAft>
              <a:defRPr>
                <a:solidFill>
                  <a:schemeClr val="tx1"/>
                </a:solidFill>
                <a:latin typeface="Arial" pitchFamily="34" charset="0"/>
                <a:ea typeface="MS PGothic" pitchFamily="34" charset="-128"/>
              </a:defRPr>
            </a:lvl6pPr>
            <a:lvl7pPr marL="3016804" indent="-232062" eaLnBrk="0" fontAlgn="base" hangingPunct="0">
              <a:spcBef>
                <a:spcPct val="0"/>
              </a:spcBef>
              <a:spcAft>
                <a:spcPct val="0"/>
              </a:spcAft>
              <a:defRPr>
                <a:solidFill>
                  <a:schemeClr val="tx1"/>
                </a:solidFill>
                <a:latin typeface="Arial" pitchFamily="34" charset="0"/>
                <a:ea typeface="MS PGothic" pitchFamily="34" charset="-128"/>
              </a:defRPr>
            </a:lvl7pPr>
            <a:lvl8pPr marL="3480928" indent="-232062" eaLnBrk="0" fontAlgn="base" hangingPunct="0">
              <a:spcBef>
                <a:spcPct val="0"/>
              </a:spcBef>
              <a:spcAft>
                <a:spcPct val="0"/>
              </a:spcAft>
              <a:defRPr>
                <a:solidFill>
                  <a:schemeClr val="tx1"/>
                </a:solidFill>
                <a:latin typeface="Arial" pitchFamily="34" charset="0"/>
                <a:ea typeface="MS PGothic" pitchFamily="34" charset="-128"/>
              </a:defRPr>
            </a:lvl8pPr>
            <a:lvl9pPr marL="3945052" indent="-232062"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26</a:t>
            </a:fld>
            <a:endParaRPr lang="en-US" altLang="en-US">
              <a:latin typeface="Calibri" pitchFamily="34" charset="0"/>
            </a:endParaRPr>
          </a:p>
        </p:txBody>
      </p:sp>
    </p:spTree>
    <p:extLst>
      <p:ext uri="{BB962C8B-B14F-4D97-AF65-F5344CB8AC3E}">
        <p14:creationId xmlns:p14="http://schemas.microsoft.com/office/powerpoint/2010/main" val="2152941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27</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None/>
            </a:pPr>
            <a:endParaRPr lang="en-US" altLang="en-US" baseline="0"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28</a:t>
            </a:fld>
            <a:endParaRPr lang="en-US" altLang="en-US">
              <a:latin typeface="Calibri" pitchFamily="34" charset="0"/>
            </a:endParaRPr>
          </a:p>
        </p:txBody>
      </p:sp>
    </p:spTree>
    <p:extLst>
      <p:ext uri="{BB962C8B-B14F-4D97-AF65-F5344CB8AC3E}">
        <p14:creationId xmlns:p14="http://schemas.microsoft.com/office/powerpoint/2010/main" val="3732990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trike="sngStrike" dirty="0" smtClean="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29</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30</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813" indent="-285697" eaLnBrk="0" hangingPunct="0">
              <a:defRPr>
                <a:solidFill>
                  <a:schemeClr val="tx1"/>
                </a:solidFill>
                <a:latin typeface="Arial" pitchFamily="34" charset="0"/>
                <a:ea typeface="MS PGothic" pitchFamily="34" charset="-128"/>
              </a:defRPr>
            </a:lvl2pPr>
            <a:lvl3pPr marL="1142789" indent="-228558" eaLnBrk="0" hangingPunct="0">
              <a:defRPr>
                <a:solidFill>
                  <a:schemeClr val="tx1"/>
                </a:solidFill>
                <a:latin typeface="Arial" pitchFamily="34" charset="0"/>
                <a:ea typeface="MS PGothic" pitchFamily="34" charset="-128"/>
              </a:defRPr>
            </a:lvl3pPr>
            <a:lvl4pPr marL="1599905" indent="-228558" eaLnBrk="0" hangingPunct="0">
              <a:defRPr>
                <a:solidFill>
                  <a:schemeClr val="tx1"/>
                </a:solidFill>
                <a:latin typeface="Arial" pitchFamily="34" charset="0"/>
                <a:ea typeface="MS PGothic" pitchFamily="34" charset="-128"/>
              </a:defRPr>
            </a:lvl4pPr>
            <a:lvl5pPr marL="2057021" indent="-228558" eaLnBrk="0" hangingPunct="0">
              <a:defRPr>
                <a:solidFill>
                  <a:schemeClr val="tx1"/>
                </a:solidFill>
                <a:latin typeface="Arial" pitchFamily="34" charset="0"/>
                <a:ea typeface="MS PGothic" pitchFamily="34" charset="-128"/>
              </a:defRPr>
            </a:lvl5pPr>
            <a:lvl6pPr marL="2514136" indent="-228558" eaLnBrk="0" fontAlgn="base" hangingPunct="0">
              <a:spcBef>
                <a:spcPct val="0"/>
              </a:spcBef>
              <a:spcAft>
                <a:spcPct val="0"/>
              </a:spcAft>
              <a:defRPr>
                <a:solidFill>
                  <a:schemeClr val="tx1"/>
                </a:solidFill>
                <a:latin typeface="Arial" pitchFamily="34" charset="0"/>
                <a:ea typeface="MS PGothic" pitchFamily="34" charset="-128"/>
              </a:defRPr>
            </a:lvl6pPr>
            <a:lvl7pPr marL="2971250" indent="-228558" eaLnBrk="0" fontAlgn="base" hangingPunct="0">
              <a:spcBef>
                <a:spcPct val="0"/>
              </a:spcBef>
              <a:spcAft>
                <a:spcPct val="0"/>
              </a:spcAft>
              <a:defRPr>
                <a:solidFill>
                  <a:schemeClr val="tx1"/>
                </a:solidFill>
                <a:latin typeface="Arial" pitchFamily="34" charset="0"/>
                <a:ea typeface="MS PGothic" pitchFamily="34" charset="-128"/>
              </a:defRPr>
            </a:lvl7pPr>
            <a:lvl8pPr marL="3428366" indent="-228558" eaLnBrk="0" fontAlgn="base" hangingPunct="0">
              <a:spcBef>
                <a:spcPct val="0"/>
              </a:spcBef>
              <a:spcAft>
                <a:spcPct val="0"/>
              </a:spcAft>
              <a:defRPr>
                <a:solidFill>
                  <a:schemeClr val="tx1"/>
                </a:solidFill>
                <a:latin typeface="Arial" pitchFamily="34" charset="0"/>
                <a:ea typeface="MS PGothic" pitchFamily="34" charset="-128"/>
              </a:defRPr>
            </a:lvl8pPr>
            <a:lvl9pPr marL="3885482" indent="-228558"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9F93021-76CA-42C7-9304-9B7039877150}" type="slidenum">
              <a:rPr lang="en-US" altLang="en-US" smtClean="0">
                <a:solidFill>
                  <a:prstClr val="black"/>
                </a:solidFill>
                <a:latin typeface="Calibri" pitchFamily="34" charset="0"/>
              </a:rPr>
              <a:pPr eaLnBrk="1" hangingPunct="1"/>
              <a:t>31</a:t>
            </a:fld>
            <a:endParaRPr lang="en-US" altLang="en-US" smtClean="0">
              <a:solidFill>
                <a:prstClr val="black"/>
              </a:solidFill>
              <a:latin typeface="Calibri" pitchFamily="34" charset="0"/>
            </a:endParaRPr>
          </a:p>
        </p:txBody>
      </p:sp>
    </p:spTree>
    <p:extLst>
      <p:ext uri="{BB962C8B-B14F-4D97-AF65-F5344CB8AC3E}">
        <p14:creationId xmlns:p14="http://schemas.microsoft.com/office/powerpoint/2010/main" val="2895931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3</a:t>
            </a:fld>
            <a:endParaRPr lang="en-US" altLang="en-US">
              <a:latin typeface="Calibri" pitchFamily="34" charset="0"/>
            </a:endParaRPr>
          </a:p>
        </p:txBody>
      </p:sp>
    </p:spTree>
    <p:extLst>
      <p:ext uri="{BB962C8B-B14F-4D97-AF65-F5344CB8AC3E}">
        <p14:creationId xmlns:p14="http://schemas.microsoft.com/office/powerpoint/2010/main" val="1171232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813" indent="-285697" eaLnBrk="0" hangingPunct="0">
              <a:defRPr>
                <a:solidFill>
                  <a:schemeClr val="tx1"/>
                </a:solidFill>
                <a:latin typeface="Arial" pitchFamily="34" charset="0"/>
                <a:ea typeface="MS PGothic" pitchFamily="34" charset="-128"/>
              </a:defRPr>
            </a:lvl2pPr>
            <a:lvl3pPr marL="1142789" indent="-228558" eaLnBrk="0" hangingPunct="0">
              <a:defRPr>
                <a:solidFill>
                  <a:schemeClr val="tx1"/>
                </a:solidFill>
                <a:latin typeface="Arial" pitchFamily="34" charset="0"/>
                <a:ea typeface="MS PGothic" pitchFamily="34" charset="-128"/>
              </a:defRPr>
            </a:lvl3pPr>
            <a:lvl4pPr marL="1599905" indent="-228558" eaLnBrk="0" hangingPunct="0">
              <a:defRPr>
                <a:solidFill>
                  <a:schemeClr val="tx1"/>
                </a:solidFill>
                <a:latin typeface="Arial" pitchFamily="34" charset="0"/>
                <a:ea typeface="MS PGothic" pitchFamily="34" charset="-128"/>
              </a:defRPr>
            </a:lvl4pPr>
            <a:lvl5pPr marL="2057021" indent="-228558" eaLnBrk="0" hangingPunct="0">
              <a:defRPr>
                <a:solidFill>
                  <a:schemeClr val="tx1"/>
                </a:solidFill>
                <a:latin typeface="Arial" pitchFamily="34" charset="0"/>
                <a:ea typeface="MS PGothic" pitchFamily="34" charset="-128"/>
              </a:defRPr>
            </a:lvl5pPr>
            <a:lvl6pPr marL="2514136" indent="-228558" eaLnBrk="0" fontAlgn="base" hangingPunct="0">
              <a:spcBef>
                <a:spcPct val="0"/>
              </a:spcBef>
              <a:spcAft>
                <a:spcPct val="0"/>
              </a:spcAft>
              <a:defRPr>
                <a:solidFill>
                  <a:schemeClr val="tx1"/>
                </a:solidFill>
                <a:latin typeface="Arial" pitchFamily="34" charset="0"/>
                <a:ea typeface="MS PGothic" pitchFamily="34" charset="-128"/>
              </a:defRPr>
            </a:lvl6pPr>
            <a:lvl7pPr marL="2971250" indent="-228558" eaLnBrk="0" fontAlgn="base" hangingPunct="0">
              <a:spcBef>
                <a:spcPct val="0"/>
              </a:spcBef>
              <a:spcAft>
                <a:spcPct val="0"/>
              </a:spcAft>
              <a:defRPr>
                <a:solidFill>
                  <a:schemeClr val="tx1"/>
                </a:solidFill>
                <a:latin typeface="Arial" pitchFamily="34" charset="0"/>
                <a:ea typeface="MS PGothic" pitchFamily="34" charset="-128"/>
              </a:defRPr>
            </a:lvl7pPr>
            <a:lvl8pPr marL="3428366" indent="-228558" eaLnBrk="0" fontAlgn="base" hangingPunct="0">
              <a:spcBef>
                <a:spcPct val="0"/>
              </a:spcBef>
              <a:spcAft>
                <a:spcPct val="0"/>
              </a:spcAft>
              <a:defRPr>
                <a:solidFill>
                  <a:schemeClr val="tx1"/>
                </a:solidFill>
                <a:latin typeface="Arial" pitchFamily="34" charset="0"/>
                <a:ea typeface="MS PGothic" pitchFamily="34" charset="-128"/>
              </a:defRPr>
            </a:lvl8pPr>
            <a:lvl9pPr marL="3885482" indent="-228558"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9F93021-76CA-42C7-9304-9B7039877150}" type="slidenum">
              <a:rPr lang="en-US" altLang="en-US" smtClean="0">
                <a:solidFill>
                  <a:prstClr val="black"/>
                </a:solidFill>
                <a:latin typeface="Calibri" pitchFamily="34" charset="0"/>
              </a:rPr>
              <a:pPr eaLnBrk="1" hangingPunct="1"/>
              <a:t>32</a:t>
            </a:fld>
            <a:endParaRPr lang="en-US" altLang="en-US" smtClean="0">
              <a:solidFill>
                <a:prstClr val="black"/>
              </a:solidFill>
              <a:latin typeface="Calibri" pitchFamily="34" charset="0"/>
            </a:endParaRPr>
          </a:p>
        </p:txBody>
      </p:sp>
    </p:spTree>
    <p:extLst>
      <p:ext uri="{BB962C8B-B14F-4D97-AF65-F5344CB8AC3E}">
        <p14:creationId xmlns:p14="http://schemas.microsoft.com/office/powerpoint/2010/main" val="2030355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813" indent="-285697" eaLnBrk="0" hangingPunct="0">
              <a:defRPr>
                <a:solidFill>
                  <a:schemeClr val="tx1"/>
                </a:solidFill>
                <a:latin typeface="Arial" pitchFamily="34" charset="0"/>
                <a:ea typeface="MS PGothic" pitchFamily="34" charset="-128"/>
              </a:defRPr>
            </a:lvl2pPr>
            <a:lvl3pPr marL="1142789" indent="-228558" eaLnBrk="0" hangingPunct="0">
              <a:defRPr>
                <a:solidFill>
                  <a:schemeClr val="tx1"/>
                </a:solidFill>
                <a:latin typeface="Arial" pitchFamily="34" charset="0"/>
                <a:ea typeface="MS PGothic" pitchFamily="34" charset="-128"/>
              </a:defRPr>
            </a:lvl3pPr>
            <a:lvl4pPr marL="1599905" indent="-228558" eaLnBrk="0" hangingPunct="0">
              <a:defRPr>
                <a:solidFill>
                  <a:schemeClr val="tx1"/>
                </a:solidFill>
                <a:latin typeface="Arial" pitchFamily="34" charset="0"/>
                <a:ea typeface="MS PGothic" pitchFamily="34" charset="-128"/>
              </a:defRPr>
            </a:lvl4pPr>
            <a:lvl5pPr marL="2057021" indent="-228558" eaLnBrk="0" hangingPunct="0">
              <a:defRPr>
                <a:solidFill>
                  <a:schemeClr val="tx1"/>
                </a:solidFill>
                <a:latin typeface="Arial" pitchFamily="34" charset="0"/>
                <a:ea typeface="MS PGothic" pitchFamily="34" charset="-128"/>
              </a:defRPr>
            </a:lvl5pPr>
            <a:lvl6pPr marL="2514136" indent="-228558" eaLnBrk="0" fontAlgn="base" hangingPunct="0">
              <a:spcBef>
                <a:spcPct val="0"/>
              </a:spcBef>
              <a:spcAft>
                <a:spcPct val="0"/>
              </a:spcAft>
              <a:defRPr>
                <a:solidFill>
                  <a:schemeClr val="tx1"/>
                </a:solidFill>
                <a:latin typeface="Arial" pitchFamily="34" charset="0"/>
                <a:ea typeface="MS PGothic" pitchFamily="34" charset="-128"/>
              </a:defRPr>
            </a:lvl6pPr>
            <a:lvl7pPr marL="2971250" indent="-228558" eaLnBrk="0" fontAlgn="base" hangingPunct="0">
              <a:spcBef>
                <a:spcPct val="0"/>
              </a:spcBef>
              <a:spcAft>
                <a:spcPct val="0"/>
              </a:spcAft>
              <a:defRPr>
                <a:solidFill>
                  <a:schemeClr val="tx1"/>
                </a:solidFill>
                <a:latin typeface="Arial" pitchFamily="34" charset="0"/>
                <a:ea typeface="MS PGothic" pitchFamily="34" charset="-128"/>
              </a:defRPr>
            </a:lvl7pPr>
            <a:lvl8pPr marL="3428366" indent="-228558" eaLnBrk="0" fontAlgn="base" hangingPunct="0">
              <a:spcBef>
                <a:spcPct val="0"/>
              </a:spcBef>
              <a:spcAft>
                <a:spcPct val="0"/>
              </a:spcAft>
              <a:defRPr>
                <a:solidFill>
                  <a:schemeClr val="tx1"/>
                </a:solidFill>
                <a:latin typeface="Arial" pitchFamily="34" charset="0"/>
                <a:ea typeface="MS PGothic" pitchFamily="34" charset="-128"/>
              </a:defRPr>
            </a:lvl8pPr>
            <a:lvl9pPr marL="3885482" indent="-228558"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9F93021-76CA-42C7-9304-9B7039877150}" type="slidenum">
              <a:rPr lang="en-US" altLang="en-US" smtClean="0">
                <a:solidFill>
                  <a:prstClr val="black"/>
                </a:solidFill>
                <a:latin typeface="Calibri" pitchFamily="34" charset="0"/>
              </a:rPr>
              <a:pPr eaLnBrk="1" hangingPunct="1"/>
              <a:t>33</a:t>
            </a:fld>
            <a:endParaRPr lang="en-US" altLang="en-US" smtClean="0">
              <a:solidFill>
                <a:prstClr val="black"/>
              </a:solidFill>
              <a:latin typeface="Calibri" pitchFamily="34" charset="0"/>
            </a:endParaRPr>
          </a:p>
        </p:txBody>
      </p:sp>
    </p:spTree>
    <p:extLst>
      <p:ext uri="{BB962C8B-B14F-4D97-AF65-F5344CB8AC3E}">
        <p14:creationId xmlns:p14="http://schemas.microsoft.com/office/powerpoint/2010/main" val="4116695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813" indent="-285697" eaLnBrk="0" hangingPunct="0">
              <a:defRPr>
                <a:solidFill>
                  <a:schemeClr val="tx1"/>
                </a:solidFill>
                <a:latin typeface="Arial" pitchFamily="34" charset="0"/>
                <a:ea typeface="MS PGothic" pitchFamily="34" charset="-128"/>
              </a:defRPr>
            </a:lvl2pPr>
            <a:lvl3pPr marL="1142789" indent="-228558" eaLnBrk="0" hangingPunct="0">
              <a:defRPr>
                <a:solidFill>
                  <a:schemeClr val="tx1"/>
                </a:solidFill>
                <a:latin typeface="Arial" pitchFamily="34" charset="0"/>
                <a:ea typeface="MS PGothic" pitchFamily="34" charset="-128"/>
              </a:defRPr>
            </a:lvl3pPr>
            <a:lvl4pPr marL="1599905" indent="-228558" eaLnBrk="0" hangingPunct="0">
              <a:defRPr>
                <a:solidFill>
                  <a:schemeClr val="tx1"/>
                </a:solidFill>
                <a:latin typeface="Arial" pitchFamily="34" charset="0"/>
                <a:ea typeface="MS PGothic" pitchFamily="34" charset="-128"/>
              </a:defRPr>
            </a:lvl4pPr>
            <a:lvl5pPr marL="2057021" indent="-228558" eaLnBrk="0" hangingPunct="0">
              <a:defRPr>
                <a:solidFill>
                  <a:schemeClr val="tx1"/>
                </a:solidFill>
                <a:latin typeface="Arial" pitchFamily="34" charset="0"/>
                <a:ea typeface="MS PGothic" pitchFamily="34" charset="-128"/>
              </a:defRPr>
            </a:lvl5pPr>
            <a:lvl6pPr marL="2514136" indent="-228558" eaLnBrk="0" fontAlgn="base" hangingPunct="0">
              <a:spcBef>
                <a:spcPct val="0"/>
              </a:spcBef>
              <a:spcAft>
                <a:spcPct val="0"/>
              </a:spcAft>
              <a:defRPr>
                <a:solidFill>
                  <a:schemeClr val="tx1"/>
                </a:solidFill>
                <a:latin typeface="Arial" pitchFamily="34" charset="0"/>
                <a:ea typeface="MS PGothic" pitchFamily="34" charset="-128"/>
              </a:defRPr>
            </a:lvl6pPr>
            <a:lvl7pPr marL="2971250" indent="-228558" eaLnBrk="0" fontAlgn="base" hangingPunct="0">
              <a:spcBef>
                <a:spcPct val="0"/>
              </a:spcBef>
              <a:spcAft>
                <a:spcPct val="0"/>
              </a:spcAft>
              <a:defRPr>
                <a:solidFill>
                  <a:schemeClr val="tx1"/>
                </a:solidFill>
                <a:latin typeface="Arial" pitchFamily="34" charset="0"/>
                <a:ea typeface="MS PGothic" pitchFamily="34" charset="-128"/>
              </a:defRPr>
            </a:lvl7pPr>
            <a:lvl8pPr marL="3428366" indent="-228558" eaLnBrk="0" fontAlgn="base" hangingPunct="0">
              <a:spcBef>
                <a:spcPct val="0"/>
              </a:spcBef>
              <a:spcAft>
                <a:spcPct val="0"/>
              </a:spcAft>
              <a:defRPr>
                <a:solidFill>
                  <a:schemeClr val="tx1"/>
                </a:solidFill>
                <a:latin typeface="Arial" pitchFamily="34" charset="0"/>
                <a:ea typeface="MS PGothic" pitchFamily="34" charset="-128"/>
              </a:defRPr>
            </a:lvl8pPr>
            <a:lvl9pPr marL="3885482" indent="-228558"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9F93021-76CA-42C7-9304-9B7039877150}" type="slidenum">
              <a:rPr lang="en-US" altLang="en-US" smtClean="0">
                <a:solidFill>
                  <a:prstClr val="black"/>
                </a:solidFill>
                <a:latin typeface="Calibri" pitchFamily="34" charset="0"/>
              </a:rPr>
              <a:pPr eaLnBrk="1" hangingPunct="1"/>
              <a:t>34</a:t>
            </a:fld>
            <a:endParaRPr lang="en-US" altLang="en-US" smtClean="0">
              <a:solidFill>
                <a:prstClr val="black"/>
              </a:solidFill>
              <a:latin typeface="Calibri" pitchFamily="34" charset="0"/>
            </a:endParaRPr>
          </a:p>
        </p:txBody>
      </p:sp>
    </p:spTree>
    <p:extLst>
      <p:ext uri="{BB962C8B-B14F-4D97-AF65-F5344CB8AC3E}">
        <p14:creationId xmlns:p14="http://schemas.microsoft.com/office/powerpoint/2010/main" val="21187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813" indent="-285697" eaLnBrk="0" hangingPunct="0">
              <a:defRPr>
                <a:solidFill>
                  <a:schemeClr val="tx1"/>
                </a:solidFill>
                <a:latin typeface="Arial" pitchFamily="34" charset="0"/>
                <a:ea typeface="MS PGothic" pitchFamily="34" charset="-128"/>
              </a:defRPr>
            </a:lvl2pPr>
            <a:lvl3pPr marL="1142789" indent="-228558" eaLnBrk="0" hangingPunct="0">
              <a:defRPr>
                <a:solidFill>
                  <a:schemeClr val="tx1"/>
                </a:solidFill>
                <a:latin typeface="Arial" pitchFamily="34" charset="0"/>
                <a:ea typeface="MS PGothic" pitchFamily="34" charset="-128"/>
              </a:defRPr>
            </a:lvl3pPr>
            <a:lvl4pPr marL="1599905" indent="-228558" eaLnBrk="0" hangingPunct="0">
              <a:defRPr>
                <a:solidFill>
                  <a:schemeClr val="tx1"/>
                </a:solidFill>
                <a:latin typeface="Arial" pitchFamily="34" charset="0"/>
                <a:ea typeface="MS PGothic" pitchFamily="34" charset="-128"/>
              </a:defRPr>
            </a:lvl4pPr>
            <a:lvl5pPr marL="2057021" indent="-228558" eaLnBrk="0" hangingPunct="0">
              <a:defRPr>
                <a:solidFill>
                  <a:schemeClr val="tx1"/>
                </a:solidFill>
                <a:latin typeface="Arial" pitchFamily="34" charset="0"/>
                <a:ea typeface="MS PGothic" pitchFamily="34" charset="-128"/>
              </a:defRPr>
            </a:lvl5pPr>
            <a:lvl6pPr marL="2514136" indent="-228558" eaLnBrk="0" fontAlgn="base" hangingPunct="0">
              <a:spcBef>
                <a:spcPct val="0"/>
              </a:spcBef>
              <a:spcAft>
                <a:spcPct val="0"/>
              </a:spcAft>
              <a:defRPr>
                <a:solidFill>
                  <a:schemeClr val="tx1"/>
                </a:solidFill>
                <a:latin typeface="Arial" pitchFamily="34" charset="0"/>
                <a:ea typeface="MS PGothic" pitchFamily="34" charset="-128"/>
              </a:defRPr>
            </a:lvl6pPr>
            <a:lvl7pPr marL="2971250" indent="-228558" eaLnBrk="0" fontAlgn="base" hangingPunct="0">
              <a:spcBef>
                <a:spcPct val="0"/>
              </a:spcBef>
              <a:spcAft>
                <a:spcPct val="0"/>
              </a:spcAft>
              <a:defRPr>
                <a:solidFill>
                  <a:schemeClr val="tx1"/>
                </a:solidFill>
                <a:latin typeface="Arial" pitchFamily="34" charset="0"/>
                <a:ea typeface="MS PGothic" pitchFamily="34" charset="-128"/>
              </a:defRPr>
            </a:lvl7pPr>
            <a:lvl8pPr marL="3428366" indent="-228558" eaLnBrk="0" fontAlgn="base" hangingPunct="0">
              <a:spcBef>
                <a:spcPct val="0"/>
              </a:spcBef>
              <a:spcAft>
                <a:spcPct val="0"/>
              </a:spcAft>
              <a:defRPr>
                <a:solidFill>
                  <a:schemeClr val="tx1"/>
                </a:solidFill>
                <a:latin typeface="Arial" pitchFamily="34" charset="0"/>
                <a:ea typeface="MS PGothic" pitchFamily="34" charset="-128"/>
              </a:defRPr>
            </a:lvl8pPr>
            <a:lvl9pPr marL="3885482" indent="-228558"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9F93021-76CA-42C7-9304-9B7039877150}" type="slidenum">
              <a:rPr lang="en-US" altLang="en-US" smtClean="0">
                <a:solidFill>
                  <a:prstClr val="black"/>
                </a:solidFill>
                <a:latin typeface="Calibri" pitchFamily="34" charset="0"/>
              </a:rPr>
              <a:pPr eaLnBrk="1" hangingPunct="1"/>
              <a:t>35</a:t>
            </a:fld>
            <a:endParaRPr lang="en-US" altLang="en-US" smtClean="0">
              <a:solidFill>
                <a:prstClr val="black"/>
              </a:solidFill>
              <a:latin typeface="Calibri" pitchFamily="34" charset="0"/>
            </a:endParaRPr>
          </a:p>
        </p:txBody>
      </p:sp>
    </p:spTree>
    <p:extLst>
      <p:ext uri="{BB962C8B-B14F-4D97-AF65-F5344CB8AC3E}">
        <p14:creationId xmlns:p14="http://schemas.microsoft.com/office/powerpoint/2010/main" val="2030355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36</a:t>
            </a:fld>
            <a:endParaRPr lang="en-US" altLang="en-US"/>
          </a:p>
        </p:txBody>
      </p:sp>
    </p:spTree>
    <p:extLst>
      <p:ext uri="{BB962C8B-B14F-4D97-AF65-F5344CB8AC3E}">
        <p14:creationId xmlns:p14="http://schemas.microsoft.com/office/powerpoint/2010/main" val="1686948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dirty="0"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813" indent="-285697" eaLnBrk="0" hangingPunct="0">
              <a:defRPr>
                <a:solidFill>
                  <a:schemeClr val="tx1"/>
                </a:solidFill>
                <a:latin typeface="Arial" pitchFamily="34" charset="0"/>
                <a:ea typeface="MS PGothic" pitchFamily="34" charset="-128"/>
              </a:defRPr>
            </a:lvl2pPr>
            <a:lvl3pPr marL="1142789" indent="-228558" eaLnBrk="0" hangingPunct="0">
              <a:defRPr>
                <a:solidFill>
                  <a:schemeClr val="tx1"/>
                </a:solidFill>
                <a:latin typeface="Arial" pitchFamily="34" charset="0"/>
                <a:ea typeface="MS PGothic" pitchFamily="34" charset="-128"/>
              </a:defRPr>
            </a:lvl3pPr>
            <a:lvl4pPr marL="1599905" indent="-228558" eaLnBrk="0" hangingPunct="0">
              <a:defRPr>
                <a:solidFill>
                  <a:schemeClr val="tx1"/>
                </a:solidFill>
                <a:latin typeface="Arial" pitchFamily="34" charset="0"/>
                <a:ea typeface="MS PGothic" pitchFamily="34" charset="-128"/>
              </a:defRPr>
            </a:lvl4pPr>
            <a:lvl5pPr marL="2057021" indent="-228558" eaLnBrk="0" hangingPunct="0">
              <a:defRPr>
                <a:solidFill>
                  <a:schemeClr val="tx1"/>
                </a:solidFill>
                <a:latin typeface="Arial" pitchFamily="34" charset="0"/>
                <a:ea typeface="MS PGothic" pitchFamily="34" charset="-128"/>
              </a:defRPr>
            </a:lvl5pPr>
            <a:lvl6pPr marL="2514136" indent="-228558" eaLnBrk="0" fontAlgn="base" hangingPunct="0">
              <a:spcBef>
                <a:spcPct val="0"/>
              </a:spcBef>
              <a:spcAft>
                <a:spcPct val="0"/>
              </a:spcAft>
              <a:defRPr>
                <a:solidFill>
                  <a:schemeClr val="tx1"/>
                </a:solidFill>
                <a:latin typeface="Arial" pitchFamily="34" charset="0"/>
                <a:ea typeface="MS PGothic" pitchFamily="34" charset="-128"/>
              </a:defRPr>
            </a:lvl6pPr>
            <a:lvl7pPr marL="2971250" indent="-228558" eaLnBrk="0" fontAlgn="base" hangingPunct="0">
              <a:spcBef>
                <a:spcPct val="0"/>
              </a:spcBef>
              <a:spcAft>
                <a:spcPct val="0"/>
              </a:spcAft>
              <a:defRPr>
                <a:solidFill>
                  <a:schemeClr val="tx1"/>
                </a:solidFill>
                <a:latin typeface="Arial" pitchFamily="34" charset="0"/>
                <a:ea typeface="MS PGothic" pitchFamily="34" charset="-128"/>
              </a:defRPr>
            </a:lvl7pPr>
            <a:lvl8pPr marL="3428366" indent="-228558" eaLnBrk="0" fontAlgn="base" hangingPunct="0">
              <a:spcBef>
                <a:spcPct val="0"/>
              </a:spcBef>
              <a:spcAft>
                <a:spcPct val="0"/>
              </a:spcAft>
              <a:defRPr>
                <a:solidFill>
                  <a:schemeClr val="tx1"/>
                </a:solidFill>
                <a:latin typeface="Arial" pitchFamily="34" charset="0"/>
                <a:ea typeface="MS PGothic" pitchFamily="34" charset="-128"/>
              </a:defRPr>
            </a:lvl8pPr>
            <a:lvl9pPr marL="3885482" indent="-228558"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9F93021-76CA-42C7-9304-9B7039877150}" type="slidenum">
              <a:rPr lang="en-US" altLang="en-US" smtClean="0">
                <a:solidFill>
                  <a:prstClr val="black"/>
                </a:solidFill>
                <a:latin typeface="Calibri" pitchFamily="34" charset="0"/>
              </a:rPr>
              <a:pPr eaLnBrk="1" hangingPunct="1"/>
              <a:t>37</a:t>
            </a:fld>
            <a:endParaRPr lang="en-US" altLang="en-US" smtClean="0">
              <a:solidFill>
                <a:prstClr val="black"/>
              </a:solidFill>
              <a:latin typeface="Calibri" pitchFamily="34" charset="0"/>
            </a:endParaRPr>
          </a:p>
        </p:txBody>
      </p:sp>
    </p:spTree>
    <p:extLst>
      <p:ext uri="{BB962C8B-B14F-4D97-AF65-F5344CB8AC3E}">
        <p14:creationId xmlns:p14="http://schemas.microsoft.com/office/powerpoint/2010/main" val="2030355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38</a:t>
            </a:fld>
            <a:endParaRPr lang="en-US" altLang="en-US"/>
          </a:p>
        </p:txBody>
      </p:sp>
    </p:spTree>
    <p:extLst>
      <p:ext uri="{BB962C8B-B14F-4D97-AF65-F5344CB8AC3E}">
        <p14:creationId xmlns:p14="http://schemas.microsoft.com/office/powerpoint/2010/main" val="7759540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39</a:t>
            </a:fld>
            <a:endParaRPr lang="en-US" altLang="en-US"/>
          </a:p>
        </p:txBody>
      </p:sp>
    </p:spTree>
    <p:extLst>
      <p:ext uri="{BB962C8B-B14F-4D97-AF65-F5344CB8AC3E}">
        <p14:creationId xmlns:p14="http://schemas.microsoft.com/office/powerpoint/2010/main" val="9907603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en-US" sz="1200" kern="1200" dirty="0" smtClean="0">
                <a:solidFill>
                  <a:schemeClr val="tx1"/>
                </a:solidFill>
                <a:latin typeface="+mn-lt"/>
                <a:ea typeface="MS PGothic" pitchFamily="34" charset="-128"/>
                <a:cs typeface="MS PGothic" charset="0"/>
              </a:rPr>
              <a:t>Preeclampsia is a relatively common condition in pregnancy,</a:t>
            </a:r>
          </a:p>
          <a:p>
            <a:r>
              <a:rPr lang="en-US" sz="1200" kern="1200" dirty="0" smtClean="0">
                <a:solidFill>
                  <a:schemeClr val="tx1"/>
                </a:solidFill>
                <a:latin typeface="+mn-lt"/>
                <a:ea typeface="MS PGothic" pitchFamily="34" charset="-128"/>
                <a:cs typeface="MS PGothic" charset="0"/>
              </a:rPr>
              <a:t>affecting an estimated 2% to 8% of pregnancies worldwide.4,7,8</a:t>
            </a:r>
          </a:p>
          <a:p>
            <a:r>
              <a:rPr lang="en-US" sz="1200" kern="1200" dirty="0" smtClean="0">
                <a:solidFill>
                  <a:schemeClr val="tx1"/>
                </a:solidFill>
                <a:latin typeface="+mn-lt"/>
                <a:ea typeface="MS PGothic" pitchFamily="34" charset="-128"/>
                <a:cs typeface="MS PGothic" charset="0"/>
              </a:rPr>
              <a:t>Approximately 9% of maternal deaths in the United States are directly</a:t>
            </a:r>
          </a:p>
          <a:p>
            <a:r>
              <a:rPr lang="en-US" sz="1200" kern="1200" dirty="0" smtClean="0">
                <a:solidFill>
                  <a:schemeClr val="tx1"/>
                </a:solidFill>
                <a:latin typeface="+mn-lt"/>
                <a:ea typeface="MS PGothic" pitchFamily="34" charset="-128"/>
                <a:cs typeface="MS PGothic" charset="0"/>
              </a:rPr>
              <a:t>attributed to preeclampsia and eclampsia,4,19 and more than</a:t>
            </a:r>
          </a:p>
          <a:p>
            <a:r>
              <a:rPr lang="en-US" sz="1200" kern="1200" dirty="0" smtClean="0">
                <a:solidFill>
                  <a:schemeClr val="tx1"/>
                </a:solidFill>
                <a:latin typeface="+mn-lt"/>
                <a:ea typeface="MS PGothic" pitchFamily="34" charset="-128"/>
                <a:cs typeface="MS PGothic" charset="0"/>
              </a:rPr>
              <a:t>one-third of severe obstetric complications are associated with</a:t>
            </a:r>
          </a:p>
          <a:p>
            <a:r>
              <a:rPr lang="en-US" sz="1200" kern="1200" dirty="0" smtClean="0">
                <a:solidFill>
                  <a:schemeClr val="tx1"/>
                </a:solidFill>
                <a:latin typeface="+mn-lt"/>
                <a:ea typeface="MS PGothic" pitchFamily="34" charset="-128"/>
                <a:cs typeface="MS PGothic" charset="0"/>
              </a:rPr>
              <a:t>preeclampsia.4,20 Maternal complications include </a:t>
            </a:r>
            <a:r>
              <a:rPr lang="en-US" sz="1200" kern="1200" dirty="0" err="1" smtClean="0">
                <a:solidFill>
                  <a:schemeClr val="tx1"/>
                </a:solidFill>
                <a:latin typeface="+mn-lt"/>
                <a:ea typeface="MS PGothic" pitchFamily="34" charset="-128"/>
                <a:cs typeface="MS PGothic" charset="0"/>
              </a:rPr>
              <a:t>cerebrovascular</a:t>
            </a:r>
            <a:endParaRPr lang="en-US" sz="1200" kern="1200" dirty="0" smtClean="0">
              <a:solidFill>
                <a:schemeClr val="tx1"/>
              </a:solidFill>
              <a:latin typeface="+mn-lt"/>
              <a:ea typeface="MS PGothic" pitchFamily="34" charset="-128"/>
              <a:cs typeface="MS PGothic" charset="0"/>
            </a:endParaRPr>
          </a:p>
          <a:p>
            <a:r>
              <a:rPr lang="en-US" sz="1200" kern="1200" dirty="0" smtClean="0">
                <a:solidFill>
                  <a:schemeClr val="tx1"/>
                </a:solidFill>
                <a:latin typeface="+mn-lt"/>
                <a:ea typeface="MS PGothic" pitchFamily="34" charset="-128"/>
                <a:cs typeface="MS PGothic" charset="0"/>
              </a:rPr>
              <a:t>bleeding, retinal detachment, and HELLP (</a:t>
            </a:r>
            <a:r>
              <a:rPr lang="en-US" sz="1200" kern="1200" dirty="0" err="1" smtClean="0">
                <a:solidFill>
                  <a:schemeClr val="tx1"/>
                </a:solidFill>
                <a:latin typeface="+mn-lt"/>
                <a:ea typeface="MS PGothic" pitchFamily="34" charset="-128"/>
                <a:cs typeface="MS PGothic" charset="0"/>
              </a:rPr>
              <a:t>hemolysis</a:t>
            </a:r>
            <a:r>
              <a:rPr lang="en-US" sz="1200" kern="1200" dirty="0" smtClean="0">
                <a:solidFill>
                  <a:schemeClr val="tx1"/>
                </a:solidFill>
                <a:latin typeface="+mn-lt"/>
                <a:ea typeface="MS PGothic" pitchFamily="34" charset="-128"/>
                <a:cs typeface="MS PGothic" charset="0"/>
              </a:rPr>
              <a:t>, elevated liver</a:t>
            </a:r>
          </a:p>
          <a:p>
            <a:r>
              <a:rPr lang="en-US" sz="1200" kern="1200" dirty="0" smtClean="0">
                <a:solidFill>
                  <a:schemeClr val="tx1"/>
                </a:solidFill>
                <a:latin typeface="+mn-lt"/>
                <a:ea typeface="MS PGothic" pitchFamily="34" charset="-128"/>
                <a:cs typeface="MS PGothic" charset="0"/>
              </a:rPr>
              <a:t>enzyme levels, and low platelet counts) syndrome. Approximately</a:t>
            </a:r>
          </a:p>
          <a:p>
            <a:r>
              <a:rPr lang="en-US" sz="1200" kern="1200" dirty="0" smtClean="0">
                <a:solidFill>
                  <a:schemeClr val="tx1"/>
                </a:solidFill>
                <a:latin typeface="+mn-lt"/>
                <a:ea typeface="MS PGothic" pitchFamily="34" charset="-128"/>
                <a:cs typeface="MS PGothic" charset="0"/>
              </a:rPr>
              <a:t>1% to 2% of preeclampsia cases lead to </a:t>
            </a:r>
            <a:r>
              <a:rPr lang="en-US" sz="1200" kern="1200" dirty="0" err="1" smtClean="0">
                <a:solidFill>
                  <a:schemeClr val="tx1"/>
                </a:solidFill>
                <a:latin typeface="+mn-lt"/>
                <a:ea typeface="MS PGothic" pitchFamily="34" charset="-128"/>
                <a:cs typeface="MS PGothic" charset="0"/>
              </a:rPr>
              <a:t>eclampsia</a:t>
            </a:r>
            <a:r>
              <a:rPr lang="en-US" sz="1200" kern="1200" dirty="0" smtClean="0">
                <a:solidFill>
                  <a:schemeClr val="tx1"/>
                </a:solidFill>
                <a:latin typeface="+mn-lt"/>
                <a:ea typeface="MS PGothic" pitchFamily="34" charset="-128"/>
                <a:cs typeface="MS PGothic" charset="0"/>
              </a:rPr>
              <a:t>, a severe manifestation</a:t>
            </a:r>
          </a:p>
          <a:p>
            <a:r>
              <a:rPr lang="en-US" sz="1200" kern="1200" dirty="0" smtClean="0">
                <a:solidFill>
                  <a:schemeClr val="tx1"/>
                </a:solidFill>
                <a:latin typeface="+mn-lt"/>
                <a:ea typeface="MS PGothic" pitchFamily="34" charset="-128"/>
                <a:cs typeface="MS PGothic" charset="0"/>
              </a:rPr>
              <a:t>of the syndrome characterized by seizures and complications</a:t>
            </a:r>
          </a:p>
          <a:p>
            <a:r>
              <a:rPr lang="en-US" sz="1200" kern="1200" dirty="0" smtClean="0">
                <a:solidFill>
                  <a:schemeClr val="tx1"/>
                </a:solidFill>
                <a:latin typeface="+mn-lt"/>
                <a:ea typeface="MS PGothic" pitchFamily="34" charset="-128"/>
                <a:cs typeface="MS PGothic" charset="0"/>
              </a:rPr>
              <a:t>such as brain damage, aspiration pneumonia, pulmonary</a:t>
            </a:r>
          </a:p>
          <a:p>
            <a:r>
              <a:rPr lang="en-US" sz="1200" kern="1200" dirty="0" smtClean="0">
                <a:solidFill>
                  <a:schemeClr val="tx1"/>
                </a:solidFill>
                <a:latin typeface="+mn-lt"/>
                <a:ea typeface="MS PGothic" pitchFamily="34" charset="-128"/>
                <a:cs typeface="MS PGothic" charset="0"/>
              </a:rPr>
              <a:t>edema, placental abruption, disseminated </a:t>
            </a:r>
            <a:r>
              <a:rPr lang="en-US" sz="1200" kern="1200" dirty="0" err="1" smtClean="0">
                <a:solidFill>
                  <a:schemeClr val="tx1"/>
                </a:solidFill>
                <a:latin typeface="+mn-lt"/>
                <a:ea typeface="MS PGothic" pitchFamily="34" charset="-128"/>
                <a:cs typeface="MS PGothic" charset="0"/>
              </a:rPr>
              <a:t>coagulopathy</a:t>
            </a:r>
            <a:r>
              <a:rPr lang="en-US" sz="1200" kern="1200" dirty="0" smtClean="0">
                <a:solidFill>
                  <a:schemeClr val="tx1"/>
                </a:solidFill>
                <a:latin typeface="+mn-lt"/>
                <a:ea typeface="MS PGothic" pitchFamily="34" charset="-128"/>
                <a:cs typeface="MS PGothic" charset="0"/>
              </a:rPr>
              <a:t>, acute renal</a:t>
            </a:r>
          </a:p>
          <a:p>
            <a:r>
              <a:rPr lang="en-US" sz="1200" kern="1200" dirty="0" smtClean="0">
                <a:solidFill>
                  <a:schemeClr val="tx1"/>
                </a:solidFill>
                <a:latin typeface="+mn-lt"/>
                <a:ea typeface="MS PGothic" pitchFamily="34" charset="-128"/>
                <a:cs typeface="MS PGothic" charset="0"/>
              </a:rPr>
              <a:t>failure, cardiopulmonary arrest, and coma.4,8</a:t>
            </a:r>
          </a:p>
          <a:p>
            <a:r>
              <a:rPr lang="en-US" sz="1200" kern="1200" dirty="0" smtClean="0">
                <a:solidFill>
                  <a:schemeClr val="tx1"/>
                </a:solidFill>
                <a:latin typeface="+mn-lt"/>
                <a:ea typeface="MS PGothic" pitchFamily="34" charset="-128"/>
                <a:cs typeface="MS PGothic" charset="0"/>
              </a:rPr>
              <a:t>Fetal and neonatal complications of preeclampsia include </a:t>
            </a:r>
            <a:r>
              <a:rPr lang="en-US" sz="1200" kern="1200" dirty="0" err="1" smtClean="0">
                <a:solidFill>
                  <a:schemeClr val="tx1"/>
                </a:solidFill>
                <a:latin typeface="+mn-lt"/>
                <a:ea typeface="MS PGothic" pitchFamily="34" charset="-128"/>
                <a:cs typeface="MS PGothic" charset="0"/>
              </a:rPr>
              <a:t>intrauterinegrowthrestriction</a:t>
            </a:r>
            <a:r>
              <a:rPr lang="en-US" sz="1200" kern="1200" dirty="0" smtClean="0">
                <a:solidFill>
                  <a:schemeClr val="tx1"/>
                </a:solidFill>
                <a:latin typeface="+mn-lt"/>
                <a:ea typeface="MS PGothic" pitchFamily="34" charset="-128"/>
                <a:cs typeface="MS PGothic" charset="0"/>
              </a:rPr>
              <a:t>,</a:t>
            </a:r>
          </a:p>
          <a:p>
            <a:r>
              <a:rPr lang="en-US" sz="1200" kern="1200" dirty="0" err="1" smtClean="0">
                <a:solidFill>
                  <a:schemeClr val="tx1"/>
                </a:solidFill>
                <a:latin typeface="+mn-lt"/>
                <a:ea typeface="MS PGothic" pitchFamily="34" charset="-128"/>
                <a:cs typeface="MS PGothic" charset="0"/>
              </a:rPr>
              <a:t>oligohydramnios,placentalabruption,neonatal</a:t>
            </a:r>
            <a:endParaRPr lang="en-US" sz="1200" kern="1200" dirty="0" smtClean="0">
              <a:solidFill>
                <a:schemeClr val="tx1"/>
              </a:solidFill>
              <a:latin typeface="+mn-lt"/>
              <a:ea typeface="MS PGothic" pitchFamily="34" charset="-128"/>
              <a:cs typeface="MS PGothic" charset="0"/>
            </a:endParaRPr>
          </a:p>
          <a:p>
            <a:r>
              <a:rPr lang="en-US" sz="1200" kern="1200" dirty="0" smtClean="0">
                <a:solidFill>
                  <a:schemeClr val="tx1"/>
                </a:solidFill>
                <a:latin typeface="+mn-lt"/>
                <a:ea typeface="MS PGothic" pitchFamily="34" charset="-128"/>
                <a:cs typeface="MS PGothic" charset="0"/>
              </a:rPr>
              <a:t>intensive care unit admission, stillbirth, and neonatal death.</a:t>
            </a:r>
          </a:p>
          <a:p>
            <a:r>
              <a:rPr lang="en-US" sz="1200" kern="1200" dirty="0" smtClean="0">
                <a:solidFill>
                  <a:schemeClr val="tx1"/>
                </a:solidFill>
                <a:latin typeface="+mn-lt"/>
                <a:ea typeface="MS PGothic" pitchFamily="34" charset="-128"/>
                <a:cs typeface="MS PGothic" charset="0"/>
              </a:rPr>
              <a:t>Delivery of the fetus is the definitive treatment of preeclampsia; as</a:t>
            </a:r>
          </a:p>
          <a:p>
            <a:r>
              <a:rPr lang="en-US" sz="1200" kern="1200" dirty="0" smtClean="0">
                <a:solidFill>
                  <a:schemeClr val="tx1"/>
                </a:solidFill>
                <a:latin typeface="+mn-lt"/>
                <a:ea typeface="MS PGothic" pitchFamily="34" charset="-128"/>
                <a:cs typeface="MS PGothic" charset="0"/>
              </a:rPr>
              <a:t>a result, preeclampsia is a leading cause of medically indicated induced</a:t>
            </a:r>
          </a:p>
          <a:p>
            <a:r>
              <a:rPr lang="en-US" sz="1200" kern="1200" dirty="0" smtClean="0">
                <a:solidFill>
                  <a:schemeClr val="tx1"/>
                </a:solidFill>
                <a:latin typeface="+mn-lt"/>
                <a:ea typeface="MS PGothic" pitchFamily="34" charset="-128"/>
                <a:cs typeface="MS PGothic" charset="0"/>
              </a:rPr>
              <a:t>preterm birth and low birth weight in the United States.4,21</a:t>
            </a:r>
          </a:p>
          <a:p>
            <a:r>
              <a:rPr lang="en-US" sz="1200" kern="1200" dirty="0" smtClean="0">
                <a:solidFill>
                  <a:schemeClr val="tx1"/>
                </a:solidFill>
                <a:latin typeface="+mn-lt"/>
                <a:ea typeface="MS PGothic" pitchFamily="34" charset="-128"/>
                <a:cs typeface="MS PGothic" charset="0"/>
              </a:rPr>
              <a:t>Infants born to mothers with preeclampsia account for 6% of pretermbirthsand19%</a:t>
            </a:r>
          </a:p>
          <a:p>
            <a:r>
              <a:rPr lang="en-US" sz="1200" kern="1200" dirty="0" smtClean="0">
                <a:solidFill>
                  <a:schemeClr val="tx1"/>
                </a:solidFill>
                <a:latin typeface="+mn-lt"/>
                <a:ea typeface="MS PGothic" pitchFamily="34" charset="-128"/>
                <a:cs typeface="MS PGothic" charset="0"/>
              </a:rPr>
              <a:t>of medically indicatedinducedpretermbirths.4,21</a:t>
            </a:r>
          </a:p>
          <a:p>
            <a:r>
              <a:rPr lang="en-US" sz="1200" kern="1200" dirty="0" smtClean="0">
                <a:solidFill>
                  <a:schemeClr val="tx1"/>
                </a:solidFill>
                <a:latin typeface="+mn-lt"/>
                <a:ea typeface="MS PGothic" pitchFamily="34" charset="-128"/>
                <a:cs typeface="MS PGothic" charset="0"/>
              </a:rPr>
              <a:t>Most cases of preeclampsia occur after 34 weeks of gestation.</a:t>
            </a:r>
          </a:p>
          <a:p>
            <a:r>
              <a:rPr lang="en-US" sz="1200" kern="1200" dirty="0" smtClean="0">
                <a:solidFill>
                  <a:schemeClr val="tx1"/>
                </a:solidFill>
                <a:latin typeface="+mn-lt"/>
                <a:ea typeface="MS PGothic" pitchFamily="34" charset="-128"/>
                <a:cs typeface="MS PGothic" charset="0"/>
              </a:rPr>
              <a:t>Preterm infants (</a:t>
            </a:r>
            <a:r>
              <a:rPr lang="en-US" sz="1200" kern="1200" dirty="0" err="1" smtClean="0">
                <a:solidFill>
                  <a:schemeClr val="tx1"/>
                </a:solidFill>
                <a:latin typeface="+mn-lt"/>
                <a:ea typeface="MS PGothic" pitchFamily="34" charset="-128"/>
                <a:cs typeface="MS PGothic" charset="0"/>
              </a:rPr>
              <a:t>ie</a:t>
            </a:r>
            <a:r>
              <a:rPr lang="en-US" sz="1200" kern="1200" dirty="0" smtClean="0">
                <a:solidFill>
                  <a:schemeClr val="tx1"/>
                </a:solidFill>
                <a:latin typeface="+mn-lt"/>
                <a:ea typeface="MS PGothic" pitchFamily="34" charset="-128"/>
                <a:cs typeface="MS PGothic" charset="0"/>
              </a:rPr>
              <a:t>, those born before 37weeks of gestation) are at</a:t>
            </a:r>
          </a:p>
          <a:p>
            <a:r>
              <a:rPr lang="en-US" sz="1200" kern="1200" dirty="0" smtClean="0">
                <a:solidFill>
                  <a:schemeClr val="tx1"/>
                </a:solidFill>
                <a:latin typeface="+mn-lt"/>
                <a:ea typeface="MS PGothic" pitchFamily="34" charset="-128"/>
                <a:cs typeface="MS PGothic" charset="0"/>
              </a:rPr>
              <a:t>increased risk of morbidity and mortality; the risk of poor outcomes</a:t>
            </a:r>
          </a:p>
          <a:p>
            <a:r>
              <a:rPr lang="en-US" sz="1200" kern="1200" dirty="0" smtClean="0">
                <a:solidFill>
                  <a:schemeClr val="tx1"/>
                </a:solidFill>
                <a:latin typeface="+mn-lt"/>
                <a:ea typeface="MS PGothic" pitchFamily="34" charset="-128"/>
                <a:cs typeface="MS PGothic" charset="0"/>
              </a:rPr>
              <a:t>increases with earlier delivery.4,22</a:t>
            </a:r>
          </a:p>
          <a:p>
            <a:pPr>
              <a:buFontTx/>
              <a:buNone/>
            </a:pPr>
            <a:endParaRPr lang="en-US" altLang="en-US" baseline="0"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40</a:t>
            </a:fld>
            <a:endParaRPr lang="en-US" altLang="en-US">
              <a:latin typeface="Calibri" pitchFamily="34" charset="0"/>
            </a:endParaRPr>
          </a:p>
        </p:txBody>
      </p:sp>
    </p:spTree>
    <p:extLst>
      <p:ext uri="{BB962C8B-B14F-4D97-AF65-F5344CB8AC3E}">
        <p14:creationId xmlns:p14="http://schemas.microsoft.com/office/powerpoint/2010/main" val="28807023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strike="sngStrike"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41</a:t>
            </a:fld>
            <a:endParaRPr lang="en-US" altLang="en-US"/>
          </a:p>
        </p:txBody>
      </p:sp>
    </p:spTree>
    <p:extLst>
      <p:ext uri="{BB962C8B-B14F-4D97-AF65-F5344CB8AC3E}">
        <p14:creationId xmlns:p14="http://schemas.microsoft.com/office/powerpoint/2010/main" val="2758812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46084"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US" smtClean="0"/>
          </a:p>
        </p:txBody>
      </p:sp>
    </p:spTree>
    <p:extLst>
      <p:ext uri="{BB962C8B-B14F-4D97-AF65-F5344CB8AC3E}">
        <p14:creationId xmlns:p14="http://schemas.microsoft.com/office/powerpoint/2010/main" val="13462323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0FEEEAC-801D-4024-9712-F4779814F5A9}" type="slidenum">
              <a:rPr lang="en-US" altLang="en-US" smtClean="0">
                <a:latin typeface="Calibri" pitchFamily="34" charset="0"/>
              </a:rPr>
              <a:pPr eaLnBrk="1" hangingPunct="1"/>
              <a:t>42</a:t>
            </a:fld>
            <a:endParaRPr lang="en-US" altLang="en-US" smtClean="0">
              <a:latin typeface="Calibri" pitchFamily="34" charset="0"/>
            </a:endParaRPr>
          </a:p>
        </p:txBody>
      </p:sp>
    </p:spTree>
    <p:extLst>
      <p:ext uri="{BB962C8B-B14F-4D97-AF65-F5344CB8AC3E}">
        <p14:creationId xmlns:p14="http://schemas.microsoft.com/office/powerpoint/2010/main" val="1153524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strike="sngStrike" dirty="0"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813" indent="-285697" eaLnBrk="0" hangingPunct="0">
              <a:defRPr>
                <a:solidFill>
                  <a:schemeClr val="tx1"/>
                </a:solidFill>
                <a:latin typeface="Arial" pitchFamily="34" charset="0"/>
                <a:ea typeface="MS PGothic" pitchFamily="34" charset="-128"/>
              </a:defRPr>
            </a:lvl2pPr>
            <a:lvl3pPr marL="1142789" indent="-228558" eaLnBrk="0" hangingPunct="0">
              <a:defRPr>
                <a:solidFill>
                  <a:schemeClr val="tx1"/>
                </a:solidFill>
                <a:latin typeface="Arial" pitchFamily="34" charset="0"/>
                <a:ea typeface="MS PGothic" pitchFamily="34" charset="-128"/>
              </a:defRPr>
            </a:lvl3pPr>
            <a:lvl4pPr marL="1599905" indent="-228558" eaLnBrk="0" hangingPunct="0">
              <a:defRPr>
                <a:solidFill>
                  <a:schemeClr val="tx1"/>
                </a:solidFill>
                <a:latin typeface="Arial" pitchFamily="34" charset="0"/>
                <a:ea typeface="MS PGothic" pitchFamily="34" charset="-128"/>
              </a:defRPr>
            </a:lvl4pPr>
            <a:lvl5pPr marL="2057021" indent="-228558" eaLnBrk="0" hangingPunct="0">
              <a:defRPr>
                <a:solidFill>
                  <a:schemeClr val="tx1"/>
                </a:solidFill>
                <a:latin typeface="Arial" pitchFamily="34" charset="0"/>
                <a:ea typeface="MS PGothic" pitchFamily="34" charset="-128"/>
              </a:defRPr>
            </a:lvl5pPr>
            <a:lvl6pPr marL="2514136" indent="-228558" eaLnBrk="0" fontAlgn="base" hangingPunct="0">
              <a:spcBef>
                <a:spcPct val="0"/>
              </a:spcBef>
              <a:spcAft>
                <a:spcPct val="0"/>
              </a:spcAft>
              <a:defRPr>
                <a:solidFill>
                  <a:schemeClr val="tx1"/>
                </a:solidFill>
                <a:latin typeface="Arial" pitchFamily="34" charset="0"/>
                <a:ea typeface="MS PGothic" pitchFamily="34" charset="-128"/>
              </a:defRPr>
            </a:lvl6pPr>
            <a:lvl7pPr marL="2971250" indent="-228558" eaLnBrk="0" fontAlgn="base" hangingPunct="0">
              <a:spcBef>
                <a:spcPct val="0"/>
              </a:spcBef>
              <a:spcAft>
                <a:spcPct val="0"/>
              </a:spcAft>
              <a:defRPr>
                <a:solidFill>
                  <a:schemeClr val="tx1"/>
                </a:solidFill>
                <a:latin typeface="Arial" pitchFamily="34" charset="0"/>
                <a:ea typeface="MS PGothic" pitchFamily="34" charset="-128"/>
              </a:defRPr>
            </a:lvl7pPr>
            <a:lvl8pPr marL="3428366" indent="-228558" eaLnBrk="0" fontAlgn="base" hangingPunct="0">
              <a:spcBef>
                <a:spcPct val="0"/>
              </a:spcBef>
              <a:spcAft>
                <a:spcPct val="0"/>
              </a:spcAft>
              <a:defRPr>
                <a:solidFill>
                  <a:schemeClr val="tx1"/>
                </a:solidFill>
                <a:latin typeface="Arial" pitchFamily="34" charset="0"/>
                <a:ea typeface="MS PGothic" pitchFamily="34" charset="-128"/>
              </a:defRPr>
            </a:lvl8pPr>
            <a:lvl9pPr marL="3885482" indent="-228558"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9F93021-76CA-42C7-9304-9B7039877150}" type="slidenum">
              <a:rPr lang="en-US" altLang="en-US" smtClean="0">
                <a:solidFill>
                  <a:prstClr val="black"/>
                </a:solidFill>
                <a:latin typeface="Calibri" pitchFamily="34" charset="0"/>
              </a:rPr>
              <a:pPr eaLnBrk="1" hangingPunct="1"/>
              <a:t>43</a:t>
            </a:fld>
            <a:endParaRPr lang="en-US" altLang="en-US" smtClean="0">
              <a:solidFill>
                <a:prstClr val="black"/>
              </a:solidFill>
              <a:latin typeface="Calibri" pitchFamily="34" charset="0"/>
            </a:endParaRPr>
          </a:p>
        </p:txBody>
      </p:sp>
    </p:spTree>
    <p:extLst>
      <p:ext uri="{BB962C8B-B14F-4D97-AF65-F5344CB8AC3E}">
        <p14:creationId xmlns:p14="http://schemas.microsoft.com/office/powerpoint/2010/main" val="2030355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235075" y="703263"/>
            <a:ext cx="4694238" cy="3522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pitchFamily="34" charset="-128"/>
              </a:defRPr>
            </a:lvl1pPr>
            <a:lvl2pPr marL="771151" indent="-296596">
              <a:defRPr>
                <a:solidFill>
                  <a:schemeClr val="tx1"/>
                </a:solidFill>
                <a:latin typeface="Arial" charset="0"/>
                <a:ea typeface="MS PGothic" pitchFamily="34" charset="-128"/>
              </a:defRPr>
            </a:lvl2pPr>
            <a:lvl3pPr marL="1186385" indent="-237277">
              <a:defRPr>
                <a:solidFill>
                  <a:schemeClr val="tx1"/>
                </a:solidFill>
                <a:latin typeface="Arial" charset="0"/>
                <a:ea typeface="MS PGothic" pitchFamily="34" charset="-128"/>
              </a:defRPr>
            </a:lvl3pPr>
            <a:lvl4pPr marL="1660940" indent="-237277">
              <a:defRPr>
                <a:solidFill>
                  <a:schemeClr val="tx1"/>
                </a:solidFill>
                <a:latin typeface="Arial" charset="0"/>
                <a:ea typeface="MS PGothic" pitchFamily="34" charset="-128"/>
              </a:defRPr>
            </a:lvl4pPr>
            <a:lvl5pPr marL="2135495" indent="-237277">
              <a:defRPr>
                <a:solidFill>
                  <a:schemeClr val="tx1"/>
                </a:solidFill>
                <a:latin typeface="Arial" charset="0"/>
                <a:ea typeface="MS PGothic" pitchFamily="34" charset="-128"/>
              </a:defRPr>
            </a:lvl5pPr>
            <a:lvl6pPr marL="2610048" indent="-237277" eaLnBrk="0" fontAlgn="base" hangingPunct="0">
              <a:spcBef>
                <a:spcPct val="0"/>
              </a:spcBef>
              <a:spcAft>
                <a:spcPct val="0"/>
              </a:spcAft>
              <a:defRPr>
                <a:solidFill>
                  <a:schemeClr val="tx1"/>
                </a:solidFill>
                <a:latin typeface="Arial" charset="0"/>
                <a:ea typeface="MS PGothic" pitchFamily="34" charset="-128"/>
              </a:defRPr>
            </a:lvl6pPr>
            <a:lvl7pPr marL="3084602" indent="-237277" eaLnBrk="0" fontAlgn="base" hangingPunct="0">
              <a:spcBef>
                <a:spcPct val="0"/>
              </a:spcBef>
              <a:spcAft>
                <a:spcPct val="0"/>
              </a:spcAft>
              <a:defRPr>
                <a:solidFill>
                  <a:schemeClr val="tx1"/>
                </a:solidFill>
                <a:latin typeface="Arial" charset="0"/>
                <a:ea typeface="MS PGothic" pitchFamily="34" charset="-128"/>
              </a:defRPr>
            </a:lvl7pPr>
            <a:lvl8pPr marL="3559156" indent="-237277" eaLnBrk="0" fontAlgn="base" hangingPunct="0">
              <a:spcBef>
                <a:spcPct val="0"/>
              </a:spcBef>
              <a:spcAft>
                <a:spcPct val="0"/>
              </a:spcAft>
              <a:defRPr>
                <a:solidFill>
                  <a:schemeClr val="tx1"/>
                </a:solidFill>
                <a:latin typeface="Arial" charset="0"/>
                <a:ea typeface="MS PGothic" pitchFamily="34" charset="-128"/>
              </a:defRPr>
            </a:lvl8pPr>
            <a:lvl9pPr marL="4033710" indent="-237277" eaLnBrk="0" fontAlgn="base" hangingPunct="0">
              <a:spcBef>
                <a:spcPct val="0"/>
              </a:spcBef>
              <a:spcAft>
                <a:spcPct val="0"/>
              </a:spcAft>
              <a:defRPr>
                <a:solidFill>
                  <a:schemeClr val="tx1"/>
                </a:solidFill>
                <a:latin typeface="Arial" charset="0"/>
                <a:ea typeface="MS PGothic" pitchFamily="34" charset="-128"/>
              </a:defRPr>
            </a:lvl9pPr>
          </a:lstStyle>
          <a:p>
            <a:fld id="{447EC63B-0C94-4D12-94C6-DA4D760CF89E}" type="slidenum">
              <a:rPr lang="en-US" altLang="en-US" smtClean="0">
                <a:solidFill>
                  <a:prstClr val="black"/>
                </a:solidFill>
                <a:latin typeface="Calibri" pitchFamily="34" charset="0"/>
              </a:rPr>
              <a:pPr/>
              <a:t>44</a:t>
            </a:fld>
            <a:endParaRPr lang="en-US" altLang="en-US" dirty="0" smtClean="0">
              <a:solidFill>
                <a:prstClr val="black"/>
              </a:solidFill>
              <a:latin typeface="Calibri" pitchFamily="34" charset="0"/>
            </a:endParaRPr>
          </a:p>
        </p:txBody>
      </p:sp>
    </p:spTree>
    <p:extLst>
      <p:ext uri="{BB962C8B-B14F-4D97-AF65-F5344CB8AC3E}">
        <p14:creationId xmlns:p14="http://schemas.microsoft.com/office/powerpoint/2010/main" val="10756521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0FEEEAC-801D-4024-9712-F4779814F5A9}" type="slidenum">
              <a:rPr lang="en-US" altLang="en-US" smtClean="0">
                <a:latin typeface="Calibri" pitchFamily="34" charset="0"/>
              </a:rPr>
              <a:pPr eaLnBrk="1" hangingPunct="1"/>
              <a:t>45</a:t>
            </a:fld>
            <a:endParaRPr lang="en-US" altLang="en-US" smtClean="0">
              <a:latin typeface="Calibri" pitchFamily="34" charset="0"/>
            </a:endParaRPr>
          </a:p>
        </p:txBody>
      </p:sp>
    </p:spTree>
    <p:extLst>
      <p:ext uri="{BB962C8B-B14F-4D97-AF65-F5344CB8AC3E}">
        <p14:creationId xmlns:p14="http://schemas.microsoft.com/office/powerpoint/2010/main" val="32743321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aseline="0" dirty="0"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0FEEEAC-801D-4024-9712-F4779814F5A9}" type="slidenum">
              <a:rPr lang="en-US" altLang="en-US" smtClean="0">
                <a:latin typeface="Calibri" pitchFamily="34" charset="0"/>
              </a:rPr>
              <a:pPr eaLnBrk="1" hangingPunct="1"/>
              <a:t>46</a:t>
            </a:fld>
            <a:endParaRPr lang="en-US" altLang="en-US" smtClean="0">
              <a:latin typeface="Calibri" pitchFamily="34" charset="0"/>
            </a:endParaRPr>
          </a:p>
        </p:txBody>
      </p:sp>
    </p:spTree>
    <p:extLst>
      <p:ext uri="{BB962C8B-B14F-4D97-AF65-F5344CB8AC3E}">
        <p14:creationId xmlns:p14="http://schemas.microsoft.com/office/powerpoint/2010/main" val="3274332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0FEEEAC-801D-4024-9712-F4779814F5A9}" type="slidenum">
              <a:rPr lang="en-US" altLang="en-US" smtClean="0">
                <a:latin typeface="Calibri" pitchFamily="34" charset="0"/>
              </a:rPr>
              <a:pPr eaLnBrk="1" hangingPunct="1"/>
              <a:t>47</a:t>
            </a:fld>
            <a:endParaRPr lang="en-US" altLang="en-US" smtClean="0">
              <a:latin typeface="Calibri" pitchFamily="34" charset="0"/>
            </a:endParaRPr>
          </a:p>
        </p:txBody>
      </p:sp>
    </p:spTree>
    <p:extLst>
      <p:ext uri="{BB962C8B-B14F-4D97-AF65-F5344CB8AC3E}">
        <p14:creationId xmlns:p14="http://schemas.microsoft.com/office/powerpoint/2010/main" val="3274332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0FEEEAC-801D-4024-9712-F4779814F5A9}" type="slidenum">
              <a:rPr lang="en-US" altLang="en-US" smtClean="0">
                <a:latin typeface="Calibri" pitchFamily="34" charset="0"/>
              </a:rPr>
              <a:pPr eaLnBrk="1" hangingPunct="1"/>
              <a:t>48</a:t>
            </a:fld>
            <a:endParaRPr lang="en-US" altLang="en-US" smtClean="0">
              <a:latin typeface="Calibri" pitchFamily="34" charset="0"/>
            </a:endParaRPr>
          </a:p>
        </p:txBody>
      </p:sp>
    </p:spTree>
    <p:extLst>
      <p:ext uri="{BB962C8B-B14F-4D97-AF65-F5344CB8AC3E}">
        <p14:creationId xmlns:p14="http://schemas.microsoft.com/office/powerpoint/2010/main" val="32743321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0FEEEAC-801D-4024-9712-F4779814F5A9}" type="slidenum">
              <a:rPr lang="en-US" altLang="en-US" smtClean="0">
                <a:latin typeface="Calibri" pitchFamily="34" charset="0"/>
              </a:rPr>
              <a:pPr eaLnBrk="1" hangingPunct="1"/>
              <a:t>49</a:t>
            </a:fld>
            <a:endParaRPr lang="en-US" altLang="en-US" smtClean="0">
              <a:latin typeface="Calibri" pitchFamily="34" charset="0"/>
            </a:endParaRPr>
          </a:p>
        </p:txBody>
      </p:sp>
    </p:spTree>
    <p:extLst>
      <p:ext uri="{BB962C8B-B14F-4D97-AF65-F5344CB8AC3E}">
        <p14:creationId xmlns:p14="http://schemas.microsoft.com/office/powerpoint/2010/main" val="32743321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195388"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pitchFamily="34" charset="-128"/>
              </a:defRPr>
            </a:lvl1pPr>
            <a:lvl2pPr marL="756968" indent="-291141">
              <a:defRPr>
                <a:solidFill>
                  <a:schemeClr val="tx1"/>
                </a:solidFill>
                <a:latin typeface="Arial" charset="0"/>
                <a:ea typeface="MS PGothic" pitchFamily="34" charset="-128"/>
              </a:defRPr>
            </a:lvl2pPr>
            <a:lvl3pPr marL="1164566" indent="-232913">
              <a:defRPr>
                <a:solidFill>
                  <a:schemeClr val="tx1"/>
                </a:solidFill>
                <a:latin typeface="Arial" charset="0"/>
                <a:ea typeface="MS PGothic" pitchFamily="34" charset="-128"/>
              </a:defRPr>
            </a:lvl3pPr>
            <a:lvl4pPr marL="1630393" indent="-232913">
              <a:defRPr>
                <a:solidFill>
                  <a:schemeClr val="tx1"/>
                </a:solidFill>
                <a:latin typeface="Arial" charset="0"/>
                <a:ea typeface="MS PGothic" pitchFamily="34" charset="-128"/>
              </a:defRPr>
            </a:lvl4pPr>
            <a:lvl5pPr marL="2096219" indent="-232913">
              <a:defRPr>
                <a:solidFill>
                  <a:schemeClr val="tx1"/>
                </a:solidFill>
                <a:latin typeface="Arial" charset="0"/>
                <a:ea typeface="MS PGothic" pitchFamily="34" charset="-128"/>
              </a:defRPr>
            </a:lvl5pPr>
            <a:lvl6pPr marL="2562045" indent="-232913" eaLnBrk="0" fontAlgn="base" hangingPunct="0">
              <a:spcBef>
                <a:spcPct val="0"/>
              </a:spcBef>
              <a:spcAft>
                <a:spcPct val="0"/>
              </a:spcAft>
              <a:defRPr>
                <a:solidFill>
                  <a:schemeClr val="tx1"/>
                </a:solidFill>
                <a:latin typeface="Arial" charset="0"/>
                <a:ea typeface="MS PGothic" pitchFamily="34" charset="-128"/>
              </a:defRPr>
            </a:lvl6pPr>
            <a:lvl7pPr marL="3027872" indent="-232913" eaLnBrk="0" fontAlgn="base" hangingPunct="0">
              <a:spcBef>
                <a:spcPct val="0"/>
              </a:spcBef>
              <a:spcAft>
                <a:spcPct val="0"/>
              </a:spcAft>
              <a:defRPr>
                <a:solidFill>
                  <a:schemeClr val="tx1"/>
                </a:solidFill>
                <a:latin typeface="Arial" charset="0"/>
                <a:ea typeface="MS PGothic" pitchFamily="34" charset="-128"/>
              </a:defRPr>
            </a:lvl7pPr>
            <a:lvl8pPr marL="3493698" indent="-232913" eaLnBrk="0" fontAlgn="base" hangingPunct="0">
              <a:spcBef>
                <a:spcPct val="0"/>
              </a:spcBef>
              <a:spcAft>
                <a:spcPct val="0"/>
              </a:spcAft>
              <a:defRPr>
                <a:solidFill>
                  <a:schemeClr val="tx1"/>
                </a:solidFill>
                <a:latin typeface="Arial" charset="0"/>
                <a:ea typeface="MS PGothic" pitchFamily="34" charset="-128"/>
              </a:defRPr>
            </a:lvl8pPr>
            <a:lvl9pPr marL="3959525" indent="-232913" eaLnBrk="0" fontAlgn="base" hangingPunct="0">
              <a:spcBef>
                <a:spcPct val="0"/>
              </a:spcBef>
              <a:spcAft>
                <a:spcPct val="0"/>
              </a:spcAft>
              <a:defRPr>
                <a:solidFill>
                  <a:schemeClr val="tx1"/>
                </a:solidFill>
                <a:latin typeface="Arial" charset="0"/>
                <a:ea typeface="MS PGothic" pitchFamily="34" charset="-128"/>
              </a:defRPr>
            </a:lvl9pPr>
          </a:lstStyle>
          <a:p>
            <a:fld id="{447EC63B-0C94-4D12-94C6-DA4D760CF89E}" type="slidenum">
              <a:rPr lang="en-US" altLang="en-US" smtClean="0">
                <a:latin typeface="Calibri" pitchFamily="34" charset="0"/>
              </a:rPr>
              <a:pPr/>
              <a:t>50</a:t>
            </a:fld>
            <a:endParaRPr lang="en-US" altLang="en-US" smtClean="0">
              <a:latin typeface="Calibri" pitchFamily="34" charset="0"/>
            </a:endParaRPr>
          </a:p>
        </p:txBody>
      </p:sp>
    </p:spTree>
    <p:extLst>
      <p:ext uri="{BB962C8B-B14F-4D97-AF65-F5344CB8AC3E}">
        <p14:creationId xmlns:p14="http://schemas.microsoft.com/office/powerpoint/2010/main" val="29111707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indent="0">
              <a:buNone/>
            </a:pPr>
            <a:r>
              <a:rPr lang="en-US" sz="2800" b="1" dirty="0" smtClean="0"/>
              <a:t>All teams should meet and develop Maternal HTN Sustainability Plan:</a:t>
            </a:r>
          </a:p>
          <a:p>
            <a:pPr marL="971550" lvl="1" indent="-514350">
              <a:buAutoNum type="arabicParenR"/>
            </a:pPr>
            <a:r>
              <a:rPr lang="en-US" sz="2400" dirty="0" smtClean="0"/>
              <a:t>HTN compliance monitoring – 4 key questions</a:t>
            </a:r>
          </a:p>
          <a:p>
            <a:pPr marL="971550" lvl="1" indent="-514350">
              <a:buAutoNum type="arabicParenR"/>
            </a:pPr>
            <a:r>
              <a:rPr lang="en-US" sz="2400" dirty="0" smtClean="0"/>
              <a:t>HTN education for new hires – AIM e-modules</a:t>
            </a:r>
          </a:p>
          <a:p>
            <a:pPr marL="971550" lvl="1" indent="-514350">
              <a:buAutoNum type="arabicParenR"/>
            </a:pPr>
            <a:r>
              <a:rPr lang="en-US" sz="2400" dirty="0" smtClean="0"/>
              <a:t>Incorporate HTN education into ongoing unit education for providers and staff: drills / simulations / e-modules and continue to protocols, active “debrief” = “how did we do on Time to Treatment?”</a:t>
            </a:r>
          </a:p>
          <a:p>
            <a:pPr marL="971550" lvl="1" indent="-514350"/>
            <a:endParaRPr lang="en-US" sz="2400" dirty="0" smtClean="0"/>
          </a:p>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52</a:t>
            </a:fld>
            <a:endParaRPr lang="en-US" altLang="en-US"/>
          </a:p>
        </p:txBody>
      </p:sp>
    </p:spTree>
    <p:extLst>
      <p:ext uri="{BB962C8B-B14F-4D97-AF65-F5344CB8AC3E}">
        <p14:creationId xmlns:p14="http://schemas.microsoft.com/office/powerpoint/2010/main" val="908724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6084"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US" smtClean="0"/>
          </a:p>
        </p:txBody>
      </p:sp>
    </p:spTree>
    <p:extLst>
      <p:ext uri="{BB962C8B-B14F-4D97-AF65-F5344CB8AC3E}">
        <p14:creationId xmlns:p14="http://schemas.microsoft.com/office/powerpoint/2010/main" val="42685576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E4733B-ED6A-429B-9501-B0F63ABEBBC5}" type="slidenum">
              <a:rPr lang="en-US" altLang="en-US" smtClean="0"/>
              <a:pPr/>
              <a:t>54</a:t>
            </a:fld>
            <a:endParaRPr lang="en-US" altLang="en-US"/>
          </a:p>
        </p:txBody>
      </p:sp>
    </p:spTree>
    <p:extLst>
      <p:ext uri="{BB962C8B-B14F-4D97-AF65-F5344CB8AC3E}">
        <p14:creationId xmlns:p14="http://schemas.microsoft.com/office/powerpoint/2010/main" val="7884025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55</a:t>
            </a:fld>
            <a:endParaRPr lang="en-US" altLang="en-US"/>
          </a:p>
        </p:txBody>
      </p:sp>
    </p:spTree>
    <p:extLst>
      <p:ext uri="{BB962C8B-B14F-4D97-AF65-F5344CB8AC3E}">
        <p14:creationId xmlns:p14="http://schemas.microsoft.com/office/powerpoint/2010/main" val="22917614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Tx/>
              <a:buChar char="-"/>
            </a:pPr>
            <a:endParaRPr lang="en-US" altLang="en-US" baseline="0" dirty="0" smtClean="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56</a:t>
            </a:fld>
            <a:endParaRPr lang="en-US" altLang="en-US"/>
          </a:p>
        </p:txBody>
      </p:sp>
    </p:spTree>
    <p:extLst>
      <p:ext uri="{BB962C8B-B14F-4D97-AF65-F5344CB8AC3E}">
        <p14:creationId xmlns:p14="http://schemas.microsoft.com/office/powerpoint/2010/main" val="9907603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trike="sngStrike"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57</a:t>
            </a:fld>
            <a:endParaRPr lang="en-US" altLang="en-US">
              <a:latin typeface="Calibri" pitchFamily="34" charset="0"/>
            </a:endParaRPr>
          </a:p>
        </p:txBody>
      </p:sp>
    </p:spTree>
    <p:extLst>
      <p:ext uri="{BB962C8B-B14F-4D97-AF65-F5344CB8AC3E}">
        <p14:creationId xmlns:p14="http://schemas.microsoft.com/office/powerpoint/2010/main" val="34834003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58</a:t>
            </a:fld>
            <a:endParaRPr lang="en-US" altLang="en-US"/>
          </a:p>
        </p:txBody>
      </p:sp>
    </p:spTree>
    <p:extLst>
      <p:ext uri="{BB962C8B-B14F-4D97-AF65-F5344CB8AC3E}">
        <p14:creationId xmlns:p14="http://schemas.microsoft.com/office/powerpoint/2010/main" val="9907603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a:buFontTx/>
              <a:buChar char="-"/>
            </a:pPr>
            <a:r>
              <a:rPr lang="en-US" sz="1200" kern="1200" dirty="0" smtClean="0">
                <a:solidFill>
                  <a:schemeClr val="tx1"/>
                </a:solidFill>
                <a:latin typeface="+mn-lt"/>
                <a:ea typeface="MS PGothic" pitchFamily="34" charset="-128"/>
                <a:cs typeface="MS PGothic" charset="0"/>
              </a:rPr>
              <a:t>Chicago Metropolitan Agency for Planning definition of Cook and the counties immediately surrounding it: DuPage, Kane, Kendall, Lake, McHenry, and Will counties</a:t>
            </a:r>
          </a:p>
          <a:p>
            <a:endParaRPr lang="en-US" sz="1200" kern="1200" dirty="0" smtClean="0">
              <a:solidFill>
                <a:schemeClr val="tx1"/>
              </a:solidFill>
              <a:effectLst/>
              <a:latin typeface="+mn-lt"/>
              <a:ea typeface="MS PGothic" pitchFamily="34" charset="-128"/>
              <a:cs typeface="MS PGothic" charset="0"/>
            </a:endParaRPr>
          </a:p>
          <a:p>
            <a:r>
              <a:rPr lang="en-US" sz="1200" kern="1200" dirty="0" smtClean="0">
                <a:solidFill>
                  <a:schemeClr val="tx1"/>
                </a:solidFill>
                <a:effectLst/>
                <a:latin typeface="+mn-lt"/>
                <a:ea typeface="MS PGothic" pitchFamily="34" charset="-128"/>
                <a:cs typeface="MS PGothic" charset="0"/>
              </a:rPr>
              <a:t>In </a:t>
            </a:r>
            <a:r>
              <a:rPr lang="en-US" sz="1200" kern="1200" dirty="0" smtClean="0">
                <a:solidFill>
                  <a:schemeClr val="tx1"/>
                </a:solidFill>
                <a:effectLst/>
                <a:latin typeface="+mn-lt"/>
                <a:ea typeface="MS PGothic" pitchFamily="34" charset="-128"/>
                <a:cs typeface="MS PGothic" charset="0"/>
              </a:rPr>
              <a:t>2014 there were 158,522 births in Illinois with 69,526 (44%) in Cook county and 106,204 (67%) in the Chicago Metro area (Chicago Metropolitan Agency for Planning definition of Cook and the counties immediately surrounding it: DuPage, Kane, Kendall, Lake, McHenry, and Will counties).</a:t>
            </a:r>
            <a:r>
              <a:rPr lang="en-US" sz="1200" kern="1200" baseline="30000" dirty="0" smtClean="0">
                <a:solidFill>
                  <a:schemeClr val="tx1"/>
                </a:solidFill>
                <a:effectLst/>
                <a:latin typeface="+mn-lt"/>
                <a:ea typeface="MS PGothic" pitchFamily="34" charset="-128"/>
                <a:cs typeface="MS PGothic" charset="0"/>
              </a:rPr>
              <a:t>4a</a:t>
            </a:r>
            <a:r>
              <a:rPr lang="en-US" sz="1200" kern="1200" dirty="0" smtClean="0">
                <a:solidFill>
                  <a:schemeClr val="tx1"/>
                </a:solidFill>
                <a:effectLst/>
                <a:latin typeface="+mn-lt"/>
                <a:ea typeface="MS PGothic" pitchFamily="34" charset="-128"/>
                <a:cs typeface="MS PGothic" charset="0"/>
              </a:rPr>
              <a:t> Approximately 66,579 (42%) of Illinois births resulted from unintended pregnancies.</a:t>
            </a:r>
            <a:r>
              <a:rPr lang="en-US" sz="1200" kern="1200" baseline="30000" dirty="0" smtClean="0">
                <a:solidFill>
                  <a:schemeClr val="tx1"/>
                </a:solidFill>
                <a:effectLst/>
                <a:latin typeface="+mn-lt"/>
                <a:ea typeface="MS PGothic" pitchFamily="34" charset="-128"/>
                <a:cs typeface="MS PGothic" charset="0"/>
              </a:rPr>
              <a:t>4b </a:t>
            </a:r>
            <a:r>
              <a:rPr lang="en-US" sz="1200" kern="1200" dirty="0" smtClean="0">
                <a:solidFill>
                  <a:schemeClr val="tx1"/>
                </a:solidFill>
                <a:effectLst/>
                <a:latin typeface="+mn-lt"/>
                <a:ea typeface="MS PGothic" pitchFamily="34" charset="-128"/>
                <a:cs typeface="MS PGothic" charset="0"/>
              </a:rPr>
              <a:t>Approximately 9,684 births in Illinois are to teens 19 and under.</a:t>
            </a:r>
            <a:r>
              <a:rPr lang="en-US" sz="1200" kern="1200" baseline="30000" dirty="0" smtClean="0">
                <a:solidFill>
                  <a:schemeClr val="tx1"/>
                </a:solidFill>
                <a:effectLst/>
                <a:latin typeface="+mn-lt"/>
                <a:ea typeface="MS PGothic" pitchFamily="34" charset="-128"/>
                <a:cs typeface="MS PGothic" charset="0"/>
              </a:rPr>
              <a:t>4a </a:t>
            </a:r>
            <a:r>
              <a:rPr lang="en-US" sz="1200" kern="1200" dirty="0" smtClean="0">
                <a:solidFill>
                  <a:schemeClr val="tx1"/>
                </a:solidFill>
                <a:effectLst/>
                <a:latin typeface="+mn-lt"/>
                <a:ea typeface="MS PGothic" pitchFamily="34" charset="-128"/>
                <a:cs typeface="MS PGothic" charset="0"/>
              </a:rPr>
              <a:t>For babies with moms 21 years old or younger, it was at least the 2</a:t>
            </a:r>
            <a:r>
              <a:rPr lang="en-US" sz="1200" kern="1200" baseline="30000" dirty="0" smtClean="0">
                <a:solidFill>
                  <a:schemeClr val="tx1"/>
                </a:solidFill>
                <a:effectLst/>
                <a:latin typeface="+mn-lt"/>
                <a:ea typeface="MS PGothic" pitchFamily="34" charset="-128"/>
                <a:cs typeface="MS PGothic" charset="0"/>
              </a:rPr>
              <a:t>nd</a:t>
            </a:r>
            <a:r>
              <a:rPr lang="en-US" sz="1200" kern="1200" dirty="0" smtClean="0">
                <a:solidFill>
                  <a:schemeClr val="tx1"/>
                </a:solidFill>
                <a:effectLst/>
                <a:latin typeface="+mn-lt"/>
                <a:ea typeface="MS PGothic" pitchFamily="34" charset="-128"/>
                <a:cs typeface="MS PGothic" charset="0"/>
              </a:rPr>
              <a:t> birth for 29% and at least the 2</a:t>
            </a:r>
            <a:r>
              <a:rPr lang="en-US" sz="1200" kern="1200" baseline="30000" dirty="0" smtClean="0">
                <a:solidFill>
                  <a:schemeClr val="tx1"/>
                </a:solidFill>
                <a:effectLst/>
                <a:latin typeface="+mn-lt"/>
                <a:ea typeface="MS PGothic" pitchFamily="34" charset="-128"/>
                <a:cs typeface="MS PGothic" charset="0"/>
              </a:rPr>
              <a:t>nd</a:t>
            </a:r>
            <a:r>
              <a:rPr lang="en-US" sz="1200" kern="1200" dirty="0" smtClean="0">
                <a:solidFill>
                  <a:schemeClr val="tx1"/>
                </a:solidFill>
                <a:effectLst/>
                <a:latin typeface="+mn-lt"/>
                <a:ea typeface="MS PGothic" pitchFamily="34" charset="-128"/>
                <a:cs typeface="MS PGothic" charset="0"/>
              </a:rPr>
              <a:t> pregnancy for 39% (Personal Conversation with A. Bennett, 8/2017).</a:t>
            </a:r>
          </a:p>
          <a:p>
            <a:r>
              <a:rPr lang="en-US" sz="1200" kern="1200" dirty="0" smtClean="0">
                <a:solidFill>
                  <a:schemeClr val="tx1"/>
                </a:solidFill>
                <a:effectLst/>
                <a:latin typeface="+mn-lt"/>
                <a:ea typeface="MS PGothic" pitchFamily="34" charset="-128"/>
                <a:cs typeface="MS PGothic" charset="0"/>
              </a:rPr>
              <a:t>Intrauterine Devices (IUDs) and contraceptive implants, known as long acting reversible contraception (LARC) are safe and effective for most women and adolescents.</a:t>
            </a:r>
            <a:r>
              <a:rPr lang="en-US" sz="1200" kern="1200" baseline="30000" dirty="0" smtClean="0">
                <a:solidFill>
                  <a:schemeClr val="tx1"/>
                </a:solidFill>
                <a:effectLst/>
                <a:latin typeface="+mn-lt"/>
                <a:ea typeface="MS PGothic" pitchFamily="34" charset="-128"/>
                <a:cs typeface="MS PGothic" charset="0"/>
              </a:rPr>
              <a:t>5</a:t>
            </a:r>
            <a:r>
              <a:rPr lang="en-US" sz="1200" kern="1200" dirty="0" smtClean="0">
                <a:solidFill>
                  <a:schemeClr val="tx1"/>
                </a:solidFill>
                <a:effectLst/>
                <a:latin typeface="+mn-lt"/>
                <a:ea typeface="MS PGothic" pitchFamily="34" charset="-128"/>
                <a:cs typeface="MS PGothic" charset="0"/>
              </a:rPr>
              <a:t> They are demonstrated effective in reducing unintended pregnancies.</a:t>
            </a:r>
            <a:r>
              <a:rPr lang="en-US" sz="1200" kern="1200" baseline="30000" dirty="0" smtClean="0">
                <a:solidFill>
                  <a:schemeClr val="tx1"/>
                </a:solidFill>
                <a:effectLst/>
                <a:latin typeface="+mn-lt"/>
                <a:ea typeface="MS PGothic" pitchFamily="34" charset="-128"/>
                <a:cs typeface="MS PGothic" charset="0"/>
              </a:rPr>
              <a:t>6 </a:t>
            </a:r>
            <a:r>
              <a:rPr lang="en-US" sz="1200" kern="1200" dirty="0" smtClean="0">
                <a:solidFill>
                  <a:schemeClr val="tx1"/>
                </a:solidFill>
                <a:effectLst/>
                <a:latin typeface="+mn-lt"/>
                <a:ea typeface="MS PGothic" pitchFamily="34" charset="-128"/>
                <a:cs typeface="MS PGothic" charset="0"/>
              </a:rPr>
              <a:t>LARC effectiveness could be increased when placed in the immediate postpartum (IPLARC) before hospital discharge after delivery given that approximately 40 to 60% of women have unprotected intercourse prior to the 6 week postpartum visit and fewer than half of women return to the doctor for their 6 week postpartum visit</a:t>
            </a:r>
            <a:r>
              <a:rPr lang="en-US" sz="1200" kern="1200" baseline="30000" dirty="0" smtClean="0">
                <a:solidFill>
                  <a:schemeClr val="tx1"/>
                </a:solidFill>
                <a:effectLst/>
                <a:latin typeface="+mn-lt"/>
                <a:ea typeface="MS PGothic" pitchFamily="34" charset="-128"/>
                <a:cs typeface="MS PGothic" charset="0"/>
              </a:rPr>
              <a:t>7,8,9</a:t>
            </a:r>
            <a:r>
              <a:rPr lang="en-US" sz="1200" kern="1200" dirty="0" smtClean="0">
                <a:solidFill>
                  <a:schemeClr val="tx1"/>
                </a:solidFill>
                <a:effectLst/>
                <a:latin typeface="+mn-lt"/>
                <a:ea typeface="MS PGothic" pitchFamily="34" charset="-128"/>
                <a:cs typeface="MS PGothic" charset="0"/>
              </a:rPr>
              <a:t>. Women counselled on all contraceptive methods and provided their choice of contraception for free chose LARC at a rate of 75%. Additionally, 86% of women were using LARC 12 months later – higher than the continuation rate for other short-acting reversible contraception – and reported high satisfaction with LARC.</a:t>
            </a:r>
            <a:r>
              <a:rPr lang="en-US" sz="1200" kern="1200" baseline="30000" dirty="0" smtClean="0">
                <a:solidFill>
                  <a:schemeClr val="tx1"/>
                </a:solidFill>
                <a:effectLst/>
                <a:latin typeface="+mn-lt"/>
                <a:ea typeface="MS PGothic" pitchFamily="34" charset="-128"/>
                <a:cs typeface="MS PGothic" charset="0"/>
              </a:rPr>
              <a:t>10</a:t>
            </a:r>
            <a:r>
              <a:rPr lang="en-US" sz="1200" kern="1200" dirty="0" smtClean="0">
                <a:solidFill>
                  <a:schemeClr val="tx1"/>
                </a:solidFill>
                <a:effectLst/>
                <a:latin typeface="+mn-lt"/>
                <a:ea typeface="MS PGothic" pitchFamily="34" charset="-128"/>
                <a:cs typeface="MS PGothic" charset="0"/>
              </a:rPr>
              <a:t> </a:t>
            </a:r>
          </a:p>
          <a:p>
            <a:r>
              <a:rPr lang="en-US" sz="1200" kern="1200" dirty="0" smtClean="0">
                <a:solidFill>
                  <a:schemeClr val="tx1"/>
                </a:solidFill>
                <a:effectLst/>
                <a:latin typeface="+mn-lt"/>
                <a:ea typeface="MS PGothic" pitchFamily="34" charset="-128"/>
                <a:cs typeface="MS PGothic" charset="0"/>
              </a:rPr>
              <a:t>IPLARC is a strategy to empower women of childbearing age with information and services to optimize the timing and spacing of their pregnancies in order to reduce unintended pregnancies linked with adverse maternal and child health outcomes.</a:t>
            </a:r>
            <a:r>
              <a:rPr lang="en-US" sz="1200" kern="1200" baseline="30000" dirty="0" smtClean="0">
                <a:solidFill>
                  <a:schemeClr val="tx1"/>
                </a:solidFill>
                <a:effectLst/>
                <a:latin typeface="+mn-lt"/>
                <a:ea typeface="MS PGothic" pitchFamily="34" charset="-128"/>
                <a:cs typeface="MS PGothic" charset="0"/>
              </a:rPr>
              <a:t>11</a:t>
            </a:r>
            <a:r>
              <a:rPr lang="en-US" sz="1200" kern="1200" dirty="0" smtClean="0">
                <a:solidFill>
                  <a:schemeClr val="tx1"/>
                </a:solidFill>
                <a:effectLst/>
                <a:latin typeface="+mn-lt"/>
                <a:ea typeface="MS PGothic" pitchFamily="34" charset="-128"/>
                <a:cs typeface="MS PGothic" charset="0"/>
              </a:rPr>
              <a:t> In 2014, 79,261 (50%) of Illinois births were covered by Medicaid.</a:t>
            </a:r>
            <a:r>
              <a:rPr lang="en-US" sz="1200" kern="1200" baseline="30000" dirty="0" smtClean="0">
                <a:solidFill>
                  <a:schemeClr val="tx1"/>
                </a:solidFill>
                <a:effectLst/>
                <a:latin typeface="+mn-lt"/>
                <a:ea typeface="MS PGothic" pitchFamily="34" charset="-128"/>
                <a:cs typeface="MS PGothic" charset="0"/>
              </a:rPr>
              <a:t>12</a:t>
            </a:r>
            <a:r>
              <a:rPr lang="en-US" sz="1200" kern="1200" dirty="0" smtClean="0">
                <a:solidFill>
                  <a:schemeClr val="tx1"/>
                </a:solidFill>
                <a:effectLst/>
                <a:latin typeface="+mn-lt"/>
                <a:ea typeface="MS PGothic" pitchFamily="34" charset="-128"/>
                <a:cs typeface="MS PGothic" charset="0"/>
              </a:rPr>
              <a:t> In July 2015, the IL Department of HealthCare and Family Services (HFS) allowed hospitals to reimburse for LARC devices provided immediately postpartum before discharge from the hospital, in addition to the Diagnostic Related Group (DRG) reimbursement for labor and delivery.</a:t>
            </a:r>
            <a:r>
              <a:rPr lang="en-US" sz="1200" kern="1200" baseline="30000" dirty="0" smtClean="0">
                <a:solidFill>
                  <a:schemeClr val="tx1"/>
                </a:solidFill>
                <a:effectLst/>
                <a:latin typeface="+mn-lt"/>
                <a:ea typeface="MS PGothic" pitchFamily="34" charset="-128"/>
                <a:cs typeface="MS PGothic" charset="0"/>
              </a:rPr>
              <a:t>14</a:t>
            </a:r>
            <a:r>
              <a:rPr lang="en-US" sz="1200" kern="1200" dirty="0" smtClean="0">
                <a:solidFill>
                  <a:schemeClr val="tx1"/>
                </a:solidFill>
                <a:effectLst/>
                <a:latin typeface="+mn-lt"/>
                <a:ea typeface="MS PGothic" pitchFamily="34" charset="-128"/>
                <a:cs typeface="MS PGothic" charset="0"/>
              </a:rPr>
              <a:t> In addition, the American College of Obstetricians and Gynecologists (ACOG) released national guidelines in their Committee Opinion #670, authored by Ann Borders and Alison </a:t>
            </a:r>
            <a:r>
              <a:rPr lang="en-US" sz="1200" kern="1200" dirty="0" err="1" smtClean="0">
                <a:solidFill>
                  <a:schemeClr val="tx1"/>
                </a:solidFill>
                <a:effectLst/>
                <a:latin typeface="+mn-lt"/>
                <a:ea typeface="MS PGothic" pitchFamily="34" charset="-128"/>
                <a:cs typeface="MS PGothic" charset="0"/>
              </a:rPr>
              <a:t>Stuebe</a:t>
            </a:r>
            <a:r>
              <a:rPr lang="en-US" sz="1200" kern="1200" dirty="0" smtClean="0">
                <a:solidFill>
                  <a:schemeClr val="tx1"/>
                </a:solidFill>
                <a:effectLst/>
                <a:latin typeface="+mn-lt"/>
                <a:ea typeface="MS PGothic" pitchFamily="34" charset="-128"/>
                <a:cs typeface="MS PGothic" charset="0"/>
              </a:rPr>
              <a:t>, in August 2016.</a:t>
            </a:r>
          </a:p>
          <a:p>
            <a:pPr>
              <a:buFontTx/>
              <a:buChar char="-"/>
            </a:pPr>
            <a:endParaRPr lang="en-US" altLang="en-US" baseline="0"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59</a:t>
            </a:fld>
            <a:endParaRPr lang="en-US" altLang="en-US">
              <a:latin typeface="Calibri" pitchFamily="34" charset="0"/>
            </a:endParaRPr>
          </a:p>
        </p:txBody>
      </p:sp>
    </p:spTree>
    <p:extLst>
      <p:ext uri="{BB962C8B-B14F-4D97-AF65-F5344CB8AC3E}">
        <p14:creationId xmlns:p14="http://schemas.microsoft.com/office/powerpoint/2010/main" val="21649177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195388"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strike="sngStrike"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854" indent="-285713" eaLnBrk="0" hangingPunct="0">
              <a:defRPr>
                <a:solidFill>
                  <a:schemeClr val="tx1"/>
                </a:solidFill>
                <a:latin typeface="Arial" pitchFamily="34" charset="0"/>
                <a:ea typeface="MS PGothic" pitchFamily="34" charset="-128"/>
              </a:defRPr>
            </a:lvl2pPr>
            <a:lvl3pPr marL="1142852" indent="-228571" eaLnBrk="0" hangingPunct="0">
              <a:defRPr>
                <a:solidFill>
                  <a:schemeClr val="tx1"/>
                </a:solidFill>
                <a:latin typeface="Arial" pitchFamily="34" charset="0"/>
                <a:ea typeface="MS PGothic" pitchFamily="34" charset="-128"/>
              </a:defRPr>
            </a:lvl3pPr>
            <a:lvl4pPr marL="1599993" indent="-228571" eaLnBrk="0" hangingPunct="0">
              <a:defRPr>
                <a:solidFill>
                  <a:schemeClr val="tx1"/>
                </a:solidFill>
                <a:latin typeface="Arial" pitchFamily="34" charset="0"/>
                <a:ea typeface="MS PGothic" pitchFamily="34" charset="-128"/>
              </a:defRPr>
            </a:lvl4pPr>
            <a:lvl5pPr marL="2057133" indent="-228571" eaLnBrk="0" hangingPunct="0">
              <a:defRPr>
                <a:solidFill>
                  <a:schemeClr val="tx1"/>
                </a:solidFill>
                <a:latin typeface="Arial" pitchFamily="34" charset="0"/>
                <a:ea typeface="MS PGothic" pitchFamily="34" charset="-128"/>
              </a:defRPr>
            </a:lvl5pPr>
            <a:lvl6pPr marL="2514274" indent="-228571" eaLnBrk="0" fontAlgn="base" hangingPunct="0">
              <a:spcBef>
                <a:spcPct val="0"/>
              </a:spcBef>
              <a:spcAft>
                <a:spcPct val="0"/>
              </a:spcAft>
              <a:defRPr>
                <a:solidFill>
                  <a:schemeClr val="tx1"/>
                </a:solidFill>
                <a:latin typeface="Arial" pitchFamily="34" charset="0"/>
                <a:ea typeface="MS PGothic" pitchFamily="34" charset="-128"/>
              </a:defRPr>
            </a:lvl6pPr>
            <a:lvl7pPr marL="2971415" indent="-228571" eaLnBrk="0" fontAlgn="base" hangingPunct="0">
              <a:spcBef>
                <a:spcPct val="0"/>
              </a:spcBef>
              <a:spcAft>
                <a:spcPct val="0"/>
              </a:spcAft>
              <a:defRPr>
                <a:solidFill>
                  <a:schemeClr val="tx1"/>
                </a:solidFill>
                <a:latin typeface="Arial" pitchFamily="34" charset="0"/>
                <a:ea typeface="MS PGothic" pitchFamily="34" charset="-128"/>
              </a:defRPr>
            </a:lvl7pPr>
            <a:lvl8pPr marL="3428556" indent="-228571" eaLnBrk="0" fontAlgn="base" hangingPunct="0">
              <a:spcBef>
                <a:spcPct val="0"/>
              </a:spcBef>
              <a:spcAft>
                <a:spcPct val="0"/>
              </a:spcAft>
              <a:defRPr>
                <a:solidFill>
                  <a:schemeClr val="tx1"/>
                </a:solidFill>
                <a:latin typeface="Arial" pitchFamily="34" charset="0"/>
                <a:ea typeface="MS PGothic" pitchFamily="34" charset="-128"/>
              </a:defRPr>
            </a:lvl8pPr>
            <a:lvl9pPr marL="3885696" indent="-228571"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B1CA87-152D-48F1-885B-E08475F7C18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5669694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trike="sngStrike"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61</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Char char="-"/>
              <a:tabLst/>
              <a:defRPr/>
            </a:pPr>
            <a:endParaRPr lang="en-US" altLang="en-US" baseline="0"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62</a:t>
            </a:fld>
            <a:endParaRPr lang="en-US" altLang="en-US">
              <a:latin typeface="Calibri" pitchFamily="34" charset="0"/>
            </a:endParaRPr>
          </a:p>
        </p:txBody>
      </p:sp>
    </p:spTree>
    <p:extLst>
      <p:ext uri="{BB962C8B-B14F-4D97-AF65-F5344CB8AC3E}">
        <p14:creationId xmlns:p14="http://schemas.microsoft.com/office/powerpoint/2010/main" val="2163721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63</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6084"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US" smtClean="0"/>
          </a:p>
        </p:txBody>
      </p:sp>
    </p:spTree>
    <p:extLst>
      <p:ext uri="{BB962C8B-B14F-4D97-AF65-F5344CB8AC3E}">
        <p14:creationId xmlns:p14="http://schemas.microsoft.com/office/powerpoint/2010/main" val="29156790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endParaRPr lang="en-US" altLang="en-US" baseline="0"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64</a:t>
            </a:fld>
            <a:endParaRPr lang="en-US" altLang="en-US">
              <a:latin typeface="Calibri" pitchFamily="34" charset="0"/>
            </a:endParaRPr>
          </a:p>
        </p:txBody>
      </p:sp>
    </p:spTree>
    <p:extLst>
      <p:ext uri="{BB962C8B-B14F-4D97-AF65-F5344CB8AC3E}">
        <p14:creationId xmlns:p14="http://schemas.microsoft.com/office/powerpoint/2010/main" val="3391761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8</a:t>
            </a:fld>
            <a:endParaRPr lang="en-US" altLang="en-US"/>
          </a:p>
        </p:txBody>
      </p:sp>
    </p:spTree>
    <p:extLst>
      <p:ext uri="{BB962C8B-B14F-4D97-AF65-F5344CB8AC3E}">
        <p14:creationId xmlns:p14="http://schemas.microsoft.com/office/powerpoint/2010/main" val="4056087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9</a:t>
            </a:fld>
            <a:endParaRPr lang="en-US" altLang="en-US"/>
          </a:p>
        </p:txBody>
      </p:sp>
    </p:spTree>
    <p:extLst>
      <p:ext uri="{BB962C8B-B14F-4D97-AF65-F5344CB8AC3E}">
        <p14:creationId xmlns:p14="http://schemas.microsoft.com/office/powerpoint/2010/main" val="1800977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trike="sngStrike"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3667F1A6-D26A-435E-A6B9-71DCD84A0B24}" type="slidenum">
              <a:rPr lang="en-US" altLang="en-US">
                <a:latin typeface="Calibri" pitchFamily="34" charset="0"/>
              </a:rPr>
              <a:pPr/>
              <a:t>11</a:t>
            </a:fld>
            <a:endParaRPr lang="en-US" altLang="en-US">
              <a:latin typeface="Calibri" pitchFamily="34" charset="0"/>
            </a:endParaRPr>
          </a:p>
        </p:txBody>
      </p:sp>
    </p:spTree>
    <p:extLst>
      <p:ext uri="{BB962C8B-B14F-4D97-AF65-F5344CB8AC3E}">
        <p14:creationId xmlns:p14="http://schemas.microsoft.com/office/powerpoint/2010/main" val="2454639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0C53AD7-A772-4F83-850B-482C70935EA4}" type="datetime1">
              <a:rPr lang="en-US" altLang="ja-JP"/>
              <a:pPr>
                <a:defRPr/>
              </a:pPr>
              <a:t>1/2/2018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DD8331-DEC2-4D1E-95D5-94283CB87E4D}" type="slidenum">
              <a:rPr lang="en-US" altLang="en-US"/>
              <a:pPr>
                <a:defRPr/>
              </a:pPr>
              <a:t>‹#›</a:t>
            </a:fld>
            <a:endParaRPr lang="en-US" altLang="en-US"/>
          </a:p>
        </p:txBody>
      </p:sp>
    </p:spTree>
    <p:extLst>
      <p:ext uri="{BB962C8B-B14F-4D97-AF65-F5344CB8AC3E}">
        <p14:creationId xmlns:p14="http://schemas.microsoft.com/office/powerpoint/2010/main" val="943655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22490D-0CE4-426E-81CB-E242CE6E39A4}" type="datetime1">
              <a:rPr lang="en-US" altLang="ja-JP"/>
              <a:pPr>
                <a:defRPr/>
              </a:pPr>
              <a:t>1/2/2018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1ED56C-8F5E-4BF1-A54B-E96394A138E1}" type="slidenum">
              <a:rPr lang="en-US" altLang="en-US"/>
              <a:pPr>
                <a:defRPr/>
              </a:pPr>
              <a:t>‹#›</a:t>
            </a:fld>
            <a:endParaRPr lang="en-US" altLang="en-US"/>
          </a:p>
        </p:txBody>
      </p:sp>
    </p:spTree>
    <p:extLst>
      <p:ext uri="{BB962C8B-B14F-4D97-AF65-F5344CB8AC3E}">
        <p14:creationId xmlns:p14="http://schemas.microsoft.com/office/powerpoint/2010/main" val="3454335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FE2C6C1-0ABC-4A83-A3E1-9B004532B0F2}" type="datetime1">
              <a:rPr lang="en-US" altLang="ja-JP"/>
              <a:pPr>
                <a:defRPr/>
              </a:pPr>
              <a:t>1/2/2018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659B1A-798E-4F1D-851E-F36AC3C874A2}" type="slidenum">
              <a:rPr lang="en-US" altLang="en-US"/>
              <a:pPr>
                <a:defRPr/>
              </a:pPr>
              <a:t>‹#›</a:t>
            </a:fld>
            <a:endParaRPr lang="en-US" altLang="en-US"/>
          </a:p>
        </p:txBody>
      </p:sp>
    </p:spTree>
    <p:extLst>
      <p:ext uri="{BB962C8B-B14F-4D97-AF65-F5344CB8AC3E}">
        <p14:creationId xmlns:p14="http://schemas.microsoft.com/office/powerpoint/2010/main" val="3581978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E67B97-2A19-4469-BBC1-5124779FD32E}" type="datetime1">
              <a:rPr lang="en-US" altLang="ja-JP"/>
              <a:pPr>
                <a:defRPr/>
              </a:pPr>
              <a:t>1/2/2018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EF23B2-1968-4158-BBF8-33ADF3172235}" type="slidenum">
              <a:rPr lang="en-US" altLang="en-US"/>
              <a:pPr>
                <a:defRPr/>
              </a:pPr>
              <a:t>‹#›</a:t>
            </a:fld>
            <a:endParaRPr lang="en-US" altLang="en-US"/>
          </a:p>
        </p:txBody>
      </p:sp>
    </p:spTree>
    <p:extLst>
      <p:ext uri="{BB962C8B-B14F-4D97-AF65-F5344CB8AC3E}">
        <p14:creationId xmlns:p14="http://schemas.microsoft.com/office/powerpoint/2010/main" val="3521531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8A51ED6-1809-467D-BA74-8EA1DF4B6FEF}" type="datetime1">
              <a:rPr lang="en-US" altLang="ja-JP"/>
              <a:pPr>
                <a:defRPr/>
              </a:pPr>
              <a:t>1/2/2018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AF8077-2CE4-4A8C-806A-F9B27078C005}" type="slidenum">
              <a:rPr lang="en-US" altLang="en-US"/>
              <a:pPr>
                <a:defRPr/>
              </a:pPr>
              <a:t>‹#›</a:t>
            </a:fld>
            <a:endParaRPr lang="en-US" altLang="en-US"/>
          </a:p>
        </p:txBody>
      </p:sp>
    </p:spTree>
    <p:extLst>
      <p:ext uri="{BB962C8B-B14F-4D97-AF65-F5344CB8AC3E}">
        <p14:creationId xmlns:p14="http://schemas.microsoft.com/office/powerpoint/2010/main" val="1735056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8D7BA54-BB09-45EF-8BE5-86E399F21075}" type="datetime1">
              <a:rPr lang="en-US" altLang="ja-JP"/>
              <a:pPr>
                <a:defRPr/>
              </a:pPr>
              <a:t>1/2/2018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B83E2C-C682-4CCB-812E-4FD1E6CD7EF7}" type="slidenum">
              <a:rPr lang="en-US" altLang="en-US"/>
              <a:pPr>
                <a:defRPr/>
              </a:pPr>
              <a:t>‹#›</a:t>
            </a:fld>
            <a:endParaRPr lang="en-US" altLang="en-US"/>
          </a:p>
        </p:txBody>
      </p:sp>
    </p:spTree>
    <p:extLst>
      <p:ext uri="{BB962C8B-B14F-4D97-AF65-F5344CB8AC3E}">
        <p14:creationId xmlns:p14="http://schemas.microsoft.com/office/powerpoint/2010/main" val="3505756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FB19E3F-723A-48F5-86C3-1FB2ADC6C9E9}" type="datetime1">
              <a:rPr lang="en-US" altLang="ja-JP"/>
              <a:pPr>
                <a:defRPr/>
              </a:pPr>
              <a:t>1/2/2018</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E2229A-B942-495A-807D-33D35310454B}" type="slidenum">
              <a:rPr lang="en-US" altLang="en-US"/>
              <a:pPr>
                <a:defRPr/>
              </a:pPr>
              <a:t>‹#›</a:t>
            </a:fld>
            <a:endParaRPr lang="en-US" altLang="en-US"/>
          </a:p>
        </p:txBody>
      </p:sp>
    </p:spTree>
    <p:extLst>
      <p:ext uri="{BB962C8B-B14F-4D97-AF65-F5344CB8AC3E}">
        <p14:creationId xmlns:p14="http://schemas.microsoft.com/office/powerpoint/2010/main" val="4137914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B8BEB86-460D-47CC-9347-A33D2320FEE6}" type="datetime1">
              <a:rPr lang="en-US" altLang="ja-JP"/>
              <a:pPr>
                <a:defRPr/>
              </a:pPr>
              <a:t>1/2/2018</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5616943-E090-48BD-85BF-C3499FDFE60E}" type="slidenum">
              <a:rPr lang="en-US" altLang="en-US"/>
              <a:pPr>
                <a:defRPr/>
              </a:pPr>
              <a:t>‹#›</a:t>
            </a:fld>
            <a:endParaRPr lang="en-US" altLang="en-US"/>
          </a:p>
        </p:txBody>
      </p:sp>
    </p:spTree>
    <p:extLst>
      <p:ext uri="{BB962C8B-B14F-4D97-AF65-F5344CB8AC3E}">
        <p14:creationId xmlns:p14="http://schemas.microsoft.com/office/powerpoint/2010/main" val="4117628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DE8BE47-7B98-409F-8AB7-EBBB77D90BF3}" type="datetime1">
              <a:rPr lang="en-US" altLang="ja-JP"/>
              <a:pPr>
                <a:defRPr/>
              </a:pPr>
              <a:t>1/2/2018</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6C9FB53-311B-43CA-B7CE-1F80A678A235}" type="slidenum">
              <a:rPr lang="en-US" altLang="en-US"/>
              <a:pPr>
                <a:defRPr/>
              </a:pPr>
              <a:t>‹#›</a:t>
            </a:fld>
            <a:endParaRPr lang="en-US" altLang="en-US"/>
          </a:p>
        </p:txBody>
      </p:sp>
    </p:spTree>
    <p:extLst>
      <p:ext uri="{BB962C8B-B14F-4D97-AF65-F5344CB8AC3E}">
        <p14:creationId xmlns:p14="http://schemas.microsoft.com/office/powerpoint/2010/main" val="1856341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1/2/2018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3892723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1179569-1CBE-4B22-934C-222D1AA93EE5}" type="datetime1">
              <a:rPr lang="en-US" altLang="ja-JP"/>
              <a:pPr>
                <a:defRPr/>
              </a:pPr>
              <a:t>1/2/2018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6F6CB7-50F3-4CEB-A4DC-7F1C42559A55}" type="slidenum">
              <a:rPr lang="en-US" altLang="en-US"/>
              <a:pPr>
                <a:defRPr/>
              </a:pPr>
              <a:t>‹#›</a:t>
            </a:fld>
            <a:endParaRPr lang="en-US" altLang="en-US"/>
          </a:p>
        </p:txBody>
      </p:sp>
    </p:spTree>
    <p:extLst>
      <p:ext uri="{BB962C8B-B14F-4D97-AF65-F5344CB8AC3E}">
        <p14:creationId xmlns:p14="http://schemas.microsoft.com/office/powerpoint/2010/main" val="3620037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7"/>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a:defRPr/>
            </a:pPr>
            <a:fld id="{26218B61-2C44-4426-BE0D-62AFE46C727B}" type="datetime1">
              <a:rPr lang="en-US" altLang="ja-JP"/>
              <a:pPr>
                <a:defRPr/>
              </a:pPr>
              <a:t>1/2/2018</a:t>
            </a:fld>
            <a:endParaRPr lang="en-US" altLang="en-US"/>
          </a:p>
        </p:txBody>
      </p:sp>
      <p:sp>
        <p:nvSpPr>
          <p:cNvPr id="5" name="Footer Placeholder 4"/>
          <p:cNvSpPr>
            <a:spLocks noGrp="1"/>
          </p:cNvSpPr>
          <p:nvPr>
            <p:ph type="ftr" sz="quarter" idx="3"/>
          </p:nvPr>
        </p:nvSpPr>
        <p:spPr>
          <a:xfrm>
            <a:off x="3124200" y="6356357"/>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1" y="6356357"/>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08215A01-EBC1-45C7-9A9D-8A83BBE998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1.emf"/></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hyperlink" Target="http://www.ilpqc.org/" TargetMode="External"/><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cid:image001.png@01D35EEA.714B8810" TargetMode="Externa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0.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7.jpeg"/><Relationship Id="rId7" Type="http://schemas.openxmlformats.org/officeDocument/2006/relationships/diagramColors" Target="../diagrams/colors5.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758858579"/>
              </p:ext>
            </p:extLst>
          </p:nvPr>
        </p:nvGraphicFramePr>
        <p:xfrm>
          <a:off x="-17417" y="0"/>
          <a:ext cx="9347143" cy="7010400"/>
        </p:xfrm>
        <a:graphic>
          <a:graphicData uri="http://schemas.openxmlformats.org/presentationml/2006/ole">
            <mc:AlternateContent xmlns:mc="http://schemas.openxmlformats.org/markup-compatibility/2006">
              <mc:Choice xmlns:v="urn:schemas-microsoft-com:vml" Requires="v">
                <p:oleObj spid="_x0000_s1027" name="Acrobat Document" r:id="rId4" imgW="9151464" imgH="6865436" progId="Acrobat.Document.DC">
                  <p:embed/>
                </p:oleObj>
              </mc:Choice>
              <mc:Fallback>
                <p:oleObj name="Acrobat Document" r:id="rId4" imgW="9151464" imgH="6865436" progId="Acrobat.Document.DC">
                  <p:embed/>
                  <p:pic>
                    <p:nvPicPr>
                      <p:cNvPr id="0" name=""/>
                      <p:cNvPicPr/>
                      <p:nvPr/>
                    </p:nvPicPr>
                    <p:blipFill>
                      <a:blip r:embed="rId5"/>
                      <a:stretch>
                        <a:fillRect/>
                      </a:stretch>
                    </p:blipFill>
                    <p:spPr>
                      <a:xfrm>
                        <a:off x="-17417" y="0"/>
                        <a:ext cx="9347143" cy="7010400"/>
                      </a:xfrm>
                      <a:prstGeom prst="rect">
                        <a:avLst/>
                      </a:prstGeom>
                    </p:spPr>
                  </p:pic>
                </p:oleObj>
              </mc:Fallback>
            </mc:AlternateContent>
          </a:graphicData>
        </a:graphic>
      </p:graphicFrame>
    </p:spTree>
    <p:extLst>
      <p:ext uri="{BB962C8B-B14F-4D97-AF65-F5344CB8AC3E}">
        <p14:creationId xmlns:p14="http://schemas.microsoft.com/office/powerpoint/2010/main" val="17171140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F58466"/>
                </a:solidFill>
                <a:latin typeface="Goudy Old Style" pitchFamily="18" charset="0"/>
              </a:rPr>
              <a:t>Poster Session</a:t>
            </a:r>
            <a:endParaRPr lang="en-US" dirty="0"/>
          </a:p>
        </p:txBody>
      </p:sp>
      <p:sp>
        <p:nvSpPr>
          <p:cNvPr id="3" name="Content Placeholder 2"/>
          <p:cNvSpPr>
            <a:spLocks noGrp="1"/>
          </p:cNvSpPr>
          <p:nvPr>
            <p:ph idx="1"/>
          </p:nvPr>
        </p:nvSpPr>
        <p:spPr/>
        <p:txBody>
          <a:bodyPr/>
          <a:lstStyle/>
          <a:p>
            <a:pPr marL="0" indent="0" eaLnBrk="1" hangingPunct="1">
              <a:spcBef>
                <a:spcPct val="0"/>
              </a:spcBef>
              <a:buClr>
                <a:srgbClr val="004990"/>
              </a:buClr>
              <a:buNone/>
            </a:pPr>
            <a:r>
              <a:rPr lang="en-US" dirty="0" smtClean="0"/>
              <a:t>In addition to looking at all of our great posters, check out the poster awards of excellence (look for the white ribbon with the ILPQC logo)</a:t>
            </a: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10</a:t>
            </a:fld>
            <a:endParaRPr lang="en-US"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756" y="3239537"/>
            <a:ext cx="4343421" cy="2895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Team:Macquarie Australia/Protocols/medals - 2013.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1622" y="3170329"/>
            <a:ext cx="1881555" cy="2939929"/>
          </a:xfrm>
          <a:prstGeom prst="rect">
            <a:avLst/>
          </a:prstGeom>
        </p:spPr>
      </p:pic>
      <p:sp>
        <p:nvSpPr>
          <p:cNvPr id="7" name="TextBox 6"/>
          <p:cNvSpPr txBox="1"/>
          <p:nvPr/>
        </p:nvSpPr>
        <p:spPr>
          <a:xfrm>
            <a:off x="3276600" y="3847708"/>
            <a:ext cx="1524000" cy="400110"/>
          </a:xfrm>
          <a:prstGeom prst="rect">
            <a:avLst/>
          </a:prstGeom>
          <a:noFill/>
        </p:spPr>
        <p:txBody>
          <a:bodyPr wrap="square" rtlCol="0">
            <a:spAutoFit/>
          </a:bodyPr>
          <a:lstStyle/>
          <a:p>
            <a:r>
              <a:rPr lang="en-US" sz="2000" b="1" dirty="0" smtClean="0">
                <a:solidFill>
                  <a:srgbClr val="004990"/>
                </a:solidFill>
              </a:rPr>
              <a:t>Congrats!</a:t>
            </a:r>
            <a:endParaRPr lang="en-US" sz="2000" b="1" dirty="0">
              <a:solidFill>
                <a:srgbClr val="004990"/>
              </a:solidFill>
            </a:endParaRPr>
          </a:p>
        </p:txBody>
      </p:sp>
    </p:spTree>
    <p:extLst>
      <p:ext uri="{BB962C8B-B14F-4D97-AF65-F5344CB8AC3E}">
        <p14:creationId xmlns:p14="http://schemas.microsoft.com/office/powerpoint/2010/main" val="20701991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image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1" y="304800"/>
            <a:ext cx="32146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ubtitle 2"/>
          <p:cNvSpPr>
            <a:spLocks noGrp="1"/>
          </p:cNvSpPr>
          <p:nvPr>
            <p:ph type="subTitle" idx="1"/>
          </p:nvPr>
        </p:nvSpPr>
        <p:spPr>
          <a:xfrm>
            <a:off x="3200400" y="5029200"/>
            <a:ext cx="5410200" cy="1295400"/>
          </a:xfrm>
        </p:spPr>
        <p:txBody>
          <a:bodyPr/>
          <a:lstStyle/>
          <a:p>
            <a:pPr eaLnBrk="1" hangingPunct="1">
              <a:buFont typeface="Wingdings 2" pitchFamily="18" charset="2"/>
              <a:buNone/>
            </a:pPr>
            <a:r>
              <a:rPr lang="en-US" altLang="en-US" sz="2000" dirty="0" smtClean="0">
                <a:solidFill>
                  <a:srgbClr val="898989"/>
                </a:solidFill>
              </a:rPr>
              <a:t>ILPQC Fifth Annual Conference</a:t>
            </a:r>
          </a:p>
          <a:p>
            <a:pPr eaLnBrk="1" hangingPunct="1">
              <a:buFont typeface="Wingdings 2" pitchFamily="18" charset="2"/>
              <a:buNone/>
            </a:pPr>
            <a:r>
              <a:rPr lang="en-US" altLang="en-US" sz="2000" dirty="0" smtClean="0">
                <a:solidFill>
                  <a:srgbClr val="898989"/>
                </a:solidFill>
              </a:rPr>
              <a:t>December 19, 2017</a:t>
            </a:r>
          </a:p>
        </p:txBody>
      </p:sp>
      <p:sp>
        <p:nvSpPr>
          <p:cNvPr id="15364" name="Title 1"/>
          <p:cNvSpPr>
            <a:spLocks noGrp="1"/>
          </p:cNvSpPr>
          <p:nvPr>
            <p:ph type="ctrTitle"/>
          </p:nvPr>
        </p:nvSpPr>
        <p:spPr>
          <a:xfrm>
            <a:off x="2857500" y="2644775"/>
            <a:ext cx="6096000" cy="1622425"/>
          </a:xfrm>
        </p:spPr>
        <p:txBody>
          <a:bodyPr/>
          <a:lstStyle/>
          <a:p>
            <a:pPr eaLnBrk="1" hangingPunct="1"/>
            <a:r>
              <a:rPr lang="en-US" b="1" dirty="0" smtClean="0">
                <a:solidFill>
                  <a:srgbClr val="004990"/>
                </a:solidFill>
                <a:latin typeface="Goudy Old Style" panose="02020502050305020303" pitchFamily="18" charset="0"/>
              </a:rPr>
              <a:t>ILPQC Welcome:</a:t>
            </a:r>
            <a:br>
              <a:rPr lang="en-US" b="1" dirty="0" smtClean="0">
                <a:solidFill>
                  <a:srgbClr val="004990"/>
                </a:solidFill>
                <a:latin typeface="Goudy Old Style" panose="02020502050305020303" pitchFamily="18" charset="0"/>
              </a:rPr>
            </a:br>
            <a:r>
              <a:rPr lang="en-US" sz="3600" b="1" dirty="0" smtClean="0">
                <a:solidFill>
                  <a:srgbClr val="004990"/>
                </a:solidFill>
                <a:latin typeface="Goudy Old Style" panose="02020502050305020303" pitchFamily="18" charset="0"/>
              </a:rPr>
              <a:t/>
            </a:r>
            <a:br>
              <a:rPr lang="en-US" sz="3600" b="1" dirty="0" smtClean="0">
                <a:solidFill>
                  <a:srgbClr val="004990"/>
                </a:solidFill>
                <a:latin typeface="Goudy Old Style" panose="02020502050305020303" pitchFamily="18" charset="0"/>
              </a:rPr>
            </a:br>
            <a:r>
              <a:rPr lang="en-US" sz="3600" b="1" dirty="0" smtClean="0">
                <a:solidFill>
                  <a:srgbClr val="004990"/>
                </a:solidFill>
                <a:latin typeface="Goudy Old Style" panose="02020502050305020303" pitchFamily="18" charset="0"/>
              </a:rPr>
              <a:t>Shannon </a:t>
            </a:r>
            <a:r>
              <a:rPr lang="en-US" sz="3600" b="1" dirty="0" err="1" smtClean="0">
                <a:solidFill>
                  <a:srgbClr val="004990"/>
                </a:solidFill>
                <a:latin typeface="Goudy Old Style" panose="02020502050305020303" pitchFamily="18" charset="0"/>
              </a:rPr>
              <a:t>Lightner</a:t>
            </a:r>
            <a:r>
              <a:rPr lang="en-US" sz="3600" b="1" dirty="0" smtClean="0">
                <a:solidFill>
                  <a:srgbClr val="004990"/>
                </a:solidFill>
                <a:latin typeface="Goudy Old Style" panose="02020502050305020303" pitchFamily="18" charset="0"/>
              </a:rPr>
              <a:t>, MSW, MPA</a:t>
            </a:r>
            <a:br>
              <a:rPr lang="en-US" sz="3600" b="1" dirty="0" smtClean="0">
                <a:solidFill>
                  <a:srgbClr val="004990"/>
                </a:solidFill>
                <a:latin typeface="Goudy Old Style" panose="02020502050305020303" pitchFamily="18" charset="0"/>
              </a:rPr>
            </a:br>
            <a:r>
              <a:rPr lang="en-US" sz="2400" b="1" dirty="0" smtClean="0">
                <a:solidFill>
                  <a:srgbClr val="004990"/>
                </a:solidFill>
                <a:latin typeface="Goudy Old Style" panose="02020502050305020303" pitchFamily="18" charset="0"/>
              </a:rPr>
              <a:t>Deputy Director, Office of Women’s Health, Illinois Department of Public Health</a:t>
            </a:r>
            <a:endParaRPr lang="en-US" altLang="en-US" sz="2400" b="1" dirty="0" smtClean="0">
              <a:solidFill>
                <a:srgbClr val="004990"/>
              </a:solidFill>
              <a:latin typeface="Goudy Old Style" pitchFamily="18" charset="0"/>
            </a:endParaRPr>
          </a:p>
        </p:txBody>
      </p:sp>
    </p:spTree>
    <p:extLst>
      <p:ext uri="{BB962C8B-B14F-4D97-AF65-F5344CB8AC3E}">
        <p14:creationId xmlns:p14="http://schemas.microsoft.com/office/powerpoint/2010/main" val="1586473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image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1" y="304800"/>
            <a:ext cx="32146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ubtitle 2"/>
          <p:cNvSpPr>
            <a:spLocks noGrp="1"/>
          </p:cNvSpPr>
          <p:nvPr>
            <p:ph type="subTitle" idx="1"/>
          </p:nvPr>
        </p:nvSpPr>
        <p:spPr>
          <a:xfrm>
            <a:off x="3200400" y="4191000"/>
            <a:ext cx="5410200" cy="1295400"/>
          </a:xfrm>
        </p:spPr>
        <p:txBody>
          <a:bodyPr/>
          <a:lstStyle/>
          <a:p>
            <a:pPr eaLnBrk="1" hangingPunct="1">
              <a:buFont typeface="Wingdings 2" pitchFamily="18" charset="2"/>
              <a:buNone/>
            </a:pPr>
            <a:r>
              <a:rPr lang="en-US" altLang="en-US" sz="2000" dirty="0" smtClean="0">
                <a:solidFill>
                  <a:srgbClr val="898989"/>
                </a:solidFill>
              </a:rPr>
              <a:t>ILPQC Fifth Annual Conference</a:t>
            </a:r>
          </a:p>
          <a:p>
            <a:pPr eaLnBrk="1" hangingPunct="1">
              <a:buFont typeface="Wingdings 2" pitchFamily="18" charset="2"/>
              <a:buNone/>
            </a:pPr>
            <a:r>
              <a:rPr lang="en-US" altLang="en-US" sz="2000" dirty="0" smtClean="0">
                <a:solidFill>
                  <a:srgbClr val="898989"/>
                </a:solidFill>
              </a:rPr>
              <a:t>December 19, 2017</a:t>
            </a:r>
          </a:p>
        </p:txBody>
      </p:sp>
      <p:sp>
        <p:nvSpPr>
          <p:cNvPr id="15364" name="Title 1"/>
          <p:cNvSpPr>
            <a:spLocks noGrp="1"/>
          </p:cNvSpPr>
          <p:nvPr>
            <p:ph type="ctrTitle"/>
          </p:nvPr>
        </p:nvSpPr>
        <p:spPr>
          <a:xfrm>
            <a:off x="3276600" y="2057407"/>
            <a:ext cx="5638800" cy="1622425"/>
          </a:xfrm>
        </p:spPr>
        <p:txBody>
          <a:bodyPr/>
          <a:lstStyle/>
          <a:p>
            <a:pPr eaLnBrk="1" hangingPunct="1"/>
            <a:r>
              <a:rPr lang="en-US" sz="3600" b="1" dirty="0" smtClean="0">
                <a:solidFill>
                  <a:srgbClr val="004990"/>
                </a:solidFill>
                <a:latin typeface="Goudy Old Style" panose="02020502050305020303" pitchFamily="18" charset="0"/>
              </a:rPr>
              <a:t>ILPQC Stronger Together:</a:t>
            </a:r>
            <a:br>
              <a:rPr lang="en-US" sz="3600" b="1" dirty="0" smtClean="0">
                <a:solidFill>
                  <a:srgbClr val="004990"/>
                </a:solidFill>
                <a:latin typeface="Goudy Old Style" panose="02020502050305020303" pitchFamily="18" charset="0"/>
              </a:rPr>
            </a:br>
            <a:r>
              <a:rPr lang="en-US" sz="3200" b="1" dirty="0" smtClean="0">
                <a:solidFill>
                  <a:srgbClr val="004990"/>
                </a:solidFill>
                <a:latin typeface="Goudy Old Style" panose="02020502050305020303" pitchFamily="18" charset="0"/>
              </a:rPr>
              <a:t>2017 Review &amp; Onward to 2018</a:t>
            </a:r>
            <a:endParaRPr lang="en-US" altLang="en-US" sz="2800" b="1" dirty="0" smtClean="0">
              <a:solidFill>
                <a:srgbClr val="004990"/>
              </a:solidFill>
              <a:latin typeface="Goudy Old Style" pitchFamily="18" charset="0"/>
            </a:endParaRPr>
          </a:p>
        </p:txBody>
      </p:sp>
    </p:spTree>
    <p:extLst>
      <p:ext uri="{BB962C8B-B14F-4D97-AF65-F5344CB8AC3E}">
        <p14:creationId xmlns:p14="http://schemas.microsoft.com/office/powerpoint/2010/main" val="20410733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04800"/>
            <a:ext cx="8229600" cy="1143000"/>
          </a:xfrm>
        </p:spPr>
        <p:txBody>
          <a:bodyPr/>
          <a:lstStyle/>
          <a:p>
            <a:pPr algn="l" eaLnBrk="1" hangingPunct="1"/>
            <a:r>
              <a:rPr lang="en-US" altLang="en-US" sz="4000" b="1" dirty="0" smtClean="0">
                <a:solidFill>
                  <a:srgbClr val="F58466"/>
                </a:solidFill>
                <a:latin typeface="Goudy Old Style" pitchFamily="18" charset="0"/>
              </a:rPr>
              <a:t>Overview</a:t>
            </a:r>
          </a:p>
        </p:txBody>
      </p:sp>
      <p:sp>
        <p:nvSpPr>
          <p:cNvPr id="16387" name="Content Placeholder 3"/>
          <p:cNvSpPr>
            <a:spLocks noGrp="1"/>
          </p:cNvSpPr>
          <p:nvPr>
            <p:ph idx="1"/>
          </p:nvPr>
        </p:nvSpPr>
        <p:spPr>
          <a:xfrm>
            <a:off x="457200" y="609600"/>
            <a:ext cx="8229600" cy="5715000"/>
          </a:xfrm>
        </p:spPr>
        <p:txBody>
          <a:bodyPr/>
          <a:lstStyle/>
          <a:p>
            <a:pPr eaLnBrk="1" hangingPunct="1">
              <a:buClr>
                <a:srgbClr val="F58466"/>
              </a:buClr>
            </a:pPr>
            <a:r>
              <a:rPr lang="en-US" altLang="en-US" sz="2800" dirty="0" smtClean="0"/>
              <a:t>ILPQC goals &amp; accomplishments for 2017</a:t>
            </a:r>
          </a:p>
          <a:p>
            <a:pPr lvl="1" eaLnBrk="1" hangingPunct="1">
              <a:buClr>
                <a:srgbClr val="004990"/>
              </a:buClr>
              <a:buFont typeface="Arial" pitchFamily="34" charset="0"/>
              <a:buChar char="•"/>
            </a:pPr>
            <a:r>
              <a:rPr lang="en-US" altLang="en-US" sz="2400" dirty="0"/>
              <a:t>Sustain and develop state-wide participation</a:t>
            </a:r>
          </a:p>
          <a:p>
            <a:pPr lvl="1" eaLnBrk="1" hangingPunct="1">
              <a:buClr>
                <a:srgbClr val="004990"/>
              </a:buClr>
              <a:buFont typeface="Arial" pitchFamily="34" charset="0"/>
              <a:buChar char="•"/>
            </a:pPr>
            <a:r>
              <a:rPr lang="en-US" altLang="en-US" sz="2400" dirty="0"/>
              <a:t>Offer responsive QI services to hospital </a:t>
            </a:r>
            <a:r>
              <a:rPr lang="en-US" altLang="en-US" sz="2400" dirty="0" smtClean="0"/>
              <a:t>teams</a:t>
            </a:r>
          </a:p>
          <a:p>
            <a:pPr lvl="1" eaLnBrk="1" hangingPunct="1">
              <a:buClr>
                <a:srgbClr val="004990"/>
              </a:buClr>
              <a:buFont typeface="Arial" pitchFamily="34" charset="0"/>
              <a:buChar char="•"/>
            </a:pPr>
            <a:r>
              <a:rPr lang="en-US" altLang="en-US" sz="2400" dirty="0" smtClean="0"/>
              <a:t>Engage </a:t>
            </a:r>
            <a:r>
              <a:rPr lang="en-US" altLang="en-US" sz="2400" dirty="0"/>
              <a:t>patients/families in QI </a:t>
            </a:r>
            <a:r>
              <a:rPr lang="en-US" altLang="en-US" sz="2400" dirty="0" smtClean="0"/>
              <a:t>work</a:t>
            </a:r>
          </a:p>
          <a:p>
            <a:pPr lvl="1" eaLnBrk="1" hangingPunct="1">
              <a:buClr>
                <a:srgbClr val="004990"/>
              </a:buClr>
              <a:buFont typeface="Arial" pitchFamily="34" charset="0"/>
              <a:buChar char="•"/>
            </a:pPr>
            <a:r>
              <a:rPr lang="en-US" altLang="en-US" sz="2400" dirty="0" smtClean="0"/>
              <a:t>Celebrate Hypertension and Golden Hour Initiative success </a:t>
            </a:r>
            <a:endParaRPr lang="en-US" altLang="en-US" sz="2400" dirty="0"/>
          </a:p>
          <a:p>
            <a:pPr eaLnBrk="1" hangingPunct="1">
              <a:buClr>
                <a:srgbClr val="F58466"/>
              </a:buClr>
            </a:pPr>
            <a:r>
              <a:rPr lang="en-US" altLang="en-US" sz="2800" dirty="0" smtClean="0"/>
              <a:t>Launching  New 2018 Initiatives</a:t>
            </a:r>
          </a:p>
          <a:p>
            <a:pPr lvl="1" eaLnBrk="1" hangingPunct="1">
              <a:buClr>
                <a:srgbClr val="004990"/>
              </a:buClr>
              <a:buFont typeface="Arial" panose="020B0604020202020204" pitchFamily="34" charset="0"/>
              <a:buChar char="•"/>
            </a:pPr>
            <a:r>
              <a:rPr lang="en-US" altLang="en-US" sz="2400" dirty="0" smtClean="0"/>
              <a:t>Mothers and Newborns affected by </a:t>
            </a:r>
            <a:r>
              <a:rPr lang="en-US" altLang="en-US" sz="2400" dirty="0" err="1" smtClean="0"/>
              <a:t>Opioids</a:t>
            </a:r>
            <a:endParaRPr lang="en-US" altLang="en-US" sz="2400" dirty="0" smtClean="0"/>
          </a:p>
          <a:p>
            <a:pPr lvl="1" eaLnBrk="1" hangingPunct="1">
              <a:buClr>
                <a:srgbClr val="004990"/>
              </a:buClr>
              <a:buFont typeface="Arial" panose="020B0604020202020204" pitchFamily="34" charset="0"/>
              <a:buChar char="•"/>
            </a:pPr>
            <a:r>
              <a:rPr lang="en-US" altLang="en-US" sz="2400" dirty="0" smtClean="0"/>
              <a:t>Immediate Postpartum LARC</a:t>
            </a:r>
          </a:p>
          <a:p>
            <a:pPr marL="342900" lvl="1" indent="-342900" eaLnBrk="1" hangingPunct="1">
              <a:buClr>
                <a:srgbClr val="F58466"/>
              </a:buClr>
              <a:buFont typeface="Arial" pitchFamily="34" charset="0"/>
              <a:buChar char="•"/>
            </a:pPr>
            <a:r>
              <a:rPr lang="en-US" altLang="en-US" dirty="0" smtClean="0"/>
              <a:t>ILPQC Goals for 2018</a:t>
            </a:r>
          </a:p>
          <a:p>
            <a:pPr lvl="1" eaLnBrk="1" hangingPunct="1">
              <a:buClr>
                <a:srgbClr val="004990"/>
              </a:buClr>
              <a:buFont typeface="Arial" panose="020B0604020202020204" pitchFamily="34" charset="0"/>
              <a:buChar char="•"/>
            </a:pPr>
            <a:r>
              <a:rPr lang="en-US" altLang="en-US" sz="2400" dirty="0" smtClean="0"/>
              <a:t>Roll out successful statewide initiatives </a:t>
            </a:r>
          </a:p>
          <a:p>
            <a:pPr lvl="1" eaLnBrk="1" hangingPunct="1">
              <a:buClr>
                <a:srgbClr val="004990"/>
              </a:buClr>
              <a:buFont typeface="Arial" panose="020B0604020202020204" pitchFamily="34" charset="0"/>
              <a:buChar char="•"/>
            </a:pPr>
            <a:r>
              <a:rPr lang="en-US" altLang="en-US" sz="2400" dirty="0" smtClean="0"/>
              <a:t>Support strong hospital QI teams and expand QI capacity</a:t>
            </a:r>
          </a:p>
          <a:p>
            <a:pPr lvl="1" eaLnBrk="1" hangingPunct="1">
              <a:buClr>
                <a:srgbClr val="004990"/>
              </a:buClr>
              <a:buFont typeface="Arial" panose="020B0604020202020204" pitchFamily="34" charset="0"/>
              <a:buChar char="•"/>
            </a:pPr>
            <a:r>
              <a:rPr lang="en-US" altLang="en-US" sz="2400" dirty="0" smtClean="0"/>
              <a:t>Ensure QI sustainability and compliance monitoring</a:t>
            </a:r>
          </a:p>
          <a:p>
            <a:pPr lvl="1" eaLnBrk="1" hangingPunct="1">
              <a:buClr>
                <a:srgbClr val="004990"/>
              </a:buClr>
              <a:buFont typeface="Arial" panose="020B0604020202020204" pitchFamily="34" charset="0"/>
              <a:buChar char="•"/>
            </a:pPr>
            <a:r>
              <a:rPr lang="en-US" altLang="en-US" sz="2400" dirty="0" smtClean="0"/>
              <a:t>Expand Patient/Family Engagement</a:t>
            </a:r>
          </a:p>
          <a:p>
            <a:pPr lvl="1" eaLnBrk="1" hangingPunct="1">
              <a:buClr>
                <a:srgbClr val="004990"/>
              </a:buClr>
              <a:buFont typeface="Arial" panose="020B0604020202020204" pitchFamily="34" charset="0"/>
              <a:buChar char="•"/>
            </a:pPr>
            <a:endParaRPr lang="en-US" altLang="en-US" sz="2400"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28600"/>
            <a:ext cx="8077200" cy="869950"/>
          </a:xfrm>
        </p:spPr>
        <p:txBody>
          <a:bodyPr/>
          <a:lstStyle/>
          <a:p>
            <a:pPr eaLnBrk="1" hangingPunct="1"/>
            <a:r>
              <a:rPr lang="en-US" altLang="en-US" sz="4000" dirty="0" smtClean="0">
                <a:solidFill>
                  <a:srgbClr val="F58466"/>
                </a:solidFill>
                <a:latin typeface="Goudy Old Style" panose="02020502050305020303" pitchFamily="18" charset="0"/>
              </a:rPr>
              <a:t>Vision</a:t>
            </a:r>
          </a:p>
        </p:txBody>
      </p:sp>
      <p:pic>
        <p:nvPicPr>
          <p:cNvPr id="13315" name="Content Placeholder 9" descr="IllinoisPQC_logo_PMS280+IL-tint.jpg"/>
          <p:cNvPicPr>
            <a:picLocks noGrp="1" noChangeAspect="1"/>
          </p:cNvPicPr>
          <p:nvPr>
            <p:ph sz="quarter" idx="1"/>
          </p:nvPr>
        </p:nvPicPr>
        <p:blipFill>
          <a:blip r:embed="rId3" cstate="print"/>
          <a:srcRect/>
          <a:stretch>
            <a:fillRect/>
          </a:stretch>
        </p:blipFill>
        <p:spPr>
          <a:xfrm>
            <a:off x="6781800" y="152400"/>
            <a:ext cx="2133600" cy="1066800"/>
          </a:xfrm>
        </p:spPr>
      </p:pic>
      <p:sp>
        <p:nvSpPr>
          <p:cNvPr id="13316" name="TextBox 10"/>
          <p:cNvSpPr txBox="1">
            <a:spLocks noChangeArrowheads="1"/>
          </p:cNvSpPr>
          <p:nvPr/>
        </p:nvSpPr>
        <p:spPr bwMode="auto">
          <a:xfrm>
            <a:off x="228600" y="1525587"/>
            <a:ext cx="5715000" cy="4832092"/>
          </a:xfrm>
          <a:prstGeom prst="rect">
            <a:avLst/>
          </a:prstGeom>
          <a:noFill/>
          <a:ln w="9525">
            <a:noFill/>
            <a:miter lim="800000"/>
            <a:headEnd/>
            <a:tailEnd/>
          </a:ln>
        </p:spPr>
        <p:txBody>
          <a:bodyPr wrap="square">
            <a:spAutoFit/>
          </a:bodyPr>
          <a:lstStyle/>
          <a:p>
            <a:pPr algn="just" eaLnBrk="1" hangingPunct="1"/>
            <a:r>
              <a:rPr lang="en-US" altLang="en-US" sz="2800" dirty="0">
                <a:latin typeface="+mj-lt"/>
                <a:cs typeface="Arial" charset="0"/>
              </a:rPr>
              <a:t>A statewide perinatal quality collaborative that involves all perinatal stakeholders; utilizes </a:t>
            </a:r>
            <a:r>
              <a:rPr lang="en-US" altLang="en-US" sz="2800" dirty="0" smtClean="0">
                <a:latin typeface="+mj-lt"/>
                <a:cs typeface="Arial" charset="0"/>
              </a:rPr>
              <a:t>data-driven</a:t>
            </a:r>
            <a:r>
              <a:rPr lang="en-US" altLang="en-US" sz="2800" dirty="0">
                <a:latin typeface="+mj-lt"/>
                <a:cs typeface="Arial" charset="0"/>
              </a:rPr>
              <a:t>, evidence-based practices; improves perinatal quality resulting in improved birth outcomes, improved health for women and infants, and decreased costs; builds on Illinois’ existing state-mandated Regionalized Perinatal System, and operates with long-term sustainable funding.</a:t>
            </a:r>
          </a:p>
        </p:txBody>
      </p:sp>
      <p:pic>
        <p:nvPicPr>
          <p:cNvPr id="13318" name="Picture 18" descr="iStock_000016539594Large.jpg"/>
          <p:cNvPicPr>
            <a:picLocks noChangeAspect="1"/>
          </p:cNvPicPr>
          <p:nvPr/>
        </p:nvPicPr>
        <p:blipFill>
          <a:blip r:embed="rId4" cstate="print"/>
          <a:srcRect/>
          <a:stretch>
            <a:fillRect/>
          </a:stretch>
        </p:blipFill>
        <p:spPr bwMode="auto">
          <a:xfrm>
            <a:off x="6172200" y="1603375"/>
            <a:ext cx="2971800" cy="4367213"/>
          </a:xfrm>
          <a:prstGeom prst="rect">
            <a:avLst/>
          </a:prstGeom>
          <a:noFill/>
          <a:ln w="9525">
            <a:noFill/>
            <a:miter lim="800000"/>
            <a:headEnd/>
            <a:tailEnd/>
          </a:ln>
        </p:spPr>
      </p:pic>
    </p:spTree>
    <p:extLst>
      <p:ext uri="{BB962C8B-B14F-4D97-AF65-F5344CB8AC3E}">
        <p14:creationId xmlns:p14="http://schemas.microsoft.com/office/powerpoint/2010/main" val="31545901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3663" y="227463"/>
            <a:ext cx="8229600" cy="1143000"/>
          </a:xfrm>
        </p:spPr>
        <p:txBody>
          <a:bodyPr/>
          <a:lstStyle/>
          <a:p>
            <a:pPr algn="l" eaLnBrk="1" hangingPunct="1"/>
            <a:r>
              <a:rPr lang="en-US" altLang="en-US" sz="4000" b="1" dirty="0" smtClean="0">
                <a:solidFill>
                  <a:srgbClr val="F58466"/>
                </a:solidFill>
                <a:latin typeface="Goudy Old Style" pitchFamily="18" charset="0"/>
              </a:rPr>
              <a:t>Three Pillars Support </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Quality Improvement Success</a:t>
            </a:r>
            <a:endParaRPr lang="en-US" altLang="en-US" sz="4000" b="1" dirty="0">
              <a:solidFill>
                <a:srgbClr val="F58466"/>
              </a:solidFill>
              <a:latin typeface="Goudy Old Style" pitchFamily="18" charset="0"/>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48869" y="1752600"/>
            <a:ext cx="6139187" cy="4080237"/>
          </a:xfrm>
        </p:spPr>
      </p:pic>
    </p:spTree>
    <p:extLst>
      <p:ext uri="{BB962C8B-B14F-4D97-AF65-F5344CB8AC3E}">
        <p14:creationId xmlns:p14="http://schemas.microsoft.com/office/powerpoint/2010/main" val="6665905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2" name="Title 1"/>
          <p:cNvSpPr>
            <a:spLocks noGrp="1"/>
          </p:cNvSpPr>
          <p:nvPr>
            <p:ph type="title"/>
          </p:nvPr>
        </p:nvSpPr>
        <p:spPr>
          <a:xfrm>
            <a:off x="0" y="76200"/>
            <a:ext cx="8229600" cy="533400"/>
          </a:xfrm>
        </p:spPr>
        <p:txBody>
          <a:bodyPr/>
          <a:lstStyle/>
          <a:p>
            <a:r>
              <a:rPr lang="en-US" altLang="en-US" sz="4000" dirty="0" smtClean="0">
                <a:solidFill>
                  <a:srgbClr val="F58466"/>
                </a:solidFill>
                <a:latin typeface="Goudy Old Style" panose="02020502050305020303" pitchFamily="18" charset="0"/>
              </a:rPr>
              <a:t>ILPQC Milestones</a:t>
            </a:r>
            <a:endParaRPr lang="en-US" altLang="en-US" sz="4000" dirty="0" smtClean="0">
              <a:latin typeface="Goudy Old Style" panose="02020502050305020303" pitchFamily="18" charset="0"/>
            </a:endParaRPr>
          </a:p>
        </p:txBody>
      </p:sp>
      <p:graphicFrame>
        <p:nvGraphicFramePr>
          <p:cNvPr id="77" name="Diagram 76"/>
          <p:cNvGraphicFramePr/>
          <p:nvPr>
            <p:extLst>
              <p:ext uri="{D42A27DB-BD31-4B8C-83A1-F6EECF244321}">
                <p14:modId xmlns:p14="http://schemas.microsoft.com/office/powerpoint/2010/main" val="3743964349"/>
              </p:ext>
            </p:extLst>
          </p:nvPr>
        </p:nvGraphicFramePr>
        <p:xfrm>
          <a:off x="0" y="838200"/>
          <a:ext cx="80772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own Arrow 6"/>
          <p:cNvSpPr/>
          <p:nvPr/>
        </p:nvSpPr>
        <p:spPr>
          <a:xfrm>
            <a:off x="8077200" y="990600"/>
            <a:ext cx="9144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8077200" y="1981200"/>
            <a:ext cx="9144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8077200" y="2971800"/>
            <a:ext cx="9144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8077200" y="3962400"/>
            <a:ext cx="9144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8077200" y="5029200"/>
            <a:ext cx="9144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8077200" y="5943600"/>
            <a:ext cx="9144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1334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228600"/>
            <a:ext cx="8229600" cy="1143000"/>
          </a:xfrm>
        </p:spPr>
        <p:txBody>
          <a:bodyPr/>
          <a:lstStyle/>
          <a:p>
            <a:pPr algn="l" eaLnBrk="1" hangingPunct="1"/>
            <a:r>
              <a:rPr lang="en-US" altLang="en-US" sz="4000" b="1" dirty="0" smtClean="0">
                <a:solidFill>
                  <a:srgbClr val="F58466"/>
                </a:solidFill>
                <a:latin typeface="Goudy Old Style" pitchFamily="18" charset="0"/>
              </a:rPr>
              <a:t>Goal 1: Sustain and Develop</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State-wide Participation</a:t>
            </a:r>
            <a:endParaRPr lang="en-US" altLang="en-US" sz="4000" b="1" dirty="0">
              <a:solidFill>
                <a:srgbClr val="F58466"/>
              </a:solidFill>
              <a:latin typeface="Goudy Old Style" pitchFamily="18" charset="0"/>
            </a:endParaRPr>
          </a:p>
        </p:txBody>
      </p:sp>
      <p:sp>
        <p:nvSpPr>
          <p:cNvPr id="16387" name="Content Placeholder 3"/>
          <p:cNvSpPr>
            <a:spLocks noGrp="1"/>
          </p:cNvSpPr>
          <p:nvPr>
            <p:ph idx="1"/>
          </p:nvPr>
        </p:nvSpPr>
        <p:spPr>
          <a:xfrm>
            <a:off x="533400" y="1676400"/>
            <a:ext cx="8229600" cy="4906963"/>
          </a:xfrm>
        </p:spPr>
        <p:txBody>
          <a:bodyPr/>
          <a:lstStyle/>
          <a:p>
            <a:pPr eaLnBrk="1" hangingPunct="1">
              <a:buClr>
                <a:srgbClr val="F58466"/>
              </a:buClr>
            </a:pPr>
            <a:r>
              <a:rPr lang="en-US" altLang="en-US" sz="2400" dirty="0" smtClean="0"/>
              <a:t>112  hospitals participating in ILPQC initiatives</a:t>
            </a:r>
          </a:p>
          <a:p>
            <a:pPr eaLnBrk="1" hangingPunct="1">
              <a:buClr>
                <a:srgbClr val="F58466"/>
              </a:buClr>
            </a:pPr>
            <a:r>
              <a:rPr lang="en-US" altLang="en-US" sz="2400" dirty="0" smtClean="0"/>
              <a:t>101 OB hospital teams and 31 Neonatal teams participated in ILPQC Face to Face meetings in 2017  </a:t>
            </a:r>
            <a:endParaRPr lang="en-US" altLang="en-US" sz="2400" dirty="0"/>
          </a:p>
          <a:p>
            <a:pPr eaLnBrk="1" hangingPunct="1">
              <a:buClr>
                <a:srgbClr val="F58466"/>
              </a:buClr>
            </a:pPr>
            <a:r>
              <a:rPr lang="en-US" altLang="en-US" sz="2400" dirty="0" smtClean="0"/>
              <a:t>Monthly calls with Perinatal Network Administrators to discuss strategies to engage and support teams</a:t>
            </a:r>
          </a:p>
          <a:p>
            <a:pPr eaLnBrk="1" hangingPunct="1">
              <a:buClr>
                <a:srgbClr val="F58466"/>
              </a:buClr>
            </a:pPr>
            <a:r>
              <a:rPr lang="en-US" altLang="en-US" sz="2400" dirty="0" smtClean="0"/>
              <a:t>Quarterly updates to State Quality Council</a:t>
            </a:r>
          </a:p>
          <a:p>
            <a:pPr eaLnBrk="1" hangingPunct="1">
              <a:buClr>
                <a:srgbClr val="F58466"/>
              </a:buClr>
            </a:pPr>
            <a:r>
              <a:rPr lang="en-US" altLang="en-US" sz="2400" dirty="0" smtClean="0"/>
              <a:t>Strong ILPQC advisory group participation</a:t>
            </a:r>
          </a:p>
          <a:p>
            <a:pPr lvl="1" eaLnBrk="1" hangingPunct="1">
              <a:buClr>
                <a:srgbClr val="004990"/>
              </a:buClr>
              <a:buFont typeface="Arial" panose="020B0604020202020204" pitchFamily="34" charset="0"/>
              <a:buChar char="•"/>
            </a:pPr>
            <a:r>
              <a:rPr lang="en-US" altLang="en-US" sz="2000" dirty="0" smtClean="0"/>
              <a:t>OB Advisory Group – 74 members representing 30 hospitals with 25-30 participants on each monthly call</a:t>
            </a:r>
          </a:p>
          <a:p>
            <a:pPr lvl="1" eaLnBrk="1" hangingPunct="1">
              <a:buClr>
                <a:srgbClr val="004990"/>
              </a:buClr>
              <a:buFont typeface="Arial" panose="020B0604020202020204" pitchFamily="34" charset="0"/>
              <a:buChar char="•"/>
            </a:pPr>
            <a:r>
              <a:rPr lang="en-US" altLang="en-US" sz="2000" dirty="0" smtClean="0"/>
              <a:t>Neonatal Advisory Group – 29 members representing 19 hospitals</a:t>
            </a:r>
          </a:p>
        </p:txBody>
      </p:sp>
    </p:spTree>
    <p:extLst>
      <p:ext uri="{BB962C8B-B14F-4D97-AF65-F5344CB8AC3E}">
        <p14:creationId xmlns:p14="http://schemas.microsoft.com/office/powerpoint/2010/main" val="8485461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47650" y="606425"/>
            <a:ext cx="8229600" cy="869950"/>
          </a:xfrm>
        </p:spPr>
        <p:txBody>
          <a:bodyPr/>
          <a:lstStyle/>
          <a:p>
            <a:pPr eaLnBrk="1" hangingPunct="1"/>
            <a:r>
              <a:rPr lang="en-US" altLang="en-US" sz="4000" dirty="0" smtClean="0">
                <a:solidFill>
                  <a:srgbClr val="F58466"/>
                </a:solidFill>
                <a:latin typeface="Goudy Old Style" pitchFamily="18" charset="0"/>
              </a:rPr>
              <a:t>ILPQC: Working with </a:t>
            </a:r>
            <a:br>
              <a:rPr lang="en-US" altLang="en-US" sz="4000" dirty="0" smtClean="0">
                <a:solidFill>
                  <a:srgbClr val="F58466"/>
                </a:solidFill>
                <a:latin typeface="Goudy Old Style" pitchFamily="18" charset="0"/>
              </a:rPr>
            </a:br>
            <a:r>
              <a:rPr lang="en-US" altLang="en-US" sz="4000" dirty="0" smtClean="0">
                <a:solidFill>
                  <a:srgbClr val="F58466"/>
                </a:solidFill>
                <a:latin typeface="Goudy Old Style" pitchFamily="18" charset="0"/>
              </a:rPr>
              <a:t>IL Hospitals Across the State</a:t>
            </a:r>
            <a:endParaRPr lang="en-US" altLang="en-US" sz="4000" dirty="0" smtClean="0">
              <a:solidFill>
                <a:schemeClr val="accent2"/>
              </a:solidFill>
              <a:latin typeface="Goudy Old Style" pitchFamily="18" charset="0"/>
            </a:endParaRPr>
          </a:p>
        </p:txBody>
      </p:sp>
      <p:sp>
        <p:nvSpPr>
          <p:cNvPr id="28676" name="TextBox 10"/>
          <p:cNvSpPr txBox="1">
            <a:spLocks noChangeArrowheads="1"/>
          </p:cNvSpPr>
          <p:nvPr/>
        </p:nvSpPr>
        <p:spPr bwMode="auto">
          <a:xfrm>
            <a:off x="247650" y="1501775"/>
            <a:ext cx="4343400" cy="495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charset="0"/>
                <a:ea typeface="MS PGothic" pitchFamily="34" charset="-128"/>
              </a:defRPr>
            </a:lvl1pPr>
            <a:lvl2pPr marL="615950" indent="-342900">
              <a:defRPr sz="2600">
                <a:solidFill>
                  <a:schemeClr val="tx1"/>
                </a:solidFill>
                <a:latin typeface="Arial" charset="0"/>
                <a:ea typeface="MS PGothic" pitchFamily="34" charset="-128"/>
              </a:defRPr>
            </a:lvl2pPr>
            <a:lvl3pPr marL="1143000">
              <a:defRPr sz="2300">
                <a:solidFill>
                  <a:schemeClr val="tx1"/>
                </a:solidFill>
                <a:latin typeface="Arial" charset="0"/>
                <a:ea typeface="MS PGothic" pitchFamily="34" charset="-128"/>
              </a:defRPr>
            </a:lvl3pPr>
            <a:lvl4pPr marL="1600200">
              <a:defRPr sz="2000">
                <a:solidFill>
                  <a:schemeClr val="tx1"/>
                </a:solidFill>
                <a:latin typeface="Arial" charset="0"/>
                <a:ea typeface="MS PGothic" pitchFamily="34" charset="-128"/>
              </a:defRPr>
            </a:lvl4pPr>
            <a:lvl5pPr marL="2057400">
              <a:defRPr sz="2000">
                <a:solidFill>
                  <a:schemeClr val="tx1"/>
                </a:solidFill>
                <a:latin typeface="Arial" charset="0"/>
                <a:ea typeface="MS PGothic" pitchFamily="34" charset="-128"/>
              </a:defRPr>
            </a:lvl5pPr>
            <a:lvl6pPr marL="2514600" eaLnBrk="0" fontAlgn="base" hangingPunct="0">
              <a:spcBef>
                <a:spcPts val="400"/>
              </a:spcBef>
              <a:spcAft>
                <a:spcPct val="0"/>
              </a:spcAft>
              <a:buClr>
                <a:srgbClr val="788BBC"/>
              </a:buClr>
              <a:buSzPct val="65000"/>
              <a:buFont typeface="Wingdings" pitchFamily="2" charset="2"/>
              <a:buChar char=""/>
              <a:defRPr sz="2000">
                <a:solidFill>
                  <a:schemeClr val="tx1"/>
                </a:solidFill>
                <a:latin typeface="Arial" charset="0"/>
                <a:ea typeface="MS PGothic" pitchFamily="34" charset="-128"/>
              </a:defRPr>
            </a:lvl6pPr>
            <a:lvl7pPr marL="2971800" eaLnBrk="0" fontAlgn="base" hangingPunct="0">
              <a:spcBef>
                <a:spcPts val="400"/>
              </a:spcBef>
              <a:spcAft>
                <a:spcPct val="0"/>
              </a:spcAft>
              <a:buClr>
                <a:srgbClr val="788BBC"/>
              </a:buClr>
              <a:buSzPct val="65000"/>
              <a:buFont typeface="Wingdings" pitchFamily="2" charset="2"/>
              <a:buChar char=""/>
              <a:defRPr sz="2000">
                <a:solidFill>
                  <a:schemeClr val="tx1"/>
                </a:solidFill>
                <a:latin typeface="Arial" charset="0"/>
                <a:ea typeface="MS PGothic" pitchFamily="34" charset="-128"/>
              </a:defRPr>
            </a:lvl7pPr>
            <a:lvl8pPr marL="3429000" eaLnBrk="0" fontAlgn="base" hangingPunct="0">
              <a:spcBef>
                <a:spcPts val="400"/>
              </a:spcBef>
              <a:spcAft>
                <a:spcPct val="0"/>
              </a:spcAft>
              <a:buClr>
                <a:srgbClr val="788BBC"/>
              </a:buClr>
              <a:buSzPct val="65000"/>
              <a:buFont typeface="Wingdings" pitchFamily="2" charset="2"/>
              <a:buChar char=""/>
              <a:defRPr sz="2000">
                <a:solidFill>
                  <a:schemeClr val="tx1"/>
                </a:solidFill>
                <a:latin typeface="Arial" charset="0"/>
                <a:ea typeface="MS PGothic" pitchFamily="34" charset="-128"/>
              </a:defRPr>
            </a:lvl8pPr>
            <a:lvl9pPr marL="3886200" eaLnBrk="0" fontAlgn="base" hangingPunct="0">
              <a:spcBef>
                <a:spcPts val="400"/>
              </a:spcBef>
              <a:spcAft>
                <a:spcPct val="0"/>
              </a:spcAft>
              <a:buClr>
                <a:srgbClr val="788BBC"/>
              </a:buClr>
              <a:buSzPct val="65000"/>
              <a:buFont typeface="Wingdings" pitchFamily="2" charset="2"/>
              <a:buChar char=""/>
              <a:defRPr sz="2000">
                <a:solidFill>
                  <a:schemeClr val="tx1"/>
                </a:solidFill>
                <a:latin typeface="Arial" charset="0"/>
                <a:ea typeface="MS PGothic" pitchFamily="34" charset="-128"/>
              </a:defRPr>
            </a:lvl9pPr>
          </a:lstStyle>
          <a:p>
            <a:pPr marL="342900" indent="-342900" eaLnBrk="1" hangingPunct="1">
              <a:lnSpc>
                <a:spcPct val="110000"/>
              </a:lnSpc>
              <a:buClr>
                <a:srgbClr val="F58466"/>
              </a:buClr>
              <a:buSzPct val="104000"/>
              <a:buFont typeface="Arial" panose="020B0604020202020204" pitchFamily="34" charset="0"/>
              <a:buChar char="•"/>
              <a:defRPr/>
            </a:pPr>
            <a:r>
              <a:rPr lang="en-US" altLang="en-US" sz="2400" dirty="0" smtClean="0">
                <a:latin typeface="+mn-lt"/>
              </a:rPr>
              <a:t>112/120 IL birthing</a:t>
            </a:r>
            <a:r>
              <a:rPr lang="en-US" altLang="en-US" sz="2400" dirty="0" smtClean="0">
                <a:solidFill>
                  <a:schemeClr val="accent5"/>
                </a:solidFill>
                <a:latin typeface="+mn-lt"/>
              </a:rPr>
              <a:t> </a:t>
            </a:r>
            <a:r>
              <a:rPr lang="en-US" altLang="en-US" sz="2400" dirty="0" smtClean="0">
                <a:latin typeface="+mn-lt"/>
              </a:rPr>
              <a:t>hospitals</a:t>
            </a:r>
            <a:r>
              <a:rPr lang="en-US" altLang="en-US" sz="2400" dirty="0" smtClean="0">
                <a:solidFill>
                  <a:schemeClr val="accent5"/>
                </a:solidFill>
                <a:latin typeface="+mn-lt"/>
              </a:rPr>
              <a:t> </a:t>
            </a:r>
            <a:r>
              <a:rPr lang="en-US" altLang="en-US" sz="2400" dirty="0" smtClean="0">
                <a:latin typeface="+mn-lt"/>
              </a:rPr>
              <a:t>participating in one or more ILPQC Initiative</a:t>
            </a:r>
          </a:p>
          <a:p>
            <a:pPr marL="342900" indent="-342900" eaLnBrk="1" hangingPunct="1">
              <a:lnSpc>
                <a:spcPct val="110000"/>
              </a:lnSpc>
              <a:buClr>
                <a:srgbClr val="F58466"/>
              </a:buClr>
              <a:buSzPct val="104000"/>
              <a:buFont typeface="Arial" panose="020B0604020202020204" pitchFamily="34" charset="0"/>
              <a:buChar char="•"/>
              <a:defRPr/>
            </a:pPr>
            <a:r>
              <a:rPr lang="en-US" altLang="en-US" sz="2400" dirty="0" smtClean="0">
                <a:latin typeface="+mn-lt"/>
              </a:rPr>
              <a:t>110 hospitals in OB Initiative </a:t>
            </a:r>
          </a:p>
          <a:p>
            <a:pPr lvl="1" eaLnBrk="1" hangingPunct="1">
              <a:lnSpc>
                <a:spcPct val="110000"/>
              </a:lnSpc>
              <a:buClr>
                <a:srgbClr val="004990"/>
              </a:buClr>
              <a:buSzPct val="104000"/>
              <a:buFont typeface="Arial" charset="0"/>
              <a:buChar char="•"/>
              <a:defRPr/>
            </a:pPr>
            <a:r>
              <a:rPr lang="en-US" altLang="en-US" sz="2400" dirty="0" smtClean="0">
                <a:latin typeface="+mn-lt"/>
              </a:rPr>
              <a:t>99% </a:t>
            </a:r>
            <a:r>
              <a:rPr lang="en-US" altLang="en-US" sz="2400" dirty="0">
                <a:latin typeface="+mn-lt"/>
              </a:rPr>
              <a:t>of IL births covered by ILPQC</a:t>
            </a:r>
          </a:p>
          <a:p>
            <a:pPr marL="342900" indent="-342900" eaLnBrk="1" hangingPunct="1">
              <a:lnSpc>
                <a:spcPct val="110000"/>
              </a:lnSpc>
              <a:buClr>
                <a:srgbClr val="F58466"/>
              </a:buClr>
              <a:buSzPct val="104000"/>
              <a:buFont typeface="Arial" panose="020B0604020202020204" pitchFamily="34" charset="0"/>
              <a:buChar char="•"/>
              <a:defRPr/>
            </a:pPr>
            <a:r>
              <a:rPr lang="en-US" altLang="en-US" sz="2400" dirty="0" smtClean="0">
                <a:latin typeface="+mn-lt"/>
              </a:rPr>
              <a:t> 26 hospitals in Neonatal </a:t>
            </a:r>
            <a:br>
              <a:rPr lang="en-US" altLang="en-US" sz="2400" dirty="0" smtClean="0">
                <a:latin typeface="+mn-lt"/>
              </a:rPr>
            </a:br>
            <a:r>
              <a:rPr lang="en-US" altLang="en-US" sz="2400" dirty="0" smtClean="0">
                <a:latin typeface="+mn-lt"/>
              </a:rPr>
              <a:t> Initiative</a:t>
            </a:r>
          </a:p>
          <a:p>
            <a:pPr lvl="1" eaLnBrk="1" hangingPunct="1">
              <a:lnSpc>
                <a:spcPct val="110000"/>
              </a:lnSpc>
              <a:buClr>
                <a:srgbClr val="004990"/>
              </a:buClr>
              <a:buSzPct val="104000"/>
              <a:buFont typeface="Arial" charset="0"/>
              <a:buChar char="•"/>
              <a:defRPr/>
            </a:pPr>
            <a:r>
              <a:rPr lang="en-US" altLang="en-US" sz="2400" dirty="0" smtClean="0">
                <a:latin typeface="+mn-lt"/>
              </a:rPr>
              <a:t>91% of IL NICU beds covered by ILPQC</a:t>
            </a:r>
          </a:p>
          <a:p>
            <a:pPr marL="457200" indent="-457200">
              <a:lnSpc>
                <a:spcPct val="110000"/>
              </a:lnSpc>
              <a:buClr>
                <a:srgbClr val="F58466"/>
              </a:buClr>
              <a:buSzPct val="104000"/>
              <a:buFontTx/>
              <a:buBlip>
                <a:blip r:embed="rId3"/>
              </a:buBlip>
              <a:defRPr/>
            </a:pPr>
            <a:endParaRPr lang="en-US" sz="2200" dirty="0"/>
          </a:p>
          <a:p>
            <a:pPr eaLnBrk="1" hangingPunct="1">
              <a:defRPr/>
            </a:pPr>
            <a:endParaRPr lang="en-US" altLang="en-US" sz="2800" dirty="0"/>
          </a:p>
        </p:txBody>
      </p:sp>
      <p:sp>
        <p:nvSpPr>
          <p:cNvPr id="10" name="Rectangle 9"/>
          <p:cNvSpPr/>
          <p:nvPr/>
        </p:nvSpPr>
        <p:spPr>
          <a:xfrm>
            <a:off x="5564188" y="2243138"/>
            <a:ext cx="227012"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p:cNvSpPr/>
          <p:nvPr/>
        </p:nvSpPr>
        <p:spPr>
          <a:xfrm>
            <a:off x="4591050" y="5486400"/>
            <a:ext cx="203835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0726" name="Picture 5"/>
          <p:cNvPicPr>
            <a:picLocks noChangeAspect="1"/>
          </p:cNvPicPr>
          <p:nvPr/>
        </p:nvPicPr>
        <p:blipFill>
          <a:blip r:embed="rId4" cstate="print"/>
          <a:srcRect/>
          <a:stretch>
            <a:fillRect/>
          </a:stretch>
        </p:blipFill>
        <p:spPr bwMode="auto">
          <a:xfrm>
            <a:off x="4591050" y="1676400"/>
            <a:ext cx="4398963" cy="4572000"/>
          </a:xfrm>
          <a:prstGeom prst="rect">
            <a:avLst/>
          </a:prstGeom>
          <a:noFill/>
          <a:ln w="9525">
            <a:noFill/>
            <a:miter lim="800000"/>
            <a:headEnd/>
            <a:tailEnd/>
          </a:ln>
        </p:spPr>
      </p:pic>
      <p:sp>
        <p:nvSpPr>
          <p:cNvPr id="5" name="Rectangle 4"/>
          <p:cNvSpPr/>
          <p:nvPr/>
        </p:nvSpPr>
        <p:spPr>
          <a:xfrm>
            <a:off x="4591050" y="5181600"/>
            <a:ext cx="203835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4419600" y="1676400"/>
            <a:ext cx="13716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53360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0"/>
            <a:ext cx="6324600" cy="673100"/>
          </a:xfrm>
        </p:spPr>
        <p:txBody>
          <a:bodyPr/>
          <a:lstStyle/>
          <a:p>
            <a:pPr eaLnBrk="1" hangingPunct="1"/>
            <a:r>
              <a:rPr lang="en-US" altLang="en-US" sz="4000" dirty="0" smtClean="0">
                <a:solidFill>
                  <a:srgbClr val="F58466"/>
                </a:solidFill>
                <a:latin typeface="Goudy Old Style" panose="02020502050305020303" pitchFamily="18" charset="0"/>
              </a:rPr>
              <a:t>ILPQC Infrastructure</a:t>
            </a:r>
            <a:endParaRPr lang="en-US" altLang="en-US" dirty="0" smtClean="0">
              <a:solidFill>
                <a:srgbClr val="F58466"/>
              </a:solidFill>
              <a:latin typeface="Goudy Old Style" panose="02020502050305020303" pitchFamily="18" charset="0"/>
            </a:endParaRPr>
          </a:p>
        </p:txBody>
      </p:sp>
      <p:pic>
        <p:nvPicPr>
          <p:cNvPr id="4098" name="Picture 2"/>
          <p:cNvPicPr>
            <a:picLocks noChangeAspect="1" noChangeArrowheads="1"/>
          </p:cNvPicPr>
          <p:nvPr/>
        </p:nvPicPr>
        <p:blipFill>
          <a:blip r:embed="rId3" cstate="print"/>
          <a:srcRect l="2198"/>
          <a:stretch>
            <a:fillRect/>
          </a:stretch>
        </p:blipFill>
        <p:spPr bwMode="auto">
          <a:xfrm>
            <a:off x="533400" y="599839"/>
            <a:ext cx="7543800" cy="6258161"/>
          </a:xfrm>
          <a:prstGeom prst="rect">
            <a:avLst/>
          </a:prstGeom>
          <a:noFill/>
          <a:ln w="9525">
            <a:noFill/>
            <a:miter lim="800000"/>
            <a:headEnd/>
            <a:tailEnd/>
          </a:ln>
        </p:spPr>
      </p:pic>
      <p:sp>
        <p:nvSpPr>
          <p:cNvPr id="2" name="Oval 1"/>
          <p:cNvSpPr/>
          <p:nvPr/>
        </p:nvSpPr>
        <p:spPr>
          <a:xfrm>
            <a:off x="3162300" y="5067300"/>
            <a:ext cx="2286000" cy="1752600"/>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Rectangle 2"/>
          <p:cNvSpPr/>
          <p:nvPr/>
        </p:nvSpPr>
        <p:spPr>
          <a:xfrm>
            <a:off x="6019800" y="4343400"/>
            <a:ext cx="2895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 will welcome new team members to ILPQC Central in 2018 to meet the growing needs of the collaborative  </a:t>
            </a:r>
            <a:endParaRPr lang="en-US" dirty="0"/>
          </a:p>
        </p:txBody>
      </p:sp>
    </p:spTree>
    <p:extLst>
      <p:ext uri="{BB962C8B-B14F-4D97-AF65-F5344CB8AC3E}">
        <p14:creationId xmlns:p14="http://schemas.microsoft.com/office/powerpoint/2010/main" val="139597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image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1" y="304800"/>
            <a:ext cx="32146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ubtitle 2"/>
          <p:cNvSpPr>
            <a:spLocks noGrp="1"/>
          </p:cNvSpPr>
          <p:nvPr>
            <p:ph type="subTitle" idx="1"/>
          </p:nvPr>
        </p:nvSpPr>
        <p:spPr>
          <a:xfrm>
            <a:off x="3200400" y="4191000"/>
            <a:ext cx="5410200" cy="1295400"/>
          </a:xfrm>
        </p:spPr>
        <p:txBody>
          <a:bodyPr/>
          <a:lstStyle/>
          <a:p>
            <a:pPr eaLnBrk="1" hangingPunct="1">
              <a:buFont typeface="Wingdings 2" pitchFamily="18" charset="2"/>
              <a:buNone/>
            </a:pPr>
            <a:r>
              <a:rPr lang="en-US" altLang="en-US" sz="2000" dirty="0" smtClean="0">
                <a:solidFill>
                  <a:srgbClr val="898989"/>
                </a:solidFill>
              </a:rPr>
              <a:t>ILPQC Fifth Annual Conference</a:t>
            </a:r>
          </a:p>
          <a:p>
            <a:pPr eaLnBrk="1" hangingPunct="1">
              <a:buFont typeface="Wingdings 2" pitchFamily="18" charset="2"/>
              <a:buNone/>
            </a:pPr>
            <a:r>
              <a:rPr lang="en-US" altLang="en-US" sz="2000" dirty="0" smtClean="0">
                <a:solidFill>
                  <a:srgbClr val="898989"/>
                </a:solidFill>
              </a:rPr>
              <a:t>December 19, 2017</a:t>
            </a:r>
          </a:p>
        </p:txBody>
      </p:sp>
      <p:sp>
        <p:nvSpPr>
          <p:cNvPr id="15364" name="Title 1"/>
          <p:cNvSpPr>
            <a:spLocks noGrp="1"/>
          </p:cNvSpPr>
          <p:nvPr>
            <p:ph type="ctrTitle"/>
          </p:nvPr>
        </p:nvSpPr>
        <p:spPr>
          <a:xfrm>
            <a:off x="3276600" y="2057407"/>
            <a:ext cx="5638800" cy="1622425"/>
          </a:xfrm>
        </p:spPr>
        <p:txBody>
          <a:bodyPr/>
          <a:lstStyle/>
          <a:p>
            <a:pPr eaLnBrk="1" hangingPunct="1"/>
            <a:r>
              <a:rPr lang="en-US" sz="5400" b="1" dirty="0" smtClean="0">
                <a:solidFill>
                  <a:srgbClr val="004990"/>
                </a:solidFill>
                <a:latin typeface="Goudy Old Style" panose="02020502050305020303" pitchFamily="18" charset="0"/>
              </a:rPr>
              <a:t>ILPQC: Welcome</a:t>
            </a:r>
            <a:endParaRPr lang="en-US" altLang="en-US" sz="5400" b="1" dirty="0" smtClean="0">
              <a:solidFill>
                <a:srgbClr val="004990"/>
              </a:solidFill>
              <a:latin typeface="Goudy Old Style"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eaLnBrk="1" hangingPunct="1"/>
            <a:r>
              <a:rPr lang="en-US" sz="4000" b="1" dirty="0">
                <a:solidFill>
                  <a:srgbClr val="F58466"/>
                </a:solidFill>
                <a:latin typeface="Goudy Old Style" pitchFamily="18" charset="0"/>
              </a:rPr>
              <a:t>OB Advisory </a:t>
            </a:r>
            <a:r>
              <a:rPr lang="en-US" sz="4000" b="1" dirty="0" smtClean="0">
                <a:solidFill>
                  <a:srgbClr val="F58466"/>
                </a:solidFill>
                <a:latin typeface="Goudy Old Style" pitchFamily="18" charset="0"/>
              </a:rPr>
              <a:t>Group </a:t>
            </a:r>
            <a:endParaRPr lang="en-US" sz="4000" b="1" dirty="0">
              <a:solidFill>
                <a:srgbClr val="F58466"/>
              </a:solidFill>
              <a:latin typeface="Goudy Old Style" pitchFamily="18" charset="0"/>
            </a:endParaRPr>
          </a:p>
        </p:txBody>
      </p:sp>
      <p:sp>
        <p:nvSpPr>
          <p:cNvPr id="4" name="Content Placeholder 3"/>
          <p:cNvSpPr>
            <a:spLocks noGrp="1"/>
          </p:cNvSpPr>
          <p:nvPr>
            <p:ph sz="half" idx="1"/>
          </p:nvPr>
        </p:nvSpPr>
        <p:spPr>
          <a:xfrm>
            <a:off x="457200" y="1143000"/>
            <a:ext cx="4038600" cy="4525963"/>
          </a:xfrm>
        </p:spPr>
        <p:txBody>
          <a:bodyPr>
            <a:noAutofit/>
          </a:bodyPr>
          <a:lstStyle/>
          <a:p>
            <a:pPr eaLnBrk="1" hangingPunct="1">
              <a:spcBef>
                <a:spcPts val="0"/>
              </a:spcBef>
              <a:buClr>
                <a:srgbClr val="F58466"/>
              </a:buClr>
            </a:pPr>
            <a:r>
              <a:rPr lang="en-US" sz="1600" dirty="0"/>
              <a:t>Andrea </a:t>
            </a:r>
            <a:r>
              <a:rPr lang="en-US" sz="1600" dirty="0" smtClean="0"/>
              <a:t>Palmer</a:t>
            </a:r>
            <a:endParaRPr lang="en-US" sz="1600" dirty="0"/>
          </a:p>
          <a:p>
            <a:pPr eaLnBrk="1" hangingPunct="1">
              <a:spcBef>
                <a:spcPts val="0"/>
              </a:spcBef>
              <a:buClr>
                <a:srgbClr val="F58466"/>
              </a:buClr>
            </a:pPr>
            <a:r>
              <a:rPr lang="en-US" sz="1600" dirty="0"/>
              <a:t>Amanda Bennett</a:t>
            </a:r>
          </a:p>
          <a:p>
            <a:pPr eaLnBrk="1" hangingPunct="1">
              <a:spcBef>
                <a:spcPts val="0"/>
              </a:spcBef>
              <a:buClr>
                <a:srgbClr val="F58466"/>
              </a:buClr>
            </a:pPr>
            <a:r>
              <a:rPr lang="en-US" sz="1600" dirty="0"/>
              <a:t>Angela </a:t>
            </a:r>
            <a:r>
              <a:rPr lang="en-US" sz="1600" dirty="0" smtClean="0"/>
              <a:t>Rodriguez</a:t>
            </a:r>
            <a:endParaRPr lang="en-US" sz="1600" dirty="0"/>
          </a:p>
          <a:p>
            <a:pPr eaLnBrk="1" hangingPunct="1">
              <a:spcBef>
                <a:spcPts val="0"/>
              </a:spcBef>
              <a:buClr>
                <a:srgbClr val="F58466"/>
              </a:buClr>
            </a:pPr>
            <a:r>
              <a:rPr lang="en-US" sz="1600" dirty="0"/>
              <a:t>Angie </a:t>
            </a:r>
            <a:r>
              <a:rPr lang="en-US" sz="1600" dirty="0" smtClean="0"/>
              <a:t>Bowen</a:t>
            </a:r>
            <a:endParaRPr lang="en-US" sz="1600" dirty="0"/>
          </a:p>
          <a:p>
            <a:pPr eaLnBrk="1" hangingPunct="1">
              <a:spcBef>
                <a:spcPts val="0"/>
              </a:spcBef>
              <a:buClr>
                <a:srgbClr val="F58466"/>
              </a:buClr>
            </a:pPr>
            <a:r>
              <a:rPr lang="en-US" sz="1600" dirty="0"/>
              <a:t>April Caruso</a:t>
            </a:r>
          </a:p>
          <a:p>
            <a:pPr eaLnBrk="1" hangingPunct="1">
              <a:spcBef>
                <a:spcPts val="0"/>
              </a:spcBef>
              <a:buClr>
                <a:srgbClr val="F58466"/>
              </a:buClr>
            </a:pPr>
            <a:r>
              <a:rPr lang="en-US" sz="1600" dirty="0"/>
              <a:t>Carol Andrychowski</a:t>
            </a:r>
          </a:p>
          <a:p>
            <a:pPr eaLnBrk="1" hangingPunct="1">
              <a:spcBef>
                <a:spcPts val="0"/>
              </a:spcBef>
              <a:buClr>
                <a:srgbClr val="F58466"/>
              </a:buClr>
            </a:pPr>
            <a:r>
              <a:rPr lang="en-US" sz="1600" dirty="0"/>
              <a:t>Carol </a:t>
            </a:r>
            <a:r>
              <a:rPr lang="en-US" sz="1600" dirty="0" smtClean="0"/>
              <a:t>Burke*</a:t>
            </a:r>
            <a:endParaRPr lang="en-US" sz="1600" dirty="0"/>
          </a:p>
          <a:p>
            <a:pPr eaLnBrk="1" hangingPunct="1">
              <a:spcBef>
                <a:spcPts val="0"/>
              </a:spcBef>
              <a:buClr>
                <a:srgbClr val="F58466"/>
              </a:buClr>
            </a:pPr>
            <a:r>
              <a:rPr lang="en-US" sz="1600" dirty="0"/>
              <a:t>Chelsea Rogers</a:t>
            </a:r>
          </a:p>
          <a:p>
            <a:pPr eaLnBrk="1" hangingPunct="1">
              <a:spcBef>
                <a:spcPts val="0"/>
              </a:spcBef>
              <a:buClr>
                <a:srgbClr val="F58466"/>
              </a:buClr>
            </a:pPr>
            <a:r>
              <a:rPr lang="en-US" sz="1600" dirty="0"/>
              <a:t>Cindy </a:t>
            </a:r>
            <a:r>
              <a:rPr lang="en-US" sz="1600" dirty="0" smtClean="0"/>
              <a:t>Mitchell</a:t>
            </a:r>
            <a:endParaRPr lang="en-US" sz="1600" dirty="0"/>
          </a:p>
          <a:p>
            <a:pPr eaLnBrk="1" hangingPunct="1">
              <a:spcBef>
                <a:spcPts val="0"/>
              </a:spcBef>
              <a:buClr>
                <a:srgbClr val="F58466"/>
              </a:buClr>
            </a:pPr>
            <a:r>
              <a:rPr lang="en-US" sz="1600" dirty="0"/>
              <a:t>Deb </a:t>
            </a:r>
            <a:r>
              <a:rPr lang="en-US" sz="1600" dirty="0" err="1"/>
              <a:t>Landacre</a:t>
            </a:r>
            <a:endParaRPr lang="en-US" sz="1600" dirty="0"/>
          </a:p>
          <a:p>
            <a:pPr eaLnBrk="1" hangingPunct="1">
              <a:spcBef>
                <a:spcPts val="0"/>
              </a:spcBef>
              <a:buClr>
                <a:srgbClr val="F58466"/>
              </a:buClr>
            </a:pPr>
            <a:r>
              <a:rPr lang="en-US" sz="1600" dirty="0"/>
              <a:t>Deb </a:t>
            </a:r>
            <a:r>
              <a:rPr lang="en-US" sz="1600" dirty="0" err="1" smtClean="0"/>
              <a:t>Rosenburg</a:t>
            </a:r>
            <a:endParaRPr lang="en-US" sz="1600" dirty="0"/>
          </a:p>
          <a:p>
            <a:pPr eaLnBrk="1" hangingPunct="1">
              <a:spcBef>
                <a:spcPts val="0"/>
              </a:spcBef>
              <a:buClr>
                <a:srgbClr val="F58466"/>
              </a:buClr>
            </a:pPr>
            <a:r>
              <a:rPr lang="en-US" sz="1600" dirty="0"/>
              <a:t>Debbie Miller</a:t>
            </a:r>
          </a:p>
          <a:p>
            <a:pPr eaLnBrk="1" hangingPunct="1">
              <a:spcBef>
                <a:spcPts val="0"/>
              </a:spcBef>
              <a:buClr>
                <a:srgbClr val="F58466"/>
              </a:buClr>
            </a:pPr>
            <a:r>
              <a:rPr lang="en-US" sz="1600" dirty="0"/>
              <a:t>Debbie Schy</a:t>
            </a:r>
          </a:p>
          <a:p>
            <a:pPr eaLnBrk="1" hangingPunct="1">
              <a:spcBef>
                <a:spcPts val="0"/>
              </a:spcBef>
              <a:buClr>
                <a:srgbClr val="F58466"/>
              </a:buClr>
            </a:pPr>
            <a:r>
              <a:rPr lang="en-US" sz="1600" dirty="0"/>
              <a:t>Debra </a:t>
            </a:r>
            <a:r>
              <a:rPr lang="en-US" sz="1600" dirty="0" err="1"/>
              <a:t>Kamradt</a:t>
            </a:r>
            <a:endParaRPr lang="en-US" sz="1600" dirty="0"/>
          </a:p>
          <a:p>
            <a:pPr eaLnBrk="1" hangingPunct="1">
              <a:spcBef>
                <a:spcPts val="0"/>
              </a:spcBef>
              <a:buClr>
                <a:srgbClr val="F58466"/>
              </a:buClr>
            </a:pPr>
            <a:r>
              <a:rPr lang="en-US" sz="1600" dirty="0"/>
              <a:t>Denise Massey</a:t>
            </a:r>
          </a:p>
          <a:p>
            <a:pPr eaLnBrk="1" hangingPunct="1">
              <a:spcBef>
                <a:spcPts val="0"/>
              </a:spcBef>
              <a:buClr>
                <a:srgbClr val="F58466"/>
              </a:buClr>
            </a:pPr>
            <a:r>
              <a:rPr lang="en-US" sz="1600" dirty="0"/>
              <a:t>Dr. Angelique </a:t>
            </a:r>
            <a:r>
              <a:rPr lang="en-US" sz="1600" dirty="0" err="1" smtClean="0"/>
              <a:t>Rettig</a:t>
            </a:r>
            <a:r>
              <a:rPr lang="en-US" sz="1600" dirty="0" smtClean="0"/>
              <a:t>*</a:t>
            </a:r>
            <a:endParaRPr lang="en-US" sz="1600" dirty="0"/>
          </a:p>
          <a:p>
            <a:pPr eaLnBrk="1" hangingPunct="1">
              <a:spcBef>
                <a:spcPts val="0"/>
              </a:spcBef>
              <a:buClr>
                <a:srgbClr val="F58466"/>
              </a:buClr>
            </a:pPr>
            <a:r>
              <a:rPr lang="en-US" sz="1600" dirty="0"/>
              <a:t>Dr. Ann </a:t>
            </a:r>
            <a:r>
              <a:rPr lang="en-US" sz="1600" dirty="0" smtClean="0"/>
              <a:t>Borders*</a:t>
            </a:r>
          </a:p>
          <a:p>
            <a:pPr marL="0" indent="0">
              <a:spcBef>
                <a:spcPts val="0"/>
              </a:spcBef>
              <a:buNone/>
            </a:pPr>
            <a:r>
              <a:rPr lang="en-US" sz="1600" dirty="0" smtClean="0"/>
              <a:t>*Hypertension Clinical Leads</a:t>
            </a:r>
            <a:endParaRPr lang="en-US" sz="1600" dirty="0"/>
          </a:p>
        </p:txBody>
      </p:sp>
      <p:sp>
        <p:nvSpPr>
          <p:cNvPr id="5" name="Content Placeholder 4"/>
          <p:cNvSpPr>
            <a:spLocks noGrp="1"/>
          </p:cNvSpPr>
          <p:nvPr>
            <p:ph sz="half" idx="2"/>
          </p:nvPr>
        </p:nvSpPr>
        <p:spPr>
          <a:xfrm>
            <a:off x="4622369" y="1143000"/>
            <a:ext cx="4038600" cy="4525963"/>
          </a:xfrm>
        </p:spPr>
        <p:txBody>
          <a:bodyPr>
            <a:noAutofit/>
          </a:bodyPr>
          <a:lstStyle/>
          <a:p>
            <a:pPr eaLnBrk="1" hangingPunct="1">
              <a:spcBef>
                <a:spcPts val="0"/>
              </a:spcBef>
              <a:buClr>
                <a:srgbClr val="F58466"/>
              </a:buClr>
            </a:pPr>
            <a:r>
              <a:rPr lang="en-US" sz="1600" dirty="0"/>
              <a:t>Dr. Barbara M. </a:t>
            </a:r>
            <a:r>
              <a:rPr lang="en-US" sz="1600" dirty="0" err="1"/>
              <a:t>Scavone</a:t>
            </a:r>
            <a:endParaRPr lang="en-US" sz="1600" dirty="0"/>
          </a:p>
          <a:p>
            <a:pPr eaLnBrk="1" hangingPunct="1">
              <a:spcBef>
                <a:spcPts val="0"/>
              </a:spcBef>
              <a:buClr>
                <a:srgbClr val="F58466"/>
              </a:buClr>
            </a:pPr>
            <a:r>
              <a:rPr lang="en-US" sz="1600" dirty="0"/>
              <a:t>Dr. Bill </a:t>
            </a:r>
            <a:r>
              <a:rPr lang="en-US" sz="1600" dirty="0" err="1"/>
              <a:t>Grobman</a:t>
            </a:r>
            <a:endParaRPr lang="en-US" sz="1600" dirty="0"/>
          </a:p>
          <a:p>
            <a:pPr eaLnBrk="1" hangingPunct="1">
              <a:spcBef>
                <a:spcPts val="0"/>
              </a:spcBef>
              <a:buClr>
                <a:srgbClr val="F58466"/>
              </a:buClr>
            </a:pPr>
            <a:r>
              <a:rPr lang="en-US" sz="1600" dirty="0"/>
              <a:t>Dr. Bridgette Blazek</a:t>
            </a:r>
          </a:p>
          <a:p>
            <a:pPr eaLnBrk="1" hangingPunct="1">
              <a:spcBef>
                <a:spcPts val="0"/>
              </a:spcBef>
              <a:buClr>
                <a:srgbClr val="F58466"/>
              </a:buClr>
            </a:pPr>
            <a:r>
              <a:rPr lang="en-US" sz="1600" dirty="0"/>
              <a:t>Dr. </a:t>
            </a:r>
            <a:r>
              <a:rPr lang="en-US" sz="1600" dirty="0" err="1"/>
              <a:t>Emmet</a:t>
            </a:r>
            <a:r>
              <a:rPr lang="en-US" sz="1600" dirty="0"/>
              <a:t> </a:t>
            </a:r>
            <a:r>
              <a:rPr lang="en-US" sz="1600" dirty="0" smtClean="0"/>
              <a:t>Hirsch</a:t>
            </a:r>
          </a:p>
          <a:p>
            <a:pPr eaLnBrk="1" hangingPunct="1">
              <a:spcBef>
                <a:spcPts val="0"/>
              </a:spcBef>
              <a:buClr>
                <a:srgbClr val="F58466"/>
              </a:buClr>
            </a:pPr>
            <a:r>
              <a:rPr lang="en-US" sz="1600" dirty="0" smtClean="0"/>
              <a:t>Dr</a:t>
            </a:r>
            <a:r>
              <a:rPr lang="en-US" sz="1600" dirty="0"/>
              <a:t>. Heather </a:t>
            </a:r>
            <a:r>
              <a:rPr lang="en-US" sz="1600" dirty="0" smtClean="0"/>
              <a:t>Stanley-Christian</a:t>
            </a:r>
          </a:p>
          <a:p>
            <a:pPr eaLnBrk="1" hangingPunct="1">
              <a:spcBef>
                <a:spcPts val="0"/>
              </a:spcBef>
              <a:buClr>
                <a:srgbClr val="F58466"/>
              </a:buClr>
            </a:pPr>
            <a:r>
              <a:rPr lang="en-US" sz="1600" dirty="0"/>
              <a:t>Dr. Howard </a:t>
            </a:r>
            <a:r>
              <a:rPr lang="en-US" sz="1600" dirty="0" err="1" smtClean="0"/>
              <a:t>Strassner</a:t>
            </a:r>
            <a:endParaRPr lang="en-US" sz="1600" dirty="0"/>
          </a:p>
          <a:p>
            <a:pPr eaLnBrk="1" hangingPunct="1">
              <a:spcBef>
                <a:spcPts val="0"/>
              </a:spcBef>
              <a:buClr>
                <a:srgbClr val="F58466"/>
              </a:buClr>
            </a:pPr>
            <a:r>
              <a:rPr lang="en-US" sz="1600" dirty="0"/>
              <a:t>Dr. Jean Goodman</a:t>
            </a:r>
          </a:p>
          <a:p>
            <a:pPr eaLnBrk="1" hangingPunct="1">
              <a:spcBef>
                <a:spcPts val="0"/>
              </a:spcBef>
              <a:buClr>
                <a:srgbClr val="F58466"/>
              </a:buClr>
            </a:pPr>
            <a:r>
              <a:rPr lang="en-US" sz="1600" dirty="0"/>
              <a:t>Dr. Jim </a:t>
            </a:r>
            <a:r>
              <a:rPr lang="en-US" sz="1600" dirty="0" smtClean="0"/>
              <a:t>Keller*</a:t>
            </a:r>
          </a:p>
          <a:p>
            <a:pPr eaLnBrk="1" hangingPunct="1">
              <a:spcBef>
                <a:spcPts val="0"/>
              </a:spcBef>
              <a:buClr>
                <a:srgbClr val="F58466"/>
              </a:buClr>
            </a:pPr>
            <a:r>
              <a:rPr lang="en-US" sz="1600" dirty="0" smtClean="0"/>
              <a:t>Dr</a:t>
            </a:r>
            <a:r>
              <a:rPr lang="en-US" sz="1600" dirty="0"/>
              <a:t>. </a:t>
            </a:r>
            <a:r>
              <a:rPr lang="en-US" sz="1600" dirty="0" err="1"/>
              <a:t>Jodee</a:t>
            </a:r>
            <a:r>
              <a:rPr lang="en-US" sz="1600" dirty="0"/>
              <a:t> Brandon</a:t>
            </a:r>
          </a:p>
          <a:p>
            <a:pPr eaLnBrk="1" hangingPunct="1">
              <a:spcBef>
                <a:spcPts val="0"/>
              </a:spcBef>
              <a:buClr>
                <a:srgbClr val="F58466"/>
              </a:buClr>
            </a:pPr>
            <a:r>
              <a:rPr lang="en-US" sz="1600" dirty="0"/>
              <a:t>Dr. Jude Duval</a:t>
            </a:r>
          </a:p>
          <a:p>
            <a:pPr eaLnBrk="1" hangingPunct="1">
              <a:spcBef>
                <a:spcPts val="0"/>
              </a:spcBef>
              <a:buClr>
                <a:srgbClr val="F58466"/>
              </a:buClr>
            </a:pPr>
            <a:r>
              <a:rPr lang="en-US" sz="1600" dirty="0"/>
              <a:t>Dr. Latasha Nelson</a:t>
            </a:r>
          </a:p>
          <a:p>
            <a:pPr eaLnBrk="1" hangingPunct="1">
              <a:spcBef>
                <a:spcPts val="0"/>
              </a:spcBef>
              <a:buClr>
                <a:srgbClr val="F58466"/>
              </a:buClr>
            </a:pPr>
            <a:r>
              <a:rPr lang="en-US" sz="1600" dirty="0"/>
              <a:t>Dr. Maura Quinlan</a:t>
            </a:r>
          </a:p>
          <a:p>
            <a:pPr eaLnBrk="1" hangingPunct="1">
              <a:spcBef>
                <a:spcPts val="0"/>
              </a:spcBef>
              <a:buClr>
                <a:srgbClr val="F58466"/>
              </a:buClr>
            </a:pPr>
            <a:r>
              <a:rPr lang="en-US" sz="1600" dirty="0"/>
              <a:t>Dr. </a:t>
            </a:r>
            <a:r>
              <a:rPr lang="en-US" sz="1600" dirty="0" err="1"/>
              <a:t>Mayank</a:t>
            </a:r>
            <a:r>
              <a:rPr lang="en-US" sz="1600" dirty="0"/>
              <a:t> Shah</a:t>
            </a:r>
          </a:p>
          <a:p>
            <a:pPr eaLnBrk="1" hangingPunct="1">
              <a:spcBef>
                <a:spcPts val="0"/>
              </a:spcBef>
              <a:buClr>
                <a:srgbClr val="F58466"/>
              </a:buClr>
            </a:pPr>
            <a:r>
              <a:rPr lang="en-US" sz="1600" dirty="0"/>
              <a:t>Dr. Michael </a:t>
            </a:r>
            <a:r>
              <a:rPr lang="en-US" sz="1600" dirty="0" err="1" smtClean="0"/>
              <a:t>Leonardi</a:t>
            </a:r>
            <a:endParaRPr lang="en-US" sz="1600" dirty="0" smtClean="0"/>
          </a:p>
          <a:p>
            <a:pPr eaLnBrk="1" hangingPunct="1">
              <a:spcBef>
                <a:spcPts val="0"/>
              </a:spcBef>
              <a:buClr>
                <a:srgbClr val="F58466"/>
              </a:buClr>
            </a:pPr>
            <a:r>
              <a:rPr lang="en-US" sz="1600" dirty="0" smtClean="0"/>
              <a:t>Dr. Michael </a:t>
            </a:r>
            <a:r>
              <a:rPr lang="en-US" sz="1600" dirty="0" err="1" smtClean="0"/>
              <a:t>Socol</a:t>
            </a:r>
            <a:endParaRPr lang="en-US" sz="1600" dirty="0"/>
          </a:p>
          <a:p>
            <a:pPr eaLnBrk="1" hangingPunct="1">
              <a:spcBef>
                <a:spcPts val="0"/>
              </a:spcBef>
              <a:buClr>
                <a:srgbClr val="F58466"/>
              </a:buClr>
            </a:pPr>
            <a:r>
              <a:rPr lang="en-US" sz="1600" dirty="0"/>
              <a:t>Dr. Patricia Heywood</a:t>
            </a:r>
          </a:p>
          <a:p>
            <a:pPr eaLnBrk="1" hangingPunct="1">
              <a:spcBef>
                <a:spcPts val="0"/>
              </a:spcBef>
              <a:buClr>
                <a:srgbClr val="F58466"/>
              </a:buClr>
            </a:pPr>
            <a:endParaRPr lang="en-US" sz="2000" dirty="0"/>
          </a:p>
        </p:txBody>
      </p:sp>
    </p:spTree>
    <p:extLst>
      <p:ext uri="{BB962C8B-B14F-4D97-AF65-F5344CB8AC3E}">
        <p14:creationId xmlns:p14="http://schemas.microsoft.com/office/powerpoint/2010/main" val="33206542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eaLnBrk="1" hangingPunct="1"/>
            <a:r>
              <a:rPr lang="en-US" sz="4000" b="1" dirty="0">
                <a:solidFill>
                  <a:srgbClr val="F58466"/>
                </a:solidFill>
                <a:latin typeface="Goudy Old Style" pitchFamily="18" charset="0"/>
              </a:rPr>
              <a:t>OB Advisory </a:t>
            </a:r>
            <a:r>
              <a:rPr lang="en-US" sz="4000" b="1" dirty="0" smtClean="0">
                <a:solidFill>
                  <a:srgbClr val="F58466"/>
                </a:solidFill>
                <a:latin typeface="Goudy Old Style" pitchFamily="18" charset="0"/>
              </a:rPr>
              <a:t>Group (cont.)</a:t>
            </a:r>
            <a:endParaRPr lang="en-US" sz="4000" b="1" dirty="0">
              <a:solidFill>
                <a:srgbClr val="F58466"/>
              </a:solidFill>
              <a:latin typeface="Goudy Old Style" pitchFamily="18" charset="0"/>
            </a:endParaRPr>
          </a:p>
        </p:txBody>
      </p:sp>
      <p:sp>
        <p:nvSpPr>
          <p:cNvPr id="3" name="Content Placeholder 2"/>
          <p:cNvSpPr>
            <a:spLocks noGrp="1"/>
          </p:cNvSpPr>
          <p:nvPr>
            <p:ph sz="half" idx="1"/>
          </p:nvPr>
        </p:nvSpPr>
        <p:spPr>
          <a:xfrm>
            <a:off x="457200" y="1219204"/>
            <a:ext cx="4038600" cy="4906963"/>
          </a:xfrm>
        </p:spPr>
        <p:txBody>
          <a:bodyPr>
            <a:normAutofit fontScale="25000" lnSpcReduction="20000"/>
          </a:bodyPr>
          <a:lstStyle/>
          <a:p>
            <a:pPr eaLnBrk="1" hangingPunct="1">
              <a:buClr>
                <a:srgbClr val="F58466"/>
              </a:buClr>
            </a:pPr>
            <a:r>
              <a:rPr lang="en-US" sz="6400" dirty="0"/>
              <a:t>Dr. Phil Higgins</a:t>
            </a:r>
          </a:p>
          <a:p>
            <a:pPr eaLnBrk="1" hangingPunct="1">
              <a:buClr>
                <a:srgbClr val="F58466"/>
              </a:buClr>
            </a:pPr>
            <a:r>
              <a:rPr lang="en-US" sz="6400" dirty="0"/>
              <a:t>Dr. </a:t>
            </a:r>
            <a:r>
              <a:rPr lang="en-US" sz="6400" dirty="0" err="1"/>
              <a:t>Sarosh</a:t>
            </a:r>
            <a:r>
              <a:rPr lang="en-US" sz="6400" dirty="0"/>
              <a:t> </a:t>
            </a:r>
            <a:r>
              <a:rPr lang="en-US" sz="6400" dirty="0" err="1"/>
              <a:t>Rana</a:t>
            </a:r>
            <a:endParaRPr lang="en-US" sz="6400" dirty="0"/>
          </a:p>
          <a:p>
            <a:pPr eaLnBrk="1" hangingPunct="1">
              <a:buClr>
                <a:srgbClr val="F58466"/>
              </a:buClr>
            </a:pPr>
            <a:r>
              <a:rPr lang="en-US" sz="6400" dirty="0"/>
              <a:t>Dr. Rahmat </a:t>
            </a:r>
            <a:r>
              <a:rPr lang="en-US" sz="6400" dirty="0" err="1"/>
              <a:t>Na'Allah</a:t>
            </a:r>
            <a:endParaRPr lang="en-US" sz="6400" dirty="0"/>
          </a:p>
          <a:p>
            <a:pPr eaLnBrk="1" hangingPunct="1">
              <a:buClr>
                <a:srgbClr val="F58466"/>
              </a:buClr>
            </a:pPr>
            <a:r>
              <a:rPr lang="en-US" sz="6400" dirty="0"/>
              <a:t>Dr. Ralph </a:t>
            </a:r>
            <a:r>
              <a:rPr lang="en-US" sz="6400" dirty="0" err="1"/>
              <a:t>Kehl</a:t>
            </a:r>
            <a:r>
              <a:rPr lang="en-US" sz="6400" dirty="0"/>
              <a:t> </a:t>
            </a:r>
          </a:p>
          <a:p>
            <a:pPr eaLnBrk="1" hangingPunct="1">
              <a:buClr>
                <a:srgbClr val="F58466"/>
              </a:buClr>
            </a:pPr>
            <a:r>
              <a:rPr lang="en-US" sz="6400" dirty="0"/>
              <a:t>Dr. Regina Gomez</a:t>
            </a:r>
          </a:p>
          <a:p>
            <a:pPr eaLnBrk="1" hangingPunct="1">
              <a:buClr>
                <a:srgbClr val="F58466"/>
              </a:buClr>
            </a:pPr>
            <a:r>
              <a:rPr lang="en-US" sz="6400" dirty="0"/>
              <a:t>Dr. Rob Abrams</a:t>
            </a:r>
          </a:p>
          <a:p>
            <a:pPr eaLnBrk="1" hangingPunct="1">
              <a:buClr>
                <a:srgbClr val="F58466"/>
              </a:buClr>
            </a:pPr>
            <a:r>
              <a:rPr lang="en-US" sz="6400" dirty="0"/>
              <a:t>Dr. Sherry Jones</a:t>
            </a:r>
          </a:p>
          <a:p>
            <a:pPr eaLnBrk="1" hangingPunct="1">
              <a:buClr>
                <a:srgbClr val="F58466"/>
              </a:buClr>
            </a:pPr>
            <a:r>
              <a:rPr lang="en-US" sz="6400" dirty="0"/>
              <a:t>Dr. </a:t>
            </a:r>
            <a:r>
              <a:rPr lang="en-US" sz="6400" dirty="0" err="1"/>
              <a:t>Soti</a:t>
            </a:r>
            <a:r>
              <a:rPr lang="en-US" sz="6400" dirty="0"/>
              <a:t> </a:t>
            </a:r>
            <a:r>
              <a:rPr lang="en-US" sz="6400" dirty="0" err="1"/>
              <a:t>Markuly</a:t>
            </a:r>
            <a:endParaRPr lang="en-US" sz="6400" dirty="0"/>
          </a:p>
          <a:p>
            <a:pPr eaLnBrk="1" hangingPunct="1">
              <a:buClr>
                <a:srgbClr val="F58466"/>
              </a:buClr>
            </a:pPr>
            <a:r>
              <a:rPr lang="en-US" sz="6400" dirty="0"/>
              <a:t>Dr. Tina </a:t>
            </a:r>
            <a:r>
              <a:rPr lang="en-US" sz="6400" dirty="0" smtClean="0"/>
              <a:t>Wheat</a:t>
            </a:r>
          </a:p>
          <a:p>
            <a:pPr eaLnBrk="1" hangingPunct="1">
              <a:buClr>
                <a:srgbClr val="F58466"/>
              </a:buClr>
            </a:pPr>
            <a:r>
              <a:rPr lang="en-US" sz="6400" dirty="0" smtClean="0"/>
              <a:t>Emanuel </a:t>
            </a:r>
            <a:r>
              <a:rPr lang="en-US" sz="6400" dirty="0" err="1"/>
              <a:t>Vlastos</a:t>
            </a:r>
            <a:endParaRPr lang="en-US" sz="6400" dirty="0"/>
          </a:p>
          <a:p>
            <a:pPr eaLnBrk="1" hangingPunct="1">
              <a:buClr>
                <a:srgbClr val="F58466"/>
              </a:buClr>
            </a:pPr>
            <a:r>
              <a:rPr lang="en-US" sz="6400" dirty="0"/>
              <a:t>Felicia </a:t>
            </a:r>
            <a:r>
              <a:rPr lang="en-US" sz="6400" dirty="0" err="1"/>
              <a:t>Feifer</a:t>
            </a:r>
            <a:endParaRPr lang="en-US" sz="6400" dirty="0"/>
          </a:p>
          <a:p>
            <a:pPr eaLnBrk="1" hangingPunct="1">
              <a:buClr>
                <a:srgbClr val="F58466"/>
              </a:buClr>
            </a:pPr>
            <a:r>
              <a:rPr lang="en-US" sz="6400" dirty="0" smtClean="0"/>
              <a:t>Jean </a:t>
            </a:r>
            <a:r>
              <a:rPr lang="en-US" sz="6400" dirty="0"/>
              <a:t>Mahoney</a:t>
            </a:r>
          </a:p>
          <a:p>
            <a:pPr eaLnBrk="1" hangingPunct="1">
              <a:buClr>
                <a:srgbClr val="F58466"/>
              </a:buClr>
            </a:pPr>
            <a:r>
              <a:rPr lang="en-US" sz="6400" dirty="0"/>
              <a:t>Jennifer Hofer</a:t>
            </a:r>
          </a:p>
          <a:p>
            <a:pPr eaLnBrk="1" hangingPunct="1">
              <a:buClr>
                <a:srgbClr val="F58466"/>
              </a:buClr>
            </a:pPr>
            <a:r>
              <a:rPr lang="en-US" sz="6400" dirty="0"/>
              <a:t>Jennifer Woo</a:t>
            </a:r>
          </a:p>
          <a:p>
            <a:pPr eaLnBrk="1" hangingPunct="1">
              <a:buClr>
                <a:srgbClr val="F58466"/>
              </a:buClr>
            </a:pPr>
            <a:r>
              <a:rPr lang="en-US" sz="6400" dirty="0"/>
              <a:t>Jessica </a:t>
            </a:r>
            <a:r>
              <a:rPr lang="en-US" sz="6400" dirty="0" err="1"/>
              <a:t>Bimm</a:t>
            </a:r>
            <a:r>
              <a:rPr lang="en-US" sz="6400" dirty="0"/>
              <a:t> </a:t>
            </a:r>
            <a:r>
              <a:rPr lang="en-US" sz="6400" dirty="0" err="1"/>
              <a:t>Rosati</a:t>
            </a:r>
            <a:endParaRPr lang="en-US" sz="6400" dirty="0"/>
          </a:p>
          <a:p>
            <a:pPr eaLnBrk="1" hangingPunct="1">
              <a:buClr>
                <a:srgbClr val="F58466"/>
              </a:buClr>
            </a:pPr>
            <a:r>
              <a:rPr lang="en-US" sz="6400" dirty="0"/>
              <a:t>Kai Tao</a:t>
            </a:r>
          </a:p>
          <a:p>
            <a:pPr eaLnBrk="1" hangingPunct="1">
              <a:buClr>
                <a:srgbClr val="F58466"/>
              </a:buClr>
            </a:pPr>
            <a:r>
              <a:rPr lang="en-US" sz="6400" dirty="0"/>
              <a:t>Katie Warren</a:t>
            </a:r>
          </a:p>
          <a:p>
            <a:pPr eaLnBrk="1" hangingPunct="1">
              <a:buClr>
                <a:srgbClr val="F58466"/>
              </a:buClr>
            </a:pPr>
            <a:r>
              <a:rPr lang="en-US" sz="6400" dirty="0"/>
              <a:t>Kim Armour</a:t>
            </a:r>
          </a:p>
          <a:p>
            <a:pPr eaLnBrk="1" hangingPunct="1">
              <a:buClr>
                <a:srgbClr val="F58466"/>
              </a:buClr>
            </a:pPr>
            <a:r>
              <a:rPr lang="en-US" sz="6400" dirty="0"/>
              <a:t>Kisha Semenuk</a:t>
            </a:r>
          </a:p>
          <a:p>
            <a:pPr eaLnBrk="1" hangingPunct="1">
              <a:buClr>
                <a:srgbClr val="F58466"/>
              </a:buClr>
            </a:pPr>
            <a:r>
              <a:rPr lang="en-US" sz="6400" dirty="0"/>
              <a:t>Kristin </a:t>
            </a:r>
            <a:r>
              <a:rPr lang="en-US" sz="6400" dirty="0" err="1"/>
              <a:t>Salyards</a:t>
            </a:r>
            <a:endParaRPr lang="en-US" sz="6400" dirty="0"/>
          </a:p>
          <a:p>
            <a:pPr eaLnBrk="1" hangingPunct="1">
              <a:buClr>
                <a:srgbClr val="F58466"/>
              </a:buClr>
            </a:pPr>
            <a:r>
              <a:rPr lang="en-US" sz="6400" dirty="0"/>
              <a:t>Lisa Sullivan </a:t>
            </a:r>
          </a:p>
        </p:txBody>
      </p:sp>
      <p:sp>
        <p:nvSpPr>
          <p:cNvPr id="4" name="Content Placeholder 3"/>
          <p:cNvSpPr>
            <a:spLocks noGrp="1"/>
          </p:cNvSpPr>
          <p:nvPr>
            <p:ph sz="half" idx="2"/>
          </p:nvPr>
        </p:nvSpPr>
        <p:spPr>
          <a:xfrm>
            <a:off x="4648200" y="1219202"/>
            <a:ext cx="4038600" cy="4800598"/>
          </a:xfrm>
        </p:spPr>
        <p:txBody>
          <a:bodyPr>
            <a:noAutofit/>
          </a:bodyPr>
          <a:lstStyle/>
          <a:p>
            <a:pPr eaLnBrk="1" hangingPunct="1">
              <a:spcBef>
                <a:spcPts val="0"/>
              </a:spcBef>
              <a:buClr>
                <a:srgbClr val="F58466"/>
              </a:buClr>
            </a:pPr>
            <a:r>
              <a:rPr lang="en-US" sz="1600" dirty="0"/>
              <a:t>Lori Andriakos</a:t>
            </a:r>
          </a:p>
          <a:p>
            <a:pPr eaLnBrk="1" hangingPunct="1">
              <a:spcBef>
                <a:spcPts val="0"/>
              </a:spcBef>
              <a:buClr>
                <a:srgbClr val="F58466"/>
              </a:buClr>
            </a:pPr>
            <a:r>
              <a:rPr lang="en-US" sz="1600" dirty="0"/>
              <a:t>Mahmoud Ismail</a:t>
            </a:r>
          </a:p>
          <a:p>
            <a:pPr eaLnBrk="1" hangingPunct="1">
              <a:spcBef>
                <a:spcPts val="0"/>
              </a:spcBef>
              <a:buClr>
                <a:srgbClr val="F58466"/>
              </a:buClr>
            </a:pPr>
            <a:r>
              <a:rPr lang="en-US" sz="1600" dirty="0"/>
              <a:t>Margaret </a:t>
            </a:r>
            <a:r>
              <a:rPr lang="en-US" sz="1600" dirty="0" err="1"/>
              <a:t>Villareal</a:t>
            </a:r>
            <a:endParaRPr lang="en-US" sz="1600" dirty="0"/>
          </a:p>
          <a:p>
            <a:pPr eaLnBrk="1" hangingPunct="1">
              <a:spcBef>
                <a:spcPts val="0"/>
              </a:spcBef>
              <a:buClr>
                <a:srgbClr val="F58466"/>
              </a:buClr>
            </a:pPr>
            <a:r>
              <a:rPr lang="en-US" sz="1600" dirty="0" err="1"/>
              <a:t>Maripat</a:t>
            </a:r>
            <a:r>
              <a:rPr lang="en-US" sz="1600" dirty="0"/>
              <a:t> </a:t>
            </a:r>
            <a:r>
              <a:rPr lang="en-US" sz="1600" dirty="0" err="1" smtClean="0"/>
              <a:t>Zeschke</a:t>
            </a:r>
            <a:r>
              <a:rPr lang="en-US" sz="1600" dirty="0" smtClean="0"/>
              <a:t>*</a:t>
            </a:r>
            <a:endParaRPr lang="en-US" sz="1600" dirty="0"/>
          </a:p>
          <a:p>
            <a:pPr eaLnBrk="1" hangingPunct="1">
              <a:spcBef>
                <a:spcPts val="0"/>
              </a:spcBef>
              <a:buClr>
                <a:srgbClr val="F58466"/>
              </a:buClr>
            </a:pPr>
            <a:r>
              <a:rPr lang="en-US" sz="1600" dirty="0" smtClean="0"/>
              <a:t>Mary </a:t>
            </a:r>
            <a:r>
              <a:rPr lang="en-US" sz="1600" dirty="0"/>
              <a:t>Jean </a:t>
            </a:r>
            <a:r>
              <a:rPr lang="en-US" sz="1600" dirty="0" smtClean="0"/>
              <a:t>Handrigan</a:t>
            </a:r>
          </a:p>
          <a:p>
            <a:pPr eaLnBrk="1" hangingPunct="1">
              <a:spcBef>
                <a:spcPts val="0"/>
              </a:spcBef>
              <a:buClr>
                <a:srgbClr val="F58466"/>
              </a:buClr>
            </a:pPr>
            <a:r>
              <a:rPr lang="en-US" sz="1600" dirty="0" smtClean="0"/>
              <a:t>Melissa Claudio</a:t>
            </a:r>
            <a:endParaRPr lang="en-US" sz="1600" dirty="0"/>
          </a:p>
          <a:p>
            <a:pPr eaLnBrk="1" hangingPunct="1">
              <a:spcBef>
                <a:spcPts val="0"/>
              </a:spcBef>
              <a:buClr>
                <a:srgbClr val="F58466"/>
              </a:buClr>
            </a:pPr>
            <a:r>
              <a:rPr lang="en-US" sz="1600" dirty="0" smtClean="0"/>
              <a:t>Miranda </a:t>
            </a:r>
            <a:r>
              <a:rPr lang="en-US" sz="1600" dirty="0"/>
              <a:t>Scott</a:t>
            </a:r>
          </a:p>
          <a:p>
            <a:pPr eaLnBrk="1" hangingPunct="1">
              <a:spcBef>
                <a:spcPts val="0"/>
              </a:spcBef>
              <a:buClr>
                <a:srgbClr val="F58466"/>
              </a:buClr>
            </a:pPr>
            <a:r>
              <a:rPr lang="en-US" sz="1600" dirty="0"/>
              <a:t>Mona </a:t>
            </a:r>
            <a:r>
              <a:rPr lang="en-US" sz="1600" dirty="0" smtClean="0"/>
              <a:t>LeGrand</a:t>
            </a:r>
            <a:endParaRPr lang="en-US" sz="1600" dirty="0"/>
          </a:p>
          <a:p>
            <a:pPr eaLnBrk="1" hangingPunct="1">
              <a:spcBef>
                <a:spcPts val="0"/>
              </a:spcBef>
              <a:buClr>
                <a:srgbClr val="F58466"/>
              </a:buClr>
            </a:pPr>
            <a:r>
              <a:rPr lang="en-US" sz="1600" dirty="0"/>
              <a:t>Myra </a:t>
            </a:r>
            <a:r>
              <a:rPr lang="en-US" sz="1600" dirty="0" smtClean="0"/>
              <a:t>Sabini</a:t>
            </a:r>
            <a:endParaRPr lang="en-US" sz="1600" dirty="0"/>
          </a:p>
          <a:p>
            <a:pPr eaLnBrk="1" hangingPunct="1">
              <a:spcBef>
                <a:spcPts val="0"/>
              </a:spcBef>
              <a:buClr>
                <a:srgbClr val="F58466"/>
              </a:buClr>
            </a:pPr>
            <a:r>
              <a:rPr lang="en-US" sz="1600" dirty="0" smtClean="0"/>
              <a:t>Pam </a:t>
            </a:r>
            <a:r>
              <a:rPr lang="en-US" sz="1600" dirty="0"/>
              <a:t>Wolfe</a:t>
            </a:r>
          </a:p>
          <a:p>
            <a:pPr eaLnBrk="1" hangingPunct="1">
              <a:spcBef>
                <a:spcPts val="0"/>
              </a:spcBef>
              <a:buClr>
                <a:srgbClr val="F58466"/>
              </a:buClr>
            </a:pPr>
            <a:r>
              <a:rPr lang="en-US" sz="1600" dirty="0"/>
              <a:t>Pat </a:t>
            </a:r>
            <a:r>
              <a:rPr lang="en-US" sz="1600" dirty="0" err="1"/>
              <a:t>Joschko</a:t>
            </a:r>
            <a:endParaRPr lang="en-US" sz="1600" dirty="0"/>
          </a:p>
          <a:p>
            <a:pPr eaLnBrk="1" hangingPunct="1">
              <a:spcBef>
                <a:spcPts val="0"/>
              </a:spcBef>
              <a:buClr>
                <a:srgbClr val="F58466"/>
              </a:buClr>
            </a:pPr>
            <a:r>
              <a:rPr lang="en-US" sz="1600" dirty="0" err="1" smtClean="0"/>
              <a:t>Robbin</a:t>
            </a:r>
            <a:r>
              <a:rPr lang="en-US" sz="1600" dirty="0" smtClean="0"/>
              <a:t> </a:t>
            </a:r>
            <a:r>
              <a:rPr lang="en-US" sz="1600" dirty="0" err="1"/>
              <a:t>Uchison</a:t>
            </a:r>
            <a:endParaRPr lang="en-US" sz="1600" dirty="0"/>
          </a:p>
          <a:p>
            <a:pPr eaLnBrk="1" hangingPunct="1">
              <a:spcBef>
                <a:spcPts val="0"/>
              </a:spcBef>
              <a:buClr>
                <a:srgbClr val="F58466"/>
              </a:buClr>
            </a:pPr>
            <a:r>
              <a:rPr lang="en-US" sz="1600" dirty="0"/>
              <a:t>Roma Allen</a:t>
            </a:r>
          </a:p>
          <a:p>
            <a:pPr eaLnBrk="1" hangingPunct="1">
              <a:spcBef>
                <a:spcPts val="0"/>
              </a:spcBef>
              <a:buClr>
                <a:srgbClr val="F58466"/>
              </a:buClr>
            </a:pPr>
            <a:r>
              <a:rPr lang="en-US" sz="1600" dirty="0"/>
              <a:t>Samantha </a:t>
            </a:r>
            <a:r>
              <a:rPr lang="en-US" sz="1600" dirty="0" err="1"/>
              <a:t>Schoenfelder</a:t>
            </a:r>
            <a:endParaRPr lang="en-US" sz="1600" dirty="0"/>
          </a:p>
          <a:p>
            <a:pPr eaLnBrk="1" hangingPunct="1">
              <a:spcBef>
                <a:spcPts val="0"/>
              </a:spcBef>
              <a:buClr>
                <a:srgbClr val="F58466"/>
              </a:buClr>
            </a:pPr>
            <a:r>
              <a:rPr lang="en-US" sz="1600" dirty="0"/>
              <a:t>Sheila </a:t>
            </a:r>
            <a:r>
              <a:rPr lang="en-US" sz="1600" dirty="0" smtClean="0"/>
              <a:t>Rhodes</a:t>
            </a:r>
            <a:endParaRPr lang="en-US" sz="1600" dirty="0"/>
          </a:p>
          <a:p>
            <a:pPr eaLnBrk="1" hangingPunct="1">
              <a:spcBef>
                <a:spcPts val="0"/>
              </a:spcBef>
              <a:buClr>
                <a:srgbClr val="F58466"/>
              </a:buClr>
            </a:pPr>
            <a:r>
              <a:rPr lang="en-US" sz="1600" dirty="0"/>
              <a:t>Sue </a:t>
            </a:r>
            <a:r>
              <a:rPr lang="en-US" sz="1600" dirty="0" err="1"/>
              <a:t>Hesse</a:t>
            </a:r>
            <a:endParaRPr lang="en-US" sz="1600" dirty="0"/>
          </a:p>
          <a:p>
            <a:pPr eaLnBrk="1" hangingPunct="1">
              <a:spcBef>
                <a:spcPts val="0"/>
              </a:spcBef>
              <a:buClr>
                <a:srgbClr val="F58466"/>
              </a:buClr>
            </a:pPr>
            <a:r>
              <a:rPr lang="en-US" sz="1600" dirty="0"/>
              <a:t>Susan Fulara</a:t>
            </a:r>
          </a:p>
          <a:p>
            <a:pPr eaLnBrk="1" hangingPunct="1">
              <a:spcBef>
                <a:spcPts val="0"/>
              </a:spcBef>
              <a:buClr>
                <a:srgbClr val="F58466"/>
              </a:buClr>
            </a:pPr>
            <a:r>
              <a:rPr lang="en-US" sz="1600" dirty="0"/>
              <a:t>Trish O'Malley</a:t>
            </a:r>
          </a:p>
          <a:p>
            <a:pPr eaLnBrk="1" hangingPunct="1">
              <a:spcBef>
                <a:spcPts val="0"/>
              </a:spcBef>
              <a:buClr>
                <a:srgbClr val="F58466"/>
              </a:buClr>
            </a:pPr>
            <a:r>
              <a:rPr lang="en-US" sz="1600" dirty="0" err="1"/>
              <a:t>Trishna</a:t>
            </a:r>
            <a:r>
              <a:rPr lang="en-US" sz="1600" dirty="0"/>
              <a:t> </a:t>
            </a:r>
            <a:r>
              <a:rPr lang="en-US" sz="1600" dirty="0" smtClean="0"/>
              <a:t>Harris</a:t>
            </a:r>
          </a:p>
          <a:p>
            <a:pPr marL="0" indent="0" eaLnBrk="1" hangingPunct="1">
              <a:spcBef>
                <a:spcPts val="0"/>
              </a:spcBef>
              <a:buClr>
                <a:srgbClr val="F58466"/>
              </a:buClr>
              <a:buNone/>
            </a:pPr>
            <a:r>
              <a:rPr lang="en-US" sz="1600" dirty="0"/>
              <a:t>*Hypertension </a:t>
            </a:r>
            <a:r>
              <a:rPr lang="en-US" sz="1600" dirty="0" smtClean="0"/>
              <a:t>Clinical Leads</a:t>
            </a:r>
            <a:endParaRPr lang="en-US" sz="1600" dirty="0"/>
          </a:p>
          <a:p>
            <a:pPr marL="0" indent="0" eaLnBrk="1" hangingPunct="1">
              <a:spcBef>
                <a:spcPts val="0"/>
              </a:spcBef>
              <a:buClr>
                <a:srgbClr val="F58466"/>
              </a:buClr>
              <a:buNone/>
            </a:pPr>
            <a:endParaRPr lang="en-US" sz="1600" dirty="0"/>
          </a:p>
          <a:p>
            <a:pPr eaLnBrk="1" hangingPunct="1">
              <a:spcBef>
                <a:spcPts val="0"/>
              </a:spcBef>
              <a:buClr>
                <a:srgbClr val="F58466"/>
              </a:buClr>
            </a:pPr>
            <a:endParaRPr lang="en-US" sz="1600" dirty="0"/>
          </a:p>
        </p:txBody>
      </p:sp>
    </p:spTree>
    <p:extLst>
      <p:ext uri="{BB962C8B-B14F-4D97-AF65-F5344CB8AC3E}">
        <p14:creationId xmlns:p14="http://schemas.microsoft.com/office/powerpoint/2010/main" val="4758121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eaLnBrk="1" hangingPunct="1"/>
            <a:r>
              <a:rPr lang="en-US" sz="4000" b="1" dirty="0">
                <a:solidFill>
                  <a:srgbClr val="F58466"/>
                </a:solidFill>
                <a:latin typeface="Goudy Old Style" pitchFamily="18" charset="0"/>
              </a:rPr>
              <a:t>Neonatal Advisory Group</a:t>
            </a:r>
          </a:p>
        </p:txBody>
      </p:sp>
      <p:sp>
        <p:nvSpPr>
          <p:cNvPr id="3" name="Content Placeholder 2"/>
          <p:cNvSpPr>
            <a:spLocks noGrp="1"/>
          </p:cNvSpPr>
          <p:nvPr>
            <p:ph sz="half" idx="1"/>
          </p:nvPr>
        </p:nvSpPr>
        <p:spPr/>
        <p:txBody>
          <a:bodyPr>
            <a:normAutofit fontScale="92500" lnSpcReduction="20000"/>
          </a:bodyPr>
          <a:lstStyle/>
          <a:p>
            <a:pPr eaLnBrk="1" hangingPunct="1">
              <a:lnSpc>
                <a:spcPct val="80000"/>
              </a:lnSpc>
              <a:buClr>
                <a:srgbClr val="F58466"/>
              </a:buClr>
            </a:pPr>
            <a:r>
              <a:rPr lang="en-US" sz="3200" dirty="0" smtClean="0"/>
              <a:t>Aarti </a:t>
            </a:r>
            <a:r>
              <a:rPr lang="en-US" sz="3200" dirty="0" err="1" smtClean="0"/>
              <a:t>Raghavan</a:t>
            </a:r>
            <a:endParaRPr lang="en-US" sz="3200" dirty="0" smtClean="0"/>
          </a:p>
          <a:p>
            <a:pPr eaLnBrk="1" hangingPunct="1">
              <a:lnSpc>
                <a:spcPct val="80000"/>
              </a:lnSpc>
              <a:buClr>
                <a:srgbClr val="F58466"/>
              </a:buClr>
            </a:pPr>
            <a:r>
              <a:rPr lang="en-US" sz="3200" dirty="0" smtClean="0"/>
              <a:t>Akihiko Noguchi </a:t>
            </a:r>
            <a:endParaRPr lang="en-US" sz="3200" dirty="0"/>
          </a:p>
          <a:p>
            <a:pPr eaLnBrk="1" hangingPunct="1">
              <a:lnSpc>
                <a:spcPct val="80000"/>
              </a:lnSpc>
              <a:buClr>
                <a:srgbClr val="F58466"/>
              </a:buClr>
            </a:pPr>
            <a:r>
              <a:rPr lang="en-US" sz="3200" dirty="0" err="1"/>
              <a:t>Alok</a:t>
            </a:r>
            <a:r>
              <a:rPr lang="en-US" sz="3200" dirty="0"/>
              <a:t> </a:t>
            </a:r>
            <a:r>
              <a:rPr lang="en-US" sz="3200" dirty="0" err="1" smtClean="0"/>
              <a:t>Rastogi</a:t>
            </a:r>
            <a:endParaRPr lang="en-US" sz="3200" dirty="0"/>
          </a:p>
          <a:p>
            <a:pPr eaLnBrk="1" hangingPunct="1">
              <a:lnSpc>
                <a:spcPct val="80000"/>
              </a:lnSpc>
              <a:buClr>
                <a:srgbClr val="F58466"/>
              </a:buClr>
            </a:pPr>
            <a:r>
              <a:rPr lang="en-US" sz="3200" dirty="0"/>
              <a:t>Anthony </a:t>
            </a:r>
            <a:r>
              <a:rPr lang="en-US" sz="3200" dirty="0" smtClean="0"/>
              <a:t>Bell</a:t>
            </a:r>
          </a:p>
          <a:p>
            <a:pPr eaLnBrk="1" hangingPunct="1">
              <a:lnSpc>
                <a:spcPct val="80000"/>
              </a:lnSpc>
              <a:buClr>
                <a:srgbClr val="F58466"/>
              </a:buClr>
            </a:pPr>
            <a:r>
              <a:rPr lang="en-US" sz="3200" dirty="0" smtClean="0"/>
              <a:t>Colleen Mallory</a:t>
            </a:r>
            <a:endParaRPr lang="en-US" sz="3200" dirty="0"/>
          </a:p>
          <a:p>
            <a:pPr eaLnBrk="1" hangingPunct="1">
              <a:lnSpc>
                <a:spcPct val="80000"/>
              </a:lnSpc>
              <a:buClr>
                <a:srgbClr val="F58466"/>
              </a:buClr>
            </a:pPr>
            <a:r>
              <a:rPr lang="en-US" sz="3200" dirty="0" smtClean="0"/>
              <a:t>Elaine Shafer</a:t>
            </a:r>
            <a:endParaRPr lang="en-US" sz="3200" dirty="0"/>
          </a:p>
          <a:p>
            <a:pPr eaLnBrk="1" hangingPunct="1">
              <a:lnSpc>
                <a:spcPct val="80000"/>
              </a:lnSpc>
              <a:buClr>
                <a:srgbClr val="F58466"/>
              </a:buClr>
            </a:pPr>
            <a:r>
              <a:rPr lang="en-US" sz="3200" dirty="0" smtClean="0"/>
              <a:t>Jean Silvestri</a:t>
            </a:r>
            <a:endParaRPr lang="en-US" sz="3200" dirty="0"/>
          </a:p>
          <a:p>
            <a:pPr eaLnBrk="1" hangingPunct="1">
              <a:lnSpc>
                <a:spcPct val="80000"/>
              </a:lnSpc>
              <a:buClr>
                <a:srgbClr val="F58466"/>
              </a:buClr>
            </a:pPr>
            <a:r>
              <a:rPr lang="en-US" sz="3200" dirty="0"/>
              <a:t>Joel Fisher </a:t>
            </a:r>
            <a:endParaRPr lang="en-US" sz="3200" dirty="0" smtClean="0"/>
          </a:p>
          <a:p>
            <a:pPr eaLnBrk="1" hangingPunct="1">
              <a:lnSpc>
                <a:spcPct val="80000"/>
              </a:lnSpc>
              <a:buClr>
                <a:srgbClr val="F58466"/>
              </a:buClr>
            </a:pPr>
            <a:r>
              <a:rPr lang="en-US" sz="3200" dirty="0" smtClean="0"/>
              <a:t>Joseph Hageman</a:t>
            </a:r>
          </a:p>
          <a:p>
            <a:pPr eaLnBrk="1" hangingPunct="1">
              <a:lnSpc>
                <a:spcPct val="80000"/>
              </a:lnSpc>
              <a:buClr>
                <a:srgbClr val="F58466"/>
              </a:buClr>
            </a:pPr>
            <a:r>
              <a:rPr lang="en-US" sz="3200" dirty="0" smtClean="0"/>
              <a:t>Justin </a:t>
            </a:r>
            <a:r>
              <a:rPr lang="en-US" sz="3200" dirty="0" err="1" smtClean="0"/>
              <a:t>Josephsen</a:t>
            </a:r>
            <a:r>
              <a:rPr lang="en-US" sz="3200" dirty="0" smtClean="0"/>
              <a:t>*</a:t>
            </a:r>
          </a:p>
          <a:p>
            <a:pPr eaLnBrk="1" hangingPunct="1">
              <a:lnSpc>
                <a:spcPct val="80000"/>
              </a:lnSpc>
              <a:buClr>
                <a:srgbClr val="F58466"/>
              </a:buClr>
            </a:pPr>
            <a:r>
              <a:rPr lang="en-US" sz="3200" dirty="0"/>
              <a:t>Kamlesh Macwan</a:t>
            </a:r>
          </a:p>
          <a:p>
            <a:pPr eaLnBrk="1" hangingPunct="1">
              <a:lnSpc>
                <a:spcPct val="80000"/>
              </a:lnSpc>
              <a:buClr>
                <a:srgbClr val="F58466"/>
              </a:buClr>
            </a:pPr>
            <a:r>
              <a:rPr lang="en-US" sz="3200" dirty="0"/>
              <a:t>Leslie </a:t>
            </a:r>
            <a:r>
              <a:rPr lang="en-US" sz="3200" dirty="0" err="1" smtClean="0"/>
              <a:t>Caldarelli</a:t>
            </a:r>
            <a:r>
              <a:rPr lang="en-US" sz="3200" dirty="0" smtClean="0"/>
              <a:t>*</a:t>
            </a:r>
            <a:endParaRPr lang="en-US" sz="3200" dirty="0"/>
          </a:p>
          <a:p>
            <a:pPr marL="0" indent="0" eaLnBrk="1" hangingPunct="1">
              <a:lnSpc>
                <a:spcPct val="80000"/>
              </a:lnSpc>
              <a:buClr>
                <a:srgbClr val="F58466"/>
              </a:buClr>
              <a:buNone/>
            </a:pPr>
            <a:endParaRPr lang="en-US" sz="3200" dirty="0"/>
          </a:p>
          <a:p>
            <a:endParaRPr lang="en-US" dirty="0" smtClean="0"/>
          </a:p>
        </p:txBody>
      </p:sp>
      <p:sp>
        <p:nvSpPr>
          <p:cNvPr id="4" name="Content Placeholder 3"/>
          <p:cNvSpPr>
            <a:spLocks noGrp="1"/>
          </p:cNvSpPr>
          <p:nvPr>
            <p:ph sz="half" idx="2"/>
          </p:nvPr>
        </p:nvSpPr>
        <p:spPr/>
        <p:txBody>
          <a:bodyPr>
            <a:normAutofit fontScale="92500" lnSpcReduction="20000"/>
          </a:bodyPr>
          <a:lstStyle/>
          <a:p>
            <a:pPr eaLnBrk="1" hangingPunct="1">
              <a:lnSpc>
                <a:spcPct val="80000"/>
              </a:lnSpc>
              <a:buClr>
                <a:srgbClr val="F58466"/>
              </a:buClr>
            </a:pPr>
            <a:r>
              <a:rPr lang="en-US" sz="3200" dirty="0" smtClean="0"/>
              <a:t>Maliha Shareef</a:t>
            </a:r>
            <a:endParaRPr lang="en-US" sz="3200" dirty="0"/>
          </a:p>
          <a:p>
            <a:pPr eaLnBrk="1" hangingPunct="1">
              <a:lnSpc>
                <a:spcPct val="80000"/>
              </a:lnSpc>
              <a:buClr>
                <a:srgbClr val="F58466"/>
              </a:buClr>
            </a:pPr>
            <a:r>
              <a:rPr lang="en-US" sz="3200" dirty="0" smtClean="0"/>
              <a:t>Marc </a:t>
            </a:r>
            <a:r>
              <a:rPr lang="en-US" sz="3200" dirty="0"/>
              <a:t>Weiss</a:t>
            </a:r>
          </a:p>
          <a:p>
            <a:pPr eaLnBrk="1" hangingPunct="1">
              <a:lnSpc>
                <a:spcPct val="80000"/>
              </a:lnSpc>
              <a:buClr>
                <a:srgbClr val="F58466"/>
              </a:buClr>
            </a:pPr>
            <a:r>
              <a:rPr lang="en-US" sz="3200" dirty="0" smtClean="0"/>
              <a:t>Matthew Derrick</a:t>
            </a:r>
            <a:endParaRPr lang="en-US" sz="3200" dirty="0"/>
          </a:p>
          <a:p>
            <a:pPr eaLnBrk="1" hangingPunct="1">
              <a:lnSpc>
                <a:spcPct val="80000"/>
              </a:lnSpc>
              <a:buClr>
                <a:srgbClr val="F58466"/>
              </a:buClr>
            </a:pPr>
            <a:r>
              <a:rPr lang="en-US" sz="3200" dirty="0"/>
              <a:t>Patricia </a:t>
            </a:r>
            <a:r>
              <a:rPr lang="en-US" sz="3200" dirty="0" err="1" smtClean="0"/>
              <a:t>Ittmann</a:t>
            </a:r>
            <a:endParaRPr lang="en-US" sz="3200" dirty="0" smtClean="0"/>
          </a:p>
          <a:p>
            <a:pPr eaLnBrk="1" hangingPunct="1">
              <a:lnSpc>
                <a:spcPct val="80000"/>
              </a:lnSpc>
              <a:buClr>
                <a:srgbClr val="F58466"/>
              </a:buClr>
            </a:pPr>
            <a:r>
              <a:rPr lang="en-US" sz="3200" dirty="0" smtClean="0"/>
              <a:t>Preetha </a:t>
            </a:r>
            <a:r>
              <a:rPr lang="en-US" sz="3200" dirty="0" err="1" smtClean="0"/>
              <a:t>Prezad</a:t>
            </a:r>
            <a:endParaRPr lang="en-US" sz="3200" dirty="0" smtClean="0"/>
          </a:p>
          <a:p>
            <a:pPr eaLnBrk="1" hangingPunct="1">
              <a:lnSpc>
                <a:spcPct val="80000"/>
              </a:lnSpc>
              <a:buClr>
                <a:srgbClr val="F58466"/>
              </a:buClr>
            </a:pPr>
            <a:r>
              <a:rPr lang="en-US" sz="3200" dirty="0" smtClean="0"/>
              <a:t>Radley Hein</a:t>
            </a:r>
            <a:endParaRPr lang="en-US" sz="3200" dirty="0"/>
          </a:p>
          <a:p>
            <a:pPr eaLnBrk="1" hangingPunct="1">
              <a:lnSpc>
                <a:spcPct val="80000"/>
              </a:lnSpc>
              <a:buClr>
                <a:srgbClr val="F58466"/>
              </a:buClr>
            </a:pPr>
            <a:r>
              <a:rPr lang="en-US" sz="3200" dirty="0"/>
              <a:t>Robert Covert </a:t>
            </a:r>
            <a:endParaRPr lang="en-US" sz="3200" dirty="0" smtClean="0"/>
          </a:p>
          <a:p>
            <a:pPr eaLnBrk="1" hangingPunct="1">
              <a:lnSpc>
                <a:spcPct val="80000"/>
              </a:lnSpc>
              <a:buClr>
                <a:srgbClr val="F58466"/>
              </a:buClr>
            </a:pPr>
            <a:r>
              <a:rPr lang="en-US" sz="3200" dirty="0" smtClean="0"/>
              <a:t>Sachin Amin</a:t>
            </a:r>
          </a:p>
          <a:p>
            <a:pPr eaLnBrk="1" hangingPunct="1">
              <a:lnSpc>
                <a:spcPct val="80000"/>
              </a:lnSpc>
              <a:buClr>
                <a:srgbClr val="F58466"/>
              </a:buClr>
            </a:pPr>
            <a:r>
              <a:rPr lang="en-US" sz="3200" dirty="0" err="1" smtClean="0"/>
              <a:t>Syd</a:t>
            </a:r>
            <a:r>
              <a:rPr lang="en-US" sz="3200" dirty="0" smtClean="0"/>
              <a:t> Foreman</a:t>
            </a:r>
            <a:endParaRPr lang="en-US" sz="3200" dirty="0"/>
          </a:p>
          <a:p>
            <a:pPr eaLnBrk="1" hangingPunct="1">
              <a:lnSpc>
                <a:spcPct val="80000"/>
              </a:lnSpc>
              <a:buClr>
                <a:srgbClr val="F58466"/>
              </a:buClr>
            </a:pPr>
            <a:r>
              <a:rPr lang="en-US" sz="3200" dirty="0" err="1" smtClean="0"/>
              <a:t>Venkata</a:t>
            </a:r>
            <a:r>
              <a:rPr lang="en-US" sz="3200" dirty="0" smtClean="0"/>
              <a:t> </a:t>
            </a:r>
            <a:r>
              <a:rPr lang="en-US" sz="3200" dirty="0" err="1" smtClean="0"/>
              <a:t>Majjiga</a:t>
            </a:r>
            <a:endParaRPr lang="en-US" sz="3200" dirty="0"/>
          </a:p>
          <a:p>
            <a:pPr eaLnBrk="1" hangingPunct="1">
              <a:lnSpc>
                <a:spcPct val="80000"/>
              </a:lnSpc>
              <a:buClr>
                <a:srgbClr val="F58466"/>
              </a:buClr>
            </a:pPr>
            <a:r>
              <a:rPr lang="en-US" sz="3200" dirty="0" err="1"/>
              <a:t>Vibhan</a:t>
            </a:r>
            <a:r>
              <a:rPr lang="en-US" sz="3200" dirty="0"/>
              <a:t> </a:t>
            </a:r>
            <a:r>
              <a:rPr lang="en-US" sz="3200" dirty="0" err="1" smtClean="0"/>
              <a:t>Thaker</a:t>
            </a:r>
            <a:endParaRPr lang="en-US" sz="3200" dirty="0"/>
          </a:p>
          <a:p>
            <a:pPr eaLnBrk="1" hangingPunct="1">
              <a:lnSpc>
                <a:spcPct val="80000"/>
              </a:lnSpc>
              <a:buClr>
                <a:srgbClr val="F58466"/>
              </a:buClr>
            </a:pPr>
            <a:r>
              <a:rPr lang="en-US" sz="3200" dirty="0"/>
              <a:t>William </a:t>
            </a:r>
            <a:r>
              <a:rPr lang="en-US" sz="3200" dirty="0" smtClean="0"/>
              <a:t>Stratton</a:t>
            </a:r>
            <a:endParaRPr lang="en-US" sz="3200" dirty="0"/>
          </a:p>
          <a:p>
            <a:pPr marL="0" indent="0">
              <a:buNone/>
            </a:pPr>
            <a:endParaRPr lang="en-US" dirty="0"/>
          </a:p>
        </p:txBody>
      </p:sp>
    </p:spTree>
    <p:extLst>
      <p:ext uri="{BB962C8B-B14F-4D97-AF65-F5344CB8AC3E}">
        <p14:creationId xmlns:p14="http://schemas.microsoft.com/office/powerpoint/2010/main" val="1035840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76200"/>
            <a:ext cx="8229600" cy="1143000"/>
          </a:xfrm>
        </p:spPr>
        <p:txBody>
          <a:bodyPr/>
          <a:lstStyle/>
          <a:p>
            <a:pPr algn="l" eaLnBrk="1" hangingPunct="1"/>
            <a:r>
              <a:rPr lang="en-US" altLang="en-US" sz="4000" b="1" dirty="0" smtClean="0">
                <a:solidFill>
                  <a:srgbClr val="F58466"/>
                </a:solidFill>
                <a:latin typeface="Goudy Old Style" pitchFamily="18" charset="0"/>
              </a:rPr>
              <a:t>Goal 2: Offer Responsive QI </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Services </a:t>
            </a:r>
            <a:r>
              <a:rPr lang="en-US" altLang="en-US" sz="4000" b="1" dirty="0">
                <a:solidFill>
                  <a:srgbClr val="F58466"/>
                </a:solidFill>
                <a:latin typeface="Goudy Old Style" pitchFamily="18" charset="0"/>
              </a:rPr>
              <a:t>to </a:t>
            </a:r>
            <a:r>
              <a:rPr lang="en-US" altLang="en-US" sz="4000" b="1" dirty="0" smtClean="0">
                <a:solidFill>
                  <a:srgbClr val="F58466"/>
                </a:solidFill>
                <a:latin typeface="Goudy Old Style" pitchFamily="18" charset="0"/>
              </a:rPr>
              <a:t>Hospital Teams</a:t>
            </a:r>
            <a:endParaRPr lang="en-US" altLang="en-US" sz="4000" b="1" dirty="0">
              <a:solidFill>
                <a:srgbClr val="F58466"/>
              </a:solidFill>
              <a:latin typeface="Goudy Old Style" pitchFamily="18" charset="0"/>
            </a:endParaRPr>
          </a:p>
        </p:txBody>
      </p:sp>
      <p:sp>
        <p:nvSpPr>
          <p:cNvPr id="16387" name="Content Placeholder 3"/>
          <p:cNvSpPr>
            <a:spLocks noGrp="1"/>
          </p:cNvSpPr>
          <p:nvPr>
            <p:ph idx="1"/>
          </p:nvPr>
        </p:nvSpPr>
        <p:spPr>
          <a:xfrm>
            <a:off x="533400" y="1143000"/>
            <a:ext cx="7924800" cy="5029200"/>
          </a:xfrm>
        </p:spPr>
        <p:txBody>
          <a:bodyPr/>
          <a:lstStyle/>
          <a:p>
            <a:pPr marL="342900" lvl="1" indent="-342900" eaLnBrk="1" hangingPunct="1">
              <a:buClr>
                <a:srgbClr val="F58466"/>
              </a:buClr>
              <a:buFont typeface="Arial" pitchFamily="34" charset="0"/>
              <a:buChar char="•"/>
            </a:pPr>
            <a:r>
              <a:rPr lang="en-US" altLang="en-US" sz="2400" dirty="0" smtClean="0"/>
              <a:t>36 monthly OB &amp; Neonatal </a:t>
            </a:r>
            <a:r>
              <a:rPr lang="en-US" altLang="en-US" sz="2400" dirty="0"/>
              <a:t>team calls with </a:t>
            </a:r>
            <a:r>
              <a:rPr lang="en-US" altLang="en-US" sz="2400" dirty="0" smtClean="0"/>
              <a:t>Team </a:t>
            </a:r>
            <a:r>
              <a:rPr lang="en-US" altLang="en-US" sz="2400" dirty="0"/>
              <a:t>T</a:t>
            </a:r>
            <a:r>
              <a:rPr lang="en-US" altLang="en-US" sz="2400" dirty="0" smtClean="0"/>
              <a:t>alks for collaborative learning over course of initiatives </a:t>
            </a:r>
          </a:p>
          <a:p>
            <a:pPr marL="342900" lvl="1" indent="-342900" eaLnBrk="1" hangingPunct="1">
              <a:buClr>
                <a:srgbClr val="F58466"/>
              </a:buClr>
              <a:buFont typeface="Arial" pitchFamily="34" charset="0"/>
              <a:buChar char="•"/>
            </a:pPr>
            <a:r>
              <a:rPr lang="en-US" altLang="en-US" sz="2400" dirty="0" smtClean="0"/>
              <a:t>15 QI </a:t>
            </a:r>
            <a:r>
              <a:rPr lang="en-US" altLang="en-US" sz="2400" dirty="0"/>
              <a:t>topic </a:t>
            </a:r>
            <a:r>
              <a:rPr lang="en-US" altLang="en-US" sz="2400" dirty="0" smtClean="0"/>
              <a:t>calls with about 80 </a:t>
            </a:r>
            <a:r>
              <a:rPr lang="en-US" altLang="en-US" sz="2400" dirty="0"/>
              <a:t>hospitals </a:t>
            </a:r>
            <a:r>
              <a:rPr lang="en-US" altLang="en-US" sz="2400" dirty="0" smtClean="0"/>
              <a:t>and </a:t>
            </a:r>
            <a:r>
              <a:rPr lang="en-US" altLang="en-US" sz="2400" dirty="0"/>
              <a:t>topic champions sharing strategies</a:t>
            </a:r>
          </a:p>
          <a:p>
            <a:pPr marL="342900" lvl="1" indent="-342900" eaLnBrk="1" hangingPunct="1">
              <a:buClr>
                <a:srgbClr val="F58466"/>
              </a:buClr>
              <a:buFont typeface="Arial" pitchFamily="34" charset="0"/>
              <a:buChar char="•"/>
            </a:pPr>
            <a:r>
              <a:rPr lang="en-US" altLang="en-US" sz="2400" dirty="0" smtClean="0"/>
              <a:t>20 QI support calls per quarter with hospital teams working towards goals and perinatal network administrators providing additional support </a:t>
            </a:r>
          </a:p>
          <a:p>
            <a:pPr marL="342900" lvl="1" indent="-342900" eaLnBrk="1" hangingPunct="1">
              <a:buClr>
                <a:srgbClr val="F58466"/>
              </a:buClr>
              <a:buFont typeface="Arial" pitchFamily="34" charset="0"/>
              <a:buChar char="•"/>
            </a:pPr>
            <a:r>
              <a:rPr lang="en-US" altLang="en-US" sz="2400" dirty="0" smtClean="0"/>
              <a:t>Facilitated twice-monthly e-newsletters to teams</a:t>
            </a:r>
            <a:endParaRPr lang="en-US" altLang="en-US" sz="2400" dirty="0"/>
          </a:p>
          <a:p>
            <a:pPr marL="342900" lvl="1" indent="-342900" eaLnBrk="1" hangingPunct="1">
              <a:buClr>
                <a:srgbClr val="F58466"/>
              </a:buClr>
              <a:buFont typeface="Arial" pitchFamily="34" charset="0"/>
              <a:buChar char="•"/>
            </a:pPr>
            <a:r>
              <a:rPr lang="en-US" altLang="en-US" sz="2400" dirty="0" smtClean="0"/>
              <a:t>Monthly updates of key resources on </a:t>
            </a:r>
            <a:r>
              <a:rPr lang="en-US" altLang="en-US" sz="2400" i="1" dirty="0" smtClean="0">
                <a:solidFill>
                  <a:srgbClr val="004990"/>
                </a:solidFill>
              </a:rPr>
              <a:t>ilpqc.org</a:t>
            </a:r>
          </a:p>
          <a:p>
            <a:pPr marL="342900" lvl="1" indent="-342900" eaLnBrk="1" hangingPunct="1">
              <a:buClr>
                <a:srgbClr val="F58466"/>
              </a:buClr>
              <a:buFont typeface="Arial" pitchFamily="34" charset="0"/>
              <a:buChar char="•"/>
            </a:pPr>
            <a:r>
              <a:rPr lang="en-US" altLang="en-US" sz="2400" dirty="0" smtClean="0"/>
              <a:t>ILPQC rapid-response </a:t>
            </a:r>
            <a:r>
              <a:rPr lang="en-US" altLang="en-US" sz="2400" dirty="0"/>
              <a:t>data </a:t>
            </a:r>
            <a:r>
              <a:rPr lang="en-US" altLang="en-US" sz="2400" dirty="0" smtClean="0"/>
              <a:t>system has real-time reports for teams to compare data across time and other hospitals</a:t>
            </a:r>
            <a:endParaRPr lang="en-US" altLang="en-US" sz="2400" dirty="0"/>
          </a:p>
          <a:p>
            <a:pPr marL="457200" lvl="1" indent="0" eaLnBrk="1" hangingPunct="1">
              <a:buClr>
                <a:srgbClr val="F58466"/>
              </a:buClr>
              <a:buNone/>
            </a:pPr>
            <a:endParaRPr lang="en-US" altLang="en-US" sz="2400" dirty="0" smtClean="0"/>
          </a:p>
        </p:txBody>
      </p:sp>
    </p:spTree>
    <p:extLst>
      <p:ext uri="{BB962C8B-B14F-4D97-AF65-F5344CB8AC3E}">
        <p14:creationId xmlns:p14="http://schemas.microsoft.com/office/powerpoint/2010/main" val="40970954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0"/>
            <a:ext cx="8229600" cy="565151"/>
          </a:xfrm>
        </p:spPr>
        <p:txBody>
          <a:bodyPr/>
          <a:lstStyle/>
          <a:p>
            <a:pPr eaLnBrk="1" hangingPunct="1"/>
            <a:r>
              <a:rPr lang="en-US" altLang="en-US" sz="4000" dirty="0" smtClean="0">
                <a:solidFill>
                  <a:srgbClr val="F58466"/>
                </a:solidFill>
                <a:latin typeface="Goudy Old Style" panose="02020502050305020303" pitchFamily="18" charset="0"/>
                <a:hlinkClick r:id="rId3"/>
              </a:rPr>
              <a:t>www.ilpqc.org</a:t>
            </a:r>
            <a:r>
              <a:rPr lang="en-US" altLang="en-US" sz="4000" dirty="0" smtClean="0">
                <a:solidFill>
                  <a:srgbClr val="F58466"/>
                </a:solidFill>
                <a:latin typeface="Goudy Old Style" panose="02020502050305020303" pitchFamily="18" charset="0"/>
              </a:rPr>
              <a:t>	</a:t>
            </a:r>
            <a:endParaRPr lang="en-US" altLang="en-US" dirty="0" smtClean="0">
              <a:solidFill>
                <a:srgbClr val="F58466"/>
              </a:solidFill>
              <a:latin typeface="Goudy Old Style" panose="02020502050305020303" pitchFamily="18" charset="0"/>
            </a:endParaRPr>
          </a:p>
        </p:txBody>
      </p:sp>
      <p:pic>
        <p:nvPicPr>
          <p:cNvPr id="16387" name="Content Placeholder 9" descr="IllinoisPQC_logo_PMS280+IL-tint.jpg"/>
          <p:cNvPicPr>
            <a:picLocks noGrp="1" noChangeAspect="1"/>
          </p:cNvPicPr>
          <p:nvPr>
            <p:ph sz="quarter" idx="1"/>
          </p:nvPr>
        </p:nvPicPr>
        <p:blipFill>
          <a:blip r:embed="rId4" cstate="print"/>
          <a:srcRect/>
          <a:stretch>
            <a:fillRect/>
          </a:stretch>
        </p:blipFill>
        <p:spPr>
          <a:xfrm>
            <a:off x="6781800" y="152400"/>
            <a:ext cx="2133600" cy="1066800"/>
          </a:xfrm>
        </p:spPr>
      </p:pic>
      <p:pic>
        <p:nvPicPr>
          <p:cNvPr id="2050" name="Picture 2"/>
          <p:cNvPicPr>
            <a:picLocks noChangeAspect="1" noChangeArrowheads="1"/>
          </p:cNvPicPr>
          <p:nvPr/>
        </p:nvPicPr>
        <p:blipFill>
          <a:blip r:embed="rId5" cstate="print"/>
          <a:srcRect b="34146"/>
          <a:stretch>
            <a:fillRect/>
          </a:stretch>
        </p:blipFill>
        <p:spPr bwMode="auto">
          <a:xfrm>
            <a:off x="2286000" y="679452"/>
            <a:ext cx="4648816" cy="3663948"/>
          </a:xfrm>
          <a:prstGeom prst="rect">
            <a:avLst/>
          </a:prstGeom>
          <a:noFill/>
          <a:ln w="9525">
            <a:noFill/>
            <a:miter lim="800000"/>
            <a:headEnd/>
            <a:tailEnd/>
          </a:ln>
        </p:spPr>
      </p:pic>
      <p:pic>
        <p:nvPicPr>
          <p:cNvPr id="6147" name="Picture 3"/>
          <p:cNvPicPr>
            <a:picLocks noChangeAspect="1" noChangeArrowheads="1"/>
          </p:cNvPicPr>
          <p:nvPr/>
        </p:nvPicPr>
        <p:blipFill>
          <a:blip r:embed="rId6" cstate="print"/>
          <a:srcRect l="2211"/>
          <a:stretch>
            <a:fillRect/>
          </a:stretch>
        </p:blipFill>
        <p:spPr bwMode="auto">
          <a:xfrm>
            <a:off x="5486401" y="3429000"/>
            <a:ext cx="3657600" cy="3429000"/>
          </a:xfrm>
          <a:prstGeom prst="rect">
            <a:avLst/>
          </a:prstGeom>
          <a:noFill/>
          <a:ln w="9525">
            <a:noFill/>
            <a:miter lim="800000"/>
            <a:headEnd/>
            <a:tailEnd/>
          </a:ln>
        </p:spPr>
      </p:pic>
      <p:pic>
        <p:nvPicPr>
          <p:cNvPr id="2051" name="Picture 3"/>
          <p:cNvPicPr>
            <a:picLocks noChangeAspect="1" noChangeArrowheads="1"/>
          </p:cNvPicPr>
          <p:nvPr/>
        </p:nvPicPr>
        <p:blipFill>
          <a:blip r:embed="rId7" cstate="print"/>
          <a:srcRect/>
          <a:stretch>
            <a:fillRect/>
          </a:stretch>
        </p:blipFill>
        <p:spPr bwMode="auto">
          <a:xfrm>
            <a:off x="0" y="3352801"/>
            <a:ext cx="3733800" cy="3505200"/>
          </a:xfrm>
          <a:prstGeom prst="rect">
            <a:avLst/>
          </a:prstGeom>
          <a:noFill/>
          <a:ln w="9525">
            <a:noFill/>
            <a:miter lim="800000"/>
            <a:headEnd/>
            <a:tailEnd/>
          </a:ln>
        </p:spPr>
      </p:pic>
      <p:cxnSp>
        <p:nvCxnSpPr>
          <p:cNvPr id="20" name="Shape 19"/>
          <p:cNvCxnSpPr/>
          <p:nvPr/>
        </p:nvCxnSpPr>
        <p:spPr>
          <a:xfrm rot="10800000" flipV="1">
            <a:off x="914400" y="1600200"/>
            <a:ext cx="1447800" cy="1638300"/>
          </a:xfrm>
          <a:prstGeom prst="curvedConnector2">
            <a:avLst/>
          </a:prstGeom>
          <a:ln>
            <a:solidFill>
              <a:srgbClr val="F58466"/>
            </a:solidFill>
            <a:tailEnd type="arrow"/>
          </a:ln>
        </p:spPr>
        <p:style>
          <a:lnRef idx="1">
            <a:schemeClr val="accent6"/>
          </a:lnRef>
          <a:fillRef idx="0">
            <a:schemeClr val="accent6"/>
          </a:fillRef>
          <a:effectRef idx="0">
            <a:schemeClr val="accent6"/>
          </a:effectRef>
          <a:fontRef idx="minor">
            <a:schemeClr val="tx1"/>
          </a:fontRef>
        </p:style>
      </p:cxnSp>
      <p:cxnSp>
        <p:nvCxnSpPr>
          <p:cNvPr id="29" name="Shape 28"/>
          <p:cNvCxnSpPr/>
          <p:nvPr/>
        </p:nvCxnSpPr>
        <p:spPr>
          <a:xfrm rot="10800000" flipH="1" flipV="1">
            <a:off x="7086600" y="1600200"/>
            <a:ext cx="1447800" cy="1638300"/>
          </a:xfrm>
          <a:prstGeom prst="curvedConnector2">
            <a:avLst/>
          </a:prstGeom>
          <a:ln>
            <a:solidFill>
              <a:srgbClr val="F58466"/>
            </a:solidFill>
            <a:tailEnd type="arrow"/>
          </a:ln>
        </p:spPr>
        <p:style>
          <a:lnRef idx="1">
            <a:schemeClr val="accent6"/>
          </a:lnRef>
          <a:fillRef idx="0">
            <a:schemeClr val="accent6"/>
          </a:fillRef>
          <a:effectRef idx="0">
            <a:schemeClr val="accent6"/>
          </a:effectRef>
          <a:fontRef idx="minor">
            <a:schemeClr val="tx1"/>
          </a:fontRef>
        </p:style>
      </p:cxnSp>
      <p:sp>
        <p:nvSpPr>
          <p:cNvPr id="6" name="TextBox 5"/>
          <p:cNvSpPr txBox="1"/>
          <p:nvPr/>
        </p:nvSpPr>
        <p:spPr>
          <a:xfrm>
            <a:off x="2553119" y="3238500"/>
            <a:ext cx="3810000" cy="646331"/>
          </a:xfrm>
          <a:prstGeom prst="rect">
            <a:avLst/>
          </a:prstGeom>
          <a:solidFill>
            <a:srgbClr val="F9B7A5"/>
          </a:solidFill>
          <a:ln>
            <a:solidFill>
              <a:srgbClr val="004990"/>
            </a:solidFill>
          </a:ln>
        </p:spPr>
        <p:txBody>
          <a:bodyPr wrap="square" rtlCol="0">
            <a:spAutoFit/>
          </a:bodyPr>
          <a:lstStyle/>
          <a:p>
            <a:r>
              <a:rPr lang="en-US" dirty="0" smtClean="0">
                <a:solidFill>
                  <a:srgbClr val="004990"/>
                </a:solidFill>
                <a:latin typeface="+mj-lt"/>
              </a:rPr>
              <a:t>Connecting with our teams through regular communication</a:t>
            </a:r>
            <a:endParaRPr lang="en-US" dirty="0">
              <a:solidFill>
                <a:srgbClr val="004990"/>
              </a:solidFill>
              <a:latin typeface="+mj-lt"/>
            </a:endParaRPr>
          </a:p>
        </p:txBody>
      </p:sp>
      <p:sp>
        <p:nvSpPr>
          <p:cNvPr id="16" name="TextBox 15"/>
          <p:cNvSpPr txBox="1"/>
          <p:nvPr/>
        </p:nvSpPr>
        <p:spPr>
          <a:xfrm>
            <a:off x="457200" y="1752600"/>
            <a:ext cx="1600200" cy="646331"/>
          </a:xfrm>
          <a:prstGeom prst="rect">
            <a:avLst/>
          </a:prstGeom>
          <a:solidFill>
            <a:srgbClr val="F9B7A5"/>
          </a:solidFill>
          <a:ln>
            <a:solidFill>
              <a:srgbClr val="004990"/>
            </a:solidFill>
          </a:ln>
        </p:spPr>
        <p:txBody>
          <a:bodyPr wrap="square" rtlCol="0">
            <a:spAutoFit/>
          </a:bodyPr>
          <a:lstStyle/>
          <a:p>
            <a:r>
              <a:rPr lang="en-US" dirty="0" smtClean="0">
                <a:solidFill>
                  <a:srgbClr val="004990"/>
                </a:solidFill>
                <a:latin typeface="+mj-lt"/>
                <a:cs typeface="Aharoni" pitchFamily="2" charset="-79"/>
              </a:rPr>
              <a:t>Up-to-date resources</a:t>
            </a:r>
            <a:endParaRPr lang="en-US" dirty="0">
              <a:solidFill>
                <a:srgbClr val="004990"/>
              </a:solidFill>
              <a:latin typeface="+mj-lt"/>
              <a:cs typeface="Aharoni" pitchFamily="2" charset="-79"/>
            </a:endParaRPr>
          </a:p>
        </p:txBody>
      </p:sp>
      <p:sp>
        <p:nvSpPr>
          <p:cNvPr id="13" name="TextBox 12"/>
          <p:cNvSpPr txBox="1"/>
          <p:nvPr/>
        </p:nvSpPr>
        <p:spPr>
          <a:xfrm>
            <a:off x="7315200" y="1600200"/>
            <a:ext cx="1752600" cy="646331"/>
          </a:xfrm>
          <a:prstGeom prst="rect">
            <a:avLst/>
          </a:prstGeom>
          <a:solidFill>
            <a:srgbClr val="F9B7A5"/>
          </a:solidFill>
          <a:ln>
            <a:solidFill>
              <a:srgbClr val="004990"/>
            </a:solidFill>
          </a:ln>
        </p:spPr>
        <p:txBody>
          <a:bodyPr wrap="square" rtlCol="0">
            <a:spAutoFit/>
          </a:bodyPr>
          <a:lstStyle/>
          <a:p>
            <a:r>
              <a:rPr lang="en-US" dirty="0" smtClean="0">
                <a:solidFill>
                  <a:srgbClr val="004990"/>
                </a:solidFill>
                <a:latin typeface="+mj-lt"/>
              </a:rPr>
              <a:t>Bi-Weekly OB &amp; Neo Newsletters</a:t>
            </a:r>
            <a:endParaRPr lang="en-US" dirty="0">
              <a:solidFill>
                <a:srgbClr val="004990"/>
              </a:solidFill>
              <a:latin typeface="+mj-lt"/>
            </a:endParaRPr>
          </a:p>
        </p:txBody>
      </p:sp>
    </p:spTree>
    <p:extLst>
      <p:ext uri="{BB962C8B-B14F-4D97-AF65-F5344CB8AC3E}">
        <p14:creationId xmlns:p14="http://schemas.microsoft.com/office/powerpoint/2010/main" val="39295720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srcRect/>
          <a:stretch>
            <a:fillRect/>
          </a:stretch>
        </p:blipFill>
        <p:spPr bwMode="auto">
          <a:xfrm>
            <a:off x="3352800" y="3886200"/>
            <a:ext cx="5334000" cy="2643187"/>
          </a:xfrm>
          <a:prstGeom prst="rect">
            <a:avLst/>
          </a:prstGeom>
          <a:noFill/>
          <a:ln w="9525">
            <a:noFill/>
            <a:miter lim="800000"/>
            <a:headEnd/>
            <a:tailEnd/>
          </a:ln>
        </p:spPr>
      </p:pic>
      <p:sp>
        <p:nvSpPr>
          <p:cNvPr id="17410" name="Title 1"/>
          <p:cNvSpPr>
            <a:spLocks noGrp="1"/>
          </p:cNvSpPr>
          <p:nvPr>
            <p:ph type="title"/>
          </p:nvPr>
        </p:nvSpPr>
        <p:spPr>
          <a:xfrm>
            <a:off x="533401" y="273051"/>
            <a:ext cx="8153400" cy="869951"/>
          </a:xfrm>
        </p:spPr>
        <p:txBody>
          <a:bodyPr/>
          <a:lstStyle/>
          <a:p>
            <a:pPr eaLnBrk="1" hangingPunct="1"/>
            <a:r>
              <a:rPr lang="en-US" altLang="en-US" sz="4000" dirty="0" smtClean="0">
                <a:solidFill>
                  <a:srgbClr val="F58466"/>
                </a:solidFill>
                <a:latin typeface="Goudy Old Style" panose="02020502050305020303" pitchFamily="18" charset="0"/>
              </a:rPr>
              <a:t>ILPQC Data System</a:t>
            </a:r>
            <a:endParaRPr lang="en-US" altLang="en-US" sz="4000" dirty="0" smtClean="0">
              <a:latin typeface="Goudy Old Style" panose="02020502050305020303"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162" y="1106608"/>
            <a:ext cx="5318102" cy="2715710"/>
          </a:xfrm>
          <a:prstGeom prst="rect">
            <a:avLst/>
          </a:prstGeom>
        </p:spPr>
      </p:pic>
      <p:cxnSp>
        <p:nvCxnSpPr>
          <p:cNvPr id="12" name="Straight Arrow Connector 11"/>
          <p:cNvCxnSpPr/>
          <p:nvPr/>
        </p:nvCxnSpPr>
        <p:spPr>
          <a:xfrm>
            <a:off x="762000" y="3275268"/>
            <a:ext cx="2590800" cy="1525332"/>
          </a:xfrm>
          <a:prstGeom prst="straightConnector1">
            <a:avLst/>
          </a:prstGeom>
          <a:ln>
            <a:solidFill>
              <a:srgbClr val="F58466"/>
            </a:solidFill>
            <a:tailEnd type="triangle"/>
          </a:ln>
        </p:spPr>
        <p:style>
          <a:lnRef idx="3">
            <a:schemeClr val="accent1"/>
          </a:lnRef>
          <a:fillRef idx="0">
            <a:schemeClr val="accent1"/>
          </a:fillRef>
          <a:effectRef idx="2">
            <a:schemeClr val="accent1"/>
          </a:effectRef>
          <a:fontRef idx="minor">
            <a:schemeClr val="tx1"/>
          </a:fontRef>
        </p:style>
      </p:cxnSp>
      <p:sp>
        <p:nvSpPr>
          <p:cNvPr id="6" name="TextBox 5"/>
          <p:cNvSpPr txBox="1"/>
          <p:nvPr/>
        </p:nvSpPr>
        <p:spPr>
          <a:xfrm>
            <a:off x="304801" y="4953000"/>
            <a:ext cx="3657600" cy="1477328"/>
          </a:xfrm>
          <a:prstGeom prst="rect">
            <a:avLst/>
          </a:prstGeom>
          <a:solidFill>
            <a:srgbClr val="F9B7A5"/>
          </a:solidFill>
          <a:ln>
            <a:solidFill>
              <a:srgbClr val="004990"/>
            </a:solidFill>
          </a:ln>
        </p:spPr>
        <p:txBody>
          <a:bodyPr wrap="square" rtlCol="0">
            <a:spAutoFit/>
          </a:bodyPr>
          <a:lstStyle/>
          <a:p>
            <a:r>
              <a:rPr lang="en-US" dirty="0" smtClean="0">
                <a:solidFill>
                  <a:srgbClr val="004990"/>
                </a:solidFill>
                <a:latin typeface="+mj-lt"/>
              </a:rPr>
              <a:t>More teams then ever are reviewing their Rapid Response reports on outcome, process, and balancing measures to compare data across time and across hospitals</a:t>
            </a:r>
            <a:endParaRPr lang="en-US" dirty="0">
              <a:solidFill>
                <a:srgbClr val="004990"/>
              </a:solidFill>
              <a:latin typeface="+mj-lt"/>
            </a:endParaRPr>
          </a:p>
        </p:txBody>
      </p:sp>
      <p:sp>
        <p:nvSpPr>
          <p:cNvPr id="7" name="TextBox 6"/>
          <p:cNvSpPr txBox="1"/>
          <p:nvPr/>
        </p:nvSpPr>
        <p:spPr>
          <a:xfrm>
            <a:off x="4610101" y="2209800"/>
            <a:ext cx="4175513" cy="1200329"/>
          </a:xfrm>
          <a:prstGeom prst="rect">
            <a:avLst/>
          </a:prstGeom>
          <a:solidFill>
            <a:srgbClr val="F9B7A5"/>
          </a:solidFill>
          <a:ln>
            <a:solidFill>
              <a:srgbClr val="004990"/>
            </a:solidFill>
          </a:ln>
        </p:spPr>
        <p:txBody>
          <a:bodyPr wrap="square" rtlCol="0">
            <a:spAutoFit/>
          </a:bodyPr>
          <a:lstStyle/>
          <a:p>
            <a:r>
              <a:rPr lang="en-US" dirty="0" smtClean="0">
                <a:solidFill>
                  <a:srgbClr val="004990"/>
                </a:solidFill>
                <a:latin typeface="+mj-lt"/>
              </a:rPr>
              <a:t>Leveraging initiative reports for sustainability / compliance reports so teams can continue to monitor their compliance to sustain their gains</a:t>
            </a:r>
            <a:endParaRPr lang="en-US" dirty="0">
              <a:solidFill>
                <a:srgbClr val="004990"/>
              </a:solidFill>
              <a:latin typeface="+mj-lt"/>
            </a:endParaRPr>
          </a:p>
        </p:txBody>
      </p:sp>
    </p:spTree>
    <p:extLst>
      <p:ext uri="{BB962C8B-B14F-4D97-AF65-F5344CB8AC3E}">
        <p14:creationId xmlns:p14="http://schemas.microsoft.com/office/powerpoint/2010/main" val="3511172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0"/>
            <a:ext cx="8229600" cy="1143000"/>
          </a:xfrm>
        </p:spPr>
        <p:txBody>
          <a:bodyPr/>
          <a:lstStyle/>
          <a:p>
            <a:pPr algn="l" eaLnBrk="1" hangingPunct="1"/>
            <a:r>
              <a:rPr lang="en-US" altLang="en-US" sz="4000" b="1" dirty="0">
                <a:solidFill>
                  <a:srgbClr val="F58466"/>
                </a:solidFill>
                <a:latin typeface="Goudy Old Style" pitchFamily="18" charset="0"/>
              </a:rPr>
              <a:t>Goal 3: Engage Patients &amp;</a:t>
            </a:r>
            <a:br>
              <a:rPr lang="en-US" altLang="en-US" sz="4000" b="1" dirty="0">
                <a:solidFill>
                  <a:srgbClr val="F58466"/>
                </a:solidFill>
                <a:latin typeface="Goudy Old Style" pitchFamily="18" charset="0"/>
              </a:rPr>
            </a:br>
            <a:r>
              <a:rPr lang="en-US" altLang="en-US" sz="4000" b="1" dirty="0">
                <a:solidFill>
                  <a:srgbClr val="F58466"/>
                </a:solidFill>
                <a:latin typeface="Goudy Old Style" pitchFamily="18" charset="0"/>
              </a:rPr>
              <a:t>Families in QI Work</a:t>
            </a:r>
            <a:endParaRPr lang="en-US" altLang="en-US" sz="4000" b="1" dirty="0" smtClean="0">
              <a:solidFill>
                <a:srgbClr val="F58466"/>
              </a:solidFill>
              <a:latin typeface="Goudy Old Style" pitchFamily="18" charset="0"/>
            </a:endParaRPr>
          </a:p>
        </p:txBody>
      </p:sp>
      <p:sp>
        <p:nvSpPr>
          <p:cNvPr id="16387" name="Content Placeholder 3"/>
          <p:cNvSpPr>
            <a:spLocks noGrp="1"/>
          </p:cNvSpPr>
          <p:nvPr>
            <p:ph idx="1"/>
          </p:nvPr>
        </p:nvSpPr>
        <p:spPr>
          <a:xfrm>
            <a:off x="2535382" y="1066800"/>
            <a:ext cx="6303818" cy="5059363"/>
          </a:xfrm>
        </p:spPr>
        <p:txBody>
          <a:bodyPr/>
          <a:lstStyle/>
          <a:p>
            <a:pPr eaLnBrk="1" hangingPunct="1">
              <a:buClr>
                <a:srgbClr val="F58466"/>
              </a:buClr>
            </a:pPr>
            <a:r>
              <a:rPr lang="en-US" altLang="en-US" sz="2000" dirty="0" smtClean="0"/>
              <a:t>Patient /Family Advisors: </a:t>
            </a:r>
          </a:p>
          <a:p>
            <a:pPr lvl="1" eaLnBrk="1" hangingPunct="1">
              <a:buClr>
                <a:srgbClr val="004990"/>
              </a:buClr>
              <a:buFont typeface="Arial" panose="020B0604020202020204" pitchFamily="34" charset="0"/>
              <a:buChar char="•"/>
            </a:pPr>
            <a:r>
              <a:rPr lang="en-US" altLang="en-US" sz="1800" dirty="0"/>
              <a:t>Share personal stories </a:t>
            </a:r>
            <a:r>
              <a:rPr lang="en-US" altLang="en-US" sz="1800" dirty="0" smtClean="0"/>
              <a:t>and provide feedback</a:t>
            </a:r>
          </a:p>
          <a:p>
            <a:pPr lvl="1" eaLnBrk="1" hangingPunct="1">
              <a:buClr>
                <a:srgbClr val="004990"/>
              </a:buClr>
              <a:buFont typeface="Arial" panose="020B0604020202020204" pitchFamily="34" charset="0"/>
              <a:buChar char="•"/>
            </a:pPr>
            <a:r>
              <a:rPr lang="en-US" altLang="en-US" sz="1800" dirty="0" smtClean="0"/>
              <a:t>Review </a:t>
            </a:r>
            <a:r>
              <a:rPr lang="en-US" altLang="en-US" sz="1800" dirty="0"/>
              <a:t>process flow and identify opportunities for improvement</a:t>
            </a:r>
          </a:p>
          <a:p>
            <a:pPr lvl="1" eaLnBrk="1" hangingPunct="1">
              <a:buClr>
                <a:srgbClr val="004990"/>
              </a:buClr>
              <a:buFont typeface="Arial" panose="020B0604020202020204" pitchFamily="34" charset="0"/>
              <a:buChar char="•"/>
            </a:pPr>
            <a:r>
              <a:rPr lang="en-US" altLang="en-US" sz="1800" dirty="0" smtClean="0"/>
              <a:t>Develop, review, and test </a:t>
            </a:r>
            <a:r>
              <a:rPr lang="en-US" altLang="en-US" sz="1800" dirty="0"/>
              <a:t>content of materials</a:t>
            </a:r>
          </a:p>
          <a:p>
            <a:pPr lvl="1" eaLnBrk="1" hangingPunct="1">
              <a:buClr>
                <a:srgbClr val="004990"/>
              </a:buClr>
              <a:buFont typeface="Arial" panose="020B0604020202020204" pitchFamily="34" charset="0"/>
              <a:buChar char="•"/>
            </a:pPr>
            <a:r>
              <a:rPr lang="en-US" altLang="en-US" sz="1800" dirty="0" smtClean="0"/>
              <a:t>Discuss </a:t>
            </a:r>
            <a:r>
              <a:rPr lang="en-US" altLang="en-US" sz="1800" dirty="0"/>
              <a:t>quality improvement findings </a:t>
            </a:r>
          </a:p>
          <a:p>
            <a:pPr eaLnBrk="1" hangingPunct="1">
              <a:buClr>
                <a:srgbClr val="F58466"/>
              </a:buClr>
            </a:pPr>
            <a:r>
              <a:rPr lang="en-US" altLang="en-US" sz="2000" dirty="0" smtClean="0"/>
              <a:t>Statewide: </a:t>
            </a:r>
            <a:r>
              <a:rPr lang="en-US" altLang="en-US" sz="2000" u="sng" dirty="0" smtClean="0"/>
              <a:t>5 Patient </a:t>
            </a:r>
            <a:r>
              <a:rPr lang="en-US" altLang="en-US" sz="2000" u="sng" dirty="0"/>
              <a:t>/</a:t>
            </a:r>
            <a:r>
              <a:rPr lang="en-US" altLang="en-US" sz="2000" u="sng" dirty="0" smtClean="0"/>
              <a:t>Family Advisors now serve on ILPQC OB &amp;Neonatal Advisory Groups</a:t>
            </a:r>
          </a:p>
          <a:p>
            <a:pPr eaLnBrk="1" hangingPunct="1">
              <a:buClr>
                <a:srgbClr val="F58466"/>
              </a:buClr>
            </a:pPr>
            <a:r>
              <a:rPr lang="en-US" altLang="en-US" sz="2000" dirty="0" smtClean="0"/>
              <a:t>Hospital Teams: ILPQC has provided</a:t>
            </a:r>
          </a:p>
          <a:p>
            <a:pPr lvl="1" eaLnBrk="1" hangingPunct="1">
              <a:buClr>
                <a:srgbClr val="004990"/>
              </a:buClr>
              <a:buFont typeface="Arial" panose="020B0604020202020204" pitchFamily="34" charset="0"/>
              <a:buChar char="•"/>
            </a:pPr>
            <a:r>
              <a:rPr lang="en-US" altLang="en-US" sz="1800" dirty="0" smtClean="0"/>
              <a:t>Resources to teams to engage patients and families in QI </a:t>
            </a:r>
          </a:p>
          <a:p>
            <a:pPr lvl="1" eaLnBrk="1" hangingPunct="1">
              <a:buClr>
                <a:srgbClr val="004990"/>
              </a:buClr>
              <a:buFont typeface="Arial" panose="020B0604020202020204" pitchFamily="34" charset="0"/>
              <a:buChar char="•"/>
            </a:pPr>
            <a:r>
              <a:rPr lang="en-US" altLang="en-US" sz="1800" dirty="0" smtClean="0"/>
              <a:t>Pilot program to link team with March of Dimes and Preeclampsia foundation </a:t>
            </a:r>
            <a:r>
              <a:rPr lang="en-US" altLang="en-US" sz="1800" u="sng" dirty="0" smtClean="0"/>
              <a:t>identified 10 patient/family volunteers who want to work with hospital teams on QI</a:t>
            </a:r>
          </a:p>
          <a:p>
            <a:pPr eaLnBrk="1" hangingPunct="1">
              <a:buClr>
                <a:srgbClr val="F58466"/>
              </a:buClr>
            </a:pPr>
            <a:r>
              <a:rPr lang="en-US" sz="2000" b="1" dirty="0"/>
              <a:t>Goal of Patient/Family Breakout today is to identify 2-3 key actions ILPQC can be involved in to help hospitals engage patients in their QI!</a:t>
            </a:r>
          </a:p>
          <a:p>
            <a:pPr eaLnBrk="1" hangingPunct="1">
              <a:buClr>
                <a:srgbClr val="F58466"/>
              </a:buClr>
            </a:pPr>
            <a:endParaRPr lang="en-US" altLang="en-US" sz="2000" dirty="0" smtClean="0"/>
          </a:p>
          <a:p>
            <a:pPr lvl="1" eaLnBrk="1" hangingPunct="1">
              <a:buClr>
                <a:srgbClr val="004990"/>
              </a:buClr>
              <a:buFont typeface="Arial" pitchFamily="34" charset="0"/>
              <a:buChar char="•"/>
            </a:pPr>
            <a:endParaRPr lang="en-US" altLang="en-US" sz="2000"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219200"/>
            <a:ext cx="2149309" cy="5445483"/>
          </a:xfrm>
          <a:prstGeom prst="rect">
            <a:avLst/>
          </a:prstGeom>
        </p:spPr>
      </p:pic>
    </p:spTree>
    <p:extLst>
      <p:ext uri="{BB962C8B-B14F-4D97-AF65-F5344CB8AC3E}">
        <p14:creationId xmlns:p14="http://schemas.microsoft.com/office/powerpoint/2010/main" val="21421278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2"/>
          <p:cNvSpPr>
            <a:spLocks noGrp="1"/>
          </p:cNvSpPr>
          <p:nvPr>
            <p:ph type="title"/>
          </p:nvPr>
        </p:nvSpPr>
        <p:spPr>
          <a:xfrm>
            <a:off x="457200" y="274637"/>
            <a:ext cx="7467600" cy="1143000"/>
          </a:xfrm>
        </p:spPr>
        <p:txBody>
          <a:bodyPr/>
          <a:lstStyle/>
          <a:p>
            <a:pPr algn="l" eaLnBrk="1" hangingPunct="1"/>
            <a:r>
              <a:rPr lang="en-US" altLang="en-US" sz="4000" b="1" dirty="0" smtClean="0">
                <a:solidFill>
                  <a:srgbClr val="F58466"/>
                </a:solidFill>
                <a:latin typeface="Goudy Old Style" panose="02020502050305020303" pitchFamily="18" charset="0"/>
              </a:rPr>
              <a:t>Patient/Family Team Members</a:t>
            </a:r>
          </a:p>
        </p:txBody>
      </p:sp>
      <p:sp>
        <p:nvSpPr>
          <p:cNvPr id="5" name="Content Placeholder 4"/>
          <p:cNvSpPr>
            <a:spLocks noGrp="1"/>
          </p:cNvSpPr>
          <p:nvPr>
            <p:ph idx="1"/>
          </p:nvPr>
        </p:nvSpPr>
        <p:spPr>
          <a:xfrm>
            <a:off x="457200" y="1219201"/>
            <a:ext cx="8229600" cy="533399"/>
          </a:xfrm>
          <a:prstGeom prst="roundRect">
            <a:avLst/>
          </a:prstGeom>
        </p:spPr>
        <p:style>
          <a:lnRef idx="2">
            <a:schemeClr val="accent6"/>
          </a:lnRef>
          <a:fillRef idx="1">
            <a:schemeClr val="lt1"/>
          </a:fillRef>
          <a:effectRef idx="0">
            <a:schemeClr val="accent6"/>
          </a:effectRef>
          <a:fontRef idx="minor">
            <a:schemeClr val="dk1"/>
          </a:fontRef>
        </p:style>
        <p:txBody>
          <a:bodyPr/>
          <a:lstStyle/>
          <a:p>
            <a:pPr>
              <a:buNone/>
            </a:pPr>
            <a:r>
              <a:rPr lang="en-US" sz="2400" dirty="0" smtClean="0"/>
              <a:t>Currently, only 6% of teams have a patient/family team member</a:t>
            </a:r>
            <a:endParaRPr lang="en-US" sz="2400" dirty="0"/>
          </a:p>
        </p:txBody>
      </p:sp>
      <p:graphicFrame>
        <p:nvGraphicFramePr>
          <p:cNvPr id="6" name="Chart 5"/>
          <p:cNvGraphicFramePr>
            <a:graphicFrameLocks/>
          </p:cNvGraphicFramePr>
          <p:nvPr>
            <p:extLst>
              <p:ext uri="{D42A27DB-BD31-4B8C-83A1-F6EECF244321}">
                <p14:modId xmlns:p14="http://schemas.microsoft.com/office/powerpoint/2010/main" val="1695433560"/>
              </p:ext>
            </p:extLst>
          </p:nvPr>
        </p:nvGraphicFramePr>
        <p:xfrm>
          <a:off x="0" y="2057400"/>
          <a:ext cx="9144000" cy="4343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49249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0"/>
            <a:ext cx="8229600" cy="1143000"/>
          </a:xfrm>
        </p:spPr>
        <p:txBody>
          <a:bodyPr/>
          <a:lstStyle/>
          <a:p>
            <a:pPr algn="l" eaLnBrk="1" hangingPunct="1"/>
            <a:r>
              <a:rPr lang="en-US" altLang="en-US" sz="4000" b="1" dirty="0" smtClean="0">
                <a:solidFill>
                  <a:srgbClr val="F58466"/>
                </a:solidFill>
                <a:latin typeface="Goudy Old Style" pitchFamily="18" charset="0"/>
              </a:rPr>
              <a:t>Goal 4: Working Together on</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State-wide Initiatives</a:t>
            </a:r>
          </a:p>
        </p:txBody>
      </p:sp>
      <p:pic>
        <p:nvPicPr>
          <p:cNvPr id="3074" name="Picture 2" descr="Inline image 1"/>
          <p:cNvPicPr>
            <a:picLocks noChangeAspect="1" noChangeArrowheads="1"/>
          </p:cNvPicPr>
          <p:nvPr/>
        </p:nvPicPr>
        <p:blipFill>
          <a:blip r:embed="rId3" cstate="print"/>
          <a:srcRect/>
          <a:stretch>
            <a:fillRect/>
          </a:stretch>
        </p:blipFill>
        <p:spPr bwMode="auto">
          <a:xfrm>
            <a:off x="107948" y="1371600"/>
            <a:ext cx="41148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1050" y="1214230"/>
            <a:ext cx="4499849" cy="2808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3" descr="Inline image 3"/>
          <p:cNvPicPr>
            <a:picLocks noChangeAspect="1" noChangeArrowheads="1"/>
          </p:cNvPicPr>
          <p:nvPr/>
        </p:nvPicPr>
        <p:blipFill>
          <a:blip r:embed="rId5" cstate="print"/>
          <a:srcRect/>
          <a:stretch>
            <a:fillRect/>
          </a:stretch>
        </p:blipFill>
        <p:spPr bwMode="auto">
          <a:xfrm>
            <a:off x="4774049" y="3578772"/>
            <a:ext cx="4133849"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Inline image 1"/>
          <p:cNvPicPr>
            <a:picLocks noChangeAspect="1" noChangeArrowheads="1"/>
          </p:cNvPicPr>
          <p:nvPr/>
        </p:nvPicPr>
        <p:blipFill>
          <a:blip r:embed="rId6" cstate="print"/>
          <a:srcRect/>
          <a:stretch>
            <a:fillRect/>
          </a:stretch>
        </p:blipFill>
        <p:spPr bwMode="auto">
          <a:xfrm>
            <a:off x="736382" y="3840587"/>
            <a:ext cx="3836275" cy="2545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44283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p:cNvSpPr>
            <a:spLocks noGrp="1"/>
          </p:cNvSpPr>
          <p:nvPr>
            <p:ph type="title"/>
          </p:nvPr>
        </p:nvSpPr>
        <p:spPr>
          <a:xfrm>
            <a:off x="381000" y="381000"/>
            <a:ext cx="6553200" cy="1143000"/>
          </a:xfrm>
        </p:spPr>
        <p:txBody>
          <a:bodyPr/>
          <a:lstStyle/>
          <a:p>
            <a:pPr algn="l" eaLnBrk="1" hangingPunct="1"/>
            <a:r>
              <a:rPr lang="en-US" altLang="en-US" sz="4000" b="1" dirty="0" smtClean="0">
                <a:solidFill>
                  <a:srgbClr val="F58466"/>
                </a:solidFill>
                <a:latin typeface="Goudy Old Style" panose="02020502050305020303" pitchFamily="18" charset="0"/>
              </a:rPr>
              <a:t>Celebrate HTN and Golden Hour Initiative Success</a:t>
            </a:r>
            <a:endParaRPr lang="en-US" altLang="en-US" sz="4000" b="1" dirty="0" smtClean="0">
              <a:latin typeface="Goudy Old Style" panose="02020502050305020303" pitchFamily="18" charset="0"/>
            </a:endParaRPr>
          </a:p>
        </p:txBody>
      </p:sp>
      <p:pic>
        <p:nvPicPr>
          <p:cNvPr id="7" name="Picture 4"/>
          <p:cNvPicPr>
            <a:picLocks noChangeAspect="1" noChangeArrowheads="1"/>
          </p:cNvPicPr>
          <p:nvPr/>
        </p:nvPicPr>
        <p:blipFill>
          <a:blip r:embed="rId3" cstate="print"/>
          <a:srcRect/>
          <a:stretch>
            <a:fillRect/>
          </a:stretch>
        </p:blipFill>
        <p:spPr bwMode="auto">
          <a:xfrm>
            <a:off x="334710" y="1828800"/>
            <a:ext cx="3894965" cy="259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p:cNvPicPr>
            <a:picLocks noChangeAspect="1" noChangeArrowheads="1"/>
          </p:cNvPicPr>
          <p:nvPr/>
        </p:nvPicPr>
        <p:blipFill>
          <a:blip r:embed="rId4" cstate="print"/>
          <a:srcRect/>
          <a:stretch>
            <a:fillRect/>
          </a:stretch>
        </p:blipFill>
        <p:spPr bwMode="auto">
          <a:xfrm>
            <a:off x="2657475" y="3834441"/>
            <a:ext cx="343852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341" name="Picture 5"/>
          <p:cNvPicPr>
            <a:picLocks noChangeAspect="1" noChangeArrowheads="1"/>
          </p:cNvPicPr>
          <p:nvPr/>
        </p:nvPicPr>
        <p:blipFill>
          <a:blip r:embed="rId5" cstate="print"/>
          <a:srcRect/>
          <a:stretch>
            <a:fillRect/>
          </a:stretch>
        </p:blipFill>
        <p:spPr bwMode="auto">
          <a:xfrm>
            <a:off x="5791200" y="1295400"/>
            <a:ext cx="2851582" cy="4310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12468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0"/>
            <a:ext cx="8229600" cy="1143000"/>
          </a:xfrm>
        </p:spPr>
        <p:txBody>
          <a:bodyPr/>
          <a:lstStyle/>
          <a:p>
            <a:pPr algn="l" eaLnBrk="1" hangingPunct="1"/>
            <a:r>
              <a:rPr lang="en-US" altLang="en-US" sz="4000" b="1" dirty="0" smtClean="0">
                <a:solidFill>
                  <a:srgbClr val="F58466"/>
                </a:solidFill>
                <a:latin typeface="Goudy Old Style" pitchFamily="18" charset="0"/>
              </a:rPr>
              <a:t>Happy 4</a:t>
            </a:r>
            <a:r>
              <a:rPr lang="en-US" altLang="en-US" sz="4000" b="1" baseline="30000" dirty="0" smtClean="0">
                <a:solidFill>
                  <a:srgbClr val="F58466"/>
                </a:solidFill>
                <a:latin typeface="Goudy Old Style" pitchFamily="18" charset="0"/>
              </a:rPr>
              <a:t>th</a:t>
            </a:r>
            <a:r>
              <a:rPr lang="en-US" altLang="en-US" sz="4000" b="1" dirty="0" smtClean="0">
                <a:solidFill>
                  <a:srgbClr val="F58466"/>
                </a:solidFill>
                <a:latin typeface="Goudy Old Style" pitchFamily="18" charset="0"/>
              </a:rPr>
              <a:t> Birthday ILPQC!</a:t>
            </a:r>
          </a:p>
        </p:txBody>
      </p:sp>
      <p:sp>
        <p:nvSpPr>
          <p:cNvPr id="16387" name="Content Placeholder 3"/>
          <p:cNvSpPr>
            <a:spLocks noGrp="1"/>
          </p:cNvSpPr>
          <p:nvPr>
            <p:ph idx="1"/>
          </p:nvPr>
        </p:nvSpPr>
        <p:spPr>
          <a:xfrm>
            <a:off x="4648200" y="838200"/>
            <a:ext cx="3962400" cy="4830763"/>
          </a:xfrm>
        </p:spPr>
        <p:txBody>
          <a:bodyPr/>
          <a:lstStyle/>
          <a:p>
            <a:pPr eaLnBrk="1" hangingPunct="1">
              <a:buClr>
                <a:srgbClr val="F58466"/>
              </a:buClr>
            </a:pPr>
            <a:r>
              <a:rPr lang="en-US" altLang="en-US" sz="2800" dirty="0"/>
              <a:t>Thank you to all who have contributed to building a successful state perinatal quality collaborative for IL</a:t>
            </a:r>
          </a:p>
          <a:p>
            <a:pPr lvl="1" eaLnBrk="1" hangingPunct="1">
              <a:buClr>
                <a:srgbClr val="004990"/>
              </a:buClr>
              <a:buFont typeface="Arial" pitchFamily="34" charset="0"/>
              <a:buChar char="•"/>
            </a:pPr>
            <a:r>
              <a:rPr lang="en-US" altLang="en-US" sz="2000" dirty="0"/>
              <a:t>Sponsors</a:t>
            </a:r>
          </a:p>
          <a:p>
            <a:pPr lvl="1" eaLnBrk="1" hangingPunct="1">
              <a:buClr>
                <a:srgbClr val="004990"/>
              </a:buClr>
              <a:buFont typeface="Arial" pitchFamily="34" charset="0"/>
              <a:buChar char="•"/>
            </a:pPr>
            <a:r>
              <a:rPr lang="en-US" altLang="en-US" sz="2000" dirty="0"/>
              <a:t>Stakeholders</a:t>
            </a:r>
          </a:p>
          <a:p>
            <a:pPr lvl="1" eaLnBrk="1" hangingPunct="1">
              <a:buClr>
                <a:srgbClr val="004990"/>
              </a:buClr>
              <a:buFont typeface="Arial" pitchFamily="34" charset="0"/>
              <a:buChar char="•"/>
            </a:pPr>
            <a:r>
              <a:rPr lang="en-US" altLang="en-US" sz="2000" dirty="0"/>
              <a:t>Advisory Workgroups</a:t>
            </a:r>
          </a:p>
          <a:p>
            <a:pPr lvl="1" eaLnBrk="1" hangingPunct="1">
              <a:buClr>
                <a:srgbClr val="004990"/>
              </a:buClr>
              <a:buFont typeface="Arial" pitchFamily="34" charset="0"/>
              <a:buChar char="•"/>
            </a:pPr>
            <a:r>
              <a:rPr lang="en-US" altLang="en-US" sz="2000" dirty="0"/>
              <a:t>Leadership / Data </a:t>
            </a:r>
            <a:r>
              <a:rPr lang="en-US" altLang="en-US" sz="2000" dirty="0" smtClean="0"/>
              <a:t>teams</a:t>
            </a:r>
          </a:p>
          <a:p>
            <a:pPr lvl="1" eaLnBrk="1" hangingPunct="1">
              <a:buClr>
                <a:srgbClr val="004990"/>
              </a:buClr>
              <a:buFont typeface="Arial" pitchFamily="34" charset="0"/>
              <a:buChar char="•"/>
            </a:pPr>
            <a:r>
              <a:rPr lang="en-US" altLang="en-US" sz="2000" dirty="0" err="1" smtClean="0"/>
              <a:t>Perinatal</a:t>
            </a:r>
            <a:r>
              <a:rPr lang="en-US" altLang="en-US" sz="2000" dirty="0" smtClean="0"/>
              <a:t> Network Administrator &amp; Educators</a:t>
            </a:r>
            <a:endParaRPr lang="en-US" altLang="en-US" sz="2000" dirty="0"/>
          </a:p>
          <a:p>
            <a:pPr lvl="1" eaLnBrk="1" hangingPunct="1">
              <a:buClr>
                <a:srgbClr val="004990"/>
              </a:buClr>
              <a:buFont typeface="Arial" pitchFamily="34" charset="0"/>
              <a:buChar char="•"/>
            </a:pPr>
            <a:r>
              <a:rPr lang="en-US" altLang="en-US" sz="2000" dirty="0"/>
              <a:t>Hospital Teams</a:t>
            </a:r>
          </a:p>
          <a:p>
            <a:pPr lvl="1" eaLnBrk="1" hangingPunct="1">
              <a:buClr>
                <a:srgbClr val="004990"/>
              </a:buClr>
              <a:buFont typeface="Arial" pitchFamily="34" charset="0"/>
              <a:buChar char="•"/>
            </a:pPr>
            <a:r>
              <a:rPr lang="en-US" altLang="en-US" sz="2000" dirty="0" smtClean="0"/>
              <a:t>Patients &amp; Families</a:t>
            </a:r>
          </a:p>
          <a:p>
            <a:pPr lvl="1" eaLnBrk="1" hangingPunct="1">
              <a:buClr>
                <a:srgbClr val="004990"/>
              </a:buClr>
              <a:buFont typeface="Arial" pitchFamily="34" charset="0"/>
              <a:buChar char="•"/>
            </a:pPr>
            <a:r>
              <a:rPr lang="en-US" altLang="en-US" sz="2000" dirty="0" smtClean="0"/>
              <a:t>Volunteers</a:t>
            </a:r>
            <a:endParaRPr lang="en-US" altLang="en-US" sz="2000" dirty="0"/>
          </a:p>
        </p:txBody>
      </p:sp>
      <p:pic>
        <p:nvPicPr>
          <p:cNvPr id="1026" name="Picture 2" descr="S:\Nurse_OBS\FR1USER\Borders\ILPQC\Conferences\2017 Annual Conference\Slides\NEW SLIDES (2017)\AdobeStock_76146139.jpeg"/>
          <p:cNvPicPr>
            <a:picLocks noChangeAspect="1" noChangeArrowheads="1"/>
          </p:cNvPicPr>
          <p:nvPr/>
        </p:nvPicPr>
        <p:blipFill>
          <a:blip r:embed="rId3" cstate="print"/>
          <a:srcRect l="28355"/>
          <a:stretch>
            <a:fillRect/>
          </a:stretch>
        </p:blipFill>
        <p:spPr bwMode="auto">
          <a:xfrm>
            <a:off x="296248" y="1426596"/>
            <a:ext cx="4199552" cy="3907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38711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
          </p:nvPr>
        </p:nvSpPr>
        <p:spPr>
          <a:xfrm>
            <a:off x="152400" y="3276600"/>
            <a:ext cx="6035710" cy="990599"/>
          </a:xfrm>
          <a:solidFill>
            <a:srgbClr val="C9D7E9"/>
          </a:solidFill>
        </p:spPr>
        <p:txBody>
          <a:bodyPr anchor="ctr">
            <a:noAutofit/>
          </a:bodyPr>
          <a:lstStyle/>
          <a:p>
            <a:pPr algn="just"/>
            <a:r>
              <a:rPr lang="en-US" altLang="en-US" sz="2200" dirty="0" smtClean="0">
                <a:solidFill>
                  <a:srgbClr val="004990"/>
                </a:solidFill>
              </a:rPr>
              <a:t>Approach: </a:t>
            </a:r>
            <a:r>
              <a:rPr lang="en-US" altLang="en-US" sz="2200" b="0" dirty="0" smtClean="0"/>
              <a:t>Established workgroup, identified </a:t>
            </a:r>
            <a:r>
              <a:rPr lang="en-US" altLang="en-US" sz="2200" b="0" dirty="0"/>
              <a:t>hospital teams, </a:t>
            </a:r>
            <a:r>
              <a:rPr lang="en-US" altLang="en-US" sz="2200" b="0" dirty="0" smtClean="0"/>
              <a:t>developed toolkit, launched with 23 teams in spring 2015</a:t>
            </a:r>
            <a:endParaRPr lang="en-US" altLang="en-US" sz="2200" b="0" dirty="0"/>
          </a:p>
        </p:txBody>
      </p:sp>
      <p:sp>
        <p:nvSpPr>
          <p:cNvPr id="25602" name="Title 1"/>
          <p:cNvSpPr>
            <a:spLocks noGrp="1"/>
          </p:cNvSpPr>
          <p:nvPr>
            <p:ph type="title"/>
          </p:nvPr>
        </p:nvSpPr>
        <p:spPr>
          <a:xfrm>
            <a:off x="304800" y="196850"/>
            <a:ext cx="8153400" cy="869950"/>
          </a:xfrm>
        </p:spPr>
        <p:txBody>
          <a:bodyPr/>
          <a:lstStyle/>
          <a:p>
            <a:pPr algn="l" eaLnBrk="1" hangingPunct="1"/>
            <a:r>
              <a:rPr lang="en-US" altLang="en-US" sz="3900" b="1" dirty="0">
                <a:solidFill>
                  <a:srgbClr val="F58466"/>
                </a:solidFill>
                <a:latin typeface="Goudy Old Style" pitchFamily="18" charset="0"/>
              </a:rPr>
              <a:t>Neonatal Golden Hour </a:t>
            </a:r>
            <a:r>
              <a:rPr lang="en-US" altLang="en-US" sz="3900" b="1" dirty="0" smtClean="0">
                <a:solidFill>
                  <a:srgbClr val="F58466"/>
                </a:solidFill>
                <a:latin typeface="Goudy Old Style" pitchFamily="18" charset="0"/>
              </a:rPr>
              <a:t/>
            </a:r>
            <a:br>
              <a:rPr lang="en-US" altLang="en-US" sz="3900" b="1" dirty="0" smtClean="0">
                <a:solidFill>
                  <a:srgbClr val="F58466"/>
                </a:solidFill>
                <a:latin typeface="Goudy Old Style" pitchFamily="18" charset="0"/>
              </a:rPr>
            </a:br>
            <a:r>
              <a:rPr lang="en-US" altLang="en-US" sz="3900" b="1" dirty="0" smtClean="0">
                <a:solidFill>
                  <a:srgbClr val="F58466"/>
                </a:solidFill>
                <a:latin typeface="Goudy Old Style" pitchFamily="18" charset="0"/>
              </a:rPr>
              <a:t>Initiative</a:t>
            </a:r>
            <a:endParaRPr lang="en-US" altLang="en-US" sz="3900" b="1" dirty="0">
              <a:solidFill>
                <a:srgbClr val="F58466"/>
              </a:solidFill>
              <a:latin typeface="Goudy Old Style" pitchFamily="18" charset="0"/>
            </a:endParaRPr>
          </a:p>
        </p:txBody>
      </p:sp>
      <p:sp>
        <p:nvSpPr>
          <p:cNvPr id="46083" name="Text Placeholder 7"/>
          <p:cNvSpPr>
            <a:spLocks noGrp="1"/>
          </p:cNvSpPr>
          <p:nvPr>
            <p:ph type="body" sz="quarter" idx="1"/>
          </p:nvPr>
        </p:nvSpPr>
        <p:spPr>
          <a:xfrm>
            <a:off x="152400" y="1371600"/>
            <a:ext cx="6035710" cy="1905000"/>
          </a:xfrm>
          <a:solidFill>
            <a:srgbClr val="F9B7A5"/>
          </a:solidFill>
        </p:spPr>
        <p:txBody>
          <a:bodyPr anchor="ctr">
            <a:normAutofit lnSpcReduction="10000"/>
          </a:bodyPr>
          <a:lstStyle/>
          <a:p>
            <a:pPr algn="just">
              <a:defRPr/>
            </a:pPr>
            <a:endParaRPr lang="en-US" dirty="0" smtClean="0">
              <a:solidFill>
                <a:srgbClr val="004990"/>
              </a:solidFill>
            </a:endParaRPr>
          </a:p>
          <a:p>
            <a:pPr algn="just">
              <a:defRPr/>
            </a:pPr>
            <a:r>
              <a:rPr lang="en-US" dirty="0" smtClean="0">
                <a:solidFill>
                  <a:srgbClr val="004990"/>
                </a:solidFill>
              </a:rPr>
              <a:t>Aim: </a:t>
            </a:r>
            <a:r>
              <a:rPr lang="en-US" b="0" dirty="0" smtClean="0"/>
              <a:t>Implement checklist of evidence-based practices in 80% of high-risk deliveries to improve short and long term outcomes for infants by December 2017</a:t>
            </a:r>
          </a:p>
          <a:p>
            <a:pPr algn="just">
              <a:defRPr/>
            </a:pPr>
            <a:endParaRPr lang="en-US" b="0" dirty="0" smtClean="0"/>
          </a:p>
        </p:txBody>
      </p:sp>
      <p:sp>
        <p:nvSpPr>
          <p:cNvPr id="25606" name="TextBox 10"/>
          <p:cNvSpPr txBox="1">
            <a:spLocks noChangeArrowheads="1"/>
          </p:cNvSpPr>
          <p:nvPr/>
        </p:nvSpPr>
        <p:spPr bwMode="auto">
          <a:xfrm>
            <a:off x="228600" y="4267200"/>
            <a:ext cx="8610600" cy="2308324"/>
          </a:xfrm>
          <a:prstGeom prst="rect">
            <a:avLst/>
          </a:prstGeom>
          <a:noFill/>
          <a:ln w="9525">
            <a:noFill/>
            <a:miter lim="800000"/>
            <a:headEnd/>
            <a:tailEnd/>
          </a:ln>
        </p:spPr>
        <p:txBody>
          <a:bodyPr wrap="square">
            <a:spAutoFit/>
          </a:bodyPr>
          <a:lstStyle/>
          <a:p>
            <a:pPr marL="457200" indent="-457200" eaLnBrk="1" hangingPunct="1">
              <a:buClr>
                <a:srgbClr val="F58466"/>
              </a:buClr>
              <a:buFont typeface="Arial" pitchFamily="34" charset="0"/>
              <a:buChar char="•"/>
            </a:pPr>
            <a:r>
              <a:rPr lang="en-US" altLang="en-US" sz="2400" dirty="0" smtClean="0">
                <a:latin typeface="+mn-lt"/>
                <a:cs typeface="Arial" charset="0"/>
              </a:rPr>
              <a:t>26 Level II, II+, &amp; III NICUs participated </a:t>
            </a:r>
          </a:p>
          <a:p>
            <a:pPr marL="457200" indent="-457200" eaLnBrk="1" hangingPunct="1">
              <a:buClr>
                <a:srgbClr val="F58466"/>
              </a:buClr>
              <a:buFont typeface="Arial" pitchFamily="34" charset="0"/>
              <a:buChar char="•"/>
            </a:pPr>
            <a:r>
              <a:rPr lang="en-US" altLang="en-US" sz="2400" dirty="0">
                <a:latin typeface="+mn-lt"/>
              </a:rPr>
              <a:t>Data </a:t>
            </a:r>
            <a:r>
              <a:rPr lang="en-US" altLang="en-US" sz="2400" dirty="0" smtClean="0">
                <a:latin typeface="+mn-lt"/>
              </a:rPr>
              <a:t>collected on 8,019 infants undergoing resuscitation  in ILPQC Data System </a:t>
            </a:r>
            <a:r>
              <a:rPr lang="en-US" altLang="en-US" sz="2400" dirty="0">
                <a:latin typeface="+mn-lt"/>
              </a:rPr>
              <a:t>as of </a:t>
            </a:r>
            <a:r>
              <a:rPr lang="en-US" altLang="en-US" sz="2400" dirty="0" smtClean="0">
                <a:latin typeface="+mn-lt"/>
              </a:rPr>
              <a:t>November 2017</a:t>
            </a:r>
            <a:endParaRPr lang="en-US" altLang="en-US" sz="2400" dirty="0">
              <a:latin typeface="+mn-lt"/>
            </a:endParaRPr>
          </a:p>
          <a:p>
            <a:pPr marL="457200" indent="-457200" eaLnBrk="1" hangingPunct="1">
              <a:buClr>
                <a:srgbClr val="F58466"/>
              </a:buClr>
              <a:buFont typeface="Arial" pitchFamily="34" charset="0"/>
              <a:buChar char="•"/>
            </a:pPr>
            <a:r>
              <a:rPr lang="en-US" altLang="en-US" sz="2400" dirty="0" smtClean="0">
                <a:latin typeface="+mn-lt"/>
                <a:cs typeface="Arial" charset="0"/>
              </a:rPr>
              <a:t>Kick off spring 2015, Face-to-Face meetings spring 2016, 2017</a:t>
            </a:r>
          </a:p>
          <a:p>
            <a:pPr marL="457200" indent="-457200" eaLnBrk="1" hangingPunct="1">
              <a:buClr>
                <a:srgbClr val="F58466"/>
              </a:buClr>
              <a:buFont typeface="Arial" pitchFamily="34" charset="0"/>
              <a:buChar char="•"/>
            </a:pPr>
            <a:r>
              <a:rPr lang="en-US" altLang="en-US" sz="2400" dirty="0" smtClean="0">
                <a:latin typeface="+mn-lt"/>
                <a:cs typeface="Arial" charset="0"/>
              </a:rPr>
              <a:t>18 Monthly </a:t>
            </a:r>
            <a:r>
              <a:rPr lang="en-US" altLang="en-US" sz="2400" dirty="0">
                <a:latin typeface="+mn-lt"/>
                <a:cs typeface="Arial" charset="0"/>
              </a:rPr>
              <a:t>one-hour collaborative </a:t>
            </a:r>
            <a:r>
              <a:rPr lang="en-US" altLang="en-US" sz="2400" dirty="0" smtClean="0">
                <a:latin typeface="+mn-lt"/>
                <a:cs typeface="Arial" charset="0"/>
              </a:rPr>
              <a:t>webinars since 2016</a:t>
            </a:r>
            <a:endParaRPr lang="en-US" altLang="en-US" sz="2400" dirty="0">
              <a:latin typeface="+mn-lt"/>
              <a:cs typeface="Arial" charset="0"/>
            </a:endParaRPr>
          </a:p>
          <a:p>
            <a:pPr marL="457200" indent="-457200" eaLnBrk="1" hangingPunct="1">
              <a:buClr>
                <a:srgbClr val="F58466"/>
              </a:buClr>
              <a:buFont typeface="Arial" pitchFamily="34" charset="0"/>
              <a:buChar char="•"/>
            </a:pPr>
            <a:endParaRPr lang="en-US" altLang="en-US" sz="2400" dirty="0">
              <a:latin typeface="+mn-lt"/>
              <a:cs typeface="Arial" charset="0"/>
            </a:endParaRPr>
          </a:p>
        </p:txBody>
      </p:sp>
      <p:pic>
        <p:nvPicPr>
          <p:cNvPr id="7" name="Picture 6" descr="C:\Users\finnegak\AppData\Local\Microsoft\Windows\Temporary Internet Files\Content.IE5\EWS4I67X\iStock_000021457837XLarge (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
          <a:stretch/>
        </p:blipFill>
        <p:spPr bwMode="auto">
          <a:xfrm>
            <a:off x="6188110" y="1371600"/>
            <a:ext cx="297833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2264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0" y="0"/>
            <a:ext cx="8229600" cy="1143000"/>
          </a:xfrm>
        </p:spPr>
        <p:txBody>
          <a:bodyPr/>
          <a:lstStyle/>
          <a:p>
            <a:pPr algn="l" eaLnBrk="1" hangingPunct="1"/>
            <a:r>
              <a:rPr lang="en-US" altLang="en-US" sz="4000" b="1" dirty="0" smtClean="0">
                <a:solidFill>
                  <a:srgbClr val="F58466"/>
                </a:solidFill>
                <a:latin typeface="Goudy Old Style" pitchFamily="18" charset="0"/>
              </a:rPr>
              <a:t>Golden Hour Toolkit Team </a:t>
            </a:r>
          </a:p>
        </p:txBody>
      </p:sp>
      <p:sp>
        <p:nvSpPr>
          <p:cNvPr id="92163" name="Content Placeholder 2"/>
          <p:cNvSpPr>
            <a:spLocks noGrp="1"/>
          </p:cNvSpPr>
          <p:nvPr>
            <p:ph idx="1"/>
          </p:nvPr>
        </p:nvSpPr>
        <p:spPr>
          <a:xfrm>
            <a:off x="478971" y="1371600"/>
            <a:ext cx="8534400" cy="4419600"/>
          </a:xfrm>
        </p:spPr>
        <p:txBody>
          <a:bodyPr numCol="2"/>
          <a:lstStyle/>
          <a:p>
            <a:pPr marL="457200" lvl="0" indent="-457200" eaLnBrk="1" hangingPunct="1">
              <a:spcBef>
                <a:spcPct val="0"/>
              </a:spcBef>
              <a:buClr>
                <a:srgbClr val="F58466"/>
              </a:buClr>
            </a:pPr>
            <a:r>
              <a:rPr lang="en-US" sz="2800" dirty="0"/>
              <a:t>Mohamad Al-Hosni</a:t>
            </a:r>
          </a:p>
          <a:p>
            <a:pPr marL="457200" indent="-457200" eaLnBrk="1" hangingPunct="1">
              <a:spcBef>
                <a:spcPct val="0"/>
              </a:spcBef>
              <a:buClr>
                <a:srgbClr val="F58466"/>
              </a:buClr>
            </a:pPr>
            <a:r>
              <a:rPr lang="en-US" sz="2800" dirty="0" smtClean="0"/>
              <a:t>Margaret </a:t>
            </a:r>
            <a:r>
              <a:rPr lang="en-US" sz="2800" dirty="0" err="1"/>
              <a:t>Behm</a:t>
            </a:r>
            <a:endParaRPr lang="en-US" sz="2800" dirty="0"/>
          </a:p>
          <a:p>
            <a:pPr marL="457200" indent="-457200" eaLnBrk="1" hangingPunct="1">
              <a:spcBef>
                <a:spcPct val="0"/>
              </a:spcBef>
              <a:buClr>
                <a:srgbClr val="F58466"/>
              </a:buClr>
            </a:pPr>
            <a:r>
              <a:rPr lang="en-US" sz="2800" dirty="0"/>
              <a:t>Leslie </a:t>
            </a:r>
            <a:r>
              <a:rPr lang="en-US" sz="2800" dirty="0" err="1"/>
              <a:t>Caldarelli</a:t>
            </a:r>
            <a:endParaRPr lang="en-US" sz="2800" dirty="0"/>
          </a:p>
          <a:p>
            <a:pPr marL="457200" indent="-457200" eaLnBrk="1" hangingPunct="1">
              <a:spcBef>
                <a:spcPct val="0"/>
              </a:spcBef>
              <a:buClr>
                <a:srgbClr val="F58466"/>
              </a:buClr>
            </a:pPr>
            <a:r>
              <a:rPr lang="en-US" sz="2800" dirty="0"/>
              <a:t>Kim </a:t>
            </a:r>
            <a:r>
              <a:rPr lang="en-US" sz="2800" dirty="0" err="1"/>
              <a:t>Carmignani</a:t>
            </a:r>
            <a:endParaRPr lang="en-US" sz="2800" dirty="0"/>
          </a:p>
          <a:p>
            <a:pPr marL="457200" indent="-457200" eaLnBrk="1" hangingPunct="1">
              <a:spcBef>
                <a:spcPct val="0"/>
              </a:spcBef>
              <a:buClr>
                <a:srgbClr val="F58466"/>
              </a:buClr>
            </a:pPr>
            <a:r>
              <a:rPr lang="en-US" sz="2800" dirty="0"/>
              <a:t>Matthew Derrick</a:t>
            </a:r>
          </a:p>
          <a:p>
            <a:pPr marL="457200" lvl="0" indent="-457200" eaLnBrk="1" hangingPunct="1">
              <a:spcBef>
                <a:spcPct val="0"/>
              </a:spcBef>
              <a:buClr>
                <a:srgbClr val="F58466"/>
              </a:buClr>
            </a:pPr>
            <a:r>
              <a:rPr lang="en-US" altLang="en-US" sz="2800" dirty="0" smtClean="0"/>
              <a:t>Rhonda Gale</a:t>
            </a:r>
          </a:p>
          <a:p>
            <a:pPr marL="457200" lvl="0" indent="-457200" eaLnBrk="1" hangingPunct="1">
              <a:spcBef>
                <a:spcPct val="0"/>
              </a:spcBef>
              <a:buClr>
                <a:srgbClr val="F58466"/>
              </a:buClr>
            </a:pPr>
            <a:r>
              <a:rPr lang="en-US" sz="2800" dirty="0"/>
              <a:t>Terry Griffin</a:t>
            </a:r>
          </a:p>
          <a:p>
            <a:pPr marL="457200" indent="-457200" eaLnBrk="1" hangingPunct="1">
              <a:spcBef>
                <a:spcPct val="0"/>
              </a:spcBef>
              <a:buClr>
                <a:srgbClr val="F58466"/>
              </a:buClr>
            </a:pPr>
            <a:r>
              <a:rPr lang="en-US" sz="2800" dirty="0" smtClean="0"/>
              <a:t>Jodi </a:t>
            </a:r>
            <a:r>
              <a:rPr lang="en-US" sz="2800" dirty="0"/>
              <a:t>Hoskins</a:t>
            </a:r>
          </a:p>
          <a:p>
            <a:pPr marL="457200" lvl="0" indent="-457200" eaLnBrk="1" hangingPunct="1">
              <a:spcBef>
                <a:spcPct val="0"/>
              </a:spcBef>
              <a:buClr>
                <a:srgbClr val="F58466"/>
              </a:buClr>
            </a:pPr>
            <a:r>
              <a:rPr lang="en-US" sz="2800" dirty="0"/>
              <a:t>Justin </a:t>
            </a:r>
            <a:r>
              <a:rPr lang="en-US" sz="2800" dirty="0" err="1"/>
              <a:t>Josephsen</a:t>
            </a:r>
            <a:endParaRPr lang="en-US" sz="2800" dirty="0"/>
          </a:p>
          <a:p>
            <a:pPr marL="457200" indent="-457200" eaLnBrk="1" hangingPunct="1">
              <a:spcBef>
                <a:spcPct val="0"/>
              </a:spcBef>
              <a:buClr>
                <a:srgbClr val="F58466"/>
              </a:buClr>
            </a:pPr>
            <a:r>
              <a:rPr lang="en-US" sz="2800" dirty="0" err="1" smtClean="0"/>
              <a:t>Venkata</a:t>
            </a:r>
            <a:r>
              <a:rPr lang="en-US" sz="2800" dirty="0" smtClean="0"/>
              <a:t> </a:t>
            </a:r>
            <a:r>
              <a:rPr lang="en-US" sz="2800" dirty="0" err="1"/>
              <a:t>Majjiga</a:t>
            </a:r>
            <a:endParaRPr lang="en-US" sz="2800" dirty="0"/>
          </a:p>
          <a:p>
            <a:pPr marL="457200" indent="-457200" eaLnBrk="1" hangingPunct="1">
              <a:spcBef>
                <a:spcPct val="0"/>
              </a:spcBef>
              <a:buClr>
                <a:srgbClr val="F58466"/>
              </a:buClr>
            </a:pPr>
            <a:r>
              <a:rPr lang="en-US" sz="2800" dirty="0" smtClean="0"/>
              <a:t>Lisa </a:t>
            </a:r>
            <a:r>
              <a:rPr lang="en-US" sz="2800" dirty="0"/>
              <a:t>Maloney</a:t>
            </a:r>
          </a:p>
          <a:p>
            <a:pPr marL="457200" lvl="0" indent="-457200" eaLnBrk="1" hangingPunct="1">
              <a:spcBef>
                <a:spcPct val="0"/>
              </a:spcBef>
              <a:buClr>
                <a:srgbClr val="F58466"/>
              </a:buClr>
            </a:pPr>
            <a:r>
              <a:rPr lang="en-US" sz="2800" dirty="0" smtClean="0"/>
              <a:t>Tonya </a:t>
            </a:r>
            <a:r>
              <a:rPr lang="en-US" sz="2800" dirty="0" err="1" smtClean="0"/>
              <a:t>Mangiaguerra</a:t>
            </a:r>
            <a:endParaRPr lang="en-US" sz="2800" dirty="0" smtClean="0"/>
          </a:p>
          <a:p>
            <a:pPr marL="457200" lvl="0" indent="-457200" eaLnBrk="1" hangingPunct="1">
              <a:spcBef>
                <a:spcPct val="0"/>
              </a:spcBef>
              <a:buClr>
                <a:srgbClr val="F58466"/>
              </a:buClr>
            </a:pPr>
            <a:r>
              <a:rPr lang="en-US" sz="2800" dirty="0"/>
              <a:t>Aaron Muller</a:t>
            </a:r>
          </a:p>
          <a:p>
            <a:pPr marL="457200" lvl="0" indent="-457200" eaLnBrk="1" hangingPunct="1">
              <a:spcBef>
                <a:spcPct val="0"/>
              </a:spcBef>
              <a:buClr>
                <a:srgbClr val="F58466"/>
              </a:buClr>
            </a:pPr>
            <a:r>
              <a:rPr lang="en-US" sz="2800" dirty="0"/>
              <a:t>Akihiko Noguchi</a:t>
            </a:r>
          </a:p>
          <a:p>
            <a:pPr marL="457200" indent="-457200" eaLnBrk="1" hangingPunct="1">
              <a:spcBef>
                <a:spcPct val="0"/>
              </a:spcBef>
              <a:buClr>
                <a:srgbClr val="F58466"/>
              </a:buClr>
            </a:pPr>
            <a:r>
              <a:rPr lang="en-US" sz="2800" dirty="0" smtClean="0"/>
              <a:t>Steven </a:t>
            </a:r>
            <a:r>
              <a:rPr lang="en-US" sz="2800" dirty="0"/>
              <a:t>B. Powell</a:t>
            </a:r>
          </a:p>
          <a:p>
            <a:pPr marL="457200" lvl="0" indent="-457200" eaLnBrk="1" hangingPunct="1">
              <a:spcBef>
                <a:spcPct val="0"/>
              </a:spcBef>
              <a:buClr>
                <a:srgbClr val="F58466"/>
              </a:buClr>
            </a:pPr>
            <a:r>
              <a:rPr lang="en-US" sz="2800" dirty="0" smtClean="0"/>
              <a:t>Katherine Robbins</a:t>
            </a:r>
          </a:p>
          <a:p>
            <a:pPr marL="457200" lvl="0" indent="-457200" eaLnBrk="1" hangingPunct="1">
              <a:spcBef>
                <a:spcPct val="0"/>
              </a:spcBef>
              <a:buClr>
                <a:srgbClr val="F58466"/>
              </a:buClr>
            </a:pPr>
            <a:r>
              <a:rPr lang="en-US" sz="2800" dirty="0" smtClean="0"/>
              <a:t>Beverly Robin</a:t>
            </a:r>
          </a:p>
          <a:p>
            <a:pPr marL="457200" lvl="0" indent="-457200" eaLnBrk="1" hangingPunct="1">
              <a:spcBef>
                <a:spcPct val="0"/>
              </a:spcBef>
              <a:buClr>
                <a:srgbClr val="F58466"/>
              </a:buClr>
            </a:pPr>
            <a:r>
              <a:rPr lang="en-US" sz="2800" dirty="0" err="1" smtClean="0"/>
              <a:t>Korina</a:t>
            </a:r>
            <a:r>
              <a:rPr lang="en-US" sz="2800" dirty="0" smtClean="0"/>
              <a:t> Sanchez</a:t>
            </a:r>
          </a:p>
          <a:p>
            <a:pPr marL="457200" lvl="0" indent="-457200" eaLnBrk="1" hangingPunct="1">
              <a:spcBef>
                <a:spcPct val="0"/>
              </a:spcBef>
              <a:buClr>
                <a:srgbClr val="F58466"/>
              </a:buClr>
            </a:pPr>
            <a:r>
              <a:rPr lang="en-US" sz="2800" dirty="0" err="1" smtClean="0"/>
              <a:t>Maliha</a:t>
            </a:r>
            <a:r>
              <a:rPr lang="en-US" sz="2800" dirty="0" smtClean="0"/>
              <a:t> </a:t>
            </a:r>
            <a:r>
              <a:rPr lang="en-US" sz="2800" dirty="0" err="1" smtClean="0"/>
              <a:t>Shareef</a:t>
            </a:r>
            <a:endParaRPr lang="en-US" sz="2800" dirty="0" smtClean="0"/>
          </a:p>
          <a:p>
            <a:pPr marL="457200" indent="-457200" algn="r" eaLnBrk="1" hangingPunct="1">
              <a:spcBef>
                <a:spcPct val="0"/>
              </a:spcBef>
              <a:buClr>
                <a:srgbClr val="F58466"/>
              </a:buClr>
              <a:buFont typeface="Arial" pitchFamily="34" charset="0"/>
              <a:buChar char="•"/>
            </a:pPr>
            <a:endParaRPr lang="en-US" sz="2400" dirty="0" smtClean="0"/>
          </a:p>
          <a:p>
            <a:pPr marL="457200" indent="-457200" algn="r" eaLnBrk="1" hangingPunct="1">
              <a:spcBef>
                <a:spcPct val="0"/>
              </a:spcBef>
              <a:buClr>
                <a:srgbClr val="F58466"/>
              </a:buClr>
              <a:buFont typeface="Arial" pitchFamily="34" charset="0"/>
              <a:buChar char="•"/>
            </a:pPr>
            <a:endParaRPr lang="en-US" sz="2400" dirty="0" smtClean="0"/>
          </a:p>
        </p:txBody>
      </p:sp>
    </p:spTree>
    <p:extLst>
      <p:ext uri="{BB962C8B-B14F-4D97-AF65-F5344CB8AC3E}">
        <p14:creationId xmlns:p14="http://schemas.microsoft.com/office/powerpoint/2010/main" val="19507144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0" y="0"/>
            <a:ext cx="8229600" cy="1143000"/>
          </a:xfrm>
        </p:spPr>
        <p:txBody>
          <a:bodyPr/>
          <a:lstStyle/>
          <a:p>
            <a:pPr algn="l" eaLnBrk="1" hangingPunct="1"/>
            <a:r>
              <a:rPr lang="en-US" altLang="en-US" sz="4000" b="1" dirty="0" smtClean="0">
                <a:solidFill>
                  <a:srgbClr val="F58466"/>
                </a:solidFill>
                <a:latin typeface="Goudy Old Style" pitchFamily="18" charset="0"/>
              </a:rPr>
              <a:t>Golden Hour Goals   </a:t>
            </a:r>
          </a:p>
        </p:txBody>
      </p:sp>
      <p:sp>
        <p:nvSpPr>
          <p:cNvPr id="92163" name="Content Placeholder 2"/>
          <p:cNvSpPr>
            <a:spLocks noGrp="1"/>
          </p:cNvSpPr>
          <p:nvPr>
            <p:ph idx="1"/>
          </p:nvPr>
        </p:nvSpPr>
        <p:spPr>
          <a:xfrm>
            <a:off x="76200" y="914400"/>
            <a:ext cx="9067800" cy="3352800"/>
          </a:xfrm>
        </p:spPr>
        <p:txBody>
          <a:bodyPr/>
          <a:lstStyle/>
          <a:p>
            <a:pPr marL="457200" lvl="0" indent="-457200" eaLnBrk="1" hangingPunct="1">
              <a:spcBef>
                <a:spcPct val="0"/>
              </a:spcBef>
              <a:buClr>
                <a:srgbClr val="F58466"/>
              </a:buClr>
            </a:pPr>
            <a:r>
              <a:rPr lang="en-US" altLang="en-US" sz="2400" dirty="0" smtClean="0"/>
              <a:t>Increase use of evidence-based practices in:</a:t>
            </a:r>
            <a:endParaRPr lang="en-US" altLang="en-US" sz="2400" dirty="0"/>
          </a:p>
          <a:p>
            <a:pPr marL="857250" lvl="1" indent="-457200" eaLnBrk="1" hangingPunct="1">
              <a:spcBef>
                <a:spcPct val="0"/>
              </a:spcBef>
              <a:buClr>
                <a:srgbClr val="004990"/>
              </a:buClr>
              <a:buFont typeface="Arial" pitchFamily="34" charset="0"/>
              <a:buChar char="•"/>
            </a:pPr>
            <a:r>
              <a:rPr lang="en-US" sz="2400" dirty="0" smtClean="0">
                <a:latin typeface="+mj-lt"/>
                <a:cs typeface="Arial" charset="0"/>
              </a:rPr>
              <a:t>Delivery </a:t>
            </a:r>
            <a:r>
              <a:rPr lang="en-US" sz="2400" dirty="0">
                <a:latin typeface="+mj-lt"/>
                <a:cs typeface="Arial" charset="0"/>
              </a:rPr>
              <a:t>room team </a:t>
            </a:r>
            <a:r>
              <a:rPr lang="en-US" sz="2400" dirty="0" smtClean="0">
                <a:latin typeface="+mj-lt"/>
                <a:cs typeface="Arial" charset="0"/>
              </a:rPr>
              <a:t>communication (brief</a:t>
            </a:r>
            <a:r>
              <a:rPr lang="en-US" sz="2400" dirty="0">
                <a:latin typeface="+mj-lt"/>
                <a:cs typeface="Arial" charset="0"/>
              </a:rPr>
              <a:t>, </a:t>
            </a:r>
            <a:r>
              <a:rPr lang="en-US" sz="2400" dirty="0" smtClean="0">
                <a:latin typeface="+mj-lt"/>
                <a:cs typeface="Arial" charset="0"/>
              </a:rPr>
              <a:t>debrief, checklist)</a:t>
            </a:r>
            <a:endParaRPr lang="en-US" sz="2400" dirty="0">
              <a:latin typeface="+mj-lt"/>
              <a:cs typeface="Arial" charset="0"/>
            </a:endParaRPr>
          </a:p>
          <a:p>
            <a:pPr marL="857250" lvl="1" indent="-457200" eaLnBrk="1" hangingPunct="1">
              <a:spcBef>
                <a:spcPct val="0"/>
              </a:spcBef>
              <a:buClr>
                <a:srgbClr val="004990"/>
              </a:buClr>
              <a:buFont typeface="Arial" pitchFamily="34" charset="0"/>
              <a:buChar char="•"/>
            </a:pPr>
            <a:r>
              <a:rPr lang="en-US" sz="2400" dirty="0">
                <a:latin typeface="+mj-lt"/>
                <a:cs typeface="Arial" charset="0"/>
              </a:rPr>
              <a:t>Delivery room </a:t>
            </a:r>
            <a:r>
              <a:rPr lang="en-US" sz="2400" dirty="0" smtClean="0">
                <a:latin typeface="+mj-lt"/>
                <a:cs typeface="Arial" charset="0"/>
              </a:rPr>
              <a:t>management (</a:t>
            </a:r>
            <a:r>
              <a:rPr lang="en-US" sz="2400" dirty="0" smtClean="0"/>
              <a:t>CPAP, surfactant, delayed/timed cord clamping)</a:t>
            </a:r>
          </a:p>
          <a:p>
            <a:pPr marL="857250" lvl="1" indent="-457200" eaLnBrk="1" hangingPunct="1">
              <a:spcBef>
                <a:spcPct val="0"/>
              </a:spcBef>
              <a:buClr>
                <a:srgbClr val="004990"/>
              </a:buClr>
              <a:buFont typeface="Arial" pitchFamily="34" charset="0"/>
              <a:buChar char="•"/>
            </a:pPr>
            <a:r>
              <a:rPr lang="en-US" sz="2400" dirty="0" smtClean="0">
                <a:latin typeface="+mj-lt"/>
                <a:cs typeface="Arial" charset="0"/>
              </a:rPr>
              <a:t>Family engagement</a:t>
            </a:r>
            <a:r>
              <a:rPr lang="en-US" sz="2400" dirty="0">
                <a:latin typeface="+mj-lt"/>
                <a:cs typeface="Arial" charset="0"/>
              </a:rPr>
              <a:t> </a:t>
            </a:r>
            <a:r>
              <a:rPr lang="en-US" sz="2400" dirty="0" smtClean="0">
                <a:latin typeface="+mj-lt"/>
                <a:cs typeface="Arial" charset="0"/>
              </a:rPr>
              <a:t>(family contact pre-delivery, family present at resuscitation and NICU admission)</a:t>
            </a:r>
            <a:endParaRPr lang="en-US" sz="2400" dirty="0">
              <a:latin typeface="+mj-lt"/>
              <a:cs typeface="Arial" charset="0"/>
            </a:endParaRPr>
          </a:p>
          <a:p>
            <a:pPr marL="857250" lvl="1" indent="-457200" eaLnBrk="1" hangingPunct="1">
              <a:spcBef>
                <a:spcPct val="0"/>
              </a:spcBef>
              <a:buClr>
                <a:srgbClr val="004990"/>
              </a:buClr>
              <a:buFont typeface="Arial" pitchFamily="34" charset="0"/>
              <a:buChar char="•"/>
            </a:pPr>
            <a:r>
              <a:rPr lang="en-US" sz="2400" dirty="0" smtClean="0">
                <a:latin typeface="+mj-lt"/>
                <a:cs typeface="Arial" charset="0"/>
              </a:rPr>
              <a:t>NICU admission (</a:t>
            </a:r>
            <a:r>
              <a:rPr lang="en-US" sz="2400" dirty="0" smtClean="0"/>
              <a:t>intravenous </a:t>
            </a:r>
            <a:r>
              <a:rPr lang="en-US" sz="2400" dirty="0"/>
              <a:t>glucose and </a:t>
            </a:r>
            <a:r>
              <a:rPr lang="en-US" sz="2400" dirty="0" smtClean="0"/>
              <a:t>antibiotics, admission temperature)</a:t>
            </a:r>
          </a:p>
          <a:p>
            <a:pPr marL="457200" indent="-457200" eaLnBrk="1" hangingPunct="1">
              <a:spcBef>
                <a:spcPct val="0"/>
              </a:spcBef>
              <a:buClr>
                <a:srgbClr val="F58466"/>
              </a:buClr>
              <a:buFont typeface="Arial" pitchFamily="34" charset="0"/>
              <a:buChar char="•"/>
            </a:pPr>
            <a:endParaRPr lang="en-US" sz="2400" dirty="0" smtClean="0"/>
          </a:p>
          <a:p>
            <a:pPr marL="457200" indent="-457200" eaLnBrk="1" hangingPunct="1">
              <a:spcBef>
                <a:spcPct val="0"/>
              </a:spcBef>
              <a:buClr>
                <a:srgbClr val="F58466"/>
              </a:buClr>
              <a:buFont typeface="Arial" pitchFamily="34" charset="0"/>
              <a:buChar char="•"/>
            </a:pPr>
            <a:endParaRPr lang="en-US" sz="2400"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4114800"/>
            <a:ext cx="3998360" cy="2655627"/>
          </a:xfrm>
          <a:prstGeom prst="rect">
            <a:avLst/>
          </a:prstGeom>
        </p:spPr>
      </p:pic>
    </p:spTree>
    <p:extLst>
      <p:ext uri="{BB962C8B-B14F-4D97-AF65-F5344CB8AC3E}">
        <p14:creationId xmlns:p14="http://schemas.microsoft.com/office/powerpoint/2010/main" val="20066709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ontent Placeholder 25"/>
          <p:cNvGraphicFramePr>
            <a:graphicFrameLocks noGrp="1"/>
          </p:cNvGraphicFramePr>
          <p:nvPr>
            <p:ph idx="1"/>
            <p:extLst>
              <p:ext uri="{D42A27DB-BD31-4B8C-83A1-F6EECF244321}">
                <p14:modId xmlns:p14="http://schemas.microsoft.com/office/powerpoint/2010/main" val="2552220857"/>
              </p:ext>
            </p:extLst>
          </p:nvPr>
        </p:nvGraphicFramePr>
        <p:xfrm>
          <a:off x="0" y="1600200"/>
          <a:ext cx="91440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92162" name="Title 1"/>
          <p:cNvSpPr>
            <a:spLocks noGrp="1"/>
          </p:cNvSpPr>
          <p:nvPr>
            <p:ph type="title"/>
          </p:nvPr>
        </p:nvSpPr>
        <p:spPr>
          <a:xfrm>
            <a:off x="457200" y="228600"/>
            <a:ext cx="8229600" cy="1143000"/>
          </a:xfrm>
        </p:spPr>
        <p:txBody>
          <a:bodyPr/>
          <a:lstStyle/>
          <a:p>
            <a:pPr algn="l" eaLnBrk="1" hangingPunct="1"/>
            <a:r>
              <a:rPr kumimoji="1" lang="en-US" altLang="ja-JP" sz="4000" b="1" dirty="0">
                <a:solidFill>
                  <a:srgbClr val="F58466"/>
                </a:solidFill>
                <a:latin typeface="Goudy Old Style"/>
                <a:cs typeface="Goudy Old Style"/>
              </a:rPr>
              <a:t>Neonatal Golden Hour:</a:t>
            </a:r>
            <a:br>
              <a:rPr kumimoji="1" lang="en-US" altLang="ja-JP" sz="4000" b="1" dirty="0">
                <a:solidFill>
                  <a:srgbClr val="F58466"/>
                </a:solidFill>
                <a:latin typeface="Goudy Old Style"/>
                <a:cs typeface="Goudy Old Style"/>
              </a:rPr>
            </a:br>
            <a:r>
              <a:rPr kumimoji="1" lang="en-US" altLang="ja-JP" sz="4000" b="1" dirty="0">
                <a:solidFill>
                  <a:srgbClr val="F58466"/>
                </a:solidFill>
                <a:latin typeface="Goudy Old Style"/>
                <a:cs typeface="Goudy Old Style"/>
              </a:rPr>
              <a:t>Communication Practices</a:t>
            </a:r>
            <a:endParaRPr lang="en-US" altLang="en-US" sz="4000" b="1" dirty="0" smtClean="0">
              <a:solidFill>
                <a:srgbClr val="F58466"/>
              </a:solidFill>
              <a:latin typeface="Goudy Old Style" pitchFamily="18" charset="0"/>
            </a:endParaRPr>
          </a:p>
        </p:txBody>
      </p:sp>
      <p:grpSp>
        <p:nvGrpSpPr>
          <p:cNvPr id="4" name="Group 3"/>
          <p:cNvGrpSpPr/>
          <p:nvPr/>
        </p:nvGrpSpPr>
        <p:grpSpPr>
          <a:xfrm>
            <a:off x="955301" y="2936217"/>
            <a:ext cx="1085637" cy="529932"/>
            <a:chOff x="1122140" y="3178529"/>
            <a:chExt cx="1085637" cy="529932"/>
          </a:xfrm>
        </p:grpSpPr>
        <p:sp>
          <p:nvSpPr>
            <p:cNvPr id="2" name="TextBox 1"/>
            <p:cNvSpPr txBox="1"/>
            <p:nvPr/>
          </p:nvSpPr>
          <p:spPr>
            <a:xfrm rot="20214100">
              <a:off x="1521977" y="3178529"/>
              <a:ext cx="685800" cy="381000"/>
            </a:xfrm>
            <a:prstGeom prst="rect">
              <a:avLst/>
            </a:prstGeom>
            <a:noFill/>
            <a:ln>
              <a:noFill/>
            </a:ln>
          </p:spPr>
          <p:txBody>
            <a:bodyPr wrap="square" rtlCol="0">
              <a:spAutoFit/>
            </a:bodyPr>
            <a:lstStyle/>
            <a:p>
              <a:r>
                <a:rPr lang="en-US" b="1" dirty="0" smtClean="0">
                  <a:solidFill>
                    <a:srgbClr val="C00000"/>
                  </a:solidFill>
                </a:rPr>
                <a:t>77%</a:t>
              </a:r>
              <a:endParaRPr lang="en-US" b="1" dirty="0">
                <a:solidFill>
                  <a:srgbClr val="C00000"/>
                </a:solidFill>
              </a:endParaRPr>
            </a:p>
          </p:txBody>
        </p:sp>
        <p:sp>
          <p:nvSpPr>
            <p:cNvPr id="3" name="Left Arrow Callout 2"/>
            <p:cNvSpPr/>
            <p:nvPr/>
          </p:nvSpPr>
          <p:spPr>
            <a:xfrm rot="20206804">
              <a:off x="1122140" y="3251261"/>
              <a:ext cx="1066800" cy="457200"/>
            </a:xfrm>
            <a:prstGeom prst="leftArrowCallou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77</a:t>
              </a:r>
              <a:endParaRPr lang="en-US" dirty="0"/>
            </a:p>
          </p:txBody>
        </p:sp>
      </p:grpSp>
      <p:grpSp>
        <p:nvGrpSpPr>
          <p:cNvPr id="12" name="Group 11"/>
          <p:cNvGrpSpPr/>
          <p:nvPr/>
        </p:nvGrpSpPr>
        <p:grpSpPr>
          <a:xfrm rot="857960">
            <a:off x="1356518" y="4139027"/>
            <a:ext cx="1085637" cy="529932"/>
            <a:chOff x="1122140" y="3178529"/>
            <a:chExt cx="1085637" cy="529932"/>
          </a:xfrm>
          <a:noFill/>
        </p:grpSpPr>
        <p:sp>
          <p:nvSpPr>
            <p:cNvPr id="13" name="TextBox 12"/>
            <p:cNvSpPr txBox="1"/>
            <p:nvPr/>
          </p:nvSpPr>
          <p:spPr>
            <a:xfrm rot="20214100">
              <a:off x="1521977" y="3178529"/>
              <a:ext cx="685800" cy="381000"/>
            </a:xfrm>
            <a:prstGeom prst="rect">
              <a:avLst/>
            </a:prstGeom>
            <a:grpFill/>
            <a:ln>
              <a:noFill/>
            </a:ln>
          </p:spPr>
          <p:txBody>
            <a:bodyPr wrap="square" rtlCol="0">
              <a:spAutoFit/>
            </a:bodyPr>
            <a:lstStyle/>
            <a:p>
              <a:r>
                <a:rPr lang="en-US" b="1" dirty="0" smtClean="0">
                  <a:solidFill>
                    <a:schemeClr val="tx2">
                      <a:lumMod val="60000"/>
                      <a:lumOff val="40000"/>
                    </a:schemeClr>
                  </a:solidFill>
                </a:rPr>
                <a:t>51%</a:t>
              </a:r>
              <a:endParaRPr lang="en-US" b="1" dirty="0">
                <a:solidFill>
                  <a:schemeClr val="tx2">
                    <a:lumMod val="60000"/>
                    <a:lumOff val="40000"/>
                  </a:schemeClr>
                </a:solidFill>
              </a:endParaRPr>
            </a:p>
          </p:txBody>
        </p:sp>
        <p:sp>
          <p:nvSpPr>
            <p:cNvPr id="14" name="Left Arrow Callout 13"/>
            <p:cNvSpPr/>
            <p:nvPr/>
          </p:nvSpPr>
          <p:spPr>
            <a:xfrm rot="20206804">
              <a:off x="1122140" y="3251261"/>
              <a:ext cx="1066800" cy="457200"/>
            </a:xfrm>
            <a:prstGeom prst="leftArrowCallou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77</a:t>
              </a:r>
              <a:endParaRPr lang="en-US" dirty="0">
                <a:solidFill>
                  <a:schemeClr val="bg1"/>
                </a:solidFill>
              </a:endParaRPr>
            </a:p>
          </p:txBody>
        </p:sp>
      </p:grpSp>
      <p:grpSp>
        <p:nvGrpSpPr>
          <p:cNvPr id="15" name="Group 14"/>
          <p:cNvGrpSpPr/>
          <p:nvPr/>
        </p:nvGrpSpPr>
        <p:grpSpPr>
          <a:xfrm rot="2345878">
            <a:off x="1091627" y="5226677"/>
            <a:ext cx="1085637" cy="529932"/>
            <a:chOff x="1122140" y="3178529"/>
            <a:chExt cx="1085637" cy="529932"/>
          </a:xfrm>
        </p:grpSpPr>
        <p:sp>
          <p:nvSpPr>
            <p:cNvPr id="16" name="TextBox 15"/>
            <p:cNvSpPr txBox="1"/>
            <p:nvPr/>
          </p:nvSpPr>
          <p:spPr>
            <a:xfrm rot="20214100">
              <a:off x="1521977" y="3178529"/>
              <a:ext cx="685800" cy="381000"/>
            </a:xfrm>
            <a:prstGeom prst="rect">
              <a:avLst/>
            </a:prstGeom>
            <a:noFill/>
            <a:ln>
              <a:noFill/>
            </a:ln>
          </p:spPr>
          <p:txBody>
            <a:bodyPr wrap="square" rtlCol="0">
              <a:spAutoFit/>
            </a:bodyPr>
            <a:lstStyle/>
            <a:p>
              <a:r>
                <a:rPr lang="en-US" b="1" dirty="0" smtClean="0">
                  <a:solidFill>
                    <a:schemeClr val="accent3"/>
                  </a:solidFill>
                </a:rPr>
                <a:t>29%</a:t>
              </a:r>
              <a:endParaRPr lang="en-US" b="1" dirty="0">
                <a:solidFill>
                  <a:schemeClr val="accent3"/>
                </a:solidFill>
              </a:endParaRPr>
            </a:p>
          </p:txBody>
        </p:sp>
        <p:sp>
          <p:nvSpPr>
            <p:cNvPr id="17" name="Left Arrow Callout 16"/>
            <p:cNvSpPr/>
            <p:nvPr/>
          </p:nvSpPr>
          <p:spPr>
            <a:xfrm rot="20206804">
              <a:off x="1122140" y="3251261"/>
              <a:ext cx="1066800" cy="457200"/>
            </a:xfrm>
            <a:prstGeom prst="leftArrowCallou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rot="9970519">
            <a:off x="7918117" y="4378922"/>
            <a:ext cx="1066800" cy="486000"/>
            <a:chOff x="1122140" y="3222461"/>
            <a:chExt cx="1066800" cy="486000"/>
          </a:xfrm>
        </p:grpSpPr>
        <p:sp>
          <p:nvSpPr>
            <p:cNvPr id="19" name="TextBox 18"/>
            <p:cNvSpPr txBox="1"/>
            <p:nvPr/>
          </p:nvSpPr>
          <p:spPr>
            <a:xfrm rot="9160955">
              <a:off x="1489686" y="3222461"/>
              <a:ext cx="685800" cy="381000"/>
            </a:xfrm>
            <a:prstGeom prst="rect">
              <a:avLst/>
            </a:prstGeom>
            <a:noFill/>
            <a:ln>
              <a:noFill/>
            </a:ln>
          </p:spPr>
          <p:txBody>
            <a:bodyPr wrap="square" rtlCol="0">
              <a:spAutoFit/>
            </a:bodyPr>
            <a:lstStyle/>
            <a:p>
              <a:r>
                <a:rPr lang="en-US" b="1" dirty="0" smtClean="0">
                  <a:solidFill>
                    <a:schemeClr val="accent3"/>
                  </a:solidFill>
                </a:rPr>
                <a:t>79%</a:t>
              </a:r>
              <a:endParaRPr lang="en-US" b="1" dirty="0">
                <a:solidFill>
                  <a:schemeClr val="accent3"/>
                </a:solidFill>
              </a:endParaRPr>
            </a:p>
          </p:txBody>
        </p:sp>
        <p:sp>
          <p:nvSpPr>
            <p:cNvPr id="20" name="Left Arrow Callout 19"/>
            <p:cNvSpPr/>
            <p:nvPr/>
          </p:nvSpPr>
          <p:spPr>
            <a:xfrm rot="20206804">
              <a:off x="1122140" y="3251261"/>
              <a:ext cx="1066800" cy="457200"/>
            </a:xfrm>
            <a:prstGeom prst="leftArrowCallou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p:cNvGrpSpPr/>
          <p:nvPr/>
        </p:nvGrpSpPr>
        <p:grpSpPr>
          <a:xfrm rot="13862919">
            <a:off x="7881505" y="2629095"/>
            <a:ext cx="1066800" cy="486000"/>
            <a:chOff x="1122140" y="3222461"/>
            <a:chExt cx="1066800" cy="486000"/>
          </a:xfrm>
        </p:grpSpPr>
        <p:sp>
          <p:nvSpPr>
            <p:cNvPr id="33" name="TextBox 32"/>
            <p:cNvSpPr txBox="1"/>
            <p:nvPr/>
          </p:nvSpPr>
          <p:spPr>
            <a:xfrm rot="9160955">
              <a:off x="1489686" y="3222461"/>
              <a:ext cx="685800" cy="381000"/>
            </a:xfrm>
            <a:prstGeom prst="rect">
              <a:avLst/>
            </a:prstGeom>
            <a:noFill/>
            <a:ln>
              <a:noFill/>
            </a:ln>
          </p:spPr>
          <p:txBody>
            <a:bodyPr wrap="square" rtlCol="0">
              <a:spAutoFit/>
            </a:bodyPr>
            <a:lstStyle/>
            <a:p>
              <a:r>
                <a:rPr lang="en-US" b="1" dirty="0" smtClean="0">
                  <a:solidFill>
                    <a:schemeClr val="accent2"/>
                  </a:solidFill>
                </a:rPr>
                <a:t>91%</a:t>
              </a:r>
              <a:endParaRPr lang="en-US" b="1" dirty="0">
                <a:solidFill>
                  <a:schemeClr val="accent2"/>
                </a:solidFill>
              </a:endParaRPr>
            </a:p>
          </p:txBody>
        </p:sp>
        <p:sp>
          <p:nvSpPr>
            <p:cNvPr id="34" name="Left Arrow Callout 33"/>
            <p:cNvSpPr/>
            <p:nvPr/>
          </p:nvSpPr>
          <p:spPr>
            <a:xfrm rot="20206804">
              <a:off x="1122140" y="3251261"/>
              <a:ext cx="1066800" cy="457200"/>
            </a:xfrm>
            <a:prstGeom prst="leftArrow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p:cNvGrpSpPr/>
          <p:nvPr/>
        </p:nvGrpSpPr>
        <p:grpSpPr>
          <a:xfrm rot="13862919">
            <a:off x="7243829" y="2828557"/>
            <a:ext cx="1066800" cy="486000"/>
            <a:chOff x="1122140" y="3222461"/>
            <a:chExt cx="1066800" cy="486000"/>
          </a:xfrm>
        </p:grpSpPr>
        <p:sp>
          <p:nvSpPr>
            <p:cNvPr id="36" name="TextBox 35"/>
            <p:cNvSpPr txBox="1"/>
            <p:nvPr/>
          </p:nvSpPr>
          <p:spPr>
            <a:xfrm rot="9160955">
              <a:off x="1489686" y="3222461"/>
              <a:ext cx="685800" cy="381000"/>
            </a:xfrm>
            <a:prstGeom prst="rect">
              <a:avLst/>
            </a:prstGeom>
            <a:noFill/>
            <a:ln>
              <a:noFill/>
            </a:ln>
          </p:spPr>
          <p:txBody>
            <a:bodyPr wrap="square" rtlCol="0">
              <a:spAutoFit/>
            </a:bodyPr>
            <a:lstStyle/>
            <a:p>
              <a:r>
                <a:rPr lang="en-US" b="1" dirty="0" smtClean="0">
                  <a:solidFill>
                    <a:schemeClr val="accent1"/>
                  </a:solidFill>
                </a:rPr>
                <a:t>88%</a:t>
              </a:r>
              <a:endParaRPr lang="en-US" b="1" dirty="0">
                <a:solidFill>
                  <a:schemeClr val="accent1"/>
                </a:solidFill>
              </a:endParaRPr>
            </a:p>
          </p:txBody>
        </p:sp>
        <p:sp>
          <p:nvSpPr>
            <p:cNvPr id="37" name="Left Arrow Callout 36"/>
            <p:cNvSpPr/>
            <p:nvPr/>
          </p:nvSpPr>
          <p:spPr>
            <a:xfrm rot="20206804">
              <a:off x="1122140" y="3251261"/>
              <a:ext cx="1066800" cy="457200"/>
            </a:xfrm>
            <a:prstGeom prst="leftArrowCallou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Oval 26"/>
          <p:cNvSpPr/>
          <p:nvPr/>
        </p:nvSpPr>
        <p:spPr>
          <a:xfrm>
            <a:off x="3733800" y="6428671"/>
            <a:ext cx="1089102" cy="4293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822902" y="6480493"/>
            <a:ext cx="815898" cy="377507"/>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806390" y="6480493"/>
            <a:ext cx="927410" cy="37750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359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subTnLst>
                                    <p:set>
                                      <p:cBhvr override="childStyle">
                                        <p:cTn dur="1" fill="hold" display="0" masterRel="nextClick" afterEffect="1"/>
                                        <p:tgtEl>
                                          <p:spTgt spid="40"/>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0" grpId="0" animBg="1"/>
      <p:bldP spid="4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ontent Placeholder 25"/>
          <p:cNvGraphicFramePr>
            <a:graphicFrameLocks noGrp="1"/>
          </p:cNvGraphicFramePr>
          <p:nvPr>
            <p:ph idx="1"/>
            <p:extLst>
              <p:ext uri="{D42A27DB-BD31-4B8C-83A1-F6EECF244321}">
                <p14:modId xmlns:p14="http://schemas.microsoft.com/office/powerpoint/2010/main" val="1832972332"/>
              </p:ext>
            </p:extLst>
          </p:nvPr>
        </p:nvGraphicFramePr>
        <p:xfrm>
          <a:off x="0" y="1600200"/>
          <a:ext cx="91440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92162" name="Title 1"/>
          <p:cNvSpPr>
            <a:spLocks noGrp="1"/>
          </p:cNvSpPr>
          <p:nvPr>
            <p:ph type="title"/>
          </p:nvPr>
        </p:nvSpPr>
        <p:spPr>
          <a:xfrm>
            <a:off x="457200" y="228600"/>
            <a:ext cx="8229600" cy="1143000"/>
          </a:xfrm>
        </p:spPr>
        <p:txBody>
          <a:bodyPr/>
          <a:lstStyle/>
          <a:p>
            <a:pPr algn="l" eaLnBrk="1" hangingPunct="1"/>
            <a:r>
              <a:rPr kumimoji="1" lang="en-US" altLang="ja-JP" sz="4000" b="1" dirty="0">
                <a:solidFill>
                  <a:srgbClr val="F58466"/>
                </a:solidFill>
                <a:latin typeface="Goudy Old Style"/>
                <a:cs typeface="Goudy Old Style"/>
              </a:rPr>
              <a:t>Neonatal Golden Hour: </a:t>
            </a:r>
            <a:br>
              <a:rPr kumimoji="1" lang="en-US" altLang="ja-JP" sz="4000" b="1" dirty="0">
                <a:solidFill>
                  <a:srgbClr val="F58466"/>
                </a:solidFill>
                <a:latin typeface="Goudy Old Style"/>
                <a:cs typeface="Goudy Old Style"/>
              </a:rPr>
            </a:br>
            <a:r>
              <a:rPr kumimoji="1" lang="en-US" altLang="ja-JP" sz="4000" b="1" dirty="0">
                <a:solidFill>
                  <a:srgbClr val="F58466"/>
                </a:solidFill>
                <a:latin typeface="Goudy Old Style"/>
                <a:cs typeface="Goudy Old Style"/>
              </a:rPr>
              <a:t>Delivery Room </a:t>
            </a:r>
            <a:r>
              <a:rPr kumimoji="1" lang="en-US" altLang="ja-JP" sz="4000" b="1" dirty="0" smtClean="0">
                <a:solidFill>
                  <a:srgbClr val="F58466"/>
                </a:solidFill>
                <a:latin typeface="Goudy Old Style"/>
                <a:cs typeface="Goudy Old Style"/>
              </a:rPr>
              <a:t>Practices</a:t>
            </a:r>
            <a:endParaRPr lang="en-US" altLang="en-US" sz="4000" b="1" dirty="0" smtClean="0">
              <a:solidFill>
                <a:srgbClr val="F58466"/>
              </a:solidFill>
              <a:latin typeface="Goudy Old Style" pitchFamily="18" charset="0"/>
            </a:endParaRPr>
          </a:p>
        </p:txBody>
      </p:sp>
      <p:grpSp>
        <p:nvGrpSpPr>
          <p:cNvPr id="10" name="Group 9"/>
          <p:cNvGrpSpPr/>
          <p:nvPr/>
        </p:nvGrpSpPr>
        <p:grpSpPr>
          <a:xfrm>
            <a:off x="1048835" y="2833396"/>
            <a:ext cx="1085637" cy="529932"/>
            <a:chOff x="1122140" y="3178529"/>
            <a:chExt cx="1085637" cy="529932"/>
          </a:xfrm>
        </p:grpSpPr>
        <p:sp>
          <p:nvSpPr>
            <p:cNvPr id="11" name="TextBox 10"/>
            <p:cNvSpPr txBox="1"/>
            <p:nvPr/>
          </p:nvSpPr>
          <p:spPr>
            <a:xfrm rot="20214100">
              <a:off x="1521977" y="3178529"/>
              <a:ext cx="685800" cy="381000"/>
            </a:xfrm>
            <a:prstGeom prst="rect">
              <a:avLst/>
            </a:prstGeom>
            <a:noFill/>
            <a:ln>
              <a:noFill/>
            </a:ln>
          </p:spPr>
          <p:txBody>
            <a:bodyPr wrap="square" rtlCol="0">
              <a:spAutoFit/>
            </a:bodyPr>
            <a:lstStyle/>
            <a:p>
              <a:r>
                <a:rPr lang="en-US" b="1" dirty="0" smtClean="0">
                  <a:solidFill>
                    <a:srgbClr val="C00000"/>
                  </a:solidFill>
                </a:rPr>
                <a:t>78%</a:t>
              </a:r>
              <a:endParaRPr lang="en-US" b="1" dirty="0">
                <a:solidFill>
                  <a:srgbClr val="C00000"/>
                </a:solidFill>
              </a:endParaRPr>
            </a:p>
          </p:txBody>
        </p:sp>
        <p:sp>
          <p:nvSpPr>
            <p:cNvPr id="12" name="Left Arrow Callout 11"/>
            <p:cNvSpPr/>
            <p:nvPr/>
          </p:nvSpPr>
          <p:spPr>
            <a:xfrm rot="20206804">
              <a:off x="1122140" y="3251261"/>
              <a:ext cx="1066800" cy="457200"/>
            </a:xfrm>
            <a:prstGeom prst="leftArrowCallou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p:cNvGrpSpPr/>
          <p:nvPr/>
        </p:nvGrpSpPr>
        <p:grpSpPr>
          <a:xfrm rot="13862919">
            <a:off x="7709537" y="2599449"/>
            <a:ext cx="1066800" cy="486000"/>
            <a:chOff x="1122140" y="3222461"/>
            <a:chExt cx="1066800" cy="486000"/>
          </a:xfrm>
        </p:grpSpPr>
        <p:sp>
          <p:nvSpPr>
            <p:cNvPr id="14" name="TextBox 13"/>
            <p:cNvSpPr txBox="1"/>
            <p:nvPr/>
          </p:nvSpPr>
          <p:spPr>
            <a:xfrm rot="9160955">
              <a:off x="1489686" y="3222461"/>
              <a:ext cx="685800" cy="381000"/>
            </a:xfrm>
            <a:prstGeom prst="rect">
              <a:avLst/>
            </a:prstGeom>
            <a:noFill/>
            <a:ln>
              <a:noFill/>
            </a:ln>
          </p:spPr>
          <p:txBody>
            <a:bodyPr wrap="square" rtlCol="0">
              <a:spAutoFit/>
            </a:bodyPr>
            <a:lstStyle/>
            <a:p>
              <a:r>
                <a:rPr lang="en-US" b="1" dirty="0" smtClean="0">
                  <a:solidFill>
                    <a:schemeClr val="accent2"/>
                  </a:solidFill>
                </a:rPr>
                <a:t>94%</a:t>
              </a:r>
              <a:endParaRPr lang="en-US" b="1" dirty="0">
                <a:solidFill>
                  <a:schemeClr val="accent2"/>
                </a:solidFill>
              </a:endParaRPr>
            </a:p>
          </p:txBody>
        </p:sp>
        <p:sp>
          <p:nvSpPr>
            <p:cNvPr id="15" name="Left Arrow Callout 14"/>
            <p:cNvSpPr/>
            <p:nvPr/>
          </p:nvSpPr>
          <p:spPr>
            <a:xfrm rot="20206804">
              <a:off x="1122140" y="3251261"/>
              <a:ext cx="1066800" cy="457200"/>
            </a:xfrm>
            <a:prstGeom prst="leftArrow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rot="3686215">
            <a:off x="961526" y="4567574"/>
            <a:ext cx="1085637" cy="529932"/>
            <a:chOff x="1122140" y="3178529"/>
            <a:chExt cx="1085637" cy="529932"/>
          </a:xfrm>
        </p:grpSpPr>
        <p:sp>
          <p:nvSpPr>
            <p:cNvPr id="19" name="TextBox 18"/>
            <p:cNvSpPr txBox="1"/>
            <p:nvPr/>
          </p:nvSpPr>
          <p:spPr>
            <a:xfrm rot="20214100">
              <a:off x="1521977" y="3178529"/>
              <a:ext cx="685800" cy="381000"/>
            </a:xfrm>
            <a:prstGeom prst="rect">
              <a:avLst/>
            </a:prstGeom>
            <a:noFill/>
            <a:ln>
              <a:noFill/>
            </a:ln>
          </p:spPr>
          <p:txBody>
            <a:bodyPr wrap="square" rtlCol="0">
              <a:spAutoFit/>
            </a:bodyPr>
            <a:lstStyle/>
            <a:p>
              <a:r>
                <a:rPr lang="en-US" b="1" dirty="0" smtClean="0">
                  <a:solidFill>
                    <a:schemeClr val="accent3"/>
                  </a:solidFill>
                </a:rPr>
                <a:t>56%</a:t>
              </a:r>
              <a:endParaRPr lang="en-US" b="1" dirty="0">
                <a:solidFill>
                  <a:schemeClr val="accent3"/>
                </a:solidFill>
              </a:endParaRPr>
            </a:p>
          </p:txBody>
        </p:sp>
        <p:sp>
          <p:nvSpPr>
            <p:cNvPr id="20" name="Left Arrow Callout 19"/>
            <p:cNvSpPr/>
            <p:nvPr/>
          </p:nvSpPr>
          <p:spPr>
            <a:xfrm rot="20206804">
              <a:off x="1122140" y="3251261"/>
              <a:ext cx="1066800" cy="457200"/>
            </a:xfrm>
            <a:prstGeom prst="leftArrowCallou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rot="9844342">
            <a:off x="7802391" y="3730276"/>
            <a:ext cx="1066800" cy="486000"/>
            <a:chOff x="1122140" y="3222461"/>
            <a:chExt cx="1066800" cy="486000"/>
          </a:xfrm>
        </p:grpSpPr>
        <p:sp>
          <p:nvSpPr>
            <p:cNvPr id="22" name="TextBox 21"/>
            <p:cNvSpPr txBox="1"/>
            <p:nvPr/>
          </p:nvSpPr>
          <p:spPr>
            <a:xfrm rot="9160955">
              <a:off x="1489686" y="3222461"/>
              <a:ext cx="685800" cy="381000"/>
            </a:xfrm>
            <a:prstGeom prst="rect">
              <a:avLst/>
            </a:prstGeom>
            <a:noFill/>
            <a:ln>
              <a:noFill/>
            </a:ln>
          </p:spPr>
          <p:txBody>
            <a:bodyPr wrap="square" rtlCol="0">
              <a:spAutoFit/>
            </a:bodyPr>
            <a:lstStyle/>
            <a:p>
              <a:r>
                <a:rPr lang="en-US" b="1" dirty="0" smtClean="0">
                  <a:solidFill>
                    <a:schemeClr val="accent3"/>
                  </a:solidFill>
                </a:rPr>
                <a:t>91%</a:t>
              </a:r>
              <a:endParaRPr lang="en-US" b="1" dirty="0">
                <a:solidFill>
                  <a:schemeClr val="accent3"/>
                </a:solidFill>
              </a:endParaRPr>
            </a:p>
          </p:txBody>
        </p:sp>
        <p:sp>
          <p:nvSpPr>
            <p:cNvPr id="23" name="Left Arrow Callout 22"/>
            <p:cNvSpPr/>
            <p:nvPr/>
          </p:nvSpPr>
          <p:spPr>
            <a:xfrm rot="20206804">
              <a:off x="1122140" y="3251261"/>
              <a:ext cx="1066800" cy="457200"/>
            </a:xfrm>
            <a:prstGeom prst="leftArrowCallou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Oval 23"/>
          <p:cNvSpPr/>
          <p:nvPr/>
        </p:nvSpPr>
        <p:spPr>
          <a:xfrm>
            <a:off x="2438400" y="6442152"/>
            <a:ext cx="1295400" cy="381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038600" y="6442152"/>
            <a:ext cx="1752600" cy="415847"/>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6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457200" y="228600"/>
            <a:ext cx="8229600" cy="1143000"/>
          </a:xfrm>
        </p:spPr>
        <p:txBody>
          <a:bodyPr/>
          <a:lstStyle/>
          <a:p>
            <a:pPr algn="l" eaLnBrk="1" hangingPunct="1"/>
            <a:r>
              <a:rPr kumimoji="1" lang="en-US" altLang="ja-JP" sz="4000" b="1" dirty="0">
                <a:solidFill>
                  <a:srgbClr val="F58466"/>
                </a:solidFill>
                <a:latin typeface="Goudy Old Style"/>
                <a:cs typeface="Goudy Old Style"/>
              </a:rPr>
              <a:t>Neonatal Golden Hour: </a:t>
            </a:r>
            <a:br>
              <a:rPr kumimoji="1" lang="en-US" altLang="ja-JP" sz="4000" b="1" dirty="0">
                <a:solidFill>
                  <a:srgbClr val="F58466"/>
                </a:solidFill>
                <a:latin typeface="Goudy Old Style"/>
                <a:cs typeface="Goudy Old Style"/>
              </a:rPr>
            </a:br>
            <a:r>
              <a:rPr kumimoji="1" lang="en-US" altLang="ja-JP" sz="4000" b="1" dirty="0" smtClean="0">
                <a:solidFill>
                  <a:srgbClr val="F58466"/>
                </a:solidFill>
                <a:latin typeface="Goudy Old Style"/>
                <a:cs typeface="Goudy Old Style"/>
              </a:rPr>
              <a:t>Family Engagement</a:t>
            </a:r>
            <a:endParaRPr lang="en-US" altLang="en-US" sz="4000" b="1" dirty="0" smtClean="0">
              <a:solidFill>
                <a:srgbClr val="F58466"/>
              </a:solidFill>
              <a:latin typeface="Goudy Old Style" pitchFamily="18" charset="0"/>
            </a:endParaRPr>
          </a:p>
        </p:txBody>
      </p:sp>
      <p:pic>
        <p:nvPicPr>
          <p:cNvPr id="3074" name="Picture 2"/>
          <p:cNvPicPr>
            <a:picLocks noGrp="1" noChangeAspect="1" noChangeArrowheads="1"/>
          </p:cNvPicPr>
          <p:nvPr>
            <p:ph idx="1"/>
          </p:nvPr>
        </p:nvPicPr>
        <p:blipFill>
          <a:blip r:embed="rId3" cstate="print"/>
          <a:srcRect/>
          <a:stretch>
            <a:fillRect/>
          </a:stretch>
        </p:blipFill>
        <p:spPr bwMode="auto">
          <a:xfrm>
            <a:off x="0" y="1724819"/>
            <a:ext cx="9144000" cy="5133181"/>
          </a:xfrm>
          <a:prstGeom prst="rect">
            <a:avLst/>
          </a:prstGeom>
          <a:noFill/>
          <a:ln w="9525">
            <a:noFill/>
            <a:miter lim="800000"/>
            <a:headEnd/>
            <a:tailEnd/>
          </a:ln>
        </p:spPr>
      </p:pic>
      <p:grpSp>
        <p:nvGrpSpPr>
          <p:cNvPr id="4" name="Group 3"/>
          <p:cNvGrpSpPr/>
          <p:nvPr/>
        </p:nvGrpSpPr>
        <p:grpSpPr>
          <a:xfrm>
            <a:off x="1143000" y="3886200"/>
            <a:ext cx="1085637" cy="529932"/>
            <a:chOff x="1122140" y="3178529"/>
            <a:chExt cx="1085637" cy="529932"/>
          </a:xfrm>
        </p:grpSpPr>
        <p:sp>
          <p:nvSpPr>
            <p:cNvPr id="5" name="TextBox 4"/>
            <p:cNvSpPr txBox="1"/>
            <p:nvPr/>
          </p:nvSpPr>
          <p:spPr>
            <a:xfrm rot="20214100">
              <a:off x="1521977" y="3178529"/>
              <a:ext cx="685800" cy="381000"/>
            </a:xfrm>
            <a:prstGeom prst="rect">
              <a:avLst/>
            </a:prstGeom>
            <a:noFill/>
            <a:ln>
              <a:noFill/>
            </a:ln>
          </p:spPr>
          <p:txBody>
            <a:bodyPr wrap="square" rtlCol="0">
              <a:spAutoFit/>
            </a:bodyPr>
            <a:lstStyle/>
            <a:p>
              <a:r>
                <a:rPr lang="en-US" b="1" dirty="0" smtClean="0">
                  <a:solidFill>
                    <a:srgbClr val="C00000"/>
                  </a:solidFill>
                </a:rPr>
                <a:t>63%</a:t>
              </a:r>
              <a:endParaRPr lang="en-US" b="1" dirty="0">
                <a:solidFill>
                  <a:srgbClr val="C00000"/>
                </a:solidFill>
              </a:endParaRPr>
            </a:p>
          </p:txBody>
        </p:sp>
        <p:sp>
          <p:nvSpPr>
            <p:cNvPr id="6" name="Left Arrow Callout 5"/>
            <p:cNvSpPr/>
            <p:nvPr/>
          </p:nvSpPr>
          <p:spPr>
            <a:xfrm rot="20206804">
              <a:off x="1122140" y="3251261"/>
              <a:ext cx="1066800" cy="457200"/>
            </a:xfrm>
            <a:prstGeom prst="leftArrowCallou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p:cNvGrpSpPr/>
          <p:nvPr/>
        </p:nvGrpSpPr>
        <p:grpSpPr>
          <a:xfrm rot="13862919">
            <a:off x="7458504" y="3266121"/>
            <a:ext cx="1066800" cy="486000"/>
            <a:chOff x="1122140" y="3222461"/>
            <a:chExt cx="1066800" cy="486000"/>
          </a:xfrm>
        </p:grpSpPr>
        <p:sp>
          <p:nvSpPr>
            <p:cNvPr id="8" name="TextBox 7"/>
            <p:cNvSpPr txBox="1"/>
            <p:nvPr/>
          </p:nvSpPr>
          <p:spPr>
            <a:xfrm rot="9160955">
              <a:off x="1489686" y="3222461"/>
              <a:ext cx="685800" cy="381000"/>
            </a:xfrm>
            <a:prstGeom prst="rect">
              <a:avLst/>
            </a:prstGeom>
            <a:noFill/>
            <a:ln>
              <a:noFill/>
            </a:ln>
          </p:spPr>
          <p:txBody>
            <a:bodyPr wrap="square" rtlCol="0">
              <a:spAutoFit/>
            </a:bodyPr>
            <a:lstStyle/>
            <a:p>
              <a:r>
                <a:rPr lang="en-US" b="1" dirty="0" smtClean="0">
                  <a:solidFill>
                    <a:schemeClr val="accent2"/>
                  </a:solidFill>
                </a:rPr>
                <a:t>86%</a:t>
              </a:r>
              <a:endParaRPr lang="en-US" b="1" dirty="0">
                <a:solidFill>
                  <a:schemeClr val="accent2"/>
                </a:solidFill>
              </a:endParaRPr>
            </a:p>
          </p:txBody>
        </p:sp>
        <p:sp>
          <p:nvSpPr>
            <p:cNvPr id="9" name="Left Arrow Callout 8"/>
            <p:cNvSpPr/>
            <p:nvPr/>
          </p:nvSpPr>
          <p:spPr>
            <a:xfrm rot="20206804">
              <a:off x="1122140" y="3251261"/>
              <a:ext cx="1066800" cy="457200"/>
            </a:xfrm>
            <a:prstGeom prst="leftArrow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Oval 9"/>
          <p:cNvSpPr/>
          <p:nvPr/>
        </p:nvSpPr>
        <p:spPr>
          <a:xfrm>
            <a:off x="2819400" y="6407305"/>
            <a:ext cx="2514600" cy="381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28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eaLnBrk="1" hangingPunct="1"/>
            <a:r>
              <a:rPr lang="en-US" sz="3000" b="1" dirty="0" smtClean="0">
                <a:solidFill>
                  <a:srgbClr val="F58466"/>
                </a:solidFill>
                <a:latin typeface="Goudy Old Style" pitchFamily="18" charset="0"/>
              </a:rPr>
              <a:t>Survey Findings: </a:t>
            </a:r>
            <a:br>
              <a:rPr lang="en-US" sz="3000" b="1" dirty="0" smtClean="0">
                <a:solidFill>
                  <a:srgbClr val="F58466"/>
                </a:solidFill>
                <a:latin typeface="Goudy Old Style" pitchFamily="18" charset="0"/>
              </a:rPr>
            </a:br>
            <a:r>
              <a:rPr lang="en-US" sz="3000" b="1" dirty="0" smtClean="0">
                <a:solidFill>
                  <a:srgbClr val="F58466"/>
                </a:solidFill>
                <a:latin typeface="Goudy Old Style" pitchFamily="18" charset="0"/>
              </a:rPr>
              <a:t>GH Measures as a Primary Focus</a:t>
            </a:r>
            <a:endParaRPr lang="en-US" sz="3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36</a:t>
            </a:fld>
            <a:endParaRPr lang="en-US" altLang="en-US"/>
          </a:p>
        </p:txBody>
      </p:sp>
      <p:graphicFrame>
        <p:nvGraphicFramePr>
          <p:cNvPr id="5" name="Diagram 4"/>
          <p:cNvGraphicFramePr/>
          <p:nvPr>
            <p:extLst>
              <p:ext uri="{D42A27DB-BD31-4B8C-83A1-F6EECF244321}">
                <p14:modId xmlns:p14="http://schemas.microsoft.com/office/powerpoint/2010/main" val="1042661466"/>
              </p:ext>
            </p:extLst>
          </p:nvPr>
        </p:nvGraphicFramePr>
        <p:xfrm>
          <a:off x="457200" y="1417638"/>
          <a:ext cx="8388927" cy="47893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57200" y="3046312"/>
            <a:ext cx="2175164" cy="300082"/>
          </a:xfrm>
          <a:prstGeom prst="rect">
            <a:avLst/>
          </a:prstGeom>
          <a:solidFill>
            <a:schemeClr val="accent6">
              <a:lumMod val="40000"/>
              <a:lumOff val="60000"/>
            </a:schemeClr>
          </a:solidFill>
        </p:spPr>
        <p:txBody>
          <a:bodyPr wrap="square" rtlCol="0">
            <a:spAutoFit/>
          </a:bodyPr>
          <a:lstStyle/>
          <a:p>
            <a:r>
              <a:rPr lang="en-US" sz="1350" dirty="0"/>
              <a:t>60-74% of teams</a:t>
            </a:r>
          </a:p>
        </p:txBody>
      </p:sp>
      <p:sp>
        <p:nvSpPr>
          <p:cNvPr id="8" name="TextBox 7"/>
          <p:cNvSpPr txBox="1"/>
          <p:nvPr/>
        </p:nvSpPr>
        <p:spPr>
          <a:xfrm>
            <a:off x="457200" y="1469682"/>
            <a:ext cx="2175164" cy="300082"/>
          </a:xfrm>
          <a:prstGeom prst="rect">
            <a:avLst/>
          </a:prstGeom>
          <a:solidFill>
            <a:schemeClr val="accent6">
              <a:lumMod val="40000"/>
              <a:lumOff val="60000"/>
            </a:schemeClr>
          </a:solidFill>
        </p:spPr>
        <p:txBody>
          <a:bodyPr wrap="square" rtlCol="0">
            <a:spAutoFit/>
          </a:bodyPr>
          <a:lstStyle/>
          <a:p>
            <a:r>
              <a:rPr lang="en-US" sz="1350" dirty="0"/>
              <a:t>75% or more of teams</a:t>
            </a:r>
          </a:p>
        </p:txBody>
      </p:sp>
      <p:sp>
        <p:nvSpPr>
          <p:cNvPr id="3" name="Oval 2"/>
          <p:cNvSpPr/>
          <p:nvPr/>
        </p:nvSpPr>
        <p:spPr>
          <a:xfrm>
            <a:off x="2784763" y="4741193"/>
            <a:ext cx="3733799" cy="609600"/>
          </a:xfrm>
          <a:prstGeom prst="ellipse">
            <a:avLst/>
          </a:prstGeom>
          <a:noFill/>
          <a:ln w="508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9" name="TextBox 8"/>
          <p:cNvSpPr txBox="1"/>
          <p:nvPr/>
        </p:nvSpPr>
        <p:spPr>
          <a:xfrm>
            <a:off x="457200" y="4591152"/>
            <a:ext cx="2175164" cy="300082"/>
          </a:xfrm>
          <a:prstGeom prst="rect">
            <a:avLst/>
          </a:prstGeom>
          <a:solidFill>
            <a:schemeClr val="accent6">
              <a:lumMod val="40000"/>
              <a:lumOff val="60000"/>
            </a:schemeClr>
          </a:solidFill>
        </p:spPr>
        <p:txBody>
          <a:bodyPr wrap="square" rtlCol="0">
            <a:spAutoFit/>
          </a:bodyPr>
          <a:lstStyle/>
          <a:p>
            <a:r>
              <a:rPr lang="en-US" sz="1350" dirty="0"/>
              <a:t>under 60% of teams</a:t>
            </a:r>
          </a:p>
        </p:txBody>
      </p:sp>
      <p:sp>
        <p:nvSpPr>
          <p:cNvPr id="11" name="Oval 10"/>
          <p:cNvSpPr/>
          <p:nvPr/>
        </p:nvSpPr>
        <p:spPr>
          <a:xfrm>
            <a:off x="1676400" y="1566974"/>
            <a:ext cx="5715000" cy="623111"/>
          </a:xfrm>
          <a:prstGeom prst="ellipse">
            <a:avLst/>
          </a:prstGeom>
          <a:noFill/>
          <a:ln w="508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00908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152400" y="228600"/>
            <a:ext cx="8686800" cy="1143000"/>
          </a:xfrm>
        </p:spPr>
        <p:txBody>
          <a:bodyPr/>
          <a:lstStyle/>
          <a:p>
            <a:pPr algn="l" eaLnBrk="1" hangingPunct="1"/>
            <a:r>
              <a:rPr kumimoji="1" lang="en-US" altLang="ja-JP" sz="3500" b="1" dirty="0">
                <a:solidFill>
                  <a:srgbClr val="F58466"/>
                </a:solidFill>
                <a:latin typeface="Goudy Old Style"/>
                <a:cs typeface="Goudy Old Style"/>
              </a:rPr>
              <a:t>Neonatal Golden Hour: </a:t>
            </a:r>
            <a:r>
              <a:rPr kumimoji="1" lang="en-US" altLang="ja-JP" sz="3500" b="1" dirty="0" smtClean="0">
                <a:solidFill>
                  <a:srgbClr val="F58466"/>
                </a:solidFill>
                <a:latin typeface="Goudy Old Style"/>
                <a:cs typeface="Goudy Old Style"/>
              </a:rPr>
              <a:t>Admission </a:t>
            </a:r>
            <a:br>
              <a:rPr kumimoji="1" lang="en-US" altLang="ja-JP" sz="3500" b="1" dirty="0" smtClean="0">
                <a:solidFill>
                  <a:srgbClr val="F58466"/>
                </a:solidFill>
                <a:latin typeface="Goudy Old Style"/>
                <a:cs typeface="Goudy Old Style"/>
              </a:rPr>
            </a:br>
            <a:r>
              <a:rPr kumimoji="1" lang="en-US" altLang="ja-JP" sz="3500" b="1" dirty="0" smtClean="0">
                <a:solidFill>
                  <a:srgbClr val="F58466"/>
                </a:solidFill>
                <a:latin typeface="Goudy Old Style"/>
                <a:cs typeface="Goudy Old Style"/>
              </a:rPr>
              <a:t>Practices </a:t>
            </a:r>
            <a:r>
              <a:rPr kumimoji="1" lang="en-US" altLang="ja-JP" sz="3500" b="1" dirty="0">
                <a:solidFill>
                  <a:srgbClr val="F58466"/>
                </a:solidFill>
                <a:latin typeface="Goudy Old Style"/>
                <a:cs typeface="Goudy Old Style"/>
              </a:rPr>
              <a:t>– Temperature and IV Glucose</a:t>
            </a:r>
            <a:endParaRPr lang="en-US" altLang="en-US" sz="3500" b="1" dirty="0" smtClean="0">
              <a:solidFill>
                <a:srgbClr val="F58466"/>
              </a:solidFill>
              <a:latin typeface="Goudy Old Style" pitchFamily="18" charset="0"/>
            </a:endParaRPr>
          </a:p>
        </p:txBody>
      </p:sp>
      <p:pic>
        <p:nvPicPr>
          <p:cNvPr id="4098" name="Picture 2"/>
          <p:cNvPicPr>
            <a:picLocks noGrp="1" noChangeAspect="1" noChangeArrowheads="1"/>
          </p:cNvPicPr>
          <p:nvPr>
            <p:ph idx="1"/>
          </p:nvPr>
        </p:nvPicPr>
        <p:blipFill>
          <a:blip r:embed="rId3" cstate="print"/>
          <a:srcRect/>
          <a:stretch>
            <a:fillRect/>
          </a:stretch>
        </p:blipFill>
        <p:spPr bwMode="auto">
          <a:xfrm>
            <a:off x="1" y="1600200"/>
            <a:ext cx="9144000" cy="5257800"/>
          </a:xfrm>
          <a:prstGeom prst="rect">
            <a:avLst/>
          </a:prstGeom>
          <a:noFill/>
          <a:ln w="9525">
            <a:noFill/>
            <a:miter lim="800000"/>
            <a:headEnd/>
            <a:tailEnd/>
          </a:ln>
        </p:spPr>
      </p:pic>
      <p:grpSp>
        <p:nvGrpSpPr>
          <p:cNvPr id="4" name="Group 3"/>
          <p:cNvGrpSpPr/>
          <p:nvPr/>
        </p:nvGrpSpPr>
        <p:grpSpPr>
          <a:xfrm rot="20373961">
            <a:off x="820350" y="3526328"/>
            <a:ext cx="1085637" cy="529932"/>
            <a:chOff x="1122140" y="3178529"/>
            <a:chExt cx="1085637" cy="529932"/>
          </a:xfrm>
        </p:grpSpPr>
        <p:sp>
          <p:nvSpPr>
            <p:cNvPr id="5" name="TextBox 4"/>
            <p:cNvSpPr txBox="1"/>
            <p:nvPr/>
          </p:nvSpPr>
          <p:spPr>
            <a:xfrm rot="20214100">
              <a:off x="1521977" y="3178529"/>
              <a:ext cx="685800" cy="381000"/>
            </a:xfrm>
            <a:prstGeom prst="rect">
              <a:avLst/>
            </a:prstGeom>
            <a:noFill/>
            <a:ln>
              <a:noFill/>
            </a:ln>
          </p:spPr>
          <p:txBody>
            <a:bodyPr wrap="square" rtlCol="0">
              <a:spAutoFit/>
            </a:bodyPr>
            <a:lstStyle/>
            <a:p>
              <a:r>
                <a:rPr lang="en-US" b="1" dirty="0" smtClean="0">
                  <a:solidFill>
                    <a:schemeClr val="accent3"/>
                  </a:solidFill>
                </a:rPr>
                <a:t>61%</a:t>
              </a:r>
              <a:endParaRPr lang="en-US" b="1" dirty="0">
                <a:solidFill>
                  <a:schemeClr val="accent3"/>
                </a:solidFill>
              </a:endParaRPr>
            </a:p>
          </p:txBody>
        </p:sp>
        <p:sp>
          <p:nvSpPr>
            <p:cNvPr id="6" name="Left Arrow Callout 5"/>
            <p:cNvSpPr/>
            <p:nvPr/>
          </p:nvSpPr>
          <p:spPr>
            <a:xfrm rot="20206804">
              <a:off x="1122140" y="3251261"/>
              <a:ext cx="1066800" cy="457200"/>
            </a:xfrm>
            <a:prstGeom prst="leftArrowCallou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p:cNvGrpSpPr/>
          <p:nvPr/>
        </p:nvGrpSpPr>
        <p:grpSpPr>
          <a:xfrm rot="2730644">
            <a:off x="1093397" y="5208083"/>
            <a:ext cx="1085637" cy="529932"/>
            <a:chOff x="1122140" y="3178529"/>
            <a:chExt cx="1085637" cy="529932"/>
          </a:xfrm>
          <a:noFill/>
        </p:grpSpPr>
        <p:sp>
          <p:nvSpPr>
            <p:cNvPr id="11" name="TextBox 10"/>
            <p:cNvSpPr txBox="1"/>
            <p:nvPr/>
          </p:nvSpPr>
          <p:spPr>
            <a:xfrm rot="20214100">
              <a:off x="1521977" y="3178529"/>
              <a:ext cx="685800" cy="381000"/>
            </a:xfrm>
            <a:prstGeom prst="rect">
              <a:avLst/>
            </a:prstGeom>
            <a:grpFill/>
            <a:ln>
              <a:noFill/>
            </a:ln>
          </p:spPr>
          <p:txBody>
            <a:bodyPr wrap="square" rtlCol="0">
              <a:spAutoFit/>
            </a:bodyPr>
            <a:lstStyle/>
            <a:p>
              <a:r>
                <a:rPr lang="en-US" b="1" dirty="0" smtClean="0">
                  <a:solidFill>
                    <a:schemeClr val="tx2">
                      <a:lumMod val="60000"/>
                      <a:lumOff val="40000"/>
                    </a:schemeClr>
                  </a:solidFill>
                </a:rPr>
                <a:t>39%</a:t>
              </a:r>
              <a:endParaRPr lang="en-US" b="1" dirty="0">
                <a:solidFill>
                  <a:schemeClr val="tx2">
                    <a:lumMod val="60000"/>
                    <a:lumOff val="40000"/>
                  </a:schemeClr>
                </a:solidFill>
              </a:endParaRPr>
            </a:p>
          </p:txBody>
        </p:sp>
        <p:sp>
          <p:nvSpPr>
            <p:cNvPr id="12" name="Left Arrow Callout 11"/>
            <p:cNvSpPr/>
            <p:nvPr/>
          </p:nvSpPr>
          <p:spPr>
            <a:xfrm rot="20206804">
              <a:off x="1122140" y="3251261"/>
              <a:ext cx="1066800" cy="457200"/>
            </a:xfrm>
            <a:prstGeom prst="leftArrowCallou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13" name="Group 12"/>
          <p:cNvGrpSpPr/>
          <p:nvPr/>
        </p:nvGrpSpPr>
        <p:grpSpPr>
          <a:xfrm rot="10259232">
            <a:off x="7878300" y="5123007"/>
            <a:ext cx="1066800" cy="486000"/>
            <a:chOff x="1122140" y="3222461"/>
            <a:chExt cx="1066800" cy="486000"/>
          </a:xfrm>
        </p:grpSpPr>
        <p:sp>
          <p:nvSpPr>
            <p:cNvPr id="14" name="TextBox 13"/>
            <p:cNvSpPr txBox="1"/>
            <p:nvPr/>
          </p:nvSpPr>
          <p:spPr>
            <a:xfrm rot="9160955">
              <a:off x="1489686" y="3222461"/>
              <a:ext cx="685800" cy="381000"/>
            </a:xfrm>
            <a:prstGeom prst="rect">
              <a:avLst/>
            </a:prstGeom>
            <a:noFill/>
            <a:ln>
              <a:noFill/>
            </a:ln>
          </p:spPr>
          <p:txBody>
            <a:bodyPr wrap="square" rtlCol="0">
              <a:spAutoFit/>
            </a:bodyPr>
            <a:lstStyle/>
            <a:p>
              <a:r>
                <a:rPr lang="en-US" b="1" dirty="0" smtClean="0">
                  <a:solidFill>
                    <a:schemeClr val="accent1"/>
                  </a:solidFill>
                </a:rPr>
                <a:t>44%</a:t>
              </a:r>
              <a:endParaRPr lang="en-US" b="1" dirty="0">
                <a:solidFill>
                  <a:schemeClr val="accent1"/>
                </a:solidFill>
              </a:endParaRPr>
            </a:p>
          </p:txBody>
        </p:sp>
        <p:sp>
          <p:nvSpPr>
            <p:cNvPr id="15" name="Left Arrow Callout 14"/>
            <p:cNvSpPr/>
            <p:nvPr/>
          </p:nvSpPr>
          <p:spPr>
            <a:xfrm rot="20206804">
              <a:off x="1122140" y="3251261"/>
              <a:ext cx="1066800" cy="457200"/>
            </a:xfrm>
            <a:prstGeom prst="leftArrowCallou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rot="14469994">
            <a:off x="7835685" y="3198542"/>
            <a:ext cx="1066800" cy="486000"/>
            <a:chOff x="1122140" y="3222461"/>
            <a:chExt cx="1066800" cy="486000"/>
          </a:xfrm>
        </p:grpSpPr>
        <p:sp>
          <p:nvSpPr>
            <p:cNvPr id="17" name="TextBox 16"/>
            <p:cNvSpPr txBox="1"/>
            <p:nvPr/>
          </p:nvSpPr>
          <p:spPr>
            <a:xfrm rot="9160955">
              <a:off x="1489686" y="3222461"/>
              <a:ext cx="685800" cy="381000"/>
            </a:xfrm>
            <a:prstGeom prst="rect">
              <a:avLst/>
            </a:prstGeom>
            <a:noFill/>
            <a:ln>
              <a:noFill/>
            </a:ln>
          </p:spPr>
          <p:txBody>
            <a:bodyPr wrap="square" rtlCol="0">
              <a:spAutoFit/>
            </a:bodyPr>
            <a:lstStyle/>
            <a:p>
              <a:r>
                <a:rPr lang="en-US" b="1" dirty="0" smtClean="0">
                  <a:solidFill>
                    <a:schemeClr val="accent3"/>
                  </a:solidFill>
                </a:rPr>
                <a:t>83%</a:t>
              </a:r>
              <a:endParaRPr lang="en-US" b="1" dirty="0">
                <a:solidFill>
                  <a:schemeClr val="accent3"/>
                </a:solidFill>
              </a:endParaRPr>
            </a:p>
          </p:txBody>
        </p:sp>
        <p:sp>
          <p:nvSpPr>
            <p:cNvPr id="18" name="Left Arrow Callout 17"/>
            <p:cNvSpPr/>
            <p:nvPr/>
          </p:nvSpPr>
          <p:spPr>
            <a:xfrm rot="20206804">
              <a:off x="1122140" y="3251261"/>
              <a:ext cx="1066800" cy="457200"/>
            </a:xfrm>
            <a:prstGeom prst="leftArrowCallou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Oval 18"/>
          <p:cNvSpPr/>
          <p:nvPr/>
        </p:nvSpPr>
        <p:spPr>
          <a:xfrm>
            <a:off x="2835198" y="6477000"/>
            <a:ext cx="1295400" cy="381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130598" y="6477000"/>
            <a:ext cx="1371600" cy="38100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263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eaLnBrk="1" hangingPunct="1"/>
            <a:r>
              <a:rPr lang="en-US" sz="4000" b="1" dirty="0" smtClean="0">
                <a:solidFill>
                  <a:srgbClr val="F58466"/>
                </a:solidFill>
                <a:latin typeface="Goudy Old Style" pitchFamily="18" charset="0"/>
              </a:rPr>
              <a:t>Achieving and Sustaining </a:t>
            </a:r>
            <a:br>
              <a:rPr lang="en-US" sz="4000" b="1" dirty="0" smtClean="0">
                <a:solidFill>
                  <a:srgbClr val="F58466"/>
                </a:solidFill>
                <a:latin typeface="Goudy Old Style" pitchFamily="18" charset="0"/>
              </a:rPr>
            </a:br>
            <a:r>
              <a:rPr lang="en-US" sz="4000" b="1" dirty="0" smtClean="0">
                <a:solidFill>
                  <a:srgbClr val="F58466"/>
                </a:solidFill>
                <a:latin typeface="Goudy Old Style" pitchFamily="18" charset="0"/>
              </a:rPr>
              <a:t>GH Goals for ALL TEAMS</a:t>
            </a:r>
            <a:endParaRPr lang="en-US" sz="4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38</a:t>
            </a:fld>
            <a:endParaRPr lang="en-US" altLang="en-US"/>
          </a:p>
        </p:txBody>
      </p:sp>
      <p:graphicFrame>
        <p:nvGraphicFramePr>
          <p:cNvPr id="5" name="Diagram 4"/>
          <p:cNvGraphicFramePr/>
          <p:nvPr>
            <p:extLst>
              <p:ext uri="{D42A27DB-BD31-4B8C-83A1-F6EECF244321}">
                <p14:modId xmlns:p14="http://schemas.microsoft.com/office/powerpoint/2010/main" val="4263890304"/>
              </p:ext>
            </p:extLst>
          </p:nvPr>
        </p:nvGraphicFramePr>
        <p:xfrm>
          <a:off x="0" y="549275"/>
          <a:ext cx="8686800" cy="4423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ife of an Educator: The 21st century classroo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7800" y="4163050"/>
            <a:ext cx="3124200" cy="2117132"/>
          </a:xfrm>
          <a:prstGeom prst="rect">
            <a:avLst/>
          </a:prstGeom>
        </p:spPr>
      </p:pic>
    </p:spTree>
    <p:extLst>
      <p:ext uri="{BB962C8B-B14F-4D97-AF65-F5344CB8AC3E}">
        <p14:creationId xmlns:p14="http://schemas.microsoft.com/office/powerpoint/2010/main" val="1799923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7147" y="1137536"/>
            <a:ext cx="5829842" cy="1628964"/>
          </a:xfrm>
          <a:prstGeom prst="rect">
            <a:avLst/>
          </a:prstGeom>
          <a:solidFill>
            <a:srgbClr val="F9B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3" name="Text Placeholder 7"/>
          <p:cNvSpPr>
            <a:spLocks noGrp="1"/>
          </p:cNvSpPr>
          <p:nvPr>
            <p:ph type="body" sz="quarter" idx="1"/>
          </p:nvPr>
        </p:nvSpPr>
        <p:spPr>
          <a:xfrm>
            <a:off x="470161" y="990600"/>
            <a:ext cx="5867400" cy="1592580"/>
          </a:xfrm>
        </p:spPr>
        <p:txBody>
          <a:bodyPr>
            <a:normAutofit fontScale="92500"/>
          </a:bodyPr>
          <a:lstStyle/>
          <a:p>
            <a:pPr>
              <a:defRPr/>
            </a:pPr>
            <a:r>
              <a:rPr lang="en-US" dirty="0" smtClean="0">
                <a:solidFill>
                  <a:schemeClr val="tx2"/>
                </a:solidFill>
              </a:rPr>
              <a:t>Aim:</a:t>
            </a:r>
            <a:r>
              <a:rPr lang="en-US" dirty="0" smtClean="0"/>
              <a:t> </a:t>
            </a:r>
            <a:r>
              <a:rPr lang="en-US" dirty="0"/>
              <a:t>Reduce the rate of severe morbidities in women with severe preeclampsia, eclampsia, or preeclampsia superimposed on pre-existing hypertension by 20% </a:t>
            </a:r>
            <a:r>
              <a:rPr lang="en-US" dirty="0" smtClean="0"/>
              <a:t>by December 2017</a:t>
            </a:r>
            <a:endParaRPr lang="en-US" b="0" dirty="0" smtClean="0"/>
          </a:p>
        </p:txBody>
      </p:sp>
      <p:sp>
        <p:nvSpPr>
          <p:cNvPr id="10" name="Rectangle 9"/>
          <p:cNvSpPr/>
          <p:nvPr/>
        </p:nvSpPr>
        <p:spPr>
          <a:xfrm>
            <a:off x="457200" y="2621720"/>
            <a:ext cx="5849789" cy="1556196"/>
          </a:xfrm>
          <a:prstGeom prst="rect">
            <a:avLst/>
          </a:prstGeom>
          <a:solidFill>
            <a:srgbClr val="C9D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3"/>
          </p:nvPr>
        </p:nvSpPr>
        <p:spPr>
          <a:xfrm>
            <a:off x="499536" y="2413142"/>
            <a:ext cx="5942784" cy="1538279"/>
          </a:xfrm>
        </p:spPr>
        <p:txBody>
          <a:bodyPr>
            <a:normAutofit/>
          </a:bodyPr>
          <a:lstStyle/>
          <a:p>
            <a:r>
              <a:rPr lang="en-US" altLang="en-US" sz="2200" dirty="0" smtClean="0">
                <a:solidFill>
                  <a:schemeClr val="tx2"/>
                </a:solidFill>
              </a:rPr>
              <a:t>Approach: </a:t>
            </a:r>
            <a:r>
              <a:rPr lang="en-US" altLang="en-US" sz="2200" dirty="0" smtClean="0"/>
              <a:t>Established </a:t>
            </a:r>
            <a:r>
              <a:rPr lang="en-US" altLang="en-US" sz="2200" dirty="0"/>
              <a:t>workgroup, </a:t>
            </a:r>
            <a:r>
              <a:rPr lang="en-US" altLang="en-US" sz="2200" dirty="0" smtClean="0"/>
              <a:t>identified </a:t>
            </a:r>
            <a:r>
              <a:rPr lang="en-US" altLang="en-US" sz="2200" dirty="0"/>
              <a:t>hospital teams, </a:t>
            </a:r>
            <a:r>
              <a:rPr lang="en-US" altLang="en-US" sz="2200" dirty="0" smtClean="0"/>
              <a:t>implemented </a:t>
            </a:r>
            <a:r>
              <a:rPr lang="en-US" altLang="en-US" sz="2200" dirty="0"/>
              <a:t>evidence-based practices / protocols / </a:t>
            </a:r>
            <a:r>
              <a:rPr lang="en-US" altLang="en-US" sz="2200" dirty="0" smtClean="0"/>
              <a:t>AIM HTN Bundle </a:t>
            </a:r>
            <a:endParaRPr lang="en-US" altLang="en-US" sz="2200" dirty="0"/>
          </a:p>
        </p:txBody>
      </p:sp>
      <p:sp>
        <p:nvSpPr>
          <p:cNvPr id="25602" name="Title 1"/>
          <p:cNvSpPr>
            <a:spLocks noGrp="1"/>
          </p:cNvSpPr>
          <p:nvPr>
            <p:ph type="title"/>
          </p:nvPr>
        </p:nvSpPr>
        <p:spPr>
          <a:xfrm>
            <a:off x="457200" y="-62300"/>
            <a:ext cx="8229600" cy="1143000"/>
          </a:xfrm>
        </p:spPr>
        <p:txBody>
          <a:bodyPr/>
          <a:lstStyle/>
          <a:p>
            <a:pPr algn="l" eaLnBrk="1" hangingPunct="1"/>
            <a:r>
              <a:rPr lang="en-US" altLang="en-US" sz="3600" b="1" dirty="0" smtClean="0">
                <a:solidFill>
                  <a:srgbClr val="F58466"/>
                </a:solidFill>
                <a:latin typeface="Goudy Old Style" pitchFamily="18" charset="0"/>
              </a:rPr>
              <a:t>ILPQC Maternal </a:t>
            </a:r>
            <a:br>
              <a:rPr lang="en-US" altLang="en-US" sz="3600" b="1" dirty="0" smtClean="0">
                <a:solidFill>
                  <a:srgbClr val="F58466"/>
                </a:solidFill>
                <a:latin typeface="Goudy Old Style" pitchFamily="18" charset="0"/>
              </a:rPr>
            </a:br>
            <a:r>
              <a:rPr lang="en-US" altLang="en-US" sz="3600" b="1" dirty="0" smtClean="0">
                <a:solidFill>
                  <a:srgbClr val="F58466"/>
                </a:solidFill>
                <a:latin typeface="Goudy Old Style" pitchFamily="18" charset="0"/>
              </a:rPr>
              <a:t>Hypertension Initiative</a:t>
            </a:r>
            <a:endParaRPr lang="en-US" altLang="en-US" sz="3600" b="1" dirty="0">
              <a:solidFill>
                <a:srgbClr val="F58466"/>
              </a:solidFill>
              <a:latin typeface="Goudy Old Style" pitchFamily="18" charset="0"/>
            </a:endParaRPr>
          </a:p>
        </p:txBody>
      </p:sp>
      <p:sp>
        <p:nvSpPr>
          <p:cNvPr id="25606" name="TextBox 10"/>
          <p:cNvSpPr txBox="1">
            <a:spLocks noChangeArrowheads="1"/>
          </p:cNvSpPr>
          <p:nvPr/>
        </p:nvSpPr>
        <p:spPr bwMode="auto">
          <a:xfrm rot="10800000" flipV="1">
            <a:off x="381000" y="4301175"/>
            <a:ext cx="8496060" cy="1754326"/>
          </a:xfrm>
          <a:prstGeom prst="rect">
            <a:avLst/>
          </a:prstGeom>
          <a:noFill/>
          <a:ln w="9525">
            <a:noFill/>
            <a:miter lim="800000"/>
            <a:headEnd/>
            <a:tailEnd/>
          </a:ln>
        </p:spPr>
        <p:txBody>
          <a:bodyPr wrap="square">
            <a:spAutoFit/>
          </a:bodyPr>
          <a:lstStyle/>
          <a:p>
            <a:pPr marL="342900" lvl="1" indent="-342900" eaLnBrk="1" hangingPunct="1">
              <a:lnSpc>
                <a:spcPct val="90000"/>
              </a:lnSpc>
              <a:buClr>
                <a:srgbClr val="F58466"/>
              </a:buClr>
              <a:buFont typeface="Arial" pitchFamily="34" charset="0"/>
              <a:buChar char="•"/>
            </a:pPr>
            <a:r>
              <a:rPr lang="en-US" altLang="en-US" sz="2000" dirty="0" smtClean="0">
                <a:latin typeface="+mj-lt"/>
                <a:cs typeface="Arial" charset="0"/>
              </a:rPr>
              <a:t>110 hospital teams - 23 Wave 1 (Jan 2016), 87 Wave 2 teams (May 2016)</a:t>
            </a:r>
          </a:p>
          <a:p>
            <a:pPr marL="342900" lvl="1" indent="-342900" eaLnBrk="1" hangingPunct="1">
              <a:lnSpc>
                <a:spcPct val="90000"/>
              </a:lnSpc>
              <a:buClr>
                <a:srgbClr val="F58466"/>
              </a:buClr>
              <a:buFont typeface="Arial" pitchFamily="34" charset="0"/>
              <a:buChar char="•"/>
            </a:pPr>
            <a:r>
              <a:rPr lang="en-US" altLang="en-US" sz="2000" dirty="0" smtClean="0">
                <a:latin typeface="+mj-lt"/>
                <a:cs typeface="Arial" charset="0"/>
              </a:rPr>
              <a:t>106 Hospitals submitted data for over 13,000 women who experienced severe maternal HTN across the initiative</a:t>
            </a:r>
          </a:p>
          <a:p>
            <a:pPr marL="342900" lvl="1" indent="-342900" eaLnBrk="1" hangingPunct="1">
              <a:lnSpc>
                <a:spcPct val="90000"/>
              </a:lnSpc>
              <a:buClr>
                <a:srgbClr val="F58466"/>
              </a:buClr>
              <a:buFont typeface="Arial" pitchFamily="34" charset="0"/>
              <a:buChar char="•"/>
            </a:pPr>
            <a:r>
              <a:rPr lang="en-US" altLang="en-US" sz="2000" dirty="0" smtClean="0">
                <a:latin typeface="+mj-lt"/>
              </a:rPr>
              <a:t>HTN </a:t>
            </a:r>
            <a:r>
              <a:rPr lang="en-US" altLang="en-US" sz="2000" dirty="0">
                <a:latin typeface="+mj-lt"/>
              </a:rPr>
              <a:t>Kick-off Call – </a:t>
            </a:r>
            <a:r>
              <a:rPr lang="en-US" altLang="en-US" sz="2000" dirty="0" smtClean="0">
                <a:latin typeface="+mj-lt"/>
              </a:rPr>
              <a:t>April 2016, 284 </a:t>
            </a:r>
            <a:r>
              <a:rPr lang="en-US" altLang="en-US" sz="2000" dirty="0">
                <a:latin typeface="+mj-lt"/>
              </a:rPr>
              <a:t>participants from 97 hospitals </a:t>
            </a:r>
            <a:endParaRPr lang="en-US" altLang="en-US" sz="2000" dirty="0" smtClean="0">
              <a:latin typeface="+mj-lt"/>
            </a:endParaRPr>
          </a:p>
          <a:p>
            <a:pPr marL="342900" lvl="1" indent="-342900" eaLnBrk="1" hangingPunct="1">
              <a:lnSpc>
                <a:spcPct val="90000"/>
              </a:lnSpc>
              <a:buClr>
                <a:srgbClr val="F58466"/>
              </a:buClr>
              <a:buFont typeface="Arial" pitchFamily="34" charset="0"/>
              <a:buChar char="•"/>
            </a:pPr>
            <a:r>
              <a:rPr lang="en-US" altLang="en-US" sz="2000" dirty="0" smtClean="0">
                <a:latin typeface="+mj-lt"/>
              </a:rPr>
              <a:t>HTN </a:t>
            </a:r>
            <a:r>
              <a:rPr lang="en-US" altLang="en-US" sz="2000" dirty="0">
                <a:latin typeface="+mj-lt"/>
              </a:rPr>
              <a:t>Face-to-Face </a:t>
            </a:r>
            <a:r>
              <a:rPr lang="en-US" altLang="en-US" sz="2000" dirty="0" smtClean="0">
                <a:latin typeface="+mj-lt"/>
              </a:rPr>
              <a:t>– </a:t>
            </a:r>
            <a:r>
              <a:rPr lang="en-US" altLang="en-US" sz="2000" dirty="0">
                <a:latin typeface="+mj-lt"/>
              </a:rPr>
              <a:t>May </a:t>
            </a:r>
            <a:r>
              <a:rPr lang="en-US" altLang="en-US" sz="2000" dirty="0" smtClean="0">
                <a:latin typeface="+mj-lt"/>
              </a:rPr>
              <a:t>2016, </a:t>
            </a:r>
            <a:r>
              <a:rPr lang="en-US" altLang="en-US" sz="2000" dirty="0">
                <a:latin typeface="+mj-lt"/>
              </a:rPr>
              <a:t>Springfield, </a:t>
            </a:r>
            <a:r>
              <a:rPr lang="en-US" altLang="en-US" sz="2000" dirty="0" smtClean="0">
                <a:latin typeface="+mj-lt"/>
              </a:rPr>
              <a:t>288 attendees, 101 </a:t>
            </a:r>
            <a:r>
              <a:rPr lang="en-US" altLang="en-US" sz="2000" dirty="0">
                <a:latin typeface="+mj-lt"/>
              </a:rPr>
              <a:t>hospitals </a:t>
            </a:r>
            <a:endParaRPr lang="en-US" altLang="en-US" sz="2000" dirty="0" smtClean="0">
              <a:latin typeface="+mj-lt"/>
            </a:endParaRPr>
          </a:p>
          <a:p>
            <a:pPr marL="342900" lvl="1" indent="-342900" eaLnBrk="1" hangingPunct="1">
              <a:lnSpc>
                <a:spcPct val="90000"/>
              </a:lnSpc>
              <a:buClr>
                <a:srgbClr val="F58466"/>
              </a:buClr>
              <a:buFont typeface="Arial" pitchFamily="34" charset="0"/>
              <a:buChar char="•"/>
            </a:pPr>
            <a:r>
              <a:rPr lang="en-US" altLang="en-US" sz="2000" dirty="0" smtClean="0">
                <a:latin typeface="+mj-lt"/>
              </a:rPr>
              <a:t>HTN Face-to-Face – May 2017, Springfield, with 256 attendees 101 hospitals</a:t>
            </a:r>
            <a:endParaRPr lang="en-US" altLang="en-US" dirty="0">
              <a:latin typeface="+mj-lt"/>
              <a:cs typeface="Arial" charset="0"/>
            </a:endParaRPr>
          </a:p>
        </p:txBody>
      </p:sp>
      <p:pic>
        <p:nvPicPr>
          <p:cNvPr id="1027" name="Picture 3" descr="C:\Users\finnegak\Downloads\AdobeStock_97371554.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927" r="26840"/>
          <a:stretch/>
        </p:blipFill>
        <p:spPr bwMode="auto">
          <a:xfrm>
            <a:off x="6280302" y="1066800"/>
            <a:ext cx="2863698" cy="3185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0338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73051"/>
            <a:ext cx="8229600" cy="869951"/>
          </a:xfrm>
        </p:spPr>
        <p:txBody>
          <a:bodyPr/>
          <a:lstStyle/>
          <a:p>
            <a:r>
              <a:rPr lang="en-US" sz="4000" dirty="0" smtClean="0">
                <a:solidFill>
                  <a:srgbClr val="F58466"/>
                </a:solidFill>
                <a:latin typeface="Goudy Old Style" pitchFamily="18" charset="0"/>
              </a:rPr>
              <a:t>Conference Objectives</a:t>
            </a:r>
          </a:p>
        </p:txBody>
      </p:sp>
      <p:sp>
        <p:nvSpPr>
          <p:cNvPr id="7" name="Content Placeholder 2"/>
          <p:cNvSpPr txBox="1">
            <a:spLocks/>
          </p:cNvSpPr>
          <p:nvPr/>
        </p:nvSpPr>
        <p:spPr bwMode="auto">
          <a:xfrm>
            <a:off x="612648" y="1600200"/>
            <a:ext cx="8153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514350" lvl="0" indent="-514350" eaLnBrk="1" hangingPunct="1">
              <a:spcBef>
                <a:spcPts val="700"/>
              </a:spcBef>
              <a:buClr>
                <a:srgbClr val="F58466"/>
              </a:buClr>
              <a:buSzPct val="100000"/>
              <a:buFont typeface="+mj-lt"/>
              <a:buAutoNum type="arabicPeriod"/>
              <a:defRPr/>
            </a:pPr>
            <a:r>
              <a:rPr lang="en-US" sz="2900" dirty="0" smtClean="0">
                <a:latin typeface="+mn-lt"/>
                <a:ea typeface="+mn-ea"/>
              </a:rPr>
              <a:t>Describe benefits of working together on quality improvement in a perinatal quality collaborative;</a:t>
            </a:r>
          </a:p>
          <a:p>
            <a:pPr marL="514350" lvl="0" indent="-514350" eaLnBrk="1" hangingPunct="1">
              <a:spcBef>
                <a:spcPts val="700"/>
              </a:spcBef>
              <a:buClr>
                <a:srgbClr val="F58466"/>
              </a:buClr>
              <a:buSzPct val="100000"/>
              <a:buFont typeface="+mj-lt"/>
              <a:buAutoNum type="arabicPeriod"/>
              <a:defRPr/>
            </a:pPr>
            <a:r>
              <a:rPr lang="en-US" sz="2900" dirty="0" smtClean="0">
                <a:latin typeface="+mn-lt"/>
                <a:ea typeface="+mn-ea"/>
              </a:rPr>
              <a:t>Identify successful past/present initiatives in Illinois and other states to reduce adverse perinatal outcomes; </a:t>
            </a:r>
          </a:p>
          <a:p>
            <a:pPr marL="514350" lvl="0" indent="-514350" eaLnBrk="1" hangingPunct="1">
              <a:spcBef>
                <a:spcPts val="700"/>
              </a:spcBef>
              <a:buClr>
                <a:srgbClr val="F58466"/>
              </a:buClr>
              <a:buSzPct val="100000"/>
              <a:buFont typeface="+mj-lt"/>
              <a:buAutoNum type="arabicPeriod"/>
              <a:defRPr/>
            </a:pPr>
            <a:r>
              <a:rPr lang="en-US" sz="2900" dirty="0" smtClean="0">
                <a:latin typeface="+mn-lt"/>
                <a:ea typeface="+mn-ea"/>
              </a:rPr>
              <a:t>Plan, implement, and sustain a perinatal quality improvement project based on one’s expertise;</a:t>
            </a:r>
          </a:p>
          <a:p>
            <a:pPr marL="514350" lvl="0" indent="-514350" eaLnBrk="1" hangingPunct="1">
              <a:spcBef>
                <a:spcPts val="700"/>
              </a:spcBef>
              <a:buClr>
                <a:srgbClr val="F58466"/>
              </a:buClr>
              <a:buSzPct val="100000"/>
              <a:buFont typeface="+mj-lt"/>
              <a:buAutoNum type="arabicPeriod"/>
              <a:defRPr/>
            </a:pPr>
            <a:r>
              <a:rPr lang="en-US" sz="2900" dirty="0" smtClean="0">
                <a:latin typeface="+mn-lt"/>
                <a:ea typeface="+mn-ea"/>
              </a:rPr>
              <a:t>Identify smart aim and objectives of the ILPQC quality improvement initiatives starting in 2018.</a:t>
            </a:r>
          </a:p>
          <a:p>
            <a:pPr marL="319088" marR="0" lvl="0" indent="-319088" algn="l" defTabSz="914400" rtl="0" eaLnBrk="1" fontAlgn="base" latinLnBrk="0" hangingPunct="1">
              <a:lnSpc>
                <a:spcPct val="100000"/>
              </a:lnSpc>
              <a:spcBef>
                <a:spcPts val="700"/>
              </a:spcBef>
              <a:spcAft>
                <a:spcPct val="0"/>
              </a:spcAft>
              <a:buClr>
                <a:schemeClr val="accent2"/>
              </a:buClr>
              <a:buSzPct val="60000"/>
              <a:buFont typeface="Wingdings" pitchFamily="2" charset="2"/>
              <a:buAutoNum type="arabicPeriod"/>
              <a:tabLst/>
              <a:defRPr/>
            </a:pPr>
            <a:endParaRPr kumimoji="0" lang="en-US" sz="29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8765392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2400" y="0"/>
            <a:ext cx="8229600" cy="1143000"/>
          </a:xfrm>
        </p:spPr>
        <p:txBody>
          <a:bodyPr/>
          <a:lstStyle/>
          <a:p>
            <a:pPr algn="l" eaLnBrk="1" hangingPunct="1"/>
            <a:r>
              <a:rPr lang="en-US" altLang="en-US" b="1" dirty="0" smtClean="0">
                <a:solidFill>
                  <a:srgbClr val="F58466"/>
                </a:solidFill>
                <a:latin typeface="Goudy Old Style" pitchFamily="18" charset="0"/>
              </a:rPr>
              <a:t>Why we do this work</a:t>
            </a:r>
          </a:p>
        </p:txBody>
      </p:sp>
      <p:sp>
        <p:nvSpPr>
          <p:cNvPr id="4" name="TextBox 3"/>
          <p:cNvSpPr txBox="1"/>
          <p:nvPr/>
        </p:nvSpPr>
        <p:spPr>
          <a:xfrm>
            <a:off x="4953000" y="4724400"/>
            <a:ext cx="3581400" cy="1736646"/>
          </a:xfrm>
          <a:prstGeom prst="roundRect">
            <a:avLst/>
          </a:prstGeom>
          <a:solidFill>
            <a:srgbClr val="F9B7A5"/>
          </a:solidFill>
          <a:ln>
            <a:solidFill>
              <a:srgbClr val="F9B7A5"/>
            </a:solidFill>
          </a:ln>
        </p:spPr>
        <p:txBody>
          <a:bodyPr wrap="square" rtlCol="0">
            <a:spAutoFit/>
          </a:bodyPr>
          <a:lstStyle/>
          <a:p>
            <a:pPr algn="ctr"/>
            <a:r>
              <a:rPr lang="en-US" sz="2400" dirty="0" smtClean="0">
                <a:latin typeface="+mn-lt"/>
              </a:rPr>
              <a:t>6% of preterm births, and 19% of medically- indicated induced preterm births</a:t>
            </a:r>
          </a:p>
        </p:txBody>
      </p:sp>
      <p:sp>
        <p:nvSpPr>
          <p:cNvPr id="5" name="TextBox 4"/>
          <p:cNvSpPr txBox="1"/>
          <p:nvPr/>
        </p:nvSpPr>
        <p:spPr>
          <a:xfrm>
            <a:off x="6477000" y="2558177"/>
            <a:ext cx="2514600" cy="1328023"/>
          </a:xfrm>
          <a:prstGeom prst="roundRect">
            <a:avLst/>
          </a:prstGeom>
          <a:solidFill>
            <a:srgbClr val="F9B7A5"/>
          </a:solidFill>
          <a:ln>
            <a:solidFill>
              <a:srgbClr val="F9B7A5"/>
            </a:solidFill>
          </a:ln>
        </p:spPr>
        <p:txBody>
          <a:bodyPr wrap="square" rtlCol="0">
            <a:spAutoFit/>
          </a:bodyPr>
          <a:lstStyle/>
          <a:p>
            <a:pPr algn="ctr"/>
            <a:r>
              <a:rPr lang="en-US" sz="2400" dirty="0" smtClean="0">
                <a:latin typeface="+mn-lt"/>
              </a:rPr>
              <a:t>1/3 of severe obstetric complications</a:t>
            </a:r>
          </a:p>
        </p:txBody>
      </p:sp>
      <p:sp>
        <p:nvSpPr>
          <p:cNvPr id="6" name="TextBox 5"/>
          <p:cNvSpPr txBox="1"/>
          <p:nvPr/>
        </p:nvSpPr>
        <p:spPr>
          <a:xfrm>
            <a:off x="304800" y="4740354"/>
            <a:ext cx="3810000" cy="1736646"/>
          </a:xfrm>
          <a:prstGeom prst="roundRect">
            <a:avLst/>
          </a:prstGeom>
          <a:solidFill>
            <a:srgbClr val="F9B7A5"/>
          </a:solidFill>
          <a:ln>
            <a:solidFill>
              <a:srgbClr val="F9B7A5"/>
            </a:solidFill>
          </a:ln>
        </p:spPr>
        <p:txBody>
          <a:bodyPr wrap="square" rtlCol="0">
            <a:spAutoFit/>
          </a:bodyPr>
          <a:lstStyle/>
          <a:p>
            <a:pPr algn="ctr"/>
            <a:r>
              <a:rPr lang="en-US" sz="2400" dirty="0" smtClean="0">
                <a:latin typeface="+mn-lt"/>
              </a:rPr>
              <a:t>IUGR,</a:t>
            </a:r>
          </a:p>
          <a:p>
            <a:pPr algn="ctr"/>
            <a:r>
              <a:rPr lang="en-US" sz="2400" dirty="0" err="1" smtClean="0">
                <a:latin typeface="+mn-lt"/>
              </a:rPr>
              <a:t>oligohydramnios</a:t>
            </a:r>
            <a:r>
              <a:rPr lang="en-US" sz="2400" dirty="0" smtClean="0">
                <a:latin typeface="+mn-lt"/>
              </a:rPr>
              <a:t>, placental abruption, NICU admission, stillbirth, neonatal death</a:t>
            </a:r>
          </a:p>
        </p:txBody>
      </p:sp>
      <p:sp>
        <p:nvSpPr>
          <p:cNvPr id="7" name="TextBox 6"/>
          <p:cNvSpPr txBox="1"/>
          <p:nvPr/>
        </p:nvSpPr>
        <p:spPr>
          <a:xfrm>
            <a:off x="76200" y="2558177"/>
            <a:ext cx="2514600" cy="1328023"/>
          </a:xfrm>
          <a:prstGeom prst="roundRect">
            <a:avLst/>
          </a:prstGeom>
          <a:solidFill>
            <a:srgbClr val="F9B7A5"/>
          </a:solidFill>
          <a:ln>
            <a:solidFill>
              <a:srgbClr val="F9B7A5"/>
            </a:solidFill>
          </a:ln>
        </p:spPr>
        <p:txBody>
          <a:bodyPr wrap="square" rtlCol="0">
            <a:spAutoFit/>
          </a:bodyPr>
          <a:lstStyle/>
          <a:p>
            <a:pPr algn="ctr"/>
            <a:r>
              <a:rPr lang="en-US" sz="2400" dirty="0" smtClean="0">
                <a:latin typeface="+mn-lt"/>
              </a:rPr>
              <a:t>9% of maternal deaths in the United States</a:t>
            </a:r>
          </a:p>
        </p:txBody>
      </p:sp>
      <p:sp>
        <p:nvSpPr>
          <p:cNvPr id="9" name="Rectangle 8"/>
          <p:cNvSpPr/>
          <p:nvPr/>
        </p:nvSpPr>
        <p:spPr>
          <a:xfrm>
            <a:off x="2819400" y="990600"/>
            <a:ext cx="3429000" cy="2923877"/>
          </a:xfrm>
          <a:prstGeom prst="rect">
            <a:avLst/>
          </a:prstGeom>
        </p:spPr>
        <p:txBody>
          <a:bodyPr wrap="square">
            <a:spAutoFit/>
          </a:bodyPr>
          <a:lstStyle/>
          <a:p>
            <a:pPr algn="ctr"/>
            <a:r>
              <a:rPr lang="en-US" sz="4000" b="1" dirty="0" smtClean="0">
                <a:solidFill>
                  <a:srgbClr val="004990"/>
                </a:solidFill>
                <a:latin typeface="+mn-lt"/>
              </a:rPr>
              <a:t>Severe Maternal Hypertension </a:t>
            </a:r>
          </a:p>
          <a:p>
            <a:pPr algn="ctr"/>
            <a:r>
              <a:rPr lang="en-US" sz="4000" b="1" dirty="0" smtClean="0">
                <a:solidFill>
                  <a:srgbClr val="004990"/>
                </a:solidFill>
                <a:latin typeface="+mn-lt"/>
              </a:rPr>
              <a:t>Preeclampsia</a:t>
            </a:r>
            <a:r>
              <a:rPr lang="en-US" sz="3200" b="1" dirty="0" smtClean="0">
                <a:solidFill>
                  <a:srgbClr val="004990"/>
                </a:solidFill>
                <a:latin typeface="+mn-lt"/>
              </a:rPr>
              <a:t>:</a:t>
            </a:r>
          </a:p>
          <a:p>
            <a:pPr algn="ctr"/>
            <a:r>
              <a:rPr lang="en-US" sz="2400" b="1" dirty="0" smtClean="0">
                <a:solidFill>
                  <a:srgbClr val="004990"/>
                </a:solidFill>
                <a:latin typeface="+mn-lt"/>
              </a:rPr>
              <a:t>4-10% US pregnancies</a:t>
            </a:r>
            <a:endParaRPr lang="en-US" sz="2400" dirty="0">
              <a:solidFill>
                <a:srgbClr val="004990"/>
              </a:solidFill>
              <a:latin typeface="+mn-lt"/>
            </a:endParaRPr>
          </a:p>
        </p:txBody>
      </p:sp>
      <p:cxnSp>
        <p:nvCxnSpPr>
          <p:cNvPr id="11" name="Straight Arrow Connector 10"/>
          <p:cNvCxnSpPr>
            <a:endCxn id="5" idx="1"/>
          </p:cNvCxnSpPr>
          <p:nvPr/>
        </p:nvCxnSpPr>
        <p:spPr>
          <a:xfrm>
            <a:off x="6096000" y="3124200"/>
            <a:ext cx="381000" cy="9798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4" idx="0"/>
          </p:cNvCxnSpPr>
          <p:nvPr/>
        </p:nvCxnSpPr>
        <p:spPr>
          <a:xfrm>
            <a:off x="6096000" y="4267200"/>
            <a:ext cx="647700"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6" idx="0"/>
          </p:cNvCxnSpPr>
          <p:nvPr/>
        </p:nvCxnSpPr>
        <p:spPr>
          <a:xfrm flipH="1">
            <a:off x="2209800" y="4086945"/>
            <a:ext cx="762000" cy="65340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7" idx="3"/>
          </p:cNvCxnSpPr>
          <p:nvPr/>
        </p:nvCxnSpPr>
        <p:spPr>
          <a:xfrm flipH="1">
            <a:off x="2590800" y="3124200"/>
            <a:ext cx="381000" cy="9798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7700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41</a:t>
            </a:fld>
            <a:endParaRPr lang="en-US" altLang="en-US"/>
          </a:p>
        </p:txBody>
      </p:sp>
      <p:sp>
        <p:nvSpPr>
          <p:cNvPr id="3" name="Title 1"/>
          <p:cNvSpPr txBox="1">
            <a:spLocks/>
          </p:cNvSpPr>
          <p:nvPr/>
        </p:nvSpPr>
        <p:spPr>
          <a:xfrm>
            <a:off x="76200" y="228600"/>
            <a:ext cx="8229600" cy="1143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smtClean="0">
                <a:ln>
                  <a:noFill/>
                </a:ln>
                <a:solidFill>
                  <a:srgbClr val="F58466"/>
                </a:solidFill>
                <a:effectLst/>
                <a:uLnTx/>
                <a:uFillTx/>
                <a:latin typeface="Goudy Old Style" pitchFamily="18" charset="0"/>
                <a:ea typeface="MS PGothic" pitchFamily="34" charset="-128"/>
                <a:cs typeface="MS PGothic" charset="0"/>
              </a:rPr>
              <a:t>Why we do this work</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938" t="6446" r="16875" b="64329"/>
          <a:stretch/>
        </p:blipFill>
        <p:spPr bwMode="auto">
          <a:xfrm>
            <a:off x="-76200" y="4724400"/>
            <a:ext cx="5486400" cy="1909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156" t="6836" r="17656" b="69531"/>
          <a:stretch/>
        </p:blipFill>
        <p:spPr bwMode="auto">
          <a:xfrm>
            <a:off x="0" y="2161103"/>
            <a:ext cx="4495800" cy="1801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75" t="20704" r="4843" b="44289"/>
          <a:stretch/>
        </p:blipFill>
        <p:spPr bwMode="auto">
          <a:xfrm>
            <a:off x="1981200" y="3436377"/>
            <a:ext cx="5410200" cy="1669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6250" t="26562" r="14532" b="54227"/>
          <a:stretch/>
        </p:blipFill>
        <p:spPr bwMode="auto">
          <a:xfrm>
            <a:off x="685800" y="838200"/>
            <a:ext cx="4724400" cy="147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469" t="6445" r="33594" b="69140"/>
          <a:stretch/>
        </p:blipFill>
        <p:spPr bwMode="auto">
          <a:xfrm>
            <a:off x="5105400" y="1662260"/>
            <a:ext cx="4191000" cy="1606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2656" t="9766" r="19375" b="75586"/>
          <a:stretch/>
        </p:blipFill>
        <p:spPr bwMode="auto">
          <a:xfrm>
            <a:off x="4572000" y="5029200"/>
            <a:ext cx="462915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85800" y="1607525"/>
            <a:ext cx="7924800" cy="4336075"/>
            <a:chOff x="685800" y="1662260"/>
            <a:chExt cx="7924800" cy="4336075"/>
          </a:xfrm>
        </p:grpSpPr>
        <p:pic>
          <p:nvPicPr>
            <p:cNvPr id="4"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344" t="23718" r="18594" b="23047"/>
            <a:stretch/>
          </p:blipFill>
          <p:spPr bwMode="auto">
            <a:xfrm>
              <a:off x="4476750" y="3250189"/>
              <a:ext cx="4133850" cy="2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813" t="31886" r="34374" b="39062"/>
            <a:stretch/>
          </p:blipFill>
          <p:spPr bwMode="auto">
            <a:xfrm>
              <a:off x="685800" y="2943124"/>
              <a:ext cx="4000500" cy="2833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6875" t="25781" r="36563" b="61439"/>
            <a:stretch/>
          </p:blipFill>
          <p:spPr bwMode="auto">
            <a:xfrm>
              <a:off x="3111983" y="1662260"/>
              <a:ext cx="3274421" cy="2021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43543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381000" y="152400"/>
            <a:ext cx="8229600" cy="1143000"/>
          </a:xfrm>
        </p:spPr>
        <p:txBody>
          <a:bodyPr/>
          <a:lstStyle/>
          <a:p>
            <a:pPr algn="l" eaLnBrk="1" hangingPunct="1"/>
            <a:r>
              <a:rPr lang="en-US" altLang="en-US" sz="4000" b="1" dirty="0" smtClean="0">
                <a:solidFill>
                  <a:srgbClr val="F58466"/>
                </a:solidFill>
                <a:latin typeface="Goudy Old Style" pitchFamily="18" charset="0"/>
              </a:rPr>
              <a:t>Maternal Hypertension </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Leadership Team</a:t>
            </a:r>
          </a:p>
        </p:txBody>
      </p:sp>
      <p:sp>
        <p:nvSpPr>
          <p:cNvPr id="2" name="Content Placeholder 1"/>
          <p:cNvSpPr>
            <a:spLocks noGrp="1"/>
          </p:cNvSpPr>
          <p:nvPr>
            <p:ph idx="1"/>
          </p:nvPr>
        </p:nvSpPr>
        <p:spPr>
          <a:xfrm>
            <a:off x="152400" y="1600205"/>
            <a:ext cx="3505200" cy="4525963"/>
          </a:xfrm>
        </p:spPr>
        <p:txBody>
          <a:bodyPr/>
          <a:lstStyle/>
          <a:p>
            <a:pPr>
              <a:buClr>
                <a:srgbClr val="F58466"/>
              </a:buClr>
            </a:pPr>
            <a:r>
              <a:rPr lang="en-US" dirty="0" smtClean="0"/>
              <a:t>Ann Borders</a:t>
            </a:r>
          </a:p>
          <a:p>
            <a:pPr>
              <a:buClr>
                <a:srgbClr val="F58466"/>
              </a:buClr>
            </a:pPr>
            <a:r>
              <a:rPr lang="en-US" dirty="0" err="1"/>
              <a:t>Maripat</a:t>
            </a:r>
            <a:r>
              <a:rPr lang="en-US" dirty="0"/>
              <a:t> </a:t>
            </a:r>
            <a:r>
              <a:rPr lang="en-US" dirty="0" err="1"/>
              <a:t>Zeshke</a:t>
            </a:r>
            <a:endParaRPr lang="en-US" dirty="0"/>
          </a:p>
          <a:p>
            <a:pPr>
              <a:buClr>
                <a:srgbClr val="F58466"/>
              </a:buClr>
            </a:pPr>
            <a:r>
              <a:rPr lang="en-US" dirty="0" smtClean="0"/>
              <a:t>Carol Burke</a:t>
            </a:r>
          </a:p>
          <a:p>
            <a:pPr>
              <a:buClr>
                <a:srgbClr val="F58466"/>
              </a:buClr>
            </a:pPr>
            <a:r>
              <a:rPr lang="en-US" dirty="0"/>
              <a:t>Jim Keller</a:t>
            </a:r>
          </a:p>
          <a:p>
            <a:pPr>
              <a:buClr>
                <a:srgbClr val="F58466"/>
              </a:buClr>
            </a:pPr>
            <a:r>
              <a:rPr lang="en-US" dirty="0"/>
              <a:t>Angelique </a:t>
            </a:r>
            <a:r>
              <a:rPr lang="en-US" dirty="0" err="1" smtClean="0"/>
              <a:t>Rettig</a:t>
            </a:r>
            <a:endParaRPr lang="en-US" dirty="0"/>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523574" y="1600205"/>
            <a:ext cx="5588000"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9890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0" y="0"/>
            <a:ext cx="6172200" cy="1143000"/>
          </a:xfrm>
        </p:spPr>
        <p:txBody>
          <a:bodyPr/>
          <a:lstStyle/>
          <a:p>
            <a:pPr algn="l" eaLnBrk="1" hangingPunct="1"/>
            <a:r>
              <a:rPr lang="en-US" altLang="en-US" sz="4000" b="1" dirty="0" smtClean="0">
                <a:solidFill>
                  <a:srgbClr val="F58466"/>
                </a:solidFill>
                <a:latin typeface="Goudy Old Style" pitchFamily="18" charset="0"/>
              </a:rPr>
              <a:t>Severe Maternal Hypertension Successes</a:t>
            </a:r>
          </a:p>
        </p:txBody>
      </p:sp>
      <p:sp>
        <p:nvSpPr>
          <p:cNvPr id="92163" name="Content Placeholder 2"/>
          <p:cNvSpPr>
            <a:spLocks noGrp="1"/>
          </p:cNvSpPr>
          <p:nvPr>
            <p:ph idx="1"/>
          </p:nvPr>
        </p:nvSpPr>
        <p:spPr>
          <a:xfrm>
            <a:off x="173421" y="1219200"/>
            <a:ext cx="8153400" cy="457200"/>
          </a:xfrm>
        </p:spPr>
        <p:txBody>
          <a:bodyPr/>
          <a:lstStyle/>
          <a:p>
            <a:pPr marL="457200" indent="-457200" eaLnBrk="1" hangingPunct="1">
              <a:spcBef>
                <a:spcPct val="0"/>
              </a:spcBef>
              <a:buClr>
                <a:srgbClr val="F58466"/>
              </a:buClr>
              <a:buNone/>
            </a:pPr>
            <a:r>
              <a:rPr lang="en-US" sz="2000" b="1" u="sng" dirty="0" smtClean="0">
                <a:solidFill>
                  <a:srgbClr val="004990"/>
                </a:solidFill>
              </a:rPr>
              <a:t>Between Baseline (2015) and October 2017, teams have increased:</a:t>
            </a:r>
          </a:p>
        </p:txBody>
      </p:sp>
      <p:sp>
        <p:nvSpPr>
          <p:cNvPr id="6" name="TextBox 5"/>
          <p:cNvSpPr txBox="1"/>
          <p:nvPr/>
        </p:nvSpPr>
        <p:spPr>
          <a:xfrm>
            <a:off x="457200" y="1676400"/>
            <a:ext cx="4038600" cy="1015663"/>
          </a:xfrm>
          <a:prstGeom prst="rect">
            <a:avLst/>
          </a:prstGeom>
          <a:noFill/>
        </p:spPr>
        <p:txBody>
          <a:bodyPr wrap="square" rtlCol="0">
            <a:spAutoFit/>
          </a:bodyPr>
          <a:lstStyle/>
          <a:p>
            <a:pPr algn="r"/>
            <a:r>
              <a:rPr lang="en-US" sz="2000" dirty="0" smtClean="0">
                <a:solidFill>
                  <a:srgbClr val="004990"/>
                </a:solidFill>
                <a:latin typeface="+mn-lt"/>
              </a:rPr>
              <a:t>Women with sustained new onset severe range HTN receiving medication within 60 minutes: </a:t>
            </a:r>
            <a:endParaRPr lang="en-US" sz="2000" dirty="0">
              <a:solidFill>
                <a:srgbClr val="004990"/>
              </a:solidFill>
            </a:endParaRPr>
          </a:p>
        </p:txBody>
      </p:sp>
      <p:sp>
        <p:nvSpPr>
          <p:cNvPr id="7" name="TextBox 6"/>
          <p:cNvSpPr txBox="1"/>
          <p:nvPr/>
        </p:nvSpPr>
        <p:spPr>
          <a:xfrm>
            <a:off x="5181600" y="1828800"/>
            <a:ext cx="3200400"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4800" b="1" dirty="0" smtClean="0">
                <a:solidFill>
                  <a:srgbClr val="F58466"/>
                </a:solidFill>
                <a:latin typeface="+mn-lt"/>
              </a:rPr>
              <a:t>42% to 84%</a:t>
            </a:r>
            <a:endParaRPr lang="en-US" sz="4800" b="1" dirty="0">
              <a:solidFill>
                <a:srgbClr val="F58466"/>
              </a:solidFill>
            </a:endParaRPr>
          </a:p>
        </p:txBody>
      </p:sp>
      <p:sp>
        <p:nvSpPr>
          <p:cNvPr id="8" name="TextBox 7"/>
          <p:cNvSpPr txBox="1"/>
          <p:nvPr/>
        </p:nvSpPr>
        <p:spPr>
          <a:xfrm>
            <a:off x="914400" y="2895600"/>
            <a:ext cx="3429000" cy="707886"/>
          </a:xfrm>
          <a:prstGeom prst="rect">
            <a:avLst/>
          </a:prstGeom>
          <a:noFill/>
        </p:spPr>
        <p:txBody>
          <a:bodyPr wrap="square" rtlCol="0">
            <a:spAutoFit/>
          </a:bodyPr>
          <a:lstStyle/>
          <a:p>
            <a:pPr algn="r"/>
            <a:r>
              <a:rPr lang="en-US" sz="2000" dirty="0" smtClean="0">
                <a:solidFill>
                  <a:srgbClr val="004990"/>
                </a:solidFill>
                <a:latin typeface="+mn-lt"/>
              </a:rPr>
              <a:t>Women receiving preeclampsia discharge education materials:</a:t>
            </a:r>
            <a:endParaRPr lang="en-US" sz="2000" dirty="0">
              <a:solidFill>
                <a:srgbClr val="004990"/>
              </a:solidFill>
            </a:endParaRPr>
          </a:p>
        </p:txBody>
      </p:sp>
      <p:sp>
        <p:nvSpPr>
          <p:cNvPr id="9" name="TextBox 8"/>
          <p:cNvSpPr txBox="1"/>
          <p:nvPr/>
        </p:nvSpPr>
        <p:spPr>
          <a:xfrm>
            <a:off x="5157952" y="2895600"/>
            <a:ext cx="3200400"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4800" b="1" dirty="0" smtClean="0">
                <a:solidFill>
                  <a:srgbClr val="F58466"/>
                </a:solidFill>
                <a:latin typeface="+mn-lt"/>
              </a:rPr>
              <a:t>37% to 83%</a:t>
            </a:r>
            <a:endParaRPr lang="en-US" sz="4800" b="1" dirty="0">
              <a:solidFill>
                <a:srgbClr val="F58466"/>
              </a:solidFill>
            </a:endParaRPr>
          </a:p>
        </p:txBody>
      </p:sp>
      <p:sp>
        <p:nvSpPr>
          <p:cNvPr id="10" name="TextBox 9"/>
          <p:cNvSpPr txBox="1"/>
          <p:nvPr/>
        </p:nvSpPr>
        <p:spPr>
          <a:xfrm>
            <a:off x="381000" y="3886200"/>
            <a:ext cx="4114800" cy="1323439"/>
          </a:xfrm>
          <a:prstGeom prst="rect">
            <a:avLst/>
          </a:prstGeom>
          <a:noFill/>
        </p:spPr>
        <p:txBody>
          <a:bodyPr wrap="square" rtlCol="0">
            <a:spAutoFit/>
          </a:bodyPr>
          <a:lstStyle/>
          <a:p>
            <a:pPr algn="r"/>
            <a:r>
              <a:rPr lang="en-US" sz="2000" dirty="0" smtClean="0">
                <a:solidFill>
                  <a:srgbClr val="004990"/>
                </a:solidFill>
                <a:latin typeface="+mn-lt"/>
              </a:rPr>
              <a:t>Women with new onset severe hypertension with a follow-up appointment scheduled within 3-10 days:</a:t>
            </a:r>
            <a:endParaRPr lang="en-US" sz="2000" dirty="0">
              <a:solidFill>
                <a:srgbClr val="004990"/>
              </a:solidFill>
            </a:endParaRPr>
          </a:p>
        </p:txBody>
      </p:sp>
      <p:sp>
        <p:nvSpPr>
          <p:cNvPr id="11" name="TextBox 10"/>
          <p:cNvSpPr txBox="1"/>
          <p:nvPr/>
        </p:nvSpPr>
        <p:spPr>
          <a:xfrm>
            <a:off x="5181600" y="4132419"/>
            <a:ext cx="3200400"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4800" b="1" dirty="0" smtClean="0">
                <a:solidFill>
                  <a:srgbClr val="F58466"/>
                </a:solidFill>
                <a:latin typeface="+mn-lt"/>
              </a:rPr>
              <a:t>51% to 82%</a:t>
            </a:r>
            <a:endParaRPr lang="en-US" sz="4800" b="1" dirty="0">
              <a:solidFill>
                <a:srgbClr val="F58466"/>
              </a:solidFill>
            </a:endParaRPr>
          </a:p>
        </p:txBody>
      </p:sp>
      <p:sp>
        <p:nvSpPr>
          <p:cNvPr id="12" name="TextBox 11"/>
          <p:cNvSpPr txBox="1"/>
          <p:nvPr/>
        </p:nvSpPr>
        <p:spPr>
          <a:xfrm>
            <a:off x="533400" y="5334000"/>
            <a:ext cx="4114800" cy="1015663"/>
          </a:xfrm>
          <a:prstGeom prst="rect">
            <a:avLst/>
          </a:prstGeom>
          <a:noFill/>
        </p:spPr>
        <p:txBody>
          <a:bodyPr wrap="square" rtlCol="0">
            <a:spAutoFit/>
          </a:bodyPr>
          <a:lstStyle/>
          <a:p>
            <a:pPr algn="r"/>
            <a:r>
              <a:rPr lang="en-US" sz="2000" dirty="0" smtClean="0">
                <a:solidFill>
                  <a:srgbClr val="004990"/>
                </a:solidFill>
                <a:latin typeface="+mn-lt"/>
              </a:rPr>
              <a:t>Cases with new onset severe hypertension where a provider/nurse debrief was completed:</a:t>
            </a:r>
            <a:endParaRPr lang="en-US" sz="2000" dirty="0">
              <a:solidFill>
                <a:srgbClr val="004990"/>
              </a:solidFill>
            </a:endParaRPr>
          </a:p>
        </p:txBody>
      </p:sp>
      <p:sp>
        <p:nvSpPr>
          <p:cNvPr id="13" name="TextBox 12"/>
          <p:cNvSpPr txBox="1"/>
          <p:nvPr/>
        </p:nvSpPr>
        <p:spPr>
          <a:xfrm>
            <a:off x="5257800" y="5334000"/>
            <a:ext cx="2895600"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4800" b="1" dirty="0" smtClean="0">
                <a:solidFill>
                  <a:srgbClr val="F58466"/>
                </a:solidFill>
                <a:latin typeface="+mn-lt"/>
              </a:rPr>
              <a:t>2% to 67%</a:t>
            </a:r>
            <a:endParaRPr lang="en-US" sz="4800" b="1" dirty="0">
              <a:solidFill>
                <a:srgbClr val="F58466"/>
              </a:solidFill>
            </a:endParaRPr>
          </a:p>
        </p:txBody>
      </p:sp>
    </p:spTree>
    <p:extLst>
      <p:ext uri="{BB962C8B-B14F-4D97-AF65-F5344CB8AC3E}">
        <p14:creationId xmlns:p14="http://schemas.microsoft.com/office/powerpoint/2010/main" val="2006670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down)">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500"/>
                                        <p:tgtEl>
                                          <p:spTgt spid="8">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down)">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down)">
                                      <p:cBhvr>
                                        <p:cTn id="23" dur="500"/>
                                        <p:tgtEl>
                                          <p:spTgt spid="10">
                                            <p:txEl>
                                              <p:pRg st="0" end="0"/>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down)">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down)">
                                      <p:cBhvr>
                                        <p:cTn id="31" dur="500"/>
                                        <p:tgtEl>
                                          <p:spTgt spid="12">
                                            <p:txEl>
                                              <p:pRg st="0" end="0"/>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wipe(down)">
                                      <p:cBhvr>
                                        <p:cTn id="3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build="allAtOnce"/>
      <p:bldP spid="8" grpId="0" build="allAtOnce"/>
      <p:bldP spid="9" grpId="0" build="allAtOnce"/>
      <p:bldP spid="10" grpId="0" build="allAtOnce"/>
      <p:bldP spid="11" grpId="0" build="allAtOnce"/>
      <p:bldP spid="12" grpId="0" build="allAtOnce"/>
      <p:bldP spid="13" grpId="0"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en-US" sz="4000" b="1" dirty="0" smtClean="0">
                <a:solidFill>
                  <a:srgbClr val="F58466"/>
                </a:solidFill>
                <a:latin typeface="Goudy Old Style" pitchFamily="18" charset="0"/>
              </a:rPr>
              <a:t>Maternal Hypertension Data: </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Time to Treatment</a:t>
            </a:r>
          </a:p>
        </p:txBody>
      </p:sp>
      <p:graphicFrame>
        <p:nvGraphicFramePr>
          <p:cNvPr id="5" name="Chart 4"/>
          <p:cNvGraphicFramePr>
            <a:graphicFrameLocks/>
          </p:cNvGraphicFramePr>
          <p:nvPr>
            <p:extLst>
              <p:ext uri="{D42A27DB-BD31-4B8C-83A1-F6EECF244321}">
                <p14:modId xmlns:p14="http://schemas.microsoft.com/office/powerpoint/2010/main" val="1306322612"/>
              </p:ext>
            </p:extLst>
          </p:nvPr>
        </p:nvGraphicFramePr>
        <p:xfrm>
          <a:off x="246185" y="1066800"/>
          <a:ext cx="891540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8" name="Oval 7"/>
          <p:cNvSpPr/>
          <p:nvPr/>
        </p:nvSpPr>
        <p:spPr>
          <a:xfrm>
            <a:off x="457200" y="2842846"/>
            <a:ext cx="609600" cy="381000"/>
          </a:xfrm>
          <a:prstGeom prst="ellipse">
            <a:avLst/>
          </a:prstGeom>
          <a:noFill/>
          <a:ln>
            <a:solidFill>
              <a:srgbClr val="F584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138664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0" y="0"/>
            <a:ext cx="8229600" cy="1143000"/>
          </a:xfrm>
        </p:spPr>
        <p:txBody>
          <a:bodyPr/>
          <a:lstStyle/>
          <a:p>
            <a:pPr algn="l" eaLnBrk="1" hangingPunct="1"/>
            <a:r>
              <a:rPr lang="en-US" altLang="en-US" sz="4000" b="1" dirty="0" smtClean="0">
                <a:solidFill>
                  <a:srgbClr val="F58466"/>
                </a:solidFill>
                <a:latin typeface="Goudy Old Style" pitchFamily="18" charset="0"/>
              </a:rPr>
              <a:t>Maternal Hypertension Data:</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Time to Treatment</a:t>
            </a:r>
          </a:p>
        </p:txBody>
      </p:sp>
      <p:graphicFrame>
        <p:nvGraphicFramePr>
          <p:cNvPr id="5" name="Chart 4"/>
          <p:cNvGraphicFramePr>
            <a:graphicFrameLocks/>
          </p:cNvGraphicFramePr>
          <p:nvPr>
            <p:extLst>
              <p:ext uri="{D42A27DB-BD31-4B8C-83A1-F6EECF244321}">
                <p14:modId xmlns:p14="http://schemas.microsoft.com/office/powerpoint/2010/main" val="294517670"/>
              </p:ext>
            </p:extLst>
          </p:nvPr>
        </p:nvGraphicFramePr>
        <p:xfrm>
          <a:off x="-61516" y="1077515"/>
          <a:ext cx="9205516" cy="57804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29383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0" y="0"/>
            <a:ext cx="8229600" cy="1143000"/>
          </a:xfrm>
        </p:spPr>
        <p:txBody>
          <a:bodyPr/>
          <a:lstStyle/>
          <a:p>
            <a:pPr algn="l" eaLnBrk="1" hangingPunct="1"/>
            <a:r>
              <a:rPr lang="en-US" altLang="en-US" sz="4000" b="1" dirty="0" smtClean="0">
                <a:solidFill>
                  <a:srgbClr val="F58466"/>
                </a:solidFill>
                <a:latin typeface="Goudy Old Style" pitchFamily="18" charset="0"/>
              </a:rPr>
              <a:t>Maternal Hypertension Data:</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Patient Education</a:t>
            </a:r>
          </a:p>
        </p:txBody>
      </p:sp>
      <p:sp>
        <p:nvSpPr>
          <p:cNvPr id="2" name="Rectangle 1"/>
          <p:cNvSpPr/>
          <p:nvPr/>
        </p:nvSpPr>
        <p:spPr>
          <a:xfrm>
            <a:off x="2286000" y="3105835"/>
            <a:ext cx="4572000" cy="646331"/>
          </a:xfrm>
          <a:prstGeom prst="rect">
            <a:avLst/>
          </a:prstGeom>
        </p:spPr>
        <p:txBody>
          <a:bodyPr>
            <a:spAutoFit/>
          </a:bodyPr>
          <a:lstStyle/>
          <a:p>
            <a:r>
              <a:rPr lang="en-US" dirty="0" smtClean="0"/>
              <a:t>UPDATING</a:t>
            </a:r>
          </a:p>
          <a:p>
            <a:r>
              <a:rPr lang="en-US" dirty="0" smtClean="0"/>
              <a:t>Will </a:t>
            </a:r>
            <a:r>
              <a:rPr lang="en-US" dirty="0"/>
              <a:t>be ready tomorrow morning 12/16</a:t>
            </a:r>
          </a:p>
        </p:txBody>
      </p:sp>
      <p:pic>
        <p:nvPicPr>
          <p:cNvPr id="5122" name="Picture 2"/>
          <p:cNvPicPr>
            <a:picLocks noChangeAspect="1" noChangeArrowheads="1"/>
          </p:cNvPicPr>
          <p:nvPr/>
        </p:nvPicPr>
        <p:blipFill>
          <a:blip r:embed="rId3" cstate="print"/>
          <a:srcRect/>
          <a:stretch>
            <a:fillRect/>
          </a:stretch>
        </p:blipFill>
        <p:spPr bwMode="auto">
          <a:xfrm>
            <a:off x="0" y="1447800"/>
            <a:ext cx="9144000" cy="5410200"/>
          </a:xfrm>
          <a:prstGeom prst="rect">
            <a:avLst/>
          </a:prstGeom>
          <a:noFill/>
          <a:ln w="9525">
            <a:noFill/>
            <a:miter lim="800000"/>
            <a:headEnd/>
            <a:tailEnd/>
          </a:ln>
        </p:spPr>
      </p:pic>
    </p:spTree>
    <p:extLst>
      <p:ext uri="{BB962C8B-B14F-4D97-AF65-F5344CB8AC3E}">
        <p14:creationId xmlns:p14="http://schemas.microsoft.com/office/powerpoint/2010/main" val="17029383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0" y="0"/>
            <a:ext cx="8229600" cy="1143000"/>
          </a:xfrm>
        </p:spPr>
        <p:txBody>
          <a:bodyPr/>
          <a:lstStyle/>
          <a:p>
            <a:pPr algn="l" eaLnBrk="1" hangingPunct="1"/>
            <a:r>
              <a:rPr lang="en-US" altLang="en-US" sz="4000" b="1" dirty="0" smtClean="0">
                <a:solidFill>
                  <a:srgbClr val="F58466"/>
                </a:solidFill>
                <a:latin typeface="Goudy Old Style" pitchFamily="18" charset="0"/>
              </a:rPr>
              <a:t>Maternal Hypertension Data:</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Patient Follow-up</a:t>
            </a:r>
          </a:p>
        </p:txBody>
      </p:sp>
      <p:sp>
        <p:nvSpPr>
          <p:cNvPr id="3" name="Rectangle 2"/>
          <p:cNvSpPr/>
          <p:nvPr/>
        </p:nvSpPr>
        <p:spPr>
          <a:xfrm>
            <a:off x="2286000" y="3105835"/>
            <a:ext cx="4572000" cy="646331"/>
          </a:xfrm>
          <a:prstGeom prst="rect">
            <a:avLst/>
          </a:prstGeom>
        </p:spPr>
        <p:txBody>
          <a:bodyPr>
            <a:spAutoFit/>
          </a:bodyPr>
          <a:lstStyle/>
          <a:p>
            <a:r>
              <a:rPr lang="en-US" dirty="0" smtClean="0"/>
              <a:t>UPDATING</a:t>
            </a:r>
          </a:p>
          <a:p>
            <a:r>
              <a:rPr lang="en-US" dirty="0" smtClean="0"/>
              <a:t>Will </a:t>
            </a:r>
            <a:r>
              <a:rPr lang="en-US" dirty="0"/>
              <a:t>be ready tomorrow morning 12/16</a:t>
            </a:r>
          </a:p>
        </p:txBody>
      </p:sp>
      <p:pic>
        <p:nvPicPr>
          <p:cNvPr id="6146" name="Picture 2"/>
          <p:cNvPicPr>
            <a:picLocks noChangeAspect="1" noChangeArrowheads="1"/>
          </p:cNvPicPr>
          <p:nvPr/>
        </p:nvPicPr>
        <p:blipFill>
          <a:blip r:embed="rId3" cstate="print"/>
          <a:srcRect/>
          <a:stretch>
            <a:fillRect/>
          </a:stretch>
        </p:blipFill>
        <p:spPr bwMode="auto">
          <a:xfrm>
            <a:off x="1" y="1371600"/>
            <a:ext cx="9144000" cy="5486400"/>
          </a:xfrm>
          <a:prstGeom prst="rect">
            <a:avLst/>
          </a:prstGeom>
          <a:noFill/>
          <a:ln w="9525">
            <a:noFill/>
            <a:miter lim="800000"/>
            <a:headEnd/>
            <a:tailEnd/>
          </a:ln>
        </p:spPr>
      </p:pic>
    </p:spTree>
    <p:extLst>
      <p:ext uri="{BB962C8B-B14F-4D97-AF65-F5344CB8AC3E}">
        <p14:creationId xmlns:p14="http://schemas.microsoft.com/office/powerpoint/2010/main" val="17029383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0" y="0"/>
            <a:ext cx="8229600" cy="1143000"/>
          </a:xfrm>
        </p:spPr>
        <p:txBody>
          <a:bodyPr/>
          <a:lstStyle/>
          <a:p>
            <a:pPr algn="l" eaLnBrk="1" hangingPunct="1"/>
            <a:r>
              <a:rPr lang="en-US" altLang="en-US" sz="4000" b="1" dirty="0" smtClean="0">
                <a:solidFill>
                  <a:srgbClr val="F58466"/>
                </a:solidFill>
                <a:latin typeface="Goudy Old Style" pitchFamily="18" charset="0"/>
              </a:rPr>
              <a:t>Maternal Hypertension Data:</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Debrief</a:t>
            </a:r>
          </a:p>
        </p:txBody>
      </p:sp>
      <p:sp>
        <p:nvSpPr>
          <p:cNvPr id="3" name="Rectangle 2"/>
          <p:cNvSpPr/>
          <p:nvPr/>
        </p:nvSpPr>
        <p:spPr>
          <a:xfrm>
            <a:off x="2286000" y="3105835"/>
            <a:ext cx="4572000" cy="646331"/>
          </a:xfrm>
          <a:prstGeom prst="rect">
            <a:avLst/>
          </a:prstGeom>
        </p:spPr>
        <p:txBody>
          <a:bodyPr>
            <a:spAutoFit/>
          </a:bodyPr>
          <a:lstStyle/>
          <a:p>
            <a:r>
              <a:rPr lang="en-US" dirty="0" smtClean="0"/>
              <a:t>UPDATING</a:t>
            </a:r>
          </a:p>
          <a:p>
            <a:r>
              <a:rPr lang="en-US" dirty="0" smtClean="0"/>
              <a:t>Will </a:t>
            </a:r>
            <a:r>
              <a:rPr lang="en-US" dirty="0"/>
              <a:t>be ready tomorrow morning 12/16</a:t>
            </a:r>
          </a:p>
        </p:txBody>
      </p:sp>
      <p:pic>
        <p:nvPicPr>
          <p:cNvPr id="7170" name="Picture 2"/>
          <p:cNvPicPr>
            <a:picLocks noChangeAspect="1" noChangeArrowheads="1"/>
          </p:cNvPicPr>
          <p:nvPr/>
        </p:nvPicPr>
        <p:blipFill>
          <a:blip r:embed="rId3" cstate="print"/>
          <a:srcRect/>
          <a:stretch>
            <a:fillRect/>
          </a:stretch>
        </p:blipFill>
        <p:spPr bwMode="auto">
          <a:xfrm>
            <a:off x="0" y="1219200"/>
            <a:ext cx="9144000" cy="5638800"/>
          </a:xfrm>
          <a:prstGeom prst="rect">
            <a:avLst/>
          </a:prstGeom>
          <a:noFill/>
          <a:ln w="9525">
            <a:noFill/>
            <a:miter lim="800000"/>
            <a:headEnd/>
            <a:tailEnd/>
          </a:ln>
        </p:spPr>
      </p:pic>
    </p:spTree>
    <p:extLst>
      <p:ext uri="{BB962C8B-B14F-4D97-AF65-F5344CB8AC3E}">
        <p14:creationId xmlns:p14="http://schemas.microsoft.com/office/powerpoint/2010/main" val="17029383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84068" y="26504"/>
            <a:ext cx="8229600" cy="1143000"/>
          </a:xfrm>
        </p:spPr>
        <p:txBody>
          <a:bodyPr/>
          <a:lstStyle/>
          <a:p>
            <a:pPr algn="l" eaLnBrk="1" hangingPunct="1"/>
            <a:r>
              <a:rPr lang="en-US" altLang="en-US" sz="3200" b="1" dirty="0" smtClean="0">
                <a:solidFill>
                  <a:srgbClr val="F58466"/>
                </a:solidFill>
                <a:latin typeface="Goudy Old Style" pitchFamily="18" charset="0"/>
              </a:rPr>
              <a:t>Maternal Hypertension Outcome Data:</a:t>
            </a:r>
            <a:br>
              <a:rPr lang="en-US" altLang="en-US" sz="3200" b="1" dirty="0" smtClean="0">
                <a:solidFill>
                  <a:srgbClr val="F58466"/>
                </a:solidFill>
                <a:latin typeface="Goudy Old Style" pitchFamily="18" charset="0"/>
              </a:rPr>
            </a:br>
            <a:r>
              <a:rPr lang="en-US" altLang="en-US" sz="3200" b="1" dirty="0" smtClean="0">
                <a:solidFill>
                  <a:srgbClr val="F58466"/>
                </a:solidFill>
                <a:latin typeface="Goudy Old Style" pitchFamily="18" charset="0"/>
              </a:rPr>
              <a:t>Severe Maternal Morbidity</a:t>
            </a:r>
          </a:p>
        </p:txBody>
      </p:sp>
      <p:graphicFrame>
        <p:nvGraphicFramePr>
          <p:cNvPr id="4" name="Chart 3"/>
          <p:cNvGraphicFramePr>
            <a:graphicFrameLocks/>
          </p:cNvGraphicFramePr>
          <p:nvPr>
            <p:extLst>
              <p:ext uri="{D42A27DB-BD31-4B8C-83A1-F6EECF244321}">
                <p14:modId xmlns:p14="http://schemas.microsoft.com/office/powerpoint/2010/main" val="2718181281"/>
              </p:ext>
            </p:extLst>
          </p:nvPr>
        </p:nvGraphicFramePr>
        <p:xfrm>
          <a:off x="0" y="1143000"/>
          <a:ext cx="9144000" cy="571499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7315200" y="1143000"/>
            <a:ext cx="1828800" cy="251607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50" b="1" u="sng" dirty="0" smtClean="0"/>
              <a:t>Severe Maternal Morbidity Diagnoses:</a:t>
            </a:r>
          </a:p>
          <a:p>
            <a:pPr marL="171450" indent="-171450">
              <a:buFont typeface="Arial" pitchFamily="34" charset="0"/>
              <a:buChar char="•"/>
            </a:pPr>
            <a:r>
              <a:rPr lang="en-US" sz="1050" dirty="0" smtClean="0"/>
              <a:t>Intracranial Hemorrhage or Ischemic event (stroke)</a:t>
            </a:r>
          </a:p>
          <a:p>
            <a:pPr marL="171450" indent="-171450">
              <a:buFont typeface="Arial" pitchFamily="34" charset="0"/>
              <a:buChar char="•"/>
            </a:pPr>
            <a:r>
              <a:rPr lang="en-US" sz="1050" dirty="0" smtClean="0"/>
              <a:t>Eclampsia</a:t>
            </a:r>
          </a:p>
          <a:p>
            <a:pPr marL="171450" indent="-171450">
              <a:buFont typeface="Arial" pitchFamily="34" charset="0"/>
              <a:buChar char="•"/>
            </a:pPr>
            <a:r>
              <a:rPr lang="en-US" sz="1050" dirty="0" smtClean="0"/>
              <a:t>Pulmonary Edema</a:t>
            </a:r>
          </a:p>
          <a:p>
            <a:pPr marL="171450" indent="-171450">
              <a:buFont typeface="Arial" pitchFamily="34" charset="0"/>
              <a:buChar char="•"/>
            </a:pPr>
            <a:r>
              <a:rPr lang="en-US" sz="1050" dirty="0" smtClean="0"/>
              <a:t>HELLP Syndrome</a:t>
            </a:r>
          </a:p>
          <a:p>
            <a:pPr marL="171450" indent="-171450">
              <a:buFont typeface="Arial" pitchFamily="34" charset="0"/>
              <a:buChar char="•"/>
            </a:pPr>
            <a:r>
              <a:rPr lang="en-US" sz="1050" dirty="0" smtClean="0"/>
              <a:t>Oliguria</a:t>
            </a:r>
          </a:p>
          <a:p>
            <a:pPr marL="171450" indent="-171450">
              <a:buFont typeface="Arial" pitchFamily="34" charset="0"/>
              <a:buChar char="•"/>
            </a:pPr>
            <a:r>
              <a:rPr lang="en-US" sz="1050" dirty="0" smtClean="0"/>
              <a:t>DIC</a:t>
            </a:r>
          </a:p>
          <a:p>
            <a:pPr marL="171450" indent="-171450">
              <a:buFont typeface="Arial" pitchFamily="34" charset="0"/>
              <a:buChar char="•"/>
            </a:pPr>
            <a:r>
              <a:rPr lang="en-US" sz="1050" dirty="0" smtClean="0"/>
              <a:t>Renal Failure</a:t>
            </a:r>
          </a:p>
          <a:p>
            <a:pPr marL="171450" indent="-171450">
              <a:buFont typeface="Arial" pitchFamily="34" charset="0"/>
              <a:buChar char="•"/>
            </a:pPr>
            <a:r>
              <a:rPr lang="en-US" sz="1050" dirty="0" smtClean="0"/>
              <a:t>Liver Failure</a:t>
            </a:r>
          </a:p>
          <a:p>
            <a:pPr marL="171450" indent="-171450">
              <a:buFont typeface="Arial" pitchFamily="34" charset="0"/>
              <a:buChar char="•"/>
            </a:pPr>
            <a:r>
              <a:rPr lang="en-US" sz="1050" dirty="0" smtClean="0"/>
              <a:t>Ventilation</a:t>
            </a:r>
          </a:p>
          <a:p>
            <a:pPr marL="171450" indent="-171450">
              <a:buFont typeface="Arial" pitchFamily="34" charset="0"/>
              <a:buChar char="•"/>
            </a:pPr>
            <a:r>
              <a:rPr lang="en-US" sz="1050" dirty="0" smtClean="0"/>
              <a:t>Placental Abruption</a:t>
            </a:r>
          </a:p>
          <a:p>
            <a:pPr marL="171450" indent="-171450">
              <a:buFont typeface="Arial" pitchFamily="34" charset="0"/>
              <a:buChar char="•"/>
            </a:pPr>
            <a:r>
              <a:rPr lang="en-US" sz="1050" dirty="0"/>
              <a:t>OB </a:t>
            </a:r>
            <a:r>
              <a:rPr lang="en-US" sz="1050" dirty="0" smtClean="0"/>
              <a:t>Hemorrhage</a:t>
            </a:r>
          </a:p>
          <a:p>
            <a:pPr marL="171450" indent="-171450">
              <a:buFont typeface="Arial" pitchFamily="34" charset="0"/>
              <a:buChar char="•"/>
            </a:pPr>
            <a:r>
              <a:rPr lang="en-US" sz="1050" dirty="0"/>
              <a:t>ICU </a:t>
            </a:r>
            <a:r>
              <a:rPr lang="en-US" sz="1050" dirty="0" smtClean="0"/>
              <a:t>Admission</a:t>
            </a:r>
            <a:endParaRPr lang="en-US" sz="1050" dirty="0"/>
          </a:p>
        </p:txBody>
      </p:sp>
      <p:sp>
        <p:nvSpPr>
          <p:cNvPr id="6" name="TextBox 5"/>
          <p:cNvSpPr txBox="1"/>
          <p:nvPr/>
        </p:nvSpPr>
        <p:spPr>
          <a:xfrm>
            <a:off x="657225" y="3659073"/>
            <a:ext cx="1295400" cy="830997"/>
          </a:xfrm>
          <a:prstGeom prst="rect">
            <a:avLst/>
          </a:prstGeom>
          <a:noFill/>
        </p:spPr>
        <p:txBody>
          <a:bodyPr wrap="square" rtlCol="0">
            <a:spAutoFit/>
          </a:bodyPr>
          <a:lstStyle/>
          <a:p>
            <a:pPr algn="r"/>
            <a:r>
              <a:rPr lang="en-US" sz="4800" b="1" dirty="0" smtClean="0">
                <a:solidFill>
                  <a:srgbClr val="F58466"/>
                </a:solidFill>
                <a:latin typeface="+mn-lt"/>
              </a:rPr>
              <a:t>15%</a:t>
            </a:r>
            <a:endParaRPr lang="en-US" sz="4800" b="1" dirty="0">
              <a:solidFill>
                <a:srgbClr val="F58466"/>
              </a:solidFill>
            </a:endParaRPr>
          </a:p>
        </p:txBody>
      </p:sp>
      <p:sp>
        <p:nvSpPr>
          <p:cNvPr id="7" name="TextBox 6"/>
          <p:cNvSpPr txBox="1"/>
          <p:nvPr/>
        </p:nvSpPr>
        <p:spPr>
          <a:xfrm>
            <a:off x="2590800" y="5029200"/>
            <a:ext cx="3505200" cy="830997"/>
          </a:xfrm>
          <a:prstGeom prst="rect">
            <a:avLst/>
          </a:prstGeom>
          <a:noFill/>
        </p:spPr>
        <p:txBody>
          <a:bodyPr wrap="square" rtlCol="0">
            <a:spAutoFit/>
          </a:bodyPr>
          <a:lstStyle/>
          <a:p>
            <a:pPr algn="r"/>
            <a:r>
              <a:rPr lang="en-US" sz="4800" b="1" dirty="0" smtClean="0">
                <a:solidFill>
                  <a:srgbClr val="F58466"/>
                </a:solidFill>
                <a:latin typeface="+mn-lt"/>
              </a:rPr>
              <a:t>40% Change!</a:t>
            </a:r>
            <a:endParaRPr lang="en-US" sz="4800" b="1" dirty="0">
              <a:solidFill>
                <a:srgbClr val="F58466"/>
              </a:solidFill>
            </a:endParaRPr>
          </a:p>
        </p:txBody>
      </p:sp>
      <p:sp>
        <p:nvSpPr>
          <p:cNvPr id="8" name="TextBox 7"/>
          <p:cNvSpPr txBox="1"/>
          <p:nvPr/>
        </p:nvSpPr>
        <p:spPr>
          <a:xfrm>
            <a:off x="8077200" y="4724400"/>
            <a:ext cx="990600" cy="830997"/>
          </a:xfrm>
          <a:prstGeom prst="rect">
            <a:avLst/>
          </a:prstGeom>
          <a:noFill/>
        </p:spPr>
        <p:txBody>
          <a:bodyPr wrap="square" rtlCol="0">
            <a:spAutoFit/>
          </a:bodyPr>
          <a:lstStyle/>
          <a:p>
            <a:pPr algn="r"/>
            <a:r>
              <a:rPr lang="en-US" sz="4800" b="1" dirty="0" smtClean="0">
                <a:solidFill>
                  <a:srgbClr val="F58466"/>
                </a:solidFill>
                <a:latin typeface="+mn-lt"/>
              </a:rPr>
              <a:t>9%</a:t>
            </a:r>
            <a:endParaRPr lang="en-US" sz="4800" b="1" dirty="0">
              <a:solidFill>
                <a:srgbClr val="F58466"/>
              </a:solidFill>
            </a:endParaRPr>
          </a:p>
        </p:txBody>
      </p:sp>
      <p:sp>
        <p:nvSpPr>
          <p:cNvPr id="3" name="TextBox 2"/>
          <p:cNvSpPr txBox="1"/>
          <p:nvPr/>
        </p:nvSpPr>
        <p:spPr>
          <a:xfrm>
            <a:off x="5927271" y="6295963"/>
            <a:ext cx="2667000" cy="369332"/>
          </a:xfrm>
          <a:prstGeom prst="rect">
            <a:avLst/>
          </a:prstGeom>
          <a:noFill/>
        </p:spPr>
        <p:txBody>
          <a:bodyPr wrap="square" rtlCol="0">
            <a:spAutoFit/>
          </a:bodyPr>
          <a:lstStyle/>
          <a:p>
            <a:r>
              <a:rPr lang="en-US" i="1" dirty="0" smtClean="0"/>
              <a:t>13,263 patients included</a:t>
            </a:r>
            <a:endParaRPr lang="en-US" i="1" dirty="0"/>
          </a:p>
        </p:txBody>
      </p:sp>
    </p:spTree>
    <p:extLst>
      <p:ext uri="{BB962C8B-B14F-4D97-AF65-F5344CB8AC3E}">
        <p14:creationId xmlns:p14="http://schemas.microsoft.com/office/powerpoint/2010/main" val="170293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28600"/>
            <a:ext cx="8229600" cy="990600"/>
          </a:xfrm>
        </p:spPr>
        <p:txBody>
          <a:bodyPr>
            <a:normAutofit/>
          </a:bodyPr>
          <a:lstStyle/>
          <a:p>
            <a:r>
              <a:rPr lang="en-US" sz="4000" b="1" dirty="0" smtClean="0">
                <a:solidFill>
                  <a:srgbClr val="F58466"/>
                </a:solidFill>
                <a:latin typeface="Goudy Old Style" pitchFamily="18" charset="0"/>
              </a:rPr>
              <a:t>ONA Approval Statement</a:t>
            </a:r>
            <a:endParaRPr lang="en-US" sz="4000" dirty="0">
              <a:solidFill>
                <a:srgbClr val="F58466"/>
              </a:solidFill>
            </a:endParaRPr>
          </a:p>
        </p:txBody>
      </p:sp>
      <p:sp>
        <p:nvSpPr>
          <p:cNvPr id="8" name="Content Placeholder 2"/>
          <p:cNvSpPr txBox="1">
            <a:spLocks/>
          </p:cNvSpPr>
          <p:nvPr/>
        </p:nvSpPr>
        <p:spPr bwMode="auto">
          <a:xfrm>
            <a:off x="914401" y="1872729"/>
            <a:ext cx="7467600" cy="38422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10000"/>
          </a:bodyPr>
          <a:lstStyle/>
          <a:p>
            <a:pPr lvl="0" algn="ctr" eaLnBrk="1" hangingPunct="1">
              <a:spcBef>
                <a:spcPts val="700"/>
              </a:spcBef>
              <a:buClr>
                <a:schemeClr val="accent2"/>
              </a:buClr>
              <a:buSzPct val="60000"/>
              <a:defRPr/>
            </a:pPr>
            <a:r>
              <a:rPr lang="en-US" sz="2800" dirty="0" smtClean="0">
                <a:latin typeface="+mj-lt"/>
              </a:rPr>
              <a:t>This activity will provide 8.1 </a:t>
            </a:r>
            <a:r>
              <a:rPr lang="en-US" sz="2800" dirty="0">
                <a:latin typeface="+mj-lt"/>
              </a:rPr>
              <a:t>contact </a:t>
            </a:r>
            <a:r>
              <a:rPr lang="en-US" sz="2800" dirty="0" smtClean="0">
                <a:latin typeface="+mj-lt"/>
              </a:rPr>
              <a:t>hours.</a:t>
            </a:r>
            <a:endParaRPr kumimoji="0" lang="en-US" sz="2800" b="0" i="0" u="none" strike="noStrike" kern="1200" cap="none" spc="0" normalizeH="0" baseline="0" noProof="0" dirty="0" smtClean="0">
              <a:ln>
                <a:noFill/>
              </a:ln>
              <a:solidFill>
                <a:schemeClr val="tx1"/>
              </a:solidFill>
              <a:effectLst/>
              <a:uLnTx/>
              <a:uFillTx/>
              <a:latin typeface="+mj-lt"/>
              <a:ea typeface="+mn-ea"/>
            </a:endParaRPr>
          </a:p>
          <a:p>
            <a:pPr marL="0" marR="0" lvl="0" indent="0" algn="ctr" defTabSz="914400" rtl="0" eaLnBrk="1" fontAlgn="base" latinLnBrk="0" hangingPunct="1">
              <a:lnSpc>
                <a:spcPct val="100000"/>
              </a:lnSpc>
              <a:spcBef>
                <a:spcPts val="700"/>
              </a:spcBef>
              <a:spcAft>
                <a:spcPct val="0"/>
              </a:spcAft>
              <a:buClr>
                <a:schemeClr val="accent2"/>
              </a:buClr>
              <a:buSzPct val="60000"/>
              <a:buFont typeface="Wingdings" pitchFamily="2" charset="2"/>
              <a:buNone/>
              <a:tabLst/>
              <a:defRPr/>
            </a:pPr>
            <a:endParaRPr lang="en-US" sz="2800" dirty="0">
              <a:latin typeface="+mn-lt"/>
              <a:ea typeface="+mn-ea"/>
            </a:endParaRPr>
          </a:p>
          <a:p>
            <a:pPr lvl="0" algn="ctr" eaLnBrk="1" hangingPunct="1">
              <a:spcBef>
                <a:spcPts val="700"/>
              </a:spcBef>
              <a:buClr>
                <a:schemeClr val="accent2"/>
              </a:buClr>
              <a:buSzPct val="60000"/>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This continuing nursing education activity was approved by the Ohio Nurses Association, an accredited approver by the American Nurses Credentialing Center’s Commission on </a:t>
            </a:r>
            <a:r>
              <a:rPr lang="en-US" sz="2800" dirty="0" smtClean="0">
                <a:latin typeface="+mn-lt"/>
                <a:ea typeface="+mn-ea"/>
              </a:rPr>
              <a:t>Accreditation (</a:t>
            </a:r>
            <a:r>
              <a:rPr lang="en-US" sz="2800" dirty="0">
                <a:latin typeface="+mn-lt"/>
                <a:ea typeface="+mn-ea"/>
              </a:rPr>
              <a:t>OBN-001-91). </a:t>
            </a:r>
            <a:endParaRPr lang="en-US" sz="2800" dirty="0" smtClean="0">
              <a:latin typeface="+mn-lt"/>
              <a:ea typeface="+mn-ea"/>
            </a:endParaRPr>
          </a:p>
          <a:p>
            <a:pPr lvl="0" algn="ctr" eaLnBrk="1" hangingPunct="1">
              <a:spcBef>
                <a:spcPts val="700"/>
              </a:spcBef>
              <a:buClr>
                <a:schemeClr val="accent2"/>
              </a:buClr>
              <a:buSzPct val="60000"/>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Approval valid</a:t>
            </a:r>
            <a:r>
              <a:rPr kumimoji="0" lang="en-US" sz="2800" b="0" i="0" u="none" strike="noStrike" kern="1200" cap="none" spc="0" normalizeH="0" noProof="0" dirty="0" smtClean="0">
                <a:ln>
                  <a:noFill/>
                </a:ln>
                <a:solidFill>
                  <a:schemeClr val="tx1"/>
                </a:solidFill>
                <a:effectLst/>
                <a:uLnTx/>
                <a:uFillTx/>
                <a:latin typeface="+mn-lt"/>
                <a:ea typeface="+mn-ea"/>
                <a:cs typeface="+mn-cs"/>
              </a:rPr>
              <a:t> through (11/27/2019).</a:t>
            </a:r>
          </a:p>
          <a:p>
            <a:pPr lvl="0" algn="ctr" eaLnBrk="1" hangingPunct="1">
              <a:spcBef>
                <a:spcPts val="700"/>
              </a:spcBef>
              <a:buClr>
                <a:schemeClr val="accent2"/>
              </a:buClr>
              <a:buSzPct val="60000"/>
              <a:defRPr/>
            </a:pPr>
            <a:r>
              <a:rPr kumimoji="0" lang="en-US" sz="2800" b="0" i="0" u="none" strike="noStrike" kern="1200" cap="none" spc="0" normalizeH="0" noProof="0" dirty="0" smtClean="0">
                <a:ln>
                  <a:noFill/>
                </a:ln>
                <a:solidFill>
                  <a:schemeClr val="tx1"/>
                </a:solidFill>
                <a:effectLst/>
                <a:uLnTx/>
                <a:uFillTx/>
                <a:latin typeface="+mn-lt"/>
                <a:ea typeface="+mn-ea"/>
                <a:cs typeface="+mn-cs"/>
              </a:rPr>
              <a:t> ONA #: 21258</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base" latinLnBrk="0" hangingPunct="1">
              <a:lnSpc>
                <a:spcPct val="100000"/>
              </a:lnSpc>
              <a:spcBef>
                <a:spcPts val="700"/>
              </a:spcBef>
              <a:spcAft>
                <a:spcPct val="0"/>
              </a:spcAft>
              <a:buClr>
                <a:schemeClr val="accent2"/>
              </a:buClr>
              <a:buSzPct val="60000"/>
              <a:buFont typeface="Wingdings" pitchFamily="2" charset="2"/>
              <a:buNone/>
              <a:tabLst/>
              <a:defRPr/>
            </a:pPr>
            <a:endParaRPr kumimoji="0" lang="en-US" sz="22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5521533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04800" y="304800"/>
            <a:ext cx="8229600" cy="533400"/>
          </a:xfrm>
        </p:spPr>
        <p:txBody>
          <a:bodyPr/>
          <a:lstStyle/>
          <a:p>
            <a:pPr algn="l" eaLnBrk="1" hangingPunct="1"/>
            <a:r>
              <a:rPr lang="en-US" altLang="en-US" sz="4000" b="1" dirty="0" smtClean="0">
                <a:solidFill>
                  <a:srgbClr val="F58466"/>
                </a:solidFill>
                <a:latin typeface="Goudy Old Style" pitchFamily="18" charset="0"/>
              </a:rPr>
              <a:t>IL State SMM Data:</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Excluding Hemorrhage</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95400"/>
            <a:ext cx="9144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439025" y="1927800"/>
            <a:ext cx="1676400" cy="584775"/>
          </a:xfrm>
          <a:prstGeom prst="rect">
            <a:avLst/>
          </a:prstGeom>
          <a:noFill/>
        </p:spPr>
        <p:txBody>
          <a:bodyPr wrap="square" rtlCol="0">
            <a:spAutoFit/>
          </a:bodyPr>
          <a:lstStyle/>
          <a:p>
            <a:r>
              <a:rPr lang="en-US" sz="1600" dirty="0" smtClean="0">
                <a:latin typeface="+mj-lt"/>
              </a:rPr>
              <a:t>Switch from </a:t>
            </a:r>
          </a:p>
          <a:p>
            <a:r>
              <a:rPr lang="en-US" sz="1600" dirty="0" smtClean="0">
                <a:latin typeface="+mj-lt"/>
              </a:rPr>
              <a:t>ICD9 to ICD10</a:t>
            </a:r>
            <a:endParaRPr lang="en-US" sz="1600" dirty="0">
              <a:latin typeface="+mj-lt"/>
            </a:endParaRPr>
          </a:p>
        </p:txBody>
      </p:sp>
      <p:cxnSp>
        <p:nvCxnSpPr>
          <p:cNvPr id="4" name="Straight Connector 3"/>
          <p:cNvCxnSpPr/>
          <p:nvPr/>
        </p:nvCxnSpPr>
        <p:spPr>
          <a:xfrm flipV="1">
            <a:off x="7239000" y="1905000"/>
            <a:ext cx="0" cy="4206240"/>
          </a:xfrm>
          <a:prstGeom prst="line">
            <a:avLst/>
          </a:prstGeom>
          <a:ln w="63500">
            <a:solidFill>
              <a:srgbClr val="C00000"/>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descr="cid:image001.png@01D35EEA.714B8810"/>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0" y="1295400"/>
            <a:ext cx="8915400" cy="5257800"/>
          </a:xfrm>
          <a:prstGeom prst="rect">
            <a:avLst/>
          </a:prstGeom>
          <a:noFill/>
          <a:ln>
            <a:noFill/>
          </a:ln>
        </p:spPr>
      </p:pic>
    </p:spTree>
    <p:extLst>
      <p:ext uri="{BB962C8B-B14F-4D97-AF65-F5344CB8AC3E}">
        <p14:creationId xmlns:p14="http://schemas.microsoft.com/office/powerpoint/2010/main" val="76042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eaLnBrk="1" hangingPunct="1"/>
            <a:r>
              <a:rPr lang="en-US" sz="4000" b="1" dirty="0" smtClean="0">
                <a:solidFill>
                  <a:srgbClr val="F58466"/>
                </a:solidFill>
                <a:latin typeface="Goudy Old Style" pitchFamily="18" charset="0"/>
              </a:rPr>
              <a:t>Achieving Time to Treatment</a:t>
            </a:r>
            <a:br>
              <a:rPr lang="en-US" sz="4000" b="1" dirty="0" smtClean="0">
                <a:solidFill>
                  <a:srgbClr val="F58466"/>
                </a:solidFill>
                <a:latin typeface="Goudy Old Style" pitchFamily="18" charset="0"/>
              </a:rPr>
            </a:br>
            <a:r>
              <a:rPr lang="en-US" sz="4000" b="1" dirty="0" smtClean="0">
                <a:solidFill>
                  <a:srgbClr val="F58466"/>
                </a:solidFill>
                <a:latin typeface="Goudy Old Style" pitchFamily="18" charset="0"/>
              </a:rPr>
              <a:t>For ALL TEAMS</a:t>
            </a:r>
            <a:endParaRPr lang="en-US" sz="4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51</a:t>
            </a:fld>
            <a:endParaRPr lang="en-US" altLang="en-US"/>
          </a:p>
        </p:txBody>
      </p:sp>
      <p:graphicFrame>
        <p:nvGraphicFramePr>
          <p:cNvPr id="5" name="Diagram 4"/>
          <p:cNvGraphicFramePr/>
          <p:nvPr>
            <p:extLst>
              <p:ext uri="{D42A27DB-BD31-4B8C-83A1-F6EECF244321}">
                <p14:modId xmlns:p14="http://schemas.microsoft.com/office/powerpoint/2010/main" val="1297319573"/>
              </p:ext>
            </p:extLst>
          </p:nvPr>
        </p:nvGraphicFramePr>
        <p:xfrm>
          <a:off x="0" y="549275"/>
          <a:ext cx="8686800" cy="4423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Life of an Educator: The 21st century classroo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 y="4163050"/>
            <a:ext cx="3124200" cy="2117132"/>
          </a:xfrm>
          <a:prstGeom prst="rect">
            <a:avLst/>
          </a:prstGeom>
        </p:spPr>
      </p:pic>
    </p:spTree>
    <p:extLst>
      <p:ext uri="{BB962C8B-B14F-4D97-AF65-F5344CB8AC3E}">
        <p14:creationId xmlns:p14="http://schemas.microsoft.com/office/powerpoint/2010/main" val="8556051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176" y="2470255"/>
            <a:ext cx="3771818" cy="2514289"/>
          </a:xfrm>
          <a:prstGeom prst="rect">
            <a:avLst/>
          </a:prstGeom>
        </p:spPr>
      </p:pic>
      <p:sp>
        <p:nvSpPr>
          <p:cNvPr id="2" name="Title 1"/>
          <p:cNvSpPr>
            <a:spLocks noGrp="1"/>
          </p:cNvSpPr>
          <p:nvPr>
            <p:ph type="title"/>
          </p:nvPr>
        </p:nvSpPr>
        <p:spPr>
          <a:xfrm>
            <a:off x="401171" y="452941"/>
            <a:ext cx="8229600" cy="1143000"/>
          </a:xfrm>
        </p:spPr>
        <p:txBody>
          <a:bodyPr/>
          <a:lstStyle/>
          <a:p>
            <a:pPr algn="l"/>
            <a:r>
              <a:rPr lang="en-US" sz="4000" b="1" dirty="0" smtClean="0">
                <a:solidFill>
                  <a:srgbClr val="F58466"/>
                </a:solidFill>
                <a:latin typeface="Goudy Old Style" pitchFamily="18" charset="0"/>
              </a:rPr>
              <a:t>All Teams Develop their</a:t>
            </a:r>
            <a:br>
              <a:rPr lang="en-US" sz="4000" b="1" dirty="0" smtClean="0">
                <a:solidFill>
                  <a:srgbClr val="F58466"/>
                </a:solidFill>
                <a:latin typeface="Goudy Old Style" pitchFamily="18" charset="0"/>
              </a:rPr>
            </a:br>
            <a:r>
              <a:rPr lang="en-US" sz="4000" b="1" dirty="0" smtClean="0">
                <a:solidFill>
                  <a:srgbClr val="F58466"/>
                </a:solidFill>
                <a:latin typeface="Goudy Old Style" pitchFamily="18" charset="0"/>
              </a:rPr>
              <a:t>Sustainability Plan</a:t>
            </a:r>
            <a:endParaRPr lang="en-US" sz="4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52</a:t>
            </a:fld>
            <a:endParaRPr lang="en-US" altLang="en-US"/>
          </a:p>
        </p:txBody>
      </p:sp>
      <p:graphicFrame>
        <p:nvGraphicFramePr>
          <p:cNvPr id="7" name="Diagram 6"/>
          <p:cNvGraphicFramePr/>
          <p:nvPr>
            <p:extLst/>
          </p:nvPr>
        </p:nvGraphicFramePr>
        <p:xfrm>
          <a:off x="3771818" y="1828800"/>
          <a:ext cx="5181600" cy="38401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530086" y="1837765"/>
            <a:ext cx="3131999" cy="1264980"/>
          </a:xfrm>
          <a:prstGeom prst="cloudCallou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smtClean="0"/>
              <a:t>Sustainability Plan</a:t>
            </a:r>
            <a:endParaRPr lang="en-US" sz="2400" dirty="0"/>
          </a:p>
        </p:txBody>
      </p:sp>
    </p:spTree>
    <p:extLst>
      <p:ext uri="{BB962C8B-B14F-4D97-AF65-F5344CB8AC3E}">
        <p14:creationId xmlns:p14="http://schemas.microsoft.com/office/powerpoint/2010/main" val="34918964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b="1" dirty="0">
                <a:solidFill>
                  <a:srgbClr val="F58466"/>
                </a:solidFill>
                <a:latin typeface="Goudy Old Style" pitchFamily="18" charset="0"/>
              </a:rPr>
              <a:t>Launch 2018 Initiatives</a:t>
            </a:r>
          </a:p>
        </p:txBody>
      </p:sp>
      <p:sp>
        <p:nvSpPr>
          <p:cNvPr id="3" name="Content Placeholder 2"/>
          <p:cNvSpPr>
            <a:spLocks noGrp="1"/>
          </p:cNvSpPr>
          <p:nvPr>
            <p:ph idx="1"/>
          </p:nvPr>
        </p:nvSpPr>
        <p:spPr>
          <a:xfrm>
            <a:off x="457200" y="1295400"/>
            <a:ext cx="8229600" cy="4525963"/>
          </a:xfrm>
        </p:spPr>
        <p:txBody>
          <a:bodyPr/>
          <a:lstStyle/>
          <a:p>
            <a:r>
              <a:rPr lang="en-US" dirty="0" smtClean="0"/>
              <a:t>Mothers and Newborns affected by Opioids Initiative</a:t>
            </a:r>
          </a:p>
          <a:p>
            <a:pPr lvl="1"/>
            <a:r>
              <a:rPr lang="en-US" dirty="0" smtClean="0"/>
              <a:t>OB and Neonatal Teams making a difference together for opioid exposed moms and babies</a:t>
            </a:r>
          </a:p>
          <a:p>
            <a:r>
              <a:rPr lang="en-US" dirty="0" smtClean="0"/>
              <a:t>Immediate Postpartum LARC Initiative</a:t>
            </a:r>
          </a:p>
          <a:p>
            <a:pPr lvl="1"/>
            <a:r>
              <a:rPr lang="en-US" dirty="0" smtClean="0"/>
              <a:t>OB Teams improving moms access to LARC</a:t>
            </a: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53</a:t>
            </a:fld>
            <a:endParaRPr lang="en-US" altLang="en-US"/>
          </a:p>
        </p:txBody>
      </p:sp>
      <p:pic>
        <p:nvPicPr>
          <p:cNvPr id="5" name="Picture 4" descr="Scriptus Digitais: Mais de 70% dos médicos cubanos vão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4510195"/>
            <a:ext cx="2773202" cy="1846162"/>
          </a:xfrm>
          <a:prstGeom prst="rect">
            <a:avLst/>
          </a:prstGeom>
        </p:spPr>
      </p:pic>
    </p:spTree>
    <p:extLst>
      <p:ext uri="{BB962C8B-B14F-4D97-AF65-F5344CB8AC3E}">
        <p14:creationId xmlns:p14="http://schemas.microsoft.com/office/powerpoint/2010/main" val="39324827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algn="l"/>
            <a:r>
              <a:rPr kumimoji="1" lang="en-US" altLang="ja-JP" sz="4000" b="1" dirty="0" smtClean="0">
                <a:solidFill>
                  <a:srgbClr val="F58466"/>
                </a:solidFill>
                <a:latin typeface="Goudy Old Style"/>
                <a:cs typeface="Goudy Old Style"/>
              </a:rPr>
              <a:t>Overview of Statewide </a:t>
            </a:r>
            <a:br>
              <a:rPr kumimoji="1" lang="en-US" altLang="ja-JP" sz="4000" b="1" dirty="0" smtClean="0">
                <a:solidFill>
                  <a:srgbClr val="F58466"/>
                </a:solidFill>
                <a:latin typeface="Goudy Old Style"/>
                <a:cs typeface="Goudy Old Style"/>
              </a:rPr>
            </a:br>
            <a:r>
              <a:rPr kumimoji="1" lang="en-US" altLang="ja-JP" sz="4000" b="1" dirty="0" smtClean="0">
                <a:solidFill>
                  <a:srgbClr val="F58466"/>
                </a:solidFill>
                <a:latin typeface="Goudy Old Style"/>
                <a:cs typeface="Goudy Old Style"/>
              </a:rPr>
              <a:t>Quality Initiatives in 2018</a:t>
            </a:r>
            <a:endParaRPr kumimoji="1" lang="ja-JP" altLang="en-US" sz="4000" b="1" dirty="0">
              <a:solidFill>
                <a:srgbClr val="F58466"/>
              </a:solidFill>
              <a:latin typeface="Goudy Old Style"/>
              <a:cs typeface="Goudy Old Style"/>
            </a:endParaRPr>
          </a:p>
        </p:txBody>
      </p:sp>
      <p:graphicFrame>
        <p:nvGraphicFramePr>
          <p:cNvPr id="4" name="Table 3"/>
          <p:cNvGraphicFramePr>
            <a:graphicFrameLocks noGrp="1"/>
          </p:cNvGraphicFramePr>
          <p:nvPr>
            <p:extLst>
              <p:ext uri="{D42A27DB-BD31-4B8C-83A1-F6EECF244321}">
                <p14:modId xmlns:p14="http://schemas.microsoft.com/office/powerpoint/2010/main" val="1646409527"/>
              </p:ext>
            </p:extLst>
          </p:nvPr>
        </p:nvGraphicFramePr>
        <p:xfrm>
          <a:off x="304800" y="1295400"/>
          <a:ext cx="8077195" cy="4621306"/>
        </p:xfrm>
        <a:graphic>
          <a:graphicData uri="http://schemas.openxmlformats.org/drawingml/2006/table">
            <a:tbl>
              <a:tblPr firstRow="1" bandRow="1">
                <a:tableStyleId>{5C22544A-7EE6-4342-B048-85BDC9FD1C3A}</a:tableStyleId>
              </a:tblPr>
              <a:tblGrid>
                <a:gridCol w="1153885">
                  <a:extLst>
                    <a:ext uri="{9D8B030D-6E8A-4147-A177-3AD203B41FA5}">
                      <a16:colId xmlns:a16="http://schemas.microsoft.com/office/drawing/2014/main" xmlns="" val="281857187"/>
                    </a:ext>
                  </a:extLst>
                </a:gridCol>
                <a:gridCol w="1153885">
                  <a:extLst>
                    <a:ext uri="{9D8B030D-6E8A-4147-A177-3AD203B41FA5}">
                      <a16:colId xmlns:a16="http://schemas.microsoft.com/office/drawing/2014/main" xmlns="" val="2641979065"/>
                    </a:ext>
                  </a:extLst>
                </a:gridCol>
                <a:gridCol w="1153885">
                  <a:extLst>
                    <a:ext uri="{9D8B030D-6E8A-4147-A177-3AD203B41FA5}">
                      <a16:colId xmlns:a16="http://schemas.microsoft.com/office/drawing/2014/main" xmlns="" val="3025983797"/>
                    </a:ext>
                  </a:extLst>
                </a:gridCol>
                <a:gridCol w="1153885">
                  <a:extLst>
                    <a:ext uri="{9D8B030D-6E8A-4147-A177-3AD203B41FA5}">
                      <a16:colId xmlns:a16="http://schemas.microsoft.com/office/drawing/2014/main" xmlns="" val="704522632"/>
                    </a:ext>
                  </a:extLst>
                </a:gridCol>
                <a:gridCol w="1153885">
                  <a:extLst>
                    <a:ext uri="{9D8B030D-6E8A-4147-A177-3AD203B41FA5}">
                      <a16:colId xmlns:a16="http://schemas.microsoft.com/office/drawing/2014/main" xmlns="" val="3108385054"/>
                    </a:ext>
                  </a:extLst>
                </a:gridCol>
                <a:gridCol w="1088575">
                  <a:extLst>
                    <a:ext uri="{9D8B030D-6E8A-4147-A177-3AD203B41FA5}">
                      <a16:colId xmlns:a16="http://schemas.microsoft.com/office/drawing/2014/main" xmlns="" val="759521831"/>
                    </a:ext>
                  </a:extLst>
                </a:gridCol>
                <a:gridCol w="1219195">
                  <a:extLst>
                    <a:ext uri="{9D8B030D-6E8A-4147-A177-3AD203B41FA5}">
                      <a16:colId xmlns:a16="http://schemas.microsoft.com/office/drawing/2014/main" xmlns="" val="946659564"/>
                    </a:ext>
                  </a:extLst>
                </a:gridCol>
              </a:tblGrid>
              <a:tr h="955164">
                <a:tc>
                  <a:txBody>
                    <a:bodyPr/>
                    <a:lstStyle/>
                    <a:p>
                      <a:r>
                        <a:rPr lang="en-US" dirty="0" smtClean="0"/>
                        <a:t>Statewide QI Initiative</a:t>
                      </a:r>
                      <a:endParaRPr lang="en-US" dirty="0"/>
                    </a:p>
                  </a:txBody>
                  <a:tcPr/>
                </a:tc>
                <a:tc>
                  <a:txBody>
                    <a:bodyPr/>
                    <a:lstStyle/>
                    <a:p>
                      <a:r>
                        <a:rPr lang="en-US" dirty="0" smtClean="0"/>
                        <a:t>Now</a:t>
                      </a:r>
                      <a:endParaRPr lang="en-US" dirty="0"/>
                    </a:p>
                  </a:txBody>
                  <a:tcPr/>
                </a:tc>
                <a:tc>
                  <a:txBody>
                    <a:bodyPr/>
                    <a:lstStyle/>
                    <a:p>
                      <a:r>
                        <a:rPr lang="en-US" dirty="0" smtClean="0"/>
                        <a:t>Jan</a:t>
                      </a:r>
                      <a:r>
                        <a:rPr lang="en-US" baseline="0" dirty="0" smtClean="0"/>
                        <a:t> 2018</a:t>
                      </a:r>
                      <a:endParaRPr lang="en-US" dirty="0"/>
                    </a:p>
                  </a:txBody>
                  <a:tcPr/>
                </a:tc>
                <a:tc>
                  <a:txBody>
                    <a:bodyPr/>
                    <a:lstStyle/>
                    <a:p>
                      <a:r>
                        <a:rPr lang="en-US" dirty="0" smtClean="0"/>
                        <a:t>Feb</a:t>
                      </a:r>
                      <a:endParaRPr lang="en-US" dirty="0"/>
                    </a:p>
                  </a:txBody>
                  <a:tcPr/>
                </a:tc>
                <a:tc>
                  <a:txBody>
                    <a:bodyPr/>
                    <a:lstStyle/>
                    <a:p>
                      <a:r>
                        <a:rPr lang="en-US" dirty="0" smtClean="0"/>
                        <a:t>Mar</a:t>
                      </a:r>
                      <a:endParaRPr lang="en-US" dirty="0"/>
                    </a:p>
                  </a:txBody>
                  <a:tcPr/>
                </a:tc>
                <a:tc>
                  <a:txBody>
                    <a:bodyPr/>
                    <a:lstStyle/>
                    <a:p>
                      <a:r>
                        <a:rPr lang="en-US" dirty="0" smtClean="0"/>
                        <a:t>Apr</a:t>
                      </a:r>
                      <a:endParaRPr lang="en-US" dirty="0"/>
                    </a:p>
                  </a:txBody>
                  <a:tcPr/>
                </a:tc>
                <a:tc>
                  <a:txBody>
                    <a:bodyPr/>
                    <a:lstStyle/>
                    <a:p>
                      <a:r>
                        <a:rPr lang="en-US" dirty="0" smtClean="0"/>
                        <a:t>May</a:t>
                      </a:r>
                      <a:endParaRPr lang="en-US" dirty="0"/>
                    </a:p>
                  </a:txBody>
                  <a:tcPr/>
                </a:tc>
                <a:extLst>
                  <a:ext uri="{0D108BD9-81ED-4DB2-BD59-A6C34878D82A}">
                    <a16:rowId xmlns:a16="http://schemas.microsoft.com/office/drawing/2014/main" xmlns="" val="2785901977"/>
                  </a:ext>
                </a:extLst>
              </a:tr>
              <a:tr h="2022699">
                <a:tc>
                  <a:txBody>
                    <a:bodyPr/>
                    <a:lstStyle/>
                    <a:p>
                      <a:r>
                        <a:rPr lang="en-US" dirty="0" smtClean="0"/>
                        <a:t>MNO</a:t>
                      </a:r>
                      <a:endParaRPr lang="en-US" dirty="0"/>
                    </a:p>
                  </a:txBody>
                  <a:tcPr/>
                </a:tc>
                <a:tc>
                  <a:txBody>
                    <a:bodyPr/>
                    <a:lstStyle/>
                    <a:p>
                      <a:r>
                        <a:rPr lang="en-US" dirty="0" smtClean="0"/>
                        <a:t>Recruit</a:t>
                      </a:r>
                      <a:r>
                        <a:rPr lang="en-US" baseline="0" dirty="0" smtClean="0"/>
                        <a:t> </a:t>
                      </a:r>
                      <a:r>
                        <a:rPr lang="en-US" dirty="0" smtClean="0"/>
                        <a:t>Wave</a:t>
                      </a:r>
                      <a:r>
                        <a:rPr lang="en-US" baseline="0" dirty="0" smtClean="0"/>
                        <a:t> 1 teams </a:t>
                      </a:r>
                      <a:endParaRPr lang="en-US" dirty="0"/>
                    </a:p>
                  </a:txBody>
                  <a:tcPr/>
                </a:tc>
                <a:tc>
                  <a:txBody>
                    <a:bodyPr/>
                    <a:lstStyle/>
                    <a:p>
                      <a:r>
                        <a:rPr lang="en-US" baseline="0" dirty="0" smtClean="0"/>
                        <a:t>Monthly calls start for Wave 1</a:t>
                      </a:r>
                      <a:endParaRPr lang="en-US" dirty="0"/>
                    </a:p>
                  </a:txBody>
                  <a:tcPr/>
                </a:tc>
                <a:tc rowSpan="2">
                  <a:txBody>
                    <a:bodyPr/>
                    <a:lstStyle/>
                    <a:p>
                      <a:endParaRPr lang="en-US" dirty="0" smtClean="0"/>
                    </a:p>
                    <a:p>
                      <a:endParaRPr lang="en-US" dirty="0" smtClean="0"/>
                    </a:p>
                    <a:p>
                      <a:endParaRPr lang="en-US" dirty="0" smtClean="0"/>
                    </a:p>
                    <a:p>
                      <a:endParaRPr lang="en-US" dirty="0" smtClean="0"/>
                    </a:p>
                    <a:p>
                      <a:endParaRPr lang="en-US" dirty="0" smtClean="0"/>
                    </a:p>
                    <a:p>
                      <a:r>
                        <a:rPr lang="en-US" dirty="0" smtClean="0"/>
                        <a:t>Letter of support</a:t>
                      </a:r>
                      <a:r>
                        <a:rPr lang="en-US" baseline="0" dirty="0" smtClean="0"/>
                        <a:t> from IDPH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Recruit</a:t>
                      </a:r>
                      <a:r>
                        <a:rPr lang="en-US" baseline="0" dirty="0" smtClean="0"/>
                        <a:t> Wave 2 teams</a:t>
                      </a:r>
                      <a:endParaRPr lang="en-US" dirty="0" smtClean="0"/>
                    </a:p>
                    <a:p>
                      <a:endParaRPr lang="en-US" dirty="0"/>
                    </a:p>
                  </a:txBody>
                  <a:tcPr/>
                </a:tc>
                <a:tc>
                  <a:txBody>
                    <a:bodyPr/>
                    <a:lstStyle/>
                    <a:p>
                      <a:r>
                        <a:rPr lang="en-US" dirty="0" smtClean="0"/>
                        <a:t>Initiative</a:t>
                      </a:r>
                      <a:r>
                        <a:rPr lang="en-US" baseline="0" dirty="0" smtClean="0"/>
                        <a:t> Launch Webinar with all teams</a:t>
                      </a:r>
                      <a:endParaRPr lang="en-US" dirty="0" smtClean="0"/>
                    </a:p>
                  </a:txBody>
                  <a:tcPr/>
                </a:tc>
                <a:tc rowSpan="2">
                  <a:txBody>
                    <a:bodyPr/>
                    <a:lstStyle/>
                    <a:p>
                      <a:pPr algn="ctr"/>
                      <a:endParaRPr lang="en-US" dirty="0" smtClean="0"/>
                    </a:p>
                    <a:p>
                      <a:pPr algn="ctr"/>
                      <a:r>
                        <a:rPr lang="en-US" dirty="0" smtClean="0"/>
                        <a:t>Face</a:t>
                      </a:r>
                      <a:r>
                        <a:rPr lang="en-US" baseline="0" dirty="0" smtClean="0"/>
                        <a:t> to Face Meetings</a:t>
                      </a:r>
                    </a:p>
                    <a:p>
                      <a:pPr algn="ctr"/>
                      <a:endParaRPr lang="en-US" baseline="0" dirty="0" smtClean="0"/>
                    </a:p>
                  </a:txBody>
                  <a:tcPr anchor="ctr"/>
                </a:tc>
                <a:extLst>
                  <a:ext uri="{0D108BD9-81ED-4DB2-BD59-A6C34878D82A}">
                    <a16:rowId xmlns:a16="http://schemas.microsoft.com/office/drawing/2014/main" xmlns="" val="3122630330"/>
                  </a:ext>
                </a:extLst>
              </a:tr>
              <a:tr h="1643443">
                <a:tc>
                  <a:txBody>
                    <a:bodyPr/>
                    <a:lstStyle/>
                    <a:p>
                      <a:r>
                        <a:rPr lang="en-US" dirty="0" smtClean="0"/>
                        <a:t>IPLARC</a:t>
                      </a:r>
                      <a:endParaRPr lang="en-US" dirty="0"/>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Recruit</a:t>
                      </a:r>
                      <a:r>
                        <a:rPr lang="en-US" baseline="0" dirty="0" smtClean="0"/>
                        <a:t> Wave 1 teams</a:t>
                      </a:r>
                      <a:endParaRPr lang="en-US" dirty="0"/>
                    </a:p>
                  </a:txBody>
                  <a:tcPr/>
                </a:tc>
                <a:tc vMerge="1">
                  <a:txBody>
                    <a:bodyPr/>
                    <a:lstStyle/>
                    <a:p>
                      <a:endParaRPr lang="en-US" dirty="0"/>
                    </a:p>
                  </a:txBody>
                  <a:tcPr/>
                </a:tc>
                <a:tc>
                  <a:txBody>
                    <a:bodyPr/>
                    <a:lstStyle/>
                    <a:p>
                      <a:r>
                        <a:rPr lang="en-US" dirty="0" smtClean="0"/>
                        <a:t>Monthly calls start for</a:t>
                      </a:r>
                      <a:r>
                        <a:rPr lang="en-US" baseline="0" dirty="0" smtClean="0"/>
                        <a:t> </a:t>
                      </a:r>
                      <a:r>
                        <a:rPr lang="en-US" dirty="0" smtClean="0"/>
                        <a:t>Wave 1</a:t>
                      </a:r>
                      <a:endParaRPr lang="en-US" dirty="0"/>
                    </a:p>
                  </a:txBody>
                  <a:tcPr/>
                </a:tc>
                <a:tc>
                  <a:txBody>
                    <a:bodyPr/>
                    <a:lstStyle/>
                    <a:p>
                      <a:endParaRPr lang="en-US" dirty="0" smtClean="0"/>
                    </a:p>
                  </a:txBody>
                  <a:tcPr/>
                </a:tc>
                <a:tc vMerge="1">
                  <a:txBody>
                    <a:bodyPr/>
                    <a:lstStyle/>
                    <a:p>
                      <a:endParaRPr lang="en-US" dirty="0" smtClean="0"/>
                    </a:p>
                  </a:txBody>
                  <a:tcPr/>
                </a:tc>
                <a:extLst>
                  <a:ext uri="{0D108BD9-81ED-4DB2-BD59-A6C34878D82A}">
                    <a16:rowId xmlns:a16="http://schemas.microsoft.com/office/drawing/2014/main" xmlns="" val="8900994"/>
                  </a:ext>
                </a:extLst>
              </a:tr>
            </a:tbl>
          </a:graphicData>
        </a:graphic>
      </p:graphicFrame>
    </p:spTree>
    <p:extLst>
      <p:ext uri="{BB962C8B-B14F-4D97-AF65-F5344CB8AC3E}">
        <p14:creationId xmlns:p14="http://schemas.microsoft.com/office/powerpoint/2010/main" val="3188687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srcRect l="2891" r="6397"/>
          <a:stretch/>
        </p:blipFill>
        <p:spPr bwMode="auto">
          <a:xfrm>
            <a:off x="600403" y="1411052"/>
            <a:ext cx="5343197" cy="3916387"/>
          </a:xfrm>
          <a:prstGeom prst="rect">
            <a:avLst/>
          </a:prstGeom>
          <a:noFill/>
          <a:ln w="9525">
            <a:noFill/>
            <a:miter lim="800000"/>
            <a:headEnd/>
            <a:tailEnd/>
          </a:ln>
        </p:spPr>
      </p:pic>
      <p:sp>
        <p:nvSpPr>
          <p:cNvPr id="3" name="Title 1"/>
          <p:cNvSpPr txBox="1">
            <a:spLocks/>
          </p:cNvSpPr>
          <p:nvPr/>
        </p:nvSpPr>
        <p:spPr>
          <a:xfrm>
            <a:off x="152400" y="0"/>
            <a:ext cx="8229600" cy="1143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srgbClr val="F58466"/>
                </a:solidFill>
                <a:effectLst/>
                <a:uLnTx/>
                <a:uFillTx/>
                <a:latin typeface="Goudy Old Style" pitchFamily="18" charset="0"/>
                <a:ea typeface="MS PGothic" pitchFamily="34" charset="-128"/>
                <a:cs typeface="MS PGothic" charset="0"/>
              </a:rPr>
              <a:t>Mothers Affected</a:t>
            </a:r>
            <a:r>
              <a:rPr kumimoji="0" lang="en-US" altLang="en-US" sz="4000" b="1" i="0" u="none" strike="noStrike" kern="1200" cap="none" spc="0" normalizeH="0" noProof="0" dirty="0" smtClean="0">
                <a:ln>
                  <a:noFill/>
                </a:ln>
                <a:solidFill>
                  <a:srgbClr val="F58466"/>
                </a:solidFill>
                <a:effectLst/>
                <a:uLnTx/>
                <a:uFillTx/>
                <a:latin typeface="Goudy Old Style" pitchFamily="18" charset="0"/>
                <a:ea typeface="MS PGothic" pitchFamily="34" charset="-128"/>
                <a:cs typeface="MS PGothic" charset="0"/>
              </a:rPr>
              <a:t> by Opioids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noProof="0" dirty="0" smtClean="0">
                <a:ln>
                  <a:noFill/>
                </a:ln>
                <a:solidFill>
                  <a:srgbClr val="F58466"/>
                </a:solidFill>
                <a:effectLst/>
                <a:uLnTx/>
                <a:uFillTx/>
                <a:latin typeface="Goudy Old Style" pitchFamily="18" charset="0"/>
                <a:ea typeface="MS PGothic" pitchFamily="34" charset="-128"/>
                <a:cs typeface="MS PGothic" charset="0"/>
              </a:rPr>
              <a:t>in IL: Scope of the problem</a:t>
            </a:r>
            <a:endParaRPr kumimoji="0" lang="en-US" altLang="en-US" sz="4000" b="1" i="0" u="none" strike="noStrike" kern="1200" cap="none" spc="0" normalizeH="0" baseline="0" noProof="0" dirty="0" smtClean="0">
              <a:ln>
                <a:noFill/>
              </a:ln>
              <a:solidFill>
                <a:srgbClr val="F58466"/>
              </a:solidFill>
              <a:effectLst/>
              <a:uLnTx/>
              <a:uFillTx/>
              <a:latin typeface="Goudy Old Style" pitchFamily="18" charset="0"/>
              <a:ea typeface="MS PGothic" pitchFamily="34" charset="-128"/>
              <a:cs typeface="MS PGothic" charset="0"/>
            </a:endParaRPr>
          </a:p>
        </p:txBody>
      </p:sp>
      <p:sp>
        <p:nvSpPr>
          <p:cNvPr id="8" name="Content Placeholder 7"/>
          <p:cNvSpPr>
            <a:spLocks noGrp="1"/>
          </p:cNvSpPr>
          <p:nvPr>
            <p:ph sz="half" idx="2"/>
          </p:nvPr>
        </p:nvSpPr>
        <p:spPr>
          <a:xfrm>
            <a:off x="600403" y="5327439"/>
            <a:ext cx="5343197" cy="692361"/>
          </a:xfrm>
          <a:prstGeom prst="roundRect">
            <a:avLst/>
          </a:prstGeom>
          <a:ln>
            <a:solidFill>
              <a:srgbClr val="004990"/>
            </a:solidFill>
          </a:ln>
        </p:spPr>
        <p:txBody>
          <a:bodyPr/>
          <a:lstStyle/>
          <a:p>
            <a:pPr algn="ctr">
              <a:buNone/>
            </a:pPr>
            <a:r>
              <a:rPr lang="en-US" sz="1600" b="1" dirty="0" smtClean="0"/>
              <a:t>	</a:t>
            </a:r>
            <a:r>
              <a:rPr lang="en-US" sz="1600" dirty="0" smtClean="0"/>
              <a:t>Pregnancy is a window of opportunity to identify women with OUD and link to treatment</a:t>
            </a:r>
            <a:endParaRPr lang="en-US" sz="16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1743" t="-6630" r="-17" b="6630"/>
          <a:stretch/>
        </p:blipFill>
        <p:spPr>
          <a:xfrm>
            <a:off x="6096000" y="1828800"/>
            <a:ext cx="2888338" cy="3352799"/>
          </a:xfrm>
          <a:prstGeom prst="rect">
            <a:avLst/>
          </a:prstGeom>
        </p:spPr>
      </p:pic>
    </p:spTree>
    <p:extLst>
      <p:ext uri="{BB962C8B-B14F-4D97-AF65-F5344CB8AC3E}">
        <p14:creationId xmlns:p14="http://schemas.microsoft.com/office/powerpoint/2010/main" val="18833186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188776"/>
            <a:ext cx="6456048" cy="3608690"/>
          </a:xfrm>
          <a:prstGeom prst="rect">
            <a:avLst/>
          </a:prstGeom>
          <a:solidFill>
            <a:srgbClr val="F9B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3" name="Text Placeholder 7"/>
          <p:cNvSpPr>
            <a:spLocks noGrp="1"/>
          </p:cNvSpPr>
          <p:nvPr>
            <p:ph type="body" sz="quarter" idx="1"/>
          </p:nvPr>
        </p:nvSpPr>
        <p:spPr>
          <a:xfrm>
            <a:off x="0" y="1188776"/>
            <a:ext cx="6275296" cy="3608690"/>
          </a:xfrm>
        </p:spPr>
        <p:txBody>
          <a:bodyPr>
            <a:noAutofit/>
          </a:bodyPr>
          <a:lstStyle/>
          <a:p>
            <a:pPr>
              <a:defRPr/>
            </a:pPr>
            <a:r>
              <a:rPr lang="en-US" sz="2000" dirty="0" smtClean="0">
                <a:solidFill>
                  <a:schemeClr val="tx2"/>
                </a:solidFill>
              </a:rPr>
              <a:t>Proposed Aims: </a:t>
            </a:r>
          </a:p>
          <a:p>
            <a:pPr marL="342900" indent="-342900">
              <a:buFont typeface="Arial" panose="020B0604020202020204" pitchFamily="34" charset="0"/>
              <a:buChar char="•"/>
              <a:defRPr/>
            </a:pPr>
            <a:r>
              <a:rPr lang="en-US" sz="2000" b="0" dirty="0" smtClean="0"/>
              <a:t>Increase pregnant </a:t>
            </a:r>
            <a:r>
              <a:rPr lang="en-US" sz="2000" b="0" dirty="0"/>
              <a:t>women affected by opioids linked to care prenatally and receiving Medication Assisted Treatment (MAT) for opioid disorder </a:t>
            </a:r>
            <a:r>
              <a:rPr lang="en-US" sz="2000" b="0" dirty="0" smtClean="0"/>
              <a:t>at delivery</a:t>
            </a:r>
          </a:p>
          <a:p>
            <a:pPr marL="342900" indent="-342900">
              <a:buFont typeface="Arial" panose="020B0604020202020204" pitchFamily="34" charset="0"/>
              <a:buChar char="•"/>
              <a:defRPr/>
            </a:pPr>
            <a:r>
              <a:rPr lang="en-US" sz="2000" b="0" dirty="0"/>
              <a:t>Decrease pharmacological therapy in substance exposed neonates</a:t>
            </a:r>
          </a:p>
          <a:p>
            <a:pPr marL="342900" indent="-342900">
              <a:buFont typeface="Arial" panose="020B0604020202020204" pitchFamily="34" charset="0"/>
              <a:buChar char="•"/>
              <a:defRPr/>
            </a:pPr>
            <a:r>
              <a:rPr lang="en-US" sz="2000" b="0" dirty="0" smtClean="0"/>
              <a:t>Increase mothers </a:t>
            </a:r>
            <a:r>
              <a:rPr lang="en-US" sz="2000" b="0" dirty="0"/>
              <a:t>and newborns affected by opioids breastfeeding at neonatal discharge  </a:t>
            </a:r>
            <a:endParaRPr lang="en-US" sz="2000" b="0" dirty="0" smtClean="0"/>
          </a:p>
          <a:p>
            <a:pPr marL="342900" indent="-342900">
              <a:buFont typeface="Arial" panose="020B0604020202020204" pitchFamily="34" charset="0"/>
              <a:buChar char="•"/>
            </a:pPr>
            <a:r>
              <a:rPr lang="en-US" sz="2000" b="0" dirty="0" smtClean="0"/>
              <a:t>Increase neonates exposed </a:t>
            </a:r>
            <a:r>
              <a:rPr lang="en-US" sz="2000" b="0" dirty="0"/>
              <a:t>to chronic maternal opioid use </a:t>
            </a:r>
            <a:r>
              <a:rPr lang="en-US" sz="2000" b="0" dirty="0" smtClean="0"/>
              <a:t>who can be </a:t>
            </a:r>
            <a:r>
              <a:rPr lang="en-US" sz="2000" b="0" dirty="0"/>
              <a:t>discharged to maternal care </a:t>
            </a:r>
            <a:endParaRPr lang="en-US" sz="2000" b="0" dirty="0" smtClean="0"/>
          </a:p>
        </p:txBody>
      </p:sp>
      <p:sp>
        <p:nvSpPr>
          <p:cNvPr id="10" name="Rectangle 9"/>
          <p:cNvSpPr/>
          <p:nvPr/>
        </p:nvSpPr>
        <p:spPr>
          <a:xfrm>
            <a:off x="1" y="4800600"/>
            <a:ext cx="6463938" cy="731576"/>
          </a:xfrm>
          <a:prstGeom prst="rect">
            <a:avLst/>
          </a:prstGeom>
          <a:solidFill>
            <a:srgbClr val="C9D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3"/>
          </p:nvPr>
        </p:nvSpPr>
        <p:spPr>
          <a:xfrm>
            <a:off x="0" y="4843242"/>
            <a:ext cx="6275296" cy="1071878"/>
          </a:xfrm>
          <a:solidFill>
            <a:srgbClr val="B7DBFF"/>
          </a:solidFill>
        </p:spPr>
        <p:txBody>
          <a:bodyPr>
            <a:noAutofit/>
          </a:bodyPr>
          <a:lstStyle/>
          <a:p>
            <a:r>
              <a:rPr lang="en-US" altLang="en-US" sz="2000" dirty="0" smtClean="0">
                <a:solidFill>
                  <a:schemeClr val="tx2"/>
                </a:solidFill>
              </a:rPr>
              <a:t>Approach:</a:t>
            </a:r>
            <a:r>
              <a:rPr lang="en-US" altLang="en-US" sz="2000" b="0" dirty="0" smtClean="0">
                <a:solidFill>
                  <a:schemeClr val="tx2"/>
                </a:solidFill>
              </a:rPr>
              <a:t> </a:t>
            </a:r>
            <a:r>
              <a:rPr lang="en-US" altLang="en-US" sz="2000" b="0" dirty="0" smtClean="0"/>
              <a:t>Establish workgroup</a:t>
            </a:r>
            <a:r>
              <a:rPr lang="en-US" altLang="en-US" sz="2000" b="0" dirty="0"/>
              <a:t>, </a:t>
            </a:r>
            <a:r>
              <a:rPr lang="en-US" altLang="en-US" sz="2000" b="0" dirty="0" smtClean="0"/>
              <a:t>identify hospital </a:t>
            </a:r>
            <a:r>
              <a:rPr lang="en-US" altLang="en-US" sz="2000" b="0" dirty="0"/>
              <a:t>teams, </a:t>
            </a:r>
            <a:r>
              <a:rPr lang="en-US" altLang="en-US" sz="2000" b="0" dirty="0" smtClean="0"/>
              <a:t>implement ACOG AIM Maternal Opioid Bundle &amp; neonatal </a:t>
            </a:r>
            <a:r>
              <a:rPr lang="en-US" altLang="en-US" sz="2000" b="0" dirty="0"/>
              <a:t>change </a:t>
            </a:r>
            <a:r>
              <a:rPr lang="en-US" altLang="en-US" sz="2000" b="0" dirty="0" smtClean="0"/>
              <a:t>package using QI strategies, data, &amp; collaboration.                                                                               </a:t>
            </a:r>
            <a:endParaRPr lang="en-US" altLang="en-US" sz="2000" b="0" dirty="0"/>
          </a:p>
        </p:txBody>
      </p:sp>
      <p:sp>
        <p:nvSpPr>
          <p:cNvPr id="25602" name="Title 1"/>
          <p:cNvSpPr>
            <a:spLocks noGrp="1"/>
          </p:cNvSpPr>
          <p:nvPr>
            <p:ph type="title"/>
          </p:nvPr>
        </p:nvSpPr>
        <p:spPr>
          <a:xfrm>
            <a:off x="0" y="0"/>
            <a:ext cx="8229600" cy="1143000"/>
          </a:xfrm>
        </p:spPr>
        <p:txBody>
          <a:bodyPr/>
          <a:lstStyle/>
          <a:p>
            <a:pPr algn="l" eaLnBrk="1" hangingPunct="1"/>
            <a:r>
              <a:rPr lang="en-US" altLang="en-US" sz="3600" b="1" dirty="0" smtClean="0">
                <a:solidFill>
                  <a:srgbClr val="F58466"/>
                </a:solidFill>
                <a:latin typeface="Goudy Old Style" pitchFamily="18" charset="0"/>
              </a:rPr>
              <a:t>ILPQC Mothers and Newborns </a:t>
            </a:r>
            <a:br>
              <a:rPr lang="en-US" altLang="en-US" sz="3600" b="1" dirty="0" smtClean="0">
                <a:solidFill>
                  <a:srgbClr val="F58466"/>
                </a:solidFill>
                <a:latin typeface="Goudy Old Style" pitchFamily="18" charset="0"/>
              </a:rPr>
            </a:br>
            <a:r>
              <a:rPr lang="en-US" altLang="en-US" sz="3600" b="1" dirty="0" smtClean="0">
                <a:solidFill>
                  <a:srgbClr val="F58466"/>
                </a:solidFill>
                <a:latin typeface="Goudy Old Style" pitchFamily="18" charset="0"/>
              </a:rPr>
              <a:t>affected by Opioids (MNO)</a:t>
            </a:r>
            <a:endParaRPr lang="en-US" altLang="en-US" sz="3600" b="1" dirty="0">
              <a:solidFill>
                <a:srgbClr val="F58466"/>
              </a:solidFill>
              <a:latin typeface="Goudy Old Style"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5296" y="1188775"/>
            <a:ext cx="2868704" cy="4343401"/>
          </a:xfrm>
          <a:prstGeom prst="rect">
            <a:avLst/>
          </a:prstGeom>
        </p:spPr>
      </p:pic>
      <p:sp>
        <p:nvSpPr>
          <p:cNvPr id="6" name="Rounded Rectangle 5"/>
          <p:cNvSpPr/>
          <p:nvPr/>
        </p:nvSpPr>
        <p:spPr>
          <a:xfrm>
            <a:off x="-32657" y="5915120"/>
            <a:ext cx="9105900" cy="71508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hangingPunct="1">
              <a:buClr>
                <a:srgbClr val="F58466"/>
              </a:buClr>
            </a:pPr>
            <a:r>
              <a:rPr lang="en-US" dirty="0" smtClean="0"/>
              <a:t>First ever ILPQC “dyad” initiative with OB and Neonatal teams partnering to </a:t>
            </a:r>
            <a:r>
              <a:rPr lang="en-US" dirty="0"/>
              <a:t>prepare providers, nurses, </a:t>
            </a:r>
            <a:r>
              <a:rPr lang="en-US" dirty="0" smtClean="0"/>
              <a:t>and families </a:t>
            </a:r>
            <a:r>
              <a:rPr lang="en-US" dirty="0"/>
              <a:t>to </a:t>
            </a:r>
            <a:r>
              <a:rPr lang="en-US" dirty="0" smtClean="0"/>
              <a:t>improve outcomes for mothers and </a:t>
            </a:r>
            <a:r>
              <a:rPr lang="en-US" dirty="0"/>
              <a:t>infants </a:t>
            </a:r>
            <a:r>
              <a:rPr lang="en-US" dirty="0" smtClean="0"/>
              <a:t>affected by opioids.</a:t>
            </a:r>
            <a:endParaRPr lang="en-US" dirty="0"/>
          </a:p>
        </p:txBody>
      </p:sp>
    </p:spTree>
    <p:extLst>
      <p:ext uri="{BB962C8B-B14F-4D97-AF65-F5344CB8AC3E}">
        <p14:creationId xmlns:p14="http://schemas.microsoft.com/office/powerpoint/2010/main" val="25695258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2400" y="685800"/>
            <a:ext cx="8229600" cy="1143000"/>
          </a:xfrm>
        </p:spPr>
        <p:txBody>
          <a:bodyPr/>
          <a:lstStyle/>
          <a:p>
            <a:pPr algn="l" eaLnBrk="1" hangingPunct="1"/>
            <a:r>
              <a:rPr lang="en-US" altLang="en-US" sz="4000" b="1" dirty="0" smtClean="0">
                <a:solidFill>
                  <a:srgbClr val="F58466"/>
                </a:solidFill>
                <a:latin typeface="Goudy Old Style" pitchFamily="18" charset="0"/>
              </a:rPr>
              <a:t>MNO Focus for Improvement Goals</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672293965"/>
              </p:ext>
            </p:extLst>
          </p:nvPr>
        </p:nvGraphicFramePr>
        <p:xfrm>
          <a:off x="457200" y="2362200"/>
          <a:ext cx="8229600"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29750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4149" y="1600200"/>
            <a:ext cx="5849789" cy="3200400"/>
          </a:xfrm>
          <a:prstGeom prst="rect">
            <a:avLst/>
          </a:prstGeom>
          <a:solidFill>
            <a:srgbClr val="F9B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3" name="Text Placeholder 7"/>
          <p:cNvSpPr>
            <a:spLocks noGrp="1"/>
          </p:cNvSpPr>
          <p:nvPr>
            <p:ph type="body" sz="quarter" idx="1"/>
          </p:nvPr>
        </p:nvSpPr>
        <p:spPr>
          <a:xfrm>
            <a:off x="627110" y="1600200"/>
            <a:ext cx="5867400" cy="3200400"/>
          </a:xfrm>
        </p:spPr>
        <p:txBody>
          <a:bodyPr>
            <a:normAutofit/>
          </a:bodyPr>
          <a:lstStyle/>
          <a:p>
            <a:pPr>
              <a:defRPr/>
            </a:pPr>
            <a:r>
              <a:rPr lang="en-US" dirty="0" smtClean="0">
                <a:solidFill>
                  <a:schemeClr val="tx2"/>
                </a:solidFill>
              </a:rPr>
              <a:t>Aims: </a:t>
            </a:r>
            <a:r>
              <a:rPr lang="en-US" b="0" dirty="0"/>
              <a:t>Empower women with information and </a:t>
            </a:r>
            <a:r>
              <a:rPr lang="en-US" b="0" dirty="0" smtClean="0"/>
              <a:t>improved access to effective contraception before discharge home after delivery</a:t>
            </a:r>
          </a:p>
          <a:p>
            <a:pPr>
              <a:defRPr/>
            </a:pPr>
            <a:r>
              <a:rPr lang="en-US" b="0" dirty="0" smtClean="0"/>
              <a:t>to reduce short interval and </a:t>
            </a:r>
            <a:r>
              <a:rPr lang="en-US" b="0" dirty="0"/>
              <a:t>unintended pregnancies linked with adverse MCH outcomes</a:t>
            </a:r>
          </a:p>
          <a:p>
            <a:pPr>
              <a:defRPr/>
            </a:pPr>
            <a:endParaRPr lang="en-US" b="0" dirty="0"/>
          </a:p>
        </p:txBody>
      </p:sp>
      <p:sp>
        <p:nvSpPr>
          <p:cNvPr id="10" name="Rectangle 9"/>
          <p:cNvSpPr/>
          <p:nvPr/>
        </p:nvSpPr>
        <p:spPr>
          <a:xfrm>
            <a:off x="614149" y="4775200"/>
            <a:ext cx="5849789" cy="863600"/>
          </a:xfrm>
          <a:prstGeom prst="rect">
            <a:avLst/>
          </a:prstGeom>
          <a:solidFill>
            <a:srgbClr val="C9D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3"/>
          </p:nvPr>
        </p:nvSpPr>
        <p:spPr>
          <a:xfrm>
            <a:off x="589826" y="4800600"/>
            <a:ext cx="5942784" cy="1066800"/>
          </a:xfrm>
          <a:solidFill>
            <a:srgbClr val="B7DBFF"/>
          </a:solidFill>
        </p:spPr>
        <p:txBody>
          <a:bodyPr>
            <a:normAutofit fontScale="92500" lnSpcReduction="20000"/>
          </a:bodyPr>
          <a:lstStyle/>
          <a:p>
            <a:r>
              <a:rPr lang="en-US" altLang="en-US" sz="2200" dirty="0" smtClean="0">
                <a:solidFill>
                  <a:schemeClr val="tx2"/>
                </a:solidFill>
              </a:rPr>
              <a:t>Approach: </a:t>
            </a:r>
            <a:r>
              <a:rPr lang="en-US" altLang="en-US" sz="2200" b="0" dirty="0" smtClean="0"/>
              <a:t>Establish expert panel, identify teams, support birthing hospitals </a:t>
            </a:r>
            <a:r>
              <a:rPr lang="en-US" altLang="en-US" sz="2200" b="0" dirty="0"/>
              <a:t> </a:t>
            </a:r>
            <a:r>
              <a:rPr lang="en-US" altLang="en-US" sz="2200" b="0" dirty="0" smtClean="0"/>
              <a:t>implementation of  IPLARC using </a:t>
            </a:r>
            <a:r>
              <a:rPr lang="en-US" altLang="en-US" sz="2200" b="0" dirty="0"/>
              <a:t>best practice </a:t>
            </a:r>
            <a:r>
              <a:rPr lang="en-US" altLang="en-US" sz="2200" b="0" dirty="0" smtClean="0"/>
              <a:t>protocols, QI strategies, data and collaboration</a:t>
            </a:r>
            <a:endParaRPr lang="en-US" altLang="en-US" sz="2200" b="0" dirty="0"/>
          </a:p>
        </p:txBody>
      </p:sp>
      <p:sp>
        <p:nvSpPr>
          <p:cNvPr id="25602" name="Title 1"/>
          <p:cNvSpPr>
            <a:spLocks noGrp="1"/>
          </p:cNvSpPr>
          <p:nvPr>
            <p:ph type="title"/>
          </p:nvPr>
        </p:nvSpPr>
        <p:spPr>
          <a:xfrm>
            <a:off x="0" y="0"/>
            <a:ext cx="8229600" cy="1143000"/>
          </a:xfrm>
        </p:spPr>
        <p:txBody>
          <a:bodyPr/>
          <a:lstStyle/>
          <a:p>
            <a:pPr algn="l" eaLnBrk="1" hangingPunct="1"/>
            <a:r>
              <a:rPr lang="en-US" altLang="en-US" sz="3600" b="1" dirty="0" smtClean="0">
                <a:solidFill>
                  <a:srgbClr val="F58466"/>
                </a:solidFill>
                <a:latin typeface="Goudy Old Style" pitchFamily="18" charset="0"/>
              </a:rPr>
              <a:t>ILPQC Immediate Postpartum </a:t>
            </a:r>
            <a:br>
              <a:rPr lang="en-US" altLang="en-US" sz="3600" b="1" dirty="0" smtClean="0">
                <a:solidFill>
                  <a:srgbClr val="F58466"/>
                </a:solidFill>
                <a:latin typeface="Goudy Old Style" pitchFamily="18" charset="0"/>
              </a:rPr>
            </a:br>
            <a:r>
              <a:rPr lang="en-US" altLang="en-US" sz="3600" b="1" dirty="0" smtClean="0">
                <a:solidFill>
                  <a:srgbClr val="F58466"/>
                </a:solidFill>
                <a:latin typeface="Goudy Old Style" pitchFamily="18" charset="0"/>
              </a:rPr>
              <a:t>LARC Initiative</a:t>
            </a:r>
            <a:endParaRPr lang="en-US" altLang="en-US" sz="3600" b="1" dirty="0">
              <a:solidFill>
                <a:srgbClr val="F58466"/>
              </a:solidFill>
              <a:latin typeface="Goudy Old Style" pitchFamily="18" charset="0"/>
            </a:endParaRPr>
          </a:p>
        </p:txBody>
      </p:sp>
      <p:pic>
        <p:nvPicPr>
          <p:cNvPr id="12290" name="Picture 2"/>
          <p:cNvPicPr>
            <a:picLocks noChangeAspect="1" noChangeArrowheads="1"/>
          </p:cNvPicPr>
          <p:nvPr/>
        </p:nvPicPr>
        <p:blipFill>
          <a:blip r:embed="rId3" cstate="print"/>
          <a:srcRect/>
          <a:stretch>
            <a:fillRect/>
          </a:stretch>
        </p:blipFill>
        <p:spPr bwMode="auto">
          <a:xfrm>
            <a:off x="6400799" y="1600200"/>
            <a:ext cx="2704381" cy="4191000"/>
          </a:xfrm>
          <a:prstGeom prst="rect">
            <a:avLst/>
          </a:prstGeom>
          <a:noFill/>
          <a:ln w="9525">
            <a:noFill/>
            <a:miter lim="800000"/>
            <a:headEnd/>
            <a:tailEnd/>
          </a:ln>
        </p:spPr>
      </p:pic>
    </p:spTree>
    <p:extLst>
      <p:ext uri="{BB962C8B-B14F-4D97-AF65-F5344CB8AC3E}">
        <p14:creationId xmlns:p14="http://schemas.microsoft.com/office/powerpoint/2010/main" val="33660338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76200" y="0"/>
            <a:ext cx="8229600" cy="1143000"/>
          </a:xfrm>
        </p:spPr>
        <p:txBody>
          <a:bodyPr/>
          <a:lstStyle/>
          <a:p>
            <a:pPr algn="l" eaLnBrk="1" hangingPunct="1"/>
            <a:r>
              <a:rPr lang="en-US" altLang="en-US" sz="3600" b="1" dirty="0" smtClean="0">
                <a:solidFill>
                  <a:srgbClr val="F58466"/>
                </a:solidFill>
                <a:latin typeface="Goudy Old Style" pitchFamily="18" charset="0"/>
              </a:rPr>
              <a:t>Consequences of Unplanned Births </a:t>
            </a:r>
            <a:br>
              <a:rPr lang="en-US" altLang="en-US" sz="3600" b="1" dirty="0" smtClean="0">
                <a:solidFill>
                  <a:srgbClr val="F58466"/>
                </a:solidFill>
                <a:latin typeface="Goudy Old Style" pitchFamily="18" charset="0"/>
              </a:rPr>
            </a:br>
            <a:r>
              <a:rPr lang="en-US" altLang="en-US" sz="3600" b="1" dirty="0" smtClean="0">
                <a:solidFill>
                  <a:srgbClr val="F58466"/>
                </a:solidFill>
                <a:latin typeface="Goudy Old Style" pitchFamily="18" charset="0"/>
              </a:rPr>
              <a:t>and Short Interval Pregnancy</a:t>
            </a:r>
          </a:p>
        </p:txBody>
      </p:sp>
      <p:graphicFrame>
        <p:nvGraphicFramePr>
          <p:cNvPr id="6" name="Chart 5"/>
          <p:cNvGraphicFramePr/>
          <p:nvPr>
            <p:extLst/>
          </p:nvPr>
        </p:nvGraphicFramePr>
        <p:xfrm>
          <a:off x="0" y="1028700"/>
          <a:ext cx="50292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029200" y="1177814"/>
            <a:ext cx="3810000" cy="3303032"/>
          </a:xfrm>
          <a:prstGeom prst="roundRect">
            <a:avLst/>
          </a:prstGeom>
          <a:solidFill>
            <a:srgbClr val="F9B7A5"/>
          </a:solidFill>
        </p:spPr>
        <p:txBody>
          <a:bodyPr wrap="square" rtlCol="0">
            <a:spAutoFit/>
          </a:bodyPr>
          <a:lstStyle/>
          <a:p>
            <a:pPr algn="ctr"/>
            <a:r>
              <a:rPr lang="en-US" sz="2400" b="1" dirty="0" smtClean="0">
                <a:latin typeface="+mn-lt"/>
              </a:rPr>
              <a:t>Consequences of Unplanned Pregnancies</a:t>
            </a:r>
          </a:p>
          <a:p>
            <a:pPr marL="342900" indent="-342900">
              <a:buFont typeface="Arial" panose="020B0604020202020204" pitchFamily="34" charset="0"/>
              <a:buChar char="•"/>
            </a:pPr>
            <a:r>
              <a:rPr lang="en-US" sz="2000" dirty="0" smtClean="0">
                <a:latin typeface="+mn-lt"/>
              </a:rPr>
              <a:t>Poor pregnancy outcomes</a:t>
            </a:r>
          </a:p>
          <a:p>
            <a:pPr marL="342900" indent="-342900">
              <a:buFont typeface="Arial" panose="020B0604020202020204" pitchFamily="34" charset="0"/>
              <a:buChar char="•"/>
            </a:pPr>
            <a:r>
              <a:rPr lang="en-US" sz="2000" dirty="0" smtClean="0">
                <a:latin typeface="+mn-lt"/>
              </a:rPr>
              <a:t>Delayed initiation of prenatal care</a:t>
            </a:r>
          </a:p>
          <a:p>
            <a:pPr marL="342900" indent="-342900">
              <a:buFont typeface="Arial" panose="020B0604020202020204" pitchFamily="34" charset="0"/>
              <a:buChar char="•"/>
            </a:pPr>
            <a:r>
              <a:rPr lang="en-US" sz="2000" dirty="0" smtClean="0">
                <a:latin typeface="+mn-lt"/>
              </a:rPr>
              <a:t>Lower breastfeeding rates</a:t>
            </a:r>
          </a:p>
          <a:p>
            <a:pPr marL="342900" indent="-342900">
              <a:buFont typeface="Arial" panose="020B0604020202020204" pitchFamily="34" charset="0"/>
              <a:buChar char="•"/>
            </a:pPr>
            <a:r>
              <a:rPr lang="en-US" sz="2000" dirty="0" smtClean="0">
                <a:latin typeface="+mn-lt"/>
              </a:rPr>
              <a:t>Higher risk of maternal depression and potential future child maltreatment</a:t>
            </a:r>
            <a:endParaRPr lang="en-US" sz="2000" dirty="0">
              <a:latin typeface="+mn-lt"/>
            </a:endParaRPr>
          </a:p>
        </p:txBody>
      </p:sp>
      <p:sp>
        <p:nvSpPr>
          <p:cNvPr id="9" name="TextBox 8"/>
          <p:cNvSpPr txBox="1"/>
          <p:nvPr/>
        </p:nvSpPr>
        <p:spPr>
          <a:xfrm>
            <a:off x="381000" y="2909064"/>
            <a:ext cx="1905000" cy="461665"/>
          </a:xfrm>
          <a:prstGeom prst="rect">
            <a:avLst/>
          </a:prstGeom>
          <a:noFill/>
        </p:spPr>
        <p:txBody>
          <a:bodyPr wrap="square" rtlCol="0">
            <a:spAutoFit/>
          </a:bodyPr>
          <a:lstStyle/>
          <a:p>
            <a:r>
              <a:rPr lang="en-US" sz="2400" b="1" dirty="0" smtClean="0">
                <a:latin typeface="+mn-lt"/>
              </a:rPr>
              <a:t>Unintended </a:t>
            </a:r>
            <a:endParaRPr lang="en-US" sz="2400" b="1" dirty="0">
              <a:latin typeface="+mn-lt"/>
            </a:endParaRPr>
          </a:p>
        </p:txBody>
      </p:sp>
      <p:sp>
        <p:nvSpPr>
          <p:cNvPr id="10" name="TextBox 9"/>
          <p:cNvSpPr txBox="1"/>
          <p:nvPr/>
        </p:nvSpPr>
        <p:spPr>
          <a:xfrm>
            <a:off x="2999815" y="3581400"/>
            <a:ext cx="1600200" cy="461665"/>
          </a:xfrm>
          <a:prstGeom prst="rect">
            <a:avLst/>
          </a:prstGeom>
          <a:noFill/>
        </p:spPr>
        <p:txBody>
          <a:bodyPr wrap="square" rtlCol="0">
            <a:spAutoFit/>
          </a:bodyPr>
          <a:lstStyle/>
          <a:p>
            <a:r>
              <a:rPr lang="en-US" sz="2400" b="1" dirty="0" smtClean="0">
                <a:latin typeface="+mn-lt"/>
              </a:rPr>
              <a:t>Intended </a:t>
            </a:r>
            <a:endParaRPr lang="en-US" sz="2400" b="1" dirty="0">
              <a:latin typeface="+mn-lt"/>
            </a:endParaRPr>
          </a:p>
        </p:txBody>
      </p:sp>
      <p:sp>
        <p:nvSpPr>
          <p:cNvPr id="11" name="TextBox 10"/>
          <p:cNvSpPr txBox="1"/>
          <p:nvPr/>
        </p:nvSpPr>
        <p:spPr>
          <a:xfrm>
            <a:off x="647700" y="5578123"/>
            <a:ext cx="4114800" cy="442674"/>
          </a:xfrm>
          <a:prstGeom prst="roundRect">
            <a:avLst/>
          </a:prstGeom>
          <a:solidFill>
            <a:srgbClr val="F9B7A5"/>
          </a:solidFill>
        </p:spPr>
        <p:txBody>
          <a:bodyPr wrap="square" rtlCol="0">
            <a:spAutoFit/>
          </a:bodyPr>
          <a:lstStyle/>
          <a:p>
            <a:r>
              <a:rPr lang="en-US" sz="2000" dirty="0" smtClean="0">
                <a:latin typeface="+mn-lt"/>
              </a:rPr>
              <a:t>50% of IL births covered by Medicaid</a:t>
            </a:r>
            <a:endParaRPr lang="en-US" sz="2000" dirty="0">
              <a:latin typeface="+mn-lt"/>
            </a:endParaRPr>
          </a:p>
        </p:txBody>
      </p:sp>
      <p:sp>
        <p:nvSpPr>
          <p:cNvPr id="12" name="TextBox 11"/>
          <p:cNvSpPr txBox="1"/>
          <p:nvPr/>
        </p:nvSpPr>
        <p:spPr>
          <a:xfrm>
            <a:off x="5029200" y="4549452"/>
            <a:ext cx="3810000" cy="1940957"/>
          </a:xfrm>
          <a:prstGeom prst="round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400" b="1" dirty="0" smtClean="0">
                <a:latin typeface="+mn-lt"/>
              </a:rPr>
              <a:t>Consequences of Short </a:t>
            </a:r>
            <a:r>
              <a:rPr lang="en-US" sz="2400" b="1" dirty="0" err="1" smtClean="0">
                <a:latin typeface="+mn-lt"/>
              </a:rPr>
              <a:t>Interpregnancy</a:t>
            </a:r>
            <a:r>
              <a:rPr lang="en-US" sz="2400" b="1" dirty="0" smtClean="0">
                <a:latin typeface="+mn-lt"/>
              </a:rPr>
              <a:t> Interval</a:t>
            </a:r>
          </a:p>
          <a:p>
            <a:pPr algn="ctr"/>
            <a:r>
              <a:rPr lang="en-US" sz="2000" dirty="0" smtClean="0">
                <a:latin typeface="+mn-lt"/>
              </a:rPr>
              <a:t>Higher risk of poor maternal and infant outcomes: Preterm birth, low birthweight, preeclampsia</a:t>
            </a:r>
          </a:p>
        </p:txBody>
      </p:sp>
    </p:spTree>
    <p:extLst>
      <p:ext uri="{BB962C8B-B14F-4D97-AF65-F5344CB8AC3E}">
        <p14:creationId xmlns:p14="http://schemas.microsoft.com/office/powerpoint/2010/main" val="3713981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6448" y="533400"/>
            <a:ext cx="8229600" cy="869951"/>
          </a:xfrm>
        </p:spPr>
        <p:txBody>
          <a:bodyPr/>
          <a:lstStyle/>
          <a:p>
            <a:r>
              <a:rPr lang="en-US" sz="4000" dirty="0" smtClean="0">
                <a:solidFill>
                  <a:srgbClr val="F58466"/>
                </a:solidFill>
                <a:latin typeface="Goudy Old Style" pitchFamily="18" charset="0"/>
              </a:rPr>
              <a:t>Criteria for Successful </a:t>
            </a:r>
            <a:br>
              <a:rPr lang="en-US" sz="4000" dirty="0" smtClean="0">
                <a:solidFill>
                  <a:srgbClr val="F58466"/>
                </a:solidFill>
                <a:latin typeface="Goudy Old Style" pitchFamily="18" charset="0"/>
              </a:rPr>
            </a:br>
            <a:r>
              <a:rPr lang="en-US" sz="4000" dirty="0" smtClean="0">
                <a:solidFill>
                  <a:srgbClr val="F58466"/>
                </a:solidFill>
                <a:latin typeface="Goudy Old Style" pitchFamily="18" charset="0"/>
              </a:rPr>
              <a:t>Completion</a:t>
            </a:r>
          </a:p>
        </p:txBody>
      </p:sp>
      <p:sp>
        <p:nvSpPr>
          <p:cNvPr id="10" name="Content Placeholder 2"/>
          <p:cNvSpPr txBox="1">
            <a:spLocks/>
          </p:cNvSpPr>
          <p:nvPr/>
        </p:nvSpPr>
        <p:spPr bwMode="auto">
          <a:xfrm>
            <a:off x="612648" y="1600200"/>
            <a:ext cx="8153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0" marR="0" lvl="0" indent="0" algn="ctr" defTabSz="914400" rtl="0" eaLnBrk="1" fontAlgn="base" latinLnBrk="0" hangingPunct="1">
              <a:lnSpc>
                <a:spcPct val="100000"/>
              </a:lnSpc>
              <a:spcBef>
                <a:spcPts val="700"/>
              </a:spcBef>
              <a:spcAft>
                <a:spcPct val="0"/>
              </a:spcAft>
              <a:buClr>
                <a:schemeClr val="accent2"/>
              </a:buClr>
              <a:buSzPct val="60000"/>
              <a:buFont typeface="Wingdings" pitchFamily="2" charset="2"/>
              <a:buNone/>
              <a:tabLst/>
              <a:defRPr/>
            </a:pPr>
            <a:r>
              <a:rPr kumimoji="0" lang="en-US" sz="2600" b="0" i="0" u="none" strike="noStrike" kern="1200" cap="none" spc="0" normalizeH="0" baseline="0" noProof="0" dirty="0" smtClean="0">
                <a:ln>
                  <a:noFill/>
                </a:ln>
                <a:solidFill>
                  <a:schemeClr val="tx1"/>
                </a:solidFill>
                <a:effectLst/>
                <a:uLnTx/>
                <a:uFillTx/>
                <a:latin typeface="+mn-lt"/>
                <a:ea typeface="+mn-ea"/>
              </a:rPr>
              <a:t>Prior to the learning activities there are no required</a:t>
            </a:r>
            <a:r>
              <a:rPr kumimoji="0" lang="en-US" sz="2600" b="0" i="0" u="none" strike="noStrike" kern="1200" cap="none" spc="0" normalizeH="0" noProof="0" dirty="0" smtClean="0">
                <a:ln>
                  <a:noFill/>
                </a:ln>
                <a:solidFill>
                  <a:schemeClr val="tx1"/>
                </a:solidFill>
                <a:effectLst/>
                <a:uLnTx/>
                <a:uFillTx/>
                <a:latin typeface="+mn-lt"/>
                <a:ea typeface="+mn-ea"/>
              </a:rPr>
              <a:t> items to complete.</a:t>
            </a:r>
          </a:p>
          <a:p>
            <a:pPr marL="0" marR="0" lvl="0" indent="0" algn="ctr" defTabSz="914400" rtl="0" eaLnBrk="1" fontAlgn="base" latinLnBrk="0" hangingPunct="1">
              <a:lnSpc>
                <a:spcPct val="100000"/>
              </a:lnSpc>
              <a:spcBef>
                <a:spcPts val="700"/>
              </a:spcBef>
              <a:spcAft>
                <a:spcPct val="0"/>
              </a:spcAft>
              <a:buClr>
                <a:schemeClr val="accent2"/>
              </a:buClr>
              <a:buSzPct val="60000"/>
              <a:buFont typeface="Wingdings" pitchFamily="2" charset="2"/>
              <a:buNone/>
              <a:tabLst/>
              <a:defRPr/>
            </a:pPr>
            <a:endParaRPr kumimoji="0" lang="en-US" sz="2600" b="0" i="0" u="none" strike="noStrike" kern="1200" cap="none" spc="0" normalizeH="0" noProof="0" dirty="0" smtClean="0">
              <a:ln>
                <a:noFill/>
              </a:ln>
              <a:solidFill>
                <a:schemeClr val="tx1"/>
              </a:solidFill>
              <a:effectLst/>
              <a:uLnTx/>
              <a:uFillTx/>
              <a:latin typeface="+mn-lt"/>
              <a:ea typeface="+mn-ea"/>
            </a:endParaRPr>
          </a:p>
          <a:p>
            <a:pPr marL="0" marR="0" lvl="0" indent="0" algn="ctr" defTabSz="914400" rtl="0" eaLnBrk="1" fontAlgn="base" latinLnBrk="0" hangingPunct="1">
              <a:lnSpc>
                <a:spcPct val="100000"/>
              </a:lnSpc>
              <a:spcBef>
                <a:spcPts val="700"/>
              </a:spcBef>
              <a:spcAft>
                <a:spcPct val="0"/>
              </a:spcAft>
              <a:buClr>
                <a:schemeClr val="accent2"/>
              </a:buClr>
              <a:buSzPct val="60000"/>
              <a:buFont typeface="Wingdings" pitchFamily="2" charset="2"/>
              <a:buNone/>
              <a:tabLst/>
              <a:defRPr/>
            </a:pPr>
            <a:r>
              <a:rPr lang="en-US" sz="2600" baseline="0" dirty="0" smtClean="0">
                <a:latin typeface="+mn-lt"/>
                <a:ea typeface="+mn-ea"/>
              </a:rPr>
              <a:t>To</a:t>
            </a:r>
            <a:r>
              <a:rPr lang="en-US" sz="2600" dirty="0" smtClean="0">
                <a:latin typeface="+mn-lt"/>
                <a:ea typeface="+mn-ea"/>
              </a:rPr>
              <a:t> obtain full contact hours for CNEs, you need to complete the entire conference (8.1 contact hours) and an evaluation. No partial credit will be awarded. </a:t>
            </a:r>
            <a:r>
              <a:rPr kumimoji="0" lang="en-US" sz="2600" b="0" i="0" u="none" strike="noStrike" kern="1200" cap="none" spc="0" normalizeH="0" baseline="0" noProof="0" dirty="0" smtClean="0">
                <a:ln>
                  <a:noFill/>
                </a:ln>
                <a:solidFill>
                  <a:schemeClr val="tx1"/>
                </a:solidFill>
                <a:effectLst/>
                <a:uLnTx/>
                <a:uFillTx/>
                <a:latin typeface="+mn-lt"/>
                <a:ea typeface="+mn-ea"/>
              </a:rPr>
              <a:t> </a:t>
            </a:r>
          </a:p>
          <a:p>
            <a:pPr marL="0" marR="0" lvl="0" indent="0" algn="ctr" defTabSz="914400" rtl="0" eaLnBrk="1" fontAlgn="base" latinLnBrk="0" hangingPunct="1">
              <a:lnSpc>
                <a:spcPct val="100000"/>
              </a:lnSpc>
              <a:spcBef>
                <a:spcPts val="700"/>
              </a:spcBef>
              <a:spcAft>
                <a:spcPct val="0"/>
              </a:spcAft>
              <a:buClr>
                <a:schemeClr val="accent2"/>
              </a:buClr>
              <a:buSzPct val="60000"/>
              <a:buFont typeface="Wingdings" pitchFamily="2" charset="2"/>
              <a:buNone/>
              <a:tabLst/>
              <a:defRPr/>
            </a:pPr>
            <a:endParaRPr kumimoji="0" lang="en-US" sz="2600" b="0" i="0" u="none" strike="noStrike" kern="1200" cap="none" spc="0" normalizeH="0" baseline="0" noProof="0" dirty="0" smtClean="0">
              <a:ln>
                <a:noFill/>
              </a:ln>
              <a:solidFill>
                <a:schemeClr val="tx1"/>
              </a:solidFill>
              <a:effectLst/>
              <a:uLnTx/>
              <a:uFillTx/>
              <a:latin typeface="+mn-lt"/>
              <a:ea typeface="+mn-ea"/>
            </a:endParaRPr>
          </a:p>
          <a:p>
            <a:pPr marL="0" marR="0" lvl="0" indent="0" algn="ctr" defTabSz="914400" rtl="0" eaLnBrk="1" fontAlgn="base" latinLnBrk="0" hangingPunct="1">
              <a:lnSpc>
                <a:spcPct val="100000"/>
              </a:lnSpc>
              <a:spcBef>
                <a:spcPts val="700"/>
              </a:spcBef>
              <a:spcAft>
                <a:spcPct val="0"/>
              </a:spcAft>
              <a:buClr>
                <a:schemeClr val="accent2"/>
              </a:buClr>
              <a:buSzPct val="60000"/>
              <a:buFont typeface="Wingdings" pitchFamily="2" charset="2"/>
              <a:buNone/>
              <a:tabLst/>
              <a:defRPr/>
            </a:pPr>
            <a:r>
              <a:rPr kumimoji="0" lang="en-US" sz="2600" b="0" i="0" u="none" strike="noStrike" kern="1200" cap="none" spc="0" normalizeH="0" baseline="0" noProof="0" dirty="0" smtClean="0">
                <a:ln>
                  <a:noFill/>
                </a:ln>
                <a:solidFill>
                  <a:schemeClr val="tx1"/>
                </a:solidFill>
                <a:effectLst/>
                <a:uLnTx/>
                <a:uFillTx/>
                <a:latin typeface="+mn-lt"/>
                <a:ea typeface="+mn-ea"/>
              </a:rPr>
              <a:t>CEU certificates will be distributed at the end of the conference after the evaluation is turned in.</a:t>
            </a:r>
          </a:p>
        </p:txBody>
      </p:sp>
    </p:spTree>
    <p:extLst>
      <p:ext uri="{BB962C8B-B14F-4D97-AF65-F5344CB8AC3E}">
        <p14:creationId xmlns:p14="http://schemas.microsoft.com/office/powerpoint/2010/main" val="15995770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198438"/>
            <a:ext cx="8229600" cy="944562"/>
          </a:xfrm>
        </p:spPr>
        <p:txBody>
          <a:bodyPr/>
          <a:lstStyle/>
          <a:p>
            <a:pPr algn="l" eaLnBrk="1" hangingPunct="1"/>
            <a:r>
              <a:rPr lang="en-US" altLang="en-US" sz="4000" b="1" dirty="0" smtClean="0">
                <a:solidFill>
                  <a:srgbClr val="F58466"/>
                </a:solidFill>
                <a:latin typeface="Goudy Old Style" pitchFamily="18" charset="0"/>
              </a:rPr>
              <a:t>ILPQC IP LARC Initiative</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Goals</a:t>
            </a:r>
            <a:endParaRPr lang="en-US" altLang="en-US" sz="4000" b="1" dirty="0">
              <a:solidFill>
                <a:srgbClr val="F58466"/>
              </a:solidFill>
              <a:latin typeface="Goudy Old Style" pitchFamily="18" charset="0"/>
            </a:endParaRPr>
          </a:p>
        </p:txBody>
      </p:sp>
      <p:graphicFrame>
        <p:nvGraphicFramePr>
          <p:cNvPr id="4" name="Diagram 3"/>
          <p:cNvGraphicFramePr/>
          <p:nvPr>
            <p:extLst>
              <p:ext uri="{D42A27DB-BD31-4B8C-83A1-F6EECF244321}">
                <p14:modId xmlns:p14="http://schemas.microsoft.com/office/powerpoint/2010/main" val="1551833925"/>
              </p:ext>
            </p:extLst>
          </p:nvPr>
        </p:nvGraphicFramePr>
        <p:xfrm>
          <a:off x="0" y="914400"/>
          <a:ext cx="91440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76127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eaLnBrk="1" hangingPunct="1"/>
            <a:r>
              <a:rPr lang="en-US" sz="4000" b="1" dirty="0" smtClean="0">
                <a:solidFill>
                  <a:srgbClr val="F58466"/>
                </a:solidFill>
                <a:latin typeface="Goudy Old Style" pitchFamily="18" charset="0"/>
              </a:rPr>
              <a:t>OB &amp; Neo Breakout Sessions</a:t>
            </a:r>
            <a:endParaRPr lang="en-US" sz="4000" b="1" dirty="0">
              <a:solidFill>
                <a:srgbClr val="F58466"/>
              </a:solidFill>
              <a:latin typeface="Goudy Old Style" pitchFamily="18" charset="0"/>
            </a:endParaRPr>
          </a:p>
        </p:txBody>
      </p:sp>
      <p:sp>
        <p:nvSpPr>
          <p:cNvPr id="5" name="Content Placeholder 4"/>
          <p:cNvSpPr>
            <a:spLocks noGrp="1"/>
          </p:cNvSpPr>
          <p:nvPr>
            <p:ph idx="1"/>
          </p:nvPr>
        </p:nvSpPr>
        <p:spPr>
          <a:xfrm>
            <a:off x="457200" y="1447800"/>
            <a:ext cx="8229600" cy="5029200"/>
          </a:xfrm>
        </p:spPr>
        <p:txBody>
          <a:bodyPr/>
          <a:lstStyle/>
          <a:p>
            <a:pPr marL="0" indent="0">
              <a:buClr>
                <a:srgbClr val="004990"/>
              </a:buClr>
              <a:buNone/>
            </a:pPr>
            <a:r>
              <a:rPr lang="en-US" sz="2800" dirty="0" smtClean="0"/>
              <a:t>We will be discussing draft measures, goals, timelines, and next steps for MNO for both OB and Neo Teams and Immediate Postpartum LARC!</a:t>
            </a:r>
            <a:endParaRPr lang="en-US" sz="2800" dirty="0"/>
          </a:p>
          <a:p>
            <a:pPr marL="0"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490126"/>
            <a:ext cx="3680540" cy="2453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2922393"/>
            <a:ext cx="3657930"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63221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0"/>
            <a:ext cx="8229600" cy="1143000"/>
          </a:xfrm>
        </p:spPr>
        <p:txBody>
          <a:bodyPr/>
          <a:lstStyle/>
          <a:p>
            <a:pPr algn="l" eaLnBrk="1" hangingPunct="1"/>
            <a:r>
              <a:rPr lang="en-US" altLang="en-US" sz="4000" b="1" smtClean="0">
                <a:solidFill>
                  <a:srgbClr val="F58466"/>
                </a:solidFill>
              </a:rPr>
              <a:t>Our Goals </a:t>
            </a:r>
            <a:r>
              <a:rPr lang="en-US" altLang="en-US" sz="4000" b="1" dirty="0" smtClean="0">
                <a:solidFill>
                  <a:srgbClr val="F58466"/>
                </a:solidFill>
              </a:rPr>
              <a:t>for 2018</a:t>
            </a:r>
          </a:p>
        </p:txBody>
      </p:sp>
      <p:pic>
        <p:nvPicPr>
          <p:cNvPr id="3075" name="Picture 3" descr="C:\Users\TEMP\AppData\Local\Microsoft\Windows\Temporary Internet Files\Content.IE5\DH9GVPPY\574px-Map_of_Illinois_blue.svg[1].png"/>
          <p:cNvPicPr>
            <a:picLocks noChangeAspect="1" noChangeArrowheads="1"/>
          </p:cNvPicPr>
          <p:nvPr/>
        </p:nvPicPr>
        <p:blipFill>
          <a:blip r:embed="rId3" cstate="print">
            <a:duotone>
              <a:prstClr val="black"/>
              <a:schemeClr val="bg1">
                <a:lumMod val="75000"/>
                <a:tint val="45000"/>
                <a:satMod val="400000"/>
              </a:schemeClr>
            </a:duotone>
          </a:blip>
          <a:srcRect/>
          <a:stretch>
            <a:fillRect/>
          </a:stretch>
        </p:blipFill>
        <p:spPr bwMode="auto">
          <a:xfrm>
            <a:off x="1752600" y="1143000"/>
            <a:ext cx="726842" cy="1295400"/>
          </a:xfrm>
          <a:prstGeom prst="rect">
            <a:avLst/>
          </a:prstGeom>
          <a:noFill/>
        </p:spPr>
      </p:pic>
      <p:sp>
        <p:nvSpPr>
          <p:cNvPr id="7" name="TextBox 6"/>
          <p:cNvSpPr txBox="1"/>
          <p:nvPr/>
        </p:nvSpPr>
        <p:spPr>
          <a:xfrm>
            <a:off x="533400" y="2514600"/>
            <a:ext cx="3810000" cy="1077218"/>
          </a:xfrm>
          <a:prstGeom prst="rect">
            <a:avLst/>
          </a:prstGeom>
          <a:noFill/>
        </p:spPr>
        <p:txBody>
          <a:bodyPr wrap="square" rtlCol="0">
            <a:spAutoFit/>
          </a:bodyPr>
          <a:lstStyle/>
          <a:p>
            <a:pPr algn="ctr"/>
            <a:r>
              <a:rPr lang="en-US" sz="3200" dirty="0" smtClean="0">
                <a:solidFill>
                  <a:srgbClr val="004990"/>
                </a:solidFill>
                <a:latin typeface="+mj-lt"/>
              </a:rPr>
              <a:t>Roll out successful statewide initiatives</a:t>
            </a:r>
            <a:endParaRPr lang="en-US" sz="3200" dirty="0">
              <a:solidFill>
                <a:srgbClr val="004990"/>
              </a:solidFill>
              <a:latin typeface="+mj-lt"/>
            </a:endParaRPr>
          </a:p>
        </p:txBody>
      </p:sp>
      <p:pic>
        <p:nvPicPr>
          <p:cNvPr id="3082" name="Picture 10"/>
          <p:cNvPicPr>
            <a:picLocks noChangeAspect="1" noChangeArrowheads="1"/>
          </p:cNvPicPr>
          <p:nvPr/>
        </p:nvPicPr>
        <p:blipFill>
          <a:blip r:embed="rId4" cstate="print">
            <a:grayscl/>
          </a:blip>
          <a:srcRect/>
          <a:stretch>
            <a:fillRect/>
          </a:stretch>
        </p:blipFill>
        <p:spPr bwMode="auto">
          <a:xfrm>
            <a:off x="6096000" y="1295400"/>
            <a:ext cx="1752600" cy="1219200"/>
          </a:xfrm>
          <a:prstGeom prst="rect">
            <a:avLst/>
          </a:prstGeom>
          <a:noFill/>
          <a:ln w="9525">
            <a:solidFill>
              <a:schemeClr val="lt1">
                <a:hueOff val="0"/>
                <a:satOff val="0"/>
                <a:lumOff val="0"/>
              </a:schemeClr>
            </a:solidFill>
            <a:miter lim="800000"/>
            <a:headEnd/>
            <a:tailEnd/>
          </a:ln>
        </p:spPr>
      </p:pic>
      <p:sp>
        <p:nvSpPr>
          <p:cNvPr id="15" name="TextBox 14"/>
          <p:cNvSpPr txBox="1"/>
          <p:nvPr/>
        </p:nvSpPr>
        <p:spPr>
          <a:xfrm>
            <a:off x="5334000" y="2438400"/>
            <a:ext cx="3810000" cy="1569660"/>
          </a:xfrm>
          <a:prstGeom prst="rect">
            <a:avLst/>
          </a:prstGeom>
          <a:noFill/>
        </p:spPr>
        <p:txBody>
          <a:bodyPr wrap="square" rtlCol="0">
            <a:spAutoFit/>
          </a:bodyPr>
          <a:lstStyle/>
          <a:p>
            <a:pPr algn="ctr"/>
            <a:r>
              <a:rPr lang="en-US" sz="3200" dirty="0" smtClean="0">
                <a:solidFill>
                  <a:srgbClr val="004990"/>
                </a:solidFill>
                <a:latin typeface="+mj-lt"/>
              </a:rPr>
              <a:t>Support strong hospital QI teams and expand QI capacity</a:t>
            </a:r>
            <a:endParaRPr lang="en-US" sz="3200" dirty="0">
              <a:solidFill>
                <a:srgbClr val="004990"/>
              </a:solidFill>
              <a:latin typeface="+mj-lt"/>
            </a:endParaRPr>
          </a:p>
        </p:txBody>
      </p:sp>
      <p:pic>
        <p:nvPicPr>
          <p:cNvPr id="3083" name="Picture 11"/>
          <p:cNvPicPr>
            <a:picLocks noChangeAspect="1" noChangeArrowheads="1"/>
          </p:cNvPicPr>
          <p:nvPr/>
        </p:nvPicPr>
        <p:blipFill>
          <a:blip r:embed="rId5" cstate="print">
            <a:grayscl/>
          </a:blip>
          <a:srcRect/>
          <a:stretch>
            <a:fillRect/>
          </a:stretch>
        </p:blipFill>
        <p:spPr bwMode="auto">
          <a:xfrm>
            <a:off x="1676400" y="3886200"/>
            <a:ext cx="1245577" cy="1295400"/>
          </a:xfrm>
          <a:prstGeom prst="rect">
            <a:avLst/>
          </a:prstGeom>
          <a:noFill/>
          <a:ln w="9525">
            <a:noFill/>
            <a:miter lim="800000"/>
            <a:headEnd/>
            <a:tailEnd/>
          </a:ln>
        </p:spPr>
      </p:pic>
      <p:sp>
        <p:nvSpPr>
          <p:cNvPr id="17" name="TextBox 16"/>
          <p:cNvSpPr txBox="1"/>
          <p:nvPr/>
        </p:nvSpPr>
        <p:spPr>
          <a:xfrm>
            <a:off x="0" y="5181600"/>
            <a:ext cx="4648200" cy="1569660"/>
          </a:xfrm>
          <a:prstGeom prst="rect">
            <a:avLst/>
          </a:prstGeom>
          <a:noFill/>
        </p:spPr>
        <p:txBody>
          <a:bodyPr wrap="square" rtlCol="0">
            <a:spAutoFit/>
          </a:bodyPr>
          <a:lstStyle/>
          <a:p>
            <a:pPr algn="ctr"/>
            <a:r>
              <a:rPr lang="en-US" sz="3200" dirty="0" smtClean="0">
                <a:solidFill>
                  <a:srgbClr val="004990"/>
                </a:solidFill>
                <a:latin typeface="+mj-lt"/>
              </a:rPr>
              <a:t>Ensure QI sustainability and compliance monitoring</a:t>
            </a:r>
            <a:endParaRPr lang="en-US" sz="3200" dirty="0">
              <a:solidFill>
                <a:srgbClr val="004990"/>
              </a:solidFill>
              <a:latin typeface="+mj-lt"/>
            </a:endParaRPr>
          </a:p>
        </p:txBody>
      </p:sp>
      <p:sp>
        <p:nvSpPr>
          <p:cNvPr id="18" name="TextBox 17"/>
          <p:cNvSpPr txBox="1"/>
          <p:nvPr/>
        </p:nvSpPr>
        <p:spPr>
          <a:xfrm>
            <a:off x="5105400" y="5181600"/>
            <a:ext cx="4038600" cy="1077218"/>
          </a:xfrm>
          <a:prstGeom prst="rect">
            <a:avLst/>
          </a:prstGeom>
          <a:noFill/>
        </p:spPr>
        <p:txBody>
          <a:bodyPr wrap="square" rtlCol="0">
            <a:spAutoFit/>
          </a:bodyPr>
          <a:lstStyle/>
          <a:p>
            <a:pPr algn="ctr"/>
            <a:r>
              <a:rPr lang="en-US" sz="3200" dirty="0" smtClean="0">
                <a:solidFill>
                  <a:srgbClr val="004990"/>
                </a:solidFill>
                <a:latin typeface="+mj-lt"/>
              </a:rPr>
              <a:t>Expand Patient/Family Engagement</a:t>
            </a:r>
            <a:endParaRPr lang="en-US" sz="3200" dirty="0">
              <a:solidFill>
                <a:srgbClr val="004990"/>
              </a:solidFill>
              <a:latin typeface="+mj-lt"/>
            </a:endParaRPr>
          </a:p>
        </p:txBody>
      </p:sp>
      <p:pic>
        <p:nvPicPr>
          <p:cNvPr id="3084" name="Picture 12" descr="C:\Users\TEMP\AppData\Local\Microsoft\Windows\Temporary Internet Files\Content.IE5\MN1BHJE2\512px-Group_font_awesome.svg[1].png"/>
          <p:cNvPicPr>
            <a:picLocks noChangeAspect="1" noChangeArrowheads="1"/>
          </p:cNvPicPr>
          <p:nvPr/>
        </p:nvPicPr>
        <p:blipFill>
          <a:blip r:embed="rId6" cstate="print">
            <a:grayscl/>
          </a:blip>
          <a:srcRect/>
          <a:stretch>
            <a:fillRect/>
          </a:stretch>
        </p:blipFill>
        <p:spPr bwMode="auto">
          <a:xfrm>
            <a:off x="6400800" y="4038600"/>
            <a:ext cx="1219200" cy="12192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43000"/>
          </a:xfrm>
        </p:spPr>
        <p:txBody>
          <a:bodyPr/>
          <a:lstStyle/>
          <a:p>
            <a:pPr algn="l" eaLnBrk="1" hangingPunct="1"/>
            <a:r>
              <a:rPr lang="en-US" sz="4000" b="1" dirty="0">
                <a:solidFill>
                  <a:srgbClr val="F58466"/>
                </a:solidFill>
                <a:latin typeface="Goudy Old Style" pitchFamily="18" charset="0"/>
              </a:rPr>
              <a:t>Looking </a:t>
            </a:r>
            <a:r>
              <a:rPr lang="en-US" sz="4000" b="1" dirty="0" smtClean="0">
                <a:solidFill>
                  <a:srgbClr val="F58466"/>
                </a:solidFill>
                <a:latin typeface="Goudy Old Style" pitchFamily="18" charset="0"/>
              </a:rPr>
              <a:t>Ahead </a:t>
            </a:r>
            <a:br>
              <a:rPr lang="en-US" sz="4000" b="1" dirty="0" smtClean="0">
                <a:solidFill>
                  <a:srgbClr val="F58466"/>
                </a:solidFill>
                <a:latin typeface="Goudy Old Style" pitchFamily="18" charset="0"/>
              </a:rPr>
            </a:br>
            <a:r>
              <a:rPr lang="en-US" sz="4000" b="1" dirty="0" smtClean="0">
                <a:solidFill>
                  <a:srgbClr val="F58466"/>
                </a:solidFill>
                <a:latin typeface="Goudy Old Style" pitchFamily="18" charset="0"/>
              </a:rPr>
              <a:t>2018 Call to Action</a:t>
            </a:r>
            <a:endParaRPr lang="en-US" sz="4000" b="1" dirty="0">
              <a:solidFill>
                <a:srgbClr val="F58466"/>
              </a:solidFill>
              <a:latin typeface="Goudy Old Style" pitchFamily="18" charset="0"/>
            </a:endParaRPr>
          </a:p>
        </p:txBody>
      </p:sp>
      <p:sp>
        <p:nvSpPr>
          <p:cNvPr id="5" name="Content Placeholder 4"/>
          <p:cNvSpPr>
            <a:spLocks noGrp="1"/>
          </p:cNvSpPr>
          <p:nvPr>
            <p:ph idx="1"/>
          </p:nvPr>
        </p:nvSpPr>
        <p:spPr>
          <a:xfrm>
            <a:off x="457200" y="1295400"/>
            <a:ext cx="8229600" cy="5029200"/>
          </a:xfrm>
        </p:spPr>
        <p:txBody>
          <a:bodyPr/>
          <a:lstStyle/>
          <a:p>
            <a:pPr>
              <a:buClr>
                <a:srgbClr val="004990"/>
              </a:buClr>
            </a:pPr>
            <a:r>
              <a:rPr lang="en-US" sz="2800" dirty="0" smtClean="0"/>
              <a:t>Teams create and implement sustainability plans and compliance monitoring for Severe Maternal Hypertension and Golden Hour Initiatives</a:t>
            </a:r>
            <a:endParaRPr lang="en-US" sz="2800" dirty="0"/>
          </a:p>
          <a:p>
            <a:pPr>
              <a:buClr>
                <a:srgbClr val="004990"/>
              </a:buClr>
            </a:pPr>
            <a:r>
              <a:rPr lang="en-US" sz="2800" dirty="0" smtClean="0"/>
              <a:t>Launch Statewide Initiatives</a:t>
            </a:r>
          </a:p>
          <a:p>
            <a:pPr lvl="1">
              <a:buClr>
                <a:srgbClr val="004990"/>
              </a:buClr>
            </a:pPr>
            <a:r>
              <a:rPr lang="en-US" sz="2400" dirty="0" smtClean="0"/>
              <a:t>Mothers and Newborns affected by </a:t>
            </a:r>
            <a:r>
              <a:rPr lang="en-US" sz="2400" dirty="0" err="1" smtClean="0"/>
              <a:t>Opioids</a:t>
            </a:r>
            <a:r>
              <a:rPr lang="en-US" sz="2400" dirty="0" smtClean="0"/>
              <a:t> (OB &amp; Neo)</a:t>
            </a:r>
          </a:p>
          <a:p>
            <a:pPr lvl="1">
              <a:buClr>
                <a:srgbClr val="004990"/>
              </a:buClr>
            </a:pPr>
            <a:r>
              <a:rPr lang="en-US" sz="2400" dirty="0" smtClean="0"/>
              <a:t>Immediate Postpartum Long Acting Reversible Contraception (IP LARC)</a:t>
            </a:r>
            <a:endParaRPr lang="en-US" sz="2800" dirty="0" smtClean="0"/>
          </a:p>
          <a:p>
            <a:pPr>
              <a:buClr>
                <a:srgbClr val="004990"/>
              </a:buClr>
            </a:pPr>
            <a:r>
              <a:rPr lang="en-US" sz="2800" dirty="0" smtClean="0"/>
              <a:t>ILPQC will continue to engage stakeholders, patients/families, and hospital teams from across the state to provide: opportunities for collaborative learning, rapid response data and QI support </a:t>
            </a:r>
            <a:endParaRPr lang="en-US" sz="2800" dirty="0"/>
          </a:p>
          <a:p>
            <a:pPr marL="0" indent="0">
              <a:buNone/>
            </a:pPr>
            <a:endParaRPr lang="en-US" sz="2800" dirty="0"/>
          </a:p>
        </p:txBody>
      </p:sp>
    </p:spTree>
    <p:extLst>
      <p:ext uri="{BB962C8B-B14F-4D97-AF65-F5344CB8AC3E}">
        <p14:creationId xmlns:p14="http://schemas.microsoft.com/office/powerpoint/2010/main" val="20078157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152400"/>
            <a:ext cx="8229600" cy="1143000"/>
          </a:xfrm>
        </p:spPr>
        <p:txBody>
          <a:bodyPr/>
          <a:lstStyle/>
          <a:p>
            <a:pPr algn="l" eaLnBrk="1" hangingPunct="1"/>
            <a:r>
              <a:rPr lang="en-US" altLang="en-US" sz="4000" b="1" dirty="0" smtClean="0">
                <a:solidFill>
                  <a:srgbClr val="F58466"/>
                </a:solidFill>
                <a:latin typeface="Goudy Old Style" pitchFamily="18" charset="0"/>
              </a:rPr>
              <a:t>Improving Together</a:t>
            </a:r>
          </a:p>
        </p:txBody>
      </p:sp>
      <p:sp>
        <p:nvSpPr>
          <p:cNvPr id="16387" name="Content Placeholder 3"/>
          <p:cNvSpPr>
            <a:spLocks noGrp="1"/>
          </p:cNvSpPr>
          <p:nvPr>
            <p:ph idx="1"/>
          </p:nvPr>
        </p:nvSpPr>
        <p:spPr>
          <a:xfrm>
            <a:off x="381000" y="1143000"/>
            <a:ext cx="8229600" cy="4830762"/>
          </a:xfrm>
        </p:spPr>
        <p:txBody>
          <a:bodyPr/>
          <a:lstStyle/>
          <a:p>
            <a:pPr marL="0" indent="0" eaLnBrk="1" hangingPunct="1">
              <a:buClr>
                <a:srgbClr val="F58466"/>
              </a:buClr>
              <a:buNone/>
            </a:pPr>
            <a:r>
              <a:rPr lang="en-US" sz="2400" dirty="0" smtClean="0"/>
              <a:t>ILPQC is a collaborative of physicians</a:t>
            </a:r>
            <a:r>
              <a:rPr lang="en-US" sz="2400" dirty="0"/>
              <a:t>, nurses, hospital </a:t>
            </a:r>
            <a:r>
              <a:rPr lang="en-US" sz="2400" dirty="0" smtClean="0"/>
              <a:t>teams, </a:t>
            </a:r>
            <a:r>
              <a:rPr lang="en-US" sz="2400" dirty="0"/>
              <a:t>public </a:t>
            </a:r>
            <a:r>
              <a:rPr lang="en-US" sz="2400" dirty="0" smtClean="0"/>
              <a:t>health </a:t>
            </a:r>
            <a:r>
              <a:rPr lang="en-US" sz="2400" dirty="0"/>
              <a:t>and other stakeholders </a:t>
            </a:r>
            <a:r>
              <a:rPr lang="en-US" sz="2400" dirty="0" smtClean="0"/>
              <a:t>working together </a:t>
            </a:r>
            <a:r>
              <a:rPr lang="en-US" sz="2400" dirty="0"/>
              <a:t>for healthier moms and babies in Illinois</a:t>
            </a:r>
          </a:p>
          <a:p>
            <a:pPr eaLnBrk="1" hangingPunct="1">
              <a:buClr>
                <a:srgbClr val="F58466"/>
              </a:buClr>
            </a:pPr>
            <a:endParaRPr lang="en-US" sz="2400" dirty="0"/>
          </a:p>
          <a:p>
            <a:pPr eaLnBrk="1" hangingPunct="1">
              <a:buClr>
                <a:srgbClr val="F58466"/>
              </a:buClr>
            </a:pPr>
            <a:endParaRPr lang="en-US" sz="2400" dirty="0" smtClean="0"/>
          </a:p>
          <a:p>
            <a:pPr eaLnBrk="1" hangingPunct="1">
              <a:buClr>
                <a:srgbClr val="F58466"/>
              </a:buClr>
            </a:pPr>
            <a:endParaRPr lang="en-US" sz="2400" dirty="0"/>
          </a:p>
          <a:p>
            <a:pPr eaLnBrk="1" hangingPunct="1">
              <a:buClr>
                <a:srgbClr val="F58466"/>
              </a:buClr>
            </a:pPr>
            <a:endParaRPr lang="en-US" sz="2400" dirty="0" smtClean="0"/>
          </a:p>
          <a:p>
            <a:pPr eaLnBrk="1" hangingPunct="1">
              <a:buClr>
                <a:srgbClr val="F58466"/>
              </a:buClr>
            </a:pPr>
            <a:endParaRPr lang="en-US" sz="2400" dirty="0"/>
          </a:p>
          <a:p>
            <a:pPr eaLnBrk="1" hangingPunct="1">
              <a:buClr>
                <a:srgbClr val="F58466"/>
              </a:buClr>
            </a:pPr>
            <a:endParaRPr lang="en-US" sz="2400" dirty="0" smtClean="0"/>
          </a:p>
          <a:p>
            <a:pPr eaLnBrk="1" hangingPunct="1">
              <a:buClr>
                <a:srgbClr val="F58466"/>
              </a:buClr>
            </a:pPr>
            <a:endParaRPr lang="en-US" sz="2400" dirty="0" smtClean="0"/>
          </a:p>
          <a:p>
            <a:pPr marL="0" indent="0" eaLnBrk="1" hangingPunct="1">
              <a:buClr>
                <a:srgbClr val="F58466"/>
              </a:buClr>
              <a:buNone/>
            </a:pPr>
            <a:endParaRPr lang="en-US" sz="2400" dirty="0"/>
          </a:p>
          <a:p>
            <a:pPr marL="0" indent="0" eaLnBrk="1" hangingPunct="1">
              <a:buClr>
                <a:srgbClr val="F58466"/>
              </a:buClr>
              <a:buNone/>
            </a:pPr>
            <a:r>
              <a:rPr lang="en-US" sz="2400" dirty="0" smtClean="0">
                <a:ln w="0"/>
                <a:solidFill>
                  <a:schemeClr val="accent1"/>
                </a:solidFill>
                <a:effectLst>
                  <a:outerShdw blurRad="38100" dist="25400" dir="5400000" algn="ctr" rotWithShape="0">
                    <a:srgbClr val="6E747A">
                      <a:alpha val="43000"/>
                    </a:srgbClr>
                  </a:outerShdw>
                </a:effectLst>
              </a:rPr>
              <a:t>Thank you all – we look forward to continuing our work together</a:t>
            </a:r>
            <a:endParaRPr lang="en-US" altLang="en-US" sz="2000" dirty="0">
              <a:ln w="0"/>
              <a:solidFill>
                <a:schemeClr val="accent1"/>
              </a:solidFill>
              <a:effectLst>
                <a:outerShdw blurRad="38100" dist="25400" dir="5400000" algn="ctr" rotWithShape="0">
                  <a:srgbClr val="6E747A">
                    <a:alpha val="43000"/>
                  </a:srgbClr>
                </a:outerShdw>
              </a:effectLst>
            </a:endParaRPr>
          </a:p>
        </p:txBody>
      </p:sp>
      <p:pic>
        <p:nvPicPr>
          <p:cNvPr id="2050" name="Picture 2" descr="S:\Nurse_OBS\FR1USER\Borders\ILPQC\Conferences\2017 Annual Conference\Slides\NEW SLIDES (2017)\ILPQC-110316-8899.jpg"/>
          <p:cNvPicPr>
            <a:picLocks noChangeAspect="1" noChangeArrowheads="1"/>
          </p:cNvPicPr>
          <p:nvPr/>
        </p:nvPicPr>
        <p:blipFill>
          <a:blip r:embed="rId3" cstate="print"/>
          <a:srcRect t="30368"/>
          <a:stretch>
            <a:fillRect/>
          </a:stretch>
        </p:blipFill>
        <p:spPr bwMode="auto">
          <a:xfrm>
            <a:off x="1143000" y="2514600"/>
            <a:ext cx="6705600" cy="31129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55199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b="1" dirty="0" smtClean="0">
                <a:solidFill>
                  <a:srgbClr val="F58466"/>
                </a:solidFill>
                <a:latin typeface="Goudy Old Style" pitchFamily="18" charset="0"/>
              </a:rPr>
              <a:t>Disclosures</a:t>
            </a:r>
            <a:endParaRPr lang="en-US" sz="4000" b="1" dirty="0">
              <a:solidFill>
                <a:srgbClr val="F58466"/>
              </a:solidFill>
              <a:latin typeface="Goudy Old Style" pitchFamily="18" charset="0"/>
            </a:endParaRPr>
          </a:p>
        </p:txBody>
      </p:sp>
      <p:sp>
        <p:nvSpPr>
          <p:cNvPr id="3" name="Content Placeholder 2"/>
          <p:cNvSpPr>
            <a:spLocks noGrp="1"/>
          </p:cNvSpPr>
          <p:nvPr>
            <p:ph idx="1"/>
          </p:nvPr>
        </p:nvSpPr>
        <p:spPr/>
        <p:txBody>
          <a:bodyPr/>
          <a:lstStyle/>
          <a:p>
            <a:pPr marL="0" lvl="0" indent="0" algn="ctr" eaLnBrk="1" hangingPunct="1">
              <a:spcBef>
                <a:spcPts val="700"/>
              </a:spcBef>
              <a:buClr>
                <a:schemeClr val="accent2"/>
              </a:buClr>
              <a:buSzPct val="60000"/>
              <a:buNone/>
              <a:defRPr/>
            </a:pPr>
            <a:r>
              <a:rPr lang="en-US" sz="3600" dirty="0"/>
              <a:t> The planners and faculty have declared no conflict of interest. </a:t>
            </a:r>
            <a:endParaRPr lang="en-US" sz="3600" dirty="0" smtClean="0"/>
          </a:p>
          <a:p>
            <a:pPr marL="0" lvl="0" indent="0" algn="ctr" eaLnBrk="1" hangingPunct="1">
              <a:spcBef>
                <a:spcPts val="700"/>
              </a:spcBef>
              <a:buClr>
                <a:schemeClr val="accent2"/>
              </a:buClr>
              <a:buSzPct val="60000"/>
              <a:buNone/>
              <a:defRPr/>
            </a:pPr>
            <a:endParaRPr lang="en-US" sz="3600" dirty="0"/>
          </a:p>
          <a:p>
            <a:pPr marL="0" lvl="0" indent="0" algn="ctr" eaLnBrk="1" hangingPunct="1">
              <a:spcBef>
                <a:spcPts val="700"/>
              </a:spcBef>
              <a:buClr>
                <a:schemeClr val="accent2"/>
              </a:buClr>
              <a:buSzPct val="60000"/>
              <a:buNone/>
              <a:defRPr/>
            </a:pPr>
            <a:endParaRPr lang="en-US" sz="3600" dirty="0"/>
          </a:p>
          <a:p>
            <a:pPr marL="0" lvl="0" indent="0" algn="ctr" eaLnBrk="1" hangingPunct="1">
              <a:spcBef>
                <a:spcPts val="700"/>
              </a:spcBef>
              <a:buClr>
                <a:schemeClr val="accent2"/>
              </a:buClr>
              <a:buSzPct val="60000"/>
              <a:buNone/>
              <a:defRPr/>
            </a:pPr>
            <a:r>
              <a:rPr lang="en-US" sz="3600" dirty="0" smtClean="0"/>
              <a:t>Commercial support for this conference was provided by Blue Cross Blue Shield of Illinois.</a:t>
            </a:r>
            <a:endParaRPr lang="en-US"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7</a:t>
            </a:fld>
            <a:endParaRPr lang="en-US" altLang="en-US"/>
          </a:p>
        </p:txBody>
      </p:sp>
    </p:spTree>
    <p:extLst>
      <p:ext uri="{BB962C8B-B14F-4D97-AF65-F5344CB8AC3E}">
        <p14:creationId xmlns:p14="http://schemas.microsoft.com/office/powerpoint/2010/main" val="2218424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pPr algn="l"/>
            <a:r>
              <a:rPr lang="en-US" sz="3600" b="1" dirty="0" smtClean="0">
                <a:solidFill>
                  <a:srgbClr val="F58466"/>
                </a:solidFill>
                <a:latin typeface="Goudy Old Style" pitchFamily="18" charset="0"/>
              </a:rPr>
              <a:t>Agenda </a:t>
            </a:r>
            <a:endParaRPr lang="en-US" sz="3600" b="1" dirty="0">
              <a:solidFill>
                <a:srgbClr val="F58466"/>
              </a:solidFill>
              <a:latin typeface="Goudy Old Style"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219790335"/>
              </p:ext>
            </p:extLst>
          </p:nvPr>
        </p:nvGraphicFramePr>
        <p:xfrm>
          <a:off x="381000" y="1295400"/>
          <a:ext cx="8458200" cy="4220654"/>
        </p:xfrm>
        <a:graphic>
          <a:graphicData uri="http://schemas.openxmlformats.org/drawingml/2006/table">
            <a:tbl>
              <a:tblPr firstCol="1" bandRow="1">
                <a:tableStyleId>{3B4B98B0-60AC-42C2-AFA5-B58CD77FA1E5}</a:tableStyleId>
              </a:tblPr>
              <a:tblGrid>
                <a:gridCol w="1066800">
                  <a:extLst>
                    <a:ext uri="{9D8B030D-6E8A-4147-A177-3AD203B41FA5}">
                      <a16:colId xmlns:a16="http://schemas.microsoft.com/office/drawing/2014/main" xmlns="" val="20000"/>
                    </a:ext>
                  </a:extLst>
                </a:gridCol>
                <a:gridCol w="7391400">
                  <a:extLst>
                    <a:ext uri="{9D8B030D-6E8A-4147-A177-3AD203B41FA5}">
                      <a16:colId xmlns:a16="http://schemas.microsoft.com/office/drawing/2014/main" xmlns="" val="20001"/>
                    </a:ext>
                  </a:extLst>
                </a:gridCol>
              </a:tblGrid>
              <a:tr h="226298">
                <a:tc>
                  <a:txBody>
                    <a:bodyPr/>
                    <a:lstStyle/>
                    <a:p>
                      <a:pPr marL="0" marR="0">
                        <a:lnSpc>
                          <a:spcPct val="115000"/>
                        </a:lnSpc>
                        <a:spcBef>
                          <a:spcPts val="0"/>
                        </a:spcBef>
                        <a:spcAft>
                          <a:spcPts val="0"/>
                        </a:spcAft>
                      </a:pPr>
                      <a:r>
                        <a:rPr lang="en-US" sz="1400" dirty="0">
                          <a:effectLst/>
                        </a:rPr>
                        <a:t>8:00-8:45</a:t>
                      </a:r>
                      <a:endParaRPr lang="en-US" sz="1400" dirty="0">
                        <a:effectLst/>
                        <a:latin typeface="Calibri"/>
                        <a:ea typeface="Calibri"/>
                        <a:cs typeface="Times New Roman"/>
                      </a:endParaRPr>
                    </a:p>
                  </a:txBody>
                  <a:tcPr marL="40251" marR="40251" marT="0" marB="0"/>
                </a:tc>
                <a:tc>
                  <a:txBody>
                    <a:bodyPr/>
                    <a:lstStyle/>
                    <a:p>
                      <a:pPr marL="0" marR="0">
                        <a:lnSpc>
                          <a:spcPct val="115000"/>
                        </a:lnSpc>
                        <a:spcBef>
                          <a:spcPts val="0"/>
                        </a:spcBef>
                        <a:spcAft>
                          <a:spcPts val="0"/>
                        </a:spcAft>
                      </a:pPr>
                      <a:r>
                        <a:rPr lang="en-US" sz="1400" b="1" dirty="0" smtClean="0">
                          <a:effectLst/>
                        </a:rPr>
                        <a:t>Welcome</a:t>
                      </a:r>
                      <a:r>
                        <a:rPr lang="en-US" sz="1400" b="0" dirty="0" smtClean="0">
                          <a:effectLst/>
                        </a:rPr>
                        <a:t>:</a:t>
                      </a:r>
                      <a:r>
                        <a:rPr lang="en-US" sz="1400" b="0" baseline="0" dirty="0" smtClean="0">
                          <a:effectLst/>
                        </a:rPr>
                        <a:t> Shannon </a:t>
                      </a:r>
                      <a:r>
                        <a:rPr lang="en-US" sz="1400" b="0" baseline="0" dirty="0" err="1" smtClean="0">
                          <a:effectLst/>
                        </a:rPr>
                        <a:t>Lightner</a:t>
                      </a:r>
                      <a:r>
                        <a:rPr lang="en-US" sz="1400" b="0" baseline="0" dirty="0" smtClean="0">
                          <a:effectLst/>
                        </a:rPr>
                        <a:t>, MSW, MPA</a:t>
                      </a:r>
                      <a:endParaRPr lang="en-US" sz="1400" dirty="0" smtClean="0">
                        <a:effectLst/>
                      </a:endParaRPr>
                    </a:p>
                    <a:p>
                      <a:pPr marL="0" marR="0">
                        <a:lnSpc>
                          <a:spcPct val="115000"/>
                        </a:lnSpc>
                        <a:spcBef>
                          <a:spcPts val="0"/>
                        </a:spcBef>
                        <a:spcAft>
                          <a:spcPts val="0"/>
                        </a:spcAft>
                      </a:pPr>
                      <a:r>
                        <a:rPr lang="en-US" sz="1400" b="1" dirty="0" smtClean="0">
                          <a:effectLst/>
                        </a:rPr>
                        <a:t>ILPQC Stronger</a:t>
                      </a:r>
                      <a:r>
                        <a:rPr lang="en-US" sz="1400" b="1" baseline="0" dirty="0" smtClean="0">
                          <a:effectLst/>
                        </a:rPr>
                        <a:t> Together: 2017 Review and Onward to 2018</a:t>
                      </a:r>
                    </a:p>
                    <a:p>
                      <a:pPr marL="0" marR="0">
                        <a:lnSpc>
                          <a:spcPct val="115000"/>
                        </a:lnSpc>
                        <a:spcBef>
                          <a:spcPts val="0"/>
                        </a:spcBef>
                        <a:spcAft>
                          <a:spcPts val="0"/>
                        </a:spcAft>
                      </a:pPr>
                      <a:r>
                        <a:rPr lang="en-US" sz="1400" dirty="0" smtClean="0">
                          <a:effectLst/>
                        </a:rPr>
                        <a:t>Ann Borders, MD, MSc,</a:t>
                      </a:r>
                      <a:r>
                        <a:rPr lang="en-US" sz="1400" baseline="0" dirty="0" smtClean="0">
                          <a:effectLst/>
                        </a:rPr>
                        <a:t> MPH; Leslie Caldarelli, MD; Justin Josephsen, MD</a:t>
                      </a:r>
                      <a:endParaRPr lang="en-US" sz="1400" dirty="0">
                        <a:effectLst/>
                      </a:endParaRPr>
                    </a:p>
                  </a:txBody>
                  <a:tcPr marL="40251" marR="40251" marT="0" marB="0"/>
                </a:tc>
                <a:extLst>
                  <a:ext uri="{0D108BD9-81ED-4DB2-BD59-A6C34878D82A}">
                    <a16:rowId xmlns:a16="http://schemas.microsoft.com/office/drawing/2014/main" xmlns="" val="10000"/>
                  </a:ext>
                </a:extLst>
              </a:tr>
              <a:tr h="540194">
                <a:tc>
                  <a:txBody>
                    <a:bodyPr/>
                    <a:lstStyle/>
                    <a:p>
                      <a:pPr marL="0" marR="0">
                        <a:lnSpc>
                          <a:spcPct val="115000"/>
                        </a:lnSpc>
                        <a:spcBef>
                          <a:spcPts val="0"/>
                        </a:spcBef>
                        <a:spcAft>
                          <a:spcPts val="0"/>
                        </a:spcAft>
                      </a:pPr>
                      <a:r>
                        <a:rPr lang="en-US" sz="1400" dirty="0" smtClean="0">
                          <a:effectLst/>
                        </a:rPr>
                        <a:t>8:45-9:30</a:t>
                      </a:r>
                      <a:endParaRPr lang="en-US" sz="1400" dirty="0">
                        <a:effectLst/>
                        <a:latin typeface="Calibri"/>
                        <a:ea typeface="Calibri"/>
                        <a:cs typeface="Times New Roman"/>
                      </a:endParaRPr>
                    </a:p>
                  </a:txBody>
                  <a:tcPr marL="40251" marR="40251" marT="0" marB="0"/>
                </a:tc>
                <a:tc>
                  <a:txBody>
                    <a:bodyPr/>
                    <a:lstStyle/>
                    <a:p>
                      <a:pPr marL="0" marR="0">
                        <a:lnSpc>
                          <a:spcPct val="115000"/>
                        </a:lnSpc>
                        <a:spcBef>
                          <a:spcPts val="0"/>
                        </a:spcBef>
                        <a:spcAft>
                          <a:spcPts val="0"/>
                        </a:spcAft>
                      </a:pPr>
                      <a:r>
                        <a:rPr lang="en-US" sz="1400" b="1" dirty="0" smtClean="0">
                          <a:effectLst/>
                        </a:rPr>
                        <a:t>Keynote: Neonatal</a:t>
                      </a:r>
                      <a:r>
                        <a:rPr lang="en-US" sz="1400" b="1" baseline="0" dirty="0" smtClean="0">
                          <a:effectLst/>
                        </a:rPr>
                        <a:t> Abstinence Syndrome: Rethinking our Approach</a:t>
                      </a:r>
                      <a:endParaRPr lang="en-US" sz="1400" b="0" baseline="0" dirty="0" smtClean="0">
                        <a:effectLst/>
                      </a:endParaRPr>
                    </a:p>
                    <a:p>
                      <a:pPr marL="0" marR="0">
                        <a:lnSpc>
                          <a:spcPct val="115000"/>
                        </a:lnSpc>
                        <a:spcBef>
                          <a:spcPts val="0"/>
                        </a:spcBef>
                        <a:spcAft>
                          <a:spcPts val="0"/>
                        </a:spcAft>
                      </a:pPr>
                      <a:r>
                        <a:rPr lang="en-US" sz="1400" dirty="0" smtClean="0">
                          <a:effectLst/>
                        </a:rPr>
                        <a:t>Matthew Grossman, MD</a:t>
                      </a:r>
                    </a:p>
                  </a:txBody>
                  <a:tcPr marL="40251" marR="40251" marT="0" marB="0"/>
                </a:tc>
                <a:extLst>
                  <a:ext uri="{0D108BD9-81ED-4DB2-BD59-A6C34878D82A}">
                    <a16:rowId xmlns:a16="http://schemas.microsoft.com/office/drawing/2014/main" xmlns="" val="10001"/>
                  </a:ext>
                </a:extLst>
              </a:tr>
              <a:tr h="113149">
                <a:tc>
                  <a:txBody>
                    <a:bodyPr/>
                    <a:lstStyle/>
                    <a:p>
                      <a:pPr marL="0" marR="0">
                        <a:lnSpc>
                          <a:spcPct val="115000"/>
                        </a:lnSpc>
                        <a:spcBef>
                          <a:spcPts val="0"/>
                        </a:spcBef>
                        <a:spcAft>
                          <a:spcPts val="0"/>
                        </a:spcAft>
                      </a:pPr>
                      <a:r>
                        <a:rPr lang="en-US" sz="1400" dirty="0" smtClean="0">
                          <a:effectLst/>
                        </a:rPr>
                        <a:t>9:30-9:45</a:t>
                      </a:r>
                      <a:endParaRPr lang="en-US" sz="1400" dirty="0">
                        <a:effectLst/>
                        <a:latin typeface="Calibri"/>
                        <a:ea typeface="Calibri"/>
                        <a:cs typeface="Times New Roman"/>
                      </a:endParaRPr>
                    </a:p>
                  </a:txBody>
                  <a:tcPr marL="40251" marR="40251" marT="0" marB="0"/>
                </a:tc>
                <a:tc>
                  <a:txBody>
                    <a:bodyPr/>
                    <a:lstStyle/>
                    <a:p>
                      <a:pPr marL="0" marR="0">
                        <a:lnSpc>
                          <a:spcPct val="115000"/>
                        </a:lnSpc>
                        <a:spcBef>
                          <a:spcPts val="0"/>
                        </a:spcBef>
                        <a:spcAft>
                          <a:spcPts val="0"/>
                        </a:spcAft>
                      </a:pPr>
                      <a:r>
                        <a:rPr lang="en-US" sz="1400" dirty="0">
                          <a:effectLst/>
                        </a:rPr>
                        <a:t>Break</a:t>
                      </a:r>
                      <a:endParaRPr lang="en-US" sz="1400" dirty="0">
                        <a:effectLst/>
                        <a:latin typeface="Calibri"/>
                        <a:ea typeface="Calibri"/>
                        <a:cs typeface="Times New Roman"/>
                      </a:endParaRPr>
                    </a:p>
                  </a:txBody>
                  <a:tcPr marL="40251" marR="40251" marT="0" marB="0"/>
                </a:tc>
                <a:extLst>
                  <a:ext uri="{0D108BD9-81ED-4DB2-BD59-A6C34878D82A}">
                    <a16:rowId xmlns:a16="http://schemas.microsoft.com/office/drawing/2014/main" xmlns="" val="10002"/>
                  </a:ext>
                </a:extLst>
              </a:tr>
              <a:tr h="113149">
                <a:tc>
                  <a:txBody>
                    <a:bodyPr/>
                    <a:lstStyle/>
                    <a:p>
                      <a:pPr marL="0" marR="0">
                        <a:lnSpc>
                          <a:spcPct val="115000"/>
                        </a:lnSpc>
                        <a:spcBef>
                          <a:spcPts val="0"/>
                        </a:spcBef>
                        <a:spcAft>
                          <a:spcPts val="0"/>
                        </a:spcAft>
                      </a:pPr>
                      <a:r>
                        <a:rPr lang="en-US" sz="1400" dirty="0" smtClean="0">
                          <a:effectLst/>
                        </a:rPr>
                        <a:t>9:45-11:15</a:t>
                      </a:r>
                      <a:endParaRPr lang="en-US" sz="1400" dirty="0">
                        <a:effectLst/>
                        <a:latin typeface="Calibri"/>
                        <a:ea typeface="Calibri"/>
                        <a:cs typeface="Times New Roman"/>
                      </a:endParaRPr>
                    </a:p>
                  </a:txBody>
                  <a:tcPr marL="40251" marR="40251" marT="0" marB="0"/>
                </a:tc>
                <a:tc>
                  <a:txBody>
                    <a:bodyPr/>
                    <a:lstStyle/>
                    <a:p>
                      <a:pPr marL="0" marR="0">
                        <a:lnSpc>
                          <a:spcPct val="115000"/>
                        </a:lnSpc>
                        <a:spcBef>
                          <a:spcPts val="0"/>
                        </a:spcBef>
                        <a:spcAft>
                          <a:spcPts val="0"/>
                        </a:spcAft>
                      </a:pPr>
                      <a:r>
                        <a:rPr lang="en-US" sz="1400" b="1" dirty="0" smtClean="0">
                          <a:effectLst/>
                        </a:rPr>
                        <a:t>Leveraging QI Success in Other States: Leaders from State Perinatal Quality </a:t>
                      </a:r>
                      <a:r>
                        <a:rPr lang="en-US" sz="1400" b="1" dirty="0" err="1" smtClean="0">
                          <a:effectLst/>
                        </a:rPr>
                        <a:t>Collaboratives</a:t>
                      </a:r>
                      <a:r>
                        <a:rPr lang="en-US" sz="1400" b="1" dirty="0" smtClean="0">
                          <a:effectLst/>
                        </a:rPr>
                        <a:t> Discuss Key Initiatives </a:t>
                      </a:r>
                      <a:r>
                        <a:rPr lang="en-US" sz="1400" b="0" baseline="0" dirty="0" smtClean="0">
                          <a:effectLst/>
                        </a:rPr>
                        <a:t> </a:t>
                      </a:r>
                    </a:p>
                    <a:p>
                      <a:pPr marL="0" marR="0">
                        <a:lnSpc>
                          <a:spcPct val="115000"/>
                        </a:lnSpc>
                        <a:spcBef>
                          <a:spcPts val="0"/>
                        </a:spcBef>
                        <a:spcAft>
                          <a:spcPts val="0"/>
                        </a:spcAft>
                      </a:pPr>
                      <a:r>
                        <a:rPr lang="en-US" sz="1400" dirty="0" smtClean="0">
                          <a:effectLst/>
                        </a:rPr>
                        <a:t>Carole </a:t>
                      </a:r>
                      <a:r>
                        <a:rPr lang="en-US" sz="1400" dirty="0" err="1" smtClean="0">
                          <a:effectLst/>
                        </a:rPr>
                        <a:t>Lannon</a:t>
                      </a:r>
                      <a:r>
                        <a:rPr lang="en-US" sz="1400" dirty="0" smtClean="0">
                          <a:effectLst/>
                        </a:rPr>
                        <a:t>, MD, MPH (OH);</a:t>
                      </a:r>
                      <a:r>
                        <a:rPr lang="en-US" sz="1400" baseline="0" dirty="0" smtClean="0">
                          <a:effectLst/>
                        </a:rPr>
                        <a:t> </a:t>
                      </a:r>
                      <a:r>
                        <a:rPr lang="en-US" sz="1400" dirty="0" smtClean="0">
                          <a:effectLst/>
                        </a:rPr>
                        <a:t>Julie </a:t>
                      </a:r>
                      <a:r>
                        <a:rPr lang="en-US" sz="1400" dirty="0" err="1" smtClean="0">
                          <a:effectLst/>
                        </a:rPr>
                        <a:t>Zemaitis</a:t>
                      </a:r>
                      <a:r>
                        <a:rPr lang="en-US" sz="1400" dirty="0" smtClean="0">
                          <a:effectLst/>
                        </a:rPr>
                        <a:t> </a:t>
                      </a:r>
                      <a:r>
                        <a:rPr lang="en-US" sz="1400" dirty="0" err="1" smtClean="0">
                          <a:effectLst/>
                        </a:rPr>
                        <a:t>DeCesare</a:t>
                      </a:r>
                      <a:r>
                        <a:rPr lang="en-US" sz="1400" dirty="0" smtClean="0">
                          <a:effectLst/>
                        </a:rPr>
                        <a:t>, MD</a:t>
                      </a:r>
                      <a:r>
                        <a:rPr lang="en-US" sz="1400" baseline="0" dirty="0" smtClean="0">
                          <a:effectLst/>
                        </a:rPr>
                        <a:t> (FL); </a:t>
                      </a:r>
                      <a:r>
                        <a:rPr lang="en-US" sz="1400" dirty="0" smtClean="0">
                          <a:effectLst/>
                        </a:rPr>
                        <a:t>Brenda Barker, MEd, MBA (TN)</a:t>
                      </a:r>
                    </a:p>
                  </a:txBody>
                  <a:tcPr marL="40251" marR="40251" marT="0" marB="0"/>
                </a:tc>
                <a:extLst>
                  <a:ext uri="{0D108BD9-81ED-4DB2-BD59-A6C34878D82A}">
                    <a16:rowId xmlns:a16="http://schemas.microsoft.com/office/drawing/2014/main" xmlns="" val="10003"/>
                  </a:ext>
                </a:extLst>
              </a:tr>
              <a:tr h="483934">
                <a:tc>
                  <a:txBody>
                    <a:bodyPr/>
                    <a:lstStyle/>
                    <a:p>
                      <a:pPr marL="0" marR="0">
                        <a:lnSpc>
                          <a:spcPct val="115000"/>
                        </a:lnSpc>
                        <a:spcBef>
                          <a:spcPts val="0"/>
                        </a:spcBef>
                        <a:spcAft>
                          <a:spcPts val="0"/>
                        </a:spcAft>
                      </a:pPr>
                      <a:r>
                        <a:rPr lang="en-US" sz="1400" dirty="0" smtClean="0">
                          <a:effectLst/>
                        </a:rPr>
                        <a:t>11:15-12:00</a:t>
                      </a:r>
                      <a:endParaRPr lang="en-US" sz="1400" dirty="0">
                        <a:effectLst/>
                        <a:latin typeface="Calibri"/>
                        <a:ea typeface="Calibri"/>
                        <a:cs typeface="Times New Roman"/>
                      </a:endParaRPr>
                    </a:p>
                  </a:txBody>
                  <a:tcPr marL="40251" marR="40251" marT="0" marB="0"/>
                </a:tc>
                <a:tc>
                  <a:txBody>
                    <a:bodyPr/>
                    <a:lstStyle/>
                    <a:p>
                      <a:pPr marL="0" marR="0">
                        <a:lnSpc>
                          <a:spcPct val="115000"/>
                        </a:lnSpc>
                        <a:spcBef>
                          <a:spcPts val="0"/>
                        </a:spcBef>
                        <a:spcAft>
                          <a:spcPts val="0"/>
                        </a:spcAft>
                      </a:pPr>
                      <a:r>
                        <a:rPr lang="en-US" sz="1400" b="1" dirty="0" smtClean="0">
                          <a:effectLst/>
                          <a:latin typeface="Calibri"/>
                          <a:ea typeface="Calibri"/>
                          <a:cs typeface="Times New Roman"/>
                        </a:rPr>
                        <a:t>Reaching</a:t>
                      </a:r>
                      <a:r>
                        <a:rPr lang="en-US" sz="1400" b="1" baseline="0" dirty="0" smtClean="0">
                          <a:effectLst/>
                          <a:latin typeface="Calibri"/>
                          <a:ea typeface="Calibri"/>
                          <a:cs typeface="Times New Roman"/>
                        </a:rPr>
                        <a:t> Mothers with Opioid Dependency in Respectful and Collaborative Ways</a:t>
                      </a:r>
                    </a:p>
                    <a:p>
                      <a:pPr marL="0" marR="0">
                        <a:lnSpc>
                          <a:spcPct val="115000"/>
                        </a:lnSpc>
                        <a:spcBef>
                          <a:spcPts val="0"/>
                        </a:spcBef>
                        <a:spcAft>
                          <a:spcPts val="0"/>
                        </a:spcAft>
                      </a:pPr>
                      <a:r>
                        <a:rPr lang="en-US" sz="1400" b="0" baseline="0" dirty="0" err="1" smtClean="0">
                          <a:effectLst/>
                          <a:latin typeface="Calibri"/>
                          <a:ea typeface="Calibri"/>
                          <a:cs typeface="Times New Roman"/>
                        </a:rPr>
                        <a:t>Tamela</a:t>
                      </a:r>
                      <a:r>
                        <a:rPr lang="en-US" sz="1400" b="0" baseline="0" dirty="0" smtClean="0">
                          <a:effectLst/>
                          <a:latin typeface="Calibri"/>
                          <a:ea typeface="Calibri"/>
                          <a:cs typeface="Times New Roman"/>
                        </a:rPr>
                        <a:t> Milan, MPPA</a:t>
                      </a:r>
                      <a:endParaRPr lang="en-US" sz="1400" b="0" dirty="0">
                        <a:effectLst/>
                        <a:latin typeface="Calibri"/>
                        <a:ea typeface="Calibri"/>
                        <a:cs typeface="Times New Roman"/>
                      </a:endParaRPr>
                    </a:p>
                  </a:txBody>
                  <a:tcPr marL="40251" marR="40251" marT="0" marB="0"/>
                </a:tc>
                <a:extLst>
                  <a:ext uri="{0D108BD9-81ED-4DB2-BD59-A6C34878D82A}">
                    <a16:rowId xmlns:a16="http://schemas.microsoft.com/office/drawing/2014/main" xmlns="" val="10004"/>
                  </a:ext>
                </a:extLst>
              </a:tr>
              <a:tr h="113149">
                <a:tc>
                  <a:txBody>
                    <a:bodyPr/>
                    <a:lstStyle/>
                    <a:p>
                      <a:pPr marL="0" marR="0">
                        <a:lnSpc>
                          <a:spcPct val="115000"/>
                        </a:lnSpc>
                        <a:spcBef>
                          <a:spcPts val="0"/>
                        </a:spcBef>
                        <a:spcAft>
                          <a:spcPts val="0"/>
                        </a:spcAft>
                      </a:pPr>
                      <a:r>
                        <a:rPr lang="en-US" sz="1400" dirty="0" smtClean="0">
                          <a:effectLst/>
                        </a:rPr>
                        <a:t>12:00-12:30</a:t>
                      </a:r>
                    </a:p>
                    <a:p>
                      <a:pPr marL="0" marR="0">
                        <a:lnSpc>
                          <a:spcPct val="115000"/>
                        </a:lnSpc>
                        <a:spcBef>
                          <a:spcPts val="0"/>
                        </a:spcBef>
                        <a:spcAft>
                          <a:spcPts val="0"/>
                        </a:spcAft>
                      </a:pPr>
                      <a:r>
                        <a:rPr lang="en-US" sz="1400" dirty="0" smtClean="0">
                          <a:effectLst/>
                          <a:latin typeface="Calibri"/>
                          <a:ea typeface="Calibri"/>
                          <a:cs typeface="Times New Roman"/>
                        </a:rPr>
                        <a:t>12:30-1:30</a:t>
                      </a:r>
                      <a:endParaRPr lang="en-US" sz="1400" dirty="0">
                        <a:effectLst/>
                        <a:latin typeface="Calibri"/>
                        <a:ea typeface="Calibri"/>
                        <a:cs typeface="Times New Roman"/>
                      </a:endParaRPr>
                    </a:p>
                  </a:txBody>
                  <a:tcPr marL="40251" marR="40251" marT="0" marB="0"/>
                </a:tc>
                <a:tc>
                  <a:txBody>
                    <a:bodyPr/>
                    <a:lstStyle/>
                    <a:p>
                      <a:pPr marL="0" marR="0">
                        <a:lnSpc>
                          <a:spcPct val="115000"/>
                        </a:lnSpc>
                        <a:spcBef>
                          <a:spcPts val="0"/>
                        </a:spcBef>
                        <a:spcAft>
                          <a:spcPts val="0"/>
                        </a:spcAft>
                      </a:pPr>
                      <a:r>
                        <a:rPr lang="en-US" sz="1400" b="1" dirty="0" smtClean="0">
                          <a:effectLst/>
                        </a:rPr>
                        <a:t>Networking Lunch</a:t>
                      </a:r>
                    </a:p>
                    <a:p>
                      <a:pPr marL="0" marR="0">
                        <a:lnSpc>
                          <a:spcPct val="115000"/>
                        </a:lnSpc>
                        <a:spcBef>
                          <a:spcPts val="0"/>
                        </a:spcBef>
                        <a:spcAft>
                          <a:spcPts val="0"/>
                        </a:spcAft>
                      </a:pPr>
                      <a:r>
                        <a:rPr lang="en-US" sz="1400" b="1" dirty="0" smtClean="0">
                          <a:effectLst/>
                          <a:latin typeface="+mn-lt"/>
                          <a:ea typeface="Calibri"/>
                          <a:cs typeface="Times New Roman"/>
                        </a:rPr>
                        <a:t>Poster</a:t>
                      </a:r>
                      <a:r>
                        <a:rPr lang="en-US" sz="1400" b="1" baseline="0" dirty="0" smtClean="0">
                          <a:effectLst/>
                          <a:latin typeface="+mn-lt"/>
                          <a:ea typeface="Calibri"/>
                          <a:cs typeface="Times New Roman"/>
                        </a:rPr>
                        <a:t> Session</a:t>
                      </a:r>
                      <a:endParaRPr lang="en-US" sz="1400" b="1" dirty="0">
                        <a:effectLst/>
                        <a:latin typeface="+mn-lt"/>
                        <a:ea typeface="Calibri"/>
                        <a:cs typeface="Times New Roman"/>
                      </a:endParaRPr>
                    </a:p>
                  </a:txBody>
                  <a:tcPr marL="40251" marR="40251" marT="0" marB="0"/>
                </a:tc>
                <a:extLst>
                  <a:ext uri="{0D108BD9-81ED-4DB2-BD59-A6C34878D82A}">
                    <a16:rowId xmlns:a16="http://schemas.microsoft.com/office/drawing/2014/main" xmlns="" val="10005"/>
                  </a:ext>
                </a:extLst>
              </a:tr>
              <a:tr h="113149">
                <a:tc>
                  <a:txBody>
                    <a:bodyPr/>
                    <a:lstStyle/>
                    <a:p>
                      <a:pPr marL="0" marR="0">
                        <a:lnSpc>
                          <a:spcPct val="115000"/>
                        </a:lnSpc>
                        <a:spcBef>
                          <a:spcPts val="0"/>
                        </a:spcBef>
                        <a:spcAft>
                          <a:spcPts val="0"/>
                        </a:spcAft>
                      </a:pPr>
                      <a:r>
                        <a:rPr lang="en-US" sz="1400" dirty="0">
                          <a:effectLst/>
                        </a:rPr>
                        <a:t>1:30-2:15</a:t>
                      </a:r>
                      <a:endParaRPr lang="en-US" sz="1400" dirty="0">
                        <a:effectLst/>
                        <a:latin typeface="Calibri"/>
                        <a:ea typeface="Calibri"/>
                        <a:cs typeface="Times New Roman"/>
                      </a:endParaRPr>
                    </a:p>
                  </a:txBody>
                  <a:tcPr marL="40251" marR="40251" marT="0" marB="0"/>
                </a:tc>
                <a:tc>
                  <a:txBody>
                    <a:bodyPr/>
                    <a:lstStyle/>
                    <a:p>
                      <a:pPr marL="0" marR="0">
                        <a:lnSpc>
                          <a:spcPct val="115000"/>
                        </a:lnSpc>
                        <a:spcBef>
                          <a:spcPts val="0"/>
                        </a:spcBef>
                        <a:spcAft>
                          <a:spcPts val="0"/>
                        </a:spcAft>
                      </a:pPr>
                      <a:r>
                        <a:rPr lang="en-US" sz="1400" b="1" dirty="0" smtClean="0">
                          <a:effectLst/>
                        </a:rPr>
                        <a:t>Obstetric</a:t>
                      </a:r>
                      <a:r>
                        <a:rPr lang="en-US" sz="1400" b="1" baseline="0" dirty="0" smtClean="0">
                          <a:effectLst/>
                        </a:rPr>
                        <a:t> and Addiction Care for Women with Opioid Use Disorder</a:t>
                      </a:r>
                      <a:endParaRPr lang="en-US" sz="1400" b="0" dirty="0" smtClean="0">
                        <a:effectLst/>
                      </a:endParaRPr>
                    </a:p>
                    <a:p>
                      <a:pPr marL="0" marR="0">
                        <a:lnSpc>
                          <a:spcPct val="115000"/>
                        </a:lnSpc>
                        <a:spcBef>
                          <a:spcPts val="0"/>
                        </a:spcBef>
                        <a:spcAft>
                          <a:spcPts val="0"/>
                        </a:spcAft>
                      </a:pPr>
                      <a:r>
                        <a:rPr lang="en-US" sz="1400" b="0" baseline="0" dirty="0" smtClean="0">
                          <a:effectLst/>
                          <a:latin typeface="Calibri"/>
                          <a:ea typeface="Calibri"/>
                          <a:cs typeface="Times New Roman"/>
                        </a:rPr>
                        <a:t>Ron Iverson, MD</a:t>
                      </a:r>
                      <a:endParaRPr lang="en-US" sz="1400" dirty="0">
                        <a:effectLst/>
                        <a:latin typeface="Calibri"/>
                        <a:ea typeface="Calibri"/>
                        <a:cs typeface="Times New Roman"/>
                      </a:endParaRPr>
                    </a:p>
                  </a:txBody>
                  <a:tcPr marL="40251" marR="40251" marT="0" marB="0"/>
                </a:tc>
                <a:extLst>
                  <a:ext uri="{0D108BD9-81ED-4DB2-BD59-A6C34878D82A}">
                    <a16:rowId xmlns:a16="http://schemas.microsoft.com/office/drawing/2014/main" xmlns="" val="10006"/>
                  </a:ext>
                </a:extLst>
              </a:tr>
              <a:tr h="113149">
                <a:tc>
                  <a:txBody>
                    <a:bodyPr/>
                    <a:lstStyle/>
                    <a:p>
                      <a:pPr marL="0" marR="0">
                        <a:lnSpc>
                          <a:spcPct val="115000"/>
                        </a:lnSpc>
                        <a:spcBef>
                          <a:spcPts val="0"/>
                        </a:spcBef>
                        <a:spcAft>
                          <a:spcPts val="0"/>
                        </a:spcAft>
                      </a:pPr>
                      <a:r>
                        <a:rPr lang="en-US" sz="1400">
                          <a:effectLst/>
                        </a:rPr>
                        <a:t>2:15-3:00</a:t>
                      </a:r>
                      <a:endParaRPr lang="en-US" sz="1400">
                        <a:effectLst/>
                        <a:latin typeface="Calibri"/>
                        <a:ea typeface="Calibri"/>
                        <a:cs typeface="Times New Roman"/>
                      </a:endParaRPr>
                    </a:p>
                  </a:txBody>
                  <a:tcPr marL="40251" marR="40251" marT="0" marB="0"/>
                </a:tc>
                <a:tc>
                  <a:txBody>
                    <a:bodyPr/>
                    <a:lstStyle/>
                    <a:p>
                      <a:pPr marL="0" marR="0">
                        <a:lnSpc>
                          <a:spcPct val="115000"/>
                        </a:lnSpc>
                        <a:spcBef>
                          <a:spcPts val="0"/>
                        </a:spcBef>
                        <a:spcAft>
                          <a:spcPts val="0"/>
                        </a:spcAft>
                      </a:pPr>
                      <a:r>
                        <a:rPr lang="en-US" sz="1400" b="1" dirty="0" smtClean="0">
                          <a:effectLst/>
                        </a:rPr>
                        <a:t>South Carolina Birth Outcomes Initiative: Action and Results for LARCs Immediate Postpartum</a:t>
                      </a:r>
                      <a:r>
                        <a:rPr lang="en-US" sz="1400" b="1" baseline="0" dirty="0" smtClean="0">
                          <a:effectLst/>
                        </a:rPr>
                        <a:t> </a:t>
                      </a:r>
                      <a:r>
                        <a:rPr lang="en-US" sz="1400" b="0" baseline="0" dirty="0" smtClean="0">
                          <a:effectLst/>
                        </a:rPr>
                        <a:t>  Amy Crockett, MD, MSPH</a:t>
                      </a:r>
                      <a:endParaRPr lang="en-US" sz="1400" b="1" dirty="0" smtClean="0">
                        <a:effectLst/>
                      </a:endParaRPr>
                    </a:p>
                  </a:txBody>
                  <a:tcPr marL="40251" marR="40251" marT="0" marB="0"/>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32720696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pPr algn="l"/>
            <a:r>
              <a:rPr lang="en-US" sz="3600" b="1" dirty="0" smtClean="0">
                <a:solidFill>
                  <a:srgbClr val="F58466"/>
                </a:solidFill>
                <a:latin typeface="Goudy Old Style" pitchFamily="18" charset="0"/>
              </a:rPr>
              <a:t>Agenda </a:t>
            </a:r>
            <a:endParaRPr lang="en-US" sz="3600" b="1" dirty="0">
              <a:solidFill>
                <a:srgbClr val="F58466"/>
              </a:solidFill>
              <a:latin typeface="Goudy Old Style"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79294157"/>
              </p:ext>
            </p:extLst>
          </p:nvPr>
        </p:nvGraphicFramePr>
        <p:xfrm>
          <a:off x="381000" y="1295400"/>
          <a:ext cx="8534400" cy="3003804"/>
        </p:xfrm>
        <a:graphic>
          <a:graphicData uri="http://schemas.openxmlformats.org/drawingml/2006/table">
            <a:tbl>
              <a:tblPr firstCol="1" bandRow="1">
                <a:tableStyleId>{3B4B98B0-60AC-42C2-AFA5-B58CD77FA1E5}</a:tableStyleId>
              </a:tblPr>
              <a:tblGrid>
                <a:gridCol w="1008610">
                  <a:extLst>
                    <a:ext uri="{9D8B030D-6E8A-4147-A177-3AD203B41FA5}">
                      <a16:colId xmlns:a16="http://schemas.microsoft.com/office/drawing/2014/main" xmlns="" val="20000"/>
                    </a:ext>
                  </a:extLst>
                </a:gridCol>
                <a:gridCol w="7525790">
                  <a:extLst>
                    <a:ext uri="{9D8B030D-6E8A-4147-A177-3AD203B41FA5}">
                      <a16:colId xmlns:a16="http://schemas.microsoft.com/office/drawing/2014/main" xmlns="" val="20001"/>
                    </a:ext>
                  </a:extLst>
                </a:gridCol>
              </a:tblGrid>
              <a:tr h="304800">
                <a:tc>
                  <a:txBody>
                    <a:bodyPr/>
                    <a:lstStyle/>
                    <a:p>
                      <a:pPr marL="0" marR="0">
                        <a:lnSpc>
                          <a:spcPct val="115000"/>
                        </a:lnSpc>
                        <a:spcBef>
                          <a:spcPts val="0"/>
                        </a:spcBef>
                        <a:spcAft>
                          <a:spcPts val="0"/>
                        </a:spcAft>
                      </a:pPr>
                      <a:r>
                        <a:rPr lang="en-US" sz="1400" dirty="0" smtClean="0">
                          <a:effectLst/>
                          <a:latin typeface="Calibri"/>
                          <a:ea typeface="Calibri"/>
                          <a:cs typeface="Times New Roman"/>
                        </a:rPr>
                        <a:t>3:00-3:15</a:t>
                      </a:r>
                      <a:endParaRPr lang="en-US" sz="1400" dirty="0">
                        <a:effectLst/>
                        <a:latin typeface="Calibri"/>
                        <a:ea typeface="Calibri"/>
                        <a:cs typeface="Times New Roman"/>
                      </a:endParaRPr>
                    </a:p>
                  </a:txBody>
                  <a:tcPr marL="40251" marR="40251" marT="0" marB="0"/>
                </a:tc>
                <a:tc>
                  <a:txBody>
                    <a:bodyPr/>
                    <a:lstStyle/>
                    <a:p>
                      <a:pPr marL="0" marR="0" lvl="0" indent="0">
                        <a:lnSpc>
                          <a:spcPct val="115000"/>
                        </a:lnSpc>
                        <a:spcBef>
                          <a:spcPts val="0"/>
                        </a:spcBef>
                        <a:spcAft>
                          <a:spcPts val="0"/>
                        </a:spcAft>
                        <a:buFont typeface="Symbol"/>
                        <a:buNone/>
                      </a:pPr>
                      <a:r>
                        <a:rPr lang="en-US" sz="1400" b="0" dirty="0" smtClean="0">
                          <a:effectLst/>
                        </a:rPr>
                        <a:t>Break</a:t>
                      </a:r>
                    </a:p>
                  </a:txBody>
                  <a:tcPr marL="40251" marR="40251" marT="0" marB="0"/>
                </a:tc>
                <a:extLst>
                  <a:ext uri="{0D108BD9-81ED-4DB2-BD59-A6C34878D82A}">
                    <a16:rowId xmlns:a16="http://schemas.microsoft.com/office/drawing/2014/main" xmlns="" val="10000"/>
                  </a:ext>
                </a:extLst>
              </a:tr>
              <a:tr h="689229">
                <a:tc>
                  <a:txBody>
                    <a:bodyPr/>
                    <a:lstStyle/>
                    <a:p>
                      <a:pPr marL="0" marR="0">
                        <a:lnSpc>
                          <a:spcPct val="115000"/>
                        </a:lnSpc>
                        <a:spcBef>
                          <a:spcPts val="0"/>
                        </a:spcBef>
                        <a:spcAft>
                          <a:spcPts val="0"/>
                        </a:spcAft>
                      </a:pPr>
                      <a:r>
                        <a:rPr lang="en-US" sz="1400" dirty="0">
                          <a:effectLst/>
                        </a:rPr>
                        <a:t>3:15 – 5:00</a:t>
                      </a:r>
                      <a:endParaRPr lang="en-US" sz="1400" dirty="0">
                        <a:effectLst/>
                        <a:latin typeface="Calibri"/>
                        <a:ea typeface="Calibri"/>
                        <a:cs typeface="Times New Roman"/>
                      </a:endParaRPr>
                    </a:p>
                  </a:txBody>
                  <a:tcPr marL="40251" marR="40251" marT="0" marB="0"/>
                </a:tc>
                <a:tc>
                  <a:txBody>
                    <a:bodyPr/>
                    <a:lstStyle/>
                    <a:p>
                      <a:pPr marL="0" marR="0" lvl="0" indent="0">
                        <a:lnSpc>
                          <a:spcPct val="115000"/>
                        </a:lnSpc>
                        <a:spcBef>
                          <a:spcPts val="0"/>
                        </a:spcBef>
                        <a:spcAft>
                          <a:spcPts val="0"/>
                        </a:spcAft>
                        <a:buFont typeface="Symbol"/>
                        <a:buNone/>
                      </a:pPr>
                      <a:r>
                        <a:rPr lang="en-US" sz="1400" b="1" dirty="0" smtClean="0">
                          <a:effectLst/>
                        </a:rPr>
                        <a:t>Hot Topics in Obstetrics QI: Discussion of Sustaining Current Severe Maternal Hypertension Initiative and Launching 2018 Initiatives: Mothers</a:t>
                      </a:r>
                      <a:r>
                        <a:rPr lang="en-US" sz="1400" b="1" baseline="0" dirty="0" smtClean="0">
                          <a:effectLst/>
                        </a:rPr>
                        <a:t> and Newborns affected by Opioids and Immediate Postpartum LARC</a:t>
                      </a:r>
                      <a:endParaRPr lang="en-US" sz="1400" b="1" dirty="0" smtClean="0">
                        <a:effectLst/>
                      </a:endParaRPr>
                    </a:p>
                    <a:p>
                      <a:pPr marL="0" marR="0" lvl="0" indent="0">
                        <a:lnSpc>
                          <a:spcPct val="115000"/>
                        </a:lnSpc>
                        <a:spcBef>
                          <a:spcPts val="0"/>
                        </a:spcBef>
                        <a:spcAft>
                          <a:spcPts val="0"/>
                        </a:spcAft>
                        <a:buFont typeface="Symbol"/>
                        <a:buNone/>
                      </a:pPr>
                      <a:r>
                        <a:rPr lang="en-US" sz="1400" dirty="0" smtClean="0">
                          <a:effectLst/>
                        </a:rPr>
                        <a:t>Ann</a:t>
                      </a:r>
                      <a:r>
                        <a:rPr lang="en-US" sz="1400" baseline="0" dirty="0" smtClean="0">
                          <a:effectLst/>
                        </a:rPr>
                        <a:t> Borders, MD, MSc, MPH; Julie </a:t>
                      </a:r>
                      <a:r>
                        <a:rPr lang="en-US" sz="1400" baseline="0" dirty="0" err="1" smtClean="0">
                          <a:effectLst/>
                        </a:rPr>
                        <a:t>Zemaitis</a:t>
                      </a:r>
                      <a:r>
                        <a:rPr lang="en-US" sz="1400" baseline="0" dirty="0" smtClean="0">
                          <a:effectLst/>
                        </a:rPr>
                        <a:t> </a:t>
                      </a:r>
                      <a:r>
                        <a:rPr lang="en-US" sz="1400" baseline="0" dirty="0" err="1" smtClean="0">
                          <a:effectLst/>
                        </a:rPr>
                        <a:t>DeCesare</a:t>
                      </a:r>
                      <a:r>
                        <a:rPr lang="en-US" sz="1400" baseline="0" dirty="0" smtClean="0">
                          <a:effectLst/>
                        </a:rPr>
                        <a:t>, MD; Amy Crockett, MD, MSPH;  Ron Iverson, MD</a:t>
                      </a:r>
                    </a:p>
                  </a:txBody>
                  <a:tcPr marL="40251" marR="40251" marT="0" marB="0"/>
                </a:tc>
                <a:extLst>
                  <a:ext uri="{0D108BD9-81ED-4DB2-BD59-A6C34878D82A}">
                    <a16:rowId xmlns:a16="http://schemas.microsoft.com/office/drawing/2014/main" xmlns="" val="10001"/>
                  </a:ext>
                </a:extLst>
              </a:tr>
              <a:tr h="113149">
                <a:tc>
                  <a:txBody>
                    <a:bodyPr/>
                    <a:lstStyle/>
                    <a:p>
                      <a:pPr marL="0" marR="0">
                        <a:lnSpc>
                          <a:spcPct val="115000"/>
                        </a:lnSpc>
                        <a:spcBef>
                          <a:spcPts val="0"/>
                        </a:spcBef>
                        <a:spcAft>
                          <a:spcPts val="0"/>
                        </a:spcAft>
                      </a:pPr>
                      <a:endParaRPr lang="en-US" sz="1400" dirty="0">
                        <a:effectLst/>
                        <a:latin typeface="Calibri"/>
                        <a:ea typeface="Calibri"/>
                        <a:cs typeface="Times New Roman"/>
                      </a:endParaRPr>
                    </a:p>
                  </a:txBody>
                  <a:tcPr marL="40251" marR="40251" marT="0" marB="0"/>
                </a:tc>
                <a:tc>
                  <a:txBody>
                    <a:bodyPr/>
                    <a:lstStyle/>
                    <a:p>
                      <a:pPr marL="0" marR="0" lvl="0" indent="0">
                        <a:lnSpc>
                          <a:spcPct val="115000"/>
                        </a:lnSpc>
                        <a:spcBef>
                          <a:spcPts val="0"/>
                        </a:spcBef>
                        <a:spcAft>
                          <a:spcPts val="0"/>
                        </a:spcAft>
                        <a:buFont typeface="Symbol"/>
                        <a:buNone/>
                      </a:pPr>
                      <a:r>
                        <a:rPr lang="en-US" sz="1400" b="1" dirty="0" smtClean="0">
                          <a:effectLst/>
                        </a:rPr>
                        <a:t>Hot Topics</a:t>
                      </a:r>
                      <a:r>
                        <a:rPr lang="en-US" sz="1400" b="1" baseline="0" dirty="0" smtClean="0">
                          <a:effectLst/>
                        </a:rPr>
                        <a:t> in </a:t>
                      </a:r>
                      <a:r>
                        <a:rPr lang="en-US" sz="1400" b="1" dirty="0" smtClean="0">
                          <a:effectLst/>
                        </a:rPr>
                        <a:t>Neonatal</a:t>
                      </a:r>
                      <a:r>
                        <a:rPr lang="en-US" sz="1400" b="1" baseline="0" dirty="0" smtClean="0">
                          <a:effectLst/>
                        </a:rPr>
                        <a:t> QI: </a:t>
                      </a:r>
                      <a:r>
                        <a:rPr lang="en-US" sz="1400" b="1" dirty="0" smtClean="0">
                          <a:effectLst/>
                        </a:rPr>
                        <a:t>Discussion of Sustaining Current Golden Hour Initiative and Launching</a:t>
                      </a:r>
                      <a:r>
                        <a:rPr lang="en-US" sz="1400" b="1" baseline="0" dirty="0" smtClean="0">
                          <a:effectLst/>
                        </a:rPr>
                        <a:t> 2018 Initiative: Mothers and Newborns affected by Opioids</a:t>
                      </a:r>
                    </a:p>
                    <a:p>
                      <a:pPr marL="0" marR="0" lvl="0" indent="0">
                        <a:lnSpc>
                          <a:spcPct val="115000"/>
                        </a:lnSpc>
                        <a:spcBef>
                          <a:spcPts val="0"/>
                        </a:spcBef>
                        <a:spcAft>
                          <a:spcPts val="0"/>
                        </a:spcAft>
                        <a:buFont typeface="Symbol"/>
                        <a:buNone/>
                      </a:pPr>
                      <a:r>
                        <a:rPr lang="en-US" sz="1400" b="0" baseline="0" dirty="0" smtClean="0">
                          <a:effectLst/>
                        </a:rPr>
                        <a:t>Leslie Caldarelli, MD;  Justin Josephsen, MD; Matthew Grossman, MD; Carole </a:t>
                      </a:r>
                      <a:r>
                        <a:rPr lang="en-US" sz="1400" b="0" baseline="0" dirty="0" err="1" smtClean="0">
                          <a:effectLst/>
                        </a:rPr>
                        <a:t>Lannon</a:t>
                      </a:r>
                      <a:r>
                        <a:rPr lang="en-US" sz="1400" b="0" baseline="0" dirty="0" smtClean="0">
                          <a:effectLst/>
                        </a:rPr>
                        <a:t>, MD, MPH;  Brenda Barker, Med, MBA;  Jeanne </a:t>
                      </a:r>
                      <a:r>
                        <a:rPr lang="en-US" sz="1400" b="0" baseline="0" dirty="0" err="1" smtClean="0">
                          <a:effectLst/>
                        </a:rPr>
                        <a:t>Silvestri</a:t>
                      </a:r>
                      <a:r>
                        <a:rPr lang="en-US" sz="1400" b="0" baseline="0" dirty="0" smtClean="0">
                          <a:effectLst/>
                        </a:rPr>
                        <a:t>, MD; Ann Downey, MD, MSc</a:t>
                      </a:r>
                      <a:endParaRPr lang="en-US" sz="1400" b="0" dirty="0" smtClean="0">
                        <a:effectLst/>
                      </a:endParaRPr>
                    </a:p>
                  </a:txBody>
                  <a:tcPr marL="40251" marR="40251" marT="0" marB="0"/>
                </a:tc>
                <a:extLst>
                  <a:ext uri="{0D108BD9-81ED-4DB2-BD59-A6C34878D82A}">
                    <a16:rowId xmlns:a16="http://schemas.microsoft.com/office/drawing/2014/main" xmlns="" val="10002"/>
                  </a:ext>
                </a:extLst>
              </a:tr>
              <a:tr h="113149">
                <a:tc>
                  <a:txBody>
                    <a:bodyPr/>
                    <a:lstStyle/>
                    <a:p>
                      <a:pPr marL="0" marR="0">
                        <a:lnSpc>
                          <a:spcPct val="115000"/>
                        </a:lnSpc>
                        <a:spcBef>
                          <a:spcPts val="0"/>
                        </a:spcBef>
                        <a:spcAft>
                          <a:spcPts val="0"/>
                        </a:spcAft>
                      </a:pPr>
                      <a:endParaRPr lang="en-US" sz="1400">
                        <a:effectLst/>
                        <a:latin typeface="Calibri"/>
                        <a:ea typeface="Calibri"/>
                        <a:cs typeface="Times New Roman"/>
                      </a:endParaRPr>
                    </a:p>
                  </a:txBody>
                  <a:tcPr marL="40251" marR="40251" marT="0" marB="0"/>
                </a:tc>
                <a:tc>
                  <a:txBody>
                    <a:bodyPr/>
                    <a:lstStyle/>
                    <a:p>
                      <a:pPr marL="0" marR="0" lvl="0" indent="0">
                        <a:lnSpc>
                          <a:spcPct val="115000"/>
                        </a:lnSpc>
                        <a:spcBef>
                          <a:spcPts val="0"/>
                        </a:spcBef>
                        <a:spcAft>
                          <a:spcPts val="0"/>
                        </a:spcAft>
                        <a:buFont typeface="Symbol"/>
                        <a:buNone/>
                      </a:pPr>
                      <a:r>
                        <a:rPr lang="en-US" sz="1400" b="1" dirty="0" smtClean="0">
                          <a:effectLst/>
                        </a:rPr>
                        <a:t>Engaging Patients and Families in Quality Improvement </a:t>
                      </a:r>
                    </a:p>
                    <a:p>
                      <a:pPr marL="0" marR="0" lvl="0" indent="0">
                        <a:lnSpc>
                          <a:spcPct val="115000"/>
                        </a:lnSpc>
                        <a:spcBef>
                          <a:spcPts val="0"/>
                        </a:spcBef>
                        <a:spcAft>
                          <a:spcPts val="0"/>
                        </a:spcAft>
                        <a:buFont typeface="Symbol"/>
                        <a:buNone/>
                      </a:pPr>
                      <a:r>
                        <a:rPr lang="en-US" sz="1400" dirty="0" smtClean="0">
                          <a:effectLst/>
                        </a:rPr>
                        <a:t>Terry Griffin, MS, APN, NNP-BC;</a:t>
                      </a:r>
                      <a:r>
                        <a:rPr lang="en-US" sz="1400" baseline="0" dirty="0" smtClean="0">
                          <a:effectLst/>
                        </a:rPr>
                        <a:t> </a:t>
                      </a:r>
                      <a:r>
                        <a:rPr lang="en-US" sz="1400" dirty="0" err="1" smtClean="0">
                          <a:effectLst/>
                        </a:rPr>
                        <a:t>Tamela</a:t>
                      </a:r>
                      <a:r>
                        <a:rPr lang="en-US" sz="1400" baseline="0" dirty="0" smtClean="0">
                          <a:effectLst/>
                        </a:rPr>
                        <a:t> Milan, MPPA</a:t>
                      </a:r>
                      <a:endParaRPr lang="en-US" sz="1400" dirty="0" smtClean="0">
                        <a:effectLst/>
                      </a:endParaRPr>
                    </a:p>
                  </a:txBody>
                  <a:tcPr marL="40251" marR="40251" marT="0" marB="0"/>
                </a:tc>
                <a:extLst>
                  <a:ext uri="{0D108BD9-81ED-4DB2-BD59-A6C34878D82A}">
                    <a16:rowId xmlns:a16="http://schemas.microsoft.com/office/drawing/2014/main" xmlns="" val="10003"/>
                  </a:ext>
                </a:extLst>
              </a:tr>
              <a:tr h="113149">
                <a:tc>
                  <a:txBody>
                    <a:bodyPr/>
                    <a:lstStyle/>
                    <a:p>
                      <a:pPr marL="0" marR="0">
                        <a:lnSpc>
                          <a:spcPct val="115000"/>
                        </a:lnSpc>
                        <a:spcBef>
                          <a:spcPts val="0"/>
                        </a:spcBef>
                        <a:spcAft>
                          <a:spcPts val="0"/>
                        </a:spcAft>
                      </a:pPr>
                      <a:r>
                        <a:rPr lang="en-US" sz="1400" dirty="0">
                          <a:effectLst/>
                        </a:rPr>
                        <a:t>5:00 – 5:15</a:t>
                      </a:r>
                      <a:endParaRPr lang="en-US" sz="1400" dirty="0">
                        <a:effectLst/>
                        <a:latin typeface="Calibri"/>
                        <a:ea typeface="Calibri"/>
                        <a:cs typeface="Times New Roman"/>
                      </a:endParaRPr>
                    </a:p>
                  </a:txBody>
                  <a:tcPr marL="40251" marR="40251" marT="0" marB="0"/>
                </a:tc>
                <a:tc>
                  <a:txBody>
                    <a:bodyPr/>
                    <a:lstStyle/>
                    <a:p>
                      <a:pPr marL="0" marR="0">
                        <a:lnSpc>
                          <a:spcPct val="115000"/>
                        </a:lnSpc>
                        <a:spcBef>
                          <a:spcPts val="0"/>
                        </a:spcBef>
                        <a:spcAft>
                          <a:spcPts val="0"/>
                        </a:spcAft>
                      </a:pPr>
                      <a:r>
                        <a:rPr lang="en-US" sz="1400" dirty="0">
                          <a:effectLst/>
                        </a:rPr>
                        <a:t>Wrap-up &amp; Evaluation</a:t>
                      </a:r>
                      <a:endParaRPr lang="en-US" sz="1400" dirty="0">
                        <a:effectLst/>
                        <a:latin typeface="Calibri"/>
                        <a:ea typeface="Calibri"/>
                        <a:cs typeface="Times New Roman"/>
                      </a:endParaRPr>
                    </a:p>
                  </a:txBody>
                  <a:tcPr marL="40251" marR="40251" marT="0" marB="0"/>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0757724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59678</TotalTime>
  <Words>3853</Words>
  <Application>Microsoft Office PowerPoint</Application>
  <PresentationFormat>On-screen Show (4:3)</PresentationFormat>
  <Paragraphs>629</Paragraphs>
  <Slides>64</Slides>
  <Notes>60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6" baseType="lpstr">
      <vt:lpstr>Office Theme</vt:lpstr>
      <vt:lpstr>Acrobat Document</vt:lpstr>
      <vt:lpstr>PowerPoint Presentation</vt:lpstr>
      <vt:lpstr>ILPQC: Welcome</vt:lpstr>
      <vt:lpstr>Happy 4th Birthday ILPQC!</vt:lpstr>
      <vt:lpstr>Conference Objectives</vt:lpstr>
      <vt:lpstr>ONA Approval Statement</vt:lpstr>
      <vt:lpstr>Criteria for Successful  Completion</vt:lpstr>
      <vt:lpstr>Disclosures</vt:lpstr>
      <vt:lpstr>Agenda </vt:lpstr>
      <vt:lpstr>Agenda </vt:lpstr>
      <vt:lpstr>Poster Session</vt:lpstr>
      <vt:lpstr>ILPQC Welcome:  Shannon Lightner, MSW, MPA Deputy Director, Office of Women’s Health, Illinois Department of Public Health</vt:lpstr>
      <vt:lpstr>ILPQC Stronger Together: 2017 Review &amp; Onward to 2018</vt:lpstr>
      <vt:lpstr>Overview</vt:lpstr>
      <vt:lpstr>Vision</vt:lpstr>
      <vt:lpstr>Three Pillars Support  Quality Improvement Success</vt:lpstr>
      <vt:lpstr>ILPQC Milestones</vt:lpstr>
      <vt:lpstr>Goal 1: Sustain and Develop State-wide Participation</vt:lpstr>
      <vt:lpstr>ILPQC: Working with  IL Hospitals Across the State</vt:lpstr>
      <vt:lpstr>ILPQC Infrastructure</vt:lpstr>
      <vt:lpstr>OB Advisory Group </vt:lpstr>
      <vt:lpstr>OB Advisory Group (cont.)</vt:lpstr>
      <vt:lpstr>Neonatal Advisory Group</vt:lpstr>
      <vt:lpstr>Goal 2: Offer Responsive QI  Services to Hospital Teams</vt:lpstr>
      <vt:lpstr>www.ilpqc.org </vt:lpstr>
      <vt:lpstr>ILPQC Data System</vt:lpstr>
      <vt:lpstr>Goal 3: Engage Patients &amp; Families in QI Work</vt:lpstr>
      <vt:lpstr>Patient/Family Team Members</vt:lpstr>
      <vt:lpstr>Goal 4: Working Together on State-wide Initiatives</vt:lpstr>
      <vt:lpstr>Celebrate HTN and Golden Hour Initiative Success</vt:lpstr>
      <vt:lpstr>Neonatal Golden Hour  Initiative</vt:lpstr>
      <vt:lpstr>Golden Hour Toolkit Team </vt:lpstr>
      <vt:lpstr>Golden Hour Goals   </vt:lpstr>
      <vt:lpstr>Neonatal Golden Hour: Communication Practices</vt:lpstr>
      <vt:lpstr>Neonatal Golden Hour:  Delivery Room Practices</vt:lpstr>
      <vt:lpstr>Neonatal Golden Hour:  Family Engagement</vt:lpstr>
      <vt:lpstr>Survey Findings:  GH Measures as a Primary Focus</vt:lpstr>
      <vt:lpstr>Neonatal Golden Hour: Admission  Practices – Temperature and IV Glucose</vt:lpstr>
      <vt:lpstr>Achieving and Sustaining  GH Goals for ALL TEAMS</vt:lpstr>
      <vt:lpstr>ILPQC Maternal  Hypertension Initiative</vt:lpstr>
      <vt:lpstr>Why we do this work</vt:lpstr>
      <vt:lpstr>PowerPoint Presentation</vt:lpstr>
      <vt:lpstr>Maternal Hypertension  Leadership Team</vt:lpstr>
      <vt:lpstr>Severe Maternal Hypertension Successes</vt:lpstr>
      <vt:lpstr>PowerPoint Presentation</vt:lpstr>
      <vt:lpstr>Maternal Hypertension Data: Time to Treatment</vt:lpstr>
      <vt:lpstr>Maternal Hypertension Data: Patient Education</vt:lpstr>
      <vt:lpstr>Maternal Hypertension Data: Patient Follow-up</vt:lpstr>
      <vt:lpstr>Maternal Hypertension Data: Debrief</vt:lpstr>
      <vt:lpstr>Maternal Hypertension Outcome Data: Severe Maternal Morbidity</vt:lpstr>
      <vt:lpstr>IL State SMM Data: Excluding Hemorrhage</vt:lpstr>
      <vt:lpstr>Achieving Time to Treatment For ALL TEAMS</vt:lpstr>
      <vt:lpstr>All Teams Develop their Sustainability Plan</vt:lpstr>
      <vt:lpstr>Launch 2018 Initiatives</vt:lpstr>
      <vt:lpstr>Overview of Statewide  Quality Initiatives in 2018</vt:lpstr>
      <vt:lpstr>PowerPoint Presentation</vt:lpstr>
      <vt:lpstr>ILPQC Mothers and Newborns  affected by Opioids (MNO)</vt:lpstr>
      <vt:lpstr>MNO Focus for Improvement Goals</vt:lpstr>
      <vt:lpstr>ILPQC Immediate Postpartum  LARC Initiative</vt:lpstr>
      <vt:lpstr>Consequences of Unplanned Births  and Short Interval Pregnancy</vt:lpstr>
      <vt:lpstr>ILPQC IP LARC Initiative Goals</vt:lpstr>
      <vt:lpstr>OB &amp; Neo Breakout Sessions</vt:lpstr>
      <vt:lpstr>Our Goals for 2018</vt:lpstr>
      <vt:lpstr>Looking Ahead  2018 Call to Action</vt:lpstr>
      <vt:lpstr>Improving Together</vt:lpstr>
    </vt:vector>
  </TitlesOfParts>
  <Company>State of Illinois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Illinois Perinatal Quality Collaborative</dc:title>
  <dc:creator>alicia.hawkins</dc:creator>
  <cp:lastModifiedBy>Weiss, Daniel</cp:lastModifiedBy>
  <cp:revision>1389</cp:revision>
  <dcterms:created xsi:type="dcterms:W3CDTF">2013-06-07T18:46:59Z</dcterms:created>
  <dcterms:modified xsi:type="dcterms:W3CDTF">2018-01-02T15:23:28Z</dcterms:modified>
</cp:coreProperties>
</file>