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1"/>
  </p:notesMasterIdLst>
  <p:sldIdLst>
    <p:sldId id="469" r:id="rId2"/>
    <p:sldId id="475" r:id="rId3"/>
    <p:sldId id="479" r:id="rId4"/>
    <p:sldId id="471" r:id="rId5"/>
    <p:sldId id="472" r:id="rId6"/>
    <p:sldId id="478" r:id="rId7"/>
    <p:sldId id="480" r:id="rId8"/>
    <p:sldId id="474" r:id="rId9"/>
    <p:sldId id="47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 autoAdjust="0"/>
    <p:restoredTop sz="94434" autoAdjust="0"/>
  </p:normalViewPr>
  <p:slideViewPr>
    <p:cSldViewPr>
      <p:cViewPr varScale="1">
        <p:scale>
          <a:sx n="64" d="100"/>
          <a:sy n="64" d="100"/>
        </p:scale>
        <p:origin x="9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A7DBEB-28C1-4AE4-AD6C-3BE2A23D0C1F}" type="datetimeFigureOut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05D7AF-3899-4D68-9069-AF239A09E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00F9-CF10-4F94-84BB-F76AD0810D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UPDATED_DW_12.12.2017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0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UPDATED_DW_12.12.2017</a:t>
            </a:r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6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00F9-CF10-4F94-84BB-F76AD0810D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 smtClean="0"/>
              <a:t>ADD SPONSORS SIGN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trike="sngStrike" baseline="0" dirty="0" smtClean="0"/>
              <a:t>UPDATED_DW_12.13.2017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20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671-A3CD-47FE-BFFE-C2129B3CA844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A2C-0BB4-4C83-90C6-356E631A0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3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58F-D2EE-495C-98E7-9C9A5786E11E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C12F-6FCB-4092-9F5E-1F701CFFA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115A-B978-4E78-80DD-BFAA41FB0B3E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3707-9EBE-4F61-9602-1846D1F9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4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AFD5-87AB-4EAC-B8F3-626CFA20BD9F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B7C-D638-410F-8F12-FDCC174C9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8ABD-2F3C-40D2-9153-37AEC74DFA52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17F-DA69-4B3C-A037-D10685B37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3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940-3E9D-4E0B-ADD5-B60F857202D2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30F-3F90-4FDB-8DE1-B03ADC45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A1AC-DC1C-42D0-8DB2-A7DCA50624B5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548-3F39-47E1-AAB1-0B8768C05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9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36A-4D75-44CF-860A-3E26DF2F0A11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B208-2224-4F8C-957F-ED93EC99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C989-64A1-4AD1-984F-B4BA61CC127B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0925-DA78-48C8-9D2A-B71289D7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9C56B8-1699-4F0F-8F35-D686F2EA2998}" type="datetime1">
              <a:rPr lang="en-US" altLang="ja-JP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79DE521-3343-49A6-8A33-A21B433AA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pqc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ilpqc.org/" TargetMode="External"/><Relationship Id="rId4" Type="http://schemas.openxmlformats.org/officeDocument/2006/relationships/hyperlink" Target="mailto:info@ilpqc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265227" y="4686302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/>
            </a:r>
            <a:b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</a:b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ILPQC Fifth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December 19, 2017</a:t>
            </a: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3200400" y="2052400"/>
            <a:ext cx="6019800" cy="16224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4990"/>
                </a:solidFill>
                <a:latin typeface="Goudy Old Style" pitchFamily="18" charset="0"/>
                <a:ea typeface="ＭＳ Ｐゴシック" pitchFamily="34" charset="-128"/>
              </a:rPr>
              <a:t>Illinois Perinatal Quality Collaborative: Next Steps and Wrap Up</a:t>
            </a:r>
            <a:endParaRPr lang="en-US" altLang="en-US" sz="3200" b="1" dirty="0" smtClean="0">
              <a:solidFill>
                <a:srgbClr val="004990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Wrap up from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Breakouts: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Obstetric</a:t>
            </a:r>
            <a:endParaRPr lang="en-US" dirty="0"/>
          </a:p>
          <a:p>
            <a:pPr>
              <a:buClr>
                <a:srgbClr val="F58466"/>
              </a:buClr>
            </a:pPr>
            <a:r>
              <a:rPr lang="en-US" dirty="0"/>
              <a:t>Neonatal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Patient / Family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3707-9EBE-4F61-9602-1846D1F9C0E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5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Looking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Ahead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2018 Call to Action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Clr>
                <a:srgbClr val="004990"/>
              </a:buClr>
            </a:pPr>
            <a:r>
              <a:rPr lang="en-US" sz="2800" dirty="0" smtClean="0"/>
              <a:t>Teams create and implement sustainability plans and compliance monitoring for Severe Maternal Hypertension and Golden Hour Initiatives</a:t>
            </a:r>
            <a:endParaRPr lang="en-US" sz="2800" dirty="0"/>
          </a:p>
          <a:p>
            <a:pPr>
              <a:buClr>
                <a:srgbClr val="004990"/>
              </a:buClr>
            </a:pPr>
            <a:r>
              <a:rPr lang="en-US" sz="2800" dirty="0" smtClean="0"/>
              <a:t>Launch Statewide Initiatives</a:t>
            </a:r>
          </a:p>
          <a:p>
            <a:pPr lvl="1">
              <a:buClr>
                <a:srgbClr val="004990"/>
              </a:buClr>
            </a:pPr>
            <a:r>
              <a:rPr lang="en-US" sz="2400" dirty="0" smtClean="0"/>
              <a:t>Mothers and Newborns affected by Opioids (OB &amp; Neo)</a:t>
            </a:r>
          </a:p>
          <a:p>
            <a:pPr lvl="1">
              <a:buClr>
                <a:srgbClr val="004990"/>
              </a:buClr>
            </a:pPr>
            <a:r>
              <a:rPr lang="en-US" sz="2400" dirty="0" smtClean="0"/>
              <a:t>Immediate Postpartum Long Acting Reversible Contraception (IP LARC)</a:t>
            </a:r>
            <a:endParaRPr lang="en-US" sz="2800" dirty="0" smtClean="0"/>
          </a:p>
          <a:p>
            <a:pPr>
              <a:buClr>
                <a:srgbClr val="004990"/>
              </a:buClr>
            </a:pPr>
            <a:r>
              <a:rPr lang="en-US" sz="2800" dirty="0" smtClean="0"/>
              <a:t>ILPQC will continue to engage stakeholders, patients/families, and hospital teams from across the state to provide: opportunities for collaborative learning, rapid response data and QI support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51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Prepare your team for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2018 ILPQC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QI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Initiatives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MNO team rosters: 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Wave 1 by mid January, Wave 2 by mid April 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IPLARC team rosters: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Wave 1 by mid March, Wave 2 late 2018/early 2019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Contact </a:t>
            </a:r>
            <a:r>
              <a:rPr lang="en-US" dirty="0" smtClean="0">
                <a:hlinkClick r:id="rId3"/>
              </a:rPr>
              <a:t>info@ilpqc.org</a:t>
            </a:r>
            <a:r>
              <a:rPr lang="en-US" dirty="0" smtClean="0"/>
              <a:t> </a:t>
            </a:r>
            <a:r>
              <a:rPr lang="en-US" dirty="0"/>
              <a:t>for more information on </a:t>
            </a:r>
            <a:r>
              <a:rPr lang="en-US" dirty="0" smtClean="0"/>
              <a:t>our initiatives starting in 2018</a:t>
            </a:r>
            <a:endParaRPr lang="en-US" dirty="0"/>
          </a:p>
          <a:p>
            <a:pPr lvl="1">
              <a:buClr>
                <a:srgbClr val="F58466"/>
              </a:buClr>
              <a:buFont typeface="Arial" charset="0"/>
              <a:buChar char="•"/>
            </a:pPr>
            <a:r>
              <a:rPr lang="en-US" dirty="0" smtClean="0"/>
              <a:t>Mothers and Newborns affected by Opioids (MNO)</a:t>
            </a:r>
          </a:p>
          <a:p>
            <a:pPr lvl="1">
              <a:buClr>
                <a:srgbClr val="F58466"/>
              </a:buClr>
              <a:buFont typeface="Arial" charset="0"/>
              <a:buChar char="•"/>
            </a:pPr>
            <a:r>
              <a:rPr lang="en-US" dirty="0" smtClean="0"/>
              <a:t>Immediate Postpartum LARC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To Participate in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an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Advisory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Workgroup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Neonatal and Obstetric Advisory </a:t>
            </a:r>
            <a:r>
              <a:rPr lang="en-US" dirty="0"/>
              <a:t>Workgroups meet regularly to provide guidance for ILPQC initiatives </a:t>
            </a:r>
          </a:p>
          <a:p>
            <a:pPr>
              <a:buClr>
                <a:srgbClr val="F58466"/>
              </a:buClr>
            </a:pPr>
            <a:r>
              <a:rPr lang="en-US" dirty="0"/>
              <a:t>Representation across state, perinatal levels, and professions (MDs, RNs, QI, public health)</a:t>
            </a:r>
          </a:p>
          <a:p>
            <a:pPr>
              <a:buClr>
                <a:srgbClr val="F58466"/>
              </a:buClr>
            </a:pPr>
            <a:r>
              <a:rPr lang="en-US" dirty="0"/>
              <a:t>Contact info@ilpqc.org to participate or for more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Happy 4</a:t>
            </a:r>
            <a:r>
              <a:rPr lang="en-US" altLang="en-US" sz="4000" b="1" baseline="30000" dirty="0" smtClean="0">
                <a:solidFill>
                  <a:srgbClr val="F58466"/>
                </a:solidFill>
                <a:latin typeface="Goudy Old Style" pitchFamily="18" charset="0"/>
              </a:rPr>
              <a:t>th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Birthday ILPQC!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648200" y="838200"/>
            <a:ext cx="39624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Thank you to all who have contributed to building a successful state perinatal quality collaborative for IL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Sponsors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Stakeholders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Advisory Workgroups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Leadership / Data </a:t>
            </a:r>
            <a:r>
              <a:rPr lang="en-US" altLang="en-US" sz="2000" dirty="0" smtClean="0"/>
              <a:t>teams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 err="1" smtClean="0"/>
              <a:t>Perinatal</a:t>
            </a:r>
            <a:r>
              <a:rPr lang="en-US" altLang="en-US" sz="2000" dirty="0" smtClean="0"/>
              <a:t> Network Administrator &amp; Educators</a:t>
            </a:r>
            <a:endParaRPr lang="en-US" altLang="en-US" sz="2000" dirty="0"/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/>
              <a:t>Hospital Teams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Patients &amp; Families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Volunteers</a:t>
            </a:r>
            <a:endParaRPr lang="en-US" altLang="en-US" sz="2000" dirty="0"/>
          </a:p>
        </p:txBody>
      </p:sp>
      <p:pic>
        <p:nvPicPr>
          <p:cNvPr id="1026" name="Picture 2" descr="S:\Nurse_OBS\FR1USER\Borders\ILPQC\Conferences\2017 Annual Conference\Slides\NEW SLIDES (2017)\AdobeStock_76146139.jpeg"/>
          <p:cNvPicPr>
            <a:picLocks noChangeAspect="1" noChangeArrowheads="1"/>
          </p:cNvPicPr>
          <p:nvPr/>
        </p:nvPicPr>
        <p:blipFill>
          <a:blip r:embed="rId3" cstate="print"/>
          <a:srcRect l="28355"/>
          <a:stretch>
            <a:fillRect/>
          </a:stretch>
        </p:blipFill>
        <p:spPr bwMode="auto">
          <a:xfrm>
            <a:off x="296248" y="1426596"/>
            <a:ext cx="4199552" cy="390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  <a:ea typeface="MS PGothic" pitchFamily="34" charset="-128"/>
                <a:cs typeface="MS PGothic" charset="0"/>
              </a:rPr>
              <a:t>Thank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  <a:ea typeface="MS PGothic" pitchFamily="34" charset="-128"/>
                <a:cs typeface="MS PGothic" charset="0"/>
              </a:rPr>
              <a:t>you ILPQC team!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  <a:ea typeface="MS PGothic" pitchFamily="34" charset="-128"/>
              <a:cs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ILPQC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Annual Conference Planning Committee</a:t>
            </a:r>
          </a:p>
          <a:p>
            <a:pPr lvl="1"/>
            <a:r>
              <a:rPr lang="en-US" sz="1600" dirty="0" smtClean="0"/>
              <a:t>Christine </a:t>
            </a:r>
            <a:r>
              <a:rPr lang="en-US" sz="1600" dirty="0"/>
              <a:t>Emmons, MSN-CNL, MPH, RNC-NIC, </a:t>
            </a:r>
            <a:endParaRPr lang="en-US" sz="1600" dirty="0" smtClean="0"/>
          </a:p>
          <a:p>
            <a:pPr lvl="1"/>
            <a:r>
              <a:rPr lang="en-US" sz="1600" dirty="0" smtClean="0"/>
              <a:t>Lisa </a:t>
            </a:r>
            <a:r>
              <a:rPr lang="en-US" sz="1600" dirty="0" err="1"/>
              <a:t>Festle</a:t>
            </a:r>
            <a:r>
              <a:rPr lang="en-US" sz="1600" dirty="0"/>
              <a:t>, MSN, RNC-NIC, APRN/CNS, </a:t>
            </a:r>
          </a:p>
          <a:p>
            <a:pPr lvl="1"/>
            <a:r>
              <a:rPr lang="en-US" sz="1600" dirty="0" smtClean="0"/>
              <a:t>Felicia </a:t>
            </a:r>
            <a:r>
              <a:rPr lang="en-US" sz="1600" dirty="0"/>
              <a:t>Fitzgerald, BSN, RNC-OB, C-EFM, CLNC, </a:t>
            </a:r>
            <a:endParaRPr lang="en-US" sz="1600" dirty="0" smtClean="0"/>
          </a:p>
          <a:p>
            <a:pPr lvl="1"/>
            <a:r>
              <a:rPr lang="en-US" sz="1600" dirty="0" smtClean="0"/>
              <a:t>Ana </a:t>
            </a:r>
            <a:r>
              <a:rPr lang="en-US" sz="1600" dirty="0"/>
              <a:t>Flores, RNC-OB- BSN, CLC, </a:t>
            </a:r>
            <a:endParaRPr lang="en-US" sz="1600" dirty="0" smtClean="0"/>
          </a:p>
          <a:p>
            <a:pPr lvl="1"/>
            <a:r>
              <a:rPr lang="en-US" sz="1600" dirty="0" smtClean="0"/>
              <a:t>Lori </a:t>
            </a:r>
            <a:r>
              <a:rPr lang="en-US" sz="1600" dirty="0" err="1"/>
              <a:t>Folken</a:t>
            </a:r>
            <a:r>
              <a:rPr lang="en-US" sz="1600" dirty="0"/>
              <a:t>, RNC-BSN, C-EFM, </a:t>
            </a:r>
            <a:endParaRPr lang="en-US" sz="1600" dirty="0" smtClean="0"/>
          </a:p>
          <a:p>
            <a:pPr lvl="1"/>
            <a:r>
              <a:rPr lang="en-US" sz="1600" dirty="0" smtClean="0"/>
              <a:t>Barbara </a:t>
            </a:r>
            <a:r>
              <a:rPr lang="en-US" sz="1600" dirty="0" err="1"/>
              <a:t>Hering</a:t>
            </a:r>
            <a:r>
              <a:rPr lang="en-US" sz="1600" dirty="0"/>
              <a:t>, MSN, RNC-NIC, APRN/CNS, </a:t>
            </a:r>
            <a:endParaRPr lang="en-US" sz="1600" dirty="0" smtClean="0"/>
          </a:p>
          <a:p>
            <a:pPr lvl="1"/>
            <a:r>
              <a:rPr lang="en-US" sz="1600" dirty="0" smtClean="0"/>
              <a:t>Deb </a:t>
            </a:r>
            <a:r>
              <a:rPr lang="en-US" sz="1600" dirty="0" err="1"/>
              <a:t>Kamradt</a:t>
            </a:r>
            <a:r>
              <a:rPr lang="en-US" sz="1600" dirty="0"/>
              <a:t>, MSN, RNC-OB, C-EFM, </a:t>
            </a:r>
            <a:endParaRPr lang="en-US" sz="1600" dirty="0" smtClean="0"/>
          </a:p>
          <a:p>
            <a:pPr lvl="1"/>
            <a:r>
              <a:rPr lang="en-US" sz="1600" dirty="0" smtClean="0"/>
              <a:t>Patricia </a:t>
            </a:r>
            <a:r>
              <a:rPr lang="en-US" sz="1600" dirty="0"/>
              <a:t>Lee King, PhD, MSW, </a:t>
            </a:r>
            <a:endParaRPr lang="en-US" sz="1600" dirty="0" smtClean="0"/>
          </a:p>
          <a:p>
            <a:pPr lvl="1"/>
            <a:r>
              <a:rPr lang="en-US" sz="1600" dirty="0" smtClean="0"/>
              <a:t>Angela </a:t>
            </a:r>
            <a:r>
              <a:rPr lang="en-US" sz="1600" dirty="0"/>
              <a:t>Rodriguez, RNC-OB, BSN, CCRC, </a:t>
            </a:r>
            <a:endParaRPr lang="en-US" sz="1600" dirty="0" smtClean="0"/>
          </a:p>
          <a:p>
            <a:pPr lvl="1"/>
            <a:r>
              <a:rPr lang="en-US" sz="1600" dirty="0" smtClean="0"/>
              <a:t>Cecilia </a:t>
            </a:r>
            <a:r>
              <a:rPr lang="en-US" sz="1600" dirty="0"/>
              <a:t>Lopez, BSN, </a:t>
            </a:r>
            <a:endParaRPr lang="en-US" sz="1600" dirty="0" smtClean="0"/>
          </a:p>
          <a:p>
            <a:pPr lvl="1"/>
            <a:r>
              <a:rPr lang="en-US" sz="1600" dirty="0" smtClean="0"/>
              <a:t>Deborah </a:t>
            </a:r>
            <a:r>
              <a:rPr lang="en-US" sz="1600" dirty="0"/>
              <a:t>Miller, MPH, BSN, RN, CPHQ, </a:t>
            </a:r>
            <a:endParaRPr lang="en-US" sz="1600" dirty="0" smtClean="0"/>
          </a:p>
          <a:p>
            <a:pPr lvl="1"/>
            <a:r>
              <a:rPr lang="en-US" sz="1600" dirty="0" smtClean="0"/>
              <a:t>Dan </a:t>
            </a:r>
            <a:r>
              <a:rPr lang="en-US" sz="1600" dirty="0"/>
              <a:t>Weiss, </a:t>
            </a:r>
            <a:r>
              <a:rPr lang="en-US" sz="1600" dirty="0" smtClean="0"/>
              <a:t>MPH </a:t>
            </a:r>
          </a:p>
          <a:p>
            <a:pPr lvl="1"/>
            <a:r>
              <a:rPr lang="en-US" sz="1600" dirty="0" smtClean="0"/>
              <a:t>Leslie </a:t>
            </a:r>
            <a:r>
              <a:rPr lang="en-US" sz="1600" dirty="0" err="1"/>
              <a:t>Caldarelli</a:t>
            </a:r>
            <a:r>
              <a:rPr lang="en-US" sz="1600" dirty="0"/>
              <a:t>, MD</a:t>
            </a:r>
          </a:p>
          <a:p>
            <a:pPr lvl="1"/>
            <a:r>
              <a:rPr lang="en-US" sz="1600" dirty="0"/>
              <a:t>Justin </a:t>
            </a:r>
            <a:r>
              <a:rPr lang="en-US" sz="1600" dirty="0" err="1"/>
              <a:t>Josephsen</a:t>
            </a:r>
            <a:r>
              <a:rPr lang="en-US" sz="1600" dirty="0"/>
              <a:t>, </a:t>
            </a:r>
            <a:r>
              <a:rPr lang="en-US" sz="1600" dirty="0" smtClean="0"/>
              <a:t>MD</a:t>
            </a:r>
          </a:p>
          <a:p>
            <a:pPr lvl="1"/>
            <a:r>
              <a:rPr lang="en-US" sz="1600" dirty="0" smtClean="0"/>
              <a:t>Ann Borders, MD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3707-9EBE-4F61-9602-1846D1F9C0E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2599568" cy="1833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57600"/>
            <a:ext cx="2167465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27008" y="228600"/>
            <a:ext cx="6202392" cy="9906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ILPQC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Central Team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pic>
        <p:nvPicPr>
          <p:cNvPr id="37892" name="Content Placeholder 6" descr="iStock_000014282501Larg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4775"/>
            <a:ext cx="3216275" cy="4572000"/>
          </a:xfrm>
        </p:spPr>
      </p:pic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427008" y="1374775"/>
            <a:ext cx="620239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C1C8E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Ann Borders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>
                <a:latin typeface="+mn-lt"/>
                <a:cs typeface="Arial" panose="020B0604020202020204" pitchFamily="34" charset="0"/>
              </a:rPr>
              <a:t>ILPQC Executive Director, OB Lead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Leslie </a:t>
            </a:r>
            <a:r>
              <a:rPr lang="en-US" altLang="en-US" sz="2800" dirty="0" err="1" smtClean="0">
                <a:latin typeface="+mn-lt"/>
                <a:cs typeface="Arial" panose="020B0604020202020204" pitchFamily="34" charset="0"/>
              </a:rPr>
              <a:t>Caldarelli</a:t>
            </a: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Justin </a:t>
            </a:r>
            <a:r>
              <a:rPr lang="en-US" altLang="en-US" sz="2800" dirty="0" err="1" smtClean="0">
                <a:latin typeface="+mn-lt"/>
                <a:cs typeface="Arial" panose="020B0604020202020204" pitchFamily="34" charset="0"/>
              </a:rPr>
              <a:t>Josephsen</a:t>
            </a:r>
            <a:r>
              <a:rPr lang="en-US" altLang="en-US" sz="2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+mn-lt"/>
                <a:cs typeface="Arial" panose="020B0604020202020204" pitchFamily="34" charset="0"/>
              </a:rPr>
              <a:t>Neonatal Leads</a:t>
            </a:r>
            <a:br>
              <a:rPr lang="en-US" altLang="en-US" sz="2000" dirty="0" smtClean="0">
                <a:latin typeface="+mn-lt"/>
                <a:cs typeface="Arial" panose="020B0604020202020204" pitchFamily="34" charset="0"/>
              </a:rPr>
            </a:br>
            <a:endParaRPr lang="en-US" altLang="en-US" sz="20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Patricia 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Lee King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r>
              <a:rPr lang="en-US" altLang="en-US" sz="2000" dirty="0">
                <a:latin typeface="+mn-lt"/>
                <a:cs typeface="Arial" panose="020B0604020202020204" pitchFamily="34" charset="0"/>
              </a:rPr>
              <a:t>State Project Director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  <a:cs typeface="Arial" panose="020B0604020202020204" pitchFamily="34" charset="0"/>
              </a:rPr>
              <a:t>Daniel Weiss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+mn-lt"/>
                <a:cs typeface="Arial" panose="020B0604020202020204" pitchFamily="34" charset="0"/>
              </a:rPr>
              <a:t>Project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Coordinator</a:t>
            </a:r>
            <a:br>
              <a:rPr lang="en-US" altLang="en-US" sz="2000" dirty="0">
                <a:latin typeface="+mn-lt"/>
                <a:cs typeface="Arial" panose="020B0604020202020204" pitchFamily="34" charset="0"/>
              </a:rPr>
            </a:br>
            <a:endParaRPr lang="en-US" altLang="en-US" sz="20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  <a:hlinkClick r:id="rId4"/>
              </a:rPr>
              <a:t>info@ilpqc.org</a:t>
            </a:r>
            <a:r>
              <a:rPr lang="en-US" altLang="en-US" sz="2000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+mn-lt"/>
                <a:cs typeface="Arial" panose="020B0604020202020204" pitchFamily="34" charset="0"/>
              </a:rPr>
              <a:t>OR </a:t>
            </a:r>
            <a:r>
              <a:rPr lang="en-US" altLang="en-US" sz="2000" dirty="0">
                <a:solidFill>
                  <a:srgbClr val="004990"/>
                </a:solidFill>
                <a:latin typeface="+mn-lt"/>
                <a:cs typeface="Arial" panose="020B0604020202020204" pitchFamily="34" charset="0"/>
                <a:hlinkClick r:id="rId5"/>
              </a:rPr>
              <a:t>www.ilpqc.org</a:t>
            </a:r>
            <a:endParaRPr lang="en-US" altLang="en-US" sz="2000" dirty="0">
              <a:solidFill>
                <a:srgbClr val="00499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27683"/>
              </p:ext>
            </p:extLst>
          </p:nvPr>
        </p:nvGraphicFramePr>
        <p:xfrm>
          <a:off x="-8021" y="0"/>
          <a:ext cx="9160042" cy="687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486400" imgH="4114800" progId="Acrobat.Document.DC">
                  <p:embed/>
                </p:oleObj>
              </mc:Choice>
              <mc:Fallback>
                <p:oleObj name="Acrobat Document" r:id="rId4" imgW="5486400" imgH="4114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021" y="0"/>
                        <a:ext cx="9160042" cy="687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3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22026</TotalTime>
  <Words>378</Words>
  <Application>Microsoft Office PowerPoint</Application>
  <PresentationFormat>On-screen Show (4:3)</PresentationFormat>
  <Paragraphs>85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Goudy Old Style</vt:lpstr>
      <vt:lpstr>Times New Roman</vt:lpstr>
      <vt:lpstr>Wingdings 2</vt:lpstr>
      <vt:lpstr>Office Theme</vt:lpstr>
      <vt:lpstr>Acrobat Document</vt:lpstr>
      <vt:lpstr>Illinois Perinatal Quality Collaborative: Next Steps and Wrap Up</vt:lpstr>
      <vt:lpstr>Wrap up from Breakouts:</vt:lpstr>
      <vt:lpstr>Looking Ahead  2018 Call to Action</vt:lpstr>
      <vt:lpstr>Prepare your team for  2018 ILPQC QI Initiatives</vt:lpstr>
      <vt:lpstr>To Participate in an Advisory Workgroup</vt:lpstr>
      <vt:lpstr>Happy 4th Birthday ILPQC!</vt:lpstr>
      <vt:lpstr>Thank you ILPQC team!</vt:lpstr>
      <vt:lpstr>ILPQC Central Team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Daniel L Weiss</cp:lastModifiedBy>
  <cp:revision>344</cp:revision>
  <dcterms:created xsi:type="dcterms:W3CDTF">2013-06-07T18:46:59Z</dcterms:created>
  <dcterms:modified xsi:type="dcterms:W3CDTF">2017-12-19T11:00:07Z</dcterms:modified>
</cp:coreProperties>
</file>