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80"/>
  </p:notesMasterIdLst>
  <p:handoutMasterIdLst>
    <p:handoutMasterId r:id="rId81"/>
  </p:handoutMasterIdLst>
  <p:sldIdLst>
    <p:sldId id="485" r:id="rId2"/>
    <p:sldId id="486" r:id="rId3"/>
    <p:sldId id="490" r:id="rId4"/>
    <p:sldId id="410" r:id="rId5"/>
    <p:sldId id="411" r:id="rId6"/>
    <p:sldId id="412" r:id="rId7"/>
    <p:sldId id="413" r:id="rId8"/>
    <p:sldId id="414" r:id="rId9"/>
    <p:sldId id="415" r:id="rId10"/>
    <p:sldId id="416" r:id="rId11"/>
    <p:sldId id="417" r:id="rId12"/>
    <p:sldId id="418" r:id="rId13"/>
    <p:sldId id="419" r:id="rId14"/>
    <p:sldId id="420" r:id="rId15"/>
    <p:sldId id="421" r:id="rId16"/>
    <p:sldId id="422" r:id="rId17"/>
    <p:sldId id="423" r:id="rId18"/>
    <p:sldId id="424" r:id="rId19"/>
    <p:sldId id="425" r:id="rId20"/>
    <p:sldId id="426" r:id="rId21"/>
    <p:sldId id="427" r:id="rId22"/>
    <p:sldId id="428" r:id="rId23"/>
    <p:sldId id="429" r:id="rId24"/>
    <p:sldId id="430" r:id="rId25"/>
    <p:sldId id="431" r:id="rId26"/>
    <p:sldId id="432" r:id="rId27"/>
    <p:sldId id="433" r:id="rId28"/>
    <p:sldId id="434" r:id="rId29"/>
    <p:sldId id="435" r:id="rId30"/>
    <p:sldId id="436" r:id="rId31"/>
    <p:sldId id="437" r:id="rId32"/>
    <p:sldId id="438" r:id="rId33"/>
    <p:sldId id="439" r:id="rId34"/>
    <p:sldId id="440" r:id="rId35"/>
    <p:sldId id="441" r:id="rId36"/>
    <p:sldId id="442" r:id="rId37"/>
    <p:sldId id="443" r:id="rId38"/>
    <p:sldId id="444" r:id="rId39"/>
    <p:sldId id="445" r:id="rId40"/>
    <p:sldId id="446" r:id="rId41"/>
    <p:sldId id="447" r:id="rId42"/>
    <p:sldId id="448" r:id="rId43"/>
    <p:sldId id="449" r:id="rId44"/>
    <p:sldId id="450" r:id="rId45"/>
    <p:sldId id="451" r:id="rId46"/>
    <p:sldId id="452" r:id="rId47"/>
    <p:sldId id="453" r:id="rId48"/>
    <p:sldId id="454" r:id="rId49"/>
    <p:sldId id="455" r:id="rId50"/>
    <p:sldId id="456" r:id="rId51"/>
    <p:sldId id="457" r:id="rId52"/>
    <p:sldId id="458" r:id="rId53"/>
    <p:sldId id="459" r:id="rId54"/>
    <p:sldId id="460" r:id="rId55"/>
    <p:sldId id="461" r:id="rId56"/>
    <p:sldId id="462" r:id="rId57"/>
    <p:sldId id="463" r:id="rId58"/>
    <p:sldId id="464" r:id="rId59"/>
    <p:sldId id="465" r:id="rId60"/>
    <p:sldId id="466" r:id="rId61"/>
    <p:sldId id="467" r:id="rId62"/>
    <p:sldId id="468" r:id="rId63"/>
    <p:sldId id="469" r:id="rId64"/>
    <p:sldId id="470" r:id="rId65"/>
    <p:sldId id="471" r:id="rId66"/>
    <p:sldId id="472" r:id="rId67"/>
    <p:sldId id="487" r:id="rId68"/>
    <p:sldId id="488" r:id="rId69"/>
    <p:sldId id="489" r:id="rId70"/>
    <p:sldId id="473" r:id="rId71"/>
    <p:sldId id="474" r:id="rId72"/>
    <p:sldId id="475" r:id="rId73"/>
    <p:sldId id="476" r:id="rId74"/>
    <p:sldId id="477" r:id="rId75"/>
    <p:sldId id="478" r:id="rId76"/>
    <p:sldId id="479" r:id="rId77"/>
    <p:sldId id="480" r:id="rId78"/>
    <p:sldId id="481" r:id="rId79"/>
  </p:sldIdLst>
  <p:sldSz cx="9144000" cy="6858000" type="screen4x3"/>
  <p:notesSz cx="9296400" cy="7010400"/>
  <p:defaultTextStyle>
    <a:defPPr>
      <a:defRPr lang="en-US"/>
    </a:defPPr>
    <a:lvl1pPr algn="ctr"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A02"/>
    <a:srgbClr val="8E2200"/>
    <a:srgbClr val="E69004"/>
    <a:srgbClr val="008000"/>
    <a:srgbClr val="339933"/>
    <a:srgbClr val="0000CC"/>
    <a:srgbClr val="FFFF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763"/>
    <p:restoredTop sz="94801"/>
  </p:normalViewPr>
  <p:slideViewPr>
    <p:cSldViewPr>
      <p:cViewPr varScale="1">
        <p:scale>
          <a:sx n="118" d="100"/>
          <a:sy n="118" d="100"/>
        </p:scale>
        <p:origin x="94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file:///C:\Users\SWiesner\Desktop\Current%20PSIC%20Data\MIDAS%20Quality%20Profiles\294%20Report\MIDAS%20-%20Perinatal%20Scorecard%20ALL%20by%20FACILITY%20FY16.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Sheet1!$A$2</c:f>
              <c:strCache>
                <c:ptCount val="1"/>
                <c:pt idx="0">
                  <c:v>Baseline</c:v>
                </c:pt>
              </c:strCache>
            </c:strRef>
          </c:tx>
          <c:spPr>
            <a:solidFill>
              <a:srgbClr val="FF0000"/>
            </a:solidFill>
          </c:spPr>
          <c:invertIfNegative val="0"/>
          <c:cat>
            <c:strRef>
              <c:f>Sheet1!$B$1:$C$1</c:f>
              <c:strCache>
                <c:ptCount val="2"/>
                <c:pt idx="0">
                  <c:v>Severe Maternal Morbidity</c:v>
                </c:pt>
                <c:pt idx="1">
                  <c:v>Severe Maternal Morbidity Without Hemorrhage</c:v>
                </c:pt>
              </c:strCache>
            </c:strRef>
          </c:cat>
          <c:val>
            <c:numRef>
              <c:f>Sheet1!$B$2:$C$2</c:f>
              <c:numCache>
                <c:formatCode>General</c:formatCode>
                <c:ptCount val="2"/>
                <c:pt idx="0">
                  <c:v>19.3</c:v>
                </c:pt>
                <c:pt idx="1">
                  <c:v>7.54</c:v>
                </c:pt>
              </c:numCache>
            </c:numRef>
          </c:val>
        </c:ser>
        <c:ser>
          <c:idx val="1"/>
          <c:order val="1"/>
          <c:tx>
            <c:strRef>
              <c:f>Sheet1!$A$3</c:f>
              <c:strCache>
                <c:ptCount val="1"/>
                <c:pt idx="0">
                  <c:v>1 Year Post</c:v>
                </c:pt>
              </c:strCache>
            </c:strRef>
          </c:tx>
          <c:spPr>
            <a:solidFill>
              <a:srgbClr val="008000"/>
            </a:solidFill>
          </c:spPr>
          <c:invertIfNegative val="0"/>
          <c:cat>
            <c:strRef>
              <c:f>Sheet1!$B$1:$C$1</c:f>
              <c:strCache>
                <c:ptCount val="2"/>
                <c:pt idx="0">
                  <c:v>Severe Maternal Morbidity</c:v>
                </c:pt>
                <c:pt idx="1">
                  <c:v>Severe Maternal Morbidity Without Hemorrhage</c:v>
                </c:pt>
              </c:strCache>
            </c:strRef>
          </c:cat>
          <c:val>
            <c:numRef>
              <c:f>Sheet1!$B$3:$C$3</c:f>
              <c:numCache>
                <c:formatCode>General</c:formatCode>
                <c:ptCount val="2"/>
                <c:pt idx="0">
                  <c:v>12.6</c:v>
                </c:pt>
                <c:pt idx="1">
                  <c:v>3.9</c:v>
                </c:pt>
              </c:numCache>
            </c:numRef>
          </c:val>
        </c:ser>
        <c:dLbls>
          <c:showLegendKey val="0"/>
          <c:showVal val="0"/>
          <c:showCatName val="0"/>
          <c:showSerName val="0"/>
          <c:showPercent val="0"/>
          <c:showBubbleSize val="0"/>
        </c:dLbls>
        <c:gapWidth val="150"/>
        <c:axId val="119041624"/>
        <c:axId val="116041376"/>
      </c:barChart>
      <c:catAx>
        <c:axId val="119041624"/>
        <c:scaling>
          <c:orientation val="minMax"/>
        </c:scaling>
        <c:delete val="0"/>
        <c:axPos val="b"/>
        <c:numFmt formatCode="General" sourceLinked="0"/>
        <c:majorTickMark val="out"/>
        <c:minorTickMark val="none"/>
        <c:tickLblPos val="nextTo"/>
        <c:txPr>
          <a:bodyPr/>
          <a:lstStyle/>
          <a:p>
            <a:pPr>
              <a:defRPr sz="2000" b="1" i="0">
                <a:solidFill>
                  <a:schemeClr val="tx2"/>
                </a:solidFill>
              </a:defRPr>
            </a:pPr>
            <a:endParaRPr lang="en-US"/>
          </a:p>
        </c:txPr>
        <c:crossAx val="116041376"/>
        <c:crosses val="autoZero"/>
        <c:auto val="1"/>
        <c:lblAlgn val="ctr"/>
        <c:lblOffset val="100"/>
        <c:noMultiLvlLbl val="0"/>
      </c:catAx>
      <c:valAx>
        <c:axId val="116041376"/>
        <c:scaling>
          <c:orientation val="minMax"/>
        </c:scaling>
        <c:delete val="0"/>
        <c:axPos val="l"/>
        <c:majorGridlines/>
        <c:numFmt formatCode="General" sourceLinked="1"/>
        <c:majorTickMark val="out"/>
        <c:minorTickMark val="none"/>
        <c:tickLblPos val="nextTo"/>
        <c:txPr>
          <a:bodyPr/>
          <a:lstStyle/>
          <a:p>
            <a:pPr>
              <a:defRPr sz="1600" b="1" i="0" baseline="0">
                <a:solidFill>
                  <a:schemeClr val="tx2"/>
                </a:solidFill>
              </a:defRPr>
            </a:pPr>
            <a:endParaRPr lang="en-US"/>
          </a:p>
        </c:txPr>
        <c:crossAx val="119041624"/>
        <c:crosses val="autoZero"/>
        <c:crossBetween val="between"/>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dirty="0">
                <a:solidFill>
                  <a:schemeClr val="tx1"/>
                </a:solidFill>
              </a:rPr>
              <a:t>Rate of Eclampsia /</a:t>
            </a:r>
            <a:r>
              <a:rPr lang="en-US" sz="2000" b="1" baseline="0" dirty="0">
                <a:solidFill>
                  <a:schemeClr val="tx1"/>
                </a:solidFill>
              </a:rPr>
              <a:t> 1,000 Births</a:t>
            </a:r>
            <a:endParaRPr lang="en-US" sz="2000" b="1" dirty="0">
              <a:solidFill>
                <a:schemeClr val="tx1"/>
              </a:solidFill>
            </a:endParaRPr>
          </a:p>
        </c:rich>
      </c:tx>
      <c:overlay val="0"/>
      <c:spPr>
        <a:noFill/>
        <a:ln>
          <a:noFill/>
        </a:ln>
        <a:effectLst/>
      </c:spPr>
    </c:title>
    <c:autoTitleDeleted val="0"/>
    <c:plotArea>
      <c:layout/>
      <c:barChart>
        <c:barDir val="col"/>
        <c:grouping val="clustered"/>
        <c:varyColors val="0"/>
        <c:ser>
          <c:idx val="2"/>
          <c:order val="0"/>
          <c:tx>
            <c:strRef>
              <c:f>'[Chart in Microsoft Office PowerPoint]Sheet2'!$J$19</c:f>
              <c:strCache>
                <c:ptCount val="1"/>
                <c:pt idx="0">
                  <c:v>Total</c:v>
                </c:pt>
              </c:strCache>
            </c:strRef>
          </c:tx>
          <c:spPr>
            <a:solidFill>
              <a:srgbClr val="0070C0"/>
            </a:solidFill>
            <a:ln>
              <a:noFill/>
            </a:ln>
            <a:effectLst/>
          </c:spPr>
          <c:invertIfNegative val="0"/>
          <c:dPt>
            <c:idx val="4"/>
            <c:invertIfNegative val="0"/>
            <c:bubble3D val="0"/>
          </c:dPt>
          <c:dPt>
            <c:idx val="5"/>
            <c:invertIfNegative val="0"/>
            <c:bubble3D val="0"/>
          </c:dPt>
          <c:dLbls>
            <c:numFmt formatCode="#,##0.00" sourceLinked="0"/>
            <c:spPr>
              <a:solidFill>
                <a:schemeClr val="bg2"/>
              </a:solidFill>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 in Microsoft Office PowerPoint]Sheet2'!$K$16:$P$16</c:f>
              <c:strCache>
                <c:ptCount val="6"/>
                <c:pt idx="0">
                  <c:v>2011-13</c:v>
                </c:pt>
                <c:pt idx="1">
                  <c:v>2012-14</c:v>
                </c:pt>
                <c:pt idx="2">
                  <c:v>2013-15</c:v>
                </c:pt>
                <c:pt idx="3">
                  <c:v>2014-16</c:v>
                </c:pt>
                <c:pt idx="4">
                  <c:v>2015-16</c:v>
                </c:pt>
                <c:pt idx="5">
                  <c:v>2016</c:v>
                </c:pt>
              </c:strCache>
            </c:strRef>
          </c:cat>
          <c:val>
            <c:numRef>
              <c:f>'[Chart in Microsoft Office PowerPoint]Sheet2'!$K$19:$P$19</c:f>
              <c:numCache>
                <c:formatCode>0.000</c:formatCode>
                <c:ptCount val="6"/>
                <c:pt idx="0">
                  <c:v>1.5131483814993081</c:v>
                </c:pt>
                <c:pt idx="1">
                  <c:v>1.4413210020314271</c:v>
                </c:pt>
                <c:pt idx="2">
                  <c:v>1.2045431530249491</c:v>
                </c:pt>
                <c:pt idx="3">
                  <c:v>0.93201788002722497</c:v>
                </c:pt>
                <c:pt idx="4">
                  <c:v>0.76</c:v>
                </c:pt>
                <c:pt idx="5">
                  <c:v>0.62</c:v>
                </c:pt>
              </c:numCache>
            </c:numRef>
          </c:val>
        </c:ser>
        <c:dLbls>
          <c:showLegendKey val="0"/>
          <c:showVal val="0"/>
          <c:showCatName val="0"/>
          <c:showSerName val="0"/>
          <c:showPercent val="0"/>
          <c:showBubbleSize val="0"/>
        </c:dLbls>
        <c:gapWidth val="219"/>
        <c:overlap val="-27"/>
        <c:axId val="116042160"/>
        <c:axId val="116042552"/>
      </c:barChart>
      <c:catAx>
        <c:axId val="11604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16042552"/>
        <c:crosses val="autoZero"/>
        <c:auto val="1"/>
        <c:lblAlgn val="ctr"/>
        <c:lblOffset val="100"/>
        <c:noMultiLvlLbl val="0"/>
      </c:catAx>
      <c:valAx>
        <c:axId val="1160425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16042160"/>
        <c:crosses val="autoZero"/>
        <c:crossBetween val="between"/>
      </c:valAx>
      <c:spPr>
        <a:noFill/>
        <a:ln>
          <a:noFill/>
        </a:ln>
        <a:effectLst/>
      </c:spPr>
    </c:plotArea>
    <c:plotVisOnly val="1"/>
    <c:dispBlanksAs val="gap"/>
    <c:showDLblsOverMax val="0"/>
  </c:chart>
  <c:spPr>
    <a:solidFill>
      <a:schemeClr val="bg2"/>
    </a:solid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'PreE Bundle'!$A$3</c:f>
              <c:strCache>
                <c:ptCount val="1"/>
                <c:pt idx="0">
                  <c:v>Preeclampsia Bundle</c:v>
                </c:pt>
              </c:strCache>
            </c:strRef>
          </c:tx>
          <c:spPr>
            <a:ln>
              <a:solidFill>
                <a:schemeClr val="accent6">
                  <a:lumMod val="75000"/>
                </a:schemeClr>
              </a:solidFill>
            </a:ln>
          </c:spPr>
          <c:marker>
            <c:symbol val="none"/>
          </c:marker>
          <c:dLbls>
            <c:spPr>
              <a:solidFill>
                <a:schemeClr val="accent6">
                  <a:lumMod val="75000"/>
                </a:schemeClr>
              </a:solidFill>
            </c:spPr>
            <c:txPr>
              <a:bodyPr/>
              <a:lstStyle/>
              <a:p>
                <a:pPr>
                  <a:defRPr sz="1400">
                    <a:solidFill>
                      <a:schemeClr val="bg2"/>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'PreE Bundle'!$B$2:$N$2</c:f>
              <c:strCache>
                <c:ptCount val="13"/>
                <c:pt idx="0">
                  <c:v>Baseline </c:v>
                </c:pt>
                <c:pt idx="1">
                  <c:v>Jul 
2015</c:v>
                </c:pt>
                <c:pt idx="2">
                  <c:v>Aug 2015</c:v>
                </c:pt>
                <c:pt idx="3">
                  <c:v>Sep 2015</c:v>
                </c:pt>
                <c:pt idx="4">
                  <c:v>Oct 
2015</c:v>
                </c:pt>
                <c:pt idx="5">
                  <c:v>Nov 2015</c:v>
                </c:pt>
                <c:pt idx="6">
                  <c:v>Dec 2015</c:v>
                </c:pt>
                <c:pt idx="7">
                  <c:v>Jan 
2016</c:v>
                </c:pt>
                <c:pt idx="8">
                  <c:v>Feb 2016</c:v>
                </c:pt>
                <c:pt idx="9">
                  <c:v>Mar 2016</c:v>
                </c:pt>
                <c:pt idx="10">
                  <c:v>Apr 
2016</c:v>
                </c:pt>
                <c:pt idx="11">
                  <c:v>May 2016</c:v>
                </c:pt>
                <c:pt idx="12">
                  <c:v>Jun 
2016</c:v>
                </c:pt>
              </c:strCache>
            </c:strRef>
          </c:cat>
          <c:val>
            <c:numRef>
              <c:f>'PreE Bundle'!$B$3:$N$3</c:f>
              <c:numCache>
                <c:formatCode>0.0</c:formatCode>
                <c:ptCount val="13"/>
                <c:pt idx="0">
                  <c:v>52</c:v>
                </c:pt>
                <c:pt idx="1">
                  <c:v>49.11</c:v>
                </c:pt>
                <c:pt idx="2">
                  <c:v>60.14</c:v>
                </c:pt>
                <c:pt idx="3">
                  <c:v>70.89</c:v>
                </c:pt>
                <c:pt idx="4">
                  <c:v>77.27</c:v>
                </c:pt>
                <c:pt idx="5">
                  <c:v>79.040000000000006</c:v>
                </c:pt>
                <c:pt idx="6">
                  <c:v>82.05</c:v>
                </c:pt>
                <c:pt idx="7">
                  <c:v>82.82</c:v>
                </c:pt>
                <c:pt idx="8">
                  <c:v>80.12</c:v>
                </c:pt>
                <c:pt idx="9">
                  <c:v>89.47</c:v>
                </c:pt>
                <c:pt idx="10">
                  <c:v>92.7</c:v>
                </c:pt>
                <c:pt idx="11">
                  <c:v>93.28</c:v>
                </c:pt>
                <c:pt idx="12">
                  <c:v>92.31</c:v>
                </c:pt>
              </c:numCache>
            </c:numRef>
          </c:val>
          <c:smooth val="0"/>
        </c:ser>
        <c:dLbls>
          <c:showLegendKey val="0"/>
          <c:showVal val="0"/>
          <c:showCatName val="0"/>
          <c:showSerName val="0"/>
          <c:showPercent val="0"/>
          <c:showBubbleSize val="0"/>
        </c:dLbls>
        <c:smooth val="0"/>
        <c:axId val="118969728"/>
        <c:axId val="118970120"/>
      </c:lineChart>
      <c:catAx>
        <c:axId val="118969728"/>
        <c:scaling>
          <c:orientation val="minMax"/>
        </c:scaling>
        <c:delete val="0"/>
        <c:axPos val="b"/>
        <c:numFmt formatCode="General" sourceLinked="0"/>
        <c:majorTickMark val="out"/>
        <c:minorTickMark val="none"/>
        <c:tickLblPos val="nextTo"/>
        <c:txPr>
          <a:bodyPr/>
          <a:lstStyle/>
          <a:p>
            <a:pPr>
              <a:defRPr sz="1200"/>
            </a:pPr>
            <a:endParaRPr lang="en-US"/>
          </a:p>
        </c:txPr>
        <c:crossAx val="118970120"/>
        <c:crosses val="autoZero"/>
        <c:auto val="1"/>
        <c:lblAlgn val="ctr"/>
        <c:lblOffset val="100"/>
        <c:noMultiLvlLbl val="0"/>
      </c:catAx>
      <c:valAx>
        <c:axId val="118970120"/>
        <c:scaling>
          <c:orientation val="minMax"/>
          <c:min val="40"/>
        </c:scaling>
        <c:delete val="0"/>
        <c:axPos val="l"/>
        <c:majorGridlines>
          <c:spPr>
            <a:ln w="3175">
              <a:solidFill>
                <a:schemeClr val="bg1">
                  <a:lumMod val="75000"/>
                </a:schemeClr>
              </a:solidFill>
            </a:ln>
          </c:spPr>
        </c:majorGridlines>
        <c:title>
          <c:tx>
            <c:rich>
              <a:bodyPr rot="-5400000" vert="horz"/>
              <a:lstStyle/>
              <a:p>
                <a:pPr>
                  <a:defRPr sz="1400"/>
                </a:pPr>
                <a:r>
                  <a:rPr lang="en-US" sz="1400"/>
                  <a:t>Monthly Performance %</a:t>
                </a:r>
              </a:p>
            </c:rich>
          </c:tx>
          <c:overlay val="0"/>
        </c:title>
        <c:numFmt formatCode="0" sourceLinked="0"/>
        <c:majorTickMark val="out"/>
        <c:minorTickMark val="none"/>
        <c:tickLblPos val="nextTo"/>
        <c:txPr>
          <a:bodyPr/>
          <a:lstStyle/>
          <a:p>
            <a:pPr>
              <a:defRPr sz="1600"/>
            </a:pPr>
            <a:endParaRPr lang="en-US"/>
          </a:p>
        </c:txPr>
        <c:crossAx val="118969728"/>
        <c:crosses val="autoZero"/>
        <c:crossBetween val="between"/>
      </c:valAx>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48E4B1-D378-9F47-B118-2768E7C32D7E}"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2699EA14-C10F-4549-A219-9651E2C9C2D1}">
      <dgm:prSet phldrT="[Text]" custT="1"/>
      <dgm:spPr>
        <a:solidFill>
          <a:schemeClr val="accent2"/>
        </a:solidFill>
      </dgm:spPr>
      <dgm:t>
        <a:bodyPr/>
        <a:lstStyle/>
        <a:p>
          <a:r>
            <a:rPr lang="en-US" sz="2800" dirty="0" smtClean="0"/>
            <a:t>CMQCC Maternal Data Center</a:t>
          </a:r>
          <a:endParaRPr lang="en-US" sz="2800" dirty="0"/>
        </a:p>
      </dgm:t>
    </dgm:pt>
    <dgm:pt modelId="{0B60491D-62C7-4040-8609-AB91A8B7E963}" type="parTrans" cxnId="{0DEF1D8F-648A-EA4B-BADA-D67F28C41AF7}">
      <dgm:prSet/>
      <dgm:spPr/>
      <dgm:t>
        <a:bodyPr/>
        <a:lstStyle/>
        <a:p>
          <a:endParaRPr lang="en-US"/>
        </a:p>
      </dgm:t>
    </dgm:pt>
    <dgm:pt modelId="{1DA7BC9F-5128-DA4E-8598-03A74BC750CB}" type="sibTrans" cxnId="{0DEF1D8F-648A-EA4B-BADA-D67F28C41AF7}">
      <dgm:prSet/>
      <dgm:spPr/>
      <dgm:t>
        <a:bodyPr/>
        <a:lstStyle/>
        <a:p>
          <a:endParaRPr lang="en-US"/>
        </a:p>
      </dgm:t>
    </dgm:pt>
    <dgm:pt modelId="{DFAE5DA2-283B-A44F-9AC2-7B6ECA7E872F}">
      <dgm:prSet phldrT="[Text]"/>
      <dgm:spPr>
        <a:solidFill>
          <a:schemeClr val="accent1">
            <a:lumMod val="75000"/>
          </a:schemeClr>
        </a:solidFill>
      </dgm:spPr>
      <dgm:t>
        <a:bodyPr/>
        <a:lstStyle/>
        <a:p>
          <a:r>
            <a:rPr lang="en-US" dirty="0" smtClean="0"/>
            <a:t>Discharge Diagnosis Files</a:t>
          </a:r>
          <a:endParaRPr lang="en-US" dirty="0"/>
        </a:p>
      </dgm:t>
    </dgm:pt>
    <dgm:pt modelId="{6E515780-0A03-DE49-8B2D-70C747E89F65}" type="parTrans" cxnId="{AE7001C4-338E-174E-8CA2-9AB3D2166B7F}">
      <dgm:prSet/>
      <dgm:spPr/>
      <dgm:t>
        <a:bodyPr/>
        <a:lstStyle/>
        <a:p>
          <a:endParaRPr lang="en-US"/>
        </a:p>
      </dgm:t>
    </dgm:pt>
    <dgm:pt modelId="{01FAD2A2-9E7B-BA4C-BCD6-EC9ABA74BD21}" type="sibTrans" cxnId="{AE7001C4-338E-174E-8CA2-9AB3D2166B7F}">
      <dgm:prSet/>
      <dgm:spPr/>
      <dgm:t>
        <a:bodyPr/>
        <a:lstStyle/>
        <a:p>
          <a:endParaRPr lang="en-US"/>
        </a:p>
      </dgm:t>
    </dgm:pt>
    <dgm:pt modelId="{1E454C79-9ED2-214F-AE13-AE19FAA91B28}">
      <dgm:prSet phldrT="[Text]"/>
      <dgm:spPr>
        <a:solidFill>
          <a:schemeClr val="accent1">
            <a:lumMod val="75000"/>
          </a:schemeClr>
        </a:solidFill>
      </dgm:spPr>
      <dgm:t>
        <a:bodyPr/>
        <a:lstStyle/>
        <a:p>
          <a:r>
            <a:rPr lang="en-US" dirty="0" smtClean="0"/>
            <a:t>Birth Certificate Data</a:t>
          </a:r>
          <a:endParaRPr lang="en-US" dirty="0"/>
        </a:p>
      </dgm:t>
    </dgm:pt>
    <dgm:pt modelId="{7C8F615D-94C3-7340-AD51-850C4AD7F280}" type="parTrans" cxnId="{7E6455B2-A6F7-C046-8186-7804D1105E50}">
      <dgm:prSet/>
      <dgm:spPr/>
      <dgm:t>
        <a:bodyPr/>
        <a:lstStyle/>
        <a:p>
          <a:endParaRPr lang="en-US"/>
        </a:p>
      </dgm:t>
    </dgm:pt>
    <dgm:pt modelId="{4259B2A1-C7E4-8142-96CD-CE8B41FCC305}" type="sibTrans" cxnId="{7E6455B2-A6F7-C046-8186-7804D1105E50}">
      <dgm:prSet/>
      <dgm:spPr/>
      <dgm:t>
        <a:bodyPr/>
        <a:lstStyle/>
        <a:p>
          <a:endParaRPr lang="en-US"/>
        </a:p>
      </dgm:t>
    </dgm:pt>
    <dgm:pt modelId="{DBBC1A86-4F3D-8F48-BB16-AC71CBEE87D7}">
      <dgm:prSet phldrT="[Text]"/>
      <dgm:spPr>
        <a:solidFill>
          <a:srgbClr val="2E75B6"/>
        </a:solidFill>
      </dgm:spPr>
      <dgm:t>
        <a:bodyPr/>
        <a:lstStyle/>
        <a:p>
          <a:r>
            <a:rPr lang="en-US" dirty="0" smtClean="0"/>
            <a:t>Individual Hospital QI Measures</a:t>
          </a:r>
          <a:endParaRPr lang="en-US" dirty="0"/>
        </a:p>
      </dgm:t>
    </dgm:pt>
    <dgm:pt modelId="{C22289D6-8D81-FA43-A78F-73711E09F310}" type="parTrans" cxnId="{925B6817-FBFF-B74D-A2D3-094AC41B74B2}">
      <dgm:prSet/>
      <dgm:spPr/>
      <dgm:t>
        <a:bodyPr/>
        <a:lstStyle/>
        <a:p>
          <a:endParaRPr lang="en-US"/>
        </a:p>
      </dgm:t>
    </dgm:pt>
    <dgm:pt modelId="{1BD85E5D-39CE-B142-9326-5EBF19662E63}" type="sibTrans" cxnId="{925B6817-FBFF-B74D-A2D3-094AC41B74B2}">
      <dgm:prSet/>
      <dgm:spPr/>
      <dgm:t>
        <a:bodyPr/>
        <a:lstStyle/>
        <a:p>
          <a:endParaRPr lang="en-US"/>
        </a:p>
      </dgm:t>
    </dgm:pt>
    <dgm:pt modelId="{2855D0D1-EDD8-AC44-8927-F067BEF3B2F1}" type="pres">
      <dgm:prSet presAssocID="{B148E4B1-D378-9F47-B118-2768E7C32D7E}" presName="cycle" presStyleCnt="0">
        <dgm:presLayoutVars>
          <dgm:chMax val="1"/>
          <dgm:dir/>
          <dgm:animLvl val="ctr"/>
          <dgm:resizeHandles val="exact"/>
        </dgm:presLayoutVars>
      </dgm:prSet>
      <dgm:spPr/>
      <dgm:t>
        <a:bodyPr/>
        <a:lstStyle/>
        <a:p>
          <a:endParaRPr lang="en-US"/>
        </a:p>
      </dgm:t>
    </dgm:pt>
    <dgm:pt modelId="{FCCA1F53-64BA-D545-8964-E6BFD0A8667C}" type="pres">
      <dgm:prSet presAssocID="{2699EA14-C10F-4549-A219-9651E2C9C2D1}" presName="centerShape" presStyleLbl="node0" presStyleIdx="0" presStyleCnt="1" custScaleX="148090" custScaleY="135594"/>
      <dgm:spPr/>
      <dgm:t>
        <a:bodyPr/>
        <a:lstStyle/>
        <a:p>
          <a:endParaRPr lang="en-US"/>
        </a:p>
      </dgm:t>
    </dgm:pt>
    <dgm:pt modelId="{C1F35585-ED37-BA41-8A8E-020A5ABD9EDA}" type="pres">
      <dgm:prSet presAssocID="{6E515780-0A03-DE49-8B2D-70C747E89F65}" presName="parTrans" presStyleLbl="bgSibTrans2D1" presStyleIdx="0" presStyleCnt="3"/>
      <dgm:spPr/>
      <dgm:t>
        <a:bodyPr/>
        <a:lstStyle/>
        <a:p>
          <a:endParaRPr lang="en-US"/>
        </a:p>
      </dgm:t>
    </dgm:pt>
    <dgm:pt modelId="{5DE36600-8FBC-4D43-B673-B08CFD3EFC50}" type="pres">
      <dgm:prSet presAssocID="{DFAE5DA2-283B-A44F-9AC2-7B6ECA7E872F}" presName="node" presStyleLbl="node1" presStyleIdx="0" presStyleCnt="3" custScaleX="107186" custScaleY="101286" custRadScaleRad="128070" custRadScaleInc="9574">
        <dgm:presLayoutVars>
          <dgm:bulletEnabled val="1"/>
        </dgm:presLayoutVars>
      </dgm:prSet>
      <dgm:spPr/>
      <dgm:t>
        <a:bodyPr/>
        <a:lstStyle/>
        <a:p>
          <a:endParaRPr lang="en-US"/>
        </a:p>
      </dgm:t>
    </dgm:pt>
    <dgm:pt modelId="{9B8573D1-0896-614B-9CE2-14FCFD3E917C}" type="pres">
      <dgm:prSet presAssocID="{7C8F615D-94C3-7340-AD51-850C4AD7F280}" presName="parTrans" presStyleLbl="bgSibTrans2D1" presStyleIdx="1" presStyleCnt="3"/>
      <dgm:spPr/>
      <dgm:t>
        <a:bodyPr/>
        <a:lstStyle/>
        <a:p>
          <a:endParaRPr lang="en-US"/>
        </a:p>
      </dgm:t>
    </dgm:pt>
    <dgm:pt modelId="{49930EC7-80CB-A24E-8909-00BD8E5FF8DE}" type="pres">
      <dgm:prSet presAssocID="{1E454C79-9ED2-214F-AE13-AE19FAA91B28}" presName="node" presStyleLbl="node1" presStyleIdx="1" presStyleCnt="3">
        <dgm:presLayoutVars>
          <dgm:bulletEnabled val="1"/>
        </dgm:presLayoutVars>
      </dgm:prSet>
      <dgm:spPr/>
      <dgm:t>
        <a:bodyPr/>
        <a:lstStyle/>
        <a:p>
          <a:endParaRPr lang="en-US"/>
        </a:p>
      </dgm:t>
    </dgm:pt>
    <dgm:pt modelId="{7ABAC139-9AE6-B44A-8ACA-3EA25A506F78}" type="pres">
      <dgm:prSet presAssocID="{C22289D6-8D81-FA43-A78F-73711E09F310}" presName="parTrans" presStyleLbl="bgSibTrans2D1" presStyleIdx="2" presStyleCnt="3"/>
      <dgm:spPr/>
      <dgm:t>
        <a:bodyPr/>
        <a:lstStyle/>
        <a:p>
          <a:endParaRPr lang="en-US"/>
        </a:p>
      </dgm:t>
    </dgm:pt>
    <dgm:pt modelId="{E4187983-2607-DB4D-8A76-B90F62445F31}" type="pres">
      <dgm:prSet presAssocID="{DBBC1A86-4F3D-8F48-BB16-AC71CBEE87D7}" presName="node" presStyleLbl="node1" presStyleIdx="2" presStyleCnt="3" custRadScaleRad="119446" custRadScaleInc="-2955">
        <dgm:presLayoutVars>
          <dgm:bulletEnabled val="1"/>
        </dgm:presLayoutVars>
      </dgm:prSet>
      <dgm:spPr/>
      <dgm:t>
        <a:bodyPr/>
        <a:lstStyle/>
        <a:p>
          <a:endParaRPr lang="en-US"/>
        </a:p>
      </dgm:t>
    </dgm:pt>
  </dgm:ptLst>
  <dgm:cxnLst>
    <dgm:cxn modelId="{925B6817-FBFF-B74D-A2D3-094AC41B74B2}" srcId="{2699EA14-C10F-4549-A219-9651E2C9C2D1}" destId="{DBBC1A86-4F3D-8F48-BB16-AC71CBEE87D7}" srcOrd="2" destOrd="0" parTransId="{C22289D6-8D81-FA43-A78F-73711E09F310}" sibTransId="{1BD85E5D-39CE-B142-9326-5EBF19662E63}"/>
    <dgm:cxn modelId="{E1FBA199-19D2-F849-B4F0-4E6684D1FB4E}" type="presOf" srcId="{DFAE5DA2-283B-A44F-9AC2-7B6ECA7E872F}" destId="{5DE36600-8FBC-4D43-B673-B08CFD3EFC50}" srcOrd="0" destOrd="0" presId="urn:microsoft.com/office/officeart/2005/8/layout/radial4"/>
    <dgm:cxn modelId="{AE7001C4-338E-174E-8CA2-9AB3D2166B7F}" srcId="{2699EA14-C10F-4549-A219-9651E2C9C2D1}" destId="{DFAE5DA2-283B-A44F-9AC2-7B6ECA7E872F}" srcOrd="0" destOrd="0" parTransId="{6E515780-0A03-DE49-8B2D-70C747E89F65}" sibTransId="{01FAD2A2-9E7B-BA4C-BCD6-EC9ABA74BD21}"/>
    <dgm:cxn modelId="{4D00908D-D760-6D4A-83EA-80A80FDE8E13}" type="presOf" srcId="{7C8F615D-94C3-7340-AD51-850C4AD7F280}" destId="{9B8573D1-0896-614B-9CE2-14FCFD3E917C}" srcOrd="0" destOrd="0" presId="urn:microsoft.com/office/officeart/2005/8/layout/radial4"/>
    <dgm:cxn modelId="{D6514343-43C2-114D-A509-94EF10B24A78}" type="presOf" srcId="{C22289D6-8D81-FA43-A78F-73711E09F310}" destId="{7ABAC139-9AE6-B44A-8ACA-3EA25A506F78}" srcOrd="0" destOrd="0" presId="urn:microsoft.com/office/officeart/2005/8/layout/radial4"/>
    <dgm:cxn modelId="{58B63388-4567-1346-B082-911BE5BF4054}" type="presOf" srcId="{1E454C79-9ED2-214F-AE13-AE19FAA91B28}" destId="{49930EC7-80CB-A24E-8909-00BD8E5FF8DE}" srcOrd="0" destOrd="0" presId="urn:microsoft.com/office/officeart/2005/8/layout/radial4"/>
    <dgm:cxn modelId="{2222B1EF-28FF-674C-9EEF-54E5ADC2BA26}" type="presOf" srcId="{B148E4B1-D378-9F47-B118-2768E7C32D7E}" destId="{2855D0D1-EDD8-AC44-8927-F067BEF3B2F1}" srcOrd="0" destOrd="0" presId="urn:microsoft.com/office/officeart/2005/8/layout/radial4"/>
    <dgm:cxn modelId="{AAD39575-A05A-CC45-A2B8-DA5DD54AAD44}" type="presOf" srcId="{6E515780-0A03-DE49-8B2D-70C747E89F65}" destId="{C1F35585-ED37-BA41-8A8E-020A5ABD9EDA}" srcOrd="0" destOrd="0" presId="urn:microsoft.com/office/officeart/2005/8/layout/radial4"/>
    <dgm:cxn modelId="{C9946E7C-996B-764C-83FB-A13391AAD7A7}" type="presOf" srcId="{2699EA14-C10F-4549-A219-9651E2C9C2D1}" destId="{FCCA1F53-64BA-D545-8964-E6BFD0A8667C}" srcOrd="0" destOrd="0" presId="urn:microsoft.com/office/officeart/2005/8/layout/radial4"/>
    <dgm:cxn modelId="{7E6455B2-A6F7-C046-8186-7804D1105E50}" srcId="{2699EA14-C10F-4549-A219-9651E2C9C2D1}" destId="{1E454C79-9ED2-214F-AE13-AE19FAA91B28}" srcOrd="1" destOrd="0" parTransId="{7C8F615D-94C3-7340-AD51-850C4AD7F280}" sibTransId="{4259B2A1-C7E4-8142-96CD-CE8B41FCC305}"/>
    <dgm:cxn modelId="{0DEF1D8F-648A-EA4B-BADA-D67F28C41AF7}" srcId="{B148E4B1-D378-9F47-B118-2768E7C32D7E}" destId="{2699EA14-C10F-4549-A219-9651E2C9C2D1}" srcOrd="0" destOrd="0" parTransId="{0B60491D-62C7-4040-8609-AB91A8B7E963}" sibTransId="{1DA7BC9F-5128-DA4E-8598-03A74BC750CB}"/>
    <dgm:cxn modelId="{3EFCCFC1-C803-9443-A6D4-DE286B4FC508}" type="presOf" srcId="{DBBC1A86-4F3D-8F48-BB16-AC71CBEE87D7}" destId="{E4187983-2607-DB4D-8A76-B90F62445F31}" srcOrd="0" destOrd="0" presId="urn:microsoft.com/office/officeart/2005/8/layout/radial4"/>
    <dgm:cxn modelId="{58D88251-5F30-F34C-9231-649775CF0F8B}" type="presParOf" srcId="{2855D0D1-EDD8-AC44-8927-F067BEF3B2F1}" destId="{FCCA1F53-64BA-D545-8964-E6BFD0A8667C}" srcOrd="0" destOrd="0" presId="urn:microsoft.com/office/officeart/2005/8/layout/radial4"/>
    <dgm:cxn modelId="{CC64DA47-50F7-6948-A744-D1E03CF38AD7}" type="presParOf" srcId="{2855D0D1-EDD8-AC44-8927-F067BEF3B2F1}" destId="{C1F35585-ED37-BA41-8A8E-020A5ABD9EDA}" srcOrd="1" destOrd="0" presId="urn:microsoft.com/office/officeart/2005/8/layout/radial4"/>
    <dgm:cxn modelId="{3C3EA898-67F9-1F41-85F7-7B273282EAC6}" type="presParOf" srcId="{2855D0D1-EDD8-AC44-8927-F067BEF3B2F1}" destId="{5DE36600-8FBC-4D43-B673-B08CFD3EFC50}" srcOrd="2" destOrd="0" presId="urn:microsoft.com/office/officeart/2005/8/layout/radial4"/>
    <dgm:cxn modelId="{9E2DC58D-25FD-654A-AB56-443857A2B641}" type="presParOf" srcId="{2855D0D1-EDD8-AC44-8927-F067BEF3B2F1}" destId="{9B8573D1-0896-614B-9CE2-14FCFD3E917C}" srcOrd="3" destOrd="0" presId="urn:microsoft.com/office/officeart/2005/8/layout/radial4"/>
    <dgm:cxn modelId="{1F11516C-083B-CE4B-B0CD-1B2DD31E31EA}" type="presParOf" srcId="{2855D0D1-EDD8-AC44-8927-F067BEF3B2F1}" destId="{49930EC7-80CB-A24E-8909-00BD8E5FF8DE}" srcOrd="4" destOrd="0" presId="urn:microsoft.com/office/officeart/2005/8/layout/radial4"/>
    <dgm:cxn modelId="{43C3A2E9-F38B-BE43-9D85-A0E5928BD62B}" type="presParOf" srcId="{2855D0D1-EDD8-AC44-8927-F067BEF3B2F1}" destId="{7ABAC139-9AE6-B44A-8ACA-3EA25A506F78}" srcOrd="5" destOrd="0" presId="urn:microsoft.com/office/officeart/2005/8/layout/radial4"/>
    <dgm:cxn modelId="{7B40E592-53EB-3247-9048-CF1638BA2936}" type="presParOf" srcId="{2855D0D1-EDD8-AC44-8927-F067BEF3B2F1}" destId="{E4187983-2607-DB4D-8A76-B90F62445F31}"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png"/></Relationships>
</file>

<file path=ppt/drawings/drawing1.xml><?xml version="1.0" encoding="utf-8"?>
<c:userShapes xmlns:c="http://schemas.openxmlformats.org/drawingml/2006/chart">
  <cdr:relSizeAnchor xmlns:cdr="http://schemas.openxmlformats.org/drawingml/2006/chartDrawing">
    <cdr:from>
      <cdr:x>0.3193</cdr:x>
      <cdr:y>0.2762</cdr:y>
    </cdr:from>
    <cdr:to>
      <cdr:x>0.49021</cdr:x>
      <cdr:y>0.4207</cdr:y>
    </cdr:to>
    <cdr:sp macro="" textlink="">
      <cdr:nvSpPr>
        <cdr:cNvPr id="2" name="TextBox 1"/>
        <cdr:cNvSpPr txBox="1"/>
      </cdr:nvSpPr>
      <cdr:spPr>
        <a:xfrm xmlns:a="http://schemas.openxmlformats.org/drawingml/2006/main">
          <a:off x="2572571" y="1379801"/>
          <a:ext cx="1377004" cy="721865"/>
        </a:xfrm>
        <a:prstGeom xmlns:a="http://schemas.openxmlformats.org/drawingml/2006/main" prst="rect">
          <a:avLst/>
        </a:prstGeom>
        <a:solidFill xmlns:a="http://schemas.openxmlformats.org/drawingml/2006/main">
          <a:srgbClr val="FFFFFF"/>
        </a:solidFill>
      </cdr:spPr>
      <cdr:txBody>
        <a:bodyPr xmlns:a="http://schemas.openxmlformats.org/drawingml/2006/main" vertOverflow="clip" wrap="none" rtlCol="0"/>
        <a:lstStyle xmlns:a="http://schemas.openxmlformats.org/drawingml/2006/main"/>
        <a:p xmlns:a="http://schemas.openxmlformats.org/drawingml/2006/main">
          <a:pPr algn="ctr"/>
          <a:r>
            <a:rPr lang="en-US" sz="1800" b="1" dirty="0" smtClean="0"/>
            <a:t>34% Reduction </a:t>
          </a:r>
        </a:p>
        <a:p xmlns:a="http://schemas.openxmlformats.org/drawingml/2006/main">
          <a:pPr algn="ctr"/>
          <a:r>
            <a:rPr lang="en-US" sz="1800" b="1" dirty="0" smtClean="0"/>
            <a:t>P&lt;0.001</a:t>
          </a:r>
          <a:endParaRPr lang="en-US" sz="1800" b="1" dirty="0"/>
        </a:p>
      </cdr:txBody>
    </cdr:sp>
  </cdr:relSizeAnchor>
  <cdr:relSizeAnchor xmlns:cdr="http://schemas.openxmlformats.org/drawingml/2006/chartDrawing">
    <cdr:from>
      <cdr:x>0.78289</cdr:x>
      <cdr:y>0.55258</cdr:y>
    </cdr:from>
    <cdr:to>
      <cdr:x>0.9372</cdr:x>
      <cdr:y>0.68729</cdr:y>
    </cdr:to>
    <cdr:sp macro="" textlink="">
      <cdr:nvSpPr>
        <cdr:cNvPr id="4" name="TextBox 3"/>
        <cdr:cNvSpPr txBox="1"/>
      </cdr:nvSpPr>
      <cdr:spPr>
        <a:xfrm xmlns:a="http://schemas.openxmlformats.org/drawingml/2006/main">
          <a:off x="6307639" y="2760475"/>
          <a:ext cx="1243259" cy="672959"/>
        </a:xfrm>
        <a:prstGeom xmlns:a="http://schemas.openxmlformats.org/drawingml/2006/main" prst="rect">
          <a:avLst/>
        </a:prstGeom>
        <a:solidFill xmlns:a="http://schemas.openxmlformats.org/drawingml/2006/main">
          <a:srgbClr val="FFFFFF"/>
        </a:solidFill>
      </cdr:spPr>
      <cdr:txBody>
        <a:bodyPr xmlns:a="http://schemas.openxmlformats.org/drawingml/2006/main" vertOverflow="clip" wrap="none" rtlCol="0"/>
        <a:lstStyle xmlns:a="http://schemas.openxmlformats.org/drawingml/2006/main"/>
        <a:p xmlns:a="http://schemas.openxmlformats.org/drawingml/2006/main">
          <a:pPr algn="ctr"/>
          <a:r>
            <a:rPr lang="en-US" sz="1800" b="1" dirty="0" smtClean="0"/>
            <a:t>48% Reduction</a:t>
          </a:r>
        </a:p>
        <a:p xmlns:a="http://schemas.openxmlformats.org/drawingml/2006/main">
          <a:pPr algn="ctr"/>
          <a:r>
            <a:rPr lang="en-US" sz="1800" b="1" dirty="0" smtClean="0"/>
            <a:t>p=0.02</a:t>
          </a:r>
          <a:endParaRPr lang="en-US" sz="18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3074"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eaLnBrk="1" hangingPunct="1">
              <a:defRPr sz="1200">
                <a:latin typeface="Arial" pitchFamily="4" charset="0"/>
                <a:ea typeface="+mn-ea"/>
                <a:cs typeface="+mn-cs"/>
              </a:defRPr>
            </a:lvl1pPr>
          </a:lstStyle>
          <a:p>
            <a:pPr>
              <a:defRPr/>
            </a:pPr>
            <a:endParaRPr lang="en-US"/>
          </a:p>
        </p:txBody>
      </p:sp>
      <p:sp>
        <p:nvSpPr>
          <p:cNvPr id="643075" name="Rectangle 3"/>
          <p:cNvSpPr>
            <a:spLocks noGrp="1" noChangeArrowheads="1"/>
          </p:cNvSpPr>
          <p:nvPr>
            <p:ph type="dt" sz="quarter" idx="1"/>
          </p:nvPr>
        </p:nvSpPr>
        <p:spPr bwMode="auto">
          <a:xfrm>
            <a:off x="5265738" y="0"/>
            <a:ext cx="4029075" cy="3508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pitchFamily="4" charset="0"/>
                <a:ea typeface="+mn-ea"/>
                <a:cs typeface="+mn-cs"/>
              </a:defRPr>
            </a:lvl1pPr>
          </a:lstStyle>
          <a:p>
            <a:pPr>
              <a:defRPr/>
            </a:pPr>
            <a:endParaRPr lang="en-US"/>
          </a:p>
        </p:txBody>
      </p:sp>
      <p:sp>
        <p:nvSpPr>
          <p:cNvPr id="643076" name="Rectangle 4"/>
          <p:cNvSpPr>
            <a:spLocks noGrp="1" noChangeArrowheads="1"/>
          </p:cNvSpPr>
          <p:nvPr>
            <p:ph type="ftr" sz="quarter" idx="2"/>
          </p:nvPr>
        </p:nvSpPr>
        <p:spPr bwMode="auto">
          <a:xfrm>
            <a:off x="0" y="6657975"/>
            <a:ext cx="4029075" cy="3508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eaLnBrk="1" hangingPunct="1">
              <a:defRPr sz="1200">
                <a:latin typeface="Arial" pitchFamily="4" charset="0"/>
                <a:ea typeface="+mn-ea"/>
                <a:cs typeface="+mn-cs"/>
              </a:defRPr>
            </a:lvl1pPr>
          </a:lstStyle>
          <a:p>
            <a:pPr>
              <a:defRPr/>
            </a:pPr>
            <a:endParaRPr lang="en-US"/>
          </a:p>
        </p:txBody>
      </p:sp>
      <p:sp>
        <p:nvSpPr>
          <p:cNvPr id="643077" name="Rectangle 5"/>
          <p:cNvSpPr>
            <a:spLocks noGrp="1" noChangeArrowheads="1"/>
          </p:cNvSpPr>
          <p:nvPr>
            <p:ph type="sldNum" sz="quarter" idx="3"/>
          </p:nvPr>
        </p:nvSpPr>
        <p:spPr bwMode="auto">
          <a:xfrm>
            <a:off x="5265738" y="6657975"/>
            <a:ext cx="4029075" cy="3508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lvl1pPr>
          </a:lstStyle>
          <a:p>
            <a:fld id="{E7E92CF9-7285-F844-B8C3-E8AC67ECD420}" type="slidenum">
              <a:rPr lang="en-US" altLang="en-US"/>
              <a:pPr/>
              <a:t>‹#›</a:t>
            </a:fld>
            <a:endParaRPr lang="en-US" altLang="en-US"/>
          </a:p>
        </p:txBody>
      </p:sp>
    </p:spTree>
    <p:extLst>
      <p:ext uri="{BB962C8B-B14F-4D97-AF65-F5344CB8AC3E}">
        <p14:creationId xmlns:p14="http://schemas.microsoft.com/office/powerpoint/2010/main" val="147742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eaLnBrk="1" hangingPunct="1">
              <a:defRPr sz="1200">
                <a:latin typeface="Arial" pitchFamily="4" charset="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pitchFamily="4" charset="0"/>
                <a:ea typeface="+mn-ea"/>
                <a:cs typeface="+mn-cs"/>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5" name="Rectangle 5"/>
          <p:cNvSpPr>
            <a:spLocks noGrp="1" noChangeArrowheads="1"/>
          </p:cNvSpPr>
          <p:nvPr>
            <p:ph type="body" sz="quarter" idx="3"/>
          </p:nvPr>
        </p:nvSpPr>
        <p:spPr bwMode="auto">
          <a:xfrm>
            <a:off x="930275" y="3330575"/>
            <a:ext cx="7435850" cy="31543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eaLnBrk="1" hangingPunct="1">
              <a:defRPr sz="1200">
                <a:latin typeface="Arial" pitchFamily="4" charset="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lvl1pPr>
          </a:lstStyle>
          <a:p>
            <a:fld id="{5BDC9F66-FAE5-5F48-95EE-ED992B26C4E1}" type="slidenum">
              <a:rPr lang="en-US" altLang="en-US"/>
              <a:pPr/>
              <a:t>‹#›</a:t>
            </a:fld>
            <a:endParaRPr lang="en-US" altLang="en-US"/>
          </a:p>
        </p:txBody>
      </p:sp>
    </p:spTree>
    <p:extLst>
      <p:ext uri="{BB962C8B-B14F-4D97-AF65-F5344CB8AC3E}">
        <p14:creationId xmlns:p14="http://schemas.microsoft.com/office/powerpoint/2010/main" val="7288269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ＭＳ Ｐゴシック" pitchFamily="4" charset="-128"/>
      </a:defRPr>
    </a:lvl1pPr>
    <a:lvl2pPr marL="4572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2pPr>
    <a:lvl3pPr marL="9144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3pPr>
    <a:lvl4pPr marL="13716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4pPr>
    <a:lvl5pPr marL="18288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DC9F66-FAE5-5F48-95EE-ED992B26C4E1}" type="slidenum">
              <a:rPr lang="en-US" altLang="en-US" smtClean="0"/>
              <a:pPr/>
              <a:t>1</a:t>
            </a:fld>
            <a:endParaRPr lang="en-US" altLang="en-US"/>
          </a:p>
        </p:txBody>
      </p:sp>
    </p:spTree>
    <p:extLst>
      <p:ext uri="{BB962C8B-B14F-4D97-AF65-F5344CB8AC3E}">
        <p14:creationId xmlns:p14="http://schemas.microsoft.com/office/powerpoint/2010/main" val="3680907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txBox="1">
            <a:spLocks noGrp="1" noChangeArrowheads="1"/>
          </p:cNvSpPr>
          <p:nvPr/>
        </p:nvSpPr>
        <p:spPr bwMode="auto">
          <a:xfrm>
            <a:off x="5265738" y="6657975"/>
            <a:ext cx="4029075" cy="35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122" tIns="46061" rIns="92122" bIns="46061" anchor="b"/>
          <a:lstStyle>
            <a:lvl1pPr defTabSz="920750">
              <a:defRPr sz="2400">
                <a:solidFill>
                  <a:schemeClr val="tx1"/>
                </a:solidFill>
                <a:latin typeface="Arial" charset="0"/>
                <a:ea typeface="ＭＳ Ｐゴシック" charset="-128"/>
              </a:defRPr>
            </a:lvl1pPr>
            <a:lvl2pPr marL="742950" indent="-285750" defTabSz="920750">
              <a:defRPr sz="2400">
                <a:solidFill>
                  <a:schemeClr val="tx1"/>
                </a:solidFill>
                <a:latin typeface="Arial" charset="0"/>
                <a:ea typeface="ＭＳ Ｐゴシック" charset="-128"/>
              </a:defRPr>
            </a:lvl2pPr>
            <a:lvl3pPr marL="1143000" indent="-228600" defTabSz="920750">
              <a:defRPr sz="2400">
                <a:solidFill>
                  <a:schemeClr val="tx1"/>
                </a:solidFill>
                <a:latin typeface="Arial" charset="0"/>
                <a:ea typeface="ＭＳ Ｐゴシック" charset="-128"/>
              </a:defRPr>
            </a:lvl3pPr>
            <a:lvl4pPr marL="1600200" indent="-228600" defTabSz="920750">
              <a:defRPr sz="2400">
                <a:solidFill>
                  <a:schemeClr val="tx1"/>
                </a:solidFill>
                <a:latin typeface="Arial" charset="0"/>
                <a:ea typeface="ＭＳ Ｐゴシック" charset="-128"/>
              </a:defRPr>
            </a:lvl4pPr>
            <a:lvl5pPr marL="2057400" indent="-228600" defTabSz="920750">
              <a:defRPr sz="2400">
                <a:solidFill>
                  <a:schemeClr val="tx1"/>
                </a:solidFill>
                <a:latin typeface="Arial" charset="0"/>
                <a:ea typeface="ＭＳ Ｐゴシック" charset="-128"/>
              </a:defRPr>
            </a:lvl5pPr>
            <a:lvl6pPr marL="2514600" indent="-228600" algn="ctr" defTabSz="920750"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defTabSz="920750"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defTabSz="920750"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defTabSz="920750" eaLnBrk="0" fontAlgn="base" hangingPunct="0">
              <a:spcBef>
                <a:spcPct val="0"/>
              </a:spcBef>
              <a:spcAft>
                <a:spcPct val="0"/>
              </a:spcAft>
              <a:defRPr sz="2400">
                <a:solidFill>
                  <a:schemeClr val="tx1"/>
                </a:solidFill>
                <a:latin typeface="Arial" charset="0"/>
                <a:ea typeface="ＭＳ Ｐゴシック" charset="-128"/>
              </a:defRPr>
            </a:lvl9pPr>
          </a:lstStyle>
          <a:p>
            <a:pPr algn="r"/>
            <a:fld id="{D4F4FB8C-99E8-C341-B41A-2EEFAE374AA3}" type="slidenum">
              <a:rPr lang="en-US" altLang="en-US" sz="1200">
                <a:solidFill>
                  <a:srgbClr val="000000"/>
                </a:solidFill>
              </a:rPr>
              <a:pPr algn="r"/>
              <a:t>13</a:t>
            </a:fld>
            <a:endParaRPr lang="en-US" altLang="en-US" sz="1200">
              <a:solidFill>
                <a:srgbClr val="000000"/>
              </a:solidFill>
            </a:endParaRPr>
          </a:p>
        </p:txBody>
      </p:sp>
      <p:sp>
        <p:nvSpPr>
          <p:cNvPr id="38914" name="Rectangle 2"/>
          <p:cNvSpPr>
            <a:spLocks noGrp="1" noRot="1" noChangeAspect="1" noChangeArrowheads="1" noTextEdit="1"/>
          </p:cNvSpPr>
          <p:nvPr>
            <p:ph type="sldImg"/>
          </p:nvPr>
        </p:nvSpPr>
        <p:spPr>
          <a:xfrm>
            <a:off x="1371600" y="1143000"/>
            <a:ext cx="4114800" cy="3086100"/>
          </a:xfrm>
          <a:ln/>
        </p:spPr>
      </p:sp>
      <p:sp>
        <p:nvSpPr>
          <p:cNvPr id="389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1250693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xfrm>
            <a:off x="633071" y="4200923"/>
            <a:ext cx="5485785" cy="411495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CMQCC and CPQCC are operated as research and quality improvement programs under the umbrella of Stanford University.  Our mission is improving care for moms and newborns.</a:t>
            </a: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CMQCC started off as a partner to the California Department of Public Health (looking at maternal quality of care issues) , and has used that expertise to develop QI toolkits, including partnering with the MOD and CDPH to develop the Early Elective Delivery Toolkit used nationally by the MoD. </a:t>
            </a: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Our sister organization, CPQCC may be more familiar to hospitals, as they have operated a perinatal data center for over 15 years.  Virtually all hospitals with NICUs participate in the Perinatal Data Center, which is focused on babies &lt; 1500 grams..  The CMQCC Maternal Data Center is modeled on the CPQCC data center, but its scope will include ALL births in California.  </a:t>
            </a:r>
          </a:p>
          <a:p>
            <a:endParaRPr lang="en-US" dirty="0" smtClean="0">
              <a:latin typeface="Arial" pitchFamily="34" charset="0"/>
              <a:ea typeface="ＭＳ Ｐゴシック" pitchFamily="34" charset="-128"/>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554">
              <a:defRPr sz="2800">
                <a:solidFill>
                  <a:schemeClr val="tx1"/>
                </a:solidFill>
                <a:latin typeface="Arial" pitchFamily="34" charset="0"/>
                <a:ea typeface="ＭＳ Ｐゴシック" pitchFamily="34" charset="-128"/>
              </a:defRPr>
            </a:lvl1pPr>
            <a:lvl2pPr marL="736534" indent="-283282" defTabSz="939554">
              <a:defRPr sz="2800">
                <a:solidFill>
                  <a:schemeClr val="tx1"/>
                </a:solidFill>
                <a:latin typeface="Arial" pitchFamily="34" charset="0"/>
                <a:ea typeface="ＭＳ Ｐゴシック" pitchFamily="34" charset="-128"/>
              </a:defRPr>
            </a:lvl2pPr>
            <a:lvl3pPr marL="1133129" indent="-226625" defTabSz="939554">
              <a:defRPr sz="2800">
                <a:solidFill>
                  <a:schemeClr val="tx1"/>
                </a:solidFill>
                <a:latin typeface="Arial" pitchFamily="34" charset="0"/>
                <a:ea typeface="ＭＳ Ｐゴシック" pitchFamily="34" charset="-128"/>
              </a:defRPr>
            </a:lvl3pPr>
            <a:lvl4pPr marL="1586382" indent="-226625" defTabSz="939554">
              <a:defRPr sz="2800">
                <a:solidFill>
                  <a:schemeClr val="tx1"/>
                </a:solidFill>
                <a:latin typeface="Arial" pitchFamily="34" charset="0"/>
                <a:ea typeface="ＭＳ Ｐゴシック" pitchFamily="34" charset="-128"/>
              </a:defRPr>
            </a:lvl4pPr>
            <a:lvl5pPr marL="2039633" indent="-226625" defTabSz="939554">
              <a:defRPr sz="2800">
                <a:solidFill>
                  <a:schemeClr val="tx1"/>
                </a:solidFill>
                <a:latin typeface="Arial" pitchFamily="34" charset="0"/>
                <a:ea typeface="ＭＳ Ｐゴシック" pitchFamily="34" charset="-128"/>
              </a:defRPr>
            </a:lvl5pPr>
            <a:lvl6pPr marL="2492885" indent="-226625" algn="ctr" defTabSz="939554"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46138" indent="-226625" algn="ctr" defTabSz="939554"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399390" indent="-226625" algn="ctr" defTabSz="939554"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52642" indent="-226625" algn="ctr" defTabSz="939554"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fld id="{C157191D-019F-4782-85CD-61BCCF299FE2}" type="slidenum">
              <a:rPr lang="en-US" sz="1200">
                <a:solidFill>
                  <a:prstClr val="black"/>
                </a:solidFill>
              </a:rPr>
              <a:pPr/>
              <a:t>15</a:t>
            </a:fld>
            <a:endParaRPr lang="en-US" sz="1200" dirty="0">
              <a:solidFill>
                <a:prstClr val="black"/>
              </a:solidFill>
            </a:endParaRPr>
          </a:p>
        </p:txBody>
      </p:sp>
    </p:spTree>
    <p:extLst>
      <p:ext uri="{BB962C8B-B14F-4D97-AF65-F5344CB8AC3E}">
        <p14:creationId xmlns:p14="http://schemas.microsoft.com/office/powerpoint/2010/main" val="4103802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1371600" y="1143000"/>
            <a:ext cx="4114800" cy="3086100"/>
          </a:xfrm>
          <a:ln/>
        </p:spPr>
      </p:sp>
      <p:sp>
        <p:nvSpPr>
          <p:cNvPr id="1341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charset="0"/>
                <a:ea typeface="ＭＳ Ｐゴシック" charset="-128"/>
              </a:rPr>
              <a:t>CMQCC has engaged as many stakeholders</a:t>
            </a:r>
            <a:r>
              <a:rPr lang="en-US" altLang="en-US" baseline="0" dirty="0" smtClean="0">
                <a:latin typeface="Arial" charset="0"/>
                <a:ea typeface="ＭＳ Ｐゴシック" charset="-128"/>
              </a:rPr>
              <a:t> in maternity care that we can think of—to make change we need </a:t>
            </a:r>
            <a:r>
              <a:rPr lang="en-US" altLang="en-US" baseline="0" dirty="0" err="1" smtClean="0">
                <a:latin typeface="Arial" charset="0"/>
                <a:ea typeface="ＭＳ Ｐゴシック" charset="-128"/>
              </a:rPr>
              <a:t>everone</a:t>
            </a:r>
            <a:r>
              <a:rPr lang="en-US" altLang="en-US" baseline="0" dirty="0" smtClean="0">
                <a:latin typeface="Arial" charset="0"/>
                <a:ea typeface="ＭＳ Ｐゴシック" charset="-128"/>
              </a:rPr>
              <a:t> to be pulling the oars in the same direction!</a:t>
            </a:r>
            <a:endParaRPr lang="en-US" altLang="en-US" dirty="0">
              <a:latin typeface="Arial" charset="0"/>
              <a:ea typeface="ＭＳ Ｐゴシック" charset="-128"/>
            </a:endParaRPr>
          </a:p>
        </p:txBody>
      </p:sp>
    </p:spTree>
    <p:extLst>
      <p:ext uri="{BB962C8B-B14F-4D97-AF65-F5344CB8AC3E}">
        <p14:creationId xmlns:p14="http://schemas.microsoft.com/office/powerpoint/2010/main" val="3103204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18</a:t>
            </a:fld>
            <a:endParaRPr lang="en-US"/>
          </a:p>
        </p:txBody>
      </p:sp>
    </p:spTree>
    <p:extLst>
      <p:ext uri="{BB962C8B-B14F-4D97-AF65-F5344CB8AC3E}">
        <p14:creationId xmlns:p14="http://schemas.microsoft.com/office/powerpoint/2010/main" val="3190556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study looked at total CS rates and then drilled down to the AHRQ metric-term singleton vertex moms and found even greater variation </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19</a:t>
            </a:fld>
            <a:endParaRPr lang="en-US"/>
          </a:p>
        </p:txBody>
      </p:sp>
    </p:spTree>
    <p:extLst>
      <p:ext uri="{BB962C8B-B14F-4D97-AF65-F5344CB8AC3E}">
        <p14:creationId xmlns:p14="http://schemas.microsoft.com/office/powerpoint/2010/main" val="78929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column represents a single California maternity hospital </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20</a:t>
            </a:fld>
            <a:endParaRPr lang="en-US"/>
          </a:p>
        </p:txBody>
      </p:sp>
    </p:spTree>
    <p:extLst>
      <p:ext uri="{BB962C8B-B14F-4D97-AF65-F5344CB8AC3E}">
        <p14:creationId xmlns:p14="http://schemas.microsoft.com/office/powerpoint/2010/main" val="1475639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It is a standard population that presents the most favorable set of conditions for vaginal birth – women with a full-term, single baby in the head-down position (vertex), but is also the group that has the most labor complications – women having a first birth</a:t>
            </a:r>
          </a:p>
        </p:txBody>
      </p:sp>
      <p:sp>
        <p:nvSpPr>
          <p:cNvPr id="4" name="Slide Number Placeholder 3"/>
          <p:cNvSpPr>
            <a:spLocks noGrp="1"/>
          </p:cNvSpPr>
          <p:nvPr>
            <p:ph type="sldNum" sz="quarter" idx="10"/>
          </p:nvPr>
        </p:nvSpPr>
        <p:spPr/>
        <p:txBody>
          <a:bodyPr/>
          <a:lstStyle/>
          <a:p>
            <a:fld id="{3B96EF4C-B408-F543-BFED-B66F0954479B}" type="slidenum">
              <a:rPr lang="en-US" smtClean="0"/>
              <a:t>21</a:t>
            </a:fld>
            <a:endParaRPr lang="en-US"/>
          </a:p>
        </p:txBody>
      </p:sp>
    </p:spTree>
    <p:extLst>
      <p:ext uri="{BB962C8B-B14F-4D97-AF65-F5344CB8AC3E}">
        <p14:creationId xmlns:p14="http://schemas.microsoft.com/office/powerpoint/2010/main" val="4116764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birth is a true fork</a:t>
            </a:r>
            <a:r>
              <a:rPr lang="en-US" baseline="0" dirty="0" smtClean="0"/>
              <a:t> in the road for a woman’s reproductive life.  The consequences of multiple cesarean births are significant.</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22</a:t>
            </a:fld>
            <a:endParaRPr lang="en-US"/>
          </a:p>
        </p:txBody>
      </p:sp>
    </p:spTree>
    <p:extLst>
      <p:ext uri="{BB962C8B-B14F-4D97-AF65-F5344CB8AC3E}">
        <p14:creationId xmlns:p14="http://schemas.microsoft.com/office/powerpoint/2010/main" val="3564706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Increased diagnosis</a:t>
            </a:r>
            <a:r>
              <a:rPr lang="en-US" baseline="0" dirty="0" smtClean="0"/>
              <a:t> of </a:t>
            </a:r>
            <a:r>
              <a:rPr lang="en-US" dirty="0" smtClean="0"/>
              <a:t>Labor complications is the main reason </a:t>
            </a:r>
            <a:r>
              <a:rPr lang="en-US" baseline="0" dirty="0" smtClean="0"/>
              <a:t>for the rise in CS rates in the last 15 years.  It is not more breeches or more </a:t>
            </a:r>
            <a:r>
              <a:rPr lang="en-US" baseline="0" dirty="0" err="1" smtClean="0"/>
              <a:t>previas</a:t>
            </a:r>
            <a:r>
              <a:rPr lang="en-US" baseline="0" dirty="0" smtClean="0"/>
              <a:t>.  Even elective deliveries make a small contribution.</a:t>
            </a:r>
          </a:p>
          <a:p>
            <a:endParaRPr lang="en-US" baseline="0" dirty="0" smtClean="0"/>
          </a:p>
          <a:p>
            <a:r>
              <a:rPr lang="en-US" dirty="0" smtClean="0"/>
              <a:t>A main focus of educational</a:t>
            </a:r>
            <a:r>
              <a:rPr lang="en-US" baseline="0" dirty="0" smtClean="0"/>
              <a:t> efforts within your hospital should involve a variety of topics around labor management. These should include areas for both nursing and physician/providers. CMQCC is sponsoring </a:t>
            </a:r>
            <a:r>
              <a:rPr lang="en-US" baseline="0" dirty="0" err="1" smtClean="0"/>
              <a:t>regoinal</a:t>
            </a:r>
            <a:r>
              <a:rPr lang="en-US" baseline="0" dirty="0" smtClean="0"/>
              <a:t> labor support workshops to refresh labor support skills in a train the trainer format. For more information contact </a:t>
            </a:r>
            <a:r>
              <a:rPr lang="en-US" baseline="0" dirty="0" err="1" smtClean="0"/>
              <a:t>Jluie</a:t>
            </a:r>
            <a:r>
              <a:rPr lang="en-US" baseline="0" dirty="0" smtClean="0"/>
              <a:t> Vasher at CMQCC.</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23</a:t>
            </a:fld>
            <a:endParaRPr lang="en-US"/>
          </a:p>
        </p:txBody>
      </p:sp>
    </p:spTree>
    <p:extLst>
      <p:ext uri="{BB962C8B-B14F-4D97-AF65-F5344CB8AC3E}">
        <p14:creationId xmlns:p14="http://schemas.microsoft.com/office/powerpoint/2010/main" val="2118451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Likewise the diagnoses of labor complications account for the great majority of differences in CS rates between hospitals</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24</a:t>
            </a:fld>
            <a:endParaRPr lang="en-US"/>
          </a:p>
        </p:txBody>
      </p:sp>
    </p:spTree>
    <p:extLst>
      <p:ext uri="{BB962C8B-B14F-4D97-AF65-F5344CB8AC3E}">
        <p14:creationId xmlns:p14="http://schemas.microsoft.com/office/powerpoint/2010/main" val="172679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521E0E5-CDE8-934F-82EF-E7B880850954}" type="slidenum">
              <a:rPr lang="en-US" smtClean="0"/>
              <a:pPr>
                <a:defRPr/>
              </a:pPr>
              <a:t>4</a:t>
            </a:fld>
            <a:endParaRPr lang="en-US"/>
          </a:p>
        </p:txBody>
      </p:sp>
    </p:spTree>
    <p:extLst>
      <p:ext uri="{BB962C8B-B14F-4D97-AF65-F5344CB8AC3E}">
        <p14:creationId xmlns:p14="http://schemas.microsoft.com/office/powerpoint/2010/main" val="1929659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2800" dirty="0" smtClean="0"/>
              <a:t>NTSV CS measure is already risk stratified</a:t>
            </a:r>
          </a:p>
          <a:p>
            <a:pPr marL="228600" indent="-228600"/>
            <a:r>
              <a:rPr lang="en-US" sz="2500" dirty="0" smtClean="0"/>
              <a:t>Removes common high risk conditions that vary among hospitals. </a:t>
            </a:r>
            <a:r>
              <a:rPr lang="en-US" sz="2800" dirty="0" smtClean="0"/>
              <a:t>The only race that impacts is African-American (but remember that until 20 years ago, </a:t>
            </a:r>
            <a:r>
              <a:rPr lang="en-US" sz="2800" dirty="0" err="1" smtClean="0"/>
              <a:t>Af</a:t>
            </a:r>
            <a:r>
              <a:rPr lang="en-US" sz="2800" dirty="0" smtClean="0"/>
              <a:t> AM women always had lower CS rates than whites</a:t>
            </a:r>
          </a:p>
          <a:p>
            <a:pPr marL="228600" indent="-228600"/>
            <a:r>
              <a:rPr lang="en-US" sz="2800" dirty="0" err="1" smtClean="0"/>
              <a:t>Af</a:t>
            </a:r>
            <a:r>
              <a:rPr lang="en-US" sz="2800" dirty="0" smtClean="0"/>
              <a:t> AM rates very greatly from hospital</a:t>
            </a:r>
            <a:r>
              <a:rPr lang="en-US" sz="2800" baseline="0" dirty="0" smtClean="0"/>
              <a:t> to hospital</a:t>
            </a:r>
          </a:p>
          <a:p>
            <a:pPr marL="228600" indent="-228600"/>
            <a:endParaRPr lang="en-US" sz="2800" baseline="0" dirty="0" smtClean="0"/>
          </a:p>
          <a:p>
            <a:pPr marL="228600" indent="-228600"/>
            <a:r>
              <a:rPr lang="en-US" sz="2800" baseline="0" dirty="0" smtClean="0"/>
              <a:t>It is important o understand the difference between risks for an individual patient and the accumulated risk for a hospital</a:t>
            </a:r>
          </a:p>
          <a:p>
            <a:pPr marL="228600" indent="-228600"/>
            <a:r>
              <a:rPr lang="en-US" sz="2800" dirty="0" smtClean="0"/>
              <a:t>Age and BMI clearly impact an individual’s CS risk</a:t>
            </a:r>
          </a:p>
          <a:p>
            <a:pPr marL="228600" indent="-228600"/>
            <a:r>
              <a:rPr lang="en-US" sz="2800" dirty="0" smtClean="0"/>
              <a:t>Hospital populations of nulliparous women tend to be either older and thinner  OR younger and heavier.</a:t>
            </a:r>
            <a:r>
              <a:rPr lang="en-US" sz="2800" baseline="0" dirty="0" smtClean="0"/>
              <a:t>  </a:t>
            </a:r>
            <a:r>
              <a:rPr lang="en-US" sz="2500" dirty="0" smtClean="0"/>
              <a:t>Adjusting with logistic analysis</a:t>
            </a:r>
            <a:r>
              <a:rPr lang="en-US" sz="2500" baseline="0" dirty="0" smtClean="0"/>
              <a:t> </a:t>
            </a:r>
            <a:r>
              <a:rPr lang="en-US" sz="2500" dirty="0" smtClean="0"/>
              <a:t>for both </a:t>
            </a:r>
            <a:r>
              <a:rPr lang="en-US" sz="2500" u="sng" dirty="0" smtClean="0"/>
              <a:t>together</a:t>
            </a:r>
            <a:r>
              <a:rPr lang="en-US" sz="2500" dirty="0" smtClean="0"/>
              <a:t> leads to minimal change in the adjusted NTSV CS rate at the </a:t>
            </a:r>
            <a:r>
              <a:rPr lang="en-US" sz="2500" u="sng" dirty="0" smtClean="0"/>
              <a:t>hospital</a:t>
            </a:r>
            <a:r>
              <a:rPr lang="en-US" sz="2500" dirty="0" smtClean="0"/>
              <a:t> level.  +/-&lt;2% points in</a:t>
            </a:r>
            <a:r>
              <a:rPr lang="en-US" sz="2500" baseline="0" dirty="0" smtClean="0"/>
              <a:t> most.  Only 6/251 hospitals moved form higher than 23.9% to below, and they were all &lt;26% to start.</a:t>
            </a:r>
          </a:p>
          <a:p>
            <a:pPr marL="228600" indent="-228600"/>
            <a:r>
              <a:rPr lang="en-US" sz="2500" baseline="0" dirty="0" smtClean="0"/>
              <a:t>The CMQCC Maternal Data Center now shows both unadjusted and adjusted rates for those who are interested.</a:t>
            </a:r>
          </a:p>
          <a:p>
            <a:pPr marL="228600" indent="-228600"/>
            <a:endParaRPr lang="en-US" sz="2500" baseline="0" dirty="0" smtClean="0"/>
          </a:p>
          <a:p>
            <a:pPr marL="228600" indent="-228600"/>
            <a:r>
              <a:rPr lang="en-US" sz="2500" baseline="0" dirty="0" smtClean="0"/>
              <a:t>In addition, both age and BMI effects vary greatly from hospital to hospital (and even physician to physician) suggesting that there is an important part of the risk that is provider driven rather than inherent in the patient factor.</a:t>
            </a:r>
            <a:endParaRPr lang="en-US" sz="2500" dirty="0" smtClean="0"/>
          </a:p>
          <a:p>
            <a:pPr marL="571500" lvl="1" indent="-228600"/>
            <a:endParaRPr lang="en-US" sz="2500" dirty="0" smtClean="0"/>
          </a:p>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25</a:t>
            </a:fld>
            <a:endParaRPr lang="en-US"/>
          </a:p>
        </p:txBody>
      </p:sp>
    </p:spTree>
    <p:extLst>
      <p:ext uri="{BB962C8B-B14F-4D97-AF65-F5344CB8AC3E}">
        <p14:creationId xmlns:p14="http://schemas.microsoft.com/office/powerpoint/2010/main" val="3568719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Lets explain this graphically.</a:t>
            </a:r>
          </a:p>
          <a:p>
            <a:r>
              <a:rPr lang="en-US" dirty="0" smtClean="0">
                <a:solidFill>
                  <a:srgbClr val="FF0000"/>
                </a:solidFill>
              </a:rPr>
              <a:t>This slide shows</a:t>
            </a:r>
            <a:r>
              <a:rPr lang="en-US" baseline="0" dirty="0" smtClean="0">
                <a:solidFill>
                  <a:srgbClr val="FF0000"/>
                </a:solidFill>
              </a:rPr>
              <a:t> the relationship seen among hospitals for their proportion of obesity (BMI&gt;30) on the x-axis and the proportion of older moms (Maternal Age &gt;35) on the Y axis.</a:t>
            </a:r>
          </a:p>
          <a:p>
            <a:r>
              <a:rPr lang="en-US" baseline="0" dirty="0" smtClean="0">
                <a:solidFill>
                  <a:srgbClr val="FF0000"/>
                </a:solidFill>
              </a:rPr>
              <a:t>Note that there are no hospitals with both high rates of high maternal age and high rates of high BMI.</a:t>
            </a:r>
          </a:p>
          <a:p>
            <a:r>
              <a:rPr lang="en-US" baseline="0" dirty="0" smtClean="0">
                <a:solidFill>
                  <a:srgbClr val="FF0000"/>
                </a:solidFill>
              </a:rPr>
              <a:t>Conversely, there is only one hospital that has low BMI and low rates of high maternal age.  We would all love to practice there!!</a:t>
            </a:r>
          </a:p>
          <a:p>
            <a:endParaRPr lang="en-US" baseline="0" dirty="0" smtClean="0">
              <a:solidFill>
                <a:srgbClr val="FF0000"/>
              </a:solidFill>
            </a:endParaRPr>
          </a:p>
          <a:p>
            <a:r>
              <a:rPr lang="en-US" dirty="0" smtClean="0">
                <a:solidFill>
                  <a:srgbClr val="FF0000"/>
                </a:solidFill>
              </a:rPr>
              <a:t>Hospitals with high NTSV rates (&gt;35%) are shown in red dots and hospitals with lower</a:t>
            </a:r>
            <a:r>
              <a:rPr lang="en-US" baseline="0" dirty="0" smtClean="0">
                <a:solidFill>
                  <a:srgbClr val="FF0000"/>
                </a:solidFill>
              </a:rPr>
              <a:t> rates (&lt;25%) are shown with green dots.</a:t>
            </a:r>
          </a:p>
          <a:p>
            <a:r>
              <a:rPr lang="en-US" baseline="0" dirty="0" smtClean="0">
                <a:solidFill>
                  <a:srgbClr val="FF0000"/>
                </a:solidFill>
              </a:rPr>
              <a:t>Note that there are red dots among all ratios of High Age and High BMI. </a:t>
            </a:r>
          </a:p>
          <a:p>
            <a:r>
              <a:rPr lang="en-US" baseline="0" dirty="0" smtClean="0">
                <a:solidFill>
                  <a:srgbClr val="FF0000"/>
                </a:solidFill>
              </a:rPr>
              <a:t>But also note that for every red dot there are several adjacent green dots that have the same ratio of high Age and High BMI, strongly indicating that it is NOT the age and BMI that is driving the high CS rate.</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26</a:t>
            </a:fld>
            <a:endParaRPr lang="en-US"/>
          </a:p>
        </p:txBody>
      </p:sp>
    </p:spTree>
    <p:extLst>
      <p:ext uri="{BB962C8B-B14F-4D97-AF65-F5344CB8AC3E}">
        <p14:creationId xmlns:p14="http://schemas.microsoft.com/office/powerpoint/2010/main" val="3118492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summarize, NTSV CS is the most accepted nationally vetted measure for cesarean birth</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27</a:t>
            </a:fld>
            <a:endParaRPr lang="en-US"/>
          </a:p>
        </p:txBody>
      </p:sp>
    </p:spTree>
    <p:extLst>
      <p:ext uri="{BB962C8B-B14F-4D97-AF65-F5344CB8AC3E}">
        <p14:creationId xmlns:p14="http://schemas.microsoft.com/office/powerpoint/2010/main" val="680411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With the exception of fetuses in breech presentation, neonates have reaped few benefits with the rising rate of cesarean birth. Cerebral palsy rates have remained unchanged in the past 15 years, and recent evidence indicates that signifi</a:t>
            </a:r>
            <a:r>
              <a:rPr lang="en-US" sz="1200" b="1" i="0" u="none" strike="noStrike" kern="1200" baseline="0" dirty="0" smtClean="0">
                <a:solidFill>
                  <a:schemeClr val="tx1"/>
                </a:solidFill>
                <a:latin typeface="+mn-lt"/>
                <a:ea typeface="+mn-ea"/>
                <a:cs typeface="+mn-cs"/>
              </a:rPr>
              <a:t>c</a:t>
            </a:r>
            <a:r>
              <a:rPr lang="en-US" sz="1200" b="0" i="0" u="none" strike="noStrike" kern="1200" baseline="0" dirty="0" smtClean="0">
                <a:solidFill>
                  <a:schemeClr val="tx1"/>
                </a:solidFill>
                <a:latin typeface="+mn-lt"/>
                <a:ea typeface="+mn-ea"/>
                <a:cs typeface="+mn-cs"/>
              </a:rPr>
              <a:t>ant health consequences, including higher rates of serious respiratory complications, higher admission to the NICU, and development of childhood asthma requiring hospitalization and inhaler use are more likely in babies born by cesarean. Furthermore, cesarean birth remains a barrier to early breastfeeding support, delays the first feeding, and delays or completely interferes with early</a:t>
            </a:r>
          </a:p>
          <a:p>
            <a:r>
              <a:rPr lang="en-US" sz="1200" b="0" i="0" u="none" strike="noStrike" kern="1200" baseline="0" dirty="0" smtClean="0">
                <a:solidFill>
                  <a:schemeClr val="tx1"/>
                </a:solidFill>
                <a:latin typeface="+mn-lt"/>
                <a:ea typeface="+mn-ea"/>
                <a:cs typeface="+mn-cs"/>
              </a:rPr>
              <a:t>skin-to-skin contact, all of which adversely affect the ability to exclusively breastfeed</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28</a:t>
            </a:fld>
            <a:endParaRPr lang="en-US"/>
          </a:p>
        </p:txBody>
      </p:sp>
    </p:spTree>
    <p:extLst>
      <p:ext uri="{BB962C8B-B14F-4D97-AF65-F5344CB8AC3E}">
        <p14:creationId xmlns:p14="http://schemas.microsoft.com/office/powerpoint/2010/main" val="2294029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of the serious complications are uncommon , &lt;1% but we do over 160,000 cesarean sections EVERY year in California so they do add up quickly.</a:t>
            </a:r>
          </a:p>
          <a:p>
            <a:r>
              <a:rPr lang="en-US" baseline="0" dirty="0" smtClean="0"/>
              <a:t>This is particularly true now that we are seeing women with multiple prior CS where the risks do increase significantly.</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29</a:t>
            </a:fld>
            <a:endParaRPr lang="en-US"/>
          </a:p>
        </p:txBody>
      </p:sp>
    </p:spTree>
    <p:extLst>
      <p:ext uri="{BB962C8B-B14F-4D97-AF65-F5344CB8AC3E}">
        <p14:creationId xmlns:p14="http://schemas.microsoft.com/office/powerpoint/2010/main" val="2614048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Psychological stress, anxiety, and post-traumatic stress disorder (PTSD) have been identified as potential risks of cesarean. </a:t>
            </a:r>
            <a:r>
              <a:rPr lang="en-US" dirty="0" smtClean="0"/>
              <a:t>A good</a:t>
            </a:r>
            <a:r>
              <a:rPr lang="en-US" baseline="0" dirty="0" smtClean="0"/>
              <a:t> point to mention shared decision making during prenatal, intrapartum care. We can decrease the loss of control and anxiety women may associate with the cesarean through effective communication.</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30</a:t>
            </a:fld>
            <a:endParaRPr lang="en-US"/>
          </a:p>
        </p:txBody>
      </p:sp>
    </p:spTree>
    <p:extLst>
      <p:ext uri="{BB962C8B-B14F-4D97-AF65-F5344CB8AC3E}">
        <p14:creationId xmlns:p14="http://schemas.microsoft.com/office/powerpoint/2010/main" val="3348623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project is one of many currently underway in California and the US to provide greater support for women in labor and increase their chance for a vaginal birth.</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33</a:t>
            </a:fld>
            <a:endParaRPr lang="en-US"/>
          </a:p>
        </p:txBody>
      </p:sp>
    </p:spTree>
    <p:extLst>
      <p:ext uri="{BB962C8B-B14F-4D97-AF65-F5344CB8AC3E}">
        <p14:creationId xmlns:p14="http://schemas.microsoft.com/office/powerpoint/2010/main" val="1368873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key ACOG documents form</a:t>
            </a:r>
            <a:r>
              <a:rPr lang="en-US" baseline="0" dirty="0" smtClean="0"/>
              <a:t> the </a:t>
            </a:r>
            <a:r>
              <a:rPr lang="en-US" dirty="0" smtClean="0"/>
              <a:t>Foundation for this</a:t>
            </a:r>
            <a:r>
              <a:rPr lang="en-US" baseline="0" dirty="0" smtClean="0"/>
              <a:t> project.</a:t>
            </a:r>
          </a:p>
          <a:p>
            <a:r>
              <a:rPr lang="en-US" baseline="0" dirty="0" smtClean="0"/>
              <a:t>The new (2014) ACOG guidelines for defining labor abnormalities and recommendations for treatment are key.</a:t>
            </a:r>
          </a:p>
          <a:p>
            <a:r>
              <a:rPr lang="en-US" baseline="0" dirty="0" smtClean="0"/>
              <a:t>Likewise, the 2016 national patient safety bundle for supporting vaginal birth and reducing primary cesarean births that is focused on practical approaches serves as the base for the CMQCC Toolkit</a:t>
            </a:r>
          </a:p>
          <a:p>
            <a:r>
              <a:rPr lang="en-US" baseline="0" dirty="0" smtClean="0"/>
              <a:t>Lets look at some of the KEY FINDINGS</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34</a:t>
            </a:fld>
            <a:endParaRPr lang="en-US"/>
          </a:p>
        </p:txBody>
      </p:sp>
    </p:spTree>
    <p:extLst>
      <p:ext uri="{BB962C8B-B14F-4D97-AF65-F5344CB8AC3E}">
        <p14:creationId xmlns:p14="http://schemas.microsoft.com/office/powerpoint/2010/main" val="2492715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most important parts are the new guidelines on length of all stages of labor. </a:t>
            </a:r>
          </a:p>
          <a:p>
            <a:r>
              <a:rPr lang="en-US" dirty="0" smtClean="0"/>
              <a:t>Patience</a:t>
            </a:r>
            <a:r>
              <a:rPr lang="en-US" baseline="0" dirty="0" smtClean="0"/>
              <a:t> is a clear virtue.</a:t>
            </a:r>
          </a:p>
          <a:p>
            <a:r>
              <a:rPr lang="en-US" baseline="0" dirty="0" smtClean="0"/>
              <a:t>Of course, all such guidelines are </a:t>
            </a:r>
            <a:r>
              <a:rPr lang="en-US" dirty="0" smtClean="0"/>
              <a:t>Dependent on maternal and fetal status</a:t>
            </a:r>
            <a:r>
              <a:rPr lang="en-US" baseline="0" dirty="0" smtClean="0"/>
              <a:t> and professional expert opinion. </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35</a:t>
            </a:fld>
            <a:endParaRPr lang="en-US"/>
          </a:p>
        </p:txBody>
      </p:sp>
    </p:spTree>
    <p:extLst>
      <p:ext uri="{BB962C8B-B14F-4D97-AF65-F5344CB8AC3E}">
        <p14:creationId xmlns:p14="http://schemas.microsoft.com/office/powerpoint/2010/main" val="1516930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active phase labor, the timing of the onset is the most important change</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36</a:t>
            </a:fld>
            <a:endParaRPr lang="en-US"/>
          </a:p>
        </p:txBody>
      </p:sp>
    </p:spTree>
    <p:extLst>
      <p:ext uri="{BB962C8B-B14F-4D97-AF65-F5344CB8AC3E}">
        <p14:creationId xmlns:p14="http://schemas.microsoft.com/office/powerpoint/2010/main" val="497273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1371600" y="1143000"/>
            <a:ext cx="4114800" cy="3086100"/>
          </a:xfrm>
          <a:ln/>
        </p:spPr>
      </p:sp>
      <p:sp>
        <p:nvSpPr>
          <p:cNvPr id="1341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545631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in turn leads</a:t>
            </a:r>
            <a:r>
              <a:rPr lang="en-US" baseline="0" dirty="0" smtClean="0"/>
              <a:t> directly to the new recommendations for labor dystocia/failure to progress.</a:t>
            </a:r>
          </a:p>
          <a:p>
            <a:r>
              <a:rPr lang="en-US" baseline="0" dirty="0" smtClean="0"/>
              <a:t>Note that these are considered “strong recommendations”</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37</a:t>
            </a:fld>
            <a:endParaRPr lang="en-US"/>
          </a:p>
        </p:txBody>
      </p:sp>
    </p:spTree>
    <p:extLst>
      <p:ext uri="{BB962C8B-B14F-4D97-AF65-F5344CB8AC3E}">
        <p14:creationId xmlns:p14="http://schemas.microsoft.com/office/powerpoint/2010/main" val="1485008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first time, we have national ACOG guidelines for determining when a labor induction has “failed”.</a:t>
            </a:r>
          </a:p>
          <a:p>
            <a:r>
              <a:rPr lang="en-US" dirty="0" smtClean="0"/>
              <a:t>Again,</a:t>
            </a:r>
            <a:r>
              <a:rPr lang="en-US" baseline="0" dirty="0" smtClean="0"/>
              <a:t> they are considered strong recommendations</a:t>
            </a:r>
          </a:p>
          <a:p>
            <a:r>
              <a:rPr lang="en-US" baseline="0" dirty="0" smtClean="0"/>
              <a:t>Also, again note that they apply if fetal and maternal status allow.</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38</a:t>
            </a:fld>
            <a:endParaRPr lang="en-US"/>
          </a:p>
        </p:txBody>
      </p:sp>
    </p:spTree>
    <p:extLst>
      <p:ext uri="{BB962C8B-B14F-4D97-AF65-F5344CB8AC3E}">
        <p14:creationId xmlns:p14="http://schemas.microsoft.com/office/powerpoint/2010/main" val="1168996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From the Council on Patient Safety in Women’s Healthcare</a:t>
            </a:r>
          </a:p>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39</a:t>
            </a:fld>
            <a:endParaRPr lang="en-US"/>
          </a:p>
        </p:txBody>
      </p:sp>
    </p:spTree>
    <p:extLst>
      <p:ext uri="{BB962C8B-B14F-4D97-AF65-F5344CB8AC3E}">
        <p14:creationId xmlns:p14="http://schemas.microsoft.com/office/powerpoint/2010/main" val="1398682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We have been working with the major liability carriers who stress these</a:t>
            </a:r>
            <a:r>
              <a:rPr lang="en-US" baseline="0" dirty="0" smtClean="0"/>
              <a:t> principles.</a:t>
            </a:r>
          </a:p>
          <a:p>
            <a:r>
              <a:rPr lang="en-US" baseline="0" dirty="0" smtClean="0"/>
              <a:t>The release of ACOG guidelines are very helpful in this matter.</a:t>
            </a:r>
            <a:endParaRPr lang="en-US" dirty="0"/>
          </a:p>
        </p:txBody>
      </p:sp>
      <p:sp>
        <p:nvSpPr>
          <p:cNvPr id="4" name="Slide Number Placeholder 3"/>
          <p:cNvSpPr>
            <a:spLocks noGrp="1"/>
          </p:cNvSpPr>
          <p:nvPr>
            <p:ph type="sldNum" sz="quarter" idx="10"/>
          </p:nvPr>
        </p:nvSpPr>
        <p:spPr/>
        <p:txBody>
          <a:bodyPr/>
          <a:lstStyle/>
          <a:p>
            <a:fld id="{5BDC9F66-FAE5-5F48-95EE-ED992B26C4E1}" type="slidenum">
              <a:rPr lang="en-US" altLang="en-US" smtClean="0"/>
              <a:pPr/>
              <a:t>40</a:t>
            </a:fld>
            <a:endParaRPr lang="en-US" altLang="en-US"/>
          </a:p>
        </p:txBody>
      </p:sp>
    </p:spTree>
    <p:extLst>
      <p:ext uri="{BB962C8B-B14F-4D97-AF65-F5344CB8AC3E}">
        <p14:creationId xmlns:p14="http://schemas.microsoft.com/office/powerpoint/2010/main" val="321637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a:t>
            </a:r>
            <a:r>
              <a:rPr lang="en-US" baseline="0" dirty="0" smtClean="0"/>
              <a:t> at the Toolkit.</a:t>
            </a:r>
          </a:p>
          <a:p>
            <a:r>
              <a:rPr lang="en-US" baseline="0" dirty="0" smtClean="0"/>
              <a:t>It is </a:t>
            </a:r>
            <a:r>
              <a:rPr lang="en-US" dirty="0" smtClean="0"/>
              <a:t>Open source for anyone to download and use.</a:t>
            </a:r>
          </a:p>
        </p:txBody>
      </p:sp>
      <p:sp>
        <p:nvSpPr>
          <p:cNvPr id="4" name="Slide Number Placeholder 3"/>
          <p:cNvSpPr>
            <a:spLocks noGrp="1"/>
          </p:cNvSpPr>
          <p:nvPr>
            <p:ph type="sldNum" sz="quarter" idx="10"/>
          </p:nvPr>
        </p:nvSpPr>
        <p:spPr/>
        <p:txBody>
          <a:bodyPr/>
          <a:lstStyle/>
          <a:p>
            <a:fld id="{3B96EF4C-B408-F543-BFED-B66F0954479B}" type="slidenum">
              <a:rPr lang="en-US" smtClean="0"/>
              <a:t>41</a:t>
            </a:fld>
            <a:endParaRPr lang="en-US"/>
          </a:p>
        </p:txBody>
      </p:sp>
    </p:spTree>
    <p:extLst>
      <p:ext uri="{BB962C8B-B14F-4D97-AF65-F5344CB8AC3E}">
        <p14:creationId xmlns:p14="http://schemas.microsoft.com/office/powerpoint/2010/main" val="483035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Multidisciplinary group for writing and reviewing.</a:t>
            </a:r>
          </a:p>
          <a:p>
            <a:r>
              <a:rPr lang="en-US" dirty="0" smtClean="0"/>
              <a:t>We wanted all who are caring for laboring women to participate!</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42</a:t>
            </a:fld>
            <a:endParaRPr lang="en-US"/>
          </a:p>
        </p:txBody>
      </p:sp>
    </p:spTree>
    <p:extLst>
      <p:ext uri="{BB962C8B-B14F-4D97-AF65-F5344CB8AC3E}">
        <p14:creationId xmlns:p14="http://schemas.microsoft.com/office/powerpoint/2010/main" val="201448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Organized to approximate the safety bundles – around the four R’s. </a:t>
            </a:r>
          </a:p>
          <a:p>
            <a:r>
              <a:rPr lang="en-US" dirty="0" smtClean="0"/>
              <a:t>79 pages in 5 parts</a:t>
            </a:r>
          </a:p>
          <a:p>
            <a:r>
              <a:rPr lang="en-US" dirty="0" smtClean="0"/>
              <a:t>Followed by:</a:t>
            </a:r>
          </a:p>
          <a:p>
            <a:r>
              <a:rPr lang="en-US" dirty="0" smtClean="0"/>
              <a:t>20 appendices</a:t>
            </a:r>
          </a:p>
          <a:p>
            <a:r>
              <a:rPr lang="en-US" dirty="0" smtClean="0"/>
              <a:t>(graphics, flow charts), and</a:t>
            </a:r>
          </a:p>
          <a:p>
            <a:r>
              <a:rPr lang="en-US" dirty="0" smtClean="0"/>
              <a:t>338 references</a:t>
            </a:r>
          </a:p>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43</a:t>
            </a:fld>
            <a:endParaRPr lang="en-US"/>
          </a:p>
        </p:txBody>
      </p:sp>
    </p:spTree>
    <p:extLst>
      <p:ext uri="{BB962C8B-B14F-4D97-AF65-F5344CB8AC3E}">
        <p14:creationId xmlns:p14="http://schemas.microsoft.com/office/powerpoint/2010/main" val="1614098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Pleased</a:t>
            </a:r>
            <a:r>
              <a:rPr lang="en-US" baseline="0" dirty="0" smtClean="0"/>
              <a:t> to have support from our professional organizations. Letter of support from ACOG National is shown here.</a:t>
            </a:r>
          </a:p>
          <a:p>
            <a:r>
              <a:rPr lang="en-US" baseline="0" dirty="0" smtClean="0"/>
              <a:t>Note the highlighted sentences. [CLICK TO BLOW-UP THE HIGHLIGHTED SENTENCES].</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44</a:t>
            </a:fld>
            <a:endParaRPr lang="en-US"/>
          </a:p>
        </p:txBody>
      </p:sp>
    </p:spTree>
    <p:extLst>
      <p:ext uri="{BB962C8B-B14F-4D97-AF65-F5344CB8AC3E}">
        <p14:creationId xmlns:p14="http://schemas.microsoft.com/office/powerpoint/2010/main" val="191080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truly exceptional as they almost never support materials not internally created</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45</a:t>
            </a:fld>
            <a:endParaRPr lang="en-US"/>
          </a:p>
        </p:txBody>
      </p:sp>
    </p:spTree>
    <p:extLst>
      <p:ext uri="{BB962C8B-B14F-4D97-AF65-F5344CB8AC3E}">
        <p14:creationId xmlns:p14="http://schemas.microsoft.com/office/powerpoint/2010/main" val="124485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go thru some of the highlights of the toolkit</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46</a:t>
            </a:fld>
            <a:endParaRPr lang="en-US"/>
          </a:p>
        </p:txBody>
      </p:sp>
    </p:spTree>
    <p:extLst>
      <p:ext uri="{BB962C8B-B14F-4D97-AF65-F5344CB8AC3E}">
        <p14:creationId xmlns:p14="http://schemas.microsoft.com/office/powerpoint/2010/main" val="2075334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862AB0-B78E-0246-8EB2-23CCD0C46CB1}" type="slidenum">
              <a:rPr lang="en-US" smtClean="0"/>
              <a:pPr/>
              <a:t>6</a:t>
            </a:fld>
            <a:endParaRPr lang="en-US"/>
          </a:p>
        </p:txBody>
      </p:sp>
    </p:spTree>
    <p:extLst>
      <p:ext uri="{BB962C8B-B14F-4D97-AF65-F5344CB8AC3E}">
        <p14:creationId xmlns:p14="http://schemas.microsoft.com/office/powerpoint/2010/main" val="1022297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a:t>
            </a:r>
            <a:r>
              <a:rPr lang="en-US" baseline="0" dirty="0" smtClean="0"/>
              <a:t> the culture of your unit?</a:t>
            </a:r>
          </a:p>
          <a:p>
            <a:r>
              <a:rPr lang="en-US" baseline="0" dirty="0" smtClean="0"/>
              <a:t>	CMQCC is creating a survey to measure attitudes/beliefs of the nursing physician staff. This will be used in two fold manner – to help hospitals determine what areas of their culture need attention to support intended vaginal birth as well as an overall assessment of the relationship between unit personnel attitudes and beliefs in relation to their NTSV rate.</a:t>
            </a:r>
          </a:p>
          <a:p>
            <a:endParaRPr lang="en-US" baseline="0" dirty="0" smtClean="0"/>
          </a:p>
          <a:p>
            <a:r>
              <a:rPr lang="en-US" baseline="0" dirty="0" smtClean="0"/>
              <a:t>Since a decreasing number of hospitals are directly involved with their childbirth education classes, it is important to meet often with community led classes to ensure information is current in relation to your facility and evidence.</a:t>
            </a:r>
          </a:p>
          <a:p>
            <a:endParaRPr lang="en-US" baseline="0" dirty="0" smtClean="0"/>
          </a:p>
          <a:p>
            <a:r>
              <a:rPr lang="en-US" baseline="0" dirty="0" smtClean="0"/>
              <a:t>The toolkit outlines several critical times for communication with the woman and creates the opportunity for shared decision making. Some of these key points include:</a:t>
            </a:r>
          </a:p>
          <a:p>
            <a:pPr marL="171450" indent="-171450">
              <a:buFont typeface="Arial" charset="0"/>
              <a:buChar char="•"/>
            </a:pPr>
            <a:r>
              <a:rPr lang="en-US" sz="1200" b="0" i="0" u="none" strike="noStrike" kern="1200" baseline="0" dirty="0" smtClean="0">
                <a:solidFill>
                  <a:schemeClr val="tx1"/>
                </a:solidFill>
                <a:latin typeface="+mn-lt"/>
                <a:ea typeface="+mn-ea"/>
                <a:cs typeface="+mn-cs"/>
              </a:rPr>
              <a:t>Choice of provider and/or facility for prenatal care and care at time of birth</a:t>
            </a:r>
          </a:p>
          <a:p>
            <a:pPr marL="171450" indent="-171450">
              <a:buFont typeface="Arial" charset="0"/>
              <a:buChar char="•"/>
            </a:pPr>
            <a:r>
              <a:rPr lang="en-US" sz="1200" b="0" i="0" u="none" strike="noStrike" kern="1200" baseline="0" dirty="0" smtClean="0">
                <a:solidFill>
                  <a:schemeClr val="tx1"/>
                </a:solidFill>
                <a:latin typeface="+mn-lt"/>
                <a:ea typeface="+mn-ea"/>
                <a:cs typeface="+mn-cs"/>
              </a:rPr>
              <a:t>Timing of admission to hospital (admission to labor and delivery while still in the latent/early phase is associated with an increased risk of cesarean)</a:t>
            </a:r>
          </a:p>
          <a:p>
            <a:pPr marL="171450" indent="-171450">
              <a:buFont typeface="Arial" charset="0"/>
              <a:buChar char="•"/>
            </a:pPr>
            <a:r>
              <a:rPr lang="en-US" sz="1200" b="0" i="0" u="none" strike="noStrike" kern="1200" baseline="0" dirty="0" smtClean="0">
                <a:solidFill>
                  <a:schemeClr val="tx1"/>
                </a:solidFill>
                <a:latin typeface="+mn-lt"/>
                <a:ea typeface="+mn-ea"/>
                <a:cs typeface="+mn-cs"/>
              </a:rPr>
              <a:t> Choice of fetal monitoring method (continuous monitoring is associated with an increased risk of cesarean)</a:t>
            </a:r>
          </a:p>
          <a:p>
            <a:pPr marL="171450" indent="-171450">
              <a:buFont typeface="Arial" charset="0"/>
              <a:buChar char="•"/>
            </a:pPr>
            <a:r>
              <a:rPr lang="en-US" sz="1200" b="0" i="0" u="none" strike="noStrike" kern="1200" baseline="0" dirty="0" smtClean="0">
                <a:solidFill>
                  <a:schemeClr val="tx1"/>
                </a:solidFill>
                <a:latin typeface="+mn-lt"/>
                <a:ea typeface="+mn-ea"/>
                <a:cs typeface="+mn-cs"/>
              </a:rPr>
              <a:t> Whether to have continuous labor support by a trained caregiver like a doula (continuous labor support improves chances of having a vaginal birth)</a:t>
            </a:r>
          </a:p>
          <a:p>
            <a:pPr marL="171450" indent="-171450">
              <a:buFont typeface="Arial" charset="0"/>
              <a:buChar char="•"/>
            </a:pPr>
            <a:r>
              <a:rPr lang="en-US" sz="1200" b="0" i="0" u="none" strike="noStrike" kern="1200" baseline="0" dirty="0" smtClean="0">
                <a:solidFill>
                  <a:schemeClr val="tx1"/>
                </a:solidFill>
                <a:latin typeface="+mn-lt"/>
                <a:ea typeface="+mn-ea"/>
                <a:cs typeface="+mn-cs"/>
              </a:rPr>
              <a:t>Induction of labor without medical indication (depending on the provider and facility)</a:t>
            </a:r>
            <a:endParaRPr lang="en-US" baseline="0" dirty="0" smtClean="0"/>
          </a:p>
        </p:txBody>
      </p:sp>
      <p:sp>
        <p:nvSpPr>
          <p:cNvPr id="4" name="Slide Number Placeholder 3"/>
          <p:cNvSpPr>
            <a:spLocks noGrp="1"/>
          </p:cNvSpPr>
          <p:nvPr>
            <p:ph type="sldNum" sz="quarter" idx="10"/>
          </p:nvPr>
        </p:nvSpPr>
        <p:spPr/>
        <p:txBody>
          <a:bodyPr/>
          <a:lstStyle/>
          <a:p>
            <a:fld id="{3B96EF4C-B408-F543-BFED-B66F0954479B}" type="slidenum">
              <a:rPr lang="en-US" smtClean="0"/>
              <a:t>47</a:t>
            </a:fld>
            <a:endParaRPr lang="en-US"/>
          </a:p>
        </p:txBody>
      </p:sp>
    </p:spTree>
    <p:extLst>
      <p:ext uri="{BB962C8B-B14F-4D97-AF65-F5344CB8AC3E}">
        <p14:creationId xmlns:p14="http://schemas.microsoft.com/office/powerpoint/2010/main" val="3425676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48</a:t>
            </a:fld>
            <a:endParaRPr lang="en-US"/>
          </a:p>
        </p:txBody>
      </p:sp>
    </p:spTree>
    <p:extLst>
      <p:ext uri="{BB962C8B-B14F-4D97-AF65-F5344CB8AC3E}">
        <p14:creationId xmlns:p14="http://schemas.microsoft.com/office/powerpoint/2010/main" val="3027680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Shared decision making is a collaborative process between the provider and patient that “takes into account the best available</a:t>
            </a:r>
          </a:p>
          <a:p>
            <a:r>
              <a:rPr lang="en-US" sz="1200" b="0" i="0" u="none" strike="noStrike" kern="1200" baseline="0" dirty="0" smtClean="0">
                <a:solidFill>
                  <a:schemeClr val="tx1"/>
                </a:solidFill>
                <a:latin typeface="+mn-lt"/>
                <a:ea typeface="+mn-ea"/>
                <a:cs typeface="+mn-cs"/>
              </a:rPr>
              <a:t>scientific evidence, as well as the individual’s values and preferences, to determine the right course of care.” By identifying the major decision points that most impact the risk for cesarean birth, providers can markedly improve the patient’s knowledge defi</a:t>
            </a:r>
            <a:r>
              <a:rPr lang="en-US" sz="1200" b="1" i="0" u="none" strike="noStrike" kern="1200" baseline="0" dirty="0" smtClean="0">
                <a:solidFill>
                  <a:schemeClr val="tx1"/>
                </a:solidFill>
                <a:latin typeface="+mn-lt"/>
                <a:ea typeface="+mn-ea"/>
                <a:cs typeface="+mn-cs"/>
              </a:rPr>
              <a:t>c</a:t>
            </a:r>
            <a:r>
              <a:rPr lang="en-US" sz="1200" b="0" i="0" u="none" strike="noStrike" kern="1200" baseline="0" dirty="0" smtClean="0">
                <a:solidFill>
                  <a:schemeClr val="tx1"/>
                </a:solidFill>
                <a:latin typeface="+mn-lt"/>
                <a:ea typeface="+mn-ea"/>
                <a:cs typeface="+mn-cs"/>
              </a:rPr>
              <a:t>it and</a:t>
            </a:r>
          </a:p>
          <a:p>
            <a:r>
              <a:rPr lang="en-US" sz="1200" b="0" i="0" u="none" strike="noStrike" kern="1200" baseline="0" dirty="0" smtClean="0">
                <a:solidFill>
                  <a:schemeClr val="tx1"/>
                </a:solidFill>
                <a:latin typeface="+mn-lt"/>
                <a:ea typeface="+mn-ea"/>
                <a:cs typeface="+mn-cs"/>
              </a:rPr>
              <a:t>decision making.</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49</a:t>
            </a:fld>
            <a:endParaRPr lang="en-US"/>
          </a:p>
        </p:txBody>
      </p:sp>
    </p:spTree>
    <p:extLst>
      <p:ext uri="{BB962C8B-B14F-4D97-AF65-F5344CB8AC3E}">
        <p14:creationId xmlns:p14="http://schemas.microsoft.com/office/powerpoint/2010/main" val="3476945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While a very small portion of women may desire a pre-labor cesarean, data from this survey do not support the suggestion that</a:t>
            </a:r>
          </a:p>
          <a:p>
            <a:r>
              <a:rPr lang="en-US" sz="1200" b="0" i="0" u="none" strike="noStrike" kern="1200" baseline="0" dirty="0" smtClean="0">
                <a:solidFill>
                  <a:schemeClr val="tx1"/>
                </a:solidFill>
                <a:latin typeface="+mn-lt"/>
                <a:ea typeface="+mn-ea"/>
                <a:cs typeface="+mn-cs"/>
              </a:rPr>
              <a:t>maternal requests for cesareans contribute significantly to the high cesarean rate. To the contrary, the evidence indicates that women prefer vaginal birth — less than 1% of women reported choosing a non-medically indicated cesarean for their first birth.</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50</a:t>
            </a:fld>
            <a:endParaRPr lang="en-US"/>
          </a:p>
        </p:txBody>
      </p:sp>
    </p:spTree>
    <p:extLst>
      <p:ext uri="{BB962C8B-B14F-4D97-AF65-F5344CB8AC3E}">
        <p14:creationId xmlns:p14="http://schemas.microsoft.com/office/powerpoint/2010/main" val="41074517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It is not uncommon to hear how a woman’s Birth Plan is a “sure ticket to the operating room”. On the contrary, a collaboratively developed Birth Plan can offer a unique opportunity for providers to engage women in shared decision making early in the prenatal period and to discuss expectations, fears, gaps in knowledge, and specific decision points that may impact a woman’s risk of cesarean.</a:t>
            </a:r>
          </a:p>
          <a:p>
            <a:endParaRPr lang="en-US" dirty="0" smtClean="0"/>
          </a:p>
          <a:p>
            <a:r>
              <a:rPr lang="en-US" dirty="0" smtClean="0"/>
              <a:t>Hospitals can</a:t>
            </a:r>
            <a:r>
              <a:rPr lang="en-US" baseline="0" dirty="0" smtClean="0"/>
              <a:t> create positive communication regarding maternal preferences in labor by tailoring a birth preferences worksheet to what their facility can provide. This form can be placed on the hospital's website for download with their own logo on it. Not only does the hospital ownership help the patients identify their ability to make informed decisions with the particular hospital, the logo can help improve hospital staff buy in.   Sure beats downloading a birth plan from an unknown source!</a:t>
            </a:r>
          </a:p>
          <a:p>
            <a:endParaRPr lang="en-US" baseline="0" dirty="0" smtClean="0"/>
          </a:p>
        </p:txBody>
      </p:sp>
      <p:sp>
        <p:nvSpPr>
          <p:cNvPr id="4" name="Slide Number Placeholder 3"/>
          <p:cNvSpPr>
            <a:spLocks noGrp="1"/>
          </p:cNvSpPr>
          <p:nvPr>
            <p:ph type="sldNum" sz="quarter" idx="10"/>
          </p:nvPr>
        </p:nvSpPr>
        <p:spPr/>
        <p:txBody>
          <a:bodyPr/>
          <a:lstStyle/>
          <a:p>
            <a:fld id="{3B96EF4C-B408-F543-BFED-B66F0954479B}" type="slidenum">
              <a:rPr lang="en-US" smtClean="0"/>
              <a:t>51</a:t>
            </a:fld>
            <a:endParaRPr lang="en-US"/>
          </a:p>
        </p:txBody>
      </p:sp>
    </p:spTree>
    <p:extLst>
      <p:ext uri="{BB962C8B-B14F-4D97-AF65-F5344CB8AC3E}">
        <p14:creationId xmlns:p14="http://schemas.microsoft.com/office/powerpoint/2010/main" val="599636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Upcoming educational webinars through CMQCC collaborative – all are invited to view,</a:t>
            </a:r>
            <a:r>
              <a:rPr lang="en-US" baseline="0" dirty="0" smtClean="0"/>
              <a:t> refer to CMQCC website for details</a:t>
            </a:r>
          </a:p>
          <a:p>
            <a:r>
              <a:rPr lang="en-US" baseline="0" dirty="0" smtClean="0"/>
              <a:t>	Early labor support</a:t>
            </a:r>
          </a:p>
          <a:p>
            <a:r>
              <a:rPr lang="en-US" baseline="0" dirty="0" smtClean="0"/>
              <a:t>	Intermittent Auscultation and Intermittent Monitoring</a:t>
            </a:r>
          </a:p>
          <a:p>
            <a:r>
              <a:rPr lang="en-US" baseline="0" dirty="0" smtClean="0"/>
              <a:t>	Implementing the Coping with Labor Algorithm</a:t>
            </a:r>
          </a:p>
          <a:p>
            <a:r>
              <a:rPr lang="en-US" baseline="0" dirty="0" smtClean="0"/>
              <a:t>	How to build a relationship with doulas in your community and your hospital</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54</a:t>
            </a:fld>
            <a:endParaRPr lang="en-US"/>
          </a:p>
        </p:txBody>
      </p:sp>
    </p:spTree>
    <p:extLst>
      <p:ext uri="{BB962C8B-B14F-4D97-AF65-F5344CB8AC3E}">
        <p14:creationId xmlns:p14="http://schemas.microsoft.com/office/powerpoint/2010/main" val="39539661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still provide active nursing bedside labor support for women</a:t>
            </a:r>
            <a:r>
              <a:rPr lang="en-US" baseline="0" dirty="0" smtClean="0"/>
              <a:t> with regional anesthesia/analgesia </a:t>
            </a:r>
            <a:endParaRPr lang="en-US" dirty="0" smtClean="0"/>
          </a:p>
          <a:p>
            <a:r>
              <a:rPr lang="en-US" dirty="0" smtClean="0"/>
              <a:t>Call your birthing bed sales</a:t>
            </a:r>
            <a:r>
              <a:rPr lang="en-US" baseline="0" dirty="0" smtClean="0"/>
              <a:t> rep for an in house in-service on labor bed use – more than a lumbar support </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56</a:t>
            </a:fld>
            <a:endParaRPr lang="en-US"/>
          </a:p>
        </p:txBody>
      </p:sp>
    </p:spTree>
    <p:extLst>
      <p:ext uri="{BB962C8B-B14F-4D97-AF65-F5344CB8AC3E}">
        <p14:creationId xmlns:p14="http://schemas.microsoft.com/office/powerpoint/2010/main" val="410750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Peanut</a:t>
            </a:r>
            <a:r>
              <a:rPr lang="en-US" baseline="0" dirty="0" smtClean="0"/>
              <a:t> Balls are not commonly used in many sites with particular value among women with epidurals to help prevent/treat OP presentations </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57</a:t>
            </a:fld>
            <a:endParaRPr lang="en-US"/>
          </a:p>
        </p:txBody>
      </p:sp>
    </p:spTree>
    <p:extLst>
      <p:ext uri="{BB962C8B-B14F-4D97-AF65-F5344CB8AC3E}">
        <p14:creationId xmlns:p14="http://schemas.microsoft.com/office/powerpoint/2010/main" val="26945534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Non-pharmacologic methods can improve and augment coping for all women, especially those with regional analgesia (epidural) or narcotics</a:t>
            </a:r>
          </a:p>
          <a:p>
            <a:r>
              <a:rPr lang="en-US" sz="1200" b="0" i="0" u="none" strike="noStrike" kern="1200" baseline="0" dirty="0" smtClean="0">
                <a:solidFill>
                  <a:schemeClr val="tx1"/>
                </a:solidFill>
                <a:latin typeface="+mn-lt"/>
                <a:ea typeface="+mn-ea"/>
                <a:cs typeface="+mn-cs"/>
              </a:rPr>
              <a:t>who are unable to reach an effective level of relief, women who desire to avoid pharmacologic methods until well into active labor, and women in facilities where 24-hour in-house anesthesia coverage is not available</a:t>
            </a:r>
          </a:p>
          <a:p>
            <a:r>
              <a:rPr lang="en-US" sz="1200" b="0" i="0" u="none" strike="noStrike" kern="1200" baseline="0" dirty="0" smtClean="0">
                <a:solidFill>
                  <a:schemeClr val="tx1"/>
                </a:solidFill>
                <a:latin typeface="+mn-lt"/>
                <a:ea typeface="+mn-ea"/>
                <a:cs typeface="+mn-cs"/>
              </a:rPr>
              <a:t>Changing the culture of supportive care within a facility, to increase the use of non-pharmacological coping methods, may take several combined approaches.</a:t>
            </a:r>
          </a:p>
          <a:p>
            <a:r>
              <a:rPr lang="en-US" sz="1200" b="0" i="0" u="none" strike="noStrike" kern="1200" baseline="0" dirty="0" smtClean="0">
                <a:solidFill>
                  <a:schemeClr val="tx1"/>
                </a:solidFill>
                <a:latin typeface="+mn-lt"/>
                <a:ea typeface="+mn-ea"/>
                <a:cs typeface="+mn-cs"/>
              </a:rPr>
              <a:t>The tools provided in this toolkit can assist in developing these skills and in providing care that supports intended vaginal birth,</a:t>
            </a:r>
          </a:p>
          <a:p>
            <a:r>
              <a:rPr lang="en-US" sz="1200" b="0" i="0" u="none" strike="noStrike" kern="1200" baseline="0" dirty="0" smtClean="0">
                <a:solidFill>
                  <a:schemeClr val="tx1"/>
                </a:solidFill>
                <a:latin typeface="+mn-lt"/>
                <a:ea typeface="+mn-ea"/>
                <a:cs typeface="+mn-cs"/>
              </a:rPr>
              <a:t>safely reduces routine intervention, and provides a satisfying patient experience</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58</a:t>
            </a:fld>
            <a:endParaRPr lang="en-US"/>
          </a:p>
        </p:txBody>
      </p:sp>
    </p:spTree>
    <p:extLst>
      <p:ext uri="{BB962C8B-B14F-4D97-AF65-F5344CB8AC3E}">
        <p14:creationId xmlns:p14="http://schemas.microsoft.com/office/powerpoint/2010/main" val="25405914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starting safety huddles on your unit that</a:t>
            </a:r>
            <a:r>
              <a:rPr lang="en-US" baseline="0" dirty="0" smtClean="0"/>
              <a:t> discusses cesareans during the shift with indication and potential areas that could have avoided the low risk CS. Communication? </a:t>
            </a:r>
            <a:r>
              <a:rPr lang="en-US" baseline="0" dirty="0" err="1" smtClean="0"/>
              <a:t>Slevel</a:t>
            </a:r>
            <a:r>
              <a:rPr lang="en-US" baseline="0" dirty="0" smtClean="0"/>
              <a:t> of support? No shame and blame – just learning.</a:t>
            </a:r>
          </a:p>
          <a:p>
            <a:endParaRPr lang="en-US" baseline="0" dirty="0" smtClean="0"/>
          </a:p>
          <a:p>
            <a:r>
              <a:rPr lang="en-US" baseline="0" dirty="0" smtClean="0"/>
              <a:t>Induction scheduling resources from one of our pilot hospitals available on CMQCC website under Collaborative resources. </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61</a:t>
            </a:fld>
            <a:endParaRPr lang="en-US"/>
          </a:p>
        </p:txBody>
      </p:sp>
    </p:spTree>
    <p:extLst>
      <p:ext uri="{BB962C8B-B14F-4D97-AF65-F5344CB8AC3E}">
        <p14:creationId xmlns:p14="http://schemas.microsoft.com/office/powerpoint/2010/main" val="2465103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862AB0-B78E-0246-8EB2-23CCD0C46CB1}" type="slidenum">
              <a:rPr lang="en-US" smtClean="0"/>
              <a:pPr/>
              <a:t>7</a:t>
            </a:fld>
            <a:endParaRPr lang="en-US"/>
          </a:p>
        </p:txBody>
      </p:sp>
    </p:spTree>
    <p:extLst>
      <p:ext uri="{BB962C8B-B14F-4D97-AF65-F5344CB8AC3E}">
        <p14:creationId xmlns:p14="http://schemas.microsoft.com/office/powerpoint/2010/main" val="4696527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ACOG Guidelines can be easily reduced to case review checklist.</a:t>
            </a:r>
          </a:p>
          <a:p>
            <a:r>
              <a:rPr lang="en-US" dirty="0" smtClean="0"/>
              <a:t>This checklist would also be a good way to begin to evaluate your NTSV cases prior to any QI implementation</a:t>
            </a:r>
            <a:r>
              <a:rPr lang="en-US" baseline="0" dirty="0" smtClean="0"/>
              <a:t> efforts. A form to assist your hospital in this audit is available on the CMQCC website – and additional support is built into the CMQCC Maternal Data center.</a:t>
            </a:r>
          </a:p>
          <a:p>
            <a:r>
              <a:rPr lang="en-US" baseline="0" dirty="0" smtClean="0"/>
              <a:t>instructions for completion are in the Implementation Guide (also available on the CMQCC website)</a:t>
            </a:r>
            <a:endParaRPr lang="en-US" dirty="0"/>
          </a:p>
        </p:txBody>
      </p:sp>
      <p:sp>
        <p:nvSpPr>
          <p:cNvPr id="4" name="Slide Number Placeholder 3"/>
          <p:cNvSpPr>
            <a:spLocks noGrp="1"/>
          </p:cNvSpPr>
          <p:nvPr>
            <p:ph type="sldNum" sz="quarter" idx="10"/>
          </p:nvPr>
        </p:nvSpPr>
        <p:spPr/>
        <p:txBody>
          <a:bodyPr/>
          <a:lstStyle/>
          <a:p>
            <a:fld id="{5BDC9F66-FAE5-5F48-95EE-ED992B26C4E1}" type="slidenum">
              <a:rPr lang="en-US" altLang="en-US" smtClean="0"/>
              <a:pPr/>
              <a:t>62</a:t>
            </a:fld>
            <a:endParaRPr lang="en-US" altLang="en-US"/>
          </a:p>
        </p:txBody>
      </p:sp>
    </p:spTree>
    <p:extLst>
      <p:ext uri="{BB962C8B-B14F-4D97-AF65-F5344CB8AC3E}">
        <p14:creationId xmlns:p14="http://schemas.microsoft.com/office/powerpoint/2010/main" val="35564664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key strategy for successful quality improvement (QI) projects is the use of rapid-cycle data to help drive change</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63</a:t>
            </a:fld>
            <a:endParaRPr lang="en-US"/>
          </a:p>
        </p:txBody>
      </p:sp>
    </p:spTree>
    <p:extLst>
      <p:ext uri="{BB962C8B-B14F-4D97-AF65-F5344CB8AC3E}">
        <p14:creationId xmlns:p14="http://schemas.microsoft.com/office/powerpoint/2010/main" val="24214298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hospitals</a:t>
            </a:r>
            <a:r>
              <a:rPr lang="en-US" baseline="0" dirty="0" smtClean="0"/>
              <a:t> have used group and provider level data to examine the large variation seen among providers.</a:t>
            </a:r>
          </a:p>
          <a:p>
            <a:r>
              <a:rPr lang="en-US" baseline="0" dirty="0" smtClean="0"/>
              <a:t>Provider level data is not perfect for many reasons but they provide the ability to give feedback and comparisons within your department.  </a:t>
            </a:r>
          </a:p>
          <a:p>
            <a:r>
              <a:rPr lang="en-US" baseline="0" dirty="0" smtClean="0"/>
              <a:t>Attribution comes from the provider named on the Birth Certificate.</a:t>
            </a:r>
          </a:p>
          <a:p>
            <a:r>
              <a:rPr lang="en-US" baseline="0" dirty="0" smtClean="0"/>
              <a:t>We are not supporting public release of these data</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64</a:t>
            </a:fld>
            <a:endParaRPr lang="en-US"/>
          </a:p>
        </p:txBody>
      </p:sp>
    </p:spTree>
    <p:extLst>
      <p:ext uri="{BB962C8B-B14F-4D97-AF65-F5344CB8AC3E}">
        <p14:creationId xmlns:p14="http://schemas.microsoft.com/office/powerpoint/2010/main" val="13806652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 hospital level NTSV CS rates</a:t>
            </a:r>
            <a:r>
              <a:rPr lang="en-US" baseline="0" dirty="0" smtClean="0"/>
              <a:t> are being publically released using state-wide data sources.</a:t>
            </a:r>
          </a:p>
          <a:p>
            <a:r>
              <a:rPr lang="en-US" baseline="0" dirty="0" smtClean="0"/>
              <a:t>Many stakeholders are very interested in these data!</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65</a:t>
            </a:fld>
            <a:endParaRPr lang="en-US"/>
          </a:p>
        </p:txBody>
      </p:sp>
    </p:spTree>
    <p:extLst>
      <p:ext uri="{BB962C8B-B14F-4D97-AF65-F5344CB8AC3E}">
        <p14:creationId xmlns:p14="http://schemas.microsoft.com/office/powerpoint/2010/main" val="30105383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screen shot form the data center highlighting the</a:t>
            </a:r>
            <a:r>
              <a:rPr lang="en-US" baseline="0" dirty="0" smtClean="0"/>
              <a:t> </a:t>
            </a:r>
            <a:r>
              <a:rPr lang="en-US" dirty="0" smtClean="0"/>
              <a:t>variation among providers with a single department.</a:t>
            </a:r>
          </a:p>
          <a:p>
            <a:r>
              <a:rPr lang="en-US" dirty="0" smtClean="0"/>
              <a:t>Note the two busiest providers at the bottom.  One has an NTSV rate of 18% and the other 36%!  Others in the same department have 13% and 42% rates.</a:t>
            </a:r>
          </a:p>
          <a:p>
            <a:r>
              <a:rPr lang="en-US" dirty="0" smtClean="0"/>
              <a:t>This underscores the variation hidden by the departmental average rate of 27%</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66</a:t>
            </a:fld>
            <a:endParaRPr lang="en-US"/>
          </a:p>
        </p:txBody>
      </p:sp>
    </p:spTree>
    <p:extLst>
      <p:ext uri="{BB962C8B-B14F-4D97-AF65-F5344CB8AC3E}">
        <p14:creationId xmlns:p14="http://schemas.microsoft.com/office/powerpoint/2010/main" val="29662390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68</a:t>
            </a:fld>
            <a:endParaRPr lang="en-US"/>
          </a:p>
        </p:txBody>
      </p:sp>
    </p:spTree>
    <p:extLst>
      <p:ext uri="{BB962C8B-B14F-4D97-AF65-F5344CB8AC3E}">
        <p14:creationId xmlns:p14="http://schemas.microsoft.com/office/powerpoint/2010/main" val="35379929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DC9F66-FAE5-5F48-95EE-ED992B26C4E1}" type="slidenum">
              <a:rPr lang="en-US" altLang="en-US" smtClean="0"/>
              <a:pPr/>
              <a:t>69</a:t>
            </a:fld>
            <a:endParaRPr lang="en-US" altLang="en-US"/>
          </a:p>
        </p:txBody>
      </p:sp>
    </p:spTree>
    <p:extLst>
      <p:ext uri="{BB962C8B-B14F-4D97-AF65-F5344CB8AC3E}">
        <p14:creationId xmlns:p14="http://schemas.microsoft.com/office/powerpoint/2010/main" val="21637026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Pick and choose some key elements to highlight</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71</a:t>
            </a:fld>
            <a:endParaRPr lang="en-US"/>
          </a:p>
        </p:txBody>
      </p:sp>
    </p:spTree>
    <p:extLst>
      <p:ext uri="{BB962C8B-B14F-4D97-AF65-F5344CB8AC3E}">
        <p14:creationId xmlns:p14="http://schemas.microsoft.com/office/powerpoint/2010/main" val="30866715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Pick and choose some key elements to highlight</a:t>
            </a:r>
          </a:p>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72</a:t>
            </a:fld>
            <a:endParaRPr lang="en-US"/>
          </a:p>
        </p:txBody>
      </p:sp>
    </p:spTree>
    <p:extLst>
      <p:ext uri="{BB962C8B-B14F-4D97-AF65-F5344CB8AC3E}">
        <p14:creationId xmlns:p14="http://schemas.microsoft.com/office/powerpoint/2010/main" val="25378992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73</a:t>
            </a:fld>
            <a:endParaRPr lang="en-US"/>
          </a:p>
        </p:txBody>
      </p:sp>
    </p:spTree>
    <p:extLst>
      <p:ext uri="{BB962C8B-B14F-4D97-AF65-F5344CB8AC3E}">
        <p14:creationId xmlns:p14="http://schemas.microsoft.com/office/powerpoint/2010/main" val="782017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862AB0-B78E-0246-8EB2-23CCD0C46CB1}" type="slidenum">
              <a:rPr lang="en-US" smtClean="0"/>
              <a:pPr/>
              <a:t>8</a:t>
            </a:fld>
            <a:endParaRPr lang="en-US"/>
          </a:p>
        </p:txBody>
      </p:sp>
    </p:spTree>
    <p:extLst>
      <p:ext uri="{BB962C8B-B14F-4D97-AF65-F5344CB8AC3E}">
        <p14:creationId xmlns:p14="http://schemas.microsoft.com/office/powerpoint/2010/main" val="5135464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a:xfrm>
            <a:off x="1371600" y="1143000"/>
            <a:ext cx="4114800" cy="3086100"/>
          </a:xfrm>
          <a:ln/>
        </p:spPr>
      </p:sp>
      <p:sp>
        <p:nvSpPr>
          <p:cNvPr id="3" name="Notes Placeholder 2"/>
          <p:cNvSpPr>
            <a:spLocks noGrp="1"/>
          </p:cNvSpPr>
          <p:nvPr>
            <p:ph type="body" idx="1"/>
          </p:nvPr>
        </p:nvSpPr>
        <p:spPr/>
        <p:txBody>
          <a:bodyPr/>
          <a:lstStyle/>
          <a:p>
            <a:pPr>
              <a:defRPr/>
            </a:pPr>
            <a:r>
              <a:rPr lang="en-US" dirty="0" smtClean="0">
                <a:latin typeface="Abadi MT Condensed Light"/>
                <a:cs typeface="Abadi MT Condensed Light"/>
              </a:rPr>
              <a:t>These sites were chosen due to:</a:t>
            </a:r>
          </a:p>
          <a:p>
            <a:pPr marL="443574" indent="-443574">
              <a:buClr>
                <a:schemeClr val="accent6">
                  <a:lumMod val="75000"/>
                </a:schemeClr>
              </a:buClr>
              <a:buFont typeface="Wingdings" charset="2"/>
              <a:buChar char="§"/>
              <a:defRPr/>
            </a:pPr>
            <a:r>
              <a:rPr lang="en-US" dirty="0" smtClean="0">
                <a:latin typeface="Abadi MT Condensed Light"/>
                <a:cs typeface="Abadi MT Condensed Light"/>
              </a:rPr>
              <a:t>High birth rates</a:t>
            </a:r>
          </a:p>
          <a:p>
            <a:pPr marL="443574" indent="-443574">
              <a:buClr>
                <a:schemeClr val="accent6">
                  <a:lumMod val="75000"/>
                </a:schemeClr>
              </a:buClr>
              <a:buFont typeface="Wingdings" charset="2"/>
              <a:buChar char="§"/>
              <a:defRPr/>
            </a:pPr>
            <a:r>
              <a:rPr lang="en-US" dirty="0" smtClean="0">
                <a:latin typeface="Abadi MT Condensed Light"/>
                <a:cs typeface="Abadi MT Condensed Light"/>
              </a:rPr>
              <a:t>Higher than state average NTSV cesarean rates </a:t>
            </a:r>
          </a:p>
          <a:p>
            <a:pPr marL="443574" indent="-443574">
              <a:buClr>
                <a:schemeClr val="accent6">
                  <a:lumMod val="75000"/>
                </a:schemeClr>
              </a:buClr>
              <a:buFont typeface="Wingdings" charset="2"/>
              <a:buChar char="§"/>
              <a:defRPr/>
            </a:pPr>
            <a:r>
              <a:rPr lang="en-US" dirty="0" smtClean="0">
                <a:latin typeface="Abadi MT Condensed Light"/>
                <a:cs typeface="Abadi MT Condensed Light"/>
              </a:rPr>
              <a:t>Strong leadership</a:t>
            </a:r>
          </a:p>
          <a:p>
            <a:pPr marL="443574" indent="-443574">
              <a:buClr>
                <a:schemeClr val="accent6">
                  <a:lumMod val="75000"/>
                </a:schemeClr>
              </a:buClr>
              <a:buFont typeface="Wingdings" charset="2"/>
              <a:buChar char="§"/>
              <a:defRPr/>
            </a:pPr>
            <a:r>
              <a:rPr lang="en-US" dirty="0" smtClean="0">
                <a:latin typeface="Abadi MT Condensed Light"/>
                <a:cs typeface="Abadi MT Condensed Light"/>
              </a:rPr>
              <a:t>Readiness to engage in the project</a:t>
            </a:r>
          </a:p>
          <a:p>
            <a:pPr marL="443574" indent="-443574">
              <a:buClr>
                <a:schemeClr val="accent6">
                  <a:lumMod val="75000"/>
                </a:schemeClr>
              </a:buClr>
              <a:buFont typeface="Wingdings" charset="2"/>
              <a:buChar char="§"/>
              <a:defRPr/>
            </a:pPr>
            <a:r>
              <a:rPr lang="en-US" dirty="0" smtClean="0">
                <a:latin typeface="Abadi MT Condensed Light"/>
                <a:cs typeface="Abadi MT Condensed Light"/>
              </a:rPr>
              <a:t>Employer concerns about potentially unnecessary cesareans for the large number of employees receiving care at those particular facilities</a:t>
            </a:r>
          </a:p>
          <a:p>
            <a:pPr>
              <a:defRPr/>
            </a:pPr>
            <a:endParaRPr lang="en-US" dirty="0"/>
          </a:p>
        </p:txBody>
      </p:sp>
      <p:sp>
        <p:nvSpPr>
          <p:cNvPr id="1382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3333">
              <a:defRPr sz="2300">
                <a:solidFill>
                  <a:schemeClr val="tx1"/>
                </a:solidFill>
                <a:latin typeface="Arial" charset="0"/>
                <a:ea typeface="ＭＳ Ｐゴシック" charset="0"/>
                <a:cs typeface="ＭＳ Ｐゴシック" charset="0"/>
              </a:defRPr>
            </a:lvl1pPr>
            <a:lvl2pPr marL="720808" indent="-277234" defTabSz="913333">
              <a:defRPr sz="2300">
                <a:solidFill>
                  <a:schemeClr val="tx1"/>
                </a:solidFill>
                <a:latin typeface="Arial" charset="0"/>
                <a:ea typeface="ＭＳ Ｐゴシック" charset="0"/>
              </a:defRPr>
            </a:lvl2pPr>
            <a:lvl3pPr marL="1108935" indent="-221787" defTabSz="913333">
              <a:defRPr sz="2300">
                <a:solidFill>
                  <a:schemeClr val="tx1"/>
                </a:solidFill>
                <a:latin typeface="Arial" charset="0"/>
                <a:ea typeface="ＭＳ Ｐゴシック" charset="0"/>
              </a:defRPr>
            </a:lvl3pPr>
            <a:lvl4pPr marL="1552510" indent="-221787" defTabSz="913333">
              <a:defRPr sz="2300">
                <a:solidFill>
                  <a:schemeClr val="tx1"/>
                </a:solidFill>
                <a:latin typeface="Arial" charset="0"/>
                <a:ea typeface="ＭＳ Ｐゴシック" charset="0"/>
              </a:defRPr>
            </a:lvl4pPr>
            <a:lvl5pPr marL="1996084" indent="-221787" defTabSz="913333">
              <a:defRPr sz="2300">
                <a:solidFill>
                  <a:schemeClr val="tx1"/>
                </a:solidFill>
                <a:latin typeface="Arial" charset="0"/>
                <a:ea typeface="ＭＳ Ｐゴシック" charset="0"/>
              </a:defRPr>
            </a:lvl5pPr>
            <a:lvl6pPr marL="2439657" indent="-221787" defTabSz="913333" eaLnBrk="0" fontAlgn="base" hangingPunct="0">
              <a:spcBef>
                <a:spcPct val="0"/>
              </a:spcBef>
              <a:spcAft>
                <a:spcPct val="0"/>
              </a:spcAft>
              <a:defRPr sz="2300">
                <a:solidFill>
                  <a:schemeClr val="tx1"/>
                </a:solidFill>
                <a:latin typeface="Arial" charset="0"/>
                <a:ea typeface="ＭＳ Ｐゴシック" charset="0"/>
              </a:defRPr>
            </a:lvl6pPr>
            <a:lvl7pPr marL="2883233" indent="-221787" defTabSz="913333" eaLnBrk="0" fontAlgn="base" hangingPunct="0">
              <a:spcBef>
                <a:spcPct val="0"/>
              </a:spcBef>
              <a:spcAft>
                <a:spcPct val="0"/>
              </a:spcAft>
              <a:defRPr sz="2300">
                <a:solidFill>
                  <a:schemeClr val="tx1"/>
                </a:solidFill>
                <a:latin typeface="Arial" charset="0"/>
                <a:ea typeface="ＭＳ Ｐゴシック" charset="0"/>
              </a:defRPr>
            </a:lvl7pPr>
            <a:lvl8pPr marL="3326806" indent="-221787" defTabSz="913333" eaLnBrk="0" fontAlgn="base" hangingPunct="0">
              <a:spcBef>
                <a:spcPct val="0"/>
              </a:spcBef>
              <a:spcAft>
                <a:spcPct val="0"/>
              </a:spcAft>
              <a:defRPr sz="2300">
                <a:solidFill>
                  <a:schemeClr val="tx1"/>
                </a:solidFill>
                <a:latin typeface="Arial" charset="0"/>
                <a:ea typeface="ＭＳ Ｐゴシック" charset="0"/>
              </a:defRPr>
            </a:lvl8pPr>
            <a:lvl9pPr marL="3770381" indent="-221787" defTabSz="913333" eaLnBrk="0" fontAlgn="base" hangingPunct="0">
              <a:spcBef>
                <a:spcPct val="0"/>
              </a:spcBef>
              <a:spcAft>
                <a:spcPct val="0"/>
              </a:spcAft>
              <a:defRPr sz="2300">
                <a:solidFill>
                  <a:schemeClr val="tx1"/>
                </a:solidFill>
                <a:latin typeface="Arial" charset="0"/>
                <a:ea typeface="ＭＳ Ｐゴシック" charset="0"/>
              </a:defRPr>
            </a:lvl9pPr>
          </a:lstStyle>
          <a:p>
            <a:fld id="{830915F7-5BED-8649-9BB2-8C5D42171975}" type="slidenum">
              <a:rPr lang="en-US" sz="1200"/>
              <a:pPr/>
              <a:t>74</a:t>
            </a:fld>
            <a:endParaRPr lang="en-US" sz="1200"/>
          </a:p>
        </p:txBody>
      </p:sp>
    </p:spTree>
    <p:extLst>
      <p:ext uri="{BB962C8B-B14F-4D97-AF65-F5344CB8AC3E}">
        <p14:creationId xmlns:p14="http://schemas.microsoft.com/office/powerpoint/2010/main" val="41349969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simple run chart showing the long baseline period with a baseline rate</a:t>
            </a:r>
            <a:r>
              <a:rPr lang="en-US" baseline="0" dirty="0" smtClean="0"/>
              <a:t> of 31.5%. </a:t>
            </a:r>
          </a:p>
          <a:p>
            <a:r>
              <a:rPr lang="en-US" baseline="0" dirty="0" smtClean="0"/>
              <a:t> Within months of starting a combined program of</a:t>
            </a:r>
          </a:p>
          <a:p>
            <a:r>
              <a:rPr lang="en-US" baseline="0" dirty="0" smtClean="0"/>
              <a:t>1. Nursing renewal of labor support techniques</a:t>
            </a:r>
          </a:p>
          <a:p>
            <a:r>
              <a:rPr lang="en-US" baseline="0" dirty="0" smtClean="0"/>
              <a:t>2. Provider education of ACOG guidelines and recurrent departmental sharing of provider rates</a:t>
            </a:r>
          </a:p>
          <a:p>
            <a:r>
              <a:rPr lang="en-US" baseline="0" dirty="0" smtClean="0"/>
              <a:t>3. Physician, nursing, and hospital leadership and support</a:t>
            </a:r>
          </a:p>
          <a:p>
            <a:endParaRPr lang="en-US" baseline="0" dirty="0" smtClean="0"/>
          </a:p>
          <a:p>
            <a:r>
              <a:rPr lang="en-US" baseline="0" dirty="0" smtClean="0"/>
              <a:t>Change happened quickly and was sustained.  A new baseline of 23.8% was established within several months and ahs continued for two years.</a:t>
            </a:r>
          </a:p>
          <a:p>
            <a:r>
              <a:rPr lang="en-US" baseline="0" dirty="0" smtClean="0"/>
              <a:t>Note that there is month to month variability.</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75</a:t>
            </a:fld>
            <a:endParaRPr lang="en-US"/>
          </a:p>
        </p:txBody>
      </p:sp>
    </p:spTree>
    <p:extLst>
      <p:ext uri="{BB962C8B-B14F-4D97-AF65-F5344CB8AC3E}">
        <p14:creationId xmlns:p14="http://schemas.microsoft.com/office/powerpoint/2010/main" val="33566410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a:xfrm>
            <a:off x="1371600" y="1143000"/>
            <a:ext cx="4114800" cy="3086100"/>
          </a:xfrm>
          <a:ln/>
        </p:spPr>
      </p:sp>
      <p:sp>
        <p:nvSpPr>
          <p:cNvPr id="140290"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buNone/>
            </a:pPr>
            <a:r>
              <a:rPr lang="en-US" dirty="0" smtClean="0">
                <a:latin typeface="Arial" charset="0"/>
                <a:ea typeface="ＭＳ Ｐゴシック" charset="0"/>
                <a:cs typeface="ＭＳ Ｐゴシック" charset="0"/>
              </a:rPr>
              <a:t>The</a:t>
            </a:r>
            <a:r>
              <a:rPr lang="en-US" baseline="0" dirty="0" smtClean="0">
                <a:latin typeface="Arial" charset="0"/>
                <a:ea typeface="ＭＳ Ｐゴシック" charset="0"/>
                <a:cs typeface="ＭＳ Ｐゴシック" charset="0"/>
              </a:rPr>
              <a:t> same approach has now been undertaken by 3 Southern California hospitals all with outstanding results</a:t>
            </a:r>
          </a:p>
          <a:p>
            <a:pPr marL="0" indent="0">
              <a:buNone/>
            </a:pPr>
            <a:r>
              <a:rPr lang="en-US" baseline="0" dirty="0" smtClean="0">
                <a:latin typeface="Arial" charset="0"/>
                <a:ea typeface="ＭＳ Ｐゴシック" charset="0"/>
                <a:cs typeface="ＭＳ Ｐゴシック" charset="0"/>
              </a:rPr>
              <a:t>Even the hospital with the lowest baseline rate (27.2%) lowered it by 20%.</a:t>
            </a:r>
          </a:p>
          <a:p>
            <a:pPr marL="0" indent="0">
              <a:buNone/>
            </a:pPr>
            <a:r>
              <a:rPr lang="en-US" baseline="0" dirty="0" smtClean="0">
                <a:latin typeface="Arial" charset="0"/>
                <a:ea typeface="ＭＳ Ｐゴシック" charset="0"/>
                <a:cs typeface="ＭＳ Ｐゴシック" charset="0"/>
              </a:rPr>
              <a:t>In all 3 facilities, balancing measures were followed to monitor for unintended consequences of the QI project.</a:t>
            </a:r>
          </a:p>
          <a:p>
            <a:pPr marL="0" indent="0">
              <a:buNone/>
            </a:pPr>
            <a:r>
              <a:rPr lang="en-US" baseline="0" dirty="0" smtClean="0">
                <a:latin typeface="Arial" charset="0"/>
                <a:ea typeface="ＭＳ Ｐゴシック" charset="0"/>
                <a:cs typeface="ＭＳ Ｐゴシック" charset="0"/>
              </a:rPr>
              <a:t>There were no changes in neonatal outcomes, in fact 2 hospitals showed an improvement.</a:t>
            </a:r>
          </a:p>
          <a:p>
            <a:pPr marL="0" indent="0">
              <a:buNone/>
            </a:pPr>
            <a:r>
              <a:rPr lang="en-US" baseline="0" dirty="0" smtClean="0">
                <a:latin typeface="Arial" charset="0"/>
                <a:ea typeface="ＭＳ Ｐゴシック" charset="0"/>
                <a:cs typeface="ＭＳ Ｐゴシック" charset="0"/>
              </a:rPr>
              <a:t>Likewise, even with more vaginal births there was no increase in 3</a:t>
            </a:r>
            <a:r>
              <a:rPr lang="en-US" baseline="30000" dirty="0" smtClean="0">
                <a:latin typeface="Arial" charset="0"/>
                <a:ea typeface="ＭＳ Ｐゴシック" charset="0"/>
                <a:cs typeface="ＭＳ Ｐゴシック" charset="0"/>
              </a:rPr>
              <a:t>rd</a:t>
            </a:r>
            <a:r>
              <a:rPr lang="en-US" baseline="0" dirty="0" smtClean="0">
                <a:latin typeface="Arial" charset="0"/>
                <a:ea typeface="ＭＳ Ｐゴシック" charset="0"/>
                <a:cs typeface="ＭＳ Ｐゴシック" charset="0"/>
              </a:rPr>
              <a:t> and 4</a:t>
            </a:r>
            <a:r>
              <a:rPr lang="en-US" baseline="30000" dirty="0" smtClean="0">
                <a:latin typeface="Arial" charset="0"/>
                <a:ea typeface="ＭＳ Ｐゴシック" charset="0"/>
                <a:cs typeface="ＭＳ Ｐゴシック" charset="0"/>
              </a:rPr>
              <a:t>th</a:t>
            </a:r>
            <a:r>
              <a:rPr lang="en-US" baseline="0" dirty="0" smtClean="0">
                <a:latin typeface="Arial" charset="0"/>
                <a:ea typeface="ＭＳ Ｐゴシック" charset="0"/>
                <a:cs typeface="ＭＳ Ｐゴシック" charset="0"/>
              </a:rPr>
              <a:t> degree lacerations. </a:t>
            </a:r>
            <a:endParaRPr lang="en-US" dirty="0">
              <a:latin typeface="Arial" charset="0"/>
              <a:ea typeface="ＭＳ Ｐゴシック" charset="0"/>
              <a:cs typeface="ＭＳ Ｐゴシック" charset="0"/>
            </a:endParaRPr>
          </a:p>
        </p:txBody>
      </p:sp>
      <p:sp>
        <p:nvSpPr>
          <p:cNvPr id="1402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3333">
              <a:defRPr sz="2300">
                <a:solidFill>
                  <a:schemeClr val="tx1"/>
                </a:solidFill>
                <a:latin typeface="Arial" charset="0"/>
                <a:ea typeface="ＭＳ Ｐゴシック" charset="0"/>
                <a:cs typeface="ＭＳ Ｐゴシック" charset="0"/>
              </a:defRPr>
            </a:lvl1pPr>
            <a:lvl2pPr marL="720808" indent="-277234" defTabSz="913333">
              <a:defRPr sz="2300">
                <a:solidFill>
                  <a:schemeClr val="tx1"/>
                </a:solidFill>
                <a:latin typeface="Arial" charset="0"/>
                <a:ea typeface="ＭＳ Ｐゴシック" charset="0"/>
              </a:defRPr>
            </a:lvl2pPr>
            <a:lvl3pPr marL="1108935" indent="-221787" defTabSz="913333">
              <a:defRPr sz="2300">
                <a:solidFill>
                  <a:schemeClr val="tx1"/>
                </a:solidFill>
                <a:latin typeface="Arial" charset="0"/>
                <a:ea typeface="ＭＳ Ｐゴシック" charset="0"/>
              </a:defRPr>
            </a:lvl3pPr>
            <a:lvl4pPr marL="1552510" indent="-221787" defTabSz="913333">
              <a:defRPr sz="2300">
                <a:solidFill>
                  <a:schemeClr val="tx1"/>
                </a:solidFill>
                <a:latin typeface="Arial" charset="0"/>
                <a:ea typeface="ＭＳ Ｐゴシック" charset="0"/>
              </a:defRPr>
            </a:lvl4pPr>
            <a:lvl5pPr marL="1996084" indent="-221787" defTabSz="913333">
              <a:defRPr sz="2300">
                <a:solidFill>
                  <a:schemeClr val="tx1"/>
                </a:solidFill>
                <a:latin typeface="Arial" charset="0"/>
                <a:ea typeface="ＭＳ Ｐゴシック" charset="0"/>
              </a:defRPr>
            </a:lvl5pPr>
            <a:lvl6pPr marL="2439657" indent="-221787" defTabSz="913333" eaLnBrk="0" fontAlgn="base" hangingPunct="0">
              <a:spcBef>
                <a:spcPct val="0"/>
              </a:spcBef>
              <a:spcAft>
                <a:spcPct val="0"/>
              </a:spcAft>
              <a:defRPr sz="2300">
                <a:solidFill>
                  <a:schemeClr val="tx1"/>
                </a:solidFill>
                <a:latin typeface="Arial" charset="0"/>
                <a:ea typeface="ＭＳ Ｐゴシック" charset="0"/>
              </a:defRPr>
            </a:lvl6pPr>
            <a:lvl7pPr marL="2883233" indent="-221787" defTabSz="913333" eaLnBrk="0" fontAlgn="base" hangingPunct="0">
              <a:spcBef>
                <a:spcPct val="0"/>
              </a:spcBef>
              <a:spcAft>
                <a:spcPct val="0"/>
              </a:spcAft>
              <a:defRPr sz="2300">
                <a:solidFill>
                  <a:schemeClr val="tx1"/>
                </a:solidFill>
                <a:latin typeface="Arial" charset="0"/>
                <a:ea typeface="ＭＳ Ｐゴシック" charset="0"/>
              </a:defRPr>
            </a:lvl7pPr>
            <a:lvl8pPr marL="3326806" indent="-221787" defTabSz="913333" eaLnBrk="0" fontAlgn="base" hangingPunct="0">
              <a:spcBef>
                <a:spcPct val="0"/>
              </a:spcBef>
              <a:spcAft>
                <a:spcPct val="0"/>
              </a:spcAft>
              <a:defRPr sz="2300">
                <a:solidFill>
                  <a:schemeClr val="tx1"/>
                </a:solidFill>
                <a:latin typeface="Arial" charset="0"/>
                <a:ea typeface="ＭＳ Ｐゴシック" charset="0"/>
              </a:defRPr>
            </a:lvl8pPr>
            <a:lvl9pPr marL="3770381" indent="-221787" defTabSz="913333" eaLnBrk="0" fontAlgn="base" hangingPunct="0">
              <a:spcBef>
                <a:spcPct val="0"/>
              </a:spcBef>
              <a:spcAft>
                <a:spcPct val="0"/>
              </a:spcAft>
              <a:defRPr sz="2300">
                <a:solidFill>
                  <a:schemeClr val="tx1"/>
                </a:solidFill>
                <a:latin typeface="Arial" charset="0"/>
                <a:ea typeface="ＭＳ Ｐゴシック" charset="0"/>
              </a:defRPr>
            </a:lvl9pPr>
          </a:lstStyle>
          <a:p>
            <a:fld id="{9052675C-B5D0-DF47-AD8F-9B0F8EF82F02}" type="slidenum">
              <a:rPr lang="en-US" sz="1200"/>
              <a:pPr/>
              <a:t>76</a:t>
            </a:fld>
            <a:endParaRPr lang="en-US" sz="1200"/>
          </a:p>
        </p:txBody>
      </p:sp>
    </p:spTree>
    <p:extLst>
      <p:ext uri="{BB962C8B-B14F-4D97-AF65-F5344CB8AC3E}">
        <p14:creationId xmlns:p14="http://schemas.microsoft.com/office/powerpoint/2010/main" val="19710291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pilot</a:t>
            </a:r>
            <a:r>
              <a:rPr lang="en-US" baseline="0" dirty="0" smtClean="0"/>
              <a:t> hospitals with a great degree of success continue to actively participate in efforts to reduce and sustain. </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77</a:t>
            </a:fld>
            <a:endParaRPr lang="en-US"/>
          </a:p>
        </p:txBody>
      </p:sp>
    </p:spTree>
    <p:extLst>
      <p:ext uri="{BB962C8B-B14F-4D97-AF65-F5344CB8AC3E}">
        <p14:creationId xmlns:p14="http://schemas.microsoft.com/office/powerpoint/2010/main" val="27472317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Available on the</a:t>
            </a:r>
            <a:r>
              <a:rPr lang="en-US" baseline="0" dirty="0" smtClean="0"/>
              <a:t> CMQCC website.</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78</a:t>
            </a:fld>
            <a:endParaRPr lang="en-US"/>
          </a:p>
        </p:txBody>
      </p:sp>
    </p:spTree>
    <p:extLst>
      <p:ext uri="{BB962C8B-B14F-4D97-AF65-F5344CB8AC3E}">
        <p14:creationId xmlns:p14="http://schemas.microsoft.com/office/powerpoint/2010/main" val="2235864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862AB0-B78E-0246-8EB2-23CCD0C46CB1}" type="slidenum">
              <a:rPr lang="en-US" smtClean="0"/>
              <a:pPr/>
              <a:t>9</a:t>
            </a:fld>
            <a:endParaRPr lang="en-US"/>
          </a:p>
        </p:txBody>
      </p:sp>
    </p:spTree>
    <p:extLst>
      <p:ext uri="{BB962C8B-B14F-4D97-AF65-F5344CB8AC3E}">
        <p14:creationId xmlns:p14="http://schemas.microsoft.com/office/powerpoint/2010/main" val="463232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902B4-ABE8-40E9-9FB7-A72EEFEAE8E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221135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C524B-8894-894B-B746-D86F8642FEB0}"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87783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vmlDrawing" Target="../drawings/vmlDrawing5.v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76213" y="-495300"/>
            <a:ext cx="9320213" cy="6858000"/>
            <a:chOff x="-111" y="-312"/>
            <a:chExt cx="5871" cy="4320"/>
          </a:xfrm>
        </p:grpSpPr>
        <p:sp>
          <p:nvSpPr>
            <p:cNvPr id="5" name="Rectangle 3"/>
            <p:cNvSpPr>
              <a:spLocks noChangeArrowheads="1"/>
            </p:cNvSpPr>
            <p:nvPr/>
          </p:nvSpPr>
          <p:spPr bwMode="hidden">
            <a:xfrm>
              <a:off x="-111" y="-312"/>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latin typeface="Times New Roman"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grpSp>
      </p:grpSp>
      <p:pic>
        <p:nvPicPr>
          <p:cNvPr id="18" name="Picture 30" descr="CMQCC_logo_forWord.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45125" y="228600"/>
            <a:ext cx="3470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5" name="Rectangle 19"/>
          <p:cNvSpPr>
            <a:spLocks noGrp="1" noChangeArrowheads="1"/>
          </p:cNvSpPr>
          <p:nvPr>
            <p:ph type="ctrTitle"/>
          </p:nvPr>
        </p:nvSpPr>
        <p:spPr>
          <a:xfrm>
            <a:off x="2971800" y="1828800"/>
            <a:ext cx="6019800" cy="2209800"/>
          </a:xfrm>
        </p:spPr>
        <p:txBody>
          <a:bodyPr/>
          <a:lstStyle>
            <a:lvl1pPr>
              <a:defRPr sz="4600">
                <a:solidFill>
                  <a:srgbClr val="FFFFFF"/>
                </a:solidFill>
              </a:defRPr>
            </a:lvl1pPr>
          </a:lstStyle>
          <a:p>
            <a:r>
              <a:rPr lang="en-US" smtClean="0"/>
              <a:t>Click to edit Master title style</a:t>
            </a:r>
            <a:endParaRPr lang="en-US" dirty="0"/>
          </a:p>
        </p:txBody>
      </p:sp>
      <p:sp>
        <p:nvSpPr>
          <p:cNvPr id="29716" name="Rectangle 20"/>
          <p:cNvSpPr>
            <a:spLocks noGrp="1" noChangeArrowheads="1"/>
          </p:cNvSpPr>
          <p:nvPr>
            <p:ph type="subTitle" idx="1"/>
          </p:nvPr>
        </p:nvSpPr>
        <p:spPr>
          <a:xfrm>
            <a:off x="2438400" y="4267200"/>
            <a:ext cx="6705600" cy="2286000"/>
          </a:xfrm>
        </p:spPr>
        <p:txBody>
          <a:bodyPr/>
          <a:lstStyle>
            <a:lvl1pPr marL="0" indent="0">
              <a:buFont typeface="Wingdings" pitchFamily="4" charset="2"/>
              <a:buNone/>
              <a:defRPr sz="2000"/>
            </a:lvl1pPr>
          </a:lstStyle>
          <a:p>
            <a:r>
              <a:rPr lang="en-US" smtClean="0"/>
              <a:t>Click to edit Master subtitle style</a:t>
            </a:r>
            <a:endParaRPr lang="en-US"/>
          </a:p>
        </p:txBody>
      </p:sp>
      <p:sp>
        <p:nvSpPr>
          <p:cNvPr id="19" name="Rectangle 16"/>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eaLnBrk="1" hangingPunct="1">
              <a:defRPr sz="1200">
                <a:latin typeface="Arial" pitchFamily="4" charset="0"/>
                <a:ea typeface="+mn-ea"/>
                <a:cs typeface="+mn-cs"/>
              </a:defRPr>
            </a:lvl1pPr>
          </a:lstStyle>
          <a:p>
            <a:pPr>
              <a:defRPr/>
            </a:pPr>
            <a:endParaRPr lang="en-US"/>
          </a:p>
        </p:txBody>
      </p:sp>
      <p:sp>
        <p:nvSpPr>
          <p:cNvPr id="20" name="Rectangle 17"/>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21" name="Rectangle 18"/>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latin typeface="Arial Black" charset="0"/>
              </a:defRPr>
            </a:lvl1pPr>
          </a:lstStyle>
          <a:p>
            <a:fld id="{7E092687-FDFD-E849-917F-B98CC674F77A}" type="slidenum">
              <a:rPr lang="en-US" altLang="en-US"/>
              <a:pPr/>
              <a:t>‹#›</a:t>
            </a:fld>
            <a:endParaRPr lang="en-US" altLang="en-US"/>
          </a:p>
        </p:txBody>
      </p:sp>
    </p:spTree>
    <p:extLst>
      <p:ext uri="{BB962C8B-B14F-4D97-AF65-F5344CB8AC3E}">
        <p14:creationId xmlns:p14="http://schemas.microsoft.com/office/powerpoint/2010/main" val="2080884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pSp>
        <p:nvGrpSpPr>
          <p:cNvPr id="4" name="Group 4"/>
          <p:cNvGrpSpPr>
            <a:grpSpLocks/>
          </p:cNvGrpSpPr>
          <p:nvPr/>
        </p:nvGrpSpPr>
        <p:grpSpPr bwMode="auto">
          <a:xfrm>
            <a:off x="0" y="0"/>
            <a:ext cx="9144000" cy="546100"/>
            <a:chOff x="0" y="0"/>
            <a:chExt cx="5760" cy="344"/>
          </a:xfrm>
        </p:grpSpPr>
        <p:sp>
          <p:nvSpPr>
            <p:cNvPr id="5"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latin typeface="Times New Roman" charset="0"/>
              </a:endParaRPr>
            </a:p>
          </p:txBody>
        </p:sp>
        <p:sp>
          <p:nvSpPr>
            <p:cNvPr id="6"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7"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8"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9"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10"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11"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12"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13"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grpSp>
      <p:sp>
        <p:nvSpPr>
          <p:cNvPr id="14" name="Text Box 28"/>
          <p:cNvSpPr txBox="1">
            <a:spLocks noChangeArrowheads="1"/>
          </p:cNvSpPr>
          <p:nvPr userDrawn="1"/>
        </p:nvSpPr>
        <p:spPr bwMode="auto">
          <a:xfrm>
            <a:off x="2590800" y="6324600"/>
            <a:ext cx="4038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800" dirty="0" smtClean="0">
                <a:solidFill>
                  <a:srgbClr val="E86A02"/>
                </a:solidFill>
                <a:latin typeface="PT Sans"/>
                <a:cs typeface="PT Sans"/>
              </a:rPr>
              <a:t>Transforming Maternity Care</a:t>
            </a:r>
          </a:p>
        </p:txBody>
      </p:sp>
      <p:graphicFrame>
        <p:nvGraphicFramePr>
          <p:cNvPr id="15"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67955" r:id="rId3" imgW="0" imgH="0" progId="PowerPoint.Show.8">
                  <p:embed/>
                </p:oleObj>
              </mc:Choice>
              <mc:Fallback>
                <p:oleObj r:id="rId3"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 name="Rectangle 29"/>
          <p:cNvSpPr>
            <a:spLocks noChangeArrowheads="1"/>
          </p:cNvSpPr>
          <p:nvPr userDrawn="1"/>
        </p:nvSpPr>
        <p:spPr bwMode="auto">
          <a:xfrm>
            <a:off x="6629400" y="457200"/>
            <a:ext cx="25146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pic>
        <p:nvPicPr>
          <p:cNvPr id="17" name="Picture 1" descr="CMQCC_logo_forWord.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91400" y="95250"/>
            <a:ext cx="22447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31"/>
          <p:cNvSpPr>
            <a:spLocks noChangeArrowheads="1"/>
          </p:cNvSpPr>
          <p:nvPr userDrawn="1"/>
        </p:nvSpPr>
        <p:spPr bwMode="auto">
          <a:xfrm>
            <a:off x="6934200" y="457200"/>
            <a:ext cx="25146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Rectangle 2"/>
          <p:cNvSpPr>
            <a:spLocks noGrp="1" noChangeArrowheads="1"/>
          </p:cNvSpPr>
          <p:nvPr>
            <p:ph type="ftr" sz="quarter" idx="10"/>
          </p:nvPr>
        </p:nvSpPr>
        <p:spPr>
          <a:xfrm>
            <a:off x="381000" y="6248400"/>
            <a:ext cx="5638800" cy="457200"/>
          </a:xfrm>
          <a:prstGeom prst="rect">
            <a:avLst/>
          </a:prstGeom>
        </p:spPr>
        <p:txBody>
          <a:bodyPr/>
          <a:lstStyle>
            <a:lvl1pPr>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652516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5" name="Group 16"/>
          <p:cNvGrpSpPr>
            <a:grpSpLocks/>
          </p:cNvGrpSpPr>
          <p:nvPr/>
        </p:nvGrpSpPr>
        <p:grpSpPr bwMode="auto">
          <a:xfrm>
            <a:off x="0" y="0"/>
            <a:ext cx="9144000" cy="546100"/>
            <a:chOff x="0" y="0"/>
            <a:chExt cx="5760" cy="344"/>
          </a:xfrm>
        </p:grpSpPr>
        <p:sp>
          <p:nvSpPr>
            <p:cNvPr id="6" name="Rectangle 17"/>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latin typeface="Times New Roman" charset="0"/>
              </a:endParaRPr>
            </a:p>
          </p:txBody>
        </p:sp>
        <p:sp>
          <p:nvSpPr>
            <p:cNvPr id="7" name="Rectangle 18"/>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8" name="Rectangle 19"/>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9" name="Rectangle 20"/>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10" name="Rectangle 21"/>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11" name="Rectangle 22"/>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12" name="Rectangle 23"/>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13" name="Rectangle 24"/>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14" name="Rectangle 25"/>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grpSp>
      <p:sp>
        <p:nvSpPr>
          <p:cNvPr id="15" name="Text Box 28"/>
          <p:cNvSpPr txBox="1">
            <a:spLocks noChangeArrowheads="1"/>
          </p:cNvSpPr>
          <p:nvPr userDrawn="1"/>
        </p:nvSpPr>
        <p:spPr bwMode="auto">
          <a:xfrm>
            <a:off x="2590800" y="6324600"/>
            <a:ext cx="4038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800" dirty="0" smtClean="0">
                <a:solidFill>
                  <a:srgbClr val="E86A02"/>
                </a:solidFill>
                <a:latin typeface="PT Sans"/>
                <a:cs typeface="PT Sans"/>
              </a:rPr>
              <a:t>Transforming Maternity Care</a:t>
            </a:r>
          </a:p>
        </p:txBody>
      </p:sp>
      <p:graphicFrame>
        <p:nvGraphicFramePr>
          <p:cNvPr id="16"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68979" r:id="rId3" imgW="0" imgH="0" progId="PowerPoint.Show.8">
                  <p:embed/>
                </p:oleObj>
              </mc:Choice>
              <mc:Fallback>
                <p:oleObj r:id="rId3"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7" name="Picture 1" descr="CMQCC_logo_forWord.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34200" y="152400"/>
            <a:ext cx="19939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30"/>
          <p:cNvSpPr>
            <a:spLocks noChangeArrowheads="1"/>
          </p:cNvSpPr>
          <p:nvPr userDrawn="1"/>
        </p:nvSpPr>
        <p:spPr bwMode="auto">
          <a:xfrm>
            <a:off x="6629400" y="457200"/>
            <a:ext cx="25146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Rectangle 2"/>
          <p:cNvSpPr>
            <a:spLocks noGrp="1" noChangeArrowheads="1"/>
          </p:cNvSpPr>
          <p:nvPr>
            <p:ph type="ftr" sz="quarter" idx="10"/>
          </p:nvPr>
        </p:nvSpPr>
        <p:spPr>
          <a:xfrm>
            <a:off x="381000" y="6248400"/>
            <a:ext cx="5638800" cy="457200"/>
          </a:xfrm>
          <a:prstGeom prst="rect">
            <a:avLst/>
          </a:prstGeom>
        </p:spPr>
        <p:txBody>
          <a:bodyPr/>
          <a:lstStyle>
            <a:lvl1pPr>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431027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2" name="Group 4"/>
          <p:cNvGrpSpPr>
            <a:grpSpLocks/>
          </p:cNvGrpSpPr>
          <p:nvPr/>
        </p:nvGrpSpPr>
        <p:grpSpPr bwMode="auto">
          <a:xfrm>
            <a:off x="0" y="0"/>
            <a:ext cx="9144000" cy="546100"/>
            <a:chOff x="0" y="0"/>
            <a:chExt cx="5760" cy="344"/>
          </a:xfrm>
        </p:grpSpPr>
        <p:sp>
          <p:nvSpPr>
            <p:cNvPr id="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latin typeface="Times New Roman" charset="0"/>
              </a:endParaRPr>
            </a:p>
          </p:txBody>
        </p:sp>
        <p:sp>
          <p:nvSpPr>
            <p:cNvPr id="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5"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6"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7"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8"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9"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10"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11"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grpSp>
      <p:sp>
        <p:nvSpPr>
          <p:cNvPr id="12" name="Text Box 28"/>
          <p:cNvSpPr txBox="1">
            <a:spLocks noChangeArrowheads="1"/>
          </p:cNvSpPr>
          <p:nvPr userDrawn="1"/>
        </p:nvSpPr>
        <p:spPr bwMode="auto">
          <a:xfrm>
            <a:off x="2590800" y="6324600"/>
            <a:ext cx="4038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800" dirty="0" smtClean="0">
                <a:solidFill>
                  <a:srgbClr val="E86A02"/>
                </a:solidFill>
                <a:latin typeface="PT Sans"/>
                <a:cs typeface="PT Sans"/>
              </a:rPr>
              <a:t>Transforming Maternity Care</a:t>
            </a:r>
          </a:p>
        </p:txBody>
      </p:sp>
      <p:graphicFrame>
        <p:nvGraphicFramePr>
          <p:cNvPr id="13"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70003" r:id="rId3" imgW="0" imgH="0" progId="PowerPoint.Show.8">
                  <p:embed/>
                </p:oleObj>
              </mc:Choice>
              <mc:Fallback>
                <p:oleObj r:id="rId3"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 name="Rectangle 29"/>
          <p:cNvSpPr>
            <a:spLocks noChangeArrowheads="1"/>
          </p:cNvSpPr>
          <p:nvPr userDrawn="1"/>
        </p:nvSpPr>
        <p:spPr bwMode="auto">
          <a:xfrm>
            <a:off x="6648450" y="457200"/>
            <a:ext cx="25146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pic>
        <p:nvPicPr>
          <p:cNvPr id="15" name="Picture 1" descr="CMQCC_logo_forWord.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91400" y="95250"/>
            <a:ext cx="22447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1"/>
          <p:cNvSpPr>
            <a:spLocks noChangeArrowheads="1"/>
          </p:cNvSpPr>
          <p:nvPr userDrawn="1"/>
        </p:nvSpPr>
        <p:spPr bwMode="auto">
          <a:xfrm>
            <a:off x="6934200" y="457200"/>
            <a:ext cx="25146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17" name="Rectangle 2"/>
          <p:cNvSpPr>
            <a:spLocks noGrp="1" noChangeArrowheads="1"/>
          </p:cNvSpPr>
          <p:nvPr>
            <p:ph type="ftr" sz="quarter" idx="10"/>
          </p:nvPr>
        </p:nvSpPr>
        <p:spPr>
          <a:xfrm>
            <a:off x="381000" y="6248400"/>
            <a:ext cx="5638800" cy="457200"/>
          </a:xfrm>
          <a:prstGeom prst="rect">
            <a:avLst/>
          </a:prstGeom>
        </p:spPr>
        <p:txBody>
          <a:bodyPr/>
          <a:lstStyle>
            <a:lvl1pPr>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81194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5" name="Group 16"/>
          <p:cNvGrpSpPr>
            <a:grpSpLocks/>
          </p:cNvGrpSpPr>
          <p:nvPr/>
        </p:nvGrpSpPr>
        <p:grpSpPr bwMode="auto">
          <a:xfrm>
            <a:off x="0" y="0"/>
            <a:ext cx="9144000" cy="546100"/>
            <a:chOff x="0" y="0"/>
            <a:chExt cx="5760" cy="344"/>
          </a:xfrm>
        </p:grpSpPr>
        <p:sp>
          <p:nvSpPr>
            <p:cNvPr id="6" name="Rectangle 17"/>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latin typeface="Times New Roman" charset="0"/>
              </a:endParaRPr>
            </a:p>
          </p:txBody>
        </p:sp>
        <p:sp>
          <p:nvSpPr>
            <p:cNvPr id="7" name="Rectangle 18"/>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8" name="Rectangle 19"/>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9" name="Rectangle 20"/>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10" name="Rectangle 21"/>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11" name="Rectangle 22"/>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12" name="Rectangle 23"/>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13" name="Rectangle 24"/>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14" name="Rectangle 25"/>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grpSp>
      <p:sp>
        <p:nvSpPr>
          <p:cNvPr id="15" name="Text Box 28"/>
          <p:cNvSpPr txBox="1">
            <a:spLocks noChangeArrowheads="1"/>
          </p:cNvSpPr>
          <p:nvPr userDrawn="1"/>
        </p:nvSpPr>
        <p:spPr bwMode="auto">
          <a:xfrm>
            <a:off x="2590800" y="6324600"/>
            <a:ext cx="4038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800" dirty="0" smtClean="0">
                <a:solidFill>
                  <a:srgbClr val="E86A02"/>
                </a:solidFill>
                <a:latin typeface="PT Sans"/>
                <a:cs typeface="PT Sans"/>
              </a:rPr>
              <a:t>Transforming Maternity Care</a:t>
            </a:r>
          </a:p>
        </p:txBody>
      </p:sp>
      <p:graphicFrame>
        <p:nvGraphicFramePr>
          <p:cNvPr id="16"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71027" r:id="rId3" imgW="0" imgH="0" progId="PowerPoint.Show.8">
                  <p:embed/>
                </p:oleObj>
              </mc:Choice>
              <mc:Fallback>
                <p:oleObj r:id="rId3"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 name="Rectangle 29"/>
          <p:cNvSpPr>
            <a:spLocks noChangeArrowheads="1"/>
          </p:cNvSpPr>
          <p:nvPr userDrawn="1"/>
        </p:nvSpPr>
        <p:spPr bwMode="auto">
          <a:xfrm>
            <a:off x="6629400" y="457200"/>
            <a:ext cx="25146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pic>
        <p:nvPicPr>
          <p:cNvPr id="18" name="Picture 1" descr="CMQCC_logo_forWord.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91400" y="95250"/>
            <a:ext cx="22447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1"/>
          <p:cNvSpPr>
            <a:spLocks noChangeArrowheads="1"/>
          </p:cNvSpPr>
          <p:nvPr userDrawn="1"/>
        </p:nvSpPr>
        <p:spPr bwMode="auto">
          <a:xfrm>
            <a:off x="6934200" y="457200"/>
            <a:ext cx="25146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0" name="Rectangle 2"/>
          <p:cNvSpPr>
            <a:spLocks noGrp="1" noChangeArrowheads="1"/>
          </p:cNvSpPr>
          <p:nvPr>
            <p:ph type="ftr" sz="quarter" idx="10"/>
          </p:nvPr>
        </p:nvSpPr>
        <p:spPr>
          <a:xfrm>
            <a:off x="381000" y="6248400"/>
            <a:ext cx="5638800" cy="457200"/>
          </a:xfrm>
          <a:prstGeom prst="rect">
            <a:avLst/>
          </a:prstGeom>
        </p:spPr>
        <p:txBody>
          <a:bodyPr/>
          <a:lstStyle>
            <a:lvl1pPr>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22373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5" name="Group 16"/>
          <p:cNvGrpSpPr>
            <a:grpSpLocks/>
          </p:cNvGrpSpPr>
          <p:nvPr/>
        </p:nvGrpSpPr>
        <p:grpSpPr bwMode="auto">
          <a:xfrm>
            <a:off x="0" y="0"/>
            <a:ext cx="9144000" cy="546100"/>
            <a:chOff x="0" y="0"/>
            <a:chExt cx="5760" cy="344"/>
          </a:xfrm>
        </p:grpSpPr>
        <p:sp>
          <p:nvSpPr>
            <p:cNvPr id="6" name="Rectangle 17"/>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latin typeface="Times New Roman" charset="0"/>
              </a:endParaRPr>
            </a:p>
          </p:txBody>
        </p:sp>
        <p:sp>
          <p:nvSpPr>
            <p:cNvPr id="7" name="Rectangle 18"/>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8" name="Rectangle 19"/>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9" name="Rectangle 20"/>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10" name="Rectangle 21"/>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11" name="Rectangle 22"/>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12" name="Rectangle 23"/>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13" name="Rectangle 24"/>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14" name="Rectangle 25"/>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grpSp>
      <p:sp>
        <p:nvSpPr>
          <p:cNvPr id="15" name="Text Box 28"/>
          <p:cNvSpPr txBox="1">
            <a:spLocks noChangeArrowheads="1"/>
          </p:cNvSpPr>
          <p:nvPr userDrawn="1"/>
        </p:nvSpPr>
        <p:spPr bwMode="auto">
          <a:xfrm>
            <a:off x="2590800" y="6324600"/>
            <a:ext cx="4038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800" dirty="0" smtClean="0">
                <a:solidFill>
                  <a:srgbClr val="E86A02"/>
                </a:solidFill>
                <a:latin typeface="PT Sans"/>
                <a:cs typeface="PT Sans"/>
              </a:rPr>
              <a:t>Transforming Maternity Care</a:t>
            </a:r>
          </a:p>
        </p:txBody>
      </p:sp>
      <p:graphicFrame>
        <p:nvGraphicFramePr>
          <p:cNvPr id="16"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72051" r:id="rId3" imgW="0" imgH="0" progId="PowerPoint.Show.8">
                  <p:embed/>
                </p:oleObj>
              </mc:Choice>
              <mc:Fallback>
                <p:oleObj r:id="rId3"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 name="Rectangle 29"/>
          <p:cNvSpPr>
            <a:spLocks noChangeArrowheads="1"/>
          </p:cNvSpPr>
          <p:nvPr userDrawn="1"/>
        </p:nvSpPr>
        <p:spPr bwMode="auto">
          <a:xfrm>
            <a:off x="6629400" y="457200"/>
            <a:ext cx="25146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pic>
        <p:nvPicPr>
          <p:cNvPr id="18" name="Picture 1" descr="CMQCC_logo_forWord.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91400" y="95250"/>
            <a:ext cx="22447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1"/>
          <p:cNvSpPr>
            <a:spLocks noChangeArrowheads="1"/>
          </p:cNvSpPr>
          <p:nvPr userDrawn="1"/>
        </p:nvSpPr>
        <p:spPr bwMode="auto">
          <a:xfrm>
            <a:off x="6934200" y="457200"/>
            <a:ext cx="25146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0" name="Rectangle 2"/>
          <p:cNvSpPr>
            <a:spLocks noGrp="1" noChangeArrowheads="1"/>
          </p:cNvSpPr>
          <p:nvPr>
            <p:ph type="ftr" sz="quarter" idx="10"/>
          </p:nvPr>
        </p:nvSpPr>
        <p:spPr>
          <a:xfrm>
            <a:off x="381000" y="6248400"/>
            <a:ext cx="5638800" cy="457200"/>
          </a:xfrm>
          <a:prstGeom prst="rect">
            <a:avLst/>
          </a:prstGeom>
        </p:spPr>
        <p:txBody>
          <a:bodyPr/>
          <a:lstStyle>
            <a:lvl1pPr>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806735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914400"/>
            <a:ext cx="7772400" cy="9144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81200"/>
            <a:ext cx="8229600" cy="3886200"/>
          </a:xfrm>
        </p:spPr>
        <p:txBody>
          <a:bodyPr/>
          <a:lstStyle/>
          <a:p>
            <a:pPr lvl="0"/>
            <a:r>
              <a:rPr lang="en-US" noProof="0" smtClean="0"/>
              <a:t>Click icon to add chart</a:t>
            </a:r>
            <a:endParaRPr lang="en-US" noProof="0"/>
          </a:p>
        </p:txBody>
      </p:sp>
      <p:sp>
        <p:nvSpPr>
          <p:cNvPr id="4" name="Rectangle 2"/>
          <p:cNvSpPr>
            <a:spLocks noGrp="1" noChangeArrowheads="1"/>
          </p:cNvSpPr>
          <p:nvPr>
            <p:ph type="ftr" sz="quarter" idx="10"/>
          </p:nvPr>
        </p:nvSpPr>
        <p:spPr>
          <a:xfrm>
            <a:off x="381000" y="6248400"/>
            <a:ext cx="5638800" cy="45720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3929993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121705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4000" cy="546100"/>
            <a:chOff x="0" y="0"/>
            <a:chExt cx="5760" cy="344"/>
          </a:xfrm>
        </p:grpSpPr>
        <p:sp>
          <p:nvSpPr>
            <p:cNvPr id="103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latin typeface="Times New Roman" charset="0"/>
              </a:endParaRPr>
            </a:p>
          </p:txBody>
        </p:sp>
        <p:sp>
          <p:nvSpPr>
            <p:cNvPr id="103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1035"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1036"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1037"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1038"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hlink"/>
                </a:solidFill>
              </a:endParaRPr>
            </a:p>
          </p:txBody>
        </p:sp>
        <p:sp>
          <p:nvSpPr>
            <p:cNvPr id="1039"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a:latin typeface="Times New Roman" charset="0"/>
              </a:endParaRPr>
            </a:p>
          </p:txBody>
        </p:sp>
        <p:sp>
          <p:nvSpPr>
            <p:cNvPr id="1040"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sp>
          <p:nvSpPr>
            <p:cNvPr id="1041"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solidFill>
                  <a:schemeClr val="accent2"/>
                </a:solidFill>
              </a:endParaRPr>
            </a:p>
          </p:txBody>
        </p:sp>
      </p:grpSp>
      <p:sp>
        <p:nvSpPr>
          <p:cNvPr id="1027" name="Rectangle 14"/>
          <p:cNvSpPr>
            <a:spLocks noGrp="1" noChangeArrowheads="1"/>
          </p:cNvSpPr>
          <p:nvPr>
            <p:ph type="title"/>
          </p:nvPr>
        </p:nvSpPr>
        <p:spPr bwMode="auto">
          <a:xfrm>
            <a:off x="762000" y="9144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a:p>
        </p:txBody>
      </p:sp>
      <p:sp>
        <p:nvSpPr>
          <p:cNvPr id="1028"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a:p>
        </p:txBody>
      </p:sp>
      <p:sp>
        <p:nvSpPr>
          <p:cNvPr id="1032" name="Text Box 28"/>
          <p:cNvSpPr txBox="1">
            <a:spLocks noChangeArrowheads="1"/>
          </p:cNvSpPr>
          <p:nvPr userDrawn="1"/>
        </p:nvSpPr>
        <p:spPr bwMode="auto">
          <a:xfrm>
            <a:off x="2590800" y="6324600"/>
            <a:ext cx="4038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800" dirty="0" smtClean="0">
                <a:solidFill>
                  <a:srgbClr val="E86A02"/>
                </a:solidFill>
                <a:latin typeface="PT Sans"/>
                <a:cs typeface="PT Sans"/>
              </a:rPr>
              <a:t>Transforming Maternity Care</a:t>
            </a:r>
          </a:p>
        </p:txBody>
      </p:sp>
      <p:pic>
        <p:nvPicPr>
          <p:cNvPr id="1031" name="Picture 1" descr="CMQCC_logo_forWord.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391400" y="95250"/>
            <a:ext cx="22447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userDrawn="1"/>
        </p:nvSpPr>
        <p:spPr bwMode="auto">
          <a:xfrm>
            <a:off x="6934200" y="457200"/>
            <a:ext cx="25146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Tree>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Lst>
  <p:timing>
    <p:tnLst>
      <p:par>
        <p:cTn id="1" dur="indefinite" restart="never" nodeType="tmRoot"/>
      </p:par>
    </p:tnLst>
  </p:timing>
  <p:txStyles>
    <p:titleStyle>
      <a:lvl1pPr algn="l" rtl="0" eaLnBrk="1" fontAlgn="base" hangingPunct="1">
        <a:spcBef>
          <a:spcPct val="0"/>
        </a:spcBef>
        <a:spcAft>
          <a:spcPct val="0"/>
        </a:spcAft>
        <a:defRPr sz="4000">
          <a:solidFill>
            <a:schemeClr val="tx1"/>
          </a:solidFill>
          <a:latin typeface="+mj-lt"/>
          <a:ea typeface="ＭＳ Ｐゴシック" pitchFamily="4" charset="-128"/>
          <a:cs typeface="ＭＳ Ｐゴシック" pitchFamily="4" charset="-128"/>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3200">
          <a:solidFill>
            <a:schemeClr val="tx1"/>
          </a:solidFill>
          <a:latin typeface="+mn-lt"/>
          <a:ea typeface="ＭＳ Ｐゴシック" pitchFamily="4" charset="-128"/>
          <a:cs typeface="ＭＳ Ｐゴシック" pitchFamily="4" charset="-128"/>
        </a:defRPr>
      </a:lvl1pPr>
      <a:lvl2pPr marL="742950" indent="-285750" algn="l" rtl="0" eaLnBrk="1" fontAlgn="base" hangingPunct="1">
        <a:spcBef>
          <a:spcPct val="20000"/>
        </a:spcBef>
        <a:spcAft>
          <a:spcPct val="0"/>
        </a:spcAft>
        <a:buClr>
          <a:schemeClr val="accent2"/>
        </a:buClr>
        <a:buSzPct val="80000"/>
        <a:buFont typeface="Wingdings" charset="2"/>
        <a:buChar char="¨"/>
        <a:defRPr sz="2800">
          <a:solidFill>
            <a:schemeClr val="tx1"/>
          </a:solidFill>
          <a:latin typeface="+mn-lt"/>
          <a:ea typeface="ＭＳ Ｐゴシック" pitchFamily="4" charset="-128"/>
        </a:defRPr>
      </a:lvl2pPr>
      <a:lvl3pPr marL="1143000" indent="-228600" algn="l" rtl="0" eaLnBrk="1" fontAlgn="base" hangingPunct="1">
        <a:spcBef>
          <a:spcPct val="20000"/>
        </a:spcBef>
        <a:spcAft>
          <a:spcPct val="0"/>
        </a:spcAft>
        <a:buClr>
          <a:schemeClr val="bg2"/>
        </a:buClr>
        <a:buSzPct val="65000"/>
        <a:buFont typeface="Wingdings" charset="2"/>
        <a:buChar char="n"/>
        <a:defRPr sz="2400">
          <a:solidFill>
            <a:schemeClr val="tx1"/>
          </a:solidFill>
          <a:latin typeface="+mn-lt"/>
          <a:ea typeface="ＭＳ Ｐゴシック" pitchFamily="4" charset="-128"/>
        </a:defRPr>
      </a:lvl3pPr>
      <a:lvl4pPr marL="1600200" indent="-228600" algn="l" rtl="0" eaLnBrk="1" fontAlgn="base" hangingPunct="1">
        <a:spcBef>
          <a:spcPct val="20000"/>
        </a:spcBef>
        <a:spcAft>
          <a:spcPct val="0"/>
        </a:spcAft>
        <a:buClr>
          <a:schemeClr val="accent2"/>
        </a:buClr>
        <a:buSzPct val="70000"/>
        <a:buFont typeface="Wingdings" charset="2"/>
        <a:buChar char="¨"/>
        <a:defRPr sz="2000">
          <a:solidFill>
            <a:schemeClr val="tx1"/>
          </a:solidFill>
          <a:latin typeface="+mn-lt"/>
          <a:ea typeface="ＭＳ Ｐゴシック" pitchFamily="4" charset="-128"/>
        </a:defRPr>
      </a:lvl4pPr>
      <a:lvl5pPr marL="2057400" indent="-228600" algn="l" rtl="0" eaLnBrk="1" fontAlgn="base" hangingPunct="1">
        <a:spcBef>
          <a:spcPct val="20000"/>
        </a:spcBef>
        <a:spcAft>
          <a:spcPct val="0"/>
        </a:spcAft>
        <a:buClr>
          <a:schemeClr val="bg2"/>
        </a:buClr>
        <a:buFont typeface="Wingdings" charset="2"/>
        <a:buChar char="§"/>
        <a:defRPr sz="2000">
          <a:solidFill>
            <a:schemeClr val="tx1"/>
          </a:solidFill>
          <a:latin typeface="+mn-lt"/>
          <a:ea typeface="ＭＳ Ｐゴシック" pitchFamily="4" charset="-128"/>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8.png"/><Relationship Id="rId4" Type="http://schemas.openxmlformats.org/officeDocument/2006/relationships/oleObject" Target="../embeddings/oleObject7.bin"/></Relationships>
</file>

<file path=ppt/slides/_rels/slide2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tif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ww.safehealthcareforeverywoman.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www.cmqcc.org/"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ahrq.gov/professionals/education/curriculum-tools/shareddecisionmaking/index.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mailto:jvasher@stanford.edu" TargetMode="External"/><Relationship Id="rId7" Type="http://schemas.openxmlformats.org/officeDocument/2006/relationships/hyperlink" Target="mailto:main@CMQCC.org"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mailto:awoods@stanford.edu" TargetMode="External"/><Relationship Id="rId5" Type="http://schemas.openxmlformats.org/officeDocument/2006/relationships/hyperlink" Target="mailto:acastles@cmqcc.org" TargetMode="External"/><Relationship Id="rId4" Type="http://schemas.openxmlformats.org/officeDocument/2006/relationships/hyperlink" Target="mailto:nursenp@stanford.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14400"/>
            <a:ext cx="8229600" cy="4953000"/>
          </a:xfrm>
        </p:spPr>
        <p:txBody>
          <a:bodyPr/>
          <a:lstStyle/>
          <a:p>
            <a:pPr marL="0" indent="0" algn="ctr">
              <a:buNone/>
            </a:pPr>
            <a:r>
              <a:rPr lang="en-US" dirty="0" smtClean="0"/>
              <a:t>Illinois Perinatal Quality Collaborate</a:t>
            </a:r>
          </a:p>
          <a:p>
            <a:pPr marL="0" indent="0" algn="ctr">
              <a:buNone/>
            </a:pPr>
            <a:r>
              <a:rPr lang="en-US" dirty="0" smtClean="0"/>
              <a:t>ILPQC</a:t>
            </a:r>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r>
              <a:rPr lang="en-US" dirty="0" smtClean="0"/>
              <a:t>Thursday, November 3, 2016</a:t>
            </a:r>
          </a:p>
          <a:p>
            <a:pPr marL="0" indent="0" algn="ctr">
              <a:buNone/>
            </a:pPr>
            <a:r>
              <a:rPr lang="en-US" dirty="0" smtClean="0"/>
              <a:t>The Westin Lombard Yorktown Center</a:t>
            </a:r>
          </a:p>
          <a:p>
            <a:pPr marL="0" indent="0" algn="ctr">
              <a:buNone/>
            </a:pPr>
            <a:r>
              <a:rPr lang="en-US" dirty="0" smtClean="0"/>
              <a:t>Lombard, IL</a:t>
            </a:r>
          </a:p>
          <a:p>
            <a:endParaRPr lang="en-US" dirty="0" smtClean="0"/>
          </a:p>
        </p:txBody>
      </p:sp>
    </p:spTree>
    <p:extLst>
      <p:ext uri="{BB962C8B-B14F-4D97-AF65-F5344CB8AC3E}">
        <p14:creationId xmlns:p14="http://schemas.microsoft.com/office/powerpoint/2010/main" val="3925488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732023"/>
            <a:ext cx="7467600" cy="694669"/>
          </a:xfrm>
        </p:spPr>
        <p:txBody>
          <a:bodyPr>
            <a:noAutofit/>
          </a:bodyPr>
          <a:lstStyle/>
          <a:p>
            <a:pPr algn="ctr">
              <a:spcAft>
                <a:spcPts val="450"/>
              </a:spcAft>
            </a:pPr>
            <a:r>
              <a:rPr lang="en-US" sz="3200" dirty="0" smtClean="0">
                <a:solidFill>
                  <a:srgbClr val="000000"/>
                </a:solidFill>
                <a:latin typeface="+mn-lt"/>
                <a:cs typeface="Arial Black"/>
              </a:rPr>
              <a:t>Severe Maternal Morbidity </a:t>
            </a:r>
            <a:br>
              <a:rPr lang="en-US" sz="3200" dirty="0" smtClean="0">
                <a:solidFill>
                  <a:srgbClr val="000000"/>
                </a:solidFill>
                <a:latin typeface="+mn-lt"/>
                <a:cs typeface="Arial Black"/>
              </a:rPr>
            </a:br>
            <a:r>
              <a:rPr lang="en-US" sz="3200" dirty="0" smtClean="0">
                <a:solidFill>
                  <a:srgbClr val="000000"/>
                </a:solidFill>
                <a:latin typeface="+mn-lt"/>
                <a:cs typeface="Arial Black"/>
              </a:rPr>
              <a:t>Pre- and Post-Preeclampsia Toolkit Implementation</a:t>
            </a:r>
            <a:endParaRPr lang="en-US" sz="3200" dirty="0">
              <a:solidFill>
                <a:srgbClr val="000000"/>
              </a:solidFill>
              <a:latin typeface="+mn-lt"/>
              <a:cs typeface="Arial Black"/>
            </a:endParaRPr>
          </a:p>
        </p:txBody>
      </p:sp>
      <p:graphicFrame>
        <p:nvGraphicFramePr>
          <p:cNvPr id="4" name="Chart 3"/>
          <p:cNvGraphicFramePr>
            <a:graphicFrameLocks/>
          </p:cNvGraphicFramePr>
          <p:nvPr>
            <p:extLst/>
          </p:nvPr>
        </p:nvGraphicFramePr>
        <p:xfrm>
          <a:off x="1654342" y="1832936"/>
          <a:ext cx="6042673" cy="374670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510656" y="3245110"/>
            <a:ext cx="1927131" cy="323165"/>
          </a:xfrm>
          <a:prstGeom prst="rect">
            <a:avLst/>
          </a:prstGeom>
          <a:noFill/>
        </p:spPr>
        <p:txBody>
          <a:bodyPr wrap="none" rtlCol="0">
            <a:spAutoFit/>
          </a:bodyPr>
          <a:lstStyle/>
          <a:p>
            <a:r>
              <a:rPr lang="en-US" sz="1500" b="1" dirty="0">
                <a:solidFill>
                  <a:srgbClr val="000000"/>
                </a:solidFill>
              </a:rPr>
              <a:t>Percent of Patients</a:t>
            </a:r>
          </a:p>
        </p:txBody>
      </p:sp>
      <p:sp>
        <p:nvSpPr>
          <p:cNvPr id="6" name="TextBox 5"/>
          <p:cNvSpPr txBox="1"/>
          <p:nvPr/>
        </p:nvSpPr>
        <p:spPr>
          <a:xfrm>
            <a:off x="4323207" y="5539185"/>
            <a:ext cx="864340" cy="323165"/>
          </a:xfrm>
          <a:prstGeom prst="rect">
            <a:avLst/>
          </a:prstGeom>
          <a:noFill/>
        </p:spPr>
        <p:txBody>
          <a:bodyPr wrap="none" rtlCol="0">
            <a:spAutoFit/>
          </a:bodyPr>
          <a:lstStyle/>
          <a:p>
            <a:r>
              <a:rPr lang="en-US" sz="1500" b="1" dirty="0">
                <a:solidFill>
                  <a:srgbClr val="000000"/>
                </a:solidFill>
              </a:rPr>
              <a:t>(n=817)</a:t>
            </a:r>
          </a:p>
        </p:txBody>
      </p:sp>
      <p:sp>
        <p:nvSpPr>
          <p:cNvPr id="9" name="Rectangle 8"/>
          <p:cNvSpPr/>
          <p:nvPr/>
        </p:nvSpPr>
        <p:spPr>
          <a:xfrm>
            <a:off x="1253292" y="5549565"/>
            <a:ext cx="1363579" cy="4120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203" y="5427222"/>
            <a:ext cx="949068" cy="4120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Rectangle 1"/>
          <p:cNvSpPr/>
          <p:nvPr/>
        </p:nvSpPr>
        <p:spPr>
          <a:xfrm>
            <a:off x="6315506" y="5723752"/>
            <a:ext cx="1688283" cy="276999"/>
          </a:xfrm>
          <a:prstGeom prst="rect">
            <a:avLst/>
          </a:prstGeom>
        </p:spPr>
        <p:txBody>
          <a:bodyPr wrap="none">
            <a:spAutoFit/>
          </a:bodyPr>
          <a:lstStyle/>
          <a:p>
            <a:r>
              <a:rPr lang="en-US" sz="1200" dirty="0"/>
              <a:t>AJOG 2015;212:S69. </a:t>
            </a:r>
          </a:p>
        </p:txBody>
      </p:sp>
    </p:spTree>
    <p:extLst>
      <p:ext uri="{BB962C8B-B14F-4D97-AF65-F5344CB8AC3E}">
        <p14:creationId xmlns:p14="http://schemas.microsoft.com/office/powerpoint/2010/main" val="10640260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rot="5400000">
            <a:off x="5775315" y="3128933"/>
            <a:ext cx="3857625" cy="600164"/>
          </a:xfrm>
          <a:prstGeom prst="rect">
            <a:avLst/>
          </a:prstGeom>
          <a:solidFill>
            <a:schemeClr val="bg2"/>
          </a:solidFill>
        </p:spPr>
        <p:txBody>
          <a:bodyPr wrap="square" rtlCol="0" anchor="b">
            <a:spAutoFit/>
          </a:bodyPr>
          <a:lstStyle/>
          <a:p>
            <a:pPr algn="ctr"/>
            <a:r>
              <a:rPr lang="en-US" sz="3300" b="1" dirty="0">
                <a:solidFill>
                  <a:schemeClr val="bg2">
                    <a:lumMod val="95000"/>
                  </a:schemeClr>
                </a:solidFill>
                <a:latin typeface="Arial Black" panose="020B0A04020102020204" pitchFamily="34" charset="0"/>
              </a:rPr>
              <a:t>PREECLAMPSIA</a:t>
            </a:r>
          </a:p>
        </p:txBody>
      </p:sp>
      <p:graphicFrame>
        <p:nvGraphicFramePr>
          <p:cNvPr id="11" name="Chart 10"/>
          <p:cNvGraphicFramePr>
            <a:graphicFrameLocks/>
          </p:cNvGraphicFramePr>
          <p:nvPr>
            <p:extLst/>
          </p:nvPr>
        </p:nvGraphicFramePr>
        <p:xfrm>
          <a:off x="1491521" y="1500201"/>
          <a:ext cx="5924066" cy="3507686"/>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294967295"/>
          </p:nvPr>
        </p:nvSpPr>
        <p:spPr>
          <a:xfrm>
            <a:off x="7404291" y="5054205"/>
            <a:ext cx="252625" cy="185488"/>
          </a:xfrm>
          <a:prstGeom prst="rect">
            <a:avLst/>
          </a:prstGeom>
        </p:spPr>
        <p:txBody>
          <a:bodyPr/>
          <a:lstStyle/>
          <a:p>
            <a:fld id="{5BD36294-2849-48A8-8531-5354CF3095D2}" type="slidenum">
              <a:rPr lang="en-US" smtClean="0">
                <a:solidFill>
                  <a:srgbClr val="5F6062"/>
                </a:solidFill>
              </a:rPr>
              <a:pPr/>
              <a:t>11</a:t>
            </a:fld>
            <a:endParaRPr lang="en-US">
              <a:solidFill>
                <a:srgbClr val="5F6062"/>
              </a:solidFill>
            </a:endParaRPr>
          </a:p>
        </p:txBody>
      </p:sp>
      <p:sp>
        <p:nvSpPr>
          <p:cNvPr id="6" name="TextBox 5"/>
          <p:cNvSpPr txBox="1"/>
          <p:nvPr/>
        </p:nvSpPr>
        <p:spPr>
          <a:xfrm>
            <a:off x="3222885" y="5081651"/>
            <a:ext cx="4373381" cy="461665"/>
          </a:xfrm>
          <a:prstGeom prst="rect">
            <a:avLst/>
          </a:prstGeom>
          <a:solidFill>
            <a:schemeClr val="bg2"/>
          </a:solidFill>
        </p:spPr>
        <p:txBody>
          <a:bodyPr wrap="square" rtlCol="0">
            <a:spAutoFit/>
          </a:bodyPr>
          <a:lstStyle/>
          <a:p>
            <a:r>
              <a:rPr lang="en-US" sz="1200" dirty="0">
                <a:solidFill>
                  <a:srgbClr val="000000"/>
                </a:solidFill>
              </a:rPr>
              <a:t>Data Source: Midas+ Perinatal Quality Profile, </a:t>
            </a:r>
            <a:r>
              <a:rPr lang="en-US" sz="1200" b="1" dirty="0">
                <a:solidFill>
                  <a:srgbClr val="000000"/>
                </a:solidFill>
              </a:rPr>
              <a:t>2011 – July 2016</a:t>
            </a:r>
          </a:p>
        </p:txBody>
      </p:sp>
      <p:sp>
        <p:nvSpPr>
          <p:cNvPr id="8" name="Rounded Rectangle 7"/>
          <p:cNvSpPr/>
          <p:nvPr/>
        </p:nvSpPr>
        <p:spPr>
          <a:xfrm>
            <a:off x="4602519" y="2300234"/>
            <a:ext cx="1433435" cy="275586"/>
          </a:xfrm>
          <a:prstGeom prst="roundRect">
            <a:avLst/>
          </a:prstGeom>
          <a:gradFill>
            <a:gsLst>
              <a:gs pos="0">
                <a:schemeClr val="accent2">
                  <a:shade val="51000"/>
                  <a:satMod val="130000"/>
                </a:schemeClr>
              </a:gs>
              <a:gs pos="51000">
                <a:schemeClr val="accent2">
                  <a:shade val="93000"/>
                  <a:satMod val="130000"/>
                </a:schemeClr>
              </a:gs>
              <a:gs pos="100000">
                <a:schemeClr val="accent2">
                  <a:shade val="94000"/>
                  <a:satMod val="135000"/>
                </a:schemeClr>
              </a:gs>
            </a:gsLst>
          </a:gra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050">
                <a:solidFill>
                  <a:srgbClr val="FFFFFF"/>
                </a:solidFill>
              </a:rPr>
              <a:t>Toolkit</a:t>
            </a:r>
            <a:endParaRPr lang="en-US" sz="1050" dirty="0">
              <a:solidFill>
                <a:srgbClr val="FFFFFF"/>
              </a:solidFill>
            </a:endParaRPr>
          </a:p>
        </p:txBody>
      </p:sp>
      <p:sp>
        <p:nvSpPr>
          <p:cNvPr id="9" name="Rounded Rectangle 8"/>
          <p:cNvSpPr/>
          <p:nvPr/>
        </p:nvSpPr>
        <p:spPr>
          <a:xfrm>
            <a:off x="6374454" y="4152566"/>
            <a:ext cx="971550" cy="266570"/>
          </a:xfrm>
          <a:prstGeom prst="roundRect">
            <a:avLst/>
          </a:prstGeom>
          <a:solidFill>
            <a:schemeClr val="accent3">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dirty="0">
                <a:solidFill>
                  <a:srgbClr val="FFFFFF"/>
                </a:solidFill>
              </a:rPr>
              <a:t>Success!</a:t>
            </a:r>
          </a:p>
        </p:txBody>
      </p:sp>
      <p:cxnSp>
        <p:nvCxnSpPr>
          <p:cNvPr id="12" name="Straight Arrow Connector 11"/>
          <p:cNvCxnSpPr/>
          <p:nvPr/>
        </p:nvCxnSpPr>
        <p:spPr>
          <a:xfrm>
            <a:off x="2293900" y="2202076"/>
            <a:ext cx="4641056" cy="178273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360472" y="2202076"/>
            <a:ext cx="0" cy="378059"/>
          </a:xfrm>
          <a:prstGeom prst="straightConnector1">
            <a:avLst/>
          </a:prstGeom>
          <a:ln>
            <a:solidFill>
              <a:schemeClr val="accent4"/>
            </a:solidFill>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a:stCxn id="8" idx="2"/>
          </p:cNvCxnSpPr>
          <p:nvPr/>
        </p:nvCxnSpPr>
        <p:spPr>
          <a:xfrm>
            <a:off x="5319236" y="2575820"/>
            <a:ext cx="0" cy="29614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4" name="Rounded Rectangle 3"/>
          <p:cNvSpPr/>
          <p:nvPr/>
        </p:nvSpPr>
        <p:spPr>
          <a:xfrm>
            <a:off x="3643754" y="1875639"/>
            <a:ext cx="1433435" cy="326436"/>
          </a:xfrm>
          <a:prstGeom prst="roundRect">
            <a:avLst/>
          </a:prstGeom>
          <a:solidFill>
            <a:schemeClr val="accent4"/>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dirty="0"/>
              <a:t>MEWT Pilot</a:t>
            </a:r>
          </a:p>
          <a:p>
            <a:pPr algn="ctr"/>
            <a:r>
              <a:rPr lang="en-US" sz="1050" dirty="0"/>
              <a:t>Preeclampsia Toolkit</a:t>
            </a:r>
          </a:p>
        </p:txBody>
      </p:sp>
      <p:sp>
        <p:nvSpPr>
          <p:cNvPr id="13" name="Rounded Rectangle 12"/>
          <p:cNvSpPr/>
          <p:nvPr/>
        </p:nvSpPr>
        <p:spPr>
          <a:xfrm>
            <a:off x="5501521" y="2689966"/>
            <a:ext cx="1433435" cy="275586"/>
          </a:xfrm>
          <a:prstGeom prst="roundRect">
            <a:avLst/>
          </a:prstGeom>
          <a:solidFill>
            <a:schemeClr val="accent6"/>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050" dirty="0">
                <a:solidFill>
                  <a:srgbClr val="FFFFFF"/>
                </a:solidFill>
              </a:rPr>
              <a:t>Compliance Monitoring</a:t>
            </a:r>
          </a:p>
        </p:txBody>
      </p:sp>
      <p:cxnSp>
        <p:nvCxnSpPr>
          <p:cNvPr id="15" name="Straight Arrow Connector 14"/>
          <p:cNvCxnSpPr/>
          <p:nvPr/>
        </p:nvCxnSpPr>
        <p:spPr>
          <a:xfrm>
            <a:off x="6290786" y="2969766"/>
            <a:ext cx="0" cy="296144"/>
          </a:xfrm>
          <a:prstGeom prst="straightConnector1">
            <a:avLst/>
          </a:prstGeom>
          <a:ln>
            <a:solidFill>
              <a:schemeClr val="accent6"/>
            </a:solidFill>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83143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2124870" y="4534227"/>
            <a:ext cx="1127843" cy="0"/>
          </a:xfrm>
          <a:prstGeom prst="line">
            <a:avLst/>
          </a:prstGeom>
          <a:ln w="38100">
            <a:tailEnd type="none"/>
          </a:ln>
        </p:spPr>
        <p:style>
          <a:lnRef idx="1">
            <a:schemeClr val="accent5"/>
          </a:lnRef>
          <a:fillRef idx="0">
            <a:schemeClr val="accent5"/>
          </a:fillRef>
          <a:effectRef idx="0">
            <a:schemeClr val="accent5"/>
          </a:effectRef>
          <a:fontRef idx="minor">
            <a:schemeClr val="tx1"/>
          </a:fontRef>
        </p:style>
      </p:cxnSp>
      <p:sp>
        <p:nvSpPr>
          <p:cNvPr id="6" name="Rectangle 5"/>
          <p:cNvSpPr/>
          <p:nvPr/>
        </p:nvSpPr>
        <p:spPr>
          <a:xfrm>
            <a:off x="1265115" y="4883744"/>
            <a:ext cx="1480839" cy="4740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4294967295"/>
          </p:nvPr>
        </p:nvSpPr>
        <p:spPr>
          <a:xfrm>
            <a:off x="7404291" y="5054205"/>
            <a:ext cx="252625" cy="185488"/>
          </a:xfrm>
          <a:prstGeom prst="rect">
            <a:avLst/>
          </a:prstGeom>
        </p:spPr>
        <p:txBody>
          <a:bodyPr/>
          <a:lstStyle/>
          <a:p>
            <a:fld id="{5BD36294-2849-48A8-8531-5354CF3095D2}" type="slidenum">
              <a:rPr lang="en-US" smtClean="0">
                <a:solidFill>
                  <a:srgbClr val="5F6062"/>
                </a:solidFill>
              </a:rPr>
              <a:pPr/>
              <a:t>12</a:t>
            </a:fld>
            <a:endParaRPr lang="en-US">
              <a:solidFill>
                <a:srgbClr val="5F6062"/>
              </a:solidFill>
            </a:endParaRPr>
          </a:p>
        </p:txBody>
      </p:sp>
      <p:sp>
        <p:nvSpPr>
          <p:cNvPr id="4" name="Title 3"/>
          <p:cNvSpPr>
            <a:spLocks noGrp="1"/>
          </p:cNvSpPr>
          <p:nvPr>
            <p:ph type="title"/>
          </p:nvPr>
        </p:nvSpPr>
        <p:spPr/>
        <p:txBody>
          <a:bodyPr/>
          <a:lstStyle/>
          <a:p>
            <a:r>
              <a:rPr lang="en-US" dirty="0" smtClean="0"/>
              <a:t>Preeclampsia Bundle Compliance</a:t>
            </a:r>
            <a:endParaRPr lang="en-US" dirty="0">
              <a:solidFill>
                <a:srgbClr val="FF0000"/>
              </a:solidFill>
            </a:endParaRPr>
          </a:p>
        </p:txBody>
      </p:sp>
      <p:graphicFrame>
        <p:nvGraphicFramePr>
          <p:cNvPr id="8" name="Chart 7"/>
          <p:cNvGraphicFramePr>
            <a:graphicFrameLocks/>
          </p:cNvGraphicFramePr>
          <p:nvPr>
            <p:extLst/>
          </p:nvPr>
        </p:nvGraphicFramePr>
        <p:xfrm>
          <a:off x="1442010" y="2213203"/>
          <a:ext cx="5918387" cy="3139158"/>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a:off x="6042835" y="2704168"/>
            <a:ext cx="1361454" cy="0"/>
          </a:xfrm>
          <a:prstGeom prst="line">
            <a:avLst/>
          </a:prstGeom>
          <a:ln w="28575">
            <a:prstDash val="sysDash"/>
            <a:tailEnd type="none"/>
          </a:ln>
        </p:spPr>
        <p:style>
          <a:lnRef idx="1">
            <a:schemeClr val="accent4"/>
          </a:lnRef>
          <a:fillRef idx="0">
            <a:schemeClr val="accent4"/>
          </a:fillRef>
          <a:effectRef idx="0">
            <a:schemeClr val="accent4"/>
          </a:effectRef>
          <a:fontRef idx="minor">
            <a:schemeClr val="tx1"/>
          </a:fontRef>
        </p:style>
      </p:cxnSp>
      <p:sp>
        <p:nvSpPr>
          <p:cNvPr id="10" name="TextBox 9"/>
          <p:cNvSpPr txBox="1"/>
          <p:nvPr/>
        </p:nvSpPr>
        <p:spPr>
          <a:xfrm>
            <a:off x="2038750" y="5116711"/>
            <a:ext cx="712694" cy="334835"/>
          </a:xfrm>
          <a:prstGeom prst="rect">
            <a:avLst/>
          </a:prstGeom>
          <a:noFill/>
        </p:spPr>
        <p:txBody>
          <a:bodyPr wrap="square" rtlCol="0">
            <a:spAutoFit/>
          </a:bodyPr>
          <a:lstStyle/>
          <a:p>
            <a:r>
              <a:rPr lang="en-US" sz="788" dirty="0"/>
              <a:t>Jul14-Mar15</a:t>
            </a:r>
          </a:p>
        </p:txBody>
      </p:sp>
      <p:sp>
        <p:nvSpPr>
          <p:cNvPr id="11" name="TextBox 10"/>
          <p:cNvSpPr txBox="1"/>
          <p:nvPr/>
        </p:nvSpPr>
        <p:spPr>
          <a:xfrm rot="5400000">
            <a:off x="5764343" y="3128933"/>
            <a:ext cx="3857625" cy="600164"/>
          </a:xfrm>
          <a:prstGeom prst="rect">
            <a:avLst/>
          </a:prstGeom>
          <a:solidFill>
            <a:schemeClr val="bg2"/>
          </a:solidFill>
        </p:spPr>
        <p:txBody>
          <a:bodyPr wrap="square" rtlCol="0" anchor="b">
            <a:spAutoFit/>
          </a:bodyPr>
          <a:lstStyle/>
          <a:p>
            <a:pPr algn="ctr"/>
            <a:r>
              <a:rPr lang="en-US" sz="3300" b="1" dirty="0">
                <a:solidFill>
                  <a:schemeClr val="bg2">
                    <a:lumMod val="95000"/>
                  </a:schemeClr>
                </a:solidFill>
                <a:latin typeface="Arial Black" panose="020B0A04020102020204" pitchFamily="34" charset="0"/>
              </a:rPr>
              <a:t>PREECLAMPSIA</a:t>
            </a:r>
          </a:p>
        </p:txBody>
      </p:sp>
      <p:sp>
        <p:nvSpPr>
          <p:cNvPr id="13" name="Right Arrow 12"/>
          <p:cNvSpPr/>
          <p:nvPr/>
        </p:nvSpPr>
        <p:spPr>
          <a:xfrm rot="20247399">
            <a:off x="2859642" y="3514261"/>
            <a:ext cx="4253911" cy="139887"/>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6341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0" y="1828799"/>
            <a:ext cx="9144000" cy="2628901"/>
          </a:xfrm>
          <a:prstGeom prst="rect">
            <a:avLst/>
          </a:prstGeom>
          <a:gradFill flip="none" rotWithShape="1">
            <a:gsLst>
              <a:gs pos="0">
                <a:schemeClr val="accent2"/>
              </a:gs>
              <a:gs pos="74000">
                <a:srgbClr val="FA8443">
                  <a:tint val="44500"/>
                  <a:satMod val="160000"/>
                </a:srgbClr>
              </a:gs>
              <a:gs pos="100000">
                <a:schemeClr val="bg1"/>
              </a:gs>
            </a:gsLst>
            <a:lin ang="16200000" scaled="1"/>
            <a:tileRect/>
          </a:gradFill>
          <a:ln>
            <a:noFill/>
          </a:ln>
        </p:spPr>
        <p:txBody>
          <a:bodyPr anchor="ctr">
            <a:normAutofit/>
          </a:bodyPr>
          <a:lstStyle>
            <a:lvl1pPr algn="ctr">
              <a:defRPr sz="4500" baseline="0"/>
            </a:lvl1pPr>
          </a:lstStyle>
          <a:p>
            <a:pPr>
              <a:lnSpc>
                <a:spcPct val="100000"/>
              </a:lnSpc>
            </a:pPr>
            <a:r>
              <a:rPr lang="en-US" dirty="0" smtClean="0"/>
              <a:t>California and National Efforts to Support Vaginal Birth and </a:t>
            </a:r>
            <a:br>
              <a:rPr lang="en-US" dirty="0" smtClean="0"/>
            </a:br>
            <a:r>
              <a:rPr lang="en-US" dirty="0" smtClean="0"/>
              <a:t>Reduce Primary Cesareans</a:t>
            </a:r>
            <a:endParaRPr lang="en-US" dirty="0"/>
          </a:p>
        </p:txBody>
      </p:sp>
      <p:sp>
        <p:nvSpPr>
          <p:cNvPr id="3" name="Subtitle 2"/>
          <p:cNvSpPr>
            <a:spLocks noGrp="1"/>
          </p:cNvSpPr>
          <p:nvPr>
            <p:ph type="subTitle" idx="1"/>
          </p:nvPr>
        </p:nvSpPr>
        <p:spPr>
          <a:xfrm>
            <a:off x="501650" y="5333659"/>
            <a:ext cx="4107598" cy="1064057"/>
          </a:xfrm>
        </p:spPr>
        <p:txBody>
          <a:bodyPr>
            <a:normAutofit/>
          </a:bodyPr>
          <a:lstStyle/>
          <a:p>
            <a:r>
              <a:rPr lang="en-US" dirty="0" smtClean="0"/>
              <a:t>Funding for the development of this toolkit was provided by the California Health Care Foundation </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1651" y="26207"/>
            <a:ext cx="1493950" cy="2018493"/>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50454" y="5219699"/>
            <a:ext cx="3194438" cy="1269920"/>
          </a:xfrm>
          <a:prstGeom prst="rect">
            <a:avLst/>
          </a:prstGeom>
        </p:spPr>
      </p:pic>
    </p:spTree>
    <p:extLst>
      <p:ext uri="{BB962C8B-B14F-4D97-AF65-F5344CB8AC3E}">
        <p14:creationId xmlns:p14="http://schemas.microsoft.com/office/powerpoint/2010/main" val="16339198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Usage Terms</a:t>
            </a:r>
            <a:endParaRPr lang="en-US" dirty="0"/>
          </a:p>
        </p:txBody>
      </p:sp>
      <p:sp>
        <p:nvSpPr>
          <p:cNvPr id="3" name="Content Placeholder 2"/>
          <p:cNvSpPr>
            <a:spLocks noGrp="1"/>
          </p:cNvSpPr>
          <p:nvPr>
            <p:ph idx="1"/>
          </p:nvPr>
        </p:nvSpPr>
        <p:spPr>
          <a:xfrm>
            <a:off x="1119116" y="1610435"/>
            <a:ext cx="6974006" cy="4531057"/>
          </a:xfrm>
        </p:spPr>
        <p:txBody>
          <a:bodyPr>
            <a:normAutofit lnSpcReduction="10000"/>
          </a:bodyPr>
          <a:lstStyle/>
          <a:p>
            <a:r>
              <a:rPr lang="en-US" sz="2400" dirty="0"/>
              <a:t>Please use the CMQCC template for any slide you use from the slide deck</a:t>
            </a:r>
          </a:p>
          <a:p>
            <a:r>
              <a:rPr lang="en-US" sz="2400" dirty="0"/>
              <a:t>Please do not use the CMQCC logo if you modify a slide – feel free to use your own logo in these situations</a:t>
            </a:r>
          </a:p>
          <a:p>
            <a:r>
              <a:rPr lang="en-US" sz="2400" dirty="0"/>
              <a:t>Slides with copyright material that we do not yet have copyright permission to use should not be shared with others (these slides are marked)</a:t>
            </a:r>
          </a:p>
          <a:p>
            <a:r>
              <a:rPr lang="en-US" sz="2400" dirty="0"/>
              <a:t>If you add slides to the slide set please do not use the CMQCC logo</a:t>
            </a:r>
          </a:p>
          <a:p>
            <a:r>
              <a:rPr lang="en-US" sz="2400" dirty="0"/>
              <a:t>Please provide us feedback and recommendations for improving the slide set</a:t>
            </a:r>
          </a:p>
          <a:p>
            <a:endParaRPr lang="en-US" dirty="0"/>
          </a:p>
        </p:txBody>
      </p:sp>
    </p:spTree>
    <p:extLst>
      <p:ext uri="{BB962C8B-B14F-4D97-AF65-F5344CB8AC3E}">
        <p14:creationId xmlns:p14="http://schemas.microsoft.com/office/powerpoint/2010/main" val="2215741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787400" y="673100"/>
            <a:ext cx="7645400" cy="990600"/>
          </a:xfrm>
          <a:solidFill>
            <a:schemeClr val="accent1">
              <a:lumMod val="20000"/>
              <a:lumOff val="80000"/>
            </a:schemeClr>
          </a:solidFill>
        </p:spPr>
        <p:txBody>
          <a:bodyPr>
            <a:normAutofit/>
          </a:bodyPr>
          <a:lstStyle/>
          <a:p>
            <a:r>
              <a:rPr lang="en-US" sz="2800" b="1" dirty="0">
                <a:ea typeface="ＭＳ Ｐゴシック" pitchFamily="26" charset="-128"/>
              </a:rPr>
              <a:t>California Maternal Quality Care Collaborative (CM</a:t>
            </a:r>
            <a:r>
              <a:rPr lang="en-US" sz="2800" b="1" dirty="0">
                <a:solidFill>
                  <a:srgbClr val="F36C27"/>
                </a:solidFill>
                <a:ea typeface="ＭＳ Ｐゴシック" pitchFamily="26" charset="-128"/>
              </a:rPr>
              <a:t>Q</a:t>
            </a:r>
            <a:r>
              <a:rPr lang="en-US" sz="2800" b="1" dirty="0">
                <a:ea typeface="ＭＳ Ｐゴシック" pitchFamily="26" charset="-128"/>
              </a:rPr>
              <a:t>CC) </a:t>
            </a:r>
            <a:endParaRPr lang="en-US" sz="2800" b="1" dirty="0" smtClean="0">
              <a:ea typeface="ＭＳ Ｐゴシック" pitchFamily="34" charset="-128"/>
            </a:endParaRPr>
          </a:p>
        </p:txBody>
      </p:sp>
      <p:sp>
        <p:nvSpPr>
          <p:cNvPr id="3" name="Content Placeholder 2"/>
          <p:cNvSpPr>
            <a:spLocks noGrp="1"/>
          </p:cNvSpPr>
          <p:nvPr>
            <p:ph idx="1"/>
          </p:nvPr>
        </p:nvSpPr>
        <p:spPr>
          <a:xfrm>
            <a:off x="508000" y="1765301"/>
            <a:ext cx="8839200" cy="4787900"/>
          </a:xfrm>
        </p:spPr>
        <p:txBody>
          <a:bodyPr>
            <a:normAutofit/>
          </a:bodyPr>
          <a:lstStyle/>
          <a:p>
            <a:pPr marL="292100" indent="-292100">
              <a:lnSpc>
                <a:spcPct val="110000"/>
              </a:lnSpc>
              <a:defRPr/>
            </a:pPr>
            <a:r>
              <a:rPr lang="en-US" sz="2400" dirty="0" smtClean="0"/>
              <a:t>Multi</a:t>
            </a:r>
            <a:r>
              <a:rPr lang="en-US" sz="2400" dirty="0"/>
              <a:t>-stakeholder organization established in </a:t>
            </a:r>
            <a:r>
              <a:rPr lang="en-US" sz="2400" dirty="0" smtClean="0"/>
              <a:t>2006: providers</a:t>
            </a:r>
            <a:r>
              <a:rPr lang="en-US" sz="2400" dirty="0"/>
              <a:t>, state agencies, public groups </a:t>
            </a:r>
            <a:r>
              <a:rPr lang="en-US" sz="2400" dirty="0" smtClean="0"/>
              <a:t>with </a:t>
            </a:r>
            <a:r>
              <a:rPr lang="en-US" sz="2400" dirty="0"/>
              <a:t>focus on </a:t>
            </a:r>
            <a:r>
              <a:rPr lang="en-US" sz="2400" dirty="0" smtClean="0"/>
              <a:t>Maternal Care </a:t>
            </a:r>
          </a:p>
          <a:p>
            <a:pPr marL="292100" indent="-292100">
              <a:lnSpc>
                <a:spcPct val="110000"/>
              </a:lnSpc>
              <a:defRPr/>
            </a:pPr>
            <a:r>
              <a:rPr lang="en-US" sz="2400" dirty="0" smtClean="0"/>
              <a:t>Hosts California Maternal Mortality Review Committee</a:t>
            </a:r>
            <a:endParaRPr lang="en-US" sz="2400" dirty="0"/>
          </a:p>
          <a:p>
            <a:pPr marL="292100" indent="-292100" eaLnBrk="1" hangingPunct="1">
              <a:lnSpc>
                <a:spcPct val="110000"/>
              </a:lnSpc>
              <a:spcAft>
                <a:spcPts val="0"/>
              </a:spcAft>
              <a:defRPr/>
            </a:pPr>
            <a:r>
              <a:rPr lang="en-US" sz="2400" dirty="0" smtClean="0">
                <a:ea typeface="ＭＳ Ｐゴシック" pitchFamily="26" charset="-128"/>
              </a:rPr>
              <a:t>Sister organization with CPQCC (neonatal care) </a:t>
            </a:r>
          </a:p>
          <a:p>
            <a:pPr marL="292100" indent="-292100" eaLnBrk="1" hangingPunct="1">
              <a:lnSpc>
                <a:spcPct val="110000"/>
              </a:lnSpc>
              <a:spcAft>
                <a:spcPts val="0"/>
              </a:spcAft>
              <a:defRPr/>
            </a:pPr>
            <a:r>
              <a:rPr lang="en-US" sz="2400" dirty="0" smtClean="0">
                <a:ea typeface="ＭＳ Ｐゴシック" pitchFamily="26" charset="-128"/>
              </a:rPr>
              <a:t>Developer of QI toolkits: Early Elective Delivery, OB Hemorrhage, Preeclampsia, CVD in Pregnancy, and First Cesarean Prevention</a:t>
            </a:r>
          </a:p>
          <a:p>
            <a:pPr marL="292100" indent="-292100" eaLnBrk="1" hangingPunct="1">
              <a:lnSpc>
                <a:spcPct val="110000"/>
              </a:lnSpc>
              <a:spcAft>
                <a:spcPts val="0"/>
              </a:spcAft>
              <a:defRPr/>
            </a:pPr>
            <a:r>
              <a:rPr lang="en-US" sz="2400" dirty="0" smtClean="0">
                <a:ea typeface="ＭＳ Ｐゴシック" pitchFamily="26" charset="-128"/>
              </a:rPr>
              <a:t>Leads multiple QI Collaboratives (Hemorrhage, HTN)</a:t>
            </a:r>
          </a:p>
          <a:p>
            <a:pPr marL="292100" indent="-292100" eaLnBrk="1" hangingPunct="1">
              <a:lnSpc>
                <a:spcPct val="110000"/>
              </a:lnSpc>
              <a:spcAft>
                <a:spcPts val="0"/>
              </a:spcAft>
              <a:defRPr/>
            </a:pPr>
            <a:r>
              <a:rPr lang="en-US" sz="2400" dirty="0" smtClean="0">
                <a:ea typeface="ＭＳ Ｐゴシック" pitchFamily="26" charset="-128"/>
              </a:rPr>
              <a:t>Established Maternal Data Center in 2011</a:t>
            </a:r>
          </a:p>
          <a:p>
            <a:pPr eaLnBrk="1" hangingPunct="1">
              <a:lnSpc>
                <a:spcPct val="110000"/>
              </a:lnSpc>
              <a:spcAft>
                <a:spcPts val="0"/>
              </a:spcAft>
              <a:defRPr/>
            </a:pPr>
            <a:endParaRPr lang="en-US" sz="2200" dirty="0">
              <a:ea typeface="ＭＳ Ｐゴシック" pitchFamily="26" charset="-128"/>
            </a:endParaRPr>
          </a:p>
        </p:txBody>
      </p:sp>
      <p:sp>
        <p:nvSpPr>
          <p:cNvPr id="5" name="Slide Number Placeholder 3"/>
          <p:cNvSpPr txBox="1">
            <a:spLocks/>
          </p:cNvSpPr>
          <p:nvPr/>
        </p:nvSpPr>
        <p:spPr>
          <a:xfrm>
            <a:off x="8534400" y="6457662"/>
            <a:ext cx="533025" cy="368337"/>
          </a:xfrm>
          <a:prstGeom prst="rect">
            <a:avLst/>
          </a:prstGeom>
        </p:spPr>
        <p:txBody>
          <a:bodyPr/>
          <a:lstStyle>
            <a:defPPr>
              <a:defRPr lang="en-US"/>
            </a:defPPr>
            <a:lvl1pPr algn="l" rtl="0" fontAlgn="base">
              <a:spcBef>
                <a:spcPct val="0"/>
              </a:spcBef>
              <a:spcAft>
                <a:spcPct val="0"/>
              </a:spcAft>
              <a:defRPr sz="2800" kern="1200">
                <a:solidFill>
                  <a:schemeClr val="tx1"/>
                </a:solidFill>
                <a:latin typeface="Arial" charset="0"/>
                <a:ea typeface="ＭＳ Ｐゴシック"/>
                <a:cs typeface="ＭＳ Ｐゴシック"/>
              </a:defRPr>
            </a:lvl1pPr>
            <a:lvl2pPr marL="457200" algn="l" rtl="0" fontAlgn="base">
              <a:spcBef>
                <a:spcPct val="0"/>
              </a:spcBef>
              <a:spcAft>
                <a:spcPct val="0"/>
              </a:spcAft>
              <a:defRPr sz="2800" kern="1200">
                <a:solidFill>
                  <a:schemeClr val="tx1"/>
                </a:solidFill>
                <a:latin typeface="Arial" charset="0"/>
                <a:ea typeface="ＭＳ Ｐゴシック"/>
                <a:cs typeface="ＭＳ Ｐゴシック"/>
              </a:defRPr>
            </a:lvl2pPr>
            <a:lvl3pPr marL="914400" algn="l" rtl="0" fontAlgn="base">
              <a:spcBef>
                <a:spcPct val="0"/>
              </a:spcBef>
              <a:spcAft>
                <a:spcPct val="0"/>
              </a:spcAft>
              <a:defRPr sz="2800" kern="1200">
                <a:solidFill>
                  <a:schemeClr val="tx1"/>
                </a:solidFill>
                <a:latin typeface="Arial" charset="0"/>
                <a:ea typeface="ＭＳ Ｐゴシック"/>
                <a:cs typeface="ＭＳ Ｐゴシック"/>
              </a:defRPr>
            </a:lvl3pPr>
            <a:lvl4pPr marL="1371600" algn="l" rtl="0" fontAlgn="base">
              <a:spcBef>
                <a:spcPct val="0"/>
              </a:spcBef>
              <a:spcAft>
                <a:spcPct val="0"/>
              </a:spcAft>
              <a:defRPr sz="2800" kern="1200">
                <a:solidFill>
                  <a:schemeClr val="tx1"/>
                </a:solidFill>
                <a:latin typeface="Arial" charset="0"/>
                <a:ea typeface="ＭＳ Ｐゴシック"/>
                <a:cs typeface="ＭＳ Ｐゴシック"/>
              </a:defRPr>
            </a:lvl4pPr>
            <a:lvl5pPr marL="1828800" algn="l" rtl="0" fontAlgn="base">
              <a:spcBef>
                <a:spcPct val="0"/>
              </a:spcBef>
              <a:spcAft>
                <a:spcPct val="0"/>
              </a:spcAft>
              <a:defRPr sz="2800" kern="1200">
                <a:solidFill>
                  <a:schemeClr val="tx1"/>
                </a:solidFill>
                <a:latin typeface="Arial" charset="0"/>
                <a:ea typeface="ＭＳ Ｐゴシック"/>
                <a:cs typeface="ＭＳ Ｐゴシック"/>
              </a:defRPr>
            </a:lvl5pPr>
            <a:lvl6pPr marL="2286000" algn="l" defTabSz="914400" rtl="0" eaLnBrk="1" latinLnBrk="0" hangingPunct="1">
              <a:defRPr sz="2800" kern="1200">
                <a:solidFill>
                  <a:schemeClr val="tx1"/>
                </a:solidFill>
                <a:latin typeface="Arial" charset="0"/>
                <a:ea typeface="ＭＳ Ｐゴシック"/>
                <a:cs typeface="ＭＳ Ｐゴシック"/>
              </a:defRPr>
            </a:lvl6pPr>
            <a:lvl7pPr marL="2743200" algn="l" defTabSz="914400" rtl="0" eaLnBrk="1" latinLnBrk="0" hangingPunct="1">
              <a:defRPr sz="2800" kern="1200">
                <a:solidFill>
                  <a:schemeClr val="tx1"/>
                </a:solidFill>
                <a:latin typeface="Arial" charset="0"/>
                <a:ea typeface="ＭＳ Ｐゴシック"/>
                <a:cs typeface="ＭＳ Ｐゴシック"/>
              </a:defRPr>
            </a:lvl7pPr>
            <a:lvl8pPr marL="3200400" algn="l" defTabSz="914400" rtl="0" eaLnBrk="1" latinLnBrk="0" hangingPunct="1">
              <a:defRPr sz="2800" kern="1200">
                <a:solidFill>
                  <a:schemeClr val="tx1"/>
                </a:solidFill>
                <a:latin typeface="Arial" charset="0"/>
                <a:ea typeface="ＭＳ Ｐゴシック"/>
                <a:cs typeface="ＭＳ Ｐゴシック"/>
              </a:defRPr>
            </a:lvl8pPr>
            <a:lvl9pPr marL="3657600" algn="l" defTabSz="914400" rtl="0" eaLnBrk="1" latinLnBrk="0" hangingPunct="1">
              <a:defRPr sz="2800" kern="1200">
                <a:solidFill>
                  <a:schemeClr val="tx1"/>
                </a:solidFill>
                <a:latin typeface="Arial" charset="0"/>
                <a:ea typeface="ＭＳ Ｐゴシック"/>
                <a:cs typeface="ＭＳ Ｐゴシック"/>
              </a:defRPr>
            </a:lvl9pPr>
          </a:lstStyle>
          <a:p>
            <a:pPr algn="r" eaLnBrk="0" hangingPunct="0"/>
            <a:fld id="{A6A7DFC8-CC87-1C45-AE2C-C06DE0F5DDBD}" type="slidenum">
              <a:rPr lang="en-US" sz="1400" smtClean="0">
                <a:solidFill>
                  <a:prstClr val="black">
                    <a:tint val="75000"/>
                  </a:prstClr>
                </a:solidFill>
              </a:rPr>
              <a:pPr algn="r" eaLnBrk="0" hangingPunct="0"/>
              <a:t>15</a:t>
            </a:fld>
            <a:endParaRPr lang="en-US" sz="1400" dirty="0">
              <a:solidFill>
                <a:prstClr val="black">
                  <a:tint val="75000"/>
                </a:prstClr>
              </a:solidFill>
            </a:endParaRPr>
          </a:p>
        </p:txBody>
      </p:sp>
    </p:spTree>
    <p:extLst>
      <p:ext uri="{BB962C8B-B14F-4D97-AF65-F5344CB8AC3E}">
        <p14:creationId xmlns:p14="http://schemas.microsoft.com/office/powerpoint/2010/main" val="22904619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17110" y="782649"/>
            <a:ext cx="7962900" cy="467892"/>
          </a:xfrm>
          <a:solidFill>
            <a:schemeClr val="accent1">
              <a:lumMod val="20000"/>
              <a:lumOff val="80000"/>
            </a:schemeClr>
          </a:solidFill>
        </p:spPr>
        <p:txBody>
          <a:bodyPr>
            <a:normAutofit fontScale="90000"/>
          </a:bodyPr>
          <a:lstStyle/>
          <a:p>
            <a:pPr algn="ctr"/>
            <a:r>
              <a:rPr lang="en-US" altLang="en-US" dirty="0" smtClean="0"/>
              <a:t>CMQCC’s Key Stakeholders/ Partners</a:t>
            </a:r>
            <a:endParaRPr lang="en-US" altLang="en-US" dirty="0"/>
          </a:p>
        </p:txBody>
      </p:sp>
      <p:sp>
        <p:nvSpPr>
          <p:cNvPr id="68611" name="Rectangle 4"/>
          <p:cNvSpPr>
            <a:spLocks noGrp="1" noChangeArrowheads="1"/>
          </p:cNvSpPr>
          <p:nvPr>
            <p:ph idx="1"/>
          </p:nvPr>
        </p:nvSpPr>
        <p:spPr>
          <a:xfrm>
            <a:off x="417110" y="1504162"/>
            <a:ext cx="4229100" cy="4229100"/>
          </a:xfrm>
        </p:spPr>
        <p:txBody>
          <a:bodyPr>
            <a:noAutofit/>
          </a:bodyPr>
          <a:lstStyle/>
          <a:p>
            <a:pPr>
              <a:lnSpc>
                <a:spcPct val="80000"/>
              </a:lnSpc>
              <a:buClr>
                <a:schemeClr val="tx1"/>
              </a:buClr>
              <a:buFont typeface="Wingdings" charset="2"/>
              <a:buNone/>
            </a:pPr>
            <a:r>
              <a:rPr lang="en-US" altLang="en-US" sz="1600" b="1" dirty="0"/>
              <a:t>State Agencies</a:t>
            </a:r>
          </a:p>
          <a:p>
            <a:pPr>
              <a:lnSpc>
                <a:spcPct val="80000"/>
              </a:lnSpc>
            </a:pPr>
            <a:r>
              <a:rPr lang="en-US" altLang="en-US" sz="1600" dirty="0"/>
              <a:t>CA Department of Public Health, MCAH</a:t>
            </a:r>
          </a:p>
          <a:p>
            <a:pPr>
              <a:lnSpc>
                <a:spcPct val="80000"/>
              </a:lnSpc>
            </a:pPr>
            <a:r>
              <a:rPr lang="en-US" altLang="en-US" sz="1600" dirty="0"/>
              <a:t>Regional Perinatal Programs of California (RPPC)</a:t>
            </a:r>
          </a:p>
          <a:p>
            <a:pPr>
              <a:lnSpc>
                <a:spcPct val="80000"/>
              </a:lnSpc>
            </a:pPr>
            <a:r>
              <a:rPr lang="en-US" altLang="en-US" sz="1600" dirty="0"/>
              <a:t>DHCS: </a:t>
            </a:r>
            <a:r>
              <a:rPr lang="en-US" altLang="en-US" sz="1600" dirty="0" err="1"/>
              <a:t>Medi</a:t>
            </a:r>
            <a:r>
              <a:rPr lang="en-US" altLang="en-US" sz="1600" dirty="0"/>
              <a:t>-Cal</a:t>
            </a:r>
          </a:p>
          <a:p>
            <a:pPr>
              <a:lnSpc>
                <a:spcPct val="80000"/>
              </a:lnSpc>
            </a:pPr>
            <a:r>
              <a:rPr lang="en-US" altLang="en-US" sz="1600" dirty="0"/>
              <a:t>Office of Vital Records </a:t>
            </a:r>
          </a:p>
          <a:p>
            <a:pPr>
              <a:lnSpc>
                <a:spcPct val="80000"/>
              </a:lnSpc>
            </a:pPr>
            <a:r>
              <a:rPr lang="en-US" altLang="en-US" sz="1600" dirty="0"/>
              <a:t>Office of Statewide Health Planning and Development (OSHPD)</a:t>
            </a:r>
          </a:p>
          <a:p>
            <a:pPr>
              <a:lnSpc>
                <a:spcPct val="80000"/>
              </a:lnSpc>
            </a:pPr>
            <a:r>
              <a:rPr lang="en-US" altLang="en-US" sz="1600" dirty="0"/>
              <a:t>Covered </a:t>
            </a:r>
            <a:r>
              <a:rPr lang="en-US" altLang="en-US" sz="1600" dirty="0" smtClean="0"/>
              <a:t>California</a:t>
            </a:r>
            <a:br>
              <a:rPr lang="en-US" altLang="en-US" sz="1600" dirty="0" smtClean="0"/>
            </a:br>
            <a:endParaRPr lang="en-US" altLang="en-US" sz="1600" dirty="0"/>
          </a:p>
          <a:p>
            <a:pPr>
              <a:lnSpc>
                <a:spcPct val="80000"/>
              </a:lnSpc>
              <a:buClr>
                <a:schemeClr val="tx1"/>
              </a:buClr>
              <a:buFont typeface="Wingdings" charset="2"/>
              <a:buNone/>
            </a:pPr>
            <a:r>
              <a:rPr lang="en-US" altLang="en-US" sz="1600" b="1" dirty="0"/>
              <a:t>Membership Associations</a:t>
            </a:r>
          </a:p>
          <a:p>
            <a:pPr>
              <a:lnSpc>
                <a:spcPct val="80000"/>
              </a:lnSpc>
            </a:pPr>
            <a:r>
              <a:rPr lang="en-US" altLang="en-US" sz="1600" dirty="0"/>
              <a:t>Hospital Quality Institute (HQI)</a:t>
            </a:r>
            <a:r>
              <a:rPr lang="en-US" altLang="en-US" sz="1600" dirty="0" smtClean="0"/>
              <a:t>/</a:t>
            </a:r>
            <a:br>
              <a:rPr lang="en-US" altLang="en-US" sz="1600" dirty="0" smtClean="0"/>
            </a:br>
            <a:r>
              <a:rPr lang="en-US" altLang="en-US" sz="1600" dirty="0" smtClean="0"/>
              <a:t>California </a:t>
            </a:r>
            <a:r>
              <a:rPr lang="en-US" altLang="en-US" sz="1600" dirty="0"/>
              <a:t>Hospital Association (CHA)</a:t>
            </a:r>
          </a:p>
          <a:p>
            <a:pPr>
              <a:lnSpc>
                <a:spcPct val="80000"/>
              </a:lnSpc>
            </a:pPr>
            <a:r>
              <a:rPr lang="en-US" altLang="en-US" sz="1600" dirty="0"/>
              <a:t>Pacific Business Group on Health (PBGH)</a:t>
            </a:r>
          </a:p>
          <a:p>
            <a:pPr>
              <a:lnSpc>
                <a:spcPct val="80000"/>
              </a:lnSpc>
            </a:pPr>
            <a:r>
              <a:rPr lang="en-US" altLang="en-US" sz="1600" dirty="0"/>
              <a:t>Integrated Healthcare Association (IHA</a:t>
            </a:r>
            <a:r>
              <a:rPr lang="en-US" altLang="en-US" sz="1600" dirty="0" smtClean="0"/>
              <a:t>)</a:t>
            </a:r>
            <a:br>
              <a:rPr lang="en-US" altLang="en-US" sz="1600" dirty="0" smtClean="0"/>
            </a:br>
            <a:endParaRPr lang="en-US" altLang="en-US" sz="1600" dirty="0" smtClean="0"/>
          </a:p>
          <a:p>
            <a:pPr>
              <a:lnSpc>
                <a:spcPct val="80000"/>
              </a:lnSpc>
              <a:buClr>
                <a:schemeClr val="tx1"/>
              </a:buClr>
              <a:buNone/>
            </a:pPr>
            <a:r>
              <a:rPr lang="en-US" altLang="en-US" sz="1600" b="1" dirty="0"/>
              <a:t>Key Medical and Nursing Leaders</a:t>
            </a:r>
          </a:p>
          <a:p>
            <a:pPr>
              <a:lnSpc>
                <a:spcPct val="80000"/>
              </a:lnSpc>
            </a:pPr>
            <a:r>
              <a:rPr lang="en-US" altLang="en-US" sz="1600" dirty="0"/>
              <a:t>UC, Kaisers, Sutter, Sharp, Dignity Health, Scripps, Providence, Public hospitals </a:t>
            </a:r>
          </a:p>
          <a:p>
            <a:pPr marL="0" indent="0">
              <a:lnSpc>
                <a:spcPct val="80000"/>
              </a:lnSpc>
              <a:buNone/>
            </a:pPr>
            <a:endParaRPr lang="en-US" altLang="en-US" sz="1600" dirty="0"/>
          </a:p>
        </p:txBody>
      </p:sp>
      <p:sp>
        <p:nvSpPr>
          <p:cNvPr id="7" name="Rectangle 4"/>
          <p:cNvSpPr txBox="1">
            <a:spLocks noChangeArrowheads="1"/>
          </p:cNvSpPr>
          <p:nvPr/>
        </p:nvSpPr>
        <p:spPr>
          <a:xfrm>
            <a:off x="4618435" y="1504162"/>
            <a:ext cx="4229100" cy="422910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rgbClr val="F36C27"/>
              </a:buClr>
              <a:buFont typeface="Wingdings" charset="2"/>
              <a:buChar char="§"/>
              <a:defRPr sz="2800" kern="1200">
                <a:solidFill>
                  <a:schemeClr val="tx1"/>
                </a:solidFill>
                <a:latin typeface="Avenir Book" charset="0"/>
                <a:ea typeface="Avenir Book" charset="0"/>
                <a:cs typeface="Avenir Book" charset="0"/>
              </a:defRPr>
            </a:lvl1pPr>
            <a:lvl2pPr marL="685800" indent="-228600" algn="l" defTabSz="914400" rtl="0" eaLnBrk="1" latinLnBrk="0" hangingPunct="1">
              <a:lnSpc>
                <a:spcPct val="90000"/>
              </a:lnSpc>
              <a:spcBef>
                <a:spcPts val="500"/>
              </a:spcBef>
              <a:buClr>
                <a:schemeClr val="accent1"/>
              </a:buClr>
              <a:buFont typeface="Courier New" charset="0"/>
              <a:buChar char="o"/>
              <a:defRPr sz="2400" kern="1200">
                <a:solidFill>
                  <a:schemeClr val="tx1"/>
                </a:solidFill>
                <a:latin typeface="Avenir Book" charset="0"/>
                <a:ea typeface="Avenir Book" charset="0"/>
                <a:cs typeface="Avenir Book" charset="0"/>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Avenir Book" charset="0"/>
                <a:ea typeface="Avenir Book" charset="0"/>
                <a:cs typeface="Avenir Book" charset="0"/>
              </a:defRPr>
            </a:lvl3pPr>
            <a:lvl4pPr marL="1600200" indent="-228600" algn="l" defTabSz="914400" rtl="0" eaLnBrk="1" latinLnBrk="0" hangingPunct="1">
              <a:lnSpc>
                <a:spcPct val="90000"/>
              </a:lnSpc>
              <a:spcBef>
                <a:spcPts val="500"/>
              </a:spcBef>
              <a:buClr>
                <a:schemeClr val="accent1"/>
              </a:buClr>
              <a:buFont typeface="Courier New" charset="0"/>
              <a:buChar char="o"/>
              <a:defRPr sz="1800" kern="1200">
                <a:solidFill>
                  <a:schemeClr val="tx1"/>
                </a:solidFill>
                <a:latin typeface="Avenir Book" charset="0"/>
                <a:ea typeface="Avenir Book" charset="0"/>
                <a:cs typeface="Avenir Book" charset="0"/>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80000"/>
              </a:lnSpc>
              <a:spcBef>
                <a:spcPts val="600"/>
              </a:spcBef>
              <a:buClr>
                <a:schemeClr val="tx1"/>
              </a:buClr>
              <a:buFont typeface="Wingdings" charset="2"/>
              <a:buNone/>
            </a:pPr>
            <a:r>
              <a:rPr lang="en-US" altLang="en-US" sz="1600" b="1" dirty="0" smtClean="0"/>
              <a:t>Professional Groups </a:t>
            </a:r>
            <a:r>
              <a:rPr lang="en-US" altLang="en-US" sz="1600" b="1" dirty="0"/>
              <a:t>(California sections of national organizations)</a:t>
            </a:r>
          </a:p>
          <a:p>
            <a:pPr>
              <a:lnSpc>
                <a:spcPct val="80000"/>
              </a:lnSpc>
              <a:spcBef>
                <a:spcPts val="600"/>
              </a:spcBef>
            </a:pPr>
            <a:r>
              <a:rPr lang="en-US" altLang="en-US" sz="1600" dirty="0"/>
              <a:t>American College of </a:t>
            </a:r>
            <a:r>
              <a:rPr lang="en-US" altLang="en-US" sz="1600" dirty="0" smtClean="0"/>
              <a:t>Obstetricians </a:t>
            </a:r>
            <a:r>
              <a:rPr lang="en-US" altLang="en-US" sz="1600"/>
              <a:t>and </a:t>
            </a:r>
            <a:r>
              <a:rPr lang="en-US" altLang="en-US" sz="1600" smtClean="0"/>
              <a:t>Gynecologists </a:t>
            </a:r>
            <a:r>
              <a:rPr lang="en-US" altLang="en-US" sz="1600" dirty="0"/>
              <a:t>(ACOG)</a:t>
            </a:r>
          </a:p>
          <a:p>
            <a:pPr>
              <a:lnSpc>
                <a:spcPct val="80000"/>
              </a:lnSpc>
              <a:spcBef>
                <a:spcPts val="600"/>
              </a:spcBef>
            </a:pPr>
            <a:r>
              <a:rPr lang="en-US" altLang="en-US" sz="1600" dirty="0"/>
              <a:t>Association of Women’s Health, Obstetric and Neonatal Nurses (AWHONN)</a:t>
            </a:r>
          </a:p>
          <a:p>
            <a:pPr>
              <a:lnSpc>
                <a:spcPct val="80000"/>
              </a:lnSpc>
              <a:spcBef>
                <a:spcPts val="600"/>
              </a:spcBef>
            </a:pPr>
            <a:r>
              <a:rPr lang="en-US" altLang="en-US" sz="1600" dirty="0"/>
              <a:t>American College of Nurse Midwives (ACNM), </a:t>
            </a:r>
          </a:p>
          <a:p>
            <a:pPr>
              <a:lnSpc>
                <a:spcPct val="80000"/>
              </a:lnSpc>
              <a:spcBef>
                <a:spcPts val="600"/>
              </a:spcBef>
            </a:pPr>
            <a:r>
              <a:rPr lang="en-US" altLang="en-US" sz="1600" dirty="0"/>
              <a:t>American Academy of Family Physicians (AAFP</a:t>
            </a:r>
            <a:r>
              <a:rPr lang="en-US" altLang="en-US" sz="1600" dirty="0" smtClean="0"/>
              <a:t>)</a:t>
            </a:r>
          </a:p>
          <a:p>
            <a:pPr>
              <a:lnSpc>
                <a:spcPct val="80000"/>
              </a:lnSpc>
              <a:spcBef>
                <a:spcPts val="600"/>
              </a:spcBef>
            </a:pPr>
            <a:endParaRPr lang="en-US" altLang="en-US" sz="1600" dirty="0"/>
          </a:p>
          <a:p>
            <a:pPr>
              <a:lnSpc>
                <a:spcPct val="80000"/>
              </a:lnSpc>
              <a:spcBef>
                <a:spcPts val="600"/>
              </a:spcBef>
              <a:buClr>
                <a:schemeClr val="tx1"/>
              </a:buClr>
              <a:buNone/>
            </a:pPr>
            <a:r>
              <a:rPr lang="en-US" altLang="en-US" sz="1600" b="1" dirty="0"/>
              <a:t>Public and Consumer Groups</a:t>
            </a:r>
          </a:p>
          <a:p>
            <a:pPr>
              <a:lnSpc>
                <a:spcPct val="80000"/>
              </a:lnSpc>
              <a:spcBef>
                <a:spcPts val="600"/>
              </a:spcBef>
            </a:pPr>
            <a:r>
              <a:rPr lang="en-US" altLang="en-US" sz="1600" dirty="0" smtClean="0"/>
              <a:t>March of Dimes (MOD)</a:t>
            </a:r>
          </a:p>
          <a:p>
            <a:pPr>
              <a:lnSpc>
                <a:spcPct val="80000"/>
              </a:lnSpc>
              <a:spcBef>
                <a:spcPts val="600"/>
              </a:spcBef>
            </a:pPr>
            <a:r>
              <a:rPr lang="en-US" altLang="en-US" sz="1600" dirty="0" smtClean="0"/>
              <a:t>California </a:t>
            </a:r>
            <a:r>
              <a:rPr lang="en-US" altLang="en-US" sz="1600" dirty="0"/>
              <a:t>HealthCare Foundation (CHCF)</a:t>
            </a:r>
          </a:p>
          <a:p>
            <a:pPr>
              <a:lnSpc>
                <a:spcPct val="80000"/>
              </a:lnSpc>
              <a:spcBef>
                <a:spcPts val="600"/>
              </a:spcBef>
            </a:pPr>
            <a:r>
              <a:rPr lang="en-US" altLang="en-US" sz="1600" dirty="0" smtClean="0"/>
              <a:t>California Hospital Accountability and Reporting Taskforce (CHART)</a:t>
            </a:r>
          </a:p>
          <a:p>
            <a:pPr marL="0" indent="0">
              <a:lnSpc>
                <a:spcPct val="80000"/>
              </a:lnSpc>
              <a:buNone/>
            </a:pPr>
            <a:endParaRPr lang="en-US" altLang="en-US" sz="1600" dirty="0"/>
          </a:p>
        </p:txBody>
      </p:sp>
      <p:sp>
        <p:nvSpPr>
          <p:cNvPr id="8"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16</a:t>
            </a:fld>
            <a:endParaRPr lang="en-US" sz="1600" dirty="0">
              <a:solidFill>
                <a:srgbClr val="7C7C7C"/>
              </a:solidFill>
            </a:endParaRPr>
          </a:p>
        </p:txBody>
      </p:sp>
    </p:spTree>
    <p:extLst>
      <p:ext uri="{BB962C8B-B14F-4D97-AF65-F5344CB8AC3E}">
        <p14:creationId xmlns:p14="http://schemas.microsoft.com/office/powerpoint/2010/main" val="373055070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300" y="705811"/>
            <a:ext cx="5588000" cy="868990"/>
          </a:xfrm>
          <a:solidFill>
            <a:srgbClr val="DEEBF7"/>
          </a:solidFill>
        </p:spPr>
        <p:txBody>
          <a:bodyPr/>
          <a:lstStyle/>
          <a:p>
            <a:r>
              <a:rPr lang="en-US" dirty="0" smtClean="0"/>
              <a:t>Today’s Discussion</a:t>
            </a:r>
            <a:endParaRPr lang="en-US" dirty="0"/>
          </a:p>
        </p:txBody>
      </p:sp>
      <p:sp>
        <p:nvSpPr>
          <p:cNvPr id="3" name="Content Placeholder 2"/>
          <p:cNvSpPr>
            <a:spLocks noGrp="1"/>
          </p:cNvSpPr>
          <p:nvPr>
            <p:ph idx="1"/>
          </p:nvPr>
        </p:nvSpPr>
        <p:spPr>
          <a:xfrm>
            <a:off x="723900" y="1711632"/>
            <a:ext cx="7854950" cy="4663768"/>
          </a:xfrm>
        </p:spPr>
        <p:txBody>
          <a:bodyPr>
            <a:normAutofit fontScale="77500" lnSpcReduction="20000"/>
          </a:bodyPr>
          <a:lstStyle/>
          <a:p>
            <a:pPr marL="292100" indent="-292100">
              <a:lnSpc>
                <a:spcPct val="110000"/>
              </a:lnSpc>
            </a:pPr>
            <a:r>
              <a:rPr lang="en-US" sz="2800" dirty="0" smtClean="0"/>
              <a:t>Discuss the side variation in risk adjusted CS rates</a:t>
            </a:r>
          </a:p>
          <a:p>
            <a:pPr marL="292100" indent="-292100">
              <a:lnSpc>
                <a:spcPct val="110000"/>
              </a:lnSpc>
            </a:pPr>
            <a:r>
              <a:rPr lang="en-US" sz="2800" dirty="0" smtClean="0"/>
              <a:t>Identify multiple reasons as to </a:t>
            </a:r>
            <a:r>
              <a:rPr lang="en-US" sz="2800" dirty="0"/>
              <a:t>w</a:t>
            </a:r>
            <a:r>
              <a:rPr lang="en-US" sz="2800" dirty="0" smtClean="0"/>
              <a:t>hy should we care about CS rates</a:t>
            </a:r>
          </a:p>
          <a:p>
            <a:pPr marL="292100" indent="-292100">
              <a:lnSpc>
                <a:spcPct val="110000"/>
              </a:lnSpc>
            </a:pPr>
            <a:r>
              <a:rPr lang="en-US" sz="2800" dirty="0" smtClean="0"/>
              <a:t>Discuss various state and national efforts to reduce primary CS rates</a:t>
            </a:r>
          </a:p>
          <a:p>
            <a:pPr marL="292100" indent="-292100">
              <a:lnSpc>
                <a:spcPct val="110000"/>
              </a:lnSpc>
            </a:pPr>
            <a:r>
              <a:rPr lang="en-US" sz="2800" dirty="0" smtClean="0"/>
              <a:t>Summarize key parts of The Toolkit: Readiness, Recognition, Response, Reporting—barriers, strategies and tools</a:t>
            </a:r>
          </a:p>
          <a:p>
            <a:pPr marL="292100" indent="-292100">
              <a:lnSpc>
                <a:spcPct val="110000"/>
              </a:lnSpc>
            </a:pPr>
            <a:r>
              <a:rPr lang="en-US" sz="2800" dirty="0" smtClean="0"/>
              <a:t>Recognize success strategies from hospitals with low rates</a:t>
            </a:r>
          </a:p>
          <a:p>
            <a:pPr marL="292100" indent="-292100">
              <a:lnSpc>
                <a:spcPct val="110000"/>
              </a:lnSpc>
            </a:pPr>
            <a:r>
              <a:rPr lang="en-US" sz="2800" dirty="0" smtClean="0"/>
              <a:t>Recall </a:t>
            </a:r>
            <a:r>
              <a:rPr lang="en-US" sz="2800" dirty="0"/>
              <a:t>p</a:t>
            </a:r>
            <a:r>
              <a:rPr lang="en-US" sz="2800" dirty="0" smtClean="0"/>
              <a:t>ilot hospital success stories</a:t>
            </a:r>
          </a:p>
          <a:p>
            <a:pPr marL="292100" indent="-292100">
              <a:lnSpc>
                <a:spcPct val="110000"/>
              </a:lnSpc>
            </a:pPr>
            <a:r>
              <a:rPr lang="en-US" sz="2800" dirty="0" smtClean="0"/>
              <a:t>Identify areas to prioritize: What do we do first?  Implementation guide</a:t>
            </a:r>
            <a:endParaRPr lang="en-US" sz="2800" dirty="0"/>
          </a:p>
        </p:txBody>
      </p:sp>
      <p:sp>
        <p:nvSpPr>
          <p:cNvPr id="4"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17</a:t>
            </a:fld>
            <a:endParaRPr lang="en-US" sz="1600" dirty="0">
              <a:solidFill>
                <a:srgbClr val="7C7C7C"/>
              </a:solidFill>
            </a:endParaRPr>
          </a:p>
        </p:txBody>
      </p:sp>
    </p:spTree>
    <p:extLst>
      <p:ext uri="{BB962C8B-B14F-4D97-AF65-F5344CB8AC3E}">
        <p14:creationId xmlns:p14="http://schemas.microsoft.com/office/powerpoint/2010/main" val="286379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idx="4294967295"/>
          </p:nvPr>
        </p:nvSpPr>
        <p:spPr>
          <a:xfrm>
            <a:off x="1625601" y="616819"/>
            <a:ext cx="5638660" cy="685800"/>
          </a:xfrm>
          <a:solidFill>
            <a:srgbClr val="DEEBF7"/>
          </a:solidFill>
        </p:spPr>
        <p:txBody>
          <a:bodyPr>
            <a:normAutofit fontScale="90000"/>
          </a:bodyPr>
          <a:lstStyle/>
          <a:p>
            <a:pPr algn="ctr"/>
            <a:r>
              <a:rPr lang="en-US" sz="3200" dirty="0" smtClean="0">
                <a:ea typeface="ＭＳ Ｐゴシック" pitchFamily="-109" charset="-128"/>
                <a:cs typeface="ＭＳ Ｐゴシック" pitchFamily="-109" charset="-128"/>
              </a:rPr>
              <a:t>“Let’s Begin </a:t>
            </a:r>
            <a:r>
              <a:rPr lang="en-US" sz="3200" dirty="0">
                <a:ea typeface="ＭＳ Ｐゴシック" pitchFamily="-109" charset="-128"/>
                <a:cs typeface="ＭＳ Ｐゴシック" pitchFamily="-109" charset="-128"/>
              </a:rPr>
              <a:t>with a </a:t>
            </a:r>
            <a:r>
              <a:rPr lang="en-US" sz="3200" dirty="0" smtClean="0">
                <a:ea typeface="ＭＳ Ｐゴシック" pitchFamily="-109" charset="-128"/>
                <a:cs typeface="ＭＳ Ｐゴシック" pitchFamily="-109" charset="-128"/>
              </a:rPr>
              <a:t>Test” (NYT)</a:t>
            </a:r>
            <a:r>
              <a:rPr lang="en-US" altLang="ja-JP" sz="3200" dirty="0" smtClean="0">
                <a:ea typeface="ＭＳ Ｐゴシック" pitchFamily="-109" charset="-128"/>
                <a:cs typeface="ＭＳ Ｐゴシック" pitchFamily="-109" charset="-128"/>
              </a:rPr>
              <a:t>:</a:t>
            </a:r>
            <a:endParaRPr lang="en-US" sz="3200" dirty="0">
              <a:ea typeface="ＭＳ Ｐゴシック" pitchFamily="-109" charset="-128"/>
              <a:cs typeface="ＭＳ Ｐゴシック" pitchFamily="-109" charset="-128"/>
            </a:endParaRPr>
          </a:p>
        </p:txBody>
      </p:sp>
      <p:sp>
        <p:nvSpPr>
          <p:cNvPr id="20482" name="Rectangle 3"/>
          <p:cNvSpPr>
            <a:spLocks noGrp="1" noChangeArrowheads="1"/>
          </p:cNvSpPr>
          <p:nvPr>
            <p:ph type="body" idx="4294967295"/>
          </p:nvPr>
        </p:nvSpPr>
        <p:spPr>
          <a:xfrm>
            <a:off x="2324100" y="3716689"/>
            <a:ext cx="4483099" cy="2493127"/>
          </a:xfrm>
          <a:solidFill>
            <a:schemeClr val="accent1">
              <a:lumMod val="40000"/>
              <a:lumOff val="60000"/>
            </a:schemeClr>
          </a:solidFill>
        </p:spPr>
        <p:txBody>
          <a:bodyPr anchor="ctr">
            <a:normAutofit fontScale="85000" lnSpcReduction="20000"/>
          </a:bodyPr>
          <a:lstStyle/>
          <a:p>
            <a:pPr marL="0" indent="230188">
              <a:buNone/>
            </a:pPr>
            <a:endParaRPr lang="en-US" sz="2400" dirty="0" smtClean="0">
              <a:solidFill>
                <a:schemeClr val="tx1">
                  <a:lumMod val="75000"/>
                  <a:lumOff val="25000"/>
                </a:schemeClr>
              </a:solidFill>
            </a:endParaRPr>
          </a:p>
          <a:p>
            <a:pPr marL="0" indent="230188">
              <a:lnSpc>
                <a:spcPct val="110000"/>
              </a:lnSpc>
              <a:spcAft>
                <a:spcPts val="600"/>
              </a:spcAft>
              <a:buNone/>
            </a:pPr>
            <a:r>
              <a:rPr lang="en-US" sz="2400" dirty="0" smtClean="0">
                <a:solidFill>
                  <a:schemeClr val="tx1">
                    <a:lumMod val="75000"/>
                    <a:lumOff val="25000"/>
                  </a:schemeClr>
                </a:solidFill>
              </a:rPr>
              <a:t>(</a:t>
            </a:r>
            <a:r>
              <a:rPr lang="en-US" sz="2400" dirty="0">
                <a:solidFill>
                  <a:schemeClr val="tx1">
                    <a:lumMod val="75000"/>
                    <a:lumOff val="25000"/>
                  </a:schemeClr>
                </a:solidFill>
              </a:rPr>
              <a:t>A) Your personal wishes.</a:t>
            </a:r>
          </a:p>
          <a:p>
            <a:pPr marL="0" indent="230188">
              <a:lnSpc>
                <a:spcPct val="110000"/>
              </a:lnSpc>
              <a:spcAft>
                <a:spcPts val="600"/>
              </a:spcAft>
              <a:buNone/>
            </a:pPr>
            <a:r>
              <a:rPr lang="en-US" sz="2400" dirty="0">
                <a:solidFill>
                  <a:schemeClr val="tx1">
                    <a:lumMod val="75000"/>
                    <a:lumOff val="25000"/>
                  </a:schemeClr>
                </a:solidFill>
              </a:rPr>
              <a:t>(B) Your choice of hospital.</a:t>
            </a:r>
          </a:p>
          <a:p>
            <a:pPr marL="0" indent="230188">
              <a:lnSpc>
                <a:spcPct val="110000"/>
              </a:lnSpc>
              <a:spcAft>
                <a:spcPts val="600"/>
              </a:spcAft>
              <a:buNone/>
            </a:pPr>
            <a:r>
              <a:rPr lang="en-US" sz="2400" dirty="0">
                <a:solidFill>
                  <a:schemeClr val="tx1">
                    <a:lumMod val="75000"/>
                    <a:lumOff val="25000"/>
                  </a:schemeClr>
                </a:solidFill>
              </a:rPr>
              <a:t>(C) Your baby’s weight.</a:t>
            </a:r>
          </a:p>
          <a:p>
            <a:pPr marL="0" indent="230188">
              <a:lnSpc>
                <a:spcPct val="110000"/>
              </a:lnSpc>
              <a:spcAft>
                <a:spcPts val="600"/>
              </a:spcAft>
              <a:buNone/>
            </a:pPr>
            <a:r>
              <a:rPr lang="en-US" sz="2400" dirty="0">
                <a:solidFill>
                  <a:schemeClr val="tx1">
                    <a:lumMod val="75000"/>
                    <a:lumOff val="25000"/>
                  </a:schemeClr>
                </a:solidFill>
              </a:rPr>
              <a:t>(D) Your baby’s heart rate in labor.</a:t>
            </a:r>
          </a:p>
          <a:p>
            <a:pPr marL="0" indent="230188">
              <a:lnSpc>
                <a:spcPct val="110000"/>
              </a:lnSpc>
              <a:spcAft>
                <a:spcPts val="600"/>
              </a:spcAft>
              <a:buNone/>
            </a:pPr>
            <a:r>
              <a:rPr lang="en-US" sz="2400" dirty="0">
                <a:solidFill>
                  <a:schemeClr val="tx1">
                    <a:lumMod val="75000"/>
                    <a:lumOff val="25000"/>
                  </a:schemeClr>
                </a:solidFill>
              </a:rPr>
              <a:t>(E) The progress of your labor. </a:t>
            </a:r>
            <a:endParaRPr lang="en-US" sz="2400" dirty="0">
              <a:solidFill>
                <a:schemeClr val="tx1">
                  <a:lumMod val="75000"/>
                  <a:lumOff val="25000"/>
                </a:schemeClr>
              </a:solidFill>
              <a:ea typeface="ＭＳ Ｐゴシック" pitchFamily="-109" charset="-128"/>
              <a:cs typeface="ＭＳ Ｐゴシック" pitchFamily="-109" charset="-128"/>
            </a:endParaRPr>
          </a:p>
          <a:p>
            <a:pPr marL="0" indent="0">
              <a:buNone/>
            </a:pPr>
            <a:endParaRPr lang="en-US" dirty="0">
              <a:solidFill>
                <a:schemeClr val="tx1">
                  <a:lumMod val="75000"/>
                  <a:lumOff val="25000"/>
                </a:schemeClr>
              </a:solidFill>
              <a:ea typeface="ＭＳ Ｐゴシック" pitchFamily="-109" charset="-128"/>
              <a:cs typeface="ＭＳ Ｐゴシック" pitchFamily="-109" charset="-128"/>
            </a:endParaRPr>
          </a:p>
        </p:txBody>
      </p:sp>
      <p:sp>
        <p:nvSpPr>
          <p:cNvPr id="2" name="TextBox 1"/>
          <p:cNvSpPr txBox="1"/>
          <p:nvPr/>
        </p:nvSpPr>
        <p:spPr>
          <a:xfrm>
            <a:off x="1039050" y="1331747"/>
            <a:ext cx="6904521" cy="2800767"/>
          </a:xfrm>
          <a:prstGeom prst="rect">
            <a:avLst/>
          </a:prstGeom>
          <a:noFill/>
        </p:spPr>
        <p:txBody>
          <a:bodyPr wrap="square" rtlCol="0">
            <a:spAutoFit/>
          </a:bodyPr>
          <a:lstStyle/>
          <a:p>
            <a:r>
              <a:rPr lang="en-US" sz="2000" dirty="0">
                <a:latin typeface="Avenir Book" charset="0"/>
                <a:ea typeface="Avenir Book" charset="0"/>
                <a:cs typeface="Avenir Book" charset="0"/>
              </a:rPr>
              <a:t>You are about to give birth. Pregnancy has gone smoothly. The birth seems as if it will, too. It’s one baby, in the right position, full term, and you’ve never had a cesarean section — in other words, you’re at low risk for complications.</a:t>
            </a:r>
            <a:br>
              <a:rPr lang="en-US" sz="2000" dirty="0">
                <a:latin typeface="Avenir Book" charset="0"/>
                <a:ea typeface="Avenir Book" charset="0"/>
                <a:cs typeface="Avenir Book" charset="0"/>
              </a:rPr>
            </a:br>
            <a:endParaRPr lang="en-US" sz="2000" dirty="0" smtClean="0">
              <a:latin typeface="Avenir Book" charset="0"/>
              <a:ea typeface="Avenir Book" charset="0"/>
              <a:cs typeface="Avenir Book" charset="0"/>
            </a:endParaRPr>
          </a:p>
          <a:p>
            <a:r>
              <a:rPr lang="en-US" sz="2000" dirty="0" smtClean="0">
                <a:latin typeface="Avenir Book" charset="0"/>
                <a:ea typeface="Avenir Book" charset="0"/>
                <a:cs typeface="Avenir Book" charset="0"/>
              </a:rPr>
              <a:t>What’s </a:t>
            </a:r>
            <a:r>
              <a:rPr lang="en-US" sz="2000" dirty="0">
                <a:latin typeface="Avenir Book" charset="0"/>
                <a:ea typeface="Avenir Book" charset="0"/>
                <a:cs typeface="Avenir Book" charset="0"/>
              </a:rPr>
              <a:t>likely to be the biggest influence on whether you will have a C-section?</a:t>
            </a:r>
            <a:r>
              <a:rPr lang="en-US" sz="2000" dirty="0"/>
              <a:t/>
            </a:r>
            <a:br>
              <a:rPr lang="en-US" sz="2000" dirty="0"/>
            </a:br>
            <a:r>
              <a:rPr lang="en-US" dirty="0"/>
              <a:t/>
            </a:r>
            <a:br>
              <a:rPr lang="en-US" dirty="0"/>
            </a:br>
            <a:endParaRPr lang="en-US" dirty="0"/>
          </a:p>
        </p:txBody>
      </p:sp>
      <p:sp>
        <p:nvSpPr>
          <p:cNvPr id="6" name="TextBox 5"/>
          <p:cNvSpPr txBox="1"/>
          <p:nvPr/>
        </p:nvSpPr>
        <p:spPr>
          <a:xfrm>
            <a:off x="5953057" y="5947427"/>
            <a:ext cx="3028950" cy="276999"/>
          </a:xfrm>
          <a:prstGeom prst="rect">
            <a:avLst/>
          </a:prstGeom>
          <a:noFill/>
        </p:spPr>
        <p:txBody>
          <a:bodyPr wrap="square" rtlCol="0">
            <a:spAutoFit/>
          </a:bodyPr>
          <a:lstStyle/>
          <a:p>
            <a:pPr algn="r"/>
            <a:r>
              <a:rPr lang="en-US" sz="1200" dirty="0"/>
              <a:t>Rosenberg T, NYT, Jan 19 2016</a:t>
            </a:r>
          </a:p>
        </p:txBody>
      </p:sp>
      <p:sp>
        <p:nvSpPr>
          <p:cNvPr id="7"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18</a:t>
            </a:fld>
            <a:endParaRPr lang="en-US" sz="1600" dirty="0">
              <a:solidFill>
                <a:srgbClr val="7C7C7C"/>
              </a:solidFill>
            </a:endParaRPr>
          </a:p>
        </p:txBody>
      </p:sp>
    </p:spTree>
    <p:extLst>
      <p:ext uri="{BB962C8B-B14F-4D97-AF65-F5344CB8AC3E}">
        <p14:creationId xmlns:p14="http://schemas.microsoft.com/office/powerpoint/2010/main" val="85087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8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8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48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8991" y="721511"/>
            <a:ext cx="7725638" cy="6011804"/>
          </a:xfrm>
          <a:prstGeom prst="rect">
            <a:avLst/>
          </a:prstGeom>
          <a:ln>
            <a:solidFill>
              <a:srgbClr val="2F5597"/>
            </a:solidFill>
          </a:ln>
        </p:spPr>
      </p:pic>
      <p:sp>
        <p:nvSpPr>
          <p:cNvPr id="4"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19</a:t>
            </a:fld>
            <a:endParaRPr lang="en-US" sz="1600" dirty="0">
              <a:solidFill>
                <a:srgbClr val="7C7C7C"/>
              </a:solidFill>
            </a:endParaRPr>
          </a:p>
        </p:txBody>
      </p:sp>
    </p:spTree>
    <p:extLst>
      <p:ext uri="{BB962C8B-B14F-4D97-AF65-F5344CB8AC3E}">
        <p14:creationId xmlns:p14="http://schemas.microsoft.com/office/powerpoint/2010/main" val="2188538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133600"/>
            <a:ext cx="8686800" cy="4724400"/>
          </a:xfrm>
        </p:spPr>
        <p:txBody>
          <a:bodyPr/>
          <a:lstStyle/>
          <a:p>
            <a:pPr marL="0" indent="0" algn="ctr">
              <a:buNone/>
            </a:pPr>
            <a:r>
              <a:rPr lang="en-US" sz="2800" dirty="0" smtClean="0"/>
              <a:t>Maurice L. Druzin, MD</a:t>
            </a:r>
          </a:p>
          <a:p>
            <a:pPr marL="0" indent="0" algn="ctr">
              <a:buNone/>
            </a:pPr>
            <a:r>
              <a:rPr lang="en-US" sz="2800" dirty="0" smtClean="0"/>
              <a:t>Professor and Vice-Chair</a:t>
            </a:r>
          </a:p>
          <a:p>
            <a:pPr marL="0" indent="0" algn="ctr">
              <a:buNone/>
            </a:pPr>
            <a:r>
              <a:rPr lang="en-US" sz="2800" dirty="0" smtClean="0"/>
              <a:t>Department of Obstetrics and Gynecology</a:t>
            </a:r>
          </a:p>
          <a:p>
            <a:pPr marL="0" indent="0" algn="ctr">
              <a:buNone/>
            </a:pPr>
            <a:r>
              <a:rPr lang="en-US" sz="2800" dirty="0"/>
              <a:t>Associate Program </a:t>
            </a:r>
            <a:r>
              <a:rPr lang="en-US" sz="2800" dirty="0" smtClean="0"/>
              <a:t>Director</a:t>
            </a:r>
          </a:p>
          <a:p>
            <a:pPr marL="0" indent="0" algn="ctr">
              <a:buNone/>
            </a:pPr>
            <a:r>
              <a:rPr lang="en-US" sz="2800" dirty="0" smtClean="0"/>
              <a:t>Obstetrics and Gynecology Residency Program</a:t>
            </a:r>
          </a:p>
          <a:p>
            <a:pPr marL="0" indent="0" algn="ctr">
              <a:buNone/>
            </a:pPr>
            <a:r>
              <a:rPr lang="en-US" sz="2800" dirty="0" smtClean="0"/>
              <a:t>Stanford University School of Medicine</a:t>
            </a:r>
          </a:p>
          <a:p>
            <a:pPr marL="0" indent="0" algn="ctr">
              <a:buNone/>
            </a:pPr>
            <a:r>
              <a:rPr lang="en-US" sz="2800" dirty="0" smtClean="0"/>
              <a:t>Stanford, California</a:t>
            </a:r>
            <a:endParaRPr lang="en-US" sz="2800" dirty="0"/>
          </a:p>
          <a:p>
            <a:pPr marL="0" indent="0" algn="ctr">
              <a:buNone/>
            </a:pPr>
            <a:endParaRPr lang="en-US" dirty="0"/>
          </a:p>
        </p:txBody>
      </p:sp>
      <p:pic>
        <p:nvPicPr>
          <p:cNvPr id="173058" name="Picture 2" descr="https://encrypted-tbn0.gstatic.com/images?q=tbn:ANd9GcRHlmq7rGdNLXaYDVJCbeIy_Z7d2naf62kaacXSSi36UAfVc7wu7Gf_i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1724025"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646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717800" y="6197600"/>
            <a:ext cx="3727450" cy="8946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Chart 11"/>
          <p:cNvGraphicFramePr>
            <a:graphicFrameLocks/>
          </p:cNvGraphicFramePr>
          <p:nvPr/>
        </p:nvGraphicFramePr>
        <p:xfrm>
          <a:off x="177800" y="531813"/>
          <a:ext cx="8559800" cy="6210300"/>
        </p:xfrm>
        <a:graphic>
          <a:graphicData uri="http://schemas.openxmlformats.org/presentationml/2006/ole">
            <mc:AlternateContent xmlns:mc="http://schemas.openxmlformats.org/markup-compatibility/2006">
              <mc:Choice xmlns:v="urn:schemas-microsoft-com:vml" Requires="v">
                <p:oleObj spid="_x0000_s174088" r:id="rId4" imgW="8559526" imgH="6212362" progId="Excel.Chart.8">
                  <p:embed/>
                </p:oleObj>
              </mc:Choice>
              <mc:Fallback>
                <p:oleObj r:id="rId4" imgW="8559526" imgH="6212362"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 y="531813"/>
                        <a:ext cx="8559800" cy="621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Title 1"/>
          <p:cNvSpPr>
            <a:spLocks noGrp="1"/>
          </p:cNvSpPr>
          <p:nvPr>
            <p:ph type="title"/>
          </p:nvPr>
        </p:nvSpPr>
        <p:spPr>
          <a:xfrm>
            <a:off x="1295400" y="748884"/>
            <a:ext cx="7010400" cy="879127"/>
          </a:xfrm>
          <a:solidFill>
            <a:srgbClr val="FAC090"/>
          </a:solidFill>
        </p:spPr>
        <p:txBody>
          <a:bodyPr/>
          <a:lstStyle/>
          <a:p>
            <a:pPr algn="ctr"/>
            <a:r>
              <a:rPr lang="en-US" altLang="en-US" sz="3200" dirty="0">
                <a:latin typeface="Calibri" charset="0"/>
                <a:ea typeface="ＭＳ Ｐゴシック" charset="-128"/>
                <a:cs typeface="Calibri" charset="0"/>
              </a:rPr>
              <a:t>NTSV CS Rate Among CA Hospitals: 2014</a:t>
            </a:r>
            <a:r>
              <a:rPr lang="en-US" altLang="en-US" sz="3200" dirty="0">
                <a:solidFill>
                  <a:srgbClr val="000000"/>
                </a:solidFill>
                <a:latin typeface="Calibri" charset="0"/>
                <a:ea typeface="ＭＳ Ｐゴシック" charset="-128"/>
                <a:cs typeface="Calibri" charset="0"/>
              </a:rPr>
              <a:t> </a:t>
            </a:r>
            <a:r>
              <a:rPr lang="en-US" altLang="en-US" sz="2900" dirty="0">
                <a:solidFill>
                  <a:srgbClr val="000000"/>
                </a:solidFill>
                <a:latin typeface="Calibri" charset="0"/>
                <a:ea typeface="ＭＳ Ｐゴシック" charset="-128"/>
                <a:cs typeface="Calibri" charset="0"/>
              </a:rPr>
              <a:t/>
            </a:r>
            <a:br>
              <a:rPr lang="en-US" altLang="en-US" sz="2900" dirty="0">
                <a:solidFill>
                  <a:srgbClr val="000000"/>
                </a:solidFill>
                <a:latin typeface="Calibri" charset="0"/>
                <a:ea typeface="ＭＳ Ｐゴシック" charset="-128"/>
                <a:cs typeface="Calibri" charset="0"/>
              </a:rPr>
            </a:br>
            <a:r>
              <a:rPr lang="en-US" altLang="en-US" sz="1600" dirty="0">
                <a:solidFill>
                  <a:srgbClr val="000000"/>
                </a:solidFill>
                <a:latin typeface="Calibri" charset="0"/>
                <a:ea typeface="ＭＳ Ｐゴシック" charset="-128"/>
                <a:cs typeface="Calibri" charset="0"/>
              </a:rPr>
              <a:t>(</a:t>
            </a:r>
            <a:r>
              <a:rPr lang="en-US" altLang="en-US" sz="2000" dirty="0">
                <a:solidFill>
                  <a:srgbClr val="000000"/>
                </a:solidFill>
                <a:latin typeface="Calibri" charset="0"/>
                <a:ea typeface="ＭＳ Ｐゴシック" charset="-128"/>
                <a:cs typeface="Calibri" charset="0"/>
              </a:rPr>
              <a:t>Nulliparous Term Singleton Vertex) </a:t>
            </a:r>
            <a:endParaRPr lang="en-US" altLang="en-US" sz="2000" dirty="0">
              <a:latin typeface="Calibri" charset="0"/>
              <a:ea typeface="ＭＳ Ｐゴシック" charset="-128"/>
              <a:cs typeface="Calibri" charset="0"/>
            </a:endParaRPr>
          </a:p>
        </p:txBody>
      </p:sp>
      <p:sp>
        <p:nvSpPr>
          <p:cNvPr id="7" name="TextBox 18"/>
          <p:cNvSpPr txBox="1">
            <a:spLocks noChangeArrowheads="1"/>
          </p:cNvSpPr>
          <p:nvPr/>
        </p:nvSpPr>
        <p:spPr bwMode="auto">
          <a:xfrm>
            <a:off x="1219200" y="2362200"/>
            <a:ext cx="2151063" cy="923925"/>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bg2"/>
              </a:buClr>
              <a:buSzPct val="75000"/>
              <a:buFont typeface="Wingdings" charset="2"/>
              <a:buChar char="n"/>
              <a:defRPr sz="3200">
                <a:solidFill>
                  <a:schemeClr val="tx1"/>
                </a:solidFill>
                <a:latin typeface="Calibri" charset="0"/>
                <a:ea typeface="ＭＳ Ｐゴシック" charset="-128"/>
                <a:cs typeface="Calibri" charset="0"/>
              </a:defRPr>
            </a:lvl1pPr>
            <a:lvl2pPr marL="742950" indent="-285750">
              <a:spcBef>
                <a:spcPct val="20000"/>
              </a:spcBef>
              <a:buClr>
                <a:schemeClr val="accent2"/>
              </a:buClr>
              <a:buSzPct val="80000"/>
              <a:buFont typeface="Wingdings" charset="2"/>
              <a:buChar char="¨"/>
              <a:defRPr sz="2800">
                <a:solidFill>
                  <a:schemeClr val="tx1"/>
                </a:solidFill>
                <a:latin typeface="Calibri" charset="0"/>
                <a:ea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defRPr>
            </a:lvl3pPr>
            <a:lvl4pPr marL="1600200" indent="-228600">
              <a:spcBef>
                <a:spcPct val="20000"/>
              </a:spcBef>
              <a:buClr>
                <a:schemeClr val="accent2"/>
              </a:buClr>
              <a:buSzPct val="70000"/>
              <a:buFont typeface="Wingdings" charset="2"/>
              <a:buChar char="¨"/>
              <a:defRPr sz="2000">
                <a:solidFill>
                  <a:schemeClr val="tx1"/>
                </a:solidFill>
                <a:latin typeface="Calibri" charset="0"/>
                <a:ea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9pPr>
          </a:lstStyle>
          <a:p>
            <a:pPr algn="ctr">
              <a:spcBef>
                <a:spcPct val="0"/>
              </a:spcBef>
              <a:buClrTx/>
              <a:buSzTx/>
              <a:buFontTx/>
              <a:buNone/>
            </a:pPr>
            <a:r>
              <a:rPr lang="en-US" altLang="en-US" sz="1800">
                <a:solidFill>
                  <a:srgbClr val="000000"/>
                </a:solidFill>
                <a:latin typeface="Arial" charset="0"/>
              </a:rPr>
              <a:t>Range: 12%—70%</a:t>
            </a:r>
          </a:p>
          <a:p>
            <a:pPr algn="ctr">
              <a:spcBef>
                <a:spcPct val="0"/>
              </a:spcBef>
              <a:buClrTx/>
              <a:buSzTx/>
              <a:buFontTx/>
              <a:buNone/>
            </a:pPr>
            <a:r>
              <a:rPr lang="en-US" altLang="en-US" sz="1800">
                <a:solidFill>
                  <a:srgbClr val="000000"/>
                </a:solidFill>
                <a:latin typeface="Arial" charset="0"/>
              </a:rPr>
              <a:t>Median: 25.3%</a:t>
            </a:r>
          </a:p>
          <a:p>
            <a:pPr algn="ctr">
              <a:spcBef>
                <a:spcPct val="0"/>
              </a:spcBef>
              <a:buClrTx/>
              <a:buSzTx/>
              <a:buFontTx/>
              <a:buNone/>
            </a:pPr>
            <a:r>
              <a:rPr lang="en-US" altLang="en-US" sz="1800">
                <a:solidFill>
                  <a:srgbClr val="000000"/>
                </a:solidFill>
                <a:latin typeface="Arial" charset="0"/>
              </a:rPr>
              <a:t>Mean: 26.2%</a:t>
            </a:r>
          </a:p>
        </p:txBody>
      </p:sp>
      <p:sp>
        <p:nvSpPr>
          <p:cNvPr id="8" name="TextBox 20"/>
          <p:cNvSpPr txBox="1">
            <a:spLocks noChangeArrowheads="1"/>
          </p:cNvSpPr>
          <p:nvPr/>
        </p:nvSpPr>
        <p:spPr bwMode="auto">
          <a:xfrm>
            <a:off x="1466276" y="5123880"/>
            <a:ext cx="2268538" cy="1016000"/>
          </a:xfrm>
          <a:prstGeom prst="rect">
            <a:avLst/>
          </a:prstGeom>
          <a:solidFill>
            <a:schemeClr val="bg1"/>
          </a:solidFill>
          <a:ln w="19050">
            <a:solidFill>
              <a:srgbClr val="E69004"/>
            </a:solidFill>
            <a:round/>
            <a:headEnd/>
            <a:tailEnd/>
          </a:ln>
        </p:spPr>
        <p:txBody>
          <a:bodyPr>
            <a:spAutoFit/>
          </a:bodyPr>
          <a:lstStyle>
            <a:lvl1pPr>
              <a:spcBef>
                <a:spcPct val="20000"/>
              </a:spcBef>
              <a:buClr>
                <a:schemeClr val="bg2"/>
              </a:buClr>
              <a:buSzPct val="75000"/>
              <a:buFont typeface="Wingdings" charset="2"/>
              <a:buChar char="n"/>
              <a:defRPr sz="3200">
                <a:solidFill>
                  <a:schemeClr val="tx1"/>
                </a:solidFill>
                <a:latin typeface="Calibri" charset="0"/>
                <a:ea typeface="ＭＳ Ｐゴシック" charset="-128"/>
                <a:cs typeface="Calibri" charset="0"/>
              </a:defRPr>
            </a:lvl1pPr>
            <a:lvl2pPr marL="742950" indent="-285750">
              <a:spcBef>
                <a:spcPct val="20000"/>
              </a:spcBef>
              <a:buClr>
                <a:schemeClr val="accent2"/>
              </a:buClr>
              <a:buSzPct val="80000"/>
              <a:buFont typeface="Wingdings" charset="2"/>
              <a:buChar char="¨"/>
              <a:defRPr sz="2800">
                <a:solidFill>
                  <a:schemeClr val="tx1"/>
                </a:solidFill>
                <a:latin typeface="Calibri" charset="0"/>
                <a:ea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defRPr>
            </a:lvl3pPr>
            <a:lvl4pPr marL="1600200" indent="-228600">
              <a:spcBef>
                <a:spcPct val="20000"/>
              </a:spcBef>
              <a:buClr>
                <a:schemeClr val="accent2"/>
              </a:buClr>
              <a:buSzPct val="70000"/>
              <a:buFont typeface="Wingdings" charset="2"/>
              <a:buChar char="¨"/>
              <a:defRPr sz="2000">
                <a:solidFill>
                  <a:schemeClr val="tx1"/>
                </a:solidFill>
                <a:latin typeface="Calibri" charset="0"/>
                <a:ea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9pPr>
          </a:lstStyle>
          <a:p>
            <a:pPr algn="ctr">
              <a:spcBef>
                <a:spcPct val="0"/>
              </a:spcBef>
              <a:buClrTx/>
              <a:buSzTx/>
              <a:buFontTx/>
              <a:buNone/>
            </a:pPr>
            <a:r>
              <a:rPr lang="en-US" altLang="en-US" sz="2000">
                <a:solidFill>
                  <a:srgbClr val="000000"/>
                </a:solidFill>
                <a:latin typeface="Arial" charset="0"/>
              </a:rPr>
              <a:t>40% of CA hospitals meet national target</a:t>
            </a:r>
          </a:p>
        </p:txBody>
      </p:sp>
      <p:cxnSp>
        <p:nvCxnSpPr>
          <p:cNvPr id="9" name="Straight Connector 8"/>
          <p:cNvCxnSpPr>
            <a:cxnSpLocks noChangeShapeType="1"/>
          </p:cNvCxnSpPr>
          <p:nvPr/>
        </p:nvCxnSpPr>
        <p:spPr bwMode="auto">
          <a:xfrm>
            <a:off x="914400" y="4646613"/>
            <a:ext cx="7696200" cy="0"/>
          </a:xfrm>
          <a:prstGeom prst="line">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0" name="TextBox 9"/>
          <p:cNvSpPr txBox="1">
            <a:spLocks noChangeArrowheads="1"/>
          </p:cNvSpPr>
          <p:nvPr/>
        </p:nvSpPr>
        <p:spPr bwMode="auto">
          <a:xfrm>
            <a:off x="4721585" y="5123880"/>
            <a:ext cx="3584215" cy="830997"/>
          </a:xfrm>
          <a:prstGeom prst="rect">
            <a:avLst/>
          </a:prstGeom>
          <a:solidFill>
            <a:srgbClr val="FFFFFF"/>
          </a:solidFill>
          <a:ln w="28575">
            <a:solidFill>
              <a:srgbClr val="E69004"/>
            </a:solidFill>
            <a:miter lim="800000"/>
            <a:headEnd/>
            <a:tailEnd/>
          </a:ln>
        </p:spPr>
        <p:txBody>
          <a:bodyPr wrap="square">
            <a:spAutoFit/>
          </a:bodyPr>
          <a:lstStyle>
            <a:lvl1pPr defTabSz="457200">
              <a:spcBef>
                <a:spcPct val="20000"/>
              </a:spcBef>
              <a:buClr>
                <a:schemeClr val="bg2"/>
              </a:buClr>
              <a:buSzPct val="75000"/>
              <a:buFont typeface="Wingdings" charset="2"/>
              <a:buChar char="n"/>
              <a:defRPr sz="3200">
                <a:solidFill>
                  <a:schemeClr val="tx1"/>
                </a:solidFill>
                <a:latin typeface="Calibri" charset="0"/>
                <a:ea typeface="ＭＳ Ｐゴシック" charset="-128"/>
                <a:cs typeface="Calibri" charset="0"/>
              </a:defRPr>
            </a:lvl1pPr>
            <a:lvl2pPr marL="742950" indent="-285750" defTabSz="457200">
              <a:spcBef>
                <a:spcPct val="20000"/>
              </a:spcBef>
              <a:buClr>
                <a:schemeClr val="accent2"/>
              </a:buClr>
              <a:buSzPct val="80000"/>
              <a:buFont typeface="Wingdings" charset="2"/>
              <a:buChar char="¨"/>
              <a:defRPr sz="2800">
                <a:solidFill>
                  <a:schemeClr val="tx1"/>
                </a:solidFill>
                <a:latin typeface="Calibri" charset="0"/>
                <a:ea typeface="ＭＳ Ｐゴシック" charset="-128"/>
              </a:defRPr>
            </a:lvl2pPr>
            <a:lvl3pPr marL="1143000" indent="-228600" defTabSz="457200">
              <a:spcBef>
                <a:spcPct val="20000"/>
              </a:spcBef>
              <a:buClr>
                <a:schemeClr val="bg2"/>
              </a:buClr>
              <a:buSzPct val="65000"/>
              <a:buFont typeface="Wingdings" charset="2"/>
              <a:buChar char="n"/>
              <a:defRPr sz="2400">
                <a:solidFill>
                  <a:schemeClr val="tx1"/>
                </a:solidFill>
                <a:latin typeface="Calibri" charset="0"/>
                <a:ea typeface="ＭＳ Ｐゴシック" charset="-128"/>
              </a:defRPr>
            </a:lvl3pPr>
            <a:lvl4pPr marL="1600200" indent="-228600" defTabSz="457200">
              <a:spcBef>
                <a:spcPct val="20000"/>
              </a:spcBef>
              <a:buClr>
                <a:schemeClr val="accent2"/>
              </a:buClr>
              <a:buSzPct val="70000"/>
              <a:buFont typeface="Wingdings" charset="2"/>
              <a:buChar char="¨"/>
              <a:defRPr sz="2000">
                <a:solidFill>
                  <a:schemeClr val="tx1"/>
                </a:solidFill>
                <a:latin typeface="Calibri" charset="0"/>
                <a:ea typeface="ＭＳ Ｐゴシック" charset="-128"/>
              </a:defRPr>
            </a:lvl4pPr>
            <a:lvl5pPr marL="2057400" indent="-228600" defTabSz="457200">
              <a:spcBef>
                <a:spcPct val="20000"/>
              </a:spcBef>
              <a:buClr>
                <a:schemeClr val="bg2"/>
              </a:buClr>
              <a:buFont typeface="Wingdings" charset="2"/>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9pPr>
          </a:lstStyle>
          <a:p>
            <a:pPr algn="ctr">
              <a:spcBef>
                <a:spcPct val="0"/>
              </a:spcBef>
              <a:buClrTx/>
              <a:buSzTx/>
              <a:buFontTx/>
              <a:buNone/>
            </a:pPr>
            <a:r>
              <a:rPr lang="en-US" altLang="en-US" sz="2400" dirty="0">
                <a:solidFill>
                  <a:srgbClr val="000000"/>
                </a:solidFill>
              </a:rPr>
              <a:t>Large Variation = </a:t>
            </a:r>
            <a:br>
              <a:rPr lang="en-US" altLang="en-US" sz="2400" dirty="0">
                <a:solidFill>
                  <a:srgbClr val="000000"/>
                </a:solidFill>
              </a:rPr>
            </a:br>
            <a:r>
              <a:rPr lang="en-US" altLang="en-US" sz="2400" dirty="0">
                <a:solidFill>
                  <a:srgbClr val="000000"/>
                </a:solidFill>
              </a:rPr>
              <a:t>Improvement Opportunity</a:t>
            </a:r>
          </a:p>
        </p:txBody>
      </p:sp>
      <p:cxnSp>
        <p:nvCxnSpPr>
          <p:cNvPr id="11" name="Straight Arrow Connector 10"/>
          <p:cNvCxnSpPr>
            <a:cxnSpLocks noChangeShapeType="1"/>
          </p:cNvCxnSpPr>
          <p:nvPr/>
        </p:nvCxnSpPr>
        <p:spPr bwMode="auto">
          <a:xfrm flipH="1">
            <a:off x="3886200" y="4114800"/>
            <a:ext cx="1588" cy="509588"/>
          </a:xfrm>
          <a:prstGeom prst="straightConnector1">
            <a:avLst/>
          </a:prstGeom>
          <a:noFill/>
          <a:ln w="5715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2" name="TextBox 11"/>
          <p:cNvSpPr txBox="1"/>
          <p:nvPr/>
        </p:nvSpPr>
        <p:spPr>
          <a:xfrm>
            <a:off x="2179638" y="3657600"/>
            <a:ext cx="3429000" cy="461963"/>
          </a:xfrm>
          <a:prstGeom prst="rect">
            <a:avLst/>
          </a:prstGeom>
          <a:solidFill>
            <a:schemeClr val="bg1"/>
          </a:solidFill>
          <a:ln w="28575" cap="flat" cmpd="sng" algn="ctr">
            <a:solidFill>
              <a:srgbClr val="FF0000"/>
            </a:solidFill>
            <a:prstDash val="solid"/>
            <a:round/>
            <a:headEnd type="none" w="med" len="med"/>
            <a:tailEnd type="none" w="med" len="med"/>
          </a:ln>
        </p:spPr>
        <p:txBody>
          <a:bodyPr>
            <a:spAutoFit/>
          </a:bodyPr>
          <a:lstStyle/>
          <a:p>
            <a:pPr algn="ctr" defTabSz="457200" fontAlgn="auto">
              <a:spcBef>
                <a:spcPts val="0"/>
              </a:spcBef>
              <a:spcAft>
                <a:spcPts val="0"/>
              </a:spcAft>
              <a:defRPr/>
            </a:pPr>
            <a:r>
              <a:rPr lang="en-US" sz="2400" dirty="0">
                <a:solidFill>
                  <a:prstClr val="black"/>
                </a:solidFill>
                <a:latin typeface="Calibri"/>
              </a:rPr>
              <a:t>National Target =23.9%</a:t>
            </a:r>
          </a:p>
        </p:txBody>
      </p:sp>
      <p:sp>
        <p:nvSpPr>
          <p:cNvPr id="13" name="TextBox 5"/>
          <p:cNvSpPr txBox="1">
            <a:spLocks noChangeArrowheads="1"/>
          </p:cNvSpPr>
          <p:nvPr/>
        </p:nvSpPr>
        <p:spPr bwMode="auto">
          <a:xfrm>
            <a:off x="4035425" y="6472238"/>
            <a:ext cx="14509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spcBef>
                <a:spcPct val="20000"/>
              </a:spcBef>
              <a:buClr>
                <a:schemeClr val="bg2"/>
              </a:buClr>
              <a:buSzPct val="75000"/>
              <a:buFont typeface="Wingdings" charset="2"/>
              <a:buChar char="n"/>
              <a:defRPr sz="3200">
                <a:solidFill>
                  <a:schemeClr val="tx1"/>
                </a:solidFill>
                <a:latin typeface="Calibri" charset="0"/>
                <a:ea typeface="ＭＳ Ｐゴシック" charset="-128"/>
                <a:cs typeface="Calibri" charset="0"/>
              </a:defRPr>
            </a:lvl1pPr>
            <a:lvl2pPr marL="742950" indent="-285750" defTabSz="457200">
              <a:spcBef>
                <a:spcPct val="20000"/>
              </a:spcBef>
              <a:buClr>
                <a:schemeClr val="accent2"/>
              </a:buClr>
              <a:buSzPct val="80000"/>
              <a:buFont typeface="Wingdings" charset="2"/>
              <a:buChar char="¨"/>
              <a:defRPr sz="2800">
                <a:solidFill>
                  <a:schemeClr val="tx1"/>
                </a:solidFill>
                <a:latin typeface="Calibri" charset="0"/>
                <a:ea typeface="ＭＳ Ｐゴシック" charset="-128"/>
              </a:defRPr>
            </a:lvl2pPr>
            <a:lvl3pPr marL="1143000" indent="-228600" defTabSz="457200">
              <a:spcBef>
                <a:spcPct val="20000"/>
              </a:spcBef>
              <a:buClr>
                <a:schemeClr val="bg2"/>
              </a:buClr>
              <a:buSzPct val="65000"/>
              <a:buFont typeface="Wingdings" charset="2"/>
              <a:buChar char="n"/>
              <a:defRPr sz="2400">
                <a:solidFill>
                  <a:schemeClr val="tx1"/>
                </a:solidFill>
                <a:latin typeface="Calibri" charset="0"/>
                <a:ea typeface="ＭＳ Ｐゴシック" charset="-128"/>
              </a:defRPr>
            </a:lvl3pPr>
            <a:lvl4pPr marL="1600200" indent="-228600" defTabSz="457200">
              <a:spcBef>
                <a:spcPct val="20000"/>
              </a:spcBef>
              <a:buClr>
                <a:schemeClr val="accent2"/>
              </a:buClr>
              <a:buSzPct val="70000"/>
              <a:buFont typeface="Wingdings" charset="2"/>
              <a:buChar char="¨"/>
              <a:defRPr sz="2000">
                <a:solidFill>
                  <a:schemeClr val="tx1"/>
                </a:solidFill>
                <a:latin typeface="Calibri" charset="0"/>
                <a:ea typeface="ＭＳ Ｐゴシック" charset="-128"/>
              </a:defRPr>
            </a:lvl4pPr>
            <a:lvl5pPr marL="2057400" indent="-228600" defTabSz="457200">
              <a:spcBef>
                <a:spcPct val="20000"/>
              </a:spcBef>
              <a:buClr>
                <a:schemeClr val="bg2"/>
              </a:buClr>
              <a:buFont typeface="Wingdings" charset="2"/>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9pPr>
          </a:lstStyle>
          <a:p>
            <a:pPr eaLnBrk="1" hangingPunct="1">
              <a:spcBef>
                <a:spcPct val="0"/>
              </a:spcBef>
              <a:buClrTx/>
              <a:buSzTx/>
              <a:buFontTx/>
              <a:buNone/>
            </a:pPr>
            <a:r>
              <a:rPr lang="en-US" altLang="en-US" sz="2400">
                <a:solidFill>
                  <a:srgbClr val="000000"/>
                </a:solidFill>
              </a:rPr>
              <a:t>Hospitals</a:t>
            </a:r>
          </a:p>
        </p:txBody>
      </p:sp>
      <p:sp>
        <p:nvSpPr>
          <p:cNvPr id="15" name="TextBox 14"/>
          <p:cNvSpPr txBox="1"/>
          <p:nvPr/>
        </p:nvSpPr>
        <p:spPr>
          <a:xfrm>
            <a:off x="5608637" y="1984902"/>
            <a:ext cx="2382837" cy="1200328"/>
          </a:xfrm>
          <a:prstGeom prst="rect">
            <a:avLst/>
          </a:prstGeom>
          <a:solidFill>
            <a:srgbClr val="FFFFFF"/>
          </a:solidFill>
          <a:ln w="38100" cmpd="sng">
            <a:solidFill>
              <a:srgbClr val="F5A14A"/>
            </a:solidFill>
          </a:ln>
        </p:spPr>
        <p:txBody>
          <a:bodyPr wrap="square" rtlCol="0">
            <a:spAutoFit/>
          </a:bodyPr>
          <a:lstStyle/>
          <a:p>
            <a:pPr algn="ctr" defTabSz="342900"/>
            <a:r>
              <a:rPr lang="en-US" sz="2400" dirty="0">
                <a:solidFill>
                  <a:prstClr val="black"/>
                </a:solidFill>
                <a:latin typeface="Calibri"/>
              </a:rPr>
              <a:t>Risk Adjustment did not reduce the variation</a:t>
            </a:r>
          </a:p>
        </p:txBody>
      </p:sp>
      <p:sp>
        <p:nvSpPr>
          <p:cNvPr id="1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20</a:t>
            </a:fld>
            <a:endParaRPr lang="en-US" sz="1600" dirty="0">
              <a:solidFill>
                <a:srgbClr val="7C7C7C"/>
              </a:solidFill>
            </a:endParaRPr>
          </a:p>
        </p:txBody>
      </p:sp>
    </p:spTree>
    <p:extLst>
      <p:ext uri="{BB962C8B-B14F-4D97-AF65-F5344CB8AC3E}">
        <p14:creationId xmlns:p14="http://schemas.microsoft.com/office/powerpoint/2010/main" val="16853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053218" y="4481819"/>
            <a:ext cx="7163776" cy="1565150"/>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3000" dirty="0">
                <a:solidFill>
                  <a:schemeClr val="tx1">
                    <a:lumMod val="75000"/>
                    <a:lumOff val="25000"/>
                  </a:schemeClr>
                </a:solidFill>
                <a:latin typeface="Avenir Book" charset="0"/>
                <a:ea typeface="Avenir Book" charset="0"/>
                <a:cs typeface="Avenir Book" charset="0"/>
              </a:rPr>
              <a:t>Why focus on Nulliparous Term Singleton Vertex Cesarean Section?</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8617" y="927100"/>
            <a:ext cx="7109437" cy="3554719"/>
          </a:xfrm>
          <a:prstGeom prst="rect">
            <a:avLst/>
          </a:prstGeom>
        </p:spPr>
      </p:pic>
      <p:sp>
        <p:nvSpPr>
          <p:cNvPr id="3" name="Slide Number Placeholder 2"/>
          <p:cNvSpPr>
            <a:spLocks noGrp="1"/>
          </p:cNvSpPr>
          <p:nvPr>
            <p:ph type="sldNum" sz="quarter" idx="4294967295"/>
          </p:nvPr>
        </p:nvSpPr>
        <p:spPr>
          <a:xfrm>
            <a:off x="8115300" y="6454775"/>
            <a:ext cx="933450" cy="365125"/>
          </a:xfrm>
          <a:prstGeom prst="rect">
            <a:avLst/>
          </a:prstGeom>
        </p:spPr>
        <p:txBody>
          <a:bodyPr/>
          <a:lstStyle/>
          <a:p>
            <a:pPr algn="r"/>
            <a:fld id="{B780212E-2FEA-1E47-8FD3-306716976148}" type="slidenum">
              <a:rPr lang="en-US" sz="1600" smtClean="0">
                <a:solidFill>
                  <a:srgbClr val="7C7C7C"/>
                </a:solidFill>
              </a:rPr>
              <a:pPr algn="r"/>
              <a:t>21</a:t>
            </a:fld>
            <a:endParaRPr lang="en-US" sz="1600" dirty="0">
              <a:solidFill>
                <a:srgbClr val="7C7C7C"/>
              </a:solidFill>
            </a:endParaRPr>
          </a:p>
        </p:txBody>
      </p:sp>
    </p:spTree>
    <p:extLst>
      <p:ext uri="{BB962C8B-B14F-4D97-AF65-F5344CB8AC3E}">
        <p14:creationId xmlns:p14="http://schemas.microsoft.com/office/powerpoint/2010/main" val="1784595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566111"/>
            <a:ext cx="5283200" cy="678490"/>
          </a:xfrm>
          <a:solidFill>
            <a:srgbClr val="DEEBF7"/>
          </a:solidFill>
        </p:spPr>
        <p:txBody>
          <a:bodyPr>
            <a:normAutofit fontScale="90000"/>
          </a:bodyPr>
          <a:lstStyle/>
          <a:p>
            <a:pPr algn="ctr"/>
            <a:r>
              <a:rPr lang="en-US" dirty="0" smtClean="0"/>
              <a:t>Importance of the First Birth</a:t>
            </a:r>
            <a:endParaRPr lang="en-US" dirty="0"/>
          </a:p>
        </p:txBody>
      </p:sp>
      <p:pic>
        <p:nvPicPr>
          <p:cNvPr id="9" name="Picture 8"/>
          <p:cNvPicPr>
            <a:picLocks noChangeAspect="1"/>
          </p:cNvPicPr>
          <p:nvPr/>
        </p:nvPicPr>
        <p:blipFill>
          <a:blip r:embed="rId3">
            <a:alphaModFix amt="70000"/>
            <a:extLst>
              <a:ext uri="{28A0092B-C50C-407E-A947-70E740481C1C}">
                <a14:useLocalDpi xmlns:a14="http://schemas.microsoft.com/office/drawing/2010/main"/>
              </a:ext>
            </a:extLst>
          </a:blip>
          <a:stretch>
            <a:fillRect/>
          </a:stretch>
        </p:blipFill>
        <p:spPr>
          <a:xfrm>
            <a:off x="948207" y="1409701"/>
            <a:ext cx="7393417" cy="4484040"/>
          </a:xfrm>
          <a:prstGeom prst="rect">
            <a:avLst/>
          </a:prstGeom>
          <a:effectLst>
            <a:softEdge rad="317500"/>
          </a:effectLst>
        </p:spPr>
      </p:pic>
      <p:sp>
        <p:nvSpPr>
          <p:cNvPr id="10" name="Rounded Rectangle 9"/>
          <p:cNvSpPr/>
          <p:nvPr/>
        </p:nvSpPr>
        <p:spPr bwMode="auto">
          <a:xfrm>
            <a:off x="757707" y="1435102"/>
            <a:ext cx="7757643" cy="971550"/>
          </a:xfrm>
          <a:prstGeom prst="roundRect">
            <a:avLst/>
          </a:prstGeom>
          <a:solidFill>
            <a:schemeClr val="bg1">
              <a:lumMod val="85000"/>
              <a:alpha val="63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2400" dirty="0">
                <a:latin typeface="Avenir Book" charset="0"/>
                <a:ea typeface="Avenir Book" charset="0"/>
                <a:cs typeface="Avenir Book" charset="0"/>
              </a:rPr>
              <a:t>If a woman has a Cesarean birth in the first labor, over 90% of ALL subsequent births will be </a:t>
            </a:r>
            <a:r>
              <a:rPr lang="en-US" sz="2400" dirty="0" smtClean="0">
                <a:latin typeface="Avenir Book" charset="0"/>
                <a:ea typeface="Avenir Book" charset="0"/>
                <a:cs typeface="Avenir Book" charset="0"/>
              </a:rPr>
              <a:t>Cesarean births</a:t>
            </a:r>
            <a:endParaRPr lang="en-US" sz="2400" dirty="0">
              <a:latin typeface="Avenir Book" charset="0"/>
              <a:ea typeface="Avenir Book" charset="0"/>
              <a:cs typeface="Avenir Book" charset="0"/>
            </a:endParaRPr>
          </a:p>
        </p:txBody>
      </p:sp>
      <p:sp>
        <p:nvSpPr>
          <p:cNvPr id="11" name="Rounded Rectangle 10"/>
          <p:cNvSpPr/>
          <p:nvPr/>
        </p:nvSpPr>
        <p:spPr bwMode="auto">
          <a:xfrm>
            <a:off x="757707" y="5389972"/>
            <a:ext cx="7886699" cy="899113"/>
          </a:xfrm>
          <a:prstGeom prst="roundRect">
            <a:avLst/>
          </a:prstGeom>
          <a:solidFill>
            <a:schemeClr val="bg1">
              <a:lumMod val="85000"/>
              <a:alpha val="63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2400" dirty="0">
                <a:latin typeface="Avenir Book" charset="0"/>
                <a:ea typeface="Avenir Book" charset="0"/>
                <a:cs typeface="Avenir Book" charset="0"/>
              </a:rPr>
              <a:t>If a woman has a vaginal birth in the first labor, </a:t>
            </a:r>
            <a:r>
              <a:rPr lang="en-US" sz="2400" dirty="0" smtClean="0">
                <a:latin typeface="Avenir Book" charset="0"/>
                <a:ea typeface="Avenir Book" charset="0"/>
                <a:cs typeface="Avenir Book" charset="0"/>
              </a:rPr>
              <a:t/>
            </a:r>
            <a:br>
              <a:rPr lang="en-US" sz="2400" dirty="0" smtClean="0">
                <a:latin typeface="Avenir Book" charset="0"/>
                <a:ea typeface="Avenir Book" charset="0"/>
                <a:cs typeface="Avenir Book" charset="0"/>
              </a:rPr>
            </a:br>
            <a:r>
              <a:rPr lang="en-US" sz="2400" dirty="0" smtClean="0">
                <a:latin typeface="Avenir Book" charset="0"/>
                <a:ea typeface="Avenir Book" charset="0"/>
                <a:cs typeface="Avenir Book" charset="0"/>
              </a:rPr>
              <a:t>over </a:t>
            </a:r>
            <a:r>
              <a:rPr lang="en-US" sz="2400" dirty="0">
                <a:latin typeface="Avenir Book" charset="0"/>
                <a:ea typeface="Avenir Book" charset="0"/>
                <a:cs typeface="Avenir Book" charset="0"/>
              </a:rPr>
              <a:t>90% of ALL subsequent births will be </a:t>
            </a:r>
            <a:r>
              <a:rPr lang="en-US" sz="2400" dirty="0" smtClean="0">
                <a:latin typeface="Avenir Book" charset="0"/>
                <a:ea typeface="Avenir Book" charset="0"/>
                <a:cs typeface="Avenir Book" charset="0"/>
              </a:rPr>
              <a:t>vaginal births</a:t>
            </a:r>
            <a:endParaRPr lang="en-US" sz="2400" dirty="0">
              <a:latin typeface="Avenir Book" charset="0"/>
              <a:ea typeface="Avenir Book" charset="0"/>
              <a:cs typeface="Avenir Book" charset="0"/>
            </a:endParaRPr>
          </a:p>
        </p:txBody>
      </p:sp>
      <p:sp>
        <p:nvSpPr>
          <p:cNvPr id="12" name="TextBox 11"/>
          <p:cNvSpPr txBox="1"/>
          <p:nvPr/>
        </p:nvSpPr>
        <p:spPr>
          <a:xfrm>
            <a:off x="2486681" y="3199902"/>
            <a:ext cx="4006225" cy="954107"/>
          </a:xfrm>
          <a:prstGeom prst="rect">
            <a:avLst/>
          </a:prstGeom>
          <a:noFill/>
        </p:spPr>
        <p:txBody>
          <a:bodyPr wrap="none" rtlCol="0">
            <a:spAutoFit/>
          </a:bodyPr>
          <a:lstStyle/>
          <a:p>
            <a:pPr algn="ctr"/>
            <a:r>
              <a:rPr lang="en-US" sz="2800" b="1" spc="225" dirty="0">
                <a:solidFill>
                  <a:schemeClr val="bg1"/>
                </a:solidFill>
                <a:latin typeface="Avenir Book" charset="0"/>
                <a:ea typeface="Avenir Book" charset="0"/>
                <a:cs typeface="Avenir Book" charset="0"/>
              </a:rPr>
              <a:t>A classic example of </a:t>
            </a:r>
            <a:r>
              <a:rPr lang="en-US" sz="2800" b="1" spc="225" dirty="0" smtClean="0">
                <a:solidFill>
                  <a:schemeClr val="bg1"/>
                </a:solidFill>
                <a:latin typeface="Avenir Book" charset="0"/>
                <a:ea typeface="Avenir Book" charset="0"/>
                <a:cs typeface="Avenir Book" charset="0"/>
              </a:rPr>
              <a:t/>
            </a:r>
            <a:br>
              <a:rPr lang="en-US" sz="2800" b="1" spc="225" dirty="0" smtClean="0">
                <a:solidFill>
                  <a:schemeClr val="bg1"/>
                </a:solidFill>
                <a:latin typeface="Avenir Book" charset="0"/>
                <a:ea typeface="Avenir Book" charset="0"/>
                <a:cs typeface="Avenir Book" charset="0"/>
              </a:rPr>
            </a:br>
            <a:r>
              <a:rPr lang="en-US" sz="2800" b="1" spc="225" dirty="0" smtClean="0">
                <a:solidFill>
                  <a:schemeClr val="bg1"/>
                </a:solidFill>
                <a:latin typeface="Avenir Book" charset="0"/>
                <a:ea typeface="Avenir Book" charset="0"/>
                <a:cs typeface="Avenir Book" charset="0"/>
              </a:rPr>
              <a:t>path </a:t>
            </a:r>
            <a:r>
              <a:rPr lang="en-US" sz="2800" b="1" spc="225" dirty="0">
                <a:solidFill>
                  <a:schemeClr val="bg1"/>
                </a:solidFill>
                <a:latin typeface="Avenir Book" charset="0"/>
                <a:ea typeface="Avenir Book" charset="0"/>
                <a:cs typeface="Avenir Book" charset="0"/>
              </a:rPr>
              <a:t>dependency</a:t>
            </a:r>
          </a:p>
        </p:txBody>
      </p:sp>
      <p:sp>
        <p:nvSpPr>
          <p:cNvPr id="7"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22</a:t>
            </a:fld>
            <a:endParaRPr lang="en-US" sz="1600" dirty="0">
              <a:solidFill>
                <a:srgbClr val="7C7C7C"/>
              </a:solidFill>
            </a:endParaRPr>
          </a:p>
        </p:txBody>
      </p:sp>
    </p:spTree>
    <p:extLst>
      <p:ext uri="{BB962C8B-B14F-4D97-AF65-F5344CB8AC3E}">
        <p14:creationId xmlns:p14="http://schemas.microsoft.com/office/powerpoint/2010/main" val="28429633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520701" y="1714499"/>
          <a:ext cx="8178799" cy="4772393"/>
        </p:xfrm>
        <a:graphic>
          <a:graphicData uri="http://schemas.openxmlformats.org/drawingml/2006/table">
            <a:tbl>
              <a:tblPr/>
              <a:tblGrid>
                <a:gridCol w="3314040">
                  <a:extLst>
                    <a:ext uri="{9D8B030D-6E8A-4147-A177-3AD203B41FA5}">
                      <a16:colId xmlns="" xmlns:a16="http://schemas.microsoft.com/office/drawing/2014/main" val="20000"/>
                    </a:ext>
                  </a:extLst>
                </a:gridCol>
                <a:gridCol w="2363598">
                  <a:extLst>
                    <a:ext uri="{9D8B030D-6E8A-4147-A177-3AD203B41FA5}">
                      <a16:colId xmlns="" xmlns:a16="http://schemas.microsoft.com/office/drawing/2014/main" val="20001"/>
                    </a:ext>
                  </a:extLst>
                </a:gridCol>
                <a:gridCol w="2501161">
                  <a:extLst>
                    <a:ext uri="{9D8B030D-6E8A-4147-A177-3AD203B41FA5}">
                      <a16:colId xmlns="" xmlns:a16="http://schemas.microsoft.com/office/drawing/2014/main" val="20002"/>
                    </a:ext>
                  </a:extLst>
                </a:gridCol>
              </a:tblGrid>
              <a:tr h="512637">
                <a:tc>
                  <a:txBody>
                    <a:bodyPr/>
                    <a:lstStyle/>
                    <a:p>
                      <a:pPr marL="114300" marR="0" lvl="0" indent="0" algn="ctr" defTabSz="457200" rtl="0" eaLnBrk="1" fontAlgn="base" latinLnBrk="0" hangingPunct="1">
                        <a:lnSpc>
                          <a:spcPct val="100000"/>
                        </a:lnSpc>
                        <a:spcBef>
                          <a:spcPct val="0"/>
                        </a:spcBef>
                        <a:spcAft>
                          <a:spcPts val="600"/>
                        </a:spcAft>
                        <a:buClrTx/>
                        <a:buSzTx/>
                        <a:buFontTx/>
                        <a:buNone/>
                        <a:tabLst/>
                      </a:pPr>
                      <a:endParaRPr kumimoji="0" lang="en-US" sz="1800" b="0" i="0" u="none" strike="noStrike" cap="none" normalizeH="0" baseline="0" dirty="0">
                        <a:ln>
                          <a:noFill/>
                        </a:ln>
                        <a:solidFill>
                          <a:schemeClr val="tx1"/>
                        </a:solidFill>
                        <a:effectLst/>
                        <a:latin typeface="Arial" pitchFamily="-109" charset="0"/>
                        <a:ea typeface="Cambria" pitchFamily="-109" charset="0"/>
                        <a:cs typeface="Cambria" pitchFamily="-109" charset="0"/>
                      </a:endParaRPr>
                    </a:p>
                  </a:txBody>
                  <a:tcPr marL="52691" marR="52691"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lnTlToBr>
                      <a:noFill/>
                    </a:lnTlToBr>
                    <a:lnBlToTr>
                      <a:noFill/>
                    </a:lnBlToTr>
                    <a:noFill/>
                  </a:tcPr>
                </a:tc>
                <a:tc gridSpan="2">
                  <a:txBody>
                    <a:bodyPr/>
                    <a:lstStyle/>
                    <a:p>
                      <a:pPr marL="79375" marR="0" lvl="0" indent="0" algn="ctr" defTabSz="457200" rtl="0" eaLnBrk="1" fontAlgn="base" latinLnBrk="0" hangingPunct="1">
                        <a:lnSpc>
                          <a:spcPct val="100000"/>
                        </a:lnSpc>
                        <a:spcBef>
                          <a:spcPts val="600"/>
                        </a:spcBef>
                        <a:spcAft>
                          <a:spcPts val="600"/>
                        </a:spcAft>
                        <a:buClrTx/>
                        <a:buSzTx/>
                        <a:buFontTx/>
                        <a:buNone/>
                        <a:tabLst/>
                      </a:pPr>
                      <a:r>
                        <a:rPr kumimoji="0" lang="en-US" sz="1800" b="1"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Percent of the Increase in Primary Cesarean Rate Attributable to this Indication</a:t>
                      </a:r>
                      <a:endParaRPr kumimoji="0" lang="en-US" sz="18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endParaRPr>
                    </a:p>
                  </a:txBody>
                  <a:tcPr marL="52691" marR="52691"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 xmlns:a16="http://schemas.microsoft.com/office/drawing/2014/main" val="10000"/>
                  </a:ext>
                </a:extLst>
              </a:tr>
              <a:tr h="969148">
                <a:tc>
                  <a:txBody>
                    <a:bodyPr/>
                    <a:lstStyle/>
                    <a:p>
                      <a:pPr marL="114300" marR="0" lvl="0" indent="0" algn="just" defTabSz="457200" rtl="0" eaLnBrk="1" fontAlgn="base" latinLnBrk="0" hangingPunct="1">
                        <a:lnSpc>
                          <a:spcPct val="100000"/>
                        </a:lnSpc>
                        <a:spcBef>
                          <a:spcPct val="0"/>
                        </a:spcBef>
                        <a:spcAft>
                          <a:spcPts val="600"/>
                        </a:spcAft>
                        <a:buClrTx/>
                        <a:buSzTx/>
                        <a:buFontTx/>
                        <a:buNone/>
                        <a:tabLst/>
                      </a:pPr>
                      <a:r>
                        <a:rPr kumimoji="0" lang="en-US" sz="1800" b="1" i="0" u="none" strike="noStrike" cap="none" normalizeH="0" baseline="0" dirty="0">
                          <a:ln>
                            <a:noFill/>
                          </a:ln>
                          <a:solidFill>
                            <a:schemeClr val="tx1"/>
                          </a:solidFill>
                          <a:effectLst/>
                          <a:latin typeface="Avenir Book" charset="0"/>
                          <a:ea typeface="Avenir Book" charset="0"/>
                          <a:cs typeface="Avenir Book" charset="0"/>
                        </a:rPr>
                        <a:t>Cesarean Indication</a:t>
                      </a:r>
                      <a:endParaRPr kumimoji="0" lang="en-US" sz="1800" b="0" i="0" u="none" strike="noStrike" cap="none" normalizeH="0" baseline="0" dirty="0">
                        <a:ln>
                          <a:noFill/>
                        </a:ln>
                        <a:solidFill>
                          <a:schemeClr val="tx1"/>
                        </a:solidFill>
                        <a:effectLst/>
                        <a:latin typeface="Avenir Book" charset="0"/>
                        <a:ea typeface="Avenir Book" charset="0"/>
                        <a:cs typeface="Avenir Book" charset="0"/>
                      </a:endParaRPr>
                    </a:p>
                  </a:txBody>
                  <a:tcPr marL="52691" marR="52691"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381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1" i="0" u="none" strike="noStrike" cap="none" normalizeH="0" baseline="0" dirty="0">
                          <a:ln>
                            <a:noFill/>
                          </a:ln>
                          <a:solidFill>
                            <a:schemeClr val="tx1"/>
                          </a:solidFill>
                          <a:effectLst/>
                          <a:latin typeface="Avenir Book" charset="0"/>
                          <a:ea typeface="Avenir Book" charset="0"/>
                          <a:cs typeface="Avenir Book" charset="0"/>
                        </a:rPr>
                        <a:t>Yale  (2003 v. 2009)</a:t>
                      </a:r>
                      <a:br>
                        <a:rPr kumimoji="0" lang="en-US" sz="1400" b="1" i="0" u="none" strike="noStrike" cap="none" normalizeH="0" baseline="0" dirty="0">
                          <a:ln>
                            <a:noFill/>
                          </a:ln>
                          <a:solidFill>
                            <a:schemeClr val="tx1"/>
                          </a:solidFill>
                          <a:effectLst/>
                          <a:latin typeface="Avenir Book" charset="0"/>
                          <a:ea typeface="Avenir Book" charset="0"/>
                          <a:cs typeface="Avenir Book" charset="0"/>
                        </a:rPr>
                      </a:br>
                      <a:r>
                        <a:rPr kumimoji="0" lang="en-US" sz="1400" b="1" i="0" u="none" strike="noStrike" cap="none" normalizeH="0" baseline="0" dirty="0">
                          <a:ln>
                            <a:noFill/>
                          </a:ln>
                          <a:solidFill>
                            <a:schemeClr val="tx1"/>
                          </a:solidFill>
                          <a:effectLst/>
                          <a:latin typeface="Avenir Book" charset="0"/>
                          <a:ea typeface="Avenir Book" charset="0"/>
                          <a:cs typeface="Avenir Book" charset="0"/>
                        </a:rPr>
                        <a:t>(Total: 26% to 36.5%</a:t>
                      </a:r>
                      <a:r>
                        <a:rPr kumimoji="0" lang="en-US" sz="1400" b="1" i="0" u="none" strike="noStrike" cap="none" normalizeH="0" baseline="0" dirty="0" smtClean="0">
                          <a:ln>
                            <a:noFill/>
                          </a:ln>
                          <a:solidFill>
                            <a:schemeClr val="tx1"/>
                          </a:solidFill>
                          <a:effectLst/>
                          <a:latin typeface="Avenir Book" charset="0"/>
                          <a:ea typeface="Avenir Book" charset="0"/>
                          <a:cs typeface="Avenir Book" charset="0"/>
                        </a:rPr>
                        <a:t>)</a:t>
                      </a:r>
                      <a:br>
                        <a:rPr kumimoji="0" lang="en-US" sz="1400" b="1" i="0" u="none" strike="noStrike" cap="none" normalizeH="0" baseline="0" dirty="0" smtClean="0">
                          <a:ln>
                            <a:noFill/>
                          </a:ln>
                          <a:solidFill>
                            <a:schemeClr val="tx1"/>
                          </a:solidFill>
                          <a:effectLst/>
                          <a:latin typeface="Avenir Book" charset="0"/>
                          <a:ea typeface="Avenir Book" charset="0"/>
                          <a:cs typeface="Avenir Book" charset="0"/>
                        </a:rPr>
                      </a:br>
                      <a:r>
                        <a:rPr kumimoji="0" lang="en-US" sz="1400" b="0" i="0" u="none" strike="noStrike" cap="none" normalizeH="0" baseline="0" dirty="0" smtClean="0">
                          <a:ln>
                            <a:noFill/>
                          </a:ln>
                          <a:solidFill>
                            <a:schemeClr val="tx1"/>
                          </a:solidFill>
                          <a:effectLst/>
                          <a:latin typeface="Avenir Book" charset="0"/>
                          <a:ea typeface="Avenir Book" charset="0"/>
                          <a:cs typeface="Avenir Book" charset="0"/>
                        </a:rPr>
                        <a:t>Focus</a:t>
                      </a:r>
                      <a:r>
                        <a:rPr kumimoji="0" lang="en-US" sz="1400" b="0" i="0" u="none" strike="noStrike" cap="none" normalizeH="0" baseline="0" dirty="0">
                          <a:ln>
                            <a:noFill/>
                          </a:ln>
                          <a:solidFill>
                            <a:schemeClr val="tx1"/>
                          </a:solidFill>
                          <a:effectLst/>
                          <a:latin typeface="Avenir Book" charset="0"/>
                          <a:ea typeface="Avenir Book" charset="0"/>
                          <a:cs typeface="Avenir Book" charset="0"/>
                        </a:rPr>
                        <a:t>: </a:t>
                      </a:r>
                      <a:r>
                        <a:rPr kumimoji="0" lang="en-US" sz="1400" b="0" i="0" u="sng" strike="noStrike" cap="none" normalizeH="0" baseline="0" dirty="0">
                          <a:ln>
                            <a:noFill/>
                          </a:ln>
                          <a:solidFill>
                            <a:schemeClr val="tx1"/>
                          </a:solidFill>
                          <a:effectLst/>
                          <a:latin typeface="Avenir Book" charset="0"/>
                          <a:ea typeface="Avenir Book" charset="0"/>
                          <a:cs typeface="Avenir Book" charset="0"/>
                        </a:rPr>
                        <a:t>all</a:t>
                      </a:r>
                      <a:r>
                        <a:rPr kumimoji="0" lang="en-US" sz="1400" b="0" i="0" u="none" strike="noStrike" cap="none" normalizeH="0" baseline="0" dirty="0">
                          <a:ln>
                            <a:noFill/>
                          </a:ln>
                          <a:solidFill>
                            <a:schemeClr val="tx1"/>
                          </a:solidFill>
                          <a:effectLst/>
                          <a:latin typeface="Avenir Book" charset="0"/>
                          <a:ea typeface="Avenir Book" charset="0"/>
                          <a:cs typeface="Avenir Book" charset="0"/>
                        </a:rPr>
                        <a:t> primary Cesareans</a:t>
                      </a:r>
                    </a:p>
                  </a:txBody>
                  <a:tcPr marL="52691" marR="52691"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1" i="0" u="none" strike="noStrike" cap="none" normalizeH="0" baseline="0" dirty="0">
                          <a:ln>
                            <a:noFill/>
                          </a:ln>
                          <a:solidFill>
                            <a:schemeClr val="tx1"/>
                          </a:solidFill>
                          <a:effectLst/>
                          <a:latin typeface="Avenir Book" charset="0"/>
                          <a:ea typeface="Avenir Book" charset="0"/>
                          <a:cs typeface="Avenir Book" charset="0"/>
                        </a:rPr>
                        <a:t>Kaiser </a:t>
                      </a:r>
                      <a:r>
                        <a:rPr kumimoji="0" lang="en-US" sz="1400" b="1" i="0" u="none" strike="noStrike" cap="none" normalizeH="0" baseline="0" dirty="0" smtClean="0">
                          <a:ln>
                            <a:noFill/>
                          </a:ln>
                          <a:solidFill>
                            <a:schemeClr val="tx1"/>
                          </a:solidFill>
                          <a:effectLst/>
                          <a:latin typeface="Avenir Book" charset="0"/>
                          <a:ea typeface="Avenir Book" charset="0"/>
                          <a:cs typeface="Avenir Book" charset="0"/>
                        </a:rPr>
                        <a:t>SoCal (</a:t>
                      </a:r>
                      <a:r>
                        <a:rPr kumimoji="0" lang="en-US" sz="1400" b="1" i="0" u="none" strike="noStrike" cap="none" normalizeH="0" baseline="0" dirty="0">
                          <a:ln>
                            <a:noFill/>
                          </a:ln>
                          <a:solidFill>
                            <a:schemeClr val="tx1"/>
                          </a:solidFill>
                          <a:effectLst/>
                          <a:latin typeface="Avenir Book" charset="0"/>
                          <a:ea typeface="Avenir Book" charset="0"/>
                          <a:cs typeface="Avenir Book" charset="0"/>
                        </a:rPr>
                        <a:t>1991 v. 2008)</a:t>
                      </a:r>
                      <a:br>
                        <a:rPr kumimoji="0" lang="en-US" sz="1400" b="1" i="0" u="none" strike="noStrike" cap="none" normalizeH="0" baseline="0" dirty="0">
                          <a:ln>
                            <a:noFill/>
                          </a:ln>
                          <a:solidFill>
                            <a:schemeClr val="tx1"/>
                          </a:solidFill>
                          <a:effectLst/>
                          <a:latin typeface="Avenir Book" charset="0"/>
                          <a:ea typeface="Avenir Book" charset="0"/>
                          <a:cs typeface="Avenir Book" charset="0"/>
                        </a:rPr>
                      </a:br>
                      <a:r>
                        <a:rPr kumimoji="0" lang="en-US" sz="1400" b="1" i="0" u="none" strike="noStrike" cap="none" normalizeH="0" baseline="0" dirty="0">
                          <a:ln>
                            <a:noFill/>
                          </a:ln>
                          <a:solidFill>
                            <a:schemeClr val="tx1"/>
                          </a:solidFill>
                          <a:effectLst/>
                          <a:latin typeface="Avenir Book" charset="0"/>
                          <a:ea typeface="Avenir Book" charset="0"/>
                          <a:cs typeface="Avenir Book" charset="0"/>
                        </a:rPr>
                        <a:t>(Primary: 12.5% to 20%</a:t>
                      </a:r>
                      <a:r>
                        <a:rPr kumimoji="0" lang="en-US" sz="1400" b="1" i="0" u="none" strike="noStrike" cap="none" normalizeH="0" baseline="0" dirty="0" smtClean="0">
                          <a:ln>
                            <a:noFill/>
                          </a:ln>
                          <a:solidFill>
                            <a:schemeClr val="tx1"/>
                          </a:solidFill>
                          <a:effectLst/>
                          <a:latin typeface="Avenir Book" charset="0"/>
                          <a:ea typeface="Avenir Book" charset="0"/>
                          <a:cs typeface="Avenir Book" charset="0"/>
                        </a:rPr>
                        <a:t>)</a:t>
                      </a:r>
                      <a:r>
                        <a:rPr kumimoji="0" lang="en-US" sz="1400" b="0" i="0" u="none" strike="noStrike" cap="none" normalizeH="0" baseline="0" dirty="0">
                          <a:ln>
                            <a:noFill/>
                          </a:ln>
                          <a:solidFill>
                            <a:schemeClr val="tx1"/>
                          </a:solidFill>
                          <a:effectLst/>
                          <a:latin typeface="Avenir Book" charset="0"/>
                          <a:ea typeface="Avenir Book" charset="0"/>
                          <a:cs typeface="Avenir Book" charset="0"/>
                        </a:rPr>
                        <a:t/>
                      </a:r>
                      <a:br>
                        <a:rPr kumimoji="0" lang="en-US" sz="1400" b="0" i="0" u="none" strike="noStrike" cap="none" normalizeH="0" baseline="0" dirty="0">
                          <a:ln>
                            <a:noFill/>
                          </a:ln>
                          <a:solidFill>
                            <a:schemeClr val="tx1"/>
                          </a:solidFill>
                          <a:effectLst/>
                          <a:latin typeface="Avenir Book" charset="0"/>
                          <a:ea typeface="Avenir Book" charset="0"/>
                          <a:cs typeface="Avenir Book" charset="0"/>
                        </a:rPr>
                      </a:br>
                      <a:r>
                        <a:rPr kumimoji="0" lang="en-US" sz="1400" b="0" i="0" u="none" strike="noStrike" cap="none" normalizeH="0" baseline="0" dirty="0" smtClean="0">
                          <a:ln>
                            <a:noFill/>
                          </a:ln>
                          <a:solidFill>
                            <a:schemeClr val="tx1"/>
                          </a:solidFill>
                          <a:effectLst/>
                          <a:latin typeface="Avenir Book" charset="0"/>
                          <a:ea typeface="Avenir Book" charset="0"/>
                          <a:cs typeface="Avenir Book" charset="0"/>
                        </a:rPr>
                        <a:t>Focus</a:t>
                      </a:r>
                      <a:r>
                        <a:rPr kumimoji="0" lang="en-US" sz="1400" b="0" i="0" u="none" strike="noStrike" cap="none" normalizeH="0" baseline="0" dirty="0">
                          <a:ln>
                            <a:noFill/>
                          </a:ln>
                          <a:solidFill>
                            <a:schemeClr val="tx1"/>
                          </a:solidFill>
                          <a:effectLst/>
                          <a:latin typeface="Avenir Book" charset="0"/>
                          <a:ea typeface="Avenir Book" charset="0"/>
                          <a:cs typeface="Avenir Book" charset="0"/>
                        </a:rPr>
                        <a:t>: all primary </a:t>
                      </a:r>
                      <a:r>
                        <a:rPr kumimoji="0" lang="en-US" sz="1400" b="0" i="0" u="none" strike="noStrike" cap="none" normalizeH="0" baseline="0" dirty="0" smtClean="0">
                          <a:ln>
                            <a:noFill/>
                          </a:ln>
                          <a:solidFill>
                            <a:schemeClr val="tx1"/>
                          </a:solidFill>
                          <a:effectLst/>
                          <a:latin typeface="Avenir Book" charset="0"/>
                          <a:ea typeface="Avenir Book" charset="0"/>
                          <a:cs typeface="Avenir Book" charset="0"/>
                        </a:rPr>
                        <a:t/>
                      </a:r>
                      <a:br>
                        <a:rPr kumimoji="0" lang="en-US" sz="1400" b="0" i="0" u="none" strike="noStrike" cap="none" normalizeH="0" baseline="0" dirty="0" smtClean="0">
                          <a:ln>
                            <a:noFill/>
                          </a:ln>
                          <a:solidFill>
                            <a:schemeClr val="tx1"/>
                          </a:solidFill>
                          <a:effectLst/>
                          <a:latin typeface="Avenir Book" charset="0"/>
                          <a:ea typeface="Avenir Book" charset="0"/>
                          <a:cs typeface="Avenir Book" charset="0"/>
                        </a:rPr>
                      </a:br>
                      <a:r>
                        <a:rPr kumimoji="0" lang="en-US" sz="1400" b="0" i="1" u="sng" strike="noStrike" cap="none" normalizeH="0" baseline="0" dirty="0" smtClean="0">
                          <a:ln>
                            <a:noFill/>
                          </a:ln>
                          <a:solidFill>
                            <a:schemeClr val="tx1"/>
                          </a:solidFill>
                          <a:effectLst/>
                          <a:latin typeface="Avenir Book" charset="0"/>
                          <a:ea typeface="Avenir Book" charset="0"/>
                          <a:cs typeface="Avenir Book" charset="0"/>
                        </a:rPr>
                        <a:t>singleton</a:t>
                      </a:r>
                      <a:r>
                        <a:rPr kumimoji="0" lang="en-US" sz="1400" b="0" i="0" u="none" strike="noStrike" cap="none" normalizeH="0" baseline="0" dirty="0" smtClean="0">
                          <a:ln>
                            <a:noFill/>
                          </a:ln>
                          <a:solidFill>
                            <a:schemeClr val="tx1"/>
                          </a:solidFill>
                          <a:effectLst/>
                          <a:latin typeface="Avenir Book" charset="0"/>
                          <a:ea typeface="Avenir Book" charset="0"/>
                          <a:cs typeface="Avenir Book" charset="0"/>
                        </a:rPr>
                        <a:t> </a:t>
                      </a:r>
                      <a:r>
                        <a:rPr kumimoji="0" lang="en-US" sz="1400" b="0" i="0" u="none" strike="noStrike" cap="none" normalizeH="0" baseline="0" dirty="0">
                          <a:ln>
                            <a:noFill/>
                          </a:ln>
                          <a:solidFill>
                            <a:schemeClr val="tx1"/>
                          </a:solidFill>
                          <a:effectLst/>
                          <a:latin typeface="Avenir Book" charset="0"/>
                          <a:ea typeface="Avenir Book" charset="0"/>
                          <a:cs typeface="Avenir Book" charset="0"/>
                        </a:rPr>
                        <a:t>Cesareans</a:t>
                      </a:r>
                    </a:p>
                  </a:txBody>
                  <a:tcPr marL="52691" marR="52691" marT="0" marB="0" anchor="ctr" horzOverflow="overflow">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512637">
                <a:tc>
                  <a:txBody>
                    <a:bodyPr/>
                    <a:lstStyle/>
                    <a:p>
                      <a:pPr marL="114300" marR="0" lvl="0" indent="0" algn="l" defTabSz="457200" rtl="0" eaLnBrk="1" fontAlgn="base" latinLnBrk="0" hangingPunct="1">
                        <a:lnSpc>
                          <a:spcPct val="100000"/>
                        </a:lnSpc>
                        <a:spcBef>
                          <a:spcPts val="1800"/>
                        </a:spcBef>
                        <a:spcAft>
                          <a:spcPts val="600"/>
                        </a:spcAft>
                        <a:buClrTx/>
                        <a:buSzTx/>
                        <a:buFontTx/>
                        <a:buNone/>
                        <a:tabLst/>
                      </a:pPr>
                      <a:r>
                        <a:rPr kumimoji="0" lang="en-US" sz="1800" b="1"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Labor </a:t>
                      </a:r>
                      <a:r>
                        <a:rPr kumimoji="0" lang="en-US" sz="1800" b="1" i="0" u="none" strike="noStrike" cap="none" normalizeH="0" baseline="0" dirty="0" smtClean="0">
                          <a:ln>
                            <a:noFill/>
                          </a:ln>
                          <a:solidFill>
                            <a:schemeClr val="tx1">
                              <a:lumMod val="75000"/>
                              <a:lumOff val="25000"/>
                            </a:schemeClr>
                          </a:solidFill>
                          <a:effectLst/>
                          <a:latin typeface="Avenir Book" charset="0"/>
                          <a:ea typeface="Avenir Book" charset="0"/>
                          <a:cs typeface="Avenir Book" charset="0"/>
                        </a:rPr>
                        <a:t>progress complications </a:t>
                      </a:r>
                      <a:br>
                        <a:rPr kumimoji="0" lang="en-US" sz="1800" b="1" i="0" u="none" strike="noStrike" cap="none" normalizeH="0" baseline="0" dirty="0" smtClean="0">
                          <a:ln>
                            <a:noFill/>
                          </a:ln>
                          <a:solidFill>
                            <a:schemeClr val="tx1">
                              <a:lumMod val="75000"/>
                              <a:lumOff val="25000"/>
                            </a:schemeClr>
                          </a:solidFill>
                          <a:effectLst/>
                          <a:latin typeface="Avenir Book" charset="0"/>
                          <a:ea typeface="Avenir Book" charset="0"/>
                          <a:cs typeface="Avenir Book" charset="0"/>
                        </a:rPr>
                      </a:br>
                      <a:r>
                        <a:rPr kumimoji="0" lang="en-US" sz="1800" b="1" i="0" u="none" strike="noStrike" cap="none" normalizeH="0" baseline="0" dirty="0" smtClean="0">
                          <a:ln>
                            <a:noFill/>
                          </a:ln>
                          <a:solidFill>
                            <a:schemeClr val="tx1">
                              <a:lumMod val="75000"/>
                              <a:lumOff val="25000"/>
                            </a:schemeClr>
                          </a:solidFill>
                          <a:effectLst/>
                          <a:latin typeface="Avenir Book" charset="0"/>
                          <a:ea typeface="Avenir Book" charset="0"/>
                          <a:cs typeface="Avenir Book" charset="0"/>
                        </a:rPr>
                        <a:t>    (</a:t>
                      </a:r>
                      <a:r>
                        <a:rPr kumimoji="0" lang="en-US" sz="1800" b="1"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CPD/FTP)</a:t>
                      </a:r>
                    </a:p>
                  </a:txBody>
                  <a:tcPr marL="52691" marR="5269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79375" marR="0" lvl="0" indent="0" algn="ctr" defTabSz="457200" rtl="0" eaLnBrk="1" fontAlgn="base" latinLnBrk="0" hangingPunct="1">
                        <a:lnSpc>
                          <a:spcPct val="100000"/>
                        </a:lnSpc>
                        <a:spcBef>
                          <a:spcPts val="1800"/>
                        </a:spcBef>
                        <a:spcAft>
                          <a:spcPts val="600"/>
                        </a:spcAft>
                        <a:buClrTx/>
                        <a:buSzTx/>
                        <a:buFontTx/>
                        <a:buNone/>
                        <a:tabLst/>
                      </a:pPr>
                      <a:r>
                        <a:rPr kumimoji="0" lang="en-US" sz="1800" b="1" i="0" u="none" strike="noStrike" cap="none" normalizeH="0" baseline="0">
                          <a:ln>
                            <a:noFill/>
                          </a:ln>
                          <a:solidFill>
                            <a:schemeClr val="tx1">
                              <a:lumMod val="75000"/>
                              <a:lumOff val="25000"/>
                            </a:schemeClr>
                          </a:solidFill>
                          <a:effectLst/>
                          <a:latin typeface="Avenir Book" charset="0"/>
                          <a:ea typeface="Avenir Book" charset="0"/>
                          <a:cs typeface="Avenir Book" charset="0"/>
                        </a:rPr>
                        <a:t>28%</a:t>
                      </a:r>
                    </a:p>
                  </a:txBody>
                  <a:tcPr marL="52691" marR="5269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79375" marR="0" lvl="0" indent="0" algn="ctr" defTabSz="457200" rtl="0" eaLnBrk="1" fontAlgn="base" latinLnBrk="0" hangingPunct="1">
                        <a:lnSpc>
                          <a:spcPct val="100000"/>
                        </a:lnSpc>
                        <a:spcBef>
                          <a:spcPts val="1800"/>
                        </a:spcBef>
                        <a:spcAft>
                          <a:spcPts val="600"/>
                        </a:spcAft>
                        <a:buClrTx/>
                        <a:buSzTx/>
                        <a:buFontTx/>
                        <a:buNone/>
                        <a:tabLst/>
                      </a:pPr>
                      <a:r>
                        <a:rPr kumimoji="0" lang="en-US" sz="1800" b="1" i="0" u="none" strike="noStrike" cap="none" normalizeH="0" baseline="0">
                          <a:ln>
                            <a:noFill/>
                          </a:ln>
                          <a:solidFill>
                            <a:schemeClr val="tx1">
                              <a:lumMod val="75000"/>
                              <a:lumOff val="25000"/>
                            </a:schemeClr>
                          </a:solidFill>
                          <a:effectLst/>
                          <a:latin typeface="Avenir Book" charset="0"/>
                          <a:ea typeface="Avenir Book" charset="0"/>
                          <a:cs typeface="Avenir Book" charset="0"/>
                        </a:rPr>
                        <a:t>~38%</a:t>
                      </a:r>
                    </a:p>
                  </a:txBody>
                  <a:tcPr marL="52691" marR="52691"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 xmlns:a16="http://schemas.microsoft.com/office/drawing/2014/main" val="10002"/>
                  </a:ext>
                </a:extLst>
              </a:tr>
              <a:tr h="344255">
                <a:tc>
                  <a:txBody>
                    <a:bodyPr/>
                    <a:lstStyle/>
                    <a:p>
                      <a:pPr marL="114300" marR="0" lvl="0" indent="0" algn="l" defTabSz="457200" rtl="0" eaLnBrk="1" fontAlgn="base" latinLnBrk="0" hangingPunct="1">
                        <a:lnSpc>
                          <a:spcPct val="100000"/>
                        </a:lnSpc>
                        <a:spcBef>
                          <a:spcPct val="0"/>
                        </a:spcBef>
                        <a:spcAft>
                          <a:spcPts val="600"/>
                        </a:spcAft>
                        <a:buClrTx/>
                        <a:buSzTx/>
                        <a:buFontTx/>
                        <a:buNone/>
                        <a:tabLst/>
                      </a:pPr>
                      <a:r>
                        <a:rPr kumimoji="0" lang="en-US" sz="1800" b="1"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Fetal Intolerance of Labor</a:t>
                      </a:r>
                    </a:p>
                  </a:txBody>
                  <a:tcPr marL="70254" marR="70254" marT="35128" marB="3512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800" b="1"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32%</a:t>
                      </a:r>
                    </a:p>
                  </a:txBody>
                  <a:tcPr marL="70254" marR="70254" marT="35128" marB="3512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800" b="1"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~24%</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 xmlns:a16="http://schemas.microsoft.com/office/drawing/2014/main" val="10003"/>
                  </a:ext>
                </a:extLst>
              </a:tr>
              <a:tr h="265005">
                <a:tc>
                  <a:txBody>
                    <a:bodyPr/>
                    <a:lstStyle/>
                    <a:p>
                      <a:pPr marL="114300" marR="0" lvl="0" indent="0" algn="l"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Breech/Malpresentation</a:t>
                      </a:r>
                    </a:p>
                  </a:txBody>
                  <a:tcPr marL="70254" marR="70254" marT="35128" marB="3512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a:ln>
                            <a:noFill/>
                          </a:ln>
                          <a:solidFill>
                            <a:schemeClr val="tx1">
                              <a:lumMod val="75000"/>
                              <a:lumOff val="25000"/>
                            </a:schemeClr>
                          </a:solidFill>
                          <a:effectLst/>
                          <a:latin typeface="Avenir Book" charset="0"/>
                          <a:ea typeface="Avenir Book" charset="0"/>
                          <a:cs typeface="Avenir Book" charset="0"/>
                        </a:rPr>
                        <a:t>&lt;1%</a:t>
                      </a:r>
                    </a:p>
                  </a:txBody>
                  <a:tcPr marL="70254" marR="70254" marT="35128" marB="3512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&lt;1%</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89899">
                <a:tc>
                  <a:txBody>
                    <a:bodyPr/>
                    <a:lstStyle/>
                    <a:p>
                      <a:pPr marL="114300" marR="0" lvl="0" indent="0" algn="l"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a:ln>
                            <a:noFill/>
                          </a:ln>
                          <a:solidFill>
                            <a:schemeClr val="tx1">
                              <a:lumMod val="75000"/>
                              <a:lumOff val="25000"/>
                            </a:schemeClr>
                          </a:solidFill>
                          <a:effectLst/>
                          <a:latin typeface="Avenir Book" charset="0"/>
                          <a:ea typeface="Avenir Book" charset="0"/>
                          <a:cs typeface="Avenir Book" charset="0"/>
                        </a:rPr>
                        <a:t>Multiple Gestation</a:t>
                      </a:r>
                    </a:p>
                  </a:txBody>
                  <a:tcPr marL="70254" marR="70254" marT="35128" marB="3512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a:ln>
                            <a:noFill/>
                          </a:ln>
                          <a:solidFill>
                            <a:schemeClr val="tx1">
                              <a:lumMod val="75000"/>
                              <a:lumOff val="25000"/>
                            </a:schemeClr>
                          </a:solidFill>
                          <a:effectLst/>
                          <a:latin typeface="Avenir Book" charset="0"/>
                          <a:ea typeface="Avenir Book" charset="0"/>
                          <a:cs typeface="Avenir Book" charset="0"/>
                        </a:rPr>
                        <a:t>16%</a:t>
                      </a:r>
                    </a:p>
                  </a:txBody>
                  <a:tcPr marL="70254" marR="70254" marT="35128" marB="3512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a:ln>
                            <a:noFill/>
                          </a:ln>
                          <a:solidFill>
                            <a:schemeClr val="tx1">
                              <a:lumMod val="75000"/>
                              <a:lumOff val="25000"/>
                            </a:schemeClr>
                          </a:solidFill>
                          <a:effectLst/>
                          <a:latin typeface="Avenir Book" charset="0"/>
                          <a:ea typeface="Avenir Book" charset="0"/>
                          <a:cs typeface="Avenir Book" charset="0"/>
                        </a:rPr>
                        <a:t>Not available </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717722">
                <a:tc>
                  <a:txBody>
                    <a:bodyPr/>
                    <a:lstStyle/>
                    <a:p>
                      <a:pPr marL="114300" marR="0" lvl="0" indent="0" algn="l"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Various Obstetric and Medical </a:t>
                      </a:r>
                      <a:r>
                        <a:rPr kumimoji="0" lang="en-US" sz="1400" b="0" i="0" u="none" strike="noStrike" cap="none" normalizeH="0" baseline="0" dirty="0" smtClean="0">
                          <a:ln>
                            <a:noFill/>
                          </a:ln>
                          <a:solidFill>
                            <a:schemeClr val="tx1">
                              <a:lumMod val="75000"/>
                              <a:lumOff val="25000"/>
                            </a:schemeClr>
                          </a:solidFill>
                          <a:effectLst/>
                          <a:latin typeface="Avenir Book" charset="0"/>
                          <a:ea typeface="Avenir Book" charset="0"/>
                          <a:cs typeface="Avenir Book" charset="0"/>
                        </a:rPr>
                        <a:t>   Conditions </a:t>
                      </a: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(Placenta Abnormalities, Hypertension, Herpes, etc.)</a:t>
                      </a:r>
                    </a:p>
                  </a:txBody>
                  <a:tcPr marL="70254" marR="70254" marT="35128" marB="35128"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6%</a:t>
                      </a:r>
                    </a:p>
                  </a:txBody>
                  <a:tcPr marL="70254" marR="70254" marT="35128" marB="351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20%</a:t>
                      </a:r>
                      <a:b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b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(Did not separate preeclampsia from other complications)</a:t>
                      </a:r>
                    </a:p>
                  </a:txBody>
                  <a:tcPr marL="0" marR="0"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265005">
                <a:tc>
                  <a:txBody>
                    <a:bodyPr/>
                    <a:lstStyle/>
                    <a:p>
                      <a:pPr marL="114300" marR="0" lvl="0" indent="0" algn="l"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a:ln>
                            <a:noFill/>
                          </a:ln>
                          <a:solidFill>
                            <a:schemeClr val="tx1">
                              <a:lumMod val="75000"/>
                              <a:lumOff val="25000"/>
                            </a:schemeClr>
                          </a:solidFill>
                          <a:effectLst/>
                          <a:latin typeface="Avenir Book" charset="0"/>
                          <a:ea typeface="Avenir Book" charset="0"/>
                          <a:cs typeface="Avenir Book" charset="0"/>
                        </a:rPr>
                        <a:t>Preeclampsia</a:t>
                      </a:r>
                    </a:p>
                  </a:txBody>
                  <a:tcPr marL="70254" marR="70254" marT="35128" marB="35128"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a:ln>
                            <a:noFill/>
                          </a:ln>
                          <a:solidFill>
                            <a:schemeClr val="tx1">
                              <a:lumMod val="75000"/>
                              <a:lumOff val="25000"/>
                            </a:schemeClr>
                          </a:solidFill>
                          <a:effectLst/>
                          <a:latin typeface="Avenir Book" charset="0"/>
                          <a:ea typeface="Avenir Book" charset="0"/>
                          <a:cs typeface="Avenir Book" charset="0"/>
                        </a:rPr>
                        <a:t>10%</a:t>
                      </a:r>
                    </a:p>
                  </a:txBody>
                  <a:tcPr marL="70254" marR="70254" marT="35128" marB="351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 xmlns:a16="http://schemas.microsoft.com/office/drawing/2014/main" val="10007"/>
                  </a:ext>
                </a:extLst>
              </a:tr>
              <a:tr h="734922">
                <a:tc>
                  <a:txBody>
                    <a:bodyPr/>
                    <a:lstStyle/>
                    <a:p>
                      <a:pPr marL="114300" marR="0" lvl="0" indent="0" algn="l" defTabSz="457200" rtl="0" eaLnBrk="1" fontAlgn="base" latinLnBrk="0" hangingPunct="1">
                        <a:lnSpc>
                          <a:spcPct val="100000"/>
                        </a:lnSpc>
                        <a:spcBef>
                          <a:spcPct val="0"/>
                        </a:spcBef>
                        <a:spcAft>
                          <a:spcPts val="600"/>
                        </a:spcAft>
                        <a:buClrTx/>
                        <a:buSzTx/>
                        <a:buFontTx/>
                        <a:buNone/>
                        <a:tabLst/>
                      </a:pPr>
                      <a:r>
                        <a:rPr kumimoji="0" lang="ja-JP" alt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a:t>
                      </a:r>
                      <a:r>
                        <a:rPr kumimoji="0" lang="en-US" altLang="ja-JP"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Elective</a:t>
                      </a:r>
                      <a:r>
                        <a:rPr kumimoji="0" lang="ja-JP" alt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a:t>
                      </a:r>
                      <a:r>
                        <a:rPr kumimoji="0" lang="en-US" altLang="ja-JP"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 </a:t>
                      </a:r>
                      <a:r>
                        <a:rPr kumimoji="0" lang="en-US" altLang="ja-JP" sz="1400" b="0" i="0" u="none" strike="noStrike" cap="none" normalizeH="0" baseline="0" dirty="0" smtClean="0">
                          <a:ln>
                            <a:noFill/>
                          </a:ln>
                          <a:solidFill>
                            <a:schemeClr val="tx1">
                              <a:lumMod val="75000"/>
                              <a:lumOff val="25000"/>
                            </a:schemeClr>
                          </a:solidFill>
                          <a:effectLst/>
                          <a:latin typeface="Avenir Book" charset="0"/>
                          <a:ea typeface="Avenir Book" charset="0"/>
                          <a:cs typeface="Avenir Book" charset="0"/>
                        </a:rPr>
                        <a:t>(variously defined)</a:t>
                      </a:r>
                      <a:endPar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endParaRPr>
                    </a:p>
                  </a:txBody>
                  <a:tcPr marL="70254" marR="70254" marT="35128" marB="35128"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8%</a:t>
                      </a:r>
                    </a:p>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(Scheduled without </a:t>
                      </a:r>
                      <a:r>
                        <a:rPr kumimoji="0" lang="ja-JP" alt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a:t>
                      </a:r>
                      <a:r>
                        <a:rPr kumimoji="0" lang="en-US" altLang="ja-JP"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medical indication</a:t>
                      </a:r>
                      <a:r>
                        <a:rPr kumimoji="0" lang="ja-JP" alt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a:t>
                      </a:r>
                      <a:r>
                        <a:rPr kumimoji="0" lang="en-US" altLang="ja-JP"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a:t>
                      </a:r>
                      <a:endPar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endParaRPr>
                    </a:p>
                  </a:txBody>
                  <a:tcPr marL="70254" marR="70254" marT="35128" marB="351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18%</a:t>
                      </a:r>
                    </a:p>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(Those </a:t>
                      </a:r>
                      <a:r>
                        <a:rPr kumimoji="0" lang="ja-JP" alt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a:t>
                      </a:r>
                      <a:r>
                        <a:rPr kumimoji="0" lang="en-US" altLang="ja-JP"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without a charted indication</a:t>
                      </a:r>
                      <a:r>
                        <a:rPr kumimoji="0" lang="ja-JP" alt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a:t>
                      </a:r>
                      <a:r>
                        <a:rPr kumimoji="0" lang="en-US" altLang="ja-JP"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a:t>
                      </a:r>
                      <a:endPar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endParaRPr>
                    </a:p>
                  </a:txBody>
                  <a:tcPr marL="0" marR="0"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8"/>
                  </a:ext>
                </a:extLst>
              </a:tr>
            </a:tbl>
          </a:graphicData>
        </a:graphic>
      </p:graphicFrame>
      <p:sp>
        <p:nvSpPr>
          <p:cNvPr id="23594" name="Rectangle 2"/>
          <p:cNvSpPr>
            <a:spLocks noChangeArrowheads="1"/>
          </p:cNvSpPr>
          <p:nvPr/>
        </p:nvSpPr>
        <p:spPr bwMode="auto">
          <a:xfrm>
            <a:off x="647700" y="819150"/>
            <a:ext cx="7962900" cy="641350"/>
          </a:xfrm>
          <a:prstGeom prst="rect">
            <a:avLst/>
          </a:prstGeom>
          <a:solidFill>
            <a:schemeClr val="accent1">
              <a:lumMod val="20000"/>
              <a:lumOff val="80000"/>
            </a:schemeClr>
          </a:solidFill>
          <a:ln w="9525">
            <a:noFill/>
            <a:miter lim="800000"/>
            <a:headEnd/>
            <a:tailEnd/>
          </a:ln>
        </p:spPr>
        <p:txBody>
          <a:bodyPr anchor="ctr">
            <a:prstTxWarp prst="textNoShape">
              <a:avLst/>
            </a:prstTxWarp>
          </a:bodyPr>
          <a:lstStyle/>
          <a:p>
            <a:pPr algn="ctr"/>
            <a:r>
              <a:rPr lang="en-US" sz="3000" dirty="0">
                <a:solidFill>
                  <a:schemeClr val="tx1">
                    <a:lumMod val="75000"/>
                    <a:lumOff val="25000"/>
                  </a:schemeClr>
                </a:solidFill>
                <a:latin typeface="Avenir Book" charset="0"/>
                <a:ea typeface="Avenir Book" charset="0"/>
                <a:cs typeface="Avenir Book" charset="0"/>
              </a:rPr>
              <a:t>What Indications Have Driven the </a:t>
            </a:r>
            <a:r>
              <a:rPr lang="en-US" sz="3000" b="1" dirty="0">
                <a:solidFill>
                  <a:schemeClr val="tx1">
                    <a:lumMod val="75000"/>
                    <a:lumOff val="25000"/>
                  </a:schemeClr>
                </a:solidFill>
                <a:latin typeface="Avenir Book" charset="0"/>
                <a:ea typeface="Avenir Book" charset="0"/>
                <a:cs typeface="Avenir Book" charset="0"/>
              </a:rPr>
              <a:t>RISE</a:t>
            </a:r>
            <a:r>
              <a:rPr lang="en-US" sz="3000" dirty="0">
                <a:solidFill>
                  <a:schemeClr val="tx1">
                    <a:lumMod val="75000"/>
                    <a:lumOff val="25000"/>
                  </a:schemeClr>
                </a:solidFill>
                <a:latin typeface="Avenir Book" charset="0"/>
                <a:ea typeface="Avenir Book" charset="0"/>
                <a:cs typeface="Avenir Book" charset="0"/>
              </a:rPr>
              <a:t> in CS?</a:t>
            </a:r>
            <a:r>
              <a:rPr lang="en-US" sz="3000" dirty="0"/>
              <a:t> </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23</a:t>
            </a:fld>
            <a:endParaRPr lang="en-US" sz="1600" dirty="0">
              <a:solidFill>
                <a:srgbClr val="7C7C7C"/>
              </a:solidFill>
            </a:endParaRPr>
          </a:p>
        </p:txBody>
      </p:sp>
      <p:sp>
        <p:nvSpPr>
          <p:cNvPr id="2" name="TextBox 1"/>
          <p:cNvSpPr txBox="1"/>
          <p:nvPr/>
        </p:nvSpPr>
        <p:spPr>
          <a:xfrm>
            <a:off x="5753100" y="3467100"/>
            <a:ext cx="1041400" cy="523220"/>
          </a:xfrm>
          <a:prstGeom prst="rect">
            <a:avLst/>
          </a:prstGeom>
          <a:solidFill>
            <a:srgbClr val="D9E3F3"/>
          </a:solidFill>
          <a:ln>
            <a:solidFill>
              <a:srgbClr val="FF0000"/>
            </a:solidFill>
          </a:ln>
        </p:spPr>
        <p:txBody>
          <a:bodyPr wrap="square" rtlCol="0" anchor="ctr">
            <a:spAutoFit/>
          </a:bodyPr>
          <a:lstStyle/>
          <a:p>
            <a:pPr algn="ctr"/>
            <a:r>
              <a:rPr lang="en-US" sz="2800" dirty="0" smtClean="0">
                <a:solidFill>
                  <a:srgbClr val="FF0000"/>
                </a:solidFill>
              </a:rPr>
              <a:t>60%!</a:t>
            </a:r>
            <a:endParaRPr lang="en-US" sz="2800" dirty="0">
              <a:solidFill>
                <a:srgbClr val="FF0000"/>
              </a:solidFill>
            </a:endParaRPr>
          </a:p>
        </p:txBody>
      </p:sp>
    </p:spTree>
    <p:extLst>
      <p:ext uri="{BB962C8B-B14F-4D97-AF65-F5344CB8AC3E}">
        <p14:creationId xmlns:p14="http://schemas.microsoft.com/office/powerpoint/2010/main" val="29536640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5600" y="6146800"/>
            <a:ext cx="3505200" cy="673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94" name="Rectangle 2"/>
          <p:cNvSpPr>
            <a:spLocks noChangeArrowheads="1"/>
          </p:cNvSpPr>
          <p:nvPr/>
        </p:nvSpPr>
        <p:spPr bwMode="auto">
          <a:xfrm>
            <a:off x="647700" y="819150"/>
            <a:ext cx="7962900" cy="641350"/>
          </a:xfrm>
          <a:prstGeom prst="rect">
            <a:avLst/>
          </a:prstGeom>
          <a:solidFill>
            <a:schemeClr val="accent1">
              <a:lumMod val="20000"/>
              <a:lumOff val="80000"/>
            </a:schemeClr>
          </a:solidFill>
          <a:ln w="9525">
            <a:noFill/>
            <a:miter lim="800000"/>
            <a:headEnd/>
            <a:tailEnd/>
          </a:ln>
        </p:spPr>
        <p:txBody>
          <a:bodyPr anchor="ctr">
            <a:prstTxWarp prst="textNoShape">
              <a:avLst/>
            </a:prstTxWarp>
          </a:bodyPr>
          <a:lstStyle/>
          <a:p>
            <a:pPr algn="ctr"/>
            <a:r>
              <a:rPr lang="en-US" sz="3000" dirty="0">
                <a:solidFill>
                  <a:schemeClr val="tx1">
                    <a:lumMod val="75000"/>
                    <a:lumOff val="25000"/>
                  </a:schemeClr>
                </a:solidFill>
                <a:latin typeface="Avenir Book" charset="0"/>
                <a:ea typeface="Avenir Book" charset="0"/>
                <a:cs typeface="Avenir Book" charset="0"/>
              </a:rPr>
              <a:t>What Indications </a:t>
            </a:r>
            <a:r>
              <a:rPr lang="en-US" sz="3000" dirty="0" smtClean="0">
                <a:solidFill>
                  <a:schemeClr val="tx1">
                    <a:lumMod val="75000"/>
                    <a:lumOff val="25000"/>
                  </a:schemeClr>
                </a:solidFill>
                <a:latin typeface="Avenir Book" charset="0"/>
                <a:ea typeface="Avenir Book" charset="0"/>
                <a:cs typeface="Avenir Book" charset="0"/>
              </a:rPr>
              <a:t>Drive the </a:t>
            </a:r>
            <a:r>
              <a:rPr lang="en-US" sz="3000" b="1" dirty="0" smtClean="0">
                <a:solidFill>
                  <a:schemeClr val="tx1">
                    <a:lumMod val="75000"/>
                    <a:lumOff val="25000"/>
                  </a:schemeClr>
                </a:solidFill>
                <a:latin typeface="Avenir Book" charset="0"/>
                <a:ea typeface="Avenir Book" charset="0"/>
                <a:cs typeface="Avenir Book" charset="0"/>
              </a:rPr>
              <a:t>VARIATION </a:t>
            </a:r>
            <a:r>
              <a:rPr lang="en-US" sz="3000" dirty="0" smtClean="0">
                <a:solidFill>
                  <a:schemeClr val="tx1">
                    <a:lumMod val="75000"/>
                    <a:lumOff val="25000"/>
                  </a:schemeClr>
                </a:solidFill>
                <a:latin typeface="Avenir Book" charset="0"/>
                <a:ea typeface="Avenir Book" charset="0"/>
                <a:cs typeface="Avenir Book" charset="0"/>
              </a:rPr>
              <a:t>in </a:t>
            </a:r>
            <a:r>
              <a:rPr lang="en-US" sz="3000" dirty="0">
                <a:solidFill>
                  <a:schemeClr val="tx1">
                    <a:lumMod val="75000"/>
                    <a:lumOff val="25000"/>
                  </a:schemeClr>
                </a:solidFill>
                <a:latin typeface="Avenir Book" charset="0"/>
                <a:ea typeface="Avenir Book" charset="0"/>
                <a:cs typeface="Avenir Book" charset="0"/>
              </a:rPr>
              <a:t>CS?</a:t>
            </a:r>
            <a:r>
              <a:rPr lang="en-US" sz="3000" dirty="0"/>
              <a:t> </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24</a:t>
            </a:fld>
            <a:endParaRPr lang="en-US" sz="1600" dirty="0">
              <a:solidFill>
                <a:srgbClr val="7C7C7C"/>
              </a:solidFill>
            </a:endParaRPr>
          </a:p>
        </p:txBody>
      </p:sp>
      <p:graphicFrame>
        <p:nvGraphicFramePr>
          <p:cNvPr id="6" name="Group 58"/>
          <p:cNvGraphicFramePr>
            <a:graphicFrameLocks noGrp="1"/>
          </p:cNvGraphicFramePr>
          <p:nvPr>
            <p:ph idx="1"/>
            <p:extLst/>
          </p:nvPr>
        </p:nvGraphicFramePr>
        <p:xfrm>
          <a:off x="457200" y="1714500"/>
          <a:ext cx="8229600" cy="4704080"/>
        </p:xfrm>
        <a:graphic>
          <a:graphicData uri="http://schemas.openxmlformats.org/drawingml/2006/table">
            <a:tbl>
              <a:tblPr/>
              <a:tblGrid>
                <a:gridCol w="2868613">
                  <a:extLst>
                    <a:ext uri="{9D8B030D-6E8A-4147-A177-3AD203B41FA5}">
                      <a16:colId xmlns="" xmlns:a16="http://schemas.microsoft.com/office/drawing/2014/main" val="20000"/>
                    </a:ext>
                  </a:extLst>
                </a:gridCol>
                <a:gridCol w="1662112">
                  <a:extLst>
                    <a:ext uri="{9D8B030D-6E8A-4147-A177-3AD203B41FA5}">
                      <a16:colId xmlns="" xmlns:a16="http://schemas.microsoft.com/office/drawing/2014/main" val="20001"/>
                    </a:ext>
                  </a:extLst>
                </a:gridCol>
                <a:gridCol w="1660525">
                  <a:extLst>
                    <a:ext uri="{9D8B030D-6E8A-4147-A177-3AD203B41FA5}">
                      <a16:colId xmlns="" xmlns:a16="http://schemas.microsoft.com/office/drawing/2014/main" val="20002"/>
                    </a:ext>
                  </a:extLst>
                </a:gridCol>
                <a:gridCol w="2038350">
                  <a:extLst>
                    <a:ext uri="{9D8B030D-6E8A-4147-A177-3AD203B41FA5}">
                      <a16:colId xmlns="" xmlns:a16="http://schemas.microsoft.com/office/drawing/2014/main" val="20003"/>
                    </a:ext>
                  </a:extLst>
                </a:gridCol>
              </a:tblGrid>
              <a:tr h="1061720">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
                      </a:r>
                      <a:b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b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CS Indication</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Proportion of </a:t>
                      </a:r>
                      <a:r>
                        <a:rPr kumimoji="0" lang="en-US" sz="2000" b="0" i="0" u="sng"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Overall</a:t>
                      </a: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 CS Rate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Proportion of </a:t>
                      </a:r>
                      <a:r>
                        <a:rPr kumimoji="0" lang="en-US" sz="2000" b="0" i="0" u="sng"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Primary</a:t>
                      </a: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 CS Rate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CS Rate for </a:t>
                      </a:r>
                      <a:r>
                        <a:rPr kumimoji="0" lang="en-US" sz="2000" b="0" i="0" u="sng"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this</a:t>
                      </a: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 Indication</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31800">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Repeat (prior)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30-35%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a:t>
                      </a:r>
                      <a:endPar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31800">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ja-JP" alt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a:t>
                      </a:r>
                      <a:r>
                        <a:rPr kumimoji="0" lang="en-US" altLang="ja-JP" sz="24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Abnormal Labor</a:t>
                      </a:r>
                      <a:r>
                        <a:rPr kumimoji="0" lang="ja-JP" altLang="en-US" sz="24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a:t>
                      </a:r>
                      <a:r>
                        <a:rPr kumimoji="0" lang="en-US" altLang="ja-JP" sz="24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
                      </a:r>
                      <a:br>
                        <a:rPr kumimoji="0" lang="en-US" altLang="ja-JP" sz="24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br>
                      <a:r>
                        <a:rPr kumimoji="0" lang="en-US" altLang="ja-JP" sz="24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   (</a:t>
                      </a:r>
                      <a:r>
                        <a:rPr kumimoji="0" lang="en-US" altLang="ja-JP"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CPD/FTP)</a:t>
                      </a: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25-30%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rPr>
                        <a:t>35-45%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400" b="0" i="0" u="none" strike="noStrike" cap="none" normalizeH="0" baseline="0" dirty="0" smtClean="0">
                          <a:ln>
                            <a:noFill/>
                          </a:ln>
                          <a:solidFill>
                            <a:srgbClr val="FF0000"/>
                          </a:solidFill>
                          <a:effectLst/>
                          <a:latin typeface="Arial" pitchFamily="-109" charset="0"/>
                          <a:ea typeface="ＭＳ Ｐゴシック" pitchFamily="-109" charset="-128"/>
                          <a:cs typeface="ＭＳ Ｐゴシック" pitchFamily="-109" charset="-128"/>
                        </a:rPr>
                        <a:t>Highly variable</a:t>
                      </a:r>
                      <a:endParaRPr kumimoji="0" lang="en-US" sz="2400" b="0" i="0" u="none" strike="noStrike" cap="none" normalizeH="0" baseline="0" dirty="0">
                        <a:ln>
                          <a:noFill/>
                        </a:ln>
                        <a:solidFill>
                          <a:srgbClr val="FF0000"/>
                        </a:solidFill>
                        <a:effectLst/>
                        <a:latin typeface="Arial" pitchFamily="-109" charset="0"/>
                        <a:ea typeface="ＭＳ Ｐゴシック" pitchFamily="-109" charset="-128"/>
                        <a:cs typeface="ＭＳ Ｐゴシック" pitchFamily="-109"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2"/>
                  </a:ext>
                </a:extLst>
              </a:tr>
              <a:tr h="431800">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altLang="ja-JP" sz="24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Fetal Intolerance of </a:t>
                      </a:r>
                      <a:br>
                        <a:rPr kumimoji="0" lang="en-US" altLang="ja-JP" sz="24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br>
                      <a:r>
                        <a:rPr kumimoji="0" lang="en-US" altLang="ja-JP" sz="24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   labor</a:t>
                      </a: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10-15%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15-20%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400" b="0" i="0" u="none" strike="noStrike" cap="none" normalizeH="0" baseline="0" dirty="0" smtClean="0">
                          <a:ln>
                            <a:noFill/>
                          </a:ln>
                          <a:solidFill>
                            <a:srgbClr val="FF0000"/>
                          </a:solidFill>
                          <a:effectLst/>
                          <a:latin typeface="Arial" pitchFamily="-109" charset="0"/>
                          <a:ea typeface="ＭＳ Ｐゴシック" pitchFamily="-109" charset="-128"/>
                          <a:cs typeface="ＭＳ Ｐゴシック" pitchFamily="-109" charset="-128"/>
                        </a:rPr>
                        <a:t>Highly variable</a:t>
                      </a:r>
                      <a:endParaRPr kumimoji="0" lang="en-US" sz="2400" b="0" i="0" u="none" strike="noStrike" cap="none" normalizeH="0" baseline="0" dirty="0">
                        <a:ln>
                          <a:noFill/>
                        </a:ln>
                        <a:solidFill>
                          <a:srgbClr val="FF0000"/>
                        </a:solidFill>
                        <a:effectLst/>
                        <a:latin typeface="Arial" pitchFamily="-109" charset="0"/>
                        <a:ea typeface="ＭＳ Ｐゴシック" pitchFamily="-109" charset="-128"/>
                        <a:cs typeface="ＭＳ Ｐゴシック" pitchFamily="-109"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3"/>
                  </a:ext>
                </a:extLst>
              </a:tr>
              <a:tr h="431800">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Breech</a:t>
                      </a:r>
                      <a:r>
                        <a:rPr kumimoji="0" lang="en-US" sz="20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/Transverse</a:t>
                      </a:r>
                      <a:endPar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15-20%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rPr>
                        <a:t>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31800">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Multiple Gestation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rPr>
                        <a:t>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rPr>
                        <a:t>10-15%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rPr>
                        <a:t>60-80%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431800">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Other: Placenta </a:t>
                      </a:r>
                      <a:r>
                        <a:rPr kumimoji="0" lang="en-US" sz="2000" b="0" i="0" u="none" strike="noStrike" cap="none" normalizeH="0" baseline="0" dirty="0" err="1">
                          <a:ln>
                            <a:noFill/>
                          </a:ln>
                          <a:solidFill>
                            <a:schemeClr val="tx1"/>
                          </a:solidFill>
                          <a:effectLst/>
                          <a:latin typeface="Arial" pitchFamily="-109" charset="0"/>
                          <a:ea typeface="ＭＳ Ｐゴシック" pitchFamily="-109" charset="-128"/>
                          <a:cs typeface="ＭＳ Ｐゴシック" pitchFamily="-109" charset="-128"/>
                        </a:rPr>
                        <a:t>Previa</a:t>
                      </a:r>
                      <a:r>
                        <a:rPr kumimoji="0" lang="en-US" sz="20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a:t>
                      </a:r>
                      <a:br>
                        <a:rPr kumimoji="0" lang="en-US" sz="20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br>
                      <a:r>
                        <a:rPr kumimoji="0" lang="en-US" sz="20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    Herpes</a:t>
                      </a: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 </a:t>
                      </a:r>
                      <a:r>
                        <a:rPr kumimoji="0" lang="en-US" sz="2000" b="0" i="0" u="none" strike="noStrike" cap="none" normalizeH="0" baseline="0" dirty="0" err="1">
                          <a:ln>
                            <a:noFill/>
                          </a:ln>
                          <a:solidFill>
                            <a:schemeClr val="tx1"/>
                          </a:solidFill>
                          <a:effectLst/>
                          <a:latin typeface="Arial" pitchFamily="-109" charset="0"/>
                          <a:ea typeface="ＭＳ Ｐゴシック" pitchFamily="-109" charset="-128"/>
                          <a:cs typeface="ＭＳ Ｐゴシック" pitchFamily="-109" charset="-128"/>
                        </a:rPr>
                        <a:t>etc</a:t>
                      </a:r>
                      <a:endPar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a:t>
                      </a:r>
                      <a:r>
                        <a:rPr kumimoji="0" lang="en-US" sz="20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10%</a:t>
                      </a:r>
                      <a:endPar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bl>
          </a:graphicData>
        </a:graphic>
      </p:graphicFrame>
      <p:sp>
        <p:nvSpPr>
          <p:cNvPr id="7" name="TextBox 6"/>
          <p:cNvSpPr txBox="1"/>
          <p:nvPr/>
        </p:nvSpPr>
        <p:spPr>
          <a:xfrm>
            <a:off x="6007100" y="3556020"/>
            <a:ext cx="1104900" cy="523220"/>
          </a:xfrm>
          <a:prstGeom prst="rect">
            <a:avLst/>
          </a:prstGeom>
          <a:solidFill>
            <a:srgbClr val="D9E3F3"/>
          </a:solidFill>
          <a:ln>
            <a:solidFill>
              <a:srgbClr val="FF0000"/>
            </a:solidFill>
          </a:ln>
        </p:spPr>
        <p:txBody>
          <a:bodyPr wrap="square" rtlCol="0" anchor="ctr">
            <a:spAutoFit/>
          </a:bodyPr>
          <a:lstStyle/>
          <a:p>
            <a:pPr algn="ctr"/>
            <a:r>
              <a:rPr lang="en-US" sz="2800" dirty="0" smtClean="0">
                <a:solidFill>
                  <a:srgbClr val="FF0000"/>
                </a:solidFill>
              </a:rPr>
              <a:t>60%!</a:t>
            </a:r>
            <a:endParaRPr lang="en-US" sz="2800" dirty="0">
              <a:solidFill>
                <a:srgbClr val="FF0000"/>
              </a:solidFill>
            </a:endParaRPr>
          </a:p>
        </p:txBody>
      </p:sp>
    </p:spTree>
    <p:extLst>
      <p:ext uri="{BB962C8B-B14F-4D97-AF65-F5344CB8AC3E}">
        <p14:creationId xmlns:p14="http://schemas.microsoft.com/office/powerpoint/2010/main" val="30499858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7004050" cy="934411"/>
          </a:xfrm>
          <a:solidFill>
            <a:srgbClr val="DEEBF7"/>
          </a:solidFill>
        </p:spPr>
        <p:txBody>
          <a:bodyPr/>
          <a:lstStyle/>
          <a:p>
            <a:r>
              <a:rPr lang="en-US" sz="3600" dirty="0" smtClean="0"/>
              <a:t>“But My Patients are Higher Risk</a:t>
            </a:r>
            <a:r>
              <a:rPr lang="is-IS" sz="3600" dirty="0" smtClean="0"/>
              <a:t>…”</a:t>
            </a:r>
            <a:endParaRPr lang="en-US" sz="3600" dirty="0"/>
          </a:p>
        </p:txBody>
      </p:sp>
      <p:sp>
        <p:nvSpPr>
          <p:cNvPr id="3" name="Content Placeholder 2"/>
          <p:cNvSpPr>
            <a:spLocks noGrp="1"/>
          </p:cNvSpPr>
          <p:nvPr>
            <p:ph idx="1"/>
          </p:nvPr>
        </p:nvSpPr>
        <p:spPr>
          <a:xfrm>
            <a:off x="628650" y="1714500"/>
            <a:ext cx="7886700" cy="4559300"/>
          </a:xfrm>
        </p:spPr>
        <p:txBody>
          <a:bodyPr>
            <a:normAutofit lnSpcReduction="10000"/>
          </a:bodyPr>
          <a:lstStyle/>
          <a:p>
            <a:pPr marL="228600" indent="-228600"/>
            <a:r>
              <a:rPr lang="en-US" sz="2800" dirty="0" smtClean="0"/>
              <a:t>NTSV CS measure is already risk stratified</a:t>
            </a:r>
          </a:p>
          <a:p>
            <a:pPr marL="228600" indent="-228600"/>
            <a:r>
              <a:rPr lang="en-US" sz="2800" dirty="0" smtClean="0"/>
              <a:t>The only race that impacts is African-American</a:t>
            </a:r>
          </a:p>
          <a:p>
            <a:pPr marL="228600" indent="-228600"/>
            <a:r>
              <a:rPr lang="en-US" sz="2800" dirty="0" smtClean="0"/>
              <a:t>Age and BMI clearly impact an individual’s CS risk</a:t>
            </a:r>
          </a:p>
          <a:p>
            <a:pPr marL="228600" indent="-228600"/>
            <a:r>
              <a:rPr lang="en-US" sz="2800" dirty="0"/>
              <a:t>F</a:t>
            </a:r>
            <a:r>
              <a:rPr lang="en-US" sz="2800" dirty="0" smtClean="0"/>
              <a:t>ormal risk-adjustment analysis using both age and BMI shows that over 2/3 hospitals realize less than 2% change</a:t>
            </a:r>
          </a:p>
          <a:p>
            <a:pPr marL="228600" indent="-228600"/>
            <a:r>
              <a:rPr lang="en-US" sz="2800" dirty="0" smtClean="0"/>
              <a:t>Age and BMI effects may be provider dependent (more patience for obese women’s labor)</a:t>
            </a:r>
          </a:p>
        </p:txBody>
      </p:sp>
    </p:spTree>
    <p:extLst>
      <p:ext uri="{BB962C8B-B14F-4D97-AF65-F5344CB8AC3E}">
        <p14:creationId xmlns:p14="http://schemas.microsoft.com/office/powerpoint/2010/main" val="1141060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9366" y="6043771"/>
            <a:ext cx="5486400" cy="814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igh_without_line.pdf"/>
          <p:cNvPicPr>
            <a:picLocks noChangeAspect="1"/>
          </p:cNvPicPr>
          <p:nvPr/>
        </p:nvPicPr>
        <p:blipFill>
          <a:blip r:embed="rId3">
            <a:alphaModFix/>
          </a:blip>
          <a:stretch>
            <a:fillRect/>
          </a:stretch>
        </p:blipFill>
        <p:spPr>
          <a:xfrm>
            <a:off x="86212" y="447514"/>
            <a:ext cx="9057788" cy="6469849"/>
          </a:xfrm>
          <a:prstGeom prst="rect">
            <a:avLst/>
          </a:prstGeom>
        </p:spPr>
      </p:pic>
      <p:sp>
        <p:nvSpPr>
          <p:cNvPr id="8" name="TextBox 7"/>
          <p:cNvSpPr txBox="1"/>
          <p:nvPr/>
        </p:nvSpPr>
        <p:spPr>
          <a:xfrm>
            <a:off x="657371" y="449116"/>
            <a:ext cx="8569974" cy="1051570"/>
          </a:xfrm>
          <a:prstGeom prst="rect">
            <a:avLst/>
          </a:prstGeom>
          <a:noFill/>
        </p:spPr>
        <p:txBody>
          <a:bodyPr wrap="none" rtlCol="0">
            <a:spAutoFit/>
          </a:bodyPr>
          <a:lstStyle/>
          <a:p>
            <a:pPr algn="ctr" defTabSz="457200"/>
            <a:r>
              <a:rPr lang="en-US" sz="2400" dirty="0" smtClean="0">
                <a:solidFill>
                  <a:prstClr val="black"/>
                </a:solidFill>
                <a:latin typeface="Avenir Book" charset="0"/>
                <a:ea typeface="Avenir Book" charset="0"/>
                <a:cs typeface="Avenir Book" charset="0"/>
              </a:rPr>
              <a:t>Effects of Maternal Age and BMI on Hospital NTSV CS Rates:</a:t>
            </a:r>
          </a:p>
          <a:p>
            <a:pPr algn="ctr" defTabSz="457200">
              <a:lnSpc>
                <a:spcPts val="2280"/>
              </a:lnSpc>
            </a:pPr>
            <a:r>
              <a:rPr lang="en-US" sz="2400" dirty="0" smtClean="0">
                <a:solidFill>
                  <a:srgbClr val="008000"/>
                </a:solidFill>
                <a:latin typeface="Avenir Book" charset="0"/>
                <a:ea typeface="Avenir Book" charset="0"/>
                <a:cs typeface="Avenir Book" charset="0"/>
              </a:rPr>
              <a:t>Green = Hospitals with NTSV </a:t>
            </a:r>
            <a:r>
              <a:rPr lang="en-US" sz="2400" dirty="0">
                <a:solidFill>
                  <a:srgbClr val="008000"/>
                </a:solidFill>
                <a:latin typeface="Avenir Book" charset="0"/>
                <a:ea typeface="Avenir Book" charset="0"/>
                <a:cs typeface="Avenir Book" charset="0"/>
              </a:rPr>
              <a:t>CS Rate &lt;25</a:t>
            </a:r>
            <a:r>
              <a:rPr lang="en-US" sz="2400" dirty="0" smtClean="0">
                <a:solidFill>
                  <a:srgbClr val="008000"/>
                </a:solidFill>
                <a:latin typeface="Avenir Book" charset="0"/>
                <a:ea typeface="Avenir Book" charset="0"/>
                <a:cs typeface="Avenir Book" charset="0"/>
              </a:rPr>
              <a:t>%  </a:t>
            </a:r>
            <a:br>
              <a:rPr lang="en-US" sz="2400" dirty="0" smtClean="0">
                <a:solidFill>
                  <a:srgbClr val="008000"/>
                </a:solidFill>
                <a:latin typeface="Avenir Book" charset="0"/>
                <a:ea typeface="Avenir Book" charset="0"/>
                <a:cs typeface="Avenir Book" charset="0"/>
              </a:rPr>
            </a:br>
            <a:r>
              <a:rPr lang="en-US" sz="2400" dirty="0" smtClean="0">
                <a:solidFill>
                  <a:srgbClr val="CC0000"/>
                </a:solidFill>
                <a:latin typeface="Avenir Book" charset="0"/>
                <a:ea typeface="Avenir Book" charset="0"/>
                <a:cs typeface="Avenir Book" charset="0"/>
              </a:rPr>
              <a:t>RED = Hospitals with NTSV CS Rate &gt;</a:t>
            </a:r>
            <a:r>
              <a:rPr lang="en-US" sz="2400" dirty="0">
                <a:solidFill>
                  <a:srgbClr val="CC0000"/>
                </a:solidFill>
                <a:latin typeface="Avenir Book" charset="0"/>
                <a:ea typeface="Avenir Book" charset="0"/>
                <a:cs typeface="Avenir Book" charset="0"/>
              </a:rPr>
              <a:t>35</a:t>
            </a:r>
            <a:r>
              <a:rPr lang="en-US" sz="2400" dirty="0" smtClean="0">
                <a:solidFill>
                  <a:srgbClr val="CC0000"/>
                </a:solidFill>
                <a:latin typeface="Avenir Book" charset="0"/>
                <a:ea typeface="Avenir Book" charset="0"/>
                <a:cs typeface="Avenir Book" charset="0"/>
              </a:rPr>
              <a:t>%</a:t>
            </a:r>
            <a:endParaRPr lang="en-US" sz="2400" dirty="0">
              <a:solidFill>
                <a:srgbClr val="CC0000"/>
              </a:solidFill>
              <a:latin typeface="Avenir Book" charset="0"/>
              <a:ea typeface="Avenir Book" charset="0"/>
              <a:cs typeface="Avenir Book" charset="0"/>
            </a:endParaRPr>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1143432" y="1513694"/>
            <a:ext cx="7458266" cy="4094202"/>
          </a:xfrm>
          <a:prstGeom prst="rect">
            <a:avLst/>
          </a:prstGeom>
          <a:noFill/>
        </p:spPr>
      </p:pic>
      <p:sp>
        <p:nvSpPr>
          <p:cNvPr id="9" name="TextBox 8"/>
          <p:cNvSpPr txBox="1"/>
          <p:nvPr/>
        </p:nvSpPr>
        <p:spPr>
          <a:xfrm>
            <a:off x="102103" y="6043771"/>
            <a:ext cx="1284708" cy="738664"/>
          </a:xfrm>
          <a:prstGeom prst="rect">
            <a:avLst/>
          </a:prstGeom>
          <a:noFill/>
        </p:spPr>
        <p:txBody>
          <a:bodyPr wrap="square" rtlCol="0">
            <a:spAutoFit/>
          </a:bodyPr>
          <a:lstStyle/>
          <a:p>
            <a:pPr defTabSz="457200"/>
            <a:r>
              <a:rPr lang="en-US" sz="1400" dirty="0" smtClean="0">
                <a:solidFill>
                  <a:prstClr val="black"/>
                </a:solidFill>
                <a:latin typeface="Calibri"/>
              </a:rPr>
              <a:t>CMCQQ data presented at PCOGS 2014</a:t>
            </a:r>
            <a:endParaRPr lang="en-US" sz="1400" dirty="0">
              <a:solidFill>
                <a:prstClr val="black"/>
              </a:solidFill>
              <a:latin typeface="Calibri"/>
            </a:endParaRPr>
          </a:p>
        </p:txBody>
      </p:sp>
      <p:sp>
        <p:nvSpPr>
          <p:cNvPr id="10" name="TextBox 9"/>
          <p:cNvSpPr txBox="1"/>
          <p:nvPr/>
        </p:nvSpPr>
        <p:spPr>
          <a:xfrm>
            <a:off x="5636584" y="1734722"/>
            <a:ext cx="3124199" cy="1569660"/>
          </a:xfrm>
          <a:prstGeom prst="rect">
            <a:avLst/>
          </a:prstGeom>
          <a:solidFill>
            <a:srgbClr val="FFFFFF"/>
          </a:solidFill>
          <a:ln w="19050" cmpd="sng">
            <a:solidFill>
              <a:srgbClr val="4F81BD"/>
            </a:solidFill>
          </a:ln>
        </p:spPr>
        <p:txBody>
          <a:bodyPr wrap="square" rtlCol="0">
            <a:spAutoFit/>
          </a:bodyPr>
          <a:lstStyle/>
          <a:p>
            <a:pPr defTabSz="457200"/>
            <a:r>
              <a:rPr lang="en-US" sz="1600" dirty="0">
                <a:solidFill>
                  <a:prstClr val="black"/>
                </a:solidFill>
                <a:latin typeface="Avenir Book" charset="0"/>
                <a:ea typeface="Avenir Book" charset="0"/>
                <a:cs typeface="Avenir Book" charset="0"/>
              </a:rPr>
              <a:t>E</a:t>
            </a:r>
            <a:r>
              <a:rPr lang="en-US" sz="1600" dirty="0" smtClean="0">
                <a:solidFill>
                  <a:prstClr val="black"/>
                </a:solidFill>
                <a:latin typeface="Avenir Book" charset="0"/>
                <a:ea typeface="Avenir Book" charset="0"/>
                <a:cs typeface="Avenir Book" charset="0"/>
              </a:rPr>
              <a:t>very </a:t>
            </a:r>
            <a:r>
              <a:rPr lang="en-US" sz="1600" dirty="0">
                <a:solidFill>
                  <a:prstClr val="black"/>
                </a:solidFill>
                <a:latin typeface="Avenir Book" charset="0"/>
                <a:ea typeface="Avenir Book" charset="0"/>
                <a:cs typeface="Avenir Book" charset="0"/>
              </a:rPr>
              <a:t>“red dot” (high NTSV CS rate hospital) has </a:t>
            </a:r>
            <a:r>
              <a:rPr lang="en-US" sz="1600" dirty="0" smtClean="0">
                <a:solidFill>
                  <a:prstClr val="black"/>
                </a:solidFill>
                <a:latin typeface="Avenir Book" charset="0"/>
                <a:ea typeface="Avenir Book" charset="0"/>
                <a:cs typeface="Avenir Book" charset="0"/>
              </a:rPr>
              <a:t>multiple “</a:t>
            </a:r>
            <a:r>
              <a:rPr lang="en-US" sz="1600" dirty="0">
                <a:solidFill>
                  <a:prstClr val="black"/>
                </a:solidFill>
                <a:latin typeface="Avenir Book" charset="0"/>
                <a:ea typeface="Avenir Book" charset="0"/>
                <a:cs typeface="Avenir Book" charset="0"/>
              </a:rPr>
              <a:t>green dots” (low NTSV CS rate </a:t>
            </a:r>
            <a:r>
              <a:rPr lang="en-US" sz="1600" dirty="0" smtClean="0">
                <a:solidFill>
                  <a:prstClr val="black"/>
                </a:solidFill>
                <a:latin typeface="Avenir Book" charset="0"/>
                <a:ea typeface="Avenir Book" charset="0"/>
                <a:cs typeface="Avenir Book" charset="0"/>
              </a:rPr>
              <a:t>hospitals) directly adjacent with similar proportions of high maternal age and high BMI.</a:t>
            </a:r>
            <a:endParaRPr lang="en-US" sz="1600" dirty="0">
              <a:solidFill>
                <a:prstClr val="black"/>
              </a:solidFill>
              <a:latin typeface="Avenir Book" charset="0"/>
              <a:ea typeface="Avenir Book" charset="0"/>
              <a:cs typeface="Avenir Book" charset="0"/>
            </a:endParaRPr>
          </a:p>
        </p:txBody>
      </p:sp>
      <p:sp>
        <p:nvSpPr>
          <p:cNvPr id="11" name="TextBox 10"/>
          <p:cNvSpPr txBox="1"/>
          <p:nvPr/>
        </p:nvSpPr>
        <p:spPr>
          <a:xfrm>
            <a:off x="3496732" y="6587099"/>
            <a:ext cx="2751667" cy="307777"/>
          </a:xfrm>
          <a:prstGeom prst="rect">
            <a:avLst/>
          </a:prstGeom>
          <a:noFill/>
        </p:spPr>
        <p:txBody>
          <a:bodyPr wrap="square" rtlCol="0">
            <a:spAutoFit/>
          </a:bodyPr>
          <a:lstStyle/>
          <a:p>
            <a:pPr algn="ctr" defTabSz="457200"/>
            <a:r>
              <a:rPr lang="en-US" sz="1400" dirty="0" smtClean="0">
                <a:solidFill>
                  <a:prstClr val="black"/>
                </a:solidFill>
                <a:latin typeface="Avenir Book" charset="0"/>
                <a:ea typeface="Avenir Book" charset="0"/>
                <a:cs typeface="Avenir Book" charset="0"/>
              </a:rPr>
              <a:t>(pre-pregnancy BMI used)</a:t>
            </a:r>
            <a:endParaRPr lang="en-US" sz="1400" dirty="0">
              <a:solidFill>
                <a:prstClr val="black"/>
              </a:solidFill>
              <a:latin typeface="Avenir Book" charset="0"/>
              <a:ea typeface="Avenir Book" charset="0"/>
              <a:cs typeface="Avenir Book" charset="0"/>
            </a:endParaRPr>
          </a:p>
        </p:txBody>
      </p:sp>
    </p:spTree>
    <p:extLst>
      <p:ext uri="{BB962C8B-B14F-4D97-AF65-F5344CB8AC3E}">
        <p14:creationId xmlns:p14="http://schemas.microsoft.com/office/powerpoint/2010/main" val="2134044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idx="4294967295"/>
          </p:nvPr>
        </p:nvSpPr>
        <p:spPr>
          <a:xfrm>
            <a:off x="909851" y="609600"/>
            <a:ext cx="7675349" cy="1371600"/>
          </a:xfrm>
          <a:solidFill>
            <a:schemeClr val="accent1">
              <a:lumMod val="20000"/>
              <a:lumOff val="80000"/>
            </a:schemeClr>
          </a:solidFill>
        </p:spPr>
        <p:txBody>
          <a:bodyPr>
            <a:normAutofit fontScale="90000"/>
          </a:bodyPr>
          <a:lstStyle/>
          <a:p>
            <a:pPr algn="ctr">
              <a:lnSpc>
                <a:spcPct val="100000"/>
              </a:lnSpc>
            </a:pPr>
            <a:r>
              <a:rPr lang="en-US" dirty="0">
                <a:solidFill>
                  <a:schemeClr val="tx1">
                    <a:lumMod val="75000"/>
                    <a:lumOff val="25000"/>
                  </a:schemeClr>
                </a:solidFill>
                <a:ea typeface="ＭＳ Ｐゴシック" pitchFamily="-109" charset="-128"/>
                <a:cs typeface="ＭＳ Ｐゴシック" pitchFamily="-109" charset="-128"/>
              </a:rPr>
              <a:t>Nulliparous, Term, Singleton, Vertex (NTSV) </a:t>
            </a:r>
            <a:r>
              <a:rPr lang="en-US" dirty="0" smtClean="0">
                <a:solidFill>
                  <a:schemeClr val="tx1">
                    <a:lumMod val="75000"/>
                    <a:lumOff val="25000"/>
                  </a:schemeClr>
                </a:solidFill>
                <a:ea typeface="ＭＳ Ｐゴシック" pitchFamily="-109" charset="-128"/>
                <a:cs typeface="ＭＳ Ｐゴシック" pitchFamily="-109" charset="-128"/>
              </a:rPr>
              <a:t>Cesarean </a:t>
            </a:r>
            <a:r>
              <a:rPr lang="en-US" dirty="0">
                <a:solidFill>
                  <a:schemeClr val="tx1">
                    <a:lumMod val="75000"/>
                    <a:lumOff val="25000"/>
                  </a:schemeClr>
                </a:solidFill>
                <a:ea typeface="ＭＳ Ｐゴシック" pitchFamily="-109" charset="-128"/>
                <a:cs typeface="ＭＳ Ｐゴシック" pitchFamily="-109" charset="-128"/>
              </a:rPr>
              <a:t>Section Rate:</a:t>
            </a:r>
            <a:r>
              <a:rPr lang="en-US" dirty="0">
                <a:ea typeface="ＭＳ Ｐゴシック" pitchFamily="-109" charset="-128"/>
                <a:cs typeface="ＭＳ Ｐゴシック" pitchFamily="-109" charset="-128"/>
              </a:rPr>
              <a:t/>
            </a:r>
            <a:br>
              <a:rPr lang="en-US" dirty="0">
                <a:ea typeface="ＭＳ Ｐゴシック" pitchFamily="-109" charset="-128"/>
                <a:cs typeface="ＭＳ Ｐゴシック" pitchFamily="-109" charset="-128"/>
              </a:rPr>
            </a:br>
            <a:r>
              <a:rPr lang="en-US" sz="3100" dirty="0">
                <a:solidFill>
                  <a:schemeClr val="accent2"/>
                </a:solidFill>
                <a:ea typeface="ＭＳ Ｐゴシック" pitchFamily="-109" charset="-128"/>
                <a:cs typeface="ＭＳ Ｐゴシック" pitchFamily="-109" charset="-128"/>
              </a:rPr>
              <a:t>Performance Measure</a:t>
            </a:r>
          </a:p>
        </p:txBody>
      </p:sp>
      <p:sp>
        <p:nvSpPr>
          <p:cNvPr id="26626" name="Rectangle 3"/>
          <p:cNvSpPr>
            <a:spLocks noGrp="1" noChangeArrowheads="1"/>
          </p:cNvSpPr>
          <p:nvPr>
            <p:ph type="body" idx="4294967295"/>
          </p:nvPr>
        </p:nvSpPr>
        <p:spPr>
          <a:xfrm>
            <a:off x="702292" y="2159000"/>
            <a:ext cx="8043649" cy="3822700"/>
          </a:xfrm>
        </p:spPr>
        <p:txBody>
          <a:bodyPr>
            <a:noAutofit/>
          </a:bodyPr>
          <a:lstStyle/>
          <a:p>
            <a:pPr>
              <a:lnSpc>
                <a:spcPct val="90000"/>
              </a:lnSpc>
            </a:pPr>
            <a:r>
              <a:rPr lang="en-US" sz="2400" dirty="0" smtClean="0">
                <a:ea typeface="ＭＳ Ｐゴシック" pitchFamily="-109" charset="-128"/>
                <a:cs typeface="ＭＳ Ｐゴシック" pitchFamily="-109" charset="-128"/>
              </a:rPr>
              <a:t> Risk </a:t>
            </a:r>
            <a:r>
              <a:rPr lang="en-US" sz="2400" dirty="0">
                <a:ea typeface="ＭＳ Ｐゴシック" pitchFamily="-109" charset="-128"/>
                <a:cs typeface="ＭＳ Ｐゴシック" pitchFamily="-109" charset="-128"/>
              </a:rPr>
              <a:t>Stratified (“standard </a:t>
            </a:r>
            <a:r>
              <a:rPr lang="en-US" sz="2400" dirty="0" smtClean="0">
                <a:ea typeface="ＭＳ Ｐゴシック" pitchFamily="-109" charset="-128"/>
                <a:cs typeface="ＭＳ Ｐゴシック" pitchFamily="-109" charset="-128"/>
              </a:rPr>
              <a:t>population of nullips”</a:t>
            </a:r>
            <a:r>
              <a:rPr lang="en-US" sz="2400" dirty="0">
                <a:ea typeface="ＭＳ Ｐゴシック" pitchFamily="-109" charset="-128"/>
                <a:cs typeface="ＭＳ Ｐゴシック" pitchFamily="-109" charset="-128"/>
              </a:rPr>
              <a:t>)</a:t>
            </a:r>
          </a:p>
          <a:p>
            <a:pPr>
              <a:lnSpc>
                <a:spcPct val="90000"/>
              </a:lnSpc>
            </a:pPr>
            <a:r>
              <a:rPr lang="en-US" sz="2400" dirty="0" smtClean="0">
                <a:ea typeface="ＭＳ Ｐゴシック" pitchFamily="-109" charset="-128"/>
                <a:cs typeface="ＭＳ Ｐゴシック" pitchFamily="-109" charset="-128"/>
              </a:rPr>
              <a:t> Focus on labor management</a:t>
            </a:r>
          </a:p>
          <a:p>
            <a:pPr>
              <a:lnSpc>
                <a:spcPct val="90000"/>
              </a:lnSpc>
            </a:pPr>
            <a:r>
              <a:rPr lang="en-US" sz="2400" dirty="0" smtClean="0">
                <a:ea typeface="ＭＳ Ｐゴシック" pitchFamily="-109" charset="-128"/>
                <a:cs typeface="ＭＳ Ｐゴシック" pitchFamily="-109" charset="-128"/>
              </a:rPr>
              <a:t> Widely </a:t>
            </a:r>
            <a:r>
              <a:rPr lang="en-US" sz="2400" dirty="0">
                <a:ea typeface="ＭＳ Ｐゴシック" pitchFamily="-109" charset="-128"/>
                <a:cs typeface="ＭＳ Ｐゴシック" pitchFamily="-109" charset="-128"/>
              </a:rPr>
              <a:t>Adopted Nationally</a:t>
            </a:r>
          </a:p>
          <a:p>
            <a:pPr marL="571500" lvl="1" indent="-228600"/>
            <a:r>
              <a:rPr lang="en-US" sz="2000" dirty="0">
                <a:ea typeface="ＭＳ Ｐゴシック" pitchFamily="-109" charset="-128"/>
              </a:rPr>
              <a:t>ACOG: Task Force on Cesarean Section rates (2000)</a:t>
            </a:r>
          </a:p>
          <a:p>
            <a:pPr marL="571500" lvl="1" indent="-228600"/>
            <a:r>
              <a:rPr lang="en-US" sz="2000" dirty="0" smtClean="0">
                <a:ea typeface="ＭＳ Ｐゴシック" pitchFamily="-109" charset="-128"/>
              </a:rPr>
              <a:t>HHS</a:t>
            </a:r>
            <a:r>
              <a:rPr lang="en-US" sz="2000" dirty="0">
                <a:ea typeface="ＭＳ Ｐゴシック" pitchFamily="-109" charset="-128"/>
              </a:rPr>
              <a:t>: Healthy Person 2010 and 2020</a:t>
            </a:r>
          </a:p>
          <a:p>
            <a:pPr marL="571500" lvl="1" indent="-228600"/>
            <a:r>
              <a:rPr lang="en-US" sz="2000" dirty="0">
                <a:ea typeface="ＭＳ Ｐゴシック" pitchFamily="-109" charset="-128"/>
              </a:rPr>
              <a:t>NQF </a:t>
            </a:r>
            <a:r>
              <a:rPr lang="en-US" sz="2000" dirty="0" smtClean="0">
                <a:ea typeface="ＭＳ Ｐゴシック" pitchFamily="-109" charset="-128"/>
              </a:rPr>
              <a:t>endorsed: </a:t>
            </a:r>
            <a:r>
              <a:rPr lang="en-US" sz="2000" dirty="0">
                <a:ea typeface="ＭＳ Ｐゴシック" pitchFamily="-109" charset="-128"/>
              </a:rPr>
              <a:t>Joint Commission Perinatal Core Measure (PC-02), </a:t>
            </a:r>
            <a:r>
              <a:rPr lang="en-US" sz="2000" dirty="0" err="1">
                <a:ea typeface="ＭＳ Ｐゴシック" pitchFamily="-109" charset="-128"/>
              </a:rPr>
              <a:t>LeapFrog</a:t>
            </a:r>
            <a:r>
              <a:rPr lang="en-US" sz="2000" dirty="0">
                <a:ea typeface="ＭＳ Ｐゴシック" pitchFamily="-109" charset="-128"/>
              </a:rPr>
              <a:t>, CMS</a:t>
            </a:r>
          </a:p>
          <a:p>
            <a:pPr marL="177800" indent="-177800"/>
            <a:r>
              <a:rPr lang="en-US" sz="2400" dirty="0" smtClean="0">
                <a:ea typeface="ＭＳ Ｐゴシック" pitchFamily="-109" charset="-128"/>
              </a:rPr>
              <a:t> Further </a:t>
            </a:r>
            <a:r>
              <a:rPr lang="en-US" sz="2400" dirty="0">
                <a:ea typeface="ＭＳ Ｐゴシック" pitchFamily="-109" charset="-128"/>
              </a:rPr>
              <a:t>risk adjustment adds </a:t>
            </a:r>
            <a:r>
              <a:rPr lang="en-US" sz="2400" dirty="0" smtClean="0">
                <a:ea typeface="ＭＳ Ｐゴシック" pitchFamily="-109" charset="-128"/>
              </a:rPr>
              <a:t>little (more to come later)</a:t>
            </a:r>
            <a:endParaRPr lang="en-US" sz="2400" dirty="0">
              <a:ea typeface="ＭＳ Ｐゴシック" pitchFamily="-109" charset="-128"/>
            </a:endParaRPr>
          </a:p>
          <a:p>
            <a:pPr marL="177800" indent="-177800"/>
            <a:r>
              <a:rPr lang="en-US" sz="2400" dirty="0" smtClean="0">
                <a:ea typeface="ＭＳ Ｐゴシック" pitchFamily="-109" charset="-128"/>
              </a:rPr>
              <a:t> &gt;</a:t>
            </a:r>
            <a:r>
              <a:rPr lang="en-US" sz="2400" dirty="0">
                <a:ea typeface="ＭＳ Ｐゴシック" pitchFamily="-109" charset="-128"/>
              </a:rPr>
              <a:t>1</a:t>
            </a:r>
            <a:r>
              <a:rPr lang="en-US" sz="2400" dirty="0" smtClean="0">
                <a:ea typeface="ＭＳ Ｐゴシック" pitchFamily="-109" charset="-128"/>
              </a:rPr>
              <a:t>5 </a:t>
            </a:r>
            <a:r>
              <a:rPr lang="en-US" sz="2400" dirty="0">
                <a:ea typeface="ＭＳ Ｐゴシック" pitchFamily="-109" charset="-128"/>
              </a:rPr>
              <a:t>years </a:t>
            </a:r>
            <a:r>
              <a:rPr lang="en-US" sz="2400" dirty="0" smtClean="0">
                <a:ea typeface="ＭＳ Ｐゴシック" pitchFamily="-109" charset="-128"/>
              </a:rPr>
              <a:t>experience</a:t>
            </a:r>
          </a:p>
          <a:p>
            <a:pPr marL="177800" indent="-177800"/>
            <a:r>
              <a:rPr lang="en-US" sz="2400" dirty="0">
                <a:ea typeface="ＭＳ Ｐゴシック" pitchFamily="-109" charset="-128"/>
              </a:rPr>
              <a:t> </a:t>
            </a:r>
            <a:r>
              <a:rPr lang="en-US" sz="2400" dirty="0" smtClean="0">
                <a:ea typeface="ＭＳ Ｐゴシック" pitchFamily="-109" charset="-128"/>
              </a:rPr>
              <a:t>Can be calculated at all levels: national, state, hospital,      </a:t>
            </a:r>
            <a:br>
              <a:rPr lang="en-US" sz="2400" dirty="0" smtClean="0">
                <a:ea typeface="ＭＳ Ｐゴシック" pitchFamily="-109" charset="-128"/>
              </a:rPr>
            </a:br>
            <a:r>
              <a:rPr lang="en-US" sz="2400" dirty="0" smtClean="0">
                <a:ea typeface="ＭＳ Ｐゴシック" pitchFamily="-109" charset="-128"/>
              </a:rPr>
              <a:t>     and provider</a:t>
            </a:r>
            <a:endParaRPr lang="en-US" sz="2400" dirty="0">
              <a:ea typeface="ＭＳ Ｐゴシック" pitchFamily="-109" charset="-128"/>
            </a:endParaRPr>
          </a:p>
        </p:txBody>
      </p:sp>
      <p:sp>
        <p:nvSpPr>
          <p:cNvPr id="4" name="Slide Number Placeholder 3"/>
          <p:cNvSpPr txBox="1">
            <a:spLocks/>
          </p:cNvSpPr>
          <p:nvPr/>
        </p:nvSpPr>
        <p:spPr>
          <a:xfrm>
            <a:off x="7133167" y="5699098"/>
            <a:ext cx="800101" cy="276253"/>
          </a:xfrm>
          <a:prstGeom prst="rect">
            <a:avLst/>
          </a:prstGeom>
        </p:spPr>
        <p:txBody>
          <a:bodyPr/>
          <a:lstStyle/>
          <a:p>
            <a:pPr algn="r">
              <a:defRPr/>
            </a:pPr>
            <a:endParaRPr lang="en-US" sz="1200" dirty="0">
              <a:solidFill>
                <a:schemeClr val="bg1">
                  <a:lumMod val="50000"/>
                </a:schemeClr>
              </a:solidFill>
            </a:endParaRPr>
          </a:p>
        </p:txBody>
      </p:sp>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27</a:t>
            </a:fld>
            <a:endParaRPr lang="en-US" sz="1600" dirty="0">
              <a:solidFill>
                <a:srgbClr val="7C7C7C"/>
              </a:solidFill>
            </a:endParaRPr>
          </a:p>
        </p:txBody>
      </p:sp>
    </p:spTree>
    <p:extLst>
      <p:ext uri="{BB962C8B-B14F-4D97-AF65-F5344CB8AC3E}">
        <p14:creationId xmlns:p14="http://schemas.microsoft.com/office/powerpoint/2010/main" val="1313947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3402" y="1765300"/>
            <a:ext cx="4368800" cy="4445000"/>
          </a:xfrm>
        </p:spPr>
        <p:txBody>
          <a:bodyPr>
            <a:normAutofit fontScale="85000" lnSpcReduction="10000"/>
          </a:bodyPr>
          <a:lstStyle/>
          <a:p>
            <a:pPr marL="228600" indent="-228600">
              <a:lnSpc>
                <a:spcPct val="120000"/>
              </a:lnSpc>
            </a:pPr>
            <a:r>
              <a:rPr lang="en-US" sz="2800" dirty="0" smtClean="0"/>
              <a:t>Increased neonatal morbidity</a:t>
            </a:r>
          </a:p>
          <a:p>
            <a:pPr marL="571500" lvl="1" indent="-228600">
              <a:lnSpc>
                <a:spcPct val="120000"/>
              </a:lnSpc>
            </a:pPr>
            <a:r>
              <a:rPr lang="en-US" sz="2400" dirty="0" smtClean="0"/>
              <a:t>Impaired neonatal respiratory function</a:t>
            </a:r>
          </a:p>
          <a:p>
            <a:pPr marL="571500" lvl="1" indent="-228600">
              <a:lnSpc>
                <a:spcPct val="120000"/>
              </a:lnSpc>
            </a:pPr>
            <a:r>
              <a:rPr lang="en-US" sz="2400" dirty="0" smtClean="0"/>
              <a:t>Increased NICU admissions</a:t>
            </a:r>
          </a:p>
          <a:p>
            <a:pPr marL="571500" lvl="1" indent="-228600">
              <a:lnSpc>
                <a:spcPct val="120000"/>
              </a:lnSpc>
            </a:pPr>
            <a:r>
              <a:rPr lang="en-US" sz="2400" dirty="0" smtClean="0"/>
              <a:t>Affects maternal-newborn interactions including breastfeeding </a:t>
            </a:r>
          </a:p>
          <a:p>
            <a:pPr marL="228600" indent="-228600">
              <a:lnSpc>
                <a:spcPct val="120000"/>
              </a:lnSpc>
            </a:pPr>
            <a:r>
              <a:rPr lang="en-US" sz="2700" dirty="0" smtClean="0"/>
              <a:t>Unrealized benefits</a:t>
            </a:r>
          </a:p>
          <a:p>
            <a:pPr marL="571500" lvl="1" indent="-228600">
              <a:lnSpc>
                <a:spcPct val="120000"/>
              </a:lnSpc>
            </a:pPr>
            <a:r>
              <a:rPr lang="en-US" sz="2400" dirty="0"/>
              <a:t>Cerebral Palsy rates, </a:t>
            </a:r>
            <a:br>
              <a:rPr lang="en-US" sz="2400" dirty="0"/>
            </a:br>
            <a:r>
              <a:rPr lang="en-US" sz="2400" dirty="0"/>
              <a:t>neonatal seizure rates </a:t>
            </a:r>
            <a:br>
              <a:rPr lang="en-US" sz="2400" dirty="0"/>
            </a:br>
            <a:r>
              <a:rPr lang="en-US" sz="2400" dirty="0"/>
              <a:t>unchanged since 1980</a:t>
            </a:r>
          </a:p>
          <a:p>
            <a:pPr marL="571500" lvl="1" indent="-228600">
              <a:lnSpc>
                <a:spcPct val="120000"/>
              </a:lnSpc>
            </a:pPr>
            <a:endParaRPr lang="en-US" sz="2400" dirty="0" smtClean="0"/>
          </a:p>
          <a:p>
            <a:pPr marL="342900" lvl="1" indent="0">
              <a:lnSpc>
                <a:spcPct val="120000"/>
              </a:lnSpc>
              <a:buNone/>
            </a:pP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7902" y="2597434"/>
            <a:ext cx="3668887" cy="2444466"/>
          </a:xfrm>
          <a:prstGeom prst="rect">
            <a:avLst/>
          </a:prstGeom>
        </p:spPr>
      </p:pic>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28</a:t>
            </a:fld>
            <a:endParaRPr lang="en-US" sz="1600" dirty="0">
              <a:solidFill>
                <a:srgbClr val="7C7C7C"/>
              </a:solidFill>
            </a:endParaRPr>
          </a:p>
        </p:txBody>
      </p:sp>
      <p:sp>
        <p:nvSpPr>
          <p:cNvPr id="7" name="Title 1"/>
          <p:cNvSpPr>
            <a:spLocks noGrp="1"/>
          </p:cNvSpPr>
          <p:nvPr>
            <p:ph type="title"/>
          </p:nvPr>
        </p:nvSpPr>
        <p:spPr>
          <a:xfrm>
            <a:off x="1447800" y="647701"/>
            <a:ext cx="6667500" cy="774699"/>
          </a:xfrm>
          <a:solidFill>
            <a:srgbClr val="DEEBF7"/>
          </a:solidFill>
        </p:spPr>
        <p:txBody>
          <a:bodyPr>
            <a:normAutofit/>
          </a:bodyPr>
          <a:lstStyle/>
          <a:p>
            <a:r>
              <a:rPr lang="en-US" dirty="0" smtClean="0"/>
              <a:t>Cesarean: Neonatal Risks</a:t>
            </a:r>
            <a:endParaRPr lang="en-US" dirty="0"/>
          </a:p>
        </p:txBody>
      </p:sp>
    </p:spTree>
    <p:extLst>
      <p:ext uri="{BB962C8B-B14F-4D97-AF65-F5344CB8AC3E}">
        <p14:creationId xmlns:p14="http://schemas.microsoft.com/office/powerpoint/2010/main" val="19895202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900" y="647701"/>
            <a:ext cx="6667500" cy="774699"/>
          </a:xfrm>
          <a:solidFill>
            <a:srgbClr val="DEEBF7"/>
          </a:solidFill>
        </p:spPr>
        <p:txBody>
          <a:bodyPr>
            <a:normAutofit/>
          </a:bodyPr>
          <a:lstStyle/>
          <a:p>
            <a:r>
              <a:rPr lang="en-US" dirty="0" smtClean="0"/>
              <a:t>Cesarean: Maternal Risks</a:t>
            </a:r>
            <a:endParaRPr lang="en-US" dirty="0"/>
          </a:p>
        </p:txBody>
      </p:sp>
      <p:sp>
        <p:nvSpPr>
          <p:cNvPr id="6" name="Text Placeholder 5"/>
          <p:cNvSpPr>
            <a:spLocks noGrp="1"/>
          </p:cNvSpPr>
          <p:nvPr>
            <p:ph type="body" idx="1"/>
          </p:nvPr>
        </p:nvSpPr>
        <p:spPr>
          <a:xfrm>
            <a:off x="4847630" y="1542838"/>
            <a:ext cx="3868340" cy="823912"/>
          </a:xfrm>
        </p:spPr>
        <p:txBody>
          <a:bodyPr>
            <a:noAutofit/>
          </a:bodyPr>
          <a:lstStyle/>
          <a:p>
            <a:pPr algn="ctr"/>
            <a:r>
              <a:rPr lang="en-US" sz="2800" dirty="0" smtClean="0">
                <a:solidFill>
                  <a:schemeClr val="accent1">
                    <a:lumMod val="75000"/>
                  </a:schemeClr>
                </a:solidFill>
              </a:rPr>
              <a:t>Long Term &amp; </a:t>
            </a:r>
            <a:br>
              <a:rPr lang="en-US" sz="2800" dirty="0" smtClean="0">
                <a:solidFill>
                  <a:schemeClr val="accent1">
                    <a:lumMod val="75000"/>
                  </a:schemeClr>
                </a:solidFill>
              </a:rPr>
            </a:br>
            <a:r>
              <a:rPr lang="en-US" sz="2800" dirty="0" smtClean="0">
                <a:solidFill>
                  <a:schemeClr val="accent1">
                    <a:lumMod val="75000"/>
                  </a:schemeClr>
                </a:solidFill>
              </a:rPr>
              <a:t>Subsequent Births</a:t>
            </a:r>
            <a:endParaRPr lang="en-US" sz="2800" dirty="0">
              <a:solidFill>
                <a:schemeClr val="accent1">
                  <a:lumMod val="75000"/>
                </a:schemeClr>
              </a:solidFill>
            </a:endParaRPr>
          </a:p>
        </p:txBody>
      </p:sp>
      <p:sp>
        <p:nvSpPr>
          <p:cNvPr id="7" name="Content Placeholder 6"/>
          <p:cNvSpPr>
            <a:spLocks noGrp="1"/>
          </p:cNvSpPr>
          <p:nvPr>
            <p:ph sz="half" idx="2"/>
          </p:nvPr>
        </p:nvSpPr>
        <p:spPr>
          <a:xfrm>
            <a:off x="5448300" y="2386805"/>
            <a:ext cx="3267670" cy="3684588"/>
          </a:xfrm>
        </p:spPr>
        <p:txBody>
          <a:bodyPr>
            <a:normAutofit/>
          </a:bodyPr>
          <a:lstStyle/>
          <a:p>
            <a:pPr marL="0" indent="0">
              <a:buNone/>
            </a:pPr>
            <a:r>
              <a:rPr lang="en-US" sz="2000" dirty="0" smtClean="0">
                <a:solidFill>
                  <a:schemeClr val="accent2"/>
                </a:solidFill>
              </a:rPr>
              <a:t>1/100 to 1/1000</a:t>
            </a:r>
          </a:p>
          <a:p>
            <a:pPr>
              <a:buFont typeface="Arial" charset="0"/>
              <a:buChar char="•"/>
            </a:pPr>
            <a:r>
              <a:rPr lang="en-US" sz="2000" dirty="0" smtClean="0"/>
              <a:t>Abnormal placentation (</a:t>
            </a:r>
            <a:r>
              <a:rPr lang="en-US" sz="2000" dirty="0" err="1" smtClean="0"/>
              <a:t>previas</a:t>
            </a:r>
            <a:r>
              <a:rPr lang="en-US" sz="2000" dirty="0" smtClean="0"/>
              <a:t> and </a:t>
            </a:r>
            <a:r>
              <a:rPr lang="en-US" sz="2000" dirty="0" err="1" smtClean="0"/>
              <a:t>accretas</a:t>
            </a:r>
            <a:r>
              <a:rPr lang="en-US" sz="2000" dirty="0" smtClean="0"/>
              <a:t>)</a:t>
            </a:r>
          </a:p>
          <a:p>
            <a:pPr>
              <a:buFont typeface="Arial" charset="0"/>
              <a:buChar char="•"/>
            </a:pPr>
            <a:r>
              <a:rPr lang="en-US" sz="2000" dirty="0" smtClean="0"/>
              <a:t>Uterine rupture</a:t>
            </a:r>
          </a:p>
          <a:p>
            <a:pPr>
              <a:buFont typeface="Arial" charset="0"/>
              <a:buChar char="•"/>
            </a:pPr>
            <a:r>
              <a:rPr lang="en-US" sz="2000" dirty="0" smtClean="0"/>
              <a:t>Surgical adhesions</a:t>
            </a:r>
          </a:p>
          <a:p>
            <a:pPr>
              <a:buFont typeface="Arial" charset="0"/>
              <a:buChar char="•"/>
            </a:pPr>
            <a:r>
              <a:rPr lang="en-US" sz="2000" dirty="0" smtClean="0"/>
              <a:t>Bladder surgical injury</a:t>
            </a:r>
          </a:p>
          <a:p>
            <a:pPr>
              <a:buFont typeface="Arial" charset="0"/>
              <a:buChar char="•"/>
            </a:pPr>
            <a:r>
              <a:rPr lang="en-US" sz="2000" dirty="0" smtClean="0"/>
              <a:t>Bowel surgical injury</a:t>
            </a:r>
          </a:p>
          <a:p>
            <a:pPr>
              <a:buFont typeface="Arial" charset="0"/>
              <a:buChar char="•"/>
            </a:pPr>
            <a:r>
              <a:rPr lang="en-US" sz="2000" dirty="0" smtClean="0"/>
              <a:t>Bowel obstruction</a:t>
            </a:r>
          </a:p>
        </p:txBody>
      </p:sp>
      <p:sp>
        <p:nvSpPr>
          <p:cNvPr id="8" name="Text Placeholder 7"/>
          <p:cNvSpPr>
            <a:spLocks noGrp="1"/>
          </p:cNvSpPr>
          <p:nvPr>
            <p:ph type="body" sz="quarter" idx="3"/>
          </p:nvPr>
        </p:nvSpPr>
        <p:spPr>
          <a:xfrm>
            <a:off x="719932" y="1517438"/>
            <a:ext cx="2073275" cy="495724"/>
          </a:xfrm>
        </p:spPr>
        <p:txBody>
          <a:bodyPr>
            <a:normAutofit lnSpcReduction="10000"/>
          </a:bodyPr>
          <a:lstStyle/>
          <a:p>
            <a:pPr algn="ctr"/>
            <a:r>
              <a:rPr lang="en-US" sz="2800" dirty="0" smtClean="0">
                <a:solidFill>
                  <a:schemeClr val="accent1">
                    <a:lumMod val="75000"/>
                  </a:schemeClr>
                </a:solidFill>
              </a:rPr>
              <a:t>Acute</a:t>
            </a:r>
            <a:endParaRPr lang="en-US" sz="2800" dirty="0">
              <a:solidFill>
                <a:schemeClr val="accent1">
                  <a:lumMod val="75000"/>
                </a:schemeClr>
              </a:solidFill>
            </a:endParaRPr>
          </a:p>
        </p:txBody>
      </p:sp>
      <p:sp>
        <p:nvSpPr>
          <p:cNvPr id="9" name="Content Placeholder 8"/>
          <p:cNvSpPr>
            <a:spLocks noGrp="1"/>
          </p:cNvSpPr>
          <p:nvPr>
            <p:ph sz="quarter" idx="4"/>
          </p:nvPr>
        </p:nvSpPr>
        <p:spPr>
          <a:xfrm>
            <a:off x="480031" y="1888544"/>
            <a:ext cx="3673475" cy="4521993"/>
          </a:xfrm>
        </p:spPr>
        <p:txBody>
          <a:bodyPr>
            <a:noAutofit/>
          </a:bodyPr>
          <a:lstStyle/>
          <a:p>
            <a:pPr marL="0" indent="0">
              <a:spcBef>
                <a:spcPts val="400"/>
              </a:spcBef>
              <a:buNone/>
            </a:pPr>
            <a:r>
              <a:rPr lang="en-US" sz="2000" dirty="0" smtClean="0"/>
              <a:t>Common:</a:t>
            </a:r>
          </a:p>
          <a:p>
            <a:pPr>
              <a:spcBef>
                <a:spcPts val="400"/>
              </a:spcBef>
              <a:buFont typeface="Arial" charset="0"/>
              <a:buChar char="•"/>
            </a:pPr>
            <a:r>
              <a:rPr lang="en-US" sz="2000" dirty="0" smtClean="0"/>
              <a:t>Longer hospital stay</a:t>
            </a:r>
          </a:p>
          <a:p>
            <a:pPr>
              <a:spcBef>
                <a:spcPts val="400"/>
              </a:spcBef>
              <a:buFont typeface="Arial" charset="0"/>
              <a:buChar char="•"/>
            </a:pPr>
            <a:r>
              <a:rPr lang="en-US" sz="2000" dirty="0" smtClean="0"/>
              <a:t>Increased pain and fatigue</a:t>
            </a:r>
          </a:p>
          <a:p>
            <a:pPr>
              <a:spcBef>
                <a:spcPts val="400"/>
              </a:spcBef>
              <a:buFont typeface="Arial" charset="0"/>
              <a:buChar char="•"/>
            </a:pPr>
            <a:r>
              <a:rPr lang="en-US" sz="2000" dirty="0" smtClean="0"/>
              <a:t>Postpartum hemorrhage (transfusions ~2%)</a:t>
            </a:r>
          </a:p>
          <a:p>
            <a:pPr>
              <a:spcBef>
                <a:spcPts val="400"/>
              </a:spcBef>
              <a:buFont typeface="Arial" charset="0"/>
              <a:buChar char="•"/>
            </a:pPr>
            <a:r>
              <a:rPr lang="en-US" sz="2000" dirty="0" smtClean="0"/>
              <a:t>Slower return to normal activity and productivity</a:t>
            </a:r>
          </a:p>
          <a:p>
            <a:pPr>
              <a:spcBef>
                <a:spcPts val="400"/>
              </a:spcBef>
              <a:spcAft>
                <a:spcPts val="1200"/>
              </a:spcAft>
              <a:buFont typeface="Arial" charset="0"/>
              <a:buChar char="•"/>
            </a:pPr>
            <a:r>
              <a:rPr lang="en-US" sz="2000" dirty="0" smtClean="0"/>
              <a:t>Delayed or difficult breastfeeding</a:t>
            </a:r>
          </a:p>
          <a:p>
            <a:pPr marL="0" indent="0">
              <a:spcBef>
                <a:spcPts val="400"/>
              </a:spcBef>
              <a:buNone/>
            </a:pPr>
            <a:r>
              <a:rPr lang="en-US" sz="2000" dirty="0" smtClean="0">
                <a:solidFill>
                  <a:schemeClr val="accent2"/>
                </a:solidFill>
              </a:rPr>
              <a:t>1/100 to 1/1000</a:t>
            </a:r>
          </a:p>
          <a:p>
            <a:pPr>
              <a:spcBef>
                <a:spcPts val="400"/>
              </a:spcBef>
              <a:buFont typeface="Arial" charset="0"/>
              <a:buChar char="•"/>
            </a:pPr>
            <a:r>
              <a:rPr lang="en-US" sz="2000" dirty="0" smtClean="0"/>
              <a:t>Anesthesia complications</a:t>
            </a:r>
          </a:p>
          <a:p>
            <a:pPr>
              <a:spcBef>
                <a:spcPts val="400"/>
              </a:spcBef>
              <a:buFont typeface="Arial" charset="0"/>
              <a:buChar char="•"/>
            </a:pPr>
            <a:r>
              <a:rPr lang="en-US" sz="2000" dirty="0" smtClean="0"/>
              <a:t>Wound infection</a:t>
            </a:r>
          </a:p>
          <a:p>
            <a:pPr>
              <a:spcBef>
                <a:spcPts val="400"/>
              </a:spcBef>
              <a:buFont typeface="Arial" charset="0"/>
              <a:buChar char="•"/>
            </a:pPr>
            <a:r>
              <a:rPr lang="en-US" sz="2000" dirty="0" smtClean="0"/>
              <a:t>Deep vein thrombosis</a:t>
            </a:r>
          </a:p>
        </p:txBody>
      </p:sp>
      <p:sp>
        <p:nvSpPr>
          <p:cNvPr id="4"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29</a:t>
            </a:fld>
            <a:endParaRPr lang="en-US" sz="1600" dirty="0">
              <a:solidFill>
                <a:srgbClr val="7C7C7C"/>
              </a:solidFill>
            </a:endParaRPr>
          </a:p>
        </p:txBody>
      </p:sp>
      <p:pic>
        <p:nvPicPr>
          <p:cNvPr id="10" name="Picture 9"/>
          <p:cNvPicPr>
            <a:picLocks noChangeAspect="1"/>
          </p:cNvPicPr>
          <p:nvPr/>
        </p:nvPicPr>
        <p:blipFill>
          <a:blip r:embed="rId3"/>
          <a:stretch>
            <a:fillRect/>
          </a:stretch>
        </p:blipFill>
        <p:spPr>
          <a:xfrm>
            <a:off x="2937773" y="1786944"/>
            <a:ext cx="3077953" cy="3077953"/>
          </a:xfrm>
          <a:prstGeom prst="rect">
            <a:avLst/>
          </a:prstGeom>
        </p:spPr>
      </p:pic>
      <p:sp>
        <p:nvSpPr>
          <p:cNvPr id="5" name="TextBox 4"/>
          <p:cNvSpPr txBox="1"/>
          <p:nvPr/>
        </p:nvSpPr>
        <p:spPr>
          <a:xfrm>
            <a:off x="3858441" y="5432087"/>
            <a:ext cx="5190309" cy="830997"/>
          </a:xfrm>
          <a:prstGeom prst="rect">
            <a:avLst/>
          </a:prstGeom>
          <a:noFill/>
        </p:spPr>
        <p:txBody>
          <a:bodyPr wrap="square" rtlCol="0">
            <a:spAutoFit/>
          </a:bodyPr>
          <a:lstStyle/>
          <a:p>
            <a:pPr algn="ctr"/>
            <a:r>
              <a:rPr lang="en-US" sz="2400" i="1" dirty="0" smtClean="0">
                <a:latin typeface="Avenir Book" charset="0"/>
                <a:ea typeface="Avenir Book" charset="0"/>
                <a:cs typeface="Avenir Book" charset="0"/>
              </a:rPr>
              <a:t>We perform over 160,000 Cesareans every year in California</a:t>
            </a:r>
            <a:endParaRPr lang="en-US" sz="2400" i="1" dirty="0">
              <a:latin typeface="Avenir Book" charset="0"/>
              <a:ea typeface="Avenir Book" charset="0"/>
              <a:cs typeface="Avenir Book" charset="0"/>
            </a:endParaRPr>
          </a:p>
        </p:txBody>
      </p:sp>
    </p:spTree>
    <p:extLst>
      <p:ext uri="{BB962C8B-B14F-4D97-AF65-F5344CB8AC3E}">
        <p14:creationId xmlns:p14="http://schemas.microsoft.com/office/powerpoint/2010/main" val="3345709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1562624160"/>
              </p:ext>
            </p:extLst>
          </p:nvPr>
        </p:nvGraphicFramePr>
        <p:xfrm>
          <a:off x="736570" y="1981200"/>
          <a:ext cx="7670860" cy="3886200"/>
        </p:xfrm>
        <a:graphic>
          <a:graphicData uri="http://schemas.openxmlformats.org/presentationml/2006/ole">
            <mc:AlternateContent xmlns:mc="http://schemas.openxmlformats.org/markup-compatibility/2006">
              <mc:Choice xmlns:v="urn:schemas-microsoft-com:vml" Requires="v">
                <p:oleObj spid="_x0000_s176131" name="Chart" r:id="rId3" imgW="7915275" imgH="4010216" progId="MSGraph.Chart.8">
                  <p:embed/>
                </p:oleObj>
              </mc:Choice>
              <mc:Fallback>
                <p:oleObj name="Chart" r:id="rId3" imgW="7915275" imgH="4010216" progId="MSGraph.Chart.8">
                  <p:embed/>
                  <p:pic>
                    <p:nvPicPr>
                      <p:cNvPr id="0" name=""/>
                      <p:cNvPicPr/>
                      <p:nvPr/>
                    </p:nvPicPr>
                    <p:blipFill>
                      <a:blip r:embed="rId4"/>
                      <a:stretch>
                        <a:fillRect/>
                      </a:stretch>
                    </p:blipFill>
                    <p:spPr>
                      <a:xfrm>
                        <a:off x="736570" y="1981200"/>
                        <a:ext cx="7670860" cy="3886200"/>
                      </a:xfrm>
                      <a:prstGeom prst="rect">
                        <a:avLst/>
                      </a:prstGeom>
                    </p:spPr>
                  </p:pic>
                </p:oleObj>
              </mc:Fallback>
            </mc:AlternateContent>
          </a:graphicData>
        </a:graphic>
      </p:graphicFrame>
    </p:spTree>
    <p:extLst>
      <p:ext uri="{BB962C8B-B14F-4D97-AF65-F5344CB8AC3E}">
        <p14:creationId xmlns:p14="http://schemas.microsoft.com/office/powerpoint/2010/main" val="1450517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30</a:t>
            </a:fld>
            <a:endParaRPr lang="en-US" sz="1600" dirty="0">
              <a:solidFill>
                <a:srgbClr val="7C7C7C"/>
              </a:solidFill>
            </a:endParaRPr>
          </a:p>
        </p:txBody>
      </p:sp>
      <p:sp>
        <p:nvSpPr>
          <p:cNvPr id="6" name="Oval 5"/>
          <p:cNvSpPr/>
          <p:nvPr/>
        </p:nvSpPr>
        <p:spPr>
          <a:xfrm>
            <a:off x="4025900" y="2616200"/>
            <a:ext cx="4356100" cy="348414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smtClean="0">
                <a:solidFill>
                  <a:schemeClr val="accent1"/>
                </a:solidFill>
              </a:rPr>
              <a:t>LONGER TERM </a:t>
            </a:r>
          </a:p>
          <a:p>
            <a:pPr marL="177800" indent="-177800">
              <a:buFont typeface="Arial" charset="0"/>
              <a:buChar char="•"/>
            </a:pPr>
            <a:r>
              <a:rPr lang="en-US" sz="2400" dirty="0" smtClean="0">
                <a:solidFill>
                  <a:schemeClr val="bg2">
                    <a:lumMod val="50000"/>
                  </a:schemeClr>
                </a:solidFill>
                <a:latin typeface="Avenir Book" charset="0"/>
                <a:ea typeface="Avenir Book" charset="0"/>
                <a:cs typeface="Avenir Book" charset="0"/>
              </a:rPr>
              <a:t>Post traumatic stress disorder (PTSD)</a:t>
            </a:r>
          </a:p>
          <a:p>
            <a:pPr marL="177800" indent="-177800">
              <a:buFont typeface="Arial" charset="0"/>
              <a:buChar char="•"/>
            </a:pPr>
            <a:r>
              <a:rPr lang="en-US" sz="2400" dirty="0" smtClean="0">
                <a:solidFill>
                  <a:schemeClr val="bg2">
                    <a:lumMod val="50000"/>
                  </a:schemeClr>
                </a:solidFill>
                <a:latin typeface="Avenir Book" charset="0"/>
                <a:ea typeface="Avenir Book" charset="0"/>
                <a:cs typeface="Avenir Book" charset="0"/>
              </a:rPr>
              <a:t>Postpartum anxiety and depression</a:t>
            </a:r>
          </a:p>
        </p:txBody>
      </p:sp>
      <p:sp>
        <p:nvSpPr>
          <p:cNvPr id="2" name="Oval 1"/>
          <p:cNvSpPr/>
          <p:nvPr/>
        </p:nvSpPr>
        <p:spPr>
          <a:xfrm>
            <a:off x="635000" y="2616200"/>
            <a:ext cx="3746500" cy="34417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smtClean="0">
                <a:solidFill>
                  <a:schemeClr val="accent1"/>
                </a:solidFill>
              </a:rPr>
              <a:t>ACUTE</a:t>
            </a:r>
            <a:endParaRPr lang="en-US" sz="3200" dirty="0" smtClean="0"/>
          </a:p>
          <a:p>
            <a:pPr marL="177800" indent="-177800">
              <a:buFont typeface="Arial" charset="0"/>
              <a:buChar char="•"/>
            </a:pPr>
            <a:r>
              <a:rPr lang="en-US" sz="2400" dirty="0" smtClean="0">
                <a:solidFill>
                  <a:schemeClr val="bg2">
                    <a:lumMod val="50000"/>
                  </a:schemeClr>
                </a:solidFill>
                <a:latin typeface="Avenir Book" charset="0"/>
                <a:ea typeface="Avenir Book" charset="0"/>
                <a:cs typeface="Avenir Book" charset="0"/>
              </a:rPr>
              <a:t>Delayed and/or ineffective bonding with neonate</a:t>
            </a:r>
          </a:p>
          <a:p>
            <a:pPr marL="177800" indent="-177800">
              <a:buFont typeface="Arial" charset="0"/>
              <a:buChar char="•"/>
            </a:pPr>
            <a:r>
              <a:rPr lang="en-US" sz="2400" dirty="0" smtClean="0">
                <a:solidFill>
                  <a:schemeClr val="bg2">
                    <a:lumMod val="50000"/>
                  </a:schemeClr>
                </a:solidFill>
                <a:latin typeface="Avenir Book" charset="0"/>
                <a:ea typeface="Avenir Book" charset="0"/>
                <a:cs typeface="Avenir Book" charset="0"/>
              </a:rPr>
              <a:t>Maternal anxiety</a:t>
            </a:r>
            <a:endParaRPr lang="en-US" sz="2400" dirty="0">
              <a:solidFill>
                <a:schemeClr val="bg2">
                  <a:lumMod val="50000"/>
                </a:schemeClr>
              </a:solidFill>
              <a:latin typeface="Avenir Book" charset="0"/>
              <a:ea typeface="Avenir Book" charset="0"/>
              <a:cs typeface="Avenir Book" charset="0"/>
            </a:endParaRPr>
          </a:p>
        </p:txBody>
      </p:sp>
      <p:sp>
        <p:nvSpPr>
          <p:cNvPr id="8" name="Title 1"/>
          <p:cNvSpPr txBox="1">
            <a:spLocks/>
          </p:cNvSpPr>
          <p:nvPr/>
        </p:nvSpPr>
        <p:spPr>
          <a:xfrm>
            <a:off x="1270000" y="647701"/>
            <a:ext cx="6667500" cy="1409699"/>
          </a:xfrm>
          <a:prstGeom prst="rect">
            <a:avLst/>
          </a:prstGeom>
          <a:solidFill>
            <a:srgbClr val="DEEBF7"/>
          </a:solidFill>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3300" kern="1200">
                <a:solidFill>
                  <a:schemeClr val="tx1"/>
                </a:solidFill>
                <a:latin typeface="Avenir Book" charset="0"/>
                <a:ea typeface="Avenir Book" charset="0"/>
                <a:cs typeface="Avenir Book" charset="0"/>
              </a:defRPr>
            </a:lvl1pPr>
          </a:lstStyle>
          <a:p>
            <a:r>
              <a:rPr lang="en-US" dirty="0" smtClean="0"/>
              <a:t>Maternal Psychological Risks</a:t>
            </a:r>
            <a:endParaRPr lang="en-US" dirty="0"/>
          </a:p>
        </p:txBody>
      </p:sp>
    </p:spTree>
    <p:extLst>
      <p:ext uri="{BB962C8B-B14F-4D97-AF65-F5344CB8AC3E}">
        <p14:creationId xmlns:p14="http://schemas.microsoft.com/office/powerpoint/2010/main" val="15467580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800" y="755745"/>
            <a:ext cx="7416800" cy="882555"/>
          </a:xfrm>
          <a:solidFill>
            <a:srgbClr val="DEEBF7"/>
          </a:solidFill>
        </p:spPr>
        <p:txBody>
          <a:bodyPr>
            <a:normAutofit/>
          </a:bodyPr>
          <a:lstStyle/>
          <a:p>
            <a:r>
              <a:rPr lang="en-US" sz="3200" dirty="0" smtClean="0"/>
              <a:t>                Summary of Issues</a:t>
            </a:r>
            <a:endParaRPr lang="en-US" sz="3200" dirty="0"/>
          </a:p>
        </p:txBody>
      </p:sp>
      <p:sp>
        <p:nvSpPr>
          <p:cNvPr id="3"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31</a:t>
            </a:fld>
            <a:endParaRPr lang="en-US" sz="1600" dirty="0">
              <a:solidFill>
                <a:srgbClr val="7C7C7C"/>
              </a:solidFill>
            </a:endParaRPr>
          </a:p>
        </p:txBody>
      </p:sp>
      <p:sp>
        <p:nvSpPr>
          <p:cNvPr id="4" name="Content Placeholder 2"/>
          <p:cNvSpPr>
            <a:spLocks noGrp="1"/>
          </p:cNvSpPr>
          <p:nvPr>
            <p:ph idx="1"/>
          </p:nvPr>
        </p:nvSpPr>
        <p:spPr>
          <a:xfrm>
            <a:off x="508000" y="2031999"/>
            <a:ext cx="8115300" cy="2311401"/>
          </a:xfrm>
        </p:spPr>
        <p:txBody>
          <a:bodyPr>
            <a:normAutofit/>
          </a:bodyPr>
          <a:lstStyle/>
          <a:p>
            <a:pPr marL="292100" indent="-292100">
              <a:lnSpc>
                <a:spcPct val="110000"/>
              </a:lnSpc>
              <a:defRPr/>
            </a:pPr>
            <a:r>
              <a:rPr lang="en-US" sz="2800" dirty="0" smtClean="0"/>
              <a:t>Extreme variation among hospitals</a:t>
            </a:r>
          </a:p>
          <a:p>
            <a:pPr marL="292100" indent="-292100">
              <a:lnSpc>
                <a:spcPct val="110000"/>
              </a:lnSpc>
              <a:defRPr/>
            </a:pPr>
            <a:r>
              <a:rPr lang="en-US" sz="2800" dirty="0" smtClean="0"/>
              <a:t>Rapid rise of rates without neonatal or maternal benefits (indeed can have complications)</a:t>
            </a:r>
          </a:p>
          <a:p>
            <a:pPr marL="292100" indent="-292100">
              <a:lnSpc>
                <a:spcPct val="110000"/>
              </a:lnSpc>
              <a:defRPr/>
            </a:pPr>
            <a:r>
              <a:rPr lang="en-US" sz="2800" dirty="0" smtClean="0"/>
              <a:t>Significant consequences for future pregnancies</a:t>
            </a:r>
            <a:endParaRPr lang="en-US" sz="2800" dirty="0"/>
          </a:p>
          <a:p>
            <a:pPr eaLnBrk="1" hangingPunct="1">
              <a:lnSpc>
                <a:spcPct val="110000"/>
              </a:lnSpc>
              <a:spcAft>
                <a:spcPts val="0"/>
              </a:spcAft>
              <a:defRPr/>
            </a:pPr>
            <a:endParaRPr lang="en-US" sz="2800" dirty="0">
              <a:ea typeface="ＭＳ Ｐゴシック" pitchFamily="26" charset="-128"/>
            </a:endParaRPr>
          </a:p>
        </p:txBody>
      </p:sp>
      <p:sp>
        <p:nvSpPr>
          <p:cNvPr id="6" name="TextBox 5"/>
          <p:cNvSpPr txBox="1"/>
          <p:nvPr/>
        </p:nvSpPr>
        <p:spPr>
          <a:xfrm>
            <a:off x="231775" y="4306389"/>
            <a:ext cx="8667750" cy="1815882"/>
          </a:xfrm>
          <a:prstGeom prst="rect">
            <a:avLst/>
          </a:prstGeom>
          <a:solidFill>
            <a:schemeClr val="accent4">
              <a:lumMod val="20000"/>
              <a:lumOff val="80000"/>
            </a:schemeClr>
          </a:solidFill>
        </p:spPr>
        <p:txBody>
          <a:bodyPr wrap="square" rtlCol="0">
            <a:spAutoFit/>
          </a:bodyPr>
          <a:lstStyle/>
          <a:p>
            <a:pPr algn="ctr"/>
            <a:r>
              <a:rPr lang="en-US" sz="2800" i="1" dirty="0" smtClean="0">
                <a:solidFill>
                  <a:schemeClr val="accent1">
                    <a:lumMod val="75000"/>
                  </a:schemeClr>
                </a:solidFill>
                <a:latin typeface="Avenir Book" charset="0"/>
                <a:ea typeface="Avenir Book" charset="0"/>
                <a:cs typeface="Avenir Book" charset="0"/>
              </a:rPr>
              <a:t>But, Cesarean births can also be life-saving and they have an absolute role in Obstetrics—</a:t>
            </a:r>
            <a:br>
              <a:rPr lang="en-US" sz="2800" i="1" dirty="0" smtClean="0">
                <a:solidFill>
                  <a:schemeClr val="accent1">
                    <a:lumMod val="75000"/>
                  </a:schemeClr>
                </a:solidFill>
                <a:latin typeface="Avenir Book" charset="0"/>
                <a:ea typeface="Avenir Book" charset="0"/>
                <a:cs typeface="Avenir Book" charset="0"/>
              </a:rPr>
            </a:br>
            <a:r>
              <a:rPr lang="en-US" sz="2800" i="1" dirty="0" smtClean="0">
                <a:solidFill>
                  <a:schemeClr val="accent1">
                    <a:lumMod val="75000"/>
                  </a:schemeClr>
                </a:solidFill>
                <a:latin typeface="Avenir Book" charset="0"/>
                <a:ea typeface="Avenir Book" charset="0"/>
                <a:cs typeface="Avenir Book" charset="0"/>
              </a:rPr>
              <a:t>making the message to patients: </a:t>
            </a:r>
            <a:br>
              <a:rPr lang="en-US" sz="2800" i="1" dirty="0" smtClean="0">
                <a:solidFill>
                  <a:schemeClr val="accent1">
                    <a:lumMod val="75000"/>
                  </a:schemeClr>
                </a:solidFill>
                <a:latin typeface="Avenir Book" charset="0"/>
                <a:ea typeface="Avenir Book" charset="0"/>
                <a:cs typeface="Avenir Book" charset="0"/>
              </a:rPr>
            </a:br>
            <a:r>
              <a:rPr lang="en-US" sz="2800" i="1" dirty="0" smtClean="0">
                <a:solidFill>
                  <a:schemeClr val="accent1">
                    <a:lumMod val="75000"/>
                  </a:schemeClr>
                </a:solidFill>
                <a:latin typeface="Avenir Book" charset="0"/>
                <a:ea typeface="Avenir Book" charset="0"/>
                <a:cs typeface="Avenir Book" charset="0"/>
              </a:rPr>
              <a:t>“They shouldn’t be taken lightly”</a:t>
            </a:r>
            <a:endParaRPr lang="en-US" sz="2800" i="1" dirty="0">
              <a:solidFill>
                <a:schemeClr val="accent1">
                  <a:lumMod val="75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16388241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01700" y="1594810"/>
            <a:ext cx="7581900" cy="2989890"/>
          </a:xfrm>
          <a:solidFill>
            <a:srgbClr val="DEEBF7"/>
          </a:solidFill>
        </p:spPr>
        <p:txBody>
          <a:bodyPr>
            <a:noAutofit/>
          </a:bodyPr>
          <a:lstStyle/>
          <a:p>
            <a:pPr>
              <a:lnSpc>
                <a:spcPct val="100000"/>
              </a:lnSpc>
            </a:pPr>
            <a:r>
              <a:rPr lang="en-US" sz="4000" dirty="0" smtClean="0"/>
              <a:t>Multiple California </a:t>
            </a:r>
            <a:br>
              <a:rPr lang="en-US" sz="4000" dirty="0" smtClean="0"/>
            </a:br>
            <a:r>
              <a:rPr lang="en-US" sz="4000" dirty="0" smtClean="0"/>
              <a:t>and National Projects</a:t>
            </a:r>
            <a:br>
              <a:rPr lang="en-US" sz="4000" dirty="0" smtClean="0"/>
            </a:br>
            <a:r>
              <a:rPr lang="en-US" sz="4000" dirty="0"/>
              <a:t> </a:t>
            </a:r>
            <a:r>
              <a:rPr lang="en-US" sz="4000" dirty="0" smtClean="0"/>
              <a:t>to Support Vaginal Birth </a:t>
            </a:r>
            <a:br>
              <a:rPr lang="en-US" sz="4000" dirty="0" smtClean="0"/>
            </a:br>
            <a:r>
              <a:rPr lang="en-US" sz="4000" dirty="0" smtClean="0"/>
              <a:t>Reduce Primary Cesareans</a:t>
            </a:r>
            <a:endParaRPr lang="en-US" sz="4000" dirty="0"/>
          </a:p>
        </p:txBody>
      </p:sp>
      <p:sp>
        <p:nvSpPr>
          <p:cNvPr id="3"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32</a:t>
            </a:fld>
            <a:endParaRPr lang="en-US" sz="1600" dirty="0">
              <a:solidFill>
                <a:srgbClr val="7C7C7C"/>
              </a:solidFill>
            </a:endParaRPr>
          </a:p>
        </p:txBody>
      </p:sp>
    </p:spTree>
    <p:extLst>
      <p:ext uri="{BB962C8B-B14F-4D97-AF65-F5344CB8AC3E}">
        <p14:creationId xmlns:p14="http://schemas.microsoft.com/office/powerpoint/2010/main" val="1634329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82600" y="2028825"/>
            <a:ext cx="4032250" cy="4041775"/>
          </a:xfrm>
        </p:spPr>
        <p:txBody>
          <a:bodyPr>
            <a:normAutofit fontScale="92500" lnSpcReduction="10000"/>
          </a:bodyPr>
          <a:lstStyle/>
          <a:p>
            <a:pPr marL="0" indent="0" algn="ctr">
              <a:spcAft>
                <a:spcPts val="600"/>
              </a:spcAft>
              <a:buNone/>
            </a:pPr>
            <a:r>
              <a:rPr lang="en-US" sz="2800" u="sng" dirty="0" smtClean="0"/>
              <a:t>California</a:t>
            </a:r>
          </a:p>
          <a:p>
            <a:r>
              <a:rPr lang="en-US" sz="2400" dirty="0" smtClean="0"/>
              <a:t>CMQCC QI Toolkit </a:t>
            </a:r>
          </a:p>
          <a:p>
            <a:r>
              <a:rPr lang="en-US" sz="2400" dirty="0" smtClean="0"/>
              <a:t>Joint ACOG/AWHONN Speakers Bureau</a:t>
            </a:r>
          </a:p>
          <a:p>
            <a:r>
              <a:rPr lang="en-US" sz="2400" dirty="0" smtClean="0"/>
              <a:t>Multi-hospital QI Collaboratives</a:t>
            </a:r>
          </a:p>
          <a:p>
            <a:r>
              <a:rPr lang="en-US" sz="2400" dirty="0" smtClean="0"/>
              <a:t>Public release of hospital NTSV CS rates (TJC PC-02)</a:t>
            </a:r>
          </a:p>
          <a:p>
            <a:r>
              <a:rPr lang="en-US" sz="2400" dirty="0"/>
              <a:t> </a:t>
            </a:r>
            <a:r>
              <a:rPr lang="en-US" sz="2400" dirty="0" smtClean="0"/>
              <a:t>Multi-stakeholder engagement</a:t>
            </a:r>
          </a:p>
          <a:p>
            <a:endParaRPr lang="en-US" sz="2400" dirty="0"/>
          </a:p>
        </p:txBody>
      </p:sp>
      <p:sp>
        <p:nvSpPr>
          <p:cNvPr id="6" name="Content Placeholder 5"/>
          <p:cNvSpPr>
            <a:spLocks noGrp="1"/>
          </p:cNvSpPr>
          <p:nvPr>
            <p:ph sz="half" idx="2"/>
          </p:nvPr>
        </p:nvSpPr>
        <p:spPr>
          <a:xfrm>
            <a:off x="4629150" y="2028825"/>
            <a:ext cx="4146550" cy="4041776"/>
          </a:xfrm>
        </p:spPr>
        <p:txBody>
          <a:bodyPr>
            <a:normAutofit fontScale="92500" lnSpcReduction="10000"/>
          </a:bodyPr>
          <a:lstStyle/>
          <a:p>
            <a:pPr marL="0" indent="0" algn="ctr">
              <a:spcAft>
                <a:spcPts val="600"/>
              </a:spcAft>
              <a:buNone/>
            </a:pPr>
            <a:r>
              <a:rPr lang="en-US" sz="2800" u="sng" dirty="0" smtClean="0"/>
              <a:t>National</a:t>
            </a:r>
          </a:p>
          <a:p>
            <a:r>
              <a:rPr lang="en-US" sz="2400" dirty="0" smtClean="0"/>
              <a:t>National Safety Bundle </a:t>
            </a:r>
          </a:p>
          <a:p>
            <a:r>
              <a:rPr lang="en-US" sz="2400" dirty="0" smtClean="0"/>
              <a:t>ACOG (National) Letter of Support for CMQCC Toolkit</a:t>
            </a:r>
          </a:p>
          <a:p>
            <a:r>
              <a:rPr lang="en-US" sz="2400" dirty="0" smtClean="0"/>
              <a:t>Maternal </a:t>
            </a:r>
            <a:r>
              <a:rPr lang="en-US" sz="2400" dirty="0"/>
              <a:t>Child </a:t>
            </a:r>
            <a:r>
              <a:rPr lang="en-US" sz="2400" dirty="0" smtClean="0"/>
              <a:t>Health </a:t>
            </a:r>
            <a:r>
              <a:rPr lang="en-US" sz="2400" dirty="0"/>
              <a:t>Bureau </a:t>
            </a:r>
            <a:r>
              <a:rPr lang="en-US" sz="2400" dirty="0" smtClean="0"/>
              <a:t>support for Stare projects </a:t>
            </a:r>
          </a:p>
          <a:p>
            <a:r>
              <a:rPr lang="en-US" sz="2400" dirty="0" smtClean="0"/>
              <a:t>CMS/Medicaid support for state Medicaid projects</a:t>
            </a:r>
            <a:endParaRPr lang="en-US" sz="2400" dirty="0"/>
          </a:p>
        </p:txBody>
      </p:sp>
      <p:sp>
        <p:nvSpPr>
          <p:cNvPr id="7" name="Title 1"/>
          <p:cNvSpPr>
            <a:spLocks noGrp="1"/>
          </p:cNvSpPr>
          <p:nvPr>
            <p:ph type="title"/>
          </p:nvPr>
        </p:nvSpPr>
        <p:spPr>
          <a:xfrm>
            <a:off x="1003300" y="718511"/>
            <a:ext cx="7581900" cy="1021390"/>
          </a:xfrm>
          <a:solidFill>
            <a:srgbClr val="DEEBF7"/>
          </a:solidFill>
        </p:spPr>
        <p:txBody>
          <a:bodyPr>
            <a:noAutofit/>
          </a:bodyPr>
          <a:lstStyle/>
          <a:p>
            <a:r>
              <a:rPr lang="en-US" sz="3200" dirty="0" smtClean="0"/>
              <a:t>        California and National Projects</a:t>
            </a:r>
            <a:endParaRPr lang="en-US" sz="3200" dirty="0"/>
          </a:p>
        </p:txBody>
      </p:sp>
      <p:sp>
        <p:nvSpPr>
          <p:cNvPr id="8"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33</a:t>
            </a:fld>
            <a:endParaRPr lang="en-US" sz="1600" dirty="0">
              <a:solidFill>
                <a:srgbClr val="7C7C7C"/>
              </a:solidFill>
            </a:endParaRPr>
          </a:p>
        </p:txBody>
      </p:sp>
    </p:spTree>
    <p:extLst>
      <p:ext uri="{BB962C8B-B14F-4D97-AF65-F5344CB8AC3E}">
        <p14:creationId xmlns:p14="http://schemas.microsoft.com/office/powerpoint/2010/main" val="22571095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914400"/>
          </a:xfrm>
        </p:spPr>
        <p:txBody>
          <a:bodyPr/>
          <a:lstStyle/>
          <a:p>
            <a:r>
              <a:rPr lang="en-US" dirty="0" smtClean="0"/>
              <a:t>Key Foundation Materials</a:t>
            </a:r>
            <a:endParaRPr lang="en-US" dirty="0"/>
          </a:p>
        </p:txBody>
      </p:sp>
      <p:pic>
        <p:nvPicPr>
          <p:cNvPr id="5" name="Content Placeholder 7"/>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28600" y="1574800"/>
            <a:ext cx="4343400" cy="2388703"/>
          </a:xfrm>
          <a:ln>
            <a:solidFill>
              <a:srgbClr val="000090"/>
            </a:solidFill>
          </a:ln>
        </p:spPr>
      </p:pic>
      <p:pic>
        <p:nvPicPr>
          <p:cNvPr id="6" name="Picture 5" descr="Obstet Gynecol Jour Cover.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00" y="4114800"/>
            <a:ext cx="1523999" cy="2095499"/>
          </a:xfrm>
          <a:prstGeom prst="rect">
            <a:avLst/>
          </a:prstGeom>
        </p:spPr>
      </p:pic>
      <p:sp>
        <p:nvSpPr>
          <p:cNvPr id="7" name="TextBox 6"/>
          <p:cNvSpPr txBox="1"/>
          <p:nvPr/>
        </p:nvSpPr>
        <p:spPr>
          <a:xfrm>
            <a:off x="1752601" y="4089400"/>
            <a:ext cx="2743199" cy="1323439"/>
          </a:xfrm>
          <a:prstGeom prst="rect">
            <a:avLst/>
          </a:prstGeom>
          <a:noFill/>
        </p:spPr>
        <p:txBody>
          <a:bodyPr wrap="square" rtlCol="0">
            <a:spAutoFit/>
          </a:bodyPr>
          <a:lstStyle/>
          <a:p>
            <a:pPr algn="ctr" defTabSz="457200" eaLnBrk="0" fontAlgn="auto" hangingPunct="0">
              <a:spcBef>
                <a:spcPts val="0"/>
              </a:spcBef>
              <a:spcAft>
                <a:spcPts val="0"/>
              </a:spcAft>
            </a:pPr>
            <a:r>
              <a:rPr lang="en-US" sz="2000" dirty="0" smtClean="0">
                <a:solidFill>
                  <a:srgbClr val="005390"/>
                </a:solidFill>
                <a:latin typeface="Calibri"/>
                <a:ea typeface="ＭＳ Ｐゴシック" charset="0"/>
                <a:cs typeface="ＭＳ Ｐゴシック" charset="0"/>
              </a:rPr>
              <a:t>New National Guidelines for Defining Labor </a:t>
            </a:r>
            <a:r>
              <a:rPr lang="en-US" sz="2000" dirty="0">
                <a:solidFill>
                  <a:srgbClr val="005390"/>
                </a:solidFill>
                <a:latin typeface="Calibri"/>
                <a:ea typeface="ＭＳ Ｐゴシック" charset="0"/>
                <a:cs typeface="ＭＳ Ｐゴシック" charset="0"/>
              </a:rPr>
              <a:t>A</a:t>
            </a:r>
            <a:r>
              <a:rPr lang="en-US" sz="2000" dirty="0" smtClean="0">
                <a:solidFill>
                  <a:srgbClr val="005390"/>
                </a:solidFill>
                <a:latin typeface="Calibri"/>
                <a:ea typeface="ＭＳ Ｐゴシック" charset="0"/>
                <a:cs typeface="ＭＳ Ｐゴシック" charset="0"/>
              </a:rPr>
              <a:t>bnormalities and Management Options</a:t>
            </a:r>
            <a:endParaRPr lang="en-US" sz="2000" dirty="0">
              <a:solidFill>
                <a:srgbClr val="005390"/>
              </a:solidFill>
              <a:latin typeface="Calibri"/>
              <a:ea typeface="ＭＳ Ｐゴシック" charset="0"/>
              <a:cs typeface="ＭＳ Ｐゴシック" charset="0"/>
            </a:endParaRP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37671" y="1574800"/>
            <a:ext cx="4332446" cy="4648200"/>
          </a:xfrm>
          <a:prstGeom prst="rect">
            <a:avLst/>
          </a:prstGeom>
          <a:ln>
            <a:solidFill>
              <a:srgbClr val="000090"/>
            </a:solidFill>
          </a:ln>
        </p:spPr>
      </p:pic>
      <p:sp>
        <p:nvSpPr>
          <p:cNvPr id="9"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34</a:t>
            </a:fld>
            <a:endParaRPr lang="en-US" sz="1600" dirty="0">
              <a:solidFill>
                <a:srgbClr val="7C7C7C"/>
              </a:solidFill>
            </a:endParaRPr>
          </a:p>
        </p:txBody>
      </p:sp>
    </p:spTree>
    <p:extLst>
      <p:ext uri="{BB962C8B-B14F-4D97-AF65-F5344CB8AC3E}">
        <p14:creationId xmlns:p14="http://schemas.microsoft.com/office/powerpoint/2010/main" val="26337790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807411"/>
            <a:ext cx="4572000" cy="907090"/>
          </a:xfrm>
          <a:solidFill>
            <a:srgbClr val="DEEBF7"/>
          </a:solidFill>
        </p:spPr>
        <p:txBody>
          <a:bodyPr>
            <a:normAutofit/>
          </a:bodyPr>
          <a:lstStyle/>
          <a:p>
            <a:r>
              <a:rPr lang="en-US" sz="4000" dirty="0" smtClean="0"/>
              <a:t>         Patience</a:t>
            </a:r>
            <a:endParaRPr lang="en-US" sz="4000" dirty="0"/>
          </a:p>
        </p:txBody>
      </p:sp>
      <p:sp>
        <p:nvSpPr>
          <p:cNvPr id="3" name="Content Placeholder 2"/>
          <p:cNvSpPr>
            <a:spLocks noGrp="1"/>
          </p:cNvSpPr>
          <p:nvPr>
            <p:ph idx="1"/>
          </p:nvPr>
        </p:nvSpPr>
        <p:spPr>
          <a:xfrm>
            <a:off x="628650" y="2270432"/>
            <a:ext cx="7886700" cy="1323668"/>
          </a:xfrm>
        </p:spPr>
        <p:txBody>
          <a:bodyPr>
            <a:noAutofit/>
          </a:bodyPr>
          <a:lstStyle/>
          <a:p>
            <a:pPr marL="0" indent="0" algn="ctr">
              <a:buNone/>
            </a:pPr>
            <a:r>
              <a:rPr lang="en-US" sz="2800" dirty="0" smtClean="0"/>
              <a:t>Greater clinical </a:t>
            </a:r>
            <a:r>
              <a:rPr lang="en-US" sz="2800" b="1" dirty="0" smtClean="0">
                <a:solidFill>
                  <a:schemeClr val="accent1">
                    <a:lumMod val="75000"/>
                  </a:schemeClr>
                </a:solidFill>
              </a:rPr>
              <a:t>patience</a:t>
            </a:r>
            <a:r>
              <a:rPr lang="en-US" sz="2800" dirty="0" smtClean="0"/>
              <a:t> is the main focus of many of the recommendations in the ACOG/SMFM Obstetric Care Consensus on Safe Prevention of the </a:t>
            </a:r>
            <a:br>
              <a:rPr lang="en-US" sz="2800" dirty="0" smtClean="0"/>
            </a:br>
            <a:r>
              <a:rPr lang="en-US" sz="2800" dirty="0" smtClean="0"/>
              <a:t>Primary Cesarean Delivery</a:t>
            </a:r>
            <a:endParaRPr lang="en-US" sz="2800" dirty="0"/>
          </a:p>
        </p:txBody>
      </p:sp>
      <p:sp>
        <p:nvSpPr>
          <p:cNvPr id="4" name="Rectangle 3"/>
          <p:cNvSpPr/>
          <p:nvPr/>
        </p:nvSpPr>
        <p:spPr>
          <a:xfrm>
            <a:off x="2014986" y="4135735"/>
            <a:ext cx="5114029" cy="1569660"/>
          </a:xfrm>
          <a:prstGeom prst="rect">
            <a:avLst/>
          </a:prstGeom>
          <a:noFill/>
        </p:spPr>
        <p:txBody>
          <a:bodyPr wrap="none" lIns="91440" tIns="45720" rIns="91440" bIns="45720">
            <a:spAutoFit/>
          </a:bodyPr>
          <a:lstStyle/>
          <a:p>
            <a:pPr algn="ctr"/>
            <a:r>
              <a:rPr lang="en-US" sz="9600" b="0" cap="none" spc="600" dirty="0" smtClean="0">
                <a:ln w="0"/>
                <a:solidFill>
                  <a:schemeClr val="accent1">
                    <a:lumMod val="60000"/>
                    <a:lumOff val="40000"/>
                  </a:schemeClr>
                </a:solidFill>
                <a:effectLst>
                  <a:reflection blurRad="6350" stA="53000" endA="300" endPos="35500" dir="5400000" sy="-90000" algn="bl" rotWithShape="0"/>
                </a:effectLst>
              </a:rPr>
              <a:t>patience</a:t>
            </a:r>
            <a:endParaRPr lang="en-US" sz="9600" b="0" cap="none" spc="600" dirty="0">
              <a:ln w="0"/>
              <a:solidFill>
                <a:schemeClr val="accent1">
                  <a:lumMod val="60000"/>
                  <a:lumOff val="40000"/>
                </a:schemeClr>
              </a:solidFill>
              <a:effectLst>
                <a:reflection blurRad="6350" stA="53000" endA="300" endPos="35500" dir="5400000" sy="-90000" algn="bl" rotWithShape="0"/>
              </a:effectLst>
            </a:endParaRP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35</a:t>
            </a:fld>
            <a:endParaRPr lang="en-US" sz="1600" dirty="0">
              <a:solidFill>
                <a:srgbClr val="7C7C7C"/>
              </a:solidFill>
            </a:endParaRPr>
          </a:p>
        </p:txBody>
      </p:sp>
    </p:spTree>
    <p:extLst>
      <p:ext uri="{BB962C8B-B14F-4D97-AF65-F5344CB8AC3E}">
        <p14:creationId xmlns:p14="http://schemas.microsoft.com/office/powerpoint/2010/main" val="413074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63700" y="1525559"/>
            <a:ext cx="6032500" cy="5243541"/>
          </a:xfrm>
          <a:prstGeom prst="rect">
            <a:avLst/>
          </a:prstGeom>
        </p:spPr>
      </p:pic>
      <p:cxnSp>
        <p:nvCxnSpPr>
          <p:cNvPr id="5" name="Straight Connector 4"/>
          <p:cNvCxnSpPr/>
          <p:nvPr/>
        </p:nvCxnSpPr>
        <p:spPr>
          <a:xfrm>
            <a:off x="2705100" y="3369735"/>
            <a:ext cx="3352800" cy="1588"/>
          </a:xfrm>
          <a:prstGeom prst="line">
            <a:avLst/>
          </a:prstGeom>
          <a:ln w="25400" cap="flat" cmpd="sng" algn="ctr">
            <a:solidFill>
              <a:schemeClr val="accent2"/>
            </a:solidFill>
            <a:prstDash val="sysDash"/>
            <a:round/>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7" name="Title 1"/>
          <p:cNvSpPr>
            <a:spLocks noGrp="1"/>
          </p:cNvSpPr>
          <p:nvPr>
            <p:ph type="title"/>
          </p:nvPr>
        </p:nvSpPr>
        <p:spPr>
          <a:xfrm>
            <a:off x="1447800" y="616911"/>
            <a:ext cx="6515100" cy="907090"/>
          </a:xfrm>
          <a:solidFill>
            <a:srgbClr val="DEEBF7"/>
          </a:solidFill>
        </p:spPr>
        <p:txBody>
          <a:bodyPr>
            <a:normAutofit fontScale="90000"/>
          </a:bodyPr>
          <a:lstStyle/>
          <a:p>
            <a:r>
              <a:rPr lang="en-US" sz="4000" dirty="0" smtClean="0"/>
              <a:t>Active Labor: “6 is the new 4”</a:t>
            </a:r>
            <a:endParaRPr lang="en-US" sz="4000" dirty="0"/>
          </a:p>
        </p:txBody>
      </p:sp>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36</a:t>
            </a:fld>
            <a:endParaRPr lang="en-US" sz="1600" dirty="0">
              <a:solidFill>
                <a:srgbClr val="7C7C7C"/>
              </a:solidFill>
            </a:endParaRPr>
          </a:p>
        </p:txBody>
      </p:sp>
    </p:spTree>
    <p:extLst>
      <p:ext uri="{BB962C8B-B14F-4D97-AF65-F5344CB8AC3E}">
        <p14:creationId xmlns:p14="http://schemas.microsoft.com/office/powerpoint/2010/main" val="30883495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0591" y="1400952"/>
            <a:ext cx="8985309" cy="4645680"/>
          </a:xfrm>
          <a:prstGeom prst="rect">
            <a:avLst/>
          </a:prstGeom>
        </p:spPr>
      </p:pic>
      <p:sp>
        <p:nvSpPr>
          <p:cNvPr id="7" name="Rectangle 6"/>
          <p:cNvSpPr/>
          <p:nvPr/>
        </p:nvSpPr>
        <p:spPr>
          <a:xfrm>
            <a:off x="2895600" y="6146800"/>
            <a:ext cx="3505200" cy="673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7200" y="6097432"/>
            <a:ext cx="8686800" cy="584776"/>
          </a:xfrm>
          <a:prstGeom prst="rect">
            <a:avLst/>
          </a:prstGeom>
          <a:noFill/>
        </p:spPr>
        <p:txBody>
          <a:bodyPr wrap="square" rtlCol="0">
            <a:spAutoFit/>
          </a:bodyPr>
          <a:lstStyle/>
          <a:p>
            <a:r>
              <a:rPr lang="en-US" sz="1600" dirty="0" smtClean="0"/>
              <a:t>Safe prevention of the primary cesarean delivery. Obstetric Care Consensus No. 1. </a:t>
            </a:r>
            <a:br>
              <a:rPr lang="en-US" sz="1600" dirty="0" smtClean="0"/>
            </a:br>
            <a:r>
              <a:rPr lang="en-US" sz="1600" dirty="0" smtClean="0"/>
              <a:t>American College of Obstetricians and Gynecologists. </a:t>
            </a:r>
            <a:r>
              <a:rPr lang="en-US" sz="1600" dirty="0" err="1" smtClean="0"/>
              <a:t>Obstet</a:t>
            </a:r>
            <a:r>
              <a:rPr lang="en-US" sz="1600" dirty="0" smtClean="0"/>
              <a:t> </a:t>
            </a:r>
            <a:r>
              <a:rPr lang="en-US" sz="1600" dirty="0" err="1" smtClean="0"/>
              <a:t>Gynecol</a:t>
            </a:r>
            <a:r>
              <a:rPr lang="en-US" sz="1600" dirty="0" smtClean="0"/>
              <a:t> 2014;123:693–711.</a:t>
            </a:r>
            <a:endParaRPr lang="en-US" sz="1600" dirty="0"/>
          </a:p>
        </p:txBody>
      </p:sp>
      <p:sp>
        <p:nvSpPr>
          <p:cNvPr id="5" name="Rectangle 4"/>
          <p:cNvSpPr/>
          <p:nvPr/>
        </p:nvSpPr>
        <p:spPr>
          <a:xfrm>
            <a:off x="222191" y="3924300"/>
            <a:ext cx="7245409" cy="1993900"/>
          </a:xfrm>
          <a:prstGeom prst="rect">
            <a:avLst/>
          </a:prstGeom>
          <a:noFill/>
          <a:ln w="38100" cap="flat" cmpd="sng" algn="ctr">
            <a:solidFill>
              <a:srgbClr val="FF0000"/>
            </a:solidFill>
            <a:prstDash val="solid"/>
            <a:roun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1638300" y="616911"/>
            <a:ext cx="6324600" cy="665789"/>
          </a:xfrm>
          <a:solidFill>
            <a:srgbClr val="DEEBF7"/>
          </a:solidFill>
        </p:spPr>
        <p:txBody>
          <a:bodyPr>
            <a:normAutofit fontScale="90000"/>
          </a:bodyPr>
          <a:lstStyle/>
          <a:p>
            <a:r>
              <a:rPr lang="en-US" sz="3600" dirty="0" smtClean="0"/>
              <a:t>Revised ACOG Labor Guidelines</a:t>
            </a:r>
            <a:endParaRPr lang="en-US" sz="3600" dirty="0"/>
          </a:p>
        </p:txBody>
      </p:sp>
      <p:sp>
        <p:nvSpPr>
          <p:cNvPr id="9" name="Rectangle 8"/>
          <p:cNvSpPr/>
          <p:nvPr/>
        </p:nvSpPr>
        <p:spPr>
          <a:xfrm>
            <a:off x="238095" y="2368900"/>
            <a:ext cx="1768505" cy="381000"/>
          </a:xfrm>
          <a:prstGeom prst="rect">
            <a:avLst/>
          </a:prstGeom>
          <a:noFill/>
          <a:ln w="38100" cap="flat" cmpd="sng" algn="ctr">
            <a:solidFill>
              <a:srgbClr val="FF0000"/>
            </a:solidFill>
            <a:prstDash val="solid"/>
            <a:roun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7973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52400" y="2461440"/>
            <a:ext cx="9144000" cy="3293092"/>
          </a:xfrm>
          <a:prstGeom prst="rect">
            <a:avLst/>
          </a:prstGeom>
        </p:spPr>
      </p:pic>
      <p:sp>
        <p:nvSpPr>
          <p:cNvPr id="7" name="Rectangle 6"/>
          <p:cNvSpPr/>
          <p:nvPr/>
        </p:nvSpPr>
        <p:spPr>
          <a:xfrm>
            <a:off x="2895600" y="6146800"/>
            <a:ext cx="3505200" cy="673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7200" y="6097432"/>
            <a:ext cx="8686800" cy="584776"/>
          </a:xfrm>
          <a:prstGeom prst="rect">
            <a:avLst/>
          </a:prstGeom>
          <a:noFill/>
        </p:spPr>
        <p:txBody>
          <a:bodyPr wrap="square" rtlCol="0">
            <a:spAutoFit/>
          </a:bodyPr>
          <a:lstStyle/>
          <a:p>
            <a:r>
              <a:rPr lang="en-US" sz="1600" dirty="0" smtClean="0"/>
              <a:t>Safe prevention of the primary cesarean delivery. Obstetric Care Consensus No. 1. </a:t>
            </a:r>
            <a:br>
              <a:rPr lang="en-US" sz="1600" dirty="0" smtClean="0"/>
            </a:br>
            <a:r>
              <a:rPr lang="en-US" sz="1600" dirty="0" smtClean="0"/>
              <a:t>American College of Obstetricians and Gynecologists. </a:t>
            </a:r>
            <a:r>
              <a:rPr lang="en-US" sz="1600" dirty="0" err="1" smtClean="0"/>
              <a:t>Obstet</a:t>
            </a:r>
            <a:r>
              <a:rPr lang="en-US" sz="1600" dirty="0" smtClean="0"/>
              <a:t> </a:t>
            </a:r>
            <a:r>
              <a:rPr lang="en-US" sz="1600" dirty="0" err="1" smtClean="0"/>
              <a:t>Gynecol</a:t>
            </a:r>
            <a:r>
              <a:rPr lang="en-US" sz="1600" dirty="0" smtClean="0"/>
              <a:t> 2014;123:693–711.</a:t>
            </a:r>
            <a:endParaRPr lang="en-US" sz="1600" dirty="0"/>
          </a:p>
        </p:txBody>
      </p:sp>
      <p:sp>
        <p:nvSpPr>
          <p:cNvPr id="8" name="Title 1"/>
          <p:cNvSpPr>
            <a:spLocks noGrp="1"/>
          </p:cNvSpPr>
          <p:nvPr>
            <p:ph type="title"/>
          </p:nvPr>
        </p:nvSpPr>
        <p:spPr>
          <a:xfrm>
            <a:off x="1638300" y="616911"/>
            <a:ext cx="6324600" cy="665789"/>
          </a:xfrm>
          <a:solidFill>
            <a:srgbClr val="DEEBF7"/>
          </a:solidFill>
        </p:spPr>
        <p:txBody>
          <a:bodyPr>
            <a:normAutofit fontScale="90000"/>
          </a:bodyPr>
          <a:lstStyle/>
          <a:p>
            <a:r>
              <a:rPr lang="en-US" sz="3600" dirty="0" smtClean="0"/>
              <a:t>Revised ACOG Labor Guidelines</a:t>
            </a:r>
            <a:endParaRPr lang="en-US" sz="3600" dirty="0"/>
          </a:p>
        </p:txBody>
      </p:sp>
      <p:sp>
        <p:nvSpPr>
          <p:cNvPr id="5" name="Rectangle 4"/>
          <p:cNvSpPr/>
          <p:nvPr/>
        </p:nvSpPr>
        <p:spPr>
          <a:xfrm>
            <a:off x="196791" y="4508500"/>
            <a:ext cx="7245409" cy="1041400"/>
          </a:xfrm>
          <a:prstGeom prst="rect">
            <a:avLst/>
          </a:prstGeom>
          <a:noFill/>
          <a:ln w="38100" cap="flat" cmpd="sng" algn="ctr">
            <a:solidFill>
              <a:srgbClr val="FF0000"/>
            </a:solidFill>
            <a:prstDash val="solid"/>
            <a:roun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133290" y="1409672"/>
            <a:ext cx="8921809" cy="1035428"/>
          </a:xfrm>
          <a:prstGeom prst="rect">
            <a:avLst/>
          </a:prstGeom>
        </p:spPr>
      </p:pic>
      <p:sp>
        <p:nvSpPr>
          <p:cNvPr id="13" name="Rectangle 12"/>
          <p:cNvSpPr/>
          <p:nvPr/>
        </p:nvSpPr>
        <p:spPr>
          <a:xfrm>
            <a:off x="276195" y="2381600"/>
            <a:ext cx="1603405" cy="381000"/>
          </a:xfrm>
          <a:prstGeom prst="rect">
            <a:avLst/>
          </a:prstGeom>
          <a:noFill/>
          <a:ln w="38100" cap="flat" cmpd="sng" algn="ctr">
            <a:solidFill>
              <a:srgbClr val="FF0000"/>
            </a:solidFill>
            <a:prstDash val="solid"/>
            <a:roun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3171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502" y="838200"/>
            <a:ext cx="8156898" cy="749300"/>
          </a:xfrm>
          <a:solidFill>
            <a:srgbClr val="DEEBF7"/>
          </a:solidFill>
        </p:spPr>
        <p:txBody>
          <a:bodyPr>
            <a:noAutofit/>
          </a:bodyPr>
          <a:lstStyle/>
          <a:p>
            <a:r>
              <a:rPr lang="en-US" sz="3200" dirty="0" smtClean="0"/>
              <a:t>Safe Reduction of Primary Cesarean Births: Supporting Intended Vaginal Births</a:t>
            </a:r>
            <a:endParaRPr lang="en-US" sz="3200" dirty="0"/>
          </a:p>
        </p:txBody>
      </p:sp>
      <p:sp>
        <p:nvSpPr>
          <p:cNvPr id="3" name="Content Placeholder 2"/>
          <p:cNvSpPr>
            <a:spLocks noGrp="1"/>
          </p:cNvSpPr>
          <p:nvPr>
            <p:ph idx="1"/>
          </p:nvPr>
        </p:nvSpPr>
        <p:spPr>
          <a:xfrm>
            <a:off x="3505200" y="1981199"/>
            <a:ext cx="5480050" cy="4486275"/>
          </a:xfrm>
        </p:spPr>
        <p:txBody>
          <a:bodyPr>
            <a:normAutofit fontScale="77500" lnSpcReduction="20000"/>
          </a:bodyPr>
          <a:lstStyle/>
          <a:p>
            <a:r>
              <a:rPr lang="en-US" dirty="0" smtClean="0"/>
              <a:t>National Safety Bundle / Multi-disciplinary QI Outline</a:t>
            </a:r>
          </a:p>
          <a:p>
            <a:r>
              <a:rPr lang="en-US" dirty="0" smtClean="0"/>
              <a:t>Senior leaders from ACOG, AWHONN, ACNM, SMFM, AAFP, SOAP, ASA, ABOG and others</a:t>
            </a:r>
          </a:p>
          <a:p>
            <a:r>
              <a:rPr lang="en-US" dirty="0" smtClean="0"/>
              <a:t>Bundle has 4 Domains:</a:t>
            </a:r>
          </a:p>
          <a:p>
            <a:pPr lvl="1"/>
            <a:r>
              <a:rPr lang="en-US" dirty="0" smtClean="0"/>
              <a:t>Readiness (every patient, provider and facility)</a:t>
            </a:r>
          </a:p>
          <a:p>
            <a:pPr lvl="1"/>
            <a:r>
              <a:rPr lang="en-US" dirty="0" smtClean="0"/>
              <a:t>Recognition and Prevention (every patient)</a:t>
            </a:r>
          </a:p>
          <a:p>
            <a:pPr lvl="1"/>
            <a:r>
              <a:rPr lang="en-US" dirty="0" smtClean="0"/>
              <a:t>Response (to every labor challenge)</a:t>
            </a:r>
          </a:p>
          <a:p>
            <a:pPr lvl="1"/>
            <a:r>
              <a:rPr lang="en-US" dirty="0" smtClean="0"/>
              <a:t>Reporting/System Learning (every birthing facility)</a:t>
            </a:r>
            <a:endParaRPr lang="en-US" dirty="0"/>
          </a:p>
        </p:txBody>
      </p:sp>
      <p:sp>
        <p:nvSpPr>
          <p:cNvPr id="4"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39</a:t>
            </a:fld>
            <a:endParaRPr lang="en-US" sz="1600" dirty="0">
              <a:solidFill>
                <a:srgbClr val="7C7C7C"/>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502" y="1933575"/>
            <a:ext cx="2923809" cy="3136900"/>
          </a:xfrm>
          <a:prstGeom prst="rect">
            <a:avLst/>
          </a:prstGeom>
          <a:ln>
            <a:solidFill>
              <a:srgbClr val="000090"/>
            </a:solidFill>
          </a:ln>
        </p:spPr>
      </p:pic>
      <p:sp>
        <p:nvSpPr>
          <p:cNvPr id="6" name="TextBox 5"/>
          <p:cNvSpPr txBox="1"/>
          <p:nvPr/>
        </p:nvSpPr>
        <p:spPr>
          <a:xfrm>
            <a:off x="377502" y="5239433"/>
            <a:ext cx="2923809" cy="646331"/>
          </a:xfrm>
          <a:prstGeom prst="rect">
            <a:avLst/>
          </a:prstGeom>
          <a:noFill/>
        </p:spPr>
        <p:txBody>
          <a:bodyPr wrap="square" rtlCol="0">
            <a:spAutoFit/>
          </a:bodyPr>
          <a:lstStyle/>
          <a:p>
            <a:r>
              <a:rPr lang="en-US" dirty="0" smtClean="0">
                <a:hlinkClick r:id="rId4"/>
              </a:rPr>
              <a:t>www.Safehealthcareforeverywoman.org</a:t>
            </a:r>
            <a:r>
              <a:rPr lang="en-US" dirty="0" smtClean="0"/>
              <a:t>   </a:t>
            </a:r>
            <a:endParaRPr lang="en-US" dirty="0"/>
          </a:p>
        </p:txBody>
      </p:sp>
      <p:sp>
        <p:nvSpPr>
          <p:cNvPr id="7" name="TextBox 6"/>
          <p:cNvSpPr txBox="1"/>
          <p:nvPr/>
        </p:nvSpPr>
        <p:spPr>
          <a:xfrm>
            <a:off x="390202" y="5918200"/>
            <a:ext cx="2793311" cy="646331"/>
          </a:xfrm>
          <a:prstGeom prst="rect">
            <a:avLst/>
          </a:prstGeom>
          <a:noFill/>
        </p:spPr>
        <p:txBody>
          <a:bodyPr wrap="square" rtlCol="0">
            <a:spAutoFit/>
          </a:bodyPr>
          <a:lstStyle/>
          <a:p>
            <a:r>
              <a:rPr lang="en-US" dirty="0" smtClean="0"/>
              <a:t>Direct links also found on the ACOG homepage</a:t>
            </a:r>
            <a:endParaRPr lang="en-US" dirty="0"/>
          </a:p>
        </p:txBody>
      </p:sp>
    </p:spTree>
    <p:extLst>
      <p:ext uri="{BB962C8B-B14F-4D97-AF65-F5344CB8AC3E}">
        <p14:creationId xmlns:p14="http://schemas.microsoft.com/office/powerpoint/2010/main" val="40863893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533400" y="533400"/>
            <a:ext cx="8153400" cy="642938"/>
          </a:xfrm>
        </p:spPr>
        <p:txBody>
          <a:bodyPr>
            <a:normAutofit fontScale="90000"/>
          </a:bodyPr>
          <a:lstStyle/>
          <a:p>
            <a:pPr algn="ctr"/>
            <a:r>
              <a:rPr lang="en-US" sz="2400" dirty="0">
                <a:latin typeface="Avenir Book"/>
                <a:ea typeface="ＭＳ Ｐゴシック" charset="0"/>
                <a:cs typeface="Avenir Book"/>
              </a:rPr>
              <a:t>California Maternal Quality Care Collaborative  </a:t>
            </a:r>
            <a:br>
              <a:rPr lang="en-US" sz="2400" dirty="0">
                <a:latin typeface="Avenir Book"/>
                <a:ea typeface="ＭＳ Ｐゴシック" charset="0"/>
                <a:cs typeface="Avenir Book"/>
              </a:rPr>
            </a:br>
            <a:r>
              <a:rPr lang="en-US" sz="2400" dirty="0" smtClean="0">
                <a:latin typeface="Avenir Book"/>
                <a:ea typeface="ＭＳ Ｐゴシック" charset="0"/>
                <a:cs typeface="Avenir Book"/>
              </a:rPr>
              <a:t>Leader </a:t>
            </a:r>
            <a:r>
              <a:rPr lang="en-US" sz="2400" dirty="0">
                <a:latin typeface="Avenir Book"/>
                <a:ea typeface="ＭＳ Ｐゴシック" charset="0"/>
                <a:cs typeface="Avenir Book"/>
              </a:rPr>
              <a:t>for Maternity QI Projects</a:t>
            </a:r>
            <a:endParaRPr lang="en-US" sz="2400" dirty="0">
              <a:solidFill>
                <a:srgbClr val="8E2200"/>
              </a:solidFill>
              <a:latin typeface="Avenir Book"/>
              <a:ea typeface="ＭＳ Ｐゴシック" charset="0"/>
              <a:cs typeface="Avenir Book"/>
            </a:endParaRPr>
          </a:p>
        </p:txBody>
      </p:sp>
      <p:sp>
        <p:nvSpPr>
          <p:cNvPr id="79874" name="Slide Number Placeholder 3"/>
          <p:cNvSpPr txBox="1">
            <a:spLocks/>
          </p:cNvSpPr>
          <p:nvPr/>
        </p:nvSpPr>
        <p:spPr bwMode="auto">
          <a:xfrm>
            <a:off x="7986713" y="6456363"/>
            <a:ext cx="10668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6A45A51-F613-B640-BA3D-B4521EC5E101}" type="slidenum">
              <a:rPr lang="en-US" sz="1600">
                <a:solidFill>
                  <a:srgbClr val="7F7F7F"/>
                </a:solidFill>
                <a:cs typeface="Calibri" charset="0"/>
              </a:rPr>
              <a:pPr algn="r"/>
              <a:t>4</a:t>
            </a:fld>
            <a:endParaRPr lang="en-US" sz="1600">
              <a:solidFill>
                <a:srgbClr val="7F7F7F"/>
              </a:solidFill>
              <a:cs typeface="Calibri" charset="0"/>
            </a:endParaRPr>
          </a:p>
        </p:txBody>
      </p:sp>
      <p:pic>
        <p:nvPicPr>
          <p:cNvPr id="79875" name="Picture 15" descr="Under39wk Co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114800"/>
            <a:ext cx="1955800" cy="2519363"/>
          </a:xfrm>
          <a:prstGeom prst="rect">
            <a:avLst/>
          </a:prstGeom>
          <a:noFill/>
          <a:ln w="28575">
            <a:solidFill>
              <a:srgbClr val="CC66FF"/>
            </a:solidFill>
            <a:miter lim="800000"/>
            <a:headEnd/>
            <a:tailEnd/>
          </a:ln>
          <a:extLst>
            <a:ext uri="{909E8E84-426E-40dd-AFC4-6F175D3DCCD1}">
              <a14:hiddenFill xmlns:a14="http://schemas.microsoft.com/office/drawing/2010/main" xmlns="">
                <a:solidFill>
                  <a:srgbClr val="FFFFFF"/>
                </a:solidFill>
              </a14:hiddenFill>
            </a:ext>
          </a:extLst>
        </p:spPr>
      </p:pic>
      <p:sp>
        <p:nvSpPr>
          <p:cNvPr id="79876" name="Content Placeholder 1"/>
          <p:cNvSpPr>
            <a:spLocks noGrp="1"/>
          </p:cNvSpPr>
          <p:nvPr>
            <p:ph idx="1"/>
          </p:nvPr>
        </p:nvSpPr>
        <p:spPr>
          <a:xfrm>
            <a:off x="533400" y="1371600"/>
            <a:ext cx="8229600" cy="1600200"/>
          </a:xfrm>
        </p:spPr>
        <p:txBody>
          <a:bodyPr>
            <a:normAutofit lnSpcReduction="10000"/>
          </a:bodyPr>
          <a:lstStyle/>
          <a:p>
            <a:r>
              <a:rPr lang="en-US" sz="2400" dirty="0">
                <a:latin typeface="Avenir Book"/>
                <a:ea typeface="ＭＳ Ｐゴシック" charset="0"/>
                <a:cs typeface="Avenir Book"/>
              </a:rPr>
              <a:t>Statewide multi-disciplinary Taskforces that develop QI toolkits and implementation guides</a:t>
            </a:r>
          </a:p>
          <a:p>
            <a:r>
              <a:rPr lang="en-US" sz="2400" dirty="0">
                <a:latin typeface="Avenir Book"/>
                <a:ea typeface="ＭＳ Ｐゴシック" charset="0"/>
                <a:cs typeface="Avenir Book"/>
              </a:rPr>
              <a:t>Large-scale quality </a:t>
            </a:r>
            <a:r>
              <a:rPr lang="en-US" sz="2400" dirty="0" err="1">
                <a:latin typeface="Avenir Book"/>
                <a:ea typeface="ＭＳ Ｐゴシック" charset="0"/>
                <a:cs typeface="Avenir Book"/>
              </a:rPr>
              <a:t>collaboratives</a:t>
            </a:r>
            <a:r>
              <a:rPr lang="en-US" sz="2400" dirty="0">
                <a:latin typeface="Avenir Book"/>
                <a:ea typeface="ＭＳ Ｐゴシック" charset="0"/>
                <a:cs typeface="Avenir Book"/>
              </a:rPr>
              <a:t> in California</a:t>
            </a:r>
          </a:p>
          <a:p>
            <a:r>
              <a:rPr lang="en-US" sz="2400" dirty="0">
                <a:latin typeface="Avenir Book"/>
                <a:ea typeface="ＭＳ Ｐゴシック" charset="0"/>
                <a:cs typeface="Avenir Book"/>
              </a:rPr>
              <a:t>Widespread adoption by other states and national</a:t>
            </a:r>
          </a:p>
        </p:txBody>
      </p:sp>
      <p:sp>
        <p:nvSpPr>
          <p:cNvPr id="79877" name="TextBox 2"/>
          <p:cNvSpPr txBox="1">
            <a:spLocks noChangeArrowheads="1"/>
          </p:cNvSpPr>
          <p:nvPr/>
        </p:nvSpPr>
        <p:spPr bwMode="auto">
          <a:xfrm>
            <a:off x="914400" y="3200400"/>
            <a:ext cx="2133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cs typeface="Calibri" charset="0"/>
              </a:rPr>
              <a:t>Elimination of Early Elective Delivery (2010)</a:t>
            </a:r>
          </a:p>
        </p:txBody>
      </p:sp>
      <p:pic>
        <p:nvPicPr>
          <p:cNvPr id="79878" name="Picture 4" descr="Cover Hemorrhage Toolki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114800"/>
            <a:ext cx="1955800" cy="2514600"/>
          </a:xfrm>
          <a:prstGeom prst="rect">
            <a:avLst/>
          </a:prstGeom>
          <a:noFill/>
          <a:ln w="28575">
            <a:solidFill>
              <a:srgbClr val="000066"/>
            </a:solidFill>
            <a:round/>
            <a:headEnd/>
            <a:tailEnd/>
          </a:ln>
          <a:extLst>
            <a:ext uri="{909E8E84-426E-40dd-AFC4-6F175D3DCCD1}">
              <a14:hiddenFill xmlns:a14="http://schemas.microsoft.com/office/drawing/2010/main" xmlns="">
                <a:solidFill>
                  <a:srgbClr val="FFFFFF"/>
                </a:solidFill>
              </a14:hiddenFill>
            </a:ext>
          </a:extLst>
        </p:spPr>
      </p:pic>
      <p:pic>
        <p:nvPicPr>
          <p:cNvPr id="10" name="Picture 9"/>
          <p:cNvPicPr>
            <a:picLocks noChangeAspect="1"/>
          </p:cNvPicPr>
          <p:nvPr/>
        </p:nvPicPr>
        <p:blipFill>
          <a:blip r:embed="rId5"/>
          <a:stretch>
            <a:fillRect/>
          </a:stretch>
        </p:blipFill>
        <p:spPr>
          <a:xfrm>
            <a:off x="6081713" y="4114800"/>
            <a:ext cx="2147887" cy="2514600"/>
          </a:xfrm>
          <a:prstGeom prst="rect">
            <a:avLst/>
          </a:prstGeom>
          <a:ln w="28575" cap="flat" cmpd="sng" algn="ctr">
            <a:solidFill>
              <a:schemeClr val="accent4">
                <a:lumMod val="50000"/>
              </a:schemeClr>
            </a:solidFill>
            <a:prstDash val="solid"/>
            <a:round/>
            <a:headEnd type="none" w="med" len="med"/>
            <a:tailEnd type="none" w="med" len="med"/>
          </a:ln>
        </p:spPr>
      </p:pic>
      <p:sp>
        <p:nvSpPr>
          <p:cNvPr id="79880" name="TextBox 10"/>
          <p:cNvSpPr txBox="1">
            <a:spLocks noChangeArrowheads="1"/>
          </p:cNvSpPr>
          <p:nvPr/>
        </p:nvSpPr>
        <p:spPr bwMode="auto">
          <a:xfrm>
            <a:off x="3276600" y="3200400"/>
            <a:ext cx="2209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cs typeface="Calibri" charset="0"/>
              </a:rPr>
              <a:t>Response to OB Hemorrhage </a:t>
            </a:r>
            <a:br>
              <a:rPr lang="en-US" sz="1800" dirty="0">
                <a:cs typeface="Calibri" charset="0"/>
              </a:rPr>
            </a:br>
            <a:r>
              <a:rPr lang="en-US" sz="1800" dirty="0">
                <a:cs typeface="Calibri" charset="0"/>
              </a:rPr>
              <a:t>(2010; 2</a:t>
            </a:r>
            <a:r>
              <a:rPr lang="en-US" sz="1800" baseline="30000" dirty="0">
                <a:cs typeface="Calibri" charset="0"/>
              </a:rPr>
              <a:t>nd</a:t>
            </a:r>
            <a:r>
              <a:rPr lang="en-US" sz="1800" dirty="0">
                <a:cs typeface="Calibri" charset="0"/>
              </a:rPr>
              <a:t> Ed 2015)</a:t>
            </a:r>
          </a:p>
        </p:txBody>
      </p:sp>
      <p:sp>
        <p:nvSpPr>
          <p:cNvPr id="79881" name="TextBox 11"/>
          <p:cNvSpPr txBox="1">
            <a:spLocks noChangeArrowheads="1"/>
          </p:cNvSpPr>
          <p:nvPr/>
        </p:nvSpPr>
        <p:spPr bwMode="auto">
          <a:xfrm>
            <a:off x="6005513" y="3200400"/>
            <a:ext cx="2209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cs typeface="Calibri" charset="0"/>
              </a:rPr>
              <a:t>Response to Preeclampsia</a:t>
            </a:r>
            <a:br>
              <a:rPr lang="en-US" sz="1800" dirty="0">
                <a:cs typeface="Calibri" charset="0"/>
              </a:rPr>
            </a:br>
            <a:r>
              <a:rPr lang="en-US" sz="1800" dirty="0">
                <a:cs typeface="Calibri" charset="0"/>
              </a:rPr>
              <a:t>(2013)</a:t>
            </a:r>
          </a:p>
        </p:txBody>
      </p:sp>
      <p:sp>
        <p:nvSpPr>
          <p:cNvPr id="11" name="Title 1"/>
          <p:cNvSpPr txBox="1">
            <a:spLocks/>
          </p:cNvSpPr>
          <p:nvPr/>
        </p:nvSpPr>
        <p:spPr bwMode="auto">
          <a:xfrm>
            <a:off x="-3657600" y="3962400"/>
            <a:ext cx="77724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tx1"/>
                </a:solidFill>
                <a:latin typeface="Calibri" panose="020F0502020204030204" pitchFamily="34" charset="0"/>
                <a:ea typeface="ＭＳ Ｐゴシック" pitchFamily="4" charset="-128"/>
                <a:cs typeface="Calibri" panose="020F0502020204030204" pitchFamily="34" charset="0"/>
              </a:defRPr>
            </a:lvl1pPr>
            <a:lvl2pPr algn="l" rtl="0" eaLnBrk="0" fontAlgn="base" hangingPunct="0">
              <a:spcBef>
                <a:spcPct val="0"/>
              </a:spcBef>
              <a:spcAft>
                <a:spcPct val="0"/>
              </a:spcAft>
              <a:defRPr sz="4000" b="1">
                <a:solidFill>
                  <a:schemeClr val="tx1"/>
                </a:solidFill>
                <a:latin typeface="Calibri" charset="0"/>
                <a:ea typeface="ＭＳ Ｐゴシック" pitchFamily="4" charset="-128"/>
                <a:cs typeface="Calibri" charset="0"/>
              </a:defRPr>
            </a:lvl2pPr>
            <a:lvl3pPr algn="l" rtl="0" eaLnBrk="0" fontAlgn="base" hangingPunct="0">
              <a:spcBef>
                <a:spcPct val="0"/>
              </a:spcBef>
              <a:spcAft>
                <a:spcPct val="0"/>
              </a:spcAft>
              <a:defRPr sz="4000" b="1">
                <a:solidFill>
                  <a:schemeClr val="tx1"/>
                </a:solidFill>
                <a:latin typeface="Calibri" charset="0"/>
                <a:ea typeface="ＭＳ Ｐゴシック" pitchFamily="4" charset="-128"/>
                <a:cs typeface="Calibri" charset="0"/>
              </a:defRPr>
            </a:lvl3pPr>
            <a:lvl4pPr algn="l" rtl="0" eaLnBrk="0" fontAlgn="base" hangingPunct="0">
              <a:spcBef>
                <a:spcPct val="0"/>
              </a:spcBef>
              <a:spcAft>
                <a:spcPct val="0"/>
              </a:spcAft>
              <a:defRPr sz="4000" b="1">
                <a:solidFill>
                  <a:schemeClr val="tx1"/>
                </a:solidFill>
                <a:latin typeface="Calibri" charset="0"/>
                <a:ea typeface="ＭＳ Ｐゴシック" pitchFamily="4" charset="-128"/>
                <a:cs typeface="Calibri" charset="0"/>
              </a:defRPr>
            </a:lvl4pPr>
            <a:lvl5pPr algn="l" rtl="0" eaLnBrk="0" fontAlgn="base" hangingPunct="0">
              <a:spcBef>
                <a:spcPct val="0"/>
              </a:spcBef>
              <a:spcAft>
                <a:spcPct val="0"/>
              </a:spcAft>
              <a:defRPr sz="4000" b="1">
                <a:solidFill>
                  <a:schemeClr val="tx1"/>
                </a:solidFill>
                <a:latin typeface="Calibri" charset="0"/>
                <a:ea typeface="ＭＳ Ｐゴシック" pitchFamily="4" charset="-128"/>
                <a:cs typeface="Calibri" charset="0"/>
              </a:defRPr>
            </a:lvl5pPr>
            <a:lvl6pPr marL="457200" algn="l" rtl="0" fontAlgn="base">
              <a:spcBef>
                <a:spcPct val="0"/>
              </a:spcBef>
              <a:spcAft>
                <a:spcPct val="0"/>
              </a:spcAft>
              <a:defRPr sz="4000">
                <a:solidFill>
                  <a:schemeClr val="tx1"/>
                </a:solidFill>
                <a:latin typeface="Arial" pitchFamily="4" charset="0"/>
              </a:defRPr>
            </a:lvl6pPr>
            <a:lvl7pPr marL="914400" algn="l" rtl="0" fontAlgn="base">
              <a:spcBef>
                <a:spcPct val="0"/>
              </a:spcBef>
              <a:spcAft>
                <a:spcPct val="0"/>
              </a:spcAft>
              <a:defRPr sz="4000">
                <a:solidFill>
                  <a:schemeClr val="tx1"/>
                </a:solidFill>
                <a:latin typeface="Arial" pitchFamily="4" charset="0"/>
              </a:defRPr>
            </a:lvl7pPr>
            <a:lvl8pPr marL="1371600" algn="l" rtl="0" fontAlgn="base">
              <a:spcBef>
                <a:spcPct val="0"/>
              </a:spcBef>
              <a:spcAft>
                <a:spcPct val="0"/>
              </a:spcAft>
              <a:defRPr sz="4000">
                <a:solidFill>
                  <a:schemeClr val="tx1"/>
                </a:solidFill>
                <a:latin typeface="Arial" pitchFamily="4" charset="0"/>
              </a:defRPr>
            </a:lvl8pPr>
            <a:lvl9pPr marL="1828800" algn="l" rtl="0" fontAlgn="base">
              <a:spcBef>
                <a:spcPct val="0"/>
              </a:spcBef>
              <a:spcAft>
                <a:spcPct val="0"/>
              </a:spcAft>
              <a:defRPr sz="4000">
                <a:solidFill>
                  <a:schemeClr val="tx1"/>
                </a:solidFill>
                <a:latin typeface="Arial" pitchFamily="4" charset="0"/>
              </a:defRPr>
            </a:lvl9pPr>
          </a:lstStyle>
          <a:p>
            <a:pPr algn="ctr"/>
            <a:endParaRPr lang="en-US" sz="3200" dirty="0">
              <a:latin typeface="Abadi MT Condensed Extra Bold"/>
              <a:ea typeface="ＭＳ Ｐゴシック" charset="0"/>
              <a:cs typeface="Abadi MT Condensed Extra Bold"/>
            </a:endParaRPr>
          </a:p>
        </p:txBody>
      </p:sp>
    </p:spTree>
    <p:extLst>
      <p:ext uri="{BB962C8B-B14F-4D97-AF65-F5344CB8AC3E}">
        <p14:creationId xmlns:p14="http://schemas.microsoft.com/office/powerpoint/2010/main" val="9149707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942" y="584200"/>
            <a:ext cx="7157357" cy="1192414"/>
          </a:xfrm>
          <a:solidFill>
            <a:srgbClr val="DEEBF7"/>
          </a:solidFill>
        </p:spPr>
        <p:txBody>
          <a:bodyPr>
            <a:noAutofit/>
          </a:bodyPr>
          <a:lstStyle/>
          <a:p>
            <a:r>
              <a:rPr lang="en-US" sz="3200" dirty="0" smtClean="0"/>
              <a:t>OB Quality Improvement and Safety Efforts Help to </a:t>
            </a:r>
            <a:r>
              <a:rPr lang="en-US" sz="3200" i="1" u="sng" dirty="0" smtClean="0"/>
              <a:t>Decrease</a:t>
            </a:r>
            <a:r>
              <a:rPr lang="en-US" sz="3200" dirty="0" smtClean="0"/>
              <a:t> Liability</a:t>
            </a:r>
            <a:endParaRPr lang="en-US" sz="3200" dirty="0">
              <a:solidFill>
                <a:schemeClr val="accent2"/>
              </a:solidFill>
            </a:endParaRPr>
          </a:p>
        </p:txBody>
      </p:sp>
      <p:sp>
        <p:nvSpPr>
          <p:cNvPr id="4" name="Rectangle 3"/>
          <p:cNvSpPr/>
          <p:nvPr/>
        </p:nvSpPr>
        <p:spPr>
          <a:xfrm>
            <a:off x="166544" y="2255577"/>
            <a:ext cx="2108579" cy="352424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venir Book" charset="0"/>
                <a:ea typeface="Avenir Book" charset="0"/>
                <a:cs typeface="Avenir Book" charset="0"/>
              </a:rPr>
              <a:t>Utilize evidence-based </a:t>
            </a:r>
            <a:r>
              <a:rPr lang="en-US" sz="2000" dirty="0">
                <a:solidFill>
                  <a:schemeClr val="tx1"/>
                </a:solidFill>
                <a:latin typeface="Avenir Book" charset="0"/>
                <a:ea typeface="Avenir Book" charset="0"/>
                <a:cs typeface="Avenir Book" charset="0"/>
              </a:rPr>
              <a:t>best practice </a:t>
            </a:r>
            <a:r>
              <a:rPr lang="en-US" sz="2000" dirty="0" smtClean="0">
                <a:solidFill>
                  <a:schemeClr val="tx1"/>
                </a:solidFill>
                <a:latin typeface="Avenir Book" charset="0"/>
                <a:ea typeface="Avenir Book" charset="0"/>
                <a:cs typeface="Avenir Book" charset="0"/>
              </a:rPr>
              <a:t>protocols that follow </a:t>
            </a:r>
            <a:r>
              <a:rPr lang="en-US" sz="2000" dirty="0">
                <a:solidFill>
                  <a:schemeClr val="tx1"/>
                </a:solidFill>
                <a:latin typeface="Avenir Book" charset="0"/>
                <a:ea typeface="Avenir Book" charset="0"/>
                <a:cs typeface="Avenir Book" charset="0"/>
              </a:rPr>
              <a:t>national consensus </a:t>
            </a:r>
            <a:r>
              <a:rPr lang="en-US" sz="2000" dirty="0" smtClean="0">
                <a:solidFill>
                  <a:schemeClr val="tx1"/>
                </a:solidFill>
                <a:latin typeface="Avenir Book" charset="0"/>
                <a:ea typeface="Avenir Book" charset="0"/>
                <a:cs typeface="Avenir Book" charset="0"/>
              </a:rPr>
              <a:t/>
            </a:r>
            <a:br>
              <a:rPr lang="en-US" sz="2000" dirty="0" smtClean="0">
                <a:solidFill>
                  <a:schemeClr val="tx1"/>
                </a:solidFill>
                <a:latin typeface="Avenir Book" charset="0"/>
                <a:ea typeface="Avenir Book" charset="0"/>
                <a:cs typeface="Avenir Book" charset="0"/>
              </a:rPr>
            </a:br>
            <a:r>
              <a:rPr lang="en-US" sz="2000" dirty="0" smtClean="0">
                <a:solidFill>
                  <a:schemeClr val="tx1"/>
                </a:solidFill>
                <a:latin typeface="Avenir Book" charset="0"/>
                <a:ea typeface="Avenir Book" charset="0"/>
                <a:cs typeface="Avenir Book" charset="0"/>
              </a:rPr>
              <a:t>(</a:t>
            </a:r>
            <a:r>
              <a:rPr lang="en-US" sz="2000" dirty="0">
                <a:solidFill>
                  <a:schemeClr val="tx1"/>
                </a:solidFill>
                <a:latin typeface="Avenir Book" charset="0"/>
                <a:ea typeface="Avenir Book" charset="0"/>
                <a:cs typeface="Avenir Book" charset="0"/>
              </a:rPr>
              <a:t>e.g. </a:t>
            </a:r>
            <a:r>
              <a:rPr lang="en-US" sz="2000" dirty="0" smtClean="0">
                <a:solidFill>
                  <a:schemeClr val="tx1"/>
                </a:solidFill>
                <a:latin typeface="Avenir Book" charset="0"/>
                <a:ea typeface="Avenir Book" charset="0"/>
                <a:cs typeface="Avenir Book" charset="0"/>
              </a:rPr>
              <a:t>oxytocin)</a:t>
            </a:r>
            <a:endParaRPr lang="en-US" sz="2000" dirty="0">
              <a:solidFill>
                <a:schemeClr val="tx1"/>
              </a:solidFill>
              <a:latin typeface="Avenir Book" charset="0"/>
              <a:ea typeface="Avenir Book" charset="0"/>
              <a:cs typeface="Avenir Book" charset="0"/>
            </a:endParaRPr>
          </a:p>
        </p:txBody>
      </p:sp>
      <p:sp>
        <p:nvSpPr>
          <p:cNvPr id="5" name="Rectangle 4"/>
          <p:cNvSpPr/>
          <p:nvPr/>
        </p:nvSpPr>
        <p:spPr>
          <a:xfrm>
            <a:off x="4572001" y="2255577"/>
            <a:ext cx="2108579" cy="356307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00"/>
                </a:solidFill>
                <a:latin typeface="Avenir Book" charset="0"/>
                <a:ea typeface="Avenir Book" charset="0"/>
                <a:cs typeface="Avenir Book" charset="0"/>
              </a:rPr>
              <a:t>Communication techniques </a:t>
            </a:r>
            <a:r>
              <a:rPr lang="en-US" sz="2000" dirty="0">
                <a:solidFill>
                  <a:srgbClr val="000000"/>
                </a:solidFill>
                <a:latin typeface="Avenir Book" charset="0"/>
                <a:ea typeface="Avenir Book" charset="0"/>
                <a:cs typeface="Avenir Book" charset="0"/>
              </a:rPr>
              <a:t>which engage the patient in </a:t>
            </a:r>
            <a:r>
              <a:rPr lang="en-US" sz="2000" dirty="0" smtClean="0">
                <a:solidFill>
                  <a:srgbClr val="000000"/>
                </a:solidFill>
                <a:latin typeface="Avenir Book" charset="0"/>
                <a:ea typeface="Avenir Book" charset="0"/>
                <a:cs typeface="Avenir Book" charset="0"/>
              </a:rPr>
              <a:t>“shared </a:t>
            </a:r>
            <a:r>
              <a:rPr lang="en-US" sz="2000" dirty="0">
                <a:solidFill>
                  <a:srgbClr val="000000"/>
                </a:solidFill>
                <a:latin typeface="Avenir Book" charset="0"/>
                <a:ea typeface="Avenir Book" charset="0"/>
                <a:cs typeface="Avenir Book" charset="0"/>
              </a:rPr>
              <a:t>decision </a:t>
            </a:r>
            <a:r>
              <a:rPr lang="en-US" sz="2000" dirty="0" smtClean="0">
                <a:solidFill>
                  <a:srgbClr val="000000"/>
                </a:solidFill>
                <a:latin typeface="Avenir Book" charset="0"/>
                <a:ea typeface="Avenir Book" charset="0"/>
                <a:cs typeface="Avenir Book" charset="0"/>
              </a:rPr>
              <a:t>making” creates a strong deterrence to lawsuits</a:t>
            </a:r>
            <a:endParaRPr lang="en-US" sz="2000" dirty="0">
              <a:solidFill>
                <a:srgbClr val="000000"/>
              </a:solidFill>
              <a:latin typeface="Avenir Book" charset="0"/>
              <a:ea typeface="Avenir Book" charset="0"/>
              <a:cs typeface="Avenir Book" charset="0"/>
            </a:endParaRPr>
          </a:p>
        </p:txBody>
      </p:sp>
      <p:sp>
        <p:nvSpPr>
          <p:cNvPr id="6" name="Rectangle 5"/>
          <p:cNvSpPr/>
          <p:nvPr/>
        </p:nvSpPr>
        <p:spPr>
          <a:xfrm>
            <a:off x="2369272" y="2255577"/>
            <a:ext cx="2108579" cy="356307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latin typeface="Avenir Book" charset="0"/>
                <a:ea typeface="Avenir Book" charset="0"/>
                <a:cs typeface="Avenir Book" charset="0"/>
              </a:rPr>
              <a:t>Utilize expert-vetted standardized approaches</a:t>
            </a:r>
          </a:p>
          <a:p>
            <a:pPr algn="ctr"/>
            <a:r>
              <a:rPr lang="en-US" sz="2000" dirty="0" smtClean="0">
                <a:solidFill>
                  <a:srgbClr val="000000"/>
                </a:solidFill>
                <a:latin typeface="Avenir Book" charset="0"/>
                <a:ea typeface="Avenir Book" charset="0"/>
                <a:cs typeface="Avenir Book" charset="0"/>
              </a:rPr>
              <a:t> for labor and fetal </a:t>
            </a:r>
            <a:r>
              <a:rPr lang="en-US" sz="2000" dirty="0">
                <a:solidFill>
                  <a:srgbClr val="000000"/>
                </a:solidFill>
                <a:latin typeface="Avenir Book" charset="0"/>
                <a:ea typeface="Avenir Book" charset="0"/>
                <a:cs typeface="Avenir Book" charset="0"/>
              </a:rPr>
              <a:t>heart </a:t>
            </a:r>
            <a:r>
              <a:rPr lang="en-US" sz="2000" dirty="0" smtClean="0">
                <a:solidFill>
                  <a:srgbClr val="000000"/>
                </a:solidFill>
                <a:latin typeface="Avenir Book" charset="0"/>
                <a:ea typeface="Avenir Book" charset="0"/>
                <a:cs typeface="Avenir Book" charset="0"/>
              </a:rPr>
              <a:t>rate</a:t>
            </a:r>
            <a:r>
              <a:rPr lang="en-US" sz="2000" dirty="0">
                <a:solidFill>
                  <a:srgbClr val="000000"/>
                </a:solidFill>
                <a:latin typeface="Avenir Book" charset="0"/>
                <a:ea typeface="Avenir Book" charset="0"/>
                <a:cs typeface="Avenir Book" charset="0"/>
              </a:rPr>
              <a:t> </a:t>
            </a:r>
            <a:r>
              <a:rPr lang="en-US" sz="2000" dirty="0" smtClean="0">
                <a:solidFill>
                  <a:srgbClr val="000000"/>
                </a:solidFill>
                <a:latin typeface="Avenir Book" charset="0"/>
                <a:ea typeface="Avenir Book" charset="0"/>
                <a:cs typeface="Avenir Book" charset="0"/>
              </a:rPr>
              <a:t>abnormalities </a:t>
            </a:r>
            <a:endParaRPr lang="en-US" sz="2000" dirty="0">
              <a:solidFill>
                <a:srgbClr val="000000"/>
              </a:solidFill>
              <a:latin typeface="Avenir Book" charset="0"/>
              <a:ea typeface="Avenir Book" charset="0"/>
              <a:cs typeface="Avenir Book" charset="0"/>
            </a:endParaRPr>
          </a:p>
        </p:txBody>
      </p:sp>
      <p:sp>
        <p:nvSpPr>
          <p:cNvPr id="7" name="Rectangle 6"/>
          <p:cNvSpPr/>
          <p:nvPr/>
        </p:nvSpPr>
        <p:spPr>
          <a:xfrm>
            <a:off x="6774729" y="2255577"/>
            <a:ext cx="2108579" cy="355058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00"/>
                </a:solidFill>
                <a:latin typeface="Avenir Book" charset="0"/>
                <a:ea typeface="Avenir Book" charset="0"/>
                <a:cs typeface="Avenir Book" charset="0"/>
              </a:rPr>
              <a:t>Reducing primary </a:t>
            </a:r>
            <a:r>
              <a:rPr lang="en-US" sz="2000" dirty="0">
                <a:solidFill>
                  <a:srgbClr val="000000"/>
                </a:solidFill>
                <a:latin typeface="Avenir Book" charset="0"/>
                <a:ea typeface="Avenir Book" charset="0"/>
                <a:cs typeface="Avenir Book" charset="0"/>
              </a:rPr>
              <a:t>cesareans, </a:t>
            </a:r>
            <a:r>
              <a:rPr lang="en-US" sz="2000" dirty="0" smtClean="0">
                <a:solidFill>
                  <a:srgbClr val="000000"/>
                </a:solidFill>
                <a:latin typeface="Avenir Book" charset="0"/>
                <a:ea typeface="Avenir Book" charset="0"/>
                <a:cs typeface="Avenir Book" charset="0"/>
              </a:rPr>
              <a:t>protects against </a:t>
            </a:r>
            <a:br>
              <a:rPr lang="en-US" sz="2000" dirty="0" smtClean="0">
                <a:solidFill>
                  <a:srgbClr val="000000"/>
                </a:solidFill>
                <a:latin typeface="Avenir Book" charset="0"/>
                <a:ea typeface="Avenir Book" charset="0"/>
                <a:cs typeface="Avenir Book" charset="0"/>
              </a:rPr>
            </a:br>
            <a:r>
              <a:rPr lang="en-US" sz="2000" dirty="0" smtClean="0">
                <a:solidFill>
                  <a:srgbClr val="000000"/>
                </a:solidFill>
                <a:latin typeface="Avenir Book" charset="0"/>
                <a:ea typeface="Avenir Book" charset="0"/>
                <a:cs typeface="Avenir Book" charset="0"/>
              </a:rPr>
              <a:t>post</a:t>
            </a:r>
            <a:r>
              <a:rPr lang="en-US" sz="2000" dirty="0">
                <a:solidFill>
                  <a:srgbClr val="000000"/>
                </a:solidFill>
                <a:latin typeface="Avenir Book" charset="0"/>
                <a:ea typeface="Avenir Book" charset="0"/>
                <a:cs typeface="Avenir Book" charset="0"/>
              </a:rPr>
              <a:t>-cesarean complications and poor outcomes during future care  </a:t>
            </a:r>
          </a:p>
        </p:txBody>
      </p:sp>
      <p:sp>
        <p:nvSpPr>
          <p:cNvPr id="8"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40</a:t>
            </a:fld>
            <a:endParaRPr lang="en-US" sz="1600" dirty="0">
              <a:solidFill>
                <a:srgbClr val="7C7C7C"/>
              </a:solidFill>
            </a:endParaRPr>
          </a:p>
        </p:txBody>
      </p:sp>
    </p:spTree>
    <p:extLst>
      <p:ext uri="{BB962C8B-B14F-4D97-AF65-F5344CB8AC3E}">
        <p14:creationId xmlns:p14="http://schemas.microsoft.com/office/powerpoint/2010/main" val="21516752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1420000">
            <a:off x="967790" y="844079"/>
            <a:ext cx="4567862" cy="5308419"/>
          </a:xfrm>
          <a:prstGeom prst="rect">
            <a:avLst/>
          </a:prstGeom>
          <a:ln>
            <a:solidFill>
              <a:srgbClr val="000000"/>
            </a:solidFill>
          </a:ln>
          <a:effectLst>
            <a:outerShdw blurRad="50800" dist="114300" dir="2700000" algn="tl" rotWithShape="0">
              <a:srgbClr val="000000">
                <a:alpha val="43000"/>
              </a:srgbClr>
            </a:outerShdw>
          </a:effectLst>
        </p:spPr>
      </p:pic>
      <p:sp>
        <p:nvSpPr>
          <p:cNvPr id="2" name="TextBox 1"/>
          <p:cNvSpPr txBox="1"/>
          <p:nvPr/>
        </p:nvSpPr>
        <p:spPr>
          <a:xfrm>
            <a:off x="6032500" y="736893"/>
            <a:ext cx="2743200" cy="1538883"/>
          </a:xfrm>
          <a:prstGeom prst="rect">
            <a:avLst/>
          </a:prstGeom>
          <a:noFill/>
        </p:spPr>
        <p:txBody>
          <a:bodyPr wrap="square" rtlCol="0">
            <a:spAutoFit/>
          </a:bodyPr>
          <a:lstStyle/>
          <a:p>
            <a:pPr>
              <a:spcAft>
                <a:spcPts val="1200"/>
              </a:spcAft>
            </a:pPr>
            <a:r>
              <a:rPr lang="en-US" sz="2400" dirty="0" smtClean="0">
                <a:solidFill>
                  <a:srgbClr val="984807"/>
                </a:solidFill>
                <a:latin typeface="Avenir Book" charset="0"/>
                <a:ea typeface="Avenir Book" charset="0"/>
                <a:cs typeface="Avenir Book" charset="0"/>
              </a:rPr>
              <a:t>Public Release: </a:t>
            </a:r>
            <a:r>
              <a:rPr lang="en-US" sz="2400" b="1" dirty="0">
                <a:latin typeface="Avenir Book" charset="0"/>
                <a:ea typeface="Avenir Book" charset="0"/>
                <a:cs typeface="Avenir Book" charset="0"/>
              </a:rPr>
              <a:t/>
            </a:r>
            <a:br>
              <a:rPr lang="en-US" sz="2400" b="1" dirty="0">
                <a:latin typeface="Avenir Book" charset="0"/>
                <a:ea typeface="Avenir Book" charset="0"/>
                <a:cs typeface="Avenir Book" charset="0"/>
              </a:rPr>
            </a:br>
            <a:r>
              <a:rPr lang="en-US" sz="2400" b="1" dirty="0" smtClean="0">
                <a:latin typeface="Avenir Book" charset="0"/>
                <a:ea typeface="Avenir Book" charset="0"/>
                <a:cs typeface="Avenir Book" charset="0"/>
              </a:rPr>
              <a:t>April </a:t>
            </a:r>
            <a:r>
              <a:rPr lang="en-US" sz="2400" b="1" dirty="0">
                <a:latin typeface="Avenir Book" charset="0"/>
                <a:ea typeface="Avenir Book" charset="0"/>
                <a:cs typeface="Avenir Book" charset="0"/>
              </a:rPr>
              <a:t>28, </a:t>
            </a:r>
            <a:r>
              <a:rPr lang="en-US" sz="2400" b="1" dirty="0" smtClean="0">
                <a:latin typeface="Avenir Book" charset="0"/>
                <a:ea typeface="Avenir Book" charset="0"/>
                <a:cs typeface="Avenir Book" charset="0"/>
              </a:rPr>
              <a:t>2016</a:t>
            </a:r>
            <a:endParaRPr lang="en-US" sz="2400" b="1" dirty="0">
              <a:latin typeface="Avenir Book" charset="0"/>
              <a:ea typeface="Avenir Book" charset="0"/>
              <a:cs typeface="Avenir Book" charset="0"/>
            </a:endParaRPr>
          </a:p>
          <a:p>
            <a:r>
              <a:rPr lang="en-US" b="1" dirty="0" smtClean="0">
                <a:latin typeface="Avenir Book" charset="0"/>
                <a:ea typeface="Avenir Book" charset="0"/>
                <a:cs typeface="Avenir Book" charset="0"/>
              </a:rPr>
              <a:t>Download from:</a:t>
            </a:r>
          </a:p>
          <a:p>
            <a:r>
              <a:rPr lang="en-US" b="1" dirty="0" smtClean="0">
                <a:latin typeface="Avenir Book" charset="0"/>
                <a:ea typeface="Avenir Book" charset="0"/>
                <a:cs typeface="Avenir Book" charset="0"/>
                <a:hlinkClick r:id="rId4"/>
              </a:rPr>
              <a:t>www.CMQCC.org</a:t>
            </a:r>
            <a:r>
              <a:rPr lang="en-US" b="1" dirty="0" smtClean="0">
                <a:latin typeface="Avenir Book" charset="0"/>
                <a:ea typeface="Avenir Book" charset="0"/>
                <a:cs typeface="Avenir Book" charset="0"/>
              </a:rPr>
              <a:t> </a:t>
            </a:r>
            <a:endParaRPr lang="en-US" dirty="0">
              <a:latin typeface="Avenir Book" charset="0"/>
              <a:ea typeface="Avenir Book" charset="0"/>
              <a:cs typeface="Avenir Book" charset="0"/>
            </a:endParaRPr>
          </a:p>
        </p:txBody>
      </p:sp>
      <p:sp>
        <p:nvSpPr>
          <p:cNvPr id="5" name="TextBox 4"/>
          <p:cNvSpPr txBox="1"/>
          <p:nvPr/>
        </p:nvSpPr>
        <p:spPr>
          <a:xfrm>
            <a:off x="6032500" y="2299709"/>
            <a:ext cx="3009900" cy="3139321"/>
          </a:xfrm>
          <a:prstGeom prst="rect">
            <a:avLst/>
          </a:prstGeom>
          <a:noFill/>
        </p:spPr>
        <p:txBody>
          <a:bodyPr wrap="square" rtlCol="0">
            <a:spAutoFit/>
          </a:bodyPr>
          <a:lstStyle/>
          <a:p>
            <a:r>
              <a:rPr lang="en-US" dirty="0" smtClean="0">
                <a:latin typeface="Avenir Book" charset="0"/>
                <a:ea typeface="Avenir Book" charset="0"/>
                <a:cs typeface="Avenir Book" charset="0"/>
              </a:rPr>
              <a:t>Multi-disciplinary Collaboration, </a:t>
            </a:r>
          </a:p>
          <a:p>
            <a:r>
              <a:rPr lang="en-US" dirty="0">
                <a:latin typeface="Avenir Book" charset="0"/>
                <a:ea typeface="Avenir Book" charset="0"/>
                <a:cs typeface="Avenir Book" charset="0"/>
              </a:rPr>
              <a:t>A</a:t>
            </a:r>
            <a:r>
              <a:rPr lang="en-US" dirty="0" smtClean="0">
                <a:latin typeface="Avenir Book" charset="0"/>
                <a:ea typeface="Avenir Book" charset="0"/>
                <a:cs typeface="Avenir Book" charset="0"/>
              </a:rPr>
              <a:t>ligned with key ACOG, AWHONN, ACNM documents</a:t>
            </a:r>
          </a:p>
          <a:p>
            <a:endParaRPr lang="en-US" dirty="0">
              <a:latin typeface="Avenir Book" charset="0"/>
              <a:ea typeface="Avenir Book" charset="0"/>
              <a:cs typeface="Avenir Book" charset="0"/>
            </a:endParaRPr>
          </a:p>
          <a:p>
            <a:r>
              <a:rPr lang="en-US" u="sng" dirty="0" smtClean="0">
                <a:latin typeface="Avenir Book" charset="0"/>
                <a:ea typeface="Avenir Book" charset="0"/>
                <a:cs typeface="Avenir Book" charset="0"/>
              </a:rPr>
              <a:t>Supplemental Materials:</a:t>
            </a:r>
          </a:p>
          <a:p>
            <a:r>
              <a:rPr lang="en-US" dirty="0" smtClean="0">
                <a:latin typeface="Avenir Book" charset="0"/>
                <a:ea typeface="Avenir Book" charset="0"/>
                <a:cs typeface="Avenir Book" charset="0"/>
              </a:rPr>
              <a:t>Implementation Guide</a:t>
            </a:r>
          </a:p>
          <a:p>
            <a:r>
              <a:rPr lang="en-US" dirty="0" smtClean="0">
                <a:latin typeface="Avenir Book" charset="0"/>
                <a:ea typeface="Avenir Book" charset="0"/>
                <a:cs typeface="Avenir Book" charset="0"/>
              </a:rPr>
              <a:t>Hospital self-assessments</a:t>
            </a:r>
          </a:p>
          <a:p>
            <a:r>
              <a:rPr lang="en-US" dirty="0" smtClean="0">
                <a:latin typeface="Avenir Book" charset="0"/>
                <a:ea typeface="Avenir Book" charset="0"/>
                <a:cs typeface="Avenir Book" charset="0"/>
              </a:rPr>
              <a:t>More to come</a:t>
            </a:r>
            <a:r>
              <a:rPr lang="is-IS" dirty="0" smtClean="0">
                <a:latin typeface="Avenir Book" charset="0"/>
                <a:ea typeface="Avenir Book" charset="0"/>
                <a:cs typeface="Avenir Book" charset="0"/>
              </a:rPr>
              <a:t>…</a:t>
            </a:r>
            <a:endParaRPr lang="en-US" dirty="0" smtClean="0">
              <a:latin typeface="Avenir Book" charset="0"/>
              <a:ea typeface="Avenir Book" charset="0"/>
              <a:cs typeface="Avenir Book" charset="0"/>
            </a:endParaRPr>
          </a:p>
          <a:p>
            <a:endParaRPr lang="en-US" dirty="0"/>
          </a:p>
        </p:txBody>
      </p:sp>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41</a:t>
            </a:fld>
            <a:endParaRPr lang="en-US" sz="1600" dirty="0">
              <a:solidFill>
                <a:srgbClr val="7C7C7C"/>
              </a:solidFill>
            </a:endParaRPr>
          </a:p>
        </p:txBody>
      </p:sp>
    </p:spTree>
    <p:extLst>
      <p:ext uri="{BB962C8B-B14F-4D97-AF65-F5344CB8AC3E}">
        <p14:creationId xmlns:p14="http://schemas.microsoft.com/office/powerpoint/2010/main" val="19377292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96311"/>
            <a:ext cx="8159750" cy="640389"/>
          </a:xfrm>
          <a:solidFill>
            <a:schemeClr val="accent1">
              <a:lumMod val="20000"/>
              <a:lumOff val="80000"/>
            </a:schemeClr>
          </a:solidFill>
        </p:spPr>
        <p:txBody>
          <a:bodyPr>
            <a:noAutofit/>
          </a:bodyPr>
          <a:lstStyle/>
          <a:p>
            <a:r>
              <a:rPr lang="en-US" sz="3200" dirty="0" smtClean="0"/>
              <a:t>CMQCC Supporting Vaginal Birth Taskforce</a:t>
            </a:r>
            <a:endParaRPr lang="en-US" sz="2800" dirty="0"/>
          </a:p>
        </p:txBody>
      </p:sp>
      <p:sp>
        <p:nvSpPr>
          <p:cNvPr id="6" name="Content Placeholder 5"/>
          <p:cNvSpPr>
            <a:spLocks noGrp="1"/>
          </p:cNvSpPr>
          <p:nvPr>
            <p:ph idx="1"/>
          </p:nvPr>
        </p:nvSpPr>
        <p:spPr>
          <a:xfrm>
            <a:off x="831850" y="1816101"/>
            <a:ext cx="3876675" cy="4208156"/>
          </a:xfrm>
        </p:spPr>
        <p:txBody>
          <a:bodyPr>
            <a:normAutofit fontScale="92500" lnSpcReduction="10000"/>
          </a:bodyPr>
          <a:lstStyle/>
          <a:p>
            <a:pPr marL="0" indent="0">
              <a:buNone/>
            </a:pPr>
            <a:r>
              <a:rPr lang="en-US" sz="2800" b="1" dirty="0" smtClean="0"/>
              <a:t>Writing Group</a:t>
            </a:r>
          </a:p>
          <a:p>
            <a:pPr marL="228600" indent="-228600">
              <a:lnSpc>
                <a:spcPct val="110000"/>
              </a:lnSpc>
            </a:pPr>
            <a:r>
              <a:rPr lang="en-US" sz="2400" dirty="0" smtClean="0"/>
              <a:t>Obstetricians</a:t>
            </a:r>
          </a:p>
          <a:p>
            <a:pPr marL="228600" indent="-228600">
              <a:lnSpc>
                <a:spcPct val="110000"/>
              </a:lnSpc>
            </a:pPr>
            <a:r>
              <a:rPr lang="en-US" sz="2400" dirty="0" smtClean="0"/>
              <a:t>MFMs</a:t>
            </a:r>
          </a:p>
          <a:p>
            <a:pPr marL="228600" indent="-228600">
              <a:lnSpc>
                <a:spcPct val="110000"/>
              </a:lnSpc>
            </a:pPr>
            <a:r>
              <a:rPr lang="en-US" sz="2400" dirty="0" smtClean="0"/>
              <a:t>Certified Nurse Midwives</a:t>
            </a:r>
          </a:p>
          <a:p>
            <a:pPr marL="228600" indent="-228600">
              <a:lnSpc>
                <a:spcPct val="110000"/>
              </a:lnSpc>
            </a:pPr>
            <a:r>
              <a:rPr lang="en-US" sz="2400" dirty="0" smtClean="0"/>
              <a:t>Registered Nurses</a:t>
            </a:r>
          </a:p>
          <a:p>
            <a:pPr marL="228600" indent="-228600">
              <a:lnSpc>
                <a:spcPct val="110000"/>
              </a:lnSpc>
            </a:pPr>
            <a:r>
              <a:rPr lang="en-US" sz="2400" dirty="0" smtClean="0"/>
              <a:t>Educators</a:t>
            </a:r>
          </a:p>
          <a:p>
            <a:pPr marL="228600" indent="-228600">
              <a:lnSpc>
                <a:spcPct val="110000"/>
              </a:lnSpc>
            </a:pPr>
            <a:r>
              <a:rPr lang="en-US" sz="2400" dirty="0" smtClean="0"/>
              <a:t>Doulas</a:t>
            </a:r>
          </a:p>
          <a:p>
            <a:pPr marL="228600" indent="-228600">
              <a:lnSpc>
                <a:spcPct val="110000"/>
              </a:lnSpc>
            </a:pPr>
            <a:r>
              <a:rPr lang="en-US" sz="2400" dirty="0" smtClean="0"/>
              <a:t>Hospital Leaders</a:t>
            </a:r>
          </a:p>
          <a:p>
            <a:pPr marL="228600" indent="-228600">
              <a:lnSpc>
                <a:spcPct val="110000"/>
              </a:lnSpc>
            </a:pPr>
            <a:r>
              <a:rPr lang="en-US" sz="2400" dirty="0" smtClean="0"/>
              <a:t>Public Health </a:t>
            </a:r>
            <a:r>
              <a:rPr lang="en-US" sz="2400" dirty="0"/>
              <a:t/>
            </a:r>
            <a:br>
              <a:rPr lang="en-US" sz="2400" dirty="0"/>
            </a:br>
            <a:endParaRPr lang="en-US" dirty="0"/>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42</a:t>
            </a:fld>
            <a:endParaRPr lang="en-US" sz="1600" dirty="0">
              <a:solidFill>
                <a:srgbClr val="7C7C7C"/>
              </a:solidFill>
            </a:endParaRPr>
          </a:p>
        </p:txBody>
      </p:sp>
      <p:sp>
        <p:nvSpPr>
          <p:cNvPr id="7" name="Content Placeholder 5"/>
          <p:cNvSpPr txBox="1">
            <a:spLocks/>
          </p:cNvSpPr>
          <p:nvPr/>
        </p:nvSpPr>
        <p:spPr>
          <a:xfrm>
            <a:off x="4708525" y="1706257"/>
            <a:ext cx="3876675" cy="4859643"/>
          </a:xfrm>
          <a:prstGeom prst="rect">
            <a:avLst/>
          </a:prstGeom>
          <a:noFill/>
        </p:spPr>
        <p:txBody>
          <a:bodyPr vert="horz" lIns="91440" tIns="45720" rIns="91440" bIns="45720" rtlCol="0">
            <a:normAutofit fontScale="85000" lnSpcReduction="20000"/>
          </a:bodyPr>
          <a:lstStyle>
            <a:lvl1pPr marL="171450" indent="-171450" algn="l" defTabSz="685800" rtl="0" eaLnBrk="1" latinLnBrk="0" hangingPunct="1">
              <a:lnSpc>
                <a:spcPct val="100000"/>
              </a:lnSpc>
              <a:spcBef>
                <a:spcPts val="600"/>
              </a:spcBef>
              <a:buClr>
                <a:srgbClr val="F36C27"/>
              </a:buClr>
              <a:buFont typeface="Wingdings" charset="2"/>
              <a:buChar char="§"/>
              <a:defRPr sz="2100" kern="1200">
                <a:solidFill>
                  <a:schemeClr val="tx1"/>
                </a:solidFill>
                <a:latin typeface="Avenir Book" charset="0"/>
                <a:ea typeface="Avenir Book" charset="0"/>
                <a:cs typeface="Avenir Book" charset="0"/>
              </a:defRPr>
            </a:lvl1pPr>
            <a:lvl2pPr marL="514350" indent="-171450" algn="l" defTabSz="685800" rtl="0" eaLnBrk="1" latinLnBrk="0" hangingPunct="1">
              <a:lnSpc>
                <a:spcPct val="100000"/>
              </a:lnSpc>
              <a:spcBef>
                <a:spcPts val="600"/>
              </a:spcBef>
              <a:buClr>
                <a:schemeClr val="accent1"/>
              </a:buClr>
              <a:buFont typeface="Courier New" charset="0"/>
              <a:buChar char="o"/>
              <a:defRPr sz="1800" kern="1200">
                <a:solidFill>
                  <a:schemeClr val="tx1"/>
                </a:solidFill>
                <a:latin typeface="Avenir Book" charset="0"/>
                <a:ea typeface="Avenir Book" charset="0"/>
                <a:cs typeface="Avenir Book" charset="0"/>
              </a:defRPr>
            </a:lvl2pPr>
            <a:lvl3pPr marL="857250" indent="-171450" algn="l" defTabSz="685800" rtl="0" eaLnBrk="1" latinLnBrk="0" hangingPunct="1">
              <a:lnSpc>
                <a:spcPct val="100000"/>
              </a:lnSpc>
              <a:spcBef>
                <a:spcPts val="600"/>
              </a:spcBef>
              <a:buClr>
                <a:schemeClr val="accent1"/>
              </a:buClr>
              <a:buFont typeface="Arial"/>
              <a:buChar char="•"/>
              <a:defRPr sz="1500" kern="1200">
                <a:solidFill>
                  <a:schemeClr val="tx1"/>
                </a:solidFill>
                <a:latin typeface="Avenir Book" charset="0"/>
                <a:ea typeface="Avenir Book" charset="0"/>
                <a:cs typeface="Avenir Book" charset="0"/>
              </a:defRPr>
            </a:lvl3pPr>
            <a:lvl4pPr marL="1200150" indent="-171450" algn="l" defTabSz="685800" rtl="0" eaLnBrk="1" latinLnBrk="0" hangingPunct="1">
              <a:lnSpc>
                <a:spcPct val="100000"/>
              </a:lnSpc>
              <a:spcBef>
                <a:spcPts val="600"/>
              </a:spcBef>
              <a:buClr>
                <a:schemeClr val="accent1"/>
              </a:buClr>
              <a:buFont typeface="Courier New" charset="0"/>
              <a:buChar char="o"/>
              <a:defRPr sz="1350" kern="1200">
                <a:solidFill>
                  <a:schemeClr val="tx1"/>
                </a:solidFill>
                <a:latin typeface="Avenir Book" charset="0"/>
                <a:ea typeface="Avenir Book" charset="0"/>
                <a:cs typeface="Avenir Book" charset="0"/>
              </a:defRPr>
            </a:lvl4pPr>
            <a:lvl5pPr marL="1543050" indent="-171450" algn="l" defTabSz="685800" rtl="0" eaLnBrk="1" latinLnBrk="0" hangingPunct="1">
              <a:lnSpc>
                <a:spcPct val="100000"/>
              </a:lnSpc>
              <a:spcBef>
                <a:spcPts val="600"/>
              </a:spcBef>
              <a:buClr>
                <a:schemeClr val="accent1"/>
              </a:buClr>
              <a:buFont typeface="Arial"/>
              <a:buChar char="•"/>
              <a:defRPr sz="1350" kern="1200">
                <a:solidFill>
                  <a:schemeClr val="tx1"/>
                </a:solidFill>
                <a:latin typeface="Avenir Book" charset="0"/>
                <a:ea typeface="Avenir Book" charset="0"/>
                <a:cs typeface="Avenir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nSpc>
                <a:spcPct val="120000"/>
              </a:lnSpc>
              <a:buFont typeface="Wingdings" charset="2"/>
              <a:buNone/>
            </a:pPr>
            <a:r>
              <a:rPr lang="en-US" sz="3300" b="1" dirty="0" smtClean="0"/>
              <a:t>Review Group</a:t>
            </a:r>
          </a:p>
          <a:p>
            <a:pPr marL="292100" indent="-292100">
              <a:lnSpc>
                <a:spcPct val="120000"/>
              </a:lnSpc>
            </a:pPr>
            <a:r>
              <a:rPr lang="en-US" sz="2600" dirty="0"/>
              <a:t>ACOG leaders</a:t>
            </a:r>
          </a:p>
          <a:p>
            <a:pPr marL="292100" indent="-292100">
              <a:lnSpc>
                <a:spcPct val="120000"/>
              </a:lnSpc>
            </a:pPr>
            <a:r>
              <a:rPr lang="en-US" sz="2600" dirty="0"/>
              <a:t>AWHONN leaders</a:t>
            </a:r>
          </a:p>
          <a:p>
            <a:pPr marL="292100" indent="-292100">
              <a:lnSpc>
                <a:spcPct val="120000"/>
              </a:lnSpc>
            </a:pPr>
            <a:r>
              <a:rPr lang="en-US" sz="2600" dirty="0"/>
              <a:t>ACNM leaders</a:t>
            </a:r>
          </a:p>
          <a:p>
            <a:pPr marL="292100" indent="-292100">
              <a:lnSpc>
                <a:spcPct val="120000"/>
              </a:lnSpc>
            </a:pPr>
            <a:r>
              <a:rPr lang="en-US" sz="2600" dirty="0"/>
              <a:t>SOAP (Society of Obstetric Anesthesia Providers) leaders</a:t>
            </a:r>
          </a:p>
          <a:p>
            <a:pPr marL="292100" indent="-292100">
              <a:lnSpc>
                <a:spcPct val="120000"/>
              </a:lnSpc>
            </a:pPr>
            <a:r>
              <a:rPr lang="en-US" sz="2600" dirty="0"/>
              <a:t>California Hospital Association</a:t>
            </a:r>
          </a:p>
          <a:p>
            <a:pPr marL="292100" indent="-292100">
              <a:lnSpc>
                <a:spcPct val="120000"/>
              </a:lnSpc>
            </a:pPr>
            <a:r>
              <a:rPr lang="en-US" sz="2600" dirty="0"/>
              <a:t>Medical Liability providers</a:t>
            </a:r>
          </a:p>
          <a:p>
            <a:pPr marL="292100" indent="-292100">
              <a:lnSpc>
                <a:spcPct val="120000"/>
              </a:lnSpc>
            </a:pPr>
            <a:r>
              <a:rPr lang="en-US" sz="2600" dirty="0"/>
              <a:t>Several Hospital </a:t>
            </a:r>
            <a:r>
              <a:rPr lang="en-US" sz="2600" dirty="0" smtClean="0"/>
              <a:t>Systems</a:t>
            </a:r>
            <a:r>
              <a:rPr lang="en-US" sz="2400" dirty="0" smtClean="0"/>
              <a:t/>
            </a:r>
            <a:br>
              <a:rPr lang="en-US" sz="2400" dirty="0" smtClean="0"/>
            </a:br>
            <a:endParaRPr lang="en-US" dirty="0"/>
          </a:p>
        </p:txBody>
      </p:sp>
      <p:sp>
        <p:nvSpPr>
          <p:cNvPr id="3" name="TextBox 2"/>
          <p:cNvSpPr txBox="1"/>
          <p:nvPr/>
        </p:nvSpPr>
        <p:spPr>
          <a:xfrm>
            <a:off x="2873374" y="6296680"/>
            <a:ext cx="3565525" cy="523220"/>
          </a:xfrm>
          <a:prstGeom prst="rect">
            <a:avLst/>
          </a:prstGeom>
          <a:solidFill>
            <a:srgbClr val="FFFFFF"/>
          </a:solidFill>
        </p:spPr>
        <p:txBody>
          <a:bodyPr wrap="square" rtlCol="0">
            <a:spAutoFit/>
          </a:bodyPr>
          <a:lstStyle/>
          <a:p>
            <a:pPr algn="ctr"/>
            <a:r>
              <a:rPr lang="en-US" sz="2800" i="1" dirty="0" smtClean="0"/>
              <a:t>Over 50 Contributors</a:t>
            </a:r>
            <a:endParaRPr lang="en-US" sz="2800" i="1" dirty="0"/>
          </a:p>
        </p:txBody>
      </p:sp>
    </p:spTree>
    <p:extLst>
      <p:ext uri="{BB962C8B-B14F-4D97-AF65-F5344CB8AC3E}">
        <p14:creationId xmlns:p14="http://schemas.microsoft.com/office/powerpoint/2010/main" val="5128399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80411"/>
            <a:ext cx="5867400" cy="703889"/>
          </a:xfrm>
          <a:solidFill>
            <a:srgbClr val="DEEBF7"/>
          </a:solidFill>
        </p:spPr>
        <p:txBody>
          <a:bodyPr>
            <a:normAutofit fontScale="90000"/>
          </a:bodyPr>
          <a:lstStyle/>
          <a:p>
            <a:r>
              <a:rPr lang="en-US" dirty="0" smtClean="0"/>
              <a:t>Toolkit: Table of  Contents</a:t>
            </a:r>
            <a:endParaRPr lang="en-US" dirty="0"/>
          </a:p>
        </p:txBody>
      </p:sp>
      <p:sp>
        <p:nvSpPr>
          <p:cNvPr id="3" name="Content Placeholder 2"/>
          <p:cNvSpPr>
            <a:spLocks noGrp="1"/>
          </p:cNvSpPr>
          <p:nvPr>
            <p:ph idx="1"/>
          </p:nvPr>
        </p:nvSpPr>
        <p:spPr>
          <a:xfrm>
            <a:off x="628650" y="1559232"/>
            <a:ext cx="8420100" cy="5057468"/>
          </a:xfrm>
        </p:spPr>
        <p:txBody>
          <a:bodyPr>
            <a:normAutofit lnSpcReduction="10000"/>
          </a:bodyPr>
          <a:lstStyle/>
          <a:p>
            <a:pPr marL="228600" indent="-228600"/>
            <a:r>
              <a:rPr lang="en-US" sz="2400" dirty="0" smtClean="0"/>
              <a:t>Executive Summary</a:t>
            </a:r>
          </a:p>
          <a:p>
            <a:pPr marL="228600" indent="-228600"/>
            <a:r>
              <a:rPr lang="en-US" sz="2400" dirty="0" smtClean="0"/>
              <a:t>The Case for Improvement in Cesarean Birth Rates</a:t>
            </a:r>
          </a:p>
          <a:p>
            <a:pPr marL="228600" indent="-228600"/>
            <a:r>
              <a:rPr lang="en-US" sz="2400" dirty="0" smtClean="0"/>
              <a:t>Part I: Readiness:  </a:t>
            </a:r>
          </a:p>
          <a:p>
            <a:pPr marL="571500" lvl="1" indent="-228600"/>
            <a:r>
              <a:rPr lang="en-US" sz="2000" dirty="0" smtClean="0"/>
              <a:t>Improving the culture of care, awareness and education</a:t>
            </a:r>
          </a:p>
          <a:p>
            <a:pPr marL="228600" indent="-228600"/>
            <a:r>
              <a:rPr lang="en-US" sz="2400" dirty="0" smtClean="0"/>
              <a:t>Part II: Recognition and Prevention</a:t>
            </a:r>
          </a:p>
          <a:p>
            <a:pPr marL="571500" lvl="1" indent="-228600"/>
            <a:r>
              <a:rPr lang="en-US" sz="2000" dirty="0" smtClean="0"/>
              <a:t>Supporting intended vaginal birth</a:t>
            </a:r>
          </a:p>
          <a:p>
            <a:pPr marL="228600" indent="-228600"/>
            <a:r>
              <a:rPr lang="en-US" sz="2300" dirty="0" smtClean="0"/>
              <a:t>Part III: Response</a:t>
            </a:r>
          </a:p>
          <a:p>
            <a:pPr marL="571500" lvl="1" indent="-228600"/>
            <a:r>
              <a:rPr lang="en-US" sz="2000" dirty="0" smtClean="0"/>
              <a:t>Management of labor abnormalities</a:t>
            </a:r>
          </a:p>
          <a:p>
            <a:pPr marL="228600" indent="-228600"/>
            <a:r>
              <a:rPr lang="en-US" sz="2300" dirty="0" smtClean="0"/>
              <a:t>Part IV: Reporting and System Learning</a:t>
            </a:r>
          </a:p>
          <a:p>
            <a:pPr marL="571500" lvl="1" indent="-228600"/>
            <a:r>
              <a:rPr lang="en-US" sz="2000" dirty="0" smtClean="0"/>
              <a:t>Using data to drive improvement</a:t>
            </a:r>
          </a:p>
          <a:p>
            <a:pPr marL="228600" indent="-228600"/>
            <a:r>
              <a:rPr lang="en-US" sz="2300" dirty="0" smtClean="0"/>
              <a:t>Part V: Success Stories</a:t>
            </a:r>
          </a:p>
          <a:p>
            <a:pPr marL="571500" lvl="1" indent="-228600"/>
            <a:r>
              <a:rPr lang="en-US" sz="2000" dirty="0" smtClean="0"/>
              <a:t>Lessons learned form California hospitals</a:t>
            </a:r>
          </a:p>
          <a:p>
            <a:pPr marL="228600" indent="-228600"/>
            <a:r>
              <a:rPr lang="en-US" sz="2300" dirty="0" smtClean="0"/>
              <a:t>Appendices: specific QI tool examples and links</a:t>
            </a:r>
            <a:endParaRPr lang="en-US" sz="2300" dirty="0"/>
          </a:p>
        </p:txBody>
      </p:sp>
      <p:sp>
        <p:nvSpPr>
          <p:cNvPr id="4"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43</a:t>
            </a:fld>
            <a:endParaRPr lang="en-US" sz="1600" dirty="0">
              <a:solidFill>
                <a:srgbClr val="7C7C7C"/>
              </a:solidFill>
            </a:endParaRPr>
          </a:p>
        </p:txBody>
      </p:sp>
      <p:pic>
        <p:nvPicPr>
          <p:cNvPr id="5" name="Picture 4"/>
          <p:cNvPicPr>
            <a:picLocks noChangeAspect="1"/>
          </p:cNvPicPr>
          <p:nvPr/>
        </p:nvPicPr>
        <p:blipFill>
          <a:blip r:embed="rId3"/>
          <a:stretch>
            <a:fillRect/>
          </a:stretch>
        </p:blipFill>
        <p:spPr>
          <a:xfrm rot="21420000">
            <a:off x="6468299" y="3154439"/>
            <a:ext cx="2180606" cy="2534133"/>
          </a:xfrm>
          <a:prstGeom prst="rect">
            <a:avLst/>
          </a:prstGeom>
          <a:ln>
            <a:solidFill>
              <a:srgbClr val="000000"/>
            </a:solidFill>
          </a:ln>
          <a:effectLst>
            <a:outerShdw blurRad="50800" dist="114300" dir="2700000" algn="tl" rotWithShape="0">
              <a:srgbClr val="000000">
                <a:alpha val="43000"/>
              </a:srgbClr>
            </a:outerShdw>
          </a:effectLst>
        </p:spPr>
      </p:pic>
    </p:spTree>
    <p:extLst>
      <p:ext uri="{BB962C8B-B14F-4D97-AF65-F5344CB8AC3E}">
        <p14:creationId xmlns:p14="http://schemas.microsoft.com/office/powerpoint/2010/main" val="40429556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79630" y="119800"/>
            <a:ext cx="5659000" cy="6628439"/>
          </a:xfrm>
          <a:prstGeom prst="rect">
            <a:avLst/>
          </a:prstGeom>
          <a:ln>
            <a:solidFill>
              <a:schemeClr val="accent6">
                <a:lumMod val="50000"/>
              </a:schemeClr>
            </a:solidFill>
          </a:ln>
        </p:spPr>
      </p:pic>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44</a:t>
            </a:fld>
            <a:endParaRPr lang="en-US" sz="1600" dirty="0">
              <a:solidFill>
                <a:srgbClr val="7C7C7C"/>
              </a:solidFill>
            </a:endParaRPr>
          </a:p>
        </p:txBody>
      </p:sp>
      <p:sp>
        <p:nvSpPr>
          <p:cNvPr id="3" name="Rectangle 2"/>
          <p:cNvSpPr/>
          <p:nvPr/>
        </p:nvSpPr>
        <p:spPr>
          <a:xfrm>
            <a:off x="3944983" y="3361509"/>
            <a:ext cx="2551611" cy="269965"/>
          </a:xfrm>
          <a:prstGeom prst="rect">
            <a:avLst/>
          </a:prstGeom>
          <a:solidFill>
            <a:srgbClr val="F7FD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41714" y="3479074"/>
            <a:ext cx="2203269" cy="152400"/>
          </a:xfrm>
          <a:prstGeom prst="rect">
            <a:avLst/>
          </a:prstGeom>
          <a:solidFill>
            <a:srgbClr val="F7FD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41714" y="3631474"/>
            <a:ext cx="1506584" cy="169237"/>
          </a:xfrm>
          <a:prstGeom prst="rect">
            <a:avLst/>
          </a:prstGeom>
          <a:solidFill>
            <a:srgbClr val="F7FD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41714" y="4628606"/>
            <a:ext cx="4902926" cy="269965"/>
          </a:xfrm>
          <a:prstGeom prst="rect">
            <a:avLst/>
          </a:prstGeom>
          <a:solidFill>
            <a:srgbClr val="F7FD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90606" y="4458789"/>
            <a:ext cx="1254034" cy="169817"/>
          </a:xfrm>
          <a:prstGeom prst="rect">
            <a:avLst/>
          </a:prstGeom>
          <a:solidFill>
            <a:srgbClr val="F7FD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41714" y="4898571"/>
            <a:ext cx="1123406" cy="169817"/>
          </a:xfrm>
          <a:prstGeom prst="rect">
            <a:avLst/>
          </a:prstGeom>
          <a:solidFill>
            <a:srgbClr val="F7FD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1128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79630" y="119800"/>
            <a:ext cx="5659000" cy="6628439"/>
          </a:xfrm>
          <a:prstGeom prst="rect">
            <a:avLst/>
          </a:prstGeom>
          <a:ln>
            <a:solidFill>
              <a:schemeClr val="accent6">
                <a:lumMod val="50000"/>
              </a:schemeClr>
            </a:solidFill>
          </a:ln>
        </p:spPr>
      </p:pic>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45</a:t>
            </a:fld>
            <a:endParaRPr lang="en-US" sz="1600" dirty="0">
              <a:solidFill>
                <a:srgbClr val="7C7C7C"/>
              </a:solidFill>
            </a:endParaRPr>
          </a:p>
        </p:txBody>
      </p:sp>
      <p:sp>
        <p:nvSpPr>
          <p:cNvPr id="3" name="TextBox 2"/>
          <p:cNvSpPr txBox="1"/>
          <p:nvPr/>
        </p:nvSpPr>
        <p:spPr>
          <a:xfrm>
            <a:off x="2353420" y="3227526"/>
            <a:ext cx="6302900" cy="830997"/>
          </a:xfrm>
          <a:prstGeom prst="rect">
            <a:avLst/>
          </a:prstGeom>
          <a:solidFill>
            <a:schemeClr val="accent1">
              <a:lumMod val="20000"/>
              <a:lumOff val="80000"/>
              <a:alpha val="85000"/>
            </a:schemeClr>
          </a:solidFill>
          <a:effectLst>
            <a:outerShdw blurRad="50800" dist="38100" dir="2700000" algn="tl" rotWithShape="0">
              <a:prstClr val="black">
                <a:alpha val="40000"/>
              </a:prstClr>
            </a:outerShdw>
          </a:effectLst>
        </p:spPr>
        <p:txBody>
          <a:bodyPr wrap="square" rtlCol="0">
            <a:spAutoFit/>
          </a:bodyPr>
          <a:lstStyle/>
          <a:p>
            <a:r>
              <a:rPr lang="en-US" sz="1600" dirty="0" smtClean="0"/>
              <a:t>We have had the honor to review this comprehensive toolkit and ACOG strongly supports its dissemination and use to address the efforts at reducing the primary Cesarean delivery rate.</a:t>
            </a:r>
            <a:endParaRPr lang="en-US" sz="1600" dirty="0"/>
          </a:p>
        </p:txBody>
      </p:sp>
      <p:sp>
        <p:nvSpPr>
          <p:cNvPr id="7" name="TextBox 6"/>
          <p:cNvSpPr txBox="1"/>
          <p:nvPr/>
        </p:nvSpPr>
        <p:spPr>
          <a:xfrm>
            <a:off x="2353421" y="4422552"/>
            <a:ext cx="6302900" cy="1077218"/>
          </a:xfrm>
          <a:prstGeom prst="rect">
            <a:avLst/>
          </a:prstGeom>
          <a:solidFill>
            <a:schemeClr val="accent1">
              <a:lumMod val="20000"/>
              <a:lumOff val="80000"/>
              <a:alpha val="85000"/>
            </a:schemeClr>
          </a:solidFill>
          <a:effectLst>
            <a:outerShdw blurRad="50800" dist="38100" dir="2700000" algn="tl" rotWithShape="0">
              <a:prstClr val="black">
                <a:alpha val="40000"/>
              </a:prstClr>
            </a:outerShdw>
          </a:effectLst>
        </p:spPr>
        <p:txBody>
          <a:bodyPr wrap="square" rtlCol="0">
            <a:spAutoFit/>
          </a:bodyPr>
          <a:lstStyle/>
          <a:p>
            <a:r>
              <a:rPr lang="en-US" sz="1600" dirty="0" smtClean="0"/>
              <a:t>This excellent resource, and the plan for encouraging awareness and implementation is unquestionably a commendable program to address this issue and should set a benchmark for achieving success in reducing the primary Cesarean delivery rate.</a:t>
            </a:r>
            <a:endParaRPr lang="en-US" sz="1600" dirty="0"/>
          </a:p>
        </p:txBody>
      </p:sp>
    </p:spTree>
    <p:extLst>
      <p:ext uri="{BB962C8B-B14F-4D97-AF65-F5344CB8AC3E}">
        <p14:creationId xmlns:p14="http://schemas.microsoft.com/office/powerpoint/2010/main" val="14988150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220048" y="3397293"/>
            <a:ext cx="6858000" cy="1085850"/>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tx1">
                    <a:lumMod val="75000"/>
                    <a:lumOff val="25000"/>
                  </a:schemeClr>
                </a:solidFill>
                <a:latin typeface="Avenir Book" charset="0"/>
                <a:ea typeface="Avenir Book" charset="0"/>
                <a:cs typeface="Avenir Book" charset="0"/>
              </a:rPr>
              <a:t>READINESS</a:t>
            </a:r>
          </a:p>
        </p:txBody>
      </p:sp>
      <p:sp>
        <p:nvSpPr>
          <p:cNvPr id="3" name="TextBox 2"/>
          <p:cNvSpPr txBox="1"/>
          <p:nvPr/>
        </p:nvSpPr>
        <p:spPr>
          <a:xfrm>
            <a:off x="1030941" y="4649523"/>
            <a:ext cx="7410824" cy="954107"/>
          </a:xfrm>
          <a:prstGeom prst="rect">
            <a:avLst/>
          </a:prstGeom>
          <a:noFill/>
        </p:spPr>
        <p:txBody>
          <a:bodyPr wrap="square" rtlCol="0">
            <a:spAutoFit/>
          </a:bodyPr>
          <a:lstStyle/>
          <a:p>
            <a:pPr algn="ctr"/>
            <a:r>
              <a:rPr lang="en-US" sz="2800" dirty="0">
                <a:solidFill>
                  <a:schemeClr val="tx1">
                    <a:lumMod val="75000"/>
                    <a:lumOff val="25000"/>
                  </a:schemeClr>
                </a:solidFill>
                <a:latin typeface="Avenir Book" charset="0"/>
                <a:ea typeface="Avenir Book" charset="0"/>
                <a:cs typeface="Avenir Book" charset="0"/>
              </a:rPr>
              <a:t>Developing a maternity culture that values, and supports intended vaginal </a:t>
            </a:r>
            <a:r>
              <a:rPr lang="en-US" sz="2800" dirty="0" smtClean="0">
                <a:solidFill>
                  <a:schemeClr val="tx1">
                    <a:lumMod val="75000"/>
                    <a:lumOff val="25000"/>
                  </a:schemeClr>
                </a:solidFill>
                <a:latin typeface="Avenir Book" charset="0"/>
                <a:ea typeface="Avenir Book" charset="0"/>
                <a:cs typeface="Avenir Book" charset="0"/>
              </a:rPr>
              <a:t>birth</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6015" y="685936"/>
            <a:ext cx="4067034" cy="2711357"/>
          </a:xfrm>
          <a:prstGeom prst="rect">
            <a:avLst/>
          </a:prstGeom>
        </p:spPr>
      </p:pic>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46</a:t>
            </a:fld>
            <a:endParaRPr lang="en-US" sz="1600" dirty="0">
              <a:solidFill>
                <a:srgbClr val="7C7C7C"/>
              </a:solidFill>
            </a:endParaRPr>
          </a:p>
        </p:txBody>
      </p:sp>
    </p:spTree>
    <p:extLst>
      <p:ext uri="{BB962C8B-B14F-4D97-AF65-F5344CB8AC3E}">
        <p14:creationId xmlns:p14="http://schemas.microsoft.com/office/powerpoint/2010/main" val="36542027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028095"/>
            <a:ext cx="3549650" cy="837573"/>
          </a:xfrm>
          <a:solidFill>
            <a:schemeClr val="accent1">
              <a:lumMod val="20000"/>
              <a:lumOff val="80000"/>
            </a:schemeClr>
          </a:solidFill>
        </p:spPr>
        <p:txBody>
          <a:bodyPr>
            <a:normAutofit/>
          </a:bodyPr>
          <a:lstStyle/>
          <a:p>
            <a:r>
              <a:rPr lang="en-US" sz="4000" dirty="0" smtClean="0"/>
              <a:t>   Strategies</a:t>
            </a:r>
            <a:endParaRPr lang="en-US" sz="4000" dirty="0"/>
          </a:p>
        </p:txBody>
      </p:sp>
      <p:sp>
        <p:nvSpPr>
          <p:cNvPr id="3" name="Content Placeholder 2"/>
          <p:cNvSpPr>
            <a:spLocks noGrp="1"/>
          </p:cNvSpPr>
          <p:nvPr>
            <p:ph idx="1"/>
          </p:nvPr>
        </p:nvSpPr>
        <p:spPr>
          <a:xfrm>
            <a:off x="1504666" y="2343150"/>
            <a:ext cx="7010684" cy="3321050"/>
          </a:xfrm>
        </p:spPr>
        <p:txBody>
          <a:bodyPr>
            <a:normAutofit fontScale="92500" lnSpcReduction="10000"/>
          </a:bodyPr>
          <a:lstStyle/>
          <a:p>
            <a:pPr marL="292100" indent="-292100">
              <a:lnSpc>
                <a:spcPct val="110000"/>
              </a:lnSpc>
            </a:pPr>
            <a:r>
              <a:rPr lang="en-US" sz="2800" dirty="0" smtClean="0"/>
              <a:t>Create a unit culture to support intended vaginal birth</a:t>
            </a:r>
          </a:p>
          <a:p>
            <a:pPr marL="292100" indent="-292100">
              <a:lnSpc>
                <a:spcPct val="110000"/>
              </a:lnSpc>
            </a:pPr>
            <a:r>
              <a:rPr lang="en-US" sz="2800" dirty="0" smtClean="0"/>
              <a:t>Improve access and quality to modern childbirth education</a:t>
            </a:r>
          </a:p>
          <a:p>
            <a:pPr marL="292100" indent="-292100">
              <a:lnSpc>
                <a:spcPct val="110000"/>
              </a:lnSpc>
            </a:pPr>
            <a:r>
              <a:rPr lang="en-US" sz="2800" dirty="0" smtClean="0"/>
              <a:t>Improved shared decision making at critical points</a:t>
            </a:r>
          </a:p>
          <a:p>
            <a:pPr marL="292100" indent="-292100">
              <a:lnSpc>
                <a:spcPct val="110000"/>
              </a:lnSpc>
            </a:pPr>
            <a:r>
              <a:rPr lang="en-US" sz="2800" dirty="0" smtClean="0"/>
              <a:t>Bridge provider knowledge and skills gap</a:t>
            </a:r>
          </a:p>
        </p:txBody>
      </p:sp>
      <p:sp>
        <p:nvSpPr>
          <p:cNvPr id="6" name="Rectangle 5"/>
          <p:cNvSpPr/>
          <p:nvPr/>
        </p:nvSpPr>
        <p:spPr bwMode="auto">
          <a:xfrm>
            <a:off x="0" y="1891068"/>
            <a:ext cx="971550" cy="4966932"/>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Readiness</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47</a:t>
            </a:fld>
            <a:endParaRPr lang="en-US" sz="1600" dirty="0">
              <a:solidFill>
                <a:srgbClr val="7C7C7C"/>
              </a:solidFill>
            </a:endParaRPr>
          </a:p>
        </p:txBody>
      </p:sp>
    </p:spTree>
    <p:extLst>
      <p:ext uri="{BB962C8B-B14F-4D97-AF65-F5344CB8AC3E}">
        <p14:creationId xmlns:p14="http://schemas.microsoft.com/office/powerpoint/2010/main" val="698584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6875" y="824895"/>
            <a:ext cx="3295650" cy="824873"/>
          </a:xfrm>
          <a:solidFill>
            <a:srgbClr val="DEEBF7"/>
          </a:solidFill>
        </p:spPr>
        <p:txBody>
          <a:bodyPr>
            <a:normAutofit/>
          </a:bodyPr>
          <a:lstStyle/>
          <a:p>
            <a:r>
              <a:rPr lang="en-US" sz="4000" dirty="0" smtClean="0"/>
              <a:t>   Examples</a:t>
            </a:r>
            <a:endParaRPr lang="en-US" sz="4000" dirty="0"/>
          </a:p>
        </p:txBody>
      </p:sp>
      <p:sp>
        <p:nvSpPr>
          <p:cNvPr id="3" name="Content Placeholder 2"/>
          <p:cNvSpPr>
            <a:spLocks noGrp="1"/>
          </p:cNvSpPr>
          <p:nvPr>
            <p:ph idx="1"/>
          </p:nvPr>
        </p:nvSpPr>
        <p:spPr>
          <a:xfrm>
            <a:off x="1433016" y="2170752"/>
            <a:ext cx="7082335" cy="3734748"/>
          </a:xfrm>
        </p:spPr>
        <p:txBody>
          <a:bodyPr>
            <a:normAutofit lnSpcReduction="10000"/>
          </a:bodyPr>
          <a:lstStyle/>
          <a:p>
            <a:r>
              <a:rPr lang="en-US" sz="2800" dirty="0" smtClean="0"/>
              <a:t>Sources of best childbirth education tools</a:t>
            </a:r>
          </a:p>
          <a:p>
            <a:r>
              <a:rPr lang="en-US" sz="2800" dirty="0" smtClean="0"/>
              <a:t>Tools/policies/concepts of “mother friendly” hospital</a:t>
            </a:r>
          </a:p>
          <a:p>
            <a:r>
              <a:rPr lang="en-US" sz="2800" dirty="0" smtClean="0"/>
              <a:t>Approaches to shared decision making and training aspects</a:t>
            </a:r>
          </a:p>
          <a:p>
            <a:r>
              <a:rPr lang="en-US" sz="2800" dirty="0" smtClean="0"/>
              <a:t>Establish a team to create excitement and communications for implementation of the Toolkit</a:t>
            </a:r>
          </a:p>
        </p:txBody>
      </p:sp>
      <p:sp>
        <p:nvSpPr>
          <p:cNvPr id="5" name="Rectangle 4"/>
          <p:cNvSpPr/>
          <p:nvPr/>
        </p:nvSpPr>
        <p:spPr bwMode="auto">
          <a:xfrm>
            <a:off x="0" y="1891068"/>
            <a:ext cx="971550" cy="4966932"/>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Readiness</a:t>
            </a:r>
          </a:p>
        </p:txBody>
      </p:sp>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48</a:t>
            </a:fld>
            <a:endParaRPr lang="en-US" sz="1600" dirty="0">
              <a:solidFill>
                <a:srgbClr val="7C7C7C"/>
              </a:solidFill>
            </a:endParaRPr>
          </a:p>
        </p:txBody>
      </p:sp>
    </p:spTree>
    <p:extLst>
      <p:ext uri="{BB962C8B-B14F-4D97-AF65-F5344CB8AC3E}">
        <p14:creationId xmlns:p14="http://schemas.microsoft.com/office/powerpoint/2010/main" val="13744353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200" y="639386"/>
            <a:ext cx="5477876" cy="1121856"/>
          </a:xfrm>
          <a:solidFill>
            <a:srgbClr val="DEEBF7"/>
          </a:solidFill>
        </p:spPr>
        <p:txBody>
          <a:bodyPr>
            <a:noAutofit/>
          </a:bodyPr>
          <a:lstStyle/>
          <a:p>
            <a:pPr>
              <a:lnSpc>
                <a:spcPct val="100000"/>
              </a:lnSpc>
            </a:pPr>
            <a:r>
              <a:rPr lang="en-US" sz="3200" dirty="0" smtClean="0"/>
              <a:t>Sharing in decision making: </a:t>
            </a:r>
            <a:br>
              <a:rPr lang="en-US" sz="3200" dirty="0" smtClean="0"/>
            </a:br>
            <a:r>
              <a:rPr lang="en-US" sz="3200" b="1" dirty="0" smtClean="0">
                <a:solidFill>
                  <a:schemeClr val="accent1">
                    <a:lumMod val="75000"/>
                  </a:schemeClr>
                </a:solidFill>
              </a:rPr>
              <a:t>The </a:t>
            </a:r>
            <a:r>
              <a:rPr lang="en-US" sz="3200" b="1" dirty="0">
                <a:solidFill>
                  <a:schemeClr val="accent1">
                    <a:lumMod val="75000"/>
                  </a:schemeClr>
                </a:solidFill>
              </a:rPr>
              <a:t>SHARE </a:t>
            </a:r>
            <a:r>
              <a:rPr lang="en-US" sz="3200" b="1" dirty="0" smtClean="0">
                <a:solidFill>
                  <a:schemeClr val="accent1">
                    <a:lumMod val="75000"/>
                  </a:schemeClr>
                </a:solidFill>
              </a:rPr>
              <a:t>Model</a:t>
            </a:r>
            <a:endParaRPr lang="en-US" sz="3200" b="1" dirty="0">
              <a:solidFill>
                <a:schemeClr val="accent1">
                  <a:lumMod val="75000"/>
                </a:schemeClr>
              </a:solidFill>
            </a:endParaRPr>
          </a:p>
        </p:txBody>
      </p:sp>
      <p:sp>
        <p:nvSpPr>
          <p:cNvPr id="6" name="Rectangle 5"/>
          <p:cNvSpPr/>
          <p:nvPr/>
        </p:nvSpPr>
        <p:spPr bwMode="auto">
          <a:xfrm>
            <a:off x="0" y="1891068"/>
            <a:ext cx="971550" cy="4966932"/>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Readiness</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49</a:t>
            </a:fld>
            <a:endParaRPr lang="en-US" sz="1600" dirty="0">
              <a:solidFill>
                <a:srgbClr val="7C7C7C"/>
              </a:solidFill>
            </a:endParaRPr>
          </a:p>
        </p:txBody>
      </p:sp>
      <p:grpSp>
        <p:nvGrpSpPr>
          <p:cNvPr id="3" name="Group 2"/>
          <p:cNvGrpSpPr/>
          <p:nvPr/>
        </p:nvGrpSpPr>
        <p:grpSpPr>
          <a:xfrm>
            <a:off x="1152340" y="1561294"/>
            <a:ext cx="7977693" cy="4790939"/>
            <a:chOff x="1155320" y="1305531"/>
            <a:chExt cx="7977693" cy="4790939"/>
          </a:xfrm>
        </p:grpSpPr>
        <p:sp>
          <p:nvSpPr>
            <p:cNvPr id="8" name="Oval 7"/>
            <p:cNvSpPr/>
            <p:nvPr/>
          </p:nvSpPr>
          <p:spPr>
            <a:xfrm>
              <a:off x="1352748" y="1305531"/>
              <a:ext cx="1273827" cy="12358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S</a:t>
              </a:r>
            </a:p>
            <a:p>
              <a:pPr algn="ctr"/>
              <a:r>
                <a:rPr lang="en-US" sz="2000" dirty="0" smtClean="0"/>
                <a:t>Seek</a:t>
              </a:r>
              <a:endParaRPr lang="en-US" sz="2000" dirty="0"/>
            </a:p>
          </p:txBody>
        </p:sp>
        <p:sp>
          <p:nvSpPr>
            <p:cNvPr id="9" name="Oval 8"/>
            <p:cNvSpPr/>
            <p:nvPr/>
          </p:nvSpPr>
          <p:spPr>
            <a:xfrm>
              <a:off x="1813166" y="2328229"/>
              <a:ext cx="1289657" cy="121186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H</a:t>
              </a:r>
            </a:p>
            <a:p>
              <a:pPr algn="ctr"/>
              <a:r>
                <a:rPr lang="en-US" sz="2000" dirty="0" smtClean="0"/>
                <a:t>Help</a:t>
              </a:r>
              <a:endParaRPr lang="en-US" sz="2000" dirty="0"/>
            </a:p>
          </p:txBody>
        </p:sp>
        <p:sp>
          <p:nvSpPr>
            <p:cNvPr id="10" name="Oval 9"/>
            <p:cNvSpPr/>
            <p:nvPr/>
          </p:nvSpPr>
          <p:spPr>
            <a:xfrm>
              <a:off x="1155320" y="3197269"/>
              <a:ext cx="1222398" cy="121722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a:t>
              </a:r>
              <a:endParaRPr lang="en-US" sz="3600" dirty="0" smtClean="0"/>
            </a:p>
            <a:p>
              <a:pPr algn="ctr"/>
              <a:r>
                <a:rPr lang="en-US" sz="2000" dirty="0" smtClean="0"/>
                <a:t>Assess</a:t>
              </a:r>
              <a:endParaRPr lang="en-US" sz="2000" dirty="0"/>
            </a:p>
          </p:txBody>
        </p:sp>
        <p:sp>
          <p:nvSpPr>
            <p:cNvPr id="11" name="Oval 10"/>
            <p:cNvSpPr/>
            <p:nvPr/>
          </p:nvSpPr>
          <p:spPr>
            <a:xfrm>
              <a:off x="1257208" y="4960066"/>
              <a:ext cx="1217737" cy="1136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E</a:t>
              </a:r>
            </a:p>
            <a:p>
              <a:pPr algn="ctr"/>
              <a:r>
                <a:rPr lang="en-US" sz="1400" dirty="0" smtClean="0"/>
                <a:t>Evaluate</a:t>
              </a:r>
              <a:endParaRPr lang="en-US" sz="1400" dirty="0"/>
            </a:p>
          </p:txBody>
        </p:sp>
        <p:sp>
          <p:nvSpPr>
            <p:cNvPr id="12" name="Oval 11"/>
            <p:cNvSpPr/>
            <p:nvPr/>
          </p:nvSpPr>
          <p:spPr>
            <a:xfrm>
              <a:off x="1866077" y="4147874"/>
              <a:ext cx="1183834" cy="1138739"/>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R</a:t>
              </a:r>
            </a:p>
            <a:p>
              <a:pPr algn="ctr"/>
              <a:r>
                <a:rPr lang="en-US" sz="2000" dirty="0" smtClean="0"/>
                <a:t>Reach</a:t>
              </a:r>
              <a:endParaRPr lang="en-US" sz="2000" dirty="0"/>
            </a:p>
          </p:txBody>
        </p:sp>
        <p:sp>
          <p:nvSpPr>
            <p:cNvPr id="13" name="TextBox 12"/>
            <p:cNvSpPr txBox="1"/>
            <p:nvPr/>
          </p:nvSpPr>
          <p:spPr>
            <a:xfrm>
              <a:off x="3309828" y="1761242"/>
              <a:ext cx="3708451" cy="400110"/>
            </a:xfrm>
            <a:prstGeom prst="rect">
              <a:avLst/>
            </a:prstGeom>
            <a:noFill/>
          </p:spPr>
          <p:txBody>
            <a:bodyPr wrap="none" rtlCol="0">
              <a:spAutoFit/>
            </a:bodyPr>
            <a:lstStyle/>
            <a:p>
              <a:r>
                <a:rPr lang="en-US" sz="2000" dirty="0" smtClean="0">
                  <a:solidFill>
                    <a:schemeClr val="accent2"/>
                  </a:solidFill>
                  <a:latin typeface="Avenir Book" charset="0"/>
                  <a:ea typeface="Avenir Book" charset="0"/>
                  <a:cs typeface="Avenir Book" charset="0"/>
                </a:rPr>
                <a:t>Seek the patient’s participation</a:t>
              </a:r>
              <a:endParaRPr lang="en-US" sz="2000" dirty="0">
                <a:solidFill>
                  <a:schemeClr val="accent2"/>
                </a:solidFill>
                <a:latin typeface="Avenir Book" charset="0"/>
                <a:ea typeface="Avenir Book" charset="0"/>
                <a:cs typeface="Avenir Book" charset="0"/>
              </a:endParaRPr>
            </a:p>
          </p:txBody>
        </p:sp>
        <p:sp>
          <p:nvSpPr>
            <p:cNvPr id="14" name="TextBox 13"/>
            <p:cNvSpPr txBox="1"/>
            <p:nvPr/>
          </p:nvSpPr>
          <p:spPr>
            <a:xfrm>
              <a:off x="3304117" y="2580219"/>
              <a:ext cx="4335033" cy="707886"/>
            </a:xfrm>
            <a:prstGeom prst="rect">
              <a:avLst/>
            </a:prstGeom>
            <a:noFill/>
          </p:spPr>
          <p:txBody>
            <a:bodyPr wrap="none" rtlCol="0">
              <a:spAutoFit/>
            </a:bodyPr>
            <a:lstStyle/>
            <a:p>
              <a:r>
                <a:rPr lang="en-US" sz="2000" dirty="0" smtClean="0">
                  <a:solidFill>
                    <a:schemeClr val="bg2">
                      <a:lumMod val="50000"/>
                    </a:schemeClr>
                  </a:solidFill>
                  <a:latin typeface="Avenir Book" charset="0"/>
                  <a:ea typeface="Avenir Book" charset="0"/>
                  <a:cs typeface="Avenir Book" charset="0"/>
                </a:rPr>
                <a:t>Help her explore each option and </a:t>
              </a:r>
              <a:br>
                <a:rPr lang="en-US" sz="2000" dirty="0" smtClean="0">
                  <a:solidFill>
                    <a:schemeClr val="bg2">
                      <a:lumMod val="50000"/>
                    </a:schemeClr>
                  </a:solidFill>
                  <a:latin typeface="Avenir Book" charset="0"/>
                  <a:ea typeface="Avenir Book" charset="0"/>
                  <a:cs typeface="Avenir Book" charset="0"/>
                </a:rPr>
              </a:br>
              <a:r>
                <a:rPr lang="en-US" sz="2000" dirty="0" smtClean="0">
                  <a:solidFill>
                    <a:schemeClr val="bg2">
                      <a:lumMod val="50000"/>
                    </a:schemeClr>
                  </a:solidFill>
                  <a:latin typeface="Avenir Book" charset="0"/>
                  <a:ea typeface="Avenir Book" charset="0"/>
                  <a:cs typeface="Avenir Book" charset="0"/>
                </a:rPr>
                <a:t>the corresponding risks and benefits</a:t>
              </a:r>
              <a:endParaRPr lang="en-US" sz="2000" dirty="0">
                <a:solidFill>
                  <a:schemeClr val="bg2">
                    <a:lumMod val="50000"/>
                  </a:schemeClr>
                </a:solidFill>
                <a:latin typeface="Avenir Book" charset="0"/>
                <a:ea typeface="Avenir Book" charset="0"/>
                <a:cs typeface="Avenir Book" charset="0"/>
              </a:endParaRPr>
            </a:p>
          </p:txBody>
        </p:sp>
        <p:sp>
          <p:nvSpPr>
            <p:cNvPr id="15" name="TextBox 14"/>
            <p:cNvSpPr txBox="1"/>
            <p:nvPr/>
          </p:nvSpPr>
          <p:spPr>
            <a:xfrm>
              <a:off x="3304117" y="3664755"/>
              <a:ext cx="3868367" cy="400110"/>
            </a:xfrm>
            <a:prstGeom prst="rect">
              <a:avLst/>
            </a:prstGeom>
            <a:noFill/>
          </p:spPr>
          <p:txBody>
            <a:bodyPr wrap="none" rtlCol="0">
              <a:spAutoFit/>
            </a:bodyPr>
            <a:lstStyle/>
            <a:p>
              <a:r>
                <a:rPr lang="en-US" sz="2000" dirty="0" smtClean="0">
                  <a:solidFill>
                    <a:schemeClr val="accent1">
                      <a:lumMod val="75000"/>
                    </a:schemeClr>
                  </a:solidFill>
                  <a:latin typeface="Avenir Book" charset="0"/>
                  <a:ea typeface="Avenir Book" charset="0"/>
                  <a:cs typeface="Avenir Book" charset="0"/>
                </a:rPr>
                <a:t>Assess what matters most to her</a:t>
              </a:r>
              <a:endParaRPr lang="en-US" sz="2000" dirty="0">
                <a:solidFill>
                  <a:schemeClr val="accent1">
                    <a:lumMod val="75000"/>
                  </a:schemeClr>
                </a:solidFill>
                <a:latin typeface="Avenir Book" charset="0"/>
                <a:ea typeface="Avenir Book" charset="0"/>
                <a:cs typeface="Avenir Book" charset="0"/>
              </a:endParaRPr>
            </a:p>
          </p:txBody>
        </p:sp>
        <p:sp>
          <p:nvSpPr>
            <p:cNvPr id="16" name="TextBox 15"/>
            <p:cNvSpPr txBox="1"/>
            <p:nvPr/>
          </p:nvSpPr>
          <p:spPr>
            <a:xfrm>
              <a:off x="3304117" y="4340698"/>
              <a:ext cx="4993159" cy="707886"/>
            </a:xfrm>
            <a:prstGeom prst="rect">
              <a:avLst/>
            </a:prstGeom>
            <a:noFill/>
          </p:spPr>
          <p:txBody>
            <a:bodyPr wrap="square" rtlCol="0">
              <a:spAutoFit/>
            </a:bodyPr>
            <a:lstStyle/>
            <a:p>
              <a:r>
                <a:rPr lang="en-US" sz="2000" dirty="0" smtClean="0">
                  <a:solidFill>
                    <a:schemeClr val="tx1">
                      <a:lumMod val="65000"/>
                      <a:lumOff val="35000"/>
                    </a:schemeClr>
                  </a:solidFill>
                  <a:latin typeface="Avenir Book" charset="0"/>
                  <a:ea typeface="Avenir Book" charset="0"/>
                  <a:cs typeface="Avenir Book" charset="0"/>
                </a:rPr>
                <a:t>Reach a decision together and arrange </a:t>
              </a:r>
              <a:br>
                <a:rPr lang="en-US" sz="2000" dirty="0" smtClean="0">
                  <a:solidFill>
                    <a:schemeClr val="tx1">
                      <a:lumMod val="65000"/>
                      <a:lumOff val="35000"/>
                    </a:schemeClr>
                  </a:solidFill>
                  <a:latin typeface="Avenir Book" charset="0"/>
                  <a:ea typeface="Avenir Book" charset="0"/>
                  <a:cs typeface="Avenir Book" charset="0"/>
                </a:rPr>
              </a:br>
              <a:r>
                <a:rPr lang="en-US" sz="2000" dirty="0" smtClean="0">
                  <a:solidFill>
                    <a:schemeClr val="tx1">
                      <a:lumMod val="65000"/>
                      <a:lumOff val="35000"/>
                    </a:schemeClr>
                  </a:solidFill>
                  <a:latin typeface="Avenir Book" charset="0"/>
                  <a:ea typeface="Avenir Book" charset="0"/>
                  <a:cs typeface="Avenir Book" charset="0"/>
                </a:rPr>
                <a:t>for a follow up conversation</a:t>
              </a:r>
              <a:endParaRPr lang="en-US" sz="2000" dirty="0">
                <a:solidFill>
                  <a:schemeClr val="tx1">
                    <a:lumMod val="65000"/>
                    <a:lumOff val="35000"/>
                  </a:schemeClr>
                </a:solidFill>
                <a:latin typeface="Avenir Book" charset="0"/>
                <a:ea typeface="Avenir Book" charset="0"/>
                <a:cs typeface="Avenir Book" charset="0"/>
              </a:endParaRPr>
            </a:p>
          </p:txBody>
        </p:sp>
        <p:sp>
          <p:nvSpPr>
            <p:cNvPr id="17" name="TextBox 16"/>
            <p:cNvSpPr txBox="1"/>
            <p:nvPr/>
          </p:nvSpPr>
          <p:spPr>
            <a:xfrm>
              <a:off x="3255172" y="5199691"/>
              <a:ext cx="5877841" cy="677108"/>
            </a:xfrm>
            <a:prstGeom prst="rect">
              <a:avLst/>
            </a:prstGeom>
            <a:noFill/>
          </p:spPr>
          <p:txBody>
            <a:bodyPr wrap="square" rtlCol="0">
              <a:spAutoFit/>
            </a:bodyPr>
            <a:lstStyle/>
            <a:p>
              <a:r>
                <a:rPr lang="en-US" sz="1900" dirty="0" smtClean="0">
                  <a:solidFill>
                    <a:schemeClr val="accent4"/>
                  </a:solidFill>
                  <a:latin typeface="Avenir Book" charset="0"/>
                  <a:ea typeface="Avenir Book" charset="0"/>
                  <a:cs typeface="Avenir Book" charset="0"/>
                </a:rPr>
                <a:t>Evaluate her decision (revisit the decision and assess whether it has been implemented as planned)</a:t>
              </a:r>
              <a:endParaRPr lang="en-US" sz="1900" dirty="0">
                <a:solidFill>
                  <a:schemeClr val="accent4"/>
                </a:solidFill>
                <a:latin typeface="Avenir Book" charset="0"/>
                <a:ea typeface="Avenir Book" charset="0"/>
                <a:cs typeface="Avenir Book" charset="0"/>
              </a:endParaRPr>
            </a:p>
          </p:txBody>
        </p:sp>
      </p:grpSp>
      <p:sp>
        <p:nvSpPr>
          <p:cNvPr id="18" name="TextBox 17"/>
          <p:cNvSpPr txBox="1"/>
          <p:nvPr/>
        </p:nvSpPr>
        <p:spPr>
          <a:xfrm>
            <a:off x="2381250" y="6265902"/>
            <a:ext cx="5734050" cy="553998"/>
          </a:xfrm>
          <a:prstGeom prst="rect">
            <a:avLst/>
          </a:prstGeom>
          <a:solidFill>
            <a:schemeClr val="bg1"/>
          </a:solidFill>
        </p:spPr>
        <p:txBody>
          <a:bodyPr wrap="square" rtlCol="0">
            <a:spAutoFit/>
          </a:bodyPr>
          <a:lstStyle/>
          <a:p>
            <a:r>
              <a:rPr lang="en-US" sz="1000" dirty="0" smtClean="0"/>
              <a:t>The SHARE approach. Agency for Healthcare Research and Quality Website. </a:t>
            </a:r>
            <a:r>
              <a:rPr lang="en-US" sz="1000" dirty="0" smtClean="0">
                <a:hlinkClick r:id="rId3"/>
              </a:rPr>
              <a:t>http://www.ahrq.gov/professionals/education/curriculum-tools/shareddecisionmaking/index.html</a:t>
            </a:r>
            <a:r>
              <a:rPr lang="en-US" sz="1000" dirty="0" smtClean="0"/>
              <a:t>. Accessed December 1, 2015.</a:t>
            </a:r>
            <a:endParaRPr lang="en-US" sz="1000" dirty="0"/>
          </a:p>
        </p:txBody>
      </p:sp>
    </p:spTree>
    <p:extLst>
      <p:ext uri="{BB962C8B-B14F-4D97-AF65-F5344CB8AC3E}">
        <p14:creationId xmlns:p14="http://schemas.microsoft.com/office/powerpoint/2010/main" val="592967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246585" y="705259"/>
            <a:ext cx="6286500" cy="426244"/>
          </a:xfrm>
        </p:spPr>
        <p:txBody>
          <a:bodyPr>
            <a:normAutofit fontScale="90000"/>
          </a:bodyPr>
          <a:lstStyle/>
          <a:p>
            <a:pPr algn="ctr"/>
            <a:r>
              <a:rPr lang="en-US" altLang="en-US" dirty="0"/>
              <a:t>Who </a:t>
            </a:r>
            <a:r>
              <a:rPr lang="en-US" altLang="en-US" dirty="0" smtClean="0"/>
              <a:t>are CMQCC’s Key </a:t>
            </a:r>
            <a:r>
              <a:rPr lang="en-US" altLang="en-US" dirty="0"/>
              <a:t>Partners</a:t>
            </a:r>
          </a:p>
        </p:txBody>
      </p:sp>
      <p:sp>
        <p:nvSpPr>
          <p:cNvPr id="68611" name="Rectangle 4"/>
          <p:cNvSpPr>
            <a:spLocks noGrp="1" noChangeArrowheads="1"/>
          </p:cNvSpPr>
          <p:nvPr>
            <p:ph idx="1"/>
          </p:nvPr>
        </p:nvSpPr>
        <p:spPr>
          <a:xfrm>
            <a:off x="417110" y="1389862"/>
            <a:ext cx="4229100" cy="4229100"/>
          </a:xfrm>
        </p:spPr>
        <p:txBody>
          <a:bodyPr>
            <a:noAutofit/>
          </a:bodyPr>
          <a:lstStyle/>
          <a:p>
            <a:pPr>
              <a:lnSpc>
                <a:spcPct val="80000"/>
              </a:lnSpc>
              <a:buClr>
                <a:schemeClr val="tx1"/>
              </a:buClr>
              <a:buFont typeface="Wingdings" charset="2"/>
              <a:buNone/>
            </a:pPr>
            <a:r>
              <a:rPr lang="en-US" altLang="en-US" sz="1600" b="1" dirty="0"/>
              <a:t>State Agencies</a:t>
            </a:r>
          </a:p>
          <a:p>
            <a:pPr>
              <a:lnSpc>
                <a:spcPct val="80000"/>
              </a:lnSpc>
            </a:pPr>
            <a:r>
              <a:rPr lang="en-US" altLang="en-US" sz="1600" dirty="0"/>
              <a:t>CA Department of Public Health, MCAH</a:t>
            </a:r>
          </a:p>
          <a:p>
            <a:pPr>
              <a:lnSpc>
                <a:spcPct val="80000"/>
              </a:lnSpc>
            </a:pPr>
            <a:r>
              <a:rPr lang="en-US" altLang="en-US" sz="1600" dirty="0"/>
              <a:t>Regional Perinatal Programs of California (RPPC)</a:t>
            </a:r>
          </a:p>
          <a:p>
            <a:pPr>
              <a:lnSpc>
                <a:spcPct val="80000"/>
              </a:lnSpc>
            </a:pPr>
            <a:r>
              <a:rPr lang="en-US" altLang="en-US" sz="1600" dirty="0"/>
              <a:t>DHCS: </a:t>
            </a:r>
            <a:r>
              <a:rPr lang="en-US" altLang="en-US" sz="1600" dirty="0" err="1"/>
              <a:t>Medi</a:t>
            </a:r>
            <a:r>
              <a:rPr lang="en-US" altLang="en-US" sz="1600" dirty="0"/>
              <a:t>-Cal</a:t>
            </a:r>
          </a:p>
          <a:p>
            <a:pPr>
              <a:lnSpc>
                <a:spcPct val="80000"/>
              </a:lnSpc>
            </a:pPr>
            <a:r>
              <a:rPr lang="en-US" altLang="en-US" sz="1600" dirty="0"/>
              <a:t>Office of Vital Records </a:t>
            </a:r>
          </a:p>
          <a:p>
            <a:pPr>
              <a:lnSpc>
                <a:spcPct val="80000"/>
              </a:lnSpc>
            </a:pPr>
            <a:r>
              <a:rPr lang="en-US" altLang="en-US" sz="1600" dirty="0"/>
              <a:t>Office of Statewide Health Planning and Development (OSHPD)</a:t>
            </a:r>
          </a:p>
          <a:p>
            <a:pPr>
              <a:lnSpc>
                <a:spcPct val="80000"/>
              </a:lnSpc>
            </a:pPr>
            <a:r>
              <a:rPr lang="en-US" altLang="en-US" sz="1600" dirty="0"/>
              <a:t>Covered </a:t>
            </a:r>
            <a:r>
              <a:rPr lang="en-US" altLang="en-US" sz="1600" dirty="0" smtClean="0"/>
              <a:t>California</a:t>
            </a:r>
            <a:br>
              <a:rPr lang="en-US" altLang="en-US" sz="1600" dirty="0" smtClean="0"/>
            </a:br>
            <a:endParaRPr lang="en-US" altLang="en-US" sz="1600" dirty="0"/>
          </a:p>
          <a:p>
            <a:pPr>
              <a:lnSpc>
                <a:spcPct val="80000"/>
              </a:lnSpc>
              <a:buClr>
                <a:schemeClr val="tx1"/>
              </a:buClr>
              <a:buFont typeface="Wingdings" charset="2"/>
              <a:buNone/>
            </a:pPr>
            <a:r>
              <a:rPr lang="en-US" altLang="en-US" sz="1600" b="1" dirty="0"/>
              <a:t>Membership Associations</a:t>
            </a:r>
          </a:p>
          <a:p>
            <a:pPr>
              <a:lnSpc>
                <a:spcPct val="80000"/>
              </a:lnSpc>
            </a:pPr>
            <a:r>
              <a:rPr lang="en-US" altLang="en-US" sz="1600" dirty="0"/>
              <a:t>Hospital Quality Institute (HQI)/California Hospital Association (CHA)</a:t>
            </a:r>
          </a:p>
          <a:p>
            <a:pPr>
              <a:lnSpc>
                <a:spcPct val="80000"/>
              </a:lnSpc>
            </a:pPr>
            <a:r>
              <a:rPr lang="en-US" altLang="en-US" sz="1600" dirty="0"/>
              <a:t>Pacific Business Group on Health (PBGH)</a:t>
            </a:r>
          </a:p>
          <a:p>
            <a:pPr>
              <a:lnSpc>
                <a:spcPct val="80000"/>
              </a:lnSpc>
            </a:pPr>
            <a:r>
              <a:rPr lang="en-US" altLang="en-US" sz="1600" dirty="0"/>
              <a:t>Integrated Healthcare Association (IHA)</a:t>
            </a:r>
          </a:p>
        </p:txBody>
      </p:sp>
      <p:sp>
        <p:nvSpPr>
          <p:cNvPr id="68613" name="Slide Number Placeholder 3"/>
          <p:cNvSpPr txBox="1">
            <a:spLocks/>
          </p:cNvSpPr>
          <p:nvPr/>
        </p:nvSpPr>
        <p:spPr bwMode="auto">
          <a:xfrm>
            <a:off x="7133035" y="5699522"/>
            <a:ext cx="8001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bg2"/>
              </a:buClr>
              <a:buSzPct val="75000"/>
              <a:buFont typeface="Wingdings" charset="2"/>
              <a:buChar char="n"/>
              <a:defRPr sz="3200">
                <a:solidFill>
                  <a:schemeClr val="tx1"/>
                </a:solidFill>
                <a:latin typeface="Calibri" charset="0"/>
                <a:ea typeface="ＭＳ Ｐゴシック" charset="-128"/>
                <a:cs typeface="Calibri" charset="0"/>
              </a:defRPr>
            </a:lvl1pPr>
            <a:lvl2pPr marL="742950" indent="-285750">
              <a:spcBef>
                <a:spcPct val="20000"/>
              </a:spcBef>
              <a:buClr>
                <a:schemeClr val="accent2"/>
              </a:buClr>
              <a:buSzPct val="80000"/>
              <a:buFont typeface="Wingdings" charset="2"/>
              <a:buChar char="¨"/>
              <a:defRPr sz="2800">
                <a:solidFill>
                  <a:schemeClr val="tx1"/>
                </a:solidFill>
                <a:latin typeface="Calibri" charset="0"/>
                <a:ea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defRPr>
            </a:lvl3pPr>
            <a:lvl4pPr marL="1600200" indent="-228600">
              <a:spcBef>
                <a:spcPct val="20000"/>
              </a:spcBef>
              <a:buClr>
                <a:schemeClr val="accent2"/>
              </a:buClr>
              <a:buSzPct val="70000"/>
              <a:buFont typeface="Wingdings" charset="2"/>
              <a:buChar char="¨"/>
              <a:defRPr sz="2000">
                <a:solidFill>
                  <a:schemeClr val="tx1"/>
                </a:solidFill>
                <a:latin typeface="Calibri" charset="0"/>
                <a:ea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9pPr>
          </a:lstStyle>
          <a:p>
            <a:pPr algn="r">
              <a:spcBef>
                <a:spcPct val="0"/>
              </a:spcBef>
              <a:buClrTx/>
              <a:buSzTx/>
              <a:buFontTx/>
              <a:buNone/>
            </a:pPr>
            <a:fld id="{93CF1EE5-D274-4C44-B42A-69B85D80F6DC}" type="slidenum">
              <a:rPr lang="en-US" altLang="en-US" sz="1050">
                <a:solidFill>
                  <a:srgbClr val="7F7F7F"/>
                </a:solidFill>
              </a:rPr>
              <a:pPr algn="r">
                <a:spcBef>
                  <a:spcPct val="0"/>
                </a:spcBef>
                <a:buClrTx/>
                <a:buSzTx/>
                <a:buFontTx/>
                <a:buNone/>
              </a:pPr>
              <a:t>5</a:t>
            </a:fld>
            <a:endParaRPr lang="en-US" altLang="en-US" sz="1050">
              <a:solidFill>
                <a:srgbClr val="7F7F7F"/>
              </a:solidFill>
            </a:endParaRPr>
          </a:p>
        </p:txBody>
      </p:sp>
      <p:sp>
        <p:nvSpPr>
          <p:cNvPr id="7" name="Rectangle 4"/>
          <p:cNvSpPr txBox="1">
            <a:spLocks noChangeArrowheads="1"/>
          </p:cNvSpPr>
          <p:nvPr/>
        </p:nvSpPr>
        <p:spPr>
          <a:xfrm>
            <a:off x="4618435" y="1389862"/>
            <a:ext cx="4229100" cy="422910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rgbClr val="F36C27"/>
              </a:buClr>
              <a:buFont typeface="Wingdings" charset="2"/>
              <a:buChar char="§"/>
              <a:defRPr sz="2800" kern="1200">
                <a:solidFill>
                  <a:schemeClr val="tx1"/>
                </a:solidFill>
                <a:latin typeface="Avenir Book" charset="0"/>
                <a:ea typeface="Avenir Book" charset="0"/>
                <a:cs typeface="Avenir Book" charset="0"/>
              </a:defRPr>
            </a:lvl1pPr>
            <a:lvl2pPr marL="685800" indent="-228600" algn="l" defTabSz="914400" rtl="0" eaLnBrk="1" latinLnBrk="0" hangingPunct="1">
              <a:lnSpc>
                <a:spcPct val="90000"/>
              </a:lnSpc>
              <a:spcBef>
                <a:spcPts val="500"/>
              </a:spcBef>
              <a:buClr>
                <a:schemeClr val="accent1"/>
              </a:buClr>
              <a:buFont typeface="Courier New" charset="0"/>
              <a:buChar char="o"/>
              <a:defRPr sz="2400" kern="1200">
                <a:solidFill>
                  <a:schemeClr val="tx1"/>
                </a:solidFill>
                <a:latin typeface="Avenir Book" charset="0"/>
                <a:ea typeface="Avenir Book" charset="0"/>
                <a:cs typeface="Avenir Book" charset="0"/>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Avenir Book" charset="0"/>
                <a:ea typeface="Avenir Book" charset="0"/>
                <a:cs typeface="Avenir Book" charset="0"/>
              </a:defRPr>
            </a:lvl3pPr>
            <a:lvl4pPr marL="1600200" indent="-228600" algn="l" defTabSz="914400" rtl="0" eaLnBrk="1" latinLnBrk="0" hangingPunct="1">
              <a:lnSpc>
                <a:spcPct val="90000"/>
              </a:lnSpc>
              <a:spcBef>
                <a:spcPts val="500"/>
              </a:spcBef>
              <a:buClr>
                <a:schemeClr val="accent1"/>
              </a:buClr>
              <a:buFont typeface="Courier New" charset="0"/>
              <a:buChar char="o"/>
              <a:defRPr sz="1800" kern="1200">
                <a:solidFill>
                  <a:schemeClr val="tx1"/>
                </a:solidFill>
                <a:latin typeface="Avenir Book" charset="0"/>
                <a:ea typeface="Avenir Book" charset="0"/>
                <a:cs typeface="Avenir Book" charset="0"/>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80000"/>
              </a:lnSpc>
              <a:buClr>
                <a:schemeClr val="tx1"/>
              </a:buClr>
              <a:buFont typeface="Wingdings" charset="2"/>
              <a:buNone/>
            </a:pPr>
            <a:r>
              <a:rPr lang="en-US" altLang="en-US" sz="1600" b="1" dirty="0"/>
              <a:t>Public and Consumer Groups</a:t>
            </a:r>
          </a:p>
          <a:p>
            <a:pPr>
              <a:lnSpc>
                <a:spcPct val="80000"/>
              </a:lnSpc>
            </a:pPr>
            <a:r>
              <a:rPr lang="en-US" altLang="en-US" sz="1600" dirty="0"/>
              <a:t>California Hospital Accountability and Reporting Taskforce (CHART)</a:t>
            </a:r>
          </a:p>
          <a:p>
            <a:pPr>
              <a:lnSpc>
                <a:spcPct val="80000"/>
              </a:lnSpc>
            </a:pPr>
            <a:r>
              <a:rPr lang="en-US" altLang="en-US" sz="1600" dirty="0"/>
              <a:t>California HealthCare Foundation (CHCF)</a:t>
            </a:r>
          </a:p>
          <a:p>
            <a:pPr>
              <a:lnSpc>
                <a:spcPct val="80000"/>
              </a:lnSpc>
            </a:pPr>
            <a:r>
              <a:rPr lang="en-US" altLang="en-US" sz="1600" dirty="0"/>
              <a:t>March of Dimes (MOD)</a:t>
            </a:r>
          </a:p>
          <a:p>
            <a:pPr>
              <a:lnSpc>
                <a:spcPct val="80000"/>
              </a:lnSpc>
              <a:buClr>
                <a:schemeClr val="tx1"/>
              </a:buClr>
              <a:buFont typeface="Wingdings" charset="2"/>
              <a:buNone/>
            </a:pPr>
            <a:r>
              <a:rPr lang="en-US" altLang="en-US" sz="1600" b="1" dirty="0"/>
              <a:t>Professional </a:t>
            </a:r>
            <a:r>
              <a:rPr lang="en-US" altLang="en-US" sz="1600" b="1" dirty="0" smtClean="0"/>
              <a:t>Groups </a:t>
            </a:r>
            <a:r>
              <a:rPr lang="en-US" altLang="en-US" sz="1600" b="1" dirty="0"/>
              <a:t>(California sections of national organizations)</a:t>
            </a:r>
          </a:p>
          <a:p>
            <a:pPr>
              <a:lnSpc>
                <a:spcPct val="80000"/>
              </a:lnSpc>
            </a:pPr>
            <a:r>
              <a:rPr lang="en-US" altLang="en-US" sz="1600" dirty="0"/>
              <a:t>American College of Obstetrics and Gynecology (ACOG)</a:t>
            </a:r>
          </a:p>
          <a:p>
            <a:pPr>
              <a:lnSpc>
                <a:spcPct val="80000"/>
              </a:lnSpc>
            </a:pPr>
            <a:r>
              <a:rPr lang="en-US" altLang="en-US" sz="1600" dirty="0"/>
              <a:t>Association of Women’s Health, Obstetric and Neonatal Nurses (AWHONN)</a:t>
            </a:r>
          </a:p>
          <a:p>
            <a:pPr>
              <a:lnSpc>
                <a:spcPct val="80000"/>
              </a:lnSpc>
            </a:pPr>
            <a:r>
              <a:rPr lang="en-US" altLang="en-US" sz="1600" dirty="0"/>
              <a:t>American College of Nurse Midwives (ACNM), </a:t>
            </a:r>
          </a:p>
          <a:p>
            <a:pPr>
              <a:lnSpc>
                <a:spcPct val="80000"/>
              </a:lnSpc>
            </a:pPr>
            <a:r>
              <a:rPr lang="en-US" altLang="en-US" sz="1600" dirty="0"/>
              <a:t>American Academy of Family Physicians (AAFP)</a:t>
            </a:r>
          </a:p>
          <a:p>
            <a:pPr>
              <a:lnSpc>
                <a:spcPct val="80000"/>
              </a:lnSpc>
              <a:buClr>
                <a:schemeClr val="tx1"/>
              </a:buClr>
              <a:buFont typeface="Wingdings" charset="2"/>
              <a:buNone/>
            </a:pPr>
            <a:r>
              <a:rPr lang="en-US" altLang="en-US" sz="1600" b="1" dirty="0"/>
              <a:t>Key Medical and Nursing Leaders</a:t>
            </a:r>
          </a:p>
          <a:p>
            <a:pPr>
              <a:lnSpc>
                <a:spcPct val="80000"/>
              </a:lnSpc>
            </a:pPr>
            <a:r>
              <a:rPr lang="en-US" altLang="en-US" sz="1600" dirty="0"/>
              <a:t>UC, Kaisers, Sutter, Sharp, Dignity Health, Scripps, Providence, Public hospitals </a:t>
            </a:r>
          </a:p>
        </p:txBody>
      </p:sp>
      <p:sp>
        <p:nvSpPr>
          <p:cNvPr id="8"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5</a:t>
            </a:fld>
            <a:endParaRPr lang="en-US" sz="1600" dirty="0">
              <a:solidFill>
                <a:srgbClr val="7C7C7C"/>
              </a:solidFill>
            </a:endParaRPr>
          </a:p>
        </p:txBody>
      </p:sp>
    </p:spTree>
    <p:extLst>
      <p:ext uri="{BB962C8B-B14F-4D97-AF65-F5344CB8AC3E}">
        <p14:creationId xmlns:p14="http://schemas.microsoft.com/office/powerpoint/2010/main" val="70463321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982" y="566057"/>
            <a:ext cx="7557725" cy="957943"/>
          </a:xfrm>
          <a:solidFill>
            <a:schemeClr val="accent1">
              <a:lumMod val="20000"/>
              <a:lumOff val="80000"/>
            </a:schemeClr>
          </a:solidFill>
        </p:spPr>
        <p:txBody>
          <a:bodyPr/>
          <a:lstStyle/>
          <a:p>
            <a:pPr algn="ctr"/>
            <a:r>
              <a:rPr lang="en-US" sz="3600" dirty="0" smtClean="0"/>
              <a:t>What about women who request a Primary Cesarean Birth?</a:t>
            </a:r>
            <a:endParaRPr lang="en-US" sz="3600" dirty="0"/>
          </a:p>
        </p:txBody>
      </p:sp>
      <p:pic>
        <p:nvPicPr>
          <p:cNvPr id="5" name="Picture 4"/>
          <p:cNvPicPr>
            <a:picLocks noChangeAspect="1"/>
          </p:cNvPicPr>
          <p:nvPr/>
        </p:nvPicPr>
        <p:blipFill rotWithShape="1">
          <a:blip r:embed="rId3"/>
          <a:srcRect r="67121"/>
          <a:stretch/>
        </p:blipFill>
        <p:spPr>
          <a:xfrm>
            <a:off x="625546" y="1388107"/>
            <a:ext cx="1471835" cy="2887759"/>
          </a:xfrm>
          <a:prstGeom prst="rect">
            <a:avLst/>
          </a:prstGeom>
        </p:spPr>
      </p:pic>
      <p:pic>
        <p:nvPicPr>
          <p:cNvPr id="6" name="Picture 5"/>
          <p:cNvPicPr>
            <a:picLocks noChangeAspect="1"/>
          </p:cNvPicPr>
          <p:nvPr/>
        </p:nvPicPr>
        <p:blipFill rotWithShape="1">
          <a:blip r:embed="rId4"/>
          <a:srcRect l="33523" t="5657" r="36381"/>
          <a:stretch/>
        </p:blipFill>
        <p:spPr>
          <a:xfrm>
            <a:off x="3643738" y="1388107"/>
            <a:ext cx="1442068" cy="2916220"/>
          </a:xfrm>
          <a:prstGeom prst="rect">
            <a:avLst/>
          </a:prstGeom>
        </p:spPr>
      </p:pic>
      <p:pic>
        <p:nvPicPr>
          <p:cNvPr id="7" name="Picture 6"/>
          <p:cNvPicPr>
            <a:picLocks noChangeAspect="1"/>
          </p:cNvPicPr>
          <p:nvPr/>
        </p:nvPicPr>
        <p:blipFill rotWithShape="1">
          <a:blip r:embed="rId5">
            <a:duotone>
              <a:schemeClr val="accent2">
                <a:shade val="45000"/>
                <a:satMod val="135000"/>
              </a:schemeClr>
              <a:prstClr val="white"/>
            </a:duotone>
          </a:blip>
          <a:srcRect l="63333"/>
          <a:stretch/>
        </p:blipFill>
        <p:spPr>
          <a:xfrm>
            <a:off x="6867001" y="1099849"/>
            <a:ext cx="1821391" cy="3204478"/>
          </a:xfrm>
          <a:prstGeom prst="rect">
            <a:avLst/>
          </a:prstGeom>
        </p:spPr>
      </p:pic>
      <p:sp>
        <p:nvSpPr>
          <p:cNvPr id="8" name="Oval 7"/>
          <p:cNvSpPr/>
          <p:nvPr/>
        </p:nvSpPr>
        <p:spPr>
          <a:xfrm>
            <a:off x="276787" y="3631469"/>
            <a:ext cx="2377440" cy="2194559"/>
          </a:xfrm>
          <a:prstGeom prst="ellipse">
            <a:avLst/>
          </a:prstGeom>
          <a:solidFill>
            <a:schemeClr val="tx1">
              <a:lumMod val="50000"/>
              <a:lumOff val="50000"/>
            </a:schemeClr>
          </a:solidFill>
          <a:ln w="762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smtClean="0">
                <a:latin typeface="Avenir Book" charset="0"/>
                <a:ea typeface="Avenir Book" charset="0"/>
                <a:cs typeface="Avenir Book" charset="0"/>
              </a:rPr>
              <a:t>It is important to communicate early and often during the prenatal period to alleviate any fears related to incomplete information</a:t>
            </a:r>
            <a:endParaRPr lang="en-US" sz="1400" dirty="0">
              <a:latin typeface="Avenir Book" charset="0"/>
              <a:ea typeface="Avenir Book" charset="0"/>
              <a:cs typeface="Avenir Book" charset="0"/>
            </a:endParaRPr>
          </a:p>
        </p:txBody>
      </p:sp>
      <p:sp>
        <p:nvSpPr>
          <p:cNvPr id="9" name="Oval 8"/>
          <p:cNvSpPr/>
          <p:nvPr/>
        </p:nvSpPr>
        <p:spPr>
          <a:xfrm>
            <a:off x="3328054" y="3631469"/>
            <a:ext cx="2377440" cy="2194559"/>
          </a:xfrm>
          <a:prstGeom prst="ellipse">
            <a:avLst/>
          </a:prstGeom>
          <a:solidFill>
            <a:schemeClr val="tx1">
              <a:lumMod val="50000"/>
              <a:lumOff val="50000"/>
            </a:schemeClr>
          </a:solidFill>
          <a:ln w="762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smtClean="0">
                <a:latin typeface="Avenir Book" charset="0"/>
                <a:ea typeface="Avenir Book" charset="0"/>
                <a:cs typeface="Avenir Book" charset="0"/>
              </a:rPr>
              <a:t>Fear of pain is a common concern. Work with her to identify good labor support personnel</a:t>
            </a:r>
            <a:endParaRPr lang="en-US" sz="1400" dirty="0">
              <a:latin typeface="Avenir Book" charset="0"/>
              <a:ea typeface="Avenir Book" charset="0"/>
              <a:cs typeface="Avenir Book" charset="0"/>
            </a:endParaRPr>
          </a:p>
        </p:txBody>
      </p:sp>
      <p:sp>
        <p:nvSpPr>
          <p:cNvPr id="10" name="Oval 9"/>
          <p:cNvSpPr/>
          <p:nvPr/>
        </p:nvSpPr>
        <p:spPr>
          <a:xfrm>
            <a:off x="6310952" y="3631470"/>
            <a:ext cx="2377440" cy="2194559"/>
          </a:xfrm>
          <a:prstGeom prst="ellipse">
            <a:avLst/>
          </a:prstGeom>
          <a:solidFill>
            <a:schemeClr val="tx1">
              <a:lumMod val="50000"/>
              <a:lumOff val="50000"/>
            </a:schemeClr>
          </a:solidFill>
          <a:ln w="762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smtClean="0">
                <a:latin typeface="Avenir Book" charset="0"/>
                <a:ea typeface="Avenir Book" charset="0"/>
                <a:cs typeface="Avenir Book" charset="0"/>
              </a:rPr>
              <a:t>Provider guidance is critical. Different approaches and attitudes reflect different rates</a:t>
            </a:r>
            <a:endParaRPr lang="en-US" sz="1400" dirty="0">
              <a:latin typeface="Avenir Book" charset="0"/>
              <a:ea typeface="Avenir Book" charset="0"/>
              <a:cs typeface="Avenir Book" charset="0"/>
            </a:endParaRPr>
          </a:p>
        </p:txBody>
      </p:sp>
      <p:sp>
        <p:nvSpPr>
          <p:cNvPr id="11" name="TextBox 10"/>
          <p:cNvSpPr txBox="1"/>
          <p:nvPr/>
        </p:nvSpPr>
        <p:spPr>
          <a:xfrm>
            <a:off x="3145361" y="5826028"/>
            <a:ext cx="2742826" cy="369332"/>
          </a:xfrm>
          <a:prstGeom prst="rect">
            <a:avLst/>
          </a:prstGeom>
          <a:noFill/>
        </p:spPr>
        <p:txBody>
          <a:bodyPr wrap="square" rtlCol="0">
            <a:spAutoFit/>
          </a:bodyPr>
          <a:lstStyle/>
          <a:p>
            <a:r>
              <a:rPr lang="en-US" dirty="0" smtClean="0">
                <a:latin typeface="Avenir Book" charset="0"/>
                <a:ea typeface="Avenir Book" charset="0"/>
                <a:cs typeface="Avenir Book" charset="0"/>
              </a:rPr>
              <a:t>Incidence is less than 1%</a:t>
            </a: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39129290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1124" y="788632"/>
            <a:ext cx="6238877" cy="685800"/>
          </a:xfrm>
          <a:solidFill>
            <a:srgbClr val="DEEBF7"/>
          </a:solidFill>
        </p:spPr>
        <p:txBody>
          <a:bodyPr>
            <a:normAutofit fontScale="90000"/>
          </a:bodyPr>
          <a:lstStyle/>
          <a:p>
            <a:r>
              <a:rPr lang="en-US" dirty="0" smtClean="0"/>
              <a:t>Birth Preferences Worksheet</a:t>
            </a:r>
            <a:endParaRPr lang="en-US" dirty="0"/>
          </a:p>
        </p:txBody>
      </p:sp>
      <p:sp>
        <p:nvSpPr>
          <p:cNvPr id="14" name="Content Placeholder 13"/>
          <p:cNvSpPr>
            <a:spLocks noGrp="1"/>
          </p:cNvSpPr>
          <p:nvPr>
            <p:ph sz="half" idx="1"/>
          </p:nvPr>
        </p:nvSpPr>
        <p:spPr>
          <a:xfrm>
            <a:off x="1237672" y="1868062"/>
            <a:ext cx="7867650" cy="1566128"/>
          </a:xfrm>
          <a:noFill/>
        </p:spPr>
        <p:txBody>
          <a:bodyPr>
            <a:normAutofit/>
          </a:bodyPr>
          <a:lstStyle/>
          <a:p>
            <a:r>
              <a:rPr lang="en-US" sz="2400" dirty="0" smtClean="0"/>
              <a:t>Collaborate with healthcare provider to determine birth preferences</a:t>
            </a:r>
          </a:p>
          <a:p>
            <a:r>
              <a:rPr lang="en-US" sz="2400" dirty="0" smtClean="0"/>
              <a:t>Tailor choices to what is available at each facility</a:t>
            </a:r>
            <a:endParaRPr lang="en-US" sz="2400" dirty="0"/>
          </a:p>
        </p:txBody>
      </p:sp>
      <p:pic>
        <p:nvPicPr>
          <p:cNvPr id="13" name="Content Placeholder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381124" y="3434190"/>
            <a:ext cx="5857298" cy="2850106"/>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pic>
      <p:sp>
        <p:nvSpPr>
          <p:cNvPr id="6" name="Rectangle 5"/>
          <p:cNvSpPr/>
          <p:nvPr/>
        </p:nvSpPr>
        <p:spPr bwMode="auto">
          <a:xfrm>
            <a:off x="0" y="1891068"/>
            <a:ext cx="971550" cy="4966932"/>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Readiness</a:t>
            </a:r>
          </a:p>
        </p:txBody>
      </p:sp>
      <p:sp>
        <p:nvSpPr>
          <p:cNvPr id="7"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51</a:t>
            </a:fld>
            <a:endParaRPr lang="en-US" sz="1600" dirty="0">
              <a:solidFill>
                <a:srgbClr val="7C7C7C"/>
              </a:solidFill>
            </a:endParaRPr>
          </a:p>
        </p:txBody>
      </p:sp>
      <p:sp>
        <p:nvSpPr>
          <p:cNvPr id="3" name="Oval 2"/>
          <p:cNvSpPr/>
          <p:nvPr/>
        </p:nvSpPr>
        <p:spPr>
          <a:xfrm>
            <a:off x="7035800" y="4394200"/>
            <a:ext cx="1981200" cy="1765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Example available in the toolkit</a:t>
            </a:r>
            <a:endParaRPr lang="en-US" sz="2400" dirty="0"/>
          </a:p>
        </p:txBody>
      </p:sp>
    </p:spTree>
    <p:extLst>
      <p:ext uri="{BB962C8B-B14F-4D97-AF65-F5344CB8AC3E}">
        <p14:creationId xmlns:p14="http://schemas.microsoft.com/office/powerpoint/2010/main" val="15593349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143000" y="3948188"/>
            <a:ext cx="6858000" cy="1085850"/>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3300" spc="450" dirty="0" smtClean="0">
                <a:solidFill>
                  <a:schemeClr val="tx1">
                    <a:lumMod val="75000"/>
                    <a:lumOff val="25000"/>
                  </a:schemeClr>
                </a:solidFill>
                <a:latin typeface="Avenir Book" charset="0"/>
                <a:ea typeface="Avenir Book" charset="0"/>
                <a:cs typeface="Avenir Book" charset="0"/>
              </a:rPr>
              <a:t>RECOGNITION AND PREVENTION</a:t>
            </a:r>
            <a:endParaRPr lang="en-US" sz="3300" spc="450" dirty="0">
              <a:solidFill>
                <a:schemeClr val="tx1">
                  <a:lumMod val="75000"/>
                  <a:lumOff val="25000"/>
                </a:schemeClr>
              </a:solidFill>
              <a:latin typeface="Avenir Book" charset="0"/>
              <a:ea typeface="Avenir Book" charset="0"/>
              <a:cs typeface="Avenir Book" charset="0"/>
            </a:endParaRPr>
          </a:p>
        </p:txBody>
      </p:sp>
      <p:sp>
        <p:nvSpPr>
          <p:cNvPr id="9" name="TextBox 8"/>
          <p:cNvSpPr txBox="1"/>
          <p:nvPr/>
        </p:nvSpPr>
        <p:spPr>
          <a:xfrm>
            <a:off x="866669" y="5063920"/>
            <a:ext cx="7248631" cy="954107"/>
          </a:xfrm>
          <a:prstGeom prst="rect">
            <a:avLst/>
          </a:prstGeom>
          <a:noFill/>
        </p:spPr>
        <p:txBody>
          <a:bodyPr wrap="square" rtlCol="0">
            <a:spAutoFit/>
          </a:bodyPr>
          <a:lstStyle/>
          <a:p>
            <a:pPr algn="ctr"/>
            <a:r>
              <a:rPr lang="en-US" sz="2800" dirty="0">
                <a:latin typeface="Avenir Book"/>
                <a:cs typeface="Avenir Book"/>
              </a:rPr>
              <a:t>Key Strategies for Supporting </a:t>
            </a:r>
            <a:r>
              <a:rPr lang="en-US" sz="2800" dirty="0" smtClean="0">
                <a:latin typeface="Avenir Book"/>
                <a:cs typeface="Avenir Book"/>
              </a:rPr>
              <a:t/>
            </a:r>
            <a:br>
              <a:rPr lang="en-US" sz="2800" dirty="0" smtClean="0">
                <a:latin typeface="Avenir Book"/>
                <a:cs typeface="Avenir Book"/>
              </a:rPr>
            </a:br>
            <a:r>
              <a:rPr lang="en-US" sz="2800" dirty="0" smtClean="0">
                <a:latin typeface="Avenir Book"/>
                <a:cs typeface="Avenir Book"/>
              </a:rPr>
              <a:t>Intended </a:t>
            </a:r>
            <a:r>
              <a:rPr lang="en-US" sz="2800" dirty="0">
                <a:latin typeface="Avenir Book"/>
                <a:cs typeface="Avenir Book"/>
              </a:rPr>
              <a:t>Vaginal Birth</a:t>
            </a:r>
            <a:endParaRPr lang="en-US" sz="2800" dirty="0">
              <a:solidFill>
                <a:schemeClr val="tx1">
                  <a:lumMod val="75000"/>
                  <a:lumOff val="25000"/>
                </a:schemeClr>
              </a:solidFill>
              <a:latin typeface="Avenir Book"/>
              <a:ea typeface="Avenir Book" charset="0"/>
              <a:cs typeface="Avenir Book"/>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8693" y="1021504"/>
            <a:ext cx="4343908" cy="2896801"/>
          </a:xfrm>
          <a:prstGeom prst="rect">
            <a:avLst/>
          </a:prstGeom>
        </p:spPr>
      </p:pic>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52</a:t>
            </a:fld>
            <a:endParaRPr lang="en-US" sz="1600" dirty="0">
              <a:solidFill>
                <a:srgbClr val="7C7C7C"/>
              </a:solidFill>
            </a:endParaRPr>
          </a:p>
        </p:txBody>
      </p:sp>
    </p:spTree>
    <p:extLst>
      <p:ext uri="{BB962C8B-B14F-4D97-AF65-F5344CB8AC3E}">
        <p14:creationId xmlns:p14="http://schemas.microsoft.com/office/powerpoint/2010/main" val="39606031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300" y="684001"/>
            <a:ext cx="4171950" cy="745500"/>
          </a:xfrm>
          <a:solidFill>
            <a:srgbClr val="DEEBF7"/>
          </a:solidFill>
        </p:spPr>
        <p:txBody>
          <a:bodyPr>
            <a:normAutofit/>
          </a:bodyPr>
          <a:lstStyle/>
          <a:p>
            <a:r>
              <a:rPr lang="en-US" sz="4000" dirty="0" smtClean="0"/>
              <a:t>     Strategies</a:t>
            </a:r>
            <a:endParaRPr lang="en-US" sz="4000" dirty="0"/>
          </a:p>
        </p:txBody>
      </p:sp>
      <p:sp>
        <p:nvSpPr>
          <p:cNvPr id="3" name="Content Placeholder 2"/>
          <p:cNvSpPr>
            <a:spLocks noGrp="1"/>
          </p:cNvSpPr>
          <p:nvPr>
            <p:ph idx="1"/>
          </p:nvPr>
        </p:nvSpPr>
        <p:spPr>
          <a:xfrm>
            <a:off x="1295400" y="2024134"/>
            <a:ext cx="6739720" cy="3919465"/>
          </a:xfrm>
        </p:spPr>
        <p:txBody>
          <a:bodyPr>
            <a:noAutofit/>
          </a:bodyPr>
          <a:lstStyle/>
          <a:p>
            <a:r>
              <a:rPr lang="en-US" sz="2400" dirty="0"/>
              <a:t>Implement institutional policies which support vaginal birth</a:t>
            </a:r>
          </a:p>
          <a:p>
            <a:r>
              <a:rPr lang="en-US" sz="2400" dirty="0"/>
              <a:t>Early labor management and supportive care</a:t>
            </a:r>
          </a:p>
          <a:p>
            <a:r>
              <a:rPr lang="en-US" sz="2400" dirty="0"/>
              <a:t>Labor support personnel (e.g. doulas)</a:t>
            </a:r>
          </a:p>
          <a:p>
            <a:r>
              <a:rPr lang="en-US" sz="2400" dirty="0"/>
              <a:t>Infrastructure/equipment</a:t>
            </a:r>
          </a:p>
          <a:p>
            <a:r>
              <a:rPr lang="en-US" sz="2400" dirty="0"/>
              <a:t>Best practices for regional anesthesia</a:t>
            </a:r>
          </a:p>
          <a:p>
            <a:r>
              <a:rPr lang="en-US" sz="2400" dirty="0"/>
              <a:t>Protocols for intermittent auscultation</a:t>
            </a:r>
          </a:p>
          <a:p>
            <a:r>
              <a:rPr lang="en-US" sz="2400" dirty="0"/>
              <a:t>Protocols for modifiable conditions like HSV and breech position</a:t>
            </a:r>
          </a:p>
        </p:txBody>
      </p:sp>
      <p:sp>
        <p:nvSpPr>
          <p:cNvPr id="5" name="Rectangle 4"/>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err="1" smtClean="0">
                <a:solidFill>
                  <a:schemeClr val="bg1">
                    <a:lumMod val="95000"/>
                  </a:schemeClr>
                </a:solidFill>
                <a:latin typeface="Avenir Book" charset="0"/>
                <a:ea typeface="Avenir Book" charset="0"/>
                <a:cs typeface="Avenir Book" charset="0"/>
              </a:rPr>
              <a:t>Recog</a:t>
            </a:r>
            <a:r>
              <a:rPr lang="en-US" sz="4500" spc="450" dirty="0" smtClean="0">
                <a:solidFill>
                  <a:schemeClr val="bg1">
                    <a:lumMod val="95000"/>
                  </a:schemeClr>
                </a:solidFill>
                <a:latin typeface="Avenir Book" charset="0"/>
                <a:ea typeface="Avenir Book" charset="0"/>
                <a:cs typeface="Avenir Book" charset="0"/>
              </a:rPr>
              <a:t>/Prevent</a:t>
            </a:r>
            <a:endParaRPr lang="en-US" sz="4500" spc="450" dirty="0">
              <a:solidFill>
                <a:schemeClr val="bg1">
                  <a:lumMod val="95000"/>
                </a:schemeClr>
              </a:solidFill>
              <a:latin typeface="Avenir Book" charset="0"/>
              <a:ea typeface="Avenir Book" charset="0"/>
              <a:cs typeface="Avenir Book" charset="0"/>
            </a:endParaRPr>
          </a:p>
        </p:txBody>
      </p:sp>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53</a:t>
            </a:fld>
            <a:endParaRPr lang="en-US" sz="1600" dirty="0">
              <a:solidFill>
                <a:srgbClr val="7C7C7C"/>
              </a:solidFill>
            </a:endParaRPr>
          </a:p>
        </p:txBody>
      </p:sp>
    </p:spTree>
    <p:extLst>
      <p:ext uri="{BB962C8B-B14F-4D97-AF65-F5344CB8AC3E}">
        <p14:creationId xmlns:p14="http://schemas.microsoft.com/office/powerpoint/2010/main" val="27372633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5900" y="782011"/>
            <a:ext cx="3625850" cy="907090"/>
          </a:xfrm>
          <a:solidFill>
            <a:srgbClr val="DEEBF7"/>
          </a:solidFill>
        </p:spPr>
        <p:txBody>
          <a:bodyPr>
            <a:normAutofit/>
          </a:bodyPr>
          <a:lstStyle/>
          <a:p>
            <a:r>
              <a:rPr lang="en-US" sz="4000" dirty="0" smtClean="0"/>
              <a:t>   Examples</a:t>
            </a:r>
            <a:endParaRPr lang="en-US" sz="4000" dirty="0"/>
          </a:p>
        </p:txBody>
      </p:sp>
      <p:sp>
        <p:nvSpPr>
          <p:cNvPr id="3" name="Content Placeholder 2"/>
          <p:cNvSpPr>
            <a:spLocks noGrp="1"/>
          </p:cNvSpPr>
          <p:nvPr>
            <p:ph idx="1"/>
          </p:nvPr>
        </p:nvSpPr>
        <p:spPr>
          <a:xfrm>
            <a:off x="1582288" y="2238818"/>
            <a:ext cx="6322325" cy="2914650"/>
          </a:xfrm>
        </p:spPr>
        <p:txBody>
          <a:bodyPr>
            <a:noAutofit/>
          </a:bodyPr>
          <a:lstStyle/>
          <a:p>
            <a:pPr marL="228600" indent="-228600"/>
            <a:r>
              <a:rPr lang="en-US" sz="2800" dirty="0" smtClean="0"/>
              <a:t>Model policies for intermittent monitoring, freedom of movement, early labor support, etc.</a:t>
            </a:r>
          </a:p>
          <a:p>
            <a:pPr marL="228600" indent="-228600"/>
            <a:r>
              <a:rPr lang="en-US" sz="2800" dirty="0" smtClean="0"/>
              <a:t>Coping with labor algorithm</a:t>
            </a:r>
          </a:p>
          <a:p>
            <a:pPr marL="228600" indent="-228600"/>
            <a:r>
              <a:rPr lang="en-US" sz="2800" dirty="0" smtClean="0"/>
              <a:t>Guidelines for working with doulas</a:t>
            </a:r>
          </a:p>
          <a:p>
            <a:pPr marL="228600" indent="-228600"/>
            <a:r>
              <a:rPr lang="en-US" sz="2800" dirty="0" smtClean="0"/>
              <a:t>Patient education and decision guides</a:t>
            </a:r>
            <a:endParaRPr lang="en-US" sz="2800" dirty="0"/>
          </a:p>
        </p:txBody>
      </p:sp>
      <p:sp>
        <p:nvSpPr>
          <p:cNvPr id="5" name="Rectangle 4"/>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err="1">
                <a:solidFill>
                  <a:schemeClr val="bg1">
                    <a:lumMod val="95000"/>
                  </a:schemeClr>
                </a:solidFill>
                <a:latin typeface="Avenir Book" charset="0"/>
                <a:ea typeface="Avenir Book" charset="0"/>
                <a:cs typeface="Avenir Book" charset="0"/>
              </a:rPr>
              <a:t>Recog</a:t>
            </a:r>
            <a:r>
              <a:rPr lang="en-US" sz="4500" spc="450" dirty="0">
                <a:solidFill>
                  <a:schemeClr val="bg1">
                    <a:lumMod val="95000"/>
                  </a:schemeClr>
                </a:solidFill>
                <a:latin typeface="Avenir Book" charset="0"/>
                <a:ea typeface="Avenir Book" charset="0"/>
                <a:cs typeface="Avenir Book" charset="0"/>
              </a:rPr>
              <a:t>/Prevent</a:t>
            </a:r>
          </a:p>
        </p:txBody>
      </p:sp>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54</a:t>
            </a:fld>
            <a:endParaRPr lang="en-US" sz="1600" dirty="0">
              <a:solidFill>
                <a:srgbClr val="7C7C7C"/>
              </a:solidFill>
            </a:endParaRPr>
          </a:p>
        </p:txBody>
      </p:sp>
    </p:spTree>
    <p:extLst>
      <p:ext uri="{BB962C8B-B14F-4D97-AF65-F5344CB8AC3E}">
        <p14:creationId xmlns:p14="http://schemas.microsoft.com/office/powerpoint/2010/main" val="33792284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43911"/>
            <a:ext cx="5505450" cy="945189"/>
          </a:xfrm>
          <a:solidFill>
            <a:srgbClr val="DEEBF7"/>
          </a:solidFill>
        </p:spPr>
        <p:txBody>
          <a:bodyPr>
            <a:normAutofit/>
          </a:bodyPr>
          <a:lstStyle/>
          <a:p>
            <a:r>
              <a:rPr lang="en-US" sz="3600" dirty="0" smtClean="0"/>
              <a:t>Early admission support </a:t>
            </a:r>
            <a:endParaRPr lang="en-US" sz="3600" dirty="0"/>
          </a:p>
        </p:txBody>
      </p:sp>
      <p:sp>
        <p:nvSpPr>
          <p:cNvPr id="3" name="Content Placeholder 2"/>
          <p:cNvSpPr>
            <a:spLocks noGrp="1"/>
          </p:cNvSpPr>
          <p:nvPr>
            <p:ph idx="1"/>
          </p:nvPr>
        </p:nvSpPr>
        <p:spPr>
          <a:xfrm>
            <a:off x="1149350" y="2024134"/>
            <a:ext cx="7886700" cy="4208156"/>
          </a:xfrm>
        </p:spPr>
        <p:txBody>
          <a:bodyPr>
            <a:normAutofit/>
          </a:bodyPr>
          <a:lstStyle/>
          <a:p>
            <a:pPr marL="228600" indent="-228600"/>
            <a:r>
              <a:rPr lang="en-US" sz="2400" dirty="0" smtClean="0"/>
              <a:t>Admission policy or checklist for spontaneous labor</a:t>
            </a:r>
          </a:p>
          <a:p>
            <a:pPr marL="228600" indent="-228600"/>
            <a:r>
              <a:rPr lang="en-US" sz="2400" dirty="0" smtClean="0"/>
              <a:t>Latent labor support and therapeutic rest policies</a:t>
            </a:r>
          </a:p>
          <a:p>
            <a:pPr marL="228600" indent="-228600"/>
            <a:r>
              <a:rPr lang="en-US" sz="2400" dirty="0" smtClean="0"/>
              <a:t>Patient education materials to explain rationale for delayed admission, reduce anxiety and provide guidance on when to return to the labor and delivery unit</a:t>
            </a:r>
          </a:p>
          <a:p>
            <a:pPr marL="228600" indent="-228600"/>
            <a:r>
              <a:rPr lang="en-US" sz="2400" dirty="0" smtClean="0"/>
              <a:t>Material with specific guidance for partners and family members as to how to best support the woman in early labor</a:t>
            </a:r>
          </a:p>
          <a:p>
            <a:pPr marL="228600" indent="-228600"/>
            <a:r>
              <a:rPr lang="en-US" sz="2400" dirty="0" smtClean="0"/>
              <a:t>Setting expectations prior to labor is a critical step</a:t>
            </a:r>
            <a:endParaRPr lang="en-US" sz="2400" dirty="0"/>
          </a:p>
        </p:txBody>
      </p:sp>
      <p:sp>
        <p:nvSpPr>
          <p:cNvPr id="4" name="Rectangle 3"/>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err="1">
                <a:solidFill>
                  <a:schemeClr val="bg1">
                    <a:lumMod val="95000"/>
                  </a:schemeClr>
                </a:solidFill>
                <a:latin typeface="Avenir Book" charset="0"/>
                <a:ea typeface="Avenir Book" charset="0"/>
                <a:cs typeface="Avenir Book" charset="0"/>
              </a:rPr>
              <a:t>Recog</a:t>
            </a:r>
            <a:r>
              <a:rPr lang="en-US" sz="4500" spc="450" dirty="0">
                <a:solidFill>
                  <a:schemeClr val="bg1">
                    <a:lumMod val="95000"/>
                  </a:schemeClr>
                </a:solidFill>
                <a:latin typeface="Avenir Book" charset="0"/>
                <a:ea typeface="Avenir Book" charset="0"/>
                <a:cs typeface="Avenir Book" charset="0"/>
              </a:rPr>
              <a:t>/Prevent</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55</a:t>
            </a:fld>
            <a:endParaRPr lang="en-US" sz="1600" dirty="0">
              <a:solidFill>
                <a:srgbClr val="7C7C7C"/>
              </a:solidFill>
            </a:endParaRPr>
          </a:p>
        </p:txBody>
      </p:sp>
    </p:spTree>
    <p:extLst>
      <p:ext uri="{BB962C8B-B14F-4D97-AF65-F5344CB8AC3E}">
        <p14:creationId xmlns:p14="http://schemas.microsoft.com/office/powerpoint/2010/main" val="7509148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812800"/>
            <a:ext cx="6781800" cy="1104900"/>
          </a:xfrm>
          <a:solidFill>
            <a:srgbClr val="DEEBF7"/>
          </a:solidFill>
        </p:spPr>
        <p:txBody>
          <a:bodyPr>
            <a:noAutofit/>
          </a:bodyPr>
          <a:lstStyle/>
          <a:p>
            <a:r>
              <a:rPr lang="en-US" sz="3600" dirty="0" smtClean="0"/>
              <a:t>Promoting mobility in labor/birth</a:t>
            </a:r>
            <a:endParaRPr lang="en-US" sz="3600" dirty="0"/>
          </a:p>
        </p:txBody>
      </p:sp>
      <p:sp>
        <p:nvSpPr>
          <p:cNvPr id="3" name="Content Placeholder 2"/>
          <p:cNvSpPr>
            <a:spLocks noGrp="1"/>
          </p:cNvSpPr>
          <p:nvPr>
            <p:ph idx="1"/>
          </p:nvPr>
        </p:nvSpPr>
        <p:spPr>
          <a:xfrm>
            <a:off x="1684645" y="2555116"/>
            <a:ext cx="7085825" cy="3070983"/>
          </a:xfrm>
        </p:spPr>
        <p:txBody>
          <a:bodyPr>
            <a:noAutofit/>
          </a:bodyPr>
          <a:lstStyle/>
          <a:p>
            <a:r>
              <a:rPr lang="en-US" sz="2800" dirty="0"/>
              <a:t>For both patients with and without regional anesthesia/analgesia</a:t>
            </a:r>
          </a:p>
          <a:p>
            <a:r>
              <a:rPr lang="en-US" sz="2800" dirty="0"/>
              <a:t>Know your labor beds and what they can do</a:t>
            </a:r>
          </a:p>
          <a:p>
            <a:r>
              <a:rPr lang="en-US" sz="2800" dirty="0"/>
              <a:t>Use of birthing balls and peanut balls</a:t>
            </a:r>
          </a:p>
          <a:p>
            <a:r>
              <a:rPr lang="en-US" sz="2800" dirty="0"/>
              <a:t>Posters in labor rooms of labor positions</a:t>
            </a:r>
          </a:p>
          <a:p>
            <a:r>
              <a:rPr lang="en-US" sz="2800" dirty="0"/>
              <a:t>Use of telemetry EFM</a:t>
            </a:r>
          </a:p>
        </p:txBody>
      </p:sp>
      <p:sp>
        <p:nvSpPr>
          <p:cNvPr id="6" name="Rectangle 5"/>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err="1">
                <a:solidFill>
                  <a:schemeClr val="bg1">
                    <a:lumMod val="95000"/>
                  </a:schemeClr>
                </a:solidFill>
                <a:latin typeface="Avenir Book" charset="0"/>
                <a:ea typeface="Avenir Book" charset="0"/>
                <a:cs typeface="Avenir Book" charset="0"/>
              </a:rPr>
              <a:t>Recog</a:t>
            </a:r>
            <a:r>
              <a:rPr lang="en-US" sz="4500" spc="450" dirty="0">
                <a:solidFill>
                  <a:schemeClr val="bg1">
                    <a:lumMod val="95000"/>
                  </a:schemeClr>
                </a:solidFill>
                <a:latin typeface="Avenir Book" charset="0"/>
                <a:ea typeface="Avenir Book" charset="0"/>
                <a:cs typeface="Avenir Book" charset="0"/>
              </a:rPr>
              <a:t>/Prevent</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56</a:t>
            </a:fld>
            <a:endParaRPr lang="en-US" sz="1600" dirty="0">
              <a:solidFill>
                <a:srgbClr val="7C7C7C"/>
              </a:solidFill>
            </a:endParaRPr>
          </a:p>
        </p:txBody>
      </p:sp>
    </p:spTree>
    <p:extLst>
      <p:ext uri="{BB962C8B-B14F-4D97-AF65-F5344CB8AC3E}">
        <p14:creationId xmlns:p14="http://schemas.microsoft.com/office/powerpoint/2010/main" val="26200660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642604"/>
            <a:ext cx="4254500" cy="778200"/>
          </a:xfrm>
          <a:solidFill>
            <a:srgbClr val="DEEBF7"/>
          </a:solidFill>
        </p:spPr>
        <p:txBody>
          <a:bodyPr>
            <a:normAutofit/>
          </a:bodyPr>
          <a:lstStyle/>
          <a:p>
            <a:r>
              <a:rPr lang="en-US" sz="4000" dirty="0" smtClean="0"/>
              <a:t>     Peanut Ball</a:t>
            </a:r>
            <a:endParaRPr lang="en-US" sz="4000" dirty="0"/>
          </a:p>
        </p:txBody>
      </p:sp>
      <p:sp>
        <p:nvSpPr>
          <p:cNvPr id="3" name="Content Placeholder 2"/>
          <p:cNvSpPr>
            <a:spLocks noGrp="1"/>
          </p:cNvSpPr>
          <p:nvPr>
            <p:ph idx="1"/>
          </p:nvPr>
        </p:nvSpPr>
        <p:spPr>
          <a:xfrm>
            <a:off x="1137381" y="1992010"/>
            <a:ext cx="2044552" cy="3278489"/>
          </a:xfrm>
        </p:spPr>
        <p:txBody>
          <a:bodyPr>
            <a:normAutofit fontScale="92500" lnSpcReduction="20000"/>
          </a:bodyPr>
          <a:lstStyle/>
          <a:p>
            <a:r>
              <a:rPr lang="en-US" sz="2800" dirty="0" smtClean="0"/>
              <a:t>Decreased length of labor</a:t>
            </a:r>
            <a:br>
              <a:rPr lang="en-US" sz="2800" dirty="0" smtClean="0"/>
            </a:br>
            <a:endParaRPr lang="en-US" sz="2800" dirty="0" smtClean="0"/>
          </a:p>
          <a:p>
            <a:r>
              <a:rPr lang="en-US" sz="2800" dirty="0" smtClean="0"/>
              <a:t>Decreased CS rate in patients </a:t>
            </a:r>
            <a:br>
              <a:rPr lang="en-US" sz="2800" dirty="0" smtClean="0"/>
            </a:br>
            <a:r>
              <a:rPr lang="en-US" sz="2800" dirty="0" smtClean="0"/>
              <a:t>with epidurals</a:t>
            </a:r>
            <a:endParaRPr lang="en-US" sz="2800" dirty="0"/>
          </a:p>
        </p:txBody>
      </p:sp>
      <p:pic>
        <p:nvPicPr>
          <p:cNvPr id="4"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96174" y="1696921"/>
            <a:ext cx="5952576" cy="397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6"/>
          <p:cNvSpPr txBox="1">
            <a:spLocks noChangeArrowheads="1"/>
          </p:cNvSpPr>
          <p:nvPr/>
        </p:nvSpPr>
        <p:spPr bwMode="auto">
          <a:xfrm>
            <a:off x="1317958" y="5822733"/>
            <a:ext cx="738004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defTabSz="457200" eaLnBrk="0" fontAlgn="base" hangingPunct="0">
              <a:spcBef>
                <a:spcPct val="0"/>
              </a:spcBef>
              <a:spcAft>
                <a:spcPct val="0"/>
              </a:spcAft>
              <a:defRPr>
                <a:solidFill>
                  <a:schemeClr val="tx1"/>
                </a:solidFill>
                <a:latin typeface="Century Gothic" charset="0"/>
              </a:defRPr>
            </a:lvl6pPr>
            <a:lvl7pPr marL="2971800" indent="-228600" defTabSz="457200" eaLnBrk="0" fontAlgn="base" hangingPunct="0">
              <a:spcBef>
                <a:spcPct val="0"/>
              </a:spcBef>
              <a:spcAft>
                <a:spcPct val="0"/>
              </a:spcAft>
              <a:defRPr>
                <a:solidFill>
                  <a:schemeClr val="tx1"/>
                </a:solidFill>
                <a:latin typeface="Century Gothic" charset="0"/>
              </a:defRPr>
            </a:lvl7pPr>
            <a:lvl8pPr marL="3429000" indent="-228600" defTabSz="457200" eaLnBrk="0" fontAlgn="base" hangingPunct="0">
              <a:spcBef>
                <a:spcPct val="0"/>
              </a:spcBef>
              <a:spcAft>
                <a:spcPct val="0"/>
              </a:spcAft>
              <a:defRPr>
                <a:solidFill>
                  <a:schemeClr val="tx1"/>
                </a:solidFill>
                <a:latin typeface="Century Gothic" charset="0"/>
              </a:defRPr>
            </a:lvl8pPr>
            <a:lvl9pPr marL="3886200" indent="-228600" defTabSz="457200" eaLnBrk="0" fontAlgn="base" hangingPunct="0">
              <a:spcBef>
                <a:spcPct val="0"/>
              </a:spcBef>
              <a:spcAft>
                <a:spcPct val="0"/>
              </a:spcAft>
              <a:defRPr>
                <a:solidFill>
                  <a:schemeClr val="tx1"/>
                </a:solidFill>
                <a:latin typeface="Century Gothic" charset="0"/>
              </a:defRPr>
            </a:lvl9pPr>
          </a:lstStyle>
          <a:p>
            <a:r>
              <a:rPr lang="en-US" altLang="en-US" sz="1000" dirty="0" err="1">
                <a:latin typeface="+mn-lt"/>
              </a:rPr>
              <a:t>Tussey</a:t>
            </a:r>
            <a:r>
              <a:rPr lang="en-US" altLang="en-US" sz="1000" dirty="0">
                <a:latin typeface="+mn-lt"/>
              </a:rPr>
              <a:t>, C. M., </a:t>
            </a:r>
            <a:r>
              <a:rPr lang="en-US" altLang="en-US" sz="1000" dirty="0" err="1">
                <a:latin typeface="+mn-lt"/>
              </a:rPr>
              <a:t>Botsios</a:t>
            </a:r>
            <a:r>
              <a:rPr lang="en-US" altLang="en-US" sz="1000" dirty="0">
                <a:latin typeface="+mn-lt"/>
              </a:rPr>
              <a:t>, E., </a:t>
            </a:r>
            <a:r>
              <a:rPr lang="en-US" altLang="en-US" sz="1000" dirty="0" err="1">
                <a:latin typeface="+mn-lt"/>
              </a:rPr>
              <a:t>Gerkin</a:t>
            </a:r>
            <a:r>
              <a:rPr lang="en-US" altLang="en-US" sz="1000" dirty="0">
                <a:latin typeface="+mn-lt"/>
              </a:rPr>
              <a:t>, R. D., Kelly, L. A., </a:t>
            </a:r>
            <a:r>
              <a:rPr lang="en-US" altLang="en-US" sz="1000" dirty="0" err="1">
                <a:latin typeface="+mn-lt"/>
              </a:rPr>
              <a:t>Gamez</a:t>
            </a:r>
            <a:r>
              <a:rPr lang="en-US" altLang="en-US" sz="1000" dirty="0">
                <a:latin typeface="+mn-lt"/>
              </a:rPr>
              <a:t>, J., &amp; </a:t>
            </a:r>
            <a:r>
              <a:rPr lang="en-US" altLang="en-US" sz="1000" dirty="0" err="1">
                <a:latin typeface="+mn-lt"/>
              </a:rPr>
              <a:t>Mensik</a:t>
            </a:r>
            <a:r>
              <a:rPr lang="en-US" altLang="en-US" sz="1000" dirty="0">
                <a:latin typeface="+mn-lt"/>
              </a:rPr>
              <a:t>, J. (2015). Reducing length of labor and cesarean surgery rate using a peanut ball for women laboring with an epidural. </a:t>
            </a:r>
            <a:r>
              <a:rPr lang="en-US" altLang="en-US" sz="1000" i="1" dirty="0">
                <a:latin typeface="+mn-lt"/>
              </a:rPr>
              <a:t>The Journal of Perinatal Education</a:t>
            </a:r>
            <a:r>
              <a:rPr lang="en-US" altLang="en-US" sz="1000" dirty="0">
                <a:latin typeface="+mn-lt"/>
              </a:rPr>
              <a:t>, </a:t>
            </a:r>
            <a:r>
              <a:rPr lang="en-US" altLang="en-US" sz="1000" i="1" dirty="0">
                <a:latin typeface="+mn-lt"/>
              </a:rPr>
              <a:t>24</a:t>
            </a:r>
            <a:r>
              <a:rPr lang="en-US" altLang="en-US" sz="1000" dirty="0">
                <a:latin typeface="+mn-lt"/>
              </a:rPr>
              <a:t>(1), 16-24. http://</a:t>
            </a:r>
            <a:r>
              <a:rPr lang="en-US" altLang="en-US" sz="1000" dirty="0" err="1">
                <a:latin typeface="+mn-lt"/>
              </a:rPr>
              <a:t>dx.doi.org</a:t>
            </a:r>
            <a:r>
              <a:rPr lang="en-US" altLang="en-US" sz="1000" dirty="0">
                <a:latin typeface="+mn-lt"/>
              </a:rPr>
              <a:t>/10.1891/1058-1243.24.L16</a:t>
            </a:r>
          </a:p>
        </p:txBody>
      </p:sp>
      <p:sp>
        <p:nvSpPr>
          <p:cNvPr id="7" name="Rectangle 6"/>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err="1">
                <a:solidFill>
                  <a:schemeClr val="bg1">
                    <a:lumMod val="95000"/>
                  </a:schemeClr>
                </a:solidFill>
                <a:latin typeface="Avenir Book" charset="0"/>
                <a:ea typeface="Avenir Book" charset="0"/>
                <a:cs typeface="Avenir Book" charset="0"/>
              </a:rPr>
              <a:t>Recog</a:t>
            </a:r>
            <a:r>
              <a:rPr lang="en-US" sz="4500" spc="450" dirty="0">
                <a:solidFill>
                  <a:schemeClr val="bg1">
                    <a:lumMod val="95000"/>
                  </a:schemeClr>
                </a:solidFill>
                <a:latin typeface="Avenir Book" charset="0"/>
                <a:ea typeface="Avenir Book" charset="0"/>
                <a:cs typeface="Avenir Book" charset="0"/>
              </a:rPr>
              <a:t>/Prevent</a:t>
            </a:r>
          </a:p>
        </p:txBody>
      </p:sp>
      <p:sp>
        <p:nvSpPr>
          <p:cNvPr id="8"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57</a:t>
            </a:fld>
            <a:endParaRPr lang="en-US" sz="1600" dirty="0">
              <a:solidFill>
                <a:srgbClr val="7C7C7C"/>
              </a:solidFill>
            </a:endParaRPr>
          </a:p>
        </p:txBody>
      </p:sp>
    </p:spTree>
    <p:extLst>
      <p:ext uri="{BB962C8B-B14F-4D97-AF65-F5344CB8AC3E}">
        <p14:creationId xmlns:p14="http://schemas.microsoft.com/office/powerpoint/2010/main" val="36917794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50" y="801806"/>
            <a:ext cx="7886700" cy="1073032"/>
          </a:xfrm>
          <a:solidFill>
            <a:schemeClr val="accent1">
              <a:lumMod val="40000"/>
              <a:lumOff val="60000"/>
            </a:schemeClr>
          </a:solidFill>
        </p:spPr>
        <p:txBody>
          <a:bodyPr>
            <a:normAutofit fontScale="90000"/>
          </a:bodyPr>
          <a:lstStyle/>
          <a:p>
            <a:r>
              <a:rPr lang="en-US" dirty="0" smtClean="0"/>
              <a:t>Non-</a:t>
            </a:r>
            <a:r>
              <a:rPr lang="en-US" dirty="0"/>
              <a:t>P</a:t>
            </a:r>
            <a:r>
              <a:rPr lang="en-US" dirty="0" smtClean="0"/>
              <a:t>harmacologic Approaches </a:t>
            </a:r>
            <a:r>
              <a:rPr lang="en-US" dirty="0"/>
              <a:t>A</a:t>
            </a:r>
            <a:r>
              <a:rPr lang="en-US" dirty="0" smtClean="0"/>
              <a:t>re </a:t>
            </a:r>
            <a:r>
              <a:rPr lang="en-US" dirty="0"/>
              <a:t>R</a:t>
            </a:r>
            <a:r>
              <a:rPr lang="en-US" dirty="0" smtClean="0"/>
              <a:t>elevant </a:t>
            </a:r>
            <a:r>
              <a:rPr lang="en-US" dirty="0"/>
              <a:t>T</a:t>
            </a:r>
            <a:r>
              <a:rPr lang="en-US" dirty="0" smtClean="0"/>
              <a:t>o </a:t>
            </a:r>
            <a:r>
              <a:rPr lang="en-US" dirty="0"/>
              <a:t>E</a:t>
            </a:r>
            <a:r>
              <a:rPr lang="en-US" dirty="0" smtClean="0"/>
              <a:t>very </a:t>
            </a:r>
            <a:r>
              <a:rPr lang="en-US" dirty="0"/>
              <a:t>L</a:t>
            </a:r>
            <a:r>
              <a:rPr lang="en-US" dirty="0" smtClean="0"/>
              <a:t>aboring Woman</a:t>
            </a:r>
            <a:endParaRPr lang="en-US" dirty="0"/>
          </a:p>
        </p:txBody>
      </p:sp>
      <p:sp>
        <p:nvSpPr>
          <p:cNvPr id="4" name="Content Placeholder 3"/>
          <p:cNvSpPr>
            <a:spLocks noGrp="1"/>
          </p:cNvSpPr>
          <p:nvPr>
            <p:ph sz="half" idx="1"/>
          </p:nvPr>
        </p:nvSpPr>
        <p:spPr>
          <a:xfrm>
            <a:off x="2209800" y="2333625"/>
            <a:ext cx="5130800" cy="4351338"/>
          </a:xfrm>
          <a:solidFill>
            <a:schemeClr val="bg1"/>
          </a:solidFill>
          <a:ln>
            <a:solidFill>
              <a:schemeClr val="bg2">
                <a:lumMod val="50000"/>
              </a:schemeClr>
            </a:solidFill>
          </a:ln>
        </p:spPr>
        <p:txBody>
          <a:bodyPr>
            <a:noAutofit/>
          </a:bodyPr>
          <a:lstStyle/>
          <a:p>
            <a:pPr marL="228600" indent="-228600"/>
            <a:r>
              <a:rPr lang="en-US" sz="2400" dirty="0" smtClean="0"/>
              <a:t>Continuous labor support</a:t>
            </a:r>
          </a:p>
          <a:p>
            <a:pPr marL="228600" indent="-228600"/>
            <a:r>
              <a:rPr lang="en-US" sz="2400" dirty="0" smtClean="0"/>
              <a:t>Breathing and relaxation techniques</a:t>
            </a:r>
          </a:p>
          <a:p>
            <a:pPr marL="228600" indent="-228600"/>
            <a:r>
              <a:rPr lang="en-US" sz="2400" dirty="0" smtClean="0"/>
              <a:t>Touch techniques and massage</a:t>
            </a:r>
          </a:p>
          <a:p>
            <a:pPr marL="228600" indent="-228600"/>
            <a:r>
              <a:rPr lang="en-US" sz="2400" dirty="0" smtClean="0"/>
              <a:t>Positions to promote comfort</a:t>
            </a:r>
          </a:p>
          <a:p>
            <a:pPr marL="228600" indent="-228600"/>
            <a:r>
              <a:rPr lang="en-US" sz="2400" dirty="0" smtClean="0"/>
              <a:t>Heat and cold therapy</a:t>
            </a:r>
          </a:p>
          <a:p>
            <a:pPr marL="228600" indent="-228600"/>
            <a:r>
              <a:rPr lang="en-US" sz="2400" dirty="0" smtClean="0"/>
              <a:t>Hydrotherapy</a:t>
            </a:r>
          </a:p>
          <a:p>
            <a:pPr marL="228600" indent="-228600"/>
            <a:r>
              <a:rPr lang="en-US" sz="2400" dirty="0" smtClean="0"/>
              <a:t>Sterile water injections</a:t>
            </a:r>
          </a:p>
          <a:p>
            <a:pPr marL="228600" indent="-228600"/>
            <a:r>
              <a:rPr lang="en-US" sz="2400" dirty="0" smtClean="0"/>
              <a:t>Transcutaneous electric nerve stimulation</a:t>
            </a:r>
            <a:endParaRPr lang="en-US" sz="2400" dirty="0"/>
          </a:p>
        </p:txBody>
      </p:sp>
      <p:sp>
        <p:nvSpPr>
          <p:cNvPr id="6" name="Rectangle 5"/>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a:solidFill>
                  <a:schemeClr val="bg1">
                    <a:lumMod val="95000"/>
                  </a:schemeClr>
                </a:solidFill>
                <a:latin typeface="Avenir Book" charset="0"/>
                <a:ea typeface="Avenir Book" charset="0"/>
                <a:cs typeface="Avenir Book" charset="0"/>
              </a:rPr>
              <a:t>Recognition</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58</a:t>
            </a:fld>
            <a:endParaRPr lang="en-US" sz="1600" dirty="0">
              <a:solidFill>
                <a:srgbClr val="7C7C7C"/>
              </a:solidFill>
            </a:endParaRPr>
          </a:p>
        </p:txBody>
      </p:sp>
    </p:spTree>
    <p:extLst>
      <p:ext uri="{BB962C8B-B14F-4D97-AF65-F5344CB8AC3E}">
        <p14:creationId xmlns:p14="http://schemas.microsoft.com/office/powerpoint/2010/main" val="32377027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153236" y="3631317"/>
            <a:ext cx="6858000" cy="1085850"/>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3300" spc="450" dirty="0">
                <a:solidFill>
                  <a:schemeClr val="tx1">
                    <a:lumMod val="75000"/>
                    <a:lumOff val="25000"/>
                  </a:schemeClr>
                </a:solidFill>
                <a:latin typeface="Avenir Book" charset="0"/>
                <a:ea typeface="Avenir Book" charset="0"/>
                <a:cs typeface="Avenir Book" charset="0"/>
              </a:rPr>
              <a:t>RESPONSE</a:t>
            </a:r>
          </a:p>
        </p:txBody>
      </p:sp>
      <p:sp>
        <p:nvSpPr>
          <p:cNvPr id="9" name="TextBox 8"/>
          <p:cNvSpPr txBox="1"/>
          <p:nvPr/>
        </p:nvSpPr>
        <p:spPr>
          <a:xfrm>
            <a:off x="1551761" y="4885712"/>
            <a:ext cx="6082719" cy="523220"/>
          </a:xfrm>
          <a:prstGeom prst="rect">
            <a:avLst/>
          </a:prstGeom>
          <a:noFill/>
        </p:spPr>
        <p:txBody>
          <a:bodyPr wrap="none" rtlCol="0">
            <a:spAutoFit/>
          </a:bodyPr>
          <a:lstStyle/>
          <a:p>
            <a:pPr algn="ctr"/>
            <a:r>
              <a:rPr lang="en-US" sz="2800" dirty="0">
                <a:solidFill>
                  <a:schemeClr val="tx1">
                    <a:lumMod val="75000"/>
                    <a:lumOff val="25000"/>
                  </a:schemeClr>
                </a:solidFill>
                <a:latin typeface="Avenir Book" charset="0"/>
                <a:ea typeface="Avenir Book" charset="0"/>
                <a:cs typeface="Avenir Book" charset="0"/>
              </a:rPr>
              <a:t>Management of Labor Abnormalities</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05857" y="906368"/>
            <a:ext cx="4752757" cy="2724949"/>
          </a:xfrm>
          <a:prstGeom prst="rect">
            <a:avLst/>
          </a:prstGeom>
        </p:spPr>
      </p:pic>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59</a:t>
            </a:fld>
            <a:endParaRPr lang="en-US" sz="1600" dirty="0">
              <a:solidFill>
                <a:srgbClr val="7C7C7C"/>
              </a:solidFill>
            </a:endParaRPr>
          </a:p>
        </p:txBody>
      </p:sp>
    </p:spTree>
    <p:extLst>
      <p:ext uri="{BB962C8B-B14F-4D97-AF65-F5344CB8AC3E}">
        <p14:creationId xmlns:p14="http://schemas.microsoft.com/office/powerpoint/2010/main" val="3116006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nvPr>
        </p:nvGraphicFramePr>
        <p:xfrm>
          <a:off x="327267" y="1861978"/>
          <a:ext cx="7925856" cy="4070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4386" name="Picture 8" descr="doctors_icon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5813" y="4192588"/>
            <a:ext cx="1720850" cy="172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8" name="Slide Number Placeholder 1"/>
          <p:cNvSpPr>
            <a:spLocks noGrp="1"/>
          </p:cNvSpPr>
          <p:nvPr>
            <p:ph type="sldNum" sz="quarter" idx="4294967295"/>
          </p:nvPr>
        </p:nvSpPr>
        <p:spPr>
          <a:xfrm>
            <a:off x="7010400" y="6172200"/>
            <a:ext cx="2133600" cy="685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ECB631-25E7-B547-9D4F-45C8FABAE83D}" type="slidenum">
              <a:rPr lang="en-US" sz="900">
                <a:solidFill>
                  <a:srgbClr val="FFFFFF"/>
                </a:solidFill>
                <a:latin typeface="Century Gothic" charset="0"/>
              </a:rPr>
              <a:pPr/>
              <a:t>6</a:t>
            </a:fld>
            <a:endParaRPr lang="en-US" sz="900">
              <a:solidFill>
                <a:srgbClr val="FFFFFF"/>
              </a:solidFill>
              <a:latin typeface="Century Gothic" charset="0"/>
            </a:endParaRPr>
          </a:p>
        </p:txBody>
      </p:sp>
      <p:sp>
        <p:nvSpPr>
          <p:cNvPr id="2" name="Title 1"/>
          <p:cNvSpPr>
            <a:spLocks noGrp="1"/>
          </p:cNvSpPr>
          <p:nvPr>
            <p:ph type="title"/>
          </p:nvPr>
        </p:nvSpPr>
        <p:spPr>
          <a:xfrm>
            <a:off x="762000" y="838200"/>
            <a:ext cx="7772400" cy="914400"/>
          </a:xfrm>
        </p:spPr>
        <p:txBody>
          <a:bodyPr/>
          <a:lstStyle/>
          <a:p>
            <a:pPr algn="ctr"/>
            <a:r>
              <a:rPr lang="en-US" b="0" dirty="0" smtClean="0">
                <a:latin typeface="Avenir Book"/>
                <a:cs typeface="Avenir Book"/>
              </a:rPr>
              <a:t>CMQCC Maternal Data Center</a:t>
            </a:r>
            <a:endParaRPr lang="en-US" b="0" dirty="0">
              <a:latin typeface="Avenir Book"/>
              <a:cs typeface="Avenir Book"/>
            </a:endParaRPr>
          </a:p>
        </p:txBody>
      </p:sp>
      <p:sp>
        <p:nvSpPr>
          <p:cNvPr id="4" name="Rounded Rectangle 3"/>
          <p:cNvSpPr/>
          <p:nvPr/>
        </p:nvSpPr>
        <p:spPr bwMode="auto">
          <a:xfrm>
            <a:off x="6553200" y="4419600"/>
            <a:ext cx="2209800" cy="1676400"/>
          </a:xfrm>
          <a:prstGeom prst="roundRect">
            <a:avLst/>
          </a:prstGeom>
          <a:solidFill>
            <a:srgbClr val="FECC09"/>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2600" dirty="0">
                <a:solidFill>
                  <a:schemeClr val="bg1"/>
                </a:solidFill>
                <a:latin typeface="Arial" pitchFamily="4" charset="0"/>
              </a:rPr>
              <a:t>R</a:t>
            </a:r>
            <a:r>
              <a:rPr lang="en-US" sz="2600" dirty="0" smtClean="0">
                <a:solidFill>
                  <a:schemeClr val="bg1"/>
                </a:solidFill>
                <a:latin typeface="Arial" pitchFamily="4" charset="0"/>
              </a:rPr>
              <a:t>apid</a:t>
            </a:r>
            <a:r>
              <a:rPr lang="en-US" sz="2600" dirty="0">
                <a:solidFill>
                  <a:schemeClr val="bg1"/>
                </a:solidFill>
                <a:latin typeface="Arial" pitchFamily="4" charset="0"/>
              </a:rPr>
              <a:t>-cycle </a:t>
            </a:r>
            <a:r>
              <a:rPr lang="en-US" sz="2600" dirty="0" smtClean="0">
                <a:solidFill>
                  <a:schemeClr val="bg1"/>
                </a:solidFill>
                <a:latin typeface="Arial" pitchFamily="4" charset="0"/>
              </a:rPr>
              <a:t>Data</a:t>
            </a:r>
            <a:endParaRPr lang="en-US" sz="2600" dirty="0">
              <a:solidFill>
                <a:schemeClr val="bg1"/>
              </a:solidFill>
              <a:latin typeface="Arial" pitchFamily="4" charset="0"/>
            </a:endParaRPr>
          </a:p>
          <a:p>
            <a:pPr algn="ctr"/>
            <a:r>
              <a:rPr lang="en-US" sz="2600" dirty="0" smtClean="0">
                <a:solidFill>
                  <a:schemeClr val="bg1"/>
                </a:solidFill>
                <a:latin typeface="Arial" pitchFamily="4" charset="0"/>
              </a:rPr>
              <a:t>(45 days)</a:t>
            </a:r>
            <a:endParaRPr lang="en-US" sz="2600" dirty="0">
              <a:solidFill>
                <a:schemeClr val="bg1"/>
              </a:solidFill>
              <a:latin typeface="Arial" pitchFamily="4" charset="0"/>
            </a:endParaRPr>
          </a:p>
        </p:txBody>
      </p:sp>
      <p:sp>
        <p:nvSpPr>
          <p:cNvPr id="5" name="Right Arrow 4"/>
          <p:cNvSpPr/>
          <p:nvPr/>
        </p:nvSpPr>
        <p:spPr bwMode="auto">
          <a:xfrm>
            <a:off x="5715000" y="4876800"/>
            <a:ext cx="762000" cy="484632"/>
          </a:xfrm>
          <a:prstGeom prst="rightArrow">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4402393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4900" y="807410"/>
            <a:ext cx="4692650" cy="817443"/>
          </a:xfrm>
          <a:solidFill>
            <a:schemeClr val="accent1">
              <a:lumMod val="20000"/>
              <a:lumOff val="80000"/>
            </a:schemeClr>
          </a:solidFill>
        </p:spPr>
        <p:txBody>
          <a:bodyPr>
            <a:normAutofit/>
          </a:bodyPr>
          <a:lstStyle/>
          <a:p>
            <a:r>
              <a:rPr lang="en-US" sz="4000" dirty="0" smtClean="0"/>
              <a:t>      Strategies</a:t>
            </a:r>
            <a:endParaRPr lang="en-US" sz="4000" dirty="0"/>
          </a:p>
        </p:txBody>
      </p:sp>
      <p:sp>
        <p:nvSpPr>
          <p:cNvPr id="3" name="Content Placeholder 2"/>
          <p:cNvSpPr>
            <a:spLocks noGrp="1"/>
          </p:cNvSpPr>
          <p:nvPr>
            <p:ph idx="1"/>
          </p:nvPr>
        </p:nvSpPr>
        <p:spPr>
          <a:xfrm>
            <a:off x="1416050" y="2179171"/>
            <a:ext cx="7448550" cy="2914650"/>
          </a:xfrm>
        </p:spPr>
        <p:txBody>
          <a:bodyPr>
            <a:noAutofit/>
          </a:bodyPr>
          <a:lstStyle/>
          <a:p>
            <a:pPr marL="292100" indent="-292100"/>
            <a:r>
              <a:rPr lang="en-US" sz="2800" dirty="0"/>
              <a:t>Create highly reliable teams and improve interdisciplinary communication</a:t>
            </a:r>
          </a:p>
          <a:p>
            <a:pPr marL="292100" indent="-292100"/>
            <a:r>
              <a:rPr lang="en-US" sz="2800" dirty="0"/>
              <a:t>Adopt standard </a:t>
            </a:r>
            <a:r>
              <a:rPr lang="en-US" sz="2800" dirty="0" smtClean="0"/>
              <a:t>definitions and approaches for labor </a:t>
            </a:r>
            <a:r>
              <a:rPr lang="en-US" sz="2800" dirty="0"/>
              <a:t>and FHR abnormalities</a:t>
            </a:r>
          </a:p>
          <a:p>
            <a:pPr marL="292100" indent="-292100"/>
            <a:r>
              <a:rPr lang="en-US" sz="2800" dirty="0"/>
              <a:t>Utilize operative vaginal deliveries in appropriate cases</a:t>
            </a:r>
          </a:p>
          <a:p>
            <a:pPr marL="292100" indent="-292100"/>
            <a:r>
              <a:rPr lang="en-US" sz="2800" dirty="0"/>
              <a:t>Identify malposition and perform manual </a:t>
            </a:r>
            <a:r>
              <a:rPr lang="en-US" sz="2800" dirty="0" smtClean="0"/>
              <a:t>rotation</a:t>
            </a:r>
            <a:endParaRPr lang="en-US" sz="2800" dirty="0"/>
          </a:p>
        </p:txBody>
      </p:sp>
      <p:sp>
        <p:nvSpPr>
          <p:cNvPr id="6" name="Rectangle 5"/>
          <p:cNvSpPr/>
          <p:nvPr/>
        </p:nvSpPr>
        <p:spPr bwMode="auto">
          <a:xfrm>
            <a:off x="0" y="2171700"/>
            <a:ext cx="971550" cy="46863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Response</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60</a:t>
            </a:fld>
            <a:endParaRPr lang="en-US" sz="1600" dirty="0">
              <a:solidFill>
                <a:srgbClr val="7C7C7C"/>
              </a:solidFill>
            </a:endParaRPr>
          </a:p>
        </p:txBody>
      </p:sp>
    </p:spTree>
    <p:extLst>
      <p:ext uri="{BB962C8B-B14F-4D97-AF65-F5344CB8AC3E}">
        <p14:creationId xmlns:p14="http://schemas.microsoft.com/office/powerpoint/2010/main" val="6331783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0" y="825500"/>
            <a:ext cx="3365500" cy="825500"/>
          </a:xfrm>
          <a:solidFill>
            <a:schemeClr val="accent1">
              <a:lumMod val="20000"/>
              <a:lumOff val="80000"/>
            </a:schemeClr>
          </a:solidFill>
        </p:spPr>
        <p:txBody>
          <a:bodyPr>
            <a:normAutofit/>
          </a:bodyPr>
          <a:lstStyle/>
          <a:p>
            <a:r>
              <a:rPr lang="en-US" sz="4000" dirty="0" smtClean="0"/>
              <a:t>   Examples</a:t>
            </a:r>
            <a:endParaRPr lang="en-US" sz="4000" dirty="0"/>
          </a:p>
        </p:txBody>
      </p:sp>
      <p:sp>
        <p:nvSpPr>
          <p:cNvPr id="3" name="Content Placeholder 2"/>
          <p:cNvSpPr>
            <a:spLocks noGrp="1"/>
          </p:cNvSpPr>
          <p:nvPr>
            <p:ph idx="1"/>
          </p:nvPr>
        </p:nvSpPr>
        <p:spPr>
          <a:xfrm>
            <a:off x="1371600" y="2005973"/>
            <a:ext cx="6919633" cy="2914650"/>
          </a:xfrm>
        </p:spPr>
        <p:txBody>
          <a:bodyPr>
            <a:noAutofit/>
          </a:bodyPr>
          <a:lstStyle/>
          <a:p>
            <a:r>
              <a:rPr lang="en-US" sz="2800" dirty="0"/>
              <a:t>Spontaneous labor algorithms/dystocia checklists</a:t>
            </a:r>
          </a:p>
          <a:p>
            <a:r>
              <a:rPr lang="en-US" sz="2800" dirty="0"/>
              <a:t>Induction algorithms/checklists/policies for timing, scheduling, proper selection</a:t>
            </a:r>
          </a:p>
          <a:p>
            <a:r>
              <a:rPr lang="en-US" sz="2800" dirty="0"/>
              <a:t>Algorithms for standard intervention for FHR changes</a:t>
            </a:r>
          </a:p>
          <a:p>
            <a:r>
              <a:rPr lang="en-US" sz="2800" dirty="0"/>
              <a:t>Model policies for oxytocin</a:t>
            </a:r>
          </a:p>
          <a:p>
            <a:r>
              <a:rPr lang="en-US" sz="2800" dirty="0"/>
              <a:t>Tools for effective communication </a:t>
            </a:r>
          </a:p>
        </p:txBody>
      </p:sp>
      <p:sp>
        <p:nvSpPr>
          <p:cNvPr id="5" name="Rectangle 4"/>
          <p:cNvSpPr/>
          <p:nvPr/>
        </p:nvSpPr>
        <p:spPr bwMode="auto">
          <a:xfrm>
            <a:off x="0" y="2171700"/>
            <a:ext cx="971550" cy="46863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Response</a:t>
            </a:r>
          </a:p>
        </p:txBody>
      </p:sp>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61</a:t>
            </a:fld>
            <a:endParaRPr lang="en-US" sz="1600" dirty="0">
              <a:solidFill>
                <a:srgbClr val="7C7C7C"/>
              </a:solidFill>
            </a:endParaRPr>
          </a:p>
        </p:txBody>
      </p:sp>
    </p:spTree>
    <p:extLst>
      <p:ext uri="{BB962C8B-B14F-4D97-AF65-F5344CB8AC3E}">
        <p14:creationId xmlns:p14="http://schemas.microsoft.com/office/powerpoint/2010/main" val="18125231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850" y="616910"/>
            <a:ext cx="6902450" cy="1173789"/>
          </a:xfrm>
          <a:solidFill>
            <a:srgbClr val="DEEBF7"/>
          </a:solidFill>
        </p:spPr>
        <p:txBody>
          <a:bodyPr/>
          <a:lstStyle/>
          <a:p>
            <a:r>
              <a:rPr lang="en-US" sz="3200" dirty="0" smtClean="0"/>
              <a:t>Example of ACOG/SMFM Labor Dystocia Checklist in toolkit</a:t>
            </a:r>
            <a:endParaRPr lang="en-US" sz="3200" dirty="0"/>
          </a:p>
        </p:txBody>
      </p:sp>
      <p:pic>
        <p:nvPicPr>
          <p:cNvPr id="11" name="Content Placeholder 5"/>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154315" y="2133600"/>
            <a:ext cx="7662526" cy="4118471"/>
          </a:xfrm>
          <a:ln>
            <a:solidFill>
              <a:srgbClr val="2F5597"/>
            </a:solidFill>
          </a:ln>
        </p:spPr>
      </p:pic>
      <p:sp>
        <p:nvSpPr>
          <p:cNvPr id="4" name="Rectangle 3"/>
          <p:cNvSpPr/>
          <p:nvPr/>
        </p:nvSpPr>
        <p:spPr bwMode="auto">
          <a:xfrm>
            <a:off x="0" y="2171700"/>
            <a:ext cx="971550" cy="46863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Response</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62</a:t>
            </a:fld>
            <a:endParaRPr lang="en-US" sz="1600" dirty="0">
              <a:solidFill>
                <a:srgbClr val="7C7C7C"/>
              </a:solidFill>
            </a:endParaRPr>
          </a:p>
        </p:txBody>
      </p:sp>
    </p:spTree>
    <p:extLst>
      <p:ext uri="{BB962C8B-B14F-4D97-AF65-F5344CB8AC3E}">
        <p14:creationId xmlns:p14="http://schemas.microsoft.com/office/powerpoint/2010/main" val="28376219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183983" y="-425808"/>
            <a:ext cx="3359499" cy="5404917"/>
          </a:xfrm>
          <a:prstGeom prst="rect">
            <a:avLst/>
          </a:prstGeom>
        </p:spPr>
      </p:pic>
      <p:sp>
        <p:nvSpPr>
          <p:cNvPr id="4" name="Rectangle 3"/>
          <p:cNvSpPr/>
          <p:nvPr/>
        </p:nvSpPr>
        <p:spPr bwMode="auto">
          <a:xfrm>
            <a:off x="1163472" y="3805326"/>
            <a:ext cx="6858000" cy="1085850"/>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3300" spc="450" dirty="0">
                <a:solidFill>
                  <a:schemeClr val="tx1">
                    <a:lumMod val="75000"/>
                    <a:lumOff val="25000"/>
                  </a:schemeClr>
                </a:solidFill>
                <a:latin typeface="Avenir Book" charset="0"/>
                <a:ea typeface="Avenir Book" charset="0"/>
                <a:cs typeface="Avenir Book" charset="0"/>
              </a:rPr>
              <a:t>REPORTING/SYSTEMS</a:t>
            </a:r>
          </a:p>
        </p:txBody>
      </p:sp>
      <p:sp>
        <p:nvSpPr>
          <p:cNvPr id="9" name="TextBox 8"/>
          <p:cNvSpPr txBox="1"/>
          <p:nvPr/>
        </p:nvSpPr>
        <p:spPr>
          <a:xfrm>
            <a:off x="1839804" y="4992969"/>
            <a:ext cx="5565657" cy="523220"/>
          </a:xfrm>
          <a:prstGeom prst="rect">
            <a:avLst/>
          </a:prstGeom>
          <a:noFill/>
        </p:spPr>
        <p:txBody>
          <a:bodyPr wrap="none" rtlCol="0">
            <a:spAutoFit/>
          </a:bodyPr>
          <a:lstStyle/>
          <a:p>
            <a:pPr algn="ctr"/>
            <a:r>
              <a:rPr lang="en-US" sz="2800" dirty="0">
                <a:solidFill>
                  <a:schemeClr val="tx1">
                    <a:lumMod val="75000"/>
                    <a:lumOff val="25000"/>
                  </a:schemeClr>
                </a:solidFill>
                <a:latin typeface="Avenir Book" charset="0"/>
                <a:ea typeface="Avenir Book" charset="0"/>
                <a:cs typeface="Avenir Book" charset="0"/>
              </a:rPr>
              <a:t>Using Data to Drive Improvement</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63</a:t>
            </a:fld>
            <a:endParaRPr lang="en-US" sz="1600" dirty="0">
              <a:solidFill>
                <a:srgbClr val="7C7C7C"/>
              </a:solidFill>
            </a:endParaRPr>
          </a:p>
        </p:txBody>
      </p:sp>
    </p:spTree>
    <p:extLst>
      <p:ext uri="{BB962C8B-B14F-4D97-AF65-F5344CB8AC3E}">
        <p14:creationId xmlns:p14="http://schemas.microsoft.com/office/powerpoint/2010/main" val="33053319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3800" y="736600"/>
            <a:ext cx="4254500" cy="825500"/>
          </a:xfrm>
          <a:solidFill>
            <a:srgbClr val="DEEBF7"/>
          </a:solidFill>
        </p:spPr>
        <p:txBody>
          <a:bodyPr>
            <a:normAutofit fontScale="90000"/>
          </a:bodyPr>
          <a:lstStyle/>
          <a:p>
            <a:r>
              <a:rPr lang="en-US" sz="4000" dirty="0" smtClean="0"/>
              <a:t>Internal  Strategies</a:t>
            </a:r>
            <a:endParaRPr lang="en-US" sz="4000" dirty="0"/>
          </a:p>
        </p:txBody>
      </p:sp>
      <p:sp>
        <p:nvSpPr>
          <p:cNvPr id="3" name="Content Placeholder 2"/>
          <p:cNvSpPr>
            <a:spLocks noGrp="1"/>
          </p:cNvSpPr>
          <p:nvPr>
            <p:ph idx="1"/>
          </p:nvPr>
        </p:nvSpPr>
        <p:spPr>
          <a:xfrm>
            <a:off x="1442398" y="1813113"/>
            <a:ext cx="7072952" cy="3335173"/>
          </a:xfrm>
        </p:spPr>
        <p:txBody>
          <a:bodyPr>
            <a:noAutofit/>
          </a:bodyPr>
          <a:lstStyle/>
          <a:p>
            <a:pPr marL="223838" indent="-223838"/>
            <a:r>
              <a:rPr lang="en-US" sz="2800" dirty="0"/>
              <a:t>Provide timely feedback in persuasive manner</a:t>
            </a:r>
          </a:p>
          <a:p>
            <a:pPr marL="223838" indent="-223838"/>
            <a:r>
              <a:rPr lang="en-US" sz="2800" dirty="0"/>
              <a:t>Use comparative data which conveys a sense of urgency</a:t>
            </a:r>
          </a:p>
          <a:p>
            <a:pPr marL="223838" indent="-223838"/>
            <a:r>
              <a:rPr lang="en-US" sz="2800" dirty="0"/>
              <a:t>Present </a:t>
            </a:r>
            <a:r>
              <a:rPr lang="en-US" sz="2800" dirty="0" smtClean="0"/>
              <a:t>data for both hospital and providers</a:t>
            </a:r>
            <a:endParaRPr lang="en-US" sz="2800" dirty="0">
              <a:solidFill>
                <a:schemeClr val="bg2"/>
              </a:solidFill>
            </a:endParaRPr>
          </a:p>
          <a:p>
            <a:pPr marL="223838" indent="-223838"/>
            <a:r>
              <a:rPr lang="en-US" sz="2800" dirty="0" smtClean="0"/>
              <a:t>Set </a:t>
            </a:r>
            <a:r>
              <a:rPr lang="en-US" sz="2800" dirty="0"/>
              <a:t>achievable goals</a:t>
            </a:r>
          </a:p>
          <a:p>
            <a:pPr marL="223838" indent="-223838"/>
            <a:r>
              <a:rPr lang="en-US" sz="2800" dirty="0"/>
              <a:t>Tie descriptive “cold” data with patient stories and other successes</a:t>
            </a:r>
          </a:p>
        </p:txBody>
      </p:sp>
      <p:sp>
        <p:nvSpPr>
          <p:cNvPr id="5" name="Rectangle 4"/>
          <p:cNvSpPr/>
          <p:nvPr/>
        </p:nvSpPr>
        <p:spPr bwMode="auto">
          <a:xfrm>
            <a:off x="0" y="2343150"/>
            <a:ext cx="971550" cy="451485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solidFill>
                <a:latin typeface="Avenir Book" charset="0"/>
                <a:ea typeface="Avenir Book" charset="0"/>
                <a:cs typeface="Avenir Book" charset="0"/>
              </a:rPr>
              <a:t>Reporting</a:t>
            </a:r>
          </a:p>
        </p:txBody>
      </p:sp>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64</a:t>
            </a:fld>
            <a:endParaRPr lang="en-US" sz="1600" dirty="0">
              <a:solidFill>
                <a:srgbClr val="7C7C7C"/>
              </a:solidFill>
            </a:endParaRPr>
          </a:p>
        </p:txBody>
      </p:sp>
    </p:spTree>
    <p:extLst>
      <p:ext uri="{BB962C8B-B14F-4D97-AF65-F5344CB8AC3E}">
        <p14:creationId xmlns:p14="http://schemas.microsoft.com/office/powerpoint/2010/main" val="34898334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978374"/>
            <a:ext cx="4546600" cy="913926"/>
          </a:xfrm>
          <a:solidFill>
            <a:srgbClr val="DEEBF7"/>
          </a:solidFill>
        </p:spPr>
        <p:txBody>
          <a:bodyPr>
            <a:noAutofit/>
          </a:bodyPr>
          <a:lstStyle/>
          <a:p>
            <a:r>
              <a:rPr lang="en-US" sz="4000" dirty="0" smtClean="0"/>
              <a:t>External Strategies</a:t>
            </a:r>
            <a:endParaRPr lang="en-US" sz="4000" dirty="0"/>
          </a:p>
        </p:txBody>
      </p:sp>
      <p:sp>
        <p:nvSpPr>
          <p:cNvPr id="3" name="Content Placeholder 2"/>
          <p:cNvSpPr>
            <a:spLocks noGrp="1"/>
          </p:cNvSpPr>
          <p:nvPr>
            <p:ph idx="1"/>
          </p:nvPr>
        </p:nvSpPr>
        <p:spPr>
          <a:xfrm>
            <a:off x="1279200" y="2507542"/>
            <a:ext cx="7502857" cy="2400300"/>
          </a:xfrm>
        </p:spPr>
        <p:txBody>
          <a:bodyPr>
            <a:noAutofit/>
          </a:bodyPr>
          <a:lstStyle/>
          <a:p>
            <a:r>
              <a:rPr lang="en-US" sz="2800" dirty="0"/>
              <a:t>E</a:t>
            </a:r>
            <a:r>
              <a:rPr lang="en-US" sz="2800" dirty="0" smtClean="0"/>
              <a:t>ngage </a:t>
            </a:r>
            <a:r>
              <a:rPr lang="en-US" sz="2800" dirty="0">
                <a:solidFill>
                  <a:schemeClr val="accent5"/>
                </a:solidFill>
              </a:rPr>
              <a:t>women</a:t>
            </a:r>
            <a:r>
              <a:rPr lang="en-US" sz="2800" dirty="0"/>
              <a:t>, </a:t>
            </a:r>
            <a:r>
              <a:rPr lang="en-US" sz="2800" dirty="0">
                <a:solidFill>
                  <a:schemeClr val="accent5"/>
                </a:solidFill>
              </a:rPr>
              <a:t>employers</a:t>
            </a:r>
            <a:r>
              <a:rPr lang="en-US" sz="2800" dirty="0"/>
              <a:t> and the </a:t>
            </a:r>
            <a:r>
              <a:rPr lang="en-US" sz="2800" dirty="0">
                <a:solidFill>
                  <a:schemeClr val="accent5"/>
                </a:solidFill>
              </a:rPr>
              <a:t>general public </a:t>
            </a:r>
            <a:r>
              <a:rPr lang="en-US" sz="2800" dirty="0"/>
              <a:t>in the improvement project</a:t>
            </a:r>
          </a:p>
          <a:p>
            <a:r>
              <a:rPr lang="en-US" sz="2800" dirty="0" smtClean="0"/>
              <a:t>Public </a:t>
            </a:r>
            <a:r>
              <a:rPr lang="en-US" sz="2800" dirty="0"/>
              <a:t>release of selected hospital-level measures that have been well-vetted</a:t>
            </a:r>
          </a:p>
          <a:p>
            <a:r>
              <a:rPr lang="en-US" sz="2800" dirty="0"/>
              <a:t>Provide a lay explanation of the measures</a:t>
            </a:r>
          </a:p>
          <a:p>
            <a:r>
              <a:rPr lang="en-US" sz="2800" dirty="0"/>
              <a:t>Widely distribute these measures through multiple media channels to capture the greatest attention</a:t>
            </a:r>
          </a:p>
        </p:txBody>
      </p:sp>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65</a:t>
            </a:fld>
            <a:endParaRPr lang="en-US" sz="1600" dirty="0">
              <a:solidFill>
                <a:srgbClr val="7C7C7C"/>
              </a:solidFill>
            </a:endParaRPr>
          </a:p>
        </p:txBody>
      </p:sp>
      <p:sp>
        <p:nvSpPr>
          <p:cNvPr id="7" name="Rectangle 6"/>
          <p:cNvSpPr/>
          <p:nvPr/>
        </p:nvSpPr>
        <p:spPr bwMode="auto">
          <a:xfrm>
            <a:off x="0" y="2343150"/>
            <a:ext cx="971550" cy="451485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solidFill>
                <a:latin typeface="Avenir Book" charset="0"/>
                <a:ea typeface="Avenir Book" charset="0"/>
                <a:cs typeface="Avenir Book" charset="0"/>
              </a:rPr>
              <a:t>Reporting</a:t>
            </a:r>
          </a:p>
        </p:txBody>
      </p:sp>
    </p:spTree>
    <p:extLst>
      <p:ext uri="{BB962C8B-B14F-4D97-AF65-F5344CB8AC3E}">
        <p14:creationId xmlns:p14="http://schemas.microsoft.com/office/powerpoint/2010/main" val="10630706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33500" y="1066800"/>
            <a:ext cx="7810499" cy="5673629"/>
            <a:chOff x="2019301" y="1394236"/>
            <a:chExt cx="6737999" cy="4827477"/>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19301" y="1394236"/>
              <a:ext cx="6737999" cy="4827477"/>
            </a:xfrm>
            <a:prstGeom prst="rect">
              <a:avLst/>
            </a:prstGeom>
          </p:spPr>
        </p:pic>
        <p:sp>
          <p:nvSpPr>
            <p:cNvPr id="7" name="Rectangle 6"/>
            <p:cNvSpPr/>
            <p:nvPr/>
          </p:nvSpPr>
          <p:spPr>
            <a:xfrm>
              <a:off x="2374413" y="2612540"/>
              <a:ext cx="663088" cy="17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25" b="1" dirty="0">
                <a:solidFill>
                  <a:prstClr val="black"/>
                </a:solidFill>
                <a:latin typeface="Calibri"/>
              </a:endParaRPr>
            </a:p>
          </p:txBody>
        </p:sp>
        <p:sp>
          <p:nvSpPr>
            <p:cNvPr id="13" name="Rectangle 12"/>
            <p:cNvSpPr/>
            <p:nvPr/>
          </p:nvSpPr>
          <p:spPr>
            <a:xfrm>
              <a:off x="2333510" y="3910357"/>
              <a:ext cx="685800" cy="17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b="1" dirty="0">
                  <a:solidFill>
                    <a:srgbClr val="9BBB59">
                      <a:lumMod val="75000"/>
                    </a:srgbClr>
                  </a:solidFill>
                  <a:latin typeface="Calibri"/>
                </a:rPr>
                <a:t>G5xxxx</a:t>
              </a:r>
            </a:p>
          </p:txBody>
        </p:sp>
        <p:sp>
          <p:nvSpPr>
            <p:cNvPr id="14" name="Rectangle 13"/>
            <p:cNvSpPr/>
            <p:nvPr/>
          </p:nvSpPr>
          <p:spPr>
            <a:xfrm>
              <a:off x="2333510" y="3664660"/>
              <a:ext cx="685800" cy="17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b="1" dirty="0">
                  <a:solidFill>
                    <a:srgbClr val="9BBB59">
                      <a:lumMod val="75000"/>
                    </a:srgbClr>
                  </a:solidFill>
                  <a:latin typeface="Calibri"/>
                </a:rPr>
                <a:t>G6xxxx</a:t>
              </a:r>
            </a:p>
          </p:txBody>
        </p:sp>
        <p:sp>
          <p:nvSpPr>
            <p:cNvPr id="15" name="Rectangle 14"/>
            <p:cNvSpPr/>
            <p:nvPr/>
          </p:nvSpPr>
          <p:spPr>
            <a:xfrm>
              <a:off x="2333510" y="3376212"/>
              <a:ext cx="685800" cy="17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b="1" dirty="0">
                  <a:solidFill>
                    <a:srgbClr val="9BBB59">
                      <a:lumMod val="75000"/>
                    </a:srgbClr>
                  </a:solidFill>
                  <a:latin typeface="Calibri"/>
                </a:rPr>
                <a:t>G7xxxx</a:t>
              </a:r>
            </a:p>
          </p:txBody>
        </p:sp>
        <p:sp>
          <p:nvSpPr>
            <p:cNvPr id="16" name="Rectangle 15"/>
            <p:cNvSpPr/>
            <p:nvPr/>
          </p:nvSpPr>
          <p:spPr>
            <a:xfrm>
              <a:off x="2333510" y="4183433"/>
              <a:ext cx="685800" cy="17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b="1" dirty="0">
                  <a:solidFill>
                    <a:srgbClr val="9BBB59">
                      <a:lumMod val="75000"/>
                    </a:srgbClr>
                  </a:solidFill>
                  <a:latin typeface="Calibri"/>
                </a:rPr>
                <a:t>G8xxxx</a:t>
              </a:r>
            </a:p>
          </p:txBody>
        </p:sp>
        <p:sp>
          <p:nvSpPr>
            <p:cNvPr id="17" name="Rectangle 16"/>
            <p:cNvSpPr/>
            <p:nvPr/>
          </p:nvSpPr>
          <p:spPr>
            <a:xfrm>
              <a:off x="2333510" y="4461729"/>
              <a:ext cx="685800" cy="17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b="1" dirty="0">
                  <a:solidFill>
                    <a:srgbClr val="9BBB59">
                      <a:lumMod val="75000"/>
                    </a:srgbClr>
                  </a:solidFill>
                  <a:latin typeface="Calibri"/>
                </a:rPr>
                <a:t>A8xxxx</a:t>
              </a:r>
            </a:p>
          </p:txBody>
        </p:sp>
        <p:sp>
          <p:nvSpPr>
            <p:cNvPr id="18" name="Rectangle 17"/>
            <p:cNvSpPr/>
            <p:nvPr/>
          </p:nvSpPr>
          <p:spPr>
            <a:xfrm>
              <a:off x="2333510" y="4698205"/>
              <a:ext cx="685800" cy="17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b="1" dirty="0">
                  <a:solidFill>
                    <a:srgbClr val="9BBB59">
                      <a:lumMod val="75000"/>
                    </a:srgbClr>
                  </a:solidFill>
                  <a:latin typeface="Calibri"/>
                </a:rPr>
                <a:t>A6xxxx</a:t>
              </a:r>
            </a:p>
          </p:txBody>
        </p:sp>
        <p:sp>
          <p:nvSpPr>
            <p:cNvPr id="19" name="Rectangle 18"/>
            <p:cNvSpPr/>
            <p:nvPr/>
          </p:nvSpPr>
          <p:spPr>
            <a:xfrm>
              <a:off x="2333510" y="5055797"/>
              <a:ext cx="685800" cy="17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b="1" dirty="0">
                  <a:solidFill>
                    <a:srgbClr val="9BBB59">
                      <a:lumMod val="75000"/>
                    </a:srgbClr>
                  </a:solidFill>
                  <a:latin typeface="Calibri"/>
                </a:rPr>
                <a:t>A5xxxx</a:t>
              </a:r>
            </a:p>
          </p:txBody>
        </p:sp>
        <p:sp>
          <p:nvSpPr>
            <p:cNvPr id="20" name="Rectangle 19"/>
            <p:cNvSpPr/>
            <p:nvPr/>
          </p:nvSpPr>
          <p:spPr>
            <a:xfrm>
              <a:off x="2333510" y="5387219"/>
              <a:ext cx="685800" cy="17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b="1" dirty="0">
                  <a:solidFill>
                    <a:srgbClr val="9BBB59">
                      <a:lumMod val="75000"/>
                    </a:srgbClr>
                  </a:solidFill>
                  <a:latin typeface="Calibri"/>
                </a:rPr>
                <a:t>A4xxxx</a:t>
              </a:r>
            </a:p>
          </p:txBody>
        </p:sp>
        <p:sp>
          <p:nvSpPr>
            <p:cNvPr id="21" name="Rectangle 20"/>
            <p:cNvSpPr/>
            <p:nvPr/>
          </p:nvSpPr>
          <p:spPr>
            <a:xfrm>
              <a:off x="2333510" y="5654980"/>
              <a:ext cx="685800" cy="17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b="1" dirty="0">
                  <a:solidFill>
                    <a:srgbClr val="9BBB59">
                      <a:lumMod val="75000"/>
                    </a:srgbClr>
                  </a:solidFill>
                  <a:latin typeface="Calibri"/>
                </a:rPr>
                <a:t>A8xxxx</a:t>
              </a:r>
            </a:p>
          </p:txBody>
        </p:sp>
        <p:sp>
          <p:nvSpPr>
            <p:cNvPr id="22" name="Rectangle 21"/>
            <p:cNvSpPr/>
            <p:nvPr/>
          </p:nvSpPr>
          <p:spPr>
            <a:xfrm>
              <a:off x="2333510" y="5907073"/>
              <a:ext cx="685800" cy="17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b="1" dirty="0">
                  <a:solidFill>
                    <a:srgbClr val="9BBB59">
                      <a:lumMod val="75000"/>
                    </a:srgbClr>
                  </a:solidFill>
                  <a:latin typeface="Calibri"/>
                </a:rPr>
                <a:t>A9xxxx</a:t>
              </a:r>
            </a:p>
          </p:txBody>
        </p:sp>
        <p:sp>
          <p:nvSpPr>
            <p:cNvPr id="24" name="Rectangle 23"/>
            <p:cNvSpPr/>
            <p:nvPr/>
          </p:nvSpPr>
          <p:spPr>
            <a:xfrm>
              <a:off x="2390610" y="2175378"/>
              <a:ext cx="2261601" cy="17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050" b="1" dirty="0">
                <a:solidFill>
                  <a:srgbClr val="77933C"/>
                </a:solidFill>
                <a:latin typeface="Calibri"/>
              </a:endParaRPr>
            </a:p>
          </p:txBody>
        </p:sp>
        <p:sp>
          <p:nvSpPr>
            <p:cNvPr id="25" name="Rectangle 24"/>
            <p:cNvSpPr/>
            <p:nvPr/>
          </p:nvSpPr>
          <p:spPr>
            <a:xfrm>
              <a:off x="2302200" y="3135588"/>
              <a:ext cx="2057400" cy="17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b="1" dirty="0">
                  <a:solidFill>
                    <a:srgbClr val="9BBB59">
                      <a:lumMod val="75000"/>
                    </a:srgbClr>
                  </a:solidFill>
                  <a:latin typeface="Calibri"/>
                </a:rPr>
                <a:t>Sample Medical Center</a:t>
              </a:r>
            </a:p>
          </p:txBody>
        </p:sp>
        <p:sp>
          <p:nvSpPr>
            <p:cNvPr id="6" name="Rectangle 5"/>
            <p:cNvSpPr/>
            <p:nvPr/>
          </p:nvSpPr>
          <p:spPr>
            <a:xfrm>
              <a:off x="2219847" y="5637277"/>
              <a:ext cx="5025513" cy="495695"/>
            </a:xfrm>
            <a:prstGeom prst="rect">
              <a:avLst/>
            </a:prstGeom>
            <a:noFill/>
            <a:ln w="38100" cap="flat" cmpd="sng" algn="ctr">
              <a:solidFill>
                <a:srgbClr val="FF0000"/>
              </a:solidFill>
              <a:prstDash val="solid"/>
              <a:roun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endParaRPr lang="en-US" sz="1350">
                <a:solidFill>
                  <a:prstClr val="white"/>
                </a:solidFill>
                <a:latin typeface="Calibri"/>
              </a:endParaRPr>
            </a:p>
          </p:txBody>
        </p:sp>
      </p:grpSp>
      <p:sp>
        <p:nvSpPr>
          <p:cNvPr id="2" name="Oval Callout 1"/>
          <p:cNvSpPr/>
          <p:nvPr/>
        </p:nvSpPr>
        <p:spPr>
          <a:xfrm>
            <a:off x="-187292" y="4237771"/>
            <a:ext cx="1874895" cy="1446975"/>
          </a:xfrm>
          <a:prstGeom prst="wedgeEllipseCallout">
            <a:avLst>
              <a:gd name="adj1" fmla="val 41907"/>
              <a:gd name="adj2" fmla="val 77242"/>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rgbClr val="EEECE1">
                    <a:lumMod val="10000"/>
                  </a:srgbClr>
                </a:solidFill>
                <a:latin typeface="Calibri"/>
              </a:rPr>
              <a:t>Note the two busiest providers had widely different rates</a:t>
            </a:r>
          </a:p>
        </p:txBody>
      </p:sp>
      <p:sp>
        <p:nvSpPr>
          <p:cNvPr id="23" name="TextBox 22"/>
          <p:cNvSpPr txBox="1"/>
          <p:nvPr/>
        </p:nvSpPr>
        <p:spPr>
          <a:xfrm>
            <a:off x="28607" y="1536768"/>
            <a:ext cx="1523584" cy="1631216"/>
          </a:xfrm>
          <a:prstGeom prst="rect">
            <a:avLst/>
          </a:prstGeom>
          <a:solidFill>
            <a:schemeClr val="bg1"/>
          </a:solidFill>
          <a:ln w="19050" cap="flat" cmpd="sng" algn="ctr">
            <a:solidFill>
              <a:schemeClr val="accent1"/>
            </a:solidFill>
            <a:prstDash val="solid"/>
            <a:round/>
            <a:headEnd type="none" w="med" len="med"/>
            <a:tailEnd type="none" w="med" len="med"/>
          </a:ln>
        </p:spPr>
        <p:txBody>
          <a:bodyPr wrap="square" rtlCol="0">
            <a:spAutoFit/>
          </a:bodyPr>
          <a:lstStyle/>
          <a:p>
            <a:pPr algn="ctr" defTabSz="342900"/>
            <a:r>
              <a:rPr lang="en-US" sz="2000" dirty="0">
                <a:solidFill>
                  <a:prstClr val="black"/>
                </a:solidFill>
                <a:latin typeface="Calibri"/>
              </a:rPr>
              <a:t>Screen Shot from the CMQCC Maternal Data Center</a:t>
            </a:r>
          </a:p>
        </p:txBody>
      </p:sp>
      <p:sp>
        <p:nvSpPr>
          <p:cNvPr id="5" name="Title 1"/>
          <p:cNvSpPr>
            <a:spLocks noGrp="1"/>
          </p:cNvSpPr>
          <p:nvPr>
            <p:ph type="title"/>
          </p:nvPr>
        </p:nvSpPr>
        <p:spPr>
          <a:xfrm>
            <a:off x="1604211" y="577241"/>
            <a:ext cx="6019800" cy="768959"/>
          </a:xfrm>
          <a:solidFill>
            <a:srgbClr val="DEEBF7"/>
          </a:solidFill>
        </p:spPr>
        <p:txBody>
          <a:bodyPr>
            <a:noAutofit/>
          </a:bodyPr>
          <a:lstStyle/>
          <a:p>
            <a:pPr lvl="0">
              <a:defRPr/>
            </a:pPr>
            <a:r>
              <a:rPr lang="en-US" sz="3200" dirty="0">
                <a:solidFill>
                  <a:schemeClr val="tx1">
                    <a:lumMod val="75000"/>
                    <a:lumOff val="25000"/>
                  </a:schemeClr>
                </a:solidFill>
              </a:rPr>
              <a:t>Provider-Level Cesarean Rates</a:t>
            </a:r>
          </a:p>
        </p:txBody>
      </p:sp>
    </p:spTree>
    <p:extLst>
      <p:ext uri="{BB962C8B-B14F-4D97-AF65-F5344CB8AC3E}">
        <p14:creationId xmlns:p14="http://schemas.microsoft.com/office/powerpoint/2010/main" val="31560486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bwMode="auto">
          <a:xfrm>
            <a:off x="958850" y="1130300"/>
            <a:ext cx="7353300" cy="2857500"/>
          </a:xfrm>
          <a:prstGeom prst="wedgeRectCallout">
            <a:avLst>
              <a:gd name="adj1" fmla="val -49620"/>
              <a:gd name="adj2" fmla="val 48070"/>
            </a:avLst>
          </a:prstGeom>
          <a:solidFill>
            <a:srgbClr val="82ADC0">
              <a:alpha val="69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ts val="1200"/>
              </a:spcAft>
            </a:pPr>
            <a:r>
              <a:rPr lang="en-US" sz="3600" dirty="0" smtClean="0">
                <a:solidFill>
                  <a:schemeClr val="tx1">
                    <a:lumMod val="75000"/>
                    <a:lumOff val="25000"/>
                  </a:schemeClr>
                </a:solidFill>
                <a:latin typeface="Avenir Book" charset="0"/>
                <a:ea typeface="Avenir Book" charset="0"/>
                <a:cs typeface="Avenir Book" charset="0"/>
              </a:rPr>
              <a:t>In summary, </a:t>
            </a:r>
            <a:br>
              <a:rPr lang="en-US" sz="3600" dirty="0" smtClean="0">
                <a:solidFill>
                  <a:schemeClr val="tx1">
                    <a:lumMod val="75000"/>
                    <a:lumOff val="25000"/>
                  </a:schemeClr>
                </a:solidFill>
                <a:latin typeface="Avenir Book" charset="0"/>
                <a:ea typeface="Avenir Book" charset="0"/>
                <a:cs typeface="Avenir Book" charset="0"/>
              </a:rPr>
            </a:br>
            <a:r>
              <a:rPr lang="en-US" sz="3600" dirty="0" smtClean="0">
                <a:solidFill>
                  <a:schemeClr val="tx1">
                    <a:lumMod val="75000"/>
                    <a:lumOff val="25000"/>
                  </a:schemeClr>
                </a:solidFill>
                <a:latin typeface="Avenir Book" charset="0"/>
                <a:ea typeface="Avenir Book" charset="0"/>
                <a:cs typeface="Avenir Book" charset="0"/>
              </a:rPr>
              <a:t>Cesarean deliveries can be </a:t>
            </a:r>
            <a:br>
              <a:rPr lang="en-US" sz="3600" dirty="0" smtClean="0">
                <a:solidFill>
                  <a:schemeClr val="tx1">
                    <a:lumMod val="75000"/>
                    <a:lumOff val="25000"/>
                  </a:schemeClr>
                </a:solidFill>
                <a:latin typeface="Avenir Book" charset="0"/>
                <a:ea typeface="Avenir Book" charset="0"/>
                <a:cs typeface="Avenir Book" charset="0"/>
              </a:rPr>
            </a:br>
            <a:r>
              <a:rPr lang="en-US" sz="3600" dirty="0" smtClean="0">
                <a:solidFill>
                  <a:schemeClr val="tx1">
                    <a:lumMod val="75000"/>
                    <a:lumOff val="25000"/>
                  </a:schemeClr>
                </a:solidFill>
                <a:latin typeface="Avenir Book" charset="0"/>
                <a:ea typeface="Avenir Book" charset="0"/>
                <a:cs typeface="Avenir Book" charset="0"/>
              </a:rPr>
              <a:t>life-saving</a:t>
            </a:r>
            <a:r>
              <a:rPr lang="is-IS" sz="3600" dirty="0" smtClean="0">
                <a:solidFill>
                  <a:schemeClr val="tx1">
                    <a:lumMod val="75000"/>
                    <a:lumOff val="25000"/>
                  </a:schemeClr>
                </a:solidFill>
                <a:latin typeface="Avenir Book" charset="0"/>
                <a:ea typeface="Avenir Book" charset="0"/>
                <a:cs typeface="Avenir Book" charset="0"/>
              </a:rPr>
              <a:t>…</a:t>
            </a:r>
            <a:r>
              <a:rPr lang="en-US" sz="3600" dirty="0" smtClean="0">
                <a:solidFill>
                  <a:schemeClr val="tx1">
                    <a:lumMod val="75000"/>
                    <a:lumOff val="25000"/>
                  </a:schemeClr>
                </a:solidFill>
                <a:latin typeface="Avenir Book" charset="0"/>
                <a:ea typeface="Avenir Book" charset="0"/>
                <a:cs typeface="Avenir Book" charset="0"/>
              </a:rPr>
              <a:t> </a:t>
            </a:r>
          </a:p>
          <a:p>
            <a:pPr algn="ctr" eaLnBrk="0" fontAlgn="base" hangingPunct="0">
              <a:spcBef>
                <a:spcPct val="0"/>
              </a:spcBef>
              <a:spcAft>
                <a:spcPct val="0"/>
              </a:spcAft>
            </a:pPr>
            <a:r>
              <a:rPr lang="en-US" sz="3600" i="1" dirty="0" smtClean="0">
                <a:solidFill>
                  <a:schemeClr val="tx1">
                    <a:lumMod val="75000"/>
                    <a:lumOff val="25000"/>
                  </a:schemeClr>
                </a:solidFill>
                <a:latin typeface="Avenir Book" charset="0"/>
                <a:ea typeface="Avenir Book" charset="0"/>
                <a:cs typeface="Avenir Book" charset="0"/>
              </a:rPr>
              <a:t>Just be sure she really needs it!</a:t>
            </a:r>
            <a:endParaRPr lang="en-US" sz="3600" i="1" dirty="0">
              <a:solidFill>
                <a:schemeClr val="tx1">
                  <a:lumMod val="75000"/>
                  <a:lumOff val="25000"/>
                </a:schemeClr>
              </a:solidFill>
              <a:latin typeface="Avenir Book" charset="0"/>
              <a:ea typeface="Avenir Book" charset="0"/>
              <a:cs typeface="Avenir Book"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68525" y="4457700"/>
            <a:ext cx="4933950" cy="1543050"/>
          </a:xfrm>
          <a:prstGeom prst="rect">
            <a:avLst/>
          </a:prstGeom>
        </p:spPr>
      </p:pic>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67</a:t>
            </a:fld>
            <a:endParaRPr lang="en-US" sz="1600" dirty="0">
              <a:solidFill>
                <a:srgbClr val="7C7C7C"/>
              </a:solidFill>
            </a:endParaRPr>
          </a:p>
        </p:txBody>
      </p:sp>
    </p:spTree>
    <p:extLst>
      <p:ext uri="{BB962C8B-B14F-4D97-AF65-F5344CB8AC3E}">
        <p14:creationId xmlns:p14="http://schemas.microsoft.com/office/powerpoint/2010/main" val="25707643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0" y="515469"/>
            <a:ext cx="7772400" cy="914400"/>
          </a:xfrm>
        </p:spPr>
        <p:txBody>
          <a:bodyPr/>
          <a:lstStyle/>
          <a:p>
            <a:pPr algn="ctr" eaLnBrk="1" hangingPunct="1"/>
            <a:r>
              <a:rPr lang="en-US" dirty="0">
                <a:ea typeface="ＭＳ Ｐゴシック" pitchFamily="-109" charset="-128"/>
                <a:cs typeface="ＭＳ Ｐゴシック" pitchFamily="-109" charset="-128"/>
              </a:rPr>
              <a:t>Thank You!</a:t>
            </a:r>
          </a:p>
        </p:txBody>
      </p:sp>
      <p:pic>
        <p:nvPicPr>
          <p:cNvPr id="5" name="Picture 5"/>
          <p:cNvPicPr>
            <a:picLocks noChangeAspect="1"/>
          </p:cNvPicPr>
          <p:nvPr/>
        </p:nvPicPr>
        <p:blipFill>
          <a:blip r:embed="rId3"/>
          <a:srcRect/>
          <a:stretch>
            <a:fillRect/>
          </a:stretch>
        </p:blipFill>
        <p:spPr bwMode="auto">
          <a:xfrm>
            <a:off x="1654903" y="1227394"/>
            <a:ext cx="5838825" cy="3748088"/>
          </a:xfrm>
          <a:prstGeom prst="rect">
            <a:avLst/>
          </a:prstGeom>
          <a:noFill/>
          <a:ln w="9525">
            <a:noFill/>
            <a:miter lim="800000"/>
            <a:headEnd/>
            <a:tailEnd/>
          </a:ln>
        </p:spPr>
      </p:pic>
      <p:sp>
        <p:nvSpPr>
          <p:cNvPr id="7" name="Rectangle 6"/>
          <p:cNvSpPr/>
          <p:nvPr/>
        </p:nvSpPr>
        <p:spPr>
          <a:xfrm>
            <a:off x="330926" y="5102631"/>
            <a:ext cx="8116388" cy="1077218"/>
          </a:xfrm>
          <a:prstGeom prst="rect">
            <a:avLst/>
          </a:prstGeom>
        </p:spPr>
        <p:txBody>
          <a:bodyPr wrap="square">
            <a:spAutoFit/>
          </a:bodyPr>
          <a:lstStyle/>
          <a:p>
            <a:pPr algn="ctr">
              <a:tabLst>
                <a:tab pos="1257300" algn="l"/>
              </a:tabLst>
            </a:pPr>
            <a:r>
              <a:rPr lang="en-US" sz="3200" dirty="0" smtClean="0"/>
              <a:t>For more information or to download the toolkit, visit:  </a:t>
            </a:r>
            <a:r>
              <a:rPr lang="en-US" sz="3200" dirty="0" err="1" smtClean="0"/>
              <a:t>www.CMQCC.org</a:t>
            </a:r>
            <a:endParaRPr lang="en-US" sz="3200" dirty="0" smtClean="0"/>
          </a:p>
        </p:txBody>
      </p:sp>
    </p:spTree>
    <p:extLst>
      <p:ext uri="{BB962C8B-B14F-4D97-AF65-F5344CB8AC3E}">
        <p14:creationId xmlns:p14="http://schemas.microsoft.com/office/powerpoint/2010/main" val="1062029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766" y="533400"/>
            <a:ext cx="7772400" cy="914400"/>
          </a:xfrm>
        </p:spPr>
        <p:txBody>
          <a:bodyPr/>
          <a:lstStyle/>
          <a:p>
            <a:r>
              <a:rPr lang="en-US" dirty="0" smtClean="0"/>
              <a:t>Contact information</a:t>
            </a:r>
            <a:endParaRPr lang="en-US" dirty="0"/>
          </a:p>
        </p:txBody>
      </p:sp>
      <p:sp>
        <p:nvSpPr>
          <p:cNvPr id="3" name="Content Placeholder 2"/>
          <p:cNvSpPr>
            <a:spLocks noGrp="1"/>
          </p:cNvSpPr>
          <p:nvPr>
            <p:ph idx="1"/>
          </p:nvPr>
        </p:nvSpPr>
        <p:spPr>
          <a:xfrm>
            <a:off x="457200" y="1752600"/>
            <a:ext cx="8229600" cy="4419600"/>
          </a:xfrm>
        </p:spPr>
        <p:txBody>
          <a:bodyPr/>
          <a:lstStyle/>
          <a:p>
            <a:r>
              <a:rPr lang="en-US" sz="2000" dirty="0"/>
              <a:t>C</a:t>
            </a:r>
            <a:r>
              <a:rPr lang="en-US" sz="2000" dirty="0" smtClean="0"/>
              <a:t>ollaborative:</a:t>
            </a:r>
          </a:p>
          <a:p>
            <a:pPr lvl="1"/>
            <a:r>
              <a:rPr lang="en-US" sz="2000" dirty="0" smtClean="0"/>
              <a:t>Julie Vasher, CMQCC – </a:t>
            </a:r>
            <a:r>
              <a:rPr lang="en-US" sz="2000" dirty="0" smtClean="0">
                <a:hlinkClick r:id="rId3"/>
              </a:rPr>
              <a:t>jvasher@stanford.edu</a:t>
            </a:r>
            <a:endParaRPr lang="en-US" sz="2000" dirty="0" smtClean="0"/>
          </a:p>
          <a:p>
            <a:r>
              <a:rPr lang="en-US" sz="2000" dirty="0"/>
              <a:t>T</a:t>
            </a:r>
            <a:r>
              <a:rPr lang="en-US" sz="2000" dirty="0" smtClean="0"/>
              <a:t>oolkit</a:t>
            </a:r>
          </a:p>
          <a:p>
            <a:pPr lvl="1"/>
            <a:r>
              <a:rPr lang="en-US" sz="2000" dirty="0" smtClean="0"/>
              <a:t>Nancy Peterson, CMQCC – </a:t>
            </a:r>
            <a:r>
              <a:rPr lang="en-US" sz="2000" dirty="0" smtClean="0">
                <a:hlinkClick r:id="rId4"/>
              </a:rPr>
              <a:t>nursenp@stanford.edu</a:t>
            </a:r>
            <a:endParaRPr lang="en-US" sz="2000" dirty="0" smtClean="0"/>
          </a:p>
          <a:p>
            <a:r>
              <a:rPr lang="en-US" sz="2000" dirty="0" smtClean="0"/>
              <a:t>Labor Support </a:t>
            </a:r>
            <a:r>
              <a:rPr lang="en-US" sz="2000" dirty="0"/>
              <a:t>W</a:t>
            </a:r>
            <a:r>
              <a:rPr lang="en-US" sz="2000" dirty="0" smtClean="0"/>
              <a:t>orkshops:</a:t>
            </a:r>
          </a:p>
          <a:p>
            <a:pPr lvl="1"/>
            <a:r>
              <a:rPr lang="en-US" sz="2000" dirty="0" smtClean="0"/>
              <a:t>Julie Vasher, CMQCC – </a:t>
            </a:r>
            <a:r>
              <a:rPr lang="en-US" sz="2000" dirty="0" smtClean="0">
                <a:hlinkClick r:id="rId3"/>
              </a:rPr>
              <a:t>jvasher@stanford.edu</a:t>
            </a:r>
            <a:endParaRPr lang="en-US" sz="2000" dirty="0" smtClean="0"/>
          </a:p>
          <a:p>
            <a:r>
              <a:rPr lang="en-US" sz="2000" dirty="0" smtClean="0"/>
              <a:t>Maternal Data </a:t>
            </a:r>
            <a:r>
              <a:rPr lang="en-US" sz="2000" dirty="0"/>
              <a:t>C</a:t>
            </a:r>
            <a:r>
              <a:rPr lang="en-US" sz="2000" dirty="0" smtClean="0"/>
              <a:t>enter:</a:t>
            </a:r>
          </a:p>
          <a:p>
            <a:pPr lvl="1"/>
            <a:r>
              <a:rPr lang="en-US" sz="2000" dirty="0" smtClean="0"/>
              <a:t>Anne Castles – </a:t>
            </a:r>
            <a:r>
              <a:rPr lang="en-US" sz="2000" dirty="0" smtClean="0">
                <a:hlinkClick r:id="rId5"/>
              </a:rPr>
              <a:t>acastles@cmqcc.org</a:t>
            </a:r>
            <a:endParaRPr lang="en-US" sz="2000" dirty="0" smtClean="0"/>
          </a:p>
          <a:p>
            <a:pPr lvl="1"/>
            <a:r>
              <a:rPr lang="en-US" sz="2000" dirty="0" smtClean="0"/>
              <a:t>Amanda Woods – </a:t>
            </a:r>
            <a:r>
              <a:rPr lang="en-US" sz="2000" dirty="0" smtClean="0">
                <a:hlinkClick r:id="rId6"/>
              </a:rPr>
              <a:t>awoods@stanford.edu</a:t>
            </a:r>
            <a:r>
              <a:rPr lang="en-US" sz="2000" dirty="0" smtClean="0"/>
              <a:t> </a:t>
            </a:r>
          </a:p>
          <a:p>
            <a:r>
              <a:rPr lang="en-US" sz="2000" dirty="0" smtClean="0"/>
              <a:t>CMQCC Medical Director:</a:t>
            </a:r>
          </a:p>
          <a:p>
            <a:pPr lvl="1"/>
            <a:r>
              <a:rPr lang="en-US" sz="2000" dirty="0" smtClean="0"/>
              <a:t>Elliott Main, MD </a:t>
            </a:r>
            <a:r>
              <a:rPr lang="en-US" sz="2000" dirty="0"/>
              <a:t>– </a:t>
            </a:r>
            <a:r>
              <a:rPr lang="en-US" sz="2000" dirty="0" smtClean="0">
                <a:hlinkClick r:id="rId7"/>
              </a:rPr>
              <a:t>main@cmqcc.org</a:t>
            </a:r>
            <a:r>
              <a:rPr lang="en-US" sz="2000" dirty="0" smtClean="0"/>
              <a:t>  </a:t>
            </a:r>
          </a:p>
          <a:p>
            <a:endParaRPr lang="en-US" dirty="0"/>
          </a:p>
        </p:txBody>
      </p:sp>
    </p:spTree>
    <p:extLst>
      <p:ext uri="{BB962C8B-B14F-4D97-AF65-F5344CB8AC3E}">
        <p14:creationId xmlns:p14="http://schemas.microsoft.com/office/powerpoint/2010/main" val="1028527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200400" y="6313697"/>
            <a:ext cx="33528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3" name="Title 1"/>
          <p:cNvSpPr txBox="1">
            <a:spLocks/>
          </p:cNvSpPr>
          <p:nvPr/>
        </p:nvSpPr>
        <p:spPr>
          <a:xfrm>
            <a:off x="6019800" y="1200111"/>
            <a:ext cx="3124200" cy="5638800"/>
          </a:xfrm>
          <a:prstGeom prst="rect">
            <a:avLst/>
          </a:prstGeom>
        </p:spPr>
        <p:txBody>
          <a:bodyPr>
            <a:normAutofit fontScale="97500"/>
          </a:bodyPr>
          <a:lstStyle>
            <a:lvl1pPr algn="l" rtl="0" eaLnBrk="0" fontAlgn="base" hangingPunct="0">
              <a:spcBef>
                <a:spcPct val="0"/>
              </a:spcBef>
              <a:spcAft>
                <a:spcPct val="0"/>
              </a:spcAft>
              <a:defRPr sz="4000">
                <a:solidFill>
                  <a:schemeClr val="tx1"/>
                </a:solidFill>
                <a:latin typeface="+mj-lt"/>
                <a:ea typeface="ＭＳ Ｐゴシック" pitchFamily="-112" charset="-128"/>
                <a:cs typeface="ＭＳ Ｐゴシック" charset="0"/>
              </a:defRPr>
            </a:lvl1pPr>
            <a:lvl2pPr algn="l" rtl="0" eaLnBrk="0" fontAlgn="base" hangingPunct="0">
              <a:spcBef>
                <a:spcPct val="0"/>
              </a:spcBef>
              <a:spcAft>
                <a:spcPct val="0"/>
              </a:spcAft>
              <a:defRPr sz="4000">
                <a:solidFill>
                  <a:schemeClr val="tx1"/>
                </a:solidFill>
                <a:latin typeface="Arial" pitchFamily="-112" charset="0"/>
                <a:ea typeface="ＭＳ Ｐゴシック" pitchFamily="-112" charset="-128"/>
                <a:cs typeface="ＭＳ Ｐゴシック" charset="0"/>
              </a:defRPr>
            </a:lvl2pPr>
            <a:lvl3pPr algn="l" rtl="0" eaLnBrk="0" fontAlgn="base" hangingPunct="0">
              <a:spcBef>
                <a:spcPct val="0"/>
              </a:spcBef>
              <a:spcAft>
                <a:spcPct val="0"/>
              </a:spcAft>
              <a:defRPr sz="4000">
                <a:solidFill>
                  <a:schemeClr val="tx1"/>
                </a:solidFill>
                <a:latin typeface="Arial" pitchFamily="-112" charset="0"/>
                <a:ea typeface="ＭＳ Ｐゴシック" pitchFamily="-112" charset="-128"/>
                <a:cs typeface="ＭＳ Ｐゴシック" charset="0"/>
              </a:defRPr>
            </a:lvl3pPr>
            <a:lvl4pPr algn="l" rtl="0" eaLnBrk="0" fontAlgn="base" hangingPunct="0">
              <a:spcBef>
                <a:spcPct val="0"/>
              </a:spcBef>
              <a:spcAft>
                <a:spcPct val="0"/>
              </a:spcAft>
              <a:defRPr sz="4000">
                <a:solidFill>
                  <a:schemeClr val="tx1"/>
                </a:solidFill>
                <a:latin typeface="Arial" pitchFamily="-112" charset="0"/>
                <a:ea typeface="ＭＳ Ｐゴシック" pitchFamily="-112" charset="-128"/>
                <a:cs typeface="ＭＳ Ｐゴシック" charset="0"/>
              </a:defRPr>
            </a:lvl4pPr>
            <a:lvl5pPr algn="l" rtl="0" eaLnBrk="0" fontAlgn="base" hangingPunct="0">
              <a:spcBef>
                <a:spcPct val="0"/>
              </a:spcBef>
              <a:spcAft>
                <a:spcPct val="0"/>
              </a:spcAft>
              <a:defRPr sz="4000">
                <a:solidFill>
                  <a:schemeClr val="tx1"/>
                </a:solidFill>
                <a:latin typeface="Arial" pitchFamily="-112" charset="0"/>
                <a:ea typeface="ＭＳ Ｐゴシック" pitchFamily="-112" charset="-128"/>
                <a:cs typeface="ＭＳ Ｐゴシック" charset="0"/>
              </a:defRPr>
            </a:lvl5pPr>
            <a:lvl6pPr marL="457200" algn="l" rtl="0" fontAlgn="base">
              <a:spcBef>
                <a:spcPct val="0"/>
              </a:spcBef>
              <a:spcAft>
                <a:spcPct val="0"/>
              </a:spcAft>
              <a:defRPr sz="4000">
                <a:solidFill>
                  <a:schemeClr val="tx1"/>
                </a:solidFill>
                <a:latin typeface="Arial" pitchFamily="-112" charset="0"/>
              </a:defRPr>
            </a:lvl6pPr>
            <a:lvl7pPr marL="914400" algn="l" rtl="0" fontAlgn="base">
              <a:spcBef>
                <a:spcPct val="0"/>
              </a:spcBef>
              <a:spcAft>
                <a:spcPct val="0"/>
              </a:spcAft>
              <a:defRPr sz="4000">
                <a:solidFill>
                  <a:schemeClr val="tx1"/>
                </a:solidFill>
                <a:latin typeface="Arial" pitchFamily="-112" charset="0"/>
              </a:defRPr>
            </a:lvl7pPr>
            <a:lvl8pPr marL="1371600" algn="l" rtl="0" fontAlgn="base">
              <a:spcBef>
                <a:spcPct val="0"/>
              </a:spcBef>
              <a:spcAft>
                <a:spcPct val="0"/>
              </a:spcAft>
              <a:defRPr sz="4000">
                <a:solidFill>
                  <a:schemeClr val="tx1"/>
                </a:solidFill>
                <a:latin typeface="Arial" pitchFamily="-112" charset="0"/>
              </a:defRPr>
            </a:lvl8pPr>
            <a:lvl9pPr marL="1828800" algn="l" rtl="0" fontAlgn="base">
              <a:spcBef>
                <a:spcPct val="0"/>
              </a:spcBef>
              <a:spcAft>
                <a:spcPct val="0"/>
              </a:spcAft>
              <a:defRPr sz="4000">
                <a:solidFill>
                  <a:schemeClr val="tx1"/>
                </a:solidFill>
                <a:latin typeface="Arial" pitchFamily="-112" charset="0"/>
              </a:defRPr>
            </a:lvl9pPr>
          </a:lstStyle>
          <a:p>
            <a:pPr>
              <a:defRPr/>
            </a:pPr>
            <a:r>
              <a:rPr lang="en-US" sz="2800" kern="0" dirty="0" smtClean="0">
                <a:solidFill>
                  <a:srgbClr val="000000"/>
                </a:solidFill>
                <a:latin typeface="Avenir Book"/>
                <a:cs typeface="Avenir Book"/>
              </a:rPr>
              <a:t>32 Nationally Recognized Hospital Clinical Quality Measures</a:t>
            </a:r>
          </a:p>
          <a:p>
            <a:pPr>
              <a:defRPr/>
            </a:pPr>
            <a:endParaRPr lang="en-US" sz="2800" b="1" kern="0" dirty="0">
              <a:solidFill>
                <a:srgbClr val="000000"/>
              </a:solidFill>
            </a:endParaRPr>
          </a:p>
          <a:p>
            <a:pPr>
              <a:defRPr/>
            </a:pPr>
            <a:endParaRPr lang="en-US" sz="2800" kern="0" dirty="0" smtClean="0">
              <a:solidFill>
                <a:srgbClr val="000000"/>
              </a:solidFill>
            </a:endParaRPr>
          </a:p>
          <a:p>
            <a:pPr>
              <a:defRPr/>
            </a:pPr>
            <a:endParaRPr lang="en-US" sz="2800" kern="0" dirty="0">
              <a:solidFill>
                <a:srgbClr val="000000"/>
              </a:solidFill>
            </a:endParaRPr>
          </a:p>
          <a:p>
            <a:pPr>
              <a:defRPr/>
            </a:pPr>
            <a:endParaRPr lang="en-US" sz="2800" kern="0" dirty="0" smtClean="0">
              <a:solidFill>
                <a:srgbClr val="000000"/>
              </a:solidFill>
            </a:endParaRPr>
          </a:p>
          <a:p>
            <a:pPr>
              <a:defRPr/>
            </a:pPr>
            <a:r>
              <a:rPr lang="en-US" sz="2800" kern="0" dirty="0" smtClean="0">
                <a:solidFill>
                  <a:srgbClr val="000000"/>
                </a:solidFill>
                <a:latin typeface="Avenir Book"/>
                <a:cs typeface="Avenir Book"/>
              </a:rPr>
              <a:t>Focus on:</a:t>
            </a:r>
          </a:p>
          <a:p>
            <a:pPr>
              <a:defRPr/>
            </a:pPr>
            <a:r>
              <a:rPr lang="en-US" sz="2800" kern="0" dirty="0" smtClean="0">
                <a:solidFill>
                  <a:srgbClr val="000000"/>
                </a:solidFill>
                <a:latin typeface="Avenir Book"/>
                <a:cs typeface="Avenir Book"/>
              </a:rPr>
              <a:t>NTSV C-Section</a:t>
            </a:r>
            <a:endParaRPr lang="en-US" sz="2800" kern="0" dirty="0">
              <a:solidFill>
                <a:srgbClr val="000000"/>
              </a:solidFill>
              <a:latin typeface="Avenir Book"/>
              <a:cs typeface="Avenir Book"/>
            </a:endParaRPr>
          </a:p>
        </p:txBody>
      </p:sp>
      <p:sp>
        <p:nvSpPr>
          <p:cNvPr id="2" name="Left Arrow 1"/>
          <p:cNvSpPr/>
          <p:nvPr/>
        </p:nvSpPr>
        <p:spPr bwMode="auto">
          <a:xfrm>
            <a:off x="5867400" y="3124200"/>
            <a:ext cx="2133600" cy="228600"/>
          </a:xfrm>
          <a:prstGeom prst="leftArrow">
            <a:avLst/>
          </a:prstGeom>
          <a:solidFill>
            <a:schemeClr val="accent5">
              <a:lumMod val="50000"/>
            </a:schemeClr>
          </a:solidFill>
          <a:ln w="9525" cap="flat" cmpd="sng" algn="ctr">
            <a:solidFill>
              <a:schemeClr val="tx1"/>
            </a:solidFill>
            <a:prstDash val="solid"/>
            <a:round/>
            <a:headEnd type="none" w="med" len="med"/>
            <a:tailEnd type="none" w="med" len="med"/>
          </a:ln>
          <a:effectLst/>
        </p:spPr>
        <p:txBody>
          <a:bodyPr/>
          <a:lstStyle/>
          <a:p>
            <a:pPr algn="ctr">
              <a:defRPr/>
            </a:pPr>
            <a:endParaRPr lang="en-US">
              <a:solidFill>
                <a:srgbClr val="000000"/>
              </a:solidFill>
              <a:latin typeface="Arial" pitchFamily="-112" charset="0"/>
              <a:ea typeface="ＭＳ Ｐゴシック" charset="-128"/>
              <a:cs typeface="+mn-cs"/>
            </a:endParaRPr>
          </a:p>
        </p:txBody>
      </p:sp>
      <p:pic>
        <p:nvPicPr>
          <p:cNvPr id="1024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0538"/>
            <a:ext cx="5367338" cy="62912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3638787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163472" y="3759104"/>
            <a:ext cx="7028028" cy="1536796"/>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3600" dirty="0" smtClean="0">
                <a:solidFill>
                  <a:schemeClr val="tx1">
                    <a:lumMod val="75000"/>
                    <a:lumOff val="25000"/>
                  </a:schemeClr>
                </a:solidFill>
                <a:latin typeface="Avenir Book" charset="0"/>
                <a:ea typeface="Avenir Book" charset="0"/>
                <a:cs typeface="Avenir Book" charset="0"/>
              </a:rPr>
              <a:t>Example Hospitals </a:t>
            </a:r>
            <a:r>
              <a:rPr lang="en-US" sz="3600" dirty="0">
                <a:solidFill>
                  <a:schemeClr val="tx1">
                    <a:lumMod val="75000"/>
                    <a:lumOff val="25000"/>
                  </a:schemeClr>
                </a:solidFill>
                <a:latin typeface="Avenir Book" charset="0"/>
                <a:ea typeface="Avenir Book" charset="0"/>
                <a:cs typeface="Avenir Book" charset="0"/>
              </a:rPr>
              <a:t>With </a:t>
            </a:r>
            <a:r>
              <a:rPr lang="en-US" sz="3600" dirty="0" smtClean="0">
                <a:solidFill>
                  <a:schemeClr val="tx1">
                    <a:lumMod val="75000"/>
                    <a:lumOff val="25000"/>
                  </a:schemeClr>
                </a:solidFill>
                <a:latin typeface="Avenir Book" charset="0"/>
                <a:ea typeface="Avenir Book" charset="0"/>
                <a:cs typeface="Avenir Book" charset="0"/>
              </a:rPr>
              <a:t/>
            </a:r>
            <a:br>
              <a:rPr lang="en-US" sz="3600" dirty="0" smtClean="0">
                <a:solidFill>
                  <a:schemeClr val="tx1">
                    <a:lumMod val="75000"/>
                    <a:lumOff val="25000"/>
                  </a:schemeClr>
                </a:solidFill>
                <a:latin typeface="Avenir Book" charset="0"/>
                <a:ea typeface="Avenir Book" charset="0"/>
                <a:cs typeface="Avenir Book" charset="0"/>
              </a:rPr>
            </a:br>
            <a:r>
              <a:rPr lang="en-US" sz="3600" dirty="0" smtClean="0">
                <a:solidFill>
                  <a:schemeClr val="tx1">
                    <a:lumMod val="75000"/>
                    <a:lumOff val="25000"/>
                  </a:schemeClr>
                </a:solidFill>
                <a:latin typeface="Avenir Book" charset="0"/>
                <a:ea typeface="Avenir Book" charset="0"/>
                <a:cs typeface="Avenir Book" charset="0"/>
              </a:rPr>
              <a:t>Sustained </a:t>
            </a:r>
            <a:r>
              <a:rPr lang="en-US" sz="3600" dirty="0">
                <a:solidFill>
                  <a:schemeClr val="tx1">
                    <a:lumMod val="75000"/>
                    <a:lumOff val="25000"/>
                  </a:schemeClr>
                </a:solidFill>
                <a:latin typeface="Avenir Book" charset="0"/>
                <a:ea typeface="Avenir Book" charset="0"/>
                <a:cs typeface="Avenir Book" charset="0"/>
              </a:rPr>
              <a:t>Success</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81736" y="1028701"/>
            <a:ext cx="4810595" cy="2589188"/>
          </a:xfrm>
          <a:prstGeom prst="rect">
            <a:avLst/>
          </a:prstGeom>
        </p:spPr>
      </p:pic>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70</a:t>
            </a:fld>
            <a:endParaRPr lang="en-US" sz="1600" dirty="0">
              <a:solidFill>
                <a:srgbClr val="7C7C7C"/>
              </a:solidFill>
            </a:endParaRPr>
          </a:p>
        </p:txBody>
      </p:sp>
    </p:spTree>
    <p:extLst>
      <p:ext uri="{BB962C8B-B14F-4D97-AF65-F5344CB8AC3E}">
        <p14:creationId xmlns:p14="http://schemas.microsoft.com/office/powerpoint/2010/main" val="4248707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19035"/>
            <a:ext cx="6788150" cy="793865"/>
          </a:xfrm>
        </p:spPr>
        <p:txBody>
          <a:bodyPr>
            <a:normAutofit fontScale="90000"/>
          </a:bodyPr>
          <a:lstStyle/>
          <a:p>
            <a:r>
              <a:rPr lang="en-US" dirty="0" smtClean="0"/>
              <a:t>John Muir – Walnut Creek</a:t>
            </a:r>
            <a:br>
              <a:rPr lang="en-US" dirty="0" smtClean="0"/>
            </a:br>
            <a:r>
              <a:rPr lang="en-US" sz="2400" dirty="0" smtClean="0"/>
              <a:t>(Non-profit Private Practice Hospital with</a:t>
            </a:r>
            <a:br>
              <a:rPr lang="en-US" sz="2400" dirty="0" smtClean="0"/>
            </a:br>
            <a:r>
              <a:rPr lang="en-US" sz="2400" dirty="0" smtClean="0"/>
              <a:t>~2,800 annual births) </a:t>
            </a:r>
            <a:endParaRPr lang="en-US" dirty="0"/>
          </a:p>
        </p:txBody>
      </p:sp>
      <p:sp>
        <p:nvSpPr>
          <p:cNvPr id="3" name="Content Placeholder 2"/>
          <p:cNvSpPr>
            <a:spLocks noGrp="1"/>
          </p:cNvSpPr>
          <p:nvPr>
            <p:ph sz="half" idx="1"/>
          </p:nvPr>
        </p:nvSpPr>
        <p:spPr>
          <a:xfrm>
            <a:off x="511223" y="2071594"/>
            <a:ext cx="4216400" cy="4284662"/>
          </a:xfrm>
        </p:spPr>
        <p:txBody>
          <a:bodyPr>
            <a:normAutofit fontScale="77500" lnSpcReduction="20000"/>
          </a:bodyPr>
          <a:lstStyle/>
          <a:p>
            <a:pPr>
              <a:lnSpc>
                <a:spcPct val="120000"/>
              </a:lnSpc>
            </a:pPr>
            <a:r>
              <a:rPr lang="en-US" sz="2700" dirty="0" smtClean="0"/>
              <a:t>Turning point – embedded practices in the culture</a:t>
            </a:r>
          </a:p>
          <a:p>
            <a:pPr lvl="1">
              <a:lnSpc>
                <a:spcPct val="120000"/>
              </a:lnSpc>
            </a:pPr>
            <a:r>
              <a:rPr lang="en-US" sz="2300" dirty="0" smtClean="0"/>
              <a:t>Patience with length of labor</a:t>
            </a:r>
          </a:p>
          <a:p>
            <a:pPr lvl="1">
              <a:lnSpc>
                <a:spcPct val="120000"/>
              </a:lnSpc>
            </a:pPr>
            <a:r>
              <a:rPr lang="en-US" sz="2300" dirty="0" smtClean="0"/>
              <a:t>External Cephalic version</a:t>
            </a:r>
          </a:p>
          <a:p>
            <a:pPr lvl="1">
              <a:lnSpc>
                <a:spcPct val="120000"/>
              </a:lnSpc>
            </a:pPr>
            <a:r>
              <a:rPr lang="en-US" sz="2300" dirty="0" smtClean="0"/>
              <a:t>Skilled attendants in singleton vaginal breech births</a:t>
            </a:r>
          </a:p>
          <a:p>
            <a:pPr lvl="1">
              <a:lnSpc>
                <a:spcPct val="120000"/>
              </a:lnSpc>
            </a:pPr>
            <a:endParaRPr lang="en-US" dirty="0" smtClean="0"/>
          </a:p>
          <a:p>
            <a:pPr lvl="1">
              <a:lnSpc>
                <a:spcPct val="120000"/>
              </a:lnSpc>
            </a:pPr>
            <a:endParaRPr lang="en-US" dirty="0"/>
          </a:p>
        </p:txBody>
      </p:sp>
      <p:sp>
        <p:nvSpPr>
          <p:cNvPr id="5" name="Content Placeholder 4"/>
          <p:cNvSpPr>
            <a:spLocks noGrp="1"/>
          </p:cNvSpPr>
          <p:nvPr>
            <p:ph sz="half" idx="2"/>
          </p:nvPr>
        </p:nvSpPr>
        <p:spPr>
          <a:xfrm>
            <a:off x="4822873" y="2071594"/>
            <a:ext cx="4321127" cy="4183415"/>
          </a:xfrm>
        </p:spPr>
        <p:txBody>
          <a:bodyPr>
            <a:normAutofit fontScale="77500" lnSpcReduction="20000"/>
          </a:bodyPr>
          <a:lstStyle/>
          <a:p>
            <a:pPr>
              <a:lnSpc>
                <a:spcPct val="120000"/>
              </a:lnSpc>
            </a:pPr>
            <a:r>
              <a:rPr lang="en-US" sz="2700" dirty="0"/>
              <a:t>A safe oxytocin use policy</a:t>
            </a:r>
          </a:p>
          <a:p>
            <a:pPr>
              <a:lnSpc>
                <a:spcPct val="120000"/>
              </a:lnSpc>
            </a:pPr>
            <a:r>
              <a:rPr lang="en-US" sz="2700" dirty="0" smtClean="0"/>
              <a:t>Non-medically </a:t>
            </a:r>
            <a:r>
              <a:rPr lang="en-US" sz="2700" dirty="0"/>
              <a:t>indicated induction elimination</a:t>
            </a:r>
          </a:p>
          <a:p>
            <a:pPr>
              <a:lnSpc>
                <a:spcPct val="120000"/>
              </a:lnSpc>
            </a:pPr>
            <a:r>
              <a:rPr lang="en-US" sz="2700" dirty="0"/>
              <a:t>Intermittent monitoring for low-risk women</a:t>
            </a:r>
          </a:p>
          <a:p>
            <a:pPr lvl="2">
              <a:lnSpc>
                <a:spcPct val="120000"/>
              </a:lnSpc>
            </a:pPr>
            <a:r>
              <a:rPr lang="en-US" sz="2300" dirty="0"/>
              <a:t>With telemetry</a:t>
            </a:r>
          </a:p>
          <a:p>
            <a:pPr lvl="2">
              <a:lnSpc>
                <a:spcPct val="120000"/>
              </a:lnSpc>
            </a:pPr>
            <a:r>
              <a:rPr lang="en-US" sz="2300" dirty="0"/>
              <a:t>Delayed pushing in second stage</a:t>
            </a:r>
          </a:p>
          <a:p>
            <a:pPr>
              <a:lnSpc>
                <a:spcPct val="120000"/>
              </a:lnSpc>
            </a:pPr>
            <a:r>
              <a:rPr lang="en-US" sz="2700" dirty="0"/>
              <a:t>Delivery in OR not necessarily cesarean </a:t>
            </a:r>
          </a:p>
          <a:p>
            <a:pPr lvl="2">
              <a:lnSpc>
                <a:spcPct val="120000"/>
              </a:lnSpc>
            </a:pPr>
            <a:r>
              <a:rPr lang="en-US" sz="2600" dirty="0"/>
              <a:t>Be prepared, but not committed to cesarean</a:t>
            </a:r>
          </a:p>
          <a:p>
            <a:pPr>
              <a:lnSpc>
                <a:spcPct val="120000"/>
              </a:lnSpc>
            </a:pP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279" y="4165599"/>
            <a:ext cx="4017374" cy="1659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5"/>
          <p:cNvSpPr/>
          <p:nvPr/>
        </p:nvSpPr>
        <p:spPr>
          <a:xfrm>
            <a:off x="6881835" y="606368"/>
            <a:ext cx="1917794" cy="1188861"/>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Avenir Book" charset="0"/>
              <a:ea typeface="Avenir Book" charset="0"/>
              <a:cs typeface="Avenir Book" charset="0"/>
            </a:endParaRPr>
          </a:p>
        </p:txBody>
      </p:sp>
      <p:sp>
        <p:nvSpPr>
          <p:cNvPr id="8"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71</a:t>
            </a:fld>
            <a:endParaRPr lang="en-US" sz="1600" dirty="0">
              <a:solidFill>
                <a:srgbClr val="7C7C7C"/>
              </a:solidFill>
            </a:endParaRPr>
          </a:p>
        </p:txBody>
      </p:sp>
      <p:sp>
        <p:nvSpPr>
          <p:cNvPr id="9" name="TextBox 8"/>
          <p:cNvSpPr txBox="1"/>
          <p:nvPr/>
        </p:nvSpPr>
        <p:spPr>
          <a:xfrm>
            <a:off x="6907329" y="781903"/>
            <a:ext cx="1790700" cy="830997"/>
          </a:xfrm>
          <a:prstGeom prst="rect">
            <a:avLst/>
          </a:prstGeom>
          <a:noFill/>
        </p:spPr>
        <p:txBody>
          <a:bodyPr wrap="square" rtlCol="0">
            <a:spAutoFit/>
          </a:bodyPr>
          <a:lstStyle/>
          <a:p>
            <a:pPr algn="ctr"/>
            <a:r>
              <a:rPr lang="en-US" sz="2400" b="1" dirty="0">
                <a:solidFill>
                  <a:srgbClr val="FF0000"/>
                </a:solidFill>
                <a:latin typeface="Avenir Book" charset="0"/>
                <a:ea typeface="Avenir Book" charset="0"/>
                <a:cs typeface="Avenir Book" charset="0"/>
              </a:rPr>
              <a:t>NTSV Rate </a:t>
            </a:r>
            <a:r>
              <a:rPr lang="en-US" sz="2400" b="1" dirty="0" smtClean="0">
                <a:solidFill>
                  <a:srgbClr val="FF0000"/>
                </a:solidFill>
                <a:latin typeface="Avenir Book" charset="0"/>
                <a:ea typeface="Avenir Book" charset="0"/>
                <a:cs typeface="Avenir Book" charset="0"/>
              </a:rPr>
              <a:t>17.4%</a:t>
            </a:r>
            <a:endParaRPr lang="en-US" sz="2400" b="1" dirty="0">
              <a:solidFill>
                <a:srgbClr val="FF0000"/>
              </a:solidFill>
              <a:latin typeface="Avenir Book" charset="0"/>
              <a:ea typeface="Avenir Book" charset="0"/>
              <a:cs typeface="Avenir Book" charset="0"/>
            </a:endParaRPr>
          </a:p>
        </p:txBody>
      </p:sp>
    </p:spTree>
    <p:extLst>
      <p:ext uri="{BB962C8B-B14F-4D97-AF65-F5344CB8AC3E}">
        <p14:creationId xmlns:p14="http://schemas.microsoft.com/office/powerpoint/2010/main" val="39728037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744" y="841131"/>
            <a:ext cx="5798357" cy="804774"/>
          </a:xfrm>
        </p:spPr>
        <p:txBody>
          <a:bodyPr>
            <a:normAutofit fontScale="90000"/>
          </a:bodyPr>
          <a:lstStyle/>
          <a:p>
            <a:r>
              <a:rPr lang="en-US" dirty="0" smtClean="0"/>
              <a:t>Kaiser Permanente – Roseville</a:t>
            </a:r>
            <a:br>
              <a:rPr lang="en-US" dirty="0" smtClean="0"/>
            </a:br>
            <a:r>
              <a:rPr lang="en-US" sz="2700" dirty="0" smtClean="0"/>
              <a:t>(Staff-Model HMO Hospital </a:t>
            </a:r>
            <a:r>
              <a:rPr lang="en-US" sz="2700" dirty="0"/>
              <a:t>with</a:t>
            </a:r>
            <a:br>
              <a:rPr lang="en-US" sz="2700" dirty="0"/>
            </a:br>
            <a:r>
              <a:rPr lang="en-US" sz="2700" dirty="0" smtClean="0"/>
              <a:t>~5,300 </a:t>
            </a:r>
            <a:r>
              <a:rPr lang="en-US" sz="2700" dirty="0"/>
              <a:t>annual births) </a:t>
            </a:r>
          </a:p>
        </p:txBody>
      </p:sp>
      <p:pic>
        <p:nvPicPr>
          <p:cNvPr id="4" name="Content Placeholder 3"/>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902201" y="2152258"/>
            <a:ext cx="3886200" cy="2419050"/>
          </a:xfrm>
        </p:spPr>
      </p:pic>
      <p:sp>
        <p:nvSpPr>
          <p:cNvPr id="5" name="Content Placeholder 4"/>
          <p:cNvSpPr>
            <a:spLocks noGrp="1"/>
          </p:cNvSpPr>
          <p:nvPr>
            <p:ph sz="half" idx="2"/>
          </p:nvPr>
        </p:nvSpPr>
        <p:spPr>
          <a:xfrm>
            <a:off x="603250" y="2091927"/>
            <a:ext cx="4146550" cy="4362847"/>
          </a:xfrm>
        </p:spPr>
        <p:txBody>
          <a:bodyPr>
            <a:normAutofit fontScale="70000" lnSpcReduction="20000"/>
          </a:bodyPr>
          <a:lstStyle/>
          <a:p>
            <a:pPr>
              <a:lnSpc>
                <a:spcPct val="120000"/>
              </a:lnSpc>
            </a:pPr>
            <a:r>
              <a:rPr lang="en-US" dirty="0" smtClean="0"/>
              <a:t>24/7 staffing with OB Hospitalist</a:t>
            </a:r>
          </a:p>
          <a:p>
            <a:pPr>
              <a:lnSpc>
                <a:spcPct val="120000"/>
              </a:lnSpc>
            </a:pPr>
            <a:r>
              <a:rPr lang="en-US" dirty="0" smtClean="0"/>
              <a:t>Utilizes midwives</a:t>
            </a:r>
          </a:p>
          <a:p>
            <a:pPr>
              <a:lnSpc>
                <a:spcPct val="120000"/>
              </a:lnSpc>
            </a:pPr>
            <a:r>
              <a:rPr lang="en-US" dirty="0" smtClean="0"/>
              <a:t>Adherence to quality improvement principles</a:t>
            </a:r>
          </a:p>
          <a:p>
            <a:pPr>
              <a:lnSpc>
                <a:spcPct val="120000"/>
              </a:lnSpc>
            </a:pPr>
            <a:r>
              <a:rPr lang="en-US" dirty="0" smtClean="0"/>
              <a:t>Early adopters of Preventing the First Cesarean Delivery</a:t>
            </a:r>
          </a:p>
          <a:p>
            <a:pPr>
              <a:lnSpc>
                <a:spcPct val="120000"/>
              </a:lnSpc>
            </a:pPr>
            <a:r>
              <a:rPr lang="en-US" dirty="0" smtClean="0"/>
              <a:t>Recognition of the team contribution – nurses are key</a:t>
            </a:r>
          </a:p>
          <a:p>
            <a:pPr>
              <a:lnSpc>
                <a:spcPct val="120000"/>
              </a:lnSpc>
            </a:pPr>
            <a:r>
              <a:rPr lang="en-US" dirty="0" smtClean="0"/>
              <a:t>Data frequently shared</a:t>
            </a:r>
          </a:p>
          <a:p>
            <a:pPr>
              <a:lnSpc>
                <a:spcPct val="120000"/>
              </a:lnSpc>
            </a:pPr>
            <a:r>
              <a:rPr lang="en-US" dirty="0" smtClean="0"/>
              <a:t>Tailored messaging to different disciplines</a:t>
            </a:r>
          </a:p>
          <a:p>
            <a:pPr>
              <a:lnSpc>
                <a:spcPct val="120000"/>
              </a:lnSpc>
            </a:pPr>
            <a:r>
              <a:rPr lang="en-US" dirty="0" smtClean="0"/>
              <a:t>OB Medical Director </a:t>
            </a:r>
          </a:p>
        </p:txBody>
      </p:sp>
      <p:sp>
        <p:nvSpPr>
          <p:cNvPr id="6" name="Oval 5"/>
          <p:cNvSpPr/>
          <p:nvPr/>
        </p:nvSpPr>
        <p:spPr>
          <a:xfrm>
            <a:off x="6769101" y="673541"/>
            <a:ext cx="2057494" cy="114851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Avenir Book" charset="0"/>
              <a:ea typeface="Avenir Book" charset="0"/>
              <a:cs typeface="Avenir Book" charset="0"/>
            </a:endParaRPr>
          </a:p>
        </p:txBody>
      </p:sp>
      <p:sp>
        <p:nvSpPr>
          <p:cNvPr id="7"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72</a:t>
            </a:fld>
            <a:endParaRPr lang="en-US" sz="1600" dirty="0">
              <a:solidFill>
                <a:srgbClr val="7C7C7C"/>
              </a:solidFill>
            </a:endParaRPr>
          </a:p>
        </p:txBody>
      </p:sp>
      <p:sp>
        <p:nvSpPr>
          <p:cNvPr id="8" name="Content Placeholder 4"/>
          <p:cNvSpPr txBox="1">
            <a:spLocks/>
          </p:cNvSpPr>
          <p:nvPr/>
        </p:nvSpPr>
        <p:spPr>
          <a:xfrm>
            <a:off x="4851401" y="4648200"/>
            <a:ext cx="4146550" cy="3149600"/>
          </a:xfrm>
          <a:prstGeom prst="rect">
            <a:avLst/>
          </a:prstGeom>
          <a:noFill/>
        </p:spPr>
        <p:txBody>
          <a:bodyPr vert="horz" lIns="91440" tIns="45720" rIns="91440" bIns="45720" rtlCol="0">
            <a:normAutofit/>
          </a:bodyPr>
          <a:lstStyle>
            <a:lvl1pPr marL="171450" indent="-171450" algn="l" defTabSz="685800" rtl="0" eaLnBrk="1" latinLnBrk="0" hangingPunct="1">
              <a:lnSpc>
                <a:spcPct val="100000"/>
              </a:lnSpc>
              <a:spcBef>
                <a:spcPts val="600"/>
              </a:spcBef>
              <a:buClr>
                <a:srgbClr val="F36C27"/>
              </a:buClr>
              <a:buFont typeface="Wingdings" charset="2"/>
              <a:buChar char="§"/>
              <a:defRPr sz="2100" kern="1200">
                <a:solidFill>
                  <a:schemeClr val="tx1"/>
                </a:solidFill>
                <a:latin typeface="Avenir Book" charset="0"/>
                <a:ea typeface="Avenir Book" charset="0"/>
                <a:cs typeface="Avenir Book" charset="0"/>
              </a:defRPr>
            </a:lvl1pPr>
            <a:lvl2pPr marL="514350" indent="-171450" algn="l" defTabSz="685800" rtl="0" eaLnBrk="1" latinLnBrk="0" hangingPunct="1">
              <a:lnSpc>
                <a:spcPct val="100000"/>
              </a:lnSpc>
              <a:spcBef>
                <a:spcPts val="600"/>
              </a:spcBef>
              <a:buClr>
                <a:schemeClr val="accent1"/>
              </a:buClr>
              <a:buFont typeface="Courier New" charset="0"/>
              <a:buChar char="o"/>
              <a:defRPr sz="1800" kern="1200">
                <a:solidFill>
                  <a:schemeClr val="tx1"/>
                </a:solidFill>
                <a:latin typeface="Avenir Book" charset="0"/>
                <a:ea typeface="Avenir Book" charset="0"/>
                <a:cs typeface="Avenir Book" charset="0"/>
              </a:defRPr>
            </a:lvl2pPr>
            <a:lvl3pPr marL="857250" indent="-171450" algn="l" defTabSz="685800" rtl="0" eaLnBrk="1" latinLnBrk="0" hangingPunct="1">
              <a:lnSpc>
                <a:spcPct val="100000"/>
              </a:lnSpc>
              <a:spcBef>
                <a:spcPts val="600"/>
              </a:spcBef>
              <a:buClr>
                <a:schemeClr val="accent1"/>
              </a:buClr>
              <a:buFont typeface="Arial"/>
              <a:buChar char="•"/>
              <a:defRPr sz="1500" kern="1200">
                <a:solidFill>
                  <a:schemeClr val="tx1"/>
                </a:solidFill>
                <a:latin typeface="Avenir Book" charset="0"/>
                <a:ea typeface="Avenir Book" charset="0"/>
                <a:cs typeface="Avenir Book" charset="0"/>
              </a:defRPr>
            </a:lvl3pPr>
            <a:lvl4pPr marL="1200150" indent="-171450" algn="l" defTabSz="685800" rtl="0" eaLnBrk="1" latinLnBrk="0" hangingPunct="1">
              <a:lnSpc>
                <a:spcPct val="100000"/>
              </a:lnSpc>
              <a:spcBef>
                <a:spcPts val="600"/>
              </a:spcBef>
              <a:buClr>
                <a:schemeClr val="accent1"/>
              </a:buClr>
              <a:buFont typeface="Courier New" charset="0"/>
              <a:buChar char="o"/>
              <a:defRPr sz="1350" kern="1200">
                <a:solidFill>
                  <a:schemeClr val="tx1"/>
                </a:solidFill>
                <a:latin typeface="Avenir Book" charset="0"/>
                <a:ea typeface="Avenir Book" charset="0"/>
                <a:cs typeface="Avenir Book" charset="0"/>
              </a:defRPr>
            </a:lvl4pPr>
            <a:lvl5pPr marL="1543050" indent="-171450" algn="l" defTabSz="685800" rtl="0" eaLnBrk="1" latinLnBrk="0" hangingPunct="1">
              <a:lnSpc>
                <a:spcPct val="100000"/>
              </a:lnSpc>
              <a:spcBef>
                <a:spcPts val="600"/>
              </a:spcBef>
              <a:buClr>
                <a:schemeClr val="accent1"/>
              </a:buClr>
              <a:buFont typeface="Arial"/>
              <a:buChar char="•"/>
              <a:defRPr sz="1350" kern="1200">
                <a:solidFill>
                  <a:schemeClr val="tx1"/>
                </a:solidFill>
                <a:latin typeface="Avenir Book" charset="0"/>
                <a:ea typeface="Avenir Book" charset="0"/>
                <a:cs typeface="Avenir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dirty="0" smtClean="0"/>
              <a:t>Challenges:</a:t>
            </a:r>
          </a:p>
          <a:p>
            <a:r>
              <a:rPr lang="en-US" sz="1900" dirty="0" smtClean="0"/>
              <a:t>23% Obese/Morbidly Obese </a:t>
            </a:r>
            <a:br>
              <a:rPr lang="en-US" sz="1900" dirty="0" smtClean="0"/>
            </a:br>
            <a:r>
              <a:rPr lang="en-US" sz="1900" dirty="0" smtClean="0"/>
              <a:t>(pre-pregnant)</a:t>
            </a:r>
          </a:p>
          <a:p>
            <a:r>
              <a:rPr lang="en-US" sz="1900" dirty="0" smtClean="0"/>
              <a:t>19% over 35yrs of age</a:t>
            </a:r>
          </a:p>
        </p:txBody>
      </p:sp>
      <p:sp>
        <p:nvSpPr>
          <p:cNvPr id="9" name="TextBox 8"/>
          <p:cNvSpPr txBox="1"/>
          <p:nvPr/>
        </p:nvSpPr>
        <p:spPr>
          <a:xfrm>
            <a:off x="6896101" y="841131"/>
            <a:ext cx="1790700" cy="830997"/>
          </a:xfrm>
          <a:prstGeom prst="rect">
            <a:avLst/>
          </a:prstGeom>
          <a:noFill/>
        </p:spPr>
        <p:txBody>
          <a:bodyPr wrap="square" rtlCol="0">
            <a:spAutoFit/>
          </a:bodyPr>
          <a:lstStyle/>
          <a:p>
            <a:pPr algn="ctr"/>
            <a:r>
              <a:rPr lang="en-US" sz="2400" b="1" dirty="0">
                <a:solidFill>
                  <a:srgbClr val="FF0000"/>
                </a:solidFill>
                <a:latin typeface="Avenir Book" charset="0"/>
                <a:ea typeface="Avenir Book" charset="0"/>
                <a:cs typeface="Avenir Book" charset="0"/>
              </a:rPr>
              <a:t>NTSV Rate </a:t>
            </a:r>
            <a:r>
              <a:rPr lang="en-US" sz="2400" b="1" dirty="0" smtClean="0">
                <a:solidFill>
                  <a:srgbClr val="FF0000"/>
                </a:solidFill>
                <a:latin typeface="Avenir Book" charset="0"/>
                <a:ea typeface="Avenir Book" charset="0"/>
                <a:cs typeface="Avenir Book" charset="0"/>
              </a:rPr>
              <a:t>16.9</a:t>
            </a:r>
            <a:r>
              <a:rPr lang="en-US" sz="2400" b="1" dirty="0">
                <a:solidFill>
                  <a:srgbClr val="FF0000"/>
                </a:solidFill>
                <a:latin typeface="Avenir Book" charset="0"/>
                <a:ea typeface="Avenir Book" charset="0"/>
                <a:cs typeface="Avenir Book" charset="0"/>
              </a:rPr>
              <a:t>%</a:t>
            </a:r>
          </a:p>
        </p:txBody>
      </p:sp>
    </p:spTree>
    <p:extLst>
      <p:ext uri="{BB962C8B-B14F-4D97-AF65-F5344CB8AC3E}">
        <p14:creationId xmlns:p14="http://schemas.microsoft.com/office/powerpoint/2010/main" val="13420901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0" y="1050120"/>
            <a:ext cx="5969000" cy="685800"/>
          </a:xfrm>
          <a:solidFill>
            <a:srgbClr val="DEEBF7"/>
          </a:solidFill>
        </p:spPr>
        <p:txBody>
          <a:bodyPr>
            <a:noAutofit/>
          </a:bodyPr>
          <a:lstStyle/>
          <a:p>
            <a:r>
              <a:rPr lang="en-US" sz="4400" dirty="0" smtClean="0"/>
              <a:t>  Is </a:t>
            </a:r>
            <a:r>
              <a:rPr lang="en-US" sz="4400" dirty="0"/>
              <a:t>C</a:t>
            </a:r>
            <a:r>
              <a:rPr lang="en-US" sz="4400" dirty="0" smtClean="0"/>
              <a:t>hange </a:t>
            </a:r>
            <a:r>
              <a:rPr lang="en-US" sz="4400" dirty="0"/>
              <a:t>P</a:t>
            </a:r>
            <a:r>
              <a:rPr lang="en-US" sz="4400" dirty="0" smtClean="0"/>
              <a:t>ossible</a:t>
            </a:r>
            <a:r>
              <a:rPr lang="en-US" sz="4400" dirty="0"/>
              <a:t>?</a:t>
            </a:r>
          </a:p>
        </p:txBody>
      </p:sp>
      <p:sp>
        <p:nvSpPr>
          <p:cNvPr id="3"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73</a:t>
            </a:fld>
            <a:endParaRPr lang="en-US" sz="1600" dirty="0">
              <a:solidFill>
                <a:srgbClr val="7C7C7C"/>
              </a:solidFill>
            </a:endParaRPr>
          </a:p>
        </p:txBody>
      </p:sp>
      <p:sp>
        <p:nvSpPr>
          <p:cNvPr id="4" name="Content Placeholder 4"/>
          <p:cNvSpPr>
            <a:spLocks noGrp="1"/>
          </p:cNvSpPr>
          <p:nvPr>
            <p:ph idx="1"/>
          </p:nvPr>
        </p:nvSpPr>
        <p:spPr>
          <a:xfrm>
            <a:off x="527050" y="2286000"/>
            <a:ext cx="8337550" cy="3736974"/>
          </a:xfrm>
          <a:noFill/>
        </p:spPr>
        <p:txBody>
          <a:bodyPr>
            <a:normAutofit/>
          </a:bodyPr>
          <a:lstStyle/>
          <a:p>
            <a:pPr>
              <a:lnSpc>
                <a:spcPct val="100000"/>
              </a:lnSpc>
              <a:spcBef>
                <a:spcPts val="0"/>
              </a:spcBef>
            </a:pPr>
            <a:r>
              <a:rPr lang="en-US" sz="2800" dirty="0" smtClean="0"/>
              <a:t> We know there are some hospitals with low rates and others with high rates</a:t>
            </a:r>
            <a:br>
              <a:rPr lang="en-US" sz="2800" dirty="0" smtClean="0"/>
            </a:br>
            <a:endParaRPr lang="en-US" sz="2800" dirty="0" smtClean="0"/>
          </a:p>
          <a:p>
            <a:pPr>
              <a:lnSpc>
                <a:spcPct val="100000"/>
              </a:lnSpc>
              <a:spcBef>
                <a:spcPts val="0"/>
              </a:spcBef>
            </a:pPr>
            <a:r>
              <a:rPr lang="en-US" sz="2800" dirty="0" smtClean="0"/>
              <a:t>But can we take hospitals with high rates and lower their rates significantly?</a:t>
            </a:r>
            <a:endParaRPr lang="en-US" sz="2800" dirty="0"/>
          </a:p>
          <a:p>
            <a:pPr lvl="1"/>
            <a:endParaRPr lang="en-US" sz="2800" dirty="0"/>
          </a:p>
          <a:p>
            <a:pPr lvl="1"/>
            <a:endParaRPr lang="en-US" sz="2800" dirty="0"/>
          </a:p>
          <a:p>
            <a:pPr marL="0" indent="0">
              <a:buNone/>
            </a:pPr>
            <a:endParaRPr lang="en-US" sz="2800" dirty="0"/>
          </a:p>
        </p:txBody>
      </p:sp>
    </p:spTree>
    <p:extLst>
      <p:ext uri="{BB962C8B-B14F-4D97-AF65-F5344CB8AC3E}">
        <p14:creationId xmlns:p14="http://schemas.microsoft.com/office/powerpoint/2010/main" val="12153089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955801" y="749300"/>
            <a:ext cx="5308600" cy="1244600"/>
          </a:xfrm>
          <a:solidFill>
            <a:srgbClr val="DEEBF7"/>
          </a:solidFill>
        </p:spPr>
        <p:txBody>
          <a:bodyPr>
            <a:noAutofit/>
          </a:bodyPr>
          <a:lstStyle/>
          <a:p>
            <a:pPr algn="ctr"/>
            <a:r>
              <a:rPr lang="en-US" sz="3200" dirty="0"/>
              <a:t>3 Pilot </a:t>
            </a:r>
            <a:r>
              <a:rPr lang="en-US" sz="3200" dirty="0" smtClean="0"/>
              <a:t>QI Projects Tested </a:t>
            </a:r>
            <a:br>
              <a:rPr lang="en-US" sz="3200" dirty="0" smtClean="0"/>
            </a:br>
            <a:r>
              <a:rPr lang="en-US" sz="3200" dirty="0" smtClean="0"/>
              <a:t>Key Parts of the </a:t>
            </a:r>
            <a:r>
              <a:rPr lang="en-US" sz="3200" dirty="0"/>
              <a:t>Toolkit </a:t>
            </a:r>
          </a:p>
        </p:txBody>
      </p:sp>
      <p:pic>
        <p:nvPicPr>
          <p:cNvPr id="7" name="Picture 6" descr="hospital_illus_thumbnai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7765" y="2457451"/>
            <a:ext cx="2600751" cy="2600751"/>
          </a:xfrm>
          <a:prstGeom prst="rect">
            <a:avLst/>
          </a:prstGeom>
          <a:ln w="88900" cap="sq" cmpd="thickThin">
            <a:noFill/>
            <a:prstDash val="solid"/>
            <a:miter lim="800000"/>
          </a:ln>
          <a:effectLst>
            <a:innerShdw blurRad="76200">
              <a:srgbClr val="000000"/>
            </a:innerShdw>
          </a:effectLst>
        </p:spPr>
      </p:pic>
      <p:sp>
        <p:nvSpPr>
          <p:cNvPr id="9" name="Rectangle 8"/>
          <p:cNvSpPr/>
          <p:nvPr/>
        </p:nvSpPr>
        <p:spPr>
          <a:xfrm>
            <a:off x="711201" y="2457451"/>
            <a:ext cx="3809999" cy="3847207"/>
          </a:xfrm>
          <a:prstGeom prst="rect">
            <a:avLst/>
          </a:prstGeom>
        </p:spPr>
        <p:txBody>
          <a:bodyPr wrap="square">
            <a:spAutoFit/>
          </a:bodyPr>
          <a:lstStyle/>
          <a:p>
            <a:pPr marL="342900" indent="-342900">
              <a:buClr>
                <a:schemeClr val="accent5"/>
              </a:buClr>
              <a:buFont typeface="Wingdings" charset="2"/>
              <a:buChar char="§"/>
              <a:defRPr/>
            </a:pPr>
            <a:r>
              <a:rPr lang="en-US" sz="2400" dirty="0">
                <a:latin typeface="Avenir Book" charset="0"/>
                <a:ea typeface="Avenir Book" charset="0"/>
                <a:cs typeface="Avenir Book" charset="0"/>
              </a:rPr>
              <a:t>Hoag Hospital, </a:t>
            </a:r>
            <a:r>
              <a:rPr lang="en-US" sz="2400" dirty="0" smtClean="0">
                <a:latin typeface="Avenir Book" charset="0"/>
                <a:ea typeface="Avenir Book" charset="0"/>
                <a:cs typeface="Avenir Book" charset="0"/>
              </a:rPr>
              <a:t/>
            </a:r>
            <a:br>
              <a:rPr lang="en-US" sz="2400" dirty="0" smtClean="0">
                <a:latin typeface="Avenir Book" charset="0"/>
                <a:ea typeface="Avenir Book" charset="0"/>
                <a:cs typeface="Avenir Book" charset="0"/>
              </a:rPr>
            </a:br>
            <a:r>
              <a:rPr lang="en-US" sz="2400" dirty="0" smtClean="0">
                <a:latin typeface="Avenir Book" charset="0"/>
                <a:ea typeface="Avenir Book" charset="0"/>
                <a:cs typeface="Avenir Book" charset="0"/>
              </a:rPr>
              <a:t>Newport </a:t>
            </a:r>
            <a:r>
              <a:rPr lang="en-US" sz="2400" dirty="0">
                <a:latin typeface="Avenir Book" charset="0"/>
                <a:ea typeface="Avenir Book" charset="0"/>
                <a:cs typeface="Avenir Book" charset="0"/>
              </a:rPr>
              <a:t>Beach CA</a:t>
            </a:r>
          </a:p>
          <a:p>
            <a:pPr algn="l">
              <a:buClr>
                <a:schemeClr val="accent5"/>
              </a:buClr>
              <a:defRPr/>
            </a:pPr>
            <a:endParaRPr lang="en-US" sz="1400" dirty="0">
              <a:latin typeface="Avenir Book" charset="0"/>
              <a:ea typeface="Avenir Book" charset="0"/>
              <a:cs typeface="Avenir Book" charset="0"/>
            </a:endParaRPr>
          </a:p>
          <a:p>
            <a:pPr marL="342900" indent="-342900">
              <a:buClr>
                <a:schemeClr val="accent5"/>
              </a:buClr>
              <a:buFont typeface="Wingdings" charset="2"/>
              <a:buChar char="§"/>
              <a:defRPr/>
            </a:pPr>
            <a:r>
              <a:rPr lang="en-US" sz="2400" dirty="0">
                <a:latin typeface="Avenir Book" charset="0"/>
                <a:ea typeface="Avenir Book" charset="0"/>
                <a:cs typeface="Avenir Book" charset="0"/>
              </a:rPr>
              <a:t>Miller Children’s and Women’s Hospital, </a:t>
            </a:r>
            <a:r>
              <a:rPr lang="en-US" sz="2400" dirty="0" smtClean="0">
                <a:latin typeface="Avenir Book" charset="0"/>
                <a:ea typeface="Avenir Book" charset="0"/>
                <a:cs typeface="Avenir Book" charset="0"/>
              </a:rPr>
              <a:t/>
            </a:r>
            <a:br>
              <a:rPr lang="en-US" sz="2400" dirty="0" smtClean="0">
                <a:latin typeface="Avenir Book" charset="0"/>
                <a:ea typeface="Avenir Book" charset="0"/>
                <a:cs typeface="Avenir Book" charset="0"/>
              </a:rPr>
            </a:br>
            <a:r>
              <a:rPr lang="en-US" sz="2400" dirty="0" smtClean="0">
                <a:latin typeface="Avenir Book" charset="0"/>
                <a:ea typeface="Avenir Book" charset="0"/>
                <a:cs typeface="Avenir Book" charset="0"/>
              </a:rPr>
              <a:t>Long </a:t>
            </a:r>
            <a:r>
              <a:rPr lang="en-US" sz="2400" dirty="0">
                <a:latin typeface="Avenir Book" charset="0"/>
                <a:ea typeface="Avenir Book" charset="0"/>
                <a:cs typeface="Avenir Book" charset="0"/>
              </a:rPr>
              <a:t>Beach CA</a:t>
            </a:r>
          </a:p>
          <a:p>
            <a:pPr algn="l">
              <a:buClr>
                <a:schemeClr val="accent5"/>
              </a:buClr>
              <a:defRPr/>
            </a:pPr>
            <a:endParaRPr lang="en-US" sz="1400" dirty="0">
              <a:latin typeface="Avenir Book" charset="0"/>
              <a:ea typeface="Avenir Book" charset="0"/>
              <a:cs typeface="Avenir Book" charset="0"/>
            </a:endParaRPr>
          </a:p>
          <a:p>
            <a:pPr marL="342900" indent="-342900">
              <a:buClr>
                <a:schemeClr val="accent5"/>
              </a:buClr>
              <a:buFont typeface="Wingdings" charset="2"/>
              <a:buChar char="§"/>
              <a:defRPr/>
            </a:pPr>
            <a:r>
              <a:rPr lang="en-US" sz="2400" dirty="0">
                <a:latin typeface="Avenir Book" charset="0"/>
                <a:ea typeface="Avenir Book" charset="0"/>
                <a:cs typeface="Avenir Book" charset="0"/>
              </a:rPr>
              <a:t>Saddleback Memorial Medical Center, </a:t>
            </a:r>
            <a:r>
              <a:rPr lang="en-US" sz="2400" dirty="0" smtClean="0">
                <a:latin typeface="Avenir Book" charset="0"/>
                <a:ea typeface="Avenir Book" charset="0"/>
                <a:cs typeface="Avenir Book" charset="0"/>
              </a:rPr>
              <a:t/>
            </a:r>
            <a:br>
              <a:rPr lang="en-US" sz="2400" dirty="0" smtClean="0">
                <a:latin typeface="Avenir Book" charset="0"/>
                <a:ea typeface="Avenir Book" charset="0"/>
                <a:cs typeface="Avenir Book" charset="0"/>
              </a:rPr>
            </a:br>
            <a:r>
              <a:rPr lang="en-US" sz="2400" dirty="0" smtClean="0">
                <a:latin typeface="Avenir Book" charset="0"/>
                <a:ea typeface="Avenir Book" charset="0"/>
                <a:cs typeface="Avenir Book" charset="0"/>
              </a:rPr>
              <a:t>Laguna </a:t>
            </a:r>
            <a:r>
              <a:rPr lang="en-US" sz="2400" dirty="0">
                <a:latin typeface="Avenir Book" charset="0"/>
                <a:ea typeface="Avenir Book" charset="0"/>
                <a:cs typeface="Avenir Book" charset="0"/>
              </a:rPr>
              <a:t>Hills CA</a:t>
            </a:r>
          </a:p>
          <a:p>
            <a:pPr marL="342900" indent="-342900">
              <a:buClr>
                <a:schemeClr val="accent6">
                  <a:lumMod val="75000"/>
                </a:schemeClr>
              </a:buClr>
              <a:buFont typeface="Wingdings" charset="2"/>
              <a:buChar char="§"/>
              <a:defRPr/>
            </a:pPr>
            <a:endParaRPr lang="en-US" sz="2400" dirty="0">
              <a:latin typeface="Abadi MT Condensed Light"/>
              <a:cs typeface="Abadi MT Condensed Light"/>
            </a:endParaRP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74</a:t>
            </a:fld>
            <a:endParaRPr lang="en-US" sz="1600" dirty="0">
              <a:solidFill>
                <a:srgbClr val="7C7C7C"/>
              </a:solidFill>
            </a:endParaRPr>
          </a:p>
        </p:txBody>
      </p:sp>
    </p:spTree>
    <p:extLst>
      <p:ext uri="{BB962C8B-B14F-4D97-AF65-F5344CB8AC3E}">
        <p14:creationId xmlns:p14="http://schemas.microsoft.com/office/powerpoint/2010/main" val="19072887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6991"/>
            <a:ext cx="5588000" cy="890810"/>
          </a:xfrm>
          <a:solidFill>
            <a:srgbClr val="DEEBF7"/>
          </a:solidFill>
        </p:spPr>
        <p:txBody>
          <a:bodyPr>
            <a:normAutofit fontScale="90000"/>
          </a:bodyPr>
          <a:lstStyle/>
          <a:p>
            <a:pPr>
              <a:lnSpc>
                <a:spcPct val="100000"/>
              </a:lnSpc>
            </a:pPr>
            <a:r>
              <a:rPr lang="en-US" dirty="0" smtClean="0"/>
              <a:t>Monthly QI Control Chart: </a:t>
            </a:r>
            <a:br>
              <a:rPr lang="en-US" dirty="0" smtClean="0"/>
            </a:br>
            <a:r>
              <a:rPr lang="en-US" dirty="0" smtClean="0"/>
              <a:t>NTSV CS Pilot Project</a:t>
            </a:r>
            <a:endParaRPr lang="en-US" dirty="0"/>
          </a:p>
        </p:txBody>
      </p:sp>
      <p:pic>
        <p:nvPicPr>
          <p:cNvPr id="4" name="Picture 3"/>
          <p:cNvPicPr>
            <a:picLocks noChangeAspect="1"/>
          </p:cNvPicPr>
          <p:nvPr/>
        </p:nvPicPr>
        <p:blipFill>
          <a:blip r:embed="rId3"/>
          <a:stretch>
            <a:fillRect/>
          </a:stretch>
        </p:blipFill>
        <p:spPr>
          <a:xfrm>
            <a:off x="60615" y="1803399"/>
            <a:ext cx="9096085" cy="4927601"/>
          </a:xfrm>
          <a:prstGeom prst="rect">
            <a:avLst/>
          </a:prstGeom>
          <a:ln>
            <a:noFill/>
          </a:ln>
        </p:spPr>
      </p:pic>
      <p:sp>
        <p:nvSpPr>
          <p:cNvPr id="5" name="Oval Callout 4"/>
          <p:cNvSpPr/>
          <p:nvPr/>
        </p:nvSpPr>
        <p:spPr>
          <a:xfrm>
            <a:off x="1397000" y="1765299"/>
            <a:ext cx="1498600" cy="774699"/>
          </a:xfrm>
          <a:prstGeom prst="wedgeEllipseCallout">
            <a:avLst>
              <a:gd name="adj1" fmla="val 20693"/>
              <a:gd name="adj2" fmla="val 21775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Baseline: 31.5%</a:t>
            </a:r>
            <a:endParaRPr lang="en-US" dirty="0"/>
          </a:p>
        </p:txBody>
      </p:sp>
      <p:sp>
        <p:nvSpPr>
          <p:cNvPr id="6" name="Oval Callout 5"/>
          <p:cNvSpPr/>
          <p:nvPr/>
        </p:nvSpPr>
        <p:spPr>
          <a:xfrm>
            <a:off x="5308600" y="1917698"/>
            <a:ext cx="2260600" cy="774699"/>
          </a:xfrm>
          <a:prstGeom prst="wedgeEllipseCallout">
            <a:avLst>
              <a:gd name="adj1" fmla="val 7772"/>
              <a:gd name="adj2" fmla="val 27021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New Baseline: 23.8%</a:t>
            </a:r>
            <a:endParaRPr lang="en-US" dirty="0"/>
          </a:p>
        </p:txBody>
      </p:sp>
      <p:sp>
        <p:nvSpPr>
          <p:cNvPr id="7"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75</a:t>
            </a:fld>
            <a:endParaRPr lang="en-US" sz="1600" dirty="0">
              <a:solidFill>
                <a:srgbClr val="7C7C7C"/>
              </a:solidFill>
            </a:endParaRPr>
          </a:p>
        </p:txBody>
      </p:sp>
    </p:spTree>
    <p:extLst>
      <p:ext uri="{BB962C8B-B14F-4D97-AF65-F5344CB8AC3E}">
        <p14:creationId xmlns:p14="http://schemas.microsoft.com/office/powerpoint/2010/main" val="35390576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5 at 2.26.15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2562" y="1540620"/>
            <a:ext cx="5982838" cy="3043605"/>
          </a:xfrm>
          <a:prstGeom prst="rect">
            <a:avLst/>
          </a:prstGeom>
          <a:ln>
            <a:solidFill>
              <a:schemeClr val="accent5">
                <a:lumMod val="75000"/>
              </a:schemeClr>
            </a:solidFill>
          </a:ln>
        </p:spPr>
      </p:pic>
      <p:sp>
        <p:nvSpPr>
          <p:cNvPr id="5" name="Rectangle 4"/>
          <p:cNvSpPr/>
          <p:nvPr/>
        </p:nvSpPr>
        <p:spPr>
          <a:xfrm>
            <a:off x="1524000" y="4715471"/>
            <a:ext cx="2049975" cy="783627"/>
          </a:xfrm>
          <a:prstGeom prst="rect">
            <a:avLst/>
          </a:prstGeom>
          <a:solidFill>
            <a:schemeClr val="accent2">
              <a:lumMod val="60000"/>
              <a:lumOff val="40000"/>
            </a:schemeClr>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400" dirty="0">
                <a:solidFill>
                  <a:schemeClr val="tx1"/>
                </a:solidFill>
                <a:latin typeface="Avenir Book" charset="0"/>
                <a:ea typeface="Avenir Book" charset="0"/>
                <a:cs typeface="Avenir Book" charset="0"/>
              </a:rPr>
              <a:t>24.2 % Reduction </a:t>
            </a:r>
          </a:p>
        </p:txBody>
      </p:sp>
      <p:sp>
        <p:nvSpPr>
          <p:cNvPr id="6" name="Rectangle 5"/>
          <p:cNvSpPr/>
          <p:nvPr/>
        </p:nvSpPr>
        <p:spPr>
          <a:xfrm>
            <a:off x="5667736" y="4715472"/>
            <a:ext cx="2028464" cy="783628"/>
          </a:xfrm>
          <a:prstGeom prst="rect">
            <a:avLst/>
          </a:prstGeom>
          <a:solidFill>
            <a:srgbClr val="71A3C1"/>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400" dirty="0">
                <a:solidFill>
                  <a:schemeClr val="tx1"/>
                </a:solidFill>
                <a:latin typeface="Avenir Book" charset="0"/>
                <a:ea typeface="Avenir Book" charset="0"/>
                <a:cs typeface="Avenir Book" charset="0"/>
              </a:rPr>
              <a:t>19.5% Reduction</a:t>
            </a:r>
          </a:p>
        </p:txBody>
      </p:sp>
      <p:sp>
        <p:nvSpPr>
          <p:cNvPr id="7" name="Rectangle 6"/>
          <p:cNvSpPr/>
          <p:nvPr/>
        </p:nvSpPr>
        <p:spPr>
          <a:xfrm>
            <a:off x="3685797" y="4715471"/>
            <a:ext cx="1879006" cy="783627"/>
          </a:xfrm>
          <a:prstGeom prst="rect">
            <a:avLst/>
          </a:prstGeom>
          <a:solidFill>
            <a:srgbClr val="FFC000"/>
          </a:solidFill>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2400" dirty="0">
                <a:solidFill>
                  <a:schemeClr val="tx1"/>
                </a:solidFill>
                <a:latin typeface="Avenir Book" charset="0"/>
                <a:ea typeface="Avenir Book" charset="0"/>
                <a:cs typeface="Avenir Book" charset="0"/>
              </a:rPr>
              <a:t>22.1% Reduction </a:t>
            </a:r>
          </a:p>
        </p:txBody>
      </p:sp>
      <p:sp>
        <p:nvSpPr>
          <p:cNvPr id="39941" name="TextBox 1"/>
          <p:cNvSpPr txBox="1">
            <a:spLocks noChangeArrowheads="1"/>
          </p:cNvSpPr>
          <p:nvPr/>
        </p:nvSpPr>
        <p:spPr bwMode="auto">
          <a:xfrm>
            <a:off x="838200" y="685800"/>
            <a:ext cx="7531100" cy="646331"/>
          </a:xfrm>
          <a:prstGeom prst="rect">
            <a:avLst/>
          </a:prstGeom>
          <a:solidFill>
            <a:srgbClr val="DEEBF7"/>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dirty="0" smtClean="0">
                <a:latin typeface="Avenir Book" charset="0"/>
                <a:ea typeface="Avenir Book" charset="0"/>
                <a:cs typeface="Avenir Book" charset="0"/>
              </a:rPr>
              <a:t>Impressive Results: within 6 months</a:t>
            </a:r>
            <a:endParaRPr lang="en-US" sz="3600" dirty="0">
              <a:latin typeface="Avenir Book" charset="0"/>
              <a:ea typeface="Avenir Book" charset="0"/>
              <a:cs typeface="Avenir Book" charset="0"/>
            </a:endParaRPr>
          </a:p>
        </p:txBody>
      </p:sp>
      <p:sp>
        <p:nvSpPr>
          <p:cNvPr id="8" name="Rectangle 7"/>
          <p:cNvSpPr/>
          <p:nvPr/>
        </p:nvSpPr>
        <p:spPr>
          <a:xfrm>
            <a:off x="1524000" y="5608004"/>
            <a:ext cx="2049975" cy="688498"/>
          </a:xfrm>
          <a:prstGeom prst="rect">
            <a:avLst/>
          </a:prstGeom>
          <a:solidFill>
            <a:schemeClr val="accent2">
              <a:lumMod val="60000"/>
              <a:lumOff val="40000"/>
            </a:schemeClr>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dirty="0">
                <a:solidFill>
                  <a:schemeClr val="tx1"/>
                </a:solidFill>
                <a:latin typeface="Avenir Book" charset="0"/>
                <a:ea typeface="Avenir Book" charset="0"/>
                <a:cs typeface="Avenir Book" charset="0"/>
              </a:rPr>
              <a:t>Baseline – 32.6%</a:t>
            </a:r>
          </a:p>
          <a:p>
            <a:pPr algn="ctr">
              <a:defRPr/>
            </a:pPr>
            <a:r>
              <a:rPr lang="en-US" dirty="0">
                <a:solidFill>
                  <a:schemeClr val="tx1"/>
                </a:solidFill>
                <a:latin typeface="Avenir Book" charset="0"/>
                <a:ea typeface="Avenir Book" charset="0"/>
                <a:cs typeface="Avenir Book" charset="0"/>
              </a:rPr>
              <a:t>After QI – 24.7%</a:t>
            </a:r>
          </a:p>
        </p:txBody>
      </p:sp>
      <p:sp>
        <p:nvSpPr>
          <p:cNvPr id="9" name="Rectangle 8"/>
          <p:cNvSpPr/>
          <p:nvPr/>
        </p:nvSpPr>
        <p:spPr>
          <a:xfrm>
            <a:off x="3685798" y="5608005"/>
            <a:ext cx="1879006" cy="665796"/>
          </a:xfrm>
          <a:prstGeom prst="rect">
            <a:avLst/>
          </a:prstGeom>
          <a:solidFill>
            <a:srgbClr val="FFC000"/>
          </a:solidFill>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dirty="0">
                <a:solidFill>
                  <a:schemeClr val="tx1"/>
                </a:solidFill>
                <a:latin typeface="Avenir Book" charset="0"/>
                <a:ea typeface="Avenir Book" charset="0"/>
                <a:cs typeface="Avenir Book" charset="0"/>
              </a:rPr>
              <a:t>Baseline – </a:t>
            </a:r>
            <a:r>
              <a:rPr lang="en-US" dirty="0" smtClean="0">
                <a:solidFill>
                  <a:schemeClr val="tx1"/>
                </a:solidFill>
                <a:latin typeface="Avenir Book" charset="0"/>
                <a:ea typeface="Avenir Book" charset="0"/>
                <a:cs typeface="Avenir Book" charset="0"/>
              </a:rPr>
              <a:t>31.2 </a:t>
            </a:r>
            <a:endParaRPr lang="en-US" dirty="0">
              <a:solidFill>
                <a:schemeClr val="tx1"/>
              </a:solidFill>
              <a:latin typeface="Avenir Book" charset="0"/>
              <a:ea typeface="Avenir Book" charset="0"/>
              <a:cs typeface="Avenir Book" charset="0"/>
            </a:endParaRPr>
          </a:p>
          <a:p>
            <a:pPr algn="ctr">
              <a:defRPr/>
            </a:pPr>
            <a:r>
              <a:rPr lang="en-US" dirty="0">
                <a:solidFill>
                  <a:schemeClr val="tx1"/>
                </a:solidFill>
                <a:latin typeface="Avenir Book" charset="0"/>
                <a:ea typeface="Avenir Book" charset="0"/>
                <a:cs typeface="Avenir Book" charset="0"/>
              </a:rPr>
              <a:t>After QI – 24.3% </a:t>
            </a:r>
          </a:p>
        </p:txBody>
      </p:sp>
      <p:sp>
        <p:nvSpPr>
          <p:cNvPr id="10" name="Rectangle 9"/>
          <p:cNvSpPr/>
          <p:nvPr/>
        </p:nvSpPr>
        <p:spPr>
          <a:xfrm>
            <a:off x="5667736" y="5608004"/>
            <a:ext cx="2028464" cy="665796"/>
          </a:xfrm>
          <a:prstGeom prst="rect">
            <a:avLst/>
          </a:prstGeom>
          <a:solidFill>
            <a:srgbClr val="71A3C1"/>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solidFill>
                  <a:schemeClr val="tx1"/>
                </a:solidFill>
                <a:latin typeface="Avenir Book" charset="0"/>
                <a:ea typeface="Avenir Book" charset="0"/>
                <a:cs typeface="Avenir Book" charset="0"/>
              </a:rPr>
              <a:t>Baseline – 27.2% </a:t>
            </a:r>
          </a:p>
          <a:p>
            <a:pPr algn="ctr">
              <a:defRPr/>
            </a:pPr>
            <a:r>
              <a:rPr lang="en-US" dirty="0">
                <a:solidFill>
                  <a:schemeClr val="tx1"/>
                </a:solidFill>
                <a:latin typeface="Avenir Book" charset="0"/>
                <a:ea typeface="Avenir Book" charset="0"/>
                <a:cs typeface="Avenir Book" charset="0"/>
              </a:rPr>
              <a:t>After QI – 21.9% </a:t>
            </a:r>
          </a:p>
        </p:txBody>
      </p:sp>
      <p:sp>
        <p:nvSpPr>
          <p:cNvPr id="11"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pPr algn="r"/>
              <a:t>76</a:t>
            </a:fld>
            <a:endParaRPr lang="en-US" sz="1600" dirty="0"/>
          </a:p>
        </p:txBody>
      </p:sp>
    </p:spTree>
    <p:extLst>
      <p:ext uri="{BB962C8B-B14F-4D97-AF65-F5344CB8AC3E}">
        <p14:creationId xmlns:p14="http://schemas.microsoft.com/office/powerpoint/2010/main" val="35697662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0"/>
            <a:ext cx="6858000" cy="1121581"/>
          </a:xfrm>
          <a:solidFill>
            <a:srgbClr val="DEEBF7"/>
          </a:solidFill>
        </p:spPr>
        <p:txBody>
          <a:bodyPr>
            <a:noAutofit/>
          </a:bodyPr>
          <a:lstStyle/>
          <a:p>
            <a:r>
              <a:rPr lang="en-US" sz="3600" dirty="0" smtClean="0"/>
              <a:t/>
            </a:r>
            <a:br>
              <a:rPr lang="en-US" sz="3600" dirty="0" smtClean="0"/>
            </a:br>
            <a:r>
              <a:rPr lang="en-US" sz="3600" dirty="0" smtClean="0"/>
              <a:t>Lessons from the Pilot Hospitals</a:t>
            </a:r>
            <a:br>
              <a:rPr lang="en-US" sz="3600" dirty="0" smtClean="0"/>
            </a:br>
            <a:endParaRPr lang="en-US" sz="3600" dirty="0"/>
          </a:p>
        </p:txBody>
      </p:sp>
      <p:sp>
        <p:nvSpPr>
          <p:cNvPr id="3"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77</a:t>
            </a:fld>
            <a:endParaRPr lang="en-US" sz="1600" dirty="0">
              <a:solidFill>
                <a:srgbClr val="7C7C7C"/>
              </a:solidFill>
            </a:endParaRPr>
          </a:p>
        </p:txBody>
      </p:sp>
      <p:sp>
        <p:nvSpPr>
          <p:cNvPr id="4" name="Content Placeholder 4"/>
          <p:cNvSpPr>
            <a:spLocks noGrp="1"/>
          </p:cNvSpPr>
          <p:nvPr>
            <p:ph idx="1"/>
          </p:nvPr>
        </p:nvSpPr>
        <p:spPr>
          <a:xfrm>
            <a:off x="1073150" y="2222499"/>
            <a:ext cx="7385050" cy="3797302"/>
          </a:xfrm>
          <a:noFill/>
        </p:spPr>
        <p:txBody>
          <a:bodyPr>
            <a:normAutofit/>
          </a:bodyPr>
          <a:lstStyle/>
          <a:p>
            <a:pPr>
              <a:lnSpc>
                <a:spcPct val="100000"/>
              </a:lnSpc>
            </a:pPr>
            <a:r>
              <a:rPr lang="en-US" sz="2800" dirty="0" smtClean="0"/>
              <a:t> Power of provider-level data </a:t>
            </a:r>
          </a:p>
          <a:p>
            <a:pPr>
              <a:lnSpc>
                <a:spcPct val="100000"/>
              </a:lnSpc>
            </a:pPr>
            <a:r>
              <a:rPr lang="en-US" sz="2800" dirty="0"/>
              <a:t> </a:t>
            </a:r>
            <a:r>
              <a:rPr lang="en-US" sz="2800" dirty="0" smtClean="0"/>
              <a:t>Key role of nurses for labor support</a:t>
            </a:r>
          </a:p>
          <a:p>
            <a:pPr>
              <a:lnSpc>
                <a:spcPct val="100000"/>
              </a:lnSpc>
            </a:pPr>
            <a:r>
              <a:rPr lang="en-US" sz="2800" dirty="0" smtClean="0"/>
              <a:t> Need a</a:t>
            </a:r>
            <a:r>
              <a:rPr lang="en-US" sz="2800" dirty="0"/>
              <a:t> </a:t>
            </a:r>
            <a:r>
              <a:rPr lang="en-US" sz="2800" dirty="0" smtClean="0"/>
              <a:t>reason to change </a:t>
            </a:r>
            <a:br>
              <a:rPr lang="en-US" sz="2800" dirty="0" smtClean="0"/>
            </a:br>
            <a:r>
              <a:rPr lang="en-US" sz="2800" dirty="0" smtClean="0"/>
              <a:t>     (payment changes, transparency)</a:t>
            </a:r>
          </a:p>
          <a:p>
            <a:pPr>
              <a:lnSpc>
                <a:spcPct val="100000"/>
              </a:lnSpc>
            </a:pPr>
            <a:r>
              <a:rPr lang="en-US" sz="2800" dirty="0" smtClean="0"/>
              <a:t> Medical and Nursing leadership important</a:t>
            </a:r>
          </a:p>
          <a:p>
            <a:pPr>
              <a:lnSpc>
                <a:spcPct val="100000"/>
              </a:lnSpc>
            </a:pPr>
            <a:r>
              <a:rPr lang="en-US" sz="2800" dirty="0" smtClean="0"/>
              <a:t> National guidelines very helpful</a:t>
            </a:r>
          </a:p>
          <a:p>
            <a:pPr>
              <a:lnSpc>
                <a:spcPct val="100000"/>
              </a:lnSpc>
            </a:pPr>
            <a:r>
              <a:rPr lang="en-US" sz="2800" dirty="0"/>
              <a:t> </a:t>
            </a:r>
            <a:r>
              <a:rPr lang="en-US" sz="2800" dirty="0" smtClean="0"/>
              <a:t>Needs “constant gardening”</a:t>
            </a:r>
          </a:p>
        </p:txBody>
      </p:sp>
    </p:spTree>
    <p:extLst>
      <p:ext uri="{BB962C8B-B14F-4D97-AF65-F5344CB8AC3E}">
        <p14:creationId xmlns:p14="http://schemas.microsoft.com/office/powerpoint/2010/main" val="5726018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73206"/>
            <a:ext cx="6172200" cy="849194"/>
          </a:xfrm>
          <a:solidFill>
            <a:schemeClr val="accent1">
              <a:lumMod val="20000"/>
              <a:lumOff val="80000"/>
            </a:schemeClr>
          </a:solidFill>
        </p:spPr>
        <p:txBody>
          <a:bodyPr/>
          <a:lstStyle/>
          <a:p>
            <a:r>
              <a:rPr lang="en-US" dirty="0" smtClean="0"/>
              <a:t>  Implementation Guide</a:t>
            </a:r>
            <a:endParaRPr lang="en-US" dirty="0"/>
          </a:p>
        </p:txBody>
      </p:sp>
      <p:pic>
        <p:nvPicPr>
          <p:cNvPr id="4" name="Content Placeholder 3"/>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rot="180000">
            <a:off x="5048378" y="1760538"/>
            <a:ext cx="3428744" cy="4351338"/>
          </a:xfrm>
          <a:prstGeom prst="rect">
            <a:avLst/>
          </a:prstGeom>
          <a:ln>
            <a:solidFill>
              <a:srgbClr val="1F497D"/>
            </a:solidFill>
          </a:ln>
          <a:effectLst>
            <a:outerShdw blurRad="292100" dist="139700" dir="2700000" algn="tl" rotWithShape="0">
              <a:srgbClr val="333333">
                <a:alpha val="65000"/>
              </a:srgbClr>
            </a:outerShdw>
          </a:effectLst>
        </p:spPr>
      </p:pic>
      <p:sp>
        <p:nvSpPr>
          <p:cNvPr id="5" name="Content Placeholder 4"/>
          <p:cNvSpPr>
            <a:spLocks noGrp="1"/>
          </p:cNvSpPr>
          <p:nvPr>
            <p:ph sz="half" idx="2"/>
          </p:nvPr>
        </p:nvSpPr>
        <p:spPr>
          <a:xfrm>
            <a:off x="393699" y="1646238"/>
            <a:ext cx="4454261" cy="4729162"/>
          </a:xfrm>
        </p:spPr>
        <p:txBody>
          <a:bodyPr>
            <a:normAutofit fontScale="92500"/>
          </a:bodyPr>
          <a:lstStyle/>
          <a:p>
            <a:pPr>
              <a:lnSpc>
                <a:spcPct val="120000"/>
              </a:lnSpc>
              <a:spcBef>
                <a:spcPts val="300"/>
              </a:spcBef>
              <a:buSzPct val="125000"/>
            </a:pPr>
            <a:r>
              <a:rPr lang="en-US" sz="2800" dirty="0"/>
              <a:t>“How </a:t>
            </a:r>
            <a:r>
              <a:rPr lang="en-US" sz="2800" dirty="0" smtClean="0"/>
              <a:t>To</a:t>
            </a:r>
            <a:r>
              <a:rPr lang="en-US" sz="2800" dirty="0"/>
              <a:t> </a:t>
            </a:r>
            <a:r>
              <a:rPr lang="en-US" sz="2800" dirty="0" smtClean="0"/>
              <a:t>Guide” </a:t>
            </a:r>
          </a:p>
          <a:p>
            <a:pPr marL="406400" lvl="1" indent="-177800">
              <a:lnSpc>
                <a:spcPct val="120000"/>
              </a:lnSpc>
              <a:spcBef>
                <a:spcPts val="300"/>
              </a:spcBef>
              <a:buSzPct val="125000"/>
            </a:pPr>
            <a:r>
              <a:rPr lang="en-US" sz="2400" dirty="0" smtClean="0"/>
              <a:t>Translating recommendations </a:t>
            </a:r>
            <a:r>
              <a:rPr lang="en-US" sz="2400" dirty="0"/>
              <a:t>from the toolkit into practical advice for implementation </a:t>
            </a:r>
            <a:endParaRPr lang="en-US" sz="2400" dirty="0" smtClean="0"/>
          </a:p>
          <a:p>
            <a:r>
              <a:rPr lang="en-US" sz="2800" dirty="0" smtClean="0"/>
              <a:t>Provides </a:t>
            </a:r>
            <a:r>
              <a:rPr lang="en-US" sz="2800" dirty="0"/>
              <a:t>methodology to identify:</a:t>
            </a:r>
          </a:p>
          <a:p>
            <a:pPr marL="457200" lvl="1" indent="-228600"/>
            <a:r>
              <a:rPr lang="en-US" sz="2400" dirty="0" smtClean="0"/>
              <a:t>Key </a:t>
            </a:r>
            <a:r>
              <a:rPr lang="en-US" sz="2400" dirty="0"/>
              <a:t>focus areas</a:t>
            </a:r>
          </a:p>
          <a:p>
            <a:pPr marL="457200" lvl="1" indent="-228600"/>
            <a:r>
              <a:rPr lang="en-US" sz="2400" dirty="0" smtClean="0"/>
              <a:t>Strategies </a:t>
            </a:r>
          </a:p>
          <a:p>
            <a:pPr marL="457200" lvl="1" indent="-228600"/>
            <a:r>
              <a:rPr lang="en-US" sz="2400" dirty="0" smtClean="0"/>
              <a:t>Process </a:t>
            </a:r>
            <a:r>
              <a:rPr lang="en-US" sz="2400" dirty="0"/>
              <a:t>design for </a:t>
            </a:r>
            <a:r>
              <a:rPr lang="en-US" sz="2400" dirty="0" smtClean="0"/>
              <a:t>sustainability</a:t>
            </a:r>
          </a:p>
          <a:p>
            <a:pPr marL="457200" lvl="1" indent="-228600"/>
            <a:r>
              <a:rPr lang="en-US" sz="2400" dirty="0" smtClean="0"/>
              <a:t>Key QI principles</a:t>
            </a:r>
            <a:endParaRPr lang="en-US" sz="2400" dirty="0"/>
          </a:p>
        </p:txBody>
      </p:sp>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78</a:t>
            </a:fld>
            <a:endParaRPr lang="en-US" sz="1600" dirty="0">
              <a:solidFill>
                <a:srgbClr val="7C7C7C"/>
              </a:solidFill>
            </a:endParaRPr>
          </a:p>
        </p:txBody>
      </p:sp>
    </p:spTree>
    <p:extLst>
      <p:ext uri="{BB962C8B-B14F-4D97-AF65-F5344CB8AC3E}">
        <p14:creationId xmlns:p14="http://schemas.microsoft.com/office/powerpoint/2010/main" val="16653809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3200400" y="6313697"/>
            <a:ext cx="33528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99329" name="Content Placeholder 2"/>
          <p:cNvSpPr>
            <a:spLocks noGrp="1"/>
          </p:cNvSpPr>
          <p:nvPr>
            <p:ph idx="1"/>
          </p:nvPr>
        </p:nvSpPr>
        <p:spPr>
          <a:xfrm>
            <a:off x="0" y="1447800"/>
            <a:ext cx="3124200" cy="914400"/>
          </a:xfrm>
        </p:spPr>
        <p:txBody>
          <a:bodyPr>
            <a:normAutofit fontScale="92500" lnSpcReduction="20000"/>
          </a:bodyPr>
          <a:lstStyle/>
          <a:p>
            <a:pPr marL="400050">
              <a:spcAft>
                <a:spcPts val="1800"/>
              </a:spcAft>
              <a:buClr>
                <a:srgbClr val="8D2201"/>
              </a:buClr>
              <a:buSzPct val="100000"/>
              <a:buFont typeface="Wingdings" charset="0"/>
              <a:buChar char="§"/>
            </a:pPr>
            <a:r>
              <a:rPr lang="en-US" sz="2400">
                <a:latin typeface="Calibri" charset="0"/>
                <a:ea typeface="ＭＳ Ｐゴシック" charset="0"/>
              </a:rPr>
              <a:t>Monitor hospital rates—in real time</a:t>
            </a:r>
          </a:p>
          <a:p>
            <a:pPr marL="400050">
              <a:buFont typeface="Wingdings" charset="0"/>
              <a:buNone/>
            </a:pPr>
            <a:endParaRPr lang="en-US" sz="2400">
              <a:latin typeface="Calibri" charset="0"/>
              <a:ea typeface="ＭＳ Ｐゴシック" charset="0"/>
            </a:endParaRPr>
          </a:p>
        </p:txBody>
      </p:sp>
      <p:sp>
        <p:nvSpPr>
          <p:cNvPr id="99330" name="Slide Number Placeholder 3"/>
          <p:cNvSpPr txBox="1">
            <a:spLocks/>
          </p:cNvSpPr>
          <p:nvPr/>
        </p:nvSpPr>
        <p:spPr bwMode="auto">
          <a:xfrm>
            <a:off x="7986713" y="6456363"/>
            <a:ext cx="10668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4EDC52-3E2E-F146-B456-1949C7BF7025}" type="slidenum">
              <a:rPr lang="en-US" sz="1600">
                <a:solidFill>
                  <a:srgbClr val="7F7F7F"/>
                </a:solidFill>
                <a:cs typeface="Calibri" charset="0"/>
              </a:rPr>
              <a:pPr algn="r"/>
              <a:t>8</a:t>
            </a:fld>
            <a:endParaRPr lang="en-US" sz="1600">
              <a:solidFill>
                <a:srgbClr val="7F7F7F"/>
              </a:solidFill>
              <a:cs typeface="Calibri" charset="0"/>
            </a:endParaRPr>
          </a:p>
        </p:txBody>
      </p:sp>
      <p:sp>
        <p:nvSpPr>
          <p:cNvPr id="5" name="TextBox 4"/>
          <p:cNvSpPr txBox="1"/>
          <p:nvPr/>
        </p:nvSpPr>
        <p:spPr>
          <a:xfrm>
            <a:off x="150813" y="609600"/>
            <a:ext cx="8688387" cy="523875"/>
          </a:xfrm>
          <a:prstGeom prst="rect">
            <a:avLst/>
          </a:prstGeom>
          <a:noFill/>
        </p:spPr>
        <p:txBody>
          <a:bodyPr>
            <a:spAutoFit/>
          </a:bodyPr>
          <a:lstStyle/>
          <a:p>
            <a:pPr>
              <a:spcAft>
                <a:spcPts val="1800"/>
              </a:spcAft>
              <a:defRPr/>
            </a:pPr>
            <a:r>
              <a:rPr lang="en-US" sz="2800" b="1" dirty="0">
                <a:latin typeface="Calibri" panose="020F0502020204030204" pitchFamily="34" charset="0"/>
                <a:ea typeface="ＭＳ Ｐゴシック" charset="-128"/>
                <a:cs typeface="+mn-cs"/>
              </a:rPr>
              <a:t>Utilize the </a:t>
            </a:r>
            <a:r>
              <a:rPr lang="en-US" sz="2800" b="1" dirty="0">
                <a:solidFill>
                  <a:schemeClr val="accent5">
                    <a:lumMod val="50000"/>
                  </a:schemeClr>
                </a:solidFill>
                <a:latin typeface="Calibri" panose="020F0502020204030204" pitchFamily="34" charset="0"/>
                <a:ea typeface="ＭＳ Ｐゴシック" charset="-128"/>
                <a:cs typeface="+mn-cs"/>
              </a:rPr>
              <a:t>CMQCC Maternal Data Center </a:t>
            </a:r>
            <a:r>
              <a:rPr lang="en-US" sz="2800" b="1" dirty="0">
                <a:latin typeface="Calibri" panose="020F0502020204030204" pitchFamily="34" charset="0"/>
                <a:ea typeface="ＭＳ Ｐゴシック" charset="-128"/>
                <a:cs typeface="+mn-cs"/>
              </a:rPr>
              <a:t>to:</a:t>
            </a:r>
            <a:endParaRPr lang="en-US" dirty="0">
              <a:latin typeface="Calibri" panose="020F0502020204030204" pitchFamily="34" charset="0"/>
              <a:ea typeface="ＭＳ Ｐゴシック" charset="-128"/>
              <a:cs typeface="+mn-cs"/>
            </a:endParaRPr>
          </a:p>
        </p:txBody>
      </p:sp>
      <p:pic>
        <p:nvPicPr>
          <p:cNvPr id="993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825" y="2743200"/>
            <a:ext cx="3305175" cy="1154113"/>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993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3438" y="1371600"/>
            <a:ext cx="2798762" cy="1152525"/>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10" name="Content Placeholder 2"/>
          <p:cNvSpPr txBox="1">
            <a:spLocks/>
          </p:cNvSpPr>
          <p:nvPr/>
        </p:nvSpPr>
        <p:spPr bwMode="auto">
          <a:xfrm>
            <a:off x="298450" y="2819400"/>
            <a:ext cx="3206750" cy="133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Calibri" panose="020F0502020204030204" pitchFamily="34" charset="0"/>
                <a:ea typeface="ＭＳ Ｐゴシック" pitchFamily="4" charset="-128"/>
                <a:cs typeface="Calibri" panose="020F0502020204030204" pitchFamily="34" charset="0"/>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Calibri" panose="020F0502020204030204" pitchFamily="34" charset="0"/>
                <a:ea typeface="ＭＳ Ｐゴシック" pitchFamily="4" charset="-128"/>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Calibri" panose="020F0502020204030204" pitchFamily="34" charset="0"/>
                <a:ea typeface="ＭＳ Ｐゴシック" pitchFamily="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Calibri" panose="020F0502020204030204" pitchFamily="34" charset="0"/>
                <a:ea typeface="ＭＳ Ｐゴシック" pitchFamily="4" charset="-128"/>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Calibri" panose="020F0502020204030204" pitchFamily="34" charset="0"/>
                <a:ea typeface="ＭＳ Ｐゴシック" pitchFamily="4" charset="-128"/>
              </a:defRPr>
            </a:lvl5pPr>
            <a:lvl6pPr marL="2514600" indent="-228600" algn="l" rtl="0" fontAlgn="base">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fontAlgn="base">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fontAlgn="base">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fontAlgn="base">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marL="400050">
              <a:spcAft>
                <a:spcPts val="1800"/>
              </a:spcAft>
              <a:buClr>
                <a:srgbClr val="8D2201"/>
              </a:buClr>
              <a:buSzPct val="100000"/>
              <a:buFont typeface="Wingdings" pitchFamily="2" charset="2"/>
              <a:buChar char="§"/>
              <a:defRPr/>
            </a:pPr>
            <a:r>
              <a:rPr lang="en-US" sz="2400" kern="0" dirty="0" smtClean="0"/>
              <a:t>Make peer comparisons</a:t>
            </a:r>
          </a:p>
        </p:txBody>
      </p:sp>
      <p:sp>
        <p:nvSpPr>
          <p:cNvPr id="12" name="Content Placeholder 2"/>
          <p:cNvSpPr txBox="1">
            <a:spLocks/>
          </p:cNvSpPr>
          <p:nvPr/>
        </p:nvSpPr>
        <p:spPr bwMode="auto">
          <a:xfrm>
            <a:off x="685800" y="4229100"/>
            <a:ext cx="32004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Calibri" panose="020F0502020204030204" pitchFamily="34" charset="0"/>
                <a:ea typeface="ＭＳ Ｐゴシック" pitchFamily="4" charset="-128"/>
                <a:cs typeface="Calibri" panose="020F0502020204030204" pitchFamily="34" charset="0"/>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Calibri" panose="020F0502020204030204" pitchFamily="34" charset="0"/>
                <a:ea typeface="ＭＳ Ｐゴシック" pitchFamily="4" charset="-128"/>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Calibri" panose="020F0502020204030204" pitchFamily="34" charset="0"/>
                <a:ea typeface="ＭＳ Ｐゴシック" pitchFamily="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Calibri" panose="020F0502020204030204" pitchFamily="34" charset="0"/>
                <a:ea typeface="ＭＳ Ｐゴシック" pitchFamily="4" charset="-128"/>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Calibri" panose="020F0502020204030204" pitchFamily="34" charset="0"/>
                <a:ea typeface="ＭＳ Ｐゴシック" pitchFamily="4" charset="-128"/>
              </a:defRPr>
            </a:lvl5pPr>
            <a:lvl6pPr marL="2514600" indent="-228600" algn="l" rtl="0" fontAlgn="base">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fontAlgn="base">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fontAlgn="base">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fontAlgn="base">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marL="400050">
              <a:spcAft>
                <a:spcPts val="1800"/>
              </a:spcAft>
              <a:buClr>
                <a:srgbClr val="8D2201"/>
              </a:buClr>
              <a:buSzPct val="100000"/>
              <a:buFont typeface="Wingdings" pitchFamily="2" charset="2"/>
              <a:buChar char="§"/>
              <a:defRPr/>
            </a:pPr>
            <a:r>
              <a:rPr lang="en-US" sz="2400" kern="0" dirty="0" smtClean="0"/>
              <a:t>Assess provider variation</a:t>
            </a:r>
          </a:p>
        </p:txBody>
      </p:sp>
      <p:pic>
        <p:nvPicPr>
          <p:cNvPr id="9933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095750"/>
            <a:ext cx="3200400" cy="100965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9933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3625" y="5334000"/>
            <a:ext cx="4176713" cy="1423988"/>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16" name="Content Placeholder 2"/>
          <p:cNvSpPr txBox="1">
            <a:spLocks/>
          </p:cNvSpPr>
          <p:nvPr/>
        </p:nvSpPr>
        <p:spPr bwMode="auto">
          <a:xfrm>
            <a:off x="1219200" y="5562600"/>
            <a:ext cx="3200400" cy="79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Calibri" panose="020F0502020204030204" pitchFamily="34" charset="0"/>
                <a:ea typeface="ＭＳ Ｐゴシック" pitchFamily="4" charset="-128"/>
                <a:cs typeface="Calibri" panose="020F0502020204030204" pitchFamily="34" charset="0"/>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Calibri" panose="020F0502020204030204" pitchFamily="34" charset="0"/>
                <a:ea typeface="ＭＳ Ｐゴシック" pitchFamily="4" charset="-128"/>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Calibri" panose="020F0502020204030204" pitchFamily="34" charset="0"/>
                <a:ea typeface="ＭＳ Ｐゴシック" pitchFamily="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Calibri" panose="020F0502020204030204" pitchFamily="34" charset="0"/>
                <a:ea typeface="ＭＳ Ｐゴシック" pitchFamily="4" charset="-128"/>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Calibri" panose="020F0502020204030204" pitchFamily="34" charset="0"/>
                <a:ea typeface="ＭＳ Ｐゴシック" pitchFamily="4" charset="-128"/>
              </a:defRPr>
            </a:lvl5pPr>
            <a:lvl6pPr marL="2514600" indent="-228600" algn="l" rtl="0" fontAlgn="base">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fontAlgn="base">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fontAlgn="base">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fontAlgn="base">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marL="400050">
              <a:spcAft>
                <a:spcPts val="1800"/>
              </a:spcAft>
              <a:buClr>
                <a:srgbClr val="8D2201"/>
              </a:buClr>
              <a:buSzPct val="100000"/>
              <a:buFont typeface="Wingdings" pitchFamily="2" charset="2"/>
              <a:buChar char="§"/>
              <a:defRPr/>
            </a:pPr>
            <a:r>
              <a:rPr lang="en-US" sz="2400" kern="0" dirty="0" smtClean="0"/>
              <a:t>Identify QI opportunities</a:t>
            </a:r>
          </a:p>
        </p:txBody>
      </p:sp>
      <p:sp>
        <p:nvSpPr>
          <p:cNvPr id="17" name="Content Placeholder 2"/>
          <p:cNvSpPr txBox="1">
            <a:spLocks/>
          </p:cNvSpPr>
          <p:nvPr/>
        </p:nvSpPr>
        <p:spPr bwMode="auto">
          <a:xfrm>
            <a:off x="1905000" y="6400800"/>
            <a:ext cx="3200400" cy="79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Calibri" panose="020F0502020204030204" pitchFamily="34" charset="0"/>
                <a:ea typeface="ＭＳ Ｐゴシック" pitchFamily="4" charset="-128"/>
                <a:cs typeface="Calibri" panose="020F0502020204030204" pitchFamily="34" charset="0"/>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Calibri" panose="020F0502020204030204" pitchFamily="34" charset="0"/>
                <a:ea typeface="ＭＳ Ｐゴシック" pitchFamily="4" charset="-128"/>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Calibri" panose="020F0502020204030204" pitchFamily="34" charset="0"/>
                <a:ea typeface="ＭＳ Ｐゴシック" pitchFamily="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Calibri" panose="020F0502020204030204" pitchFamily="34" charset="0"/>
                <a:ea typeface="ＭＳ Ｐゴシック" pitchFamily="4" charset="-128"/>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Calibri" panose="020F0502020204030204" pitchFamily="34" charset="0"/>
                <a:ea typeface="ＭＳ Ｐゴシック" pitchFamily="4" charset="-128"/>
              </a:defRPr>
            </a:lvl5pPr>
            <a:lvl6pPr marL="2514600" indent="-228600" algn="l" rtl="0" fontAlgn="base">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fontAlgn="base">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fontAlgn="base">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fontAlgn="base">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marL="57150" indent="0">
              <a:spcAft>
                <a:spcPts val="1800"/>
              </a:spcAft>
              <a:buClr>
                <a:srgbClr val="8D2201"/>
              </a:buClr>
              <a:buSzPct val="100000"/>
              <a:buFont typeface="Wingdings" pitchFamily="2" charset="2"/>
              <a:buNone/>
              <a:defRPr/>
            </a:pPr>
            <a:r>
              <a:rPr lang="en-US" sz="2400" i="1" kern="0" dirty="0" smtClean="0"/>
              <a:t>(and lots more!)</a:t>
            </a:r>
          </a:p>
        </p:txBody>
      </p:sp>
    </p:spTree>
    <p:extLst>
      <p:ext uri="{BB962C8B-B14F-4D97-AF65-F5344CB8AC3E}">
        <p14:creationId xmlns:p14="http://schemas.microsoft.com/office/powerpoint/2010/main" val="1329146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4-04 at 6.20.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14400"/>
            <a:ext cx="8287720" cy="5245268"/>
          </a:xfrm>
          <a:prstGeom prst="rect">
            <a:avLst/>
          </a:prstGeom>
        </p:spPr>
      </p:pic>
      <p:sp>
        <p:nvSpPr>
          <p:cNvPr id="3" name="Oval 2"/>
          <p:cNvSpPr/>
          <p:nvPr/>
        </p:nvSpPr>
        <p:spPr bwMode="auto">
          <a:xfrm>
            <a:off x="1752600" y="2590800"/>
            <a:ext cx="2133600" cy="1600200"/>
          </a:xfrm>
          <a:prstGeom prst="ellipse">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a:lstStyle/>
          <a:p>
            <a:endParaRPr lang="en-US"/>
          </a:p>
        </p:txBody>
      </p:sp>
    </p:spTree>
    <p:extLst>
      <p:ext uri="{BB962C8B-B14F-4D97-AF65-F5344CB8AC3E}">
        <p14:creationId xmlns:p14="http://schemas.microsoft.com/office/powerpoint/2010/main" val="148884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p:tgtEl>
                                          <p:spTgt spid="3"/>
                                        </p:tgtEl>
                                        <p:attrNameLst>
                                          <p:attrName>ppt_y</p:attrName>
                                        </p:attrNameLst>
                                      </p:cBhvr>
                                      <p:tavLst>
                                        <p:tav tm="0">
                                          <p:val>
                                            <p:strVal val="#ppt_y+#ppt_h*1.125000"/>
                                          </p:val>
                                        </p:tav>
                                        <p:tav tm="100000">
                                          <p:val>
                                            <p:strVal val="#ppt_y"/>
                                          </p:val>
                                        </p:tav>
                                      </p:tavLst>
                                    </p:anim>
                                    <p:animEffect transition="in" filter="wipe(up)">
                                      <p:cBhvr>
                                        <p:cTn id="8" dur="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Pixel">
  <a:themeElements>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3F3060B2-8BA2-3F43-B62D-FF42D8F74AF3}" vid="{480B877B-3666-1B48-8F4E-3750AEA3ABA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CMQCC Template</Template>
  <TotalTime>79</TotalTime>
  <Words>5709</Words>
  <Application>Microsoft Office PowerPoint</Application>
  <PresentationFormat>On-screen Show (4:3)</PresentationFormat>
  <Paragraphs>840</Paragraphs>
  <Slides>78</Slides>
  <Notes>64</Notes>
  <HiddenSlides>1</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3</vt:i4>
      </vt:variant>
      <vt:variant>
        <vt:lpstr>Slide Titles</vt:lpstr>
      </vt:variant>
      <vt:variant>
        <vt:i4>78</vt:i4>
      </vt:variant>
    </vt:vector>
  </HeadingPairs>
  <TitlesOfParts>
    <vt:vector size="94" baseType="lpstr">
      <vt:lpstr>ＭＳ Ｐゴシック</vt:lpstr>
      <vt:lpstr>Abadi MT Condensed Extra Bold</vt:lpstr>
      <vt:lpstr>Abadi MT Condensed Light</vt:lpstr>
      <vt:lpstr>Arial</vt:lpstr>
      <vt:lpstr>Arial Black</vt:lpstr>
      <vt:lpstr>Avenir Book</vt:lpstr>
      <vt:lpstr>Calibri</vt:lpstr>
      <vt:lpstr>Cambria</vt:lpstr>
      <vt:lpstr>Century Gothic</vt:lpstr>
      <vt:lpstr>PT Sans</vt:lpstr>
      <vt:lpstr>Times New Roman</vt:lpstr>
      <vt:lpstr>Wingdings</vt:lpstr>
      <vt:lpstr>Pixel</vt:lpstr>
      <vt:lpstr>Microsoft PowerPoint 97-2003 Presentation</vt:lpstr>
      <vt:lpstr>Microsoft Excel Chart</vt:lpstr>
      <vt:lpstr>Microsoft Graph Chart</vt:lpstr>
      <vt:lpstr>PowerPoint Presentation</vt:lpstr>
      <vt:lpstr>PowerPoint Presentation</vt:lpstr>
      <vt:lpstr>PowerPoint Presentation</vt:lpstr>
      <vt:lpstr>California Maternal Quality Care Collaborative   Leader for Maternity QI Projects</vt:lpstr>
      <vt:lpstr>Who are CMQCC’s Key Partners</vt:lpstr>
      <vt:lpstr>CMQCC Maternal Data Center</vt:lpstr>
      <vt:lpstr>PowerPoint Presentation</vt:lpstr>
      <vt:lpstr>PowerPoint Presentation</vt:lpstr>
      <vt:lpstr>PowerPoint Presentation</vt:lpstr>
      <vt:lpstr>Severe Maternal Morbidity  Pre- and Post-Preeclampsia Toolkit Implementation</vt:lpstr>
      <vt:lpstr>PowerPoint Presentation</vt:lpstr>
      <vt:lpstr>Preeclampsia Bundle Compliance</vt:lpstr>
      <vt:lpstr>California and National Efforts to Support Vaginal Birth and  Reduce Primary Cesareans</vt:lpstr>
      <vt:lpstr>Usage Terms</vt:lpstr>
      <vt:lpstr>California Maternal Quality Care Collaborative (CMQCC) </vt:lpstr>
      <vt:lpstr>CMQCC’s Key Stakeholders/ Partners</vt:lpstr>
      <vt:lpstr>Today’s Discussion</vt:lpstr>
      <vt:lpstr>“Let’s Begin with a Test” (NYT):</vt:lpstr>
      <vt:lpstr>PowerPoint Presentation</vt:lpstr>
      <vt:lpstr>NTSV CS Rate Among CA Hospitals: 2014  (Nulliparous Term Singleton Vertex) </vt:lpstr>
      <vt:lpstr>PowerPoint Presentation</vt:lpstr>
      <vt:lpstr>Importance of the First Birth</vt:lpstr>
      <vt:lpstr>PowerPoint Presentation</vt:lpstr>
      <vt:lpstr>PowerPoint Presentation</vt:lpstr>
      <vt:lpstr>“But My Patients are Higher Risk…”</vt:lpstr>
      <vt:lpstr>PowerPoint Presentation</vt:lpstr>
      <vt:lpstr>Nulliparous, Term, Singleton, Vertex (NTSV) Cesarean Section Rate: Performance Measure</vt:lpstr>
      <vt:lpstr>Cesarean: Neonatal Risks</vt:lpstr>
      <vt:lpstr>Cesarean: Maternal Risks</vt:lpstr>
      <vt:lpstr>PowerPoint Presentation</vt:lpstr>
      <vt:lpstr>                Summary of Issues</vt:lpstr>
      <vt:lpstr>Multiple California  and National Projects  to Support Vaginal Birth  Reduce Primary Cesareans</vt:lpstr>
      <vt:lpstr>        California and National Projects</vt:lpstr>
      <vt:lpstr>Key Foundation Materials</vt:lpstr>
      <vt:lpstr>         Patience</vt:lpstr>
      <vt:lpstr>Active Labor: “6 is the new 4”</vt:lpstr>
      <vt:lpstr>Revised ACOG Labor Guidelines</vt:lpstr>
      <vt:lpstr>Revised ACOG Labor Guidelines</vt:lpstr>
      <vt:lpstr>Safe Reduction of Primary Cesarean Births: Supporting Intended Vaginal Births</vt:lpstr>
      <vt:lpstr>OB Quality Improvement and Safety Efforts Help to Decrease Liability</vt:lpstr>
      <vt:lpstr>PowerPoint Presentation</vt:lpstr>
      <vt:lpstr>CMQCC Supporting Vaginal Birth Taskforce</vt:lpstr>
      <vt:lpstr>Toolkit: Table of  Contents</vt:lpstr>
      <vt:lpstr>PowerPoint Presentation</vt:lpstr>
      <vt:lpstr>PowerPoint Presentation</vt:lpstr>
      <vt:lpstr>PowerPoint Presentation</vt:lpstr>
      <vt:lpstr>   Strategies</vt:lpstr>
      <vt:lpstr>   Examples</vt:lpstr>
      <vt:lpstr>Sharing in decision making:  The SHARE Model</vt:lpstr>
      <vt:lpstr>What about women who request a Primary Cesarean Birth?</vt:lpstr>
      <vt:lpstr>Birth Preferences Worksheet</vt:lpstr>
      <vt:lpstr>PowerPoint Presentation</vt:lpstr>
      <vt:lpstr>     Strategies</vt:lpstr>
      <vt:lpstr>   Examples</vt:lpstr>
      <vt:lpstr>Early admission support </vt:lpstr>
      <vt:lpstr>Promoting mobility in labor/birth</vt:lpstr>
      <vt:lpstr>     Peanut Ball</vt:lpstr>
      <vt:lpstr>Non-Pharmacologic Approaches Are Relevant To Every Laboring Woman</vt:lpstr>
      <vt:lpstr>PowerPoint Presentation</vt:lpstr>
      <vt:lpstr>      Strategies</vt:lpstr>
      <vt:lpstr>   Examples</vt:lpstr>
      <vt:lpstr>Example of ACOG/SMFM Labor Dystocia Checklist in toolkit</vt:lpstr>
      <vt:lpstr>PowerPoint Presentation</vt:lpstr>
      <vt:lpstr>Internal  Strategies</vt:lpstr>
      <vt:lpstr>External Strategies</vt:lpstr>
      <vt:lpstr>Provider-Level Cesarean Rates</vt:lpstr>
      <vt:lpstr>PowerPoint Presentation</vt:lpstr>
      <vt:lpstr>Thank You!</vt:lpstr>
      <vt:lpstr>Contact information</vt:lpstr>
      <vt:lpstr>PowerPoint Presentation</vt:lpstr>
      <vt:lpstr>John Muir – Walnut Creek (Non-profit Private Practice Hospital with ~2,800 annual births) </vt:lpstr>
      <vt:lpstr>Kaiser Permanente – Roseville (Staff-Model HMO Hospital with ~5,300 annual births) </vt:lpstr>
      <vt:lpstr>  Is Change Possible?</vt:lpstr>
      <vt:lpstr>3 Pilot QI Projects Tested  Key Parts of the Toolkit </vt:lpstr>
      <vt:lpstr>Monthly QI Control Chart:  NTSV CS Pilot Project</vt:lpstr>
      <vt:lpstr>PowerPoint Presentation</vt:lpstr>
      <vt:lpstr> Lessons from the Pilot Hospitals </vt:lpstr>
      <vt:lpstr>  Implementation Guide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Maurice L Druzin</cp:lastModifiedBy>
  <cp:revision>7</cp:revision>
  <dcterms:created xsi:type="dcterms:W3CDTF">2016-10-20T17:44:30Z</dcterms:created>
  <dcterms:modified xsi:type="dcterms:W3CDTF">2016-10-31T17:22:38Z</dcterms:modified>
</cp:coreProperties>
</file>

<file path=docProps/custom.xml><?xml version="1.0" encoding="utf-8"?>
<Properties xmlns="http://schemas.openxmlformats.org/officeDocument/2006/custom-properties" xmlns:vt="http://schemas.openxmlformats.org/officeDocument/2006/docPropsVTypes"/>
</file>