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7" r:id="rId4"/>
  </p:sldMasterIdLst>
  <p:notesMasterIdLst>
    <p:notesMasterId r:id="rId95"/>
  </p:notesMasterIdLst>
  <p:handoutMasterIdLst>
    <p:handoutMasterId r:id="rId96"/>
  </p:handoutMasterIdLst>
  <p:sldIdLst>
    <p:sldId id="788" r:id="rId5"/>
    <p:sldId id="789" r:id="rId6"/>
    <p:sldId id="736" r:id="rId7"/>
    <p:sldId id="734" r:id="rId8"/>
    <p:sldId id="1039" r:id="rId9"/>
    <p:sldId id="817" r:id="rId10"/>
    <p:sldId id="1037" r:id="rId11"/>
    <p:sldId id="1030" r:id="rId12"/>
    <p:sldId id="1043" r:id="rId13"/>
    <p:sldId id="1041" r:id="rId14"/>
    <p:sldId id="819" r:id="rId15"/>
    <p:sldId id="866" r:id="rId16"/>
    <p:sldId id="1109" r:id="rId17"/>
    <p:sldId id="1091" r:id="rId18"/>
    <p:sldId id="1026" r:id="rId19"/>
    <p:sldId id="1044" r:id="rId20"/>
    <p:sldId id="1045" r:id="rId21"/>
    <p:sldId id="1111" r:id="rId22"/>
    <p:sldId id="1093" r:id="rId23"/>
    <p:sldId id="972" r:id="rId24"/>
    <p:sldId id="822" r:id="rId25"/>
    <p:sldId id="569" r:id="rId26"/>
    <p:sldId id="864" r:id="rId27"/>
    <p:sldId id="865" r:id="rId28"/>
    <p:sldId id="1112" r:id="rId29"/>
    <p:sldId id="578" r:id="rId30"/>
    <p:sldId id="969" r:id="rId31"/>
    <p:sldId id="857" r:id="rId32"/>
    <p:sldId id="861" r:id="rId33"/>
    <p:sldId id="1047" r:id="rId34"/>
    <p:sldId id="1113" r:id="rId35"/>
    <p:sldId id="1114" r:id="rId36"/>
    <p:sldId id="1115" r:id="rId37"/>
    <p:sldId id="869" r:id="rId38"/>
    <p:sldId id="1050" r:id="rId39"/>
    <p:sldId id="971" r:id="rId40"/>
    <p:sldId id="706" r:id="rId41"/>
    <p:sldId id="707" r:id="rId42"/>
    <p:sldId id="610" r:id="rId43"/>
    <p:sldId id="870" r:id="rId44"/>
    <p:sldId id="1092" r:id="rId45"/>
    <p:sldId id="712" r:id="rId46"/>
    <p:sldId id="902" r:id="rId47"/>
    <p:sldId id="1029" r:id="rId48"/>
    <p:sldId id="880" r:id="rId49"/>
    <p:sldId id="881" r:id="rId50"/>
    <p:sldId id="1051" r:id="rId51"/>
    <p:sldId id="1116" r:id="rId52"/>
    <p:sldId id="1105" r:id="rId53"/>
    <p:sldId id="1118" r:id="rId54"/>
    <p:sldId id="1119" r:id="rId55"/>
    <p:sldId id="920" r:id="rId56"/>
    <p:sldId id="607" r:id="rId57"/>
    <p:sldId id="1096" r:id="rId58"/>
    <p:sldId id="1094" r:id="rId59"/>
    <p:sldId id="1062" r:id="rId60"/>
    <p:sldId id="1122" r:id="rId61"/>
    <p:sldId id="1121" r:id="rId62"/>
    <p:sldId id="1066" r:id="rId63"/>
    <p:sldId id="1067" r:id="rId64"/>
    <p:sldId id="1068" r:id="rId65"/>
    <p:sldId id="1061" r:id="rId66"/>
    <p:sldId id="1071" r:id="rId67"/>
    <p:sldId id="1069" r:id="rId68"/>
    <p:sldId id="1098" r:id="rId69"/>
    <p:sldId id="1072" r:id="rId70"/>
    <p:sldId id="1095" r:id="rId71"/>
    <p:sldId id="1124" r:id="rId72"/>
    <p:sldId id="1088" r:id="rId73"/>
    <p:sldId id="1099" r:id="rId74"/>
    <p:sldId id="1083" r:id="rId75"/>
    <p:sldId id="1031" r:id="rId76"/>
    <p:sldId id="1033" r:id="rId77"/>
    <p:sldId id="1057" r:id="rId78"/>
    <p:sldId id="1058" r:id="rId79"/>
    <p:sldId id="1125" r:id="rId80"/>
    <p:sldId id="1134" r:id="rId81"/>
    <p:sldId id="1135" r:id="rId82"/>
    <p:sldId id="1136" r:id="rId83"/>
    <p:sldId id="1137" r:id="rId84"/>
    <p:sldId id="1138" r:id="rId85"/>
    <p:sldId id="1139" r:id="rId86"/>
    <p:sldId id="1126" r:id="rId87"/>
    <p:sldId id="1127" r:id="rId88"/>
    <p:sldId id="1128" r:id="rId89"/>
    <p:sldId id="1129" r:id="rId90"/>
    <p:sldId id="1130" r:id="rId91"/>
    <p:sldId id="1131" r:id="rId92"/>
    <p:sldId id="1132" r:id="rId93"/>
    <p:sldId id="1133" r:id="rId94"/>
  </p:sldIdLst>
  <p:sldSz cx="9144000" cy="6858000" type="screen4x3"/>
  <p:notesSz cx="6858000" cy="9296400"/>
  <p:custDataLst>
    <p:tags r:id="rId9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DB44813-4747-4C5F-A9C5-05CA7AE8AE4B}">
          <p14:sldIdLst>
            <p14:sldId id="788"/>
            <p14:sldId id="789"/>
            <p14:sldId id="736"/>
            <p14:sldId id="734"/>
            <p14:sldId id="1039"/>
            <p14:sldId id="817"/>
            <p14:sldId id="1037"/>
            <p14:sldId id="1030"/>
            <p14:sldId id="1043"/>
            <p14:sldId id="1041"/>
            <p14:sldId id="819"/>
            <p14:sldId id="866"/>
            <p14:sldId id="1109"/>
            <p14:sldId id="1091"/>
            <p14:sldId id="1026"/>
            <p14:sldId id="1044"/>
            <p14:sldId id="1045"/>
            <p14:sldId id="1111"/>
            <p14:sldId id="1093"/>
            <p14:sldId id="972"/>
            <p14:sldId id="822"/>
            <p14:sldId id="569"/>
            <p14:sldId id="864"/>
            <p14:sldId id="865"/>
            <p14:sldId id="1112"/>
            <p14:sldId id="578"/>
            <p14:sldId id="969"/>
            <p14:sldId id="857"/>
            <p14:sldId id="861"/>
            <p14:sldId id="1047"/>
            <p14:sldId id="1113"/>
            <p14:sldId id="1114"/>
            <p14:sldId id="1115"/>
            <p14:sldId id="869"/>
            <p14:sldId id="1050"/>
            <p14:sldId id="971"/>
            <p14:sldId id="706"/>
            <p14:sldId id="707"/>
            <p14:sldId id="610"/>
            <p14:sldId id="870"/>
            <p14:sldId id="1092"/>
            <p14:sldId id="712"/>
            <p14:sldId id="902"/>
            <p14:sldId id="1029"/>
            <p14:sldId id="880"/>
            <p14:sldId id="881"/>
            <p14:sldId id="1051"/>
            <p14:sldId id="1116"/>
            <p14:sldId id="1105"/>
            <p14:sldId id="1118"/>
            <p14:sldId id="1119"/>
            <p14:sldId id="920"/>
            <p14:sldId id="607"/>
            <p14:sldId id="1096"/>
            <p14:sldId id="1094"/>
            <p14:sldId id="1062"/>
            <p14:sldId id="1122"/>
            <p14:sldId id="1121"/>
            <p14:sldId id="1066"/>
            <p14:sldId id="1067"/>
            <p14:sldId id="1068"/>
            <p14:sldId id="1061"/>
            <p14:sldId id="1071"/>
            <p14:sldId id="1069"/>
            <p14:sldId id="1098"/>
            <p14:sldId id="1072"/>
            <p14:sldId id="1095"/>
            <p14:sldId id="1124"/>
            <p14:sldId id="1088"/>
            <p14:sldId id="1099"/>
            <p14:sldId id="1083"/>
            <p14:sldId id="1031"/>
            <p14:sldId id="1033"/>
            <p14:sldId id="1057"/>
            <p14:sldId id="1058"/>
            <p14:sldId id="1125"/>
            <p14:sldId id="1134"/>
            <p14:sldId id="1135"/>
            <p14:sldId id="1136"/>
            <p14:sldId id="1137"/>
            <p14:sldId id="1138"/>
            <p14:sldId id="1139"/>
            <p14:sldId id="1126"/>
            <p14:sldId id="1127"/>
            <p14:sldId id="1128"/>
            <p14:sldId id="1129"/>
            <p14:sldId id="1130"/>
            <p14:sldId id="1131"/>
            <p14:sldId id="1132"/>
            <p14:sldId id="11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9"/>
    <a:srgbClr val="339966"/>
    <a:srgbClr val="FFFF00"/>
    <a:srgbClr val="25714B"/>
    <a:srgbClr val="111111"/>
    <a:srgbClr val="1C1C1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5" autoAdjust="0"/>
    <p:restoredTop sz="89189" autoAdjust="0"/>
  </p:normalViewPr>
  <p:slideViewPr>
    <p:cSldViewPr snapToGrid="0">
      <p:cViewPr>
        <p:scale>
          <a:sx n="90" d="100"/>
          <a:sy n="90" d="100"/>
        </p:scale>
        <p:origin x="-1386" y="-5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48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latin typeface="Calibri" panose="020F0502020204030204" pitchFamily="34" charset="0"/>
              </a:defRPr>
            </a:pPr>
            <a:r>
              <a:rPr lang="en-US" sz="2400" dirty="0">
                <a:latin typeface="Calibri" panose="020F0502020204030204" pitchFamily="34" charset="0"/>
              </a:rPr>
              <a:t>Time to Get to Work, Daily</a:t>
            </a:r>
          </a:p>
        </c:rich>
      </c:tx>
      <c:layout/>
      <c:overlay val="0"/>
    </c:title>
    <c:autoTitleDeleted val="0"/>
    <c:plotArea>
      <c:layout/>
      <c:lineChart>
        <c:grouping val="standard"/>
        <c:varyColors val="0"/>
        <c:ser>
          <c:idx val="1"/>
          <c:order val="0"/>
          <c:tx>
            <c:strRef>
              <c:f>Sheet1!$B$1</c:f>
              <c:strCache>
                <c:ptCount val="1"/>
                <c:pt idx="0">
                  <c:v>Time to Work (min)</c:v>
                </c:pt>
              </c:strCache>
            </c:strRef>
          </c:tx>
          <c:val>
            <c:numRef>
              <c:f>Sheet1!$B$2:$B$30</c:f>
              <c:numCache>
                <c:formatCode>General</c:formatCode>
                <c:ptCount val="29"/>
                <c:pt idx="0">
                  <c:v>32</c:v>
                </c:pt>
                <c:pt idx="1">
                  <c:v>27</c:v>
                </c:pt>
                <c:pt idx="2">
                  <c:v>28</c:v>
                </c:pt>
                <c:pt idx="3">
                  <c:v>34</c:v>
                </c:pt>
                <c:pt idx="4">
                  <c:v>33</c:v>
                </c:pt>
                <c:pt idx="5">
                  <c:v>26</c:v>
                </c:pt>
                <c:pt idx="6">
                  <c:v>33</c:v>
                </c:pt>
                <c:pt idx="7">
                  <c:v>32</c:v>
                </c:pt>
                <c:pt idx="8">
                  <c:v>27</c:v>
                </c:pt>
                <c:pt idx="9">
                  <c:v>31</c:v>
                </c:pt>
                <c:pt idx="10">
                  <c:v>30</c:v>
                </c:pt>
                <c:pt idx="11">
                  <c:v>27</c:v>
                </c:pt>
                <c:pt idx="12">
                  <c:v>29</c:v>
                </c:pt>
                <c:pt idx="13">
                  <c:v>33</c:v>
                </c:pt>
                <c:pt idx="14">
                  <c:v>25</c:v>
                </c:pt>
                <c:pt idx="15">
                  <c:v>33</c:v>
                </c:pt>
                <c:pt idx="16">
                  <c:v>34</c:v>
                </c:pt>
                <c:pt idx="17">
                  <c:v>29</c:v>
                </c:pt>
                <c:pt idx="18">
                  <c:v>30</c:v>
                </c:pt>
                <c:pt idx="19">
                  <c:v>31</c:v>
                </c:pt>
              </c:numCache>
            </c:numRef>
          </c:val>
          <c:smooth val="0"/>
        </c:ser>
        <c:dLbls>
          <c:showLegendKey val="0"/>
          <c:showVal val="0"/>
          <c:showCatName val="0"/>
          <c:showSerName val="0"/>
          <c:showPercent val="0"/>
          <c:showBubbleSize val="0"/>
        </c:dLbls>
        <c:marker val="1"/>
        <c:smooth val="0"/>
        <c:axId val="136015872"/>
        <c:axId val="136017408"/>
      </c:lineChart>
      <c:catAx>
        <c:axId val="136015872"/>
        <c:scaling>
          <c:orientation val="minMax"/>
        </c:scaling>
        <c:delete val="0"/>
        <c:axPos val="b"/>
        <c:majorTickMark val="out"/>
        <c:minorTickMark val="none"/>
        <c:tickLblPos val="nextTo"/>
        <c:crossAx val="136017408"/>
        <c:crosses val="autoZero"/>
        <c:auto val="1"/>
        <c:lblAlgn val="ctr"/>
        <c:lblOffset val="100"/>
        <c:noMultiLvlLbl val="0"/>
      </c:catAx>
      <c:valAx>
        <c:axId val="136017408"/>
        <c:scaling>
          <c:orientation val="minMax"/>
          <c:max val="70"/>
        </c:scaling>
        <c:delete val="0"/>
        <c:axPos val="l"/>
        <c:majorGridlines/>
        <c:title>
          <c:tx>
            <c:rich>
              <a:bodyPr rot="-5400000" vert="horz"/>
              <a:lstStyle/>
              <a:p>
                <a:pPr>
                  <a:defRPr sz="1100"/>
                </a:pPr>
                <a:r>
                  <a:rPr lang="en-US" sz="1100"/>
                  <a:t>Minutes</a:t>
                </a:r>
              </a:p>
            </c:rich>
          </c:tx>
          <c:layout/>
          <c:overlay val="0"/>
        </c:title>
        <c:numFmt formatCode="General" sourceLinked="1"/>
        <c:majorTickMark val="out"/>
        <c:minorTickMark val="none"/>
        <c:tickLblPos val="nextTo"/>
        <c:txPr>
          <a:bodyPr/>
          <a:lstStyle/>
          <a:p>
            <a:pPr>
              <a:defRPr sz="1100"/>
            </a:pPr>
            <a:endParaRPr lang="en-US"/>
          </a:p>
        </c:txPr>
        <c:crossAx val="136015872"/>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latin typeface="Calibri" panose="020F0502020204030204" pitchFamily="34" charset="0"/>
              </a:defRPr>
            </a:pPr>
            <a:r>
              <a:rPr lang="en-US" sz="2400" dirty="0">
                <a:latin typeface="Calibri" panose="020F0502020204030204" pitchFamily="34" charset="0"/>
              </a:rPr>
              <a:t>Time to Get to Work, Daily</a:t>
            </a:r>
          </a:p>
        </c:rich>
      </c:tx>
      <c:layout/>
      <c:overlay val="0"/>
    </c:title>
    <c:autoTitleDeleted val="0"/>
    <c:plotArea>
      <c:layout/>
      <c:lineChart>
        <c:grouping val="standard"/>
        <c:varyColors val="0"/>
        <c:ser>
          <c:idx val="1"/>
          <c:order val="0"/>
          <c:tx>
            <c:strRef>
              <c:f>Sheet1!$B$1</c:f>
              <c:strCache>
                <c:ptCount val="1"/>
                <c:pt idx="0">
                  <c:v>Time to Work (min)</c:v>
                </c:pt>
              </c:strCache>
            </c:strRef>
          </c:tx>
          <c:val>
            <c:numRef>
              <c:f>Sheet1!$B$2:$B$30</c:f>
              <c:numCache>
                <c:formatCode>General</c:formatCode>
                <c:ptCount val="29"/>
                <c:pt idx="0">
                  <c:v>32</c:v>
                </c:pt>
                <c:pt idx="1">
                  <c:v>27</c:v>
                </c:pt>
                <c:pt idx="2">
                  <c:v>28</c:v>
                </c:pt>
                <c:pt idx="3">
                  <c:v>34</c:v>
                </c:pt>
                <c:pt idx="4">
                  <c:v>33</c:v>
                </c:pt>
                <c:pt idx="5">
                  <c:v>26</c:v>
                </c:pt>
                <c:pt idx="6">
                  <c:v>33</c:v>
                </c:pt>
                <c:pt idx="7">
                  <c:v>32</c:v>
                </c:pt>
                <c:pt idx="8">
                  <c:v>27</c:v>
                </c:pt>
                <c:pt idx="9">
                  <c:v>31</c:v>
                </c:pt>
                <c:pt idx="10">
                  <c:v>30</c:v>
                </c:pt>
                <c:pt idx="11">
                  <c:v>27</c:v>
                </c:pt>
                <c:pt idx="12">
                  <c:v>29</c:v>
                </c:pt>
                <c:pt idx="13">
                  <c:v>33</c:v>
                </c:pt>
                <c:pt idx="14">
                  <c:v>25</c:v>
                </c:pt>
                <c:pt idx="15">
                  <c:v>33</c:v>
                </c:pt>
                <c:pt idx="16">
                  <c:v>34</c:v>
                </c:pt>
                <c:pt idx="17">
                  <c:v>29</c:v>
                </c:pt>
                <c:pt idx="18">
                  <c:v>30</c:v>
                </c:pt>
                <c:pt idx="19">
                  <c:v>31</c:v>
                </c:pt>
                <c:pt idx="20">
                  <c:v>54</c:v>
                </c:pt>
                <c:pt idx="21">
                  <c:v>56</c:v>
                </c:pt>
                <c:pt idx="22">
                  <c:v>32</c:v>
                </c:pt>
                <c:pt idx="23">
                  <c:v>28</c:v>
                </c:pt>
                <c:pt idx="24">
                  <c:v>31</c:v>
                </c:pt>
                <c:pt idx="25">
                  <c:v>27</c:v>
                </c:pt>
                <c:pt idx="26">
                  <c:v>33</c:v>
                </c:pt>
                <c:pt idx="27">
                  <c:v>34</c:v>
                </c:pt>
                <c:pt idx="28">
                  <c:v>28</c:v>
                </c:pt>
              </c:numCache>
            </c:numRef>
          </c:val>
          <c:smooth val="0"/>
        </c:ser>
        <c:dLbls>
          <c:showLegendKey val="0"/>
          <c:showVal val="0"/>
          <c:showCatName val="0"/>
          <c:showSerName val="0"/>
          <c:showPercent val="0"/>
          <c:showBubbleSize val="0"/>
        </c:dLbls>
        <c:marker val="1"/>
        <c:smooth val="0"/>
        <c:axId val="136030080"/>
        <c:axId val="136031616"/>
      </c:lineChart>
      <c:catAx>
        <c:axId val="136030080"/>
        <c:scaling>
          <c:orientation val="minMax"/>
        </c:scaling>
        <c:delete val="0"/>
        <c:axPos val="b"/>
        <c:majorTickMark val="out"/>
        <c:minorTickMark val="none"/>
        <c:tickLblPos val="nextTo"/>
        <c:crossAx val="136031616"/>
        <c:crosses val="autoZero"/>
        <c:auto val="1"/>
        <c:lblAlgn val="ctr"/>
        <c:lblOffset val="100"/>
        <c:noMultiLvlLbl val="0"/>
      </c:catAx>
      <c:valAx>
        <c:axId val="136031616"/>
        <c:scaling>
          <c:orientation val="minMax"/>
          <c:max val="70"/>
        </c:scaling>
        <c:delete val="0"/>
        <c:axPos val="l"/>
        <c:majorGridlines/>
        <c:title>
          <c:tx>
            <c:rich>
              <a:bodyPr rot="-5400000" vert="horz"/>
              <a:lstStyle/>
              <a:p>
                <a:pPr>
                  <a:defRPr sz="1100"/>
                </a:pPr>
                <a:r>
                  <a:rPr lang="en-US" sz="1100"/>
                  <a:t>Minutes</a:t>
                </a:r>
              </a:p>
            </c:rich>
          </c:tx>
          <c:layout/>
          <c:overlay val="0"/>
        </c:title>
        <c:numFmt formatCode="General" sourceLinked="1"/>
        <c:majorTickMark val="out"/>
        <c:minorTickMark val="none"/>
        <c:tickLblPos val="nextTo"/>
        <c:txPr>
          <a:bodyPr/>
          <a:lstStyle/>
          <a:p>
            <a:pPr>
              <a:defRPr sz="1100"/>
            </a:pPr>
            <a:endParaRPr lang="en-US"/>
          </a:p>
        </c:txPr>
        <c:crossAx val="136030080"/>
        <c:crosses val="autoZero"/>
        <c:crossBetween val="between"/>
      </c:valAx>
    </c:plotArea>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8246577-AE36-464F-8DEE-975B78621F01}" type="datetimeFigureOut">
              <a:rPr lang="en-US" smtClean="0"/>
              <a:pPr/>
              <a:t>11/3/2016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4ACAE81-A717-4388-8084-A05FE2521E1F}" type="slidenum">
              <a:rPr lang="en-US" smtClean="0"/>
              <a:pPr/>
              <a:t>‹#›</a:t>
            </a:fld>
            <a:endParaRPr lang="en-US"/>
          </a:p>
        </p:txBody>
      </p:sp>
    </p:spTree>
    <p:extLst>
      <p:ext uri="{BB962C8B-B14F-4D97-AF65-F5344CB8AC3E}">
        <p14:creationId xmlns:p14="http://schemas.microsoft.com/office/powerpoint/2010/main" val="4147154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667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667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0BAD909-6816-4F12-BA7C-F34879908E8A}" type="slidenum">
              <a:rPr lang="en-US"/>
              <a:pPr>
                <a:defRPr/>
              </a:pPr>
              <a:t>‹#›</a:t>
            </a:fld>
            <a:endParaRPr lang="en-US"/>
          </a:p>
        </p:txBody>
      </p:sp>
    </p:spTree>
    <p:extLst>
      <p:ext uri="{BB962C8B-B14F-4D97-AF65-F5344CB8AC3E}">
        <p14:creationId xmlns:p14="http://schemas.microsoft.com/office/powerpoint/2010/main" val="3411972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1A81ED-EF4A-4F91-9CB8-923F79670A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AD909-6816-4F12-BA7C-F34879908E8A}" type="slidenum">
              <a:rPr lang="en-US" smtClean="0"/>
              <a:pPr>
                <a:defRPr/>
              </a:pPr>
              <a:t>41</a:t>
            </a:fld>
            <a:endParaRPr lang="en-US" dirty="0"/>
          </a:p>
        </p:txBody>
      </p:sp>
    </p:spTree>
    <p:extLst>
      <p:ext uri="{BB962C8B-B14F-4D97-AF65-F5344CB8AC3E}">
        <p14:creationId xmlns:p14="http://schemas.microsoft.com/office/powerpoint/2010/main" val="16193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4900" y="696913"/>
            <a:ext cx="4648200" cy="3486150"/>
          </a:xfrm>
          <a:ln/>
        </p:spPr>
      </p:sp>
      <p:sp>
        <p:nvSpPr>
          <p:cNvPr id="52227" name="Rectangle 3"/>
          <p:cNvSpPr>
            <a:spLocks noGrp="1" noChangeArrowheads="1"/>
          </p:cNvSpPr>
          <p:nvPr>
            <p:ph type="body" idx="1"/>
          </p:nvPr>
        </p:nvSpPr>
        <p:spPr>
          <a:noFill/>
        </p:spPr>
        <p:txBody>
          <a:bodyPr/>
          <a:lstStyle/>
          <a:p>
            <a:pPr marL="171450" indent="-171450">
              <a:buFont typeface="Arial" pitchFamily="34" charset="0"/>
              <a:buChar char="•"/>
            </a:pPr>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04900" y="696913"/>
            <a:ext cx="4648200" cy="3486150"/>
          </a:xfrm>
          <a:ln/>
        </p:spPr>
      </p:sp>
      <p:sp>
        <p:nvSpPr>
          <p:cNvPr id="102403" name="Rectangle 3"/>
          <p:cNvSpPr>
            <a:spLocks noGrp="1" noChangeArrowheads="1"/>
          </p:cNvSpPr>
          <p:nvPr>
            <p:ph type="body" idx="1"/>
          </p:nvPr>
        </p:nvSpPr>
        <p:spPr>
          <a:noFill/>
        </p:spPr>
        <p:txBody>
          <a:bodyPr/>
          <a:lstStyle/>
          <a:p>
            <a:pPr marL="171450" indent="-171450">
              <a:buFont typeface="Arial" pitchFamily="34" charset="0"/>
              <a:buChar char="•"/>
            </a:pPr>
            <a:endParaRPr lang="en-US" sz="10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err="1" smtClean="0"/>
              <a:t>Munish</a:t>
            </a:r>
            <a:endParaRPr lang="en-US" dirty="0" smtClean="0"/>
          </a:p>
          <a:p>
            <a:r>
              <a:rPr lang="en-US" dirty="0" smtClean="0"/>
              <a:t>Western</a:t>
            </a:r>
            <a:r>
              <a:rPr lang="en-US" baseline="0" dirty="0" smtClean="0"/>
              <a:t> Electric Run Rules</a:t>
            </a:r>
          </a:p>
          <a:p>
            <a:endParaRPr lang="en-US" baseline="0" dirty="0" smtClean="0"/>
          </a:p>
          <a:p>
            <a:r>
              <a:rPr lang="en-US" baseline="0" dirty="0" smtClean="0"/>
              <a:t>Talk about the rules in moderate detail</a:t>
            </a:r>
          </a:p>
          <a:p>
            <a:r>
              <a:rPr lang="en-US" baseline="0" dirty="0" smtClean="0"/>
              <a:t>Key point – based on probability</a:t>
            </a:r>
          </a:p>
        </p:txBody>
      </p:sp>
      <p:sp>
        <p:nvSpPr>
          <p:cNvPr id="4" name="Slide Number Placeholder 3"/>
          <p:cNvSpPr>
            <a:spLocks noGrp="1"/>
          </p:cNvSpPr>
          <p:nvPr>
            <p:ph type="sldNum" sz="quarter" idx="10"/>
          </p:nvPr>
        </p:nvSpPr>
        <p:spPr/>
        <p:txBody>
          <a:bodyPr/>
          <a:lstStyle/>
          <a:p>
            <a:fld id="{3B660189-FABE-404D-8A0A-B351C744DB2E}" type="slidenum">
              <a:rPr lang="en-US" smtClean="0"/>
              <a:pPr/>
              <a:t>45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More Run Rules</a:t>
            </a:r>
            <a:endParaRPr lang="en-US" dirty="0"/>
          </a:p>
        </p:txBody>
      </p:sp>
      <p:sp>
        <p:nvSpPr>
          <p:cNvPr id="4" name="Slide Number Placeholder 3"/>
          <p:cNvSpPr>
            <a:spLocks noGrp="1"/>
          </p:cNvSpPr>
          <p:nvPr>
            <p:ph type="sldNum" sz="quarter" idx="10"/>
          </p:nvPr>
        </p:nvSpPr>
        <p:spPr/>
        <p:txBody>
          <a:bodyPr/>
          <a:lstStyle/>
          <a:p>
            <a:fld id="{3B660189-FABE-404D-8A0A-B351C744DB2E}" type="slidenum">
              <a:rPr lang="en-US" smtClean="0"/>
              <a:pPr/>
              <a:t>46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04900" y="696913"/>
            <a:ext cx="4648200" cy="3486150"/>
          </a:xfrm>
          <a:ln/>
        </p:spPr>
      </p:sp>
      <p:sp>
        <p:nvSpPr>
          <p:cNvPr id="102403" name="Rectangle 3"/>
          <p:cNvSpPr>
            <a:spLocks noGrp="1" noChangeArrowheads="1"/>
          </p:cNvSpPr>
          <p:nvPr>
            <p:ph type="body" idx="1"/>
          </p:nvPr>
        </p:nvSpPr>
        <p:spPr>
          <a:noFill/>
        </p:spPr>
        <p:txBody>
          <a:bodyPr/>
          <a:lstStyle/>
          <a:p>
            <a:pPr marL="171450" indent="-171450">
              <a:buFont typeface="Arial" pitchFamily="34" charset="0"/>
              <a:buChar char="•"/>
            </a:pPr>
            <a:endParaRPr lang="en-US" sz="1000"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BAD909-6816-4F12-BA7C-F34879908E8A}" type="slidenum">
              <a:rPr lang="en-US" smtClean="0"/>
              <a:pPr>
                <a:defRPr/>
              </a:pPr>
              <a:t>53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A81ED-EF4A-4F91-9CB8-923F79670AF1}" type="slidenum">
              <a:rPr lang="en-US" smtClean="0"/>
              <a:pPr/>
              <a:t>75</a:t>
            </a:fld>
            <a:endParaRPr lang="en-US"/>
          </a:p>
        </p:txBody>
      </p:sp>
    </p:spTree>
    <p:extLst>
      <p:ext uri="{BB962C8B-B14F-4D97-AF65-F5344CB8AC3E}">
        <p14:creationId xmlns:p14="http://schemas.microsoft.com/office/powerpoint/2010/main" val="113794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04900" y="696913"/>
            <a:ext cx="4648200" cy="3486150"/>
          </a:xfrm>
          <a:ln/>
        </p:spPr>
      </p:sp>
      <p:sp>
        <p:nvSpPr>
          <p:cNvPr id="102403" name="Rectangle 3"/>
          <p:cNvSpPr>
            <a:spLocks noGrp="1" noChangeArrowheads="1"/>
          </p:cNvSpPr>
          <p:nvPr>
            <p:ph type="body" idx="1"/>
          </p:nvPr>
        </p:nvSpPr>
        <p:spPr>
          <a:noFill/>
        </p:spPr>
        <p:txBody>
          <a:bodyPr/>
          <a:lstStyle/>
          <a:p>
            <a:pPr marL="171450" indent="-171450">
              <a:buFont typeface="Arial" pitchFamily="34" charset="0"/>
              <a:buChar char="•"/>
            </a:pPr>
            <a:endParaRPr lang="en-US" sz="1000"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I like this…we should add to the AAP presentation</a:t>
            </a:r>
            <a:endParaRPr lang="en-US" dirty="0"/>
          </a:p>
        </p:txBody>
      </p:sp>
      <p:sp>
        <p:nvSpPr>
          <p:cNvPr id="4" name="Slide Number Placeholder 3"/>
          <p:cNvSpPr>
            <a:spLocks noGrp="1"/>
          </p:cNvSpPr>
          <p:nvPr>
            <p:ph type="sldNum" sz="quarter" idx="10"/>
          </p:nvPr>
        </p:nvSpPr>
        <p:spPr/>
        <p:txBody>
          <a:bodyPr/>
          <a:lstStyle/>
          <a:p>
            <a:fld id="{6C17DB16-2C9A-4254-8BFB-AA693899E2BD}" type="slidenum">
              <a:rPr lang="en-US" smtClean="0"/>
              <a:t>81</a:t>
            </a:fld>
            <a:endParaRPr lang="en-US"/>
          </a:p>
        </p:txBody>
      </p:sp>
    </p:spTree>
    <p:extLst>
      <p:ext uri="{BB962C8B-B14F-4D97-AF65-F5344CB8AC3E}">
        <p14:creationId xmlns:p14="http://schemas.microsoft.com/office/powerpoint/2010/main" val="226815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493A8-7FAB-4AE7-BBE6-61BF22D4A442}" type="slidenum">
              <a:rPr lang="en-US"/>
              <a:pPr/>
              <a:t>2</a:t>
            </a:fld>
            <a:endParaRPr lang="en-US"/>
          </a:p>
        </p:txBody>
      </p:sp>
      <p:sp>
        <p:nvSpPr>
          <p:cNvPr id="97282" name="Rectangle 2"/>
          <p:cNvSpPr>
            <a:spLocks noGrp="1" noRot="1" noChangeAspect="1" noChangeArrowheads="1" noTextEdit="1"/>
          </p:cNvSpPr>
          <p:nvPr>
            <p:ph type="sldImg"/>
          </p:nvPr>
        </p:nvSpPr>
        <p:spPr>
          <a:xfrm>
            <a:off x="1104900" y="696913"/>
            <a:ext cx="4648200" cy="3486150"/>
          </a:xfrm>
          <a:ln/>
        </p:spPr>
      </p:sp>
      <p:sp>
        <p:nvSpPr>
          <p:cNvPr id="97283"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C2FCE5D-9C0D-4056-84FE-884244ADC2E7}" type="slidenum">
              <a:rPr lang="en-US" smtClean="0"/>
              <a:t>10</a:t>
            </a:fld>
            <a:endParaRPr lang="en-US"/>
          </a:p>
        </p:txBody>
      </p:sp>
    </p:spTree>
    <p:extLst>
      <p:ext uri="{BB962C8B-B14F-4D97-AF65-F5344CB8AC3E}">
        <p14:creationId xmlns:p14="http://schemas.microsoft.com/office/powerpoint/2010/main" val="51308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BAD909-6816-4F12-BA7C-F34879908E8A}" type="slidenum">
              <a:rPr lang="en-US" smtClean="0"/>
              <a:pPr>
                <a:defRPr/>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examples – flipping a coin, time to get to work.</a:t>
            </a:r>
            <a:endParaRPr lang="en-US" dirty="0"/>
          </a:p>
        </p:txBody>
      </p:sp>
      <p:sp>
        <p:nvSpPr>
          <p:cNvPr id="4" name="Slide Number Placeholder 3"/>
          <p:cNvSpPr>
            <a:spLocks noGrp="1"/>
          </p:cNvSpPr>
          <p:nvPr>
            <p:ph type="sldNum" sz="quarter" idx="10"/>
          </p:nvPr>
        </p:nvSpPr>
        <p:spPr/>
        <p:txBody>
          <a:bodyPr/>
          <a:lstStyle/>
          <a:p>
            <a:fld id="{3B660189-FABE-404D-8A0A-B351C744DB2E}"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5380E27-61DF-4547-A3D2-FEC4152CE2CC}" type="slidenum">
              <a:rPr lang="en-US" smtClean="0"/>
              <a:pPr/>
              <a:t>37</a:t>
            </a:fld>
            <a:endParaRPr lang="en-US" smtClean="0"/>
          </a:p>
        </p:txBody>
      </p:sp>
      <p:sp>
        <p:nvSpPr>
          <p:cNvPr id="49155" name="Rectangle 2"/>
          <p:cNvSpPr>
            <a:spLocks noGrp="1" noRot="1" noChangeAspect="1" noChangeArrowheads="1" noTextEdit="1"/>
          </p:cNvSpPr>
          <p:nvPr>
            <p:ph type="sldImg"/>
          </p:nvPr>
        </p:nvSpPr>
        <p:spPr>
          <a:xfrm>
            <a:off x="1104900" y="696913"/>
            <a:ext cx="4648200" cy="3486150"/>
          </a:xfrm>
          <a:ln/>
        </p:spPr>
      </p:sp>
      <p:sp>
        <p:nvSpPr>
          <p:cNvPr id="49156" name="Rectangle 3"/>
          <p:cNvSpPr>
            <a:spLocks noGrp="1" noChangeArrowheads="1"/>
          </p:cNvSpPr>
          <p:nvPr>
            <p:ph type="body" idx="1"/>
          </p:nvPr>
        </p:nvSpPr>
        <p:spPr>
          <a:noFill/>
          <a:ln/>
        </p:spPr>
        <p:txBody>
          <a:bodyPr/>
          <a:lstStyle/>
          <a:p>
            <a:pPr>
              <a:buFont typeface="Arial" pitchFamily="34" charset="0"/>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382FD18-0E4B-4E88-B7A7-FA794BB136CB}" type="slidenum">
              <a:rPr lang="en-US" smtClean="0"/>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AD909-6816-4F12-BA7C-F34879908E8A}" type="slidenum">
              <a:rPr lang="en-US" smtClean="0"/>
              <a:pPr>
                <a:defRPr/>
              </a:pPr>
              <a:t>39</a:t>
            </a:fld>
            <a:endParaRPr lang="en-US"/>
          </a:p>
        </p:txBody>
      </p:sp>
    </p:spTree>
    <p:extLst>
      <p:ext uri="{BB962C8B-B14F-4D97-AF65-F5344CB8AC3E}">
        <p14:creationId xmlns:p14="http://schemas.microsoft.com/office/powerpoint/2010/main" val="16812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9246" indent="-179246" defTabSz="955978" eaLnBrk="1" fontAlgn="auto" hangingPunct="1">
              <a:spcBef>
                <a:spcPts val="0"/>
              </a:spcBef>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1382FD18-0E4B-4E88-B7A7-FA794BB136CB}" type="slidenum">
              <a:rPr lang="en-US" smtClean="0"/>
              <a:pPr/>
              <a:t>40</a:t>
            </a:fld>
            <a:endParaRPr lang="en-US" dirty="0"/>
          </a:p>
        </p:txBody>
      </p:sp>
    </p:spTree>
    <p:extLst>
      <p:ext uri="{BB962C8B-B14F-4D97-AF65-F5344CB8AC3E}">
        <p14:creationId xmlns:p14="http://schemas.microsoft.com/office/powerpoint/2010/main" val="158798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685800" y="1447806"/>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3"/>
            <a:ext cx="9144000" cy="654246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71269"/>
            <a:ext cx="8229600" cy="5568172"/>
          </a:xfrm>
        </p:spPr>
        <p:txBody>
          <a:bodyPr/>
          <a:lstStyle>
            <a:lvl1pPr>
              <a:lnSpc>
                <a:spcPct val="120000"/>
              </a:lnSpc>
              <a:spcBef>
                <a:spcPts val="600"/>
              </a:spcBef>
              <a:spcAft>
                <a:spcPts val="600"/>
              </a:spcAft>
              <a:defRPr/>
            </a:lvl1pPr>
            <a:lvl2pPr>
              <a:lnSpc>
                <a:spcPct val="100000"/>
              </a:lnSpc>
              <a:spcBef>
                <a:spcPts val="200"/>
              </a:spcBef>
              <a:spcAft>
                <a:spcPts val="600"/>
              </a:spcAft>
              <a:buFont typeface="Arial" pitchFamily="34" charset="0"/>
              <a:buChar char="•"/>
              <a:defRPr sz="2800">
                <a:latin typeface="Calibri"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279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0" y="0"/>
            <a:ext cx="9144000" cy="785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82893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871268"/>
            <a:ext cx="8229600" cy="55681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66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3D15B5-A35D-402C-A2EA-5BF8A50B7DA9}" type="datetimeFigureOut">
              <a:rPr lang="en-US" smtClean="0"/>
              <a:t>11/3/2016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1888F-0F9E-4561-B77A-B4845D222752}" type="slidenum">
              <a:rPr lang="en-US" smtClean="0"/>
              <a:t>‹#›</a:t>
            </a:fld>
            <a:endParaRPr lang="en-US"/>
          </a:p>
        </p:txBody>
      </p:sp>
    </p:spTree>
    <p:extLst>
      <p:ext uri="{BB962C8B-B14F-4D97-AF65-F5344CB8AC3E}">
        <p14:creationId xmlns:p14="http://schemas.microsoft.com/office/powerpoint/2010/main" val="376789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6540880"/>
            <a:ext cx="9144000" cy="46037"/>
          </a:xfrm>
          <a:prstGeom prst="rect">
            <a:avLst/>
          </a:prstGeom>
          <a:solidFill>
            <a:schemeClr val="accent6">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endParaRPr>
          </a:p>
        </p:txBody>
      </p:sp>
      <p:sp>
        <p:nvSpPr>
          <p:cNvPr id="1027" name="Rectangle 8"/>
          <p:cNvSpPr>
            <a:spLocks noChangeArrowheads="1"/>
          </p:cNvSpPr>
          <p:nvPr/>
        </p:nvSpPr>
        <p:spPr bwMode="auto">
          <a:xfrm>
            <a:off x="0" y="0"/>
            <a:ext cx="9144000" cy="776377"/>
          </a:xfrm>
          <a:prstGeom prst="rect">
            <a:avLst/>
          </a:prstGeom>
          <a:solidFill>
            <a:srgbClr val="DDDDDD"/>
          </a:solidFill>
          <a:ln w="9525">
            <a:noFill/>
            <a:miter lim="800000"/>
            <a:headEnd/>
            <a:tailEnd/>
          </a:ln>
        </p:spPr>
        <p:txBody>
          <a:bodyPr wrap="none" anchor="ctr"/>
          <a:lstStyle/>
          <a:p>
            <a:pPr>
              <a:defRPr/>
            </a:pPr>
            <a:endParaRPr lang="en-US">
              <a:solidFill>
                <a:prstClr val="black"/>
              </a:solidFill>
            </a:endParaRPr>
          </a:p>
        </p:txBody>
      </p:sp>
      <p:sp>
        <p:nvSpPr>
          <p:cNvPr id="1028" name="Rectangle 2"/>
          <p:cNvSpPr>
            <a:spLocks noGrp="1" noChangeArrowheads="1"/>
          </p:cNvSpPr>
          <p:nvPr>
            <p:ph type="title"/>
          </p:nvPr>
        </p:nvSpPr>
        <p:spPr bwMode="auto">
          <a:xfrm>
            <a:off x="457200" y="126522"/>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978797"/>
            <a:ext cx="8229600" cy="5460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98" r:id="rId1"/>
    <p:sldLayoutId id="2147483808" r:id="rId2"/>
    <p:sldLayoutId id="2147483807" r:id="rId3"/>
    <p:sldLayoutId id="2147483805" r:id="rId4"/>
    <p:sldLayoutId id="2147483809" r:id="rId5"/>
    <p:sldLayoutId id="2147483811" r:id="rId6"/>
    <p:sldLayoutId id="2147483812" r:id="rId7"/>
    <p:sldLayoutId id="2147483813" r:id="rId8"/>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1"/>
          </a:solidFill>
          <a:latin typeface="Century Gothic" panose="020B0502020202020204" pitchFamily="34" charset="0"/>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25425" indent="-225425" algn="l" rtl="0" eaLnBrk="0" fontAlgn="base" hangingPunct="0">
        <a:lnSpc>
          <a:spcPct val="110000"/>
        </a:lnSpc>
        <a:spcBef>
          <a:spcPct val="10000"/>
        </a:spcBef>
        <a:spcAft>
          <a:spcPct val="10000"/>
        </a:spcAft>
        <a:buSzPct val="75000"/>
        <a:buFont typeface="Wingdings"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26.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wmf"/><Relationship Id="rId4" Type="http://schemas.openxmlformats.org/officeDocument/2006/relationships/oleObject" Target="../embeddings/oleObject2.bin"/><Relationship Id="rId9" Type="http://schemas.openxmlformats.org/officeDocument/2006/relationships/image" Target="../media/image27.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hyperlink" Target="http://www.hhs.gov/ohrp/humansubjects/guidance/45cfr46.html#46.102"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127" y="293748"/>
            <a:ext cx="8965870" cy="3276600"/>
          </a:xfrm>
        </p:spPr>
        <p:txBody>
          <a:bodyPr/>
          <a:lstStyle/>
          <a:p>
            <a:pPr>
              <a:lnSpc>
                <a:spcPct val="120000"/>
              </a:lnSpc>
            </a:pPr>
            <a:r>
              <a:rPr lang="en-US" sz="4000" dirty="0" smtClean="0"/>
              <a:t>Data for Quality Improvement:  </a:t>
            </a:r>
            <a:br>
              <a:rPr lang="en-US" sz="4000" dirty="0" smtClean="0"/>
            </a:br>
            <a:r>
              <a:rPr lang="en-US" sz="4000" dirty="0" smtClean="0"/>
              <a:t>Tools You Should Be Using Now</a:t>
            </a:r>
            <a:endParaRPr lang="en-US" b="0" dirty="0"/>
          </a:p>
        </p:txBody>
      </p:sp>
      <p:sp>
        <p:nvSpPr>
          <p:cNvPr id="8" name="Content Placeholder 7"/>
          <p:cNvSpPr>
            <a:spLocks noGrp="1"/>
          </p:cNvSpPr>
          <p:nvPr>
            <p:ph type="subTitle" idx="1"/>
          </p:nvPr>
        </p:nvSpPr>
        <p:spPr>
          <a:xfrm>
            <a:off x="58479" y="3838354"/>
            <a:ext cx="9027042" cy="1691590"/>
          </a:xfrm>
        </p:spPr>
        <p:txBody>
          <a:bodyPr>
            <a:normAutofit/>
          </a:bodyPr>
          <a:lstStyle/>
          <a:p>
            <a:pPr marL="0" lvl="1">
              <a:lnSpc>
                <a:spcPct val="120000"/>
              </a:lnSpc>
            </a:pPr>
            <a:r>
              <a:rPr lang="en-US" sz="3000" b="1" dirty="0" smtClean="0">
                <a:latin typeface="Century Gothic" pitchFamily="34" charset="0"/>
              </a:rPr>
              <a:t>Munish Gupta, MD </a:t>
            </a:r>
            <a:r>
              <a:rPr lang="en-US" sz="3000" b="1" dirty="0" err="1" smtClean="0">
                <a:latin typeface="Century Gothic" pitchFamily="34" charset="0"/>
              </a:rPr>
              <a:t>MMSc</a:t>
            </a:r>
            <a:endParaRPr lang="en-US" sz="1500" dirty="0" smtClean="0">
              <a:latin typeface="Century Gothic" pitchFamily="34" charset="0"/>
            </a:endParaRPr>
          </a:p>
          <a:p>
            <a:pPr marL="0" lvl="1">
              <a:lnSpc>
                <a:spcPct val="120000"/>
              </a:lnSpc>
            </a:pPr>
            <a:r>
              <a:rPr lang="en-US" dirty="0" smtClean="0">
                <a:latin typeface="Century Gothic" pitchFamily="34" charset="0"/>
              </a:rPr>
              <a:t>ILPQC Fourth Annual Conference</a:t>
            </a:r>
          </a:p>
          <a:p>
            <a:pPr marL="0" lvl="1">
              <a:lnSpc>
                <a:spcPct val="120000"/>
              </a:lnSpc>
            </a:pPr>
            <a:r>
              <a:rPr lang="en-US" dirty="0" smtClean="0">
                <a:latin typeface="Century Gothic" pitchFamily="34" charset="0"/>
              </a:rPr>
              <a:t>November 3, 2016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673" y="5399315"/>
            <a:ext cx="4194655" cy="1091807"/>
          </a:xfrm>
          <a:prstGeom prst="rect">
            <a:avLst/>
          </a:prstGeom>
        </p:spPr>
      </p:pic>
    </p:spTree>
    <p:extLst>
      <p:ext uri="{BB962C8B-B14F-4D97-AF65-F5344CB8AC3E}">
        <p14:creationId xmlns:p14="http://schemas.microsoft.com/office/powerpoint/2010/main" val="3643319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914400"/>
            <a:ext cx="8458200" cy="5410200"/>
          </a:xfrm>
        </p:spPr>
        <p:txBody>
          <a:bodyPr>
            <a:normAutofit/>
          </a:bodyPr>
          <a:lstStyle/>
          <a:p>
            <a:pPr>
              <a:spcBef>
                <a:spcPts val="0"/>
              </a:spcBef>
            </a:pPr>
            <a:r>
              <a:rPr lang="en-US" dirty="0" smtClean="0"/>
              <a:t>Outcome measures – what patient experiences</a:t>
            </a:r>
          </a:p>
          <a:p>
            <a:pPr>
              <a:spcBef>
                <a:spcPts val="0"/>
              </a:spcBef>
            </a:pPr>
            <a:r>
              <a:rPr lang="en-US" dirty="0" smtClean="0"/>
              <a:t>Process measures – what we do</a:t>
            </a:r>
          </a:p>
          <a:p>
            <a:pPr>
              <a:spcBef>
                <a:spcPts val="0"/>
              </a:spcBef>
            </a:pPr>
            <a:r>
              <a:rPr lang="en-US" dirty="0" smtClean="0"/>
              <a:t>Balancing measures </a:t>
            </a:r>
            <a:endParaRPr lang="en-US" dirty="0"/>
          </a:p>
        </p:txBody>
      </p:sp>
      <p:sp>
        <p:nvSpPr>
          <p:cNvPr id="2" name="Title 1"/>
          <p:cNvSpPr>
            <a:spLocks noGrp="1"/>
          </p:cNvSpPr>
          <p:nvPr>
            <p:ph type="title"/>
          </p:nvPr>
        </p:nvSpPr>
        <p:spPr/>
        <p:txBody>
          <a:bodyPr/>
          <a:lstStyle/>
          <a:p>
            <a:r>
              <a:rPr lang="en-US" dirty="0" smtClean="0"/>
              <a:t>Types of Measures</a:t>
            </a:r>
            <a:endParaRPr lang="en-US" dirty="0"/>
          </a:p>
        </p:txBody>
      </p:sp>
      <p:pic>
        <p:nvPicPr>
          <p:cNvPr id="4" name="Picture 4" descr="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953000"/>
            <a:ext cx="168624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300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A (Real) NICU Example</a:t>
            </a:r>
          </a:p>
        </p:txBody>
      </p:sp>
      <p:sp>
        <p:nvSpPr>
          <p:cNvPr id="3" name="Content Placeholder 2"/>
          <p:cNvSpPr>
            <a:spLocks noGrp="1"/>
          </p:cNvSpPr>
          <p:nvPr>
            <p:ph idx="1"/>
          </p:nvPr>
        </p:nvSpPr>
        <p:spPr/>
        <p:txBody>
          <a:bodyPr/>
          <a:lstStyle/>
          <a:p>
            <a:r>
              <a:rPr lang="en-US" dirty="0" smtClean="0"/>
              <a:t>You would like to increase the use of human milk in your NICU.</a:t>
            </a:r>
            <a:endParaRPr lang="en-US" dirty="0"/>
          </a:p>
          <a:p>
            <a:r>
              <a:rPr lang="en-US" dirty="0" smtClean="0"/>
              <a:t>You identify a SMART aim and think about appropriate measures.</a:t>
            </a:r>
          </a:p>
          <a:p>
            <a:r>
              <a:rPr lang="en-US" sz="3200" dirty="0" smtClean="0"/>
              <a:t>You decide to use a key driver diagram to organize your efforts.  </a:t>
            </a:r>
            <a:endParaRPr lang="en-US" sz="3200" dirty="0"/>
          </a:p>
        </p:txBody>
      </p:sp>
    </p:spTree>
    <p:extLst>
      <p:ext uri="{BB962C8B-B14F-4D97-AF65-F5344CB8AC3E}">
        <p14:creationId xmlns:p14="http://schemas.microsoft.com/office/powerpoint/2010/main" val="262431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 Diagram</a:t>
            </a:r>
            <a:endParaRPr lang="en-US" dirty="0"/>
          </a:p>
        </p:txBody>
      </p:sp>
      <p:grpSp>
        <p:nvGrpSpPr>
          <p:cNvPr id="36" name="Group 35"/>
          <p:cNvGrpSpPr/>
          <p:nvPr/>
        </p:nvGrpSpPr>
        <p:grpSpPr>
          <a:xfrm>
            <a:off x="486756" y="1020354"/>
            <a:ext cx="8657244" cy="400110"/>
            <a:chOff x="669635" y="447829"/>
            <a:chExt cx="8657244" cy="400110"/>
          </a:xfrm>
        </p:grpSpPr>
        <p:sp>
          <p:nvSpPr>
            <p:cNvPr id="62" name="TextBox 61"/>
            <p:cNvSpPr txBox="1"/>
            <p:nvPr/>
          </p:nvSpPr>
          <p:spPr>
            <a:xfrm>
              <a:off x="669635" y="447829"/>
              <a:ext cx="1544013"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SMART Aims</a:t>
              </a:r>
            </a:p>
          </p:txBody>
        </p:sp>
        <p:sp>
          <p:nvSpPr>
            <p:cNvPr id="63" name="TextBox 62"/>
            <p:cNvSpPr txBox="1"/>
            <p:nvPr/>
          </p:nvSpPr>
          <p:spPr>
            <a:xfrm>
              <a:off x="3352375" y="447829"/>
              <a:ext cx="1842171"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Primary Drivers</a:t>
              </a:r>
            </a:p>
          </p:txBody>
        </p:sp>
        <p:sp>
          <p:nvSpPr>
            <p:cNvPr id="64" name="TextBox 63"/>
            <p:cNvSpPr txBox="1"/>
            <p:nvPr/>
          </p:nvSpPr>
          <p:spPr>
            <a:xfrm>
              <a:off x="5665299" y="447829"/>
              <a:ext cx="3661580"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Secondary Drivers/Interventions</a:t>
              </a:r>
            </a:p>
          </p:txBody>
        </p:sp>
      </p:grpSp>
      <p:sp>
        <p:nvSpPr>
          <p:cNvPr id="60" name="TextBox 59"/>
          <p:cNvSpPr txBox="1"/>
          <p:nvPr/>
        </p:nvSpPr>
        <p:spPr>
          <a:xfrm>
            <a:off x="2969213" y="3065246"/>
            <a:ext cx="2608496"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Human Milk Initiation</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38" name="Straight Arrow Connector 37"/>
          <p:cNvCxnSpPr>
            <a:stCxn id="56" idx="1"/>
            <a:endCxn id="60" idx="3"/>
          </p:cNvCxnSpPr>
          <p:nvPr/>
        </p:nvCxnSpPr>
        <p:spPr>
          <a:xfrm flipH="1" flipV="1">
            <a:off x="5577709" y="3249912"/>
            <a:ext cx="396333" cy="90580"/>
          </a:xfrm>
          <a:prstGeom prst="straightConnector1">
            <a:avLst/>
          </a:prstGeom>
          <a:noFill/>
          <a:ln w="12700" cap="flat" cmpd="sng" algn="ctr">
            <a:solidFill>
              <a:sysClr val="windowText" lastClr="000000"/>
            </a:solidFill>
            <a:prstDash val="solid"/>
            <a:tailEnd type="arrow"/>
          </a:ln>
          <a:effectLst/>
        </p:spPr>
      </p:cxnSp>
      <p:cxnSp>
        <p:nvCxnSpPr>
          <p:cNvPr id="39" name="Straight Arrow Connector 38"/>
          <p:cNvCxnSpPr>
            <a:stCxn id="54" idx="1"/>
            <a:endCxn id="52" idx="3"/>
          </p:cNvCxnSpPr>
          <p:nvPr/>
        </p:nvCxnSpPr>
        <p:spPr>
          <a:xfrm flipH="1" flipV="1">
            <a:off x="5592823" y="4778655"/>
            <a:ext cx="382876" cy="176842"/>
          </a:xfrm>
          <a:prstGeom prst="straightConnector1">
            <a:avLst/>
          </a:prstGeom>
          <a:noFill/>
          <a:ln w="9525" cap="flat" cmpd="sng" algn="ctr">
            <a:solidFill>
              <a:sysClr val="windowText" lastClr="000000"/>
            </a:solidFill>
            <a:prstDash val="solid"/>
            <a:tailEnd type="arrow"/>
          </a:ln>
          <a:effectLst/>
        </p:spPr>
      </p:cxnSp>
      <p:cxnSp>
        <p:nvCxnSpPr>
          <p:cNvPr id="40" name="Straight Arrow Connector 39"/>
          <p:cNvCxnSpPr>
            <a:stCxn id="60" idx="1"/>
            <a:endCxn id="58" idx="3"/>
          </p:cNvCxnSpPr>
          <p:nvPr/>
        </p:nvCxnSpPr>
        <p:spPr>
          <a:xfrm flipH="1">
            <a:off x="2667001" y="3249912"/>
            <a:ext cx="302212" cy="411378"/>
          </a:xfrm>
          <a:prstGeom prst="straightConnector1">
            <a:avLst/>
          </a:prstGeom>
          <a:noFill/>
          <a:ln w="9525" cap="flat" cmpd="sng" algn="ctr">
            <a:solidFill>
              <a:sysClr val="windowText" lastClr="000000"/>
            </a:solidFill>
            <a:prstDash val="solid"/>
            <a:tailEnd type="arrow"/>
          </a:ln>
          <a:effectLst/>
        </p:spPr>
      </p:cxnSp>
      <p:sp>
        <p:nvSpPr>
          <p:cNvPr id="58" name="TextBox 57"/>
          <p:cNvSpPr txBox="1"/>
          <p:nvPr/>
        </p:nvSpPr>
        <p:spPr>
          <a:xfrm>
            <a:off x="216283" y="3199625"/>
            <a:ext cx="2450718" cy="923330"/>
          </a:xfrm>
          <a:prstGeom prst="rect">
            <a:avLst/>
          </a:prstGeom>
          <a:solidFill>
            <a:srgbClr val="9BBB59">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Increase %</a:t>
            </a:r>
            <a:r>
              <a:rPr kumimoji="0" lang="en-US" sz="1800" b="0" i="0" u="none" strike="noStrike" kern="0" cap="none" spc="0" normalizeH="0" noProof="0" dirty="0" smtClean="0">
                <a:ln>
                  <a:noFill/>
                </a:ln>
                <a:solidFill>
                  <a:prstClr val="black"/>
                </a:solidFill>
                <a:effectLst/>
                <a:uLnTx/>
                <a:uFillTx/>
                <a:latin typeface="Calibri"/>
              </a:rPr>
              <a:t> of VLBW infants receiving HM at discharge </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6" name="TextBox 55"/>
          <p:cNvSpPr txBox="1"/>
          <p:nvPr/>
        </p:nvSpPr>
        <p:spPr>
          <a:xfrm>
            <a:off x="5974042" y="3155826"/>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Mom’s pumping earlier</a:t>
            </a:r>
          </a:p>
        </p:txBody>
      </p:sp>
      <p:sp>
        <p:nvSpPr>
          <p:cNvPr id="54" name="TextBox 53"/>
          <p:cNvSpPr txBox="1"/>
          <p:nvPr/>
        </p:nvSpPr>
        <p:spPr>
          <a:xfrm>
            <a:off x="5975699" y="4770831"/>
            <a:ext cx="2895599" cy="369332"/>
          </a:xfrm>
          <a:prstGeom prst="rect">
            <a:avLst/>
          </a:prstGeom>
          <a:solidFill>
            <a:schemeClr val="accent5">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Skin-to-skin</a:t>
            </a:r>
            <a:r>
              <a:rPr kumimoji="0" lang="en-US" sz="1800" b="0" i="0" u="none" strike="noStrike" kern="0" cap="none" spc="0" normalizeH="0" noProof="0" dirty="0" smtClean="0">
                <a:ln>
                  <a:noFill/>
                </a:ln>
                <a:solidFill>
                  <a:prstClr val="black"/>
                </a:solidFill>
                <a:effectLst/>
                <a:uLnTx/>
                <a:uFillTx/>
                <a:latin typeface="Calibri"/>
              </a:rPr>
              <a:t> care</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2" name="TextBox 51"/>
          <p:cNvSpPr txBox="1"/>
          <p:nvPr/>
        </p:nvSpPr>
        <p:spPr>
          <a:xfrm>
            <a:off x="2979152" y="4593989"/>
            <a:ext cx="2613671"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Human Milk Continuation</a:t>
            </a:r>
          </a:p>
        </p:txBody>
      </p:sp>
      <p:sp>
        <p:nvSpPr>
          <p:cNvPr id="45" name="TextBox 44"/>
          <p:cNvSpPr txBox="1"/>
          <p:nvPr/>
        </p:nvSpPr>
        <p:spPr>
          <a:xfrm>
            <a:off x="5972386" y="5867561"/>
            <a:ext cx="2895599"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Standardized advancement</a:t>
            </a:r>
          </a:p>
        </p:txBody>
      </p:sp>
      <p:sp>
        <p:nvSpPr>
          <p:cNvPr id="47" name="TextBox 46"/>
          <p:cNvSpPr txBox="1"/>
          <p:nvPr/>
        </p:nvSpPr>
        <p:spPr>
          <a:xfrm>
            <a:off x="5974043" y="4224657"/>
            <a:ext cx="2895599"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Donor milk use</a:t>
            </a:r>
          </a:p>
        </p:txBody>
      </p:sp>
      <p:cxnSp>
        <p:nvCxnSpPr>
          <p:cNvPr id="48" name="Straight Arrow Connector 47"/>
          <p:cNvCxnSpPr>
            <a:stCxn id="45" idx="1"/>
            <a:endCxn id="52" idx="3"/>
          </p:cNvCxnSpPr>
          <p:nvPr/>
        </p:nvCxnSpPr>
        <p:spPr>
          <a:xfrm flipH="1" flipV="1">
            <a:off x="5592823" y="4778655"/>
            <a:ext cx="379563" cy="1273572"/>
          </a:xfrm>
          <a:prstGeom prst="straightConnector1">
            <a:avLst/>
          </a:prstGeom>
          <a:noFill/>
          <a:ln w="9525" cap="flat" cmpd="sng" algn="ctr">
            <a:solidFill>
              <a:sysClr val="windowText" lastClr="000000"/>
            </a:solidFill>
            <a:prstDash val="solid"/>
            <a:tailEnd type="arrow"/>
          </a:ln>
          <a:effectLst/>
        </p:spPr>
      </p:cxnSp>
      <p:cxnSp>
        <p:nvCxnSpPr>
          <p:cNvPr id="49" name="Straight Arrow Connector 48"/>
          <p:cNvCxnSpPr>
            <a:stCxn id="47" idx="1"/>
            <a:endCxn id="60" idx="3"/>
          </p:cNvCxnSpPr>
          <p:nvPr/>
        </p:nvCxnSpPr>
        <p:spPr>
          <a:xfrm flipH="1" flipV="1">
            <a:off x="5577709" y="3249912"/>
            <a:ext cx="396334" cy="1159411"/>
          </a:xfrm>
          <a:prstGeom prst="straightConnector1">
            <a:avLst/>
          </a:prstGeom>
          <a:noFill/>
          <a:ln w="9525" cap="flat" cmpd="sng" algn="ctr">
            <a:solidFill>
              <a:sysClr val="windowText" lastClr="000000"/>
            </a:solidFill>
            <a:prstDash val="solid"/>
            <a:tailEnd type="arrow"/>
          </a:ln>
          <a:effectLst/>
        </p:spPr>
      </p:cxnSp>
      <p:cxnSp>
        <p:nvCxnSpPr>
          <p:cNvPr id="51" name="Straight Arrow Connector 50"/>
          <p:cNvCxnSpPr>
            <a:stCxn id="52" idx="1"/>
            <a:endCxn id="58" idx="3"/>
          </p:cNvCxnSpPr>
          <p:nvPr/>
        </p:nvCxnSpPr>
        <p:spPr>
          <a:xfrm flipH="1" flipV="1">
            <a:off x="2667001" y="3661290"/>
            <a:ext cx="312151" cy="1117365"/>
          </a:xfrm>
          <a:prstGeom prst="straightConnector1">
            <a:avLst/>
          </a:prstGeom>
          <a:noFill/>
          <a:ln w="9525" cap="flat" cmpd="sng" algn="ctr">
            <a:solidFill>
              <a:sysClr val="windowText" lastClr="000000"/>
            </a:solidFill>
            <a:prstDash val="solid"/>
            <a:tailEnd type="arrow"/>
          </a:ln>
          <a:effectLst/>
        </p:spPr>
      </p:cxnSp>
      <p:sp>
        <p:nvSpPr>
          <p:cNvPr id="65" name="TextBox 64"/>
          <p:cNvSpPr txBox="1"/>
          <p:nvPr/>
        </p:nvSpPr>
        <p:spPr>
          <a:xfrm>
            <a:off x="2969213" y="1901701"/>
            <a:ext cx="2608496"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Education of families</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7" name="TextBox 66"/>
          <p:cNvSpPr txBox="1"/>
          <p:nvPr/>
        </p:nvSpPr>
        <p:spPr>
          <a:xfrm>
            <a:off x="5975699" y="2086485"/>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More moms pumping</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69" name="Straight Arrow Connector 68"/>
          <p:cNvCxnSpPr>
            <a:stCxn id="67" idx="1"/>
            <a:endCxn id="60" idx="3"/>
          </p:cNvCxnSpPr>
          <p:nvPr/>
        </p:nvCxnSpPr>
        <p:spPr>
          <a:xfrm flipH="1">
            <a:off x="5577709" y="2271151"/>
            <a:ext cx="397990" cy="978761"/>
          </a:xfrm>
          <a:prstGeom prst="straightConnector1">
            <a:avLst/>
          </a:prstGeom>
          <a:noFill/>
          <a:ln w="12700" cap="flat" cmpd="sng" algn="ctr">
            <a:solidFill>
              <a:sysClr val="windowText" lastClr="000000"/>
            </a:solidFill>
            <a:prstDash val="solid"/>
            <a:tailEnd type="arrow"/>
          </a:ln>
          <a:effectLst/>
        </p:spPr>
      </p:cxnSp>
      <p:cxnSp>
        <p:nvCxnSpPr>
          <p:cNvPr id="70" name="Straight Arrow Connector 69"/>
          <p:cNvCxnSpPr>
            <a:stCxn id="65" idx="1"/>
            <a:endCxn id="58" idx="3"/>
          </p:cNvCxnSpPr>
          <p:nvPr/>
        </p:nvCxnSpPr>
        <p:spPr>
          <a:xfrm flipH="1">
            <a:off x="2667001" y="2086367"/>
            <a:ext cx="302212" cy="1574923"/>
          </a:xfrm>
          <a:prstGeom prst="straightConnector1">
            <a:avLst/>
          </a:prstGeom>
          <a:noFill/>
          <a:ln w="12700" cap="flat" cmpd="sng" algn="ctr">
            <a:solidFill>
              <a:sysClr val="windowText" lastClr="000000"/>
            </a:solidFill>
            <a:prstDash val="solid"/>
            <a:tailEnd type="arrow"/>
          </a:ln>
          <a:effectLst/>
        </p:spPr>
      </p:cxnSp>
      <p:sp>
        <p:nvSpPr>
          <p:cNvPr id="71" name="TextBox 70"/>
          <p:cNvSpPr txBox="1"/>
          <p:nvPr/>
        </p:nvSpPr>
        <p:spPr>
          <a:xfrm>
            <a:off x="5972385" y="1580620"/>
            <a:ext cx="2895600"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Antenatal consultations</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72" name="Straight Arrow Connector 71"/>
          <p:cNvCxnSpPr>
            <a:stCxn id="71" idx="1"/>
            <a:endCxn id="65" idx="3"/>
          </p:cNvCxnSpPr>
          <p:nvPr/>
        </p:nvCxnSpPr>
        <p:spPr>
          <a:xfrm flipH="1">
            <a:off x="5577709" y="1765286"/>
            <a:ext cx="394676" cy="321081"/>
          </a:xfrm>
          <a:prstGeom prst="straightConnector1">
            <a:avLst/>
          </a:prstGeom>
          <a:noFill/>
          <a:ln w="12700" cap="flat" cmpd="sng" algn="ctr">
            <a:solidFill>
              <a:sysClr val="windowText" lastClr="000000"/>
            </a:solidFill>
            <a:prstDash val="solid"/>
            <a:tailEnd type="arrow"/>
          </a:ln>
          <a:effectLst/>
        </p:spPr>
      </p:cxnSp>
      <p:sp>
        <p:nvSpPr>
          <p:cNvPr id="83" name="TextBox 82"/>
          <p:cNvSpPr txBox="1"/>
          <p:nvPr/>
        </p:nvSpPr>
        <p:spPr>
          <a:xfrm>
            <a:off x="2979152" y="5878712"/>
            <a:ext cx="2613671" cy="369332"/>
          </a:xfrm>
          <a:prstGeom prst="rect">
            <a:avLst/>
          </a:prstGeom>
          <a:solidFill>
            <a:schemeClr val="accent4">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Staff buy-in</a:t>
            </a:r>
          </a:p>
        </p:txBody>
      </p:sp>
      <p:cxnSp>
        <p:nvCxnSpPr>
          <p:cNvPr id="84" name="Straight Arrow Connector 83"/>
          <p:cNvCxnSpPr>
            <a:stCxn id="83" idx="1"/>
            <a:endCxn id="58" idx="3"/>
          </p:cNvCxnSpPr>
          <p:nvPr/>
        </p:nvCxnSpPr>
        <p:spPr>
          <a:xfrm flipH="1" flipV="1">
            <a:off x="2667001" y="3661290"/>
            <a:ext cx="312151" cy="2402088"/>
          </a:xfrm>
          <a:prstGeom prst="straightConnector1">
            <a:avLst/>
          </a:prstGeom>
          <a:noFill/>
          <a:ln w="9525" cap="flat" cmpd="sng" algn="ctr">
            <a:solidFill>
              <a:sysClr val="windowText" lastClr="000000"/>
            </a:solidFill>
            <a:prstDash val="solid"/>
            <a:tailEnd type="arrow"/>
          </a:ln>
          <a:effectLst/>
        </p:spPr>
      </p:cxnSp>
      <p:sp>
        <p:nvSpPr>
          <p:cNvPr id="29" name="TextBox 28"/>
          <p:cNvSpPr txBox="1"/>
          <p:nvPr/>
        </p:nvSpPr>
        <p:spPr>
          <a:xfrm>
            <a:off x="216282" y="4109933"/>
            <a:ext cx="2450718" cy="830997"/>
          </a:xfrm>
          <a:prstGeom prst="rect">
            <a:avLst/>
          </a:prstGeom>
          <a:solidFill>
            <a:srgbClr val="9BBB59">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Outcome measure</a:t>
            </a:r>
            <a:r>
              <a:rPr kumimoji="0" lang="en-US" sz="1600" b="0" i="1" u="none" strike="noStrike" kern="0" cap="none" spc="0" normalizeH="0" baseline="0" noProof="0" dirty="0" smtClean="0">
                <a:ln>
                  <a:noFill/>
                </a:ln>
                <a:solidFill>
                  <a:prstClr val="black"/>
                </a:solidFill>
                <a:effectLst/>
                <a:uLnTx/>
                <a:uFillTx/>
                <a:latin typeface="Calibri"/>
              </a:rPr>
              <a:t>:  % of VLBW infants receiving HM at discharge</a:t>
            </a:r>
          </a:p>
        </p:txBody>
      </p:sp>
    </p:spTree>
    <p:extLst>
      <p:ext uri="{BB962C8B-B14F-4D97-AF65-F5344CB8AC3E}">
        <p14:creationId xmlns:p14="http://schemas.microsoft.com/office/powerpoint/2010/main" val="10114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10" y="427491"/>
            <a:ext cx="8746417" cy="5468211"/>
          </a:xfrm>
          <a:prstGeom prst="rect">
            <a:avLst/>
          </a:prstGeom>
          <a:solidFill>
            <a:schemeClr val="bg1"/>
          </a:solidFill>
          <a:ln>
            <a:solidFill>
              <a:schemeClr val="tx1"/>
            </a:solidFill>
          </a:ln>
          <a:effectLst/>
        </p:spPr>
      </p:pic>
      <p:sp>
        <p:nvSpPr>
          <p:cNvPr id="4" name="TextBox 3"/>
          <p:cNvSpPr txBox="1"/>
          <p:nvPr/>
        </p:nvSpPr>
        <p:spPr>
          <a:xfrm>
            <a:off x="3289658" y="2404701"/>
            <a:ext cx="5376041" cy="1031051"/>
          </a:xfrm>
          <a:prstGeom prst="rect">
            <a:avLst/>
          </a:prstGeom>
          <a:solidFill>
            <a:schemeClr val="bg1"/>
          </a:solidFill>
          <a:ln>
            <a:solidFill>
              <a:schemeClr val="tx1"/>
            </a:solidFill>
          </a:ln>
        </p:spPr>
        <p:txBody>
          <a:bodyPr wrap="square" rtlCol="0">
            <a:spAutoFit/>
          </a:bodyPr>
          <a:lstStyle/>
          <a:p>
            <a:pPr>
              <a:spcAft>
                <a:spcPts val="600"/>
              </a:spcAft>
            </a:pPr>
            <a:r>
              <a:rPr lang="en-US" sz="2800" i="1" dirty="0" smtClean="0">
                <a:latin typeface="Calibri" panose="020F0502020204030204" pitchFamily="34" charset="0"/>
                <a:cs typeface="Calibri" panose="020F0502020204030204" pitchFamily="34" charset="0"/>
              </a:rPr>
              <a:t>What’s good about this approach?</a:t>
            </a:r>
          </a:p>
          <a:p>
            <a:pPr>
              <a:spcAft>
                <a:spcPts val="600"/>
              </a:spcAft>
            </a:pPr>
            <a:r>
              <a:rPr lang="en-US" sz="2800" i="1" dirty="0" smtClean="0">
                <a:latin typeface="Calibri" panose="020F0502020204030204" pitchFamily="34" charset="0"/>
                <a:cs typeface="Calibri" panose="020F0502020204030204" pitchFamily="34" charset="0"/>
              </a:rPr>
              <a:t>What’s missing?</a:t>
            </a: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5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9363"/>
            <a:ext cx="86756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41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7" y="1129990"/>
            <a:ext cx="4705587" cy="33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3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218" y="44863"/>
            <a:ext cx="3534770" cy="212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32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218" y="2205059"/>
            <a:ext cx="3534770" cy="212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32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218" y="4384304"/>
            <a:ext cx="3534770" cy="212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119330"/>
            <a:ext cx="3916392" cy="533400"/>
          </a:xfrm>
          <a:prstGeom prst="rect">
            <a:avLst/>
          </a:prstGeom>
        </p:spPr>
        <p:txBody>
          <a:bodyPr/>
          <a:lstStyle>
            <a:lvl1pPr algn="ctr" rtl="0" eaLnBrk="1" fontAlgn="base" hangingPunct="1">
              <a:spcBef>
                <a:spcPct val="0"/>
              </a:spcBef>
              <a:spcAft>
                <a:spcPct val="0"/>
              </a:spcAft>
              <a:defRPr sz="3200" b="1">
                <a:solidFill>
                  <a:schemeClr val="tx1"/>
                </a:solidFill>
                <a:latin typeface="Gill Sans MT" panose="020B0502020104020203" pitchFamily="34" charset="0"/>
                <a:ea typeface="+mj-ea"/>
                <a:cs typeface="+mj-cs"/>
              </a:defRPr>
            </a:lvl1pPr>
            <a:lvl2pPr algn="ctr" rtl="0" eaLnBrk="1" fontAlgn="base" hangingPunct="1">
              <a:spcBef>
                <a:spcPct val="0"/>
              </a:spcBef>
              <a:spcAft>
                <a:spcPct val="0"/>
              </a:spcAft>
              <a:defRPr sz="3200" b="1">
                <a:solidFill>
                  <a:schemeClr val="tx1"/>
                </a:solidFill>
                <a:latin typeface="Arial" charset="0"/>
              </a:defRPr>
            </a:lvl2pPr>
            <a:lvl3pPr algn="ctr" rtl="0" eaLnBrk="1" fontAlgn="base" hangingPunct="1">
              <a:spcBef>
                <a:spcPct val="0"/>
              </a:spcBef>
              <a:spcAft>
                <a:spcPct val="0"/>
              </a:spcAft>
              <a:defRPr sz="3200" b="1">
                <a:solidFill>
                  <a:schemeClr val="tx1"/>
                </a:solidFill>
                <a:latin typeface="Arial" charset="0"/>
              </a:defRPr>
            </a:lvl3pPr>
            <a:lvl4pPr algn="ctr" rtl="0" eaLnBrk="1" fontAlgn="base" hangingPunct="1">
              <a:spcBef>
                <a:spcPct val="0"/>
              </a:spcBef>
              <a:spcAft>
                <a:spcPct val="0"/>
              </a:spcAft>
              <a:defRPr sz="3200" b="1">
                <a:solidFill>
                  <a:schemeClr val="tx1"/>
                </a:solidFill>
                <a:latin typeface="Arial" charset="0"/>
              </a:defRPr>
            </a:lvl4pPr>
            <a:lvl5pPr algn="ct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smtClean="0"/>
              <a:t>Why Important</a:t>
            </a:r>
            <a:endParaRPr lang="en-US" kern="0" dirty="0"/>
          </a:p>
        </p:txBody>
      </p:sp>
    </p:spTree>
    <p:extLst>
      <p:ext uri="{BB962C8B-B14F-4D97-AF65-F5344CB8AC3E}">
        <p14:creationId xmlns:p14="http://schemas.microsoft.com/office/powerpoint/2010/main" val="14791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3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3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3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Take Home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Measurement is critical for improvement. </a:t>
            </a:r>
          </a:p>
          <a:p>
            <a:pPr marL="514350" indent="-514350">
              <a:buFont typeface="+mj-lt"/>
              <a:buAutoNum type="arabicPeriod"/>
            </a:pPr>
            <a:r>
              <a:rPr lang="en-US" dirty="0" smtClean="0"/>
              <a:t>Measurement over time is even better. </a:t>
            </a:r>
          </a:p>
        </p:txBody>
      </p:sp>
    </p:spTree>
    <p:extLst>
      <p:ext uri="{BB962C8B-B14F-4D97-AF65-F5344CB8AC3E}">
        <p14:creationId xmlns:p14="http://schemas.microsoft.com/office/powerpoint/2010/main" val="39519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 Diagram</a:t>
            </a:r>
            <a:endParaRPr lang="en-US" dirty="0"/>
          </a:p>
        </p:txBody>
      </p:sp>
      <p:grpSp>
        <p:nvGrpSpPr>
          <p:cNvPr id="36" name="Group 35"/>
          <p:cNvGrpSpPr/>
          <p:nvPr/>
        </p:nvGrpSpPr>
        <p:grpSpPr>
          <a:xfrm>
            <a:off x="486756" y="1020354"/>
            <a:ext cx="8657244" cy="400110"/>
            <a:chOff x="669635" y="447829"/>
            <a:chExt cx="8657244" cy="400110"/>
          </a:xfrm>
        </p:grpSpPr>
        <p:sp>
          <p:nvSpPr>
            <p:cNvPr id="62" name="TextBox 61"/>
            <p:cNvSpPr txBox="1"/>
            <p:nvPr/>
          </p:nvSpPr>
          <p:spPr>
            <a:xfrm>
              <a:off x="669635" y="447829"/>
              <a:ext cx="1544013"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SMART Aims</a:t>
              </a:r>
            </a:p>
          </p:txBody>
        </p:sp>
        <p:sp>
          <p:nvSpPr>
            <p:cNvPr id="63" name="TextBox 62"/>
            <p:cNvSpPr txBox="1"/>
            <p:nvPr/>
          </p:nvSpPr>
          <p:spPr>
            <a:xfrm>
              <a:off x="3352375" y="447829"/>
              <a:ext cx="1842171"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Primary Drivers</a:t>
              </a:r>
            </a:p>
          </p:txBody>
        </p:sp>
        <p:sp>
          <p:nvSpPr>
            <p:cNvPr id="64" name="TextBox 63"/>
            <p:cNvSpPr txBox="1"/>
            <p:nvPr/>
          </p:nvSpPr>
          <p:spPr>
            <a:xfrm>
              <a:off x="5665299" y="447829"/>
              <a:ext cx="3661580"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Secondary Drivers/Interventions</a:t>
              </a:r>
            </a:p>
          </p:txBody>
        </p:sp>
      </p:grpSp>
      <p:sp>
        <p:nvSpPr>
          <p:cNvPr id="60" name="TextBox 59"/>
          <p:cNvSpPr txBox="1"/>
          <p:nvPr/>
        </p:nvSpPr>
        <p:spPr>
          <a:xfrm>
            <a:off x="2969213" y="3065246"/>
            <a:ext cx="2608496"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Human Milk Initiation</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38" name="Straight Arrow Connector 37"/>
          <p:cNvCxnSpPr>
            <a:stCxn id="56" idx="1"/>
            <a:endCxn id="60" idx="3"/>
          </p:cNvCxnSpPr>
          <p:nvPr/>
        </p:nvCxnSpPr>
        <p:spPr>
          <a:xfrm flipH="1" flipV="1">
            <a:off x="5577709" y="3249912"/>
            <a:ext cx="396333" cy="90580"/>
          </a:xfrm>
          <a:prstGeom prst="straightConnector1">
            <a:avLst/>
          </a:prstGeom>
          <a:noFill/>
          <a:ln w="12700" cap="flat" cmpd="sng" algn="ctr">
            <a:solidFill>
              <a:sysClr val="windowText" lastClr="000000"/>
            </a:solidFill>
            <a:prstDash val="solid"/>
            <a:tailEnd type="arrow"/>
          </a:ln>
          <a:effectLst/>
        </p:spPr>
      </p:cxnSp>
      <p:cxnSp>
        <p:nvCxnSpPr>
          <p:cNvPr id="39" name="Straight Arrow Connector 38"/>
          <p:cNvCxnSpPr>
            <a:stCxn id="54" idx="1"/>
            <a:endCxn id="52" idx="3"/>
          </p:cNvCxnSpPr>
          <p:nvPr/>
        </p:nvCxnSpPr>
        <p:spPr>
          <a:xfrm flipH="1" flipV="1">
            <a:off x="5592823" y="4778655"/>
            <a:ext cx="382876" cy="176842"/>
          </a:xfrm>
          <a:prstGeom prst="straightConnector1">
            <a:avLst/>
          </a:prstGeom>
          <a:noFill/>
          <a:ln w="9525" cap="flat" cmpd="sng" algn="ctr">
            <a:solidFill>
              <a:sysClr val="windowText" lastClr="000000"/>
            </a:solidFill>
            <a:prstDash val="solid"/>
            <a:tailEnd type="arrow"/>
          </a:ln>
          <a:effectLst/>
        </p:spPr>
      </p:cxnSp>
      <p:cxnSp>
        <p:nvCxnSpPr>
          <p:cNvPr id="40" name="Straight Arrow Connector 39"/>
          <p:cNvCxnSpPr>
            <a:stCxn id="60" idx="1"/>
            <a:endCxn id="58" idx="3"/>
          </p:cNvCxnSpPr>
          <p:nvPr/>
        </p:nvCxnSpPr>
        <p:spPr>
          <a:xfrm flipH="1">
            <a:off x="2667001" y="3249912"/>
            <a:ext cx="302212" cy="411378"/>
          </a:xfrm>
          <a:prstGeom prst="straightConnector1">
            <a:avLst/>
          </a:prstGeom>
          <a:noFill/>
          <a:ln w="9525" cap="flat" cmpd="sng" algn="ctr">
            <a:solidFill>
              <a:sysClr val="windowText" lastClr="000000"/>
            </a:solidFill>
            <a:prstDash val="solid"/>
            <a:tailEnd type="arrow"/>
          </a:ln>
          <a:effectLst/>
        </p:spPr>
      </p:cxnSp>
      <p:grpSp>
        <p:nvGrpSpPr>
          <p:cNvPr id="41" name="Group 40"/>
          <p:cNvGrpSpPr/>
          <p:nvPr/>
        </p:nvGrpSpPr>
        <p:grpSpPr>
          <a:xfrm>
            <a:off x="216282" y="3199625"/>
            <a:ext cx="2450719" cy="1741305"/>
            <a:chOff x="491154" y="2862393"/>
            <a:chExt cx="2590800" cy="1741305"/>
          </a:xfrm>
        </p:grpSpPr>
        <p:sp>
          <p:nvSpPr>
            <p:cNvPr id="58" name="TextBox 57"/>
            <p:cNvSpPr txBox="1"/>
            <p:nvPr/>
          </p:nvSpPr>
          <p:spPr>
            <a:xfrm>
              <a:off x="491155" y="2862393"/>
              <a:ext cx="2590799" cy="923330"/>
            </a:xfrm>
            <a:prstGeom prst="rect">
              <a:avLst/>
            </a:prstGeom>
            <a:solidFill>
              <a:srgbClr val="9BBB59">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Increase %</a:t>
              </a:r>
              <a:r>
                <a:rPr kumimoji="0" lang="en-US" sz="1800" b="0" i="0" u="none" strike="noStrike" kern="0" cap="none" spc="0" normalizeH="0" noProof="0" dirty="0" smtClean="0">
                  <a:ln>
                    <a:noFill/>
                  </a:ln>
                  <a:solidFill>
                    <a:prstClr val="black"/>
                  </a:solidFill>
                  <a:effectLst/>
                  <a:uLnTx/>
                  <a:uFillTx/>
                  <a:latin typeface="Calibri"/>
                </a:rPr>
                <a:t> of VLBW infants receiving HM at discharge </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9" name="TextBox 58"/>
            <p:cNvSpPr txBox="1"/>
            <p:nvPr/>
          </p:nvSpPr>
          <p:spPr>
            <a:xfrm>
              <a:off x="491154" y="3772701"/>
              <a:ext cx="2590799" cy="830997"/>
            </a:xfrm>
            <a:prstGeom prst="rect">
              <a:avLst/>
            </a:prstGeom>
            <a:solidFill>
              <a:srgbClr val="9BBB59">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Outcome measure</a:t>
              </a:r>
              <a:r>
                <a:rPr kumimoji="0" lang="en-US" sz="1600" b="0" i="1" u="none" strike="noStrike" kern="0" cap="none" spc="0" normalizeH="0" baseline="0" noProof="0" dirty="0" smtClean="0">
                  <a:ln>
                    <a:noFill/>
                  </a:ln>
                  <a:solidFill>
                    <a:prstClr val="black"/>
                  </a:solidFill>
                  <a:effectLst/>
                  <a:uLnTx/>
                  <a:uFillTx/>
                  <a:latin typeface="Calibri"/>
                </a:rPr>
                <a:t>:  % of VLBW infants receiving HM at discharge</a:t>
              </a:r>
            </a:p>
          </p:txBody>
        </p:sp>
      </p:grpSp>
      <p:sp>
        <p:nvSpPr>
          <p:cNvPr id="56" name="TextBox 55"/>
          <p:cNvSpPr txBox="1"/>
          <p:nvPr/>
        </p:nvSpPr>
        <p:spPr>
          <a:xfrm>
            <a:off x="5974042" y="3155826"/>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Mom’s pumping earlier</a:t>
            </a:r>
          </a:p>
        </p:txBody>
      </p:sp>
      <p:sp>
        <p:nvSpPr>
          <p:cNvPr id="57" name="TextBox 56"/>
          <p:cNvSpPr txBox="1"/>
          <p:nvPr/>
        </p:nvSpPr>
        <p:spPr>
          <a:xfrm>
            <a:off x="5974042" y="3525158"/>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time to first use of HM for oral care</a:t>
            </a:r>
          </a:p>
        </p:txBody>
      </p:sp>
      <p:sp>
        <p:nvSpPr>
          <p:cNvPr id="54" name="TextBox 53"/>
          <p:cNvSpPr txBox="1"/>
          <p:nvPr/>
        </p:nvSpPr>
        <p:spPr>
          <a:xfrm>
            <a:off x="5975699" y="4770831"/>
            <a:ext cx="2895599" cy="369332"/>
          </a:xfrm>
          <a:prstGeom prst="rect">
            <a:avLst/>
          </a:prstGeom>
          <a:solidFill>
            <a:schemeClr val="accent5">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Skin-to-skin</a:t>
            </a:r>
            <a:r>
              <a:rPr kumimoji="0" lang="en-US" sz="1800" b="0" i="0" u="none" strike="noStrike" kern="0" cap="none" spc="0" normalizeH="0" noProof="0" dirty="0" smtClean="0">
                <a:ln>
                  <a:noFill/>
                </a:ln>
                <a:solidFill>
                  <a:prstClr val="black"/>
                </a:solidFill>
                <a:effectLst/>
                <a:uLnTx/>
                <a:uFillTx/>
                <a:latin typeface="Calibri"/>
              </a:rPr>
              <a:t> care</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5" name="TextBox 54"/>
          <p:cNvSpPr txBox="1"/>
          <p:nvPr/>
        </p:nvSpPr>
        <p:spPr>
          <a:xfrm>
            <a:off x="5972386" y="5134062"/>
            <a:ext cx="2898912" cy="584775"/>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days held skin-to-skin in first month</a:t>
            </a:r>
          </a:p>
        </p:txBody>
      </p:sp>
      <p:sp>
        <p:nvSpPr>
          <p:cNvPr id="52" name="TextBox 51"/>
          <p:cNvSpPr txBox="1"/>
          <p:nvPr/>
        </p:nvSpPr>
        <p:spPr>
          <a:xfrm>
            <a:off x="2979152" y="4593989"/>
            <a:ext cx="2613671"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Human Milk Continuation</a:t>
            </a:r>
          </a:p>
        </p:txBody>
      </p:sp>
      <p:sp>
        <p:nvSpPr>
          <p:cNvPr id="45" name="TextBox 44"/>
          <p:cNvSpPr txBox="1"/>
          <p:nvPr/>
        </p:nvSpPr>
        <p:spPr>
          <a:xfrm>
            <a:off x="5972386" y="5867561"/>
            <a:ext cx="2895599"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Standardized advancement</a:t>
            </a:r>
          </a:p>
        </p:txBody>
      </p:sp>
      <p:sp>
        <p:nvSpPr>
          <p:cNvPr id="47" name="TextBox 46"/>
          <p:cNvSpPr txBox="1"/>
          <p:nvPr/>
        </p:nvSpPr>
        <p:spPr>
          <a:xfrm>
            <a:off x="5974043" y="4224657"/>
            <a:ext cx="2895599"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Donor milk use</a:t>
            </a:r>
          </a:p>
        </p:txBody>
      </p:sp>
      <p:cxnSp>
        <p:nvCxnSpPr>
          <p:cNvPr id="48" name="Straight Arrow Connector 47"/>
          <p:cNvCxnSpPr>
            <a:stCxn id="45" idx="1"/>
            <a:endCxn id="52" idx="3"/>
          </p:cNvCxnSpPr>
          <p:nvPr/>
        </p:nvCxnSpPr>
        <p:spPr>
          <a:xfrm flipH="1" flipV="1">
            <a:off x="5592823" y="4778655"/>
            <a:ext cx="379563" cy="1273572"/>
          </a:xfrm>
          <a:prstGeom prst="straightConnector1">
            <a:avLst/>
          </a:prstGeom>
          <a:noFill/>
          <a:ln w="9525" cap="flat" cmpd="sng" algn="ctr">
            <a:solidFill>
              <a:sysClr val="windowText" lastClr="000000"/>
            </a:solidFill>
            <a:prstDash val="solid"/>
            <a:tailEnd type="arrow"/>
          </a:ln>
          <a:effectLst/>
        </p:spPr>
      </p:cxnSp>
      <p:cxnSp>
        <p:nvCxnSpPr>
          <p:cNvPr id="49" name="Straight Arrow Connector 48"/>
          <p:cNvCxnSpPr>
            <a:stCxn id="47" idx="1"/>
            <a:endCxn id="60" idx="3"/>
          </p:cNvCxnSpPr>
          <p:nvPr/>
        </p:nvCxnSpPr>
        <p:spPr>
          <a:xfrm flipH="1" flipV="1">
            <a:off x="5577709" y="3249912"/>
            <a:ext cx="396334" cy="1159411"/>
          </a:xfrm>
          <a:prstGeom prst="straightConnector1">
            <a:avLst/>
          </a:prstGeom>
          <a:noFill/>
          <a:ln w="9525" cap="flat" cmpd="sng" algn="ctr">
            <a:solidFill>
              <a:sysClr val="windowText" lastClr="000000"/>
            </a:solidFill>
            <a:prstDash val="solid"/>
            <a:tailEnd type="arrow"/>
          </a:ln>
          <a:effectLst/>
        </p:spPr>
      </p:cxnSp>
      <p:cxnSp>
        <p:nvCxnSpPr>
          <p:cNvPr id="51" name="Straight Arrow Connector 50"/>
          <p:cNvCxnSpPr>
            <a:stCxn id="52" idx="1"/>
            <a:endCxn id="58" idx="3"/>
          </p:cNvCxnSpPr>
          <p:nvPr/>
        </p:nvCxnSpPr>
        <p:spPr>
          <a:xfrm flipH="1" flipV="1">
            <a:off x="2667001" y="3661290"/>
            <a:ext cx="312151" cy="1117365"/>
          </a:xfrm>
          <a:prstGeom prst="straightConnector1">
            <a:avLst/>
          </a:prstGeom>
          <a:noFill/>
          <a:ln w="9525" cap="flat" cmpd="sng" algn="ctr">
            <a:solidFill>
              <a:sysClr val="windowText" lastClr="000000"/>
            </a:solidFill>
            <a:prstDash val="solid"/>
            <a:tailEnd type="arrow"/>
          </a:ln>
          <a:effectLst/>
        </p:spPr>
      </p:cxnSp>
      <p:sp>
        <p:nvSpPr>
          <p:cNvPr id="65" name="TextBox 64"/>
          <p:cNvSpPr txBox="1"/>
          <p:nvPr/>
        </p:nvSpPr>
        <p:spPr>
          <a:xfrm>
            <a:off x="2969213" y="1901701"/>
            <a:ext cx="2608496"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Education of families</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7" name="TextBox 66"/>
          <p:cNvSpPr txBox="1"/>
          <p:nvPr/>
        </p:nvSpPr>
        <p:spPr>
          <a:xfrm>
            <a:off x="5975699" y="2086485"/>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More moms pumping</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8" name="TextBox 67"/>
          <p:cNvSpPr txBox="1"/>
          <p:nvPr/>
        </p:nvSpPr>
        <p:spPr>
          <a:xfrm>
            <a:off x="5975699" y="2455817"/>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VLBW infants w/ first feeding of HM</a:t>
            </a:r>
          </a:p>
        </p:txBody>
      </p:sp>
      <p:cxnSp>
        <p:nvCxnSpPr>
          <p:cNvPr id="69" name="Straight Arrow Connector 68"/>
          <p:cNvCxnSpPr>
            <a:stCxn id="67" idx="1"/>
            <a:endCxn id="60" idx="3"/>
          </p:cNvCxnSpPr>
          <p:nvPr/>
        </p:nvCxnSpPr>
        <p:spPr>
          <a:xfrm flipH="1">
            <a:off x="5577709" y="2271151"/>
            <a:ext cx="397990" cy="978761"/>
          </a:xfrm>
          <a:prstGeom prst="straightConnector1">
            <a:avLst/>
          </a:prstGeom>
          <a:noFill/>
          <a:ln w="12700" cap="flat" cmpd="sng" algn="ctr">
            <a:solidFill>
              <a:sysClr val="windowText" lastClr="000000"/>
            </a:solidFill>
            <a:prstDash val="solid"/>
            <a:tailEnd type="arrow"/>
          </a:ln>
          <a:effectLst/>
        </p:spPr>
      </p:cxnSp>
      <p:cxnSp>
        <p:nvCxnSpPr>
          <p:cNvPr id="70" name="Straight Arrow Connector 69"/>
          <p:cNvCxnSpPr>
            <a:stCxn id="65" idx="1"/>
            <a:endCxn id="58" idx="3"/>
          </p:cNvCxnSpPr>
          <p:nvPr/>
        </p:nvCxnSpPr>
        <p:spPr>
          <a:xfrm flipH="1">
            <a:off x="2667001" y="2086367"/>
            <a:ext cx="302212" cy="1574923"/>
          </a:xfrm>
          <a:prstGeom prst="straightConnector1">
            <a:avLst/>
          </a:prstGeom>
          <a:noFill/>
          <a:ln w="12700" cap="flat" cmpd="sng" algn="ctr">
            <a:solidFill>
              <a:sysClr val="windowText" lastClr="000000"/>
            </a:solidFill>
            <a:prstDash val="solid"/>
            <a:tailEnd type="arrow"/>
          </a:ln>
          <a:effectLst/>
        </p:spPr>
      </p:cxnSp>
      <p:sp>
        <p:nvSpPr>
          <p:cNvPr id="71" name="TextBox 70"/>
          <p:cNvSpPr txBox="1"/>
          <p:nvPr/>
        </p:nvSpPr>
        <p:spPr>
          <a:xfrm>
            <a:off x="5972385" y="1580620"/>
            <a:ext cx="2895600"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Antenatal consultations</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72" name="Straight Arrow Connector 71"/>
          <p:cNvCxnSpPr>
            <a:stCxn id="71" idx="1"/>
            <a:endCxn id="65" idx="3"/>
          </p:cNvCxnSpPr>
          <p:nvPr/>
        </p:nvCxnSpPr>
        <p:spPr>
          <a:xfrm flipH="1">
            <a:off x="5577709" y="1765286"/>
            <a:ext cx="394676" cy="321081"/>
          </a:xfrm>
          <a:prstGeom prst="straightConnector1">
            <a:avLst/>
          </a:prstGeom>
          <a:noFill/>
          <a:ln w="12700" cap="flat" cmpd="sng" algn="ctr">
            <a:solidFill>
              <a:sysClr val="windowText" lastClr="000000"/>
            </a:solidFill>
            <a:prstDash val="solid"/>
            <a:tailEnd type="arrow"/>
          </a:ln>
          <a:effectLst/>
        </p:spPr>
      </p:cxnSp>
      <p:sp>
        <p:nvSpPr>
          <p:cNvPr id="83" name="TextBox 82"/>
          <p:cNvSpPr txBox="1"/>
          <p:nvPr/>
        </p:nvSpPr>
        <p:spPr>
          <a:xfrm>
            <a:off x="2979152" y="5878712"/>
            <a:ext cx="2613671" cy="369332"/>
          </a:xfrm>
          <a:prstGeom prst="rect">
            <a:avLst/>
          </a:prstGeom>
          <a:solidFill>
            <a:schemeClr val="accent4">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Staff buy-in</a:t>
            </a:r>
          </a:p>
        </p:txBody>
      </p:sp>
      <p:cxnSp>
        <p:nvCxnSpPr>
          <p:cNvPr id="84" name="Straight Arrow Connector 83"/>
          <p:cNvCxnSpPr>
            <a:stCxn id="83" idx="1"/>
            <a:endCxn id="58" idx="3"/>
          </p:cNvCxnSpPr>
          <p:nvPr/>
        </p:nvCxnSpPr>
        <p:spPr>
          <a:xfrm flipH="1" flipV="1">
            <a:off x="2667001" y="3661290"/>
            <a:ext cx="312151" cy="2402088"/>
          </a:xfrm>
          <a:prstGeom prst="straightConnector1">
            <a:avLst/>
          </a:prstGeom>
          <a:noFill/>
          <a:ln w="9525" cap="flat" cmpd="sng" algn="ctr">
            <a:solidFill>
              <a:sysClr val="windowText" lastClr="000000"/>
            </a:solidFill>
            <a:prstDash val="solid"/>
            <a:tailEnd type="arrow"/>
          </a:ln>
          <a:effectLst/>
        </p:spPr>
      </p:cxnSp>
      <p:sp>
        <p:nvSpPr>
          <p:cNvPr id="37" name="Oval 36"/>
          <p:cNvSpPr/>
          <p:nvPr/>
        </p:nvSpPr>
        <p:spPr>
          <a:xfrm>
            <a:off x="5876251" y="2207625"/>
            <a:ext cx="3087867" cy="1087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0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5" grpId="0" animBg="1"/>
      <p:bldP spid="68"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29576"/>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96504" y="1240082"/>
            <a:ext cx="5376041" cy="1031051"/>
          </a:xfrm>
          <a:prstGeom prst="rect">
            <a:avLst/>
          </a:prstGeom>
          <a:solidFill>
            <a:schemeClr val="bg1"/>
          </a:solidFill>
          <a:ln>
            <a:solidFill>
              <a:schemeClr val="tx1"/>
            </a:solidFill>
          </a:ln>
        </p:spPr>
        <p:txBody>
          <a:bodyPr wrap="square" rtlCol="0">
            <a:spAutoFit/>
          </a:bodyPr>
          <a:lstStyle/>
          <a:p>
            <a:pPr>
              <a:spcAft>
                <a:spcPts val="600"/>
              </a:spcAft>
            </a:pPr>
            <a:r>
              <a:rPr lang="en-US" sz="2800" i="1" dirty="0" smtClean="0">
                <a:latin typeface="Calibri" panose="020F0502020204030204" pitchFamily="34" charset="0"/>
                <a:cs typeface="Calibri" panose="020F0502020204030204" pitchFamily="34" charset="0"/>
              </a:rPr>
              <a:t>What’s good about this approach?</a:t>
            </a:r>
          </a:p>
          <a:p>
            <a:pPr>
              <a:spcAft>
                <a:spcPts val="600"/>
              </a:spcAft>
            </a:pPr>
            <a:r>
              <a:rPr lang="en-US" sz="2800" i="1" dirty="0" smtClean="0">
                <a:latin typeface="Calibri" panose="020F0502020204030204" pitchFamily="34" charset="0"/>
                <a:cs typeface="Calibri" panose="020F0502020204030204" pitchFamily="34" charset="0"/>
              </a:rPr>
              <a:t>What’s missing?</a:t>
            </a: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14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Outline</a:t>
            </a:r>
          </a:p>
        </p:txBody>
      </p:sp>
      <p:sp>
        <p:nvSpPr>
          <p:cNvPr id="12291" name="Content Placeholder 2"/>
          <p:cNvSpPr>
            <a:spLocks noGrp="1"/>
          </p:cNvSpPr>
          <p:nvPr>
            <p:ph idx="1"/>
          </p:nvPr>
        </p:nvSpPr>
        <p:spPr/>
        <p:txBody>
          <a:bodyPr/>
          <a:lstStyle/>
          <a:p>
            <a:pPr marL="514350" indent="-514350">
              <a:buFont typeface="+mj-lt"/>
              <a:buAutoNum type="arabicPeriod"/>
            </a:pPr>
            <a:r>
              <a:rPr lang="en-US" dirty="0" smtClean="0"/>
              <a:t>Why data for QI is important</a:t>
            </a:r>
          </a:p>
          <a:p>
            <a:pPr marL="514350" indent="-514350">
              <a:buFont typeface="+mj-lt"/>
              <a:buAutoNum type="arabicPeriod"/>
            </a:pPr>
            <a:r>
              <a:rPr lang="en-US" dirty="0" smtClean="0"/>
              <a:t>Data tools for QI in general</a:t>
            </a:r>
          </a:p>
          <a:p>
            <a:pPr marL="514350" indent="-514350">
              <a:buFont typeface="+mj-lt"/>
              <a:buAutoNum type="arabicPeriod"/>
            </a:pPr>
            <a:r>
              <a:rPr lang="en-US" dirty="0" smtClean="0"/>
              <a:t>Data tools for QI </a:t>
            </a:r>
            <a:r>
              <a:rPr lang="en-US" dirty="0" err="1"/>
              <a:t>collaboratives</a:t>
            </a:r>
            <a:r>
              <a:rPr lang="en-US" dirty="0"/>
              <a:t> in particular</a:t>
            </a:r>
            <a:endParaRPr lang="en-US" dirty="0" smtClean="0"/>
          </a:p>
          <a:p>
            <a:pPr marL="0" indent="0">
              <a:buNone/>
            </a:pPr>
            <a:r>
              <a:rPr lang="en-US" dirty="0" smtClean="0"/>
              <a:t>(examples from human milk along the way)</a:t>
            </a:r>
            <a:endParaRPr lang="en-US" dirty="0"/>
          </a:p>
        </p:txBody>
      </p:sp>
    </p:spTree>
    <p:extLst>
      <p:ext uri="{BB962C8B-B14F-4D97-AF65-F5344CB8AC3E}">
        <p14:creationId xmlns:p14="http://schemas.microsoft.com/office/powerpoint/2010/main" val="38780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291">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b="1" dirty="0"/>
              <a:t>Disclosure Statements</a:t>
            </a:r>
          </a:p>
        </p:txBody>
      </p:sp>
      <p:sp>
        <p:nvSpPr>
          <p:cNvPr id="8197" name="Rectangle 5"/>
          <p:cNvSpPr>
            <a:spLocks noGrp="1" noChangeArrowheads="1"/>
          </p:cNvSpPr>
          <p:nvPr>
            <p:ph idx="1"/>
          </p:nvPr>
        </p:nvSpPr>
        <p:spPr/>
        <p:txBody>
          <a:bodyPr>
            <a:normAutofit/>
          </a:bodyPr>
          <a:lstStyle/>
          <a:p>
            <a:pPr>
              <a:lnSpc>
                <a:spcPct val="120000"/>
              </a:lnSpc>
            </a:pPr>
            <a:r>
              <a:rPr lang="en-US" dirty="0" smtClean="0"/>
              <a:t>I have no relevant financial relationships related to this CME presentation.  </a:t>
            </a:r>
          </a:p>
          <a:p>
            <a:pPr>
              <a:lnSpc>
                <a:spcPct val="120000"/>
              </a:lnSpc>
            </a:pPr>
            <a:r>
              <a:rPr lang="en-US" dirty="0" smtClean="0"/>
              <a:t>I do not intent to discuss an unapproved or investigative use of a commercial product.</a:t>
            </a:r>
          </a:p>
          <a:p>
            <a:pPr>
              <a:lnSpc>
                <a:spcPct val="120000"/>
              </a:lnSpc>
            </a:pPr>
            <a:r>
              <a:rPr lang="en-US" dirty="0" smtClean="0"/>
              <a:t>I am a huge fan of state </a:t>
            </a:r>
            <a:r>
              <a:rPr lang="en-US" dirty="0" err="1" smtClean="0"/>
              <a:t>collaboratives</a:t>
            </a:r>
            <a:r>
              <a:rPr lang="en-US" dirty="0" smtClean="0"/>
              <a:t>.  </a:t>
            </a:r>
          </a:p>
          <a:p>
            <a:pPr>
              <a:lnSpc>
                <a:spcPct val="120000"/>
              </a:lnSpc>
            </a:pPr>
            <a:r>
              <a:rPr lang="en-US" dirty="0" smtClean="0"/>
              <a:t>I tend to talk a bit fast, and I have a fair amount of stuff I’d like to cover.  </a:t>
            </a:r>
            <a:endParaRPr lang="en-US" u="sng" dirty="0" smtClean="0"/>
          </a:p>
        </p:txBody>
      </p:sp>
    </p:spTree>
    <p:extLst>
      <p:ext uri="{BB962C8B-B14F-4D97-AF65-F5344CB8AC3E}">
        <p14:creationId xmlns:p14="http://schemas.microsoft.com/office/powerpoint/2010/main" val="3897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55249" y="166968"/>
            <a:ext cx="8362950" cy="693738"/>
          </a:xfrm>
        </p:spPr>
        <p:txBody>
          <a:bodyPr/>
          <a:lstStyle/>
          <a:p>
            <a:r>
              <a:rPr lang="en-US" sz="3600" dirty="0" smtClean="0">
                <a:latin typeface="Century Gothic" panose="020B0502020202020204" pitchFamily="34" charset="0"/>
              </a:rPr>
              <a:t>Statistical Process Control Theory</a:t>
            </a:r>
            <a:endParaRPr lang="en-US" sz="3600" dirty="0">
              <a:latin typeface="Century Gothic" panose="020B0502020202020204" pitchFamily="34" charset="0"/>
            </a:endParaRPr>
          </a:p>
        </p:txBody>
      </p:sp>
      <p:pic>
        <p:nvPicPr>
          <p:cNvPr id="877570" name="Picture 2" descr="C:\Users\mgupta\Downloads\dcr0027_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1947" y="988826"/>
            <a:ext cx="5440106" cy="538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08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p:txBody>
          <a:bodyPr/>
          <a:lstStyle/>
          <a:p>
            <a:r>
              <a:rPr lang="en-US" dirty="0" smtClean="0"/>
              <a:t>Statistical Process Control (SPC) and QI</a:t>
            </a:r>
          </a:p>
        </p:txBody>
      </p:sp>
      <p:sp>
        <p:nvSpPr>
          <p:cNvPr id="19458" name="Content Placeholder 2"/>
          <p:cNvSpPr>
            <a:spLocks noGrp="1"/>
          </p:cNvSpPr>
          <p:nvPr>
            <p:ph idx="1"/>
          </p:nvPr>
        </p:nvSpPr>
        <p:spPr>
          <a:xfrm>
            <a:off x="274330" y="973183"/>
            <a:ext cx="7528550" cy="5384074"/>
          </a:xfrm>
        </p:spPr>
        <p:txBody>
          <a:bodyPr/>
          <a:lstStyle/>
          <a:p>
            <a:r>
              <a:rPr lang="en-US" dirty="0" smtClean="0"/>
              <a:t>Measurement over time critical for QI</a:t>
            </a:r>
          </a:p>
          <a:p>
            <a:r>
              <a:rPr lang="en-US" dirty="0" smtClean="0"/>
              <a:t>But all things vary</a:t>
            </a:r>
          </a:p>
          <a:p>
            <a:r>
              <a:rPr lang="en-US" u="sng" dirty="0" smtClean="0"/>
              <a:t>Understand</a:t>
            </a:r>
            <a:r>
              <a:rPr lang="en-US" dirty="0" smtClean="0"/>
              <a:t> variation </a:t>
            </a:r>
          </a:p>
          <a:p>
            <a:r>
              <a:rPr lang="en-US" dirty="0" smtClean="0"/>
              <a:t>Detect true change fast</a:t>
            </a:r>
          </a:p>
          <a:p>
            <a:r>
              <a:rPr lang="en-US" dirty="0" smtClean="0"/>
              <a:t>SPC:  tools to help interpret variation</a:t>
            </a:r>
          </a:p>
        </p:txBody>
      </p:sp>
    </p:spTree>
    <p:extLst>
      <p:ext uri="{BB962C8B-B14F-4D97-AF65-F5344CB8AC3E}">
        <p14:creationId xmlns:p14="http://schemas.microsoft.com/office/powerpoint/2010/main" val="390286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399027" y="837281"/>
            <a:ext cx="8339959" cy="5585289"/>
          </a:xfrm>
        </p:spPr>
        <p:txBody>
          <a:bodyPr/>
          <a:lstStyle/>
          <a:p>
            <a:pPr marL="514350" indent="-514350">
              <a:buFont typeface="+mj-lt"/>
              <a:buAutoNum type="arabicPeriod"/>
            </a:pPr>
            <a:r>
              <a:rPr lang="en-US" u="sng" dirty="0" smtClean="0"/>
              <a:t>Common Cause Variation</a:t>
            </a:r>
            <a:r>
              <a:rPr lang="en-US" dirty="0" smtClean="0"/>
              <a:t>:  </a:t>
            </a:r>
            <a:r>
              <a:rPr lang="en-US" b="0" dirty="0" smtClean="0"/>
              <a:t>Causes inherent as part of usual process (good or bad).</a:t>
            </a:r>
          </a:p>
          <a:p>
            <a:pPr marL="514350" indent="-514350">
              <a:spcBef>
                <a:spcPts val="1800"/>
              </a:spcBef>
              <a:buFont typeface="+mj-lt"/>
              <a:buAutoNum type="arabicPeriod"/>
            </a:pPr>
            <a:r>
              <a:rPr lang="en-US" u="sng" dirty="0" smtClean="0"/>
              <a:t>Special Cause Variation</a:t>
            </a:r>
            <a:r>
              <a:rPr lang="en-US" dirty="0" smtClean="0"/>
              <a:t>:  </a:t>
            </a:r>
            <a:r>
              <a:rPr lang="en-US" b="0" dirty="0" smtClean="0"/>
              <a:t>Specific causes not part of usual process (good or bad).</a:t>
            </a:r>
          </a:p>
          <a:p>
            <a:pPr marL="514350" indent="-514350">
              <a:spcBef>
                <a:spcPts val="1800"/>
              </a:spcBef>
              <a:buFont typeface="+mj-lt"/>
              <a:buAutoNum type="arabicPeriod"/>
            </a:pPr>
            <a:r>
              <a:rPr lang="en-US" u="sng" dirty="0" smtClean="0"/>
              <a:t>Stable Process</a:t>
            </a:r>
            <a:r>
              <a:rPr lang="en-US" b="0" dirty="0" smtClean="0"/>
              <a:t>:  Predictable variation </a:t>
            </a:r>
            <a:r>
              <a:rPr lang="en-US" dirty="0" smtClean="0"/>
              <a:t>within natural common cause bounds</a:t>
            </a:r>
            <a:r>
              <a:rPr lang="en-US" b="0" dirty="0" smtClean="0"/>
              <a:t>.</a:t>
            </a:r>
          </a:p>
          <a:p>
            <a:pPr marL="514350" indent="-514350">
              <a:spcBef>
                <a:spcPts val="1800"/>
              </a:spcBef>
              <a:buFont typeface="+mj-lt"/>
              <a:buAutoNum type="arabicPeriod"/>
            </a:pPr>
            <a:r>
              <a:rPr lang="en-US" u="sng" dirty="0" smtClean="0"/>
              <a:t>Unstable Process</a:t>
            </a:r>
            <a:r>
              <a:rPr lang="en-US" b="0" dirty="0" smtClean="0"/>
              <a:t>:  </a:t>
            </a:r>
            <a:r>
              <a:rPr lang="en-US" dirty="0" smtClean="0"/>
              <a:t>Both </a:t>
            </a:r>
            <a:r>
              <a:rPr lang="en-US" b="0" dirty="0" smtClean="0"/>
              <a:t>special and common cause variation</a:t>
            </a:r>
            <a:r>
              <a:rPr lang="en-US" dirty="0" smtClean="0"/>
              <a:t>, variation unpredictable.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499356754"/>
              </p:ext>
            </p:extLst>
          </p:nvPr>
        </p:nvGraphicFramePr>
        <p:xfrm>
          <a:off x="238529" y="138023"/>
          <a:ext cx="8666963" cy="6234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286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622110977"/>
              </p:ext>
            </p:extLst>
          </p:nvPr>
        </p:nvGraphicFramePr>
        <p:xfrm>
          <a:off x="238529" y="138023"/>
          <a:ext cx="8666963" cy="6234024"/>
        </p:xfrm>
        <a:graphic>
          <a:graphicData uri="http://schemas.openxmlformats.org/drawingml/2006/chart">
            <c:chart xmlns:c="http://schemas.openxmlformats.org/drawingml/2006/chart" xmlns:r="http://schemas.openxmlformats.org/officeDocument/2006/relationships" r:id="rId2"/>
          </a:graphicData>
        </a:graphic>
      </p:graphicFrame>
      <p:sp>
        <p:nvSpPr>
          <p:cNvPr id="3" name="Up Arrow 2"/>
          <p:cNvSpPr/>
          <p:nvPr/>
        </p:nvSpPr>
        <p:spPr>
          <a:xfrm>
            <a:off x="2340427" y="4430485"/>
            <a:ext cx="2286001" cy="152400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Common cause variation</a:t>
            </a:r>
            <a:endParaRPr lang="en-US" dirty="0">
              <a:solidFill>
                <a:schemeClr val="tx1"/>
              </a:solidFill>
            </a:endParaRPr>
          </a:p>
        </p:txBody>
      </p:sp>
      <p:sp>
        <p:nvSpPr>
          <p:cNvPr id="7" name="Right Arrow 6"/>
          <p:cNvSpPr/>
          <p:nvPr/>
        </p:nvSpPr>
        <p:spPr>
          <a:xfrm>
            <a:off x="3483427" y="1458686"/>
            <a:ext cx="2481944" cy="138248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Special cause variation</a:t>
            </a:r>
            <a:endParaRPr lang="en-US" dirty="0">
              <a:solidFill>
                <a:schemeClr val="tx1"/>
              </a:solidFill>
            </a:endParaRPr>
          </a:p>
        </p:txBody>
      </p:sp>
    </p:spTree>
    <p:extLst>
      <p:ext uri="{BB962C8B-B14F-4D97-AF65-F5344CB8AC3E}">
        <p14:creationId xmlns:p14="http://schemas.microsoft.com/office/powerpoint/2010/main" val="15894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smtClean="0"/>
              <a:t>Why is this Important</a:t>
            </a:r>
          </a:p>
        </p:txBody>
      </p:sp>
      <p:sp>
        <p:nvSpPr>
          <p:cNvPr id="14340" name="Content Placeholder 4"/>
          <p:cNvSpPr>
            <a:spLocks noGrp="1"/>
          </p:cNvSpPr>
          <p:nvPr>
            <p:ph idx="4294967295"/>
          </p:nvPr>
        </p:nvSpPr>
        <p:spPr>
          <a:xfrm>
            <a:off x="457200" y="1066800"/>
            <a:ext cx="8229600" cy="5257800"/>
          </a:xfrm>
          <a:prstGeom prst="rect">
            <a:avLst/>
          </a:prstGeom>
        </p:spPr>
        <p:txBody>
          <a:bodyPr/>
          <a:lstStyle/>
          <a:p>
            <a:pPr algn="ctr">
              <a:buNone/>
            </a:pPr>
            <a:r>
              <a:rPr lang="en-US" dirty="0" smtClean="0"/>
              <a:t>Type of variation </a:t>
            </a:r>
            <a:r>
              <a:rPr lang="en-US" dirty="0" smtClean="0">
                <a:sym typeface="Wingdings" pitchFamily="2" charset="2"/>
              </a:rPr>
              <a:t> type improvement action</a:t>
            </a:r>
            <a:endParaRPr lang="en-US" dirty="0" smtClean="0"/>
          </a:p>
        </p:txBody>
      </p:sp>
      <p:grpSp>
        <p:nvGrpSpPr>
          <p:cNvPr id="16" name="Group 15"/>
          <p:cNvGrpSpPr/>
          <p:nvPr/>
        </p:nvGrpSpPr>
        <p:grpSpPr>
          <a:xfrm>
            <a:off x="403225" y="2121809"/>
            <a:ext cx="8494032" cy="3397251"/>
            <a:chOff x="403225" y="2774949"/>
            <a:chExt cx="8494032" cy="3397251"/>
          </a:xfrm>
        </p:grpSpPr>
        <p:sp>
          <p:nvSpPr>
            <p:cNvPr id="6" name="Rectangle 5"/>
            <p:cNvSpPr/>
            <p:nvPr/>
          </p:nvSpPr>
          <p:spPr>
            <a:xfrm>
              <a:off x="403225" y="3743325"/>
              <a:ext cx="1708150" cy="11969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Calibri" panose="020F0502020204030204" pitchFamily="34" charset="0"/>
                </a:rPr>
                <a:t>Type of variation</a:t>
              </a:r>
            </a:p>
          </p:txBody>
        </p:sp>
        <p:sp>
          <p:nvSpPr>
            <p:cNvPr id="7" name="Rectangle 6"/>
            <p:cNvSpPr/>
            <p:nvPr/>
          </p:nvSpPr>
          <p:spPr>
            <a:xfrm>
              <a:off x="3575713" y="2774949"/>
              <a:ext cx="2347415" cy="14266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alibri" panose="020F0502020204030204" pitchFamily="34" charset="0"/>
                </a:rPr>
                <a:t>Reduce unnatural variation</a:t>
              </a:r>
              <a:endParaRPr lang="en-US" sz="2400" b="1" dirty="0">
                <a:solidFill>
                  <a:schemeClr val="tx1"/>
                </a:solidFill>
                <a:latin typeface="Calibri" panose="020F0502020204030204" pitchFamily="34" charset="0"/>
              </a:endParaRPr>
            </a:p>
          </p:txBody>
        </p:sp>
        <p:cxnSp>
          <p:nvCxnSpPr>
            <p:cNvPr id="8" name="Straight Arrow Connector 7"/>
            <p:cNvCxnSpPr>
              <a:stCxn id="6" idx="3"/>
              <a:endCxn id="7" idx="1"/>
            </p:cNvCxnSpPr>
            <p:nvPr/>
          </p:nvCxnSpPr>
          <p:spPr>
            <a:xfrm flipV="1">
              <a:off x="2111375" y="3488255"/>
              <a:ext cx="1464338" cy="8535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05429" y="4733824"/>
              <a:ext cx="2315793" cy="143361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Calibri" panose="020F0502020204030204" pitchFamily="34" charset="0"/>
                </a:rPr>
                <a:t>I</a:t>
              </a:r>
              <a:r>
                <a:rPr lang="en-US" sz="2400" b="1" dirty="0" smtClean="0">
                  <a:solidFill>
                    <a:schemeClr val="tx1"/>
                  </a:solidFill>
                  <a:latin typeface="Calibri" panose="020F0502020204030204" pitchFamily="34" charset="0"/>
                </a:rPr>
                <a:t>mprove basic process</a:t>
              </a:r>
              <a:endParaRPr lang="en-US" sz="2400" b="1" dirty="0">
                <a:solidFill>
                  <a:schemeClr val="tx1"/>
                </a:solidFill>
                <a:latin typeface="Calibri" panose="020F0502020204030204" pitchFamily="34" charset="0"/>
              </a:endParaRPr>
            </a:p>
          </p:txBody>
        </p:sp>
        <p:cxnSp>
          <p:nvCxnSpPr>
            <p:cNvPr id="13" name="Straight Arrow Connector 12"/>
            <p:cNvCxnSpPr>
              <a:stCxn id="6" idx="3"/>
              <a:endCxn id="12" idx="1"/>
            </p:cNvCxnSpPr>
            <p:nvPr/>
          </p:nvCxnSpPr>
          <p:spPr>
            <a:xfrm>
              <a:off x="2111375" y="4341813"/>
              <a:ext cx="1494054" cy="11088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346" name="TextBox 25"/>
            <p:cNvSpPr txBox="1">
              <a:spLocks noChangeArrowheads="1"/>
            </p:cNvSpPr>
            <p:nvPr/>
          </p:nvSpPr>
          <p:spPr bwMode="auto">
            <a:xfrm>
              <a:off x="2111375" y="5200691"/>
              <a:ext cx="1263650" cy="707886"/>
            </a:xfrm>
            <a:prstGeom prst="rect">
              <a:avLst/>
            </a:prstGeom>
            <a:noFill/>
            <a:ln w="9525">
              <a:noFill/>
              <a:miter lim="800000"/>
              <a:headEnd/>
              <a:tailEnd/>
            </a:ln>
          </p:spPr>
          <p:txBody>
            <a:bodyPr wrap="square">
              <a:spAutoFit/>
            </a:bodyPr>
            <a:lstStyle/>
            <a:p>
              <a:pPr algn="ctr"/>
              <a:r>
                <a:rPr lang="en-US" sz="2000" b="1" dirty="0">
                  <a:latin typeface="Calibri" panose="020F0502020204030204" pitchFamily="34" charset="0"/>
                </a:rPr>
                <a:t>Common cause</a:t>
              </a:r>
            </a:p>
          </p:txBody>
        </p:sp>
        <p:sp>
          <p:nvSpPr>
            <p:cNvPr id="14347" name="TextBox 26"/>
            <p:cNvSpPr txBox="1">
              <a:spLocks noChangeArrowheads="1"/>
            </p:cNvSpPr>
            <p:nvPr/>
          </p:nvSpPr>
          <p:spPr bwMode="auto">
            <a:xfrm>
              <a:off x="2111375" y="3114254"/>
              <a:ext cx="1223963" cy="707886"/>
            </a:xfrm>
            <a:prstGeom prst="rect">
              <a:avLst/>
            </a:prstGeom>
            <a:noFill/>
            <a:ln w="9525">
              <a:noFill/>
              <a:miter lim="800000"/>
              <a:headEnd/>
              <a:tailEnd/>
            </a:ln>
          </p:spPr>
          <p:txBody>
            <a:bodyPr wrap="square">
              <a:spAutoFit/>
            </a:bodyPr>
            <a:lstStyle/>
            <a:p>
              <a:pPr algn="ctr"/>
              <a:r>
                <a:rPr lang="en-US" sz="2000" b="1" dirty="0">
                  <a:latin typeface="Calibri" panose="020F0502020204030204" pitchFamily="34" charset="0"/>
                </a:rPr>
                <a:t>Special cause</a:t>
              </a:r>
            </a:p>
          </p:txBody>
        </p:sp>
        <p:sp>
          <p:nvSpPr>
            <p:cNvPr id="40" name="Rectangle 39"/>
            <p:cNvSpPr/>
            <p:nvPr/>
          </p:nvSpPr>
          <p:spPr>
            <a:xfrm>
              <a:off x="6646862" y="2779712"/>
              <a:ext cx="2250395" cy="142661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Calibri" panose="020F0502020204030204" pitchFamily="34" charset="0"/>
                </a:rPr>
                <a:t>Establish stable work process</a:t>
              </a:r>
              <a:endParaRPr lang="en-US" sz="2400" b="1" dirty="0">
                <a:solidFill>
                  <a:schemeClr val="tx1"/>
                </a:solidFill>
                <a:latin typeface="Calibri" panose="020F0502020204030204" pitchFamily="34" charset="0"/>
              </a:endParaRPr>
            </a:p>
          </p:txBody>
        </p:sp>
        <p:sp>
          <p:nvSpPr>
            <p:cNvPr id="41" name="Rectangle 40"/>
            <p:cNvSpPr/>
            <p:nvPr/>
          </p:nvSpPr>
          <p:spPr>
            <a:xfrm>
              <a:off x="6673850" y="4736725"/>
              <a:ext cx="2201863" cy="14354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b="1" dirty="0" smtClean="0">
                  <a:solidFill>
                    <a:schemeClr val="tx1"/>
                  </a:solidFill>
                  <a:latin typeface="Calibri" panose="020F0502020204030204" pitchFamily="34" charset="0"/>
                </a:rPr>
                <a:t>Improve overall outcomes</a:t>
              </a:r>
              <a:endParaRPr lang="en-US" sz="2400" b="1" dirty="0">
                <a:solidFill>
                  <a:schemeClr val="tx1"/>
                </a:solidFill>
                <a:latin typeface="Calibri" panose="020F0502020204030204" pitchFamily="34" charset="0"/>
              </a:endParaRPr>
            </a:p>
          </p:txBody>
        </p:sp>
        <p:cxnSp>
          <p:nvCxnSpPr>
            <p:cNvPr id="42" name="Straight Arrow Connector 41"/>
            <p:cNvCxnSpPr>
              <a:stCxn id="7" idx="3"/>
              <a:endCxn id="40" idx="1"/>
            </p:cNvCxnSpPr>
            <p:nvPr/>
          </p:nvCxnSpPr>
          <p:spPr>
            <a:xfrm>
              <a:off x="5923128" y="3488255"/>
              <a:ext cx="723734" cy="476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3"/>
              <a:endCxn id="41" idx="1"/>
            </p:cNvCxnSpPr>
            <p:nvPr/>
          </p:nvCxnSpPr>
          <p:spPr>
            <a:xfrm>
              <a:off x="5921222" y="5450631"/>
              <a:ext cx="752628" cy="383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10582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algn="ctr"/>
            <a:r>
              <a:rPr lang="en-US" dirty="0" smtClean="0"/>
              <a:t>SPC Tools for Measurement</a:t>
            </a:r>
            <a:endParaRPr lang="en-US" dirty="0"/>
          </a:p>
        </p:txBody>
      </p:sp>
      <p:sp>
        <p:nvSpPr>
          <p:cNvPr id="423939" name="Rectangle 3"/>
          <p:cNvSpPr>
            <a:spLocks noGrp="1" noChangeArrowheads="1"/>
          </p:cNvSpPr>
          <p:nvPr>
            <p:ph idx="1"/>
          </p:nvPr>
        </p:nvSpPr>
        <p:spPr>
          <a:xfrm>
            <a:off x="457200" y="1074059"/>
            <a:ext cx="8229600" cy="5365380"/>
          </a:xfrm>
          <a:solidFill>
            <a:schemeClr val="bg1"/>
          </a:solidFill>
        </p:spPr>
        <p:txBody>
          <a:bodyPr/>
          <a:lstStyle/>
          <a:p>
            <a:pPr marL="573088" indent="-573088">
              <a:buFont typeface="+mj-lt"/>
              <a:buAutoNum type="arabicPeriod"/>
            </a:pPr>
            <a:r>
              <a:rPr lang="en-US" sz="3600" dirty="0" smtClean="0"/>
              <a:t>Run charts – minimal standard</a:t>
            </a:r>
            <a:endParaRPr lang="en-US" sz="3600" dirty="0"/>
          </a:p>
          <a:p>
            <a:pPr marL="573088" indent="-573088">
              <a:spcBef>
                <a:spcPct val="50000"/>
              </a:spcBef>
              <a:buFont typeface="+mj-lt"/>
              <a:buAutoNum type="arabicPeriod"/>
            </a:pPr>
            <a:r>
              <a:rPr lang="en-US" sz="3600" dirty="0" smtClean="0"/>
              <a:t>Control charts</a:t>
            </a:r>
          </a:p>
          <a:p>
            <a:pPr marL="463550" indent="-463550">
              <a:spcBef>
                <a:spcPct val="50000"/>
              </a:spcBef>
              <a:buNone/>
            </a:pPr>
            <a:r>
              <a:rPr lang="en-US" sz="3600" u="sng" dirty="0" smtClean="0"/>
              <a:t>Key</a:t>
            </a:r>
            <a:r>
              <a:rPr lang="en-US" sz="3600" dirty="0" smtClean="0"/>
              <a:t>s:   </a:t>
            </a:r>
          </a:p>
          <a:p>
            <a:pPr marL="463550" indent="-463550">
              <a:spcBef>
                <a:spcPct val="50000"/>
              </a:spcBef>
            </a:pPr>
            <a:r>
              <a:rPr lang="en-US" sz="3600" dirty="0" smtClean="0"/>
              <a:t>Plot and evaluate over time </a:t>
            </a:r>
          </a:p>
          <a:p>
            <a:pPr marL="463550" indent="-463550">
              <a:spcBef>
                <a:spcPct val="50000"/>
              </a:spcBef>
            </a:pPr>
            <a:r>
              <a:rPr lang="en-US" sz="3600" dirty="0" smtClean="0">
                <a:latin typeface="Calibri" pitchFamily="34" charset="0"/>
              </a:rPr>
              <a:t>Interpret visually and statistically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4" y="2125723"/>
            <a:ext cx="7772400" cy="1470025"/>
          </a:xfrm>
        </p:spPr>
        <p:txBody>
          <a:bodyPr/>
          <a:lstStyle/>
          <a:p>
            <a:pPr algn="l"/>
            <a:r>
              <a:rPr lang="en-US" sz="4000" dirty="0" smtClean="0"/>
              <a:t>Run Charts</a:t>
            </a:r>
            <a:endParaRPr lang="en-US" sz="4000" dirty="0"/>
          </a:p>
        </p:txBody>
      </p:sp>
      <p:pic>
        <p:nvPicPr>
          <p:cNvPr id="863234" name="Picture 2" descr="C:\Users\mgupta\AppData\Local\Microsoft\Windows\Temporary Internet Files\Content.IE5\H16RB3BZ\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6565" y="3953162"/>
            <a:ext cx="2096813" cy="231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85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Run Charts</a:t>
            </a:r>
          </a:p>
        </p:txBody>
      </p:sp>
      <p:sp>
        <p:nvSpPr>
          <p:cNvPr id="15363" name="Content Placeholder 2"/>
          <p:cNvSpPr>
            <a:spLocks noGrp="1"/>
          </p:cNvSpPr>
          <p:nvPr>
            <p:ph idx="1"/>
          </p:nvPr>
        </p:nvSpPr>
        <p:spPr>
          <a:xfrm>
            <a:off x="394138" y="4997669"/>
            <a:ext cx="8575848" cy="1418896"/>
          </a:xfrm>
        </p:spPr>
        <p:txBody>
          <a:bodyPr/>
          <a:lstStyle/>
          <a:p>
            <a:pPr>
              <a:lnSpc>
                <a:spcPct val="100000"/>
              </a:lnSpc>
              <a:spcBef>
                <a:spcPts val="0"/>
              </a:spcBef>
            </a:pPr>
            <a:r>
              <a:rPr lang="en-US" sz="2400" dirty="0"/>
              <a:t>Visual display of data over </a:t>
            </a:r>
            <a:r>
              <a:rPr lang="en-US" sz="2400" dirty="0" smtClean="0"/>
              <a:t>time </a:t>
            </a:r>
          </a:p>
          <a:p>
            <a:pPr>
              <a:lnSpc>
                <a:spcPct val="100000"/>
              </a:lnSpc>
              <a:spcBef>
                <a:spcPts val="0"/>
              </a:spcBef>
            </a:pPr>
            <a:r>
              <a:rPr lang="en-US" sz="2400" dirty="0" smtClean="0"/>
              <a:t>Center </a:t>
            </a:r>
            <a:r>
              <a:rPr lang="en-US" sz="2400" dirty="0"/>
              <a:t>line:  </a:t>
            </a:r>
            <a:r>
              <a:rPr lang="en-US" sz="2400" dirty="0" smtClean="0"/>
              <a:t>median of data</a:t>
            </a:r>
          </a:p>
          <a:p>
            <a:pPr>
              <a:lnSpc>
                <a:spcPct val="100000"/>
              </a:lnSpc>
              <a:spcBef>
                <a:spcPts val="0"/>
              </a:spcBef>
            </a:pPr>
            <a:r>
              <a:rPr lang="en-US" sz="2400" dirty="0" smtClean="0"/>
              <a:t>Can include annotations</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4" y="871431"/>
            <a:ext cx="8466082" cy="412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170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Run Charts</a:t>
            </a:r>
            <a:endParaRPr lang="en-US" dirty="0"/>
          </a:p>
        </p:txBody>
      </p:sp>
      <p:sp>
        <p:nvSpPr>
          <p:cNvPr id="7" name="TextBox 6"/>
          <p:cNvSpPr txBox="1"/>
          <p:nvPr/>
        </p:nvSpPr>
        <p:spPr>
          <a:xfrm>
            <a:off x="0" y="6581002"/>
            <a:ext cx="4804229" cy="261610"/>
          </a:xfrm>
          <a:prstGeom prst="rect">
            <a:avLst/>
          </a:prstGeom>
          <a:noFill/>
        </p:spPr>
        <p:txBody>
          <a:bodyPr wrap="square" rtlCol="0">
            <a:spAutoFit/>
          </a:bodyPr>
          <a:lstStyle/>
          <a:p>
            <a:r>
              <a:rPr lang="en-US" sz="1100" dirty="0" err="1" smtClean="0">
                <a:latin typeface="Calibri" panose="020F0502020204030204" pitchFamily="34" charset="0"/>
              </a:rPr>
              <a:t>Perla</a:t>
            </a:r>
            <a:r>
              <a:rPr lang="en-US" sz="1100" dirty="0" smtClean="0">
                <a:latin typeface="Calibri" panose="020F0502020204030204" pitchFamily="34" charset="0"/>
              </a:rPr>
              <a:t> et al, BMJ </a:t>
            </a:r>
            <a:r>
              <a:rPr lang="en-US" sz="1100" dirty="0" err="1" smtClean="0">
                <a:latin typeface="Calibri" panose="020F0502020204030204" pitchFamily="34" charset="0"/>
              </a:rPr>
              <a:t>Qual</a:t>
            </a:r>
            <a:r>
              <a:rPr lang="en-US" sz="1100" dirty="0" smtClean="0">
                <a:latin typeface="Calibri" panose="020F0502020204030204" pitchFamily="34" charset="0"/>
              </a:rPr>
              <a:t> </a:t>
            </a:r>
            <a:r>
              <a:rPr lang="en-US" sz="1100" dirty="0" err="1" smtClean="0">
                <a:latin typeface="Calibri" panose="020F0502020204030204" pitchFamily="34" charset="0"/>
              </a:rPr>
              <a:t>Saf</a:t>
            </a:r>
            <a:r>
              <a:rPr lang="en-US" sz="1100" dirty="0" smtClean="0">
                <a:latin typeface="Calibri" panose="020F0502020204030204" pitchFamily="34" charset="0"/>
              </a:rPr>
              <a:t> 2011; 20:46-51</a:t>
            </a:r>
            <a:endParaRPr lang="en-US" sz="1100" dirty="0">
              <a:latin typeface="Calibri" panose="020F050202020403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99" y="1001673"/>
            <a:ext cx="8730554" cy="517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29762" y="1657702"/>
            <a:ext cx="1146708" cy="338554"/>
          </a:xfrm>
          <a:prstGeom prst="rect">
            <a:avLst/>
          </a:prstGeom>
          <a:noFill/>
        </p:spPr>
        <p:txBody>
          <a:bodyPr wrap="square" rtlCol="0">
            <a:spAutoFit/>
          </a:bodyPr>
          <a:lstStyle/>
          <a:p>
            <a:r>
              <a:rPr lang="en-US" sz="1600" b="1" dirty="0" smtClean="0">
                <a:latin typeface="Calibri" pitchFamily="34" charset="0"/>
                <a:cs typeface="Times New Roman" pitchFamily="18" charset="0"/>
              </a:rPr>
              <a:t>≥ 6 points</a:t>
            </a:r>
            <a:endParaRPr lang="en-US" sz="1600" b="1" dirty="0">
              <a:latin typeface="Calibri" pitchFamily="34" charset="0"/>
              <a:cs typeface="Times New Roman" pitchFamily="18" charset="0"/>
            </a:endParaRPr>
          </a:p>
        </p:txBody>
      </p:sp>
      <p:sp>
        <p:nvSpPr>
          <p:cNvPr id="12" name="TextBox 11"/>
          <p:cNvSpPr txBox="1"/>
          <p:nvPr/>
        </p:nvSpPr>
        <p:spPr>
          <a:xfrm>
            <a:off x="7150005" y="1657702"/>
            <a:ext cx="1180436" cy="338554"/>
          </a:xfrm>
          <a:prstGeom prst="rect">
            <a:avLst/>
          </a:prstGeom>
          <a:noFill/>
        </p:spPr>
        <p:txBody>
          <a:bodyPr wrap="square" rtlCol="0">
            <a:spAutoFit/>
          </a:bodyPr>
          <a:lstStyle/>
          <a:p>
            <a:r>
              <a:rPr lang="en-US" sz="1600" b="1" dirty="0" smtClean="0">
                <a:latin typeface="Calibri" pitchFamily="34" charset="0"/>
                <a:cs typeface="Times New Roman" pitchFamily="18" charset="0"/>
              </a:rPr>
              <a:t>≥ 5 points</a:t>
            </a:r>
            <a:endParaRPr lang="en-US" sz="1600" b="1" dirty="0">
              <a:latin typeface="Calibri" pitchFamily="34" charset="0"/>
              <a:cs typeface="Times New Roman" pitchFamily="18" charset="0"/>
            </a:endParaRPr>
          </a:p>
        </p:txBody>
      </p:sp>
      <p:sp>
        <p:nvSpPr>
          <p:cNvPr id="13" name="TextBox 12"/>
          <p:cNvSpPr txBox="1"/>
          <p:nvPr/>
        </p:nvSpPr>
        <p:spPr>
          <a:xfrm>
            <a:off x="2389370" y="5242864"/>
            <a:ext cx="2027497" cy="338554"/>
          </a:xfrm>
          <a:prstGeom prst="rect">
            <a:avLst/>
          </a:prstGeom>
          <a:noFill/>
        </p:spPr>
        <p:txBody>
          <a:bodyPr wrap="square" rtlCol="0">
            <a:spAutoFit/>
          </a:bodyPr>
          <a:lstStyle/>
          <a:p>
            <a:r>
              <a:rPr lang="en-US" sz="1600" b="1" dirty="0" smtClean="0">
                <a:latin typeface="Calibri" pitchFamily="34" charset="0"/>
                <a:cs typeface="Times New Roman" pitchFamily="18" charset="0"/>
              </a:rPr>
              <a:t>Too many or too few</a:t>
            </a:r>
            <a:endParaRPr lang="en-US" sz="1600" b="1" dirty="0">
              <a:latin typeface="Calibri" pitchFamily="34" charset="0"/>
              <a:cs typeface="Times New Roman" pitchFamily="18" charset="0"/>
            </a:endParaRPr>
          </a:p>
        </p:txBody>
      </p:sp>
    </p:spTree>
    <p:extLst>
      <p:ext uri="{BB962C8B-B14F-4D97-AF65-F5344CB8AC3E}">
        <p14:creationId xmlns:p14="http://schemas.microsoft.com/office/powerpoint/2010/main" val="397746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Goals</a:t>
            </a:r>
          </a:p>
        </p:txBody>
      </p:sp>
      <p:sp>
        <p:nvSpPr>
          <p:cNvPr id="3" name="Content Placeholder 2"/>
          <p:cNvSpPr>
            <a:spLocks noGrp="1"/>
          </p:cNvSpPr>
          <p:nvPr>
            <p:ph idx="1"/>
          </p:nvPr>
        </p:nvSpPr>
        <p:spPr/>
        <p:txBody>
          <a:bodyPr/>
          <a:lstStyle/>
          <a:p>
            <a:r>
              <a:rPr lang="en-US" dirty="0" smtClean="0"/>
              <a:t>Remind you that measurement and data are critical to improvement</a:t>
            </a:r>
          </a:p>
          <a:p>
            <a:r>
              <a:rPr lang="en-US" dirty="0" smtClean="0"/>
              <a:t>Review several data tools that are fairly central to quality improvement</a:t>
            </a:r>
          </a:p>
          <a:p>
            <a:r>
              <a:rPr lang="en-US" dirty="0" smtClean="0"/>
              <a:t>Show you at least one new tool that you can start using now (or at least very soon)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 Diagram</a:t>
            </a:r>
            <a:endParaRPr lang="en-US" dirty="0"/>
          </a:p>
        </p:txBody>
      </p:sp>
      <p:grpSp>
        <p:nvGrpSpPr>
          <p:cNvPr id="36" name="Group 35"/>
          <p:cNvGrpSpPr/>
          <p:nvPr/>
        </p:nvGrpSpPr>
        <p:grpSpPr>
          <a:xfrm>
            <a:off x="486756" y="1020354"/>
            <a:ext cx="8657244" cy="400110"/>
            <a:chOff x="669635" y="447829"/>
            <a:chExt cx="8657244" cy="400110"/>
          </a:xfrm>
        </p:grpSpPr>
        <p:sp>
          <p:nvSpPr>
            <p:cNvPr id="62" name="TextBox 61"/>
            <p:cNvSpPr txBox="1"/>
            <p:nvPr/>
          </p:nvSpPr>
          <p:spPr>
            <a:xfrm>
              <a:off x="669635" y="447829"/>
              <a:ext cx="1544013"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SMART Aims</a:t>
              </a:r>
            </a:p>
          </p:txBody>
        </p:sp>
        <p:sp>
          <p:nvSpPr>
            <p:cNvPr id="63" name="TextBox 62"/>
            <p:cNvSpPr txBox="1"/>
            <p:nvPr/>
          </p:nvSpPr>
          <p:spPr>
            <a:xfrm>
              <a:off x="3352375" y="447829"/>
              <a:ext cx="1842171"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Primary Drivers</a:t>
              </a:r>
            </a:p>
          </p:txBody>
        </p:sp>
        <p:sp>
          <p:nvSpPr>
            <p:cNvPr id="64" name="TextBox 63"/>
            <p:cNvSpPr txBox="1"/>
            <p:nvPr/>
          </p:nvSpPr>
          <p:spPr>
            <a:xfrm>
              <a:off x="5665299" y="447829"/>
              <a:ext cx="3661580"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Secondary Drivers/Interventions</a:t>
              </a:r>
            </a:p>
          </p:txBody>
        </p:sp>
      </p:grpSp>
      <p:sp>
        <p:nvSpPr>
          <p:cNvPr id="60" name="TextBox 59"/>
          <p:cNvSpPr txBox="1"/>
          <p:nvPr/>
        </p:nvSpPr>
        <p:spPr>
          <a:xfrm>
            <a:off x="2969213" y="3065246"/>
            <a:ext cx="2608496"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Human Milk Initiation</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38" name="Straight Arrow Connector 37"/>
          <p:cNvCxnSpPr>
            <a:stCxn id="56" idx="1"/>
            <a:endCxn id="60" idx="3"/>
          </p:cNvCxnSpPr>
          <p:nvPr/>
        </p:nvCxnSpPr>
        <p:spPr>
          <a:xfrm flipH="1" flipV="1">
            <a:off x="5577709" y="3249912"/>
            <a:ext cx="396333" cy="90580"/>
          </a:xfrm>
          <a:prstGeom prst="straightConnector1">
            <a:avLst/>
          </a:prstGeom>
          <a:noFill/>
          <a:ln w="12700" cap="flat" cmpd="sng" algn="ctr">
            <a:solidFill>
              <a:sysClr val="windowText" lastClr="000000"/>
            </a:solidFill>
            <a:prstDash val="solid"/>
            <a:tailEnd type="arrow"/>
          </a:ln>
          <a:effectLst/>
        </p:spPr>
      </p:cxnSp>
      <p:cxnSp>
        <p:nvCxnSpPr>
          <p:cNvPr id="39" name="Straight Arrow Connector 38"/>
          <p:cNvCxnSpPr>
            <a:stCxn id="54" idx="1"/>
            <a:endCxn id="52" idx="3"/>
          </p:cNvCxnSpPr>
          <p:nvPr/>
        </p:nvCxnSpPr>
        <p:spPr>
          <a:xfrm flipH="1" flipV="1">
            <a:off x="5592823" y="4778655"/>
            <a:ext cx="382876" cy="176842"/>
          </a:xfrm>
          <a:prstGeom prst="straightConnector1">
            <a:avLst/>
          </a:prstGeom>
          <a:noFill/>
          <a:ln w="9525" cap="flat" cmpd="sng" algn="ctr">
            <a:solidFill>
              <a:sysClr val="windowText" lastClr="000000"/>
            </a:solidFill>
            <a:prstDash val="solid"/>
            <a:tailEnd type="arrow"/>
          </a:ln>
          <a:effectLst/>
        </p:spPr>
      </p:cxnSp>
      <p:cxnSp>
        <p:nvCxnSpPr>
          <p:cNvPr id="40" name="Straight Arrow Connector 39"/>
          <p:cNvCxnSpPr>
            <a:stCxn id="60" idx="1"/>
            <a:endCxn id="58" idx="3"/>
          </p:cNvCxnSpPr>
          <p:nvPr/>
        </p:nvCxnSpPr>
        <p:spPr>
          <a:xfrm flipH="1">
            <a:off x="2667001" y="3249912"/>
            <a:ext cx="302212" cy="411378"/>
          </a:xfrm>
          <a:prstGeom prst="straightConnector1">
            <a:avLst/>
          </a:prstGeom>
          <a:noFill/>
          <a:ln w="9525" cap="flat" cmpd="sng" algn="ctr">
            <a:solidFill>
              <a:sysClr val="windowText" lastClr="000000"/>
            </a:solidFill>
            <a:prstDash val="solid"/>
            <a:tailEnd type="arrow"/>
          </a:ln>
          <a:effectLst/>
        </p:spPr>
      </p:cxnSp>
      <p:grpSp>
        <p:nvGrpSpPr>
          <p:cNvPr id="41" name="Group 40"/>
          <p:cNvGrpSpPr/>
          <p:nvPr/>
        </p:nvGrpSpPr>
        <p:grpSpPr>
          <a:xfrm>
            <a:off x="216282" y="3199625"/>
            <a:ext cx="2450719" cy="1495083"/>
            <a:chOff x="491154" y="2862393"/>
            <a:chExt cx="2590800" cy="1495083"/>
          </a:xfrm>
        </p:grpSpPr>
        <p:sp>
          <p:nvSpPr>
            <p:cNvPr id="58" name="TextBox 57"/>
            <p:cNvSpPr txBox="1"/>
            <p:nvPr/>
          </p:nvSpPr>
          <p:spPr>
            <a:xfrm>
              <a:off x="491155" y="2862393"/>
              <a:ext cx="2590799" cy="923330"/>
            </a:xfrm>
            <a:prstGeom prst="rect">
              <a:avLst/>
            </a:prstGeom>
            <a:solidFill>
              <a:srgbClr val="9BBB59">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Increase %</a:t>
              </a:r>
              <a:r>
                <a:rPr kumimoji="0" lang="en-US" sz="1800" b="0" i="0" u="none" strike="noStrike" kern="0" cap="none" spc="0" normalizeH="0" noProof="0" dirty="0" smtClean="0">
                  <a:ln>
                    <a:noFill/>
                  </a:ln>
                  <a:solidFill>
                    <a:prstClr val="black"/>
                  </a:solidFill>
                  <a:effectLst/>
                  <a:uLnTx/>
                  <a:uFillTx/>
                  <a:latin typeface="Calibri"/>
                </a:rPr>
                <a:t> of VLBW infants receiving HM at discharge </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9" name="TextBox 58"/>
            <p:cNvSpPr txBox="1"/>
            <p:nvPr/>
          </p:nvSpPr>
          <p:spPr>
            <a:xfrm>
              <a:off x="491154" y="3772701"/>
              <a:ext cx="2590799" cy="584775"/>
            </a:xfrm>
            <a:prstGeom prst="rect">
              <a:avLst/>
            </a:prstGeom>
            <a:solidFill>
              <a:srgbClr val="9BBB59">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Outcome measure</a:t>
              </a:r>
              <a:r>
                <a:rPr kumimoji="0" lang="en-US" sz="1600" b="0" i="1" u="none" strike="noStrike" kern="0" cap="none" spc="0" normalizeH="0" baseline="0" noProof="0" dirty="0" smtClean="0">
                  <a:ln>
                    <a:noFill/>
                  </a:ln>
                  <a:solidFill>
                    <a:prstClr val="black"/>
                  </a:solidFill>
                  <a:effectLst/>
                  <a:uLnTx/>
                  <a:uFillTx/>
                  <a:latin typeface="Calibri"/>
                </a:rPr>
                <a:t>:  NEC</a:t>
              </a:r>
              <a:r>
                <a:rPr kumimoji="0" lang="en-US" sz="1600" b="0" i="1" u="none" strike="noStrike" kern="0" cap="none" spc="0" normalizeH="0" noProof="0" dirty="0" smtClean="0">
                  <a:ln>
                    <a:noFill/>
                  </a:ln>
                  <a:solidFill>
                    <a:prstClr val="black"/>
                  </a:solidFill>
                  <a:effectLst/>
                  <a:uLnTx/>
                  <a:uFillTx/>
                  <a:latin typeface="Calibri"/>
                </a:rPr>
                <a:t> rate per 100 VLBW days</a:t>
              </a:r>
              <a:endParaRPr kumimoji="0" lang="en-US" sz="1600" b="0" i="1" u="none" strike="noStrike" kern="0" cap="none" spc="0" normalizeH="0" baseline="0" noProof="0" dirty="0" smtClean="0">
                <a:ln>
                  <a:noFill/>
                </a:ln>
                <a:solidFill>
                  <a:prstClr val="black"/>
                </a:solidFill>
                <a:effectLst/>
                <a:uLnTx/>
                <a:uFillTx/>
                <a:latin typeface="Calibri"/>
              </a:endParaRPr>
            </a:p>
          </p:txBody>
        </p:sp>
      </p:grpSp>
      <p:grpSp>
        <p:nvGrpSpPr>
          <p:cNvPr id="42" name="Group 41"/>
          <p:cNvGrpSpPr/>
          <p:nvPr/>
        </p:nvGrpSpPr>
        <p:grpSpPr>
          <a:xfrm>
            <a:off x="5974042" y="3155826"/>
            <a:ext cx="2895600" cy="954107"/>
            <a:chOff x="5976043" y="1106627"/>
            <a:chExt cx="2895600" cy="954107"/>
          </a:xfrm>
        </p:grpSpPr>
        <p:sp>
          <p:nvSpPr>
            <p:cNvPr id="56" name="TextBox 55"/>
            <p:cNvSpPr txBox="1"/>
            <p:nvPr/>
          </p:nvSpPr>
          <p:spPr>
            <a:xfrm>
              <a:off x="5976043" y="1106627"/>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Mom’s pumping earlier</a:t>
              </a:r>
            </a:p>
          </p:txBody>
        </p:sp>
        <p:sp>
          <p:nvSpPr>
            <p:cNvPr id="57" name="TextBox 56"/>
            <p:cNvSpPr txBox="1"/>
            <p:nvPr/>
          </p:nvSpPr>
          <p:spPr>
            <a:xfrm>
              <a:off x="5976043" y="1475959"/>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time to first use of HM for oral care</a:t>
              </a:r>
            </a:p>
          </p:txBody>
        </p:sp>
      </p:grpSp>
      <p:grpSp>
        <p:nvGrpSpPr>
          <p:cNvPr id="43" name="Group 42"/>
          <p:cNvGrpSpPr/>
          <p:nvPr/>
        </p:nvGrpSpPr>
        <p:grpSpPr>
          <a:xfrm>
            <a:off x="5972386" y="4770831"/>
            <a:ext cx="2898912" cy="948006"/>
            <a:chOff x="5976043" y="2726944"/>
            <a:chExt cx="2898912" cy="948006"/>
          </a:xfrm>
        </p:grpSpPr>
        <p:sp>
          <p:nvSpPr>
            <p:cNvPr id="54" name="TextBox 53"/>
            <p:cNvSpPr txBox="1"/>
            <p:nvPr/>
          </p:nvSpPr>
          <p:spPr>
            <a:xfrm>
              <a:off x="5979356" y="2726944"/>
              <a:ext cx="2895599" cy="369332"/>
            </a:xfrm>
            <a:prstGeom prst="rect">
              <a:avLst/>
            </a:prstGeom>
            <a:solidFill>
              <a:schemeClr val="accent5">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Skin-to-skin</a:t>
              </a:r>
              <a:r>
                <a:rPr kumimoji="0" lang="en-US" sz="1800" b="0" i="0" u="none" strike="noStrike" kern="0" cap="none" spc="0" normalizeH="0" noProof="0" dirty="0" smtClean="0">
                  <a:ln>
                    <a:noFill/>
                  </a:ln>
                  <a:solidFill>
                    <a:prstClr val="black"/>
                  </a:solidFill>
                  <a:effectLst/>
                  <a:uLnTx/>
                  <a:uFillTx/>
                  <a:latin typeface="Calibri"/>
                </a:rPr>
                <a:t> care</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5" name="TextBox 54"/>
            <p:cNvSpPr txBox="1"/>
            <p:nvPr/>
          </p:nvSpPr>
          <p:spPr>
            <a:xfrm>
              <a:off x="5976043" y="3090175"/>
              <a:ext cx="2898912" cy="584775"/>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days held skin-to-skin in first month</a:t>
              </a:r>
            </a:p>
          </p:txBody>
        </p:sp>
      </p:grpSp>
      <p:sp>
        <p:nvSpPr>
          <p:cNvPr id="52" name="TextBox 51"/>
          <p:cNvSpPr txBox="1"/>
          <p:nvPr/>
        </p:nvSpPr>
        <p:spPr>
          <a:xfrm>
            <a:off x="2979152" y="4593989"/>
            <a:ext cx="2613671"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Human Milk Continuation</a:t>
            </a:r>
          </a:p>
        </p:txBody>
      </p:sp>
      <p:sp>
        <p:nvSpPr>
          <p:cNvPr id="45" name="TextBox 44"/>
          <p:cNvSpPr txBox="1"/>
          <p:nvPr/>
        </p:nvSpPr>
        <p:spPr>
          <a:xfrm>
            <a:off x="5972386" y="5867561"/>
            <a:ext cx="2895599"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Standardized advancement</a:t>
            </a:r>
          </a:p>
        </p:txBody>
      </p:sp>
      <p:sp>
        <p:nvSpPr>
          <p:cNvPr id="47" name="TextBox 46"/>
          <p:cNvSpPr txBox="1"/>
          <p:nvPr/>
        </p:nvSpPr>
        <p:spPr>
          <a:xfrm>
            <a:off x="5974043" y="4224657"/>
            <a:ext cx="2895599"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Donor milk use</a:t>
            </a:r>
          </a:p>
        </p:txBody>
      </p:sp>
      <p:cxnSp>
        <p:nvCxnSpPr>
          <p:cNvPr id="48" name="Straight Arrow Connector 47"/>
          <p:cNvCxnSpPr>
            <a:stCxn id="45" idx="1"/>
            <a:endCxn id="52" idx="3"/>
          </p:cNvCxnSpPr>
          <p:nvPr/>
        </p:nvCxnSpPr>
        <p:spPr>
          <a:xfrm flipH="1" flipV="1">
            <a:off x="5592823" y="4778655"/>
            <a:ext cx="379563" cy="1273572"/>
          </a:xfrm>
          <a:prstGeom prst="straightConnector1">
            <a:avLst/>
          </a:prstGeom>
          <a:noFill/>
          <a:ln w="9525" cap="flat" cmpd="sng" algn="ctr">
            <a:solidFill>
              <a:sysClr val="windowText" lastClr="000000"/>
            </a:solidFill>
            <a:prstDash val="solid"/>
            <a:tailEnd type="arrow"/>
          </a:ln>
          <a:effectLst/>
        </p:spPr>
      </p:cxnSp>
      <p:cxnSp>
        <p:nvCxnSpPr>
          <p:cNvPr id="49" name="Straight Arrow Connector 48"/>
          <p:cNvCxnSpPr>
            <a:stCxn id="47" idx="1"/>
            <a:endCxn id="60" idx="3"/>
          </p:cNvCxnSpPr>
          <p:nvPr/>
        </p:nvCxnSpPr>
        <p:spPr>
          <a:xfrm flipH="1" flipV="1">
            <a:off x="5577709" y="3249912"/>
            <a:ext cx="396334" cy="1159411"/>
          </a:xfrm>
          <a:prstGeom prst="straightConnector1">
            <a:avLst/>
          </a:prstGeom>
          <a:noFill/>
          <a:ln w="9525" cap="flat" cmpd="sng" algn="ctr">
            <a:solidFill>
              <a:sysClr val="windowText" lastClr="000000"/>
            </a:solidFill>
            <a:prstDash val="solid"/>
            <a:tailEnd type="arrow"/>
          </a:ln>
          <a:effectLst/>
        </p:spPr>
      </p:cxnSp>
      <p:cxnSp>
        <p:nvCxnSpPr>
          <p:cNvPr id="51" name="Straight Arrow Connector 50"/>
          <p:cNvCxnSpPr>
            <a:stCxn id="52" idx="1"/>
            <a:endCxn id="58" idx="3"/>
          </p:cNvCxnSpPr>
          <p:nvPr/>
        </p:nvCxnSpPr>
        <p:spPr>
          <a:xfrm flipH="1" flipV="1">
            <a:off x="2667001" y="3661290"/>
            <a:ext cx="312151" cy="1117365"/>
          </a:xfrm>
          <a:prstGeom prst="straightConnector1">
            <a:avLst/>
          </a:prstGeom>
          <a:noFill/>
          <a:ln w="9525" cap="flat" cmpd="sng" algn="ctr">
            <a:solidFill>
              <a:sysClr val="windowText" lastClr="000000"/>
            </a:solidFill>
            <a:prstDash val="solid"/>
            <a:tailEnd type="arrow"/>
          </a:ln>
          <a:effectLst/>
        </p:spPr>
      </p:cxnSp>
      <p:sp>
        <p:nvSpPr>
          <p:cNvPr id="65" name="TextBox 64"/>
          <p:cNvSpPr txBox="1"/>
          <p:nvPr/>
        </p:nvSpPr>
        <p:spPr>
          <a:xfrm>
            <a:off x="2969213" y="1901701"/>
            <a:ext cx="2608496"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Education of families</a:t>
            </a: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66" name="Group 65"/>
          <p:cNvGrpSpPr/>
          <p:nvPr/>
        </p:nvGrpSpPr>
        <p:grpSpPr>
          <a:xfrm>
            <a:off x="5975699" y="2086485"/>
            <a:ext cx="2895600" cy="954107"/>
            <a:chOff x="5976043" y="1106627"/>
            <a:chExt cx="2895600" cy="954107"/>
          </a:xfrm>
        </p:grpSpPr>
        <p:sp>
          <p:nvSpPr>
            <p:cNvPr id="67" name="TextBox 66"/>
            <p:cNvSpPr txBox="1"/>
            <p:nvPr/>
          </p:nvSpPr>
          <p:spPr>
            <a:xfrm>
              <a:off x="5976043" y="1106627"/>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More moms pumping</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8" name="TextBox 67"/>
            <p:cNvSpPr txBox="1"/>
            <p:nvPr/>
          </p:nvSpPr>
          <p:spPr>
            <a:xfrm>
              <a:off x="5976043" y="1475959"/>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VLBW infants w/ first feeding of HM</a:t>
              </a:r>
            </a:p>
          </p:txBody>
        </p:sp>
      </p:grpSp>
      <p:cxnSp>
        <p:nvCxnSpPr>
          <p:cNvPr id="69" name="Straight Arrow Connector 68"/>
          <p:cNvCxnSpPr>
            <a:stCxn id="67" idx="1"/>
            <a:endCxn id="60" idx="3"/>
          </p:cNvCxnSpPr>
          <p:nvPr/>
        </p:nvCxnSpPr>
        <p:spPr>
          <a:xfrm flipH="1">
            <a:off x="5577709" y="2271151"/>
            <a:ext cx="397990" cy="978761"/>
          </a:xfrm>
          <a:prstGeom prst="straightConnector1">
            <a:avLst/>
          </a:prstGeom>
          <a:noFill/>
          <a:ln w="12700" cap="flat" cmpd="sng" algn="ctr">
            <a:solidFill>
              <a:sysClr val="windowText" lastClr="000000"/>
            </a:solidFill>
            <a:prstDash val="solid"/>
            <a:tailEnd type="arrow"/>
          </a:ln>
          <a:effectLst/>
        </p:spPr>
      </p:cxnSp>
      <p:cxnSp>
        <p:nvCxnSpPr>
          <p:cNvPr id="70" name="Straight Arrow Connector 69"/>
          <p:cNvCxnSpPr>
            <a:stCxn id="65" idx="1"/>
            <a:endCxn id="58" idx="3"/>
          </p:cNvCxnSpPr>
          <p:nvPr/>
        </p:nvCxnSpPr>
        <p:spPr>
          <a:xfrm flipH="1">
            <a:off x="2667001" y="2086367"/>
            <a:ext cx="302212" cy="1574923"/>
          </a:xfrm>
          <a:prstGeom prst="straightConnector1">
            <a:avLst/>
          </a:prstGeom>
          <a:noFill/>
          <a:ln w="12700" cap="flat" cmpd="sng" algn="ctr">
            <a:solidFill>
              <a:sysClr val="windowText" lastClr="000000"/>
            </a:solidFill>
            <a:prstDash val="solid"/>
            <a:tailEnd type="arrow"/>
          </a:ln>
          <a:effectLst/>
        </p:spPr>
      </p:cxnSp>
      <p:sp>
        <p:nvSpPr>
          <p:cNvPr id="71" name="TextBox 70"/>
          <p:cNvSpPr txBox="1"/>
          <p:nvPr/>
        </p:nvSpPr>
        <p:spPr>
          <a:xfrm>
            <a:off x="5972385" y="1580620"/>
            <a:ext cx="2895600"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Antenatal consultations</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72" name="Straight Arrow Connector 71"/>
          <p:cNvCxnSpPr>
            <a:stCxn id="71" idx="1"/>
            <a:endCxn id="65" idx="3"/>
          </p:cNvCxnSpPr>
          <p:nvPr/>
        </p:nvCxnSpPr>
        <p:spPr>
          <a:xfrm flipH="1">
            <a:off x="5577709" y="1765286"/>
            <a:ext cx="394676" cy="321081"/>
          </a:xfrm>
          <a:prstGeom prst="straightConnector1">
            <a:avLst/>
          </a:prstGeom>
          <a:noFill/>
          <a:ln w="12700" cap="flat" cmpd="sng" algn="ctr">
            <a:solidFill>
              <a:sysClr val="windowText" lastClr="000000"/>
            </a:solidFill>
            <a:prstDash val="solid"/>
            <a:tailEnd type="arrow"/>
          </a:ln>
          <a:effectLst/>
        </p:spPr>
      </p:cxnSp>
      <p:sp>
        <p:nvSpPr>
          <p:cNvPr id="83" name="TextBox 82"/>
          <p:cNvSpPr txBox="1"/>
          <p:nvPr/>
        </p:nvSpPr>
        <p:spPr>
          <a:xfrm>
            <a:off x="2979152" y="5878712"/>
            <a:ext cx="2613671" cy="369332"/>
          </a:xfrm>
          <a:prstGeom prst="rect">
            <a:avLst/>
          </a:prstGeom>
          <a:solidFill>
            <a:schemeClr val="accent4">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Staff buy-in</a:t>
            </a:r>
          </a:p>
        </p:txBody>
      </p:sp>
      <p:cxnSp>
        <p:nvCxnSpPr>
          <p:cNvPr id="84" name="Straight Arrow Connector 83"/>
          <p:cNvCxnSpPr>
            <a:stCxn id="83" idx="1"/>
            <a:endCxn id="58" idx="3"/>
          </p:cNvCxnSpPr>
          <p:nvPr/>
        </p:nvCxnSpPr>
        <p:spPr>
          <a:xfrm flipH="1" flipV="1">
            <a:off x="2667001" y="3661290"/>
            <a:ext cx="312151" cy="2402088"/>
          </a:xfrm>
          <a:prstGeom prst="straightConnector1">
            <a:avLst/>
          </a:prstGeom>
          <a:noFill/>
          <a:ln w="9525" cap="flat" cmpd="sng" algn="ctr">
            <a:solidFill>
              <a:sysClr val="windowText" lastClr="000000"/>
            </a:solidFill>
            <a:prstDash val="solid"/>
            <a:tailEnd type="arrow"/>
          </a:ln>
          <a:effectLst/>
        </p:spPr>
      </p:cxnSp>
      <p:sp>
        <p:nvSpPr>
          <p:cNvPr id="37" name="Oval 36"/>
          <p:cNvSpPr/>
          <p:nvPr/>
        </p:nvSpPr>
        <p:spPr>
          <a:xfrm>
            <a:off x="5876251" y="2207625"/>
            <a:ext cx="3087867" cy="1087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539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29576"/>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605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29578"/>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177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29576"/>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365642" y="1588812"/>
            <a:ext cx="3153103" cy="1588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0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Charts</a:t>
            </a:r>
            <a:endParaRPr lang="en-US" dirty="0"/>
          </a:p>
        </p:txBody>
      </p:sp>
      <p:sp>
        <p:nvSpPr>
          <p:cNvPr id="3" name="Content Placeholder 2"/>
          <p:cNvSpPr>
            <a:spLocks noGrp="1"/>
          </p:cNvSpPr>
          <p:nvPr>
            <p:ph idx="1"/>
          </p:nvPr>
        </p:nvSpPr>
        <p:spPr/>
        <p:txBody>
          <a:bodyPr/>
          <a:lstStyle/>
          <a:p>
            <a:r>
              <a:rPr lang="en-US" dirty="0" smtClean="0"/>
              <a:t>“Minimum standard” for QI project data </a:t>
            </a:r>
            <a:endParaRPr lang="en-US" dirty="0" smtClean="0"/>
          </a:p>
          <a:p>
            <a:r>
              <a:rPr lang="en-US" dirty="0" smtClean="0"/>
              <a:t>Can </a:t>
            </a:r>
            <a:r>
              <a:rPr lang="en-US" dirty="0" smtClean="0"/>
              <a:t>start with first few data points!</a:t>
            </a:r>
          </a:p>
          <a:p>
            <a:r>
              <a:rPr lang="en-US" dirty="0" smtClean="0"/>
              <a:t>Need at least 10 data points to use ‘rules’</a:t>
            </a:r>
          </a:p>
          <a:p>
            <a:r>
              <a:rPr lang="en-US" dirty="0" smtClean="0"/>
              <a:t>Simple to create (no software needed)</a:t>
            </a:r>
          </a:p>
          <a:p>
            <a:r>
              <a:rPr lang="en-US" dirty="0" smtClean="0"/>
              <a:t>Can be used with all types of data</a:t>
            </a:r>
          </a:p>
          <a:p>
            <a:r>
              <a:rPr lang="en-US" dirty="0" smtClean="0"/>
              <a:t>But… not as powerful as a control chart</a:t>
            </a:r>
            <a:endParaRPr lang="en-US" dirty="0"/>
          </a:p>
        </p:txBody>
      </p:sp>
    </p:spTree>
    <p:extLst>
      <p:ext uri="{BB962C8B-B14F-4D97-AF65-F5344CB8AC3E}">
        <p14:creationId xmlns:p14="http://schemas.microsoft.com/office/powerpoint/2010/main" val="3674306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Take Home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Measurement is critical for improvement. </a:t>
            </a:r>
          </a:p>
          <a:p>
            <a:pPr marL="514350" indent="-514350">
              <a:buFont typeface="+mj-lt"/>
              <a:buAutoNum type="arabicPeriod"/>
            </a:pPr>
            <a:r>
              <a:rPr lang="en-US" dirty="0" smtClean="0"/>
              <a:t>Measurement over time is even better. </a:t>
            </a:r>
            <a:endParaRPr lang="en-US" dirty="0"/>
          </a:p>
          <a:p>
            <a:pPr marL="514350" indent="-514350">
              <a:buFont typeface="+mj-lt"/>
              <a:buAutoNum type="arabicPeriod"/>
            </a:pPr>
            <a:r>
              <a:rPr lang="en-US" dirty="0" smtClean="0"/>
              <a:t>Minimum standard:  run charts (annotated).</a:t>
            </a:r>
          </a:p>
        </p:txBody>
      </p:sp>
    </p:spTree>
    <p:extLst>
      <p:ext uri="{BB962C8B-B14F-4D97-AF65-F5344CB8AC3E}">
        <p14:creationId xmlns:p14="http://schemas.microsoft.com/office/powerpoint/2010/main" val="30159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4" y="2125723"/>
            <a:ext cx="7772400" cy="1470025"/>
          </a:xfrm>
        </p:spPr>
        <p:txBody>
          <a:bodyPr/>
          <a:lstStyle/>
          <a:p>
            <a:pPr algn="l"/>
            <a:r>
              <a:rPr lang="en-US" sz="4000" dirty="0" smtClean="0"/>
              <a:t>Control Charts</a:t>
            </a:r>
            <a:endParaRPr lang="en-US" sz="4000" dirty="0"/>
          </a:p>
        </p:txBody>
      </p:sp>
      <p:pic>
        <p:nvPicPr>
          <p:cNvPr id="864258" name="Picture 2" descr="C:\Users\mgupta\AppData\Local\Microsoft\Windows\Temporary Internet Files\Content.IE5\H16RB3BZ\MC9003892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6128" y="3932375"/>
            <a:ext cx="2406891" cy="242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37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Autofit/>
          </a:bodyPr>
          <a:lstStyle/>
          <a:p>
            <a:pPr>
              <a:defRPr/>
            </a:pPr>
            <a:r>
              <a:rPr lang="en-US" dirty="0" smtClean="0"/>
              <a:t>Control Charts</a:t>
            </a:r>
          </a:p>
        </p:txBody>
      </p:sp>
      <p:sp>
        <p:nvSpPr>
          <p:cNvPr id="23555" name="Text Placeholder 4"/>
          <p:cNvSpPr>
            <a:spLocks noGrp="1"/>
          </p:cNvSpPr>
          <p:nvPr>
            <p:ph idx="1"/>
          </p:nvPr>
        </p:nvSpPr>
        <p:spPr/>
        <p:txBody>
          <a:bodyPr>
            <a:normAutofit/>
          </a:bodyPr>
          <a:lstStyle/>
          <a:p>
            <a:r>
              <a:rPr lang="en-US" dirty="0" smtClean="0"/>
              <a:t>The </a:t>
            </a:r>
            <a:r>
              <a:rPr lang="en-US" dirty="0" err="1" smtClean="0"/>
              <a:t>Shewhart</a:t>
            </a:r>
            <a:r>
              <a:rPr lang="en-US" dirty="0" smtClean="0"/>
              <a:t> chart (a.k.a. control chart) is a statistical tool used to distinguish between common cause and special cause variation</a:t>
            </a:r>
          </a:p>
        </p:txBody>
      </p:sp>
      <p:pic>
        <p:nvPicPr>
          <p:cNvPr id="23556" name="Picture 2" descr="shewhart"/>
          <p:cNvPicPr>
            <a:picLocks noChangeAspect="1" noChangeArrowheads="1"/>
          </p:cNvPicPr>
          <p:nvPr/>
        </p:nvPicPr>
        <p:blipFill>
          <a:blip r:embed="rId3" cstate="print"/>
          <a:srcRect/>
          <a:stretch>
            <a:fillRect/>
          </a:stretch>
        </p:blipFill>
        <p:spPr bwMode="auto">
          <a:xfrm>
            <a:off x="6614885" y="3688525"/>
            <a:ext cx="2292350" cy="2432051"/>
          </a:xfrm>
          <a:prstGeom prst="rect">
            <a:avLst/>
          </a:prstGeom>
          <a:noFill/>
          <a:ln w="9525">
            <a:solidFill>
              <a:srgbClr val="666666"/>
            </a:solidFill>
            <a:miter lim="800000"/>
            <a:headEnd/>
            <a:tailEnd/>
          </a:ln>
        </p:spPr>
      </p:pic>
      <p:pic>
        <p:nvPicPr>
          <p:cNvPr id="23559" name="Picture 4"/>
          <p:cNvPicPr>
            <a:picLocks noChangeAspect="1" noChangeArrowheads="1"/>
          </p:cNvPicPr>
          <p:nvPr/>
        </p:nvPicPr>
        <p:blipFill>
          <a:blip r:embed="rId4" cstate="print"/>
          <a:srcRect/>
          <a:stretch>
            <a:fillRect/>
          </a:stretch>
        </p:blipFill>
        <p:spPr bwMode="auto">
          <a:xfrm>
            <a:off x="812800" y="3431949"/>
            <a:ext cx="5214938" cy="2192339"/>
          </a:xfrm>
          <a:prstGeom prst="rect">
            <a:avLst/>
          </a:prstGeom>
          <a:noFill/>
          <a:ln w="9525">
            <a:noFill/>
            <a:miter lim="800000"/>
            <a:headEnd/>
            <a:tailEnd/>
          </a:ln>
        </p:spPr>
      </p:pic>
      <p:sp>
        <p:nvSpPr>
          <p:cNvPr id="6" name="TextBox 5"/>
          <p:cNvSpPr txBox="1"/>
          <p:nvPr/>
        </p:nvSpPr>
        <p:spPr>
          <a:xfrm>
            <a:off x="0" y="6581007"/>
            <a:ext cx="6821714" cy="276999"/>
          </a:xfrm>
          <a:prstGeom prst="rect">
            <a:avLst/>
          </a:prstGeom>
          <a:noFill/>
        </p:spPr>
        <p:txBody>
          <a:bodyPr wrap="square" rtlCol="0">
            <a:spAutoFit/>
          </a:bodyPr>
          <a:lstStyle/>
          <a:p>
            <a:r>
              <a:rPr lang="en-US" sz="1200" dirty="0" smtClean="0"/>
              <a:t>Provost, LP and Murray S.  </a:t>
            </a:r>
            <a:r>
              <a:rPr lang="en-US" sz="1200" u="sng" dirty="0" smtClean="0"/>
              <a:t>The Health Care Data Guide. </a:t>
            </a:r>
            <a:r>
              <a:rPr lang="en-US" sz="1200" dirty="0" smtClean="0"/>
              <a:t>2011 </a:t>
            </a:r>
            <a:endParaRPr lang="en-US" sz="1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1284" y="789901"/>
            <a:ext cx="6079972" cy="5154739"/>
            <a:chOff x="252" y="1200"/>
            <a:chExt cx="3428" cy="2950"/>
          </a:xfrm>
        </p:grpSpPr>
        <p:grpSp>
          <p:nvGrpSpPr>
            <p:cNvPr id="3" name="Group 7"/>
            <p:cNvGrpSpPr>
              <a:grpSpLocks/>
            </p:cNvGrpSpPr>
            <p:nvPr/>
          </p:nvGrpSpPr>
          <p:grpSpPr bwMode="auto">
            <a:xfrm>
              <a:off x="576" y="1680"/>
              <a:ext cx="3104" cy="2118"/>
              <a:chOff x="576" y="1680"/>
              <a:chExt cx="3104" cy="2118"/>
            </a:xfrm>
          </p:grpSpPr>
          <p:pic>
            <p:nvPicPr>
              <p:cNvPr id="23571" name="Picture 8"/>
              <p:cNvPicPr>
                <a:picLocks noChangeAspect="1" noChangeArrowheads="1"/>
              </p:cNvPicPr>
              <p:nvPr/>
            </p:nvPicPr>
            <p:blipFill>
              <a:blip r:embed="rId3" cstate="print"/>
              <a:srcRect l="10033" t="16319" r="60066" b="18134"/>
              <a:stretch>
                <a:fillRect/>
              </a:stretch>
            </p:blipFill>
            <p:spPr bwMode="auto">
              <a:xfrm>
                <a:off x="576" y="1680"/>
                <a:ext cx="3104" cy="2118"/>
              </a:xfrm>
              <a:prstGeom prst="rect">
                <a:avLst/>
              </a:prstGeom>
              <a:noFill/>
              <a:ln w="9525">
                <a:noFill/>
                <a:miter lim="800000"/>
                <a:headEnd/>
                <a:tailEnd/>
              </a:ln>
            </p:spPr>
          </p:pic>
          <p:sp>
            <p:nvSpPr>
              <p:cNvPr id="23572" name="Rectangle 9"/>
              <p:cNvSpPr>
                <a:spLocks noChangeArrowheads="1"/>
              </p:cNvSpPr>
              <p:nvPr/>
            </p:nvSpPr>
            <p:spPr bwMode="auto">
              <a:xfrm>
                <a:off x="2064" y="3024"/>
                <a:ext cx="384" cy="144"/>
              </a:xfrm>
              <a:prstGeom prst="rect">
                <a:avLst/>
              </a:prstGeom>
              <a:solidFill>
                <a:schemeClr val="bg1"/>
              </a:solidFill>
              <a:ln w="9525">
                <a:noFill/>
                <a:miter lim="800000"/>
                <a:headEnd/>
                <a:tailEnd/>
              </a:ln>
              <a:effectLst/>
            </p:spPr>
            <p:txBody>
              <a:bodyPr wrap="none" anchor="ctr"/>
              <a:lstStyle/>
              <a:p>
                <a:pPr eaLnBrk="0" hangingPunct="0"/>
                <a:endParaRPr lang="en-US"/>
              </a:p>
            </p:txBody>
          </p:sp>
        </p:grpSp>
        <p:sp>
          <p:nvSpPr>
            <p:cNvPr id="23569" name="Text Box 10"/>
            <p:cNvSpPr txBox="1">
              <a:spLocks noChangeArrowheads="1"/>
            </p:cNvSpPr>
            <p:nvPr/>
          </p:nvSpPr>
          <p:spPr bwMode="auto">
            <a:xfrm rot="16200000">
              <a:off x="-1051" y="2503"/>
              <a:ext cx="2832" cy="226"/>
            </a:xfrm>
            <a:prstGeom prst="rect">
              <a:avLst/>
            </a:prstGeom>
            <a:noFill/>
            <a:ln w="9525">
              <a:noFill/>
              <a:miter lim="800000"/>
              <a:headEnd/>
              <a:tailEnd/>
            </a:ln>
            <a:effectLst/>
          </p:spPr>
          <p:txBody>
            <a:bodyPr>
              <a:spAutoFit/>
            </a:bodyPr>
            <a:lstStyle/>
            <a:p>
              <a:pPr algn="ctr" eaLnBrk="0" hangingPunct="0">
                <a:spcBef>
                  <a:spcPct val="50000"/>
                </a:spcBef>
              </a:pPr>
              <a:r>
                <a:rPr lang="en-US" sz="2000" b="1" dirty="0">
                  <a:solidFill>
                    <a:schemeClr val="tx1">
                      <a:lumMod val="65000"/>
                      <a:lumOff val="35000"/>
                    </a:schemeClr>
                  </a:solidFill>
                  <a:latin typeface="Calibri" pitchFamily="34" charset="0"/>
                </a:rPr>
                <a:t>Value of Result</a:t>
              </a:r>
            </a:p>
          </p:txBody>
        </p:sp>
        <p:sp>
          <p:nvSpPr>
            <p:cNvPr id="23570" name="Text Box 11"/>
            <p:cNvSpPr txBox="1">
              <a:spLocks noChangeArrowheads="1"/>
            </p:cNvSpPr>
            <p:nvPr/>
          </p:nvSpPr>
          <p:spPr bwMode="auto">
            <a:xfrm>
              <a:off x="720" y="3868"/>
              <a:ext cx="2832" cy="282"/>
            </a:xfrm>
            <a:prstGeom prst="rect">
              <a:avLst/>
            </a:prstGeom>
            <a:noFill/>
            <a:ln w="9525">
              <a:noFill/>
              <a:miter lim="800000"/>
              <a:headEnd/>
              <a:tailEnd/>
            </a:ln>
            <a:effectLst/>
          </p:spPr>
          <p:txBody>
            <a:bodyPr>
              <a:spAutoFit/>
            </a:bodyPr>
            <a:lstStyle/>
            <a:p>
              <a:pPr algn="ctr" eaLnBrk="0" hangingPunct="0">
                <a:lnSpc>
                  <a:spcPct val="40000"/>
                </a:lnSpc>
                <a:spcBef>
                  <a:spcPct val="50000"/>
                </a:spcBef>
              </a:pPr>
              <a:r>
                <a:rPr lang="en-US" sz="2000" b="1" dirty="0">
                  <a:solidFill>
                    <a:schemeClr val="tx1">
                      <a:lumMod val="65000"/>
                      <a:lumOff val="35000"/>
                    </a:schemeClr>
                  </a:solidFill>
                  <a:latin typeface="Calibri" pitchFamily="34" charset="0"/>
                </a:rPr>
                <a:t>Unit of Time</a:t>
              </a:r>
            </a:p>
            <a:p>
              <a:pPr algn="ctr" eaLnBrk="0" hangingPunct="0">
                <a:lnSpc>
                  <a:spcPct val="40000"/>
                </a:lnSpc>
                <a:spcBef>
                  <a:spcPct val="50000"/>
                </a:spcBef>
              </a:pPr>
              <a:r>
                <a:rPr lang="en-US" sz="2000" b="1" dirty="0">
                  <a:solidFill>
                    <a:schemeClr val="tx1">
                      <a:lumMod val="65000"/>
                      <a:lumOff val="35000"/>
                    </a:schemeClr>
                  </a:solidFill>
                  <a:latin typeface="Calibri" pitchFamily="34" charset="0"/>
                </a:rPr>
                <a:t>(</a:t>
              </a:r>
              <a:r>
                <a:rPr lang="en-US" sz="1600" b="1" dirty="0">
                  <a:solidFill>
                    <a:schemeClr val="tx1">
                      <a:lumMod val="65000"/>
                      <a:lumOff val="35000"/>
                    </a:schemeClr>
                  </a:solidFill>
                  <a:latin typeface="Calibri" pitchFamily="34" charset="0"/>
                </a:rPr>
                <a:t>e.g. days, weeks, months, quarters</a:t>
              </a:r>
              <a:r>
                <a:rPr lang="en-US" sz="2000" b="1" dirty="0">
                  <a:solidFill>
                    <a:schemeClr val="tx1">
                      <a:lumMod val="65000"/>
                      <a:lumOff val="35000"/>
                    </a:schemeClr>
                  </a:solidFill>
                  <a:latin typeface="Calibri" pitchFamily="34" charset="0"/>
                </a:rPr>
                <a:t>)</a:t>
              </a:r>
            </a:p>
          </p:txBody>
        </p:sp>
      </p:grpSp>
      <p:sp>
        <p:nvSpPr>
          <p:cNvPr id="23555" name="Text Box 12"/>
          <p:cNvSpPr txBox="1">
            <a:spLocks noChangeArrowheads="1"/>
          </p:cNvSpPr>
          <p:nvPr/>
        </p:nvSpPr>
        <p:spPr bwMode="auto">
          <a:xfrm>
            <a:off x="536554" y="996251"/>
            <a:ext cx="8407400" cy="523220"/>
          </a:xfrm>
          <a:prstGeom prst="rect">
            <a:avLst/>
          </a:prstGeom>
          <a:noFill/>
          <a:ln w="9525">
            <a:noFill/>
            <a:miter lim="800000"/>
            <a:headEnd/>
            <a:tailEnd/>
          </a:ln>
          <a:effectLst/>
        </p:spPr>
        <p:txBody>
          <a:bodyPr>
            <a:spAutoFit/>
          </a:bodyPr>
          <a:lstStyle/>
          <a:p>
            <a:pPr eaLnBrk="0" hangingPunct="0">
              <a:spcBef>
                <a:spcPct val="50000"/>
              </a:spcBef>
            </a:pPr>
            <a:r>
              <a:rPr lang="en-US" sz="2800" dirty="0">
                <a:latin typeface="Calibri" pitchFamily="34" charset="0"/>
              </a:rPr>
              <a:t>A control chart is a run chart with some </a:t>
            </a:r>
            <a:r>
              <a:rPr lang="en-US" sz="2800" dirty="0" smtClean="0">
                <a:latin typeface="Calibri" pitchFamily="34" charset="0"/>
              </a:rPr>
              <a:t>differences.</a:t>
            </a:r>
            <a:endParaRPr lang="en-US" sz="2800" dirty="0">
              <a:latin typeface="Calibri" pitchFamily="34" charset="0"/>
            </a:endParaRPr>
          </a:p>
        </p:txBody>
      </p:sp>
      <p:sp>
        <p:nvSpPr>
          <p:cNvPr id="23556" name="Rectangle 13"/>
          <p:cNvSpPr>
            <a:spLocks noChangeArrowheads="1"/>
          </p:cNvSpPr>
          <p:nvPr/>
        </p:nvSpPr>
        <p:spPr bwMode="auto">
          <a:xfrm>
            <a:off x="0" y="446315"/>
            <a:ext cx="9144000" cy="609600"/>
          </a:xfrm>
          <a:prstGeom prst="rect">
            <a:avLst/>
          </a:prstGeom>
          <a:noFill/>
          <a:ln w="9525">
            <a:noFill/>
            <a:miter lim="800000"/>
            <a:headEnd/>
            <a:tailEnd/>
          </a:ln>
        </p:spPr>
        <p:txBody>
          <a:bodyPr anchor="ctr"/>
          <a:lstStyle/>
          <a:p>
            <a:pPr algn="ctr" eaLnBrk="0" hangingPunct="0"/>
            <a:endParaRPr lang="en-US" sz="4000" dirty="0">
              <a:latin typeface="+mj-lt"/>
            </a:endParaRPr>
          </a:p>
        </p:txBody>
      </p:sp>
      <p:sp>
        <p:nvSpPr>
          <p:cNvPr id="428046" name="Line 14"/>
          <p:cNvSpPr>
            <a:spLocks noChangeShapeType="1"/>
          </p:cNvSpPr>
          <p:nvPr/>
        </p:nvSpPr>
        <p:spPr bwMode="auto">
          <a:xfrm>
            <a:off x="1095093" y="2768972"/>
            <a:ext cx="4572000" cy="0"/>
          </a:xfrm>
          <a:prstGeom prst="line">
            <a:avLst/>
          </a:prstGeom>
          <a:noFill/>
          <a:ln w="9525">
            <a:solidFill>
              <a:srgbClr val="FF3300"/>
            </a:solidFill>
            <a:round/>
            <a:headEnd/>
            <a:tailEnd/>
          </a:ln>
          <a:effectLst/>
        </p:spPr>
        <p:txBody>
          <a:bodyPr/>
          <a:lstStyle/>
          <a:p>
            <a:endParaRPr lang="en-US"/>
          </a:p>
        </p:txBody>
      </p:sp>
      <p:sp>
        <p:nvSpPr>
          <p:cNvPr id="428048" name="Text Box 16"/>
          <p:cNvSpPr txBox="1">
            <a:spLocks noChangeArrowheads="1"/>
          </p:cNvSpPr>
          <p:nvPr/>
        </p:nvSpPr>
        <p:spPr bwMode="auto">
          <a:xfrm>
            <a:off x="6287413" y="1723349"/>
            <a:ext cx="2656549" cy="707886"/>
          </a:xfrm>
          <a:prstGeom prst="rect">
            <a:avLst/>
          </a:prstGeom>
          <a:noFill/>
          <a:ln w="9525">
            <a:noFill/>
            <a:miter lim="800000"/>
            <a:headEnd/>
            <a:tailEnd/>
          </a:ln>
          <a:effectLst/>
        </p:spPr>
        <p:txBody>
          <a:bodyPr wrap="square">
            <a:spAutoFit/>
          </a:bodyPr>
          <a:lstStyle/>
          <a:p>
            <a:pPr eaLnBrk="0" hangingPunct="0">
              <a:spcBef>
                <a:spcPct val="50000"/>
              </a:spcBef>
            </a:pPr>
            <a:r>
              <a:rPr lang="en-US" sz="2000" dirty="0">
                <a:solidFill>
                  <a:srgbClr val="CC0000"/>
                </a:solidFill>
                <a:latin typeface="Calibri" panose="020F0502020204030204" pitchFamily="34" charset="0"/>
              </a:rPr>
              <a:t>Run chart: </a:t>
            </a:r>
            <a:r>
              <a:rPr lang="en-US" sz="2000" dirty="0" smtClean="0">
                <a:solidFill>
                  <a:srgbClr val="CC0000"/>
                </a:solidFill>
                <a:latin typeface="Calibri" panose="020F0502020204030204" pitchFamily="34" charset="0"/>
              </a:rPr>
              <a:t>Center line </a:t>
            </a:r>
            <a:r>
              <a:rPr lang="en-US" sz="2000" dirty="0">
                <a:solidFill>
                  <a:srgbClr val="CC0000"/>
                </a:solidFill>
                <a:latin typeface="Calibri" panose="020F0502020204030204" pitchFamily="34" charset="0"/>
              </a:rPr>
              <a:t>is the median.</a:t>
            </a:r>
          </a:p>
        </p:txBody>
      </p:sp>
      <p:sp>
        <p:nvSpPr>
          <p:cNvPr id="428049" name="Text Box 17"/>
          <p:cNvSpPr txBox="1">
            <a:spLocks noChangeArrowheads="1"/>
          </p:cNvSpPr>
          <p:nvPr/>
        </p:nvSpPr>
        <p:spPr bwMode="auto">
          <a:xfrm>
            <a:off x="6287403" y="2559632"/>
            <a:ext cx="2691200" cy="707886"/>
          </a:xfrm>
          <a:prstGeom prst="rect">
            <a:avLst/>
          </a:prstGeom>
          <a:noFill/>
          <a:ln w="9525">
            <a:noFill/>
            <a:miter lim="800000"/>
            <a:headEnd/>
            <a:tailEnd/>
          </a:ln>
          <a:effectLst/>
        </p:spPr>
        <p:txBody>
          <a:bodyPr wrap="square">
            <a:spAutoFit/>
          </a:bodyPr>
          <a:lstStyle/>
          <a:p>
            <a:pPr eaLnBrk="0" hangingPunct="0">
              <a:spcBef>
                <a:spcPct val="50000"/>
              </a:spcBef>
            </a:pPr>
            <a:r>
              <a:rPr lang="en-US" sz="2000" dirty="0">
                <a:solidFill>
                  <a:srgbClr val="CC0000"/>
                </a:solidFill>
                <a:latin typeface="Calibri" panose="020F0502020204030204" pitchFamily="34" charset="0"/>
              </a:rPr>
              <a:t>Control chart: </a:t>
            </a:r>
            <a:r>
              <a:rPr lang="en-US" sz="2000" dirty="0" smtClean="0">
                <a:solidFill>
                  <a:srgbClr val="CC0000"/>
                </a:solidFill>
                <a:latin typeface="Calibri" panose="020F0502020204030204" pitchFamily="34" charset="0"/>
              </a:rPr>
              <a:t>Center line </a:t>
            </a:r>
            <a:r>
              <a:rPr lang="en-US" sz="2000" dirty="0">
                <a:solidFill>
                  <a:srgbClr val="CC0000"/>
                </a:solidFill>
                <a:latin typeface="Calibri" panose="020F0502020204030204" pitchFamily="34" charset="0"/>
              </a:rPr>
              <a:t>is often the mean.</a:t>
            </a:r>
          </a:p>
        </p:txBody>
      </p:sp>
      <p:sp>
        <p:nvSpPr>
          <p:cNvPr id="428050" name="Line 18"/>
          <p:cNvSpPr>
            <a:spLocks noChangeShapeType="1"/>
          </p:cNvSpPr>
          <p:nvPr/>
        </p:nvSpPr>
        <p:spPr bwMode="auto">
          <a:xfrm>
            <a:off x="1095093" y="2641972"/>
            <a:ext cx="4546600" cy="0"/>
          </a:xfrm>
          <a:prstGeom prst="line">
            <a:avLst/>
          </a:prstGeom>
          <a:noFill/>
          <a:ln w="9525">
            <a:solidFill>
              <a:srgbClr val="FF3300"/>
            </a:solidFill>
            <a:round/>
            <a:headEnd/>
            <a:tailEnd/>
          </a:ln>
          <a:effectLst/>
        </p:spPr>
        <p:txBody>
          <a:bodyPr/>
          <a:lstStyle/>
          <a:p>
            <a:endParaRPr lang="en-US"/>
          </a:p>
        </p:txBody>
      </p:sp>
      <p:sp>
        <p:nvSpPr>
          <p:cNvPr id="428054" name="Line 22"/>
          <p:cNvSpPr>
            <a:spLocks noChangeShapeType="1"/>
          </p:cNvSpPr>
          <p:nvPr/>
        </p:nvSpPr>
        <p:spPr bwMode="auto">
          <a:xfrm>
            <a:off x="1082393" y="2006233"/>
            <a:ext cx="4622800" cy="0"/>
          </a:xfrm>
          <a:prstGeom prst="line">
            <a:avLst/>
          </a:prstGeom>
          <a:noFill/>
          <a:ln w="12700">
            <a:solidFill>
              <a:srgbClr val="FF3300"/>
            </a:solidFill>
            <a:prstDash val="dash"/>
            <a:round/>
            <a:headEnd/>
            <a:tailEnd/>
          </a:ln>
          <a:effectLst/>
        </p:spPr>
        <p:txBody>
          <a:bodyPr/>
          <a:lstStyle/>
          <a:p>
            <a:endParaRPr lang="en-US"/>
          </a:p>
        </p:txBody>
      </p:sp>
      <p:sp>
        <p:nvSpPr>
          <p:cNvPr id="428055" name="Line 23"/>
          <p:cNvSpPr>
            <a:spLocks noChangeShapeType="1"/>
          </p:cNvSpPr>
          <p:nvPr/>
        </p:nvSpPr>
        <p:spPr bwMode="auto">
          <a:xfrm>
            <a:off x="1069693" y="3240241"/>
            <a:ext cx="4622800" cy="0"/>
          </a:xfrm>
          <a:prstGeom prst="line">
            <a:avLst/>
          </a:prstGeom>
          <a:noFill/>
          <a:ln w="12700">
            <a:solidFill>
              <a:srgbClr val="FF3300"/>
            </a:solidFill>
            <a:prstDash val="dash"/>
            <a:round/>
            <a:headEnd/>
            <a:tailEnd/>
          </a:ln>
          <a:effectLst/>
        </p:spPr>
        <p:txBody>
          <a:bodyPr/>
          <a:lstStyle/>
          <a:p>
            <a:endParaRPr lang="en-US"/>
          </a:p>
        </p:txBody>
      </p:sp>
      <p:sp>
        <p:nvSpPr>
          <p:cNvPr id="428056" name="Text Box 24"/>
          <p:cNvSpPr txBox="1">
            <a:spLocks noChangeArrowheads="1"/>
          </p:cNvSpPr>
          <p:nvPr/>
        </p:nvSpPr>
        <p:spPr bwMode="auto">
          <a:xfrm>
            <a:off x="6287413" y="3646136"/>
            <a:ext cx="2656549" cy="2308324"/>
          </a:xfrm>
          <a:prstGeom prst="rect">
            <a:avLst/>
          </a:prstGeom>
          <a:noFill/>
          <a:ln w="9525">
            <a:noFill/>
            <a:miter lim="800000"/>
            <a:headEnd/>
            <a:tailEnd/>
          </a:ln>
          <a:effectLst/>
        </p:spPr>
        <p:txBody>
          <a:bodyPr wrap="square">
            <a:spAutoFit/>
          </a:bodyPr>
          <a:lstStyle/>
          <a:p>
            <a:pPr eaLnBrk="0" hangingPunct="0">
              <a:spcBef>
                <a:spcPct val="50000"/>
              </a:spcBef>
            </a:pPr>
            <a:r>
              <a:rPr lang="en-US" sz="2400" dirty="0" smtClean="0">
                <a:latin typeface="Calibri" panose="020F0502020204030204" pitchFamily="34" charset="0"/>
              </a:rPr>
              <a:t>“</a:t>
            </a:r>
            <a:r>
              <a:rPr lang="en-US" sz="2400" dirty="0">
                <a:latin typeface="Calibri" panose="020F0502020204030204" pitchFamily="34" charset="0"/>
              </a:rPr>
              <a:t>C</a:t>
            </a:r>
            <a:r>
              <a:rPr lang="en-US" sz="2400" dirty="0" smtClean="0">
                <a:latin typeface="Calibri" panose="020F0502020204030204" pitchFamily="34" charset="0"/>
              </a:rPr>
              <a:t>ontrol </a:t>
            </a:r>
            <a:r>
              <a:rPr lang="en-US" sz="2400" dirty="0">
                <a:latin typeface="Calibri" panose="020F0502020204030204" pitchFamily="34" charset="0"/>
              </a:rPr>
              <a:t>limits” that reflect </a:t>
            </a:r>
            <a:r>
              <a:rPr lang="en-US" sz="2400" dirty="0" smtClean="0">
                <a:latin typeface="Calibri" pitchFamily="34" charset="0"/>
              </a:rPr>
              <a:t>inherent variability in data – need to be calculated, but key to effectiveness</a:t>
            </a:r>
            <a:endParaRPr lang="en-US" sz="2400" dirty="0">
              <a:latin typeface="Calibri" pitchFamily="34" charset="0"/>
            </a:endParaRPr>
          </a:p>
        </p:txBody>
      </p:sp>
      <p:sp>
        <p:nvSpPr>
          <p:cNvPr id="428059" name="Text Box 27"/>
          <p:cNvSpPr txBox="1">
            <a:spLocks noChangeArrowheads="1"/>
          </p:cNvSpPr>
          <p:nvPr/>
        </p:nvSpPr>
        <p:spPr bwMode="auto">
          <a:xfrm>
            <a:off x="866493" y="2212305"/>
            <a:ext cx="1600200" cy="276999"/>
          </a:xfrm>
          <a:prstGeom prst="rect">
            <a:avLst/>
          </a:prstGeom>
          <a:noFill/>
          <a:ln w="9525">
            <a:noFill/>
            <a:miter lim="800000"/>
            <a:headEnd/>
            <a:tailEnd/>
          </a:ln>
          <a:effectLst/>
        </p:spPr>
        <p:txBody>
          <a:bodyPr>
            <a:spAutoFit/>
          </a:bodyPr>
          <a:lstStyle/>
          <a:p>
            <a:pPr algn="ctr" eaLnBrk="0" hangingPunct="0">
              <a:spcBef>
                <a:spcPct val="50000"/>
              </a:spcBef>
            </a:pPr>
            <a:r>
              <a:rPr lang="en-US" sz="1200" b="1" dirty="0" smtClean="0">
                <a:solidFill>
                  <a:srgbClr val="FF3300"/>
                </a:solidFill>
              </a:rPr>
              <a:t>Mean</a:t>
            </a:r>
            <a:endParaRPr lang="en-US" sz="1200" b="1" dirty="0">
              <a:solidFill>
                <a:srgbClr val="FF3300"/>
              </a:solidFill>
            </a:endParaRPr>
          </a:p>
        </p:txBody>
      </p:sp>
      <p:sp>
        <p:nvSpPr>
          <p:cNvPr id="428060" name="Text Box 28"/>
          <p:cNvSpPr txBox="1">
            <a:spLocks noChangeArrowheads="1"/>
          </p:cNvSpPr>
          <p:nvPr/>
        </p:nvSpPr>
        <p:spPr bwMode="auto">
          <a:xfrm>
            <a:off x="955393" y="1777639"/>
            <a:ext cx="2235200" cy="276999"/>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FF3300"/>
                </a:solidFill>
              </a:rPr>
              <a:t>Upper Control Limit (UCL)</a:t>
            </a:r>
          </a:p>
        </p:txBody>
      </p:sp>
      <p:sp>
        <p:nvSpPr>
          <p:cNvPr id="428061" name="Text Box 29"/>
          <p:cNvSpPr txBox="1">
            <a:spLocks noChangeArrowheads="1"/>
          </p:cNvSpPr>
          <p:nvPr/>
        </p:nvSpPr>
        <p:spPr bwMode="auto">
          <a:xfrm>
            <a:off x="955393" y="3189447"/>
            <a:ext cx="2235200" cy="276999"/>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FF3300"/>
                </a:solidFill>
              </a:rPr>
              <a:t>Lower Control Limit (LCL)</a:t>
            </a:r>
          </a:p>
        </p:txBody>
      </p:sp>
      <p:sp>
        <p:nvSpPr>
          <p:cNvPr id="22" name="TextBox 21"/>
          <p:cNvSpPr txBox="1"/>
          <p:nvPr/>
        </p:nvSpPr>
        <p:spPr>
          <a:xfrm>
            <a:off x="0" y="6604007"/>
            <a:ext cx="6821714" cy="276999"/>
          </a:xfrm>
          <a:prstGeom prst="rect">
            <a:avLst/>
          </a:prstGeom>
          <a:noFill/>
        </p:spPr>
        <p:txBody>
          <a:bodyPr wrap="square" rtlCol="0">
            <a:spAutoFit/>
          </a:bodyPr>
          <a:lstStyle/>
          <a:p>
            <a:r>
              <a:rPr lang="en-US" sz="1200" dirty="0" smtClean="0"/>
              <a:t>Slides Courtesy of </a:t>
            </a:r>
            <a:r>
              <a:rPr lang="en-US" sz="1200" dirty="0" err="1" smtClean="0"/>
              <a:t>Yiscah</a:t>
            </a:r>
            <a:r>
              <a:rPr lang="en-US" sz="1200" dirty="0" smtClean="0"/>
              <a:t> </a:t>
            </a:r>
            <a:r>
              <a:rPr lang="en-US" sz="1200" dirty="0" err="1" smtClean="0"/>
              <a:t>Bracha</a:t>
            </a:r>
            <a:r>
              <a:rPr lang="en-US" sz="1200" dirty="0" smtClean="0"/>
              <a:t>, PhD. CCHMC</a:t>
            </a:r>
            <a:endParaRPr lang="en-US" sz="1200" dirty="0"/>
          </a:p>
        </p:txBody>
      </p:sp>
      <p:sp>
        <p:nvSpPr>
          <p:cNvPr id="23" name="Title 22"/>
          <p:cNvSpPr>
            <a:spLocks noGrp="1"/>
          </p:cNvSpPr>
          <p:nvPr>
            <p:ph type="title"/>
          </p:nvPr>
        </p:nvSpPr>
        <p:spPr/>
        <p:txBody>
          <a:bodyPr/>
          <a:lstStyle/>
          <a:p>
            <a:r>
              <a:rPr lang="en-US" dirty="0" smtClean="0"/>
              <a:t>From Run Charts to Control Charts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8046"/>
                                        </p:tgtEl>
                                        <p:attrNameLst>
                                          <p:attrName>style.visibility</p:attrName>
                                        </p:attrNameLst>
                                      </p:cBhvr>
                                      <p:to>
                                        <p:strVal val="visible"/>
                                      </p:to>
                                    </p:set>
                                    <p:animEffect transition="in" filter="dissolve">
                                      <p:cBhvr>
                                        <p:cTn id="7" dur="500"/>
                                        <p:tgtEl>
                                          <p:spTgt spid="4280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8048"/>
                                        </p:tgtEl>
                                        <p:attrNameLst>
                                          <p:attrName>style.visibility</p:attrName>
                                        </p:attrNameLst>
                                      </p:cBhvr>
                                      <p:to>
                                        <p:strVal val="visible"/>
                                      </p:to>
                                    </p:set>
                                    <p:animEffect transition="in" filter="dissolve">
                                      <p:cBhvr>
                                        <p:cTn id="10" dur="500"/>
                                        <p:tgtEl>
                                          <p:spTgt spid="4280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428046"/>
                                        </p:tgtEl>
                                      </p:cBhvr>
                                    </p:animEffect>
                                    <p:set>
                                      <p:cBhvr>
                                        <p:cTn id="15" dur="1" fill="hold">
                                          <p:stCondLst>
                                            <p:cond delay="499"/>
                                          </p:stCondLst>
                                        </p:cTn>
                                        <p:tgtEl>
                                          <p:spTgt spid="428046"/>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428048"/>
                                        </p:tgtEl>
                                      </p:cBhvr>
                                    </p:animEffect>
                                    <p:set>
                                      <p:cBhvr>
                                        <p:cTn id="18" dur="1" fill="hold">
                                          <p:stCondLst>
                                            <p:cond delay="499"/>
                                          </p:stCondLst>
                                        </p:cTn>
                                        <p:tgtEl>
                                          <p:spTgt spid="428048"/>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428050"/>
                                        </p:tgtEl>
                                        <p:attrNameLst>
                                          <p:attrName>style.visibility</p:attrName>
                                        </p:attrNameLst>
                                      </p:cBhvr>
                                      <p:to>
                                        <p:strVal val="visible"/>
                                      </p:to>
                                    </p:set>
                                    <p:animEffect transition="in" filter="dissolve">
                                      <p:cBhvr>
                                        <p:cTn id="21" dur="500"/>
                                        <p:tgtEl>
                                          <p:spTgt spid="42805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28049"/>
                                        </p:tgtEl>
                                        <p:attrNameLst>
                                          <p:attrName>style.visibility</p:attrName>
                                        </p:attrNameLst>
                                      </p:cBhvr>
                                      <p:to>
                                        <p:strVal val="visible"/>
                                      </p:to>
                                    </p:set>
                                    <p:animEffect transition="in" filter="dissolve">
                                      <p:cBhvr>
                                        <p:cTn id="24" dur="500"/>
                                        <p:tgtEl>
                                          <p:spTgt spid="42804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28059"/>
                                        </p:tgtEl>
                                        <p:attrNameLst>
                                          <p:attrName>style.visibility</p:attrName>
                                        </p:attrNameLst>
                                      </p:cBhvr>
                                      <p:to>
                                        <p:strVal val="visible"/>
                                      </p:to>
                                    </p:set>
                                    <p:animEffect transition="in" filter="dissolve">
                                      <p:cBhvr>
                                        <p:cTn id="27" dur="500"/>
                                        <p:tgtEl>
                                          <p:spTgt spid="4280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8055"/>
                                        </p:tgtEl>
                                        <p:attrNameLst>
                                          <p:attrName>style.visibility</p:attrName>
                                        </p:attrNameLst>
                                      </p:cBhvr>
                                      <p:to>
                                        <p:strVal val="visible"/>
                                      </p:to>
                                    </p:set>
                                    <p:animEffect transition="in" filter="dissolve">
                                      <p:cBhvr>
                                        <p:cTn id="32" dur="500"/>
                                        <p:tgtEl>
                                          <p:spTgt spid="42805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28054"/>
                                        </p:tgtEl>
                                        <p:attrNameLst>
                                          <p:attrName>style.visibility</p:attrName>
                                        </p:attrNameLst>
                                      </p:cBhvr>
                                      <p:to>
                                        <p:strVal val="visible"/>
                                      </p:to>
                                    </p:set>
                                    <p:animEffect transition="in" filter="dissolve">
                                      <p:cBhvr>
                                        <p:cTn id="35" dur="500"/>
                                        <p:tgtEl>
                                          <p:spTgt spid="42805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28056"/>
                                        </p:tgtEl>
                                        <p:attrNameLst>
                                          <p:attrName>style.visibility</p:attrName>
                                        </p:attrNameLst>
                                      </p:cBhvr>
                                      <p:to>
                                        <p:strVal val="visible"/>
                                      </p:to>
                                    </p:set>
                                    <p:animEffect transition="in" filter="dissolve">
                                      <p:cBhvr>
                                        <p:cTn id="38" dur="500"/>
                                        <p:tgtEl>
                                          <p:spTgt spid="42805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28060"/>
                                        </p:tgtEl>
                                        <p:attrNameLst>
                                          <p:attrName>style.visibility</p:attrName>
                                        </p:attrNameLst>
                                      </p:cBhvr>
                                      <p:to>
                                        <p:strVal val="visible"/>
                                      </p:to>
                                    </p:set>
                                    <p:animEffect transition="in" filter="dissolve">
                                      <p:cBhvr>
                                        <p:cTn id="41" dur="500"/>
                                        <p:tgtEl>
                                          <p:spTgt spid="42806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28061"/>
                                        </p:tgtEl>
                                        <p:attrNameLst>
                                          <p:attrName>style.visibility</p:attrName>
                                        </p:attrNameLst>
                                      </p:cBhvr>
                                      <p:to>
                                        <p:strVal val="visible"/>
                                      </p:to>
                                    </p:set>
                                    <p:animEffect transition="in" filter="dissolve">
                                      <p:cBhvr>
                                        <p:cTn id="44" dur="500"/>
                                        <p:tgtEl>
                                          <p:spTgt spid="428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6" grpId="0" animBg="1"/>
      <p:bldP spid="428046" grpId="1" animBg="1"/>
      <p:bldP spid="428048" grpId="0"/>
      <p:bldP spid="428048" grpId="1"/>
      <p:bldP spid="428049" grpId="0"/>
      <p:bldP spid="428050" grpId="0" animBg="1"/>
      <p:bldP spid="428054" grpId="0" animBg="1"/>
      <p:bldP spid="428055" grpId="0" animBg="1"/>
      <p:bldP spid="428056" grpId="0"/>
      <p:bldP spid="428059" grpId="0"/>
      <p:bldP spid="428060" grpId="0"/>
      <p:bldP spid="42806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3" descr="PPT1EC"/>
          <p:cNvPicPr>
            <a:picLocks noChangeAspect="1" noChangeArrowheads="1"/>
          </p:cNvPicPr>
          <p:nvPr/>
        </p:nvPicPr>
        <p:blipFill>
          <a:blip r:embed="rId4" cstate="print"/>
          <a:srcRect/>
          <a:stretch>
            <a:fillRect/>
          </a:stretch>
        </p:blipFill>
        <p:spPr bwMode="auto">
          <a:xfrm rot="5400000">
            <a:off x="3637093" y="1805538"/>
            <a:ext cx="2589219" cy="4197177"/>
          </a:xfrm>
          <a:prstGeom prst="rect">
            <a:avLst/>
          </a:prstGeom>
          <a:noFill/>
          <a:ln w="9525">
            <a:noFill/>
            <a:miter lim="800000"/>
            <a:headEnd/>
            <a:tailEnd/>
          </a:ln>
        </p:spPr>
      </p:pic>
      <p:sp>
        <p:nvSpPr>
          <p:cNvPr id="2053" name="Rectangle 25"/>
          <p:cNvSpPr>
            <a:spLocks noGrp="1" noChangeArrowheads="1"/>
          </p:cNvSpPr>
          <p:nvPr>
            <p:ph type="title"/>
          </p:nvPr>
        </p:nvSpPr>
        <p:spPr>
          <a:noFill/>
        </p:spPr>
        <p:txBody>
          <a:bodyPr/>
          <a:lstStyle/>
          <a:p>
            <a:pPr algn="ctr" eaLnBrk="1" hangingPunct="1">
              <a:lnSpc>
                <a:spcPct val="105000"/>
              </a:lnSpc>
            </a:pPr>
            <a:r>
              <a:rPr lang="en-US" dirty="0" smtClean="0"/>
              <a:t>Relationship to Probability Theory</a:t>
            </a:r>
          </a:p>
        </p:txBody>
      </p:sp>
      <p:graphicFrame>
        <p:nvGraphicFramePr>
          <p:cNvPr id="2050" name="Object 24"/>
          <p:cNvGraphicFramePr>
            <a:graphicFrameLocks noGrp="1" noChangeAspect="1"/>
          </p:cNvGraphicFramePr>
          <p:nvPr>
            <p:ph idx="1"/>
          </p:nvPr>
        </p:nvGraphicFramePr>
        <p:xfrm>
          <a:off x="2195864" y="1570813"/>
          <a:ext cx="6793590" cy="4529059"/>
        </p:xfrm>
        <a:graphic>
          <a:graphicData uri="http://schemas.openxmlformats.org/presentationml/2006/ole">
            <mc:AlternateContent xmlns:mc="http://schemas.openxmlformats.org/markup-compatibility/2006">
              <mc:Choice xmlns:v="urn:schemas-microsoft-com:vml" Requires="v">
                <p:oleObj spid="_x0000_s742527" name="Graph" r:id="rId5" imgW="5486400" imgH="3657600" progId="">
                  <p:embed/>
                </p:oleObj>
              </mc:Choice>
              <mc:Fallback>
                <p:oleObj name="Graph" r:id="rId5" imgW="5486400" imgH="3657600" progId="">
                  <p:embed/>
                  <p:pic>
                    <p:nvPicPr>
                      <p:cNvPr id="0" name="Picture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864" y="1570813"/>
                        <a:ext cx="6793590" cy="45290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3" descr="PPT1EC"/>
          <p:cNvPicPr>
            <a:picLocks noChangeAspect="1" noChangeArrowheads="1"/>
          </p:cNvPicPr>
          <p:nvPr/>
        </p:nvPicPr>
        <p:blipFill>
          <a:blip r:embed="rId4" cstate="print"/>
          <a:srcRect/>
          <a:stretch>
            <a:fillRect/>
          </a:stretch>
        </p:blipFill>
        <p:spPr bwMode="auto">
          <a:xfrm>
            <a:off x="231819" y="1915003"/>
            <a:ext cx="2167428" cy="351344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Outline</a:t>
            </a:r>
          </a:p>
        </p:txBody>
      </p:sp>
      <p:sp>
        <p:nvSpPr>
          <p:cNvPr id="12291" name="Content Placeholder 2"/>
          <p:cNvSpPr>
            <a:spLocks noGrp="1"/>
          </p:cNvSpPr>
          <p:nvPr>
            <p:ph idx="1"/>
          </p:nvPr>
        </p:nvSpPr>
        <p:spPr/>
        <p:txBody>
          <a:bodyPr/>
          <a:lstStyle/>
          <a:p>
            <a:pPr marL="514350" indent="-514350">
              <a:buFont typeface="+mj-lt"/>
              <a:buAutoNum type="arabicPeriod"/>
            </a:pPr>
            <a:r>
              <a:rPr lang="en-US" dirty="0" smtClean="0"/>
              <a:t>Why data for QI is important</a:t>
            </a:r>
          </a:p>
          <a:p>
            <a:pPr marL="514350" indent="-514350">
              <a:buFont typeface="+mj-lt"/>
              <a:buAutoNum type="arabicPeriod"/>
            </a:pPr>
            <a:r>
              <a:rPr lang="en-US" dirty="0" smtClean="0"/>
              <a:t>Data tools for QI in general</a:t>
            </a:r>
          </a:p>
          <a:p>
            <a:pPr marL="514350" indent="-514350">
              <a:buFont typeface="+mj-lt"/>
              <a:buAutoNum type="arabicPeriod"/>
            </a:pPr>
            <a:r>
              <a:rPr lang="en-US" dirty="0" smtClean="0"/>
              <a:t>Data tools for QI </a:t>
            </a:r>
            <a:r>
              <a:rPr lang="en-US" dirty="0" err="1" smtClean="0"/>
              <a:t>collaboratives</a:t>
            </a:r>
            <a:r>
              <a:rPr lang="en-US" dirty="0" smtClean="0"/>
              <a:t> in particular</a:t>
            </a:r>
          </a:p>
          <a:p>
            <a:pPr marL="0" indent="0">
              <a:buNone/>
            </a:pPr>
            <a:r>
              <a:rPr lang="en-US" dirty="0" smtClean="0"/>
              <a:t>(examples from human milk along the way)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385311" y="3139340"/>
            <a:ext cx="8049253" cy="3347725"/>
          </a:xfrm>
          <a:ln>
            <a:solidFill>
              <a:schemeClr val="accent1">
                <a:shade val="50000"/>
              </a:schemeClr>
            </a:solidFill>
          </a:ln>
        </p:spPr>
        <p:txBody>
          <a:bodyPr>
            <a:noAutofit/>
          </a:bodyPr>
          <a:lstStyle/>
          <a:p>
            <a:pPr>
              <a:lnSpc>
                <a:spcPct val="100000"/>
              </a:lnSpc>
              <a:spcAft>
                <a:spcPts val="0"/>
              </a:spcAft>
              <a:buFontTx/>
              <a:buNone/>
            </a:pPr>
            <a:r>
              <a:rPr lang="en-US" sz="2800" b="1" u="sng" dirty="0" smtClean="0"/>
              <a:t>Discrete (Integer) </a:t>
            </a:r>
            <a:r>
              <a:rPr lang="en-US" sz="2800" b="1" u="sng" dirty="0"/>
              <a:t>Data</a:t>
            </a:r>
          </a:p>
          <a:p>
            <a:pPr marL="695325" indent="-457200">
              <a:lnSpc>
                <a:spcPct val="100000"/>
              </a:lnSpc>
              <a:spcAft>
                <a:spcPts val="0"/>
              </a:spcAft>
              <a:buSzPct val="100000"/>
            </a:pPr>
            <a:r>
              <a:rPr lang="en-US" sz="2800" dirty="0"/>
              <a:t>Classification:  </a:t>
            </a:r>
            <a:r>
              <a:rPr lang="en-US" sz="2800" dirty="0" smtClean="0"/>
              <a:t>Presence </a:t>
            </a:r>
            <a:r>
              <a:rPr lang="en-US" sz="2800" dirty="0"/>
              <a:t>or </a:t>
            </a:r>
            <a:r>
              <a:rPr lang="en-US" sz="2800" dirty="0" smtClean="0"/>
              <a:t>not of an attribute</a:t>
            </a:r>
            <a:endParaRPr lang="en-US" sz="2800" dirty="0"/>
          </a:p>
          <a:p>
            <a:pPr marL="695325" indent="-457200">
              <a:lnSpc>
                <a:spcPct val="100000"/>
              </a:lnSpc>
              <a:spcAft>
                <a:spcPts val="0"/>
              </a:spcAft>
              <a:buSzPct val="100000"/>
            </a:pPr>
            <a:r>
              <a:rPr lang="en-US" sz="2800" dirty="0"/>
              <a:t>Count:  </a:t>
            </a:r>
            <a:r>
              <a:rPr lang="en-US" sz="2800" dirty="0" smtClean="0"/>
              <a:t>How </a:t>
            </a:r>
            <a:r>
              <a:rPr lang="en-US" sz="2800" dirty="0"/>
              <a:t>many attributes occur in </a:t>
            </a:r>
            <a:r>
              <a:rPr lang="en-US" sz="2800" dirty="0" smtClean="0"/>
              <a:t>sample</a:t>
            </a:r>
          </a:p>
          <a:p>
            <a:pPr>
              <a:lnSpc>
                <a:spcPct val="100000"/>
              </a:lnSpc>
              <a:spcBef>
                <a:spcPts val="1200"/>
              </a:spcBef>
              <a:spcAft>
                <a:spcPts val="0"/>
              </a:spcAft>
              <a:buFontTx/>
              <a:buNone/>
            </a:pPr>
            <a:r>
              <a:rPr lang="en-US" sz="2800" b="1" u="sng" dirty="0"/>
              <a:t>Continuous Data</a:t>
            </a:r>
          </a:p>
          <a:p>
            <a:pPr marL="695325" indent="-457200">
              <a:lnSpc>
                <a:spcPct val="100000"/>
              </a:lnSpc>
              <a:spcAft>
                <a:spcPts val="0"/>
              </a:spcAft>
              <a:buSzPct val="100000"/>
            </a:pPr>
            <a:r>
              <a:rPr lang="en-US" sz="2800" dirty="0"/>
              <a:t>Numerical value for each unit in a group</a:t>
            </a:r>
          </a:p>
          <a:p>
            <a:pPr marL="628650" indent="-390525">
              <a:lnSpc>
                <a:spcPct val="100000"/>
              </a:lnSpc>
              <a:spcAft>
                <a:spcPts val="0"/>
              </a:spcAft>
              <a:buSzPct val="100000"/>
              <a:buFont typeface="+mj-lt"/>
              <a:buAutoNum type="arabicPeriod" startAt="2"/>
            </a:pPr>
            <a:endParaRPr lang="en-US" sz="2800" dirty="0" smtClean="0">
              <a:solidFill>
                <a:srgbClr val="C00000"/>
              </a:solidFill>
            </a:endParaRPr>
          </a:p>
        </p:txBody>
      </p:sp>
      <p:sp>
        <p:nvSpPr>
          <p:cNvPr id="2" name="Rounded Rectangle 1"/>
          <p:cNvSpPr/>
          <p:nvPr/>
        </p:nvSpPr>
        <p:spPr>
          <a:xfrm>
            <a:off x="368150" y="1314500"/>
            <a:ext cx="1632857" cy="12191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latin typeface="Calibri" panose="020F0502020204030204" pitchFamily="34" charset="0"/>
              </a:rPr>
              <a:t>Type of data</a:t>
            </a:r>
            <a:endParaRPr lang="en-US" sz="2800" dirty="0">
              <a:solidFill>
                <a:schemeClr val="tx1"/>
              </a:solidFill>
              <a:latin typeface="Calibri" panose="020F0502020204030204" pitchFamily="34" charset="0"/>
            </a:endParaRPr>
          </a:p>
        </p:txBody>
      </p:sp>
      <p:sp>
        <p:nvSpPr>
          <p:cNvPr id="5" name="Rounded Rectangle 4"/>
          <p:cNvSpPr/>
          <p:nvPr/>
        </p:nvSpPr>
        <p:spPr>
          <a:xfrm>
            <a:off x="2669984" y="1314500"/>
            <a:ext cx="1632857" cy="12191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latin typeface="Calibri" panose="020F0502020204030204" pitchFamily="34" charset="0"/>
              </a:rPr>
              <a:t>Sample Size</a:t>
            </a:r>
            <a:endParaRPr lang="en-US" sz="2800" dirty="0">
              <a:solidFill>
                <a:schemeClr val="tx1"/>
              </a:solidFill>
              <a:latin typeface="Calibri" panose="020F0502020204030204" pitchFamily="34" charset="0"/>
            </a:endParaRPr>
          </a:p>
        </p:txBody>
      </p:sp>
      <p:sp>
        <p:nvSpPr>
          <p:cNvPr id="11" name="Rounded Rectangle 10"/>
          <p:cNvSpPr/>
          <p:nvPr/>
        </p:nvSpPr>
        <p:spPr>
          <a:xfrm>
            <a:off x="4948063" y="1314500"/>
            <a:ext cx="1632857" cy="12191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latin typeface="Calibri" panose="020F0502020204030204" pitchFamily="34" charset="0"/>
              </a:rPr>
              <a:t>Type of Chart</a:t>
            </a:r>
            <a:endParaRPr lang="en-US" sz="2800" dirty="0">
              <a:solidFill>
                <a:schemeClr val="tx1"/>
              </a:solidFill>
              <a:latin typeface="Calibri" panose="020F0502020204030204" pitchFamily="34" charset="0"/>
            </a:endParaRPr>
          </a:p>
        </p:txBody>
      </p:sp>
      <p:sp>
        <p:nvSpPr>
          <p:cNvPr id="12" name="Rounded Rectangle 11"/>
          <p:cNvSpPr/>
          <p:nvPr/>
        </p:nvSpPr>
        <p:spPr>
          <a:xfrm>
            <a:off x="7154882" y="1314500"/>
            <a:ext cx="1632857" cy="121919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solidFill>
                  <a:schemeClr val="tx1"/>
                </a:solidFill>
                <a:latin typeface="Calibri" panose="020F0502020204030204" pitchFamily="34" charset="0"/>
              </a:rPr>
              <a:t>Math</a:t>
            </a:r>
          </a:p>
          <a:p>
            <a:pPr algn="ctr"/>
            <a:r>
              <a:rPr lang="en-US" sz="2000" dirty="0" smtClean="0">
                <a:solidFill>
                  <a:schemeClr val="tx1"/>
                </a:solidFill>
                <a:latin typeface="Calibri" panose="020F0502020204030204" pitchFamily="34" charset="0"/>
              </a:rPr>
              <a:t>(software)</a:t>
            </a:r>
            <a:endParaRPr lang="en-US" sz="2800" dirty="0">
              <a:solidFill>
                <a:schemeClr val="tx1"/>
              </a:solidFill>
              <a:latin typeface="Calibri" panose="020F0502020204030204" pitchFamily="34" charset="0"/>
            </a:endParaRPr>
          </a:p>
        </p:txBody>
      </p:sp>
      <p:cxnSp>
        <p:nvCxnSpPr>
          <p:cNvPr id="4" name="Straight Arrow Connector 3"/>
          <p:cNvCxnSpPr>
            <a:stCxn id="2" idx="3"/>
            <a:endCxn id="5" idx="1"/>
          </p:cNvCxnSpPr>
          <p:nvPr/>
        </p:nvCxnSpPr>
        <p:spPr>
          <a:xfrm>
            <a:off x="2000999" y="1924099"/>
            <a:ext cx="668979" cy="0"/>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11" idx="1"/>
          </p:cNvCxnSpPr>
          <p:nvPr/>
        </p:nvCxnSpPr>
        <p:spPr>
          <a:xfrm>
            <a:off x="4302831" y="1924099"/>
            <a:ext cx="645220" cy="0"/>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a:endCxn id="12" idx="1"/>
          </p:cNvCxnSpPr>
          <p:nvPr/>
        </p:nvCxnSpPr>
        <p:spPr>
          <a:xfrm>
            <a:off x="6580913" y="1924099"/>
            <a:ext cx="573969" cy="0"/>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2"/>
          </p:cNvCxnSpPr>
          <p:nvPr/>
        </p:nvCxnSpPr>
        <p:spPr>
          <a:xfrm flipH="1">
            <a:off x="1184578" y="2533697"/>
            <a:ext cx="1" cy="605643"/>
          </a:xfrm>
          <a:prstGeom prst="straightConnector1">
            <a:avLst/>
          </a:prstGeom>
          <a:ln w="38100">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6133" y="904587"/>
            <a:ext cx="2114767" cy="19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bwMode="auto">
          <a:xfrm>
            <a:off x="457200" y="124408"/>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smtClean="0"/>
              <a:t>Constructing Control Charts</a:t>
            </a:r>
          </a:p>
        </p:txBody>
      </p:sp>
    </p:spTree>
    <p:extLst>
      <p:ext uri="{BB962C8B-B14F-4D97-AF65-F5344CB8AC3E}">
        <p14:creationId xmlns:p14="http://schemas.microsoft.com/office/powerpoint/2010/main" val="425615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&amp; Control Charts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22374200"/>
              </p:ext>
            </p:extLst>
          </p:nvPr>
        </p:nvGraphicFramePr>
        <p:xfrm>
          <a:off x="417787" y="1226977"/>
          <a:ext cx="8308426" cy="4752939"/>
        </p:xfrm>
        <a:graphic>
          <a:graphicData uri="http://schemas.openxmlformats.org/drawingml/2006/table">
            <a:tbl>
              <a:tblPr firstRow="1" bandRow="1">
                <a:tableStyleId>{5940675A-B579-460E-94D1-54222C63F5DA}</a:tableStyleId>
              </a:tblPr>
              <a:tblGrid>
                <a:gridCol w="2285991"/>
                <a:gridCol w="2329543"/>
                <a:gridCol w="1796143"/>
                <a:gridCol w="1896749"/>
              </a:tblGrid>
              <a:tr h="670560">
                <a:tc>
                  <a:txBody>
                    <a:bodyPr/>
                    <a:lstStyle/>
                    <a:p>
                      <a:pPr algn="ctr"/>
                      <a:r>
                        <a:rPr lang="en-US" sz="2400" b="1" dirty="0" smtClean="0">
                          <a:solidFill>
                            <a:schemeClr val="tx1"/>
                          </a:solidFill>
                          <a:latin typeface="Calibri" panose="020F0502020204030204" pitchFamily="34" charset="0"/>
                        </a:rPr>
                        <a:t>Type of Data</a:t>
                      </a:r>
                      <a:endParaRPr lang="en-US" sz="2400" b="1" dirty="0">
                        <a:solidFill>
                          <a:schemeClr val="tx1"/>
                        </a:solidFill>
                        <a:latin typeface="Calibri" panose="020F0502020204030204" pitchFamily="34" charset="0"/>
                      </a:endParaRPr>
                    </a:p>
                  </a:txBody>
                  <a:tcPr anchor="ctr">
                    <a:solidFill>
                      <a:schemeClr val="bg1">
                        <a:lumMod val="95000"/>
                      </a:schemeClr>
                    </a:solidFill>
                  </a:tcPr>
                </a:tc>
                <a:tc>
                  <a:txBody>
                    <a:bodyPr/>
                    <a:lstStyle/>
                    <a:p>
                      <a:pPr algn="ctr"/>
                      <a:r>
                        <a:rPr lang="en-US" sz="2400" b="1" dirty="0" smtClean="0">
                          <a:latin typeface="Calibri" panose="020F0502020204030204" pitchFamily="34" charset="0"/>
                        </a:rPr>
                        <a:t>Example</a:t>
                      </a:r>
                      <a:endParaRPr lang="en-US" sz="2400" b="1" dirty="0">
                        <a:solidFill>
                          <a:schemeClr val="tx1"/>
                        </a:solidFill>
                        <a:latin typeface="Calibri" panose="020F0502020204030204" pitchFamily="34" charset="0"/>
                      </a:endParaRPr>
                    </a:p>
                  </a:txBody>
                  <a:tcPr anchor="ctr">
                    <a:solidFill>
                      <a:schemeClr val="bg1">
                        <a:lumMod val="95000"/>
                      </a:schemeClr>
                    </a:solidFill>
                  </a:tcPr>
                </a:tc>
                <a:tc>
                  <a:txBody>
                    <a:bodyPr/>
                    <a:lstStyle/>
                    <a:p>
                      <a:pPr algn="ctr"/>
                      <a:r>
                        <a:rPr lang="en-US" sz="2400" b="1" dirty="0" smtClean="0">
                          <a:solidFill>
                            <a:schemeClr val="tx1"/>
                          </a:solidFill>
                          <a:latin typeface="Calibri" panose="020F0502020204030204" pitchFamily="34" charset="0"/>
                        </a:rPr>
                        <a:t>Distribution</a:t>
                      </a:r>
                      <a:endParaRPr lang="en-US" sz="2400" b="1" dirty="0">
                        <a:solidFill>
                          <a:schemeClr val="tx1"/>
                        </a:solidFill>
                        <a:latin typeface="Calibri" panose="020F0502020204030204" pitchFamily="34" charset="0"/>
                      </a:endParaRPr>
                    </a:p>
                  </a:txBody>
                  <a:tcPr anchor="ctr">
                    <a:solidFill>
                      <a:schemeClr val="bg1">
                        <a:lumMod val="95000"/>
                      </a:schemeClr>
                    </a:solidFill>
                  </a:tcPr>
                </a:tc>
                <a:tc>
                  <a:txBody>
                    <a:bodyPr/>
                    <a:lstStyle/>
                    <a:p>
                      <a:pPr algn="ctr"/>
                      <a:r>
                        <a:rPr lang="en-US" sz="2400" b="1" dirty="0" smtClean="0">
                          <a:solidFill>
                            <a:schemeClr val="tx1"/>
                          </a:solidFill>
                          <a:latin typeface="Calibri" panose="020F0502020204030204" pitchFamily="34" charset="0"/>
                        </a:rPr>
                        <a:t>Control</a:t>
                      </a:r>
                      <a:r>
                        <a:rPr lang="en-US" sz="2400" b="1" baseline="0" dirty="0" smtClean="0">
                          <a:solidFill>
                            <a:schemeClr val="tx1"/>
                          </a:solidFill>
                          <a:latin typeface="Calibri" panose="020F0502020204030204" pitchFamily="34" charset="0"/>
                        </a:rPr>
                        <a:t> Chart</a:t>
                      </a:r>
                      <a:endParaRPr lang="en-US" sz="2400" b="1" dirty="0">
                        <a:solidFill>
                          <a:schemeClr val="tx1"/>
                        </a:solidFill>
                        <a:latin typeface="Calibri" panose="020F0502020204030204" pitchFamily="34" charset="0"/>
                      </a:endParaRPr>
                    </a:p>
                  </a:txBody>
                  <a:tcPr anchor="ctr">
                    <a:solidFill>
                      <a:schemeClr val="bg1">
                        <a:lumMod val="95000"/>
                      </a:schemeClr>
                    </a:solidFill>
                  </a:tcPr>
                </a:tc>
              </a:tr>
              <a:tr h="1290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smtClean="0">
                          <a:solidFill>
                            <a:schemeClr val="tx1"/>
                          </a:solidFill>
                          <a:latin typeface="Calibri" panose="020F0502020204030204" pitchFamily="34" charset="0"/>
                        </a:rPr>
                        <a:t>Discrete Classification</a:t>
                      </a:r>
                      <a:endParaRPr lang="en-US" sz="2400" b="0" dirty="0" smtClean="0">
                        <a:solidFill>
                          <a:schemeClr val="tx1"/>
                        </a:solidFill>
                        <a:latin typeface="Calibri" panose="020F0502020204030204" pitchFamily="34" charset="0"/>
                      </a:endParaRPr>
                    </a:p>
                  </a:txBody>
                  <a:tcPr anchor="ctr">
                    <a:noFill/>
                  </a:tcPr>
                </a:tc>
                <a:tc>
                  <a:txBody>
                    <a:bodyPr/>
                    <a:lstStyle/>
                    <a:p>
                      <a:pPr algn="l"/>
                      <a:r>
                        <a:rPr lang="en-US" sz="2400" b="0" i="0" dirty="0" smtClean="0">
                          <a:solidFill>
                            <a:schemeClr val="tx1"/>
                          </a:solidFill>
                          <a:latin typeface="Calibri" panose="020F0502020204030204" pitchFamily="34" charset="0"/>
                        </a:rPr>
                        <a:t>Any</a:t>
                      </a:r>
                      <a:r>
                        <a:rPr lang="en-US" sz="2400" b="0" i="0" baseline="0" dirty="0" smtClean="0">
                          <a:solidFill>
                            <a:schemeClr val="tx1"/>
                          </a:solidFill>
                          <a:latin typeface="Calibri" panose="020F0502020204030204" pitchFamily="34" charset="0"/>
                        </a:rPr>
                        <a:t> late infection</a:t>
                      </a:r>
                      <a:endParaRPr lang="en-US" sz="2400" b="0" i="1" dirty="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Binomial</a:t>
                      </a:r>
                      <a:endParaRPr lang="en-US" sz="2400" b="0" dirty="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P-chart</a:t>
                      </a:r>
                      <a:endParaRPr lang="en-US" sz="2400" b="0" dirty="0">
                        <a:solidFill>
                          <a:schemeClr val="tx1"/>
                        </a:solidFill>
                        <a:latin typeface="Calibri" panose="020F0502020204030204" pitchFamily="34" charset="0"/>
                      </a:endParaRPr>
                    </a:p>
                  </a:txBody>
                  <a:tcPr anchor="ctr">
                    <a:noFill/>
                  </a:tcPr>
                </a:tc>
              </a:tr>
              <a:tr h="1225957">
                <a:tc>
                  <a:txBody>
                    <a:bodyPr/>
                    <a:lstStyle/>
                    <a:p>
                      <a:pPr algn="l"/>
                      <a:r>
                        <a:rPr lang="en-US" sz="2400" b="0" dirty="0" smtClean="0">
                          <a:solidFill>
                            <a:schemeClr val="tx1"/>
                          </a:solidFill>
                          <a:latin typeface="Calibri" panose="020F0502020204030204" pitchFamily="34" charset="0"/>
                        </a:rPr>
                        <a:t>Discrete Count</a:t>
                      </a:r>
                      <a:endParaRPr lang="en-US" sz="2400" b="0" dirty="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Number of times skin-to-skin</a:t>
                      </a:r>
                      <a:endParaRPr lang="en-US" sz="2400" b="0" i="1" dirty="0" smtClean="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Poisson</a:t>
                      </a:r>
                      <a:endParaRPr lang="en-US" sz="2400" b="0" dirty="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U-chart</a:t>
                      </a:r>
                      <a:r>
                        <a:rPr lang="en-US" sz="2400" b="0" baseline="0" dirty="0" smtClean="0">
                          <a:solidFill>
                            <a:schemeClr val="tx1"/>
                          </a:solidFill>
                          <a:latin typeface="Calibri" panose="020F0502020204030204" pitchFamily="34" charset="0"/>
                        </a:rPr>
                        <a:t> or </a:t>
                      </a:r>
                      <a:br>
                        <a:rPr lang="en-US" sz="2400" b="0" baseline="0" dirty="0" smtClean="0">
                          <a:solidFill>
                            <a:schemeClr val="tx1"/>
                          </a:solidFill>
                          <a:latin typeface="Calibri" panose="020F0502020204030204" pitchFamily="34" charset="0"/>
                        </a:rPr>
                      </a:br>
                      <a:r>
                        <a:rPr lang="en-US" sz="2400" b="0" baseline="0" dirty="0" smtClean="0">
                          <a:solidFill>
                            <a:schemeClr val="tx1"/>
                          </a:solidFill>
                          <a:latin typeface="Calibri" panose="020F0502020204030204" pitchFamily="34" charset="0"/>
                        </a:rPr>
                        <a:t>C-chart</a:t>
                      </a:r>
                      <a:endParaRPr lang="en-US" sz="2400" b="0" dirty="0">
                        <a:solidFill>
                          <a:schemeClr val="tx1"/>
                        </a:solidFill>
                        <a:latin typeface="Calibri" panose="020F0502020204030204" pitchFamily="34" charset="0"/>
                      </a:endParaRPr>
                    </a:p>
                  </a:txBody>
                  <a:tcPr anchor="ctr">
                    <a:noFill/>
                  </a:tcPr>
                </a:tc>
              </a:tr>
              <a:tr h="1565835">
                <a:tc>
                  <a:txBody>
                    <a:bodyPr/>
                    <a:lstStyle/>
                    <a:p>
                      <a:pPr algn="l"/>
                      <a:r>
                        <a:rPr lang="en-US" sz="2400" b="0" dirty="0" smtClean="0">
                          <a:solidFill>
                            <a:schemeClr val="tx1"/>
                          </a:solidFill>
                          <a:latin typeface="Calibri" panose="020F0502020204030204" pitchFamily="34" charset="0"/>
                        </a:rPr>
                        <a:t>Continuous</a:t>
                      </a:r>
                      <a:endParaRPr lang="en-US" sz="2400" b="0" dirty="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Time to first pump</a:t>
                      </a:r>
                      <a:endParaRPr lang="en-US" sz="2400" b="0" i="1" dirty="0" smtClean="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Normal</a:t>
                      </a:r>
                      <a:endParaRPr lang="en-US" sz="2400" b="0" dirty="0">
                        <a:solidFill>
                          <a:schemeClr val="tx1"/>
                        </a:solidFill>
                        <a:latin typeface="Calibri" panose="020F0502020204030204" pitchFamily="34" charset="0"/>
                      </a:endParaRPr>
                    </a:p>
                  </a:txBody>
                  <a:tcPr anchor="ctr">
                    <a:noFill/>
                  </a:tcPr>
                </a:tc>
                <a:tc>
                  <a:txBody>
                    <a:bodyPr/>
                    <a:lstStyle/>
                    <a:p>
                      <a:pPr algn="l"/>
                      <a:r>
                        <a:rPr lang="en-US" sz="2400" b="0" dirty="0" smtClean="0">
                          <a:solidFill>
                            <a:schemeClr val="tx1"/>
                          </a:solidFill>
                          <a:latin typeface="Calibri" panose="020F0502020204030204" pitchFamily="34" charset="0"/>
                        </a:rPr>
                        <a:t>X-MR</a:t>
                      </a:r>
                      <a:r>
                        <a:rPr lang="en-US" sz="2400" b="0" baseline="0" dirty="0" smtClean="0">
                          <a:solidFill>
                            <a:schemeClr val="tx1"/>
                          </a:solidFill>
                          <a:latin typeface="Calibri" panose="020F0502020204030204" pitchFamily="34" charset="0"/>
                        </a:rPr>
                        <a:t> chart </a:t>
                      </a:r>
                      <a:r>
                        <a:rPr lang="en-US" sz="2400" b="0" dirty="0" smtClean="0">
                          <a:solidFill>
                            <a:schemeClr val="tx1"/>
                          </a:solidFill>
                          <a:latin typeface="Calibri" panose="020F0502020204030204" pitchFamily="34" charset="0"/>
                        </a:rPr>
                        <a:t>or </a:t>
                      </a:r>
                      <a:br>
                        <a:rPr lang="en-US" sz="2400" b="0" dirty="0" smtClean="0">
                          <a:solidFill>
                            <a:schemeClr val="tx1"/>
                          </a:solidFill>
                          <a:latin typeface="Calibri" panose="020F0502020204030204" pitchFamily="34" charset="0"/>
                        </a:rPr>
                      </a:br>
                      <a:r>
                        <a:rPr lang="en-US" sz="2400" b="0" dirty="0" err="1" smtClean="0">
                          <a:solidFill>
                            <a:schemeClr val="tx1"/>
                          </a:solidFill>
                          <a:latin typeface="Calibri" panose="020F0502020204030204" pitchFamily="34" charset="0"/>
                        </a:rPr>
                        <a:t>Xbar</a:t>
                      </a:r>
                      <a:r>
                        <a:rPr lang="en-US" sz="2400" b="0" dirty="0" smtClean="0">
                          <a:solidFill>
                            <a:schemeClr val="tx1"/>
                          </a:solidFill>
                          <a:latin typeface="Calibri" panose="020F0502020204030204" pitchFamily="34" charset="0"/>
                        </a:rPr>
                        <a:t>-S chart</a:t>
                      </a:r>
                      <a:endParaRPr lang="en-US" sz="2400" b="0" dirty="0">
                        <a:solidFill>
                          <a:schemeClr val="tx1"/>
                        </a:solidFill>
                        <a:latin typeface="Calibri" panose="020F0502020204030204" pitchFamily="34" charset="0"/>
                      </a:endParaRPr>
                    </a:p>
                  </a:txBody>
                  <a:tcPr anchor="ctr">
                    <a:noFill/>
                  </a:tcPr>
                </a:tc>
              </a:tr>
            </a:tbl>
          </a:graphicData>
        </a:graphic>
      </p:graphicFrame>
      <p:sp>
        <p:nvSpPr>
          <p:cNvPr id="10" name="Footer Placeholder 9"/>
          <p:cNvSpPr>
            <a:spLocks noGrp="1" noChangeArrowheads="1"/>
          </p:cNvSpPr>
          <p:nvPr>
            <p:ph type="ftr" sz="quarter" idx="4294967295"/>
          </p:nvPr>
        </p:nvSpPr>
        <p:spPr>
          <a:xfrm>
            <a:off x="15766" y="6535425"/>
            <a:ext cx="3657600" cy="354107"/>
          </a:xfrm>
          <a:prstGeom prst="rect">
            <a:avLst/>
          </a:prstGeom>
          <a:ln/>
        </p:spPr>
        <p:txBody>
          <a:bodyPr anchor="ctr" anchorCtr="0"/>
          <a:lstStyle>
            <a:lvl1pPr>
              <a:defRPr sz="1200"/>
            </a:lvl1pPr>
          </a:lstStyle>
          <a:p>
            <a:pPr algn="l">
              <a:defRPr/>
            </a:pPr>
            <a:r>
              <a:rPr lang="en-US" sz="1000" dirty="0" smtClean="0"/>
              <a:t>Healthcare Systems Engineering Institute</a:t>
            </a:r>
          </a:p>
        </p:txBody>
      </p:sp>
    </p:spTree>
    <p:extLst>
      <p:ext uri="{BB962C8B-B14F-4D97-AF65-F5344CB8AC3E}">
        <p14:creationId xmlns:p14="http://schemas.microsoft.com/office/powerpoint/2010/main" val="200593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1"/>
          <p:cNvSpPr txBox="1">
            <a:spLocks noChangeArrowheads="1"/>
          </p:cNvSpPr>
          <p:nvPr/>
        </p:nvSpPr>
        <p:spPr bwMode="auto">
          <a:xfrm>
            <a:off x="381000" y="4833590"/>
            <a:ext cx="594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b="1" dirty="0"/>
              <a:t>Centerline = p-bar = Average of the Statistic</a:t>
            </a:r>
          </a:p>
          <a:p>
            <a:pPr eaLnBrk="1" hangingPunct="1">
              <a:spcBef>
                <a:spcPct val="50000"/>
              </a:spcBef>
            </a:pPr>
            <a:r>
              <a:rPr lang="en-US" sz="1800" b="1" dirty="0" smtClean="0"/>
              <a:t>UCL = CL </a:t>
            </a:r>
            <a:r>
              <a:rPr lang="en-US" sz="1800" b="1" dirty="0"/>
              <a:t>+ 3 </a:t>
            </a:r>
            <a:r>
              <a:rPr lang="el-GR" sz="1800" b="1" dirty="0"/>
              <a:t>σ</a:t>
            </a:r>
            <a:r>
              <a:rPr lang="en-US" sz="1800" b="1" baseline="-25000" dirty="0"/>
              <a:t>s   </a:t>
            </a:r>
          </a:p>
          <a:p>
            <a:pPr eaLnBrk="1" hangingPunct="1">
              <a:spcBef>
                <a:spcPct val="50000"/>
              </a:spcBef>
            </a:pPr>
            <a:r>
              <a:rPr lang="en-US" sz="1800" b="1" dirty="0"/>
              <a:t>LCL = </a:t>
            </a:r>
            <a:r>
              <a:rPr lang="en-US" sz="1800" b="1" dirty="0" smtClean="0"/>
              <a:t>CL </a:t>
            </a:r>
            <a:r>
              <a:rPr lang="en-US" sz="1800" b="1" dirty="0"/>
              <a:t>- 3 </a:t>
            </a:r>
            <a:r>
              <a:rPr lang="el-GR" sz="1800" b="1" dirty="0"/>
              <a:t>σ</a:t>
            </a:r>
            <a:r>
              <a:rPr lang="en-US" sz="1800" b="1" baseline="-25000" dirty="0"/>
              <a:t>s</a:t>
            </a:r>
            <a:endParaRPr lang="el-GR" sz="1800" b="1" baseline="-25000" dirty="0"/>
          </a:p>
        </p:txBody>
      </p:sp>
      <p:sp>
        <p:nvSpPr>
          <p:cNvPr id="4101" name="Rectangle 5"/>
          <p:cNvSpPr>
            <a:spLocks noChangeArrowheads="1"/>
          </p:cNvSpPr>
          <p:nvPr/>
        </p:nvSpPr>
        <p:spPr bwMode="auto">
          <a:xfrm>
            <a:off x="6" y="30439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2" name="Object 6"/>
          <p:cNvGraphicFramePr>
            <a:graphicFrameLocks noChangeAspect="1"/>
          </p:cNvGraphicFramePr>
          <p:nvPr>
            <p:extLst>
              <p:ext uri="{D42A27DB-BD31-4B8C-83A1-F6EECF244321}">
                <p14:modId xmlns:p14="http://schemas.microsoft.com/office/powerpoint/2010/main" val="1270429860"/>
              </p:ext>
            </p:extLst>
          </p:nvPr>
        </p:nvGraphicFramePr>
        <p:xfrm>
          <a:off x="5686425" y="2699985"/>
          <a:ext cx="2419350" cy="944563"/>
        </p:xfrm>
        <a:graphic>
          <a:graphicData uri="http://schemas.openxmlformats.org/presentationml/2006/ole">
            <mc:AlternateContent xmlns:mc="http://schemas.openxmlformats.org/markup-compatibility/2006">
              <mc:Choice xmlns:v="urn:schemas-microsoft-com:vml" Requires="v">
                <p:oleObj spid="_x0000_s861564" name="Equation" r:id="rId4" imgW="1016000" imgH="393700" progId="Equation.3">
                  <p:embed/>
                </p:oleObj>
              </mc:Choice>
              <mc:Fallback>
                <p:oleObj name="Equation" r:id="rId4" imgW="1016000" imgH="3937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425" y="2699985"/>
                        <a:ext cx="241935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6" y="29725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4" name="Object 8"/>
          <p:cNvGraphicFramePr>
            <a:graphicFrameLocks noChangeAspect="1"/>
          </p:cNvGraphicFramePr>
          <p:nvPr>
            <p:extLst>
              <p:ext uri="{D42A27DB-BD31-4B8C-83A1-F6EECF244321}">
                <p14:modId xmlns:p14="http://schemas.microsoft.com/office/powerpoint/2010/main" val="568292734"/>
              </p:ext>
            </p:extLst>
          </p:nvPr>
        </p:nvGraphicFramePr>
        <p:xfrm>
          <a:off x="5284798" y="1217266"/>
          <a:ext cx="3375025" cy="957263"/>
        </p:xfrm>
        <a:graphic>
          <a:graphicData uri="http://schemas.openxmlformats.org/presentationml/2006/ole">
            <mc:AlternateContent xmlns:mc="http://schemas.openxmlformats.org/markup-compatibility/2006">
              <mc:Choice xmlns:v="urn:schemas-microsoft-com:vml" Requires="v">
                <p:oleObj spid="_x0000_s861565" name="Equation" r:id="rId6" imgW="1574800" imgH="444500" progId="Equation.3">
                  <p:embed/>
                </p:oleObj>
              </mc:Choice>
              <mc:Fallback>
                <p:oleObj name="Equation" r:id="rId6" imgW="1574800" imgH="44450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798" y="1217266"/>
                        <a:ext cx="3375025"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Rectangle 9"/>
          <p:cNvSpPr>
            <a:spLocks noChangeArrowheads="1"/>
          </p:cNvSpPr>
          <p:nvPr/>
        </p:nvSpPr>
        <p:spPr bwMode="auto">
          <a:xfrm>
            <a:off x="6" y="29725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6" name="Object 10"/>
          <p:cNvGraphicFramePr>
            <a:graphicFrameLocks noChangeAspect="1"/>
          </p:cNvGraphicFramePr>
          <p:nvPr/>
        </p:nvGraphicFramePr>
        <p:xfrm>
          <a:off x="5486400" y="4300184"/>
          <a:ext cx="3409950" cy="1041400"/>
        </p:xfrm>
        <a:graphic>
          <a:graphicData uri="http://schemas.openxmlformats.org/presentationml/2006/ole">
            <mc:AlternateContent xmlns:mc="http://schemas.openxmlformats.org/markup-compatibility/2006">
              <mc:Choice xmlns:v="urn:schemas-microsoft-com:vml" Requires="v">
                <p:oleObj spid="_x0000_s861566" name="Equation" r:id="rId8" imgW="1586811" imgH="482391" progId="Equation.3">
                  <p:embed/>
                </p:oleObj>
              </mc:Choice>
              <mc:Fallback>
                <p:oleObj name="Equation" r:id="rId8" imgW="1586811" imgH="482391"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300184"/>
                        <a:ext cx="340995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1"/>
          <p:cNvGrpSpPr>
            <a:grpSpLocks noChangeAspect="1"/>
          </p:cNvGrpSpPr>
          <p:nvPr/>
        </p:nvGrpSpPr>
        <p:grpSpPr bwMode="auto">
          <a:xfrm>
            <a:off x="304800" y="1785584"/>
            <a:ext cx="4953000" cy="3048000"/>
            <a:chOff x="2965" y="4273"/>
            <a:chExt cx="5850" cy="3703"/>
          </a:xfrm>
        </p:grpSpPr>
        <p:sp>
          <p:nvSpPr>
            <p:cNvPr id="4111" name="AutoShape 12"/>
            <p:cNvSpPr>
              <a:spLocks noChangeAspect="1" noChangeArrowheads="1"/>
            </p:cNvSpPr>
            <p:nvPr/>
          </p:nvSpPr>
          <p:spPr bwMode="auto">
            <a:xfrm>
              <a:off x="2965" y="4273"/>
              <a:ext cx="5850" cy="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2" name="Line 13"/>
            <p:cNvSpPr>
              <a:spLocks noChangeShapeType="1"/>
            </p:cNvSpPr>
            <p:nvPr/>
          </p:nvSpPr>
          <p:spPr bwMode="auto">
            <a:xfrm>
              <a:off x="3175" y="4582"/>
              <a:ext cx="1" cy="308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4"/>
            <p:cNvSpPr>
              <a:spLocks noChangeShapeType="1"/>
            </p:cNvSpPr>
            <p:nvPr/>
          </p:nvSpPr>
          <p:spPr bwMode="auto">
            <a:xfrm>
              <a:off x="3265" y="7050"/>
              <a:ext cx="54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5"/>
            <p:cNvSpPr>
              <a:spLocks noChangeShapeType="1"/>
            </p:cNvSpPr>
            <p:nvPr/>
          </p:nvSpPr>
          <p:spPr bwMode="auto">
            <a:xfrm>
              <a:off x="3265" y="5970"/>
              <a:ext cx="540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6"/>
            <p:cNvSpPr>
              <a:spLocks noChangeShapeType="1"/>
            </p:cNvSpPr>
            <p:nvPr/>
          </p:nvSpPr>
          <p:spPr bwMode="auto">
            <a:xfrm>
              <a:off x="3265" y="4890"/>
              <a:ext cx="5400" cy="1"/>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17"/>
            <p:cNvSpPr>
              <a:spLocks noChangeShapeType="1"/>
            </p:cNvSpPr>
            <p:nvPr/>
          </p:nvSpPr>
          <p:spPr bwMode="auto">
            <a:xfrm>
              <a:off x="3175" y="7667"/>
              <a:ext cx="5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8" name="Line 18"/>
          <p:cNvSpPr>
            <a:spLocks noChangeShapeType="1"/>
          </p:cNvSpPr>
          <p:nvPr/>
        </p:nvSpPr>
        <p:spPr bwMode="auto">
          <a:xfrm flipH="1" flipV="1">
            <a:off x="4953000" y="4071584"/>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19"/>
          <p:cNvSpPr>
            <a:spLocks noChangeShapeType="1"/>
          </p:cNvSpPr>
          <p:nvPr/>
        </p:nvSpPr>
        <p:spPr bwMode="auto">
          <a:xfrm flipH="1">
            <a:off x="4572000" y="1709384"/>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20"/>
          <p:cNvSpPr>
            <a:spLocks noChangeShapeType="1"/>
          </p:cNvSpPr>
          <p:nvPr/>
        </p:nvSpPr>
        <p:spPr bwMode="auto">
          <a:xfrm flipH="1">
            <a:off x="5257800" y="3157184"/>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a:xfrm>
            <a:off x="7239000" y="4071383"/>
            <a:ext cx="1752600" cy="1752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81600" y="5377620"/>
            <a:ext cx="2286000" cy="923330"/>
          </a:xfrm>
          <a:prstGeom prst="rect">
            <a:avLst/>
          </a:prstGeom>
          <a:noFill/>
        </p:spPr>
        <p:txBody>
          <a:bodyPr wrap="square" rtlCol="0">
            <a:spAutoFit/>
          </a:bodyPr>
          <a:lstStyle/>
          <a:p>
            <a:pPr algn="ctr"/>
            <a:r>
              <a:rPr lang="en-US" b="1" dirty="0" smtClean="0">
                <a:solidFill>
                  <a:srgbClr val="FF0000"/>
                </a:solidFill>
              </a:rPr>
              <a:t> </a:t>
            </a:r>
            <a:r>
              <a:rPr lang="el-GR" b="1" dirty="0">
                <a:solidFill>
                  <a:srgbClr val="FF0000"/>
                </a:solidFill>
              </a:rPr>
              <a:t>σ</a:t>
            </a:r>
            <a:r>
              <a:rPr lang="en-US" b="1" baseline="-25000" dirty="0">
                <a:solidFill>
                  <a:srgbClr val="FF0000"/>
                </a:solidFill>
              </a:rPr>
              <a:t>s </a:t>
            </a:r>
            <a:r>
              <a:rPr lang="en-US" b="1" baseline="-25000" dirty="0" smtClean="0">
                <a:solidFill>
                  <a:srgbClr val="FF0000"/>
                </a:solidFill>
              </a:rPr>
              <a:t> </a:t>
            </a:r>
            <a:r>
              <a:rPr lang="en-US" b="1" dirty="0" smtClean="0">
                <a:solidFill>
                  <a:srgbClr val="FF0000"/>
                </a:solidFill>
              </a:rPr>
              <a:t>from the binomial distribution</a:t>
            </a:r>
            <a:endParaRPr lang="en-US" dirty="0">
              <a:solidFill>
                <a:srgbClr val="FF0000"/>
              </a:solidFill>
            </a:endParaRPr>
          </a:p>
        </p:txBody>
      </p:sp>
      <p:sp>
        <p:nvSpPr>
          <p:cNvPr id="22" name="TextBox 21"/>
          <p:cNvSpPr txBox="1"/>
          <p:nvPr/>
        </p:nvSpPr>
        <p:spPr>
          <a:xfrm>
            <a:off x="0" y="6581007"/>
            <a:ext cx="9031514" cy="276999"/>
          </a:xfrm>
          <a:prstGeom prst="rect">
            <a:avLst/>
          </a:prstGeom>
          <a:noFill/>
        </p:spPr>
        <p:txBody>
          <a:bodyPr wrap="square" rtlCol="0">
            <a:spAutoFit/>
          </a:bodyPr>
          <a:lstStyle/>
          <a:p>
            <a:r>
              <a:rPr lang="en-US" sz="1200" dirty="0" smtClean="0"/>
              <a:t>Provost, LP and Murray S.  </a:t>
            </a:r>
            <a:r>
              <a:rPr lang="en-US" sz="1200" u="sng" dirty="0" smtClean="0"/>
              <a:t>The Health Care Data Guide. </a:t>
            </a:r>
            <a:r>
              <a:rPr lang="en-US" sz="1200" dirty="0" smtClean="0"/>
              <a:t>		Slide courtesy of Terri </a:t>
            </a:r>
            <a:r>
              <a:rPr lang="en-US" sz="1200" dirty="0" err="1" smtClean="0"/>
              <a:t>Byczkowski</a:t>
            </a:r>
            <a:r>
              <a:rPr lang="en-US" sz="1200" dirty="0" smtClean="0"/>
              <a:t>, PhD, CCHMC </a:t>
            </a:r>
            <a:endParaRPr lang="en-US" sz="1200" dirty="0"/>
          </a:p>
        </p:txBody>
      </p:sp>
      <p:sp>
        <p:nvSpPr>
          <p:cNvPr id="23" name="Title 22"/>
          <p:cNvSpPr>
            <a:spLocks noGrp="1"/>
          </p:cNvSpPr>
          <p:nvPr>
            <p:ph type="title"/>
          </p:nvPr>
        </p:nvSpPr>
        <p:spPr/>
        <p:txBody>
          <a:bodyPr/>
          <a:lstStyle/>
          <a:p>
            <a:r>
              <a:rPr lang="en-US" dirty="0" smtClean="0"/>
              <a:t>P-chart Calculations</a:t>
            </a:r>
            <a:endParaRPr lang="en-US" dirty="0"/>
          </a:p>
        </p:txBody>
      </p:sp>
    </p:spTree>
    <p:extLst>
      <p:ext uri="{BB962C8B-B14F-4D97-AF65-F5344CB8AC3E}">
        <p14:creationId xmlns:p14="http://schemas.microsoft.com/office/powerpoint/2010/main" val="2027458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5" y="126522"/>
            <a:ext cx="8229600" cy="533400"/>
          </a:xfrm>
        </p:spPr>
        <p:txBody>
          <a:bodyPr>
            <a:noAutofit/>
          </a:bodyPr>
          <a:lstStyle/>
          <a:p>
            <a:r>
              <a:rPr lang="en-US" dirty="0" smtClean="0"/>
              <a:t>Which Control Chart To Use</a:t>
            </a:r>
          </a:p>
        </p:txBody>
      </p:sp>
      <p:sp>
        <p:nvSpPr>
          <p:cNvPr id="83" name="TextBox 82"/>
          <p:cNvSpPr txBox="1"/>
          <p:nvPr/>
        </p:nvSpPr>
        <p:spPr>
          <a:xfrm>
            <a:off x="10" y="6607726"/>
            <a:ext cx="8431481"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Adapted from Provost &amp; Murray, </a:t>
            </a:r>
            <a:r>
              <a:rPr lang="en-US" sz="1100" u="sng" dirty="0" smtClean="0">
                <a:latin typeface="Arial" panose="020B0604020202020204" pitchFamily="34" charset="0"/>
                <a:cs typeface="Arial" panose="020B0604020202020204" pitchFamily="34" charset="0"/>
              </a:rPr>
              <a:t>The Health Care Data Guide</a:t>
            </a:r>
            <a:r>
              <a:rPr lang="en-US" sz="1100" dirty="0" smtClean="0">
                <a:latin typeface="Arial" panose="020B0604020202020204" pitchFamily="34" charset="0"/>
                <a:cs typeface="Arial" panose="020B0604020202020204" pitchFamily="34" charset="0"/>
              </a:rPr>
              <a:t>, 2011, and Carey, </a:t>
            </a:r>
            <a:r>
              <a:rPr lang="en-US" sz="1100" u="sng" dirty="0" smtClean="0">
                <a:latin typeface="Arial" panose="020B0604020202020204" pitchFamily="34" charset="0"/>
                <a:cs typeface="Arial" panose="020B0604020202020204" pitchFamily="34" charset="0"/>
              </a:rPr>
              <a:t>Improving Healthcare with Control Charts</a:t>
            </a:r>
            <a:r>
              <a:rPr lang="en-US" sz="1100" dirty="0" smtClean="0">
                <a:latin typeface="Arial" panose="020B0604020202020204" pitchFamily="34" charset="0"/>
                <a:cs typeface="Arial" panose="020B0604020202020204" pitchFamily="34" charset="0"/>
              </a:rPr>
              <a:t>, 2003.</a:t>
            </a:r>
            <a:endParaRPr lang="en-US" sz="1100" dirty="0">
              <a:latin typeface="Arial" panose="020B0604020202020204" pitchFamily="34" charset="0"/>
              <a:cs typeface="Arial" panose="020B0604020202020204" pitchFamily="34" charset="0"/>
            </a:endParaRPr>
          </a:p>
        </p:txBody>
      </p:sp>
      <p:grpSp>
        <p:nvGrpSpPr>
          <p:cNvPr id="5" name="Group 4"/>
          <p:cNvGrpSpPr/>
          <p:nvPr/>
        </p:nvGrpSpPr>
        <p:grpSpPr>
          <a:xfrm>
            <a:off x="233090" y="1066800"/>
            <a:ext cx="8758515" cy="4758245"/>
            <a:chOff x="233085" y="1066800"/>
            <a:chExt cx="8758515" cy="4758245"/>
          </a:xfrm>
        </p:grpSpPr>
        <p:grpSp>
          <p:nvGrpSpPr>
            <p:cNvPr id="53" name="Group 52"/>
            <p:cNvGrpSpPr/>
            <p:nvPr/>
          </p:nvGrpSpPr>
          <p:grpSpPr>
            <a:xfrm>
              <a:off x="233085" y="1066800"/>
              <a:ext cx="8758515" cy="4758245"/>
              <a:chOff x="233085" y="1066800"/>
              <a:chExt cx="8758515" cy="4758245"/>
            </a:xfrm>
          </p:grpSpPr>
          <p:sp>
            <p:nvSpPr>
              <p:cNvPr id="54" name="Rectangle 53"/>
              <p:cNvSpPr/>
              <p:nvPr/>
            </p:nvSpPr>
            <p:spPr>
              <a:xfrm>
                <a:off x="4038600" y="1066800"/>
                <a:ext cx="1066800" cy="533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Type of Data</a:t>
                </a:r>
                <a:endParaRPr lang="en-US" b="1" dirty="0">
                  <a:solidFill>
                    <a:schemeClr val="tx1"/>
                  </a:solidFill>
                  <a:latin typeface="Gill Sans MT Condensed" panose="020B0506020104020203" pitchFamily="34" charset="0"/>
                </a:endParaRPr>
              </a:p>
            </p:txBody>
          </p:sp>
          <p:sp>
            <p:nvSpPr>
              <p:cNvPr id="55" name="Rectangle 54"/>
              <p:cNvSpPr/>
              <p:nvPr/>
            </p:nvSpPr>
            <p:spPr>
              <a:xfrm>
                <a:off x="1517341" y="1752600"/>
                <a:ext cx="2057400" cy="609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Discrete / Attribute</a:t>
                </a:r>
              </a:p>
              <a:p>
                <a:pPr algn="ctr"/>
                <a:r>
                  <a:rPr lang="en-US" sz="1600" dirty="0" smtClean="0">
                    <a:solidFill>
                      <a:schemeClr val="tx1"/>
                    </a:solidFill>
                    <a:latin typeface="Gill Sans MT Condensed" panose="020B0506020104020203" pitchFamily="34" charset="0"/>
                  </a:rPr>
                  <a:t>(data is counted or classified)</a:t>
                </a:r>
              </a:p>
            </p:txBody>
          </p:sp>
          <p:sp>
            <p:nvSpPr>
              <p:cNvPr id="56" name="Rectangle 55"/>
              <p:cNvSpPr/>
              <p:nvPr/>
            </p:nvSpPr>
            <p:spPr>
              <a:xfrm>
                <a:off x="6030527" y="1738544"/>
                <a:ext cx="2057400" cy="609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Continuous / Variable</a:t>
                </a:r>
              </a:p>
              <a:p>
                <a:pPr algn="ctr"/>
                <a:r>
                  <a:rPr lang="en-US" sz="1600" dirty="0" smtClean="0">
                    <a:solidFill>
                      <a:schemeClr val="tx1"/>
                    </a:solidFill>
                    <a:latin typeface="Gill Sans MT Condensed" panose="020B0506020104020203" pitchFamily="34" charset="0"/>
                  </a:rPr>
                  <a:t>(data is measured on a scale)</a:t>
                </a:r>
              </a:p>
            </p:txBody>
          </p:sp>
          <p:sp>
            <p:nvSpPr>
              <p:cNvPr id="57" name="Rectangle 56"/>
              <p:cNvSpPr/>
              <p:nvPr/>
            </p:nvSpPr>
            <p:spPr>
              <a:xfrm>
                <a:off x="633458" y="2668849"/>
                <a:ext cx="1781083"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Count</a:t>
                </a:r>
              </a:p>
              <a:p>
                <a:pPr algn="ctr"/>
                <a:r>
                  <a:rPr lang="en-US" sz="1600" dirty="0" smtClean="0">
                    <a:solidFill>
                      <a:schemeClr val="tx1"/>
                    </a:solidFill>
                    <a:latin typeface="Gill Sans MT Condensed" panose="020B0506020104020203" pitchFamily="34" charset="0"/>
                  </a:rPr>
                  <a:t>(events/errors are counted; numerator can be greater than denominator)</a:t>
                </a:r>
              </a:p>
            </p:txBody>
          </p:sp>
          <p:sp>
            <p:nvSpPr>
              <p:cNvPr id="58" name="Rectangle 57"/>
              <p:cNvSpPr/>
              <p:nvPr/>
            </p:nvSpPr>
            <p:spPr>
              <a:xfrm>
                <a:off x="3035514" y="2674397"/>
                <a:ext cx="1781083"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Classification</a:t>
                </a:r>
              </a:p>
              <a:p>
                <a:pPr algn="ctr"/>
                <a:r>
                  <a:rPr lang="en-US" sz="1600" dirty="0" smtClean="0">
                    <a:solidFill>
                      <a:schemeClr val="tx1"/>
                    </a:solidFill>
                    <a:latin typeface="Gill Sans MT Condensed" panose="020B0506020104020203" pitchFamily="34" charset="0"/>
                  </a:rPr>
                  <a:t>(each item is classified; numerator cannot be greater than denominator)</a:t>
                </a:r>
              </a:p>
            </p:txBody>
          </p:sp>
          <p:sp>
            <p:nvSpPr>
              <p:cNvPr id="59" name="Rectangle 58"/>
              <p:cNvSpPr/>
              <p:nvPr/>
            </p:nvSpPr>
            <p:spPr>
              <a:xfrm>
                <a:off x="233085" y="4114800"/>
                <a:ext cx="1267472" cy="87907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Equal or fixed area of opportunity</a:t>
                </a:r>
              </a:p>
            </p:txBody>
          </p:sp>
          <p:sp>
            <p:nvSpPr>
              <p:cNvPr id="60" name="Rectangle 59"/>
              <p:cNvSpPr/>
              <p:nvPr/>
            </p:nvSpPr>
            <p:spPr>
              <a:xfrm>
                <a:off x="1651247" y="4119978"/>
                <a:ext cx="1267472" cy="87907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Unequal or variable area of opportunity</a:t>
                </a:r>
              </a:p>
            </p:txBody>
          </p:sp>
          <p:sp>
            <p:nvSpPr>
              <p:cNvPr id="61" name="Rectangle 60"/>
              <p:cNvSpPr/>
              <p:nvPr/>
            </p:nvSpPr>
            <p:spPr>
              <a:xfrm>
                <a:off x="3292320" y="4114800"/>
                <a:ext cx="1267472" cy="87907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Equal or unequal subgroup size</a:t>
                </a:r>
              </a:p>
            </p:txBody>
          </p:sp>
          <p:sp>
            <p:nvSpPr>
              <p:cNvPr id="62" name="Rectangle 61"/>
              <p:cNvSpPr/>
              <p:nvPr/>
            </p:nvSpPr>
            <p:spPr>
              <a:xfrm>
                <a:off x="5397993" y="2750043"/>
                <a:ext cx="1600200" cy="90441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Subgroup size = 1</a:t>
                </a:r>
              </a:p>
              <a:p>
                <a:pPr algn="ctr"/>
                <a:r>
                  <a:rPr lang="en-US" sz="1600" dirty="0" smtClean="0">
                    <a:solidFill>
                      <a:schemeClr val="tx1"/>
                    </a:solidFill>
                    <a:latin typeface="Gill Sans MT Condensed" panose="020B0506020104020203" pitchFamily="34" charset="0"/>
                  </a:rPr>
                  <a:t>(each subgroup is single observation)</a:t>
                </a:r>
              </a:p>
            </p:txBody>
          </p:sp>
          <p:sp>
            <p:nvSpPr>
              <p:cNvPr id="63" name="Rectangle 62"/>
              <p:cNvSpPr/>
              <p:nvPr/>
            </p:nvSpPr>
            <p:spPr>
              <a:xfrm>
                <a:off x="7391400" y="2750043"/>
                <a:ext cx="1600200" cy="90441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Subgroup size &gt; 1</a:t>
                </a:r>
              </a:p>
              <a:p>
                <a:pPr algn="ctr"/>
                <a:r>
                  <a:rPr lang="en-US" sz="1600" dirty="0" smtClean="0">
                    <a:solidFill>
                      <a:schemeClr val="tx1"/>
                    </a:solidFill>
                    <a:latin typeface="Gill Sans MT Condensed" panose="020B0506020104020203" pitchFamily="34" charset="0"/>
                  </a:rPr>
                  <a:t>(each subgroup has multiple observations)</a:t>
                </a:r>
              </a:p>
            </p:txBody>
          </p:sp>
          <p:sp>
            <p:nvSpPr>
              <p:cNvPr id="64" name="Rectangle 63"/>
              <p:cNvSpPr/>
              <p:nvPr/>
            </p:nvSpPr>
            <p:spPr>
              <a:xfrm>
                <a:off x="304938" y="5223953"/>
                <a:ext cx="1123765" cy="6010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 chart</a:t>
                </a:r>
              </a:p>
              <a:p>
                <a:pPr algn="ctr"/>
                <a:r>
                  <a:rPr lang="en-US" sz="1400" dirty="0" smtClean="0">
                    <a:solidFill>
                      <a:schemeClr val="tx1"/>
                    </a:solidFill>
                    <a:latin typeface="Gill Sans MT Condensed" panose="020B0506020104020203" pitchFamily="34" charset="0"/>
                  </a:rPr>
                  <a:t>Count of events</a:t>
                </a:r>
              </a:p>
            </p:txBody>
          </p:sp>
          <p:sp>
            <p:nvSpPr>
              <p:cNvPr id="65" name="Rectangle 64"/>
              <p:cNvSpPr/>
              <p:nvPr/>
            </p:nvSpPr>
            <p:spPr>
              <a:xfrm>
                <a:off x="1723100" y="5223953"/>
                <a:ext cx="1123765" cy="6010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U chart</a:t>
                </a:r>
              </a:p>
              <a:p>
                <a:pPr algn="ctr"/>
                <a:r>
                  <a:rPr lang="en-US" sz="1400" dirty="0" smtClean="0">
                    <a:solidFill>
                      <a:schemeClr val="tx1"/>
                    </a:solidFill>
                    <a:latin typeface="Gill Sans MT Condensed" panose="020B0506020104020203" pitchFamily="34" charset="0"/>
                  </a:rPr>
                  <a:t>Events per unit</a:t>
                </a:r>
              </a:p>
            </p:txBody>
          </p:sp>
          <p:sp>
            <p:nvSpPr>
              <p:cNvPr id="66" name="Rectangle 65"/>
              <p:cNvSpPr/>
              <p:nvPr/>
            </p:nvSpPr>
            <p:spPr>
              <a:xfrm>
                <a:off x="3364172" y="5223953"/>
                <a:ext cx="1123765" cy="6010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P chart</a:t>
                </a:r>
              </a:p>
              <a:p>
                <a:pPr algn="ctr"/>
                <a:r>
                  <a:rPr lang="en-US" sz="1400" dirty="0" smtClean="0">
                    <a:solidFill>
                      <a:schemeClr val="tx1"/>
                    </a:solidFill>
                    <a:latin typeface="Gill Sans MT Condensed" panose="020B0506020104020203" pitchFamily="34" charset="0"/>
                  </a:rPr>
                  <a:t>Percent classified</a:t>
                </a:r>
              </a:p>
            </p:txBody>
          </p:sp>
          <p:sp>
            <p:nvSpPr>
              <p:cNvPr id="67" name="Rectangle 66"/>
              <p:cNvSpPr/>
              <p:nvPr/>
            </p:nvSpPr>
            <p:spPr>
              <a:xfrm>
                <a:off x="5436093" y="5026979"/>
                <a:ext cx="1524000" cy="79806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X and MR charts</a:t>
                </a:r>
              </a:p>
              <a:p>
                <a:pPr algn="ctr"/>
                <a:r>
                  <a:rPr lang="en-US" sz="1400" dirty="0" smtClean="0">
                    <a:solidFill>
                      <a:schemeClr val="tx1"/>
                    </a:solidFill>
                    <a:latin typeface="Gill Sans MT Condensed" panose="020B0506020104020203" pitchFamily="34" charset="0"/>
                  </a:rPr>
                  <a:t>Individual measures and moving range</a:t>
                </a:r>
              </a:p>
            </p:txBody>
          </p:sp>
          <p:sp>
            <p:nvSpPr>
              <p:cNvPr id="68" name="Rectangle 67"/>
              <p:cNvSpPr/>
              <p:nvPr/>
            </p:nvSpPr>
            <p:spPr>
              <a:xfrm>
                <a:off x="7429500" y="5026979"/>
                <a:ext cx="1524000" cy="79806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X-bar and S charts</a:t>
                </a:r>
              </a:p>
              <a:p>
                <a:pPr algn="ctr"/>
                <a:r>
                  <a:rPr lang="en-US" sz="1400" dirty="0" smtClean="0">
                    <a:solidFill>
                      <a:schemeClr val="tx1"/>
                    </a:solidFill>
                    <a:latin typeface="Gill Sans MT Condensed" panose="020B0506020104020203" pitchFamily="34" charset="0"/>
                  </a:rPr>
                  <a:t>Average and standard deviation</a:t>
                </a:r>
              </a:p>
            </p:txBody>
          </p:sp>
          <p:cxnSp>
            <p:nvCxnSpPr>
              <p:cNvPr id="69" name="Straight Arrow Connector 68"/>
              <p:cNvCxnSpPr>
                <a:stCxn id="54" idx="1"/>
                <a:endCxn id="55" idx="0"/>
              </p:cNvCxnSpPr>
              <p:nvPr/>
            </p:nvCxnSpPr>
            <p:spPr>
              <a:xfrm flipH="1">
                <a:off x="2546041" y="1333500"/>
                <a:ext cx="1492559" cy="4191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4" idx="3"/>
                <a:endCxn id="56" idx="0"/>
              </p:cNvCxnSpPr>
              <p:nvPr/>
            </p:nvCxnSpPr>
            <p:spPr>
              <a:xfrm>
                <a:off x="5105400" y="1333500"/>
                <a:ext cx="1953827" cy="4050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2"/>
                <a:endCxn id="57" idx="0"/>
              </p:cNvCxnSpPr>
              <p:nvPr/>
            </p:nvCxnSpPr>
            <p:spPr>
              <a:xfrm flipH="1">
                <a:off x="1524000" y="2362200"/>
                <a:ext cx="1022041" cy="3066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5" idx="2"/>
                <a:endCxn id="58" idx="0"/>
              </p:cNvCxnSpPr>
              <p:nvPr/>
            </p:nvCxnSpPr>
            <p:spPr>
              <a:xfrm>
                <a:off x="2546041" y="2362200"/>
                <a:ext cx="1380015" cy="312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7" idx="2"/>
                <a:endCxn id="59" idx="0"/>
              </p:cNvCxnSpPr>
              <p:nvPr/>
            </p:nvCxnSpPr>
            <p:spPr>
              <a:xfrm flipH="1">
                <a:off x="866821" y="3735649"/>
                <a:ext cx="657179" cy="3791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2"/>
                <a:endCxn id="60" idx="0"/>
              </p:cNvCxnSpPr>
              <p:nvPr/>
            </p:nvCxnSpPr>
            <p:spPr>
              <a:xfrm>
                <a:off x="1524000" y="3735649"/>
                <a:ext cx="760983" cy="3843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8" idx="2"/>
                <a:endCxn id="61" idx="0"/>
              </p:cNvCxnSpPr>
              <p:nvPr/>
            </p:nvCxnSpPr>
            <p:spPr>
              <a:xfrm>
                <a:off x="3926056" y="3741197"/>
                <a:ext cx="0" cy="3736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1" idx="2"/>
                <a:endCxn id="66" idx="0"/>
              </p:cNvCxnSpPr>
              <p:nvPr/>
            </p:nvCxnSpPr>
            <p:spPr>
              <a:xfrm flipH="1">
                <a:off x="3926055" y="4993874"/>
                <a:ext cx="1" cy="230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0" idx="2"/>
                <a:endCxn id="65" idx="0"/>
              </p:cNvCxnSpPr>
              <p:nvPr/>
            </p:nvCxnSpPr>
            <p:spPr>
              <a:xfrm>
                <a:off x="2284983" y="4999052"/>
                <a:ext cx="0" cy="2249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9" idx="2"/>
                <a:endCxn id="64" idx="0"/>
              </p:cNvCxnSpPr>
              <p:nvPr/>
            </p:nvCxnSpPr>
            <p:spPr>
              <a:xfrm>
                <a:off x="866821" y="4993874"/>
                <a:ext cx="0" cy="230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6" idx="2"/>
                <a:endCxn id="63" idx="0"/>
              </p:cNvCxnSpPr>
              <p:nvPr/>
            </p:nvCxnSpPr>
            <p:spPr>
              <a:xfrm>
                <a:off x="7059227" y="2348144"/>
                <a:ext cx="1132273" cy="4018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2" idx="2"/>
                <a:endCxn id="67" idx="0"/>
              </p:cNvCxnSpPr>
              <p:nvPr/>
            </p:nvCxnSpPr>
            <p:spPr>
              <a:xfrm>
                <a:off x="6198093" y="3654456"/>
                <a:ext cx="0" cy="13725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6" idx="2"/>
                <a:endCxn id="62" idx="0"/>
              </p:cNvCxnSpPr>
              <p:nvPr/>
            </p:nvCxnSpPr>
            <p:spPr>
              <a:xfrm flipH="1">
                <a:off x="6198093" y="2348144"/>
                <a:ext cx="861134" cy="4018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3" idx="2"/>
                <a:endCxn id="68" idx="0"/>
              </p:cNvCxnSpPr>
              <p:nvPr/>
            </p:nvCxnSpPr>
            <p:spPr>
              <a:xfrm>
                <a:off x="8191500" y="3654456"/>
                <a:ext cx="0" cy="13725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a:stCxn id="59" idx="2"/>
              <a:endCxn id="65" idx="0"/>
            </p:cNvCxnSpPr>
            <p:nvPr/>
          </p:nvCxnSpPr>
          <p:spPr>
            <a:xfrm>
              <a:off x="866821" y="4993874"/>
              <a:ext cx="1418162" cy="230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584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Interpret a Control Chart</a:t>
            </a:r>
            <a:endParaRPr lang="en-US" dirty="0"/>
          </a:p>
        </p:txBody>
      </p:sp>
      <p:sp>
        <p:nvSpPr>
          <p:cNvPr id="3" name="Content Placeholder 2"/>
          <p:cNvSpPr>
            <a:spLocks noGrp="1"/>
          </p:cNvSpPr>
          <p:nvPr>
            <p:ph idx="1"/>
          </p:nvPr>
        </p:nvSpPr>
        <p:spPr/>
        <p:txBody>
          <a:bodyPr>
            <a:normAutofit/>
          </a:bodyPr>
          <a:lstStyle/>
          <a:p>
            <a:r>
              <a:rPr lang="en-US" sz="3600" dirty="0"/>
              <a:t>Similar to run charts</a:t>
            </a:r>
          </a:p>
          <a:p>
            <a:r>
              <a:rPr lang="en-US" sz="3600" dirty="0"/>
              <a:t>Probability-based rules </a:t>
            </a:r>
          </a:p>
          <a:p>
            <a:r>
              <a:rPr lang="en-US" sz="3600" dirty="0"/>
              <a:t>Goal to detect non-random patterns</a:t>
            </a:r>
          </a:p>
          <a:p>
            <a:r>
              <a:rPr lang="en-US" sz="3600" dirty="0"/>
              <a:t>Rules designed to balance Type I </a:t>
            </a:r>
            <a:r>
              <a:rPr lang="en-US" sz="3600" dirty="0" smtClean="0"/>
              <a:t>and </a:t>
            </a:r>
            <a:r>
              <a:rPr lang="en-US" sz="3600" dirty="0"/>
              <a:t>Type II errors</a:t>
            </a:r>
          </a:p>
        </p:txBody>
      </p:sp>
    </p:spTree>
    <p:extLst>
      <p:ext uri="{BB962C8B-B14F-4D97-AF65-F5344CB8AC3E}">
        <p14:creationId xmlns:p14="http://schemas.microsoft.com/office/powerpoint/2010/main" val="4271421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“Rules” for Detecting Special Cause</a:t>
            </a:r>
            <a:endParaRPr lang="en-US" sz="2000" dirty="0">
              <a:solidFill>
                <a:srgbClr val="00B0F0"/>
              </a:solidFill>
            </a:endParaRPr>
          </a:p>
        </p:txBody>
      </p:sp>
      <p:sp>
        <p:nvSpPr>
          <p:cNvPr id="5" name="Rectangle 4"/>
          <p:cNvSpPr/>
          <p:nvPr/>
        </p:nvSpPr>
        <p:spPr>
          <a:xfrm>
            <a:off x="410029" y="1208323"/>
            <a:ext cx="2286000" cy="1015663"/>
          </a:xfrm>
          <a:prstGeom prst="rect">
            <a:avLst/>
          </a:prstGeom>
        </p:spPr>
        <p:txBody>
          <a:bodyPr wrap="square">
            <a:spAutoFit/>
          </a:bodyPr>
          <a:lstStyle/>
          <a:p>
            <a:pPr eaLnBrk="0" hangingPunct="0"/>
            <a:r>
              <a:rPr lang="en-US" sz="2000" u="sng" dirty="0" smtClean="0">
                <a:latin typeface="Calibri" panose="020F0502020204030204" pitchFamily="34" charset="0"/>
              </a:rPr>
              <a:t>TEST 1:</a:t>
            </a:r>
          </a:p>
          <a:p>
            <a:pPr eaLnBrk="0" hangingPunct="0"/>
            <a:r>
              <a:rPr lang="en-US" sz="2000" dirty="0" smtClean="0">
                <a:latin typeface="Calibri" panose="020F0502020204030204" pitchFamily="34" charset="0"/>
              </a:rPr>
              <a:t>1 point outside outer control limit</a:t>
            </a:r>
          </a:p>
        </p:txBody>
      </p:sp>
      <p:sp>
        <p:nvSpPr>
          <p:cNvPr id="34" name="Rectangle 33"/>
          <p:cNvSpPr/>
          <p:nvPr/>
        </p:nvSpPr>
        <p:spPr>
          <a:xfrm>
            <a:off x="1517346" y="4306100"/>
            <a:ext cx="2974757" cy="1015663"/>
          </a:xfrm>
          <a:prstGeom prst="rect">
            <a:avLst/>
          </a:prstGeom>
        </p:spPr>
        <p:txBody>
          <a:bodyPr wrap="square">
            <a:spAutoFit/>
          </a:bodyPr>
          <a:lstStyle/>
          <a:p>
            <a:pPr eaLnBrk="0" hangingPunct="0"/>
            <a:r>
              <a:rPr lang="en-US" sz="2000" u="sng" dirty="0" smtClean="0">
                <a:latin typeface="Calibri" panose="020F0502020204030204" pitchFamily="34" charset="0"/>
              </a:rPr>
              <a:t>TEST 2:</a:t>
            </a:r>
          </a:p>
          <a:p>
            <a:pPr eaLnBrk="0" hangingPunct="0"/>
            <a:r>
              <a:rPr lang="en-US" sz="2000" dirty="0" smtClean="0">
                <a:latin typeface="Calibri" panose="020F0502020204030204" pitchFamily="34" charset="0"/>
              </a:rPr>
              <a:t>2 out of 3 points more than 2 SD from center line</a:t>
            </a:r>
          </a:p>
        </p:txBody>
      </p:sp>
      <p:sp>
        <p:nvSpPr>
          <p:cNvPr id="36" name="Rectangle 35"/>
          <p:cNvSpPr/>
          <p:nvPr/>
        </p:nvSpPr>
        <p:spPr>
          <a:xfrm>
            <a:off x="3949090" y="1178392"/>
            <a:ext cx="2913745" cy="1015663"/>
          </a:xfrm>
          <a:prstGeom prst="rect">
            <a:avLst/>
          </a:prstGeom>
        </p:spPr>
        <p:txBody>
          <a:bodyPr wrap="square">
            <a:spAutoFit/>
          </a:bodyPr>
          <a:lstStyle/>
          <a:p>
            <a:pPr eaLnBrk="0" hangingPunct="0">
              <a:defRPr/>
            </a:pPr>
            <a:r>
              <a:rPr lang="en-US" sz="2000" u="sng" dirty="0" smtClean="0">
                <a:latin typeface="Calibri" panose="020F0502020204030204" pitchFamily="34" charset="0"/>
              </a:rPr>
              <a:t>TEST 3:</a:t>
            </a:r>
          </a:p>
          <a:p>
            <a:pPr eaLnBrk="0" hangingPunct="0">
              <a:defRPr/>
            </a:pPr>
            <a:r>
              <a:rPr lang="en-US" sz="2000" dirty="0" smtClean="0">
                <a:latin typeface="Calibri" panose="020F0502020204030204" pitchFamily="34" charset="0"/>
              </a:rPr>
              <a:t>4 out of 5 points more than 1 SD from center line</a:t>
            </a:r>
          </a:p>
        </p:txBody>
      </p:sp>
      <p:sp>
        <p:nvSpPr>
          <p:cNvPr id="48" name="Rectangle 47"/>
          <p:cNvSpPr/>
          <p:nvPr/>
        </p:nvSpPr>
        <p:spPr>
          <a:xfrm>
            <a:off x="6571522" y="4319983"/>
            <a:ext cx="2491117" cy="1631216"/>
          </a:xfrm>
          <a:prstGeom prst="rect">
            <a:avLst/>
          </a:prstGeom>
        </p:spPr>
        <p:txBody>
          <a:bodyPr wrap="square">
            <a:spAutoFit/>
          </a:bodyPr>
          <a:lstStyle/>
          <a:p>
            <a:pPr eaLnBrk="0" hangingPunct="0">
              <a:defRPr/>
            </a:pPr>
            <a:r>
              <a:rPr lang="en-US" sz="2000" u="sng" dirty="0" smtClean="0">
                <a:latin typeface="Calibri" panose="020F0502020204030204" pitchFamily="34" charset="0"/>
              </a:rPr>
              <a:t>TEST 4:</a:t>
            </a:r>
          </a:p>
          <a:p>
            <a:pPr eaLnBrk="0" hangingPunct="0">
              <a:defRPr/>
            </a:pPr>
            <a:r>
              <a:rPr lang="en-US" sz="2000" dirty="0" smtClean="0">
                <a:latin typeface="Calibri" panose="020F0502020204030204" pitchFamily="34" charset="0"/>
              </a:rPr>
              <a:t>Run of 8 points in a row on one side of center line</a:t>
            </a:r>
            <a:br>
              <a:rPr lang="en-US" sz="2000" dirty="0" smtClean="0">
                <a:latin typeface="Calibri" panose="020F0502020204030204" pitchFamily="34" charset="0"/>
              </a:rPr>
            </a:br>
            <a:endParaRPr lang="en-US" sz="2000" dirty="0">
              <a:latin typeface="Calibri" panose="020F0502020204030204" pitchFamily="34" charset="0"/>
            </a:endParaRPr>
          </a:p>
        </p:txBody>
      </p:sp>
      <p:grpSp>
        <p:nvGrpSpPr>
          <p:cNvPr id="93" name="Group 92"/>
          <p:cNvGrpSpPr/>
          <p:nvPr/>
        </p:nvGrpSpPr>
        <p:grpSpPr>
          <a:xfrm>
            <a:off x="85734" y="2397209"/>
            <a:ext cx="8934451" cy="1774587"/>
            <a:chOff x="0" y="2497037"/>
            <a:chExt cx="8631936" cy="2286000"/>
          </a:xfrm>
        </p:grpSpPr>
        <p:pic>
          <p:nvPicPr>
            <p:cNvPr id="94" name="Picture 6"/>
            <p:cNvPicPr>
              <a:picLocks noChangeAspect="1" noChangeArrowheads="1"/>
            </p:cNvPicPr>
            <p:nvPr/>
          </p:nvPicPr>
          <p:blipFill>
            <a:blip r:embed="rId3" cstate="print"/>
            <a:srcRect/>
            <a:stretch>
              <a:fillRect/>
            </a:stretch>
          </p:blipFill>
          <p:spPr bwMode="auto">
            <a:xfrm>
              <a:off x="0" y="2497037"/>
              <a:ext cx="8631936" cy="2286000"/>
            </a:xfrm>
            <a:prstGeom prst="rect">
              <a:avLst/>
            </a:prstGeom>
            <a:noFill/>
            <a:ln w="9525">
              <a:noFill/>
              <a:miter lim="800000"/>
              <a:headEnd/>
              <a:tailEnd/>
            </a:ln>
          </p:spPr>
        </p:pic>
        <p:grpSp>
          <p:nvGrpSpPr>
            <p:cNvPr id="95" name="Group 94"/>
            <p:cNvGrpSpPr>
              <a:grpSpLocks/>
            </p:cNvGrpSpPr>
            <p:nvPr/>
          </p:nvGrpSpPr>
          <p:grpSpPr bwMode="auto">
            <a:xfrm>
              <a:off x="762202" y="2497037"/>
              <a:ext cx="369986" cy="1105298"/>
              <a:chOff x="464" y="1934"/>
              <a:chExt cx="233" cy="557"/>
            </a:xfrm>
          </p:grpSpPr>
          <p:sp>
            <p:nvSpPr>
              <p:cNvPr id="135" name="Freeform 6"/>
              <p:cNvSpPr>
                <a:spLocks/>
              </p:cNvSpPr>
              <p:nvPr/>
            </p:nvSpPr>
            <p:spPr bwMode="auto">
              <a:xfrm>
                <a:off x="480" y="1954"/>
                <a:ext cx="194" cy="520"/>
              </a:xfrm>
              <a:custGeom>
                <a:avLst/>
                <a:gdLst>
                  <a:gd name="T0" fmla="*/ 0 w 194"/>
                  <a:gd name="T1" fmla="*/ 360 h 520"/>
                  <a:gd name="T2" fmla="*/ 103 w 194"/>
                  <a:gd name="T3" fmla="*/ 520 h 520"/>
                  <a:gd name="T4" fmla="*/ 194 w 194"/>
                  <a:gd name="T5" fmla="*/ 0 h 520"/>
                  <a:gd name="T6" fmla="*/ 0 60000 65536"/>
                  <a:gd name="T7" fmla="*/ 0 60000 65536"/>
                  <a:gd name="T8" fmla="*/ 0 60000 65536"/>
                  <a:gd name="T9" fmla="*/ 0 w 194"/>
                  <a:gd name="T10" fmla="*/ 0 h 520"/>
                  <a:gd name="T11" fmla="*/ 194 w 194"/>
                  <a:gd name="T12" fmla="*/ 520 h 520"/>
                </a:gdLst>
                <a:ahLst/>
                <a:cxnLst>
                  <a:cxn ang="T6">
                    <a:pos x="T0" y="T1"/>
                  </a:cxn>
                  <a:cxn ang="T7">
                    <a:pos x="T2" y="T3"/>
                  </a:cxn>
                  <a:cxn ang="T8">
                    <a:pos x="T4" y="T5"/>
                  </a:cxn>
                </a:cxnLst>
                <a:rect l="T9" t="T10" r="T11" b="T12"/>
                <a:pathLst>
                  <a:path w="194" h="520">
                    <a:moveTo>
                      <a:pt x="0" y="360"/>
                    </a:moveTo>
                    <a:lnTo>
                      <a:pt x="103" y="520"/>
                    </a:lnTo>
                    <a:lnTo>
                      <a:pt x="194" y="0"/>
                    </a:lnTo>
                  </a:path>
                </a:pathLst>
              </a:custGeom>
              <a:noFill/>
              <a:ln w="19050">
                <a:solidFill>
                  <a:srgbClr val="333399"/>
                </a:solidFill>
                <a:round/>
                <a:headEnd type="none" w="lg" len="lg"/>
                <a:tailEnd type="none" w="lg" len="lg"/>
              </a:ln>
            </p:spPr>
            <p:txBody>
              <a:bodyPr wrap="none" anchor="ctr"/>
              <a:lstStyle/>
              <a:p>
                <a:endParaRPr lang="en-US" dirty="0"/>
              </a:p>
            </p:txBody>
          </p:sp>
          <p:sp>
            <p:nvSpPr>
              <p:cNvPr id="136" name="Oval 7"/>
              <p:cNvSpPr>
                <a:spLocks noChangeArrowheads="1"/>
              </p:cNvSpPr>
              <p:nvPr/>
            </p:nvSpPr>
            <p:spPr bwMode="auto">
              <a:xfrm>
                <a:off x="464" y="2294"/>
                <a:ext cx="41" cy="41"/>
              </a:xfrm>
              <a:prstGeom prst="ellipse">
                <a:avLst/>
              </a:prstGeom>
              <a:solidFill>
                <a:srgbClr val="FF0000"/>
              </a:solidFill>
              <a:ln w="12700">
                <a:solidFill>
                  <a:schemeClr val="tx1"/>
                </a:solidFill>
                <a:round/>
                <a:headEnd/>
                <a:tailEnd/>
              </a:ln>
            </p:spPr>
            <p:txBody>
              <a:bodyPr/>
              <a:lstStyle/>
              <a:p>
                <a:endParaRPr lang="en-US" dirty="0"/>
              </a:p>
            </p:txBody>
          </p:sp>
          <p:sp>
            <p:nvSpPr>
              <p:cNvPr id="137" name="Oval 8"/>
              <p:cNvSpPr>
                <a:spLocks noChangeArrowheads="1"/>
              </p:cNvSpPr>
              <p:nvPr/>
            </p:nvSpPr>
            <p:spPr bwMode="auto">
              <a:xfrm>
                <a:off x="560" y="2450"/>
                <a:ext cx="41" cy="41"/>
              </a:xfrm>
              <a:prstGeom prst="ellipse">
                <a:avLst/>
              </a:prstGeom>
              <a:solidFill>
                <a:srgbClr val="FF0000"/>
              </a:solidFill>
              <a:ln w="12700">
                <a:solidFill>
                  <a:schemeClr val="tx1"/>
                </a:solidFill>
                <a:round/>
                <a:headEnd/>
                <a:tailEnd/>
              </a:ln>
            </p:spPr>
            <p:txBody>
              <a:bodyPr/>
              <a:lstStyle/>
              <a:p>
                <a:endParaRPr lang="en-US" dirty="0"/>
              </a:p>
            </p:txBody>
          </p:sp>
          <p:sp>
            <p:nvSpPr>
              <p:cNvPr id="138" name="Oval 9"/>
              <p:cNvSpPr>
                <a:spLocks noChangeArrowheads="1"/>
              </p:cNvSpPr>
              <p:nvPr/>
            </p:nvSpPr>
            <p:spPr bwMode="auto">
              <a:xfrm>
                <a:off x="656" y="1934"/>
                <a:ext cx="41" cy="41"/>
              </a:xfrm>
              <a:prstGeom prst="ellipse">
                <a:avLst/>
              </a:prstGeom>
              <a:solidFill>
                <a:srgbClr val="FF0000"/>
              </a:solidFill>
              <a:ln w="12700">
                <a:solidFill>
                  <a:schemeClr val="tx1"/>
                </a:solidFill>
                <a:round/>
                <a:headEnd/>
                <a:tailEnd/>
              </a:ln>
            </p:spPr>
            <p:txBody>
              <a:bodyPr/>
              <a:lstStyle/>
              <a:p>
                <a:endParaRPr lang="en-US" dirty="0"/>
              </a:p>
            </p:txBody>
          </p:sp>
        </p:grpSp>
        <p:grpSp>
          <p:nvGrpSpPr>
            <p:cNvPr id="96" name="Group 101"/>
            <p:cNvGrpSpPr>
              <a:grpSpLocks/>
            </p:cNvGrpSpPr>
            <p:nvPr/>
          </p:nvGrpSpPr>
          <p:grpSpPr bwMode="auto">
            <a:xfrm>
              <a:off x="2515273" y="4116331"/>
              <a:ext cx="369988" cy="462364"/>
              <a:chOff x="768" y="2736"/>
              <a:chExt cx="233" cy="233"/>
            </a:xfrm>
          </p:grpSpPr>
          <p:sp>
            <p:nvSpPr>
              <p:cNvPr id="131" name="Freeform 102"/>
              <p:cNvSpPr>
                <a:spLocks/>
              </p:cNvSpPr>
              <p:nvPr/>
            </p:nvSpPr>
            <p:spPr bwMode="auto">
              <a:xfrm>
                <a:off x="789" y="2754"/>
                <a:ext cx="192" cy="198"/>
              </a:xfrm>
              <a:custGeom>
                <a:avLst/>
                <a:gdLst>
                  <a:gd name="T0" fmla="*/ 0 w 192"/>
                  <a:gd name="T1" fmla="*/ 0 h 198"/>
                  <a:gd name="T2" fmla="*/ 96 w 192"/>
                  <a:gd name="T3" fmla="*/ 198 h 198"/>
                  <a:gd name="T4" fmla="*/ 192 w 192"/>
                  <a:gd name="T5" fmla="*/ 144 h 198"/>
                  <a:gd name="T6" fmla="*/ 0 60000 65536"/>
                  <a:gd name="T7" fmla="*/ 0 60000 65536"/>
                  <a:gd name="T8" fmla="*/ 0 60000 65536"/>
                  <a:gd name="T9" fmla="*/ 0 w 192"/>
                  <a:gd name="T10" fmla="*/ 0 h 198"/>
                  <a:gd name="T11" fmla="*/ 192 w 192"/>
                  <a:gd name="T12" fmla="*/ 198 h 198"/>
                </a:gdLst>
                <a:ahLst/>
                <a:cxnLst>
                  <a:cxn ang="T6">
                    <a:pos x="T0" y="T1"/>
                  </a:cxn>
                  <a:cxn ang="T7">
                    <a:pos x="T2" y="T3"/>
                  </a:cxn>
                  <a:cxn ang="T8">
                    <a:pos x="T4" y="T5"/>
                  </a:cxn>
                </a:cxnLst>
                <a:rect l="T9" t="T10" r="T11" b="T12"/>
                <a:pathLst>
                  <a:path w="192" h="198">
                    <a:moveTo>
                      <a:pt x="0" y="0"/>
                    </a:moveTo>
                    <a:lnTo>
                      <a:pt x="96" y="198"/>
                    </a:lnTo>
                    <a:lnTo>
                      <a:pt x="192" y="144"/>
                    </a:lnTo>
                  </a:path>
                </a:pathLst>
              </a:custGeom>
              <a:noFill/>
              <a:ln w="12700">
                <a:solidFill>
                  <a:srgbClr val="333399"/>
                </a:solidFill>
                <a:round/>
                <a:headEnd/>
                <a:tailEnd/>
              </a:ln>
            </p:spPr>
            <p:txBody>
              <a:bodyPr wrap="none" anchor="ctr"/>
              <a:lstStyle/>
              <a:p>
                <a:endParaRPr lang="en-US" dirty="0"/>
              </a:p>
            </p:txBody>
          </p:sp>
          <p:sp>
            <p:nvSpPr>
              <p:cNvPr id="132" name="Oval 103"/>
              <p:cNvSpPr>
                <a:spLocks noChangeArrowheads="1"/>
              </p:cNvSpPr>
              <p:nvPr/>
            </p:nvSpPr>
            <p:spPr bwMode="auto">
              <a:xfrm>
                <a:off x="768" y="2736"/>
                <a:ext cx="41" cy="41"/>
              </a:xfrm>
              <a:prstGeom prst="ellipse">
                <a:avLst/>
              </a:prstGeom>
              <a:solidFill>
                <a:srgbClr val="FF0000"/>
              </a:solidFill>
              <a:ln w="12700">
                <a:solidFill>
                  <a:schemeClr val="tx1"/>
                </a:solidFill>
                <a:round/>
                <a:headEnd/>
                <a:tailEnd/>
              </a:ln>
            </p:spPr>
            <p:txBody>
              <a:bodyPr/>
              <a:lstStyle/>
              <a:p>
                <a:endParaRPr lang="en-US" dirty="0"/>
              </a:p>
            </p:txBody>
          </p:sp>
          <p:sp>
            <p:nvSpPr>
              <p:cNvPr id="133" name="Oval 104"/>
              <p:cNvSpPr>
                <a:spLocks noChangeArrowheads="1"/>
              </p:cNvSpPr>
              <p:nvPr/>
            </p:nvSpPr>
            <p:spPr bwMode="auto">
              <a:xfrm>
                <a:off x="864" y="2928"/>
                <a:ext cx="41" cy="41"/>
              </a:xfrm>
              <a:prstGeom prst="ellipse">
                <a:avLst/>
              </a:prstGeom>
              <a:solidFill>
                <a:srgbClr val="FF0000"/>
              </a:solidFill>
              <a:ln w="12700">
                <a:solidFill>
                  <a:schemeClr val="tx1"/>
                </a:solidFill>
                <a:round/>
                <a:headEnd/>
                <a:tailEnd/>
              </a:ln>
            </p:spPr>
            <p:txBody>
              <a:bodyPr/>
              <a:lstStyle/>
              <a:p>
                <a:endParaRPr lang="en-US" dirty="0"/>
              </a:p>
            </p:txBody>
          </p:sp>
          <p:sp>
            <p:nvSpPr>
              <p:cNvPr id="134" name="Oval 105"/>
              <p:cNvSpPr>
                <a:spLocks noChangeArrowheads="1"/>
              </p:cNvSpPr>
              <p:nvPr/>
            </p:nvSpPr>
            <p:spPr bwMode="auto">
              <a:xfrm>
                <a:off x="960" y="2880"/>
                <a:ext cx="41" cy="41"/>
              </a:xfrm>
              <a:prstGeom prst="ellipse">
                <a:avLst/>
              </a:prstGeom>
              <a:solidFill>
                <a:srgbClr val="FF0000"/>
              </a:solidFill>
              <a:ln w="12700">
                <a:solidFill>
                  <a:schemeClr val="tx1"/>
                </a:solidFill>
                <a:round/>
                <a:headEnd/>
                <a:tailEnd/>
              </a:ln>
            </p:spPr>
            <p:txBody>
              <a:bodyPr/>
              <a:lstStyle/>
              <a:p>
                <a:endParaRPr lang="en-US" dirty="0"/>
              </a:p>
            </p:txBody>
          </p:sp>
        </p:grpSp>
        <p:grpSp>
          <p:nvGrpSpPr>
            <p:cNvPr id="97" name="Group 49"/>
            <p:cNvGrpSpPr>
              <a:grpSpLocks/>
            </p:cNvGrpSpPr>
            <p:nvPr/>
          </p:nvGrpSpPr>
          <p:grpSpPr bwMode="auto">
            <a:xfrm>
              <a:off x="5106752" y="3415803"/>
              <a:ext cx="674867" cy="1033859"/>
              <a:chOff x="1968" y="2448"/>
              <a:chExt cx="425" cy="521"/>
            </a:xfrm>
          </p:grpSpPr>
          <p:sp>
            <p:nvSpPr>
              <p:cNvPr id="125" name="Freeform 50"/>
              <p:cNvSpPr>
                <a:spLocks/>
              </p:cNvSpPr>
              <p:nvPr/>
            </p:nvSpPr>
            <p:spPr bwMode="auto">
              <a:xfrm>
                <a:off x="1989" y="2466"/>
                <a:ext cx="387" cy="483"/>
              </a:xfrm>
              <a:custGeom>
                <a:avLst/>
                <a:gdLst>
                  <a:gd name="T0" fmla="*/ 0 w 387"/>
                  <a:gd name="T1" fmla="*/ 0 h 483"/>
                  <a:gd name="T2" fmla="*/ 96 w 387"/>
                  <a:gd name="T3" fmla="*/ 288 h 483"/>
                  <a:gd name="T4" fmla="*/ 189 w 387"/>
                  <a:gd name="T5" fmla="*/ 435 h 483"/>
                  <a:gd name="T6" fmla="*/ 288 w 387"/>
                  <a:gd name="T7" fmla="*/ 384 h 483"/>
                  <a:gd name="T8" fmla="*/ 387 w 387"/>
                  <a:gd name="T9" fmla="*/ 483 h 483"/>
                  <a:gd name="T10" fmla="*/ 0 60000 65536"/>
                  <a:gd name="T11" fmla="*/ 0 60000 65536"/>
                  <a:gd name="T12" fmla="*/ 0 60000 65536"/>
                  <a:gd name="T13" fmla="*/ 0 60000 65536"/>
                  <a:gd name="T14" fmla="*/ 0 60000 65536"/>
                  <a:gd name="T15" fmla="*/ 0 w 387"/>
                  <a:gd name="T16" fmla="*/ 0 h 483"/>
                  <a:gd name="T17" fmla="*/ 387 w 387"/>
                  <a:gd name="T18" fmla="*/ 483 h 483"/>
                </a:gdLst>
                <a:ahLst/>
                <a:cxnLst>
                  <a:cxn ang="T10">
                    <a:pos x="T0" y="T1"/>
                  </a:cxn>
                  <a:cxn ang="T11">
                    <a:pos x="T2" y="T3"/>
                  </a:cxn>
                  <a:cxn ang="T12">
                    <a:pos x="T4" y="T5"/>
                  </a:cxn>
                  <a:cxn ang="T13">
                    <a:pos x="T6" y="T7"/>
                  </a:cxn>
                  <a:cxn ang="T14">
                    <a:pos x="T8" y="T9"/>
                  </a:cxn>
                </a:cxnLst>
                <a:rect l="T15" t="T16" r="T17" b="T18"/>
                <a:pathLst>
                  <a:path w="387" h="483">
                    <a:moveTo>
                      <a:pt x="0" y="0"/>
                    </a:moveTo>
                    <a:lnTo>
                      <a:pt x="96" y="288"/>
                    </a:lnTo>
                    <a:lnTo>
                      <a:pt x="189" y="435"/>
                    </a:lnTo>
                    <a:lnTo>
                      <a:pt x="288" y="384"/>
                    </a:lnTo>
                    <a:lnTo>
                      <a:pt x="387" y="483"/>
                    </a:lnTo>
                  </a:path>
                </a:pathLst>
              </a:custGeom>
              <a:noFill/>
              <a:ln w="12700">
                <a:solidFill>
                  <a:srgbClr val="333399"/>
                </a:solidFill>
                <a:round/>
                <a:headEnd/>
                <a:tailEnd/>
              </a:ln>
            </p:spPr>
            <p:txBody>
              <a:bodyPr wrap="none" anchor="ctr"/>
              <a:lstStyle/>
              <a:p>
                <a:endParaRPr lang="en-US" dirty="0"/>
              </a:p>
            </p:txBody>
          </p:sp>
          <p:sp>
            <p:nvSpPr>
              <p:cNvPr id="126" name="Oval 51"/>
              <p:cNvSpPr>
                <a:spLocks noChangeArrowheads="1"/>
              </p:cNvSpPr>
              <p:nvPr/>
            </p:nvSpPr>
            <p:spPr bwMode="auto">
              <a:xfrm>
                <a:off x="1968" y="2448"/>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7" name="Oval 52"/>
              <p:cNvSpPr>
                <a:spLocks noChangeArrowheads="1"/>
              </p:cNvSpPr>
              <p:nvPr/>
            </p:nvSpPr>
            <p:spPr bwMode="auto">
              <a:xfrm>
                <a:off x="2064" y="273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8" name="Oval 53"/>
              <p:cNvSpPr>
                <a:spLocks noChangeArrowheads="1"/>
              </p:cNvSpPr>
              <p:nvPr/>
            </p:nvSpPr>
            <p:spPr bwMode="auto">
              <a:xfrm>
                <a:off x="2160" y="288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9" name="Oval 54"/>
              <p:cNvSpPr>
                <a:spLocks noChangeArrowheads="1"/>
              </p:cNvSpPr>
              <p:nvPr/>
            </p:nvSpPr>
            <p:spPr bwMode="auto">
              <a:xfrm>
                <a:off x="2256" y="283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30" name="Oval 55"/>
              <p:cNvSpPr>
                <a:spLocks noChangeArrowheads="1"/>
              </p:cNvSpPr>
              <p:nvPr/>
            </p:nvSpPr>
            <p:spPr bwMode="auto">
              <a:xfrm>
                <a:off x="2352" y="2928"/>
                <a:ext cx="41" cy="41"/>
              </a:xfrm>
              <a:prstGeom prst="ellipse">
                <a:avLst/>
              </a:prstGeom>
              <a:solidFill>
                <a:srgbClr val="FF0000"/>
              </a:solidFill>
              <a:ln w="12700">
                <a:solidFill>
                  <a:srgbClr val="000000"/>
                </a:solidFill>
                <a:round/>
                <a:headEnd/>
                <a:tailEnd/>
              </a:ln>
            </p:spPr>
            <p:txBody>
              <a:bodyPr/>
              <a:lstStyle/>
              <a:p>
                <a:endParaRPr lang="en-US" dirty="0"/>
              </a:p>
            </p:txBody>
          </p:sp>
        </p:grpSp>
        <p:grpSp>
          <p:nvGrpSpPr>
            <p:cNvPr id="102" name="Group 58"/>
            <p:cNvGrpSpPr>
              <a:grpSpLocks/>
            </p:cNvGrpSpPr>
            <p:nvPr/>
          </p:nvGrpSpPr>
          <p:grpSpPr bwMode="auto">
            <a:xfrm>
              <a:off x="7164697" y="3735287"/>
              <a:ext cx="1256046" cy="414735"/>
              <a:chOff x="878" y="2546"/>
              <a:chExt cx="791" cy="209"/>
            </a:xfrm>
          </p:grpSpPr>
          <p:sp>
            <p:nvSpPr>
              <p:cNvPr id="115" name="Freeform 59"/>
              <p:cNvSpPr>
                <a:spLocks/>
              </p:cNvSpPr>
              <p:nvPr/>
            </p:nvSpPr>
            <p:spPr bwMode="auto">
              <a:xfrm>
                <a:off x="897" y="2566"/>
                <a:ext cx="749" cy="171"/>
              </a:xfrm>
              <a:custGeom>
                <a:avLst/>
                <a:gdLst>
                  <a:gd name="T0" fmla="*/ 0 w 749"/>
                  <a:gd name="T1" fmla="*/ 68 h 171"/>
                  <a:gd name="T2" fmla="*/ 97 w 749"/>
                  <a:gd name="T3" fmla="*/ 5 h 171"/>
                  <a:gd name="T4" fmla="*/ 194 w 749"/>
                  <a:gd name="T5" fmla="*/ 91 h 171"/>
                  <a:gd name="T6" fmla="*/ 286 w 749"/>
                  <a:gd name="T7" fmla="*/ 171 h 171"/>
                  <a:gd name="T8" fmla="*/ 383 w 749"/>
                  <a:gd name="T9" fmla="*/ 51 h 171"/>
                  <a:gd name="T10" fmla="*/ 503 w 749"/>
                  <a:gd name="T11" fmla="*/ 0 h 171"/>
                  <a:gd name="T12" fmla="*/ 606 w 749"/>
                  <a:gd name="T13" fmla="*/ 63 h 171"/>
                  <a:gd name="T14" fmla="*/ 749 w 749"/>
                  <a:gd name="T15" fmla="*/ 57 h 171"/>
                  <a:gd name="T16" fmla="*/ 0 60000 65536"/>
                  <a:gd name="T17" fmla="*/ 0 60000 65536"/>
                  <a:gd name="T18" fmla="*/ 0 60000 65536"/>
                  <a:gd name="T19" fmla="*/ 0 60000 65536"/>
                  <a:gd name="T20" fmla="*/ 0 60000 65536"/>
                  <a:gd name="T21" fmla="*/ 0 60000 65536"/>
                  <a:gd name="T22" fmla="*/ 0 60000 65536"/>
                  <a:gd name="T23" fmla="*/ 0 60000 65536"/>
                  <a:gd name="T24" fmla="*/ 0 w 749"/>
                  <a:gd name="T25" fmla="*/ 0 h 171"/>
                  <a:gd name="T26" fmla="*/ 749 w 749"/>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9" h="171">
                    <a:moveTo>
                      <a:pt x="0" y="68"/>
                    </a:moveTo>
                    <a:lnTo>
                      <a:pt x="97" y="5"/>
                    </a:lnTo>
                    <a:lnTo>
                      <a:pt x="194" y="91"/>
                    </a:lnTo>
                    <a:lnTo>
                      <a:pt x="286" y="171"/>
                    </a:lnTo>
                    <a:lnTo>
                      <a:pt x="383" y="51"/>
                    </a:lnTo>
                    <a:lnTo>
                      <a:pt x="503" y="0"/>
                    </a:lnTo>
                    <a:lnTo>
                      <a:pt x="606" y="63"/>
                    </a:lnTo>
                    <a:lnTo>
                      <a:pt x="749" y="57"/>
                    </a:lnTo>
                  </a:path>
                </a:pathLst>
              </a:custGeom>
              <a:noFill/>
              <a:ln w="19050">
                <a:solidFill>
                  <a:srgbClr val="333399"/>
                </a:solidFill>
                <a:round/>
                <a:headEnd type="none" w="lg" len="lg"/>
                <a:tailEnd type="none" w="lg" len="lg"/>
              </a:ln>
            </p:spPr>
            <p:txBody>
              <a:bodyPr wrap="none" anchor="ctr"/>
              <a:lstStyle/>
              <a:p>
                <a:endParaRPr lang="en-US" dirty="0"/>
              </a:p>
            </p:txBody>
          </p:sp>
          <p:grpSp>
            <p:nvGrpSpPr>
              <p:cNvPr id="116" name="Group 60"/>
              <p:cNvGrpSpPr>
                <a:grpSpLocks/>
              </p:cNvGrpSpPr>
              <p:nvPr/>
            </p:nvGrpSpPr>
            <p:grpSpPr bwMode="auto">
              <a:xfrm>
                <a:off x="878" y="2546"/>
                <a:ext cx="791" cy="209"/>
                <a:chOff x="878" y="2546"/>
                <a:chExt cx="791" cy="209"/>
              </a:xfrm>
            </p:grpSpPr>
            <p:sp>
              <p:nvSpPr>
                <p:cNvPr id="117" name="Oval 61"/>
                <p:cNvSpPr>
                  <a:spLocks noChangeArrowheads="1"/>
                </p:cNvSpPr>
                <p:nvPr/>
              </p:nvSpPr>
              <p:spPr bwMode="auto">
                <a:xfrm>
                  <a:off x="878" y="2618"/>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18" name="Oval 62"/>
                <p:cNvSpPr>
                  <a:spLocks noChangeArrowheads="1"/>
                </p:cNvSpPr>
                <p:nvPr/>
              </p:nvSpPr>
              <p:spPr bwMode="auto">
                <a:xfrm>
                  <a:off x="974" y="2558"/>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19" name="Oval 63"/>
                <p:cNvSpPr>
                  <a:spLocks noChangeArrowheads="1"/>
                </p:cNvSpPr>
                <p:nvPr/>
              </p:nvSpPr>
              <p:spPr bwMode="auto">
                <a:xfrm>
                  <a:off x="1070" y="263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0" name="Oval 64"/>
                <p:cNvSpPr>
                  <a:spLocks noChangeArrowheads="1"/>
                </p:cNvSpPr>
                <p:nvPr/>
              </p:nvSpPr>
              <p:spPr bwMode="auto">
                <a:xfrm>
                  <a:off x="1166" y="271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1" name="Oval 65"/>
                <p:cNvSpPr>
                  <a:spLocks noChangeArrowheads="1"/>
                </p:cNvSpPr>
                <p:nvPr/>
              </p:nvSpPr>
              <p:spPr bwMode="auto">
                <a:xfrm>
                  <a:off x="1262" y="260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2" name="Oval 66"/>
                <p:cNvSpPr>
                  <a:spLocks noChangeArrowheads="1"/>
                </p:cNvSpPr>
                <p:nvPr/>
              </p:nvSpPr>
              <p:spPr bwMode="auto">
                <a:xfrm>
                  <a:off x="1376" y="254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3" name="Oval 67"/>
                <p:cNvSpPr>
                  <a:spLocks noChangeArrowheads="1"/>
                </p:cNvSpPr>
                <p:nvPr/>
              </p:nvSpPr>
              <p:spPr bwMode="auto">
                <a:xfrm>
                  <a:off x="1484" y="261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24" name="Oval 68"/>
                <p:cNvSpPr>
                  <a:spLocks noChangeArrowheads="1"/>
                </p:cNvSpPr>
                <p:nvPr/>
              </p:nvSpPr>
              <p:spPr bwMode="auto">
                <a:xfrm>
                  <a:off x="1628" y="2612"/>
                  <a:ext cx="41" cy="41"/>
                </a:xfrm>
                <a:prstGeom prst="ellipse">
                  <a:avLst/>
                </a:prstGeom>
                <a:solidFill>
                  <a:srgbClr val="FF0000"/>
                </a:solidFill>
                <a:ln w="12700">
                  <a:solidFill>
                    <a:srgbClr val="000000"/>
                  </a:solidFill>
                  <a:round/>
                  <a:headEnd/>
                  <a:tailEnd/>
                </a:ln>
              </p:spPr>
              <p:txBody>
                <a:bodyPr/>
                <a:lstStyle/>
                <a:p>
                  <a:endParaRPr lang="en-US" dirty="0"/>
                </a:p>
              </p:txBody>
            </p:sp>
          </p:grpSp>
        </p:grpSp>
        <p:grpSp>
          <p:nvGrpSpPr>
            <p:cNvPr id="103" name="Group 42"/>
            <p:cNvGrpSpPr>
              <a:grpSpLocks/>
            </p:cNvGrpSpPr>
            <p:nvPr/>
          </p:nvGrpSpPr>
          <p:grpSpPr bwMode="auto">
            <a:xfrm>
              <a:off x="4344551" y="2878037"/>
              <a:ext cx="674867" cy="938610"/>
              <a:chOff x="1488" y="2160"/>
              <a:chExt cx="425" cy="473"/>
            </a:xfrm>
          </p:grpSpPr>
          <p:sp>
            <p:nvSpPr>
              <p:cNvPr id="109" name="Freeform 43"/>
              <p:cNvSpPr>
                <a:spLocks/>
              </p:cNvSpPr>
              <p:nvPr/>
            </p:nvSpPr>
            <p:spPr bwMode="auto">
              <a:xfrm>
                <a:off x="1506" y="2172"/>
                <a:ext cx="387" cy="444"/>
              </a:xfrm>
              <a:custGeom>
                <a:avLst/>
                <a:gdLst>
                  <a:gd name="T0" fmla="*/ 0 w 387"/>
                  <a:gd name="T1" fmla="*/ 3 h 444"/>
                  <a:gd name="T2" fmla="*/ 99 w 387"/>
                  <a:gd name="T3" fmla="*/ 444 h 444"/>
                  <a:gd name="T4" fmla="*/ 195 w 387"/>
                  <a:gd name="T5" fmla="*/ 150 h 444"/>
                  <a:gd name="T6" fmla="*/ 291 w 387"/>
                  <a:gd name="T7" fmla="*/ 0 h 444"/>
                  <a:gd name="T8" fmla="*/ 387 w 387"/>
                  <a:gd name="T9" fmla="*/ 102 h 444"/>
                  <a:gd name="T10" fmla="*/ 0 60000 65536"/>
                  <a:gd name="T11" fmla="*/ 0 60000 65536"/>
                  <a:gd name="T12" fmla="*/ 0 60000 65536"/>
                  <a:gd name="T13" fmla="*/ 0 60000 65536"/>
                  <a:gd name="T14" fmla="*/ 0 60000 65536"/>
                  <a:gd name="T15" fmla="*/ 0 w 387"/>
                  <a:gd name="T16" fmla="*/ 0 h 444"/>
                  <a:gd name="T17" fmla="*/ 387 w 387"/>
                  <a:gd name="T18" fmla="*/ 444 h 444"/>
                </a:gdLst>
                <a:ahLst/>
                <a:cxnLst>
                  <a:cxn ang="T10">
                    <a:pos x="T0" y="T1"/>
                  </a:cxn>
                  <a:cxn ang="T11">
                    <a:pos x="T2" y="T3"/>
                  </a:cxn>
                  <a:cxn ang="T12">
                    <a:pos x="T4" y="T5"/>
                  </a:cxn>
                  <a:cxn ang="T13">
                    <a:pos x="T6" y="T7"/>
                  </a:cxn>
                  <a:cxn ang="T14">
                    <a:pos x="T8" y="T9"/>
                  </a:cxn>
                </a:cxnLst>
                <a:rect l="T15" t="T16" r="T17" b="T18"/>
                <a:pathLst>
                  <a:path w="387" h="444">
                    <a:moveTo>
                      <a:pt x="0" y="3"/>
                    </a:moveTo>
                    <a:lnTo>
                      <a:pt x="99" y="444"/>
                    </a:lnTo>
                    <a:lnTo>
                      <a:pt x="195" y="150"/>
                    </a:lnTo>
                    <a:lnTo>
                      <a:pt x="291" y="0"/>
                    </a:lnTo>
                    <a:lnTo>
                      <a:pt x="387" y="102"/>
                    </a:lnTo>
                  </a:path>
                </a:pathLst>
              </a:custGeom>
              <a:noFill/>
              <a:ln w="12700">
                <a:solidFill>
                  <a:srgbClr val="333399"/>
                </a:solidFill>
                <a:round/>
                <a:headEnd/>
                <a:tailEnd/>
              </a:ln>
            </p:spPr>
            <p:txBody>
              <a:bodyPr wrap="none" anchor="ctr"/>
              <a:lstStyle/>
              <a:p>
                <a:endParaRPr lang="en-US" dirty="0"/>
              </a:p>
            </p:txBody>
          </p:sp>
          <p:sp>
            <p:nvSpPr>
              <p:cNvPr id="110" name="Oval 44"/>
              <p:cNvSpPr>
                <a:spLocks noChangeArrowheads="1"/>
              </p:cNvSpPr>
              <p:nvPr/>
            </p:nvSpPr>
            <p:spPr bwMode="auto">
              <a:xfrm>
                <a:off x="1488" y="216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11" name="Oval 45"/>
              <p:cNvSpPr>
                <a:spLocks noChangeArrowheads="1"/>
              </p:cNvSpPr>
              <p:nvPr/>
            </p:nvSpPr>
            <p:spPr bwMode="auto">
              <a:xfrm>
                <a:off x="1584" y="259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12" name="Oval 46"/>
              <p:cNvSpPr>
                <a:spLocks noChangeArrowheads="1"/>
              </p:cNvSpPr>
              <p:nvPr/>
            </p:nvSpPr>
            <p:spPr bwMode="auto">
              <a:xfrm>
                <a:off x="1680" y="230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13" name="Oval 47"/>
              <p:cNvSpPr>
                <a:spLocks noChangeArrowheads="1"/>
              </p:cNvSpPr>
              <p:nvPr/>
            </p:nvSpPr>
            <p:spPr bwMode="auto">
              <a:xfrm>
                <a:off x="1776" y="216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114" name="Oval 48"/>
              <p:cNvSpPr>
                <a:spLocks noChangeArrowheads="1"/>
              </p:cNvSpPr>
              <p:nvPr/>
            </p:nvSpPr>
            <p:spPr bwMode="auto">
              <a:xfrm>
                <a:off x="1872" y="2256"/>
                <a:ext cx="41" cy="41"/>
              </a:xfrm>
              <a:prstGeom prst="ellipse">
                <a:avLst/>
              </a:prstGeom>
              <a:solidFill>
                <a:srgbClr val="FF0000"/>
              </a:solidFill>
              <a:ln w="12700">
                <a:solidFill>
                  <a:srgbClr val="000000"/>
                </a:solidFill>
                <a:round/>
                <a:headEnd/>
                <a:tailEnd/>
              </a:ln>
            </p:spPr>
            <p:txBody>
              <a:bodyPr/>
              <a:lstStyle/>
              <a:p>
                <a:endParaRPr lang="en-US" dirty="0"/>
              </a:p>
            </p:txBody>
          </p:sp>
        </p:grpSp>
        <p:grpSp>
          <p:nvGrpSpPr>
            <p:cNvPr id="104" name="Group 103"/>
            <p:cNvGrpSpPr/>
            <p:nvPr/>
          </p:nvGrpSpPr>
          <p:grpSpPr>
            <a:xfrm>
              <a:off x="1958938" y="2810623"/>
              <a:ext cx="311321" cy="450702"/>
              <a:chOff x="1958938" y="2810623"/>
              <a:chExt cx="311321" cy="450702"/>
            </a:xfrm>
          </p:grpSpPr>
          <p:sp>
            <p:nvSpPr>
              <p:cNvPr id="105" name="Freeform 102"/>
              <p:cNvSpPr>
                <a:spLocks/>
              </p:cNvSpPr>
              <p:nvPr/>
            </p:nvSpPr>
            <p:spPr bwMode="auto">
              <a:xfrm rot="355602" flipH="1">
                <a:off x="2009957" y="2844033"/>
                <a:ext cx="209580" cy="382587"/>
              </a:xfrm>
              <a:custGeom>
                <a:avLst/>
                <a:gdLst>
                  <a:gd name="T0" fmla="*/ 0 w 192"/>
                  <a:gd name="T1" fmla="*/ 0 h 198"/>
                  <a:gd name="T2" fmla="*/ 96 w 192"/>
                  <a:gd name="T3" fmla="*/ 198 h 198"/>
                  <a:gd name="T4" fmla="*/ 192 w 192"/>
                  <a:gd name="T5" fmla="*/ 144 h 198"/>
                  <a:gd name="T6" fmla="*/ 0 60000 65536"/>
                  <a:gd name="T7" fmla="*/ 0 60000 65536"/>
                  <a:gd name="T8" fmla="*/ 0 60000 65536"/>
                  <a:gd name="T9" fmla="*/ 0 w 192"/>
                  <a:gd name="T10" fmla="*/ 0 h 198"/>
                  <a:gd name="T11" fmla="*/ 192 w 192"/>
                  <a:gd name="T12" fmla="*/ 198 h 198"/>
                  <a:gd name="connsiteX0" fmla="*/ 0 w 8664"/>
                  <a:gd name="connsiteY0" fmla="*/ 0 h 8033"/>
                  <a:gd name="connsiteX1" fmla="*/ 3664 w 8664"/>
                  <a:gd name="connsiteY1" fmla="*/ 8033 h 8033"/>
                  <a:gd name="connsiteX2" fmla="*/ 8664 w 8664"/>
                  <a:gd name="connsiteY2" fmla="*/ 5306 h 8033"/>
                  <a:gd name="connsiteX0" fmla="*/ 0 w 11101"/>
                  <a:gd name="connsiteY0" fmla="*/ 0 h 10000"/>
                  <a:gd name="connsiteX1" fmla="*/ 4229 w 11101"/>
                  <a:gd name="connsiteY1" fmla="*/ 10000 h 10000"/>
                  <a:gd name="connsiteX2" fmla="*/ 11101 w 11101"/>
                  <a:gd name="connsiteY2" fmla="*/ 4631 h 10000"/>
                </a:gdLst>
                <a:ahLst/>
                <a:cxnLst>
                  <a:cxn ang="0">
                    <a:pos x="connsiteX0" y="connsiteY0"/>
                  </a:cxn>
                  <a:cxn ang="0">
                    <a:pos x="connsiteX1" y="connsiteY1"/>
                  </a:cxn>
                  <a:cxn ang="0">
                    <a:pos x="connsiteX2" y="connsiteY2"/>
                  </a:cxn>
                </a:cxnLst>
                <a:rect l="l" t="t" r="r" b="b"/>
                <a:pathLst>
                  <a:path w="11101" h="10000">
                    <a:moveTo>
                      <a:pt x="0" y="0"/>
                    </a:moveTo>
                    <a:lnTo>
                      <a:pt x="4229" y="10000"/>
                    </a:lnTo>
                    <a:lnTo>
                      <a:pt x="11101" y="4631"/>
                    </a:lnTo>
                  </a:path>
                </a:pathLst>
              </a:custGeom>
              <a:noFill/>
              <a:ln w="12700">
                <a:solidFill>
                  <a:srgbClr val="333399"/>
                </a:solidFill>
                <a:round/>
                <a:headEnd/>
                <a:tailEnd/>
              </a:ln>
            </p:spPr>
            <p:txBody>
              <a:bodyPr wrap="none" anchor="ctr"/>
              <a:lstStyle/>
              <a:p>
                <a:endParaRPr lang="en-US" dirty="0"/>
              </a:p>
            </p:txBody>
          </p:sp>
          <p:sp>
            <p:nvSpPr>
              <p:cNvPr id="106" name="Oval 103"/>
              <p:cNvSpPr>
                <a:spLocks noChangeArrowheads="1"/>
              </p:cNvSpPr>
              <p:nvPr/>
            </p:nvSpPr>
            <p:spPr bwMode="auto">
              <a:xfrm rot="355602" flipH="1">
                <a:off x="2207584" y="2810623"/>
                <a:ext cx="62675" cy="93719"/>
              </a:xfrm>
              <a:prstGeom prst="ellipse">
                <a:avLst/>
              </a:prstGeom>
              <a:solidFill>
                <a:srgbClr val="FF0000"/>
              </a:solidFill>
              <a:ln w="12700">
                <a:solidFill>
                  <a:schemeClr val="tx1"/>
                </a:solidFill>
                <a:round/>
                <a:headEnd/>
                <a:tailEnd/>
              </a:ln>
            </p:spPr>
            <p:txBody>
              <a:bodyPr/>
              <a:lstStyle/>
              <a:p>
                <a:endParaRPr lang="en-US" dirty="0"/>
              </a:p>
            </p:txBody>
          </p:sp>
          <p:sp>
            <p:nvSpPr>
              <p:cNvPr id="107" name="Oval 104"/>
              <p:cNvSpPr>
                <a:spLocks noChangeArrowheads="1"/>
              </p:cNvSpPr>
              <p:nvPr/>
            </p:nvSpPr>
            <p:spPr bwMode="auto">
              <a:xfrm rot="355602" flipH="1">
                <a:off x="2080695" y="3167606"/>
                <a:ext cx="62675" cy="93719"/>
              </a:xfrm>
              <a:prstGeom prst="ellipse">
                <a:avLst/>
              </a:prstGeom>
              <a:solidFill>
                <a:srgbClr val="FF0000"/>
              </a:solidFill>
              <a:ln w="12700">
                <a:solidFill>
                  <a:schemeClr val="tx1"/>
                </a:solidFill>
                <a:round/>
                <a:headEnd/>
                <a:tailEnd/>
              </a:ln>
            </p:spPr>
            <p:txBody>
              <a:bodyPr/>
              <a:lstStyle/>
              <a:p>
                <a:endParaRPr lang="en-US" dirty="0"/>
              </a:p>
            </p:txBody>
          </p:sp>
          <p:sp>
            <p:nvSpPr>
              <p:cNvPr id="108" name="Oval 105"/>
              <p:cNvSpPr>
                <a:spLocks noChangeArrowheads="1"/>
              </p:cNvSpPr>
              <p:nvPr/>
            </p:nvSpPr>
            <p:spPr bwMode="auto">
              <a:xfrm rot="355602" flipH="1">
                <a:off x="1958938" y="2940291"/>
                <a:ext cx="62675" cy="93719"/>
              </a:xfrm>
              <a:prstGeom prst="ellipse">
                <a:avLst/>
              </a:prstGeom>
              <a:solidFill>
                <a:srgbClr val="FF0000"/>
              </a:solidFill>
              <a:ln w="12700">
                <a:solidFill>
                  <a:schemeClr val="tx1"/>
                </a:solidFill>
                <a:round/>
                <a:headEnd/>
                <a:tailEnd/>
              </a:ln>
            </p:spPr>
            <p:txBody>
              <a:bodyPr/>
              <a:lstStyle/>
              <a:p>
                <a:endParaRPr lang="en-US" dirty="0"/>
              </a:p>
            </p:txBody>
          </p:sp>
        </p:grpSp>
      </p:grpSp>
    </p:spTree>
    <p:extLst>
      <p:ext uri="{BB962C8B-B14F-4D97-AF65-F5344CB8AC3E}">
        <p14:creationId xmlns:p14="http://schemas.microsoft.com/office/powerpoint/2010/main" val="244158729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1597748" y="1498176"/>
            <a:ext cx="3253652" cy="1015663"/>
          </a:xfrm>
          <a:prstGeom prst="rect">
            <a:avLst/>
          </a:prstGeom>
        </p:spPr>
        <p:txBody>
          <a:bodyPr wrap="square">
            <a:spAutoFit/>
          </a:bodyPr>
          <a:lstStyle/>
          <a:p>
            <a:pPr eaLnBrk="0" hangingPunct="0"/>
            <a:r>
              <a:rPr lang="en-US" sz="2000" u="sng" dirty="0" smtClean="0">
                <a:latin typeface="Calibri" panose="020F0502020204030204" pitchFamily="34" charset="0"/>
              </a:rPr>
              <a:t>TEST 5: </a:t>
            </a:r>
          </a:p>
          <a:p>
            <a:pPr eaLnBrk="0" hangingPunct="0"/>
            <a:r>
              <a:rPr lang="en-US" sz="2000" dirty="0" smtClean="0">
                <a:latin typeface="Calibri" panose="020F0502020204030204" pitchFamily="34" charset="0"/>
              </a:rPr>
              <a:t>Trend of 6 points in a row increasing or decreasing</a:t>
            </a:r>
          </a:p>
        </p:txBody>
      </p:sp>
      <p:sp>
        <p:nvSpPr>
          <p:cNvPr id="112" name="Rectangle 111"/>
          <p:cNvSpPr/>
          <p:nvPr/>
        </p:nvSpPr>
        <p:spPr>
          <a:xfrm>
            <a:off x="4878358" y="5060890"/>
            <a:ext cx="2905439" cy="1015663"/>
          </a:xfrm>
          <a:prstGeom prst="rect">
            <a:avLst/>
          </a:prstGeom>
        </p:spPr>
        <p:txBody>
          <a:bodyPr wrap="square">
            <a:spAutoFit/>
          </a:bodyPr>
          <a:lstStyle/>
          <a:p>
            <a:pPr eaLnBrk="0" hangingPunct="0"/>
            <a:r>
              <a:rPr lang="en-US" sz="2000" u="sng" dirty="0" smtClean="0">
                <a:latin typeface="Calibri" panose="020F0502020204030204" pitchFamily="34" charset="0"/>
              </a:rPr>
              <a:t>TEST 6: </a:t>
            </a:r>
          </a:p>
          <a:p>
            <a:pPr eaLnBrk="0" hangingPunct="0"/>
            <a:r>
              <a:rPr lang="en-US" sz="2000" dirty="0" smtClean="0">
                <a:latin typeface="Calibri" panose="020F0502020204030204" pitchFamily="34" charset="0"/>
              </a:rPr>
              <a:t>14 points in a row alternating up and down</a:t>
            </a:r>
            <a:endParaRPr lang="en-US" sz="2000" dirty="0">
              <a:latin typeface="Calibri" panose="020F0502020204030204" pitchFamily="34" charset="0"/>
            </a:endParaRPr>
          </a:p>
        </p:txBody>
      </p:sp>
      <p:sp>
        <p:nvSpPr>
          <p:cNvPr id="111" name="Title 1"/>
          <p:cNvSpPr>
            <a:spLocks noGrp="1"/>
          </p:cNvSpPr>
          <p:nvPr>
            <p:ph type="title"/>
          </p:nvPr>
        </p:nvSpPr>
        <p:spPr>
          <a:xfrm>
            <a:off x="457200" y="152400"/>
            <a:ext cx="8229600" cy="533400"/>
          </a:xfrm>
        </p:spPr>
        <p:txBody>
          <a:bodyPr anchor="ctr">
            <a:normAutofit fontScale="90000"/>
          </a:bodyPr>
          <a:lstStyle/>
          <a:p>
            <a:r>
              <a:rPr lang="en-US" sz="3200" dirty="0" smtClean="0"/>
              <a:t>“Rules” for Detecting Special Cause (2)</a:t>
            </a:r>
            <a:endParaRPr lang="en-US" sz="2000" dirty="0">
              <a:solidFill>
                <a:srgbClr val="00B0F0"/>
              </a:solidFill>
            </a:endParaRPr>
          </a:p>
        </p:txBody>
      </p:sp>
      <p:grpSp>
        <p:nvGrpSpPr>
          <p:cNvPr id="31" name="Group 30"/>
          <p:cNvGrpSpPr/>
          <p:nvPr/>
        </p:nvGrpSpPr>
        <p:grpSpPr>
          <a:xfrm>
            <a:off x="1771660" y="2603279"/>
            <a:ext cx="5379757" cy="2276628"/>
            <a:chOff x="185057" y="2630714"/>
            <a:chExt cx="4271033" cy="2286000"/>
          </a:xfrm>
        </p:grpSpPr>
        <p:pic>
          <p:nvPicPr>
            <p:cNvPr id="32" name="Picture 6"/>
            <p:cNvPicPr>
              <a:picLocks noChangeAspect="1" noChangeArrowheads="1"/>
            </p:cNvPicPr>
            <p:nvPr/>
          </p:nvPicPr>
          <p:blipFill>
            <a:blip r:embed="rId3" cstate="print"/>
            <a:srcRect r="51207"/>
            <a:stretch>
              <a:fillRect/>
            </a:stretch>
          </p:blipFill>
          <p:spPr bwMode="auto">
            <a:xfrm>
              <a:off x="185057" y="2630714"/>
              <a:ext cx="4271033" cy="2286000"/>
            </a:xfrm>
            <a:prstGeom prst="rect">
              <a:avLst/>
            </a:prstGeom>
            <a:noFill/>
            <a:ln w="9525">
              <a:noFill/>
              <a:miter lim="800000"/>
              <a:headEnd/>
              <a:tailEnd/>
            </a:ln>
          </p:spPr>
        </p:pic>
        <p:grpSp>
          <p:nvGrpSpPr>
            <p:cNvPr id="33" name="Group 53"/>
            <p:cNvGrpSpPr>
              <a:grpSpLocks/>
            </p:cNvGrpSpPr>
            <p:nvPr/>
          </p:nvGrpSpPr>
          <p:grpSpPr bwMode="auto">
            <a:xfrm>
              <a:off x="880696" y="3392714"/>
              <a:ext cx="1244744" cy="783829"/>
              <a:chOff x="2000" y="2342"/>
              <a:chExt cx="773" cy="395"/>
            </a:xfrm>
          </p:grpSpPr>
          <p:sp>
            <p:nvSpPr>
              <p:cNvPr id="50" name="Freeform 54"/>
              <p:cNvSpPr>
                <a:spLocks/>
              </p:cNvSpPr>
              <p:nvPr/>
            </p:nvSpPr>
            <p:spPr bwMode="auto">
              <a:xfrm>
                <a:off x="2023" y="2360"/>
                <a:ext cx="731" cy="360"/>
              </a:xfrm>
              <a:custGeom>
                <a:avLst/>
                <a:gdLst>
                  <a:gd name="T0" fmla="*/ 0 w 731"/>
                  <a:gd name="T1" fmla="*/ 360 h 360"/>
                  <a:gd name="T2" fmla="*/ 126 w 731"/>
                  <a:gd name="T3" fmla="*/ 246 h 360"/>
                  <a:gd name="T4" fmla="*/ 286 w 731"/>
                  <a:gd name="T5" fmla="*/ 183 h 360"/>
                  <a:gd name="T6" fmla="*/ 457 w 731"/>
                  <a:gd name="T7" fmla="*/ 120 h 360"/>
                  <a:gd name="T8" fmla="*/ 600 w 731"/>
                  <a:gd name="T9" fmla="*/ 40 h 360"/>
                  <a:gd name="T10" fmla="*/ 731 w 731"/>
                  <a:gd name="T11" fmla="*/ 0 h 360"/>
                  <a:gd name="T12" fmla="*/ 0 60000 65536"/>
                  <a:gd name="T13" fmla="*/ 0 60000 65536"/>
                  <a:gd name="T14" fmla="*/ 0 60000 65536"/>
                  <a:gd name="T15" fmla="*/ 0 60000 65536"/>
                  <a:gd name="T16" fmla="*/ 0 60000 65536"/>
                  <a:gd name="T17" fmla="*/ 0 60000 65536"/>
                  <a:gd name="T18" fmla="*/ 0 w 731"/>
                  <a:gd name="T19" fmla="*/ 0 h 360"/>
                  <a:gd name="T20" fmla="*/ 731 w 731"/>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731" h="360">
                    <a:moveTo>
                      <a:pt x="0" y="360"/>
                    </a:moveTo>
                    <a:lnTo>
                      <a:pt x="126" y="246"/>
                    </a:lnTo>
                    <a:lnTo>
                      <a:pt x="286" y="183"/>
                    </a:lnTo>
                    <a:lnTo>
                      <a:pt x="457" y="120"/>
                    </a:lnTo>
                    <a:lnTo>
                      <a:pt x="600" y="40"/>
                    </a:lnTo>
                    <a:lnTo>
                      <a:pt x="731" y="0"/>
                    </a:lnTo>
                  </a:path>
                </a:pathLst>
              </a:custGeom>
              <a:noFill/>
              <a:ln w="19050">
                <a:solidFill>
                  <a:srgbClr val="333399"/>
                </a:solidFill>
                <a:round/>
                <a:headEnd type="none" w="lg" len="lg"/>
                <a:tailEnd type="none" w="lg" len="lg"/>
              </a:ln>
            </p:spPr>
            <p:txBody>
              <a:bodyPr wrap="none" anchor="ctr"/>
              <a:lstStyle/>
              <a:p>
                <a:endParaRPr lang="en-US" dirty="0"/>
              </a:p>
            </p:txBody>
          </p:sp>
          <p:sp>
            <p:nvSpPr>
              <p:cNvPr id="51" name="Oval 55"/>
              <p:cNvSpPr>
                <a:spLocks noChangeArrowheads="1"/>
              </p:cNvSpPr>
              <p:nvPr/>
            </p:nvSpPr>
            <p:spPr bwMode="auto">
              <a:xfrm>
                <a:off x="2000" y="269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52" name="Oval 56"/>
              <p:cNvSpPr>
                <a:spLocks noChangeArrowheads="1"/>
              </p:cNvSpPr>
              <p:nvPr/>
            </p:nvSpPr>
            <p:spPr bwMode="auto">
              <a:xfrm>
                <a:off x="2132" y="258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53" name="Oval 57"/>
              <p:cNvSpPr>
                <a:spLocks noChangeArrowheads="1"/>
              </p:cNvSpPr>
              <p:nvPr/>
            </p:nvSpPr>
            <p:spPr bwMode="auto">
              <a:xfrm>
                <a:off x="2288" y="252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54" name="Oval 58"/>
              <p:cNvSpPr>
                <a:spLocks noChangeArrowheads="1"/>
              </p:cNvSpPr>
              <p:nvPr/>
            </p:nvSpPr>
            <p:spPr bwMode="auto">
              <a:xfrm>
                <a:off x="2456" y="246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55" name="Oval 59"/>
              <p:cNvSpPr>
                <a:spLocks noChangeArrowheads="1"/>
              </p:cNvSpPr>
              <p:nvPr/>
            </p:nvSpPr>
            <p:spPr bwMode="auto">
              <a:xfrm>
                <a:off x="2600" y="238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56" name="Oval 60"/>
              <p:cNvSpPr>
                <a:spLocks noChangeArrowheads="1"/>
              </p:cNvSpPr>
              <p:nvPr/>
            </p:nvSpPr>
            <p:spPr bwMode="auto">
              <a:xfrm>
                <a:off x="2732" y="2342"/>
                <a:ext cx="41" cy="41"/>
              </a:xfrm>
              <a:prstGeom prst="ellipse">
                <a:avLst/>
              </a:prstGeom>
              <a:solidFill>
                <a:srgbClr val="FF0000"/>
              </a:solidFill>
              <a:ln w="12700">
                <a:solidFill>
                  <a:srgbClr val="000000"/>
                </a:solidFill>
                <a:round/>
                <a:headEnd/>
                <a:tailEnd/>
              </a:ln>
            </p:spPr>
            <p:txBody>
              <a:bodyPr/>
              <a:lstStyle/>
              <a:p>
                <a:endParaRPr lang="en-US" dirty="0"/>
              </a:p>
            </p:txBody>
          </p:sp>
        </p:grpSp>
        <p:grpSp>
          <p:nvGrpSpPr>
            <p:cNvPr id="34" name="Group 63"/>
            <p:cNvGrpSpPr>
              <a:grpSpLocks/>
            </p:cNvGrpSpPr>
            <p:nvPr/>
          </p:nvGrpSpPr>
          <p:grpSpPr bwMode="auto">
            <a:xfrm>
              <a:off x="2426561" y="3392714"/>
              <a:ext cx="1698842" cy="1224360"/>
              <a:chOff x="2996" y="2304"/>
              <a:chExt cx="1055" cy="617"/>
            </a:xfrm>
          </p:grpSpPr>
          <p:sp>
            <p:nvSpPr>
              <p:cNvPr id="35" name="Freeform 64"/>
              <p:cNvSpPr>
                <a:spLocks/>
              </p:cNvSpPr>
              <p:nvPr/>
            </p:nvSpPr>
            <p:spPr bwMode="auto">
              <a:xfrm>
                <a:off x="3016" y="2324"/>
                <a:ext cx="1014" cy="585"/>
              </a:xfrm>
              <a:custGeom>
                <a:avLst/>
                <a:gdLst>
                  <a:gd name="T0" fmla="*/ 0 w 1014"/>
                  <a:gd name="T1" fmla="*/ 296 h 585"/>
                  <a:gd name="T2" fmla="*/ 80 w 1014"/>
                  <a:gd name="T3" fmla="*/ 0 h 585"/>
                  <a:gd name="T4" fmla="*/ 156 w 1014"/>
                  <a:gd name="T5" fmla="*/ 298 h 585"/>
                  <a:gd name="T6" fmla="*/ 236 w 1014"/>
                  <a:gd name="T7" fmla="*/ 100 h 585"/>
                  <a:gd name="T8" fmla="*/ 314 w 1014"/>
                  <a:gd name="T9" fmla="*/ 456 h 585"/>
                  <a:gd name="T10" fmla="*/ 392 w 1014"/>
                  <a:gd name="T11" fmla="*/ 152 h 585"/>
                  <a:gd name="T12" fmla="*/ 470 w 1014"/>
                  <a:gd name="T13" fmla="*/ 432 h 585"/>
                  <a:gd name="T14" fmla="*/ 550 w 1014"/>
                  <a:gd name="T15" fmla="*/ 2 h 585"/>
                  <a:gd name="T16" fmla="*/ 624 w 1014"/>
                  <a:gd name="T17" fmla="*/ 382 h 585"/>
                  <a:gd name="T18" fmla="*/ 704 w 1014"/>
                  <a:gd name="T19" fmla="*/ 186 h 585"/>
                  <a:gd name="T20" fmla="*/ 784 w 1014"/>
                  <a:gd name="T21" fmla="*/ 585 h 585"/>
                  <a:gd name="T22" fmla="*/ 858 w 1014"/>
                  <a:gd name="T23" fmla="*/ 108 h 585"/>
                  <a:gd name="T24" fmla="*/ 938 w 1014"/>
                  <a:gd name="T25" fmla="*/ 292 h 585"/>
                  <a:gd name="T26" fmla="*/ 1014 w 1014"/>
                  <a:gd name="T27" fmla="*/ 126 h 5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4"/>
                  <a:gd name="T43" fmla="*/ 0 h 585"/>
                  <a:gd name="T44" fmla="*/ 1014 w 1014"/>
                  <a:gd name="T45" fmla="*/ 585 h 5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4" h="585">
                    <a:moveTo>
                      <a:pt x="0" y="296"/>
                    </a:moveTo>
                    <a:lnTo>
                      <a:pt x="80" y="0"/>
                    </a:lnTo>
                    <a:lnTo>
                      <a:pt x="156" y="298"/>
                    </a:lnTo>
                    <a:lnTo>
                      <a:pt x="236" y="100"/>
                    </a:lnTo>
                    <a:lnTo>
                      <a:pt x="314" y="456"/>
                    </a:lnTo>
                    <a:lnTo>
                      <a:pt x="392" y="152"/>
                    </a:lnTo>
                    <a:lnTo>
                      <a:pt x="470" y="432"/>
                    </a:lnTo>
                    <a:lnTo>
                      <a:pt x="550" y="2"/>
                    </a:lnTo>
                    <a:lnTo>
                      <a:pt x="624" y="382"/>
                    </a:lnTo>
                    <a:lnTo>
                      <a:pt x="704" y="186"/>
                    </a:lnTo>
                    <a:lnTo>
                      <a:pt x="784" y="585"/>
                    </a:lnTo>
                    <a:lnTo>
                      <a:pt x="858" y="108"/>
                    </a:lnTo>
                    <a:lnTo>
                      <a:pt x="938" y="292"/>
                    </a:lnTo>
                    <a:lnTo>
                      <a:pt x="1014" y="126"/>
                    </a:lnTo>
                  </a:path>
                </a:pathLst>
              </a:custGeom>
              <a:noFill/>
              <a:ln w="19050">
                <a:solidFill>
                  <a:srgbClr val="333399"/>
                </a:solidFill>
                <a:round/>
                <a:headEnd type="none" w="lg" len="lg"/>
                <a:tailEnd type="none" w="lg" len="lg"/>
              </a:ln>
            </p:spPr>
            <p:txBody>
              <a:bodyPr wrap="none" anchor="ctr"/>
              <a:lstStyle/>
              <a:p>
                <a:endParaRPr lang="en-US" dirty="0"/>
              </a:p>
            </p:txBody>
          </p:sp>
          <p:sp>
            <p:nvSpPr>
              <p:cNvPr id="36" name="Oval 65"/>
              <p:cNvSpPr>
                <a:spLocks noChangeArrowheads="1"/>
              </p:cNvSpPr>
              <p:nvPr/>
            </p:nvSpPr>
            <p:spPr bwMode="auto">
              <a:xfrm>
                <a:off x="2996" y="260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37" name="Oval 66"/>
              <p:cNvSpPr>
                <a:spLocks noChangeArrowheads="1"/>
              </p:cNvSpPr>
              <p:nvPr/>
            </p:nvSpPr>
            <p:spPr bwMode="auto">
              <a:xfrm>
                <a:off x="3074" y="230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38" name="Oval 67"/>
              <p:cNvSpPr>
                <a:spLocks noChangeArrowheads="1"/>
              </p:cNvSpPr>
              <p:nvPr/>
            </p:nvSpPr>
            <p:spPr bwMode="auto">
              <a:xfrm>
                <a:off x="3152" y="260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39" name="Oval 68"/>
              <p:cNvSpPr>
                <a:spLocks noChangeArrowheads="1"/>
              </p:cNvSpPr>
              <p:nvPr/>
            </p:nvSpPr>
            <p:spPr bwMode="auto">
              <a:xfrm>
                <a:off x="3230" y="2408"/>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0" name="Oval 69"/>
              <p:cNvSpPr>
                <a:spLocks noChangeArrowheads="1"/>
              </p:cNvSpPr>
              <p:nvPr/>
            </p:nvSpPr>
            <p:spPr bwMode="auto">
              <a:xfrm>
                <a:off x="3308" y="275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1" name="Oval 70"/>
              <p:cNvSpPr>
                <a:spLocks noChangeArrowheads="1"/>
              </p:cNvSpPr>
              <p:nvPr/>
            </p:nvSpPr>
            <p:spPr bwMode="auto">
              <a:xfrm>
                <a:off x="3386" y="2456"/>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2" name="Oval 71"/>
              <p:cNvSpPr>
                <a:spLocks noChangeArrowheads="1"/>
              </p:cNvSpPr>
              <p:nvPr/>
            </p:nvSpPr>
            <p:spPr bwMode="auto">
              <a:xfrm>
                <a:off x="3464" y="273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3" name="Oval 72"/>
              <p:cNvSpPr>
                <a:spLocks noChangeArrowheads="1"/>
              </p:cNvSpPr>
              <p:nvPr/>
            </p:nvSpPr>
            <p:spPr bwMode="auto">
              <a:xfrm>
                <a:off x="3542" y="230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4" name="Oval 73"/>
              <p:cNvSpPr>
                <a:spLocks noChangeArrowheads="1"/>
              </p:cNvSpPr>
              <p:nvPr/>
            </p:nvSpPr>
            <p:spPr bwMode="auto">
              <a:xfrm>
                <a:off x="3620" y="268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5" name="Oval 74"/>
              <p:cNvSpPr>
                <a:spLocks noChangeArrowheads="1"/>
              </p:cNvSpPr>
              <p:nvPr/>
            </p:nvSpPr>
            <p:spPr bwMode="auto">
              <a:xfrm>
                <a:off x="3698" y="2492"/>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6" name="Oval 75"/>
              <p:cNvSpPr>
                <a:spLocks noChangeArrowheads="1"/>
              </p:cNvSpPr>
              <p:nvPr/>
            </p:nvSpPr>
            <p:spPr bwMode="auto">
              <a:xfrm>
                <a:off x="3776" y="2880"/>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7" name="Oval 76"/>
              <p:cNvSpPr>
                <a:spLocks noChangeArrowheads="1"/>
              </p:cNvSpPr>
              <p:nvPr/>
            </p:nvSpPr>
            <p:spPr bwMode="auto">
              <a:xfrm>
                <a:off x="3854" y="241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8" name="Oval 77"/>
              <p:cNvSpPr>
                <a:spLocks noChangeArrowheads="1"/>
              </p:cNvSpPr>
              <p:nvPr/>
            </p:nvSpPr>
            <p:spPr bwMode="auto">
              <a:xfrm>
                <a:off x="3932" y="2594"/>
                <a:ext cx="41" cy="41"/>
              </a:xfrm>
              <a:prstGeom prst="ellipse">
                <a:avLst/>
              </a:prstGeom>
              <a:solidFill>
                <a:srgbClr val="FF0000"/>
              </a:solidFill>
              <a:ln w="12700">
                <a:solidFill>
                  <a:srgbClr val="000000"/>
                </a:solidFill>
                <a:round/>
                <a:headEnd/>
                <a:tailEnd/>
              </a:ln>
            </p:spPr>
            <p:txBody>
              <a:bodyPr/>
              <a:lstStyle/>
              <a:p>
                <a:endParaRPr lang="en-US" dirty="0"/>
              </a:p>
            </p:txBody>
          </p:sp>
          <p:sp>
            <p:nvSpPr>
              <p:cNvPr id="49" name="Oval 78"/>
              <p:cNvSpPr>
                <a:spLocks noChangeArrowheads="1"/>
              </p:cNvSpPr>
              <p:nvPr/>
            </p:nvSpPr>
            <p:spPr bwMode="auto">
              <a:xfrm>
                <a:off x="4010" y="2432"/>
                <a:ext cx="41" cy="41"/>
              </a:xfrm>
              <a:prstGeom prst="ellipse">
                <a:avLst/>
              </a:prstGeom>
              <a:solidFill>
                <a:srgbClr val="FF0000"/>
              </a:solidFill>
              <a:ln w="12700">
                <a:solidFill>
                  <a:srgbClr val="000000"/>
                </a:solidFill>
                <a:round/>
                <a:headEnd/>
                <a:tailEnd/>
              </a:ln>
            </p:spPr>
            <p:txBody>
              <a:bodyPr/>
              <a:lstStyle/>
              <a:p>
                <a:endParaRPr lang="en-US" dirty="0"/>
              </a:p>
            </p:txBody>
          </p:sp>
        </p:grpSp>
      </p:grpSp>
    </p:spTree>
    <p:extLst>
      <p:ext uri="{BB962C8B-B14F-4D97-AF65-F5344CB8AC3E}">
        <p14:creationId xmlns:p14="http://schemas.microsoft.com/office/powerpoint/2010/main" val="159012007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 Diagram</a:t>
            </a:r>
            <a:endParaRPr lang="en-US" dirty="0"/>
          </a:p>
        </p:txBody>
      </p:sp>
      <p:grpSp>
        <p:nvGrpSpPr>
          <p:cNvPr id="36" name="Group 35"/>
          <p:cNvGrpSpPr/>
          <p:nvPr/>
        </p:nvGrpSpPr>
        <p:grpSpPr>
          <a:xfrm>
            <a:off x="486756" y="1020354"/>
            <a:ext cx="8657244" cy="400110"/>
            <a:chOff x="669635" y="447829"/>
            <a:chExt cx="8657244" cy="400110"/>
          </a:xfrm>
        </p:grpSpPr>
        <p:sp>
          <p:nvSpPr>
            <p:cNvPr id="62" name="TextBox 61"/>
            <p:cNvSpPr txBox="1"/>
            <p:nvPr/>
          </p:nvSpPr>
          <p:spPr>
            <a:xfrm>
              <a:off x="669635" y="447829"/>
              <a:ext cx="1544013"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SMART Aims</a:t>
              </a:r>
            </a:p>
          </p:txBody>
        </p:sp>
        <p:sp>
          <p:nvSpPr>
            <p:cNvPr id="63" name="TextBox 62"/>
            <p:cNvSpPr txBox="1"/>
            <p:nvPr/>
          </p:nvSpPr>
          <p:spPr>
            <a:xfrm>
              <a:off x="3352375" y="447829"/>
              <a:ext cx="1842171"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Primary Drivers</a:t>
              </a:r>
            </a:p>
          </p:txBody>
        </p:sp>
        <p:sp>
          <p:nvSpPr>
            <p:cNvPr id="64" name="TextBox 63"/>
            <p:cNvSpPr txBox="1"/>
            <p:nvPr/>
          </p:nvSpPr>
          <p:spPr>
            <a:xfrm>
              <a:off x="5665299" y="447829"/>
              <a:ext cx="3661580"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Secondary Drivers/Interventions</a:t>
              </a:r>
            </a:p>
          </p:txBody>
        </p:sp>
      </p:grpSp>
      <p:sp>
        <p:nvSpPr>
          <p:cNvPr id="60" name="TextBox 59"/>
          <p:cNvSpPr txBox="1"/>
          <p:nvPr/>
        </p:nvSpPr>
        <p:spPr>
          <a:xfrm>
            <a:off x="2969213" y="3065246"/>
            <a:ext cx="2608496"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Human Milk Initiation</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38" name="Straight Arrow Connector 37"/>
          <p:cNvCxnSpPr>
            <a:stCxn id="56" idx="1"/>
            <a:endCxn id="60" idx="3"/>
          </p:cNvCxnSpPr>
          <p:nvPr/>
        </p:nvCxnSpPr>
        <p:spPr>
          <a:xfrm flipH="1" flipV="1">
            <a:off x="5577709" y="3249912"/>
            <a:ext cx="396333" cy="90580"/>
          </a:xfrm>
          <a:prstGeom prst="straightConnector1">
            <a:avLst/>
          </a:prstGeom>
          <a:noFill/>
          <a:ln w="12700" cap="flat" cmpd="sng" algn="ctr">
            <a:solidFill>
              <a:sysClr val="windowText" lastClr="000000"/>
            </a:solidFill>
            <a:prstDash val="solid"/>
            <a:tailEnd type="arrow"/>
          </a:ln>
          <a:effectLst/>
        </p:spPr>
      </p:cxnSp>
      <p:cxnSp>
        <p:nvCxnSpPr>
          <p:cNvPr id="39" name="Straight Arrow Connector 38"/>
          <p:cNvCxnSpPr>
            <a:stCxn id="54" idx="1"/>
            <a:endCxn id="52" idx="3"/>
          </p:cNvCxnSpPr>
          <p:nvPr/>
        </p:nvCxnSpPr>
        <p:spPr>
          <a:xfrm flipH="1" flipV="1">
            <a:off x="5592823" y="4778655"/>
            <a:ext cx="382876" cy="176842"/>
          </a:xfrm>
          <a:prstGeom prst="straightConnector1">
            <a:avLst/>
          </a:prstGeom>
          <a:noFill/>
          <a:ln w="9525" cap="flat" cmpd="sng" algn="ctr">
            <a:solidFill>
              <a:sysClr val="windowText" lastClr="000000"/>
            </a:solidFill>
            <a:prstDash val="solid"/>
            <a:tailEnd type="arrow"/>
          </a:ln>
          <a:effectLst/>
        </p:spPr>
      </p:cxnSp>
      <p:cxnSp>
        <p:nvCxnSpPr>
          <p:cNvPr id="40" name="Straight Arrow Connector 39"/>
          <p:cNvCxnSpPr>
            <a:stCxn id="60" idx="1"/>
            <a:endCxn id="58" idx="3"/>
          </p:cNvCxnSpPr>
          <p:nvPr/>
        </p:nvCxnSpPr>
        <p:spPr>
          <a:xfrm flipH="1">
            <a:off x="2667001" y="3249912"/>
            <a:ext cx="302212" cy="411378"/>
          </a:xfrm>
          <a:prstGeom prst="straightConnector1">
            <a:avLst/>
          </a:prstGeom>
          <a:noFill/>
          <a:ln w="9525" cap="flat" cmpd="sng" algn="ctr">
            <a:solidFill>
              <a:sysClr val="windowText" lastClr="000000"/>
            </a:solidFill>
            <a:prstDash val="solid"/>
            <a:tailEnd type="arrow"/>
          </a:ln>
          <a:effectLst/>
        </p:spPr>
      </p:cxnSp>
      <p:grpSp>
        <p:nvGrpSpPr>
          <p:cNvPr id="41" name="Group 40"/>
          <p:cNvGrpSpPr/>
          <p:nvPr/>
        </p:nvGrpSpPr>
        <p:grpSpPr>
          <a:xfrm>
            <a:off x="216282" y="3199625"/>
            <a:ext cx="2450719" cy="1495083"/>
            <a:chOff x="491154" y="2862393"/>
            <a:chExt cx="2590800" cy="1495083"/>
          </a:xfrm>
        </p:grpSpPr>
        <p:sp>
          <p:nvSpPr>
            <p:cNvPr id="58" name="TextBox 57"/>
            <p:cNvSpPr txBox="1"/>
            <p:nvPr/>
          </p:nvSpPr>
          <p:spPr>
            <a:xfrm>
              <a:off x="491155" y="2862393"/>
              <a:ext cx="2590799" cy="923330"/>
            </a:xfrm>
            <a:prstGeom prst="rect">
              <a:avLst/>
            </a:prstGeom>
            <a:solidFill>
              <a:srgbClr val="9BBB59">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Increase %</a:t>
              </a:r>
              <a:r>
                <a:rPr kumimoji="0" lang="en-US" sz="1800" b="0" i="0" u="none" strike="noStrike" kern="0" cap="none" spc="0" normalizeH="0" noProof="0" dirty="0" smtClean="0">
                  <a:ln>
                    <a:noFill/>
                  </a:ln>
                  <a:solidFill>
                    <a:prstClr val="black"/>
                  </a:solidFill>
                  <a:effectLst/>
                  <a:uLnTx/>
                  <a:uFillTx/>
                  <a:latin typeface="Calibri"/>
                </a:rPr>
                <a:t> of VLBW infants receiving HM at discharge </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9" name="TextBox 58"/>
            <p:cNvSpPr txBox="1"/>
            <p:nvPr/>
          </p:nvSpPr>
          <p:spPr>
            <a:xfrm>
              <a:off x="491154" y="3772701"/>
              <a:ext cx="2590799" cy="584775"/>
            </a:xfrm>
            <a:prstGeom prst="rect">
              <a:avLst/>
            </a:prstGeom>
            <a:solidFill>
              <a:srgbClr val="9BBB59">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Outcome measure</a:t>
              </a:r>
              <a:r>
                <a:rPr kumimoji="0" lang="en-US" sz="1600" b="0" i="1" u="none" strike="noStrike" kern="0" cap="none" spc="0" normalizeH="0" baseline="0" noProof="0" dirty="0" smtClean="0">
                  <a:ln>
                    <a:noFill/>
                  </a:ln>
                  <a:solidFill>
                    <a:prstClr val="black"/>
                  </a:solidFill>
                  <a:effectLst/>
                  <a:uLnTx/>
                  <a:uFillTx/>
                  <a:latin typeface="Calibri"/>
                </a:rPr>
                <a:t>:  NEC</a:t>
              </a:r>
              <a:r>
                <a:rPr kumimoji="0" lang="en-US" sz="1600" b="0" i="1" u="none" strike="noStrike" kern="0" cap="none" spc="0" normalizeH="0" noProof="0" dirty="0" smtClean="0">
                  <a:ln>
                    <a:noFill/>
                  </a:ln>
                  <a:solidFill>
                    <a:prstClr val="black"/>
                  </a:solidFill>
                  <a:effectLst/>
                  <a:uLnTx/>
                  <a:uFillTx/>
                  <a:latin typeface="Calibri"/>
                </a:rPr>
                <a:t> rate per 100 VLBW days</a:t>
              </a:r>
              <a:endParaRPr kumimoji="0" lang="en-US" sz="1600" b="0" i="1" u="none" strike="noStrike" kern="0" cap="none" spc="0" normalizeH="0" baseline="0" noProof="0" dirty="0" smtClean="0">
                <a:ln>
                  <a:noFill/>
                </a:ln>
                <a:solidFill>
                  <a:prstClr val="black"/>
                </a:solidFill>
                <a:effectLst/>
                <a:uLnTx/>
                <a:uFillTx/>
                <a:latin typeface="Calibri"/>
              </a:endParaRPr>
            </a:p>
          </p:txBody>
        </p:sp>
      </p:grpSp>
      <p:grpSp>
        <p:nvGrpSpPr>
          <p:cNvPr id="42" name="Group 41"/>
          <p:cNvGrpSpPr/>
          <p:nvPr/>
        </p:nvGrpSpPr>
        <p:grpSpPr>
          <a:xfrm>
            <a:off x="5974042" y="3155826"/>
            <a:ext cx="2895600" cy="954107"/>
            <a:chOff x="5976043" y="1106627"/>
            <a:chExt cx="2895600" cy="954107"/>
          </a:xfrm>
        </p:grpSpPr>
        <p:sp>
          <p:nvSpPr>
            <p:cNvPr id="56" name="TextBox 55"/>
            <p:cNvSpPr txBox="1"/>
            <p:nvPr/>
          </p:nvSpPr>
          <p:spPr>
            <a:xfrm>
              <a:off x="5976043" y="1106627"/>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Mom’s pumping earlier</a:t>
              </a:r>
            </a:p>
          </p:txBody>
        </p:sp>
        <p:sp>
          <p:nvSpPr>
            <p:cNvPr id="57" name="TextBox 56"/>
            <p:cNvSpPr txBox="1"/>
            <p:nvPr/>
          </p:nvSpPr>
          <p:spPr>
            <a:xfrm>
              <a:off x="5976043" y="1475959"/>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time to first use of HM for oral care</a:t>
              </a:r>
            </a:p>
          </p:txBody>
        </p:sp>
      </p:grpSp>
      <p:grpSp>
        <p:nvGrpSpPr>
          <p:cNvPr id="43" name="Group 42"/>
          <p:cNvGrpSpPr/>
          <p:nvPr/>
        </p:nvGrpSpPr>
        <p:grpSpPr>
          <a:xfrm>
            <a:off x="5972386" y="4770831"/>
            <a:ext cx="2898912" cy="948006"/>
            <a:chOff x="5976043" y="2726944"/>
            <a:chExt cx="2898912" cy="948006"/>
          </a:xfrm>
        </p:grpSpPr>
        <p:sp>
          <p:nvSpPr>
            <p:cNvPr id="54" name="TextBox 53"/>
            <p:cNvSpPr txBox="1"/>
            <p:nvPr/>
          </p:nvSpPr>
          <p:spPr>
            <a:xfrm>
              <a:off x="5979356" y="2726944"/>
              <a:ext cx="2895599" cy="369332"/>
            </a:xfrm>
            <a:prstGeom prst="rect">
              <a:avLst/>
            </a:prstGeom>
            <a:solidFill>
              <a:schemeClr val="accent5">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Skin-to-skin</a:t>
              </a:r>
              <a:r>
                <a:rPr kumimoji="0" lang="en-US" sz="1800" b="0" i="0" u="none" strike="noStrike" kern="0" cap="none" spc="0" normalizeH="0" noProof="0" dirty="0" smtClean="0">
                  <a:ln>
                    <a:noFill/>
                  </a:ln>
                  <a:solidFill>
                    <a:prstClr val="black"/>
                  </a:solidFill>
                  <a:effectLst/>
                  <a:uLnTx/>
                  <a:uFillTx/>
                  <a:latin typeface="Calibri"/>
                </a:rPr>
                <a:t> care</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5" name="TextBox 54"/>
            <p:cNvSpPr txBox="1"/>
            <p:nvPr/>
          </p:nvSpPr>
          <p:spPr>
            <a:xfrm>
              <a:off x="5976043" y="3090175"/>
              <a:ext cx="2898912" cy="584775"/>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days held skin-to-skin in first month</a:t>
              </a:r>
            </a:p>
          </p:txBody>
        </p:sp>
      </p:grpSp>
      <p:sp>
        <p:nvSpPr>
          <p:cNvPr id="52" name="TextBox 51"/>
          <p:cNvSpPr txBox="1"/>
          <p:nvPr/>
        </p:nvSpPr>
        <p:spPr>
          <a:xfrm>
            <a:off x="2979152" y="4593989"/>
            <a:ext cx="2613671"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Human Milk Continuation</a:t>
            </a:r>
          </a:p>
        </p:txBody>
      </p:sp>
      <p:sp>
        <p:nvSpPr>
          <p:cNvPr id="45" name="TextBox 44"/>
          <p:cNvSpPr txBox="1"/>
          <p:nvPr/>
        </p:nvSpPr>
        <p:spPr>
          <a:xfrm>
            <a:off x="5972386" y="5867561"/>
            <a:ext cx="2895599"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Standardized advancement</a:t>
            </a:r>
          </a:p>
        </p:txBody>
      </p:sp>
      <p:sp>
        <p:nvSpPr>
          <p:cNvPr id="47" name="TextBox 46"/>
          <p:cNvSpPr txBox="1"/>
          <p:nvPr/>
        </p:nvSpPr>
        <p:spPr>
          <a:xfrm>
            <a:off x="5974043" y="4224657"/>
            <a:ext cx="2895599"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Donor milk use</a:t>
            </a:r>
          </a:p>
        </p:txBody>
      </p:sp>
      <p:cxnSp>
        <p:nvCxnSpPr>
          <p:cNvPr id="48" name="Straight Arrow Connector 47"/>
          <p:cNvCxnSpPr>
            <a:stCxn id="45" idx="1"/>
            <a:endCxn id="52" idx="3"/>
          </p:cNvCxnSpPr>
          <p:nvPr/>
        </p:nvCxnSpPr>
        <p:spPr>
          <a:xfrm flipH="1" flipV="1">
            <a:off x="5592823" y="4778655"/>
            <a:ext cx="379563" cy="1273572"/>
          </a:xfrm>
          <a:prstGeom prst="straightConnector1">
            <a:avLst/>
          </a:prstGeom>
          <a:noFill/>
          <a:ln w="9525" cap="flat" cmpd="sng" algn="ctr">
            <a:solidFill>
              <a:sysClr val="windowText" lastClr="000000"/>
            </a:solidFill>
            <a:prstDash val="solid"/>
            <a:tailEnd type="arrow"/>
          </a:ln>
          <a:effectLst/>
        </p:spPr>
      </p:cxnSp>
      <p:cxnSp>
        <p:nvCxnSpPr>
          <p:cNvPr id="49" name="Straight Arrow Connector 48"/>
          <p:cNvCxnSpPr>
            <a:stCxn id="47" idx="1"/>
            <a:endCxn id="60" idx="3"/>
          </p:cNvCxnSpPr>
          <p:nvPr/>
        </p:nvCxnSpPr>
        <p:spPr>
          <a:xfrm flipH="1" flipV="1">
            <a:off x="5577709" y="3249912"/>
            <a:ext cx="396334" cy="1159411"/>
          </a:xfrm>
          <a:prstGeom prst="straightConnector1">
            <a:avLst/>
          </a:prstGeom>
          <a:noFill/>
          <a:ln w="9525" cap="flat" cmpd="sng" algn="ctr">
            <a:solidFill>
              <a:sysClr val="windowText" lastClr="000000"/>
            </a:solidFill>
            <a:prstDash val="solid"/>
            <a:tailEnd type="arrow"/>
          </a:ln>
          <a:effectLst/>
        </p:spPr>
      </p:cxnSp>
      <p:cxnSp>
        <p:nvCxnSpPr>
          <p:cNvPr id="51" name="Straight Arrow Connector 50"/>
          <p:cNvCxnSpPr>
            <a:stCxn id="52" idx="1"/>
            <a:endCxn id="58" idx="3"/>
          </p:cNvCxnSpPr>
          <p:nvPr/>
        </p:nvCxnSpPr>
        <p:spPr>
          <a:xfrm flipH="1" flipV="1">
            <a:off x="2667001" y="3661290"/>
            <a:ext cx="312151" cy="1117365"/>
          </a:xfrm>
          <a:prstGeom prst="straightConnector1">
            <a:avLst/>
          </a:prstGeom>
          <a:noFill/>
          <a:ln w="9525" cap="flat" cmpd="sng" algn="ctr">
            <a:solidFill>
              <a:sysClr val="windowText" lastClr="000000"/>
            </a:solidFill>
            <a:prstDash val="solid"/>
            <a:tailEnd type="arrow"/>
          </a:ln>
          <a:effectLst/>
        </p:spPr>
      </p:cxnSp>
      <p:sp>
        <p:nvSpPr>
          <p:cNvPr id="65" name="TextBox 64"/>
          <p:cNvSpPr txBox="1"/>
          <p:nvPr/>
        </p:nvSpPr>
        <p:spPr>
          <a:xfrm>
            <a:off x="2969213" y="1901701"/>
            <a:ext cx="2608496"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Education of families</a:t>
            </a: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66" name="Group 65"/>
          <p:cNvGrpSpPr/>
          <p:nvPr/>
        </p:nvGrpSpPr>
        <p:grpSpPr>
          <a:xfrm>
            <a:off x="5975699" y="2086485"/>
            <a:ext cx="2895600" cy="954107"/>
            <a:chOff x="5976043" y="1106627"/>
            <a:chExt cx="2895600" cy="954107"/>
          </a:xfrm>
        </p:grpSpPr>
        <p:sp>
          <p:nvSpPr>
            <p:cNvPr id="67" name="TextBox 66"/>
            <p:cNvSpPr txBox="1"/>
            <p:nvPr/>
          </p:nvSpPr>
          <p:spPr>
            <a:xfrm>
              <a:off x="5976043" y="1106627"/>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More moms pumping</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8" name="TextBox 67"/>
            <p:cNvSpPr txBox="1"/>
            <p:nvPr/>
          </p:nvSpPr>
          <p:spPr>
            <a:xfrm>
              <a:off x="5976043" y="1475959"/>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VLBW infants w/ first feeding of HM</a:t>
              </a:r>
            </a:p>
          </p:txBody>
        </p:sp>
      </p:grpSp>
      <p:cxnSp>
        <p:nvCxnSpPr>
          <p:cNvPr id="69" name="Straight Arrow Connector 68"/>
          <p:cNvCxnSpPr>
            <a:stCxn id="67" idx="1"/>
            <a:endCxn id="60" idx="3"/>
          </p:cNvCxnSpPr>
          <p:nvPr/>
        </p:nvCxnSpPr>
        <p:spPr>
          <a:xfrm flipH="1">
            <a:off x="5577709" y="2271151"/>
            <a:ext cx="397990" cy="978761"/>
          </a:xfrm>
          <a:prstGeom prst="straightConnector1">
            <a:avLst/>
          </a:prstGeom>
          <a:noFill/>
          <a:ln w="12700" cap="flat" cmpd="sng" algn="ctr">
            <a:solidFill>
              <a:sysClr val="windowText" lastClr="000000"/>
            </a:solidFill>
            <a:prstDash val="solid"/>
            <a:tailEnd type="arrow"/>
          </a:ln>
          <a:effectLst/>
        </p:spPr>
      </p:cxnSp>
      <p:cxnSp>
        <p:nvCxnSpPr>
          <p:cNvPr id="70" name="Straight Arrow Connector 69"/>
          <p:cNvCxnSpPr>
            <a:stCxn id="65" idx="1"/>
            <a:endCxn id="58" idx="3"/>
          </p:cNvCxnSpPr>
          <p:nvPr/>
        </p:nvCxnSpPr>
        <p:spPr>
          <a:xfrm flipH="1">
            <a:off x="2667001" y="2086367"/>
            <a:ext cx="302212" cy="1574923"/>
          </a:xfrm>
          <a:prstGeom prst="straightConnector1">
            <a:avLst/>
          </a:prstGeom>
          <a:noFill/>
          <a:ln w="12700" cap="flat" cmpd="sng" algn="ctr">
            <a:solidFill>
              <a:sysClr val="windowText" lastClr="000000"/>
            </a:solidFill>
            <a:prstDash val="solid"/>
            <a:tailEnd type="arrow"/>
          </a:ln>
          <a:effectLst/>
        </p:spPr>
      </p:cxnSp>
      <p:sp>
        <p:nvSpPr>
          <p:cNvPr id="71" name="TextBox 70"/>
          <p:cNvSpPr txBox="1"/>
          <p:nvPr/>
        </p:nvSpPr>
        <p:spPr>
          <a:xfrm>
            <a:off x="5972385" y="1580620"/>
            <a:ext cx="2895600"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Antenatal consultations</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72" name="Straight Arrow Connector 71"/>
          <p:cNvCxnSpPr>
            <a:stCxn id="71" idx="1"/>
            <a:endCxn id="65" idx="3"/>
          </p:cNvCxnSpPr>
          <p:nvPr/>
        </p:nvCxnSpPr>
        <p:spPr>
          <a:xfrm flipH="1">
            <a:off x="5577709" y="1765286"/>
            <a:ext cx="394676" cy="321081"/>
          </a:xfrm>
          <a:prstGeom prst="straightConnector1">
            <a:avLst/>
          </a:prstGeom>
          <a:noFill/>
          <a:ln w="12700" cap="flat" cmpd="sng" algn="ctr">
            <a:solidFill>
              <a:sysClr val="windowText" lastClr="000000"/>
            </a:solidFill>
            <a:prstDash val="solid"/>
            <a:tailEnd type="arrow"/>
          </a:ln>
          <a:effectLst/>
        </p:spPr>
      </p:cxnSp>
      <p:sp>
        <p:nvSpPr>
          <p:cNvPr id="83" name="TextBox 82"/>
          <p:cNvSpPr txBox="1"/>
          <p:nvPr/>
        </p:nvSpPr>
        <p:spPr>
          <a:xfrm>
            <a:off x="2979152" y="5878712"/>
            <a:ext cx="2613671" cy="369332"/>
          </a:xfrm>
          <a:prstGeom prst="rect">
            <a:avLst/>
          </a:prstGeom>
          <a:solidFill>
            <a:schemeClr val="accent4">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Staff buy-in</a:t>
            </a:r>
          </a:p>
        </p:txBody>
      </p:sp>
      <p:cxnSp>
        <p:nvCxnSpPr>
          <p:cNvPr id="84" name="Straight Arrow Connector 83"/>
          <p:cNvCxnSpPr>
            <a:stCxn id="83" idx="1"/>
            <a:endCxn id="58" idx="3"/>
          </p:cNvCxnSpPr>
          <p:nvPr/>
        </p:nvCxnSpPr>
        <p:spPr>
          <a:xfrm flipH="1" flipV="1">
            <a:off x="2667001" y="3661290"/>
            <a:ext cx="312151" cy="2402088"/>
          </a:xfrm>
          <a:prstGeom prst="straightConnector1">
            <a:avLst/>
          </a:prstGeom>
          <a:noFill/>
          <a:ln w="9525" cap="flat" cmpd="sng" algn="ctr">
            <a:solidFill>
              <a:sysClr val="windowText" lastClr="000000"/>
            </a:solidFill>
            <a:prstDash val="solid"/>
            <a:tailEnd type="arrow"/>
          </a:ln>
          <a:effectLst/>
        </p:spPr>
      </p:cxnSp>
      <p:sp>
        <p:nvSpPr>
          <p:cNvPr id="37" name="Oval 36"/>
          <p:cNvSpPr/>
          <p:nvPr/>
        </p:nvSpPr>
        <p:spPr>
          <a:xfrm>
            <a:off x="5876251" y="2207625"/>
            <a:ext cx="3087867" cy="1087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188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29576"/>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0301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282795" y="5662109"/>
            <a:ext cx="1279680" cy="6834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3218875" y="4552767"/>
            <a:ext cx="1398071" cy="962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2956819" y="3092019"/>
            <a:ext cx="1948556" cy="1192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1457284" y="2144157"/>
            <a:ext cx="2182495" cy="7417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Rectangle 2"/>
          <p:cNvSpPr>
            <a:spLocks noGrp="1" noChangeArrowheads="1"/>
          </p:cNvSpPr>
          <p:nvPr>
            <p:ph type="title"/>
          </p:nvPr>
        </p:nvSpPr>
        <p:spPr/>
        <p:txBody>
          <a:bodyPr>
            <a:noAutofit/>
          </a:bodyPr>
          <a:lstStyle/>
          <a:p>
            <a:r>
              <a:rPr lang="en-US" dirty="0" smtClean="0"/>
              <a:t>Which Control Chart To Use</a:t>
            </a:r>
          </a:p>
        </p:txBody>
      </p:sp>
      <p:sp>
        <p:nvSpPr>
          <p:cNvPr id="54" name="Rectangle 53"/>
          <p:cNvSpPr/>
          <p:nvPr/>
        </p:nvSpPr>
        <p:spPr>
          <a:xfrm>
            <a:off x="4038605" y="1543052"/>
            <a:ext cx="1066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Type of Data</a:t>
            </a:r>
            <a:endParaRPr lang="en-US" b="1" dirty="0">
              <a:solidFill>
                <a:schemeClr val="tx1"/>
              </a:solidFill>
              <a:latin typeface="Gill Sans MT Condensed" panose="020B0506020104020203" pitchFamily="34" charset="0"/>
            </a:endParaRPr>
          </a:p>
        </p:txBody>
      </p:sp>
      <p:sp>
        <p:nvSpPr>
          <p:cNvPr id="55" name="Rectangle 54"/>
          <p:cNvSpPr/>
          <p:nvPr/>
        </p:nvSpPr>
        <p:spPr>
          <a:xfrm>
            <a:off x="1517346" y="2228852"/>
            <a:ext cx="20574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Discrete / Attribute</a:t>
            </a:r>
          </a:p>
          <a:p>
            <a:pPr algn="ctr"/>
            <a:r>
              <a:rPr lang="en-US" sz="1600" dirty="0" smtClean="0">
                <a:solidFill>
                  <a:schemeClr val="tx1"/>
                </a:solidFill>
                <a:latin typeface="Gill Sans MT Condensed" panose="020B0506020104020203" pitchFamily="34" charset="0"/>
              </a:rPr>
              <a:t>(data is counted or classified)</a:t>
            </a:r>
          </a:p>
        </p:txBody>
      </p:sp>
      <p:sp>
        <p:nvSpPr>
          <p:cNvPr id="56" name="Rectangle 55"/>
          <p:cNvSpPr/>
          <p:nvPr/>
        </p:nvSpPr>
        <p:spPr>
          <a:xfrm>
            <a:off x="6030532" y="2214796"/>
            <a:ext cx="20574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Continuous / Variable</a:t>
            </a:r>
          </a:p>
          <a:p>
            <a:pPr algn="ctr"/>
            <a:r>
              <a:rPr lang="en-US" sz="1600" dirty="0" smtClean="0">
                <a:solidFill>
                  <a:schemeClr val="tx1"/>
                </a:solidFill>
                <a:latin typeface="Gill Sans MT Condensed" panose="020B0506020104020203" pitchFamily="34" charset="0"/>
              </a:rPr>
              <a:t>(data is measured on a scale)</a:t>
            </a:r>
          </a:p>
        </p:txBody>
      </p:sp>
      <p:sp>
        <p:nvSpPr>
          <p:cNvPr id="57" name="Rectangle 56"/>
          <p:cNvSpPr/>
          <p:nvPr/>
        </p:nvSpPr>
        <p:spPr>
          <a:xfrm>
            <a:off x="633463" y="3145101"/>
            <a:ext cx="1781083"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Count</a:t>
            </a:r>
          </a:p>
          <a:p>
            <a:pPr algn="ctr"/>
            <a:r>
              <a:rPr lang="en-US" sz="1600" dirty="0" smtClean="0">
                <a:solidFill>
                  <a:schemeClr val="tx1"/>
                </a:solidFill>
                <a:latin typeface="Gill Sans MT Condensed" panose="020B0506020104020203" pitchFamily="34" charset="0"/>
              </a:rPr>
              <a:t>(events/errors are counted; numerator can be greater than denominator)</a:t>
            </a:r>
          </a:p>
        </p:txBody>
      </p:sp>
      <p:sp>
        <p:nvSpPr>
          <p:cNvPr id="58" name="Rectangle 57"/>
          <p:cNvSpPr/>
          <p:nvPr/>
        </p:nvSpPr>
        <p:spPr>
          <a:xfrm>
            <a:off x="3035519" y="3150649"/>
            <a:ext cx="1781083"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Classification</a:t>
            </a:r>
          </a:p>
          <a:p>
            <a:pPr algn="ctr"/>
            <a:r>
              <a:rPr lang="en-US" sz="1600" dirty="0" smtClean="0">
                <a:solidFill>
                  <a:schemeClr val="tx1"/>
                </a:solidFill>
                <a:latin typeface="Gill Sans MT Condensed" panose="020B0506020104020203" pitchFamily="34" charset="0"/>
              </a:rPr>
              <a:t>(each item is classified; numerator cannot be greater than denominator)</a:t>
            </a:r>
          </a:p>
        </p:txBody>
      </p:sp>
      <p:sp>
        <p:nvSpPr>
          <p:cNvPr id="59" name="Rectangle 58"/>
          <p:cNvSpPr/>
          <p:nvPr/>
        </p:nvSpPr>
        <p:spPr>
          <a:xfrm>
            <a:off x="233090" y="4591052"/>
            <a:ext cx="1267472" cy="879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Equal or fixed area of opportunity</a:t>
            </a:r>
          </a:p>
        </p:txBody>
      </p:sp>
      <p:sp>
        <p:nvSpPr>
          <p:cNvPr id="60" name="Rectangle 59"/>
          <p:cNvSpPr/>
          <p:nvPr/>
        </p:nvSpPr>
        <p:spPr>
          <a:xfrm>
            <a:off x="1651252" y="4596230"/>
            <a:ext cx="1267472" cy="879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Unequal or variable area of opportunity</a:t>
            </a:r>
          </a:p>
        </p:txBody>
      </p:sp>
      <p:sp>
        <p:nvSpPr>
          <p:cNvPr id="61" name="Rectangle 60"/>
          <p:cNvSpPr/>
          <p:nvPr/>
        </p:nvSpPr>
        <p:spPr>
          <a:xfrm>
            <a:off x="3292325" y="4591052"/>
            <a:ext cx="1267472" cy="879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Equal or unequal subgroup size</a:t>
            </a:r>
          </a:p>
        </p:txBody>
      </p:sp>
      <p:sp>
        <p:nvSpPr>
          <p:cNvPr id="62" name="Rectangle 61"/>
          <p:cNvSpPr/>
          <p:nvPr/>
        </p:nvSpPr>
        <p:spPr>
          <a:xfrm>
            <a:off x="5397998" y="3226295"/>
            <a:ext cx="1600200" cy="904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Subgroup size = 1</a:t>
            </a:r>
          </a:p>
          <a:p>
            <a:pPr algn="ctr"/>
            <a:r>
              <a:rPr lang="en-US" sz="1600" dirty="0" smtClean="0">
                <a:solidFill>
                  <a:schemeClr val="tx1"/>
                </a:solidFill>
                <a:latin typeface="Gill Sans MT Condensed" panose="020B0506020104020203" pitchFamily="34" charset="0"/>
              </a:rPr>
              <a:t>(each subgroup is single observation)</a:t>
            </a:r>
          </a:p>
        </p:txBody>
      </p:sp>
      <p:sp>
        <p:nvSpPr>
          <p:cNvPr id="63" name="Rectangle 62"/>
          <p:cNvSpPr/>
          <p:nvPr/>
        </p:nvSpPr>
        <p:spPr>
          <a:xfrm>
            <a:off x="7391405" y="3226295"/>
            <a:ext cx="1600200" cy="904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Subgroup size &gt; 1</a:t>
            </a:r>
          </a:p>
          <a:p>
            <a:pPr algn="ctr"/>
            <a:r>
              <a:rPr lang="en-US" sz="1600" dirty="0" smtClean="0">
                <a:solidFill>
                  <a:schemeClr val="tx1"/>
                </a:solidFill>
                <a:latin typeface="Gill Sans MT Condensed" panose="020B0506020104020203" pitchFamily="34" charset="0"/>
              </a:rPr>
              <a:t>(each subgroup has multiple observations)</a:t>
            </a:r>
          </a:p>
        </p:txBody>
      </p:sp>
      <p:sp>
        <p:nvSpPr>
          <p:cNvPr id="64" name="Rectangle 63"/>
          <p:cNvSpPr/>
          <p:nvPr/>
        </p:nvSpPr>
        <p:spPr>
          <a:xfrm>
            <a:off x="304943" y="5700205"/>
            <a:ext cx="1123765" cy="601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 chart</a:t>
            </a:r>
          </a:p>
          <a:p>
            <a:pPr algn="ctr"/>
            <a:r>
              <a:rPr lang="en-US" sz="1400" dirty="0" smtClean="0">
                <a:solidFill>
                  <a:schemeClr val="tx1"/>
                </a:solidFill>
                <a:latin typeface="Gill Sans MT Condensed" panose="020B0506020104020203" pitchFamily="34" charset="0"/>
              </a:rPr>
              <a:t>Count of events</a:t>
            </a:r>
          </a:p>
        </p:txBody>
      </p:sp>
      <p:sp>
        <p:nvSpPr>
          <p:cNvPr id="65" name="Rectangle 64"/>
          <p:cNvSpPr/>
          <p:nvPr/>
        </p:nvSpPr>
        <p:spPr>
          <a:xfrm>
            <a:off x="1723105" y="5700205"/>
            <a:ext cx="1123765" cy="601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U chart</a:t>
            </a:r>
          </a:p>
          <a:p>
            <a:pPr algn="ctr"/>
            <a:r>
              <a:rPr lang="en-US" sz="1400" dirty="0" smtClean="0">
                <a:solidFill>
                  <a:schemeClr val="tx1"/>
                </a:solidFill>
                <a:latin typeface="Gill Sans MT Condensed" panose="020B0506020104020203" pitchFamily="34" charset="0"/>
              </a:rPr>
              <a:t>Events per unit</a:t>
            </a:r>
          </a:p>
        </p:txBody>
      </p:sp>
      <p:sp>
        <p:nvSpPr>
          <p:cNvPr id="66" name="Rectangle 65"/>
          <p:cNvSpPr/>
          <p:nvPr/>
        </p:nvSpPr>
        <p:spPr>
          <a:xfrm>
            <a:off x="3364177" y="5700205"/>
            <a:ext cx="1123765" cy="601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P chart</a:t>
            </a:r>
          </a:p>
          <a:p>
            <a:pPr algn="ctr"/>
            <a:r>
              <a:rPr lang="en-US" sz="1400" dirty="0" smtClean="0">
                <a:solidFill>
                  <a:schemeClr val="tx1"/>
                </a:solidFill>
                <a:latin typeface="Gill Sans MT Condensed" panose="020B0506020104020203" pitchFamily="34" charset="0"/>
              </a:rPr>
              <a:t>Percent classified</a:t>
            </a:r>
          </a:p>
        </p:txBody>
      </p:sp>
      <p:sp>
        <p:nvSpPr>
          <p:cNvPr id="67" name="Rectangle 66"/>
          <p:cNvSpPr/>
          <p:nvPr/>
        </p:nvSpPr>
        <p:spPr>
          <a:xfrm>
            <a:off x="5436098" y="5503231"/>
            <a:ext cx="1524000" cy="798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X and MR charts</a:t>
            </a:r>
          </a:p>
          <a:p>
            <a:pPr algn="ctr"/>
            <a:r>
              <a:rPr lang="en-US" sz="1400" dirty="0" smtClean="0">
                <a:solidFill>
                  <a:schemeClr val="tx1"/>
                </a:solidFill>
                <a:latin typeface="Gill Sans MT Condensed" panose="020B0506020104020203" pitchFamily="34" charset="0"/>
              </a:rPr>
              <a:t>Individual measures and moving range</a:t>
            </a:r>
          </a:p>
        </p:txBody>
      </p:sp>
      <p:sp>
        <p:nvSpPr>
          <p:cNvPr id="68" name="Rectangle 67"/>
          <p:cNvSpPr/>
          <p:nvPr/>
        </p:nvSpPr>
        <p:spPr>
          <a:xfrm>
            <a:off x="7429505" y="5503231"/>
            <a:ext cx="1524000" cy="798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X-bar and S charts</a:t>
            </a:r>
          </a:p>
          <a:p>
            <a:pPr algn="ctr"/>
            <a:r>
              <a:rPr lang="en-US" sz="1400" dirty="0" smtClean="0">
                <a:solidFill>
                  <a:schemeClr val="tx1"/>
                </a:solidFill>
                <a:latin typeface="Gill Sans MT Condensed" panose="020B0506020104020203" pitchFamily="34" charset="0"/>
              </a:rPr>
              <a:t>Average and standard deviation</a:t>
            </a:r>
          </a:p>
        </p:txBody>
      </p:sp>
      <p:cxnSp>
        <p:nvCxnSpPr>
          <p:cNvPr id="69" name="Straight Arrow Connector 68"/>
          <p:cNvCxnSpPr>
            <a:stCxn id="54" idx="1"/>
            <a:endCxn id="55" idx="0"/>
          </p:cNvCxnSpPr>
          <p:nvPr/>
        </p:nvCxnSpPr>
        <p:spPr>
          <a:xfrm flipH="1">
            <a:off x="2546046" y="1809752"/>
            <a:ext cx="1492559" cy="419100"/>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4" idx="3"/>
            <a:endCxn id="56" idx="0"/>
          </p:cNvCxnSpPr>
          <p:nvPr/>
        </p:nvCxnSpPr>
        <p:spPr>
          <a:xfrm>
            <a:off x="5105405" y="1809752"/>
            <a:ext cx="1953827" cy="405044"/>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2"/>
            <a:endCxn id="57" idx="0"/>
          </p:cNvCxnSpPr>
          <p:nvPr/>
        </p:nvCxnSpPr>
        <p:spPr>
          <a:xfrm flipH="1">
            <a:off x="1524005" y="2838452"/>
            <a:ext cx="1022041" cy="306649"/>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5" idx="2"/>
            <a:endCxn id="58" idx="0"/>
          </p:cNvCxnSpPr>
          <p:nvPr/>
        </p:nvCxnSpPr>
        <p:spPr>
          <a:xfrm>
            <a:off x="2546046" y="2838452"/>
            <a:ext cx="1380015" cy="312197"/>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7" idx="2"/>
            <a:endCxn id="59" idx="0"/>
          </p:cNvCxnSpPr>
          <p:nvPr/>
        </p:nvCxnSpPr>
        <p:spPr>
          <a:xfrm flipH="1">
            <a:off x="866826" y="4211901"/>
            <a:ext cx="657179" cy="379151"/>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2"/>
            <a:endCxn id="60" idx="0"/>
          </p:cNvCxnSpPr>
          <p:nvPr/>
        </p:nvCxnSpPr>
        <p:spPr>
          <a:xfrm>
            <a:off x="1524005" y="4211901"/>
            <a:ext cx="760983" cy="384329"/>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8" idx="2"/>
            <a:endCxn id="61" idx="0"/>
          </p:cNvCxnSpPr>
          <p:nvPr/>
        </p:nvCxnSpPr>
        <p:spPr>
          <a:xfrm>
            <a:off x="3926061" y="4217449"/>
            <a:ext cx="0" cy="373603"/>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1" idx="2"/>
            <a:endCxn id="66" idx="0"/>
          </p:cNvCxnSpPr>
          <p:nvPr/>
        </p:nvCxnSpPr>
        <p:spPr>
          <a:xfrm flipH="1">
            <a:off x="3926060" y="5470126"/>
            <a:ext cx="1" cy="230079"/>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0" idx="2"/>
            <a:endCxn id="65" idx="0"/>
          </p:cNvCxnSpPr>
          <p:nvPr/>
        </p:nvCxnSpPr>
        <p:spPr>
          <a:xfrm>
            <a:off x="2284988" y="5475304"/>
            <a:ext cx="0" cy="224901"/>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9" idx="2"/>
            <a:endCxn id="64" idx="0"/>
          </p:cNvCxnSpPr>
          <p:nvPr/>
        </p:nvCxnSpPr>
        <p:spPr>
          <a:xfrm>
            <a:off x="866826" y="5470126"/>
            <a:ext cx="0" cy="230079"/>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6" idx="2"/>
            <a:endCxn id="63" idx="0"/>
          </p:cNvCxnSpPr>
          <p:nvPr/>
        </p:nvCxnSpPr>
        <p:spPr>
          <a:xfrm>
            <a:off x="7059232" y="2824396"/>
            <a:ext cx="1132273" cy="401899"/>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2" idx="2"/>
            <a:endCxn id="67" idx="0"/>
          </p:cNvCxnSpPr>
          <p:nvPr/>
        </p:nvCxnSpPr>
        <p:spPr>
          <a:xfrm>
            <a:off x="6198098" y="4130708"/>
            <a:ext cx="0" cy="1372523"/>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6" idx="2"/>
            <a:endCxn id="62" idx="0"/>
          </p:cNvCxnSpPr>
          <p:nvPr/>
        </p:nvCxnSpPr>
        <p:spPr>
          <a:xfrm flipH="1">
            <a:off x="6198098" y="2824396"/>
            <a:ext cx="861134" cy="401899"/>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3" idx="2"/>
            <a:endCxn id="68" idx="0"/>
          </p:cNvCxnSpPr>
          <p:nvPr/>
        </p:nvCxnSpPr>
        <p:spPr>
          <a:xfrm>
            <a:off x="8191505" y="4130708"/>
            <a:ext cx="0" cy="1372523"/>
          </a:xfrm>
          <a:prstGeom prst="straightConnector1">
            <a:avLst/>
          </a:prstGeom>
          <a:no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0" y="6607726"/>
            <a:ext cx="8431481"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Adapted from Provost &amp; Murray, </a:t>
            </a:r>
            <a:r>
              <a:rPr lang="en-US" sz="1100" u="sng" dirty="0" smtClean="0">
                <a:latin typeface="Arial" panose="020B0604020202020204" pitchFamily="34" charset="0"/>
                <a:cs typeface="Arial" panose="020B0604020202020204" pitchFamily="34" charset="0"/>
              </a:rPr>
              <a:t>The Health Care Data Guide</a:t>
            </a:r>
            <a:r>
              <a:rPr lang="en-US" sz="1100" dirty="0" smtClean="0">
                <a:latin typeface="Arial" panose="020B0604020202020204" pitchFamily="34" charset="0"/>
                <a:cs typeface="Arial" panose="020B0604020202020204" pitchFamily="34" charset="0"/>
              </a:rPr>
              <a:t>, 2011, and Carey, </a:t>
            </a:r>
            <a:r>
              <a:rPr lang="en-US" sz="1100" u="sng" dirty="0" smtClean="0">
                <a:latin typeface="Arial" panose="020B0604020202020204" pitchFamily="34" charset="0"/>
                <a:cs typeface="Arial" panose="020B0604020202020204" pitchFamily="34" charset="0"/>
              </a:rPr>
              <a:t>Improving Healthcare with Control Charts</a:t>
            </a:r>
            <a:r>
              <a:rPr lang="en-US" sz="1100" dirty="0" smtClean="0">
                <a:latin typeface="Arial" panose="020B0604020202020204" pitchFamily="34" charset="0"/>
                <a:cs typeface="Arial" panose="020B0604020202020204" pitchFamily="34" charset="0"/>
              </a:rPr>
              <a:t>, 2003.</a:t>
            </a:r>
            <a:endParaRPr lang="en-US" sz="1100" dirty="0">
              <a:latin typeface="Arial" panose="020B0604020202020204" pitchFamily="34" charset="0"/>
              <a:cs typeface="Arial" panose="020B0604020202020204" pitchFamily="34" charset="0"/>
            </a:endParaRPr>
          </a:p>
        </p:txBody>
      </p:sp>
      <p:cxnSp>
        <p:nvCxnSpPr>
          <p:cNvPr id="38" name="Straight Arrow Connector 37"/>
          <p:cNvCxnSpPr>
            <a:stCxn id="59" idx="2"/>
            <a:endCxn id="65" idx="0"/>
          </p:cNvCxnSpPr>
          <p:nvPr/>
        </p:nvCxnSpPr>
        <p:spPr>
          <a:xfrm>
            <a:off x="866821" y="5470131"/>
            <a:ext cx="1418162" cy="230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3090" y="892629"/>
            <a:ext cx="7680824" cy="461665"/>
          </a:xfrm>
          <a:prstGeom prst="rect">
            <a:avLst/>
          </a:prstGeom>
          <a:noFill/>
        </p:spPr>
        <p:txBody>
          <a:bodyPr wrap="square" rtlCol="0">
            <a:spAutoFit/>
          </a:bodyPr>
          <a:lstStyle/>
          <a:p>
            <a:r>
              <a:rPr lang="en-US" sz="2400" dirty="0" smtClean="0">
                <a:latin typeface="Calibri" panose="020F0502020204030204" pitchFamily="34" charset="0"/>
              </a:rPr>
              <a:t>Measure:  first feeding is human milk, yes or no</a:t>
            </a:r>
            <a:endParaRPr lang="en-US" sz="2400" dirty="0">
              <a:latin typeface="Calibri" panose="020F0502020204030204" pitchFamily="34" charset="0"/>
            </a:endParaRPr>
          </a:p>
        </p:txBody>
      </p:sp>
    </p:spTree>
    <p:extLst>
      <p:ext uri="{BB962C8B-B14F-4D97-AF65-F5344CB8AC3E}">
        <p14:creationId xmlns:p14="http://schemas.microsoft.com/office/powerpoint/2010/main" val="301540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8" grpId="0" animBg="1"/>
      <p:bldP spid="87"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Outline</a:t>
            </a:r>
          </a:p>
        </p:txBody>
      </p:sp>
      <p:sp>
        <p:nvSpPr>
          <p:cNvPr id="12291" name="Content Placeholder 2"/>
          <p:cNvSpPr>
            <a:spLocks noGrp="1"/>
          </p:cNvSpPr>
          <p:nvPr>
            <p:ph idx="1"/>
          </p:nvPr>
        </p:nvSpPr>
        <p:spPr/>
        <p:txBody>
          <a:bodyPr/>
          <a:lstStyle/>
          <a:p>
            <a:pPr marL="514350" indent="-514350">
              <a:buFont typeface="+mj-lt"/>
              <a:buAutoNum type="arabicPeriod"/>
            </a:pPr>
            <a:r>
              <a:rPr lang="en-US" dirty="0" smtClean="0"/>
              <a:t>Why data for QI is important</a:t>
            </a:r>
          </a:p>
          <a:p>
            <a:pPr marL="514350" indent="-514350">
              <a:buFont typeface="+mj-lt"/>
              <a:buAutoNum type="arabicPeriod"/>
            </a:pPr>
            <a:r>
              <a:rPr lang="en-US" dirty="0" smtClean="0"/>
              <a:t>Data tools for QI in general</a:t>
            </a:r>
          </a:p>
          <a:p>
            <a:pPr marL="514350" indent="-514350">
              <a:buFont typeface="+mj-lt"/>
              <a:buAutoNum type="arabicPeriod"/>
            </a:pPr>
            <a:r>
              <a:rPr lang="en-US" dirty="0" smtClean="0"/>
              <a:t>Data tools for QI </a:t>
            </a:r>
            <a:r>
              <a:rPr lang="en-US" dirty="0" err="1"/>
              <a:t>collaboratives</a:t>
            </a:r>
            <a:r>
              <a:rPr lang="en-US" dirty="0"/>
              <a:t> in particular</a:t>
            </a:r>
            <a:endParaRPr lang="en-US" dirty="0" smtClean="0"/>
          </a:p>
          <a:p>
            <a:pPr marL="0" indent="0">
              <a:buNone/>
            </a:pPr>
            <a:r>
              <a:rPr lang="en-US" dirty="0" smtClean="0"/>
              <a:t>(examples from human milk along the way)</a:t>
            </a:r>
            <a:endParaRPr lang="en-US" dirty="0"/>
          </a:p>
        </p:txBody>
      </p:sp>
    </p:spTree>
    <p:extLst>
      <p:ext uri="{BB962C8B-B14F-4D97-AF65-F5344CB8AC3E}">
        <p14:creationId xmlns:p14="http://schemas.microsoft.com/office/powerpoint/2010/main" val="26746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29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46050"/>
            <a:ext cx="86756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339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27000"/>
            <a:ext cx="86756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942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Control Charts Over Run Charts?</a:t>
            </a:r>
            <a:endParaRPr lang="en-US" dirty="0"/>
          </a:p>
        </p:txBody>
      </p:sp>
      <p:sp>
        <p:nvSpPr>
          <p:cNvPr id="3" name="Content Placeholder 2"/>
          <p:cNvSpPr>
            <a:spLocks noGrp="1"/>
          </p:cNvSpPr>
          <p:nvPr>
            <p:ph idx="1"/>
          </p:nvPr>
        </p:nvSpPr>
        <p:spPr/>
        <p:txBody>
          <a:bodyPr/>
          <a:lstStyle/>
          <a:p>
            <a:r>
              <a:rPr lang="en-US" dirty="0" smtClean="0"/>
              <a:t>More sensitive / more powerful for detecting special cause</a:t>
            </a:r>
          </a:p>
          <a:p>
            <a:r>
              <a:rPr lang="en-US" dirty="0" smtClean="0"/>
              <a:t>Estimate capability of a stable process </a:t>
            </a:r>
            <a:r>
              <a:rPr lang="en-US" dirty="0" smtClean="0">
                <a:sym typeface="Wingdings" panose="05000000000000000000" pitchFamily="2" charset="2"/>
              </a:rPr>
              <a:t> more accurately predict performance</a:t>
            </a:r>
          </a:p>
          <a:p>
            <a:r>
              <a:rPr lang="en-US" dirty="0" smtClean="0">
                <a:sym typeface="Wingdings" panose="05000000000000000000" pitchFamily="2" charset="2"/>
              </a:rPr>
              <a:t>But… more difficult to generate</a:t>
            </a:r>
            <a:endParaRPr lang="en-US" dirty="0" smtClean="0"/>
          </a:p>
        </p:txBody>
      </p:sp>
    </p:spTree>
    <p:extLst>
      <p:ext uri="{BB962C8B-B14F-4D97-AF65-F5344CB8AC3E}">
        <p14:creationId xmlns:p14="http://schemas.microsoft.com/office/powerpoint/2010/main" val="949465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01260"/>
            <a:ext cx="9144000" cy="49285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p:txBody>
          <a:bodyPr/>
          <a:lstStyle/>
          <a:p>
            <a:pPr lvl="0" algn="ctr"/>
            <a:r>
              <a:rPr lang="en-US" dirty="0" smtClean="0"/>
              <a:t>The Goal:  Standardize then Improve</a:t>
            </a:r>
            <a:endParaRPr lang="en-US" sz="4000" dirty="0"/>
          </a:p>
        </p:txBody>
      </p:sp>
      <p:sp>
        <p:nvSpPr>
          <p:cNvPr id="19" name="Content Placeholder 3"/>
          <p:cNvSpPr txBox="1">
            <a:spLocks/>
          </p:cNvSpPr>
          <p:nvPr/>
        </p:nvSpPr>
        <p:spPr bwMode="auto">
          <a:xfrm>
            <a:off x="3802682" y="5402911"/>
            <a:ext cx="2220748" cy="87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rPr>
              <a:t>Standard </a:t>
            </a:r>
            <a:b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rPr>
            </a:b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rPr>
              <a:t>process</a:t>
            </a:r>
          </a:p>
        </p:txBody>
      </p:sp>
      <p:sp>
        <p:nvSpPr>
          <p:cNvPr id="20" name="Content Placeholder 3"/>
          <p:cNvSpPr txBox="1">
            <a:spLocks/>
          </p:cNvSpPr>
          <p:nvPr/>
        </p:nvSpPr>
        <p:spPr bwMode="auto">
          <a:xfrm>
            <a:off x="6494019" y="5402911"/>
            <a:ext cx="1981201" cy="87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rPr>
              <a:t>Improved</a:t>
            </a:r>
            <a:r>
              <a:rPr kumimoji="0" lang="en-US" sz="2400" b="0" i="0" u="none" strike="noStrike" kern="0" cap="none" spc="0" normalizeH="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rPr>
              <a:t> process</a:t>
            </a:r>
            <a:endPar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endParaRPr>
          </a:p>
          <a:p>
            <a:pPr marL="514350" marR="0" lvl="0" indent="-514350" algn="ctr"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endParaRPr>
          </a:p>
        </p:txBody>
      </p:sp>
      <p:sp>
        <p:nvSpPr>
          <p:cNvPr id="21" name="Right Arrow 20"/>
          <p:cNvSpPr/>
          <p:nvPr/>
        </p:nvSpPr>
        <p:spPr>
          <a:xfrm>
            <a:off x="5885456" y="5656089"/>
            <a:ext cx="425636" cy="32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22" name="Picture 4"/>
          <p:cNvPicPr>
            <a:picLocks noChangeAspect="1" noChangeArrowheads="1"/>
          </p:cNvPicPr>
          <p:nvPr/>
        </p:nvPicPr>
        <p:blipFill>
          <a:blip r:embed="rId3" cstate="print"/>
          <a:srcRect b="14995"/>
          <a:stretch>
            <a:fillRect/>
          </a:stretch>
        </p:blipFill>
        <p:spPr bwMode="auto">
          <a:xfrm>
            <a:off x="188686" y="1265292"/>
            <a:ext cx="8565776" cy="4040880"/>
          </a:xfrm>
          <a:prstGeom prst="rect">
            <a:avLst/>
          </a:prstGeom>
          <a:noFill/>
          <a:ln w="9525">
            <a:noFill/>
            <a:miter lim="800000"/>
            <a:headEnd/>
            <a:tailEnd/>
          </a:ln>
          <a:effectLst/>
        </p:spPr>
      </p:pic>
      <p:sp>
        <p:nvSpPr>
          <p:cNvPr id="23" name="Right Arrow 22"/>
          <p:cNvSpPr/>
          <p:nvPr/>
        </p:nvSpPr>
        <p:spPr>
          <a:xfrm>
            <a:off x="3334995" y="5660573"/>
            <a:ext cx="425636" cy="32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4" name="Oval 23"/>
          <p:cNvSpPr/>
          <p:nvPr/>
        </p:nvSpPr>
        <p:spPr>
          <a:xfrm>
            <a:off x="1895827" y="4470218"/>
            <a:ext cx="462896" cy="468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25000"/>
                  </a:schemeClr>
                </a:solidFill>
              </a:rPr>
              <a:t>1</a:t>
            </a:r>
          </a:p>
        </p:txBody>
      </p:sp>
      <p:sp>
        <p:nvSpPr>
          <p:cNvPr id="25" name="Oval 24"/>
          <p:cNvSpPr/>
          <p:nvPr/>
        </p:nvSpPr>
        <p:spPr>
          <a:xfrm>
            <a:off x="4656956" y="4470218"/>
            <a:ext cx="462896" cy="468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25000"/>
                  </a:schemeClr>
                </a:solidFill>
              </a:rPr>
              <a:t>2</a:t>
            </a:r>
          </a:p>
        </p:txBody>
      </p:sp>
      <p:sp>
        <p:nvSpPr>
          <p:cNvPr id="26" name="Oval 25"/>
          <p:cNvSpPr/>
          <p:nvPr/>
        </p:nvSpPr>
        <p:spPr>
          <a:xfrm>
            <a:off x="7162591" y="4470218"/>
            <a:ext cx="462896" cy="468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accent5">
                    <a:lumMod val="25000"/>
                  </a:schemeClr>
                </a:solidFill>
              </a:rPr>
              <a:t>3</a:t>
            </a:r>
            <a:endParaRPr lang="en-US" dirty="0">
              <a:solidFill>
                <a:schemeClr val="accent5">
                  <a:lumMod val="25000"/>
                </a:schemeClr>
              </a:solidFill>
            </a:endParaRPr>
          </a:p>
        </p:txBody>
      </p:sp>
      <p:sp>
        <p:nvSpPr>
          <p:cNvPr id="14" name="TextBox 13"/>
          <p:cNvSpPr txBox="1"/>
          <p:nvPr/>
        </p:nvSpPr>
        <p:spPr>
          <a:xfrm rot="16200000">
            <a:off x="-704080" y="3543202"/>
            <a:ext cx="2222340" cy="461665"/>
          </a:xfrm>
          <a:prstGeom prst="rect">
            <a:avLst/>
          </a:prstGeom>
          <a:noFill/>
        </p:spPr>
        <p:txBody>
          <a:bodyPr wrap="none" rtlCol="0">
            <a:spAutoFit/>
          </a:bodyPr>
          <a:lstStyle/>
          <a:p>
            <a:r>
              <a:rPr lang="en-US" sz="2400" dirty="0" smtClean="0">
                <a:latin typeface="Calibri" panose="020F0502020204030204" pitchFamily="34" charset="0"/>
              </a:rPr>
              <a:t>Smaller is better</a:t>
            </a:r>
            <a:endParaRPr lang="en-US" sz="2400" dirty="0">
              <a:latin typeface="Calibri" panose="020F0502020204030204" pitchFamily="34" charset="0"/>
            </a:endParaRPr>
          </a:p>
        </p:txBody>
      </p:sp>
      <p:sp>
        <p:nvSpPr>
          <p:cNvPr id="15" name="Content Placeholder 3"/>
          <p:cNvSpPr txBox="1">
            <a:spLocks/>
          </p:cNvSpPr>
          <p:nvPr/>
        </p:nvSpPr>
        <p:spPr bwMode="auto">
          <a:xfrm>
            <a:off x="1132124" y="5402911"/>
            <a:ext cx="2075543" cy="87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rPr>
              <a:t>Unstable</a:t>
            </a:r>
            <a:r>
              <a:rPr lang="en-US" sz="2400" kern="0" dirty="0" smtClean="0">
                <a:latin typeface="Calibri" panose="020F0502020204030204" pitchFamily="34" charset="0"/>
                <a:ea typeface="ＭＳ Ｐゴシック" pitchFamily="53" charset="-128"/>
                <a:cs typeface="ＭＳ Ｐゴシック"/>
              </a:rPr>
              <a:t/>
            </a:r>
            <a:br>
              <a:rPr lang="en-US" sz="2400" kern="0" dirty="0" smtClean="0">
                <a:latin typeface="Calibri" panose="020F0502020204030204" pitchFamily="34" charset="0"/>
                <a:ea typeface="ＭＳ Ｐゴシック" pitchFamily="53" charset="-128"/>
                <a:cs typeface="ＭＳ Ｐゴシック"/>
              </a:rPr>
            </a:br>
            <a:r>
              <a:rPr lang="en-US" sz="2400" kern="0" dirty="0" smtClean="0">
                <a:latin typeface="Calibri" panose="020F0502020204030204" pitchFamily="34" charset="0"/>
                <a:ea typeface="ＭＳ Ｐゴシック" pitchFamily="53" charset="-128"/>
                <a:cs typeface="ＭＳ Ｐゴシック"/>
              </a:rPr>
              <a:t>process</a:t>
            </a:r>
            <a:endPar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ea typeface="ＭＳ Ｐゴシック" pitchFamily="53" charset="-128"/>
              <a:cs typeface="ＭＳ Ｐゴシック"/>
            </a:endParaRPr>
          </a:p>
        </p:txBody>
      </p:sp>
      <p:sp>
        <p:nvSpPr>
          <p:cNvPr id="17" name="TextBox 16"/>
          <p:cNvSpPr txBox="1"/>
          <p:nvPr/>
        </p:nvSpPr>
        <p:spPr>
          <a:xfrm>
            <a:off x="0" y="6581007"/>
            <a:ext cx="6821714" cy="276999"/>
          </a:xfrm>
          <a:prstGeom prst="rect">
            <a:avLst/>
          </a:prstGeom>
          <a:noFill/>
        </p:spPr>
        <p:txBody>
          <a:bodyPr wrap="square" rtlCol="0">
            <a:spAutoFit/>
          </a:bodyPr>
          <a:lstStyle/>
          <a:p>
            <a:r>
              <a:rPr lang="en-US" sz="1200" dirty="0" smtClean="0"/>
              <a:t>c/o J. Benneyan</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Take Home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Measurement is critical for improvement. </a:t>
            </a:r>
          </a:p>
          <a:p>
            <a:pPr marL="514350" indent="-514350">
              <a:buFont typeface="+mj-lt"/>
              <a:buAutoNum type="arabicPeriod"/>
            </a:pPr>
            <a:r>
              <a:rPr lang="en-US" dirty="0" smtClean="0"/>
              <a:t>Measurement over time is even better. </a:t>
            </a:r>
            <a:endParaRPr lang="en-US" dirty="0"/>
          </a:p>
          <a:p>
            <a:pPr marL="514350" indent="-514350">
              <a:buFont typeface="+mj-lt"/>
              <a:buAutoNum type="arabicPeriod"/>
            </a:pPr>
            <a:r>
              <a:rPr lang="en-US" dirty="0" smtClean="0"/>
              <a:t>Minimum standard:  run charts (annotated).</a:t>
            </a:r>
          </a:p>
          <a:p>
            <a:pPr marL="514350" indent="-514350">
              <a:buFont typeface="+mj-lt"/>
              <a:buAutoNum type="arabicPeriod"/>
            </a:pPr>
            <a:r>
              <a:rPr lang="en-US" dirty="0" smtClean="0"/>
              <a:t>Control charts ideal, not easy but not hard.  </a:t>
            </a:r>
          </a:p>
        </p:txBody>
      </p:sp>
    </p:spTree>
    <p:extLst>
      <p:ext uri="{BB962C8B-B14F-4D97-AF65-F5344CB8AC3E}">
        <p14:creationId xmlns:p14="http://schemas.microsoft.com/office/powerpoint/2010/main" val="34830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Outline</a:t>
            </a:r>
          </a:p>
        </p:txBody>
      </p:sp>
      <p:sp>
        <p:nvSpPr>
          <p:cNvPr id="12291" name="Content Placeholder 2"/>
          <p:cNvSpPr>
            <a:spLocks noGrp="1"/>
          </p:cNvSpPr>
          <p:nvPr>
            <p:ph idx="1"/>
          </p:nvPr>
        </p:nvSpPr>
        <p:spPr/>
        <p:txBody>
          <a:bodyPr/>
          <a:lstStyle/>
          <a:p>
            <a:pPr marL="514350" indent="-514350">
              <a:buFont typeface="+mj-lt"/>
              <a:buAutoNum type="arabicPeriod"/>
            </a:pPr>
            <a:r>
              <a:rPr lang="en-US" dirty="0" smtClean="0"/>
              <a:t>Why data for QI is important</a:t>
            </a:r>
          </a:p>
          <a:p>
            <a:pPr marL="514350" indent="-514350">
              <a:buFont typeface="+mj-lt"/>
              <a:buAutoNum type="arabicPeriod"/>
            </a:pPr>
            <a:r>
              <a:rPr lang="en-US" dirty="0" smtClean="0"/>
              <a:t>Data tools for QI in general</a:t>
            </a:r>
          </a:p>
          <a:p>
            <a:pPr marL="514350" indent="-514350">
              <a:buFont typeface="+mj-lt"/>
              <a:buAutoNum type="arabicPeriod"/>
            </a:pPr>
            <a:r>
              <a:rPr lang="en-US" dirty="0" smtClean="0"/>
              <a:t>Data tools for QI </a:t>
            </a:r>
            <a:r>
              <a:rPr lang="en-US" dirty="0" err="1"/>
              <a:t>collaboratives</a:t>
            </a:r>
            <a:r>
              <a:rPr lang="en-US" dirty="0"/>
              <a:t> in particular</a:t>
            </a:r>
            <a:endParaRPr lang="en-US" dirty="0" smtClean="0"/>
          </a:p>
          <a:p>
            <a:pPr marL="0" indent="0">
              <a:buNone/>
            </a:pPr>
            <a:r>
              <a:rPr lang="en-US" dirty="0" smtClean="0"/>
              <a:t>(examples from human milk along the way)</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660" y="5377543"/>
            <a:ext cx="2080717" cy="96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6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291">
                                            <p:txEl>
                                              <p:pRg st="2" end="2"/>
                                            </p:txEl>
                                          </p:spTgt>
                                        </p:tgtEl>
                                        <p:attrNameLst>
                                          <p:attrName>style.color</p:attrName>
                                        </p:attrNameLst>
                                      </p:cBhvr>
                                      <p:to>
                                        <a:schemeClr val="accent2"/>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4" y="2125723"/>
            <a:ext cx="7772400" cy="1470025"/>
          </a:xfrm>
        </p:spPr>
        <p:txBody>
          <a:bodyPr/>
          <a:lstStyle/>
          <a:p>
            <a:pPr algn="l"/>
            <a:r>
              <a:rPr lang="en-US" sz="4000" dirty="0" smtClean="0"/>
              <a:t>Benchmarking</a:t>
            </a:r>
            <a:endParaRPr lang="en-US" sz="4000" dirty="0"/>
          </a:p>
        </p:txBody>
      </p:sp>
      <p:pic>
        <p:nvPicPr>
          <p:cNvPr id="90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010" y="429509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588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10" y="427491"/>
            <a:ext cx="8746417" cy="5468211"/>
          </a:xfrm>
          <a:prstGeom prst="rect">
            <a:avLst/>
          </a:prstGeom>
          <a:solidFill>
            <a:schemeClr val="bg1"/>
          </a:solidFill>
          <a:ln>
            <a:solidFill>
              <a:schemeClr val="tx1"/>
            </a:solidFill>
          </a:ln>
          <a:effectLst/>
        </p:spPr>
      </p:pic>
    </p:spTree>
    <p:extLst>
      <p:ext uri="{BB962C8B-B14F-4D97-AF65-F5344CB8AC3E}">
        <p14:creationId xmlns:p14="http://schemas.microsoft.com/office/powerpoint/2010/main" val="38017562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8548" y="144988"/>
            <a:ext cx="5994426" cy="707886"/>
          </a:xfrm>
          <a:prstGeom prst="rect">
            <a:avLst/>
          </a:prstGeom>
          <a:solidFill>
            <a:schemeClr val="bg1"/>
          </a:solidFill>
        </p:spPr>
        <p:txBody>
          <a:bodyPr wrap="square" rtlCol="0">
            <a:spAutoFit/>
          </a:bodyPr>
          <a:lstStyle/>
          <a:p>
            <a:pPr algn="ctr"/>
            <a:r>
              <a:rPr lang="en-US" sz="2000" b="1" dirty="0" smtClean="0">
                <a:latin typeface="Calibri" panose="020F0502020204030204" pitchFamily="34" charset="0"/>
              </a:rPr>
              <a:t>Any HM at Discharge or Transfer, VLBW Infants</a:t>
            </a:r>
          </a:p>
          <a:p>
            <a:pPr algn="ctr"/>
            <a:r>
              <a:rPr lang="en-US" sz="2000" b="1" dirty="0" smtClean="0">
                <a:latin typeface="Calibri" panose="020F0502020204030204" pitchFamily="34" charset="0"/>
              </a:rPr>
              <a:t>Center Compared to VON Network</a:t>
            </a:r>
            <a:endParaRPr lang="en-US" sz="2000" b="1" dirty="0">
              <a:latin typeface="Calibri" panose="020F0502020204030204" pitchFamily="34" charset="0"/>
            </a:endParaRPr>
          </a:p>
        </p:txBody>
      </p:sp>
      <p:sp>
        <p:nvSpPr>
          <p:cNvPr id="2" name="AutoShape 4" descr="https://nightingale.vtoxford.org/cachedimageservice.axd?data=d66ae9b9-3ab0-49ce-a141-4b6333d10df9"/>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1638548" y="852873"/>
            <a:ext cx="5994426" cy="5409832"/>
            <a:chOff x="247650" y="1047750"/>
            <a:chExt cx="4238625" cy="3825263"/>
          </a:xfrm>
        </p:grpSpPr>
        <p:pic>
          <p:nvPicPr>
            <p:cNvPr id="916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892" b="19680"/>
            <a:stretch/>
          </p:blipFill>
          <p:spPr bwMode="auto">
            <a:xfrm>
              <a:off x="247650" y="1047750"/>
              <a:ext cx="571500" cy="382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648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7973" b="19680"/>
            <a:stretch/>
          </p:blipFill>
          <p:spPr bwMode="auto">
            <a:xfrm>
              <a:off x="819150" y="1047751"/>
              <a:ext cx="3667125" cy="382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9646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58" y="104775"/>
            <a:ext cx="8367934" cy="627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490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p:txBody>
          <a:bodyPr/>
          <a:lstStyle/>
          <a:p>
            <a:pPr eaLnBrk="1" hangingPunct="1"/>
            <a:r>
              <a:rPr lang="en-US" dirty="0" smtClean="0"/>
              <a:t>The Model for Improvement</a:t>
            </a:r>
          </a:p>
        </p:txBody>
      </p:sp>
      <p:sp>
        <p:nvSpPr>
          <p:cNvPr id="14340" name="Text Box 6"/>
          <p:cNvSpPr txBox="1">
            <a:spLocks noChangeArrowheads="1"/>
          </p:cNvSpPr>
          <p:nvPr/>
        </p:nvSpPr>
        <p:spPr bwMode="auto">
          <a:xfrm>
            <a:off x="4972957" y="1143001"/>
            <a:ext cx="2667000" cy="523220"/>
          </a:xfrm>
          <a:prstGeom prst="rect">
            <a:avLst/>
          </a:prstGeom>
          <a:noFill/>
          <a:ln w="9525">
            <a:noFill/>
            <a:miter lim="800000"/>
            <a:headEnd/>
            <a:tailEnd/>
          </a:ln>
        </p:spPr>
        <p:txBody>
          <a:bodyPr>
            <a:spAutoFit/>
          </a:bodyPr>
          <a:lstStyle/>
          <a:p>
            <a:pPr algn="ctr">
              <a:spcBef>
                <a:spcPct val="50000"/>
              </a:spcBef>
            </a:pPr>
            <a:r>
              <a:rPr lang="en-US" sz="2800" dirty="0" smtClean="0">
                <a:solidFill>
                  <a:prstClr val="black"/>
                </a:solidFill>
                <a:latin typeface="Calibri" pitchFamily="34" charset="0"/>
              </a:rPr>
              <a:t>AIMS</a:t>
            </a:r>
          </a:p>
        </p:txBody>
      </p:sp>
      <p:sp>
        <p:nvSpPr>
          <p:cNvPr id="14341" name="Text Box 7"/>
          <p:cNvSpPr txBox="1">
            <a:spLocks noChangeArrowheads="1"/>
          </p:cNvSpPr>
          <p:nvPr/>
        </p:nvSpPr>
        <p:spPr bwMode="auto">
          <a:xfrm>
            <a:off x="4972957" y="2198916"/>
            <a:ext cx="2667000" cy="523220"/>
          </a:xfrm>
          <a:prstGeom prst="rect">
            <a:avLst/>
          </a:prstGeom>
          <a:noFill/>
          <a:ln w="9525">
            <a:noFill/>
            <a:miter lim="800000"/>
            <a:headEnd/>
            <a:tailEnd/>
          </a:ln>
        </p:spPr>
        <p:txBody>
          <a:bodyPr>
            <a:spAutoFit/>
          </a:bodyPr>
          <a:lstStyle/>
          <a:p>
            <a:pPr algn="ctr">
              <a:spcBef>
                <a:spcPct val="50000"/>
              </a:spcBef>
            </a:pPr>
            <a:r>
              <a:rPr lang="en-US" sz="2800" dirty="0" smtClean="0">
                <a:solidFill>
                  <a:prstClr val="black"/>
                </a:solidFill>
                <a:latin typeface="Calibri" pitchFamily="34" charset="0"/>
              </a:rPr>
              <a:t>MEASURES</a:t>
            </a:r>
          </a:p>
        </p:txBody>
      </p:sp>
      <p:sp>
        <p:nvSpPr>
          <p:cNvPr id="14342" name="Text Box 8"/>
          <p:cNvSpPr txBox="1">
            <a:spLocks noChangeArrowheads="1"/>
          </p:cNvSpPr>
          <p:nvPr/>
        </p:nvSpPr>
        <p:spPr bwMode="auto">
          <a:xfrm>
            <a:off x="4972957" y="3200401"/>
            <a:ext cx="2667000" cy="523220"/>
          </a:xfrm>
          <a:prstGeom prst="rect">
            <a:avLst/>
          </a:prstGeom>
          <a:noFill/>
          <a:ln w="9525">
            <a:noFill/>
            <a:miter lim="800000"/>
            <a:headEnd/>
            <a:tailEnd/>
          </a:ln>
        </p:spPr>
        <p:txBody>
          <a:bodyPr>
            <a:spAutoFit/>
          </a:bodyPr>
          <a:lstStyle/>
          <a:p>
            <a:pPr algn="ctr">
              <a:spcBef>
                <a:spcPct val="50000"/>
              </a:spcBef>
            </a:pPr>
            <a:r>
              <a:rPr lang="en-US" sz="2800" smtClean="0">
                <a:solidFill>
                  <a:prstClr val="black"/>
                </a:solidFill>
                <a:latin typeface="Calibri" pitchFamily="34" charset="0"/>
              </a:rPr>
              <a:t>CHANGES</a:t>
            </a:r>
          </a:p>
        </p:txBody>
      </p:sp>
      <p:sp>
        <p:nvSpPr>
          <p:cNvPr id="14343" name="Text Box 9"/>
          <p:cNvSpPr txBox="1">
            <a:spLocks noChangeArrowheads="1"/>
          </p:cNvSpPr>
          <p:nvPr/>
        </p:nvSpPr>
        <p:spPr bwMode="auto">
          <a:xfrm>
            <a:off x="4972957" y="4876801"/>
            <a:ext cx="2667000" cy="523220"/>
          </a:xfrm>
          <a:prstGeom prst="rect">
            <a:avLst/>
          </a:prstGeom>
          <a:noFill/>
          <a:ln w="9525">
            <a:noFill/>
            <a:miter lim="800000"/>
            <a:headEnd/>
            <a:tailEnd/>
          </a:ln>
        </p:spPr>
        <p:txBody>
          <a:bodyPr>
            <a:spAutoFit/>
          </a:bodyPr>
          <a:lstStyle/>
          <a:p>
            <a:pPr algn="ctr">
              <a:spcBef>
                <a:spcPct val="50000"/>
              </a:spcBef>
            </a:pPr>
            <a:r>
              <a:rPr lang="en-US" sz="2800" smtClean="0">
                <a:solidFill>
                  <a:prstClr val="black"/>
                </a:solidFill>
                <a:latin typeface="Calibri" pitchFamily="34" charset="0"/>
              </a:rPr>
              <a:t>Testing Changes</a:t>
            </a:r>
          </a:p>
        </p:txBody>
      </p:sp>
      <p:pic>
        <p:nvPicPr>
          <p:cNvPr id="758786" name="Picture 2" descr="http://www.ihi.org/knowledge/PublishingImages/ModelforImprovement.gif"/>
          <p:cNvPicPr>
            <a:picLocks noChangeAspect="1" noChangeArrowheads="1"/>
          </p:cNvPicPr>
          <p:nvPr/>
        </p:nvPicPr>
        <p:blipFill>
          <a:blip r:embed="rId3" cstate="print"/>
          <a:srcRect/>
          <a:stretch>
            <a:fillRect/>
          </a:stretch>
        </p:blipFill>
        <p:spPr bwMode="auto">
          <a:xfrm>
            <a:off x="2266186" y="943434"/>
            <a:ext cx="1977797" cy="5476025"/>
          </a:xfrm>
          <a:prstGeom prst="rect">
            <a:avLst/>
          </a:prstGeom>
          <a:noFill/>
        </p:spPr>
      </p:pic>
      <p:sp>
        <p:nvSpPr>
          <p:cNvPr id="12" name="TextBox 11"/>
          <p:cNvSpPr txBox="1"/>
          <p:nvPr/>
        </p:nvSpPr>
        <p:spPr>
          <a:xfrm>
            <a:off x="0" y="6581007"/>
            <a:ext cx="4804229" cy="276999"/>
          </a:xfrm>
          <a:prstGeom prst="rect">
            <a:avLst/>
          </a:prstGeom>
          <a:noFill/>
        </p:spPr>
        <p:txBody>
          <a:bodyPr wrap="square" rtlCol="0">
            <a:spAutoFit/>
          </a:bodyPr>
          <a:lstStyle/>
          <a:p>
            <a:r>
              <a:rPr lang="en-US" sz="1200" dirty="0" smtClean="0">
                <a:latin typeface="Calibri" panose="020F0502020204030204" pitchFamily="34" charset="0"/>
              </a:rPr>
              <a:t>Figure from Institute for Healthcare Improvement (www.ihi.org)</a:t>
            </a:r>
            <a:endParaRPr lang="en-US" sz="1200" dirty="0">
              <a:latin typeface="Calibri" panose="020F0502020204030204" pitchFamily="34" charset="0"/>
            </a:endParaRPr>
          </a:p>
        </p:txBody>
      </p:sp>
      <p:sp>
        <p:nvSpPr>
          <p:cNvPr id="10" name="Right Arrow 9"/>
          <p:cNvSpPr/>
          <p:nvPr/>
        </p:nvSpPr>
        <p:spPr>
          <a:xfrm rot="20737282">
            <a:off x="323557" y="2401710"/>
            <a:ext cx="1658829" cy="6408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latin typeface="Calibri" panose="020F0502020204030204" pitchFamily="34" charset="0"/>
              </a:rPr>
              <a:t>Data!</a:t>
            </a:r>
            <a:endParaRPr lang="en-US" sz="24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72483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 y="116959"/>
            <a:ext cx="8662987" cy="630396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672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16737"/>
            <a:ext cx="866298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607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NeoQIC</a:t>
            </a:r>
            <a:r>
              <a:rPr lang="en-US" dirty="0" smtClean="0"/>
              <a:t>:  Benchmarking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ym typeface="Wingdings" pitchFamily="2" charset="2"/>
              </a:rPr>
              <a:t>Use comparative data to:</a:t>
            </a:r>
          </a:p>
          <a:p>
            <a:r>
              <a:rPr lang="en-US" dirty="0" smtClean="0">
                <a:sym typeface="Wingdings" pitchFamily="2" charset="2"/>
              </a:rPr>
              <a:t>Identify differences in outcomes and practices</a:t>
            </a:r>
          </a:p>
          <a:p>
            <a:r>
              <a:rPr lang="en-US" dirty="0" smtClean="0">
                <a:sym typeface="Wingdings" pitchFamily="2" charset="2"/>
              </a:rPr>
              <a:t>Stimulate group discussion</a:t>
            </a:r>
          </a:p>
          <a:p>
            <a:r>
              <a:rPr lang="en-US" dirty="0" smtClean="0">
                <a:sym typeface="Wingdings" pitchFamily="2" charset="2"/>
              </a:rPr>
              <a:t>Drive local improvement</a:t>
            </a:r>
          </a:p>
          <a:p>
            <a:endParaRPr lang="en-US" b="1" i="1" dirty="0" smtClean="0">
              <a:sym typeface="Wingdings" pitchFamily="2" charset="2"/>
            </a:endParaRPr>
          </a:p>
          <a:p>
            <a:pPr marL="0" indent="0">
              <a:buNone/>
            </a:pPr>
            <a:r>
              <a:rPr lang="en-US" sz="3600" b="1" i="1" dirty="0" smtClean="0">
                <a:sym typeface="Wingdings" pitchFamily="2" charset="2"/>
              </a:rPr>
              <a:t>Comparative, not competitive</a:t>
            </a:r>
          </a:p>
          <a:p>
            <a:pPr marL="0" indent="0">
              <a:buNone/>
            </a:pPr>
            <a:r>
              <a:rPr lang="en-US" sz="3600" b="1" i="1" dirty="0" smtClean="0">
                <a:sym typeface="Wingdings" pitchFamily="2" charset="2"/>
              </a:rPr>
              <a:t>Transparent</a:t>
            </a:r>
          </a:p>
        </p:txBody>
      </p:sp>
    </p:spTree>
    <p:custDataLst>
      <p:tags r:id="rId1"/>
    </p:custDataLst>
    <p:extLst>
      <p:ext uri="{BB962C8B-B14F-4D97-AF65-F5344CB8AC3E}">
        <p14:creationId xmlns:p14="http://schemas.microsoft.com/office/powerpoint/2010/main" val="3497843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79" y="810352"/>
            <a:ext cx="6558642" cy="491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108376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a:t>
            </a:r>
            <a:endParaRPr lang="en-US" dirty="0"/>
          </a:p>
        </p:txBody>
      </p:sp>
      <p:sp>
        <p:nvSpPr>
          <p:cNvPr id="3" name="Content Placeholder 2"/>
          <p:cNvSpPr>
            <a:spLocks noGrp="1"/>
          </p:cNvSpPr>
          <p:nvPr>
            <p:ph idx="1"/>
          </p:nvPr>
        </p:nvSpPr>
        <p:spPr/>
        <p:txBody>
          <a:bodyPr/>
          <a:lstStyle/>
          <a:p>
            <a:pPr marL="0" indent="0">
              <a:buNone/>
            </a:pPr>
            <a:r>
              <a:rPr lang="en-US" b="1" u="sng" dirty="0" smtClean="0"/>
              <a:t>My opinion:</a:t>
            </a:r>
          </a:p>
          <a:p>
            <a:r>
              <a:rPr lang="en-US" dirty="0" smtClean="0"/>
              <a:t>Comparing yourself to national benchmarks is a great start, and important.</a:t>
            </a:r>
          </a:p>
          <a:p>
            <a:r>
              <a:rPr lang="en-US" dirty="0" smtClean="0"/>
              <a:t>Comparing yourself to your state peers is much more compelling.  </a:t>
            </a:r>
            <a:endParaRPr lang="en-US" dirty="0"/>
          </a:p>
        </p:txBody>
      </p:sp>
    </p:spTree>
    <p:extLst>
      <p:ext uri="{BB962C8B-B14F-4D97-AF65-F5344CB8AC3E}">
        <p14:creationId xmlns:p14="http://schemas.microsoft.com/office/powerpoint/2010/main" val="2859507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Take Home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Measurement is critical for improvement. </a:t>
            </a:r>
          </a:p>
          <a:p>
            <a:pPr marL="514350" indent="-514350">
              <a:buFont typeface="+mj-lt"/>
              <a:buAutoNum type="arabicPeriod"/>
            </a:pPr>
            <a:r>
              <a:rPr lang="en-US" dirty="0" smtClean="0"/>
              <a:t>Measurement over time is even better. </a:t>
            </a:r>
            <a:endParaRPr lang="en-US" dirty="0"/>
          </a:p>
          <a:p>
            <a:pPr marL="514350" indent="-514350">
              <a:buFont typeface="+mj-lt"/>
              <a:buAutoNum type="arabicPeriod"/>
            </a:pPr>
            <a:r>
              <a:rPr lang="en-US" dirty="0" smtClean="0"/>
              <a:t>Minimum standard:  run charts (annotated).</a:t>
            </a:r>
          </a:p>
          <a:p>
            <a:pPr marL="514350" indent="-514350">
              <a:buFont typeface="+mj-lt"/>
              <a:buAutoNum type="arabicPeriod"/>
            </a:pPr>
            <a:r>
              <a:rPr lang="en-US" dirty="0" smtClean="0"/>
              <a:t>Control charts ideal, not easy but not hard.</a:t>
            </a:r>
          </a:p>
          <a:p>
            <a:pPr marL="514350" indent="-514350">
              <a:buFont typeface="+mj-lt"/>
              <a:buAutoNum type="arabicPeriod"/>
            </a:pPr>
            <a:r>
              <a:rPr lang="en-US" dirty="0" smtClean="0"/>
              <a:t>Comparative data can be super-effective.  </a:t>
            </a:r>
          </a:p>
        </p:txBody>
      </p:sp>
    </p:spTree>
    <p:extLst>
      <p:ext uri="{BB962C8B-B14F-4D97-AF65-F5344CB8AC3E}">
        <p14:creationId xmlns:p14="http://schemas.microsoft.com/office/powerpoint/2010/main" val="36726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4" y="2125723"/>
            <a:ext cx="8024706" cy="1470025"/>
          </a:xfrm>
        </p:spPr>
        <p:txBody>
          <a:bodyPr/>
          <a:lstStyle/>
          <a:p>
            <a:pPr algn="l"/>
            <a:r>
              <a:rPr lang="en-US" sz="4000" dirty="0" smtClean="0"/>
              <a:t>Control Charts for </a:t>
            </a:r>
            <a:r>
              <a:rPr lang="en-US" sz="4000" dirty="0" err="1" smtClean="0"/>
              <a:t>Collaboratives</a:t>
            </a:r>
            <a:endParaRPr lang="en-US" sz="4000" dirty="0"/>
          </a:p>
        </p:txBody>
      </p:sp>
      <p:pic>
        <p:nvPicPr>
          <p:cNvPr id="896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085" y="423940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2226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16737"/>
            <a:ext cx="866298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651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8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36525"/>
            <a:ext cx="86756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323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9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35268"/>
            <a:ext cx="86756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1991"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1</a:t>
            </a:r>
            <a:endParaRPr lang="en-US" sz="1600" b="1" dirty="0">
              <a:latin typeface="Calibri" panose="020F0502020204030204" pitchFamily="34" charset="0"/>
            </a:endParaRPr>
          </a:p>
        </p:txBody>
      </p:sp>
      <p:sp>
        <p:nvSpPr>
          <p:cNvPr id="4" name="TextBox 3"/>
          <p:cNvSpPr txBox="1"/>
          <p:nvPr/>
        </p:nvSpPr>
        <p:spPr>
          <a:xfrm>
            <a:off x="2180266"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2</a:t>
            </a:r>
            <a:endParaRPr lang="en-US" sz="1600" b="1" dirty="0">
              <a:latin typeface="Calibri" panose="020F0502020204030204" pitchFamily="34" charset="0"/>
            </a:endParaRPr>
          </a:p>
        </p:txBody>
      </p:sp>
      <p:sp>
        <p:nvSpPr>
          <p:cNvPr id="5" name="TextBox 4"/>
          <p:cNvSpPr txBox="1"/>
          <p:nvPr/>
        </p:nvSpPr>
        <p:spPr>
          <a:xfrm>
            <a:off x="3148420"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4</a:t>
            </a:r>
            <a:endParaRPr lang="en-US" sz="1600" b="1" dirty="0">
              <a:latin typeface="Calibri" panose="020F0502020204030204" pitchFamily="34" charset="0"/>
            </a:endParaRPr>
          </a:p>
        </p:txBody>
      </p:sp>
      <p:sp>
        <p:nvSpPr>
          <p:cNvPr id="6" name="TextBox 5"/>
          <p:cNvSpPr txBox="1"/>
          <p:nvPr/>
        </p:nvSpPr>
        <p:spPr>
          <a:xfrm>
            <a:off x="5308011"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7</a:t>
            </a:r>
            <a:endParaRPr lang="en-US" sz="1600" b="1" dirty="0">
              <a:latin typeface="Calibri" panose="020F0502020204030204" pitchFamily="34" charset="0"/>
            </a:endParaRPr>
          </a:p>
        </p:txBody>
      </p:sp>
      <p:sp>
        <p:nvSpPr>
          <p:cNvPr id="7" name="TextBox 6"/>
          <p:cNvSpPr txBox="1"/>
          <p:nvPr/>
        </p:nvSpPr>
        <p:spPr>
          <a:xfrm>
            <a:off x="6648305"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8</a:t>
            </a:r>
            <a:endParaRPr lang="en-US" sz="1600" b="1" dirty="0">
              <a:latin typeface="Calibri" panose="020F0502020204030204" pitchFamily="34" charset="0"/>
            </a:endParaRPr>
          </a:p>
        </p:txBody>
      </p:sp>
      <p:sp>
        <p:nvSpPr>
          <p:cNvPr id="8" name="TextBox 7"/>
          <p:cNvSpPr txBox="1"/>
          <p:nvPr/>
        </p:nvSpPr>
        <p:spPr>
          <a:xfrm>
            <a:off x="7871638"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9</a:t>
            </a:r>
            <a:endParaRPr lang="en-US" sz="1600" b="1" dirty="0">
              <a:latin typeface="Calibri" panose="020F0502020204030204" pitchFamily="34" charset="0"/>
            </a:endParaRPr>
          </a:p>
        </p:txBody>
      </p:sp>
      <p:sp>
        <p:nvSpPr>
          <p:cNvPr id="9" name="TextBox 8"/>
          <p:cNvSpPr txBox="1"/>
          <p:nvPr/>
        </p:nvSpPr>
        <p:spPr>
          <a:xfrm>
            <a:off x="4156536" y="1256665"/>
            <a:ext cx="829339" cy="338554"/>
          </a:xfrm>
          <a:prstGeom prst="rect">
            <a:avLst/>
          </a:prstGeom>
          <a:noFill/>
        </p:spPr>
        <p:txBody>
          <a:bodyPr wrap="square" rtlCol="0">
            <a:spAutoFit/>
          </a:bodyPr>
          <a:lstStyle/>
          <a:p>
            <a:pPr algn="ctr"/>
            <a:r>
              <a:rPr lang="en-US" sz="1600" b="1" dirty="0" err="1" smtClean="0">
                <a:latin typeface="Calibri" panose="020F0502020204030204" pitchFamily="34" charset="0"/>
              </a:rPr>
              <a:t>Hosp</a:t>
            </a:r>
            <a:r>
              <a:rPr lang="en-US" sz="1600" b="1" dirty="0" smtClean="0">
                <a:latin typeface="Calibri" panose="020F0502020204030204" pitchFamily="34" charset="0"/>
              </a:rPr>
              <a:t> 5</a:t>
            </a:r>
            <a:endParaRPr lang="en-US" sz="1600" b="1" dirty="0">
              <a:latin typeface="Calibri" panose="020F0502020204030204" pitchFamily="34" charset="0"/>
            </a:endParaRPr>
          </a:p>
        </p:txBody>
      </p:sp>
    </p:spTree>
    <p:extLst>
      <p:ext uri="{BB962C8B-B14F-4D97-AF65-F5344CB8AC3E}">
        <p14:creationId xmlns:p14="http://schemas.microsoft.com/office/powerpoint/2010/main" val="441353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dirty="0" smtClean="0"/>
              <a:t>Deming’s Profound Knowledge</a:t>
            </a:r>
            <a:endParaRPr lang="en-US" altLang="en-US" dirty="0"/>
          </a:p>
        </p:txBody>
      </p:sp>
      <p:pic>
        <p:nvPicPr>
          <p:cNvPr id="130054" name="Picture 6" descr="Deming 2"/>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63434" y="1632934"/>
            <a:ext cx="2663452" cy="41075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4"/>
          <p:cNvSpPr>
            <a:spLocks noChangeArrowheads="1"/>
          </p:cNvSpPr>
          <p:nvPr/>
        </p:nvSpPr>
        <p:spPr bwMode="auto">
          <a:xfrm>
            <a:off x="3265712" y="2263083"/>
            <a:ext cx="2904309" cy="2816300"/>
          </a:xfrm>
          <a:prstGeom prst="ellipse">
            <a:avLst/>
          </a:prstGeom>
          <a:gradFill rotWithShape="1">
            <a:gsLst>
              <a:gs pos="0">
                <a:srgbClr val="FFFF00">
                  <a:gamma/>
                  <a:shade val="46275"/>
                  <a:invGamma/>
                  <a:alpha val="35001"/>
                </a:srgbClr>
              </a:gs>
              <a:gs pos="100000">
                <a:srgbClr val="FFFF00">
                  <a:alpha val="35001"/>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6047013" y="2263083"/>
            <a:ext cx="2904309" cy="2816300"/>
          </a:xfrm>
          <a:prstGeom prst="ellipse">
            <a:avLst/>
          </a:prstGeom>
          <a:gradFill rotWithShape="1">
            <a:gsLst>
              <a:gs pos="0">
                <a:srgbClr val="00FF00">
                  <a:gamma/>
                  <a:shade val="46275"/>
                  <a:invGamma/>
                  <a:alpha val="33000"/>
                </a:srgbClr>
              </a:gs>
              <a:gs pos="100000">
                <a:srgbClr val="00FF00">
                  <a:alpha val="33000"/>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
          <p:cNvSpPr>
            <a:spLocks noChangeArrowheads="1"/>
          </p:cNvSpPr>
          <p:nvPr/>
        </p:nvSpPr>
        <p:spPr bwMode="auto">
          <a:xfrm>
            <a:off x="4717867" y="3453990"/>
            <a:ext cx="2904309" cy="2816300"/>
          </a:xfrm>
          <a:prstGeom prst="ellipse">
            <a:avLst/>
          </a:prstGeom>
          <a:gradFill rotWithShape="1">
            <a:gsLst>
              <a:gs pos="0">
                <a:srgbClr val="3333CC">
                  <a:gamma/>
                  <a:shade val="46275"/>
                  <a:invGamma/>
                  <a:alpha val="25000"/>
                </a:srgbClr>
              </a:gs>
              <a:gs pos="100000">
                <a:srgbClr val="3333CC">
                  <a:alpha val="25000"/>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9"/>
          <p:cNvSpPr>
            <a:spLocks noChangeArrowheads="1"/>
          </p:cNvSpPr>
          <p:nvPr/>
        </p:nvSpPr>
        <p:spPr bwMode="auto">
          <a:xfrm>
            <a:off x="4641667" y="1039521"/>
            <a:ext cx="2904309" cy="2816300"/>
          </a:xfrm>
          <a:prstGeom prst="ellipse">
            <a:avLst/>
          </a:prstGeom>
          <a:gradFill rotWithShape="1">
            <a:gsLst>
              <a:gs pos="0">
                <a:srgbClr val="FF0000">
                  <a:alpha val="35001"/>
                </a:srgbClr>
              </a:gs>
              <a:gs pos="100000">
                <a:srgbClr val="FF0000">
                  <a:gamma/>
                  <a:shade val="46275"/>
                  <a:invGamma/>
                  <a:alpha val="35001"/>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0"/>
          <p:cNvSpPr txBox="1">
            <a:spLocks noChangeArrowheads="1"/>
          </p:cNvSpPr>
          <p:nvPr/>
        </p:nvSpPr>
        <p:spPr bwMode="auto">
          <a:xfrm>
            <a:off x="3257003" y="3133216"/>
            <a:ext cx="1976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Calibri" panose="020F0502020204030204" pitchFamily="34" charset="0"/>
              </a:rPr>
              <a:t>Theory of </a:t>
            </a:r>
          </a:p>
          <a:p>
            <a:r>
              <a:rPr lang="en-US" altLang="en-US" sz="2800" b="1" dirty="0">
                <a:latin typeface="Calibri" panose="020F0502020204030204" pitchFamily="34" charset="0"/>
              </a:rPr>
              <a:t>Knowledge</a:t>
            </a:r>
          </a:p>
        </p:txBody>
      </p:sp>
      <p:sp>
        <p:nvSpPr>
          <p:cNvPr id="11" name="Text Box 11"/>
          <p:cNvSpPr txBox="1">
            <a:spLocks noChangeArrowheads="1"/>
          </p:cNvSpPr>
          <p:nvPr/>
        </p:nvSpPr>
        <p:spPr bwMode="auto">
          <a:xfrm>
            <a:off x="4923903" y="1439421"/>
            <a:ext cx="2339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Calibri" panose="020F0502020204030204" pitchFamily="34" charset="0"/>
              </a:rPr>
              <a:t>Appreciation </a:t>
            </a:r>
          </a:p>
          <a:p>
            <a:pPr algn="ctr"/>
            <a:r>
              <a:rPr lang="en-US" altLang="en-US" sz="2800" b="1" dirty="0">
                <a:latin typeface="Calibri" panose="020F0502020204030204" pitchFamily="34" charset="0"/>
              </a:rPr>
              <a:t>of a System </a:t>
            </a:r>
          </a:p>
        </p:txBody>
      </p:sp>
      <p:sp>
        <p:nvSpPr>
          <p:cNvPr id="12" name="Text Box 12"/>
          <p:cNvSpPr txBox="1">
            <a:spLocks noChangeArrowheads="1"/>
          </p:cNvSpPr>
          <p:nvPr/>
        </p:nvSpPr>
        <p:spPr bwMode="auto">
          <a:xfrm>
            <a:off x="7194071" y="3331242"/>
            <a:ext cx="1850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Calibri" panose="020F0502020204030204" pitchFamily="34" charset="0"/>
              </a:rPr>
              <a:t>Psychology </a:t>
            </a:r>
          </a:p>
        </p:txBody>
      </p:sp>
      <p:sp>
        <p:nvSpPr>
          <p:cNvPr id="13" name="Text Box 13"/>
          <p:cNvSpPr txBox="1">
            <a:spLocks noChangeArrowheads="1"/>
          </p:cNvSpPr>
          <p:nvPr/>
        </p:nvSpPr>
        <p:spPr bwMode="auto">
          <a:xfrm>
            <a:off x="4883095" y="5064618"/>
            <a:ext cx="25752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Calibri" panose="020F0502020204030204" pitchFamily="34" charset="0"/>
              </a:rPr>
              <a:t>Understanding </a:t>
            </a:r>
          </a:p>
          <a:p>
            <a:pPr algn="ctr"/>
            <a:r>
              <a:rPr lang="en-US" altLang="en-US" sz="2800" b="1" dirty="0">
                <a:latin typeface="Calibri" panose="020F0502020204030204" pitchFamily="34" charset="0"/>
              </a:rPr>
              <a:t>Variation</a:t>
            </a:r>
          </a:p>
        </p:txBody>
      </p:sp>
      <p:sp>
        <p:nvSpPr>
          <p:cNvPr id="3" name="Right Arrow 2"/>
          <p:cNvSpPr/>
          <p:nvPr/>
        </p:nvSpPr>
        <p:spPr>
          <a:xfrm rot="20737282">
            <a:off x="3170676" y="5496819"/>
            <a:ext cx="1658829" cy="6408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latin typeface="Calibri" panose="020F0502020204030204" pitchFamily="34" charset="0"/>
              </a:rPr>
              <a:t>Data!</a:t>
            </a:r>
            <a:endParaRPr lang="en-US" sz="2400" b="1" dirty="0">
              <a:latin typeface="Calibri" panose="020F0502020204030204" pitchFamily="34" charset="0"/>
            </a:endParaRPr>
          </a:p>
        </p:txBody>
      </p:sp>
    </p:spTree>
    <p:extLst>
      <p:ext uri="{BB962C8B-B14F-4D97-AF65-F5344CB8AC3E}">
        <p14:creationId xmlns:p14="http://schemas.microsoft.com/office/powerpoint/2010/main" val="37240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Take Home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Measurement is critical for improvement. </a:t>
            </a:r>
          </a:p>
          <a:p>
            <a:pPr marL="514350" indent="-514350">
              <a:buFont typeface="+mj-lt"/>
              <a:buAutoNum type="arabicPeriod"/>
            </a:pPr>
            <a:r>
              <a:rPr lang="en-US" dirty="0" smtClean="0"/>
              <a:t>Measurement over time is even better. </a:t>
            </a:r>
            <a:endParaRPr lang="en-US" dirty="0"/>
          </a:p>
          <a:p>
            <a:pPr marL="514350" indent="-514350">
              <a:buFont typeface="+mj-lt"/>
              <a:buAutoNum type="arabicPeriod"/>
            </a:pPr>
            <a:r>
              <a:rPr lang="en-US" dirty="0" smtClean="0"/>
              <a:t>Minimum standard:  run charts (annotated).</a:t>
            </a:r>
          </a:p>
          <a:p>
            <a:pPr marL="514350" indent="-514350">
              <a:buFont typeface="+mj-lt"/>
              <a:buAutoNum type="arabicPeriod"/>
            </a:pPr>
            <a:r>
              <a:rPr lang="en-US" dirty="0" smtClean="0"/>
              <a:t>Control charts ideal, not easy but not hard.</a:t>
            </a:r>
          </a:p>
          <a:p>
            <a:pPr marL="514350" indent="-514350">
              <a:buFont typeface="+mj-lt"/>
              <a:buAutoNum type="arabicPeriod"/>
            </a:pPr>
            <a:r>
              <a:rPr lang="en-US" dirty="0" smtClean="0"/>
              <a:t>Comparative data can be super-effective.  </a:t>
            </a:r>
          </a:p>
          <a:p>
            <a:pPr marL="514350" indent="-514350">
              <a:buFont typeface="+mj-lt"/>
              <a:buAutoNum type="arabicPeriod"/>
            </a:pPr>
            <a:r>
              <a:rPr lang="en-US" dirty="0" smtClean="0"/>
              <a:t>Can use </a:t>
            </a:r>
            <a:r>
              <a:rPr lang="en-US" dirty="0" smtClean="0"/>
              <a:t>stratified </a:t>
            </a:r>
            <a:r>
              <a:rPr lang="en-US" dirty="0" smtClean="0"/>
              <a:t>control </a:t>
            </a:r>
            <a:r>
              <a:rPr lang="en-US" dirty="0" smtClean="0"/>
              <a:t>charts for </a:t>
            </a:r>
            <a:r>
              <a:rPr lang="en-US" dirty="0" err="1" smtClean="0"/>
              <a:t>collaboratives</a:t>
            </a:r>
            <a:r>
              <a:rPr lang="en-US" dirty="0" smtClean="0"/>
              <a:t>!</a:t>
            </a:r>
          </a:p>
        </p:txBody>
      </p:sp>
    </p:spTree>
    <p:extLst>
      <p:ext uri="{BB962C8B-B14F-4D97-AF65-F5344CB8AC3E}">
        <p14:creationId xmlns:p14="http://schemas.microsoft.com/office/powerpoint/2010/main" val="413360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Some Summary Thoughts</a:t>
            </a:r>
            <a:endParaRPr lang="en-US" dirty="0"/>
          </a:p>
        </p:txBody>
      </p:sp>
      <p:sp>
        <p:nvSpPr>
          <p:cNvPr id="3" name="Content Placeholder 2"/>
          <p:cNvSpPr>
            <a:spLocks noGrp="1"/>
          </p:cNvSpPr>
          <p:nvPr>
            <p:ph idx="1"/>
          </p:nvPr>
        </p:nvSpPr>
        <p:spPr/>
        <p:txBody>
          <a:bodyPr>
            <a:normAutofit/>
          </a:bodyPr>
          <a:lstStyle/>
          <a:p>
            <a:r>
              <a:rPr lang="en-US" dirty="0" smtClean="0"/>
              <a:t>Data and measurement are at core of </a:t>
            </a:r>
            <a:br>
              <a:rPr lang="en-US" dirty="0" smtClean="0"/>
            </a:br>
            <a:r>
              <a:rPr lang="en-US" dirty="0" smtClean="0"/>
              <a:t>quality improvement.</a:t>
            </a:r>
          </a:p>
          <a:p>
            <a:r>
              <a:rPr lang="en-US" dirty="0" smtClean="0"/>
              <a:t>Use rigorous tools for data analysis (now).  </a:t>
            </a:r>
          </a:p>
          <a:p>
            <a:r>
              <a:rPr lang="en-US" dirty="0" smtClean="0"/>
              <a:t>Collaborative QI is really, really effective </a:t>
            </a:r>
            <a:br>
              <a:rPr lang="en-US" dirty="0" smtClean="0"/>
            </a:br>
            <a:r>
              <a:rPr lang="en-US" dirty="0" smtClean="0"/>
              <a:t>(and kind of fun).  </a:t>
            </a:r>
          </a:p>
          <a:p>
            <a:r>
              <a:rPr lang="en-US" dirty="0" smtClean="0"/>
              <a:t>Try to feel comfortable sharing data, and </a:t>
            </a:r>
            <a:br>
              <a:rPr lang="en-US" dirty="0" smtClean="0"/>
            </a:br>
            <a:r>
              <a:rPr lang="en-US" dirty="0" smtClean="0"/>
              <a:t>share it transparently.  </a:t>
            </a:r>
          </a:p>
        </p:txBody>
      </p:sp>
    </p:spTree>
    <p:extLst>
      <p:ext uri="{BB962C8B-B14F-4D97-AF65-F5344CB8AC3E}">
        <p14:creationId xmlns:p14="http://schemas.microsoft.com/office/powerpoint/2010/main" val="2090279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Important</a:t>
            </a:r>
            <a:endParaRPr lang="en-US" dirty="0"/>
          </a:p>
        </p:txBody>
      </p:sp>
    </p:spTree>
    <p:extLst>
      <p:ext uri="{BB962C8B-B14F-4D97-AF65-F5344CB8AC3E}">
        <p14:creationId xmlns:p14="http://schemas.microsoft.com/office/powerpoint/2010/main" val="2318171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jury Cart Fa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4725" y="1389066"/>
            <a:ext cx="7334551" cy="37772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This is Important</a:t>
            </a:r>
            <a:endParaRPr lang="en-US" dirty="0"/>
          </a:p>
        </p:txBody>
      </p:sp>
    </p:spTree>
    <p:extLst>
      <p:ext uri="{BB962C8B-B14F-4D97-AF65-F5344CB8AC3E}">
        <p14:creationId xmlns:p14="http://schemas.microsoft.com/office/powerpoint/2010/main" val="31651575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626" y="1894114"/>
            <a:ext cx="4844358" cy="3635829"/>
          </a:xfrm>
          <a:prstGeom prst="rect">
            <a:avLst/>
          </a:prstGeom>
        </p:spPr>
      </p:pic>
      <p:pic>
        <p:nvPicPr>
          <p:cNvPr id="862210" name="Picture 2" descr="C:\Users\mgupta\AppData\Local\Microsoft\Windows\Temporary Internet Files\Content.IE5\2RS81LZ0\Questionm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43050"/>
            <a:ext cx="310134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541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04952" y="914399"/>
            <a:ext cx="8686800" cy="5533697"/>
          </a:xfrm>
        </p:spPr>
        <p:txBody>
          <a:bodyPr>
            <a:noAutofit/>
          </a:bodyPr>
          <a:lstStyle/>
          <a:p>
            <a:pPr>
              <a:spcBef>
                <a:spcPts val="0"/>
              </a:spcBef>
              <a:spcAft>
                <a:spcPts val="300"/>
              </a:spcAft>
              <a:buNone/>
            </a:pPr>
            <a:r>
              <a:rPr lang="en-US" sz="1800" dirty="0" smtClean="0"/>
              <a:t>For more information on this topic, see the following publications:</a:t>
            </a:r>
          </a:p>
          <a:p>
            <a:pPr marL="282575" indent="-282575">
              <a:lnSpc>
                <a:spcPct val="100000"/>
              </a:lnSpc>
              <a:spcBef>
                <a:spcPts val="0"/>
              </a:spcBef>
              <a:spcAft>
                <a:spcPts val="300"/>
              </a:spcAft>
              <a:buFont typeface="+mj-lt"/>
              <a:buAutoNum type="arabicPeriod"/>
            </a:pPr>
            <a:r>
              <a:rPr lang="en-US" sz="1800" dirty="0" err="1"/>
              <a:t>Benneyan</a:t>
            </a:r>
            <a:r>
              <a:rPr lang="en-US" sz="1800" dirty="0"/>
              <a:t>, J.C., R.C. Lloyd, and P.E. </a:t>
            </a:r>
            <a:r>
              <a:rPr lang="en-US" sz="1800" dirty="0" err="1"/>
              <a:t>Plsek</a:t>
            </a:r>
            <a:r>
              <a:rPr lang="en-US" sz="1800" dirty="0"/>
              <a:t>, Statistical process control as a tool for research and healthcare improvement. </a:t>
            </a:r>
            <a:r>
              <a:rPr lang="en-US" sz="1800" dirty="0" err="1"/>
              <a:t>Qual</a:t>
            </a:r>
            <a:r>
              <a:rPr lang="en-US" sz="1800" dirty="0"/>
              <a:t> </a:t>
            </a:r>
            <a:r>
              <a:rPr lang="en-US" sz="1800" dirty="0" err="1"/>
              <a:t>Saf</a:t>
            </a:r>
            <a:r>
              <a:rPr lang="en-US" sz="1800" dirty="0"/>
              <a:t> Health Care, 2003. 12(6): p. 458-64.</a:t>
            </a:r>
          </a:p>
          <a:p>
            <a:pPr marL="282575" indent="-282575">
              <a:lnSpc>
                <a:spcPct val="100000"/>
              </a:lnSpc>
              <a:spcBef>
                <a:spcPts val="0"/>
              </a:spcBef>
              <a:spcAft>
                <a:spcPts val="300"/>
              </a:spcAft>
              <a:buFont typeface="+mj-lt"/>
              <a:buAutoNum type="arabicPeriod"/>
            </a:pPr>
            <a:r>
              <a:rPr lang="en-US" sz="1800" dirty="0" err="1"/>
              <a:t>Benneyan</a:t>
            </a:r>
            <a:r>
              <a:rPr lang="en-US" sz="1800" dirty="0"/>
              <a:t>, J.C., The design, selection, and performance of statistical control charts for healthcare process improvement. </a:t>
            </a:r>
            <a:r>
              <a:rPr lang="en-US" sz="1800" dirty="0" err="1"/>
              <a:t>Int</a:t>
            </a:r>
            <a:r>
              <a:rPr lang="en-US" sz="1800" dirty="0"/>
              <a:t> J Six Sigma and Competitive Advantage, 2008. 4(3):p.209-239.</a:t>
            </a:r>
          </a:p>
          <a:p>
            <a:pPr marL="282575" indent="-282575">
              <a:lnSpc>
                <a:spcPct val="100000"/>
              </a:lnSpc>
              <a:spcBef>
                <a:spcPts val="0"/>
              </a:spcBef>
              <a:spcAft>
                <a:spcPts val="300"/>
              </a:spcAft>
              <a:buFont typeface="+mj-lt"/>
              <a:buAutoNum type="arabicPeriod"/>
            </a:pPr>
            <a:r>
              <a:rPr lang="en-US" sz="1800" dirty="0"/>
              <a:t>Carey, R.G., Improving healthcare with control charts : basic and advanced SPC methods and case studies. 2003, Milwaukee, WI: ASQ Quality Press. xxiv, 194 p.</a:t>
            </a:r>
          </a:p>
          <a:p>
            <a:pPr marL="282575" indent="-282575">
              <a:lnSpc>
                <a:spcPct val="100000"/>
              </a:lnSpc>
              <a:spcBef>
                <a:spcPts val="0"/>
              </a:spcBef>
              <a:spcAft>
                <a:spcPts val="300"/>
              </a:spcAft>
              <a:buFont typeface="+mj-lt"/>
              <a:buAutoNum type="arabicPeriod"/>
            </a:pPr>
            <a:r>
              <a:rPr lang="en-US" sz="1800" dirty="0"/>
              <a:t>Langley, G.J., R.D. Moen, K.M. Nolan, T.W. Nolan, C.L. Normal, and L.P. Provost, The Improvement Guide.  2</a:t>
            </a:r>
            <a:r>
              <a:rPr lang="en-US" sz="1800" baseline="30000" dirty="0"/>
              <a:t>nd</a:t>
            </a:r>
            <a:r>
              <a:rPr lang="en-US" sz="1800" dirty="0"/>
              <a:t> ed. 2009, San Francisco, CA: </a:t>
            </a:r>
            <a:r>
              <a:rPr lang="en-US" sz="1800" dirty="0" err="1"/>
              <a:t>Jossey</a:t>
            </a:r>
            <a:r>
              <a:rPr lang="en-US" sz="1800" dirty="0"/>
              <a:t>-Bass.  490 p. </a:t>
            </a:r>
          </a:p>
          <a:p>
            <a:pPr marL="282575" indent="-282575">
              <a:lnSpc>
                <a:spcPct val="100000"/>
              </a:lnSpc>
              <a:spcBef>
                <a:spcPts val="0"/>
              </a:spcBef>
              <a:spcAft>
                <a:spcPts val="300"/>
              </a:spcAft>
              <a:buFont typeface="+mj-lt"/>
              <a:buAutoNum type="arabicPeriod"/>
            </a:pPr>
            <a:r>
              <a:rPr lang="en-US" sz="1800" dirty="0"/>
              <a:t>Lee, K. and C. </a:t>
            </a:r>
            <a:r>
              <a:rPr lang="en-US" sz="1800" dirty="0" err="1"/>
              <a:t>McGreevey</a:t>
            </a:r>
            <a:r>
              <a:rPr lang="en-US" sz="1800" dirty="0"/>
              <a:t>, Using control charts to assess performance measurement data. </a:t>
            </a:r>
            <a:r>
              <a:rPr lang="en-US" sz="1800" dirty="0" err="1"/>
              <a:t>Jt</a:t>
            </a:r>
            <a:r>
              <a:rPr lang="en-US" sz="1800" dirty="0"/>
              <a:t> </a:t>
            </a:r>
            <a:r>
              <a:rPr lang="en-US" sz="1800" dirty="0" err="1"/>
              <a:t>Comm</a:t>
            </a:r>
            <a:r>
              <a:rPr lang="en-US" sz="1800" dirty="0"/>
              <a:t> J </a:t>
            </a:r>
            <a:r>
              <a:rPr lang="en-US" sz="1800" dirty="0" err="1"/>
              <a:t>Qual</a:t>
            </a:r>
            <a:r>
              <a:rPr lang="en-US" sz="1800" dirty="0"/>
              <a:t> </a:t>
            </a:r>
            <a:r>
              <a:rPr lang="en-US" sz="1800" dirty="0" err="1"/>
              <a:t>Improv</a:t>
            </a:r>
            <a:r>
              <a:rPr lang="en-US" sz="1800" dirty="0"/>
              <a:t>, 2002. 28(2): p. 90-101.</a:t>
            </a:r>
          </a:p>
          <a:p>
            <a:pPr marL="282575" indent="-282575">
              <a:lnSpc>
                <a:spcPct val="100000"/>
              </a:lnSpc>
              <a:spcBef>
                <a:spcPts val="0"/>
              </a:spcBef>
              <a:spcAft>
                <a:spcPts val="300"/>
              </a:spcAft>
              <a:buFont typeface="+mj-lt"/>
              <a:buAutoNum type="arabicPeriod"/>
            </a:pPr>
            <a:r>
              <a:rPr lang="en-US" sz="1800" dirty="0"/>
              <a:t>Lee, K.Y. and C. </a:t>
            </a:r>
            <a:r>
              <a:rPr lang="en-US" sz="1800" dirty="0" err="1"/>
              <a:t>McGreevey</a:t>
            </a:r>
            <a:r>
              <a:rPr lang="en-US" sz="1800" dirty="0"/>
              <a:t>, Using comparison charts to assess performance measurement data. </a:t>
            </a:r>
            <a:r>
              <a:rPr lang="en-US" sz="1800" dirty="0" err="1"/>
              <a:t>Jt</a:t>
            </a:r>
            <a:r>
              <a:rPr lang="en-US" sz="1800" dirty="0"/>
              <a:t> </a:t>
            </a:r>
            <a:r>
              <a:rPr lang="en-US" sz="1800" dirty="0" err="1"/>
              <a:t>Comm</a:t>
            </a:r>
            <a:r>
              <a:rPr lang="en-US" sz="1800" dirty="0"/>
              <a:t> J </a:t>
            </a:r>
            <a:r>
              <a:rPr lang="en-US" sz="1800" dirty="0" err="1"/>
              <a:t>Qual</a:t>
            </a:r>
            <a:r>
              <a:rPr lang="en-US" sz="1800" dirty="0"/>
              <a:t> </a:t>
            </a:r>
            <a:r>
              <a:rPr lang="en-US" sz="1800" dirty="0" err="1"/>
              <a:t>Improv</a:t>
            </a:r>
            <a:r>
              <a:rPr lang="en-US" sz="1800" dirty="0"/>
              <a:t>, 2002. 28(3): p. 129-38.</a:t>
            </a:r>
          </a:p>
          <a:p>
            <a:pPr marL="282575" indent="-282575">
              <a:lnSpc>
                <a:spcPct val="100000"/>
              </a:lnSpc>
              <a:spcBef>
                <a:spcPts val="0"/>
              </a:spcBef>
              <a:spcAft>
                <a:spcPts val="300"/>
              </a:spcAft>
              <a:buFont typeface="+mj-lt"/>
              <a:buAutoNum type="arabicPeriod"/>
            </a:pPr>
            <a:r>
              <a:rPr lang="en-US" sz="1800" dirty="0" err="1"/>
              <a:t>Perla</a:t>
            </a:r>
            <a:r>
              <a:rPr lang="en-US" sz="1800" dirty="0"/>
              <a:t>, R.J., L.P. Provost, and S.K. Murray, The run chart: a simple analytical tool for learning from variation in healthcare processes. BMJ </a:t>
            </a:r>
            <a:r>
              <a:rPr lang="en-US" sz="1800" dirty="0" err="1"/>
              <a:t>Qual</a:t>
            </a:r>
            <a:r>
              <a:rPr lang="en-US" sz="1800" dirty="0"/>
              <a:t> </a:t>
            </a:r>
            <a:r>
              <a:rPr lang="en-US" sz="1800" dirty="0" err="1"/>
              <a:t>Saf</a:t>
            </a:r>
            <a:r>
              <a:rPr lang="en-US" sz="1800" dirty="0"/>
              <a:t>, 2011. 20(1): p. 46-51.</a:t>
            </a:r>
          </a:p>
          <a:p>
            <a:pPr marL="282575" indent="-282575">
              <a:lnSpc>
                <a:spcPct val="100000"/>
              </a:lnSpc>
              <a:spcBef>
                <a:spcPts val="0"/>
              </a:spcBef>
              <a:spcAft>
                <a:spcPts val="300"/>
              </a:spcAft>
              <a:buFont typeface="+mj-lt"/>
              <a:buAutoNum type="arabicPeriod"/>
            </a:pPr>
            <a:r>
              <a:rPr lang="en-US" sz="1800" dirty="0"/>
              <a:t>Provost, L.P. and S.K. Murray, The health care data guide : learning from data for improvement. 1st ed. 2011, San Francisco, CA: </a:t>
            </a:r>
            <a:r>
              <a:rPr lang="en-US" sz="1800" dirty="0" err="1"/>
              <a:t>Jossey</a:t>
            </a:r>
            <a:r>
              <a:rPr lang="en-US" sz="1800" dirty="0"/>
              <a:t>-Bass. 445 p.</a:t>
            </a:r>
          </a:p>
        </p:txBody>
      </p:sp>
    </p:spTree>
    <p:extLst>
      <p:ext uri="{BB962C8B-B14F-4D97-AF65-F5344CB8AC3E}">
        <p14:creationId xmlns:p14="http://schemas.microsoft.com/office/powerpoint/2010/main" val="8902381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504" y="2125723"/>
            <a:ext cx="7772400" cy="1470025"/>
          </a:xfrm>
        </p:spPr>
        <p:txBody>
          <a:bodyPr/>
          <a:lstStyle/>
          <a:p>
            <a:pPr algn="l"/>
            <a:r>
              <a:rPr lang="en-US" sz="4000" dirty="0" smtClean="0"/>
              <a:t>Supplemental </a:t>
            </a:r>
            <a:r>
              <a:rPr lang="en-US" sz="4000" dirty="0" smtClean="0"/>
              <a:t>Slides</a:t>
            </a:r>
            <a:endParaRPr lang="en-US" sz="4000" dirty="0"/>
          </a:p>
        </p:txBody>
      </p:sp>
      <p:pic>
        <p:nvPicPr>
          <p:cNvPr id="906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170" y="464956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25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 Diagram</a:t>
            </a:r>
            <a:endParaRPr lang="en-US" dirty="0"/>
          </a:p>
        </p:txBody>
      </p:sp>
      <p:grpSp>
        <p:nvGrpSpPr>
          <p:cNvPr id="36" name="Group 35"/>
          <p:cNvGrpSpPr/>
          <p:nvPr/>
        </p:nvGrpSpPr>
        <p:grpSpPr>
          <a:xfrm>
            <a:off x="486756" y="1020354"/>
            <a:ext cx="8657244" cy="400110"/>
            <a:chOff x="669635" y="447829"/>
            <a:chExt cx="8657244" cy="400110"/>
          </a:xfrm>
        </p:grpSpPr>
        <p:sp>
          <p:nvSpPr>
            <p:cNvPr id="62" name="TextBox 61"/>
            <p:cNvSpPr txBox="1"/>
            <p:nvPr/>
          </p:nvSpPr>
          <p:spPr>
            <a:xfrm>
              <a:off x="669635" y="447829"/>
              <a:ext cx="1544013"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SMART Aims</a:t>
              </a:r>
            </a:p>
          </p:txBody>
        </p:sp>
        <p:sp>
          <p:nvSpPr>
            <p:cNvPr id="63" name="TextBox 62"/>
            <p:cNvSpPr txBox="1"/>
            <p:nvPr/>
          </p:nvSpPr>
          <p:spPr>
            <a:xfrm>
              <a:off x="3352375" y="447829"/>
              <a:ext cx="1842171"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Primary Drivers</a:t>
              </a:r>
            </a:p>
          </p:txBody>
        </p:sp>
        <p:sp>
          <p:nvSpPr>
            <p:cNvPr id="64" name="TextBox 63"/>
            <p:cNvSpPr txBox="1"/>
            <p:nvPr/>
          </p:nvSpPr>
          <p:spPr>
            <a:xfrm>
              <a:off x="5665299" y="447829"/>
              <a:ext cx="3661580"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effectLst/>
                  <a:uLnTx/>
                  <a:uFillTx/>
                  <a:latin typeface="Calibri"/>
                </a:rPr>
                <a:t>Secondary Drivers/Interventions</a:t>
              </a:r>
            </a:p>
          </p:txBody>
        </p:sp>
      </p:grpSp>
      <p:sp>
        <p:nvSpPr>
          <p:cNvPr id="60" name="TextBox 59"/>
          <p:cNvSpPr txBox="1"/>
          <p:nvPr/>
        </p:nvSpPr>
        <p:spPr>
          <a:xfrm>
            <a:off x="2969213" y="3065246"/>
            <a:ext cx="2608496"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Human Milk Initiation</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38" name="Straight Arrow Connector 37"/>
          <p:cNvCxnSpPr>
            <a:stCxn id="56" idx="1"/>
            <a:endCxn id="60" idx="3"/>
          </p:cNvCxnSpPr>
          <p:nvPr/>
        </p:nvCxnSpPr>
        <p:spPr>
          <a:xfrm flipH="1" flipV="1">
            <a:off x="5577709" y="3249912"/>
            <a:ext cx="396333" cy="90580"/>
          </a:xfrm>
          <a:prstGeom prst="straightConnector1">
            <a:avLst/>
          </a:prstGeom>
          <a:noFill/>
          <a:ln w="12700" cap="flat" cmpd="sng" algn="ctr">
            <a:solidFill>
              <a:sysClr val="windowText" lastClr="000000"/>
            </a:solidFill>
            <a:prstDash val="solid"/>
            <a:tailEnd type="arrow"/>
          </a:ln>
          <a:effectLst/>
        </p:spPr>
      </p:cxnSp>
      <p:cxnSp>
        <p:nvCxnSpPr>
          <p:cNvPr id="39" name="Straight Arrow Connector 38"/>
          <p:cNvCxnSpPr>
            <a:stCxn id="54" idx="1"/>
            <a:endCxn id="52" idx="3"/>
          </p:cNvCxnSpPr>
          <p:nvPr/>
        </p:nvCxnSpPr>
        <p:spPr>
          <a:xfrm flipH="1" flipV="1">
            <a:off x="5592823" y="4778655"/>
            <a:ext cx="382876" cy="176842"/>
          </a:xfrm>
          <a:prstGeom prst="straightConnector1">
            <a:avLst/>
          </a:prstGeom>
          <a:noFill/>
          <a:ln w="9525" cap="flat" cmpd="sng" algn="ctr">
            <a:solidFill>
              <a:sysClr val="windowText" lastClr="000000"/>
            </a:solidFill>
            <a:prstDash val="solid"/>
            <a:tailEnd type="arrow"/>
          </a:ln>
          <a:effectLst/>
        </p:spPr>
      </p:cxnSp>
      <p:cxnSp>
        <p:nvCxnSpPr>
          <p:cNvPr id="40" name="Straight Arrow Connector 39"/>
          <p:cNvCxnSpPr>
            <a:stCxn id="60" idx="1"/>
            <a:endCxn id="58" idx="3"/>
          </p:cNvCxnSpPr>
          <p:nvPr/>
        </p:nvCxnSpPr>
        <p:spPr>
          <a:xfrm flipH="1">
            <a:off x="2667001" y="3249912"/>
            <a:ext cx="302212" cy="411378"/>
          </a:xfrm>
          <a:prstGeom prst="straightConnector1">
            <a:avLst/>
          </a:prstGeom>
          <a:noFill/>
          <a:ln w="9525" cap="flat" cmpd="sng" algn="ctr">
            <a:solidFill>
              <a:sysClr val="windowText" lastClr="000000"/>
            </a:solidFill>
            <a:prstDash val="solid"/>
            <a:tailEnd type="arrow"/>
          </a:ln>
          <a:effectLst/>
        </p:spPr>
      </p:cxnSp>
      <p:grpSp>
        <p:nvGrpSpPr>
          <p:cNvPr id="41" name="Group 40"/>
          <p:cNvGrpSpPr/>
          <p:nvPr/>
        </p:nvGrpSpPr>
        <p:grpSpPr>
          <a:xfrm>
            <a:off x="216282" y="3199625"/>
            <a:ext cx="2450719" cy="1495083"/>
            <a:chOff x="491154" y="2862393"/>
            <a:chExt cx="2590800" cy="1495083"/>
          </a:xfrm>
        </p:grpSpPr>
        <p:sp>
          <p:nvSpPr>
            <p:cNvPr id="58" name="TextBox 57"/>
            <p:cNvSpPr txBox="1"/>
            <p:nvPr/>
          </p:nvSpPr>
          <p:spPr>
            <a:xfrm>
              <a:off x="491155" y="2862393"/>
              <a:ext cx="2590799" cy="923330"/>
            </a:xfrm>
            <a:prstGeom prst="rect">
              <a:avLst/>
            </a:prstGeom>
            <a:solidFill>
              <a:srgbClr val="9BBB59">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Increase %</a:t>
              </a:r>
              <a:r>
                <a:rPr kumimoji="0" lang="en-US" sz="1800" b="0" i="0" u="none" strike="noStrike" kern="0" cap="none" spc="0" normalizeH="0" noProof="0" dirty="0" smtClean="0">
                  <a:ln>
                    <a:noFill/>
                  </a:ln>
                  <a:solidFill>
                    <a:prstClr val="black"/>
                  </a:solidFill>
                  <a:effectLst/>
                  <a:uLnTx/>
                  <a:uFillTx/>
                  <a:latin typeface="Calibri"/>
                </a:rPr>
                <a:t> of VLBW infants receiving HM at discharge </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9" name="TextBox 58"/>
            <p:cNvSpPr txBox="1"/>
            <p:nvPr/>
          </p:nvSpPr>
          <p:spPr>
            <a:xfrm>
              <a:off x="491154" y="3772701"/>
              <a:ext cx="2590799" cy="584775"/>
            </a:xfrm>
            <a:prstGeom prst="rect">
              <a:avLst/>
            </a:prstGeom>
            <a:solidFill>
              <a:srgbClr val="9BBB59">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Outcome measure</a:t>
              </a:r>
              <a:r>
                <a:rPr kumimoji="0" lang="en-US" sz="1600" b="0" i="1" u="none" strike="noStrike" kern="0" cap="none" spc="0" normalizeH="0" baseline="0" noProof="0" dirty="0" smtClean="0">
                  <a:ln>
                    <a:noFill/>
                  </a:ln>
                  <a:solidFill>
                    <a:prstClr val="black"/>
                  </a:solidFill>
                  <a:effectLst/>
                  <a:uLnTx/>
                  <a:uFillTx/>
                  <a:latin typeface="Calibri"/>
                </a:rPr>
                <a:t>:  NEC</a:t>
              </a:r>
              <a:r>
                <a:rPr kumimoji="0" lang="en-US" sz="1600" b="0" i="1" u="none" strike="noStrike" kern="0" cap="none" spc="0" normalizeH="0" noProof="0" dirty="0" smtClean="0">
                  <a:ln>
                    <a:noFill/>
                  </a:ln>
                  <a:solidFill>
                    <a:prstClr val="black"/>
                  </a:solidFill>
                  <a:effectLst/>
                  <a:uLnTx/>
                  <a:uFillTx/>
                  <a:latin typeface="Calibri"/>
                </a:rPr>
                <a:t> rate per 100 VLBW days</a:t>
              </a:r>
              <a:endParaRPr kumimoji="0" lang="en-US" sz="1600" b="0" i="1" u="none" strike="noStrike" kern="0" cap="none" spc="0" normalizeH="0" baseline="0" noProof="0" dirty="0" smtClean="0">
                <a:ln>
                  <a:noFill/>
                </a:ln>
                <a:solidFill>
                  <a:prstClr val="black"/>
                </a:solidFill>
                <a:effectLst/>
                <a:uLnTx/>
                <a:uFillTx/>
                <a:latin typeface="Calibri"/>
              </a:endParaRPr>
            </a:p>
          </p:txBody>
        </p:sp>
      </p:grpSp>
      <p:grpSp>
        <p:nvGrpSpPr>
          <p:cNvPr id="42" name="Group 41"/>
          <p:cNvGrpSpPr/>
          <p:nvPr/>
        </p:nvGrpSpPr>
        <p:grpSpPr>
          <a:xfrm>
            <a:off x="5974042" y="3155826"/>
            <a:ext cx="2895600" cy="954107"/>
            <a:chOff x="5976043" y="1106627"/>
            <a:chExt cx="2895600" cy="954107"/>
          </a:xfrm>
        </p:grpSpPr>
        <p:sp>
          <p:nvSpPr>
            <p:cNvPr id="56" name="TextBox 55"/>
            <p:cNvSpPr txBox="1"/>
            <p:nvPr/>
          </p:nvSpPr>
          <p:spPr>
            <a:xfrm>
              <a:off x="5976043" y="1106627"/>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Mom’s pumping earlier</a:t>
              </a:r>
            </a:p>
          </p:txBody>
        </p:sp>
        <p:sp>
          <p:nvSpPr>
            <p:cNvPr id="57" name="TextBox 56"/>
            <p:cNvSpPr txBox="1"/>
            <p:nvPr/>
          </p:nvSpPr>
          <p:spPr>
            <a:xfrm>
              <a:off x="5976043" y="1475959"/>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time to first use of HM for oral care</a:t>
              </a:r>
            </a:p>
          </p:txBody>
        </p:sp>
      </p:grpSp>
      <p:grpSp>
        <p:nvGrpSpPr>
          <p:cNvPr id="43" name="Group 42"/>
          <p:cNvGrpSpPr/>
          <p:nvPr/>
        </p:nvGrpSpPr>
        <p:grpSpPr>
          <a:xfrm>
            <a:off x="5972386" y="4770831"/>
            <a:ext cx="2898912" cy="948006"/>
            <a:chOff x="5976043" y="2726944"/>
            <a:chExt cx="2898912" cy="948006"/>
          </a:xfrm>
        </p:grpSpPr>
        <p:sp>
          <p:nvSpPr>
            <p:cNvPr id="54" name="TextBox 53"/>
            <p:cNvSpPr txBox="1"/>
            <p:nvPr/>
          </p:nvSpPr>
          <p:spPr>
            <a:xfrm>
              <a:off x="5979356" y="2726944"/>
              <a:ext cx="2895599" cy="369332"/>
            </a:xfrm>
            <a:prstGeom prst="rect">
              <a:avLst/>
            </a:prstGeom>
            <a:solidFill>
              <a:schemeClr val="accent5">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Skin-to-skin</a:t>
              </a:r>
              <a:r>
                <a:rPr kumimoji="0" lang="en-US" sz="1800" b="0" i="0" u="none" strike="noStrike" kern="0" cap="none" spc="0" normalizeH="0" noProof="0" dirty="0" smtClean="0">
                  <a:ln>
                    <a:noFill/>
                  </a:ln>
                  <a:solidFill>
                    <a:prstClr val="black"/>
                  </a:solidFill>
                  <a:effectLst/>
                  <a:uLnTx/>
                  <a:uFillTx/>
                  <a:latin typeface="Calibri"/>
                </a:rPr>
                <a:t> care</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5" name="TextBox 54"/>
            <p:cNvSpPr txBox="1"/>
            <p:nvPr/>
          </p:nvSpPr>
          <p:spPr>
            <a:xfrm>
              <a:off x="5976043" y="3090175"/>
              <a:ext cx="2898912" cy="584775"/>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days held skin-to-skin in first month</a:t>
              </a:r>
            </a:p>
          </p:txBody>
        </p:sp>
      </p:grpSp>
      <p:sp>
        <p:nvSpPr>
          <p:cNvPr id="52" name="TextBox 51"/>
          <p:cNvSpPr txBox="1"/>
          <p:nvPr/>
        </p:nvSpPr>
        <p:spPr>
          <a:xfrm>
            <a:off x="2979152" y="4593989"/>
            <a:ext cx="2613671"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Human Milk Continuation</a:t>
            </a:r>
          </a:p>
        </p:txBody>
      </p:sp>
      <p:sp>
        <p:nvSpPr>
          <p:cNvPr id="45" name="TextBox 44"/>
          <p:cNvSpPr txBox="1"/>
          <p:nvPr/>
        </p:nvSpPr>
        <p:spPr>
          <a:xfrm>
            <a:off x="5972386" y="5867561"/>
            <a:ext cx="2895599" cy="369332"/>
          </a:xfrm>
          <a:prstGeom prst="rect">
            <a:avLst/>
          </a:prstGeom>
          <a:solidFill>
            <a:srgbClr val="4BACC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Standardized advancement</a:t>
            </a:r>
          </a:p>
        </p:txBody>
      </p:sp>
      <p:sp>
        <p:nvSpPr>
          <p:cNvPr id="47" name="TextBox 46"/>
          <p:cNvSpPr txBox="1"/>
          <p:nvPr/>
        </p:nvSpPr>
        <p:spPr>
          <a:xfrm>
            <a:off x="5974043" y="4224657"/>
            <a:ext cx="2895599"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Donor milk use</a:t>
            </a:r>
          </a:p>
        </p:txBody>
      </p:sp>
      <p:cxnSp>
        <p:nvCxnSpPr>
          <p:cNvPr id="48" name="Straight Arrow Connector 47"/>
          <p:cNvCxnSpPr>
            <a:stCxn id="45" idx="1"/>
            <a:endCxn id="52" idx="3"/>
          </p:cNvCxnSpPr>
          <p:nvPr/>
        </p:nvCxnSpPr>
        <p:spPr>
          <a:xfrm flipH="1" flipV="1">
            <a:off x="5592823" y="4778655"/>
            <a:ext cx="379563" cy="1273572"/>
          </a:xfrm>
          <a:prstGeom prst="straightConnector1">
            <a:avLst/>
          </a:prstGeom>
          <a:noFill/>
          <a:ln w="9525" cap="flat" cmpd="sng" algn="ctr">
            <a:solidFill>
              <a:sysClr val="windowText" lastClr="000000"/>
            </a:solidFill>
            <a:prstDash val="solid"/>
            <a:tailEnd type="arrow"/>
          </a:ln>
          <a:effectLst/>
        </p:spPr>
      </p:cxnSp>
      <p:cxnSp>
        <p:nvCxnSpPr>
          <p:cNvPr id="49" name="Straight Arrow Connector 48"/>
          <p:cNvCxnSpPr>
            <a:stCxn id="47" idx="1"/>
            <a:endCxn id="60" idx="3"/>
          </p:cNvCxnSpPr>
          <p:nvPr/>
        </p:nvCxnSpPr>
        <p:spPr>
          <a:xfrm flipH="1" flipV="1">
            <a:off x="5577709" y="3249912"/>
            <a:ext cx="396334" cy="1159411"/>
          </a:xfrm>
          <a:prstGeom prst="straightConnector1">
            <a:avLst/>
          </a:prstGeom>
          <a:noFill/>
          <a:ln w="9525" cap="flat" cmpd="sng" algn="ctr">
            <a:solidFill>
              <a:sysClr val="windowText" lastClr="000000"/>
            </a:solidFill>
            <a:prstDash val="solid"/>
            <a:tailEnd type="arrow"/>
          </a:ln>
          <a:effectLst/>
        </p:spPr>
      </p:cxnSp>
      <p:cxnSp>
        <p:nvCxnSpPr>
          <p:cNvPr id="51" name="Straight Arrow Connector 50"/>
          <p:cNvCxnSpPr>
            <a:stCxn id="52" idx="1"/>
            <a:endCxn id="58" idx="3"/>
          </p:cNvCxnSpPr>
          <p:nvPr/>
        </p:nvCxnSpPr>
        <p:spPr>
          <a:xfrm flipH="1" flipV="1">
            <a:off x="2667001" y="3661290"/>
            <a:ext cx="312151" cy="1117365"/>
          </a:xfrm>
          <a:prstGeom prst="straightConnector1">
            <a:avLst/>
          </a:prstGeom>
          <a:noFill/>
          <a:ln w="9525" cap="flat" cmpd="sng" algn="ctr">
            <a:solidFill>
              <a:sysClr val="windowText" lastClr="000000"/>
            </a:solidFill>
            <a:prstDash val="solid"/>
            <a:tailEnd type="arrow"/>
          </a:ln>
          <a:effectLst/>
        </p:spPr>
      </p:cxnSp>
      <p:sp>
        <p:nvSpPr>
          <p:cNvPr id="65" name="TextBox 64"/>
          <p:cNvSpPr txBox="1"/>
          <p:nvPr/>
        </p:nvSpPr>
        <p:spPr>
          <a:xfrm>
            <a:off x="2969213" y="1901701"/>
            <a:ext cx="2608496"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prstClr val="black"/>
                </a:solidFill>
                <a:latin typeface="Calibri"/>
              </a:rPr>
              <a:t>Education of families</a:t>
            </a: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66" name="Group 65"/>
          <p:cNvGrpSpPr/>
          <p:nvPr/>
        </p:nvGrpSpPr>
        <p:grpSpPr>
          <a:xfrm>
            <a:off x="5975699" y="2086485"/>
            <a:ext cx="2895600" cy="954107"/>
            <a:chOff x="5976043" y="1106627"/>
            <a:chExt cx="2895600" cy="954107"/>
          </a:xfrm>
        </p:grpSpPr>
        <p:sp>
          <p:nvSpPr>
            <p:cNvPr id="67" name="TextBox 66"/>
            <p:cNvSpPr txBox="1"/>
            <p:nvPr/>
          </p:nvSpPr>
          <p:spPr>
            <a:xfrm>
              <a:off x="5976043" y="1106627"/>
              <a:ext cx="2895600" cy="369332"/>
            </a:xfrm>
            <a:prstGeom prst="rect">
              <a:avLst/>
            </a:prstGeom>
            <a:solidFill>
              <a:srgbClr val="F79646">
                <a:lumMod val="40000"/>
                <a:lumOff val="6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More moms pumping</a:t>
              </a: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8" name="TextBox 67"/>
            <p:cNvSpPr txBox="1"/>
            <p:nvPr/>
          </p:nvSpPr>
          <p:spPr>
            <a:xfrm>
              <a:off x="5976043" y="1475959"/>
              <a:ext cx="2895599" cy="584775"/>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sng" strike="noStrike" kern="0" cap="none" spc="0" normalizeH="0" baseline="0" noProof="0" dirty="0" smtClean="0">
                  <a:ln>
                    <a:noFill/>
                  </a:ln>
                  <a:solidFill>
                    <a:prstClr val="black"/>
                  </a:solidFill>
                  <a:effectLst/>
                  <a:uLnTx/>
                  <a:uFillTx/>
                  <a:latin typeface="Calibri"/>
                </a:rPr>
                <a:t>Process Measure:</a:t>
              </a:r>
              <a:r>
                <a:rPr kumimoji="0" lang="en-US" sz="1600" b="0" i="1" u="none" strike="noStrike" kern="0" cap="none" spc="0" normalizeH="0" baseline="0" noProof="0" dirty="0" smtClean="0">
                  <a:ln>
                    <a:noFill/>
                  </a:ln>
                  <a:solidFill>
                    <a:prstClr val="black"/>
                  </a:solidFill>
                  <a:effectLst/>
                  <a:uLnTx/>
                  <a:uFillTx/>
                  <a:latin typeface="Calibri"/>
                </a:rPr>
                <a:t>  % of VLBW infants w/ first feeding of HM</a:t>
              </a:r>
            </a:p>
          </p:txBody>
        </p:sp>
      </p:grpSp>
      <p:cxnSp>
        <p:nvCxnSpPr>
          <p:cNvPr id="69" name="Straight Arrow Connector 68"/>
          <p:cNvCxnSpPr>
            <a:stCxn id="67" idx="1"/>
            <a:endCxn id="60" idx="3"/>
          </p:cNvCxnSpPr>
          <p:nvPr/>
        </p:nvCxnSpPr>
        <p:spPr>
          <a:xfrm flipH="1">
            <a:off x="5577709" y="2271151"/>
            <a:ext cx="397990" cy="978761"/>
          </a:xfrm>
          <a:prstGeom prst="straightConnector1">
            <a:avLst/>
          </a:prstGeom>
          <a:noFill/>
          <a:ln w="12700" cap="flat" cmpd="sng" algn="ctr">
            <a:solidFill>
              <a:sysClr val="windowText" lastClr="000000"/>
            </a:solidFill>
            <a:prstDash val="solid"/>
            <a:tailEnd type="arrow"/>
          </a:ln>
          <a:effectLst/>
        </p:spPr>
      </p:cxnSp>
      <p:cxnSp>
        <p:nvCxnSpPr>
          <p:cNvPr id="70" name="Straight Arrow Connector 69"/>
          <p:cNvCxnSpPr>
            <a:stCxn id="65" idx="1"/>
            <a:endCxn id="58" idx="3"/>
          </p:cNvCxnSpPr>
          <p:nvPr/>
        </p:nvCxnSpPr>
        <p:spPr>
          <a:xfrm flipH="1">
            <a:off x="2667001" y="2086367"/>
            <a:ext cx="302212" cy="1574923"/>
          </a:xfrm>
          <a:prstGeom prst="straightConnector1">
            <a:avLst/>
          </a:prstGeom>
          <a:noFill/>
          <a:ln w="12700" cap="flat" cmpd="sng" algn="ctr">
            <a:solidFill>
              <a:sysClr val="windowText" lastClr="000000"/>
            </a:solidFill>
            <a:prstDash val="solid"/>
            <a:tailEnd type="arrow"/>
          </a:ln>
          <a:effectLst/>
        </p:spPr>
      </p:cxnSp>
      <p:sp>
        <p:nvSpPr>
          <p:cNvPr id="71" name="TextBox 70"/>
          <p:cNvSpPr txBox="1"/>
          <p:nvPr/>
        </p:nvSpPr>
        <p:spPr>
          <a:xfrm>
            <a:off x="5972385" y="1580620"/>
            <a:ext cx="2895600" cy="369332"/>
          </a:xfrm>
          <a:prstGeom prst="rect">
            <a:avLst/>
          </a:prstGeom>
          <a:solidFill>
            <a:schemeClr val="accent2">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prstClr val="black"/>
                </a:solidFill>
                <a:latin typeface="Calibri"/>
              </a:rPr>
              <a:t>Antenatal consultations</a:t>
            </a: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72" name="Straight Arrow Connector 71"/>
          <p:cNvCxnSpPr>
            <a:stCxn id="71" idx="1"/>
            <a:endCxn id="65" idx="3"/>
          </p:cNvCxnSpPr>
          <p:nvPr/>
        </p:nvCxnSpPr>
        <p:spPr>
          <a:xfrm flipH="1">
            <a:off x="5577709" y="1765286"/>
            <a:ext cx="394676" cy="321081"/>
          </a:xfrm>
          <a:prstGeom prst="straightConnector1">
            <a:avLst/>
          </a:prstGeom>
          <a:noFill/>
          <a:ln w="12700" cap="flat" cmpd="sng" algn="ctr">
            <a:solidFill>
              <a:sysClr val="windowText" lastClr="000000"/>
            </a:solidFill>
            <a:prstDash val="solid"/>
            <a:tailEnd type="arrow"/>
          </a:ln>
          <a:effectLst/>
        </p:spPr>
      </p:cxnSp>
      <p:sp>
        <p:nvSpPr>
          <p:cNvPr id="83" name="TextBox 82"/>
          <p:cNvSpPr txBox="1"/>
          <p:nvPr/>
        </p:nvSpPr>
        <p:spPr>
          <a:xfrm>
            <a:off x="2979152" y="5878712"/>
            <a:ext cx="2613671" cy="369332"/>
          </a:xfrm>
          <a:prstGeom prst="rect">
            <a:avLst/>
          </a:prstGeom>
          <a:solidFill>
            <a:schemeClr val="accent4">
              <a:lumMod val="40000"/>
              <a:lumOff val="6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Staff buy-in</a:t>
            </a:r>
          </a:p>
        </p:txBody>
      </p:sp>
      <p:cxnSp>
        <p:nvCxnSpPr>
          <p:cNvPr id="84" name="Straight Arrow Connector 83"/>
          <p:cNvCxnSpPr>
            <a:stCxn id="83" idx="1"/>
            <a:endCxn id="58" idx="3"/>
          </p:cNvCxnSpPr>
          <p:nvPr/>
        </p:nvCxnSpPr>
        <p:spPr>
          <a:xfrm flipH="1" flipV="1">
            <a:off x="2667001" y="3661290"/>
            <a:ext cx="312151" cy="2402088"/>
          </a:xfrm>
          <a:prstGeom prst="straightConnector1">
            <a:avLst/>
          </a:prstGeom>
          <a:noFill/>
          <a:ln w="9525" cap="flat" cmpd="sng" algn="ctr">
            <a:solidFill>
              <a:sysClr val="windowText" lastClr="000000"/>
            </a:solidFill>
            <a:prstDash val="solid"/>
            <a:tailEnd type="arrow"/>
          </a:ln>
          <a:effectLst/>
        </p:spPr>
      </p:cxnSp>
      <p:sp>
        <p:nvSpPr>
          <p:cNvPr id="37" name="Oval 36"/>
          <p:cNvSpPr/>
          <p:nvPr/>
        </p:nvSpPr>
        <p:spPr>
          <a:xfrm>
            <a:off x="5879565" y="3249912"/>
            <a:ext cx="3087867" cy="1087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225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Time to Oral Care with HM</a:t>
            </a:r>
            <a:endParaRPr lang="en-US" dirty="0"/>
          </a:p>
        </p:txBody>
      </p:sp>
      <p:pic>
        <p:nvPicPr>
          <p:cNvPr id="91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4" y="895349"/>
            <a:ext cx="8436797"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14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Rectangle 87"/>
          <p:cNvSpPr/>
          <p:nvPr/>
        </p:nvSpPr>
        <p:spPr>
          <a:xfrm>
            <a:off x="7365299" y="5432027"/>
            <a:ext cx="1654876" cy="962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7336724" y="3156195"/>
            <a:ext cx="1712026" cy="10612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5961507" y="2144157"/>
            <a:ext cx="2182495" cy="7417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Rectangle 2"/>
          <p:cNvSpPr>
            <a:spLocks noGrp="1" noChangeArrowheads="1"/>
          </p:cNvSpPr>
          <p:nvPr>
            <p:ph type="title"/>
          </p:nvPr>
        </p:nvSpPr>
        <p:spPr/>
        <p:txBody>
          <a:bodyPr>
            <a:noAutofit/>
          </a:bodyPr>
          <a:lstStyle/>
          <a:p>
            <a:r>
              <a:rPr lang="en-US" dirty="0" smtClean="0"/>
              <a:t>Which Control Chart To Use</a:t>
            </a:r>
          </a:p>
        </p:txBody>
      </p:sp>
      <p:grpSp>
        <p:nvGrpSpPr>
          <p:cNvPr id="53" name="Group 52"/>
          <p:cNvGrpSpPr/>
          <p:nvPr/>
        </p:nvGrpSpPr>
        <p:grpSpPr>
          <a:xfrm>
            <a:off x="233090" y="1543052"/>
            <a:ext cx="8758515" cy="4758245"/>
            <a:chOff x="233085" y="1066800"/>
            <a:chExt cx="8758515" cy="4758245"/>
          </a:xfrm>
          <a:noFill/>
        </p:grpSpPr>
        <p:sp>
          <p:nvSpPr>
            <p:cNvPr id="54" name="Rectangle 53"/>
            <p:cNvSpPr/>
            <p:nvPr/>
          </p:nvSpPr>
          <p:spPr>
            <a:xfrm>
              <a:off x="4038600" y="1066800"/>
              <a:ext cx="1066800"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Type of Data</a:t>
              </a:r>
              <a:endParaRPr lang="en-US" b="1" dirty="0">
                <a:solidFill>
                  <a:schemeClr val="tx1"/>
                </a:solidFill>
                <a:latin typeface="Gill Sans MT Condensed" panose="020B0506020104020203" pitchFamily="34" charset="0"/>
              </a:endParaRPr>
            </a:p>
          </p:txBody>
        </p:sp>
        <p:sp>
          <p:nvSpPr>
            <p:cNvPr id="55" name="Rectangle 54"/>
            <p:cNvSpPr/>
            <p:nvPr/>
          </p:nvSpPr>
          <p:spPr>
            <a:xfrm>
              <a:off x="1517341" y="1752600"/>
              <a:ext cx="20574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Discrete / Attribute</a:t>
              </a:r>
            </a:p>
            <a:p>
              <a:pPr algn="ctr"/>
              <a:r>
                <a:rPr lang="en-US" sz="1600" dirty="0" smtClean="0">
                  <a:solidFill>
                    <a:schemeClr val="tx1"/>
                  </a:solidFill>
                  <a:latin typeface="Gill Sans MT Condensed" panose="020B0506020104020203" pitchFamily="34" charset="0"/>
                </a:rPr>
                <a:t>(data is counted or classified)</a:t>
              </a:r>
            </a:p>
          </p:txBody>
        </p:sp>
        <p:sp>
          <p:nvSpPr>
            <p:cNvPr id="56" name="Rectangle 55"/>
            <p:cNvSpPr/>
            <p:nvPr/>
          </p:nvSpPr>
          <p:spPr>
            <a:xfrm>
              <a:off x="6030527" y="1738544"/>
              <a:ext cx="20574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Continuous / Variable</a:t>
              </a:r>
            </a:p>
            <a:p>
              <a:pPr algn="ctr"/>
              <a:r>
                <a:rPr lang="en-US" sz="1600" dirty="0" smtClean="0">
                  <a:solidFill>
                    <a:schemeClr val="tx1"/>
                  </a:solidFill>
                  <a:latin typeface="Gill Sans MT Condensed" panose="020B0506020104020203" pitchFamily="34" charset="0"/>
                </a:rPr>
                <a:t>(data is measured on a scale)</a:t>
              </a:r>
            </a:p>
          </p:txBody>
        </p:sp>
        <p:sp>
          <p:nvSpPr>
            <p:cNvPr id="57" name="Rectangle 56"/>
            <p:cNvSpPr/>
            <p:nvPr/>
          </p:nvSpPr>
          <p:spPr>
            <a:xfrm>
              <a:off x="633458" y="2668849"/>
              <a:ext cx="1781083"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Count</a:t>
              </a:r>
            </a:p>
            <a:p>
              <a:pPr algn="ctr"/>
              <a:r>
                <a:rPr lang="en-US" sz="1600" dirty="0" smtClean="0">
                  <a:solidFill>
                    <a:schemeClr val="tx1"/>
                  </a:solidFill>
                  <a:latin typeface="Gill Sans MT Condensed" panose="020B0506020104020203" pitchFamily="34" charset="0"/>
                </a:rPr>
                <a:t>(events/errors are counted; numerator can be greater than denominator)</a:t>
              </a:r>
            </a:p>
          </p:txBody>
        </p:sp>
        <p:sp>
          <p:nvSpPr>
            <p:cNvPr id="58" name="Rectangle 57"/>
            <p:cNvSpPr/>
            <p:nvPr/>
          </p:nvSpPr>
          <p:spPr>
            <a:xfrm>
              <a:off x="3035514" y="2674397"/>
              <a:ext cx="1781083"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Classification</a:t>
              </a:r>
            </a:p>
            <a:p>
              <a:pPr algn="ctr"/>
              <a:r>
                <a:rPr lang="en-US" sz="1600" dirty="0" smtClean="0">
                  <a:solidFill>
                    <a:schemeClr val="tx1"/>
                  </a:solidFill>
                  <a:latin typeface="Gill Sans MT Condensed" panose="020B0506020104020203" pitchFamily="34" charset="0"/>
                </a:rPr>
                <a:t>(each item is classified; numerator cannot be greater than denominator)</a:t>
              </a:r>
            </a:p>
          </p:txBody>
        </p:sp>
        <p:sp>
          <p:nvSpPr>
            <p:cNvPr id="59" name="Rectangle 58"/>
            <p:cNvSpPr/>
            <p:nvPr/>
          </p:nvSpPr>
          <p:spPr>
            <a:xfrm>
              <a:off x="233085" y="4114800"/>
              <a:ext cx="1267472" cy="87907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Equal or fixed area of opportunity</a:t>
              </a:r>
            </a:p>
          </p:txBody>
        </p:sp>
        <p:sp>
          <p:nvSpPr>
            <p:cNvPr id="60" name="Rectangle 59"/>
            <p:cNvSpPr/>
            <p:nvPr/>
          </p:nvSpPr>
          <p:spPr>
            <a:xfrm>
              <a:off x="1651247" y="4119978"/>
              <a:ext cx="1267472" cy="87907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Unequal or variable area of opportunity</a:t>
              </a:r>
            </a:p>
          </p:txBody>
        </p:sp>
        <p:sp>
          <p:nvSpPr>
            <p:cNvPr id="61" name="Rectangle 60"/>
            <p:cNvSpPr/>
            <p:nvPr/>
          </p:nvSpPr>
          <p:spPr>
            <a:xfrm>
              <a:off x="3292320" y="4114800"/>
              <a:ext cx="1267472" cy="87907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MT Condensed" panose="020B0506020104020203" pitchFamily="34" charset="0"/>
                </a:rPr>
                <a:t>Equal or unequal subgroup size</a:t>
              </a:r>
            </a:p>
          </p:txBody>
        </p:sp>
        <p:sp>
          <p:nvSpPr>
            <p:cNvPr id="62" name="Rectangle 61"/>
            <p:cNvSpPr/>
            <p:nvPr/>
          </p:nvSpPr>
          <p:spPr>
            <a:xfrm>
              <a:off x="5397993" y="2750043"/>
              <a:ext cx="1600200" cy="90441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Subgroup size = 1</a:t>
              </a:r>
            </a:p>
            <a:p>
              <a:pPr algn="ctr"/>
              <a:r>
                <a:rPr lang="en-US" sz="1600" dirty="0" smtClean="0">
                  <a:solidFill>
                    <a:schemeClr val="tx1"/>
                  </a:solidFill>
                  <a:latin typeface="Gill Sans MT Condensed" panose="020B0506020104020203" pitchFamily="34" charset="0"/>
                </a:rPr>
                <a:t>(each subgroup is single observation)</a:t>
              </a:r>
            </a:p>
          </p:txBody>
        </p:sp>
        <p:sp>
          <p:nvSpPr>
            <p:cNvPr id="63" name="Rectangle 62"/>
            <p:cNvSpPr/>
            <p:nvPr/>
          </p:nvSpPr>
          <p:spPr>
            <a:xfrm>
              <a:off x="7391400" y="2750043"/>
              <a:ext cx="1600200" cy="90441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Subgroup size &gt; 1</a:t>
              </a:r>
            </a:p>
            <a:p>
              <a:pPr algn="ctr"/>
              <a:r>
                <a:rPr lang="en-US" sz="1600" dirty="0" smtClean="0">
                  <a:solidFill>
                    <a:schemeClr val="tx1"/>
                  </a:solidFill>
                  <a:latin typeface="Gill Sans MT Condensed" panose="020B0506020104020203" pitchFamily="34" charset="0"/>
                </a:rPr>
                <a:t>(each subgroup has multiple observations)</a:t>
              </a:r>
            </a:p>
          </p:txBody>
        </p:sp>
        <p:sp>
          <p:nvSpPr>
            <p:cNvPr id="64" name="Rectangle 63"/>
            <p:cNvSpPr/>
            <p:nvPr/>
          </p:nvSpPr>
          <p:spPr>
            <a:xfrm>
              <a:off x="304938" y="5223953"/>
              <a:ext cx="1123765" cy="6010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C chart</a:t>
              </a:r>
            </a:p>
            <a:p>
              <a:pPr algn="ctr"/>
              <a:r>
                <a:rPr lang="en-US" sz="1400" dirty="0" smtClean="0">
                  <a:solidFill>
                    <a:schemeClr val="tx1"/>
                  </a:solidFill>
                  <a:latin typeface="Gill Sans MT Condensed" panose="020B0506020104020203" pitchFamily="34" charset="0"/>
                </a:rPr>
                <a:t>Count of events</a:t>
              </a:r>
            </a:p>
          </p:txBody>
        </p:sp>
        <p:sp>
          <p:nvSpPr>
            <p:cNvPr id="65" name="Rectangle 64"/>
            <p:cNvSpPr/>
            <p:nvPr/>
          </p:nvSpPr>
          <p:spPr>
            <a:xfrm>
              <a:off x="1723100" y="5223953"/>
              <a:ext cx="1123765" cy="6010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U chart</a:t>
              </a:r>
            </a:p>
            <a:p>
              <a:pPr algn="ctr"/>
              <a:r>
                <a:rPr lang="en-US" sz="1400" dirty="0" smtClean="0">
                  <a:solidFill>
                    <a:schemeClr val="tx1"/>
                  </a:solidFill>
                  <a:latin typeface="Gill Sans MT Condensed" panose="020B0506020104020203" pitchFamily="34" charset="0"/>
                </a:rPr>
                <a:t>Events per unit</a:t>
              </a:r>
            </a:p>
          </p:txBody>
        </p:sp>
        <p:sp>
          <p:nvSpPr>
            <p:cNvPr id="66" name="Rectangle 65"/>
            <p:cNvSpPr/>
            <p:nvPr/>
          </p:nvSpPr>
          <p:spPr>
            <a:xfrm>
              <a:off x="3364172" y="5223953"/>
              <a:ext cx="1123765" cy="6010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P chart</a:t>
              </a:r>
            </a:p>
            <a:p>
              <a:pPr algn="ctr"/>
              <a:r>
                <a:rPr lang="en-US" sz="1400" dirty="0" smtClean="0">
                  <a:solidFill>
                    <a:schemeClr val="tx1"/>
                  </a:solidFill>
                  <a:latin typeface="Gill Sans MT Condensed" panose="020B0506020104020203" pitchFamily="34" charset="0"/>
                </a:rPr>
                <a:t>Percent classified</a:t>
              </a:r>
            </a:p>
          </p:txBody>
        </p:sp>
        <p:sp>
          <p:nvSpPr>
            <p:cNvPr id="67" name="Rectangle 66"/>
            <p:cNvSpPr/>
            <p:nvPr/>
          </p:nvSpPr>
          <p:spPr>
            <a:xfrm>
              <a:off x="5436093" y="5026979"/>
              <a:ext cx="1524000" cy="79806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X and MR charts</a:t>
              </a:r>
            </a:p>
            <a:p>
              <a:pPr algn="ctr"/>
              <a:r>
                <a:rPr lang="en-US" sz="1400" dirty="0" smtClean="0">
                  <a:solidFill>
                    <a:schemeClr val="tx1"/>
                  </a:solidFill>
                  <a:latin typeface="Gill Sans MT Condensed" panose="020B0506020104020203" pitchFamily="34" charset="0"/>
                </a:rPr>
                <a:t>Individual measures and moving range</a:t>
              </a:r>
            </a:p>
          </p:txBody>
        </p:sp>
        <p:sp>
          <p:nvSpPr>
            <p:cNvPr id="68" name="Rectangle 67"/>
            <p:cNvSpPr/>
            <p:nvPr/>
          </p:nvSpPr>
          <p:spPr>
            <a:xfrm>
              <a:off x="7429500" y="5026979"/>
              <a:ext cx="1524000" cy="79806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MT Condensed" panose="020B0506020104020203" pitchFamily="34" charset="0"/>
                </a:rPr>
                <a:t>X-bar and S charts</a:t>
              </a:r>
            </a:p>
            <a:p>
              <a:pPr algn="ctr"/>
              <a:r>
                <a:rPr lang="en-US" sz="1400" dirty="0" smtClean="0">
                  <a:solidFill>
                    <a:schemeClr val="tx1"/>
                  </a:solidFill>
                  <a:latin typeface="Gill Sans MT Condensed" panose="020B0506020104020203" pitchFamily="34" charset="0"/>
                </a:rPr>
                <a:t>Average and standard deviation</a:t>
              </a:r>
            </a:p>
          </p:txBody>
        </p:sp>
        <p:cxnSp>
          <p:nvCxnSpPr>
            <p:cNvPr id="69" name="Straight Arrow Connector 68"/>
            <p:cNvCxnSpPr>
              <a:stCxn id="54" idx="1"/>
              <a:endCxn id="55" idx="0"/>
            </p:cNvCxnSpPr>
            <p:nvPr/>
          </p:nvCxnSpPr>
          <p:spPr>
            <a:xfrm flipH="1">
              <a:off x="2546041" y="1333500"/>
              <a:ext cx="1492559" cy="419100"/>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4" idx="3"/>
              <a:endCxn id="56" idx="0"/>
            </p:cNvCxnSpPr>
            <p:nvPr/>
          </p:nvCxnSpPr>
          <p:spPr>
            <a:xfrm>
              <a:off x="5105400" y="1333500"/>
              <a:ext cx="1953827" cy="405044"/>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2"/>
              <a:endCxn id="57" idx="0"/>
            </p:cNvCxnSpPr>
            <p:nvPr/>
          </p:nvCxnSpPr>
          <p:spPr>
            <a:xfrm flipH="1">
              <a:off x="1524000" y="2362200"/>
              <a:ext cx="1022041" cy="306649"/>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5" idx="2"/>
              <a:endCxn id="58" idx="0"/>
            </p:cNvCxnSpPr>
            <p:nvPr/>
          </p:nvCxnSpPr>
          <p:spPr>
            <a:xfrm>
              <a:off x="2546041" y="2362200"/>
              <a:ext cx="1380015" cy="312197"/>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7" idx="2"/>
              <a:endCxn id="59" idx="0"/>
            </p:cNvCxnSpPr>
            <p:nvPr/>
          </p:nvCxnSpPr>
          <p:spPr>
            <a:xfrm flipH="1">
              <a:off x="866821" y="3735649"/>
              <a:ext cx="657179" cy="379151"/>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2"/>
              <a:endCxn id="60" idx="0"/>
            </p:cNvCxnSpPr>
            <p:nvPr/>
          </p:nvCxnSpPr>
          <p:spPr>
            <a:xfrm>
              <a:off x="1524000" y="3735649"/>
              <a:ext cx="760983" cy="384329"/>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8" idx="2"/>
              <a:endCxn id="61" idx="0"/>
            </p:cNvCxnSpPr>
            <p:nvPr/>
          </p:nvCxnSpPr>
          <p:spPr>
            <a:xfrm>
              <a:off x="3926056" y="3741197"/>
              <a:ext cx="0" cy="373603"/>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1" idx="2"/>
              <a:endCxn id="66" idx="0"/>
            </p:cNvCxnSpPr>
            <p:nvPr/>
          </p:nvCxnSpPr>
          <p:spPr>
            <a:xfrm flipH="1">
              <a:off x="3926055" y="4993874"/>
              <a:ext cx="1" cy="230079"/>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0" idx="2"/>
              <a:endCxn id="65" idx="0"/>
            </p:cNvCxnSpPr>
            <p:nvPr/>
          </p:nvCxnSpPr>
          <p:spPr>
            <a:xfrm>
              <a:off x="2284983" y="4999052"/>
              <a:ext cx="0" cy="224901"/>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9" idx="2"/>
              <a:endCxn id="64" idx="0"/>
            </p:cNvCxnSpPr>
            <p:nvPr/>
          </p:nvCxnSpPr>
          <p:spPr>
            <a:xfrm>
              <a:off x="866821" y="4993874"/>
              <a:ext cx="0" cy="230079"/>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6" idx="2"/>
              <a:endCxn id="63" idx="0"/>
            </p:cNvCxnSpPr>
            <p:nvPr/>
          </p:nvCxnSpPr>
          <p:spPr>
            <a:xfrm>
              <a:off x="7059227" y="2348144"/>
              <a:ext cx="1132273" cy="401899"/>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2" idx="2"/>
              <a:endCxn id="67" idx="0"/>
            </p:cNvCxnSpPr>
            <p:nvPr/>
          </p:nvCxnSpPr>
          <p:spPr>
            <a:xfrm>
              <a:off x="6198093" y="3654456"/>
              <a:ext cx="0" cy="1372523"/>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56" idx="2"/>
              <a:endCxn id="62" idx="0"/>
            </p:cNvCxnSpPr>
            <p:nvPr/>
          </p:nvCxnSpPr>
          <p:spPr>
            <a:xfrm flipH="1">
              <a:off x="6198093" y="2348144"/>
              <a:ext cx="861134" cy="401899"/>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3" idx="2"/>
              <a:endCxn id="68" idx="0"/>
            </p:cNvCxnSpPr>
            <p:nvPr/>
          </p:nvCxnSpPr>
          <p:spPr>
            <a:xfrm>
              <a:off x="8191500" y="3654456"/>
              <a:ext cx="0" cy="1372523"/>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0" y="6607726"/>
            <a:ext cx="8431481"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Adapted from Provost &amp; Murray, </a:t>
            </a:r>
            <a:r>
              <a:rPr lang="en-US" sz="1100" u="sng" dirty="0" smtClean="0">
                <a:latin typeface="Arial" panose="020B0604020202020204" pitchFamily="34" charset="0"/>
                <a:cs typeface="Arial" panose="020B0604020202020204" pitchFamily="34" charset="0"/>
              </a:rPr>
              <a:t>The Health Care Data Guide</a:t>
            </a:r>
            <a:r>
              <a:rPr lang="en-US" sz="1100" dirty="0" smtClean="0">
                <a:latin typeface="Arial" panose="020B0604020202020204" pitchFamily="34" charset="0"/>
                <a:cs typeface="Arial" panose="020B0604020202020204" pitchFamily="34" charset="0"/>
              </a:rPr>
              <a:t>, 2011, and Carey, </a:t>
            </a:r>
            <a:r>
              <a:rPr lang="en-US" sz="1100" u="sng" dirty="0" smtClean="0">
                <a:latin typeface="Arial" panose="020B0604020202020204" pitchFamily="34" charset="0"/>
                <a:cs typeface="Arial" panose="020B0604020202020204" pitchFamily="34" charset="0"/>
              </a:rPr>
              <a:t>Improving Healthcare with Control Charts</a:t>
            </a:r>
            <a:r>
              <a:rPr lang="en-US" sz="1100" dirty="0" smtClean="0">
                <a:latin typeface="Arial" panose="020B0604020202020204" pitchFamily="34" charset="0"/>
                <a:cs typeface="Arial" panose="020B0604020202020204" pitchFamily="34" charset="0"/>
              </a:rPr>
              <a:t>, 2003.</a:t>
            </a:r>
            <a:endParaRPr lang="en-US" sz="1100" dirty="0">
              <a:latin typeface="Arial" panose="020B0604020202020204" pitchFamily="34" charset="0"/>
              <a:cs typeface="Arial" panose="020B0604020202020204" pitchFamily="34" charset="0"/>
            </a:endParaRPr>
          </a:p>
        </p:txBody>
      </p:sp>
      <p:cxnSp>
        <p:nvCxnSpPr>
          <p:cNvPr id="89" name="Straight Arrow Connector 88"/>
          <p:cNvCxnSpPr>
            <a:stCxn id="59" idx="2"/>
            <a:endCxn id="65" idx="0"/>
          </p:cNvCxnSpPr>
          <p:nvPr/>
        </p:nvCxnSpPr>
        <p:spPr>
          <a:xfrm>
            <a:off x="866821" y="5470131"/>
            <a:ext cx="1418162" cy="230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3090" y="892629"/>
            <a:ext cx="7680824" cy="461665"/>
          </a:xfrm>
          <a:prstGeom prst="rect">
            <a:avLst/>
          </a:prstGeom>
          <a:noFill/>
        </p:spPr>
        <p:txBody>
          <a:bodyPr wrap="square" rtlCol="0">
            <a:spAutoFit/>
          </a:bodyPr>
          <a:lstStyle/>
          <a:p>
            <a:r>
              <a:rPr lang="en-US" sz="2400" dirty="0" smtClean="0">
                <a:latin typeface="Calibri" panose="020F0502020204030204" pitchFamily="34" charset="0"/>
              </a:rPr>
              <a:t>Measure:  time to first use of human milk</a:t>
            </a:r>
            <a:endParaRPr lang="en-US" sz="2400" dirty="0">
              <a:latin typeface="Calibri" panose="020F0502020204030204" pitchFamily="34" charset="0"/>
            </a:endParaRPr>
          </a:p>
        </p:txBody>
      </p:sp>
    </p:spTree>
    <p:extLst>
      <p:ext uri="{BB962C8B-B14F-4D97-AF65-F5344CB8AC3E}">
        <p14:creationId xmlns:p14="http://schemas.microsoft.com/office/powerpoint/2010/main" val="1631797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7"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andertoons.com/img/toons/cartoon65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21" y="687978"/>
            <a:ext cx="7172958" cy="537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403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4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100014"/>
            <a:ext cx="7826375" cy="63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67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two charts (</a:t>
            </a:r>
            <a:r>
              <a:rPr lang="en-US" dirty="0" err="1" smtClean="0"/>
              <a:t>Xbar</a:t>
            </a:r>
            <a:r>
              <a:rPr lang="en-US" dirty="0" smtClean="0"/>
              <a:t> &amp; S)?</a:t>
            </a:r>
            <a:endParaRPr lang="en-US" dirty="0"/>
          </a:p>
        </p:txBody>
      </p:sp>
      <p:sp>
        <p:nvSpPr>
          <p:cNvPr id="3" name="Content Placeholder 2"/>
          <p:cNvSpPr>
            <a:spLocks noGrp="1"/>
          </p:cNvSpPr>
          <p:nvPr>
            <p:ph idx="1"/>
          </p:nvPr>
        </p:nvSpPr>
        <p:spPr>
          <a:xfrm>
            <a:off x="457209" y="866063"/>
            <a:ext cx="4267200" cy="5460643"/>
          </a:xfrm>
        </p:spPr>
        <p:txBody>
          <a:bodyPr/>
          <a:lstStyle/>
          <a:p>
            <a:pPr marL="395288" indent="-395288">
              <a:spcBef>
                <a:spcPts val="300"/>
              </a:spcBef>
              <a:spcAft>
                <a:spcPts val="1200"/>
              </a:spcAft>
            </a:pPr>
            <a:r>
              <a:rPr lang="en-US" sz="3000" dirty="0" smtClean="0"/>
              <a:t>2 types </a:t>
            </a:r>
            <a:r>
              <a:rPr lang="en-US" sz="3000" dirty="0"/>
              <a:t>of possible </a:t>
            </a:r>
            <a:r>
              <a:rPr lang="en-US" sz="3000" dirty="0" smtClean="0"/>
              <a:t>process changes (unnatural variation)</a:t>
            </a:r>
          </a:p>
          <a:p>
            <a:pPr marL="395288" indent="-395288">
              <a:spcBef>
                <a:spcPts val="300"/>
              </a:spcBef>
              <a:spcAft>
                <a:spcPts val="1200"/>
              </a:spcAft>
            </a:pPr>
            <a:r>
              <a:rPr lang="en-US" sz="3000" dirty="0" smtClean="0"/>
              <a:t>Mean or standard deviation</a:t>
            </a:r>
          </a:p>
          <a:p>
            <a:pPr marL="395288" indent="-395288">
              <a:spcBef>
                <a:spcPts val="300"/>
              </a:spcBef>
              <a:spcAft>
                <a:spcPts val="1200"/>
              </a:spcAft>
            </a:pPr>
            <a:r>
              <a:rPr lang="en-US" sz="3000" dirty="0" smtClean="0"/>
              <a:t>Either can change without the other</a:t>
            </a:r>
          </a:p>
          <a:p>
            <a:pPr marL="395288" indent="-395288">
              <a:spcBef>
                <a:spcPts val="300"/>
              </a:spcBef>
              <a:spcAft>
                <a:spcPts val="1200"/>
              </a:spcAft>
            </a:pPr>
            <a:r>
              <a:rPr lang="en-US" sz="3000" dirty="0" smtClean="0"/>
              <a:t>One chart to detect each type of change</a:t>
            </a:r>
          </a:p>
        </p:txBody>
      </p:sp>
      <p:sp>
        <p:nvSpPr>
          <p:cNvPr id="7" name="Freeform 17"/>
          <p:cNvSpPr>
            <a:spLocks/>
          </p:cNvSpPr>
          <p:nvPr/>
        </p:nvSpPr>
        <p:spPr bwMode="auto">
          <a:xfrm>
            <a:off x="5388599" y="1706896"/>
            <a:ext cx="1392491" cy="1889489"/>
          </a:xfrm>
          <a:custGeom>
            <a:avLst/>
            <a:gdLst/>
            <a:ahLst/>
            <a:cxnLst>
              <a:cxn ang="0">
                <a:pos x="30" y="1169"/>
              </a:cxn>
              <a:cxn ang="0">
                <a:pos x="69" y="1164"/>
              </a:cxn>
              <a:cxn ang="0">
                <a:pos x="109" y="1152"/>
              </a:cxn>
              <a:cxn ang="0">
                <a:pos x="147" y="1142"/>
              </a:cxn>
              <a:cxn ang="0">
                <a:pos x="187" y="1126"/>
              </a:cxn>
              <a:cxn ang="0">
                <a:pos x="227" y="1103"/>
              </a:cxn>
              <a:cxn ang="0">
                <a:pos x="265" y="1079"/>
              </a:cxn>
              <a:cxn ang="0">
                <a:pos x="305" y="1048"/>
              </a:cxn>
              <a:cxn ang="0">
                <a:pos x="344" y="1010"/>
              </a:cxn>
              <a:cxn ang="0">
                <a:pos x="384" y="965"/>
              </a:cxn>
              <a:cxn ang="0">
                <a:pos x="423" y="912"/>
              </a:cxn>
              <a:cxn ang="0">
                <a:pos x="463" y="853"/>
              </a:cxn>
              <a:cxn ang="0">
                <a:pos x="502" y="784"/>
              </a:cxn>
              <a:cxn ang="0">
                <a:pos x="542" y="710"/>
              </a:cxn>
              <a:cxn ang="0">
                <a:pos x="581" y="629"/>
              </a:cxn>
              <a:cxn ang="0">
                <a:pos x="621" y="547"/>
              </a:cxn>
              <a:cxn ang="0">
                <a:pos x="659" y="460"/>
              </a:cxn>
              <a:cxn ang="0">
                <a:pos x="700" y="375"/>
              </a:cxn>
              <a:cxn ang="0">
                <a:pos x="739" y="291"/>
              </a:cxn>
              <a:cxn ang="0">
                <a:pos x="778" y="214"/>
              </a:cxn>
              <a:cxn ang="0">
                <a:pos x="818" y="145"/>
              </a:cxn>
              <a:cxn ang="0">
                <a:pos x="857" y="88"/>
              </a:cxn>
              <a:cxn ang="0">
                <a:pos x="897" y="42"/>
              </a:cxn>
              <a:cxn ang="0">
                <a:pos x="936" y="13"/>
              </a:cxn>
              <a:cxn ang="0">
                <a:pos x="975" y="0"/>
              </a:cxn>
              <a:cxn ang="0">
                <a:pos x="1015" y="4"/>
              </a:cxn>
              <a:cxn ang="0">
                <a:pos x="1054" y="25"/>
              </a:cxn>
              <a:cxn ang="0">
                <a:pos x="1094" y="64"/>
              </a:cxn>
              <a:cxn ang="0">
                <a:pos x="1133" y="114"/>
              </a:cxn>
              <a:cxn ang="0">
                <a:pos x="1173" y="178"/>
              </a:cxn>
              <a:cxn ang="0">
                <a:pos x="1213" y="252"/>
              </a:cxn>
              <a:cxn ang="0">
                <a:pos x="1251" y="332"/>
              </a:cxn>
              <a:cxn ang="0">
                <a:pos x="1290" y="416"/>
              </a:cxn>
              <a:cxn ang="0">
                <a:pos x="1330" y="503"/>
              </a:cxn>
              <a:cxn ang="0">
                <a:pos x="1369" y="588"/>
              </a:cxn>
              <a:cxn ang="0">
                <a:pos x="1409" y="670"/>
              </a:cxn>
              <a:cxn ang="0">
                <a:pos x="1448" y="747"/>
              </a:cxn>
              <a:cxn ang="0">
                <a:pos x="1488" y="818"/>
              </a:cxn>
              <a:cxn ang="0">
                <a:pos x="1527" y="883"/>
              </a:cxn>
              <a:cxn ang="0">
                <a:pos x="1566" y="939"/>
              </a:cxn>
              <a:cxn ang="0">
                <a:pos x="1606" y="988"/>
              </a:cxn>
              <a:cxn ang="0">
                <a:pos x="1645" y="1030"/>
              </a:cxn>
              <a:cxn ang="0">
                <a:pos x="1685" y="1064"/>
              </a:cxn>
              <a:cxn ang="0">
                <a:pos x="1725" y="1093"/>
              </a:cxn>
              <a:cxn ang="0">
                <a:pos x="1764" y="1115"/>
              </a:cxn>
              <a:cxn ang="0">
                <a:pos x="1804" y="1133"/>
              </a:cxn>
              <a:cxn ang="0">
                <a:pos x="1843" y="1148"/>
              </a:cxn>
              <a:cxn ang="0">
                <a:pos x="1883" y="1158"/>
              </a:cxn>
              <a:cxn ang="0">
                <a:pos x="1922" y="1167"/>
              </a:cxn>
              <a:cxn ang="0">
                <a:pos x="1961" y="1172"/>
              </a:cxn>
            </a:cxnLst>
            <a:rect l="0" t="0" r="r" b="b"/>
            <a:pathLst>
              <a:path w="1972" h="1175">
                <a:moveTo>
                  <a:pt x="0" y="1174"/>
                </a:moveTo>
                <a:lnTo>
                  <a:pt x="9" y="1172"/>
                </a:lnTo>
                <a:lnTo>
                  <a:pt x="19" y="1171"/>
                </a:lnTo>
                <a:lnTo>
                  <a:pt x="30" y="1169"/>
                </a:lnTo>
                <a:lnTo>
                  <a:pt x="39" y="1169"/>
                </a:lnTo>
                <a:lnTo>
                  <a:pt x="49" y="1167"/>
                </a:lnTo>
                <a:lnTo>
                  <a:pt x="58" y="1166"/>
                </a:lnTo>
                <a:lnTo>
                  <a:pt x="69" y="1164"/>
                </a:lnTo>
                <a:lnTo>
                  <a:pt x="78" y="1160"/>
                </a:lnTo>
                <a:lnTo>
                  <a:pt x="88" y="1158"/>
                </a:lnTo>
                <a:lnTo>
                  <a:pt x="98" y="1156"/>
                </a:lnTo>
                <a:lnTo>
                  <a:pt x="109" y="1152"/>
                </a:lnTo>
                <a:lnTo>
                  <a:pt x="118" y="1151"/>
                </a:lnTo>
                <a:lnTo>
                  <a:pt x="128" y="1148"/>
                </a:lnTo>
                <a:lnTo>
                  <a:pt x="137" y="1144"/>
                </a:lnTo>
                <a:lnTo>
                  <a:pt x="147" y="1142"/>
                </a:lnTo>
                <a:lnTo>
                  <a:pt x="157" y="1138"/>
                </a:lnTo>
                <a:lnTo>
                  <a:pt x="167" y="1133"/>
                </a:lnTo>
                <a:lnTo>
                  <a:pt x="176" y="1129"/>
                </a:lnTo>
                <a:lnTo>
                  <a:pt x="187" y="1126"/>
                </a:lnTo>
                <a:lnTo>
                  <a:pt x="197" y="1120"/>
                </a:lnTo>
                <a:lnTo>
                  <a:pt x="207" y="1115"/>
                </a:lnTo>
                <a:lnTo>
                  <a:pt x="216" y="1111"/>
                </a:lnTo>
                <a:lnTo>
                  <a:pt x="227" y="1103"/>
                </a:lnTo>
                <a:lnTo>
                  <a:pt x="236" y="1099"/>
                </a:lnTo>
                <a:lnTo>
                  <a:pt x="246" y="1093"/>
                </a:lnTo>
                <a:lnTo>
                  <a:pt x="255" y="1085"/>
                </a:lnTo>
                <a:lnTo>
                  <a:pt x="265" y="1079"/>
                </a:lnTo>
                <a:lnTo>
                  <a:pt x="276" y="1071"/>
                </a:lnTo>
                <a:lnTo>
                  <a:pt x="285" y="1064"/>
                </a:lnTo>
                <a:lnTo>
                  <a:pt x="295" y="1057"/>
                </a:lnTo>
                <a:lnTo>
                  <a:pt x="305" y="1048"/>
                </a:lnTo>
                <a:lnTo>
                  <a:pt x="315" y="1038"/>
                </a:lnTo>
                <a:lnTo>
                  <a:pt x="325" y="1030"/>
                </a:lnTo>
                <a:lnTo>
                  <a:pt x="334" y="1020"/>
                </a:lnTo>
                <a:lnTo>
                  <a:pt x="344" y="1010"/>
                </a:lnTo>
                <a:lnTo>
                  <a:pt x="355" y="999"/>
                </a:lnTo>
                <a:lnTo>
                  <a:pt x="364" y="988"/>
                </a:lnTo>
                <a:lnTo>
                  <a:pt x="374" y="977"/>
                </a:lnTo>
                <a:lnTo>
                  <a:pt x="384" y="965"/>
                </a:lnTo>
                <a:lnTo>
                  <a:pt x="394" y="952"/>
                </a:lnTo>
                <a:lnTo>
                  <a:pt x="404" y="939"/>
                </a:lnTo>
                <a:lnTo>
                  <a:pt x="413" y="926"/>
                </a:lnTo>
                <a:lnTo>
                  <a:pt x="423" y="912"/>
                </a:lnTo>
                <a:lnTo>
                  <a:pt x="434" y="898"/>
                </a:lnTo>
                <a:lnTo>
                  <a:pt x="444" y="883"/>
                </a:lnTo>
                <a:lnTo>
                  <a:pt x="453" y="867"/>
                </a:lnTo>
                <a:lnTo>
                  <a:pt x="463" y="853"/>
                </a:lnTo>
                <a:lnTo>
                  <a:pt x="473" y="836"/>
                </a:lnTo>
                <a:lnTo>
                  <a:pt x="482" y="818"/>
                </a:lnTo>
                <a:lnTo>
                  <a:pt x="493" y="802"/>
                </a:lnTo>
                <a:lnTo>
                  <a:pt x="502" y="784"/>
                </a:lnTo>
                <a:lnTo>
                  <a:pt x="512" y="765"/>
                </a:lnTo>
                <a:lnTo>
                  <a:pt x="522" y="747"/>
                </a:lnTo>
                <a:lnTo>
                  <a:pt x="532" y="729"/>
                </a:lnTo>
                <a:lnTo>
                  <a:pt x="542" y="710"/>
                </a:lnTo>
                <a:lnTo>
                  <a:pt x="551" y="690"/>
                </a:lnTo>
                <a:lnTo>
                  <a:pt x="561" y="670"/>
                </a:lnTo>
                <a:lnTo>
                  <a:pt x="571" y="650"/>
                </a:lnTo>
                <a:lnTo>
                  <a:pt x="581" y="629"/>
                </a:lnTo>
                <a:lnTo>
                  <a:pt x="591" y="610"/>
                </a:lnTo>
                <a:lnTo>
                  <a:pt x="601" y="588"/>
                </a:lnTo>
                <a:lnTo>
                  <a:pt x="611" y="566"/>
                </a:lnTo>
                <a:lnTo>
                  <a:pt x="621" y="547"/>
                </a:lnTo>
                <a:lnTo>
                  <a:pt x="630" y="525"/>
                </a:lnTo>
                <a:lnTo>
                  <a:pt x="640" y="503"/>
                </a:lnTo>
                <a:lnTo>
                  <a:pt x="650" y="481"/>
                </a:lnTo>
                <a:lnTo>
                  <a:pt x="659" y="460"/>
                </a:lnTo>
                <a:lnTo>
                  <a:pt x="669" y="438"/>
                </a:lnTo>
                <a:lnTo>
                  <a:pt x="680" y="416"/>
                </a:lnTo>
                <a:lnTo>
                  <a:pt x="690" y="395"/>
                </a:lnTo>
                <a:lnTo>
                  <a:pt x="700" y="375"/>
                </a:lnTo>
                <a:lnTo>
                  <a:pt x="709" y="353"/>
                </a:lnTo>
                <a:lnTo>
                  <a:pt x="720" y="332"/>
                </a:lnTo>
                <a:lnTo>
                  <a:pt x="729" y="312"/>
                </a:lnTo>
                <a:lnTo>
                  <a:pt x="739" y="291"/>
                </a:lnTo>
                <a:lnTo>
                  <a:pt x="748" y="271"/>
                </a:lnTo>
                <a:lnTo>
                  <a:pt x="758" y="252"/>
                </a:lnTo>
                <a:lnTo>
                  <a:pt x="769" y="232"/>
                </a:lnTo>
                <a:lnTo>
                  <a:pt x="778" y="214"/>
                </a:lnTo>
                <a:lnTo>
                  <a:pt x="788" y="196"/>
                </a:lnTo>
                <a:lnTo>
                  <a:pt x="798" y="178"/>
                </a:lnTo>
                <a:lnTo>
                  <a:pt x="808" y="161"/>
                </a:lnTo>
                <a:lnTo>
                  <a:pt x="818" y="145"/>
                </a:lnTo>
                <a:lnTo>
                  <a:pt x="827" y="129"/>
                </a:lnTo>
                <a:lnTo>
                  <a:pt x="837" y="114"/>
                </a:lnTo>
                <a:lnTo>
                  <a:pt x="848" y="100"/>
                </a:lnTo>
                <a:lnTo>
                  <a:pt x="857" y="88"/>
                </a:lnTo>
                <a:lnTo>
                  <a:pt x="867" y="74"/>
                </a:lnTo>
                <a:lnTo>
                  <a:pt x="877" y="64"/>
                </a:lnTo>
                <a:lnTo>
                  <a:pt x="887" y="53"/>
                </a:lnTo>
                <a:lnTo>
                  <a:pt x="897" y="42"/>
                </a:lnTo>
                <a:lnTo>
                  <a:pt x="906" y="33"/>
                </a:lnTo>
                <a:lnTo>
                  <a:pt x="916" y="25"/>
                </a:lnTo>
                <a:lnTo>
                  <a:pt x="926" y="19"/>
                </a:lnTo>
                <a:lnTo>
                  <a:pt x="936" y="13"/>
                </a:lnTo>
                <a:lnTo>
                  <a:pt x="946" y="8"/>
                </a:lnTo>
                <a:lnTo>
                  <a:pt x="956" y="4"/>
                </a:lnTo>
                <a:lnTo>
                  <a:pt x="966" y="2"/>
                </a:lnTo>
                <a:lnTo>
                  <a:pt x="975" y="0"/>
                </a:lnTo>
                <a:lnTo>
                  <a:pt x="986" y="0"/>
                </a:lnTo>
                <a:lnTo>
                  <a:pt x="995" y="0"/>
                </a:lnTo>
                <a:lnTo>
                  <a:pt x="1005" y="2"/>
                </a:lnTo>
                <a:lnTo>
                  <a:pt x="1015" y="4"/>
                </a:lnTo>
                <a:lnTo>
                  <a:pt x="1025" y="8"/>
                </a:lnTo>
                <a:lnTo>
                  <a:pt x="1034" y="13"/>
                </a:lnTo>
                <a:lnTo>
                  <a:pt x="1044" y="19"/>
                </a:lnTo>
                <a:lnTo>
                  <a:pt x="1054" y="25"/>
                </a:lnTo>
                <a:lnTo>
                  <a:pt x="1064" y="33"/>
                </a:lnTo>
                <a:lnTo>
                  <a:pt x="1073" y="42"/>
                </a:lnTo>
                <a:lnTo>
                  <a:pt x="1084" y="53"/>
                </a:lnTo>
                <a:lnTo>
                  <a:pt x="1094" y="64"/>
                </a:lnTo>
                <a:lnTo>
                  <a:pt x="1104" y="74"/>
                </a:lnTo>
                <a:lnTo>
                  <a:pt x="1113" y="88"/>
                </a:lnTo>
                <a:lnTo>
                  <a:pt x="1123" y="100"/>
                </a:lnTo>
                <a:lnTo>
                  <a:pt x="1133" y="114"/>
                </a:lnTo>
                <a:lnTo>
                  <a:pt x="1143" y="129"/>
                </a:lnTo>
                <a:lnTo>
                  <a:pt x="1152" y="145"/>
                </a:lnTo>
                <a:lnTo>
                  <a:pt x="1162" y="161"/>
                </a:lnTo>
                <a:lnTo>
                  <a:pt x="1173" y="178"/>
                </a:lnTo>
                <a:lnTo>
                  <a:pt x="1183" y="196"/>
                </a:lnTo>
                <a:lnTo>
                  <a:pt x="1192" y="214"/>
                </a:lnTo>
                <a:lnTo>
                  <a:pt x="1202" y="232"/>
                </a:lnTo>
                <a:lnTo>
                  <a:pt x="1213" y="252"/>
                </a:lnTo>
                <a:lnTo>
                  <a:pt x="1222" y="271"/>
                </a:lnTo>
                <a:lnTo>
                  <a:pt x="1232" y="291"/>
                </a:lnTo>
                <a:lnTo>
                  <a:pt x="1241" y="312"/>
                </a:lnTo>
                <a:lnTo>
                  <a:pt x="1251" y="332"/>
                </a:lnTo>
                <a:lnTo>
                  <a:pt x="1261" y="353"/>
                </a:lnTo>
                <a:lnTo>
                  <a:pt x="1271" y="375"/>
                </a:lnTo>
                <a:lnTo>
                  <a:pt x="1281" y="395"/>
                </a:lnTo>
                <a:lnTo>
                  <a:pt x="1290" y="416"/>
                </a:lnTo>
                <a:lnTo>
                  <a:pt x="1301" y="438"/>
                </a:lnTo>
                <a:lnTo>
                  <a:pt x="1311" y="460"/>
                </a:lnTo>
                <a:lnTo>
                  <a:pt x="1320" y="481"/>
                </a:lnTo>
                <a:lnTo>
                  <a:pt x="1330" y="503"/>
                </a:lnTo>
                <a:lnTo>
                  <a:pt x="1340" y="525"/>
                </a:lnTo>
                <a:lnTo>
                  <a:pt x="1350" y="547"/>
                </a:lnTo>
                <a:lnTo>
                  <a:pt x="1360" y="566"/>
                </a:lnTo>
                <a:lnTo>
                  <a:pt x="1369" y="588"/>
                </a:lnTo>
                <a:lnTo>
                  <a:pt x="1380" y="610"/>
                </a:lnTo>
                <a:lnTo>
                  <a:pt x="1390" y="629"/>
                </a:lnTo>
                <a:lnTo>
                  <a:pt x="1399" y="650"/>
                </a:lnTo>
                <a:lnTo>
                  <a:pt x="1409" y="670"/>
                </a:lnTo>
                <a:lnTo>
                  <a:pt x="1419" y="690"/>
                </a:lnTo>
                <a:lnTo>
                  <a:pt x="1429" y="710"/>
                </a:lnTo>
                <a:lnTo>
                  <a:pt x="1439" y="729"/>
                </a:lnTo>
                <a:lnTo>
                  <a:pt x="1448" y="747"/>
                </a:lnTo>
                <a:lnTo>
                  <a:pt x="1459" y="765"/>
                </a:lnTo>
                <a:lnTo>
                  <a:pt x="1468" y="784"/>
                </a:lnTo>
                <a:lnTo>
                  <a:pt x="1479" y="802"/>
                </a:lnTo>
                <a:lnTo>
                  <a:pt x="1488" y="818"/>
                </a:lnTo>
                <a:lnTo>
                  <a:pt x="1498" y="836"/>
                </a:lnTo>
                <a:lnTo>
                  <a:pt x="1508" y="853"/>
                </a:lnTo>
                <a:lnTo>
                  <a:pt x="1517" y="867"/>
                </a:lnTo>
                <a:lnTo>
                  <a:pt x="1527" y="883"/>
                </a:lnTo>
                <a:lnTo>
                  <a:pt x="1537" y="898"/>
                </a:lnTo>
                <a:lnTo>
                  <a:pt x="1547" y="912"/>
                </a:lnTo>
                <a:lnTo>
                  <a:pt x="1557" y="926"/>
                </a:lnTo>
                <a:lnTo>
                  <a:pt x="1566" y="939"/>
                </a:lnTo>
                <a:lnTo>
                  <a:pt x="1577" y="952"/>
                </a:lnTo>
                <a:lnTo>
                  <a:pt x="1587" y="965"/>
                </a:lnTo>
                <a:lnTo>
                  <a:pt x="1596" y="977"/>
                </a:lnTo>
                <a:lnTo>
                  <a:pt x="1606" y="988"/>
                </a:lnTo>
                <a:lnTo>
                  <a:pt x="1616" y="999"/>
                </a:lnTo>
                <a:lnTo>
                  <a:pt x="1626" y="1010"/>
                </a:lnTo>
                <a:lnTo>
                  <a:pt x="1636" y="1020"/>
                </a:lnTo>
                <a:lnTo>
                  <a:pt x="1645" y="1030"/>
                </a:lnTo>
                <a:lnTo>
                  <a:pt x="1655" y="1038"/>
                </a:lnTo>
                <a:lnTo>
                  <a:pt x="1665" y="1048"/>
                </a:lnTo>
                <a:lnTo>
                  <a:pt x="1675" y="1057"/>
                </a:lnTo>
                <a:lnTo>
                  <a:pt x="1685" y="1064"/>
                </a:lnTo>
                <a:lnTo>
                  <a:pt x="1695" y="1071"/>
                </a:lnTo>
                <a:lnTo>
                  <a:pt x="1706" y="1079"/>
                </a:lnTo>
                <a:lnTo>
                  <a:pt x="1715" y="1085"/>
                </a:lnTo>
                <a:lnTo>
                  <a:pt x="1725" y="1093"/>
                </a:lnTo>
                <a:lnTo>
                  <a:pt x="1734" y="1099"/>
                </a:lnTo>
                <a:lnTo>
                  <a:pt x="1744" y="1103"/>
                </a:lnTo>
                <a:lnTo>
                  <a:pt x="1754" y="1111"/>
                </a:lnTo>
                <a:lnTo>
                  <a:pt x="1764" y="1115"/>
                </a:lnTo>
                <a:lnTo>
                  <a:pt x="1774" y="1120"/>
                </a:lnTo>
                <a:lnTo>
                  <a:pt x="1783" y="1126"/>
                </a:lnTo>
                <a:lnTo>
                  <a:pt x="1794" y="1129"/>
                </a:lnTo>
                <a:lnTo>
                  <a:pt x="1804" y="1133"/>
                </a:lnTo>
                <a:lnTo>
                  <a:pt x="1813" y="1138"/>
                </a:lnTo>
                <a:lnTo>
                  <a:pt x="1823" y="1142"/>
                </a:lnTo>
                <a:lnTo>
                  <a:pt x="1833" y="1144"/>
                </a:lnTo>
                <a:lnTo>
                  <a:pt x="1843" y="1148"/>
                </a:lnTo>
                <a:lnTo>
                  <a:pt x="1852" y="1151"/>
                </a:lnTo>
                <a:lnTo>
                  <a:pt x="1862" y="1152"/>
                </a:lnTo>
                <a:lnTo>
                  <a:pt x="1873" y="1156"/>
                </a:lnTo>
                <a:lnTo>
                  <a:pt x="1883" y="1158"/>
                </a:lnTo>
                <a:lnTo>
                  <a:pt x="1892" y="1160"/>
                </a:lnTo>
                <a:lnTo>
                  <a:pt x="1902" y="1164"/>
                </a:lnTo>
                <a:lnTo>
                  <a:pt x="1912" y="1166"/>
                </a:lnTo>
                <a:lnTo>
                  <a:pt x="1922" y="1167"/>
                </a:lnTo>
                <a:lnTo>
                  <a:pt x="1931" y="1169"/>
                </a:lnTo>
                <a:lnTo>
                  <a:pt x="1941" y="1169"/>
                </a:lnTo>
                <a:lnTo>
                  <a:pt x="1952" y="1171"/>
                </a:lnTo>
                <a:lnTo>
                  <a:pt x="1961" y="1172"/>
                </a:lnTo>
                <a:lnTo>
                  <a:pt x="1971" y="1174"/>
                </a:lnTo>
              </a:path>
            </a:pathLst>
          </a:custGeom>
          <a:noFill/>
          <a:ln w="50800" cap="rnd" cmpd="sng">
            <a:solidFill>
              <a:srgbClr val="00B050"/>
            </a:solidFill>
            <a:prstDash val="solid"/>
            <a:round/>
            <a:headEnd type="none" w="sm" len="sm"/>
            <a:tailEnd type="none" w="sm" len="sm"/>
          </a:ln>
          <a:effectLst/>
        </p:spPr>
        <p:txBody>
          <a:bodyPr/>
          <a:lstStyle/>
          <a:p>
            <a:pPr fontAlgn="base">
              <a:spcBef>
                <a:spcPct val="0"/>
              </a:spcBef>
              <a:spcAft>
                <a:spcPct val="0"/>
              </a:spcAft>
            </a:pPr>
            <a:endParaRPr lang="en-US" sz="2400">
              <a:solidFill>
                <a:srgbClr val="000000"/>
              </a:solidFill>
              <a:latin typeface="Times" pitchFamily="18" charset="0"/>
              <a:ea typeface="ＭＳ Ｐゴシック"/>
            </a:endParaRPr>
          </a:p>
        </p:txBody>
      </p:sp>
      <p:grpSp>
        <p:nvGrpSpPr>
          <p:cNvPr id="8" name="Group 17"/>
          <p:cNvGrpSpPr>
            <a:grpSpLocks/>
          </p:cNvGrpSpPr>
          <p:nvPr/>
        </p:nvGrpSpPr>
        <p:grpSpPr bwMode="auto">
          <a:xfrm>
            <a:off x="4870817" y="1707719"/>
            <a:ext cx="3261593" cy="1876916"/>
            <a:chOff x="1125" y="1165"/>
            <a:chExt cx="1860" cy="999"/>
          </a:xfrm>
        </p:grpSpPr>
        <p:sp>
          <p:nvSpPr>
            <p:cNvPr id="9" name="Line 18"/>
            <p:cNvSpPr>
              <a:spLocks noChangeShapeType="1"/>
            </p:cNvSpPr>
            <p:nvPr/>
          </p:nvSpPr>
          <p:spPr bwMode="auto">
            <a:xfrm>
              <a:off x="1125" y="2164"/>
              <a:ext cx="1860" cy="0"/>
            </a:xfrm>
            <a:prstGeom prst="line">
              <a:avLst/>
            </a:prstGeom>
            <a:noFill/>
            <a:ln w="12700">
              <a:solidFill>
                <a:schemeClr val="tx1"/>
              </a:solidFill>
              <a:round/>
              <a:headEnd type="none" w="sm" len="sm"/>
              <a:tailEnd type="none" w="sm" len="sm"/>
            </a:ln>
            <a:effectLst/>
          </p:spPr>
          <p:txBody>
            <a:bodyPr wrap="none" anchor="ctr"/>
            <a:lstStyle/>
            <a:p>
              <a:pPr fontAlgn="base">
                <a:spcBef>
                  <a:spcPct val="0"/>
                </a:spcBef>
                <a:spcAft>
                  <a:spcPct val="0"/>
                </a:spcAft>
              </a:pPr>
              <a:endParaRPr lang="en-US" sz="2400">
                <a:solidFill>
                  <a:srgbClr val="000000"/>
                </a:solidFill>
                <a:latin typeface="Times" pitchFamily="18" charset="0"/>
                <a:ea typeface="ＭＳ Ｐゴシック"/>
              </a:endParaRPr>
            </a:p>
          </p:txBody>
        </p:sp>
        <p:sp>
          <p:nvSpPr>
            <p:cNvPr id="10" name="Freeform 24"/>
            <p:cNvSpPr>
              <a:spLocks/>
            </p:cNvSpPr>
            <p:nvPr/>
          </p:nvSpPr>
          <p:spPr bwMode="auto">
            <a:xfrm>
              <a:off x="1854" y="1165"/>
              <a:ext cx="783" cy="995"/>
            </a:xfrm>
            <a:custGeom>
              <a:avLst/>
              <a:gdLst/>
              <a:ahLst/>
              <a:cxnLst>
                <a:cxn ang="0">
                  <a:pos x="30" y="1169"/>
                </a:cxn>
                <a:cxn ang="0">
                  <a:pos x="69" y="1164"/>
                </a:cxn>
                <a:cxn ang="0">
                  <a:pos x="109" y="1152"/>
                </a:cxn>
                <a:cxn ang="0">
                  <a:pos x="147" y="1142"/>
                </a:cxn>
                <a:cxn ang="0">
                  <a:pos x="187" y="1126"/>
                </a:cxn>
                <a:cxn ang="0">
                  <a:pos x="227" y="1103"/>
                </a:cxn>
                <a:cxn ang="0">
                  <a:pos x="265" y="1079"/>
                </a:cxn>
                <a:cxn ang="0">
                  <a:pos x="305" y="1048"/>
                </a:cxn>
                <a:cxn ang="0">
                  <a:pos x="344" y="1010"/>
                </a:cxn>
                <a:cxn ang="0">
                  <a:pos x="384" y="965"/>
                </a:cxn>
                <a:cxn ang="0">
                  <a:pos x="423" y="912"/>
                </a:cxn>
                <a:cxn ang="0">
                  <a:pos x="463" y="853"/>
                </a:cxn>
                <a:cxn ang="0">
                  <a:pos x="502" y="784"/>
                </a:cxn>
                <a:cxn ang="0">
                  <a:pos x="542" y="710"/>
                </a:cxn>
                <a:cxn ang="0">
                  <a:pos x="581" y="629"/>
                </a:cxn>
                <a:cxn ang="0">
                  <a:pos x="621" y="547"/>
                </a:cxn>
                <a:cxn ang="0">
                  <a:pos x="659" y="460"/>
                </a:cxn>
                <a:cxn ang="0">
                  <a:pos x="700" y="375"/>
                </a:cxn>
                <a:cxn ang="0">
                  <a:pos x="739" y="291"/>
                </a:cxn>
                <a:cxn ang="0">
                  <a:pos x="778" y="214"/>
                </a:cxn>
                <a:cxn ang="0">
                  <a:pos x="818" y="145"/>
                </a:cxn>
                <a:cxn ang="0">
                  <a:pos x="857" y="88"/>
                </a:cxn>
                <a:cxn ang="0">
                  <a:pos x="897" y="42"/>
                </a:cxn>
                <a:cxn ang="0">
                  <a:pos x="936" y="13"/>
                </a:cxn>
                <a:cxn ang="0">
                  <a:pos x="975" y="0"/>
                </a:cxn>
                <a:cxn ang="0">
                  <a:pos x="1015" y="4"/>
                </a:cxn>
                <a:cxn ang="0">
                  <a:pos x="1054" y="25"/>
                </a:cxn>
                <a:cxn ang="0">
                  <a:pos x="1094" y="64"/>
                </a:cxn>
                <a:cxn ang="0">
                  <a:pos x="1133" y="114"/>
                </a:cxn>
                <a:cxn ang="0">
                  <a:pos x="1173" y="178"/>
                </a:cxn>
                <a:cxn ang="0">
                  <a:pos x="1213" y="252"/>
                </a:cxn>
                <a:cxn ang="0">
                  <a:pos x="1251" y="332"/>
                </a:cxn>
                <a:cxn ang="0">
                  <a:pos x="1290" y="416"/>
                </a:cxn>
                <a:cxn ang="0">
                  <a:pos x="1330" y="503"/>
                </a:cxn>
                <a:cxn ang="0">
                  <a:pos x="1369" y="588"/>
                </a:cxn>
                <a:cxn ang="0">
                  <a:pos x="1409" y="670"/>
                </a:cxn>
                <a:cxn ang="0">
                  <a:pos x="1448" y="747"/>
                </a:cxn>
                <a:cxn ang="0">
                  <a:pos x="1488" y="818"/>
                </a:cxn>
                <a:cxn ang="0">
                  <a:pos x="1527" y="883"/>
                </a:cxn>
                <a:cxn ang="0">
                  <a:pos x="1566" y="939"/>
                </a:cxn>
                <a:cxn ang="0">
                  <a:pos x="1606" y="988"/>
                </a:cxn>
                <a:cxn ang="0">
                  <a:pos x="1645" y="1030"/>
                </a:cxn>
                <a:cxn ang="0">
                  <a:pos x="1685" y="1064"/>
                </a:cxn>
                <a:cxn ang="0">
                  <a:pos x="1725" y="1093"/>
                </a:cxn>
                <a:cxn ang="0">
                  <a:pos x="1764" y="1115"/>
                </a:cxn>
                <a:cxn ang="0">
                  <a:pos x="1804" y="1133"/>
                </a:cxn>
                <a:cxn ang="0">
                  <a:pos x="1843" y="1148"/>
                </a:cxn>
                <a:cxn ang="0">
                  <a:pos x="1883" y="1158"/>
                </a:cxn>
                <a:cxn ang="0">
                  <a:pos x="1922" y="1167"/>
                </a:cxn>
                <a:cxn ang="0">
                  <a:pos x="1961" y="1172"/>
                </a:cxn>
              </a:cxnLst>
              <a:rect l="0" t="0" r="r" b="b"/>
              <a:pathLst>
                <a:path w="1972" h="1175">
                  <a:moveTo>
                    <a:pt x="0" y="1174"/>
                  </a:moveTo>
                  <a:lnTo>
                    <a:pt x="9" y="1172"/>
                  </a:lnTo>
                  <a:lnTo>
                    <a:pt x="19" y="1171"/>
                  </a:lnTo>
                  <a:lnTo>
                    <a:pt x="30" y="1169"/>
                  </a:lnTo>
                  <a:lnTo>
                    <a:pt x="39" y="1169"/>
                  </a:lnTo>
                  <a:lnTo>
                    <a:pt x="49" y="1167"/>
                  </a:lnTo>
                  <a:lnTo>
                    <a:pt x="58" y="1166"/>
                  </a:lnTo>
                  <a:lnTo>
                    <a:pt x="69" y="1164"/>
                  </a:lnTo>
                  <a:lnTo>
                    <a:pt x="78" y="1160"/>
                  </a:lnTo>
                  <a:lnTo>
                    <a:pt x="88" y="1158"/>
                  </a:lnTo>
                  <a:lnTo>
                    <a:pt x="98" y="1156"/>
                  </a:lnTo>
                  <a:lnTo>
                    <a:pt x="109" y="1152"/>
                  </a:lnTo>
                  <a:lnTo>
                    <a:pt x="118" y="1151"/>
                  </a:lnTo>
                  <a:lnTo>
                    <a:pt x="128" y="1148"/>
                  </a:lnTo>
                  <a:lnTo>
                    <a:pt x="137" y="1144"/>
                  </a:lnTo>
                  <a:lnTo>
                    <a:pt x="147" y="1142"/>
                  </a:lnTo>
                  <a:lnTo>
                    <a:pt x="157" y="1138"/>
                  </a:lnTo>
                  <a:lnTo>
                    <a:pt x="167" y="1133"/>
                  </a:lnTo>
                  <a:lnTo>
                    <a:pt x="176" y="1129"/>
                  </a:lnTo>
                  <a:lnTo>
                    <a:pt x="187" y="1126"/>
                  </a:lnTo>
                  <a:lnTo>
                    <a:pt x="197" y="1120"/>
                  </a:lnTo>
                  <a:lnTo>
                    <a:pt x="207" y="1115"/>
                  </a:lnTo>
                  <a:lnTo>
                    <a:pt x="216" y="1111"/>
                  </a:lnTo>
                  <a:lnTo>
                    <a:pt x="227" y="1103"/>
                  </a:lnTo>
                  <a:lnTo>
                    <a:pt x="236" y="1099"/>
                  </a:lnTo>
                  <a:lnTo>
                    <a:pt x="246" y="1093"/>
                  </a:lnTo>
                  <a:lnTo>
                    <a:pt x="255" y="1085"/>
                  </a:lnTo>
                  <a:lnTo>
                    <a:pt x="265" y="1079"/>
                  </a:lnTo>
                  <a:lnTo>
                    <a:pt x="276" y="1071"/>
                  </a:lnTo>
                  <a:lnTo>
                    <a:pt x="285" y="1064"/>
                  </a:lnTo>
                  <a:lnTo>
                    <a:pt x="295" y="1057"/>
                  </a:lnTo>
                  <a:lnTo>
                    <a:pt x="305" y="1048"/>
                  </a:lnTo>
                  <a:lnTo>
                    <a:pt x="315" y="1038"/>
                  </a:lnTo>
                  <a:lnTo>
                    <a:pt x="325" y="1030"/>
                  </a:lnTo>
                  <a:lnTo>
                    <a:pt x="334" y="1020"/>
                  </a:lnTo>
                  <a:lnTo>
                    <a:pt x="344" y="1010"/>
                  </a:lnTo>
                  <a:lnTo>
                    <a:pt x="355" y="999"/>
                  </a:lnTo>
                  <a:lnTo>
                    <a:pt x="364" y="988"/>
                  </a:lnTo>
                  <a:lnTo>
                    <a:pt x="374" y="977"/>
                  </a:lnTo>
                  <a:lnTo>
                    <a:pt x="384" y="965"/>
                  </a:lnTo>
                  <a:lnTo>
                    <a:pt x="394" y="952"/>
                  </a:lnTo>
                  <a:lnTo>
                    <a:pt x="404" y="939"/>
                  </a:lnTo>
                  <a:lnTo>
                    <a:pt x="413" y="926"/>
                  </a:lnTo>
                  <a:lnTo>
                    <a:pt x="423" y="912"/>
                  </a:lnTo>
                  <a:lnTo>
                    <a:pt x="434" y="898"/>
                  </a:lnTo>
                  <a:lnTo>
                    <a:pt x="444" y="883"/>
                  </a:lnTo>
                  <a:lnTo>
                    <a:pt x="453" y="867"/>
                  </a:lnTo>
                  <a:lnTo>
                    <a:pt x="463" y="853"/>
                  </a:lnTo>
                  <a:lnTo>
                    <a:pt x="473" y="836"/>
                  </a:lnTo>
                  <a:lnTo>
                    <a:pt x="482" y="818"/>
                  </a:lnTo>
                  <a:lnTo>
                    <a:pt x="493" y="802"/>
                  </a:lnTo>
                  <a:lnTo>
                    <a:pt x="502" y="784"/>
                  </a:lnTo>
                  <a:lnTo>
                    <a:pt x="512" y="765"/>
                  </a:lnTo>
                  <a:lnTo>
                    <a:pt x="522" y="747"/>
                  </a:lnTo>
                  <a:lnTo>
                    <a:pt x="532" y="729"/>
                  </a:lnTo>
                  <a:lnTo>
                    <a:pt x="542" y="710"/>
                  </a:lnTo>
                  <a:lnTo>
                    <a:pt x="551" y="690"/>
                  </a:lnTo>
                  <a:lnTo>
                    <a:pt x="561" y="670"/>
                  </a:lnTo>
                  <a:lnTo>
                    <a:pt x="571" y="650"/>
                  </a:lnTo>
                  <a:lnTo>
                    <a:pt x="581" y="629"/>
                  </a:lnTo>
                  <a:lnTo>
                    <a:pt x="591" y="610"/>
                  </a:lnTo>
                  <a:lnTo>
                    <a:pt x="601" y="588"/>
                  </a:lnTo>
                  <a:lnTo>
                    <a:pt x="611" y="566"/>
                  </a:lnTo>
                  <a:lnTo>
                    <a:pt x="621" y="547"/>
                  </a:lnTo>
                  <a:lnTo>
                    <a:pt x="630" y="525"/>
                  </a:lnTo>
                  <a:lnTo>
                    <a:pt x="640" y="503"/>
                  </a:lnTo>
                  <a:lnTo>
                    <a:pt x="650" y="481"/>
                  </a:lnTo>
                  <a:lnTo>
                    <a:pt x="659" y="460"/>
                  </a:lnTo>
                  <a:lnTo>
                    <a:pt x="669" y="438"/>
                  </a:lnTo>
                  <a:lnTo>
                    <a:pt x="680" y="416"/>
                  </a:lnTo>
                  <a:lnTo>
                    <a:pt x="690" y="395"/>
                  </a:lnTo>
                  <a:lnTo>
                    <a:pt x="700" y="375"/>
                  </a:lnTo>
                  <a:lnTo>
                    <a:pt x="709" y="353"/>
                  </a:lnTo>
                  <a:lnTo>
                    <a:pt x="720" y="332"/>
                  </a:lnTo>
                  <a:lnTo>
                    <a:pt x="729" y="312"/>
                  </a:lnTo>
                  <a:lnTo>
                    <a:pt x="739" y="291"/>
                  </a:lnTo>
                  <a:lnTo>
                    <a:pt x="748" y="271"/>
                  </a:lnTo>
                  <a:lnTo>
                    <a:pt x="758" y="252"/>
                  </a:lnTo>
                  <a:lnTo>
                    <a:pt x="769" y="232"/>
                  </a:lnTo>
                  <a:lnTo>
                    <a:pt x="778" y="214"/>
                  </a:lnTo>
                  <a:lnTo>
                    <a:pt x="788" y="196"/>
                  </a:lnTo>
                  <a:lnTo>
                    <a:pt x="798" y="178"/>
                  </a:lnTo>
                  <a:lnTo>
                    <a:pt x="808" y="161"/>
                  </a:lnTo>
                  <a:lnTo>
                    <a:pt x="818" y="145"/>
                  </a:lnTo>
                  <a:lnTo>
                    <a:pt x="827" y="129"/>
                  </a:lnTo>
                  <a:lnTo>
                    <a:pt x="837" y="114"/>
                  </a:lnTo>
                  <a:lnTo>
                    <a:pt x="848" y="100"/>
                  </a:lnTo>
                  <a:lnTo>
                    <a:pt x="857" y="88"/>
                  </a:lnTo>
                  <a:lnTo>
                    <a:pt x="867" y="74"/>
                  </a:lnTo>
                  <a:lnTo>
                    <a:pt x="877" y="64"/>
                  </a:lnTo>
                  <a:lnTo>
                    <a:pt x="887" y="53"/>
                  </a:lnTo>
                  <a:lnTo>
                    <a:pt x="897" y="42"/>
                  </a:lnTo>
                  <a:lnTo>
                    <a:pt x="906" y="33"/>
                  </a:lnTo>
                  <a:lnTo>
                    <a:pt x="916" y="25"/>
                  </a:lnTo>
                  <a:lnTo>
                    <a:pt x="926" y="19"/>
                  </a:lnTo>
                  <a:lnTo>
                    <a:pt x="936" y="13"/>
                  </a:lnTo>
                  <a:lnTo>
                    <a:pt x="946" y="8"/>
                  </a:lnTo>
                  <a:lnTo>
                    <a:pt x="956" y="4"/>
                  </a:lnTo>
                  <a:lnTo>
                    <a:pt x="966" y="2"/>
                  </a:lnTo>
                  <a:lnTo>
                    <a:pt x="975" y="0"/>
                  </a:lnTo>
                  <a:lnTo>
                    <a:pt x="986" y="0"/>
                  </a:lnTo>
                  <a:lnTo>
                    <a:pt x="995" y="0"/>
                  </a:lnTo>
                  <a:lnTo>
                    <a:pt x="1005" y="2"/>
                  </a:lnTo>
                  <a:lnTo>
                    <a:pt x="1015" y="4"/>
                  </a:lnTo>
                  <a:lnTo>
                    <a:pt x="1025" y="8"/>
                  </a:lnTo>
                  <a:lnTo>
                    <a:pt x="1034" y="13"/>
                  </a:lnTo>
                  <a:lnTo>
                    <a:pt x="1044" y="19"/>
                  </a:lnTo>
                  <a:lnTo>
                    <a:pt x="1054" y="25"/>
                  </a:lnTo>
                  <a:lnTo>
                    <a:pt x="1064" y="33"/>
                  </a:lnTo>
                  <a:lnTo>
                    <a:pt x="1073" y="42"/>
                  </a:lnTo>
                  <a:lnTo>
                    <a:pt x="1084" y="53"/>
                  </a:lnTo>
                  <a:lnTo>
                    <a:pt x="1094" y="64"/>
                  </a:lnTo>
                  <a:lnTo>
                    <a:pt x="1104" y="74"/>
                  </a:lnTo>
                  <a:lnTo>
                    <a:pt x="1113" y="88"/>
                  </a:lnTo>
                  <a:lnTo>
                    <a:pt x="1123" y="100"/>
                  </a:lnTo>
                  <a:lnTo>
                    <a:pt x="1133" y="114"/>
                  </a:lnTo>
                  <a:lnTo>
                    <a:pt x="1143" y="129"/>
                  </a:lnTo>
                  <a:lnTo>
                    <a:pt x="1152" y="145"/>
                  </a:lnTo>
                  <a:lnTo>
                    <a:pt x="1162" y="161"/>
                  </a:lnTo>
                  <a:lnTo>
                    <a:pt x="1173" y="178"/>
                  </a:lnTo>
                  <a:lnTo>
                    <a:pt x="1183" y="196"/>
                  </a:lnTo>
                  <a:lnTo>
                    <a:pt x="1192" y="214"/>
                  </a:lnTo>
                  <a:lnTo>
                    <a:pt x="1202" y="232"/>
                  </a:lnTo>
                  <a:lnTo>
                    <a:pt x="1213" y="252"/>
                  </a:lnTo>
                  <a:lnTo>
                    <a:pt x="1222" y="271"/>
                  </a:lnTo>
                  <a:lnTo>
                    <a:pt x="1232" y="291"/>
                  </a:lnTo>
                  <a:lnTo>
                    <a:pt x="1241" y="312"/>
                  </a:lnTo>
                  <a:lnTo>
                    <a:pt x="1251" y="332"/>
                  </a:lnTo>
                  <a:lnTo>
                    <a:pt x="1261" y="353"/>
                  </a:lnTo>
                  <a:lnTo>
                    <a:pt x="1271" y="375"/>
                  </a:lnTo>
                  <a:lnTo>
                    <a:pt x="1281" y="395"/>
                  </a:lnTo>
                  <a:lnTo>
                    <a:pt x="1290" y="416"/>
                  </a:lnTo>
                  <a:lnTo>
                    <a:pt x="1301" y="438"/>
                  </a:lnTo>
                  <a:lnTo>
                    <a:pt x="1311" y="460"/>
                  </a:lnTo>
                  <a:lnTo>
                    <a:pt x="1320" y="481"/>
                  </a:lnTo>
                  <a:lnTo>
                    <a:pt x="1330" y="503"/>
                  </a:lnTo>
                  <a:lnTo>
                    <a:pt x="1340" y="525"/>
                  </a:lnTo>
                  <a:lnTo>
                    <a:pt x="1350" y="547"/>
                  </a:lnTo>
                  <a:lnTo>
                    <a:pt x="1360" y="566"/>
                  </a:lnTo>
                  <a:lnTo>
                    <a:pt x="1369" y="588"/>
                  </a:lnTo>
                  <a:lnTo>
                    <a:pt x="1380" y="610"/>
                  </a:lnTo>
                  <a:lnTo>
                    <a:pt x="1390" y="629"/>
                  </a:lnTo>
                  <a:lnTo>
                    <a:pt x="1399" y="650"/>
                  </a:lnTo>
                  <a:lnTo>
                    <a:pt x="1409" y="670"/>
                  </a:lnTo>
                  <a:lnTo>
                    <a:pt x="1419" y="690"/>
                  </a:lnTo>
                  <a:lnTo>
                    <a:pt x="1429" y="710"/>
                  </a:lnTo>
                  <a:lnTo>
                    <a:pt x="1439" y="729"/>
                  </a:lnTo>
                  <a:lnTo>
                    <a:pt x="1448" y="747"/>
                  </a:lnTo>
                  <a:lnTo>
                    <a:pt x="1459" y="765"/>
                  </a:lnTo>
                  <a:lnTo>
                    <a:pt x="1468" y="784"/>
                  </a:lnTo>
                  <a:lnTo>
                    <a:pt x="1479" y="802"/>
                  </a:lnTo>
                  <a:lnTo>
                    <a:pt x="1488" y="818"/>
                  </a:lnTo>
                  <a:lnTo>
                    <a:pt x="1498" y="836"/>
                  </a:lnTo>
                  <a:lnTo>
                    <a:pt x="1508" y="853"/>
                  </a:lnTo>
                  <a:lnTo>
                    <a:pt x="1517" y="867"/>
                  </a:lnTo>
                  <a:lnTo>
                    <a:pt x="1527" y="883"/>
                  </a:lnTo>
                  <a:lnTo>
                    <a:pt x="1537" y="898"/>
                  </a:lnTo>
                  <a:lnTo>
                    <a:pt x="1547" y="912"/>
                  </a:lnTo>
                  <a:lnTo>
                    <a:pt x="1557" y="926"/>
                  </a:lnTo>
                  <a:lnTo>
                    <a:pt x="1566" y="939"/>
                  </a:lnTo>
                  <a:lnTo>
                    <a:pt x="1577" y="952"/>
                  </a:lnTo>
                  <a:lnTo>
                    <a:pt x="1587" y="965"/>
                  </a:lnTo>
                  <a:lnTo>
                    <a:pt x="1596" y="977"/>
                  </a:lnTo>
                  <a:lnTo>
                    <a:pt x="1606" y="988"/>
                  </a:lnTo>
                  <a:lnTo>
                    <a:pt x="1616" y="999"/>
                  </a:lnTo>
                  <a:lnTo>
                    <a:pt x="1626" y="1010"/>
                  </a:lnTo>
                  <a:lnTo>
                    <a:pt x="1636" y="1020"/>
                  </a:lnTo>
                  <a:lnTo>
                    <a:pt x="1645" y="1030"/>
                  </a:lnTo>
                  <a:lnTo>
                    <a:pt x="1655" y="1038"/>
                  </a:lnTo>
                  <a:lnTo>
                    <a:pt x="1665" y="1048"/>
                  </a:lnTo>
                  <a:lnTo>
                    <a:pt x="1675" y="1057"/>
                  </a:lnTo>
                  <a:lnTo>
                    <a:pt x="1685" y="1064"/>
                  </a:lnTo>
                  <a:lnTo>
                    <a:pt x="1695" y="1071"/>
                  </a:lnTo>
                  <a:lnTo>
                    <a:pt x="1706" y="1079"/>
                  </a:lnTo>
                  <a:lnTo>
                    <a:pt x="1715" y="1085"/>
                  </a:lnTo>
                  <a:lnTo>
                    <a:pt x="1725" y="1093"/>
                  </a:lnTo>
                  <a:lnTo>
                    <a:pt x="1734" y="1099"/>
                  </a:lnTo>
                  <a:lnTo>
                    <a:pt x="1744" y="1103"/>
                  </a:lnTo>
                  <a:lnTo>
                    <a:pt x="1754" y="1111"/>
                  </a:lnTo>
                  <a:lnTo>
                    <a:pt x="1764" y="1115"/>
                  </a:lnTo>
                  <a:lnTo>
                    <a:pt x="1774" y="1120"/>
                  </a:lnTo>
                  <a:lnTo>
                    <a:pt x="1783" y="1126"/>
                  </a:lnTo>
                  <a:lnTo>
                    <a:pt x="1794" y="1129"/>
                  </a:lnTo>
                  <a:lnTo>
                    <a:pt x="1804" y="1133"/>
                  </a:lnTo>
                  <a:lnTo>
                    <a:pt x="1813" y="1138"/>
                  </a:lnTo>
                  <a:lnTo>
                    <a:pt x="1823" y="1142"/>
                  </a:lnTo>
                  <a:lnTo>
                    <a:pt x="1833" y="1144"/>
                  </a:lnTo>
                  <a:lnTo>
                    <a:pt x="1843" y="1148"/>
                  </a:lnTo>
                  <a:lnTo>
                    <a:pt x="1852" y="1151"/>
                  </a:lnTo>
                  <a:lnTo>
                    <a:pt x="1862" y="1152"/>
                  </a:lnTo>
                  <a:lnTo>
                    <a:pt x="1873" y="1156"/>
                  </a:lnTo>
                  <a:lnTo>
                    <a:pt x="1883" y="1158"/>
                  </a:lnTo>
                  <a:lnTo>
                    <a:pt x="1892" y="1160"/>
                  </a:lnTo>
                  <a:lnTo>
                    <a:pt x="1902" y="1164"/>
                  </a:lnTo>
                  <a:lnTo>
                    <a:pt x="1912" y="1166"/>
                  </a:lnTo>
                  <a:lnTo>
                    <a:pt x="1922" y="1167"/>
                  </a:lnTo>
                  <a:lnTo>
                    <a:pt x="1931" y="1169"/>
                  </a:lnTo>
                  <a:lnTo>
                    <a:pt x="1941" y="1169"/>
                  </a:lnTo>
                  <a:lnTo>
                    <a:pt x="1952" y="1171"/>
                  </a:lnTo>
                  <a:lnTo>
                    <a:pt x="1961" y="1172"/>
                  </a:lnTo>
                  <a:lnTo>
                    <a:pt x="1971" y="1174"/>
                  </a:lnTo>
                </a:path>
              </a:pathLst>
            </a:custGeom>
            <a:noFill/>
            <a:ln w="50800" cap="rnd" cmpd="sng">
              <a:solidFill>
                <a:srgbClr val="FF3300"/>
              </a:solidFill>
              <a:prstDash val="sysDash"/>
              <a:round/>
              <a:headEnd type="none" w="sm" len="sm"/>
              <a:tailEnd type="none" w="sm" len="sm"/>
            </a:ln>
            <a:effectLst/>
          </p:spPr>
          <p:txBody>
            <a:bodyPr/>
            <a:lstStyle/>
            <a:p>
              <a:pPr fontAlgn="base">
                <a:spcBef>
                  <a:spcPct val="0"/>
                </a:spcBef>
                <a:spcAft>
                  <a:spcPct val="0"/>
                </a:spcAft>
              </a:pPr>
              <a:endParaRPr lang="en-US" sz="2400">
                <a:solidFill>
                  <a:srgbClr val="000000"/>
                </a:solidFill>
                <a:latin typeface="Times" pitchFamily="18" charset="0"/>
                <a:ea typeface="ＭＳ Ｐゴシック"/>
              </a:endParaRPr>
            </a:p>
          </p:txBody>
        </p:sp>
        <p:sp>
          <p:nvSpPr>
            <p:cNvPr id="11" name="Line 25"/>
            <p:cNvSpPr>
              <a:spLocks noChangeShapeType="1"/>
            </p:cNvSpPr>
            <p:nvPr/>
          </p:nvSpPr>
          <p:spPr bwMode="auto">
            <a:xfrm>
              <a:off x="1942" y="1327"/>
              <a:ext cx="174" cy="0"/>
            </a:xfrm>
            <a:prstGeom prst="line">
              <a:avLst/>
            </a:prstGeom>
            <a:noFill/>
            <a:ln w="57150">
              <a:solidFill>
                <a:schemeClr val="tx1"/>
              </a:solidFill>
              <a:round/>
              <a:headEnd/>
              <a:tailEnd type="stealth" w="sm" len="sm"/>
            </a:ln>
            <a:effectLst/>
          </p:spPr>
          <p:txBody>
            <a:bodyPr wrap="none" anchor="ctr"/>
            <a:lstStyle/>
            <a:p>
              <a:pPr fontAlgn="base">
                <a:spcBef>
                  <a:spcPct val="0"/>
                </a:spcBef>
                <a:spcAft>
                  <a:spcPct val="0"/>
                </a:spcAft>
              </a:pPr>
              <a:endParaRPr lang="en-US" sz="2400">
                <a:solidFill>
                  <a:srgbClr val="000000"/>
                </a:solidFill>
                <a:latin typeface="Times" pitchFamily="18" charset="0"/>
                <a:ea typeface="ＭＳ Ｐゴシック"/>
              </a:endParaRPr>
            </a:p>
          </p:txBody>
        </p:sp>
      </p:grpSp>
      <p:sp>
        <p:nvSpPr>
          <p:cNvPr id="12" name="TextBox 11"/>
          <p:cNvSpPr txBox="1"/>
          <p:nvPr/>
        </p:nvSpPr>
        <p:spPr>
          <a:xfrm>
            <a:off x="7522166" y="2151971"/>
            <a:ext cx="1227696" cy="830997"/>
          </a:xfrm>
          <a:prstGeom prst="rect">
            <a:avLst/>
          </a:prstGeom>
          <a:noFill/>
        </p:spPr>
        <p:txBody>
          <a:bodyPr wrap="square" rtlCol="0">
            <a:spAutoFit/>
          </a:bodyPr>
          <a:lstStyle/>
          <a:p>
            <a:pPr algn="ctr"/>
            <a:r>
              <a:rPr lang="en-US" sz="2400" dirty="0" smtClean="0">
                <a:latin typeface="Calibri" panose="020F0502020204030204" pitchFamily="34" charset="0"/>
              </a:rPr>
              <a:t>Change in mean</a:t>
            </a:r>
            <a:endParaRPr lang="en-US" sz="2400" dirty="0">
              <a:latin typeface="Calibri" panose="020F0502020204030204" pitchFamily="34" charset="0"/>
            </a:endParaRPr>
          </a:p>
        </p:txBody>
      </p:sp>
      <p:grpSp>
        <p:nvGrpSpPr>
          <p:cNvPr id="13" name="Group 17"/>
          <p:cNvGrpSpPr>
            <a:grpSpLocks/>
          </p:cNvGrpSpPr>
          <p:nvPr/>
        </p:nvGrpSpPr>
        <p:grpSpPr bwMode="auto">
          <a:xfrm>
            <a:off x="4724409" y="4610706"/>
            <a:ext cx="3838509" cy="1253156"/>
            <a:chOff x="725" y="1497"/>
            <a:chExt cx="2189" cy="667"/>
          </a:xfrm>
        </p:grpSpPr>
        <p:sp>
          <p:nvSpPr>
            <p:cNvPr id="14" name="Line 18"/>
            <p:cNvSpPr>
              <a:spLocks noChangeShapeType="1"/>
            </p:cNvSpPr>
            <p:nvPr/>
          </p:nvSpPr>
          <p:spPr bwMode="auto">
            <a:xfrm>
              <a:off x="945" y="2164"/>
              <a:ext cx="1860" cy="0"/>
            </a:xfrm>
            <a:prstGeom prst="line">
              <a:avLst/>
            </a:prstGeom>
            <a:noFill/>
            <a:ln w="12700">
              <a:solidFill>
                <a:schemeClr val="tx1"/>
              </a:solidFill>
              <a:round/>
              <a:headEnd type="none" w="sm" len="sm"/>
              <a:tailEnd type="none" w="sm" len="sm"/>
            </a:ln>
            <a:effectLst/>
          </p:spPr>
          <p:txBody>
            <a:bodyPr wrap="none" anchor="ctr"/>
            <a:lstStyle/>
            <a:p>
              <a:pPr fontAlgn="base">
                <a:spcBef>
                  <a:spcPct val="0"/>
                </a:spcBef>
                <a:spcAft>
                  <a:spcPct val="0"/>
                </a:spcAft>
              </a:pPr>
              <a:endParaRPr lang="en-US" sz="2400">
                <a:solidFill>
                  <a:srgbClr val="000000"/>
                </a:solidFill>
                <a:latin typeface="Times" pitchFamily="18" charset="0"/>
                <a:ea typeface="ＭＳ Ｐゴシック"/>
              </a:endParaRPr>
            </a:p>
          </p:txBody>
        </p:sp>
        <p:sp>
          <p:nvSpPr>
            <p:cNvPr id="16" name="Freeform 24"/>
            <p:cNvSpPr>
              <a:spLocks/>
            </p:cNvSpPr>
            <p:nvPr/>
          </p:nvSpPr>
          <p:spPr bwMode="auto">
            <a:xfrm>
              <a:off x="725" y="1497"/>
              <a:ext cx="2189" cy="623"/>
            </a:xfrm>
            <a:custGeom>
              <a:avLst/>
              <a:gdLst/>
              <a:ahLst/>
              <a:cxnLst>
                <a:cxn ang="0">
                  <a:pos x="30" y="1169"/>
                </a:cxn>
                <a:cxn ang="0">
                  <a:pos x="69" y="1164"/>
                </a:cxn>
                <a:cxn ang="0">
                  <a:pos x="109" y="1152"/>
                </a:cxn>
                <a:cxn ang="0">
                  <a:pos x="147" y="1142"/>
                </a:cxn>
                <a:cxn ang="0">
                  <a:pos x="187" y="1126"/>
                </a:cxn>
                <a:cxn ang="0">
                  <a:pos x="227" y="1103"/>
                </a:cxn>
                <a:cxn ang="0">
                  <a:pos x="265" y="1079"/>
                </a:cxn>
                <a:cxn ang="0">
                  <a:pos x="305" y="1048"/>
                </a:cxn>
                <a:cxn ang="0">
                  <a:pos x="344" y="1010"/>
                </a:cxn>
                <a:cxn ang="0">
                  <a:pos x="384" y="965"/>
                </a:cxn>
                <a:cxn ang="0">
                  <a:pos x="423" y="912"/>
                </a:cxn>
                <a:cxn ang="0">
                  <a:pos x="463" y="853"/>
                </a:cxn>
                <a:cxn ang="0">
                  <a:pos x="502" y="784"/>
                </a:cxn>
                <a:cxn ang="0">
                  <a:pos x="542" y="710"/>
                </a:cxn>
                <a:cxn ang="0">
                  <a:pos x="581" y="629"/>
                </a:cxn>
                <a:cxn ang="0">
                  <a:pos x="621" y="547"/>
                </a:cxn>
                <a:cxn ang="0">
                  <a:pos x="659" y="460"/>
                </a:cxn>
                <a:cxn ang="0">
                  <a:pos x="700" y="375"/>
                </a:cxn>
                <a:cxn ang="0">
                  <a:pos x="739" y="291"/>
                </a:cxn>
                <a:cxn ang="0">
                  <a:pos x="778" y="214"/>
                </a:cxn>
                <a:cxn ang="0">
                  <a:pos x="818" y="145"/>
                </a:cxn>
                <a:cxn ang="0">
                  <a:pos x="857" y="88"/>
                </a:cxn>
                <a:cxn ang="0">
                  <a:pos x="897" y="42"/>
                </a:cxn>
                <a:cxn ang="0">
                  <a:pos x="936" y="13"/>
                </a:cxn>
                <a:cxn ang="0">
                  <a:pos x="975" y="0"/>
                </a:cxn>
                <a:cxn ang="0">
                  <a:pos x="1015" y="4"/>
                </a:cxn>
                <a:cxn ang="0">
                  <a:pos x="1054" y="25"/>
                </a:cxn>
                <a:cxn ang="0">
                  <a:pos x="1094" y="64"/>
                </a:cxn>
                <a:cxn ang="0">
                  <a:pos x="1133" y="114"/>
                </a:cxn>
                <a:cxn ang="0">
                  <a:pos x="1173" y="178"/>
                </a:cxn>
                <a:cxn ang="0">
                  <a:pos x="1213" y="252"/>
                </a:cxn>
                <a:cxn ang="0">
                  <a:pos x="1251" y="332"/>
                </a:cxn>
                <a:cxn ang="0">
                  <a:pos x="1290" y="416"/>
                </a:cxn>
                <a:cxn ang="0">
                  <a:pos x="1330" y="503"/>
                </a:cxn>
                <a:cxn ang="0">
                  <a:pos x="1369" y="588"/>
                </a:cxn>
                <a:cxn ang="0">
                  <a:pos x="1409" y="670"/>
                </a:cxn>
                <a:cxn ang="0">
                  <a:pos x="1448" y="747"/>
                </a:cxn>
                <a:cxn ang="0">
                  <a:pos x="1488" y="818"/>
                </a:cxn>
                <a:cxn ang="0">
                  <a:pos x="1527" y="883"/>
                </a:cxn>
                <a:cxn ang="0">
                  <a:pos x="1566" y="939"/>
                </a:cxn>
                <a:cxn ang="0">
                  <a:pos x="1606" y="988"/>
                </a:cxn>
                <a:cxn ang="0">
                  <a:pos x="1645" y="1030"/>
                </a:cxn>
                <a:cxn ang="0">
                  <a:pos x="1685" y="1064"/>
                </a:cxn>
                <a:cxn ang="0">
                  <a:pos x="1725" y="1093"/>
                </a:cxn>
                <a:cxn ang="0">
                  <a:pos x="1764" y="1115"/>
                </a:cxn>
                <a:cxn ang="0">
                  <a:pos x="1804" y="1133"/>
                </a:cxn>
                <a:cxn ang="0">
                  <a:pos x="1843" y="1148"/>
                </a:cxn>
                <a:cxn ang="0">
                  <a:pos x="1883" y="1158"/>
                </a:cxn>
                <a:cxn ang="0">
                  <a:pos x="1922" y="1167"/>
                </a:cxn>
                <a:cxn ang="0">
                  <a:pos x="1961" y="1172"/>
                </a:cxn>
              </a:cxnLst>
              <a:rect l="0" t="0" r="r" b="b"/>
              <a:pathLst>
                <a:path w="1972" h="1175">
                  <a:moveTo>
                    <a:pt x="0" y="1174"/>
                  </a:moveTo>
                  <a:lnTo>
                    <a:pt x="9" y="1172"/>
                  </a:lnTo>
                  <a:lnTo>
                    <a:pt x="19" y="1171"/>
                  </a:lnTo>
                  <a:lnTo>
                    <a:pt x="30" y="1169"/>
                  </a:lnTo>
                  <a:lnTo>
                    <a:pt x="39" y="1169"/>
                  </a:lnTo>
                  <a:lnTo>
                    <a:pt x="49" y="1167"/>
                  </a:lnTo>
                  <a:lnTo>
                    <a:pt x="58" y="1166"/>
                  </a:lnTo>
                  <a:lnTo>
                    <a:pt x="69" y="1164"/>
                  </a:lnTo>
                  <a:lnTo>
                    <a:pt x="78" y="1160"/>
                  </a:lnTo>
                  <a:lnTo>
                    <a:pt x="88" y="1158"/>
                  </a:lnTo>
                  <a:lnTo>
                    <a:pt x="98" y="1156"/>
                  </a:lnTo>
                  <a:lnTo>
                    <a:pt x="109" y="1152"/>
                  </a:lnTo>
                  <a:lnTo>
                    <a:pt x="118" y="1151"/>
                  </a:lnTo>
                  <a:lnTo>
                    <a:pt x="128" y="1148"/>
                  </a:lnTo>
                  <a:lnTo>
                    <a:pt x="137" y="1144"/>
                  </a:lnTo>
                  <a:lnTo>
                    <a:pt x="147" y="1142"/>
                  </a:lnTo>
                  <a:lnTo>
                    <a:pt x="157" y="1138"/>
                  </a:lnTo>
                  <a:lnTo>
                    <a:pt x="167" y="1133"/>
                  </a:lnTo>
                  <a:lnTo>
                    <a:pt x="176" y="1129"/>
                  </a:lnTo>
                  <a:lnTo>
                    <a:pt x="187" y="1126"/>
                  </a:lnTo>
                  <a:lnTo>
                    <a:pt x="197" y="1120"/>
                  </a:lnTo>
                  <a:lnTo>
                    <a:pt x="207" y="1115"/>
                  </a:lnTo>
                  <a:lnTo>
                    <a:pt x="216" y="1111"/>
                  </a:lnTo>
                  <a:lnTo>
                    <a:pt x="227" y="1103"/>
                  </a:lnTo>
                  <a:lnTo>
                    <a:pt x="236" y="1099"/>
                  </a:lnTo>
                  <a:lnTo>
                    <a:pt x="246" y="1093"/>
                  </a:lnTo>
                  <a:lnTo>
                    <a:pt x="255" y="1085"/>
                  </a:lnTo>
                  <a:lnTo>
                    <a:pt x="265" y="1079"/>
                  </a:lnTo>
                  <a:lnTo>
                    <a:pt x="276" y="1071"/>
                  </a:lnTo>
                  <a:lnTo>
                    <a:pt x="285" y="1064"/>
                  </a:lnTo>
                  <a:lnTo>
                    <a:pt x="295" y="1057"/>
                  </a:lnTo>
                  <a:lnTo>
                    <a:pt x="305" y="1048"/>
                  </a:lnTo>
                  <a:lnTo>
                    <a:pt x="315" y="1038"/>
                  </a:lnTo>
                  <a:lnTo>
                    <a:pt x="325" y="1030"/>
                  </a:lnTo>
                  <a:lnTo>
                    <a:pt x="334" y="1020"/>
                  </a:lnTo>
                  <a:lnTo>
                    <a:pt x="344" y="1010"/>
                  </a:lnTo>
                  <a:lnTo>
                    <a:pt x="355" y="999"/>
                  </a:lnTo>
                  <a:lnTo>
                    <a:pt x="364" y="988"/>
                  </a:lnTo>
                  <a:lnTo>
                    <a:pt x="374" y="977"/>
                  </a:lnTo>
                  <a:lnTo>
                    <a:pt x="384" y="965"/>
                  </a:lnTo>
                  <a:lnTo>
                    <a:pt x="394" y="952"/>
                  </a:lnTo>
                  <a:lnTo>
                    <a:pt x="404" y="939"/>
                  </a:lnTo>
                  <a:lnTo>
                    <a:pt x="413" y="926"/>
                  </a:lnTo>
                  <a:lnTo>
                    <a:pt x="423" y="912"/>
                  </a:lnTo>
                  <a:lnTo>
                    <a:pt x="434" y="898"/>
                  </a:lnTo>
                  <a:lnTo>
                    <a:pt x="444" y="883"/>
                  </a:lnTo>
                  <a:lnTo>
                    <a:pt x="453" y="867"/>
                  </a:lnTo>
                  <a:lnTo>
                    <a:pt x="463" y="853"/>
                  </a:lnTo>
                  <a:lnTo>
                    <a:pt x="473" y="836"/>
                  </a:lnTo>
                  <a:lnTo>
                    <a:pt x="482" y="818"/>
                  </a:lnTo>
                  <a:lnTo>
                    <a:pt x="493" y="802"/>
                  </a:lnTo>
                  <a:lnTo>
                    <a:pt x="502" y="784"/>
                  </a:lnTo>
                  <a:lnTo>
                    <a:pt x="512" y="765"/>
                  </a:lnTo>
                  <a:lnTo>
                    <a:pt x="522" y="747"/>
                  </a:lnTo>
                  <a:lnTo>
                    <a:pt x="532" y="729"/>
                  </a:lnTo>
                  <a:lnTo>
                    <a:pt x="542" y="710"/>
                  </a:lnTo>
                  <a:lnTo>
                    <a:pt x="551" y="690"/>
                  </a:lnTo>
                  <a:lnTo>
                    <a:pt x="561" y="670"/>
                  </a:lnTo>
                  <a:lnTo>
                    <a:pt x="571" y="650"/>
                  </a:lnTo>
                  <a:lnTo>
                    <a:pt x="581" y="629"/>
                  </a:lnTo>
                  <a:lnTo>
                    <a:pt x="591" y="610"/>
                  </a:lnTo>
                  <a:lnTo>
                    <a:pt x="601" y="588"/>
                  </a:lnTo>
                  <a:lnTo>
                    <a:pt x="611" y="566"/>
                  </a:lnTo>
                  <a:lnTo>
                    <a:pt x="621" y="547"/>
                  </a:lnTo>
                  <a:lnTo>
                    <a:pt x="630" y="525"/>
                  </a:lnTo>
                  <a:lnTo>
                    <a:pt x="640" y="503"/>
                  </a:lnTo>
                  <a:lnTo>
                    <a:pt x="650" y="481"/>
                  </a:lnTo>
                  <a:lnTo>
                    <a:pt x="659" y="460"/>
                  </a:lnTo>
                  <a:lnTo>
                    <a:pt x="669" y="438"/>
                  </a:lnTo>
                  <a:lnTo>
                    <a:pt x="680" y="416"/>
                  </a:lnTo>
                  <a:lnTo>
                    <a:pt x="690" y="395"/>
                  </a:lnTo>
                  <a:lnTo>
                    <a:pt x="700" y="375"/>
                  </a:lnTo>
                  <a:lnTo>
                    <a:pt x="709" y="353"/>
                  </a:lnTo>
                  <a:lnTo>
                    <a:pt x="720" y="332"/>
                  </a:lnTo>
                  <a:lnTo>
                    <a:pt x="729" y="312"/>
                  </a:lnTo>
                  <a:lnTo>
                    <a:pt x="739" y="291"/>
                  </a:lnTo>
                  <a:lnTo>
                    <a:pt x="748" y="271"/>
                  </a:lnTo>
                  <a:lnTo>
                    <a:pt x="758" y="252"/>
                  </a:lnTo>
                  <a:lnTo>
                    <a:pt x="769" y="232"/>
                  </a:lnTo>
                  <a:lnTo>
                    <a:pt x="778" y="214"/>
                  </a:lnTo>
                  <a:lnTo>
                    <a:pt x="788" y="196"/>
                  </a:lnTo>
                  <a:lnTo>
                    <a:pt x="798" y="178"/>
                  </a:lnTo>
                  <a:lnTo>
                    <a:pt x="808" y="161"/>
                  </a:lnTo>
                  <a:lnTo>
                    <a:pt x="818" y="145"/>
                  </a:lnTo>
                  <a:lnTo>
                    <a:pt x="827" y="129"/>
                  </a:lnTo>
                  <a:lnTo>
                    <a:pt x="837" y="114"/>
                  </a:lnTo>
                  <a:lnTo>
                    <a:pt x="848" y="100"/>
                  </a:lnTo>
                  <a:lnTo>
                    <a:pt x="857" y="88"/>
                  </a:lnTo>
                  <a:lnTo>
                    <a:pt x="867" y="74"/>
                  </a:lnTo>
                  <a:lnTo>
                    <a:pt x="877" y="64"/>
                  </a:lnTo>
                  <a:lnTo>
                    <a:pt x="887" y="53"/>
                  </a:lnTo>
                  <a:lnTo>
                    <a:pt x="897" y="42"/>
                  </a:lnTo>
                  <a:lnTo>
                    <a:pt x="906" y="33"/>
                  </a:lnTo>
                  <a:lnTo>
                    <a:pt x="916" y="25"/>
                  </a:lnTo>
                  <a:lnTo>
                    <a:pt x="926" y="19"/>
                  </a:lnTo>
                  <a:lnTo>
                    <a:pt x="936" y="13"/>
                  </a:lnTo>
                  <a:lnTo>
                    <a:pt x="946" y="8"/>
                  </a:lnTo>
                  <a:lnTo>
                    <a:pt x="956" y="4"/>
                  </a:lnTo>
                  <a:lnTo>
                    <a:pt x="966" y="2"/>
                  </a:lnTo>
                  <a:lnTo>
                    <a:pt x="975" y="0"/>
                  </a:lnTo>
                  <a:lnTo>
                    <a:pt x="986" y="0"/>
                  </a:lnTo>
                  <a:lnTo>
                    <a:pt x="995" y="0"/>
                  </a:lnTo>
                  <a:lnTo>
                    <a:pt x="1005" y="2"/>
                  </a:lnTo>
                  <a:lnTo>
                    <a:pt x="1015" y="4"/>
                  </a:lnTo>
                  <a:lnTo>
                    <a:pt x="1025" y="8"/>
                  </a:lnTo>
                  <a:lnTo>
                    <a:pt x="1034" y="13"/>
                  </a:lnTo>
                  <a:lnTo>
                    <a:pt x="1044" y="19"/>
                  </a:lnTo>
                  <a:lnTo>
                    <a:pt x="1054" y="25"/>
                  </a:lnTo>
                  <a:lnTo>
                    <a:pt x="1064" y="33"/>
                  </a:lnTo>
                  <a:lnTo>
                    <a:pt x="1073" y="42"/>
                  </a:lnTo>
                  <a:lnTo>
                    <a:pt x="1084" y="53"/>
                  </a:lnTo>
                  <a:lnTo>
                    <a:pt x="1094" y="64"/>
                  </a:lnTo>
                  <a:lnTo>
                    <a:pt x="1104" y="74"/>
                  </a:lnTo>
                  <a:lnTo>
                    <a:pt x="1113" y="88"/>
                  </a:lnTo>
                  <a:lnTo>
                    <a:pt x="1123" y="100"/>
                  </a:lnTo>
                  <a:lnTo>
                    <a:pt x="1133" y="114"/>
                  </a:lnTo>
                  <a:lnTo>
                    <a:pt x="1143" y="129"/>
                  </a:lnTo>
                  <a:lnTo>
                    <a:pt x="1152" y="145"/>
                  </a:lnTo>
                  <a:lnTo>
                    <a:pt x="1162" y="161"/>
                  </a:lnTo>
                  <a:lnTo>
                    <a:pt x="1173" y="178"/>
                  </a:lnTo>
                  <a:lnTo>
                    <a:pt x="1183" y="196"/>
                  </a:lnTo>
                  <a:lnTo>
                    <a:pt x="1192" y="214"/>
                  </a:lnTo>
                  <a:lnTo>
                    <a:pt x="1202" y="232"/>
                  </a:lnTo>
                  <a:lnTo>
                    <a:pt x="1213" y="252"/>
                  </a:lnTo>
                  <a:lnTo>
                    <a:pt x="1222" y="271"/>
                  </a:lnTo>
                  <a:lnTo>
                    <a:pt x="1232" y="291"/>
                  </a:lnTo>
                  <a:lnTo>
                    <a:pt x="1241" y="312"/>
                  </a:lnTo>
                  <a:lnTo>
                    <a:pt x="1251" y="332"/>
                  </a:lnTo>
                  <a:lnTo>
                    <a:pt x="1261" y="353"/>
                  </a:lnTo>
                  <a:lnTo>
                    <a:pt x="1271" y="375"/>
                  </a:lnTo>
                  <a:lnTo>
                    <a:pt x="1281" y="395"/>
                  </a:lnTo>
                  <a:lnTo>
                    <a:pt x="1290" y="416"/>
                  </a:lnTo>
                  <a:lnTo>
                    <a:pt x="1301" y="438"/>
                  </a:lnTo>
                  <a:lnTo>
                    <a:pt x="1311" y="460"/>
                  </a:lnTo>
                  <a:lnTo>
                    <a:pt x="1320" y="481"/>
                  </a:lnTo>
                  <a:lnTo>
                    <a:pt x="1330" y="503"/>
                  </a:lnTo>
                  <a:lnTo>
                    <a:pt x="1340" y="525"/>
                  </a:lnTo>
                  <a:lnTo>
                    <a:pt x="1350" y="547"/>
                  </a:lnTo>
                  <a:lnTo>
                    <a:pt x="1360" y="566"/>
                  </a:lnTo>
                  <a:lnTo>
                    <a:pt x="1369" y="588"/>
                  </a:lnTo>
                  <a:lnTo>
                    <a:pt x="1380" y="610"/>
                  </a:lnTo>
                  <a:lnTo>
                    <a:pt x="1390" y="629"/>
                  </a:lnTo>
                  <a:lnTo>
                    <a:pt x="1399" y="650"/>
                  </a:lnTo>
                  <a:lnTo>
                    <a:pt x="1409" y="670"/>
                  </a:lnTo>
                  <a:lnTo>
                    <a:pt x="1419" y="690"/>
                  </a:lnTo>
                  <a:lnTo>
                    <a:pt x="1429" y="710"/>
                  </a:lnTo>
                  <a:lnTo>
                    <a:pt x="1439" y="729"/>
                  </a:lnTo>
                  <a:lnTo>
                    <a:pt x="1448" y="747"/>
                  </a:lnTo>
                  <a:lnTo>
                    <a:pt x="1459" y="765"/>
                  </a:lnTo>
                  <a:lnTo>
                    <a:pt x="1468" y="784"/>
                  </a:lnTo>
                  <a:lnTo>
                    <a:pt x="1479" y="802"/>
                  </a:lnTo>
                  <a:lnTo>
                    <a:pt x="1488" y="818"/>
                  </a:lnTo>
                  <a:lnTo>
                    <a:pt x="1498" y="836"/>
                  </a:lnTo>
                  <a:lnTo>
                    <a:pt x="1508" y="853"/>
                  </a:lnTo>
                  <a:lnTo>
                    <a:pt x="1517" y="867"/>
                  </a:lnTo>
                  <a:lnTo>
                    <a:pt x="1527" y="883"/>
                  </a:lnTo>
                  <a:lnTo>
                    <a:pt x="1537" y="898"/>
                  </a:lnTo>
                  <a:lnTo>
                    <a:pt x="1547" y="912"/>
                  </a:lnTo>
                  <a:lnTo>
                    <a:pt x="1557" y="926"/>
                  </a:lnTo>
                  <a:lnTo>
                    <a:pt x="1566" y="939"/>
                  </a:lnTo>
                  <a:lnTo>
                    <a:pt x="1577" y="952"/>
                  </a:lnTo>
                  <a:lnTo>
                    <a:pt x="1587" y="965"/>
                  </a:lnTo>
                  <a:lnTo>
                    <a:pt x="1596" y="977"/>
                  </a:lnTo>
                  <a:lnTo>
                    <a:pt x="1606" y="988"/>
                  </a:lnTo>
                  <a:lnTo>
                    <a:pt x="1616" y="999"/>
                  </a:lnTo>
                  <a:lnTo>
                    <a:pt x="1626" y="1010"/>
                  </a:lnTo>
                  <a:lnTo>
                    <a:pt x="1636" y="1020"/>
                  </a:lnTo>
                  <a:lnTo>
                    <a:pt x="1645" y="1030"/>
                  </a:lnTo>
                  <a:lnTo>
                    <a:pt x="1655" y="1038"/>
                  </a:lnTo>
                  <a:lnTo>
                    <a:pt x="1665" y="1048"/>
                  </a:lnTo>
                  <a:lnTo>
                    <a:pt x="1675" y="1057"/>
                  </a:lnTo>
                  <a:lnTo>
                    <a:pt x="1685" y="1064"/>
                  </a:lnTo>
                  <a:lnTo>
                    <a:pt x="1695" y="1071"/>
                  </a:lnTo>
                  <a:lnTo>
                    <a:pt x="1706" y="1079"/>
                  </a:lnTo>
                  <a:lnTo>
                    <a:pt x="1715" y="1085"/>
                  </a:lnTo>
                  <a:lnTo>
                    <a:pt x="1725" y="1093"/>
                  </a:lnTo>
                  <a:lnTo>
                    <a:pt x="1734" y="1099"/>
                  </a:lnTo>
                  <a:lnTo>
                    <a:pt x="1744" y="1103"/>
                  </a:lnTo>
                  <a:lnTo>
                    <a:pt x="1754" y="1111"/>
                  </a:lnTo>
                  <a:lnTo>
                    <a:pt x="1764" y="1115"/>
                  </a:lnTo>
                  <a:lnTo>
                    <a:pt x="1774" y="1120"/>
                  </a:lnTo>
                  <a:lnTo>
                    <a:pt x="1783" y="1126"/>
                  </a:lnTo>
                  <a:lnTo>
                    <a:pt x="1794" y="1129"/>
                  </a:lnTo>
                  <a:lnTo>
                    <a:pt x="1804" y="1133"/>
                  </a:lnTo>
                  <a:lnTo>
                    <a:pt x="1813" y="1138"/>
                  </a:lnTo>
                  <a:lnTo>
                    <a:pt x="1823" y="1142"/>
                  </a:lnTo>
                  <a:lnTo>
                    <a:pt x="1833" y="1144"/>
                  </a:lnTo>
                  <a:lnTo>
                    <a:pt x="1843" y="1148"/>
                  </a:lnTo>
                  <a:lnTo>
                    <a:pt x="1852" y="1151"/>
                  </a:lnTo>
                  <a:lnTo>
                    <a:pt x="1862" y="1152"/>
                  </a:lnTo>
                  <a:lnTo>
                    <a:pt x="1873" y="1156"/>
                  </a:lnTo>
                  <a:lnTo>
                    <a:pt x="1883" y="1158"/>
                  </a:lnTo>
                  <a:lnTo>
                    <a:pt x="1892" y="1160"/>
                  </a:lnTo>
                  <a:lnTo>
                    <a:pt x="1902" y="1164"/>
                  </a:lnTo>
                  <a:lnTo>
                    <a:pt x="1912" y="1166"/>
                  </a:lnTo>
                  <a:lnTo>
                    <a:pt x="1922" y="1167"/>
                  </a:lnTo>
                  <a:lnTo>
                    <a:pt x="1931" y="1169"/>
                  </a:lnTo>
                  <a:lnTo>
                    <a:pt x="1941" y="1169"/>
                  </a:lnTo>
                  <a:lnTo>
                    <a:pt x="1952" y="1171"/>
                  </a:lnTo>
                  <a:lnTo>
                    <a:pt x="1961" y="1172"/>
                  </a:lnTo>
                  <a:lnTo>
                    <a:pt x="1971" y="1174"/>
                  </a:lnTo>
                </a:path>
              </a:pathLst>
            </a:custGeom>
            <a:noFill/>
            <a:ln w="50800" cap="rnd" cmpd="sng">
              <a:solidFill>
                <a:srgbClr val="FF3300"/>
              </a:solidFill>
              <a:prstDash val="sysDash"/>
              <a:round/>
              <a:headEnd type="none" w="sm" len="sm"/>
              <a:tailEnd type="none" w="sm" len="sm"/>
            </a:ln>
            <a:effectLst/>
          </p:spPr>
          <p:txBody>
            <a:bodyPr/>
            <a:lstStyle/>
            <a:p>
              <a:pPr fontAlgn="base">
                <a:spcBef>
                  <a:spcPct val="0"/>
                </a:spcBef>
                <a:spcAft>
                  <a:spcPct val="0"/>
                </a:spcAft>
              </a:pPr>
              <a:endParaRPr lang="en-US" sz="2400">
                <a:solidFill>
                  <a:srgbClr val="000000"/>
                </a:solidFill>
                <a:latin typeface="Times" pitchFamily="18" charset="0"/>
                <a:ea typeface="ＭＳ Ｐゴシック"/>
              </a:endParaRPr>
            </a:p>
          </p:txBody>
        </p:sp>
        <p:sp>
          <p:nvSpPr>
            <p:cNvPr id="17" name="Line 25"/>
            <p:cNvSpPr>
              <a:spLocks noChangeShapeType="1"/>
            </p:cNvSpPr>
            <p:nvPr/>
          </p:nvSpPr>
          <p:spPr bwMode="auto">
            <a:xfrm>
              <a:off x="2102" y="2010"/>
              <a:ext cx="300" cy="0"/>
            </a:xfrm>
            <a:prstGeom prst="line">
              <a:avLst/>
            </a:prstGeom>
            <a:noFill/>
            <a:ln w="57150">
              <a:solidFill>
                <a:schemeClr val="tx1"/>
              </a:solidFill>
              <a:round/>
              <a:headEnd/>
              <a:tailEnd type="stealth" w="sm" len="sm"/>
            </a:ln>
            <a:effectLst/>
          </p:spPr>
          <p:txBody>
            <a:bodyPr wrap="none" anchor="ctr"/>
            <a:lstStyle/>
            <a:p>
              <a:pPr fontAlgn="base">
                <a:spcBef>
                  <a:spcPct val="0"/>
                </a:spcBef>
                <a:spcAft>
                  <a:spcPct val="0"/>
                </a:spcAft>
              </a:pPr>
              <a:endParaRPr lang="en-US" sz="2400">
                <a:solidFill>
                  <a:srgbClr val="000000"/>
                </a:solidFill>
                <a:latin typeface="Times" pitchFamily="18" charset="0"/>
                <a:ea typeface="ＭＳ Ｐゴシック"/>
              </a:endParaRPr>
            </a:p>
          </p:txBody>
        </p:sp>
        <p:sp>
          <p:nvSpPr>
            <p:cNvPr id="18" name="Line 25"/>
            <p:cNvSpPr>
              <a:spLocks noChangeShapeType="1"/>
            </p:cNvSpPr>
            <p:nvPr/>
          </p:nvSpPr>
          <p:spPr bwMode="auto">
            <a:xfrm flipH="1">
              <a:off x="1251" y="1976"/>
              <a:ext cx="300" cy="0"/>
            </a:xfrm>
            <a:prstGeom prst="line">
              <a:avLst/>
            </a:prstGeom>
            <a:noFill/>
            <a:ln w="57150">
              <a:solidFill>
                <a:schemeClr val="tx1"/>
              </a:solidFill>
              <a:round/>
              <a:headEnd/>
              <a:tailEnd type="stealth" w="sm" len="sm"/>
            </a:ln>
            <a:effectLst/>
          </p:spPr>
          <p:txBody>
            <a:bodyPr wrap="none" anchor="ctr"/>
            <a:lstStyle/>
            <a:p>
              <a:pPr fontAlgn="base">
                <a:spcBef>
                  <a:spcPct val="0"/>
                </a:spcBef>
                <a:spcAft>
                  <a:spcPct val="0"/>
                </a:spcAft>
              </a:pPr>
              <a:endParaRPr lang="en-US" sz="2400">
                <a:solidFill>
                  <a:srgbClr val="000000"/>
                </a:solidFill>
                <a:latin typeface="Times" pitchFamily="18" charset="0"/>
                <a:ea typeface="ＭＳ Ｐゴシック"/>
              </a:endParaRPr>
            </a:p>
          </p:txBody>
        </p:sp>
      </p:grpSp>
      <p:sp>
        <p:nvSpPr>
          <p:cNvPr id="19" name="Freeform 17"/>
          <p:cNvSpPr>
            <a:spLocks/>
          </p:cNvSpPr>
          <p:nvPr/>
        </p:nvSpPr>
        <p:spPr bwMode="auto">
          <a:xfrm>
            <a:off x="5943607" y="3995734"/>
            <a:ext cx="1392491" cy="1889489"/>
          </a:xfrm>
          <a:custGeom>
            <a:avLst/>
            <a:gdLst/>
            <a:ahLst/>
            <a:cxnLst>
              <a:cxn ang="0">
                <a:pos x="30" y="1169"/>
              </a:cxn>
              <a:cxn ang="0">
                <a:pos x="69" y="1164"/>
              </a:cxn>
              <a:cxn ang="0">
                <a:pos x="109" y="1152"/>
              </a:cxn>
              <a:cxn ang="0">
                <a:pos x="147" y="1142"/>
              </a:cxn>
              <a:cxn ang="0">
                <a:pos x="187" y="1126"/>
              </a:cxn>
              <a:cxn ang="0">
                <a:pos x="227" y="1103"/>
              </a:cxn>
              <a:cxn ang="0">
                <a:pos x="265" y="1079"/>
              </a:cxn>
              <a:cxn ang="0">
                <a:pos x="305" y="1048"/>
              </a:cxn>
              <a:cxn ang="0">
                <a:pos x="344" y="1010"/>
              </a:cxn>
              <a:cxn ang="0">
                <a:pos x="384" y="965"/>
              </a:cxn>
              <a:cxn ang="0">
                <a:pos x="423" y="912"/>
              </a:cxn>
              <a:cxn ang="0">
                <a:pos x="463" y="853"/>
              </a:cxn>
              <a:cxn ang="0">
                <a:pos x="502" y="784"/>
              </a:cxn>
              <a:cxn ang="0">
                <a:pos x="542" y="710"/>
              </a:cxn>
              <a:cxn ang="0">
                <a:pos x="581" y="629"/>
              </a:cxn>
              <a:cxn ang="0">
                <a:pos x="621" y="547"/>
              </a:cxn>
              <a:cxn ang="0">
                <a:pos x="659" y="460"/>
              </a:cxn>
              <a:cxn ang="0">
                <a:pos x="700" y="375"/>
              </a:cxn>
              <a:cxn ang="0">
                <a:pos x="739" y="291"/>
              </a:cxn>
              <a:cxn ang="0">
                <a:pos x="778" y="214"/>
              </a:cxn>
              <a:cxn ang="0">
                <a:pos x="818" y="145"/>
              </a:cxn>
              <a:cxn ang="0">
                <a:pos x="857" y="88"/>
              </a:cxn>
              <a:cxn ang="0">
                <a:pos x="897" y="42"/>
              </a:cxn>
              <a:cxn ang="0">
                <a:pos x="936" y="13"/>
              </a:cxn>
              <a:cxn ang="0">
                <a:pos x="975" y="0"/>
              </a:cxn>
              <a:cxn ang="0">
                <a:pos x="1015" y="4"/>
              </a:cxn>
              <a:cxn ang="0">
                <a:pos x="1054" y="25"/>
              </a:cxn>
              <a:cxn ang="0">
                <a:pos x="1094" y="64"/>
              </a:cxn>
              <a:cxn ang="0">
                <a:pos x="1133" y="114"/>
              </a:cxn>
              <a:cxn ang="0">
                <a:pos x="1173" y="178"/>
              </a:cxn>
              <a:cxn ang="0">
                <a:pos x="1213" y="252"/>
              </a:cxn>
              <a:cxn ang="0">
                <a:pos x="1251" y="332"/>
              </a:cxn>
              <a:cxn ang="0">
                <a:pos x="1290" y="416"/>
              </a:cxn>
              <a:cxn ang="0">
                <a:pos x="1330" y="503"/>
              </a:cxn>
              <a:cxn ang="0">
                <a:pos x="1369" y="588"/>
              </a:cxn>
              <a:cxn ang="0">
                <a:pos x="1409" y="670"/>
              </a:cxn>
              <a:cxn ang="0">
                <a:pos x="1448" y="747"/>
              </a:cxn>
              <a:cxn ang="0">
                <a:pos x="1488" y="818"/>
              </a:cxn>
              <a:cxn ang="0">
                <a:pos x="1527" y="883"/>
              </a:cxn>
              <a:cxn ang="0">
                <a:pos x="1566" y="939"/>
              </a:cxn>
              <a:cxn ang="0">
                <a:pos x="1606" y="988"/>
              </a:cxn>
              <a:cxn ang="0">
                <a:pos x="1645" y="1030"/>
              </a:cxn>
              <a:cxn ang="0">
                <a:pos x="1685" y="1064"/>
              </a:cxn>
              <a:cxn ang="0">
                <a:pos x="1725" y="1093"/>
              </a:cxn>
              <a:cxn ang="0">
                <a:pos x="1764" y="1115"/>
              </a:cxn>
              <a:cxn ang="0">
                <a:pos x="1804" y="1133"/>
              </a:cxn>
              <a:cxn ang="0">
                <a:pos x="1843" y="1148"/>
              </a:cxn>
              <a:cxn ang="0">
                <a:pos x="1883" y="1158"/>
              </a:cxn>
              <a:cxn ang="0">
                <a:pos x="1922" y="1167"/>
              </a:cxn>
              <a:cxn ang="0">
                <a:pos x="1961" y="1172"/>
              </a:cxn>
            </a:cxnLst>
            <a:rect l="0" t="0" r="r" b="b"/>
            <a:pathLst>
              <a:path w="1972" h="1175">
                <a:moveTo>
                  <a:pt x="0" y="1174"/>
                </a:moveTo>
                <a:lnTo>
                  <a:pt x="9" y="1172"/>
                </a:lnTo>
                <a:lnTo>
                  <a:pt x="19" y="1171"/>
                </a:lnTo>
                <a:lnTo>
                  <a:pt x="30" y="1169"/>
                </a:lnTo>
                <a:lnTo>
                  <a:pt x="39" y="1169"/>
                </a:lnTo>
                <a:lnTo>
                  <a:pt x="49" y="1167"/>
                </a:lnTo>
                <a:lnTo>
                  <a:pt x="58" y="1166"/>
                </a:lnTo>
                <a:lnTo>
                  <a:pt x="69" y="1164"/>
                </a:lnTo>
                <a:lnTo>
                  <a:pt x="78" y="1160"/>
                </a:lnTo>
                <a:lnTo>
                  <a:pt x="88" y="1158"/>
                </a:lnTo>
                <a:lnTo>
                  <a:pt x="98" y="1156"/>
                </a:lnTo>
                <a:lnTo>
                  <a:pt x="109" y="1152"/>
                </a:lnTo>
                <a:lnTo>
                  <a:pt x="118" y="1151"/>
                </a:lnTo>
                <a:lnTo>
                  <a:pt x="128" y="1148"/>
                </a:lnTo>
                <a:lnTo>
                  <a:pt x="137" y="1144"/>
                </a:lnTo>
                <a:lnTo>
                  <a:pt x="147" y="1142"/>
                </a:lnTo>
                <a:lnTo>
                  <a:pt x="157" y="1138"/>
                </a:lnTo>
                <a:lnTo>
                  <a:pt x="167" y="1133"/>
                </a:lnTo>
                <a:lnTo>
                  <a:pt x="176" y="1129"/>
                </a:lnTo>
                <a:lnTo>
                  <a:pt x="187" y="1126"/>
                </a:lnTo>
                <a:lnTo>
                  <a:pt x="197" y="1120"/>
                </a:lnTo>
                <a:lnTo>
                  <a:pt x="207" y="1115"/>
                </a:lnTo>
                <a:lnTo>
                  <a:pt x="216" y="1111"/>
                </a:lnTo>
                <a:lnTo>
                  <a:pt x="227" y="1103"/>
                </a:lnTo>
                <a:lnTo>
                  <a:pt x="236" y="1099"/>
                </a:lnTo>
                <a:lnTo>
                  <a:pt x="246" y="1093"/>
                </a:lnTo>
                <a:lnTo>
                  <a:pt x="255" y="1085"/>
                </a:lnTo>
                <a:lnTo>
                  <a:pt x="265" y="1079"/>
                </a:lnTo>
                <a:lnTo>
                  <a:pt x="276" y="1071"/>
                </a:lnTo>
                <a:lnTo>
                  <a:pt x="285" y="1064"/>
                </a:lnTo>
                <a:lnTo>
                  <a:pt x="295" y="1057"/>
                </a:lnTo>
                <a:lnTo>
                  <a:pt x="305" y="1048"/>
                </a:lnTo>
                <a:lnTo>
                  <a:pt x="315" y="1038"/>
                </a:lnTo>
                <a:lnTo>
                  <a:pt x="325" y="1030"/>
                </a:lnTo>
                <a:lnTo>
                  <a:pt x="334" y="1020"/>
                </a:lnTo>
                <a:lnTo>
                  <a:pt x="344" y="1010"/>
                </a:lnTo>
                <a:lnTo>
                  <a:pt x="355" y="999"/>
                </a:lnTo>
                <a:lnTo>
                  <a:pt x="364" y="988"/>
                </a:lnTo>
                <a:lnTo>
                  <a:pt x="374" y="977"/>
                </a:lnTo>
                <a:lnTo>
                  <a:pt x="384" y="965"/>
                </a:lnTo>
                <a:lnTo>
                  <a:pt x="394" y="952"/>
                </a:lnTo>
                <a:lnTo>
                  <a:pt x="404" y="939"/>
                </a:lnTo>
                <a:lnTo>
                  <a:pt x="413" y="926"/>
                </a:lnTo>
                <a:lnTo>
                  <a:pt x="423" y="912"/>
                </a:lnTo>
                <a:lnTo>
                  <a:pt x="434" y="898"/>
                </a:lnTo>
                <a:lnTo>
                  <a:pt x="444" y="883"/>
                </a:lnTo>
                <a:lnTo>
                  <a:pt x="453" y="867"/>
                </a:lnTo>
                <a:lnTo>
                  <a:pt x="463" y="853"/>
                </a:lnTo>
                <a:lnTo>
                  <a:pt x="473" y="836"/>
                </a:lnTo>
                <a:lnTo>
                  <a:pt x="482" y="818"/>
                </a:lnTo>
                <a:lnTo>
                  <a:pt x="493" y="802"/>
                </a:lnTo>
                <a:lnTo>
                  <a:pt x="502" y="784"/>
                </a:lnTo>
                <a:lnTo>
                  <a:pt x="512" y="765"/>
                </a:lnTo>
                <a:lnTo>
                  <a:pt x="522" y="747"/>
                </a:lnTo>
                <a:lnTo>
                  <a:pt x="532" y="729"/>
                </a:lnTo>
                <a:lnTo>
                  <a:pt x="542" y="710"/>
                </a:lnTo>
                <a:lnTo>
                  <a:pt x="551" y="690"/>
                </a:lnTo>
                <a:lnTo>
                  <a:pt x="561" y="670"/>
                </a:lnTo>
                <a:lnTo>
                  <a:pt x="571" y="650"/>
                </a:lnTo>
                <a:lnTo>
                  <a:pt x="581" y="629"/>
                </a:lnTo>
                <a:lnTo>
                  <a:pt x="591" y="610"/>
                </a:lnTo>
                <a:lnTo>
                  <a:pt x="601" y="588"/>
                </a:lnTo>
                <a:lnTo>
                  <a:pt x="611" y="566"/>
                </a:lnTo>
                <a:lnTo>
                  <a:pt x="621" y="547"/>
                </a:lnTo>
                <a:lnTo>
                  <a:pt x="630" y="525"/>
                </a:lnTo>
                <a:lnTo>
                  <a:pt x="640" y="503"/>
                </a:lnTo>
                <a:lnTo>
                  <a:pt x="650" y="481"/>
                </a:lnTo>
                <a:lnTo>
                  <a:pt x="659" y="460"/>
                </a:lnTo>
                <a:lnTo>
                  <a:pt x="669" y="438"/>
                </a:lnTo>
                <a:lnTo>
                  <a:pt x="680" y="416"/>
                </a:lnTo>
                <a:lnTo>
                  <a:pt x="690" y="395"/>
                </a:lnTo>
                <a:lnTo>
                  <a:pt x="700" y="375"/>
                </a:lnTo>
                <a:lnTo>
                  <a:pt x="709" y="353"/>
                </a:lnTo>
                <a:lnTo>
                  <a:pt x="720" y="332"/>
                </a:lnTo>
                <a:lnTo>
                  <a:pt x="729" y="312"/>
                </a:lnTo>
                <a:lnTo>
                  <a:pt x="739" y="291"/>
                </a:lnTo>
                <a:lnTo>
                  <a:pt x="748" y="271"/>
                </a:lnTo>
                <a:lnTo>
                  <a:pt x="758" y="252"/>
                </a:lnTo>
                <a:lnTo>
                  <a:pt x="769" y="232"/>
                </a:lnTo>
                <a:lnTo>
                  <a:pt x="778" y="214"/>
                </a:lnTo>
                <a:lnTo>
                  <a:pt x="788" y="196"/>
                </a:lnTo>
                <a:lnTo>
                  <a:pt x="798" y="178"/>
                </a:lnTo>
                <a:lnTo>
                  <a:pt x="808" y="161"/>
                </a:lnTo>
                <a:lnTo>
                  <a:pt x="818" y="145"/>
                </a:lnTo>
                <a:lnTo>
                  <a:pt x="827" y="129"/>
                </a:lnTo>
                <a:lnTo>
                  <a:pt x="837" y="114"/>
                </a:lnTo>
                <a:lnTo>
                  <a:pt x="848" y="100"/>
                </a:lnTo>
                <a:lnTo>
                  <a:pt x="857" y="88"/>
                </a:lnTo>
                <a:lnTo>
                  <a:pt x="867" y="74"/>
                </a:lnTo>
                <a:lnTo>
                  <a:pt x="877" y="64"/>
                </a:lnTo>
                <a:lnTo>
                  <a:pt x="887" y="53"/>
                </a:lnTo>
                <a:lnTo>
                  <a:pt x="897" y="42"/>
                </a:lnTo>
                <a:lnTo>
                  <a:pt x="906" y="33"/>
                </a:lnTo>
                <a:lnTo>
                  <a:pt x="916" y="25"/>
                </a:lnTo>
                <a:lnTo>
                  <a:pt x="926" y="19"/>
                </a:lnTo>
                <a:lnTo>
                  <a:pt x="936" y="13"/>
                </a:lnTo>
                <a:lnTo>
                  <a:pt x="946" y="8"/>
                </a:lnTo>
                <a:lnTo>
                  <a:pt x="956" y="4"/>
                </a:lnTo>
                <a:lnTo>
                  <a:pt x="966" y="2"/>
                </a:lnTo>
                <a:lnTo>
                  <a:pt x="975" y="0"/>
                </a:lnTo>
                <a:lnTo>
                  <a:pt x="986" y="0"/>
                </a:lnTo>
                <a:lnTo>
                  <a:pt x="995" y="0"/>
                </a:lnTo>
                <a:lnTo>
                  <a:pt x="1005" y="2"/>
                </a:lnTo>
                <a:lnTo>
                  <a:pt x="1015" y="4"/>
                </a:lnTo>
                <a:lnTo>
                  <a:pt x="1025" y="8"/>
                </a:lnTo>
                <a:lnTo>
                  <a:pt x="1034" y="13"/>
                </a:lnTo>
                <a:lnTo>
                  <a:pt x="1044" y="19"/>
                </a:lnTo>
                <a:lnTo>
                  <a:pt x="1054" y="25"/>
                </a:lnTo>
                <a:lnTo>
                  <a:pt x="1064" y="33"/>
                </a:lnTo>
                <a:lnTo>
                  <a:pt x="1073" y="42"/>
                </a:lnTo>
                <a:lnTo>
                  <a:pt x="1084" y="53"/>
                </a:lnTo>
                <a:lnTo>
                  <a:pt x="1094" y="64"/>
                </a:lnTo>
                <a:lnTo>
                  <a:pt x="1104" y="74"/>
                </a:lnTo>
                <a:lnTo>
                  <a:pt x="1113" y="88"/>
                </a:lnTo>
                <a:lnTo>
                  <a:pt x="1123" y="100"/>
                </a:lnTo>
                <a:lnTo>
                  <a:pt x="1133" y="114"/>
                </a:lnTo>
                <a:lnTo>
                  <a:pt x="1143" y="129"/>
                </a:lnTo>
                <a:lnTo>
                  <a:pt x="1152" y="145"/>
                </a:lnTo>
                <a:lnTo>
                  <a:pt x="1162" y="161"/>
                </a:lnTo>
                <a:lnTo>
                  <a:pt x="1173" y="178"/>
                </a:lnTo>
                <a:lnTo>
                  <a:pt x="1183" y="196"/>
                </a:lnTo>
                <a:lnTo>
                  <a:pt x="1192" y="214"/>
                </a:lnTo>
                <a:lnTo>
                  <a:pt x="1202" y="232"/>
                </a:lnTo>
                <a:lnTo>
                  <a:pt x="1213" y="252"/>
                </a:lnTo>
                <a:lnTo>
                  <a:pt x="1222" y="271"/>
                </a:lnTo>
                <a:lnTo>
                  <a:pt x="1232" y="291"/>
                </a:lnTo>
                <a:lnTo>
                  <a:pt x="1241" y="312"/>
                </a:lnTo>
                <a:lnTo>
                  <a:pt x="1251" y="332"/>
                </a:lnTo>
                <a:lnTo>
                  <a:pt x="1261" y="353"/>
                </a:lnTo>
                <a:lnTo>
                  <a:pt x="1271" y="375"/>
                </a:lnTo>
                <a:lnTo>
                  <a:pt x="1281" y="395"/>
                </a:lnTo>
                <a:lnTo>
                  <a:pt x="1290" y="416"/>
                </a:lnTo>
                <a:lnTo>
                  <a:pt x="1301" y="438"/>
                </a:lnTo>
                <a:lnTo>
                  <a:pt x="1311" y="460"/>
                </a:lnTo>
                <a:lnTo>
                  <a:pt x="1320" y="481"/>
                </a:lnTo>
                <a:lnTo>
                  <a:pt x="1330" y="503"/>
                </a:lnTo>
                <a:lnTo>
                  <a:pt x="1340" y="525"/>
                </a:lnTo>
                <a:lnTo>
                  <a:pt x="1350" y="547"/>
                </a:lnTo>
                <a:lnTo>
                  <a:pt x="1360" y="566"/>
                </a:lnTo>
                <a:lnTo>
                  <a:pt x="1369" y="588"/>
                </a:lnTo>
                <a:lnTo>
                  <a:pt x="1380" y="610"/>
                </a:lnTo>
                <a:lnTo>
                  <a:pt x="1390" y="629"/>
                </a:lnTo>
                <a:lnTo>
                  <a:pt x="1399" y="650"/>
                </a:lnTo>
                <a:lnTo>
                  <a:pt x="1409" y="670"/>
                </a:lnTo>
                <a:lnTo>
                  <a:pt x="1419" y="690"/>
                </a:lnTo>
                <a:lnTo>
                  <a:pt x="1429" y="710"/>
                </a:lnTo>
                <a:lnTo>
                  <a:pt x="1439" y="729"/>
                </a:lnTo>
                <a:lnTo>
                  <a:pt x="1448" y="747"/>
                </a:lnTo>
                <a:lnTo>
                  <a:pt x="1459" y="765"/>
                </a:lnTo>
                <a:lnTo>
                  <a:pt x="1468" y="784"/>
                </a:lnTo>
                <a:lnTo>
                  <a:pt x="1479" y="802"/>
                </a:lnTo>
                <a:lnTo>
                  <a:pt x="1488" y="818"/>
                </a:lnTo>
                <a:lnTo>
                  <a:pt x="1498" y="836"/>
                </a:lnTo>
                <a:lnTo>
                  <a:pt x="1508" y="853"/>
                </a:lnTo>
                <a:lnTo>
                  <a:pt x="1517" y="867"/>
                </a:lnTo>
                <a:lnTo>
                  <a:pt x="1527" y="883"/>
                </a:lnTo>
                <a:lnTo>
                  <a:pt x="1537" y="898"/>
                </a:lnTo>
                <a:lnTo>
                  <a:pt x="1547" y="912"/>
                </a:lnTo>
                <a:lnTo>
                  <a:pt x="1557" y="926"/>
                </a:lnTo>
                <a:lnTo>
                  <a:pt x="1566" y="939"/>
                </a:lnTo>
                <a:lnTo>
                  <a:pt x="1577" y="952"/>
                </a:lnTo>
                <a:lnTo>
                  <a:pt x="1587" y="965"/>
                </a:lnTo>
                <a:lnTo>
                  <a:pt x="1596" y="977"/>
                </a:lnTo>
                <a:lnTo>
                  <a:pt x="1606" y="988"/>
                </a:lnTo>
                <a:lnTo>
                  <a:pt x="1616" y="999"/>
                </a:lnTo>
                <a:lnTo>
                  <a:pt x="1626" y="1010"/>
                </a:lnTo>
                <a:lnTo>
                  <a:pt x="1636" y="1020"/>
                </a:lnTo>
                <a:lnTo>
                  <a:pt x="1645" y="1030"/>
                </a:lnTo>
                <a:lnTo>
                  <a:pt x="1655" y="1038"/>
                </a:lnTo>
                <a:lnTo>
                  <a:pt x="1665" y="1048"/>
                </a:lnTo>
                <a:lnTo>
                  <a:pt x="1675" y="1057"/>
                </a:lnTo>
                <a:lnTo>
                  <a:pt x="1685" y="1064"/>
                </a:lnTo>
                <a:lnTo>
                  <a:pt x="1695" y="1071"/>
                </a:lnTo>
                <a:lnTo>
                  <a:pt x="1706" y="1079"/>
                </a:lnTo>
                <a:lnTo>
                  <a:pt x="1715" y="1085"/>
                </a:lnTo>
                <a:lnTo>
                  <a:pt x="1725" y="1093"/>
                </a:lnTo>
                <a:lnTo>
                  <a:pt x="1734" y="1099"/>
                </a:lnTo>
                <a:lnTo>
                  <a:pt x="1744" y="1103"/>
                </a:lnTo>
                <a:lnTo>
                  <a:pt x="1754" y="1111"/>
                </a:lnTo>
                <a:lnTo>
                  <a:pt x="1764" y="1115"/>
                </a:lnTo>
                <a:lnTo>
                  <a:pt x="1774" y="1120"/>
                </a:lnTo>
                <a:lnTo>
                  <a:pt x="1783" y="1126"/>
                </a:lnTo>
                <a:lnTo>
                  <a:pt x="1794" y="1129"/>
                </a:lnTo>
                <a:lnTo>
                  <a:pt x="1804" y="1133"/>
                </a:lnTo>
                <a:lnTo>
                  <a:pt x="1813" y="1138"/>
                </a:lnTo>
                <a:lnTo>
                  <a:pt x="1823" y="1142"/>
                </a:lnTo>
                <a:lnTo>
                  <a:pt x="1833" y="1144"/>
                </a:lnTo>
                <a:lnTo>
                  <a:pt x="1843" y="1148"/>
                </a:lnTo>
                <a:lnTo>
                  <a:pt x="1852" y="1151"/>
                </a:lnTo>
                <a:lnTo>
                  <a:pt x="1862" y="1152"/>
                </a:lnTo>
                <a:lnTo>
                  <a:pt x="1873" y="1156"/>
                </a:lnTo>
                <a:lnTo>
                  <a:pt x="1883" y="1158"/>
                </a:lnTo>
                <a:lnTo>
                  <a:pt x="1892" y="1160"/>
                </a:lnTo>
                <a:lnTo>
                  <a:pt x="1902" y="1164"/>
                </a:lnTo>
                <a:lnTo>
                  <a:pt x="1912" y="1166"/>
                </a:lnTo>
                <a:lnTo>
                  <a:pt x="1922" y="1167"/>
                </a:lnTo>
                <a:lnTo>
                  <a:pt x="1931" y="1169"/>
                </a:lnTo>
                <a:lnTo>
                  <a:pt x="1941" y="1169"/>
                </a:lnTo>
                <a:lnTo>
                  <a:pt x="1952" y="1171"/>
                </a:lnTo>
                <a:lnTo>
                  <a:pt x="1961" y="1172"/>
                </a:lnTo>
                <a:lnTo>
                  <a:pt x="1971" y="1174"/>
                </a:lnTo>
              </a:path>
            </a:pathLst>
          </a:custGeom>
          <a:noFill/>
          <a:ln w="50800" cap="rnd" cmpd="sng">
            <a:solidFill>
              <a:srgbClr val="00B050"/>
            </a:solidFill>
            <a:prstDash val="solid"/>
            <a:round/>
            <a:headEnd type="none" w="sm" len="sm"/>
            <a:tailEnd type="none" w="sm" len="sm"/>
          </a:ln>
          <a:effectLst/>
        </p:spPr>
        <p:txBody>
          <a:bodyPr/>
          <a:lstStyle/>
          <a:p>
            <a:pPr fontAlgn="base">
              <a:spcBef>
                <a:spcPct val="0"/>
              </a:spcBef>
              <a:spcAft>
                <a:spcPct val="0"/>
              </a:spcAft>
            </a:pPr>
            <a:endParaRPr lang="en-US" sz="2400">
              <a:solidFill>
                <a:srgbClr val="000000"/>
              </a:solidFill>
              <a:latin typeface="Times" pitchFamily="18" charset="0"/>
              <a:ea typeface="ＭＳ Ｐゴシック"/>
            </a:endParaRPr>
          </a:p>
        </p:txBody>
      </p:sp>
      <p:sp>
        <p:nvSpPr>
          <p:cNvPr id="20" name="TextBox 19"/>
          <p:cNvSpPr txBox="1"/>
          <p:nvPr/>
        </p:nvSpPr>
        <p:spPr>
          <a:xfrm>
            <a:off x="7536750" y="4294146"/>
            <a:ext cx="1227696" cy="830997"/>
          </a:xfrm>
          <a:prstGeom prst="rect">
            <a:avLst/>
          </a:prstGeom>
          <a:noFill/>
        </p:spPr>
        <p:txBody>
          <a:bodyPr wrap="square" rtlCol="0">
            <a:spAutoFit/>
          </a:bodyPr>
          <a:lstStyle/>
          <a:p>
            <a:pPr algn="ctr"/>
            <a:r>
              <a:rPr lang="en-US" sz="2400" dirty="0" smtClean="0">
                <a:latin typeface="Calibri" panose="020F0502020204030204" pitchFamily="34" charset="0"/>
              </a:rPr>
              <a:t>Change in SD</a:t>
            </a:r>
            <a:endParaRPr lang="en-US" sz="2400" dirty="0">
              <a:latin typeface="Calibri" panose="020F0502020204030204" pitchFamily="34" charset="0"/>
            </a:endParaRPr>
          </a:p>
        </p:txBody>
      </p:sp>
    </p:spTree>
    <p:extLst>
      <p:ext uri="{BB962C8B-B14F-4D97-AF65-F5344CB8AC3E}">
        <p14:creationId xmlns:p14="http://schemas.microsoft.com/office/powerpoint/2010/main" val="2369829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4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100014"/>
            <a:ext cx="7826375" cy="63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215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Sharing</a:t>
            </a:r>
            <a:endParaRPr lang="en-US" dirty="0"/>
          </a:p>
        </p:txBody>
      </p:sp>
      <p:sp>
        <p:nvSpPr>
          <p:cNvPr id="3" name="Content Placeholder 2"/>
          <p:cNvSpPr>
            <a:spLocks noGrp="1"/>
          </p:cNvSpPr>
          <p:nvPr>
            <p:ph idx="1"/>
          </p:nvPr>
        </p:nvSpPr>
        <p:spPr/>
        <p:txBody>
          <a:bodyPr/>
          <a:lstStyle/>
          <a:p>
            <a:pPr>
              <a:spcBef>
                <a:spcPts val="600"/>
              </a:spcBef>
              <a:spcAft>
                <a:spcPts val="600"/>
              </a:spcAft>
            </a:pPr>
            <a:r>
              <a:rPr lang="en-US" dirty="0" smtClean="0"/>
              <a:t>Data sharing </a:t>
            </a:r>
            <a:r>
              <a:rPr lang="en-US" dirty="0" smtClean="0">
                <a:sym typeface="Wingdings" panose="05000000000000000000" pitchFamily="2" charset="2"/>
              </a:rPr>
              <a:t> core of collaborative QI</a:t>
            </a:r>
          </a:p>
          <a:p>
            <a:pPr>
              <a:spcBef>
                <a:spcPts val="600"/>
              </a:spcBef>
              <a:spcAft>
                <a:spcPts val="600"/>
              </a:spcAft>
            </a:pPr>
            <a:r>
              <a:rPr lang="en-US" dirty="0" smtClean="0">
                <a:sym typeface="Wingdings" panose="05000000000000000000" pitchFamily="2" charset="2"/>
              </a:rPr>
              <a:t>Transparency ideal, when possible</a:t>
            </a:r>
          </a:p>
          <a:p>
            <a:pPr>
              <a:spcBef>
                <a:spcPts val="600"/>
              </a:spcBef>
              <a:spcAft>
                <a:spcPts val="600"/>
              </a:spcAft>
            </a:pPr>
            <a:r>
              <a:rPr lang="en-US" dirty="0" smtClean="0">
                <a:sym typeface="Wingdings" panose="05000000000000000000" pitchFamily="2" charset="2"/>
              </a:rPr>
              <a:t>Sharing summary data – e.g., annual rates – has value, and is fairly easy</a:t>
            </a:r>
          </a:p>
          <a:p>
            <a:pPr>
              <a:spcBef>
                <a:spcPts val="600"/>
              </a:spcBef>
              <a:spcAft>
                <a:spcPts val="600"/>
              </a:spcAft>
            </a:pPr>
            <a:r>
              <a:rPr lang="en-US" dirty="0" smtClean="0"/>
              <a:t>Sharing more detailed, patient level data, will likely be necessary, and is a bit more complex</a:t>
            </a:r>
          </a:p>
          <a:p>
            <a:pPr>
              <a:lnSpc>
                <a:spcPts val="3800"/>
              </a:lnSpc>
              <a:spcBef>
                <a:spcPts val="600"/>
              </a:spcBef>
              <a:spcAft>
                <a:spcPts val="600"/>
              </a:spcAft>
            </a:pPr>
            <a:endParaRPr lang="en-US" dirty="0"/>
          </a:p>
          <a:p>
            <a:pPr marL="0" indent="0">
              <a:lnSpc>
                <a:spcPts val="3800"/>
              </a:lnSpc>
              <a:spcBef>
                <a:spcPts val="600"/>
              </a:spcBef>
              <a:spcAft>
                <a:spcPts val="600"/>
              </a:spcAft>
              <a:buNone/>
            </a:pPr>
            <a:endParaRPr lang="en-US" dirty="0" smtClean="0"/>
          </a:p>
        </p:txBody>
      </p:sp>
    </p:spTree>
    <p:extLst>
      <p:ext uri="{BB962C8B-B14F-4D97-AF65-F5344CB8AC3E}">
        <p14:creationId xmlns:p14="http://schemas.microsoft.com/office/powerpoint/2010/main" val="3802350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Patient-level Data Sharing</a:t>
            </a:r>
            <a:endParaRPr lang="en-US" dirty="0"/>
          </a:p>
        </p:txBody>
      </p:sp>
      <p:sp>
        <p:nvSpPr>
          <p:cNvPr id="3" name="Content Placeholder 2"/>
          <p:cNvSpPr>
            <a:spLocks noGrp="1"/>
          </p:cNvSpPr>
          <p:nvPr>
            <p:ph idx="1"/>
          </p:nvPr>
        </p:nvSpPr>
        <p:spPr/>
        <p:txBody>
          <a:bodyPr/>
          <a:lstStyle/>
          <a:p>
            <a:pPr>
              <a:lnSpc>
                <a:spcPts val="3800"/>
              </a:lnSpc>
              <a:spcBef>
                <a:spcPts val="600"/>
              </a:spcBef>
              <a:spcAft>
                <a:spcPts val="600"/>
              </a:spcAft>
            </a:pPr>
            <a:r>
              <a:rPr lang="en-US" dirty="0" smtClean="0"/>
              <a:t>IRB issues</a:t>
            </a:r>
          </a:p>
          <a:p>
            <a:pPr>
              <a:lnSpc>
                <a:spcPts val="3800"/>
              </a:lnSpc>
              <a:spcBef>
                <a:spcPts val="600"/>
              </a:spcBef>
              <a:spcAft>
                <a:spcPts val="600"/>
              </a:spcAft>
            </a:pPr>
            <a:r>
              <a:rPr lang="en-US" dirty="0" smtClean="0"/>
              <a:t>Data protection</a:t>
            </a:r>
          </a:p>
          <a:p>
            <a:pPr>
              <a:lnSpc>
                <a:spcPts val="3800"/>
              </a:lnSpc>
              <a:spcBef>
                <a:spcPts val="600"/>
              </a:spcBef>
              <a:spcAft>
                <a:spcPts val="600"/>
              </a:spcAft>
            </a:pPr>
            <a:r>
              <a:rPr lang="en-US" dirty="0" smtClean="0"/>
              <a:t>Vehicles for data sharing -- </a:t>
            </a:r>
            <a:r>
              <a:rPr lang="en-US" dirty="0" err="1" smtClean="0"/>
              <a:t>REDCap</a:t>
            </a:r>
            <a:endParaRPr lang="en-US" dirty="0" smtClean="0"/>
          </a:p>
          <a:p>
            <a:pPr>
              <a:lnSpc>
                <a:spcPts val="3800"/>
              </a:lnSpc>
              <a:spcBef>
                <a:spcPts val="600"/>
              </a:spcBef>
              <a:spcAft>
                <a:spcPts val="600"/>
              </a:spcAft>
            </a:pPr>
            <a:endParaRPr lang="en-US" dirty="0"/>
          </a:p>
          <a:p>
            <a:pPr marL="0" indent="0">
              <a:lnSpc>
                <a:spcPts val="3800"/>
              </a:lnSpc>
              <a:spcBef>
                <a:spcPts val="600"/>
              </a:spcBef>
              <a:spcAft>
                <a:spcPts val="600"/>
              </a:spcAft>
              <a:buNone/>
            </a:pPr>
            <a:endParaRPr lang="en-US" dirty="0" smtClean="0"/>
          </a:p>
        </p:txBody>
      </p:sp>
    </p:spTree>
    <p:extLst>
      <p:ext uri="{BB962C8B-B14F-4D97-AF65-F5344CB8AC3E}">
        <p14:creationId xmlns:p14="http://schemas.microsoft.com/office/powerpoint/2010/main" val="3862286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405" t="2888" r="7044" b="14771"/>
          <a:stretch/>
        </p:blipFill>
        <p:spPr bwMode="auto">
          <a:xfrm>
            <a:off x="1349828" y="892632"/>
            <a:ext cx="6411685" cy="545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573426"/>
            <a:ext cx="8610600" cy="307777"/>
          </a:xfrm>
          <a:prstGeom prst="rect">
            <a:avLst/>
          </a:prstGeom>
        </p:spPr>
        <p:txBody>
          <a:bodyPr wrap="square">
            <a:spAutoFit/>
          </a:bodyPr>
          <a:lstStyle/>
          <a:p>
            <a:r>
              <a:rPr lang="en-US" sz="1400" dirty="0">
                <a:latin typeface="+mn-lt"/>
              </a:rPr>
              <a:t>http://www.hhs.gov/ohrp/policy/faq/quality-improvement-activities/index.html</a:t>
            </a:r>
          </a:p>
        </p:txBody>
      </p:sp>
      <p:sp>
        <p:nvSpPr>
          <p:cNvPr id="5" name="Title 4"/>
          <p:cNvSpPr>
            <a:spLocks noGrp="1"/>
          </p:cNvSpPr>
          <p:nvPr>
            <p:ph type="title"/>
          </p:nvPr>
        </p:nvSpPr>
        <p:spPr/>
        <p:txBody>
          <a:bodyPr>
            <a:noAutofit/>
          </a:bodyPr>
          <a:lstStyle/>
          <a:p>
            <a:r>
              <a:rPr lang="en-US" dirty="0" smtClean="0"/>
              <a:t>IRB Issues</a:t>
            </a:r>
            <a:endParaRPr lang="en-US" dirty="0"/>
          </a:p>
        </p:txBody>
      </p:sp>
    </p:spTree>
    <p:extLst>
      <p:ext uri="{BB962C8B-B14F-4D97-AF65-F5344CB8AC3E}">
        <p14:creationId xmlns:p14="http://schemas.microsoft.com/office/powerpoint/2010/main" val="2775819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4800" y="174172"/>
            <a:ext cx="8610599" cy="6370975"/>
          </a:xfrm>
          <a:prstGeom prst="rect">
            <a:avLst/>
          </a:prstGeom>
        </p:spPr>
        <p:txBody>
          <a:bodyPr wrap="square">
            <a:spAutoFit/>
          </a:bodyPr>
          <a:lstStyle/>
          <a:p>
            <a:r>
              <a:rPr lang="en-US" sz="2400" i="1" dirty="0">
                <a:latin typeface="Calibri" panose="020F0502020204030204" pitchFamily="34" charset="0"/>
              </a:rPr>
              <a:t>Do the HHS regulations for the protection of human subjects in research (45 CFR part 46) apply to quality improvement activities conducted by one or more institutions whose purposes are limited to: (a) implementing a practice to improve the quality of patient care, and (b) collecting patient or provider data regarding the implementation of the practice for clinical, practical, or administrative purposes?</a:t>
            </a:r>
          </a:p>
          <a:p>
            <a:endParaRPr lang="en-US" sz="2400" dirty="0">
              <a:latin typeface="Calibri" panose="020F0502020204030204" pitchFamily="34" charset="0"/>
            </a:endParaRPr>
          </a:p>
          <a:p>
            <a:r>
              <a:rPr lang="en-US" sz="2400" dirty="0" smtClean="0">
                <a:latin typeface="Calibri" panose="020F0502020204030204" pitchFamily="34" charset="0"/>
              </a:rPr>
              <a:t>No</a:t>
            </a:r>
            <a:r>
              <a:rPr lang="en-US" sz="2400" dirty="0">
                <a:latin typeface="Calibri" panose="020F0502020204030204" pitchFamily="34" charset="0"/>
              </a:rPr>
              <a:t>, such activities do not satisfy the definition of “research” under </a:t>
            </a:r>
            <a:r>
              <a:rPr lang="en-US" sz="2400" dirty="0">
                <a:latin typeface="Calibri" panose="020F0502020204030204" pitchFamily="34" charset="0"/>
                <a:hlinkClick r:id="rId2"/>
              </a:rPr>
              <a:t>45 CFR 46.102(d)</a:t>
            </a:r>
            <a:r>
              <a:rPr lang="en-US" sz="2400" dirty="0">
                <a:latin typeface="Calibri" panose="020F0502020204030204" pitchFamily="34" charset="0"/>
              </a:rPr>
              <a:t>, which is “…a systematic investigation, including research development, testing and evaluation, designed to develop or contribute to generalizable knowledge…” Therefore the HHS regulations for the protection of human subjects do not apply to such quality improvement activities, and there is no requirement under these regulations for such activities to undergo review by an IRB, or for these activities to be conducted with provider or patient informed consent.</a:t>
            </a:r>
          </a:p>
        </p:txBody>
      </p:sp>
    </p:spTree>
    <p:extLst>
      <p:ext uri="{BB962C8B-B14F-4D97-AF65-F5344CB8AC3E}">
        <p14:creationId xmlns:p14="http://schemas.microsoft.com/office/powerpoint/2010/main" val="1516438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IRB Issues</a:t>
            </a:r>
            <a:endParaRPr lang="en-US" dirty="0"/>
          </a:p>
        </p:txBody>
      </p:sp>
      <p:sp>
        <p:nvSpPr>
          <p:cNvPr id="3" name="Content Placeholder 2"/>
          <p:cNvSpPr>
            <a:spLocks noGrp="1"/>
          </p:cNvSpPr>
          <p:nvPr>
            <p:ph idx="1"/>
          </p:nvPr>
        </p:nvSpPr>
        <p:spPr>
          <a:xfrm>
            <a:off x="555171" y="903926"/>
            <a:ext cx="8229600" cy="5568172"/>
          </a:xfrm>
        </p:spPr>
        <p:txBody>
          <a:bodyPr>
            <a:noAutofit/>
          </a:bodyPr>
          <a:lstStyle/>
          <a:p>
            <a:pPr>
              <a:lnSpc>
                <a:spcPct val="130000"/>
              </a:lnSpc>
            </a:pPr>
            <a:r>
              <a:rPr lang="en-US" sz="2800" dirty="0" smtClean="0"/>
              <a:t>For </a:t>
            </a:r>
            <a:r>
              <a:rPr lang="en-US" sz="2800" b="1" dirty="0" smtClean="0"/>
              <a:t>quality improvement </a:t>
            </a:r>
            <a:r>
              <a:rPr lang="en-US" sz="2800" dirty="0" smtClean="0"/>
              <a:t>projects, IRB review is technically not needed. This includes collaborative QI.</a:t>
            </a:r>
          </a:p>
          <a:p>
            <a:pPr>
              <a:lnSpc>
                <a:spcPct val="130000"/>
              </a:lnSpc>
            </a:pPr>
            <a:r>
              <a:rPr lang="en-US" sz="2800" dirty="0" smtClean="0"/>
              <a:t>Intending to </a:t>
            </a:r>
            <a:r>
              <a:rPr lang="en-US" sz="2800" b="1" dirty="0" smtClean="0"/>
              <a:t>publish</a:t>
            </a:r>
            <a:r>
              <a:rPr lang="en-US" sz="2800" dirty="0" smtClean="0"/>
              <a:t> does not make QI into research (and therefore does not mandate IRB review).</a:t>
            </a:r>
          </a:p>
          <a:p>
            <a:pPr>
              <a:lnSpc>
                <a:spcPct val="130000"/>
              </a:lnSpc>
            </a:pPr>
            <a:r>
              <a:rPr lang="en-US" sz="2800" dirty="0" smtClean="0"/>
              <a:t>That being said, most centers feel most comfortable having their IRB be aware of collaborative QI projects, particularly when data sharing is involved.  </a:t>
            </a:r>
          </a:p>
          <a:p>
            <a:pPr>
              <a:lnSpc>
                <a:spcPct val="130000"/>
              </a:lnSpc>
            </a:pPr>
            <a:r>
              <a:rPr lang="en-US" sz="2800" dirty="0" smtClean="0"/>
              <a:t>Typically, projects are found to be exempt (or expedited review).  </a:t>
            </a:r>
            <a:endParaRPr lang="en-US" sz="2800" dirty="0"/>
          </a:p>
        </p:txBody>
      </p:sp>
    </p:spTree>
    <p:extLst>
      <p:ext uri="{BB962C8B-B14F-4D97-AF65-F5344CB8AC3E}">
        <p14:creationId xmlns:p14="http://schemas.microsoft.com/office/powerpoint/2010/main" val="794177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6560989"/>
            <a:ext cx="8610600" cy="276999"/>
          </a:xfrm>
          <a:prstGeom prst="rect">
            <a:avLst/>
          </a:prstGeom>
        </p:spPr>
        <p:txBody>
          <a:bodyPr wrap="square">
            <a:spAutoFit/>
          </a:bodyPr>
          <a:lstStyle/>
          <a:p>
            <a:r>
              <a:rPr lang="en-US" sz="1200" dirty="0">
                <a:latin typeface="+mj-lt"/>
              </a:rPr>
              <a:t>http://www.hhs.gov/ocr/privacy/index.html</a:t>
            </a:r>
          </a:p>
        </p:txBody>
      </p:sp>
      <p:sp>
        <p:nvSpPr>
          <p:cNvPr id="5" name="Title 4"/>
          <p:cNvSpPr>
            <a:spLocks noGrp="1"/>
          </p:cNvSpPr>
          <p:nvPr>
            <p:ph type="title"/>
          </p:nvPr>
        </p:nvSpPr>
        <p:spPr/>
        <p:txBody>
          <a:bodyPr>
            <a:noAutofit/>
          </a:bodyPr>
          <a:lstStyle/>
          <a:p>
            <a:r>
              <a:rPr lang="en-US" dirty="0" smtClean="0"/>
              <a:t>Data Sharing</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94" t="2064" r="12755" b="15059"/>
          <a:stretch/>
        </p:blipFill>
        <p:spPr bwMode="auto">
          <a:xfrm>
            <a:off x="1357394" y="910237"/>
            <a:ext cx="6429212" cy="542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157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Sharing</a:t>
            </a:r>
            <a:endParaRPr lang="en-US" dirty="0"/>
          </a:p>
        </p:txBody>
      </p:sp>
      <p:sp>
        <p:nvSpPr>
          <p:cNvPr id="3" name="Content Placeholder 2"/>
          <p:cNvSpPr>
            <a:spLocks noGrp="1"/>
          </p:cNvSpPr>
          <p:nvPr>
            <p:ph idx="1"/>
          </p:nvPr>
        </p:nvSpPr>
        <p:spPr>
          <a:xfrm>
            <a:off x="457200" y="838200"/>
            <a:ext cx="8229600" cy="5257800"/>
          </a:xfrm>
        </p:spPr>
        <p:txBody>
          <a:bodyPr>
            <a:normAutofit fontScale="85000" lnSpcReduction="20000"/>
          </a:bodyPr>
          <a:lstStyle/>
          <a:p>
            <a:r>
              <a:rPr lang="en-US" dirty="0" smtClean="0"/>
              <a:t>Sharing of completely </a:t>
            </a:r>
            <a:r>
              <a:rPr lang="en-US" b="1" dirty="0" smtClean="0"/>
              <a:t>de-identified data</a:t>
            </a:r>
            <a:r>
              <a:rPr lang="en-US" dirty="0" smtClean="0"/>
              <a:t> technically allowable for health care operations.</a:t>
            </a:r>
          </a:p>
          <a:p>
            <a:r>
              <a:rPr lang="en-US" dirty="0" smtClean="0"/>
              <a:t>Sharing of </a:t>
            </a:r>
            <a:r>
              <a:rPr lang="en-US" b="1" dirty="0" smtClean="0"/>
              <a:t>identified</a:t>
            </a:r>
            <a:r>
              <a:rPr lang="en-US" dirty="0" smtClean="0"/>
              <a:t> data requires a </a:t>
            </a:r>
            <a:r>
              <a:rPr lang="en-US" b="1" dirty="0" smtClean="0"/>
              <a:t>Business Associates Agreement</a:t>
            </a:r>
            <a:r>
              <a:rPr lang="en-US" dirty="0" smtClean="0"/>
              <a:t>, which is fairly complex.</a:t>
            </a:r>
          </a:p>
          <a:p>
            <a:r>
              <a:rPr lang="en-US" dirty="0" smtClean="0"/>
              <a:t>Sharing of a </a:t>
            </a:r>
            <a:r>
              <a:rPr lang="en-US" b="1" dirty="0" smtClean="0"/>
              <a:t>limited data set </a:t>
            </a:r>
            <a:r>
              <a:rPr lang="en-US" dirty="0" smtClean="0"/>
              <a:t>requires a </a:t>
            </a:r>
            <a:r>
              <a:rPr lang="en-US" b="1" dirty="0" smtClean="0"/>
              <a:t>Data Use Agreement</a:t>
            </a:r>
            <a:r>
              <a:rPr lang="en-US" dirty="0" smtClean="0"/>
              <a:t>, which is generally more straightforward and follows standard language.</a:t>
            </a:r>
          </a:p>
          <a:p>
            <a:r>
              <a:rPr lang="en-US" b="1" dirty="0" smtClean="0"/>
              <a:t>Limited data set</a:t>
            </a:r>
            <a:r>
              <a:rPr lang="en-US" dirty="0" smtClean="0"/>
              <a:t>:  can include dates, ages, zip codes.  </a:t>
            </a:r>
            <a:endParaRPr lang="en-US" dirty="0"/>
          </a:p>
          <a:p>
            <a:r>
              <a:rPr lang="en-US" dirty="0" smtClean="0"/>
              <a:t>Data use agreement generally drafted by compliance or legal department of receiving institution, and reviewed by submitting institution.  </a:t>
            </a:r>
            <a:endParaRPr lang="en-US" dirty="0"/>
          </a:p>
        </p:txBody>
      </p:sp>
    </p:spTree>
    <p:extLst>
      <p:ext uri="{BB962C8B-B14F-4D97-AF65-F5344CB8AC3E}">
        <p14:creationId xmlns:p14="http://schemas.microsoft.com/office/powerpoint/2010/main" val="535711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Take Home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Measurement is critical for improvement.  </a:t>
            </a:r>
          </a:p>
        </p:txBody>
      </p:sp>
    </p:spTree>
    <p:extLst>
      <p:ext uri="{BB962C8B-B14F-4D97-AF65-F5344CB8AC3E}">
        <p14:creationId xmlns:p14="http://schemas.microsoft.com/office/powerpoint/2010/main" val="57522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185055"/>
            <a:ext cx="8610600" cy="6370975"/>
          </a:xfrm>
          <a:prstGeom prst="rect">
            <a:avLst/>
          </a:prstGeom>
        </p:spPr>
        <p:txBody>
          <a:bodyPr wrap="square">
            <a:spAutoFit/>
          </a:bodyPr>
          <a:lstStyle/>
          <a:p>
            <a:r>
              <a:rPr lang="en-US" sz="2400" i="1" dirty="0">
                <a:latin typeface="Calibri" panose="020F0502020204030204" pitchFamily="34" charset="0"/>
              </a:rPr>
              <a:t>If the only protected health information a business associate receives is a limited data set, does the HIPAA Privacy Rule require the covered entity to enter into both a business associate agreement and data use agreement with the business associate?</a:t>
            </a:r>
          </a:p>
          <a:p>
            <a:endParaRPr lang="en-US" sz="2400" dirty="0">
              <a:latin typeface="Calibri" panose="020F0502020204030204" pitchFamily="34" charset="0"/>
            </a:endParaRPr>
          </a:p>
          <a:p>
            <a:r>
              <a:rPr lang="en-US" sz="2400" dirty="0">
                <a:latin typeface="Calibri" panose="020F0502020204030204" pitchFamily="34" charset="0"/>
              </a:rPr>
              <a:t>No. Where a covered entity discloses only a limited data set to a business associate for the business associate to carry out a health care operations function, the covered entity satisfies the Rule’s requirements that it obtain satisfactory assurances from its business associate with the data use agreement.</a:t>
            </a:r>
          </a:p>
          <a:p>
            <a:endParaRPr lang="en-US" sz="2400" dirty="0">
              <a:latin typeface="Calibri" panose="020F0502020204030204" pitchFamily="34" charset="0"/>
            </a:endParaRPr>
          </a:p>
          <a:p>
            <a:r>
              <a:rPr lang="en-US" sz="2400" dirty="0">
                <a:latin typeface="Calibri" panose="020F0502020204030204" pitchFamily="34" charset="0"/>
              </a:rPr>
              <a:t>For example, where a State hospital association receives only limited data sets of protected health information from its member hospitals for the purposes of conducting and sharing comparative quality analyses with these hospitals, the member hospitals need only have data use agreements in place with the State hospital association.</a:t>
            </a:r>
          </a:p>
        </p:txBody>
      </p:sp>
    </p:spTree>
    <p:extLst>
      <p:ext uri="{BB962C8B-B14F-4D97-AF65-F5344CB8AC3E}">
        <p14:creationId xmlns:p14="http://schemas.microsoft.com/office/powerpoint/2010/main" val="3071305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43FEA57D6BBD45449F55839128703E4B"/>
  <p:tag name="TPVERSION" val="5"/>
  <p:tag name="TPFULLVERSION" val="5.3.1.3337"/>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Theme1 MG 3.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 Point Template" ma:contentTypeID="0x010100F41386AC0D8CF34280C783A8B7E36E1F00AEFBFCE852C4BD489B6E2602F3C88C18" ma:contentTypeVersion="8" ma:contentTypeDescription="Create a new Power Point presentation." ma:contentTypeScope="" ma:versionID="e35f9fd367777871e320a1638a756992">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026CB-9927-41E7-8AB1-73EDB623D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A9C76D-1E69-4307-9928-0C1E91738AF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B4F63929-E8BF-444D-8824-1EF0AA26D1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7282</TotalTime>
  <Words>3106</Words>
  <Application>Microsoft Office PowerPoint</Application>
  <PresentationFormat>On-screen Show (4:3)</PresentationFormat>
  <Paragraphs>506</Paragraphs>
  <Slides>90</Slides>
  <Notes>19</Notes>
  <HiddenSlides>15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93" baseType="lpstr">
      <vt:lpstr>1_Theme1 MG 3.09</vt:lpstr>
      <vt:lpstr>Graph</vt:lpstr>
      <vt:lpstr>Equation</vt:lpstr>
      <vt:lpstr>Data for Quality Improvement:   Tools You Should Be Using Now</vt:lpstr>
      <vt:lpstr>Disclosure Statements</vt:lpstr>
      <vt:lpstr>Goals</vt:lpstr>
      <vt:lpstr>Outline</vt:lpstr>
      <vt:lpstr>Outline</vt:lpstr>
      <vt:lpstr>The Model for Improvement</vt:lpstr>
      <vt:lpstr>Deming’s Profound Knowledge</vt:lpstr>
      <vt:lpstr>PowerPoint Presentation</vt:lpstr>
      <vt:lpstr>Take Home Points</vt:lpstr>
      <vt:lpstr>Types of Measures</vt:lpstr>
      <vt:lpstr>A (Real) NICU Example</vt:lpstr>
      <vt:lpstr>Key Driver Diagram</vt:lpstr>
      <vt:lpstr>PowerPoint Presentation</vt:lpstr>
      <vt:lpstr>PowerPoint Presentation</vt:lpstr>
      <vt:lpstr>PowerPoint Presentation</vt:lpstr>
      <vt:lpstr>Take Home Points</vt:lpstr>
      <vt:lpstr>Key Driver Diagram</vt:lpstr>
      <vt:lpstr>PowerPoint Presentation</vt:lpstr>
      <vt:lpstr>Outline</vt:lpstr>
      <vt:lpstr>Statistical Process Control Theory</vt:lpstr>
      <vt:lpstr>Statistical Process Control (SPC) and QI</vt:lpstr>
      <vt:lpstr>Definitions</vt:lpstr>
      <vt:lpstr>PowerPoint Presentation</vt:lpstr>
      <vt:lpstr>PowerPoint Presentation</vt:lpstr>
      <vt:lpstr>Why is this Important</vt:lpstr>
      <vt:lpstr>SPC Tools for Measurement</vt:lpstr>
      <vt:lpstr>Run Charts</vt:lpstr>
      <vt:lpstr>Run Charts</vt:lpstr>
      <vt:lpstr>Interpreting Run Charts</vt:lpstr>
      <vt:lpstr>Key Driver Diagram</vt:lpstr>
      <vt:lpstr>PowerPoint Presentation</vt:lpstr>
      <vt:lpstr>PowerPoint Presentation</vt:lpstr>
      <vt:lpstr>PowerPoint Presentation</vt:lpstr>
      <vt:lpstr>Run Charts</vt:lpstr>
      <vt:lpstr>Take Home Points</vt:lpstr>
      <vt:lpstr>Control Charts</vt:lpstr>
      <vt:lpstr>Control Charts</vt:lpstr>
      <vt:lpstr>From Run Charts to Control Charts</vt:lpstr>
      <vt:lpstr>Relationship to Probability Theory</vt:lpstr>
      <vt:lpstr>PowerPoint Presentation</vt:lpstr>
      <vt:lpstr>Types of Data &amp; Control Charts</vt:lpstr>
      <vt:lpstr>P-chart Calculations</vt:lpstr>
      <vt:lpstr>Which Control Chart To Use</vt:lpstr>
      <vt:lpstr>How to Interpret a Control Chart</vt:lpstr>
      <vt:lpstr>“Rules” for Detecting Special Cause</vt:lpstr>
      <vt:lpstr>“Rules” for Detecting Special Cause (2)</vt:lpstr>
      <vt:lpstr>Key Driver Diagram</vt:lpstr>
      <vt:lpstr>PowerPoint Presentation</vt:lpstr>
      <vt:lpstr>Which Control Chart To Use</vt:lpstr>
      <vt:lpstr>PowerPoint Presentation</vt:lpstr>
      <vt:lpstr>PowerPoint Presentation</vt:lpstr>
      <vt:lpstr>Why Control Charts Over Run Charts?</vt:lpstr>
      <vt:lpstr>The Goal:  Standardize then Improve</vt:lpstr>
      <vt:lpstr>Take Home Points</vt:lpstr>
      <vt:lpstr>Outline</vt:lpstr>
      <vt:lpstr>Benchmarking</vt:lpstr>
      <vt:lpstr>PowerPoint Presentation</vt:lpstr>
      <vt:lpstr>PowerPoint Presentation</vt:lpstr>
      <vt:lpstr>PowerPoint Presentation</vt:lpstr>
      <vt:lpstr>PowerPoint Presentation</vt:lpstr>
      <vt:lpstr>PowerPoint Presentation</vt:lpstr>
      <vt:lpstr>NeoQIC:  Benchmarking</vt:lpstr>
      <vt:lpstr>PowerPoint Presentation</vt:lpstr>
      <vt:lpstr>Benchmarking</vt:lpstr>
      <vt:lpstr>Take Home Points</vt:lpstr>
      <vt:lpstr>Control Charts for Collaboratives</vt:lpstr>
      <vt:lpstr>PowerPoint Presentation</vt:lpstr>
      <vt:lpstr>PowerPoint Presentation</vt:lpstr>
      <vt:lpstr>PowerPoint Presentation</vt:lpstr>
      <vt:lpstr>Take Home Points</vt:lpstr>
      <vt:lpstr>Some Summary Thoughts</vt:lpstr>
      <vt:lpstr>Why This is Important</vt:lpstr>
      <vt:lpstr>Why This is Important</vt:lpstr>
      <vt:lpstr>Thanks!</vt:lpstr>
      <vt:lpstr>References</vt:lpstr>
      <vt:lpstr>Supplemental Slides</vt:lpstr>
      <vt:lpstr>Key Driver Diagram</vt:lpstr>
      <vt:lpstr>Measure:  Time to Oral Care with HM</vt:lpstr>
      <vt:lpstr>Which Control Chart To Use</vt:lpstr>
      <vt:lpstr>PowerPoint Presentation</vt:lpstr>
      <vt:lpstr>Why two charts (Xbar &amp; S)?</vt:lpstr>
      <vt:lpstr>PowerPoint Presentation</vt:lpstr>
      <vt:lpstr>Data Sharing</vt:lpstr>
      <vt:lpstr>Patient-level Data Sharing</vt:lpstr>
      <vt:lpstr>IRB Issues</vt:lpstr>
      <vt:lpstr>PowerPoint Presentation</vt:lpstr>
      <vt:lpstr>IRB Issues</vt:lpstr>
      <vt:lpstr>Data Sharing</vt:lpstr>
      <vt:lpstr>Data Sharing</vt:lpstr>
      <vt:lpstr>PowerPoint Presentation</vt:lpstr>
    </vt:vector>
  </TitlesOfParts>
  <Company>IHI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or Program Goes Here</dc:title>
  <dc:creator>cbetti</dc:creator>
  <cp:lastModifiedBy>Munish</cp:lastModifiedBy>
  <cp:revision>387</cp:revision>
  <dcterms:created xsi:type="dcterms:W3CDTF">2009-01-15T15:47:07Z</dcterms:created>
  <dcterms:modified xsi:type="dcterms:W3CDTF">2016-11-03T17:05:48Z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0x010100F41386AC0D8CF34280C783A8B7E36E1F00AEFBFCE852C4BD489B6E2602F3C88C18</vt:lpwstr>
  </property>
</Properties>
</file>