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10"/>
  </p:notesMasterIdLst>
  <p:sldIdLst>
    <p:sldId id="469" r:id="rId2"/>
    <p:sldId id="471" r:id="rId3"/>
    <p:sldId id="472" r:id="rId4"/>
    <p:sldId id="465" r:id="rId5"/>
    <p:sldId id="464" r:id="rId6"/>
    <p:sldId id="473" r:id="rId7"/>
    <p:sldId id="470" r:id="rId8"/>
    <p:sldId id="47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58466"/>
    <a:srgbClr val="004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92" autoAdjust="0"/>
    <p:restoredTop sz="94434" autoAdjust="0"/>
  </p:normalViewPr>
  <p:slideViewPr>
    <p:cSldViewPr>
      <p:cViewPr>
        <p:scale>
          <a:sx n="114" d="100"/>
          <a:sy n="114" d="100"/>
        </p:scale>
        <p:origin x="-147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4A7DBEB-28C1-4AE4-AD6C-3BE2A23D0C1F}" type="datetimeFigureOut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B05D7AF-3899-4D68-9069-AF239A09E5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5854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400F9-CF10-4F94-84BB-F76AD0810D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68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2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5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36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6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36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7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D524B-90AA-4853-A2A9-32D307F93715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8EECD-92A9-4F6E-9B05-5D3298B3AB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4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D3671-A3CD-47FE-BFFE-C2129B3CA844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14A2C-0BB4-4C83-90C6-356E631A03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32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EE58F-D2EE-495C-98E7-9C9A5786E11E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1C12F-6FCB-4092-9F5E-1F701CFFA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34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5115A-B978-4E78-80DD-BFAA41FB0B3E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B3707-9EBE-4F61-9602-1846D1F9C0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154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B6A3B-6EE5-45FC-B5E7-85EA02CF9438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C7D3-7B25-4FDD-856F-1603EF21A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83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5AFD5-87AB-4EAC-B8F3-626CFA20BD9F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D5B7C-D638-410F-8F12-FDCC174C9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706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38ABD-2F3C-40D2-9153-37AEC74DFA52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017F-DA69-4B3C-A037-D10685B37F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13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DB940-3E9D-4E0B-ADD5-B60F857202D2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BC30F-3F90-4FDB-8DE1-B03ADC452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15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CA1AC-DC1C-42D0-8DB2-A7DCA50624B5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78548-3F39-47E1-AAB1-0B8768C059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99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F736A-4D75-44CF-860A-3E26DF2F0A11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6B208-2224-4F8C-957F-ED93EC9998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34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4C989-64A1-4AD1-984F-B4BA61CC127B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50925-DA78-48C8-9D2A-B71289D7E8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39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59C56B8-1699-4F0F-8F35-D686F2EA2998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79DE521-3343-49A6-8A33-A21B433AA9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image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304800"/>
            <a:ext cx="321468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3265227" y="4686302"/>
            <a:ext cx="5410200" cy="12954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  <a:t/>
            </a:r>
            <a:b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</a:br>
            <a: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  <a:t>ILPQC Fourth Annual Conference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  <a:t>November 3, 2016</a:t>
            </a:r>
          </a:p>
        </p:txBody>
      </p:sp>
      <p:sp>
        <p:nvSpPr>
          <p:cNvPr id="2053" name="Title 1"/>
          <p:cNvSpPr>
            <a:spLocks noGrp="1"/>
          </p:cNvSpPr>
          <p:nvPr>
            <p:ph type="ctrTitle"/>
          </p:nvPr>
        </p:nvSpPr>
        <p:spPr>
          <a:xfrm>
            <a:off x="3048000" y="2052400"/>
            <a:ext cx="6019800" cy="1622425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004990"/>
                </a:solidFill>
                <a:latin typeface="Goudy Old Style" pitchFamily="18" charset="0"/>
                <a:ea typeface="ＭＳ Ｐゴシック" pitchFamily="34" charset="-128"/>
              </a:rPr>
              <a:t>Team Recognition, Networking Lunch &amp; Poster Session</a:t>
            </a:r>
            <a:endParaRPr lang="en-US" altLang="en-US" sz="3200" b="1" dirty="0" smtClean="0">
              <a:solidFill>
                <a:srgbClr val="004990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056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Golden Hour Initiative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sz="2400" dirty="0"/>
              <a:t>ILPQC would like to recognize the following centers as Superior Performers in: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2000" dirty="0"/>
              <a:t>Debriefing</a:t>
            </a:r>
          </a:p>
          <a:p>
            <a:pPr lvl="2">
              <a:buClr>
                <a:srgbClr val="F58466"/>
              </a:buClr>
              <a:buFont typeface="Arial" pitchFamily="34" charset="0"/>
              <a:buChar char="•"/>
            </a:pPr>
            <a:r>
              <a:rPr lang="en-US" sz="1800" dirty="0"/>
              <a:t>Edward Hospital</a:t>
            </a:r>
          </a:p>
          <a:p>
            <a:pPr lvl="2">
              <a:buClr>
                <a:srgbClr val="F58466"/>
              </a:buClr>
              <a:buFont typeface="Arial" pitchFamily="34" charset="0"/>
              <a:buChar char="•"/>
            </a:pPr>
            <a:r>
              <a:rPr lang="en-US" sz="1800" dirty="0"/>
              <a:t>Northwestern Memorial Hospital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2000" dirty="0"/>
              <a:t>Admission Practices</a:t>
            </a:r>
          </a:p>
          <a:p>
            <a:pPr lvl="2">
              <a:buClr>
                <a:srgbClr val="F58466"/>
              </a:buClr>
              <a:buFont typeface="Arial" pitchFamily="34" charset="0"/>
              <a:buChar char="•"/>
            </a:pPr>
            <a:r>
              <a:rPr lang="en-US" sz="1800" dirty="0"/>
              <a:t>St. John’s Hospital</a:t>
            </a:r>
          </a:p>
          <a:p>
            <a:pPr lvl="2">
              <a:buClr>
                <a:srgbClr val="F58466"/>
              </a:buClr>
              <a:buFont typeface="Arial" pitchFamily="34" charset="0"/>
              <a:buChar char="•"/>
            </a:pPr>
            <a:r>
              <a:rPr lang="en-US" sz="1800" dirty="0" err="1"/>
              <a:t>Amita</a:t>
            </a:r>
            <a:r>
              <a:rPr lang="en-US" sz="1800" dirty="0"/>
              <a:t> </a:t>
            </a:r>
            <a:r>
              <a:rPr lang="en-US" sz="1800" dirty="0" err="1"/>
              <a:t>Alexian</a:t>
            </a:r>
            <a:r>
              <a:rPr lang="en-US" sz="1800" dirty="0"/>
              <a:t> Brother Women and Children’s Hospital at St. Alexius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2000" dirty="0"/>
              <a:t>Family Involvement</a:t>
            </a:r>
          </a:p>
          <a:p>
            <a:pPr lvl="2">
              <a:buClr>
                <a:srgbClr val="F58466"/>
              </a:buClr>
              <a:buFont typeface="Arial" pitchFamily="34" charset="0"/>
              <a:buChar char="•"/>
            </a:pPr>
            <a:r>
              <a:rPr lang="en-US" sz="1800" dirty="0"/>
              <a:t>Northwestern Medicine </a:t>
            </a:r>
            <a:r>
              <a:rPr lang="en-US" sz="1800" dirty="0" err="1"/>
              <a:t>Delnor</a:t>
            </a:r>
            <a:r>
              <a:rPr lang="en-US" sz="1800" dirty="0"/>
              <a:t> Hospital</a:t>
            </a:r>
          </a:p>
          <a:p>
            <a:pPr lvl="2">
              <a:buClr>
                <a:srgbClr val="F58466"/>
              </a:buClr>
              <a:buFont typeface="Arial" pitchFamily="34" charset="0"/>
              <a:buChar char="•"/>
            </a:pPr>
            <a:r>
              <a:rPr lang="en-US" sz="1800" dirty="0"/>
              <a:t>Elmhurst Memorial Hospital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2000" dirty="0"/>
              <a:t>Special Award for Overall Performance</a:t>
            </a:r>
          </a:p>
          <a:p>
            <a:pPr lvl="2">
              <a:buClr>
                <a:srgbClr val="F58466"/>
              </a:buClr>
              <a:buFont typeface="Arial" pitchFamily="34" charset="0"/>
              <a:buChar char="•"/>
            </a:pPr>
            <a:r>
              <a:rPr lang="en-US" sz="1800" dirty="0"/>
              <a:t>Northwest Community Hospital</a:t>
            </a:r>
          </a:p>
          <a:p>
            <a:pPr>
              <a:buClr>
                <a:srgbClr val="F58466"/>
              </a:buClr>
            </a:pPr>
            <a:r>
              <a:rPr lang="en-US" sz="2400" dirty="0"/>
              <a:t>Please come to the table to the right to receive your certificate!</a:t>
            </a:r>
          </a:p>
          <a:p>
            <a:pPr>
              <a:buClr>
                <a:srgbClr val="F58466"/>
              </a:buClr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612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MOD Big 5 ACT Participants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sz="2000" dirty="0" smtClean="0"/>
              <a:t>MOD and ILPQC would like to recognize the following hospitals for participation in the ACT Initiative: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 err="1"/>
              <a:t>Amita</a:t>
            </a:r>
            <a:r>
              <a:rPr lang="en-US" sz="1800" dirty="0"/>
              <a:t> </a:t>
            </a:r>
            <a:r>
              <a:rPr lang="en-US" sz="1800" dirty="0" err="1"/>
              <a:t>Alexian</a:t>
            </a:r>
            <a:r>
              <a:rPr lang="en-US" sz="1800" dirty="0"/>
              <a:t> Brothers Women and Children's </a:t>
            </a:r>
            <a:r>
              <a:rPr lang="en-US" sz="1800" dirty="0" smtClean="0"/>
              <a:t>Hospital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 smtClean="0"/>
              <a:t>Advocate Condell Medical Center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 smtClean="0"/>
              <a:t>Advocate Lutheran General Hospital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 smtClean="0"/>
              <a:t>Carle Foundation Hospital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 smtClean="0"/>
              <a:t>Elmhurst Memorial Hospital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 smtClean="0"/>
              <a:t>Loyola University Medical Center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 smtClean="0"/>
              <a:t>Northwest Community Hospital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 smtClean="0"/>
              <a:t>Prentice Northwestern Medicine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 smtClean="0"/>
              <a:t>Rockford Memorial Hospital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/>
              <a:t>SSM ST. Mary's Health Center, St. </a:t>
            </a:r>
            <a:r>
              <a:rPr lang="en-US" sz="1800" dirty="0" smtClean="0"/>
              <a:t>Louis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/>
              <a:t>St. John's Children's </a:t>
            </a:r>
            <a:r>
              <a:rPr lang="en-US" sz="1800" dirty="0" smtClean="0"/>
              <a:t>Hospital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1800" dirty="0"/>
              <a:t>Westlake Hospital</a:t>
            </a:r>
            <a:endParaRPr lang="en-US" sz="1800" dirty="0" smtClean="0"/>
          </a:p>
          <a:p>
            <a:pPr>
              <a:buClr>
                <a:srgbClr val="F58466"/>
              </a:buClr>
            </a:pPr>
            <a:r>
              <a:rPr lang="en-US" sz="2000" dirty="0" smtClean="0"/>
              <a:t>Please </a:t>
            </a:r>
            <a:r>
              <a:rPr lang="en-US" sz="2000" dirty="0"/>
              <a:t>come to the table to the right to receive your certificate!</a:t>
            </a:r>
          </a:p>
          <a:p>
            <a:pPr>
              <a:buClr>
                <a:srgbClr val="F58466"/>
              </a:buClr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873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Severe Maternal Hypertension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Initiative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sz="2800" dirty="0" smtClean="0"/>
              <a:t>ILPQC recognizing two groups: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2400" dirty="0" smtClean="0"/>
              <a:t>Teams with all Severe Hypertension Data to date submitted, including Baseline and monthly data for June-September (26 teams)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2400" dirty="0" smtClean="0"/>
              <a:t>Teams with all Initiative Data to date submitted, including the data above AND the AIM Baseline Survey, Baseline Implementation Checklist, and AIM 2016 Q2 data (13 teams)</a:t>
            </a:r>
          </a:p>
          <a:p>
            <a:pPr>
              <a:buClr>
                <a:srgbClr val="F58466"/>
              </a:buClr>
            </a:pPr>
            <a:r>
              <a:rPr lang="en-US" sz="2800" dirty="0" smtClean="0"/>
              <a:t>ILPQC would like to recognize these hospitals for reaching the above goals with a certificate</a:t>
            </a:r>
          </a:p>
          <a:p>
            <a:pPr>
              <a:buClr>
                <a:srgbClr val="F58466"/>
              </a:buClr>
            </a:pPr>
            <a:r>
              <a:rPr lang="en-US" sz="2800" dirty="0" smtClean="0"/>
              <a:t>Please come to the table to the right to receive your certificate!</a:t>
            </a:r>
          </a:p>
        </p:txBody>
      </p:sp>
    </p:spTree>
    <p:extLst>
      <p:ext uri="{BB962C8B-B14F-4D97-AF65-F5344CB8AC3E}">
        <p14:creationId xmlns:p14="http://schemas.microsoft.com/office/powerpoint/2010/main" val="192163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ILPQC Severe Hypertension 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Initiative: HTN Data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219201"/>
            <a:ext cx="4038600" cy="4562474"/>
          </a:xfrm>
        </p:spPr>
        <p:txBody>
          <a:bodyPr/>
          <a:lstStyle/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Condell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Illinois Masonic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Lutheran General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Advocate South Suburban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AMITA Health Adventist Medical Center Hinsdale 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Barnes-Jewish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FHN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Gibson Area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HSHS St. Elizabeth's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Little Company of Mary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Memorial Hospital of Carbondale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Memorial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err="1">
                <a:ea typeface="ＭＳ Ｐゴシック" pitchFamily="34" charset="-128"/>
              </a:rPr>
              <a:t>MetroSouth</a:t>
            </a:r>
            <a:r>
              <a:rPr lang="en-US" altLang="en-US" sz="1800" dirty="0">
                <a:ea typeface="ＭＳ Ｐゴシック" pitchFamily="34" charset="-128"/>
              </a:rPr>
              <a:t> Medical </a:t>
            </a:r>
            <a:r>
              <a:rPr lang="en-US" altLang="en-US" sz="1800" dirty="0" smtClean="0">
                <a:ea typeface="ＭＳ Ｐゴシック" pitchFamily="34" charset="-128"/>
              </a:rPr>
              <a:t>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Morris Hospital and Health Care Centers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endParaRPr lang="en-US" altLang="en-US" sz="1800" dirty="0">
              <a:ea typeface="ＭＳ Ｐゴシック" pitchFamily="34" charset="-128"/>
            </a:endParaRPr>
          </a:p>
          <a:p>
            <a:pPr marL="0" indent="0" eaLnBrk="1" hangingPunct="1">
              <a:buClr>
                <a:srgbClr val="F58466"/>
              </a:buClr>
              <a:buNone/>
            </a:pPr>
            <a:endParaRPr lang="en-US" altLang="en-US" sz="1800" dirty="0" smtClean="0">
              <a:ea typeface="ＭＳ Ｐゴシック" pitchFamily="34" charset="-128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48200" y="1219200"/>
            <a:ext cx="4038600" cy="4562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smtClean="0">
                <a:ea typeface="ＭＳ Ｐゴシック" pitchFamily="34" charset="-128"/>
              </a:rPr>
              <a:t>Northwest </a:t>
            </a:r>
            <a:r>
              <a:rPr lang="en-US" altLang="en-US" sz="1800" dirty="0">
                <a:ea typeface="ＭＳ Ｐゴシック" pitchFamily="34" charset="-128"/>
              </a:rPr>
              <a:t>Community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Northwestern Medicine </a:t>
            </a:r>
            <a:r>
              <a:rPr lang="en-US" altLang="en-US" sz="1800" dirty="0" err="1">
                <a:ea typeface="ＭＳ Ｐゴシック" pitchFamily="34" charset="-128"/>
              </a:rPr>
              <a:t>Delnor</a:t>
            </a:r>
            <a:r>
              <a:rPr lang="en-US" altLang="en-US" sz="1800" dirty="0">
                <a:ea typeface="ＭＳ Ｐゴシック" pitchFamily="34" charset="-128"/>
              </a:rPr>
              <a:t>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Norwegian American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OSF St. Francis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Palos Community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 err="1">
                <a:ea typeface="ＭＳ Ｐゴシック" pitchFamily="34" charset="-128"/>
              </a:rPr>
              <a:t>Pekin</a:t>
            </a:r>
            <a:r>
              <a:rPr lang="en-US" altLang="en-US" sz="1800" dirty="0">
                <a:ea typeface="ＭＳ Ｐゴシック" pitchFamily="34" charset="-128"/>
              </a:rPr>
              <a:t>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Presence St. Francis - Evanston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Presence United Samaritans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Riverside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Rush University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Silver Cross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1800" dirty="0">
                <a:ea typeface="ＭＳ Ｐゴシック" pitchFamily="34" charset="-128"/>
              </a:rPr>
              <a:t>SMM Health St. Mary's Hospital - Centralia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endParaRPr lang="en-US" altLang="en-US" sz="1800" dirty="0" smtClean="0">
              <a:ea typeface="ＭＳ Ｐゴシック" pitchFamily="34" charset="-128"/>
            </a:endParaRP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endParaRPr lang="en-US" altLang="en-US" sz="18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925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ILPQC Severe Hypertension 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Initiative: HTN Data &amp; AIM Data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295401"/>
            <a:ext cx="8382000" cy="4562474"/>
          </a:xfrm>
        </p:spPr>
        <p:txBody>
          <a:bodyPr/>
          <a:lstStyle/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Advocate Sherman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Alton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AMITA Health Adventist Medical Center, Bolingbrook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AMITA Health Adventist Medical Center - La Grange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Anderson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Carle Foundation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Evanston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Genesis Medical Center, Silvis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Jackson Park Hospital &amp; Medical Center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Loyola Gottlieb Memorial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Memorial Hospital - Belleville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Mount Sinai Hospital</a:t>
            </a:r>
          </a:p>
          <a:p>
            <a:pPr eaLnBrk="1" hangingPunct="1">
              <a:buClr>
                <a:srgbClr val="F58466"/>
              </a:buClr>
              <a:buFont typeface="Arial" pitchFamily="34" charset="0"/>
              <a:buChar char="•"/>
            </a:pPr>
            <a:r>
              <a:rPr lang="en-US" altLang="en-US" sz="2000" dirty="0">
                <a:ea typeface="ＭＳ Ｐゴシック" pitchFamily="34" charset="-128"/>
              </a:rPr>
              <a:t>Northwestern Medicine Central </a:t>
            </a:r>
            <a:r>
              <a:rPr lang="en-US" altLang="en-US" sz="2000" dirty="0" err="1">
                <a:ea typeface="ＭＳ Ｐゴシック" pitchFamily="34" charset="-128"/>
              </a:rPr>
              <a:t>DuPage</a:t>
            </a:r>
            <a:r>
              <a:rPr lang="en-US" altLang="en-US" sz="2000" dirty="0">
                <a:ea typeface="ＭＳ Ｐゴシック" pitchFamily="34" charset="-128"/>
              </a:rPr>
              <a:t> </a:t>
            </a:r>
            <a:r>
              <a:rPr lang="en-US" altLang="en-US" sz="2000" dirty="0" smtClean="0">
                <a:ea typeface="ＭＳ Ｐゴシック" pitchFamily="34" charset="-128"/>
              </a:rPr>
              <a:t>Hospital</a:t>
            </a:r>
            <a:endParaRPr lang="en-US" alt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903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Networking Lunch &amp;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Poster Session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sz="2400" dirty="0" smtClean="0"/>
              <a:t>Lunch and poster session from 12:00 – 1:30 pm</a:t>
            </a:r>
          </a:p>
          <a:p>
            <a:pPr>
              <a:buClr>
                <a:srgbClr val="F58466"/>
              </a:buClr>
            </a:pPr>
            <a:r>
              <a:rPr lang="en-US" sz="2400" dirty="0"/>
              <a:t>Presenters at their posters from 12:30 – 1:30 </a:t>
            </a:r>
            <a:r>
              <a:rPr lang="en-US" sz="2400" dirty="0" smtClean="0"/>
              <a:t>pm</a:t>
            </a:r>
          </a:p>
          <a:p>
            <a:pPr>
              <a:buClr>
                <a:srgbClr val="F58466"/>
              </a:buClr>
            </a:pPr>
            <a:r>
              <a:rPr lang="en-US" sz="2400" dirty="0" smtClean="0"/>
              <a:t>Poster session includes: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2400" dirty="0" smtClean="0"/>
              <a:t>40 posters to view – posters with white ribbons received awards of excellence!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2400" dirty="0"/>
              <a:t>Terry’s </a:t>
            </a:r>
            <a:r>
              <a:rPr lang="en-US" sz="2400" dirty="0" smtClean="0"/>
              <a:t>Corner: Terry Griffin is available for Q&amp;A regarding Patient </a:t>
            </a:r>
            <a:r>
              <a:rPr lang="en-US" sz="2400" dirty="0"/>
              <a:t>&amp; Family </a:t>
            </a:r>
            <a:r>
              <a:rPr lang="en-US" sz="2400" dirty="0" smtClean="0"/>
              <a:t>Engagement</a:t>
            </a:r>
          </a:p>
          <a:p>
            <a:pPr lvl="1">
              <a:buClr>
                <a:srgbClr val="004990"/>
              </a:buClr>
              <a:buFont typeface="Arial" pitchFamily="34" charset="0"/>
              <a:buChar char="•"/>
            </a:pPr>
            <a:r>
              <a:rPr lang="en-US" sz="2400" dirty="0" smtClean="0"/>
              <a:t>Provider Engagement Education Resources Showcase</a:t>
            </a:r>
            <a:r>
              <a:rPr lang="en-US" sz="2400" dirty="0"/>
              <a:t>: </a:t>
            </a:r>
            <a:r>
              <a:rPr lang="en-US" sz="2400" dirty="0" err="1"/>
              <a:t>Maripat</a:t>
            </a:r>
            <a:r>
              <a:rPr lang="en-US" sz="2400" dirty="0"/>
              <a:t> </a:t>
            </a:r>
            <a:r>
              <a:rPr lang="en-US" sz="2400" dirty="0" err="1"/>
              <a:t>Zeschke</a:t>
            </a:r>
            <a:r>
              <a:rPr lang="en-US" sz="2400" dirty="0"/>
              <a:t> and Carol Burke </a:t>
            </a:r>
            <a:r>
              <a:rPr lang="en-US" sz="2400" dirty="0" smtClean="0"/>
              <a:t>are available to show you the features of these materials</a:t>
            </a:r>
          </a:p>
          <a:p>
            <a:pPr>
              <a:buClr>
                <a:srgbClr val="F58466"/>
              </a:buClr>
            </a:pPr>
            <a:r>
              <a:rPr lang="en-US" sz="2400" dirty="0" err="1" smtClean="0"/>
              <a:t>Jazzmin</a:t>
            </a:r>
            <a:r>
              <a:rPr lang="en-US" sz="2400" dirty="0" smtClean="0"/>
              <a:t> Cooper is available at registration to answer questions about MOC credits for physicians for the HTN initiative</a:t>
            </a:r>
          </a:p>
        </p:txBody>
      </p:sp>
    </p:spTree>
    <p:extLst>
      <p:ext uri="{BB962C8B-B14F-4D97-AF65-F5344CB8AC3E}">
        <p14:creationId xmlns:p14="http://schemas.microsoft.com/office/powerpoint/2010/main" val="136860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05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21896</TotalTime>
  <Words>519</Words>
  <Application>Microsoft Office PowerPoint</Application>
  <PresentationFormat>On-screen Show (4:3)</PresentationFormat>
  <Paragraphs>94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Team Recognition, Networking Lunch &amp; Poster Session</vt:lpstr>
      <vt:lpstr>Golden Hour Initiative</vt:lpstr>
      <vt:lpstr>MOD Big 5 ACT Participants</vt:lpstr>
      <vt:lpstr>Severe Maternal Hypertension Initiative</vt:lpstr>
      <vt:lpstr>ILPQC Severe Hypertension  Initiative: HTN Data</vt:lpstr>
      <vt:lpstr>ILPQC Severe Hypertension  Initiative: HTN Data &amp; AIM Data</vt:lpstr>
      <vt:lpstr>Networking Lunch &amp; Poster Session</vt:lpstr>
      <vt:lpstr>PowerPoint Presentation</vt:lpstr>
    </vt:vector>
  </TitlesOfParts>
  <Company>State of Illinois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Illinois Perinatal Quality Collaborative</dc:title>
  <dc:creator>alicia.hawkins</dc:creator>
  <cp:lastModifiedBy>Katelynne Finnegan</cp:lastModifiedBy>
  <cp:revision>326</cp:revision>
  <dcterms:created xsi:type="dcterms:W3CDTF">2013-06-07T18:46:59Z</dcterms:created>
  <dcterms:modified xsi:type="dcterms:W3CDTF">2016-11-02T16:00:34Z</dcterms:modified>
</cp:coreProperties>
</file>