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5" r:id="rId2"/>
    <p:sldMasterId id="2147483682" r:id="rId3"/>
  </p:sldMasterIdLst>
  <p:notesMasterIdLst>
    <p:notesMasterId r:id="rId51"/>
  </p:notesMasterIdLst>
  <p:handoutMasterIdLst>
    <p:handoutMasterId r:id="rId52"/>
  </p:handoutMasterIdLst>
  <p:sldIdLst>
    <p:sldId id="264" r:id="rId4"/>
    <p:sldId id="285" r:id="rId5"/>
    <p:sldId id="293" r:id="rId6"/>
    <p:sldId id="344" r:id="rId7"/>
    <p:sldId id="345" r:id="rId8"/>
    <p:sldId id="346" r:id="rId9"/>
    <p:sldId id="347" r:id="rId10"/>
    <p:sldId id="348" r:id="rId11"/>
    <p:sldId id="349" r:id="rId12"/>
    <p:sldId id="359" r:id="rId13"/>
    <p:sldId id="350" r:id="rId14"/>
    <p:sldId id="294" r:id="rId15"/>
    <p:sldId id="287" r:id="rId16"/>
    <p:sldId id="288" r:id="rId17"/>
    <p:sldId id="289" r:id="rId18"/>
    <p:sldId id="291" r:id="rId19"/>
    <p:sldId id="304" r:id="rId20"/>
    <p:sldId id="292" r:id="rId21"/>
    <p:sldId id="290" r:id="rId22"/>
    <p:sldId id="351" r:id="rId23"/>
    <p:sldId id="295" r:id="rId24"/>
    <p:sldId id="355" r:id="rId25"/>
    <p:sldId id="310" r:id="rId26"/>
    <p:sldId id="299" r:id="rId27"/>
    <p:sldId id="357" r:id="rId28"/>
    <p:sldId id="302" r:id="rId29"/>
    <p:sldId id="338" r:id="rId30"/>
    <p:sldId id="339" r:id="rId31"/>
    <p:sldId id="340" r:id="rId32"/>
    <p:sldId id="358" r:id="rId33"/>
    <p:sldId id="312" r:id="rId34"/>
    <p:sldId id="315" r:id="rId35"/>
    <p:sldId id="319" r:id="rId36"/>
    <p:sldId id="318" r:id="rId37"/>
    <p:sldId id="320" r:id="rId38"/>
    <p:sldId id="321" r:id="rId39"/>
    <p:sldId id="361" r:id="rId40"/>
    <p:sldId id="362" r:id="rId41"/>
    <p:sldId id="363" r:id="rId42"/>
    <p:sldId id="364" r:id="rId43"/>
    <p:sldId id="365" r:id="rId44"/>
    <p:sldId id="337" r:id="rId45"/>
    <p:sldId id="353" r:id="rId46"/>
    <p:sldId id="354" r:id="rId47"/>
    <p:sldId id="317" r:id="rId48"/>
    <p:sldId id="342" r:id="rId49"/>
    <p:sldId id="360" r:id="rId50"/>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15:guide id="1" orient="horz" pos="3246" userDrawn="1">
          <p15:clr>
            <a:srgbClr val="A4A3A4"/>
          </p15:clr>
        </p15:guide>
        <p15:guide id="2" pos="2389"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1B4585"/>
    <a:srgbClr val="004286"/>
    <a:srgbClr val="3E444F"/>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52"/>
    <p:restoredTop sz="92964" autoAdjust="0"/>
  </p:normalViewPr>
  <p:slideViewPr>
    <p:cSldViewPr>
      <p:cViewPr>
        <p:scale>
          <a:sx n="102" d="100"/>
          <a:sy n="102" d="100"/>
        </p:scale>
        <p:origin x="-774" y="276"/>
      </p:cViewPr>
      <p:guideLst>
        <p:guide orient="horz" pos="2880"/>
        <p:guide pos="2160"/>
      </p:guideLst>
    </p:cSldViewPr>
  </p:slideViewPr>
  <p:notesTextViewPr>
    <p:cViewPr>
      <p:scale>
        <a:sx n="100" d="100"/>
        <a:sy n="100" d="100"/>
      </p:scale>
      <p:origin x="0" y="0"/>
    </p:cViewPr>
  </p:notesTextViewPr>
  <p:notesViewPr>
    <p:cSldViewPr>
      <p:cViewPr varScale="1">
        <p:scale>
          <a:sx n="101" d="100"/>
          <a:sy n="101" d="100"/>
        </p:scale>
        <p:origin x="-2430" y="-84"/>
      </p:cViewPr>
      <p:guideLst>
        <p:guide orient="horz" pos="3246"/>
        <p:guide orient="horz" pos="2928"/>
        <p:guide pos="238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5.6861727982447097E-2"/>
          <c:y val="0.12169681121522501"/>
          <c:w val="0.81269353353102003"/>
          <c:h val="0.75797425575269595"/>
        </c:manualLayout>
      </c:layout>
      <c:barChart>
        <c:barDir val="col"/>
        <c:grouping val="clustered"/>
        <c:varyColors val="0"/>
        <c:ser>
          <c:idx val="0"/>
          <c:order val="0"/>
          <c:tx>
            <c:strRef>
              <c:f>Sheet1!$B$1</c:f>
              <c:strCache>
                <c:ptCount val="1"/>
                <c:pt idx="0">
                  <c:v>Number of Hospitals</c:v>
                </c:pt>
              </c:strCache>
            </c:strRef>
          </c:tx>
          <c:spPr>
            <a:solidFill>
              <a:srgbClr val="002060"/>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&lt;500 births</c:v>
                </c:pt>
                <c:pt idx="1">
                  <c:v>501-1000 births</c:v>
                </c:pt>
                <c:pt idx="2">
                  <c:v>1001-2000 births</c:v>
                </c:pt>
                <c:pt idx="3">
                  <c:v>2001-3000 births</c:v>
                </c:pt>
                <c:pt idx="4">
                  <c:v>3001-4000 births</c:v>
                </c:pt>
                <c:pt idx="5">
                  <c:v>4001-5000 births</c:v>
                </c:pt>
                <c:pt idx="6">
                  <c:v>&gt;5000 births</c:v>
                </c:pt>
              </c:strCache>
            </c:strRef>
          </c:cat>
          <c:val>
            <c:numRef>
              <c:f>Sheet1!$B$2:$B$8</c:f>
              <c:numCache>
                <c:formatCode>General</c:formatCode>
                <c:ptCount val="7"/>
                <c:pt idx="0">
                  <c:v>26</c:v>
                </c:pt>
                <c:pt idx="1">
                  <c:v>21</c:v>
                </c:pt>
                <c:pt idx="2">
                  <c:v>33</c:v>
                </c:pt>
                <c:pt idx="3">
                  <c:v>24</c:v>
                </c:pt>
                <c:pt idx="4">
                  <c:v>8</c:v>
                </c:pt>
                <c:pt idx="5">
                  <c:v>8</c:v>
                </c:pt>
                <c:pt idx="6">
                  <c:v>7</c:v>
                </c:pt>
              </c:numCache>
            </c:numRef>
          </c:val>
        </c:ser>
        <c:dLbls>
          <c:showLegendKey val="0"/>
          <c:showVal val="0"/>
          <c:showCatName val="0"/>
          <c:showSerName val="0"/>
          <c:showPercent val="0"/>
          <c:showBubbleSize val="0"/>
        </c:dLbls>
        <c:gapWidth val="75"/>
        <c:overlap val="40"/>
        <c:axId val="100172928"/>
        <c:axId val="100174464"/>
      </c:barChart>
      <c:catAx>
        <c:axId val="100172928"/>
        <c:scaling>
          <c:orientation val="minMax"/>
        </c:scaling>
        <c:delete val="0"/>
        <c:axPos val="b"/>
        <c:numFmt formatCode="General" sourceLinked="0"/>
        <c:majorTickMark val="none"/>
        <c:minorTickMark val="none"/>
        <c:tickLblPos val="nextTo"/>
        <c:txPr>
          <a:bodyPr/>
          <a:lstStyle/>
          <a:p>
            <a:pPr>
              <a:defRPr sz="1400" b="1"/>
            </a:pPr>
            <a:endParaRPr lang="en-US"/>
          </a:p>
        </c:txPr>
        <c:crossAx val="100174464"/>
        <c:crosses val="autoZero"/>
        <c:auto val="1"/>
        <c:lblAlgn val="ctr"/>
        <c:lblOffset val="100"/>
        <c:noMultiLvlLbl val="0"/>
      </c:catAx>
      <c:valAx>
        <c:axId val="100174464"/>
        <c:scaling>
          <c:orientation val="minMax"/>
        </c:scaling>
        <c:delete val="0"/>
        <c:axPos val="l"/>
        <c:majorGridlines/>
        <c:numFmt formatCode="General" sourceLinked="1"/>
        <c:majorTickMark val="none"/>
        <c:minorTickMark val="none"/>
        <c:tickLblPos val="nextTo"/>
        <c:txPr>
          <a:bodyPr/>
          <a:lstStyle/>
          <a:p>
            <a:pPr>
              <a:defRPr sz="1600" b="1"/>
            </a:pPr>
            <a:endParaRPr lang="en-US"/>
          </a:p>
        </c:txPr>
        <c:crossAx val="100172928"/>
        <c:crosses val="autoZero"/>
        <c:crossBetween val="between"/>
      </c:valAx>
    </c:plotArea>
    <c:legend>
      <c:legendPos val="r"/>
      <c:layout>
        <c:manualLayout>
          <c:xMode val="edge"/>
          <c:yMode val="edge"/>
          <c:x val="0.86676489597403095"/>
          <c:y val="0.40829175794137801"/>
          <c:w val="0.133235149893835"/>
          <c:h val="0.162453884766394"/>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83" cy="465201"/>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sz="quarter" idx="1"/>
          </p:nvPr>
        </p:nvSpPr>
        <p:spPr>
          <a:xfrm>
            <a:off x="3971012" y="0"/>
            <a:ext cx="3038283" cy="465201"/>
          </a:xfrm>
          <a:prstGeom prst="rect">
            <a:avLst/>
          </a:prstGeom>
        </p:spPr>
        <p:txBody>
          <a:bodyPr vert="horz" lIns="83622" tIns="41811" rIns="83622" bIns="41811" rtlCol="0"/>
          <a:lstStyle>
            <a:lvl1pPr algn="r">
              <a:defRPr sz="1100"/>
            </a:lvl1pPr>
          </a:lstStyle>
          <a:p>
            <a:fld id="{B75E22FF-9ECB-4BCD-B84A-5837EB20D10A}" type="datetimeFigureOut">
              <a:rPr lang="en-US" smtClean="0"/>
              <a:t>11/1/2016</a:t>
            </a:fld>
            <a:endParaRPr lang="en-US" dirty="0"/>
          </a:p>
        </p:txBody>
      </p:sp>
      <p:sp>
        <p:nvSpPr>
          <p:cNvPr id="4" name="Footer Placeholder 3"/>
          <p:cNvSpPr>
            <a:spLocks noGrp="1"/>
          </p:cNvSpPr>
          <p:nvPr>
            <p:ph type="ftr" sz="quarter" idx="2"/>
          </p:nvPr>
        </p:nvSpPr>
        <p:spPr>
          <a:xfrm>
            <a:off x="0" y="8829302"/>
            <a:ext cx="3038283" cy="465201"/>
          </a:xfrm>
          <a:prstGeom prst="rect">
            <a:avLst/>
          </a:prstGeom>
        </p:spPr>
        <p:txBody>
          <a:bodyPr vert="horz" lIns="83622" tIns="41811" rIns="83622" bIns="4181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1012" y="8829302"/>
            <a:ext cx="3038283" cy="465201"/>
          </a:xfrm>
          <a:prstGeom prst="rect">
            <a:avLst/>
          </a:prstGeom>
        </p:spPr>
        <p:txBody>
          <a:bodyPr vert="horz" lIns="83622" tIns="41811" rIns="83622" bIns="41811" rtlCol="0" anchor="b"/>
          <a:lstStyle>
            <a:lvl1pPr algn="r">
              <a:defRPr sz="1100"/>
            </a:lvl1pPr>
          </a:lstStyle>
          <a:p>
            <a:fld id="{B79B6394-BC62-4D3A-B0E2-F6692E486584}" type="slidenum">
              <a:rPr lang="en-US" smtClean="0"/>
              <a:t>‹#›</a:t>
            </a:fld>
            <a:endParaRPr lang="en-US" dirty="0"/>
          </a:p>
        </p:txBody>
      </p:sp>
    </p:spTree>
    <p:extLst>
      <p:ext uri="{BB962C8B-B14F-4D97-AF65-F5344CB8AC3E}">
        <p14:creationId xmlns:p14="http://schemas.microsoft.com/office/powerpoint/2010/main" val="27092282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83" cy="465201"/>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idx="1"/>
          </p:nvPr>
        </p:nvSpPr>
        <p:spPr>
          <a:xfrm>
            <a:off x="3971012" y="0"/>
            <a:ext cx="3038283" cy="465201"/>
          </a:xfrm>
          <a:prstGeom prst="rect">
            <a:avLst/>
          </a:prstGeom>
        </p:spPr>
        <p:txBody>
          <a:bodyPr vert="horz" lIns="83622" tIns="41811" rIns="83622" bIns="41811" rtlCol="0"/>
          <a:lstStyle>
            <a:lvl1pPr algn="r">
              <a:defRPr sz="1100"/>
            </a:lvl1pPr>
          </a:lstStyle>
          <a:p>
            <a:fld id="{7D5FFB7D-7FE3-45DE-B547-87581D2DEDD8}" type="datetimeFigureOut">
              <a:rPr lang="en-US" smtClean="0"/>
              <a:t>11/1/2016</a:t>
            </a:fld>
            <a:endParaRPr lang="en-US" dirty="0"/>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83622" tIns="41811" rIns="83622" bIns="41811" rtlCol="0" anchor="ctr"/>
          <a:lstStyle/>
          <a:p>
            <a:endParaRPr lang="en-US" dirty="0"/>
          </a:p>
        </p:txBody>
      </p:sp>
      <p:sp>
        <p:nvSpPr>
          <p:cNvPr id="5" name="Notes Placeholder 4"/>
          <p:cNvSpPr>
            <a:spLocks noGrp="1"/>
          </p:cNvSpPr>
          <p:nvPr>
            <p:ph type="body" sz="quarter" idx="3"/>
          </p:nvPr>
        </p:nvSpPr>
        <p:spPr>
          <a:xfrm>
            <a:off x="701483" y="4416550"/>
            <a:ext cx="5607435" cy="4183001"/>
          </a:xfrm>
          <a:prstGeom prst="rect">
            <a:avLst/>
          </a:prstGeom>
        </p:spPr>
        <p:txBody>
          <a:bodyPr vert="horz" lIns="83622" tIns="41811" rIns="83622" bIns="418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302"/>
            <a:ext cx="3038283" cy="465201"/>
          </a:xfrm>
          <a:prstGeom prst="rect">
            <a:avLst/>
          </a:prstGeom>
        </p:spPr>
        <p:txBody>
          <a:bodyPr vert="horz" lIns="83622" tIns="41811" rIns="83622" bIns="4181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1012" y="8829302"/>
            <a:ext cx="3038283" cy="465201"/>
          </a:xfrm>
          <a:prstGeom prst="rect">
            <a:avLst/>
          </a:prstGeom>
        </p:spPr>
        <p:txBody>
          <a:bodyPr vert="horz" lIns="83622" tIns="41811" rIns="83622" bIns="41811" rtlCol="0" anchor="b"/>
          <a:lstStyle>
            <a:lvl1pPr algn="r">
              <a:defRPr sz="1100"/>
            </a:lvl1pPr>
          </a:lstStyle>
          <a:p>
            <a:fld id="{A6E450D7-CB08-4B8A-8AE9-F0A359CC0075}" type="slidenum">
              <a:rPr lang="en-US" smtClean="0"/>
              <a:t>‹#›</a:t>
            </a:fld>
            <a:endParaRPr lang="en-US" dirty="0"/>
          </a:p>
        </p:txBody>
      </p:sp>
    </p:spTree>
    <p:extLst>
      <p:ext uri="{BB962C8B-B14F-4D97-AF65-F5344CB8AC3E}">
        <p14:creationId xmlns:p14="http://schemas.microsoft.com/office/powerpoint/2010/main" val="37799890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339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257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788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807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887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565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988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59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599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504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59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2425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99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8905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832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411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676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996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0166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836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3660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917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19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04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7681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980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2605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06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6373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Implementation is supported by monthly </a:t>
            </a:r>
            <a:r>
              <a:rPr lang="en-US" b="1" dirty="0" err="1" smtClean="0"/>
              <a:t>conf</a:t>
            </a:r>
            <a:r>
              <a:rPr lang="en-US" b="1" dirty="0" smtClean="0"/>
              <a:t> calls, site visits , exchange of “best practices” during our quarterly </a:t>
            </a:r>
            <a:r>
              <a:rPr lang="en-US" b="1" dirty="0" err="1" smtClean="0"/>
              <a:t>mtgs</a:t>
            </a:r>
            <a:r>
              <a:rPr lang="en-US" b="1" dirty="0" smtClean="0"/>
              <a:t> </a:t>
            </a:r>
            <a:r>
              <a:rPr lang="en-US" b="1" dirty="0" err="1" smtClean="0"/>
              <a:t>etc</a:t>
            </a:r>
            <a:r>
              <a:rPr lang="en-US" b="1" dirty="0" smtClean="0"/>
              <a:t> </a:t>
            </a:r>
            <a:endParaRPr lang="en-US" dirty="0" smtClean="0"/>
          </a:p>
          <a:p>
            <a:pPr>
              <a:buFont typeface="Arial" pitchFamily="34" charset="0"/>
              <a:buChar char="•"/>
            </a:pPr>
            <a:endParaRPr lang="en-US" b="0" dirty="0" smtClean="0"/>
          </a:p>
          <a:p>
            <a:pPr>
              <a:buFont typeface="Arial" pitchFamily="34" charset="0"/>
              <a:buChar char="•"/>
            </a:pPr>
            <a:r>
              <a:rPr lang="en-US" b="0" dirty="0" smtClean="0"/>
              <a:t>Several</a:t>
            </a:r>
            <a:r>
              <a:rPr lang="en-US" b="0" baseline="0" dirty="0" smtClean="0"/>
              <a:t> resources were distributed and are available through the ACOG DII website to provide implementation support. </a:t>
            </a:r>
          </a:p>
          <a:p>
            <a:pPr>
              <a:buFont typeface="Arial" pitchFamily="34" charset="0"/>
              <a:buChar char="•"/>
            </a:pPr>
            <a:r>
              <a:rPr lang="en-US" b="0" baseline="0" dirty="0" smtClean="0"/>
              <a:t>A clinical FAQ was just developed which consists of a compilation of questions and answers that have been submitted over the course of the project. The questions range from implementation inquires to specifics on data collection. The FAQ is meant to assist others who may have similar questions.</a:t>
            </a:r>
          </a:p>
          <a:p>
            <a:pPr>
              <a:buFont typeface="Arial" pitchFamily="34" charset="0"/>
              <a:buChar char="•"/>
            </a:pPr>
            <a:r>
              <a:rPr lang="en-US" b="0" baseline="0" dirty="0" smtClean="0"/>
              <a:t>Additional print materials for all three bundles are available for purchase.</a:t>
            </a:r>
          </a:p>
          <a:p>
            <a:pPr>
              <a:buFont typeface="Arial" pitchFamily="34" charset="0"/>
              <a:buChar char="•"/>
            </a:pPr>
            <a:r>
              <a:rPr lang="en-US" b="0" baseline="0" dirty="0" smtClean="0"/>
              <a:t>An educational video was developed and is posted on the District II website. The video walks through all three care management plans. </a:t>
            </a:r>
            <a:endParaRPr lang="en-US" b="0" dirty="0" smtClean="0"/>
          </a:p>
          <a:p>
            <a:endParaRPr lang="en-US" dirty="0"/>
          </a:p>
        </p:txBody>
      </p:sp>
    </p:spTree>
    <p:extLst>
      <p:ext uri="{BB962C8B-B14F-4D97-AF65-F5344CB8AC3E}">
        <p14:creationId xmlns:p14="http://schemas.microsoft.com/office/powerpoint/2010/main" val="150330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1" dirty="0" smtClean="0"/>
              <a:t>Much of our work was completed during in-person quarterly </a:t>
            </a:r>
            <a:r>
              <a:rPr lang="en-US" b="1" dirty="0" err="1" smtClean="0"/>
              <a:t>mtgs</a:t>
            </a:r>
            <a:endParaRPr lang="en-US" dirty="0" smtClean="0"/>
          </a:p>
          <a:p>
            <a:pPr defTabSz="931774" eaLnBrk="0" fontAlgn="base" hangingPunct="0">
              <a:spcBef>
                <a:spcPct val="0"/>
              </a:spcBef>
              <a:spcAft>
                <a:spcPct val="0"/>
              </a:spcAft>
              <a:buFont typeface="Arial" pitchFamily="34" charset="0"/>
              <a:buChar char="•"/>
            </a:pPr>
            <a:r>
              <a:rPr lang="en-US" dirty="0" smtClean="0">
                <a:latin typeface="Trebuchet MS" pitchFamily="34" charset="0"/>
                <a:ea typeface="Calibri" pitchFamily="34" charset="0"/>
                <a:cs typeface="Times New Roman" pitchFamily="18" charset="0"/>
              </a:rPr>
              <a:t>To date, we have conducted 10 in-person meetings since 2013 at various hospital sites across New York State . Attendance at each meeting continues to grow. </a:t>
            </a:r>
          </a:p>
          <a:p>
            <a:pPr defTabSz="931774" eaLnBrk="0" fontAlgn="base" hangingPunct="0">
              <a:spcBef>
                <a:spcPct val="0"/>
              </a:spcBef>
              <a:spcAft>
                <a:spcPct val="0"/>
              </a:spcAft>
              <a:buFontTx/>
              <a:buChar char="•"/>
            </a:pPr>
            <a:r>
              <a:rPr lang="en-US" dirty="0" smtClean="0">
                <a:latin typeface="Trebuchet MS" pitchFamily="34" charset="0"/>
                <a:ea typeface="Times New Roman" pitchFamily="18" charset="0"/>
                <a:cs typeface="Times New Roman" pitchFamily="18" charset="0"/>
              </a:rPr>
              <a:t>We also continue to host monthly conference calls with all participating facilities. </a:t>
            </a:r>
            <a:endParaRPr lang="en-US" dirty="0" smtClean="0">
              <a:latin typeface="Trebuchet MS" pitchFamily="34" charset="0"/>
              <a:cs typeface="Arial" pitchFamily="34" charset="0"/>
            </a:endParaRPr>
          </a:p>
          <a:p>
            <a:pPr defTabSz="931774" eaLnBrk="0" fontAlgn="base" hangingPunct="0">
              <a:spcBef>
                <a:spcPct val="0"/>
              </a:spcBef>
              <a:spcAft>
                <a:spcPct val="0"/>
              </a:spcAft>
            </a:pPr>
            <a:r>
              <a:rPr lang="en-US" dirty="0" smtClean="0">
                <a:latin typeface="Trebuchet MS" pitchFamily="34" charset="0"/>
                <a:ea typeface="Calibri" pitchFamily="34" charset="0"/>
                <a:cs typeface="Times New Roman" pitchFamily="18" charset="0"/>
              </a:rPr>
              <a:t>Monthly SMI conference call topics range from:</a:t>
            </a:r>
            <a:endParaRPr lang="en-US" dirty="0" smtClean="0">
              <a:latin typeface="Trebuchet MS" pitchFamily="34" charset="0"/>
              <a:cs typeface="Arial" pitchFamily="34" charset="0"/>
            </a:endParaRPr>
          </a:p>
          <a:p>
            <a:pPr defTabSz="931774" eaLnBrk="0" fontAlgn="base" hangingPunct="0">
              <a:spcBef>
                <a:spcPct val="0"/>
              </a:spcBef>
              <a:spcAft>
                <a:spcPct val="0"/>
              </a:spcAft>
            </a:pPr>
            <a:r>
              <a:rPr lang="en-US" dirty="0" smtClean="0">
                <a:latin typeface="Trebuchet MS" pitchFamily="34" charset="0"/>
                <a:ea typeface="Calibri" pitchFamily="34" charset="0"/>
                <a:cs typeface="Times New Roman" pitchFamily="18" charset="0"/>
              </a:rPr>
              <a:t>-strategies to reduce the 3 leading causes of maternal morbidity &amp; mortality – hemorrhage, severe hypertension, and VTE;</a:t>
            </a:r>
            <a:endParaRPr lang="en-US" dirty="0" smtClean="0">
              <a:latin typeface="Trebuchet MS" pitchFamily="34" charset="0"/>
              <a:cs typeface="Arial" pitchFamily="34" charset="0"/>
            </a:endParaRPr>
          </a:p>
          <a:p>
            <a:pPr defTabSz="931774" eaLnBrk="0" fontAlgn="base" hangingPunct="0">
              <a:spcBef>
                <a:spcPct val="0"/>
              </a:spcBef>
              <a:spcAft>
                <a:spcPct val="0"/>
              </a:spcAft>
            </a:pPr>
            <a:r>
              <a:rPr lang="en-US" dirty="0" smtClean="0">
                <a:latin typeface="Trebuchet MS" pitchFamily="34" charset="0"/>
                <a:ea typeface="Calibri" pitchFamily="34" charset="0"/>
                <a:cs typeface="Times New Roman" pitchFamily="18" charset="0"/>
              </a:rPr>
              <a:t>-emerging challenges in implementing this initiative statewide; </a:t>
            </a:r>
            <a:endParaRPr lang="en-US" dirty="0" smtClean="0">
              <a:latin typeface="Trebuchet MS" pitchFamily="34" charset="0"/>
              <a:cs typeface="Arial" pitchFamily="34" charset="0"/>
            </a:endParaRPr>
          </a:p>
          <a:p>
            <a:pPr defTabSz="931774" eaLnBrk="0" fontAlgn="base" hangingPunct="0">
              <a:spcBef>
                <a:spcPct val="0"/>
              </a:spcBef>
              <a:spcAft>
                <a:spcPct val="0"/>
              </a:spcAft>
            </a:pPr>
            <a:r>
              <a:rPr lang="en-US" dirty="0" smtClean="0">
                <a:latin typeface="Trebuchet MS" pitchFamily="34" charset="0"/>
                <a:ea typeface="Calibri" pitchFamily="34" charset="0"/>
                <a:cs typeface="Times New Roman" pitchFamily="18" charset="0"/>
              </a:rPr>
              <a:t>-effective approaches to data collection; and,</a:t>
            </a:r>
            <a:endParaRPr lang="en-US" dirty="0" smtClean="0">
              <a:latin typeface="Trebuchet MS" pitchFamily="34" charset="0"/>
              <a:cs typeface="Arial" pitchFamily="34" charset="0"/>
            </a:endParaRPr>
          </a:p>
          <a:p>
            <a:pPr defTabSz="931774" eaLnBrk="0" fontAlgn="base" hangingPunct="0">
              <a:spcBef>
                <a:spcPct val="0"/>
              </a:spcBef>
              <a:spcAft>
                <a:spcPct val="0"/>
              </a:spcAft>
            </a:pPr>
            <a:r>
              <a:rPr lang="en-US" dirty="0" smtClean="0">
                <a:latin typeface="Trebuchet MS" pitchFamily="34" charset="0"/>
                <a:ea typeface="Calibri" pitchFamily="34" charset="0"/>
                <a:cs typeface="Times New Roman" pitchFamily="18" charset="0"/>
              </a:rPr>
              <a:t>-other relevant topics such as de-identified case presentations and opportunities to ask targeted clinical questions.</a:t>
            </a:r>
            <a:endParaRPr lang="en-US" dirty="0" smtClean="0">
              <a:latin typeface="Trebuchet MS" pitchFamily="34" charset="0"/>
              <a:cs typeface="Arial" pitchFamily="34" charset="0"/>
            </a:endParaRPr>
          </a:p>
          <a:p>
            <a:endParaRPr lang="en-US" dirty="0"/>
          </a:p>
        </p:txBody>
      </p:sp>
    </p:spTree>
    <p:extLst>
      <p:ext uri="{BB962C8B-B14F-4D97-AF65-F5344CB8AC3E}">
        <p14:creationId xmlns:p14="http://schemas.microsoft.com/office/powerpoint/2010/main" val="142270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0424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033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0268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416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0439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171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339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06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125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015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60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483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 Alt Blue">
    <p:spTree>
      <p:nvGrpSpPr>
        <p:cNvPr id="1" name=""/>
        <p:cNvGrpSpPr/>
        <p:nvPr/>
      </p:nvGrpSpPr>
      <p:grpSpPr>
        <a:xfrm>
          <a:off x="0" y="0"/>
          <a:ext cx="0" cy="0"/>
          <a:chOff x="0" y="0"/>
          <a:chExt cx="0" cy="0"/>
        </a:xfrm>
      </p:grpSpPr>
      <p:sp>
        <p:nvSpPr>
          <p:cNvPr id="5" name="Rectangle 4"/>
          <p:cNvSpPr/>
          <p:nvPr userDrawn="1"/>
        </p:nvSpPr>
        <p:spPr>
          <a:xfrm>
            <a:off x="0" y="0"/>
            <a:ext cx="10058400" cy="6748272"/>
          </a:xfrm>
          <a:prstGeom prst="rect">
            <a:avLst/>
          </a:prstGeom>
          <a:solidFill>
            <a:srgbClr val="1B4585"/>
          </a:solidFill>
          <a:ln>
            <a:solidFill>
              <a:srgbClr val="1B4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754380" y="2409444"/>
            <a:ext cx="8549640" cy="1632204"/>
          </a:xfrm>
          <a:prstGeom prst="rect">
            <a:avLst/>
          </a:prstGeom>
        </p:spPr>
        <p:txBody>
          <a:bodyPr wrap="square" lIns="0" tIns="0" rIns="0" bIns="0">
            <a:noAutofit/>
          </a:bodyPr>
          <a:lstStyle>
            <a:lvl1pPr>
              <a:defRPr sz="4800" b="0">
                <a:solidFill>
                  <a:schemeClr val="bg1"/>
                </a:solidFill>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noAutofit/>
          </a:bodyPr>
          <a:lstStyle>
            <a:lvl1pPr>
              <a:defRPr>
                <a:solidFill>
                  <a:schemeClr val="bg1"/>
                </a:solidFill>
              </a:defRPr>
            </a:lvl1pPr>
          </a:lstStyle>
          <a:p>
            <a:endParaRPr dirty="0"/>
          </a:p>
        </p:txBody>
      </p:sp>
    </p:spTree>
    <p:extLst>
      <p:ext uri="{BB962C8B-B14F-4D97-AF65-F5344CB8AC3E}">
        <p14:creationId xmlns:p14="http://schemas.microsoft.com/office/powerpoint/2010/main" val="34255091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
        <p:nvSpPr>
          <p:cNvPr id="6" name="Content Placeholder 5"/>
          <p:cNvSpPr>
            <a:spLocks noGrp="1"/>
          </p:cNvSpPr>
          <p:nvPr>
            <p:ph sz="quarter" idx="12" hasCustomPrompt="1"/>
          </p:nvPr>
        </p:nvSpPr>
        <p:spPr>
          <a:xfrm>
            <a:off x="347472" y="1600200"/>
            <a:ext cx="9372600" cy="5257800"/>
          </a:xfrm>
        </p:spPr>
        <p:txBody>
          <a:bodyPr/>
          <a:lstStyle>
            <a:lvl1pPr marL="285750" indent="-285750">
              <a:buClr>
                <a:schemeClr val="tx2"/>
              </a:buClr>
              <a:buFont typeface="Arial" pitchFamily="34" charset="0"/>
              <a:buChar char="•"/>
              <a:defRPr sz="2400">
                <a:solidFill>
                  <a:schemeClr val="tx2"/>
                </a:solidFill>
                <a:latin typeface="Arial" pitchFamily="34" charset="0"/>
                <a:cs typeface="Arial" pitchFamily="34" charset="0"/>
              </a:defRPr>
            </a:lvl1pPr>
            <a:lvl2pPr marL="742950" indent="-285750">
              <a:buClr>
                <a:schemeClr val="tx2"/>
              </a:buClr>
              <a:buFont typeface="Arial" pitchFamily="34" charset="0"/>
              <a:buChar char="•"/>
              <a:defRPr sz="2400">
                <a:solidFill>
                  <a:schemeClr val="tx2"/>
                </a:solidFill>
                <a:latin typeface="Arial" pitchFamily="34" charset="0"/>
                <a:cs typeface="Arial" pitchFamily="34" charset="0"/>
              </a:defRPr>
            </a:lvl2pPr>
            <a:lvl3pPr marL="1200150" indent="-285750">
              <a:buClr>
                <a:schemeClr val="tx2"/>
              </a:buClr>
              <a:buFont typeface="Arial" pitchFamily="34" charset="0"/>
              <a:buChar char="•"/>
              <a:defRPr sz="2400">
                <a:solidFill>
                  <a:schemeClr val="tx2"/>
                </a:solidFill>
                <a:latin typeface="Arial" pitchFamily="34" charset="0"/>
                <a:cs typeface="Arial" pitchFamily="34" charset="0"/>
              </a:defRPr>
            </a:lvl3pPr>
            <a:lvl4pPr marL="1657350" indent="-285750">
              <a:buClr>
                <a:schemeClr val="tx2"/>
              </a:buClr>
              <a:buFont typeface="Arial" pitchFamily="34" charset="0"/>
              <a:buChar char="•"/>
              <a:defRPr sz="2400">
                <a:solidFill>
                  <a:schemeClr val="tx2"/>
                </a:solidFill>
                <a:latin typeface="Arial" pitchFamily="34" charset="0"/>
                <a:cs typeface="Arial" pitchFamily="34" charset="0"/>
              </a:defRPr>
            </a:lvl4pPr>
            <a:lvl5pPr marL="2114550" indent="-285750">
              <a:buClr>
                <a:schemeClr val="tx2"/>
              </a:buClr>
              <a:buFont typeface="Arial" pitchFamily="34" charset="0"/>
              <a:buChar char="•"/>
              <a:defRPr sz="2400">
                <a:solidFill>
                  <a:schemeClr val="tx2"/>
                </a:solidFill>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81357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 Whit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3" name="Holder 3"/>
          <p:cNvSpPr>
            <a:spLocks noGrp="1"/>
          </p:cNvSpPr>
          <p:nvPr>
            <p:ph sz="half" idx="2"/>
          </p:nvPr>
        </p:nvSpPr>
        <p:spPr>
          <a:xfrm>
            <a:off x="502920" y="1600200"/>
            <a:ext cx="4375404" cy="5257800"/>
          </a:xfrm>
          <a:prstGeom prst="rect">
            <a:avLst/>
          </a:prstGeom>
        </p:spPr>
        <p:txBody>
          <a:bodyPr wrap="square" lIns="0" tIns="0" rIns="0" bIns="0">
            <a:noAutofit/>
          </a:bodyPr>
          <a:lstStyle>
            <a:lvl1pPr marL="285750" indent="-285750">
              <a:buClr>
                <a:schemeClr val="tx2"/>
              </a:buClr>
              <a:buFont typeface="Arial" pitchFamily="34" charset="0"/>
              <a:buChar char="•"/>
              <a:defRPr/>
            </a:lvl1pPr>
          </a:lstStyle>
          <a:p>
            <a:endParaRPr dirty="0"/>
          </a:p>
        </p:txBody>
      </p:sp>
      <p:sp>
        <p:nvSpPr>
          <p:cNvPr id="4" name="Holder 4"/>
          <p:cNvSpPr>
            <a:spLocks noGrp="1"/>
          </p:cNvSpPr>
          <p:nvPr>
            <p:ph sz="half" idx="3"/>
          </p:nvPr>
        </p:nvSpPr>
        <p:spPr>
          <a:xfrm>
            <a:off x="5180076" y="1600200"/>
            <a:ext cx="4375404" cy="5257800"/>
          </a:xfrm>
          <a:prstGeom prst="rect">
            <a:avLst/>
          </a:prstGeom>
        </p:spPr>
        <p:txBody>
          <a:bodyPr wrap="square" lIns="0" tIns="0" rIns="0" bIns="0">
            <a:noAutofit/>
          </a:bodyPr>
          <a:lstStyle>
            <a:lvl1pPr marL="285750" indent="-285750">
              <a:buClr>
                <a:schemeClr val="tx2"/>
              </a:buClr>
              <a:buFont typeface="Arial" pitchFamily="34" charset="0"/>
              <a:buChar char="•"/>
              <a:defRPr/>
            </a:lvl1pPr>
          </a:lstStyle>
          <a:p>
            <a:endParaRPr dirty="0"/>
          </a:p>
        </p:txBody>
      </p:sp>
      <p:sp>
        <p:nvSpPr>
          <p:cNvPr id="7" name="Holder 7"/>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123835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 Whit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5" name="Holder 5"/>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45884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 White">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7216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 Alt Blue">
    <p:spTree>
      <p:nvGrpSpPr>
        <p:cNvPr id="1" name=""/>
        <p:cNvGrpSpPr/>
        <p:nvPr/>
      </p:nvGrpSpPr>
      <p:grpSpPr>
        <a:xfrm>
          <a:off x="0" y="0"/>
          <a:ext cx="0" cy="0"/>
          <a:chOff x="0" y="0"/>
          <a:chExt cx="0" cy="0"/>
        </a:xfrm>
      </p:grpSpPr>
      <p:sp>
        <p:nvSpPr>
          <p:cNvPr id="5" name="Rectangle 4"/>
          <p:cNvSpPr/>
          <p:nvPr userDrawn="1"/>
        </p:nvSpPr>
        <p:spPr>
          <a:xfrm>
            <a:off x="0" y="0"/>
            <a:ext cx="10058400" cy="67482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754380" y="2409444"/>
            <a:ext cx="8549640" cy="1632204"/>
          </a:xfrm>
          <a:prstGeom prst="rect">
            <a:avLst/>
          </a:prstGeom>
        </p:spPr>
        <p:txBody>
          <a:bodyPr wrap="square" lIns="0" tIns="0" rIns="0" bIns="0">
            <a:noAutofit/>
          </a:bodyPr>
          <a:lstStyle>
            <a:lvl1pPr>
              <a:defRPr sz="4800" b="0">
                <a:solidFill>
                  <a:schemeClr val="bg1"/>
                </a:solidFill>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noAutofit/>
          </a:bodyPr>
          <a:lstStyle>
            <a:lvl1pPr>
              <a:defRPr>
                <a:solidFill>
                  <a:schemeClr val="bg1"/>
                </a:solidFill>
              </a:defRPr>
            </a:lvl1pPr>
          </a:lstStyle>
          <a:p>
            <a:endParaRPr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a:t>
            </a:fld>
            <a:endParaRPr lang="en-US" dirty="0"/>
          </a:p>
        </p:txBody>
      </p:sp>
      <p:sp>
        <p:nvSpPr>
          <p:cNvPr id="6" name="Rectangle 5"/>
          <p:cNvSpPr/>
          <p:nvPr userDrawn="1"/>
        </p:nvSpPr>
        <p:spPr>
          <a:xfrm>
            <a:off x="152400" y="6858000"/>
            <a:ext cx="60960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54" t="27316" b="11394"/>
          <a:stretch/>
        </p:blipFill>
        <p:spPr bwMode="auto">
          <a:xfrm>
            <a:off x="0" y="6925585"/>
            <a:ext cx="3840163" cy="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25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 Alt Banner">
    <p:spTree>
      <p:nvGrpSpPr>
        <p:cNvPr id="1" name=""/>
        <p:cNvGrpSpPr/>
        <p:nvPr/>
      </p:nvGrpSpPr>
      <p:grpSpPr>
        <a:xfrm>
          <a:off x="0" y="0"/>
          <a:ext cx="0" cy="0"/>
          <a:chOff x="0" y="0"/>
          <a:chExt cx="0" cy="0"/>
        </a:xfrm>
      </p:grpSpPr>
      <p:sp>
        <p:nvSpPr>
          <p:cNvPr id="5" name="Rectangle 4"/>
          <p:cNvSpPr/>
          <p:nvPr userDrawn="1"/>
        </p:nvSpPr>
        <p:spPr>
          <a:xfrm>
            <a:off x="0" y="6748272"/>
            <a:ext cx="10058400" cy="10332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754380" y="2409444"/>
            <a:ext cx="8549640" cy="1632204"/>
          </a:xfrm>
          <a:prstGeom prst="rect">
            <a:avLst/>
          </a:prstGeom>
        </p:spPr>
        <p:txBody>
          <a:bodyPr wrap="square" lIns="0" tIns="0" rIns="0" bIns="0">
            <a:noAutofit/>
          </a:bodyPr>
          <a:lstStyle>
            <a:lvl1pPr>
              <a:defRPr sz="4800" b="0">
                <a:solidFill>
                  <a:srgbClr val="002776"/>
                </a:solidFill>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noAutofit/>
          </a:bodyPr>
          <a:lstStyle>
            <a:lvl1pPr>
              <a:defRPr>
                <a:solidFill>
                  <a:schemeClr val="tx2"/>
                </a:solidFill>
              </a:defRPr>
            </a:lvl1pPr>
          </a:lstStyle>
          <a:p>
            <a:endParaRPr dirty="0"/>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9" t="28422" r="87" b="27625"/>
          <a:stretch/>
        </p:blipFill>
        <p:spPr bwMode="auto">
          <a:xfrm>
            <a:off x="0" y="6903123"/>
            <a:ext cx="4945711" cy="72356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sp>
        <p:nvSpPr>
          <p:cNvPr id="6" name="Rectangle 5"/>
          <p:cNvSpPr/>
          <p:nvPr userDrawn="1"/>
        </p:nvSpPr>
        <p:spPr>
          <a:xfrm>
            <a:off x="4892040" y="6903123"/>
            <a:ext cx="5188889" cy="72356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221587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
        <p:nvSpPr>
          <p:cNvPr id="6" name="Text Placeholder 5"/>
          <p:cNvSpPr>
            <a:spLocks noGrp="1"/>
          </p:cNvSpPr>
          <p:nvPr>
            <p:ph type="body" sz="quarter" idx="12" hasCustomPrompt="1"/>
          </p:nvPr>
        </p:nvSpPr>
        <p:spPr>
          <a:xfrm>
            <a:off x="347472" y="1600200"/>
            <a:ext cx="9372600" cy="5105400"/>
          </a:xfrm>
        </p:spPr>
        <p:txBody>
          <a:bodyPr/>
          <a:lstStyle>
            <a:lvl1pPr marL="285750" indent="-285750">
              <a:buClr>
                <a:schemeClr val="tx2"/>
              </a:buClr>
              <a:buFont typeface="Arial" pitchFamily="34" charset="0"/>
              <a:buChar char="•"/>
              <a:defRPr sz="2400">
                <a:solidFill>
                  <a:schemeClr val="tx2"/>
                </a:solidFill>
                <a:latin typeface="Arial" pitchFamily="34" charset="0"/>
                <a:cs typeface="Arial" pitchFamily="34" charset="0"/>
              </a:defRPr>
            </a:lvl1pPr>
            <a:lvl2pPr marL="742950" indent="-285750">
              <a:buClr>
                <a:schemeClr val="tx2"/>
              </a:buClr>
              <a:buFont typeface="Arial" pitchFamily="34" charset="0"/>
              <a:buChar char="•"/>
              <a:defRPr sz="2400">
                <a:solidFill>
                  <a:schemeClr val="tx2"/>
                </a:solidFill>
                <a:latin typeface="Arial" pitchFamily="34" charset="0"/>
                <a:cs typeface="Arial" pitchFamily="34" charset="0"/>
              </a:defRPr>
            </a:lvl2pPr>
            <a:lvl3pPr marL="1200150" indent="-285750">
              <a:buClr>
                <a:schemeClr val="tx2"/>
              </a:buClr>
              <a:buFont typeface="Arial" pitchFamily="34" charset="0"/>
              <a:buChar char="•"/>
              <a:defRPr sz="2400">
                <a:solidFill>
                  <a:schemeClr val="tx2"/>
                </a:solidFill>
                <a:latin typeface="Arial" pitchFamily="34" charset="0"/>
                <a:cs typeface="Arial" pitchFamily="34" charset="0"/>
              </a:defRPr>
            </a:lvl3pPr>
            <a:lvl4pPr marL="1657350" indent="-285750">
              <a:buClr>
                <a:schemeClr val="tx2"/>
              </a:buClr>
              <a:buFont typeface="Arial" pitchFamily="34" charset="0"/>
              <a:buChar char="•"/>
              <a:defRPr sz="2400">
                <a:solidFill>
                  <a:schemeClr val="tx2"/>
                </a:solidFill>
                <a:latin typeface="Arial" pitchFamily="34" charset="0"/>
                <a:cs typeface="Arial" pitchFamily="34" charset="0"/>
              </a:defRPr>
            </a:lvl4pPr>
            <a:lvl5pPr marL="2114550" indent="-285750">
              <a:buClr>
                <a:schemeClr val="tx2"/>
              </a:buClr>
              <a:buFont typeface="Arial" pitchFamily="34" charset="0"/>
              <a:buChar char="•"/>
              <a:defRPr sz="2400">
                <a:solidFill>
                  <a:schemeClr val="tx2"/>
                </a:solidFill>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52400" y="6858000"/>
            <a:ext cx="60960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54" t="27316" b="11394"/>
          <a:stretch/>
        </p:blipFill>
        <p:spPr bwMode="auto">
          <a:xfrm>
            <a:off x="0" y="6925585"/>
            <a:ext cx="3840163" cy="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6881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
        <p:nvSpPr>
          <p:cNvPr id="6" name="Content Placeholder 5"/>
          <p:cNvSpPr>
            <a:spLocks noGrp="1"/>
          </p:cNvSpPr>
          <p:nvPr>
            <p:ph sz="quarter" idx="12" hasCustomPrompt="1"/>
          </p:nvPr>
        </p:nvSpPr>
        <p:spPr>
          <a:xfrm>
            <a:off x="347472" y="1600200"/>
            <a:ext cx="9372600" cy="5105400"/>
          </a:xfrm>
        </p:spPr>
        <p:txBody>
          <a:bodyPr/>
          <a:lstStyle>
            <a:lvl1pPr marL="285750" indent="-285750">
              <a:buClr>
                <a:schemeClr val="tx2"/>
              </a:buClr>
              <a:buFont typeface="Arial" pitchFamily="34" charset="0"/>
              <a:buChar char="•"/>
              <a:defRPr sz="2400">
                <a:solidFill>
                  <a:schemeClr val="tx2"/>
                </a:solidFill>
                <a:latin typeface="Arial" pitchFamily="34" charset="0"/>
                <a:cs typeface="Arial" pitchFamily="34" charset="0"/>
              </a:defRPr>
            </a:lvl1pPr>
            <a:lvl2pPr marL="742950" indent="-285750">
              <a:buClr>
                <a:schemeClr val="tx2"/>
              </a:buClr>
              <a:buFont typeface="Arial" pitchFamily="34" charset="0"/>
              <a:buChar char="•"/>
              <a:defRPr sz="2400">
                <a:solidFill>
                  <a:schemeClr val="tx2"/>
                </a:solidFill>
                <a:latin typeface="Arial" pitchFamily="34" charset="0"/>
                <a:cs typeface="Arial" pitchFamily="34" charset="0"/>
              </a:defRPr>
            </a:lvl2pPr>
            <a:lvl3pPr marL="1200150" indent="-285750">
              <a:buClr>
                <a:schemeClr val="tx2"/>
              </a:buClr>
              <a:buFont typeface="Arial" pitchFamily="34" charset="0"/>
              <a:buChar char="•"/>
              <a:defRPr sz="2400">
                <a:solidFill>
                  <a:schemeClr val="tx2"/>
                </a:solidFill>
                <a:latin typeface="Arial" pitchFamily="34" charset="0"/>
                <a:cs typeface="Arial" pitchFamily="34" charset="0"/>
              </a:defRPr>
            </a:lvl3pPr>
            <a:lvl4pPr marL="1657350" indent="-285750">
              <a:buClr>
                <a:schemeClr val="tx2"/>
              </a:buClr>
              <a:buFont typeface="Arial" pitchFamily="34" charset="0"/>
              <a:buChar char="•"/>
              <a:defRPr sz="2400">
                <a:solidFill>
                  <a:schemeClr val="tx2"/>
                </a:solidFill>
                <a:latin typeface="Arial" pitchFamily="34" charset="0"/>
                <a:cs typeface="Arial" pitchFamily="34" charset="0"/>
              </a:defRPr>
            </a:lvl4pPr>
            <a:lvl5pPr marL="2114550" indent="-285750">
              <a:buClr>
                <a:schemeClr val="tx2"/>
              </a:buClr>
              <a:buFont typeface="Arial" pitchFamily="34" charset="0"/>
              <a:buChar char="•"/>
              <a:defRPr sz="2400">
                <a:solidFill>
                  <a:schemeClr val="tx2"/>
                </a:solidFill>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52400" y="6858000"/>
            <a:ext cx="60960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54" t="27316" b="11394"/>
          <a:stretch/>
        </p:blipFill>
        <p:spPr bwMode="auto">
          <a:xfrm>
            <a:off x="0" y="6925585"/>
            <a:ext cx="3840163" cy="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541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 Whit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3" name="Holder 3"/>
          <p:cNvSpPr>
            <a:spLocks noGrp="1"/>
          </p:cNvSpPr>
          <p:nvPr>
            <p:ph sz="half" idx="2"/>
          </p:nvPr>
        </p:nvSpPr>
        <p:spPr>
          <a:xfrm>
            <a:off x="502920" y="1600200"/>
            <a:ext cx="4375404" cy="5105400"/>
          </a:xfrm>
          <a:prstGeom prst="rect">
            <a:avLst/>
          </a:prstGeom>
        </p:spPr>
        <p:txBody>
          <a:bodyPr wrap="square" lIns="0" tIns="0" rIns="0" bIns="0">
            <a:noAutofit/>
          </a:bodyPr>
          <a:lstStyle>
            <a:lvl1pPr marL="285750" indent="-285750">
              <a:buClr>
                <a:schemeClr val="tx2"/>
              </a:buClr>
              <a:buFont typeface="Arial" pitchFamily="34" charset="0"/>
              <a:buChar char="•"/>
              <a:defRPr/>
            </a:lvl1pPr>
          </a:lstStyle>
          <a:p>
            <a:endParaRPr dirty="0"/>
          </a:p>
        </p:txBody>
      </p:sp>
      <p:sp>
        <p:nvSpPr>
          <p:cNvPr id="4" name="Holder 4"/>
          <p:cNvSpPr>
            <a:spLocks noGrp="1"/>
          </p:cNvSpPr>
          <p:nvPr>
            <p:ph sz="half" idx="3"/>
          </p:nvPr>
        </p:nvSpPr>
        <p:spPr>
          <a:xfrm>
            <a:off x="5180076" y="1600200"/>
            <a:ext cx="4375404" cy="5105400"/>
          </a:xfrm>
          <a:prstGeom prst="rect">
            <a:avLst/>
          </a:prstGeom>
        </p:spPr>
        <p:txBody>
          <a:bodyPr wrap="square" lIns="0" tIns="0" rIns="0" bIns="0">
            <a:noAutofit/>
          </a:bodyPr>
          <a:lstStyle>
            <a:lvl1pPr marL="285750" indent="-285750">
              <a:buClr>
                <a:schemeClr val="tx2"/>
              </a:buClr>
              <a:buFont typeface="Arial" pitchFamily="34" charset="0"/>
              <a:buChar char="•"/>
              <a:defRPr/>
            </a:lvl1pPr>
          </a:lstStyle>
          <a:p>
            <a:endParaRPr dirty="0"/>
          </a:p>
        </p:txBody>
      </p:sp>
      <p:sp>
        <p:nvSpPr>
          <p:cNvPr id="7" name="Holder 7"/>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6" name="Rectangle 5"/>
          <p:cNvSpPr/>
          <p:nvPr userDrawn="1"/>
        </p:nvSpPr>
        <p:spPr>
          <a:xfrm>
            <a:off x="152400" y="6858000"/>
            <a:ext cx="60960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54" t="27316" b="11394"/>
          <a:stretch/>
        </p:blipFill>
        <p:spPr bwMode="auto">
          <a:xfrm>
            <a:off x="0" y="6925585"/>
            <a:ext cx="3840163" cy="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17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 Whit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5" name="Holder 5"/>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4" name="Rectangle 3"/>
          <p:cNvSpPr/>
          <p:nvPr userDrawn="1"/>
        </p:nvSpPr>
        <p:spPr>
          <a:xfrm>
            <a:off x="152400" y="6858000"/>
            <a:ext cx="60960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54" t="27316" b="11394"/>
          <a:stretch/>
        </p:blipFill>
        <p:spPr bwMode="auto">
          <a:xfrm>
            <a:off x="0" y="6925585"/>
            <a:ext cx="3840163" cy="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373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 Alt Banner">
    <p:spTree>
      <p:nvGrpSpPr>
        <p:cNvPr id="1" name=""/>
        <p:cNvGrpSpPr/>
        <p:nvPr/>
      </p:nvGrpSpPr>
      <p:grpSpPr>
        <a:xfrm>
          <a:off x="0" y="0"/>
          <a:ext cx="0" cy="0"/>
          <a:chOff x="0" y="0"/>
          <a:chExt cx="0" cy="0"/>
        </a:xfrm>
      </p:grpSpPr>
      <p:sp>
        <p:nvSpPr>
          <p:cNvPr id="7" name="Rectangle 6"/>
          <p:cNvSpPr/>
          <p:nvPr userDrawn="1"/>
        </p:nvSpPr>
        <p:spPr>
          <a:xfrm>
            <a:off x="0" y="6748272"/>
            <a:ext cx="10058400" cy="10332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754380" y="2409444"/>
            <a:ext cx="8549640" cy="1632204"/>
          </a:xfrm>
          <a:prstGeom prst="rect">
            <a:avLst/>
          </a:prstGeom>
        </p:spPr>
        <p:txBody>
          <a:bodyPr wrap="square" lIns="0" tIns="0" rIns="0" bIns="0">
            <a:noAutofit/>
          </a:bodyPr>
          <a:lstStyle>
            <a:lvl1pPr>
              <a:defRPr sz="4800" b="0">
                <a:solidFill>
                  <a:schemeClr val="tx1"/>
                </a:solidFill>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noAutofit/>
          </a:bodyPr>
          <a:lstStyle>
            <a:lvl1pPr>
              <a:defRPr>
                <a:solidFill>
                  <a:schemeClr val="tx2"/>
                </a:solidFill>
              </a:defRPr>
            </a:lvl1pPr>
          </a:lstStyle>
          <a:p>
            <a:endParaRPr dirty="0"/>
          </a:p>
        </p:txBody>
      </p:sp>
      <p:grpSp>
        <p:nvGrpSpPr>
          <p:cNvPr id="4" name="Group 3"/>
          <p:cNvGrpSpPr/>
          <p:nvPr userDrawn="1"/>
        </p:nvGrpSpPr>
        <p:grpSpPr>
          <a:xfrm>
            <a:off x="350350" y="7089597"/>
            <a:ext cx="2749202" cy="340680"/>
            <a:chOff x="350350" y="7089597"/>
            <a:chExt cx="2749202" cy="340680"/>
          </a:xfrm>
        </p:grpSpPr>
        <p:sp>
          <p:nvSpPr>
            <p:cNvPr id="8" name="bk object 17"/>
            <p:cNvSpPr/>
            <p:nvPr userDrawn="1"/>
          </p:nvSpPr>
          <p:spPr>
            <a:xfrm>
              <a:off x="899897" y="7203461"/>
              <a:ext cx="2199655" cy="226816"/>
            </a:xfrm>
            <a:prstGeom prst="rect">
              <a:avLst/>
            </a:prstGeom>
            <a:blipFill>
              <a:blip r:embed="rId2" cstate="print"/>
              <a:stretch>
                <a:fillRect/>
              </a:stretch>
            </a:blipFill>
          </p:spPr>
          <p:txBody>
            <a:bodyPr wrap="square" lIns="0" tIns="0" rIns="0" bIns="0" rtlCol="0">
              <a:spAutoFit/>
            </a:bodyPr>
            <a:lstStyle/>
            <a:p>
              <a:endParaRPr dirty="0"/>
            </a:p>
          </p:txBody>
        </p:sp>
        <p:sp>
          <p:nvSpPr>
            <p:cNvPr id="9" name="bk object 18"/>
            <p:cNvSpPr/>
            <p:nvPr userDrawn="1"/>
          </p:nvSpPr>
          <p:spPr>
            <a:xfrm>
              <a:off x="404350" y="7407123"/>
              <a:ext cx="310515" cy="0"/>
            </a:xfrm>
            <a:custGeom>
              <a:avLst/>
              <a:gdLst/>
              <a:ahLst/>
              <a:cxnLst/>
              <a:rect l="l" t="t" r="r" b="b"/>
              <a:pathLst>
                <a:path w="310515">
                  <a:moveTo>
                    <a:pt x="0" y="0"/>
                  </a:moveTo>
                  <a:lnTo>
                    <a:pt x="310083" y="0"/>
                  </a:lnTo>
                </a:path>
              </a:pathLst>
            </a:custGeom>
            <a:ln w="26796">
              <a:solidFill>
                <a:srgbClr val="FFFFFF"/>
              </a:solidFill>
            </a:ln>
          </p:spPr>
          <p:txBody>
            <a:bodyPr wrap="square" lIns="0" tIns="0" rIns="0" bIns="0" rtlCol="0">
              <a:spAutoFit/>
            </a:bodyPr>
            <a:lstStyle/>
            <a:p>
              <a:endParaRPr dirty="0"/>
            </a:p>
          </p:txBody>
        </p:sp>
        <p:sp>
          <p:nvSpPr>
            <p:cNvPr id="10" name="bk object 19"/>
            <p:cNvSpPr/>
            <p:nvPr userDrawn="1"/>
          </p:nvSpPr>
          <p:spPr>
            <a:xfrm>
              <a:off x="350350" y="7089597"/>
              <a:ext cx="418465" cy="283210"/>
            </a:xfrm>
            <a:custGeom>
              <a:avLst/>
              <a:gdLst/>
              <a:ahLst/>
              <a:cxnLst/>
              <a:rect l="l" t="t" r="r" b="b"/>
              <a:pathLst>
                <a:path w="418465" h="283209">
                  <a:moveTo>
                    <a:pt x="62479" y="81763"/>
                  </a:moveTo>
                  <a:lnTo>
                    <a:pt x="15500" y="98767"/>
                  </a:lnTo>
                  <a:lnTo>
                    <a:pt x="0" y="131515"/>
                  </a:lnTo>
                  <a:lnTo>
                    <a:pt x="883" y="149479"/>
                  </a:lnTo>
                  <a:lnTo>
                    <a:pt x="5684" y="167549"/>
                  </a:lnTo>
                  <a:lnTo>
                    <a:pt x="21534" y="201143"/>
                  </a:lnTo>
                  <a:lnTo>
                    <a:pt x="28351" y="212724"/>
                  </a:lnTo>
                  <a:lnTo>
                    <a:pt x="36531" y="226567"/>
                  </a:lnTo>
                  <a:lnTo>
                    <a:pt x="49079" y="255148"/>
                  </a:lnTo>
                  <a:lnTo>
                    <a:pt x="52679" y="269397"/>
                  </a:lnTo>
                  <a:lnTo>
                    <a:pt x="53968" y="282701"/>
                  </a:lnTo>
                  <a:lnTo>
                    <a:pt x="364102" y="282701"/>
                  </a:lnTo>
                  <a:lnTo>
                    <a:pt x="365390" y="269397"/>
                  </a:lnTo>
                  <a:lnTo>
                    <a:pt x="367422" y="261353"/>
                  </a:lnTo>
                  <a:lnTo>
                    <a:pt x="104679" y="261353"/>
                  </a:lnTo>
                  <a:lnTo>
                    <a:pt x="70670" y="240231"/>
                  </a:lnTo>
                  <a:lnTo>
                    <a:pt x="40062" y="193039"/>
                  </a:lnTo>
                  <a:lnTo>
                    <a:pt x="21096" y="148276"/>
                  </a:lnTo>
                  <a:lnTo>
                    <a:pt x="20964" y="130347"/>
                  </a:lnTo>
                  <a:lnTo>
                    <a:pt x="28200" y="115010"/>
                  </a:lnTo>
                  <a:lnTo>
                    <a:pt x="39355" y="105726"/>
                  </a:lnTo>
                  <a:lnTo>
                    <a:pt x="53665" y="101051"/>
                  </a:lnTo>
                  <a:lnTo>
                    <a:pt x="70484" y="100302"/>
                  </a:lnTo>
                  <a:lnTo>
                    <a:pt x="149106" y="100302"/>
                  </a:lnTo>
                  <a:lnTo>
                    <a:pt x="125183" y="92859"/>
                  </a:lnTo>
                  <a:lnTo>
                    <a:pt x="81906" y="83153"/>
                  </a:lnTo>
                  <a:lnTo>
                    <a:pt x="62479" y="81763"/>
                  </a:lnTo>
                  <a:close/>
                </a:path>
                <a:path w="418465" h="283209">
                  <a:moveTo>
                    <a:pt x="111001" y="173672"/>
                  </a:moveTo>
                  <a:lnTo>
                    <a:pt x="109226" y="175005"/>
                  </a:lnTo>
                  <a:lnTo>
                    <a:pt x="94481" y="206133"/>
                  </a:lnTo>
                  <a:lnTo>
                    <a:pt x="94305" y="209730"/>
                  </a:lnTo>
                  <a:lnTo>
                    <a:pt x="96157" y="212661"/>
                  </a:lnTo>
                  <a:lnTo>
                    <a:pt x="119424" y="236169"/>
                  </a:lnTo>
                  <a:lnTo>
                    <a:pt x="120161" y="247904"/>
                  </a:lnTo>
                  <a:lnTo>
                    <a:pt x="116523" y="255695"/>
                  </a:lnTo>
                  <a:lnTo>
                    <a:pt x="110650" y="260019"/>
                  </a:lnTo>
                  <a:lnTo>
                    <a:pt x="104679" y="261353"/>
                  </a:lnTo>
                  <a:lnTo>
                    <a:pt x="313391" y="261353"/>
                  </a:lnTo>
                  <a:lnTo>
                    <a:pt x="312822" y="261225"/>
                  </a:lnTo>
                  <a:lnTo>
                    <a:pt x="161791" y="261225"/>
                  </a:lnTo>
                  <a:lnTo>
                    <a:pt x="153248" y="259724"/>
                  </a:lnTo>
                  <a:lnTo>
                    <a:pt x="145868" y="254489"/>
                  </a:lnTo>
                  <a:lnTo>
                    <a:pt x="140028" y="246252"/>
                  </a:lnTo>
                  <a:lnTo>
                    <a:pt x="136099" y="235749"/>
                  </a:lnTo>
                  <a:lnTo>
                    <a:pt x="145929" y="212724"/>
                  </a:lnTo>
                  <a:lnTo>
                    <a:pt x="144621" y="206171"/>
                  </a:lnTo>
                  <a:lnTo>
                    <a:pt x="113442" y="175005"/>
                  </a:lnTo>
                  <a:lnTo>
                    <a:pt x="111001" y="173672"/>
                  </a:lnTo>
                  <a:close/>
                </a:path>
                <a:path w="418465" h="283209">
                  <a:moveTo>
                    <a:pt x="403661" y="100302"/>
                  </a:moveTo>
                  <a:lnTo>
                    <a:pt x="347582" y="100302"/>
                  </a:lnTo>
                  <a:lnTo>
                    <a:pt x="364399" y="101051"/>
                  </a:lnTo>
                  <a:lnTo>
                    <a:pt x="378706" y="105726"/>
                  </a:lnTo>
                  <a:lnTo>
                    <a:pt x="389858" y="115010"/>
                  </a:lnTo>
                  <a:lnTo>
                    <a:pt x="397098" y="130347"/>
                  </a:lnTo>
                  <a:lnTo>
                    <a:pt x="396966" y="148276"/>
                  </a:lnTo>
                  <a:lnTo>
                    <a:pt x="377996" y="193039"/>
                  </a:lnTo>
                  <a:lnTo>
                    <a:pt x="347394" y="240231"/>
                  </a:lnTo>
                  <a:lnTo>
                    <a:pt x="313391" y="261353"/>
                  </a:lnTo>
                  <a:lnTo>
                    <a:pt x="367422" y="261353"/>
                  </a:lnTo>
                  <a:lnTo>
                    <a:pt x="368988" y="255148"/>
                  </a:lnTo>
                  <a:lnTo>
                    <a:pt x="381514" y="226567"/>
                  </a:lnTo>
                  <a:lnTo>
                    <a:pt x="396520" y="201143"/>
                  </a:lnTo>
                  <a:lnTo>
                    <a:pt x="412378" y="167549"/>
                  </a:lnTo>
                  <a:lnTo>
                    <a:pt x="417183" y="149479"/>
                  </a:lnTo>
                  <a:lnTo>
                    <a:pt x="418068" y="131515"/>
                  </a:lnTo>
                  <a:lnTo>
                    <a:pt x="413657" y="114372"/>
                  </a:lnTo>
                  <a:lnTo>
                    <a:pt x="403661" y="100302"/>
                  </a:lnTo>
                  <a:close/>
                </a:path>
                <a:path w="418465" h="283209">
                  <a:moveTo>
                    <a:pt x="149106" y="100302"/>
                  </a:moveTo>
                  <a:lnTo>
                    <a:pt x="70484" y="100302"/>
                  </a:lnTo>
                  <a:lnTo>
                    <a:pt x="89164" y="102799"/>
                  </a:lnTo>
                  <a:lnTo>
                    <a:pt x="129528" y="114807"/>
                  </a:lnTo>
                  <a:lnTo>
                    <a:pt x="169589" y="131622"/>
                  </a:lnTo>
                  <a:lnTo>
                    <a:pt x="170598" y="143483"/>
                  </a:lnTo>
                  <a:lnTo>
                    <a:pt x="175342" y="157441"/>
                  </a:lnTo>
                  <a:lnTo>
                    <a:pt x="183390" y="179028"/>
                  </a:lnTo>
                  <a:lnTo>
                    <a:pt x="187698" y="198703"/>
                  </a:lnTo>
                  <a:lnTo>
                    <a:pt x="188744" y="216193"/>
                  </a:lnTo>
                  <a:lnTo>
                    <a:pt x="187007" y="231222"/>
                  </a:lnTo>
                  <a:lnTo>
                    <a:pt x="182965" y="243514"/>
                  </a:lnTo>
                  <a:lnTo>
                    <a:pt x="177096" y="252796"/>
                  </a:lnTo>
                  <a:lnTo>
                    <a:pt x="169878" y="258791"/>
                  </a:lnTo>
                  <a:lnTo>
                    <a:pt x="161791" y="261225"/>
                  </a:lnTo>
                  <a:lnTo>
                    <a:pt x="256266" y="261225"/>
                  </a:lnTo>
                  <a:lnTo>
                    <a:pt x="231050" y="231222"/>
                  </a:lnTo>
                  <a:lnTo>
                    <a:pt x="229313" y="216193"/>
                  </a:lnTo>
                  <a:lnTo>
                    <a:pt x="230359" y="198703"/>
                  </a:lnTo>
                  <a:lnTo>
                    <a:pt x="234667" y="179028"/>
                  </a:lnTo>
                  <a:lnTo>
                    <a:pt x="242715" y="157441"/>
                  </a:lnTo>
                  <a:lnTo>
                    <a:pt x="247468" y="143483"/>
                  </a:lnTo>
                  <a:lnTo>
                    <a:pt x="248469" y="131622"/>
                  </a:lnTo>
                  <a:lnTo>
                    <a:pt x="288536" y="114807"/>
                  </a:lnTo>
                  <a:lnTo>
                    <a:pt x="311743" y="107904"/>
                  </a:lnTo>
                  <a:lnTo>
                    <a:pt x="178585" y="107904"/>
                  </a:lnTo>
                  <a:lnTo>
                    <a:pt x="172992" y="107733"/>
                  </a:lnTo>
                  <a:lnTo>
                    <a:pt x="149106" y="100302"/>
                  </a:lnTo>
                  <a:close/>
                </a:path>
                <a:path w="418465" h="283209">
                  <a:moveTo>
                    <a:pt x="307068" y="173672"/>
                  </a:moveTo>
                  <a:lnTo>
                    <a:pt x="304615" y="175005"/>
                  </a:lnTo>
                  <a:lnTo>
                    <a:pt x="273462" y="206171"/>
                  </a:lnTo>
                  <a:lnTo>
                    <a:pt x="272141" y="212724"/>
                  </a:lnTo>
                  <a:lnTo>
                    <a:pt x="281984" y="235749"/>
                  </a:lnTo>
                  <a:lnTo>
                    <a:pt x="278048" y="246252"/>
                  </a:lnTo>
                  <a:lnTo>
                    <a:pt x="272202" y="254489"/>
                  </a:lnTo>
                  <a:lnTo>
                    <a:pt x="264817" y="259724"/>
                  </a:lnTo>
                  <a:lnTo>
                    <a:pt x="256266" y="261225"/>
                  </a:lnTo>
                  <a:lnTo>
                    <a:pt x="312822" y="261225"/>
                  </a:lnTo>
                  <a:lnTo>
                    <a:pt x="307417" y="260019"/>
                  </a:lnTo>
                  <a:lnTo>
                    <a:pt x="301537" y="255695"/>
                  </a:lnTo>
                  <a:lnTo>
                    <a:pt x="297898" y="247904"/>
                  </a:lnTo>
                  <a:lnTo>
                    <a:pt x="298646" y="236169"/>
                  </a:lnTo>
                  <a:lnTo>
                    <a:pt x="321913" y="212661"/>
                  </a:lnTo>
                  <a:lnTo>
                    <a:pt x="323770" y="209730"/>
                  </a:lnTo>
                  <a:lnTo>
                    <a:pt x="323589" y="206133"/>
                  </a:lnTo>
                  <a:lnTo>
                    <a:pt x="308844" y="175005"/>
                  </a:lnTo>
                  <a:lnTo>
                    <a:pt x="307068" y="173672"/>
                  </a:lnTo>
                  <a:close/>
                </a:path>
                <a:path w="418465" h="283209">
                  <a:moveTo>
                    <a:pt x="209022" y="0"/>
                  </a:moveTo>
                  <a:lnTo>
                    <a:pt x="206914" y="1130"/>
                  </a:lnTo>
                  <a:lnTo>
                    <a:pt x="192449" y="19824"/>
                  </a:lnTo>
                  <a:lnTo>
                    <a:pt x="192449" y="25272"/>
                  </a:lnTo>
                  <a:lnTo>
                    <a:pt x="204095" y="40322"/>
                  </a:lnTo>
                  <a:lnTo>
                    <a:pt x="193496" y="43988"/>
                  </a:lnTo>
                  <a:lnTo>
                    <a:pt x="184988" y="50931"/>
                  </a:lnTo>
                  <a:lnTo>
                    <a:pt x="179327" y="60404"/>
                  </a:lnTo>
                  <a:lnTo>
                    <a:pt x="177272" y="71666"/>
                  </a:lnTo>
                  <a:lnTo>
                    <a:pt x="181562" y="87591"/>
                  </a:lnTo>
                  <a:lnTo>
                    <a:pt x="192843" y="98945"/>
                  </a:lnTo>
                  <a:lnTo>
                    <a:pt x="183902" y="105168"/>
                  </a:lnTo>
                  <a:lnTo>
                    <a:pt x="178585" y="107904"/>
                  </a:lnTo>
                  <a:lnTo>
                    <a:pt x="239482" y="107904"/>
                  </a:lnTo>
                  <a:lnTo>
                    <a:pt x="234156" y="105168"/>
                  </a:lnTo>
                  <a:lnTo>
                    <a:pt x="225215" y="98945"/>
                  </a:lnTo>
                  <a:lnTo>
                    <a:pt x="236502" y="87591"/>
                  </a:lnTo>
                  <a:lnTo>
                    <a:pt x="240798" y="71666"/>
                  </a:lnTo>
                  <a:lnTo>
                    <a:pt x="238742" y="60403"/>
                  </a:lnTo>
                  <a:lnTo>
                    <a:pt x="233081" y="50927"/>
                  </a:lnTo>
                  <a:lnTo>
                    <a:pt x="224569" y="43984"/>
                  </a:lnTo>
                  <a:lnTo>
                    <a:pt x="213963" y="40322"/>
                  </a:lnTo>
                  <a:lnTo>
                    <a:pt x="225621" y="25272"/>
                  </a:lnTo>
                  <a:lnTo>
                    <a:pt x="225621" y="19824"/>
                  </a:lnTo>
                  <a:lnTo>
                    <a:pt x="211143" y="1130"/>
                  </a:lnTo>
                  <a:lnTo>
                    <a:pt x="209022" y="0"/>
                  </a:lnTo>
                  <a:close/>
                </a:path>
                <a:path w="418465" h="283209">
                  <a:moveTo>
                    <a:pt x="355590" y="81763"/>
                  </a:moveTo>
                  <a:lnTo>
                    <a:pt x="336162" y="83153"/>
                  </a:lnTo>
                  <a:lnTo>
                    <a:pt x="292882" y="92859"/>
                  </a:lnTo>
                  <a:lnTo>
                    <a:pt x="245065" y="107733"/>
                  </a:lnTo>
                  <a:lnTo>
                    <a:pt x="239482" y="107904"/>
                  </a:lnTo>
                  <a:lnTo>
                    <a:pt x="311743" y="107904"/>
                  </a:lnTo>
                  <a:lnTo>
                    <a:pt x="328902" y="102799"/>
                  </a:lnTo>
                  <a:lnTo>
                    <a:pt x="347582" y="100302"/>
                  </a:lnTo>
                  <a:lnTo>
                    <a:pt x="403661" y="100302"/>
                  </a:lnTo>
                  <a:lnTo>
                    <a:pt x="402570" y="98767"/>
                  </a:lnTo>
                  <a:lnTo>
                    <a:pt x="388999" y="88959"/>
                  </a:lnTo>
                  <a:lnTo>
                    <a:pt x="373270" y="83494"/>
                  </a:lnTo>
                  <a:lnTo>
                    <a:pt x="355590" y="81763"/>
                  </a:lnTo>
                  <a:close/>
                </a:path>
              </a:pathLst>
            </a:custGeom>
            <a:solidFill>
              <a:srgbClr val="FFFFFF"/>
            </a:solidFill>
          </p:spPr>
          <p:txBody>
            <a:bodyPr wrap="square" lIns="0" tIns="0" rIns="0" bIns="0" rtlCol="0">
              <a:spAutoFit/>
            </a:bodyPr>
            <a:lstStyle/>
            <a:p>
              <a:endParaRPr dirty="0"/>
            </a:p>
          </p:txBody>
        </p:sp>
      </p:grpSp>
    </p:spTree>
    <p:extLst>
      <p:ext uri="{BB962C8B-B14F-4D97-AF65-F5344CB8AC3E}">
        <p14:creationId xmlns:p14="http://schemas.microsoft.com/office/powerpoint/2010/main" val="13155847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 White">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3" name="Rectangle 2"/>
          <p:cNvSpPr/>
          <p:nvPr userDrawn="1"/>
        </p:nvSpPr>
        <p:spPr>
          <a:xfrm>
            <a:off x="152400" y="6858000"/>
            <a:ext cx="60960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54" t="27316" b="11394"/>
          <a:stretch/>
        </p:blipFill>
        <p:spPr bwMode="auto">
          <a:xfrm>
            <a:off x="0" y="6925585"/>
            <a:ext cx="3840163" cy="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541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
        <p:nvSpPr>
          <p:cNvPr id="6" name="Text Placeholder 5"/>
          <p:cNvSpPr>
            <a:spLocks noGrp="1"/>
          </p:cNvSpPr>
          <p:nvPr>
            <p:ph type="body" sz="quarter" idx="12" hasCustomPrompt="1"/>
          </p:nvPr>
        </p:nvSpPr>
        <p:spPr>
          <a:xfrm>
            <a:off x="347472" y="1600200"/>
            <a:ext cx="9372600" cy="5257800"/>
          </a:xfrm>
        </p:spPr>
        <p:txBody>
          <a:bodyPr/>
          <a:lstStyle>
            <a:lvl1pPr marL="285750" indent="-285750">
              <a:buClr>
                <a:schemeClr val="tx2"/>
              </a:buClr>
              <a:buFont typeface="Arial" pitchFamily="34" charset="0"/>
              <a:buChar char="•"/>
              <a:defRPr sz="2400">
                <a:solidFill>
                  <a:schemeClr val="tx2"/>
                </a:solidFill>
                <a:latin typeface="Arial" pitchFamily="34" charset="0"/>
                <a:cs typeface="Arial" pitchFamily="34" charset="0"/>
              </a:defRPr>
            </a:lvl1pPr>
            <a:lvl2pPr marL="742950" indent="-285750">
              <a:buClr>
                <a:schemeClr val="tx2"/>
              </a:buClr>
              <a:buFont typeface="Arial" pitchFamily="34" charset="0"/>
              <a:buChar char="•"/>
              <a:defRPr sz="2400">
                <a:solidFill>
                  <a:schemeClr val="tx2"/>
                </a:solidFill>
                <a:latin typeface="Arial" pitchFamily="34" charset="0"/>
                <a:cs typeface="Arial" pitchFamily="34" charset="0"/>
              </a:defRPr>
            </a:lvl2pPr>
            <a:lvl3pPr marL="1200150" indent="-285750">
              <a:buClr>
                <a:schemeClr val="tx2"/>
              </a:buClr>
              <a:buFont typeface="Arial" pitchFamily="34" charset="0"/>
              <a:buChar char="•"/>
              <a:defRPr sz="2400">
                <a:solidFill>
                  <a:schemeClr val="tx2"/>
                </a:solidFill>
                <a:latin typeface="Arial" pitchFamily="34" charset="0"/>
                <a:cs typeface="Arial" pitchFamily="34" charset="0"/>
              </a:defRPr>
            </a:lvl3pPr>
            <a:lvl4pPr marL="1657350" indent="-285750">
              <a:buClr>
                <a:schemeClr val="tx2"/>
              </a:buClr>
              <a:buFont typeface="Arial" pitchFamily="34" charset="0"/>
              <a:buChar char="•"/>
              <a:defRPr sz="2400">
                <a:solidFill>
                  <a:schemeClr val="tx2"/>
                </a:solidFill>
                <a:latin typeface="Arial" pitchFamily="34" charset="0"/>
                <a:cs typeface="Arial" pitchFamily="34" charset="0"/>
              </a:defRPr>
            </a:lvl4pPr>
            <a:lvl5pPr marL="2114550" indent="-285750">
              <a:buClr>
                <a:schemeClr val="tx2"/>
              </a:buClr>
              <a:buFont typeface="Arial" pitchFamily="34" charset="0"/>
              <a:buChar char="•"/>
              <a:defRPr sz="2400">
                <a:solidFill>
                  <a:schemeClr val="tx2"/>
                </a:solidFill>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087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
        <p:nvSpPr>
          <p:cNvPr id="6" name="Content Placeholder 5"/>
          <p:cNvSpPr>
            <a:spLocks noGrp="1"/>
          </p:cNvSpPr>
          <p:nvPr>
            <p:ph sz="quarter" idx="12" hasCustomPrompt="1"/>
          </p:nvPr>
        </p:nvSpPr>
        <p:spPr>
          <a:xfrm>
            <a:off x="347472" y="1600200"/>
            <a:ext cx="9372600" cy="5257800"/>
          </a:xfrm>
        </p:spPr>
        <p:txBody>
          <a:bodyPr/>
          <a:lstStyle>
            <a:lvl1pPr marL="285750" indent="-285750">
              <a:buClr>
                <a:schemeClr val="tx2"/>
              </a:buClr>
              <a:buFont typeface="Arial" pitchFamily="34" charset="0"/>
              <a:buChar char="•"/>
              <a:defRPr sz="2400">
                <a:solidFill>
                  <a:schemeClr val="tx2"/>
                </a:solidFill>
                <a:latin typeface="Arial" pitchFamily="34" charset="0"/>
                <a:cs typeface="Arial" pitchFamily="34" charset="0"/>
              </a:defRPr>
            </a:lvl1pPr>
            <a:lvl2pPr marL="742950" indent="-285750">
              <a:buClr>
                <a:schemeClr val="tx2"/>
              </a:buClr>
              <a:buFont typeface="Arial" pitchFamily="34" charset="0"/>
              <a:buChar char="•"/>
              <a:defRPr sz="2400">
                <a:solidFill>
                  <a:schemeClr val="tx2"/>
                </a:solidFill>
                <a:latin typeface="Arial" pitchFamily="34" charset="0"/>
                <a:cs typeface="Arial" pitchFamily="34" charset="0"/>
              </a:defRPr>
            </a:lvl2pPr>
            <a:lvl3pPr marL="1200150" indent="-285750">
              <a:buClr>
                <a:schemeClr val="tx2"/>
              </a:buClr>
              <a:buFont typeface="Arial" pitchFamily="34" charset="0"/>
              <a:buChar char="•"/>
              <a:defRPr sz="2400">
                <a:solidFill>
                  <a:schemeClr val="tx2"/>
                </a:solidFill>
                <a:latin typeface="Arial" pitchFamily="34" charset="0"/>
                <a:cs typeface="Arial" pitchFamily="34" charset="0"/>
              </a:defRPr>
            </a:lvl3pPr>
            <a:lvl4pPr marL="1657350" indent="-285750">
              <a:buClr>
                <a:schemeClr val="tx2"/>
              </a:buClr>
              <a:buFont typeface="Arial" pitchFamily="34" charset="0"/>
              <a:buChar char="•"/>
              <a:defRPr sz="2400">
                <a:solidFill>
                  <a:schemeClr val="tx2"/>
                </a:solidFill>
                <a:latin typeface="Arial" pitchFamily="34" charset="0"/>
                <a:cs typeface="Arial" pitchFamily="34" charset="0"/>
              </a:defRPr>
            </a:lvl4pPr>
            <a:lvl5pPr marL="2114550" indent="-285750">
              <a:buClr>
                <a:schemeClr val="tx2"/>
              </a:buClr>
              <a:buFont typeface="Arial" pitchFamily="34" charset="0"/>
              <a:buChar char="•"/>
              <a:defRPr sz="2400">
                <a:solidFill>
                  <a:schemeClr val="tx2"/>
                </a:solidFill>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3121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 Whit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3" name="Holder 3"/>
          <p:cNvSpPr>
            <a:spLocks noGrp="1"/>
          </p:cNvSpPr>
          <p:nvPr>
            <p:ph sz="half" idx="2"/>
          </p:nvPr>
        </p:nvSpPr>
        <p:spPr>
          <a:xfrm>
            <a:off x="502920" y="1600200"/>
            <a:ext cx="4375404" cy="5257800"/>
          </a:xfrm>
          <a:prstGeom prst="rect">
            <a:avLst/>
          </a:prstGeom>
        </p:spPr>
        <p:txBody>
          <a:bodyPr wrap="square" lIns="0" tIns="0" rIns="0" bIns="0">
            <a:noAutofit/>
          </a:bodyPr>
          <a:lstStyle>
            <a:lvl1pPr marL="285750" indent="-285750">
              <a:buClr>
                <a:schemeClr val="tx2"/>
              </a:buClr>
              <a:buFont typeface="Arial" pitchFamily="34" charset="0"/>
              <a:buChar char="•"/>
              <a:defRPr>
                <a:solidFill>
                  <a:schemeClr val="tx2"/>
                </a:solidFill>
              </a:defRPr>
            </a:lvl1pPr>
          </a:lstStyle>
          <a:p>
            <a:endParaRPr dirty="0"/>
          </a:p>
        </p:txBody>
      </p:sp>
      <p:sp>
        <p:nvSpPr>
          <p:cNvPr id="4" name="Holder 4"/>
          <p:cNvSpPr>
            <a:spLocks noGrp="1"/>
          </p:cNvSpPr>
          <p:nvPr>
            <p:ph sz="half" idx="3"/>
          </p:nvPr>
        </p:nvSpPr>
        <p:spPr>
          <a:xfrm>
            <a:off x="5180076" y="1600200"/>
            <a:ext cx="4375404" cy="5257800"/>
          </a:xfrm>
          <a:prstGeom prst="rect">
            <a:avLst/>
          </a:prstGeom>
        </p:spPr>
        <p:txBody>
          <a:bodyPr wrap="square" lIns="0" tIns="0" rIns="0" bIns="0">
            <a:noAutofit/>
          </a:bodyPr>
          <a:lstStyle>
            <a:lvl1pPr marL="285750" indent="-285750">
              <a:buClr>
                <a:schemeClr val="tx2"/>
              </a:buClr>
              <a:buFont typeface="Arial" pitchFamily="34" charset="0"/>
              <a:buChar char="•"/>
              <a:defRPr>
                <a:solidFill>
                  <a:schemeClr val="tx2"/>
                </a:solidFill>
              </a:defRPr>
            </a:lvl1pPr>
          </a:lstStyle>
          <a:p>
            <a:endParaRPr dirty="0"/>
          </a:p>
        </p:txBody>
      </p:sp>
      <p:sp>
        <p:nvSpPr>
          <p:cNvPr id="7" name="Holder 7"/>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328847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Only - Whit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5" name="Holder 5"/>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43327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 White">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434072" y="7205472"/>
            <a:ext cx="2286000" cy="276999"/>
          </a:xfrm>
        </p:spPr>
        <p:txBody>
          <a:bodyPr lIns="0" tIns="0" rIns="0" bIns="0"/>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5662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 Alt Blue">
    <p:spTree>
      <p:nvGrpSpPr>
        <p:cNvPr id="1" name=""/>
        <p:cNvGrpSpPr/>
        <p:nvPr/>
      </p:nvGrpSpPr>
      <p:grpSpPr>
        <a:xfrm>
          <a:off x="0" y="0"/>
          <a:ext cx="0" cy="0"/>
          <a:chOff x="0" y="0"/>
          <a:chExt cx="0" cy="0"/>
        </a:xfrm>
      </p:grpSpPr>
      <p:sp>
        <p:nvSpPr>
          <p:cNvPr id="5" name="Rectangle 4"/>
          <p:cNvSpPr/>
          <p:nvPr userDrawn="1"/>
        </p:nvSpPr>
        <p:spPr>
          <a:xfrm>
            <a:off x="0" y="0"/>
            <a:ext cx="10058400" cy="67482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754380" y="2409444"/>
            <a:ext cx="8549640" cy="1632204"/>
          </a:xfrm>
          <a:prstGeom prst="rect">
            <a:avLst/>
          </a:prstGeom>
        </p:spPr>
        <p:txBody>
          <a:bodyPr wrap="square" lIns="0" tIns="0" rIns="0" bIns="0">
            <a:noAutofit/>
          </a:bodyPr>
          <a:lstStyle>
            <a:lvl1pPr>
              <a:defRPr sz="4800" b="0">
                <a:solidFill>
                  <a:schemeClr val="bg1"/>
                </a:solidFill>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noAutofit/>
          </a:bodyPr>
          <a:lstStyle>
            <a:lvl1pPr>
              <a:defRPr>
                <a:solidFill>
                  <a:schemeClr val="bg1"/>
                </a:solidFill>
              </a:defRPr>
            </a:lvl1pPr>
          </a:lstStyle>
          <a:p>
            <a:endParaRPr dirty="0"/>
          </a:p>
        </p:txBody>
      </p:sp>
    </p:spTree>
    <p:extLst>
      <p:ext uri="{BB962C8B-B14F-4D97-AF65-F5344CB8AC3E}">
        <p14:creationId xmlns:p14="http://schemas.microsoft.com/office/powerpoint/2010/main" val="5250008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
        <p:nvSpPr>
          <p:cNvPr id="6" name="Text Placeholder 5"/>
          <p:cNvSpPr>
            <a:spLocks noGrp="1"/>
          </p:cNvSpPr>
          <p:nvPr>
            <p:ph type="body" sz="quarter" idx="12" hasCustomPrompt="1"/>
          </p:nvPr>
        </p:nvSpPr>
        <p:spPr>
          <a:xfrm>
            <a:off x="347472" y="1600200"/>
            <a:ext cx="9372600" cy="5257800"/>
          </a:xfrm>
        </p:spPr>
        <p:txBody>
          <a:bodyPr/>
          <a:lstStyle>
            <a:lvl1pPr marL="285750" indent="-285750">
              <a:buClr>
                <a:schemeClr val="tx2"/>
              </a:buClr>
              <a:buFont typeface="Arial" pitchFamily="34" charset="0"/>
              <a:buChar char="•"/>
              <a:defRPr sz="2400">
                <a:solidFill>
                  <a:schemeClr val="tx2"/>
                </a:solidFill>
                <a:latin typeface="Arial" pitchFamily="34" charset="0"/>
                <a:cs typeface="Arial" pitchFamily="34" charset="0"/>
              </a:defRPr>
            </a:lvl1pPr>
            <a:lvl2pPr marL="742950" indent="-285750">
              <a:buClr>
                <a:schemeClr val="tx2"/>
              </a:buClr>
              <a:buFont typeface="Arial" pitchFamily="34" charset="0"/>
              <a:buChar char="•"/>
              <a:defRPr sz="2400">
                <a:solidFill>
                  <a:schemeClr val="tx2"/>
                </a:solidFill>
                <a:latin typeface="Arial" pitchFamily="34" charset="0"/>
                <a:cs typeface="Arial" pitchFamily="34" charset="0"/>
              </a:defRPr>
            </a:lvl2pPr>
            <a:lvl3pPr marL="1200150" indent="-285750">
              <a:buClr>
                <a:schemeClr val="tx2"/>
              </a:buClr>
              <a:buFont typeface="Arial" pitchFamily="34" charset="0"/>
              <a:buChar char="•"/>
              <a:defRPr sz="2400">
                <a:solidFill>
                  <a:schemeClr val="tx2"/>
                </a:solidFill>
                <a:latin typeface="Arial" pitchFamily="34" charset="0"/>
                <a:cs typeface="Arial" pitchFamily="34" charset="0"/>
              </a:defRPr>
            </a:lvl3pPr>
            <a:lvl4pPr marL="1657350" indent="-285750">
              <a:buClr>
                <a:schemeClr val="tx2"/>
              </a:buClr>
              <a:buFont typeface="Arial" pitchFamily="34" charset="0"/>
              <a:buChar char="•"/>
              <a:defRPr sz="2400">
                <a:solidFill>
                  <a:schemeClr val="tx2"/>
                </a:solidFill>
                <a:latin typeface="Arial" pitchFamily="34" charset="0"/>
                <a:cs typeface="Arial" pitchFamily="34" charset="0"/>
              </a:defRPr>
            </a:lvl4pPr>
            <a:lvl5pPr marL="2114550" indent="-285750">
              <a:buClr>
                <a:schemeClr val="tx2"/>
              </a:buClr>
              <a:buFont typeface="Arial" pitchFamily="34" charset="0"/>
              <a:buChar char="•"/>
              <a:defRPr sz="2400">
                <a:solidFill>
                  <a:schemeClr val="tx2"/>
                </a:solidFill>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2707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userDrawn="1">
            <p:ph type="title"/>
          </p:nvPr>
        </p:nvSpPr>
        <p:spPr>
          <a:xfrm>
            <a:off x="347472" y="347472"/>
            <a:ext cx="9372600" cy="1143000"/>
          </a:xfrm>
          <a:prstGeom prst="rect">
            <a:avLst/>
          </a:prstGeom>
        </p:spPr>
        <p:txBody>
          <a:bodyPr wrap="square" lIns="0" tIns="0" rIns="0" bIns="0" anchor="ctr" anchorCtr="0">
            <a:noAutofit/>
          </a:bodyPr>
          <a:lstStyle>
            <a:lvl1pPr>
              <a:defRPr/>
            </a:lvl1pPr>
          </a:lstStyle>
          <a:p>
            <a:endParaRPr dirty="0"/>
          </a:p>
        </p:txBody>
      </p:sp>
      <p:sp>
        <p:nvSpPr>
          <p:cNvPr id="3" name="Holder 3"/>
          <p:cNvSpPr>
            <a:spLocks noGrp="1"/>
          </p:cNvSpPr>
          <p:nvPr userDrawn="1">
            <p:ph type="body" idx="1"/>
          </p:nvPr>
        </p:nvSpPr>
        <p:spPr>
          <a:xfrm>
            <a:off x="347472" y="1600199"/>
            <a:ext cx="9372600" cy="5257800"/>
          </a:xfrm>
          <a:prstGeom prst="rect">
            <a:avLst/>
          </a:prstGeom>
        </p:spPr>
        <p:txBody>
          <a:bodyPr wrap="square" lIns="0" tIns="0" rIns="0" bIns="0">
            <a:noAutofit/>
          </a:bodyPr>
          <a:lstStyle>
            <a:lvl1pPr>
              <a:defRPr/>
            </a:lvl1pPr>
          </a:lstStyle>
          <a:p>
            <a:endParaRPr dirty="0"/>
          </a:p>
        </p:txBody>
      </p:sp>
      <p:sp>
        <p:nvSpPr>
          <p:cNvPr id="6" name="Holder 6"/>
          <p:cNvSpPr>
            <a:spLocks noGrp="1"/>
          </p:cNvSpPr>
          <p:nvPr userDrawn="1">
            <p:ph type="sldNum" sz="quarter" idx="7"/>
          </p:nvPr>
        </p:nvSpPr>
        <p:spPr>
          <a:xfrm>
            <a:off x="7434072" y="7205472"/>
            <a:ext cx="2286000" cy="274320"/>
          </a:xfrm>
          <a:prstGeom prst="rect">
            <a:avLst/>
          </a:prstGeom>
        </p:spPr>
        <p:txBody>
          <a:bodyPr wrap="square" lIns="0" tIns="0" rIns="0" bIns="0" anchor="b" anchorCtr="0">
            <a:noAutofit/>
          </a:bodyPr>
          <a:lstStyle>
            <a:lvl1pPr algn="r">
              <a:defRPr i="0">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pic>
        <p:nvPicPr>
          <p:cNvPr id="1026"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2040" t="19760" b="16666"/>
          <a:stretch/>
        </p:blipFill>
        <p:spPr bwMode="auto">
          <a:xfrm>
            <a:off x="339365" y="6900421"/>
            <a:ext cx="2611192" cy="87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044925"/>
      </p:ext>
    </p:extLst>
  </p:cSld>
  <p:clrMap bg1="lt1" tx1="dk1" bg2="lt2" tx2="dk2" accent1="accent1" accent2="accent2" accent3="accent3" accent4="accent4" accent5="accent5" accent6="accent6" hlink="hlink" folHlink="folHlink"/>
  <p:sldLayoutIdLst>
    <p:sldLayoutId id="2147483667" r:id="rId1"/>
    <p:sldLayoutId id="2147483692" r:id="rId2"/>
    <p:sldLayoutId id="2147483674" r:id="rId3"/>
    <p:sldLayoutId id="2147483673" r:id="rId4"/>
    <p:sldLayoutId id="2147483669" r:id="rId5"/>
    <p:sldLayoutId id="2147483670" r:id="rId6"/>
    <p:sldLayoutId id="2147483671" r:id="rId7"/>
  </p:sldLayoutIdLst>
  <p:timing>
    <p:tnLst>
      <p:par>
        <p:cTn id="1" dur="indefinite" restart="never" nodeType="tmRoot"/>
      </p:par>
    </p:tnLst>
  </p:timing>
  <p:hf sldNum="0" hdr="0" ftr="0" dt="0"/>
  <p:txStyles>
    <p:titleStyle>
      <a:lvl1pPr>
        <a:defRPr sz="3600" b="1">
          <a:solidFill>
            <a:schemeClr val="tx1"/>
          </a:solidFill>
          <a:latin typeface="Arial" pitchFamily="34" charset="0"/>
          <a:ea typeface="Arial Unicode MS" pitchFamily="34" charset="-128"/>
          <a:cs typeface="Arial" pitchFamily="34" charset="0"/>
        </a:defRPr>
      </a:lvl1pPr>
    </p:titleStyle>
    <p:bodyStyle>
      <a:lvl1pPr marL="0">
        <a:defRPr sz="2400">
          <a:solidFill>
            <a:schemeClr val="tx2"/>
          </a:solidFill>
          <a:latin typeface="Arial" pitchFamily="34" charset="0"/>
          <a:ea typeface="+mn-ea"/>
          <a:cs typeface="Arial"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472" y="347472"/>
            <a:ext cx="9372600" cy="1143000"/>
          </a:xfrm>
          <a:prstGeom prst="rect">
            <a:avLst/>
          </a:prstGeom>
        </p:spPr>
        <p:txBody>
          <a:bodyPr wrap="square" lIns="0" tIns="0" rIns="0" bIns="0" anchor="ctr" anchorCtr="0">
            <a:noAutofit/>
          </a:bodyPr>
          <a:lstStyle>
            <a:lvl1pPr>
              <a:defRPr/>
            </a:lvl1pPr>
          </a:lstStyle>
          <a:p>
            <a:endParaRPr dirty="0"/>
          </a:p>
        </p:txBody>
      </p:sp>
      <p:sp>
        <p:nvSpPr>
          <p:cNvPr id="3" name="Holder 3"/>
          <p:cNvSpPr>
            <a:spLocks noGrp="1"/>
          </p:cNvSpPr>
          <p:nvPr>
            <p:ph type="body" idx="1"/>
          </p:nvPr>
        </p:nvSpPr>
        <p:spPr>
          <a:xfrm>
            <a:off x="347472" y="1600199"/>
            <a:ext cx="9372600" cy="5257800"/>
          </a:xfrm>
          <a:prstGeom prst="rect">
            <a:avLst/>
          </a:prstGeom>
        </p:spPr>
        <p:txBody>
          <a:bodyPr wrap="square" lIns="0" tIns="0" rIns="0" bIns="0">
            <a:noAutofit/>
          </a:bodyPr>
          <a:lstStyle>
            <a:lvl1pPr>
              <a:defRPr/>
            </a:lvl1pPr>
          </a:lstStyle>
          <a:p>
            <a:endParaRPr dirty="0"/>
          </a:p>
        </p:txBody>
      </p:sp>
      <p:sp>
        <p:nvSpPr>
          <p:cNvPr id="6" name="Holder 6"/>
          <p:cNvSpPr>
            <a:spLocks noGrp="1"/>
          </p:cNvSpPr>
          <p:nvPr>
            <p:ph type="sldNum" sz="quarter" idx="7"/>
          </p:nvPr>
        </p:nvSpPr>
        <p:spPr>
          <a:xfrm>
            <a:off x="7434072" y="7205472"/>
            <a:ext cx="2286000" cy="274320"/>
          </a:xfrm>
          <a:prstGeom prst="rect">
            <a:avLst/>
          </a:prstGeom>
        </p:spPr>
        <p:txBody>
          <a:bodyPr wrap="square" lIns="0" tIns="0" rIns="0" bIns="0">
            <a:noAutofit/>
          </a:bodyPr>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pic>
        <p:nvPicPr>
          <p:cNvPr id="10" name="Picture 2" descr="C:\Users\BJS\AppData\Local\Microsoft\Windows\Temporary Internet Files\Content.Outlook\XXLPK40F\ACO NY Quality Care Logo120114.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429000" y="7132320"/>
            <a:ext cx="2383819" cy="34747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50351" y="7089597"/>
            <a:ext cx="2749202" cy="340680"/>
            <a:chOff x="350351" y="7089597"/>
            <a:chExt cx="2749202" cy="340680"/>
          </a:xfrm>
        </p:grpSpPr>
        <p:sp>
          <p:nvSpPr>
            <p:cNvPr id="12" name="bk object 16"/>
            <p:cNvSpPr/>
            <p:nvPr/>
          </p:nvSpPr>
          <p:spPr>
            <a:xfrm>
              <a:off x="899898" y="7203461"/>
              <a:ext cx="2199655" cy="226816"/>
            </a:xfrm>
            <a:prstGeom prst="rect">
              <a:avLst/>
            </a:prstGeom>
            <a:blipFill>
              <a:blip r:embed="rId9" cstate="print"/>
              <a:stretch>
                <a:fillRect/>
              </a:stretch>
            </a:blipFill>
          </p:spPr>
          <p:txBody>
            <a:bodyPr wrap="square" lIns="0" tIns="0" rIns="0" bIns="0" rtlCol="0">
              <a:spAutoFit/>
            </a:bodyPr>
            <a:lstStyle/>
            <a:p>
              <a:endParaRPr dirty="0"/>
            </a:p>
          </p:txBody>
        </p:sp>
        <p:sp>
          <p:nvSpPr>
            <p:cNvPr id="13" name="bk object 17"/>
            <p:cNvSpPr/>
            <p:nvPr/>
          </p:nvSpPr>
          <p:spPr>
            <a:xfrm>
              <a:off x="404351" y="7407123"/>
              <a:ext cx="310515" cy="0"/>
            </a:xfrm>
            <a:custGeom>
              <a:avLst/>
              <a:gdLst/>
              <a:ahLst/>
              <a:cxnLst/>
              <a:rect l="l" t="t" r="r" b="b"/>
              <a:pathLst>
                <a:path w="310515">
                  <a:moveTo>
                    <a:pt x="0" y="0"/>
                  </a:moveTo>
                  <a:lnTo>
                    <a:pt x="310083" y="0"/>
                  </a:lnTo>
                </a:path>
              </a:pathLst>
            </a:custGeom>
            <a:ln w="26796">
              <a:solidFill>
                <a:srgbClr val="1B4585"/>
              </a:solidFill>
            </a:ln>
          </p:spPr>
          <p:txBody>
            <a:bodyPr wrap="square" lIns="0" tIns="0" rIns="0" bIns="0" rtlCol="0">
              <a:spAutoFit/>
            </a:bodyPr>
            <a:lstStyle/>
            <a:p>
              <a:endParaRPr dirty="0"/>
            </a:p>
          </p:txBody>
        </p:sp>
        <p:sp>
          <p:nvSpPr>
            <p:cNvPr id="14" name="bk object 18"/>
            <p:cNvSpPr/>
            <p:nvPr/>
          </p:nvSpPr>
          <p:spPr>
            <a:xfrm>
              <a:off x="350351" y="7089597"/>
              <a:ext cx="418465" cy="283210"/>
            </a:xfrm>
            <a:custGeom>
              <a:avLst/>
              <a:gdLst/>
              <a:ahLst/>
              <a:cxnLst/>
              <a:rect l="l" t="t" r="r" b="b"/>
              <a:pathLst>
                <a:path w="418465" h="283209">
                  <a:moveTo>
                    <a:pt x="62479" y="81763"/>
                  </a:moveTo>
                  <a:lnTo>
                    <a:pt x="15500" y="98767"/>
                  </a:lnTo>
                  <a:lnTo>
                    <a:pt x="0" y="131515"/>
                  </a:lnTo>
                  <a:lnTo>
                    <a:pt x="883" y="149479"/>
                  </a:lnTo>
                  <a:lnTo>
                    <a:pt x="5684" y="167549"/>
                  </a:lnTo>
                  <a:lnTo>
                    <a:pt x="21534" y="201143"/>
                  </a:lnTo>
                  <a:lnTo>
                    <a:pt x="28351" y="212725"/>
                  </a:lnTo>
                  <a:lnTo>
                    <a:pt x="36531" y="226567"/>
                  </a:lnTo>
                  <a:lnTo>
                    <a:pt x="49079" y="255148"/>
                  </a:lnTo>
                  <a:lnTo>
                    <a:pt x="52679" y="269397"/>
                  </a:lnTo>
                  <a:lnTo>
                    <a:pt x="53968" y="282701"/>
                  </a:lnTo>
                  <a:lnTo>
                    <a:pt x="364102" y="282701"/>
                  </a:lnTo>
                  <a:lnTo>
                    <a:pt x="365390" y="269397"/>
                  </a:lnTo>
                  <a:lnTo>
                    <a:pt x="367422" y="261353"/>
                  </a:lnTo>
                  <a:lnTo>
                    <a:pt x="104679" y="261353"/>
                  </a:lnTo>
                  <a:lnTo>
                    <a:pt x="70670" y="240231"/>
                  </a:lnTo>
                  <a:lnTo>
                    <a:pt x="40062" y="193039"/>
                  </a:lnTo>
                  <a:lnTo>
                    <a:pt x="21096" y="148276"/>
                  </a:lnTo>
                  <a:lnTo>
                    <a:pt x="20964" y="130347"/>
                  </a:lnTo>
                  <a:lnTo>
                    <a:pt x="28200" y="115010"/>
                  </a:lnTo>
                  <a:lnTo>
                    <a:pt x="39355" y="105726"/>
                  </a:lnTo>
                  <a:lnTo>
                    <a:pt x="53665" y="101051"/>
                  </a:lnTo>
                  <a:lnTo>
                    <a:pt x="70484" y="100302"/>
                  </a:lnTo>
                  <a:lnTo>
                    <a:pt x="149106" y="100302"/>
                  </a:lnTo>
                  <a:lnTo>
                    <a:pt x="125183" y="92859"/>
                  </a:lnTo>
                  <a:lnTo>
                    <a:pt x="81906" y="83153"/>
                  </a:lnTo>
                  <a:lnTo>
                    <a:pt x="62479" y="81763"/>
                  </a:lnTo>
                  <a:close/>
                </a:path>
                <a:path w="418465" h="283209">
                  <a:moveTo>
                    <a:pt x="111001" y="173672"/>
                  </a:moveTo>
                  <a:lnTo>
                    <a:pt x="109226" y="175005"/>
                  </a:lnTo>
                  <a:lnTo>
                    <a:pt x="94481" y="206133"/>
                  </a:lnTo>
                  <a:lnTo>
                    <a:pt x="94305" y="209730"/>
                  </a:lnTo>
                  <a:lnTo>
                    <a:pt x="96157" y="212661"/>
                  </a:lnTo>
                  <a:lnTo>
                    <a:pt x="119424" y="236169"/>
                  </a:lnTo>
                  <a:lnTo>
                    <a:pt x="120161" y="247904"/>
                  </a:lnTo>
                  <a:lnTo>
                    <a:pt x="116523" y="255695"/>
                  </a:lnTo>
                  <a:lnTo>
                    <a:pt x="110650" y="260019"/>
                  </a:lnTo>
                  <a:lnTo>
                    <a:pt x="104679" y="261353"/>
                  </a:lnTo>
                  <a:lnTo>
                    <a:pt x="313391" y="261353"/>
                  </a:lnTo>
                  <a:lnTo>
                    <a:pt x="312822" y="261225"/>
                  </a:lnTo>
                  <a:lnTo>
                    <a:pt x="161791" y="261225"/>
                  </a:lnTo>
                  <a:lnTo>
                    <a:pt x="153248" y="259724"/>
                  </a:lnTo>
                  <a:lnTo>
                    <a:pt x="145868" y="254489"/>
                  </a:lnTo>
                  <a:lnTo>
                    <a:pt x="140028" y="246252"/>
                  </a:lnTo>
                  <a:lnTo>
                    <a:pt x="136099" y="235749"/>
                  </a:lnTo>
                  <a:lnTo>
                    <a:pt x="145929" y="212725"/>
                  </a:lnTo>
                  <a:lnTo>
                    <a:pt x="144621" y="206171"/>
                  </a:lnTo>
                  <a:lnTo>
                    <a:pt x="113442" y="175005"/>
                  </a:lnTo>
                  <a:lnTo>
                    <a:pt x="111001" y="173672"/>
                  </a:lnTo>
                  <a:close/>
                </a:path>
                <a:path w="418465" h="283209">
                  <a:moveTo>
                    <a:pt x="403661" y="100302"/>
                  </a:moveTo>
                  <a:lnTo>
                    <a:pt x="347582" y="100302"/>
                  </a:lnTo>
                  <a:lnTo>
                    <a:pt x="364399" y="101051"/>
                  </a:lnTo>
                  <a:lnTo>
                    <a:pt x="378706" y="105726"/>
                  </a:lnTo>
                  <a:lnTo>
                    <a:pt x="389858" y="115010"/>
                  </a:lnTo>
                  <a:lnTo>
                    <a:pt x="397098" y="130347"/>
                  </a:lnTo>
                  <a:lnTo>
                    <a:pt x="396966" y="148276"/>
                  </a:lnTo>
                  <a:lnTo>
                    <a:pt x="377996" y="193039"/>
                  </a:lnTo>
                  <a:lnTo>
                    <a:pt x="347394" y="240231"/>
                  </a:lnTo>
                  <a:lnTo>
                    <a:pt x="313391" y="261353"/>
                  </a:lnTo>
                  <a:lnTo>
                    <a:pt x="367422" y="261353"/>
                  </a:lnTo>
                  <a:lnTo>
                    <a:pt x="368988" y="255148"/>
                  </a:lnTo>
                  <a:lnTo>
                    <a:pt x="381514" y="226567"/>
                  </a:lnTo>
                  <a:lnTo>
                    <a:pt x="396520" y="201143"/>
                  </a:lnTo>
                  <a:lnTo>
                    <a:pt x="412378" y="167549"/>
                  </a:lnTo>
                  <a:lnTo>
                    <a:pt x="417183" y="149479"/>
                  </a:lnTo>
                  <a:lnTo>
                    <a:pt x="418068" y="131515"/>
                  </a:lnTo>
                  <a:lnTo>
                    <a:pt x="413657" y="114372"/>
                  </a:lnTo>
                  <a:lnTo>
                    <a:pt x="403661" y="100302"/>
                  </a:lnTo>
                  <a:close/>
                </a:path>
                <a:path w="418465" h="283209">
                  <a:moveTo>
                    <a:pt x="149106" y="100302"/>
                  </a:moveTo>
                  <a:lnTo>
                    <a:pt x="70484" y="100302"/>
                  </a:lnTo>
                  <a:lnTo>
                    <a:pt x="89164" y="102799"/>
                  </a:lnTo>
                  <a:lnTo>
                    <a:pt x="129528" y="114807"/>
                  </a:lnTo>
                  <a:lnTo>
                    <a:pt x="169589" y="131622"/>
                  </a:lnTo>
                  <a:lnTo>
                    <a:pt x="170598" y="143483"/>
                  </a:lnTo>
                  <a:lnTo>
                    <a:pt x="175342" y="157441"/>
                  </a:lnTo>
                  <a:lnTo>
                    <a:pt x="183390" y="179028"/>
                  </a:lnTo>
                  <a:lnTo>
                    <a:pt x="187698" y="198703"/>
                  </a:lnTo>
                  <a:lnTo>
                    <a:pt x="188744" y="216193"/>
                  </a:lnTo>
                  <a:lnTo>
                    <a:pt x="187007" y="231222"/>
                  </a:lnTo>
                  <a:lnTo>
                    <a:pt x="182965" y="243514"/>
                  </a:lnTo>
                  <a:lnTo>
                    <a:pt x="177096" y="252796"/>
                  </a:lnTo>
                  <a:lnTo>
                    <a:pt x="169878" y="258791"/>
                  </a:lnTo>
                  <a:lnTo>
                    <a:pt x="161791" y="261225"/>
                  </a:lnTo>
                  <a:lnTo>
                    <a:pt x="256266" y="261225"/>
                  </a:lnTo>
                  <a:lnTo>
                    <a:pt x="231050" y="231222"/>
                  </a:lnTo>
                  <a:lnTo>
                    <a:pt x="229313" y="216193"/>
                  </a:lnTo>
                  <a:lnTo>
                    <a:pt x="230359" y="198703"/>
                  </a:lnTo>
                  <a:lnTo>
                    <a:pt x="234667" y="179028"/>
                  </a:lnTo>
                  <a:lnTo>
                    <a:pt x="242715" y="157441"/>
                  </a:lnTo>
                  <a:lnTo>
                    <a:pt x="247468" y="143483"/>
                  </a:lnTo>
                  <a:lnTo>
                    <a:pt x="248469" y="131622"/>
                  </a:lnTo>
                  <a:lnTo>
                    <a:pt x="288536" y="114807"/>
                  </a:lnTo>
                  <a:lnTo>
                    <a:pt x="311743" y="107904"/>
                  </a:lnTo>
                  <a:lnTo>
                    <a:pt x="178585" y="107904"/>
                  </a:lnTo>
                  <a:lnTo>
                    <a:pt x="172992" y="107733"/>
                  </a:lnTo>
                  <a:lnTo>
                    <a:pt x="149106" y="100302"/>
                  </a:lnTo>
                  <a:close/>
                </a:path>
                <a:path w="418465" h="283209">
                  <a:moveTo>
                    <a:pt x="307068" y="173672"/>
                  </a:moveTo>
                  <a:lnTo>
                    <a:pt x="304615" y="175005"/>
                  </a:lnTo>
                  <a:lnTo>
                    <a:pt x="273462" y="206171"/>
                  </a:lnTo>
                  <a:lnTo>
                    <a:pt x="272141" y="212725"/>
                  </a:lnTo>
                  <a:lnTo>
                    <a:pt x="281984" y="235749"/>
                  </a:lnTo>
                  <a:lnTo>
                    <a:pt x="278048" y="246252"/>
                  </a:lnTo>
                  <a:lnTo>
                    <a:pt x="272202" y="254489"/>
                  </a:lnTo>
                  <a:lnTo>
                    <a:pt x="264817" y="259724"/>
                  </a:lnTo>
                  <a:lnTo>
                    <a:pt x="256266" y="261225"/>
                  </a:lnTo>
                  <a:lnTo>
                    <a:pt x="312822" y="261225"/>
                  </a:lnTo>
                  <a:lnTo>
                    <a:pt x="307417" y="260019"/>
                  </a:lnTo>
                  <a:lnTo>
                    <a:pt x="301537" y="255695"/>
                  </a:lnTo>
                  <a:lnTo>
                    <a:pt x="297898" y="247904"/>
                  </a:lnTo>
                  <a:lnTo>
                    <a:pt x="298646" y="236169"/>
                  </a:lnTo>
                  <a:lnTo>
                    <a:pt x="321913" y="212661"/>
                  </a:lnTo>
                  <a:lnTo>
                    <a:pt x="323770" y="209730"/>
                  </a:lnTo>
                  <a:lnTo>
                    <a:pt x="323589" y="206133"/>
                  </a:lnTo>
                  <a:lnTo>
                    <a:pt x="308844" y="175005"/>
                  </a:lnTo>
                  <a:lnTo>
                    <a:pt x="307068" y="173672"/>
                  </a:lnTo>
                  <a:close/>
                </a:path>
                <a:path w="418465" h="283209">
                  <a:moveTo>
                    <a:pt x="209022" y="0"/>
                  </a:moveTo>
                  <a:lnTo>
                    <a:pt x="206914" y="1130"/>
                  </a:lnTo>
                  <a:lnTo>
                    <a:pt x="192449" y="19824"/>
                  </a:lnTo>
                  <a:lnTo>
                    <a:pt x="192449" y="25272"/>
                  </a:lnTo>
                  <a:lnTo>
                    <a:pt x="204095" y="40322"/>
                  </a:lnTo>
                  <a:lnTo>
                    <a:pt x="193496" y="43988"/>
                  </a:lnTo>
                  <a:lnTo>
                    <a:pt x="184988" y="50931"/>
                  </a:lnTo>
                  <a:lnTo>
                    <a:pt x="179327" y="60404"/>
                  </a:lnTo>
                  <a:lnTo>
                    <a:pt x="177272" y="71666"/>
                  </a:lnTo>
                  <a:lnTo>
                    <a:pt x="181562" y="87591"/>
                  </a:lnTo>
                  <a:lnTo>
                    <a:pt x="192843" y="98945"/>
                  </a:lnTo>
                  <a:lnTo>
                    <a:pt x="183902" y="105168"/>
                  </a:lnTo>
                  <a:lnTo>
                    <a:pt x="178585" y="107904"/>
                  </a:lnTo>
                  <a:lnTo>
                    <a:pt x="239482" y="107904"/>
                  </a:lnTo>
                  <a:lnTo>
                    <a:pt x="234156" y="105168"/>
                  </a:lnTo>
                  <a:lnTo>
                    <a:pt x="225215" y="98945"/>
                  </a:lnTo>
                  <a:lnTo>
                    <a:pt x="236502" y="87591"/>
                  </a:lnTo>
                  <a:lnTo>
                    <a:pt x="240798" y="71666"/>
                  </a:lnTo>
                  <a:lnTo>
                    <a:pt x="238742" y="60403"/>
                  </a:lnTo>
                  <a:lnTo>
                    <a:pt x="233081" y="50927"/>
                  </a:lnTo>
                  <a:lnTo>
                    <a:pt x="224569" y="43984"/>
                  </a:lnTo>
                  <a:lnTo>
                    <a:pt x="213963" y="40322"/>
                  </a:lnTo>
                  <a:lnTo>
                    <a:pt x="225621" y="25272"/>
                  </a:lnTo>
                  <a:lnTo>
                    <a:pt x="225621" y="19824"/>
                  </a:lnTo>
                  <a:lnTo>
                    <a:pt x="211143" y="1130"/>
                  </a:lnTo>
                  <a:lnTo>
                    <a:pt x="209022" y="0"/>
                  </a:lnTo>
                  <a:close/>
                </a:path>
                <a:path w="418465" h="283209">
                  <a:moveTo>
                    <a:pt x="355590" y="81763"/>
                  </a:moveTo>
                  <a:lnTo>
                    <a:pt x="336162" y="83153"/>
                  </a:lnTo>
                  <a:lnTo>
                    <a:pt x="292882" y="92859"/>
                  </a:lnTo>
                  <a:lnTo>
                    <a:pt x="245065" y="107733"/>
                  </a:lnTo>
                  <a:lnTo>
                    <a:pt x="239482" y="107904"/>
                  </a:lnTo>
                  <a:lnTo>
                    <a:pt x="311743" y="107904"/>
                  </a:lnTo>
                  <a:lnTo>
                    <a:pt x="328902" y="102799"/>
                  </a:lnTo>
                  <a:lnTo>
                    <a:pt x="347582" y="100302"/>
                  </a:lnTo>
                  <a:lnTo>
                    <a:pt x="403661" y="100302"/>
                  </a:lnTo>
                  <a:lnTo>
                    <a:pt x="402570" y="98767"/>
                  </a:lnTo>
                  <a:lnTo>
                    <a:pt x="388999" y="88959"/>
                  </a:lnTo>
                  <a:lnTo>
                    <a:pt x="373270" y="83494"/>
                  </a:lnTo>
                  <a:lnTo>
                    <a:pt x="355590" y="81763"/>
                  </a:lnTo>
                  <a:close/>
                </a:path>
              </a:pathLst>
            </a:custGeom>
            <a:solidFill>
              <a:srgbClr val="1B4585"/>
            </a:solidFill>
          </p:spPr>
          <p:txBody>
            <a:bodyPr wrap="square" lIns="0" tIns="0" rIns="0" bIns="0" rtlCol="0">
              <a:spAutoFit/>
            </a:bodyPr>
            <a:lstStyle/>
            <a:p>
              <a:endParaRPr dirty="0"/>
            </a:p>
          </p:txBody>
        </p:sp>
      </p:grpSp>
    </p:spTree>
    <p:extLst>
      <p:ext uri="{BB962C8B-B14F-4D97-AF65-F5344CB8AC3E}">
        <p14:creationId xmlns:p14="http://schemas.microsoft.com/office/powerpoint/2010/main" val="880958096"/>
      </p:ext>
    </p:extLst>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Lst>
  <p:timing>
    <p:tnLst>
      <p:par>
        <p:cTn id="1" dur="indefinite" restart="never" nodeType="tmRoot"/>
      </p:par>
    </p:tnLst>
  </p:timing>
  <p:hf sldNum="0" hdr="0" ftr="0" dt="0"/>
  <p:txStyles>
    <p:titleStyle>
      <a:lvl1pPr>
        <a:defRPr sz="3600" b="1">
          <a:solidFill>
            <a:schemeClr val="tx1"/>
          </a:solidFill>
          <a:latin typeface="Arial" pitchFamily="34" charset="0"/>
          <a:ea typeface="+mj-ea"/>
          <a:cs typeface="Arial" pitchFamily="34" charset="0"/>
        </a:defRPr>
      </a:lvl1pPr>
    </p:titleStyle>
    <p:bodyStyle>
      <a:lvl1pPr marL="0">
        <a:defRPr sz="2400">
          <a:solidFill>
            <a:schemeClr val="tx2"/>
          </a:solidFill>
          <a:latin typeface="Arial" pitchFamily="34" charset="0"/>
          <a:ea typeface="Arial Unicode MS" pitchFamily="34" charset="-128"/>
          <a:cs typeface="Arial"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472" y="347472"/>
            <a:ext cx="9372600" cy="1143000"/>
          </a:xfrm>
          <a:prstGeom prst="rect">
            <a:avLst/>
          </a:prstGeom>
        </p:spPr>
        <p:txBody>
          <a:bodyPr wrap="square" lIns="0" tIns="0" rIns="0" bIns="0" anchor="ctr" anchorCtr="0">
            <a:noAutofit/>
          </a:bodyPr>
          <a:lstStyle>
            <a:lvl1pPr>
              <a:defRPr/>
            </a:lvl1pPr>
          </a:lstStyle>
          <a:p>
            <a:endParaRPr dirty="0"/>
          </a:p>
        </p:txBody>
      </p:sp>
      <p:sp>
        <p:nvSpPr>
          <p:cNvPr id="3" name="Holder 3"/>
          <p:cNvSpPr>
            <a:spLocks noGrp="1"/>
          </p:cNvSpPr>
          <p:nvPr>
            <p:ph type="body" idx="1"/>
          </p:nvPr>
        </p:nvSpPr>
        <p:spPr>
          <a:xfrm>
            <a:off x="347472" y="1600199"/>
            <a:ext cx="9372600" cy="5257800"/>
          </a:xfrm>
          <a:prstGeom prst="rect">
            <a:avLst/>
          </a:prstGeom>
        </p:spPr>
        <p:txBody>
          <a:bodyPr wrap="square" lIns="0" tIns="0" rIns="0" bIns="0">
            <a:noAutofit/>
          </a:bodyPr>
          <a:lstStyle>
            <a:lvl1pPr>
              <a:defRPr/>
            </a:lvl1pPr>
          </a:lstStyle>
          <a:p>
            <a:endParaRPr dirty="0"/>
          </a:p>
        </p:txBody>
      </p:sp>
      <p:sp>
        <p:nvSpPr>
          <p:cNvPr id="6" name="Holder 6"/>
          <p:cNvSpPr>
            <a:spLocks noGrp="1"/>
          </p:cNvSpPr>
          <p:nvPr>
            <p:ph type="sldNum" sz="quarter" idx="7"/>
          </p:nvPr>
        </p:nvSpPr>
        <p:spPr>
          <a:xfrm>
            <a:off x="7434072" y="7205472"/>
            <a:ext cx="2286000" cy="274320"/>
          </a:xfrm>
          <a:prstGeom prst="rect">
            <a:avLst/>
          </a:prstGeom>
        </p:spPr>
        <p:txBody>
          <a:bodyPr wrap="square" lIns="0" tIns="0" rIns="0" bIns="0">
            <a:noAutofit/>
          </a:bodyPr>
          <a:lstStyle>
            <a:lvl1pPr algn="r">
              <a:defRPr>
                <a:solidFill>
                  <a:schemeClr val="tx2"/>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3077" name="Rectangle 31"/>
          <p:cNvSpPr>
            <a:spLocks noChangeArrowheads="1"/>
          </p:cNvSpPr>
          <p:nvPr userDrawn="1"/>
        </p:nvSpPr>
        <p:spPr bwMode="auto">
          <a:xfrm>
            <a:off x="0" y="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078" name="Rectangle 32"/>
          <p:cNvSpPr>
            <a:spLocks noChangeArrowheads="1"/>
          </p:cNvSpPr>
          <p:nvPr userDrawn="1"/>
        </p:nvSpPr>
        <p:spPr bwMode="auto">
          <a:xfrm>
            <a:off x="0" y="352425"/>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 name="Rectangle 33"/>
          <p:cNvSpPr>
            <a:spLocks noChangeArrowheads="1"/>
          </p:cNvSpPr>
          <p:nvPr userDrawn="1"/>
        </p:nvSpPr>
        <p:spPr bwMode="auto">
          <a:xfrm>
            <a:off x="0" y="490538"/>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3" name="Group 42"/>
          <p:cNvGrpSpPr/>
          <p:nvPr userDrawn="1"/>
        </p:nvGrpSpPr>
        <p:grpSpPr>
          <a:xfrm>
            <a:off x="350351" y="7089597"/>
            <a:ext cx="2749202" cy="340680"/>
            <a:chOff x="350351" y="7089597"/>
            <a:chExt cx="2749202" cy="340680"/>
          </a:xfrm>
        </p:grpSpPr>
        <p:sp>
          <p:nvSpPr>
            <p:cNvPr id="64" name="bk object 16"/>
            <p:cNvSpPr/>
            <p:nvPr/>
          </p:nvSpPr>
          <p:spPr>
            <a:xfrm>
              <a:off x="899898" y="7203461"/>
              <a:ext cx="2199655" cy="226816"/>
            </a:xfrm>
            <a:prstGeom prst="rect">
              <a:avLst/>
            </a:prstGeom>
            <a:blipFill>
              <a:blip r:embed="rId9" cstate="print"/>
              <a:stretch>
                <a:fillRect/>
              </a:stretch>
            </a:blipFill>
          </p:spPr>
          <p:txBody>
            <a:bodyPr wrap="square" lIns="0" tIns="0" rIns="0" bIns="0" rtlCol="0">
              <a:spAutoFit/>
            </a:bodyPr>
            <a:lstStyle/>
            <a:p>
              <a:endParaRPr dirty="0"/>
            </a:p>
          </p:txBody>
        </p:sp>
        <p:sp>
          <p:nvSpPr>
            <p:cNvPr id="65" name="bk object 17"/>
            <p:cNvSpPr/>
            <p:nvPr/>
          </p:nvSpPr>
          <p:spPr>
            <a:xfrm>
              <a:off x="404351" y="7407123"/>
              <a:ext cx="310515" cy="0"/>
            </a:xfrm>
            <a:custGeom>
              <a:avLst/>
              <a:gdLst/>
              <a:ahLst/>
              <a:cxnLst/>
              <a:rect l="l" t="t" r="r" b="b"/>
              <a:pathLst>
                <a:path w="310515">
                  <a:moveTo>
                    <a:pt x="0" y="0"/>
                  </a:moveTo>
                  <a:lnTo>
                    <a:pt x="310083" y="0"/>
                  </a:lnTo>
                </a:path>
              </a:pathLst>
            </a:custGeom>
            <a:ln w="26796">
              <a:solidFill>
                <a:srgbClr val="1B4585"/>
              </a:solidFill>
            </a:ln>
          </p:spPr>
          <p:txBody>
            <a:bodyPr wrap="square" lIns="0" tIns="0" rIns="0" bIns="0" rtlCol="0">
              <a:spAutoFit/>
            </a:bodyPr>
            <a:lstStyle/>
            <a:p>
              <a:endParaRPr dirty="0"/>
            </a:p>
          </p:txBody>
        </p:sp>
        <p:sp>
          <p:nvSpPr>
            <p:cNvPr id="66" name="bk object 18"/>
            <p:cNvSpPr/>
            <p:nvPr/>
          </p:nvSpPr>
          <p:spPr>
            <a:xfrm>
              <a:off x="350351" y="7089597"/>
              <a:ext cx="418465" cy="283210"/>
            </a:xfrm>
            <a:custGeom>
              <a:avLst/>
              <a:gdLst/>
              <a:ahLst/>
              <a:cxnLst/>
              <a:rect l="l" t="t" r="r" b="b"/>
              <a:pathLst>
                <a:path w="418465" h="283209">
                  <a:moveTo>
                    <a:pt x="62479" y="81763"/>
                  </a:moveTo>
                  <a:lnTo>
                    <a:pt x="15500" y="98767"/>
                  </a:lnTo>
                  <a:lnTo>
                    <a:pt x="0" y="131515"/>
                  </a:lnTo>
                  <a:lnTo>
                    <a:pt x="883" y="149479"/>
                  </a:lnTo>
                  <a:lnTo>
                    <a:pt x="5684" y="167549"/>
                  </a:lnTo>
                  <a:lnTo>
                    <a:pt x="21534" y="201143"/>
                  </a:lnTo>
                  <a:lnTo>
                    <a:pt x="28351" y="212725"/>
                  </a:lnTo>
                  <a:lnTo>
                    <a:pt x="36531" y="226567"/>
                  </a:lnTo>
                  <a:lnTo>
                    <a:pt x="49079" y="255148"/>
                  </a:lnTo>
                  <a:lnTo>
                    <a:pt x="52679" y="269397"/>
                  </a:lnTo>
                  <a:lnTo>
                    <a:pt x="53968" y="282701"/>
                  </a:lnTo>
                  <a:lnTo>
                    <a:pt x="364102" y="282701"/>
                  </a:lnTo>
                  <a:lnTo>
                    <a:pt x="365390" y="269397"/>
                  </a:lnTo>
                  <a:lnTo>
                    <a:pt x="367422" y="261353"/>
                  </a:lnTo>
                  <a:lnTo>
                    <a:pt x="104679" y="261353"/>
                  </a:lnTo>
                  <a:lnTo>
                    <a:pt x="70670" y="240231"/>
                  </a:lnTo>
                  <a:lnTo>
                    <a:pt x="40062" y="193039"/>
                  </a:lnTo>
                  <a:lnTo>
                    <a:pt x="21096" y="148276"/>
                  </a:lnTo>
                  <a:lnTo>
                    <a:pt x="20964" y="130347"/>
                  </a:lnTo>
                  <a:lnTo>
                    <a:pt x="28200" y="115010"/>
                  </a:lnTo>
                  <a:lnTo>
                    <a:pt x="39355" y="105726"/>
                  </a:lnTo>
                  <a:lnTo>
                    <a:pt x="53665" y="101051"/>
                  </a:lnTo>
                  <a:lnTo>
                    <a:pt x="70484" y="100302"/>
                  </a:lnTo>
                  <a:lnTo>
                    <a:pt x="149106" y="100302"/>
                  </a:lnTo>
                  <a:lnTo>
                    <a:pt x="125183" y="92859"/>
                  </a:lnTo>
                  <a:lnTo>
                    <a:pt x="81906" y="83153"/>
                  </a:lnTo>
                  <a:lnTo>
                    <a:pt x="62479" y="81763"/>
                  </a:lnTo>
                  <a:close/>
                </a:path>
                <a:path w="418465" h="283209">
                  <a:moveTo>
                    <a:pt x="111001" y="173672"/>
                  </a:moveTo>
                  <a:lnTo>
                    <a:pt x="109226" y="175005"/>
                  </a:lnTo>
                  <a:lnTo>
                    <a:pt x="94481" y="206133"/>
                  </a:lnTo>
                  <a:lnTo>
                    <a:pt x="94305" y="209730"/>
                  </a:lnTo>
                  <a:lnTo>
                    <a:pt x="96157" y="212661"/>
                  </a:lnTo>
                  <a:lnTo>
                    <a:pt x="119424" y="236169"/>
                  </a:lnTo>
                  <a:lnTo>
                    <a:pt x="120161" y="247904"/>
                  </a:lnTo>
                  <a:lnTo>
                    <a:pt x="116523" y="255695"/>
                  </a:lnTo>
                  <a:lnTo>
                    <a:pt x="110650" y="260019"/>
                  </a:lnTo>
                  <a:lnTo>
                    <a:pt x="104679" y="261353"/>
                  </a:lnTo>
                  <a:lnTo>
                    <a:pt x="313391" y="261353"/>
                  </a:lnTo>
                  <a:lnTo>
                    <a:pt x="312822" y="261225"/>
                  </a:lnTo>
                  <a:lnTo>
                    <a:pt x="161791" y="261225"/>
                  </a:lnTo>
                  <a:lnTo>
                    <a:pt x="153248" y="259724"/>
                  </a:lnTo>
                  <a:lnTo>
                    <a:pt x="145868" y="254489"/>
                  </a:lnTo>
                  <a:lnTo>
                    <a:pt x="140028" y="246252"/>
                  </a:lnTo>
                  <a:lnTo>
                    <a:pt x="136099" y="235749"/>
                  </a:lnTo>
                  <a:lnTo>
                    <a:pt x="145929" y="212725"/>
                  </a:lnTo>
                  <a:lnTo>
                    <a:pt x="144621" y="206171"/>
                  </a:lnTo>
                  <a:lnTo>
                    <a:pt x="113442" y="175005"/>
                  </a:lnTo>
                  <a:lnTo>
                    <a:pt x="111001" y="173672"/>
                  </a:lnTo>
                  <a:close/>
                </a:path>
                <a:path w="418465" h="283209">
                  <a:moveTo>
                    <a:pt x="403661" y="100302"/>
                  </a:moveTo>
                  <a:lnTo>
                    <a:pt x="347582" y="100302"/>
                  </a:lnTo>
                  <a:lnTo>
                    <a:pt x="364399" y="101051"/>
                  </a:lnTo>
                  <a:lnTo>
                    <a:pt x="378706" y="105726"/>
                  </a:lnTo>
                  <a:lnTo>
                    <a:pt x="389858" y="115010"/>
                  </a:lnTo>
                  <a:lnTo>
                    <a:pt x="397098" y="130347"/>
                  </a:lnTo>
                  <a:lnTo>
                    <a:pt x="396966" y="148276"/>
                  </a:lnTo>
                  <a:lnTo>
                    <a:pt x="377996" y="193039"/>
                  </a:lnTo>
                  <a:lnTo>
                    <a:pt x="347394" y="240231"/>
                  </a:lnTo>
                  <a:lnTo>
                    <a:pt x="313391" y="261353"/>
                  </a:lnTo>
                  <a:lnTo>
                    <a:pt x="367422" y="261353"/>
                  </a:lnTo>
                  <a:lnTo>
                    <a:pt x="368988" y="255148"/>
                  </a:lnTo>
                  <a:lnTo>
                    <a:pt x="381514" y="226567"/>
                  </a:lnTo>
                  <a:lnTo>
                    <a:pt x="396520" y="201143"/>
                  </a:lnTo>
                  <a:lnTo>
                    <a:pt x="412378" y="167549"/>
                  </a:lnTo>
                  <a:lnTo>
                    <a:pt x="417183" y="149479"/>
                  </a:lnTo>
                  <a:lnTo>
                    <a:pt x="418068" y="131515"/>
                  </a:lnTo>
                  <a:lnTo>
                    <a:pt x="413657" y="114372"/>
                  </a:lnTo>
                  <a:lnTo>
                    <a:pt x="403661" y="100302"/>
                  </a:lnTo>
                  <a:close/>
                </a:path>
                <a:path w="418465" h="283209">
                  <a:moveTo>
                    <a:pt x="149106" y="100302"/>
                  </a:moveTo>
                  <a:lnTo>
                    <a:pt x="70484" y="100302"/>
                  </a:lnTo>
                  <a:lnTo>
                    <a:pt x="89164" y="102799"/>
                  </a:lnTo>
                  <a:lnTo>
                    <a:pt x="129528" y="114807"/>
                  </a:lnTo>
                  <a:lnTo>
                    <a:pt x="169589" y="131622"/>
                  </a:lnTo>
                  <a:lnTo>
                    <a:pt x="170598" y="143483"/>
                  </a:lnTo>
                  <a:lnTo>
                    <a:pt x="175342" y="157441"/>
                  </a:lnTo>
                  <a:lnTo>
                    <a:pt x="183390" y="179028"/>
                  </a:lnTo>
                  <a:lnTo>
                    <a:pt x="187698" y="198703"/>
                  </a:lnTo>
                  <a:lnTo>
                    <a:pt x="188744" y="216193"/>
                  </a:lnTo>
                  <a:lnTo>
                    <a:pt x="187007" y="231222"/>
                  </a:lnTo>
                  <a:lnTo>
                    <a:pt x="182965" y="243514"/>
                  </a:lnTo>
                  <a:lnTo>
                    <a:pt x="177096" y="252796"/>
                  </a:lnTo>
                  <a:lnTo>
                    <a:pt x="169878" y="258791"/>
                  </a:lnTo>
                  <a:lnTo>
                    <a:pt x="161791" y="261225"/>
                  </a:lnTo>
                  <a:lnTo>
                    <a:pt x="256266" y="261225"/>
                  </a:lnTo>
                  <a:lnTo>
                    <a:pt x="231050" y="231222"/>
                  </a:lnTo>
                  <a:lnTo>
                    <a:pt x="229313" y="216193"/>
                  </a:lnTo>
                  <a:lnTo>
                    <a:pt x="230359" y="198703"/>
                  </a:lnTo>
                  <a:lnTo>
                    <a:pt x="234667" y="179028"/>
                  </a:lnTo>
                  <a:lnTo>
                    <a:pt x="242715" y="157441"/>
                  </a:lnTo>
                  <a:lnTo>
                    <a:pt x="247468" y="143483"/>
                  </a:lnTo>
                  <a:lnTo>
                    <a:pt x="248469" y="131622"/>
                  </a:lnTo>
                  <a:lnTo>
                    <a:pt x="288536" y="114807"/>
                  </a:lnTo>
                  <a:lnTo>
                    <a:pt x="311743" y="107904"/>
                  </a:lnTo>
                  <a:lnTo>
                    <a:pt x="178585" y="107904"/>
                  </a:lnTo>
                  <a:lnTo>
                    <a:pt x="172992" y="107733"/>
                  </a:lnTo>
                  <a:lnTo>
                    <a:pt x="149106" y="100302"/>
                  </a:lnTo>
                  <a:close/>
                </a:path>
                <a:path w="418465" h="283209">
                  <a:moveTo>
                    <a:pt x="307068" y="173672"/>
                  </a:moveTo>
                  <a:lnTo>
                    <a:pt x="304615" y="175005"/>
                  </a:lnTo>
                  <a:lnTo>
                    <a:pt x="273462" y="206171"/>
                  </a:lnTo>
                  <a:lnTo>
                    <a:pt x="272141" y="212725"/>
                  </a:lnTo>
                  <a:lnTo>
                    <a:pt x="281984" y="235749"/>
                  </a:lnTo>
                  <a:lnTo>
                    <a:pt x="278048" y="246252"/>
                  </a:lnTo>
                  <a:lnTo>
                    <a:pt x="272202" y="254489"/>
                  </a:lnTo>
                  <a:lnTo>
                    <a:pt x="264817" y="259724"/>
                  </a:lnTo>
                  <a:lnTo>
                    <a:pt x="256266" y="261225"/>
                  </a:lnTo>
                  <a:lnTo>
                    <a:pt x="312822" y="261225"/>
                  </a:lnTo>
                  <a:lnTo>
                    <a:pt x="307417" y="260019"/>
                  </a:lnTo>
                  <a:lnTo>
                    <a:pt x="301537" y="255695"/>
                  </a:lnTo>
                  <a:lnTo>
                    <a:pt x="297898" y="247904"/>
                  </a:lnTo>
                  <a:lnTo>
                    <a:pt x="298646" y="236169"/>
                  </a:lnTo>
                  <a:lnTo>
                    <a:pt x="321913" y="212661"/>
                  </a:lnTo>
                  <a:lnTo>
                    <a:pt x="323770" y="209730"/>
                  </a:lnTo>
                  <a:lnTo>
                    <a:pt x="323589" y="206133"/>
                  </a:lnTo>
                  <a:lnTo>
                    <a:pt x="308844" y="175005"/>
                  </a:lnTo>
                  <a:lnTo>
                    <a:pt x="307068" y="173672"/>
                  </a:lnTo>
                  <a:close/>
                </a:path>
                <a:path w="418465" h="283209">
                  <a:moveTo>
                    <a:pt x="209022" y="0"/>
                  </a:moveTo>
                  <a:lnTo>
                    <a:pt x="206914" y="1130"/>
                  </a:lnTo>
                  <a:lnTo>
                    <a:pt x="192449" y="19824"/>
                  </a:lnTo>
                  <a:lnTo>
                    <a:pt x="192449" y="25272"/>
                  </a:lnTo>
                  <a:lnTo>
                    <a:pt x="204095" y="40322"/>
                  </a:lnTo>
                  <a:lnTo>
                    <a:pt x="193496" y="43988"/>
                  </a:lnTo>
                  <a:lnTo>
                    <a:pt x="184988" y="50931"/>
                  </a:lnTo>
                  <a:lnTo>
                    <a:pt x="179327" y="60404"/>
                  </a:lnTo>
                  <a:lnTo>
                    <a:pt x="177272" y="71666"/>
                  </a:lnTo>
                  <a:lnTo>
                    <a:pt x="181562" y="87591"/>
                  </a:lnTo>
                  <a:lnTo>
                    <a:pt x="192843" y="98945"/>
                  </a:lnTo>
                  <a:lnTo>
                    <a:pt x="183902" y="105168"/>
                  </a:lnTo>
                  <a:lnTo>
                    <a:pt x="178585" y="107904"/>
                  </a:lnTo>
                  <a:lnTo>
                    <a:pt x="239482" y="107904"/>
                  </a:lnTo>
                  <a:lnTo>
                    <a:pt x="234156" y="105168"/>
                  </a:lnTo>
                  <a:lnTo>
                    <a:pt x="225215" y="98945"/>
                  </a:lnTo>
                  <a:lnTo>
                    <a:pt x="236502" y="87591"/>
                  </a:lnTo>
                  <a:lnTo>
                    <a:pt x="240798" y="71666"/>
                  </a:lnTo>
                  <a:lnTo>
                    <a:pt x="238742" y="60403"/>
                  </a:lnTo>
                  <a:lnTo>
                    <a:pt x="233081" y="50927"/>
                  </a:lnTo>
                  <a:lnTo>
                    <a:pt x="224569" y="43984"/>
                  </a:lnTo>
                  <a:lnTo>
                    <a:pt x="213963" y="40322"/>
                  </a:lnTo>
                  <a:lnTo>
                    <a:pt x="225621" y="25272"/>
                  </a:lnTo>
                  <a:lnTo>
                    <a:pt x="225621" y="19824"/>
                  </a:lnTo>
                  <a:lnTo>
                    <a:pt x="211143" y="1130"/>
                  </a:lnTo>
                  <a:lnTo>
                    <a:pt x="209022" y="0"/>
                  </a:lnTo>
                  <a:close/>
                </a:path>
                <a:path w="418465" h="283209">
                  <a:moveTo>
                    <a:pt x="355590" y="81763"/>
                  </a:moveTo>
                  <a:lnTo>
                    <a:pt x="336162" y="83153"/>
                  </a:lnTo>
                  <a:lnTo>
                    <a:pt x="292882" y="92859"/>
                  </a:lnTo>
                  <a:lnTo>
                    <a:pt x="245065" y="107733"/>
                  </a:lnTo>
                  <a:lnTo>
                    <a:pt x="239482" y="107904"/>
                  </a:lnTo>
                  <a:lnTo>
                    <a:pt x="311743" y="107904"/>
                  </a:lnTo>
                  <a:lnTo>
                    <a:pt x="328902" y="102799"/>
                  </a:lnTo>
                  <a:lnTo>
                    <a:pt x="347582" y="100302"/>
                  </a:lnTo>
                  <a:lnTo>
                    <a:pt x="403661" y="100302"/>
                  </a:lnTo>
                  <a:lnTo>
                    <a:pt x="402570" y="98767"/>
                  </a:lnTo>
                  <a:lnTo>
                    <a:pt x="388999" y="88959"/>
                  </a:lnTo>
                  <a:lnTo>
                    <a:pt x="373270" y="83494"/>
                  </a:lnTo>
                  <a:lnTo>
                    <a:pt x="355590" y="81763"/>
                  </a:lnTo>
                  <a:close/>
                </a:path>
              </a:pathLst>
            </a:custGeom>
            <a:solidFill>
              <a:srgbClr val="1B4585"/>
            </a:solidFill>
          </p:spPr>
          <p:txBody>
            <a:bodyPr wrap="square" lIns="0" tIns="0" rIns="0" bIns="0" rtlCol="0">
              <a:spAutoFit/>
            </a:bodyPr>
            <a:lstStyle/>
            <a:p>
              <a:endParaRPr dirty="0"/>
            </a:p>
          </p:txBody>
        </p:sp>
      </p:grpSp>
      <p:grpSp>
        <p:nvGrpSpPr>
          <p:cNvPr id="67" name="Group 66"/>
          <p:cNvGrpSpPr/>
          <p:nvPr userDrawn="1"/>
        </p:nvGrpSpPr>
        <p:grpSpPr>
          <a:xfrm>
            <a:off x="3427874" y="7128371"/>
            <a:ext cx="2695074" cy="351201"/>
            <a:chOff x="3427874" y="7128371"/>
            <a:chExt cx="2695074" cy="351201"/>
          </a:xfrm>
        </p:grpSpPr>
        <p:sp>
          <p:nvSpPr>
            <p:cNvPr id="68" name="bk object 19"/>
            <p:cNvSpPr/>
            <p:nvPr/>
          </p:nvSpPr>
          <p:spPr>
            <a:xfrm>
              <a:off x="3427874" y="7128371"/>
              <a:ext cx="2141147" cy="351201"/>
            </a:xfrm>
            <a:prstGeom prst="rect">
              <a:avLst/>
            </a:prstGeom>
            <a:blipFill>
              <a:blip r:embed="rId10" cstate="print"/>
              <a:stretch>
                <a:fillRect/>
              </a:stretch>
            </a:blipFill>
          </p:spPr>
          <p:txBody>
            <a:bodyPr wrap="square" lIns="0" tIns="0" rIns="0" bIns="0" rtlCol="0">
              <a:spAutoFit/>
            </a:bodyPr>
            <a:lstStyle/>
            <a:p>
              <a:endParaRPr dirty="0"/>
            </a:p>
          </p:txBody>
        </p:sp>
        <p:sp>
          <p:nvSpPr>
            <p:cNvPr id="69" name="bk object 20"/>
            <p:cNvSpPr/>
            <p:nvPr/>
          </p:nvSpPr>
          <p:spPr>
            <a:xfrm>
              <a:off x="5588527" y="7307733"/>
              <a:ext cx="0" cy="126364"/>
            </a:xfrm>
            <a:custGeom>
              <a:avLst/>
              <a:gdLst/>
              <a:ahLst/>
              <a:cxnLst/>
              <a:rect l="l" t="t" r="r" b="b"/>
              <a:pathLst>
                <a:path h="126365">
                  <a:moveTo>
                    <a:pt x="0" y="0"/>
                  </a:moveTo>
                  <a:lnTo>
                    <a:pt x="0" y="125850"/>
                  </a:lnTo>
                </a:path>
              </a:pathLst>
            </a:custGeom>
            <a:ln w="17062">
              <a:solidFill>
                <a:srgbClr val="E2231A"/>
              </a:solidFill>
            </a:ln>
          </p:spPr>
          <p:txBody>
            <a:bodyPr wrap="square" lIns="0" tIns="0" rIns="0" bIns="0" rtlCol="0">
              <a:spAutoFit/>
            </a:bodyPr>
            <a:lstStyle/>
            <a:p>
              <a:endParaRPr dirty="0"/>
            </a:p>
          </p:txBody>
        </p:sp>
        <p:sp>
          <p:nvSpPr>
            <p:cNvPr id="70" name="bk object 21"/>
            <p:cNvSpPr/>
            <p:nvPr/>
          </p:nvSpPr>
          <p:spPr>
            <a:xfrm>
              <a:off x="5653179" y="7314975"/>
              <a:ext cx="87630" cy="120650"/>
            </a:xfrm>
            <a:custGeom>
              <a:avLst/>
              <a:gdLst/>
              <a:ahLst/>
              <a:cxnLst/>
              <a:rect l="l" t="t" r="r" b="b"/>
              <a:pathLst>
                <a:path w="87629" h="120650">
                  <a:moveTo>
                    <a:pt x="51569" y="0"/>
                  </a:moveTo>
                  <a:lnTo>
                    <a:pt x="10058" y="26593"/>
                  </a:lnTo>
                  <a:lnTo>
                    <a:pt x="0" y="73540"/>
                  </a:lnTo>
                  <a:lnTo>
                    <a:pt x="4160" y="87137"/>
                  </a:lnTo>
                  <a:lnTo>
                    <a:pt x="32150" y="114891"/>
                  </a:lnTo>
                  <a:lnTo>
                    <a:pt x="61745" y="120628"/>
                  </a:lnTo>
                  <a:lnTo>
                    <a:pt x="73897" y="119813"/>
                  </a:lnTo>
                  <a:lnTo>
                    <a:pt x="87152" y="116415"/>
                  </a:lnTo>
                  <a:lnTo>
                    <a:pt x="85768" y="105845"/>
                  </a:lnTo>
                  <a:lnTo>
                    <a:pt x="59829" y="105845"/>
                  </a:lnTo>
                  <a:lnTo>
                    <a:pt x="46127" y="103527"/>
                  </a:lnTo>
                  <a:lnTo>
                    <a:pt x="34238" y="97320"/>
                  </a:lnTo>
                  <a:lnTo>
                    <a:pt x="24869" y="87607"/>
                  </a:lnTo>
                  <a:lnTo>
                    <a:pt x="18730" y="74770"/>
                  </a:lnTo>
                  <a:lnTo>
                    <a:pt x="16529" y="59192"/>
                  </a:lnTo>
                  <a:lnTo>
                    <a:pt x="18786" y="44563"/>
                  </a:lnTo>
                  <a:lnTo>
                    <a:pt x="24825" y="32170"/>
                  </a:lnTo>
                  <a:lnTo>
                    <a:pt x="34231" y="22595"/>
                  </a:lnTo>
                  <a:lnTo>
                    <a:pt x="46591" y="16423"/>
                  </a:lnTo>
                  <a:lnTo>
                    <a:pt x="61494" y="14236"/>
                  </a:lnTo>
                  <a:lnTo>
                    <a:pt x="83455" y="14236"/>
                  </a:lnTo>
                  <a:lnTo>
                    <a:pt x="79305" y="1858"/>
                  </a:lnTo>
                  <a:lnTo>
                    <a:pt x="67751" y="156"/>
                  </a:lnTo>
                  <a:lnTo>
                    <a:pt x="51569" y="0"/>
                  </a:lnTo>
                  <a:close/>
                </a:path>
                <a:path w="87629" h="120650">
                  <a:moveTo>
                    <a:pt x="85100" y="100738"/>
                  </a:moveTo>
                  <a:lnTo>
                    <a:pt x="73434" y="104492"/>
                  </a:lnTo>
                  <a:lnTo>
                    <a:pt x="59829" y="105845"/>
                  </a:lnTo>
                  <a:lnTo>
                    <a:pt x="85768" y="105845"/>
                  </a:lnTo>
                  <a:lnTo>
                    <a:pt x="85100" y="100738"/>
                  </a:lnTo>
                  <a:close/>
                </a:path>
                <a:path w="87629" h="120650">
                  <a:moveTo>
                    <a:pt x="83455" y="14236"/>
                  </a:moveTo>
                  <a:lnTo>
                    <a:pt x="70035" y="14236"/>
                  </a:lnTo>
                  <a:lnTo>
                    <a:pt x="78262" y="16432"/>
                  </a:lnTo>
                  <a:lnTo>
                    <a:pt x="85653" y="20790"/>
                  </a:lnTo>
                  <a:lnTo>
                    <a:pt x="83455" y="14236"/>
                  </a:lnTo>
                  <a:close/>
                </a:path>
              </a:pathLst>
            </a:custGeom>
            <a:solidFill>
              <a:srgbClr val="E2231A"/>
            </a:solidFill>
          </p:spPr>
          <p:txBody>
            <a:bodyPr wrap="square" lIns="0" tIns="0" rIns="0" bIns="0" rtlCol="0">
              <a:spAutoFit/>
            </a:bodyPr>
            <a:lstStyle/>
            <a:p>
              <a:endParaRPr dirty="0"/>
            </a:p>
          </p:txBody>
        </p:sp>
        <p:sp>
          <p:nvSpPr>
            <p:cNvPr id="71" name="bk object 22"/>
            <p:cNvSpPr/>
            <p:nvPr/>
          </p:nvSpPr>
          <p:spPr>
            <a:xfrm>
              <a:off x="5745629" y="7347631"/>
              <a:ext cx="77470" cy="88265"/>
            </a:xfrm>
            <a:custGeom>
              <a:avLst/>
              <a:gdLst/>
              <a:ahLst/>
              <a:cxnLst/>
              <a:rect l="l" t="t" r="r" b="b"/>
              <a:pathLst>
                <a:path w="77470" h="88265">
                  <a:moveTo>
                    <a:pt x="27989" y="0"/>
                  </a:moveTo>
                  <a:lnTo>
                    <a:pt x="16317" y="5851"/>
                  </a:lnTo>
                  <a:lnTo>
                    <a:pt x="7490" y="15583"/>
                  </a:lnTo>
                  <a:lnTo>
                    <a:pt x="1915" y="28831"/>
                  </a:lnTo>
                  <a:lnTo>
                    <a:pt x="0" y="45228"/>
                  </a:lnTo>
                  <a:lnTo>
                    <a:pt x="2295" y="59598"/>
                  </a:lnTo>
                  <a:lnTo>
                    <a:pt x="7942" y="71436"/>
                  </a:lnTo>
                  <a:lnTo>
                    <a:pt x="17183" y="80358"/>
                  </a:lnTo>
                  <a:lnTo>
                    <a:pt x="30258" y="85980"/>
                  </a:lnTo>
                  <a:lnTo>
                    <a:pt x="47410" y="87916"/>
                  </a:lnTo>
                  <a:lnTo>
                    <a:pt x="61722" y="85747"/>
                  </a:lnTo>
                  <a:lnTo>
                    <a:pt x="71212" y="82434"/>
                  </a:lnTo>
                  <a:lnTo>
                    <a:pt x="70060" y="75133"/>
                  </a:lnTo>
                  <a:lnTo>
                    <a:pt x="42656" y="75133"/>
                  </a:lnTo>
                  <a:lnTo>
                    <a:pt x="29702" y="70863"/>
                  </a:lnTo>
                  <a:lnTo>
                    <a:pt x="20310" y="60991"/>
                  </a:lnTo>
                  <a:lnTo>
                    <a:pt x="16688" y="46701"/>
                  </a:lnTo>
                  <a:lnTo>
                    <a:pt x="77466" y="38656"/>
                  </a:lnTo>
                  <a:lnTo>
                    <a:pt x="76803" y="34953"/>
                  </a:lnTo>
                  <a:lnTo>
                    <a:pt x="60962" y="34953"/>
                  </a:lnTo>
                  <a:lnTo>
                    <a:pt x="16842" y="33689"/>
                  </a:lnTo>
                  <a:lnTo>
                    <a:pt x="20470" y="23108"/>
                  </a:lnTo>
                  <a:lnTo>
                    <a:pt x="29862" y="14973"/>
                  </a:lnTo>
                  <a:lnTo>
                    <a:pt x="47285" y="12396"/>
                  </a:lnTo>
                  <a:lnTo>
                    <a:pt x="67439" y="12396"/>
                  </a:lnTo>
                  <a:lnTo>
                    <a:pt x="60630" y="6216"/>
                  </a:lnTo>
                  <a:lnTo>
                    <a:pt x="46966" y="1199"/>
                  </a:lnTo>
                  <a:lnTo>
                    <a:pt x="27989" y="0"/>
                  </a:lnTo>
                  <a:close/>
                </a:path>
                <a:path w="77470" h="88265">
                  <a:moveTo>
                    <a:pt x="68965" y="68192"/>
                  </a:moveTo>
                  <a:lnTo>
                    <a:pt x="57881" y="72865"/>
                  </a:lnTo>
                  <a:lnTo>
                    <a:pt x="42656" y="75133"/>
                  </a:lnTo>
                  <a:lnTo>
                    <a:pt x="70060" y="75133"/>
                  </a:lnTo>
                  <a:lnTo>
                    <a:pt x="68965" y="68192"/>
                  </a:lnTo>
                  <a:close/>
                </a:path>
                <a:path w="77470" h="88265">
                  <a:moveTo>
                    <a:pt x="67439" y="12396"/>
                  </a:moveTo>
                  <a:lnTo>
                    <a:pt x="47285" y="12396"/>
                  </a:lnTo>
                  <a:lnTo>
                    <a:pt x="57429" y="20979"/>
                  </a:lnTo>
                  <a:lnTo>
                    <a:pt x="60962" y="34953"/>
                  </a:lnTo>
                  <a:lnTo>
                    <a:pt x="76803" y="34953"/>
                  </a:lnTo>
                  <a:lnTo>
                    <a:pt x="75109" y="25494"/>
                  </a:lnTo>
                  <a:lnTo>
                    <a:pt x="69754" y="14498"/>
                  </a:lnTo>
                  <a:lnTo>
                    <a:pt x="67439" y="12396"/>
                  </a:lnTo>
                  <a:close/>
                </a:path>
              </a:pathLst>
            </a:custGeom>
            <a:solidFill>
              <a:srgbClr val="E2231A"/>
            </a:solidFill>
          </p:spPr>
          <p:txBody>
            <a:bodyPr wrap="square" lIns="0" tIns="0" rIns="0" bIns="0" rtlCol="0">
              <a:spAutoFit/>
            </a:bodyPr>
            <a:lstStyle/>
            <a:p>
              <a:endParaRPr dirty="0"/>
            </a:p>
          </p:txBody>
        </p:sp>
        <p:sp>
          <p:nvSpPr>
            <p:cNvPr id="72" name="bk object 23"/>
            <p:cNvSpPr/>
            <p:nvPr/>
          </p:nvSpPr>
          <p:spPr>
            <a:xfrm>
              <a:off x="5836800" y="7346727"/>
              <a:ext cx="76200" cy="86995"/>
            </a:xfrm>
            <a:custGeom>
              <a:avLst/>
              <a:gdLst/>
              <a:ahLst/>
              <a:cxnLst/>
              <a:rect l="l" t="t" r="r" b="b"/>
              <a:pathLst>
                <a:path w="76200" h="86995">
                  <a:moveTo>
                    <a:pt x="15269" y="1278"/>
                  </a:moveTo>
                  <a:lnTo>
                    <a:pt x="0" y="1278"/>
                  </a:lnTo>
                  <a:lnTo>
                    <a:pt x="0" y="86863"/>
                  </a:lnTo>
                  <a:lnTo>
                    <a:pt x="15792" y="86863"/>
                  </a:lnTo>
                  <a:lnTo>
                    <a:pt x="15808" y="45650"/>
                  </a:lnTo>
                  <a:lnTo>
                    <a:pt x="17764" y="32038"/>
                  </a:lnTo>
                  <a:lnTo>
                    <a:pt x="23676" y="21746"/>
                  </a:lnTo>
                  <a:lnTo>
                    <a:pt x="34542" y="15723"/>
                  </a:lnTo>
                  <a:lnTo>
                    <a:pt x="51358" y="14918"/>
                  </a:lnTo>
                  <a:lnTo>
                    <a:pt x="70636" y="14918"/>
                  </a:lnTo>
                  <a:lnTo>
                    <a:pt x="15269" y="14874"/>
                  </a:lnTo>
                  <a:lnTo>
                    <a:pt x="15269" y="1278"/>
                  </a:lnTo>
                  <a:close/>
                </a:path>
                <a:path w="76200" h="86995">
                  <a:moveTo>
                    <a:pt x="70636" y="14918"/>
                  </a:moveTo>
                  <a:lnTo>
                    <a:pt x="51358" y="14918"/>
                  </a:lnTo>
                  <a:lnTo>
                    <a:pt x="57988" y="24987"/>
                  </a:lnTo>
                  <a:lnTo>
                    <a:pt x="59892" y="42554"/>
                  </a:lnTo>
                  <a:lnTo>
                    <a:pt x="59892" y="86863"/>
                  </a:lnTo>
                  <a:lnTo>
                    <a:pt x="75684" y="86863"/>
                  </a:lnTo>
                  <a:lnTo>
                    <a:pt x="75554" y="31609"/>
                  </a:lnTo>
                  <a:lnTo>
                    <a:pt x="72769" y="17999"/>
                  </a:lnTo>
                  <a:lnTo>
                    <a:pt x="70636" y="14918"/>
                  </a:lnTo>
                  <a:close/>
                </a:path>
                <a:path w="76200" h="86995">
                  <a:moveTo>
                    <a:pt x="36322" y="0"/>
                  </a:moveTo>
                  <a:lnTo>
                    <a:pt x="23962" y="5247"/>
                  </a:lnTo>
                  <a:lnTo>
                    <a:pt x="15617" y="14874"/>
                  </a:lnTo>
                  <a:lnTo>
                    <a:pt x="70606" y="14874"/>
                  </a:lnTo>
                  <a:lnTo>
                    <a:pt x="65794" y="7923"/>
                  </a:lnTo>
                  <a:lnTo>
                    <a:pt x="53892" y="1787"/>
                  </a:lnTo>
                  <a:lnTo>
                    <a:pt x="36322" y="0"/>
                  </a:lnTo>
                  <a:close/>
                </a:path>
              </a:pathLst>
            </a:custGeom>
            <a:solidFill>
              <a:srgbClr val="E2231A"/>
            </a:solidFill>
          </p:spPr>
          <p:txBody>
            <a:bodyPr wrap="square" lIns="0" tIns="0" rIns="0" bIns="0" rtlCol="0">
              <a:spAutoFit/>
            </a:bodyPr>
            <a:lstStyle/>
            <a:p>
              <a:endParaRPr dirty="0"/>
            </a:p>
          </p:txBody>
        </p:sp>
        <p:sp>
          <p:nvSpPr>
            <p:cNvPr id="73" name="bk object 24"/>
            <p:cNvSpPr/>
            <p:nvPr/>
          </p:nvSpPr>
          <p:spPr>
            <a:xfrm>
              <a:off x="5919327" y="7323177"/>
              <a:ext cx="59055" cy="113030"/>
            </a:xfrm>
            <a:custGeom>
              <a:avLst/>
              <a:gdLst/>
              <a:ahLst/>
              <a:cxnLst/>
              <a:rect l="l" t="t" r="r" b="b"/>
              <a:pathLst>
                <a:path w="59054" h="113029">
                  <a:moveTo>
                    <a:pt x="35070" y="37580"/>
                  </a:moveTo>
                  <a:lnTo>
                    <a:pt x="19313" y="37580"/>
                  </a:lnTo>
                  <a:lnTo>
                    <a:pt x="21892" y="100428"/>
                  </a:lnTo>
                  <a:lnTo>
                    <a:pt x="30975" y="109497"/>
                  </a:lnTo>
                  <a:lnTo>
                    <a:pt x="45633" y="112428"/>
                  </a:lnTo>
                  <a:lnTo>
                    <a:pt x="50688" y="112428"/>
                  </a:lnTo>
                  <a:lnTo>
                    <a:pt x="59055" y="110092"/>
                  </a:lnTo>
                  <a:lnTo>
                    <a:pt x="59055" y="99669"/>
                  </a:lnTo>
                  <a:lnTo>
                    <a:pt x="41136" y="99669"/>
                  </a:lnTo>
                  <a:lnTo>
                    <a:pt x="35070" y="94300"/>
                  </a:lnTo>
                  <a:lnTo>
                    <a:pt x="35070" y="37580"/>
                  </a:lnTo>
                  <a:close/>
                </a:path>
                <a:path w="59054" h="113029">
                  <a:moveTo>
                    <a:pt x="59055" y="96636"/>
                  </a:moveTo>
                  <a:lnTo>
                    <a:pt x="56719" y="98169"/>
                  </a:lnTo>
                  <a:lnTo>
                    <a:pt x="53198" y="99669"/>
                  </a:lnTo>
                  <a:lnTo>
                    <a:pt x="59055" y="99669"/>
                  </a:lnTo>
                  <a:lnTo>
                    <a:pt x="59055" y="96636"/>
                  </a:lnTo>
                  <a:close/>
                </a:path>
                <a:path w="59054" h="113029">
                  <a:moveTo>
                    <a:pt x="57730" y="24821"/>
                  </a:moveTo>
                  <a:lnTo>
                    <a:pt x="0" y="24821"/>
                  </a:lnTo>
                  <a:lnTo>
                    <a:pt x="0" y="37580"/>
                  </a:lnTo>
                  <a:lnTo>
                    <a:pt x="57730" y="37580"/>
                  </a:lnTo>
                  <a:lnTo>
                    <a:pt x="57730" y="24821"/>
                  </a:lnTo>
                  <a:close/>
                </a:path>
                <a:path w="59054" h="113029">
                  <a:moveTo>
                    <a:pt x="35070" y="0"/>
                  </a:moveTo>
                  <a:lnTo>
                    <a:pt x="19313" y="5020"/>
                  </a:lnTo>
                  <a:lnTo>
                    <a:pt x="19313" y="24821"/>
                  </a:lnTo>
                  <a:lnTo>
                    <a:pt x="35070" y="24821"/>
                  </a:lnTo>
                  <a:lnTo>
                    <a:pt x="35070" y="0"/>
                  </a:lnTo>
                  <a:close/>
                </a:path>
              </a:pathLst>
            </a:custGeom>
            <a:solidFill>
              <a:srgbClr val="E2231A"/>
            </a:solidFill>
          </p:spPr>
          <p:txBody>
            <a:bodyPr wrap="square" lIns="0" tIns="0" rIns="0" bIns="0" rtlCol="0">
              <a:spAutoFit/>
            </a:bodyPr>
            <a:lstStyle/>
            <a:p>
              <a:endParaRPr dirty="0"/>
            </a:p>
          </p:txBody>
        </p:sp>
        <p:sp>
          <p:nvSpPr>
            <p:cNvPr id="74" name="bk object 25"/>
            <p:cNvSpPr/>
            <p:nvPr/>
          </p:nvSpPr>
          <p:spPr>
            <a:xfrm>
              <a:off x="5983494" y="7347637"/>
              <a:ext cx="78105" cy="88265"/>
            </a:xfrm>
            <a:custGeom>
              <a:avLst/>
              <a:gdLst/>
              <a:ahLst/>
              <a:cxnLst/>
              <a:rect l="l" t="t" r="r" b="b"/>
              <a:pathLst>
                <a:path w="78104" h="88265">
                  <a:moveTo>
                    <a:pt x="27981" y="0"/>
                  </a:moveTo>
                  <a:lnTo>
                    <a:pt x="16319" y="5856"/>
                  </a:lnTo>
                  <a:lnTo>
                    <a:pt x="7494" y="15592"/>
                  </a:lnTo>
                  <a:lnTo>
                    <a:pt x="1917" y="28845"/>
                  </a:lnTo>
                  <a:lnTo>
                    <a:pt x="0" y="45252"/>
                  </a:lnTo>
                  <a:lnTo>
                    <a:pt x="2305" y="59612"/>
                  </a:lnTo>
                  <a:lnTo>
                    <a:pt x="7963" y="71442"/>
                  </a:lnTo>
                  <a:lnTo>
                    <a:pt x="17213" y="80358"/>
                  </a:lnTo>
                  <a:lnTo>
                    <a:pt x="30293" y="85975"/>
                  </a:lnTo>
                  <a:lnTo>
                    <a:pt x="47443" y="87910"/>
                  </a:lnTo>
                  <a:lnTo>
                    <a:pt x="61755" y="85741"/>
                  </a:lnTo>
                  <a:lnTo>
                    <a:pt x="71245" y="82428"/>
                  </a:lnTo>
                  <a:lnTo>
                    <a:pt x="70094" y="75128"/>
                  </a:lnTo>
                  <a:lnTo>
                    <a:pt x="42689" y="75128"/>
                  </a:lnTo>
                  <a:lnTo>
                    <a:pt x="29735" y="70858"/>
                  </a:lnTo>
                  <a:lnTo>
                    <a:pt x="20343" y="60985"/>
                  </a:lnTo>
                  <a:lnTo>
                    <a:pt x="16722" y="46695"/>
                  </a:lnTo>
                  <a:lnTo>
                    <a:pt x="77497" y="38617"/>
                  </a:lnTo>
                  <a:lnTo>
                    <a:pt x="76838" y="34947"/>
                  </a:lnTo>
                  <a:lnTo>
                    <a:pt x="60996" y="34947"/>
                  </a:lnTo>
                  <a:lnTo>
                    <a:pt x="16875" y="33684"/>
                  </a:lnTo>
                  <a:lnTo>
                    <a:pt x="20504" y="23102"/>
                  </a:lnTo>
                  <a:lnTo>
                    <a:pt x="29895" y="14967"/>
                  </a:lnTo>
                  <a:lnTo>
                    <a:pt x="47318" y="12390"/>
                  </a:lnTo>
                  <a:lnTo>
                    <a:pt x="67468" y="12390"/>
                  </a:lnTo>
                  <a:lnTo>
                    <a:pt x="60642" y="6205"/>
                  </a:lnTo>
                  <a:lnTo>
                    <a:pt x="46969" y="1195"/>
                  </a:lnTo>
                  <a:lnTo>
                    <a:pt x="27981" y="0"/>
                  </a:lnTo>
                  <a:close/>
                </a:path>
                <a:path w="78104" h="88265">
                  <a:moveTo>
                    <a:pt x="68999" y="68186"/>
                  </a:moveTo>
                  <a:lnTo>
                    <a:pt x="57914" y="72859"/>
                  </a:lnTo>
                  <a:lnTo>
                    <a:pt x="42689" y="75128"/>
                  </a:lnTo>
                  <a:lnTo>
                    <a:pt x="70094" y="75128"/>
                  </a:lnTo>
                  <a:lnTo>
                    <a:pt x="68999" y="68186"/>
                  </a:lnTo>
                  <a:close/>
                </a:path>
                <a:path w="78104" h="88265">
                  <a:moveTo>
                    <a:pt x="67468" y="12390"/>
                  </a:moveTo>
                  <a:lnTo>
                    <a:pt x="47318" y="12390"/>
                  </a:lnTo>
                  <a:lnTo>
                    <a:pt x="57463" y="20974"/>
                  </a:lnTo>
                  <a:lnTo>
                    <a:pt x="60996" y="34947"/>
                  </a:lnTo>
                  <a:lnTo>
                    <a:pt x="76838" y="34947"/>
                  </a:lnTo>
                  <a:lnTo>
                    <a:pt x="75134" y="25466"/>
                  </a:lnTo>
                  <a:lnTo>
                    <a:pt x="69773" y="14478"/>
                  </a:lnTo>
                  <a:lnTo>
                    <a:pt x="67468" y="12390"/>
                  </a:lnTo>
                  <a:close/>
                </a:path>
              </a:pathLst>
            </a:custGeom>
            <a:solidFill>
              <a:srgbClr val="E2231A"/>
            </a:solidFill>
          </p:spPr>
          <p:txBody>
            <a:bodyPr wrap="square" lIns="0" tIns="0" rIns="0" bIns="0" rtlCol="0">
              <a:spAutoFit/>
            </a:bodyPr>
            <a:lstStyle/>
            <a:p>
              <a:endParaRPr dirty="0"/>
            </a:p>
          </p:txBody>
        </p:sp>
        <p:sp>
          <p:nvSpPr>
            <p:cNvPr id="75" name="bk object 26"/>
            <p:cNvSpPr/>
            <p:nvPr/>
          </p:nvSpPr>
          <p:spPr>
            <a:xfrm>
              <a:off x="6074688" y="7345983"/>
              <a:ext cx="48260" cy="87630"/>
            </a:xfrm>
            <a:custGeom>
              <a:avLst/>
              <a:gdLst/>
              <a:ahLst/>
              <a:cxnLst/>
              <a:rect l="l" t="t" r="r" b="b"/>
              <a:pathLst>
                <a:path w="48260" h="87629">
                  <a:moveTo>
                    <a:pt x="14781" y="2021"/>
                  </a:moveTo>
                  <a:lnTo>
                    <a:pt x="0" y="2021"/>
                  </a:lnTo>
                  <a:lnTo>
                    <a:pt x="0" y="87606"/>
                  </a:lnTo>
                  <a:lnTo>
                    <a:pt x="15757" y="87606"/>
                  </a:lnTo>
                  <a:lnTo>
                    <a:pt x="15991" y="42907"/>
                  </a:lnTo>
                  <a:lnTo>
                    <a:pt x="19815" y="27314"/>
                  </a:lnTo>
                  <a:lnTo>
                    <a:pt x="27764" y="17304"/>
                  </a:lnTo>
                  <a:lnTo>
                    <a:pt x="34300" y="15269"/>
                  </a:lnTo>
                  <a:lnTo>
                    <a:pt x="14781" y="15269"/>
                  </a:lnTo>
                  <a:lnTo>
                    <a:pt x="14781" y="2021"/>
                  </a:lnTo>
                  <a:close/>
                </a:path>
                <a:path w="48260" h="87629">
                  <a:moveTo>
                    <a:pt x="42112" y="0"/>
                  </a:moveTo>
                  <a:lnTo>
                    <a:pt x="35761" y="69"/>
                  </a:lnTo>
                  <a:lnTo>
                    <a:pt x="23715" y="4804"/>
                  </a:lnTo>
                  <a:lnTo>
                    <a:pt x="15095" y="15269"/>
                  </a:lnTo>
                  <a:lnTo>
                    <a:pt x="34300" y="15269"/>
                  </a:lnTo>
                  <a:lnTo>
                    <a:pt x="39114" y="13770"/>
                  </a:lnTo>
                  <a:lnTo>
                    <a:pt x="47829" y="13770"/>
                  </a:lnTo>
                  <a:lnTo>
                    <a:pt x="47829" y="1185"/>
                  </a:lnTo>
                  <a:lnTo>
                    <a:pt x="42112" y="0"/>
                  </a:lnTo>
                  <a:close/>
                </a:path>
                <a:path w="48260" h="87629">
                  <a:moveTo>
                    <a:pt x="47829" y="13770"/>
                  </a:moveTo>
                  <a:lnTo>
                    <a:pt x="41764" y="13770"/>
                  </a:lnTo>
                  <a:lnTo>
                    <a:pt x="44971" y="14118"/>
                  </a:lnTo>
                  <a:lnTo>
                    <a:pt x="47829" y="15269"/>
                  </a:lnTo>
                  <a:lnTo>
                    <a:pt x="47829" y="13770"/>
                  </a:lnTo>
                  <a:close/>
                </a:path>
              </a:pathLst>
            </a:custGeom>
            <a:solidFill>
              <a:srgbClr val="E2231A"/>
            </a:solidFill>
          </p:spPr>
          <p:txBody>
            <a:bodyPr wrap="square" lIns="0" tIns="0" rIns="0" bIns="0" rtlCol="0">
              <a:spAutoFit/>
            </a:bodyPr>
            <a:lstStyle/>
            <a:p>
              <a:endParaRPr dirty="0"/>
            </a:p>
          </p:txBody>
        </p:sp>
      </p:grpSp>
    </p:spTree>
    <p:extLst>
      <p:ext uri="{BB962C8B-B14F-4D97-AF65-F5344CB8AC3E}">
        <p14:creationId xmlns:p14="http://schemas.microsoft.com/office/powerpoint/2010/main" val="1813949050"/>
      </p:ext>
    </p:extLst>
  </p:cSld>
  <p:clrMap bg1="lt1" tx1="dk1" bg2="lt2" tx2="dk2" accent1="accent1" accent2="accent2" accent3="accent3" accent4="accent4" accent5="accent5" accent6="accent6" hlink="hlink" folHlink="folHlink"/>
  <p:sldLayoutIdLst>
    <p:sldLayoutId id="2147483689"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sldNum="0" hdr="0" ftr="0" dt="0"/>
  <p:txStyles>
    <p:titleStyle>
      <a:lvl1pPr>
        <a:defRPr sz="3600" b="1">
          <a:solidFill>
            <a:schemeClr val="tx1"/>
          </a:solidFill>
          <a:latin typeface="Arial" pitchFamily="34" charset="0"/>
          <a:ea typeface="+mj-ea"/>
          <a:cs typeface="Arial" pitchFamily="34" charset="0"/>
        </a:defRPr>
      </a:lvl1pPr>
    </p:titleStyle>
    <p:bodyStyle>
      <a:lvl1pPr marL="0">
        <a:defRPr sz="2400">
          <a:solidFill>
            <a:schemeClr val="tx2"/>
          </a:solidFill>
          <a:latin typeface="Arial" pitchFamily="34" charset="0"/>
          <a:ea typeface="+mn-ea"/>
          <a:cs typeface="Arial"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1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26.emf"/></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8549640" cy="1632204"/>
          </a:xfrm>
        </p:spPr>
        <p:txBody>
          <a:bodyPr/>
          <a:lstStyle/>
          <a:p>
            <a:pPr algn="ctr"/>
            <a:r>
              <a:rPr lang="en-US" sz="4000" dirty="0" smtClean="0">
                <a:latin typeface="+mj-lt"/>
                <a:ea typeface="Avenir Medium" charset="0"/>
                <a:cs typeface="Avenir Medium" charset="0"/>
              </a:rPr>
              <a:t>Safe Motherhood Initiative:</a:t>
            </a:r>
            <a:r>
              <a:rPr lang="en-US" sz="4400" dirty="0" smtClean="0">
                <a:latin typeface="+mj-lt"/>
                <a:ea typeface="Avenir Medium" charset="0"/>
                <a:cs typeface="Avenir Medium" charset="0"/>
              </a:rPr>
              <a:t/>
            </a:r>
            <a:br>
              <a:rPr lang="en-US" sz="4400" dirty="0" smtClean="0">
                <a:latin typeface="+mj-lt"/>
                <a:ea typeface="Avenir Medium" charset="0"/>
                <a:cs typeface="Avenir Medium" charset="0"/>
              </a:rPr>
            </a:br>
            <a:r>
              <a:rPr lang="en-US" sz="2600" dirty="0" smtClean="0">
                <a:latin typeface="+mj-lt"/>
                <a:ea typeface="Avenir Medium" charset="0"/>
                <a:cs typeface="Avenir Medium" charset="0"/>
              </a:rPr>
              <a:t>Standardizing Care for Mothers in New York and Beyond</a:t>
            </a:r>
            <a:endParaRPr lang="en-US" sz="2600" dirty="0">
              <a:latin typeface="+mj-lt"/>
              <a:ea typeface="Avenir Medium" charset="0"/>
              <a:cs typeface="Avenir Medium" charset="0"/>
            </a:endParaRPr>
          </a:p>
        </p:txBody>
      </p:sp>
      <p:sp>
        <p:nvSpPr>
          <p:cNvPr id="5" name="Subtitle 4"/>
          <p:cNvSpPr>
            <a:spLocks noGrp="1"/>
          </p:cNvSpPr>
          <p:nvPr>
            <p:ph type="subTitle" idx="4"/>
          </p:nvPr>
        </p:nvSpPr>
        <p:spPr/>
        <p:txBody>
          <a:bodyPr/>
          <a:lstStyle/>
          <a:p>
            <a:pPr algn="ctr">
              <a:tabLst>
                <a:tab pos="4343400" algn="ctr"/>
              </a:tabLst>
              <a:defRPr/>
            </a:pPr>
            <a:r>
              <a:rPr lang="en-US" sz="3200" dirty="0">
                <a:latin typeface="+mn-lt"/>
                <a:ea typeface="Avenir Book" charset="0"/>
                <a:cs typeface="Avenir Book" charset="0"/>
              </a:rPr>
              <a:t>Mary E. </a:t>
            </a:r>
            <a:r>
              <a:rPr lang="en-US" sz="3200" dirty="0" err="1">
                <a:latin typeface="+mn-lt"/>
                <a:ea typeface="Avenir Book" charset="0"/>
                <a:cs typeface="Avenir Book" charset="0"/>
              </a:rPr>
              <a:t>D’Alton</a:t>
            </a:r>
            <a:r>
              <a:rPr lang="en-US" sz="3200" dirty="0">
                <a:latin typeface="+mn-lt"/>
                <a:ea typeface="Avenir Book" charset="0"/>
                <a:cs typeface="Avenir Book" charset="0"/>
              </a:rPr>
              <a:t>, M.D.</a:t>
            </a:r>
          </a:p>
          <a:p>
            <a:pPr algn="ctr">
              <a:tabLst>
                <a:tab pos="4343400" algn="ctr"/>
              </a:tabLst>
              <a:defRPr/>
            </a:pPr>
            <a:endParaRPr lang="en-US" sz="1100" dirty="0">
              <a:latin typeface="+mn-lt"/>
              <a:ea typeface="Avenir Book" charset="0"/>
              <a:cs typeface="Avenir Book" charset="0"/>
            </a:endParaRPr>
          </a:p>
          <a:p>
            <a:pPr algn="ctr">
              <a:tabLst>
                <a:tab pos="4343400" algn="ctr"/>
              </a:tabLst>
              <a:defRPr/>
            </a:pPr>
            <a:r>
              <a:rPr lang="en-US" dirty="0">
                <a:latin typeface="+mn-lt"/>
                <a:ea typeface="Avenir Book" charset="0"/>
                <a:cs typeface="Avenir Book" charset="0"/>
              </a:rPr>
              <a:t>Willard C. </a:t>
            </a:r>
            <a:r>
              <a:rPr lang="en-US" dirty="0" err="1">
                <a:latin typeface="+mn-lt"/>
                <a:ea typeface="Avenir Book" charset="0"/>
                <a:cs typeface="Avenir Book" charset="0"/>
              </a:rPr>
              <a:t>Rappleye</a:t>
            </a:r>
            <a:r>
              <a:rPr lang="en-US" dirty="0">
                <a:latin typeface="+mn-lt"/>
                <a:ea typeface="Avenir Book" charset="0"/>
                <a:cs typeface="Avenir Book" charset="0"/>
              </a:rPr>
              <a:t> Professor and Chair, </a:t>
            </a:r>
          </a:p>
          <a:p>
            <a:pPr algn="ctr">
              <a:tabLst>
                <a:tab pos="4343400" algn="ctr"/>
              </a:tabLst>
              <a:defRPr/>
            </a:pPr>
            <a:r>
              <a:rPr lang="en-US" dirty="0">
                <a:latin typeface="+mn-lt"/>
                <a:ea typeface="Avenir Book" charset="0"/>
                <a:cs typeface="Avenir Book" charset="0"/>
              </a:rPr>
              <a:t>Department of Obstetrics &amp; Gynecology</a:t>
            </a:r>
          </a:p>
          <a:p>
            <a:pPr algn="ctr">
              <a:spcBef>
                <a:spcPts val="600"/>
              </a:spcBef>
              <a:tabLst>
                <a:tab pos="4343400" algn="ctr"/>
              </a:tabLst>
              <a:defRPr/>
            </a:pPr>
            <a:r>
              <a:rPr lang="en-US" sz="2000" dirty="0">
                <a:latin typeface="+mn-lt"/>
                <a:ea typeface="Avenir Book" charset="0"/>
                <a:cs typeface="Avenir Book" charset="0"/>
              </a:rPr>
              <a:t>Columbia University College of Physicians &amp; Surgeons</a:t>
            </a:r>
          </a:p>
          <a:p>
            <a:pPr algn="ctr"/>
            <a:endParaRPr lang="en-US" b="1" dirty="0">
              <a:latin typeface="Avenir Book" charset="0"/>
              <a:ea typeface="Avenir Book" charset="0"/>
              <a:cs typeface="Avenir Book" charset="0"/>
            </a:endParaRPr>
          </a:p>
        </p:txBody>
      </p:sp>
    </p:spTree>
    <p:extLst>
      <p:ext uri="{BB962C8B-B14F-4D97-AF65-F5344CB8AC3E}">
        <p14:creationId xmlns:p14="http://schemas.microsoft.com/office/powerpoint/2010/main" val="213975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the UK</a:t>
            </a:r>
            <a:endParaRPr lang="en-US" dirty="0"/>
          </a:p>
        </p:txBody>
      </p:sp>
      <p:sp>
        <p:nvSpPr>
          <p:cNvPr id="3" name="Text Placeholder 2"/>
          <p:cNvSpPr>
            <a:spLocks noGrp="1"/>
          </p:cNvSpPr>
          <p:nvPr>
            <p:ph type="body" sz="quarter" idx="12"/>
          </p:nvPr>
        </p:nvSpPr>
        <p:spPr/>
        <p:txBody>
          <a:bodyPr/>
          <a:lstStyle/>
          <a:p>
            <a:pPr>
              <a:spcAft>
                <a:spcPts val="1600"/>
              </a:spcAft>
            </a:pPr>
            <a:r>
              <a:rPr lang="en-US" dirty="0"/>
              <a:t>Guidance from RCOG supports broad, risk-factor based assessments for both antepartum and postpartum patients</a:t>
            </a:r>
          </a:p>
          <a:p>
            <a:pPr>
              <a:spcAft>
                <a:spcPts val="1600"/>
              </a:spcAft>
            </a:pPr>
            <a:r>
              <a:rPr lang="en-US" dirty="0"/>
              <a:t>Under RCOG criteria, women who have undergone cesarean birth and have any additional risk factors are likely to receive pharmacologic prophylaxis</a:t>
            </a:r>
          </a:p>
          <a:p>
            <a:pPr>
              <a:spcAft>
                <a:spcPts val="1600"/>
              </a:spcAft>
            </a:pPr>
            <a:r>
              <a:rPr lang="en-US" dirty="0"/>
              <a:t>Results of implementation:</a:t>
            </a:r>
          </a:p>
          <a:p>
            <a:pPr lvl="1">
              <a:spcAft>
                <a:spcPts val="1600"/>
              </a:spcAft>
            </a:pPr>
            <a:r>
              <a:rPr lang="en-US" dirty="0"/>
              <a:t>2003-2005: 1.94 deaths per 100,000 births</a:t>
            </a:r>
          </a:p>
          <a:p>
            <a:pPr lvl="1">
              <a:spcAft>
                <a:spcPts val="1600"/>
              </a:spcAft>
            </a:pPr>
            <a:r>
              <a:rPr lang="en-US" dirty="0"/>
              <a:t>2006-2008: 0.79 deaths  per 100,000 births</a:t>
            </a:r>
          </a:p>
          <a:p>
            <a:pPr lvl="1">
              <a:spcAft>
                <a:spcPts val="1600"/>
              </a:spcAft>
            </a:pPr>
            <a:r>
              <a:rPr lang="en-US" dirty="0"/>
              <a:t>2011-2013: 1.01 deaths per 100,000 births</a:t>
            </a:r>
          </a:p>
          <a:p>
            <a:pPr lvl="2">
              <a:spcAft>
                <a:spcPts val="1600"/>
              </a:spcAft>
            </a:pPr>
            <a:r>
              <a:rPr lang="en-US" dirty="0"/>
              <a:t>Lower than any of the seven periods from 1985 to 2005</a:t>
            </a:r>
          </a:p>
          <a:p>
            <a:endParaRPr lang="en-US" dirty="0"/>
          </a:p>
        </p:txBody>
      </p:sp>
    </p:spTree>
    <p:extLst>
      <p:ext uri="{BB962C8B-B14F-4D97-AF65-F5344CB8AC3E}">
        <p14:creationId xmlns:p14="http://schemas.microsoft.com/office/powerpoint/2010/main" val="2880647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smtClean="0">
                <a:latin typeface="+mj-lt"/>
                <a:ea typeface="Avenir Book" charset="0"/>
                <a:cs typeface="Avenir Book" charset="0"/>
              </a:rPr>
              <a:t>NewYork</a:t>
            </a:r>
            <a:r>
              <a:rPr lang="en-US" sz="3000" dirty="0" smtClean="0">
                <a:latin typeface="+mj-lt"/>
                <a:ea typeface="Avenir Book" charset="0"/>
                <a:cs typeface="Avenir Book" charset="0"/>
              </a:rPr>
              <a:t>-Presbyterian/CUMC VTE Guidelines</a:t>
            </a:r>
            <a:endParaRPr lang="en-US" sz="3000"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spcBef>
                <a:spcPts val="0"/>
              </a:spcBef>
              <a:spcAft>
                <a:spcPts val="600"/>
              </a:spcAft>
            </a:pPr>
            <a:r>
              <a:rPr lang="en-US" dirty="0">
                <a:latin typeface="+mn-lt"/>
                <a:ea typeface="Avenir Book" charset="0"/>
                <a:cs typeface="Avenir Book" charset="0"/>
              </a:rPr>
              <a:t>October 2012, NYP issued new guidelines</a:t>
            </a:r>
          </a:p>
          <a:p>
            <a:pPr>
              <a:spcBef>
                <a:spcPts val="0"/>
              </a:spcBef>
              <a:spcAft>
                <a:spcPts val="600"/>
              </a:spcAft>
            </a:pPr>
            <a:r>
              <a:rPr lang="en-US" dirty="0">
                <a:latin typeface="+mn-lt"/>
                <a:ea typeface="Avenir Book" charset="0"/>
                <a:cs typeface="Avenir Book" charset="0"/>
              </a:rPr>
              <a:t>Apply pneumatic compression devices prior to surgery</a:t>
            </a:r>
            <a:endParaRPr lang="en-US" sz="2800" dirty="0">
              <a:latin typeface="+mn-lt"/>
              <a:ea typeface="Avenir Book" charset="0"/>
              <a:cs typeface="Avenir Book" charset="0"/>
            </a:endParaRPr>
          </a:p>
          <a:p>
            <a:pPr lvl="1">
              <a:spcBef>
                <a:spcPts val="0"/>
              </a:spcBef>
              <a:spcAft>
                <a:spcPts val="600"/>
              </a:spcAft>
              <a:buFont typeface="Wingdings" panose="05000000000000000000" pitchFamily="2" charset="2"/>
              <a:buChar char="§"/>
            </a:pPr>
            <a:r>
              <a:rPr lang="en-US" sz="2000" dirty="0">
                <a:latin typeface="+mn-lt"/>
                <a:ea typeface="Avenir Book" charset="0"/>
                <a:cs typeface="Avenir Book" charset="0"/>
              </a:rPr>
              <a:t>Maintain until ambulatory</a:t>
            </a:r>
          </a:p>
          <a:p>
            <a:pPr>
              <a:spcBef>
                <a:spcPts val="0"/>
              </a:spcBef>
              <a:spcAft>
                <a:spcPts val="600"/>
              </a:spcAft>
            </a:pPr>
            <a:r>
              <a:rPr lang="en-US" dirty="0">
                <a:latin typeface="+mn-lt"/>
                <a:ea typeface="Avenir Book" charset="0"/>
                <a:cs typeface="Avenir Book" charset="0"/>
              </a:rPr>
              <a:t>Anticoagulation</a:t>
            </a:r>
          </a:p>
          <a:p>
            <a:pPr lvl="1">
              <a:spcBef>
                <a:spcPts val="0"/>
              </a:spcBef>
              <a:spcAft>
                <a:spcPts val="600"/>
              </a:spcAft>
              <a:buFont typeface="Wingdings" panose="05000000000000000000" pitchFamily="2" charset="2"/>
              <a:buChar char="§"/>
            </a:pPr>
            <a:r>
              <a:rPr lang="en-US" sz="2000" dirty="0">
                <a:latin typeface="+mn-lt"/>
                <a:ea typeface="Avenir Book" charset="0"/>
                <a:cs typeface="Avenir Book" charset="0"/>
              </a:rPr>
              <a:t>Unfractionated Heparin </a:t>
            </a:r>
          </a:p>
          <a:p>
            <a:pPr lvl="2">
              <a:spcBef>
                <a:spcPts val="0"/>
              </a:spcBef>
              <a:spcAft>
                <a:spcPts val="600"/>
              </a:spcAft>
              <a:buFont typeface="Calibri" panose="020F0502020204030204" pitchFamily="34" charset="0"/>
              <a:buChar char="₋"/>
            </a:pPr>
            <a:r>
              <a:rPr lang="en-US" sz="1800" dirty="0">
                <a:latin typeface="+mn-lt"/>
                <a:ea typeface="Avenir Book" charset="0"/>
                <a:cs typeface="Avenir Book" charset="0"/>
              </a:rPr>
              <a:t>5000 Units, subcutaneously, every 12 hours</a:t>
            </a:r>
          </a:p>
          <a:p>
            <a:pPr lvl="2">
              <a:spcBef>
                <a:spcPts val="0"/>
              </a:spcBef>
              <a:spcAft>
                <a:spcPts val="600"/>
              </a:spcAft>
              <a:buFont typeface="Calibri" panose="020F0502020204030204" pitchFamily="34" charset="0"/>
              <a:buChar char="₋"/>
            </a:pPr>
            <a:r>
              <a:rPr lang="en-US" sz="1800" dirty="0">
                <a:latin typeface="+mn-lt"/>
                <a:ea typeface="Avenir Book" charset="0"/>
                <a:cs typeface="Avenir Book" charset="0"/>
              </a:rPr>
              <a:t>May be administered at any time interval after epidural catheter removal or spinal needle placement</a:t>
            </a:r>
          </a:p>
          <a:p>
            <a:pPr lvl="2">
              <a:spcBef>
                <a:spcPts val="0"/>
              </a:spcBef>
              <a:spcAft>
                <a:spcPts val="600"/>
              </a:spcAft>
              <a:buFont typeface="Calibri" panose="020F0502020204030204" pitchFamily="34" charset="0"/>
              <a:buChar char="₋"/>
            </a:pPr>
            <a:r>
              <a:rPr lang="en-US" sz="1800" dirty="0">
                <a:latin typeface="+mn-lt"/>
                <a:ea typeface="Avenir Book" charset="0"/>
                <a:cs typeface="Avenir Book" charset="0"/>
              </a:rPr>
              <a:t>First dose given in PACU</a:t>
            </a:r>
          </a:p>
          <a:p>
            <a:pPr lvl="1">
              <a:spcBef>
                <a:spcPts val="0"/>
              </a:spcBef>
              <a:spcAft>
                <a:spcPts val="600"/>
              </a:spcAft>
              <a:buFont typeface="Wingdings" charset="2"/>
              <a:buChar char="§"/>
            </a:pPr>
            <a:r>
              <a:rPr lang="en-US" sz="2000" dirty="0">
                <a:latin typeface="+mn-lt"/>
                <a:ea typeface="Avenir Book" charset="0"/>
                <a:cs typeface="Avenir Book" charset="0"/>
              </a:rPr>
              <a:t>Low Molecular Weight Heparin</a:t>
            </a:r>
          </a:p>
          <a:p>
            <a:pPr lvl="2">
              <a:spcBef>
                <a:spcPts val="0"/>
              </a:spcBef>
              <a:spcAft>
                <a:spcPts val="600"/>
              </a:spcAft>
              <a:buFont typeface="Calibri" panose="020F0502020204030204" pitchFamily="34" charset="0"/>
              <a:buChar char="₋"/>
            </a:pPr>
            <a:r>
              <a:rPr lang="en-US" sz="1800" dirty="0">
                <a:latin typeface="+mn-lt"/>
                <a:ea typeface="Avenir Book" charset="0"/>
                <a:cs typeface="Avenir Book" charset="0"/>
              </a:rPr>
              <a:t>First dose 6 hours post op</a:t>
            </a:r>
          </a:p>
          <a:p>
            <a:pPr lvl="2">
              <a:spcBef>
                <a:spcPts val="0"/>
              </a:spcBef>
              <a:spcAft>
                <a:spcPts val="600"/>
              </a:spcAft>
              <a:buFont typeface="Calibri" panose="020F0502020204030204" pitchFamily="34" charset="0"/>
              <a:buChar char="₋"/>
            </a:pPr>
            <a:r>
              <a:rPr lang="en-US" sz="1800" dirty="0">
                <a:latin typeface="+mn-lt"/>
                <a:ea typeface="Avenir Book" charset="0"/>
                <a:cs typeface="Avenir Book" charset="0"/>
              </a:rPr>
              <a:t>Weight-based dosing</a:t>
            </a:r>
          </a:p>
          <a:p>
            <a:pPr>
              <a:spcBef>
                <a:spcPts val="0"/>
              </a:spcBef>
              <a:spcAft>
                <a:spcPts val="600"/>
              </a:spcAft>
            </a:pPr>
            <a:r>
              <a:rPr lang="en-US" dirty="0">
                <a:latin typeface="+mn-lt"/>
                <a:ea typeface="Avenir Book" charset="0"/>
                <a:cs typeface="Avenir Book" charset="0"/>
              </a:rPr>
              <a:t>Promote early ambulation</a:t>
            </a:r>
          </a:p>
          <a:p>
            <a:endParaRPr lang="en-US" dirty="0"/>
          </a:p>
        </p:txBody>
      </p:sp>
    </p:spTree>
    <p:extLst>
      <p:ext uri="{BB962C8B-B14F-4D97-AF65-F5344CB8AC3E}">
        <p14:creationId xmlns:p14="http://schemas.microsoft.com/office/powerpoint/2010/main" val="438838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ext Placeholder 3"/>
          <p:cNvSpPr>
            <a:spLocks noGrp="1"/>
          </p:cNvSpPr>
          <p:nvPr>
            <p:ph type="body" sz="quarter" idx="12"/>
          </p:nvPr>
        </p:nvSpPr>
        <p:spPr/>
        <p:txBody>
          <a:bodyPr/>
          <a:lstStyle/>
          <a:p>
            <a:pPr marL="0" indent="0" algn="ctr" fontAlgn="base">
              <a:spcBef>
                <a:spcPct val="0"/>
              </a:spcBef>
              <a:spcAft>
                <a:spcPts val="1200"/>
              </a:spcAft>
              <a:buNone/>
              <a:defRPr/>
            </a:pPr>
            <a:r>
              <a:rPr lang="en-US" sz="3200" i="1" dirty="0">
                <a:solidFill>
                  <a:schemeClr val="tx1"/>
                </a:solidFill>
                <a:latin typeface="+mn-lt"/>
                <a:ea typeface="Avenir Book" charset="0"/>
                <a:cs typeface="Avenir Book" charset="0"/>
              </a:rPr>
              <a:t>What are we doing to reduce maternal </a:t>
            </a:r>
            <a:r>
              <a:rPr lang="en-US" sz="3200" i="1" dirty="0" smtClean="0">
                <a:solidFill>
                  <a:schemeClr val="tx1"/>
                </a:solidFill>
                <a:latin typeface="+mn-lt"/>
                <a:ea typeface="Avenir Book" charset="0"/>
                <a:cs typeface="Avenir Book" charset="0"/>
              </a:rPr>
              <a:t>mortality</a:t>
            </a:r>
          </a:p>
          <a:p>
            <a:pPr marL="0" indent="0" algn="ctr" fontAlgn="base">
              <a:spcBef>
                <a:spcPct val="0"/>
              </a:spcBef>
              <a:spcAft>
                <a:spcPts val="1200"/>
              </a:spcAft>
              <a:buNone/>
              <a:defRPr/>
            </a:pPr>
            <a:r>
              <a:rPr lang="en-US" sz="3200" i="1" dirty="0" smtClean="0">
                <a:solidFill>
                  <a:schemeClr val="tx1"/>
                </a:solidFill>
                <a:latin typeface="+mn-lt"/>
                <a:ea typeface="Avenir Book" charset="0"/>
                <a:cs typeface="Avenir Book" charset="0"/>
              </a:rPr>
              <a:t> </a:t>
            </a:r>
            <a:r>
              <a:rPr lang="en-US" sz="3200" i="1" dirty="0">
                <a:solidFill>
                  <a:schemeClr val="tx1"/>
                </a:solidFill>
                <a:latin typeface="+mn-lt"/>
                <a:ea typeface="Avenir Book" charset="0"/>
                <a:cs typeface="Avenir Book" charset="0"/>
              </a:rPr>
              <a:t>and morbidity in a maternal population with an </a:t>
            </a:r>
          </a:p>
          <a:p>
            <a:pPr marL="0" indent="0" algn="ctr" fontAlgn="base">
              <a:spcBef>
                <a:spcPct val="0"/>
              </a:spcBef>
              <a:spcAft>
                <a:spcPts val="1200"/>
              </a:spcAft>
              <a:buNone/>
              <a:defRPr/>
            </a:pPr>
            <a:r>
              <a:rPr lang="en-US" sz="3200" i="1" dirty="0">
                <a:solidFill>
                  <a:schemeClr val="tx1"/>
                </a:solidFill>
                <a:latin typeface="+mn-lt"/>
                <a:ea typeface="Avenir Book" charset="0"/>
                <a:cs typeface="Avenir Book" charset="0"/>
              </a:rPr>
              <a:t>increasing incidence of </a:t>
            </a:r>
          </a:p>
          <a:p>
            <a:pPr marL="0" indent="0" algn="ctr" fontAlgn="base">
              <a:spcBef>
                <a:spcPct val="0"/>
              </a:spcBef>
              <a:spcAft>
                <a:spcPts val="1200"/>
              </a:spcAft>
              <a:buNone/>
              <a:defRPr/>
            </a:pPr>
            <a:r>
              <a:rPr lang="en-US" sz="3200" i="1" dirty="0">
                <a:solidFill>
                  <a:schemeClr val="tx1"/>
                </a:solidFill>
                <a:latin typeface="+mn-lt"/>
                <a:ea typeface="Avenir Book" charset="0"/>
                <a:cs typeface="Avenir Book" charset="0"/>
              </a:rPr>
              <a:t>chronic disease?</a:t>
            </a:r>
          </a:p>
          <a:p>
            <a:pPr marL="0" indent="0">
              <a:buNone/>
            </a:pPr>
            <a:endParaRPr lang="en-US" sz="3200" dirty="0" smtClean="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320274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Pregnancy-related Mortality U.S. 1987-2010</a:t>
            </a:r>
            <a:endParaRPr lang="en-US" dirty="0">
              <a:latin typeface="+mj-lt"/>
              <a:ea typeface="Avenir Book" charset="0"/>
              <a:cs typeface="Avenir Book"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90372" y="1756528"/>
            <a:ext cx="8686800" cy="4138038"/>
          </a:xfrm>
          <a:prstGeom prst="rect">
            <a:avLst/>
          </a:prstGeom>
        </p:spPr>
      </p:pic>
      <p:sp>
        <p:nvSpPr>
          <p:cNvPr id="7" name="Oval 6"/>
          <p:cNvSpPr/>
          <p:nvPr/>
        </p:nvSpPr>
        <p:spPr bwMode="auto">
          <a:xfrm rot="18832929">
            <a:off x="899171" y="4241577"/>
            <a:ext cx="1143000" cy="444305"/>
          </a:xfrm>
          <a:prstGeom prst="ellipse">
            <a:avLst/>
          </a:prstGeom>
          <a:noFill/>
          <a:ln w="3810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 name="Oval 7"/>
          <p:cNvSpPr/>
          <p:nvPr/>
        </p:nvSpPr>
        <p:spPr bwMode="auto">
          <a:xfrm rot="18832929">
            <a:off x="666800" y="4610218"/>
            <a:ext cx="2451090" cy="533400"/>
          </a:xfrm>
          <a:prstGeom prst="ellipse">
            <a:avLst/>
          </a:prstGeom>
          <a:noFill/>
          <a:ln w="3810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 name="Oval 8"/>
          <p:cNvSpPr/>
          <p:nvPr/>
        </p:nvSpPr>
        <p:spPr bwMode="auto">
          <a:xfrm rot="18832929">
            <a:off x="2333899" y="4540010"/>
            <a:ext cx="2256274" cy="533400"/>
          </a:xfrm>
          <a:prstGeom prst="ellipse">
            <a:avLst/>
          </a:prstGeom>
          <a:noFill/>
          <a:ln w="3810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Oval 9"/>
          <p:cNvSpPr/>
          <p:nvPr/>
        </p:nvSpPr>
        <p:spPr bwMode="auto">
          <a:xfrm rot="18793763">
            <a:off x="5121885" y="4397968"/>
            <a:ext cx="1775578" cy="472504"/>
          </a:xfrm>
          <a:prstGeom prst="ellipse">
            <a:avLst/>
          </a:prstGeom>
          <a:noFill/>
          <a:ln w="38100">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 name="Oval 10"/>
          <p:cNvSpPr/>
          <p:nvPr/>
        </p:nvSpPr>
        <p:spPr bwMode="auto">
          <a:xfrm rot="18793763">
            <a:off x="6266891" y="4217297"/>
            <a:ext cx="1279651" cy="472504"/>
          </a:xfrm>
          <a:prstGeom prst="ellipse">
            <a:avLst/>
          </a:prstGeom>
          <a:noFill/>
          <a:ln w="38100">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2493" t="22539"/>
          <a:stretch/>
        </p:blipFill>
        <p:spPr>
          <a:xfrm>
            <a:off x="1851941" y="6067532"/>
            <a:ext cx="6725131" cy="568193"/>
          </a:xfrm>
          <a:prstGeom prst="rect">
            <a:avLst/>
          </a:prstGeom>
        </p:spPr>
      </p:pic>
      <p:sp>
        <p:nvSpPr>
          <p:cNvPr id="14" name="TextBox 13"/>
          <p:cNvSpPr txBox="1"/>
          <p:nvPr/>
        </p:nvSpPr>
        <p:spPr>
          <a:xfrm>
            <a:off x="5350664" y="6897695"/>
            <a:ext cx="4707736" cy="307777"/>
          </a:xfrm>
          <a:prstGeom prst="rect">
            <a:avLst/>
          </a:prstGeom>
          <a:noFill/>
        </p:spPr>
        <p:txBody>
          <a:bodyPr wrap="square" rtlCol="0">
            <a:spAutoFit/>
          </a:bodyPr>
          <a:lstStyle/>
          <a:p>
            <a:pPr algn="r"/>
            <a:r>
              <a:rPr lang="en-US" sz="1400" dirty="0" err="1" smtClean="0">
                <a:solidFill>
                  <a:schemeClr val="tx2"/>
                </a:solidFill>
              </a:rPr>
              <a:t>Creanga</a:t>
            </a:r>
            <a:r>
              <a:rPr lang="en-US" sz="1400" dirty="0" smtClean="0">
                <a:solidFill>
                  <a:schemeClr val="tx2"/>
                </a:solidFill>
              </a:rPr>
              <a:t> AA, et al. </a:t>
            </a:r>
            <a:r>
              <a:rPr lang="en-US" sz="1400" dirty="0" err="1">
                <a:solidFill>
                  <a:schemeClr val="tx2"/>
                </a:solidFill>
              </a:rPr>
              <a:t>Obstet</a:t>
            </a:r>
            <a:r>
              <a:rPr lang="en-US" sz="1400" dirty="0">
                <a:solidFill>
                  <a:schemeClr val="tx2"/>
                </a:solidFill>
              </a:rPr>
              <a:t> </a:t>
            </a:r>
            <a:r>
              <a:rPr lang="en-US" sz="1400" dirty="0" err="1">
                <a:solidFill>
                  <a:schemeClr val="tx2"/>
                </a:solidFill>
              </a:rPr>
              <a:t>Gynecol</a:t>
            </a:r>
            <a:r>
              <a:rPr lang="en-US" sz="1400" dirty="0">
                <a:solidFill>
                  <a:schemeClr val="tx2"/>
                </a:solidFill>
              </a:rPr>
              <a:t> </a:t>
            </a:r>
            <a:r>
              <a:rPr lang="en-US" sz="1400" dirty="0" smtClean="0">
                <a:solidFill>
                  <a:schemeClr val="tx2"/>
                </a:solidFill>
              </a:rPr>
              <a:t>2015;125:5–12.</a:t>
            </a:r>
            <a:endParaRPr lang="en-US" sz="1400" dirty="0">
              <a:solidFill>
                <a:schemeClr val="tx2"/>
              </a:solidFill>
            </a:endParaRPr>
          </a:p>
        </p:txBody>
      </p:sp>
    </p:spTree>
    <p:extLst>
      <p:ext uri="{BB962C8B-B14F-4D97-AF65-F5344CB8AC3E}">
        <p14:creationId xmlns:p14="http://schemas.microsoft.com/office/powerpoint/2010/main" val="1240165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The Burden of Maternal Morbidity</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a:xfrm>
            <a:off x="347472" y="1600200"/>
            <a:ext cx="7086600" cy="5105400"/>
          </a:xfrm>
        </p:spPr>
        <p:txBody>
          <a:bodyPr/>
          <a:lstStyle/>
          <a:p>
            <a:pPr>
              <a:buClr>
                <a:srgbClr val="000090"/>
              </a:buClr>
              <a:buFont typeface="Wingdings" charset="2"/>
              <a:buChar char="§"/>
            </a:pPr>
            <a:r>
              <a:rPr lang="en-US" dirty="0">
                <a:latin typeface="+mn-lt"/>
                <a:ea typeface="Avenir Book" charset="0"/>
                <a:cs typeface="Avenir Book" charset="0"/>
              </a:rPr>
              <a:t>Reviewed Nationwide Inpatient Sample (ICD-9) for 1998-2009</a:t>
            </a:r>
          </a:p>
          <a:p>
            <a:pPr marL="0" indent="0">
              <a:buClr>
                <a:srgbClr val="000090"/>
              </a:buClr>
              <a:buNone/>
            </a:pPr>
            <a:endParaRPr lang="en-US" sz="1000" dirty="0">
              <a:latin typeface="+mn-lt"/>
              <a:ea typeface="Avenir Book" charset="0"/>
              <a:cs typeface="Avenir Book" charset="0"/>
            </a:endParaRPr>
          </a:p>
          <a:p>
            <a:pPr>
              <a:buClr>
                <a:srgbClr val="000090"/>
              </a:buClr>
              <a:buFont typeface="Wingdings" charset="2"/>
              <a:buChar char="§"/>
            </a:pPr>
            <a:r>
              <a:rPr lang="en-US" dirty="0">
                <a:latin typeface="+mn-lt"/>
                <a:ea typeface="Avenir Book" charset="0"/>
                <a:cs typeface="Avenir Book" charset="0"/>
              </a:rPr>
              <a:t>Severe morbidity 12.9 per 1000 deliveries</a:t>
            </a:r>
          </a:p>
          <a:p>
            <a:pPr lvl="1">
              <a:buClr>
                <a:srgbClr val="000090"/>
              </a:buClr>
            </a:pPr>
            <a:r>
              <a:rPr lang="en-US" sz="2200" dirty="0">
                <a:latin typeface="+mn-lt"/>
                <a:ea typeface="Avenir Book" charset="0"/>
                <a:cs typeface="Avenir Book" charset="0"/>
              </a:rPr>
              <a:t>Increased by 75% and 114% for delivery and postpartum from 1998/99 to 2008/09</a:t>
            </a:r>
          </a:p>
          <a:p>
            <a:pPr lvl="1">
              <a:buClr>
                <a:srgbClr val="000090"/>
              </a:buClr>
            </a:pPr>
            <a:r>
              <a:rPr lang="en-US" sz="2200" dirty="0">
                <a:latin typeface="+mn-lt"/>
                <a:ea typeface="Avenir Book" charset="0"/>
                <a:cs typeface="Avenir Book" charset="0"/>
              </a:rPr>
              <a:t>Increase in shock, ARF, PE, RDS, Acute MI,    blood transfusion, aneurysm, cardiac surgery</a:t>
            </a:r>
          </a:p>
          <a:p>
            <a:pPr lvl="1">
              <a:buClr>
                <a:srgbClr val="000090"/>
              </a:buClr>
            </a:pPr>
            <a:endParaRPr lang="en-US" sz="1000" dirty="0">
              <a:latin typeface="+mn-lt"/>
              <a:ea typeface="Avenir Book" charset="0"/>
              <a:cs typeface="Avenir Book" charset="0"/>
            </a:endParaRPr>
          </a:p>
          <a:p>
            <a:pPr>
              <a:buClr>
                <a:srgbClr val="000090"/>
              </a:buClr>
              <a:buFont typeface="Wingdings" charset="2"/>
              <a:buChar char="§"/>
            </a:pPr>
            <a:r>
              <a:rPr lang="en-US" dirty="0">
                <a:latin typeface="+mn-lt"/>
                <a:ea typeface="Avenir Book" charset="0"/>
                <a:cs typeface="Avenir Book" charset="0"/>
              </a:rPr>
              <a:t>Overall mortality in postpartum period increased by 66%</a:t>
            </a:r>
          </a:p>
          <a:p>
            <a:pPr>
              <a:buClr>
                <a:srgbClr val="000090"/>
              </a:buClr>
              <a:buFont typeface="Wingdings" charset="2"/>
              <a:buChar char="§"/>
            </a:pPr>
            <a:endParaRPr lang="en-US" sz="1000" dirty="0">
              <a:latin typeface="+mn-lt"/>
              <a:ea typeface="Avenir Book" charset="0"/>
              <a:cs typeface="Avenir Book" charset="0"/>
            </a:endParaRPr>
          </a:p>
          <a:p>
            <a:pPr>
              <a:buClr>
                <a:srgbClr val="000090"/>
              </a:buClr>
              <a:buFont typeface="Wingdings" charset="2"/>
              <a:buChar char="§"/>
            </a:pPr>
            <a:r>
              <a:rPr lang="en-US" dirty="0">
                <a:latin typeface="+mn-lt"/>
                <a:ea typeface="Avenir Book" charset="0"/>
                <a:cs typeface="Avenir Book" charset="0"/>
              </a:rPr>
              <a:t>Impacts </a:t>
            </a:r>
            <a:r>
              <a:rPr lang="en-US" b="1" dirty="0">
                <a:latin typeface="+mn-lt"/>
                <a:ea typeface="Avenir Book" charset="0"/>
                <a:cs typeface="Avenir Book" charset="0"/>
              </a:rPr>
              <a:t>&gt;50,000 </a:t>
            </a:r>
            <a:r>
              <a:rPr lang="en-US" dirty="0">
                <a:latin typeface="+mn-lt"/>
                <a:ea typeface="Avenir Book" charset="0"/>
                <a:cs typeface="Avenir Book" charset="0"/>
              </a:rPr>
              <a:t>women each </a:t>
            </a:r>
            <a:r>
              <a:rPr lang="en-US" b="1" dirty="0">
                <a:latin typeface="+mn-lt"/>
                <a:ea typeface="Avenir Book" charset="0"/>
                <a:cs typeface="Avenir Book" charset="0"/>
              </a:rPr>
              <a:t>year</a:t>
            </a:r>
          </a:p>
          <a:p>
            <a:pPr marL="0" indent="0">
              <a:buNone/>
            </a:pPr>
            <a:endParaRPr lang="en-US"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17" y="2210664"/>
            <a:ext cx="2558910" cy="3479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a:spLocks noChangeArrowheads="1"/>
          </p:cNvSpPr>
          <p:nvPr/>
        </p:nvSpPr>
        <p:spPr bwMode="auto">
          <a:xfrm>
            <a:off x="4800601" y="6695162"/>
            <a:ext cx="525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r" eaLnBrk="1" fontAlgn="base" hangingPunct="1">
              <a:spcBef>
                <a:spcPct val="0"/>
              </a:spcBef>
              <a:spcAft>
                <a:spcPct val="0"/>
              </a:spcAft>
            </a:pPr>
            <a:r>
              <a:rPr lang="en-US" sz="1400" dirty="0">
                <a:solidFill>
                  <a:srgbClr val="000000"/>
                </a:solidFill>
                <a:latin typeface="+mn-lt"/>
              </a:rPr>
              <a:t>Callaghan WM et al. </a:t>
            </a:r>
            <a:r>
              <a:rPr lang="en-US" sz="1400" dirty="0" err="1">
                <a:solidFill>
                  <a:srgbClr val="000000"/>
                </a:solidFill>
                <a:latin typeface="+mn-lt"/>
              </a:rPr>
              <a:t>Obstet</a:t>
            </a:r>
            <a:r>
              <a:rPr lang="en-US" sz="1400" dirty="0">
                <a:solidFill>
                  <a:srgbClr val="000000"/>
                </a:solidFill>
                <a:latin typeface="+mn-lt"/>
              </a:rPr>
              <a:t> Gynecol. 2012 Nov;120(5):1029-36. </a:t>
            </a:r>
          </a:p>
        </p:txBody>
      </p:sp>
    </p:spTree>
    <p:extLst>
      <p:ext uri="{BB962C8B-B14F-4D97-AF65-F5344CB8AC3E}">
        <p14:creationId xmlns:p14="http://schemas.microsoft.com/office/powerpoint/2010/main" val="976243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mj-lt"/>
                <a:ea typeface="Avenir Book" charset="0"/>
                <a:cs typeface="Avenir Book" charset="0"/>
              </a:rPr>
              <a:t>Factors Increasing Maternal Mortality </a:t>
            </a:r>
            <a:r>
              <a:rPr lang="en-US" sz="3000" dirty="0" smtClean="0">
                <a:latin typeface="+mj-lt"/>
                <a:ea typeface="Avenir Book" charset="0"/>
                <a:cs typeface="Avenir Book" charset="0"/>
              </a:rPr>
              <a:t>&amp; Morbidity</a:t>
            </a:r>
            <a:endParaRPr lang="en-US" sz="3000"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eaLnBrk="1" hangingPunct="1">
              <a:spcAft>
                <a:spcPts val="1200"/>
              </a:spcAft>
              <a:buClr>
                <a:srgbClr val="000099"/>
              </a:buClr>
              <a:buFont typeface="Wingdings" pitchFamily="-105" charset="2"/>
              <a:buChar char="§"/>
              <a:defRPr/>
            </a:pPr>
            <a:r>
              <a:rPr lang="en-US" dirty="0">
                <a:latin typeface="+mn-lt"/>
                <a:ea typeface="Avenir Book" charset="0"/>
                <a:cs typeface="Avenir Book" charset="0"/>
              </a:rPr>
              <a:t>Maternal age</a:t>
            </a:r>
          </a:p>
          <a:p>
            <a:pPr eaLnBrk="1" hangingPunct="1">
              <a:spcAft>
                <a:spcPts val="1200"/>
              </a:spcAft>
              <a:buClr>
                <a:srgbClr val="000099"/>
              </a:buClr>
              <a:buFont typeface="Wingdings" pitchFamily="-105" charset="2"/>
              <a:buChar char="§"/>
              <a:defRPr/>
            </a:pPr>
            <a:r>
              <a:rPr lang="en-US" dirty="0">
                <a:latin typeface="+mn-lt"/>
                <a:ea typeface="Avenir Book" charset="0"/>
                <a:cs typeface="Avenir Book" charset="0"/>
              </a:rPr>
              <a:t>Obesity</a:t>
            </a:r>
          </a:p>
          <a:p>
            <a:pPr eaLnBrk="1" hangingPunct="1">
              <a:spcAft>
                <a:spcPts val="1200"/>
              </a:spcAft>
              <a:buClr>
                <a:srgbClr val="000099"/>
              </a:buClr>
              <a:buFont typeface="Wingdings" pitchFamily="-105" charset="2"/>
              <a:buChar char="§"/>
              <a:defRPr/>
            </a:pPr>
            <a:r>
              <a:rPr lang="en-US" dirty="0">
                <a:latin typeface="+mn-lt"/>
                <a:ea typeface="Avenir Book" charset="0"/>
                <a:cs typeface="Avenir Book" charset="0"/>
              </a:rPr>
              <a:t>Cesarean delivery</a:t>
            </a:r>
          </a:p>
          <a:p>
            <a:pPr eaLnBrk="1" hangingPunct="1">
              <a:spcAft>
                <a:spcPts val="1200"/>
              </a:spcAft>
              <a:buClr>
                <a:srgbClr val="000099"/>
              </a:buClr>
              <a:buFont typeface="Wingdings" pitchFamily="-105" charset="2"/>
              <a:buChar char="§"/>
              <a:defRPr/>
            </a:pPr>
            <a:r>
              <a:rPr lang="en-US" dirty="0">
                <a:latin typeface="+mn-lt"/>
                <a:ea typeface="Avenir Book" charset="0"/>
                <a:cs typeface="Avenir Book" charset="0"/>
              </a:rPr>
              <a:t>More pregnancies in women with significant chronic medical conditions</a:t>
            </a:r>
          </a:p>
          <a:p>
            <a:pPr lvl="1">
              <a:spcAft>
                <a:spcPts val="1200"/>
              </a:spcAft>
              <a:buClr>
                <a:srgbClr val="000099"/>
              </a:buClr>
              <a:buFont typeface="Arial" charset="0"/>
              <a:buChar char="•"/>
              <a:defRPr/>
            </a:pPr>
            <a:r>
              <a:rPr lang="en-US" dirty="0">
                <a:latin typeface="+mn-lt"/>
                <a:ea typeface="Avenir Book" charset="0"/>
                <a:cs typeface="Avenir Book" charset="0"/>
              </a:rPr>
              <a:t>Hypertension</a:t>
            </a:r>
          </a:p>
          <a:p>
            <a:pPr lvl="1">
              <a:spcAft>
                <a:spcPts val="1200"/>
              </a:spcAft>
              <a:buClr>
                <a:srgbClr val="000099"/>
              </a:buClr>
              <a:buFont typeface="Arial" charset="0"/>
              <a:buChar char="•"/>
              <a:defRPr/>
            </a:pPr>
            <a:r>
              <a:rPr lang="en-US" dirty="0" err="1">
                <a:latin typeface="+mn-lt"/>
                <a:ea typeface="Avenir Book" charset="0"/>
                <a:cs typeface="Avenir Book" charset="0"/>
              </a:rPr>
              <a:t>Pregestational</a:t>
            </a:r>
            <a:r>
              <a:rPr lang="en-US" dirty="0">
                <a:latin typeface="+mn-lt"/>
                <a:ea typeface="Avenir Book" charset="0"/>
                <a:cs typeface="Avenir Book" charset="0"/>
              </a:rPr>
              <a:t> diabetes</a:t>
            </a:r>
          </a:p>
          <a:p>
            <a:pPr lvl="1">
              <a:spcAft>
                <a:spcPts val="1200"/>
              </a:spcAft>
              <a:buClr>
                <a:srgbClr val="000099"/>
              </a:buClr>
              <a:buFont typeface="Arial" charset="0"/>
              <a:buChar char="•"/>
              <a:defRPr/>
            </a:pPr>
            <a:r>
              <a:rPr lang="en-US" dirty="0">
                <a:latin typeface="+mn-lt"/>
                <a:ea typeface="Avenir Book" charset="0"/>
                <a:cs typeface="Avenir Book" charset="0"/>
              </a:rPr>
              <a:t>Congenital heart disease</a:t>
            </a:r>
          </a:p>
          <a:p>
            <a:pPr lvl="1">
              <a:spcAft>
                <a:spcPts val="1200"/>
              </a:spcAft>
              <a:buClr>
                <a:srgbClr val="000099"/>
              </a:buClr>
              <a:buFont typeface="Arial" charset="0"/>
              <a:buChar char="•"/>
              <a:defRPr/>
            </a:pPr>
            <a:r>
              <a:rPr lang="en-US" dirty="0">
                <a:latin typeface="+mn-lt"/>
                <a:ea typeface="Avenir Book" charset="0"/>
                <a:cs typeface="Avenir Book" charset="0"/>
              </a:rPr>
              <a:t>Organ transplant</a:t>
            </a:r>
          </a:p>
          <a:p>
            <a:pPr marL="0" indent="0">
              <a:buNone/>
            </a:pPr>
            <a:endParaRPr lang="en-US" sz="3200" dirty="0"/>
          </a:p>
        </p:txBody>
      </p:sp>
    </p:spTree>
    <p:extLst>
      <p:ext uri="{BB962C8B-B14F-4D97-AF65-F5344CB8AC3E}">
        <p14:creationId xmlns:p14="http://schemas.microsoft.com/office/powerpoint/2010/main" val="356052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Advances in Fetal and Neonatal Medicine</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a:xfrm>
            <a:off x="347472" y="1490472"/>
            <a:ext cx="9372600" cy="5105400"/>
          </a:xfrm>
        </p:spPr>
        <p:txBody>
          <a:bodyPr/>
          <a:lstStyle/>
          <a:p>
            <a:pPr eaLnBrk="1" hangingPunct="1">
              <a:spcAft>
                <a:spcPts val="1000"/>
              </a:spcAft>
              <a:buClr>
                <a:srgbClr val="000099"/>
              </a:buClr>
              <a:buFont typeface="Wingdings" pitchFamily="-105" charset="2"/>
              <a:buChar char="§"/>
              <a:defRPr/>
            </a:pPr>
            <a:r>
              <a:rPr lang="en-US" dirty="0">
                <a:latin typeface="+mn-lt"/>
                <a:ea typeface="Avenir Book" charset="0"/>
                <a:cs typeface="Avenir Book" charset="0"/>
              </a:rPr>
              <a:t>Prenatal diagnosis and screening programs</a:t>
            </a:r>
          </a:p>
          <a:p>
            <a:pPr lvl="1">
              <a:spcBef>
                <a:spcPct val="0"/>
              </a:spcBef>
              <a:spcAft>
                <a:spcPts val="1000"/>
              </a:spcAft>
              <a:buClr>
                <a:srgbClr val="000099"/>
              </a:buClr>
              <a:buFont typeface="Arial" charset="0"/>
              <a:buChar char="•"/>
              <a:defRPr/>
            </a:pPr>
            <a:r>
              <a:rPr lang="en-US" dirty="0">
                <a:latin typeface="+mn-lt"/>
                <a:ea typeface="Avenir Book" charset="0"/>
                <a:cs typeface="Avenir Book" charset="0"/>
              </a:rPr>
              <a:t>Genetic disorders and congenital anomalies</a:t>
            </a:r>
          </a:p>
          <a:p>
            <a:pPr eaLnBrk="1" hangingPunct="1">
              <a:spcBef>
                <a:spcPts val="1200"/>
              </a:spcBef>
              <a:spcAft>
                <a:spcPts val="1000"/>
              </a:spcAft>
              <a:buClr>
                <a:srgbClr val="000099"/>
              </a:buClr>
              <a:buFont typeface="Wingdings" pitchFamily="-105" charset="2"/>
              <a:buChar char="§"/>
              <a:defRPr/>
            </a:pPr>
            <a:r>
              <a:rPr lang="en-US" dirty="0">
                <a:latin typeface="+mn-lt"/>
                <a:ea typeface="Avenir Book" charset="0"/>
                <a:cs typeface="Avenir Book" charset="0"/>
              </a:rPr>
              <a:t>Near eradication of Rh disease</a:t>
            </a:r>
          </a:p>
          <a:p>
            <a:pPr eaLnBrk="1" hangingPunct="1">
              <a:spcBef>
                <a:spcPts val="1200"/>
              </a:spcBef>
              <a:spcAft>
                <a:spcPts val="1000"/>
              </a:spcAft>
              <a:buClr>
                <a:srgbClr val="000099"/>
              </a:buClr>
              <a:buFont typeface="Wingdings" pitchFamily="-105" charset="2"/>
              <a:buChar char="§"/>
              <a:defRPr/>
            </a:pPr>
            <a:r>
              <a:rPr lang="en-US" dirty="0">
                <a:latin typeface="+mn-lt"/>
                <a:ea typeface="Avenir Book" charset="0"/>
                <a:cs typeface="Avenir Book" charset="0"/>
              </a:rPr>
              <a:t>Therapies for women at high risk for PTB</a:t>
            </a:r>
          </a:p>
          <a:p>
            <a:pPr lvl="1">
              <a:spcAft>
                <a:spcPts val="1000"/>
              </a:spcAft>
              <a:buClr>
                <a:srgbClr val="000099"/>
              </a:buClr>
              <a:buFont typeface="Arial" charset="0"/>
              <a:buChar char="•"/>
              <a:defRPr/>
            </a:pPr>
            <a:r>
              <a:rPr lang="en-US" dirty="0">
                <a:latin typeface="+mn-lt"/>
                <a:ea typeface="Avenir Book" charset="0"/>
                <a:cs typeface="Avenir Book" charset="0"/>
              </a:rPr>
              <a:t>steroids, antibiotics for PPROM, magnesium</a:t>
            </a:r>
          </a:p>
          <a:p>
            <a:pPr eaLnBrk="1" hangingPunct="1">
              <a:spcBef>
                <a:spcPts val="1200"/>
              </a:spcBef>
              <a:spcAft>
                <a:spcPts val="1000"/>
              </a:spcAft>
              <a:buClr>
                <a:srgbClr val="000099"/>
              </a:buClr>
              <a:buFont typeface="Wingdings" pitchFamily="-105" charset="2"/>
              <a:buChar char="§"/>
              <a:defRPr/>
            </a:pPr>
            <a:r>
              <a:rPr lang="en-US" dirty="0">
                <a:latin typeface="+mn-lt"/>
                <a:ea typeface="Avenir Book" charset="0"/>
                <a:cs typeface="Avenir Book" charset="0"/>
              </a:rPr>
              <a:t>Progesterone to decrease recurrent PTB</a:t>
            </a:r>
          </a:p>
          <a:p>
            <a:pPr eaLnBrk="1" hangingPunct="1">
              <a:spcBef>
                <a:spcPts val="1200"/>
              </a:spcBef>
              <a:spcAft>
                <a:spcPts val="1000"/>
              </a:spcAft>
              <a:buClr>
                <a:srgbClr val="000099"/>
              </a:buClr>
              <a:buFont typeface="Wingdings" pitchFamily="-105" charset="2"/>
              <a:buChar char="§"/>
              <a:defRPr/>
            </a:pPr>
            <a:r>
              <a:rPr lang="en-US" dirty="0">
                <a:latin typeface="+mn-lt"/>
                <a:ea typeface="Avenir Book" charset="0"/>
                <a:cs typeface="Avenir Book" charset="0"/>
              </a:rPr>
              <a:t>Reduction of stillbirth</a:t>
            </a:r>
          </a:p>
          <a:p>
            <a:pPr eaLnBrk="1" hangingPunct="1">
              <a:spcBef>
                <a:spcPts val="1200"/>
              </a:spcBef>
              <a:spcAft>
                <a:spcPts val="1000"/>
              </a:spcAft>
              <a:buClr>
                <a:srgbClr val="000099"/>
              </a:buClr>
              <a:buFont typeface="Wingdings" pitchFamily="-105" charset="2"/>
              <a:buChar char="§"/>
              <a:defRPr/>
            </a:pPr>
            <a:r>
              <a:rPr lang="en-US" dirty="0">
                <a:latin typeface="+mn-lt"/>
                <a:ea typeface="Avenir Book" charset="0"/>
                <a:cs typeface="Avenir Book" charset="0"/>
              </a:rPr>
              <a:t>Fetal therapy </a:t>
            </a:r>
          </a:p>
          <a:p>
            <a:pPr lvl="1">
              <a:spcBef>
                <a:spcPct val="0"/>
              </a:spcBef>
              <a:spcAft>
                <a:spcPts val="1000"/>
              </a:spcAft>
              <a:buClr>
                <a:srgbClr val="000099"/>
              </a:buClr>
              <a:buFont typeface="Arial" charset="0"/>
              <a:buChar char="•"/>
              <a:defRPr/>
            </a:pPr>
            <a:r>
              <a:rPr lang="en-US" dirty="0">
                <a:latin typeface="+mn-lt"/>
                <a:ea typeface="Avenir Book" charset="0"/>
                <a:cs typeface="Avenir Book" charset="0"/>
              </a:rPr>
              <a:t>TTTS, NAIT, </a:t>
            </a:r>
            <a:r>
              <a:rPr lang="en-US" dirty="0" err="1">
                <a:latin typeface="+mn-lt"/>
                <a:ea typeface="Avenir Book" charset="0"/>
                <a:cs typeface="Avenir Book" charset="0"/>
              </a:rPr>
              <a:t>myelomeningocele</a:t>
            </a:r>
            <a:endParaRPr lang="en-US" dirty="0">
              <a:latin typeface="+mn-lt"/>
              <a:ea typeface="Avenir Book" charset="0"/>
              <a:cs typeface="Avenir Book" charset="0"/>
            </a:endParaRPr>
          </a:p>
          <a:p>
            <a:pPr marL="0" indent="0">
              <a:buNone/>
            </a:pPr>
            <a:endParaRPr lang="en-US" sz="3200" dirty="0"/>
          </a:p>
        </p:txBody>
      </p:sp>
    </p:spTree>
    <p:extLst>
      <p:ext uri="{BB962C8B-B14F-4D97-AF65-F5344CB8AC3E}">
        <p14:creationId xmlns:p14="http://schemas.microsoft.com/office/powerpoint/2010/main" val="1795918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ea typeface="Avenir Book" charset="0"/>
                <a:cs typeface="Avenir Book" charset="0"/>
              </a:rPr>
              <a:t>What are the protocols for maternal health?</a:t>
            </a:r>
            <a:endParaRPr lang="en-US" sz="3400"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buNone/>
            </a:pP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737577"/>
            <a:ext cx="4843272" cy="4286747"/>
          </a:xfrm>
          <a:prstGeom prst="rect">
            <a:avLst/>
          </a:prstGeom>
        </p:spPr>
      </p:pic>
      <p:sp>
        <p:nvSpPr>
          <p:cNvPr id="6" name="TextBox 5"/>
          <p:cNvSpPr txBox="1"/>
          <p:nvPr/>
        </p:nvSpPr>
        <p:spPr>
          <a:xfrm>
            <a:off x="1981200" y="6024324"/>
            <a:ext cx="7540847" cy="1046440"/>
          </a:xfrm>
          <a:prstGeom prst="rect">
            <a:avLst/>
          </a:prstGeom>
          <a:noFill/>
        </p:spPr>
        <p:txBody>
          <a:bodyPr wrap="none" rtlCol="0">
            <a:spAutoFit/>
          </a:bodyPr>
          <a:lstStyle/>
          <a:p>
            <a:pPr algn="r"/>
            <a:r>
              <a:rPr lang="en-US" sz="1100" dirty="0" smtClean="0">
                <a:solidFill>
                  <a:prstClr val="black"/>
                </a:solidFill>
              </a:rPr>
              <a:t>ACOG Committee Opinion No. 485: Prevention of Early Onset Group B Streptococcal Disease in Newborns</a:t>
            </a:r>
            <a:endParaRPr lang="en-US" sz="1100" u="sng" dirty="0">
              <a:solidFill>
                <a:prstClr val="black"/>
              </a:solidFill>
            </a:endParaRPr>
          </a:p>
          <a:p>
            <a:pPr algn="r">
              <a:defRPr/>
            </a:pPr>
            <a:r>
              <a:rPr lang="en-US" sz="1100" dirty="0">
                <a:solidFill>
                  <a:prstClr val="black"/>
                </a:solidFill>
              </a:rPr>
              <a:t>ACOG Committee Opinion No. 475: Antenatal corticosteroid therapy for fetal maturation</a:t>
            </a:r>
          </a:p>
          <a:p>
            <a:pPr algn="r">
              <a:defRPr/>
            </a:pPr>
            <a:r>
              <a:rPr lang="en-US" sz="1100" dirty="0">
                <a:solidFill>
                  <a:prstClr val="black"/>
                </a:solidFill>
              </a:rPr>
              <a:t>ACOG Practice Bulletin No. 80: P</a:t>
            </a:r>
            <a:r>
              <a:rPr lang="en-US" sz="1100" dirty="0" smtClean="0">
                <a:solidFill>
                  <a:prstClr val="black"/>
                </a:solidFill>
              </a:rPr>
              <a:t>remature </a:t>
            </a:r>
            <a:r>
              <a:rPr lang="en-US" sz="1100" dirty="0">
                <a:solidFill>
                  <a:prstClr val="black"/>
                </a:solidFill>
              </a:rPr>
              <a:t>rupture of membranes. </a:t>
            </a:r>
            <a:r>
              <a:rPr lang="en-US" sz="1100" dirty="0" smtClean="0">
                <a:solidFill>
                  <a:prstClr val="black"/>
                </a:solidFill>
              </a:rPr>
              <a:t>Clinical management guidelines for obstetrician-gynecologists</a:t>
            </a:r>
            <a:endParaRPr lang="en-US" sz="1100" dirty="0">
              <a:solidFill>
                <a:prstClr val="black"/>
              </a:solidFill>
            </a:endParaRPr>
          </a:p>
          <a:p>
            <a:pPr algn="r">
              <a:defRPr/>
            </a:pPr>
            <a:r>
              <a:rPr lang="en-US" sz="1100" dirty="0">
                <a:solidFill>
                  <a:prstClr val="black"/>
                </a:solidFill>
                <a:ea typeface="ＭＳ Ｐゴシック" pitchFamily="34" charset="-128"/>
              </a:rPr>
              <a:t>ACOG  Practice Bulletin No. 455: </a:t>
            </a:r>
            <a:r>
              <a:rPr lang="en-US" sz="1100" dirty="0">
                <a:solidFill>
                  <a:prstClr val="black"/>
                </a:solidFill>
              </a:rPr>
              <a:t>Magnesium Sulfate Before Anticipated Preterm Birth for </a:t>
            </a:r>
            <a:r>
              <a:rPr lang="en-US" sz="1100" dirty="0" err="1">
                <a:solidFill>
                  <a:prstClr val="black"/>
                </a:solidFill>
              </a:rPr>
              <a:t>Neuroprotection</a:t>
            </a:r>
            <a:endParaRPr lang="en-US" sz="1100" dirty="0">
              <a:solidFill>
                <a:prstClr val="black"/>
              </a:solidFill>
            </a:endParaRPr>
          </a:p>
          <a:p>
            <a:pPr algn="r"/>
            <a:endParaRPr lang="en-US" dirty="0">
              <a:solidFill>
                <a:prstClr val="black"/>
              </a:solidFill>
            </a:endParaRPr>
          </a:p>
        </p:txBody>
      </p:sp>
    </p:spTree>
    <p:extLst>
      <p:ext uri="{BB962C8B-B14F-4D97-AF65-F5344CB8AC3E}">
        <p14:creationId xmlns:p14="http://schemas.microsoft.com/office/powerpoint/2010/main" val="94671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Changes in Modern Obstetrical Practice</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eaLnBrk="1" hangingPunct="1">
              <a:lnSpc>
                <a:spcPct val="90000"/>
              </a:lnSpc>
              <a:spcAft>
                <a:spcPts val="1200"/>
              </a:spcAft>
              <a:buClr>
                <a:srgbClr val="000099"/>
              </a:buClr>
              <a:buFont typeface="Wingdings" pitchFamily="-105" charset="2"/>
              <a:buChar char="§"/>
              <a:defRPr/>
            </a:pPr>
            <a:r>
              <a:rPr lang="en-US" sz="2800" dirty="0">
                <a:latin typeface="+mn-lt"/>
                <a:ea typeface="Avenir Book" charset="0"/>
                <a:cs typeface="Avenir Book" charset="0"/>
              </a:rPr>
              <a:t>Significant decrease in rate of operative vaginal deliveries</a:t>
            </a:r>
          </a:p>
          <a:p>
            <a:pPr eaLnBrk="1" hangingPunct="1">
              <a:spcAft>
                <a:spcPts val="1200"/>
              </a:spcAft>
              <a:buClr>
                <a:srgbClr val="000099"/>
              </a:buClr>
              <a:buFont typeface="Wingdings" pitchFamily="-105" charset="2"/>
              <a:buChar char="§"/>
              <a:defRPr/>
            </a:pPr>
            <a:r>
              <a:rPr lang="en-US" sz="2800" dirty="0">
                <a:latin typeface="+mn-lt"/>
                <a:ea typeface="Avenir Book" charset="0"/>
                <a:cs typeface="Avenir Book" charset="0"/>
              </a:rPr>
              <a:t>Near-extinction of vaginal breech deliveries</a:t>
            </a:r>
          </a:p>
          <a:p>
            <a:pPr eaLnBrk="1" hangingPunct="1">
              <a:lnSpc>
                <a:spcPct val="90000"/>
              </a:lnSpc>
              <a:spcAft>
                <a:spcPts val="1200"/>
              </a:spcAft>
              <a:buClr>
                <a:srgbClr val="000099"/>
              </a:buClr>
              <a:buFont typeface="Wingdings" pitchFamily="-105" charset="2"/>
              <a:buChar char="§"/>
              <a:defRPr/>
            </a:pPr>
            <a:r>
              <a:rPr lang="en-US" sz="2800" dirty="0">
                <a:latin typeface="+mn-lt"/>
                <a:ea typeface="Avenir Book" charset="0"/>
                <a:cs typeface="Avenir Book" charset="0"/>
              </a:rPr>
              <a:t>Generalists and </a:t>
            </a:r>
            <a:r>
              <a:rPr lang="en-US" sz="2800" dirty="0" err="1">
                <a:latin typeface="+mn-lt"/>
                <a:ea typeface="Avenir Book" charset="0"/>
                <a:cs typeface="Avenir Book" charset="0"/>
              </a:rPr>
              <a:t>laborists</a:t>
            </a:r>
            <a:r>
              <a:rPr lang="en-US" sz="2800" dirty="0">
                <a:latin typeface="+mn-lt"/>
                <a:ea typeface="Avenir Book" charset="0"/>
                <a:cs typeface="Avenir Book" charset="0"/>
              </a:rPr>
              <a:t> managing labor and delivery</a:t>
            </a:r>
          </a:p>
          <a:p>
            <a:pPr eaLnBrk="1" hangingPunct="1">
              <a:lnSpc>
                <a:spcPct val="90000"/>
              </a:lnSpc>
              <a:spcAft>
                <a:spcPts val="1200"/>
              </a:spcAft>
              <a:buClr>
                <a:srgbClr val="000099"/>
              </a:buClr>
              <a:buFont typeface="Wingdings" pitchFamily="-105" charset="2"/>
              <a:buChar char="§"/>
              <a:defRPr/>
            </a:pPr>
            <a:r>
              <a:rPr lang="en-US" sz="2800" dirty="0">
                <a:latin typeface="+mn-lt"/>
                <a:ea typeface="Avenir Book" charset="0"/>
                <a:cs typeface="Avenir Book" charset="0"/>
              </a:rPr>
              <a:t>Increased reliance on medical subspecialists to manage chronic disease in pregnancy</a:t>
            </a:r>
          </a:p>
          <a:p>
            <a:pPr eaLnBrk="1" hangingPunct="1">
              <a:lnSpc>
                <a:spcPct val="90000"/>
              </a:lnSpc>
              <a:spcAft>
                <a:spcPts val="1200"/>
              </a:spcAft>
              <a:buClr>
                <a:srgbClr val="000099"/>
              </a:buClr>
              <a:buFont typeface="Wingdings" pitchFamily="-105" charset="2"/>
              <a:buChar char="§"/>
              <a:defRPr/>
            </a:pPr>
            <a:r>
              <a:rPr lang="en-US" sz="2800" dirty="0">
                <a:latin typeface="+mn-lt"/>
                <a:ea typeface="Avenir Book" charset="0"/>
                <a:cs typeface="Avenir Book" charset="0"/>
              </a:rPr>
              <a:t>Increased utilization of GYN oncologists to assist in complicated obstetrical surgery</a:t>
            </a:r>
          </a:p>
          <a:p>
            <a:pPr eaLnBrk="1" hangingPunct="1">
              <a:spcAft>
                <a:spcPts val="1200"/>
              </a:spcAft>
              <a:buClr>
                <a:srgbClr val="000099"/>
              </a:buClr>
              <a:buFont typeface="Wingdings" pitchFamily="-105" charset="2"/>
              <a:buChar char="§"/>
              <a:defRPr/>
            </a:pPr>
            <a:r>
              <a:rPr lang="en-US" sz="2800" dirty="0">
                <a:latin typeface="+mn-lt"/>
                <a:ea typeface="Avenir Book" charset="0"/>
                <a:cs typeface="Avenir Book" charset="0"/>
              </a:rPr>
              <a:t>13 </a:t>
            </a:r>
            <a:r>
              <a:rPr lang="en-US" sz="2800" dirty="0" smtClean="0">
                <a:latin typeface="+mn-lt"/>
                <a:ea typeface="Avenir Book" charset="0"/>
                <a:cs typeface="Avenir Book" charset="0"/>
              </a:rPr>
              <a:t>MFMs currently </a:t>
            </a:r>
            <a:r>
              <a:rPr lang="en-US" sz="2800" dirty="0">
                <a:latin typeface="+mn-lt"/>
                <a:ea typeface="Avenir Book" charset="0"/>
                <a:cs typeface="Avenir Book" charset="0"/>
              </a:rPr>
              <a:t>certified in critical care</a:t>
            </a:r>
          </a:p>
          <a:p>
            <a:pPr marL="0" indent="0">
              <a:buNone/>
            </a:pPr>
            <a:endParaRPr lang="en-US" sz="3200" dirty="0"/>
          </a:p>
        </p:txBody>
      </p:sp>
    </p:spTree>
    <p:extLst>
      <p:ext uri="{BB962C8B-B14F-4D97-AF65-F5344CB8AC3E}">
        <p14:creationId xmlns:p14="http://schemas.microsoft.com/office/powerpoint/2010/main" val="2069334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Lessons Learned from Reviews</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buClr>
                <a:srgbClr val="000099"/>
              </a:buClr>
              <a:buFont typeface="Wingdings" pitchFamily="2" charset="2"/>
              <a:buChar char="§"/>
            </a:pPr>
            <a:r>
              <a:rPr lang="en-US" b="1" dirty="0">
                <a:latin typeface="+mn-lt"/>
                <a:ea typeface="Avenir Book" charset="0"/>
                <a:cs typeface="Avenir Book" charset="0"/>
              </a:rPr>
              <a:t>Hemorrhagic death</a:t>
            </a:r>
          </a:p>
          <a:p>
            <a:pPr lvl="1">
              <a:buClr>
                <a:srgbClr val="000099"/>
              </a:buClr>
            </a:pPr>
            <a:r>
              <a:rPr lang="en-US" dirty="0">
                <a:latin typeface="+mn-lt"/>
                <a:ea typeface="Avenir Book" charset="0"/>
                <a:cs typeface="Avenir Book" charset="0"/>
              </a:rPr>
              <a:t>93% of all deaths were potentially preventable</a:t>
            </a:r>
          </a:p>
          <a:p>
            <a:pPr lvl="1">
              <a:buClr>
                <a:srgbClr val="000099"/>
              </a:buClr>
            </a:pPr>
            <a:r>
              <a:rPr lang="en-US" dirty="0">
                <a:latin typeface="+mn-lt"/>
                <a:ea typeface="Avenir Book" charset="0"/>
                <a:cs typeface="Avenir Book" charset="0"/>
              </a:rPr>
              <a:t>Lack of appropriate attention to clinical signs of hemorrhage </a:t>
            </a:r>
          </a:p>
          <a:p>
            <a:pPr lvl="1">
              <a:buClr>
                <a:srgbClr val="000099"/>
              </a:buClr>
            </a:pPr>
            <a:r>
              <a:rPr lang="en-US" dirty="0">
                <a:latin typeface="+mn-lt"/>
                <a:ea typeface="Avenir Book" charset="0"/>
                <a:cs typeface="Avenir Book" charset="0"/>
              </a:rPr>
              <a:t>Failure to restore blood volume, to act decisively with life saving interventions</a:t>
            </a:r>
          </a:p>
          <a:p>
            <a:pPr>
              <a:buClr>
                <a:srgbClr val="000099"/>
              </a:buClr>
            </a:pPr>
            <a:r>
              <a:rPr lang="en-US" b="1" dirty="0">
                <a:latin typeface="+mn-lt"/>
                <a:ea typeface="Avenir Book" charset="0"/>
                <a:cs typeface="Avenir Book" charset="0"/>
              </a:rPr>
              <a:t>Severe Hypertension </a:t>
            </a:r>
          </a:p>
          <a:p>
            <a:pPr lvl="1">
              <a:buClr>
                <a:srgbClr val="000099"/>
              </a:buClr>
            </a:pPr>
            <a:r>
              <a:rPr lang="en-US" dirty="0">
                <a:latin typeface="+mn-lt"/>
                <a:ea typeface="Avenir Book" charset="0"/>
                <a:cs typeface="Avenir Book" charset="0"/>
              </a:rPr>
              <a:t>60% of maternal deaths were potentially preventable</a:t>
            </a:r>
          </a:p>
          <a:p>
            <a:pPr lvl="1">
              <a:buClr>
                <a:srgbClr val="000099"/>
              </a:buClr>
            </a:pPr>
            <a:r>
              <a:rPr lang="en-US" dirty="0">
                <a:latin typeface="+mn-lt"/>
                <a:ea typeface="Avenir Book" charset="0"/>
                <a:cs typeface="Avenir Book" charset="0"/>
              </a:rPr>
              <a:t>Failure to control blood pressure, to recognize HELLP syndrome, to diagnosis and treat pulmonary edema</a:t>
            </a:r>
          </a:p>
          <a:p>
            <a:pPr>
              <a:buClr>
                <a:srgbClr val="000099"/>
              </a:buClr>
              <a:buFont typeface="Wingdings" pitchFamily="2" charset="2"/>
              <a:buChar char="§"/>
            </a:pPr>
            <a:r>
              <a:rPr lang="en-US" b="1" dirty="0">
                <a:latin typeface="+mn-lt"/>
                <a:ea typeface="Avenir Book" charset="0"/>
                <a:cs typeface="Avenir Book" charset="0"/>
              </a:rPr>
              <a:t>Pulmonary Embolism</a:t>
            </a:r>
          </a:p>
          <a:p>
            <a:pPr lvl="1">
              <a:buClr>
                <a:srgbClr val="000099"/>
              </a:buClr>
            </a:pPr>
            <a:r>
              <a:rPr lang="en-US" dirty="0">
                <a:latin typeface="+mn-lt"/>
                <a:ea typeface="Avenir Book" charset="0"/>
                <a:cs typeface="Avenir Book" charset="0"/>
              </a:rPr>
              <a:t>“single cause of death most amenable to reduction by systematic change in practice”</a:t>
            </a:r>
          </a:p>
          <a:p>
            <a:pPr lvl="1">
              <a:buClr>
                <a:srgbClr val="000099"/>
              </a:buClr>
            </a:pPr>
            <a:r>
              <a:rPr lang="en-US" dirty="0">
                <a:latin typeface="+mn-lt"/>
                <a:ea typeface="Avenir Book" charset="0"/>
                <a:cs typeface="Avenir Book" charset="0"/>
              </a:rPr>
              <a:t>Failure to use adequate prophylaxis</a:t>
            </a:r>
          </a:p>
          <a:p>
            <a:pPr marL="0" indent="0">
              <a:buNone/>
            </a:pPr>
            <a:endParaRPr lang="en-US" sz="3200" dirty="0"/>
          </a:p>
        </p:txBody>
      </p:sp>
      <p:sp>
        <p:nvSpPr>
          <p:cNvPr id="5" name="TextBox 4"/>
          <p:cNvSpPr txBox="1"/>
          <p:nvPr/>
        </p:nvSpPr>
        <p:spPr>
          <a:xfrm>
            <a:off x="6324600" y="6492162"/>
            <a:ext cx="3886200" cy="646331"/>
          </a:xfrm>
          <a:prstGeom prst="rect">
            <a:avLst/>
          </a:prstGeom>
          <a:noFill/>
        </p:spPr>
        <p:txBody>
          <a:bodyPr wrap="square" rtlCol="0">
            <a:spAutoFit/>
          </a:bodyPr>
          <a:lstStyle/>
          <a:p>
            <a:r>
              <a:rPr lang="en-US" sz="1200" dirty="0">
                <a:solidFill>
                  <a:schemeClr val="tx2"/>
                </a:solidFill>
              </a:rPr>
              <a:t>Berg CJ, </a:t>
            </a:r>
            <a:r>
              <a:rPr lang="en-US" sz="1200" dirty="0" smtClean="0">
                <a:solidFill>
                  <a:schemeClr val="tx2"/>
                </a:solidFill>
              </a:rPr>
              <a:t>et al. </a:t>
            </a:r>
            <a:r>
              <a:rPr lang="en-US" sz="1200" dirty="0" err="1" smtClean="0">
                <a:solidFill>
                  <a:schemeClr val="tx2"/>
                </a:solidFill>
              </a:rPr>
              <a:t>Obstet</a:t>
            </a:r>
            <a:r>
              <a:rPr lang="en-US" sz="1200" dirty="0" smtClean="0">
                <a:solidFill>
                  <a:schemeClr val="tx2"/>
                </a:solidFill>
              </a:rPr>
              <a:t> </a:t>
            </a:r>
            <a:r>
              <a:rPr lang="en-US" sz="1200" dirty="0" err="1">
                <a:solidFill>
                  <a:schemeClr val="tx2"/>
                </a:solidFill>
              </a:rPr>
              <a:t>Gynecol</a:t>
            </a:r>
            <a:r>
              <a:rPr lang="en-US" sz="1200" dirty="0">
                <a:solidFill>
                  <a:schemeClr val="tx2"/>
                </a:solidFill>
              </a:rPr>
              <a:t> </a:t>
            </a:r>
            <a:r>
              <a:rPr lang="en-US" sz="1200" dirty="0" smtClean="0">
                <a:solidFill>
                  <a:schemeClr val="tx2"/>
                </a:solidFill>
              </a:rPr>
              <a:t>2005;106:1228-34</a:t>
            </a:r>
          </a:p>
          <a:p>
            <a:r>
              <a:rPr lang="en-US" sz="1200" dirty="0" smtClean="0">
                <a:solidFill>
                  <a:schemeClr val="tx2"/>
                </a:solidFill>
              </a:rPr>
              <a:t>Cantwell </a:t>
            </a:r>
            <a:r>
              <a:rPr lang="en-US" sz="1200" dirty="0">
                <a:solidFill>
                  <a:schemeClr val="tx2"/>
                </a:solidFill>
              </a:rPr>
              <a:t>R, </a:t>
            </a:r>
            <a:r>
              <a:rPr lang="en-US" sz="1200" dirty="0" smtClean="0">
                <a:solidFill>
                  <a:schemeClr val="tx2"/>
                </a:solidFill>
              </a:rPr>
              <a:t>et al. BJOG </a:t>
            </a:r>
            <a:r>
              <a:rPr lang="en-US" sz="1200" dirty="0">
                <a:solidFill>
                  <a:schemeClr val="tx2"/>
                </a:solidFill>
              </a:rPr>
              <a:t>2011 Mar;118 </a:t>
            </a:r>
            <a:r>
              <a:rPr lang="en-US" sz="1200" dirty="0" err="1">
                <a:solidFill>
                  <a:schemeClr val="tx2"/>
                </a:solidFill>
              </a:rPr>
              <a:t>Suppl</a:t>
            </a:r>
            <a:r>
              <a:rPr lang="en-US" sz="1200" dirty="0">
                <a:solidFill>
                  <a:schemeClr val="tx2"/>
                </a:solidFill>
              </a:rPr>
              <a:t> </a:t>
            </a:r>
            <a:r>
              <a:rPr lang="en-US" sz="1200" dirty="0" smtClean="0">
                <a:solidFill>
                  <a:schemeClr val="tx2"/>
                </a:solidFill>
              </a:rPr>
              <a:t>1:1-203</a:t>
            </a:r>
            <a:endParaRPr lang="en-US" sz="1200" dirty="0">
              <a:solidFill>
                <a:schemeClr val="tx2"/>
              </a:solidFill>
            </a:endParaRPr>
          </a:p>
          <a:p>
            <a:pPr lvl="0"/>
            <a:r>
              <a:rPr lang="en-US" sz="1200" dirty="0" smtClean="0">
                <a:solidFill>
                  <a:schemeClr val="tx2"/>
                </a:solidFill>
              </a:rPr>
              <a:t>Clark</a:t>
            </a:r>
            <a:r>
              <a:rPr lang="en-US" sz="1200" dirty="0">
                <a:solidFill>
                  <a:schemeClr val="tx2"/>
                </a:solidFill>
              </a:rPr>
              <a:t>, SL. </a:t>
            </a:r>
            <a:r>
              <a:rPr lang="en-US" sz="1200" dirty="0" err="1" smtClean="0">
                <a:solidFill>
                  <a:schemeClr val="tx2"/>
                </a:solidFill>
              </a:rPr>
              <a:t>Semin</a:t>
            </a:r>
            <a:r>
              <a:rPr lang="en-US" sz="1200" dirty="0" smtClean="0">
                <a:solidFill>
                  <a:schemeClr val="tx2"/>
                </a:solidFill>
              </a:rPr>
              <a:t> </a:t>
            </a:r>
            <a:r>
              <a:rPr lang="en-US" sz="1200" dirty="0" err="1">
                <a:solidFill>
                  <a:schemeClr val="tx2"/>
                </a:solidFill>
              </a:rPr>
              <a:t>Perinatol</a:t>
            </a:r>
            <a:r>
              <a:rPr lang="en-US" sz="1200" dirty="0">
                <a:solidFill>
                  <a:schemeClr val="tx2"/>
                </a:solidFill>
              </a:rPr>
              <a:t> 2012;36(1):</a:t>
            </a:r>
            <a:r>
              <a:rPr lang="en-US" sz="1200" dirty="0" smtClean="0">
                <a:solidFill>
                  <a:schemeClr val="tx2"/>
                </a:solidFill>
              </a:rPr>
              <a:t>42-7</a:t>
            </a:r>
            <a:endParaRPr lang="en-US" sz="1200" dirty="0">
              <a:solidFill>
                <a:schemeClr val="tx2"/>
              </a:solidFill>
            </a:endParaRPr>
          </a:p>
        </p:txBody>
      </p:sp>
    </p:spTree>
    <p:extLst>
      <p:ext uri="{BB962C8B-B14F-4D97-AF65-F5344CB8AC3E}">
        <p14:creationId xmlns:p14="http://schemas.microsoft.com/office/powerpoint/2010/main" val="210098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Disclosure</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buNone/>
            </a:pPr>
            <a:r>
              <a:rPr lang="en-US" sz="3200" dirty="0" smtClean="0">
                <a:latin typeface="+mn-lt"/>
                <a:ea typeface="Avenir Book" charset="0"/>
                <a:cs typeface="Avenir Book" charset="0"/>
              </a:rPr>
              <a:t>Dr. </a:t>
            </a:r>
            <a:r>
              <a:rPr lang="en-US" sz="3200" dirty="0" err="1" smtClean="0">
                <a:latin typeface="+mn-lt"/>
                <a:ea typeface="Avenir Book" charset="0"/>
                <a:cs typeface="Avenir Book" charset="0"/>
              </a:rPr>
              <a:t>D’Alton</a:t>
            </a:r>
            <a:r>
              <a:rPr lang="en-US" sz="3200" dirty="0" smtClean="0">
                <a:latin typeface="+mn-lt"/>
                <a:ea typeface="Avenir Book" charset="0"/>
                <a:cs typeface="Avenir Book" charset="0"/>
              </a:rPr>
              <a:t> is a member of the advisory board of Merck for Mothers.</a:t>
            </a:r>
            <a:endParaRPr lang="en-US" sz="3200" dirty="0">
              <a:latin typeface="+mn-lt"/>
              <a:ea typeface="Avenir Book" charset="0"/>
              <a:cs typeface="Avenir Book" charset="0"/>
            </a:endParaRPr>
          </a:p>
        </p:txBody>
      </p:sp>
    </p:spTree>
    <p:extLst>
      <p:ext uri="{BB962C8B-B14F-4D97-AF65-F5344CB8AC3E}">
        <p14:creationId xmlns:p14="http://schemas.microsoft.com/office/powerpoint/2010/main" val="2516596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j-lt"/>
                <a:ea typeface="Avenir Book" charset="0"/>
                <a:cs typeface="Avenir Book" charset="0"/>
              </a:rPr>
              <a:t>Narrative v. Evidence-based Medicine: And, Not Or</a:t>
            </a:r>
            <a:endParaRPr lang="en-US" sz="3000"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spcBef>
                <a:spcPts val="1200"/>
              </a:spcBef>
              <a:spcAft>
                <a:spcPts val="1200"/>
              </a:spcAft>
              <a:buNone/>
            </a:pPr>
            <a:r>
              <a:rPr lang="en-US" dirty="0">
                <a:latin typeface="+mn-lt"/>
              </a:rPr>
              <a:t>“</a:t>
            </a:r>
            <a:r>
              <a:rPr lang="en-US" dirty="0">
                <a:latin typeface="+mn-lt"/>
                <a:ea typeface="Avenir Book" charset="0"/>
                <a:cs typeface="Avenir Book" charset="0"/>
              </a:rPr>
              <a:t>Facts and figures are essential, but insufficient, to translate data and  promote the acceptance of evidence-based practices and policies...”</a:t>
            </a:r>
          </a:p>
          <a:p>
            <a:pPr marL="0" indent="0">
              <a:spcBef>
                <a:spcPts val="1200"/>
              </a:spcBef>
              <a:spcAft>
                <a:spcPts val="1200"/>
              </a:spcAft>
              <a:buNone/>
            </a:pPr>
            <a:r>
              <a:rPr lang="en-US" dirty="0">
                <a:latin typeface="+mn-lt"/>
                <a:ea typeface="Avenir Book" charset="0"/>
                <a:cs typeface="Avenir Book" charset="0"/>
              </a:rPr>
              <a:t>Stories, when compared with statistical evidence, can have more impact and help to make sense of population-based </a:t>
            </a:r>
            <a:r>
              <a:rPr lang="en-US" dirty="0" smtClean="0">
                <a:latin typeface="+mn-lt"/>
                <a:ea typeface="Avenir Book" charset="0"/>
                <a:cs typeface="Avenir Book" charset="0"/>
              </a:rPr>
              <a:t>evidence</a:t>
            </a:r>
            <a:endParaRPr lang="en-US" dirty="0">
              <a:latin typeface="+mn-lt"/>
              <a:ea typeface="Avenir Book" charset="0"/>
              <a:cs typeface="Avenir Book" charset="0"/>
            </a:endParaRPr>
          </a:p>
          <a:p>
            <a:pPr marL="0" indent="0">
              <a:spcBef>
                <a:spcPts val="1200"/>
              </a:spcBef>
              <a:spcAft>
                <a:spcPts val="1200"/>
              </a:spcAft>
              <a:buNone/>
            </a:pPr>
            <a:r>
              <a:rPr lang="en-US" dirty="0">
                <a:latin typeface="+mn-lt"/>
                <a:ea typeface="Avenir Book" charset="0"/>
                <a:cs typeface="Avenir Book" charset="0"/>
              </a:rPr>
              <a:t>Guideline developers must </a:t>
            </a:r>
            <a:r>
              <a:rPr lang="en-US" dirty="0" smtClean="0">
                <a:latin typeface="+mn-lt"/>
                <a:ea typeface="Avenir Book" charset="0"/>
                <a:cs typeface="Avenir Book" charset="0"/>
              </a:rPr>
              <a:t>recognize the </a:t>
            </a:r>
            <a:r>
              <a:rPr lang="en-US" dirty="0">
                <a:latin typeface="+mn-lt"/>
                <a:ea typeface="Avenir Book" charset="0"/>
                <a:cs typeface="Avenir Book" charset="0"/>
              </a:rPr>
              <a:t>value of stories to explain the science of </a:t>
            </a:r>
            <a:r>
              <a:rPr lang="en-US" dirty="0" smtClean="0">
                <a:latin typeface="+mn-lt"/>
                <a:ea typeface="Avenir Book" charset="0"/>
                <a:cs typeface="Avenir Book" charset="0"/>
              </a:rPr>
              <a:t>guidelines to:</a:t>
            </a:r>
          </a:p>
          <a:p>
            <a:pPr lvl="1">
              <a:spcBef>
                <a:spcPts val="1200"/>
              </a:spcBef>
              <a:spcAft>
                <a:spcPts val="1200"/>
              </a:spcAft>
              <a:buClr>
                <a:srgbClr val="002776"/>
              </a:buClr>
            </a:pPr>
            <a:r>
              <a:rPr lang="en-US" dirty="0" smtClean="0">
                <a:latin typeface="+mn-lt"/>
                <a:ea typeface="Avenir Book" charset="0"/>
                <a:cs typeface="Avenir Book" charset="0"/>
              </a:rPr>
              <a:t>patients </a:t>
            </a:r>
            <a:r>
              <a:rPr lang="en-US" dirty="0">
                <a:latin typeface="+mn-lt"/>
                <a:ea typeface="Avenir Book" charset="0"/>
                <a:cs typeface="Avenir Book" charset="0"/>
              </a:rPr>
              <a:t>and </a:t>
            </a:r>
            <a:r>
              <a:rPr lang="en-US" dirty="0" smtClean="0">
                <a:latin typeface="+mn-lt"/>
                <a:ea typeface="Avenir Book" charset="0"/>
                <a:cs typeface="Avenir Book" charset="0"/>
              </a:rPr>
              <a:t>families</a:t>
            </a:r>
          </a:p>
          <a:p>
            <a:pPr lvl="1">
              <a:spcBef>
                <a:spcPts val="1200"/>
              </a:spcBef>
              <a:spcAft>
                <a:spcPts val="1200"/>
              </a:spcAft>
              <a:buClr>
                <a:srgbClr val="002776"/>
              </a:buClr>
            </a:pPr>
            <a:r>
              <a:rPr lang="en-US" dirty="0" smtClean="0">
                <a:latin typeface="+mn-lt"/>
                <a:ea typeface="Avenir Book" charset="0"/>
                <a:cs typeface="Avenir Book" charset="0"/>
              </a:rPr>
              <a:t>health </a:t>
            </a:r>
            <a:r>
              <a:rPr lang="en-US" dirty="0">
                <a:latin typeface="+mn-lt"/>
                <a:ea typeface="Avenir Book" charset="0"/>
                <a:cs typeface="Avenir Book" charset="0"/>
              </a:rPr>
              <a:t>care </a:t>
            </a:r>
            <a:r>
              <a:rPr lang="en-US" dirty="0" smtClean="0">
                <a:latin typeface="+mn-lt"/>
                <a:ea typeface="Avenir Book" charset="0"/>
                <a:cs typeface="Avenir Book" charset="0"/>
              </a:rPr>
              <a:t>professionals</a:t>
            </a:r>
          </a:p>
          <a:p>
            <a:pPr lvl="1">
              <a:spcBef>
                <a:spcPts val="1200"/>
              </a:spcBef>
              <a:spcAft>
                <a:spcPts val="1200"/>
              </a:spcAft>
              <a:buClr>
                <a:srgbClr val="002776"/>
              </a:buClr>
            </a:pPr>
            <a:r>
              <a:rPr lang="en-US" dirty="0" smtClean="0">
                <a:latin typeface="+mn-lt"/>
                <a:ea typeface="Avenir Book" charset="0"/>
                <a:cs typeface="Avenir Book" charset="0"/>
              </a:rPr>
              <a:t>policy </a:t>
            </a:r>
            <a:r>
              <a:rPr lang="en-US" dirty="0">
                <a:latin typeface="+mn-lt"/>
                <a:ea typeface="Avenir Book" charset="0"/>
                <a:cs typeface="Avenir Book" charset="0"/>
              </a:rPr>
              <a:t>makers </a:t>
            </a:r>
            <a:endParaRPr lang="en-US" dirty="0">
              <a:latin typeface="+mn-lt"/>
            </a:endParaRPr>
          </a:p>
        </p:txBody>
      </p:sp>
      <p:sp>
        <p:nvSpPr>
          <p:cNvPr id="5" name="Rectangle 4"/>
          <p:cNvSpPr/>
          <p:nvPr/>
        </p:nvSpPr>
        <p:spPr>
          <a:xfrm>
            <a:off x="5410200" y="6714744"/>
            <a:ext cx="3775364" cy="276999"/>
          </a:xfrm>
          <a:prstGeom prst="rect">
            <a:avLst/>
          </a:prstGeom>
        </p:spPr>
        <p:txBody>
          <a:bodyPr wrap="square">
            <a:spAutoFit/>
          </a:bodyPr>
          <a:lstStyle/>
          <a:p>
            <a:pPr algn="r"/>
            <a:r>
              <a:rPr lang="de-DE" sz="1200" dirty="0" smtClean="0">
                <a:solidFill>
                  <a:schemeClr val="tx2"/>
                </a:solidFill>
              </a:rPr>
              <a:t>Meisel ZF, et al. JAMA 2011 Nov;306(18). </a:t>
            </a:r>
            <a:endParaRPr lang="de-DE" sz="1200" dirty="0">
              <a:solidFill>
                <a:schemeClr val="tx2"/>
              </a:solidFill>
            </a:endParaRPr>
          </a:p>
        </p:txBody>
      </p:sp>
    </p:spTree>
    <p:extLst>
      <p:ext uri="{BB962C8B-B14F-4D97-AF65-F5344CB8AC3E}">
        <p14:creationId xmlns:p14="http://schemas.microsoft.com/office/powerpoint/2010/main" val="849418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SMFM Meeting February 2012: Objectives</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eaLnBrk="1" hangingPunct="1">
              <a:buClr>
                <a:srgbClr val="000099"/>
              </a:buClr>
              <a:buNone/>
              <a:defRPr/>
            </a:pPr>
            <a:r>
              <a:rPr lang="en-US" dirty="0" smtClean="0">
                <a:latin typeface="+mn-lt"/>
                <a:ea typeface="Avenir Book" charset="0"/>
                <a:cs typeface="Avenir Book" charset="0"/>
              </a:rPr>
              <a:t>Organized, </a:t>
            </a:r>
            <a:r>
              <a:rPr lang="en-US" dirty="0">
                <a:latin typeface="+mn-lt"/>
                <a:ea typeface="Avenir Book" charset="0"/>
                <a:cs typeface="Avenir Book" charset="0"/>
              </a:rPr>
              <a:t>national approach to decrease maternal mortality and morbidity in the US</a:t>
            </a:r>
          </a:p>
          <a:p>
            <a:pPr lvl="1">
              <a:spcBef>
                <a:spcPts val="1800"/>
              </a:spcBef>
              <a:spcAft>
                <a:spcPts val="1200"/>
              </a:spcAft>
              <a:buClr>
                <a:srgbClr val="000099"/>
              </a:buClr>
              <a:buFont typeface="Arial" charset="0"/>
              <a:buChar char="•"/>
              <a:defRPr/>
            </a:pPr>
            <a:r>
              <a:rPr lang="en-US" dirty="0">
                <a:latin typeface="+mn-lt"/>
                <a:ea typeface="Avenir Book" charset="0"/>
                <a:cs typeface="Avenir Book" charset="0"/>
              </a:rPr>
              <a:t>Enhance the training in maternal care for residents and fellows</a:t>
            </a:r>
          </a:p>
          <a:p>
            <a:pPr lvl="1">
              <a:spcBef>
                <a:spcPts val="1200"/>
              </a:spcBef>
              <a:spcAft>
                <a:spcPts val="1200"/>
              </a:spcAft>
              <a:buClr>
                <a:srgbClr val="000099"/>
              </a:buClr>
              <a:buFont typeface="Arial" charset="0"/>
              <a:buChar char="•"/>
              <a:defRPr/>
            </a:pPr>
            <a:r>
              <a:rPr lang="en-US" dirty="0">
                <a:latin typeface="+mn-lt"/>
                <a:ea typeface="Avenir Book" charset="0"/>
                <a:cs typeface="Avenir Book" charset="0"/>
              </a:rPr>
              <a:t>Improve medical care and management of pregnant women</a:t>
            </a:r>
          </a:p>
          <a:p>
            <a:pPr lvl="1">
              <a:spcBef>
                <a:spcPts val="1200"/>
              </a:spcBef>
              <a:spcAft>
                <a:spcPts val="1200"/>
              </a:spcAft>
              <a:buClr>
                <a:srgbClr val="000099"/>
              </a:buClr>
              <a:buFont typeface="Arial" charset="0"/>
              <a:buChar char="•"/>
              <a:defRPr/>
            </a:pPr>
            <a:r>
              <a:rPr lang="en-US" dirty="0">
                <a:latin typeface="+mn-lt"/>
                <a:ea typeface="Avenir Book" charset="0"/>
                <a:cs typeface="Avenir Book" charset="0"/>
              </a:rPr>
              <a:t>Address the critical research gaps in maternal medicine</a:t>
            </a:r>
          </a:p>
          <a:p>
            <a:pPr marL="0" indent="0">
              <a:buNone/>
            </a:pPr>
            <a:endParaRPr lang="en-US" sz="3200" dirty="0"/>
          </a:p>
        </p:txBody>
      </p:sp>
      <p:sp>
        <p:nvSpPr>
          <p:cNvPr id="5" name="Rectangle 4"/>
          <p:cNvSpPr/>
          <p:nvPr/>
        </p:nvSpPr>
        <p:spPr>
          <a:xfrm>
            <a:off x="2514600" y="6397823"/>
            <a:ext cx="7633821" cy="307777"/>
          </a:xfrm>
          <a:prstGeom prst="rect">
            <a:avLst/>
          </a:prstGeom>
        </p:spPr>
        <p:txBody>
          <a:bodyPr wrap="none">
            <a:spAutoFit/>
          </a:bodyPr>
          <a:lstStyle/>
          <a:p>
            <a:r>
              <a:rPr lang="en-US" sz="1400" i="1" dirty="0" smtClean="0">
                <a:solidFill>
                  <a:srgbClr val="000000"/>
                </a:solidFill>
              </a:rPr>
              <a:t>Putting </a:t>
            </a:r>
            <a:r>
              <a:rPr lang="en-US" sz="1400" i="1" dirty="0">
                <a:solidFill>
                  <a:srgbClr val="000000"/>
                </a:solidFill>
              </a:rPr>
              <a:t>the “M” back in maternal-fetal medicine. </a:t>
            </a:r>
            <a:r>
              <a:rPr lang="en-US" sz="1400" dirty="0">
                <a:solidFill>
                  <a:srgbClr val="000000"/>
                </a:solidFill>
              </a:rPr>
              <a:t>Am J </a:t>
            </a:r>
            <a:r>
              <a:rPr lang="en-US" sz="1400" dirty="0" err="1">
                <a:solidFill>
                  <a:srgbClr val="000000"/>
                </a:solidFill>
              </a:rPr>
              <a:t>Obstet</a:t>
            </a:r>
            <a:r>
              <a:rPr lang="en-US" sz="1400" dirty="0">
                <a:solidFill>
                  <a:srgbClr val="000000"/>
                </a:solidFill>
              </a:rPr>
              <a:t> Gynecol. 2013 Jun;208(6):</a:t>
            </a:r>
            <a:r>
              <a:rPr lang="en-US" sz="1400" dirty="0" smtClean="0">
                <a:solidFill>
                  <a:srgbClr val="000000"/>
                </a:solidFill>
              </a:rPr>
              <a:t>442-8.</a:t>
            </a:r>
            <a:endParaRPr lang="en-US" sz="1400" dirty="0">
              <a:solidFill>
                <a:srgbClr val="000000"/>
              </a:solidFill>
            </a:endParaRPr>
          </a:p>
        </p:txBody>
      </p:sp>
    </p:spTree>
    <p:extLst>
      <p:ext uri="{BB962C8B-B14F-4D97-AF65-F5344CB8AC3E}">
        <p14:creationId xmlns:p14="http://schemas.microsoft.com/office/powerpoint/2010/main" val="752750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Setting the Course</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buNone/>
            </a:pP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22" y="1484209"/>
            <a:ext cx="8826500" cy="5372100"/>
          </a:xfrm>
          <a:prstGeom prst="rect">
            <a:avLst/>
          </a:prstGeom>
          <a:ln>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20723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Education Recommendations</a:t>
            </a:r>
            <a:endParaRPr lang="en-US" dirty="0">
              <a:latin typeface="+mj-lt"/>
              <a:ea typeface="Avenir Book" charset="0"/>
              <a:cs typeface="Avenir Book"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22958755"/>
              </p:ext>
            </p:extLst>
          </p:nvPr>
        </p:nvGraphicFramePr>
        <p:xfrm>
          <a:off x="347472" y="1504042"/>
          <a:ext cx="9253728" cy="508000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7255764"/>
                <a:gridCol w="1997964"/>
              </a:tblGrid>
              <a:tr h="0">
                <a:tc>
                  <a:txBody>
                    <a:bodyPr/>
                    <a:lstStyle/>
                    <a:p>
                      <a:r>
                        <a:rPr lang="en-US" dirty="0" smtClean="0">
                          <a:latin typeface="+mn-lt"/>
                          <a:ea typeface="Avenir Book" charset="0"/>
                          <a:cs typeface="Avenir Book" charset="0"/>
                        </a:rPr>
                        <a:t>Recommendation</a:t>
                      </a:r>
                      <a:endParaRPr lang="en-US"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Status</a:t>
                      </a:r>
                      <a:endParaRPr lang="en-US" dirty="0">
                        <a:latin typeface="+mn-lt"/>
                        <a:ea typeface="Avenir Book" charset="0"/>
                        <a:cs typeface="Avenir Book" charset="0"/>
                      </a:endParaRPr>
                    </a:p>
                  </a:txBody>
                  <a:tcPr/>
                </a:tc>
              </a:tr>
              <a:tr h="934720">
                <a:tc>
                  <a:txBody>
                    <a:bodyPr/>
                    <a:lstStyle/>
                    <a:p>
                      <a:pPr lvl="0"/>
                      <a:r>
                        <a:rPr lang="en-US" sz="1600" dirty="0" smtClean="0">
                          <a:latin typeface="+mn-lt"/>
                          <a:ea typeface="Avenir Book" charset="0"/>
                          <a:cs typeface="Avenir Book" charset="0"/>
                        </a:rPr>
                        <a:t>1. Modifications</a:t>
                      </a:r>
                      <a:r>
                        <a:rPr lang="en-US" sz="1600" baseline="0" dirty="0" smtClean="0">
                          <a:latin typeface="+mn-lt"/>
                          <a:ea typeface="Avenir Book" charset="0"/>
                          <a:cs typeface="Avenir Book" charset="0"/>
                        </a:rPr>
                        <a:t> to MFM Fellowship Requirements</a:t>
                      </a:r>
                      <a:endParaRPr lang="en-US" sz="1600" dirty="0" smtClean="0">
                        <a:latin typeface="+mn-lt"/>
                        <a:ea typeface="Avenir Book" charset="0"/>
                        <a:cs typeface="Avenir Book" charset="0"/>
                      </a:endParaRPr>
                    </a:p>
                    <a:p>
                      <a:pPr marL="742950" lvl="1" indent="-285750">
                        <a:buFont typeface="Arial" charset="0"/>
                        <a:buChar char="•"/>
                      </a:pPr>
                      <a:r>
                        <a:rPr lang="en-US" sz="1400" dirty="0" smtClean="0">
                          <a:latin typeface="+mn-lt"/>
                          <a:ea typeface="Avenir Book" charset="0"/>
                          <a:cs typeface="Avenir Book" charset="0"/>
                        </a:rPr>
                        <a:t>Increase time requirements for clinical rotations during fellowship</a:t>
                      </a:r>
                    </a:p>
                    <a:p>
                      <a:pPr marL="742950" lvl="1" indent="-285750">
                        <a:buFont typeface="Arial" charset="0"/>
                        <a:buChar char="•"/>
                      </a:pPr>
                      <a:r>
                        <a:rPr lang="en-US" sz="1400" dirty="0" smtClean="0">
                          <a:latin typeface="+mn-lt"/>
                          <a:ea typeface="Avenir Book" charset="0"/>
                          <a:cs typeface="Avenir Book" charset="0"/>
                        </a:rPr>
                        <a:t>Include formal rotations on L&amp;D/inpatient</a:t>
                      </a:r>
                      <a:r>
                        <a:rPr lang="en-US" sz="1400" baseline="0" dirty="0" smtClean="0">
                          <a:latin typeface="+mn-lt"/>
                          <a:ea typeface="Avenir Book" charset="0"/>
                          <a:cs typeface="Avenir Book" charset="0"/>
                        </a:rPr>
                        <a:t> service</a:t>
                      </a:r>
                      <a:endParaRPr lang="en-US" sz="1400" dirty="0" smtClean="0">
                        <a:latin typeface="+mn-lt"/>
                        <a:ea typeface="Avenir Book" charset="0"/>
                        <a:cs typeface="Avenir Book" charset="0"/>
                      </a:endParaRPr>
                    </a:p>
                    <a:p>
                      <a:pPr marL="742950" lvl="1" indent="-285750">
                        <a:buFont typeface="Arial" charset="0"/>
                        <a:buChar char="•"/>
                      </a:pPr>
                      <a:r>
                        <a:rPr lang="en-US" sz="1400" dirty="0" smtClean="0">
                          <a:latin typeface="+mn-lt"/>
                          <a:ea typeface="Avenir Book" charset="0"/>
                          <a:cs typeface="Avenir Book" charset="0"/>
                        </a:rPr>
                        <a:t>Include formal rotations in intensive care unit</a:t>
                      </a:r>
                      <a:endParaRPr lang="en-US" sz="14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Complete</a:t>
                      </a:r>
                      <a:endParaRPr lang="en-US" dirty="0">
                        <a:latin typeface="+mn-lt"/>
                        <a:ea typeface="Avenir Book" charset="0"/>
                        <a:cs typeface="Avenir Book" charset="0"/>
                      </a:endParaRPr>
                    </a:p>
                  </a:txBody>
                  <a:tcPr/>
                </a:tc>
              </a:tr>
              <a:tr h="93472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Avenir Book" charset="0"/>
                          <a:cs typeface="Avenir Book" charset="0"/>
                        </a:rPr>
                        <a:t>2. Encourage use of simulation and case-based learning in MFM fellowship</a:t>
                      </a:r>
                    </a:p>
                    <a:p>
                      <a:endParaRPr lang="en-US"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Complete</a:t>
                      </a:r>
                      <a:endParaRPr lang="en-US" dirty="0">
                        <a:latin typeface="+mn-lt"/>
                        <a:ea typeface="Avenir Book" charset="0"/>
                        <a:cs typeface="Avenir Book" charset="0"/>
                      </a:endParaRPr>
                    </a:p>
                  </a:txBody>
                  <a:tcPr/>
                </a:tc>
              </a:tr>
              <a:tr h="9347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Avenir Book" charset="0"/>
                          <a:cs typeface="Avenir Book" charset="0"/>
                        </a:rPr>
                        <a:t>3. Require active certification in ACLS for MFM fellows</a:t>
                      </a:r>
                    </a:p>
                    <a:p>
                      <a:endParaRPr lang="en-US" dirty="0">
                        <a:latin typeface="+mn-lt"/>
                        <a:ea typeface="Avenir Book" charset="0"/>
                        <a:cs typeface="Avenir Book" charset="0"/>
                      </a:endParaRPr>
                    </a:p>
                  </a:txBody>
                  <a:tcPr/>
                </a:tc>
                <a:tc>
                  <a:txBody>
                    <a:bodyPr/>
                    <a:lstStyle/>
                    <a:p>
                      <a:endParaRPr lang="en-US">
                        <a:latin typeface="+mn-lt"/>
                        <a:ea typeface="Avenir Book" charset="0"/>
                        <a:cs typeface="Avenir Book" charset="0"/>
                      </a:endParaRPr>
                    </a:p>
                  </a:txBody>
                  <a:tcPr/>
                </a:tc>
              </a:tr>
              <a:tr h="9347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Avenir Book" charset="0"/>
                          <a:cs typeface="Avenir Book" charset="0"/>
                        </a:rPr>
                        <a:t>4. Develop</a:t>
                      </a:r>
                      <a:r>
                        <a:rPr lang="en-US" sz="1800" baseline="0" dirty="0" smtClean="0">
                          <a:latin typeface="+mn-lt"/>
                          <a:ea typeface="Avenir Book" charset="0"/>
                          <a:cs typeface="Avenir Book" charset="0"/>
                        </a:rPr>
                        <a:t> in-service examination for MFM fellows</a:t>
                      </a:r>
                      <a:endParaRPr lang="en-US" sz="1800" dirty="0" smtClean="0">
                        <a:latin typeface="+mn-lt"/>
                        <a:ea typeface="Avenir Book" charset="0"/>
                        <a:cs typeface="Avenir Book" charset="0"/>
                      </a:endParaRPr>
                    </a:p>
                    <a:p>
                      <a:endParaRPr lang="en-US" dirty="0">
                        <a:latin typeface="+mn-lt"/>
                        <a:ea typeface="Avenir Book" charset="0"/>
                        <a:cs typeface="Avenir Book" charset="0"/>
                      </a:endParaRPr>
                    </a:p>
                  </a:txBody>
                  <a:tcPr/>
                </a:tc>
                <a:tc>
                  <a:txBody>
                    <a:bodyPr/>
                    <a:lstStyle/>
                    <a:p>
                      <a:endParaRPr lang="en-US" dirty="0">
                        <a:latin typeface="+mn-lt"/>
                        <a:ea typeface="Avenir Book" charset="0"/>
                        <a:cs typeface="Avenir Book" charset="0"/>
                      </a:endParaRPr>
                    </a:p>
                  </a:txBody>
                  <a:tcPr/>
                </a:tc>
              </a:tr>
              <a:tr h="9347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n-lt"/>
                          <a:ea typeface="Avenir Book" charset="0"/>
                          <a:cs typeface="Avenir Book" charset="0"/>
                        </a:rPr>
                        <a:t>5. </a:t>
                      </a:r>
                      <a:r>
                        <a:rPr lang="en-US" sz="1800" dirty="0" smtClean="0">
                          <a:latin typeface="+mn-lt"/>
                          <a:ea typeface="Avenir Book" charset="0"/>
                          <a:cs typeface="Avenir Book" charset="0"/>
                        </a:rPr>
                        <a:t>Expand leadership training for MFM fellows</a:t>
                      </a:r>
                    </a:p>
                    <a:p>
                      <a:endParaRPr lang="en-US"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In progress</a:t>
                      </a:r>
                      <a:endParaRPr lang="en-US" dirty="0">
                        <a:latin typeface="+mn-lt"/>
                        <a:ea typeface="Avenir Book" charset="0"/>
                        <a:cs typeface="Avenir Book" charset="0"/>
                      </a:endParaRPr>
                    </a:p>
                  </a:txBody>
                  <a:tcPr/>
                </a:tc>
              </a:tr>
            </a:tbl>
          </a:graphicData>
        </a:graphic>
      </p:graphicFrame>
    </p:spTree>
    <p:extLst>
      <p:ext uri="{BB962C8B-B14F-4D97-AF65-F5344CB8AC3E}">
        <p14:creationId xmlns:p14="http://schemas.microsoft.com/office/powerpoint/2010/main" val="1062740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ea typeface="Avenir Book" charset="0"/>
                <a:cs typeface="Avenir Book" charset="0"/>
              </a:rPr>
              <a:t>Critical Care in Obstetrics:</a:t>
            </a:r>
            <a:r>
              <a:rPr lang="en-US" sz="3400" dirty="0">
                <a:latin typeface="+mj-lt"/>
                <a:ea typeface="Avenir Book" charset="0"/>
                <a:cs typeface="Avenir Book" charset="0"/>
              </a:rPr>
              <a:t> </a:t>
            </a:r>
            <a:r>
              <a:rPr lang="en-US" sz="3400" dirty="0" smtClean="0">
                <a:latin typeface="+mj-lt"/>
                <a:ea typeface="Avenir Book" charset="0"/>
                <a:cs typeface="Avenir Book" charset="0"/>
              </a:rPr>
              <a:t/>
            </a:r>
            <a:br>
              <a:rPr lang="en-US" sz="3400" dirty="0" smtClean="0">
                <a:latin typeface="+mj-lt"/>
                <a:ea typeface="Avenir Book" charset="0"/>
                <a:cs typeface="Avenir Book" charset="0"/>
              </a:rPr>
            </a:br>
            <a:r>
              <a:rPr lang="en-US" sz="3400" dirty="0" smtClean="0">
                <a:latin typeface="+mj-lt"/>
                <a:ea typeface="Avenir Book" charset="0"/>
                <a:cs typeface="Avenir Book" charset="0"/>
              </a:rPr>
              <a:t>An innovative and integrative learning model</a:t>
            </a:r>
            <a:endParaRPr lang="en-US" sz="3400"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buClr>
                <a:srgbClr val="000099"/>
              </a:buClr>
              <a:buFont typeface="Wingdings" pitchFamily="2" charset="2"/>
              <a:buChar char="§"/>
            </a:pPr>
            <a:endParaRPr lang="en-US" sz="2800" dirty="0" smtClean="0">
              <a:latin typeface="+mn-lt"/>
              <a:ea typeface="Avenir Book" charset="0"/>
              <a:cs typeface="Avenir Book" charset="0"/>
            </a:endParaRPr>
          </a:p>
          <a:p>
            <a:pPr marL="0" indent="0">
              <a:buClr>
                <a:srgbClr val="000099"/>
              </a:buClr>
              <a:buNone/>
            </a:pPr>
            <a:r>
              <a:rPr lang="en-US" sz="2800" dirty="0" smtClean="0">
                <a:latin typeface="+mn-lt"/>
                <a:ea typeface="Avenir Book" charset="0"/>
                <a:cs typeface="Avenir Book" charset="0"/>
              </a:rPr>
              <a:t>Increase </a:t>
            </a:r>
            <a:r>
              <a:rPr lang="en-US" sz="2800" dirty="0">
                <a:latin typeface="+mn-lt"/>
                <a:ea typeface="Avenir Book" charset="0"/>
                <a:cs typeface="Avenir Book" charset="0"/>
              </a:rPr>
              <a:t>in simulation and case-based learning </a:t>
            </a:r>
            <a:r>
              <a:rPr lang="en-US" sz="2800" dirty="0" smtClean="0">
                <a:latin typeface="+mn-lt"/>
                <a:ea typeface="Avenir Book" charset="0"/>
                <a:cs typeface="Avenir Book" charset="0"/>
              </a:rPr>
              <a:t>                                  methodologies</a:t>
            </a:r>
            <a:endParaRPr lang="en-US" sz="2800" dirty="0">
              <a:latin typeface="+mn-lt"/>
              <a:ea typeface="Avenir Book" charset="0"/>
              <a:cs typeface="Avenir Book" charset="0"/>
            </a:endParaRPr>
          </a:p>
          <a:p>
            <a:pPr marL="0" indent="0">
              <a:buNone/>
            </a:pPr>
            <a:r>
              <a:rPr lang="en-US" sz="2800" dirty="0">
                <a:latin typeface="+mn-lt"/>
                <a:ea typeface="Avenir Book" charset="0"/>
                <a:cs typeface="Avenir Book" charset="0"/>
              </a:rPr>
              <a:t>			</a:t>
            </a:r>
            <a:r>
              <a:rPr lang="en-US" sz="1400" dirty="0">
                <a:latin typeface="+mn-lt"/>
                <a:ea typeface="Avenir Book" charset="0"/>
                <a:cs typeface="Avenir Book" charset="0"/>
              </a:rPr>
              <a:t>- </a:t>
            </a:r>
            <a:r>
              <a:rPr lang="en-US" sz="1400" dirty="0" err="1">
                <a:latin typeface="+mn-lt"/>
                <a:ea typeface="Avenir Book" charset="0"/>
                <a:cs typeface="Avenir Book" charset="0"/>
              </a:rPr>
              <a:t>D’Alton</a:t>
            </a:r>
            <a:r>
              <a:rPr lang="en-US" sz="1400" dirty="0">
                <a:latin typeface="+mn-lt"/>
                <a:ea typeface="Avenir Book" charset="0"/>
                <a:cs typeface="Avenir Book" charset="0"/>
              </a:rPr>
              <a:t> ME, et al. Am J </a:t>
            </a:r>
            <a:r>
              <a:rPr lang="en-US" sz="1400" dirty="0" err="1">
                <a:latin typeface="+mn-lt"/>
                <a:ea typeface="Avenir Book" charset="0"/>
                <a:cs typeface="Avenir Book" charset="0"/>
              </a:rPr>
              <a:t>Obstet</a:t>
            </a:r>
            <a:r>
              <a:rPr lang="en-US" sz="1400" dirty="0">
                <a:latin typeface="+mn-lt"/>
                <a:ea typeface="Avenir Book" charset="0"/>
                <a:cs typeface="Avenir Book" charset="0"/>
              </a:rPr>
              <a:t> Gynecol. 2013 Jun;208(6):</a:t>
            </a:r>
            <a:r>
              <a:rPr lang="en-US" sz="1400" dirty="0" smtClean="0">
                <a:latin typeface="+mn-lt"/>
                <a:ea typeface="Avenir Book" charset="0"/>
                <a:cs typeface="Avenir Book" charset="0"/>
              </a:rPr>
              <a:t>442-8.</a:t>
            </a:r>
            <a:endParaRPr lang="en-US" sz="1400" dirty="0">
              <a:latin typeface="+mn-lt"/>
              <a:ea typeface="Avenir Book" charset="0"/>
              <a:cs typeface="Avenir Book" charset="0"/>
            </a:endParaRPr>
          </a:p>
          <a:p>
            <a:pPr marL="0" indent="0">
              <a:buNone/>
            </a:pP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726161187"/>
              </p:ext>
            </p:extLst>
          </p:nvPr>
        </p:nvGraphicFramePr>
        <p:xfrm>
          <a:off x="537972" y="3657600"/>
          <a:ext cx="8991600" cy="2748280"/>
        </p:xfrm>
        <a:graphic>
          <a:graphicData uri="http://schemas.openxmlformats.org/drawingml/2006/table">
            <a:tbl>
              <a:tblPr firstRow="1" bandRow="1">
                <a:tableStyleId>{5C22544A-7EE6-4342-B048-85BDC9FD1C3A}</a:tableStyleId>
              </a:tblPr>
              <a:tblGrid>
                <a:gridCol w="4495800"/>
                <a:gridCol w="4495800"/>
              </a:tblGrid>
              <a:tr h="370840">
                <a:tc gridSpan="2">
                  <a:txBody>
                    <a:bodyPr/>
                    <a:lstStyle/>
                    <a:p>
                      <a:pPr algn="ctr"/>
                      <a:r>
                        <a:rPr lang="en-US" dirty="0" smtClean="0">
                          <a:latin typeface="+mn-lt"/>
                          <a:ea typeface="Avenir Book" charset="0"/>
                          <a:cs typeface="Avenir Book" charset="0"/>
                        </a:rPr>
                        <a:t>SMFM Planning Committee</a:t>
                      </a:r>
                      <a:endParaRPr lang="en-US" dirty="0">
                        <a:latin typeface="+mn-lt"/>
                        <a:ea typeface="Avenir Book" charset="0"/>
                        <a:cs typeface="Avenir Book" charset="0"/>
                      </a:endParaRPr>
                    </a:p>
                  </a:txBody>
                  <a:tcPr/>
                </a:tc>
                <a:tc hMerge="1">
                  <a:txBody>
                    <a:bodyPr/>
                    <a:lstStyle/>
                    <a:p>
                      <a:endParaRPr lang="en-US" dirty="0"/>
                    </a:p>
                  </a:txBody>
                  <a:tcPr/>
                </a:tc>
              </a:tr>
              <a:tr h="370840">
                <a:tc>
                  <a:txBody>
                    <a:bodyPr/>
                    <a:lstStyle/>
                    <a:p>
                      <a:r>
                        <a:rPr lang="en-US" sz="2000" dirty="0" smtClean="0">
                          <a:latin typeface="+mn-lt"/>
                          <a:ea typeface="Avenir Book" charset="0"/>
                          <a:cs typeface="Avenir Book" charset="0"/>
                        </a:rPr>
                        <a:t>Mike Foley, Director</a:t>
                      </a:r>
                      <a:endParaRPr lang="en-US" sz="2000" dirty="0">
                        <a:latin typeface="+mn-lt"/>
                        <a:ea typeface="Avenir Book" charset="0"/>
                        <a:cs typeface="Avenir Book" charset="0"/>
                      </a:endParaRPr>
                    </a:p>
                  </a:txBody>
                  <a:tcPr/>
                </a:tc>
                <a:tc>
                  <a:txBody>
                    <a:bodyPr/>
                    <a:lstStyle/>
                    <a:p>
                      <a:r>
                        <a:rPr lang="en-US" sz="2000" dirty="0" smtClean="0">
                          <a:latin typeface="+mn-lt"/>
                          <a:ea typeface="Avenir Book" charset="0"/>
                          <a:cs typeface="Avenir Book" charset="0"/>
                        </a:rPr>
                        <a:t>Shad </a:t>
                      </a:r>
                      <a:r>
                        <a:rPr lang="en-US" sz="2000" dirty="0" err="1" smtClean="0">
                          <a:latin typeface="+mn-lt"/>
                          <a:ea typeface="Avenir Book" charset="0"/>
                          <a:cs typeface="Avenir Book" charset="0"/>
                        </a:rPr>
                        <a:t>Deering</a:t>
                      </a:r>
                      <a:r>
                        <a:rPr lang="en-US" sz="2000" dirty="0" smtClean="0">
                          <a:latin typeface="+mn-lt"/>
                          <a:ea typeface="Avenir Book" charset="0"/>
                          <a:cs typeface="Avenir Book" charset="0"/>
                        </a:rPr>
                        <a:t>, Co-Director</a:t>
                      </a:r>
                      <a:endParaRPr lang="en-US" sz="2000" dirty="0">
                        <a:latin typeface="+mn-lt"/>
                        <a:ea typeface="Avenir Book" charset="0"/>
                        <a:cs typeface="Avenir Book" charset="0"/>
                      </a:endParaRPr>
                    </a:p>
                  </a:txBody>
                  <a:tcPr/>
                </a:tc>
              </a:tr>
              <a:tr h="370840">
                <a:tc>
                  <a:txBody>
                    <a:bodyPr/>
                    <a:lstStyle/>
                    <a:p>
                      <a:r>
                        <a:rPr lang="en-US" sz="2000" dirty="0" smtClean="0">
                          <a:latin typeface="+mn-lt"/>
                          <a:ea typeface="Avenir Book" charset="0"/>
                          <a:cs typeface="Avenir Book" charset="0"/>
                        </a:rPr>
                        <a:t>Helen </a:t>
                      </a:r>
                      <a:r>
                        <a:rPr lang="en-US" sz="2000" dirty="0" err="1" smtClean="0">
                          <a:latin typeface="+mn-lt"/>
                          <a:ea typeface="Avenir Book" charset="0"/>
                          <a:cs typeface="Avenir Book" charset="0"/>
                        </a:rPr>
                        <a:t>Feltovich</a:t>
                      </a:r>
                      <a:r>
                        <a:rPr lang="en-US" sz="2000" dirty="0" smtClean="0">
                          <a:latin typeface="+mn-lt"/>
                          <a:ea typeface="Avenir Book" charset="0"/>
                          <a:cs typeface="Avenir Book" charset="0"/>
                        </a:rPr>
                        <a:t>, Co-Director</a:t>
                      </a:r>
                      <a:endParaRPr lang="en-US" sz="2000" dirty="0">
                        <a:latin typeface="+mn-lt"/>
                        <a:ea typeface="Avenir Book" charset="0"/>
                        <a:cs typeface="Avenir Book" charset="0"/>
                      </a:endParaRPr>
                    </a:p>
                  </a:txBody>
                  <a:tcPr/>
                </a:tc>
                <a:tc>
                  <a:txBody>
                    <a:bodyPr/>
                    <a:lstStyle/>
                    <a:p>
                      <a:r>
                        <a:rPr lang="en-US" sz="2000" dirty="0" smtClean="0">
                          <a:latin typeface="+mn-lt"/>
                          <a:ea typeface="Avenir Book" charset="0"/>
                          <a:cs typeface="Avenir Book" charset="0"/>
                        </a:rPr>
                        <a:t>Bill Goodnight, Co-Director</a:t>
                      </a:r>
                    </a:p>
                  </a:txBody>
                  <a:tcPr/>
                </a:tc>
              </a:tr>
              <a:tr h="370840">
                <a:tc>
                  <a:txBody>
                    <a:bodyPr/>
                    <a:lstStyle/>
                    <a:p>
                      <a:r>
                        <a:rPr lang="en-US" sz="2000" dirty="0" smtClean="0">
                          <a:latin typeface="+mn-lt"/>
                          <a:ea typeface="Avenir Book" charset="0"/>
                          <a:cs typeface="Avenir Book" charset="0"/>
                        </a:rPr>
                        <a:t>Loralei Thornburg, Content Co-Chair</a:t>
                      </a:r>
                      <a:endParaRPr lang="en-US" sz="2000" dirty="0">
                        <a:latin typeface="+mn-lt"/>
                        <a:ea typeface="Avenir Book" charset="0"/>
                        <a:cs typeface="Avenir Book" charset="0"/>
                      </a:endParaRPr>
                    </a:p>
                  </a:txBody>
                  <a:tcPr/>
                </a:tc>
                <a:tc>
                  <a:txBody>
                    <a:bodyPr/>
                    <a:lstStyle/>
                    <a:p>
                      <a:r>
                        <a:rPr lang="en-US" sz="2000" dirty="0" smtClean="0">
                          <a:latin typeface="+mn-lt"/>
                          <a:ea typeface="Avenir Book" charset="0"/>
                          <a:cs typeface="Avenir Book" charset="0"/>
                        </a:rPr>
                        <a:t>Deirdre Lyell, Content</a:t>
                      </a:r>
                      <a:r>
                        <a:rPr lang="en-US" sz="2000" baseline="0" dirty="0" smtClean="0">
                          <a:latin typeface="+mn-lt"/>
                          <a:ea typeface="Avenir Book" charset="0"/>
                          <a:cs typeface="Avenir Book" charset="0"/>
                        </a:rPr>
                        <a:t> C</a:t>
                      </a:r>
                      <a:r>
                        <a:rPr lang="en-US" sz="2000" dirty="0" smtClean="0">
                          <a:latin typeface="+mn-lt"/>
                          <a:ea typeface="Avenir Book" charset="0"/>
                          <a:cs typeface="Avenir Book" charset="0"/>
                        </a:rPr>
                        <a:t>o-Chair</a:t>
                      </a:r>
                      <a:endParaRPr lang="en-US" sz="2000" dirty="0">
                        <a:latin typeface="+mn-lt"/>
                        <a:ea typeface="Avenir Book" charset="0"/>
                        <a:cs typeface="Avenir Book" charset="0"/>
                      </a:endParaRPr>
                    </a:p>
                  </a:txBody>
                  <a:tcPr/>
                </a:tc>
              </a:tr>
              <a:tr h="370840">
                <a:tc>
                  <a:txBody>
                    <a:bodyPr/>
                    <a:lstStyle/>
                    <a:p>
                      <a:r>
                        <a:rPr lang="en-US" sz="2000" dirty="0" smtClean="0">
                          <a:latin typeface="+mn-lt"/>
                          <a:ea typeface="Avenir Book" charset="0"/>
                          <a:cs typeface="Avenir Book" charset="0"/>
                        </a:rPr>
                        <a:t>Suneet </a:t>
                      </a:r>
                      <a:r>
                        <a:rPr lang="en-US" sz="2000" dirty="0" err="1" smtClean="0">
                          <a:latin typeface="+mn-lt"/>
                          <a:ea typeface="Avenir Book" charset="0"/>
                          <a:cs typeface="Avenir Book" charset="0"/>
                        </a:rPr>
                        <a:t>Chauhan</a:t>
                      </a:r>
                      <a:r>
                        <a:rPr lang="en-US" sz="2000" dirty="0" smtClean="0">
                          <a:latin typeface="+mn-lt"/>
                          <a:ea typeface="Avenir Book" charset="0"/>
                          <a:cs typeface="Avenir Book" charset="0"/>
                        </a:rPr>
                        <a:t>, Testing Chair</a:t>
                      </a:r>
                      <a:endParaRPr lang="en-US" sz="2000" dirty="0">
                        <a:latin typeface="+mn-lt"/>
                        <a:ea typeface="Avenir Book" charset="0"/>
                        <a:cs typeface="Avenir Book" charset="0"/>
                      </a:endParaRPr>
                    </a:p>
                  </a:txBody>
                  <a:tcPr/>
                </a:tc>
                <a:tc>
                  <a:txBody>
                    <a:bodyPr/>
                    <a:lstStyle/>
                    <a:p>
                      <a:r>
                        <a:rPr lang="en-US" sz="2000" dirty="0" smtClean="0">
                          <a:latin typeface="+mn-lt"/>
                          <a:ea typeface="Avenir Book" charset="0"/>
                          <a:cs typeface="Avenir Book" charset="0"/>
                        </a:rPr>
                        <a:t>Mary </a:t>
                      </a:r>
                      <a:r>
                        <a:rPr lang="en-US" sz="2000" dirty="0" err="1" smtClean="0">
                          <a:latin typeface="+mn-lt"/>
                          <a:ea typeface="Avenir Book" charset="0"/>
                          <a:cs typeface="Avenir Book" charset="0"/>
                        </a:rPr>
                        <a:t>D’Alton</a:t>
                      </a:r>
                      <a:endParaRPr lang="en-US" sz="2000" dirty="0" smtClean="0">
                        <a:latin typeface="+mn-lt"/>
                        <a:ea typeface="Avenir Book" charset="0"/>
                        <a:cs typeface="Avenir Book" charset="0"/>
                      </a:endParaRPr>
                    </a:p>
                  </a:txBody>
                  <a:tcPr/>
                </a:tc>
              </a:tr>
              <a:tr h="370840">
                <a:tc>
                  <a:txBody>
                    <a:bodyPr/>
                    <a:lstStyle/>
                    <a:p>
                      <a:r>
                        <a:rPr lang="en-US" sz="2000" dirty="0" smtClean="0">
                          <a:latin typeface="+mn-lt"/>
                          <a:ea typeface="Avenir Book" charset="0"/>
                          <a:cs typeface="Avenir Book" charset="0"/>
                        </a:rPr>
                        <a:t>Daniel O’Keeffe</a:t>
                      </a:r>
                      <a:endParaRPr lang="en-US" sz="2000" dirty="0">
                        <a:latin typeface="+mn-lt"/>
                        <a:ea typeface="Avenir Book" charset="0"/>
                        <a:cs typeface="Avenir Book" charset="0"/>
                      </a:endParaRPr>
                    </a:p>
                  </a:txBody>
                  <a:tcPr/>
                </a:tc>
                <a:tc>
                  <a:txBody>
                    <a:bodyPr/>
                    <a:lstStyle/>
                    <a:p>
                      <a:r>
                        <a:rPr lang="en-US" sz="2000" dirty="0" smtClean="0">
                          <a:latin typeface="+mn-lt"/>
                          <a:ea typeface="Avenir Book" charset="0"/>
                          <a:cs typeface="Avenir Book" charset="0"/>
                        </a:rPr>
                        <a:t>Andrew Satin</a:t>
                      </a:r>
                    </a:p>
                  </a:txBody>
                  <a:tcPr/>
                </a:tc>
              </a:tr>
              <a:tr h="370840">
                <a:tc>
                  <a:txBody>
                    <a:bodyPr/>
                    <a:lstStyle/>
                    <a:p>
                      <a:r>
                        <a:rPr lang="en-US" sz="2000" dirty="0" smtClean="0">
                          <a:latin typeface="+mn-lt"/>
                          <a:ea typeface="Avenir Book" charset="0"/>
                          <a:cs typeface="Avenir Book" charset="0"/>
                        </a:rPr>
                        <a:t>Barbara Shaw</a:t>
                      </a:r>
                      <a:endParaRPr lang="en-US" sz="2000" dirty="0">
                        <a:latin typeface="+mn-lt"/>
                        <a:ea typeface="Avenir Book" charset="0"/>
                        <a:cs typeface="Avenir Book" charset="0"/>
                      </a:endParaRPr>
                    </a:p>
                  </a:txBody>
                  <a:tcPr/>
                </a:tc>
                <a:tc>
                  <a:txBody>
                    <a:bodyPr/>
                    <a:lstStyle/>
                    <a:p>
                      <a:endParaRPr lang="en-US" dirty="0">
                        <a:latin typeface="+mn-lt"/>
                        <a:ea typeface="Avenir Book" charset="0"/>
                        <a:cs typeface="Avenir Book" charset="0"/>
                      </a:endParaRPr>
                    </a:p>
                  </a:txBody>
                  <a:tcPr/>
                </a:tc>
              </a:tr>
            </a:tbl>
          </a:graphicData>
        </a:graphic>
      </p:graphicFrame>
    </p:spTree>
    <p:extLst>
      <p:ext uri="{BB962C8B-B14F-4D97-AF65-F5344CB8AC3E}">
        <p14:creationId xmlns:p14="http://schemas.microsoft.com/office/powerpoint/2010/main" val="1471595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Clinical Care Recommendations</a:t>
            </a:r>
            <a:endParaRPr lang="en-US" dirty="0">
              <a:latin typeface="+mj-lt"/>
              <a:ea typeface="Avenir Book" charset="0"/>
              <a:cs typeface="Avenir Book"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9826663"/>
              </p:ext>
            </p:extLst>
          </p:nvPr>
        </p:nvGraphicFramePr>
        <p:xfrm>
          <a:off x="347472" y="1504042"/>
          <a:ext cx="9253728" cy="5308146"/>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7255764"/>
                <a:gridCol w="1997964"/>
              </a:tblGrid>
              <a:tr h="362185">
                <a:tc>
                  <a:txBody>
                    <a:bodyPr/>
                    <a:lstStyle/>
                    <a:p>
                      <a:r>
                        <a:rPr lang="en-US" dirty="0" smtClean="0">
                          <a:latin typeface="+mn-lt"/>
                          <a:ea typeface="Avenir Book" charset="0"/>
                          <a:cs typeface="Avenir Book" charset="0"/>
                        </a:rPr>
                        <a:t>Recommendation</a:t>
                      </a:r>
                      <a:endParaRPr lang="en-US"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Status</a:t>
                      </a:r>
                      <a:endParaRPr lang="en-US" dirty="0">
                        <a:latin typeface="+mn-lt"/>
                        <a:ea typeface="Avenir Book" charset="0"/>
                        <a:cs typeface="Avenir Book" charset="0"/>
                      </a:endParaRPr>
                    </a:p>
                  </a:txBody>
                  <a:tcPr/>
                </a:tc>
              </a:tr>
              <a:tr h="64686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Avenir Book" charset="0"/>
                          <a:cs typeface="Avenir Book" charset="0"/>
                        </a:rPr>
                        <a:t>1. Establish national, stratified system for levels of maternal care</a:t>
                      </a:r>
                    </a:p>
                    <a:p>
                      <a:pPr lvl="0"/>
                      <a:endParaRPr lang="en-US" sz="18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Complete</a:t>
                      </a:r>
                      <a:endParaRPr lang="en-US" dirty="0">
                        <a:latin typeface="+mn-lt"/>
                        <a:ea typeface="Avenir Book" charset="0"/>
                        <a:cs typeface="Avenir Book" charset="0"/>
                      </a:endParaRPr>
                    </a:p>
                  </a:txBody>
                  <a:tcPr/>
                </a:tc>
              </a:tr>
              <a:tr h="905462">
                <a:tc>
                  <a:txBody>
                    <a:bodyPr/>
                    <a:lstStyle/>
                    <a:p>
                      <a:pPr lvl="0"/>
                      <a:r>
                        <a:rPr lang="en-US" sz="1800" dirty="0" smtClean="0">
                          <a:latin typeface="+mn-lt"/>
                          <a:ea typeface="Avenir Book" charset="0"/>
                          <a:cs typeface="Avenir Book" charset="0"/>
                        </a:rPr>
                        <a:t>2. Develop specific, prospective guidelines on complications associated with highest maternal morbidity and mortality</a:t>
                      </a:r>
                    </a:p>
                    <a:p>
                      <a:endParaRPr lang="en-US" sz="18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Complete</a:t>
                      </a:r>
                      <a:endParaRPr lang="en-US" dirty="0">
                        <a:latin typeface="+mn-lt"/>
                        <a:ea typeface="Avenir Book" charset="0"/>
                        <a:cs typeface="Avenir Book" charset="0"/>
                      </a:endParaRPr>
                    </a:p>
                  </a:txBody>
                  <a:tcPr/>
                </a:tc>
              </a:tr>
              <a:tr h="905462">
                <a:tc>
                  <a:txBody>
                    <a:bodyPr/>
                    <a:lstStyle/>
                    <a:p>
                      <a:pPr lvl="0"/>
                      <a:r>
                        <a:rPr lang="en-US" sz="1800" dirty="0" smtClean="0">
                          <a:latin typeface="+mn-lt"/>
                          <a:ea typeface="Avenir Book" charset="0"/>
                          <a:cs typeface="Avenir Book" charset="0"/>
                        </a:rPr>
                        <a:t>3. Increase</a:t>
                      </a:r>
                      <a:r>
                        <a:rPr lang="en-US" sz="1800" baseline="0" dirty="0" smtClean="0">
                          <a:latin typeface="+mn-lt"/>
                          <a:ea typeface="Avenir Book" charset="0"/>
                          <a:cs typeface="Avenir Book" charset="0"/>
                        </a:rPr>
                        <a:t> departmental and divisional support for MFM subspecialists with maternal focus</a:t>
                      </a:r>
                      <a:endParaRPr lang="en-US" sz="1800" dirty="0" smtClean="0">
                        <a:latin typeface="+mn-lt"/>
                        <a:ea typeface="Avenir Book" charset="0"/>
                        <a:cs typeface="Avenir Book" charset="0"/>
                      </a:endParaRPr>
                    </a:p>
                    <a:p>
                      <a:endParaRPr lang="en-US" sz="18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In progress</a:t>
                      </a:r>
                      <a:endParaRPr lang="en-US" dirty="0">
                        <a:latin typeface="+mn-lt"/>
                        <a:ea typeface="Avenir Book" charset="0"/>
                        <a:cs typeface="Avenir Book" charset="0"/>
                      </a:endParaRPr>
                    </a:p>
                  </a:txBody>
                  <a:tcPr/>
                </a:tc>
              </a:tr>
              <a:tr h="646862">
                <a:tc>
                  <a:txBody>
                    <a:bodyPr/>
                    <a:lstStyle/>
                    <a:p>
                      <a:pPr lvl="0"/>
                      <a:r>
                        <a:rPr lang="en-US" sz="1800" dirty="0" smtClean="0">
                          <a:latin typeface="+mn-lt"/>
                          <a:ea typeface="Avenir Book" charset="0"/>
                          <a:cs typeface="Avenir Book" charset="0"/>
                        </a:rPr>
                        <a:t>4. Improve skills in coding and reimbursement for maternal care</a:t>
                      </a:r>
                    </a:p>
                    <a:p>
                      <a:endParaRPr lang="en-US" sz="18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In progress</a:t>
                      </a:r>
                      <a:endParaRPr lang="en-US" dirty="0">
                        <a:latin typeface="+mn-lt"/>
                        <a:ea typeface="Avenir Book" charset="0"/>
                        <a:cs typeface="Avenir Book" charset="0"/>
                      </a:endParaRPr>
                    </a:p>
                  </a:txBody>
                  <a:tcPr/>
                </a:tc>
              </a:tr>
              <a:tr h="905462">
                <a:tc>
                  <a:txBody>
                    <a:bodyPr/>
                    <a:lstStyle/>
                    <a:p>
                      <a:pPr lvl="0"/>
                      <a:r>
                        <a:rPr lang="en-US" sz="1800" dirty="0" smtClean="0">
                          <a:latin typeface="+mn-lt"/>
                          <a:ea typeface="Avenir Book" charset="0"/>
                          <a:cs typeface="Avenir Book" charset="0"/>
                        </a:rPr>
                        <a:t>5. Provide for academic advancement for MFM inpatient directorships</a:t>
                      </a:r>
                    </a:p>
                    <a:p>
                      <a:endParaRPr lang="en-US" sz="18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In progress</a:t>
                      </a:r>
                      <a:endParaRPr lang="en-US" dirty="0">
                        <a:latin typeface="+mn-lt"/>
                        <a:ea typeface="Avenir Book" charset="0"/>
                        <a:cs typeface="Avenir Book" charset="0"/>
                      </a:endParaRPr>
                    </a:p>
                  </a:txBody>
                  <a:tcPr/>
                </a:tc>
              </a:tr>
              <a:tr h="90546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Avenir Book" charset="0"/>
                          <a:cs typeface="Avenir Book" charset="0"/>
                        </a:rPr>
                        <a:t>6. Develop models for</a:t>
                      </a:r>
                      <a:r>
                        <a:rPr lang="en-US" sz="1800" baseline="0" dirty="0" smtClean="0">
                          <a:latin typeface="+mn-lt"/>
                          <a:ea typeface="Avenir Book" charset="0"/>
                          <a:cs typeface="Avenir Book" charset="0"/>
                        </a:rPr>
                        <a:t> comprehensive antenatal care for mothers with chronic or acute complications</a:t>
                      </a:r>
                      <a:endParaRPr lang="en-US" sz="1800" dirty="0" smtClean="0">
                        <a:latin typeface="+mn-lt"/>
                        <a:ea typeface="Avenir Book" charset="0"/>
                        <a:cs typeface="Avenir Book" charset="0"/>
                      </a:endParaRPr>
                    </a:p>
                    <a:p>
                      <a:endParaRPr lang="en-US" sz="1800"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In</a:t>
                      </a:r>
                      <a:r>
                        <a:rPr lang="en-US" baseline="0" dirty="0" smtClean="0">
                          <a:latin typeface="+mn-lt"/>
                          <a:ea typeface="Avenir Book" charset="0"/>
                          <a:cs typeface="Avenir Book" charset="0"/>
                        </a:rPr>
                        <a:t> progress</a:t>
                      </a:r>
                      <a:endParaRPr lang="en-US" dirty="0">
                        <a:latin typeface="+mn-lt"/>
                        <a:ea typeface="Avenir Book" charset="0"/>
                        <a:cs typeface="Avenir Book" charset="0"/>
                      </a:endParaRPr>
                    </a:p>
                  </a:txBody>
                  <a:tcPr/>
                </a:tc>
              </a:tr>
            </a:tbl>
          </a:graphicData>
        </a:graphic>
      </p:graphicFrame>
    </p:spTree>
    <p:extLst>
      <p:ext uri="{BB962C8B-B14F-4D97-AF65-F5344CB8AC3E}">
        <p14:creationId xmlns:p14="http://schemas.microsoft.com/office/powerpoint/2010/main" val="139697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ea typeface="Avenir Book" charset="0"/>
                <a:cs typeface="Avenir Book" charset="0"/>
              </a:rPr>
              <a:t>Annual Birth Volume in U.S. Hospitals, 2008</a:t>
            </a:r>
            <a:endParaRPr lang="en-US" sz="3400" dirty="0">
              <a:latin typeface="+mj-lt"/>
              <a:ea typeface="Avenir Book" charset="0"/>
              <a:cs typeface="Avenir Book" charset="0"/>
            </a:endParaRPr>
          </a:p>
        </p:txBody>
      </p:sp>
      <p:graphicFrame>
        <p:nvGraphicFramePr>
          <p:cNvPr id="5" name="Content Placeholder 2"/>
          <p:cNvGraphicFramePr>
            <a:graphicFrameLocks noGrp="1"/>
          </p:cNvGraphicFramePr>
          <p:nvPr>
            <p:ph idx="4294967295"/>
            <p:extLst>
              <p:ext uri="{D42A27DB-BD31-4B8C-83A1-F6EECF244321}">
                <p14:modId xmlns:p14="http://schemas.microsoft.com/office/powerpoint/2010/main" val="1189884784"/>
              </p:ext>
            </p:extLst>
          </p:nvPr>
        </p:nvGraphicFramePr>
        <p:xfrm>
          <a:off x="1122172" y="2052637"/>
          <a:ext cx="7823200" cy="4652963"/>
        </p:xfrm>
        <a:graphic>
          <a:graphicData uri="http://schemas.openxmlformats.org/presentationml/2006/ole">
            <mc:AlternateContent xmlns:mc="http://schemas.openxmlformats.org/markup-compatibility/2006">
              <mc:Choice xmlns:v="urn:schemas-microsoft-com:vml" Requires="v">
                <p:oleObj spid="_x0000_s1235" r:id="rId4" imgW="7827942" imgH="4657748" progId="Excel.Chart.8">
                  <p:embed/>
                </p:oleObj>
              </mc:Choice>
              <mc:Fallback>
                <p:oleObj r:id="rId4" imgW="7827942" imgH="465774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172" y="2052637"/>
                        <a:ext cx="78232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Oval 5"/>
          <p:cNvSpPr>
            <a:spLocks noChangeArrowheads="1"/>
          </p:cNvSpPr>
          <p:nvPr/>
        </p:nvSpPr>
        <p:spPr bwMode="auto">
          <a:xfrm rot="16200000">
            <a:off x="552796" y="3225006"/>
            <a:ext cx="3640137" cy="1295398"/>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Verdana" pitchFamily="34" charset="0"/>
              <a:cs typeface="Arial" charset="0"/>
            </a:endParaRPr>
          </a:p>
        </p:txBody>
      </p:sp>
      <p:sp>
        <p:nvSpPr>
          <p:cNvPr id="7" name="Oval 6"/>
          <p:cNvSpPr>
            <a:spLocks noChangeArrowheads="1"/>
          </p:cNvSpPr>
          <p:nvPr/>
        </p:nvSpPr>
        <p:spPr bwMode="auto">
          <a:xfrm flipV="1">
            <a:off x="1789172" y="2362199"/>
            <a:ext cx="725428" cy="447675"/>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Verdana" pitchFamily="34" charset="0"/>
              <a:cs typeface="Arial" charset="0"/>
            </a:endParaRPr>
          </a:p>
        </p:txBody>
      </p:sp>
      <p:sp>
        <p:nvSpPr>
          <p:cNvPr id="8" name="Oval 7"/>
          <p:cNvSpPr>
            <a:spLocks noChangeArrowheads="1"/>
          </p:cNvSpPr>
          <p:nvPr/>
        </p:nvSpPr>
        <p:spPr bwMode="auto">
          <a:xfrm>
            <a:off x="4398257" y="4724400"/>
            <a:ext cx="4291012" cy="1142999"/>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Verdana" pitchFamily="34" charset="0"/>
              <a:cs typeface="Arial" charset="0"/>
            </a:endParaRPr>
          </a:p>
        </p:txBody>
      </p:sp>
      <p:sp>
        <p:nvSpPr>
          <p:cNvPr id="11" name="TextBox 10"/>
          <p:cNvSpPr txBox="1">
            <a:spLocks noChangeArrowheads="1"/>
          </p:cNvSpPr>
          <p:nvPr/>
        </p:nvSpPr>
        <p:spPr bwMode="auto">
          <a:xfrm rot="16200000">
            <a:off x="-725935" y="3782472"/>
            <a:ext cx="3352800" cy="54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a:solidFill>
                  <a:srgbClr val="000000"/>
                </a:solidFill>
                <a:latin typeface="Calibri" pitchFamily="34" charset="0"/>
              </a:rPr>
              <a:t>NUMBERS OF HOSPITALS</a:t>
            </a:r>
          </a:p>
        </p:txBody>
      </p:sp>
      <p:sp>
        <p:nvSpPr>
          <p:cNvPr id="13" name="Text Placeholder 12"/>
          <p:cNvSpPr txBox="1">
            <a:spLocks noGrp="1" noChangeArrowheads="1"/>
          </p:cNvSpPr>
          <p:nvPr>
            <p:ph type="body" sz="quarter" idx="12"/>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fontAlgn="base" hangingPunct="1">
              <a:spcBef>
                <a:spcPct val="0"/>
              </a:spcBef>
              <a:spcAft>
                <a:spcPct val="0"/>
              </a:spcAft>
              <a:buNone/>
            </a:pPr>
            <a:endParaRPr lang="en-US" sz="2400" b="1" dirty="0">
              <a:solidFill>
                <a:srgbClr val="000000"/>
              </a:solidFill>
              <a:latin typeface="Calibri" pitchFamily="34" charset="0"/>
            </a:endParaRPr>
          </a:p>
        </p:txBody>
      </p:sp>
      <p:sp>
        <p:nvSpPr>
          <p:cNvPr id="14" name="TextBox 13"/>
          <p:cNvSpPr txBox="1"/>
          <p:nvPr/>
        </p:nvSpPr>
        <p:spPr>
          <a:xfrm>
            <a:off x="593822" y="6309205"/>
            <a:ext cx="1056700" cy="646331"/>
          </a:xfrm>
          <a:prstGeom prst="rect">
            <a:avLst/>
          </a:prstGeom>
          <a:noFill/>
        </p:spPr>
        <p:txBody>
          <a:bodyPr wrap="none" rtlCol="0">
            <a:spAutoFit/>
          </a:bodyPr>
          <a:lstStyle/>
          <a:p>
            <a:r>
              <a:rPr lang="en-US" b="1" smtClean="0">
                <a:solidFill>
                  <a:srgbClr val="000000"/>
                </a:solidFill>
                <a:latin typeface="Calibri" pitchFamily="34" charset="0"/>
              </a:rPr>
              <a:t>n = 3,265</a:t>
            </a:r>
          </a:p>
          <a:p>
            <a:endParaRPr lang="en-US" dirty="0"/>
          </a:p>
        </p:txBody>
      </p:sp>
      <p:sp>
        <p:nvSpPr>
          <p:cNvPr id="15" name="TextBox 14"/>
          <p:cNvSpPr txBox="1">
            <a:spLocks noChangeArrowheads="1"/>
          </p:cNvSpPr>
          <p:nvPr/>
        </p:nvSpPr>
        <p:spPr bwMode="auto">
          <a:xfrm>
            <a:off x="7070535" y="6815328"/>
            <a:ext cx="264953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200" dirty="0">
                <a:solidFill>
                  <a:srgbClr val="000000"/>
                </a:solidFill>
                <a:latin typeface="Calibri" pitchFamily="34" charset="0"/>
              </a:rPr>
              <a:t>Simpson KR, JOGNN 40, </a:t>
            </a:r>
            <a:r>
              <a:rPr lang="en-US" sz="1200" dirty="0" smtClean="0">
                <a:solidFill>
                  <a:srgbClr val="000000"/>
                </a:solidFill>
                <a:latin typeface="Calibri" pitchFamily="34" charset="0"/>
              </a:rPr>
              <a:t>2011.</a:t>
            </a:r>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6878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latin typeface="+mj-lt"/>
                <a:ea typeface="Avenir Book" charset="0"/>
                <a:cs typeface="Avenir Book" charset="0"/>
              </a:rPr>
              <a:t>Models of Care for the “M” in MFM</a:t>
            </a:r>
            <a:r>
              <a:rPr lang="en-US" dirty="0">
                <a:solidFill>
                  <a:srgbClr val="003399"/>
                </a:solidFill>
                <a:latin typeface="Century Gothic" panose="020B0502020202020204" pitchFamily="34" charset="0"/>
              </a:rPr>
              <a:t/>
            </a:r>
            <a:br>
              <a:rPr lang="en-US" dirty="0">
                <a:solidFill>
                  <a:srgbClr val="003399"/>
                </a:solidFill>
                <a:latin typeface="Century Gothic" panose="020B0502020202020204" pitchFamily="34" charset="0"/>
              </a:rPr>
            </a:br>
            <a:endParaRPr lang="en-US" dirty="0"/>
          </a:p>
        </p:txBody>
      </p:sp>
      <p:sp>
        <p:nvSpPr>
          <p:cNvPr id="7" name="Rectangle 6"/>
          <p:cNvSpPr/>
          <p:nvPr/>
        </p:nvSpPr>
        <p:spPr>
          <a:xfrm>
            <a:off x="4343400" y="1219200"/>
            <a:ext cx="5029200" cy="1200329"/>
          </a:xfrm>
          <a:prstGeom prst="rect">
            <a:avLst/>
          </a:prstGeom>
        </p:spPr>
        <p:txBody>
          <a:bodyPr>
            <a:spAutoFit/>
          </a:bodyPr>
          <a:lstStyle/>
          <a:p>
            <a:r>
              <a:rPr lang="en-US" i="1" dirty="0">
                <a:solidFill>
                  <a:schemeClr val="tx2"/>
                </a:solidFill>
                <a:ea typeface="Avenir Book" charset="0"/>
                <a:cs typeface="Avenir Book" charset="0"/>
              </a:rPr>
              <a:t>“Develop models for comprehensive, antenatal care for mothers with chronic or acute medical </a:t>
            </a:r>
            <a:r>
              <a:rPr lang="en-US" i="1" dirty="0" smtClean="0">
                <a:solidFill>
                  <a:schemeClr val="tx2"/>
                </a:solidFill>
                <a:ea typeface="Avenir Book" charset="0"/>
                <a:cs typeface="Avenir Book" charset="0"/>
              </a:rPr>
              <a:t>complications.”</a:t>
            </a:r>
            <a:endParaRPr lang="en-US" i="1" dirty="0">
              <a:solidFill>
                <a:schemeClr val="tx2"/>
              </a:solidFill>
              <a:ea typeface="Avenir Book" charset="0"/>
              <a:cs typeface="Avenir Book" charset="0"/>
            </a:endParaRPr>
          </a:p>
          <a:p>
            <a:r>
              <a:rPr lang="en-US" dirty="0">
                <a:solidFill>
                  <a:schemeClr val="tx2"/>
                </a:solidFill>
                <a:ea typeface="Avenir Book" charset="0"/>
                <a:cs typeface="Avenir Book" charset="0"/>
              </a:rPr>
              <a:t> </a:t>
            </a:r>
            <a:r>
              <a:rPr lang="en-US" dirty="0" smtClean="0">
                <a:solidFill>
                  <a:schemeClr val="tx2"/>
                </a:solidFill>
                <a:ea typeface="Avenir Book" charset="0"/>
                <a:cs typeface="Avenir Book" charset="0"/>
              </a:rPr>
              <a:t>	</a:t>
            </a:r>
            <a:r>
              <a:rPr lang="en-US" sz="1200" dirty="0" smtClean="0">
                <a:solidFill>
                  <a:schemeClr val="tx2"/>
                </a:solidFill>
                <a:ea typeface="Avenir Book" charset="0"/>
                <a:cs typeface="Avenir Book" charset="0"/>
              </a:rPr>
              <a:t>- </a:t>
            </a:r>
            <a:r>
              <a:rPr lang="en-US" sz="1200" dirty="0" err="1">
                <a:solidFill>
                  <a:schemeClr val="tx2"/>
                </a:solidFill>
                <a:ea typeface="Avenir Book" charset="0"/>
                <a:cs typeface="Avenir Book" charset="0"/>
              </a:rPr>
              <a:t>D’Alton</a:t>
            </a:r>
            <a:r>
              <a:rPr lang="en-US" sz="1200" dirty="0">
                <a:solidFill>
                  <a:schemeClr val="tx2"/>
                </a:solidFill>
                <a:ea typeface="Avenir Book" charset="0"/>
                <a:cs typeface="Avenir Book" charset="0"/>
              </a:rPr>
              <a:t>, et al. Am J </a:t>
            </a:r>
            <a:r>
              <a:rPr lang="en-US" sz="1200" dirty="0" err="1">
                <a:solidFill>
                  <a:schemeClr val="tx2"/>
                </a:solidFill>
                <a:ea typeface="Avenir Book" charset="0"/>
                <a:cs typeface="Avenir Book" charset="0"/>
              </a:rPr>
              <a:t>Obstet</a:t>
            </a:r>
            <a:r>
              <a:rPr lang="en-US" sz="1200" dirty="0">
                <a:solidFill>
                  <a:schemeClr val="tx2"/>
                </a:solidFill>
                <a:ea typeface="Avenir Book" charset="0"/>
                <a:cs typeface="Avenir Book" charset="0"/>
              </a:rPr>
              <a:t> Gynecol. 2013</a:t>
            </a:r>
            <a:r>
              <a:rPr lang="en-US" sz="1200" dirty="0" smtClean="0">
                <a:solidFill>
                  <a:schemeClr val="tx2"/>
                </a:solidFill>
                <a:ea typeface="Avenir Book" charset="0"/>
                <a:cs typeface="Avenir Book" charset="0"/>
              </a:rPr>
              <a:t>; 208:442-8</a:t>
            </a:r>
            <a:endParaRPr lang="en-US" sz="1200" dirty="0">
              <a:solidFill>
                <a:schemeClr val="tx2"/>
              </a:solidFill>
              <a:ea typeface="Avenir Book" charset="0"/>
              <a:cs typeface="Avenir Book" charset="0"/>
            </a:endParaRPr>
          </a:p>
        </p:txBody>
      </p:sp>
      <p:sp>
        <p:nvSpPr>
          <p:cNvPr id="8" name="Rectangle 7"/>
          <p:cNvSpPr/>
          <p:nvPr/>
        </p:nvSpPr>
        <p:spPr>
          <a:xfrm>
            <a:off x="92901" y="2470236"/>
            <a:ext cx="5029200" cy="923330"/>
          </a:xfrm>
          <a:prstGeom prst="rect">
            <a:avLst/>
          </a:prstGeom>
        </p:spPr>
        <p:txBody>
          <a:bodyPr>
            <a:spAutoFit/>
          </a:bodyPr>
          <a:lstStyle/>
          <a:p>
            <a:r>
              <a:rPr lang="en-US" i="1" dirty="0">
                <a:solidFill>
                  <a:schemeClr val="tx2"/>
                </a:solidFill>
                <a:ea typeface="Avenir Book" charset="0"/>
                <a:cs typeface="Avenir Book" charset="0"/>
              </a:rPr>
              <a:t>Formally recognize the subspecialty of obstetric physicians. Train and increase their numbers.</a:t>
            </a:r>
          </a:p>
          <a:p>
            <a:r>
              <a:rPr lang="en-US" dirty="0" smtClean="0">
                <a:solidFill>
                  <a:schemeClr val="tx2"/>
                </a:solidFill>
                <a:ea typeface="Avenir Book" charset="0"/>
                <a:cs typeface="Avenir Book" charset="0"/>
              </a:rPr>
              <a:t>	</a:t>
            </a:r>
            <a:r>
              <a:rPr lang="en-US" sz="1200" dirty="0" smtClean="0">
                <a:solidFill>
                  <a:schemeClr val="tx2"/>
                </a:solidFill>
                <a:ea typeface="Avenir Book" charset="0"/>
                <a:cs typeface="Avenir Book" charset="0"/>
              </a:rPr>
              <a:t>- </a:t>
            </a:r>
            <a:r>
              <a:rPr lang="en-US" sz="1200" dirty="0">
                <a:solidFill>
                  <a:schemeClr val="tx2"/>
                </a:solidFill>
                <a:ea typeface="Avenir Book" charset="0"/>
                <a:cs typeface="Avenir Book" charset="0"/>
              </a:rPr>
              <a:t>Nelson-Piercy C, et al. BMJ. Editorial 2011, V. 343</a:t>
            </a:r>
          </a:p>
        </p:txBody>
      </p:sp>
      <p:sp>
        <p:nvSpPr>
          <p:cNvPr id="9" name="Rectangle 8"/>
          <p:cNvSpPr/>
          <p:nvPr/>
        </p:nvSpPr>
        <p:spPr>
          <a:xfrm>
            <a:off x="4343400" y="3721273"/>
            <a:ext cx="5029200" cy="1200329"/>
          </a:xfrm>
          <a:prstGeom prst="rect">
            <a:avLst/>
          </a:prstGeom>
        </p:spPr>
        <p:txBody>
          <a:bodyPr>
            <a:spAutoFit/>
          </a:bodyPr>
          <a:lstStyle/>
          <a:p>
            <a:r>
              <a:rPr lang="en-US" i="1" dirty="0">
                <a:solidFill>
                  <a:schemeClr val="tx2"/>
                </a:solidFill>
                <a:ea typeface="Avenir Book" charset="0"/>
                <a:cs typeface="Avenir Book" charset="0"/>
              </a:rPr>
              <a:t>MFM subspecialists work with teams of expert physicians  and midwives in multidisciplinary clinics at Tertiary centers.</a:t>
            </a:r>
          </a:p>
          <a:p>
            <a:r>
              <a:rPr lang="en-US" dirty="0" smtClean="0">
                <a:solidFill>
                  <a:schemeClr val="tx2"/>
                </a:solidFill>
                <a:ea typeface="Avenir Book" charset="0"/>
                <a:cs typeface="Avenir Book" charset="0"/>
              </a:rPr>
              <a:t>	</a:t>
            </a:r>
            <a:r>
              <a:rPr lang="en-US" sz="1200" dirty="0" smtClean="0">
                <a:solidFill>
                  <a:schemeClr val="tx2"/>
                </a:solidFill>
                <a:ea typeface="Avenir Book" charset="0"/>
                <a:cs typeface="Avenir Book" charset="0"/>
              </a:rPr>
              <a:t>-</a:t>
            </a:r>
            <a:r>
              <a:rPr lang="en-US" sz="1200" dirty="0" err="1">
                <a:solidFill>
                  <a:schemeClr val="tx2"/>
                </a:solidFill>
                <a:ea typeface="Avenir Book" charset="0"/>
                <a:cs typeface="Avenir Book" charset="0"/>
              </a:rPr>
              <a:t>Kilby</a:t>
            </a:r>
            <a:r>
              <a:rPr lang="en-US" sz="1200" dirty="0">
                <a:solidFill>
                  <a:schemeClr val="tx2"/>
                </a:solidFill>
                <a:ea typeface="Avenir Book" charset="0"/>
                <a:cs typeface="Avenir Book" charset="0"/>
              </a:rPr>
              <a:t> MD, Response to Editorial, BMJ </a:t>
            </a:r>
            <a:r>
              <a:rPr lang="en-US" sz="1200" dirty="0" smtClean="0">
                <a:solidFill>
                  <a:schemeClr val="tx2"/>
                </a:solidFill>
                <a:ea typeface="Avenir Book" charset="0"/>
                <a:cs typeface="Avenir Book" charset="0"/>
              </a:rPr>
              <a:t>2011; 343:d4993</a:t>
            </a:r>
            <a:endParaRPr lang="en-US" sz="1200" dirty="0">
              <a:solidFill>
                <a:schemeClr val="tx2"/>
              </a:solidFill>
              <a:ea typeface="Avenir Book" charset="0"/>
              <a:cs typeface="Avenir Book" charset="0"/>
            </a:endParaRPr>
          </a:p>
        </p:txBody>
      </p:sp>
      <p:sp>
        <p:nvSpPr>
          <p:cNvPr id="10" name="Rectangle 9"/>
          <p:cNvSpPr/>
          <p:nvPr/>
        </p:nvSpPr>
        <p:spPr>
          <a:xfrm>
            <a:off x="92901" y="5198601"/>
            <a:ext cx="5029200" cy="1769715"/>
          </a:xfrm>
          <a:prstGeom prst="rect">
            <a:avLst/>
          </a:prstGeom>
        </p:spPr>
        <p:txBody>
          <a:bodyPr>
            <a:spAutoFit/>
          </a:bodyPr>
          <a:lstStyle/>
          <a:p>
            <a:pPr>
              <a:spcBef>
                <a:spcPts val="600"/>
              </a:spcBef>
              <a:buClr>
                <a:srgbClr val="000099"/>
              </a:buClr>
              <a:defRPr/>
            </a:pPr>
            <a:r>
              <a:rPr lang="en-US" i="1" dirty="0">
                <a:solidFill>
                  <a:srgbClr val="000000"/>
                </a:solidFill>
                <a:ea typeface="Avenir Book" charset="0"/>
                <a:cs typeface="Avenir Book" charset="0"/>
              </a:rPr>
              <a:t>"Before calling for increased training we should look at the training already in place.  There would appear to be plenty of room for improvement</a:t>
            </a:r>
            <a:r>
              <a:rPr lang="en-US" i="1" dirty="0" smtClean="0">
                <a:solidFill>
                  <a:srgbClr val="000000"/>
                </a:solidFill>
                <a:ea typeface="Avenir Book" charset="0"/>
                <a:cs typeface="Avenir Book" charset="0"/>
              </a:rPr>
              <a:t>.”</a:t>
            </a:r>
            <a:endParaRPr lang="en-US" i="1" dirty="0">
              <a:solidFill>
                <a:srgbClr val="000000"/>
              </a:solidFill>
              <a:ea typeface="Avenir Book" charset="0"/>
              <a:cs typeface="Avenir Book" charset="0"/>
            </a:endParaRPr>
          </a:p>
          <a:p>
            <a:pPr>
              <a:spcBef>
                <a:spcPts val="600"/>
              </a:spcBef>
              <a:buClr>
                <a:srgbClr val="000099"/>
              </a:buClr>
              <a:defRPr/>
            </a:pPr>
            <a:r>
              <a:rPr lang="en-US" sz="1600" dirty="0" smtClean="0">
                <a:solidFill>
                  <a:srgbClr val="000000"/>
                </a:solidFill>
                <a:ea typeface="Avenir Book" charset="0"/>
                <a:cs typeface="Avenir Book" charset="0"/>
              </a:rPr>
              <a:t>	</a:t>
            </a:r>
            <a:r>
              <a:rPr lang="en-US" sz="1200" dirty="0" smtClean="0">
                <a:solidFill>
                  <a:srgbClr val="000000"/>
                </a:solidFill>
                <a:ea typeface="Avenir Book" charset="0"/>
                <a:cs typeface="Avenir Book" charset="0"/>
              </a:rPr>
              <a:t>- </a:t>
            </a:r>
            <a:r>
              <a:rPr lang="en-US" sz="1200" dirty="0">
                <a:solidFill>
                  <a:srgbClr val="000000"/>
                </a:solidFill>
                <a:ea typeface="Avenir Book" charset="0"/>
                <a:cs typeface="Avenir Book" charset="0"/>
              </a:rPr>
              <a:t>David R. Hogg GP, Response to Editorial, BMJ 2011; </a:t>
            </a:r>
            <a:r>
              <a:rPr lang="en-US" sz="1200" dirty="0" smtClean="0">
                <a:solidFill>
                  <a:srgbClr val="000000"/>
                </a:solidFill>
                <a:ea typeface="Avenir Book" charset="0"/>
                <a:cs typeface="Avenir Book" charset="0"/>
              </a:rPr>
              <a:t>	43:d4993</a:t>
            </a:r>
            <a:endParaRPr lang="en-US" sz="1200" dirty="0">
              <a:solidFill>
                <a:srgbClr val="000000"/>
              </a:solidFill>
              <a:ea typeface="Avenir Book" charset="0"/>
              <a:cs typeface="Avenir Book" charset="0"/>
            </a:endParaRPr>
          </a:p>
        </p:txBody>
      </p:sp>
    </p:spTree>
    <p:extLst>
      <p:ext uri="{BB962C8B-B14F-4D97-AF65-F5344CB8AC3E}">
        <p14:creationId xmlns:p14="http://schemas.microsoft.com/office/powerpoint/2010/main" val="1017565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Center for Prenatal Pediatrics</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a:xfrm>
            <a:off x="347472" y="1600200"/>
            <a:ext cx="4986528" cy="5105400"/>
          </a:xfrm>
        </p:spPr>
        <p:txBody>
          <a:bodyPr/>
          <a:lstStyle/>
          <a:p>
            <a:pPr>
              <a:spcAft>
                <a:spcPts val="1200"/>
              </a:spcAft>
              <a:buClr>
                <a:srgbClr val="003399"/>
              </a:buClr>
              <a:buFont typeface="Wingdings" panose="05000000000000000000" pitchFamily="2" charset="2"/>
              <a:buChar char="§"/>
            </a:pPr>
            <a:r>
              <a:rPr lang="en-US" altLang="en-US" sz="2000" dirty="0">
                <a:latin typeface="+mn-lt"/>
                <a:ea typeface="Avenir Book" charset="0"/>
                <a:cs typeface="Avenir Book" charset="0"/>
              </a:rPr>
              <a:t>January 2004 - Established virtual center</a:t>
            </a:r>
          </a:p>
          <a:p>
            <a:pPr>
              <a:spcAft>
                <a:spcPts val="1200"/>
              </a:spcAft>
              <a:buClr>
                <a:srgbClr val="003399"/>
              </a:buClr>
              <a:buFont typeface="Wingdings" panose="05000000000000000000" pitchFamily="2" charset="2"/>
              <a:buChar char="§"/>
            </a:pPr>
            <a:r>
              <a:rPr lang="en-US" altLang="en-US" sz="2000" dirty="0">
                <a:latin typeface="+mn-lt"/>
                <a:ea typeface="Avenir Book" charset="0"/>
                <a:cs typeface="Avenir Book" charset="0"/>
              </a:rPr>
              <a:t>January 2011 - Carmen and John </a:t>
            </a:r>
            <a:r>
              <a:rPr lang="en-US" altLang="en-US" sz="2000" dirty="0" err="1">
                <a:latin typeface="+mn-lt"/>
                <a:ea typeface="Avenir Book" charset="0"/>
                <a:cs typeface="Avenir Book" charset="0"/>
              </a:rPr>
              <a:t>Thain</a:t>
            </a:r>
            <a:r>
              <a:rPr lang="en-US" altLang="en-US" sz="2000" dirty="0">
                <a:latin typeface="+mn-lt"/>
                <a:ea typeface="Avenir Book" charset="0"/>
                <a:cs typeface="Avenir Book" charset="0"/>
              </a:rPr>
              <a:t> Center opened </a:t>
            </a:r>
          </a:p>
          <a:p>
            <a:pPr>
              <a:spcAft>
                <a:spcPts val="1200"/>
              </a:spcAft>
              <a:buClr>
                <a:srgbClr val="003399"/>
              </a:buClr>
              <a:buFont typeface="Wingdings" panose="05000000000000000000" pitchFamily="2" charset="2"/>
              <a:buChar char="§"/>
            </a:pPr>
            <a:r>
              <a:rPr lang="en-US" altLang="en-US" sz="2000" dirty="0">
                <a:latin typeface="+mn-lt"/>
                <a:ea typeface="Avenir Book" charset="0"/>
                <a:cs typeface="Avenir Book" charset="0"/>
              </a:rPr>
              <a:t>Program dedicated to the care of pregnant women and their families after a significant birth defect is identified</a:t>
            </a:r>
          </a:p>
          <a:p>
            <a:pPr>
              <a:spcAft>
                <a:spcPts val="1200"/>
              </a:spcAft>
              <a:buClr>
                <a:srgbClr val="003399"/>
              </a:buClr>
              <a:buFont typeface="Wingdings" panose="05000000000000000000" pitchFamily="2" charset="2"/>
              <a:buChar char="§"/>
            </a:pPr>
            <a:r>
              <a:rPr lang="en-US" altLang="en-US" sz="2000" dirty="0">
                <a:latin typeface="+mn-lt"/>
                <a:ea typeface="Avenir Book" charset="0"/>
                <a:cs typeface="Avenir Book" charset="0"/>
              </a:rPr>
              <a:t>Multidisciplinary integration of all services with close collaboration between prenatal and pediatric specialists</a:t>
            </a:r>
          </a:p>
          <a:p>
            <a:pPr>
              <a:spcAft>
                <a:spcPts val="1200"/>
              </a:spcAft>
              <a:buClr>
                <a:srgbClr val="003399"/>
              </a:buClr>
              <a:buFont typeface="Wingdings" panose="05000000000000000000" pitchFamily="2" charset="2"/>
              <a:buChar char="§"/>
            </a:pPr>
            <a:r>
              <a:rPr lang="en-US" altLang="en-US" sz="2000" dirty="0">
                <a:latin typeface="+mn-lt"/>
                <a:ea typeface="Avenir Book" charset="0"/>
                <a:cs typeface="Avenir Book" charset="0"/>
              </a:rPr>
              <a:t>6072 cases referred</a:t>
            </a:r>
          </a:p>
          <a:p>
            <a:pPr lvl="1">
              <a:spcAft>
                <a:spcPts val="1200"/>
              </a:spcAft>
              <a:buClr>
                <a:srgbClr val="003399"/>
              </a:buClr>
            </a:pPr>
            <a:r>
              <a:rPr lang="en-US" altLang="en-US" sz="2000" dirty="0">
                <a:latin typeface="+mn-lt"/>
                <a:ea typeface="Avenir Book" charset="0"/>
                <a:cs typeface="Avenir Book" charset="0"/>
              </a:rPr>
              <a:t>27% for Congenital Heart Disease (CHD)</a:t>
            </a:r>
          </a:p>
          <a:p>
            <a:endParaRPr lang="en-US" dirty="0"/>
          </a:p>
        </p:txBody>
      </p:sp>
      <p:pic>
        <p:nvPicPr>
          <p:cNvPr id="5" name="Picture 6" descr="IMG_7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3232772" cy="2182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419600"/>
            <a:ext cx="3216750" cy="26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409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The Mothers Center</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a:xfrm>
            <a:off x="347472" y="1600200"/>
            <a:ext cx="4224528" cy="5105400"/>
          </a:xfrm>
        </p:spPr>
        <p:txBody>
          <a:bodyPr/>
          <a:lstStyle/>
          <a:p>
            <a:pPr marL="342900" indent="-342900">
              <a:spcBef>
                <a:spcPts val="1200"/>
              </a:spcBef>
              <a:buClr>
                <a:srgbClr val="003399"/>
              </a:buClr>
              <a:buFont typeface="Wingdings" panose="05000000000000000000" pitchFamily="2" charset="2"/>
              <a:buChar char="§"/>
            </a:pPr>
            <a:r>
              <a:rPr lang="en-US" sz="2000" dirty="0">
                <a:latin typeface="+mn-lt"/>
                <a:ea typeface="Avenir Book" charset="0"/>
                <a:cs typeface="Avenir Book" charset="0"/>
              </a:rPr>
              <a:t>Provides comprehensive, multidisciplinary care to medically and surgically complicated pregnant women</a:t>
            </a:r>
          </a:p>
          <a:p>
            <a:pPr marL="342900" indent="-342900">
              <a:spcBef>
                <a:spcPts val="1200"/>
              </a:spcBef>
              <a:buClr>
                <a:srgbClr val="003399"/>
              </a:buClr>
              <a:buFont typeface="Wingdings" panose="05000000000000000000" pitchFamily="2" charset="2"/>
              <a:buChar char="§"/>
            </a:pPr>
            <a:r>
              <a:rPr lang="en-US" sz="2000" dirty="0">
                <a:latin typeface="+mn-lt"/>
                <a:ea typeface="Avenir Book" charset="0"/>
                <a:cs typeface="Avenir Book" charset="0"/>
              </a:rPr>
              <a:t>Collaboration with cardiology, neurology, anesthesiology and others</a:t>
            </a:r>
          </a:p>
          <a:p>
            <a:pPr marL="342900" indent="-342900">
              <a:spcBef>
                <a:spcPts val="1200"/>
              </a:spcBef>
              <a:buClr>
                <a:srgbClr val="003399"/>
              </a:buClr>
              <a:buFont typeface="Wingdings" panose="05000000000000000000" pitchFamily="2" charset="2"/>
              <a:buChar char="§"/>
            </a:pPr>
            <a:r>
              <a:rPr lang="en-US" sz="2000" dirty="0">
                <a:latin typeface="+mn-lt"/>
                <a:ea typeface="Avenir Book" charset="0"/>
                <a:cs typeface="Avenir Book" charset="0"/>
              </a:rPr>
              <a:t>Over 550 patients have been referred since October </a:t>
            </a:r>
            <a:r>
              <a:rPr lang="en-US" sz="2000" dirty="0" smtClean="0">
                <a:latin typeface="+mn-lt"/>
                <a:ea typeface="Avenir Book" charset="0"/>
                <a:cs typeface="Avenir Book" charset="0"/>
              </a:rPr>
              <a:t>2013</a:t>
            </a:r>
          </a:p>
          <a:p>
            <a:pPr marL="342900" indent="-342900">
              <a:spcBef>
                <a:spcPts val="1200"/>
              </a:spcBef>
              <a:buClr>
                <a:srgbClr val="003399"/>
              </a:buClr>
              <a:buFont typeface="Wingdings" panose="05000000000000000000" pitchFamily="2" charset="2"/>
              <a:buChar char="§"/>
            </a:pPr>
            <a:r>
              <a:rPr lang="en-US" sz="2000" dirty="0" smtClean="0">
                <a:latin typeface="+mn-lt"/>
                <a:ea typeface="Avenir Book" charset="0"/>
                <a:cs typeface="Avenir Book" charset="0"/>
              </a:rPr>
              <a:t>A center where the vision to put the “M” back in MFM is the top priority</a:t>
            </a:r>
          </a:p>
          <a:p>
            <a:endParaRPr lang="en-US" dirty="0"/>
          </a:p>
        </p:txBody>
      </p:sp>
      <p:pic>
        <p:nvPicPr>
          <p:cNvPr id="5" name="Picture 2" descr="image00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064" t="11023" r="8085" b="1938"/>
          <a:stretch/>
        </p:blipFill>
        <p:spPr bwMode="auto">
          <a:xfrm>
            <a:off x="5033772" y="1600200"/>
            <a:ext cx="4371976" cy="245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648"/>
          <a:stretch/>
        </p:blipFill>
        <p:spPr bwMode="auto">
          <a:xfrm>
            <a:off x="5174266" y="4053929"/>
            <a:ext cx="4090988" cy="27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4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A Call to Action</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buNone/>
            </a:pPr>
            <a:endParaRPr lang="en-US" sz="3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874" t="7845" r="5917" b="4012"/>
          <a:stretch>
            <a:fillRect/>
          </a:stretch>
        </p:blipFill>
        <p:spPr bwMode="auto">
          <a:xfrm>
            <a:off x="1524000" y="1828800"/>
            <a:ext cx="7321550" cy="4648200"/>
          </a:xfrm>
          <a:prstGeom prst="rect">
            <a:avLst/>
          </a:prstGeom>
          <a:noFill/>
          <a:ln w="9525">
            <a:solidFill>
              <a:schemeClr val="tx1"/>
            </a:solidFill>
            <a:miter lim="800000"/>
            <a:headEnd/>
            <a:tailEnd/>
          </a:ln>
          <a:effectLst>
            <a:outerShdw blurRad="76200" dist="177801"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37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Research Recommendations</a:t>
            </a:r>
            <a:endParaRPr lang="en-US" dirty="0">
              <a:latin typeface="+mj-lt"/>
              <a:ea typeface="Avenir Book" charset="0"/>
              <a:cs typeface="Avenir Book"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7233362"/>
              </p:ext>
            </p:extLst>
          </p:nvPr>
        </p:nvGraphicFramePr>
        <p:xfrm>
          <a:off x="457200" y="1371599"/>
          <a:ext cx="9067800" cy="5309663"/>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7109980"/>
                <a:gridCol w="1957820"/>
              </a:tblGrid>
              <a:tr h="313899">
                <a:tc>
                  <a:txBody>
                    <a:bodyPr/>
                    <a:lstStyle/>
                    <a:p>
                      <a:r>
                        <a:rPr lang="en-US" smtClean="0">
                          <a:latin typeface="+mn-lt"/>
                          <a:ea typeface="Avenir Book" charset="0"/>
                          <a:cs typeface="Avenir Book" charset="0"/>
                        </a:rPr>
                        <a:t>Recommendation</a:t>
                      </a:r>
                      <a:endParaRPr lang="en-US" dirty="0">
                        <a:latin typeface="+mn-lt"/>
                        <a:ea typeface="Avenir Book" charset="0"/>
                        <a:cs typeface="Avenir Book" charset="0"/>
                      </a:endParaRPr>
                    </a:p>
                  </a:txBody>
                  <a:tcPr/>
                </a:tc>
                <a:tc>
                  <a:txBody>
                    <a:bodyPr/>
                    <a:lstStyle/>
                    <a:p>
                      <a:r>
                        <a:rPr lang="en-US" dirty="0" smtClean="0">
                          <a:latin typeface="+mn-lt"/>
                          <a:ea typeface="Avenir Book" charset="0"/>
                          <a:cs typeface="Avenir Book" charset="0"/>
                        </a:rPr>
                        <a:t>Status</a:t>
                      </a:r>
                      <a:endParaRPr lang="en-US" dirty="0">
                        <a:latin typeface="+mn-lt"/>
                        <a:ea typeface="Avenir Book" charset="0"/>
                        <a:cs typeface="Avenir Book" charset="0"/>
                      </a:endParaRPr>
                    </a:p>
                  </a:txBody>
                  <a:tcPr/>
                </a:tc>
              </a:tr>
              <a:tr h="706272">
                <a:tc>
                  <a:txBody>
                    <a:bodyPr/>
                    <a:lstStyle/>
                    <a:p>
                      <a:pPr lvl="0"/>
                      <a:r>
                        <a:rPr lang="en-US" sz="1600" dirty="0" smtClean="0">
                          <a:latin typeface="+mn-lt"/>
                          <a:ea typeface="Avenir Book" charset="0"/>
                          <a:cs typeface="Avenir Book" charset="0"/>
                        </a:rPr>
                        <a:t>1. Developing</a:t>
                      </a:r>
                      <a:r>
                        <a:rPr lang="en-US" sz="1600" baseline="0" dirty="0" smtClean="0">
                          <a:latin typeface="+mn-lt"/>
                          <a:ea typeface="Avenir Book" charset="0"/>
                          <a:cs typeface="Avenir Book" charset="0"/>
                        </a:rPr>
                        <a:t> standardized methods for national surveillance of maternal mortality and morbidity</a:t>
                      </a:r>
                      <a:endParaRPr lang="en-US" sz="1600" dirty="0" smtClean="0">
                        <a:latin typeface="+mn-lt"/>
                        <a:ea typeface="Avenir Book" charset="0"/>
                        <a:cs typeface="Avenir Book" charset="0"/>
                      </a:endParaRPr>
                    </a:p>
                  </a:txBody>
                  <a:tcPr/>
                </a:tc>
                <a:tc>
                  <a:txBody>
                    <a:bodyPr/>
                    <a:lstStyle/>
                    <a:p>
                      <a:r>
                        <a:rPr lang="en-US" sz="1600" dirty="0" smtClean="0">
                          <a:latin typeface="+mn-lt"/>
                          <a:ea typeface="Avenir Book" charset="0"/>
                          <a:cs typeface="Avenir Book" charset="0"/>
                        </a:rPr>
                        <a:t>In progress</a:t>
                      </a:r>
                      <a:endParaRPr lang="en-US" sz="1600" dirty="0">
                        <a:latin typeface="+mn-lt"/>
                        <a:ea typeface="Avenir Book" charset="0"/>
                        <a:cs typeface="Avenir Book" charset="0"/>
                      </a:endParaRPr>
                    </a:p>
                  </a:txBody>
                  <a:tcPr/>
                </a:tc>
              </a:tr>
              <a:tr h="497006">
                <a:tc>
                  <a:txBody>
                    <a:bodyPr/>
                    <a:lstStyle/>
                    <a:p>
                      <a:pPr lvl="0"/>
                      <a:r>
                        <a:rPr lang="en-US" sz="1600" dirty="0" smtClean="0">
                          <a:latin typeface="+mn-lt"/>
                          <a:ea typeface="Avenir Book" charset="0"/>
                          <a:cs typeface="Avenir Book" charset="0"/>
                        </a:rPr>
                        <a:t>2. Defining significant maternal morbidity and “near misses”</a:t>
                      </a:r>
                    </a:p>
                  </a:txBody>
                  <a:tcPr/>
                </a:tc>
                <a:tc>
                  <a:txBody>
                    <a:bodyPr/>
                    <a:lstStyle/>
                    <a:p>
                      <a:r>
                        <a:rPr lang="en-US" sz="1600" dirty="0" smtClean="0">
                          <a:latin typeface="+mn-lt"/>
                          <a:ea typeface="Avenir Book" charset="0"/>
                          <a:cs typeface="Avenir Book" charset="0"/>
                        </a:rPr>
                        <a:t>Complete</a:t>
                      </a:r>
                      <a:endParaRPr lang="en-US" sz="1600" dirty="0">
                        <a:latin typeface="+mn-lt"/>
                        <a:ea typeface="Avenir Book" charset="0"/>
                        <a:cs typeface="Avenir Book" charset="0"/>
                      </a:endParaRPr>
                    </a:p>
                  </a:txBody>
                  <a:tcPr/>
                </a:tc>
              </a:tr>
              <a:tr h="706272">
                <a:tc>
                  <a:txBody>
                    <a:bodyPr/>
                    <a:lstStyle/>
                    <a:p>
                      <a:pPr lvl="0"/>
                      <a:r>
                        <a:rPr lang="en-US" sz="1600" dirty="0" smtClean="0">
                          <a:latin typeface="+mn-lt"/>
                          <a:ea typeface="Avenir Book" charset="0"/>
                          <a:cs typeface="Avenir Book" charset="0"/>
                        </a:rPr>
                        <a:t>3. Prediction of patient’s risk of maternal mortality and severe</a:t>
                      </a:r>
                      <a:r>
                        <a:rPr lang="en-US" sz="1600" baseline="0" dirty="0" smtClean="0">
                          <a:latin typeface="+mn-lt"/>
                          <a:ea typeface="Avenir Book" charset="0"/>
                          <a:cs typeface="Avenir Book" charset="0"/>
                        </a:rPr>
                        <a:t> morbidity</a:t>
                      </a:r>
                      <a:endParaRPr lang="en-US" sz="1600" dirty="0" smtClean="0">
                        <a:latin typeface="+mn-lt"/>
                        <a:ea typeface="Avenir Book" charset="0"/>
                        <a:cs typeface="Avenir Book" charset="0"/>
                      </a:endParaRPr>
                    </a:p>
                  </a:txBody>
                  <a:tcPr/>
                </a:tc>
                <a:tc>
                  <a:txBody>
                    <a:bodyPr/>
                    <a:lstStyle/>
                    <a:p>
                      <a:r>
                        <a:rPr lang="en-US" sz="1600" dirty="0" smtClean="0">
                          <a:latin typeface="+mn-lt"/>
                          <a:ea typeface="Avenir Book" charset="0"/>
                          <a:cs typeface="Avenir Book" charset="0"/>
                        </a:rPr>
                        <a:t>In progress</a:t>
                      </a:r>
                      <a:endParaRPr lang="en-US" sz="1600" dirty="0">
                        <a:latin typeface="+mn-lt"/>
                        <a:ea typeface="Avenir Book" charset="0"/>
                        <a:cs typeface="Avenir Book" charset="0"/>
                      </a:endParaRPr>
                    </a:p>
                  </a:txBody>
                  <a:tcPr/>
                </a:tc>
              </a:tr>
              <a:tr h="706272">
                <a:tc>
                  <a:txBody>
                    <a:bodyPr/>
                    <a:lstStyle/>
                    <a:p>
                      <a:pPr lvl="0"/>
                      <a:r>
                        <a:rPr lang="en-US" sz="1600" dirty="0" smtClean="0">
                          <a:latin typeface="+mn-lt"/>
                          <a:ea typeface="Avenir Book" charset="0"/>
                          <a:cs typeface="Avenir Book" charset="0"/>
                        </a:rPr>
                        <a:t>4. Determining optimal timing of delivery to balance maternal, fetal, and neonatal risks</a:t>
                      </a:r>
                    </a:p>
                  </a:txBody>
                  <a:tcPr/>
                </a:tc>
                <a:tc>
                  <a:txBody>
                    <a:bodyPr/>
                    <a:lstStyle/>
                    <a:p>
                      <a:r>
                        <a:rPr lang="en-US" sz="1600" dirty="0" smtClean="0">
                          <a:latin typeface="+mn-lt"/>
                          <a:ea typeface="Avenir Book" charset="0"/>
                          <a:cs typeface="Avenir Book" charset="0"/>
                        </a:rPr>
                        <a:t>In progress</a:t>
                      </a:r>
                      <a:endParaRPr lang="en-US" sz="1600" dirty="0">
                        <a:latin typeface="+mn-lt"/>
                        <a:ea typeface="Avenir Book" charset="0"/>
                        <a:cs typeface="Avenir Book" charset="0"/>
                      </a:endParaRPr>
                    </a:p>
                  </a:txBody>
                  <a:tcPr/>
                </a:tc>
              </a:tr>
              <a:tr h="915537">
                <a:tc>
                  <a:txBody>
                    <a:bodyPr/>
                    <a:lstStyle/>
                    <a:p>
                      <a:pPr lvl="0"/>
                      <a:r>
                        <a:rPr lang="en-US" sz="1600" dirty="0" smtClean="0">
                          <a:latin typeface="+mn-lt"/>
                          <a:ea typeface="Avenir Book" charset="0"/>
                          <a:cs typeface="Avenir Book" charset="0"/>
                        </a:rPr>
                        <a:t>5. Economic</a:t>
                      </a:r>
                      <a:r>
                        <a:rPr lang="en-US" sz="1600" baseline="0" dirty="0" smtClean="0">
                          <a:latin typeface="+mn-lt"/>
                          <a:ea typeface="Avenir Book" charset="0"/>
                          <a:cs typeface="Avenir Book" charset="0"/>
                        </a:rPr>
                        <a:t> analyses to show benefit of maternal care, including </a:t>
                      </a:r>
                      <a:r>
                        <a:rPr lang="en-US" sz="1600" baseline="0" dirty="0" err="1" smtClean="0">
                          <a:latin typeface="+mn-lt"/>
                          <a:ea typeface="Avenir Book" charset="0"/>
                          <a:cs typeface="Avenir Book" charset="0"/>
                        </a:rPr>
                        <a:t>interpregnancy</a:t>
                      </a:r>
                      <a:r>
                        <a:rPr lang="en-US" sz="1600" baseline="0" dirty="0" smtClean="0">
                          <a:latin typeface="+mn-lt"/>
                          <a:ea typeface="Avenir Book" charset="0"/>
                          <a:cs typeface="Avenir Book" charset="0"/>
                        </a:rPr>
                        <a:t> and </a:t>
                      </a:r>
                      <a:r>
                        <a:rPr lang="en-US" sz="1600" baseline="0" dirty="0" err="1" smtClean="0">
                          <a:latin typeface="+mn-lt"/>
                          <a:ea typeface="Avenir Book" charset="0"/>
                          <a:cs typeface="Avenir Book" charset="0"/>
                        </a:rPr>
                        <a:t>postdelivery</a:t>
                      </a:r>
                      <a:r>
                        <a:rPr lang="en-US" sz="1600" baseline="0" dirty="0" smtClean="0">
                          <a:latin typeface="+mn-lt"/>
                          <a:ea typeface="Avenir Book" charset="0"/>
                          <a:cs typeface="Avenir Book" charset="0"/>
                        </a:rPr>
                        <a:t> care, as well as improvement in neonatal outcome</a:t>
                      </a:r>
                      <a:endParaRPr lang="en-US" sz="1600" dirty="0" smtClean="0">
                        <a:latin typeface="+mn-lt"/>
                        <a:ea typeface="Avenir Book" charset="0"/>
                        <a:cs typeface="Avenir Book" charset="0"/>
                      </a:endParaRPr>
                    </a:p>
                  </a:txBody>
                  <a:tcPr/>
                </a:tc>
                <a:tc>
                  <a:txBody>
                    <a:bodyPr/>
                    <a:lstStyle/>
                    <a:p>
                      <a:endParaRPr lang="en-US" sz="1600" dirty="0">
                        <a:latin typeface="+mn-lt"/>
                        <a:ea typeface="Avenir Book" charset="0"/>
                        <a:cs typeface="Avenir Book" charset="0"/>
                      </a:endParaRPr>
                    </a:p>
                  </a:txBody>
                  <a:tcPr/>
                </a:tc>
              </a:tr>
              <a:tr h="706272">
                <a:tc>
                  <a:txBody>
                    <a:bodyPr/>
                    <a:lstStyle/>
                    <a:p>
                      <a:pPr lvl="0"/>
                      <a:r>
                        <a:rPr lang="en-US" sz="1600" dirty="0" smtClean="0">
                          <a:latin typeface="+mn-lt"/>
                          <a:ea typeface="Avenir Book" charset="0"/>
                          <a:cs typeface="Avenir Book" charset="0"/>
                        </a:rPr>
                        <a:t>6. Effectiveness of various approaches to improve training in maternal medicine</a:t>
                      </a:r>
                    </a:p>
                  </a:txBody>
                  <a:tcPr/>
                </a:tc>
                <a:tc>
                  <a:txBody>
                    <a:bodyPr/>
                    <a:lstStyle/>
                    <a:p>
                      <a:r>
                        <a:rPr lang="en-US" sz="1600" dirty="0" smtClean="0">
                          <a:latin typeface="+mn-lt"/>
                          <a:ea typeface="Avenir Book" charset="0"/>
                          <a:cs typeface="Avenir Book" charset="0"/>
                        </a:rPr>
                        <a:t>In progress</a:t>
                      </a:r>
                      <a:endParaRPr lang="en-US" sz="1600" dirty="0">
                        <a:latin typeface="+mn-lt"/>
                        <a:ea typeface="Avenir Book" charset="0"/>
                        <a:cs typeface="Avenir Book" charset="0"/>
                      </a:endParaRPr>
                    </a:p>
                  </a:txBody>
                  <a:tcPr/>
                </a:tc>
              </a:tr>
              <a:tr h="70627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latin typeface="+mn-lt"/>
                          <a:ea typeface="Avenir Book" charset="0"/>
                          <a:cs typeface="Avenir Book" charset="0"/>
                        </a:rPr>
                        <a:t>7. Research</a:t>
                      </a:r>
                      <a:r>
                        <a:rPr lang="en-US" sz="1600" baseline="0" dirty="0" smtClean="0">
                          <a:latin typeface="+mn-lt"/>
                          <a:ea typeface="Avenir Book" charset="0"/>
                          <a:cs typeface="Avenir Book" charset="0"/>
                        </a:rPr>
                        <a:t> on impact of adverse pregnancy outcomes on long-term maternal health</a:t>
                      </a:r>
                      <a:endParaRPr lang="en-US" sz="1600" dirty="0" smtClean="0">
                        <a:latin typeface="+mn-lt"/>
                        <a:ea typeface="Avenir Book" charset="0"/>
                        <a:cs typeface="Avenir Book" charset="0"/>
                      </a:endParaRPr>
                    </a:p>
                  </a:txBody>
                  <a:tcPr/>
                </a:tc>
                <a:tc>
                  <a:txBody>
                    <a:bodyPr/>
                    <a:lstStyle/>
                    <a:p>
                      <a:r>
                        <a:rPr lang="en-US" sz="1600" dirty="0" smtClean="0">
                          <a:latin typeface="+mn-lt"/>
                          <a:ea typeface="Avenir Book" charset="0"/>
                          <a:cs typeface="Avenir Book" charset="0"/>
                        </a:rPr>
                        <a:t>In progress</a:t>
                      </a:r>
                      <a:endParaRPr lang="en-US" sz="1600" dirty="0">
                        <a:latin typeface="+mn-lt"/>
                        <a:ea typeface="Avenir Book" charset="0"/>
                        <a:cs typeface="Avenir Book" charset="0"/>
                      </a:endParaRPr>
                    </a:p>
                  </a:txBody>
                  <a:tcPr/>
                </a:tc>
              </a:tr>
            </a:tbl>
          </a:graphicData>
        </a:graphic>
      </p:graphicFrame>
    </p:spTree>
    <p:extLst>
      <p:ext uri="{BB962C8B-B14F-4D97-AF65-F5344CB8AC3E}">
        <p14:creationId xmlns:p14="http://schemas.microsoft.com/office/powerpoint/2010/main" val="103830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Severe Maternal Morbidity</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buClr>
                <a:srgbClr val="003399"/>
              </a:buClr>
              <a:buFont typeface="Wingdings" pitchFamily="2" charset="2"/>
              <a:buChar char="§"/>
            </a:pPr>
            <a:r>
              <a:rPr lang="en-US" dirty="0">
                <a:latin typeface="+mn-lt"/>
                <a:ea typeface="Avenir Book" charset="0"/>
                <a:cs typeface="Avenir Book" charset="0"/>
              </a:rPr>
              <a:t>Define significant maternal morbidity and “near misses”</a:t>
            </a:r>
          </a:p>
          <a:p>
            <a:pPr>
              <a:buClr>
                <a:srgbClr val="003399"/>
              </a:buClr>
              <a:buFont typeface="Wingdings" pitchFamily="2" charset="2"/>
              <a:buChar char="§"/>
            </a:pPr>
            <a:endParaRPr lang="en-US" sz="1000" dirty="0">
              <a:latin typeface="+mn-lt"/>
              <a:ea typeface="Avenir Book" charset="0"/>
              <a:cs typeface="Avenir Book" charset="0"/>
            </a:endParaRPr>
          </a:p>
          <a:p>
            <a:pPr>
              <a:buClr>
                <a:srgbClr val="003399"/>
              </a:buClr>
              <a:buFont typeface="Wingdings" pitchFamily="2" charset="2"/>
              <a:buChar char="§"/>
            </a:pPr>
            <a:r>
              <a:rPr lang="en-US" dirty="0">
                <a:latin typeface="+mn-lt"/>
                <a:ea typeface="Avenir Book" charset="0"/>
                <a:cs typeface="Avenir Book" charset="0"/>
              </a:rPr>
              <a:t>All hospitals should identify women who: </a:t>
            </a:r>
          </a:p>
          <a:p>
            <a:pPr lvl="1">
              <a:buClr>
                <a:srgbClr val="003399"/>
              </a:buClr>
            </a:pPr>
            <a:r>
              <a:rPr lang="en-US" sz="2200" dirty="0">
                <a:latin typeface="+mn-lt"/>
                <a:ea typeface="Avenir Book" charset="0"/>
                <a:cs typeface="Avenir Book" charset="0"/>
              </a:rPr>
              <a:t>Are admitted to an ICU during pregnancy (3-4 per 1000 deliveries)</a:t>
            </a:r>
          </a:p>
          <a:p>
            <a:pPr lvl="1">
              <a:buClr>
                <a:srgbClr val="003399"/>
              </a:buClr>
            </a:pPr>
            <a:r>
              <a:rPr lang="en-US" sz="2200" dirty="0">
                <a:latin typeface="+mn-lt"/>
                <a:ea typeface="Avenir Book" charset="0"/>
                <a:cs typeface="Avenir Book" charset="0"/>
              </a:rPr>
              <a:t>Have been transfused with ≥4 units of blood (2 per 1000 deliveries</a:t>
            </a:r>
            <a:r>
              <a:rPr lang="en-US" sz="2000" dirty="0">
                <a:latin typeface="+mn-lt"/>
                <a:ea typeface="Avenir Book" charset="0"/>
                <a:cs typeface="Avenir Book" charset="0"/>
              </a:rPr>
              <a:t>)</a:t>
            </a:r>
            <a:endParaRPr lang="en-US" sz="1000" dirty="0">
              <a:latin typeface="+mn-lt"/>
              <a:ea typeface="Avenir Book" charset="0"/>
              <a:cs typeface="Avenir Book" charset="0"/>
            </a:endParaRPr>
          </a:p>
          <a:p>
            <a:pPr lvl="1">
              <a:buClr>
                <a:srgbClr val="003399"/>
              </a:buClr>
            </a:pPr>
            <a:endParaRPr lang="en-US" sz="1000" dirty="0">
              <a:latin typeface="+mn-lt"/>
              <a:ea typeface="Avenir Book" charset="0"/>
              <a:cs typeface="Avenir Book" charset="0"/>
            </a:endParaRPr>
          </a:p>
          <a:p>
            <a:pPr>
              <a:buClr>
                <a:srgbClr val="003399"/>
              </a:buClr>
              <a:buFont typeface="Wingdings" pitchFamily="2" charset="2"/>
              <a:buChar char="§"/>
            </a:pPr>
            <a:r>
              <a:rPr lang="en-US" dirty="0">
                <a:latin typeface="+mn-lt"/>
                <a:ea typeface="Avenir Book" charset="0"/>
                <a:cs typeface="Avenir Book" charset="0"/>
              </a:rPr>
              <a:t>Not meant to discourage an individual site to use additional clinical criteria to define morbidity</a:t>
            </a:r>
          </a:p>
          <a:p>
            <a:pPr>
              <a:buClr>
                <a:srgbClr val="003399"/>
              </a:buClr>
              <a:buFont typeface="Wingdings" pitchFamily="2" charset="2"/>
              <a:buChar char="§"/>
            </a:pPr>
            <a:endParaRPr lang="en-US" sz="1000" dirty="0">
              <a:latin typeface="+mn-lt"/>
              <a:ea typeface="Avenir Book" charset="0"/>
              <a:cs typeface="Avenir Book" charset="0"/>
            </a:endParaRPr>
          </a:p>
          <a:p>
            <a:pPr>
              <a:buClr>
                <a:srgbClr val="003399"/>
              </a:buClr>
              <a:buFont typeface="Wingdings" pitchFamily="2" charset="2"/>
              <a:buChar char="§"/>
            </a:pPr>
            <a:r>
              <a:rPr lang="en-US" dirty="0">
                <a:latin typeface="+mn-lt"/>
                <a:ea typeface="Avenir Book" charset="0"/>
                <a:cs typeface="Avenir Book" charset="0"/>
              </a:rPr>
              <a:t>Cases of SMM should be reviewed for ongoing quality improvement</a:t>
            </a:r>
          </a:p>
          <a:p>
            <a:pPr>
              <a:buClr>
                <a:srgbClr val="003399"/>
              </a:buClr>
              <a:buFont typeface="Wingdings" pitchFamily="2" charset="2"/>
              <a:buChar char="§"/>
            </a:pPr>
            <a:endParaRPr lang="en-US" sz="1000" dirty="0">
              <a:latin typeface="+mn-lt"/>
              <a:ea typeface="Avenir Book" charset="0"/>
              <a:cs typeface="Avenir Book" charset="0"/>
            </a:endParaRPr>
          </a:p>
          <a:p>
            <a:pPr>
              <a:buClr>
                <a:srgbClr val="003399"/>
              </a:buClr>
              <a:buFont typeface="Wingdings" pitchFamily="2" charset="2"/>
              <a:buChar char="§"/>
            </a:pPr>
            <a:r>
              <a:rPr lang="en-US" dirty="0">
                <a:latin typeface="+mn-lt"/>
                <a:ea typeface="Avenir Book" charset="0"/>
                <a:cs typeface="Avenir Book" charset="0"/>
              </a:rPr>
              <a:t>‘We believe they will serve as a good starting point’</a:t>
            </a:r>
          </a:p>
          <a:p>
            <a:pPr marL="0" indent="0">
              <a:buNone/>
            </a:pPr>
            <a:endParaRPr lang="en-US" sz="3200" dirty="0"/>
          </a:p>
        </p:txBody>
      </p:sp>
      <p:sp>
        <p:nvSpPr>
          <p:cNvPr id="7" name="TextBox 6"/>
          <p:cNvSpPr txBox="1"/>
          <p:nvPr/>
        </p:nvSpPr>
        <p:spPr>
          <a:xfrm>
            <a:off x="5638800" y="5820477"/>
            <a:ext cx="4271771" cy="1384995"/>
          </a:xfrm>
          <a:prstGeom prst="rect">
            <a:avLst/>
          </a:prstGeom>
          <a:noFill/>
        </p:spPr>
        <p:txBody>
          <a:bodyPr wrap="square" rtlCol="0">
            <a:spAutoFit/>
          </a:bodyPr>
          <a:lstStyle/>
          <a:p>
            <a:r>
              <a:rPr lang="en-US" sz="1400" dirty="0" smtClean="0">
                <a:solidFill>
                  <a:schemeClr val="tx2"/>
                </a:solidFill>
              </a:rPr>
              <a:t>You WB, et al. Am J </a:t>
            </a:r>
            <a:r>
              <a:rPr lang="en-US" sz="1400" dirty="0" err="1" smtClean="0">
                <a:solidFill>
                  <a:schemeClr val="tx2"/>
                </a:solidFill>
              </a:rPr>
              <a:t>Perinatol</a:t>
            </a:r>
            <a:r>
              <a:rPr lang="en-US" sz="1400" dirty="0" smtClean="0">
                <a:solidFill>
                  <a:schemeClr val="tx2"/>
                </a:solidFill>
              </a:rPr>
              <a:t> 2013;30:21-4</a:t>
            </a:r>
          </a:p>
          <a:p>
            <a:r>
              <a:rPr lang="en-US" sz="1400" dirty="0" smtClean="0">
                <a:solidFill>
                  <a:schemeClr val="tx2"/>
                </a:solidFill>
              </a:rPr>
              <a:t>Wanderer JP, et al. </a:t>
            </a:r>
            <a:r>
              <a:rPr lang="en-US" sz="1400" dirty="0" err="1" smtClean="0">
                <a:solidFill>
                  <a:schemeClr val="tx2"/>
                </a:solidFill>
              </a:rPr>
              <a:t>Crit</a:t>
            </a:r>
            <a:r>
              <a:rPr lang="en-US" sz="1400" dirty="0" smtClean="0">
                <a:solidFill>
                  <a:schemeClr val="tx2"/>
                </a:solidFill>
              </a:rPr>
              <a:t> Care Med 2013;41:1844-52</a:t>
            </a:r>
          </a:p>
          <a:p>
            <a:r>
              <a:rPr lang="en-US" sz="1400" dirty="0">
                <a:solidFill>
                  <a:schemeClr val="tx2"/>
                </a:solidFill>
              </a:rPr>
              <a:t>Callaghan WM, </a:t>
            </a:r>
            <a:r>
              <a:rPr lang="en-US" sz="1400" dirty="0" smtClean="0">
                <a:solidFill>
                  <a:schemeClr val="tx2"/>
                </a:solidFill>
              </a:rPr>
              <a:t>et al. </a:t>
            </a:r>
            <a:r>
              <a:rPr lang="en-US" sz="1400" dirty="0" err="1" smtClean="0">
                <a:solidFill>
                  <a:schemeClr val="tx2"/>
                </a:solidFill>
              </a:rPr>
              <a:t>Obstet</a:t>
            </a:r>
            <a:r>
              <a:rPr lang="en-US" sz="1400" dirty="0" smtClean="0">
                <a:solidFill>
                  <a:schemeClr val="tx2"/>
                </a:solidFill>
              </a:rPr>
              <a:t> </a:t>
            </a:r>
            <a:r>
              <a:rPr lang="en-US" sz="1400" dirty="0">
                <a:solidFill>
                  <a:schemeClr val="tx2"/>
                </a:solidFill>
              </a:rPr>
              <a:t>Gynecol. 2014 May;123(5):</a:t>
            </a:r>
            <a:r>
              <a:rPr lang="en-US" sz="1400" dirty="0" smtClean="0">
                <a:solidFill>
                  <a:schemeClr val="tx2"/>
                </a:solidFill>
              </a:rPr>
              <a:t>978-981</a:t>
            </a:r>
          </a:p>
          <a:p>
            <a:r>
              <a:rPr lang="en-US" sz="1400" dirty="0" err="1" smtClean="0">
                <a:solidFill>
                  <a:schemeClr val="tx2"/>
                </a:solidFill>
              </a:rPr>
              <a:t>D’Alton</a:t>
            </a:r>
            <a:r>
              <a:rPr lang="en-US" sz="1400" dirty="0" smtClean="0">
                <a:solidFill>
                  <a:schemeClr val="tx2"/>
                </a:solidFill>
              </a:rPr>
              <a:t> ME, et al</a:t>
            </a:r>
            <a:r>
              <a:rPr lang="en-US" sz="1400" dirty="0">
                <a:solidFill>
                  <a:schemeClr val="tx2"/>
                </a:solidFill>
              </a:rPr>
              <a:t>. Am J </a:t>
            </a:r>
            <a:r>
              <a:rPr lang="en-US" sz="1400" dirty="0" err="1">
                <a:solidFill>
                  <a:schemeClr val="tx2"/>
                </a:solidFill>
              </a:rPr>
              <a:t>Obstet</a:t>
            </a:r>
            <a:r>
              <a:rPr lang="en-US" sz="1400" dirty="0">
                <a:solidFill>
                  <a:schemeClr val="tx2"/>
                </a:solidFill>
              </a:rPr>
              <a:t> Gynecol. 2013 Jun;208(6):442-8</a:t>
            </a:r>
          </a:p>
        </p:txBody>
      </p:sp>
    </p:spTree>
    <p:extLst>
      <p:ext uri="{BB962C8B-B14F-4D97-AF65-F5344CB8AC3E}">
        <p14:creationId xmlns:p14="http://schemas.microsoft.com/office/powerpoint/2010/main" val="1421186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Progress since 2012</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buNone/>
            </a:pP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732742852"/>
              </p:ext>
            </p:extLst>
          </p:nvPr>
        </p:nvGraphicFramePr>
        <p:xfrm>
          <a:off x="347472" y="1279073"/>
          <a:ext cx="9372600" cy="5747654"/>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686300"/>
                <a:gridCol w="4686300"/>
              </a:tblGrid>
              <a:tr h="522514">
                <a:tc>
                  <a:txBody>
                    <a:bodyPr/>
                    <a:lstStyle/>
                    <a:p>
                      <a:r>
                        <a:rPr lang="en-US" sz="1600" b="1" dirty="0" smtClean="0">
                          <a:latin typeface="+mn-lt"/>
                          <a:ea typeface="Avenir Book" charset="0"/>
                          <a:cs typeface="Avenir Book" charset="0"/>
                        </a:rPr>
                        <a:t>Title</a:t>
                      </a:r>
                      <a:endParaRPr lang="en-US" sz="1600" b="1" dirty="0">
                        <a:latin typeface="+mn-lt"/>
                        <a:ea typeface="Avenir Book" charset="0"/>
                        <a:cs typeface="Avenir Book" charset="0"/>
                      </a:endParaRPr>
                    </a:p>
                  </a:txBody>
                  <a:tcPr/>
                </a:tc>
                <a:tc>
                  <a:txBody>
                    <a:bodyPr/>
                    <a:lstStyle/>
                    <a:p>
                      <a:r>
                        <a:rPr lang="en-US" sz="1600" dirty="0" smtClean="0">
                          <a:latin typeface="+mn-lt"/>
                          <a:ea typeface="Avenir Book" charset="0"/>
                          <a:cs typeface="Avenir Book" charset="0"/>
                        </a:rPr>
                        <a:t>Journal/Date</a:t>
                      </a:r>
                      <a:endParaRPr lang="en-US" sz="16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Putting the "M" back in maternal-fetal medicine </a:t>
                      </a:r>
                      <a:endParaRPr lang="en-US" sz="1400" b="1" i="0" dirty="0">
                        <a:latin typeface="+mn-lt"/>
                        <a:ea typeface="Avenir Book" charset="0"/>
                        <a:cs typeface="Avenir Book" charset="0"/>
                      </a:endParaRPr>
                    </a:p>
                  </a:txBody>
                  <a:tcPr/>
                </a:tc>
                <a:tc>
                  <a:txBody>
                    <a:bodyPr/>
                    <a:lstStyle/>
                    <a:p>
                      <a:r>
                        <a:rPr lang="en-US" sz="1400" dirty="0" smtClean="0">
                          <a:latin typeface="+mn-lt"/>
                          <a:ea typeface="Avenir Book" charset="0"/>
                          <a:cs typeface="Avenir Book" charset="0"/>
                        </a:rPr>
                        <a:t>Am J </a:t>
                      </a:r>
                      <a:r>
                        <a:rPr lang="en-US" sz="1400" dirty="0" err="1" smtClean="0">
                          <a:latin typeface="+mn-lt"/>
                          <a:ea typeface="Avenir Book" charset="0"/>
                          <a:cs typeface="Avenir Book" charset="0"/>
                        </a:rPr>
                        <a:t>Obstet</a:t>
                      </a:r>
                      <a:r>
                        <a:rPr lang="en-US" sz="1400" dirty="0" smtClean="0">
                          <a:latin typeface="+mn-lt"/>
                          <a:ea typeface="Avenir Book" charset="0"/>
                          <a:cs typeface="Avenir Book" charset="0"/>
                        </a:rPr>
                        <a:t> Gynecol. 2013 Jun</a:t>
                      </a:r>
                    </a:p>
                  </a:txBody>
                  <a:tcPr/>
                </a:tc>
              </a:tr>
              <a:tr h="522514">
                <a:tc>
                  <a:txBody>
                    <a:bodyPr/>
                    <a:lstStyle/>
                    <a:p>
                      <a:r>
                        <a:rPr lang="en-US" sz="1400" b="1" i="0" dirty="0" smtClean="0">
                          <a:latin typeface="+mn-lt"/>
                          <a:ea typeface="Avenir Book" charset="0"/>
                          <a:cs typeface="Avenir Book" charset="0"/>
                        </a:rPr>
                        <a:t>The National Partnership for Maternal Safety</a:t>
                      </a:r>
                      <a:endParaRPr lang="en-US" sz="1400" b="1" i="0" dirty="0">
                        <a:latin typeface="+mn-lt"/>
                        <a:ea typeface="Avenir Book" charset="0"/>
                        <a:cs typeface="Avenir Book" charset="0"/>
                      </a:endParaRPr>
                    </a:p>
                  </a:txBody>
                  <a:tcPr/>
                </a:tc>
                <a:tc>
                  <a:txBody>
                    <a:bodyPr/>
                    <a:lstStyle/>
                    <a:p>
                      <a:r>
                        <a:rPr lang="en-US" sz="1400" dirty="0" smtClean="0">
                          <a:latin typeface="+mn-lt"/>
                          <a:ea typeface="Avenir Book" charset="0"/>
                          <a:cs typeface="Avenir Book" charset="0"/>
                        </a:rPr>
                        <a:t>Obstet Gynecol. 2014 May</a:t>
                      </a:r>
                      <a:endParaRPr lang="en-US" sz="14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Facility-based identification of women with severe maternal morbidity: it is time to start</a:t>
                      </a:r>
                      <a:endParaRPr lang="en-US" sz="1400" b="1" i="0" dirty="0">
                        <a:latin typeface="+mn-lt"/>
                        <a:ea typeface="Avenir Book" charset="0"/>
                        <a:cs typeface="Avenir Book" charset="0"/>
                      </a:endParaRPr>
                    </a:p>
                  </a:txBody>
                  <a:tcPr/>
                </a:tc>
                <a:tc>
                  <a:txBody>
                    <a:bodyPr/>
                    <a:lstStyle/>
                    <a:p>
                      <a:r>
                        <a:rPr lang="en-US" sz="1400" dirty="0" smtClean="0">
                          <a:latin typeface="+mn-lt"/>
                          <a:ea typeface="Avenir Book" charset="0"/>
                          <a:cs typeface="Avenir Book" charset="0"/>
                        </a:rPr>
                        <a:t>Obstet Gynecol. 2014 May</a:t>
                      </a:r>
                      <a:endParaRPr lang="en-US" sz="14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Standardized severe maternal morbidity review: rationale and process</a:t>
                      </a:r>
                      <a:endParaRPr lang="en-US" sz="1400" b="1" i="0" dirty="0">
                        <a:latin typeface="+mn-lt"/>
                        <a:ea typeface="Avenir Book" charset="0"/>
                        <a:cs typeface="Avenir Book" charset="0"/>
                      </a:endParaRPr>
                    </a:p>
                  </a:txBody>
                  <a:tcPr/>
                </a:tc>
                <a:tc>
                  <a:txBody>
                    <a:bodyPr/>
                    <a:lstStyle/>
                    <a:p>
                      <a:r>
                        <a:rPr lang="en-US" sz="1400" dirty="0" err="1" smtClean="0">
                          <a:latin typeface="+mn-lt"/>
                          <a:ea typeface="Avenir Book" charset="0"/>
                          <a:cs typeface="Avenir Book" charset="0"/>
                        </a:rPr>
                        <a:t>Obstet</a:t>
                      </a:r>
                      <a:r>
                        <a:rPr lang="en-US" sz="1400" dirty="0" smtClean="0">
                          <a:latin typeface="+mn-lt"/>
                          <a:ea typeface="Avenir Book" charset="0"/>
                          <a:cs typeface="Avenir Book" charset="0"/>
                        </a:rPr>
                        <a:t> Gynecol. 2014 Aug</a:t>
                      </a:r>
                      <a:endParaRPr lang="en-US" sz="14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The maternal early warning criteria: a proposal from the national partnership for maternal safety. </a:t>
                      </a:r>
                      <a:endParaRPr lang="en-US" sz="1400" b="1" i="0" dirty="0">
                        <a:latin typeface="+mn-lt"/>
                        <a:ea typeface="Avenir Book" charset="0"/>
                        <a:cs typeface="Avenir Book" charset="0"/>
                      </a:endParaRPr>
                    </a:p>
                  </a:txBody>
                  <a:tcPr/>
                </a:tc>
                <a:tc>
                  <a:txBody>
                    <a:bodyPr/>
                    <a:lstStyle/>
                    <a:p>
                      <a:r>
                        <a:rPr lang="en-US" sz="1400" dirty="0" smtClean="0">
                          <a:latin typeface="+mn-lt"/>
                          <a:ea typeface="Avenir Book" charset="0"/>
                          <a:cs typeface="Avenir Book" charset="0"/>
                        </a:rPr>
                        <a:t>Obstet Gynecol. 2014 Oct</a:t>
                      </a:r>
                      <a:endParaRPr lang="en-US" sz="14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Center of excellence for placenta </a:t>
                      </a:r>
                      <a:r>
                        <a:rPr lang="en-US" sz="1400" b="1" i="0" dirty="0" err="1" smtClean="0">
                          <a:latin typeface="+mn-lt"/>
                          <a:ea typeface="Avenir Book" charset="0"/>
                          <a:cs typeface="Avenir Book" charset="0"/>
                        </a:rPr>
                        <a:t>accreta</a:t>
                      </a:r>
                      <a:endParaRPr lang="en-US" sz="1400" b="1" i="0" dirty="0">
                        <a:latin typeface="+mn-lt"/>
                        <a:ea typeface="Avenir Book" charset="0"/>
                        <a:cs typeface="Avenir Book" charset="0"/>
                      </a:endParaRPr>
                    </a:p>
                  </a:txBody>
                  <a:tcPr/>
                </a:tc>
                <a:tc>
                  <a:txBody>
                    <a:bodyPr/>
                    <a:lstStyle/>
                    <a:p>
                      <a:r>
                        <a:rPr lang="en-US" sz="1400" dirty="0" smtClean="0">
                          <a:latin typeface="+mn-lt"/>
                          <a:ea typeface="Avenir Book" charset="0"/>
                          <a:cs typeface="Avenir Book" charset="0"/>
                        </a:rPr>
                        <a:t>Am J </a:t>
                      </a:r>
                      <a:r>
                        <a:rPr lang="en-US" sz="1400" dirty="0" err="1" smtClean="0">
                          <a:latin typeface="+mn-lt"/>
                          <a:ea typeface="Avenir Book" charset="0"/>
                          <a:cs typeface="Avenir Book" charset="0"/>
                        </a:rPr>
                        <a:t>Obstet</a:t>
                      </a:r>
                      <a:r>
                        <a:rPr lang="en-US" sz="1400" dirty="0" smtClean="0">
                          <a:latin typeface="+mn-lt"/>
                          <a:ea typeface="Avenir Book" charset="0"/>
                          <a:cs typeface="Avenir Book" charset="0"/>
                        </a:rPr>
                        <a:t> Gynecol. 2014 Nov </a:t>
                      </a:r>
                      <a:endParaRPr lang="en-US" sz="14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Obstetric</a:t>
                      </a:r>
                      <a:r>
                        <a:rPr lang="en-US" sz="1400" b="1" i="0" baseline="0" dirty="0" smtClean="0">
                          <a:latin typeface="+mn-lt"/>
                          <a:ea typeface="Avenir Book" charset="0"/>
                          <a:cs typeface="Avenir Book" charset="0"/>
                        </a:rPr>
                        <a:t> Care Consensus: Levels of Maternal Care</a:t>
                      </a:r>
                      <a:endParaRPr lang="en-US" sz="1400" b="1" i="0" dirty="0">
                        <a:latin typeface="+mn-lt"/>
                        <a:ea typeface="Avenir Book" charset="0"/>
                        <a:cs typeface="Avenir Book" charset="0"/>
                      </a:endParaRPr>
                    </a:p>
                  </a:txBody>
                  <a:tcPr/>
                </a:tc>
                <a:tc>
                  <a:txBody>
                    <a:bodyPr/>
                    <a:lstStyle/>
                    <a:p>
                      <a:r>
                        <a:rPr lang="en-US" sz="1400" dirty="0" smtClean="0">
                          <a:latin typeface="+mn-lt"/>
                          <a:ea typeface="Avenir Book" charset="0"/>
                          <a:cs typeface="Avenir Book" charset="0"/>
                        </a:rPr>
                        <a:t>Am J </a:t>
                      </a:r>
                      <a:r>
                        <a:rPr lang="en-US" sz="1400" dirty="0" err="1" smtClean="0">
                          <a:latin typeface="+mn-lt"/>
                          <a:ea typeface="Avenir Book" charset="0"/>
                          <a:cs typeface="Avenir Book" charset="0"/>
                        </a:rPr>
                        <a:t>Obstet</a:t>
                      </a:r>
                      <a:r>
                        <a:rPr lang="en-US" sz="1400" dirty="0" smtClean="0">
                          <a:latin typeface="+mn-lt"/>
                          <a:ea typeface="Avenir Book" charset="0"/>
                          <a:cs typeface="Avenir Book" charset="0"/>
                        </a:rPr>
                        <a:t> Gynecol. 2015</a:t>
                      </a:r>
                      <a:r>
                        <a:rPr lang="en-US" sz="1400" baseline="0" dirty="0" smtClean="0">
                          <a:latin typeface="+mn-lt"/>
                          <a:ea typeface="Avenir Book" charset="0"/>
                          <a:cs typeface="Avenir Book" charset="0"/>
                        </a:rPr>
                        <a:t> Feb</a:t>
                      </a:r>
                    </a:p>
                  </a:txBody>
                  <a:tcPr/>
                </a:tc>
              </a:tr>
              <a:tr h="522514">
                <a:tc>
                  <a:txBody>
                    <a:bodyPr/>
                    <a:lstStyle/>
                    <a:p>
                      <a:r>
                        <a:rPr lang="en-US" sz="1400" b="1" i="0" dirty="0" smtClean="0">
                          <a:latin typeface="+mn-lt"/>
                          <a:ea typeface="Avenir Book" charset="0"/>
                          <a:cs typeface="Avenir Book" charset="0"/>
                        </a:rPr>
                        <a:t>National Partnership for Maternal Safety: Consensus Bundle on Obstetric Hemorrhage</a:t>
                      </a:r>
                    </a:p>
                  </a:txBody>
                  <a:tcPr/>
                </a:tc>
                <a:tc>
                  <a:txBody>
                    <a:bodyPr/>
                    <a:lstStyle/>
                    <a:p>
                      <a:r>
                        <a:rPr lang="en-US" sz="1400" dirty="0" err="1" smtClean="0">
                          <a:latin typeface="+mn-lt"/>
                          <a:ea typeface="Avenir Book" charset="0"/>
                          <a:cs typeface="Avenir Book" charset="0"/>
                        </a:rPr>
                        <a:t>Obstet</a:t>
                      </a:r>
                      <a:r>
                        <a:rPr lang="en-US" sz="1400" dirty="0" smtClean="0">
                          <a:latin typeface="+mn-lt"/>
                          <a:ea typeface="Avenir Book" charset="0"/>
                          <a:cs typeface="Avenir Book" charset="0"/>
                        </a:rPr>
                        <a:t> Gynecol. 2016 July</a:t>
                      </a:r>
                    </a:p>
                  </a:txBody>
                  <a:tcPr/>
                </a:tc>
              </a:tr>
              <a:tr h="522514">
                <a:tc>
                  <a:txBody>
                    <a:bodyPr/>
                    <a:lstStyle/>
                    <a:p>
                      <a:r>
                        <a:rPr lang="en-US" sz="1400" b="1" i="0" dirty="0" smtClean="0">
                          <a:latin typeface="+mn-lt"/>
                          <a:ea typeface="Avenir Book" charset="0"/>
                          <a:cs typeface="Avenir Book" charset="0"/>
                        </a:rPr>
                        <a:t>New York</a:t>
                      </a:r>
                      <a:r>
                        <a:rPr lang="en-US" sz="1400" b="1" i="0" baseline="0" dirty="0" smtClean="0">
                          <a:latin typeface="+mn-lt"/>
                          <a:ea typeface="Avenir Book" charset="0"/>
                          <a:cs typeface="Avenir Book" charset="0"/>
                        </a:rPr>
                        <a:t>’s Safe Motherhood Initiative: A Collaborative Effort</a:t>
                      </a:r>
                      <a:endParaRPr lang="en-US" sz="1400" b="1" i="0" dirty="0">
                        <a:latin typeface="+mn-lt"/>
                        <a:ea typeface="Avenir Book" charset="0"/>
                        <a:cs typeface="Avenir Book" charset="0"/>
                      </a:endParaRPr>
                    </a:p>
                  </a:txBody>
                  <a:tcPr/>
                </a:tc>
                <a:tc>
                  <a:txBody>
                    <a:bodyPr/>
                    <a:lstStyle/>
                    <a:p>
                      <a:r>
                        <a:rPr lang="en-US" sz="1400" dirty="0" err="1" smtClean="0">
                          <a:latin typeface="+mn-lt"/>
                          <a:ea typeface="Avenir Book" charset="0"/>
                          <a:cs typeface="Avenir Book" charset="0"/>
                        </a:rPr>
                        <a:t>Semin</a:t>
                      </a:r>
                      <a:r>
                        <a:rPr lang="en-US" sz="1400" dirty="0" smtClean="0">
                          <a:latin typeface="+mn-lt"/>
                          <a:ea typeface="Avenir Book" charset="0"/>
                          <a:cs typeface="Avenir Book" charset="0"/>
                        </a:rPr>
                        <a:t> </a:t>
                      </a:r>
                      <a:r>
                        <a:rPr lang="en-US" sz="1400" dirty="0" err="1" smtClean="0">
                          <a:latin typeface="+mn-lt"/>
                          <a:ea typeface="Avenir Book" charset="0"/>
                          <a:cs typeface="Avenir Book" charset="0"/>
                        </a:rPr>
                        <a:t>Perinatol</a:t>
                      </a:r>
                      <a:r>
                        <a:rPr lang="en-US" sz="1400" dirty="0" smtClean="0">
                          <a:latin typeface="+mn-lt"/>
                          <a:ea typeface="Avenir Book" charset="0"/>
                          <a:cs typeface="Avenir Book" charset="0"/>
                        </a:rPr>
                        <a:t>. 2016 Mar</a:t>
                      </a:r>
                      <a:endParaRPr lang="en-US" sz="1400" dirty="0">
                        <a:latin typeface="+mn-lt"/>
                        <a:ea typeface="Avenir Book" charset="0"/>
                        <a:cs typeface="Avenir Book" charset="0"/>
                      </a:endParaRPr>
                    </a:p>
                  </a:txBody>
                  <a:tcPr/>
                </a:tc>
              </a:tr>
              <a:tr h="522514">
                <a:tc>
                  <a:txBody>
                    <a:bodyPr/>
                    <a:lstStyle/>
                    <a:p>
                      <a:r>
                        <a:rPr lang="en-US" sz="1400" b="1" i="0" dirty="0" smtClean="0">
                          <a:latin typeface="+mn-lt"/>
                          <a:ea typeface="Avenir Book" charset="0"/>
                          <a:cs typeface="Avenir Book" charset="0"/>
                        </a:rPr>
                        <a:t>National Partnership for Maternal Safety: Consensus Bundle on Venous Thromboembolism. </a:t>
                      </a:r>
                    </a:p>
                  </a:txBody>
                  <a:tcPr/>
                </a:tc>
                <a:tc>
                  <a:txBody>
                    <a:bodyPr/>
                    <a:lstStyle/>
                    <a:p>
                      <a:r>
                        <a:rPr lang="en-US" sz="1400" dirty="0" err="1" smtClean="0">
                          <a:latin typeface="+mn-lt"/>
                          <a:ea typeface="Avenir Book" charset="0"/>
                          <a:cs typeface="Avenir Book" charset="0"/>
                        </a:rPr>
                        <a:t>Obstet</a:t>
                      </a:r>
                      <a:r>
                        <a:rPr lang="en-US" sz="1400" dirty="0" smtClean="0">
                          <a:latin typeface="+mn-lt"/>
                          <a:ea typeface="Avenir Book" charset="0"/>
                          <a:cs typeface="Avenir Book" charset="0"/>
                        </a:rPr>
                        <a:t> Gynecol. 2016 Oct</a:t>
                      </a:r>
                    </a:p>
                  </a:txBody>
                  <a:tcPr/>
                </a:tc>
              </a:tr>
            </a:tbl>
          </a:graphicData>
        </a:graphic>
      </p:graphicFrame>
    </p:spTree>
    <p:extLst>
      <p:ext uri="{BB962C8B-B14F-4D97-AF65-F5344CB8AC3E}">
        <p14:creationId xmlns:p14="http://schemas.microsoft.com/office/powerpoint/2010/main" val="1280982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Maternal Mortality in New York State</a:t>
            </a:r>
            <a:endParaRPr lang="en-US" dirty="0">
              <a:latin typeface="+mj-lt"/>
              <a:ea typeface="Avenir Book" charset="0"/>
              <a:cs typeface="Avenir Book" charset="0"/>
            </a:endParaRPr>
          </a:p>
        </p:txBody>
      </p:sp>
      <p:sp>
        <p:nvSpPr>
          <p:cNvPr id="5" name="Text Placeholder 4"/>
          <p:cNvSpPr>
            <a:spLocks noGrp="1"/>
          </p:cNvSpPr>
          <p:nvPr>
            <p:ph type="body" sz="quarter" idx="12"/>
          </p:nvPr>
        </p:nvSpPr>
        <p:spPr/>
        <p:txBody>
          <a:bodyPr/>
          <a:lstStyle/>
          <a:p>
            <a:pPr>
              <a:spcBef>
                <a:spcPts val="600"/>
              </a:spcBef>
              <a:spcAft>
                <a:spcPts val="600"/>
              </a:spcAft>
              <a:buClr>
                <a:srgbClr val="003399"/>
              </a:buClr>
            </a:pPr>
            <a:r>
              <a:rPr lang="en-US" dirty="0">
                <a:latin typeface="+mn-lt"/>
                <a:ea typeface="Avenir Book" charset="0"/>
                <a:cs typeface="Avenir Book" charset="0"/>
              </a:rPr>
              <a:t>Currently at 18.9 per 100,000 live births</a:t>
            </a:r>
          </a:p>
          <a:p>
            <a:pPr lvl="1">
              <a:spcBef>
                <a:spcPts val="600"/>
              </a:spcBef>
              <a:spcAft>
                <a:spcPts val="600"/>
              </a:spcAft>
              <a:buClr>
                <a:srgbClr val="003399"/>
              </a:buClr>
            </a:pPr>
            <a:r>
              <a:rPr lang="en-US" dirty="0">
                <a:latin typeface="+mn-lt"/>
                <a:ea typeface="Avenir Book" charset="0"/>
                <a:cs typeface="Avenir Book" charset="0"/>
              </a:rPr>
              <a:t>Ranks </a:t>
            </a:r>
            <a:r>
              <a:rPr lang="en-US" dirty="0" smtClean="0">
                <a:latin typeface="+mn-lt"/>
                <a:ea typeface="Avenir Book" charset="0"/>
                <a:cs typeface="Avenir Book" charset="0"/>
              </a:rPr>
              <a:t>46th </a:t>
            </a:r>
            <a:r>
              <a:rPr lang="en-US" dirty="0">
                <a:latin typeface="+mn-lt"/>
                <a:ea typeface="Avenir Book" charset="0"/>
                <a:cs typeface="Avenir Book" charset="0"/>
              </a:rPr>
              <a:t>among 50 states</a:t>
            </a:r>
          </a:p>
          <a:p>
            <a:pPr lvl="1">
              <a:spcBef>
                <a:spcPts val="600"/>
              </a:spcBef>
              <a:spcAft>
                <a:spcPts val="600"/>
              </a:spcAft>
              <a:buClr>
                <a:srgbClr val="003399"/>
              </a:buClr>
            </a:pPr>
            <a:r>
              <a:rPr lang="en-US" dirty="0">
                <a:latin typeface="+mn-lt"/>
                <a:ea typeface="Avenir Book" charset="0"/>
                <a:cs typeface="Avenir Book" charset="0"/>
              </a:rPr>
              <a:t>4 states with higher rates -  Oklahoma, Mississippi, Michigan, Georgia</a:t>
            </a:r>
          </a:p>
          <a:p>
            <a:pPr>
              <a:spcBef>
                <a:spcPts val="600"/>
              </a:spcBef>
              <a:spcAft>
                <a:spcPts val="600"/>
              </a:spcAft>
              <a:buClr>
                <a:srgbClr val="003399"/>
              </a:buClr>
              <a:buFont typeface="Wingdings" panose="05000000000000000000" pitchFamily="2" charset="2"/>
              <a:buChar char="§"/>
            </a:pPr>
            <a:r>
              <a:rPr lang="en-US" dirty="0">
                <a:latin typeface="+mn-lt"/>
                <a:ea typeface="Avenir Book" charset="0"/>
                <a:cs typeface="Avenir Book" charset="0"/>
              </a:rPr>
              <a:t>Peaked at 29.2 per 100,000 live births in 2008</a:t>
            </a:r>
          </a:p>
          <a:p>
            <a:pPr>
              <a:spcBef>
                <a:spcPts val="600"/>
              </a:spcBef>
              <a:spcAft>
                <a:spcPts val="600"/>
              </a:spcAft>
              <a:buClr>
                <a:srgbClr val="003399"/>
              </a:buClr>
              <a:buFont typeface="Wingdings" panose="05000000000000000000" pitchFamily="2" charset="2"/>
              <a:buChar char="§"/>
            </a:pPr>
            <a:r>
              <a:rPr lang="en-US" dirty="0">
                <a:latin typeface="+mn-lt"/>
                <a:ea typeface="Avenir Book" charset="0"/>
                <a:cs typeface="Avenir Book" charset="0"/>
              </a:rPr>
              <a:t>Decreased to 22.4 per 100,000 live births in 2010</a:t>
            </a:r>
          </a:p>
          <a:p>
            <a:pPr>
              <a:spcBef>
                <a:spcPts val="600"/>
              </a:spcBef>
              <a:spcAft>
                <a:spcPts val="600"/>
              </a:spcAft>
              <a:buClr>
                <a:srgbClr val="003399"/>
              </a:buClr>
              <a:buFont typeface="Wingdings" panose="05000000000000000000" pitchFamily="2" charset="2"/>
              <a:buChar char="§"/>
            </a:pPr>
            <a:r>
              <a:rPr lang="en-US" dirty="0">
                <a:latin typeface="+mn-lt"/>
                <a:ea typeface="Avenir Book" charset="0"/>
                <a:cs typeface="Avenir Book" charset="0"/>
              </a:rPr>
              <a:t>Decreased to 17.9 per 100,000 live births in 2013</a:t>
            </a:r>
          </a:p>
          <a:p>
            <a:pPr>
              <a:spcBef>
                <a:spcPts val="600"/>
              </a:spcBef>
              <a:spcAft>
                <a:spcPts val="600"/>
              </a:spcAft>
              <a:buClr>
                <a:srgbClr val="003399"/>
              </a:buClr>
              <a:buFont typeface="Wingdings" panose="05000000000000000000" pitchFamily="2" charset="2"/>
              <a:buChar char="§"/>
            </a:pPr>
            <a:r>
              <a:rPr lang="en-US" dirty="0">
                <a:latin typeface="+mn-lt"/>
                <a:ea typeface="Avenir Book" charset="0"/>
                <a:cs typeface="Avenir Book" charset="0"/>
              </a:rPr>
              <a:t>Still over 1.5x higher than the Healthy People 2020 objective of 11.4 per 100,000 live births </a:t>
            </a:r>
          </a:p>
          <a:p>
            <a:endParaRPr lang="en-US" dirty="0"/>
          </a:p>
        </p:txBody>
      </p:sp>
      <p:sp>
        <p:nvSpPr>
          <p:cNvPr id="6" name="TextBox 5"/>
          <p:cNvSpPr txBox="1"/>
          <p:nvPr/>
        </p:nvSpPr>
        <p:spPr>
          <a:xfrm>
            <a:off x="1371600" y="6536323"/>
            <a:ext cx="9067800" cy="338554"/>
          </a:xfrm>
          <a:prstGeom prst="rect">
            <a:avLst/>
          </a:prstGeom>
          <a:noFill/>
        </p:spPr>
        <p:txBody>
          <a:bodyPr wrap="square" rtlCol="0">
            <a:spAutoFit/>
          </a:bodyPr>
          <a:lstStyle/>
          <a:p>
            <a:r>
              <a:rPr lang="en-US" sz="1600" u="sng" dirty="0" smtClean="0">
                <a:solidFill>
                  <a:schemeClr val="tx2"/>
                </a:solidFill>
              </a:rPr>
              <a:t>*http</a:t>
            </a:r>
            <a:r>
              <a:rPr lang="en-US" sz="1600" u="sng" dirty="0">
                <a:solidFill>
                  <a:schemeClr val="tx2"/>
                </a:solidFill>
              </a:rPr>
              <a:t>://hrc.nwlc.org/status-indicators/maternal-mortality-rate-100000</a:t>
            </a:r>
            <a:r>
              <a:rPr lang="en-US" sz="1600" dirty="0">
                <a:solidFill>
                  <a:schemeClr val="tx2"/>
                </a:solidFill>
              </a:rPr>
              <a:t> </a:t>
            </a:r>
            <a:r>
              <a:rPr lang="en-US" sz="1600" dirty="0" smtClean="0">
                <a:solidFill>
                  <a:schemeClr val="tx2"/>
                </a:solidFill>
              </a:rPr>
              <a:t>(Accessed 10/10/2016)</a:t>
            </a:r>
            <a:endParaRPr lang="en-US" sz="1600" dirty="0">
              <a:solidFill>
                <a:schemeClr val="tx2"/>
              </a:solidFill>
            </a:endParaRPr>
          </a:p>
        </p:txBody>
      </p:sp>
    </p:spTree>
    <p:extLst>
      <p:ext uri="{BB962C8B-B14F-4D97-AF65-F5344CB8AC3E}">
        <p14:creationId xmlns:p14="http://schemas.microsoft.com/office/powerpoint/2010/main" val="1152262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ea typeface="Avenir Book" charset="0"/>
                <a:cs typeface="Avenir Book" charset="0"/>
              </a:rPr>
              <a:t>Maternal Mortality per 100,000 </a:t>
            </a:r>
            <a:r>
              <a:rPr lang="en-US" sz="3200" dirty="0" err="1">
                <a:latin typeface="+mj-lt"/>
                <a:ea typeface="Avenir Book" charset="0"/>
                <a:cs typeface="Avenir Book" charset="0"/>
              </a:rPr>
              <a:t>L</a:t>
            </a:r>
            <a:r>
              <a:rPr lang="en-US" sz="3200" dirty="0" err="1" smtClean="0">
                <a:latin typeface="+mj-lt"/>
                <a:ea typeface="Avenir Book" charset="0"/>
                <a:cs typeface="Avenir Book" charset="0"/>
              </a:rPr>
              <a:t>iveborn</a:t>
            </a:r>
            <a:r>
              <a:rPr lang="en-US" sz="3200" dirty="0" smtClean="0">
                <a:latin typeface="+mj-lt"/>
                <a:ea typeface="Avenir Book" charset="0"/>
                <a:cs typeface="Avenir Book" charset="0"/>
              </a:rPr>
              <a:t> Births</a:t>
            </a:r>
            <a:endParaRPr lang="en-US" sz="3200" dirty="0">
              <a:latin typeface="+mj-lt"/>
              <a:ea typeface="Avenir Book" charset="0"/>
              <a:cs typeface="Avenir Book"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527" y="1783085"/>
            <a:ext cx="6832600" cy="4152900"/>
          </a:xfrm>
          <a:prstGeom prst="rect">
            <a:avLst/>
          </a:prstGeom>
        </p:spPr>
      </p:pic>
      <p:grpSp>
        <p:nvGrpSpPr>
          <p:cNvPr id="5" name="Gruppe 526"/>
          <p:cNvGrpSpPr>
            <a:grpSpLocks/>
          </p:cNvGrpSpPr>
          <p:nvPr/>
        </p:nvGrpSpPr>
        <p:grpSpPr bwMode="auto">
          <a:xfrm>
            <a:off x="533400" y="4648200"/>
            <a:ext cx="1447801" cy="990600"/>
            <a:chOff x="836023" y="4350658"/>
            <a:chExt cx="2135777" cy="1542142"/>
          </a:xfrm>
        </p:grpSpPr>
        <p:sp>
          <p:nvSpPr>
            <p:cNvPr id="6" name="Rektangel 527"/>
            <p:cNvSpPr>
              <a:spLocks noChangeArrowheads="1"/>
            </p:cNvSpPr>
            <p:nvPr/>
          </p:nvSpPr>
          <p:spPr bwMode="auto">
            <a:xfrm>
              <a:off x="836023" y="4350658"/>
              <a:ext cx="2135777" cy="1542142"/>
            </a:xfrm>
            <a:prstGeom prst="rect">
              <a:avLst/>
            </a:prstGeom>
            <a:solidFill>
              <a:srgbClr val="000066"/>
            </a:solidFill>
            <a:ln w="9525">
              <a:solidFill>
                <a:srgbClr val="002060"/>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sp>
          <p:nvSpPr>
            <p:cNvPr id="7"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lumMod val="20000"/>
                <a:lumOff val="80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 name="Tekstboks 529"/>
            <p:cNvSpPr txBox="1"/>
            <p:nvPr/>
          </p:nvSpPr>
          <p:spPr>
            <a:xfrm>
              <a:off x="1565270" y="4859923"/>
              <a:ext cx="432774" cy="312889"/>
            </a:xfrm>
            <a:prstGeom prst="rect">
              <a:avLst/>
            </a:prstGeom>
            <a:noFill/>
          </p:spPr>
          <p:txBody>
            <a:bodyPr wrap="none">
              <a:spAutoFit/>
            </a:bodyPr>
            <a:lstStyle/>
            <a:p>
              <a:pPr>
                <a:defRPr/>
              </a:pPr>
              <a:r>
                <a:rPr lang="da-DK" sz="1200" b="1" dirty="0" smtClean="0">
                  <a:solidFill>
                    <a:srgbClr val="171717"/>
                  </a:solidFill>
                  <a:ea typeface="ＭＳ Ｐゴシック" pitchFamily="-97" charset="-128"/>
                </a:rPr>
                <a:t>3.2</a:t>
              </a:r>
              <a:endParaRPr lang="da-DK" sz="1200" b="1" dirty="0">
                <a:solidFill>
                  <a:srgbClr val="171717"/>
                </a:solidFill>
                <a:ea typeface="ＭＳ Ｐゴシック" pitchFamily="-97" charset="-128"/>
              </a:endParaRPr>
            </a:p>
          </p:txBody>
        </p:sp>
      </p:grpSp>
      <p:grpSp>
        <p:nvGrpSpPr>
          <p:cNvPr id="9" name="Gruppe 555"/>
          <p:cNvGrpSpPr>
            <a:grpSpLocks/>
          </p:cNvGrpSpPr>
          <p:nvPr/>
        </p:nvGrpSpPr>
        <p:grpSpPr bwMode="auto">
          <a:xfrm>
            <a:off x="533400" y="5715000"/>
            <a:ext cx="1839244" cy="981075"/>
            <a:chOff x="335280" y="5273040"/>
            <a:chExt cx="1962750" cy="870415"/>
          </a:xfrm>
        </p:grpSpPr>
        <p:sp>
          <p:nvSpPr>
            <p:cNvPr id="10" name="Rektangel 543"/>
            <p:cNvSpPr>
              <a:spLocks noChangeArrowheads="1"/>
            </p:cNvSpPr>
            <p:nvPr/>
          </p:nvSpPr>
          <p:spPr bwMode="auto">
            <a:xfrm>
              <a:off x="335280" y="5273040"/>
              <a:ext cx="1891255" cy="870415"/>
            </a:xfrm>
            <a:prstGeom prst="rect">
              <a:avLst/>
            </a:prstGeom>
            <a:solidFill>
              <a:srgbClr val="000066"/>
            </a:solidFill>
            <a:ln w="9525">
              <a:solidFill>
                <a:srgbClr val="002060"/>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grpSp>
          <p:nvGrpSpPr>
            <p:cNvPr id="11" name="Gruppe 546"/>
            <p:cNvGrpSpPr>
              <a:grpSpLocks/>
            </p:cNvGrpSpPr>
            <p:nvPr/>
          </p:nvGrpSpPr>
          <p:grpSpPr bwMode="auto">
            <a:xfrm>
              <a:off x="527423" y="5292064"/>
              <a:ext cx="1770607" cy="821264"/>
              <a:chOff x="3173688" y="5185642"/>
              <a:chExt cx="2000030" cy="927676"/>
            </a:xfrm>
          </p:grpSpPr>
          <p:sp>
            <p:nvSpPr>
              <p:cNvPr id="12"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chemeClr val="bg1">
                  <a:lumMod val="95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 name="Tekstboks 554"/>
              <p:cNvSpPr txBox="1"/>
              <p:nvPr/>
            </p:nvSpPr>
            <p:spPr>
              <a:xfrm>
                <a:off x="4438296" y="5707267"/>
                <a:ext cx="735422" cy="262176"/>
              </a:xfrm>
              <a:prstGeom prst="rect">
                <a:avLst/>
              </a:prstGeom>
              <a:noFill/>
            </p:spPr>
            <p:txBody>
              <a:bodyPr>
                <a:spAutoFit/>
              </a:bodyPr>
              <a:lstStyle/>
              <a:p>
                <a:pPr>
                  <a:defRPr/>
                </a:pPr>
                <a:r>
                  <a:rPr lang="da-DK" sz="1100" b="1" dirty="0" smtClean="0">
                    <a:solidFill>
                      <a:srgbClr val="171717"/>
                    </a:solidFill>
                    <a:ea typeface="ＭＳ Ｐゴシック" pitchFamily="-97" charset="-128"/>
                  </a:rPr>
                  <a:t>13.9</a:t>
                </a:r>
                <a:endParaRPr lang="da-DK" sz="1100" b="1" dirty="0">
                  <a:solidFill>
                    <a:srgbClr val="171717"/>
                  </a:solidFill>
                  <a:ea typeface="ＭＳ Ｐゴシック" pitchFamily="-97" charset="-128"/>
                </a:endParaRPr>
              </a:p>
            </p:txBody>
          </p:sp>
        </p:grpSp>
      </p:grpSp>
      <p:sp>
        <p:nvSpPr>
          <p:cNvPr id="20" name="TextBox 19"/>
          <p:cNvSpPr txBox="1"/>
          <p:nvPr/>
        </p:nvSpPr>
        <p:spPr>
          <a:xfrm>
            <a:off x="3057384" y="6256943"/>
            <a:ext cx="4114800" cy="738664"/>
          </a:xfrm>
          <a:prstGeom prst="rect">
            <a:avLst/>
          </a:prstGeom>
          <a:noFill/>
        </p:spPr>
        <p:txBody>
          <a:bodyPr wrap="square" rtlCol="0">
            <a:spAutoFit/>
          </a:bodyPr>
          <a:lstStyle/>
          <a:p>
            <a:r>
              <a:rPr lang="en-US" sz="1400" b="1" dirty="0" smtClean="0">
                <a:solidFill>
                  <a:srgbClr val="000000"/>
                </a:solidFill>
                <a:latin typeface="Avenir Book" charset="0"/>
                <a:ea typeface="Avenir Book" charset="0"/>
                <a:cs typeface="Avenir Book" charset="0"/>
              </a:rPr>
              <a:t>Source: NLWC from Center for Disease Control and Prevention, National Center for Health Statistics 1999-2006</a:t>
            </a:r>
            <a:endParaRPr lang="en-US" sz="1400" b="1" dirty="0">
              <a:solidFill>
                <a:srgbClr val="000000"/>
              </a:solidFill>
              <a:latin typeface="Avenir Book" charset="0"/>
              <a:ea typeface="Avenir Book" charset="0"/>
              <a:cs typeface="Avenir Book" charset="0"/>
            </a:endParaRPr>
          </a:p>
        </p:txBody>
      </p:sp>
      <p:sp>
        <p:nvSpPr>
          <p:cNvPr id="21" name="Freeform 3054"/>
          <p:cNvSpPr>
            <a:spLocks/>
          </p:cNvSpPr>
          <p:nvPr/>
        </p:nvSpPr>
        <p:spPr bwMode="auto">
          <a:xfrm>
            <a:off x="7204543" y="4960355"/>
            <a:ext cx="2173163" cy="1701763"/>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accent4"/>
          </a:solidFill>
          <a:ln w="12700" cmpd="sng">
            <a:solidFill>
              <a:schemeClr val="accent1">
                <a:lumMod val="50000"/>
              </a:schemeClr>
            </a:solidFill>
            <a:prstDash val="solid"/>
            <a:round/>
            <a:headEnd/>
            <a:tailEnd/>
          </a:ln>
        </p:spPr>
        <p:txBody>
          <a:bodyPr/>
          <a:lstStyle/>
          <a:p>
            <a:pPr>
              <a:defRPr/>
            </a:pPr>
            <a:endParaRPr lang="da-DK" dirty="0">
              <a:solidFill>
                <a:srgbClr val="171717"/>
              </a:solidFill>
              <a:ea typeface="ＭＳ Ｐゴシック" pitchFamily="-97" charset="-128"/>
            </a:endParaRPr>
          </a:p>
        </p:txBody>
      </p:sp>
      <p:sp>
        <p:nvSpPr>
          <p:cNvPr id="22" name="TextBox 21"/>
          <p:cNvSpPr txBox="1"/>
          <p:nvPr/>
        </p:nvSpPr>
        <p:spPr>
          <a:xfrm>
            <a:off x="8143482" y="5696354"/>
            <a:ext cx="643125" cy="400110"/>
          </a:xfrm>
          <a:prstGeom prst="rect">
            <a:avLst/>
          </a:prstGeom>
          <a:noFill/>
        </p:spPr>
        <p:txBody>
          <a:bodyPr wrap="none" rtlCol="0">
            <a:spAutoFit/>
          </a:bodyPr>
          <a:lstStyle/>
          <a:p>
            <a:r>
              <a:rPr lang="en-US" sz="2000" b="1" dirty="0" smtClean="0">
                <a:solidFill>
                  <a:srgbClr val="FFCC00">
                    <a:lumMod val="10000"/>
                  </a:srgbClr>
                </a:solidFill>
              </a:rPr>
              <a:t>18.9</a:t>
            </a:r>
            <a:endParaRPr lang="en-US" sz="2000" b="1" dirty="0">
              <a:solidFill>
                <a:srgbClr val="FFCC00">
                  <a:lumMod val="10000"/>
                </a:srgbClr>
              </a:solidFill>
            </a:endParaRPr>
          </a:p>
        </p:txBody>
      </p:sp>
      <p:cxnSp>
        <p:nvCxnSpPr>
          <p:cNvPr id="24" name="Straight Arrow Connector 23"/>
          <p:cNvCxnSpPr/>
          <p:nvPr/>
        </p:nvCxnSpPr>
        <p:spPr>
          <a:xfrm>
            <a:off x="6349120" y="2920783"/>
            <a:ext cx="1517882" cy="29756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32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ea typeface="Avenir Book" charset="0"/>
                <a:cs typeface="Avenir Book" charset="0"/>
              </a:rPr>
              <a:t>Birth Volume NYS Hospitals, 2012</a:t>
            </a:r>
            <a:endParaRPr lang="en-US" dirty="0">
              <a:latin typeface="+mn-lt"/>
              <a:ea typeface="Avenir Book" charset="0"/>
              <a:cs typeface="Avenir Book" charset="0"/>
            </a:endParaRPr>
          </a:p>
        </p:txBody>
      </p:sp>
      <p:graphicFrame>
        <p:nvGraphicFramePr>
          <p:cNvPr id="5" name="Chart 4"/>
          <p:cNvGraphicFramePr/>
          <p:nvPr>
            <p:extLst>
              <p:ext uri="{D42A27DB-BD31-4B8C-83A1-F6EECF244321}">
                <p14:modId xmlns:p14="http://schemas.microsoft.com/office/powerpoint/2010/main" val="1093508921"/>
              </p:ext>
            </p:extLst>
          </p:nvPr>
        </p:nvGraphicFramePr>
        <p:xfrm>
          <a:off x="797426" y="1302185"/>
          <a:ext cx="8472692" cy="5231460"/>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bwMode="auto">
          <a:xfrm>
            <a:off x="5551666" y="2162299"/>
            <a:ext cx="2199590" cy="1970768"/>
          </a:xfrm>
          <a:prstGeom prst="ellipse">
            <a:avLst/>
          </a:prstGeom>
          <a:solidFill>
            <a:schemeClr val="tx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t>49 Level 1   </a:t>
            </a:r>
          </a:p>
          <a:p>
            <a:pPr algn="ctr" eaLnBrk="0" fontAlgn="base" hangingPunct="0">
              <a:spcBef>
                <a:spcPct val="0"/>
              </a:spcBef>
              <a:spcAft>
                <a:spcPct val="0"/>
              </a:spcAft>
            </a:pPr>
            <a:r>
              <a:rPr lang="en-US" sz="2000" b="1" dirty="0"/>
              <a:t>26 Level 2</a:t>
            </a:r>
          </a:p>
          <a:p>
            <a:pPr algn="ctr" eaLnBrk="0" fontAlgn="base" hangingPunct="0">
              <a:spcBef>
                <a:spcPct val="0"/>
              </a:spcBef>
              <a:spcAft>
                <a:spcPct val="0"/>
              </a:spcAft>
            </a:pPr>
            <a:r>
              <a:rPr lang="en-US" sz="2000" b="1" dirty="0"/>
              <a:t>35 Level 3</a:t>
            </a:r>
          </a:p>
          <a:p>
            <a:pPr algn="ctr" eaLnBrk="0" fontAlgn="base" hangingPunct="0">
              <a:spcBef>
                <a:spcPct val="0"/>
              </a:spcBef>
              <a:spcAft>
                <a:spcPct val="0"/>
              </a:spcAft>
            </a:pPr>
            <a:r>
              <a:rPr lang="en-US" sz="2000" b="1" dirty="0"/>
              <a:t>18 RPCs</a:t>
            </a:r>
          </a:p>
        </p:txBody>
      </p:sp>
      <p:sp>
        <p:nvSpPr>
          <p:cNvPr id="8" name="Oval 7"/>
          <p:cNvSpPr/>
          <p:nvPr/>
        </p:nvSpPr>
        <p:spPr bwMode="auto">
          <a:xfrm>
            <a:off x="1327770" y="2445185"/>
            <a:ext cx="1828800" cy="3448050"/>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smtClean="0">
              <a:solidFill>
                <a:srgbClr val="FF9900"/>
              </a:solidFill>
              <a:latin typeface="Verdana" pitchFamily="34" charset="0"/>
            </a:endParaRPr>
          </a:p>
        </p:txBody>
      </p:sp>
      <p:sp>
        <p:nvSpPr>
          <p:cNvPr id="9" name="Oval 8"/>
          <p:cNvSpPr/>
          <p:nvPr/>
        </p:nvSpPr>
        <p:spPr bwMode="auto">
          <a:xfrm>
            <a:off x="5181600" y="4578785"/>
            <a:ext cx="2939722" cy="1314450"/>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smtClean="0">
              <a:solidFill>
                <a:srgbClr val="FF0000"/>
              </a:solidFill>
              <a:latin typeface="Verdana" pitchFamily="34" charset="0"/>
            </a:endParaRPr>
          </a:p>
        </p:txBody>
      </p:sp>
    </p:spTree>
    <p:extLst>
      <p:ext uri="{BB962C8B-B14F-4D97-AF65-F5344CB8AC3E}">
        <p14:creationId xmlns:p14="http://schemas.microsoft.com/office/powerpoint/2010/main" val="1455590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ea typeface="Avenir Book" charset="0"/>
                <a:cs typeface="Avenir Book" charset="0"/>
              </a:rPr>
              <a:t>Reducing Maternal Mortality in NYS</a:t>
            </a:r>
            <a:endParaRPr lang="en-US" sz="3400" dirty="0">
              <a:latin typeface="+mj-lt"/>
              <a:ea typeface="Avenir Book" charset="0"/>
              <a:cs typeface="Avenir Book" charset="0"/>
            </a:endParaRPr>
          </a:p>
        </p:txBody>
      </p:sp>
      <p:sp>
        <p:nvSpPr>
          <p:cNvPr id="4" name="Text Placeholder 3"/>
          <p:cNvSpPr>
            <a:spLocks noGrp="1"/>
          </p:cNvSpPr>
          <p:nvPr>
            <p:ph type="body" sz="quarter" idx="12"/>
          </p:nvPr>
        </p:nvSpPr>
        <p:spPr>
          <a:xfrm>
            <a:off x="332858" y="1674062"/>
            <a:ext cx="9372600" cy="5105400"/>
          </a:xfrm>
        </p:spPr>
        <p:txBody>
          <a:bodyPr/>
          <a:lstStyle/>
          <a:p>
            <a:pPr marL="0" indent="0" fontAlgn="base">
              <a:spcBef>
                <a:spcPts val="300"/>
              </a:spcBef>
              <a:spcAft>
                <a:spcPct val="0"/>
              </a:spcAft>
              <a:buClr>
                <a:srgbClr val="000099"/>
              </a:buClr>
              <a:buNone/>
              <a:defRPr/>
            </a:pPr>
            <a:endParaRPr lang="en-US" dirty="0" smtClean="0">
              <a:solidFill>
                <a:srgbClr val="000000"/>
              </a:solidFill>
              <a:latin typeface="+mn-lt"/>
              <a:ea typeface="Avenir Book" charset="0"/>
              <a:cs typeface="Avenir Book" charset="0"/>
            </a:endParaRPr>
          </a:p>
          <a:p>
            <a:pPr marL="342900" indent="-342900" fontAlgn="base">
              <a:spcBef>
                <a:spcPts val="300"/>
              </a:spcBef>
              <a:spcAft>
                <a:spcPct val="0"/>
              </a:spcAft>
              <a:buClr>
                <a:srgbClr val="000099"/>
              </a:buClr>
              <a:buFont typeface="Wingdings" pitchFamily="-105" charset="2"/>
              <a:buChar char="§"/>
              <a:defRPr/>
            </a:pPr>
            <a:r>
              <a:rPr lang="en-US" dirty="0">
                <a:solidFill>
                  <a:srgbClr val="000000"/>
                </a:solidFill>
                <a:latin typeface="+mn-lt"/>
                <a:ea typeface="Avenir Book" charset="0"/>
                <a:cs typeface="Avenir Book" charset="0"/>
              </a:rPr>
              <a:t>Safe</a:t>
            </a:r>
            <a:r>
              <a:rPr lang="en-US" dirty="0" smtClean="0">
                <a:solidFill>
                  <a:srgbClr val="000000"/>
                </a:solidFill>
                <a:latin typeface="+mn-lt"/>
                <a:ea typeface="Avenir Book" charset="0"/>
                <a:cs typeface="Avenir Book" charset="0"/>
              </a:rPr>
              <a:t> Motherhood Initiative (SMI)</a:t>
            </a:r>
          </a:p>
          <a:p>
            <a:pPr lvl="1" fontAlgn="base">
              <a:spcBef>
                <a:spcPts val="300"/>
              </a:spcBef>
              <a:spcAft>
                <a:spcPct val="0"/>
              </a:spcAft>
              <a:buClr>
                <a:srgbClr val="000099"/>
              </a:buClr>
              <a:buFont typeface="Arial" charset="0"/>
              <a:buChar char="•"/>
              <a:defRPr/>
            </a:pPr>
            <a:r>
              <a:rPr lang="en-US" dirty="0">
                <a:solidFill>
                  <a:srgbClr val="000000"/>
                </a:solidFill>
                <a:latin typeface="+mn-lt"/>
                <a:ea typeface="Avenir Book" charset="0"/>
                <a:cs typeface="Avenir Book" charset="0"/>
              </a:rPr>
              <a:t>S</a:t>
            </a:r>
            <a:r>
              <a:rPr lang="en-US" dirty="0" smtClean="0">
                <a:solidFill>
                  <a:srgbClr val="000000"/>
                </a:solidFill>
                <a:latin typeface="+mn-lt"/>
                <a:ea typeface="Avenir Book" charset="0"/>
                <a:cs typeface="Avenir Book" charset="0"/>
              </a:rPr>
              <a:t>upport from Merck for Mothers</a:t>
            </a:r>
          </a:p>
          <a:p>
            <a:pPr marL="342900" indent="-342900" fontAlgn="base">
              <a:spcBef>
                <a:spcPts val="300"/>
              </a:spcBef>
              <a:spcAft>
                <a:spcPct val="0"/>
              </a:spcAft>
              <a:buClr>
                <a:srgbClr val="000099"/>
              </a:buClr>
              <a:buFont typeface="Wingdings" pitchFamily="-105" charset="2"/>
              <a:buChar char="§"/>
              <a:defRPr/>
            </a:pPr>
            <a:r>
              <a:rPr lang="en-US" dirty="0" smtClean="0">
                <a:solidFill>
                  <a:srgbClr val="000000"/>
                </a:solidFill>
                <a:latin typeface="+mn-lt"/>
                <a:ea typeface="Avenir Book" charset="0"/>
                <a:cs typeface="Avenir Book" charset="0"/>
              </a:rPr>
              <a:t>First </a:t>
            </a:r>
            <a:r>
              <a:rPr lang="en-US" dirty="0">
                <a:solidFill>
                  <a:srgbClr val="000000"/>
                </a:solidFill>
                <a:latin typeface="+mn-lt"/>
                <a:ea typeface="Avenir Book" charset="0"/>
                <a:cs typeface="Avenir Book" charset="0"/>
              </a:rPr>
              <a:t>working group met January 2013 </a:t>
            </a:r>
          </a:p>
          <a:p>
            <a:pPr marL="342900" indent="-342900" fontAlgn="base">
              <a:spcBef>
                <a:spcPts val="300"/>
              </a:spcBef>
              <a:spcAft>
                <a:spcPct val="0"/>
              </a:spcAft>
              <a:buClr>
                <a:srgbClr val="000099"/>
              </a:buClr>
              <a:buFont typeface="Wingdings" pitchFamily="-105" charset="2"/>
              <a:buChar char="§"/>
              <a:defRPr/>
            </a:pPr>
            <a:r>
              <a:rPr lang="en-US" dirty="0" smtClean="0">
                <a:solidFill>
                  <a:srgbClr val="000000"/>
                </a:solidFill>
                <a:latin typeface="+mn-lt"/>
                <a:ea typeface="Avenir Book" charset="0"/>
                <a:cs typeface="Avenir Book" charset="0"/>
              </a:rPr>
              <a:t>Consensus </a:t>
            </a:r>
            <a:r>
              <a:rPr lang="en-US" dirty="0">
                <a:solidFill>
                  <a:srgbClr val="000000"/>
                </a:solidFill>
                <a:latin typeface="+mn-lt"/>
                <a:ea typeface="Avenir Book" charset="0"/>
                <a:cs typeface="Avenir Book" charset="0"/>
              </a:rPr>
              <a:t>driven and multidisciplinary </a:t>
            </a:r>
          </a:p>
          <a:p>
            <a:pPr marL="342900" indent="-342900" fontAlgn="base">
              <a:spcBef>
                <a:spcPts val="300"/>
              </a:spcBef>
              <a:spcAft>
                <a:spcPct val="0"/>
              </a:spcAft>
              <a:buClr>
                <a:srgbClr val="000099"/>
              </a:buClr>
              <a:buFont typeface="Wingdings" pitchFamily="-105" charset="2"/>
              <a:buChar char="§"/>
              <a:defRPr/>
            </a:pPr>
            <a:r>
              <a:rPr lang="en-US" dirty="0">
                <a:solidFill>
                  <a:srgbClr val="000000"/>
                </a:solidFill>
                <a:latin typeface="+mn-lt"/>
                <a:ea typeface="Avenir Book" charset="0"/>
                <a:cs typeface="Avenir Book" charset="0"/>
              </a:rPr>
              <a:t>Implementation of standardized care management plans for 3 leading causes of maternal mortality &amp; morbidity: </a:t>
            </a:r>
            <a:endParaRPr lang="en-US" dirty="0" smtClean="0">
              <a:solidFill>
                <a:srgbClr val="000000"/>
              </a:solidFill>
              <a:latin typeface="+mn-lt"/>
              <a:ea typeface="Avenir Book" charset="0"/>
              <a:cs typeface="Avenir Book" charset="0"/>
            </a:endParaRPr>
          </a:p>
          <a:p>
            <a:pPr marL="800100" lvl="1" indent="-342900" fontAlgn="base">
              <a:spcBef>
                <a:spcPts val="300"/>
              </a:spcBef>
              <a:spcAft>
                <a:spcPct val="0"/>
              </a:spcAft>
              <a:buClr>
                <a:srgbClr val="000099"/>
              </a:buClr>
              <a:defRPr/>
            </a:pPr>
            <a:r>
              <a:rPr lang="en-US" dirty="0">
                <a:solidFill>
                  <a:srgbClr val="000000"/>
                </a:solidFill>
                <a:latin typeface="+mn-lt"/>
                <a:ea typeface="Avenir Book" charset="0"/>
                <a:cs typeface="Avenir Book" charset="0"/>
              </a:rPr>
              <a:t>Hemorrhage</a:t>
            </a:r>
          </a:p>
          <a:p>
            <a:pPr marL="800100" lvl="1" indent="-342900" fontAlgn="base">
              <a:spcBef>
                <a:spcPts val="300"/>
              </a:spcBef>
              <a:spcAft>
                <a:spcPct val="0"/>
              </a:spcAft>
              <a:buClr>
                <a:srgbClr val="000099"/>
              </a:buClr>
              <a:defRPr/>
            </a:pPr>
            <a:r>
              <a:rPr lang="en-US" dirty="0">
                <a:solidFill>
                  <a:srgbClr val="000000"/>
                </a:solidFill>
                <a:latin typeface="+mn-lt"/>
                <a:ea typeface="Avenir Book" charset="0"/>
                <a:cs typeface="Avenir Book" charset="0"/>
              </a:rPr>
              <a:t>Severe hypertension</a:t>
            </a:r>
          </a:p>
          <a:p>
            <a:pPr marL="800100" lvl="1" indent="-342900" fontAlgn="base">
              <a:spcBef>
                <a:spcPts val="300"/>
              </a:spcBef>
              <a:spcAft>
                <a:spcPct val="0"/>
              </a:spcAft>
              <a:buClr>
                <a:srgbClr val="000099"/>
              </a:buClr>
              <a:defRPr/>
            </a:pPr>
            <a:r>
              <a:rPr lang="en-US" dirty="0">
                <a:solidFill>
                  <a:srgbClr val="000000"/>
                </a:solidFill>
                <a:latin typeface="+mn-lt"/>
                <a:ea typeface="Avenir Book" charset="0"/>
                <a:cs typeface="Avenir Book" charset="0"/>
              </a:rPr>
              <a:t>Venous thromboembolism </a:t>
            </a:r>
            <a:endParaRPr lang="en-US" dirty="0" smtClean="0">
              <a:solidFill>
                <a:srgbClr val="000000"/>
              </a:solidFill>
              <a:latin typeface="+mn-lt"/>
              <a:ea typeface="Avenir Book" charset="0"/>
              <a:cs typeface="Avenir Book" charset="0"/>
            </a:endParaRPr>
          </a:p>
          <a:p>
            <a:pPr marL="0" indent="0" fontAlgn="base">
              <a:spcBef>
                <a:spcPts val="300"/>
              </a:spcBef>
              <a:spcAft>
                <a:spcPct val="0"/>
              </a:spcAft>
              <a:buClr>
                <a:srgbClr val="000099"/>
              </a:buClr>
              <a:buNone/>
              <a:defRPr/>
            </a:pPr>
            <a:endParaRPr lang="en-US" dirty="0">
              <a:solidFill>
                <a:srgbClr val="000000"/>
              </a:solidFill>
              <a:latin typeface="Avenir Book" charset="0"/>
              <a:ea typeface="Avenir Book" charset="0"/>
              <a:cs typeface="Avenir Book" charset="0"/>
            </a:endParaRPr>
          </a:p>
        </p:txBody>
      </p:sp>
      <p:pic>
        <p:nvPicPr>
          <p:cNvPr id="5" name="Picture 6" descr="http://profile.ak.fbcdn.net/hprofile-ak-prn1/158087_288047691295_330359395_n.jpg"/>
          <p:cNvPicPr>
            <a:picLocks noChangeAspect="1" noChangeArrowheads="1"/>
          </p:cNvPicPr>
          <p:nvPr/>
        </p:nvPicPr>
        <p:blipFill>
          <a:blip r:embed="rId3" cstate="print"/>
          <a:srcRect/>
          <a:stretch>
            <a:fillRect/>
          </a:stretch>
        </p:blipFill>
        <p:spPr bwMode="auto">
          <a:xfrm>
            <a:off x="7620000" y="5432546"/>
            <a:ext cx="1317293" cy="1317293"/>
          </a:xfrm>
          <a:prstGeom prst="rect">
            <a:avLst/>
          </a:prstGeom>
          <a:ln>
            <a:noFill/>
          </a:ln>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5270" y="666469"/>
            <a:ext cx="1920188" cy="158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venir Book" charset="0"/>
                <a:ea typeface="Avenir Book" charset="0"/>
                <a:cs typeface="Avenir Book" charset="0"/>
              </a:rPr>
              <a:t>Safe Motherhood Initiative Bundle Development</a:t>
            </a:r>
            <a:endParaRPr lang="en-US" sz="3200" dirty="0">
              <a:latin typeface="Avenir Book" charset="0"/>
              <a:ea typeface="Avenir Book" charset="0"/>
              <a:cs typeface="Avenir Book" charset="0"/>
            </a:endParaRPr>
          </a:p>
        </p:txBody>
      </p:sp>
      <p:sp>
        <p:nvSpPr>
          <p:cNvPr id="4" name="Text Placeholder 3"/>
          <p:cNvSpPr>
            <a:spLocks noGrp="1"/>
          </p:cNvSpPr>
          <p:nvPr>
            <p:ph type="body" sz="quarter" idx="12"/>
          </p:nvPr>
        </p:nvSpPr>
        <p:spPr/>
        <p:txBody>
          <a:bodyPr/>
          <a:lstStyle/>
          <a:p>
            <a:pPr>
              <a:spcAft>
                <a:spcPts val="1200"/>
              </a:spcAft>
              <a:buClr>
                <a:srgbClr val="003399"/>
              </a:buClr>
              <a:buFont typeface="Wingdings" panose="05000000000000000000" pitchFamily="2" charset="2"/>
              <a:buChar char="§"/>
            </a:pPr>
            <a:r>
              <a:rPr lang="en-US" dirty="0">
                <a:latin typeface="Avenir Book" charset="0"/>
                <a:ea typeface="Avenir Book" charset="0"/>
                <a:cs typeface="Avenir Book" charset="0"/>
              </a:rPr>
              <a:t>Working groups developed safety bundles for Hem, HTN, VTE</a:t>
            </a:r>
          </a:p>
          <a:p>
            <a:pPr>
              <a:spcAft>
                <a:spcPts val="1200"/>
              </a:spcAft>
              <a:buClr>
                <a:srgbClr val="003399"/>
              </a:buClr>
              <a:buFont typeface="Wingdings" panose="05000000000000000000" pitchFamily="2" charset="2"/>
              <a:buChar char="§"/>
            </a:pPr>
            <a:r>
              <a:rPr lang="en-US" dirty="0">
                <a:latin typeface="Avenir Book" charset="0"/>
                <a:ea typeface="Avenir Book" charset="0"/>
                <a:cs typeface="Avenir Book" charset="0"/>
              </a:rPr>
              <a:t>Bundles presented and revised during multiple phone calls and in-person meetings</a:t>
            </a:r>
          </a:p>
          <a:p>
            <a:pPr>
              <a:spcAft>
                <a:spcPts val="1200"/>
              </a:spcAft>
              <a:buClr>
                <a:srgbClr val="003399"/>
              </a:buClr>
              <a:buFont typeface="Wingdings" panose="05000000000000000000" pitchFamily="2" charset="2"/>
              <a:buChar char="§"/>
            </a:pPr>
            <a:r>
              <a:rPr lang="en-US" dirty="0">
                <a:latin typeface="Avenir Book" charset="0"/>
                <a:ea typeface="Avenir Book" charset="0"/>
                <a:cs typeface="Avenir Book" charset="0"/>
              </a:rPr>
              <a:t>Monthly data collection to assess process and outcomes</a:t>
            </a:r>
          </a:p>
          <a:p>
            <a:pPr>
              <a:spcAft>
                <a:spcPts val="1200"/>
              </a:spcAft>
              <a:buClr>
                <a:srgbClr val="003399"/>
              </a:buClr>
              <a:buFont typeface="Wingdings" panose="05000000000000000000" pitchFamily="2" charset="2"/>
              <a:buChar char="§"/>
            </a:pPr>
            <a:r>
              <a:rPr lang="en-US" dirty="0">
                <a:latin typeface="Avenir Book" charset="0"/>
                <a:ea typeface="Avenir Book" charset="0"/>
                <a:cs typeface="Avenir Book" charset="0"/>
              </a:rPr>
              <a:t>Support resources developed: SMI Website, Educational Videos and Print materials</a:t>
            </a:r>
          </a:p>
          <a:p>
            <a:pPr>
              <a:spcAft>
                <a:spcPts val="1200"/>
              </a:spcAft>
              <a:buClr>
                <a:srgbClr val="003399"/>
              </a:buClr>
              <a:buFont typeface="Wingdings" panose="05000000000000000000" pitchFamily="2" charset="2"/>
              <a:buChar char="§"/>
            </a:pPr>
            <a:r>
              <a:rPr lang="en-US" dirty="0">
                <a:latin typeface="Avenir Book" charset="0"/>
                <a:ea typeface="Avenir Book" charset="0"/>
                <a:cs typeface="Avenir Book" charset="0"/>
              </a:rPr>
              <a:t>Implementation site visits and grand rounds presentations from ACOG representatives</a:t>
            </a:r>
            <a:endParaRPr lang="en-US" dirty="0">
              <a:solidFill>
                <a:schemeClr val="accent6"/>
              </a:solidFill>
              <a:latin typeface="Avenir Book" charset="0"/>
              <a:ea typeface="Avenir Book" charset="0"/>
              <a:cs typeface="Avenir Book" charset="0"/>
            </a:endParaRPr>
          </a:p>
          <a:p>
            <a:endParaRPr lang="en-US" dirty="0"/>
          </a:p>
        </p:txBody>
      </p:sp>
    </p:spTree>
    <p:extLst>
      <p:ext uri="{BB962C8B-B14F-4D97-AF65-F5344CB8AC3E}">
        <p14:creationId xmlns:p14="http://schemas.microsoft.com/office/powerpoint/2010/main" val="2736626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 Bundle Composition</a:t>
            </a:r>
            <a:endParaRPr lang="en-US" dirty="0"/>
          </a:p>
        </p:txBody>
      </p:sp>
      <p:sp>
        <p:nvSpPr>
          <p:cNvPr id="4" name="Text Placeholder 3"/>
          <p:cNvSpPr>
            <a:spLocks noGrp="1"/>
          </p:cNvSpPr>
          <p:nvPr>
            <p:ph type="body" sz="quarter" idx="12"/>
          </p:nvPr>
        </p:nvSpPr>
        <p:spPr>
          <a:xfrm>
            <a:off x="347472" y="1600200"/>
            <a:ext cx="3843528" cy="5105400"/>
          </a:xfrm>
        </p:spPr>
        <p:txBody>
          <a:bodyPr/>
          <a:lstStyle/>
          <a:p>
            <a:pPr marL="285744" indent="-285744">
              <a:lnSpc>
                <a:spcPct val="115000"/>
              </a:lnSpc>
              <a:spcAft>
                <a:spcPts val="1200"/>
              </a:spcAft>
            </a:pPr>
            <a:r>
              <a:rPr lang="en-US" dirty="0">
                <a:latin typeface="Avenir Book" charset="0"/>
                <a:ea typeface="Avenir Book" charset="0"/>
                <a:cs typeface="Avenir Book" charset="0"/>
              </a:rPr>
              <a:t>PowerPoint slide decks w/ implementation </a:t>
            </a:r>
            <a:r>
              <a:rPr lang="en-US" dirty="0" smtClean="0">
                <a:latin typeface="Avenir Book" charset="0"/>
                <a:ea typeface="Avenir Book" charset="0"/>
                <a:cs typeface="Avenir Book" charset="0"/>
              </a:rPr>
              <a:t>guidance</a:t>
            </a:r>
            <a:endParaRPr lang="en-US" dirty="0">
              <a:latin typeface="Avenir Book" charset="0"/>
              <a:ea typeface="Avenir Book" charset="0"/>
              <a:cs typeface="Avenir Book" charset="0"/>
            </a:endParaRPr>
          </a:p>
          <a:p>
            <a:pPr marL="285744" indent="-285744">
              <a:lnSpc>
                <a:spcPct val="115000"/>
              </a:lnSpc>
              <a:spcAft>
                <a:spcPts val="1200"/>
              </a:spcAft>
            </a:pPr>
            <a:r>
              <a:rPr lang="en-US" dirty="0">
                <a:latin typeface="Avenir Book" charset="0"/>
                <a:ea typeface="Avenir Book" charset="0"/>
                <a:cs typeface="Avenir Book" charset="0"/>
              </a:rPr>
              <a:t>Visual aids: posters, </a:t>
            </a:r>
            <a:r>
              <a:rPr lang="en-US" dirty="0" smtClean="0">
                <a:latin typeface="Avenir Book" charset="0"/>
                <a:ea typeface="Avenir Book" charset="0"/>
                <a:cs typeface="Avenir Book" charset="0"/>
              </a:rPr>
              <a:t>brochures</a:t>
            </a:r>
            <a:endParaRPr lang="en-US" dirty="0">
              <a:latin typeface="Avenir Book" charset="0"/>
              <a:ea typeface="Avenir Book" charset="0"/>
              <a:cs typeface="Avenir Book" charset="0"/>
            </a:endParaRPr>
          </a:p>
          <a:p>
            <a:pPr marL="285744" indent="-285744">
              <a:lnSpc>
                <a:spcPct val="115000"/>
              </a:lnSpc>
              <a:spcAft>
                <a:spcPts val="1200"/>
              </a:spcAft>
            </a:pPr>
            <a:r>
              <a:rPr lang="en-US" dirty="0" smtClean="0">
                <a:latin typeface="Avenir Book" charset="0"/>
                <a:ea typeface="Avenir Book" charset="0"/>
                <a:cs typeface="Avenir Book" charset="0"/>
              </a:rPr>
              <a:t>Checklists</a:t>
            </a:r>
            <a:endParaRPr lang="en-US" dirty="0">
              <a:latin typeface="Avenir Book" charset="0"/>
              <a:ea typeface="Avenir Book" charset="0"/>
              <a:cs typeface="Avenir Book" charset="0"/>
            </a:endParaRPr>
          </a:p>
          <a:p>
            <a:pPr marL="285744" indent="-285744">
              <a:lnSpc>
                <a:spcPct val="115000"/>
              </a:lnSpc>
              <a:spcAft>
                <a:spcPts val="1200"/>
              </a:spcAft>
            </a:pPr>
            <a:r>
              <a:rPr lang="en-US" dirty="0" smtClean="0">
                <a:latin typeface="Avenir Book" charset="0"/>
                <a:ea typeface="Avenir Book" charset="0"/>
                <a:cs typeface="Avenir Book" charset="0"/>
              </a:rPr>
              <a:t>Algorithms</a:t>
            </a:r>
            <a:endParaRPr lang="en-US" dirty="0">
              <a:latin typeface="Avenir Book" charset="0"/>
              <a:ea typeface="Avenir Book" charset="0"/>
              <a:cs typeface="Avenir Book" charset="0"/>
            </a:endParaRPr>
          </a:p>
          <a:p>
            <a:pPr marL="285744" indent="-285744">
              <a:lnSpc>
                <a:spcPct val="115000"/>
              </a:lnSpc>
              <a:spcAft>
                <a:spcPts val="1200"/>
              </a:spcAft>
            </a:pPr>
            <a:r>
              <a:rPr lang="en-US" dirty="0">
                <a:latin typeface="Avenir Book" charset="0"/>
                <a:ea typeface="Avenir Book" charset="0"/>
                <a:cs typeface="Avenir Book" charset="0"/>
              </a:rPr>
              <a:t>Risk assessment </a:t>
            </a:r>
            <a:r>
              <a:rPr lang="en-US" dirty="0" smtClean="0">
                <a:latin typeface="Avenir Book" charset="0"/>
                <a:ea typeface="Avenir Book" charset="0"/>
                <a:cs typeface="Avenir Book" charset="0"/>
              </a:rPr>
              <a:t>tables</a:t>
            </a:r>
            <a:endParaRPr lang="en-US" dirty="0">
              <a:latin typeface="Avenir Book" charset="0"/>
              <a:ea typeface="Avenir Book" charset="0"/>
              <a:cs typeface="Avenir Book" charset="0"/>
            </a:endParaRPr>
          </a:p>
          <a:p>
            <a:pPr marL="285744" indent="-285744">
              <a:lnSpc>
                <a:spcPct val="115000"/>
              </a:lnSpc>
              <a:spcAft>
                <a:spcPts val="1200"/>
              </a:spcAft>
            </a:pPr>
            <a:r>
              <a:rPr lang="en-US" dirty="0">
                <a:latin typeface="Avenir Book" charset="0"/>
                <a:ea typeface="Avenir Book" charset="0"/>
                <a:cs typeface="Avenir Book" charset="0"/>
              </a:rPr>
              <a:t>Medication dosing </a:t>
            </a:r>
            <a:r>
              <a:rPr lang="en-US" dirty="0" smtClean="0">
                <a:latin typeface="Avenir Book" charset="0"/>
                <a:ea typeface="Avenir Book" charset="0"/>
                <a:cs typeface="Avenir Book" charset="0"/>
              </a:rPr>
              <a:t>tables</a:t>
            </a:r>
            <a:endParaRPr lang="en-US" dirty="0">
              <a:latin typeface="Avenir Book" charset="0"/>
              <a:ea typeface="Avenir Book" charset="0"/>
              <a:cs typeface="Avenir Book" charset="0"/>
            </a:endParaRPr>
          </a:p>
          <a:p>
            <a:pPr marL="285744" indent="-285744">
              <a:lnSpc>
                <a:spcPct val="115000"/>
              </a:lnSpc>
              <a:spcAft>
                <a:spcPts val="1200"/>
              </a:spcAft>
            </a:pPr>
            <a:r>
              <a:rPr lang="en-US" dirty="0">
                <a:latin typeface="Avenir Book" charset="0"/>
                <a:ea typeface="Avenir Book" charset="0"/>
                <a:cs typeface="Avenir Book" charset="0"/>
              </a:rPr>
              <a:t>Debriefing forms</a:t>
            </a:r>
          </a:p>
          <a:p>
            <a:endParaRPr lang="en-US" dirty="0"/>
          </a:p>
        </p:txBody>
      </p:sp>
      <p:pic>
        <p:nvPicPr>
          <p:cNvPr id="5" name="Picture 4"/>
          <p:cNvPicPr>
            <a:picLocks noChangeAspect="1"/>
          </p:cNvPicPr>
          <p:nvPr/>
        </p:nvPicPr>
        <p:blipFill rotWithShape="1">
          <a:blip r:embed="rId2" cstate="print"/>
          <a:srcRect l="32000" t="32222" r="17500" b="12667"/>
          <a:stretch/>
        </p:blipFill>
        <p:spPr>
          <a:xfrm>
            <a:off x="4191000" y="2267448"/>
            <a:ext cx="5204821" cy="319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685800" y="6536323"/>
            <a:ext cx="9034272" cy="338554"/>
          </a:xfrm>
          <a:prstGeom prst="rect">
            <a:avLst/>
          </a:prstGeom>
          <a:noFill/>
        </p:spPr>
        <p:txBody>
          <a:bodyPr wrap="square" rtlCol="0">
            <a:spAutoFit/>
          </a:bodyPr>
          <a:lstStyle/>
          <a:p>
            <a:pPr algn="r"/>
            <a:r>
              <a:rPr lang="en-US" sz="1600" dirty="0">
                <a:solidFill>
                  <a:schemeClr val="tx2"/>
                </a:solidFill>
              </a:rPr>
              <a:t>http://www.acog.org/About_ACOG/ACOG_Districts/District_II/Safe_Motherhood_Initiative</a:t>
            </a:r>
            <a:r>
              <a:rPr lang="en-US" sz="1600" dirty="0"/>
              <a:t> </a:t>
            </a:r>
          </a:p>
        </p:txBody>
      </p:sp>
    </p:spTree>
    <p:extLst>
      <p:ext uri="{BB962C8B-B14F-4D97-AF65-F5344CB8AC3E}">
        <p14:creationId xmlns:p14="http://schemas.microsoft.com/office/powerpoint/2010/main" val="791786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latin typeface="Avenir Book" charset="0"/>
                <a:ea typeface="Avenir Book" charset="0"/>
                <a:cs typeface="Avenir Book" charset="0"/>
              </a:rPr>
              <a:t>The 4 R’s: Readiness, Recognition, Response, Reporting</a:t>
            </a:r>
            <a:endParaRPr lang="en-US" sz="2600" dirty="0">
              <a:latin typeface="Avenir Book" charset="0"/>
              <a:ea typeface="Avenir Book" charset="0"/>
              <a:cs typeface="Avenir Book" charset="0"/>
            </a:endParaRPr>
          </a:p>
        </p:txBody>
      </p:sp>
      <p:sp>
        <p:nvSpPr>
          <p:cNvPr id="7" name="Curved Left Arrow 6"/>
          <p:cNvSpPr/>
          <p:nvPr/>
        </p:nvSpPr>
        <p:spPr>
          <a:xfrm rot="7433485">
            <a:off x="-387586" y="2671551"/>
            <a:ext cx="2555831" cy="2363776"/>
          </a:xfrm>
          <a:prstGeom prst="curvedLeftArrow">
            <a:avLst>
              <a:gd name="adj1" fmla="val 19391"/>
              <a:gd name="adj2" fmla="val 48587"/>
              <a:gd name="adj3" fmla="val 340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8134390" cy="475364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rot="21111410">
            <a:off x="351494" y="1417277"/>
            <a:ext cx="3422490" cy="830997"/>
          </a:xfrm>
          <a:prstGeom prst="rect">
            <a:avLst/>
          </a:prstGeom>
          <a:solidFill>
            <a:srgbClr val="CCECFF"/>
          </a:solidFill>
          <a:ln w="38100">
            <a:solidFill>
              <a:srgbClr val="0066FF"/>
            </a:solidFill>
          </a:ln>
        </p:spPr>
        <p:txBody>
          <a:bodyPr wrap="square" rtlCol="0">
            <a:spAutoFit/>
          </a:bodyPr>
          <a:lstStyle/>
          <a:p>
            <a:pPr marL="285744" indent="-285744">
              <a:buFont typeface="Arial" panose="020B0604020202020204" pitchFamily="34" charset="0"/>
              <a:buChar char="•"/>
            </a:pPr>
            <a:r>
              <a:rPr lang="en-US" sz="1600" b="1" dirty="0">
                <a:solidFill>
                  <a:srgbClr val="0033CC"/>
                </a:solidFill>
                <a:latin typeface="Century Gothic" panose="020B0502020202020204" pitchFamily="34" charset="0"/>
              </a:rPr>
              <a:t>Standardization</a:t>
            </a:r>
          </a:p>
          <a:p>
            <a:pPr marL="285744" indent="-285744">
              <a:buFont typeface="Arial" panose="020B0604020202020204" pitchFamily="34" charset="0"/>
              <a:buChar char="•"/>
            </a:pPr>
            <a:r>
              <a:rPr lang="en-US" sz="1600" b="1" dirty="0" smtClean="0">
                <a:solidFill>
                  <a:srgbClr val="0033CC"/>
                </a:solidFill>
                <a:latin typeface="Century Gothic" panose="020B0502020202020204" pitchFamily="34" charset="0"/>
              </a:rPr>
              <a:t>Multidisciplinary </a:t>
            </a:r>
            <a:r>
              <a:rPr lang="en-US" sz="1600" b="1" dirty="0">
                <a:solidFill>
                  <a:srgbClr val="0033CC"/>
                </a:solidFill>
                <a:latin typeface="Century Gothic" panose="020B0502020202020204" pitchFamily="34" charset="0"/>
              </a:rPr>
              <a:t>engagement</a:t>
            </a:r>
          </a:p>
          <a:p>
            <a:pPr marL="285744" indent="-285744">
              <a:buFont typeface="Arial" panose="020B0604020202020204" pitchFamily="34" charset="0"/>
              <a:buChar char="•"/>
            </a:pPr>
            <a:r>
              <a:rPr lang="en-US" sz="1600" b="1" dirty="0" smtClean="0">
                <a:solidFill>
                  <a:srgbClr val="0033CC"/>
                </a:solidFill>
                <a:latin typeface="Century Gothic" panose="020B0502020202020204" pitchFamily="34" charset="0"/>
              </a:rPr>
              <a:t>Culture </a:t>
            </a:r>
            <a:r>
              <a:rPr lang="en-US" sz="1600" b="1" dirty="0">
                <a:solidFill>
                  <a:srgbClr val="0033CC"/>
                </a:solidFill>
                <a:latin typeface="Century Gothic" panose="020B0502020202020204" pitchFamily="34" charset="0"/>
              </a:rPr>
              <a:t>assessment</a:t>
            </a:r>
          </a:p>
        </p:txBody>
      </p:sp>
    </p:spTree>
    <p:extLst>
      <p:ext uri="{BB962C8B-B14F-4D97-AF65-F5344CB8AC3E}">
        <p14:creationId xmlns:p14="http://schemas.microsoft.com/office/powerpoint/2010/main" val="41634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Personal Case Presentation</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spcBef>
                <a:spcPts val="300"/>
              </a:spcBef>
              <a:buNone/>
            </a:pPr>
            <a:r>
              <a:rPr lang="en-US" b="1" dirty="0">
                <a:latin typeface="+mn-lt"/>
                <a:ea typeface="Avenir Book" charset="0"/>
                <a:cs typeface="Avenir Book" charset="0"/>
              </a:rPr>
              <a:t>34 </a:t>
            </a:r>
            <a:r>
              <a:rPr lang="en-US" b="1" dirty="0" err="1">
                <a:latin typeface="+mn-lt"/>
                <a:ea typeface="Avenir Book" charset="0"/>
                <a:cs typeface="Avenir Book" charset="0"/>
              </a:rPr>
              <a:t>yo</a:t>
            </a:r>
            <a:r>
              <a:rPr lang="en-US" b="1" dirty="0">
                <a:latin typeface="+mn-lt"/>
                <a:ea typeface="Avenir Book" charset="0"/>
                <a:cs typeface="Avenir Book" charset="0"/>
              </a:rPr>
              <a:t> G3P0020 at 33 weeks with Preterm PROM (2012</a:t>
            </a:r>
            <a:r>
              <a:rPr lang="en-US" b="1" dirty="0" smtClean="0">
                <a:latin typeface="+mn-lt"/>
                <a:ea typeface="Avenir Book" charset="0"/>
                <a:cs typeface="Avenir Book" charset="0"/>
              </a:rPr>
              <a:t>)</a:t>
            </a:r>
            <a:endParaRPr lang="en-US" b="1" dirty="0">
              <a:latin typeface="+mn-lt"/>
              <a:ea typeface="Avenir Book" charset="0"/>
              <a:cs typeface="Avenir Book" charset="0"/>
            </a:endParaRPr>
          </a:p>
          <a:p>
            <a:pPr lvl="1">
              <a:spcBef>
                <a:spcPts val="300"/>
              </a:spcBef>
            </a:pPr>
            <a:r>
              <a:rPr lang="en-US" dirty="0">
                <a:latin typeface="+mn-lt"/>
                <a:ea typeface="Avenir Book" charset="0"/>
                <a:cs typeface="Avenir Book" charset="0"/>
              </a:rPr>
              <a:t>No significant medical or surgical history</a:t>
            </a:r>
          </a:p>
          <a:p>
            <a:pPr lvl="1">
              <a:spcBef>
                <a:spcPts val="300"/>
              </a:spcBef>
            </a:pPr>
            <a:r>
              <a:rPr lang="en-US" dirty="0">
                <a:latin typeface="+mn-lt"/>
                <a:ea typeface="Avenir Book" charset="0"/>
                <a:cs typeface="Avenir Book" charset="0"/>
              </a:rPr>
              <a:t>BP 126/78, HR 87, SpO2 99%, BMI 22</a:t>
            </a:r>
          </a:p>
          <a:p>
            <a:pPr lvl="1">
              <a:spcBef>
                <a:spcPts val="300"/>
              </a:spcBef>
            </a:pPr>
            <a:r>
              <a:rPr lang="en-US" dirty="0">
                <a:latin typeface="+mn-lt"/>
                <a:ea typeface="Avenir Book" charset="0"/>
                <a:cs typeface="Avenir Book" charset="0"/>
              </a:rPr>
              <a:t>Benign physical exam</a:t>
            </a:r>
          </a:p>
          <a:p>
            <a:pPr lvl="2">
              <a:spcBef>
                <a:spcPts val="300"/>
              </a:spcBef>
            </a:pPr>
            <a:r>
              <a:rPr lang="en-US" sz="1800" dirty="0">
                <a:latin typeface="+mn-lt"/>
                <a:ea typeface="Avenir Book" charset="0"/>
                <a:cs typeface="Avenir Book" charset="0"/>
              </a:rPr>
              <a:t>SSE visually 1cm dilated</a:t>
            </a:r>
          </a:p>
          <a:p>
            <a:pPr lvl="1">
              <a:spcBef>
                <a:spcPts val="300"/>
              </a:spcBef>
            </a:pPr>
            <a:r>
              <a:rPr lang="en-US" dirty="0">
                <a:latin typeface="+mn-lt"/>
                <a:ea typeface="Avenir Book" charset="0"/>
                <a:cs typeface="Avenir Book" charset="0"/>
              </a:rPr>
              <a:t>Betamethasone, latency antibiotics</a:t>
            </a:r>
          </a:p>
          <a:p>
            <a:pPr lvl="1">
              <a:spcBef>
                <a:spcPts val="300"/>
              </a:spcBef>
            </a:pPr>
            <a:r>
              <a:rPr lang="en-US" dirty="0">
                <a:latin typeface="+mn-lt"/>
                <a:ea typeface="Avenir Book" charset="0"/>
                <a:cs typeface="Avenir Book" charset="0"/>
              </a:rPr>
              <a:t>Hospital day 3, spontaneous preterm labor</a:t>
            </a:r>
          </a:p>
          <a:p>
            <a:pPr lvl="1">
              <a:spcBef>
                <a:spcPts val="300"/>
              </a:spcBef>
            </a:pPr>
            <a:r>
              <a:rPr lang="en-US" dirty="0">
                <a:latin typeface="+mn-lt"/>
                <a:ea typeface="Avenir Book" charset="0"/>
                <a:cs typeface="Avenir Book" charset="0"/>
              </a:rPr>
              <a:t>Arrest of dilation at 5cm</a:t>
            </a:r>
          </a:p>
          <a:p>
            <a:pPr lvl="2">
              <a:spcBef>
                <a:spcPts val="300"/>
              </a:spcBef>
            </a:pPr>
            <a:r>
              <a:rPr lang="en-US" sz="1800" dirty="0">
                <a:latin typeface="+mn-lt"/>
                <a:ea typeface="Avenir Book" charset="0"/>
                <a:cs typeface="Avenir Book" charset="0"/>
              </a:rPr>
              <a:t>Face presentation</a:t>
            </a:r>
          </a:p>
          <a:p>
            <a:pPr lvl="1">
              <a:spcBef>
                <a:spcPts val="300"/>
              </a:spcBef>
            </a:pPr>
            <a:r>
              <a:rPr lang="en-US" dirty="0">
                <a:latin typeface="+mn-lt"/>
                <a:ea typeface="Avenir Book" charset="0"/>
                <a:cs typeface="Avenir Book" charset="0"/>
              </a:rPr>
              <a:t>Primary LTCD without complication</a:t>
            </a:r>
          </a:p>
          <a:p>
            <a:pPr lvl="2">
              <a:spcBef>
                <a:spcPts val="300"/>
              </a:spcBef>
            </a:pPr>
            <a:r>
              <a:rPr lang="en-US" sz="1800" dirty="0" err="1">
                <a:latin typeface="+mn-lt"/>
                <a:ea typeface="Avenir Book" charset="0"/>
                <a:cs typeface="Avenir Book" charset="0"/>
              </a:rPr>
              <a:t>Intrapartum</a:t>
            </a:r>
            <a:r>
              <a:rPr lang="en-US" sz="1800" dirty="0">
                <a:latin typeface="+mn-lt"/>
                <a:ea typeface="Avenir Book" charset="0"/>
                <a:cs typeface="Avenir Book" charset="0"/>
              </a:rPr>
              <a:t> compression devices</a:t>
            </a:r>
          </a:p>
          <a:p>
            <a:pPr lvl="2">
              <a:spcBef>
                <a:spcPts val="300"/>
              </a:spcBef>
            </a:pPr>
            <a:r>
              <a:rPr lang="en-US" sz="1800" dirty="0">
                <a:latin typeface="+mn-lt"/>
                <a:ea typeface="Avenir Book" charset="0"/>
                <a:cs typeface="Avenir Book" charset="0"/>
              </a:rPr>
              <a:t>Male infant, </a:t>
            </a:r>
            <a:r>
              <a:rPr lang="en-US" sz="1800" dirty="0" err="1">
                <a:latin typeface="+mn-lt"/>
                <a:ea typeface="Avenir Book" charset="0"/>
                <a:cs typeface="Avenir Book" charset="0"/>
              </a:rPr>
              <a:t>Apgars</a:t>
            </a:r>
            <a:r>
              <a:rPr lang="en-US" sz="1800" dirty="0">
                <a:latin typeface="+mn-lt"/>
                <a:ea typeface="Avenir Book" charset="0"/>
                <a:cs typeface="Avenir Book" charset="0"/>
              </a:rPr>
              <a:t> 8/9</a:t>
            </a:r>
          </a:p>
          <a:p>
            <a:pPr lvl="2">
              <a:spcBef>
                <a:spcPts val="300"/>
              </a:spcBef>
            </a:pPr>
            <a:r>
              <a:rPr lang="en-US" sz="1800" dirty="0">
                <a:latin typeface="+mn-lt"/>
                <a:ea typeface="Avenir Book" charset="0"/>
                <a:cs typeface="Avenir Book" charset="0"/>
              </a:rPr>
              <a:t>EBL 800cc</a:t>
            </a:r>
            <a:endParaRPr lang="en-US" dirty="0">
              <a:latin typeface="+mn-lt"/>
              <a:ea typeface="Avenir Book" charset="0"/>
              <a:cs typeface="Avenir Book" charset="0"/>
            </a:endParaRPr>
          </a:p>
          <a:p>
            <a:endParaRPr lang="en-US" dirty="0"/>
          </a:p>
        </p:txBody>
      </p:sp>
    </p:spTree>
    <p:extLst>
      <p:ext uri="{BB962C8B-B14F-4D97-AF65-F5344CB8AC3E}">
        <p14:creationId xmlns:p14="http://schemas.microsoft.com/office/powerpoint/2010/main" val="160256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charset="0"/>
                <a:ea typeface="Avenir Book" charset="0"/>
                <a:cs typeface="Avenir Book" charset="0"/>
              </a:rPr>
              <a:t>Bundle Implementation Support </a:t>
            </a:r>
            <a:endParaRPr lang="en-US" dirty="0">
              <a:latin typeface="Avenir Book" charset="0"/>
              <a:ea typeface="Avenir Book" charset="0"/>
              <a:cs typeface="Avenir Book" charset="0"/>
            </a:endParaRPr>
          </a:p>
        </p:txBody>
      </p:sp>
      <p:sp>
        <p:nvSpPr>
          <p:cNvPr id="5" name="Text Placeholder 4"/>
          <p:cNvSpPr>
            <a:spLocks noGrp="1"/>
          </p:cNvSpPr>
          <p:nvPr>
            <p:ph type="body" sz="quarter" idx="12"/>
          </p:nvPr>
        </p:nvSpPr>
        <p:spPr>
          <a:xfrm>
            <a:off x="347472" y="1600200"/>
            <a:ext cx="9372600" cy="3514167"/>
          </a:xfrm>
          <a:prstGeom prst="rect">
            <a:avLst/>
          </a:prstGeom>
        </p:spPr>
        <p:txBody>
          <a:bodyPr wrap="square">
            <a:spAutoFit/>
          </a:bodyPr>
          <a:lstStyle/>
          <a:p>
            <a:pPr marL="285744" indent="-285744">
              <a:spcAft>
                <a:spcPts val="200"/>
              </a:spcAft>
              <a:buFont typeface="Wingdings" panose="05000000000000000000" pitchFamily="2" charset="2"/>
              <a:buChar char="ü"/>
            </a:pPr>
            <a:r>
              <a:rPr lang="en-US" sz="2000" dirty="0">
                <a:latin typeface="Avenir Book" charset="0"/>
                <a:ea typeface="Avenir Book" charset="0"/>
                <a:cs typeface="Avenir Book" charset="0"/>
              </a:rPr>
              <a:t>Online and print materials</a:t>
            </a:r>
          </a:p>
          <a:p>
            <a:pPr marL="285744" indent="-285744">
              <a:spcAft>
                <a:spcPts val="200"/>
              </a:spcAft>
              <a:buFont typeface="Wingdings" panose="05000000000000000000" pitchFamily="2" charset="2"/>
              <a:buChar char="ü"/>
            </a:pPr>
            <a:endParaRPr lang="en-US" sz="2000" dirty="0">
              <a:latin typeface="Avenir Book" charset="0"/>
              <a:ea typeface="Avenir Book" charset="0"/>
              <a:cs typeface="Avenir Book" charset="0"/>
            </a:endParaRPr>
          </a:p>
          <a:p>
            <a:pPr marL="285744" indent="-285744">
              <a:spcAft>
                <a:spcPts val="200"/>
              </a:spcAft>
              <a:buFont typeface="Wingdings" panose="05000000000000000000" pitchFamily="2" charset="2"/>
              <a:buChar char="ü"/>
            </a:pPr>
            <a:r>
              <a:rPr lang="en-US" sz="2000" dirty="0">
                <a:latin typeface="Avenir Book" charset="0"/>
                <a:ea typeface="Avenir Book" charset="0"/>
                <a:cs typeface="Avenir Book" charset="0"/>
              </a:rPr>
              <a:t>Educational videos</a:t>
            </a:r>
          </a:p>
          <a:p>
            <a:pPr marL="285744" indent="-285744">
              <a:spcAft>
                <a:spcPts val="200"/>
              </a:spcAft>
              <a:buFont typeface="Wingdings" panose="05000000000000000000" pitchFamily="2" charset="2"/>
              <a:buChar char="ü"/>
            </a:pPr>
            <a:endParaRPr lang="en-US" sz="2000" dirty="0">
              <a:latin typeface="Avenir Book" charset="0"/>
              <a:ea typeface="Avenir Book" charset="0"/>
              <a:cs typeface="Avenir Book" charset="0"/>
            </a:endParaRPr>
          </a:p>
          <a:p>
            <a:pPr marL="285744" indent="-285744">
              <a:spcAft>
                <a:spcPts val="200"/>
              </a:spcAft>
              <a:buFont typeface="Wingdings" panose="05000000000000000000" pitchFamily="2" charset="2"/>
              <a:buChar char="ü"/>
            </a:pPr>
            <a:r>
              <a:rPr lang="en-US" sz="2000" dirty="0">
                <a:latin typeface="Avenir Book" charset="0"/>
                <a:ea typeface="Avenir Book" charset="0"/>
                <a:cs typeface="Avenir Book" charset="0"/>
              </a:rPr>
              <a:t>Clinical simulations &amp; assessment guides</a:t>
            </a:r>
          </a:p>
          <a:p>
            <a:pPr>
              <a:spcAft>
                <a:spcPts val="200"/>
              </a:spcAft>
            </a:pPr>
            <a:endParaRPr lang="en-US" sz="2000" dirty="0">
              <a:latin typeface="Avenir Book" charset="0"/>
              <a:ea typeface="Avenir Book" charset="0"/>
              <a:cs typeface="Avenir Book" charset="0"/>
            </a:endParaRPr>
          </a:p>
          <a:p>
            <a:pPr marL="285744" indent="-285744">
              <a:spcAft>
                <a:spcPts val="200"/>
              </a:spcAft>
              <a:buFont typeface="Wingdings" panose="05000000000000000000" pitchFamily="2" charset="2"/>
              <a:buChar char="ü"/>
            </a:pPr>
            <a:r>
              <a:rPr lang="en-US" sz="2000" dirty="0">
                <a:latin typeface="Avenir Book" charset="0"/>
                <a:ea typeface="Avenir Book" charset="0"/>
                <a:cs typeface="Avenir Book" charset="0"/>
              </a:rPr>
              <a:t>Implementation visits </a:t>
            </a:r>
          </a:p>
          <a:p>
            <a:pPr marL="0" indent="0">
              <a:spcAft>
                <a:spcPts val="200"/>
              </a:spcAft>
              <a:buNone/>
            </a:pPr>
            <a:r>
              <a:rPr lang="en-US" dirty="0" smtClean="0">
                <a:latin typeface="Calibri" panose="020F0502020204030204" pitchFamily="34" charset="0"/>
              </a:rPr>
              <a:t>			</a:t>
            </a:r>
          </a:p>
          <a:p>
            <a:pPr marL="0" indent="0" algn="ctr">
              <a:spcAft>
                <a:spcPts val="200"/>
              </a:spcAft>
              <a:buNone/>
            </a:pPr>
            <a:r>
              <a:rPr lang="en-US" sz="2200" i="1" dirty="0" smtClean="0">
                <a:solidFill>
                  <a:schemeClr val="tx1"/>
                </a:solidFill>
                <a:latin typeface="Avenir Book"/>
              </a:rPr>
              <a:t>93% of NYS hospitals engaged in implementation</a:t>
            </a:r>
            <a:endParaRPr lang="en-US" sz="2200" i="1" dirty="0">
              <a:solidFill>
                <a:schemeClr val="tx1"/>
              </a:solidFill>
              <a:latin typeface="Avenir Book"/>
            </a:endParaRPr>
          </a:p>
          <a:p>
            <a:pPr marL="285744" indent="-285744">
              <a:lnSpc>
                <a:spcPct val="114000"/>
              </a:lnSpc>
              <a:buFont typeface="Wingdings" panose="05000000000000000000" pitchFamily="2" charset="2"/>
              <a:buChar char="ü"/>
            </a:pPr>
            <a:endParaRPr lang="en-US" dirty="0">
              <a:solidFill>
                <a:srgbClr val="009999"/>
              </a:solidFill>
              <a:latin typeface="Calibri" panose="020F0502020204030204" pitchFamily="34" charset="0"/>
            </a:endParaRPr>
          </a:p>
        </p:txBody>
      </p:sp>
      <p:sp>
        <p:nvSpPr>
          <p:cNvPr id="6" name="Rectangle 5"/>
          <p:cNvSpPr/>
          <p:nvPr/>
        </p:nvSpPr>
        <p:spPr>
          <a:xfrm>
            <a:off x="5410200" y="1600200"/>
            <a:ext cx="5029200" cy="2400657"/>
          </a:xfrm>
          <a:prstGeom prst="rect">
            <a:avLst/>
          </a:prstGeom>
        </p:spPr>
        <p:txBody>
          <a:bodyPr>
            <a:spAutoFit/>
          </a:bodyPr>
          <a:lstStyle/>
          <a:p>
            <a:pPr marL="285744" indent="-285744">
              <a:spcAft>
                <a:spcPts val="200"/>
              </a:spcAft>
              <a:buFont typeface="Wingdings" panose="05000000000000000000" pitchFamily="2" charset="2"/>
              <a:buChar char="ü"/>
            </a:pPr>
            <a:r>
              <a:rPr lang="en-US" sz="2000" dirty="0">
                <a:solidFill>
                  <a:schemeClr val="tx2"/>
                </a:solidFill>
                <a:latin typeface="Avenir Book" charset="0"/>
                <a:ea typeface="Avenir Book" charset="0"/>
                <a:cs typeface="Avenir Book" charset="0"/>
              </a:rPr>
              <a:t>Grand Rounds</a:t>
            </a:r>
          </a:p>
          <a:p>
            <a:pPr>
              <a:spcAft>
                <a:spcPts val="200"/>
              </a:spcAft>
            </a:pPr>
            <a:endParaRPr lang="en-US" sz="2000" dirty="0">
              <a:solidFill>
                <a:schemeClr val="tx2"/>
              </a:solidFill>
              <a:latin typeface="Avenir Book" charset="0"/>
              <a:ea typeface="Avenir Book" charset="0"/>
              <a:cs typeface="Avenir Book" charset="0"/>
            </a:endParaRPr>
          </a:p>
          <a:p>
            <a:pPr marL="285744" indent="-285744">
              <a:spcAft>
                <a:spcPts val="200"/>
              </a:spcAft>
              <a:buFont typeface="Wingdings" panose="05000000000000000000" pitchFamily="2" charset="2"/>
              <a:buChar char="ü"/>
            </a:pPr>
            <a:r>
              <a:rPr lang="en-US" sz="2000" dirty="0" smtClean="0">
                <a:solidFill>
                  <a:schemeClr val="tx2"/>
                </a:solidFill>
                <a:latin typeface="Avenir Book" charset="0"/>
                <a:ea typeface="Avenir Book" charset="0"/>
                <a:cs typeface="Avenir Book" charset="0"/>
              </a:rPr>
              <a:t>Quarterly </a:t>
            </a:r>
            <a:r>
              <a:rPr lang="en-US" sz="2000" dirty="0">
                <a:solidFill>
                  <a:schemeClr val="tx2"/>
                </a:solidFill>
                <a:latin typeface="Avenir Book" charset="0"/>
                <a:ea typeface="Avenir Book" charset="0"/>
                <a:cs typeface="Avenir Book" charset="0"/>
              </a:rPr>
              <a:t>meetings</a:t>
            </a:r>
          </a:p>
          <a:p>
            <a:pPr marL="342891" indent="-342891">
              <a:spcAft>
                <a:spcPts val="200"/>
              </a:spcAft>
              <a:buFont typeface="Wingdings" panose="05000000000000000000" pitchFamily="2" charset="2"/>
              <a:buChar char="ü"/>
            </a:pPr>
            <a:endParaRPr lang="en-US" sz="2000" dirty="0">
              <a:solidFill>
                <a:schemeClr val="tx2"/>
              </a:solidFill>
              <a:latin typeface="Avenir Book" charset="0"/>
              <a:ea typeface="Avenir Book" charset="0"/>
              <a:cs typeface="Avenir Book" charset="0"/>
            </a:endParaRPr>
          </a:p>
          <a:p>
            <a:pPr marL="285744" indent="-285744">
              <a:spcAft>
                <a:spcPts val="200"/>
              </a:spcAft>
              <a:buFont typeface="Wingdings" panose="05000000000000000000" pitchFamily="2" charset="2"/>
              <a:buChar char="ü"/>
            </a:pPr>
            <a:r>
              <a:rPr lang="en-US" sz="2000" dirty="0">
                <a:solidFill>
                  <a:schemeClr val="tx2"/>
                </a:solidFill>
                <a:latin typeface="Avenir Book" charset="0"/>
                <a:ea typeface="Avenir Book" charset="0"/>
                <a:cs typeface="Avenir Book" charset="0"/>
              </a:rPr>
              <a:t>Monthly conference calls</a:t>
            </a:r>
          </a:p>
          <a:p>
            <a:pPr marL="342891" indent="-342891">
              <a:spcAft>
                <a:spcPts val="200"/>
              </a:spcAft>
              <a:buFont typeface="Wingdings" panose="05000000000000000000" pitchFamily="2" charset="2"/>
              <a:buChar char="ü"/>
            </a:pPr>
            <a:endParaRPr lang="en-US" sz="2000" dirty="0">
              <a:solidFill>
                <a:schemeClr val="tx2"/>
              </a:solidFill>
              <a:latin typeface="Avenir Book" charset="0"/>
              <a:ea typeface="Avenir Book" charset="0"/>
              <a:cs typeface="Avenir Book" charset="0"/>
            </a:endParaRPr>
          </a:p>
          <a:p>
            <a:pPr marL="285744" indent="-285744">
              <a:spcAft>
                <a:spcPts val="200"/>
              </a:spcAft>
              <a:buFont typeface="Wingdings" panose="05000000000000000000" pitchFamily="2" charset="2"/>
              <a:buChar char="ü"/>
            </a:pPr>
            <a:r>
              <a:rPr lang="en-US" sz="2000" dirty="0">
                <a:solidFill>
                  <a:schemeClr val="tx2"/>
                </a:solidFill>
                <a:latin typeface="Avenir Book" charset="0"/>
                <a:ea typeface="Avenir Book" charset="0"/>
                <a:cs typeface="Avenir Book" charset="0"/>
              </a:rPr>
              <a:t>Updated FAQ</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800600"/>
            <a:ext cx="8153401" cy="21757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3458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Meetings</a:t>
            </a:r>
            <a:endParaRPr lang="en-US" dirty="0"/>
          </a:p>
        </p:txBody>
      </p:sp>
      <p:sp>
        <p:nvSpPr>
          <p:cNvPr id="4" name="Text Placeholder 3"/>
          <p:cNvSpPr>
            <a:spLocks noGrp="1"/>
          </p:cNvSpPr>
          <p:nvPr>
            <p:ph type="body" sz="quarter" idx="12"/>
          </p:nvPr>
        </p:nvSpPr>
        <p:spPr>
          <a:xfrm>
            <a:off x="347472" y="1371600"/>
            <a:ext cx="9372600" cy="5105400"/>
          </a:xfrm>
        </p:spPr>
        <p:txBody>
          <a:bodyPr/>
          <a:lstStyle/>
          <a:p>
            <a:pPr>
              <a:spcBef>
                <a:spcPts val="0"/>
              </a:spcBef>
              <a:buNone/>
            </a:pPr>
            <a:r>
              <a:rPr lang="en-US" sz="1600" b="1" dirty="0">
                <a:solidFill>
                  <a:schemeClr val="accent5">
                    <a:lumMod val="50000"/>
                  </a:schemeClr>
                </a:solidFill>
                <a:latin typeface="Avenir Book" charset="0"/>
                <a:ea typeface="Avenir Book" charset="0"/>
                <a:cs typeface="Avenir Book" charset="0"/>
              </a:rPr>
              <a:t>2016</a:t>
            </a:r>
          </a:p>
          <a:p>
            <a:pPr>
              <a:spcBef>
                <a:spcPts val="0"/>
              </a:spcBef>
            </a:pPr>
            <a:r>
              <a:rPr lang="en-US" sz="1600" dirty="0">
                <a:latin typeface="Avenir Book" charset="0"/>
                <a:ea typeface="Avenir Book" charset="0"/>
                <a:cs typeface="Avenir Book" charset="0"/>
              </a:rPr>
              <a:t>October: Annual District </a:t>
            </a:r>
            <a:r>
              <a:rPr lang="en-US" sz="1600" dirty="0" err="1">
                <a:latin typeface="Avenir Book" charset="0"/>
                <a:ea typeface="Avenir Book" charset="0"/>
                <a:cs typeface="Avenir Book" charset="0"/>
              </a:rPr>
              <a:t>Mtg</a:t>
            </a:r>
            <a:r>
              <a:rPr lang="en-US" sz="1600" dirty="0">
                <a:latin typeface="Avenir Book" charset="0"/>
                <a:ea typeface="Avenir Book" charset="0"/>
                <a:cs typeface="Avenir Book" charset="0"/>
              </a:rPr>
              <a:t> in New </a:t>
            </a:r>
            <a:r>
              <a:rPr lang="en-US" sz="1600" dirty="0" smtClean="0">
                <a:latin typeface="Avenir Book" charset="0"/>
                <a:ea typeface="Avenir Book" charset="0"/>
                <a:cs typeface="Avenir Book" charset="0"/>
              </a:rPr>
              <a:t>York </a:t>
            </a:r>
            <a:r>
              <a:rPr lang="en-US" sz="1600" b="1" dirty="0" smtClean="0">
                <a:latin typeface="Avenir Book" charset="0"/>
                <a:ea typeface="Avenir Book" charset="0"/>
                <a:cs typeface="Avenir Book" charset="0"/>
              </a:rPr>
              <a:t>115+</a:t>
            </a:r>
            <a:r>
              <a:rPr lang="en-US" sz="1600" dirty="0" smtClean="0">
                <a:latin typeface="Avenir Book" charset="0"/>
                <a:ea typeface="Avenir Book" charset="0"/>
                <a:cs typeface="Avenir Book" charset="0"/>
              </a:rPr>
              <a:t> </a:t>
            </a:r>
            <a:endParaRPr lang="en-US" sz="1600" dirty="0" smtClean="0">
              <a:latin typeface="Avenir Book" charset="0"/>
              <a:ea typeface="Avenir Book" charset="0"/>
              <a:cs typeface="Avenir Book" charset="0"/>
            </a:endParaRPr>
          </a:p>
          <a:p>
            <a:pPr>
              <a:spcBef>
                <a:spcPts val="0"/>
              </a:spcBef>
            </a:pPr>
            <a:r>
              <a:rPr lang="en-US" sz="1600" dirty="0" smtClean="0">
                <a:latin typeface="Avenir Book" charset="0"/>
                <a:ea typeface="Avenir Book" charset="0"/>
                <a:cs typeface="Avenir Book" charset="0"/>
              </a:rPr>
              <a:t>January</a:t>
            </a:r>
            <a:r>
              <a:rPr lang="en-US" sz="1600" dirty="0">
                <a:latin typeface="Avenir Book" charset="0"/>
                <a:ea typeface="Avenir Book" charset="0"/>
                <a:cs typeface="Avenir Book" charset="0"/>
              </a:rPr>
              <a:t>: Maimonides Medical Center: </a:t>
            </a:r>
            <a:r>
              <a:rPr lang="en-US" sz="1600" b="1" dirty="0">
                <a:latin typeface="Avenir Book" charset="0"/>
                <a:ea typeface="Avenir Book" charset="0"/>
                <a:cs typeface="Avenir Book" charset="0"/>
              </a:rPr>
              <a:t>95+</a:t>
            </a:r>
          </a:p>
          <a:p>
            <a:pPr>
              <a:spcBef>
                <a:spcPts val="0"/>
              </a:spcBef>
              <a:buFont typeface="Wingdings" panose="05000000000000000000" pitchFamily="2" charset="2"/>
              <a:buChar char="Ø"/>
            </a:pPr>
            <a:endParaRPr lang="en-US" sz="1600" b="1" dirty="0">
              <a:solidFill>
                <a:schemeClr val="accent5">
                  <a:lumMod val="50000"/>
                </a:schemeClr>
              </a:solidFill>
              <a:latin typeface="Avenir Book" charset="0"/>
              <a:ea typeface="Avenir Book" charset="0"/>
              <a:cs typeface="Avenir Book" charset="0"/>
            </a:endParaRPr>
          </a:p>
          <a:p>
            <a:pPr marL="0" indent="0">
              <a:spcBef>
                <a:spcPts val="0"/>
              </a:spcBef>
              <a:buNone/>
            </a:pPr>
            <a:r>
              <a:rPr lang="en-US" sz="1600" b="1" dirty="0">
                <a:solidFill>
                  <a:schemeClr val="accent5">
                    <a:lumMod val="50000"/>
                  </a:schemeClr>
                </a:solidFill>
                <a:latin typeface="Avenir Book" charset="0"/>
                <a:ea typeface="Avenir Book" charset="0"/>
                <a:cs typeface="Avenir Book" charset="0"/>
              </a:rPr>
              <a:t>2015</a:t>
            </a:r>
          </a:p>
          <a:p>
            <a:pPr>
              <a:lnSpc>
                <a:spcPct val="114000"/>
              </a:lnSpc>
              <a:spcBef>
                <a:spcPts val="0"/>
              </a:spcBef>
            </a:pPr>
            <a:r>
              <a:rPr lang="en-US" sz="1600" dirty="0">
                <a:latin typeface="Avenir Book" charset="0"/>
                <a:ea typeface="Avenir Book" charset="0"/>
                <a:cs typeface="Avenir Book" charset="0"/>
              </a:rPr>
              <a:t>October: Annual District </a:t>
            </a:r>
            <a:r>
              <a:rPr lang="en-US" sz="1600" dirty="0" err="1">
                <a:latin typeface="Avenir Book" charset="0"/>
                <a:ea typeface="Avenir Book" charset="0"/>
                <a:cs typeface="Avenir Book" charset="0"/>
              </a:rPr>
              <a:t>Mtg</a:t>
            </a:r>
            <a:r>
              <a:rPr lang="en-US" sz="1600" dirty="0">
                <a:latin typeface="Avenir Book" charset="0"/>
                <a:ea typeface="Avenir Book" charset="0"/>
                <a:cs typeface="Avenir Book" charset="0"/>
              </a:rPr>
              <a:t>, New York </a:t>
            </a:r>
            <a:r>
              <a:rPr lang="en-US" sz="1600" b="1" dirty="0">
                <a:latin typeface="Avenir Book" charset="0"/>
                <a:ea typeface="Avenir Book" charset="0"/>
                <a:cs typeface="Avenir Book" charset="0"/>
              </a:rPr>
              <a:t>100+</a:t>
            </a:r>
          </a:p>
          <a:p>
            <a:pPr>
              <a:lnSpc>
                <a:spcPct val="114000"/>
              </a:lnSpc>
              <a:spcBef>
                <a:spcPts val="0"/>
              </a:spcBef>
            </a:pPr>
            <a:r>
              <a:rPr lang="en-US" sz="1600" dirty="0">
                <a:latin typeface="Avenir Book" charset="0"/>
                <a:ea typeface="Avenir Book" charset="0"/>
                <a:cs typeface="Avenir Book" charset="0"/>
              </a:rPr>
              <a:t>July: Skidmore College </a:t>
            </a:r>
            <a:r>
              <a:rPr lang="en-US" sz="1600" b="1" dirty="0">
                <a:latin typeface="Avenir Book" charset="0"/>
                <a:ea typeface="Avenir Book" charset="0"/>
                <a:cs typeface="Avenir Book" charset="0"/>
              </a:rPr>
              <a:t>105+</a:t>
            </a:r>
          </a:p>
          <a:p>
            <a:pPr>
              <a:lnSpc>
                <a:spcPct val="114000"/>
              </a:lnSpc>
              <a:spcBef>
                <a:spcPts val="0"/>
              </a:spcBef>
            </a:pPr>
            <a:r>
              <a:rPr lang="en-US" sz="1600" dirty="0">
                <a:latin typeface="Avenir Book" charset="0"/>
                <a:ea typeface="Avenir Book" charset="0"/>
                <a:cs typeface="Avenir Book" charset="0"/>
              </a:rPr>
              <a:t>April: Univ. at Buffalo, SUNY </a:t>
            </a:r>
            <a:r>
              <a:rPr lang="en-US" sz="1600" b="1" dirty="0">
                <a:latin typeface="Avenir Book" charset="0"/>
                <a:ea typeface="Avenir Book" charset="0"/>
                <a:cs typeface="Avenir Book" charset="0"/>
              </a:rPr>
              <a:t>65+</a:t>
            </a:r>
          </a:p>
          <a:p>
            <a:pPr>
              <a:lnSpc>
                <a:spcPct val="114000"/>
              </a:lnSpc>
              <a:spcBef>
                <a:spcPts val="0"/>
              </a:spcBef>
            </a:pPr>
            <a:r>
              <a:rPr lang="en-US" sz="1600" dirty="0">
                <a:latin typeface="Avenir Book" charset="0"/>
                <a:ea typeface="Avenir Book" charset="0"/>
                <a:cs typeface="Avenir Book" charset="0"/>
              </a:rPr>
              <a:t>January: Harlem Hospital Center </a:t>
            </a:r>
            <a:r>
              <a:rPr lang="en-US" sz="1600" b="1" dirty="0">
                <a:latin typeface="Avenir Book" charset="0"/>
                <a:ea typeface="Avenir Book" charset="0"/>
                <a:cs typeface="Avenir Book" charset="0"/>
              </a:rPr>
              <a:t>120+</a:t>
            </a:r>
          </a:p>
          <a:p>
            <a:pPr>
              <a:spcBef>
                <a:spcPts val="0"/>
              </a:spcBef>
              <a:buNone/>
            </a:pPr>
            <a:endParaRPr lang="en-US" sz="1600" b="1" dirty="0">
              <a:solidFill>
                <a:schemeClr val="accent5">
                  <a:lumMod val="50000"/>
                </a:schemeClr>
              </a:solidFill>
              <a:latin typeface="Avenir Book" charset="0"/>
              <a:ea typeface="Avenir Book" charset="0"/>
              <a:cs typeface="Avenir Book" charset="0"/>
            </a:endParaRPr>
          </a:p>
          <a:p>
            <a:pPr>
              <a:spcBef>
                <a:spcPts val="0"/>
              </a:spcBef>
              <a:buNone/>
            </a:pPr>
            <a:r>
              <a:rPr lang="en-US" sz="1600" b="1" dirty="0">
                <a:solidFill>
                  <a:schemeClr val="accent5">
                    <a:lumMod val="50000"/>
                  </a:schemeClr>
                </a:solidFill>
                <a:latin typeface="Avenir Book" charset="0"/>
                <a:ea typeface="Avenir Book" charset="0"/>
                <a:cs typeface="Avenir Book" charset="0"/>
              </a:rPr>
              <a:t>2014</a:t>
            </a:r>
            <a:r>
              <a:rPr lang="en-US" sz="1600" b="1" dirty="0">
                <a:solidFill>
                  <a:srgbClr val="660066"/>
                </a:solidFill>
                <a:latin typeface="Avenir Book" charset="0"/>
                <a:ea typeface="Avenir Book" charset="0"/>
                <a:cs typeface="Avenir Book" charset="0"/>
              </a:rPr>
              <a:t> </a:t>
            </a:r>
            <a:endParaRPr lang="en-US" sz="1600" b="1" dirty="0">
              <a:latin typeface="Avenir Book" charset="0"/>
              <a:ea typeface="Avenir Book" charset="0"/>
              <a:cs typeface="Avenir Book" charset="0"/>
            </a:endParaRPr>
          </a:p>
          <a:p>
            <a:pPr>
              <a:lnSpc>
                <a:spcPct val="114000"/>
              </a:lnSpc>
              <a:spcBef>
                <a:spcPts val="0"/>
              </a:spcBef>
            </a:pPr>
            <a:r>
              <a:rPr lang="en-US" sz="1600" dirty="0">
                <a:latin typeface="Avenir Book" charset="0"/>
                <a:ea typeface="Avenir Book" charset="0"/>
                <a:cs typeface="Avenir Book" charset="0"/>
              </a:rPr>
              <a:t>Annual District </a:t>
            </a:r>
            <a:r>
              <a:rPr lang="en-US" sz="1600" dirty="0" err="1">
                <a:latin typeface="Avenir Book" charset="0"/>
                <a:ea typeface="Avenir Book" charset="0"/>
                <a:cs typeface="Avenir Book" charset="0"/>
              </a:rPr>
              <a:t>Mtg</a:t>
            </a:r>
            <a:r>
              <a:rPr lang="en-US" sz="1600" dirty="0">
                <a:latin typeface="Avenir Book" charset="0"/>
                <a:ea typeface="Avenir Book" charset="0"/>
                <a:cs typeface="Avenir Book" charset="0"/>
              </a:rPr>
              <a:t> in New York </a:t>
            </a:r>
            <a:r>
              <a:rPr lang="en-US" sz="1600" b="1" dirty="0">
                <a:latin typeface="Avenir Book" charset="0"/>
                <a:ea typeface="Avenir Book" charset="0"/>
                <a:cs typeface="Avenir Book" charset="0"/>
              </a:rPr>
              <a:t>115+</a:t>
            </a:r>
          </a:p>
          <a:p>
            <a:pPr>
              <a:lnSpc>
                <a:spcPct val="114000"/>
              </a:lnSpc>
              <a:spcBef>
                <a:spcPts val="0"/>
              </a:spcBef>
            </a:pPr>
            <a:r>
              <a:rPr lang="en-US" sz="1600" dirty="0">
                <a:latin typeface="Avenir Book" charset="0"/>
                <a:ea typeface="Avenir Book" charset="0"/>
                <a:cs typeface="Avenir Book" charset="0"/>
              </a:rPr>
              <a:t>Albany Medical Center </a:t>
            </a:r>
            <a:r>
              <a:rPr lang="en-US" sz="1600" b="1" dirty="0">
                <a:latin typeface="Avenir Book" charset="0"/>
                <a:ea typeface="Avenir Book" charset="0"/>
                <a:cs typeface="Avenir Book" charset="0"/>
              </a:rPr>
              <a:t>95+</a:t>
            </a:r>
          </a:p>
          <a:p>
            <a:pPr>
              <a:lnSpc>
                <a:spcPct val="114000"/>
              </a:lnSpc>
              <a:spcBef>
                <a:spcPts val="0"/>
              </a:spcBef>
            </a:pPr>
            <a:r>
              <a:rPr lang="en-US" sz="1600" dirty="0">
                <a:latin typeface="Avenir Book" charset="0"/>
                <a:ea typeface="Avenir Book" charset="0"/>
                <a:cs typeface="Avenir Book" charset="0"/>
              </a:rPr>
              <a:t>SUNY Upstate Medical Univ. </a:t>
            </a:r>
            <a:r>
              <a:rPr lang="en-US" sz="1600" b="1" dirty="0">
                <a:latin typeface="Avenir Book" charset="0"/>
                <a:ea typeface="Avenir Book" charset="0"/>
                <a:cs typeface="Avenir Book" charset="0"/>
              </a:rPr>
              <a:t>75+</a:t>
            </a:r>
          </a:p>
          <a:p>
            <a:pPr>
              <a:lnSpc>
                <a:spcPct val="114000"/>
              </a:lnSpc>
              <a:spcBef>
                <a:spcPts val="0"/>
              </a:spcBef>
            </a:pPr>
            <a:r>
              <a:rPr lang="en-US" sz="1600" dirty="0">
                <a:latin typeface="Avenir Book" charset="0"/>
                <a:ea typeface="Avenir Book" charset="0"/>
                <a:cs typeface="Avenir Book" charset="0"/>
              </a:rPr>
              <a:t>Hofstra Univ. </a:t>
            </a:r>
            <a:r>
              <a:rPr lang="en-US" sz="1600" b="1" dirty="0">
                <a:latin typeface="Avenir Book" charset="0"/>
                <a:ea typeface="Avenir Book" charset="0"/>
                <a:cs typeface="Avenir Book" charset="0"/>
              </a:rPr>
              <a:t>65+</a:t>
            </a:r>
          </a:p>
          <a:p>
            <a:pPr marL="0" indent="0">
              <a:spcBef>
                <a:spcPts val="0"/>
              </a:spcBef>
              <a:buNone/>
            </a:pPr>
            <a:endParaRPr lang="en-US" sz="1600" b="1" dirty="0">
              <a:solidFill>
                <a:schemeClr val="accent5">
                  <a:lumMod val="50000"/>
                </a:schemeClr>
              </a:solidFill>
              <a:latin typeface="Avenir Book" charset="0"/>
              <a:ea typeface="Avenir Book" charset="0"/>
              <a:cs typeface="Avenir Book" charset="0"/>
            </a:endParaRPr>
          </a:p>
          <a:p>
            <a:pPr marL="0" indent="0">
              <a:spcBef>
                <a:spcPts val="0"/>
              </a:spcBef>
              <a:buNone/>
            </a:pPr>
            <a:r>
              <a:rPr lang="en-US" sz="1600" b="1" dirty="0">
                <a:solidFill>
                  <a:schemeClr val="accent5">
                    <a:lumMod val="50000"/>
                  </a:schemeClr>
                </a:solidFill>
                <a:latin typeface="Avenir Book" charset="0"/>
                <a:ea typeface="Avenir Book" charset="0"/>
                <a:cs typeface="Avenir Book" charset="0"/>
              </a:rPr>
              <a:t>2013</a:t>
            </a:r>
          </a:p>
          <a:p>
            <a:pPr>
              <a:lnSpc>
                <a:spcPct val="114000"/>
              </a:lnSpc>
              <a:spcBef>
                <a:spcPts val="0"/>
              </a:spcBef>
            </a:pPr>
            <a:r>
              <a:rPr lang="en-US" sz="1600" dirty="0">
                <a:latin typeface="Avenir Book" charset="0"/>
                <a:ea typeface="Avenir Book" charset="0"/>
                <a:cs typeface="Avenir Book" charset="0"/>
              </a:rPr>
              <a:t>Annual District </a:t>
            </a:r>
            <a:r>
              <a:rPr lang="en-US" sz="1600" dirty="0" err="1">
                <a:latin typeface="Avenir Book" charset="0"/>
                <a:ea typeface="Avenir Book" charset="0"/>
                <a:cs typeface="Avenir Book" charset="0"/>
              </a:rPr>
              <a:t>Mtg</a:t>
            </a:r>
            <a:r>
              <a:rPr lang="en-US" sz="1600" dirty="0">
                <a:latin typeface="Avenir Book" charset="0"/>
                <a:ea typeface="Avenir Book" charset="0"/>
                <a:cs typeface="Avenir Book" charset="0"/>
              </a:rPr>
              <a:t>, New York </a:t>
            </a:r>
            <a:r>
              <a:rPr lang="en-US" sz="1600" b="1" dirty="0">
                <a:latin typeface="Avenir Book" charset="0"/>
                <a:ea typeface="Avenir Book" charset="0"/>
                <a:cs typeface="Avenir Book" charset="0"/>
              </a:rPr>
              <a:t>60+</a:t>
            </a:r>
          </a:p>
          <a:p>
            <a:pPr>
              <a:lnSpc>
                <a:spcPct val="114000"/>
              </a:lnSpc>
              <a:spcBef>
                <a:spcPts val="0"/>
              </a:spcBef>
            </a:pPr>
            <a:r>
              <a:rPr lang="en-US" sz="1600" dirty="0">
                <a:latin typeface="Avenir Book" charset="0"/>
                <a:ea typeface="Avenir Book" charset="0"/>
                <a:cs typeface="Avenir Book" charset="0"/>
              </a:rPr>
              <a:t>Malta, NY </a:t>
            </a:r>
            <a:r>
              <a:rPr lang="en-US" sz="1600" b="1" dirty="0">
                <a:latin typeface="Avenir Book" charset="0"/>
                <a:ea typeface="Avenir Book" charset="0"/>
                <a:cs typeface="Avenir Book" charset="0"/>
              </a:rPr>
              <a:t>50+</a:t>
            </a:r>
          </a:p>
          <a:p>
            <a:pPr>
              <a:lnSpc>
                <a:spcPct val="114000"/>
              </a:lnSpc>
              <a:spcBef>
                <a:spcPts val="0"/>
              </a:spcBef>
            </a:pPr>
            <a:r>
              <a:rPr lang="en-US" sz="1600" dirty="0">
                <a:latin typeface="Avenir Book" charset="0"/>
                <a:ea typeface="Avenir Book" charset="0"/>
                <a:cs typeface="Avenir Book" charset="0"/>
              </a:rPr>
              <a:t>Montefiore Medical Ctr. </a:t>
            </a:r>
            <a:r>
              <a:rPr lang="en-US" sz="1600" b="1" dirty="0">
                <a:latin typeface="Avenir Book" charset="0"/>
                <a:ea typeface="Avenir Book" charset="0"/>
                <a:cs typeface="Avenir Book" charset="0"/>
              </a:rPr>
              <a:t>50+</a:t>
            </a:r>
          </a:p>
          <a:p>
            <a:pPr>
              <a:lnSpc>
                <a:spcPct val="114000"/>
              </a:lnSpc>
              <a:spcBef>
                <a:spcPts val="0"/>
              </a:spcBef>
            </a:pPr>
            <a:r>
              <a:rPr lang="en-US" sz="1600" dirty="0">
                <a:latin typeface="Avenir Book" charset="0"/>
                <a:ea typeface="Avenir Book" charset="0"/>
                <a:cs typeface="Avenir Book" charset="0"/>
              </a:rPr>
              <a:t>Columbia University </a:t>
            </a:r>
            <a:r>
              <a:rPr lang="en-US" sz="1600" b="1" dirty="0">
                <a:latin typeface="Avenir Book" charset="0"/>
                <a:ea typeface="Avenir Book" charset="0"/>
                <a:cs typeface="Avenir Book" charset="0"/>
              </a:rPr>
              <a:t>45+</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720" y="1727329"/>
            <a:ext cx="4202554" cy="153641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008721" y="3775811"/>
            <a:ext cx="4202553" cy="2813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9039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2"/>
          </p:nvPr>
        </p:nvSpPr>
        <p:spPr/>
        <p:txBody>
          <a:bodyPr/>
          <a:lstStyle/>
          <a:p>
            <a:endParaRPr lang="en-US" dirty="0"/>
          </a:p>
        </p:txBody>
      </p:sp>
      <p:pic>
        <p:nvPicPr>
          <p:cNvPr id="5" name="Picture 4"/>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2745" t="13433" r="32745" b="1756"/>
          <a:stretch/>
        </p:blipFill>
        <p:spPr bwMode="auto">
          <a:xfrm>
            <a:off x="685800" y="440055"/>
            <a:ext cx="4743450" cy="626554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0467" t="35507" r="31429"/>
          <a:stretch/>
        </p:blipFill>
        <p:spPr bwMode="auto">
          <a:xfrm>
            <a:off x="4936293" y="2622527"/>
            <a:ext cx="4762902" cy="433300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930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ea typeface="Avenir Book" charset="0"/>
                <a:cs typeface="Avenir Book" charset="0"/>
              </a:rPr>
              <a:t>SMI Implementation Report (Phase 1) - 2016</a:t>
            </a:r>
            <a:endParaRPr lang="en-US" sz="3400"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77" y="1687998"/>
            <a:ext cx="9720072" cy="5098103"/>
          </a:xfrm>
          <a:prstGeom prst="rect">
            <a:avLst/>
          </a:prstGeom>
        </p:spPr>
      </p:pic>
      <p:sp>
        <p:nvSpPr>
          <p:cNvPr id="10" name="Frame 9"/>
          <p:cNvSpPr/>
          <p:nvPr/>
        </p:nvSpPr>
        <p:spPr>
          <a:xfrm>
            <a:off x="5190013" y="5029200"/>
            <a:ext cx="2362200" cy="609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2332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Feedback from SMI Hospitals </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spcAft>
                <a:spcPts val="1200"/>
              </a:spcAft>
            </a:pPr>
            <a:r>
              <a:rPr lang="en-US" dirty="0">
                <a:latin typeface="+mn-lt"/>
                <a:ea typeface="Avenir Book" charset="0"/>
                <a:cs typeface="Avenir Book" charset="0"/>
              </a:rPr>
              <a:t>“Better data” </a:t>
            </a:r>
            <a:endParaRPr lang="en-US" dirty="0" smtClean="0">
              <a:latin typeface="+mn-lt"/>
              <a:ea typeface="Avenir Book" charset="0"/>
              <a:cs typeface="Avenir Book" charset="0"/>
            </a:endParaRPr>
          </a:p>
          <a:p>
            <a:pPr>
              <a:spcAft>
                <a:spcPts val="1200"/>
              </a:spcAft>
            </a:pPr>
            <a:r>
              <a:rPr lang="en-US" dirty="0">
                <a:latin typeface="+mn-lt"/>
                <a:ea typeface="Avenir Book" charset="0"/>
                <a:cs typeface="Avenir Book" charset="0"/>
              </a:rPr>
              <a:t>“Better integration of EMRs</a:t>
            </a:r>
            <a:r>
              <a:rPr lang="en-US" dirty="0" smtClean="0">
                <a:latin typeface="+mn-lt"/>
                <a:ea typeface="Avenir Book" charset="0"/>
                <a:cs typeface="Avenir Book" charset="0"/>
              </a:rPr>
              <a:t>”</a:t>
            </a:r>
          </a:p>
          <a:p>
            <a:pPr>
              <a:spcAft>
                <a:spcPts val="1200"/>
              </a:spcAft>
            </a:pPr>
            <a:r>
              <a:rPr lang="en-US" dirty="0">
                <a:latin typeface="+mn-lt"/>
                <a:ea typeface="Avenir Book" charset="0"/>
                <a:cs typeface="Avenir Book" charset="0"/>
              </a:rPr>
              <a:t>“Revise checklists for ease of use</a:t>
            </a:r>
            <a:r>
              <a:rPr lang="en-US" dirty="0" smtClean="0">
                <a:latin typeface="+mn-lt"/>
                <a:ea typeface="Avenir Book" charset="0"/>
                <a:cs typeface="Avenir Book" charset="0"/>
              </a:rPr>
              <a:t>”</a:t>
            </a:r>
            <a:endParaRPr lang="en-US" b="1" dirty="0" smtClean="0">
              <a:latin typeface="+mn-lt"/>
              <a:ea typeface="Avenir Book" charset="0"/>
              <a:cs typeface="Avenir Book" charset="0"/>
            </a:endParaRPr>
          </a:p>
          <a:p>
            <a:pPr>
              <a:spcAft>
                <a:spcPts val="1200"/>
              </a:spcAft>
            </a:pPr>
            <a:r>
              <a:rPr lang="en-US" dirty="0" smtClean="0">
                <a:latin typeface="+mn-lt"/>
                <a:ea typeface="Avenir Book" charset="0"/>
                <a:cs typeface="Avenir Book" charset="0"/>
              </a:rPr>
              <a:t>“Change </a:t>
            </a:r>
            <a:r>
              <a:rPr lang="en-US" dirty="0">
                <a:latin typeface="+mn-lt"/>
                <a:ea typeface="Avenir Book" charset="0"/>
                <a:cs typeface="Avenir Book" charset="0"/>
              </a:rPr>
              <a:t>takes a long time”</a:t>
            </a:r>
          </a:p>
          <a:p>
            <a:pPr>
              <a:spcAft>
                <a:spcPts val="1200"/>
              </a:spcAft>
            </a:pPr>
            <a:r>
              <a:rPr lang="en-US" dirty="0" smtClean="0">
                <a:latin typeface="+mn-lt"/>
                <a:ea typeface="Avenir Book" charset="0"/>
                <a:cs typeface="Avenir Book" charset="0"/>
              </a:rPr>
              <a:t>“</a:t>
            </a:r>
            <a:r>
              <a:rPr lang="en-US" dirty="0">
                <a:latin typeface="+mn-lt"/>
                <a:ea typeface="Avenir Book" charset="0"/>
                <a:cs typeface="Avenir Book" charset="0"/>
              </a:rPr>
              <a:t>Would love to continue the networking</a:t>
            </a:r>
            <a:r>
              <a:rPr lang="en-US" dirty="0" smtClean="0">
                <a:latin typeface="+mn-lt"/>
                <a:ea typeface="Avenir Book" charset="0"/>
                <a:cs typeface="Avenir Book" charset="0"/>
              </a:rPr>
              <a:t>”</a:t>
            </a:r>
          </a:p>
          <a:p>
            <a:pPr>
              <a:spcAft>
                <a:spcPts val="1200"/>
              </a:spcAft>
            </a:pPr>
            <a:r>
              <a:rPr lang="en-US" dirty="0">
                <a:latin typeface="+mn-lt"/>
                <a:ea typeface="Avenir Book" charset="0"/>
                <a:cs typeface="Avenir Book" charset="0"/>
              </a:rPr>
              <a:t>“Quarterly meetings were tremendously valuable</a:t>
            </a:r>
            <a:r>
              <a:rPr lang="en-US" dirty="0" smtClean="0">
                <a:latin typeface="+mn-lt"/>
                <a:ea typeface="Avenir Book" charset="0"/>
                <a:cs typeface="Avenir Book" charset="0"/>
              </a:rPr>
              <a:t>”</a:t>
            </a:r>
          </a:p>
          <a:p>
            <a:pPr>
              <a:spcAft>
                <a:spcPts val="1200"/>
              </a:spcAft>
            </a:pPr>
            <a:r>
              <a:rPr lang="en-US" dirty="0">
                <a:latin typeface="+mn-lt"/>
                <a:ea typeface="Avenir Book" charset="0"/>
                <a:cs typeface="Avenir Book" charset="0"/>
              </a:rPr>
              <a:t>“Believe sharing lessons learned was invaluable</a:t>
            </a:r>
            <a:r>
              <a:rPr lang="en-US" dirty="0" smtClean="0">
                <a:latin typeface="+mn-lt"/>
                <a:ea typeface="Avenir Book" charset="0"/>
                <a:cs typeface="Avenir Book" charset="0"/>
              </a:rPr>
              <a:t>”</a:t>
            </a:r>
            <a:endParaRPr lang="en-US" dirty="0">
              <a:latin typeface="+mn-lt"/>
              <a:ea typeface="Avenir Book" charset="0"/>
              <a:cs typeface="Avenir Book" charset="0"/>
            </a:endParaRPr>
          </a:p>
          <a:p>
            <a:pPr>
              <a:spcAft>
                <a:spcPts val="1200"/>
              </a:spcAft>
            </a:pPr>
            <a:r>
              <a:rPr lang="en-US" dirty="0">
                <a:latin typeface="+mn-lt"/>
                <a:ea typeface="Avenir Book" charset="0"/>
                <a:cs typeface="Avenir Book" charset="0"/>
              </a:rPr>
              <a:t>“Have more site visits”</a:t>
            </a:r>
          </a:p>
          <a:p>
            <a:pPr>
              <a:spcAft>
                <a:spcPts val="1200"/>
              </a:spcAft>
            </a:pPr>
            <a:r>
              <a:rPr lang="en-US" dirty="0" smtClean="0">
                <a:latin typeface="+mn-lt"/>
                <a:ea typeface="Avenir Book" charset="0"/>
                <a:cs typeface="Avenir Book" charset="0"/>
              </a:rPr>
              <a:t>“</a:t>
            </a:r>
            <a:r>
              <a:rPr lang="en-US" dirty="0">
                <a:latin typeface="+mn-lt"/>
                <a:ea typeface="Avenir Book" charset="0"/>
                <a:cs typeface="Avenir Book" charset="0"/>
              </a:rPr>
              <a:t>I would continue until we are fully implemented and sustained”</a:t>
            </a:r>
          </a:p>
          <a:p>
            <a:pPr marL="0" indent="0">
              <a:buNone/>
            </a:pPr>
            <a:endParaRPr lang="en-US" dirty="0"/>
          </a:p>
        </p:txBody>
      </p:sp>
    </p:spTree>
    <p:extLst>
      <p:ext uri="{BB962C8B-B14F-4D97-AF65-F5344CB8AC3E}">
        <p14:creationId xmlns:p14="http://schemas.microsoft.com/office/powerpoint/2010/main" val="961820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A National Conversation . . . Finally!</a:t>
            </a:r>
            <a:endParaRPr lang="en-US" dirty="0">
              <a:latin typeface="+mj-lt"/>
              <a:ea typeface="Avenir Book" charset="0"/>
              <a:cs typeface="Avenir Book"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847018"/>
            <a:ext cx="3733800" cy="12223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490472"/>
            <a:ext cx="7467600" cy="10847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3840" y="5695001"/>
            <a:ext cx="5803232" cy="98803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472" y="4063406"/>
            <a:ext cx="7198895" cy="1403245"/>
          </a:xfrm>
          <a:prstGeom prst="rect">
            <a:avLst/>
          </a:prstGeom>
        </p:spPr>
      </p:pic>
    </p:spTree>
    <p:extLst>
      <p:ext uri="{BB962C8B-B14F-4D97-AF65-F5344CB8AC3E}">
        <p14:creationId xmlns:p14="http://schemas.microsoft.com/office/powerpoint/2010/main" val="68801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Reflections</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spcAft>
                <a:spcPts val="600"/>
              </a:spcAft>
              <a:buClr>
                <a:srgbClr val="000099"/>
              </a:buClr>
              <a:buFont typeface="Wingdings" pitchFamily="2" charset="2"/>
              <a:buChar char="§"/>
            </a:pPr>
            <a:r>
              <a:rPr lang="en-US" dirty="0">
                <a:latin typeface="+mn-lt"/>
                <a:ea typeface="Avenir Book" charset="0"/>
                <a:cs typeface="Avenir Book" charset="0"/>
              </a:rPr>
              <a:t>Recognition took too long nationally, regionally and locally</a:t>
            </a:r>
          </a:p>
          <a:p>
            <a:pPr>
              <a:spcAft>
                <a:spcPts val="600"/>
              </a:spcAft>
              <a:buClr>
                <a:srgbClr val="000099"/>
              </a:buClr>
              <a:buFont typeface="Wingdings" pitchFamily="2" charset="2"/>
              <a:buChar char="§"/>
            </a:pPr>
            <a:r>
              <a:rPr lang="en-US" dirty="0">
                <a:latin typeface="+mn-lt"/>
                <a:ea typeface="Avenir Book" charset="0"/>
                <a:cs typeface="Avenir Book" charset="0"/>
              </a:rPr>
              <a:t>Collaboration at all levels is key and rewarding</a:t>
            </a:r>
          </a:p>
          <a:p>
            <a:pPr>
              <a:spcAft>
                <a:spcPts val="600"/>
              </a:spcAft>
              <a:buClr>
                <a:srgbClr val="000099"/>
              </a:buClr>
              <a:buFont typeface="Wingdings" pitchFamily="2" charset="2"/>
              <a:buChar char="§"/>
            </a:pPr>
            <a:r>
              <a:rPr lang="en-US" dirty="0">
                <a:latin typeface="+mn-lt"/>
                <a:ea typeface="Avenir Book" charset="0"/>
                <a:cs typeface="Avenir Book" charset="0"/>
              </a:rPr>
              <a:t>Enormous progress has been made in 4 </a:t>
            </a:r>
            <a:r>
              <a:rPr lang="en-US" dirty="0" smtClean="0">
                <a:latin typeface="+mn-lt"/>
                <a:ea typeface="Avenir Book" charset="0"/>
                <a:cs typeface="Avenir Book" charset="0"/>
              </a:rPr>
              <a:t>years to keep mothers safe</a:t>
            </a:r>
          </a:p>
          <a:p>
            <a:pPr>
              <a:buClr>
                <a:srgbClr val="000099"/>
              </a:buClr>
              <a:buFont typeface="Wingdings" pitchFamily="2" charset="2"/>
              <a:buChar char="§"/>
            </a:pPr>
            <a:endParaRPr lang="en-US" dirty="0" smtClean="0">
              <a:latin typeface="+mn-lt"/>
              <a:ea typeface="Avenir Book" charset="0"/>
              <a:cs typeface="Avenir Book" charset="0"/>
            </a:endParaRPr>
          </a:p>
          <a:p>
            <a:pPr>
              <a:buClr>
                <a:srgbClr val="000099"/>
              </a:buClr>
              <a:buFont typeface="Wingdings" pitchFamily="2" charset="2"/>
              <a:buChar char="§"/>
            </a:pPr>
            <a:endParaRPr lang="en-US" dirty="0">
              <a:latin typeface="+mn-lt"/>
              <a:ea typeface="Avenir Book" charset="0"/>
              <a:cs typeface="Avenir Book" charset="0"/>
            </a:endParaRPr>
          </a:p>
          <a:p>
            <a:pPr>
              <a:buClr>
                <a:srgbClr val="000099"/>
              </a:buClr>
              <a:buFont typeface="Wingdings" pitchFamily="2" charset="2"/>
              <a:buChar char="§"/>
            </a:pPr>
            <a:endParaRPr lang="en-US" dirty="0" smtClean="0">
              <a:latin typeface="+mn-lt"/>
              <a:ea typeface="Avenir Book" charset="0"/>
              <a:cs typeface="Avenir Book" charset="0"/>
            </a:endParaRPr>
          </a:p>
          <a:p>
            <a:pPr>
              <a:buClr>
                <a:srgbClr val="000099"/>
              </a:buClr>
              <a:buFont typeface="Wingdings" pitchFamily="2" charset="2"/>
              <a:buChar char="§"/>
            </a:pPr>
            <a:endParaRPr lang="en-US" dirty="0">
              <a:latin typeface="+mn-lt"/>
              <a:ea typeface="Avenir Book" charset="0"/>
              <a:cs typeface="Avenir Book" charset="0"/>
            </a:endParaRPr>
          </a:p>
          <a:p>
            <a:pPr>
              <a:spcAft>
                <a:spcPts val="600"/>
              </a:spcAft>
              <a:buClr>
                <a:srgbClr val="000099"/>
              </a:buClr>
              <a:buFont typeface="Wingdings" pitchFamily="2" charset="2"/>
              <a:buChar char="§"/>
            </a:pPr>
            <a:r>
              <a:rPr lang="en-US" dirty="0" smtClean="0">
                <a:latin typeface="+mn-lt"/>
                <a:ea typeface="Avenir Book" charset="0"/>
                <a:cs typeface="Avenir Book" charset="0"/>
              </a:rPr>
              <a:t>Too many mothers still experience preventable harm and suboptimal outcomes</a:t>
            </a:r>
          </a:p>
          <a:p>
            <a:pPr>
              <a:spcAft>
                <a:spcPts val="600"/>
              </a:spcAft>
              <a:buClr>
                <a:srgbClr val="000099"/>
              </a:buClr>
              <a:buFont typeface="Wingdings" pitchFamily="2" charset="2"/>
              <a:buChar char="§"/>
            </a:pPr>
            <a:r>
              <a:rPr lang="en-US" dirty="0" smtClean="0">
                <a:latin typeface="+mn-lt"/>
                <a:ea typeface="Avenir Book" charset="0"/>
                <a:cs typeface="Avenir Book" charset="0"/>
              </a:rPr>
              <a:t>Reviews and a sense of narrative are an essential key to further reducing maternal mortality and morbidity</a:t>
            </a:r>
          </a:p>
          <a:p>
            <a:endParaRPr lang="en-US" dirty="0"/>
          </a:p>
        </p:txBody>
      </p:sp>
      <p:sp>
        <p:nvSpPr>
          <p:cNvPr id="5" name="TextBox 4"/>
          <p:cNvSpPr txBox="1"/>
          <p:nvPr/>
        </p:nvSpPr>
        <p:spPr>
          <a:xfrm>
            <a:off x="304802" y="3427189"/>
            <a:ext cx="8839199" cy="584775"/>
          </a:xfrm>
          <a:prstGeom prst="rect">
            <a:avLst/>
          </a:prstGeom>
          <a:noFill/>
        </p:spPr>
        <p:txBody>
          <a:bodyPr wrap="square" rtlCol="0">
            <a:spAutoFit/>
          </a:bodyPr>
          <a:lstStyle/>
          <a:p>
            <a:pPr algn="ctr"/>
            <a:r>
              <a:rPr lang="en-US" sz="3200" i="1" dirty="0">
                <a:latin typeface="Avenir Book" charset="0"/>
                <a:ea typeface="Avenir Book" charset="0"/>
                <a:cs typeface="Avenir Book" charset="0"/>
              </a:rPr>
              <a:t>H</a:t>
            </a:r>
            <a:r>
              <a:rPr lang="en-US" sz="3200" i="1" dirty="0" smtClean="0">
                <a:latin typeface="Avenir Book" charset="0"/>
                <a:ea typeface="Avenir Book" charset="0"/>
                <a:cs typeface="Avenir Book" charset="0"/>
              </a:rPr>
              <a:t>owever</a:t>
            </a:r>
            <a:r>
              <a:rPr lang="en-US" sz="3200" i="1" dirty="0">
                <a:latin typeface="Avenir Book" charset="0"/>
                <a:ea typeface="Avenir Book" charset="0"/>
                <a:cs typeface="Avenir Book" charset="0"/>
              </a:rPr>
              <a:t>…</a:t>
            </a:r>
          </a:p>
        </p:txBody>
      </p:sp>
    </p:spTree>
    <p:extLst>
      <p:ext uri="{BB962C8B-B14F-4D97-AF65-F5344CB8AC3E}">
        <p14:creationId xmlns:p14="http://schemas.microsoft.com/office/powerpoint/2010/main" val="151057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8549640" cy="1632204"/>
          </a:xfrm>
        </p:spPr>
        <p:txBody>
          <a:bodyPr/>
          <a:lstStyle/>
          <a:p>
            <a:pPr algn="ctr"/>
            <a:r>
              <a:rPr lang="en-US" sz="4000" dirty="0" smtClean="0">
                <a:latin typeface="+mj-lt"/>
                <a:ea typeface="Avenir Medium" charset="0"/>
                <a:cs typeface="Avenir Medium" charset="0"/>
              </a:rPr>
              <a:t>Safe Motherhood Initiative:</a:t>
            </a:r>
            <a:r>
              <a:rPr lang="en-US" sz="4400" dirty="0" smtClean="0">
                <a:latin typeface="+mj-lt"/>
                <a:ea typeface="Avenir Medium" charset="0"/>
                <a:cs typeface="Avenir Medium" charset="0"/>
              </a:rPr>
              <a:t/>
            </a:r>
            <a:br>
              <a:rPr lang="en-US" sz="4400" dirty="0" smtClean="0">
                <a:latin typeface="+mj-lt"/>
                <a:ea typeface="Avenir Medium" charset="0"/>
                <a:cs typeface="Avenir Medium" charset="0"/>
              </a:rPr>
            </a:br>
            <a:r>
              <a:rPr lang="en-US" sz="2600" dirty="0" smtClean="0">
                <a:latin typeface="+mj-lt"/>
                <a:ea typeface="Avenir Medium" charset="0"/>
                <a:cs typeface="Avenir Medium" charset="0"/>
              </a:rPr>
              <a:t>Standardizing Care for Mothers in New York and Beyond</a:t>
            </a:r>
            <a:endParaRPr lang="en-US" sz="2600" dirty="0">
              <a:latin typeface="+mj-lt"/>
              <a:ea typeface="Avenir Medium" charset="0"/>
              <a:cs typeface="Avenir Medium" charset="0"/>
            </a:endParaRPr>
          </a:p>
        </p:txBody>
      </p:sp>
      <p:sp>
        <p:nvSpPr>
          <p:cNvPr id="5" name="Subtitle 4"/>
          <p:cNvSpPr>
            <a:spLocks noGrp="1"/>
          </p:cNvSpPr>
          <p:nvPr>
            <p:ph type="subTitle" idx="4"/>
          </p:nvPr>
        </p:nvSpPr>
        <p:spPr/>
        <p:txBody>
          <a:bodyPr/>
          <a:lstStyle/>
          <a:p>
            <a:pPr algn="ctr">
              <a:tabLst>
                <a:tab pos="4343400" algn="ctr"/>
              </a:tabLst>
              <a:defRPr/>
            </a:pPr>
            <a:r>
              <a:rPr lang="en-US" sz="3200" dirty="0">
                <a:latin typeface="+mn-lt"/>
                <a:ea typeface="Avenir Book" charset="0"/>
                <a:cs typeface="Avenir Book" charset="0"/>
              </a:rPr>
              <a:t>Mary E. </a:t>
            </a:r>
            <a:r>
              <a:rPr lang="en-US" sz="3200" dirty="0" err="1">
                <a:latin typeface="+mn-lt"/>
                <a:ea typeface="Avenir Book" charset="0"/>
                <a:cs typeface="Avenir Book" charset="0"/>
              </a:rPr>
              <a:t>D’Alton</a:t>
            </a:r>
            <a:r>
              <a:rPr lang="en-US" sz="3200" dirty="0">
                <a:latin typeface="+mn-lt"/>
                <a:ea typeface="Avenir Book" charset="0"/>
                <a:cs typeface="Avenir Book" charset="0"/>
              </a:rPr>
              <a:t>, M.D.</a:t>
            </a:r>
          </a:p>
          <a:p>
            <a:pPr algn="ctr">
              <a:tabLst>
                <a:tab pos="4343400" algn="ctr"/>
              </a:tabLst>
              <a:defRPr/>
            </a:pPr>
            <a:endParaRPr lang="en-US" sz="1100" dirty="0">
              <a:latin typeface="+mn-lt"/>
              <a:ea typeface="Avenir Book" charset="0"/>
              <a:cs typeface="Avenir Book" charset="0"/>
            </a:endParaRPr>
          </a:p>
          <a:p>
            <a:pPr algn="ctr">
              <a:tabLst>
                <a:tab pos="4343400" algn="ctr"/>
              </a:tabLst>
              <a:defRPr/>
            </a:pPr>
            <a:r>
              <a:rPr lang="en-US" dirty="0">
                <a:latin typeface="+mn-lt"/>
                <a:ea typeface="Avenir Book" charset="0"/>
                <a:cs typeface="Avenir Book" charset="0"/>
              </a:rPr>
              <a:t>Willard C. </a:t>
            </a:r>
            <a:r>
              <a:rPr lang="en-US" dirty="0" err="1">
                <a:latin typeface="+mn-lt"/>
                <a:ea typeface="Avenir Book" charset="0"/>
                <a:cs typeface="Avenir Book" charset="0"/>
              </a:rPr>
              <a:t>Rappleye</a:t>
            </a:r>
            <a:r>
              <a:rPr lang="en-US" dirty="0">
                <a:latin typeface="+mn-lt"/>
                <a:ea typeface="Avenir Book" charset="0"/>
                <a:cs typeface="Avenir Book" charset="0"/>
              </a:rPr>
              <a:t> Professor and Chair, </a:t>
            </a:r>
          </a:p>
          <a:p>
            <a:pPr algn="ctr">
              <a:tabLst>
                <a:tab pos="4343400" algn="ctr"/>
              </a:tabLst>
              <a:defRPr/>
            </a:pPr>
            <a:r>
              <a:rPr lang="en-US" dirty="0">
                <a:latin typeface="+mn-lt"/>
                <a:ea typeface="Avenir Book" charset="0"/>
                <a:cs typeface="Avenir Book" charset="0"/>
              </a:rPr>
              <a:t>Department of Obstetrics &amp; Gynecology</a:t>
            </a:r>
          </a:p>
          <a:p>
            <a:pPr algn="ctr">
              <a:spcBef>
                <a:spcPts val="600"/>
              </a:spcBef>
              <a:tabLst>
                <a:tab pos="4343400" algn="ctr"/>
              </a:tabLst>
              <a:defRPr/>
            </a:pPr>
            <a:r>
              <a:rPr lang="en-US" sz="2000" dirty="0">
                <a:latin typeface="+mn-lt"/>
                <a:ea typeface="Avenir Book" charset="0"/>
                <a:cs typeface="Avenir Book" charset="0"/>
              </a:rPr>
              <a:t>Columbia University College of Physicians &amp; Surgeons</a:t>
            </a:r>
          </a:p>
          <a:p>
            <a:pPr algn="ctr"/>
            <a:endParaRPr lang="en-US" b="1" dirty="0">
              <a:latin typeface="Avenir Book" charset="0"/>
              <a:ea typeface="Avenir Book" charset="0"/>
              <a:cs typeface="Avenir Book" charset="0"/>
            </a:endParaRPr>
          </a:p>
        </p:txBody>
      </p:sp>
    </p:spTree>
    <p:extLst>
      <p:ext uri="{BB962C8B-B14F-4D97-AF65-F5344CB8AC3E}">
        <p14:creationId xmlns:p14="http://schemas.microsoft.com/office/powerpoint/2010/main" val="286883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Personal Case Presentation</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r>
              <a:rPr lang="en-US" dirty="0">
                <a:latin typeface="+mn-lt"/>
                <a:ea typeface="Avenir Book" charset="0"/>
                <a:cs typeface="Avenir Book" charset="0"/>
              </a:rPr>
              <a:t>Postoperative</a:t>
            </a:r>
          </a:p>
          <a:p>
            <a:pPr lvl="1"/>
            <a:r>
              <a:rPr lang="en-US" dirty="0">
                <a:latin typeface="+mn-lt"/>
                <a:ea typeface="Avenir Book" charset="0"/>
                <a:cs typeface="Avenir Book" charset="0"/>
              </a:rPr>
              <a:t>BP 110s-120s/60s-80s</a:t>
            </a:r>
          </a:p>
          <a:p>
            <a:pPr lvl="1"/>
            <a:r>
              <a:rPr lang="en-US" dirty="0">
                <a:latin typeface="+mn-lt"/>
                <a:ea typeface="Avenir Book" charset="0"/>
                <a:cs typeface="Avenir Book" charset="0"/>
              </a:rPr>
              <a:t>HR 70s-90s</a:t>
            </a:r>
          </a:p>
          <a:p>
            <a:pPr lvl="1"/>
            <a:r>
              <a:rPr lang="en-US" dirty="0">
                <a:latin typeface="+mn-lt"/>
                <a:ea typeface="Avenir Book" charset="0"/>
                <a:cs typeface="Avenir Book" charset="0"/>
              </a:rPr>
              <a:t>RR 15-18</a:t>
            </a:r>
          </a:p>
          <a:p>
            <a:pPr lvl="1"/>
            <a:r>
              <a:rPr lang="en-US" dirty="0">
                <a:latin typeface="+mn-lt"/>
                <a:ea typeface="Avenir Book" charset="0"/>
                <a:cs typeface="Avenir Book" charset="0"/>
              </a:rPr>
              <a:t>SpO2 97-99%</a:t>
            </a:r>
          </a:p>
          <a:p>
            <a:pPr marL="457200" lvl="1" indent="0">
              <a:buNone/>
            </a:pPr>
            <a:endParaRPr lang="en-US" dirty="0">
              <a:latin typeface="+mn-lt"/>
              <a:ea typeface="Avenir Book" charset="0"/>
              <a:cs typeface="Avenir Book" charset="0"/>
            </a:endParaRPr>
          </a:p>
          <a:p>
            <a:r>
              <a:rPr lang="en-US" dirty="0">
                <a:latin typeface="+mn-lt"/>
                <a:ea typeface="Avenir Book" charset="0"/>
                <a:cs typeface="Avenir Book" charset="0"/>
              </a:rPr>
              <a:t>Postoperative DVT prophylaxis</a:t>
            </a:r>
          </a:p>
          <a:p>
            <a:pPr lvl="1"/>
            <a:r>
              <a:rPr lang="en-US" dirty="0">
                <a:latin typeface="+mn-lt"/>
                <a:ea typeface="Avenir Book" charset="0"/>
                <a:cs typeface="Avenir Book" charset="0"/>
              </a:rPr>
              <a:t>Sequential compression devices (SCDs)</a:t>
            </a:r>
          </a:p>
          <a:p>
            <a:pPr lvl="1"/>
            <a:r>
              <a:rPr lang="en-US" dirty="0">
                <a:latin typeface="+mn-lt"/>
                <a:ea typeface="Avenir Book" charset="0"/>
                <a:cs typeface="Avenir Book" charset="0"/>
              </a:rPr>
              <a:t>Early ambulation</a:t>
            </a:r>
          </a:p>
          <a:p>
            <a:endParaRPr lang="en-US" dirty="0"/>
          </a:p>
        </p:txBody>
      </p:sp>
    </p:spTree>
    <p:extLst>
      <p:ext uri="{BB962C8B-B14F-4D97-AF65-F5344CB8AC3E}">
        <p14:creationId xmlns:p14="http://schemas.microsoft.com/office/powerpoint/2010/main" val="944090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Personal Case Presentation</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spcBef>
                <a:spcPts val="0"/>
              </a:spcBef>
            </a:pPr>
            <a:r>
              <a:rPr lang="en-US" dirty="0" smtClean="0">
                <a:latin typeface="+mn-lt"/>
                <a:ea typeface="Avenir Book" charset="0"/>
                <a:cs typeface="Avenir Book" charset="0"/>
              </a:rPr>
              <a:t>Post-operative Day (POD) #1</a:t>
            </a:r>
          </a:p>
          <a:p>
            <a:pPr lvl="1"/>
            <a:r>
              <a:rPr lang="en-US" dirty="0" smtClean="0">
                <a:latin typeface="+mn-lt"/>
                <a:ea typeface="Avenir Book" charset="0"/>
                <a:cs typeface="Avenir Book" charset="0"/>
              </a:rPr>
              <a:t>0800</a:t>
            </a:r>
            <a:r>
              <a:rPr lang="en-US" dirty="0">
                <a:latin typeface="+mn-lt"/>
                <a:ea typeface="Avenir Book" charset="0"/>
                <a:cs typeface="Avenir Book" charset="0"/>
              </a:rPr>
              <a:t>, Ambulating around the room</a:t>
            </a:r>
          </a:p>
          <a:p>
            <a:pPr lvl="2"/>
            <a:r>
              <a:rPr lang="en-US" sz="1800" dirty="0">
                <a:latin typeface="+mn-lt"/>
                <a:ea typeface="Avenir Book" charset="0"/>
                <a:cs typeface="Avenir Book" charset="0"/>
              </a:rPr>
              <a:t>HR 118/88, HR 93, RR 19, SpO2 97%</a:t>
            </a:r>
          </a:p>
          <a:p>
            <a:pPr lvl="1"/>
            <a:r>
              <a:rPr lang="en-US" dirty="0">
                <a:latin typeface="+mn-lt"/>
                <a:ea typeface="Avenir Book" charset="0"/>
                <a:cs typeface="Avenir Book" charset="0"/>
              </a:rPr>
              <a:t>0900, Acute chest pain, shortness of breath</a:t>
            </a:r>
          </a:p>
          <a:p>
            <a:pPr lvl="1"/>
            <a:r>
              <a:rPr lang="en-US" dirty="0">
                <a:latin typeface="+mn-lt"/>
                <a:ea typeface="Avenir Book" charset="0"/>
                <a:cs typeface="Avenir Book" charset="0"/>
              </a:rPr>
              <a:t>Patient unresponsive, without palpable pulse</a:t>
            </a:r>
          </a:p>
          <a:p>
            <a:pPr lvl="1"/>
            <a:r>
              <a:rPr lang="en-US" dirty="0">
                <a:latin typeface="+mn-lt"/>
                <a:ea typeface="Avenir Book" charset="0"/>
                <a:cs typeface="Avenir Book" charset="0"/>
              </a:rPr>
              <a:t>Medical response team called</a:t>
            </a:r>
          </a:p>
          <a:p>
            <a:pPr lvl="2"/>
            <a:r>
              <a:rPr lang="en-US" sz="1800" dirty="0">
                <a:latin typeface="+mn-lt"/>
                <a:ea typeface="Avenir Book" charset="0"/>
                <a:cs typeface="Avenir Book" charset="0"/>
              </a:rPr>
              <a:t>MFM, Cardiology, anesthesia at bedside</a:t>
            </a:r>
          </a:p>
          <a:p>
            <a:pPr lvl="1"/>
            <a:r>
              <a:rPr lang="en-US" dirty="0">
                <a:latin typeface="+mn-lt"/>
                <a:ea typeface="Avenir Book" charset="0"/>
                <a:cs typeface="Avenir Book" charset="0"/>
              </a:rPr>
              <a:t>CPR was performed, sinus rhythm was restored</a:t>
            </a:r>
          </a:p>
          <a:p>
            <a:pPr lvl="1"/>
            <a:r>
              <a:rPr lang="en-US" dirty="0">
                <a:latin typeface="+mn-lt"/>
                <a:ea typeface="Avenir Book" charset="0"/>
                <a:cs typeface="Avenir Book" charset="0"/>
              </a:rPr>
              <a:t>Transferred intubated to CCU</a:t>
            </a:r>
          </a:p>
          <a:p>
            <a:pPr lvl="1"/>
            <a:r>
              <a:rPr lang="en-US" dirty="0">
                <a:latin typeface="+mn-lt"/>
                <a:ea typeface="Avenir Book" charset="0"/>
                <a:cs typeface="Avenir Book" charset="0"/>
              </a:rPr>
              <a:t>Right heart failure on echo</a:t>
            </a:r>
          </a:p>
          <a:p>
            <a:pPr lvl="1"/>
            <a:r>
              <a:rPr lang="en-US" dirty="0">
                <a:latin typeface="+mn-lt"/>
                <a:ea typeface="Avenir Book" charset="0"/>
                <a:cs typeface="Avenir Book" charset="0"/>
              </a:rPr>
              <a:t>Patient never regained consciousness</a:t>
            </a:r>
          </a:p>
          <a:p>
            <a:pPr lvl="1"/>
            <a:r>
              <a:rPr lang="en-US" dirty="0">
                <a:latin typeface="+mn-lt"/>
                <a:ea typeface="Avenir Book" charset="0"/>
                <a:cs typeface="Avenir Book" charset="0"/>
              </a:rPr>
              <a:t>Cerebral edema, pupils fixed</a:t>
            </a:r>
          </a:p>
          <a:p>
            <a:pPr>
              <a:spcBef>
                <a:spcPts val="0"/>
              </a:spcBef>
            </a:pPr>
            <a:r>
              <a:rPr lang="en-US" dirty="0">
                <a:latin typeface="+mn-lt"/>
                <a:ea typeface="Avenir Book" charset="0"/>
                <a:cs typeface="Avenir Book" charset="0"/>
              </a:rPr>
              <a:t>On </a:t>
            </a:r>
            <a:r>
              <a:rPr lang="en-US" dirty="0" smtClean="0">
                <a:latin typeface="+mn-lt"/>
                <a:ea typeface="Avenir Book" charset="0"/>
                <a:cs typeface="Avenir Book" charset="0"/>
              </a:rPr>
              <a:t>POD #</a:t>
            </a:r>
            <a:r>
              <a:rPr lang="en-US" dirty="0">
                <a:latin typeface="+mn-lt"/>
                <a:ea typeface="Avenir Book" charset="0"/>
                <a:cs typeface="Avenir Book" charset="0"/>
              </a:rPr>
              <a:t>9, support was removed</a:t>
            </a:r>
          </a:p>
          <a:p>
            <a:endParaRPr lang="en-US" dirty="0"/>
          </a:p>
        </p:txBody>
      </p:sp>
    </p:spTree>
    <p:extLst>
      <p:ext uri="{BB962C8B-B14F-4D97-AF65-F5344CB8AC3E}">
        <p14:creationId xmlns:p14="http://schemas.microsoft.com/office/powerpoint/2010/main" val="932167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CT Angiogram</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133" y="2077378"/>
            <a:ext cx="6545278" cy="415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7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Personal Case Presentation</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marL="0" indent="0" algn="ctr">
              <a:spcBef>
                <a:spcPts val="300"/>
              </a:spcBef>
              <a:spcAft>
                <a:spcPts val="600"/>
              </a:spcAft>
              <a:buNone/>
            </a:pPr>
            <a:endParaRPr lang="en-US" sz="1000" b="1" i="1" dirty="0">
              <a:effectLst>
                <a:outerShdw blurRad="38100" dist="38100" dir="2700000" algn="tl">
                  <a:srgbClr val="000000">
                    <a:alpha val="43137"/>
                  </a:srgbClr>
                </a:outerShdw>
              </a:effectLst>
              <a:latin typeface="+mn-lt"/>
              <a:ea typeface="Avenir Book" charset="0"/>
              <a:cs typeface="Avenir Book" charset="0"/>
            </a:endParaRPr>
          </a:p>
          <a:p>
            <a:pPr marL="0" indent="0">
              <a:spcBef>
                <a:spcPts val="300"/>
              </a:spcBef>
              <a:spcAft>
                <a:spcPts val="600"/>
              </a:spcAft>
              <a:buNone/>
            </a:pPr>
            <a:r>
              <a:rPr lang="en-US" b="1" i="1" dirty="0" smtClean="0">
                <a:latin typeface="+mn-lt"/>
                <a:ea typeface="Avenir Book" charset="0"/>
                <a:cs typeface="Avenir Book" charset="0"/>
              </a:rPr>
              <a:t>Was the standard of care met?</a:t>
            </a:r>
          </a:p>
          <a:p>
            <a:pPr marL="0" indent="0">
              <a:spcBef>
                <a:spcPts val="300"/>
              </a:spcBef>
              <a:spcAft>
                <a:spcPts val="600"/>
              </a:spcAft>
              <a:buNone/>
            </a:pPr>
            <a:endParaRPr lang="en-US" b="1" i="1" dirty="0" smtClean="0">
              <a:latin typeface="+mn-lt"/>
              <a:ea typeface="Avenir Book" charset="0"/>
              <a:cs typeface="Avenir Book" charset="0"/>
            </a:endParaRPr>
          </a:p>
          <a:p>
            <a:pPr marL="0" indent="0">
              <a:spcBef>
                <a:spcPts val="300"/>
              </a:spcBef>
              <a:spcAft>
                <a:spcPts val="600"/>
              </a:spcAft>
              <a:buNone/>
            </a:pPr>
            <a:r>
              <a:rPr lang="en-US" dirty="0" smtClean="0">
                <a:latin typeface="+mn-lt"/>
                <a:ea typeface="Avenir Book" charset="0"/>
                <a:cs typeface="Avenir Book" charset="0"/>
              </a:rPr>
              <a:t>Current </a:t>
            </a:r>
            <a:r>
              <a:rPr lang="en-US" dirty="0">
                <a:latin typeface="+mn-lt"/>
                <a:ea typeface="Avenir Book" charset="0"/>
                <a:cs typeface="Avenir Book" charset="0"/>
              </a:rPr>
              <a:t>ACOG Guidelines: </a:t>
            </a:r>
          </a:p>
          <a:p>
            <a:pPr lvl="1">
              <a:spcAft>
                <a:spcPts val="600"/>
              </a:spcAft>
            </a:pPr>
            <a:r>
              <a:rPr lang="en-US" dirty="0">
                <a:latin typeface="+mn-lt"/>
                <a:ea typeface="Avenir Book" charset="0"/>
                <a:cs typeface="Avenir Book" charset="0"/>
              </a:rPr>
              <a:t>Perioperative </a:t>
            </a:r>
            <a:r>
              <a:rPr lang="en-US" b="1" dirty="0">
                <a:latin typeface="+mn-lt"/>
                <a:ea typeface="Avenir Book" charset="0"/>
                <a:cs typeface="Avenir Book" charset="0"/>
              </a:rPr>
              <a:t>mechanical</a:t>
            </a:r>
            <a:r>
              <a:rPr lang="en-US" dirty="0">
                <a:latin typeface="+mn-lt"/>
                <a:ea typeface="Avenir Book" charset="0"/>
                <a:cs typeface="Avenir Book" charset="0"/>
              </a:rPr>
              <a:t> </a:t>
            </a:r>
            <a:r>
              <a:rPr lang="en-US" dirty="0" err="1">
                <a:latin typeface="+mn-lt"/>
                <a:ea typeface="Avenir Book" charset="0"/>
                <a:cs typeface="Avenir Book" charset="0"/>
              </a:rPr>
              <a:t>thromboprophylaxis</a:t>
            </a:r>
            <a:r>
              <a:rPr lang="en-US" dirty="0">
                <a:latin typeface="+mn-lt"/>
                <a:ea typeface="Avenir Book" charset="0"/>
                <a:cs typeface="Avenir Book" charset="0"/>
              </a:rPr>
              <a:t> for all patients</a:t>
            </a:r>
          </a:p>
          <a:p>
            <a:pPr lvl="1">
              <a:spcAft>
                <a:spcPts val="600"/>
              </a:spcAft>
            </a:pPr>
            <a:r>
              <a:rPr lang="en-US" b="1" dirty="0">
                <a:latin typeface="+mn-lt"/>
                <a:ea typeface="Avenir Book" charset="0"/>
                <a:cs typeface="Avenir Book" charset="0"/>
              </a:rPr>
              <a:t>Pharmacological</a:t>
            </a:r>
            <a:r>
              <a:rPr lang="en-US" dirty="0">
                <a:latin typeface="+mn-lt"/>
                <a:ea typeface="Avenir Book" charset="0"/>
                <a:cs typeface="Avenir Book" charset="0"/>
              </a:rPr>
              <a:t> prophylaxis for: </a:t>
            </a:r>
          </a:p>
          <a:p>
            <a:pPr lvl="2">
              <a:spcAft>
                <a:spcPts val="600"/>
              </a:spcAft>
            </a:pPr>
            <a:r>
              <a:rPr lang="en-US" dirty="0">
                <a:latin typeface="+mn-lt"/>
                <a:ea typeface="Avenir Book" charset="0"/>
                <a:cs typeface="Avenir Book" charset="0"/>
              </a:rPr>
              <a:t>high-risk </a:t>
            </a:r>
            <a:r>
              <a:rPr lang="en-US" dirty="0" err="1">
                <a:latin typeface="+mn-lt"/>
                <a:ea typeface="Avenir Book" charset="0"/>
                <a:cs typeface="Avenir Book" charset="0"/>
              </a:rPr>
              <a:t>thrombophilias</a:t>
            </a:r>
            <a:endParaRPr lang="en-US" dirty="0">
              <a:latin typeface="+mn-lt"/>
              <a:ea typeface="Avenir Book" charset="0"/>
              <a:cs typeface="Avenir Book" charset="0"/>
            </a:endParaRPr>
          </a:p>
          <a:p>
            <a:pPr lvl="2">
              <a:spcAft>
                <a:spcPts val="600"/>
              </a:spcAft>
            </a:pPr>
            <a:r>
              <a:rPr lang="en-US" dirty="0">
                <a:latin typeface="+mn-lt"/>
                <a:ea typeface="Avenir Book" charset="0"/>
                <a:cs typeface="Avenir Book" charset="0"/>
              </a:rPr>
              <a:t>any prior VTE event</a:t>
            </a:r>
          </a:p>
          <a:p>
            <a:pPr lvl="2">
              <a:spcAft>
                <a:spcPts val="600"/>
              </a:spcAft>
            </a:pPr>
            <a:r>
              <a:rPr lang="en-US" dirty="0">
                <a:latin typeface="+mn-lt"/>
                <a:ea typeface="Avenir Book" charset="0"/>
                <a:cs typeface="Avenir Book" charset="0"/>
              </a:rPr>
              <a:t>family history of VTE and a thrombophilia</a:t>
            </a:r>
          </a:p>
          <a:p>
            <a:endParaRPr lang="en-US" dirty="0"/>
          </a:p>
        </p:txBody>
      </p:sp>
      <p:sp>
        <p:nvSpPr>
          <p:cNvPr id="5" name="TextBox 4"/>
          <p:cNvSpPr txBox="1"/>
          <p:nvPr/>
        </p:nvSpPr>
        <p:spPr>
          <a:xfrm>
            <a:off x="5257800" y="6676828"/>
            <a:ext cx="4800600" cy="276999"/>
          </a:xfrm>
          <a:prstGeom prst="rect">
            <a:avLst/>
          </a:prstGeom>
          <a:noFill/>
        </p:spPr>
        <p:txBody>
          <a:bodyPr wrap="square" rtlCol="0">
            <a:spAutoFit/>
          </a:bodyPr>
          <a:lstStyle/>
          <a:p>
            <a:r>
              <a:rPr lang="en-US" sz="1200" dirty="0" smtClean="0">
                <a:solidFill>
                  <a:schemeClr val="tx2"/>
                </a:solidFill>
              </a:rPr>
              <a:t>ACOG Practice Bulletin No. 123 (2011, </a:t>
            </a:r>
            <a:r>
              <a:rPr lang="en-US" sz="1200" dirty="0">
                <a:solidFill>
                  <a:schemeClr val="tx2"/>
                </a:solidFill>
              </a:rPr>
              <a:t>Reaffirmed </a:t>
            </a:r>
            <a:r>
              <a:rPr lang="en-US" sz="1200" dirty="0" smtClean="0">
                <a:solidFill>
                  <a:schemeClr val="tx2"/>
                </a:solidFill>
              </a:rPr>
              <a:t>2014)</a:t>
            </a:r>
            <a:endParaRPr lang="en-US" sz="1200" dirty="0">
              <a:solidFill>
                <a:schemeClr val="tx2"/>
              </a:solidFill>
            </a:endParaRPr>
          </a:p>
        </p:txBody>
      </p:sp>
    </p:spTree>
    <p:extLst>
      <p:ext uri="{BB962C8B-B14F-4D97-AF65-F5344CB8AC3E}">
        <p14:creationId xmlns:p14="http://schemas.microsoft.com/office/powerpoint/2010/main" val="7467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ea typeface="Avenir Book" charset="0"/>
                <a:cs typeface="Avenir Book" charset="0"/>
              </a:rPr>
              <a:t>ACOG Guidelines Rationale</a:t>
            </a:r>
            <a:endParaRPr lang="en-US" dirty="0">
              <a:latin typeface="+mj-lt"/>
              <a:ea typeface="Avenir Book" charset="0"/>
              <a:cs typeface="Avenir Book" charset="0"/>
            </a:endParaRPr>
          </a:p>
        </p:txBody>
      </p:sp>
      <p:sp>
        <p:nvSpPr>
          <p:cNvPr id="4" name="Text Placeholder 3"/>
          <p:cNvSpPr>
            <a:spLocks noGrp="1"/>
          </p:cNvSpPr>
          <p:nvPr>
            <p:ph type="body" sz="quarter" idx="12"/>
          </p:nvPr>
        </p:nvSpPr>
        <p:spPr/>
        <p:txBody>
          <a:bodyPr/>
          <a:lstStyle/>
          <a:p>
            <a:pPr>
              <a:spcAft>
                <a:spcPts val="1200"/>
              </a:spcAft>
            </a:pPr>
            <a:r>
              <a:rPr lang="en-US" dirty="0">
                <a:latin typeface="+mn-lt"/>
                <a:ea typeface="Avenir Book" charset="0"/>
                <a:cs typeface="Avenir Book" charset="0"/>
              </a:rPr>
              <a:t>Overall risk of postpartum VTE is very low (2.3 per </a:t>
            </a:r>
            <a:r>
              <a:rPr lang="en-US" dirty="0" smtClean="0">
                <a:latin typeface="+mn-lt"/>
                <a:ea typeface="Avenir Book" charset="0"/>
                <a:cs typeface="Avenir Book" charset="0"/>
              </a:rPr>
              <a:t>1,000)</a:t>
            </a:r>
            <a:endParaRPr lang="en-US" baseline="30000" dirty="0">
              <a:latin typeface="+mn-lt"/>
              <a:ea typeface="Avenir Book" charset="0"/>
              <a:cs typeface="Avenir Book" charset="0"/>
            </a:endParaRPr>
          </a:p>
          <a:p>
            <a:pPr>
              <a:spcAft>
                <a:spcPts val="1200"/>
              </a:spcAft>
            </a:pPr>
            <a:r>
              <a:rPr lang="en-US" dirty="0">
                <a:latin typeface="+mn-lt"/>
                <a:ea typeface="Avenir Book" charset="0"/>
                <a:cs typeface="Avenir Book" charset="0"/>
              </a:rPr>
              <a:t>Studies are small and underpowered to show a decreased risk of DVT or PE with </a:t>
            </a:r>
            <a:r>
              <a:rPr lang="en-US" dirty="0" smtClean="0">
                <a:latin typeface="+mn-lt"/>
                <a:ea typeface="Avenir Book" charset="0"/>
                <a:cs typeface="Avenir Book" charset="0"/>
              </a:rPr>
              <a:t>anticoagulation </a:t>
            </a:r>
            <a:endParaRPr lang="en-US" dirty="0">
              <a:latin typeface="+mn-lt"/>
              <a:ea typeface="Avenir Book" charset="0"/>
              <a:cs typeface="Avenir Book" charset="0"/>
            </a:endParaRPr>
          </a:p>
          <a:p>
            <a:pPr>
              <a:spcAft>
                <a:spcPts val="1200"/>
              </a:spcAft>
            </a:pPr>
            <a:r>
              <a:rPr lang="en-US" dirty="0">
                <a:latin typeface="+mn-lt"/>
                <a:ea typeface="Avenir Book" charset="0"/>
                <a:cs typeface="Avenir Book" charset="0"/>
              </a:rPr>
              <a:t>Risk of HIT, bleeding and wound </a:t>
            </a:r>
            <a:r>
              <a:rPr lang="en-US" dirty="0" smtClean="0">
                <a:latin typeface="+mn-lt"/>
                <a:ea typeface="Avenir Book" charset="0"/>
                <a:cs typeface="Avenir Book" charset="0"/>
              </a:rPr>
              <a:t>infections </a:t>
            </a:r>
            <a:endParaRPr lang="en-US" dirty="0">
              <a:latin typeface="+mn-lt"/>
              <a:ea typeface="Avenir Book" charset="0"/>
              <a:cs typeface="Avenir Book" charset="0"/>
            </a:endParaRPr>
          </a:p>
          <a:p>
            <a:pPr>
              <a:spcAft>
                <a:spcPts val="1200"/>
              </a:spcAft>
            </a:pPr>
            <a:r>
              <a:rPr lang="en-US" dirty="0">
                <a:latin typeface="+mn-lt"/>
                <a:ea typeface="Avenir Book" charset="0"/>
                <a:cs typeface="Avenir Book" charset="0"/>
              </a:rPr>
              <a:t>SCDs cost effective if incidence of post-cesarean VTE in the population was ≥6.8 per </a:t>
            </a:r>
            <a:r>
              <a:rPr lang="en-US" dirty="0" smtClean="0">
                <a:latin typeface="+mn-lt"/>
                <a:ea typeface="Avenir Book" charset="0"/>
                <a:cs typeface="Avenir Book" charset="0"/>
              </a:rPr>
              <a:t>1,000</a:t>
            </a:r>
            <a:endParaRPr lang="en-US" baseline="30000" dirty="0">
              <a:latin typeface="+mn-lt"/>
              <a:ea typeface="Avenir Book" charset="0"/>
              <a:cs typeface="Avenir Book" charset="0"/>
            </a:endParaRPr>
          </a:p>
          <a:p>
            <a:endParaRPr lang="en-US" dirty="0"/>
          </a:p>
        </p:txBody>
      </p:sp>
      <p:sp>
        <p:nvSpPr>
          <p:cNvPr id="5" name="TextBox 4"/>
          <p:cNvSpPr txBox="1"/>
          <p:nvPr/>
        </p:nvSpPr>
        <p:spPr>
          <a:xfrm>
            <a:off x="4760347" y="6382434"/>
            <a:ext cx="5298053" cy="646331"/>
          </a:xfrm>
          <a:prstGeom prst="rect">
            <a:avLst/>
          </a:prstGeom>
          <a:noFill/>
        </p:spPr>
        <p:txBody>
          <a:bodyPr wrap="none" rtlCol="0">
            <a:spAutoFit/>
          </a:bodyPr>
          <a:lstStyle/>
          <a:p>
            <a:r>
              <a:rPr lang="en-US" sz="1200" dirty="0" err="1">
                <a:solidFill>
                  <a:schemeClr val="tx2"/>
                </a:solidFill>
              </a:rPr>
              <a:t>Llindqvist</a:t>
            </a:r>
            <a:r>
              <a:rPr lang="en-US" sz="1200" dirty="0">
                <a:solidFill>
                  <a:schemeClr val="tx2"/>
                </a:solidFill>
              </a:rPr>
              <a:t> et al. </a:t>
            </a:r>
            <a:r>
              <a:rPr lang="en-US" sz="1200" dirty="0" err="1">
                <a:solidFill>
                  <a:schemeClr val="tx2"/>
                </a:solidFill>
              </a:rPr>
              <a:t>Obst</a:t>
            </a:r>
            <a:r>
              <a:rPr lang="en-US" sz="1200" dirty="0">
                <a:solidFill>
                  <a:schemeClr val="tx2"/>
                </a:solidFill>
              </a:rPr>
              <a:t> </a:t>
            </a:r>
            <a:r>
              <a:rPr lang="en-US" sz="1200" dirty="0" err="1">
                <a:solidFill>
                  <a:schemeClr val="tx2"/>
                </a:solidFill>
              </a:rPr>
              <a:t>Gynecol</a:t>
            </a:r>
            <a:r>
              <a:rPr lang="en-US" sz="1200" dirty="0">
                <a:solidFill>
                  <a:schemeClr val="tx2"/>
                </a:solidFill>
              </a:rPr>
              <a:t> </a:t>
            </a:r>
            <a:r>
              <a:rPr lang="en-US" sz="1200" dirty="0" smtClean="0">
                <a:solidFill>
                  <a:schemeClr val="tx2"/>
                </a:solidFill>
              </a:rPr>
              <a:t>1999; </a:t>
            </a:r>
            <a:r>
              <a:rPr lang="en-US" sz="1200" dirty="0">
                <a:solidFill>
                  <a:schemeClr val="tx2"/>
                </a:solidFill>
              </a:rPr>
              <a:t>Gates et al AJOG </a:t>
            </a:r>
            <a:r>
              <a:rPr lang="en-US" sz="1200" dirty="0" smtClean="0">
                <a:solidFill>
                  <a:schemeClr val="tx2"/>
                </a:solidFill>
              </a:rPr>
              <a:t>2004; </a:t>
            </a:r>
          </a:p>
          <a:p>
            <a:r>
              <a:rPr lang="en-US" sz="1200" dirty="0" smtClean="0">
                <a:solidFill>
                  <a:schemeClr val="tx2"/>
                </a:solidFill>
              </a:rPr>
              <a:t>Burrows </a:t>
            </a:r>
            <a:r>
              <a:rPr lang="en-US" sz="1200" dirty="0">
                <a:solidFill>
                  <a:schemeClr val="tx2"/>
                </a:solidFill>
              </a:rPr>
              <a:t>et al</a:t>
            </a:r>
            <a:r>
              <a:rPr lang="en-US" sz="1200" dirty="0" smtClean="0">
                <a:solidFill>
                  <a:schemeClr val="tx2"/>
                </a:solidFill>
              </a:rPr>
              <a:t>. </a:t>
            </a:r>
            <a:r>
              <a:rPr lang="en-US" sz="1200" dirty="0">
                <a:solidFill>
                  <a:schemeClr val="tx2"/>
                </a:solidFill>
              </a:rPr>
              <a:t>BJOG </a:t>
            </a:r>
            <a:r>
              <a:rPr lang="en-US" sz="1200" dirty="0" smtClean="0">
                <a:solidFill>
                  <a:schemeClr val="tx2"/>
                </a:solidFill>
              </a:rPr>
              <a:t>2001; </a:t>
            </a:r>
            <a:r>
              <a:rPr lang="en-US" sz="1200" dirty="0">
                <a:solidFill>
                  <a:schemeClr val="tx2"/>
                </a:solidFill>
              </a:rPr>
              <a:t>Quinones et al. </a:t>
            </a:r>
            <a:r>
              <a:rPr lang="en-US" sz="1200" dirty="0" err="1" smtClean="0">
                <a:solidFill>
                  <a:schemeClr val="tx2"/>
                </a:solidFill>
              </a:rPr>
              <a:t>Obstet</a:t>
            </a:r>
            <a:r>
              <a:rPr lang="en-US" sz="1200" dirty="0" smtClean="0">
                <a:solidFill>
                  <a:schemeClr val="tx2"/>
                </a:solidFill>
              </a:rPr>
              <a:t> </a:t>
            </a:r>
            <a:r>
              <a:rPr lang="en-US" sz="1200" dirty="0" err="1" smtClean="0">
                <a:solidFill>
                  <a:schemeClr val="tx2"/>
                </a:solidFill>
              </a:rPr>
              <a:t>Gynecol</a:t>
            </a:r>
            <a:r>
              <a:rPr lang="en-US" sz="1200" dirty="0" smtClean="0">
                <a:solidFill>
                  <a:schemeClr val="tx2"/>
                </a:solidFill>
              </a:rPr>
              <a:t> 2005</a:t>
            </a:r>
          </a:p>
          <a:p>
            <a:r>
              <a:rPr lang="en-US" sz="1200" dirty="0" err="1">
                <a:solidFill>
                  <a:schemeClr val="tx2"/>
                </a:solidFill>
              </a:rPr>
              <a:t>Casele</a:t>
            </a:r>
            <a:r>
              <a:rPr lang="en-US" sz="1200" dirty="0">
                <a:solidFill>
                  <a:schemeClr val="tx2"/>
                </a:solidFill>
              </a:rPr>
              <a:t>, </a:t>
            </a:r>
            <a:r>
              <a:rPr lang="en-US" sz="1200" dirty="0" err="1">
                <a:solidFill>
                  <a:schemeClr val="tx2"/>
                </a:solidFill>
              </a:rPr>
              <a:t>Grobman</a:t>
            </a:r>
            <a:r>
              <a:rPr lang="en-US" sz="1200" dirty="0" smtClean="0">
                <a:solidFill>
                  <a:schemeClr val="tx2"/>
                </a:solidFill>
              </a:rPr>
              <a:t>. </a:t>
            </a:r>
            <a:r>
              <a:rPr lang="en-US" sz="1200" dirty="0" err="1">
                <a:solidFill>
                  <a:schemeClr val="tx2"/>
                </a:solidFill>
              </a:rPr>
              <a:t>Obstet</a:t>
            </a:r>
            <a:r>
              <a:rPr lang="en-US" sz="1200" dirty="0">
                <a:solidFill>
                  <a:schemeClr val="tx2"/>
                </a:solidFill>
              </a:rPr>
              <a:t> </a:t>
            </a:r>
            <a:r>
              <a:rPr lang="en-US" sz="1200" dirty="0" err="1">
                <a:solidFill>
                  <a:schemeClr val="tx2"/>
                </a:solidFill>
              </a:rPr>
              <a:t>Gynecol</a:t>
            </a:r>
            <a:r>
              <a:rPr lang="en-US" sz="1200" dirty="0">
                <a:solidFill>
                  <a:schemeClr val="tx2"/>
                </a:solidFill>
              </a:rPr>
              <a:t> </a:t>
            </a:r>
            <a:r>
              <a:rPr lang="en-US" sz="1200" dirty="0" smtClean="0">
                <a:solidFill>
                  <a:schemeClr val="tx2"/>
                </a:solidFill>
              </a:rPr>
              <a:t>2006; </a:t>
            </a:r>
            <a:r>
              <a:rPr lang="en-US" sz="1200" dirty="0" err="1">
                <a:solidFill>
                  <a:schemeClr val="tx2"/>
                </a:solidFill>
              </a:rPr>
              <a:t>Ferres</a:t>
            </a:r>
            <a:r>
              <a:rPr lang="en-US" sz="1200" dirty="0">
                <a:solidFill>
                  <a:schemeClr val="tx2"/>
                </a:solidFill>
              </a:rPr>
              <a:t> et al. </a:t>
            </a:r>
            <a:r>
              <a:rPr lang="en-US" sz="1200" dirty="0" err="1" smtClean="0">
                <a:solidFill>
                  <a:schemeClr val="tx2"/>
                </a:solidFill>
              </a:rPr>
              <a:t>Obstet</a:t>
            </a:r>
            <a:r>
              <a:rPr lang="en-US" sz="1200" dirty="0" smtClean="0">
                <a:solidFill>
                  <a:schemeClr val="tx2"/>
                </a:solidFill>
              </a:rPr>
              <a:t> </a:t>
            </a:r>
            <a:r>
              <a:rPr lang="en-US" sz="1200" dirty="0" err="1" smtClean="0">
                <a:solidFill>
                  <a:schemeClr val="tx2"/>
                </a:solidFill>
              </a:rPr>
              <a:t>Gynecol</a:t>
            </a:r>
            <a:r>
              <a:rPr lang="en-US" sz="1200" dirty="0" smtClean="0">
                <a:solidFill>
                  <a:schemeClr val="tx2"/>
                </a:solidFill>
              </a:rPr>
              <a:t> 2011</a:t>
            </a:r>
            <a:endParaRPr lang="en-US" sz="1200" dirty="0">
              <a:solidFill>
                <a:schemeClr val="tx2"/>
              </a:solidFill>
            </a:endParaRPr>
          </a:p>
        </p:txBody>
      </p:sp>
    </p:spTree>
    <p:extLst>
      <p:ext uri="{BB962C8B-B14F-4D97-AF65-F5344CB8AC3E}">
        <p14:creationId xmlns:p14="http://schemas.microsoft.com/office/powerpoint/2010/main" val="1268010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umbiaDoctors - White">
  <a:themeElements>
    <a:clrScheme name="ColumbiaDoctors - White Scheme">
      <a:dk1>
        <a:srgbClr val="1B4585"/>
      </a:dk1>
      <a:lt1>
        <a:srgbClr val="FFFFFF"/>
      </a:lt1>
      <a:dk2>
        <a:srgbClr val="000000"/>
      </a:dk2>
      <a:lt2>
        <a:srgbClr val="4D4F53"/>
      </a:lt2>
      <a:accent1>
        <a:srgbClr val="1B4585"/>
      </a:accent1>
      <a:accent2>
        <a:srgbClr val="B6BF00"/>
      </a:accent2>
      <a:accent3>
        <a:srgbClr val="830051"/>
      </a:accent3>
      <a:accent4>
        <a:srgbClr val="E98300"/>
      </a:accent4>
      <a:accent5>
        <a:srgbClr val="0065BD"/>
      </a:accent5>
      <a:accent6>
        <a:srgbClr val="8064A2"/>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umbiaDoctors-NYQC">
  <a:themeElements>
    <a:clrScheme name="ColumbiaDoctors - White Scheme">
      <a:dk1>
        <a:srgbClr val="1B4585"/>
      </a:dk1>
      <a:lt1>
        <a:srgbClr val="FFFFFF"/>
      </a:lt1>
      <a:dk2>
        <a:srgbClr val="000000"/>
      </a:dk2>
      <a:lt2>
        <a:srgbClr val="4D4F53"/>
      </a:lt2>
      <a:accent1>
        <a:srgbClr val="1B4585"/>
      </a:accent1>
      <a:accent2>
        <a:srgbClr val="B6BF00"/>
      </a:accent2>
      <a:accent3>
        <a:srgbClr val="830051"/>
      </a:accent3>
      <a:accent4>
        <a:srgbClr val="E98300"/>
      </a:accent4>
      <a:accent5>
        <a:srgbClr val="0065BD"/>
      </a:accent5>
      <a:accent6>
        <a:srgbClr val="8064A2"/>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umbiaDoctors-NYPH">
  <a:themeElements>
    <a:clrScheme name="ColumbiaDoctors - White Scheme">
      <a:dk1>
        <a:srgbClr val="1B4585"/>
      </a:dk1>
      <a:lt1>
        <a:srgbClr val="FFFFFF"/>
      </a:lt1>
      <a:dk2>
        <a:srgbClr val="000000"/>
      </a:dk2>
      <a:lt2>
        <a:srgbClr val="4D4F53"/>
      </a:lt2>
      <a:accent1>
        <a:srgbClr val="1B4585"/>
      </a:accent1>
      <a:accent2>
        <a:srgbClr val="B6BF00"/>
      </a:accent2>
      <a:accent3>
        <a:srgbClr val="830051"/>
      </a:accent3>
      <a:accent4>
        <a:srgbClr val="E98300"/>
      </a:accent4>
      <a:accent5>
        <a:srgbClr val="0065BD"/>
      </a:accent5>
      <a:accent6>
        <a:srgbClr val="8064A2"/>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8902</TotalTime>
  <Words>2682</Words>
  <Application>Microsoft Office PowerPoint</Application>
  <PresentationFormat>Custom</PresentationFormat>
  <Paragraphs>422</Paragraphs>
  <Slides>47</Slides>
  <Notes>43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1" baseType="lpstr">
      <vt:lpstr>ColumbiaDoctors - White</vt:lpstr>
      <vt:lpstr>ColumbiaDoctors-NYQC</vt:lpstr>
      <vt:lpstr>ColumbiaDoctors-NYPH</vt:lpstr>
      <vt:lpstr>Microsoft Excel Chart</vt:lpstr>
      <vt:lpstr>Safe Motherhood Initiative: Standardizing Care for Mothers in New York and Beyond</vt:lpstr>
      <vt:lpstr>Disclosure</vt:lpstr>
      <vt:lpstr>A Call to Action</vt:lpstr>
      <vt:lpstr>Personal Case Presentation</vt:lpstr>
      <vt:lpstr>Personal Case Presentation</vt:lpstr>
      <vt:lpstr>Personal Case Presentation</vt:lpstr>
      <vt:lpstr>CT Angiogram</vt:lpstr>
      <vt:lpstr>Personal Case Presentation</vt:lpstr>
      <vt:lpstr>ACOG Guidelines Rationale</vt:lpstr>
      <vt:lpstr>Success in the UK</vt:lpstr>
      <vt:lpstr>NewYork-Presbyterian/CUMC VTE Guidelines</vt:lpstr>
      <vt:lpstr> </vt:lpstr>
      <vt:lpstr>Pregnancy-related Mortality U.S. 1987-2010</vt:lpstr>
      <vt:lpstr>The Burden of Maternal Morbidity</vt:lpstr>
      <vt:lpstr>Factors Increasing Maternal Mortality &amp; Morbidity</vt:lpstr>
      <vt:lpstr>Advances in Fetal and Neonatal Medicine</vt:lpstr>
      <vt:lpstr>What are the protocols for maternal health?</vt:lpstr>
      <vt:lpstr>Changes in Modern Obstetrical Practice</vt:lpstr>
      <vt:lpstr>Lessons Learned from Reviews</vt:lpstr>
      <vt:lpstr>Narrative v. Evidence-based Medicine: And, Not Or</vt:lpstr>
      <vt:lpstr>SMFM Meeting February 2012: Objectives</vt:lpstr>
      <vt:lpstr>Setting the Course</vt:lpstr>
      <vt:lpstr>Education Recommendations</vt:lpstr>
      <vt:lpstr>Critical Care in Obstetrics:  An innovative and integrative learning model</vt:lpstr>
      <vt:lpstr>Clinical Care Recommendations</vt:lpstr>
      <vt:lpstr>Annual Birth Volume in U.S. Hospitals, 2008</vt:lpstr>
      <vt:lpstr>Models of Care for the “M” in MFM </vt:lpstr>
      <vt:lpstr>Center for Prenatal Pediatrics</vt:lpstr>
      <vt:lpstr>The Mothers Center</vt:lpstr>
      <vt:lpstr>Research Recommendations</vt:lpstr>
      <vt:lpstr>Severe Maternal Morbidity</vt:lpstr>
      <vt:lpstr>Progress since 2012</vt:lpstr>
      <vt:lpstr>Maternal Mortality in New York State</vt:lpstr>
      <vt:lpstr>Maternal Mortality per 100,000 Liveborn Births</vt:lpstr>
      <vt:lpstr>Birth Volume NYS Hospitals, 2012</vt:lpstr>
      <vt:lpstr>Reducing Maternal Mortality in NYS</vt:lpstr>
      <vt:lpstr>Safe Motherhood Initiative Bundle Development</vt:lpstr>
      <vt:lpstr>Obstetric Bundle Composition</vt:lpstr>
      <vt:lpstr>The 4 R’s: Readiness, Recognition, Response, Reporting</vt:lpstr>
      <vt:lpstr>Bundle Implementation Support </vt:lpstr>
      <vt:lpstr>Quarterly Meetings</vt:lpstr>
      <vt:lpstr>PowerPoint Presentation</vt:lpstr>
      <vt:lpstr>SMI Implementation Report (Phase 1) - 2016</vt:lpstr>
      <vt:lpstr>Feedback from SMI Hospitals </vt:lpstr>
      <vt:lpstr>A National Conversation . . . Finally!</vt:lpstr>
      <vt:lpstr>Reflections</vt:lpstr>
      <vt:lpstr>Safe Motherhood Initiative: Standardizing Care for Mothers in New York and Beyond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ekt2118</dc:creator>
  <cp:lastModifiedBy>Yates, Hope</cp:lastModifiedBy>
  <cp:revision>284</cp:revision>
  <cp:lastPrinted>2016-10-14T18:07:11Z</cp:lastPrinted>
  <dcterms:created xsi:type="dcterms:W3CDTF">2015-06-17T11:43:14Z</dcterms:created>
  <dcterms:modified xsi:type="dcterms:W3CDTF">2016-11-01T19:45:19Z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2015-06-17T00:00:00Z</vt:filetime>
  </property>
  <property fmtid="{D5CDD505-2E9C-101B-9397-08002B2CF9AE}" pid="3" name="LastSaved">
    <vt:filetime>2015-06-17T00:00:00Z</vt:filetime>
  </property>
</Properties>
</file>