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notesSlides/notesSlide9.xml" ContentType="application/vnd.openxmlformats-officedocument.presentationml.notesSlide+xml"/>
  <Override PartName="/ppt/charts/chart2.xml" ContentType="application/vnd.openxmlformats-officedocument.drawingml.chart+xml"/>
  <Override PartName="/ppt/notesSlides/notesSlide10.xml" ContentType="application/vnd.openxmlformats-officedocument.presentationml.notesSlid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notesSlides/notesSlide1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charts/chart7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8.xml" ContentType="application/vnd.openxmlformats-officedocument.presentationml.notesSlide+xml"/>
  <Override PartName="/ppt/charts/chart8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800" r:id="rId1"/>
  </p:sldMasterIdLst>
  <p:notesMasterIdLst>
    <p:notesMasterId r:id="rId37"/>
  </p:notesMasterIdLst>
  <p:handoutMasterIdLst>
    <p:handoutMasterId r:id="rId38"/>
  </p:handoutMasterIdLst>
  <p:sldIdLst>
    <p:sldId id="331" r:id="rId2"/>
    <p:sldId id="326" r:id="rId3"/>
    <p:sldId id="262" r:id="rId4"/>
    <p:sldId id="263" r:id="rId5"/>
    <p:sldId id="510" r:id="rId6"/>
    <p:sldId id="347" r:id="rId7"/>
    <p:sldId id="451" r:id="rId8"/>
    <p:sldId id="474" r:id="rId9"/>
    <p:sldId id="502" r:id="rId10"/>
    <p:sldId id="503" r:id="rId11"/>
    <p:sldId id="476" r:id="rId12"/>
    <p:sldId id="477" r:id="rId13"/>
    <p:sldId id="496" r:id="rId14"/>
    <p:sldId id="497" r:id="rId15"/>
    <p:sldId id="511" r:id="rId16"/>
    <p:sldId id="504" r:id="rId17"/>
    <p:sldId id="505" r:id="rId18"/>
    <p:sldId id="506" r:id="rId19"/>
    <p:sldId id="385" r:id="rId20"/>
    <p:sldId id="278" r:id="rId21"/>
    <p:sldId id="393" r:id="rId22"/>
    <p:sldId id="281" r:id="rId23"/>
    <p:sldId id="514" r:id="rId24"/>
    <p:sldId id="340" r:id="rId25"/>
    <p:sldId id="386" r:id="rId26"/>
    <p:sldId id="387" r:id="rId27"/>
    <p:sldId id="286" r:id="rId28"/>
    <p:sldId id="512" r:id="rId29"/>
    <p:sldId id="513" r:id="rId30"/>
    <p:sldId id="507" r:id="rId31"/>
    <p:sldId id="486" r:id="rId32"/>
    <p:sldId id="362" r:id="rId33"/>
    <p:sldId id="516" r:id="rId34"/>
    <p:sldId id="517" r:id="rId35"/>
    <p:sldId id="515" r:id="rId36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251"/>
    <p:restoredTop sz="94475"/>
  </p:normalViewPr>
  <p:slideViewPr>
    <p:cSldViewPr snapToGrid="0" snapToObjects="1">
      <p:cViewPr varScale="1">
        <p:scale>
          <a:sx n="87" d="100"/>
          <a:sy n="87" d="100"/>
        </p:scale>
        <p:origin x="1080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oleObject" Target="Workbook1" TargetMode="External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Chart%20in%20Microsoft%20Office%20PowerPoint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file:///\\localhost\Users\eztsigas\Downloads\SurveySummary_05122016.xl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5.4715218318373303E-2"/>
          <c:y val="3.8011695906432698E-2"/>
          <c:w val="0.52503856936104898"/>
          <c:h val="0.78553621586775302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[Workbook1]Sheet1!$A$2</c:f>
              <c:strCache>
                <c:ptCount val="1"/>
                <c:pt idx="0">
                  <c:v>Personal Decisions (delay in seeking care)</c:v>
                </c:pt>
              </c:strCache>
            </c:strRef>
          </c:tx>
          <c:invertIfNegative val="0"/>
          <c:cat>
            <c:strRef>
              <c:f>[Workbook1]Sheet1!$B$1:$C$1</c:f>
              <c:strCache>
                <c:ptCount val="2"/>
                <c:pt idx="0">
                  <c:v>Florida</c:v>
                </c:pt>
                <c:pt idx="1">
                  <c:v>California</c:v>
                </c:pt>
              </c:strCache>
            </c:strRef>
          </c:cat>
          <c:val>
            <c:numRef>
              <c:f>[Workbook1]Sheet1!$B$2:$C$2</c:f>
              <c:numCache>
                <c:formatCode>0%</c:formatCode>
                <c:ptCount val="2"/>
                <c:pt idx="0">
                  <c:v>0.47</c:v>
                </c:pt>
                <c:pt idx="1">
                  <c:v>0.63</c:v>
                </c:pt>
              </c:numCache>
            </c:numRef>
          </c:val>
        </c:ser>
        <c:ser>
          <c:idx val="1"/>
          <c:order val="1"/>
          <c:tx>
            <c:strRef>
              <c:f>[Workbook1]Sheet1!$A$3</c:f>
              <c:strCache>
                <c:ptCount val="1"/>
                <c:pt idx="0">
                  <c:v>Lack of Knowledge (regarding the severity of a symptom)</c:v>
                </c:pt>
              </c:strCache>
            </c:strRef>
          </c:tx>
          <c:invertIfNegative val="0"/>
          <c:cat>
            <c:strRef>
              <c:f>[Workbook1]Sheet1!$B$1:$C$1</c:f>
              <c:strCache>
                <c:ptCount val="2"/>
                <c:pt idx="0">
                  <c:v>Florida</c:v>
                </c:pt>
                <c:pt idx="1">
                  <c:v>California</c:v>
                </c:pt>
              </c:strCache>
            </c:strRef>
          </c:cat>
          <c:val>
            <c:numRef>
              <c:f>[Workbook1]Sheet1!$B$3:$C$3</c:f>
              <c:numCache>
                <c:formatCode>0%</c:formatCode>
                <c:ptCount val="2"/>
                <c:pt idx="0">
                  <c:v>0.33</c:v>
                </c:pt>
                <c:pt idx="1">
                  <c:v>0.56000000000000005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43996128"/>
        <c:axId val="143996688"/>
        <c:axId val="0"/>
      </c:bar3DChart>
      <c:catAx>
        <c:axId val="143996128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nextTo"/>
        <c:crossAx val="143996688"/>
        <c:crosses val="autoZero"/>
        <c:auto val="1"/>
        <c:lblAlgn val="ctr"/>
        <c:lblOffset val="100"/>
        <c:noMultiLvlLbl val="0"/>
      </c:catAx>
      <c:valAx>
        <c:axId val="143996688"/>
        <c:scaling>
          <c:orientation val="minMax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crossAx val="143996128"/>
        <c:crosses val="autoZero"/>
        <c:crossBetween val="between"/>
      </c:valAx>
    </c:plotArea>
    <c:legend>
      <c:legendPos val="r"/>
      <c:overlay val="0"/>
      <c:txPr>
        <a:bodyPr anchor="ctr" anchorCtr="1"/>
        <a:lstStyle/>
        <a:p>
          <a:pPr>
            <a:defRPr sz="2000"/>
          </a:pPr>
          <a:endParaRPr lang="en-US"/>
        </a:p>
      </c:txPr>
    </c:legend>
    <c:plotVisOnly val="1"/>
    <c:dispBlanksAs val="gap"/>
    <c:showDLblsOverMax val="0"/>
  </c:chart>
  <c:externalData r:id="rId2">
    <c:autoUpdate val="0"/>
  </c:externalData>
  <c:userShapes r:id="rId3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7819486090035699"/>
          <c:y val="5.5580003453652403E-2"/>
          <c:w val="0.71987859696134404"/>
          <c:h val="0.75737357327946597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Yes</c:v>
                </c:pt>
              </c:strCache>
            </c:strRef>
          </c:tx>
          <c:spPr>
            <a:solidFill>
              <a:schemeClr val="tx2"/>
            </a:solidFill>
          </c:spPr>
          <c:invertIfNegative val="0"/>
          <c:dPt>
            <c:idx val="0"/>
            <c:invertIfNegative val="0"/>
            <c:bubble3D val="0"/>
          </c:dPt>
          <c:dPt>
            <c:idx val="1"/>
            <c:invertIfNegative val="0"/>
            <c:bubble3D val="0"/>
          </c:dPt>
          <c:dPt>
            <c:idx val="2"/>
            <c:invertIfNegative val="0"/>
            <c:bubble3D val="0"/>
          </c:dPt>
          <c:dLbls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76</a:t>
                    </a:r>
                    <a:r>
                      <a:rPr lang="en-US" smtClean="0"/>
                      <a:t>%*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Sheet1!$A$2:$A$3</c:f>
              <c:strCache>
                <c:ptCount val="2"/>
                <c:pt idx="0">
                  <c:v>January 2014</c:v>
                </c:pt>
                <c:pt idx="1">
                  <c:v>July 2015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0.83</c:v>
                </c:pt>
                <c:pt idx="1">
                  <c:v>0.76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No</c:v>
                </c:pt>
              </c:strCache>
            </c:strRef>
          </c:tx>
          <c:spPr>
            <a:solidFill>
              <a:schemeClr val="accent1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Sheet1!$A$2:$A$3</c:f>
              <c:strCache>
                <c:ptCount val="2"/>
                <c:pt idx="0">
                  <c:v>January 2014</c:v>
                </c:pt>
                <c:pt idx="1">
                  <c:v>July 2015</c:v>
                </c:pt>
              </c:strCache>
            </c:strRef>
          </c:cat>
          <c:val>
            <c:numRef>
              <c:f>Sheet1!$C$2:$C$3</c:f>
              <c:numCache>
                <c:formatCode>0%</c:formatCode>
                <c:ptCount val="2"/>
                <c:pt idx="0">
                  <c:v>0.14000000000000001</c:v>
                </c:pt>
                <c:pt idx="1">
                  <c:v>0.17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Not sure</c:v>
                </c:pt>
              </c:strCache>
            </c:strRef>
          </c:tx>
          <c:spPr>
            <a:solidFill>
              <a:schemeClr val="accent2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Sheet1!$A$2:$A$3</c:f>
              <c:strCache>
                <c:ptCount val="2"/>
                <c:pt idx="0">
                  <c:v>January 2014</c:v>
                </c:pt>
                <c:pt idx="1">
                  <c:v>July 2015</c:v>
                </c:pt>
              </c:strCache>
            </c:strRef>
          </c:cat>
          <c:val>
            <c:numRef>
              <c:f>Sheet1!$D$2:$D$3</c:f>
              <c:numCache>
                <c:formatCode>0%</c:formatCode>
                <c:ptCount val="2"/>
                <c:pt idx="0">
                  <c:v>0.04</c:v>
                </c:pt>
                <c:pt idx="1">
                  <c:v>0.06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100"/>
        <c:axId val="941460768"/>
        <c:axId val="941460208"/>
      </c:barChart>
      <c:valAx>
        <c:axId val="941460208"/>
        <c:scaling>
          <c:orientation val="minMax"/>
        </c:scaling>
        <c:delete val="1"/>
        <c:axPos val="l"/>
        <c:numFmt formatCode="0%" sourceLinked="1"/>
        <c:majorTickMark val="out"/>
        <c:minorTickMark val="none"/>
        <c:tickLblPos val="nextTo"/>
        <c:crossAx val="941460768"/>
        <c:crosses val="autoZero"/>
        <c:crossBetween val="between"/>
      </c:valAx>
      <c:catAx>
        <c:axId val="94146076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solidFill>
                  <a:schemeClr val="tx1"/>
                </a:solidFill>
              </a:defRPr>
            </a:pPr>
            <a:endParaRPr lang="en-US"/>
          </a:p>
        </c:txPr>
        <c:crossAx val="941460208"/>
        <c:crosses val="autoZero"/>
        <c:auto val="1"/>
        <c:lblAlgn val="ctr"/>
        <c:lblOffset val="100"/>
        <c:noMultiLvlLbl val="0"/>
      </c:catAx>
    </c:plotArea>
    <c:legend>
      <c:legendPos val="r"/>
      <c:layout>
        <c:manualLayout>
          <c:xMode val="edge"/>
          <c:yMode val="edge"/>
          <c:x val="0.82739125274915504"/>
          <c:y val="0.25064502782924802"/>
          <c:w val="0.161471822117875"/>
          <c:h val="0.36365289071215601"/>
        </c:manualLayout>
      </c:layout>
      <c:overlay val="0"/>
      <c:txPr>
        <a:bodyPr/>
        <a:lstStyle/>
        <a:p>
          <a:pPr>
            <a:defRPr>
              <a:solidFill>
                <a:schemeClr val="tx1"/>
              </a:solidFill>
            </a:defRPr>
          </a:pPr>
          <a:endParaRPr lang="en-US"/>
        </a:p>
      </c:txPr>
    </c:legend>
    <c:plotVisOnly val="1"/>
    <c:dispBlanksAs val="zero"/>
    <c:showDLblsOverMax val="0"/>
  </c:chart>
  <c:txPr>
    <a:bodyPr/>
    <a:lstStyle/>
    <a:p>
      <a:pPr>
        <a:defRPr sz="1600" b="1">
          <a:solidFill>
            <a:schemeClr val="bg1"/>
          </a:solidFill>
        </a:defRPr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400"/>
            </a:pPr>
            <a:r>
              <a:rPr lang="en-US" sz="1400" dirty="0" smtClean="0"/>
              <a:t>Employment</a:t>
            </a:r>
            <a:endParaRPr lang="en-US" sz="1400" dirty="0"/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3.47358891355736E-2"/>
          <c:y val="0.19727989803597901"/>
          <c:w val="0.96180022120986697"/>
          <c:h val="0.53102574617344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Jan-14</c:v>
                </c:pt>
              </c:strCache>
            </c:strRef>
          </c:tx>
          <c:spPr>
            <a:solidFill>
              <a:schemeClr val="accent1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 b="0">
                    <a:solidFill>
                      <a:schemeClr val="tx2"/>
                    </a:solidFill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Sheet1!$A$2:$A$5</c:f>
              <c:strCache>
                <c:ptCount val="4"/>
                <c:pt idx="0">
                  <c:v>Employed working full-time</c:v>
                </c:pt>
                <c:pt idx="1">
                  <c:v>Employed working part-time</c:v>
                </c:pt>
                <c:pt idx="2">
                  <c:v>Employed on maternity leave</c:v>
                </c:pt>
                <c:pt idx="3">
                  <c:v>Stay at home mom</c:v>
                </c:pt>
              </c:strCache>
            </c:strRef>
          </c:cat>
          <c:val>
            <c:numRef>
              <c:f>Sheet1!$B$2:$B$5</c:f>
              <c:numCache>
                <c:formatCode>0%</c:formatCode>
                <c:ptCount val="4"/>
                <c:pt idx="0">
                  <c:v>0.83189999999999997</c:v>
                </c:pt>
                <c:pt idx="1">
                  <c:v>0.79220000000000002</c:v>
                </c:pt>
                <c:pt idx="2">
                  <c:v>0.79820000000000002</c:v>
                </c:pt>
                <c:pt idx="3">
                  <c:v>0.79090000000000005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Jul-15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1">
                    <a:solidFill>
                      <a:schemeClr val="accent2"/>
                    </a:solidFill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Sheet1!$A$2:$A$5</c:f>
              <c:strCache>
                <c:ptCount val="4"/>
                <c:pt idx="0">
                  <c:v>Employed working full-time</c:v>
                </c:pt>
                <c:pt idx="1">
                  <c:v>Employed working part-time</c:v>
                </c:pt>
                <c:pt idx="2">
                  <c:v>Employed on maternity leave</c:v>
                </c:pt>
                <c:pt idx="3">
                  <c:v>Stay at home mom</c:v>
                </c:pt>
              </c:strCache>
            </c:strRef>
          </c:cat>
          <c:val>
            <c:numRef>
              <c:f>Sheet1!$C$2:$C$5</c:f>
              <c:numCache>
                <c:formatCode>0%</c:formatCode>
                <c:ptCount val="4"/>
                <c:pt idx="0">
                  <c:v>0.79452054794520499</c:v>
                </c:pt>
                <c:pt idx="1">
                  <c:v>0.78767123287671303</c:v>
                </c:pt>
                <c:pt idx="2">
                  <c:v>0.80327868852458995</c:v>
                </c:pt>
                <c:pt idx="3">
                  <c:v>0.73853211009174302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146883952"/>
        <c:axId val="146884512"/>
      </c:barChart>
      <c:catAx>
        <c:axId val="14688395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050"/>
            </a:pPr>
            <a:endParaRPr lang="en-US"/>
          </a:p>
        </c:txPr>
        <c:crossAx val="146884512"/>
        <c:crosses val="autoZero"/>
        <c:auto val="1"/>
        <c:lblAlgn val="ctr"/>
        <c:lblOffset val="100"/>
        <c:noMultiLvlLbl val="0"/>
      </c:catAx>
      <c:valAx>
        <c:axId val="146884512"/>
        <c:scaling>
          <c:orientation val="minMax"/>
        </c:scaling>
        <c:delete val="1"/>
        <c:axPos val="l"/>
        <c:numFmt formatCode="0%" sourceLinked="1"/>
        <c:majorTickMark val="out"/>
        <c:minorTickMark val="none"/>
        <c:tickLblPos val="nextTo"/>
        <c:crossAx val="14688395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400"/>
            </a:pPr>
            <a:r>
              <a:rPr lang="en-US" dirty="0" smtClean="0"/>
              <a:t>Education</a:t>
            </a:r>
            <a:endParaRPr lang="en-US" dirty="0"/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0.29210261640486401"/>
          <c:y val="0.31071306930395598"/>
          <c:w val="0.68494646373475399"/>
          <c:h val="0.5374197683873539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Jan-14</c:v>
                </c:pt>
              </c:strCache>
            </c:strRef>
          </c:tx>
          <c:spPr>
            <a:solidFill>
              <a:schemeClr val="accent1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 b="0">
                    <a:solidFill>
                      <a:schemeClr val="tx2"/>
                    </a:solidFill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Sheet1!$A$2:$A$7</c:f>
              <c:strCache>
                <c:ptCount val="6"/>
                <c:pt idx="0">
                  <c:v>Some high school</c:v>
                </c:pt>
                <c:pt idx="1">
                  <c:v>High school graduate</c:v>
                </c:pt>
                <c:pt idx="2">
                  <c:v>Some college</c:v>
                </c:pt>
                <c:pt idx="3">
                  <c:v>College graduate</c:v>
                </c:pt>
                <c:pt idx="4">
                  <c:v>Some post-graduate</c:v>
                </c:pt>
                <c:pt idx="5">
                  <c:v>Post graduate degree </c:v>
                </c:pt>
              </c:strCache>
            </c:strRef>
          </c:cat>
          <c:val>
            <c:numRef>
              <c:f>Sheet1!$B$2:$B$7</c:f>
              <c:numCache>
                <c:formatCode>0%</c:formatCode>
                <c:ptCount val="6"/>
                <c:pt idx="0">
                  <c:v>0.51429999999999998</c:v>
                </c:pt>
                <c:pt idx="1">
                  <c:v>0.64410000000000001</c:v>
                </c:pt>
                <c:pt idx="2">
                  <c:v>0.77929999999999999</c:v>
                </c:pt>
                <c:pt idx="3">
                  <c:v>0.82909999999999995</c:v>
                </c:pt>
                <c:pt idx="4">
                  <c:v>0.87780000000000002</c:v>
                </c:pt>
                <c:pt idx="5">
                  <c:v>0.878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Jul-15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 b="1">
                    <a:solidFill>
                      <a:schemeClr val="accent2"/>
                    </a:solidFill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Sheet1!$A$2:$A$7</c:f>
              <c:strCache>
                <c:ptCount val="6"/>
                <c:pt idx="0">
                  <c:v>Some high school</c:v>
                </c:pt>
                <c:pt idx="1">
                  <c:v>High school graduate</c:v>
                </c:pt>
                <c:pt idx="2">
                  <c:v>Some college</c:v>
                </c:pt>
                <c:pt idx="3">
                  <c:v>College graduate</c:v>
                </c:pt>
                <c:pt idx="4">
                  <c:v>Some post-graduate</c:v>
                </c:pt>
                <c:pt idx="5">
                  <c:v>Post graduate degree </c:v>
                </c:pt>
              </c:strCache>
            </c:strRef>
          </c:cat>
          <c:val>
            <c:numRef>
              <c:f>Sheet1!$C$2:$C$7</c:f>
              <c:numCache>
                <c:formatCode>0%</c:formatCode>
                <c:ptCount val="6"/>
                <c:pt idx="0">
                  <c:v>0.41025641025641002</c:v>
                </c:pt>
                <c:pt idx="1">
                  <c:v>0.628571428571429</c:v>
                </c:pt>
                <c:pt idx="2">
                  <c:v>0.73684210526315796</c:v>
                </c:pt>
                <c:pt idx="3">
                  <c:v>0.82320441988950299</c:v>
                </c:pt>
                <c:pt idx="4">
                  <c:v>0.88524590163934402</c:v>
                </c:pt>
                <c:pt idx="5">
                  <c:v>0.83823529411764697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146887312"/>
        <c:axId val="87139264"/>
      </c:barChart>
      <c:catAx>
        <c:axId val="14688731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800"/>
            </a:pPr>
            <a:endParaRPr lang="en-US"/>
          </a:p>
        </c:txPr>
        <c:crossAx val="87139264"/>
        <c:crosses val="autoZero"/>
        <c:auto val="1"/>
        <c:lblAlgn val="ctr"/>
        <c:lblOffset val="100"/>
        <c:noMultiLvlLbl val="0"/>
      </c:catAx>
      <c:valAx>
        <c:axId val="87139264"/>
        <c:scaling>
          <c:orientation val="minMax"/>
        </c:scaling>
        <c:delete val="1"/>
        <c:axPos val="l"/>
        <c:numFmt formatCode="0%" sourceLinked="1"/>
        <c:majorTickMark val="out"/>
        <c:minorTickMark val="none"/>
        <c:tickLblPos val="nextTo"/>
        <c:crossAx val="146887312"/>
        <c:crosses val="autoZero"/>
        <c:crossBetween val="between"/>
      </c:valAx>
    </c:plotArea>
    <c:legend>
      <c:legendPos val="t"/>
      <c:layout>
        <c:manualLayout>
          <c:xMode val="edge"/>
          <c:yMode val="edge"/>
          <c:x val="0.139791966422328"/>
          <c:y val="8.8160897189463003E-2"/>
          <c:w val="0.21466289419478099"/>
          <c:h val="9.3661971545103195E-2"/>
        </c:manualLayout>
      </c:layout>
      <c:overlay val="0"/>
      <c:txPr>
        <a:bodyPr/>
        <a:lstStyle/>
        <a:p>
          <a:pPr>
            <a:defRPr sz="1100"/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400"/>
            </a:pPr>
            <a:r>
              <a:rPr lang="en-US" dirty="0" smtClean="0"/>
              <a:t>Income</a:t>
            </a:r>
            <a:endParaRPr lang="en-US" dirty="0"/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3.12720283682291E-2"/>
          <c:y val="0.19727989803597901"/>
          <c:w val="0.96872797163177105"/>
          <c:h val="0.6423182528764519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Jan-14</c:v>
                </c:pt>
              </c:strCache>
            </c:strRef>
          </c:tx>
          <c:spPr>
            <a:solidFill>
              <a:schemeClr val="accent1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 b="0">
                    <a:solidFill>
                      <a:schemeClr val="tx2"/>
                    </a:solidFill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Sheet1!$A$2:$A$7</c:f>
              <c:strCache>
                <c:ptCount val="6"/>
                <c:pt idx="0">
                  <c:v>Under $25K</c:v>
                </c:pt>
                <c:pt idx="1">
                  <c:v>$25-$34K</c:v>
                </c:pt>
                <c:pt idx="2">
                  <c:v>$35-$49K</c:v>
                </c:pt>
                <c:pt idx="3">
                  <c:v>$50-$74K</c:v>
                </c:pt>
                <c:pt idx="4">
                  <c:v>$75-$99K</c:v>
                </c:pt>
                <c:pt idx="5">
                  <c:v>$100K+</c:v>
                </c:pt>
              </c:strCache>
            </c:strRef>
          </c:cat>
          <c:val>
            <c:numRef>
              <c:f>Sheet1!$B$2:$B$7</c:f>
              <c:numCache>
                <c:formatCode>0%</c:formatCode>
                <c:ptCount val="6"/>
                <c:pt idx="0">
                  <c:v>0.6331</c:v>
                </c:pt>
                <c:pt idx="1">
                  <c:v>0.76980000000000004</c:v>
                </c:pt>
                <c:pt idx="2">
                  <c:v>0.8397</c:v>
                </c:pt>
                <c:pt idx="3">
                  <c:v>0.8679</c:v>
                </c:pt>
                <c:pt idx="4">
                  <c:v>0.88890000000000002</c:v>
                </c:pt>
                <c:pt idx="5">
                  <c:v>0.90800000000000003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Jul-15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 b="1">
                    <a:solidFill>
                      <a:schemeClr val="accent2"/>
                    </a:solidFill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Sheet1!$A$2:$A$7</c:f>
              <c:strCache>
                <c:ptCount val="6"/>
                <c:pt idx="0">
                  <c:v>Under $25K</c:v>
                </c:pt>
                <c:pt idx="1">
                  <c:v>$25-$34K</c:v>
                </c:pt>
                <c:pt idx="2">
                  <c:v>$35-$49K</c:v>
                </c:pt>
                <c:pt idx="3">
                  <c:v>$50-$74K</c:v>
                </c:pt>
                <c:pt idx="4">
                  <c:v>$75-$99K</c:v>
                </c:pt>
                <c:pt idx="5">
                  <c:v>$100K+</c:v>
                </c:pt>
              </c:strCache>
            </c:strRef>
          </c:cat>
          <c:val>
            <c:numRef>
              <c:f>Sheet1!$C$2:$C$7</c:f>
              <c:numCache>
                <c:formatCode>0%</c:formatCode>
                <c:ptCount val="6"/>
                <c:pt idx="0">
                  <c:v>0.6</c:v>
                </c:pt>
                <c:pt idx="1">
                  <c:v>0.73</c:v>
                </c:pt>
                <c:pt idx="2">
                  <c:v>0.8</c:v>
                </c:pt>
                <c:pt idx="3">
                  <c:v>0.82</c:v>
                </c:pt>
                <c:pt idx="4">
                  <c:v>0.87</c:v>
                </c:pt>
                <c:pt idx="5">
                  <c:v>0.9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87142064"/>
        <c:axId val="87142624"/>
      </c:barChart>
      <c:catAx>
        <c:axId val="8714206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000"/>
            </a:pPr>
            <a:endParaRPr lang="en-US"/>
          </a:p>
        </c:txPr>
        <c:crossAx val="87142624"/>
        <c:crosses val="autoZero"/>
        <c:auto val="1"/>
        <c:lblAlgn val="ctr"/>
        <c:lblOffset val="100"/>
        <c:noMultiLvlLbl val="0"/>
      </c:catAx>
      <c:valAx>
        <c:axId val="87142624"/>
        <c:scaling>
          <c:orientation val="minMax"/>
        </c:scaling>
        <c:delete val="1"/>
        <c:axPos val="l"/>
        <c:numFmt formatCode="0%" sourceLinked="1"/>
        <c:majorTickMark val="out"/>
        <c:minorTickMark val="none"/>
        <c:tickLblPos val="nextTo"/>
        <c:crossAx val="8714206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400"/>
            </a:pPr>
            <a:r>
              <a:rPr lang="en-US" dirty="0" smtClean="0"/>
              <a:t>Ethnicity</a:t>
            </a:r>
            <a:endParaRPr lang="en-US" dirty="0"/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3.47358891355736E-2"/>
          <c:y val="0.19727989803597901"/>
          <c:w val="0.93052822172885297"/>
          <c:h val="0.5255888985897759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Jan-14</c:v>
                </c:pt>
              </c:strCache>
            </c:strRef>
          </c:tx>
          <c:spPr>
            <a:solidFill>
              <a:schemeClr val="accent1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 b="0">
                    <a:solidFill>
                      <a:schemeClr val="tx2"/>
                    </a:solidFill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Sheet1!$A$2:$A$6</c:f>
              <c:strCache>
                <c:ptCount val="5"/>
                <c:pt idx="0">
                  <c:v>African American</c:v>
                </c:pt>
                <c:pt idx="1">
                  <c:v>Asian/ Pacific Islander</c:v>
                </c:pt>
                <c:pt idx="2">
                  <c:v>Caucasian</c:v>
                </c:pt>
                <c:pt idx="3">
                  <c:v>Hispanic</c:v>
                </c:pt>
                <c:pt idx="4">
                  <c:v>Native American</c:v>
                </c:pt>
              </c:strCache>
            </c:strRef>
          </c:cat>
          <c:val>
            <c:numRef>
              <c:f>Sheet1!$B$2:$B$6</c:f>
              <c:numCache>
                <c:formatCode>0%</c:formatCode>
                <c:ptCount val="5"/>
                <c:pt idx="0">
                  <c:v>0.73380000000000001</c:v>
                </c:pt>
                <c:pt idx="1">
                  <c:v>0.60809999999999997</c:v>
                </c:pt>
                <c:pt idx="2">
                  <c:v>0.88270000000000004</c:v>
                </c:pt>
                <c:pt idx="3">
                  <c:v>0.68479999999999996</c:v>
                </c:pt>
                <c:pt idx="4">
                  <c:v>0.84850000000000003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Jul-15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1">
                    <a:solidFill>
                      <a:schemeClr val="accent2"/>
                    </a:solidFill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Sheet1!$A$2:$A$6</c:f>
              <c:strCache>
                <c:ptCount val="5"/>
                <c:pt idx="0">
                  <c:v>African American</c:v>
                </c:pt>
                <c:pt idx="1">
                  <c:v>Asian/ Pacific Islander</c:v>
                </c:pt>
                <c:pt idx="2">
                  <c:v>Caucasian</c:v>
                </c:pt>
                <c:pt idx="3">
                  <c:v>Hispanic</c:v>
                </c:pt>
                <c:pt idx="4">
                  <c:v>Native American</c:v>
                </c:pt>
              </c:strCache>
            </c:strRef>
          </c:cat>
          <c:val>
            <c:numRef>
              <c:f>Sheet1!$C$2:$C$6</c:f>
              <c:numCache>
                <c:formatCode>0%</c:formatCode>
                <c:ptCount val="5"/>
                <c:pt idx="0">
                  <c:v>0.595628415300547</c:v>
                </c:pt>
                <c:pt idx="1">
                  <c:v>0.64367816091954</c:v>
                </c:pt>
                <c:pt idx="2">
                  <c:v>0.88372093023255804</c:v>
                </c:pt>
                <c:pt idx="3">
                  <c:v>0.67875647668393801</c:v>
                </c:pt>
                <c:pt idx="4">
                  <c:v>0.75555555555555598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320655264"/>
        <c:axId val="320655824"/>
      </c:barChart>
      <c:catAx>
        <c:axId val="32065526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000"/>
            </a:pPr>
            <a:endParaRPr lang="en-US"/>
          </a:p>
        </c:txPr>
        <c:crossAx val="320655824"/>
        <c:crosses val="autoZero"/>
        <c:auto val="1"/>
        <c:lblAlgn val="ctr"/>
        <c:lblOffset val="100"/>
        <c:noMultiLvlLbl val="0"/>
      </c:catAx>
      <c:valAx>
        <c:axId val="320655824"/>
        <c:scaling>
          <c:orientation val="minMax"/>
        </c:scaling>
        <c:delete val="1"/>
        <c:axPos val="l"/>
        <c:numFmt formatCode="0%" sourceLinked="1"/>
        <c:majorTickMark val="out"/>
        <c:minorTickMark val="none"/>
        <c:tickLblPos val="nextTo"/>
        <c:crossAx val="32065526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gradFill>
              <a:gsLst>
                <a:gs pos="0">
                  <a:schemeClr val="accent1"/>
                </a:gs>
                <a:gs pos="100000">
                  <a:schemeClr val="accent1">
                    <a:lumMod val="84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smtClean="0"/>
                      <a:t>12%</a:t>
                    </a:r>
                    <a:r>
                      <a:rPr lang="en-US" baseline="0" smtClean="0"/>
                      <a:t> (</a:t>
                    </a:r>
                    <a:fld id="{A6320A46-0F4F-9049-BDDC-6D638AA3875F}" type="VALUE">
                      <a:rPr lang="en-US" smtClean="0"/>
                      <a:pPr/>
                      <a:t>[VALUE]</a:t>
                    </a:fld>
                    <a:r>
                      <a:rPr lang="en-US" smtClean="0"/>
                      <a:t>)</a:t>
                    </a:r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smtClean="0"/>
                      <a:t>40% (</a:t>
                    </a:r>
                    <a:fld id="{133CD5B4-E2CD-2147-A4C5-F5FE13894D6A}" type="VALUE">
                      <a:rPr lang="en-US" smtClean="0"/>
                      <a:pPr/>
                      <a:t>[VALUE]</a:t>
                    </a:fld>
                    <a:r>
                      <a:rPr lang="en-US" smtClean="0"/>
                      <a:t>)</a:t>
                    </a:r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smtClean="0"/>
                      <a:t>48% (745)</a:t>
                    </a:r>
                    <a:endParaRPr lang="en-US" dirty="0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'[Chart in Microsoft Office PowerPoint]Sheet1'!$A$2:$A$4</c:f>
              <c:strCache>
                <c:ptCount val="3"/>
                <c:pt idx="0">
                  <c:v>Minimal impact</c:v>
                </c:pt>
                <c:pt idx="1">
                  <c:v>Some Impact</c:v>
                </c:pt>
                <c:pt idx="2">
                  <c:v>Definitely Impacted</c:v>
                </c:pt>
              </c:strCache>
            </c:strRef>
          </c:cat>
          <c:val>
            <c:numRef>
              <c:f>'[Chart in Microsoft Office PowerPoint]Sheet1'!$B$2:$B$4</c:f>
              <c:numCache>
                <c:formatCode>General</c:formatCode>
                <c:ptCount val="3"/>
                <c:pt idx="0">
                  <c:v>186</c:v>
                </c:pt>
                <c:pt idx="1">
                  <c:v>621</c:v>
                </c:pt>
                <c:pt idx="2">
                  <c:v>745</c:v>
                </c:pt>
              </c:numCache>
            </c:numRef>
          </c:val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41"/>
        <c:axId val="148971696"/>
        <c:axId val="148972256"/>
      </c:barChart>
      <c:catAx>
        <c:axId val="148971696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8972256"/>
        <c:crosses val="autoZero"/>
        <c:auto val="1"/>
        <c:lblAlgn val="ctr"/>
        <c:lblOffset val="100"/>
        <c:noMultiLvlLbl val="0"/>
      </c:catAx>
      <c:valAx>
        <c:axId val="148972256"/>
        <c:scaling>
          <c:orientation val="minMax"/>
        </c:scaling>
        <c:delete val="1"/>
        <c:axPos val="l"/>
        <c:numFmt formatCode="General" sourceLinked="0"/>
        <c:majorTickMark val="none"/>
        <c:minorTickMark val="none"/>
        <c:tickLblPos val="nextTo"/>
        <c:crossAx val="1489716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68000">
          <a:schemeClr val="lt1">
            <a:lumMod val="85000"/>
          </a:schemeClr>
        </a:gs>
        <a:gs pos="100000">
          <a:schemeClr val="lt1"/>
        </a:gs>
      </a:gsLst>
      <a:lin ang="5400000" scaled="1"/>
      <a:tileRect/>
    </a:gra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 sz="1600" baseline="0"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8891672891625501E-2"/>
          <c:y val="0.23077666628264101"/>
          <c:w val="0.68486993432411503"/>
          <c:h val="0.32693361056707498"/>
        </c:manualLayout>
      </c:layout>
      <c:barChart>
        <c:barDir val="col"/>
        <c:grouping val="stacked"/>
        <c:varyColors val="0"/>
        <c:ser>
          <c:idx val="0"/>
          <c:order val="0"/>
          <c:tx>
            <c:v>After Going Home</c:v>
          </c:tx>
          <c:invertIfNegative val="0"/>
          <c:cat>
            <c:strRef>
              <c:f>'Question 1'!$A$4:$A$13</c:f>
              <c:strCache>
                <c:ptCount val="10"/>
                <c:pt idx="0">
                  <c:v>Took anti-depressant or anti-anxiety medication</c:v>
                </c:pt>
                <c:pt idx="1">
                  <c:v>Spent time with a therapist, social worker, chaplain</c:v>
                </c:pt>
                <c:pt idx="2">
                  <c:v>Sought support from a faith-based community</c:v>
                </c:pt>
                <c:pt idx="3">
                  <c:v>Got support via online community</c:v>
                </c:pt>
                <c:pt idx="4">
                  <c:v>Participated in a local support group</c:v>
                </c:pt>
                <c:pt idx="5">
                  <c:v>Shared my delivery story with others (written or verbal)</c:v>
                </c:pt>
                <c:pt idx="6">
                  <c:v>Had another baby</c:v>
                </c:pt>
                <c:pt idx="7">
                  <c:v>Spent time with my healthcare provider learning about HELLP Syndrome and what happened to me</c:v>
                </c:pt>
                <c:pt idx="8">
                  <c:v>Nothing, suffered privately</c:v>
                </c:pt>
                <c:pt idx="9">
                  <c:v>N/A – I did not have any mental health issues</c:v>
                </c:pt>
              </c:strCache>
            </c:strRef>
          </c:cat>
          <c:val>
            <c:numRef>
              <c:f>'Question 1'!$E$4:$E$13</c:f>
              <c:numCache>
                <c:formatCode>General</c:formatCode>
                <c:ptCount val="10"/>
                <c:pt idx="0">
                  <c:v>373</c:v>
                </c:pt>
                <c:pt idx="1">
                  <c:v>395</c:v>
                </c:pt>
                <c:pt idx="2">
                  <c:v>236</c:v>
                </c:pt>
                <c:pt idx="3">
                  <c:v>782</c:v>
                </c:pt>
                <c:pt idx="4">
                  <c:v>133</c:v>
                </c:pt>
                <c:pt idx="5">
                  <c:v>953</c:v>
                </c:pt>
                <c:pt idx="6">
                  <c:v>311</c:v>
                </c:pt>
                <c:pt idx="7">
                  <c:v>344</c:v>
                </c:pt>
                <c:pt idx="8">
                  <c:v>309</c:v>
                </c:pt>
                <c:pt idx="9">
                  <c:v>86</c:v>
                </c:pt>
              </c:numCache>
            </c:numRef>
          </c:val>
        </c:ser>
        <c:ser>
          <c:idx val="1"/>
          <c:order val="1"/>
          <c:tx>
            <c:v>In the Hospital</c:v>
          </c:tx>
          <c:invertIfNegative val="0"/>
          <c:cat>
            <c:strRef>
              <c:f>'Question 1'!$A$4:$A$13</c:f>
              <c:strCache>
                <c:ptCount val="10"/>
                <c:pt idx="0">
                  <c:v>Took anti-depressant or anti-anxiety medication</c:v>
                </c:pt>
                <c:pt idx="1">
                  <c:v>Spent time with a therapist, social worker, chaplain</c:v>
                </c:pt>
                <c:pt idx="2">
                  <c:v>Sought support from a faith-based community</c:v>
                </c:pt>
                <c:pt idx="3">
                  <c:v>Got support via online community</c:v>
                </c:pt>
                <c:pt idx="4">
                  <c:v>Participated in a local support group</c:v>
                </c:pt>
                <c:pt idx="5">
                  <c:v>Shared my delivery story with others (written or verbal)</c:v>
                </c:pt>
                <c:pt idx="6">
                  <c:v>Had another baby</c:v>
                </c:pt>
                <c:pt idx="7">
                  <c:v>Spent time with my healthcare provider learning about HELLP Syndrome and what happened to me</c:v>
                </c:pt>
                <c:pt idx="8">
                  <c:v>Nothing, suffered privately</c:v>
                </c:pt>
                <c:pt idx="9">
                  <c:v>N/A – I did not have any mental health issues</c:v>
                </c:pt>
              </c:strCache>
            </c:strRef>
          </c:cat>
          <c:val>
            <c:numRef>
              <c:f>'Question 1'!$C$4:$C$13</c:f>
              <c:numCache>
                <c:formatCode>General</c:formatCode>
                <c:ptCount val="10"/>
                <c:pt idx="0">
                  <c:v>102</c:v>
                </c:pt>
                <c:pt idx="1">
                  <c:v>195</c:v>
                </c:pt>
                <c:pt idx="2">
                  <c:v>109</c:v>
                </c:pt>
                <c:pt idx="3">
                  <c:v>129</c:v>
                </c:pt>
                <c:pt idx="4">
                  <c:v>17</c:v>
                </c:pt>
                <c:pt idx="5">
                  <c:v>231</c:v>
                </c:pt>
                <c:pt idx="6">
                  <c:v>19</c:v>
                </c:pt>
                <c:pt idx="7">
                  <c:v>175</c:v>
                </c:pt>
                <c:pt idx="8">
                  <c:v>241</c:v>
                </c:pt>
                <c:pt idx="9">
                  <c:v>85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48975056"/>
        <c:axId val="384120160"/>
      </c:barChart>
      <c:catAx>
        <c:axId val="14897505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-5400000" vert="horz" anchor="t" anchorCtr="1"/>
          <a:lstStyle/>
          <a:p>
            <a:pPr>
              <a:defRPr/>
            </a:pPr>
            <a:endParaRPr lang="en-US"/>
          </a:p>
        </c:txPr>
        <c:crossAx val="384120160"/>
        <c:crosses val="autoZero"/>
        <c:auto val="0"/>
        <c:lblAlgn val="ctr"/>
        <c:lblOffset val="100"/>
        <c:tickMarkSkip val="1"/>
        <c:noMultiLvlLbl val="0"/>
      </c:catAx>
      <c:valAx>
        <c:axId val="38412016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/>
            </a:pPr>
            <a:endParaRPr lang="en-US"/>
          </a:p>
        </c:txPr>
        <c:crossAx val="148975056"/>
        <c:crossesAt val="1"/>
        <c:crossBetween val="between"/>
      </c:valAx>
    </c:plotArea>
    <c:legend>
      <c:legendPos val="r"/>
      <c:layout>
        <c:manualLayout>
          <c:xMode val="edge"/>
          <c:yMode val="edge"/>
          <c:x val="0.81605651475779595"/>
          <c:y val="0.59443656685496404"/>
          <c:w val="0.119878751569097"/>
          <c:h val="0.26441914971803798"/>
        </c:manualLayout>
      </c:layout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4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>
      <a:effectLst/>
    </cs:defRPr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68000">
            <a:schemeClr val="lt1">
              <a:lumMod val="85000"/>
            </a:schemeClr>
          </a:gs>
          <a:gs pos="100000">
            <a:schemeClr val="lt1"/>
          </a:gs>
        </a:gsLst>
        <a:lin ang="5400000" scaled="1"/>
        <a:tileRect/>
      </a:gra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lt1"/>
    </cs:fontRef>
    <cs:spPr/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gradFill>
          <a:gsLst>
            <a:gs pos="0">
              <a:schemeClr val="phClr"/>
            </a:gs>
            <a:gs pos="100000">
              <a:schemeClr val="phClr">
                <a:lumMod val="84000"/>
              </a:schemeClr>
            </a:gs>
          </a:gsLst>
          <a:lin ang="5400000" scaled="1"/>
        </a:gra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dk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kern="1200">
      <a:effectLst/>
    </cs:defRPr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dk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#1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#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83763AD-D7FC-DD44-80A0-233F9C120AB5}" type="doc">
      <dgm:prSet loTypeId="urn:microsoft.com/office/officeart/2008/layout/NameandTitleOrganizationalChart" loCatId="" qsTypeId="urn:microsoft.com/office/officeart/2005/8/quickstyle/simple5" qsCatId="simple" csTypeId="urn:microsoft.com/office/officeart/2005/8/colors/accent1_2#1" csCatId="accent1" phldr="1"/>
      <dgm:spPr/>
      <dgm:t>
        <a:bodyPr/>
        <a:lstStyle/>
        <a:p>
          <a:endParaRPr lang="en-US"/>
        </a:p>
      </dgm:t>
    </dgm:pt>
    <dgm:pt modelId="{F8220FBD-9E38-D64A-BFD0-3935CF4DF661}">
      <dgm:prSet phldrT="[Text]"/>
      <dgm:spPr/>
      <dgm:t>
        <a:bodyPr/>
        <a:lstStyle/>
        <a:p>
          <a:r>
            <a:rPr lang="en-US" dirty="0" smtClean="0">
              <a:solidFill>
                <a:schemeClr val="tx1"/>
              </a:solidFill>
            </a:rPr>
            <a:t>317 </a:t>
          </a:r>
          <a:br>
            <a:rPr lang="en-US" dirty="0" smtClean="0">
              <a:solidFill>
                <a:schemeClr val="tx1"/>
              </a:solidFill>
            </a:rPr>
          </a:br>
          <a:r>
            <a:rPr lang="en-US" dirty="0" smtClean="0">
              <a:solidFill>
                <a:schemeClr val="tx1"/>
              </a:solidFill>
            </a:rPr>
            <a:t>Received the information</a:t>
          </a:r>
          <a:endParaRPr lang="en-US" dirty="0">
            <a:solidFill>
              <a:schemeClr val="tx1"/>
            </a:solidFill>
          </a:endParaRPr>
        </a:p>
      </dgm:t>
    </dgm:pt>
    <dgm:pt modelId="{391D053D-8F91-0C40-B0B8-58EA87DAB8F2}" type="parTrans" cxnId="{59757122-4B11-D446-80B2-1E9424440FFF}">
      <dgm:prSet/>
      <dgm:spPr/>
      <dgm:t>
        <a:bodyPr/>
        <a:lstStyle/>
        <a:p>
          <a:endParaRPr lang="en-US"/>
        </a:p>
      </dgm:t>
    </dgm:pt>
    <dgm:pt modelId="{0551169C-0999-4A41-9D2D-0F8AF9EE693E}" type="sibTrans" cxnId="{59757122-4B11-D446-80B2-1E9424440FFF}">
      <dgm:prSet/>
      <dgm:spPr/>
      <dgm:t>
        <a:bodyPr/>
        <a:lstStyle/>
        <a:p>
          <a:r>
            <a:rPr lang="en-US" dirty="0" smtClean="0"/>
            <a:t>Understood it?</a:t>
          </a:r>
          <a:endParaRPr lang="en-US" dirty="0"/>
        </a:p>
      </dgm:t>
    </dgm:pt>
    <dgm:pt modelId="{52E62405-A581-9249-8A65-449D7B890F83}">
      <dgm:prSet phldrT="[Text]"/>
      <dgm:spPr/>
      <dgm:t>
        <a:bodyPr/>
        <a:lstStyle/>
        <a:p>
          <a:r>
            <a:rPr lang="en-US" dirty="0" smtClean="0">
              <a:solidFill>
                <a:schemeClr val="tx1"/>
              </a:solidFill>
            </a:rPr>
            <a:t>51%</a:t>
          </a:r>
          <a:endParaRPr lang="en-US" dirty="0">
            <a:solidFill>
              <a:schemeClr val="tx1"/>
            </a:solidFill>
          </a:endParaRPr>
        </a:p>
      </dgm:t>
    </dgm:pt>
    <dgm:pt modelId="{B709456A-270F-B64D-BF54-6B77DA3DC888}" type="parTrans" cxnId="{556849D4-8632-1A42-A4B3-584F2091F4F0}">
      <dgm:prSet/>
      <dgm:spPr/>
      <dgm:t>
        <a:bodyPr/>
        <a:lstStyle/>
        <a:p>
          <a:endParaRPr lang="en-US"/>
        </a:p>
      </dgm:t>
    </dgm:pt>
    <dgm:pt modelId="{64626EB5-27C7-B54F-AE2C-CA37D1940D22}" type="sibTrans" cxnId="{556849D4-8632-1A42-A4B3-584F2091F4F0}">
      <dgm:prSet/>
      <dgm:spPr/>
      <dgm:t>
        <a:bodyPr/>
        <a:lstStyle/>
        <a:p>
          <a:r>
            <a:rPr lang="en-US" dirty="0" smtClean="0"/>
            <a:t>Yes</a:t>
          </a:r>
          <a:endParaRPr lang="en-US" dirty="0"/>
        </a:p>
      </dgm:t>
    </dgm:pt>
    <dgm:pt modelId="{4379A1BE-C65F-C249-80CF-74D6163849FB}">
      <dgm:prSet phldrT="[Text]"/>
      <dgm:spPr/>
      <dgm:t>
        <a:bodyPr/>
        <a:lstStyle/>
        <a:p>
          <a:r>
            <a:rPr lang="en-US" dirty="0" smtClean="0">
              <a:solidFill>
                <a:srgbClr val="000000"/>
              </a:solidFill>
            </a:rPr>
            <a:t>25%</a:t>
          </a:r>
          <a:endParaRPr lang="en-US" dirty="0">
            <a:solidFill>
              <a:srgbClr val="000000"/>
            </a:solidFill>
          </a:endParaRPr>
        </a:p>
      </dgm:t>
    </dgm:pt>
    <dgm:pt modelId="{AAA7FD3D-BFEC-3149-BCF8-064E15C7AFEA}" type="parTrans" cxnId="{A694FBB3-696A-3A4F-992D-BCEBBAE96E3C}">
      <dgm:prSet/>
      <dgm:spPr/>
      <dgm:t>
        <a:bodyPr/>
        <a:lstStyle/>
        <a:p>
          <a:endParaRPr lang="en-US"/>
        </a:p>
      </dgm:t>
    </dgm:pt>
    <dgm:pt modelId="{A14AA1B6-7B4D-5445-898F-F244E89F28E3}" type="sibTrans" cxnId="{A694FBB3-696A-3A4F-992D-BCEBBAE96E3C}">
      <dgm:prSet/>
      <dgm:spPr>
        <a:solidFill>
          <a:schemeClr val="accent2"/>
        </a:solidFill>
        <a:ln>
          <a:solidFill>
            <a:schemeClr val="accent2"/>
          </a:solidFill>
        </a:ln>
      </dgm:spPr>
      <dgm:t>
        <a:bodyPr/>
        <a:lstStyle/>
        <a:p>
          <a:r>
            <a:rPr lang="en-US" dirty="0" smtClean="0"/>
            <a:t>Didn’t</a:t>
          </a:r>
          <a:r>
            <a:rPr lang="fr-FR" dirty="0" smtClean="0"/>
            <a:t> Act</a:t>
          </a:r>
          <a:endParaRPr lang="en-US" dirty="0"/>
        </a:p>
      </dgm:t>
    </dgm:pt>
    <dgm:pt modelId="{2CF1BF6C-03D5-AC4F-B29A-B81084433B06}">
      <dgm:prSet phldrT="[Text]"/>
      <dgm:spPr/>
      <dgm:t>
        <a:bodyPr/>
        <a:lstStyle/>
        <a:p>
          <a:r>
            <a:rPr lang="en-US" dirty="0" smtClean="0">
              <a:solidFill>
                <a:srgbClr val="000000"/>
              </a:solidFill>
            </a:rPr>
            <a:t>49%</a:t>
          </a:r>
          <a:endParaRPr lang="en-US" dirty="0">
            <a:solidFill>
              <a:srgbClr val="000000"/>
            </a:solidFill>
          </a:endParaRPr>
        </a:p>
      </dgm:t>
    </dgm:pt>
    <dgm:pt modelId="{A0DE0576-C1D2-554D-BC4F-CB1D6E3029DC}" type="parTrans" cxnId="{5F68CB5D-9C90-294A-99F4-019676248A7C}">
      <dgm:prSet/>
      <dgm:spPr/>
      <dgm:t>
        <a:bodyPr/>
        <a:lstStyle/>
        <a:p>
          <a:endParaRPr lang="en-US"/>
        </a:p>
      </dgm:t>
    </dgm:pt>
    <dgm:pt modelId="{59340E9B-CF37-A64A-9CE0-18FD5D61307D}" type="sibTrans" cxnId="{5F68CB5D-9C90-294A-99F4-019676248A7C}">
      <dgm:prSet/>
      <dgm:spPr/>
      <dgm:t>
        <a:bodyPr/>
        <a:lstStyle/>
        <a:p>
          <a:r>
            <a:rPr lang="en-US" dirty="0" smtClean="0"/>
            <a:t>No/Not Fully</a:t>
          </a:r>
          <a:endParaRPr lang="en-US" dirty="0"/>
        </a:p>
      </dgm:t>
    </dgm:pt>
    <dgm:pt modelId="{A8E92DB5-C887-3B46-9DE6-D156D486812A}">
      <dgm:prSet phldrT="[Text]"/>
      <dgm:spPr/>
      <dgm:t>
        <a:bodyPr/>
        <a:lstStyle/>
        <a:p>
          <a:r>
            <a:rPr lang="en-US" dirty="0" smtClean="0">
              <a:solidFill>
                <a:srgbClr val="000000"/>
              </a:solidFill>
            </a:rPr>
            <a:t>94%</a:t>
          </a:r>
          <a:endParaRPr lang="en-US" dirty="0">
            <a:solidFill>
              <a:srgbClr val="000000"/>
            </a:solidFill>
          </a:endParaRPr>
        </a:p>
      </dgm:t>
    </dgm:pt>
    <dgm:pt modelId="{C0B37F9B-D15E-F14D-B7D1-590DCC70C3ED}" type="parTrans" cxnId="{A590FAC6-95C3-5C48-8AE0-61097B85E158}">
      <dgm:prSet/>
      <dgm:spPr/>
      <dgm:t>
        <a:bodyPr/>
        <a:lstStyle/>
        <a:p>
          <a:endParaRPr lang="en-US"/>
        </a:p>
      </dgm:t>
    </dgm:pt>
    <dgm:pt modelId="{ABAA3E0B-04E2-2A43-95C8-0B6B22A987B2}" type="sibTrans" cxnId="{A590FAC6-95C3-5C48-8AE0-61097B85E158}">
      <dgm:prSet/>
      <dgm:spPr>
        <a:solidFill>
          <a:schemeClr val="accent2"/>
        </a:solidFill>
        <a:ln>
          <a:solidFill>
            <a:schemeClr val="accent2"/>
          </a:solidFill>
        </a:ln>
      </dgm:spPr>
      <dgm:t>
        <a:bodyPr/>
        <a:lstStyle/>
        <a:p>
          <a:r>
            <a:rPr lang="en-US" dirty="0" smtClean="0"/>
            <a:t>Didn’t Act</a:t>
          </a:r>
          <a:endParaRPr lang="en-US" dirty="0"/>
        </a:p>
      </dgm:t>
    </dgm:pt>
    <dgm:pt modelId="{7F184C0B-C65C-5749-8F15-6EABCFDD09AB}">
      <dgm:prSet/>
      <dgm:spPr/>
      <dgm:t>
        <a:bodyPr/>
        <a:lstStyle/>
        <a:p>
          <a:r>
            <a:rPr lang="en-US" dirty="0" smtClean="0">
              <a:solidFill>
                <a:srgbClr val="000000"/>
              </a:solidFill>
            </a:rPr>
            <a:t>75%</a:t>
          </a:r>
          <a:endParaRPr lang="en-US" dirty="0">
            <a:solidFill>
              <a:srgbClr val="000000"/>
            </a:solidFill>
          </a:endParaRPr>
        </a:p>
      </dgm:t>
    </dgm:pt>
    <dgm:pt modelId="{8360A8A2-1281-E040-ABB8-238AE2AABB51}" type="parTrans" cxnId="{F677AE47-379B-794F-B887-290A2A8FDCC0}">
      <dgm:prSet/>
      <dgm:spPr/>
      <dgm:t>
        <a:bodyPr/>
        <a:lstStyle/>
        <a:p>
          <a:endParaRPr lang="en-US"/>
        </a:p>
      </dgm:t>
    </dgm:pt>
    <dgm:pt modelId="{F506FFB9-8703-D245-A079-A906C47B0516}" type="sibTrans" cxnId="{F677AE47-379B-794F-B887-290A2A8FDCC0}">
      <dgm:prSet/>
      <dgm:spPr>
        <a:solidFill>
          <a:schemeClr val="accent3"/>
        </a:solidFill>
        <a:ln>
          <a:solidFill>
            <a:schemeClr val="accent3"/>
          </a:solidFill>
        </a:ln>
      </dgm:spPr>
      <dgm:t>
        <a:bodyPr/>
        <a:lstStyle/>
        <a:p>
          <a:r>
            <a:rPr lang="en-US" dirty="0" smtClean="0"/>
            <a:t>Acted	</a:t>
          </a:r>
          <a:endParaRPr lang="en-US" dirty="0"/>
        </a:p>
      </dgm:t>
    </dgm:pt>
    <dgm:pt modelId="{116FECBE-DD75-A448-8508-E8BCF74F0846}">
      <dgm:prSet/>
      <dgm:spPr/>
      <dgm:t>
        <a:bodyPr/>
        <a:lstStyle/>
        <a:p>
          <a:r>
            <a:rPr lang="en-US" dirty="0" smtClean="0">
              <a:solidFill>
                <a:srgbClr val="000000"/>
              </a:solidFill>
            </a:rPr>
            <a:t>6%</a:t>
          </a:r>
          <a:endParaRPr lang="en-US" dirty="0">
            <a:solidFill>
              <a:srgbClr val="000000"/>
            </a:solidFill>
          </a:endParaRPr>
        </a:p>
      </dgm:t>
    </dgm:pt>
    <dgm:pt modelId="{151B08EB-9274-EE4A-AB93-AA687C19ED2E}" type="parTrans" cxnId="{D4ABF492-F8D2-D643-B79E-D5B5F232FB75}">
      <dgm:prSet/>
      <dgm:spPr/>
      <dgm:t>
        <a:bodyPr/>
        <a:lstStyle/>
        <a:p>
          <a:endParaRPr lang="en-US"/>
        </a:p>
      </dgm:t>
    </dgm:pt>
    <dgm:pt modelId="{753DFCFB-EDB6-2441-81D0-3AB4DC548AF1}" type="sibTrans" cxnId="{D4ABF492-F8D2-D643-B79E-D5B5F232FB75}">
      <dgm:prSet/>
      <dgm:spPr>
        <a:solidFill>
          <a:schemeClr val="accent3"/>
        </a:solidFill>
        <a:ln>
          <a:solidFill>
            <a:schemeClr val="accent3"/>
          </a:solidFill>
        </a:ln>
      </dgm:spPr>
      <dgm:t>
        <a:bodyPr/>
        <a:lstStyle/>
        <a:p>
          <a:r>
            <a:rPr lang="en-US" dirty="0" smtClean="0"/>
            <a:t>Acted	</a:t>
          </a:r>
          <a:endParaRPr lang="en-US" dirty="0"/>
        </a:p>
      </dgm:t>
    </dgm:pt>
    <dgm:pt modelId="{AE3BAA0E-2280-414A-B45E-81FF4273CD9C}" type="pres">
      <dgm:prSet presAssocID="{883763AD-D7FC-DD44-80A0-233F9C120AB5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C6EE3949-B0F9-0145-834A-A07106C4C4BF}" type="pres">
      <dgm:prSet presAssocID="{F8220FBD-9E38-D64A-BFD0-3935CF4DF661}" presName="hierRoot1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BDB1F4A3-C0C0-254B-A4BD-919E98683901}" type="pres">
      <dgm:prSet presAssocID="{F8220FBD-9E38-D64A-BFD0-3935CF4DF661}" presName="rootComposite1" presStyleCnt="0"/>
      <dgm:spPr/>
      <dgm:t>
        <a:bodyPr/>
        <a:lstStyle/>
        <a:p>
          <a:endParaRPr lang="en-US"/>
        </a:p>
      </dgm:t>
    </dgm:pt>
    <dgm:pt modelId="{F820673C-284E-954A-A9EC-0D43DC918B3E}" type="pres">
      <dgm:prSet presAssocID="{F8220FBD-9E38-D64A-BFD0-3935CF4DF661}" presName="rootText1" presStyleLbl="node0" presStyleIdx="0" presStyleCnt="1" custScaleX="141912" custScaleY="158609" custLinFactNeighborY="-14525">
        <dgm:presLayoutVars>
          <dgm:chMax/>
          <dgm:chPref val="3"/>
        </dgm:presLayoutVars>
      </dgm:prSet>
      <dgm:spPr/>
      <dgm:t>
        <a:bodyPr/>
        <a:lstStyle/>
        <a:p>
          <a:endParaRPr lang="en-US"/>
        </a:p>
      </dgm:t>
    </dgm:pt>
    <dgm:pt modelId="{6EA6F2CD-94DD-7747-88C8-A039A98DE3DB}" type="pres">
      <dgm:prSet presAssocID="{F8220FBD-9E38-D64A-BFD0-3935CF4DF661}" presName="titleText1" presStyleLbl="fgAcc0" presStyleIdx="0" presStyleCnt="1" custLinFactNeighborY="81840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CCD311B2-E63D-B04B-85F2-B1FD415A6B56}" type="pres">
      <dgm:prSet presAssocID="{F8220FBD-9E38-D64A-BFD0-3935CF4DF661}" presName="rootConnector1" presStyleLbl="node1" presStyleIdx="0" presStyleCnt="6"/>
      <dgm:spPr/>
      <dgm:t>
        <a:bodyPr/>
        <a:lstStyle/>
        <a:p>
          <a:endParaRPr lang="en-US"/>
        </a:p>
      </dgm:t>
    </dgm:pt>
    <dgm:pt modelId="{CFF768D8-F0E2-0245-A3EF-8238DB4C025F}" type="pres">
      <dgm:prSet presAssocID="{F8220FBD-9E38-D64A-BFD0-3935CF4DF661}" presName="hierChild2" presStyleCnt="0"/>
      <dgm:spPr/>
      <dgm:t>
        <a:bodyPr/>
        <a:lstStyle/>
        <a:p>
          <a:endParaRPr lang="en-US"/>
        </a:p>
      </dgm:t>
    </dgm:pt>
    <dgm:pt modelId="{28B33BBF-595F-DE44-8A2C-9D823E3E4521}" type="pres">
      <dgm:prSet presAssocID="{B709456A-270F-B64D-BF54-6B77DA3DC888}" presName="Name37" presStyleLbl="parChTrans1D2" presStyleIdx="0" presStyleCnt="2"/>
      <dgm:spPr/>
      <dgm:t>
        <a:bodyPr/>
        <a:lstStyle/>
        <a:p>
          <a:endParaRPr lang="en-US"/>
        </a:p>
      </dgm:t>
    </dgm:pt>
    <dgm:pt modelId="{CAC83A0F-4604-204D-87EA-18B6BCC84C43}" type="pres">
      <dgm:prSet presAssocID="{52E62405-A581-9249-8A65-449D7B890F83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9D615BAA-3788-ED46-8043-593EF4F44210}" type="pres">
      <dgm:prSet presAssocID="{52E62405-A581-9249-8A65-449D7B890F83}" presName="rootComposite" presStyleCnt="0"/>
      <dgm:spPr/>
      <dgm:t>
        <a:bodyPr/>
        <a:lstStyle/>
        <a:p>
          <a:endParaRPr lang="en-US"/>
        </a:p>
      </dgm:t>
    </dgm:pt>
    <dgm:pt modelId="{D3451777-F9D3-BE44-9DB0-F883B5088327}" type="pres">
      <dgm:prSet presAssocID="{52E62405-A581-9249-8A65-449D7B890F83}" presName="rootText" presStyleLbl="node1" presStyleIdx="0" presStyleCnt="6">
        <dgm:presLayoutVars>
          <dgm:chMax/>
          <dgm:chPref val="3"/>
        </dgm:presLayoutVars>
      </dgm:prSet>
      <dgm:spPr/>
      <dgm:t>
        <a:bodyPr/>
        <a:lstStyle/>
        <a:p>
          <a:endParaRPr lang="en-US"/>
        </a:p>
      </dgm:t>
    </dgm:pt>
    <dgm:pt modelId="{E35F682B-9FD6-B34C-9FCE-A882CEB1AC22}" type="pres">
      <dgm:prSet presAssocID="{52E62405-A581-9249-8A65-449D7B890F83}" presName="titleText2" presStyleLbl="fgAcc1" presStyleIdx="0" presStyleCnt="6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FB85B090-22EC-E946-B11B-4A0FCCABE74D}" type="pres">
      <dgm:prSet presAssocID="{52E62405-A581-9249-8A65-449D7B890F83}" presName="rootConnector" presStyleLbl="node2" presStyleIdx="0" presStyleCnt="0"/>
      <dgm:spPr/>
      <dgm:t>
        <a:bodyPr/>
        <a:lstStyle/>
        <a:p>
          <a:endParaRPr lang="en-US"/>
        </a:p>
      </dgm:t>
    </dgm:pt>
    <dgm:pt modelId="{24D7A466-F91F-4A49-B52E-CDA4552BDA33}" type="pres">
      <dgm:prSet presAssocID="{52E62405-A581-9249-8A65-449D7B890F83}" presName="hierChild4" presStyleCnt="0"/>
      <dgm:spPr/>
      <dgm:t>
        <a:bodyPr/>
        <a:lstStyle/>
        <a:p>
          <a:endParaRPr lang="en-US"/>
        </a:p>
      </dgm:t>
    </dgm:pt>
    <dgm:pt modelId="{FB04DA96-65A7-964F-AE2D-84271CC63AC1}" type="pres">
      <dgm:prSet presAssocID="{8360A8A2-1281-E040-ABB8-238AE2AABB51}" presName="Name37" presStyleLbl="parChTrans1D3" presStyleIdx="0" presStyleCnt="4"/>
      <dgm:spPr/>
      <dgm:t>
        <a:bodyPr/>
        <a:lstStyle/>
        <a:p>
          <a:endParaRPr lang="en-US"/>
        </a:p>
      </dgm:t>
    </dgm:pt>
    <dgm:pt modelId="{9FF92EE9-00C9-7349-8EB5-437315E9FF0E}" type="pres">
      <dgm:prSet presAssocID="{7F184C0B-C65C-5749-8F15-6EABCFDD09AB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9F6A6499-55C0-CC4C-A13E-86E67F3A3BD8}" type="pres">
      <dgm:prSet presAssocID="{7F184C0B-C65C-5749-8F15-6EABCFDD09AB}" presName="rootComposite" presStyleCnt="0"/>
      <dgm:spPr/>
      <dgm:t>
        <a:bodyPr/>
        <a:lstStyle/>
        <a:p>
          <a:endParaRPr lang="en-US"/>
        </a:p>
      </dgm:t>
    </dgm:pt>
    <dgm:pt modelId="{C638D9D5-1DD5-EA44-ADCE-C132812D86EB}" type="pres">
      <dgm:prSet presAssocID="{7F184C0B-C65C-5749-8F15-6EABCFDD09AB}" presName="rootText" presStyleLbl="node1" presStyleIdx="1" presStyleCnt="6">
        <dgm:presLayoutVars>
          <dgm:chMax/>
          <dgm:chPref val="3"/>
        </dgm:presLayoutVars>
      </dgm:prSet>
      <dgm:spPr/>
      <dgm:t>
        <a:bodyPr/>
        <a:lstStyle/>
        <a:p>
          <a:endParaRPr lang="en-US"/>
        </a:p>
      </dgm:t>
    </dgm:pt>
    <dgm:pt modelId="{61F46427-EAF7-3042-B618-23143E525470}" type="pres">
      <dgm:prSet presAssocID="{7F184C0B-C65C-5749-8F15-6EABCFDD09AB}" presName="titleText2" presStyleLbl="fgAcc1" presStyleIdx="1" presStyleCnt="6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09AD3EC9-4652-F44B-8719-A1FA9F9C1A8A}" type="pres">
      <dgm:prSet presAssocID="{7F184C0B-C65C-5749-8F15-6EABCFDD09AB}" presName="rootConnector" presStyleLbl="node3" presStyleIdx="0" presStyleCnt="0"/>
      <dgm:spPr/>
      <dgm:t>
        <a:bodyPr/>
        <a:lstStyle/>
        <a:p>
          <a:endParaRPr lang="en-US"/>
        </a:p>
      </dgm:t>
    </dgm:pt>
    <dgm:pt modelId="{8847A4A2-97CE-5841-97E4-FDD1C6478854}" type="pres">
      <dgm:prSet presAssocID="{7F184C0B-C65C-5749-8F15-6EABCFDD09AB}" presName="hierChild4" presStyleCnt="0"/>
      <dgm:spPr/>
      <dgm:t>
        <a:bodyPr/>
        <a:lstStyle/>
        <a:p>
          <a:endParaRPr lang="en-US"/>
        </a:p>
      </dgm:t>
    </dgm:pt>
    <dgm:pt modelId="{2F4F333E-0E6A-454F-A04D-30029CF9B071}" type="pres">
      <dgm:prSet presAssocID="{7F184C0B-C65C-5749-8F15-6EABCFDD09AB}" presName="hierChild5" presStyleCnt="0"/>
      <dgm:spPr/>
      <dgm:t>
        <a:bodyPr/>
        <a:lstStyle/>
        <a:p>
          <a:endParaRPr lang="en-US"/>
        </a:p>
      </dgm:t>
    </dgm:pt>
    <dgm:pt modelId="{C530EA1C-B3CE-2E45-A2D3-11DFDF9A21C9}" type="pres">
      <dgm:prSet presAssocID="{AAA7FD3D-BFEC-3149-BCF8-064E15C7AFEA}" presName="Name37" presStyleLbl="parChTrans1D3" presStyleIdx="1" presStyleCnt="4"/>
      <dgm:spPr/>
      <dgm:t>
        <a:bodyPr/>
        <a:lstStyle/>
        <a:p>
          <a:endParaRPr lang="en-US"/>
        </a:p>
      </dgm:t>
    </dgm:pt>
    <dgm:pt modelId="{B94015EB-81CD-934A-A765-B4BBF5F2B3DB}" type="pres">
      <dgm:prSet presAssocID="{4379A1BE-C65F-C249-80CF-74D6163849FB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2EDFAD08-47A9-C94F-BED8-353AB73DB234}" type="pres">
      <dgm:prSet presAssocID="{4379A1BE-C65F-C249-80CF-74D6163849FB}" presName="rootComposite" presStyleCnt="0"/>
      <dgm:spPr/>
      <dgm:t>
        <a:bodyPr/>
        <a:lstStyle/>
        <a:p>
          <a:endParaRPr lang="en-US"/>
        </a:p>
      </dgm:t>
    </dgm:pt>
    <dgm:pt modelId="{52EFDD82-7804-2D44-AEBF-9F96059797B9}" type="pres">
      <dgm:prSet presAssocID="{4379A1BE-C65F-C249-80CF-74D6163849FB}" presName="rootText" presStyleLbl="node1" presStyleIdx="2" presStyleCnt="6">
        <dgm:presLayoutVars>
          <dgm:chMax/>
          <dgm:chPref val="3"/>
        </dgm:presLayoutVars>
      </dgm:prSet>
      <dgm:spPr/>
      <dgm:t>
        <a:bodyPr/>
        <a:lstStyle/>
        <a:p>
          <a:endParaRPr lang="en-US"/>
        </a:p>
      </dgm:t>
    </dgm:pt>
    <dgm:pt modelId="{2F1B3EDC-B524-774C-B0A7-1D0D59645C5B}" type="pres">
      <dgm:prSet presAssocID="{4379A1BE-C65F-C249-80CF-74D6163849FB}" presName="titleText2" presStyleLbl="fgAcc1" presStyleIdx="2" presStyleCnt="6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89F692A4-7828-894B-B4E7-A894D6240B09}" type="pres">
      <dgm:prSet presAssocID="{4379A1BE-C65F-C249-80CF-74D6163849FB}" presName="rootConnector" presStyleLbl="node3" presStyleIdx="0" presStyleCnt="0"/>
      <dgm:spPr/>
      <dgm:t>
        <a:bodyPr/>
        <a:lstStyle/>
        <a:p>
          <a:endParaRPr lang="en-US"/>
        </a:p>
      </dgm:t>
    </dgm:pt>
    <dgm:pt modelId="{FE837989-3B49-604B-B674-F2581011FC8F}" type="pres">
      <dgm:prSet presAssocID="{4379A1BE-C65F-C249-80CF-74D6163849FB}" presName="hierChild4" presStyleCnt="0"/>
      <dgm:spPr/>
      <dgm:t>
        <a:bodyPr/>
        <a:lstStyle/>
        <a:p>
          <a:endParaRPr lang="en-US"/>
        </a:p>
      </dgm:t>
    </dgm:pt>
    <dgm:pt modelId="{75A30357-5C1A-B543-957D-9027C808A23C}" type="pres">
      <dgm:prSet presAssocID="{4379A1BE-C65F-C249-80CF-74D6163849FB}" presName="hierChild5" presStyleCnt="0"/>
      <dgm:spPr/>
      <dgm:t>
        <a:bodyPr/>
        <a:lstStyle/>
        <a:p>
          <a:endParaRPr lang="en-US"/>
        </a:p>
      </dgm:t>
    </dgm:pt>
    <dgm:pt modelId="{7DC4180F-F75C-BF4F-8D07-47E43632A040}" type="pres">
      <dgm:prSet presAssocID="{52E62405-A581-9249-8A65-449D7B890F83}" presName="hierChild5" presStyleCnt="0"/>
      <dgm:spPr/>
      <dgm:t>
        <a:bodyPr/>
        <a:lstStyle/>
        <a:p>
          <a:endParaRPr lang="en-US"/>
        </a:p>
      </dgm:t>
    </dgm:pt>
    <dgm:pt modelId="{A196AD76-24D3-0A41-AA52-BE91AE7BD6D7}" type="pres">
      <dgm:prSet presAssocID="{A0DE0576-C1D2-554D-BC4F-CB1D6E3029DC}" presName="Name37" presStyleLbl="parChTrans1D2" presStyleIdx="1" presStyleCnt="2"/>
      <dgm:spPr/>
      <dgm:t>
        <a:bodyPr/>
        <a:lstStyle/>
        <a:p>
          <a:endParaRPr lang="en-US"/>
        </a:p>
      </dgm:t>
    </dgm:pt>
    <dgm:pt modelId="{7D2ABA40-1175-B440-8B16-389E391BA53F}" type="pres">
      <dgm:prSet presAssocID="{2CF1BF6C-03D5-AC4F-B29A-B81084433B06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3AD98AC5-0601-A543-8CC6-978A349D47BE}" type="pres">
      <dgm:prSet presAssocID="{2CF1BF6C-03D5-AC4F-B29A-B81084433B06}" presName="rootComposite" presStyleCnt="0"/>
      <dgm:spPr/>
      <dgm:t>
        <a:bodyPr/>
        <a:lstStyle/>
        <a:p>
          <a:endParaRPr lang="en-US"/>
        </a:p>
      </dgm:t>
    </dgm:pt>
    <dgm:pt modelId="{F9C37A7E-292B-734E-A097-98E447A5A0AF}" type="pres">
      <dgm:prSet presAssocID="{2CF1BF6C-03D5-AC4F-B29A-B81084433B06}" presName="rootText" presStyleLbl="node1" presStyleIdx="3" presStyleCnt="6">
        <dgm:presLayoutVars>
          <dgm:chMax/>
          <dgm:chPref val="3"/>
        </dgm:presLayoutVars>
      </dgm:prSet>
      <dgm:spPr/>
      <dgm:t>
        <a:bodyPr/>
        <a:lstStyle/>
        <a:p>
          <a:endParaRPr lang="en-US"/>
        </a:p>
      </dgm:t>
    </dgm:pt>
    <dgm:pt modelId="{26F04D6D-0DC4-9149-A52E-914F15F48143}" type="pres">
      <dgm:prSet presAssocID="{2CF1BF6C-03D5-AC4F-B29A-B81084433B06}" presName="titleText2" presStyleLbl="fgAcc1" presStyleIdx="3" presStyleCnt="6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E7CECF66-82FC-9747-90CA-E00E982616AC}" type="pres">
      <dgm:prSet presAssocID="{2CF1BF6C-03D5-AC4F-B29A-B81084433B06}" presName="rootConnector" presStyleLbl="node2" presStyleIdx="0" presStyleCnt="0"/>
      <dgm:spPr/>
      <dgm:t>
        <a:bodyPr/>
        <a:lstStyle/>
        <a:p>
          <a:endParaRPr lang="en-US"/>
        </a:p>
      </dgm:t>
    </dgm:pt>
    <dgm:pt modelId="{08C02B12-ECA4-6549-9BC0-BE50E9ED0860}" type="pres">
      <dgm:prSet presAssocID="{2CF1BF6C-03D5-AC4F-B29A-B81084433B06}" presName="hierChild4" presStyleCnt="0"/>
      <dgm:spPr/>
      <dgm:t>
        <a:bodyPr/>
        <a:lstStyle/>
        <a:p>
          <a:endParaRPr lang="en-US"/>
        </a:p>
      </dgm:t>
    </dgm:pt>
    <dgm:pt modelId="{A1DFD570-CC31-BE40-AD1D-3EBF0185846F}" type="pres">
      <dgm:prSet presAssocID="{151B08EB-9274-EE4A-AB93-AA687C19ED2E}" presName="Name37" presStyleLbl="parChTrans1D3" presStyleIdx="2" presStyleCnt="4"/>
      <dgm:spPr/>
      <dgm:t>
        <a:bodyPr/>
        <a:lstStyle/>
        <a:p>
          <a:endParaRPr lang="en-US"/>
        </a:p>
      </dgm:t>
    </dgm:pt>
    <dgm:pt modelId="{EE3D931A-6EF8-9747-BF94-33D52C2EF033}" type="pres">
      <dgm:prSet presAssocID="{116FECBE-DD75-A448-8508-E8BCF74F0846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DB74F511-5BFB-2445-AB76-5B01B4E48D68}" type="pres">
      <dgm:prSet presAssocID="{116FECBE-DD75-A448-8508-E8BCF74F0846}" presName="rootComposite" presStyleCnt="0"/>
      <dgm:spPr/>
      <dgm:t>
        <a:bodyPr/>
        <a:lstStyle/>
        <a:p>
          <a:endParaRPr lang="en-US"/>
        </a:p>
      </dgm:t>
    </dgm:pt>
    <dgm:pt modelId="{E5DBFF07-3331-E241-BD26-E9B48B8D8098}" type="pres">
      <dgm:prSet presAssocID="{116FECBE-DD75-A448-8508-E8BCF74F0846}" presName="rootText" presStyleLbl="node1" presStyleIdx="4" presStyleCnt="6">
        <dgm:presLayoutVars>
          <dgm:chMax/>
          <dgm:chPref val="3"/>
        </dgm:presLayoutVars>
      </dgm:prSet>
      <dgm:spPr/>
      <dgm:t>
        <a:bodyPr/>
        <a:lstStyle/>
        <a:p>
          <a:endParaRPr lang="en-US"/>
        </a:p>
      </dgm:t>
    </dgm:pt>
    <dgm:pt modelId="{2F7C0111-ACA7-A949-AC99-EC2BAFDA71B5}" type="pres">
      <dgm:prSet presAssocID="{116FECBE-DD75-A448-8508-E8BCF74F0846}" presName="titleText2" presStyleLbl="fgAcc1" presStyleIdx="4" presStyleCnt="6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A3AE49E7-8752-614C-8CA9-AF61BD2638E7}" type="pres">
      <dgm:prSet presAssocID="{116FECBE-DD75-A448-8508-E8BCF74F0846}" presName="rootConnector" presStyleLbl="node3" presStyleIdx="0" presStyleCnt="0"/>
      <dgm:spPr/>
      <dgm:t>
        <a:bodyPr/>
        <a:lstStyle/>
        <a:p>
          <a:endParaRPr lang="en-US"/>
        </a:p>
      </dgm:t>
    </dgm:pt>
    <dgm:pt modelId="{A9B3DAAF-F78F-2240-B54C-6F97B3464C65}" type="pres">
      <dgm:prSet presAssocID="{116FECBE-DD75-A448-8508-E8BCF74F0846}" presName="hierChild4" presStyleCnt="0"/>
      <dgm:spPr/>
      <dgm:t>
        <a:bodyPr/>
        <a:lstStyle/>
        <a:p>
          <a:endParaRPr lang="en-US"/>
        </a:p>
      </dgm:t>
    </dgm:pt>
    <dgm:pt modelId="{AD68D42E-A248-7549-83F5-D046DD72C5BC}" type="pres">
      <dgm:prSet presAssocID="{116FECBE-DD75-A448-8508-E8BCF74F0846}" presName="hierChild5" presStyleCnt="0"/>
      <dgm:spPr/>
      <dgm:t>
        <a:bodyPr/>
        <a:lstStyle/>
        <a:p>
          <a:endParaRPr lang="en-US"/>
        </a:p>
      </dgm:t>
    </dgm:pt>
    <dgm:pt modelId="{46D3DB28-7173-2045-885D-307A5FB1B384}" type="pres">
      <dgm:prSet presAssocID="{C0B37F9B-D15E-F14D-B7D1-590DCC70C3ED}" presName="Name37" presStyleLbl="parChTrans1D3" presStyleIdx="3" presStyleCnt="4"/>
      <dgm:spPr/>
      <dgm:t>
        <a:bodyPr/>
        <a:lstStyle/>
        <a:p>
          <a:endParaRPr lang="en-US"/>
        </a:p>
      </dgm:t>
    </dgm:pt>
    <dgm:pt modelId="{6B90C26D-2E12-C04A-8498-A76003D0BE1C}" type="pres">
      <dgm:prSet presAssocID="{A8E92DB5-C887-3B46-9DE6-D156D486812A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961D1440-0EF9-784D-824C-531C4EC5D031}" type="pres">
      <dgm:prSet presAssocID="{A8E92DB5-C887-3B46-9DE6-D156D486812A}" presName="rootComposite" presStyleCnt="0"/>
      <dgm:spPr/>
      <dgm:t>
        <a:bodyPr/>
        <a:lstStyle/>
        <a:p>
          <a:endParaRPr lang="en-US"/>
        </a:p>
      </dgm:t>
    </dgm:pt>
    <dgm:pt modelId="{319DD2BE-DD28-FE49-ABD6-F543B4BA7EA6}" type="pres">
      <dgm:prSet presAssocID="{A8E92DB5-C887-3B46-9DE6-D156D486812A}" presName="rootText" presStyleLbl="node1" presStyleIdx="5" presStyleCnt="6">
        <dgm:presLayoutVars>
          <dgm:chMax/>
          <dgm:chPref val="3"/>
        </dgm:presLayoutVars>
      </dgm:prSet>
      <dgm:spPr/>
      <dgm:t>
        <a:bodyPr/>
        <a:lstStyle/>
        <a:p>
          <a:endParaRPr lang="en-US"/>
        </a:p>
      </dgm:t>
    </dgm:pt>
    <dgm:pt modelId="{42E38257-4ED9-A04B-870D-0AB7A4BFFB8B}" type="pres">
      <dgm:prSet presAssocID="{A8E92DB5-C887-3B46-9DE6-D156D486812A}" presName="titleText2" presStyleLbl="fgAcc1" presStyleIdx="5" presStyleCnt="6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75A4303E-2FB3-064D-A999-B48F644B7CA4}" type="pres">
      <dgm:prSet presAssocID="{A8E92DB5-C887-3B46-9DE6-D156D486812A}" presName="rootConnector" presStyleLbl="node3" presStyleIdx="0" presStyleCnt="0"/>
      <dgm:spPr/>
      <dgm:t>
        <a:bodyPr/>
        <a:lstStyle/>
        <a:p>
          <a:endParaRPr lang="en-US"/>
        </a:p>
      </dgm:t>
    </dgm:pt>
    <dgm:pt modelId="{4B492AAE-66E5-C743-9F82-FAA02918DA32}" type="pres">
      <dgm:prSet presAssocID="{A8E92DB5-C887-3B46-9DE6-D156D486812A}" presName="hierChild4" presStyleCnt="0"/>
      <dgm:spPr/>
      <dgm:t>
        <a:bodyPr/>
        <a:lstStyle/>
        <a:p>
          <a:endParaRPr lang="en-US"/>
        </a:p>
      </dgm:t>
    </dgm:pt>
    <dgm:pt modelId="{401CE4BC-768A-D847-AF41-8E23C10245F7}" type="pres">
      <dgm:prSet presAssocID="{A8E92DB5-C887-3B46-9DE6-D156D486812A}" presName="hierChild5" presStyleCnt="0"/>
      <dgm:spPr/>
      <dgm:t>
        <a:bodyPr/>
        <a:lstStyle/>
        <a:p>
          <a:endParaRPr lang="en-US"/>
        </a:p>
      </dgm:t>
    </dgm:pt>
    <dgm:pt modelId="{2B6C2D37-49D8-2C4C-A6E0-B2D49713859E}" type="pres">
      <dgm:prSet presAssocID="{2CF1BF6C-03D5-AC4F-B29A-B81084433B06}" presName="hierChild5" presStyleCnt="0"/>
      <dgm:spPr/>
      <dgm:t>
        <a:bodyPr/>
        <a:lstStyle/>
        <a:p>
          <a:endParaRPr lang="en-US"/>
        </a:p>
      </dgm:t>
    </dgm:pt>
    <dgm:pt modelId="{5807AA11-354D-1A4E-AE4B-0ECE41D84FEB}" type="pres">
      <dgm:prSet presAssocID="{F8220FBD-9E38-D64A-BFD0-3935CF4DF661}" presName="hierChild3" presStyleCnt="0"/>
      <dgm:spPr/>
      <dgm:t>
        <a:bodyPr/>
        <a:lstStyle/>
        <a:p>
          <a:endParaRPr lang="en-US"/>
        </a:p>
      </dgm:t>
    </dgm:pt>
  </dgm:ptLst>
  <dgm:cxnLst>
    <dgm:cxn modelId="{92528C1E-D485-0C49-AD9F-1A01DEE1D09D}" type="presOf" srcId="{AAA7FD3D-BFEC-3149-BCF8-064E15C7AFEA}" destId="{C530EA1C-B3CE-2E45-A2D3-11DFDF9A21C9}" srcOrd="0" destOrd="0" presId="urn:microsoft.com/office/officeart/2008/layout/NameandTitleOrganizationalChart"/>
    <dgm:cxn modelId="{556849D4-8632-1A42-A4B3-584F2091F4F0}" srcId="{F8220FBD-9E38-D64A-BFD0-3935CF4DF661}" destId="{52E62405-A581-9249-8A65-449D7B890F83}" srcOrd="0" destOrd="0" parTransId="{B709456A-270F-B64D-BF54-6B77DA3DC888}" sibTransId="{64626EB5-27C7-B54F-AE2C-CA37D1940D22}"/>
    <dgm:cxn modelId="{59757122-4B11-D446-80B2-1E9424440FFF}" srcId="{883763AD-D7FC-DD44-80A0-233F9C120AB5}" destId="{F8220FBD-9E38-D64A-BFD0-3935CF4DF661}" srcOrd="0" destOrd="0" parTransId="{391D053D-8F91-0C40-B0B8-58EA87DAB8F2}" sibTransId="{0551169C-0999-4A41-9D2D-0F8AF9EE693E}"/>
    <dgm:cxn modelId="{4F760E56-055A-AC4B-9ADC-E7E05F714D84}" type="presOf" srcId="{A8E92DB5-C887-3B46-9DE6-D156D486812A}" destId="{319DD2BE-DD28-FE49-ABD6-F543B4BA7EA6}" srcOrd="0" destOrd="0" presId="urn:microsoft.com/office/officeart/2008/layout/NameandTitleOrganizationalChart"/>
    <dgm:cxn modelId="{23690A56-97EE-CA49-A589-F2C7D670CA10}" type="presOf" srcId="{753DFCFB-EDB6-2441-81D0-3AB4DC548AF1}" destId="{2F7C0111-ACA7-A949-AC99-EC2BAFDA71B5}" srcOrd="0" destOrd="0" presId="urn:microsoft.com/office/officeart/2008/layout/NameandTitleOrganizationalChart"/>
    <dgm:cxn modelId="{5F68CB5D-9C90-294A-99F4-019676248A7C}" srcId="{F8220FBD-9E38-D64A-BFD0-3935CF4DF661}" destId="{2CF1BF6C-03D5-AC4F-B29A-B81084433B06}" srcOrd="1" destOrd="0" parTransId="{A0DE0576-C1D2-554D-BC4F-CB1D6E3029DC}" sibTransId="{59340E9B-CF37-A64A-9CE0-18FD5D61307D}"/>
    <dgm:cxn modelId="{9EAECD7D-C720-6049-AAC8-B7F6B57E46E3}" type="presOf" srcId="{ABAA3E0B-04E2-2A43-95C8-0B6B22A987B2}" destId="{42E38257-4ED9-A04B-870D-0AB7A4BFFB8B}" srcOrd="0" destOrd="0" presId="urn:microsoft.com/office/officeart/2008/layout/NameandTitleOrganizationalChart"/>
    <dgm:cxn modelId="{BFD342EA-B9D6-3B40-AAA7-29449EF68FD0}" type="presOf" srcId="{F8220FBD-9E38-D64A-BFD0-3935CF4DF661}" destId="{F820673C-284E-954A-A9EC-0D43DC918B3E}" srcOrd="0" destOrd="0" presId="urn:microsoft.com/office/officeart/2008/layout/NameandTitleOrganizationalChart"/>
    <dgm:cxn modelId="{0B2E0238-011E-CF48-81A7-1AB6B9A26AAA}" type="presOf" srcId="{151B08EB-9274-EE4A-AB93-AA687C19ED2E}" destId="{A1DFD570-CC31-BE40-AD1D-3EBF0185846F}" srcOrd="0" destOrd="0" presId="urn:microsoft.com/office/officeart/2008/layout/NameandTitleOrganizationalChart"/>
    <dgm:cxn modelId="{67BBEE46-599E-DC4B-9EDC-6C3399E00501}" type="presOf" srcId="{F506FFB9-8703-D245-A079-A906C47B0516}" destId="{61F46427-EAF7-3042-B618-23143E525470}" srcOrd="0" destOrd="0" presId="urn:microsoft.com/office/officeart/2008/layout/NameandTitleOrganizationalChart"/>
    <dgm:cxn modelId="{7D897384-713A-6B4D-8DDF-BDB20C17A4E7}" type="presOf" srcId="{F8220FBD-9E38-D64A-BFD0-3935CF4DF661}" destId="{CCD311B2-E63D-B04B-85F2-B1FD415A6B56}" srcOrd="1" destOrd="0" presId="urn:microsoft.com/office/officeart/2008/layout/NameandTitleOrganizationalChart"/>
    <dgm:cxn modelId="{A694FBB3-696A-3A4F-992D-BCEBBAE96E3C}" srcId="{52E62405-A581-9249-8A65-449D7B890F83}" destId="{4379A1BE-C65F-C249-80CF-74D6163849FB}" srcOrd="1" destOrd="0" parTransId="{AAA7FD3D-BFEC-3149-BCF8-064E15C7AFEA}" sibTransId="{A14AA1B6-7B4D-5445-898F-F244E89F28E3}"/>
    <dgm:cxn modelId="{D31D4606-1566-8D44-8170-AA12BFFD28CB}" type="presOf" srcId="{A0DE0576-C1D2-554D-BC4F-CB1D6E3029DC}" destId="{A196AD76-24D3-0A41-AA52-BE91AE7BD6D7}" srcOrd="0" destOrd="0" presId="urn:microsoft.com/office/officeart/2008/layout/NameandTitleOrganizationalChart"/>
    <dgm:cxn modelId="{4DF3DD60-D8BC-AB4C-8196-B0F81F21A77E}" type="presOf" srcId="{59340E9B-CF37-A64A-9CE0-18FD5D61307D}" destId="{26F04D6D-0DC4-9149-A52E-914F15F48143}" srcOrd="0" destOrd="0" presId="urn:microsoft.com/office/officeart/2008/layout/NameandTitleOrganizationalChart"/>
    <dgm:cxn modelId="{D4ABF492-F8D2-D643-B79E-D5B5F232FB75}" srcId="{2CF1BF6C-03D5-AC4F-B29A-B81084433B06}" destId="{116FECBE-DD75-A448-8508-E8BCF74F0846}" srcOrd="0" destOrd="0" parTransId="{151B08EB-9274-EE4A-AB93-AA687C19ED2E}" sibTransId="{753DFCFB-EDB6-2441-81D0-3AB4DC548AF1}"/>
    <dgm:cxn modelId="{7B030E63-71CB-6644-8BDA-7378ECF3C3F4}" type="presOf" srcId="{4379A1BE-C65F-C249-80CF-74D6163849FB}" destId="{89F692A4-7828-894B-B4E7-A894D6240B09}" srcOrd="1" destOrd="0" presId="urn:microsoft.com/office/officeart/2008/layout/NameandTitleOrganizationalChart"/>
    <dgm:cxn modelId="{63FE683F-DC42-094F-9876-D7381754DC51}" type="presOf" srcId="{883763AD-D7FC-DD44-80A0-233F9C120AB5}" destId="{AE3BAA0E-2280-414A-B45E-81FF4273CD9C}" srcOrd="0" destOrd="0" presId="urn:microsoft.com/office/officeart/2008/layout/NameandTitleOrganizationalChart"/>
    <dgm:cxn modelId="{C76D9A8E-48C8-7248-9DE0-F16DEC2089A3}" type="presOf" srcId="{7F184C0B-C65C-5749-8F15-6EABCFDD09AB}" destId="{09AD3EC9-4652-F44B-8719-A1FA9F9C1A8A}" srcOrd="1" destOrd="0" presId="urn:microsoft.com/office/officeart/2008/layout/NameandTitleOrganizationalChart"/>
    <dgm:cxn modelId="{97FCFD54-2A8B-2941-A6DB-6AF282A32A86}" type="presOf" srcId="{7F184C0B-C65C-5749-8F15-6EABCFDD09AB}" destId="{C638D9D5-1DD5-EA44-ADCE-C132812D86EB}" srcOrd="0" destOrd="0" presId="urn:microsoft.com/office/officeart/2008/layout/NameandTitleOrganizationalChart"/>
    <dgm:cxn modelId="{D6F4C987-8595-7640-8F8E-BDA1136C9A2A}" type="presOf" srcId="{B709456A-270F-B64D-BF54-6B77DA3DC888}" destId="{28B33BBF-595F-DE44-8A2C-9D823E3E4521}" srcOrd="0" destOrd="0" presId="urn:microsoft.com/office/officeart/2008/layout/NameandTitleOrganizationalChart"/>
    <dgm:cxn modelId="{A590FAC6-95C3-5C48-8AE0-61097B85E158}" srcId="{2CF1BF6C-03D5-AC4F-B29A-B81084433B06}" destId="{A8E92DB5-C887-3B46-9DE6-D156D486812A}" srcOrd="1" destOrd="0" parTransId="{C0B37F9B-D15E-F14D-B7D1-590DCC70C3ED}" sibTransId="{ABAA3E0B-04E2-2A43-95C8-0B6B22A987B2}"/>
    <dgm:cxn modelId="{9D68C026-1B27-4E46-8091-31C0C12E76B3}" type="presOf" srcId="{0551169C-0999-4A41-9D2D-0F8AF9EE693E}" destId="{6EA6F2CD-94DD-7747-88C8-A039A98DE3DB}" srcOrd="0" destOrd="0" presId="urn:microsoft.com/office/officeart/2008/layout/NameandTitleOrganizationalChart"/>
    <dgm:cxn modelId="{F5025F58-5942-2F41-AC31-F32E8D8B8492}" type="presOf" srcId="{116FECBE-DD75-A448-8508-E8BCF74F0846}" destId="{E5DBFF07-3331-E241-BD26-E9B48B8D8098}" srcOrd="0" destOrd="0" presId="urn:microsoft.com/office/officeart/2008/layout/NameandTitleOrganizationalChart"/>
    <dgm:cxn modelId="{92452767-C5FB-7A46-A342-DD1E5D8674C9}" type="presOf" srcId="{8360A8A2-1281-E040-ABB8-238AE2AABB51}" destId="{FB04DA96-65A7-964F-AE2D-84271CC63AC1}" srcOrd="0" destOrd="0" presId="urn:microsoft.com/office/officeart/2008/layout/NameandTitleOrganizationalChart"/>
    <dgm:cxn modelId="{872B15EB-2C20-3943-95DB-13700E2B2B26}" type="presOf" srcId="{64626EB5-27C7-B54F-AE2C-CA37D1940D22}" destId="{E35F682B-9FD6-B34C-9FCE-A882CEB1AC22}" srcOrd="0" destOrd="0" presId="urn:microsoft.com/office/officeart/2008/layout/NameandTitleOrganizationalChart"/>
    <dgm:cxn modelId="{A3823EF9-9514-C54A-95B7-AD79F9163D52}" type="presOf" srcId="{2CF1BF6C-03D5-AC4F-B29A-B81084433B06}" destId="{F9C37A7E-292B-734E-A097-98E447A5A0AF}" srcOrd="0" destOrd="0" presId="urn:microsoft.com/office/officeart/2008/layout/NameandTitleOrganizationalChart"/>
    <dgm:cxn modelId="{F2E9373B-7AC4-DC42-A174-63B13DCD26C7}" type="presOf" srcId="{52E62405-A581-9249-8A65-449D7B890F83}" destId="{FB85B090-22EC-E946-B11B-4A0FCCABE74D}" srcOrd="1" destOrd="0" presId="urn:microsoft.com/office/officeart/2008/layout/NameandTitleOrganizationalChart"/>
    <dgm:cxn modelId="{37A90C30-DAFF-604A-AE47-774FA0C3D59B}" type="presOf" srcId="{C0B37F9B-D15E-F14D-B7D1-590DCC70C3ED}" destId="{46D3DB28-7173-2045-885D-307A5FB1B384}" srcOrd="0" destOrd="0" presId="urn:microsoft.com/office/officeart/2008/layout/NameandTitleOrganizationalChart"/>
    <dgm:cxn modelId="{7723E004-CD8B-4047-BADC-432A166E264C}" type="presOf" srcId="{2CF1BF6C-03D5-AC4F-B29A-B81084433B06}" destId="{E7CECF66-82FC-9747-90CA-E00E982616AC}" srcOrd="1" destOrd="0" presId="urn:microsoft.com/office/officeart/2008/layout/NameandTitleOrganizationalChart"/>
    <dgm:cxn modelId="{AEB1E59D-1463-BC48-9A6E-1AAC6D712BB6}" type="presOf" srcId="{52E62405-A581-9249-8A65-449D7B890F83}" destId="{D3451777-F9D3-BE44-9DB0-F883B5088327}" srcOrd="0" destOrd="0" presId="urn:microsoft.com/office/officeart/2008/layout/NameandTitleOrganizationalChart"/>
    <dgm:cxn modelId="{52CBA8AD-E92C-C94C-931A-C92593E11FD4}" type="presOf" srcId="{116FECBE-DD75-A448-8508-E8BCF74F0846}" destId="{A3AE49E7-8752-614C-8CA9-AF61BD2638E7}" srcOrd="1" destOrd="0" presId="urn:microsoft.com/office/officeart/2008/layout/NameandTitleOrganizationalChart"/>
    <dgm:cxn modelId="{F677AE47-379B-794F-B887-290A2A8FDCC0}" srcId="{52E62405-A581-9249-8A65-449D7B890F83}" destId="{7F184C0B-C65C-5749-8F15-6EABCFDD09AB}" srcOrd="0" destOrd="0" parTransId="{8360A8A2-1281-E040-ABB8-238AE2AABB51}" sibTransId="{F506FFB9-8703-D245-A079-A906C47B0516}"/>
    <dgm:cxn modelId="{E3EE995F-DDE0-944D-94DF-E65B5691A4CF}" type="presOf" srcId="{4379A1BE-C65F-C249-80CF-74D6163849FB}" destId="{52EFDD82-7804-2D44-AEBF-9F96059797B9}" srcOrd="0" destOrd="0" presId="urn:microsoft.com/office/officeart/2008/layout/NameandTitleOrganizationalChart"/>
    <dgm:cxn modelId="{BDA7BE37-D4BD-5F4A-9286-CDE7C44D6FB1}" type="presOf" srcId="{A14AA1B6-7B4D-5445-898F-F244E89F28E3}" destId="{2F1B3EDC-B524-774C-B0A7-1D0D59645C5B}" srcOrd="0" destOrd="0" presId="urn:microsoft.com/office/officeart/2008/layout/NameandTitleOrganizationalChart"/>
    <dgm:cxn modelId="{4051E23F-AC93-A644-8C7D-3FFCACC22201}" type="presOf" srcId="{A8E92DB5-C887-3B46-9DE6-D156D486812A}" destId="{75A4303E-2FB3-064D-A999-B48F644B7CA4}" srcOrd="1" destOrd="0" presId="urn:microsoft.com/office/officeart/2008/layout/NameandTitleOrganizationalChart"/>
    <dgm:cxn modelId="{81452FB9-5025-3549-81E2-A42AAC62985F}" type="presParOf" srcId="{AE3BAA0E-2280-414A-B45E-81FF4273CD9C}" destId="{C6EE3949-B0F9-0145-834A-A07106C4C4BF}" srcOrd="0" destOrd="0" presId="urn:microsoft.com/office/officeart/2008/layout/NameandTitleOrganizationalChart"/>
    <dgm:cxn modelId="{F65360B8-D4AB-BC4A-AF23-270723D03DFF}" type="presParOf" srcId="{C6EE3949-B0F9-0145-834A-A07106C4C4BF}" destId="{BDB1F4A3-C0C0-254B-A4BD-919E98683901}" srcOrd="0" destOrd="0" presId="urn:microsoft.com/office/officeart/2008/layout/NameandTitleOrganizationalChart"/>
    <dgm:cxn modelId="{96ED1323-B9ED-8142-8F1F-02E093D31F77}" type="presParOf" srcId="{BDB1F4A3-C0C0-254B-A4BD-919E98683901}" destId="{F820673C-284E-954A-A9EC-0D43DC918B3E}" srcOrd="0" destOrd="0" presId="urn:microsoft.com/office/officeart/2008/layout/NameandTitleOrganizationalChart"/>
    <dgm:cxn modelId="{C673CA09-03F5-5846-92E9-7069C1C12E29}" type="presParOf" srcId="{BDB1F4A3-C0C0-254B-A4BD-919E98683901}" destId="{6EA6F2CD-94DD-7747-88C8-A039A98DE3DB}" srcOrd="1" destOrd="0" presId="urn:microsoft.com/office/officeart/2008/layout/NameandTitleOrganizationalChart"/>
    <dgm:cxn modelId="{0C70FC34-1E6C-5C43-92B2-2F158C5F439E}" type="presParOf" srcId="{BDB1F4A3-C0C0-254B-A4BD-919E98683901}" destId="{CCD311B2-E63D-B04B-85F2-B1FD415A6B56}" srcOrd="2" destOrd="0" presId="urn:microsoft.com/office/officeart/2008/layout/NameandTitleOrganizationalChart"/>
    <dgm:cxn modelId="{0F90A19A-9CAA-A34B-86AB-6122130E8098}" type="presParOf" srcId="{C6EE3949-B0F9-0145-834A-A07106C4C4BF}" destId="{CFF768D8-F0E2-0245-A3EF-8238DB4C025F}" srcOrd="1" destOrd="0" presId="urn:microsoft.com/office/officeart/2008/layout/NameandTitleOrganizationalChart"/>
    <dgm:cxn modelId="{07C501AC-3B87-7F4A-9540-2C9DBD4CB6A2}" type="presParOf" srcId="{CFF768D8-F0E2-0245-A3EF-8238DB4C025F}" destId="{28B33BBF-595F-DE44-8A2C-9D823E3E4521}" srcOrd="0" destOrd="0" presId="urn:microsoft.com/office/officeart/2008/layout/NameandTitleOrganizationalChart"/>
    <dgm:cxn modelId="{707BE84A-1E42-2043-B302-2FFA49F7A9DC}" type="presParOf" srcId="{CFF768D8-F0E2-0245-A3EF-8238DB4C025F}" destId="{CAC83A0F-4604-204D-87EA-18B6BCC84C43}" srcOrd="1" destOrd="0" presId="urn:microsoft.com/office/officeart/2008/layout/NameandTitleOrganizationalChart"/>
    <dgm:cxn modelId="{F860417D-7909-2E4C-BE4B-4705F59C3253}" type="presParOf" srcId="{CAC83A0F-4604-204D-87EA-18B6BCC84C43}" destId="{9D615BAA-3788-ED46-8043-593EF4F44210}" srcOrd="0" destOrd="0" presId="urn:microsoft.com/office/officeart/2008/layout/NameandTitleOrganizationalChart"/>
    <dgm:cxn modelId="{23D621A0-3C0B-B64A-B94B-FA51529FCE00}" type="presParOf" srcId="{9D615BAA-3788-ED46-8043-593EF4F44210}" destId="{D3451777-F9D3-BE44-9DB0-F883B5088327}" srcOrd="0" destOrd="0" presId="urn:microsoft.com/office/officeart/2008/layout/NameandTitleOrganizationalChart"/>
    <dgm:cxn modelId="{40CDB9B4-58DA-EA41-95ED-4CDC0DDC511C}" type="presParOf" srcId="{9D615BAA-3788-ED46-8043-593EF4F44210}" destId="{E35F682B-9FD6-B34C-9FCE-A882CEB1AC22}" srcOrd="1" destOrd="0" presId="urn:microsoft.com/office/officeart/2008/layout/NameandTitleOrganizationalChart"/>
    <dgm:cxn modelId="{6DA48A02-3813-FA44-8AC9-2E7CEBB20837}" type="presParOf" srcId="{9D615BAA-3788-ED46-8043-593EF4F44210}" destId="{FB85B090-22EC-E946-B11B-4A0FCCABE74D}" srcOrd="2" destOrd="0" presId="urn:microsoft.com/office/officeart/2008/layout/NameandTitleOrganizationalChart"/>
    <dgm:cxn modelId="{85320456-1ADC-894E-B7FF-13EA55CF0E8B}" type="presParOf" srcId="{CAC83A0F-4604-204D-87EA-18B6BCC84C43}" destId="{24D7A466-F91F-4A49-B52E-CDA4552BDA33}" srcOrd="1" destOrd="0" presId="urn:microsoft.com/office/officeart/2008/layout/NameandTitleOrganizationalChart"/>
    <dgm:cxn modelId="{1EA95AC2-A078-714F-AFC8-DAFEC273F503}" type="presParOf" srcId="{24D7A466-F91F-4A49-B52E-CDA4552BDA33}" destId="{FB04DA96-65A7-964F-AE2D-84271CC63AC1}" srcOrd="0" destOrd="0" presId="urn:microsoft.com/office/officeart/2008/layout/NameandTitleOrganizationalChart"/>
    <dgm:cxn modelId="{5B8C1CF9-D97A-534A-B89A-4747FB89ABB5}" type="presParOf" srcId="{24D7A466-F91F-4A49-B52E-CDA4552BDA33}" destId="{9FF92EE9-00C9-7349-8EB5-437315E9FF0E}" srcOrd="1" destOrd="0" presId="urn:microsoft.com/office/officeart/2008/layout/NameandTitleOrganizationalChart"/>
    <dgm:cxn modelId="{A59BB142-755F-9C40-BED6-A6D5A60FBDCC}" type="presParOf" srcId="{9FF92EE9-00C9-7349-8EB5-437315E9FF0E}" destId="{9F6A6499-55C0-CC4C-A13E-86E67F3A3BD8}" srcOrd="0" destOrd="0" presId="urn:microsoft.com/office/officeart/2008/layout/NameandTitleOrganizationalChart"/>
    <dgm:cxn modelId="{656423BA-7D96-F140-A7C7-94754E6A555E}" type="presParOf" srcId="{9F6A6499-55C0-CC4C-A13E-86E67F3A3BD8}" destId="{C638D9D5-1DD5-EA44-ADCE-C132812D86EB}" srcOrd="0" destOrd="0" presId="urn:microsoft.com/office/officeart/2008/layout/NameandTitleOrganizationalChart"/>
    <dgm:cxn modelId="{A46422FD-50EC-B24A-B042-45386499BEFA}" type="presParOf" srcId="{9F6A6499-55C0-CC4C-A13E-86E67F3A3BD8}" destId="{61F46427-EAF7-3042-B618-23143E525470}" srcOrd="1" destOrd="0" presId="urn:microsoft.com/office/officeart/2008/layout/NameandTitleOrganizationalChart"/>
    <dgm:cxn modelId="{E04D896E-AAC7-D248-A29B-ED290DB97DE9}" type="presParOf" srcId="{9F6A6499-55C0-CC4C-A13E-86E67F3A3BD8}" destId="{09AD3EC9-4652-F44B-8719-A1FA9F9C1A8A}" srcOrd="2" destOrd="0" presId="urn:microsoft.com/office/officeart/2008/layout/NameandTitleOrganizationalChart"/>
    <dgm:cxn modelId="{372EB83B-F6BE-0F4A-9D9B-AED19FAC6940}" type="presParOf" srcId="{9FF92EE9-00C9-7349-8EB5-437315E9FF0E}" destId="{8847A4A2-97CE-5841-97E4-FDD1C6478854}" srcOrd="1" destOrd="0" presId="urn:microsoft.com/office/officeart/2008/layout/NameandTitleOrganizationalChart"/>
    <dgm:cxn modelId="{198587F4-179B-054C-AC3A-1F84AD9A7AF3}" type="presParOf" srcId="{9FF92EE9-00C9-7349-8EB5-437315E9FF0E}" destId="{2F4F333E-0E6A-454F-A04D-30029CF9B071}" srcOrd="2" destOrd="0" presId="urn:microsoft.com/office/officeart/2008/layout/NameandTitleOrganizationalChart"/>
    <dgm:cxn modelId="{BE7FF490-3A44-764C-AD32-E4F712E27C32}" type="presParOf" srcId="{24D7A466-F91F-4A49-B52E-CDA4552BDA33}" destId="{C530EA1C-B3CE-2E45-A2D3-11DFDF9A21C9}" srcOrd="2" destOrd="0" presId="urn:microsoft.com/office/officeart/2008/layout/NameandTitleOrganizationalChart"/>
    <dgm:cxn modelId="{9D7A6E5F-93A7-774D-AFEC-CF4C078E8B38}" type="presParOf" srcId="{24D7A466-F91F-4A49-B52E-CDA4552BDA33}" destId="{B94015EB-81CD-934A-A765-B4BBF5F2B3DB}" srcOrd="3" destOrd="0" presId="urn:microsoft.com/office/officeart/2008/layout/NameandTitleOrganizationalChart"/>
    <dgm:cxn modelId="{845E656B-D122-C849-A3AD-38E5D1BACFC8}" type="presParOf" srcId="{B94015EB-81CD-934A-A765-B4BBF5F2B3DB}" destId="{2EDFAD08-47A9-C94F-BED8-353AB73DB234}" srcOrd="0" destOrd="0" presId="urn:microsoft.com/office/officeart/2008/layout/NameandTitleOrganizationalChart"/>
    <dgm:cxn modelId="{11E0105C-3B6A-C244-8061-622433648F03}" type="presParOf" srcId="{2EDFAD08-47A9-C94F-BED8-353AB73DB234}" destId="{52EFDD82-7804-2D44-AEBF-9F96059797B9}" srcOrd="0" destOrd="0" presId="urn:microsoft.com/office/officeart/2008/layout/NameandTitleOrganizationalChart"/>
    <dgm:cxn modelId="{F04BF8E9-315E-CB47-B673-390F3DE7BF86}" type="presParOf" srcId="{2EDFAD08-47A9-C94F-BED8-353AB73DB234}" destId="{2F1B3EDC-B524-774C-B0A7-1D0D59645C5B}" srcOrd="1" destOrd="0" presId="urn:microsoft.com/office/officeart/2008/layout/NameandTitleOrganizationalChart"/>
    <dgm:cxn modelId="{DD25087D-EB90-FB42-BA68-016D13DFC7F1}" type="presParOf" srcId="{2EDFAD08-47A9-C94F-BED8-353AB73DB234}" destId="{89F692A4-7828-894B-B4E7-A894D6240B09}" srcOrd="2" destOrd="0" presId="urn:microsoft.com/office/officeart/2008/layout/NameandTitleOrganizationalChart"/>
    <dgm:cxn modelId="{E6B82488-F9CD-3645-82F2-906442A9BDAD}" type="presParOf" srcId="{B94015EB-81CD-934A-A765-B4BBF5F2B3DB}" destId="{FE837989-3B49-604B-B674-F2581011FC8F}" srcOrd="1" destOrd="0" presId="urn:microsoft.com/office/officeart/2008/layout/NameandTitleOrganizationalChart"/>
    <dgm:cxn modelId="{A8C61935-F7FE-F74E-BFD5-6B567395DA54}" type="presParOf" srcId="{B94015EB-81CD-934A-A765-B4BBF5F2B3DB}" destId="{75A30357-5C1A-B543-957D-9027C808A23C}" srcOrd="2" destOrd="0" presId="urn:microsoft.com/office/officeart/2008/layout/NameandTitleOrganizationalChart"/>
    <dgm:cxn modelId="{32760F53-5A0F-AB4B-8D85-010A95654538}" type="presParOf" srcId="{CAC83A0F-4604-204D-87EA-18B6BCC84C43}" destId="{7DC4180F-F75C-BF4F-8D07-47E43632A040}" srcOrd="2" destOrd="0" presId="urn:microsoft.com/office/officeart/2008/layout/NameandTitleOrganizationalChart"/>
    <dgm:cxn modelId="{24083DA9-2898-3348-9C91-80BC69C6F9C3}" type="presParOf" srcId="{CFF768D8-F0E2-0245-A3EF-8238DB4C025F}" destId="{A196AD76-24D3-0A41-AA52-BE91AE7BD6D7}" srcOrd="2" destOrd="0" presId="urn:microsoft.com/office/officeart/2008/layout/NameandTitleOrganizationalChart"/>
    <dgm:cxn modelId="{3B7FFBEC-F022-F447-9250-2B41CDCC8239}" type="presParOf" srcId="{CFF768D8-F0E2-0245-A3EF-8238DB4C025F}" destId="{7D2ABA40-1175-B440-8B16-389E391BA53F}" srcOrd="3" destOrd="0" presId="urn:microsoft.com/office/officeart/2008/layout/NameandTitleOrganizationalChart"/>
    <dgm:cxn modelId="{5C8C337B-BFA7-334B-BAB0-D76CCD448A20}" type="presParOf" srcId="{7D2ABA40-1175-B440-8B16-389E391BA53F}" destId="{3AD98AC5-0601-A543-8CC6-978A349D47BE}" srcOrd="0" destOrd="0" presId="urn:microsoft.com/office/officeart/2008/layout/NameandTitleOrganizationalChart"/>
    <dgm:cxn modelId="{2BFC58C3-9576-AB46-9D7D-1329D8356AA9}" type="presParOf" srcId="{3AD98AC5-0601-A543-8CC6-978A349D47BE}" destId="{F9C37A7E-292B-734E-A097-98E447A5A0AF}" srcOrd="0" destOrd="0" presId="urn:microsoft.com/office/officeart/2008/layout/NameandTitleOrganizationalChart"/>
    <dgm:cxn modelId="{187FCCAB-C71C-C443-97B3-D5467B87E17E}" type="presParOf" srcId="{3AD98AC5-0601-A543-8CC6-978A349D47BE}" destId="{26F04D6D-0DC4-9149-A52E-914F15F48143}" srcOrd="1" destOrd="0" presId="urn:microsoft.com/office/officeart/2008/layout/NameandTitleOrganizationalChart"/>
    <dgm:cxn modelId="{01F162D7-D851-5D4C-826E-728CD3510824}" type="presParOf" srcId="{3AD98AC5-0601-A543-8CC6-978A349D47BE}" destId="{E7CECF66-82FC-9747-90CA-E00E982616AC}" srcOrd="2" destOrd="0" presId="urn:microsoft.com/office/officeart/2008/layout/NameandTitleOrganizationalChart"/>
    <dgm:cxn modelId="{B5974127-4BD6-7043-B4CD-EF6883110425}" type="presParOf" srcId="{7D2ABA40-1175-B440-8B16-389E391BA53F}" destId="{08C02B12-ECA4-6549-9BC0-BE50E9ED0860}" srcOrd="1" destOrd="0" presId="urn:microsoft.com/office/officeart/2008/layout/NameandTitleOrganizationalChart"/>
    <dgm:cxn modelId="{E30233A2-77C4-DD47-9D64-F6D338A28BA8}" type="presParOf" srcId="{08C02B12-ECA4-6549-9BC0-BE50E9ED0860}" destId="{A1DFD570-CC31-BE40-AD1D-3EBF0185846F}" srcOrd="0" destOrd="0" presId="urn:microsoft.com/office/officeart/2008/layout/NameandTitleOrganizationalChart"/>
    <dgm:cxn modelId="{C25979A8-3E3B-D344-B602-622DA33AC096}" type="presParOf" srcId="{08C02B12-ECA4-6549-9BC0-BE50E9ED0860}" destId="{EE3D931A-6EF8-9747-BF94-33D52C2EF033}" srcOrd="1" destOrd="0" presId="urn:microsoft.com/office/officeart/2008/layout/NameandTitleOrganizationalChart"/>
    <dgm:cxn modelId="{AA55CDF6-26B4-F141-9DA2-754F000F9CBD}" type="presParOf" srcId="{EE3D931A-6EF8-9747-BF94-33D52C2EF033}" destId="{DB74F511-5BFB-2445-AB76-5B01B4E48D68}" srcOrd="0" destOrd="0" presId="urn:microsoft.com/office/officeart/2008/layout/NameandTitleOrganizationalChart"/>
    <dgm:cxn modelId="{A93955DB-85E2-1B4F-B47A-CCC9668FB4D3}" type="presParOf" srcId="{DB74F511-5BFB-2445-AB76-5B01B4E48D68}" destId="{E5DBFF07-3331-E241-BD26-E9B48B8D8098}" srcOrd="0" destOrd="0" presId="urn:microsoft.com/office/officeart/2008/layout/NameandTitleOrganizationalChart"/>
    <dgm:cxn modelId="{F26F85DA-DB35-CB46-80A7-6262D4960B72}" type="presParOf" srcId="{DB74F511-5BFB-2445-AB76-5B01B4E48D68}" destId="{2F7C0111-ACA7-A949-AC99-EC2BAFDA71B5}" srcOrd="1" destOrd="0" presId="urn:microsoft.com/office/officeart/2008/layout/NameandTitleOrganizationalChart"/>
    <dgm:cxn modelId="{E797C97D-5468-7545-9D3B-19B0B6D815D9}" type="presParOf" srcId="{DB74F511-5BFB-2445-AB76-5B01B4E48D68}" destId="{A3AE49E7-8752-614C-8CA9-AF61BD2638E7}" srcOrd="2" destOrd="0" presId="urn:microsoft.com/office/officeart/2008/layout/NameandTitleOrganizationalChart"/>
    <dgm:cxn modelId="{0DF4CC70-225B-C241-A28A-AFECE9430350}" type="presParOf" srcId="{EE3D931A-6EF8-9747-BF94-33D52C2EF033}" destId="{A9B3DAAF-F78F-2240-B54C-6F97B3464C65}" srcOrd="1" destOrd="0" presId="urn:microsoft.com/office/officeart/2008/layout/NameandTitleOrganizationalChart"/>
    <dgm:cxn modelId="{8AD2319A-C7BF-D446-830E-07F72C667D44}" type="presParOf" srcId="{EE3D931A-6EF8-9747-BF94-33D52C2EF033}" destId="{AD68D42E-A248-7549-83F5-D046DD72C5BC}" srcOrd="2" destOrd="0" presId="urn:microsoft.com/office/officeart/2008/layout/NameandTitleOrganizationalChart"/>
    <dgm:cxn modelId="{4BF28E33-4780-224D-98F4-61B195D9DE7B}" type="presParOf" srcId="{08C02B12-ECA4-6549-9BC0-BE50E9ED0860}" destId="{46D3DB28-7173-2045-885D-307A5FB1B384}" srcOrd="2" destOrd="0" presId="urn:microsoft.com/office/officeart/2008/layout/NameandTitleOrganizationalChart"/>
    <dgm:cxn modelId="{EEF85685-F770-1949-BA16-0450DA54B934}" type="presParOf" srcId="{08C02B12-ECA4-6549-9BC0-BE50E9ED0860}" destId="{6B90C26D-2E12-C04A-8498-A76003D0BE1C}" srcOrd="3" destOrd="0" presId="urn:microsoft.com/office/officeart/2008/layout/NameandTitleOrganizationalChart"/>
    <dgm:cxn modelId="{4B263F6E-A5D7-5C47-B534-B3ADC6822CE5}" type="presParOf" srcId="{6B90C26D-2E12-C04A-8498-A76003D0BE1C}" destId="{961D1440-0EF9-784D-824C-531C4EC5D031}" srcOrd="0" destOrd="0" presId="urn:microsoft.com/office/officeart/2008/layout/NameandTitleOrganizationalChart"/>
    <dgm:cxn modelId="{246F4C47-48F5-E946-8E39-0552622C42AD}" type="presParOf" srcId="{961D1440-0EF9-784D-824C-531C4EC5D031}" destId="{319DD2BE-DD28-FE49-ABD6-F543B4BA7EA6}" srcOrd="0" destOrd="0" presId="urn:microsoft.com/office/officeart/2008/layout/NameandTitleOrganizationalChart"/>
    <dgm:cxn modelId="{5B822003-AF8D-2347-9BC3-C0DBE6BAEECB}" type="presParOf" srcId="{961D1440-0EF9-784D-824C-531C4EC5D031}" destId="{42E38257-4ED9-A04B-870D-0AB7A4BFFB8B}" srcOrd="1" destOrd="0" presId="urn:microsoft.com/office/officeart/2008/layout/NameandTitleOrganizationalChart"/>
    <dgm:cxn modelId="{FBCB825E-E9E8-3C4A-A1D7-356D512721D1}" type="presParOf" srcId="{961D1440-0EF9-784D-824C-531C4EC5D031}" destId="{75A4303E-2FB3-064D-A999-B48F644B7CA4}" srcOrd="2" destOrd="0" presId="urn:microsoft.com/office/officeart/2008/layout/NameandTitleOrganizationalChart"/>
    <dgm:cxn modelId="{5933B2A6-ECB4-0A43-9E9D-6E7E32BD8328}" type="presParOf" srcId="{6B90C26D-2E12-C04A-8498-A76003D0BE1C}" destId="{4B492AAE-66E5-C743-9F82-FAA02918DA32}" srcOrd="1" destOrd="0" presId="urn:microsoft.com/office/officeart/2008/layout/NameandTitleOrganizationalChart"/>
    <dgm:cxn modelId="{242A747B-6DD2-4740-9E4B-7886E27079B5}" type="presParOf" srcId="{6B90C26D-2E12-C04A-8498-A76003D0BE1C}" destId="{401CE4BC-768A-D847-AF41-8E23C10245F7}" srcOrd="2" destOrd="0" presId="urn:microsoft.com/office/officeart/2008/layout/NameandTitleOrganizationalChart"/>
    <dgm:cxn modelId="{83B19524-27AE-0444-AE38-472FF4B6C7FC}" type="presParOf" srcId="{7D2ABA40-1175-B440-8B16-389E391BA53F}" destId="{2B6C2D37-49D8-2C4C-A6E0-B2D49713859E}" srcOrd="2" destOrd="0" presId="urn:microsoft.com/office/officeart/2008/layout/NameandTitleOrganizationalChart"/>
    <dgm:cxn modelId="{DE86AD3B-47C9-A643-9A5A-902BB976B9FD}" type="presParOf" srcId="{C6EE3949-B0F9-0145-834A-A07106C4C4BF}" destId="{5807AA11-354D-1A4E-AE4B-0ECE41D84FEB}" srcOrd="2" destOrd="0" presId="urn:microsoft.com/office/officeart/2008/layout/NameandTitleOrganizationalChar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204C203-C8C1-774B-A5E1-FCAD7EE884A9}" type="doc">
      <dgm:prSet loTypeId="urn:microsoft.com/office/officeart/2005/8/layout/hProcess9" loCatId="" qsTypeId="urn:microsoft.com/office/officeart/2005/8/quickstyle/simple4#1" qsCatId="simple" csTypeId="urn:microsoft.com/office/officeart/2005/8/colors/accent1_2#2" csCatId="accent1" phldr="1"/>
      <dgm:spPr>
        <a:scene3d>
          <a:camera prst="orthographicFront">
            <a:rot lat="358625" lon="2400000" rev="31490"/>
          </a:camera>
          <a:lightRig rig="threePt" dir="t"/>
        </a:scene3d>
      </dgm:spPr>
    </dgm:pt>
    <dgm:pt modelId="{86AA6DE9-87C9-2B4B-9727-93655FCBD7DF}">
      <dgm:prSet phldrT="[Text]" custT="1"/>
      <dgm:spPr>
        <a:scene3d>
          <a:camera prst="orthographicFront">
            <a:rot lat="358625" lon="2400000" rev="31490"/>
          </a:camera>
          <a:lightRig rig="threePt" dir="t"/>
        </a:scene3d>
        <a:sp3d>
          <a:bevelT w="152400" h="190500"/>
        </a:sp3d>
      </dgm:spPr>
      <dgm:t>
        <a:bodyPr/>
        <a:lstStyle/>
        <a:p>
          <a:r>
            <a:rPr lang="en-US" sz="1800" b="1" dirty="0" smtClean="0">
              <a:solidFill>
                <a:srgbClr val="000000"/>
              </a:solidFill>
              <a:latin typeface="Calibri"/>
              <a:cs typeface="Calibri"/>
            </a:rPr>
            <a:t>Symptoms of Preeclampsia</a:t>
          </a:r>
          <a:endParaRPr lang="en-US" sz="1800" b="1" dirty="0">
            <a:solidFill>
              <a:srgbClr val="000000"/>
            </a:solidFill>
            <a:latin typeface="Calibri"/>
            <a:cs typeface="Calibri"/>
          </a:endParaRPr>
        </a:p>
      </dgm:t>
    </dgm:pt>
    <dgm:pt modelId="{A285F171-5D8A-2448-AFBD-B38680EE23D8}" type="parTrans" cxnId="{98C23A58-C536-034E-9D75-975A2D2ED39A}">
      <dgm:prSet/>
      <dgm:spPr/>
      <dgm:t>
        <a:bodyPr/>
        <a:lstStyle/>
        <a:p>
          <a:endParaRPr lang="en-US"/>
        </a:p>
      </dgm:t>
    </dgm:pt>
    <dgm:pt modelId="{D3F5110F-BD0E-D34A-B780-32B4124DF51A}" type="sibTrans" cxnId="{98C23A58-C536-034E-9D75-975A2D2ED39A}">
      <dgm:prSet/>
      <dgm:spPr/>
      <dgm:t>
        <a:bodyPr/>
        <a:lstStyle/>
        <a:p>
          <a:endParaRPr lang="en-US"/>
        </a:p>
      </dgm:t>
    </dgm:pt>
    <dgm:pt modelId="{0C123037-6E3B-F14E-93D9-A6E9EDD5DCB1}">
      <dgm:prSet phldrT="[Text]" custT="1"/>
      <dgm:spPr>
        <a:scene3d>
          <a:camera prst="orthographicFront">
            <a:rot lat="358625" lon="2400000" rev="31490"/>
          </a:camera>
          <a:lightRig rig="threePt" dir="t"/>
        </a:scene3d>
        <a:sp3d>
          <a:bevelT w="152400" h="190500"/>
        </a:sp3d>
      </dgm:spPr>
      <dgm:t>
        <a:bodyPr/>
        <a:lstStyle/>
        <a:p>
          <a:r>
            <a:rPr lang="en-US" sz="1800" b="1" dirty="0" smtClean="0">
              <a:solidFill>
                <a:srgbClr val="000000"/>
              </a:solidFill>
              <a:latin typeface="Calibri"/>
              <a:cs typeface="Calibri"/>
            </a:rPr>
            <a:t>Patient seeks care, practices self-efficacy</a:t>
          </a:r>
          <a:endParaRPr lang="en-US" sz="1800" b="1" dirty="0">
            <a:solidFill>
              <a:srgbClr val="000000"/>
            </a:solidFill>
            <a:latin typeface="Calibri"/>
            <a:cs typeface="Calibri"/>
          </a:endParaRPr>
        </a:p>
      </dgm:t>
    </dgm:pt>
    <dgm:pt modelId="{A8B4D2B9-EBC1-C948-AF3C-48D0017499FD}" type="parTrans" cxnId="{A19D305F-9E7F-0C4B-94AA-7161324E6BC0}">
      <dgm:prSet/>
      <dgm:spPr/>
      <dgm:t>
        <a:bodyPr/>
        <a:lstStyle/>
        <a:p>
          <a:endParaRPr lang="en-US"/>
        </a:p>
      </dgm:t>
    </dgm:pt>
    <dgm:pt modelId="{99025214-CE18-1740-8F38-397030A85F8D}" type="sibTrans" cxnId="{A19D305F-9E7F-0C4B-94AA-7161324E6BC0}">
      <dgm:prSet/>
      <dgm:spPr/>
      <dgm:t>
        <a:bodyPr/>
        <a:lstStyle/>
        <a:p>
          <a:endParaRPr lang="en-US"/>
        </a:p>
      </dgm:t>
    </dgm:pt>
    <dgm:pt modelId="{7658B0CB-471C-2645-9190-A0F5EC877865}">
      <dgm:prSet phldrT="[Text]" custT="1"/>
      <dgm:spPr>
        <a:scene3d>
          <a:camera prst="orthographicFront">
            <a:rot lat="358625" lon="2400000" rev="31490"/>
          </a:camera>
          <a:lightRig rig="threePt" dir="t"/>
        </a:scene3d>
        <a:sp3d>
          <a:bevelT w="152400" h="190500"/>
        </a:sp3d>
      </dgm:spPr>
      <dgm:t>
        <a:bodyPr/>
        <a:lstStyle/>
        <a:p>
          <a:r>
            <a:rPr lang="en-US" sz="1500" b="1" i="0" dirty="0" smtClean="0">
              <a:solidFill>
                <a:schemeClr val="tx1"/>
              </a:solidFill>
              <a:latin typeface="+mn-lt"/>
              <a:cs typeface="Arial Narrow"/>
            </a:rPr>
            <a:t>Escalate care</a:t>
          </a:r>
        </a:p>
        <a:p>
          <a:r>
            <a:rPr lang="en-US" sz="1500" b="1" i="0" dirty="0" smtClean="0">
              <a:solidFill>
                <a:schemeClr val="tx1"/>
              </a:solidFill>
              <a:latin typeface="+mn-lt"/>
              <a:cs typeface="Arial Narrow"/>
            </a:rPr>
            <a:t>MgS04</a:t>
          </a:r>
        </a:p>
        <a:p>
          <a:r>
            <a:rPr lang="en-US" sz="1500" b="1" i="0" dirty="0" err="1" smtClean="0">
              <a:solidFill>
                <a:schemeClr val="tx1"/>
              </a:solidFill>
              <a:latin typeface="+mn-lt"/>
              <a:cs typeface="Arial Narrow"/>
            </a:rPr>
            <a:t>Antihypertensives</a:t>
          </a:r>
          <a:endParaRPr lang="en-US" sz="1500" b="1" i="0" dirty="0" smtClean="0">
            <a:solidFill>
              <a:schemeClr val="tx1"/>
            </a:solidFill>
            <a:latin typeface="+mn-lt"/>
            <a:cs typeface="Arial Narrow"/>
          </a:endParaRPr>
        </a:p>
        <a:p>
          <a:r>
            <a:rPr lang="en-US" sz="1500" b="1" i="0" dirty="0" smtClean="0">
              <a:solidFill>
                <a:schemeClr val="tx1"/>
              </a:solidFill>
              <a:latin typeface="+mn-lt"/>
              <a:cs typeface="Arial Narrow"/>
            </a:rPr>
            <a:t>Steroids for Baby</a:t>
          </a:r>
        </a:p>
        <a:p>
          <a:r>
            <a:rPr lang="en-US" sz="1500" b="1" i="0" dirty="0" smtClean="0">
              <a:solidFill>
                <a:schemeClr val="tx1"/>
              </a:solidFill>
              <a:latin typeface="+mn-lt"/>
              <a:cs typeface="Arial Narrow"/>
            </a:rPr>
            <a:t>Delivery</a:t>
          </a:r>
          <a:endParaRPr lang="en-US" sz="1500" b="1" i="0" dirty="0">
            <a:solidFill>
              <a:schemeClr val="tx1"/>
            </a:solidFill>
            <a:latin typeface="+mn-lt"/>
            <a:cs typeface="Arial Narrow"/>
          </a:endParaRPr>
        </a:p>
      </dgm:t>
    </dgm:pt>
    <dgm:pt modelId="{9B6655D6-F318-E047-AAFF-22CB300FE4DF}" type="parTrans" cxnId="{B9D417C2-567A-A84E-8C96-1DD91EB3C59D}">
      <dgm:prSet/>
      <dgm:spPr/>
      <dgm:t>
        <a:bodyPr/>
        <a:lstStyle/>
        <a:p>
          <a:endParaRPr lang="en-US"/>
        </a:p>
      </dgm:t>
    </dgm:pt>
    <dgm:pt modelId="{C79348E8-410E-7245-B002-9B077CC6E780}" type="sibTrans" cxnId="{B9D417C2-567A-A84E-8C96-1DD91EB3C59D}">
      <dgm:prSet/>
      <dgm:spPr/>
      <dgm:t>
        <a:bodyPr/>
        <a:lstStyle/>
        <a:p>
          <a:endParaRPr lang="en-US"/>
        </a:p>
      </dgm:t>
    </dgm:pt>
    <dgm:pt modelId="{D61324DC-410B-1345-8C25-DCEF2D55FEB0}">
      <dgm:prSet custT="1"/>
      <dgm:spPr>
        <a:scene3d>
          <a:camera prst="orthographicFront">
            <a:rot lat="358625" lon="2400000" rev="31490"/>
          </a:camera>
          <a:lightRig rig="threePt" dir="t"/>
        </a:scene3d>
        <a:sp3d>
          <a:bevelT w="152400" h="190500"/>
        </a:sp3d>
      </dgm:spPr>
      <dgm:t>
        <a:bodyPr/>
        <a:lstStyle/>
        <a:p>
          <a:r>
            <a:rPr lang="en-US" sz="1800" b="1" dirty="0" smtClean="0">
              <a:solidFill>
                <a:srgbClr val="000000"/>
              </a:solidFill>
              <a:latin typeface="Calibri"/>
              <a:cs typeface="Calibri"/>
            </a:rPr>
            <a:t>Improved Outcome</a:t>
          </a:r>
          <a:endParaRPr lang="en-US" sz="1800" b="1" dirty="0">
            <a:solidFill>
              <a:srgbClr val="000000"/>
            </a:solidFill>
            <a:latin typeface="Calibri"/>
            <a:cs typeface="Calibri"/>
          </a:endParaRPr>
        </a:p>
      </dgm:t>
    </dgm:pt>
    <dgm:pt modelId="{B71B01F6-9D11-3647-BE63-424BB5CEF21E}" type="parTrans" cxnId="{22CEB7D2-5F9B-4A48-A684-5B2974A9D4E1}">
      <dgm:prSet/>
      <dgm:spPr/>
      <dgm:t>
        <a:bodyPr/>
        <a:lstStyle/>
        <a:p>
          <a:endParaRPr lang="en-US"/>
        </a:p>
      </dgm:t>
    </dgm:pt>
    <dgm:pt modelId="{7ECF6ED1-F377-724B-8A0F-025118751E5B}" type="sibTrans" cxnId="{22CEB7D2-5F9B-4A48-A684-5B2974A9D4E1}">
      <dgm:prSet/>
      <dgm:spPr/>
      <dgm:t>
        <a:bodyPr/>
        <a:lstStyle/>
        <a:p>
          <a:endParaRPr lang="en-US"/>
        </a:p>
      </dgm:t>
    </dgm:pt>
    <dgm:pt modelId="{0140898F-26EB-C640-8A59-0BD1EE345116}" type="pres">
      <dgm:prSet presAssocID="{B204C203-C8C1-774B-A5E1-FCAD7EE884A9}" presName="CompostProcess" presStyleCnt="0">
        <dgm:presLayoutVars>
          <dgm:dir/>
          <dgm:resizeHandles val="exact"/>
        </dgm:presLayoutVars>
      </dgm:prSet>
      <dgm:spPr/>
    </dgm:pt>
    <dgm:pt modelId="{8EC67EE1-CD81-7441-8122-D58DEA4E25E5}" type="pres">
      <dgm:prSet presAssocID="{B204C203-C8C1-774B-A5E1-FCAD7EE884A9}" presName="arrow" presStyleLbl="bgShp" presStyleIdx="0" presStyleCnt="1"/>
      <dgm:spPr>
        <a:scene3d>
          <a:camera prst="orthographicFront">
            <a:rot lat="358625" lon="2400000" rev="31490"/>
          </a:camera>
          <a:lightRig rig="threePt" dir="t"/>
        </a:scene3d>
        <a:sp3d>
          <a:bevelT w="152400" h="190500"/>
        </a:sp3d>
      </dgm:spPr>
    </dgm:pt>
    <dgm:pt modelId="{DE98E3D0-6B92-974A-A119-28B6BB2AD95D}" type="pres">
      <dgm:prSet presAssocID="{B204C203-C8C1-774B-A5E1-FCAD7EE884A9}" presName="linearProcess" presStyleCnt="0"/>
      <dgm:spPr>
        <a:scene3d>
          <a:camera prst="orthographicFront">
            <a:rot lat="358625" lon="2400000" rev="31490"/>
          </a:camera>
          <a:lightRig rig="threePt" dir="t"/>
        </a:scene3d>
        <a:sp3d>
          <a:bevelT w="152400" h="190500"/>
        </a:sp3d>
      </dgm:spPr>
    </dgm:pt>
    <dgm:pt modelId="{340EB930-00B8-284F-812F-CD72F45B89B8}" type="pres">
      <dgm:prSet presAssocID="{86AA6DE9-87C9-2B4B-9727-93655FCBD7DF}" presName="text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AEAF2AD-C843-C04E-BABD-0C409E562260}" type="pres">
      <dgm:prSet presAssocID="{D3F5110F-BD0E-D34A-B780-32B4124DF51A}" presName="sibTrans" presStyleCnt="0"/>
      <dgm:spPr>
        <a:scene3d>
          <a:camera prst="orthographicFront">
            <a:rot lat="358625" lon="2400000" rev="31490"/>
          </a:camera>
          <a:lightRig rig="threePt" dir="t"/>
        </a:scene3d>
        <a:sp3d>
          <a:bevelT w="152400" h="190500"/>
        </a:sp3d>
      </dgm:spPr>
    </dgm:pt>
    <dgm:pt modelId="{928490C1-56FF-5D4C-8257-742D6E2E5C44}" type="pres">
      <dgm:prSet presAssocID="{0C123037-6E3B-F14E-93D9-A6E9EDD5DCB1}" presName="text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7B5639F-0684-7449-B45C-0EF078553919}" type="pres">
      <dgm:prSet presAssocID="{99025214-CE18-1740-8F38-397030A85F8D}" presName="sibTrans" presStyleCnt="0"/>
      <dgm:spPr>
        <a:scene3d>
          <a:camera prst="orthographicFront">
            <a:rot lat="358625" lon="2400000" rev="31490"/>
          </a:camera>
          <a:lightRig rig="threePt" dir="t"/>
        </a:scene3d>
        <a:sp3d>
          <a:bevelT w="152400" h="190500"/>
        </a:sp3d>
      </dgm:spPr>
    </dgm:pt>
    <dgm:pt modelId="{112413D9-A0CC-434F-A0DF-124FD2D0DBEA}" type="pres">
      <dgm:prSet presAssocID="{7658B0CB-471C-2645-9190-A0F5EC877865}" presName="text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8511E86-98AF-4043-8240-D7BD1D7546A1}" type="pres">
      <dgm:prSet presAssocID="{C79348E8-410E-7245-B002-9B077CC6E780}" presName="sibTrans" presStyleCnt="0"/>
      <dgm:spPr>
        <a:scene3d>
          <a:camera prst="orthographicFront">
            <a:rot lat="358625" lon="2400000" rev="31490"/>
          </a:camera>
          <a:lightRig rig="threePt" dir="t"/>
        </a:scene3d>
        <a:sp3d>
          <a:bevelT w="152400" h="190500"/>
        </a:sp3d>
      </dgm:spPr>
    </dgm:pt>
    <dgm:pt modelId="{C2C8B8EF-D0C3-DF49-A8FA-633C097AC9E8}" type="pres">
      <dgm:prSet presAssocID="{D61324DC-410B-1345-8C25-DCEF2D55FEB0}" presName="text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8C23A58-C536-034E-9D75-975A2D2ED39A}" srcId="{B204C203-C8C1-774B-A5E1-FCAD7EE884A9}" destId="{86AA6DE9-87C9-2B4B-9727-93655FCBD7DF}" srcOrd="0" destOrd="0" parTransId="{A285F171-5D8A-2448-AFBD-B38680EE23D8}" sibTransId="{D3F5110F-BD0E-D34A-B780-32B4124DF51A}"/>
    <dgm:cxn modelId="{22CEB7D2-5F9B-4A48-A684-5B2974A9D4E1}" srcId="{B204C203-C8C1-774B-A5E1-FCAD7EE884A9}" destId="{D61324DC-410B-1345-8C25-DCEF2D55FEB0}" srcOrd="3" destOrd="0" parTransId="{B71B01F6-9D11-3647-BE63-424BB5CEF21E}" sibTransId="{7ECF6ED1-F377-724B-8A0F-025118751E5B}"/>
    <dgm:cxn modelId="{7019A117-76B2-DC40-903A-EC3964E91DDB}" type="presOf" srcId="{7658B0CB-471C-2645-9190-A0F5EC877865}" destId="{112413D9-A0CC-434F-A0DF-124FD2D0DBEA}" srcOrd="0" destOrd="0" presId="urn:microsoft.com/office/officeart/2005/8/layout/hProcess9"/>
    <dgm:cxn modelId="{4F5732C3-45B5-124A-9E29-FCA14EE61838}" type="presOf" srcId="{D61324DC-410B-1345-8C25-DCEF2D55FEB0}" destId="{C2C8B8EF-D0C3-DF49-A8FA-633C097AC9E8}" srcOrd="0" destOrd="0" presId="urn:microsoft.com/office/officeart/2005/8/layout/hProcess9"/>
    <dgm:cxn modelId="{A19D305F-9E7F-0C4B-94AA-7161324E6BC0}" srcId="{B204C203-C8C1-774B-A5E1-FCAD7EE884A9}" destId="{0C123037-6E3B-F14E-93D9-A6E9EDD5DCB1}" srcOrd="1" destOrd="0" parTransId="{A8B4D2B9-EBC1-C948-AF3C-48D0017499FD}" sibTransId="{99025214-CE18-1740-8F38-397030A85F8D}"/>
    <dgm:cxn modelId="{9AF25CAF-B795-7B4E-88DD-B3D7168DF61D}" type="presOf" srcId="{0C123037-6E3B-F14E-93D9-A6E9EDD5DCB1}" destId="{928490C1-56FF-5D4C-8257-742D6E2E5C44}" srcOrd="0" destOrd="0" presId="urn:microsoft.com/office/officeart/2005/8/layout/hProcess9"/>
    <dgm:cxn modelId="{B9D417C2-567A-A84E-8C96-1DD91EB3C59D}" srcId="{B204C203-C8C1-774B-A5E1-FCAD7EE884A9}" destId="{7658B0CB-471C-2645-9190-A0F5EC877865}" srcOrd="2" destOrd="0" parTransId="{9B6655D6-F318-E047-AAFF-22CB300FE4DF}" sibTransId="{C79348E8-410E-7245-B002-9B077CC6E780}"/>
    <dgm:cxn modelId="{9C81628F-8980-E948-AB05-C3F7CE362327}" type="presOf" srcId="{B204C203-C8C1-774B-A5E1-FCAD7EE884A9}" destId="{0140898F-26EB-C640-8A59-0BD1EE345116}" srcOrd="0" destOrd="0" presId="urn:microsoft.com/office/officeart/2005/8/layout/hProcess9"/>
    <dgm:cxn modelId="{DF0695A0-D3F6-754D-9289-8EDF72E10AFB}" type="presOf" srcId="{86AA6DE9-87C9-2B4B-9727-93655FCBD7DF}" destId="{340EB930-00B8-284F-812F-CD72F45B89B8}" srcOrd="0" destOrd="0" presId="urn:microsoft.com/office/officeart/2005/8/layout/hProcess9"/>
    <dgm:cxn modelId="{5A1E863B-B0F4-8F40-8539-212B8197BD2D}" type="presParOf" srcId="{0140898F-26EB-C640-8A59-0BD1EE345116}" destId="{8EC67EE1-CD81-7441-8122-D58DEA4E25E5}" srcOrd="0" destOrd="0" presId="urn:microsoft.com/office/officeart/2005/8/layout/hProcess9"/>
    <dgm:cxn modelId="{5C81C45A-571F-7D4A-A941-867D67AC7753}" type="presParOf" srcId="{0140898F-26EB-C640-8A59-0BD1EE345116}" destId="{DE98E3D0-6B92-974A-A119-28B6BB2AD95D}" srcOrd="1" destOrd="0" presId="urn:microsoft.com/office/officeart/2005/8/layout/hProcess9"/>
    <dgm:cxn modelId="{B7E3DDBA-1776-CE4A-8616-5D37939253DC}" type="presParOf" srcId="{DE98E3D0-6B92-974A-A119-28B6BB2AD95D}" destId="{340EB930-00B8-284F-812F-CD72F45B89B8}" srcOrd="0" destOrd="0" presId="urn:microsoft.com/office/officeart/2005/8/layout/hProcess9"/>
    <dgm:cxn modelId="{15E1EEB3-9AD5-B940-B722-108974849B39}" type="presParOf" srcId="{DE98E3D0-6B92-974A-A119-28B6BB2AD95D}" destId="{FAEAF2AD-C843-C04E-BABD-0C409E562260}" srcOrd="1" destOrd="0" presId="urn:microsoft.com/office/officeart/2005/8/layout/hProcess9"/>
    <dgm:cxn modelId="{9D1D6097-AE7E-8443-A33B-D444881AE06A}" type="presParOf" srcId="{DE98E3D0-6B92-974A-A119-28B6BB2AD95D}" destId="{928490C1-56FF-5D4C-8257-742D6E2E5C44}" srcOrd="2" destOrd="0" presId="urn:microsoft.com/office/officeart/2005/8/layout/hProcess9"/>
    <dgm:cxn modelId="{555D0C28-672C-E94E-A93E-0CB1910D6B86}" type="presParOf" srcId="{DE98E3D0-6B92-974A-A119-28B6BB2AD95D}" destId="{67B5639F-0684-7449-B45C-0EF078553919}" srcOrd="3" destOrd="0" presId="urn:microsoft.com/office/officeart/2005/8/layout/hProcess9"/>
    <dgm:cxn modelId="{5DA488E0-912B-ED4D-9986-0B6BA46D1356}" type="presParOf" srcId="{DE98E3D0-6B92-974A-A119-28B6BB2AD95D}" destId="{112413D9-A0CC-434F-A0DF-124FD2D0DBEA}" srcOrd="4" destOrd="0" presId="urn:microsoft.com/office/officeart/2005/8/layout/hProcess9"/>
    <dgm:cxn modelId="{B471FB21-1D07-A247-85EB-FCE7AADCDAD2}" type="presParOf" srcId="{DE98E3D0-6B92-974A-A119-28B6BB2AD95D}" destId="{A8511E86-98AF-4043-8240-D7BD1D7546A1}" srcOrd="5" destOrd="0" presId="urn:microsoft.com/office/officeart/2005/8/layout/hProcess9"/>
    <dgm:cxn modelId="{0A37C03C-A91D-AB46-8754-F94B375C3B4C}" type="presParOf" srcId="{DE98E3D0-6B92-974A-A119-28B6BB2AD95D}" destId="{C2C8B8EF-D0C3-DF49-A8FA-633C097AC9E8}" srcOrd="6" destOrd="0" presId="urn:microsoft.com/office/officeart/2005/8/layout/hProcess9"/>
  </dgm:cxnLst>
  <dgm:bg>
    <a:effectLst/>
  </dgm:bg>
  <dgm:whole>
    <a:effectLst/>
  </dgm:whole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NameandTitleOrganizationalChart">
  <dgm:title val=""/>
  <dgm:desc val=""/>
  <dgm:catLst>
    <dgm:cat type="hierarchy" pri="125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Max/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h" fact="0.4"/>
              </dgm:constrLst>
              <dgm:ruleLst>
                <dgm:rule type="primFontSz" val="5" fact="NaN" max="NaN"/>
              </dgm:ruleLst>
            </dgm:layoutNode>
            <dgm:layoutNode name="titleText1" styleLbl="fgAcc0">
              <dgm:varLst>
                <dgm:chMax val="0"/>
                <dgm:chPref val="0"/>
              </dgm:varLst>
              <dgm:alg type="tx">
                <dgm:param type="parTxLTRAlign" val="r"/>
              </dgm:alg>
              <dgm:shape xmlns:r="http://schemas.openxmlformats.org/officeDocument/2006/relationships" type="rect" r:blip="">
                <dgm:adjLst/>
              </dgm:shape>
              <dgm:presOf axis="followSib" ptType="sibTrans" hideLastTrans="0" cnt="1"/>
              <dgm:constrLst>
                <dgm:constr type="primFontSz" val="65"/>
                <dgm:constr type="lMarg" refType="primFontSz" fact="0.2"/>
                <dgm:constr type="rMarg" refType="primFontSz" fact="0.2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1" func="var" arg="hierBranch" op="equ" val="hang">
                    <dgm:layoutNode name="Name42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3">
                    <dgm:layoutNode name="Name44">
                      <dgm:choose name="Name45">
                        <dgm:if name="Name46" axis="self" func="depth" op="lte" val="2">
                          <dgm:choose name="Name47">
                            <dgm:if name="Name4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4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0">
                          <dgm:choose name="Name51">
                            <dgm:if name="Name52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3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54">
                  <dgm:if name="Name55" func="var" arg="hierBranch" op="equ" val="l">
                    <dgm:choose name="Name56">
                      <dgm:if name="Name57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58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59" func="var" arg="hierBranch" op="equ" val="r">
                    <dgm:choose name="Name60">
                      <dgm:if name="Name61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2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3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64" func="var" arg="hierBranch" op="equ" val="init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else name="Name65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66">
                    <dgm:if name="Name67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68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69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70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 styleLbl="node1">
                    <dgm:varLst>
                      <dgm:chMax/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h" fact="0.4"/>
                    </dgm:constrLst>
                    <dgm:ruleLst>
                      <dgm:rule type="primFontSz" val="5" fact="NaN" max="NaN"/>
                    </dgm:ruleLst>
                  </dgm:layoutNode>
                  <dgm:layoutNode name="titleText2" styleLbl="fgAcc1">
                    <dgm:varLst>
                      <dgm:chMax val="0"/>
                      <dgm:chPref val="0"/>
                    </dgm:varLst>
                    <dgm:alg type="tx">
                      <dgm:param type="parTxLTRAlign" val="r"/>
                    </dgm:alg>
                    <dgm:shape xmlns:r="http://schemas.openxmlformats.org/officeDocument/2006/relationships" type="rect" r:blip="">
                      <dgm:adjLst/>
                    </dgm:shape>
                    <dgm:presOf axis="followSib" ptType="sibTrans" hideLastTrans="0" cnt="1"/>
                    <dgm:constrLst>
                      <dgm:constr type="primFontSz" val="65"/>
                      <dgm:constr type="lMarg" refType="primFontSz" fact="0.2"/>
                      <dgm:constr type="rMarg" refType="primFontSz" fact="0.2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71">
                    <dgm:if name="Name72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73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74" func="var" arg="hierBranch" op="equ" val="hang">
                      <dgm:choose name="Name75">
                        <dgm:if name="Name76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77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78" func="var" arg="hierBranch" op="equ" val="std">
                      <dgm:choose name="Name79">
                        <dgm:if name="Name80" func="var" arg="dir" op="equ" val="norm">
                          <dgm:alg type="hierChild"/>
                        </dgm:if>
                        <dgm:else name="Name81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82" func="var" arg="hierBranch" op="equ" val="init">
                      <dgm:choose name="Name83">
                        <dgm:if name="Name84" func="var" arg="dir" op="equ" val="norm">
                          <dgm:alg type="hierChild"/>
                        </dgm:if>
                        <dgm:else name="Name85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else name="Name86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87" ref="rep2a"/>
                </dgm:layoutNode>
                <dgm:layoutNode name="hierChild5">
                  <dgm:choose name="Name88">
                    <dgm:if name="Name89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90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91" ref="rep2b"/>
                </dgm:layoutNode>
              </dgm:layoutNode>
            </dgm:forEach>
          </dgm:layoutNode>
          <dgm:layoutNode name="hierChild3">
            <dgm:choose name="Name92">
              <dgm:if name="Name93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94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95" axis="precedSib" ptType="parTrans" st="-1" cnt="1">
                <dgm:layoutNode name="Name96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97">
                  <dgm:if name="Name98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99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0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1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02" func="var" arg="hierBranch" op="equ" val="init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else name="Name103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04">
                    <dgm:if name="Name105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06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07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08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 styleLbl="asst1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h" fact="0.4"/>
                    </dgm:constrLst>
                    <dgm:ruleLst>
                      <dgm:rule type="primFontSz" val="5" fact="NaN" max="NaN"/>
                    </dgm:ruleLst>
                  </dgm:layoutNode>
                  <dgm:layoutNode name="titleText3" styleLbl="fgAcc2">
                    <dgm:varLst>
                      <dgm:chMax val="0"/>
                      <dgm:chPref val="0"/>
                    </dgm:varLst>
                    <dgm:alg type="tx">
                      <dgm:param type="parTxLTRAlign" val="r"/>
                    </dgm:alg>
                    <dgm:shape xmlns:r="http://schemas.openxmlformats.org/officeDocument/2006/relationships" type="rect" r:blip="">
                      <dgm:adjLst/>
                    </dgm:shape>
                    <dgm:presOf axis="followSib" ptType="sibTrans" hideLastTrans="0" cnt="1"/>
                    <dgm:constrLst>
                      <dgm:constr type="primFontSz" val="65"/>
                      <dgm:constr type="lMarg" refType="primFontSz" fact="0.2"/>
                      <dgm:constr type="rMarg" refType="primFontSz" fact="0.2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09">
                    <dgm:if name="Name110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11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12" func="var" arg="hierBranch" op="equ" val="hang">
                      <dgm:choose name="Name113">
                        <dgm:if name="Name114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15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16" func="var" arg="hierBranch" op="equ" val="std">
                      <dgm:choose name="Name117">
                        <dgm:if name="Name118" func="var" arg="dir" op="equ" val="norm">
                          <dgm:alg type="hierChild"/>
                        </dgm:if>
                        <dgm:else name="Name119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20" func="var" arg="hierBranch" op="equ" val="init">
                      <dgm:alg type="hierChild"/>
                    </dgm:if>
                    <dgm:else name="Name12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22" ref="rep2a"/>
                </dgm:layoutNode>
                <dgm:layoutNode name="hierChild7">
                  <dgm:choose name="Name123">
                    <dgm:if name="Name12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2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26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#1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0.11473</cdr:x>
      <cdr:y>0.82091</cdr:y>
    </cdr:from>
    <cdr:to>
      <cdr:x>0.59079</cdr:x>
      <cdr:y>0.8845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893762" y="3565525"/>
          <a:ext cx="3708400" cy="27622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200" b="1" dirty="0" smtClean="0"/>
            <a:t>Florida 		California</a:t>
          </a:r>
          <a:endParaRPr lang="en-US" sz="1200" b="1" dirty="0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53131BB6-50CC-C241-B0E3-CF07690A9A66}" type="datetimeFigureOut">
              <a:rPr lang="en-US" altLang="en-US"/>
              <a:pPr/>
              <a:t>11/2/2016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18F611EB-8824-184F-BADD-DFCB401226F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893907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fld id="{F9407717-D553-0E4B-BE00-B65F93F48C4D}" type="datetimeFigureOut">
              <a:rPr lang="en-US" altLang="en-US"/>
              <a:pPr/>
              <a:t>11/2/2016</a:t>
            </a:fld>
            <a:endParaRPr lang="en-US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fld id="{625E800F-84E9-B043-B907-6A6DBA76AAA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297210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72" charset="-128"/>
        <a:cs typeface="ＭＳ Ｐゴシック" pitchFamily="-72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72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72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72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72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Placeholder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9458" name="Placeholder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357377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273ABC-1191-4320-994D-B69F61CD9888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18474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993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ea typeface="ＭＳ Ｐゴシック" charset="-128"/>
              </a:rPr>
              <a:t>Of those 317 women, about half reported fully </a:t>
            </a:r>
            <a:r>
              <a:rPr lang="en-US" altLang="en-US" u="sng">
                <a:ea typeface="ＭＳ Ｐゴシック" charset="-128"/>
              </a:rPr>
              <a:t>understanding</a:t>
            </a:r>
            <a:r>
              <a:rPr lang="en-US" altLang="en-US">
                <a:ea typeface="ＭＳ Ｐゴシック" charset="-128"/>
              </a:rPr>
              <a:t> the explanation. The education bias in this sample doesn’t bode well for the rest of the population that is not as well-educated or health literate.</a:t>
            </a:r>
          </a:p>
          <a:p>
            <a:r>
              <a:rPr lang="en-US" altLang="en-US">
                <a:ea typeface="ＭＳ Ｐゴシック" charset="-128"/>
              </a:rPr>
              <a:t> </a:t>
            </a:r>
          </a:p>
          <a:p>
            <a:r>
              <a:rPr lang="en-US" altLang="en-US">
                <a:ea typeface="ＭＳ Ｐゴシック" charset="-128"/>
              </a:rPr>
              <a:t>Of THOSE women, who received it and understood it, 75% acted upon this knowledge – actions such as reporting symptoms, going to the hospital, or monitoring their own BP.</a:t>
            </a:r>
          </a:p>
          <a:p>
            <a:r>
              <a:rPr lang="en-US" altLang="en-US">
                <a:ea typeface="ＭＳ Ｐゴシック" charset="-128"/>
              </a:rPr>
              <a:t> </a:t>
            </a:r>
          </a:p>
          <a:p>
            <a:r>
              <a:rPr lang="en-US" altLang="en-US">
                <a:ea typeface="ＭＳ Ｐゴシック" charset="-128"/>
              </a:rPr>
              <a:t>Of those who did NOT understand, only 6% acted upon their symptoms. </a:t>
            </a:r>
          </a:p>
          <a:p>
            <a:endParaRPr lang="en-US" altLang="en-US">
              <a:ea typeface="ＭＳ Ｐゴシック" charset="-128"/>
            </a:endParaRPr>
          </a:p>
          <a:p>
            <a:r>
              <a:rPr lang="en-US" altLang="en-US">
                <a:ea typeface="ＭＳ Ｐゴシック" charset="-128"/>
              </a:rPr>
              <a:t>So in summary, 1 out of 5 recalled information and understood it; and 75% vs. 6% acted if they had symptoms.</a:t>
            </a:r>
          </a:p>
          <a:p>
            <a:endParaRPr lang="en-US" altLang="en-US">
              <a:ea typeface="ＭＳ Ｐゴシック" charset="-128"/>
            </a:endParaRPr>
          </a:p>
        </p:txBody>
      </p:sp>
      <p:sp>
        <p:nvSpPr>
          <p:cNvPr id="3993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C09F5550-40CA-0747-9AE3-A3554E1D94AF}" type="slidenum">
              <a:rPr lang="en-US" altLang="en-US" sz="1200">
                <a:latin typeface="Calibri" charset="0"/>
              </a:rPr>
              <a:pPr eaLnBrk="1" hangingPunct="1"/>
              <a:t>11</a:t>
            </a:fld>
            <a:endParaRPr lang="en-US" altLang="en-US" sz="120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93074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Placeholder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1986" name="Placeholder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ea typeface="ＭＳ Ｐゴシック" charset="-128"/>
              </a:rPr>
              <a:t>Patient education of course does not </a:t>
            </a:r>
            <a:r>
              <a:rPr lang="en-US" altLang="en-US" i="1">
                <a:ea typeface="ＭＳ Ｐゴシック" charset="-128"/>
              </a:rPr>
              <a:t>prevent</a:t>
            </a:r>
            <a:r>
              <a:rPr lang="en-US" altLang="en-US">
                <a:ea typeface="ＭＳ Ｐゴシック" charset="-128"/>
              </a:rPr>
              <a:t> preeclampsia, but patient education improves recognition of symptoms, leading women to seek care and advocate for themselves, allowing for some interventions and closer surveillance, leading to improved outcomes.</a:t>
            </a:r>
          </a:p>
          <a:p>
            <a:pPr>
              <a:spcAft>
                <a:spcPts val="900"/>
              </a:spcAft>
            </a:pPr>
            <a:endParaRPr lang="en-US" altLang="en-US">
              <a:latin typeface="Times New Roman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22120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0" y="0"/>
            <a:ext cx="0" cy="0"/>
          </a:xfrm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4720" y="4415791"/>
            <a:ext cx="5140960" cy="418338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r>
              <a:rPr lang="en-US" altLang="en-US" dirty="0" smtClean="0"/>
              <a:t>Other strategies drawn from a number of health literacy experts include:</a:t>
            </a:r>
          </a:p>
          <a:p>
            <a:r>
              <a:rPr lang="en-US" altLang="en-US" dirty="0" smtClean="0"/>
              <a:t> </a:t>
            </a:r>
          </a:p>
          <a:p>
            <a:r>
              <a:rPr lang="en-US" altLang="en-US" dirty="0" smtClean="0"/>
              <a:t>Use “plain language” to convey important information.</a:t>
            </a:r>
          </a:p>
          <a:p>
            <a:r>
              <a:rPr lang="en-US" altLang="en-US" dirty="0" smtClean="0"/>
              <a:t> </a:t>
            </a:r>
          </a:p>
          <a:p>
            <a:r>
              <a:rPr lang="en-US" altLang="en-US" dirty="0" smtClean="0"/>
              <a:t>Chunk up the information into 2 or 3 components.</a:t>
            </a:r>
          </a:p>
          <a:p>
            <a:r>
              <a:rPr lang="en-US" altLang="en-US" dirty="0" smtClean="0"/>
              <a:t/>
            </a:r>
            <a:br>
              <a:rPr lang="en-US" altLang="en-US" dirty="0" smtClean="0"/>
            </a:br>
            <a:r>
              <a:rPr lang="en-US" altLang="en-US" dirty="0" smtClean="0"/>
              <a:t>Teach back means after you’ve explained the symptoms and what you want her to do if she experiences any of them, you would ask your patient tell </a:t>
            </a:r>
            <a:r>
              <a:rPr lang="en-US" altLang="en-US" i="1" dirty="0" smtClean="0"/>
              <a:t>you</a:t>
            </a:r>
            <a:r>
              <a:rPr lang="en-US" altLang="en-US" dirty="0" smtClean="0"/>
              <a:t> what they understand using open-ended questions, not a yes-no “did you understand?” </a:t>
            </a:r>
            <a:r>
              <a:rPr lang="en-US" altLang="en-US" dirty="0" err="1" smtClean="0"/>
              <a:t>cuz</a:t>
            </a:r>
            <a:r>
              <a:rPr lang="en-US" altLang="en-US" dirty="0" smtClean="0"/>
              <a:t> I guarantee you, we’ll all </a:t>
            </a:r>
            <a:r>
              <a:rPr lang="en-US" altLang="en-US" i="1" dirty="0" smtClean="0"/>
              <a:t>say</a:t>
            </a:r>
            <a:r>
              <a:rPr lang="en-US" altLang="en-US" dirty="0" smtClean="0"/>
              <a:t> we understand. So you might say, “We’ve covered a lot of material today. What kind of symptoms might you experience that would cause you to call us?”</a:t>
            </a:r>
          </a:p>
          <a:p>
            <a:r>
              <a:rPr lang="en-US" altLang="en-US" dirty="0" smtClean="0"/>
              <a:t> </a:t>
            </a:r>
          </a:p>
          <a:p>
            <a:r>
              <a:rPr lang="en-US" altLang="en-US" dirty="0" smtClean="0"/>
              <a:t>“proven tools” – it’s a good idea to validate their utility.</a:t>
            </a:r>
          </a:p>
          <a:p>
            <a:endParaRPr lang="en-US" altLang="en-US" dirty="0" smtClean="0">
              <a:latin typeface="Times New Roman" panose="02020603050405020304" pitchFamily="18" charset="0"/>
            </a:endParaRPr>
          </a:p>
          <a:p>
            <a:pPr defTabSz="464149">
              <a:defRPr/>
            </a:pPr>
            <a:r>
              <a:rPr lang="en-US" altLang="en-US" dirty="0" smtClean="0"/>
              <a:t>Research has shown that the best way to get your message across is repetition</a:t>
            </a:r>
            <a:r>
              <a:rPr lang="en-US" altLang="en-US" dirty="0" smtClean="0">
                <a:solidFill>
                  <a:srgbClr val="FF0000"/>
                </a:solidFill>
              </a:rPr>
              <a:t>, </a:t>
            </a:r>
            <a:r>
              <a:rPr lang="en-US" dirty="0">
                <a:latin typeface="+mn-lt"/>
                <a:ea typeface="MS PGothic" panose="020B0600070205080204" pitchFamily="34" charset="-128"/>
                <a:cs typeface="MS PGothic" charset="0"/>
              </a:rPr>
              <a:t>providing the message at multiple office visits, phone calls and in triage</a:t>
            </a:r>
            <a:r>
              <a:rPr lang="en-US" altLang="en-US" dirty="0" smtClean="0"/>
              <a:t>.  Therefore using several strategies is more likely to help learners to internalize the message.  There is a YouTube video available that brings the information in another form that may also be used.</a:t>
            </a:r>
          </a:p>
          <a:p>
            <a:endParaRPr lang="en-US" altLang="en-US" dirty="0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49420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222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>
              <a:defRPr/>
            </a:pPr>
            <a:r>
              <a:rPr lang="en-US" sz="1400" dirty="0" smtClean="0">
                <a:latin typeface="Calibri" charset="0"/>
                <a:ea typeface="Calibri" charset="0"/>
                <a:cs typeface="Calibri" charset="0"/>
              </a:rPr>
              <a:t>Providers can order at </a:t>
            </a:r>
            <a:r>
              <a:rPr lang="en-US" sz="1400" b="1" dirty="0" smtClean="0">
                <a:latin typeface="Calibri" charset="0"/>
                <a:ea typeface="Calibri" charset="0"/>
                <a:cs typeface="Calibri" charset="0"/>
              </a:rPr>
              <a:t>preeclampsia.org/store</a:t>
            </a:r>
          </a:p>
          <a:p>
            <a:pPr>
              <a:defRPr/>
            </a:pPr>
            <a:endParaRPr lang="en-US" sz="1400" b="1" dirty="0" smtClean="0">
              <a:latin typeface="Calibri" charset="0"/>
              <a:ea typeface="Calibri" charset="0"/>
              <a:cs typeface="Calibri" charset="0"/>
            </a:endParaRPr>
          </a:p>
          <a:p>
            <a:pPr>
              <a:defRPr/>
            </a:pPr>
            <a:r>
              <a:rPr lang="en-US" sz="1400" dirty="0" smtClean="0">
                <a:latin typeface="Calibri" charset="0"/>
                <a:ea typeface="Calibri" charset="0"/>
                <a:cs typeface="Calibri" charset="0"/>
              </a:rPr>
              <a:t>Tear pads and digital licenses available.  E.g., Florida Hospital Orlando is</a:t>
            </a:r>
            <a:r>
              <a:rPr lang="en-US" sz="1400" baseline="0" dirty="0" smtClean="0">
                <a:latin typeface="Calibri" charset="0"/>
                <a:ea typeface="Calibri" charset="0"/>
                <a:cs typeface="Calibri" charset="0"/>
              </a:rPr>
              <a:t> using the 7 symptoms video via their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Smart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tv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solution that enables us to send education to patients in their inpatient rooms. </a:t>
            </a:r>
            <a:endParaRPr lang="en-US" sz="1400" dirty="0" smtClean="0"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345671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656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1572510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Placeholder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7346" name="Placeholder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 altLang="en-US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7102452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Placeholder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9394" name="Placeholder 3"/>
          <p:cNvSpPr>
            <a:spLocks noGrp="1"/>
          </p:cNvSpPr>
          <p:nvPr>
            <p:ph type="body" idx="1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>
              <a:spcAft>
                <a:spcPts val="900"/>
              </a:spcAft>
            </a:pPr>
            <a:endParaRPr lang="en-US" altLang="en-US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8935496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Placeholder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1442" name="Placeholder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 altLang="en-US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9082288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Placeholder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5538" name="Placeholder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85832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0" y="0"/>
            <a:ext cx="0" cy="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r>
              <a:rPr lang="en-US" altLang="en-US">
                <a:ea typeface="ＭＳ Ｐゴシック" charset="-128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90557714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Placeholder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7586" name="Placeholder 3"/>
          <p:cNvSpPr>
            <a:spLocks noGrp="1"/>
          </p:cNvSpPr>
          <p:nvPr>
            <p:ph type="body" idx="1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6265132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Rectangle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9634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1164653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Placeholder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1682" name="Placeholder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 altLang="en-US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9986218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Placeholder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91138" name="Placeholder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 altLang="en-US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2573275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Placeholder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92162" name="Placeholder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 altLang="en-US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6552606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Placeholder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3730" name="Placeholder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dirty="0">
                <a:ea typeface="ＭＳ Ｐゴシック" charset="-128"/>
              </a:rPr>
              <a:t>Literature review findings are mixed but generally points to positive associations between various forms of psychopathology (anxiety, depression, post traumatic stress symptoms and PTSD) and previous PE/HELLP Syndrome.  Women who had a birth trauma may need referral.  Citations or links to the suggested screening scales are footnoted.</a:t>
            </a:r>
          </a:p>
          <a:p>
            <a:pPr eaLnBrk="1" hangingPunct="1"/>
            <a:endParaRPr lang="en-US" altLang="en-US" dirty="0">
              <a:ea typeface="ＭＳ Ｐゴシック" charset="-128"/>
            </a:endParaRPr>
          </a:p>
          <a:p>
            <a:pPr eaLnBrk="1" hangingPunct="1"/>
            <a:r>
              <a:rPr lang="en-US" altLang="en-US" dirty="0">
                <a:ea typeface="ＭＳ Ｐゴシック" charset="-128"/>
              </a:rPr>
              <a:t>Review article:  </a:t>
            </a:r>
            <a:r>
              <a:rPr lang="en-US" altLang="en-US" dirty="0" err="1">
                <a:ea typeface="ＭＳ Ｐゴシック" charset="-128"/>
              </a:rPr>
              <a:t>Delahauije</a:t>
            </a:r>
            <a:r>
              <a:rPr lang="en-US" altLang="en-US" dirty="0">
                <a:ea typeface="ＭＳ Ｐゴシック" charset="-128"/>
              </a:rPr>
              <a:t> D, et al. Anxiety and depression following preeclampsia or HELLP syndrome. A systematic review. </a:t>
            </a:r>
            <a:r>
              <a:rPr lang="en-US" altLang="en-US" dirty="0" err="1">
                <a:ea typeface="ＭＳ Ｐゴシック" charset="-128"/>
              </a:rPr>
              <a:t>Acta</a:t>
            </a:r>
            <a:r>
              <a:rPr lang="en-US" altLang="en-US" dirty="0">
                <a:ea typeface="ＭＳ Ｐゴシック" charset="-128"/>
              </a:rPr>
              <a:t> </a:t>
            </a:r>
            <a:r>
              <a:rPr lang="en-US" altLang="en-US" dirty="0" err="1">
                <a:ea typeface="ＭＳ Ｐゴシック" charset="-128"/>
              </a:rPr>
              <a:t>Obstet</a:t>
            </a:r>
            <a:r>
              <a:rPr lang="en-US" altLang="en-US" dirty="0">
                <a:ea typeface="ＭＳ Ｐゴシック" charset="-128"/>
              </a:rPr>
              <a:t> </a:t>
            </a:r>
            <a:r>
              <a:rPr lang="en-US" altLang="en-US" dirty="0" err="1">
                <a:ea typeface="ＭＳ Ｐゴシック" charset="-128"/>
              </a:rPr>
              <a:t>Gynecol</a:t>
            </a:r>
            <a:r>
              <a:rPr lang="en-US" altLang="en-US" dirty="0">
                <a:ea typeface="ＭＳ Ｐゴシック" charset="-128"/>
              </a:rPr>
              <a:t> </a:t>
            </a:r>
            <a:r>
              <a:rPr lang="en-US" altLang="en-US" dirty="0" err="1">
                <a:ea typeface="ＭＳ Ｐゴシック" charset="-128"/>
              </a:rPr>
              <a:t>Scand</a:t>
            </a:r>
            <a:r>
              <a:rPr lang="en-US" altLang="en-US" dirty="0">
                <a:ea typeface="ＭＳ Ｐゴシック" charset="-128"/>
              </a:rPr>
              <a:t> 2013; 92:746-761.</a:t>
            </a:r>
          </a:p>
        </p:txBody>
      </p:sp>
    </p:spTree>
    <p:extLst>
      <p:ext uri="{BB962C8B-B14F-4D97-AF65-F5344CB8AC3E}">
        <p14:creationId xmlns:p14="http://schemas.microsoft.com/office/powerpoint/2010/main" val="63740446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Placeholder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87042" name="Placeholder 3"/>
          <p:cNvSpPr>
            <a:spLocks noGrp="1"/>
          </p:cNvSpPr>
          <p:nvPr>
            <p:ph type="body" idx="1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 altLang="en-US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8562338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1A0628-F98D-D340-9CC6-ADB5C3F69C40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41919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1A0628-F98D-D340-9CC6-ADB5C3F69C40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1051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Placeholder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7650" name="Placeholder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 altLang="en-US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460010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Placeholder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9698" name="Placeholder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 altLang="en-US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434831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9A388A9-B38D-5544-BAB6-F80A44779F80}" type="slidenum">
              <a:rPr lang="en-US" altLang="en-US"/>
              <a:pPr/>
              <a:t>5</a:t>
            </a:fld>
            <a:endParaRPr lang="en-US" altLang="en-US"/>
          </a:p>
        </p:txBody>
      </p:sp>
      <p:sp>
        <p:nvSpPr>
          <p:cNvPr id="1200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0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dirty="0" smtClean="0"/>
              <a:t>And possibly more importantly, this could very well be the BEST possible scenario.</a:t>
            </a:r>
            <a:r>
              <a:rPr lang="en-US" altLang="en-US" baseline="0" dirty="0" smtClean="0"/>
              <a:t>  What could be happening to women with less access to good quality health care or without the health literacy skills that I supposedly had?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773076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1746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702776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3794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092850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584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ea typeface="ＭＳ Ｐゴシック" charset="-128"/>
              </a:rPr>
              <a:t>Factors contributing to Maternal Mortality in Hypertensive Disorders of Pregnancy.  </a:t>
            </a:r>
          </a:p>
          <a:p>
            <a:r>
              <a:rPr lang="en-US" altLang="en-US">
                <a:ea typeface="ＭＳ Ｐゴシック" charset="-128"/>
              </a:rPr>
              <a:t>California – delays in seeking care were a factor in 63% of MM from HDP and lack of knowledge were a factor in 56% of those deaths</a:t>
            </a:r>
          </a:p>
          <a:p>
            <a:r>
              <a:rPr lang="en-US" altLang="en-US">
                <a:ea typeface="ＭＳ Ｐゴシック" charset="-128"/>
              </a:rPr>
              <a:t>Florida – 47% and 33%</a:t>
            </a:r>
          </a:p>
          <a:p>
            <a:endParaRPr lang="en-US" altLang="en-US">
              <a:ea typeface="ＭＳ Ｐゴシック" charset="-128"/>
            </a:endParaRPr>
          </a:p>
        </p:txBody>
      </p:sp>
      <p:sp>
        <p:nvSpPr>
          <p:cNvPr id="3584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8142E9FB-D52C-844C-AD6C-1F99D61DCAD4}" type="slidenum">
              <a:rPr lang="en-US" altLang="en-US" sz="1200">
                <a:latin typeface="Calibri" charset="0"/>
              </a:rPr>
              <a:pPr eaLnBrk="1" hangingPunct="1"/>
              <a:t>8</a:t>
            </a:fld>
            <a:endParaRPr lang="en-US" altLang="en-US" sz="120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31165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273ABC-1191-4320-994D-B69F61CD9888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1531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24E2D80-A476-5D44-9A67-A43183AB0428}" type="datetime1">
              <a:rPr lang="en-US" altLang="en-US"/>
              <a:pPr/>
              <a:t>11/2/2016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© 2015 Preeclampsia Foundation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2DC846-36EF-FB4F-9F28-717F296ED18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60529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F6F98E3-62B3-1D45-97FB-192DC9050719}" type="datetime1">
              <a:rPr lang="en-US" altLang="en-US"/>
              <a:pPr/>
              <a:t>11/2/2016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© 2015 Preeclampsia Foundation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344CEC-6922-1848-AB8B-20D6C468336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147470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1F22E73-8B5F-CC49-9F20-43C44B7F0476}" type="datetime1">
              <a:rPr lang="en-US" altLang="en-US"/>
              <a:pPr/>
              <a:t>11/2/2016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© 2015 Preeclampsia Foundation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CB78A54-53B2-CB41-9D55-4889389FD3C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972806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267200"/>
            <a:ext cx="7772400" cy="977153"/>
          </a:xfrm>
        </p:spPr>
        <p:txBody>
          <a:bodyPr anchor="b">
            <a:no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799" y="5257800"/>
            <a:ext cx="7770813" cy="874058"/>
          </a:xfrm>
        </p:spPr>
        <p:txBody>
          <a:bodyPr/>
          <a:lstStyle>
            <a:lvl1pPr marL="0" indent="0" algn="ctr">
              <a:spcBef>
                <a:spcPts val="300"/>
              </a:spcBef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 rot="21540000">
            <a:off x="2056196" y="424650"/>
            <a:ext cx="5031609" cy="3375800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rtlCol="0">
            <a:normAutofit/>
          </a:bodyPr>
          <a:lstStyle>
            <a:lvl1pPr>
              <a:buFont typeface="Arial" pitchFamily="34" charset="0"/>
              <a:buNone/>
              <a:defRPr/>
            </a:lvl1pPr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fld id="{81947657-0C1C-D444-A73F-5053A23BFA3F}" type="datetime1">
              <a:rPr lang="en-US" altLang="en-US"/>
              <a:pPr/>
              <a:t>11/2/2016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© 2015 Preeclampsia Foundation 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2BBEDAD5-629E-1B4F-BC14-85643AC1EB4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530514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torybo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55141"/>
            <a:ext cx="7776882" cy="1013011"/>
          </a:xfrm>
        </p:spPr>
        <p:txBody>
          <a:bodyPr anchor="b">
            <a:noAutofit/>
          </a:bodyPr>
          <a:lstStyle>
            <a:lvl1pPr algn="ctr">
              <a:defRPr sz="3600" b="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5800" y="457200"/>
            <a:ext cx="2331720" cy="1645920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571" y="5181599"/>
            <a:ext cx="7776882" cy="950259"/>
          </a:xfrm>
        </p:spPr>
        <p:txBody>
          <a:bodyPr/>
          <a:lstStyle>
            <a:lvl1pPr marL="0" indent="0" algn="ctr">
              <a:spcBef>
                <a:spcPts val="300"/>
              </a:spcBef>
              <a:buNone/>
              <a:defRPr sz="18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Picture Placeholder 2"/>
          <p:cNvSpPr>
            <a:spLocks noGrp="1"/>
          </p:cNvSpPr>
          <p:nvPr>
            <p:ph type="pic" idx="13"/>
          </p:nvPr>
        </p:nvSpPr>
        <p:spPr>
          <a:xfrm>
            <a:off x="685800" y="2455433"/>
            <a:ext cx="2331720" cy="1645920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16" name="Picture Placeholder 2"/>
          <p:cNvSpPr>
            <a:spLocks noGrp="1"/>
          </p:cNvSpPr>
          <p:nvPr>
            <p:ph type="pic" idx="14"/>
          </p:nvPr>
        </p:nvSpPr>
        <p:spPr>
          <a:xfrm>
            <a:off x="3412490" y="457200"/>
            <a:ext cx="2331720" cy="1645920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17" name="Picture Placeholder 2"/>
          <p:cNvSpPr>
            <a:spLocks noGrp="1"/>
          </p:cNvSpPr>
          <p:nvPr>
            <p:ph type="pic" idx="15"/>
          </p:nvPr>
        </p:nvSpPr>
        <p:spPr>
          <a:xfrm>
            <a:off x="3412490" y="2455433"/>
            <a:ext cx="2331720" cy="1645920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18" name="Picture Placeholder 2"/>
          <p:cNvSpPr>
            <a:spLocks noGrp="1"/>
          </p:cNvSpPr>
          <p:nvPr>
            <p:ph type="pic" idx="16"/>
          </p:nvPr>
        </p:nvSpPr>
        <p:spPr>
          <a:xfrm>
            <a:off x="6139180" y="457200"/>
            <a:ext cx="2331720" cy="1645920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19" name="Picture Placeholder 2"/>
          <p:cNvSpPr>
            <a:spLocks noGrp="1"/>
          </p:cNvSpPr>
          <p:nvPr>
            <p:ph type="pic" idx="17"/>
          </p:nvPr>
        </p:nvSpPr>
        <p:spPr>
          <a:xfrm>
            <a:off x="6139180" y="2455433"/>
            <a:ext cx="2331720" cy="1645920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lvl1pPr>
              <a:defRPr/>
            </a:lvl1pPr>
          </a:lstStyle>
          <a:p>
            <a:fld id="{8B6601D5-E074-9646-B6D8-A52703B67B1F}" type="datetime1">
              <a:rPr lang="en-US" altLang="en-US"/>
              <a:pPr/>
              <a:t>11/2/2016</a:t>
            </a:fld>
            <a:endParaRPr lang="en-US" altLang="en-US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© 2015 Preeclampsia Foundation </a:t>
            </a: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/>
            </a:lvl1pPr>
          </a:lstStyle>
          <a:p>
            <a:fld id="{4CF694E5-91B2-6C47-A269-01693F11E68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194072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329184" y="1600200"/>
            <a:ext cx="8459788" cy="141577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5" hasCustomPrompt="1"/>
          </p:nvPr>
        </p:nvSpPr>
        <p:spPr>
          <a:xfrm>
            <a:off x="350666" y="6456544"/>
            <a:ext cx="4040188" cy="179536"/>
          </a:xfrm>
          <a:noFill/>
        </p:spPr>
        <p:txBody>
          <a:bodyPr vert="horz" wrap="square" lIns="0" tIns="0" rIns="0" bIns="0" rtlCol="0" anchor="b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buNone/>
              <a:defRPr lang="en-US" sz="800" b="0" kern="1200" dirty="0" smtClean="0">
                <a:solidFill>
                  <a:srgbClr val="A6A6A6"/>
                </a:solidFill>
                <a:latin typeface="Arial"/>
                <a:ea typeface="+mn-ea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ts val="14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None/>
            </a:pPr>
            <a:r>
              <a:rPr lang="en-US" dirty="0" smtClean="0"/>
              <a:t>Click to  add source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6" hasCustomPrompt="1"/>
          </p:nvPr>
        </p:nvSpPr>
        <p:spPr>
          <a:xfrm>
            <a:off x="326727" y="893382"/>
            <a:ext cx="8459788" cy="307777"/>
          </a:xfrm>
        </p:spPr>
        <p:txBody>
          <a:bodyPr/>
          <a:lstStyle>
            <a:lvl1pPr marL="0" indent="0">
              <a:buNone/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smtClean="0"/>
              <a:t>Click to edit Master subtitle styles</a:t>
            </a:r>
          </a:p>
        </p:txBody>
      </p:sp>
      <p:pic>
        <p:nvPicPr>
          <p:cNvPr id="1026" name="Picture 2" descr="C:\Users\mleonte\AppData\Local\Microsoft\Windows\Temporary Internet Files\Content.Outlook\C37HUORV\PF-Logo-color (2)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7344" y="6252270"/>
            <a:ext cx="1341898" cy="558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9021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329184" y="1600200"/>
            <a:ext cx="8459788" cy="141577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5" hasCustomPrompt="1"/>
          </p:nvPr>
        </p:nvSpPr>
        <p:spPr>
          <a:xfrm>
            <a:off x="350666" y="6456544"/>
            <a:ext cx="4040188" cy="179536"/>
          </a:xfrm>
          <a:noFill/>
        </p:spPr>
        <p:txBody>
          <a:bodyPr vert="horz" wrap="square" lIns="0" tIns="0" rIns="0" bIns="0" rtlCol="0" anchor="b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buNone/>
              <a:defRPr lang="en-US" sz="800" b="0" kern="1200" dirty="0" smtClean="0">
                <a:solidFill>
                  <a:srgbClr val="A6A6A6"/>
                </a:solidFill>
                <a:latin typeface="Arial"/>
                <a:ea typeface="+mn-ea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ts val="1400"/>
              </a:lnSpc>
              <a:spcBef>
                <a:spcPts val="600"/>
              </a:spcBef>
              <a:buClr>
                <a:schemeClr val="accent2"/>
              </a:buClr>
              <a:buFont typeface="Arial" pitchFamily="34" charset="0"/>
              <a:buNone/>
            </a:pPr>
            <a:r>
              <a:rPr lang="en-US" dirty="0" smtClean="0"/>
              <a:t>Click to  add source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6" hasCustomPrompt="1"/>
          </p:nvPr>
        </p:nvSpPr>
        <p:spPr>
          <a:xfrm>
            <a:off x="326727" y="893382"/>
            <a:ext cx="8459788" cy="307777"/>
          </a:xfrm>
        </p:spPr>
        <p:txBody>
          <a:bodyPr/>
          <a:lstStyle>
            <a:lvl1pPr marL="0" indent="0">
              <a:buNone/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smtClean="0"/>
              <a:t>Click to edit Master subtitle styles</a:t>
            </a:r>
          </a:p>
        </p:txBody>
      </p:sp>
      <p:pic>
        <p:nvPicPr>
          <p:cNvPr id="1026" name="Picture 2" descr="C:\Users\mleonte\AppData\Local\Microsoft\Windows\Temporary Internet Files\Content.Outlook\C37HUORV\PF-Logo-color (2)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7344" y="6252270"/>
            <a:ext cx="1341898" cy="558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22230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8107430-5AC2-5641-A552-D1D4FC997977}" type="datetime1">
              <a:rPr lang="en-US" altLang="en-US"/>
              <a:pPr/>
              <a:t>11/2/2016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© 2015 Preeclampsia Foundation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79A1B8-3F39-0E41-A300-98023F202DA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171092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F1BB6E2-967A-DC4D-8D30-0D31FFD62F44}" type="datetime1">
              <a:rPr lang="en-US" altLang="en-US"/>
              <a:pPr/>
              <a:t>11/2/2016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© 2015 Preeclampsia Foundation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C20DD4-76D0-4B4F-8BC4-033457CE10C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761310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489891E-A6F5-0341-BC11-D58ACD616203}" type="datetime1">
              <a:rPr lang="en-US" altLang="en-US"/>
              <a:pPr/>
              <a:t>11/2/2016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© 2015 Preeclampsia Foundation 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EB3CF8-DE95-C84C-AD80-A7587B88FA7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188854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2FA8E79-7937-8143-B7B1-EAE15BDA2850}" type="datetime1">
              <a:rPr lang="en-US" altLang="en-US"/>
              <a:pPr/>
              <a:t>11/2/2016</a:t>
            </a:fld>
            <a:endParaRPr lang="en-US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© 2015 Preeclampsia Foundation 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52DEC7-006F-E043-9833-529E734AC7C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448254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A0B934C-4806-0144-87D9-A06EC399BA3E}" type="datetime1">
              <a:rPr lang="en-US" altLang="en-US"/>
              <a:pPr/>
              <a:t>11/2/2016</a:t>
            </a:fld>
            <a:endParaRPr lang="en-US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© 2015 Preeclampsia Foundation 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D3808E-3EB0-574A-90FB-60549415471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65081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8E7CED4-88D4-2C40-B899-EDF5B994E39C}" type="datetime1">
              <a:rPr lang="en-US" altLang="en-US"/>
              <a:pPr/>
              <a:t>11/2/2016</a:t>
            </a:fld>
            <a:endParaRPr lang="en-US" alt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© 2015 Preeclampsia Foundation 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62B5D9A-385C-B144-81EE-4D14B74E1BC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144395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67961E1-8D4A-3D40-BED9-71E537589A46}" type="datetime1">
              <a:rPr lang="en-US" altLang="en-US"/>
              <a:pPr/>
              <a:t>11/2/2016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© 2015 Preeclampsia Foundation 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12DDE2-A15A-9A46-800F-65273EF2B0F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124063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2B0E943-B6BF-EC41-B8A8-0772FCDFD043}" type="datetime1">
              <a:rPr lang="en-US" altLang="en-US"/>
              <a:pPr/>
              <a:t>11/2/2016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© 2015 Preeclampsia Foundation 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A26077-CC5D-C14E-B749-F87B0560AC3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22447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fld id="{A1854DAA-7A2D-5544-AEC9-E04E6C00771B}" type="datetime1">
              <a:rPr lang="en-US" altLang="en-US"/>
              <a:pPr/>
              <a:t>11/2/2016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</a:defRPr>
            </a:lvl1pPr>
          </a:lstStyle>
          <a:p>
            <a:r>
              <a:rPr lang="en-US" altLang="en-US"/>
              <a:t>© 2015 Preeclampsia Foundation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D2E89524-2286-054C-BEB0-445654FA8135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82" r:id="rId1"/>
    <p:sldLayoutId id="2147483983" r:id="rId2"/>
    <p:sldLayoutId id="2147483984" r:id="rId3"/>
    <p:sldLayoutId id="2147483985" r:id="rId4"/>
    <p:sldLayoutId id="2147483986" r:id="rId5"/>
    <p:sldLayoutId id="2147483987" r:id="rId6"/>
    <p:sldLayoutId id="2147483988" r:id="rId7"/>
    <p:sldLayoutId id="2147483989" r:id="rId8"/>
    <p:sldLayoutId id="2147483990" r:id="rId9"/>
    <p:sldLayoutId id="2147483991" r:id="rId10"/>
    <p:sldLayoutId id="2147483992" r:id="rId11"/>
    <p:sldLayoutId id="2147483993" r:id="rId12"/>
    <p:sldLayoutId id="2147483994" r:id="rId13"/>
    <p:sldLayoutId id="2147483996" r:id="rId14"/>
    <p:sldLayoutId id="2147483997" r:id="rId15"/>
  </p:sldLayoutIdLst>
  <p:hf sldNum="0" hd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Relationship Id="rId6" Type="http://schemas.openxmlformats.org/officeDocument/2006/relationships/chart" Target="../charts/chart6.xml"/><Relationship Id="rId5" Type="http://schemas.openxmlformats.org/officeDocument/2006/relationships/chart" Target="../charts/chart5.xml"/><Relationship Id="rId4" Type="http://schemas.openxmlformats.org/officeDocument/2006/relationships/chart" Target="../charts/chart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16.jpe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Relationship Id="rId9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2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JPG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9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12" Type="http://schemas.openxmlformats.org/officeDocument/2006/relationships/image" Target="../media/image4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image" Target="../media/image41.png"/><Relationship Id="rId15" Type="http://schemas.openxmlformats.org/officeDocument/2006/relationships/image" Target="../media/image51.jpe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Relationship Id="rId14" Type="http://schemas.openxmlformats.org/officeDocument/2006/relationships/image" Target="../media/image5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9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1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2.png"/><Relationship Id="rId4" Type="http://schemas.openxmlformats.org/officeDocument/2006/relationships/image" Target="../media/image62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3"/>
          <p:cNvSpPr>
            <a:spLocks noGrp="1"/>
          </p:cNvSpPr>
          <p:nvPr>
            <p:ph type="ctrTitle"/>
          </p:nvPr>
        </p:nvSpPr>
        <p:spPr>
          <a:xfrm>
            <a:off x="939800" y="471488"/>
            <a:ext cx="4386263" cy="4348162"/>
          </a:xfrm>
        </p:spPr>
        <p:txBody>
          <a:bodyPr/>
          <a:lstStyle/>
          <a:p>
            <a:pPr algn="l" eaLnBrk="1" hangingPunct="1"/>
            <a:r>
              <a:rPr lang="en-US" altLang="en-US" sz="4800" b="1" dirty="0" smtClean="0">
                <a:latin typeface="Calisto MT" charset="0"/>
                <a:ea typeface="ＭＳ Ｐゴシック" charset="-128"/>
              </a:rPr>
              <a:t>Surviving a Perinatal Crisis: The Patient Perspective</a:t>
            </a:r>
            <a:endParaRPr lang="en-US" altLang="en-US" sz="4800" b="1" dirty="0">
              <a:latin typeface="Calisto MT" charset="0"/>
              <a:ea typeface="ＭＳ Ｐゴシック" charset="-128"/>
            </a:endParaRPr>
          </a:p>
        </p:txBody>
      </p:sp>
      <p:sp>
        <p:nvSpPr>
          <p:cNvPr id="6146" name="Text Box 3"/>
          <p:cNvSpPr txBox="1">
            <a:spLocks noChangeArrowheads="1"/>
          </p:cNvSpPr>
          <p:nvPr/>
        </p:nvSpPr>
        <p:spPr bwMode="auto">
          <a:xfrm>
            <a:off x="5537200" y="4819650"/>
            <a:ext cx="32639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 sz="1600" dirty="0" smtClean="0">
                <a:latin typeface="+mj-lt"/>
              </a:rPr>
              <a:t> @</a:t>
            </a:r>
            <a:r>
              <a:rPr lang="en-US" sz="1600" dirty="0" err="1" smtClean="0">
                <a:latin typeface="+mj-lt"/>
              </a:rPr>
              <a:t>Eleni_Z_Tsigas</a:t>
            </a:r>
            <a:endParaRPr lang="en-US" sz="1600" dirty="0" smtClean="0">
              <a:latin typeface="+mj-lt"/>
            </a:endParaRPr>
          </a:p>
          <a:p>
            <a:pPr algn="ctr" eaLnBrk="1" hangingPunct="1">
              <a:defRPr/>
            </a:pPr>
            <a:r>
              <a:rPr lang="en-US" sz="1600" dirty="0" smtClean="0">
                <a:latin typeface="+mj-lt"/>
              </a:rPr>
              <a:t>November 3, 2016</a:t>
            </a:r>
          </a:p>
          <a:p>
            <a:pPr algn="ctr" eaLnBrk="1" hangingPunct="1">
              <a:defRPr/>
            </a:pPr>
            <a:r>
              <a:rPr lang="en-US" sz="1600" dirty="0" smtClean="0">
                <a:latin typeface="+mj-lt"/>
              </a:rPr>
              <a:t>4</a:t>
            </a:r>
            <a:r>
              <a:rPr lang="en-US" sz="1600" baseline="30000" dirty="0" smtClean="0">
                <a:latin typeface="+mj-lt"/>
              </a:rPr>
              <a:t>th</a:t>
            </a:r>
            <a:r>
              <a:rPr lang="en-US" sz="1600" dirty="0" smtClean="0">
                <a:latin typeface="+mj-lt"/>
              </a:rPr>
              <a:t> Annual Conference</a:t>
            </a:r>
          </a:p>
        </p:txBody>
      </p:sp>
      <p:pic>
        <p:nvPicPr>
          <p:cNvPr id="18435" name="Picture 3" descr="relie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4713" y="338138"/>
            <a:ext cx="2579687" cy="3892550"/>
          </a:xfrm>
          <a:prstGeom prst="rect">
            <a:avLst/>
          </a:prstGeom>
          <a:noFill/>
          <a:ln w="9525">
            <a:solidFill>
              <a:srgbClr val="FFFF99">
                <a:alpha val="65881"/>
              </a:srgbClr>
            </a:solidFill>
            <a:miter lim="800000"/>
            <a:headEnd/>
            <a:tailEnd/>
          </a:ln>
          <a:effectLst>
            <a:outerShdw blurRad="101600" dist="38100" dir="129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436" name="TextBox 1"/>
          <p:cNvSpPr txBox="1">
            <a:spLocks noChangeArrowheads="1"/>
          </p:cNvSpPr>
          <p:nvPr/>
        </p:nvSpPr>
        <p:spPr bwMode="auto">
          <a:xfrm>
            <a:off x="6451600" y="4230688"/>
            <a:ext cx="20828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 eaLnBrk="1" hangingPunct="1"/>
            <a:r>
              <a:rPr lang="en-US" altLang="en-US" sz="1200" i="1" dirty="0"/>
              <a:t>“Embracing Hope”</a:t>
            </a:r>
          </a:p>
          <a:p>
            <a:pPr algn="r" eaLnBrk="1" hangingPunct="1"/>
            <a:r>
              <a:rPr lang="en-US" altLang="en-US" sz="1200" i="1" dirty="0" smtClean="0"/>
              <a:t>Artist: </a:t>
            </a:r>
            <a:r>
              <a:rPr lang="en-US" altLang="en-US" sz="1200" i="1" dirty="0"/>
              <a:t>Ellen </a:t>
            </a:r>
            <a:r>
              <a:rPr lang="en-US" altLang="en-US" sz="1200" i="1" dirty="0" err="1"/>
              <a:t>Pavlakos</a:t>
            </a:r>
            <a:endParaRPr lang="en-US" altLang="en-US" sz="1200" i="1" dirty="0"/>
          </a:p>
        </p:txBody>
      </p:sp>
      <p:pic>
        <p:nvPicPr>
          <p:cNvPr id="18437" name="Picture 2" descr="PF-Logo-color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800" y="5375786"/>
            <a:ext cx="2438400" cy="1013901"/>
          </a:xfrm>
          <a:prstGeom prst="rect">
            <a:avLst/>
          </a:prstGeom>
          <a:noFill/>
          <a:ln>
            <a:noFill/>
          </a:ln>
          <a:effectLst>
            <a:outerShdw blurRad="50800" dist="38100" dir="129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2" descr="Twitter_1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7113" y="4819650"/>
            <a:ext cx="330200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2213" y="5586096"/>
            <a:ext cx="4861732" cy="8035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7104" y="95663"/>
            <a:ext cx="8516144" cy="681284"/>
          </a:xfrm>
        </p:spPr>
        <p:txBody>
          <a:bodyPr>
            <a:noAutofit/>
          </a:bodyPr>
          <a:lstStyle/>
          <a:p>
            <a:r>
              <a:rPr lang="en-US" sz="3600" b="1" dirty="0" smtClean="0">
                <a:latin typeface="Calisto MT" charset="0"/>
                <a:ea typeface="Calisto MT" charset="0"/>
                <a:cs typeface="Calisto MT" charset="0"/>
              </a:rPr>
              <a:t>Awareness by Demographic</a:t>
            </a:r>
            <a:endParaRPr lang="en-US" sz="3600" b="1" dirty="0">
              <a:latin typeface="Calisto MT" charset="0"/>
              <a:ea typeface="Calisto MT" charset="0"/>
              <a:cs typeface="Calisto MT" charset="0"/>
            </a:endParaRP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50665" y="6503321"/>
            <a:ext cx="6026383" cy="123111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en-US" dirty="0"/>
              <a:t>Source: </a:t>
            </a:r>
            <a:r>
              <a:rPr lang="en-US" dirty="0" smtClean="0"/>
              <a:t>BabyCenter Preeclampsia Survey, January 2014, Total (n=1,670</a:t>
            </a:r>
            <a:r>
              <a:rPr lang="en-US" dirty="0"/>
              <a:t>) July 2015 (N=1,657) </a:t>
            </a:r>
          </a:p>
        </p:txBody>
      </p:sp>
      <p:sp>
        <p:nvSpPr>
          <p:cNvPr id="8" name="Rectangle 7"/>
          <p:cNvSpPr/>
          <p:nvPr/>
        </p:nvSpPr>
        <p:spPr>
          <a:xfrm>
            <a:off x="340725" y="1219310"/>
            <a:ext cx="765401" cy="572072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0" bIns="0" rtlCol="0" anchor="ctr"/>
          <a:lstStyle/>
          <a:p>
            <a:pPr>
              <a:lnSpc>
                <a:spcPts val="4000"/>
              </a:lnSpc>
            </a:pPr>
            <a:r>
              <a:rPr lang="en-US" sz="4000" b="1" dirty="0">
                <a:solidFill>
                  <a:srgbClr val="1F9FBC"/>
                </a:solidFill>
                <a:cs typeface="Arial"/>
                <a:sym typeface="Museo Slab 700" charset="0"/>
              </a:rPr>
              <a:t>Q:</a:t>
            </a:r>
          </a:p>
        </p:txBody>
      </p:sp>
      <p:sp>
        <p:nvSpPr>
          <p:cNvPr id="9" name="Rectangle 8"/>
          <p:cNvSpPr/>
          <p:nvPr/>
        </p:nvSpPr>
        <p:spPr>
          <a:xfrm>
            <a:off x="307104" y="1216076"/>
            <a:ext cx="8516144" cy="572072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82880" rtlCol="0" anchor="ctr"/>
          <a:lstStyle/>
          <a:p>
            <a:pPr marL="548640"/>
            <a:r>
              <a:rPr lang="en-US" dirty="0">
                <a:solidFill>
                  <a:srgbClr val="595959"/>
                </a:solidFill>
                <a:cs typeface="Arial"/>
                <a:sym typeface="Museo Slab 700" charset="0"/>
              </a:rPr>
              <a:t>Have you ever heard of </a:t>
            </a:r>
            <a:r>
              <a:rPr lang="en-US" dirty="0" smtClean="0">
                <a:solidFill>
                  <a:srgbClr val="595959"/>
                </a:solidFill>
                <a:cs typeface="Arial"/>
                <a:sym typeface="Museo Slab 700" charset="0"/>
              </a:rPr>
              <a:t>preeclampsia? - YES</a:t>
            </a:r>
            <a:endParaRPr lang="en-US" dirty="0">
              <a:solidFill>
                <a:srgbClr val="595959"/>
              </a:solidFill>
              <a:cs typeface="Arial"/>
              <a:sym typeface="Museo Slab 700" charset="0"/>
            </a:endParaRPr>
          </a:p>
        </p:txBody>
      </p:sp>
      <p:graphicFrame>
        <p:nvGraphicFramePr>
          <p:cNvPr id="5" name="Chart 4"/>
          <p:cNvGraphicFramePr/>
          <p:nvPr>
            <p:extLst/>
          </p:nvPr>
        </p:nvGraphicFramePr>
        <p:xfrm>
          <a:off x="0" y="4207948"/>
          <a:ext cx="4467251" cy="23239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2" name="Chart 11"/>
          <p:cNvGraphicFramePr/>
          <p:nvPr>
            <p:extLst/>
          </p:nvPr>
        </p:nvGraphicFramePr>
        <p:xfrm>
          <a:off x="3057099" y="1574997"/>
          <a:ext cx="6086902" cy="24633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3" name="Chart 12"/>
          <p:cNvGraphicFramePr/>
          <p:nvPr>
            <p:extLst/>
          </p:nvPr>
        </p:nvGraphicFramePr>
        <p:xfrm>
          <a:off x="27954" y="1747207"/>
          <a:ext cx="4467251" cy="23239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4" name="Chart 13"/>
          <p:cNvGraphicFramePr/>
          <p:nvPr>
            <p:extLst/>
          </p:nvPr>
        </p:nvGraphicFramePr>
        <p:xfrm>
          <a:off x="4808295" y="4197700"/>
          <a:ext cx="4335705" cy="23239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cxnSp>
        <p:nvCxnSpPr>
          <p:cNvPr id="6" name="Straight Connector 5"/>
          <p:cNvCxnSpPr/>
          <p:nvPr/>
        </p:nvCxnSpPr>
        <p:spPr>
          <a:xfrm>
            <a:off x="4595883" y="2088107"/>
            <a:ext cx="23884" cy="4230806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532263" y="4176216"/>
            <a:ext cx="8065827" cy="0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4"/>
          <p:cNvSpPr txBox="1">
            <a:spLocks/>
          </p:cNvSpPr>
          <p:nvPr/>
        </p:nvSpPr>
        <p:spPr bwMode="auto">
          <a:xfrm>
            <a:off x="350665" y="620713"/>
            <a:ext cx="8720310" cy="1362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ts val="0"/>
              </a:spcBef>
              <a:buClr>
                <a:schemeClr val="accent2"/>
              </a:buClr>
              <a:buFont typeface="Arial" charset="0"/>
              <a:buNone/>
            </a:pPr>
            <a:r>
              <a:rPr lang="en-US" sz="1800" dirty="0" smtClean="0">
                <a:solidFill>
                  <a:schemeClr val="tx2"/>
                </a:solidFill>
              </a:rPr>
              <a:t>Awareness is lower among lower income and less educated women</a:t>
            </a:r>
          </a:p>
          <a:p>
            <a:pPr eaLnBrk="1" hangingPunct="1">
              <a:spcBef>
                <a:spcPts val="0"/>
              </a:spcBef>
              <a:buClr>
                <a:schemeClr val="accent2"/>
              </a:buClr>
              <a:buFont typeface="Arial" charset="0"/>
              <a:buNone/>
            </a:pPr>
            <a:r>
              <a:rPr lang="en-US" sz="1800" dirty="0" smtClean="0">
                <a:solidFill>
                  <a:schemeClr val="tx2"/>
                </a:solidFill>
              </a:rPr>
              <a:t>We saw a decline in awareness among stay at home moms</a:t>
            </a:r>
            <a:endParaRPr lang="en-US" sz="18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1133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42900" y="179295"/>
            <a:ext cx="8631238" cy="1577788"/>
          </a:xfrm>
        </p:spPr>
        <p:txBody>
          <a:bodyPr>
            <a:noAutofit/>
          </a:bodyPr>
          <a:lstStyle/>
          <a:p>
            <a:pPr algn="l" eaLnBrk="1" hangingPunct="1"/>
            <a:r>
              <a:rPr lang="en-US" altLang="en-US" sz="4000" dirty="0" smtClean="0">
                <a:solidFill>
                  <a:srgbClr val="40404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sto MT" charset="0"/>
                <a:ea typeface="ＭＳ Ｐゴシック" charset="-128"/>
              </a:rPr>
              <a:t>Did Provide Give Information?</a:t>
            </a:r>
            <a:br>
              <a:rPr lang="en-US" altLang="en-US" sz="4000" dirty="0" smtClean="0">
                <a:solidFill>
                  <a:srgbClr val="40404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sto MT" charset="0"/>
                <a:ea typeface="ＭＳ Ｐゴシック" charset="-128"/>
              </a:rPr>
            </a:br>
            <a:r>
              <a:rPr lang="en-US" altLang="en-US" sz="4000" dirty="0" smtClean="0">
                <a:solidFill>
                  <a:srgbClr val="40404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sto MT" charset="0"/>
                <a:ea typeface="ＭＳ Ｐゴシック" charset="-128"/>
              </a:rPr>
              <a:t>Does </a:t>
            </a:r>
            <a:r>
              <a:rPr lang="en-US" altLang="en-US" sz="4000" dirty="0">
                <a:solidFill>
                  <a:srgbClr val="40404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sto MT" charset="0"/>
                <a:ea typeface="ＭＳ Ｐゴシック" charset="-128"/>
              </a:rPr>
              <a:t>Understanding Lead to Action</a:t>
            </a:r>
            <a:r>
              <a:rPr lang="en-US" altLang="en-US" sz="4000" dirty="0" smtClean="0">
                <a:solidFill>
                  <a:srgbClr val="40404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sto MT" charset="0"/>
                <a:ea typeface="ＭＳ Ｐゴシック" charset="-128"/>
              </a:rPr>
              <a:t>?</a:t>
            </a:r>
            <a:br>
              <a:rPr lang="en-US" altLang="en-US" sz="4000" dirty="0" smtClean="0">
                <a:solidFill>
                  <a:srgbClr val="40404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sto MT" charset="0"/>
                <a:ea typeface="ＭＳ Ｐゴシック" charset="-128"/>
              </a:rPr>
            </a:br>
            <a:r>
              <a:rPr lang="en-US" altLang="en-US" sz="2400" dirty="0" smtClean="0">
                <a:solidFill>
                  <a:srgbClr val="40404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sto MT" charset="0"/>
                <a:ea typeface="ＭＳ Ｐゴシック" charset="-128"/>
              </a:rPr>
              <a:t>N=754</a:t>
            </a:r>
            <a:endParaRPr lang="en-US" altLang="en-US" sz="4000" dirty="0">
              <a:solidFill>
                <a:srgbClr val="40404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sto MT" charset="0"/>
              <a:ea typeface="ＭＳ Ｐゴシック" charset="-128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1089025" y="1344622"/>
          <a:ext cx="7272338" cy="43243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342900" y="6338888"/>
            <a:ext cx="3548063" cy="6429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charset="0"/>
              <a:buChar char="n"/>
              <a:defRPr sz="3200">
                <a:solidFill>
                  <a:schemeClr val="tx1"/>
                </a:solidFill>
                <a:latin typeface="+mn-lt"/>
                <a:ea typeface="ＭＳ Ｐゴシック" pitchFamily="-106" charset="-128"/>
                <a:cs typeface="ＭＳ Ｐゴシック" pitchFamily="-106" charset="-128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charset="0"/>
              <a:buChar char="¨"/>
              <a:defRPr sz="28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65000"/>
              <a:buFont typeface="Wingdings" charset="0"/>
              <a:buChar char="n"/>
              <a:defRPr sz="18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0"/>
              <a:buChar char="¨"/>
              <a:defRPr sz="16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0"/>
              <a:buChar char="§"/>
              <a:defRPr sz="14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-65" charset="2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-65" charset="2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-65" charset="2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-65" charset="2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9pPr>
          </a:lstStyle>
          <a:p>
            <a:pPr marL="0" indent="0" defTabSz="457200">
              <a:buClr>
                <a:srgbClr val="FF9900"/>
              </a:buClr>
              <a:buFont typeface="Wingdings" charset="0"/>
              <a:buNone/>
              <a:defRPr/>
            </a:pPr>
            <a:r>
              <a:rPr lang="en-US" sz="1800" dirty="0" smtClean="0">
                <a:solidFill>
                  <a:srgbClr val="000000"/>
                </a:solidFill>
              </a:rPr>
              <a:t>J Mat-</a:t>
            </a:r>
            <a:r>
              <a:rPr lang="en-US" sz="1800" dirty="0" err="1" smtClean="0">
                <a:solidFill>
                  <a:srgbClr val="000000"/>
                </a:solidFill>
              </a:rPr>
              <a:t>Fet</a:t>
            </a:r>
            <a:r>
              <a:rPr lang="en-US" sz="1800" dirty="0" smtClean="0">
                <a:solidFill>
                  <a:srgbClr val="000000"/>
                </a:solidFill>
              </a:rPr>
              <a:t> Neo Medicine 2013</a:t>
            </a:r>
          </a:p>
          <a:p>
            <a:pPr defTabSz="457200">
              <a:buClr>
                <a:srgbClr val="FF9900"/>
              </a:buClr>
              <a:defRPr/>
            </a:pPr>
            <a:endParaRPr lang="en-US" sz="1800" dirty="0" smtClean="0">
              <a:solidFill>
                <a:srgbClr val="000000"/>
              </a:solidFill>
            </a:endParaRPr>
          </a:p>
          <a:p>
            <a:pPr defTabSz="457200">
              <a:buClr>
                <a:srgbClr val="FF9900"/>
              </a:buClr>
              <a:defRPr/>
            </a:pPr>
            <a:endParaRPr lang="en-US" sz="1800" dirty="0">
              <a:solidFill>
                <a:srgbClr val="000000"/>
              </a:solidFill>
            </a:endParaRPr>
          </a:p>
        </p:txBody>
      </p:sp>
      <p:sp>
        <p:nvSpPr>
          <p:cNvPr id="43012" name="Rectangle 5"/>
          <p:cNvSpPr>
            <a:spLocks noChangeArrowheads="1"/>
          </p:cNvSpPr>
          <p:nvPr/>
        </p:nvSpPr>
        <p:spPr bwMode="auto">
          <a:xfrm>
            <a:off x="890588" y="5521325"/>
            <a:ext cx="77660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buFont typeface="Wingdings" charset="2"/>
              <a:buChar char="§"/>
            </a:pPr>
            <a:r>
              <a:rPr lang="en-US" altLang="en-US" b="1" i="1">
                <a:solidFill>
                  <a:srgbClr val="000000"/>
                </a:solidFill>
              </a:rPr>
              <a:t>1:5 recalled information and understood it!</a:t>
            </a:r>
          </a:p>
          <a:p>
            <a:pPr eaLnBrk="1" hangingPunct="1">
              <a:buFont typeface="Wingdings" charset="2"/>
              <a:buChar char="§"/>
            </a:pPr>
            <a:r>
              <a:rPr lang="en-US" altLang="en-US" b="1" i="1">
                <a:solidFill>
                  <a:srgbClr val="000000"/>
                </a:solidFill>
              </a:rPr>
              <a:t>75% v.6% acted if they had symptoms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898989"/>
                </a:solidFill>
              </a:rPr>
              <a:t>© 2015 Preeclampsia Foundation </a:t>
            </a:r>
          </a:p>
        </p:txBody>
      </p:sp>
      <p:pic>
        <p:nvPicPr>
          <p:cNvPr id="38918" name="Picture 7" descr="PF-Logo-color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1738" y="6073775"/>
            <a:ext cx="1390650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30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4" descr="Headache"/>
          <p:cNvPicPr>
            <a:picLocks noChangeAspect="1" noChangeArrowheads="1"/>
          </p:cNvPicPr>
          <p:nvPr/>
        </p:nvPicPr>
        <p:blipFill>
          <a:blip r:embed="rId3">
            <a:lum bright="-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67" t="3949" r="11867"/>
          <a:stretch>
            <a:fillRect/>
          </a:stretch>
        </p:blipFill>
        <p:spPr bwMode="auto">
          <a:xfrm>
            <a:off x="-250825" y="1319213"/>
            <a:ext cx="2460625" cy="3725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1003300" y="1301880"/>
          <a:ext cx="7770813" cy="42570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40963" name="Rectangle 6"/>
          <p:cNvSpPr>
            <a:spLocks noChangeArrowheads="1"/>
          </p:cNvSpPr>
          <p:nvPr/>
        </p:nvSpPr>
        <p:spPr bwMode="auto">
          <a:xfrm>
            <a:off x="381000" y="5688013"/>
            <a:ext cx="86106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buFont typeface="Arial" charset="0"/>
              <a:buNone/>
            </a:pPr>
            <a:r>
              <a:rPr lang="ja-JP" altLang="en-US" sz="2000" b="1" i="1">
                <a:solidFill>
                  <a:srgbClr val="000000"/>
                </a:solidFill>
                <a:latin typeface="Calibri" charset="0"/>
              </a:rPr>
              <a:t>“</a:t>
            </a:r>
            <a:r>
              <a:rPr lang="en-US" altLang="ja-JP" sz="2000" b="1" i="1">
                <a:solidFill>
                  <a:srgbClr val="000000"/>
                </a:solidFill>
                <a:latin typeface="Calibri" charset="0"/>
              </a:rPr>
              <a:t>The best way to diagnose preeclampsia is to listen to your patients.</a:t>
            </a:r>
            <a:r>
              <a:rPr lang="ja-JP" altLang="en-US" sz="2000" b="1" i="1">
                <a:solidFill>
                  <a:srgbClr val="000000"/>
                </a:solidFill>
                <a:latin typeface="Calibri" charset="0"/>
              </a:rPr>
              <a:t>”</a:t>
            </a:r>
            <a:r>
              <a:rPr lang="en-US" altLang="ja-JP" sz="2000" b="1" i="1">
                <a:solidFill>
                  <a:srgbClr val="000000"/>
                </a:solidFill>
                <a:latin typeface="Calibri" charset="0"/>
              </a:rPr>
              <a:t>    </a:t>
            </a:r>
          </a:p>
          <a:p>
            <a:pPr eaLnBrk="1" hangingPunct="1">
              <a:buFont typeface="Arial" charset="0"/>
              <a:buNone/>
            </a:pPr>
            <a:r>
              <a:rPr lang="en-US" altLang="en-US" sz="1600" b="1">
                <a:solidFill>
                  <a:srgbClr val="000000"/>
                </a:solidFill>
                <a:latin typeface="Calibri" charset="0"/>
              </a:rPr>
              <a:t>~ Dr. Baha Sibai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898989"/>
                </a:solidFill>
              </a:rPr>
              <a:t>© 2015 Preeclampsia Foundation 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381000" y="274638"/>
            <a:ext cx="8593138" cy="860425"/>
          </a:xfrm>
          <a:prstGeom prst="rect">
            <a:avLst/>
          </a:prstGeom>
        </p:spPr>
        <p:txBody>
          <a:bodyPr/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3600">
                <a:solidFill>
                  <a:srgbClr val="40404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sto MT" charset="0"/>
              </a:rPr>
              <a:t>Maternal Recognition Improves Outcomes</a:t>
            </a:r>
          </a:p>
        </p:txBody>
      </p:sp>
      <p:pic>
        <p:nvPicPr>
          <p:cNvPr id="40966" name="Picture 6" descr="PF-Logo-color.p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1738" y="6073775"/>
            <a:ext cx="1390650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898989"/>
                </a:solidFill>
              </a:rPr>
              <a:t>© 2015 Preeclampsia Foundation </a:t>
            </a:r>
          </a:p>
        </p:txBody>
      </p:sp>
      <p:pic>
        <p:nvPicPr>
          <p:cNvPr id="45058" name="Picture 4" descr="ISSHP Poster FINAL 2014_10_21_11p_Option1.pd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0"/>
            <a:ext cx="9144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9155" name="Group 7"/>
          <p:cNvGrpSpPr>
            <a:grpSpLocks/>
          </p:cNvGrpSpPr>
          <p:nvPr/>
        </p:nvGrpSpPr>
        <p:grpSpPr bwMode="auto">
          <a:xfrm>
            <a:off x="2159000" y="3479800"/>
            <a:ext cx="5753100" cy="2387600"/>
            <a:chOff x="2159000" y="3479800"/>
            <a:chExt cx="5753100" cy="2387600"/>
          </a:xfrm>
        </p:grpSpPr>
        <p:pic>
          <p:nvPicPr>
            <p:cNvPr id="45061" name="Picture 5" descr="Screen Shot 2015-09-12 at 4.36.43 PM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02773" y="3479800"/>
              <a:ext cx="4309327" cy="2387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5062" name="TextBox 6"/>
            <p:cNvSpPr txBox="1">
              <a:spLocks noChangeArrowheads="1"/>
            </p:cNvSpPr>
            <p:nvPr/>
          </p:nvSpPr>
          <p:spPr bwMode="auto">
            <a:xfrm>
              <a:off x="2159000" y="4800600"/>
              <a:ext cx="2129573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en-US" sz="4800" b="1"/>
                <a:t>66%</a:t>
              </a:r>
            </a:p>
          </p:txBody>
        </p:sp>
      </p:grpSp>
      <p:pic>
        <p:nvPicPr>
          <p:cNvPr id="45060" name="Picture 6" descr="PF-Logo-color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1738" y="6073775"/>
            <a:ext cx="1390650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91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9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9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charset="-128"/>
              </a:rPr>
              <a:t>On “not being listened to”…</a:t>
            </a:r>
          </a:p>
        </p:txBody>
      </p:sp>
      <p:sp>
        <p:nvSpPr>
          <p:cNvPr id="46082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z="2200" i="1">
                <a:solidFill>
                  <a:srgbClr val="000000"/>
                </a:solidFill>
                <a:ea typeface="ＭＳ Ｐゴシック" charset="-128"/>
              </a:rPr>
              <a:t>“I had good doctors, but I was not listened to about very intense and acute headaches that they called migraines. I would see black, throw up, and lose my ability to move certain parts of my body, as well as my ability to speak clearly.”</a:t>
            </a:r>
          </a:p>
          <a:p>
            <a:pPr>
              <a:buFont typeface="Arial" charset="0"/>
              <a:buNone/>
            </a:pPr>
            <a:endParaRPr lang="en-US" altLang="en-US" sz="2200" i="1">
              <a:solidFill>
                <a:srgbClr val="000000"/>
              </a:solidFill>
              <a:ea typeface="ＭＳ Ｐゴシック" charset="-128"/>
            </a:endParaRPr>
          </a:p>
          <a:p>
            <a:r>
              <a:rPr lang="en-US" altLang="en-US" sz="2200" i="1">
                <a:solidFill>
                  <a:srgbClr val="000000"/>
                </a:solidFill>
                <a:ea typeface="ＭＳ Ｐゴシック" charset="-128"/>
              </a:rPr>
              <a:t>“My doctors needed to listen to me. I was in the hospital a day before my placenta abrupted for symptoms related to HELLP. I was never told I had HELLP, but I had all of the symptoms. I kept telling them that I felt like I was in labor, but not normal labor. It was like I had a monster contraction that never let up. The next day, I lost a crazy large amount of blood and found that my placenta had abrupted.”</a:t>
            </a:r>
            <a:endParaRPr lang="en-US" altLang="en-US" sz="2200" i="1">
              <a:ea typeface="ＭＳ Ｐゴシック" charset="-128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898989"/>
                </a:solidFill>
              </a:rPr>
              <a:t>© 2015 Preeclampsia Foundation </a:t>
            </a:r>
          </a:p>
        </p:txBody>
      </p:sp>
      <p:pic>
        <p:nvPicPr>
          <p:cNvPr id="46084" name="Picture 4" descr="PF-Logo-color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1738" y="6073775"/>
            <a:ext cx="1390650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8900"/>
            <a:ext cx="9144000" cy="440432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690" y="4369315"/>
            <a:ext cx="8552610" cy="2136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938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/>
          </p:cNvSpPr>
          <p:nvPr>
            <p:ph type="body" idx="4294967295"/>
          </p:nvPr>
        </p:nvSpPr>
        <p:spPr>
          <a:xfrm>
            <a:off x="304800" y="1621213"/>
            <a:ext cx="6111050" cy="4745915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Arial" charset="0"/>
              <a:buChar char="•"/>
            </a:pPr>
            <a:r>
              <a:rPr lang="en-US" altLang="en-US" sz="2400" dirty="0"/>
              <a:t>U</a:t>
            </a:r>
            <a:r>
              <a:rPr lang="en-US" altLang="en-US" sz="2400" dirty="0" smtClean="0"/>
              <a:t>se non-medical</a:t>
            </a:r>
            <a:r>
              <a:rPr lang="en-US" altLang="en-US" sz="2400" b="1" dirty="0" smtClean="0"/>
              <a:t> plain language</a:t>
            </a:r>
          </a:p>
          <a:p>
            <a:pPr eaLnBrk="1" hangingPunct="1">
              <a:lnSpc>
                <a:spcPct val="80000"/>
              </a:lnSpc>
              <a:buFont typeface="Arial" charset="0"/>
              <a:buChar char="•"/>
            </a:pPr>
            <a:r>
              <a:rPr lang="en-US" altLang="en-US" sz="2400" dirty="0" smtClean="0"/>
              <a:t>Organize information into 2 or 3 components (</a:t>
            </a:r>
            <a:r>
              <a:rPr lang="en-US" altLang="en-US" sz="2400" b="1" dirty="0" smtClean="0"/>
              <a:t>“chunk &amp; check”</a:t>
            </a:r>
            <a:r>
              <a:rPr lang="en-US" altLang="ja-JP" sz="2400" dirty="0" smtClean="0"/>
              <a:t>)</a:t>
            </a:r>
          </a:p>
          <a:p>
            <a:pPr eaLnBrk="1" hangingPunct="1">
              <a:lnSpc>
                <a:spcPct val="80000"/>
              </a:lnSpc>
              <a:buFont typeface="Arial" charset="0"/>
              <a:buChar char="•"/>
            </a:pPr>
            <a:r>
              <a:rPr lang="en-US" altLang="en-US" sz="2400" dirty="0" smtClean="0"/>
              <a:t>Use </a:t>
            </a:r>
            <a:r>
              <a:rPr lang="ja-JP" altLang="en-US" sz="2400" b="1" dirty="0" smtClean="0"/>
              <a:t>“</a:t>
            </a:r>
            <a:r>
              <a:rPr lang="en-US" altLang="ja-JP" sz="2400" b="1" dirty="0" smtClean="0"/>
              <a:t>teach back</a:t>
            </a:r>
            <a:r>
              <a:rPr lang="ja-JP" altLang="en-US" sz="2400" b="1" dirty="0" smtClean="0"/>
              <a:t>”</a:t>
            </a:r>
            <a:r>
              <a:rPr lang="en-US" altLang="ja-JP" sz="2400" b="1" dirty="0" smtClean="0"/>
              <a:t> </a:t>
            </a:r>
            <a:r>
              <a:rPr lang="en-US" altLang="ja-JP" sz="2400" dirty="0" smtClean="0"/>
              <a:t>to confirm understanding with open-ended Q’s</a:t>
            </a:r>
          </a:p>
          <a:p>
            <a:pPr eaLnBrk="1" hangingPunct="1">
              <a:lnSpc>
                <a:spcPct val="80000"/>
              </a:lnSpc>
              <a:buFont typeface="Arial" charset="0"/>
              <a:buChar char="•"/>
            </a:pPr>
            <a:r>
              <a:rPr lang="en-US" altLang="en-US" sz="2400" dirty="0" smtClean="0"/>
              <a:t>Do not assume patient</a:t>
            </a:r>
            <a:r>
              <a:rPr lang="en-US" altLang="ja-JP" sz="2400" dirty="0" smtClean="0"/>
              <a:t>s’ literacy levels or understanding by appearance</a:t>
            </a:r>
          </a:p>
          <a:p>
            <a:pPr eaLnBrk="1" hangingPunct="1">
              <a:lnSpc>
                <a:spcPct val="80000"/>
              </a:lnSpc>
              <a:buFont typeface="Arial" charset="0"/>
              <a:buChar char="•"/>
            </a:pPr>
            <a:r>
              <a:rPr lang="en-US" altLang="ja-JP" sz="2400" i="1" dirty="0" smtClean="0"/>
              <a:t>Stop, look, and listen </a:t>
            </a:r>
            <a:r>
              <a:rPr lang="en-US" altLang="ja-JP" sz="2400" dirty="0" smtClean="0"/>
              <a:t>to your patients!</a:t>
            </a:r>
          </a:p>
          <a:p>
            <a:pPr eaLnBrk="1" hangingPunct="1">
              <a:lnSpc>
                <a:spcPct val="80000"/>
              </a:lnSpc>
              <a:buFont typeface="Arial" charset="0"/>
              <a:buChar char="•"/>
            </a:pPr>
            <a:r>
              <a:rPr lang="en-US" altLang="ja-JP" sz="2400" dirty="0" smtClean="0"/>
              <a:t>Use </a:t>
            </a:r>
            <a:r>
              <a:rPr lang="en-US" altLang="ja-JP" sz="2400" b="1" dirty="0" smtClean="0"/>
              <a:t>proven tools </a:t>
            </a:r>
            <a:r>
              <a:rPr lang="en-US" altLang="ja-JP" sz="2400" dirty="0" smtClean="0"/>
              <a:t>that support consistent message</a:t>
            </a:r>
          </a:p>
          <a:p>
            <a:pPr eaLnBrk="1" hangingPunct="1">
              <a:lnSpc>
                <a:spcPct val="80000"/>
              </a:lnSpc>
              <a:buFont typeface="Arial" charset="0"/>
              <a:buChar char="•"/>
            </a:pPr>
            <a:r>
              <a:rPr lang="en-US" sz="2400" dirty="0"/>
              <a:t>Messages must be repeated to be </a:t>
            </a:r>
            <a:r>
              <a:rPr lang="en-US" sz="2400" dirty="0" smtClean="0"/>
              <a:t>remembered</a:t>
            </a:r>
          </a:p>
          <a:p>
            <a:pPr eaLnBrk="1" hangingPunct="1">
              <a:lnSpc>
                <a:spcPct val="80000"/>
              </a:lnSpc>
              <a:buFont typeface="Arial" charset="0"/>
              <a:buChar char="•"/>
            </a:pPr>
            <a:r>
              <a:rPr lang="en-US" sz="2400" dirty="0" smtClean="0"/>
              <a:t>Use multiple teaching strategies to accommodate learning styles</a:t>
            </a:r>
            <a:endParaRPr lang="en-US" altLang="ja-JP" sz="2400" dirty="0" smtClean="0"/>
          </a:p>
        </p:txBody>
      </p:sp>
      <p:pic>
        <p:nvPicPr>
          <p:cNvPr id="29699" name="Picture 8" descr="doctor_patien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3554" y="1814513"/>
            <a:ext cx="2280947" cy="3429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0" name="Title 1"/>
          <p:cNvSpPr txBox="1">
            <a:spLocks/>
          </p:cNvSpPr>
          <p:nvPr/>
        </p:nvSpPr>
        <p:spPr bwMode="auto">
          <a:xfrm>
            <a:off x="381000" y="274638"/>
            <a:ext cx="8593138" cy="1401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ct val="20000"/>
              </a:spcBef>
              <a:buBlip>
                <a:blip r:embed="rId4"/>
              </a:buBlip>
              <a:defRPr sz="3000"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Blip>
                <a:blip r:embed="rId4"/>
              </a:buBlip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Blip>
                <a:blip r:embed="rId4"/>
              </a:buBlip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Blip>
                <a:blip r:embed="rId4"/>
              </a:buBlip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Blip>
                <a:blip r:embed="rId4"/>
              </a:buBlip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800" b="1" dirty="0">
                <a:latin typeface="Calibri" charset="0"/>
                <a:ea typeface="Calibri" charset="0"/>
                <a:cs typeface="Calibri" charset="0"/>
              </a:rPr>
              <a:t>Key Strategies for </a:t>
            </a:r>
            <a:r>
              <a:rPr lang="en-US" altLang="en-US" sz="3800" b="1" dirty="0" smtClean="0">
                <a:latin typeface="Calibri" charset="0"/>
                <a:ea typeface="Calibri" charset="0"/>
                <a:cs typeface="Calibri" charset="0"/>
              </a:rPr>
              <a:t>Effective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3800" b="1" dirty="0" smtClean="0">
                <a:latin typeface="Calibri" charset="0"/>
                <a:ea typeface="Calibri" charset="0"/>
                <a:cs typeface="Calibri" charset="0"/>
              </a:rPr>
              <a:t>Patient Communication</a:t>
            </a:r>
            <a:endParaRPr lang="en-US" altLang="en-US" sz="3800" b="1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9701" name="TextBox 2"/>
          <p:cNvSpPr txBox="1">
            <a:spLocks noChangeArrowheads="1"/>
          </p:cNvSpPr>
          <p:nvPr/>
        </p:nvSpPr>
        <p:spPr bwMode="auto">
          <a:xfrm>
            <a:off x="4386263" y="6386147"/>
            <a:ext cx="45878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Blip>
                <a:blip r:embed="rId4"/>
              </a:buBlip>
              <a:defRPr sz="3000"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Blip>
                <a:blip r:embed="rId4"/>
              </a:buBlip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Blip>
                <a:blip r:embed="rId4"/>
              </a:buBlip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Blip>
                <a:blip r:embed="rId4"/>
              </a:buBlip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Blip>
                <a:blip r:embed="rId4"/>
              </a:buBlip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dirty="0">
                <a:solidFill>
                  <a:prstClr val="black"/>
                </a:solidFill>
                <a:latin typeface="Arial" panose="020B0604020202020204" pitchFamily="34" charset="0"/>
                <a:cs typeface="+mn-cs"/>
              </a:rPr>
              <a:t>ACOG Hypertension in Pregnancy guidelines (2013)</a:t>
            </a:r>
          </a:p>
        </p:txBody>
      </p:sp>
      <p:pic>
        <p:nvPicPr>
          <p:cNvPr id="29702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5525" y="225425"/>
            <a:ext cx="1589088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0189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6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6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6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6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969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969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969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969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698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5" name="Picture 5" descr="PF-Logo-color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7994" y="6057823"/>
            <a:ext cx="1042988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-151887" y="0"/>
            <a:ext cx="9451749" cy="461665"/>
          </a:xfrm>
          <a:prstGeom prst="rect">
            <a:avLst/>
          </a:prstGeom>
          <a:gradFill rotWithShape="0">
            <a:gsLst>
              <a:gs pos="0">
                <a:srgbClr val="9B2929"/>
              </a:gs>
              <a:gs pos="50000">
                <a:srgbClr val="481313"/>
              </a:gs>
              <a:gs pos="100000">
                <a:srgbClr val="9B2929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rgbClr val="9B2929"/>
                </a:solidFill>
                <a:latin typeface="Arial Black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rgbClr val="9B2929"/>
                </a:solidFill>
                <a:latin typeface="Arial Black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rgbClr val="9B2929"/>
                </a:solidFill>
                <a:latin typeface="Arial Black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rgbClr val="9B2929"/>
                </a:solidFill>
                <a:latin typeface="Arial Black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rgbClr val="9B2929"/>
                </a:solidFill>
                <a:latin typeface="Arial Black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9B2929"/>
                </a:solidFill>
                <a:latin typeface="Arial Black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9B2929"/>
                </a:solidFill>
                <a:latin typeface="Arial Black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9B2929"/>
                </a:solidFill>
                <a:latin typeface="Arial Black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9B2929"/>
                </a:solidFill>
                <a:latin typeface="Arial Black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dirty="0">
                <a:solidFill>
                  <a:schemeClr val="bg1"/>
                </a:solidFill>
                <a:latin typeface="Arial Narrow" charset="0"/>
              </a:rPr>
              <a:t>Your Patient Education Toolkit</a:t>
            </a:r>
          </a:p>
        </p:txBody>
      </p:sp>
      <p:pic>
        <p:nvPicPr>
          <p:cNvPr id="8" name="Picture 3" descr="Screen shot 2013-07-14 at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814" y="550449"/>
            <a:ext cx="4703479" cy="3183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3179" y="2324794"/>
            <a:ext cx="2937296" cy="4433888"/>
          </a:xfrm>
          <a:prstGeom prst="rect">
            <a:avLst/>
          </a:prstGeom>
          <a:effectLst>
            <a:outerShdw blurRad="50800" dist="762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5893507" y="3064003"/>
            <a:ext cx="322897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l" eaLnBrk="1" hangingPunct="1"/>
            <a:r>
              <a:rPr lang="en-US" altLang="en-US" sz="1400" dirty="0">
                <a:solidFill>
                  <a:srgbClr val="000000"/>
                </a:solidFill>
                <a:latin typeface="Calibri" charset="0"/>
              </a:rPr>
              <a:t>Video available in English and Spanish on YouTube™ or for adding to your website</a:t>
            </a:r>
          </a:p>
        </p:txBody>
      </p:sp>
      <p:pic>
        <p:nvPicPr>
          <p:cNvPr id="11" name="Picture 10" descr="Screen Shot 2015-05-06 at 3.40.04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3660" y="816037"/>
            <a:ext cx="3474069" cy="2135425"/>
          </a:xfrm>
          <a:prstGeom prst="rect">
            <a:avLst/>
          </a:prstGeom>
          <a:noFill/>
          <a:ln w="19050" cap="rnd">
            <a:solidFill>
              <a:srgbClr val="000000">
                <a:alpha val="88000"/>
              </a:srgbClr>
            </a:solidFill>
            <a:round/>
            <a:headEnd/>
            <a:tailEnd/>
          </a:ln>
          <a:effectLst>
            <a:outerShdw blurRad="50800" dist="762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893507" y="4091313"/>
            <a:ext cx="307422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>
                <a:solidFill>
                  <a:srgbClr val="E39310"/>
                </a:solidFill>
              </a:rPr>
              <a:t>These and </a:t>
            </a:r>
            <a:r>
              <a:rPr lang="en-US" sz="1600" b="1" i="1" dirty="0" smtClean="0">
                <a:solidFill>
                  <a:srgbClr val="E39310"/>
                </a:solidFill>
              </a:rPr>
              <a:t>other </a:t>
            </a:r>
            <a:r>
              <a:rPr lang="en-US" sz="1600" b="1" i="1" dirty="0">
                <a:solidFill>
                  <a:srgbClr val="E39310"/>
                </a:solidFill>
              </a:rPr>
              <a:t>patient education materials </a:t>
            </a:r>
            <a:r>
              <a:rPr lang="en-US" sz="1600" b="1" i="1" dirty="0" smtClean="0">
                <a:solidFill>
                  <a:srgbClr val="E39310"/>
                </a:solidFill>
              </a:rPr>
              <a:t>are available in multiple languages and can </a:t>
            </a:r>
            <a:r>
              <a:rPr lang="en-US" sz="1600" b="1" i="1" dirty="0">
                <a:solidFill>
                  <a:srgbClr val="E39310"/>
                </a:solidFill>
              </a:rPr>
              <a:t>be ordered from </a:t>
            </a:r>
            <a:r>
              <a:rPr lang="en-US" sz="1600" b="1" dirty="0" smtClean="0">
                <a:ea typeface="Calibri" charset="0"/>
                <a:cs typeface="Calibri" charset="0"/>
              </a:rPr>
              <a:t>www.preeclampsia.org/store</a:t>
            </a:r>
            <a:endParaRPr lang="en-US" sz="1600" b="1" dirty="0">
              <a:ea typeface="Calibri" charset="0"/>
              <a:cs typeface="Calibri" charset="0"/>
            </a:endParaRPr>
          </a:p>
        </p:txBody>
      </p:sp>
      <p:pic>
        <p:nvPicPr>
          <p:cNvPr id="12" name="Picture 8" descr="Illustrated-tear-pads-3D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740" y="2317156"/>
            <a:ext cx="1929756" cy="3740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2675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Text Box 9"/>
          <p:cNvSpPr txBox="1">
            <a:spLocks noChangeArrowheads="1"/>
          </p:cNvSpPr>
          <p:nvPr/>
        </p:nvSpPr>
        <p:spPr bwMode="auto">
          <a:xfrm>
            <a:off x="-187287" y="0"/>
            <a:ext cx="9331287" cy="461665"/>
          </a:xfrm>
          <a:prstGeom prst="rect">
            <a:avLst/>
          </a:prstGeom>
          <a:gradFill rotWithShape="0">
            <a:gsLst>
              <a:gs pos="0">
                <a:srgbClr val="9B2929"/>
              </a:gs>
              <a:gs pos="50000">
                <a:srgbClr val="481313"/>
              </a:gs>
              <a:gs pos="100000">
                <a:srgbClr val="9B2929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rgbClr val="9B2929"/>
                </a:solidFill>
                <a:latin typeface="Arial Black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rgbClr val="9B2929"/>
                </a:solidFill>
                <a:latin typeface="Arial Black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rgbClr val="9B2929"/>
                </a:solidFill>
                <a:latin typeface="Arial Black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rgbClr val="9B2929"/>
                </a:solidFill>
                <a:latin typeface="Arial Black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rgbClr val="9B2929"/>
                </a:solidFill>
                <a:latin typeface="Arial Black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9B2929"/>
                </a:solidFill>
                <a:latin typeface="Arial Black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9B2929"/>
                </a:solidFill>
                <a:latin typeface="Arial Black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9B2929"/>
                </a:solidFill>
                <a:latin typeface="Arial Black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9B2929"/>
                </a:solidFill>
                <a:latin typeface="Arial Black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dirty="0">
                <a:solidFill>
                  <a:schemeClr val="bg1"/>
                </a:solidFill>
                <a:latin typeface="Arial Narrow" charset="0"/>
              </a:rPr>
              <a:t>Your Patient Education Toolkit</a:t>
            </a:r>
          </a:p>
        </p:txBody>
      </p:sp>
      <p:pic>
        <p:nvPicPr>
          <p:cNvPr id="27661" name="Picture 13" descr="HELLPFrontCov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94877">
            <a:off x="6422485" y="1364780"/>
            <a:ext cx="1819280" cy="409506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50800" dist="762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62" name="Picture 14" descr="HeartFrontCov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13170">
            <a:off x="457537" y="1140824"/>
            <a:ext cx="1863856" cy="411000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50800" dist="762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60" name="Picture 12" descr="SpanishCov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7093" y="1029862"/>
            <a:ext cx="1853901" cy="411796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50800" dist="762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63" name="Picture 15" descr="FrontCove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17420">
            <a:off x="4426715" y="1099307"/>
            <a:ext cx="1877074" cy="4123834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50800" dist="762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435100" y="5570214"/>
            <a:ext cx="5346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Calibri" charset="0"/>
                <a:ea typeface="Calibri" charset="0"/>
                <a:cs typeface="Calibri" charset="0"/>
              </a:rPr>
              <a:t>www.preeclampsia.org/store</a:t>
            </a:r>
            <a:endParaRPr lang="en-US" sz="2800" b="1" dirty="0"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7694" y="6047050"/>
            <a:ext cx="1589088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2848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6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6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6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76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76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76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76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76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898989"/>
                </a:solidFill>
              </a:rPr>
              <a:t>© 2015 Preeclampsia Foundation 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17538" y="2268538"/>
            <a:ext cx="8128000" cy="1496638"/>
          </a:xfrm>
        </p:spPr>
        <p:txBody>
          <a:bodyPr>
            <a:noAutofit/>
          </a:bodyPr>
          <a:lstStyle/>
          <a:p>
            <a:pPr eaLnBrk="1" hangingPunct="1"/>
            <a:r>
              <a:rPr lang="en-US" altLang="en-US" sz="3800" cap="none" dirty="0" smtClean="0">
                <a:solidFill>
                  <a:srgbClr val="40404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sto MT" charset="0"/>
                <a:ea typeface="ＭＳ Ｐゴシック" charset="-128"/>
              </a:rPr>
              <a:t>The role of partners as advocates.</a:t>
            </a:r>
            <a:endParaRPr lang="en-US" altLang="en-US" sz="3800" cap="none" dirty="0">
              <a:solidFill>
                <a:srgbClr val="40404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sto MT" charset="0"/>
              <a:ea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/>
          <p:cNvSpPr>
            <a:spLocks noGrp="1"/>
          </p:cNvSpPr>
          <p:nvPr>
            <p:ph type="title" idx="4294967295"/>
          </p:nvPr>
        </p:nvSpPr>
        <p:spPr>
          <a:xfrm>
            <a:off x="533400" y="120650"/>
            <a:ext cx="6519863" cy="1430338"/>
          </a:xfrm>
        </p:spPr>
        <p:txBody>
          <a:bodyPr/>
          <a:lstStyle/>
          <a:p>
            <a:pPr algn="l" eaLnBrk="1" hangingPunct="1"/>
            <a:r>
              <a:rPr lang="en-US" altLang="en-US" b="1" dirty="0">
                <a:latin typeface="Calisto MT" charset="0"/>
                <a:ea typeface="ＭＳ Ｐゴシック" charset="-128"/>
              </a:rPr>
              <a:t>Learning </a:t>
            </a:r>
            <a:r>
              <a:rPr lang="en-US" altLang="en-US" b="1" dirty="0" smtClean="0">
                <a:latin typeface="Calisto MT" charset="0"/>
                <a:ea typeface="ＭＳ Ｐゴシック" charset="-128"/>
              </a:rPr>
              <a:t>Objectives:</a:t>
            </a:r>
            <a:endParaRPr lang="en-US" altLang="en-US" b="1" dirty="0">
              <a:latin typeface="Calisto MT" charset="0"/>
              <a:ea typeface="ＭＳ Ｐゴシック" charset="-128"/>
            </a:endParaRPr>
          </a:p>
        </p:txBody>
      </p:sp>
      <p:sp>
        <p:nvSpPr>
          <p:cNvPr id="20482" name="Rectangle 3"/>
          <p:cNvSpPr>
            <a:spLocks noGrp="1"/>
          </p:cNvSpPr>
          <p:nvPr>
            <p:ph type="body" sz="half" idx="4294967295"/>
          </p:nvPr>
        </p:nvSpPr>
        <p:spPr>
          <a:xfrm>
            <a:off x="533400" y="1177925"/>
            <a:ext cx="5092700" cy="3860800"/>
          </a:xfrm>
        </p:spPr>
        <p:txBody>
          <a:bodyPr/>
          <a:lstStyle/>
          <a:p>
            <a:pPr eaLnBrk="1" hangingPunct="1"/>
            <a:r>
              <a:rPr lang="en-US" altLang="en-US" sz="2000" dirty="0">
                <a:ea typeface="ＭＳ Ｐゴシック" charset="-128"/>
              </a:rPr>
              <a:t>Incorporate education tools and methods that contribute to patients’ prenatal and postpartum understanding of preeclampsia symptoms</a:t>
            </a:r>
          </a:p>
          <a:p>
            <a:pPr eaLnBrk="1" hangingPunct="1"/>
            <a:r>
              <a:rPr lang="en-US" altLang="en-US" sz="2000" dirty="0">
                <a:ea typeface="ＭＳ Ｐゴシック" charset="-128"/>
              </a:rPr>
              <a:t>Recognize unmet mental health problems that patients with hypertensive disorders of pregnancy may experience and how to respond</a:t>
            </a:r>
          </a:p>
          <a:p>
            <a:pPr eaLnBrk="1" hangingPunct="1"/>
            <a:r>
              <a:rPr lang="en-US" altLang="en-US" sz="2000" dirty="0">
                <a:ea typeface="ＭＳ Ｐゴシック" charset="-128"/>
              </a:rPr>
              <a:t>Determine how and why patient engagement may inform quality measures and improve outcomes</a:t>
            </a:r>
          </a:p>
        </p:txBody>
      </p:sp>
      <p:pic>
        <p:nvPicPr>
          <p:cNvPr id="20483" name="Picture 5" descr="MP900425487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19800" y="1550988"/>
            <a:ext cx="3173413" cy="3248025"/>
          </a:xfrm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1200" dirty="0">
                <a:solidFill>
                  <a:srgbClr val="898989"/>
                </a:solidFill>
              </a:rPr>
              <a:t>© </a:t>
            </a:r>
            <a:r>
              <a:rPr lang="en-US" altLang="en-US" sz="1200" dirty="0" smtClean="0">
                <a:solidFill>
                  <a:srgbClr val="898989"/>
                </a:solidFill>
              </a:rPr>
              <a:t>2016 </a:t>
            </a:r>
            <a:r>
              <a:rPr lang="en-US" altLang="en-US" sz="1200" dirty="0">
                <a:solidFill>
                  <a:srgbClr val="898989"/>
                </a:solidFill>
              </a:rPr>
              <a:t>Preeclampsia Foundation </a:t>
            </a:r>
          </a:p>
        </p:txBody>
      </p:sp>
      <p:sp>
        <p:nvSpPr>
          <p:cNvPr id="6" name="Rectangle 2"/>
          <p:cNvSpPr txBox="1">
            <a:spLocks/>
          </p:cNvSpPr>
          <p:nvPr/>
        </p:nvSpPr>
        <p:spPr bwMode="auto">
          <a:xfrm>
            <a:off x="533399" y="4862512"/>
            <a:ext cx="6519863" cy="143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l" eaLnBrk="1" hangingPunct="1"/>
            <a:r>
              <a:rPr lang="en-US" altLang="en-US" b="1" dirty="0" smtClean="0">
                <a:latin typeface="Calisto MT" charset="0"/>
                <a:ea typeface="ＭＳ Ｐゴシック" charset="-128"/>
              </a:rPr>
              <a:t>Disclosures:</a:t>
            </a:r>
            <a:r>
              <a:rPr lang="en-US" altLang="en-US" sz="3200" dirty="0" smtClean="0">
                <a:latin typeface="+mn-lt"/>
                <a:ea typeface="ＭＳ Ｐゴシック" charset="-128"/>
              </a:rPr>
              <a:t> </a:t>
            </a:r>
          </a:p>
          <a:p>
            <a:pPr algn="l" eaLnBrk="1" hangingPunct="1"/>
            <a:r>
              <a:rPr lang="en-US" altLang="en-US" sz="2000" dirty="0">
                <a:latin typeface="+mn-lt"/>
                <a:ea typeface="ＭＳ Ｐゴシック" charset="-128"/>
              </a:rPr>
              <a:t>N</a:t>
            </a:r>
            <a:r>
              <a:rPr lang="en-US" altLang="en-US" sz="2000" dirty="0" smtClean="0">
                <a:latin typeface="+mn-lt"/>
                <a:ea typeface="ＭＳ Ｐゴシック" charset="-128"/>
              </a:rPr>
              <a:t>one</a:t>
            </a:r>
            <a:endParaRPr lang="en-US" altLang="en-US" sz="2000" dirty="0">
              <a:latin typeface="+mn-lt"/>
              <a:ea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685800" y="4267200"/>
            <a:ext cx="7772400" cy="977900"/>
          </a:xfrm>
        </p:spPr>
        <p:txBody>
          <a:bodyPr/>
          <a:lstStyle/>
          <a:p>
            <a:pPr eaLnBrk="1" hangingPunct="1"/>
            <a:r>
              <a:rPr lang="ja-JP" altLang="en-US" sz="3200">
                <a:solidFill>
                  <a:srgbClr val="40404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sto MT" charset="0"/>
                <a:ea typeface="ＭＳ Ｐゴシック" charset="-128"/>
              </a:rPr>
              <a:t>“</a:t>
            </a:r>
            <a:r>
              <a:rPr lang="en-US" altLang="ja-JP" sz="3200">
                <a:solidFill>
                  <a:srgbClr val="40404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sto MT" charset="0"/>
                <a:ea typeface="ＭＳ Ｐゴシック" charset="-128"/>
              </a:rPr>
              <a:t>…the cure for preeclampsia is delivery.</a:t>
            </a:r>
            <a:r>
              <a:rPr lang="ja-JP" altLang="en-US" sz="3200">
                <a:solidFill>
                  <a:srgbClr val="40404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sto MT" charset="0"/>
                <a:ea typeface="ＭＳ Ｐゴシック" charset="-128"/>
              </a:rPr>
              <a:t>”</a:t>
            </a:r>
            <a:endParaRPr lang="en-US" altLang="en-US" sz="3200">
              <a:solidFill>
                <a:srgbClr val="40404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sto MT" charset="0"/>
              <a:ea typeface="ＭＳ Ｐゴシック" charset="-128"/>
            </a:endParaRPr>
          </a:p>
        </p:txBody>
      </p:sp>
      <p:pic>
        <p:nvPicPr>
          <p:cNvPr id="8" name="Picture Placeholder 7" descr="Joan ballons.jpg"/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t="650" b="650"/>
          <a:stretch>
            <a:fillRect/>
          </a:stretch>
        </p:blipFill>
        <p:spPr>
          <a:xfrm rot="21540000">
            <a:off x="1447800" y="449263"/>
            <a:ext cx="2279650" cy="3375025"/>
          </a:xfrm>
        </p:spPr>
      </p:pic>
      <p:pic>
        <p:nvPicPr>
          <p:cNvPr id="10" name="Picture Placeholder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438545">
            <a:off x="4767263" y="674688"/>
            <a:ext cx="3811587" cy="2867025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" name="Footer Placeholder 1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898989"/>
                </a:solidFill>
              </a:rPr>
              <a:t>© 2015 Preeclampsia Foundation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4294967295"/>
          </p:nvPr>
        </p:nvSpPr>
        <p:spPr>
          <a:xfrm rot="295887">
            <a:off x="4370388" y="5051425"/>
            <a:ext cx="3051175" cy="950913"/>
          </a:xfrm>
        </p:spPr>
        <p:txBody>
          <a:bodyPr rtlCol="0">
            <a:normAutofit/>
          </a:bodyPr>
          <a:lstStyle/>
          <a:p>
            <a:pPr marL="0" indent="0" algn="ctr" eaLnBrk="1" fontAlgn="auto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FontTx/>
              <a:buNone/>
              <a:defRPr/>
            </a:pPr>
            <a:r>
              <a:rPr lang="en-US" sz="2400" b="1" dirty="0">
                <a:latin typeface="+mj-lt"/>
              </a:rPr>
              <a:t>Joan and </a:t>
            </a:r>
            <a:r>
              <a:rPr lang="en-US" sz="2400" b="1" dirty="0" smtClean="0">
                <a:latin typeface="+mj-lt"/>
              </a:rPr>
              <a:t>Max</a:t>
            </a:r>
            <a:endParaRPr lang="en-US" sz="2400" b="1" dirty="0">
              <a:latin typeface="+mj-lt"/>
            </a:endParaRPr>
          </a:p>
        </p:txBody>
      </p:sp>
      <p:pic>
        <p:nvPicPr>
          <p:cNvPr id="11" name="Picture Placeholder 10" descr="Todd_Heiden6.jpg"/>
          <p:cNvPicPr>
            <a:picLocks noGrp="1" noChangeAspect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86" t="16666" r="16798" b="22392"/>
          <a:stretch>
            <a:fillRect/>
          </a:stretch>
        </p:blipFill>
        <p:spPr>
          <a:xfrm rot="268812">
            <a:off x="4606925" y="457200"/>
            <a:ext cx="3074988" cy="4244975"/>
          </a:xfrm>
          <a:solidFill>
            <a:srgbClr val="404040"/>
          </a:solidFill>
          <a:ln w="88900">
            <a:solidFill>
              <a:schemeClr val="tx1"/>
            </a:solidFill>
            <a:miter lim="800000"/>
            <a:headEnd/>
            <a:tailEnd/>
          </a:ln>
          <a:effectLst>
            <a:outerShdw blurRad="127000" sx="102000" sy="102000" algn="ctr" rotWithShape="0">
              <a:srgbClr val="000000">
                <a:alpha val="39998"/>
              </a:srgbClr>
            </a:outerShdw>
          </a:effectLst>
          <a:extLst/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898989"/>
                </a:solidFill>
              </a:rPr>
              <a:t>© 2015 Preeclampsia Foundation </a:t>
            </a:r>
          </a:p>
        </p:txBody>
      </p:sp>
      <p:pic>
        <p:nvPicPr>
          <p:cNvPr id="5" name="Picture Placeholder 9" descr="Todd_Heiden4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73" t="13103" r="12254" b="2937"/>
          <a:stretch>
            <a:fillRect/>
          </a:stretch>
        </p:blipFill>
        <p:spPr>
          <a:xfrm rot="21260421">
            <a:off x="619125" y="1860550"/>
            <a:ext cx="3017838" cy="2909888"/>
          </a:xfrm>
          <a:prstGeom prst="rect">
            <a:avLst/>
          </a:prstGeom>
          <a:solidFill>
            <a:srgbClr val="404040"/>
          </a:solidFill>
          <a:ln w="88900">
            <a:solidFill>
              <a:schemeClr val="tx1"/>
            </a:solidFill>
            <a:miter lim="800000"/>
            <a:headEnd/>
            <a:tailEnd/>
          </a:ln>
          <a:effectLst>
            <a:outerShdw blurRad="127000" sx="102000" sy="102000" algn="ctr" rotWithShape="0">
              <a:srgbClr val="000000">
                <a:alpha val="39999"/>
              </a:srgbClr>
            </a:outerShdw>
          </a:effectLst>
        </p:spPr>
      </p:pic>
      <p:sp>
        <p:nvSpPr>
          <p:cNvPr id="6" name="Title 1"/>
          <p:cNvSpPr txBox="1">
            <a:spLocks/>
          </p:cNvSpPr>
          <p:nvPr/>
        </p:nvSpPr>
        <p:spPr>
          <a:xfrm rot="21260034">
            <a:off x="969708" y="4985957"/>
            <a:ext cx="2953739" cy="546100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2400" b="1" dirty="0" smtClean="0">
                <a:effectLst>
                  <a:outerShdw blurRad="38100" dist="38100" dir="2700000" algn="tl">
                    <a:srgbClr val="DDDDDD"/>
                  </a:outerShdw>
                </a:effectLst>
              </a:rPr>
              <a:t>Joan, Max and Sophie</a:t>
            </a:r>
            <a:endParaRPr lang="en-US" sz="2400" b="1" dirty="0"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400" dirty="0">
                <a:latin typeface="+mn-lt"/>
              </a:rPr>
              <a:t>Joan Donnelly</a:t>
            </a:r>
          </a:p>
        </p:txBody>
      </p:sp>
      <p:pic>
        <p:nvPicPr>
          <p:cNvPr id="60418" name="Picture Placeholder 12" descr="Joan Donnolly.jpg"/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>
            <a:fillRect/>
          </a:stretch>
        </p:blipFill>
        <p:spPr/>
      </p:pic>
      <p:sp>
        <p:nvSpPr>
          <p:cNvPr id="60419" name="Text Placeholder 11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>
              <a:buFont typeface="Wingdings" charset="2"/>
              <a:buNone/>
            </a:pPr>
            <a:r>
              <a:rPr lang="en-US" altLang="en-US" sz="1600" b="1">
                <a:ea typeface="ＭＳ Ｐゴシック" charset="-128"/>
              </a:rPr>
              <a:t>May 24, 1967 – August 6, 2010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898989"/>
                </a:solidFill>
              </a:rPr>
              <a:t>© 2015 Preeclampsia Foundation </a:t>
            </a:r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“I said ‘I’m sorry’ to her every single day.”</a:t>
            </a:r>
            <a:endParaRPr lang="en-US" sz="36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dirty="0" smtClean="0"/>
              <a:t>© 2016 Preeclampsia Foundation </a:t>
            </a:r>
            <a:endParaRPr lang="en-US" altLang="en-US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790" y="1417638"/>
            <a:ext cx="8028419" cy="4525963"/>
          </a:xfr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9719" y="5739190"/>
            <a:ext cx="1983635" cy="1234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615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creen shot 2012-04-17 at 6.42.49 PM.png"/>
          <p:cNvPicPr>
            <a:picLocks noChangeAspect="1"/>
          </p:cNvPicPr>
          <p:nvPr/>
        </p:nvPicPr>
        <p:blipFill>
          <a:blip r:embed="rId3"/>
          <a:srcRect t="-2" r="9998" b="82626"/>
          <a:stretch>
            <a:fillRect/>
          </a:stretch>
        </p:blipFill>
        <p:spPr bwMode="auto">
          <a:xfrm>
            <a:off x="471488" y="466725"/>
            <a:ext cx="6526212" cy="4349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2998"/>
              </a:srgbClr>
            </a:outerShdw>
          </a:effectLst>
          <a:extLst/>
        </p:spPr>
      </p:pic>
      <p:pic>
        <p:nvPicPr>
          <p:cNvPr id="11" name="Picture 10" descr="Screen shot 2012-04-17 at 6.39.52 PM.png"/>
          <p:cNvPicPr>
            <a:picLocks noChangeAspect="1"/>
          </p:cNvPicPr>
          <p:nvPr/>
        </p:nvPicPr>
        <p:blipFill>
          <a:blip r:embed="rId4"/>
          <a:srcRect r="10001" b="77979"/>
          <a:stretch>
            <a:fillRect/>
          </a:stretch>
        </p:blipFill>
        <p:spPr bwMode="auto">
          <a:xfrm>
            <a:off x="876300" y="901700"/>
            <a:ext cx="7215188" cy="56038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2998"/>
              </a:srgbClr>
            </a:outerShdw>
          </a:effectLst>
          <a:extLst/>
        </p:spPr>
      </p:pic>
      <p:pic>
        <p:nvPicPr>
          <p:cNvPr id="12" name="Picture 11" descr="Screen shot 2012-04-17 at 6.41.58 PM.png"/>
          <p:cNvPicPr>
            <a:picLocks noChangeAspect="1"/>
          </p:cNvPicPr>
          <p:nvPr/>
        </p:nvPicPr>
        <p:blipFill>
          <a:blip r:embed="rId5"/>
          <a:srcRect l="-2" t="2" r="20001" b="79630"/>
          <a:stretch>
            <a:fillRect/>
          </a:stretch>
        </p:blipFill>
        <p:spPr bwMode="auto">
          <a:xfrm>
            <a:off x="1373188" y="1462088"/>
            <a:ext cx="6081712" cy="49371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2998"/>
              </a:srgbClr>
            </a:outerShdw>
          </a:effectLst>
          <a:extLst/>
        </p:spPr>
      </p:pic>
      <p:pic>
        <p:nvPicPr>
          <p:cNvPr id="13" name="Picture 12" descr="Screen shot 2012-04-17 at 7.05.25 PM.png"/>
          <p:cNvPicPr>
            <a:picLocks noChangeAspect="1"/>
          </p:cNvPicPr>
          <p:nvPr/>
        </p:nvPicPr>
        <p:blipFill>
          <a:blip r:embed="rId6"/>
          <a:srcRect b="80566"/>
          <a:stretch>
            <a:fillRect/>
          </a:stretch>
        </p:blipFill>
        <p:spPr bwMode="auto">
          <a:xfrm>
            <a:off x="471488" y="2552700"/>
            <a:ext cx="7620000" cy="762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2998"/>
              </a:srgbClr>
            </a:outerShdw>
          </a:effectLst>
          <a:extLst/>
        </p:spPr>
      </p:pic>
      <p:pic>
        <p:nvPicPr>
          <p:cNvPr id="16" name="Picture 15" descr="Screen shot 2012-04-17 at 6.42.18 PM.png"/>
          <p:cNvPicPr>
            <a:picLocks noChangeAspect="1"/>
          </p:cNvPicPr>
          <p:nvPr/>
        </p:nvPicPr>
        <p:blipFill>
          <a:blip r:embed="rId7"/>
          <a:srcRect t="-2" r="2501" b="80829"/>
          <a:stretch>
            <a:fillRect/>
          </a:stretch>
        </p:blipFill>
        <p:spPr bwMode="auto">
          <a:xfrm>
            <a:off x="471488" y="4356100"/>
            <a:ext cx="7466012" cy="6889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2998"/>
              </a:srgbClr>
            </a:outerShdw>
          </a:effectLst>
          <a:extLst/>
        </p:spPr>
      </p:pic>
      <p:pic>
        <p:nvPicPr>
          <p:cNvPr id="18" name="Picture 17" descr="Screen shot 2012-04-17 at 7.06.39 PM.png"/>
          <p:cNvPicPr>
            <a:picLocks noChangeAspect="1"/>
          </p:cNvPicPr>
          <p:nvPr/>
        </p:nvPicPr>
        <p:blipFill>
          <a:blip r:embed="rId8"/>
          <a:srcRect r="7500" b="82739"/>
          <a:stretch>
            <a:fillRect/>
          </a:stretch>
        </p:blipFill>
        <p:spPr bwMode="auto">
          <a:xfrm>
            <a:off x="0" y="5548313"/>
            <a:ext cx="7288213" cy="78898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2998"/>
              </a:srgbClr>
            </a:outerShdw>
          </a:effectLst>
          <a:extLst/>
        </p:spPr>
      </p:pic>
      <p:pic>
        <p:nvPicPr>
          <p:cNvPr id="3" name="Picture 2" descr="Screen Shot 2014-05-12 at 12.29.56 PM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9300" y="3314700"/>
            <a:ext cx="55118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Screen Shot 2014-05-12 at 12.29.31 PM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529263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Screen Shot 2014-05-12 at 12.27.42 PM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43100"/>
            <a:ext cx="8601075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Screen Shot 2014-05-12 at 12.26.54 PM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263" y="5030788"/>
            <a:ext cx="7843837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Screen Shot 2014-05-12 at 12.26.28 PM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48100"/>
            <a:ext cx="826770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Screen Shot 2014-05-12 at 12.25.58 PM.pn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" y="6283325"/>
            <a:ext cx="8267700" cy="67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 descr="MP900448595.JP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250" y="0"/>
            <a:ext cx="46037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898989"/>
                </a:solidFill>
              </a:rPr>
              <a:t>© 2015 Preeclampsia Foundation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1" name="Picture 3" descr="where's the patient_O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09" name="Picture 4" descr="trainwrec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8475" y="26988"/>
            <a:ext cx="10590213" cy="674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0000" y="4660900"/>
            <a:ext cx="3630613" cy="1014413"/>
          </a:xfrm>
        </p:spPr>
        <p:txBody>
          <a:bodyPr/>
          <a:lstStyle/>
          <a:p>
            <a:pPr eaLnBrk="1" hangingPunct="1"/>
            <a:r>
              <a:rPr lang="en-US" altLang="en-US">
                <a:effectLst>
                  <a:outerShdw blurRad="38100" dist="38100" dir="2700000" algn="tl">
                    <a:srgbClr val="C0C0C0"/>
                  </a:outerShdw>
                </a:effectLst>
                <a:latin typeface="Calisto MT" charset="0"/>
                <a:ea typeface="ＭＳ Ｐゴシック" charset="-128"/>
              </a:rPr>
              <a:t>Birth trauma affects everybody.</a:t>
            </a:r>
          </a:p>
        </p:txBody>
      </p:sp>
      <p:pic>
        <p:nvPicPr>
          <p:cNvPr id="12" name="Picture Placeholder 11" descr="Hospital.jpg"/>
          <p:cNvPicPr>
            <a:picLocks noGrp="1" noChangeAspect="1"/>
          </p:cNvPicPr>
          <p:nvPr>
            <p:ph type="pic" idx="1"/>
          </p:nvPr>
        </p:nvPicPr>
        <p:blipFill rotWithShape="1">
          <a:blip r:embed="rId3"/>
          <a:srcRect l="4019" r="4019"/>
          <a:stretch/>
        </p:blipFill>
        <p:spPr>
          <a:xfrm>
            <a:off x="4279900" y="457200"/>
            <a:ext cx="3814763" cy="2692400"/>
          </a:xfrm>
        </p:spPr>
      </p:pic>
      <p:pic>
        <p:nvPicPr>
          <p:cNvPr id="13" name="Picture Placeholder 12" descr="photo.JPG"/>
          <p:cNvPicPr>
            <a:picLocks noGrp="1" noChangeAspect="1"/>
          </p:cNvPicPr>
          <p:nvPr>
            <p:ph type="pic" idx="13"/>
          </p:nvPr>
        </p:nvPicPr>
        <p:blipFill rotWithShape="1">
          <a:blip r:embed="rId4"/>
          <a:srcRect t="2966" b="2966"/>
          <a:stretch/>
        </p:blipFill>
        <p:spPr>
          <a:xfrm rot="5730284">
            <a:off x="5176837" y="3946526"/>
            <a:ext cx="2805113" cy="1979612"/>
          </a:xfrm>
        </p:spPr>
      </p:pic>
      <p:pic>
        <p:nvPicPr>
          <p:cNvPr id="14" name="Picture Placeholder 13" descr="Tiffany_Trevers2.JPG"/>
          <p:cNvPicPr>
            <a:picLocks noGrp="1" noChangeAspect="1"/>
          </p:cNvPicPr>
          <p:nvPr>
            <p:ph type="pic" idx="14"/>
          </p:nvPr>
        </p:nvPicPr>
        <p:blipFill rotWithShape="1">
          <a:blip r:embed="rId5"/>
          <a:srcRect l="212" r="212"/>
          <a:stretch/>
        </p:blipFill>
        <p:spPr>
          <a:xfrm rot="21198756">
            <a:off x="1384300" y="457200"/>
            <a:ext cx="2332038" cy="3122613"/>
          </a:xfrm>
        </p:spPr>
      </p:pic>
      <p:pic>
        <p:nvPicPr>
          <p:cNvPr id="3" name="Picture 2" descr="Siegel9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25" r="64622" b="25778"/>
          <a:stretch>
            <a:fillRect/>
          </a:stretch>
        </p:blipFill>
        <p:spPr bwMode="auto">
          <a:xfrm>
            <a:off x="7253288" y="622300"/>
            <a:ext cx="925512" cy="1174750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898989"/>
                </a:solidFill>
              </a:rPr>
              <a:t>© 2015 Preeclampsia Foundation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type="pic" idx="1"/>
          </p:nvPr>
        </p:nvPicPr>
        <p:blipFill>
          <a:blip r:embed="rId3"/>
          <a:stretch>
            <a:fillRect/>
          </a:stretch>
        </p:blipFill>
        <p:spPr>
          <a:xfrm>
            <a:off x="3873500" y="327025"/>
            <a:ext cx="4992688" cy="3621088"/>
          </a:xfrm>
          <a:effectLst>
            <a:outerShdw blurRad="1016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 Placeholder 3"/>
          <p:cNvSpPr>
            <a:spLocks noGrp="1"/>
          </p:cNvSpPr>
          <p:nvPr>
            <p:ph type="body" sz="half" idx="2"/>
          </p:nvPr>
        </p:nvSpPr>
        <p:spPr>
          <a:xfrm>
            <a:off x="4217988" y="4457700"/>
            <a:ext cx="4083050" cy="1562100"/>
          </a:xfrm>
        </p:spPr>
        <p:txBody>
          <a:bodyPr/>
          <a:lstStyle/>
          <a:p>
            <a:pPr eaLnBrk="1" hangingPunct="1"/>
            <a:r>
              <a:rPr lang="en-US" altLang="ja-JP" sz="2600" i="1">
                <a:ea typeface="ＭＳ Ｐゴシック" charset="-128"/>
              </a:rPr>
              <a:t>Regular dialysis or kidney transplant?</a:t>
            </a:r>
            <a:endParaRPr lang="en-US" altLang="en-US" sz="2800">
              <a:ea typeface="ＭＳ Ｐゴシック" charset="-128"/>
            </a:endParaRPr>
          </a:p>
          <a:p>
            <a:pPr algn="r" eaLnBrk="1" hangingPunct="1"/>
            <a:r>
              <a:rPr lang="en-US" altLang="en-US" sz="2800">
                <a:ea typeface="ＭＳ Ｐゴシック" charset="-128"/>
              </a:rPr>
              <a:t>~ </a:t>
            </a:r>
            <a:r>
              <a:rPr lang="en-US" altLang="en-US" sz="2000">
                <a:ea typeface="ＭＳ Ｐゴシック" charset="-128"/>
              </a:rPr>
              <a:t>Fattiyah Doster, Miami, FL</a:t>
            </a:r>
            <a:endParaRPr lang="en-US" altLang="en-US" sz="2000" i="1">
              <a:ea typeface="ＭＳ Ｐゴシック" charset="-128"/>
            </a:endParaRPr>
          </a:p>
        </p:txBody>
      </p:sp>
      <p:pic>
        <p:nvPicPr>
          <p:cNvPr id="3" name="Picture 2" descr="Fathiyyah_Doster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275" y="0"/>
            <a:ext cx="3213100" cy="6489700"/>
          </a:xfrm>
          <a:prstGeom prst="rect">
            <a:avLst/>
          </a:prstGeom>
          <a:effectLst>
            <a:outerShdw blurRad="1016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48324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838" y="2619375"/>
            <a:ext cx="3751262" cy="3900488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 descr="Fathiyyah_Doster5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2575" y="261938"/>
            <a:ext cx="4781550" cy="3586162"/>
          </a:xfrm>
          <a:prstGeom prst="rect">
            <a:avLst/>
          </a:prstGeom>
          <a:effectLst>
            <a:outerShdw blurRad="1016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4724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01650" y="4033838"/>
            <a:ext cx="3400425" cy="977900"/>
          </a:xfrm>
        </p:spPr>
        <p:txBody>
          <a:bodyPr/>
          <a:lstStyle/>
          <a:p>
            <a:pPr eaLnBrk="1" hangingPunct="1"/>
            <a:r>
              <a:rPr lang="en-US" altLang="en-US" sz="3200" dirty="0">
                <a:solidFill>
                  <a:srgbClr val="40404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sto MT" charset="0"/>
                <a:ea typeface="ＭＳ Ｐゴシック" charset="-128"/>
              </a:rPr>
              <a:t>The thrill of the first look.</a:t>
            </a:r>
          </a:p>
        </p:txBody>
      </p:sp>
      <p:pic>
        <p:nvPicPr>
          <p:cNvPr id="5" name="Picture Placeholder 4" descr="U-S_1.jpg"/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t="3123" b="3123"/>
          <a:stretch>
            <a:fillRect/>
          </a:stretch>
        </p:blipFill>
        <p:spPr>
          <a:xfrm rot="21540000">
            <a:off x="528638" y="403225"/>
            <a:ext cx="4629150" cy="3105150"/>
          </a:xfrm>
        </p:spPr>
      </p:pic>
      <p:pic>
        <p:nvPicPr>
          <p:cNvPr id="6" name="Picture Placeholder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540000">
            <a:off x="4376738" y="2847975"/>
            <a:ext cx="4095750" cy="3376613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" name="Footer Placeholder 2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1200" dirty="0">
                <a:solidFill>
                  <a:srgbClr val="898989"/>
                </a:solidFill>
              </a:rPr>
              <a:t>© </a:t>
            </a:r>
            <a:r>
              <a:rPr lang="en-US" altLang="en-US" sz="1200" dirty="0" smtClean="0">
                <a:solidFill>
                  <a:srgbClr val="898989"/>
                </a:solidFill>
              </a:rPr>
              <a:t>2016 </a:t>
            </a:r>
            <a:r>
              <a:rPr lang="en-US" altLang="en-US" sz="1200" dirty="0">
                <a:solidFill>
                  <a:srgbClr val="898989"/>
                </a:solidFill>
              </a:rPr>
              <a:t>Preeclampsia Foundation 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01255" y="3045759"/>
            <a:ext cx="264234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Hold for Tia </a:t>
            </a:r>
            <a:r>
              <a:rPr lang="en-US" sz="1350" dirty="0" err="1"/>
              <a:t>Doster</a:t>
            </a:r>
            <a:r>
              <a:rPr lang="en-US" sz="1350" dirty="0"/>
              <a:t> interview</a:t>
            </a:r>
          </a:p>
        </p:txBody>
      </p:sp>
      <p:pic>
        <p:nvPicPr>
          <p:cNvPr id="5" name="Tia Story 1 - 854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1"/>
            <a:ext cx="9144000" cy="5270500"/>
          </a:xfrm>
        </p:spPr>
      </p:pic>
      <p:pic>
        <p:nvPicPr>
          <p:cNvPr id="4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2025" y="6037263"/>
            <a:ext cx="1589088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25081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2309963"/>
            <a:ext cx="7770813" cy="3697138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sz="2400" dirty="0" smtClean="0">
                <a:latin typeface="+mj-lt"/>
                <a:ea typeface="+mn-ea"/>
                <a:cs typeface="+mn-cs"/>
              </a:rPr>
              <a:t>Psychological </a:t>
            </a:r>
            <a:r>
              <a:rPr lang="en-US" sz="2400" dirty="0">
                <a:latin typeface="+mj-lt"/>
                <a:ea typeface="+mn-ea"/>
                <a:cs typeface="+mn-cs"/>
              </a:rPr>
              <a:t>assessment &amp; </a:t>
            </a:r>
            <a:r>
              <a:rPr lang="en-US" sz="2400" dirty="0" smtClean="0">
                <a:latin typeface="+mj-lt"/>
                <a:ea typeface="+mn-ea"/>
                <a:cs typeface="+mn-cs"/>
              </a:rPr>
              <a:t>treatment</a:t>
            </a:r>
          </a:p>
          <a:p>
            <a:pPr lvl="1"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sz="2000" dirty="0"/>
              <a:t>Breslau Short Screening Scale (7 Qs) for PTSD* or Edinburgh Postnatal Depression Scale**</a:t>
            </a:r>
            <a:endParaRPr lang="en-US" sz="2000" dirty="0">
              <a:latin typeface="+mj-lt"/>
              <a:ea typeface="+mn-ea"/>
              <a:cs typeface="+mn-cs"/>
            </a:endParaRP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sz="2400" dirty="0">
                <a:latin typeface="+mj-lt"/>
                <a:ea typeface="+mn-ea"/>
                <a:cs typeface="+mn-cs"/>
              </a:rPr>
              <a:t>Chaplain or spiritual leader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sz="2400" dirty="0" smtClean="0">
                <a:latin typeface="+mj-lt"/>
                <a:ea typeface="+mn-ea"/>
                <a:cs typeface="+mn-cs"/>
              </a:rPr>
              <a:t>Affirm them; patients want information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sz="2400" dirty="0" smtClean="0">
                <a:latin typeface="+mj-lt"/>
                <a:ea typeface="+mn-ea"/>
                <a:cs typeface="+mn-cs"/>
              </a:rPr>
              <a:t>Local (e.g., </a:t>
            </a:r>
            <a:r>
              <a:rPr lang="en-US" sz="2400" i="1" dirty="0" smtClean="0">
                <a:latin typeface="+mj-lt"/>
                <a:ea typeface="+mn-ea"/>
                <a:cs typeface="+mn-cs"/>
              </a:rPr>
              <a:t>The Promise Walk for Preeclampsia™</a:t>
            </a:r>
            <a:r>
              <a:rPr lang="en-US" sz="2400" dirty="0" smtClean="0">
                <a:latin typeface="+mj-lt"/>
                <a:ea typeface="+mn-ea"/>
                <a:cs typeface="+mn-cs"/>
              </a:rPr>
              <a:t>) or </a:t>
            </a:r>
            <a:r>
              <a:rPr lang="en-US" sz="2400" dirty="0">
                <a:latin typeface="+mj-lt"/>
                <a:ea typeface="+mn-ea"/>
                <a:cs typeface="+mn-cs"/>
              </a:rPr>
              <a:t>online support </a:t>
            </a:r>
            <a:r>
              <a:rPr lang="en-US" sz="2400" dirty="0" smtClean="0">
                <a:latin typeface="+mj-lt"/>
                <a:ea typeface="+mn-ea"/>
                <a:cs typeface="+mn-cs"/>
              </a:rPr>
              <a:t>groups (e.g., message boards, Facebook groups)</a:t>
            </a:r>
            <a:endParaRPr lang="en-US" sz="2400" dirty="0">
              <a:latin typeface="+mj-lt"/>
              <a:ea typeface="+mn-ea"/>
              <a:cs typeface="+mn-cs"/>
            </a:endParaRP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sz="2400" dirty="0">
                <a:latin typeface="+mj-lt"/>
                <a:ea typeface="+mn-ea"/>
                <a:cs typeface="+mn-cs"/>
              </a:rPr>
              <a:t>Grief </a:t>
            </a:r>
            <a:r>
              <a:rPr lang="en-US" sz="2400" dirty="0" smtClean="0">
                <a:latin typeface="+mj-lt"/>
                <a:ea typeface="+mn-ea"/>
                <a:cs typeface="+mn-cs"/>
              </a:rPr>
              <a:t>counselor, specializing in perinatal loss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sz="2400" dirty="0" smtClean="0">
                <a:latin typeface="+mj-lt"/>
                <a:ea typeface="+mn-ea"/>
                <a:cs typeface="+mn-cs"/>
              </a:rPr>
              <a:t>Ask for, and listen to, their story</a:t>
            </a:r>
          </a:p>
        </p:txBody>
      </p:sp>
      <p:sp>
        <p:nvSpPr>
          <p:cNvPr id="4" name="Rectangle 3"/>
          <p:cNvSpPr/>
          <p:nvPr/>
        </p:nvSpPr>
        <p:spPr>
          <a:xfrm>
            <a:off x="436604" y="1055976"/>
            <a:ext cx="2081018" cy="769441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defTabSz="457200">
              <a:defRPr/>
            </a:pPr>
            <a:r>
              <a:rPr lang="en-US" sz="4400" b="1" spc="50" dirty="0">
                <a:ln w="11430"/>
                <a:gradFill>
                  <a:gsLst>
                    <a:gs pos="25000">
                      <a:srgbClr val="FBA313">
                        <a:satMod val="155000"/>
                      </a:srgbClr>
                    </a:gs>
                    <a:gs pos="100000">
                      <a:srgbClr val="FBA313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ea typeface="ＭＳ Ｐゴシック" charset="0"/>
                <a:cs typeface="ＭＳ Ｐゴシック" charset="0"/>
              </a:rPr>
              <a:t>Failure</a:t>
            </a:r>
          </a:p>
        </p:txBody>
      </p:sp>
      <p:sp>
        <p:nvSpPr>
          <p:cNvPr id="5" name="Rectangle 4"/>
          <p:cNvSpPr/>
          <p:nvPr/>
        </p:nvSpPr>
        <p:spPr>
          <a:xfrm>
            <a:off x="3337543" y="958994"/>
            <a:ext cx="1470274" cy="76944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defTabSz="457200">
              <a:defRPr/>
            </a:pPr>
            <a:r>
              <a:rPr lang="en-US" sz="4400" b="1" dirty="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FF9900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ea typeface="ＭＳ Ｐゴシック" charset="0"/>
                <a:cs typeface="ＭＳ Ｐゴシック" charset="0"/>
              </a:rPr>
              <a:t>Guilt</a:t>
            </a:r>
          </a:p>
        </p:txBody>
      </p:sp>
      <p:sp>
        <p:nvSpPr>
          <p:cNvPr id="6" name="Rectangle 5"/>
          <p:cNvSpPr/>
          <p:nvPr/>
        </p:nvSpPr>
        <p:spPr>
          <a:xfrm>
            <a:off x="2473567" y="1463002"/>
            <a:ext cx="1814920" cy="76944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defTabSz="457200">
              <a:defRPr/>
            </a:pPr>
            <a:r>
              <a:rPr lang="en-US" sz="4400" b="1" dirty="0">
                <a:ln w="1905"/>
                <a:gradFill>
                  <a:gsLst>
                    <a:gs pos="0">
                      <a:srgbClr val="E39310">
                        <a:shade val="20000"/>
                        <a:satMod val="200000"/>
                      </a:srgbClr>
                    </a:gs>
                    <a:gs pos="78000">
                      <a:srgbClr val="E39310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E39310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ＭＳ Ｐゴシック" charset="0"/>
                <a:cs typeface="ＭＳ Ｐゴシック" charset="0"/>
              </a:rPr>
              <a:t>Anger</a:t>
            </a:r>
            <a:endParaRPr lang="en-US" sz="4400" b="1" dirty="0">
              <a:ln w="12700">
                <a:solidFill>
                  <a:srgbClr val="000000">
                    <a:satMod val="155000"/>
                  </a:srgbClr>
                </a:solidFill>
                <a:prstDash val="solid"/>
              </a:ln>
              <a:solidFill>
                <a:srgbClr val="FF9900">
                  <a:tint val="85000"/>
                  <a:satMod val="155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ea typeface="ＭＳ Ｐゴシック" charset="0"/>
              <a:cs typeface="ＭＳ Ｐゴシック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101989" y="1483979"/>
            <a:ext cx="3594627" cy="646331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 defTabSz="457200">
              <a:defRPr/>
            </a:pPr>
            <a:r>
              <a:rPr lang="en-US" sz="3600" b="1" dirty="0">
                <a:ln w="31550" cmpd="sng">
                  <a:gradFill>
                    <a:gsLst>
                      <a:gs pos="25000">
                        <a:srgbClr val="FFCC99">
                          <a:shade val="25000"/>
                          <a:satMod val="190000"/>
                        </a:srgbClr>
                      </a:gs>
                      <a:gs pos="80000">
                        <a:srgbClr val="FFCC99">
                          <a:tint val="75000"/>
                          <a:satMod val="19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ea typeface="ＭＳ Ｐゴシック" charset="0"/>
                <a:cs typeface="ＭＳ Ｐゴシック" charset="0"/>
              </a:rPr>
              <a:t>Depression</a:t>
            </a:r>
            <a:endParaRPr lang="en-US" sz="3600" b="1" cap="all" dirty="0">
              <a:ln/>
              <a:solidFill>
                <a:srgbClr val="FFCC99"/>
              </a:solidFill>
              <a:effectLst>
                <a:outerShdw blurRad="19685" dist="12700" dir="5400000" algn="tl" rotWithShape="0">
                  <a:srgbClr val="FFCC99">
                    <a:satMod val="130000"/>
                    <a:alpha val="60000"/>
                  </a:srgbClr>
                </a:outerShdw>
                <a:reflection blurRad="10000" stA="55000" endPos="48000" dist="500" dir="5400000" sy="-100000" algn="bl" rotWithShape="0"/>
              </a:effectLst>
              <a:ea typeface="ＭＳ Ｐゴシック" charset="0"/>
              <a:cs typeface="ＭＳ Ｐゴシック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000931" y="938357"/>
            <a:ext cx="2037737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defTabSz="457200">
              <a:defRPr/>
            </a:pPr>
            <a:r>
              <a:rPr lang="en-US" sz="4000" b="1" dirty="0">
                <a:ln w="10541" cmpd="sng">
                  <a:solidFill>
                    <a:srgbClr val="FFCC99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CC99">
                        <a:tint val="40000"/>
                        <a:satMod val="250000"/>
                      </a:srgbClr>
                    </a:gs>
                    <a:gs pos="9000">
                      <a:srgbClr val="FFCC99">
                        <a:tint val="52000"/>
                        <a:satMod val="300000"/>
                      </a:srgbClr>
                    </a:gs>
                    <a:gs pos="50000">
                      <a:srgbClr val="FFCC99">
                        <a:shade val="20000"/>
                        <a:satMod val="300000"/>
                      </a:srgbClr>
                    </a:gs>
                    <a:gs pos="79000">
                      <a:srgbClr val="FFCC99">
                        <a:tint val="52000"/>
                        <a:satMod val="300000"/>
                      </a:srgbClr>
                    </a:gs>
                    <a:gs pos="100000">
                      <a:srgbClr val="FFCC99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a typeface="ＭＳ Ｐゴシック" charset="0"/>
                <a:cs typeface="ＭＳ Ｐゴシック" charset="0"/>
              </a:rPr>
              <a:t>Anxiety</a:t>
            </a:r>
            <a:endParaRPr lang="en-US" sz="4000" b="1" dirty="0">
              <a:ln w="12700">
                <a:solidFill>
                  <a:srgbClr val="000000">
                    <a:satMod val="155000"/>
                  </a:srgbClr>
                </a:solidFill>
                <a:prstDash val="solid"/>
              </a:ln>
              <a:solidFill>
                <a:srgbClr val="FF9900">
                  <a:tint val="85000"/>
                  <a:satMod val="155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898989"/>
                </a:solidFill>
              </a:rPr>
              <a:t>© 2015 Preeclampsia Foundation 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558800" y="274638"/>
            <a:ext cx="8415338" cy="860425"/>
          </a:xfrm>
        </p:spPr>
        <p:txBody>
          <a:bodyPr>
            <a:noAutofit/>
          </a:bodyPr>
          <a:lstStyle/>
          <a:p>
            <a:pPr algn="l" eaLnBrk="1" hangingPunct="1"/>
            <a:r>
              <a:rPr lang="en-US" altLang="en-US">
                <a:solidFill>
                  <a:srgbClr val="40404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sto MT" charset="0"/>
                <a:ea typeface="ＭＳ Ｐゴシック" charset="-128"/>
              </a:rPr>
              <a:t>Birth Trauma?  Get Help!</a:t>
            </a:r>
          </a:p>
        </p:txBody>
      </p:sp>
      <p:sp>
        <p:nvSpPr>
          <p:cNvPr id="72713" name="TextBox 8"/>
          <p:cNvSpPr txBox="1">
            <a:spLocks noChangeArrowheads="1"/>
          </p:cNvSpPr>
          <p:nvPr/>
        </p:nvSpPr>
        <p:spPr bwMode="auto">
          <a:xfrm>
            <a:off x="558800" y="6164034"/>
            <a:ext cx="8001000" cy="577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1050" dirty="0"/>
              <a:t>* Breslau, N., Peterson, E.L., Kessler, R.C., Schultz, L.R. (1999). </a:t>
            </a:r>
            <a:r>
              <a:rPr lang="en-US" altLang="en-US" sz="1050" i="1" dirty="0"/>
              <a:t>Short screening scale for DSM-IV post-traumatic stress disorder.</a:t>
            </a:r>
            <a:r>
              <a:rPr lang="en-US" altLang="en-US" sz="1050" dirty="0"/>
              <a:t> American Journal of Psychiatry, 156, 908-11.</a:t>
            </a:r>
          </a:p>
          <a:p>
            <a:pPr eaLnBrk="1" hangingPunct="1"/>
            <a:r>
              <a:rPr lang="en-US" altLang="en-US" sz="1050" dirty="0"/>
              <a:t>** https://psychology-</a:t>
            </a:r>
            <a:r>
              <a:rPr lang="en-US" altLang="en-US" sz="1050" dirty="0" err="1"/>
              <a:t>tools.com</a:t>
            </a:r>
            <a:r>
              <a:rPr lang="en-US" altLang="en-US" sz="1050" dirty="0"/>
              <a:t>/</a:t>
            </a:r>
            <a:r>
              <a:rPr lang="en-US" altLang="en-US" sz="1050" dirty="0" err="1"/>
              <a:t>epds</a:t>
            </a:r>
            <a:r>
              <a:rPr lang="en-US" altLang="en-US" sz="1050" dirty="0"/>
              <a:t>/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1"/>
          <p:cNvSpPr>
            <a:spLocks noGrp="1"/>
          </p:cNvSpPr>
          <p:nvPr>
            <p:ph type="title"/>
          </p:nvPr>
        </p:nvSpPr>
        <p:spPr>
          <a:xfrm>
            <a:off x="1041400" y="2913063"/>
            <a:ext cx="7772400" cy="977900"/>
          </a:xfrm>
        </p:spPr>
        <p:txBody>
          <a:bodyPr anchor="b">
            <a:noAutofit/>
          </a:bodyPr>
          <a:lstStyle/>
          <a:p>
            <a:pPr eaLnBrk="1" hangingPunct="1"/>
            <a:r>
              <a:rPr lang="en-US" altLang="en-US" sz="3600" b="1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-128"/>
              </a:rPr>
              <a:t>www.preeclampsia.org</a:t>
            </a:r>
          </a:p>
        </p:txBody>
      </p:sp>
      <p:pic>
        <p:nvPicPr>
          <p:cNvPr id="23" name="Picture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938" y="381000"/>
            <a:ext cx="7243762" cy="2835275"/>
          </a:xfrm>
          <a:solidFill>
            <a:srgbClr val="404040"/>
          </a:solidFill>
          <a:ln w="88900">
            <a:solidFill>
              <a:schemeClr val="tx1"/>
            </a:solidFill>
            <a:miter lim="800000"/>
            <a:headEnd/>
            <a:tailEnd/>
          </a:ln>
          <a:effectLst>
            <a:outerShdw blurRad="127000" dir="4680000" sx="102000" sy="102000" algn="ctr" rotWithShape="0">
              <a:srgbClr val="000000">
                <a:alpha val="39999"/>
              </a:srgbClr>
            </a:outerShdw>
          </a:effectLst>
        </p:spPr>
      </p:pic>
      <p:sp>
        <p:nvSpPr>
          <p:cNvPr id="24" name="Subtitle 2"/>
          <p:cNvSpPr txBox="1">
            <a:spLocks/>
          </p:cNvSpPr>
          <p:nvPr/>
        </p:nvSpPr>
        <p:spPr bwMode="auto">
          <a:xfrm>
            <a:off x="1373188" y="3763963"/>
            <a:ext cx="7132637" cy="874712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ts val="300"/>
              </a:spcBef>
              <a:buFont typeface="Arial" charset="0"/>
              <a:buNone/>
            </a:pPr>
            <a:r>
              <a:rPr lang="en-US" altLang="en-US" i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charset="0"/>
              </a:rPr>
              <a:t>A trusted resource for your patients</a:t>
            </a:r>
          </a:p>
        </p:txBody>
      </p:sp>
      <p:pic>
        <p:nvPicPr>
          <p:cNvPr id="86020" name="Picture 3" descr="registry_logo_fnl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313" y="4464050"/>
            <a:ext cx="1762125" cy="113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itle 1"/>
          <p:cNvSpPr txBox="1">
            <a:spLocks/>
          </p:cNvSpPr>
          <p:nvPr/>
        </p:nvSpPr>
        <p:spPr bwMode="auto">
          <a:xfrm>
            <a:off x="1519238" y="3838575"/>
            <a:ext cx="6799262" cy="9779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3200" b="1">
                <a:effectLst>
                  <a:outerShdw blurRad="38100" dist="38100" dir="2700000" algn="tl">
                    <a:srgbClr val="C0C0C0"/>
                  </a:outerShdw>
                </a:effectLst>
                <a:latin typeface="Calibri" charset="0"/>
              </a:rPr>
              <a:t>www.PreeclampsiaRegistry.org</a:t>
            </a:r>
          </a:p>
        </p:txBody>
      </p:sp>
      <p:sp>
        <p:nvSpPr>
          <p:cNvPr id="27" name="Subtitle 2"/>
          <p:cNvSpPr txBox="1">
            <a:spLocks/>
          </p:cNvSpPr>
          <p:nvPr/>
        </p:nvSpPr>
        <p:spPr bwMode="auto">
          <a:xfrm>
            <a:off x="1139825" y="4752975"/>
            <a:ext cx="7770813" cy="87471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buFont typeface="Arial" charset="0"/>
              <a:buNone/>
            </a:pPr>
            <a:r>
              <a:rPr lang="en-US" altLang="en-US" sz="2000" i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charset="0"/>
              </a:rPr>
              <a:t>A trusted resource for researchers; </a:t>
            </a:r>
          </a:p>
          <a:p>
            <a:pPr algn="ctr" eaLnBrk="1" hangingPunct="1">
              <a:buFont typeface="Arial" charset="0"/>
              <a:buNone/>
            </a:pPr>
            <a:r>
              <a:rPr lang="en-US" altLang="en-US" sz="2000" i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charset="0"/>
              </a:rPr>
              <a:t>Encourage your patients to enroll</a:t>
            </a:r>
          </a:p>
        </p:txBody>
      </p:sp>
      <p:sp>
        <p:nvSpPr>
          <p:cNvPr id="28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1200" dirty="0">
                <a:solidFill>
                  <a:srgbClr val="898989"/>
                </a:solidFill>
              </a:rPr>
              <a:t>© </a:t>
            </a:r>
            <a:r>
              <a:rPr lang="en-US" altLang="en-US" sz="1200" dirty="0" smtClean="0">
                <a:solidFill>
                  <a:srgbClr val="898989"/>
                </a:solidFill>
              </a:rPr>
              <a:t>2016 </a:t>
            </a:r>
            <a:r>
              <a:rPr lang="en-US" altLang="en-US" sz="1200" dirty="0">
                <a:solidFill>
                  <a:srgbClr val="898989"/>
                </a:solidFill>
              </a:rPr>
              <a:t>Preeclampsia Foundation 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346325" y="5646738"/>
            <a:ext cx="3195638" cy="646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800" i="1" dirty="0">
                <a:latin typeface="+mn-lt"/>
                <a:ea typeface="ＭＳ Ｐゴシック" charset="0"/>
                <a:cs typeface="ＭＳ Ｐゴシック" charset="0"/>
              </a:rPr>
              <a:t>Eleni Tsigas, Executive Director</a:t>
            </a:r>
          </a:p>
          <a:p>
            <a:pPr>
              <a:defRPr/>
            </a:pPr>
            <a:r>
              <a:rPr lang="en-US" sz="1800" i="1" dirty="0" err="1">
                <a:latin typeface="+mn-lt"/>
                <a:ea typeface="ＭＳ Ｐゴシック" charset="0"/>
                <a:cs typeface="ＭＳ Ｐゴシック" charset="0"/>
              </a:rPr>
              <a:t>eleni.tsigas@preeclampsia.org</a:t>
            </a:r>
            <a:endParaRPr lang="en-US" sz="1800" i="1" dirty="0">
              <a:latin typeface="+mn-lt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86025" name="Group 29"/>
          <p:cNvGrpSpPr>
            <a:grpSpLocks/>
          </p:cNvGrpSpPr>
          <p:nvPr/>
        </p:nvGrpSpPr>
        <p:grpSpPr bwMode="auto">
          <a:xfrm>
            <a:off x="5678488" y="5627688"/>
            <a:ext cx="3617912" cy="693737"/>
            <a:chOff x="5223120" y="5628183"/>
            <a:chExt cx="3617176" cy="693738"/>
          </a:xfrm>
        </p:grpSpPr>
        <p:pic>
          <p:nvPicPr>
            <p:cNvPr id="86026" name="Picture 30" descr="Twitter.pn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23120" y="5628183"/>
              <a:ext cx="693738" cy="6937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2" name="TextBox 31"/>
            <p:cNvSpPr txBox="1"/>
            <p:nvPr/>
          </p:nvSpPr>
          <p:spPr>
            <a:xfrm>
              <a:off x="5678639" y="5794870"/>
              <a:ext cx="3161657" cy="36988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1800" dirty="0">
                  <a:latin typeface="+mn-lt"/>
                  <a:ea typeface="ＭＳ Ｐゴシック" charset="0"/>
                  <a:cs typeface="ＭＳ Ｐゴシック" charset="0"/>
                </a:rPr>
                <a:t>@Eleni_Z_Tsigas</a:t>
              </a:r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Content Placeholder 13"/>
          <p:cNvGraphicFramePr>
            <a:graphicFrameLocks noGrp="1"/>
          </p:cNvGraphicFramePr>
          <p:nvPr>
            <p:ph idx="1"/>
            <p:extLst/>
          </p:nvPr>
        </p:nvGraphicFramePr>
        <p:xfrm>
          <a:off x="1299885" y="2164034"/>
          <a:ext cx="6659937" cy="34568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482601" y="857251"/>
            <a:ext cx="8153400" cy="994172"/>
          </a:xfrm>
        </p:spPr>
        <p:txBody>
          <a:bodyPr>
            <a:noAutofit/>
          </a:bodyPr>
          <a:lstStyle/>
          <a:p>
            <a:pPr algn="ctr"/>
            <a:r>
              <a:rPr lang="en-US" sz="3200" dirty="0">
                <a:latin typeface="+mj-lt"/>
                <a:ea typeface="Times New Roman" charset="0"/>
                <a:cs typeface="Times New Roman" charset="0"/>
              </a:rPr>
              <a:t>Emotional Impact of this Pregnancy</a:t>
            </a:r>
            <a:r>
              <a:rPr lang="en-US" sz="3200" b="1" dirty="0" smtClean="0">
                <a:latin typeface="+mj-lt"/>
                <a:ea typeface="Times New Roman" charset="0"/>
                <a:cs typeface="Times New Roman" charset="0"/>
              </a:rPr>
              <a:t/>
            </a:r>
            <a:br>
              <a:rPr lang="en-US" sz="3200" b="1" dirty="0" smtClean="0">
                <a:latin typeface="+mj-lt"/>
                <a:ea typeface="Times New Roman" charset="0"/>
                <a:cs typeface="Times New Roman" charset="0"/>
              </a:rPr>
            </a:br>
            <a:r>
              <a:rPr lang="en-US" sz="1800" dirty="0">
                <a:latin typeface="+mj-lt"/>
                <a:ea typeface="Times New Roman" charset="0"/>
                <a:cs typeface="Times New Roman" charset="0"/>
              </a:rPr>
              <a:t>N=1,552</a:t>
            </a:r>
            <a:endParaRPr lang="en-US" sz="3200" dirty="0">
              <a:latin typeface="+mj-lt"/>
              <a:ea typeface="Times New Roman" charset="0"/>
              <a:cs typeface="Times New Roman" charset="0"/>
            </a:endParaRPr>
          </a:p>
        </p:txBody>
      </p:sp>
      <p:pic>
        <p:nvPicPr>
          <p:cNvPr id="4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6625" y="5978525"/>
            <a:ext cx="1589088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8034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/>
          </p:nvPr>
        </p:nvGraphicFramePr>
        <p:xfrm>
          <a:off x="-88900" y="0"/>
          <a:ext cx="9652000" cy="6540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1689" y="183791"/>
            <a:ext cx="7611211" cy="994172"/>
          </a:xfrm>
        </p:spPr>
        <p:txBody>
          <a:bodyPr>
            <a:noAutofit/>
          </a:bodyPr>
          <a:lstStyle/>
          <a:p>
            <a:pPr algn="ctr"/>
            <a:r>
              <a:rPr lang="en-US" sz="3200" dirty="0">
                <a:latin typeface="+mj-lt"/>
                <a:ea typeface="Times New Roman" charset="0"/>
                <a:cs typeface="Times New Roman" charset="0"/>
              </a:rPr>
              <a:t>Steps Taken to Address Mental Health</a:t>
            </a:r>
            <a:r>
              <a:rPr lang="en-US" sz="3200" b="1" dirty="0" smtClean="0">
                <a:latin typeface="+mj-lt"/>
                <a:ea typeface="Times New Roman" charset="0"/>
                <a:cs typeface="Times New Roman" charset="0"/>
              </a:rPr>
              <a:t> </a:t>
            </a:r>
            <a:br>
              <a:rPr lang="en-US" sz="3200" b="1" dirty="0" smtClean="0">
                <a:latin typeface="+mj-lt"/>
                <a:ea typeface="Times New Roman" charset="0"/>
                <a:cs typeface="Times New Roman" charset="0"/>
              </a:rPr>
            </a:br>
            <a:r>
              <a:rPr lang="en-US" sz="1800" dirty="0">
                <a:latin typeface="+mj-lt"/>
                <a:ea typeface="Times New Roman" charset="0"/>
                <a:cs typeface="Times New Roman" charset="0"/>
              </a:rPr>
              <a:t>N=1,346</a:t>
            </a:r>
            <a:endParaRPr lang="en-US" sz="3200" dirty="0">
              <a:latin typeface="+mj-lt"/>
              <a:ea typeface="Times New Roman" charset="0"/>
              <a:cs typeface="Times New Roman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6083300" y="2146300"/>
            <a:ext cx="571499" cy="3425863"/>
          </a:xfrm>
          <a:prstGeom prst="ellipse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pic>
        <p:nvPicPr>
          <p:cNvPr id="6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9325" y="6076931"/>
            <a:ext cx="1589088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6452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020" y="539498"/>
            <a:ext cx="7763680" cy="709865"/>
          </a:xfrm>
        </p:spPr>
        <p:txBody>
          <a:bodyPr/>
          <a:lstStyle/>
          <a:p>
            <a:pPr algn="l"/>
            <a:r>
              <a:rPr lang="en-US" sz="3600" b="1" dirty="0"/>
              <a:t>Post Traumatic Stress Disorder (PTSD</a:t>
            </a:r>
            <a:r>
              <a:rPr lang="en-US" sz="3600" b="1" dirty="0" smtClean="0"/>
              <a:t>)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smtClean="0"/>
              <a:t>A mental health condition that’s triggered by a terrifying event – either experiencing it or witnessing it. Symptoms may include flashbacks, nightmares, and severe anxiety, as we as uncontrollable thoughts about the event.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2100" y="3756212"/>
            <a:ext cx="3771900" cy="2514600"/>
          </a:xfrm>
          <a:prstGeom prst="rect">
            <a:avLst/>
          </a:prstGeom>
          <a:effectLst>
            <a:outerShdw blurRad="50800" dist="762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22724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5200650" y="782638"/>
            <a:ext cx="3400425" cy="977900"/>
          </a:xfrm>
        </p:spPr>
        <p:txBody>
          <a:bodyPr/>
          <a:lstStyle/>
          <a:p>
            <a:pPr eaLnBrk="1" hangingPunct="1"/>
            <a:r>
              <a:rPr lang="en-US" altLang="en-US" sz="3200" dirty="0">
                <a:solidFill>
                  <a:srgbClr val="40404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sto MT" charset="0"/>
                <a:ea typeface="ＭＳ Ｐゴシック" charset="-128"/>
              </a:rPr>
              <a:t>The horror of goodbye.</a:t>
            </a: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tretch>
            <a:fillRect/>
          </a:stretch>
        </p:blipFill>
        <p:spPr>
          <a:xfrm rot="21540000">
            <a:off x="773113" y="385763"/>
            <a:ext cx="4137025" cy="3105150"/>
          </a:xfrm>
        </p:spPr>
      </p:pic>
      <p:pic>
        <p:nvPicPr>
          <p:cNvPr id="6" name="Picture Placeholder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540000">
            <a:off x="4348163" y="2809875"/>
            <a:ext cx="4095750" cy="30734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Placeholder 4" descr="gravestone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488" y="3886200"/>
            <a:ext cx="3644900" cy="2733675"/>
          </a:xfrm>
          <a:prstGeom prst="rect">
            <a:avLst/>
          </a:prstGeom>
          <a:noFill/>
          <a:ln w="88900">
            <a:solidFill>
              <a:schemeClr val="tx1"/>
            </a:solidFill>
            <a:headEnd/>
            <a:tailEnd/>
          </a:ln>
          <a:effectLst>
            <a:outerShdw blurRad="127000" sx="102000" sy="102000" algn="tl" rotWithShape="0">
              <a:srgbClr val="000000">
                <a:alpha val="40000"/>
              </a:srgbClr>
            </a:outerShdw>
          </a:effectLst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910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87497" y="192334"/>
            <a:ext cx="5829300" cy="857250"/>
          </a:xfrm>
        </p:spPr>
        <p:txBody>
          <a:bodyPr anchor="ctr"/>
          <a:lstStyle/>
          <a:p>
            <a:pPr algn="l"/>
            <a:r>
              <a:rPr lang="en-US" altLang="en-US" sz="4000" b="1" dirty="0">
                <a:latin typeface="Calisto MT" charset="0"/>
                <a:ea typeface="Calisto MT" charset="0"/>
                <a:cs typeface="Calisto MT" charset="0"/>
              </a:rPr>
              <a:t>What if…?</a:t>
            </a:r>
            <a:endParaRPr lang="en-US" altLang="en-US" sz="3600" b="1" dirty="0">
              <a:latin typeface="Calisto MT" charset="0"/>
              <a:ea typeface="Calisto MT" charset="0"/>
              <a:cs typeface="Calisto MT" charset="0"/>
            </a:endParaRPr>
          </a:p>
        </p:txBody>
      </p:sp>
      <p:sp>
        <p:nvSpPr>
          <p:cNvPr id="119910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87497" y="1049584"/>
            <a:ext cx="8288203" cy="5057735"/>
          </a:xfrm>
        </p:spPr>
        <p:txBody>
          <a:bodyPr>
            <a:noAutofit/>
          </a:bodyPr>
          <a:lstStyle/>
          <a:p>
            <a:pPr marL="457200" indent="-457200" algn="l">
              <a:spcBef>
                <a:spcPts val="0"/>
              </a:spcBef>
              <a:spcAft>
                <a:spcPts val="400"/>
              </a:spcAft>
              <a:buClr>
                <a:schemeClr val="accent2"/>
              </a:buClr>
              <a:buFont typeface="Arial" charset="0"/>
              <a:buAutoNum type="arabicPeriod"/>
            </a:pPr>
            <a:r>
              <a:rPr lang="en-US" altLang="en-US" sz="2000" dirty="0">
                <a:solidFill>
                  <a:schemeClr val="tx1"/>
                </a:solidFill>
              </a:rPr>
              <a:t>My doctor had ever told me why my BP was being checked and I was peeing in a cup?</a:t>
            </a:r>
          </a:p>
          <a:p>
            <a:pPr marL="457200" indent="-457200" algn="l">
              <a:spcBef>
                <a:spcPts val="0"/>
              </a:spcBef>
              <a:spcAft>
                <a:spcPts val="400"/>
              </a:spcAft>
              <a:buClr>
                <a:schemeClr val="accent2"/>
              </a:buClr>
              <a:buFont typeface="Arial" charset="0"/>
              <a:buAutoNum type="arabicPeriod"/>
            </a:pPr>
            <a:r>
              <a:rPr lang="en-US" altLang="en-US" sz="2000" dirty="0">
                <a:solidFill>
                  <a:schemeClr val="tx1"/>
                </a:solidFill>
              </a:rPr>
              <a:t>I knew that, for my </a:t>
            </a:r>
            <a:r>
              <a:rPr lang="en-US" altLang="en-US" sz="2000" dirty="0" smtClean="0">
                <a:solidFill>
                  <a:schemeClr val="tx1"/>
                </a:solidFill>
              </a:rPr>
              <a:t>usually low BP, </a:t>
            </a:r>
            <a:r>
              <a:rPr lang="en-US" altLang="en-US" sz="2000" dirty="0">
                <a:solidFill>
                  <a:schemeClr val="tx1"/>
                </a:solidFill>
              </a:rPr>
              <a:t>140/90 was reason enough to go directly to the hospital?</a:t>
            </a:r>
          </a:p>
          <a:p>
            <a:pPr marL="457200" indent="-457200" algn="l">
              <a:spcBef>
                <a:spcPts val="0"/>
              </a:spcBef>
              <a:spcAft>
                <a:spcPts val="400"/>
              </a:spcAft>
              <a:buClr>
                <a:schemeClr val="accent2"/>
              </a:buClr>
              <a:buFont typeface="Arial" charset="0"/>
              <a:buAutoNum type="arabicPeriod"/>
            </a:pPr>
            <a:r>
              <a:rPr lang="en-US" altLang="en-US" sz="2000" dirty="0">
                <a:solidFill>
                  <a:schemeClr val="tx1"/>
                </a:solidFill>
              </a:rPr>
              <a:t>The nurse didn’t skip my urine dip on my last prenatal visit?</a:t>
            </a:r>
          </a:p>
          <a:p>
            <a:pPr marL="457200" indent="-457200" algn="l">
              <a:spcBef>
                <a:spcPts val="0"/>
              </a:spcBef>
              <a:spcAft>
                <a:spcPts val="400"/>
              </a:spcAft>
              <a:buClr>
                <a:schemeClr val="accent2"/>
              </a:buClr>
              <a:buFont typeface="Arial" charset="0"/>
              <a:buAutoNum type="arabicPeriod"/>
            </a:pPr>
            <a:r>
              <a:rPr lang="en-US" altLang="en-US" sz="2000" dirty="0">
                <a:solidFill>
                  <a:schemeClr val="tx1"/>
                </a:solidFill>
              </a:rPr>
              <a:t>The nurse on the phone took a more cautious approach when I reported severe swelling and asked me to come in to be checked -- since I hadn’t been seen in 3 weeks?</a:t>
            </a:r>
          </a:p>
          <a:p>
            <a:pPr marL="457200" indent="-457200" algn="l">
              <a:spcBef>
                <a:spcPts val="0"/>
              </a:spcBef>
              <a:spcAft>
                <a:spcPts val="400"/>
              </a:spcAft>
              <a:buClr>
                <a:schemeClr val="accent2"/>
              </a:buClr>
              <a:buFont typeface="Arial" charset="0"/>
              <a:buAutoNum type="arabicPeriod"/>
            </a:pPr>
            <a:r>
              <a:rPr lang="en-US" altLang="en-US" sz="2000" dirty="0">
                <a:solidFill>
                  <a:schemeClr val="tx1"/>
                </a:solidFill>
              </a:rPr>
              <a:t>I or others around me stopped to notice and comment on my puffy red face during my birthday dinner 3 weeks earlier? </a:t>
            </a:r>
          </a:p>
          <a:p>
            <a:pPr marL="457200" indent="-457200" algn="l">
              <a:spcBef>
                <a:spcPts val="0"/>
              </a:spcBef>
              <a:spcAft>
                <a:spcPts val="400"/>
              </a:spcAft>
              <a:buClr>
                <a:schemeClr val="accent2"/>
              </a:buClr>
              <a:buFont typeface="Arial" charset="0"/>
              <a:buAutoNum type="arabicPeriod"/>
            </a:pPr>
            <a:r>
              <a:rPr lang="en-US" altLang="en-US" sz="2000" dirty="0">
                <a:solidFill>
                  <a:schemeClr val="tx1"/>
                </a:solidFill>
              </a:rPr>
              <a:t>I’d had an accurate and immediate diagnosis when I arrived at the hospital by a doctor who appreciated the acute dangers of a headache, nausea, and visual disturbances on top of an elevated BP and proteinuria, and acted with </a:t>
            </a:r>
            <a:r>
              <a:rPr lang="en-US" altLang="en-US" sz="2000" i="1" dirty="0">
                <a:solidFill>
                  <a:schemeClr val="tx1"/>
                </a:solidFill>
              </a:rPr>
              <a:t>urgency</a:t>
            </a:r>
            <a:r>
              <a:rPr lang="en-US" altLang="en-US" sz="2000" dirty="0">
                <a:solidFill>
                  <a:schemeClr val="tx1"/>
                </a:solidFill>
              </a:rPr>
              <a:t>? </a:t>
            </a:r>
          </a:p>
          <a:p>
            <a:pPr marL="457200" indent="-457200" algn="l">
              <a:spcBef>
                <a:spcPts val="0"/>
              </a:spcBef>
              <a:spcAft>
                <a:spcPts val="400"/>
              </a:spcAft>
              <a:buClr>
                <a:schemeClr val="accent2"/>
              </a:buClr>
              <a:buFont typeface="Arial" charset="0"/>
              <a:buAutoNum type="arabicPeriod"/>
            </a:pPr>
            <a:r>
              <a:rPr lang="en-US" altLang="en-US" sz="2000" dirty="0">
                <a:solidFill>
                  <a:schemeClr val="tx1"/>
                </a:solidFill>
              </a:rPr>
              <a:t>I wasn’t left in the radiology department several floors away for two hours after the tech recorded a BPP of 2 – indicating a fetus in distress?  There was U/S equipment in L&amp;D?</a:t>
            </a:r>
          </a:p>
        </p:txBody>
      </p:sp>
      <p:pic>
        <p:nvPicPr>
          <p:cNvPr id="4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5525" y="225425"/>
            <a:ext cx="1589088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645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Text Box 2"/>
          <p:cNvSpPr txBox="1">
            <a:spLocks noChangeArrowheads="1"/>
          </p:cNvSpPr>
          <p:nvPr/>
        </p:nvSpPr>
        <p:spPr bwMode="auto">
          <a:xfrm>
            <a:off x="277813" y="184150"/>
            <a:ext cx="2905125" cy="655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altLang="en-US" b="1" dirty="0"/>
              <a:t>Prologue</a:t>
            </a:r>
            <a:endParaRPr lang="en-US" altLang="en-US" dirty="0"/>
          </a:p>
          <a:p>
            <a:pPr algn="r">
              <a:spcBef>
                <a:spcPct val="50000"/>
              </a:spcBef>
            </a:pPr>
            <a:r>
              <a:rPr lang="en-US" altLang="en-US" sz="1800" b="1" dirty="0"/>
              <a:t>Hopes &amp; </a:t>
            </a:r>
            <a:r>
              <a:rPr lang="en-US" altLang="en-US" sz="1800" b="1" dirty="0" smtClean="0"/>
              <a:t>expectations</a:t>
            </a:r>
            <a:r>
              <a:rPr lang="en-US" altLang="en-US" sz="1800" b="1" dirty="0"/>
              <a:t/>
            </a:r>
            <a:br>
              <a:rPr lang="en-US" altLang="en-US" sz="1800" b="1" dirty="0"/>
            </a:br>
            <a:r>
              <a:rPr lang="en-US" altLang="en-US" sz="1800" dirty="0"/>
              <a:t>(family, pregnancy, </a:t>
            </a:r>
            <a:br>
              <a:rPr lang="en-US" altLang="en-US" sz="1800" dirty="0"/>
            </a:br>
            <a:r>
              <a:rPr lang="en-US" altLang="en-US" sz="1800" dirty="0"/>
              <a:t>birth experience)</a:t>
            </a:r>
          </a:p>
          <a:p>
            <a:pPr algn="r">
              <a:spcBef>
                <a:spcPct val="50000"/>
              </a:spcBef>
            </a:pPr>
            <a:r>
              <a:rPr lang="en-US" altLang="en-US" sz="1800" b="1" dirty="0"/>
              <a:t>Patient’s health literacy </a:t>
            </a:r>
            <a:br>
              <a:rPr lang="en-US" altLang="en-US" sz="1800" b="1" dirty="0"/>
            </a:br>
            <a:r>
              <a:rPr lang="en-US" altLang="en-US" sz="1800" dirty="0"/>
              <a:t>(pregnancy IQ, risk awareness)</a:t>
            </a:r>
          </a:p>
          <a:p>
            <a:pPr algn="r">
              <a:spcBef>
                <a:spcPct val="50000"/>
              </a:spcBef>
            </a:pPr>
            <a:r>
              <a:rPr lang="en-US" altLang="en-US" sz="1800" b="1" dirty="0"/>
              <a:t>Patient/provider relationship </a:t>
            </a:r>
            <a:r>
              <a:rPr lang="en-US" altLang="en-US" sz="1800" dirty="0"/>
              <a:t>(trust, listening, history)</a:t>
            </a:r>
          </a:p>
          <a:p>
            <a:pPr algn="r">
              <a:spcBef>
                <a:spcPct val="50000"/>
              </a:spcBef>
            </a:pPr>
            <a:r>
              <a:rPr lang="en-US" altLang="en-US" sz="1800" b="1" dirty="0"/>
              <a:t>Clinical Readiness</a:t>
            </a:r>
            <a:br>
              <a:rPr lang="en-US" altLang="en-US" sz="1800" b="1" dirty="0"/>
            </a:br>
            <a:r>
              <a:rPr lang="en-US" altLang="en-US" sz="1800" dirty="0"/>
              <a:t>(hospital/provider readiness/experience w/ preeclampsia, maternal health, prenatal care)</a:t>
            </a:r>
          </a:p>
          <a:p>
            <a:pPr algn="r">
              <a:spcBef>
                <a:spcPct val="50000"/>
              </a:spcBef>
            </a:pPr>
            <a:r>
              <a:rPr lang="en-US" altLang="en-US" sz="1800" b="1" dirty="0"/>
              <a:t> Prodromal symptoms </a:t>
            </a:r>
            <a:br>
              <a:rPr lang="en-US" altLang="en-US" sz="1800" b="1" dirty="0"/>
            </a:br>
            <a:r>
              <a:rPr lang="en-US" altLang="en-US" sz="1800" dirty="0"/>
              <a:t>in that pregnancy</a:t>
            </a:r>
          </a:p>
          <a:p>
            <a:pPr algn="r">
              <a:spcBef>
                <a:spcPct val="50000"/>
              </a:spcBef>
            </a:pPr>
            <a:r>
              <a:rPr lang="en-US" altLang="en-US" sz="1800" b="1" dirty="0"/>
              <a:t>Social determinants </a:t>
            </a:r>
            <a:br>
              <a:rPr lang="en-US" altLang="en-US" sz="1800" b="1" dirty="0"/>
            </a:br>
            <a:r>
              <a:rPr lang="en-US" altLang="en-US" sz="1800" dirty="0"/>
              <a:t>(</a:t>
            </a:r>
            <a:r>
              <a:rPr lang="en-US" altLang="en-US" sz="1800" dirty="0" err="1"/>
              <a:t>inc.</a:t>
            </a:r>
            <a:r>
              <a:rPr lang="en-US" altLang="en-US" sz="1800" dirty="0"/>
              <a:t> cultural &amp; family influences)</a:t>
            </a:r>
          </a:p>
        </p:txBody>
      </p:sp>
      <p:sp>
        <p:nvSpPr>
          <p:cNvPr id="30722" name="Text Box 3"/>
          <p:cNvSpPr txBox="1">
            <a:spLocks noChangeArrowheads="1"/>
          </p:cNvSpPr>
          <p:nvPr/>
        </p:nvSpPr>
        <p:spPr bwMode="auto">
          <a:xfrm>
            <a:off x="3606800" y="2220913"/>
            <a:ext cx="2133600" cy="175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3600" b="1">
                <a:latin typeface="Calisto MT" charset="0"/>
              </a:rPr>
              <a:t>The HospitalEvent</a:t>
            </a:r>
          </a:p>
        </p:txBody>
      </p:sp>
      <p:sp>
        <p:nvSpPr>
          <p:cNvPr id="205828" name="Text Box 4"/>
          <p:cNvSpPr txBox="1">
            <a:spLocks noChangeArrowheads="1"/>
          </p:cNvSpPr>
          <p:nvPr/>
        </p:nvSpPr>
        <p:spPr bwMode="auto">
          <a:xfrm>
            <a:off x="6191250" y="204788"/>
            <a:ext cx="2598738" cy="641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b="1"/>
              <a:t>Epilogue</a:t>
            </a:r>
          </a:p>
          <a:p>
            <a:pPr>
              <a:spcBef>
                <a:spcPct val="50000"/>
              </a:spcBef>
            </a:pPr>
            <a:r>
              <a:rPr lang="en-US" altLang="en-US" sz="1800" b="1"/>
              <a:t>Postpartum transition </a:t>
            </a:r>
            <a:r>
              <a:rPr lang="en-US" altLang="en-US" sz="1800"/>
              <a:t>(discharge, follow up, medical home, acute and long-term health)</a:t>
            </a:r>
          </a:p>
          <a:p>
            <a:pPr>
              <a:spcBef>
                <a:spcPct val="50000"/>
              </a:spcBef>
            </a:pPr>
            <a:r>
              <a:rPr lang="en-US" altLang="en-US" sz="1800" b="1"/>
              <a:t>Emotional Recovery </a:t>
            </a:r>
            <a:r>
              <a:rPr lang="en-US" altLang="en-US" sz="1800"/>
              <a:t>(impact on family, family planning decisions, trauma care, community support)</a:t>
            </a:r>
          </a:p>
          <a:p>
            <a:pPr>
              <a:spcBef>
                <a:spcPct val="50000"/>
              </a:spcBef>
            </a:pPr>
            <a:r>
              <a:rPr lang="en-US" altLang="en-US" sz="1800" b="1"/>
              <a:t>Patient/provider relationship </a:t>
            </a:r>
            <a:r>
              <a:rPr lang="en-US" altLang="en-US" sz="1800"/>
              <a:t>(inc. trust in the healthcare system, future pregnancies)</a:t>
            </a:r>
          </a:p>
          <a:p>
            <a:pPr>
              <a:spcBef>
                <a:spcPct val="50000"/>
              </a:spcBef>
            </a:pPr>
            <a:r>
              <a:rPr lang="en-US" altLang="en-US" sz="1800" b="1"/>
              <a:t>Patient/family perspectives </a:t>
            </a:r>
            <a:r>
              <a:rPr lang="en-US" altLang="en-US" sz="1800"/>
              <a:t>for case review</a:t>
            </a:r>
          </a:p>
          <a:p>
            <a:pPr>
              <a:spcBef>
                <a:spcPct val="50000"/>
              </a:spcBef>
            </a:pPr>
            <a:r>
              <a:rPr lang="en-US" altLang="en-US" sz="1800" b="1"/>
              <a:t>Employment &amp; finances </a:t>
            </a:r>
            <a:r>
              <a:rPr lang="en-US" altLang="en-US" sz="1800"/>
              <a:t>(self, spouse)</a:t>
            </a:r>
          </a:p>
        </p:txBody>
      </p:sp>
      <p:sp>
        <p:nvSpPr>
          <p:cNvPr id="205829" name="AutoShape 5"/>
          <p:cNvSpPr>
            <a:spLocks/>
          </p:cNvSpPr>
          <p:nvPr/>
        </p:nvSpPr>
        <p:spPr bwMode="auto">
          <a:xfrm>
            <a:off x="5486400" y="184150"/>
            <a:ext cx="762000" cy="6416675"/>
          </a:xfrm>
          <a:prstGeom prst="leftBrace">
            <a:avLst>
              <a:gd name="adj1" fmla="val 63351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05830" name="AutoShape 6"/>
          <p:cNvSpPr>
            <a:spLocks/>
          </p:cNvSpPr>
          <p:nvPr/>
        </p:nvSpPr>
        <p:spPr bwMode="auto">
          <a:xfrm>
            <a:off x="3124200" y="184150"/>
            <a:ext cx="685800" cy="6469063"/>
          </a:xfrm>
          <a:prstGeom prst="rightBrace">
            <a:avLst>
              <a:gd name="adj1" fmla="val 72231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05831" name="Text Box 7"/>
          <p:cNvSpPr txBox="1">
            <a:spLocks noChangeArrowheads="1"/>
          </p:cNvSpPr>
          <p:nvPr/>
        </p:nvSpPr>
        <p:spPr bwMode="auto">
          <a:xfrm>
            <a:off x="3581400" y="6489700"/>
            <a:ext cx="2133600" cy="246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000" dirty="0"/>
              <a:t>© </a:t>
            </a:r>
            <a:r>
              <a:rPr lang="en-US" altLang="en-US" sz="1000" dirty="0" smtClean="0"/>
              <a:t>2016 </a:t>
            </a:r>
            <a:r>
              <a:rPr lang="en-US" altLang="en-US" sz="1000" dirty="0"/>
              <a:t>Preeclampsia Foundation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8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8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058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58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58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0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058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826" grpId="0"/>
      <p:bldP spid="205828" grpId="0"/>
      <p:bldP spid="205829" grpId="0" animBg="1"/>
      <p:bldP spid="20583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ext Box 2"/>
          <p:cNvSpPr txBox="1">
            <a:spLocks noChangeArrowheads="1"/>
          </p:cNvSpPr>
          <p:nvPr/>
        </p:nvSpPr>
        <p:spPr bwMode="auto">
          <a:xfrm>
            <a:off x="277813" y="184150"/>
            <a:ext cx="2905125" cy="655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altLang="en-US" b="1" dirty="0"/>
              <a:t>Prologue</a:t>
            </a:r>
            <a:endParaRPr lang="en-US" altLang="en-US" dirty="0"/>
          </a:p>
          <a:p>
            <a:pPr algn="r">
              <a:spcBef>
                <a:spcPct val="50000"/>
              </a:spcBef>
            </a:pPr>
            <a:r>
              <a:rPr lang="en-US" altLang="en-US" sz="1800" b="1" dirty="0"/>
              <a:t>Hopes &amp; </a:t>
            </a:r>
            <a:r>
              <a:rPr lang="en-US" altLang="en-US" sz="1800" b="1" dirty="0" smtClean="0"/>
              <a:t>expectations</a:t>
            </a:r>
            <a:r>
              <a:rPr lang="en-US" altLang="en-US" sz="1800" b="1" dirty="0"/>
              <a:t/>
            </a:r>
            <a:br>
              <a:rPr lang="en-US" altLang="en-US" sz="1800" b="1" dirty="0"/>
            </a:br>
            <a:r>
              <a:rPr lang="en-US" altLang="en-US" sz="1800" dirty="0"/>
              <a:t>(family, pregnancy, </a:t>
            </a:r>
            <a:br>
              <a:rPr lang="en-US" altLang="en-US" sz="1800" dirty="0"/>
            </a:br>
            <a:r>
              <a:rPr lang="en-US" altLang="en-US" sz="1800" dirty="0"/>
              <a:t>birth experience)</a:t>
            </a:r>
          </a:p>
          <a:p>
            <a:pPr algn="r">
              <a:spcBef>
                <a:spcPct val="50000"/>
              </a:spcBef>
            </a:pPr>
            <a:r>
              <a:rPr lang="en-US" altLang="en-US" sz="1800" b="1" dirty="0">
                <a:solidFill>
                  <a:srgbClr val="FF0000"/>
                </a:solidFill>
              </a:rPr>
              <a:t>Patient’s health literacy </a:t>
            </a:r>
            <a:br>
              <a:rPr lang="en-US" altLang="en-US" sz="1800" b="1" dirty="0">
                <a:solidFill>
                  <a:srgbClr val="FF0000"/>
                </a:solidFill>
              </a:rPr>
            </a:br>
            <a:r>
              <a:rPr lang="en-US" altLang="en-US" sz="1800" dirty="0">
                <a:solidFill>
                  <a:srgbClr val="FF0000"/>
                </a:solidFill>
              </a:rPr>
              <a:t>(pregnancy IQ, risk awareness)</a:t>
            </a:r>
          </a:p>
          <a:p>
            <a:pPr algn="r">
              <a:spcBef>
                <a:spcPct val="50000"/>
              </a:spcBef>
            </a:pPr>
            <a:r>
              <a:rPr lang="en-US" altLang="en-US" sz="1800" b="1" dirty="0"/>
              <a:t>Patient/provider relationship </a:t>
            </a:r>
            <a:r>
              <a:rPr lang="en-US" altLang="en-US" sz="1800" dirty="0"/>
              <a:t>(trust, listening, history)</a:t>
            </a:r>
          </a:p>
          <a:p>
            <a:pPr algn="r">
              <a:spcBef>
                <a:spcPct val="50000"/>
              </a:spcBef>
            </a:pPr>
            <a:r>
              <a:rPr lang="en-US" altLang="en-US" sz="1800" b="1" dirty="0"/>
              <a:t>Clinical Readiness</a:t>
            </a:r>
            <a:br>
              <a:rPr lang="en-US" altLang="en-US" sz="1800" b="1" dirty="0"/>
            </a:br>
            <a:r>
              <a:rPr lang="en-US" altLang="en-US" sz="1800" dirty="0"/>
              <a:t>(hospital/provider readiness/experience w/ preeclampsia, maternal health, prenatal care)</a:t>
            </a:r>
          </a:p>
          <a:p>
            <a:pPr algn="r">
              <a:spcBef>
                <a:spcPct val="50000"/>
              </a:spcBef>
            </a:pPr>
            <a:r>
              <a:rPr lang="en-US" altLang="en-US" sz="1800" b="1" dirty="0">
                <a:solidFill>
                  <a:srgbClr val="FF0000"/>
                </a:solidFill>
              </a:rPr>
              <a:t> Prodromal symptoms </a:t>
            </a:r>
            <a:br>
              <a:rPr lang="en-US" altLang="en-US" sz="1800" b="1" dirty="0">
                <a:solidFill>
                  <a:srgbClr val="FF0000"/>
                </a:solidFill>
              </a:rPr>
            </a:br>
            <a:r>
              <a:rPr lang="en-US" altLang="en-US" sz="1800" dirty="0">
                <a:solidFill>
                  <a:srgbClr val="FF0000"/>
                </a:solidFill>
              </a:rPr>
              <a:t>in that pregnancy</a:t>
            </a:r>
          </a:p>
          <a:p>
            <a:pPr algn="r">
              <a:spcBef>
                <a:spcPct val="50000"/>
              </a:spcBef>
            </a:pPr>
            <a:r>
              <a:rPr lang="en-US" altLang="en-US" sz="1800" b="1" dirty="0"/>
              <a:t>Social determinants </a:t>
            </a:r>
            <a:br>
              <a:rPr lang="en-US" altLang="en-US" sz="1800" b="1" dirty="0"/>
            </a:br>
            <a:r>
              <a:rPr lang="en-US" altLang="en-US" sz="1800" dirty="0"/>
              <a:t>(</a:t>
            </a:r>
            <a:r>
              <a:rPr lang="en-US" altLang="en-US" sz="1800" dirty="0" err="1"/>
              <a:t>inc.</a:t>
            </a:r>
            <a:r>
              <a:rPr lang="en-US" altLang="en-US" sz="1800" dirty="0"/>
              <a:t> cultural &amp; family influences)</a:t>
            </a:r>
          </a:p>
        </p:txBody>
      </p:sp>
      <p:sp>
        <p:nvSpPr>
          <p:cNvPr id="32770" name="Text Box 4"/>
          <p:cNvSpPr txBox="1">
            <a:spLocks noChangeArrowheads="1"/>
          </p:cNvSpPr>
          <p:nvPr/>
        </p:nvSpPr>
        <p:spPr bwMode="auto">
          <a:xfrm>
            <a:off x="6191250" y="204788"/>
            <a:ext cx="2598738" cy="641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b="1"/>
              <a:t>Epilogue</a:t>
            </a:r>
          </a:p>
          <a:p>
            <a:pPr>
              <a:spcBef>
                <a:spcPct val="50000"/>
              </a:spcBef>
            </a:pPr>
            <a:r>
              <a:rPr lang="en-US" altLang="en-US" sz="1800" b="1"/>
              <a:t>Postpartum transition </a:t>
            </a:r>
            <a:r>
              <a:rPr lang="en-US" altLang="en-US" sz="1800"/>
              <a:t>(</a:t>
            </a:r>
            <a:r>
              <a:rPr lang="en-US" altLang="en-US" sz="1800">
                <a:solidFill>
                  <a:srgbClr val="FF0000"/>
                </a:solidFill>
              </a:rPr>
              <a:t>discharge</a:t>
            </a:r>
            <a:r>
              <a:rPr lang="en-US" altLang="en-US" sz="1800"/>
              <a:t>, follow up, medical home, acute and long-term health)</a:t>
            </a:r>
          </a:p>
          <a:p>
            <a:pPr>
              <a:spcBef>
                <a:spcPct val="50000"/>
              </a:spcBef>
            </a:pPr>
            <a:r>
              <a:rPr lang="en-US" altLang="en-US" sz="1800" b="1">
                <a:solidFill>
                  <a:srgbClr val="FF0000"/>
                </a:solidFill>
              </a:rPr>
              <a:t>Emotional Recovery </a:t>
            </a:r>
            <a:r>
              <a:rPr lang="en-US" altLang="en-US" sz="1800">
                <a:solidFill>
                  <a:srgbClr val="FF0000"/>
                </a:solidFill>
              </a:rPr>
              <a:t>(impact on family, family planning decisions, trauma care, community support)</a:t>
            </a:r>
          </a:p>
          <a:p>
            <a:pPr>
              <a:spcBef>
                <a:spcPct val="50000"/>
              </a:spcBef>
            </a:pPr>
            <a:r>
              <a:rPr lang="en-US" altLang="en-US" sz="1800" b="1"/>
              <a:t>Patient/provider relationship </a:t>
            </a:r>
            <a:r>
              <a:rPr lang="en-US" altLang="en-US" sz="1800"/>
              <a:t>(inc. trust in the healthcare system, future pregnancies)</a:t>
            </a:r>
          </a:p>
          <a:p>
            <a:pPr>
              <a:spcBef>
                <a:spcPct val="50000"/>
              </a:spcBef>
            </a:pPr>
            <a:r>
              <a:rPr lang="en-US" altLang="en-US" sz="1800" b="1">
                <a:solidFill>
                  <a:srgbClr val="FF0000"/>
                </a:solidFill>
              </a:rPr>
              <a:t>Patient/family perspectives </a:t>
            </a:r>
            <a:r>
              <a:rPr lang="en-US" altLang="en-US" sz="1800">
                <a:solidFill>
                  <a:srgbClr val="FF0000"/>
                </a:solidFill>
              </a:rPr>
              <a:t>for case review</a:t>
            </a:r>
          </a:p>
          <a:p>
            <a:pPr>
              <a:spcBef>
                <a:spcPct val="50000"/>
              </a:spcBef>
            </a:pPr>
            <a:r>
              <a:rPr lang="en-US" altLang="en-US" sz="1800" b="1"/>
              <a:t>Employment &amp; finances </a:t>
            </a:r>
            <a:r>
              <a:rPr lang="en-US" altLang="en-US" sz="1800"/>
              <a:t>(self, spouse)</a:t>
            </a:r>
          </a:p>
        </p:txBody>
      </p:sp>
      <p:sp>
        <p:nvSpPr>
          <p:cNvPr id="32771" name="AutoShape 5"/>
          <p:cNvSpPr>
            <a:spLocks/>
          </p:cNvSpPr>
          <p:nvPr/>
        </p:nvSpPr>
        <p:spPr bwMode="auto">
          <a:xfrm>
            <a:off x="5486400" y="184150"/>
            <a:ext cx="762000" cy="6416675"/>
          </a:xfrm>
          <a:prstGeom prst="leftBrace">
            <a:avLst>
              <a:gd name="adj1" fmla="val 63351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2772" name="AutoShape 6"/>
          <p:cNvSpPr>
            <a:spLocks/>
          </p:cNvSpPr>
          <p:nvPr/>
        </p:nvSpPr>
        <p:spPr bwMode="auto">
          <a:xfrm>
            <a:off x="3124200" y="184150"/>
            <a:ext cx="685800" cy="6469063"/>
          </a:xfrm>
          <a:prstGeom prst="rightBrace">
            <a:avLst>
              <a:gd name="adj1" fmla="val 72231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05831" name="Text Box 7"/>
          <p:cNvSpPr txBox="1">
            <a:spLocks noChangeArrowheads="1"/>
          </p:cNvSpPr>
          <p:nvPr/>
        </p:nvSpPr>
        <p:spPr bwMode="auto">
          <a:xfrm>
            <a:off x="3581400" y="6489700"/>
            <a:ext cx="2133600" cy="246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000" dirty="0"/>
              <a:t>© </a:t>
            </a:r>
            <a:r>
              <a:rPr lang="en-US" altLang="en-US" sz="1000" dirty="0" smtClean="0"/>
              <a:t>2016 </a:t>
            </a:r>
            <a:r>
              <a:rPr lang="en-US" altLang="en-US" sz="1000" dirty="0"/>
              <a:t>Preeclampsia Foundation</a:t>
            </a:r>
          </a:p>
        </p:txBody>
      </p:sp>
      <p:sp>
        <p:nvSpPr>
          <p:cNvPr id="32774" name="Text Box 3"/>
          <p:cNvSpPr txBox="1">
            <a:spLocks noChangeArrowheads="1"/>
          </p:cNvSpPr>
          <p:nvPr/>
        </p:nvSpPr>
        <p:spPr bwMode="auto">
          <a:xfrm>
            <a:off x="3606800" y="2220913"/>
            <a:ext cx="2133600" cy="175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3600" b="1">
                <a:latin typeface="Calisto MT" charset="0"/>
              </a:rPr>
              <a:t>The HospitalEvent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Chart 9"/>
          <p:cNvGraphicFramePr>
            <a:graphicFrameLocks/>
          </p:cNvGraphicFramePr>
          <p:nvPr/>
        </p:nvGraphicFramePr>
        <p:xfrm>
          <a:off x="642938" y="1625600"/>
          <a:ext cx="7789862" cy="4343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5" name="Picture 2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7263" y="5521325"/>
            <a:ext cx="9715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4819" name="Rectangle 5"/>
          <p:cNvSpPr>
            <a:spLocks noChangeArrowheads="1"/>
          </p:cNvSpPr>
          <p:nvPr/>
        </p:nvSpPr>
        <p:spPr bwMode="auto">
          <a:xfrm>
            <a:off x="642938" y="6073775"/>
            <a:ext cx="76041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1800" b="1">
                <a:solidFill>
                  <a:srgbClr val="000000"/>
                </a:solidFill>
              </a:rPr>
              <a:t>FL-PAMR 2009-2013      CA-PAMR 2002-2004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1200" dirty="0">
                <a:solidFill>
                  <a:srgbClr val="898989"/>
                </a:solidFill>
              </a:rPr>
              <a:t>© </a:t>
            </a:r>
            <a:r>
              <a:rPr lang="en-US" altLang="en-US" sz="1200" dirty="0" smtClean="0">
                <a:solidFill>
                  <a:srgbClr val="898989"/>
                </a:solidFill>
              </a:rPr>
              <a:t>2016 </a:t>
            </a:r>
            <a:r>
              <a:rPr lang="en-US" altLang="en-US" sz="1200" dirty="0">
                <a:solidFill>
                  <a:srgbClr val="898989"/>
                </a:solidFill>
              </a:rPr>
              <a:t>Preeclampsia Foundation 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381000" y="274638"/>
            <a:ext cx="8593138" cy="1300162"/>
          </a:xfrm>
          <a:prstGeom prst="rect">
            <a:avLst/>
          </a:prstGeom>
        </p:spPr>
        <p:txBody>
          <a:bodyPr/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3500" b="1" dirty="0">
                <a:solidFill>
                  <a:srgbClr val="40404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sto MT" charset="0"/>
              </a:rPr>
              <a:t>Where Are the Gaps in </a:t>
            </a:r>
            <a:r>
              <a:rPr lang="en-US" altLang="en-US" sz="3500" b="1" dirty="0" smtClean="0">
                <a:solidFill>
                  <a:srgbClr val="40404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sto MT" charset="0"/>
              </a:rPr>
              <a:t>Care for HDP? </a:t>
            </a:r>
            <a:r>
              <a:rPr lang="en-US" altLang="en-US" sz="3500" b="1" dirty="0">
                <a:solidFill>
                  <a:srgbClr val="40404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sto MT" charset="0"/>
              </a:rPr>
              <a:t/>
            </a:r>
            <a:br>
              <a:rPr lang="en-US" altLang="en-US" sz="3500" b="1" dirty="0">
                <a:solidFill>
                  <a:srgbClr val="40404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sto MT" charset="0"/>
              </a:rPr>
            </a:br>
            <a:r>
              <a:rPr lang="en-US" altLang="en-US" sz="3500" b="1" dirty="0">
                <a:solidFill>
                  <a:srgbClr val="40404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sto MT" charset="0"/>
              </a:rPr>
              <a:t>Community Factors </a:t>
            </a:r>
            <a:r>
              <a:rPr lang="en-US" altLang="en-US" sz="3500" b="1" dirty="0" smtClean="0">
                <a:solidFill>
                  <a:srgbClr val="40404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sto MT" charset="0"/>
              </a:rPr>
              <a:t>in Maternal Mortality</a:t>
            </a:r>
            <a:endParaRPr lang="en-US" altLang="en-US" sz="3500" b="1" dirty="0">
              <a:solidFill>
                <a:srgbClr val="40404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sto MT" charset="0"/>
            </a:endParaRPr>
          </a:p>
        </p:txBody>
      </p:sp>
      <p:pic>
        <p:nvPicPr>
          <p:cNvPr id="34822" name="Picture 6" descr="FPQC Logo 200x200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1163" y="5467350"/>
            <a:ext cx="566737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3" name="Picture 2" descr="PF-Logo-color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1738" y="6073775"/>
            <a:ext cx="1390650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Chart 14"/>
          <p:cNvGraphicFramePr/>
          <p:nvPr>
            <p:extLst/>
          </p:nvPr>
        </p:nvGraphicFramePr>
        <p:xfrm>
          <a:off x="723427" y="1984304"/>
          <a:ext cx="6842104" cy="39494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3929" y="224206"/>
            <a:ext cx="8516144" cy="753694"/>
          </a:xfrm>
        </p:spPr>
        <p:txBody>
          <a:bodyPr>
            <a:noAutofit/>
          </a:bodyPr>
          <a:lstStyle/>
          <a:p>
            <a:r>
              <a:rPr lang="en-US" sz="3600" b="1" dirty="0" smtClean="0">
                <a:latin typeface="Calisto MT" charset="0"/>
                <a:ea typeface="Calisto MT" charset="0"/>
                <a:cs typeface="Calisto MT" charset="0"/>
              </a:rPr>
              <a:t>Awareness of Preeclampsia</a:t>
            </a:r>
            <a:endParaRPr lang="en-US" sz="3600" b="1" dirty="0">
              <a:latin typeface="Calisto MT" charset="0"/>
              <a:ea typeface="Calisto MT" charset="0"/>
              <a:cs typeface="Calisto MT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13928" y="841409"/>
            <a:ext cx="765401" cy="572072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0" bIns="0" rtlCol="0" anchor="ctr"/>
          <a:lstStyle/>
          <a:p>
            <a:pPr>
              <a:lnSpc>
                <a:spcPts val="4000"/>
              </a:lnSpc>
            </a:pPr>
            <a:r>
              <a:rPr lang="en-US" sz="4000" b="1" dirty="0">
                <a:solidFill>
                  <a:srgbClr val="1F9FBC"/>
                </a:solidFill>
                <a:cs typeface="Arial"/>
                <a:sym typeface="Museo Slab 700" charset="0"/>
              </a:rPr>
              <a:t>Q:</a:t>
            </a:r>
          </a:p>
        </p:txBody>
      </p:sp>
      <p:sp>
        <p:nvSpPr>
          <p:cNvPr id="9" name="Rectangle 8"/>
          <p:cNvSpPr/>
          <p:nvPr/>
        </p:nvSpPr>
        <p:spPr>
          <a:xfrm>
            <a:off x="313928" y="878195"/>
            <a:ext cx="8516144" cy="572072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82880" rtlCol="0" anchor="ctr"/>
          <a:lstStyle/>
          <a:p>
            <a:pPr marL="548640"/>
            <a:r>
              <a:rPr lang="en-US" dirty="0">
                <a:solidFill>
                  <a:srgbClr val="595959"/>
                </a:solidFill>
                <a:cs typeface="Arial"/>
                <a:sym typeface="Museo Slab 700" charset="0"/>
              </a:rPr>
              <a:t>Have you ever heard of </a:t>
            </a:r>
            <a:r>
              <a:rPr lang="en-US" dirty="0" smtClean="0">
                <a:solidFill>
                  <a:srgbClr val="595959"/>
                </a:solidFill>
                <a:cs typeface="Arial"/>
                <a:sym typeface="Museo Slab 700" charset="0"/>
              </a:rPr>
              <a:t>preeclampsia?</a:t>
            </a:r>
            <a:endParaRPr lang="en-US" dirty="0">
              <a:solidFill>
                <a:srgbClr val="595959"/>
              </a:solidFill>
              <a:cs typeface="Arial"/>
              <a:sym typeface="Museo Slab 700" charset="0"/>
            </a:endParaRPr>
          </a:p>
        </p:txBody>
      </p:sp>
      <p:sp>
        <p:nvSpPr>
          <p:cNvPr id="17" name="Text Placeholder 3"/>
          <p:cNvSpPr>
            <a:spLocks noGrp="1"/>
          </p:cNvSpPr>
          <p:nvPr>
            <p:ph type="body" idx="15"/>
          </p:nvPr>
        </p:nvSpPr>
        <p:spPr>
          <a:xfrm>
            <a:off x="350665" y="6503321"/>
            <a:ext cx="6026383" cy="123111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Source: </a:t>
            </a:r>
            <a:r>
              <a:rPr lang="en-US" dirty="0" smtClean="0">
                <a:solidFill>
                  <a:schemeClr val="tx1"/>
                </a:solidFill>
              </a:rPr>
              <a:t>BabyCenter Preeclampsia Survey, January 2014, Total (n=1,670); July 2015 (N=1,657) 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254388" y="3998794"/>
            <a:ext cx="696036" cy="477672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 smtClean="0"/>
          </a:p>
        </p:txBody>
      </p:sp>
      <p:sp>
        <p:nvSpPr>
          <p:cNvPr id="4" name="TextBox 3"/>
          <p:cNvSpPr txBox="1"/>
          <p:nvPr/>
        </p:nvSpPr>
        <p:spPr>
          <a:xfrm>
            <a:off x="4632325" y="5745708"/>
            <a:ext cx="255711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*Significant difference from prior wave</a:t>
            </a:r>
          </a:p>
        </p:txBody>
      </p:sp>
    </p:spTree>
    <p:extLst>
      <p:ext uri="{BB962C8B-B14F-4D97-AF65-F5344CB8AC3E}">
        <p14:creationId xmlns:p14="http://schemas.microsoft.com/office/powerpoint/2010/main" val="774453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30155</TotalTime>
  <Words>1564</Words>
  <Application>Microsoft Office PowerPoint</Application>
  <PresentationFormat>On-screen Show (4:3)</PresentationFormat>
  <Paragraphs>207</Paragraphs>
  <Slides>35</Slides>
  <Notes>28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5" baseType="lpstr">
      <vt:lpstr>ＭＳ Ｐゴシック</vt:lpstr>
      <vt:lpstr>ＭＳ Ｐゴシック</vt:lpstr>
      <vt:lpstr>Arial</vt:lpstr>
      <vt:lpstr>Arial Narrow</vt:lpstr>
      <vt:lpstr>Calibri</vt:lpstr>
      <vt:lpstr>Calisto MT</vt:lpstr>
      <vt:lpstr>Museo Slab 700</vt:lpstr>
      <vt:lpstr>Times New Roman</vt:lpstr>
      <vt:lpstr>Wingdings</vt:lpstr>
      <vt:lpstr>Office Theme</vt:lpstr>
      <vt:lpstr>Surviving a Perinatal Crisis: The Patient Perspective</vt:lpstr>
      <vt:lpstr>Learning Objectives:</vt:lpstr>
      <vt:lpstr>The thrill of the first look.</vt:lpstr>
      <vt:lpstr>The horror of goodbye.</vt:lpstr>
      <vt:lpstr>What if…?</vt:lpstr>
      <vt:lpstr>PowerPoint Presentation</vt:lpstr>
      <vt:lpstr>PowerPoint Presentation</vt:lpstr>
      <vt:lpstr>PowerPoint Presentation</vt:lpstr>
      <vt:lpstr>Awareness of Preeclampsia</vt:lpstr>
      <vt:lpstr>Awareness by Demographic</vt:lpstr>
      <vt:lpstr>Did Provide Give Information? Does Understanding Lead to Action? N=754</vt:lpstr>
      <vt:lpstr>PowerPoint Presentation</vt:lpstr>
      <vt:lpstr>PowerPoint Presentation</vt:lpstr>
      <vt:lpstr>On “not being listened to”…</vt:lpstr>
      <vt:lpstr>PowerPoint Presentation</vt:lpstr>
      <vt:lpstr>PowerPoint Presentation</vt:lpstr>
      <vt:lpstr>PowerPoint Presentation</vt:lpstr>
      <vt:lpstr>PowerPoint Presentation</vt:lpstr>
      <vt:lpstr>The role of partners as advocates.</vt:lpstr>
      <vt:lpstr>“…the cure for preeclampsia is delivery.”</vt:lpstr>
      <vt:lpstr>PowerPoint Presentation</vt:lpstr>
      <vt:lpstr>Joan Donnelly</vt:lpstr>
      <vt:lpstr>“I said ‘I’m sorry’ to her every single day.”</vt:lpstr>
      <vt:lpstr>PowerPoint Presentation</vt:lpstr>
      <vt:lpstr>PowerPoint Presentation</vt:lpstr>
      <vt:lpstr>PowerPoint Presentation</vt:lpstr>
      <vt:lpstr>Birth trauma affects everybody.</vt:lpstr>
      <vt:lpstr>PowerPoint Presentation</vt:lpstr>
      <vt:lpstr>PowerPoint Presentation</vt:lpstr>
      <vt:lpstr>PowerPoint Presentation</vt:lpstr>
      <vt:lpstr>Birth Trauma?  Get Help!</vt:lpstr>
      <vt:lpstr>www.preeclampsia.org</vt:lpstr>
      <vt:lpstr>Emotional Impact of this Pregnancy N=1,552</vt:lpstr>
      <vt:lpstr>Steps Taken to Address Mental Health  N=1,346</vt:lpstr>
      <vt:lpstr>Post Traumatic Stress Disorder (PTSD)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Patient Perspectives  on Preeclampsia</dc:title>
  <dc:creator>Eleni Tsigas</dc:creator>
  <cp:lastModifiedBy>Jazzmin Cooper</cp:lastModifiedBy>
  <cp:revision>275</cp:revision>
  <cp:lastPrinted>2015-09-12T19:29:03Z</cp:lastPrinted>
  <dcterms:created xsi:type="dcterms:W3CDTF">2012-04-28T17:51:28Z</dcterms:created>
  <dcterms:modified xsi:type="dcterms:W3CDTF">2016-11-02T20:48:30Z</dcterms:modified>
</cp:coreProperties>
</file>