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2.xml" ContentType="application/vnd.openxmlformats-officedocument.drawingml.chartshapes+xml"/>
  <Override PartName="/ppt/tags/tag4.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0.xml" ContentType="application/vnd.openxmlformats-officedocument.drawingml.chart+xml"/>
  <Override PartName="/ppt/tags/tag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50" r:id="rId2"/>
    <p:sldMasterId id="2147484186" r:id="rId3"/>
    <p:sldMasterId id="2147484198" r:id="rId4"/>
    <p:sldMasterId id="2147484240" r:id="rId5"/>
    <p:sldMasterId id="2147484252" r:id="rId6"/>
    <p:sldMasterId id="2147484282" r:id="rId7"/>
  </p:sldMasterIdLst>
  <p:notesMasterIdLst>
    <p:notesMasterId r:id="rId110"/>
  </p:notesMasterIdLst>
  <p:sldIdLst>
    <p:sldId id="713" r:id="rId8"/>
    <p:sldId id="719" r:id="rId9"/>
    <p:sldId id="856" r:id="rId10"/>
    <p:sldId id="857" r:id="rId11"/>
    <p:sldId id="858" r:id="rId12"/>
    <p:sldId id="859" r:id="rId13"/>
    <p:sldId id="860" r:id="rId14"/>
    <p:sldId id="861" r:id="rId15"/>
    <p:sldId id="862" r:id="rId16"/>
    <p:sldId id="863" r:id="rId17"/>
    <p:sldId id="864" r:id="rId18"/>
    <p:sldId id="865" r:id="rId19"/>
    <p:sldId id="866" r:id="rId20"/>
    <p:sldId id="867" r:id="rId21"/>
    <p:sldId id="868" r:id="rId22"/>
    <p:sldId id="869" r:id="rId23"/>
    <p:sldId id="870" r:id="rId24"/>
    <p:sldId id="871" r:id="rId25"/>
    <p:sldId id="872" r:id="rId26"/>
    <p:sldId id="873" r:id="rId27"/>
    <p:sldId id="874" r:id="rId28"/>
    <p:sldId id="875" r:id="rId29"/>
    <p:sldId id="876" r:id="rId30"/>
    <p:sldId id="877" r:id="rId31"/>
    <p:sldId id="878" r:id="rId32"/>
    <p:sldId id="879" r:id="rId33"/>
    <p:sldId id="880" r:id="rId34"/>
    <p:sldId id="881" r:id="rId35"/>
    <p:sldId id="882" r:id="rId36"/>
    <p:sldId id="883" r:id="rId37"/>
    <p:sldId id="884" r:id="rId38"/>
    <p:sldId id="885" r:id="rId39"/>
    <p:sldId id="886" r:id="rId40"/>
    <p:sldId id="887" r:id="rId41"/>
    <p:sldId id="888" r:id="rId42"/>
    <p:sldId id="754" r:id="rId43"/>
    <p:sldId id="755" r:id="rId44"/>
    <p:sldId id="756" r:id="rId45"/>
    <p:sldId id="757" r:id="rId46"/>
    <p:sldId id="758" r:id="rId47"/>
    <p:sldId id="759" r:id="rId48"/>
    <p:sldId id="760" r:id="rId49"/>
    <p:sldId id="761" r:id="rId50"/>
    <p:sldId id="762" r:id="rId51"/>
    <p:sldId id="763" r:id="rId52"/>
    <p:sldId id="764" r:id="rId53"/>
    <p:sldId id="765" r:id="rId54"/>
    <p:sldId id="766" r:id="rId55"/>
    <p:sldId id="767" r:id="rId56"/>
    <p:sldId id="768" r:id="rId57"/>
    <p:sldId id="769" r:id="rId58"/>
    <p:sldId id="770" r:id="rId59"/>
    <p:sldId id="771" r:id="rId60"/>
    <p:sldId id="772" r:id="rId61"/>
    <p:sldId id="773" r:id="rId62"/>
    <p:sldId id="774" r:id="rId63"/>
    <p:sldId id="811" r:id="rId64"/>
    <p:sldId id="812" r:id="rId65"/>
    <p:sldId id="813" r:id="rId66"/>
    <p:sldId id="814" r:id="rId67"/>
    <p:sldId id="815" r:id="rId68"/>
    <p:sldId id="816" r:id="rId69"/>
    <p:sldId id="817" r:id="rId70"/>
    <p:sldId id="818" r:id="rId71"/>
    <p:sldId id="819" r:id="rId72"/>
    <p:sldId id="820" r:id="rId73"/>
    <p:sldId id="821" r:id="rId74"/>
    <p:sldId id="822" r:id="rId75"/>
    <p:sldId id="823" r:id="rId76"/>
    <p:sldId id="824" r:id="rId77"/>
    <p:sldId id="825" r:id="rId78"/>
    <p:sldId id="826" r:id="rId79"/>
    <p:sldId id="827" r:id="rId80"/>
    <p:sldId id="828" r:id="rId81"/>
    <p:sldId id="829" r:id="rId82"/>
    <p:sldId id="830" r:id="rId83"/>
    <p:sldId id="831" r:id="rId84"/>
    <p:sldId id="832" r:id="rId85"/>
    <p:sldId id="833" r:id="rId86"/>
    <p:sldId id="834" r:id="rId87"/>
    <p:sldId id="835" r:id="rId88"/>
    <p:sldId id="836" r:id="rId89"/>
    <p:sldId id="837" r:id="rId90"/>
    <p:sldId id="838" r:id="rId91"/>
    <p:sldId id="839" r:id="rId92"/>
    <p:sldId id="840" r:id="rId93"/>
    <p:sldId id="841" r:id="rId94"/>
    <p:sldId id="842" r:id="rId95"/>
    <p:sldId id="843" r:id="rId96"/>
    <p:sldId id="844" r:id="rId97"/>
    <p:sldId id="845" r:id="rId98"/>
    <p:sldId id="846" r:id="rId99"/>
    <p:sldId id="847" r:id="rId100"/>
    <p:sldId id="848" r:id="rId101"/>
    <p:sldId id="849" r:id="rId102"/>
    <p:sldId id="850" r:id="rId103"/>
    <p:sldId id="851" r:id="rId104"/>
    <p:sldId id="852" r:id="rId105"/>
    <p:sldId id="853" r:id="rId106"/>
    <p:sldId id="854" r:id="rId107"/>
    <p:sldId id="855" r:id="rId108"/>
    <p:sldId id="810" r:id="rId10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ext uri="{19B8F6BF-5375-455C-9EA6-DF929625EA0E}">
        <p15:presenceInfo xmlns:p15="http://schemas.microsoft.com/office/powerpoint/2012/main" userId="S-1-5-21-2086500257-1188392490-3880406080-315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409" autoAdjust="0"/>
    <p:restoredTop sz="85810" autoAdjust="0"/>
  </p:normalViewPr>
  <p:slideViewPr>
    <p:cSldViewPr>
      <p:cViewPr varScale="1">
        <p:scale>
          <a:sx n="86" d="100"/>
          <a:sy n="86" d="100"/>
        </p:scale>
        <p:origin x="35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98"/>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falksmi\Desktop\OHI\FPQC_OHI_throughOctober.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nfalksmi\Desktop\OHI\FPQC_OHI_throughOctob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nfalksmi\Desktop\OHI\FPQC_OHI_throughOctob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s-research01.hscnet.hsc.usf.edu\COPH\FPQC\HIP\Data%20for%20August%202016%20reports\Reports\R1-HIPdata_9-27.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s-research01.hscnet.hsc.usf.edu\COPH\FPQC\HIP\Data%20for%20August%202016%20reports\Reports\R1-HIPdata_9-27.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s-research01.hscnet.hsc.usf.edu\COPH\FPQC\HIP\Data%20for%20August%202016%20reports\Reports\R1-HIPdata_9-27.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s-research01.hscnet.hsc.usf.edu\COPH\FPQC\HIP\Data%20for%20June%202016%20Reports\R1-HIPdata_8-4-16.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nfalksmi\Desktop\Golden%20Hour%20I\Hospital%201\FPQC_GH_Data_NICU_1_throughDecember.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nfalksmi\Desktop\Golden%20Hour%20I\allsitesthroughMay201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Assessment for Risk of Obstetric Hemorrhage</a:t>
            </a:r>
          </a:p>
        </c:rich>
      </c:tx>
      <c:overlay val="0"/>
    </c:title>
    <c:autoTitleDeleted val="0"/>
    <c:plotArea>
      <c:layout>
        <c:manualLayout>
          <c:layoutTarget val="inner"/>
          <c:xMode val="edge"/>
          <c:yMode val="edge"/>
          <c:x val="0.10560920806627416"/>
          <c:y val="0.10451083772700645"/>
          <c:w val="0.70794160685666507"/>
          <c:h val="0.70329564691935476"/>
        </c:manualLayout>
      </c:layout>
      <c:barChart>
        <c:barDir val="col"/>
        <c:grouping val="percentStacked"/>
        <c:varyColors val="0"/>
        <c:ser>
          <c:idx val="0"/>
          <c:order val="0"/>
          <c:tx>
            <c:strRef>
              <c:f>OH_risk!$H$4</c:f>
              <c:strCache>
                <c:ptCount val="1"/>
                <c:pt idx="0">
                  <c:v>No women assessed</c:v>
                </c:pt>
              </c:strCache>
            </c:strRef>
          </c:tx>
          <c:spPr>
            <a:solidFill>
              <a:srgbClr val="ABC3DF"/>
            </a:solidFill>
            <a:ln>
              <a:solidFill>
                <a:sysClr val="windowText" lastClr="000000"/>
              </a:solidFill>
            </a:ln>
          </c:spPr>
          <c:invertIfNegative val="0"/>
          <c:cat>
            <c:strRef>
              <c:f>OH_risk!$I$3:$Z$3</c:f>
              <c:strCache>
                <c:ptCount val="18"/>
                <c:pt idx="0">
                  <c:v>Baseline</c:v>
                </c:pt>
                <c:pt idx="1">
                  <c:v>December</c:v>
                </c:pt>
                <c:pt idx="2">
                  <c:v>January 2014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January 2015</c:v>
                </c:pt>
                <c:pt idx="15">
                  <c:v>February</c:v>
                </c:pt>
                <c:pt idx="16">
                  <c:v>March</c:v>
                </c:pt>
                <c:pt idx="17">
                  <c:v>April</c:v>
                </c:pt>
              </c:strCache>
            </c:strRef>
          </c:cat>
          <c:val>
            <c:numRef>
              <c:f>OH_risk!$I$4:$Z$4</c:f>
              <c:numCache>
                <c:formatCode>0%</c:formatCode>
                <c:ptCount val="18"/>
                <c:pt idx="0">
                  <c:v>0.70476190476190481</c:v>
                </c:pt>
                <c:pt idx="1">
                  <c:v>0.45714285714285718</c:v>
                </c:pt>
                <c:pt idx="2">
                  <c:v>0.4</c:v>
                </c:pt>
                <c:pt idx="3">
                  <c:v>0.25714285714285717</c:v>
                </c:pt>
                <c:pt idx="4">
                  <c:v>0.2</c:v>
                </c:pt>
                <c:pt idx="5">
                  <c:v>0.25714285714285717</c:v>
                </c:pt>
                <c:pt idx="6">
                  <c:v>0.17647058823529413</c:v>
                </c:pt>
                <c:pt idx="7">
                  <c:v>0.2</c:v>
                </c:pt>
                <c:pt idx="8">
                  <c:v>0.15151515151515152</c:v>
                </c:pt>
                <c:pt idx="9">
                  <c:v>0.14705882352941177</c:v>
                </c:pt>
                <c:pt idx="10">
                  <c:v>9.6774193548387108E-2</c:v>
                </c:pt>
                <c:pt idx="11">
                  <c:v>0.12121212121212122</c:v>
                </c:pt>
                <c:pt idx="12">
                  <c:v>9.375E-2</c:v>
                </c:pt>
                <c:pt idx="13">
                  <c:v>9.375E-2</c:v>
                </c:pt>
                <c:pt idx="14">
                  <c:v>9.6774193548387108E-2</c:v>
                </c:pt>
                <c:pt idx="15">
                  <c:v>0.10344827586206896</c:v>
                </c:pt>
                <c:pt idx="16">
                  <c:v>0.10344827586206896</c:v>
                </c:pt>
                <c:pt idx="17">
                  <c:v>8.3333333333333343E-2</c:v>
                </c:pt>
              </c:numCache>
            </c:numRef>
          </c:val>
          <c:extLst xmlns:c16r2="http://schemas.microsoft.com/office/drawing/2015/06/chart">
            <c:ext xmlns:c16="http://schemas.microsoft.com/office/drawing/2014/chart" uri="{C3380CC4-5D6E-409C-BE32-E72D297353CC}">
              <c16:uniqueId val="{00000001-9AFD-4C3B-89AC-A4CB4DA7697E}"/>
            </c:ext>
          </c:extLst>
        </c:ser>
        <c:ser>
          <c:idx val="2"/>
          <c:order val="1"/>
          <c:tx>
            <c:strRef>
              <c:f>OH_risk!$H$5</c:f>
              <c:strCache>
                <c:ptCount val="1"/>
                <c:pt idx="0">
                  <c:v>1 to 74% of women assessed</c:v>
                </c:pt>
              </c:strCache>
            </c:strRef>
          </c:tx>
          <c:spPr>
            <a:solidFill>
              <a:srgbClr val="AB99C1"/>
            </a:solidFill>
            <a:ln>
              <a:solidFill>
                <a:srgbClr val="4F81BD"/>
              </a:solidFill>
            </a:ln>
          </c:spPr>
          <c:invertIfNegative val="0"/>
          <c:cat>
            <c:strRef>
              <c:f>OH_risk!$I$3:$Z$3</c:f>
              <c:strCache>
                <c:ptCount val="18"/>
                <c:pt idx="0">
                  <c:v>Baseline</c:v>
                </c:pt>
                <c:pt idx="1">
                  <c:v>December</c:v>
                </c:pt>
                <c:pt idx="2">
                  <c:v>January 2014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January 2015</c:v>
                </c:pt>
                <c:pt idx="15">
                  <c:v>February</c:v>
                </c:pt>
                <c:pt idx="16">
                  <c:v>March</c:v>
                </c:pt>
                <c:pt idx="17">
                  <c:v>April</c:v>
                </c:pt>
              </c:strCache>
            </c:strRef>
          </c:cat>
          <c:val>
            <c:numRef>
              <c:f>OH_risk!$I$5:$Z$5</c:f>
              <c:numCache>
                <c:formatCode>0%</c:formatCode>
                <c:ptCount val="18"/>
                <c:pt idx="0">
                  <c:v>0.18095238095238098</c:v>
                </c:pt>
                <c:pt idx="1">
                  <c:v>0.2</c:v>
                </c:pt>
                <c:pt idx="2">
                  <c:v>0.28571428571428575</c:v>
                </c:pt>
                <c:pt idx="3">
                  <c:v>0.31428571428571428</c:v>
                </c:pt>
                <c:pt idx="4">
                  <c:v>0.31428571428571428</c:v>
                </c:pt>
                <c:pt idx="5">
                  <c:v>0.2</c:v>
                </c:pt>
                <c:pt idx="6">
                  <c:v>0.17647058823529413</c:v>
                </c:pt>
                <c:pt idx="7">
                  <c:v>0.14285714285714288</c:v>
                </c:pt>
                <c:pt idx="8">
                  <c:v>0.21212121212121213</c:v>
                </c:pt>
                <c:pt idx="9">
                  <c:v>0.11764705882352942</c:v>
                </c:pt>
                <c:pt idx="10">
                  <c:v>0.12903225806451613</c:v>
                </c:pt>
                <c:pt idx="11">
                  <c:v>0.18181818181818185</c:v>
                </c:pt>
                <c:pt idx="12">
                  <c:v>0.1875</c:v>
                </c:pt>
                <c:pt idx="13">
                  <c:v>0.125</c:v>
                </c:pt>
                <c:pt idx="14">
                  <c:v>0.19354838709677422</c:v>
                </c:pt>
                <c:pt idx="15">
                  <c:v>0.13793103448275862</c:v>
                </c:pt>
                <c:pt idx="16">
                  <c:v>0.17241379310344829</c:v>
                </c:pt>
                <c:pt idx="17">
                  <c:v>0.16666666666666669</c:v>
                </c:pt>
              </c:numCache>
            </c:numRef>
          </c:val>
          <c:extLst xmlns:c16r2="http://schemas.microsoft.com/office/drawing/2015/06/chart">
            <c:ext xmlns:c16="http://schemas.microsoft.com/office/drawing/2014/chart" uri="{C3380CC4-5D6E-409C-BE32-E72D297353CC}">
              <c16:uniqueId val="{00000003-9AFD-4C3B-89AC-A4CB4DA7697E}"/>
            </c:ext>
          </c:extLst>
        </c:ser>
        <c:ser>
          <c:idx val="1"/>
          <c:order val="2"/>
          <c:tx>
            <c:strRef>
              <c:f>OH_risk!$H$6</c:f>
              <c:strCache>
                <c:ptCount val="1"/>
                <c:pt idx="0">
                  <c:v>75 to 100% of women assessed</c:v>
                </c:pt>
              </c:strCache>
            </c:strRef>
          </c:tx>
          <c:spPr>
            <a:solidFill>
              <a:srgbClr val="A7C46E"/>
            </a:solidFill>
            <a:ln>
              <a:solidFill>
                <a:srgbClr val="4F81BD"/>
              </a:solidFill>
            </a:ln>
          </c:spPr>
          <c:invertIfNegative val="0"/>
          <c:cat>
            <c:strRef>
              <c:f>OH_risk!$I$3:$Z$3</c:f>
              <c:strCache>
                <c:ptCount val="18"/>
                <c:pt idx="0">
                  <c:v>Baseline</c:v>
                </c:pt>
                <c:pt idx="1">
                  <c:v>December</c:v>
                </c:pt>
                <c:pt idx="2">
                  <c:v>January 2014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January 2015</c:v>
                </c:pt>
                <c:pt idx="15">
                  <c:v>February</c:v>
                </c:pt>
                <c:pt idx="16">
                  <c:v>March</c:v>
                </c:pt>
                <c:pt idx="17">
                  <c:v>April</c:v>
                </c:pt>
              </c:strCache>
            </c:strRef>
          </c:cat>
          <c:val>
            <c:numRef>
              <c:f>OH_risk!$I$6:$Z$6</c:f>
              <c:numCache>
                <c:formatCode>0%</c:formatCode>
                <c:ptCount val="18"/>
                <c:pt idx="0">
                  <c:v>0.1142857142857143</c:v>
                </c:pt>
                <c:pt idx="1">
                  <c:v>0.34285714285714286</c:v>
                </c:pt>
                <c:pt idx="2">
                  <c:v>0.31428571428571428</c:v>
                </c:pt>
                <c:pt idx="3">
                  <c:v>0.42857142857142855</c:v>
                </c:pt>
                <c:pt idx="4">
                  <c:v>0.48571428571428571</c:v>
                </c:pt>
                <c:pt idx="5">
                  <c:v>0.54285714285714282</c:v>
                </c:pt>
                <c:pt idx="6">
                  <c:v>0.6470588235294118</c:v>
                </c:pt>
                <c:pt idx="7">
                  <c:v>0.65714285714285714</c:v>
                </c:pt>
                <c:pt idx="8">
                  <c:v>0.63636363636363635</c:v>
                </c:pt>
                <c:pt idx="9">
                  <c:v>0.73529411764705888</c:v>
                </c:pt>
                <c:pt idx="10">
                  <c:v>0.77419354838709686</c:v>
                </c:pt>
                <c:pt idx="11">
                  <c:v>0.69696969696969702</c:v>
                </c:pt>
                <c:pt idx="12">
                  <c:v>0.71875</c:v>
                </c:pt>
                <c:pt idx="13">
                  <c:v>0.78125</c:v>
                </c:pt>
                <c:pt idx="14">
                  <c:v>0.70967741935483875</c:v>
                </c:pt>
                <c:pt idx="15">
                  <c:v>0.75862068965517238</c:v>
                </c:pt>
                <c:pt idx="16">
                  <c:v>0.72413793103448276</c:v>
                </c:pt>
                <c:pt idx="17">
                  <c:v>0.75</c:v>
                </c:pt>
              </c:numCache>
            </c:numRef>
          </c:val>
          <c:extLst xmlns:c16r2="http://schemas.microsoft.com/office/drawing/2015/06/chart">
            <c:ext xmlns:c16="http://schemas.microsoft.com/office/drawing/2014/chart" uri="{C3380CC4-5D6E-409C-BE32-E72D297353CC}">
              <c16:uniqueId val="{00000005-9AFD-4C3B-89AC-A4CB4DA7697E}"/>
            </c:ext>
          </c:extLst>
        </c:ser>
        <c:dLbls>
          <c:showLegendKey val="0"/>
          <c:showVal val="0"/>
          <c:showCatName val="0"/>
          <c:showSerName val="0"/>
          <c:showPercent val="0"/>
          <c:showBubbleSize val="0"/>
        </c:dLbls>
        <c:gapWidth val="55"/>
        <c:overlap val="100"/>
        <c:axId val="589851696"/>
        <c:axId val="589852816"/>
      </c:barChart>
      <c:catAx>
        <c:axId val="589851696"/>
        <c:scaling>
          <c:orientation val="minMax"/>
        </c:scaling>
        <c:delete val="0"/>
        <c:axPos val="b"/>
        <c:numFmt formatCode="General" sourceLinked="1"/>
        <c:majorTickMark val="none"/>
        <c:minorTickMark val="none"/>
        <c:tickLblPos val="nextTo"/>
        <c:txPr>
          <a:bodyPr/>
          <a:lstStyle/>
          <a:p>
            <a:pPr>
              <a:defRPr sz="1200">
                <a:latin typeface="Arial Narrow" panose="020B0606020202030204" pitchFamily="34" charset="0"/>
              </a:defRPr>
            </a:pPr>
            <a:endParaRPr lang="en-US"/>
          </a:p>
        </c:txPr>
        <c:crossAx val="589852816"/>
        <c:crosses val="autoZero"/>
        <c:auto val="1"/>
        <c:lblAlgn val="ctr"/>
        <c:lblOffset val="100"/>
        <c:noMultiLvlLbl val="0"/>
      </c:catAx>
      <c:valAx>
        <c:axId val="589852816"/>
        <c:scaling>
          <c:orientation val="minMax"/>
          <c:max val="1"/>
        </c:scaling>
        <c:delete val="0"/>
        <c:axPos val="l"/>
        <c:majorGridlines/>
        <c:numFmt formatCode="0%"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89851696"/>
        <c:crosses val="autoZero"/>
        <c:crossBetween val="between"/>
        <c:majorUnit val="0.2"/>
      </c:valAx>
    </c:plotArea>
    <c:legend>
      <c:legendPos val="r"/>
      <c:layout>
        <c:manualLayout>
          <c:xMode val="edge"/>
          <c:yMode val="edge"/>
          <c:x val="0.86240773000720039"/>
          <c:y val="0.22112818863079522"/>
          <c:w val="0.13507815947785287"/>
          <c:h val="0.46950405913614418"/>
        </c:manualLayout>
      </c:layout>
      <c:overlay val="0"/>
      <c:spPr>
        <a:ln>
          <a:solidFill>
            <a:sysClr val="windowText" lastClr="000000"/>
          </a:solidFill>
        </a:ln>
      </c:spPr>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200">
          <a:latin typeface="Garamond"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Any</a:t>
            </a:r>
            <a:r>
              <a:rPr lang="en-US" sz="2000" baseline="0"/>
              <a:t> Late Infection and Central Line Associated Infections</a:t>
            </a:r>
            <a:br>
              <a:rPr lang="en-US" sz="2000" baseline="0"/>
            </a:br>
            <a:r>
              <a:rPr lang="en-US" sz="2000"/>
              <a:t>Massachusetts NICUs</a:t>
            </a:r>
          </a:p>
        </c:rich>
      </c:tx>
      <c:overlay val="0"/>
    </c:title>
    <c:autoTitleDeleted val="0"/>
    <c:plotArea>
      <c:layout>
        <c:manualLayout>
          <c:layoutTarget val="inner"/>
          <c:xMode val="edge"/>
          <c:yMode val="edge"/>
          <c:x val="0.10208104876759296"/>
          <c:y val="0.1403157467213437"/>
          <c:w val="0.81225224002172136"/>
          <c:h val="0.75843788753417107"/>
        </c:manualLayout>
      </c:layout>
      <c:lineChart>
        <c:grouping val="standard"/>
        <c:varyColors val="0"/>
        <c:ser>
          <c:idx val="2"/>
          <c:order val="0"/>
          <c:tx>
            <c:v>Any Late Infections, VLBW Infants</c:v>
          </c:tx>
          <c:spPr>
            <a:ln w="63500">
              <a:solidFill>
                <a:srgbClr val="0070C0"/>
              </a:solidFill>
            </a:ln>
          </c:spPr>
          <c:marker>
            <c:symbol val="diamond"/>
            <c:size val="15"/>
            <c:spPr>
              <a:solidFill>
                <a:srgbClr val="0070C0"/>
              </a:solidFill>
              <a:ln>
                <a:solidFill>
                  <a:srgbClr val="0070C0"/>
                </a:solidFill>
              </a:ln>
            </c:spPr>
          </c:marker>
          <c:cat>
            <c:numRef>
              <c:f>'CLABSI Data by Year (2)'!$B$2:$B$11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'CLABSI Data by Year (2)'!$H$2:$H$10</c:f>
              <c:numCache>
                <c:formatCode>0.00%</c:formatCode>
                <c:ptCount val="9"/>
                <c:pt idx="0">
                  <c:v>0.17632241813602015</c:v>
                </c:pt>
                <c:pt idx="1">
                  <c:v>0.14269141531322505</c:v>
                </c:pt>
                <c:pt idx="2">
                  <c:v>0.12614980289093297</c:v>
                </c:pt>
                <c:pt idx="3">
                  <c:v>0.11414392059553349</c:v>
                </c:pt>
                <c:pt idx="4">
                  <c:v>7.8205128205128205E-2</c:v>
                </c:pt>
                <c:pt idx="5">
                  <c:v>8.7126137841352411E-2</c:v>
                </c:pt>
                <c:pt idx="6">
                  <c:v>7.6495132127955487E-2</c:v>
                </c:pt>
                <c:pt idx="7">
                  <c:v>5.5916775032509754E-2</c:v>
                </c:pt>
                <c:pt idx="8">
                  <c:v>6.0992907801418438E-2</c:v>
                </c:pt>
              </c:numCache>
            </c:numRef>
          </c:val>
          <c:smooth val="0"/>
        </c:ser>
        <c:dLbls>
          <c:showLegendKey val="0"/>
          <c:showVal val="0"/>
          <c:showCatName val="0"/>
          <c:showSerName val="0"/>
          <c:showPercent val="0"/>
          <c:showBubbleSize val="0"/>
        </c:dLbls>
        <c:marker val="1"/>
        <c:smooth val="0"/>
        <c:axId val="213641536"/>
        <c:axId val="213642096"/>
      </c:lineChart>
      <c:lineChart>
        <c:grouping val="standard"/>
        <c:varyColors val="0"/>
        <c:ser>
          <c:idx val="0"/>
          <c:order val="1"/>
          <c:tx>
            <c:v>CLABSI Rates, All NICU Infants</c:v>
          </c:tx>
          <c:spPr>
            <a:ln w="63500">
              <a:solidFill>
                <a:srgbClr val="FF0000"/>
              </a:solidFill>
            </a:ln>
          </c:spPr>
          <c:marker>
            <c:symbol val="square"/>
            <c:size val="13"/>
            <c:spPr>
              <a:solidFill>
                <a:srgbClr val="FF0000"/>
              </a:solidFill>
              <a:ln>
                <a:noFill/>
              </a:ln>
            </c:spPr>
          </c:marker>
          <c:cat>
            <c:numRef>
              <c:f>'CLABSI Data by Year (2)'!$B$2:$B$10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'CLABSI Data by Year (2)'!$E$2:$E$11</c:f>
              <c:numCache>
                <c:formatCode>General</c:formatCode>
                <c:ptCount val="10"/>
                <c:pt idx="2">
                  <c:v>3.2779208616249123</c:v>
                </c:pt>
                <c:pt idx="3">
                  <c:v>2.5096621994679515</c:v>
                </c:pt>
                <c:pt idx="4">
                  <c:v>1.9240019240019242</c:v>
                </c:pt>
                <c:pt idx="5">
                  <c:v>1.788508830762352</c:v>
                </c:pt>
                <c:pt idx="6">
                  <c:v>1.2471160441479079</c:v>
                </c:pt>
                <c:pt idx="7" formatCode="0.00">
                  <c:v>1.3197911287083262</c:v>
                </c:pt>
                <c:pt idx="8" formatCode="0.00">
                  <c:v>1.0583877227024165</c:v>
                </c:pt>
              </c:numCache>
            </c:numRef>
          </c:val>
          <c:smooth val="0"/>
        </c:ser>
        <c:ser>
          <c:idx val="1"/>
          <c:order val="2"/>
          <c:spPr>
            <a:ln w="63500">
              <a:solidFill>
                <a:srgbClr val="FF0000"/>
              </a:solidFill>
            </a:ln>
          </c:spPr>
          <c:marker>
            <c:symbol val="square"/>
            <c:size val="13"/>
            <c:spPr>
              <a:solidFill>
                <a:srgbClr val="FF0000"/>
              </a:solidFill>
              <a:ln>
                <a:noFill/>
              </a:ln>
            </c:spPr>
          </c:marker>
          <c:val>
            <c:numRef>
              <c:f>'CLABSI Data by Year (2)'!$I$2:$I$11</c:f>
              <c:numCache>
                <c:formatCode>General</c:formatCode>
                <c:ptCount val="10"/>
                <c:pt idx="2">
                  <c:v>3.2779208616249123</c:v>
                </c:pt>
                <c:pt idx="3">
                  <c:v>2.5096621994679515</c:v>
                </c:pt>
                <c:pt idx="4">
                  <c:v>1.9240019240019242</c:v>
                </c:pt>
                <c:pt idx="5">
                  <c:v>1.788508830762352</c:v>
                </c:pt>
                <c:pt idx="6">
                  <c:v>1.2471160441479079</c:v>
                </c:pt>
                <c:pt idx="7">
                  <c:v>1.3197911287083262</c:v>
                </c:pt>
                <c:pt idx="8">
                  <c:v>1.0583877227024165</c:v>
                </c:pt>
                <c:pt idx="9">
                  <c:v>2.1245205075243434</c:v>
                </c:pt>
              </c:numCache>
            </c:numRef>
          </c:val>
          <c:smooth val="0"/>
        </c:ser>
        <c:dLbls>
          <c:showLegendKey val="0"/>
          <c:showVal val="0"/>
          <c:showCatName val="0"/>
          <c:showSerName val="0"/>
          <c:showPercent val="0"/>
          <c:showBubbleSize val="0"/>
        </c:dLbls>
        <c:marker val="1"/>
        <c:smooth val="0"/>
        <c:axId val="213643216"/>
        <c:axId val="213642656"/>
      </c:lineChart>
      <c:catAx>
        <c:axId val="213641536"/>
        <c:scaling>
          <c:orientation val="minMax"/>
        </c:scaling>
        <c:delete val="0"/>
        <c:axPos val="b"/>
        <c:numFmt formatCode="General" sourceLinked="1"/>
        <c:majorTickMark val="out"/>
        <c:minorTickMark val="none"/>
        <c:tickLblPos val="nextTo"/>
        <c:txPr>
          <a:bodyPr/>
          <a:lstStyle/>
          <a:p>
            <a:pPr>
              <a:defRPr sz="1400"/>
            </a:pPr>
            <a:endParaRPr lang="en-US"/>
          </a:p>
        </c:txPr>
        <c:crossAx val="213642096"/>
        <c:crosses val="autoZero"/>
        <c:auto val="1"/>
        <c:lblAlgn val="ctr"/>
        <c:lblOffset val="100"/>
        <c:noMultiLvlLbl val="0"/>
      </c:catAx>
      <c:valAx>
        <c:axId val="213642096"/>
        <c:scaling>
          <c:orientation val="minMax"/>
        </c:scaling>
        <c:delete val="0"/>
        <c:axPos val="l"/>
        <c:majorGridlines/>
        <c:title>
          <c:tx>
            <c:rich>
              <a:bodyPr rot="-5400000" vert="horz"/>
              <a:lstStyle/>
              <a:p>
                <a:pPr>
                  <a:defRPr sz="1400"/>
                </a:pPr>
                <a:r>
                  <a:rPr lang="en-US" sz="1400"/>
                  <a:t>Percent of VLBW Infants with Any Late Infection</a:t>
                </a:r>
                <a:r>
                  <a:rPr lang="en-US" sz="1400" baseline="0"/>
                  <a:t> (9 NICUs)</a:t>
                </a:r>
                <a:endParaRPr lang="en-US" sz="1400"/>
              </a:p>
            </c:rich>
          </c:tx>
          <c:layout>
            <c:manualLayout>
              <c:xMode val="edge"/>
              <c:yMode val="edge"/>
              <c:x val="8.8300233029181899E-3"/>
              <c:y val="0.16720409116913632"/>
            </c:manualLayout>
          </c:layout>
          <c:overlay val="0"/>
        </c:title>
        <c:numFmt formatCode="0%" sourceLinked="0"/>
        <c:majorTickMark val="out"/>
        <c:minorTickMark val="none"/>
        <c:tickLblPos val="nextTo"/>
        <c:txPr>
          <a:bodyPr/>
          <a:lstStyle/>
          <a:p>
            <a:pPr>
              <a:defRPr sz="1400"/>
            </a:pPr>
            <a:endParaRPr lang="en-US"/>
          </a:p>
        </c:txPr>
        <c:crossAx val="213641536"/>
        <c:crosses val="autoZero"/>
        <c:crossBetween val="between"/>
      </c:valAx>
      <c:valAx>
        <c:axId val="213642656"/>
        <c:scaling>
          <c:orientation val="minMax"/>
        </c:scaling>
        <c:delete val="0"/>
        <c:axPos val="r"/>
        <c:title>
          <c:tx>
            <c:rich>
              <a:bodyPr rot="-5400000" vert="horz"/>
              <a:lstStyle/>
              <a:p>
                <a:pPr>
                  <a:defRPr sz="1400"/>
                </a:pPr>
                <a:r>
                  <a:rPr lang="en-US" sz="1400"/>
                  <a:t>CLABSIs per 1000 Line Days, All NICU Infants (10 NICUs)</a:t>
                </a:r>
              </a:p>
            </c:rich>
          </c:tx>
          <c:layout>
            <c:manualLayout>
              <c:xMode val="edge"/>
              <c:yMode val="edge"/>
              <c:x val="0.96291390212774364"/>
              <c:y val="0.16308558670314638"/>
            </c:manualLayout>
          </c:layout>
          <c:overlay val="0"/>
        </c:title>
        <c:numFmt formatCode="General" sourceLinked="1"/>
        <c:majorTickMark val="out"/>
        <c:minorTickMark val="none"/>
        <c:tickLblPos val="nextTo"/>
        <c:txPr>
          <a:bodyPr/>
          <a:lstStyle/>
          <a:p>
            <a:pPr>
              <a:defRPr sz="1100"/>
            </a:pPr>
            <a:endParaRPr lang="en-US"/>
          </a:p>
        </c:txPr>
        <c:crossAx val="213643216"/>
        <c:crosses val="max"/>
        <c:crossBetween val="between"/>
      </c:valAx>
      <c:catAx>
        <c:axId val="213643216"/>
        <c:scaling>
          <c:orientation val="minMax"/>
        </c:scaling>
        <c:delete val="1"/>
        <c:axPos val="b"/>
        <c:numFmt formatCode="General" sourceLinked="1"/>
        <c:majorTickMark val="out"/>
        <c:minorTickMark val="none"/>
        <c:tickLblPos val="nextTo"/>
        <c:crossAx val="213642656"/>
        <c:crosses val="autoZero"/>
        <c:auto val="1"/>
        <c:lblAlgn val="ctr"/>
        <c:lblOffset val="100"/>
        <c:noMultiLvlLbl val="0"/>
      </c:catAx>
    </c:plotArea>
    <c:legend>
      <c:legendPos val="l"/>
      <c:legendEntry>
        <c:idx val="2"/>
        <c:delete val="1"/>
      </c:legendEntry>
      <c:layout>
        <c:manualLayout>
          <c:xMode val="edge"/>
          <c:yMode val="edge"/>
          <c:x val="0.13598235886494014"/>
          <c:y val="0.64285543342023999"/>
          <c:w val="0.35770596029865198"/>
          <c:h val="0.14084427441341946"/>
        </c:manualLayout>
      </c:layout>
      <c:overlay val="1"/>
      <c:spPr>
        <a:solidFill>
          <a:schemeClr val="bg1"/>
        </a:solidFill>
        <a:ln>
          <a:solidFill>
            <a:schemeClr val="tx1"/>
          </a:solidFill>
        </a:ln>
      </c:spPr>
      <c:txPr>
        <a:bodyPr/>
        <a:lstStyle/>
        <a:p>
          <a:pPr>
            <a:defRPr sz="1400"/>
          </a:pPr>
          <a:endParaRPr lang="en-US"/>
        </a:p>
      </c:txPr>
    </c:legend>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Vaginal_Bloodloss_assessment!$H$2</c:f>
              <c:strCache>
                <c:ptCount val="1"/>
                <c:pt idx="0">
                  <c:v>All Reporting Hospitals</c:v>
                </c:pt>
              </c:strCache>
            </c:strRef>
          </c:tx>
          <c:spPr>
            <a:solidFill>
              <a:srgbClr val="A7C46E"/>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6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Vaginal_Bloodloss_assessment!$I$1:$Z$1</c:f>
              <c:strCache>
                <c:ptCount val="18"/>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pt idx="17">
                  <c:v>April</c:v>
                </c:pt>
              </c:strCache>
            </c:strRef>
          </c:cat>
          <c:val>
            <c:numRef>
              <c:f>Vaginal_Bloodloss_assessment!$I$2:$Z$2</c:f>
              <c:numCache>
                <c:formatCode>0%</c:formatCode>
                <c:ptCount val="18"/>
                <c:pt idx="0">
                  <c:v>3.8095238095238099E-2</c:v>
                </c:pt>
                <c:pt idx="1">
                  <c:v>7.857142857142857E-2</c:v>
                </c:pt>
                <c:pt idx="2">
                  <c:v>8.8571428571428565E-2</c:v>
                </c:pt>
                <c:pt idx="3">
                  <c:v>0.13857142857142857</c:v>
                </c:pt>
                <c:pt idx="4">
                  <c:v>0.20857142857142857</c:v>
                </c:pt>
                <c:pt idx="5">
                  <c:v>0.22142857142857142</c:v>
                </c:pt>
                <c:pt idx="6">
                  <c:v>0.32205882352941179</c:v>
                </c:pt>
                <c:pt idx="7">
                  <c:v>0.31714285714285712</c:v>
                </c:pt>
                <c:pt idx="8">
                  <c:v>0.38181818181818183</c:v>
                </c:pt>
                <c:pt idx="9">
                  <c:v>0.43676470588235294</c:v>
                </c:pt>
                <c:pt idx="10">
                  <c:v>0.48548387096774193</c:v>
                </c:pt>
                <c:pt idx="11">
                  <c:v>0.46515151515151515</c:v>
                </c:pt>
                <c:pt idx="12">
                  <c:v>0.44687500000000002</c:v>
                </c:pt>
                <c:pt idx="13">
                  <c:v>0.45781250000000001</c:v>
                </c:pt>
                <c:pt idx="14">
                  <c:v>0.51935483870967747</c:v>
                </c:pt>
                <c:pt idx="15">
                  <c:v>0.55000000000000004</c:v>
                </c:pt>
                <c:pt idx="16">
                  <c:v>0.60517241379310349</c:v>
                </c:pt>
                <c:pt idx="17">
                  <c:v>0.61875000000000002</c:v>
                </c:pt>
              </c:numCache>
            </c:numRef>
          </c:val>
          <c:extLst xmlns:c16r2="http://schemas.microsoft.com/office/drawing/2015/06/chart">
            <c:ext xmlns:c16="http://schemas.microsoft.com/office/drawing/2014/chart" uri="{C3380CC4-5D6E-409C-BE32-E72D297353CC}">
              <c16:uniqueId val="{00000000-3E61-4E27-90DC-779DC2E3683F}"/>
            </c:ext>
          </c:extLst>
        </c:ser>
        <c:dLbls>
          <c:showLegendKey val="0"/>
          <c:showVal val="0"/>
          <c:showCatName val="0"/>
          <c:showSerName val="0"/>
          <c:showPercent val="0"/>
          <c:showBubbleSize val="0"/>
        </c:dLbls>
        <c:gapWidth val="150"/>
        <c:axId val="589862896"/>
        <c:axId val="589870736"/>
      </c:barChart>
      <c:catAx>
        <c:axId val="589862896"/>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Month</a:t>
                </a:r>
              </a:p>
            </c:rich>
          </c:tx>
          <c:overlay val="0"/>
        </c:title>
        <c:numFmt formatCode="General" sourceLinked="0"/>
        <c:majorTickMark val="none"/>
        <c:minorTickMark val="none"/>
        <c:tickLblPos val="nextTo"/>
        <c:txPr>
          <a:bodyPr/>
          <a:lstStyle/>
          <a:p>
            <a:pPr>
              <a:defRPr>
                <a:latin typeface="Arial Narrow" panose="020B0606020202030204" pitchFamily="34" charset="0"/>
              </a:defRPr>
            </a:pPr>
            <a:endParaRPr lang="en-US"/>
          </a:p>
        </c:txPr>
        <c:crossAx val="589870736"/>
        <c:crosses val="autoZero"/>
        <c:auto val="1"/>
        <c:lblAlgn val="ctr"/>
        <c:lblOffset val="100"/>
        <c:noMultiLvlLbl val="0"/>
      </c:catAx>
      <c:valAx>
        <c:axId val="589870736"/>
        <c:scaling>
          <c:orientation val="minMax"/>
          <c:max val="1"/>
        </c:scaling>
        <c:delete val="0"/>
        <c:axPos val="l"/>
        <c:majorGridlines/>
        <c:title>
          <c:tx>
            <c:rich>
              <a:bodyPr/>
              <a:lstStyle/>
              <a:p>
                <a:pPr algn="ctr" rtl="0">
                  <a:defRPr b="0">
                    <a:latin typeface="Arial" panose="020B0604020202020204" pitchFamily="34" charset="0"/>
                    <a:cs typeface="Arial" panose="020B0604020202020204" pitchFamily="34" charset="0"/>
                  </a:defRPr>
                </a:pPr>
                <a:r>
                  <a:rPr lang="en-US" b="0">
                    <a:latin typeface="Arial" panose="020B0604020202020204" pitchFamily="34" charset="0"/>
                    <a:cs typeface="Arial" panose="020B0604020202020204" pitchFamily="34" charset="0"/>
                  </a:rPr>
                  <a:t>Percent achieved</a:t>
                </a:r>
              </a:p>
            </c:rich>
          </c:tx>
          <c:overlay val="0"/>
        </c:title>
        <c:numFmt formatCode="0%" sourceLinked="1"/>
        <c:majorTickMark val="out"/>
        <c:minorTickMark val="none"/>
        <c:tickLblPos val="nextTo"/>
        <c:crossAx val="589862896"/>
        <c:crosses val="autoZero"/>
        <c:crossBetween val="between"/>
        <c:majorUnit val="0.2"/>
      </c:valAx>
    </c:plotArea>
    <c:plotVisOnly val="1"/>
    <c:dispBlanksAs val="gap"/>
    <c:showDLblsOverMax val="0"/>
  </c:chart>
  <c:txPr>
    <a:bodyPr/>
    <a:lstStyle/>
    <a:p>
      <a:pPr>
        <a:defRPr sz="1400" b="0">
          <a:latin typeface="Garamond"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18007749031372"/>
          <c:y val="3.8929427527852722E-2"/>
          <c:w val="0.80702090929908932"/>
          <c:h val="0.84527744250946735"/>
        </c:manualLayout>
      </c:layout>
      <c:barChart>
        <c:barDir val="col"/>
        <c:grouping val="stacked"/>
        <c:varyColors val="0"/>
        <c:ser>
          <c:idx val="0"/>
          <c:order val="0"/>
          <c:spPr>
            <a:noFill/>
          </c:spPr>
          <c:invertIfNegative val="0"/>
          <c:errBars>
            <c:errBarType val="minus"/>
            <c:errValType val="cust"/>
            <c:noEndCap val="0"/>
            <c:minus>
              <c:numRef>
                <c:f>'&gt;3units_charts'!$B$11:$D$11</c:f>
                <c:numCache>
                  <c:formatCode>General</c:formatCode>
                  <c:ptCount val="3"/>
                  <c:pt idx="0">
                    <c:v>0</c:v>
                  </c:pt>
                  <c:pt idx="1">
                    <c:v>0</c:v>
                  </c:pt>
                  <c:pt idx="2">
                    <c:v>0</c:v>
                  </c:pt>
                </c:numCache>
              </c:numRef>
            </c:minus>
          </c:errBars>
          <c:cat>
            <c:strRef>
              <c:f>'&gt;3units_charts'!$E$1:$V$1</c:f>
              <c:strCache>
                <c:ptCount val="18"/>
                <c:pt idx="0">
                  <c:v>Baseline</c:v>
                </c:pt>
                <c:pt idx="1">
                  <c:v>Dec</c:v>
                </c:pt>
                <c:pt idx="2">
                  <c:v>Jan-14</c:v>
                </c:pt>
                <c:pt idx="3">
                  <c:v>Feb</c:v>
                </c:pt>
                <c:pt idx="4">
                  <c:v>Mar</c:v>
                </c:pt>
                <c:pt idx="5">
                  <c:v>Apr</c:v>
                </c:pt>
                <c:pt idx="6">
                  <c:v>May</c:v>
                </c:pt>
                <c:pt idx="7">
                  <c:v>Jun</c:v>
                </c:pt>
                <c:pt idx="8">
                  <c:v>Jul</c:v>
                </c:pt>
                <c:pt idx="9">
                  <c:v>Aug</c:v>
                </c:pt>
                <c:pt idx="10">
                  <c:v>Sep</c:v>
                </c:pt>
                <c:pt idx="11">
                  <c:v>Oct</c:v>
                </c:pt>
                <c:pt idx="12">
                  <c:v>Nov</c:v>
                </c:pt>
                <c:pt idx="13">
                  <c:v>Dec</c:v>
                </c:pt>
                <c:pt idx="14">
                  <c:v>Jan-15</c:v>
                </c:pt>
                <c:pt idx="15">
                  <c:v>Feb</c:v>
                </c:pt>
                <c:pt idx="16">
                  <c:v>Mar</c:v>
                </c:pt>
                <c:pt idx="17">
                  <c:v>Apr</c:v>
                </c:pt>
              </c:strCache>
            </c:strRef>
          </c:cat>
          <c:val>
            <c:numRef>
              <c:f>'&gt;3units_charts'!$E$12:$V$12</c:f>
              <c:numCache>
                <c:formatCode>0.00%</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xmlns:c16r2="http://schemas.microsoft.com/office/drawing/2015/06/chart">
            <c:ext xmlns:c16="http://schemas.microsoft.com/office/drawing/2014/chart" uri="{C3380CC4-5D6E-409C-BE32-E72D297353CC}">
              <c16:uniqueId val="{00000000-95E7-445D-9DB7-6324F6245D02}"/>
            </c:ext>
          </c:extLst>
        </c:ser>
        <c:ser>
          <c:idx val="1"/>
          <c:order val="1"/>
          <c:spPr>
            <a:noFill/>
            <a:ln>
              <a:solidFill>
                <a:schemeClr val="tx1"/>
              </a:solidFill>
            </a:ln>
          </c:spPr>
          <c:invertIfNegative val="0"/>
          <c:cat>
            <c:strRef>
              <c:f>'&gt;3units_charts'!$E$1:$V$1</c:f>
              <c:strCache>
                <c:ptCount val="18"/>
                <c:pt idx="0">
                  <c:v>Baseline</c:v>
                </c:pt>
                <c:pt idx="1">
                  <c:v>Dec</c:v>
                </c:pt>
                <c:pt idx="2">
                  <c:v>Jan-14</c:v>
                </c:pt>
                <c:pt idx="3">
                  <c:v>Feb</c:v>
                </c:pt>
                <c:pt idx="4">
                  <c:v>Mar</c:v>
                </c:pt>
                <c:pt idx="5">
                  <c:v>Apr</c:v>
                </c:pt>
                <c:pt idx="6">
                  <c:v>May</c:v>
                </c:pt>
                <c:pt idx="7">
                  <c:v>Jun</c:v>
                </c:pt>
                <c:pt idx="8">
                  <c:v>Jul</c:v>
                </c:pt>
                <c:pt idx="9">
                  <c:v>Aug</c:v>
                </c:pt>
                <c:pt idx="10">
                  <c:v>Sep</c:v>
                </c:pt>
                <c:pt idx="11">
                  <c:v>Oct</c:v>
                </c:pt>
                <c:pt idx="12">
                  <c:v>Nov</c:v>
                </c:pt>
                <c:pt idx="13">
                  <c:v>Dec</c:v>
                </c:pt>
                <c:pt idx="14">
                  <c:v>Jan-15</c:v>
                </c:pt>
                <c:pt idx="15">
                  <c:v>Feb</c:v>
                </c:pt>
                <c:pt idx="16">
                  <c:v>Mar</c:v>
                </c:pt>
                <c:pt idx="17">
                  <c:v>Apr</c:v>
                </c:pt>
              </c:strCache>
            </c:strRef>
          </c:cat>
          <c:val>
            <c:numRef>
              <c:f>'&gt;3units_charts'!$E$13:$V$13</c:f>
              <c:numCache>
                <c:formatCode>0.00%</c:formatCode>
                <c:ptCount val="18"/>
                <c:pt idx="0">
                  <c:v>5.3120849933599001E-4</c:v>
                </c:pt>
                <c:pt idx="1">
                  <c:v>0</c:v>
                </c:pt>
                <c:pt idx="2">
                  <c:v>0</c:v>
                </c:pt>
                <c:pt idx="3">
                  <c:v>0</c:v>
                </c:pt>
                <c:pt idx="4">
                  <c:v>0</c:v>
                </c:pt>
                <c:pt idx="5">
                  <c:v>0</c:v>
                </c:pt>
                <c:pt idx="6">
                  <c:v>0</c:v>
                </c:pt>
                <c:pt idx="7">
                  <c:v>0</c:v>
                </c:pt>
                <c:pt idx="8">
                  <c:v>0</c:v>
                </c:pt>
                <c:pt idx="9">
                  <c:v>3.5971688469650502E-3</c:v>
                </c:pt>
                <c:pt idx="10">
                  <c:v>0</c:v>
                </c:pt>
                <c:pt idx="11">
                  <c:v>0</c:v>
                </c:pt>
                <c:pt idx="12">
                  <c:v>9.0579710144927505E-4</c:v>
                </c:pt>
                <c:pt idx="13">
                  <c:v>2.0343455827326797E-3</c:v>
                </c:pt>
                <c:pt idx="14">
                  <c:v>0</c:v>
                </c:pt>
                <c:pt idx="15">
                  <c:v>0</c:v>
                </c:pt>
                <c:pt idx="16">
                  <c:v>0</c:v>
                </c:pt>
                <c:pt idx="17">
                  <c:v>0</c:v>
                </c:pt>
              </c:numCache>
            </c:numRef>
          </c:val>
          <c:extLst xmlns:c16r2="http://schemas.microsoft.com/office/drawing/2015/06/chart">
            <c:ext xmlns:c16="http://schemas.microsoft.com/office/drawing/2014/chart" uri="{C3380CC4-5D6E-409C-BE32-E72D297353CC}">
              <c16:uniqueId val="{00000001-95E7-445D-9DB7-6324F6245D02}"/>
            </c:ext>
          </c:extLst>
        </c:ser>
        <c:ser>
          <c:idx val="2"/>
          <c:order val="2"/>
          <c:spPr>
            <a:noFill/>
            <a:ln>
              <a:solidFill>
                <a:schemeClr val="tx1"/>
              </a:solidFill>
            </a:ln>
          </c:spPr>
          <c:invertIfNegative val="0"/>
          <c:errBars>
            <c:errBarType val="plus"/>
            <c:errValType val="cust"/>
            <c:noEndCap val="0"/>
            <c:plus>
              <c:numRef>
                <c:f>'&gt;3units_charts'!$E$15:$V$15</c:f>
                <c:numCache>
                  <c:formatCode>General</c:formatCode>
                  <c:ptCount val="18"/>
                  <c:pt idx="0">
                    <c:v>1.2909878193148969E-2</c:v>
                  </c:pt>
                  <c:pt idx="1">
                    <c:v>2.1000000000000001E-2</c:v>
                  </c:pt>
                  <c:pt idx="2">
                    <c:v>1.4825482887156859E-2</c:v>
                  </c:pt>
                  <c:pt idx="3">
                    <c:v>1.1351495726495731E-2</c:v>
                  </c:pt>
                  <c:pt idx="4">
                    <c:v>6.1208734651863796E-3</c:v>
                  </c:pt>
                  <c:pt idx="5">
                    <c:v>7.4349442379182196E-3</c:v>
                  </c:pt>
                  <c:pt idx="6">
                    <c:v>1.0683114822231499E-2</c:v>
                  </c:pt>
                  <c:pt idx="7">
                    <c:v>2.1542664985287889E-2</c:v>
                  </c:pt>
                  <c:pt idx="8">
                    <c:v>3.18815720784548E-3</c:v>
                  </c:pt>
                  <c:pt idx="9">
                    <c:v>1.6201662677919112E-2</c:v>
                  </c:pt>
                  <c:pt idx="10">
                    <c:v>1.5741642323920793E-2</c:v>
                  </c:pt>
                  <c:pt idx="11">
                    <c:v>9.7008194361818192E-3</c:v>
                  </c:pt>
                  <c:pt idx="12">
                    <c:v>2.6596001611676471E-2</c:v>
                  </c:pt>
                  <c:pt idx="13">
                    <c:v>1.117887367887363E-2</c:v>
                  </c:pt>
                  <c:pt idx="14">
                    <c:v>8.8734567901234788E-3</c:v>
                  </c:pt>
                  <c:pt idx="15">
                    <c:v>4.9733212523910206E-3</c:v>
                  </c:pt>
                  <c:pt idx="16">
                    <c:v>4.93293426449399E-3</c:v>
                  </c:pt>
                  <c:pt idx="17">
                    <c:v>3.7608225108225462E-3</c:v>
                  </c:pt>
                </c:numCache>
              </c:numRef>
            </c:plus>
            <c:minus>
              <c:numLit>
                <c:formatCode>General</c:formatCode>
                <c:ptCount val="1"/>
                <c:pt idx="0">
                  <c:v>1</c:v>
                </c:pt>
              </c:numLit>
            </c:minus>
            <c:spPr>
              <a:noFill/>
              <a:ln>
                <a:solidFill>
                  <a:schemeClr val="tx1"/>
                </a:solidFill>
              </a:ln>
            </c:spPr>
          </c:errBars>
          <c:cat>
            <c:strRef>
              <c:f>'&gt;3units_charts'!$E$1:$V$1</c:f>
              <c:strCache>
                <c:ptCount val="18"/>
                <c:pt idx="0">
                  <c:v>Baseline</c:v>
                </c:pt>
                <c:pt idx="1">
                  <c:v>Dec</c:v>
                </c:pt>
                <c:pt idx="2">
                  <c:v>Jan-14</c:v>
                </c:pt>
                <c:pt idx="3">
                  <c:v>Feb</c:v>
                </c:pt>
                <c:pt idx="4">
                  <c:v>Mar</c:v>
                </c:pt>
                <c:pt idx="5">
                  <c:v>Apr</c:v>
                </c:pt>
                <c:pt idx="6">
                  <c:v>May</c:v>
                </c:pt>
                <c:pt idx="7">
                  <c:v>Jun</c:v>
                </c:pt>
                <c:pt idx="8">
                  <c:v>Jul</c:v>
                </c:pt>
                <c:pt idx="9">
                  <c:v>Aug</c:v>
                </c:pt>
                <c:pt idx="10">
                  <c:v>Sep</c:v>
                </c:pt>
                <c:pt idx="11">
                  <c:v>Oct</c:v>
                </c:pt>
                <c:pt idx="12">
                  <c:v>Nov</c:v>
                </c:pt>
                <c:pt idx="13">
                  <c:v>Dec</c:v>
                </c:pt>
                <c:pt idx="14">
                  <c:v>Jan-15</c:v>
                </c:pt>
                <c:pt idx="15">
                  <c:v>Feb</c:v>
                </c:pt>
                <c:pt idx="16">
                  <c:v>Mar</c:v>
                </c:pt>
                <c:pt idx="17">
                  <c:v>Apr</c:v>
                </c:pt>
              </c:strCache>
            </c:strRef>
          </c:cat>
          <c:val>
            <c:numRef>
              <c:f>'&gt;3units_charts'!$E$14:$V$14</c:f>
              <c:numCache>
                <c:formatCode>0.00%</c:formatCode>
                <c:ptCount val="18"/>
                <c:pt idx="0">
                  <c:v>4.5458072148490741E-3</c:v>
                </c:pt>
                <c:pt idx="1">
                  <c:v>4.0000000000000001E-3</c:v>
                </c:pt>
                <c:pt idx="2">
                  <c:v>4.4052863436123404E-3</c:v>
                </c:pt>
                <c:pt idx="3">
                  <c:v>4.2735042735042696E-3</c:v>
                </c:pt>
                <c:pt idx="4">
                  <c:v>3.7313432835820899E-3</c:v>
                </c:pt>
                <c:pt idx="5">
                  <c:v>0</c:v>
                </c:pt>
                <c:pt idx="6">
                  <c:v>1.8796992481203E-3</c:v>
                </c:pt>
                <c:pt idx="7">
                  <c:v>4.0983606557377103E-3</c:v>
                </c:pt>
                <c:pt idx="8">
                  <c:v>4.7169811320754698E-3</c:v>
                </c:pt>
                <c:pt idx="9">
                  <c:v>3.7557723295055397E-3</c:v>
                </c:pt>
                <c:pt idx="10">
                  <c:v>6.41025641025641E-3</c:v>
                </c:pt>
                <c:pt idx="11">
                  <c:v>4.6728971962616802E-3</c:v>
                </c:pt>
                <c:pt idx="12">
                  <c:v>3.0325524319124546E-3</c:v>
                </c:pt>
                <c:pt idx="13">
                  <c:v>3.8322352838481904E-3</c:v>
                </c:pt>
                <c:pt idx="14">
                  <c:v>3.4722222222222199E-3</c:v>
                </c:pt>
                <c:pt idx="15">
                  <c:v>4.3290043290043299E-3</c:v>
                </c:pt>
                <c:pt idx="16">
                  <c:v>5.3763440860215101E-3</c:v>
                </c:pt>
                <c:pt idx="17">
                  <c:v>6.6558441558441546E-3</c:v>
                </c:pt>
              </c:numCache>
            </c:numRef>
          </c:val>
          <c:extLst xmlns:c16r2="http://schemas.microsoft.com/office/drawing/2015/06/chart">
            <c:ext xmlns:c16="http://schemas.microsoft.com/office/drawing/2014/chart" uri="{C3380CC4-5D6E-409C-BE32-E72D297353CC}">
              <c16:uniqueId val="{00000002-95E7-445D-9DB7-6324F6245D02}"/>
            </c:ext>
          </c:extLst>
        </c:ser>
        <c:dLbls>
          <c:showLegendKey val="0"/>
          <c:showVal val="0"/>
          <c:showCatName val="0"/>
          <c:showSerName val="0"/>
          <c:showPercent val="0"/>
          <c:showBubbleSize val="0"/>
        </c:dLbls>
        <c:gapWidth val="250"/>
        <c:overlap val="100"/>
        <c:axId val="589853376"/>
        <c:axId val="589864016"/>
      </c:barChart>
      <c:catAx>
        <c:axId val="589853376"/>
        <c:scaling>
          <c:orientation val="minMax"/>
        </c:scaling>
        <c:delete val="0"/>
        <c:axPos val="b"/>
        <c:numFmt formatCode="General" sourceLinked="1"/>
        <c:majorTickMark val="out"/>
        <c:minorTickMark val="none"/>
        <c:tickLblPos val="nextTo"/>
        <c:crossAx val="589864016"/>
        <c:crosses val="autoZero"/>
        <c:auto val="1"/>
        <c:lblAlgn val="ctr"/>
        <c:lblOffset val="100"/>
        <c:noMultiLvlLbl val="0"/>
      </c:catAx>
      <c:valAx>
        <c:axId val="589864016"/>
        <c:scaling>
          <c:orientation val="minMax"/>
        </c:scaling>
        <c:delete val="0"/>
        <c:axPos val="l"/>
        <c:title>
          <c:tx>
            <c:rich>
              <a:bodyPr rot="-5400000" vert="horz"/>
              <a:lstStyle/>
              <a:p>
                <a:pPr>
                  <a:defRPr/>
                </a:pPr>
                <a:r>
                  <a:rPr lang="en-US"/>
                  <a:t>Percent of women</a:t>
                </a:r>
              </a:p>
            </c:rich>
          </c:tx>
          <c:overlay val="0"/>
        </c:title>
        <c:numFmt formatCode="0%" sourceLinked="0"/>
        <c:majorTickMark val="out"/>
        <c:minorTickMark val="none"/>
        <c:tickLblPos val="nextTo"/>
        <c:crossAx val="589853376"/>
        <c:crosses val="autoZero"/>
        <c:crossBetween val="between"/>
        <c:majorUnit val="9.0000000000000028E-3"/>
      </c:valAx>
    </c:plotArea>
    <c:plotVisOnly val="1"/>
    <c:dispBlanksAs val="gap"/>
    <c:showDLblsOverMax val="0"/>
  </c:chart>
  <c:txPr>
    <a:bodyPr/>
    <a:lstStyle/>
    <a:p>
      <a:pPr>
        <a:defRPr sz="1400">
          <a:latin typeface="Garamond"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0920806627416"/>
          <c:y val="0.10451083772700645"/>
          <c:w val="0.67844304438723524"/>
          <c:h val="0.70329564691935476"/>
        </c:manualLayout>
      </c:layout>
      <c:barChart>
        <c:barDir val="col"/>
        <c:grouping val="percentStacked"/>
        <c:varyColors val="0"/>
        <c:ser>
          <c:idx val="0"/>
          <c:order val="0"/>
          <c:tx>
            <c:strRef>
              <c:f>'Treated 1 hour stacked'!$B$2</c:f>
              <c:strCache>
                <c:ptCount val="1"/>
                <c:pt idx="0">
                  <c:v>No women treated within 1 hour</c:v>
                </c:pt>
              </c:strCache>
            </c:strRef>
          </c:tx>
          <c:spPr>
            <a:solidFill>
              <a:srgbClr val="ABC3DF"/>
            </a:solidFill>
          </c:spPr>
          <c:invertIfNegative val="0"/>
          <c:dLbls>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'Treated 1 hour stacked'!$C$1:$G$1</c:f>
              <c:strCache>
                <c:ptCount val="5"/>
                <c:pt idx="0">
                  <c:v>Baseline</c:v>
                </c:pt>
                <c:pt idx="1">
                  <c:v>Q1 2016</c:v>
                </c:pt>
                <c:pt idx="2">
                  <c:v>Q2 2016</c:v>
                </c:pt>
                <c:pt idx="3">
                  <c:v>July-16</c:v>
                </c:pt>
                <c:pt idx="4">
                  <c:v>August-16</c:v>
                </c:pt>
              </c:strCache>
            </c:strRef>
          </c:cat>
          <c:val>
            <c:numRef>
              <c:f>'Treated 1 hour stacked'!$C$2:$G$2</c:f>
              <c:numCache>
                <c:formatCode>0%</c:formatCode>
                <c:ptCount val="5"/>
                <c:pt idx="0">
                  <c:v>0.42857142857142899</c:v>
                </c:pt>
                <c:pt idx="1">
                  <c:v>0.1</c:v>
                </c:pt>
                <c:pt idx="2">
                  <c:v>6.4500000000000002E-2</c:v>
                </c:pt>
                <c:pt idx="3">
                  <c:v>0.12</c:v>
                </c:pt>
                <c:pt idx="4">
                  <c:v>0.1429</c:v>
                </c:pt>
              </c:numCache>
            </c:numRef>
          </c:val>
          <c:extLst xmlns:c16r2="http://schemas.microsoft.com/office/drawing/2015/06/chart">
            <c:ext xmlns:c16="http://schemas.microsoft.com/office/drawing/2014/chart" uri="{C3380CC4-5D6E-409C-BE32-E72D297353CC}">
              <c16:uniqueId val="{00000000-FD4B-4705-B2B3-6F2FD12F8C22}"/>
            </c:ext>
          </c:extLst>
        </c:ser>
        <c:ser>
          <c:idx val="2"/>
          <c:order val="1"/>
          <c:tx>
            <c:strRef>
              <c:f>'Treated 1 hour stacked'!$B$3</c:f>
              <c:strCache>
                <c:ptCount val="1"/>
                <c:pt idx="0">
                  <c:v>1 to 74% of women treated within 1 hour</c:v>
                </c:pt>
              </c:strCache>
            </c:strRef>
          </c:tx>
          <c:spPr>
            <a:solidFill>
              <a:srgbClr val="AB99C1"/>
            </a:solidFill>
          </c:spPr>
          <c:invertIfNegative val="0"/>
          <c:dLbls>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'Treated 1 hour stacked'!$C$1:$G$1</c:f>
              <c:strCache>
                <c:ptCount val="5"/>
                <c:pt idx="0">
                  <c:v>Baseline</c:v>
                </c:pt>
                <c:pt idx="1">
                  <c:v>Q1 2016</c:v>
                </c:pt>
                <c:pt idx="2">
                  <c:v>Q2 2016</c:v>
                </c:pt>
                <c:pt idx="3">
                  <c:v>July-16</c:v>
                </c:pt>
                <c:pt idx="4">
                  <c:v>August-16</c:v>
                </c:pt>
              </c:strCache>
            </c:strRef>
          </c:cat>
          <c:val>
            <c:numRef>
              <c:f>'Treated 1 hour stacked'!$C$3:$G$3</c:f>
              <c:numCache>
                <c:formatCode>0%</c:formatCode>
                <c:ptCount val="5"/>
                <c:pt idx="0">
                  <c:v>0.5</c:v>
                </c:pt>
                <c:pt idx="1">
                  <c:v>0.66670000000000007</c:v>
                </c:pt>
                <c:pt idx="2">
                  <c:v>0.80650000000000011</c:v>
                </c:pt>
                <c:pt idx="3">
                  <c:v>0.36</c:v>
                </c:pt>
                <c:pt idx="4">
                  <c:v>0.42859999999999998</c:v>
                </c:pt>
              </c:numCache>
            </c:numRef>
          </c:val>
          <c:extLst xmlns:c16r2="http://schemas.microsoft.com/office/drawing/2015/06/chart">
            <c:ext xmlns:c16="http://schemas.microsoft.com/office/drawing/2014/chart" uri="{C3380CC4-5D6E-409C-BE32-E72D297353CC}">
              <c16:uniqueId val="{00000001-FD4B-4705-B2B3-6F2FD12F8C22}"/>
            </c:ext>
          </c:extLst>
        </c:ser>
        <c:ser>
          <c:idx val="1"/>
          <c:order val="2"/>
          <c:tx>
            <c:strRef>
              <c:f>'Treated 1 hour stacked'!$B$4</c:f>
              <c:strCache>
                <c:ptCount val="1"/>
                <c:pt idx="0">
                  <c:v>75 to 100% of women treated within 1 hour</c:v>
                </c:pt>
              </c:strCache>
            </c:strRef>
          </c:tx>
          <c:spPr>
            <a:solidFill>
              <a:srgbClr val="A7C46E"/>
            </a:solidFill>
          </c:spPr>
          <c:invertIfNegative val="0"/>
          <c:dLbls>
            <c:dLbl>
              <c:idx val="0"/>
              <c:delete val="1"/>
              <c:extLst xmlns:c16r2="http://schemas.microsoft.com/office/drawing/2015/06/chart">
                <c:ext xmlns:c16="http://schemas.microsoft.com/office/drawing/2014/chart" uri="{C3380CC4-5D6E-409C-BE32-E72D297353CC}">
                  <c16:uniqueId val="{00000002-FD4B-4705-B2B3-6F2FD12F8C22}"/>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'Treated 1 hour stacked'!$C$1:$G$1</c:f>
              <c:strCache>
                <c:ptCount val="5"/>
                <c:pt idx="0">
                  <c:v>Baseline</c:v>
                </c:pt>
                <c:pt idx="1">
                  <c:v>Q1 2016</c:v>
                </c:pt>
                <c:pt idx="2">
                  <c:v>Q2 2016</c:v>
                </c:pt>
                <c:pt idx="3">
                  <c:v>July-16</c:v>
                </c:pt>
                <c:pt idx="4">
                  <c:v>August-16</c:v>
                </c:pt>
              </c:strCache>
            </c:strRef>
          </c:cat>
          <c:val>
            <c:numRef>
              <c:f>'Treated 1 hour stacked'!$C$4:$G$4</c:f>
              <c:numCache>
                <c:formatCode>0%</c:formatCode>
                <c:ptCount val="5"/>
                <c:pt idx="0">
                  <c:v>7.1428571428571438E-2</c:v>
                </c:pt>
                <c:pt idx="1">
                  <c:v>0.23329999999999998</c:v>
                </c:pt>
                <c:pt idx="2">
                  <c:v>0.129</c:v>
                </c:pt>
                <c:pt idx="3">
                  <c:v>0.52</c:v>
                </c:pt>
                <c:pt idx="4">
                  <c:v>0.42859999999999998</c:v>
                </c:pt>
              </c:numCache>
            </c:numRef>
          </c:val>
          <c:extLst xmlns:c16r2="http://schemas.microsoft.com/office/drawing/2015/06/chart">
            <c:ext xmlns:c16="http://schemas.microsoft.com/office/drawing/2014/chart" uri="{C3380CC4-5D6E-409C-BE32-E72D297353CC}">
              <c16:uniqueId val="{00000003-FD4B-4705-B2B3-6F2FD12F8C22}"/>
            </c:ext>
          </c:extLst>
        </c:ser>
        <c:dLbls>
          <c:showLegendKey val="0"/>
          <c:showVal val="0"/>
          <c:showCatName val="0"/>
          <c:showSerName val="0"/>
          <c:showPercent val="0"/>
          <c:showBubbleSize val="0"/>
        </c:dLbls>
        <c:gapWidth val="55"/>
        <c:overlap val="100"/>
        <c:axId val="589869056"/>
        <c:axId val="589849456"/>
      </c:barChart>
      <c:catAx>
        <c:axId val="589869056"/>
        <c:scaling>
          <c:orientation val="minMax"/>
        </c:scaling>
        <c:delete val="0"/>
        <c:axPos val="b"/>
        <c:numFmt formatCode="General" sourceLinked="1"/>
        <c:majorTickMark val="none"/>
        <c:minorTickMark val="none"/>
        <c:tickLblPos val="nextTo"/>
        <c:txPr>
          <a:bodyPr/>
          <a:lstStyle/>
          <a:p>
            <a:pPr>
              <a:defRPr sz="1600">
                <a:latin typeface="Arial Narrow" panose="020B0606020202030204" pitchFamily="34" charset="0"/>
              </a:defRPr>
            </a:pPr>
            <a:endParaRPr lang="en-US"/>
          </a:p>
        </c:txPr>
        <c:crossAx val="589849456"/>
        <c:crosses val="autoZero"/>
        <c:auto val="0"/>
        <c:lblAlgn val="ctr"/>
        <c:lblOffset val="100"/>
        <c:noMultiLvlLbl val="1"/>
      </c:catAx>
      <c:valAx>
        <c:axId val="589849456"/>
        <c:scaling>
          <c:orientation val="minMax"/>
          <c:max val="1"/>
        </c:scaling>
        <c:delete val="0"/>
        <c:axPos val="l"/>
        <c:majorGridlines/>
        <c:numFmt formatCode="0%"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589869056"/>
        <c:crosses val="autoZero"/>
        <c:crossBetween val="between"/>
        <c:majorUnit val="0.2"/>
      </c:valAx>
    </c:plotArea>
    <c:legend>
      <c:legendPos val="r"/>
      <c:layout>
        <c:manualLayout>
          <c:xMode val="edge"/>
          <c:yMode val="edge"/>
          <c:x val="0.8048855888936991"/>
          <c:y val="0.1059518702517194"/>
          <c:w val="0.18375077304801551"/>
          <c:h val="0.55203385291124329"/>
        </c:manualLayout>
      </c:layout>
      <c:overlay val="0"/>
      <c:spPr>
        <a:ln>
          <a:solidFill>
            <a:sysClr val="windowText" lastClr="000000"/>
          </a:solidFill>
        </a:ln>
      </c:spPr>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400">
          <a:latin typeface="Garamond"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0920806627416"/>
          <c:y val="0.10451083772700645"/>
          <c:w val="0.67844304438723524"/>
          <c:h val="0.70329564691935476"/>
        </c:manualLayout>
      </c:layout>
      <c:barChart>
        <c:barDir val="col"/>
        <c:grouping val="percentStacked"/>
        <c:varyColors val="0"/>
        <c:ser>
          <c:idx val="0"/>
          <c:order val="0"/>
          <c:tx>
            <c:strRef>
              <c:f>'Discharge Edu stacked'!$B$2</c:f>
              <c:strCache>
                <c:ptCount val="1"/>
                <c:pt idx="0">
                  <c:v>No women received discharge education material</c:v>
                </c:pt>
              </c:strCache>
            </c:strRef>
          </c:tx>
          <c:spPr>
            <a:solidFill>
              <a:srgbClr val="ABC3DF"/>
            </a:solidFill>
          </c:spPr>
          <c:invertIfNegative val="0"/>
          <c:dLbls>
            <c:dLbl>
              <c:idx val="4"/>
              <c:delete val="1"/>
              <c:extLst xmlns:c16r2="http://schemas.microsoft.com/office/drawing/2015/06/chart">
                <c:ext xmlns:c16="http://schemas.microsoft.com/office/drawing/2014/chart" uri="{C3380CC4-5D6E-409C-BE32-E72D297353CC}">
                  <c16:uniqueId val="{00000003-228C-4CF2-ABF0-5FF517C61693}"/>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'Discharge Edu stacked'!$C$1:$G$1</c:f>
              <c:strCache>
                <c:ptCount val="5"/>
                <c:pt idx="0">
                  <c:v>Baseline</c:v>
                </c:pt>
                <c:pt idx="1">
                  <c:v>Q1 2016</c:v>
                </c:pt>
                <c:pt idx="2">
                  <c:v>Q2 2016</c:v>
                </c:pt>
                <c:pt idx="3">
                  <c:v>July-16</c:v>
                </c:pt>
                <c:pt idx="4">
                  <c:v>August-16</c:v>
                </c:pt>
              </c:strCache>
            </c:strRef>
          </c:cat>
          <c:val>
            <c:numRef>
              <c:f>'Discharge Edu stacked'!$C$2:$G$2</c:f>
              <c:numCache>
                <c:formatCode>0%</c:formatCode>
                <c:ptCount val="5"/>
                <c:pt idx="0">
                  <c:v>0.4642857142857143</c:v>
                </c:pt>
                <c:pt idx="1">
                  <c:v>0.2</c:v>
                </c:pt>
                <c:pt idx="2">
                  <c:v>3.2300000000000002E-2</c:v>
                </c:pt>
                <c:pt idx="3">
                  <c:v>0.08</c:v>
                </c:pt>
                <c:pt idx="4">
                  <c:v>0</c:v>
                </c:pt>
              </c:numCache>
            </c:numRef>
          </c:val>
          <c:extLst xmlns:c16r2="http://schemas.microsoft.com/office/drawing/2015/06/chart">
            <c:ext xmlns:c16="http://schemas.microsoft.com/office/drawing/2014/chart" uri="{C3380CC4-5D6E-409C-BE32-E72D297353CC}">
              <c16:uniqueId val="{00000000-228C-4CF2-ABF0-5FF517C61693}"/>
            </c:ext>
          </c:extLst>
        </c:ser>
        <c:ser>
          <c:idx val="2"/>
          <c:order val="1"/>
          <c:tx>
            <c:strRef>
              <c:f>'Discharge Edu stacked'!$B$3</c:f>
              <c:strCache>
                <c:ptCount val="1"/>
                <c:pt idx="0">
                  <c:v>1 to 74% of  women received discharge education material</c:v>
                </c:pt>
              </c:strCache>
            </c:strRef>
          </c:tx>
          <c:spPr>
            <a:solidFill>
              <a:srgbClr val="AB99C1"/>
            </a:solidFill>
          </c:spPr>
          <c:invertIfNegative val="0"/>
          <c:dLbls>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'Discharge Edu stacked'!$C$1:$G$1</c:f>
              <c:strCache>
                <c:ptCount val="5"/>
                <c:pt idx="0">
                  <c:v>Baseline</c:v>
                </c:pt>
                <c:pt idx="1">
                  <c:v>Q1 2016</c:v>
                </c:pt>
                <c:pt idx="2">
                  <c:v>Q2 2016</c:v>
                </c:pt>
                <c:pt idx="3">
                  <c:v>July-16</c:v>
                </c:pt>
                <c:pt idx="4">
                  <c:v>August-16</c:v>
                </c:pt>
              </c:strCache>
            </c:strRef>
          </c:cat>
          <c:val>
            <c:numRef>
              <c:f>'Discharge Edu stacked'!$C$3:$G$3</c:f>
              <c:numCache>
                <c:formatCode>0%</c:formatCode>
                <c:ptCount val="5"/>
                <c:pt idx="0">
                  <c:v>0.27380952380952378</c:v>
                </c:pt>
                <c:pt idx="1">
                  <c:v>0.5333</c:v>
                </c:pt>
                <c:pt idx="2">
                  <c:v>0.4194</c:v>
                </c:pt>
                <c:pt idx="3">
                  <c:v>0.08</c:v>
                </c:pt>
                <c:pt idx="4">
                  <c:v>0.1429</c:v>
                </c:pt>
              </c:numCache>
            </c:numRef>
          </c:val>
          <c:extLst xmlns:c16r2="http://schemas.microsoft.com/office/drawing/2015/06/chart">
            <c:ext xmlns:c16="http://schemas.microsoft.com/office/drawing/2014/chart" uri="{C3380CC4-5D6E-409C-BE32-E72D297353CC}">
              <c16:uniqueId val="{00000001-228C-4CF2-ABF0-5FF517C61693}"/>
            </c:ext>
          </c:extLst>
        </c:ser>
        <c:ser>
          <c:idx val="1"/>
          <c:order val="2"/>
          <c:tx>
            <c:strRef>
              <c:f>'Discharge Edu stacked'!$B$4</c:f>
              <c:strCache>
                <c:ptCount val="1"/>
                <c:pt idx="0">
                  <c:v>75 to 100% of  women received discharge education material</c:v>
                </c:pt>
              </c:strCache>
            </c:strRef>
          </c:tx>
          <c:spPr>
            <a:solidFill>
              <a:srgbClr val="A7C46E"/>
            </a:solidFill>
          </c:spPr>
          <c:invertIfNegative val="0"/>
          <c:dLbls>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'Discharge Edu stacked'!$C$1:$G$1</c:f>
              <c:strCache>
                <c:ptCount val="5"/>
                <c:pt idx="0">
                  <c:v>Baseline</c:v>
                </c:pt>
                <c:pt idx="1">
                  <c:v>Q1 2016</c:v>
                </c:pt>
                <c:pt idx="2">
                  <c:v>Q2 2016</c:v>
                </c:pt>
                <c:pt idx="3">
                  <c:v>July-16</c:v>
                </c:pt>
                <c:pt idx="4">
                  <c:v>August-16</c:v>
                </c:pt>
              </c:strCache>
            </c:strRef>
          </c:cat>
          <c:val>
            <c:numRef>
              <c:f>'Discharge Edu stacked'!$C$4:$G$4</c:f>
              <c:numCache>
                <c:formatCode>0%</c:formatCode>
                <c:ptCount val="5"/>
                <c:pt idx="0">
                  <c:v>0.26190476190476192</c:v>
                </c:pt>
                <c:pt idx="1">
                  <c:v>0.26670000000000005</c:v>
                </c:pt>
                <c:pt idx="2">
                  <c:v>0.5484</c:v>
                </c:pt>
                <c:pt idx="3">
                  <c:v>0.84</c:v>
                </c:pt>
                <c:pt idx="4">
                  <c:v>0.85709999999999997</c:v>
                </c:pt>
              </c:numCache>
            </c:numRef>
          </c:val>
          <c:extLst xmlns:c16r2="http://schemas.microsoft.com/office/drawing/2015/06/chart">
            <c:ext xmlns:c16="http://schemas.microsoft.com/office/drawing/2014/chart" uri="{C3380CC4-5D6E-409C-BE32-E72D297353CC}">
              <c16:uniqueId val="{00000002-228C-4CF2-ABF0-5FF517C61693}"/>
            </c:ext>
          </c:extLst>
        </c:ser>
        <c:dLbls>
          <c:showLegendKey val="0"/>
          <c:showVal val="0"/>
          <c:showCatName val="0"/>
          <c:showSerName val="0"/>
          <c:showPercent val="0"/>
          <c:showBubbleSize val="0"/>
        </c:dLbls>
        <c:gapWidth val="55"/>
        <c:overlap val="100"/>
        <c:axId val="589848336"/>
        <c:axId val="589866816"/>
      </c:barChart>
      <c:catAx>
        <c:axId val="589848336"/>
        <c:scaling>
          <c:orientation val="minMax"/>
        </c:scaling>
        <c:delete val="0"/>
        <c:axPos val="b"/>
        <c:numFmt formatCode="General" sourceLinked="1"/>
        <c:majorTickMark val="none"/>
        <c:minorTickMark val="none"/>
        <c:tickLblPos val="nextTo"/>
        <c:txPr>
          <a:bodyPr/>
          <a:lstStyle/>
          <a:p>
            <a:pPr>
              <a:defRPr sz="1600">
                <a:latin typeface="Arial Narrow" panose="020B0606020202030204" pitchFamily="34" charset="0"/>
              </a:defRPr>
            </a:pPr>
            <a:endParaRPr lang="en-US"/>
          </a:p>
        </c:txPr>
        <c:crossAx val="589866816"/>
        <c:crosses val="autoZero"/>
        <c:auto val="0"/>
        <c:lblAlgn val="ctr"/>
        <c:lblOffset val="100"/>
        <c:noMultiLvlLbl val="1"/>
      </c:catAx>
      <c:valAx>
        <c:axId val="589866816"/>
        <c:scaling>
          <c:orientation val="minMax"/>
          <c:max val="1"/>
        </c:scaling>
        <c:delete val="0"/>
        <c:axPos val="l"/>
        <c:majorGridlines/>
        <c:numFmt formatCode="0%"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589848336"/>
        <c:crosses val="autoZero"/>
        <c:crossBetween val="between"/>
      </c:valAx>
    </c:plotArea>
    <c:legend>
      <c:legendPos val="r"/>
      <c:layout>
        <c:manualLayout>
          <c:xMode val="edge"/>
          <c:yMode val="edge"/>
          <c:x val="0.8048855888936991"/>
          <c:y val="0.1059518702517194"/>
          <c:w val="0.18375077304801551"/>
          <c:h val="0.70045694200351483"/>
        </c:manualLayout>
      </c:layout>
      <c:overlay val="0"/>
      <c:spPr>
        <a:ln>
          <a:solidFill>
            <a:sysClr val="windowText" lastClr="000000"/>
          </a:solidFill>
        </a:ln>
      </c:spPr>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400">
          <a:latin typeface="Garamond"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12233567799093E-2"/>
          <c:y val="0.1632481182142981"/>
          <c:w val="0.67844304438723524"/>
          <c:h val="0.70329564691935476"/>
        </c:manualLayout>
      </c:layout>
      <c:barChart>
        <c:barDir val="col"/>
        <c:grouping val="percentStacked"/>
        <c:varyColors val="0"/>
        <c:ser>
          <c:idx val="0"/>
          <c:order val="0"/>
          <c:tx>
            <c:strRef>
              <c:f>'FollowUp Edu stacked'!$B$2</c:f>
              <c:strCache>
                <c:ptCount val="1"/>
                <c:pt idx="0">
                  <c:v>No women had appropriate follow-up appointments scheduled</c:v>
                </c:pt>
              </c:strCache>
            </c:strRef>
          </c:tx>
          <c:spPr>
            <a:solidFill>
              <a:srgbClr val="ABC3DF"/>
            </a:solidFill>
          </c:spPr>
          <c:invertIfNegative val="0"/>
          <c:dLbls>
            <c:dLbl>
              <c:idx val="2"/>
              <c:delete val="1"/>
              <c:extLst xmlns:c16r2="http://schemas.microsoft.com/office/drawing/2015/06/chart">
                <c:ext xmlns:c16="http://schemas.microsoft.com/office/drawing/2014/chart" uri="{C3380CC4-5D6E-409C-BE32-E72D297353CC}">
                  <c16:uniqueId val="{00000003-DCF3-4956-A92E-B69569AFEC2C}"/>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'FollowUp Edu stacked'!$C$1:$G$1</c:f>
              <c:strCache>
                <c:ptCount val="5"/>
                <c:pt idx="0">
                  <c:v>Baseline</c:v>
                </c:pt>
                <c:pt idx="1">
                  <c:v>Q1 2016</c:v>
                </c:pt>
                <c:pt idx="2">
                  <c:v>Q2 2016</c:v>
                </c:pt>
                <c:pt idx="3">
                  <c:v>July-16</c:v>
                </c:pt>
                <c:pt idx="4">
                  <c:v>August-16</c:v>
                </c:pt>
              </c:strCache>
            </c:strRef>
          </c:cat>
          <c:val>
            <c:numRef>
              <c:f>'FollowUp Edu stacked'!$C$2:$G$2</c:f>
              <c:numCache>
                <c:formatCode>0%</c:formatCode>
                <c:ptCount val="5"/>
                <c:pt idx="0">
                  <c:v>0.28571428571428575</c:v>
                </c:pt>
                <c:pt idx="1">
                  <c:v>0.1333</c:v>
                </c:pt>
                <c:pt idx="2">
                  <c:v>3.2300000000000002E-2</c:v>
                </c:pt>
                <c:pt idx="3">
                  <c:v>0.16</c:v>
                </c:pt>
                <c:pt idx="4">
                  <c:v>0.1429</c:v>
                </c:pt>
              </c:numCache>
            </c:numRef>
          </c:val>
          <c:extLst xmlns:c16r2="http://schemas.microsoft.com/office/drawing/2015/06/chart">
            <c:ext xmlns:c16="http://schemas.microsoft.com/office/drawing/2014/chart" uri="{C3380CC4-5D6E-409C-BE32-E72D297353CC}">
              <c16:uniqueId val="{00000000-DCF3-4956-A92E-B69569AFEC2C}"/>
            </c:ext>
          </c:extLst>
        </c:ser>
        <c:ser>
          <c:idx val="2"/>
          <c:order val="1"/>
          <c:tx>
            <c:strRef>
              <c:f>'FollowUp Edu stacked'!$B$3</c:f>
              <c:strCache>
                <c:ptCount val="1"/>
                <c:pt idx="0">
                  <c:v>1 to 74% of  women  had appropriate follow-up appointments scheduled</c:v>
                </c:pt>
              </c:strCache>
            </c:strRef>
          </c:tx>
          <c:spPr>
            <a:solidFill>
              <a:srgbClr val="AB99C1"/>
            </a:solidFill>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'FollowUp Edu stacked'!$C$1:$G$1</c:f>
              <c:strCache>
                <c:ptCount val="5"/>
                <c:pt idx="0">
                  <c:v>Baseline</c:v>
                </c:pt>
                <c:pt idx="1">
                  <c:v>Q1 2016</c:v>
                </c:pt>
                <c:pt idx="2">
                  <c:v>Q2 2016</c:v>
                </c:pt>
                <c:pt idx="3">
                  <c:v>July-16</c:v>
                </c:pt>
                <c:pt idx="4">
                  <c:v>August-16</c:v>
                </c:pt>
              </c:strCache>
            </c:strRef>
          </c:cat>
          <c:val>
            <c:numRef>
              <c:f>'FollowUp Edu stacked'!$C$3:$G$3</c:f>
              <c:numCache>
                <c:formatCode>0%</c:formatCode>
                <c:ptCount val="5"/>
                <c:pt idx="0">
                  <c:v>0.30952380952380953</c:v>
                </c:pt>
                <c:pt idx="1">
                  <c:v>0.4667</c:v>
                </c:pt>
                <c:pt idx="2">
                  <c:v>0.4194</c:v>
                </c:pt>
                <c:pt idx="3">
                  <c:v>0.36</c:v>
                </c:pt>
                <c:pt idx="4">
                  <c:v>0.1429</c:v>
                </c:pt>
              </c:numCache>
            </c:numRef>
          </c:val>
          <c:extLst xmlns:c16r2="http://schemas.microsoft.com/office/drawing/2015/06/chart">
            <c:ext xmlns:c16="http://schemas.microsoft.com/office/drawing/2014/chart" uri="{C3380CC4-5D6E-409C-BE32-E72D297353CC}">
              <c16:uniqueId val="{00000001-DCF3-4956-A92E-B69569AFEC2C}"/>
            </c:ext>
          </c:extLst>
        </c:ser>
        <c:ser>
          <c:idx val="1"/>
          <c:order val="2"/>
          <c:tx>
            <c:strRef>
              <c:f>'FollowUp Edu stacked'!$B$4</c:f>
              <c:strCache>
                <c:ptCount val="1"/>
                <c:pt idx="0">
                  <c:v>75 to 100% of  women  had appropriate follow-up appointments scheduled</c:v>
                </c:pt>
              </c:strCache>
            </c:strRef>
          </c:tx>
          <c:spPr>
            <a:solidFill>
              <a:srgbClr val="A7C46E"/>
            </a:solidFill>
          </c:spPr>
          <c:invertIfNegative val="0"/>
          <c:dLbls>
            <c:spPr>
              <a:noFill/>
              <a:ln>
                <a:noFill/>
              </a:ln>
              <a:effectLst/>
            </c:spPr>
            <c:txPr>
              <a:bodyPr wrap="square" lIns="38100" tIns="19050" rIns="38100" bIns="19050" anchor="ctr">
                <a:spAutoFit/>
              </a:bodyPr>
              <a:lstStyle/>
              <a:p>
                <a:pPr>
                  <a:defRPr sz="1800">
                    <a:latin typeface="Arial Narrow" panose="020B0606020202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'FollowUp Edu stacked'!$C$1:$G$1</c:f>
              <c:strCache>
                <c:ptCount val="5"/>
                <c:pt idx="0">
                  <c:v>Baseline</c:v>
                </c:pt>
                <c:pt idx="1">
                  <c:v>Q1 2016</c:v>
                </c:pt>
                <c:pt idx="2">
                  <c:v>Q2 2016</c:v>
                </c:pt>
                <c:pt idx="3">
                  <c:v>July-16</c:v>
                </c:pt>
                <c:pt idx="4">
                  <c:v>August-16</c:v>
                </c:pt>
              </c:strCache>
            </c:strRef>
          </c:cat>
          <c:val>
            <c:numRef>
              <c:f>'FollowUp Edu stacked'!$C$4:$G$4</c:f>
              <c:numCache>
                <c:formatCode>0%</c:formatCode>
                <c:ptCount val="5"/>
                <c:pt idx="0">
                  <c:v>0.40476190476190477</c:v>
                </c:pt>
                <c:pt idx="1">
                  <c:v>0.4</c:v>
                </c:pt>
                <c:pt idx="2">
                  <c:v>0.5484</c:v>
                </c:pt>
                <c:pt idx="3">
                  <c:v>0.48</c:v>
                </c:pt>
                <c:pt idx="4">
                  <c:v>0.71430000000000005</c:v>
                </c:pt>
              </c:numCache>
            </c:numRef>
          </c:val>
          <c:extLst xmlns:c16r2="http://schemas.microsoft.com/office/drawing/2015/06/chart">
            <c:ext xmlns:c16="http://schemas.microsoft.com/office/drawing/2014/chart" uri="{C3380CC4-5D6E-409C-BE32-E72D297353CC}">
              <c16:uniqueId val="{00000002-DCF3-4956-A92E-B69569AFEC2C}"/>
            </c:ext>
          </c:extLst>
        </c:ser>
        <c:dLbls>
          <c:showLegendKey val="0"/>
          <c:showVal val="0"/>
          <c:showCatName val="0"/>
          <c:showSerName val="0"/>
          <c:showPercent val="0"/>
          <c:showBubbleSize val="0"/>
        </c:dLbls>
        <c:gapWidth val="55"/>
        <c:overlap val="100"/>
        <c:axId val="589853936"/>
        <c:axId val="589877456"/>
      </c:barChart>
      <c:catAx>
        <c:axId val="589853936"/>
        <c:scaling>
          <c:orientation val="minMax"/>
        </c:scaling>
        <c:delete val="0"/>
        <c:axPos val="b"/>
        <c:numFmt formatCode="General" sourceLinked="1"/>
        <c:majorTickMark val="none"/>
        <c:minorTickMark val="none"/>
        <c:tickLblPos val="nextTo"/>
        <c:txPr>
          <a:bodyPr/>
          <a:lstStyle/>
          <a:p>
            <a:pPr>
              <a:defRPr sz="1600">
                <a:latin typeface="Arial Narrow" panose="020B0606020202030204" pitchFamily="34" charset="0"/>
              </a:defRPr>
            </a:pPr>
            <a:endParaRPr lang="en-US"/>
          </a:p>
        </c:txPr>
        <c:crossAx val="589877456"/>
        <c:crosses val="autoZero"/>
        <c:auto val="0"/>
        <c:lblAlgn val="ctr"/>
        <c:lblOffset val="100"/>
        <c:noMultiLvlLbl val="1"/>
      </c:catAx>
      <c:valAx>
        <c:axId val="589877456"/>
        <c:scaling>
          <c:orientation val="minMax"/>
          <c:max val="1"/>
        </c:scaling>
        <c:delete val="0"/>
        <c:axPos val="l"/>
        <c:majorGridlines/>
        <c:numFmt formatCode="0%"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589853936"/>
        <c:crosses val="autoZero"/>
        <c:crossBetween val="between"/>
        <c:majorUnit val="0.2"/>
      </c:valAx>
    </c:plotArea>
    <c:legend>
      <c:legendPos val="r"/>
      <c:layout>
        <c:manualLayout>
          <c:xMode val="edge"/>
          <c:yMode val="edge"/>
          <c:x val="0.8048855888936991"/>
          <c:y val="0.1059518702517194"/>
          <c:w val="0.18375077304801551"/>
          <c:h val="0.70045694200351483"/>
        </c:manualLayout>
      </c:layout>
      <c:overlay val="0"/>
      <c:spPr>
        <a:ln>
          <a:solidFill>
            <a:sysClr val="windowText" lastClr="000000"/>
          </a:solidFill>
        </a:ln>
      </c:spPr>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400">
          <a:latin typeface="Garamond"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723024997519689E-2"/>
          <c:y val="3.9109024974353528E-2"/>
          <c:w val="0.70235401600751268"/>
          <c:h val="0.88296744803260652"/>
        </c:manualLayout>
      </c:layout>
      <c:barChart>
        <c:barDir val="col"/>
        <c:grouping val="clustered"/>
        <c:varyColors val="0"/>
        <c:ser>
          <c:idx val="0"/>
          <c:order val="0"/>
          <c:tx>
            <c:strRef>
              <c:f>'Quarterly data2'!$A$2</c:f>
              <c:strCache>
                <c:ptCount val="1"/>
                <c:pt idx="0">
                  <c:v>Hypertension Protocol: Percent of hospital that have hypertension in pregnancy policies and procedures </c:v>
                </c:pt>
              </c:strCache>
            </c:strRef>
          </c:tx>
          <c:spPr>
            <a:solidFill>
              <a:srgbClr val="0070C0"/>
            </a:solidFill>
          </c:spPr>
          <c:invertIfNegative val="0"/>
          <c:dLbls>
            <c:dLbl>
              <c:idx val="0"/>
              <c:numFmt formatCode="0%" sourceLinked="0"/>
              <c:spPr/>
              <c:txPr>
                <a:bodyPr/>
                <a:lstStyle/>
                <a:p>
                  <a:pPr>
                    <a:defRPr sz="1400">
                      <a:latin typeface="Arial Narrow" panose="020B0606020202030204" pitchFamily="34" charset="0"/>
                      <a:cs typeface="Arial" panose="020B0604020202020204" pitchFamily="34" charset="0"/>
                    </a:defRPr>
                  </a:pPr>
                  <a:endParaRPr lang="en-US"/>
                </a:p>
              </c:txPr>
              <c:dLblPos val="out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latin typeface="Arial Narrow" panose="020B0606020202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'Quarterly data2'!$B$1:$C$1</c:f>
              <c:strCache>
                <c:ptCount val="2"/>
                <c:pt idx="0">
                  <c:v>Baseline</c:v>
                </c:pt>
                <c:pt idx="1">
                  <c:v>Jun-16</c:v>
                </c:pt>
              </c:strCache>
            </c:strRef>
          </c:cat>
          <c:val>
            <c:numRef>
              <c:f>'Quarterly data2'!$B$2:$C$2</c:f>
              <c:numCache>
                <c:formatCode>0%</c:formatCode>
                <c:ptCount val="2"/>
                <c:pt idx="0">
                  <c:v>0.48</c:v>
                </c:pt>
                <c:pt idx="1">
                  <c:v>0.81479999999999997</c:v>
                </c:pt>
              </c:numCache>
            </c:numRef>
          </c:val>
          <c:extLst xmlns:c16r2="http://schemas.microsoft.com/office/drawing/2015/06/chart">
            <c:ext xmlns:c16="http://schemas.microsoft.com/office/drawing/2014/chart" uri="{C3380CC4-5D6E-409C-BE32-E72D297353CC}">
              <c16:uniqueId val="{00000001-F321-420B-AC5F-44594BCAC6AE}"/>
            </c:ext>
          </c:extLst>
        </c:ser>
        <c:ser>
          <c:idx val="1"/>
          <c:order val="1"/>
          <c:tx>
            <c:strRef>
              <c:f>'Quarterly data2'!$A$3</c:f>
              <c:strCache>
                <c:ptCount val="1"/>
                <c:pt idx="0">
                  <c:v>EHR Integration: Percent of hospitals where Severe Preeclampsia processes are integrated into the EHR</c:v>
                </c:pt>
              </c:strCache>
            </c:strRef>
          </c:tx>
          <c:spPr>
            <a:solidFill>
              <a:srgbClr val="F79646">
                <a:lumMod val="75000"/>
              </a:srgbClr>
            </a:solidFill>
          </c:spPr>
          <c:invertIfNegative val="0"/>
          <c:dLbls>
            <c:spPr>
              <a:noFill/>
              <a:ln>
                <a:noFill/>
              </a:ln>
              <a:effectLst/>
            </c:spPr>
            <c:txPr>
              <a:bodyPr wrap="square" lIns="38100" tIns="19050" rIns="38100" bIns="19050" anchor="ctr">
                <a:spAutoFit/>
              </a:bodyPr>
              <a:lstStyle/>
              <a:p>
                <a:pPr>
                  <a:defRPr sz="14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'Quarterly data2'!$B$1:$C$1</c:f>
              <c:strCache>
                <c:ptCount val="2"/>
                <c:pt idx="0">
                  <c:v>Baseline</c:v>
                </c:pt>
                <c:pt idx="1">
                  <c:v>Jun-16</c:v>
                </c:pt>
              </c:strCache>
            </c:strRef>
          </c:cat>
          <c:val>
            <c:numRef>
              <c:f>'Quarterly data2'!$B$3:$C$3</c:f>
              <c:numCache>
                <c:formatCode>0%</c:formatCode>
                <c:ptCount val="2"/>
                <c:pt idx="0">
                  <c:v>0.4</c:v>
                </c:pt>
                <c:pt idx="1">
                  <c:v>0.51849999999999996</c:v>
                </c:pt>
              </c:numCache>
            </c:numRef>
          </c:val>
          <c:extLst xmlns:c16r2="http://schemas.microsoft.com/office/drawing/2015/06/chart">
            <c:ext xmlns:c16="http://schemas.microsoft.com/office/drawing/2014/chart" uri="{C3380CC4-5D6E-409C-BE32-E72D297353CC}">
              <c16:uniqueId val="{00000002-F321-420B-AC5F-44594BCAC6AE}"/>
            </c:ext>
          </c:extLst>
        </c:ser>
        <c:ser>
          <c:idx val="3"/>
          <c:order val="2"/>
          <c:tx>
            <c:strRef>
              <c:f>'Quarterly data2'!$A$4</c:f>
              <c:strCache>
                <c:ptCount val="1"/>
                <c:pt idx="0">
                  <c:v>Patient, Family, Staff Support: Percent of hospitals that have developed OB specific resources and protocols to support patients, family and staff through major OB complications </c:v>
                </c:pt>
              </c:strCache>
            </c:strRef>
          </c:tx>
          <c:invertIfNegative val="0"/>
          <c:dLbls>
            <c:spPr>
              <a:noFill/>
              <a:ln>
                <a:noFill/>
              </a:ln>
              <a:effectLst/>
            </c:spPr>
            <c:txPr>
              <a:bodyPr wrap="square" lIns="38100" tIns="19050" rIns="38100" bIns="19050" anchor="ctr">
                <a:spAutoFit/>
              </a:bodyPr>
              <a:lstStyle/>
              <a:p>
                <a:pPr>
                  <a:defRPr sz="14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'Quarterly data2'!$B$1:$C$1</c:f>
              <c:strCache>
                <c:ptCount val="2"/>
                <c:pt idx="0">
                  <c:v>Baseline</c:v>
                </c:pt>
                <c:pt idx="1">
                  <c:v>Jun-16</c:v>
                </c:pt>
              </c:strCache>
            </c:strRef>
          </c:cat>
          <c:val>
            <c:numRef>
              <c:f>'Quarterly data2'!$B$4:$C$4</c:f>
              <c:numCache>
                <c:formatCode>0%</c:formatCode>
                <c:ptCount val="2"/>
                <c:pt idx="0">
                  <c:v>0.08</c:v>
                </c:pt>
                <c:pt idx="1">
                  <c:v>0.37040000000000001</c:v>
                </c:pt>
              </c:numCache>
            </c:numRef>
          </c:val>
          <c:extLst xmlns:c16r2="http://schemas.microsoft.com/office/drawing/2015/06/chart">
            <c:ext xmlns:c16="http://schemas.microsoft.com/office/drawing/2014/chart" uri="{C3380CC4-5D6E-409C-BE32-E72D297353CC}">
              <c16:uniqueId val="{00000003-F321-420B-AC5F-44594BCAC6AE}"/>
            </c:ext>
          </c:extLst>
        </c:ser>
        <c:ser>
          <c:idx val="2"/>
          <c:order val="3"/>
          <c:tx>
            <c:strRef>
              <c:f>'Quarterly data2'!$A$5</c:f>
              <c:strCache>
                <c:ptCount val="1"/>
                <c:pt idx="0">
                  <c:v>Multidisciplinary case reviews: Percent of hospitals that have policy and process to perform multidisciplinary systems-level reviews on all cases of severe maternal morbidity</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14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'Quarterly data2'!$B$1:$C$1</c:f>
              <c:strCache>
                <c:ptCount val="2"/>
                <c:pt idx="0">
                  <c:v>Baseline</c:v>
                </c:pt>
                <c:pt idx="1">
                  <c:v>Jun-16</c:v>
                </c:pt>
              </c:strCache>
            </c:strRef>
          </c:cat>
          <c:val>
            <c:numRef>
              <c:f>'Quarterly data2'!$B$5:$C$5</c:f>
              <c:numCache>
                <c:formatCode>0%</c:formatCode>
                <c:ptCount val="2"/>
                <c:pt idx="0">
                  <c:v>0.12</c:v>
                </c:pt>
                <c:pt idx="1">
                  <c:v>0.37040000000000001</c:v>
                </c:pt>
              </c:numCache>
            </c:numRef>
          </c:val>
          <c:extLst xmlns:c16r2="http://schemas.microsoft.com/office/drawing/2015/06/chart">
            <c:ext xmlns:c16="http://schemas.microsoft.com/office/drawing/2014/chart" uri="{C3380CC4-5D6E-409C-BE32-E72D297353CC}">
              <c16:uniqueId val="{00000004-F321-420B-AC5F-44594BCAC6AE}"/>
            </c:ext>
          </c:extLst>
        </c:ser>
        <c:ser>
          <c:idx val="4"/>
          <c:order val="4"/>
          <c:tx>
            <c:strRef>
              <c:f>'Quarterly data2'!$A$6</c:f>
              <c:strCache>
                <c:ptCount val="1"/>
                <c:pt idx="0">
                  <c:v>Hypertension discharge education for all patients: Percent of hospitals that have policy and process to provide preeclampsia discharge education for all patients </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4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'Quarterly data2'!$B$1:$C$1</c:f>
              <c:strCache>
                <c:ptCount val="2"/>
                <c:pt idx="0">
                  <c:v>Baseline</c:v>
                </c:pt>
                <c:pt idx="1">
                  <c:v>Jun-16</c:v>
                </c:pt>
              </c:strCache>
            </c:strRef>
          </c:cat>
          <c:val>
            <c:numRef>
              <c:f>'Quarterly data2'!$B$6:$C$6</c:f>
              <c:numCache>
                <c:formatCode>0%</c:formatCode>
                <c:ptCount val="2"/>
                <c:pt idx="0">
                  <c:v>0.08</c:v>
                </c:pt>
                <c:pt idx="1">
                  <c:v>0.70369999999999999</c:v>
                </c:pt>
              </c:numCache>
            </c:numRef>
          </c:val>
          <c:extLst xmlns:c16r2="http://schemas.microsoft.com/office/drawing/2015/06/chart">
            <c:ext xmlns:c16="http://schemas.microsoft.com/office/drawing/2014/chart" uri="{C3380CC4-5D6E-409C-BE32-E72D297353CC}">
              <c16:uniqueId val="{00000005-F321-420B-AC5F-44594BCAC6AE}"/>
            </c:ext>
          </c:extLst>
        </c:ser>
        <c:dLbls>
          <c:showLegendKey val="0"/>
          <c:showVal val="0"/>
          <c:showCatName val="0"/>
          <c:showSerName val="0"/>
          <c:showPercent val="0"/>
          <c:showBubbleSize val="0"/>
        </c:dLbls>
        <c:gapWidth val="150"/>
        <c:axId val="234057376"/>
        <c:axId val="234046176"/>
      </c:barChart>
      <c:catAx>
        <c:axId val="234057376"/>
        <c:scaling>
          <c:orientation val="minMax"/>
        </c:scaling>
        <c:delete val="1"/>
        <c:axPos val="b"/>
        <c:title>
          <c:tx>
            <c:rich>
              <a:bodyPr/>
              <a:lstStyle/>
              <a:p>
                <a:pPr>
                  <a:defRPr sz="1200">
                    <a:latin typeface="Arial Narrow" panose="020B0606020202030204" pitchFamily="34" charset="0"/>
                  </a:defRPr>
                </a:pPr>
                <a:r>
                  <a:rPr lang="en-US" sz="1200" dirty="0">
                    <a:latin typeface="Arial Narrow" panose="020B0606020202030204" pitchFamily="34" charset="0"/>
                  </a:rPr>
                  <a:t>Baseline (n=32)</a:t>
                </a:r>
              </a:p>
            </c:rich>
          </c:tx>
          <c:layout>
            <c:manualLayout>
              <c:xMode val="edge"/>
              <c:yMode val="edge"/>
              <c:x val="0.17349841138278768"/>
              <c:y val="0.95459801567357272"/>
            </c:manualLayout>
          </c:layout>
          <c:overlay val="0"/>
        </c:title>
        <c:numFmt formatCode="General" sourceLinked="0"/>
        <c:majorTickMark val="out"/>
        <c:minorTickMark val="none"/>
        <c:tickLblPos val="nextTo"/>
        <c:crossAx val="234046176"/>
        <c:crosses val="autoZero"/>
        <c:auto val="1"/>
        <c:lblAlgn val="ctr"/>
        <c:lblOffset val="100"/>
        <c:noMultiLvlLbl val="0"/>
      </c:catAx>
      <c:valAx>
        <c:axId val="234046176"/>
        <c:scaling>
          <c:orientation val="minMax"/>
          <c:max val="1"/>
        </c:scaling>
        <c:delete val="0"/>
        <c:axPos val="l"/>
        <c:majorGridlines/>
        <c:numFmt formatCode="0%"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34057376"/>
        <c:crosses val="autoZero"/>
        <c:crossBetween val="between"/>
        <c:majorUnit val="0.2"/>
      </c:valAx>
      <c:spPr>
        <a:ln>
          <a:solidFill>
            <a:sysClr val="windowText" lastClr="000000"/>
          </a:solidFill>
        </a:ln>
      </c:spPr>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71860114707886"/>
          <c:y val="0.12043196544276458"/>
          <c:w val="0.85530609021094584"/>
          <c:h val="0.57743961270499933"/>
        </c:manualLayout>
      </c:layout>
      <c:lineChart>
        <c:grouping val="standard"/>
        <c:varyColors val="0"/>
        <c:ser>
          <c:idx val="0"/>
          <c:order val="0"/>
          <c:tx>
            <c:v>All hospitals</c:v>
          </c:tx>
          <c:cat>
            <c:strRef>
              <c:f>'Table Analysis'!$G$14:$G$31</c:f>
              <c:strCache>
                <c:ptCount val="18"/>
                <c:pt idx="0">
                  <c:v>Jul-13</c:v>
                </c:pt>
                <c:pt idx="1">
                  <c:v>August</c:v>
                </c:pt>
                <c:pt idx="2">
                  <c:v>September</c:v>
                </c:pt>
                <c:pt idx="3">
                  <c:v>October</c:v>
                </c:pt>
                <c:pt idx="4">
                  <c:v>November</c:v>
                </c:pt>
                <c:pt idx="5">
                  <c:v>December</c:v>
                </c:pt>
                <c:pt idx="6">
                  <c:v>Jan-14</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'Table Analysis'!$H$14:$H$31</c:f>
              <c:numCache>
                <c:formatCode>General</c:formatCode>
                <c:ptCount val="18"/>
                <c:pt idx="0">
                  <c:v>0.22222222222222221</c:v>
                </c:pt>
                <c:pt idx="1">
                  <c:v>0.10810810810810811</c:v>
                </c:pt>
                <c:pt idx="2">
                  <c:v>0.23076923076923078</c:v>
                </c:pt>
                <c:pt idx="3">
                  <c:v>0.27027027027027029</c:v>
                </c:pt>
                <c:pt idx="4">
                  <c:v>0.34</c:v>
                </c:pt>
                <c:pt idx="5">
                  <c:v>0.44186046511627908</c:v>
                </c:pt>
                <c:pt idx="6">
                  <c:v>0.53191489361702127</c:v>
                </c:pt>
                <c:pt idx="7">
                  <c:v>0.75510204081632648</c:v>
                </c:pt>
                <c:pt idx="8">
                  <c:v>0.60784313725490191</c:v>
                </c:pt>
                <c:pt idx="9">
                  <c:v>0.65</c:v>
                </c:pt>
                <c:pt idx="10">
                  <c:v>0.56521739130434778</c:v>
                </c:pt>
                <c:pt idx="11">
                  <c:v>0.66</c:v>
                </c:pt>
                <c:pt idx="12">
                  <c:v>0.48148148148148145</c:v>
                </c:pt>
                <c:pt idx="13">
                  <c:v>0.61016949152542377</c:v>
                </c:pt>
                <c:pt idx="14">
                  <c:v>0.67567567567567566</c:v>
                </c:pt>
                <c:pt idx="15">
                  <c:v>0.65517241379310354</c:v>
                </c:pt>
                <c:pt idx="16">
                  <c:v>0.70886075949367089</c:v>
                </c:pt>
                <c:pt idx="17">
                  <c:v>0.5641025641025641</c:v>
                </c:pt>
              </c:numCache>
            </c:numRef>
          </c:val>
          <c:smooth val="0"/>
          <c:extLst xmlns:c16r2="http://schemas.microsoft.com/office/drawing/2015/06/chart">
            <c:ext xmlns:c16="http://schemas.microsoft.com/office/drawing/2014/chart" uri="{C3380CC4-5D6E-409C-BE32-E72D297353CC}">
              <c16:uniqueId val="{00000002-8CB8-4F9D-9260-1150D38D3604}"/>
            </c:ext>
          </c:extLst>
        </c:ser>
        <c:ser>
          <c:idx val="2"/>
          <c:order val="1"/>
          <c:tx>
            <c:v>Original 6 hospitals</c:v>
          </c:tx>
          <c:spPr>
            <a:ln>
              <a:solidFill>
                <a:srgbClr val="9BBB59">
                  <a:lumMod val="50000"/>
                </a:srgbClr>
              </a:solidFill>
            </a:ln>
          </c:spPr>
          <c:marker>
            <c:spPr>
              <a:solidFill>
                <a:srgbClr val="9BBB59">
                  <a:lumMod val="50000"/>
                </a:srgbClr>
              </a:solidFill>
              <a:ln>
                <a:solidFill>
                  <a:srgbClr val="9BBB59">
                    <a:lumMod val="50000"/>
                  </a:srgbClr>
                </a:solidFill>
              </a:ln>
            </c:spPr>
          </c:marker>
          <c:cat>
            <c:strRef>
              <c:f>'Table Analysis'!$G$14:$G$31</c:f>
              <c:strCache>
                <c:ptCount val="18"/>
                <c:pt idx="0">
                  <c:v>Jul-13</c:v>
                </c:pt>
                <c:pt idx="1">
                  <c:v>August</c:v>
                </c:pt>
                <c:pt idx="2">
                  <c:v>September</c:v>
                </c:pt>
                <c:pt idx="3">
                  <c:v>October</c:v>
                </c:pt>
                <c:pt idx="4">
                  <c:v>November</c:v>
                </c:pt>
                <c:pt idx="5">
                  <c:v>December</c:v>
                </c:pt>
                <c:pt idx="6">
                  <c:v>Jan-14</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'Table Analysis'!$I$14:$I$31</c:f>
              <c:numCache>
                <c:formatCode>General</c:formatCode>
                <c:ptCount val="18"/>
                <c:pt idx="0">
                  <c:v>0.22222222222222221</c:v>
                </c:pt>
                <c:pt idx="1">
                  <c:v>0.1111111111111111</c:v>
                </c:pt>
                <c:pt idx="2">
                  <c:v>0.23076923076923078</c:v>
                </c:pt>
                <c:pt idx="3">
                  <c:v>0.28571428571428575</c:v>
                </c:pt>
                <c:pt idx="4">
                  <c:v>0.34</c:v>
                </c:pt>
                <c:pt idx="5">
                  <c:v>0.4390243902439025</c:v>
                </c:pt>
                <c:pt idx="6">
                  <c:v>0.52272727272727271</c:v>
                </c:pt>
                <c:pt idx="7">
                  <c:v>0.73333333333333328</c:v>
                </c:pt>
                <c:pt idx="8">
                  <c:v>0.55813953488372092</c:v>
                </c:pt>
                <c:pt idx="9">
                  <c:v>0.69696969696969702</c:v>
                </c:pt>
                <c:pt idx="10">
                  <c:v>0.74468085106382975</c:v>
                </c:pt>
                <c:pt idx="11">
                  <c:v>0.68292682926829273</c:v>
                </c:pt>
                <c:pt idx="12">
                  <c:v>0.58333333333333337</c:v>
                </c:pt>
                <c:pt idx="13">
                  <c:v>0.62962962962962965</c:v>
                </c:pt>
                <c:pt idx="14">
                  <c:v>0.65714285714285714</c:v>
                </c:pt>
                <c:pt idx="15">
                  <c:v>0.76190476190476186</c:v>
                </c:pt>
                <c:pt idx="16">
                  <c:v>0.85964912280701755</c:v>
                </c:pt>
                <c:pt idx="17">
                  <c:v>0.57692307692307698</c:v>
                </c:pt>
              </c:numCache>
            </c:numRef>
          </c:val>
          <c:smooth val="0"/>
          <c:extLst xmlns:c16r2="http://schemas.microsoft.com/office/drawing/2015/06/chart">
            <c:ext xmlns:c16="http://schemas.microsoft.com/office/drawing/2014/chart" uri="{C3380CC4-5D6E-409C-BE32-E72D297353CC}">
              <c16:uniqueId val="{00000003-8CB8-4F9D-9260-1150D38D3604}"/>
            </c:ext>
          </c:extLst>
        </c:ser>
        <c:ser>
          <c:idx val="1"/>
          <c:order val="2"/>
          <c:tx>
            <c:v>Goal</c:v>
          </c:tx>
          <c:spPr>
            <a:ln>
              <a:solidFill>
                <a:srgbClr val="C0504D"/>
              </a:solidFill>
            </a:ln>
          </c:spPr>
          <c:marker>
            <c:symbol val="none"/>
          </c:marker>
          <c:cat>
            <c:strRef>
              <c:f>'Table Analysis'!$G$14:$G$31</c:f>
              <c:strCache>
                <c:ptCount val="18"/>
                <c:pt idx="0">
                  <c:v>Jul-13</c:v>
                </c:pt>
                <c:pt idx="1">
                  <c:v>August</c:v>
                </c:pt>
                <c:pt idx="2">
                  <c:v>September</c:v>
                </c:pt>
                <c:pt idx="3">
                  <c:v>October</c:v>
                </c:pt>
                <c:pt idx="4">
                  <c:v>November</c:v>
                </c:pt>
                <c:pt idx="5">
                  <c:v>December</c:v>
                </c:pt>
                <c:pt idx="6">
                  <c:v>Jan-14</c:v>
                </c:pt>
                <c:pt idx="7">
                  <c:v>February</c:v>
                </c:pt>
                <c:pt idx="8">
                  <c:v>March</c:v>
                </c:pt>
                <c:pt idx="9">
                  <c:v>April</c:v>
                </c:pt>
                <c:pt idx="10">
                  <c:v>May</c:v>
                </c:pt>
                <c:pt idx="11">
                  <c:v>June</c:v>
                </c:pt>
                <c:pt idx="12">
                  <c:v>July</c:v>
                </c:pt>
                <c:pt idx="13">
                  <c:v>August</c:v>
                </c:pt>
                <c:pt idx="14">
                  <c:v>September</c:v>
                </c:pt>
                <c:pt idx="15">
                  <c:v>October</c:v>
                </c:pt>
                <c:pt idx="16">
                  <c:v>November</c:v>
                </c:pt>
                <c:pt idx="17">
                  <c:v>December</c:v>
                </c:pt>
              </c:strCache>
            </c:strRef>
          </c:cat>
          <c:val>
            <c:numRef>
              <c:f>'Table Analysis'!$K$9</c:f>
              <c:numCache>
                <c:formatCode>General</c:formatCode>
                <c:ptCount val="1"/>
              </c:numCache>
            </c:numRef>
          </c:val>
          <c:smooth val="0"/>
          <c:extLst xmlns:c16r2="http://schemas.microsoft.com/office/drawing/2015/06/chart">
            <c:ext xmlns:c16="http://schemas.microsoft.com/office/drawing/2014/chart" uri="{C3380CC4-5D6E-409C-BE32-E72D297353CC}">
              <c16:uniqueId val="{00000004-8CB8-4F9D-9260-1150D38D3604}"/>
            </c:ext>
          </c:extLst>
        </c:ser>
        <c:dLbls>
          <c:showLegendKey val="0"/>
          <c:showVal val="0"/>
          <c:showCatName val="0"/>
          <c:showSerName val="0"/>
          <c:showPercent val="0"/>
          <c:showBubbleSize val="0"/>
        </c:dLbls>
        <c:dropLines>
          <c:spPr>
            <a:ln>
              <a:noFill/>
            </a:ln>
          </c:spPr>
        </c:dropLines>
        <c:marker val="1"/>
        <c:smooth val="0"/>
        <c:axId val="209720800"/>
        <c:axId val="583916416"/>
      </c:lineChart>
      <c:catAx>
        <c:axId val="209720800"/>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Month</a:t>
                </a:r>
                <a:r>
                  <a:rPr lang="en-US" baseline="0">
                    <a:latin typeface="Arial" panose="020B0604020202020204" pitchFamily="34" charset="0"/>
                    <a:cs typeface="Arial" panose="020B0604020202020204" pitchFamily="34" charset="0"/>
                  </a:rPr>
                  <a:t> of Birth</a:t>
                </a:r>
                <a:endParaRPr lang="en-US">
                  <a:latin typeface="Arial" panose="020B0604020202020204" pitchFamily="34" charset="0"/>
                  <a:cs typeface="Arial" panose="020B0604020202020204" pitchFamily="34" charset="0"/>
                </a:endParaRPr>
              </a:p>
            </c:rich>
          </c:tx>
          <c:overlay val="0"/>
        </c:title>
        <c:numFmt formatCode="General" sourceLinked="0"/>
        <c:majorTickMark val="none"/>
        <c:minorTickMark val="none"/>
        <c:tickLblPos val="nextTo"/>
        <c:txPr>
          <a:bodyPr/>
          <a:lstStyle/>
          <a:p>
            <a:pPr>
              <a:defRPr>
                <a:latin typeface="Arial Narrow" panose="020B0606020202030204" pitchFamily="34" charset="0"/>
              </a:defRPr>
            </a:pPr>
            <a:endParaRPr lang="en-US"/>
          </a:p>
        </c:txPr>
        <c:crossAx val="583916416"/>
        <c:crosses val="autoZero"/>
        <c:auto val="1"/>
        <c:lblAlgn val="ctr"/>
        <c:lblOffset val="100"/>
        <c:noMultiLvlLbl val="0"/>
      </c:catAx>
      <c:valAx>
        <c:axId val="583916416"/>
        <c:scaling>
          <c:orientation val="minMax"/>
          <c:max val="1"/>
        </c:scaling>
        <c:delete val="0"/>
        <c:axPos val="l"/>
        <c:majorGridlines/>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Percent</a:t>
                </a:r>
                <a:r>
                  <a:rPr lang="en-US" baseline="0">
                    <a:latin typeface="Arial" panose="020B0604020202020204" pitchFamily="34" charset="0"/>
                    <a:cs typeface="Arial" panose="020B0604020202020204" pitchFamily="34" charset="0"/>
                  </a:rPr>
                  <a:t> achieved</a:t>
                </a:r>
                <a:endParaRPr lang="en-US">
                  <a:latin typeface="Arial" panose="020B0604020202020204" pitchFamily="34" charset="0"/>
                  <a:cs typeface="Arial" panose="020B0604020202020204" pitchFamily="34" charset="0"/>
                </a:endParaRPr>
              </a:p>
            </c:rich>
          </c:tx>
          <c:overlay val="0"/>
        </c:title>
        <c:numFmt formatCode="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209720800"/>
        <c:crosses val="autoZero"/>
        <c:crossBetween val="between"/>
        <c:majorUnit val="0.2"/>
      </c:valAx>
    </c:plotArea>
    <c:legend>
      <c:legendPos val="t"/>
      <c:overlay val="0"/>
      <c:txPr>
        <a:bodyPr/>
        <a:lstStyle/>
        <a:p>
          <a:pPr>
            <a:defRPr sz="1800">
              <a:latin typeface="Arial Narrow" panose="020B0606020202030204" pitchFamily="34" charset="0"/>
            </a:defRPr>
          </a:pPr>
          <a:endParaRPr lang="en-US"/>
        </a:p>
      </c:txPr>
    </c:legend>
    <c:plotVisOnly val="1"/>
    <c:dispBlanksAs val="gap"/>
    <c:showDLblsOverMax val="0"/>
  </c:chart>
  <c:txPr>
    <a:bodyPr/>
    <a:lstStyle/>
    <a:p>
      <a:pPr>
        <a:defRPr sz="1600">
          <a:latin typeface="Garamond" pitchFamily="18"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'Table Analysis (2)'!$A$5:$J$5</c:f>
              <c:strCache>
                <c:ptCount val="1"/>
                <c:pt idx="0">
                  <c:v>Delayed Cord Clamping</c:v>
                </c:pt>
              </c:strCache>
            </c:strRef>
          </c:tx>
          <c:spPr>
            <a:ln>
              <a:solidFill>
                <a:sysClr val="windowText" lastClr="000000"/>
              </a:solidFill>
            </a:ln>
          </c:spPr>
          <c:marker>
            <c:spPr>
              <a:solidFill>
                <a:sysClr val="windowText" lastClr="000000"/>
              </a:solidFill>
            </c:spPr>
          </c:marker>
          <c:cat>
            <c:strRef>
              <c:f>'Table Analysis (2)'!$K$9:$Q$9</c:f>
              <c:strCache>
                <c:ptCount val="7"/>
                <c:pt idx="0">
                  <c:v>0</c:v>
                </c:pt>
                <c:pt idx="1">
                  <c:v>2</c:v>
                </c:pt>
                <c:pt idx="2">
                  <c:v>3</c:v>
                </c:pt>
                <c:pt idx="3">
                  <c:v>4</c:v>
                </c:pt>
                <c:pt idx="4">
                  <c:v>5</c:v>
                </c:pt>
                <c:pt idx="5">
                  <c:v>6</c:v>
                </c:pt>
                <c:pt idx="6">
                  <c:v>7</c:v>
                </c:pt>
              </c:strCache>
            </c:strRef>
          </c:cat>
          <c:val>
            <c:numRef>
              <c:f>'Table Analysis (2)'!$K$10:$Q$10</c:f>
              <c:numCache>
                <c:formatCode>0%</c:formatCode>
                <c:ptCount val="7"/>
                <c:pt idx="0">
                  <c:v>0.29545454545454503</c:v>
                </c:pt>
                <c:pt idx="1">
                  <c:v>0.238095238095238</c:v>
                </c:pt>
                <c:pt idx="2">
                  <c:v>0.36842105263157898</c:v>
                </c:pt>
                <c:pt idx="3">
                  <c:v>0.57142857142857195</c:v>
                </c:pt>
                <c:pt idx="4">
                  <c:v>0.33333333333333298</c:v>
                </c:pt>
                <c:pt idx="5">
                  <c:v>0.33108108108108097</c:v>
                </c:pt>
                <c:pt idx="6">
                  <c:v>0.62086513994910897</c:v>
                </c:pt>
              </c:numCache>
            </c:numRef>
          </c:val>
          <c:smooth val="0"/>
          <c:extLst xmlns:c16r2="http://schemas.microsoft.com/office/drawing/2015/06/chart">
            <c:ext xmlns:c16="http://schemas.microsoft.com/office/drawing/2014/chart" uri="{C3380CC4-5D6E-409C-BE32-E72D297353CC}">
              <c16:uniqueId val="{00000000-3836-40F2-A780-FA429504A25E}"/>
            </c:ext>
          </c:extLst>
        </c:ser>
        <c:ser>
          <c:idx val="1"/>
          <c:order val="1"/>
          <c:tx>
            <c:strRef>
              <c:f>'Table Analysis (2)'!$A$16:$J$16</c:f>
              <c:strCache>
                <c:ptCount val="1"/>
                <c:pt idx="0">
                  <c:v>In Temp Range</c:v>
                </c:pt>
              </c:strCache>
            </c:strRef>
          </c:tx>
          <c:spPr>
            <a:ln cmpd="sng">
              <a:solidFill>
                <a:sysClr val="windowText" lastClr="000000"/>
              </a:solidFill>
              <a:prstDash val="lgDash"/>
            </a:ln>
          </c:spPr>
          <c:marker>
            <c:spPr>
              <a:solidFill>
                <a:sysClr val="windowText" lastClr="000000"/>
              </a:solidFill>
              <a:ln>
                <a:solidFill>
                  <a:sysClr val="windowText" lastClr="000000"/>
                </a:solidFill>
              </a:ln>
            </c:spPr>
          </c:marker>
          <c:val>
            <c:numRef>
              <c:f>'Table Analysis (2)'!$K$21:$Q$21</c:f>
              <c:numCache>
                <c:formatCode>0%</c:formatCode>
                <c:ptCount val="7"/>
                <c:pt idx="0">
                  <c:v>0.51219512195121897</c:v>
                </c:pt>
                <c:pt idx="1">
                  <c:v>0.5</c:v>
                </c:pt>
                <c:pt idx="2">
                  <c:v>0.52631578947368396</c:v>
                </c:pt>
                <c:pt idx="3">
                  <c:v>0.6</c:v>
                </c:pt>
                <c:pt idx="4">
                  <c:v>0.52380952380952395</c:v>
                </c:pt>
                <c:pt idx="5">
                  <c:v>0.623188405797101</c:v>
                </c:pt>
                <c:pt idx="6">
                  <c:v>0.70933333333333304</c:v>
                </c:pt>
              </c:numCache>
            </c:numRef>
          </c:val>
          <c:smooth val="0"/>
          <c:extLst xmlns:c16r2="http://schemas.microsoft.com/office/drawing/2015/06/chart">
            <c:ext xmlns:c16="http://schemas.microsoft.com/office/drawing/2014/chart" uri="{C3380CC4-5D6E-409C-BE32-E72D297353CC}">
              <c16:uniqueId val="{00000001-3836-40F2-A780-FA429504A25E}"/>
            </c:ext>
          </c:extLst>
        </c:ser>
        <c:ser>
          <c:idx val="2"/>
          <c:order val="2"/>
          <c:tx>
            <c:strRef>
              <c:f>'Table Analysis (2)'!$A$26:$J$26</c:f>
              <c:strCache>
                <c:ptCount val="1"/>
                <c:pt idx="0">
                  <c:v>In Oxygen Range</c:v>
                </c:pt>
              </c:strCache>
            </c:strRef>
          </c:tx>
          <c:spPr>
            <a:ln>
              <a:solidFill>
                <a:sysClr val="windowText" lastClr="000000"/>
              </a:solidFill>
              <a:prstDash val="sysDash"/>
            </a:ln>
            <a:effectLst/>
          </c:spPr>
          <c:marker>
            <c:spPr>
              <a:solidFill>
                <a:sysClr val="windowText" lastClr="000000"/>
              </a:solidFill>
              <a:ln>
                <a:solidFill>
                  <a:sysClr val="windowText" lastClr="000000"/>
                </a:solidFill>
              </a:ln>
              <a:effectLst/>
            </c:spPr>
          </c:marker>
          <c:val>
            <c:numRef>
              <c:f>'Table Analysis (2)'!$K$31:$Q$31</c:f>
              <c:numCache>
                <c:formatCode>0%</c:formatCode>
                <c:ptCount val="7"/>
                <c:pt idx="0">
                  <c:v>0.53571428571428603</c:v>
                </c:pt>
                <c:pt idx="1">
                  <c:v>0.375</c:v>
                </c:pt>
                <c:pt idx="2">
                  <c:v>0.53333333333333299</c:v>
                </c:pt>
                <c:pt idx="3">
                  <c:v>0.52380952380952395</c:v>
                </c:pt>
                <c:pt idx="4">
                  <c:v>0.47222222222222199</c:v>
                </c:pt>
                <c:pt idx="5">
                  <c:v>0.53571428571428603</c:v>
                </c:pt>
                <c:pt idx="6">
                  <c:v>0.67567567567567599</c:v>
                </c:pt>
              </c:numCache>
            </c:numRef>
          </c:val>
          <c:smooth val="0"/>
          <c:extLst xmlns:c16r2="http://schemas.microsoft.com/office/drawing/2015/06/chart">
            <c:ext xmlns:c16="http://schemas.microsoft.com/office/drawing/2014/chart" uri="{C3380CC4-5D6E-409C-BE32-E72D297353CC}">
              <c16:uniqueId val="{00000002-3836-40F2-A780-FA429504A25E}"/>
            </c:ext>
          </c:extLst>
        </c:ser>
        <c:dLbls>
          <c:showLegendKey val="0"/>
          <c:showVal val="0"/>
          <c:showCatName val="0"/>
          <c:showSerName val="0"/>
          <c:showPercent val="0"/>
          <c:showBubbleSize val="0"/>
        </c:dLbls>
        <c:marker val="1"/>
        <c:smooth val="0"/>
        <c:axId val="128393024"/>
        <c:axId val="130783520"/>
      </c:lineChart>
      <c:catAx>
        <c:axId val="128393024"/>
        <c:scaling>
          <c:orientation val="minMax"/>
        </c:scaling>
        <c:delete val="0"/>
        <c:axPos val="b"/>
        <c:title>
          <c:tx>
            <c:rich>
              <a:bodyPr/>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Pre-Delivery Preparation Score</a:t>
                </a:r>
              </a:p>
            </c:rich>
          </c:tx>
          <c:overlay val="0"/>
        </c:title>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30783520"/>
        <c:crosses val="autoZero"/>
        <c:auto val="1"/>
        <c:lblAlgn val="ctr"/>
        <c:lblOffset val="100"/>
        <c:noMultiLvlLbl val="0"/>
      </c:catAx>
      <c:valAx>
        <c:axId val="130783520"/>
        <c:scaling>
          <c:orientation val="minMax"/>
          <c:max val="1"/>
        </c:scaling>
        <c:delete val="0"/>
        <c:axPos val="l"/>
        <c:majorGridlines/>
        <c:title>
          <c:tx>
            <c:rich>
              <a:bodyPr/>
              <a:lstStyle/>
              <a:p>
                <a:pPr>
                  <a:defRPr sz="1600">
                    <a:latin typeface="Arial Narrow" panose="020B0606020202030204" pitchFamily="34" charset="0"/>
                    <a:cs typeface="Arial" panose="020B0604020202020204" pitchFamily="34" charset="0"/>
                  </a:defRPr>
                </a:pPr>
                <a:r>
                  <a:rPr lang="en-US" sz="1600" dirty="0" smtClean="0">
                    <a:latin typeface="Arial Narrow" panose="020B0606020202030204" pitchFamily="34" charset="0"/>
                    <a:cs typeface="Arial" panose="020B0604020202020204" pitchFamily="34" charset="0"/>
                  </a:rPr>
                  <a:t>%</a:t>
                </a:r>
                <a:r>
                  <a:rPr lang="en-US" sz="1600" baseline="0" dirty="0" smtClean="0">
                    <a:latin typeface="Arial Narrow" panose="020B0606020202030204" pitchFamily="34" charset="0"/>
                    <a:cs typeface="Arial" panose="020B0604020202020204" pitchFamily="34" charset="0"/>
                  </a:rPr>
                  <a:t> of outcome</a:t>
                </a:r>
                <a:r>
                  <a:rPr lang="en-US" sz="1600" dirty="0" smtClean="0">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achieved</a:t>
                </a:r>
              </a:p>
            </c:rich>
          </c:tx>
          <c:layout>
            <c:manualLayout>
              <c:xMode val="edge"/>
              <c:yMode val="edge"/>
              <c:x val="2.1211457263494202E-2"/>
              <c:y val="0.27103007012084201"/>
            </c:manualLayout>
          </c:layout>
          <c:overlay val="0"/>
        </c:title>
        <c:numFmt formatCode="0%"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128393024"/>
        <c:crosses val="autoZero"/>
        <c:crossBetween val="between"/>
        <c:majorUnit val="0.2"/>
      </c:valAx>
    </c:plotArea>
    <c:legend>
      <c:legendPos val="b"/>
      <c:overlay val="0"/>
      <c:txPr>
        <a:bodyPr/>
        <a:lstStyle/>
        <a:p>
          <a:pPr>
            <a:defRPr sz="1600">
              <a:latin typeface="Arial Narrow" panose="020B0606020202030204" pitchFamily="34" charset="0"/>
            </a:defRPr>
          </a:pPr>
          <a:endParaRPr lang="en-US"/>
        </a:p>
      </c:txPr>
    </c:legend>
    <c:plotVisOnly val="1"/>
    <c:dispBlanksAs val="gap"/>
    <c:showDLblsOverMax val="0"/>
  </c:chart>
  <c:txPr>
    <a:bodyPr/>
    <a:lstStyle/>
    <a:p>
      <a:pPr>
        <a:defRPr sz="1400">
          <a:latin typeface="Gill Sans  "/>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48D5-90B2-487D-BE4A-A09B7A5584B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B609CF2-1F72-40A3-AD6F-81FB83543D9D}">
      <dgm:prSet phldrT="[Text]" custT="1"/>
      <dgm:spPr>
        <a:solidFill>
          <a:srgbClr val="F2F2F2"/>
        </a:solidFill>
        <a:ln>
          <a:solidFill>
            <a:schemeClr val="bg2">
              <a:lumMod val="40000"/>
              <a:lumOff val="60000"/>
            </a:schemeClr>
          </a:solidFill>
        </a:ln>
      </dgm:spPr>
      <dgm:t>
        <a:bodyPr/>
        <a:lstStyle/>
        <a:p>
          <a:r>
            <a:rPr lang="en-US" sz="1600" b="1" dirty="0">
              <a:latin typeface="Cambria" panose="02040503050406030204" pitchFamily="18" charset="0"/>
            </a:rPr>
            <a:t> </a:t>
          </a:r>
          <a:r>
            <a:rPr lang="en-US" sz="1600" b="1" dirty="0">
              <a:solidFill>
                <a:srgbClr val="FF0000"/>
              </a:solidFill>
              <a:latin typeface="Cambria" panose="02040503050406030204" pitchFamily="18" charset="0"/>
              <a:cs typeface="Calibri"/>
            </a:rPr>
            <a:t>ANCS for women at risk for preterm birth </a:t>
          </a:r>
        </a:p>
        <a:p>
          <a:r>
            <a:rPr lang="en-US" sz="1600" b="1" dirty="0">
              <a:solidFill>
                <a:srgbClr val="FF0000"/>
              </a:solidFill>
              <a:latin typeface="Cambria" panose="02040503050406030204" pitchFamily="18" charset="0"/>
              <a:cs typeface="Calibri"/>
            </a:rPr>
            <a:t>(24</a:t>
          </a:r>
          <a:r>
            <a:rPr lang="en-US" sz="1600" b="1" baseline="30000" dirty="0">
              <a:solidFill>
                <a:srgbClr val="FF0000"/>
              </a:solidFill>
              <a:latin typeface="Cambria" panose="02040503050406030204" pitchFamily="18" charset="0"/>
              <a:cs typeface="Calibri"/>
            </a:rPr>
            <a:t>0/7</a:t>
          </a:r>
          <a:r>
            <a:rPr lang="en-US" sz="1600" b="1" dirty="0">
              <a:solidFill>
                <a:srgbClr val="FF0000"/>
              </a:solidFill>
              <a:latin typeface="Cambria" panose="02040503050406030204" pitchFamily="18" charset="0"/>
              <a:cs typeface="Calibri"/>
            </a:rPr>
            <a:t> - 33 </a:t>
          </a:r>
          <a:r>
            <a:rPr lang="en-US" sz="1600" b="1" baseline="30000" dirty="0">
              <a:solidFill>
                <a:srgbClr val="FF0000"/>
              </a:solidFill>
              <a:latin typeface="Cambria" panose="02040503050406030204" pitchFamily="18" charset="0"/>
              <a:cs typeface="Calibri"/>
            </a:rPr>
            <a:t>6/7</a:t>
          </a:r>
          <a:r>
            <a:rPr lang="en-US" sz="1600" b="1" dirty="0">
              <a:solidFill>
                <a:srgbClr val="FF0000"/>
              </a:solidFill>
              <a:latin typeface="Cambria" panose="02040503050406030204" pitchFamily="18" charset="0"/>
              <a:cs typeface="Calibri"/>
            </a:rPr>
            <a:t>)</a:t>
          </a:r>
        </a:p>
      </dgm:t>
    </dgm:pt>
    <dgm:pt modelId="{CBD6D7BD-9C2B-4EB4-8FAC-E81A9EC32E5E}" type="parTrans" cxnId="{8EF86037-2C54-4CD1-9F86-9DE3CDFEC9AD}">
      <dgm:prSet/>
      <dgm:spPr>
        <a:ln>
          <a:solidFill>
            <a:schemeClr val="accent1"/>
          </a:solidFill>
        </a:ln>
      </dgm:spPr>
      <dgm:t>
        <a:bodyPr/>
        <a:lstStyle/>
        <a:p>
          <a:endParaRPr lang="en-US"/>
        </a:p>
      </dgm:t>
    </dgm:pt>
    <dgm:pt modelId="{F5DC405E-4AB8-442C-A4BA-C9D3A6741B93}" type="sibTrans" cxnId="{8EF86037-2C54-4CD1-9F86-9DE3CDFEC9AD}">
      <dgm:prSet/>
      <dgm:spPr/>
      <dgm:t>
        <a:bodyPr/>
        <a:lstStyle/>
        <a:p>
          <a:endParaRPr lang="en-US"/>
        </a:p>
      </dgm:t>
    </dgm:pt>
    <dgm:pt modelId="{D075FCD9-8DA7-491E-8244-B46594B8FB8D}">
      <dgm:prSet custT="1"/>
      <dgm:spPr>
        <a:solidFill>
          <a:srgbClr val="BBE0E3">
            <a:alpha val="90000"/>
          </a:srgbClr>
        </a:solidFill>
        <a:ln>
          <a:solidFill>
            <a:schemeClr val="bg2">
              <a:lumMod val="40000"/>
              <a:lumOff val="60000"/>
            </a:schemeClr>
          </a:solidFill>
        </a:ln>
      </dgm:spPr>
      <dgm:t>
        <a:bodyPr/>
        <a:lstStyle/>
        <a:p>
          <a:r>
            <a:rPr lang="en-US" sz="2800" b="1" dirty="0">
              <a:solidFill>
                <a:srgbClr val="0000FF"/>
              </a:solidFill>
              <a:latin typeface="Calibri"/>
              <a:cs typeface="Calibri"/>
            </a:rPr>
            <a:t>Neonatal</a:t>
          </a:r>
          <a:endParaRPr lang="en-US" sz="2000" b="1" dirty="0">
            <a:solidFill>
              <a:srgbClr val="0000FF"/>
            </a:solidFill>
            <a:latin typeface="Calibri"/>
            <a:cs typeface="Calibri"/>
          </a:endParaRPr>
        </a:p>
      </dgm:t>
    </dgm:pt>
    <dgm:pt modelId="{3073AB3D-B8F3-4F80-9E14-F3EB3A6E6FE5}" type="parTrans" cxnId="{A1782B48-92AA-4FDC-A86A-748205E56AC4}">
      <dgm:prSet/>
      <dgm:spPr>
        <a:ln>
          <a:solidFill>
            <a:schemeClr val="accent1"/>
          </a:solidFill>
        </a:ln>
      </dgm:spPr>
      <dgm:t>
        <a:bodyPr/>
        <a:lstStyle/>
        <a:p>
          <a:endParaRPr lang="en-US"/>
        </a:p>
      </dgm:t>
    </dgm:pt>
    <dgm:pt modelId="{25ABB761-F9F4-4ACD-9440-F27BFB45770A}" type="sibTrans" cxnId="{A1782B48-92AA-4FDC-A86A-748205E56AC4}">
      <dgm:prSet/>
      <dgm:spPr/>
      <dgm:t>
        <a:bodyPr/>
        <a:lstStyle/>
        <a:p>
          <a:endParaRPr lang="en-US"/>
        </a:p>
      </dgm:t>
    </dgm:pt>
    <dgm:pt modelId="{CFE828C8-DDF2-4EE9-B38A-9BD5B0C1E087}">
      <dgm:prSet custT="1"/>
      <dgm:spPr>
        <a:solidFill>
          <a:schemeClr val="bg1">
            <a:lumMod val="95000"/>
            <a:alpha val="90000"/>
          </a:schemeClr>
        </a:solidFill>
      </dgm:spPr>
      <dgm:t>
        <a:bodyPr/>
        <a:lstStyle/>
        <a:p>
          <a:r>
            <a:rPr lang="en-US" sz="1600" b="1" dirty="0">
              <a:solidFill>
                <a:srgbClr val="FF0000"/>
              </a:solidFill>
              <a:latin typeface="Cambria" panose="02040503050406030204" pitchFamily="18" charset="0"/>
              <a:cs typeface="Calibri"/>
            </a:rPr>
            <a:t>39-Week Scheduled Deliveries without medical indication </a:t>
          </a:r>
        </a:p>
      </dgm:t>
    </dgm:pt>
    <dgm:pt modelId="{1618BADA-9AF1-40CB-A480-079CCC12BBFB}" type="parTrans" cxnId="{3584E67E-7694-4901-A327-E1328599CAA0}">
      <dgm:prSet/>
      <dgm:spPr>
        <a:ln>
          <a:solidFill>
            <a:schemeClr val="accent1"/>
          </a:solidFill>
        </a:ln>
      </dgm:spPr>
      <dgm:t>
        <a:bodyPr/>
        <a:lstStyle/>
        <a:p>
          <a:endParaRPr lang="en-US"/>
        </a:p>
      </dgm:t>
    </dgm:pt>
    <dgm:pt modelId="{CE602E0A-9F50-4178-BA15-7E459056E915}" type="sibTrans" cxnId="{3584E67E-7694-4901-A327-E1328599CAA0}">
      <dgm:prSet/>
      <dgm:spPr/>
      <dgm:t>
        <a:bodyPr/>
        <a:lstStyle/>
        <a:p>
          <a:endParaRPr lang="en-US"/>
        </a:p>
      </dgm:t>
    </dgm:pt>
    <dgm:pt modelId="{06E586DA-5F5D-4EB0-9443-C14CF21B77F7}">
      <dgm:prSet phldrT="[Text]" custT="1"/>
      <dgm:spPr>
        <a:ln>
          <a:solidFill>
            <a:srgbClr val="0000FF"/>
          </a:solidFill>
        </a:ln>
      </dgm:spPr>
      <dgm:t>
        <a:bodyPr/>
        <a:lstStyle/>
        <a:p>
          <a:endParaRPr lang="en-US" sz="1100" dirty="0">
            <a:latin typeface="Cambria" panose="02040503050406030204" pitchFamily="18" charset="0"/>
          </a:endParaRPr>
        </a:p>
        <a:p>
          <a:r>
            <a:rPr lang="en-US" sz="2800" b="1" dirty="0">
              <a:solidFill>
                <a:srgbClr val="C00000"/>
              </a:solidFill>
              <a:latin typeface="Cambria" panose="02040503050406030204" pitchFamily="18" charset="0"/>
            </a:rPr>
            <a:t>Obstetrics</a:t>
          </a:r>
        </a:p>
        <a:p>
          <a:endParaRPr lang="en-US" sz="1100" dirty="0">
            <a:latin typeface="Cambria" panose="02040503050406030204" pitchFamily="18" charset="0"/>
          </a:endParaRPr>
        </a:p>
      </dgm:t>
    </dgm:pt>
    <dgm:pt modelId="{F6AC2D05-2B09-49DA-B4FF-FDBBFBED9A69}" type="sibTrans" cxnId="{50B89420-F1D1-448D-9A6E-5DAD02ABF31B}">
      <dgm:prSet/>
      <dgm:spPr/>
      <dgm:t>
        <a:bodyPr/>
        <a:lstStyle/>
        <a:p>
          <a:endParaRPr lang="en-US"/>
        </a:p>
      </dgm:t>
    </dgm:pt>
    <dgm:pt modelId="{59EBF913-B6D4-45C2-91FF-57B9ABA8960A}" type="parTrans" cxnId="{50B89420-F1D1-448D-9A6E-5DAD02ABF31B}">
      <dgm:prSet/>
      <dgm:spPr>
        <a:ln>
          <a:solidFill>
            <a:schemeClr val="accent1"/>
          </a:solidFill>
        </a:ln>
      </dgm:spPr>
      <dgm:t>
        <a:bodyPr/>
        <a:lstStyle/>
        <a:p>
          <a:endParaRPr lang="en-US"/>
        </a:p>
      </dgm:t>
    </dgm:pt>
    <dgm:pt modelId="{AA210521-98C0-45A2-8269-929D1DBC6A4B}">
      <dgm:prSet custT="1"/>
      <dgm:spPr>
        <a:solidFill>
          <a:schemeClr val="accent2">
            <a:lumMod val="40000"/>
            <a:lumOff val="60000"/>
          </a:schemeClr>
        </a:solidFill>
        <a:ln>
          <a:solidFill>
            <a:schemeClr val="accent4"/>
          </a:solidFill>
        </a:ln>
      </dgm:spPr>
      <dgm:t>
        <a:bodyPr/>
        <a:lstStyle/>
        <a:p>
          <a:r>
            <a:rPr lang="en-US" sz="1600" b="1" dirty="0">
              <a:solidFill>
                <a:srgbClr val="FF0000"/>
              </a:solidFill>
              <a:latin typeface="Cambria" panose="02040503050406030204" pitchFamily="18" charset="0"/>
              <a:cs typeface="Calibri"/>
            </a:rPr>
            <a:t>Increase Birth Data Accuracy &amp; Online modules</a:t>
          </a:r>
        </a:p>
      </dgm:t>
    </dgm:pt>
    <dgm:pt modelId="{F2D3AE2D-24E5-4C94-A2C9-A187F15B3E25}" type="parTrans" cxnId="{84521DE4-6AAD-445B-826C-1FB4AB32B3B0}">
      <dgm:prSet/>
      <dgm:spPr>
        <a:ln>
          <a:solidFill>
            <a:schemeClr val="accent1"/>
          </a:solidFill>
        </a:ln>
      </dgm:spPr>
      <dgm:t>
        <a:bodyPr/>
        <a:lstStyle/>
        <a:p>
          <a:endParaRPr lang="en-US"/>
        </a:p>
      </dgm:t>
    </dgm:pt>
    <dgm:pt modelId="{989D13EF-643F-449A-AC28-7431F0794119}" type="sibTrans" cxnId="{84521DE4-6AAD-445B-826C-1FB4AB32B3B0}">
      <dgm:prSet/>
      <dgm:spPr/>
      <dgm:t>
        <a:bodyPr/>
        <a:lstStyle/>
        <a:p>
          <a:endParaRPr lang="en-US"/>
        </a:p>
      </dgm:t>
    </dgm:pt>
    <dgm:pt modelId="{D21A8FC4-3E58-43E6-8DD9-9385D458A9A4}">
      <dgm:prSet custT="1"/>
      <dgm:spPr>
        <a:solidFill>
          <a:srgbClr val="F2F2F2"/>
        </a:solidFill>
        <a:ln>
          <a:solidFill>
            <a:schemeClr val="accent4"/>
          </a:solidFill>
        </a:ln>
      </dgm:spPr>
      <dgm:t>
        <a:bodyPr/>
        <a:lstStyle/>
        <a:p>
          <a:r>
            <a:rPr lang="en-US" sz="1600" b="1" dirty="0">
              <a:solidFill>
                <a:srgbClr val="FF0000"/>
              </a:solidFill>
              <a:latin typeface="Cambria" panose="02040503050406030204" pitchFamily="18" charset="0"/>
              <a:cs typeface="Calibri"/>
            </a:rPr>
            <a:t>Spread to all maternity hospitals in Ohio</a:t>
          </a:r>
        </a:p>
      </dgm:t>
    </dgm:pt>
    <dgm:pt modelId="{BFCBD05E-E546-41AD-92E3-6C2FA3454F2C}" type="parTrans" cxnId="{B5743C64-8602-4534-933F-5C08098A5C46}">
      <dgm:prSet/>
      <dgm:spPr>
        <a:solidFill>
          <a:schemeClr val="accent1">
            <a:hueOff val="0"/>
            <a:satOff val="0"/>
            <a:lumOff val="0"/>
          </a:schemeClr>
        </a:solidFill>
        <a:ln>
          <a:solidFill>
            <a:schemeClr val="accent1"/>
          </a:solidFill>
        </a:ln>
      </dgm:spPr>
      <dgm:t>
        <a:bodyPr/>
        <a:lstStyle/>
        <a:p>
          <a:endParaRPr lang="en-US"/>
        </a:p>
      </dgm:t>
    </dgm:pt>
    <dgm:pt modelId="{994731BC-90A8-4DC0-8E91-3ED0E292DA74}" type="sibTrans" cxnId="{B5743C64-8602-4534-933F-5C08098A5C46}">
      <dgm:prSet/>
      <dgm:spPr/>
      <dgm:t>
        <a:bodyPr/>
        <a:lstStyle/>
        <a:p>
          <a:endParaRPr lang="en-US"/>
        </a:p>
      </dgm:t>
    </dgm:pt>
    <dgm:pt modelId="{25792496-C271-48D5-BB6A-B84C7CBA7846}">
      <dgm:prSet custT="1"/>
      <dgm:spPr>
        <a:solidFill>
          <a:schemeClr val="accent3">
            <a:lumMod val="20000"/>
            <a:lumOff val="80000"/>
            <a:alpha val="90000"/>
          </a:schemeClr>
        </a:solidFill>
      </dgm:spPr>
      <dgm:t>
        <a:bodyPr/>
        <a:lstStyle/>
        <a:p>
          <a:r>
            <a:rPr lang="en-US" sz="1600" b="1" dirty="0">
              <a:solidFill>
                <a:srgbClr val="0000FF"/>
              </a:solidFill>
              <a:latin typeface="Cambria" panose="02040503050406030204" pitchFamily="18" charset="0"/>
            </a:rPr>
            <a:t> </a:t>
          </a:r>
          <a:r>
            <a:rPr lang="en-US" sz="1800" b="1" dirty="0">
              <a:solidFill>
                <a:srgbClr val="0000FF"/>
              </a:solidFill>
              <a:latin typeface="Cambria" panose="02040503050406030204" pitchFamily="18" charset="0"/>
              <a:cs typeface="Calibri"/>
            </a:rPr>
            <a:t>BSI: </a:t>
          </a:r>
        </a:p>
        <a:p>
          <a:r>
            <a:rPr lang="en-US" sz="1800" b="1" dirty="0">
              <a:solidFill>
                <a:srgbClr val="0000FF"/>
              </a:solidFill>
              <a:latin typeface="Cambria" panose="02040503050406030204" pitchFamily="18" charset="0"/>
              <a:cs typeface="Calibri"/>
            </a:rPr>
            <a:t>High reliability of line maintenance bundle</a:t>
          </a:r>
        </a:p>
      </dgm:t>
    </dgm:pt>
    <dgm:pt modelId="{E84B0D01-61B7-40FE-8283-B0843FB49C3E}" type="parTrans" cxnId="{64842B4E-119D-4570-B3FF-87F1408834F8}">
      <dgm:prSet/>
      <dgm:spPr>
        <a:ln>
          <a:solidFill>
            <a:schemeClr val="accent1"/>
          </a:solidFill>
        </a:ln>
      </dgm:spPr>
      <dgm:t>
        <a:bodyPr/>
        <a:lstStyle/>
        <a:p>
          <a:endParaRPr lang="en-US"/>
        </a:p>
      </dgm:t>
    </dgm:pt>
    <dgm:pt modelId="{0ED79CD8-3FA6-4507-98A3-B2B3C115FDF7}" type="sibTrans" cxnId="{64842B4E-119D-4570-B3FF-87F1408834F8}">
      <dgm:prSet/>
      <dgm:spPr/>
      <dgm:t>
        <a:bodyPr/>
        <a:lstStyle/>
        <a:p>
          <a:endParaRPr lang="en-US"/>
        </a:p>
      </dgm:t>
    </dgm:pt>
    <dgm:pt modelId="{D2F730D1-C26D-4809-BDFC-5FF606008B23}">
      <dgm:prSet custT="1"/>
      <dgm:spPr>
        <a:solidFill>
          <a:schemeClr val="accent3">
            <a:lumMod val="20000"/>
            <a:lumOff val="80000"/>
            <a:alpha val="90000"/>
          </a:schemeClr>
        </a:solidFill>
        <a:ln>
          <a:solidFill>
            <a:schemeClr val="bg2">
              <a:lumMod val="60000"/>
              <a:lumOff val="40000"/>
            </a:schemeClr>
          </a:solidFill>
        </a:ln>
      </dgm:spPr>
      <dgm:t>
        <a:bodyPr/>
        <a:lstStyle/>
        <a:p>
          <a:r>
            <a:rPr lang="en-US" sz="1800" b="1" dirty="0">
              <a:solidFill>
                <a:srgbClr val="0000FF"/>
              </a:solidFill>
              <a:latin typeface="Cambria" panose="02040503050406030204" pitchFamily="18" charset="0"/>
              <a:cs typeface="Calibri"/>
            </a:rPr>
            <a:t>Use of human milk in infants  22-29 weeks  GA </a:t>
          </a:r>
        </a:p>
      </dgm:t>
    </dgm:pt>
    <dgm:pt modelId="{CEF64441-2E62-448F-BBFC-31B816AA39C9}" type="parTrans" cxnId="{B1CBDCDA-C933-4FDD-AF2E-2EFBF091ED8A}">
      <dgm:prSet/>
      <dgm:spPr>
        <a:ln>
          <a:solidFill>
            <a:schemeClr val="accent1"/>
          </a:solidFill>
        </a:ln>
      </dgm:spPr>
      <dgm:t>
        <a:bodyPr/>
        <a:lstStyle/>
        <a:p>
          <a:endParaRPr lang="en-US"/>
        </a:p>
      </dgm:t>
    </dgm:pt>
    <dgm:pt modelId="{210850CE-D09E-49F5-BC03-DDF83B79CF14}" type="sibTrans" cxnId="{B1CBDCDA-C933-4FDD-AF2E-2EFBF091ED8A}">
      <dgm:prSet/>
      <dgm:spPr/>
      <dgm:t>
        <a:bodyPr/>
        <a:lstStyle/>
        <a:p>
          <a:endParaRPr lang="en-US"/>
        </a:p>
      </dgm:t>
    </dgm:pt>
    <dgm:pt modelId="{3609EC25-F5F2-4F42-8236-253C13433420}">
      <dgm:prSet custT="1"/>
      <dgm:spPr>
        <a:solidFill>
          <a:srgbClr val="FFFF00">
            <a:alpha val="90000"/>
          </a:srgbClr>
        </a:solidFill>
        <a:ln>
          <a:solidFill>
            <a:schemeClr val="accent6"/>
          </a:solidFill>
        </a:ln>
      </dgm:spPr>
      <dgm:t>
        <a:bodyPr/>
        <a:lstStyle/>
        <a:p>
          <a:r>
            <a:rPr lang="en-US" sz="2000" b="1" dirty="0">
              <a:solidFill>
                <a:schemeClr val="tx1"/>
              </a:solidFill>
              <a:effectLst>
                <a:glow rad="63500">
                  <a:schemeClr val="accent1">
                    <a:satMod val="175000"/>
                    <a:alpha val="40000"/>
                  </a:schemeClr>
                </a:glow>
              </a:effectLst>
              <a:latin typeface="Cambria" panose="02040503050406030204" pitchFamily="18" charset="0"/>
              <a:cs typeface="Calibri"/>
            </a:rPr>
            <a:t>Progesterone for Preterm Birth Risk</a:t>
          </a:r>
        </a:p>
      </dgm:t>
    </dgm:pt>
    <dgm:pt modelId="{7F7DAB4A-E4A5-4683-86C2-EE6EA624E1AD}" type="parTrans" cxnId="{378C997E-FA0C-45B7-A683-06E6A1FDCD33}">
      <dgm:prSet/>
      <dgm:spPr>
        <a:ln>
          <a:solidFill>
            <a:srgbClr val="0000FF"/>
          </a:solidFill>
        </a:ln>
      </dgm:spPr>
      <dgm:t>
        <a:bodyPr/>
        <a:lstStyle/>
        <a:p>
          <a:endParaRPr lang="en-US"/>
        </a:p>
      </dgm:t>
    </dgm:pt>
    <dgm:pt modelId="{4674F9AF-F06E-4C9B-AB5B-6F3C93CF5111}" type="sibTrans" cxnId="{378C997E-FA0C-45B7-A683-06E6A1FDCD33}">
      <dgm:prSet/>
      <dgm:spPr/>
      <dgm:t>
        <a:bodyPr/>
        <a:lstStyle/>
        <a:p>
          <a:endParaRPr lang="en-US"/>
        </a:p>
      </dgm:t>
    </dgm:pt>
    <dgm:pt modelId="{A7127D6B-E4B6-4048-AFFF-EB48E80B0CAE}">
      <dgm:prSet custT="1"/>
      <dgm:spPr>
        <a:solidFill>
          <a:srgbClr val="FFFF00">
            <a:alpha val="90000"/>
          </a:srgbClr>
        </a:solidFill>
        <a:ln>
          <a:solidFill>
            <a:schemeClr val="accent6"/>
          </a:solidFill>
        </a:ln>
      </dgm:spPr>
      <dgm:t>
        <a:bodyPr/>
        <a:lstStyle/>
        <a:p>
          <a:r>
            <a:rPr lang="en-US" sz="2400" b="1" dirty="0">
              <a:latin typeface="Cambria" panose="02040503050406030204" pitchFamily="18" charset="0"/>
            </a:rPr>
            <a:t>Neonatal Abstinence Syndrome</a:t>
          </a:r>
          <a:endParaRPr lang="en-US" sz="2400" b="1" dirty="0">
            <a:solidFill>
              <a:srgbClr val="0000FF"/>
            </a:solidFill>
            <a:latin typeface="Cambria" panose="02040503050406030204" pitchFamily="18" charset="0"/>
            <a:cs typeface="Calibri"/>
          </a:endParaRPr>
        </a:p>
      </dgm:t>
    </dgm:pt>
    <dgm:pt modelId="{A7BD4C45-3CAC-4D15-8656-4A68E9C11839}" type="sibTrans" cxnId="{72909503-02E1-4EDF-B026-8EE83A0B7974}">
      <dgm:prSet/>
      <dgm:spPr/>
      <dgm:t>
        <a:bodyPr/>
        <a:lstStyle/>
        <a:p>
          <a:endParaRPr lang="en-US"/>
        </a:p>
      </dgm:t>
    </dgm:pt>
    <dgm:pt modelId="{1EB03D56-325C-490B-83B2-83362287F811}" type="parTrans" cxnId="{72909503-02E1-4EDF-B026-8EE83A0B7974}">
      <dgm:prSet/>
      <dgm:spPr>
        <a:ln>
          <a:solidFill>
            <a:schemeClr val="accent1"/>
          </a:solidFill>
        </a:ln>
      </dgm:spPr>
      <dgm:t>
        <a:bodyPr/>
        <a:lstStyle/>
        <a:p>
          <a:endParaRPr lang="en-US"/>
        </a:p>
      </dgm:t>
    </dgm:pt>
    <dgm:pt modelId="{81024424-45AC-42FB-8D5E-ABC9D437D667}">
      <dgm:prSet phldrT="[Text]" custT="1"/>
      <dgm:spPr>
        <a:solidFill>
          <a:schemeClr val="accent3">
            <a:lumMod val="20000"/>
            <a:lumOff val="80000"/>
            <a:alpha val="90000"/>
          </a:schemeClr>
        </a:solidFill>
      </dgm:spPr>
      <dgm:t>
        <a:bodyPr/>
        <a:lstStyle/>
        <a:p>
          <a:r>
            <a:rPr lang="en-US" sz="3200" b="1" dirty="0" smtClean="0">
              <a:solidFill>
                <a:srgbClr val="0070C0"/>
              </a:solidFill>
              <a:latin typeface="Cambria" panose="02040503050406030204" pitchFamily="18" charset="0"/>
              <a:cs typeface="Calibri" pitchFamily="34" charset="0"/>
            </a:rPr>
            <a:t>Ohio </a:t>
          </a:r>
          <a:r>
            <a:rPr lang="en-US" sz="3200" b="1" dirty="0">
              <a:solidFill>
                <a:srgbClr val="0070C0"/>
              </a:solidFill>
              <a:latin typeface="Cambria" panose="02040503050406030204" pitchFamily="18" charset="0"/>
              <a:cs typeface="Calibri" pitchFamily="34" charset="0"/>
            </a:rPr>
            <a:t>Perinatal Quality Collaborative  </a:t>
          </a:r>
        </a:p>
      </dgm:t>
    </dgm:pt>
    <dgm:pt modelId="{F9496B9B-BADC-4B8C-9288-A54FC500B758}" type="sibTrans" cxnId="{FCD8453E-FE46-4549-A4B5-A306A99B5DB7}">
      <dgm:prSet/>
      <dgm:spPr/>
      <dgm:t>
        <a:bodyPr/>
        <a:lstStyle/>
        <a:p>
          <a:endParaRPr lang="en-US"/>
        </a:p>
      </dgm:t>
    </dgm:pt>
    <dgm:pt modelId="{7F682FD0-601E-4629-8A0C-1B0097FEA8CC}" type="parTrans" cxnId="{FCD8453E-FE46-4549-A4B5-A306A99B5DB7}">
      <dgm:prSet/>
      <dgm:spPr/>
      <dgm:t>
        <a:bodyPr/>
        <a:lstStyle/>
        <a:p>
          <a:endParaRPr lang="en-US"/>
        </a:p>
      </dgm:t>
    </dgm:pt>
    <dgm:pt modelId="{1DC0C61D-5937-4649-88DA-CDE5CDE36F58}" type="pres">
      <dgm:prSet presAssocID="{8E1248D5-90B2-487D-BE4A-A09B7A5584BB}" presName="hierChild1" presStyleCnt="0">
        <dgm:presLayoutVars>
          <dgm:chPref val="1"/>
          <dgm:dir/>
          <dgm:animOne val="branch"/>
          <dgm:animLvl val="lvl"/>
          <dgm:resizeHandles/>
        </dgm:presLayoutVars>
      </dgm:prSet>
      <dgm:spPr/>
      <dgm:t>
        <a:bodyPr/>
        <a:lstStyle/>
        <a:p>
          <a:endParaRPr lang="en-US"/>
        </a:p>
      </dgm:t>
    </dgm:pt>
    <dgm:pt modelId="{08ED479C-6645-45FC-9113-AFB54BAFC43E}" type="pres">
      <dgm:prSet presAssocID="{81024424-45AC-42FB-8D5E-ABC9D437D667}" presName="hierRoot1" presStyleCnt="0"/>
      <dgm:spPr/>
    </dgm:pt>
    <dgm:pt modelId="{2DE0EC2B-A9DB-462D-9E18-F0752858069D}" type="pres">
      <dgm:prSet presAssocID="{81024424-45AC-42FB-8D5E-ABC9D437D667}" presName="composite" presStyleCnt="0"/>
      <dgm:spPr/>
    </dgm:pt>
    <dgm:pt modelId="{63C80D51-795D-436E-95D3-E5BD3E43F080}" type="pres">
      <dgm:prSet presAssocID="{81024424-45AC-42FB-8D5E-ABC9D437D667}" presName="background" presStyleLbl="node0" presStyleIdx="0" presStyleCnt="1"/>
      <dgm:spPr/>
      <dgm:t>
        <a:bodyPr/>
        <a:lstStyle/>
        <a:p>
          <a:endParaRPr lang="en-US"/>
        </a:p>
      </dgm:t>
    </dgm:pt>
    <dgm:pt modelId="{EFAA6BC0-DFF4-4F59-9FE8-FFE6264B3218}" type="pres">
      <dgm:prSet presAssocID="{81024424-45AC-42FB-8D5E-ABC9D437D667}" presName="text" presStyleLbl="fgAcc0" presStyleIdx="0" presStyleCnt="1" custScaleX="910766" custScaleY="151163" custLinFactNeighborX="-47562" custLinFactNeighborY="-71605">
        <dgm:presLayoutVars>
          <dgm:chPref val="3"/>
        </dgm:presLayoutVars>
      </dgm:prSet>
      <dgm:spPr/>
      <dgm:t>
        <a:bodyPr/>
        <a:lstStyle/>
        <a:p>
          <a:endParaRPr lang="en-US"/>
        </a:p>
      </dgm:t>
    </dgm:pt>
    <dgm:pt modelId="{1DC9FED3-AEB7-4B42-BABB-AA96B4AC6A53}" type="pres">
      <dgm:prSet presAssocID="{81024424-45AC-42FB-8D5E-ABC9D437D667}" presName="hierChild2" presStyleCnt="0"/>
      <dgm:spPr/>
    </dgm:pt>
    <dgm:pt modelId="{F91F71AB-C7DF-46EC-8B09-114A27764EDE}" type="pres">
      <dgm:prSet presAssocID="{59EBF913-B6D4-45C2-91FF-57B9ABA8960A}" presName="Name10" presStyleLbl="parChTrans1D2" presStyleIdx="0" presStyleCnt="2"/>
      <dgm:spPr/>
      <dgm:t>
        <a:bodyPr/>
        <a:lstStyle/>
        <a:p>
          <a:endParaRPr lang="en-US"/>
        </a:p>
      </dgm:t>
    </dgm:pt>
    <dgm:pt modelId="{64226393-CC54-4C1D-A23A-2FDC8F3EF00D}" type="pres">
      <dgm:prSet presAssocID="{06E586DA-5F5D-4EB0-9443-C14CF21B77F7}" presName="hierRoot2" presStyleCnt="0"/>
      <dgm:spPr/>
    </dgm:pt>
    <dgm:pt modelId="{18DDE0A8-95E8-448D-A088-C3263FEEA484}" type="pres">
      <dgm:prSet presAssocID="{06E586DA-5F5D-4EB0-9443-C14CF21B77F7}" presName="composite2" presStyleCnt="0"/>
      <dgm:spPr/>
    </dgm:pt>
    <dgm:pt modelId="{22F055F2-6754-42E1-844A-0461004EF0FF}" type="pres">
      <dgm:prSet presAssocID="{06E586DA-5F5D-4EB0-9443-C14CF21B77F7}" presName="background2" presStyleLbl="node2" presStyleIdx="0" presStyleCnt="2"/>
      <dgm:spPr>
        <a:ln>
          <a:solidFill>
            <a:schemeClr val="bg2">
              <a:lumMod val="40000"/>
              <a:lumOff val="60000"/>
            </a:schemeClr>
          </a:solidFill>
        </a:ln>
      </dgm:spPr>
    </dgm:pt>
    <dgm:pt modelId="{D9AB5BF5-A984-4BDE-9412-F1CC5BFA9A99}" type="pres">
      <dgm:prSet presAssocID="{06E586DA-5F5D-4EB0-9443-C14CF21B77F7}" presName="text2" presStyleLbl="fgAcc2" presStyleIdx="0" presStyleCnt="2" custScaleX="228719" custScaleY="94752" custLinFactNeighborX="-86487" custLinFactNeighborY="-66350">
        <dgm:presLayoutVars>
          <dgm:chPref val="3"/>
        </dgm:presLayoutVars>
      </dgm:prSet>
      <dgm:spPr/>
      <dgm:t>
        <a:bodyPr/>
        <a:lstStyle/>
        <a:p>
          <a:endParaRPr lang="en-US"/>
        </a:p>
      </dgm:t>
    </dgm:pt>
    <dgm:pt modelId="{C03515D1-C988-41E1-B3AE-82FC13695BC5}" type="pres">
      <dgm:prSet presAssocID="{06E586DA-5F5D-4EB0-9443-C14CF21B77F7}" presName="hierChild3" presStyleCnt="0"/>
      <dgm:spPr/>
    </dgm:pt>
    <dgm:pt modelId="{EC9E3C20-55E7-4A21-95B7-C7808C96112B}" type="pres">
      <dgm:prSet presAssocID="{CBD6D7BD-9C2B-4EB4-8FAC-E81A9EC32E5E}" presName="Name17" presStyleLbl="parChTrans1D3" presStyleIdx="0" presStyleCnt="4"/>
      <dgm:spPr/>
      <dgm:t>
        <a:bodyPr/>
        <a:lstStyle/>
        <a:p>
          <a:endParaRPr lang="en-US"/>
        </a:p>
      </dgm:t>
    </dgm:pt>
    <dgm:pt modelId="{15F346E9-4CB5-45F1-942F-0881F98EC061}" type="pres">
      <dgm:prSet presAssocID="{BB609CF2-1F72-40A3-AD6F-81FB83543D9D}" presName="hierRoot3" presStyleCnt="0"/>
      <dgm:spPr/>
    </dgm:pt>
    <dgm:pt modelId="{144965B8-7BB3-4F46-B28F-F1FB3400C21E}" type="pres">
      <dgm:prSet presAssocID="{BB609CF2-1F72-40A3-AD6F-81FB83543D9D}" presName="composite3" presStyleCnt="0"/>
      <dgm:spPr/>
    </dgm:pt>
    <dgm:pt modelId="{4B1BFEF4-270A-447E-9D7E-80FE86522E18}" type="pres">
      <dgm:prSet presAssocID="{BB609CF2-1F72-40A3-AD6F-81FB83543D9D}" presName="background3" presStyleLbl="node3" presStyleIdx="0" presStyleCnt="4"/>
      <dgm:spPr>
        <a:solidFill>
          <a:schemeClr val="bg1">
            <a:lumMod val="75000"/>
          </a:schemeClr>
        </a:solidFill>
        <a:ln>
          <a:solidFill>
            <a:schemeClr val="bg2">
              <a:lumMod val="60000"/>
              <a:lumOff val="40000"/>
            </a:schemeClr>
          </a:solidFill>
        </a:ln>
      </dgm:spPr>
    </dgm:pt>
    <dgm:pt modelId="{7918872B-8E6A-4928-AD0C-948CC4856A0D}" type="pres">
      <dgm:prSet presAssocID="{BB609CF2-1F72-40A3-AD6F-81FB83543D9D}" presName="text3" presStyleLbl="fgAcc3" presStyleIdx="0" presStyleCnt="4" custScaleX="195142" custScaleY="261897" custLinFactX="100000" custLinFactNeighborX="171863" custLinFactNeighborY="-41212">
        <dgm:presLayoutVars>
          <dgm:chPref val="3"/>
        </dgm:presLayoutVars>
      </dgm:prSet>
      <dgm:spPr/>
      <dgm:t>
        <a:bodyPr/>
        <a:lstStyle/>
        <a:p>
          <a:endParaRPr lang="en-US"/>
        </a:p>
      </dgm:t>
    </dgm:pt>
    <dgm:pt modelId="{FD3A3275-A075-47EF-B0D9-CC0F1AEE1501}" type="pres">
      <dgm:prSet presAssocID="{BB609CF2-1F72-40A3-AD6F-81FB83543D9D}" presName="hierChild4" presStyleCnt="0"/>
      <dgm:spPr/>
    </dgm:pt>
    <dgm:pt modelId="{54B8E65F-5B8D-4FA8-84E3-7E0F5254C568}" type="pres">
      <dgm:prSet presAssocID="{1618BADA-9AF1-40CB-A480-079CCC12BBFB}" presName="Name17" presStyleLbl="parChTrans1D3" presStyleIdx="1" presStyleCnt="4"/>
      <dgm:spPr/>
      <dgm:t>
        <a:bodyPr/>
        <a:lstStyle/>
        <a:p>
          <a:endParaRPr lang="en-US"/>
        </a:p>
      </dgm:t>
    </dgm:pt>
    <dgm:pt modelId="{7A36C6CC-9683-4438-BEC2-9C398738222E}" type="pres">
      <dgm:prSet presAssocID="{CFE828C8-DDF2-4EE9-B38A-9BD5B0C1E087}" presName="hierRoot3" presStyleCnt="0"/>
      <dgm:spPr/>
    </dgm:pt>
    <dgm:pt modelId="{2BEB0C6F-068F-498B-BC54-E4B5B3CF5AEC}" type="pres">
      <dgm:prSet presAssocID="{CFE828C8-DDF2-4EE9-B38A-9BD5B0C1E087}" presName="composite3" presStyleCnt="0"/>
      <dgm:spPr/>
    </dgm:pt>
    <dgm:pt modelId="{219DE1B8-062D-4E58-B9D2-B32B91C34F21}" type="pres">
      <dgm:prSet presAssocID="{CFE828C8-DDF2-4EE9-B38A-9BD5B0C1E087}" presName="background3" presStyleLbl="node3" presStyleIdx="1" presStyleCnt="4"/>
      <dgm:spPr/>
    </dgm:pt>
    <dgm:pt modelId="{45EBF65B-5A6B-49EF-B96F-ADDFEC80184F}" type="pres">
      <dgm:prSet presAssocID="{CFE828C8-DDF2-4EE9-B38A-9BD5B0C1E087}" presName="text3" presStyleLbl="fgAcc3" presStyleIdx="1" presStyleCnt="4" custScaleX="176127" custScaleY="286490" custLinFactX="-100000" custLinFactNeighborX="-126012" custLinFactNeighborY="-57088">
        <dgm:presLayoutVars>
          <dgm:chPref val="3"/>
        </dgm:presLayoutVars>
      </dgm:prSet>
      <dgm:spPr/>
      <dgm:t>
        <a:bodyPr/>
        <a:lstStyle/>
        <a:p>
          <a:endParaRPr lang="en-US"/>
        </a:p>
      </dgm:t>
    </dgm:pt>
    <dgm:pt modelId="{F9C37B7E-A663-444C-8140-A942612F8160}" type="pres">
      <dgm:prSet presAssocID="{CFE828C8-DDF2-4EE9-B38A-9BD5B0C1E087}" presName="hierChild4" presStyleCnt="0"/>
      <dgm:spPr/>
    </dgm:pt>
    <dgm:pt modelId="{7A881527-E80A-4C7D-B3A9-ECBCF99C51C6}" type="pres">
      <dgm:prSet presAssocID="{F2D3AE2D-24E5-4C94-A2C9-A187F15B3E25}" presName="Name23" presStyleLbl="parChTrans1D4" presStyleIdx="0" presStyleCnt="4"/>
      <dgm:spPr/>
      <dgm:t>
        <a:bodyPr/>
        <a:lstStyle/>
        <a:p>
          <a:endParaRPr lang="en-US"/>
        </a:p>
      </dgm:t>
    </dgm:pt>
    <dgm:pt modelId="{B72FDF27-C70D-4D44-BD70-9A274A2373CF}" type="pres">
      <dgm:prSet presAssocID="{AA210521-98C0-45A2-8269-929D1DBC6A4B}" presName="hierRoot4" presStyleCnt="0"/>
      <dgm:spPr/>
    </dgm:pt>
    <dgm:pt modelId="{D32ABEB5-B55E-4D36-9BD3-39264EA1E07F}" type="pres">
      <dgm:prSet presAssocID="{AA210521-98C0-45A2-8269-929D1DBC6A4B}" presName="composite4" presStyleCnt="0"/>
      <dgm:spPr/>
    </dgm:pt>
    <dgm:pt modelId="{E4DBBE8D-028C-4A46-A1EE-DDFA6DC03691}" type="pres">
      <dgm:prSet presAssocID="{AA210521-98C0-45A2-8269-929D1DBC6A4B}" presName="background4" presStyleLbl="node4" presStyleIdx="0" presStyleCnt="4"/>
      <dgm:spPr>
        <a:solidFill>
          <a:schemeClr val="accent4">
            <a:lumMod val="40000"/>
            <a:lumOff val="60000"/>
          </a:schemeClr>
        </a:solidFill>
      </dgm:spPr>
    </dgm:pt>
    <dgm:pt modelId="{34E25030-0FAD-46D3-9EF8-4BB575AB5187}" type="pres">
      <dgm:prSet presAssocID="{AA210521-98C0-45A2-8269-929D1DBC6A4B}" presName="text4" presStyleLbl="fgAcc4" presStyleIdx="0" presStyleCnt="4" custScaleX="150535" custScaleY="311019" custLinFactX="-56288" custLinFactNeighborX="-100000" custLinFactNeighborY="83674">
        <dgm:presLayoutVars>
          <dgm:chPref val="3"/>
        </dgm:presLayoutVars>
      </dgm:prSet>
      <dgm:spPr/>
      <dgm:t>
        <a:bodyPr/>
        <a:lstStyle/>
        <a:p>
          <a:endParaRPr lang="en-US"/>
        </a:p>
      </dgm:t>
    </dgm:pt>
    <dgm:pt modelId="{CC36AEAA-8C2F-474A-8E79-1F99013D64AC}" type="pres">
      <dgm:prSet presAssocID="{AA210521-98C0-45A2-8269-929D1DBC6A4B}" presName="hierChild5" presStyleCnt="0"/>
      <dgm:spPr/>
    </dgm:pt>
    <dgm:pt modelId="{B805D455-6728-41CE-BC06-26D872AEF54C}" type="pres">
      <dgm:prSet presAssocID="{BFCBD05E-E546-41AD-92E3-6C2FA3454F2C}" presName="Name23" presStyleLbl="parChTrans1D4" presStyleIdx="1" presStyleCnt="4"/>
      <dgm:spPr/>
      <dgm:t>
        <a:bodyPr/>
        <a:lstStyle/>
        <a:p>
          <a:endParaRPr lang="en-US"/>
        </a:p>
      </dgm:t>
    </dgm:pt>
    <dgm:pt modelId="{950663F5-54B1-42E0-833C-B7AD99D5F236}" type="pres">
      <dgm:prSet presAssocID="{D21A8FC4-3E58-43E6-8DD9-9385D458A9A4}" presName="hierRoot4" presStyleCnt="0"/>
      <dgm:spPr/>
    </dgm:pt>
    <dgm:pt modelId="{DC9B8BD1-3B76-4D94-B0D0-D931D02310B4}" type="pres">
      <dgm:prSet presAssocID="{D21A8FC4-3E58-43E6-8DD9-9385D458A9A4}" presName="composite4" presStyleCnt="0"/>
      <dgm:spPr/>
    </dgm:pt>
    <dgm:pt modelId="{8B4DE7EB-7C7B-40A7-B287-FE1BF0689F9C}" type="pres">
      <dgm:prSet presAssocID="{D21A8FC4-3E58-43E6-8DD9-9385D458A9A4}" presName="background4" presStyleLbl="node4" presStyleIdx="1" presStyleCnt="4"/>
      <dgm:spPr>
        <a:solidFill>
          <a:schemeClr val="accent4">
            <a:lumMod val="20000"/>
            <a:lumOff val="80000"/>
          </a:schemeClr>
        </a:solidFill>
      </dgm:spPr>
    </dgm:pt>
    <dgm:pt modelId="{818C7D2B-F41F-4C41-8E81-547219312642}" type="pres">
      <dgm:prSet presAssocID="{D21A8FC4-3E58-43E6-8DD9-9385D458A9A4}" presName="text4" presStyleLbl="fgAcc4" presStyleIdx="1" presStyleCnt="4" custScaleX="168250" custScaleY="249675" custLinFactX="-52403" custLinFactY="36655" custLinFactNeighborX="-100000" custLinFactNeighborY="100000">
        <dgm:presLayoutVars>
          <dgm:chPref val="3"/>
        </dgm:presLayoutVars>
      </dgm:prSet>
      <dgm:spPr/>
      <dgm:t>
        <a:bodyPr/>
        <a:lstStyle/>
        <a:p>
          <a:endParaRPr lang="en-US"/>
        </a:p>
      </dgm:t>
    </dgm:pt>
    <dgm:pt modelId="{41C2F70A-D7E1-40BE-AFA7-268F10D9F034}" type="pres">
      <dgm:prSet presAssocID="{D21A8FC4-3E58-43E6-8DD9-9385D458A9A4}" presName="hierChild5" presStyleCnt="0"/>
      <dgm:spPr/>
    </dgm:pt>
    <dgm:pt modelId="{D935461D-F6E0-44B1-BA02-DEF725A74A2B}" type="pres">
      <dgm:prSet presAssocID="{7F7DAB4A-E4A5-4683-86C2-EE6EA624E1AD}" presName="Name17" presStyleLbl="parChTrans1D3" presStyleIdx="2" presStyleCnt="4"/>
      <dgm:spPr/>
      <dgm:t>
        <a:bodyPr/>
        <a:lstStyle/>
        <a:p>
          <a:endParaRPr lang="en-US"/>
        </a:p>
      </dgm:t>
    </dgm:pt>
    <dgm:pt modelId="{E85EF70B-37D8-4FB8-912A-6C8D90FFCB20}" type="pres">
      <dgm:prSet presAssocID="{3609EC25-F5F2-4F42-8236-253C13433420}" presName="hierRoot3" presStyleCnt="0"/>
      <dgm:spPr/>
    </dgm:pt>
    <dgm:pt modelId="{C153E0AF-820C-4DB5-83E0-B7713AC55337}" type="pres">
      <dgm:prSet presAssocID="{3609EC25-F5F2-4F42-8236-253C13433420}" presName="composite3" presStyleCnt="0"/>
      <dgm:spPr/>
    </dgm:pt>
    <dgm:pt modelId="{5AAED611-8F28-4622-8E9C-2C0197C0C7D9}" type="pres">
      <dgm:prSet presAssocID="{3609EC25-F5F2-4F42-8236-253C13433420}" presName="background3" presStyleLbl="node3" presStyleIdx="2" presStyleCnt="4"/>
      <dgm:spPr>
        <a:solidFill>
          <a:schemeClr val="accent6">
            <a:lumMod val="40000"/>
            <a:lumOff val="60000"/>
          </a:schemeClr>
        </a:solidFill>
        <a:ln>
          <a:solidFill>
            <a:schemeClr val="bg2">
              <a:lumMod val="60000"/>
              <a:lumOff val="40000"/>
            </a:schemeClr>
          </a:solidFill>
        </a:ln>
      </dgm:spPr>
    </dgm:pt>
    <dgm:pt modelId="{F3E207ED-B174-4CB5-AB04-2357E34FF20F}" type="pres">
      <dgm:prSet presAssocID="{3609EC25-F5F2-4F42-8236-253C13433420}" presName="text3" presStyleLbl="fgAcc3" presStyleIdx="2" presStyleCnt="4" custScaleX="201480" custScaleY="200293" custLinFactY="114809" custLinFactNeighborX="-51294" custLinFactNeighborY="200000">
        <dgm:presLayoutVars>
          <dgm:chPref val="3"/>
        </dgm:presLayoutVars>
      </dgm:prSet>
      <dgm:spPr/>
      <dgm:t>
        <a:bodyPr/>
        <a:lstStyle/>
        <a:p>
          <a:endParaRPr lang="en-US"/>
        </a:p>
      </dgm:t>
    </dgm:pt>
    <dgm:pt modelId="{AA38A5B7-4D63-49A8-9397-32FD011D376B}" type="pres">
      <dgm:prSet presAssocID="{3609EC25-F5F2-4F42-8236-253C13433420}" presName="hierChild4" presStyleCnt="0"/>
      <dgm:spPr/>
    </dgm:pt>
    <dgm:pt modelId="{0FE709A7-A2A3-47ED-AC55-71F51D0EB904}" type="pres">
      <dgm:prSet presAssocID="{3073AB3D-B8F3-4F80-9E14-F3EB3A6E6FE5}" presName="Name10" presStyleLbl="parChTrans1D2" presStyleIdx="1" presStyleCnt="2"/>
      <dgm:spPr/>
      <dgm:t>
        <a:bodyPr/>
        <a:lstStyle/>
        <a:p>
          <a:endParaRPr lang="en-US"/>
        </a:p>
      </dgm:t>
    </dgm:pt>
    <dgm:pt modelId="{D56FE295-761B-4E76-8883-1863EA5E8F0A}" type="pres">
      <dgm:prSet presAssocID="{D075FCD9-8DA7-491E-8244-B46594B8FB8D}" presName="hierRoot2" presStyleCnt="0"/>
      <dgm:spPr/>
    </dgm:pt>
    <dgm:pt modelId="{E0C22014-FF76-44A6-A22E-727E6F426196}" type="pres">
      <dgm:prSet presAssocID="{D075FCD9-8DA7-491E-8244-B46594B8FB8D}" presName="composite2" presStyleCnt="0"/>
      <dgm:spPr/>
    </dgm:pt>
    <dgm:pt modelId="{F57384C5-F76C-4BCE-B997-653883BC646A}" type="pres">
      <dgm:prSet presAssocID="{D075FCD9-8DA7-491E-8244-B46594B8FB8D}" presName="background2" presStyleLbl="node2" presStyleIdx="1" presStyleCnt="2"/>
      <dgm:spPr>
        <a:ln>
          <a:solidFill>
            <a:schemeClr val="accent1">
              <a:lumMod val="90000"/>
            </a:schemeClr>
          </a:solidFill>
        </a:ln>
      </dgm:spPr>
    </dgm:pt>
    <dgm:pt modelId="{F017950F-8D35-4F60-AA10-300252DF6EDE}" type="pres">
      <dgm:prSet presAssocID="{D075FCD9-8DA7-491E-8244-B46594B8FB8D}" presName="text2" presStyleLbl="fgAcc2" presStyleIdx="1" presStyleCnt="2" custScaleX="216926" custScaleY="91533" custLinFactNeighborX="23133" custLinFactNeighborY="-59008">
        <dgm:presLayoutVars>
          <dgm:chPref val="3"/>
        </dgm:presLayoutVars>
      </dgm:prSet>
      <dgm:spPr/>
      <dgm:t>
        <a:bodyPr/>
        <a:lstStyle/>
        <a:p>
          <a:endParaRPr lang="en-US"/>
        </a:p>
      </dgm:t>
    </dgm:pt>
    <dgm:pt modelId="{A0FE86AB-3581-45EF-926B-ADBF3628100F}" type="pres">
      <dgm:prSet presAssocID="{D075FCD9-8DA7-491E-8244-B46594B8FB8D}" presName="hierChild3" presStyleCnt="0"/>
      <dgm:spPr/>
    </dgm:pt>
    <dgm:pt modelId="{47B13535-A62D-D640-A145-DBB63730BF49}" type="pres">
      <dgm:prSet presAssocID="{E84B0D01-61B7-40FE-8283-B0843FB49C3E}" presName="Name17" presStyleLbl="parChTrans1D3" presStyleIdx="3" presStyleCnt="4"/>
      <dgm:spPr/>
      <dgm:t>
        <a:bodyPr/>
        <a:lstStyle/>
        <a:p>
          <a:endParaRPr lang="en-US"/>
        </a:p>
      </dgm:t>
    </dgm:pt>
    <dgm:pt modelId="{CD55D79A-7A62-B240-A3D2-31CE379C8519}" type="pres">
      <dgm:prSet presAssocID="{25792496-C271-48D5-BB6A-B84C7CBA7846}" presName="hierRoot3" presStyleCnt="0"/>
      <dgm:spPr/>
    </dgm:pt>
    <dgm:pt modelId="{DFFC678B-06D1-7D4F-96FF-06994FFEED9B}" type="pres">
      <dgm:prSet presAssocID="{25792496-C271-48D5-BB6A-B84C7CBA7846}" presName="composite3" presStyleCnt="0"/>
      <dgm:spPr/>
    </dgm:pt>
    <dgm:pt modelId="{027BE2B7-C27E-FE4B-AE63-8FE8BA7C5C53}" type="pres">
      <dgm:prSet presAssocID="{25792496-C271-48D5-BB6A-B84C7CBA7846}" presName="background3" presStyleLbl="node3" presStyleIdx="3" presStyleCnt="4"/>
      <dgm:spPr/>
    </dgm:pt>
    <dgm:pt modelId="{2826970B-373B-FD43-98BC-AA0139AAF960}" type="pres">
      <dgm:prSet presAssocID="{25792496-C271-48D5-BB6A-B84C7CBA7846}" presName="text3" presStyleLbl="fgAcc3" presStyleIdx="3" presStyleCnt="4" custScaleX="190667" custScaleY="310406" custLinFactX="-18378" custLinFactNeighborX="-100000" custLinFactNeighborY="-35425">
        <dgm:presLayoutVars>
          <dgm:chPref val="3"/>
        </dgm:presLayoutVars>
      </dgm:prSet>
      <dgm:spPr/>
      <dgm:t>
        <a:bodyPr/>
        <a:lstStyle/>
        <a:p>
          <a:endParaRPr lang="en-US"/>
        </a:p>
      </dgm:t>
    </dgm:pt>
    <dgm:pt modelId="{E8696538-BDBD-7347-8AA9-A1CB466F8925}" type="pres">
      <dgm:prSet presAssocID="{25792496-C271-48D5-BB6A-B84C7CBA7846}" presName="hierChild4" presStyleCnt="0"/>
      <dgm:spPr/>
    </dgm:pt>
    <dgm:pt modelId="{F64C3FB2-B83A-432A-8CAD-9C2C51EDBEFF}" type="pres">
      <dgm:prSet presAssocID="{1EB03D56-325C-490B-83B2-83362287F811}" presName="Name23" presStyleLbl="parChTrans1D4" presStyleIdx="2" presStyleCnt="4"/>
      <dgm:spPr/>
      <dgm:t>
        <a:bodyPr/>
        <a:lstStyle/>
        <a:p>
          <a:endParaRPr lang="en-US"/>
        </a:p>
      </dgm:t>
    </dgm:pt>
    <dgm:pt modelId="{90A75653-8B68-40D2-B281-9A6F70BBC575}" type="pres">
      <dgm:prSet presAssocID="{A7127D6B-E4B6-4048-AFFF-EB48E80B0CAE}" presName="hierRoot4" presStyleCnt="0"/>
      <dgm:spPr/>
    </dgm:pt>
    <dgm:pt modelId="{4B31FD8C-202A-40BD-87B2-A3D357F53BED}" type="pres">
      <dgm:prSet presAssocID="{A7127D6B-E4B6-4048-AFFF-EB48E80B0CAE}" presName="composite4" presStyleCnt="0"/>
      <dgm:spPr/>
    </dgm:pt>
    <dgm:pt modelId="{8AF89BB2-E896-4235-8F23-0322636A5841}" type="pres">
      <dgm:prSet presAssocID="{A7127D6B-E4B6-4048-AFFF-EB48E80B0CAE}" presName="background4" presStyleLbl="node4" presStyleIdx="2" presStyleCnt="4"/>
      <dgm:spPr>
        <a:solidFill>
          <a:schemeClr val="accent6">
            <a:lumMod val="40000"/>
            <a:lumOff val="60000"/>
          </a:schemeClr>
        </a:solidFill>
        <a:ln>
          <a:solidFill>
            <a:schemeClr val="bg2">
              <a:lumMod val="60000"/>
              <a:lumOff val="40000"/>
            </a:schemeClr>
          </a:solidFill>
        </a:ln>
      </dgm:spPr>
    </dgm:pt>
    <dgm:pt modelId="{564CD04E-568E-4A4E-926D-906557046A3F}" type="pres">
      <dgm:prSet presAssocID="{A7127D6B-E4B6-4048-AFFF-EB48E80B0CAE}" presName="text4" presStyleLbl="fgAcc4" presStyleIdx="2" presStyleCnt="4" custScaleX="215121" custScaleY="181022" custLinFactY="96186" custLinFactNeighborX="-51266" custLinFactNeighborY="100000">
        <dgm:presLayoutVars>
          <dgm:chPref val="3"/>
        </dgm:presLayoutVars>
      </dgm:prSet>
      <dgm:spPr/>
      <dgm:t>
        <a:bodyPr/>
        <a:lstStyle/>
        <a:p>
          <a:endParaRPr lang="en-US"/>
        </a:p>
      </dgm:t>
    </dgm:pt>
    <dgm:pt modelId="{5A39AEFB-F2C2-4F49-97E7-3F00C7144683}" type="pres">
      <dgm:prSet presAssocID="{A7127D6B-E4B6-4048-AFFF-EB48E80B0CAE}" presName="hierChild5" presStyleCnt="0"/>
      <dgm:spPr/>
    </dgm:pt>
    <dgm:pt modelId="{B0A87295-873A-4FE4-A201-B9B5D352469E}" type="pres">
      <dgm:prSet presAssocID="{CEF64441-2E62-448F-BBFC-31B816AA39C9}" presName="Name23" presStyleLbl="parChTrans1D4" presStyleIdx="3" presStyleCnt="4"/>
      <dgm:spPr/>
      <dgm:t>
        <a:bodyPr/>
        <a:lstStyle/>
        <a:p>
          <a:endParaRPr lang="en-US"/>
        </a:p>
      </dgm:t>
    </dgm:pt>
    <dgm:pt modelId="{FFE131A9-8B8F-4498-93B0-4790BCC470F3}" type="pres">
      <dgm:prSet presAssocID="{D2F730D1-C26D-4809-BDFC-5FF606008B23}" presName="hierRoot4" presStyleCnt="0"/>
      <dgm:spPr/>
    </dgm:pt>
    <dgm:pt modelId="{F5933DF3-5585-4F3D-8AD7-890548EEA081}" type="pres">
      <dgm:prSet presAssocID="{D2F730D1-C26D-4809-BDFC-5FF606008B23}" presName="composite4" presStyleCnt="0"/>
      <dgm:spPr/>
    </dgm:pt>
    <dgm:pt modelId="{E6E10353-D078-4E42-BEEC-515ED85E18C3}" type="pres">
      <dgm:prSet presAssocID="{D2F730D1-C26D-4809-BDFC-5FF606008B23}" presName="background4" presStyleLbl="node4" presStyleIdx="3" presStyleCnt="4"/>
      <dgm:spPr/>
    </dgm:pt>
    <dgm:pt modelId="{88506B60-9E66-4E81-AFAB-A341D6CEE7C7}" type="pres">
      <dgm:prSet presAssocID="{D2F730D1-C26D-4809-BDFC-5FF606008B23}" presName="text4" presStyleLbl="fgAcc4" presStyleIdx="3" presStyleCnt="4" custScaleX="141675" custScaleY="319374" custLinFactY="-100000" custLinFactNeighborX="-11564" custLinFactNeighborY="-162858">
        <dgm:presLayoutVars>
          <dgm:chPref val="3"/>
        </dgm:presLayoutVars>
      </dgm:prSet>
      <dgm:spPr/>
      <dgm:t>
        <a:bodyPr/>
        <a:lstStyle/>
        <a:p>
          <a:endParaRPr lang="en-US"/>
        </a:p>
      </dgm:t>
    </dgm:pt>
    <dgm:pt modelId="{E8C9B5A2-4963-4B8F-8150-02A91A1EE798}" type="pres">
      <dgm:prSet presAssocID="{D2F730D1-C26D-4809-BDFC-5FF606008B23}" presName="hierChild5" presStyleCnt="0"/>
      <dgm:spPr/>
    </dgm:pt>
  </dgm:ptLst>
  <dgm:cxnLst>
    <dgm:cxn modelId="{6DA704D7-832C-4C12-A4F4-C20FB4447699}" type="presOf" srcId="{CFE828C8-DDF2-4EE9-B38A-9BD5B0C1E087}" destId="{45EBF65B-5A6B-49EF-B96F-ADDFEC80184F}" srcOrd="0" destOrd="0" presId="urn:microsoft.com/office/officeart/2005/8/layout/hierarchy1"/>
    <dgm:cxn modelId="{72909503-02E1-4EDF-B026-8EE83A0B7974}" srcId="{25792496-C271-48D5-BB6A-B84C7CBA7846}" destId="{A7127D6B-E4B6-4048-AFFF-EB48E80B0CAE}" srcOrd="0" destOrd="0" parTransId="{1EB03D56-325C-490B-83B2-83362287F811}" sibTransId="{A7BD4C45-3CAC-4D15-8656-4A68E9C11839}"/>
    <dgm:cxn modelId="{DDDBBE6E-5CCC-4F90-AAE0-20175B882737}" type="presOf" srcId="{CBD6D7BD-9C2B-4EB4-8FAC-E81A9EC32E5E}" destId="{EC9E3C20-55E7-4A21-95B7-C7808C96112B}" srcOrd="0" destOrd="0" presId="urn:microsoft.com/office/officeart/2005/8/layout/hierarchy1"/>
    <dgm:cxn modelId="{03D16B7A-F2CD-45F0-8A7F-CB396B689352}" type="presOf" srcId="{F2D3AE2D-24E5-4C94-A2C9-A187F15B3E25}" destId="{7A881527-E80A-4C7D-B3A9-ECBCF99C51C6}" srcOrd="0" destOrd="0" presId="urn:microsoft.com/office/officeart/2005/8/layout/hierarchy1"/>
    <dgm:cxn modelId="{3584E67E-7694-4901-A327-E1328599CAA0}" srcId="{06E586DA-5F5D-4EB0-9443-C14CF21B77F7}" destId="{CFE828C8-DDF2-4EE9-B38A-9BD5B0C1E087}" srcOrd="1" destOrd="0" parTransId="{1618BADA-9AF1-40CB-A480-079CCC12BBFB}" sibTransId="{CE602E0A-9F50-4178-BA15-7E459056E915}"/>
    <dgm:cxn modelId="{64842B4E-119D-4570-B3FF-87F1408834F8}" srcId="{D075FCD9-8DA7-491E-8244-B46594B8FB8D}" destId="{25792496-C271-48D5-BB6A-B84C7CBA7846}" srcOrd="0" destOrd="0" parTransId="{E84B0D01-61B7-40FE-8283-B0843FB49C3E}" sibTransId="{0ED79CD8-3FA6-4507-98A3-B2B3C115FDF7}"/>
    <dgm:cxn modelId="{B1CBDCDA-C933-4FDD-AF2E-2EFBF091ED8A}" srcId="{25792496-C271-48D5-BB6A-B84C7CBA7846}" destId="{D2F730D1-C26D-4809-BDFC-5FF606008B23}" srcOrd="1" destOrd="0" parTransId="{CEF64441-2E62-448F-BBFC-31B816AA39C9}" sibTransId="{210850CE-D09E-49F5-BC03-DDF83B79CF14}"/>
    <dgm:cxn modelId="{2D34AC3F-52A3-402D-B514-C486E6214398}" type="presOf" srcId="{BFCBD05E-E546-41AD-92E3-6C2FA3454F2C}" destId="{B805D455-6728-41CE-BC06-26D872AEF54C}" srcOrd="0" destOrd="0" presId="urn:microsoft.com/office/officeart/2005/8/layout/hierarchy1"/>
    <dgm:cxn modelId="{039297B4-6913-424B-B095-DC39B9F9B3DE}" type="presOf" srcId="{D075FCD9-8DA7-491E-8244-B46594B8FB8D}" destId="{F017950F-8D35-4F60-AA10-300252DF6EDE}" srcOrd="0" destOrd="0" presId="urn:microsoft.com/office/officeart/2005/8/layout/hierarchy1"/>
    <dgm:cxn modelId="{A183C85A-4F1C-4C69-9DD8-8CB004D415E6}" type="presOf" srcId="{7F7DAB4A-E4A5-4683-86C2-EE6EA624E1AD}" destId="{D935461D-F6E0-44B1-BA02-DEF725A74A2B}" srcOrd="0" destOrd="0" presId="urn:microsoft.com/office/officeart/2005/8/layout/hierarchy1"/>
    <dgm:cxn modelId="{84521DE4-6AAD-445B-826C-1FB4AB32B3B0}" srcId="{CFE828C8-DDF2-4EE9-B38A-9BD5B0C1E087}" destId="{AA210521-98C0-45A2-8269-929D1DBC6A4B}" srcOrd="0" destOrd="0" parTransId="{F2D3AE2D-24E5-4C94-A2C9-A187F15B3E25}" sibTransId="{989D13EF-643F-449A-AC28-7431F0794119}"/>
    <dgm:cxn modelId="{CB910853-447E-4730-86B6-C977098A9E2B}" type="presOf" srcId="{AA210521-98C0-45A2-8269-929D1DBC6A4B}" destId="{34E25030-0FAD-46D3-9EF8-4BB575AB5187}" srcOrd="0" destOrd="0" presId="urn:microsoft.com/office/officeart/2005/8/layout/hierarchy1"/>
    <dgm:cxn modelId="{DD775B18-DD2A-4CE6-A439-3B060505C09F}" type="presOf" srcId="{3073AB3D-B8F3-4F80-9E14-F3EB3A6E6FE5}" destId="{0FE709A7-A2A3-47ED-AC55-71F51D0EB904}" srcOrd="0" destOrd="0" presId="urn:microsoft.com/office/officeart/2005/8/layout/hierarchy1"/>
    <dgm:cxn modelId="{CEC06515-C027-4BE4-95AB-89D6D921CBC4}" type="presOf" srcId="{81024424-45AC-42FB-8D5E-ABC9D437D667}" destId="{EFAA6BC0-DFF4-4F59-9FE8-FFE6264B3218}" srcOrd="0" destOrd="0" presId="urn:microsoft.com/office/officeart/2005/8/layout/hierarchy1"/>
    <dgm:cxn modelId="{8050956F-22EB-4CF8-BE38-1D4502F149D1}" type="presOf" srcId="{8E1248D5-90B2-487D-BE4A-A09B7A5584BB}" destId="{1DC0C61D-5937-4649-88DA-CDE5CDE36F58}" srcOrd="0" destOrd="0" presId="urn:microsoft.com/office/officeart/2005/8/layout/hierarchy1"/>
    <dgm:cxn modelId="{DC101EDA-4FAE-44BE-B904-351277417C12}" type="presOf" srcId="{D2F730D1-C26D-4809-BDFC-5FF606008B23}" destId="{88506B60-9E66-4E81-AFAB-A341D6CEE7C7}" srcOrd="0" destOrd="0" presId="urn:microsoft.com/office/officeart/2005/8/layout/hierarchy1"/>
    <dgm:cxn modelId="{378C997E-FA0C-45B7-A683-06E6A1FDCD33}" srcId="{06E586DA-5F5D-4EB0-9443-C14CF21B77F7}" destId="{3609EC25-F5F2-4F42-8236-253C13433420}" srcOrd="2" destOrd="0" parTransId="{7F7DAB4A-E4A5-4683-86C2-EE6EA624E1AD}" sibTransId="{4674F9AF-F06E-4C9B-AB5B-6F3C93CF5111}"/>
    <dgm:cxn modelId="{142097C9-C3BF-443B-8D78-4B54E13BFEE2}" type="presOf" srcId="{3609EC25-F5F2-4F42-8236-253C13433420}" destId="{F3E207ED-B174-4CB5-AB04-2357E34FF20F}" srcOrd="0" destOrd="0" presId="urn:microsoft.com/office/officeart/2005/8/layout/hierarchy1"/>
    <dgm:cxn modelId="{4292EF67-477A-48B9-B5CB-94EDF62270F9}" type="presOf" srcId="{1EB03D56-325C-490B-83B2-83362287F811}" destId="{F64C3FB2-B83A-432A-8CAD-9C2C51EDBEFF}" srcOrd="0" destOrd="0" presId="urn:microsoft.com/office/officeart/2005/8/layout/hierarchy1"/>
    <dgm:cxn modelId="{621E88D0-20D0-485A-B469-2F008CB02036}" type="presOf" srcId="{D21A8FC4-3E58-43E6-8DD9-9385D458A9A4}" destId="{818C7D2B-F41F-4C41-8E81-547219312642}" srcOrd="0" destOrd="0" presId="urn:microsoft.com/office/officeart/2005/8/layout/hierarchy1"/>
    <dgm:cxn modelId="{B5743C64-8602-4534-933F-5C08098A5C46}" srcId="{CFE828C8-DDF2-4EE9-B38A-9BD5B0C1E087}" destId="{D21A8FC4-3E58-43E6-8DD9-9385D458A9A4}" srcOrd="1" destOrd="0" parTransId="{BFCBD05E-E546-41AD-92E3-6C2FA3454F2C}" sibTransId="{994731BC-90A8-4DC0-8E91-3ED0E292DA74}"/>
    <dgm:cxn modelId="{34CD8F21-0F7D-4EF0-9285-D823D9749B13}" type="presOf" srcId="{1618BADA-9AF1-40CB-A480-079CCC12BBFB}" destId="{54B8E65F-5B8D-4FA8-84E3-7E0F5254C568}" srcOrd="0" destOrd="0" presId="urn:microsoft.com/office/officeart/2005/8/layout/hierarchy1"/>
    <dgm:cxn modelId="{FCD8453E-FE46-4549-A4B5-A306A99B5DB7}" srcId="{8E1248D5-90B2-487D-BE4A-A09B7A5584BB}" destId="{81024424-45AC-42FB-8D5E-ABC9D437D667}" srcOrd="0" destOrd="0" parTransId="{7F682FD0-601E-4629-8A0C-1B0097FEA8CC}" sibTransId="{F9496B9B-BADC-4B8C-9288-A54FC500B758}"/>
    <dgm:cxn modelId="{70F28236-249F-48EF-8D2D-40E16A7DE0D1}" type="presOf" srcId="{A7127D6B-E4B6-4048-AFFF-EB48E80B0CAE}" destId="{564CD04E-568E-4A4E-926D-906557046A3F}" srcOrd="0" destOrd="0" presId="urn:microsoft.com/office/officeart/2005/8/layout/hierarchy1"/>
    <dgm:cxn modelId="{B6419193-46F7-45D9-870A-6E15BBB6827F}" type="presOf" srcId="{25792496-C271-48D5-BB6A-B84C7CBA7846}" destId="{2826970B-373B-FD43-98BC-AA0139AAF960}" srcOrd="0" destOrd="0" presId="urn:microsoft.com/office/officeart/2005/8/layout/hierarchy1"/>
    <dgm:cxn modelId="{50B89420-F1D1-448D-9A6E-5DAD02ABF31B}" srcId="{81024424-45AC-42FB-8D5E-ABC9D437D667}" destId="{06E586DA-5F5D-4EB0-9443-C14CF21B77F7}" srcOrd="0" destOrd="0" parTransId="{59EBF913-B6D4-45C2-91FF-57B9ABA8960A}" sibTransId="{F6AC2D05-2B09-49DA-B4FF-FDBBFBED9A69}"/>
    <dgm:cxn modelId="{2F644224-CE89-467F-BCA6-45E5CF7C6470}" type="presOf" srcId="{59EBF913-B6D4-45C2-91FF-57B9ABA8960A}" destId="{F91F71AB-C7DF-46EC-8B09-114A27764EDE}" srcOrd="0" destOrd="0" presId="urn:microsoft.com/office/officeart/2005/8/layout/hierarchy1"/>
    <dgm:cxn modelId="{77303B66-E8CD-471A-BB19-127CC86AF0C1}" type="presOf" srcId="{CEF64441-2E62-448F-BBFC-31B816AA39C9}" destId="{B0A87295-873A-4FE4-A201-B9B5D352469E}" srcOrd="0" destOrd="0" presId="urn:microsoft.com/office/officeart/2005/8/layout/hierarchy1"/>
    <dgm:cxn modelId="{35496916-DADB-4013-941C-3B84A370319F}" type="presOf" srcId="{E84B0D01-61B7-40FE-8283-B0843FB49C3E}" destId="{47B13535-A62D-D640-A145-DBB63730BF49}" srcOrd="0" destOrd="0" presId="urn:microsoft.com/office/officeart/2005/8/layout/hierarchy1"/>
    <dgm:cxn modelId="{A1782B48-92AA-4FDC-A86A-748205E56AC4}" srcId="{81024424-45AC-42FB-8D5E-ABC9D437D667}" destId="{D075FCD9-8DA7-491E-8244-B46594B8FB8D}" srcOrd="1" destOrd="0" parTransId="{3073AB3D-B8F3-4F80-9E14-F3EB3A6E6FE5}" sibTransId="{25ABB761-F9F4-4ACD-9440-F27BFB45770A}"/>
    <dgm:cxn modelId="{8EF86037-2C54-4CD1-9F86-9DE3CDFEC9AD}" srcId="{06E586DA-5F5D-4EB0-9443-C14CF21B77F7}" destId="{BB609CF2-1F72-40A3-AD6F-81FB83543D9D}" srcOrd="0" destOrd="0" parTransId="{CBD6D7BD-9C2B-4EB4-8FAC-E81A9EC32E5E}" sibTransId="{F5DC405E-4AB8-442C-A4BA-C9D3A6741B93}"/>
    <dgm:cxn modelId="{610A75E4-611B-4002-826F-1F10BE6C422A}" type="presOf" srcId="{06E586DA-5F5D-4EB0-9443-C14CF21B77F7}" destId="{D9AB5BF5-A984-4BDE-9412-F1CC5BFA9A99}" srcOrd="0" destOrd="0" presId="urn:microsoft.com/office/officeart/2005/8/layout/hierarchy1"/>
    <dgm:cxn modelId="{B7936CCF-48B5-4752-BCE5-F2595E8F39A6}" type="presOf" srcId="{BB609CF2-1F72-40A3-AD6F-81FB83543D9D}" destId="{7918872B-8E6A-4928-AD0C-948CC4856A0D}" srcOrd="0" destOrd="0" presId="urn:microsoft.com/office/officeart/2005/8/layout/hierarchy1"/>
    <dgm:cxn modelId="{E9BEA307-4ED1-4CEA-AE34-098A085D4010}" type="presParOf" srcId="{1DC0C61D-5937-4649-88DA-CDE5CDE36F58}" destId="{08ED479C-6645-45FC-9113-AFB54BAFC43E}" srcOrd="0" destOrd="0" presId="urn:microsoft.com/office/officeart/2005/8/layout/hierarchy1"/>
    <dgm:cxn modelId="{3F254BA0-8AC4-4817-89FF-156A8C938E88}" type="presParOf" srcId="{08ED479C-6645-45FC-9113-AFB54BAFC43E}" destId="{2DE0EC2B-A9DB-462D-9E18-F0752858069D}" srcOrd="0" destOrd="0" presId="urn:microsoft.com/office/officeart/2005/8/layout/hierarchy1"/>
    <dgm:cxn modelId="{FA5A79A1-CAF9-45F8-813E-172E75CAA6DF}" type="presParOf" srcId="{2DE0EC2B-A9DB-462D-9E18-F0752858069D}" destId="{63C80D51-795D-436E-95D3-E5BD3E43F080}" srcOrd="0" destOrd="0" presId="urn:microsoft.com/office/officeart/2005/8/layout/hierarchy1"/>
    <dgm:cxn modelId="{289CCEC3-E7FF-4113-AD7B-37A342683511}" type="presParOf" srcId="{2DE0EC2B-A9DB-462D-9E18-F0752858069D}" destId="{EFAA6BC0-DFF4-4F59-9FE8-FFE6264B3218}" srcOrd="1" destOrd="0" presId="urn:microsoft.com/office/officeart/2005/8/layout/hierarchy1"/>
    <dgm:cxn modelId="{2BD0EDDC-3988-4569-81A3-3C30419519E5}" type="presParOf" srcId="{08ED479C-6645-45FC-9113-AFB54BAFC43E}" destId="{1DC9FED3-AEB7-4B42-BABB-AA96B4AC6A53}" srcOrd="1" destOrd="0" presId="urn:microsoft.com/office/officeart/2005/8/layout/hierarchy1"/>
    <dgm:cxn modelId="{7779E732-69E2-411B-B175-6CD858A9F34B}" type="presParOf" srcId="{1DC9FED3-AEB7-4B42-BABB-AA96B4AC6A53}" destId="{F91F71AB-C7DF-46EC-8B09-114A27764EDE}" srcOrd="0" destOrd="0" presId="urn:microsoft.com/office/officeart/2005/8/layout/hierarchy1"/>
    <dgm:cxn modelId="{3F841EE3-5C98-49C4-ADFE-00A827053316}" type="presParOf" srcId="{1DC9FED3-AEB7-4B42-BABB-AA96B4AC6A53}" destId="{64226393-CC54-4C1D-A23A-2FDC8F3EF00D}" srcOrd="1" destOrd="0" presId="urn:microsoft.com/office/officeart/2005/8/layout/hierarchy1"/>
    <dgm:cxn modelId="{621945AD-6401-4779-AA5E-FE8377CF3F4C}" type="presParOf" srcId="{64226393-CC54-4C1D-A23A-2FDC8F3EF00D}" destId="{18DDE0A8-95E8-448D-A088-C3263FEEA484}" srcOrd="0" destOrd="0" presId="urn:microsoft.com/office/officeart/2005/8/layout/hierarchy1"/>
    <dgm:cxn modelId="{2C457925-713F-4832-AA33-7B19914EBE47}" type="presParOf" srcId="{18DDE0A8-95E8-448D-A088-C3263FEEA484}" destId="{22F055F2-6754-42E1-844A-0461004EF0FF}" srcOrd="0" destOrd="0" presId="urn:microsoft.com/office/officeart/2005/8/layout/hierarchy1"/>
    <dgm:cxn modelId="{AADF1A90-0118-4896-9571-E8C7EE861096}" type="presParOf" srcId="{18DDE0A8-95E8-448D-A088-C3263FEEA484}" destId="{D9AB5BF5-A984-4BDE-9412-F1CC5BFA9A99}" srcOrd="1" destOrd="0" presId="urn:microsoft.com/office/officeart/2005/8/layout/hierarchy1"/>
    <dgm:cxn modelId="{1F22B260-B8F4-43E4-A7CD-AE01D2430D14}" type="presParOf" srcId="{64226393-CC54-4C1D-A23A-2FDC8F3EF00D}" destId="{C03515D1-C988-41E1-B3AE-82FC13695BC5}" srcOrd="1" destOrd="0" presId="urn:microsoft.com/office/officeart/2005/8/layout/hierarchy1"/>
    <dgm:cxn modelId="{20B671B6-CFDF-4772-A236-6426E42FA8D0}" type="presParOf" srcId="{C03515D1-C988-41E1-B3AE-82FC13695BC5}" destId="{EC9E3C20-55E7-4A21-95B7-C7808C96112B}" srcOrd="0" destOrd="0" presId="urn:microsoft.com/office/officeart/2005/8/layout/hierarchy1"/>
    <dgm:cxn modelId="{6490A033-8B4D-416B-941C-49C8DEAADE77}" type="presParOf" srcId="{C03515D1-C988-41E1-B3AE-82FC13695BC5}" destId="{15F346E9-4CB5-45F1-942F-0881F98EC061}" srcOrd="1" destOrd="0" presId="urn:microsoft.com/office/officeart/2005/8/layout/hierarchy1"/>
    <dgm:cxn modelId="{8A5C723B-BB48-4DF2-AA8B-BFDA19C004CE}" type="presParOf" srcId="{15F346E9-4CB5-45F1-942F-0881F98EC061}" destId="{144965B8-7BB3-4F46-B28F-F1FB3400C21E}" srcOrd="0" destOrd="0" presId="urn:microsoft.com/office/officeart/2005/8/layout/hierarchy1"/>
    <dgm:cxn modelId="{4064F606-4832-4695-885F-80E947139F32}" type="presParOf" srcId="{144965B8-7BB3-4F46-B28F-F1FB3400C21E}" destId="{4B1BFEF4-270A-447E-9D7E-80FE86522E18}" srcOrd="0" destOrd="0" presId="urn:microsoft.com/office/officeart/2005/8/layout/hierarchy1"/>
    <dgm:cxn modelId="{B0C8164C-A326-4095-8885-926BC183BDD6}" type="presParOf" srcId="{144965B8-7BB3-4F46-B28F-F1FB3400C21E}" destId="{7918872B-8E6A-4928-AD0C-948CC4856A0D}" srcOrd="1" destOrd="0" presId="urn:microsoft.com/office/officeart/2005/8/layout/hierarchy1"/>
    <dgm:cxn modelId="{1E9C64A6-EE93-4623-95E0-52BF131FE81C}" type="presParOf" srcId="{15F346E9-4CB5-45F1-942F-0881F98EC061}" destId="{FD3A3275-A075-47EF-B0D9-CC0F1AEE1501}" srcOrd="1" destOrd="0" presId="urn:microsoft.com/office/officeart/2005/8/layout/hierarchy1"/>
    <dgm:cxn modelId="{478DC82D-78B6-4B6D-9426-51D70498A6E0}" type="presParOf" srcId="{C03515D1-C988-41E1-B3AE-82FC13695BC5}" destId="{54B8E65F-5B8D-4FA8-84E3-7E0F5254C568}" srcOrd="2" destOrd="0" presId="urn:microsoft.com/office/officeart/2005/8/layout/hierarchy1"/>
    <dgm:cxn modelId="{B688175E-C7C8-4EAD-84A4-4F7AB5E50DCF}" type="presParOf" srcId="{C03515D1-C988-41E1-B3AE-82FC13695BC5}" destId="{7A36C6CC-9683-4438-BEC2-9C398738222E}" srcOrd="3" destOrd="0" presId="urn:microsoft.com/office/officeart/2005/8/layout/hierarchy1"/>
    <dgm:cxn modelId="{98A52CCD-0BDC-4872-A986-7B54984B50F7}" type="presParOf" srcId="{7A36C6CC-9683-4438-BEC2-9C398738222E}" destId="{2BEB0C6F-068F-498B-BC54-E4B5B3CF5AEC}" srcOrd="0" destOrd="0" presId="urn:microsoft.com/office/officeart/2005/8/layout/hierarchy1"/>
    <dgm:cxn modelId="{0682D65A-036D-4FB1-A509-8DEC8C0DE9F5}" type="presParOf" srcId="{2BEB0C6F-068F-498B-BC54-E4B5B3CF5AEC}" destId="{219DE1B8-062D-4E58-B9D2-B32B91C34F21}" srcOrd="0" destOrd="0" presId="urn:microsoft.com/office/officeart/2005/8/layout/hierarchy1"/>
    <dgm:cxn modelId="{5D3495B3-23B6-473D-A7B1-ECB8A5CE3DC9}" type="presParOf" srcId="{2BEB0C6F-068F-498B-BC54-E4B5B3CF5AEC}" destId="{45EBF65B-5A6B-49EF-B96F-ADDFEC80184F}" srcOrd="1" destOrd="0" presId="urn:microsoft.com/office/officeart/2005/8/layout/hierarchy1"/>
    <dgm:cxn modelId="{083B4462-67A9-404A-B4A5-A4C90C37274F}" type="presParOf" srcId="{7A36C6CC-9683-4438-BEC2-9C398738222E}" destId="{F9C37B7E-A663-444C-8140-A942612F8160}" srcOrd="1" destOrd="0" presId="urn:microsoft.com/office/officeart/2005/8/layout/hierarchy1"/>
    <dgm:cxn modelId="{5FBCF711-D8F7-47C3-B4C9-D215DD5AD9F6}" type="presParOf" srcId="{F9C37B7E-A663-444C-8140-A942612F8160}" destId="{7A881527-E80A-4C7D-B3A9-ECBCF99C51C6}" srcOrd="0" destOrd="0" presId="urn:microsoft.com/office/officeart/2005/8/layout/hierarchy1"/>
    <dgm:cxn modelId="{E1CA2683-4852-4BF7-9ACC-3AF2815A914D}" type="presParOf" srcId="{F9C37B7E-A663-444C-8140-A942612F8160}" destId="{B72FDF27-C70D-4D44-BD70-9A274A2373CF}" srcOrd="1" destOrd="0" presId="urn:microsoft.com/office/officeart/2005/8/layout/hierarchy1"/>
    <dgm:cxn modelId="{881C90E7-0CD6-459C-BDF9-3E5A3A0B26DD}" type="presParOf" srcId="{B72FDF27-C70D-4D44-BD70-9A274A2373CF}" destId="{D32ABEB5-B55E-4D36-9BD3-39264EA1E07F}" srcOrd="0" destOrd="0" presId="urn:microsoft.com/office/officeart/2005/8/layout/hierarchy1"/>
    <dgm:cxn modelId="{2BA1C1AD-57F5-4D34-8335-4005A2FF1722}" type="presParOf" srcId="{D32ABEB5-B55E-4D36-9BD3-39264EA1E07F}" destId="{E4DBBE8D-028C-4A46-A1EE-DDFA6DC03691}" srcOrd="0" destOrd="0" presId="urn:microsoft.com/office/officeart/2005/8/layout/hierarchy1"/>
    <dgm:cxn modelId="{60C06AFA-70FB-484B-A7DF-BB195F18241F}" type="presParOf" srcId="{D32ABEB5-B55E-4D36-9BD3-39264EA1E07F}" destId="{34E25030-0FAD-46D3-9EF8-4BB575AB5187}" srcOrd="1" destOrd="0" presId="urn:microsoft.com/office/officeart/2005/8/layout/hierarchy1"/>
    <dgm:cxn modelId="{1AD6383C-0F46-4595-8F8C-E90A450B4EA4}" type="presParOf" srcId="{B72FDF27-C70D-4D44-BD70-9A274A2373CF}" destId="{CC36AEAA-8C2F-474A-8E79-1F99013D64AC}" srcOrd="1" destOrd="0" presId="urn:microsoft.com/office/officeart/2005/8/layout/hierarchy1"/>
    <dgm:cxn modelId="{8A25D9E5-710B-4795-9A9E-DE079179C7C7}" type="presParOf" srcId="{F9C37B7E-A663-444C-8140-A942612F8160}" destId="{B805D455-6728-41CE-BC06-26D872AEF54C}" srcOrd="2" destOrd="0" presId="urn:microsoft.com/office/officeart/2005/8/layout/hierarchy1"/>
    <dgm:cxn modelId="{99666956-1E2E-4B2F-97D7-705C154429F1}" type="presParOf" srcId="{F9C37B7E-A663-444C-8140-A942612F8160}" destId="{950663F5-54B1-42E0-833C-B7AD99D5F236}" srcOrd="3" destOrd="0" presId="urn:microsoft.com/office/officeart/2005/8/layout/hierarchy1"/>
    <dgm:cxn modelId="{7AC19478-6694-4E78-8290-A67D859BB658}" type="presParOf" srcId="{950663F5-54B1-42E0-833C-B7AD99D5F236}" destId="{DC9B8BD1-3B76-4D94-B0D0-D931D02310B4}" srcOrd="0" destOrd="0" presId="urn:microsoft.com/office/officeart/2005/8/layout/hierarchy1"/>
    <dgm:cxn modelId="{E6FDD1DF-F3A5-4E07-BE26-FE339966F397}" type="presParOf" srcId="{DC9B8BD1-3B76-4D94-B0D0-D931D02310B4}" destId="{8B4DE7EB-7C7B-40A7-B287-FE1BF0689F9C}" srcOrd="0" destOrd="0" presId="urn:microsoft.com/office/officeart/2005/8/layout/hierarchy1"/>
    <dgm:cxn modelId="{3E15078F-9557-4C53-96D3-E0B0BA09DC07}" type="presParOf" srcId="{DC9B8BD1-3B76-4D94-B0D0-D931D02310B4}" destId="{818C7D2B-F41F-4C41-8E81-547219312642}" srcOrd="1" destOrd="0" presId="urn:microsoft.com/office/officeart/2005/8/layout/hierarchy1"/>
    <dgm:cxn modelId="{28793BB2-06F0-43ED-9EE1-49283E586290}" type="presParOf" srcId="{950663F5-54B1-42E0-833C-B7AD99D5F236}" destId="{41C2F70A-D7E1-40BE-AFA7-268F10D9F034}" srcOrd="1" destOrd="0" presId="urn:microsoft.com/office/officeart/2005/8/layout/hierarchy1"/>
    <dgm:cxn modelId="{E6BE2752-D92F-4604-A17C-31C0DFEDD755}" type="presParOf" srcId="{C03515D1-C988-41E1-B3AE-82FC13695BC5}" destId="{D935461D-F6E0-44B1-BA02-DEF725A74A2B}" srcOrd="4" destOrd="0" presId="urn:microsoft.com/office/officeart/2005/8/layout/hierarchy1"/>
    <dgm:cxn modelId="{8DE4A1C6-002E-4A83-8CD1-FF9B46A59B7E}" type="presParOf" srcId="{C03515D1-C988-41E1-B3AE-82FC13695BC5}" destId="{E85EF70B-37D8-4FB8-912A-6C8D90FFCB20}" srcOrd="5" destOrd="0" presId="urn:microsoft.com/office/officeart/2005/8/layout/hierarchy1"/>
    <dgm:cxn modelId="{59F09633-6466-4B73-A4C6-358BC66196D8}" type="presParOf" srcId="{E85EF70B-37D8-4FB8-912A-6C8D90FFCB20}" destId="{C153E0AF-820C-4DB5-83E0-B7713AC55337}" srcOrd="0" destOrd="0" presId="urn:microsoft.com/office/officeart/2005/8/layout/hierarchy1"/>
    <dgm:cxn modelId="{7A9F7F59-5E50-4CFA-98B2-E870D4138E37}" type="presParOf" srcId="{C153E0AF-820C-4DB5-83E0-B7713AC55337}" destId="{5AAED611-8F28-4622-8E9C-2C0197C0C7D9}" srcOrd="0" destOrd="0" presId="urn:microsoft.com/office/officeart/2005/8/layout/hierarchy1"/>
    <dgm:cxn modelId="{819157B7-240E-428A-8FA6-5AE0AA206DDD}" type="presParOf" srcId="{C153E0AF-820C-4DB5-83E0-B7713AC55337}" destId="{F3E207ED-B174-4CB5-AB04-2357E34FF20F}" srcOrd="1" destOrd="0" presId="urn:microsoft.com/office/officeart/2005/8/layout/hierarchy1"/>
    <dgm:cxn modelId="{7DCC9387-F6BA-4A40-A44F-62DE0EC612B2}" type="presParOf" srcId="{E85EF70B-37D8-4FB8-912A-6C8D90FFCB20}" destId="{AA38A5B7-4D63-49A8-9397-32FD011D376B}" srcOrd="1" destOrd="0" presId="urn:microsoft.com/office/officeart/2005/8/layout/hierarchy1"/>
    <dgm:cxn modelId="{CE5CE2C5-9CC7-4A8F-A7C9-2245EC8002DF}" type="presParOf" srcId="{1DC9FED3-AEB7-4B42-BABB-AA96B4AC6A53}" destId="{0FE709A7-A2A3-47ED-AC55-71F51D0EB904}" srcOrd="2" destOrd="0" presId="urn:microsoft.com/office/officeart/2005/8/layout/hierarchy1"/>
    <dgm:cxn modelId="{A614BB71-3817-4510-8083-55C37F098B8F}" type="presParOf" srcId="{1DC9FED3-AEB7-4B42-BABB-AA96B4AC6A53}" destId="{D56FE295-761B-4E76-8883-1863EA5E8F0A}" srcOrd="3" destOrd="0" presId="urn:microsoft.com/office/officeart/2005/8/layout/hierarchy1"/>
    <dgm:cxn modelId="{2FAD9188-64A6-4C06-9224-385C59E56D30}" type="presParOf" srcId="{D56FE295-761B-4E76-8883-1863EA5E8F0A}" destId="{E0C22014-FF76-44A6-A22E-727E6F426196}" srcOrd="0" destOrd="0" presId="urn:microsoft.com/office/officeart/2005/8/layout/hierarchy1"/>
    <dgm:cxn modelId="{E3DF7105-8C08-4357-A434-BC9F49C65FF5}" type="presParOf" srcId="{E0C22014-FF76-44A6-A22E-727E6F426196}" destId="{F57384C5-F76C-4BCE-B997-653883BC646A}" srcOrd="0" destOrd="0" presId="urn:microsoft.com/office/officeart/2005/8/layout/hierarchy1"/>
    <dgm:cxn modelId="{005BFA37-FC5B-41F5-9E0A-D213808C097D}" type="presParOf" srcId="{E0C22014-FF76-44A6-A22E-727E6F426196}" destId="{F017950F-8D35-4F60-AA10-300252DF6EDE}" srcOrd="1" destOrd="0" presId="urn:microsoft.com/office/officeart/2005/8/layout/hierarchy1"/>
    <dgm:cxn modelId="{BE6E23C6-FB0C-488F-B0BC-E12C32F3BB6F}" type="presParOf" srcId="{D56FE295-761B-4E76-8883-1863EA5E8F0A}" destId="{A0FE86AB-3581-45EF-926B-ADBF3628100F}" srcOrd="1" destOrd="0" presId="urn:microsoft.com/office/officeart/2005/8/layout/hierarchy1"/>
    <dgm:cxn modelId="{84D5FFF4-CD66-4DD6-AEAF-1DD14571B0E7}" type="presParOf" srcId="{A0FE86AB-3581-45EF-926B-ADBF3628100F}" destId="{47B13535-A62D-D640-A145-DBB63730BF49}" srcOrd="0" destOrd="0" presId="urn:microsoft.com/office/officeart/2005/8/layout/hierarchy1"/>
    <dgm:cxn modelId="{AFDE2D52-5C88-4729-880F-831A368BDAC3}" type="presParOf" srcId="{A0FE86AB-3581-45EF-926B-ADBF3628100F}" destId="{CD55D79A-7A62-B240-A3D2-31CE379C8519}" srcOrd="1" destOrd="0" presId="urn:microsoft.com/office/officeart/2005/8/layout/hierarchy1"/>
    <dgm:cxn modelId="{74015ED9-B1AE-4B9A-9320-2E4D1E8FCC66}" type="presParOf" srcId="{CD55D79A-7A62-B240-A3D2-31CE379C8519}" destId="{DFFC678B-06D1-7D4F-96FF-06994FFEED9B}" srcOrd="0" destOrd="0" presId="urn:microsoft.com/office/officeart/2005/8/layout/hierarchy1"/>
    <dgm:cxn modelId="{7F67B315-D95A-49A2-AABF-BE0EA190089D}" type="presParOf" srcId="{DFFC678B-06D1-7D4F-96FF-06994FFEED9B}" destId="{027BE2B7-C27E-FE4B-AE63-8FE8BA7C5C53}" srcOrd="0" destOrd="0" presId="urn:microsoft.com/office/officeart/2005/8/layout/hierarchy1"/>
    <dgm:cxn modelId="{EB0C9DB0-513C-4CB6-BAC9-C9CF54BA723F}" type="presParOf" srcId="{DFFC678B-06D1-7D4F-96FF-06994FFEED9B}" destId="{2826970B-373B-FD43-98BC-AA0139AAF960}" srcOrd="1" destOrd="0" presId="urn:microsoft.com/office/officeart/2005/8/layout/hierarchy1"/>
    <dgm:cxn modelId="{2088D045-5256-4FCB-A944-C68F8A3BE126}" type="presParOf" srcId="{CD55D79A-7A62-B240-A3D2-31CE379C8519}" destId="{E8696538-BDBD-7347-8AA9-A1CB466F8925}" srcOrd="1" destOrd="0" presId="urn:microsoft.com/office/officeart/2005/8/layout/hierarchy1"/>
    <dgm:cxn modelId="{36F93AB4-3DD8-49D4-A55E-F1463EB859F9}" type="presParOf" srcId="{E8696538-BDBD-7347-8AA9-A1CB466F8925}" destId="{F64C3FB2-B83A-432A-8CAD-9C2C51EDBEFF}" srcOrd="0" destOrd="0" presId="urn:microsoft.com/office/officeart/2005/8/layout/hierarchy1"/>
    <dgm:cxn modelId="{58E1112F-597A-4A0E-9FC6-D7E1BC2DFCEE}" type="presParOf" srcId="{E8696538-BDBD-7347-8AA9-A1CB466F8925}" destId="{90A75653-8B68-40D2-B281-9A6F70BBC575}" srcOrd="1" destOrd="0" presId="urn:microsoft.com/office/officeart/2005/8/layout/hierarchy1"/>
    <dgm:cxn modelId="{0AB25AE4-A535-4325-89D2-1854B74C68E4}" type="presParOf" srcId="{90A75653-8B68-40D2-B281-9A6F70BBC575}" destId="{4B31FD8C-202A-40BD-87B2-A3D357F53BED}" srcOrd="0" destOrd="0" presId="urn:microsoft.com/office/officeart/2005/8/layout/hierarchy1"/>
    <dgm:cxn modelId="{16054E7F-1229-4F86-8B77-0401D8F900E0}" type="presParOf" srcId="{4B31FD8C-202A-40BD-87B2-A3D357F53BED}" destId="{8AF89BB2-E896-4235-8F23-0322636A5841}" srcOrd="0" destOrd="0" presId="urn:microsoft.com/office/officeart/2005/8/layout/hierarchy1"/>
    <dgm:cxn modelId="{B6244B7D-95FB-459E-8C41-1D5466FECC8B}" type="presParOf" srcId="{4B31FD8C-202A-40BD-87B2-A3D357F53BED}" destId="{564CD04E-568E-4A4E-926D-906557046A3F}" srcOrd="1" destOrd="0" presId="urn:microsoft.com/office/officeart/2005/8/layout/hierarchy1"/>
    <dgm:cxn modelId="{A9B293D2-EBAF-47A5-AED5-F0335A3623C7}" type="presParOf" srcId="{90A75653-8B68-40D2-B281-9A6F70BBC575}" destId="{5A39AEFB-F2C2-4F49-97E7-3F00C7144683}" srcOrd="1" destOrd="0" presId="urn:microsoft.com/office/officeart/2005/8/layout/hierarchy1"/>
    <dgm:cxn modelId="{9F7A5BAE-4418-40E8-B2CB-5900E73AEBA0}" type="presParOf" srcId="{E8696538-BDBD-7347-8AA9-A1CB466F8925}" destId="{B0A87295-873A-4FE4-A201-B9B5D352469E}" srcOrd="2" destOrd="0" presId="urn:microsoft.com/office/officeart/2005/8/layout/hierarchy1"/>
    <dgm:cxn modelId="{F7BB465C-D71E-4224-BD99-2AFF6C4C30D0}" type="presParOf" srcId="{E8696538-BDBD-7347-8AA9-A1CB466F8925}" destId="{FFE131A9-8B8F-4498-93B0-4790BCC470F3}" srcOrd="3" destOrd="0" presId="urn:microsoft.com/office/officeart/2005/8/layout/hierarchy1"/>
    <dgm:cxn modelId="{F3825A03-E75D-4A1E-A1A1-D6A672CD9804}" type="presParOf" srcId="{FFE131A9-8B8F-4498-93B0-4790BCC470F3}" destId="{F5933DF3-5585-4F3D-8AD7-890548EEA081}" srcOrd="0" destOrd="0" presId="urn:microsoft.com/office/officeart/2005/8/layout/hierarchy1"/>
    <dgm:cxn modelId="{6ABD5621-8650-4FE4-999D-BC15538D5A58}" type="presParOf" srcId="{F5933DF3-5585-4F3D-8AD7-890548EEA081}" destId="{E6E10353-D078-4E42-BEEC-515ED85E18C3}" srcOrd="0" destOrd="0" presId="urn:microsoft.com/office/officeart/2005/8/layout/hierarchy1"/>
    <dgm:cxn modelId="{DC24EBE2-2E33-4365-B875-744B5758E812}" type="presParOf" srcId="{F5933DF3-5585-4F3D-8AD7-890548EEA081}" destId="{88506B60-9E66-4E81-AFAB-A341D6CEE7C7}" srcOrd="1" destOrd="0" presId="urn:microsoft.com/office/officeart/2005/8/layout/hierarchy1"/>
    <dgm:cxn modelId="{A2DBDDFD-7F6B-422F-A70C-21683A33B0B8}" type="presParOf" srcId="{FFE131A9-8B8F-4498-93B0-4790BCC470F3}" destId="{E8C9B5A2-4963-4B8F-8150-02A91A1EE79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FBC18-78BD-4ED9-A746-1AAF50B68DE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7A276663-9CC6-498F-B9F7-1E8A39D09B6E}">
      <dgm:prSet phldrT="[Text]"/>
      <dgm:spPr/>
      <dgm:t>
        <a:bodyPr/>
        <a:lstStyle/>
        <a:p>
          <a:r>
            <a:rPr lang="en-US" dirty="0" smtClean="0">
              <a:solidFill>
                <a:schemeClr val="tx1"/>
              </a:solidFill>
            </a:rPr>
            <a:t>Improve Newborn Outcomes</a:t>
          </a:r>
          <a:endParaRPr lang="en-US" dirty="0">
            <a:solidFill>
              <a:schemeClr val="tx1"/>
            </a:solidFill>
          </a:endParaRPr>
        </a:p>
      </dgm:t>
    </dgm:pt>
    <dgm:pt modelId="{7B3A8F06-749A-403E-B08E-9331355B86D9}" type="parTrans" cxnId="{8AF4A876-50E7-4321-AA6E-648CED8691CF}">
      <dgm:prSet/>
      <dgm:spPr/>
      <dgm:t>
        <a:bodyPr/>
        <a:lstStyle/>
        <a:p>
          <a:endParaRPr lang="en-US">
            <a:solidFill>
              <a:schemeClr val="tx1"/>
            </a:solidFill>
          </a:endParaRPr>
        </a:p>
      </dgm:t>
    </dgm:pt>
    <dgm:pt modelId="{D963AED9-9242-48F3-B31E-9D5F9EC2A2D2}" type="sibTrans" cxnId="{8AF4A876-50E7-4321-AA6E-648CED8691CF}">
      <dgm:prSet/>
      <dgm:spPr/>
      <dgm:t>
        <a:bodyPr/>
        <a:lstStyle/>
        <a:p>
          <a:endParaRPr lang="en-US">
            <a:solidFill>
              <a:schemeClr val="tx1"/>
            </a:solidFill>
          </a:endParaRPr>
        </a:p>
      </dgm:t>
    </dgm:pt>
    <dgm:pt modelId="{C8D46942-E27C-4ADE-BC1A-48A4DBF99817}">
      <dgm:prSet phldrT="[Text]"/>
      <dgm:spPr/>
      <dgm:t>
        <a:bodyPr/>
        <a:lstStyle/>
        <a:p>
          <a:r>
            <a:rPr lang="en-US" dirty="0" smtClean="0">
              <a:solidFill>
                <a:schemeClr val="tx1"/>
              </a:solidFill>
            </a:rPr>
            <a:t>QI Education</a:t>
          </a:r>
          <a:endParaRPr lang="en-US" dirty="0">
            <a:solidFill>
              <a:schemeClr val="tx1"/>
            </a:solidFill>
          </a:endParaRPr>
        </a:p>
      </dgm:t>
    </dgm:pt>
    <dgm:pt modelId="{270CC610-D92E-4298-B9BA-1C32E1DAD53E}" type="parTrans" cxnId="{7895F08A-04FB-4852-927C-10F341A65DA1}">
      <dgm:prSet/>
      <dgm:spPr/>
      <dgm:t>
        <a:bodyPr/>
        <a:lstStyle/>
        <a:p>
          <a:endParaRPr lang="en-US">
            <a:solidFill>
              <a:schemeClr val="tx1"/>
            </a:solidFill>
          </a:endParaRPr>
        </a:p>
      </dgm:t>
    </dgm:pt>
    <dgm:pt modelId="{13FC471C-1831-46B9-B630-1DC9C71A2278}" type="sibTrans" cxnId="{7895F08A-04FB-4852-927C-10F341A65DA1}">
      <dgm:prSet/>
      <dgm:spPr/>
      <dgm:t>
        <a:bodyPr/>
        <a:lstStyle/>
        <a:p>
          <a:endParaRPr lang="en-US">
            <a:solidFill>
              <a:schemeClr val="tx1"/>
            </a:solidFill>
          </a:endParaRPr>
        </a:p>
      </dgm:t>
    </dgm:pt>
    <dgm:pt modelId="{C9C595BF-2D30-4A53-851A-0B8B674763A4}">
      <dgm:prSet phldrT="[Text]"/>
      <dgm:spPr/>
      <dgm:t>
        <a:bodyPr/>
        <a:lstStyle/>
        <a:p>
          <a:r>
            <a:rPr lang="en-US" dirty="0" smtClean="0">
              <a:solidFill>
                <a:schemeClr val="tx1"/>
              </a:solidFill>
            </a:rPr>
            <a:t>Support Local QI Efforts</a:t>
          </a:r>
          <a:endParaRPr lang="en-US" dirty="0">
            <a:solidFill>
              <a:schemeClr val="tx1"/>
            </a:solidFill>
          </a:endParaRPr>
        </a:p>
      </dgm:t>
    </dgm:pt>
    <dgm:pt modelId="{41FA6FA8-A58A-4D3B-ADA2-8F03D0057E67}" type="parTrans" cxnId="{17396D61-985E-4E29-A8F8-4A0328B0611B}">
      <dgm:prSet/>
      <dgm:spPr/>
      <dgm:t>
        <a:bodyPr/>
        <a:lstStyle/>
        <a:p>
          <a:endParaRPr lang="en-US">
            <a:solidFill>
              <a:schemeClr val="tx1"/>
            </a:solidFill>
          </a:endParaRPr>
        </a:p>
      </dgm:t>
    </dgm:pt>
    <dgm:pt modelId="{A131A6D3-C719-495B-9197-99D20576CEAE}" type="sibTrans" cxnId="{17396D61-985E-4E29-A8F8-4A0328B0611B}">
      <dgm:prSet/>
      <dgm:spPr/>
      <dgm:t>
        <a:bodyPr/>
        <a:lstStyle/>
        <a:p>
          <a:endParaRPr lang="en-US">
            <a:solidFill>
              <a:schemeClr val="tx1"/>
            </a:solidFill>
          </a:endParaRPr>
        </a:p>
      </dgm:t>
    </dgm:pt>
    <dgm:pt modelId="{3AC1A57E-B358-4CAD-86CC-0D479A9EB683}">
      <dgm:prSet phldrT="[Text]"/>
      <dgm:spPr/>
      <dgm:t>
        <a:bodyPr/>
        <a:lstStyle/>
        <a:p>
          <a:r>
            <a:rPr lang="en-US" dirty="0" smtClean="0">
              <a:solidFill>
                <a:schemeClr val="tx1"/>
              </a:solidFill>
            </a:rPr>
            <a:t>Collaborative QI Projects</a:t>
          </a:r>
          <a:endParaRPr lang="en-US" dirty="0">
            <a:solidFill>
              <a:schemeClr val="tx1"/>
            </a:solidFill>
          </a:endParaRPr>
        </a:p>
      </dgm:t>
    </dgm:pt>
    <dgm:pt modelId="{86AC9E47-84B5-4535-A371-DE8882E8D72E}" type="parTrans" cxnId="{13A3704D-A448-4CE6-991B-17989A84CE35}">
      <dgm:prSet/>
      <dgm:spPr/>
      <dgm:t>
        <a:bodyPr/>
        <a:lstStyle/>
        <a:p>
          <a:endParaRPr lang="en-US">
            <a:solidFill>
              <a:schemeClr val="tx1"/>
            </a:solidFill>
          </a:endParaRPr>
        </a:p>
      </dgm:t>
    </dgm:pt>
    <dgm:pt modelId="{A2BB5E94-2FF5-4B82-B093-E4BC0F3F92CD}" type="sibTrans" cxnId="{13A3704D-A448-4CE6-991B-17989A84CE35}">
      <dgm:prSet/>
      <dgm:spPr/>
      <dgm:t>
        <a:bodyPr/>
        <a:lstStyle/>
        <a:p>
          <a:endParaRPr lang="en-US">
            <a:solidFill>
              <a:schemeClr val="tx1"/>
            </a:solidFill>
          </a:endParaRPr>
        </a:p>
      </dgm:t>
    </dgm:pt>
    <dgm:pt modelId="{FCCEBBA7-A06E-4BAF-911A-9E8E8E066BDC}">
      <dgm:prSet phldrT="[Text]"/>
      <dgm:spPr/>
      <dgm:t>
        <a:bodyPr/>
        <a:lstStyle/>
        <a:p>
          <a:endParaRPr lang="en-US" dirty="0">
            <a:solidFill>
              <a:schemeClr val="tx1"/>
            </a:solidFill>
          </a:endParaRPr>
        </a:p>
      </dgm:t>
    </dgm:pt>
    <dgm:pt modelId="{EFC35BD6-F439-4173-8F6E-64AA0B0135ED}" type="parTrans" cxnId="{C745E810-3E30-4208-800A-F04BFA691E33}">
      <dgm:prSet/>
      <dgm:spPr/>
      <dgm:t>
        <a:bodyPr/>
        <a:lstStyle/>
        <a:p>
          <a:endParaRPr lang="en-US">
            <a:solidFill>
              <a:schemeClr val="tx1"/>
            </a:solidFill>
          </a:endParaRPr>
        </a:p>
      </dgm:t>
    </dgm:pt>
    <dgm:pt modelId="{68FB40D5-5EBF-40A9-8980-99D3059DE761}" type="sibTrans" cxnId="{C745E810-3E30-4208-800A-F04BFA691E33}">
      <dgm:prSet/>
      <dgm:spPr/>
      <dgm:t>
        <a:bodyPr/>
        <a:lstStyle/>
        <a:p>
          <a:endParaRPr lang="en-US">
            <a:solidFill>
              <a:schemeClr val="tx1"/>
            </a:solidFill>
          </a:endParaRPr>
        </a:p>
      </dgm:t>
    </dgm:pt>
    <dgm:pt modelId="{CC6615BA-24A5-4285-857D-BD8E35548109}">
      <dgm:prSet phldrT="[Text]"/>
      <dgm:spPr/>
      <dgm:t>
        <a:bodyPr/>
        <a:lstStyle/>
        <a:p>
          <a:r>
            <a:rPr lang="en-US" dirty="0" smtClean="0">
              <a:solidFill>
                <a:schemeClr val="tx1"/>
              </a:solidFill>
            </a:rPr>
            <a:t>Bench-marking</a:t>
          </a:r>
          <a:endParaRPr lang="en-US" dirty="0">
            <a:solidFill>
              <a:schemeClr val="tx1"/>
            </a:solidFill>
          </a:endParaRPr>
        </a:p>
      </dgm:t>
    </dgm:pt>
    <dgm:pt modelId="{A09BEAD7-B8A8-422D-939F-B30953C35279}" type="parTrans" cxnId="{469662AC-476E-4F41-8678-AACEA9F282DA}">
      <dgm:prSet/>
      <dgm:spPr/>
      <dgm:t>
        <a:bodyPr/>
        <a:lstStyle/>
        <a:p>
          <a:endParaRPr lang="en-US">
            <a:solidFill>
              <a:schemeClr val="tx1"/>
            </a:solidFill>
          </a:endParaRPr>
        </a:p>
      </dgm:t>
    </dgm:pt>
    <dgm:pt modelId="{944AB973-7F8D-4CA8-B3CB-E275F0944153}" type="sibTrans" cxnId="{469662AC-476E-4F41-8678-AACEA9F282DA}">
      <dgm:prSet/>
      <dgm:spPr/>
      <dgm:t>
        <a:bodyPr/>
        <a:lstStyle/>
        <a:p>
          <a:endParaRPr lang="en-US">
            <a:solidFill>
              <a:schemeClr val="tx1"/>
            </a:solidFill>
          </a:endParaRPr>
        </a:p>
      </dgm:t>
    </dgm:pt>
    <dgm:pt modelId="{2795CB11-0D24-4EDE-827D-9D953C3FDB21}">
      <dgm:prSet phldrT="[Text]"/>
      <dgm:spPr/>
      <dgm:t>
        <a:bodyPr/>
        <a:lstStyle/>
        <a:p>
          <a:r>
            <a:rPr lang="en-US" dirty="0" smtClean="0">
              <a:solidFill>
                <a:schemeClr val="tx1"/>
              </a:solidFill>
            </a:rPr>
            <a:t>Work at the Population Level</a:t>
          </a:r>
          <a:endParaRPr lang="en-US" dirty="0">
            <a:solidFill>
              <a:schemeClr val="tx1"/>
            </a:solidFill>
          </a:endParaRPr>
        </a:p>
      </dgm:t>
    </dgm:pt>
    <dgm:pt modelId="{5DD429B7-3C9B-4A79-B2F0-67B5B9031AFF}" type="parTrans" cxnId="{DD2CF772-8473-4D26-9A94-404C46C7A908}">
      <dgm:prSet/>
      <dgm:spPr/>
      <dgm:t>
        <a:bodyPr/>
        <a:lstStyle/>
        <a:p>
          <a:endParaRPr lang="en-US"/>
        </a:p>
      </dgm:t>
    </dgm:pt>
    <dgm:pt modelId="{486297EB-B423-4645-B2B7-5797E11CC6A0}" type="sibTrans" cxnId="{DD2CF772-8473-4D26-9A94-404C46C7A908}">
      <dgm:prSet/>
      <dgm:spPr/>
      <dgm:t>
        <a:bodyPr/>
        <a:lstStyle/>
        <a:p>
          <a:endParaRPr lang="en-US"/>
        </a:p>
      </dgm:t>
    </dgm:pt>
    <dgm:pt modelId="{B80D3EF7-481D-40BB-82A5-D2F87E901AA1}" type="pres">
      <dgm:prSet presAssocID="{1F3FBC18-78BD-4ED9-A746-1AAF50B68DEC}" presName="cycle" presStyleCnt="0">
        <dgm:presLayoutVars>
          <dgm:chMax val="1"/>
          <dgm:dir/>
          <dgm:animLvl val="ctr"/>
          <dgm:resizeHandles val="exact"/>
        </dgm:presLayoutVars>
      </dgm:prSet>
      <dgm:spPr/>
      <dgm:t>
        <a:bodyPr/>
        <a:lstStyle/>
        <a:p>
          <a:endParaRPr lang="en-US"/>
        </a:p>
      </dgm:t>
    </dgm:pt>
    <dgm:pt modelId="{B8426538-FD28-46F2-974D-77AC5BE26D9E}" type="pres">
      <dgm:prSet presAssocID="{7A276663-9CC6-498F-B9F7-1E8A39D09B6E}" presName="centerShape" presStyleLbl="node0" presStyleIdx="0" presStyleCnt="1"/>
      <dgm:spPr/>
      <dgm:t>
        <a:bodyPr/>
        <a:lstStyle/>
        <a:p>
          <a:endParaRPr lang="en-US"/>
        </a:p>
      </dgm:t>
    </dgm:pt>
    <dgm:pt modelId="{664873D8-7238-40B9-8EA5-3E30840EEF66}" type="pres">
      <dgm:prSet presAssocID="{270CC610-D92E-4298-B9BA-1C32E1DAD53E}" presName="parTrans" presStyleLbl="bgSibTrans2D1" presStyleIdx="0" presStyleCnt="5"/>
      <dgm:spPr/>
      <dgm:t>
        <a:bodyPr/>
        <a:lstStyle/>
        <a:p>
          <a:endParaRPr lang="en-US"/>
        </a:p>
      </dgm:t>
    </dgm:pt>
    <dgm:pt modelId="{02F6DAAE-ABBA-4C3E-B895-AF6F7B192690}" type="pres">
      <dgm:prSet presAssocID="{C8D46942-E27C-4ADE-BC1A-48A4DBF99817}" presName="node" presStyleLbl="node1" presStyleIdx="0" presStyleCnt="5">
        <dgm:presLayoutVars>
          <dgm:bulletEnabled val="1"/>
        </dgm:presLayoutVars>
      </dgm:prSet>
      <dgm:spPr/>
      <dgm:t>
        <a:bodyPr/>
        <a:lstStyle/>
        <a:p>
          <a:endParaRPr lang="en-US"/>
        </a:p>
      </dgm:t>
    </dgm:pt>
    <dgm:pt modelId="{0362352A-4D81-41AA-A115-AB8A17239D40}" type="pres">
      <dgm:prSet presAssocID="{41FA6FA8-A58A-4D3B-ADA2-8F03D0057E67}" presName="parTrans" presStyleLbl="bgSibTrans2D1" presStyleIdx="1" presStyleCnt="5"/>
      <dgm:spPr/>
      <dgm:t>
        <a:bodyPr/>
        <a:lstStyle/>
        <a:p>
          <a:endParaRPr lang="en-US"/>
        </a:p>
      </dgm:t>
    </dgm:pt>
    <dgm:pt modelId="{83024C2F-D2FA-4159-B24F-190B7B92AAE4}" type="pres">
      <dgm:prSet presAssocID="{C9C595BF-2D30-4A53-851A-0B8B674763A4}" presName="node" presStyleLbl="node1" presStyleIdx="1" presStyleCnt="5">
        <dgm:presLayoutVars>
          <dgm:bulletEnabled val="1"/>
        </dgm:presLayoutVars>
      </dgm:prSet>
      <dgm:spPr/>
      <dgm:t>
        <a:bodyPr/>
        <a:lstStyle/>
        <a:p>
          <a:endParaRPr lang="en-US"/>
        </a:p>
      </dgm:t>
    </dgm:pt>
    <dgm:pt modelId="{A251640B-72CA-45F9-B8BC-7903B3C52D51}" type="pres">
      <dgm:prSet presAssocID="{A09BEAD7-B8A8-422D-939F-B30953C35279}" presName="parTrans" presStyleLbl="bgSibTrans2D1" presStyleIdx="2" presStyleCnt="5"/>
      <dgm:spPr/>
      <dgm:t>
        <a:bodyPr/>
        <a:lstStyle/>
        <a:p>
          <a:endParaRPr lang="en-US"/>
        </a:p>
      </dgm:t>
    </dgm:pt>
    <dgm:pt modelId="{57FAEB30-E151-4ACE-AA81-C60B0353A1CC}" type="pres">
      <dgm:prSet presAssocID="{CC6615BA-24A5-4285-857D-BD8E35548109}" presName="node" presStyleLbl="node1" presStyleIdx="2" presStyleCnt="5">
        <dgm:presLayoutVars>
          <dgm:bulletEnabled val="1"/>
        </dgm:presLayoutVars>
      </dgm:prSet>
      <dgm:spPr/>
      <dgm:t>
        <a:bodyPr/>
        <a:lstStyle/>
        <a:p>
          <a:endParaRPr lang="en-US"/>
        </a:p>
      </dgm:t>
    </dgm:pt>
    <dgm:pt modelId="{D5449C68-B9B5-4F48-A12B-076A32618223}" type="pres">
      <dgm:prSet presAssocID="{86AC9E47-84B5-4535-A371-DE8882E8D72E}" presName="parTrans" presStyleLbl="bgSibTrans2D1" presStyleIdx="3" presStyleCnt="5"/>
      <dgm:spPr/>
      <dgm:t>
        <a:bodyPr/>
        <a:lstStyle/>
        <a:p>
          <a:endParaRPr lang="en-US"/>
        </a:p>
      </dgm:t>
    </dgm:pt>
    <dgm:pt modelId="{DA89A5E0-9328-4139-8B0D-B6EE8F6C9DAE}" type="pres">
      <dgm:prSet presAssocID="{3AC1A57E-B358-4CAD-86CC-0D479A9EB683}" presName="node" presStyleLbl="node1" presStyleIdx="3" presStyleCnt="5">
        <dgm:presLayoutVars>
          <dgm:bulletEnabled val="1"/>
        </dgm:presLayoutVars>
      </dgm:prSet>
      <dgm:spPr/>
      <dgm:t>
        <a:bodyPr/>
        <a:lstStyle/>
        <a:p>
          <a:endParaRPr lang="en-US"/>
        </a:p>
      </dgm:t>
    </dgm:pt>
    <dgm:pt modelId="{87B406CA-33A9-436E-8892-C99F30F5569B}" type="pres">
      <dgm:prSet presAssocID="{5DD429B7-3C9B-4A79-B2F0-67B5B9031AFF}" presName="parTrans" presStyleLbl="bgSibTrans2D1" presStyleIdx="4" presStyleCnt="5"/>
      <dgm:spPr/>
      <dgm:t>
        <a:bodyPr/>
        <a:lstStyle/>
        <a:p>
          <a:endParaRPr lang="en-US"/>
        </a:p>
      </dgm:t>
    </dgm:pt>
    <dgm:pt modelId="{60705A55-52B8-4828-A0BF-30DBD1EDF78C}" type="pres">
      <dgm:prSet presAssocID="{2795CB11-0D24-4EDE-827D-9D953C3FDB21}" presName="node" presStyleLbl="node1" presStyleIdx="4" presStyleCnt="5">
        <dgm:presLayoutVars>
          <dgm:bulletEnabled val="1"/>
        </dgm:presLayoutVars>
      </dgm:prSet>
      <dgm:spPr/>
      <dgm:t>
        <a:bodyPr/>
        <a:lstStyle/>
        <a:p>
          <a:endParaRPr lang="en-US"/>
        </a:p>
      </dgm:t>
    </dgm:pt>
  </dgm:ptLst>
  <dgm:cxnLst>
    <dgm:cxn modelId="{7895F08A-04FB-4852-927C-10F341A65DA1}" srcId="{7A276663-9CC6-498F-B9F7-1E8A39D09B6E}" destId="{C8D46942-E27C-4ADE-BC1A-48A4DBF99817}" srcOrd="0" destOrd="0" parTransId="{270CC610-D92E-4298-B9BA-1C32E1DAD53E}" sibTransId="{13FC471C-1831-46B9-B630-1DC9C71A2278}"/>
    <dgm:cxn modelId="{F8730B44-19E7-450E-8D6E-7B58F87430CF}" type="presOf" srcId="{C8D46942-E27C-4ADE-BC1A-48A4DBF99817}" destId="{02F6DAAE-ABBA-4C3E-B895-AF6F7B192690}" srcOrd="0" destOrd="0" presId="urn:microsoft.com/office/officeart/2005/8/layout/radial4"/>
    <dgm:cxn modelId="{469662AC-476E-4F41-8678-AACEA9F282DA}" srcId="{7A276663-9CC6-498F-B9F7-1E8A39D09B6E}" destId="{CC6615BA-24A5-4285-857D-BD8E35548109}" srcOrd="2" destOrd="0" parTransId="{A09BEAD7-B8A8-422D-939F-B30953C35279}" sibTransId="{944AB973-7F8D-4CA8-B3CB-E275F0944153}"/>
    <dgm:cxn modelId="{711223FD-96B1-44F5-BCCC-7A380867FCAF}" type="presOf" srcId="{5DD429B7-3C9B-4A79-B2F0-67B5B9031AFF}" destId="{87B406CA-33A9-436E-8892-C99F30F5569B}" srcOrd="0" destOrd="0" presId="urn:microsoft.com/office/officeart/2005/8/layout/radial4"/>
    <dgm:cxn modelId="{17396D61-985E-4E29-A8F8-4A0328B0611B}" srcId="{7A276663-9CC6-498F-B9F7-1E8A39D09B6E}" destId="{C9C595BF-2D30-4A53-851A-0B8B674763A4}" srcOrd="1" destOrd="0" parTransId="{41FA6FA8-A58A-4D3B-ADA2-8F03D0057E67}" sibTransId="{A131A6D3-C719-495B-9197-99D20576CEAE}"/>
    <dgm:cxn modelId="{1870BB60-BF19-4FE8-AC52-D359DAD40D26}" type="presOf" srcId="{270CC610-D92E-4298-B9BA-1C32E1DAD53E}" destId="{664873D8-7238-40B9-8EA5-3E30840EEF66}" srcOrd="0" destOrd="0" presId="urn:microsoft.com/office/officeart/2005/8/layout/radial4"/>
    <dgm:cxn modelId="{C745E810-3E30-4208-800A-F04BFA691E33}" srcId="{1F3FBC18-78BD-4ED9-A746-1AAF50B68DEC}" destId="{FCCEBBA7-A06E-4BAF-911A-9E8E8E066BDC}" srcOrd="1" destOrd="0" parTransId="{EFC35BD6-F439-4173-8F6E-64AA0B0135ED}" sibTransId="{68FB40D5-5EBF-40A9-8980-99D3059DE761}"/>
    <dgm:cxn modelId="{13A3704D-A448-4CE6-991B-17989A84CE35}" srcId="{7A276663-9CC6-498F-B9F7-1E8A39D09B6E}" destId="{3AC1A57E-B358-4CAD-86CC-0D479A9EB683}" srcOrd="3" destOrd="0" parTransId="{86AC9E47-84B5-4535-A371-DE8882E8D72E}" sibTransId="{A2BB5E94-2FF5-4B82-B093-E4BC0F3F92CD}"/>
    <dgm:cxn modelId="{1D6E1131-AC4A-451B-ACED-7CD9AC74589F}" type="presOf" srcId="{7A276663-9CC6-498F-B9F7-1E8A39D09B6E}" destId="{B8426538-FD28-46F2-974D-77AC5BE26D9E}" srcOrd="0" destOrd="0" presId="urn:microsoft.com/office/officeart/2005/8/layout/radial4"/>
    <dgm:cxn modelId="{8AF4A876-50E7-4321-AA6E-648CED8691CF}" srcId="{1F3FBC18-78BD-4ED9-A746-1AAF50B68DEC}" destId="{7A276663-9CC6-498F-B9F7-1E8A39D09B6E}" srcOrd="0" destOrd="0" parTransId="{7B3A8F06-749A-403E-B08E-9331355B86D9}" sibTransId="{D963AED9-9242-48F3-B31E-9D5F9EC2A2D2}"/>
    <dgm:cxn modelId="{D8FFFA43-E69D-4398-A697-A72D7BDAF16E}" type="presOf" srcId="{C9C595BF-2D30-4A53-851A-0B8B674763A4}" destId="{83024C2F-D2FA-4159-B24F-190B7B92AAE4}" srcOrd="0" destOrd="0" presId="urn:microsoft.com/office/officeart/2005/8/layout/radial4"/>
    <dgm:cxn modelId="{24450253-ABB2-4D87-BE65-04627E3EFE88}" type="presOf" srcId="{1F3FBC18-78BD-4ED9-A746-1AAF50B68DEC}" destId="{B80D3EF7-481D-40BB-82A5-D2F87E901AA1}" srcOrd="0" destOrd="0" presId="urn:microsoft.com/office/officeart/2005/8/layout/radial4"/>
    <dgm:cxn modelId="{A500D2F9-8977-4441-9414-BD6CD1DAE320}" type="presOf" srcId="{2795CB11-0D24-4EDE-827D-9D953C3FDB21}" destId="{60705A55-52B8-4828-A0BF-30DBD1EDF78C}" srcOrd="0" destOrd="0" presId="urn:microsoft.com/office/officeart/2005/8/layout/radial4"/>
    <dgm:cxn modelId="{D7D3C20F-0BA2-4854-AC4C-94B5DB6936CB}" type="presOf" srcId="{3AC1A57E-B358-4CAD-86CC-0D479A9EB683}" destId="{DA89A5E0-9328-4139-8B0D-B6EE8F6C9DAE}" srcOrd="0" destOrd="0" presId="urn:microsoft.com/office/officeart/2005/8/layout/radial4"/>
    <dgm:cxn modelId="{DD2CF772-8473-4D26-9A94-404C46C7A908}" srcId="{7A276663-9CC6-498F-B9F7-1E8A39D09B6E}" destId="{2795CB11-0D24-4EDE-827D-9D953C3FDB21}" srcOrd="4" destOrd="0" parTransId="{5DD429B7-3C9B-4A79-B2F0-67B5B9031AFF}" sibTransId="{486297EB-B423-4645-B2B7-5797E11CC6A0}"/>
    <dgm:cxn modelId="{5F66174E-8DFF-4543-ADC5-2B88A584EEA2}" type="presOf" srcId="{A09BEAD7-B8A8-422D-939F-B30953C35279}" destId="{A251640B-72CA-45F9-B8BC-7903B3C52D51}" srcOrd="0" destOrd="0" presId="urn:microsoft.com/office/officeart/2005/8/layout/radial4"/>
    <dgm:cxn modelId="{B98B6C0F-FE68-4065-8CEA-F533B0B737DE}" type="presOf" srcId="{86AC9E47-84B5-4535-A371-DE8882E8D72E}" destId="{D5449C68-B9B5-4F48-A12B-076A32618223}" srcOrd="0" destOrd="0" presId="urn:microsoft.com/office/officeart/2005/8/layout/radial4"/>
    <dgm:cxn modelId="{CE2334F6-BC5B-40AD-9C35-9E021B1199C6}" type="presOf" srcId="{CC6615BA-24A5-4285-857D-BD8E35548109}" destId="{57FAEB30-E151-4ACE-AA81-C60B0353A1CC}" srcOrd="0" destOrd="0" presId="urn:microsoft.com/office/officeart/2005/8/layout/radial4"/>
    <dgm:cxn modelId="{43EE2D82-A8E9-4EE1-A9E6-7EAA46FAB554}" type="presOf" srcId="{41FA6FA8-A58A-4D3B-ADA2-8F03D0057E67}" destId="{0362352A-4D81-41AA-A115-AB8A17239D40}" srcOrd="0" destOrd="0" presId="urn:microsoft.com/office/officeart/2005/8/layout/radial4"/>
    <dgm:cxn modelId="{08C541F7-49C7-4F74-B2BF-8CFB0E6ED653}" type="presParOf" srcId="{B80D3EF7-481D-40BB-82A5-D2F87E901AA1}" destId="{B8426538-FD28-46F2-974D-77AC5BE26D9E}" srcOrd="0" destOrd="0" presId="urn:microsoft.com/office/officeart/2005/8/layout/radial4"/>
    <dgm:cxn modelId="{86BC151A-896C-4A12-94F3-312E8B6A0C95}" type="presParOf" srcId="{B80D3EF7-481D-40BB-82A5-D2F87E901AA1}" destId="{664873D8-7238-40B9-8EA5-3E30840EEF66}" srcOrd="1" destOrd="0" presId="urn:microsoft.com/office/officeart/2005/8/layout/radial4"/>
    <dgm:cxn modelId="{C965BCFE-377C-45EA-864A-D2D5BC46FC43}" type="presParOf" srcId="{B80D3EF7-481D-40BB-82A5-D2F87E901AA1}" destId="{02F6DAAE-ABBA-4C3E-B895-AF6F7B192690}" srcOrd="2" destOrd="0" presId="urn:microsoft.com/office/officeart/2005/8/layout/radial4"/>
    <dgm:cxn modelId="{55252541-8C9A-408D-BA80-02F9318ACBD3}" type="presParOf" srcId="{B80D3EF7-481D-40BB-82A5-D2F87E901AA1}" destId="{0362352A-4D81-41AA-A115-AB8A17239D40}" srcOrd="3" destOrd="0" presId="urn:microsoft.com/office/officeart/2005/8/layout/radial4"/>
    <dgm:cxn modelId="{CE61DFDA-31F0-4D40-B9EA-F5B02CFF8D47}" type="presParOf" srcId="{B80D3EF7-481D-40BB-82A5-D2F87E901AA1}" destId="{83024C2F-D2FA-4159-B24F-190B7B92AAE4}" srcOrd="4" destOrd="0" presId="urn:microsoft.com/office/officeart/2005/8/layout/radial4"/>
    <dgm:cxn modelId="{C1131B58-12EC-4189-8333-BF7B12431EC3}" type="presParOf" srcId="{B80D3EF7-481D-40BB-82A5-D2F87E901AA1}" destId="{A251640B-72CA-45F9-B8BC-7903B3C52D51}" srcOrd="5" destOrd="0" presId="urn:microsoft.com/office/officeart/2005/8/layout/radial4"/>
    <dgm:cxn modelId="{2477B8F1-23D4-4732-9C27-46579E154770}" type="presParOf" srcId="{B80D3EF7-481D-40BB-82A5-D2F87E901AA1}" destId="{57FAEB30-E151-4ACE-AA81-C60B0353A1CC}" srcOrd="6" destOrd="0" presId="urn:microsoft.com/office/officeart/2005/8/layout/radial4"/>
    <dgm:cxn modelId="{5BD508CB-F657-4DFB-B319-D6CFA4C7D546}" type="presParOf" srcId="{B80D3EF7-481D-40BB-82A5-D2F87E901AA1}" destId="{D5449C68-B9B5-4F48-A12B-076A32618223}" srcOrd="7" destOrd="0" presId="urn:microsoft.com/office/officeart/2005/8/layout/radial4"/>
    <dgm:cxn modelId="{4824FDE7-CC86-4D49-9619-59B70DD7409D}" type="presParOf" srcId="{B80D3EF7-481D-40BB-82A5-D2F87E901AA1}" destId="{DA89A5E0-9328-4139-8B0D-B6EE8F6C9DAE}" srcOrd="8" destOrd="0" presId="urn:microsoft.com/office/officeart/2005/8/layout/radial4"/>
    <dgm:cxn modelId="{BED98696-700E-441F-9B6B-77CA0FCF5D62}" type="presParOf" srcId="{B80D3EF7-481D-40BB-82A5-D2F87E901AA1}" destId="{87B406CA-33A9-436E-8892-C99F30F5569B}" srcOrd="9" destOrd="0" presId="urn:microsoft.com/office/officeart/2005/8/layout/radial4"/>
    <dgm:cxn modelId="{E4E1625D-3C80-46BF-A662-AA725B46EF1D}" type="presParOf" srcId="{B80D3EF7-481D-40BB-82A5-D2F87E901AA1}" destId="{60705A55-52B8-4828-A0BF-30DBD1EDF78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F3FBC18-78BD-4ED9-A746-1AAF50B68DE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7A276663-9CC6-498F-B9F7-1E8A39D09B6E}">
      <dgm:prSet phldrT="[Text]"/>
      <dgm:spPr/>
      <dgm:t>
        <a:bodyPr/>
        <a:lstStyle/>
        <a:p>
          <a:r>
            <a:rPr lang="en-US" dirty="0" smtClean="0">
              <a:solidFill>
                <a:schemeClr val="tx1"/>
              </a:solidFill>
            </a:rPr>
            <a:t>Improve Newborn Outcomes</a:t>
          </a:r>
          <a:endParaRPr lang="en-US" dirty="0">
            <a:solidFill>
              <a:schemeClr val="tx1"/>
            </a:solidFill>
          </a:endParaRPr>
        </a:p>
      </dgm:t>
    </dgm:pt>
    <dgm:pt modelId="{7B3A8F06-749A-403E-B08E-9331355B86D9}" type="parTrans" cxnId="{8AF4A876-50E7-4321-AA6E-648CED8691CF}">
      <dgm:prSet/>
      <dgm:spPr/>
      <dgm:t>
        <a:bodyPr/>
        <a:lstStyle/>
        <a:p>
          <a:endParaRPr lang="en-US">
            <a:solidFill>
              <a:schemeClr val="tx1"/>
            </a:solidFill>
          </a:endParaRPr>
        </a:p>
      </dgm:t>
    </dgm:pt>
    <dgm:pt modelId="{D963AED9-9242-48F3-B31E-9D5F9EC2A2D2}" type="sibTrans" cxnId="{8AF4A876-50E7-4321-AA6E-648CED8691CF}">
      <dgm:prSet/>
      <dgm:spPr/>
      <dgm:t>
        <a:bodyPr/>
        <a:lstStyle/>
        <a:p>
          <a:endParaRPr lang="en-US">
            <a:solidFill>
              <a:schemeClr val="tx1"/>
            </a:solidFill>
          </a:endParaRPr>
        </a:p>
      </dgm:t>
    </dgm:pt>
    <dgm:pt modelId="{C8D46942-E27C-4ADE-BC1A-48A4DBF99817}">
      <dgm:prSet phldrT="[Text]"/>
      <dgm:spPr/>
      <dgm:t>
        <a:bodyPr/>
        <a:lstStyle/>
        <a:p>
          <a:r>
            <a:rPr lang="en-US" dirty="0" smtClean="0">
              <a:solidFill>
                <a:schemeClr val="tx1"/>
              </a:solidFill>
            </a:rPr>
            <a:t>QI Education</a:t>
          </a:r>
          <a:endParaRPr lang="en-US" dirty="0">
            <a:solidFill>
              <a:schemeClr val="tx1"/>
            </a:solidFill>
          </a:endParaRPr>
        </a:p>
      </dgm:t>
    </dgm:pt>
    <dgm:pt modelId="{270CC610-D92E-4298-B9BA-1C32E1DAD53E}" type="parTrans" cxnId="{7895F08A-04FB-4852-927C-10F341A65DA1}">
      <dgm:prSet/>
      <dgm:spPr/>
      <dgm:t>
        <a:bodyPr/>
        <a:lstStyle/>
        <a:p>
          <a:endParaRPr lang="en-US">
            <a:solidFill>
              <a:schemeClr val="tx1"/>
            </a:solidFill>
          </a:endParaRPr>
        </a:p>
      </dgm:t>
    </dgm:pt>
    <dgm:pt modelId="{13FC471C-1831-46B9-B630-1DC9C71A2278}" type="sibTrans" cxnId="{7895F08A-04FB-4852-927C-10F341A65DA1}">
      <dgm:prSet/>
      <dgm:spPr/>
      <dgm:t>
        <a:bodyPr/>
        <a:lstStyle/>
        <a:p>
          <a:endParaRPr lang="en-US">
            <a:solidFill>
              <a:schemeClr val="tx1"/>
            </a:solidFill>
          </a:endParaRPr>
        </a:p>
      </dgm:t>
    </dgm:pt>
    <dgm:pt modelId="{C9C595BF-2D30-4A53-851A-0B8B674763A4}">
      <dgm:prSet phldrT="[Text]"/>
      <dgm:spPr/>
      <dgm:t>
        <a:bodyPr/>
        <a:lstStyle/>
        <a:p>
          <a:r>
            <a:rPr lang="en-US" dirty="0" smtClean="0">
              <a:solidFill>
                <a:schemeClr val="tx1"/>
              </a:solidFill>
            </a:rPr>
            <a:t>Support Local QI Efforts</a:t>
          </a:r>
          <a:endParaRPr lang="en-US" dirty="0">
            <a:solidFill>
              <a:schemeClr val="tx1"/>
            </a:solidFill>
          </a:endParaRPr>
        </a:p>
      </dgm:t>
    </dgm:pt>
    <dgm:pt modelId="{41FA6FA8-A58A-4D3B-ADA2-8F03D0057E67}" type="parTrans" cxnId="{17396D61-985E-4E29-A8F8-4A0328B0611B}">
      <dgm:prSet/>
      <dgm:spPr/>
      <dgm:t>
        <a:bodyPr/>
        <a:lstStyle/>
        <a:p>
          <a:endParaRPr lang="en-US">
            <a:solidFill>
              <a:schemeClr val="tx1"/>
            </a:solidFill>
          </a:endParaRPr>
        </a:p>
      </dgm:t>
    </dgm:pt>
    <dgm:pt modelId="{A131A6D3-C719-495B-9197-99D20576CEAE}" type="sibTrans" cxnId="{17396D61-985E-4E29-A8F8-4A0328B0611B}">
      <dgm:prSet/>
      <dgm:spPr/>
      <dgm:t>
        <a:bodyPr/>
        <a:lstStyle/>
        <a:p>
          <a:endParaRPr lang="en-US">
            <a:solidFill>
              <a:schemeClr val="tx1"/>
            </a:solidFill>
          </a:endParaRPr>
        </a:p>
      </dgm:t>
    </dgm:pt>
    <dgm:pt modelId="{3AC1A57E-B358-4CAD-86CC-0D479A9EB683}">
      <dgm:prSet phldrT="[Text]"/>
      <dgm:spPr/>
      <dgm:t>
        <a:bodyPr/>
        <a:lstStyle/>
        <a:p>
          <a:r>
            <a:rPr lang="en-US" dirty="0" smtClean="0">
              <a:solidFill>
                <a:schemeClr val="tx1"/>
              </a:solidFill>
            </a:rPr>
            <a:t>Collaborative QI Projects</a:t>
          </a:r>
          <a:endParaRPr lang="en-US" dirty="0">
            <a:solidFill>
              <a:schemeClr val="tx1"/>
            </a:solidFill>
          </a:endParaRPr>
        </a:p>
      </dgm:t>
    </dgm:pt>
    <dgm:pt modelId="{86AC9E47-84B5-4535-A371-DE8882E8D72E}" type="parTrans" cxnId="{13A3704D-A448-4CE6-991B-17989A84CE35}">
      <dgm:prSet/>
      <dgm:spPr/>
      <dgm:t>
        <a:bodyPr/>
        <a:lstStyle/>
        <a:p>
          <a:endParaRPr lang="en-US">
            <a:solidFill>
              <a:schemeClr val="tx1"/>
            </a:solidFill>
          </a:endParaRPr>
        </a:p>
      </dgm:t>
    </dgm:pt>
    <dgm:pt modelId="{A2BB5E94-2FF5-4B82-B093-E4BC0F3F92CD}" type="sibTrans" cxnId="{13A3704D-A448-4CE6-991B-17989A84CE35}">
      <dgm:prSet/>
      <dgm:spPr/>
      <dgm:t>
        <a:bodyPr/>
        <a:lstStyle/>
        <a:p>
          <a:endParaRPr lang="en-US">
            <a:solidFill>
              <a:schemeClr val="tx1"/>
            </a:solidFill>
          </a:endParaRPr>
        </a:p>
      </dgm:t>
    </dgm:pt>
    <dgm:pt modelId="{FCCEBBA7-A06E-4BAF-911A-9E8E8E066BDC}">
      <dgm:prSet phldrT="[Text]"/>
      <dgm:spPr/>
      <dgm:t>
        <a:bodyPr/>
        <a:lstStyle/>
        <a:p>
          <a:endParaRPr lang="en-US" dirty="0">
            <a:solidFill>
              <a:schemeClr val="tx1"/>
            </a:solidFill>
          </a:endParaRPr>
        </a:p>
      </dgm:t>
    </dgm:pt>
    <dgm:pt modelId="{EFC35BD6-F439-4173-8F6E-64AA0B0135ED}" type="parTrans" cxnId="{C745E810-3E30-4208-800A-F04BFA691E33}">
      <dgm:prSet/>
      <dgm:spPr/>
      <dgm:t>
        <a:bodyPr/>
        <a:lstStyle/>
        <a:p>
          <a:endParaRPr lang="en-US">
            <a:solidFill>
              <a:schemeClr val="tx1"/>
            </a:solidFill>
          </a:endParaRPr>
        </a:p>
      </dgm:t>
    </dgm:pt>
    <dgm:pt modelId="{68FB40D5-5EBF-40A9-8980-99D3059DE761}" type="sibTrans" cxnId="{C745E810-3E30-4208-800A-F04BFA691E33}">
      <dgm:prSet/>
      <dgm:spPr/>
      <dgm:t>
        <a:bodyPr/>
        <a:lstStyle/>
        <a:p>
          <a:endParaRPr lang="en-US">
            <a:solidFill>
              <a:schemeClr val="tx1"/>
            </a:solidFill>
          </a:endParaRPr>
        </a:p>
      </dgm:t>
    </dgm:pt>
    <dgm:pt modelId="{CC6615BA-24A5-4285-857D-BD8E35548109}">
      <dgm:prSet phldrT="[Text]"/>
      <dgm:spPr/>
      <dgm:t>
        <a:bodyPr/>
        <a:lstStyle/>
        <a:p>
          <a:r>
            <a:rPr lang="en-US" dirty="0" smtClean="0">
              <a:solidFill>
                <a:schemeClr val="tx1"/>
              </a:solidFill>
            </a:rPr>
            <a:t>Bench-marking</a:t>
          </a:r>
          <a:endParaRPr lang="en-US" dirty="0">
            <a:solidFill>
              <a:schemeClr val="tx1"/>
            </a:solidFill>
          </a:endParaRPr>
        </a:p>
      </dgm:t>
    </dgm:pt>
    <dgm:pt modelId="{A09BEAD7-B8A8-422D-939F-B30953C35279}" type="parTrans" cxnId="{469662AC-476E-4F41-8678-AACEA9F282DA}">
      <dgm:prSet/>
      <dgm:spPr/>
      <dgm:t>
        <a:bodyPr/>
        <a:lstStyle/>
        <a:p>
          <a:endParaRPr lang="en-US">
            <a:solidFill>
              <a:schemeClr val="tx1"/>
            </a:solidFill>
          </a:endParaRPr>
        </a:p>
      </dgm:t>
    </dgm:pt>
    <dgm:pt modelId="{944AB973-7F8D-4CA8-B3CB-E275F0944153}" type="sibTrans" cxnId="{469662AC-476E-4F41-8678-AACEA9F282DA}">
      <dgm:prSet/>
      <dgm:spPr/>
      <dgm:t>
        <a:bodyPr/>
        <a:lstStyle/>
        <a:p>
          <a:endParaRPr lang="en-US">
            <a:solidFill>
              <a:schemeClr val="tx1"/>
            </a:solidFill>
          </a:endParaRPr>
        </a:p>
      </dgm:t>
    </dgm:pt>
    <dgm:pt modelId="{2795CB11-0D24-4EDE-827D-9D953C3FDB21}">
      <dgm:prSet phldrT="[Text]"/>
      <dgm:spPr/>
      <dgm:t>
        <a:bodyPr/>
        <a:lstStyle/>
        <a:p>
          <a:r>
            <a:rPr lang="en-US" dirty="0" smtClean="0">
              <a:solidFill>
                <a:schemeClr val="tx1"/>
              </a:solidFill>
            </a:rPr>
            <a:t>Work at the Population Level</a:t>
          </a:r>
          <a:endParaRPr lang="en-US" dirty="0">
            <a:solidFill>
              <a:schemeClr val="tx1"/>
            </a:solidFill>
          </a:endParaRPr>
        </a:p>
      </dgm:t>
    </dgm:pt>
    <dgm:pt modelId="{5DD429B7-3C9B-4A79-B2F0-67B5B9031AFF}" type="parTrans" cxnId="{DD2CF772-8473-4D26-9A94-404C46C7A908}">
      <dgm:prSet/>
      <dgm:spPr/>
      <dgm:t>
        <a:bodyPr/>
        <a:lstStyle/>
        <a:p>
          <a:endParaRPr lang="en-US"/>
        </a:p>
      </dgm:t>
    </dgm:pt>
    <dgm:pt modelId="{486297EB-B423-4645-B2B7-5797E11CC6A0}" type="sibTrans" cxnId="{DD2CF772-8473-4D26-9A94-404C46C7A908}">
      <dgm:prSet/>
      <dgm:spPr/>
      <dgm:t>
        <a:bodyPr/>
        <a:lstStyle/>
        <a:p>
          <a:endParaRPr lang="en-US"/>
        </a:p>
      </dgm:t>
    </dgm:pt>
    <dgm:pt modelId="{B80D3EF7-481D-40BB-82A5-D2F87E901AA1}" type="pres">
      <dgm:prSet presAssocID="{1F3FBC18-78BD-4ED9-A746-1AAF50B68DEC}" presName="cycle" presStyleCnt="0">
        <dgm:presLayoutVars>
          <dgm:chMax val="1"/>
          <dgm:dir/>
          <dgm:animLvl val="ctr"/>
          <dgm:resizeHandles val="exact"/>
        </dgm:presLayoutVars>
      </dgm:prSet>
      <dgm:spPr/>
      <dgm:t>
        <a:bodyPr/>
        <a:lstStyle/>
        <a:p>
          <a:endParaRPr lang="en-US"/>
        </a:p>
      </dgm:t>
    </dgm:pt>
    <dgm:pt modelId="{B8426538-FD28-46F2-974D-77AC5BE26D9E}" type="pres">
      <dgm:prSet presAssocID="{7A276663-9CC6-498F-B9F7-1E8A39D09B6E}" presName="centerShape" presStyleLbl="node0" presStyleIdx="0" presStyleCnt="1"/>
      <dgm:spPr/>
      <dgm:t>
        <a:bodyPr/>
        <a:lstStyle/>
        <a:p>
          <a:endParaRPr lang="en-US"/>
        </a:p>
      </dgm:t>
    </dgm:pt>
    <dgm:pt modelId="{664873D8-7238-40B9-8EA5-3E30840EEF66}" type="pres">
      <dgm:prSet presAssocID="{270CC610-D92E-4298-B9BA-1C32E1DAD53E}" presName="parTrans" presStyleLbl="bgSibTrans2D1" presStyleIdx="0" presStyleCnt="5"/>
      <dgm:spPr/>
      <dgm:t>
        <a:bodyPr/>
        <a:lstStyle/>
        <a:p>
          <a:endParaRPr lang="en-US"/>
        </a:p>
      </dgm:t>
    </dgm:pt>
    <dgm:pt modelId="{02F6DAAE-ABBA-4C3E-B895-AF6F7B192690}" type="pres">
      <dgm:prSet presAssocID="{C8D46942-E27C-4ADE-BC1A-48A4DBF99817}" presName="node" presStyleLbl="node1" presStyleIdx="0" presStyleCnt="5">
        <dgm:presLayoutVars>
          <dgm:bulletEnabled val="1"/>
        </dgm:presLayoutVars>
      </dgm:prSet>
      <dgm:spPr/>
      <dgm:t>
        <a:bodyPr/>
        <a:lstStyle/>
        <a:p>
          <a:endParaRPr lang="en-US"/>
        </a:p>
      </dgm:t>
    </dgm:pt>
    <dgm:pt modelId="{0362352A-4D81-41AA-A115-AB8A17239D40}" type="pres">
      <dgm:prSet presAssocID="{41FA6FA8-A58A-4D3B-ADA2-8F03D0057E67}" presName="parTrans" presStyleLbl="bgSibTrans2D1" presStyleIdx="1" presStyleCnt="5"/>
      <dgm:spPr/>
      <dgm:t>
        <a:bodyPr/>
        <a:lstStyle/>
        <a:p>
          <a:endParaRPr lang="en-US"/>
        </a:p>
      </dgm:t>
    </dgm:pt>
    <dgm:pt modelId="{83024C2F-D2FA-4159-B24F-190B7B92AAE4}" type="pres">
      <dgm:prSet presAssocID="{C9C595BF-2D30-4A53-851A-0B8B674763A4}" presName="node" presStyleLbl="node1" presStyleIdx="1" presStyleCnt="5">
        <dgm:presLayoutVars>
          <dgm:bulletEnabled val="1"/>
        </dgm:presLayoutVars>
      </dgm:prSet>
      <dgm:spPr/>
      <dgm:t>
        <a:bodyPr/>
        <a:lstStyle/>
        <a:p>
          <a:endParaRPr lang="en-US"/>
        </a:p>
      </dgm:t>
    </dgm:pt>
    <dgm:pt modelId="{A251640B-72CA-45F9-B8BC-7903B3C52D51}" type="pres">
      <dgm:prSet presAssocID="{A09BEAD7-B8A8-422D-939F-B30953C35279}" presName="parTrans" presStyleLbl="bgSibTrans2D1" presStyleIdx="2" presStyleCnt="5"/>
      <dgm:spPr/>
      <dgm:t>
        <a:bodyPr/>
        <a:lstStyle/>
        <a:p>
          <a:endParaRPr lang="en-US"/>
        </a:p>
      </dgm:t>
    </dgm:pt>
    <dgm:pt modelId="{57FAEB30-E151-4ACE-AA81-C60B0353A1CC}" type="pres">
      <dgm:prSet presAssocID="{CC6615BA-24A5-4285-857D-BD8E35548109}" presName="node" presStyleLbl="node1" presStyleIdx="2" presStyleCnt="5">
        <dgm:presLayoutVars>
          <dgm:bulletEnabled val="1"/>
        </dgm:presLayoutVars>
      </dgm:prSet>
      <dgm:spPr/>
      <dgm:t>
        <a:bodyPr/>
        <a:lstStyle/>
        <a:p>
          <a:endParaRPr lang="en-US"/>
        </a:p>
      </dgm:t>
    </dgm:pt>
    <dgm:pt modelId="{D5449C68-B9B5-4F48-A12B-076A32618223}" type="pres">
      <dgm:prSet presAssocID="{86AC9E47-84B5-4535-A371-DE8882E8D72E}" presName="parTrans" presStyleLbl="bgSibTrans2D1" presStyleIdx="3" presStyleCnt="5"/>
      <dgm:spPr/>
      <dgm:t>
        <a:bodyPr/>
        <a:lstStyle/>
        <a:p>
          <a:endParaRPr lang="en-US"/>
        </a:p>
      </dgm:t>
    </dgm:pt>
    <dgm:pt modelId="{DA89A5E0-9328-4139-8B0D-B6EE8F6C9DAE}" type="pres">
      <dgm:prSet presAssocID="{3AC1A57E-B358-4CAD-86CC-0D479A9EB683}" presName="node" presStyleLbl="node1" presStyleIdx="3" presStyleCnt="5">
        <dgm:presLayoutVars>
          <dgm:bulletEnabled val="1"/>
        </dgm:presLayoutVars>
      </dgm:prSet>
      <dgm:spPr/>
      <dgm:t>
        <a:bodyPr/>
        <a:lstStyle/>
        <a:p>
          <a:endParaRPr lang="en-US"/>
        </a:p>
      </dgm:t>
    </dgm:pt>
    <dgm:pt modelId="{87B406CA-33A9-436E-8892-C99F30F5569B}" type="pres">
      <dgm:prSet presAssocID="{5DD429B7-3C9B-4A79-B2F0-67B5B9031AFF}" presName="parTrans" presStyleLbl="bgSibTrans2D1" presStyleIdx="4" presStyleCnt="5"/>
      <dgm:spPr/>
      <dgm:t>
        <a:bodyPr/>
        <a:lstStyle/>
        <a:p>
          <a:endParaRPr lang="en-US"/>
        </a:p>
      </dgm:t>
    </dgm:pt>
    <dgm:pt modelId="{60705A55-52B8-4828-A0BF-30DBD1EDF78C}" type="pres">
      <dgm:prSet presAssocID="{2795CB11-0D24-4EDE-827D-9D953C3FDB21}" presName="node" presStyleLbl="node1" presStyleIdx="4" presStyleCnt="5">
        <dgm:presLayoutVars>
          <dgm:bulletEnabled val="1"/>
        </dgm:presLayoutVars>
      </dgm:prSet>
      <dgm:spPr/>
      <dgm:t>
        <a:bodyPr/>
        <a:lstStyle/>
        <a:p>
          <a:endParaRPr lang="en-US"/>
        </a:p>
      </dgm:t>
    </dgm:pt>
  </dgm:ptLst>
  <dgm:cxnLst>
    <dgm:cxn modelId="{7895F08A-04FB-4852-927C-10F341A65DA1}" srcId="{7A276663-9CC6-498F-B9F7-1E8A39D09B6E}" destId="{C8D46942-E27C-4ADE-BC1A-48A4DBF99817}" srcOrd="0" destOrd="0" parTransId="{270CC610-D92E-4298-B9BA-1C32E1DAD53E}" sibTransId="{13FC471C-1831-46B9-B630-1DC9C71A2278}"/>
    <dgm:cxn modelId="{3F27FE05-8AA8-4DB2-A7BB-4E8C003E4435}" type="presOf" srcId="{C9C595BF-2D30-4A53-851A-0B8B674763A4}" destId="{83024C2F-D2FA-4159-B24F-190B7B92AAE4}" srcOrd="0" destOrd="0" presId="urn:microsoft.com/office/officeart/2005/8/layout/radial4"/>
    <dgm:cxn modelId="{469662AC-476E-4F41-8678-AACEA9F282DA}" srcId="{7A276663-9CC6-498F-B9F7-1E8A39D09B6E}" destId="{CC6615BA-24A5-4285-857D-BD8E35548109}" srcOrd="2" destOrd="0" parTransId="{A09BEAD7-B8A8-422D-939F-B30953C35279}" sibTransId="{944AB973-7F8D-4CA8-B3CB-E275F0944153}"/>
    <dgm:cxn modelId="{17396D61-985E-4E29-A8F8-4A0328B0611B}" srcId="{7A276663-9CC6-498F-B9F7-1E8A39D09B6E}" destId="{C9C595BF-2D30-4A53-851A-0B8B674763A4}" srcOrd="1" destOrd="0" parTransId="{41FA6FA8-A58A-4D3B-ADA2-8F03D0057E67}" sibTransId="{A131A6D3-C719-495B-9197-99D20576CEAE}"/>
    <dgm:cxn modelId="{C745E810-3E30-4208-800A-F04BFA691E33}" srcId="{1F3FBC18-78BD-4ED9-A746-1AAF50B68DEC}" destId="{FCCEBBA7-A06E-4BAF-911A-9E8E8E066BDC}" srcOrd="1" destOrd="0" parTransId="{EFC35BD6-F439-4173-8F6E-64AA0B0135ED}" sibTransId="{68FB40D5-5EBF-40A9-8980-99D3059DE761}"/>
    <dgm:cxn modelId="{13A3704D-A448-4CE6-991B-17989A84CE35}" srcId="{7A276663-9CC6-498F-B9F7-1E8A39D09B6E}" destId="{3AC1A57E-B358-4CAD-86CC-0D479A9EB683}" srcOrd="3" destOrd="0" parTransId="{86AC9E47-84B5-4535-A371-DE8882E8D72E}" sibTransId="{A2BB5E94-2FF5-4B82-B093-E4BC0F3F92CD}"/>
    <dgm:cxn modelId="{08805A70-9451-454C-805A-1D25AC4FBBEA}" type="presOf" srcId="{5DD429B7-3C9B-4A79-B2F0-67B5B9031AFF}" destId="{87B406CA-33A9-436E-8892-C99F30F5569B}" srcOrd="0" destOrd="0" presId="urn:microsoft.com/office/officeart/2005/8/layout/radial4"/>
    <dgm:cxn modelId="{8AF4A876-50E7-4321-AA6E-648CED8691CF}" srcId="{1F3FBC18-78BD-4ED9-A746-1AAF50B68DEC}" destId="{7A276663-9CC6-498F-B9F7-1E8A39D09B6E}" srcOrd="0" destOrd="0" parTransId="{7B3A8F06-749A-403E-B08E-9331355B86D9}" sibTransId="{D963AED9-9242-48F3-B31E-9D5F9EC2A2D2}"/>
    <dgm:cxn modelId="{DD2CF772-8473-4D26-9A94-404C46C7A908}" srcId="{7A276663-9CC6-498F-B9F7-1E8A39D09B6E}" destId="{2795CB11-0D24-4EDE-827D-9D953C3FDB21}" srcOrd="4" destOrd="0" parTransId="{5DD429B7-3C9B-4A79-B2F0-67B5B9031AFF}" sibTransId="{486297EB-B423-4645-B2B7-5797E11CC6A0}"/>
    <dgm:cxn modelId="{A727C44A-EE3D-4086-B7BB-4C70485AF810}" type="presOf" srcId="{A09BEAD7-B8A8-422D-939F-B30953C35279}" destId="{A251640B-72CA-45F9-B8BC-7903B3C52D51}" srcOrd="0" destOrd="0" presId="urn:microsoft.com/office/officeart/2005/8/layout/radial4"/>
    <dgm:cxn modelId="{1A8FF54D-7DCB-4A46-BC4B-33A0EF21C182}" type="presOf" srcId="{86AC9E47-84B5-4535-A371-DE8882E8D72E}" destId="{D5449C68-B9B5-4F48-A12B-076A32618223}" srcOrd="0" destOrd="0" presId="urn:microsoft.com/office/officeart/2005/8/layout/radial4"/>
    <dgm:cxn modelId="{BE9460B0-C898-48D5-AF88-C522722B67E7}" type="presOf" srcId="{41FA6FA8-A58A-4D3B-ADA2-8F03D0057E67}" destId="{0362352A-4D81-41AA-A115-AB8A17239D40}" srcOrd="0" destOrd="0" presId="urn:microsoft.com/office/officeart/2005/8/layout/radial4"/>
    <dgm:cxn modelId="{EFC03528-FA81-45A4-A91C-0869B6713215}" type="presOf" srcId="{7A276663-9CC6-498F-B9F7-1E8A39D09B6E}" destId="{B8426538-FD28-46F2-974D-77AC5BE26D9E}" srcOrd="0" destOrd="0" presId="urn:microsoft.com/office/officeart/2005/8/layout/radial4"/>
    <dgm:cxn modelId="{07889EA4-8D6A-4900-93DE-95A83CB14B87}" type="presOf" srcId="{2795CB11-0D24-4EDE-827D-9D953C3FDB21}" destId="{60705A55-52B8-4828-A0BF-30DBD1EDF78C}" srcOrd="0" destOrd="0" presId="urn:microsoft.com/office/officeart/2005/8/layout/radial4"/>
    <dgm:cxn modelId="{8E4BFE1B-0F13-4670-9478-74EAEDD306AC}" type="presOf" srcId="{CC6615BA-24A5-4285-857D-BD8E35548109}" destId="{57FAEB30-E151-4ACE-AA81-C60B0353A1CC}" srcOrd="0" destOrd="0" presId="urn:microsoft.com/office/officeart/2005/8/layout/radial4"/>
    <dgm:cxn modelId="{CE66821C-8374-48BE-BEB6-0FC299E8D987}" type="presOf" srcId="{1F3FBC18-78BD-4ED9-A746-1AAF50B68DEC}" destId="{B80D3EF7-481D-40BB-82A5-D2F87E901AA1}" srcOrd="0" destOrd="0" presId="urn:microsoft.com/office/officeart/2005/8/layout/radial4"/>
    <dgm:cxn modelId="{017F7B4D-EE1A-454D-BAE5-A5B5CD6AC853}" type="presOf" srcId="{3AC1A57E-B358-4CAD-86CC-0D479A9EB683}" destId="{DA89A5E0-9328-4139-8B0D-B6EE8F6C9DAE}" srcOrd="0" destOrd="0" presId="urn:microsoft.com/office/officeart/2005/8/layout/radial4"/>
    <dgm:cxn modelId="{8B247DA4-A8BB-44A5-87B8-6EA7EAEB817A}" type="presOf" srcId="{270CC610-D92E-4298-B9BA-1C32E1DAD53E}" destId="{664873D8-7238-40B9-8EA5-3E30840EEF66}" srcOrd="0" destOrd="0" presId="urn:microsoft.com/office/officeart/2005/8/layout/radial4"/>
    <dgm:cxn modelId="{BA4DD8E7-6755-44ED-8EAC-179AC8148E53}" type="presOf" srcId="{C8D46942-E27C-4ADE-BC1A-48A4DBF99817}" destId="{02F6DAAE-ABBA-4C3E-B895-AF6F7B192690}" srcOrd="0" destOrd="0" presId="urn:microsoft.com/office/officeart/2005/8/layout/radial4"/>
    <dgm:cxn modelId="{BCC499F4-CA68-491A-ADED-2A334E1C70B9}" type="presParOf" srcId="{B80D3EF7-481D-40BB-82A5-D2F87E901AA1}" destId="{B8426538-FD28-46F2-974D-77AC5BE26D9E}" srcOrd="0" destOrd="0" presId="urn:microsoft.com/office/officeart/2005/8/layout/radial4"/>
    <dgm:cxn modelId="{8C789EC7-5FAC-4A48-8A78-DB3948CD1662}" type="presParOf" srcId="{B80D3EF7-481D-40BB-82A5-D2F87E901AA1}" destId="{664873D8-7238-40B9-8EA5-3E30840EEF66}" srcOrd="1" destOrd="0" presId="urn:microsoft.com/office/officeart/2005/8/layout/radial4"/>
    <dgm:cxn modelId="{7A2CBDE2-2694-4C52-BC3D-4CA75FE3BBEB}" type="presParOf" srcId="{B80D3EF7-481D-40BB-82A5-D2F87E901AA1}" destId="{02F6DAAE-ABBA-4C3E-B895-AF6F7B192690}" srcOrd="2" destOrd="0" presId="urn:microsoft.com/office/officeart/2005/8/layout/radial4"/>
    <dgm:cxn modelId="{6BA32BEA-741E-49F1-BBAA-B78E8AB4B9BF}" type="presParOf" srcId="{B80D3EF7-481D-40BB-82A5-D2F87E901AA1}" destId="{0362352A-4D81-41AA-A115-AB8A17239D40}" srcOrd="3" destOrd="0" presId="urn:microsoft.com/office/officeart/2005/8/layout/radial4"/>
    <dgm:cxn modelId="{EE81B0BC-3073-4701-91D7-C57A3C5209B3}" type="presParOf" srcId="{B80D3EF7-481D-40BB-82A5-D2F87E901AA1}" destId="{83024C2F-D2FA-4159-B24F-190B7B92AAE4}" srcOrd="4" destOrd="0" presId="urn:microsoft.com/office/officeart/2005/8/layout/radial4"/>
    <dgm:cxn modelId="{7D0D3B32-852F-46B1-9AE9-72798611FE93}" type="presParOf" srcId="{B80D3EF7-481D-40BB-82A5-D2F87E901AA1}" destId="{A251640B-72CA-45F9-B8BC-7903B3C52D51}" srcOrd="5" destOrd="0" presId="urn:microsoft.com/office/officeart/2005/8/layout/radial4"/>
    <dgm:cxn modelId="{EA1AF418-C2EF-4EE4-939E-BF890BD5D6A1}" type="presParOf" srcId="{B80D3EF7-481D-40BB-82A5-D2F87E901AA1}" destId="{57FAEB30-E151-4ACE-AA81-C60B0353A1CC}" srcOrd="6" destOrd="0" presId="urn:microsoft.com/office/officeart/2005/8/layout/radial4"/>
    <dgm:cxn modelId="{F578B75F-4E3C-41DE-9403-EC9D30984D12}" type="presParOf" srcId="{B80D3EF7-481D-40BB-82A5-D2F87E901AA1}" destId="{D5449C68-B9B5-4F48-A12B-076A32618223}" srcOrd="7" destOrd="0" presId="urn:microsoft.com/office/officeart/2005/8/layout/radial4"/>
    <dgm:cxn modelId="{5A59C6A0-D871-4805-9076-24D614DD6459}" type="presParOf" srcId="{B80D3EF7-481D-40BB-82A5-D2F87E901AA1}" destId="{DA89A5E0-9328-4139-8B0D-B6EE8F6C9DAE}" srcOrd="8" destOrd="0" presId="urn:microsoft.com/office/officeart/2005/8/layout/radial4"/>
    <dgm:cxn modelId="{CEA8127E-5A43-4838-925B-5740C08C8730}" type="presParOf" srcId="{B80D3EF7-481D-40BB-82A5-D2F87E901AA1}" destId="{87B406CA-33A9-436E-8892-C99F30F5569B}" srcOrd="9" destOrd="0" presId="urn:microsoft.com/office/officeart/2005/8/layout/radial4"/>
    <dgm:cxn modelId="{DB390760-37DA-44C8-A785-145A663477A7}" type="presParOf" srcId="{B80D3EF7-481D-40BB-82A5-D2F87E901AA1}" destId="{60705A55-52B8-4828-A0BF-30DBD1EDF78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F3FBC18-78BD-4ED9-A746-1AAF50B68DE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7A276663-9CC6-498F-B9F7-1E8A39D09B6E}">
      <dgm:prSet phldrT="[Text]"/>
      <dgm:spPr/>
      <dgm:t>
        <a:bodyPr/>
        <a:lstStyle/>
        <a:p>
          <a:r>
            <a:rPr lang="en-US" dirty="0" smtClean="0">
              <a:solidFill>
                <a:schemeClr val="tx1"/>
              </a:solidFill>
            </a:rPr>
            <a:t>Improve Newborn Outcomes</a:t>
          </a:r>
          <a:endParaRPr lang="en-US" dirty="0">
            <a:solidFill>
              <a:schemeClr val="tx1"/>
            </a:solidFill>
          </a:endParaRPr>
        </a:p>
      </dgm:t>
    </dgm:pt>
    <dgm:pt modelId="{7B3A8F06-749A-403E-B08E-9331355B86D9}" type="parTrans" cxnId="{8AF4A876-50E7-4321-AA6E-648CED8691CF}">
      <dgm:prSet/>
      <dgm:spPr/>
      <dgm:t>
        <a:bodyPr/>
        <a:lstStyle/>
        <a:p>
          <a:endParaRPr lang="en-US">
            <a:solidFill>
              <a:schemeClr val="tx1"/>
            </a:solidFill>
          </a:endParaRPr>
        </a:p>
      </dgm:t>
    </dgm:pt>
    <dgm:pt modelId="{D963AED9-9242-48F3-B31E-9D5F9EC2A2D2}" type="sibTrans" cxnId="{8AF4A876-50E7-4321-AA6E-648CED8691CF}">
      <dgm:prSet/>
      <dgm:spPr/>
      <dgm:t>
        <a:bodyPr/>
        <a:lstStyle/>
        <a:p>
          <a:endParaRPr lang="en-US">
            <a:solidFill>
              <a:schemeClr val="tx1"/>
            </a:solidFill>
          </a:endParaRPr>
        </a:p>
      </dgm:t>
    </dgm:pt>
    <dgm:pt modelId="{C8D46942-E27C-4ADE-BC1A-48A4DBF99817}">
      <dgm:prSet phldrT="[Text]"/>
      <dgm:spPr/>
      <dgm:t>
        <a:bodyPr/>
        <a:lstStyle/>
        <a:p>
          <a:r>
            <a:rPr lang="en-US" dirty="0" smtClean="0">
              <a:solidFill>
                <a:schemeClr val="tx1"/>
              </a:solidFill>
            </a:rPr>
            <a:t>QI Education</a:t>
          </a:r>
          <a:endParaRPr lang="en-US" dirty="0">
            <a:solidFill>
              <a:schemeClr val="tx1"/>
            </a:solidFill>
          </a:endParaRPr>
        </a:p>
      </dgm:t>
    </dgm:pt>
    <dgm:pt modelId="{270CC610-D92E-4298-B9BA-1C32E1DAD53E}" type="parTrans" cxnId="{7895F08A-04FB-4852-927C-10F341A65DA1}">
      <dgm:prSet/>
      <dgm:spPr/>
      <dgm:t>
        <a:bodyPr/>
        <a:lstStyle/>
        <a:p>
          <a:endParaRPr lang="en-US">
            <a:solidFill>
              <a:schemeClr val="tx1"/>
            </a:solidFill>
          </a:endParaRPr>
        </a:p>
      </dgm:t>
    </dgm:pt>
    <dgm:pt modelId="{13FC471C-1831-46B9-B630-1DC9C71A2278}" type="sibTrans" cxnId="{7895F08A-04FB-4852-927C-10F341A65DA1}">
      <dgm:prSet/>
      <dgm:spPr/>
      <dgm:t>
        <a:bodyPr/>
        <a:lstStyle/>
        <a:p>
          <a:endParaRPr lang="en-US">
            <a:solidFill>
              <a:schemeClr val="tx1"/>
            </a:solidFill>
          </a:endParaRPr>
        </a:p>
      </dgm:t>
    </dgm:pt>
    <dgm:pt modelId="{C9C595BF-2D30-4A53-851A-0B8B674763A4}">
      <dgm:prSet phldrT="[Text]"/>
      <dgm:spPr/>
      <dgm:t>
        <a:bodyPr/>
        <a:lstStyle/>
        <a:p>
          <a:r>
            <a:rPr lang="en-US" dirty="0" smtClean="0">
              <a:solidFill>
                <a:schemeClr val="tx1"/>
              </a:solidFill>
            </a:rPr>
            <a:t>Support Local QI Efforts</a:t>
          </a:r>
          <a:endParaRPr lang="en-US" dirty="0">
            <a:solidFill>
              <a:schemeClr val="tx1"/>
            </a:solidFill>
          </a:endParaRPr>
        </a:p>
      </dgm:t>
    </dgm:pt>
    <dgm:pt modelId="{41FA6FA8-A58A-4D3B-ADA2-8F03D0057E67}" type="parTrans" cxnId="{17396D61-985E-4E29-A8F8-4A0328B0611B}">
      <dgm:prSet/>
      <dgm:spPr/>
      <dgm:t>
        <a:bodyPr/>
        <a:lstStyle/>
        <a:p>
          <a:endParaRPr lang="en-US">
            <a:solidFill>
              <a:schemeClr val="tx1"/>
            </a:solidFill>
          </a:endParaRPr>
        </a:p>
      </dgm:t>
    </dgm:pt>
    <dgm:pt modelId="{A131A6D3-C719-495B-9197-99D20576CEAE}" type="sibTrans" cxnId="{17396D61-985E-4E29-A8F8-4A0328B0611B}">
      <dgm:prSet/>
      <dgm:spPr/>
      <dgm:t>
        <a:bodyPr/>
        <a:lstStyle/>
        <a:p>
          <a:endParaRPr lang="en-US">
            <a:solidFill>
              <a:schemeClr val="tx1"/>
            </a:solidFill>
          </a:endParaRPr>
        </a:p>
      </dgm:t>
    </dgm:pt>
    <dgm:pt modelId="{3AC1A57E-B358-4CAD-86CC-0D479A9EB683}">
      <dgm:prSet phldrT="[Text]"/>
      <dgm:spPr/>
      <dgm:t>
        <a:bodyPr/>
        <a:lstStyle/>
        <a:p>
          <a:r>
            <a:rPr lang="en-US" dirty="0" smtClean="0">
              <a:solidFill>
                <a:schemeClr val="tx1"/>
              </a:solidFill>
            </a:rPr>
            <a:t>Collaborative QI Projects</a:t>
          </a:r>
          <a:endParaRPr lang="en-US" dirty="0">
            <a:solidFill>
              <a:schemeClr val="tx1"/>
            </a:solidFill>
          </a:endParaRPr>
        </a:p>
      </dgm:t>
    </dgm:pt>
    <dgm:pt modelId="{86AC9E47-84B5-4535-A371-DE8882E8D72E}" type="parTrans" cxnId="{13A3704D-A448-4CE6-991B-17989A84CE35}">
      <dgm:prSet/>
      <dgm:spPr/>
      <dgm:t>
        <a:bodyPr/>
        <a:lstStyle/>
        <a:p>
          <a:endParaRPr lang="en-US">
            <a:solidFill>
              <a:schemeClr val="tx1"/>
            </a:solidFill>
          </a:endParaRPr>
        </a:p>
      </dgm:t>
    </dgm:pt>
    <dgm:pt modelId="{A2BB5E94-2FF5-4B82-B093-E4BC0F3F92CD}" type="sibTrans" cxnId="{13A3704D-A448-4CE6-991B-17989A84CE35}">
      <dgm:prSet/>
      <dgm:spPr/>
      <dgm:t>
        <a:bodyPr/>
        <a:lstStyle/>
        <a:p>
          <a:endParaRPr lang="en-US">
            <a:solidFill>
              <a:schemeClr val="tx1"/>
            </a:solidFill>
          </a:endParaRPr>
        </a:p>
      </dgm:t>
    </dgm:pt>
    <dgm:pt modelId="{FCCEBBA7-A06E-4BAF-911A-9E8E8E066BDC}">
      <dgm:prSet phldrT="[Text]"/>
      <dgm:spPr/>
      <dgm:t>
        <a:bodyPr/>
        <a:lstStyle/>
        <a:p>
          <a:endParaRPr lang="en-US" dirty="0">
            <a:solidFill>
              <a:schemeClr val="tx1"/>
            </a:solidFill>
          </a:endParaRPr>
        </a:p>
      </dgm:t>
    </dgm:pt>
    <dgm:pt modelId="{EFC35BD6-F439-4173-8F6E-64AA0B0135ED}" type="parTrans" cxnId="{C745E810-3E30-4208-800A-F04BFA691E33}">
      <dgm:prSet/>
      <dgm:spPr/>
      <dgm:t>
        <a:bodyPr/>
        <a:lstStyle/>
        <a:p>
          <a:endParaRPr lang="en-US">
            <a:solidFill>
              <a:schemeClr val="tx1"/>
            </a:solidFill>
          </a:endParaRPr>
        </a:p>
      </dgm:t>
    </dgm:pt>
    <dgm:pt modelId="{68FB40D5-5EBF-40A9-8980-99D3059DE761}" type="sibTrans" cxnId="{C745E810-3E30-4208-800A-F04BFA691E33}">
      <dgm:prSet/>
      <dgm:spPr/>
      <dgm:t>
        <a:bodyPr/>
        <a:lstStyle/>
        <a:p>
          <a:endParaRPr lang="en-US">
            <a:solidFill>
              <a:schemeClr val="tx1"/>
            </a:solidFill>
          </a:endParaRPr>
        </a:p>
      </dgm:t>
    </dgm:pt>
    <dgm:pt modelId="{CC6615BA-24A5-4285-857D-BD8E35548109}">
      <dgm:prSet phldrT="[Text]"/>
      <dgm:spPr/>
      <dgm:t>
        <a:bodyPr/>
        <a:lstStyle/>
        <a:p>
          <a:r>
            <a:rPr lang="en-US" dirty="0" smtClean="0">
              <a:solidFill>
                <a:schemeClr val="tx1"/>
              </a:solidFill>
            </a:rPr>
            <a:t>Bench-marking</a:t>
          </a:r>
          <a:endParaRPr lang="en-US" dirty="0">
            <a:solidFill>
              <a:schemeClr val="tx1"/>
            </a:solidFill>
          </a:endParaRPr>
        </a:p>
      </dgm:t>
    </dgm:pt>
    <dgm:pt modelId="{A09BEAD7-B8A8-422D-939F-B30953C35279}" type="parTrans" cxnId="{469662AC-476E-4F41-8678-AACEA9F282DA}">
      <dgm:prSet/>
      <dgm:spPr/>
      <dgm:t>
        <a:bodyPr/>
        <a:lstStyle/>
        <a:p>
          <a:endParaRPr lang="en-US">
            <a:solidFill>
              <a:schemeClr val="tx1"/>
            </a:solidFill>
          </a:endParaRPr>
        </a:p>
      </dgm:t>
    </dgm:pt>
    <dgm:pt modelId="{944AB973-7F8D-4CA8-B3CB-E275F0944153}" type="sibTrans" cxnId="{469662AC-476E-4F41-8678-AACEA9F282DA}">
      <dgm:prSet/>
      <dgm:spPr/>
      <dgm:t>
        <a:bodyPr/>
        <a:lstStyle/>
        <a:p>
          <a:endParaRPr lang="en-US">
            <a:solidFill>
              <a:schemeClr val="tx1"/>
            </a:solidFill>
          </a:endParaRPr>
        </a:p>
      </dgm:t>
    </dgm:pt>
    <dgm:pt modelId="{2795CB11-0D24-4EDE-827D-9D953C3FDB21}">
      <dgm:prSet phldrT="[Text]"/>
      <dgm:spPr/>
      <dgm:t>
        <a:bodyPr/>
        <a:lstStyle/>
        <a:p>
          <a:r>
            <a:rPr lang="en-US" dirty="0" smtClean="0">
              <a:solidFill>
                <a:schemeClr val="tx1"/>
              </a:solidFill>
            </a:rPr>
            <a:t>Work at the Population Level</a:t>
          </a:r>
          <a:endParaRPr lang="en-US" dirty="0">
            <a:solidFill>
              <a:schemeClr val="tx1"/>
            </a:solidFill>
          </a:endParaRPr>
        </a:p>
      </dgm:t>
    </dgm:pt>
    <dgm:pt modelId="{5DD429B7-3C9B-4A79-B2F0-67B5B9031AFF}" type="parTrans" cxnId="{DD2CF772-8473-4D26-9A94-404C46C7A908}">
      <dgm:prSet/>
      <dgm:spPr/>
      <dgm:t>
        <a:bodyPr/>
        <a:lstStyle/>
        <a:p>
          <a:endParaRPr lang="en-US"/>
        </a:p>
      </dgm:t>
    </dgm:pt>
    <dgm:pt modelId="{486297EB-B423-4645-B2B7-5797E11CC6A0}" type="sibTrans" cxnId="{DD2CF772-8473-4D26-9A94-404C46C7A908}">
      <dgm:prSet/>
      <dgm:spPr/>
      <dgm:t>
        <a:bodyPr/>
        <a:lstStyle/>
        <a:p>
          <a:endParaRPr lang="en-US"/>
        </a:p>
      </dgm:t>
    </dgm:pt>
    <dgm:pt modelId="{B80D3EF7-481D-40BB-82A5-D2F87E901AA1}" type="pres">
      <dgm:prSet presAssocID="{1F3FBC18-78BD-4ED9-A746-1AAF50B68DEC}" presName="cycle" presStyleCnt="0">
        <dgm:presLayoutVars>
          <dgm:chMax val="1"/>
          <dgm:dir/>
          <dgm:animLvl val="ctr"/>
          <dgm:resizeHandles val="exact"/>
        </dgm:presLayoutVars>
      </dgm:prSet>
      <dgm:spPr/>
      <dgm:t>
        <a:bodyPr/>
        <a:lstStyle/>
        <a:p>
          <a:endParaRPr lang="en-US"/>
        </a:p>
      </dgm:t>
    </dgm:pt>
    <dgm:pt modelId="{B8426538-FD28-46F2-974D-77AC5BE26D9E}" type="pres">
      <dgm:prSet presAssocID="{7A276663-9CC6-498F-B9F7-1E8A39D09B6E}" presName="centerShape" presStyleLbl="node0" presStyleIdx="0" presStyleCnt="1"/>
      <dgm:spPr/>
      <dgm:t>
        <a:bodyPr/>
        <a:lstStyle/>
        <a:p>
          <a:endParaRPr lang="en-US"/>
        </a:p>
      </dgm:t>
    </dgm:pt>
    <dgm:pt modelId="{664873D8-7238-40B9-8EA5-3E30840EEF66}" type="pres">
      <dgm:prSet presAssocID="{270CC610-D92E-4298-B9BA-1C32E1DAD53E}" presName="parTrans" presStyleLbl="bgSibTrans2D1" presStyleIdx="0" presStyleCnt="5"/>
      <dgm:spPr/>
      <dgm:t>
        <a:bodyPr/>
        <a:lstStyle/>
        <a:p>
          <a:endParaRPr lang="en-US"/>
        </a:p>
      </dgm:t>
    </dgm:pt>
    <dgm:pt modelId="{02F6DAAE-ABBA-4C3E-B895-AF6F7B192690}" type="pres">
      <dgm:prSet presAssocID="{C8D46942-E27C-4ADE-BC1A-48A4DBF99817}" presName="node" presStyleLbl="node1" presStyleIdx="0" presStyleCnt="5">
        <dgm:presLayoutVars>
          <dgm:bulletEnabled val="1"/>
        </dgm:presLayoutVars>
      </dgm:prSet>
      <dgm:spPr/>
      <dgm:t>
        <a:bodyPr/>
        <a:lstStyle/>
        <a:p>
          <a:endParaRPr lang="en-US"/>
        </a:p>
      </dgm:t>
    </dgm:pt>
    <dgm:pt modelId="{0362352A-4D81-41AA-A115-AB8A17239D40}" type="pres">
      <dgm:prSet presAssocID="{41FA6FA8-A58A-4D3B-ADA2-8F03D0057E67}" presName="parTrans" presStyleLbl="bgSibTrans2D1" presStyleIdx="1" presStyleCnt="5"/>
      <dgm:spPr/>
      <dgm:t>
        <a:bodyPr/>
        <a:lstStyle/>
        <a:p>
          <a:endParaRPr lang="en-US"/>
        </a:p>
      </dgm:t>
    </dgm:pt>
    <dgm:pt modelId="{83024C2F-D2FA-4159-B24F-190B7B92AAE4}" type="pres">
      <dgm:prSet presAssocID="{C9C595BF-2D30-4A53-851A-0B8B674763A4}" presName="node" presStyleLbl="node1" presStyleIdx="1" presStyleCnt="5">
        <dgm:presLayoutVars>
          <dgm:bulletEnabled val="1"/>
        </dgm:presLayoutVars>
      </dgm:prSet>
      <dgm:spPr/>
      <dgm:t>
        <a:bodyPr/>
        <a:lstStyle/>
        <a:p>
          <a:endParaRPr lang="en-US"/>
        </a:p>
      </dgm:t>
    </dgm:pt>
    <dgm:pt modelId="{A251640B-72CA-45F9-B8BC-7903B3C52D51}" type="pres">
      <dgm:prSet presAssocID="{A09BEAD7-B8A8-422D-939F-B30953C35279}" presName="parTrans" presStyleLbl="bgSibTrans2D1" presStyleIdx="2" presStyleCnt="5"/>
      <dgm:spPr/>
      <dgm:t>
        <a:bodyPr/>
        <a:lstStyle/>
        <a:p>
          <a:endParaRPr lang="en-US"/>
        </a:p>
      </dgm:t>
    </dgm:pt>
    <dgm:pt modelId="{57FAEB30-E151-4ACE-AA81-C60B0353A1CC}" type="pres">
      <dgm:prSet presAssocID="{CC6615BA-24A5-4285-857D-BD8E35548109}" presName="node" presStyleLbl="node1" presStyleIdx="2" presStyleCnt="5">
        <dgm:presLayoutVars>
          <dgm:bulletEnabled val="1"/>
        </dgm:presLayoutVars>
      </dgm:prSet>
      <dgm:spPr/>
      <dgm:t>
        <a:bodyPr/>
        <a:lstStyle/>
        <a:p>
          <a:endParaRPr lang="en-US"/>
        </a:p>
      </dgm:t>
    </dgm:pt>
    <dgm:pt modelId="{D5449C68-B9B5-4F48-A12B-076A32618223}" type="pres">
      <dgm:prSet presAssocID="{86AC9E47-84B5-4535-A371-DE8882E8D72E}" presName="parTrans" presStyleLbl="bgSibTrans2D1" presStyleIdx="3" presStyleCnt="5"/>
      <dgm:spPr/>
      <dgm:t>
        <a:bodyPr/>
        <a:lstStyle/>
        <a:p>
          <a:endParaRPr lang="en-US"/>
        </a:p>
      </dgm:t>
    </dgm:pt>
    <dgm:pt modelId="{DA89A5E0-9328-4139-8B0D-B6EE8F6C9DAE}" type="pres">
      <dgm:prSet presAssocID="{3AC1A57E-B358-4CAD-86CC-0D479A9EB683}" presName="node" presStyleLbl="node1" presStyleIdx="3" presStyleCnt="5">
        <dgm:presLayoutVars>
          <dgm:bulletEnabled val="1"/>
        </dgm:presLayoutVars>
      </dgm:prSet>
      <dgm:spPr/>
      <dgm:t>
        <a:bodyPr/>
        <a:lstStyle/>
        <a:p>
          <a:endParaRPr lang="en-US"/>
        </a:p>
      </dgm:t>
    </dgm:pt>
    <dgm:pt modelId="{87B406CA-33A9-436E-8892-C99F30F5569B}" type="pres">
      <dgm:prSet presAssocID="{5DD429B7-3C9B-4A79-B2F0-67B5B9031AFF}" presName="parTrans" presStyleLbl="bgSibTrans2D1" presStyleIdx="4" presStyleCnt="5"/>
      <dgm:spPr/>
      <dgm:t>
        <a:bodyPr/>
        <a:lstStyle/>
        <a:p>
          <a:endParaRPr lang="en-US"/>
        </a:p>
      </dgm:t>
    </dgm:pt>
    <dgm:pt modelId="{60705A55-52B8-4828-A0BF-30DBD1EDF78C}" type="pres">
      <dgm:prSet presAssocID="{2795CB11-0D24-4EDE-827D-9D953C3FDB21}" presName="node" presStyleLbl="node1" presStyleIdx="4" presStyleCnt="5">
        <dgm:presLayoutVars>
          <dgm:bulletEnabled val="1"/>
        </dgm:presLayoutVars>
      </dgm:prSet>
      <dgm:spPr/>
      <dgm:t>
        <a:bodyPr/>
        <a:lstStyle/>
        <a:p>
          <a:endParaRPr lang="en-US"/>
        </a:p>
      </dgm:t>
    </dgm:pt>
  </dgm:ptLst>
  <dgm:cxnLst>
    <dgm:cxn modelId="{DD2CF772-8473-4D26-9A94-404C46C7A908}" srcId="{7A276663-9CC6-498F-B9F7-1E8A39D09B6E}" destId="{2795CB11-0D24-4EDE-827D-9D953C3FDB21}" srcOrd="4" destOrd="0" parTransId="{5DD429B7-3C9B-4A79-B2F0-67B5B9031AFF}" sibTransId="{486297EB-B423-4645-B2B7-5797E11CC6A0}"/>
    <dgm:cxn modelId="{C0274DD0-2A15-4829-9A13-9A90CDD9346B}" type="presOf" srcId="{CC6615BA-24A5-4285-857D-BD8E35548109}" destId="{57FAEB30-E151-4ACE-AA81-C60B0353A1CC}" srcOrd="0" destOrd="0" presId="urn:microsoft.com/office/officeart/2005/8/layout/radial4"/>
    <dgm:cxn modelId="{17396D61-985E-4E29-A8F8-4A0328B0611B}" srcId="{7A276663-9CC6-498F-B9F7-1E8A39D09B6E}" destId="{C9C595BF-2D30-4A53-851A-0B8B674763A4}" srcOrd="1" destOrd="0" parTransId="{41FA6FA8-A58A-4D3B-ADA2-8F03D0057E67}" sibTransId="{A131A6D3-C719-495B-9197-99D20576CEAE}"/>
    <dgm:cxn modelId="{13A3704D-A448-4CE6-991B-17989A84CE35}" srcId="{7A276663-9CC6-498F-B9F7-1E8A39D09B6E}" destId="{3AC1A57E-B358-4CAD-86CC-0D479A9EB683}" srcOrd="3" destOrd="0" parTransId="{86AC9E47-84B5-4535-A371-DE8882E8D72E}" sibTransId="{A2BB5E94-2FF5-4B82-B093-E4BC0F3F92CD}"/>
    <dgm:cxn modelId="{DC653C6F-ADEA-4DD8-95C5-F44AD37EB481}" type="presOf" srcId="{A09BEAD7-B8A8-422D-939F-B30953C35279}" destId="{A251640B-72CA-45F9-B8BC-7903B3C52D51}" srcOrd="0" destOrd="0" presId="urn:microsoft.com/office/officeart/2005/8/layout/radial4"/>
    <dgm:cxn modelId="{F100A5F9-09A8-4894-8EC6-BFD489480D4C}" type="presOf" srcId="{270CC610-D92E-4298-B9BA-1C32E1DAD53E}" destId="{664873D8-7238-40B9-8EA5-3E30840EEF66}" srcOrd="0" destOrd="0" presId="urn:microsoft.com/office/officeart/2005/8/layout/radial4"/>
    <dgm:cxn modelId="{4D05FAA2-DD24-41C4-A60C-E1BF9C379AC4}" type="presOf" srcId="{41FA6FA8-A58A-4D3B-ADA2-8F03D0057E67}" destId="{0362352A-4D81-41AA-A115-AB8A17239D40}" srcOrd="0" destOrd="0" presId="urn:microsoft.com/office/officeart/2005/8/layout/radial4"/>
    <dgm:cxn modelId="{469662AC-476E-4F41-8678-AACEA9F282DA}" srcId="{7A276663-9CC6-498F-B9F7-1E8A39D09B6E}" destId="{CC6615BA-24A5-4285-857D-BD8E35548109}" srcOrd="2" destOrd="0" parTransId="{A09BEAD7-B8A8-422D-939F-B30953C35279}" sibTransId="{944AB973-7F8D-4CA8-B3CB-E275F0944153}"/>
    <dgm:cxn modelId="{66461073-80BE-4785-97AC-B7849DB260E5}" type="presOf" srcId="{7A276663-9CC6-498F-B9F7-1E8A39D09B6E}" destId="{B8426538-FD28-46F2-974D-77AC5BE26D9E}" srcOrd="0" destOrd="0" presId="urn:microsoft.com/office/officeart/2005/8/layout/radial4"/>
    <dgm:cxn modelId="{4B8A2C1C-3CD7-46C6-853B-F3FB7B6221FD}" type="presOf" srcId="{C9C595BF-2D30-4A53-851A-0B8B674763A4}" destId="{83024C2F-D2FA-4159-B24F-190B7B92AAE4}" srcOrd="0" destOrd="0" presId="urn:microsoft.com/office/officeart/2005/8/layout/radial4"/>
    <dgm:cxn modelId="{F5DCD976-A9EF-4710-91DF-C98D77749E83}" type="presOf" srcId="{2795CB11-0D24-4EDE-827D-9D953C3FDB21}" destId="{60705A55-52B8-4828-A0BF-30DBD1EDF78C}" srcOrd="0" destOrd="0" presId="urn:microsoft.com/office/officeart/2005/8/layout/radial4"/>
    <dgm:cxn modelId="{14C56AD1-9F7B-4211-A9D3-7C4538BC6381}" type="presOf" srcId="{3AC1A57E-B358-4CAD-86CC-0D479A9EB683}" destId="{DA89A5E0-9328-4139-8B0D-B6EE8F6C9DAE}" srcOrd="0" destOrd="0" presId="urn:microsoft.com/office/officeart/2005/8/layout/radial4"/>
    <dgm:cxn modelId="{7895F08A-04FB-4852-927C-10F341A65DA1}" srcId="{7A276663-9CC6-498F-B9F7-1E8A39D09B6E}" destId="{C8D46942-E27C-4ADE-BC1A-48A4DBF99817}" srcOrd="0" destOrd="0" parTransId="{270CC610-D92E-4298-B9BA-1C32E1DAD53E}" sibTransId="{13FC471C-1831-46B9-B630-1DC9C71A2278}"/>
    <dgm:cxn modelId="{618F813F-7D3F-47FF-B27E-E364FF49EBBF}" type="presOf" srcId="{1F3FBC18-78BD-4ED9-A746-1AAF50B68DEC}" destId="{B80D3EF7-481D-40BB-82A5-D2F87E901AA1}" srcOrd="0" destOrd="0" presId="urn:microsoft.com/office/officeart/2005/8/layout/radial4"/>
    <dgm:cxn modelId="{17CA92AE-BA65-45D3-BCFC-F304947BECBC}" type="presOf" srcId="{5DD429B7-3C9B-4A79-B2F0-67B5B9031AFF}" destId="{87B406CA-33A9-436E-8892-C99F30F5569B}" srcOrd="0" destOrd="0" presId="urn:microsoft.com/office/officeart/2005/8/layout/radial4"/>
    <dgm:cxn modelId="{8E38ACD8-F8D1-452D-AAE8-A9794FE013C2}" type="presOf" srcId="{C8D46942-E27C-4ADE-BC1A-48A4DBF99817}" destId="{02F6DAAE-ABBA-4C3E-B895-AF6F7B192690}" srcOrd="0" destOrd="0" presId="urn:microsoft.com/office/officeart/2005/8/layout/radial4"/>
    <dgm:cxn modelId="{2398F2EE-74FD-4506-AE2F-F30467563E9B}" type="presOf" srcId="{86AC9E47-84B5-4535-A371-DE8882E8D72E}" destId="{D5449C68-B9B5-4F48-A12B-076A32618223}" srcOrd="0" destOrd="0" presId="urn:microsoft.com/office/officeart/2005/8/layout/radial4"/>
    <dgm:cxn modelId="{8AF4A876-50E7-4321-AA6E-648CED8691CF}" srcId="{1F3FBC18-78BD-4ED9-A746-1AAF50B68DEC}" destId="{7A276663-9CC6-498F-B9F7-1E8A39D09B6E}" srcOrd="0" destOrd="0" parTransId="{7B3A8F06-749A-403E-B08E-9331355B86D9}" sibTransId="{D963AED9-9242-48F3-B31E-9D5F9EC2A2D2}"/>
    <dgm:cxn modelId="{C745E810-3E30-4208-800A-F04BFA691E33}" srcId="{1F3FBC18-78BD-4ED9-A746-1AAF50B68DEC}" destId="{FCCEBBA7-A06E-4BAF-911A-9E8E8E066BDC}" srcOrd="1" destOrd="0" parTransId="{EFC35BD6-F439-4173-8F6E-64AA0B0135ED}" sibTransId="{68FB40D5-5EBF-40A9-8980-99D3059DE761}"/>
    <dgm:cxn modelId="{3961B4C6-6D16-42FB-B6F3-E6CA311F74BA}" type="presParOf" srcId="{B80D3EF7-481D-40BB-82A5-D2F87E901AA1}" destId="{B8426538-FD28-46F2-974D-77AC5BE26D9E}" srcOrd="0" destOrd="0" presId="urn:microsoft.com/office/officeart/2005/8/layout/radial4"/>
    <dgm:cxn modelId="{9EF9B92A-CEA4-43A2-8334-A452A42F435D}" type="presParOf" srcId="{B80D3EF7-481D-40BB-82A5-D2F87E901AA1}" destId="{664873D8-7238-40B9-8EA5-3E30840EEF66}" srcOrd="1" destOrd="0" presId="urn:microsoft.com/office/officeart/2005/8/layout/radial4"/>
    <dgm:cxn modelId="{A1EE3720-50ED-4669-A337-9CADB17A8234}" type="presParOf" srcId="{B80D3EF7-481D-40BB-82A5-D2F87E901AA1}" destId="{02F6DAAE-ABBA-4C3E-B895-AF6F7B192690}" srcOrd="2" destOrd="0" presId="urn:microsoft.com/office/officeart/2005/8/layout/radial4"/>
    <dgm:cxn modelId="{FB20D2FB-E18D-4E68-B421-09E8E6094F76}" type="presParOf" srcId="{B80D3EF7-481D-40BB-82A5-D2F87E901AA1}" destId="{0362352A-4D81-41AA-A115-AB8A17239D40}" srcOrd="3" destOrd="0" presId="urn:microsoft.com/office/officeart/2005/8/layout/radial4"/>
    <dgm:cxn modelId="{05EF6CD6-2274-4D3B-8FAE-14E9D75A8F1A}" type="presParOf" srcId="{B80D3EF7-481D-40BB-82A5-D2F87E901AA1}" destId="{83024C2F-D2FA-4159-B24F-190B7B92AAE4}" srcOrd="4" destOrd="0" presId="urn:microsoft.com/office/officeart/2005/8/layout/radial4"/>
    <dgm:cxn modelId="{34A3FAEE-5D14-43C9-A1F2-5FA61A9339CA}" type="presParOf" srcId="{B80D3EF7-481D-40BB-82A5-D2F87E901AA1}" destId="{A251640B-72CA-45F9-B8BC-7903B3C52D51}" srcOrd="5" destOrd="0" presId="urn:microsoft.com/office/officeart/2005/8/layout/radial4"/>
    <dgm:cxn modelId="{B0000AAE-BB09-46C5-8122-68C306F11320}" type="presParOf" srcId="{B80D3EF7-481D-40BB-82A5-D2F87E901AA1}" destId="{57FAEB30-E151-4ACE-AA81-C60B0353A1CC}" srcOrd="6" destOrd="0" presId="urn:microsoft.com/office/officeart/2005/8/layout/radial4"/>
    <dgm:cxn modelId="{4EE88D60-6119-4627-95D9-8B91144F367C}" type="presParOf" srcId="{B80D3EF7-481D-40BB-82A5-D2F87E901AA1}" destId="{D5449C68-B9B5-4F48-A12B-076A32618223}" srcOrd="7" destOrd="0" presId="urn:microsoft.com/office/officeart/2005/8/layout/radial4"/>
    <dgm:cxn modelId="{E845B9B9-ABC2-449D-AD60-F2D66576FC67}" type="presParOf" srcId="{B80D3EF7-481D-40BB-82A5-D2F87E901AA1}" destId="{DA89A5E0-9328-4139-8B0D-B6EE8F6C9DAE}" srcOrd="8" destOrd="0" presId="urn:microsoft.com/office/officeart/2005/8/layout/radial4"/>
    <dgm:cxn modelId="{889738A7-CCC4-4553-B172-A8F3005C59E8}" type="presParOf" srcId="{B80D3EF7-481D-40BB-82A5-D2F87E901AA1}" destId="{87B406CA-33A9-436E-8892-C99F30F5569B}" srcOrd="9" destOrd="0" presId="urn:microsoft.com/office/officeart/2005/8/layout/radial4"/>
    <dgm:cxn modelId="{68EDF68D-DCE9-433E-811A-B1EBFFF45D47}" type="presParOf" srcId="{B80D3EF7-481D-40BB-82A5-D2F87E901AA1}" destId="{60705A55-52B8-4828-A0BF-30DBD1EDF78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BD5CFB1-E7F5-41EC-8303-9E47DCCCA213}"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1B8E885-D9BA-4ADE-AD22-8F6DA69B348D}">
      <dgm:prSet phldrT="[Text]"/>
      <dgm:spPr/>
      <dgm:t>
        <a:bodyPr/>
        <a:lstStyle/>
        <a:p>
          <a:r>
            <a:rPr lang="en-US" dirty="0" smtClean="0">
              <a:solidFill>
                <a:schemeClr val="tx1"/>
              </a:solidFill>
            </a:rPr>
            <a:t>Safe Sleep</a:t>
          </a:r>
          <a:endParaRPr lang="en-US" dirty="0">
            <a:solidFill>
              <a:schemeClr val="tx1"/>
            </a:solidFill>
          </a:endParaRPr>
        </a:p>
      </dgm:t>
    </dgm:pt>
    <dgm:pt modelId="{A73FC1E7-AC63-4925-BC8D-22672666EC82}" type="parTrans" cxnId="{B1ABA65D-B50D-48C6-BEFA-2576F6B65A9F}">
      <dgm:prSet/>
      <dgm:spPr/>
      <dgm:t>
        <a:bodyPr/>
        <a:lstStyle/>
        <a:p>
          <a:endParaRPr lang="en-US"/>
        </a:p>
      </dgm:t>
    </dgm:pt>
    <dgm:pt modelId="{5C728987-A33B-4A67-BB07-6BE1478B860C}" type="sibTrans" cxnId="{B1ABA65D-B50D-48C6-BEFA-2576F6B65A9F}">
      <dgm:prSet/>
      <dgm:spPr/>
      <dgm:t>
        <a:bodyPr/>
        <a:lstStyle/>
        <a:p>
          <a:endParaRPr lang="en-US"/>
        </a:p>
      </dgm:t>
    </dgm:pt>
    <dgm:pt modelId="{DCBCE6AC-1DCE-4F46-B2C0-FC41930DB673}">
      <dgm:prSet phldrT="[Text]"/>
      <dgm:spPr/>
      <dgm:t>
        <a:bodyPr/>
        <a:lstStyle/>
        <a:p>
          <a:r>
            <a:rPr lang="en-US" dirty="0" smtClean="0">
              <a:solidFill>
                <a:schemeClr val="tx1"/>
              </a:solidFill>
            </a:rPr>
            <a:t>Human Milk</a:t>
          </a:r>
          <a:endParaRPr lang="en-US" dirty="0">
            <a:solidFill>
              <a:schemeClr val="tx1"/>
            </a:solidFill>
          </a:endParaRPr>
        </a:p>
      </dgm:t>
    </dgm:pt>
    <dgm:pt modelId="{C9B86790-2540-40FD-AFEB-3C38C4CF2313}" type="parTrans" cxnId="{953AAE1E-D296-4ECD-9FDC-7022A42EAADB}">
      <dgm:prSet/>
      <dgm:spPr/>
      <dgm:t>
        <a:bodyPr/>
        <a:lstStyle/>
        <a:p>
          <a:endParaRPr lang="en-US"/>
        </a:p>
      </dgm:t>
    </dgm:pt>
    <dgm:pt modelId="{C2312704-528A-420C-B4B7-5DBD2EEA4402}" type="sibTrans" cxnId="{953AAE1E-D296-4ECD-9FDC-7022A42EAADB}">
      <dgm:prSet/>
      <dgm:spPr/>
      <dgm:t>
        <a:bodyPr/>
        <a:lstStyle/>
        <a:p>
          <a:endParaRPr lang="en-US"/>
        </a:p>
      </dgm:t>
    </dgm:pt>
    <dgm:pt modelId="{0C116BCA-C2F4-423C-B9E7-0D37E3957AD5}">
      <dgm:prSet phldrT="[Text]"/>
      <dgm:spPr/>
      <dgm:t>
        <a:bodyPr/>
        <a:lstStyle/>
        <a:p>
          <a:r>
            <a:rPr lang="en-US" dirty="0" smtClean="0">
              <a:solidFill>
                <a:schemeClr val="tx1"/>
              </a:solidFill>
            </a:rPr>
            <a:t>NAS</a:t>
          </a:r>
          <a:endParaRPr lang="en-US" dirty="0">
            <a:solidFill>
              <a:schemeClr val="tx1"/>
            </a:solidFill>
          </a:endParaRPr>
        </a:p>
      </dgm:t>
    </dgm:pt>
    <dgm:pt modelId="{B420155C-67B8-4F92-89A5-5ABB0BAC2959}" type="parTrans" cxnId="{5475F36E-1B8E-476D-BA0A-B67D47C3EB9F}">
      <dgm:prSet/>
      <dgm:spPr/>
      <dgm:t>
        <a:bodyPr/>
        <a:lstStyle/>
        <a:p>
          <a:endParaRPr lang="en-US"/>
        </a:p>
      </dgm:t>
    </dgm:pt>
    <dgm:pt modelId="{DF60D664-06D8-4EBC-BB9E-1F0D1DADB2CC}" type="sibTrans" cxnId="{5475F36E-1B8E-476D-BA0A-B67D47C3EB9F}">
      <dgm:prSet/>
      <dgm:spPr/>
      <dgm:t>
        <a:bodyPr/>
        <a:lstStyle/>
        <a:p>
          <a:endParaRPr lang="en-US"/>
        </a:p>
      </dgm:t>
    </dgm:pt>
    <dgm:pt modelId="{7CBF8B2E-83CF-45A8-9B58-605897D5CBC8}">
      <dgm:prSet phldrT="[Text]"/>
      <dgm:spPr/>
      <dgm:t>
        <a:bodyPr/>
        <a:lstStyle/>
        <a:p>
          <a:r>
            <a:rPr lang="en-US" dirty="0" smtClean="0">
              <a:solidFill>
                <a:schemeClr val="tx1"/>
              </a:solidFill>
            </a:rPr>
            <a:t>? CLABSI/</a:t>
          </a:r>
          <a:br>
            <a:rPr lang="en-US" dirty="0" smtClean="0">
              <a:solidFill>
                <a:schemeClr val="tx1"/>
              </a:solidFill>
            </a:rPr>
          </a:br>
          <a:r>
            <a:rPr lang="en-US" dirty="0" smtClean="0">
              <a:solidFill>
                <a:schemeClr val="tx1"/>
              </a:solidFill>
            </a:rPr>
            <a:t>Antibiotics</a:t>
          </a:r>
          <a:endParaRPr lang="en-US" dirty="0">
            <a:solidFill>
              <a:schemeClr val="tx1"/>
            </a:solidFill>
          </a:endParaRPr>
        </a:p>
      </dgm:t>
    </dgm:pt>
    <dgm:pt modelId="{EB715BFB-E3DC-4F24-8793-48A4988265AD}" type="parTrans" cxnId="{CC4E331B-38F1-4C1A-A79A-D66C4591C0D7}">
      <dgm:prSet/>
      <dgm:spPr/>
      <dgm:t>
        <a:bodyPr/>
        <a:lstStyle/>
        <a:p>
          <a:endParaRPr lang="en-US"/>
        </a:p>
      </dgm:t>
    </dgm:pt>
    <dgm:pt modelId="{F0E4121F-7C3D-49B7-96A7-9B407F0DEAFD}" type="sibTrans" cxnId="{CC4E331B-38F1-4C1A-A79A-D66C4591C0D7}">
      <dgm:prSet/>
      <dgm:spPr/>
      <dgm:t>
        <a:bodyPr/>
        <a:lstStyle/>
        <a:p>
          <a:endParaRPr lang="en-US"/>
        </a:p>
      </dgm:t>
    </dgm:pt>
    <dgm:pt modelId="{A2CF6793-C619-418E-8CB1-B6FF9C2FAC6F}" type="pres">
      <dgm:prSet presAssocID="{1BD5CFB1-E7F5-41EC-8303-9E47DCCCA213}" presName="diagram" presStyleCnt="0">
        <dgm:presLayoutVars>
          <dgm:dir/>
          <dgm:resizeHandles val="exact"/>
        </dgm:presLayoutVars>
      </dgm:prSet>
      <dgm:spPr/>
      <dgm:t>
        <a:bodyPr/>
        <a:lstStyle/>
        <a:p>
          <a:endParaRPr lang="en-US"/>
        </a:p>
      </dgm:t>
    </dgm:pt>
    <dgm:pt modelId="{D308BAD8-13DE-449E-985A-41F602BE6959}" type="pres">
      <dgm:prSet presAssocID="{D1B8E885-D9BA-4ADE-AD22-8F6DA69B348D}" presName="node" presStyleLbl="node1" presStyleIdx="0" presStyleCnt="4" custLinFactNeighborX="2600">
        <dgm:presLayoutVars>
          <dgm:bulletEnabled val="1"/>
        </dgm:presLayoutVars>
      </dgm:prSet>
      <dgm:spPr/>
      <dgm:t>
        <a:bodyPr/>
        <a:lstStyle/>
        <a:p>
          <a:endParaRPr lang="en-US"/>
        </a:p>
      </dgm:t>
    </dgm:pt>
    <dgm:pt modelId="{701D1117-43E8-4AA9-833A-D432961398C6}" type="pres">
      <dgm:prSet presAssocID="{5C728987-A33B-4A67-BB07-6BE1478B860C}" presName="sibTrans" presStyleCnt="0"/>
      <dgm:spPr/>
    </dgm:pt>
    <dgm:pt modelId="{6FD3D99B-99B0-4A90-B2DA-C1966E8B30D9}" type="pres">
      <dgm:prSet presAssocID="{DCBCE6AC-1DCE-4F46-B2C0-FC41930DB673}" presName="node" presStyleLbl="node1" presStyleIdx="1" presStyleCnt="4" custLinFactNeighborX="2600">
        <dgm:presLayoutVars>
          <dgm:bulletEnabled val="1"/>
        </dgm:presLayoutVars>
      </dgm:prSet>
      <dgm:spPr/>
      <dgm:t>
        <a:bodyPr/>
        <a:lstStyle/>
        <a:p>
          <a:endParaRPr lang="en-US"/>
        </a:p>
      </dgm:t>
    </dgm:pt>
    <dgm:pt modelId="{4ABCDA7E-0079-4AA6-A21D-BDAFA108F438}" type="pres">
      <dgm:prSet presAssocID="{C2312704-528A-420C-B4B7-5DBD2EEA4402}" presName="sibTrans" presStyleCnt="0"/>
      <dgm:spPr/>
    </dgm:pt>
    <dgm:pt modelId="{15A63DA5-EFE4-4B73-834E-4548884FCC84}" type="pres">
      <dgm:prSet presAssocID="{0C116BCA-C2F4-423C-B9E7-0D37E3957AD5}" presName="node" presStyleLbl="node1" presStyleIdx="2" presStyleCnt="4" custLinFactNeighborX="2600">
        <dgm:presLayoutVars>
          <dgm:bulletEnabled val="1"/>
        </dgm:presLayoutVars>
      </dgm:prSet>
      <dgm:spPr/>
      <dgm:t>
        <a:bodyPr/>
        <a:lstStyle/>
        <a:p>
          <a:endParaRPr lang="en-US"/>
        </a:p>
      </dgm:t>
    </dgm:pt>
    <dgm:pt modelId="{9A2EF696-DA18-4491-9805-FC957403243A}" type="pres">
      <dgm:prSet presAssocID="{DF60D664-06D8-4EBC-BB9E-1F0D1DADB2CC}" presName="sibTrans" presStyleCnt="0"/>
      <dgm:spPr/>
    </dgm:pt>
    <dgm:pt modelId="{A2F7924A-06F1-4040-9BFF-3BC356612CEA}" type="pres">
      <dgm:prSet presAssocID="{7CBF8B2E-83CF-45A8-9B58-605897D5CBC8}" presName="node" presStyleLbl="node1" presStyleIdx="3" presStyleCnt="4">
        <dgm:presLayoutVars>
          <dgm:bulletEnabled val="1"/>
        </dgm:presLayoutVars>
      </dgm:prSet>
      <dgm:spPr/>
      <dgm:t>
        <a:bodyPr/>
        <a:lstStyle/>
        <a:p>
          <a:endParaRPr lang="en-US"/>
        </a:p>
      </dgm:t>
    </dgm:pt>
  </dgm:ptLst>
  <dgm:cxnLst>
    <dgm:cxn modelId="{1A51EDEC-5CBB-4355-B5E3-10673FE3225C}" type="presOf" srcId="{7CBF8B2E-83CF-45A8-9B58-605897D5CBC8}" destId="{A2F7924A-06F1-4040-9BFF-3BC356612CEA}" srcOrd="0" destOrd="0" presId="urn:microsoft.com/office/officeart/2005/8/layout/default"/>
    <dgm:cxn modelId="{953AAE1E-D296-4ECD-9FDC-7022A42EAADB}" srcId="{1BD5CFB1-E7F5-41EC-8303-9E47DCCCA213}" destId="{DCBCE6AC-1DCE-4F46-B2C0-FC41930DB673}" srcOrd="1" destOrd="0" parTransId="{C9B86790-2540-40FD-AFEB-3C38C4CF2313}" sibTransId="{C2312704-528A-420C-B4B7-5DBD2EEA4402}"/>
    <dgm:cxn modelId="{83A5E656-A836-493F-AC46-5C442C7FBFE0}" type="presOf" srcId="{DCBCE6AC-1DCE-4F46-B2C0-FC41930DB673}" destId="{6FD3D99B-99B0-4A90-B2DA-C1966E8B30D9}" srcOrd="0" destOrd="0" presId="urn:microsoft.com/office/officeart/2005/8/layout/default"/>
    <dgm:cxn modelId="{FCFD9111-651C-4EF3-8AC3-F5B38FCD6470}" type="presOf" srcId="{1BD5CFB1-E7F5-41EC-8303-9E47DCCCA213}" destId="{A2CF6793-C619-418E-8CB1-B6FF9C2FAC6F}" srcOrd="0" destOrd="0" presId="urn:microsoft.com/office/officeart/2005/8/layout/default"/>
    <dgm:cxn modelId="{B1ABA65D-B50D-48C6-BEFA-2576F6B65A9F}" srcId="{1BD5CFB1-E7F5-41EC-8303-9E47DCCCA213}" destId="{D1B8E885-D9BA-4ADE-AD22-8F6DA69B348D}" srcOrd="0" destOrd="0" parTransId="{A73FC1E7-AC63-4925-BC8D-22672666EC82}" sibTransId="{5C728987-A33B-4A67-BB07-6BE1478B860C}"/>
    <dgm:cxn modelId="{5475F36E-1B8E-476D-BA0A-B67D47C3EB9F}" srcId="{1BD5CFB1-E7F5-41EC-8303-9E47DCCCA213}" destId="{0C116BCA-C2F4-423C-B9E7-0D37E3957AD5}" srcOrd="2" destOrd="0" parTransId="{B420155C-67B8-4F92-89A5-5ABB0BAC2959}" sibTransId="{DF60D664-06D8-4EBC-BB9E-1F0D1DADB2CC}"/>
    <dgm:cxn modelId="{CC4E331B-38F1-4C1A-A79A-D66C4591C0D7}" srcId="{1BD5CFB1-E7F5-41EC-8303-9E47DCCCA213}" destId="{7CBF8B2E-83CF-45A8-9B58-605897D5CBC8}" srcOrd="3" destOrd="0" parTransId="{EB715BFB-E3DC-4F24-8793-48A4988265AD}" sibTransId="{F0E4121F-7C3D-49B7-96A7-9B407F0DEAFD}"/>
    <dgm:cxn modelId="{92B8D8F3-C979-48DF-9C21-5AB2B66EA5A6}" type="presOf" srcId="{0C116BCA-C2F4-423C-B9E7-0D37E3957AD5}" destId="{15A63DA5-EFE4-4B73-834E-4548884FCC84}" srcOrd="0" destOrd="0" presId="urn:microsoft.com/office/officeart/2005/8/layout/default"/>
    <dgm:cxn modelId="{7C215067-9AB4-47F9-BDDD-A17FB52B7A97}" type="presOf" srcId="{D1B8E885-D9BA-4ADE-AD22-8F6DA69B348D}" destId="{D308BAD8-13DE-449E-985A-41F602BE6959}" srcOrd="0" destOrd="0" presId="urn:microsoft.com/office/officeart/2005/8/layout/default"/>
    <dgm:cxn modelId="{7B153C41-50E4-4D6D-8890-017D0D86B79A}" type="presParOf" srcId="{A2CF6793-C619-418E-8CB1-B6FF9C2FAC6F}" destId="{D308BAD8-13DE-449E-985A-41F602BE6959}" srcOrd="0" destOrd="0" presId="urn:microsoft.com/office/officeart/2005/8/layout/default"/>
    <dgm:cxn modelId="{7D431A26-9C4C-4021-8CDF-AE5283DC539A}" type="presParOf" srcId="{A2CF6793-C619-418E-8CB1-B6FF9C2FAC6F}" destId="{701D1117-43E8-4AA9-833A-D432961398C6}" srcOrd="1" destOrd="0" presId="urn:microsoft.com/office/officeart/2005/8/layout/default"/>
    <dgm:cxn modelId="{A4FCC303-74F6-4653-8585-DB1E5FA49E25}" type="presParOf" srcId="{A2CF6793-C619-418E-8CB1-B6FF9C2FAC6F}" destId="{6FD3D99B-99B0-4A90-B2DA-C1966E8B30D9}" srcOrd="2" destOrd="0" presId="urn:microsoft.com/office/officeart/2005/8/layout/default"/>
    <dgm:cxn modelId="{2A760606-16DF-46D9-B37D-C3C490E8184F}" type="presParOf" srcId="{A2CF6793-C619-418E-8CB1-B6FF9C2FAC6F}" destId="{4ABCDA7E-0079-4AA6-A21D-BDAFA108F438}" srcOrd="3" destOrd="0" presId="urn:microsoft.com/office/officeart/2005/8/layout/default"/>
    <dgm:cxn modelId="{EF8CE278-33BB-4DE6-9E31-8B4004BD3248}" type="presParOf" srcId="{A2CF6793-C619-418E-8CB1-B6FF9C2FAC6F}" destId="{15A63DA5-EFE4-4B73-834E-4548884FCC84}" srcOrd="4" destOrd="0" presId="urn:microsoft.com/office/officeart/2005/8/layout/default"/>
    <dgm:cxn modelId="{7CE22B07-BABE-4A5A-81E4-0EEA4D7201CA}" type="presParOf" srcId="{A2CF6793-C619-418E-8CB1-B6FF9C2FAC6F}" destId="{9A2EF696-DA18-4491-9805-FC957403243A}" srcOrd="5" destOrd="0" presId="urn:microsoft.com/office/officeart/2005/8/layout/default"/>
    <dgm:cxn modelId="{1960BA9D-42E4-41D1-A2A0-AAFEA46EEC5D}" type="presParOf" srcId="{A2CF6793-C619-418E-8CB1-B6FF9C2FAC6F}" destId="{A2F7924A-06F1-4040-9BFF-3BC356612CE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6EF283-B5C6-497A-AF54-A86CF6DB9C99}" type="doc">
      <dgm:prSet loTypeId="urn:microsoft.com/office/officeart/2005/8/layout/hList1" loCatId="list" qsTypeId="urn:microsoft.com/office/officeart/2005/8/quickstyle/simple2" qsCatId="simple" csTypeId="urn:microsoft.com/office/officeart/2005/8/colors/colorful1" csCatId="colorful" phldr="1"/>
      <dgm:spPr/>
    </dgm:pt>
    <dgm:pt modelId="{0B38FA44-3220-48AE-94EC-CD8973607E1A}">
      <dgm:prSet phldrT="[Text]" custT="1"/>
      <dgm:spPr/>
      <dgm:t>
        <a:bodyPr/>
        <a:lstStyle/>
        <a:p>
          <a:r>
            <a:rPr lang="en-US" sz="1600" b="1" smtClean="0"/>
            <a:t>Risk identification</a:t>
          </a:r>
          <a:endParaRPr lang="en-US" sz="1600" b="1" dirty="0" smtClean="0"/>
        </a:p>
      </dgm:t>
    </dgm:pt>
    <dgm:pt modelId="{974778DE-504C-45E5-B2C9-68ABC4B3D1E4}" type="parTrans" cxnId="{BF42BC6B-4A72-4DDD-8859-6EDAD0CED8D2}">
      <dgm:prSet/>
      <dgm:spPr/>
      <dgm:t>
        <a:bodyPr/>
        <a:lstStyle/>
        <a:p>
          <a:endParaRPr lang="en-US" sz="2400" b="1">
            <a:solidFill>
              <a:schemeClr val="tx1"/>
            </a:solidFill>
          </a:endParaRPr>
        </a:p>
      </dgm:t>
    </dgm:pt>
    <dgm:pt modelId="{2025D08A-CC52-4869-8E01-48417445596C}" type="sibTrans" cxnId="{BF42BC6B-4A72-4DDD-8859-6EDAD0CED8D2}">
      <dgm:prSet/>
      <dgm:spPr/>
      <dgm:t>
        <a:bodyPr/>
        <a:lstStyle/>
        <a:p>
          <a:endParaRPr lang="en-US" sz="2400" b="1">
            <a:solidFill>
              <a:schemeClr val="tx1"/>
            </a:solidFill>
          </a:endParaRPr>
        </a:p>
      </dgm:t>
    </dgm:pt>
    <dgm:pt modelId="{2D7D72BB-E70D-41DF-80E7-81F35C534BE3}">
      <dgm:prSet phldrT="[Text]" custT="1"/>
      <dgm:spPr/>
      <dgm:t>
        <a:bodyPr/>
        <a:lstStyle/>
        <a:p>
          <a:r>
            <a:rPr lang="en-US" sz="1600" b="1" dirty="0" smtClean="0"/>
            <a:t>NAS symptoms</a:t>
          </a:r>
          <a:endParaRPr lang="en-US" sz="1600" b="1" dirty="0"/>
        </a:p>
      </dgm:t>
    </dgm:pt>
    <dgm:pt modelId="{0936894B-7F91-4134-B9BD-A83C2DD7F149}" type="parTrans" cxnId="{AED1D5DE-5E69-4E2D-8EDB-7E5603B5AF4F}">
      <dgm:prSet/>
      <dgm:spPr/>
      <dgm:t>
        <a:bodyPr/>
        <a:lstStyle/>
        <a:p>
          <a:endParaRPr lang="en-US" sz="2400" b="1">
            <a:solidFill>
              <a:schemeClr val="tx1"/>
            </a:solidFill>
          </a:endParaRPr>
        </a:p>
      </dgm:t>
    </dgm:pt>
    <dgm:pt modelId="{22ED4873-42EA-4730-A0EA-86946C3936DD}" type="sibTrans" cxnId="{AED1D5DE-5E69-4E2D-8EDB-7E5603B5AF4F}">
      <dgm:prSet/>
      <dgm:spPr/>
      <dgm:t>
        <a:bodyPr/>
        <a:lstStyle/>
        <a:p>
          <a:endParaRPr lang="en-US" sz="2400" b="1">
            <a:solidFill>
              <a:schemeClr val="tx1"/>
            </a:solidFill>
          </a:endParaRPr>
        </a:p>
      </dgm:t>
    </dgm:pt>
    <dgm:pt modelId="{51566F26-E3CE-4474-A261-2E007D85DE2E}">
      <dgm:prSet phldrT="[Text]" custT="1"/>
      <dgm:spPr/>
      <dgm:t>
        <a:bodyPr/>
        <a:lstStyle/>
        <a:p>
          <a:r>
            <a:rPr lang="en-US" sz="1600" b="1" smtClean="0"/>
            <a:t>Screening</a:t>
          </a:r>
          <a:endParaRPr lang="en-US" sz="1600" b="1" dirty="0" smtClean="0"/>
        </a:p>
      </dgm:t>
    </dgm:pt>
    <dgm:pt modelId="{69545EC0-A623-4A61-B2B3-D499CD68EDE7}" type="parTrans" cxnId="{5253611F-21E8-4CB2-887B-EB205B45BA08}">
      <dgm:prSet/>
      <dgm:spPr/>
      <dgm:t>
        <a:bodyPr/>
        <a:lstStyle/>
        <a:p>
          <a:endParaRPr lang="en-US" sz="2400" b="1">
            <a:solidFill>
              <a:schemeClr val="tx1"/>
            </a:solidFill>
          </a:endParaRPr>
        </a:p>
      </dgm:t>
    </dgm:pt>
    <dgm:pt modelId="{3DD70C6D-2126-4304-A929-CCE84E13D983}" type="sibTrans" cxnId="{5253611F-21E8-4CB2-887B-EB205B45BA08}">
      <dgm:prSet/>
      <dgm:spPr/>
      <dgm:t>
        <a:bodyPr/>
        <a:lstStyle/>
        <a:p>
          <a:endParaRPr lang="en-US" sz="2400" b="1">
            <a:solidFill>
              <a:schemeClr val="tx1"/>
            </a:solidFill>
          </a:endParaRPr>
        </a:p>
      </dgm:t>
    </dgm:pt>
    <dgm:pt modelId="{D7C4904B-037A-463A-8A11-97C538B1F4DD}">
      <dgm:prSet phldrT="[Text]" custT="1"/>
      <dgm:spPr/>
      <dgm:t>
        <a:bodyPr/>
        <a:lstStyle/>
        <a:p>
          <a:r>
            <a:rPr lang="en-US" sz="1600" b="1" smtClean="0"/>
            <a:t>Testing</a:t>
          </a:r>
          <a:endParaRPr lang="en-US" sz="1600" b="1" dirty="0" smtClean="0"/>
        </a:p>
      </dgm:t>
    </dgm:pt>
    <dgm:pt modelId="{958619BD-D300-44BA-B81F-FEC0729FF6A2}" type="parTrans" cxnId="{C79D5034-34EA-4065-9F9F-3F43A708A745}">
      <dgm:prSet/>
      <dgm:spPr/>
      <dgm:t>
        <a:bodyPr/>
        <a:lstStyle/>
        <a:p>
          <a:endParaRPr lang="en-US" sz="2400" b="1">
            <a:solidFill>
              <a:schemeClr val="tx1"/>
            </a:solidFill>
          </a:endParaRPr>
        </a:p>
      </dgm:t>
    </dgm:pt>
    <dgm:pt modelId="{8C17D8B0-5AFA-4508-ADD3-5609AC3A66BD}" type="sibTrans" cxnId="{C79D5034-34EA-4065-9F9F-3F43A708A745}">
      <dgm:prSet/>
      <dgm:spPr/>
      <dgm:t>
        <a:bodyPr/>
        <a:lstStyle/>
        <a:p>
          <a:endParaRPr lang="en-US" sz="2400" b="1">
            <a:solidFill>
              <a:schemeClr val="tx1"/>
            </a:solidFill>
          </a:endParaRPr>
        </a:p>
      </dgm:t>
    </dgm:pt>
    <dgm:pt modelId="{FCC36A2F-583F-4BC1-8318-7F994A217BF9}">
      <dgm:prSet phldrT="[Text]" custT="1"/>
      <dgm:spPr/>
      <dgm:t>
        <a:bodyPr/>
        <a:lstStyle/>
        <a:p>
          <a:r>
            <a:rPr lang="en-US" sz="1600" b="1" smtClean="0"/>
            <a:t>Standardized scoring scales</a:t>
          </a:r>
          <a:endParaRPr lang="en-US" sz="1600" b="1" dirty="0"/>
        </a:p>
      </dgm:t>
    </dgm:pt>
    <dgm:pt modelId="{85ADA56D-A735-462B-AA75-605A8F092541}" type="parTrans" cxnId="{C55906E9-5ED0-44E3-A3DF-E96E8F630B5B}">
      <dgm:prSet/>
      <dgm:spPr/>
      <dgm:t>
        <a:bodyPr/>
        <a:lstStyle/>
        <a:p>
          <a:endParaRPr lang="en-US" sz="2400" b="1">
            <a:solidFill>
              <a:schemeClr val="tx1"/>
            </a:solidFill>
          </a:endParaRPr>
        </a:p>
      </dgm:t>
    </dgm:pt>
    <dgm:pt modelId="{0D54FFB0-CE8A-41F4-84AD-EDACDDEB511D}" type="sibTrans" cxnId="{C55906E9-5ED0-44E3-A3DF-E96E8F630B5B}">
      <dgm:prSet/>
      <dgm:spPr/>
      <dgm:t>
        <a:bodyPr/>
        <a:lstStyle/>
        <a:p>
          <a:endParaRPr lang="en-US" sz="2400" b="1">
            <a:solidFill>
              <a:schemeClr val="tx1"/>
            </a:solidFill>
          </a:endParaRPr>
        </a:p>
      </dgm:t>
    </dgm:pt>
    <dgm:pt modelId="{6DDDE9E2-8121-4B90-9DE8-E4ACD148566F}">
      <dgm:prSet phldrT="[Text]" custT="1"/>
      <dgm:spPr/>
      <dgm:t>
        <a:bodyPr/>
        <a:lstStyle/>
        <a:p>
          <a:r>
            <a:rPr lang="en-US" sz="1600" b="1" dirty="0" smtClean="0"/>
            <a:t>Supportive care</a:t>
          </a:r>
          <a:endParaRPr lang="en-US" sz="1600" b="1" dirty="0"/>
        </a:p>
      </dgm:t>
    </dgm:pt>
    <dgm:pt modelId="{0968D8C5-FD58-46E2-AF58-D0F9DBDABC28}" type="parTrans" cxnId="{757781B2-4420-4E48-BACF-5ECDDAE3DC5B}">
      <dgm:prSet/>
      <dgm:spPr/>
      <dgm:t>
        <a:bodyPr/>
        <a:lstStyle/>
        <a:p>
          <a:endParaRPr lang="en-US" sz="2400" b="1">
            <a:solidFill>
              <a:schemeClr val="tx1"/>
            </a:solidFill>
          </a:endParaRPr>
        </a:p>
      </dgm:t>
    </dgm:pt>
    <dgm:pt modelId="{D0558500-E93B-4987-B7C3-093BDFCA1E01}" type="sibTrans" cxnId="{757781B2-4420-4E48-BACF-5ECDDAE3DC5B}">
      <dgm:prSet/>
      <dgm:spPr/>
      <dgm:t>
        <a:bodyPr/>
        <a:lstStyle/>
        <a:p>
          <a:endParaRPr lang="en-US" sz="2400" b="1">
            <a:solidFill>
              <a:schemeClr val="tx1"/>
            </a:solidFill>
          </a:endParaRPr>
        </a:p>
      </dgm:t>
    </dgm:pt>
    <dgm:pt modelId="{C0ABAED2-575F-4AD2-8160-089B99A134FD}">
      <dgm:prSet phldrT="[Text]" custT="1"/>
      <dgm:spPr/>
      <dgm:t>
        <a:bodyPr/>
        <a:lstStyle/>
        <a:p>
          <a:r>
            <a:rPr lang="en-US" sz="1600" b="1" dirty="0" smtClean="0"/>
            <a:t>Environment</a:t>
          </a:r>
          <a:endParaRPr lang="en-US" sz="1600" b="1" dirty="0"/>
        </a:p>
      </dgm:t>
    </dgm:pt>
    <dgm:pt modelId="{73BE9671-C191-42D5-BA6F-27DF37153474}" type="parTrans" cxnId="{912CB9CC-059A-4C02-A354-BFAE1487BA16}">
      <dgm:prSet/>
      <dgm:spPr/>
      <dgm:t>
        <a:bodyPr/>
        <a:lstStyle/>
        <a:p>
          <a:endParaRPr lang="en-US" sz="2400" b="1">
            <a:solidFill>
              <a:schemeClr val="tx1"/>
            </a:solidFill>
          </a:endParaRPr>
        </a:p>
      </dgm:t>
    </dgm:pt>
    <dgm:pt modelId="{3EE41800-9DC6-428B-8502-F7BE5A77C7BC}" type="sibTrans" cxnId="{912CB9CC-059A-4C02-A354-BFAE1487BA16}">
      <dgm:prSet/>
      <dgm:spPr/>
      <dgm:t>
        <a:bodyPr/>
        <a:lstStyle/>
        <a:p>
          <a:endParaRPr lang="en-US" sz="2400" b="1">
            <a:solidFill>
              <a:schemeClr val="tx1"/>
            </a:solidFill>
          </a:endParaRPr>
        </a:p>
      </dgm:t>
    </dgm:pt>
    <dgm:pt modelId="{2D1981E3-8C8C-4370-959A-96B375BD85D7}">
      <dgm:prSet phldrT="[Text]" custT="1"/>
      <dgm:spPr/>
      <dgm:t>
        <a:bodyPr/>
        <a:lstStyle/>
        <a:p>
          <a:r>
            <a:rPr lang="en-US" sz="1600" b="1" smtClean="0"/>
            <a:t>Rooming-in</a:t>
          </a:r>
          <a:endParaRPr lang="en-US" sz="1600" b="1" dirty="0"/>
        </a:p>
      </dgm:t>
    </dgm:pt>
    <dgm:pt modelId="{3211A0A8-CF49-49A3-919C-AD3248C24F8B}" type="parTrans" cxnId="{E189F443-DF28-443B-B22E-9A8E036EA3D5}">
      <dgm:prSet/>
      <dgm:spPr/>
      <dgm:t>
        <a:bodyPr/>
        <a:lstStyle/>
        <a:p>
          <a:endParaRPr lang="en-US" sz="2400" b="1">
            <a:solidFill>
              <a:schemeClr val="tx1"/>
            </a:solidFill>
          </a:endParaRPr>
        </a:p>
      </dgm:t>
    </dgm:pt>
    <dgm:pt modelId="{CF97A0C7-74E7-4819-B729-672DBD7C8D97}" type="sibTrans" cxnId="{E189F443-DF28-443B-B22E-9A8E036EA3D5}">
      <dgm:prSet/>
      <dgm:spPr/>
      <dgm:t>
        <a:bodyPr/>
        <a:lstStyle/>
        <a:p>
          <a:endParaRPr lang="en-US" sz="2400" b="1">
            <a:solidFill>
              <a:schemeClr val="tx1"/>
            </a:solidFill>
          </a:endParaRPr>
        </a:p>
      </dgm:t>
    </dgm:pt>
    <dgm:pt modelId="{F8F4B18C-0F85-4DFA-A4FF-08E66D9FECCC}">
      <dgm:prSet phldrT="[Text]" custT="1"/>
      <dgm:spPr/>
      <dgm:t>
        <a:bodyPr/>
        <a:lstStyle/>
        <a:p>
          <a:r>
            <a:rPr lang="en-US" sz="1600" b="1" smtClean="0"/>
            <a:t>Breast-feeding</a:t>
          </a:r>
          <a:endParaRPr lang="en-US" sz="1600" b="1" dirty="0"/>
        </a:p>
      </dgm:t>
    </dgm:pt>
    <dgm:pt modelId="{C8051125-B06D-48A0-8E5F-CE3D7987A850}" type="parTrans" cxnId="{C9C30DBB-9731-44F8-BE11-D16994CA8D69}">
      <dgm:prSet/>
      <dgm:spPr/>
      <dgm:t>
        <a:bodyPr/>
        <a:lstStyle/>
        <a:p>
          <a:endParaRPr lang="en-US" sz="2400" b="1">
            <a:solidFill>
              <a:schemeClr val="tx1"/>
            </a:solidFill>
          </a:endParaRPr>
        </a:p>
      </dgm:t>
    </dgm:pt>
    <dgm:pt modelId="{49C70821-6208-4A74-9AAF-14782F818349}" type="sibTrans" cxnId="{C9C30DBB-9731-44F8-BE11-D16994CA8D69}">
      <dgm:prSet/>
      <dgm:spPr/>
      <dgm:t>
        <a:bodyPr/>
        <a:lstStyle/>
        <a:p>
          <a:endParaRPr lang="en-US" sz="2400" b="1">
            <a:solidFill>
              <a:schemeClr val="tx1"/>
            </a:solidFill>
          </a:endParaRPr>
        </a:p>
      </dgm:t>
    </dgm:pt>
    <dgm:pt modelId="{4458A175-2E9B-4D9E-8C6B-2053552581F3}">
      <dgm:prSet phldrT="[Text]" custT="1"/>
      <dgm:spPr/>
      <dgm:t>
        <a:bodyPr/>
        <a:lstStyle/>
        <a:p>
          <a:r>
            <a:rPr lang="en-US" sz="1600" b="1" smtClean="0"/>
            <a:t>Pharmacologic management</a:t>
          </a:r>
          <a:endParaRPr lang="en-US" sz="1600" b="1" dirty="0"/>
        </a:p>
      </dgm:t>
    </dgm:pt>
    <dgm:pt modelId="{2F44D674-2092-45EA-B923-90DC415A9D4B}" type="parTrans" cxnId="{EEE0F867-6053-4CDF-8F4A-449BFD61BA99}">
      <dgm:prSet/>
      <dgm:spPr/>
      <dgm:t>
        <a:bodyPr/>
        <a:lstStyle/>
        <a:p>
          <a:endParaRPr lang="en-US" sz="2400" b="1">
            <a:solidFill>
              <a:schemeClr val="tx1"/>
            </a:solidFill>
          </a:endParaRPr>
        </a:p>
      </dgm:t>
    </dgm:pt>
    <dgm:pt modelId="{3E9A9393-7CB7-42AA-910E-BD9333B7665E}" type="sibTrans" cxnId="{EEE0F867-6053-4CDF-8F4A-449BFD61BA99}">
      <dgm:prSet/>
      <dgm:spPr/>
      <dgm:t>
        <a:bodyPr/>
        <a:lstStyle/>
        <a:p>
          <a:endParaRPr lang="en-US" sz="2400" b="1">
            <a:solidFill>
              <a:schemeClr val="tx1"/>
            </a:solidFill>
          </a:endParaRPr>
        </a:p>
      </dgm:t>
    </dgm:pt>
    <dgm:pt modelId="{84409C1A-48D8-4640-AA57-C2955E7F1205}">
      <dgm:prSet phldrT="[Text]" custT="1"/>
      <dgm:spPr/>
      <dgm:t>
        <a:bodyPr/>
        <a:lstStyle/>
        <a:p>
          <a:r>
            <a:rPr lang="en-US" sz="1600" b="1" dirty="0" smtClean="0"/>
            <a:t>Morphine</a:t>
          </a:r>
          <a:endParaRPr lang="en-US" sz="1600" b="1" dirty="0"/>
        </a:p>
      </dgm:t>
    </dgm:pt>
    <dgm:pt modelId="{6B3440E0-FBBD-4E20-A7E4-AC90C553F1F7}" type="parTrans" cxnId="{017ECA9D-9FA0-4481-8C42-0D70AD1D1B8B}">
      <dgm:prSet/>
      <dgm:spPr/>
      <dgm:t>
        <a:bodyPr/>
        <a:lstStyle/>
        <a:p>
          <a:endParaRPr lang="en-US" sz="2400" b="1">
            <a:solidFill>
              <a:schemeClr val="tx1"/>
            </a:solidFill>
          </a:endParaRPr>
        </a:p>
      </dgm:t>
    </dgm:pt>
    <dgm:pt modelId="{F91D5479-3697-40B8-9876-B3B5A0CC6A4C}" type="sibTrans" cxnId="{017ECA9D-9FA0-4481-8C42-0D70AD1D1B8B}">
      <dgm:prSet/>
      <dgm:spPr/>
      <dgm:t>
        <a:bodyPr/>
        <a:lstStyle/>
        <a:p>
          <a:endParaRPr lang="en-US" sz="2400" b="1">
            <a:solidFill>
              <a:schemeClr val="tx1"/>
            </a:solidFill>
          </a:endParaRPr>
        </a:p>
      </dgm:t>
    </dgm:pt>
    <dgm:pt modelId="{3CBDC3AE-566D-4837-9935-6845144D96D0}">
      <dgm:prSet phldrT="[Text]" custT="1"/>
      <dgm:spPr/>
      <dgm:t>
        <a:bodyPr/>
        <a:lstStyle/>
        <a:p>
          <a:r>
            <a:rPr lang="en-US" sz="1600" b="1" dirty="0" smtClean="0"/>
            <a:t>Phenobarbital</a:t>
          </a:r>
          <a:endParaRPr lang="en-US" sz="1600" b="1" dirty="0"/>
        </a:p>
      </dgm:t>
    </dgm:pt>
    <dgm:pt modelId="{C8277E2C-701D-4843-AC4C-FD2EC2C23341}" type="parTrans" cxnId="{AB844C62-592E-4A70-9640-CE47A52769B0}">
      <dgm:prSet/>
      <dgm:spPr/>
      <dgm:t>
        <a:bodyPr/>
        <a:lstStyle/>
        <a:p>
          <a:endParaRPr lang="en-US" sz="2400" b="1">
            <a:solidFill>
              <a:schemeClr val="tx1"/>
            </a:solidFill>
          </a:endParaRPr>
        </a:p>
      </dgm:t>
    </dgm:pt>
    <dgm:pt modelId="{D1D0FBEE-5698-4B3A-A3C6-0CF6449EAACC}" type="sibTrans" cxnId="{AB844C62-592E-4A70-9640-CE47A52769B0}">
      <dgm:prSet/>
      <dgm:spPr/>
      <dgm:t>
        <a:bodyPr/>
        <a:lstStyle/>
        <a:p>
          <a:endParaRPr lang="en-US" sz="2400" b="1">
            <a:solidFill>
              <a:schemeClr val="tx1"/>
            </a:solidFill>
          </a:endParaRPr>
        </a:p>
      </dgm:t>
    </dgm:pt>
    <dgm:pt modelId="{347B4F24-6018-477E-834E-D8E1DA79D694}">
      <dgm:prSet phldrT="[Text]" custT="1"/>
      <dgm:spPr/>
      <dgm:t>
        <a:bodyPr/>
        <a:lstStyle/>
        <a:p>
          <a:r>
            <a:rPr lang="en-US" sz="1600" b="1" dirty="0" smtClean="0"/>
            <a:t>Clonidine</a:t>
          </a:r>
          <a:endParaRPr lang="en-US" sz="1600" b="1" dirty="0"/>
        </a:p>
      </dgm:t>
    </dgm:pt>
    <dgm:pt modelId="{569A93B2-1D6B-4652-9F9F-D97CE3B5AA88}" type="parTrans" cxnId="{810F3D7E-6376-4E51-8A52-004B943B9F08}">
      <dgm:prSet/>
      <dgm:spPr/>
      <dgm:t>
        <a:bodyPr/>
        <a:lstStyle/>
        <a:p>
          <a:endParaRPr lang="en-US" sz="2400" b="1">
            <a:solidFill>
              <a:schemeClr val="tx1"/>
            </a:solidFill>
          </a:endParaRPr>
        </a:p>
      </dgm:t>
    </dgm:pt>
    <dgm:pt modelId="{1C59D8D5-4516-486A-84F3-FB43A78A81D0}" type="sibTrans" cxnId="{810F3D7E-6376-4E51-8A52-004B943B9F08}">
      <dgm:prSet/>
      <dgm:spPr/>
      <dgm:t>
        <a:bodyPr/>
        <a:lstStyle/>
        <a:p>
          <a:endParaRPr lang="en-US" sz="2400" b="1">
            <a:solidFill>
              <a:schemeClr val="tx1"/>
            </a:solidFill>
          </a:endParaRPr>
        </a:p>
      </dgm:t>
    </dgm:pt>
    <dgm:pt modelId="{DB163992-E792-459E-894E-D47A20EACF2A}">
      <dgm:prSet phldrT="[Text]" custT="1"/>
      <dgm:spPr/>
      <dgm:t>
        <a:bodyPr/>
        <a:lstStyle/>
        <a:p>
          <a:r>
            <a:rPr lang="en-US" sz="1600" b="1" smtClean="0"/>
            <a:t>Family support</a:t>
          </a:r>
          <a:endParaRPr lang="en-US" sz="1600" b="1" dirty="0"/>
        </a:p>
      </dgm:t>
    </dgm:pt>
    <dgm:pt modelId="{69C614A9-1EA8-44BF-93BF-8BF8123AAE51}" type="parTrans" cxnId="{6F17F20D-E08B-4F04-B197-4AFA760E3E83}">
      <dgm:prSet/>
      <dgm:spPr/>
      <dgm:t>
        <a:bodyPr/>
        <a:lstStyle/>
        <a:p>
          <a:endParaRPr lang="en-US" sz="2400" b="1">
            <a:solidFill>
              <a:schemeClr val="tx1"/>
            </a:solidFill>
          </a:endParaRPr>
        </a:p>
      </dgm:t>
    </dgm:pt>
    <dgm:pt modelId="{CDC7BE63-CF18-4681-A3BC-054B7A4350A5}" type="sibTrans" cxnId="{6F17F20D-E08B-4F04-B197-4AFA760E3E83}">
      <dgm:prSet/>
      <dgm:spPr/>
      <dgm:t>
        <a:bodyPr/>
        <a:lstStyle/>
        <a:p>
          <a:endParaRPr lang="en-US" sz="2400" b="1">
            <a:solidFill>
              <a:schemeClr val="tx1"/>
            </a:solidFill>
          </a:endParaRPr>
        </a:p>
      </dgm:t>
    </dgm:pt>
    <dgm:pt modelId="{65D4C18E-C3C0-4A2F-BF9F-9426C7158D0C}">
      <dgm:prSet phldrT="[Text]" custT="1"/>
      <dgm:spPr/>
      <dgm:t>
        <a:bodyPr/>
        <a:lstStyle/>
        <a:p>
          <a:r>
            <a:rPr lang="en-US" sz="1600" b="1" dirty="0" smtClean="0"/>
            <a:t>Partnership</a:t>
          </a:r>
          <a:endParaRPr lang="en-US" sz="1600" b="1" dirty="0"/>
        </a:p>
      </dgm:t>
    </dgm:pt>
    <dgm:pt modelId="{653755A2-A83B-4C79-A5AE-01529AFE6BE9}" type="parTrans" cxnId="{C9017E3C-B0B9-4890-B216-587B3D9548BC}">
      <dgm:prSet/>
      <dgm:spPr/>
      <dgm:t>
        <a:bodyPr/>
        <a:lstStyle/>
        <a:p>
          <a:endParaRPr lang="en-US" sz="2400" b="1">
            <a:solidFill>
              <a:schemeClr val="tx1"/>
            </a:solidFill>
          </a:endParaRPr>
        </a:p>
      </dgm:t>
    </dgm:pt>
    <dgm:pt modelId="{C6AF1798-3EAA-4FEF-81C3-45DB9535E3C3}" type="sibTrans" cxnId="{C9017E3C-B0B9-4890-B216-587B3D9548BC}">
      <dgm:prSet/>
      <dgm:spPr/>
      <dgm:t>
        <a:bodyPr/>
        <a:lstStyle/>
        <a:p>
          <a:endParaRPr lang="en-US" sz="2400" b="1">
            <a:solidFill>
              <a:schemeClr val="tx1"/>
            </a:solidFill>
          </a:endParaRPr>
        </a:p>
      </dgm:t>
    </dgm:pt>
    <dgm:pt modelId="{66DD849B-478D-488A-92B0-53C53BE8760B}">
      <dgm:prSet phldrT="[Text]" custT="1"/>
      <dgm:spPr/>
      <dgm:t>
        <a:bodyPr/>
        <a:lstStyle/>
        <a:p>
          <a:r>
            <a:rPr lang="en-US" sz="1600" b="1" dirty="0" smtClean="0"/>
            <a:t>Social work</a:t>
          </a:r>
          <a:endParaRPr lang="en-US" sz="1600" b="1" dirty="0"/>
        </a:p>
      </dgm:t>
    </dgm:pt>
    <dgm:pt modelId="{DD858ABF-ED78-4C0F-A706-67026D14B294}" type="parTrans" cxnId="{4119ED35-73D7-4654-8C60-B3EA3D8CD583}">
      <dgm:prSet/>
      <dgm:spPr/>
      <dgm:t>
        <a:bodyPr/>
        <a:lstStyle/>
        <a:p>
          <a:endParaRPr lang="en-US" sz="2400" b="1">
            <a:solidFill>
              <a:schemeClr val="tx1"/>
            </a:solidFill>
          </a:endParaRPr>
        </a:p>
      </dgm:t>
    </dgm:pt>
    <dgm:pt modelId="{7560F34B-954A-4FCA-8C69-CA5F2089D399}" type="sibTrans" cxnId="{4119ED35-73D7-4654-8C60-B3EA3D8CD583}">
      <dgm:prSet/>
      <dgm:spPr/>
      <dgm:t>
        <a:bodyPr/>
        <a:lstStyle/>
        <a:p>
          <a:endParaRPr lang="en-US" sz="2400" b="1">
            <a:solidFill>
              <a:schemeClr val="tx1"/>
            </a:solidFill>
          </a:endParaRPr>
        </a:p>
      </dgm:t>
    </dgm:pt>
    <dgm:pt modelId="{188452B1-5CA5-4627-B90C-5000133B8F84}">
      <dgm:prSet phldrT="[Text]" custT="1"/>
      <dgm:spPr/>
      <dgm:t>
        <a:bodyPr/>
        <a:lstStyle/>
        <a:p>
          <a:r>
            <a:rPr lang="en-US" sz="1600" b="1" smtClean="0"/>
            <a:t>DCF</a:t>
          </a:r>
          <a:endParaRPr lang="en-US" sz="1600" b="1" dirty="0"/>
        </a:p>
      </dgm:t>
    </dgm:pt>
    <dgm:pt modelId="{E1F53515-AAB0-4C7C-AF24-B5F3C4C695AD}" type="parTrans" cxnId="{4E4AAC4A-30EC-4C5A-A1E4-814A43060C7D}">
      <dgm:prSet/>
      <dgm:spPr/>
      <dgm:t>
        <a:bodyPr/>
        <a:lstStyle/>
        <a:p>
          <a:endParaRPr lang="en-US" sz="2400" b="1">
            <a:solidFill>
              <a:schemeClr val="tx1"/>
            </a:solidFill>
          </a:endParaRPr>
        </a:p>
      </dgm:t>
    </dgm:pt>
    <dgm:pt modelId="{AEC39B11-2FDD-4388-9DC8-FDCA57FF5FF4}" type="sibTrans" cxnId="{4E4AAC4A-30EC-4C5A-A1E4-814A43060C7D}">
      <dgm:prSet/>
      <dgm:spPr/>
      <dgm:t>
        <a:bodyPr/>
        <a:lstStyle/>
        <a:p>
          <a:endParaRPr lang="en-US" sz="2400" b="1">
            <a:solidFill>
              <a:schemeClr val="tx1"/>
            </a:solidFill>
          </a:endParaRPr>
        </a:p>
      </dgm:t>
    </dgm:pt>
    <dgm:pt modelId="{7B83C7A5-E661-4659-8253-AF472EC46B79}">
      <dgm:prSet phldrT="[Text]" custT="1"/>
      <dgm:spPr/>
      <dgm:t>
        <a:bodyPr/>
        <a:lstStyle/>
        <a:p>
          <a:r>
            <a:rPr lang="en-US" sz="1600" b="1" dirty="0" smtClean="0"/>
            <a:t>Follow-up</a:t>
          </a:r>
          <a:endParaRPr lang="en-US" sz="1600" b="1" dirty="0"/>
        </a:p>
      </dgm:t>
    </dgm:pt>
    <dgm:pt modelId="{3C334E11-C615-4DFC-A78E-6D656243D962}" type="parTrans" cxnId="{A6F3546C-68DA-4B44-BDC9-FFB01C0BD695}">
      <dgm:prSet/>
      <dgm:spPr/>
      <dgm:t>
        <a:bodyPr/>
        <a:lstStyle/>
        <a:p>
          <a:endParaRPr lang="en-US" sz="2400" b="1">
            <a:solidFill>
              <a:schemeClr val="tx1"/>
            </a:solidFill>
          </a:endParaRPr>
        </a:p>
      </dgm:t>
    </dgm:pt>
    <dgm:pt modelId="{8B616CBD-70E5-44C2-B3F4-096058218366}" type="sibTrans" cxnId="{A6F3546C-68DA-4B44-BDC9-FFB01C0BD695}">
      <dgm:prSet/>
      <dgm:spPr/>
      <dgm:t>
        <a:bodyPr/>
        <a:lstStyle/>
        <a:p>
          <a:endParaRPr lang="en-US" sz="2400" b="1">
            <a:solidFill>
              <a:schemeClr val="tx1"/>
            </a:solidFill>
          </a:endParaRPr>
        </a:p>
      </dgm:t>
    </dgm:pt>
    <dgm:pt modelId="{98C0E75A-DC34-4B25-B86D-C2FDADDF2AEE}">
      <dgm:prSet phldrT="[Text]" custT="1"/>
      <dgm:spPr/>
      <dgm:t>
        <a:bodyPr/>
        <a:lstStyle/>
        <a:p>
          <a:r>
            <a:rPr lang="en-US" sz="1600" b="1" dirty="0" smtClean="0"/>
            <a:t>Nutrition</a:t>
          </a:r>
          <a:endParaRPr lang="en-US" sz="1600" b="1" dirty="0"/>
        </a:p>
      </dgm:t>
    </dgm:pt>
    <dgm:pt modelId="{F2400BFE-7650-4BFB-996A-2E49C11CC1AD}" type="parTrans" cxnId="{A262588D-AA27-497B-8BB4-496C1FB7AD07}">
      <dgm:prSet/>
      <dgm:spPr/>
      <dgm:t>
        <a:bodyPr/>
        <a:lstStyle/>
        <a:p>
          <a:endParaRPr lang="en-US" sz="2400" b="1">
            <a:solidFill>
              <a:schemeClr val="tx1"/>
            </a:solidFill>
          </a:endParaRPr>
        </a:p>
      </dgm:t>
    </dgm:pt>
    <dgm:pt modelId="{1FA47855-B762-4E1B-B773-85ADAA757C2A}" type="sibTrans" cxnId="{A262588D-AA27-497B-8BB4-496C1FB7AD07}">
      <dgm:prSet/>
      <dgm:spPr/>
      <dgm:t>
        <a:bodyPr/>
        <a:lstStyle/>
        <a:p>
          <a:endParaRPr lang="en-US" sz="2400" b="1">
            <a:solidFill>
              <a:schemeClr val="tx1"/>
            </a:solidFill>
          </a:endParaRPr>
        </a:p>
      </dgm:t>
    </dgm:pt>
    <dgm:pt modelId="{3372F700-0DCC-41D3-A83E-D292F89A5616}">
      <dgm:prSet phldrT="[Text]" custT="1"/>
      <dgm:spPr/>
      <dgm:t>
        <a:bodyPr/>
        <a:lstStyle/>
        <a:p>
          <a:r>
            <a:rPr lang="en-US" sz="1600" b="1" dirty="0" smtClean="0"/>
            <a:t>Methadone</a:t>
          </a:r>
          <a:endParaRPr lang="en-US" sz="1600" b="1" dirty="0"/>
        </a:p>
      </dgm:t>
    </dgm:pt>
    <dgm:pt modelId="{A7B8C8E9-3268-4204-B3D6-5FFE26B582D6}" type="parTrans" cxnId="{1E86E495-F66A-4A16-B704-84BE0639DCB7}">
      <dgm:prSet/>
      <dgm:spPr/>
    </dgm:pt>
    <dgm:pt modelId="{33E66A1C-73A9-4609-9BB6-9EF035C7D5BE}" type="sibTrans" cxnId="{1E86E495-F66A-4A16-B704-84BE0639DCB7}">
      <dgm:prSet/>
      <dgm:spPr/>
    </dgm:pt>
    <dgm:pt modelId="{7BF308F3-ECF0-4201-AC42-9BB18865888A}" type="pres">
      <dgm:prSet presAssocID="{E96EF283-B5C6-497A-AF54-A86CF6DB9C99}" presName="Name0" presStyleCnt="0">
        <dgm:presLayoutVars>
          <dgm:dir/>
          <dgm:animLvl val="lvl"/>
          <dgm:resizeHandles val="exact"/>
        </dgm:presLayoutVars>
      </dgm:prSet>
      <dgm:spPr/>
    </dgm:pt>
    <dgm:pt modelId="{305BB754-7E0C-463B-8FD2-EF896739B680}" type="pres">
      <dgm:prSet presAssocID="{0B38FA44-3220-48AE-94EC-CD8973607E1A}" presName="composite" presStyleCnt="0"/>
      <dgm:spPr/>
    </dgm:pt>
    <dgm:pt modelId="{BBD47562-772D-41F0-AFF5-E63E9C269D28}" type="pres">
      <dgm:prSet presAssocID="{0B38FA44-3220-48AE-94EC-CD8973607E1A}" presName="parTx" presStyleLbl="alignNode1" presStyleIdx="0" presStyleCnt="5">
        <dgm:presLayoutVars>
          <dgm:chMax val="0"/>
          <dgm:chPref val="0"/>
          <dgm:bulletEnabled val="1"/>
        </dgm:presLayoutVars>
      </dgm:prSet>
      <dgm:spPr/>
      <dgm:t>
        <a:bodyPr/>
        <a:lstStyle/>
        <a:p>
          <a:endParaRPr lang="en-US"/>
        </a:p>
      </dgm:t>
    </dgm:pt>
    <dgm:pt modelId="{A765871E-A798-4922-8C70-F05A26EE7273}" type="pres">
      <dgm:prSet presAssocID="{0B38FA44-3220-48AE-94EC-CD8973607E1A}" presName="desTx" presStyleLbl="alignAccFollowNode1" presStyleIdx="0" presStyleCnt="5">
        <dgm:presLayoutVars>
          <dgm:bulletEnabled val="1"/>
        </dgm:presLayoutVars>
      </dgm:prSet>
      <dgm:spPr/>
      <dgm:t>
        <a:bodyPr/>
        <a:lstStyle/>
        <a:p>
          <a:endParaRPr lang="en-US"/>
        </a:p>
      </dgm:t>
    </dgm:pt>
    <dgm:pt modelId="{6AD5D308-3CF5-4C22-86AB-F620BE4A107F}" type="pres">
      <dgm:prSet presAssocID="{2025D08A-CC52-4869-8E01-48417445596C}" presName="space" presStyleCnt="0"/>
      <dgm:spPr/>
    </dgm:pt>
    <dgm:pt modelId="{44165DC0-114C-4382-90B4-F844AAC30253}" type="pres">
      <dgm:prSet presAssocID="{2D7D72BB-E70D-41DF-80E7-81F35C534BE3}" presName="composite" presStyleCnt="0"/>
      <dgm:spPr/>
    </dgm:pt>
    <dgm:pt modelId="{3BE7AC01-ACE2-43DA-A035-99ECD2D8C23D}" type="pres">
      <dgm:prSet presAssocID="{2D7D72BB-E70D-41DF-80E7-81F35C534BE3}" presName="parTx" presStyleLbl="alignNode1" presStyleIdx="1" presStyleCnt="5">
        <dgm:presLayoutVars>
          <dgm:chMax val="0"/>
          <dgm:chPref val="0"/>
          <dgm:bulletEnabled val="1"/>
        </dgm:presLayoutVars>
      </dgm:prSet>
      <dgm:spPr/>
      <dgm:t>
        <a:bodyPr/>
        <a:lstStyle/>
        <a:p>
          <a:endParaRPr lang="en-US"/>
        </a:p>
      </dgm:t>
    </dgm:pt>
    <dgm:pt modelId="{80CAC998-AA2D-4381-A51B-CA9F125194E7}" type="pres">
      <dgm:prSet presAssocID="{2D7D72BB-E70D-41DF-80E7-81F35C534BE3}" presName="desTx" presStyleLbl="alignAccFollowNode1" presStyleIdx="1" presStyleCnt="5">
        <dgm:presLayoutVars>
          <dgm:bulletEnabled val="1"/>
        </dgm:presLayoutVars>
      </dgm:prSet>
      <dgm:spPr/>
      <dgm:t>
        <a:bodyPr/>
        <a:lstStyle/>
        <a:p>
          <a:endParaRPr lang="en-US"/>
        </a:p>
      </dgm:t>
    </dgm:pt>
    <dgm:pt modelId="{70628B92-63CB-4627-ACB0-886029FEE3AB}" type="pres">
      <dgm:prSet presAssocID="{22ED4873-42EA-4730-A0EA-86946C3936DD}" presName="space" presStyleCnt="0"/>
      <dgm:spPr/>
    </dgm:pt>
    <dgm:pt modelId="{7ACE49B8-256F-422F-BCCF-E7A664A232C1}" type="pres">
      <dgm:prSet presAssocID="{6DDDE9E2-8121-4B90-9DE8-E4ACD148566F}" presName="composite" presStyleCnt="0"/>
      <dgm:spPr/>
    </dgm:pt>
    <dgm:pt modelId="{DAF17F52-AD6B-4FA3-80DD-1A9B3E8362EA}" type="pres">
      <dgm:prSet presAssocID="{6DDDE9E2-8121-4B90-9DE8-E4ACD148566F}" presName="parTx" presStyleLbl="alignNode1" presStyleIdx="2" presStyleCnt="5">
        <dgm:presLayoutVars>
          <dgm:chMax val="0"/>
          <dgm:chPref val="0"/>
          <dgm:bulletEnabled val="1"/>
        </dgm:presLayoutVars>
      </dgm:prSet>
      <dgm:spPr/>
      <dgm:t>
        <a:bodyPr/>
        <a:lstStyle/>
        <a:p>
          <a:endParaRPr lang="en-US"/>
        </a:p>
      </dgm:t>
    </dgm:pt>
    <dgm:pt modelId="{2B854CF3-F705-462F-8E08-AF3B7C28BF5D}" type="pres">
      <dgm:prSet presAssocID="{6DDDE9E2-8121-4B90-9DE8-E4ACD148566F}" presName="desTx" presStyleLbl="alignAccFollowNode1" presStyleIdx="2" presStyleCnt="5">
        <dgm:presLayoutVars>
          <dgm:bulletEnabled val="1"/>
        </dgm:presLayoutVars>
      </dgm:prSet>
      <dgm:spPr/>
      <dgm:t>
        <a:bodyPr/>
        <a:lstStyle/>
        <a:p>
          <a:endParaRPr lang="en-US"/>
        </a:p>
      </dgm:t>
    </dgm:pt>
    <dgm:pt modelId="{E05EED34-79F9-454F-A3C6-7F97FECA2B73}" type="pres">
      <dgm:prSet presAssocID="{D0558500-E93B-4987-B7C3-093BDFCA1E01}" presName="space" presStyleCnt="0"/>
      <dgm:spPr/>
    </dgm:pt>
    <dgm:pt modelId="{0742279D-3467-4563-B5E9-D31722C7D803}" type="pres">
      <dgm:prSet presAssocID="{4458A175-2E9B-4D9E-8C6B-2053552581F3}" presName="composite" presStyleCnt="0"/>
      <dgm:spPr/>
    </dgm:pt>
    <dgm:pt modelId="{9374C34B-F293-46DE-ACEB-BC44AE6F25B5}" type="pres">
      <dgm:prSet presAssocID="{4458A175-2E9B-4D9E-8C6B-2053552581F3}" presName="parTx" presStyleLbl="alignNode1" presStyleIdx="3" presStyleCnt="5">
        <dgm:presLayoutVars>
          <dgm:chMax val="0"/>
          <dgm:chPref val="0"/>
          <dgm:bulletEnabled val="1"/>
        </dgm:presLayoutVars>
      </dgm:prSet>
      <dgm:spPr/>
      <dgm:t>
        <a:bodyPr/>
        <a:lstStyle/>
        <a:p>
          <a:endParaRPr lang="en-US"/>
        </a:p>
      </dgm:t>
    </dgm:pt>
    <dgm:pt modelId="{BC881067-BF59-4C89-9F51-0ABF0F88F1FF}" type="pres">
      <dgm:prSet presAssocID="{4458A175-2E9B-4D9E-8C6B-2053552581F3}" presName="desTx" presStyleLbl="alignAccFollowNode1" presStyleIdx="3" presStyleCnt="5">
        <dgm:presLayoutVars>
          <dgm:bulletEnabled val="1"/>
        </dgm:presLayoutVars>
      </dgm:prSet>
      <dgm:spPr/>
      <dgm:t>
        <a:bodyPr/>
        <a:lstStyle/>
        <a:p>
          <a:endParaRPr lang="en-US"/>
        </a:p>
      </dgm:t>
    </dgm:pt>
    <dgm:pt modelId="{21628A17-A1AA-466F-B078-F3C5D1EEFCD8}" type="pres">
      <dgm:prSet presAssocID="{3E9A9393-7CB7-42AA-910E-BD9333B7665E}" presName="space" presStyleCnt="0"/>
      <dgm:spPr/>
    </dgm:pt>
    <dgm:pt modelId="{13EA1004-87D8-4E76-847E-29DE92BD3220}" type="pres">
      <dgm:prSet presAssocID="{DB163992-E792-459E-894E-D47A20EACF2A}" presName="composite" presStyleCnt="0"/>
      <dgm:spPr/>
    </dgm:pt>
    <dgm:pt modelId="{14E1E314-6FBE-4D2E-93A8-68C84582D40B}" type="pres">
      <dgm:prSet presAssocID="{DB163992-E792-459E-894E-D47A20EACF2A}" presName="parTx" presStyleLbl="alignNode1" presStyleIdx="4" presStyleCnt="5">
        <dgm:presLayoutVars>
          <dgm:chMax val="0"/>
          <dgm:chPref val="0"/>
          <dgm:bulletEnabled val="1"/>
        </dgm:presLayoutVars>
      </dgm:prSet>
      <dgm:spPr/>
      <dgm:t>
        <a:bodyPr/>
        <a:lstStyle/>
        <a:p>
          <a:endParaRPr lang="en-US"/>
        </a:p>
      </dgm:t>
    </dgm:pt>
    <dgm:pt modelId="{19FE17FE-73C4-4028-89FA-BCAE4A6F5BF0}" type="pres">
      <dgm:prSet presAssocID="{DB163992-E792-459E-894E-D47A20EACF2A}" presName="desTx" presStyleLbl="alignAccFollowNode1" presStyleIdx="4" presStyleCnt="5">
        <dgm:presLayoutVars>
          <dgm:bulletEnabled val="1"/>
        </dgm:presLayoutVars>
      </dgm:prSet>
      <dgm:spPr/>
      <dgm:t>
        <a:bodyPr/>
        <a:lstStyle/>
        <a:p>
          <a:endParaRPr lang="en-US"/>
        </a:p>
      </dgm:t>
    </dgm:pt>
  </dgm:ptLst>
  <dgm:cxnLst>
    <dgm:cxn modelId="{4E4AAC4A-30EC-4C5A-A1E4-814A43060C7D}" srcId="{DB163992-E792-459E-894E-D47A20EACF2A}" destId="{188452B1-5CA5-4627-B90C-5000133B8F84}" srcOrd="2" destOrd="0" parTransId="{E1F53515-AAB0-4C7C-AF24-B5F3C4C695AD}" sibTransId="{AEC39B11-2FDD-4388-9DC8-FDCA57FF5FF4}"/>
    <dgm:cxn modelId="{49954E88-41E6-4C56-9650-8D875D084262}" type="presOf" srcId="{347B4F24-6018-477E-834E-D8E1DA79D694}" destId="{BC881067-BF59-4C89-9F51-0ABF0F88F1FF}" srcOrd="0" destOrd="3" presId="urn:microsoft.com/office/officeart/2005/8/layout/hList1"/>
    <dgm:cxn modelId="{AED1D5DE-5E69-4E2D-8EDB-7E5603B5AF4F}" srcId="{E96EF283-B5C6-497A-AF54-A86CF6DB9C99}" destId="{2D7D72BB-E70D-41DF-80E7-81F35C534BE3}" srcOrd="1" destOrd="0" parTransId="{0936894B-7F91-4134-B9BD-A83C2DD7F149}" sibTransId="{22ED4873-42EA-4730-A0EA-86946C3936DD}"/>
    <dgm:cxn modelId="{61645DA6-A9DE-4857-96E5-553EC61702E3}" type="presOf" srcId="{84409C1A-48D8-4640-AA57-C2955E7F1205}" destId="{BC881067-BF59-4C89-9F51-0ABF0F88F1FF}" srcOrd="0" destOrd="0" presId="urn:microsoft.com/office/officeart/2005/8/layout/hList1"/>
    <dgm:cxn modelId="{7D8E5CEC-B9F1-4CF3-A356-B6A4DE91B89F}" type="presOf" srcId="{4458A175-2E9B-4D9E-8C6B-2053552581F3}" destId="{9374C34B-F293-46DE-ACEB-BC44AE6F25B5}" srcOrd="0" destOrd="0" presId="urn:microsoft.com/office/officeart/2005/8/layout/hList1"/>
    <dgm:cxn modelId="{BF42BC6B-4A72-4DDD-8859-6EDAD0CED8D2}" srcId="{E96EF283-B5C6-497A-AF54-A86CF6DB9C99}" destId="{0B38FA44-3220-48AE-94EC-CD8973607E1A}" srcOrd="0" destOrd="0" parTransId="{974778DE-504C-45E5-B2C9-68ABC4B3D1E4}" sibTransId="{2025D08A-CC52-4869-8E01-48417445596C}"/>
    <dgm:cxn modelId="{912CB9CC-059A-4C02-A354-BFAE1487BA16}" srcId="{6DDDE9E2-8121-4B90-9DE8-E4ACD148566F}" destId="{C0ABAED2-575F-4AD2-8160-089B99A134FD}" srcOrd="0" destOrd="0" parTransId="{73BE9671-C191-42D5-BA6F-27DF37153474}" sibTransId="{3EE41800-9DC6-428B-8502-F7BE5A77C7BC}"/>
    <dgm:cxn modelId="{757781B2-4420-4E48-BACF-5ECDDAE3DC5B}" srcId="{E96EF283-B5C6-497A-AF54-A86CF6DB9C99}" destId="{6DDDE9E2-8121-4B90-9DE8-E4ACD148566F}" srcOrd="2" destOrd="0" parTransId="{0968D8C5-FD58-46E2-AF58-D0F9DBDABC28}" sibTransId="{D0558500-E93B-4987-B7C3-093BDFCA1E01}"/>
    <dgm:cxn modelId="{A6F3546C-68DA-4B44-BDC9-FFB01C0BD695}" srcId="{DB163992-E792-459E-894E-D47A20EACF2A}" destId="{7B83C7A5-E661-4659-8253-AF472EC46B79}" srcOrd="3" destOrd="0" parTransId="{3C334E11-C615-4DFC-A78E-6D656243D962}" sibTransId="{8B616CBD-70E5-44C2-B3F4-096058218366}"/>
    <dgm:cxn modelId="{E189F443-DF28-443B-B22E-9A8E036EA3D5}" srcId="{6DDDE9E2-8121-4B90-9DE8-E4ACD148566F}" destId="{2D1981E3-8C8C-4370-959A-96B375BD85D7}" srcOrd="1" destOrd="0" parTransId="{3211A0A8-CF49-49A3-919C-AD3248C24F8B}" sibTransId="{CF97A0C7-74E7-4819-B729-672DBD7C8D97}"/>
    <dgm:cxn modelId="{508E9C22-8D34-4BDA-9870-A1C55384818F}" type="presOf" srcId="{2D7D72BB-E70D-41DF-80E7-81F35C534BE3}" destId="{3BE7AC01-ACE2-43DA-A035-99ECD2D8C23D}" srcOrd="0" destOrd="0" presId="urn:microsoft.com/office/officeart/2005/8/layout/hList1"/>
    <dgm:cxn modelId="{9B551AEE-0855-4619-893D-02F95D467198}" type="presOf" srcId="{3CBDC3AE-566D-4837-9935-6845144D96D0}" destId="{BC881067-BF59-4C89-9F51-0ABF0F88F1FF}" srcOrd="0" destOrd="2" presId="urn:microsoft.com/office/officeart/2005/8/layout/hList1"/>
    <dgm:cxn modelId="{80923F67-878E-4EB4-83D6-60CEB4C3A863}" type="presOf" srcId="{188452B1-5CA5-4627-B90C-5000133B8F84}" destId="{19FE17FE-73C4-4028-89FA-BCAE4A6F5BF0}" srcOrd="0" destOrd="2" presId="urn:microsoft.com/office/officeart/2005/8/layout/hList1"/>
    <dgm:cxn modelId="{1E86E495-F66A-4A16-B704-84BE0639DCB7}" srcId="{4458A175-2E9B-4D9E-8C6B-2053552581F3}" destId="{3372F700-0DCC-41D3-A83E-D292F89A5616}" srcOrd="1" destOrd="0" parTransId="{A7B8C8E9-3268-4204-B3D6-5FFE26B582D6}" sibTransId="{33E66A1C-73A9-4609-9BB6-9EF035C7D5BE}"/>
    <dgm:cxn modelId="{4E85C2FB-BA9F-4436-B788-4EA3B9BBBC49}" type="presOf" srcId="{C0ABAED2-575F-4AD2-8160-089B99A134FD}" destId="{2B854CF3-F705-462F-8E08-AF3B7C28BF5D}" srcOrd="0" destOrd="0" presId="urn:microsoft.com/office/officeart/2005/8/layout/hList1"/>
    <dgm:cxn modelId="{C79D5034-34EA-4065-9F9F-3F43A708A745}" srcId="{0B38FA44-3220-48AE-94EC-CD8973607E1A}" destId="{D7C4904B-037A-463A-8A11-97C538B1F4DD}" srcOrd="1" destOrd="0" parTransId="{958619BD-D300-44BA-B81F-FEC0729FF6A2}" sibTransId="{8C17D8B0-5AFA-4508-ADD3-5609AC3A66BD}"/>
    <dgm:cxn modelId="{C1F157CA-BC70-4BC0-96DA-4976429E4BB9}" type="presOf" srcId="{FCC36A2F-583F-4BC1-8318-7F994A217BF9}" destId="{80CAC998-AA2D-4381-A51B-CA9F125194E7}" srcOrd="0" destOrd="0" presId="urn:microsoft.com/office/officeart/2005/8/layout/hList1"/>
    <dgm:cxn modelId="{C9017E3C-B0B9-4890-B216-587B3D9548BC}" srcId="{DB163992-E792-459E-894E-D47A20EACF2A}" destId="{65D4C18E-C3C0-4A2F-BF9F-9426C7158D0C}" srcOrd="0" destOrd="0" parTransId="{653755A2-A83B-4C79-A5AE-01529AFE6BE9}" sibTransId="{C6AF1798-3EAA-4FEF-81C3-45DB9535E3C3}"/>
    <dgm:cxn modelId="{6F17F20D-E08B-4F04-B197-4AFA760E3E83}" srcId="{E96EF283-B5C6-497A-AF54-A86CF6DB9C99}" destId="{DB163992-E792-459E-894E-D47A20EACF2A}" srcOrd="4" destOrd="0" parTransId="{69C614A9-1EA8-44BF-93BF-8BF8123AAE51}" sibTransId="{CDC7BE63-CF18-4681-A3BC-054B7A4350A5}"/>
    <dgm:cxn modelId="{1BDF7F90-1664-4312-A979-3BF9F04FAFC5}" type="presOf" srcId="{0B38FA44-3220-48AE-94EC-CD8973607E1A}" destId="{BBD47562-772D-41F0-AFF5-E63E9C269D28}" srcOrd="0" destOrd="0" presId="urn:microsoft.com/office/officeart/2005/8/layout/hList1"/>
    <dgm:cxn modelId="{D20DB696-BCC5-4132-96DA-27D697643C37}" type="presOf" srcId="{51566F26-E3CE-4474-A261-2E007D85DE2E}" destId="{A765871E-A798-4922-8C70-F05A26EE7273}" srcOrd="0" destOrd="0" presId="urn:microsoft.com/office/officeart/2005/8/layout/hList1"/>
    <dgm:cxn modelId="{4119ED35-73D7-4654-8C60-B3EA3D8CD583}" srcId="{DB163992-E792-459E-894E-D47A20EACF2A}" destId="{66DD849B-478D-488A-92B0-53C53BE8760B}" srcOrd="1" destOrd="0" parTransId="{DD858ABF-ED78-4C0F-A706-67026D14B294}" sibTransId="{7560F34B-954A-4FCA-8C69-CA5F2089D399}"/>
    <dgm:cxn modelId="{CA1BE3CA-53DF-4977-A79E-254FE45BF735}" type="presOf" srcId="{E96EF283-B5C6-497A-AF54-A86CF6DB9C99}" destId="{7BF308F3-ECF0-4201-AC42-9BB18865888A}" srcOrd="0" destOrd="0" presId="urn:microsoft.com/office/officeart/2005/8/layout/hList1"/>
    <dgm:cxn modelId="{B01FF8E3-1445-4DC8-BBFC-CB7E19E2BA54}" type="presOf" srcId="{F8F4B18C-0F85-4DFA-A4FF-08E66D9FECCC}" destId="{2B854CF3-F705-462F-8E08-AF3B7C28BF5D}" srcOrd="0" destOrd="2" presId="urn:microsoft.com/office/officeart/2005/8/layout/hList1"/>
    <dgm:cxn modelId="{8EC40862-009E-4CA0-9B36-EFC0367D3C1C}" type="presOf" srcId="{65D4C18E-C3C0-4A2F-BF9F-9426C7158D0C}" destId="{19FE17FE-73C4-4028-89FA-BCAE4A6F5BF0}" srcOrd="0" destOrd="0" presId="urn:microsoft.com/office/officeart/2005/8/layout/hList1"/>
    <dgm:cxn modelId="{0A9065DB-138C-4B73-8CE5-4193F93E3F68}" type="presOf" srcId="{3372F700-0DCC-41D3-A83E-D292F89A5616}" destId="{BC881067-BF59-4C89-9F51-0ABF0F88F1FF}" srcOrd="0" destOrd="1" presId="urn:microsoft.com/office/officeart/2005/8/layout/hList1"/>
    <dgm:cxn modelId="{EEE0F867-6053-4CDF-8F4A-449BFD61BA99}" srcId="{E96EF283-B5C6-497A-AF54-A86CF6DB9C99}" destId="{4458A175-2E9B-4D9E-8C6B-2053552581F3}" srcOrd="3" destOrd="0" parTransId="{2F44D674-2092-45EA-B923-90DC415A9D4B}" sibTransId="{3E9A9393-7CB7-42AA-910E-BD9333B7665E}"/>
    <dgm:cxn modelId="{D21783BF-2986-4854-8850-6C83013E64A4}" type="presOf" srcId="{D7C4904B-037A-463A-8A11-97C538B1F4DD}" destId="{A765871E-A798-4922-8C70-F05A26EE7273}" srcOrd="0" destOrd="1" presId="urn:microsoft.com/office/officeart/2005/8/layout/hList1"/>
    <dgm:cxn modelId="{C55906E9-5ED0-44E3-A3DF-E96E8F630B5B}" srcId="{2D7D72BB-E70D-41DF-80E7-81F35C534BE3}" destId="{FCC36A2F-583F-4BC1-8318-7F994A217BF9}" srcOrd="0" destOrd="0" parTransId="{85ADA56D-A735-462B-AA75-605A8F092541}" sibTransId="{0D54FFB0-CE8A-41F4-84AD-EDACDDEB511D}"/>
    <dgm:cxn modelId="{EC036C14-F1B6-4F77-8F2E-20F56D661C65}" type="presOf" srcId="{7B83C7A5-E661-4659-8253-AF472EC46B79}" destId="{19FE17FE-73C4-4028-89FA-BCAE4A6F5BF0}" srcOrd="0" destOrd="3" presId="urn:microsoft.com/office/officeart/2005/8/layout/hList1"/>
    <dgm:cxn modelId="{06FE85AE-5A77-4C16-B18C-F6765B5C4A2C}" type="presOf" srcId="{98C0E75A-DC34-4B25-B86D-C2FDADDF2AEE}" destId="{2B854CF3-F705-462F-8E08-AF3B7C28BF5D}" srcOrd="0" destOrd="3" presId="urn:microsoft.com/office/officeart/2005/8/layout/hList1"/>
    <dgm:cxn modelId="{A3CCC528-2529-47AB-B730-A437AB758128}" type="presOf" srcId="{DB163992-E792-459E-894E-D47A20EACF2A}" destId="{14E1E314-6FBE-4D2E-93A8-68C84582D40B}" srcOrd="0" destOrd="0" presId="urn:microsoft.com/office/officeart/2005/8/layout/hList1"/>
    <dgm:cxn modelId="{AB844C62-592E-4A70-9640-CE47A52769B0}" srcId="{4458A175-2E9B-4D9E-8C6B-2053552581F3}" destId="{3CBDC3AE-566D-4837-9935-6845144D96D0}" srcOrd="2" destOrd="0" parTransId="{C8277E2C-701D-4843-AC4C-FD2EC2C23341}" sibTransId="{D1D0FBEE-5698-4B3A-A3C6-0CF6449EAACC}"/>
    <dgm:cxn modelId="{5253611F-21E8-4CB2-887B-EB205B45BA08}" srcId="{0B38FA44-3220-48AE-94EC-CD8973607E1A}" destId="{51566F26-E3CE-4474-A261-2E007D85DE2E}" srcOrd="0" destOrd="0" parTransId="{69545EC0-A623-4A61-B2B3-D499CD68EDE7}" sibTransId="{3DD70C6D-2126-4304-A929-CCE84E13D983}"/>
    <dgm:cxn modelId="{017ECA9D-9FA0-4481-8C42-0D70AD1D1B8B}" srcId="{4458A175-2E9B-4D9E-8C6B-2053552581F3}" destId="{84409C1A-48D8-4640-AA57-C2955E7F1205}" srcOrd="0" destOrd="0" parTransId="{6B3440E0-FBBD-4E20-A7E4-AC90C553F1F7}" sibTransId="{F91D5479-3697-40B8-9876-B3B5A0CC6A4C}"/>
    <dgm:cxn modelId="{810F3D7E-6376-4E51-8A52-004B943B9F08}" srcId="{4458A175-2E9B-4D9E-8C6B-2053552581F3}" destId="{347B4F24-6018-477E-834E-D8E1DA79D694}" srcOrd="3" destOrd="0" parTransId="{569A93B2-1D6B-4652-9F9F-D97CE3B5AA88}" sibTransId="{1C59D8D5-4516-486A-84F3-FB43A78A81D0}"/>
    <dgm:cxn modelId="{A262588D-AA27-497B-8BB4-496C1FB7AD07}" srcId="{6DDDE9E2-8121-4B90-9DE8-E4ACD148566F}" destId="{98C0E75A-DC34-4B25-B86D-C2FDADDF2AEE}" srcOrd="3" destOrd="0" parTransId="{F2400BFE-7650-4BFB-996A-2E49C11CC1AD}" sibTransId="{1FA47855-B762-4E1B-B773-85ADAA757C2A}"/>
    <dgm:cxn modelId="{9B8EB6D3-1F5F-4EBF-B670-F473DA90B16B}" type="presOf" srcId="{66DD849B-478D-488A-92B0-53C53BE8760B}" destId="{19FE17FE-73C4-4028-89FA-BCAE4A6F5BF0}" srcOrd="0" destOrd="1" presId="urn:microsoft.com/office/officeart/2005/8/layout/hList1"/>
    <dgm:cxn modelId="{597457B6-C870-4B59-BD59-63AE7A845230}" type="presOf" srcId="{6DDDE9E2-8121-4B90-9DE8-E4ACD148566F}" destId="{DAF17F52-AD6B-4FA3-80DD-1A9B3E8362EA}" srcOrd="0" destOrd="0" presId="urn:microsoft.com/office/officeart/2005/8/layout/hList1"/>
    <dgm:cxn modelId="{0848DC94-003E-4047-81C2-E872220DBB15}" type="presOf" srcId="{2D1981E3-8C8C-4370-959A-96B375BD85D7}" destId="{2B854CF3-F705-462F-8E08-AF3B7C28BF5D}" srcOrd="0" destOrd="1" presId="urn:microsoft.com/office/officeart/2005/8/layout/hList1"/>
    <dgm:cxn modelId="{C9C30DBB-9731-44F8-BE11-D16994CA8D69}" srcId="{6DDDE9E2-8121-4B90-9DE8-E4ACD148566F}" destId="{F8F4B18C-0F85-4DFA-A4FF-08E66D9FECCC}" srcOrd="2" destOrd="0" parTransId="{C8051125-B06D-48A0-8E5F-CE3D7987A850}" sibTransId="{49C70821-6208-4A74-9AAF-14782F818349}"/>
    <dgm:cxn modelId="{B7CD6AB9-496D-4B54-81E3-C400C7138CD2}" type="presParOf" srcId="{7BF308F3-ECF0-4201-AC42-9BB18865888A}" destId="{305BB754-7E0C-463B-8FD2-EF896739B680}" srcOrd="0" destOrd="0" presId="urn:microsoft.com/office/officeart/2005/8/layout/hList1"/>
    <dgm:cxn modelId="{7A4D959F-1258-4BCD-80C2-C80F7C018327}" type="presParOf" srcId="{305BB754-7E0C-463B-8FD2-EF896739B680}" destId="{BBD47562-772D-41F0-AFF5-E63E9C269D28}" srcOrd="0" destOrd="0" presId="urn:microsoft.com/office/officeart/2005/8/layout/hList1"/>
    <dgm:cxn modelId="{29A67663-B3F2-4665-872A-D6C41C9FE2A3}" type="presParOf" srcId="{305BB754-7E0C-463B-8FD2-EF896739B680}" destId="{A765871E-A798-4922-8C70-F05A26EE7273}" srcOrd="1" destOrd="0" presId="urn:microsoft.com/office/officeart/2005/8/layout/hList1"/>
    <dgm:cxn modelId="{9916825E-C43E-4C49-B821-8FAD6C51429C}" type="presParOf" srcId="{7BF308F3-ECF0-4201-AC42-9BB18865888A}" destId="{6AD5D308-3CF5-4C22-86AB-F620BE4A107F}" srcOrd="1" destOrd="0" presId="urn:microsoft.com/office/officeart/2005/8/layout/hList1"/>
    <dgm:cxn modelId="{E04A85D8-DC65-46C0-907E-70BF71411C61}" type="presParOf" srcId="{7BF308F3-ECF0-4201-AC42-9BB18865888A}" destId="{44165DC0-114C-4382-90B4-F844AAC30253}" srcOrd="2" destOrd="0" presId="urn:microsoft.com/office/officeart/2005/8/layout/hList1"/>
    <dgm:cxn modelId="{28054343-5CE4-409C-9E11-E4C724302D05}" type="presParOf" srcId="{44165DC0-114C-4382-90B4-F844AAC30253}" destId="{3BE7AC01-ACE2-43DA-A035-99ECD2D8C23D}" srcOrd="0" destOrd="0" presId="urn:microsoft.com/office/officeart/2005/8/layout/hList1"/>
    <dgm:cxn modelId="{EF5CDB3C-DA95-466D-B1FE-5FEBF8905019}" type="presParOf" srcId="{44165DC0-114C-4382-90B4-F844AAC30253}" destId="{80CAC998-AA2D-4381-A51B-CA9F125194E7}" srcOrd="1" destOrd="0" presId="urn:microsoft.com/office/officeart/2005/8/layout/hList1"/>
    <dgm:cxn modelId="{3B0795C8-49F6-4315-857D-0B4DBE490881}" type="presParOf" srcId="{7BF308F3-ECF0-4201-AC42-9BB18865888A}" destId="{70628B92-63CB-4627-ACB0-886029FEE3AB}" srcOrd="3" destOrd="0" presId="urn:microsoft.com/office/officeart/2005/8/layout/hList1"/>
    <dgm:cxn modelId="{4308F55F-99CB-4BA0-8528-0F1FE0928097}" type="presParOf" srcId="{7BF308F3-ECF0-4201-AC42-9BB18865888A}" destId="{7ACE49B8-256F-422F-BCCF-E7A664A232C1}" srcOrd="4" destOrd="0" presId="urn:microsoft.com/office/officeart/2005/8/layout/hList1"/>
    <dgm:cxn modelId="{1C15DDE2-25DB-4EB7-81A7-DF58C23BDF18}" type="presParOf" srcId="{7ACE49B8-256F-422F-BCCF-E7A664A232C1}" destId="{DAF17F52-AD6B-4FA3-80DD-1A9B3E8362EA}" srcOrd="0" destOrd="0" presId="urn:microsoft.com/office/officeart/2005/8/layout/hList1"/>
    <dgm:cxn modelId="{6DE36362-920D-4EA5-B8DE-BA2C41E54861}" type="presParOf" srcId="{7ACE49B8-256F-422F-BCCF-E7A664A232C1}" destId="{2B854CF3-F705-462F-8E08-AF3B7C28BF5D}" srcOrd="1" destOrd="0" presId="urn:microsoft.com/office/officeart/2005/8/layout/hList1"/>
    <dgm:cxn modelId="{ED2A1249-D406-4ACD-B031-6655F6B4CF78}" type="presParOf" srcId="{7BF308F3-ECF0-4201-AC42-9BB18865888A}" destId="{E05EED34-79F9-454F-A3C6-7F97FECA2B73}" srcOrd="5" destOrd="0" presId="urn:microsoft.com/office/officeart/2005/8/layout/hList1"/>
    <dgm:cxn modelId="{60FD3AC2-304B-49C8-98BB-8411E96F4EC9}" type="presParOf" srcId="{7BF308F3-ECF0-4201-AC42-9BB18865888A}" destId="{0742279D-3467-4563-B5E9-D31722C7D803}" srcOrd="6" destOrd="0" presId="urn:microsoft.com/office/officeart/2005/8/layout/hList1"/>
    <dgm:cxn modelId="{338E10A9-60F0-4220-868B-C7AA3C7877E1}" type="presParOf" srcId="{0742279D-3467-4563-B5E9-D31722C7D803}" destId="{9374C34B-F293-46DE-ACEB-BC44AE6F25B5}" srcOrd="0" destOrd="0" presId="urn:microsoft.com/office/officeart/2005/8/layout/hList1"/>
    <dgm:cxn modelId="{D16E4187-3781-4869-B0F4-F0D1D8EAFDAD}" type="presParOf" srcId="{0742279D-3467-4563-B5E9-D31722C7D803}" destId="{BC881067-BF59-4C89-9F51-0ABF0F88F1FF}" srcOrd="1" destOrd="0" presId="urn:microsoft.com/office/officeart/2005/8/layout/hList1"/>
    <dgm:cxn modelId="{0898FB7D-CF9F-4BA2-BB9A-C2F29D062244}" type="presParOf" srcId="{7BF308F3-ECF0-4201-AC42-9BB18865888A}" destId="{21628A17-A1AA-466F-B078-F3C5D1EEFCD8}" srcOrd="7" destOrd="0" presId="urn:microsoft.com/office/officeart/2005/8/layout/hList1"/>
    <dgm:cxn modelId="{33C81358-5228-4D8F-959C-F0EF9609C02E}" type="presParOf" srcId="{7BF308F3-ECF0-4201-AC42-9BB18865888A}" destId="{13EA1004-87D8-4E76-847E-29DE92BD3220}" srcOrd="8" destOrd="0" presId="urn:microsoft.com/office/officeart/2005/8/layout/hList1"/>
    <dgm:cxn modelId="{D8DB067B-2E43-48A6-BA74-079D23D04AF6}" type="presParOf" srcId="{13EA1004-87D8-4E76-847E-29DE92BD3220}" destId="{14E1E314-6FBE-4D2E-93A8-68C84582D40B}" srcOrd="0" destOrd="0" presId="urn:microsoft.com/office/officeart/2005/8/layout/hList1"/>
    <dgm:cxn modelId="{59D00915-8C3C-428F-B56E-60CAC276E3CA}" type="presParOf" srcId="{13EA1004-87D8-4E76-847E-29DE92BD3220}" destId="{19FE17FE-73C4-4028-89FA-BCAE4A6F5B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C575BB-09EB-4E8A-A339-37F9CE8D2A3C}" type="doc">
      <dgm:prSet loTypeId="urn:microsoft.com/office/officeart/2005/8/layout/chevron1" loCatId="process" qsTypeId="urn:microsoft.com/office/officeart/2005/8/quickstyle/simple1" qsCatId="simple" csTypeId="urn:microsoft.com/office/officeart/2005/8/colors/colorful5" csCatId="colorful" phldr="1"/>
      <dgm:spPr/>
    </dgm:pt>
    <dgm:pt modelId="{7F2FE723-EFB7-436E-BEEE-0BA00F943252}">
      <dgm:prSet phldrT="[Text]" custT="1"/>
      <dgm:spPr/>
      <dgm:t>
        <a:bodyPr/>
        <a:lstStyle/>
        <a:p>
          <a:r>
            <a:rPr lang="en-US" sz="1800" b="1" dirty="0" smtClean="0">
              <a:solidFill>
                <a:schemeClr val="tx1"/>
              </a:solidFill>
            </a:rPr>
            <a:t>Family</a:t>
          </a:r>
        </a:p>
      </dgm:t>
    </dgm:pt>
    <dgm:pt modelId="{2CD86B65-88BA-45B5-A2E6-3F67B50095DE}" type="parTrans" cxnId="{3F9CE1D7-0761-4DBF-B500-5A0E12033689}">
      <dgm:prSet/>
      <dgm:spPr/>
      <dgm:t>
        <a:bodyPr/>
        <a:lstStyle/>
        <a:p>
          <a:endParaRPr lang="en-US" sz="1800"/>
        </a:p>
      </dgm:t>
    </dgm:pt>
    <dgm:pt modelId="{6DC49AD4-BC71-42D2-969B-E2B2E163440E}" type="sibTrans" cxnId="{3F9CE1D7-0761-4DBF-B500-5A0E12033689}">
      <dgm:prSet/>
      <dgm:spPr/>
      <dgm:t>
        <a:bodyPr/>
        <a:lstStyle/>
        <a:p>
          <a:endParaRPr lang="en-US" sz="1800"/>
        </a:p>
      </dgm:t>
    </dgm:pt>
    <dgm:pt modelId="{B47CECC0-0BE7-4FC1-AC7C-9DF13F996CA1}">
      <dgm:prSet phldrT="[Text]" custT="1"/>
      <dgm:spPr/>
      <dgm:t>
        <a:bodyPr/>
        <a:lstStyle/>
        <a:p>
          <a:r>
            <a:rPr lang="en-US" sz="1800" b="1" dirty="0" smtClean="0">
              <a:solidFill>
                <a:schemeClr val="tx1"/>
              </a:solidFill>
            </a:rPr>
            <a:t>Pregnancy</a:t>
          </a:r>
          <a:endParaRPr lang="en-US" sz="1800" b="1" dirty="0">
            <a:solidFill>
              <a:schemeClr val="tx1"/>
            </a:solidFill>
          </a:endParaRPr>
        </a:p>
      </dgm:t>
    </dgm:pt>
    <dgm:pt modelId="{52826F25-1917-40B7-93E8-6441C8E97EDE}" type="parTrans" cxnId="{BFFDD9A8-358B-47FD-BFE4-5B9260FCC4A2}">
      <dgm:prSet/>
      <dgm:spPr/>
      <dgm:t>
        <a:bodyPr/>
        <a:lstStyle/>
        <a:p>
          <a:endParaRPr lang="en-US" sz="1800"/>
        </a:p>
      </dgm:t>
    </dgm:pt>
    <dgm:pt modelId="{A3E9BEE5-BE86-4028-BC84-508F78A30945}" type="sibTrans" cxnId="{BFFDD9A8-358B-47FD-BFE4-5B9260FCC4A2}">
      <dgm:prSet/>
      <dgm:spPr/>
      <dgm:t>
        <a:bodyPr/>
        <a:lstStyle/>
        <a:p>
          <a:endParaRPr lang="en-US" sz="1800"/>
        </a:p>
      </dgm:t>
    </dgm:pt>
    <dgm:pt modelId="{442B1499-F957-45EE-9540-CD722B1CAE96}">
      <dgm:prSet phldrT="[Text]" custT="1"/>
      <dgm:spPr/>
      <dgm:t>
        <a:bodyPr/>
        <a:lstStyle/>
        <a:p>
          <a:r>
            <a:rPr lang="en-US" sz="1800" b="1" dirty="0" smtClean="0">
              <a:solidFill>
                <a:schemeClr val="tx1"/>
              </a:solidFill>
            </a:rPr>
            <a:t>Newborn</a:t>
          </a:r>
          <a:endParaRPr lang="en-US" sz="1800" b="1" dirty="0">
            <a:solidFill>
              <a:schemeClr val="tx1"/>
            </a:solidFill>
          </a:endParaRPr>
        </a:p>
      </dgm:t>
    </dgm:pt>
    <dgm:pt modelId="{DAACB97A-7C64-4C01-B46D-DBEF49AE98C0}" type="parTrans" cxnId="{27C2A167-87CF-412E-A6A3-3532F99E582A}">
      <dgm:prSet/>
      <dgm:spPr/>
      <dgm:t>
        <a:bodyPr/>
        <a:lstStyle/>
        <a:p>
          <a:endParaRPr lang="en-US" sz="1800"/>
        </a:p>
      </dgm:t>
    </dgm:pt>
    <dgm:pt modelId="{2E466541-FEBC-4B51-A45D-4D0ABB74367E}" type="sibTrans" cxnId="{27C2A167-87CF-412E-A6A3-3532F99E582A}">
      <dgm:prSet/>
      <dgm:spPr/>
      <dgm:t>
        <a:bodyPr/>
        <a:lstStyle/>
        <a:p>
          <a:endParaRPr lang="en-US" sz="1800"/>
        </a:p>
      </dgm:t>
    </dgm:pt>
    <dgm:pt modelId="{C43A4AD2-2873-4C54-A35A-9F74A180AD32}">
      <dgm:prSet phldrT="[Text]" custT="1"/>
      <dgm:spPr/>
      <dgm:t>
        <a:bodyPr/>
        <a:lstStyle/>
        <a:p>
          <a:r>
            <a:rPr lang="en-US" sz="1800" b="1" dirty="0" smtClean="0">
              <a:solidFill>
                <a:schemeClr val="tx1"/>
              </a:solidFill>
            </a:rPr>
            <a:t>Infant</a:t>
          </a:r>
          <a:endParaRPr lang="en-US" sz="1800" b="1" dirty="0">
            <a:solidFill>
              <a:schemeClr val="tx1"/>
            </a:solidFill>
          </a:endParaRPr>
        </a:p>
      </dgm:t>
    </dgm:pt>
    <dgm:pt modelId="{04A68836-8FA2-4F68-B0B3-E7582696A381}" type="parTrans" cxnId="{64B2D66C-E03D-4218-B172-47C9FA549C56}">
      <dgm:prSet/>
      <dgm:spPr/>
      <dgm:t>
        <a:bodyPr/>
        <a:lstStyle/>
        <a:p>
          <a:endParaRPr lang="en-US" sz="1800"/>
        </a:p>
      </dgm:t>
    </dgm:pt>
    <dgm:pt modelId="{06882ECC-1A6D-4235-A415-663FD669EDAB}" type="sibTrans" cxnId="{64B2D66C-E03D-4218-B172-47C9FA549C56}">
      <dgm:prSet/>
      <dgm:spPr/>
      <dgm:t>
        <a:bodyPr/>
        <a:lstStyle/>
        <a:p>
          <a:endParaRPr lang="en-US" sz="1800"/>
        </a:p>
      </dgm:t>
    </dgm:pt>
    <dgm:pt modelId="{33BADE36-1566-441A-B327-BFEB100F87C4}">
      <dgm:prSet phldrT="[Text]" custT="1"/>
      <dgm:spPr/>
      <dgm:t>
        <a:bodyPr/>
        <a:lstStyle/>
        <a:p>
          <a:r>
            <a:rPr lang="en-US" sz="1800" b="1" dirty="0" smtClean="0">
              <a:solidFill>
                <a:schemeClr val="tx1"/>
              </a:solidFill>
            </a:rPr>
            <a:t>Family</a:t>
          </a:r>
          <a:endParaRPr lang="en-US" sz="1800" b="1" dirty="0">
            <a:solidFill>
              <a:schemeClr val="tx1"/>
            </a:solidFill>
          </a:endParaRPr>
        </a:p>
      </dgm:t>
    </dgm:pt>
    <dgm:pt modelId="{B5F968C9-D8AD-4BE5-9DE3-46AEE405792D}" type="parTrans" cxnId="{4B5F0FF0-F393-414C-BAB9-19758B2D85E4}">
      <dgm:prSet/>
      <dgm:spPr/>
      <dgm:t>
        <a:bodyPr/>
        <a:lstStyle/>
        <a:p>
          <a:endParaRPr lang="en-US"/>
        </a:p>
      </dgm:t>
    </dgm:pt>
    <dgm:pt modelId="{D6EBE1DE-10BE-4C76-B6E9-54301CEF3FC9}" type="sibTrans" cxnId="{4B5F0FF0-F393-414C-BAB9-19758B2D85E4}">
      <dgm:prSet/>
      <dgm:spPr/>
      <dgm:t>
        <a:bodyPr/>
        <a:lstStyle/>
        <a:p>
          <a:endParaRPr lang="en-US"/>
        </a:p>
      </dgm:t>
    </dgm:pt>
    <dgm:pt modelId="{429887A5-480F-42C7-A359-D9CA274E5CA2}" type="pres">
      <dgm:prSet presAssocID="{90C575BB-09EB-4E8A-A339-37F9CE8D2A3C}" presName="Name0" presStyleCnt="0">
        <dgm:presLayoutVars>
          <dgm:dir/>
          <dgm:animLvl val="lvl"/>
          <dgm:resizeHandles val="exact"/>
        </dgm:presLayoutVars>
      </dgm:prSet>
      <dgm:spPr/>
    </dgm:pt>
    <dgm:pt modelId="{C6A7E2B1-A000-4720-885F-D047A4BC42B7}" type="pres">
      <dgm:prSet presAssocID="{7F2FE723-EFB7-436E-BEEE-0BA00F943252}" presName="parTxOnly" presStyleLbl="node1" presStyleIdx="0" presStyleCnt="5">
        <dgm:presLayoutVars>
          <dgm:chMax val="0"/>
          <dgm:chPref val="0"/>
          <dgm:bulletEnabled val="1"/>
        </dgm:presLayoutVars>
      </dgm:prSet>
      <dgm:spPr/>
      <dgm:t>
        <a:bodyPr/>
        <a:lstStyle/>
        <a:p>
          <a:endParaRPr lang="en-US"/>
        </a:p>
      </dgm:t>
    </dgm:pt>
    <dgm:pt modelId="{97AB513D-E80A-4DC1-BD52-1861E80988A6}" type="pres">
      <dgm:prSet presAssocID="{6DC49AD4-BC71-42D2-969B-E2B2E163440E}" presName="parTxOnlySpace" presStyleCnt="0"/>
      <dgm:spPr/>
    </dgm:pt>
    <dgm:pt modelId="{F5395455-A646-40B0-8B43-8D2F041D7A49}" type="pres">
      <dgm:prSet presAssocID="{B47CECC0-0BE7-4FC1-AC7C-9DF13F996CA1}" presName="parTxOnly" presStyleLbl="node1" presStyleIdx="1" presStyleCnt="5">
        <dgm:presLayoutVars>
          <dgm:chMax val="0"/>
          <dgm:chPref val="0"/>
          <dgm:bulletEnabled val="1"/>
        </dgm:presLayoutVars>
      </dgm:prSet>
      <dgm:spPr/>
      <dgm:t>
        <a:bodyPr/>
        <a:lstStyle/>
        <a:p>
          <a:endParaRPr lang="en-US"/>
        </a:p>
      </dgm:t>
    </dgm:pt>
    <dgm:pt modelId="{8E2CF926-3DF7-4310-9D36-A868627DFD54}" type="pres">
      <dgm:prSet presAssocID="{A3E9BEE5-BE86-4028-BC84-508F78A30945}" presName="parTxOnlySpace" presStyleCnt="0"/>
      <dgm:spPr/>
    </dgm:pt>
    <dgm:pt modelId="{7E1C62C9-AEB8-484F-8CCA-2B99174F713F}" type="pres">
      <dgm:prSet presAssocID="{442B1499-F957-45EE-9540-CD722B1CAE96}" presName="parTxOnly" presStyleLbl="node1" presStyleIdx="2" presStyleCnt="5">
        <dgm:presLayoutVars>
          <dgm:chMax val="0"/>
          <dgm:chPref val="0"/>
          <dgm:bulletEnabled val="1"/>
        </dgm:presLayoutVars>
      </dgm:prSet>
      <dgm:spPr/>
      <dgm:t>
        <a:bodyPr/>
        <a:lstStyle/>
        <a:p>
          <a:endParaRPr lang="en-US"/>
        </a:p>
      </dgm:t>
    </dgm:pt>
    <dgm:pt modelId="{905F7A79-8C5F-40A8-B31C-7AC49AFC7BCB}" type="pres">
      <dgm:prSet presAssocID="{2E466541-FEBC-4B51-A45D-4D0ABB74367E}" presName="parTxOnlySpace" presStyleCnt="0"/>
      <dgm:spPr/>
    </dgm:pt>
    <dgm:pt modelId="{1D3BDAD1-3343-4EAF-B6C5-E6F705200429}" type="pres">
      <dgm:prSet presAssocID="{C43A4AD2-2873-4C54-A35A-9F74A180AD32}" presName="parTxOnly" presStyleLbl="node1" presStyleIdx="3" presStyleCnt="5">
        <dgm:presLayoutVars>
          <dgm:chMax val="0"/>
          <dgm:chPref val="0"/>
          <dgm:bulletEnabled val="1"/>
        </dgm:presLayoutVars>
      </dgm:prSet>
      <dgm:spPr/>
      <dgm:t>
        <a:bodyPr/>
        <a:lstStyle/>
        <a:p>
          <a:endParaRPr lang="en-US"/>
        </a:p>
      </dgm:t>
    </dgm:pt>
    <dgm:pt modelId="{E24C84E2-86F7-43B4-A802-E0D97CF720F8}" type="pres">
      <dgm:prSet presAssocID="{06882ECC-1A6D-4235-A415-663FD669EDAB}" presName="parTxOnlySpace" presStyleCnt="0"/>
      <dgm:spPr/>
    </dgm:pt>
    <dgm:pt modelId="{2C3A3EE9-4CB5-4CC2-A5C8-5CEE52773997}" type="pres">
      <dgm:prSet presAssocID="{33BADE36-1566-441A-B327-BFEB100F87C4}" presName="parTxOnly" presStyleLbl="node1" presStyleIdx="4" presStyleCnt="5">
        <dgm:presLayoutVars>
          <dgm:chMax val="0"/>
          <dgm:chPref val="0"/>
          <dgm:bulletEnabled val="1"/>
        </dgm:presLayoutVars>
      </dgm:prSet>
      <dgm:spPr/>
      <dgm:t>
        <a:bodyPr/>
        <a:lstStyle/>
        <a:p>
          <a:endParaRPr lang="en-US"/>
        </a:p>
      </dgm:t>
    </dgm:pt>
  </dgm:ptLst>
  <dgm:cxnLst>
    <dgm:cxn modelId="{19C8E348-CA35-414D-BD8F-0A759EBDF684}" type="presOf" srcId="{33BADE36-1566-441A-B327-BFEB100F87C4}" destId="{2C3A3EE9-4CB5-4CC2-A5C8-5CEE52773997}" srcOrd="0" destOrd="0" presId="urn:microsoft.com/office/officeart/2005/8/layout/chevron1"/>
    <dgm:cxn modelId="{BFFDD9A8-358B-47FD-BFE4-5B9260FCC4A2}" srcId="{90C575BB-09EB-4E8A-A339-37F9CE8D2A3C}" destId="{B47CECC0-0BE7-4FC1-AC7C-9DF13F996CA1}" srcOrd="1" destOrd="0" parTransId="{52826F25-1917-40B7-93E8-6441C8E97EDE}" sibTransId="{A3E9BEE5-BE86-4028-BC84-508F78A30945}"/>
    <dgm:cxn modelId="{70E91AFA-8022-42D3-A28D-6774D57216B5}" type="presOf" srcId="{7F2FE723-EFB7-436E-BEEE-0BA00F943252}" destId="{C6A7E2B1-A000-4720-885F-D047A4BC42B7}" srcOrd="0" destOrd="0" presId="urn:microsoft.com/office/officeart/2005/8/layout/chevron1"/>
    <dgm:cxn modelId="{64B2D66C-E03D-4218-B172-47C9FA549C56}" srcId="{90C575BB-09EB-4E8A-A339-37F9CE8D2A3C}" destId="{C43A4AD2-2873-4C54-A35A-9F74A180AD32}" srcOrd="3" destOrd="0" parTransId="{04A68836-8FA2-4F68-B0B3-E7582696A381}" sibTransId="{06882ECC-1A6D-4235-A415-663FD669EDAB}"/>
    <dgm:cxn modelId="{4B5F0FF0-F393-414C-BAB9-19758B2D85E4}" srcId="{90C575BB-09EB-4E8A-A339-37F9CE8D2A3C}" destId="{33BADE36-1566-441A-B327-BFEB100F87C4}" srcOrd="4" destOrd="0" parTransId="{B5F968C9-D8AD-4BE5-9DE3-46AEE405792D}" sibTransId="{D6EBE1DE-10BE-4C76-B6E9-54301CEF3FC9}"/>
    <dgm:cxn modelId="{948F5B17-CD78-456F-8A2A-CA1CBC7FE41A}" type="presOf" srcId="{90C575BB-09EB-4E8A-A339-37F9CE8D2A3C}" destId="{429887A5-480F-42C7-A359-D9CA274E5CA2}" srcOrd="0" destOrd="0" presId="urn:microsoft.com/office/officeart/2005/8/layout/chevron1"/>
    <dgm:cxn modelId="{3F9CE1D7-0761-4DBF-B500-5A0E12033689}" srcId="{90C575BB-09EB-4E8A-A339-37F9CE8D2A3C}" destId="{7F2FE723-EFB7-436E-BEEE-0BA00F943252}" srcOrd="0" destOrd="0" parTransId="{2CD86B65-88BA-45B5-A2E6-3F67B50095DE}" sibTransId="{6DC49AD4-BC71-42D2-969B-E2B2E163440E}"/>
    <dgm:cxn modelId="{F10D6100-7E20-4115-99D9-6349CB76E992}" type="presOf" srcId="{C43A4AD2-2873-4C54-A35A-9F74A180AD32}" destId="{1D3BDAD1-3343-4EAF-B6C5-E6F705200429}" srcOrd="0" destOrd="0" presId="urn:microsoft.com/office/officeart/2005/8/layout/chevron1"/>
    <dgm:cxn modelId="{B2BDA1C6-32F2-4DDD-94C9-AEC729440CC6}" type="presOf" srcId="{B47CECC0-0BE7-4FC1-AC7C-9DF13F996CA1}" destId="{F5395455-A646-40B0-8B43-8D2F041D7A49}" srcOrd="0" destOrd="0" presId="urn:microsoft.com/office/officeart/2005/8/layout/chevron1"/>
    <dgm:cxn modelId="{27C2A167-87CF-412E-A6A3-3532F99E582A}" srcId="{90C575BB-09EB-4E8A-A339-37F9CE8D2A3C}" destId="{442B1499-F957-45EE-9540-CD722B1CAE96}" srcOrd="2" destOrd="0" parTransId="{DAACB97A-7C64-4C01-B46D-DBEF49AE98C0}" sibTransId="{2E466541-FEBC-4B51-A45D-4D0ABB74367E}"/>
    <dgm:cxn modelId="{B1B33410-BB52-4B63-A4F3-83920D37448D}" type="presOf" srcId="{442B1499-F957-45EE-9540-CD722B1CAE96}" destId="{7E1C62C9-AEB8-484F-8CCA-2B99174F713F}" srcOrd="0" destOrd="0" presId="urn:microsoft.com/office/officeart/2005/8/layout/chevron1"/>
    <dgm:cxn modelId="{FB24589E-520D-4B77-82E4-FD12322E5DC0}" type="presParOf" srcId="{429887A5-480F-42C7-A359-D9CA274E5CA2}" destId="{C6A7E2B1-A000-4720-885F-D047A4BC42B7}" srcOrd="0" destOrd="0" presId="urn:microsoft.com/office/officeart/2005/8/layout/chevron1"/>
    <dgm:cxn modelId="{7FF403CA-90A4-479E-8851-695323343276}" type="presParOf" srcId="{429887A5-480F-42C7-A359-D9CA274E5CA2}" destId="{97AB513D-E80A-4DC1-BD52-1861E80988A6}" srcOrd="1" destOrd="0" presId="urn:microsoft.com/office/officeart/2005/8/layout/chevron1"/>
    <dgm:cxn modelId="{60E7A6CF-42D1-4234-B72F-CA4A4C2F97C6}" type="presParOf" srcId="{429887A5-480F-42C7-A359-D9CA274E5CA2}" destId="{F5395455-A646-40B0-8B43-8D2F041D7A49}" srcOrd="2" destOrd="0" presId="urn:microsoft.com/office/officeart/2005/8/layout/chevron1"/>
    <dgm:cxn modelId="{35F59D20-6338-482F-91A6-760F664FEB80}" type="presParOf" srcId="{429887A5-480F-42C7-A359-D9CA274E5CA2}" destId="{8E2CF926-3DF7-4310-9D36-A868627DFD54}" srcOrd="3" destOrd="0" presId="urn:microsoft.com/office/officeart/2005/8/layout/chevron1"/>
    <dgm:cxn modelId="{5FB29EE4-BF4C-49CD-8D6F-F970DEE8BA07}" type="presParOf" srcId="{429887A5-480F-42C7-A359-D9CA274E5CA2}" destId="{7E1C62C9-AEB8-484F-8CCA-2B99174F713F}" srcOrd="4" destOrd="0" presId="urn:microsoft.com/office/officeart/2005/8/layout/chevron1"/>
    <dgm:cxn modelId="{0D890EB3-4D0B-456A-A5C3-D13CA5ED36FD}" type="presParOf" srcId="{429887A5-480F-42C7-A359-D9CA274E5CA2}" destId="{905F7A79-8C5F-40A8-B31C-7AC49AFC7BCB}" srcOrd="5" destOrd="0" presId="urn:microsoft.com/office/officeart/2005/8/layout/chevron1"/>
    <dgm:cxn modelId="{E7123618-4C09-42B1-830D-9EF870520F17}" type="presParOf" srcId="{429887A5-480F-42C7-A359-D9CA274E5CA2}" destId="{1D3BDAD1-3343-4EAF-B6C5-E6F705200429}" srcOrd="6" destOrd="0" presId="urn:microsoft.com/office/officeart/2005/8/layout/chevron1"/>
    <dgm:cxn modelId="{B02339AA-6A17-4558-A26F-49DC254B95B6}" type="presParOf" srcId="{429887A5-480F-42C7-A359-D9CA274E5CA2}" destId="{E24C84E2-86F7-43B4-A802-E0D97CF720F8}" srcOrd="7" destOrd="0" presId="urn:microsoft.com/office/officeart/2005/8/layout/chevron1"/>
    <dgm:cxn modelId="{CE07674C-1C99-46FD-B331-39C9FED650EC}" type="presParOf" srcId="{429887A5-480F-42C7-A359-D9CA274E5CA2}" destId="{2C3A3EE9-4CB5-4CC2-A5C8-5CEE52773997}"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0.38925</cdr:x>
      <cdr:y>0.94681</cdr:y>
    </cdr:from>
    <cdr:to>
      <cdr:x>0.625</cdr:x>
      <cdr:y>1</cdr:y>
    </cdr:to>
    <cdr:sp macro="" textlink="">
      <cdr:nvSpPr>
        <cdr:cNvPr id="2" name="TextBox 1"/>
        <cdr:cNvSpPr txBox="1"/>
      </cdr:nvSpPr>
      <cdr:spPr>
        <a:xfrm xmlns:a="http://schemas.openxmlformats.org/drawingml/2006/main">
          <a:off x="3381374" y="5086350"/>
          <a:ext cx="20478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i="0" u="none" strike="noStrike" kern="1200" baseline="0" dirty="0">
              <a:solidFill>
                <a:sysClr val="windowText" lastClr="000000"/>
              </a:solidFill>
              <a:latin typeface="Arial Narrow" panose="020B0606020202030204" pitchFamily="34" charset="0"/>
              <a:ea typeface="+mn-ea"/>
              <a:cs typeface="+mn-cs"/>
            </a:rPr>
            <a:t>Through</a:t>
          </a:r>
          <a:r>
            <a:rPr lang="en-US" sz="1200" b="1" baseline="0" dirty="0">
              <a:latin typeface="Arial Narrow" panose="020B0606020202030204" pitchFamily="34" charset="0"/>
            </a:rPr>
            <a:t> July 15, 2016 (n=27)</a:t>
          </a:r>
          <a:endParaRPr lang="en-US" sz="1200" b="1" dirty="0">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0.13343</cdr:x>
      <cdr:y>0.23836</cdr:y>
    </cdr:from>
    <cdr:to>
      <cdr:x>1</cdr:x>
      <cdr:y>0.23843</cdr:y>
    </cdr:to>
    <cdr:cxnSp macro="">
      <cdr:nvCxnSpPr>
        <cdr:cNvPr id="5" name="Straight Connector 4"/>
        <cdr:cNvCxnSpPr/>
      </cdr:nvCxnSpPr>
      <cdr:spPr>
        <a:xfrm xmlns:a="http://schemas.openxmlformats.org/drawingml/2006/main">
          <a:off x="1098076" y="1228648"/>
          <a:ext cx="7131524" cy="361"/>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11/3/2016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124283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other neonatal focused project on the Golden Hour, demonstrates the power of teamwork.  Interventions during the time period between fetal and neonatal life have been shown to have a great influence on a baby’s future morbidities. Optimizing delivery room management of newborns particularly through the assignment of team roles can improve outcomes. </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2361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slide</a:t>
            </a:r>
          </a:p>
          <a:p>
            <a:endParaRPr lang="en-US" dirty="0" smtClean="0"/>
          </a:p>
          <a:p>
            <a:r>
              <a:rPr lang="en-US" sz="1200" kern="1200" dirty="0" smtClean="0">
                <a:solidFill>
                  <a:schemeClr val="tx1"/>
                </a:solidFill>
                <a:effectLst/>
                <a:latin typeface="+mn-lt"/>
                <a:ea typeface="+mn-ea"/>
                <a:cs typeface="+mn-cs"/>
              </a:rPr>
              <a:t>NICU</a:t>
            </a:r>
            <a:r>
              <a:rPr lang="en-US" sz="1200" kern="1200" baseline="0" dirty="0" smtClean="0">
                <a:solidFill>
                  <a:schemeClr val="tx1"/>
                </a:solidFill>
                <a:effectLst/>
                <a:latin typeface="+mn-lt"/>
                <a:ea typeface="+mn-ea"/>
                <a:cs typeface="+mn-cs"/>
              </a:rPr>
              <a:t> teams f</a:t>
            </a:r>
            <a:r>
              <a:rPr lang="en-US" sz="1200" kern="1200" dirty="0" smtClean="0">
                <a:solidFill>
                  <a:schemeClr val="tx1"/>
                </a:solidFill>
                <a:effectLst/>
                <a:latin typeface="+mn-lt"/>
                <a:ea typeface="+mn-ea"/>
                <a:cs typeface="+mn-cs"/>
              </a:rPr>
              <a:t>ocused on prepared teamwork, delayed cord clamping, oxygen regulation, and temperature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regulation.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1644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project was carried out by 9 NICUs shown here, again, scattered about the state.  As with all of our QI projects, participating hospitals received monthly data reports on data they were collecting for the project, regular communication with the project lead via phone and email, and education via webinars and monthly newsletters.  Teams were encouraged to share their best practices as they carried out the project.</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592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14 month project, delivery room teams increased the practice of delayed cord clamping (18% to 65%), resuscitation role assignments (50% to 82%), and team debriefing rates (33% to 84%).</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5481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This slide shows how being prepared as a team helped improve outcomes.  NICUs were encouraged to complete 7 pre-delivery tasks to prepare for infants. The more of these tasks that were completed the better the outcomes for the infants in terms of delayed cord clamping and having appropriate temperature and oxygen ranges.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[Tasks were to assign roles to the delivery team (leader, airway, circulation, and scribe), conduct an equipment check, verify that the radiant warmer was turned on to 100%, and to hold a debriefing meeting within four hours of the delivery.]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0631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76278-BA50-4933-8902-EA871D552C0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2980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36</a:t>
            </a:fld>
            <a:endParaRPr lang="en-US" altLang="en-US">
              <a:solidFill>
                <a:prstClr val="black"/>
              </a:solidFill>
            </a:endParaRPr>
          </a:p>
        </p:txBody>
      </p:sp>
    </p:spTree>
    <p:extLst>
      <p:ext uri="{BB962C8B-B14F-4D97-AF65-F5344CB8AC3E}">
        <p14:creationId xmlns:p14="http://schemas.microsoft.com/office/powerpoint/2010/main" val="322604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37</a:t>
            </a:fld>
            <a:endParaRPr lang="en-US" altLang="en-US">
              <a:solidFill>
                <a:prstClr val="black"/>
              </a:solidFill>
            </a:endParaRPr>
          </a:p>
        </p:txBody>
      </p:sp>
    </p:spTree>
    <p:extLst>
      <p:ext uri="{BB962C8B-B14F-4D97-AF65-F5344CB8AC3E}">
        <p14:creationId xmlns:p14="http://schemas.microsoft.com/office/powerpoint/2010/main" val="354804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38</a:t>
            </a:fld>
            <a:endParaRPr lang="en-US" altLang="en-US">
              <a:solidFill>
                <a:prstClr val="black"/>
              </a:solidFill>
            </a:endParaRPr>
          </a:p>
        </p:txBody>
      </p:sp>
    </p:spTree>
    <p:extLst>
      <p:ext uri="{BB962C8B-B14F-4D97-AF65-F5344CB8AC3E}">
        <p14:creationId xmlns:p14="http://schemas.microsoft.com/office/powerpoint/2010/main" val="406140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39</a:t>
            </a:fld>
            <a:endParaRPr lang="en-US" altLang="en-US">
              <a:solidFill>
                <a:prstClr val="black"/>
              </a:solidFill>
            </a:endParaRPr>
          </a:p>
        </p:txBody>
      </p:sp>
    </p:spTree>
    <p:extLst>
      <p:ext uri="{BB962C8B-B14F-4D97-AF65-F5344CB8AC3E}">
        <p14:creationId xmlns:p14="http://schemas.microsoft.com/office/powerpoint/2010/main" val="263058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4017722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cs typeface="MS PGothic" charset="-128"/>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B5905A71-3744-2F43-81D6-C155740E66BD}" type="slidenum">
              <a:rPr lang="en-US" altLang="en-US">
                <a:solidFill>
                  <a:prstClr val="black"/>
                </a:solidFill>
                <a:latin typeface="Arial" charset="0"/>
              </a:rPr>
              <a:pPr>
                <a:spcBef>
                  <a:spcPct val="0"/>
                </a:spcBef>
              </a:pPr>
              <a:t>40</a:t>
            </a:fld>
            <a:endParaRPr lang="en-US" altLang="en-US">
              <a:solidFill>
                <a:prstClr val="black"/>
              </a:solidFill>
              <a:latin typeface="Arial" charset="0"/>
            </a:endParaRPr>
          </a:p>
        </p:txBody>
      </p:sp>
    </p:spTree>
    <p:extLst>
      <p:ext uri="{BB962C8B-B14F-4D97-AF65-F5344CB8AC3E}">
        <p14:creationId xmlns:p14="http://schemas.microsoft.com/office/powerpoint/2010/main" val="262349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41</a:t>
            </a:fld>
            <a:endParaRPr lang="en-US" altLang="en-US">
              <a:solidFill>
                <a:prstClr val="black"/>
              </a:solidFill>
            </a:endParaRPr>
          </a:p>
        </p:txBody>
      </p:sp>
    </p:spTree>
    <p:extLst>
      <p:ext uri="{BB962C8B-B14F-4D97-AF65-F5344CB8AC3E}">
        <p14:creationId xmlns:p14="http://schemas.microsoft.com/office/powerpoint/2010/main" val="313607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custDataLst>
              <p:tags r:id="rId1"/>
            </p:custDataLst>
          </p:nvPr>
        </p:nvSpPr>
        <p:spPr/>
        <p:txBody>
          <a:bodyPr/>
          <a:lstStyle/>
          <a:p>
            <a:pPr>
              <a:defRPr/>
            </a:pPr>
            <a:endParaRPr lang="en-US" dirty="0">
              <a:ea typeface="+mn-ea"/>
              <a:cs typeface="+mn-cs"/>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FD8347A4-7971-C046-BF80-BB27E64193E0}" type="slidenum">
              <a:rPr lang="en-US" altLang="en-US">
                <a:solidFill>
                  <a:prstClr val="black"/>
                </a:solidFill>
                <a:latin typeface="Arial" charset="0"/>
              </a:rPr>
              <a:pPr>
                <a:spcBef>
                  <a:spcPct val="0"/>
                </a:spcBef>
              </a:pPr>
              <a:t>42</a:t>
            </a:fld>
            <a:endParaRPr lang="en-US" altLang="en-US">
              <a:solidFill>
                <a:prstClr val="black"/>
              </a:solidFill>
              <a:latin typeface="Arial" charset="0"/>
            </a:endParaRPr>
          </a:p>
        </p:txBody>
      </p:sp>
    </p:spTree>
    <p:extLst>
      <p:ext uri="{BB962C8B-B14F-4D97-AF65-F5344CB8AC3E}">
        <p14:creationId xmlns:p14="http://schemas.microsoft.com/office/powerpoint/2010/main" val="188674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43</a:t>
            </a:fld>
            <a:endParaRPr lang="en-US" altLang="en-US">
              <a:solidFill>
                <a:prstClr val="black"/>
              </a:solidFill>
            </a:endParaRPr>
          </a:p>
        </p:txBody>
      </p:sp>
    </p:spTree>
    <p:extLst>
      <p:ext uri="{BB962C8B-B14F-4D97-AF65-F5344CB8AC3E}">
        <p14:creationId xmlns:p14="http://schemas.microsoft.com/office/powerpoint/2010/main" val="421972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44</a:t>
            </a:fld>
            <a:endParaRPr lang="en-US" altLang="en-US">
              <a:solidFill>
                <a:prstClr val="black"/>
              </a:solidFill>
            </a:endParaRPr>
          </a:p>
        </p:txBody>
      </p:sp>
    </p:spTree>
    <p:extLst>
      <p:ext uri="{BB962C8B-B14F-4D97-AF65-F5344CB8AC3E}">
        <p14:creationId xmlns:p14="http://schemas.microsoft.com/office/powerpoint/2010/main" val="322065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cs typeface="MS PGothic"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8236EF3D-6F86-CD43-9FCC-090B7FA3AD7E}" type="slidenum">
              <a:rPr lang="en-US" altLang="en-US">
                <a:solidFill>
                  <a:prstClr val="black"/>
                </a:solidFill>
                <a:latin typeface="Arial" charset="0"/>
              </a:rPr>
              <a:pPr>
                <a:spcBef>
                  <a:spcPct val="0"/>
                </a:spcBef>
              </a:pPr>
              <a:t>45</a:t>
            </a:fld>
            <a:endParaRPr lang="en-US" altLang="en-US">
              <a:solidFill>
                <a:prstClr val="black"/>
              </a:solidFill>
              <a:latin typeface="Arial" charset="0"/>
            </a:endParaRPr>
          </a:p>
        </p:txBody>
      </p:sp>
    </p:spTree>
    <p:extLst>
      <p:ext uri="{BB962C8B-B14F-4D97-AF65-F5344CB8AC3E}">
        <p14:creationId xmlns:p14="http://schemas.microsoft.com/office/powerpoint/2010/main" val="3925678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46</a:t>
            </a:fld>
            <a:endParaRPr lang="en-US" altLang="en-US">
              <a:solidFill>
                <a:prstClr val="black"/>
              </a:solidFill>
            </a:endParaRPr>
          </a:p>
        </p:txBody>
      </p:sp>
    </p:spTree>
    <p:extLst>
      <p:ext uri="{BB962C8B-B14F-4D97-AF65-F5344CB8AC3E}">
        <p14:creationId xmlns:p14="http://schemas.microsoft.com/office/powerpoint/2010/main" val="340593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47</a:t>
            </a:fld>
            <a:endParaRPr lang="en-US" altLang="en-US">
              <a:solidFill>
                <a:prstClr val="black"/>
              </a:solidFill>
            </a:endParaRPr>
          </a:p>
        </p:txBody>
      </p:sp>
    </p:spTree>
    <p:extLst>
      <p:ext uri="{BB962C8B-B14F-4D97-AF65-F5344CB8AC3E}">
        <p14:creationId xmlns:p14="http://schemas.microsoft.com/office/powerpoint/2010/main" val="2462559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48</a:t>
            </a:fld>
            <a:endParaRPr lang="en-US" altLang="en-US">
              <a:solidFill>
                <a:prstClr val="black"/>
              </a:solidFill>
            </a:endParaRPr>
          </a:p>
        </p:txBody>
      </p:sp>
    </p:spTree>
    <p:extLst>
      <p:ext uri="{BB962C8B-B14F-4D97-AF65-F5344CB8AC3E}">
        <p14:creationId xmlns:p14="http://schemas.microsoft.com/office/powerpoint/2010/main" val="1564893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cs typeface="MS PGothic"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8236EF3D-6F86-CD43-9FCC-090B7FA3AD7E}" type="slidenum">
              <a:rPr lang="en-US" altLang="en-US">
                <a:solidFill>
                  <a:prstClr val="black"/>
                </a:solidFill>
                <a:latin typeface="Arial" charset="0"/>
              </a:rPr>
              <a:pPr>
                <a:spcBef>
                  <a:spcPct val="0"/>
                </a:spcBef>
              </a:pPr>
              <a:t>49</a:t>
            </a:fld>
            <a:endParaRPr lang="en-US" altLang="en-US">
              <a:solidFill>
                <a:prstClr val="black"/>
              </a:solidFill>
              <a:latin typeface="Arial" charset="0"/>
            </a:endParaRPr>
          </a:p>
        </p:txBody>
      </p:sp>
    </p:spTree>
    <p:extLst>
      <p:ext uri="{BB962C8B-B14F-4D97-AF65-F5344CB8AC3E}">
        <p14:creationId xmlns:p14="http://schemas.microsoft.com/office/powerpoint/2010/main" val="49196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looks fine!</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53985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50</a:t>
            </a:fld>
            <a:endParaRPr lang="en-US" altLang="en-US">
              <a:solidFill>
                <a:prstClr val="black"/>
              </a:solidFill>
            </a:endParaRPr>
          </a:p>
        </p:txBody>
      </p:sp>
    </p:spTree>
    <p:extLst>
      <p:ext uri="{BB962C8B-B14F-4D97-AF65-F5344CB8AC3E}">
        <p14:creationId xmlns:p14="http://schemas.microsoft.com/office/powerpoint/2010/main" val="2517751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cs typeface="MS PGothic"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466E87CA-D2BD-6F4B-ACF3-0BF1F5DF5A5A}" type="slidenum">
              <a:rPr lang="en-US" altLang="en-US">
                <a:solidFill>
                  <a:prstClr val="black"/>
                </a:solidFill>
                <a:latin typeface="Arial" charset="0"/>
              </a:rPr>
              <a:pPr>
                <a:spcBef>
                  <a:spcPct val="0"/>
                </a:spcBef>
              </a:pPr>
              <a:t>51</a:t>
            </a:fld>
            <a:endParaRPr lang="en-US" altLang="en-US">
              <a:solidFill>
                <a:prstClr val="black"/>
              </a:solidFill>
              <a:latin typeface="Arial" charset="0"/>
            </a:endParaRPr>
          </a:p>
        </p:txBody>
      </p:sp>
    </p:spTree>
    <p:extLst>
      <p:ext uri="{BB962C8B-B14F-4D97-AF65-F5344CB8AC3E}">
        <p14:creationId xmlns:p14="http://schemas.microsoft.com/office/powerpoint/2010/main" val="4263434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ea typeface="ヒラギノ角ゴ Pro W3" charset="-128"/>
              <a:cs typeface="MS PGothic"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46FD11ED-89E7-C84C-A69E-4723D3C61FF0}" type="slidenum">
              <a:rPr lang="en-US" altLang="en-US">
                <a:solidFill>
                  <a:srgbClr val="000000"/>
                </a:solidFill>
                <a:latin typeface="Arial" charset="0"/>
              </a:rPr>
              <a:pPr>
                <a:spcBef>
                  <a:spcPct val="0"/>
                </a:spcBef>
              </a:pPr>
              <a:t>52</a:t>
            </a:fld>
            <a:endParaRPr lang="en-US" altLang="en-US">
              <a:solidFill>
                <a:srgbClr val="000000"/>
              </a:solidFill>
              <a:latin typeface="Arial" charset="0"/>
            </a:endParaRPr>
          </a:p>
        </p:txBody>
      </p:sp>
    </p:spTree>
    <p:extLst>
      <p:ext uri="{BB962C8B-B14F-4D97-AF65-F5344CB8AC3E}">
        <p14:creationId xmlns:p14="http://schemas.microsoft.com/office/powerpoint/2010/main" val="361966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53</a:t>
            </a:fld>
            <a:endParaRPr lang="en-US" altLang="en-US">
              <a:solidFill>
                <a:prstClr val="black"/>
              </a:solidFill>
            </a:endParaRPr>
          </a:p>
        </p:txBody>
      </p:sp>
    </p:spTree>
    <p:extLst>
      <p:ext uri="{BB962C8B-B14F-4D97-AF65-F5344CB8AC3E}">
        <p14:creationId xmlns:p14="http://schemas.microsoft.com/office/powerpoint/2010/main" val="554397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54</a:t>
            </a:fld>
            <a:endParaRPr lang="en-US" altLang="en-US">
              <a:solidFill>
                <a:prstClr val="black"/>
              </a:solidFill>
            </a:endParaRPr>
          </a:p>
        </p:txBody>
      </p:sp>
    </p:spTree>
    <p:extLst>
      <p:ext uri="{BB962C8B-B14F-4D97-AF65-F5344CB8AC3E}">
        <p14:creationId xmlns:p14="http://schemas.microsoft.com/office/powerpoint/2010/main" val="157260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charset="-128"/>
              <a:cs typeface="MS PGothic"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charset="0"/>
                <a:ea typeface="ヒラギノ角ゴ Pro W3" charset="-128"/>
                <a:cs typeface="MS PGothic" charset="-128"/>
              </a:defRPr>
            </a:lvl1pPr>
            <a:lvl2pPr marL="702756" indent="-270291">
              <a:spcBef>
                <a:spcPct val="30000"/>
              </a:spcBef>
              <a:defRPr sz="1100">
                <a:solidFill>
                  <a:schemeClr val="tx1"/>
                </a:solidFill>
                <a:latin typeface="Calibri" charset="0"/>
                <a:ea typeface="MS PGothic" charset="-128"/>
                <a:cs typeface="MS PGothic" charset="-128"/>
              </a:defRPr>
            </a:lvl2pPr>
            <a:lvl3pPr marL="1081164" indent="-216233">
              <a:spcBef>
                <a:spcPct val="30000"/>
              </a:spcBef>
              <a:defRPr sz="1100">
                <a:solidFill>
                  <a:schemeClr val="tx1"/>
                </a:solidFill>
                <a:latin typeface="Calibri" charset="0"/>
                <a:ea typeface="MS PGothic" charset="-128"/>
                <a:cs typeface="MS PGothic" charset="-128"/>
              </a:defRPr>
            </a:lvl3pPr>
            <a:lvl4pPr marL="1513629" indent="-216233">
              <a:spcBef>
                <a:spcPct val="30000"/>
              </a:spcBef>
              <a:defRPr sz="1100">
                <a:solidFill>
                  <a:schemeClr val="tx1"/>
                </a:solidFill>
                <a:latin typeface="Calibri" charset="0"/>
                <a:ea typeface="MS PGothic" charset="-128"/>
                <a:cs typeface="MS PGothic" charset="-128"/>
              </a:defRPr>
            </a:lvl4pPr>
            <a:lvl5pPr marL="1946095" indent="-216233">
              <a:spcBef>
                <a:spcPct val="30000"/>
              </a:spcBef>
              <a:defRPr sz="1100">
                <a:solidFill>
                  <a:schemeClr val="tx1"/>
                </a:solidFill>
                <a:latin typeface="Calibri" charset="0"/>
                <a:ea typeface="MS PGothic" charset="-128"/>
                <a:cs typeface="MS PGothic" charset="-128"/>
              </a:defRPr>
            </a:lvl5pPr>
            <a:lvl6pPr marL="2378560" indent="-216233" eaLnBrk="0" fontAlgn="base" hangingPunct="0">
              <a:spcBef>
                <a:spcPct val="30000"/>
              </a:spcBef>
              <a:spcAft>
                <a:spcPct val="0"/>
              </a:spcAft>
              <a:defRPr sz="1100">
                <a:solidFill>
                  <a:schemeClr val="tx1"/>
                </a:solidFill>
                <a:latin typeface="Calibri" charset="0"/>
                <a:ea typeface="MS PGothic" charset="-128"/>
                <a:cs typeface="MS PGothic" charset="-128"/>
              </a:defRPr>
            </a:lvl6pPr>
            <a:lvl7pPr marL="2811026" indent="-216233" eaLnBrk="0" fontAlgn="base" hangingPunct="0">
              <a:spcBef>
                <a:spcPct val="30000"/>
              </a:spcBef>
              <a:spcAft>
                <a:spcPct val="0"/>
              </a:spcAft>
              <a:defRPr sz="1100">
                <a:solidFill>
                  <a:schemeClr val="tx1"/>
                </a:solidFill>
                <a:latin typeface="Calibri" charset="0"/>
                <a:ea typeface="MS PGothic" charset="-128"/>
                <a:cs typeface="MS PGothic" charset="-128"/>
              </a:defRPr>
            </a:lvl7pPr>
            <a:lvl8pPr marL="3243491" indent="-216233" eaLnBrk="0" fontAlgn="base" hangingPunct="0">
              <a:spcBef>
                <a:spcPct val="30000"/>
              </a:spcBef>
              <a:spcAft>
                <a:spcPct val="0"/>
              </a:spcAft>
              <a:defRPr sz="1100">
                <a:solidFill>
                  <a:schemeClr val="tx1"/>
                </a:solidFill>
                <a:latin typeface="Calibri" charset="0"/>
                <a:ea typeface="MS PGothic" charset="-128"/>
                <a:cs typeface="MS PGothic" charset="-128"/>
              </a:defRPr>
            </a:lvl8pPr>
            <a:lvl9pPr marL="3675957" indent="-216233" eaLnBrk="0" fontAlgn="base" hangingPunct="0">
              <a:spcBef>
                <a:spcPct val="30000"/>
              </a:spcBef>
              <a:spcAft>
                <a:spcPct val="0"/>
              </a:spcAft>
              <a:defRPr sz="1100">
                <a:solidFill>
                  <a:schemeClr val="tx1"/>
                </a:solidFill>
                <a:latin typeface="Calibri" charset="0"/>
                <a:ea typeface="MS PGothic" charset="-128"/>
                <a:cs typeface="MS PGothic" charset="-128"/>
              </a:defRPr>
            </a:lvl9pPr>
          </a:lstStyle>
          <a:p>
            <a:pPr>
              <a:spcBef>
                <a:spcPct val="0"/>
              </a:spcBef>
            </a:pPr>
            <a:fld id="{0389BCF7-D722-7745-BA54-8457DF83C9E2}" type="slidenum">
              <a:rPr lang="en-US" altLang="en-US">
                <a:solidFill>
                  <a:prstClr val="black"/>
                </a:solidFill>
                <a:latin typeface="Arial" charset="0"/>
              </a:rPr>
              <a:pPr>
                <a:spcBef>
                  <a:spcPct val="0"/>
                </a:spcBef>
              </a:pPr>
              <a:t>55</a:t>
            </a:fld>
            <a:endParaRPr lang="en-US" altLang="en-US">
              <a:solidFill>
                <a:prstClr val="black"/>
              </a:solidFill>
              <a:latin typeface="Arial" charset="0"/>
            </a:endParaRPr>
          </a:p>
        </p:txBody>
      </p:sp>
    </p:spTree>
    <p:extLst>
      <p:ext uri="{BB962C8B-B14F-4D97-AF65-F5344CB8AC3E}">
        <p14:creationId xmlns:p14="http://schemas.microsoft.com/office/powerpoint/2010/main" val="2470935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C5C4CD-8A9C-49DA-99D4-D7DEA1DA5C74}" type="slidenum">
              <a:rPr lang="en-US" altLang="en-US" smtClean="0">
                <a:solidFill>
                  <a:prstClr val="black"/>
                </a:solidFill>
              </a:rPr>
              <a:pPr>
                <a:defRPr/>
              </a:pPr>
              <a:t>56</a:t>
            </a:fld>
            <a:endParaRPr lang="en-US" altLang="en-US">
              <a:solidFill>
                <a:prstClr val="black"/>
              </a:solidFill>
            </a:endParaRPr>
          </a:p>
        </p:txBody>
      </p:sp>
    </p:spTree>
    <p:extLst>
      <p:ext uri="{BB962C8B-B14F-4D97-AF65-F5344CB8AC3E}">
        <p14:creationId xmlns:p14="http://schemas.microsoft.com/office/powerpoint/2010/main" val="407611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1CA4096F-B92D-4172-A1C6-FC27B2CC564D}" type="slidenum">
              <a:rPr lang="en-US" altLang="en-US">
                <a:solidFill>
                  <a:prstClr val="black"/>
                </a:solidFill>
              </a:rPr>
              <a:pPr/>
              <a:t>102</a:t>
            </a:fld>
            <a:endParaRPr lang="en-US" altLang="en-US">
              <a:solidFill>
                <a:prstClr val="black"/>
              </a:solidFill>
            </a:endParaRPr>
          </a:p>
        </p:txBody>
      </p:sp>
    </p:spTree>
    <p:extLst>
      <p:ext uri="{BB962C8B-B14F-4D97-AF65-F5344CB8AC3E}">
        <p14:creationId xmlns:p14="http://schemas.microsoft.com/office/powerpoint/2010/main" val="116587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1554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 simply do to number of slides.  </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9609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5567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3278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Numerator:</a:t>
            </a:r>
            <a:r>
              <a:rPr lang="en-US" baseline="0" dirty="0" smtClean="0"/>
              <a:t> Number of women </a:t>
            </a:r>
            <a:r>
              <a:rPr lang="en-US" dirty="0" smtClean="0"/>
              <a:t>who had follow-up appointments scheduled in appropriate timing </a:t>
            </a:r>
            <a:endParaRPr lang="en-US" baseline="0" dirty="0" smtClean="0"/>
          </a:p>
          <a:p>
            <a:r>
              <a:rPr lang="en-US" baseline="0" dirty="0" smtClean="0"/>
              <a:t>---------------------------------------------------------------------------------------------------------------------</a:t>
            </a:r>
          </a:p>
          <a:p>
            <a:r>
              <a:rPr lang="en-US" baseline="0" dirty="0" smtClean="0"/>
              <a:t>     		Denominator: Number of charts reviewed</a:t>
            </a:r>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4508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9406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916559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641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234779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43400" y="6396990"/>
            <a:ext cx="381000" cy="38481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32393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6210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7198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50659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110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algn="ctr" eaLnBrk="1" fontAlgn="auto" hangingPunct="1">
              <a:spcAft>
                <a:spcPts val="0"/>
              </a:spcAft>
              <a:defRPr/>
            </a:pPr>
            <a:endParaRPr lang="en-US" sz="3200" i="1" kern="0" dirty="0">
              <a:solidFill>
                <a:prstClr val="white"/>
              </a:solidFill>
              <a:latin typeface="Century Schoolbook"/>
              <a:ea typeface="+mn-ea"/>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fontAlgn="auto" hangingPunct="1">
              <a:spcBef>
                <a:spcPts val="0"/>
              </a:spcBef>
              <a:spcAft>
                <a:spcPts val="0"/>
              </a:spcAft>
            </a:pPr>
            <a:endParaRPr lang="en-US" dirty="0">
              <a:solidFill>
                <a:prstClr val="white"/>
              </a:solidFill>
            </a:endParaRPr>
          </a:p>
        </p:txBody>
      </p:sp>
      <p:sp>
        <p:nvSpPr>
          <p:cNvPr id="11" name="Rectangle 10"/>
          <p:cNvSpPr>
            <a:spLocks noGrp="1"/>
          </p:cNvSpPr>
          <p:nvPr>
            <p:ph type="dt" sz="half" idx="12"/>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12" name="Rectangle 11"/>
          <p:cNvSpPr>
            <a:spLocks noGrp="1"/>
          </p:cNvSpPr>
          <p:nvPr>
            <p:ph type="sldNum" sz="quarter" idx="13"/>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3" name="Rectangle 12"/>
          <p:cNvSpPr>
            <a:spLocks noGrp="1"/>
          </p:cNvSpPr>
          <p:nvPr>
            <p:ph type="ftr" sz="quarter" idx="14"/>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2066552096"/>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6" name="Rectangle 5"/>
          <p:cNvSpPr>
            <a:spLocks noGrp="1"/>
          </p:cNvSpPr>
          <p:nvPr>
            <p:ph type="sldNum" sz="quarter" idx="13"/>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4"/>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2983920308"/>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5" name="Rectangle 4"/>
          <p:cNvSpPr>
            <a:spLocks noGrp="1"/>
          </p:cNvSpPr>
          <p:nvPr>
            <p:ph type="sldNum" sz="quarter" idx="13"/>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6" name="Rectangle 5"/>
          <p:cNvSpPr>
            <a:spLocks noGrp="1"/>
          </p:cNvSpPr>
          <p:nvPr>
            <p:ph type="ftr" sz="quarter" idx="14"/>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1985045381"/>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extLst>
      <p:ext uri="{BB962C8B-B14F-4D97-AF65-F5344CB8AC3E}">
        <p14:creationId xmlns:p14="http://schemas.microsoft.com/office/powerpoint/2010/main" val="1449136698"/>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9" name="Rectangle 8"/>
          <p:cNvSpPr>
            <a:spLocks noGrp="1"/>
          </p:cNvSpPr>
          <p:nvPr>
            <p:ph type="sldNum" sz="quarter" idx="18"/>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0" name="Rectangle 9"/>
          <p:cNvSpPr>
            <a:spLocks noGrp="1"/>
          </p:cNvSpPr>
          <p:nvPr>
            <p:ph type="ftr" sz="quarter" idx="19"/>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1003415092"/>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7" name="Rectangle 6"/>
          <p:cNvSpPr>
            <a:spLocks noGrp="1"/>
          </p:cNvSpPr>
          <p:nvPr>
            <p:ph type="sldNum" sz="quarter" idx="17"/>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8"/>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316587896"/>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7" name="Rectangle 6"/>
          <p:cNvSpPr>
            <a:spLocks noGrp="1"/>
          </p:cNvSpPr>
          <p:nvPr>
            <p:ph type="sldNum" sz="quarter" idx="19"/>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9" name="Rectangle 8"/>
          <p:cNvSpPr>
            <a:spLocks noGrp="1"/>
          </p:cNvSpPr>
          <p:nvPr>
            <p:ph type="ftr" sz="quarter" idx="20"/>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917999382"/>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7" name="Rectangle 6"/>
          <p:cNvSpPr>
            <a:spLocks noGrp="1"/>
          </p:cNvSpPr>
          <p:nvPr>
            <p:ph type="sldNum" sz="quarter" idx="15"/>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6"/>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3270964936"/>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9" name="Rectangle 8"/>
          <p:cNvSpPr>
            <a:spLocks noGrp="1"/>
          </p:cNvSpPr>
          <p:nvPr>
            <p:ph type="sldNum" sz="quarter" idx="17"/>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0" name="Rectangle 9"/>
          <p:cNvSpPr>
            <a:spLocks noGrp="1"/>
          </p:cNvSpPr>
          <p:nvPr>
            <p:ph type="ftr" sz="quarter" idx="18"/>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618218179"/>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7" name="Rectangle 6"/>
          <p:cNvSpPr>
            <a:spLocks noGrp="1"/>
          </p:cNvSpPr>
          <p:nvPr>
            <p:ph type="sldNum" sz="quarter" idx="16"/>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7"/>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78486540"/>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6" name="Rectangle 5"/>
          <p:cNvSpPr>
            <a:spLocks noGrp="1"/>
          </p:cNvSpPr>
          <p:nvPr>
            <p:ph type="sldNum" sz="quarter" idx="15"/>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6"/>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1753850221"/>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12" name="Rectangle 11"/>
          <p:cNvSpPr>
            <a:spLocks noGrp="1"/>
          </p:cNvSpPr>
          <p:nvPr>
            <p:ph type="sldNum" sz="quarter" idx="32"/>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5" name="Rectangle 14"/>
          <p:cNvSpPr>
            <a:spLocks noGrp="1"/>
          </p:cNvSpPr>
          <p:nvPr>
            <p:ph type="ftr" sz="quarter" idx="33"/>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4250331460"/>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11" name="Rectangle 10"/>
          <p:cNvSpPr>
            <a:spLocks noGrp="1"/>
          </p:cNvSpPr>
          <p:nvPr>
            <p:ph type="sldNum" sz="quarter" idx="26"/>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2" name="Rectangle 11"/>
          <p:cNvSpPr>
            <a:spLocks noGrp="1"/>
          </p:cNvSpPr>
          <p:nvPr>
            <p:ph type="ftr" sz="quarter" idx="27"/>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1534005345"/>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9" name="Rectangle 8"/>
          <p:cNvSpPr>
            <a:spLocks noGrp="1"/>
          </p:cNvSpPr>
          <p:nvPr>
            <p:ph type="sldNum" sz="quarter" idx="34"/>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0" name="Rectangle 9"/>
          <p:cNvSpPr>
            <a:spLocks noGrp="1"/>
          </p:cNvSpPr>
          <p:nvPr>
            <p:ph type="ftr" sz="quarter" idx="35"/>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2243065751"/>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8" name="Rectangle 7"/>
          <p:cNvSpPr>
            <a:spLocks noGrp="1"/>
          </p:cNvSpPr>
          <p:nvPr>
            <p:ph type="sldNum" sz="quarter" idx="25"/>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9" name="Rectangle 8"/>
          <p:cNvSpPr>
            <a:spLocks noGrp="1"/>
          </p:cNvSpPr>
          <p:nvPr>
            <p:ph type="ftr" sz="quarter" idx="26"/>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2076796325"/>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8" name="Rectangle 7"/>
          <p:cNvSpPr>
            <a:spLocks noGrp="1"/>
          </p:cNvSpPr>
          <p:nvPr>
            <p:ph type="sldNum" sz="quarter" idx="30"/>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0" name="Rectangle 9"/>
          <p:cNvSpPr>
            <a:spLocks noGrp="1"/>
          </p:cNvSpPr>
          <p:nvPr>
            <p:ph type="ftr" sz="quarter" idx="31"/>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1735319255"/>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8" name="Rectangle 7"/>
          <p:cNvSpPr>
            <a:spLocks noGrp="1"/>
          </p:cNvSpPr>
          <p:nvPr>
            <p:ph type="sldNum" sz="quarter" idx="32"/>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9" name="Rectangle 8"/>
          <p:cNvSpPr>
            <a:spLocks noGrp="1"/>
          </p:cNvSpPr>
          <p:nvPr>
            <p:ph type="ftr" sz="quarter" idx="33"/>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969885179"/>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6" name="Rectangle 5"/>
          <p:cNvSpPr>
            <a:spLocks noGrp="1"/>
          </p:cNvSpPr>
          <p:nvPr>
            <p:ph type="sldNum" sz="quarter" idx="17"/>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8" name="Rectangle 7"/>
          <p:cNvSpPr>
            <a:spLocks noGrp="1"/>
          </p:cNvSpPr>
          <p:nvPr>
            <p:ph type="ftr" sz="quarter" idx="18"/>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479917013"/>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10" name="Rectangle 9"/>
          <p:cNvSpPr>
            <a:spLocks noGrp="1"/>
          </p:cNvSpPr>
          <p:nvPr>
            <p:ph type="sldNum" sz="quarter" idx="18"/>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11" name="Rectangle 10"/>
          <p:cNvSpPr>
            <a:spLocks noGrp="1"/>
          </p:cNvSpPr>
          <p:nvPr>
            <p:ph type="ftr" sz="quarter" idx="19"/>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3733894389"/>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mtClean="0">
                <a:solidFill>
                  <a:srgbClr val="C3AFCC"/>
                </a:solidFill>
              </a:rPr>
              <a:pPr/>
              <a:t>11/3/2016</a:t>
            </a:fld>
            <a:endParaRPr lang="en-US" dirty="0">
              <a:solidFill>
                <a:srgbClr val="C3AFCC"/>
              </a:solidFill>
            </a:endParaRPr>
          </a:p>
        </p:txBody>
      </p:sp>
      <p:sp>
        <p:nvSpPr>
          <p:cNvPr id="6" name="Rectangle 5"/>
          <p:cNvSpPr>
            <a:spLocks noGrp="1"/>
          </p:cNvSpPr>
          <p:nvPr>
            <p:ph type="sldNum" sz="quarter" idx="32"/>
          </p:nvPr>
        </p:nvSpPr>
        <p:spPr/>
        <p:txBody>
          <a:bodyPr/>
          <a:lstStyle>
            <a:extLst/>
          </a:lstStyle>
          <a:p>
            <a:fld id="{F99EC173-99AE-4773-AB25-02E469A13EAE}" type="slidenum">
              <a:rPr lang="en-US" smtClean="0">
                <a:solidFill>
                  <a:srgbClr val="C3AFCC"/>
                </a:solidFill>
              </a:rPr>
              <a:pPr/>
              <a:t>‹#›</a:t>
            </a:fld>
            <a:endParaRPr lang="en-US" dirty="0">
              <a:solidFill>
                <a:srgbClr val="C3AFCC"/>
              </a:solidFill>
            </a:endParaRPr>
          </a:p>
        </p:txBody>
      </p:sp>
      <p:sp>
        <p:nvSpPr>
          <p:cNvPr id="7" name="Rectangle 6"/>
          <p:cNvSpPr>
            <a:spLocks noGrp="1"/>
          </p:cNvSpPr>
          <p:nvPr>
            <p:ph type="ftr" sz="quarter" idx="33"/>
          </p:nvPr>
        </p:nvSpPr>
        <p:spPr/>
        <p:txBody>
          <a:bodyPr/>
          <a:lstStyle>
            <a:extLst/>
          </a:lstStyle>
          <a:p>
            <a:endParaRPr lang="en-US" dirty="0">
              <a:solidFill>
                <a:srgbClr val="C3AFCC"/>
              </a:solidFill>
            </a:endParaRPr>
          </a:p>
        </p:txBody>
      </p:sp>
    </p:spTree>
    <p:extLst>
      <p:ext uri="{BB962C8B-B14F-4D97-AF65-F5344CB8AC3E}">
        <p14:creationId xmlns:p14="http://schemas.microsoft.com/office/powerpoint/2010/main" val="3982353356"/>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solidFill>
                  <a:srgbClr val="C3AFCC"/>
                </a:solidFill>
              </a:rPr>
              <a:pPr/>
              <a:t>11/3/2016</a:t>
            </a:fld>
            <a:endParaRPr lang="en-US" dirty="0">
              <a:solidFill>
                <a:srgbClr val="C3AFCC"/>
              </a:solidFill>
            </a:endParaRPr>
          </a:p>
        </p:txBody>
      </p:sp>
      <p:sp>
        <p:nvSpPr>
          <p:cNvPr id="27" name="Rectangle 19"/>
          <p:cNvSpPr>
            <a:spLocks noGrp="1"/>
          </p:cNvSpPr>
          <p:nvPr>
            <p:ph type="ftr" sz="quarter" idx="11"/>
          </p:nvPr>
        </p:nvSpPr>
        <p:spPr/>
        <p:txBody>
          <a:bodyPr/>
          <a:lstStyle>
            <a:extLst/>
          </a:lstStyle>
          <a:p>
            <a:endParaRPr lang="en-US" dirty="0">
              <a:solidFill>
                <a:srgbClr val="C3AFCC"/>
              </a:solidFill>
            </a:endParaRPr>
          </a:p>
        </p:txBody>
      </p:sp>
      <p:sp>
        <p:nvSpPr>
          <p:cNvPr id="24" name="Rectangle 26"/>
          <p:cNvSpPr>
            <a:spLocks noGrp="1"/>
          </p:cNvSpPr>
          <p:nvPr>
            <p:ph type="sldNum" sz="quarter" idx="12"/>
          </p:nvPr>
        </p:nvSpPr>
        <p:spPr/>
        <p:txBody>
          <a:bodyPr/>
          <a:lstStyle>
            <a:extLst/>
          </a:lstStyle>
          <a:p>
            <a:fld id="{963B0023-0CED-47F7-85AE-654F0B232C29}" type="slidenum">
              <a:rPr lang="en-US" smtClean="0">
                <a:solidFill>
                  <a:srgbClr val="C3AFCC"/>
                </a:solidFill>
              </a:rPr>
              <a:pPr/>
              <a:t>‹#›</a:t>
            </a:fld>
            <a:endParaRPr lang="en-US" dirty="0">
              <a:solidFill>
                <a:srgbClr val="C3AFCC"/>
              </a:solidFill>
            </a:endParaRPr>
          </a:p>
        </p:txBody>
      </p:sp>
    </p:spTree>
    <p:extLst>
      <p:ext uri="{BB962C8B-B14F-4D97-AF65-F5344CB8AC3E}">
        <p14:creationId xmlns:p14="http://schemas.microsoft.com/office/powerpoint/2010/main" val="2545236958"/>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48288"/>
      </p:ext>
    </p:extLst>
  </p:cSld>
  <p:clrMapOvr>
    <a:masterClrMapping/>
  </p:clrMapOvr>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222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205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994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2276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88926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10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1541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098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409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0288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28687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741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62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43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779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23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11/3/2016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52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3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14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951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381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90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2062661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678168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540333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4945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11/3/2016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11/3/2016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109030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11/3/2016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544169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11/3/2016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25348092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617043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40090703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2527302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11/3/2016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5993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0"/>
            <a:ext cx="9144000" cy="3429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447800"/>
            <a:ext cx="8229600" cy="1143000"/>
          </a:xfrm>
        </p:spPr>
        <p:txBody>
          <a:bodyPr/>
          <a:lstStyle>
            <a:lvl1pPr>
              <a:defRPr b="1">
                <a:solidFill>
                  <a:schemeClr val="tx2">
                    <a:lumMod val="75000"/>
                  </a:schemeClr>
                </a:solidFill>
                <a:latin typeface="Gill Sans MT" panose="020B05020201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66268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114300"/>
            <a:ext cx="8229600" cy="533400"/>
          </a:xfrm>
        </p:spPr>
        <p:txBody>
          <a:bodyPr>
            <a:normAutofit/>
          </a:bodyPr>
          <a:lstStyle>
            <a:lvl1pPr algn="l">
              <a:defRPr sz="3200" b="1">
                <a:solidFill>
                  <a:schemeClr val="tx2">
                    <a:lumMod val="75000"/>
                  </a:schemeClr>
                </a:solidFill>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4876801"/>
          </a:xfrm>
        </p:spPr>
        <p:txBody>
          <a:bodyPr>
            <a:normAutofit/>
          </a:bodyPr>
          <a:lstStyle>
            <a:lvl1pPr>
              <a:lnSpc>
                <a:spcPct val="120000"/>
              </a:lnSpc>
              <a:spcBef>
                <a:spcPts val="600"/>
              </a:spcBef>
              <a:spcAft>
                <a:spcPts val="600"/>
              </a:spcAft>
              <a:defRPr sz="3200">
                <a:solidFill>
                  <a:schemeClr val="tx2">
                    <a:lumMod val="75000"/>
                  </a:schemeClr>
                </a:solidFill>
              </a:defRPr>
            </a:lvl1pPr>
            <a:lvl2pPr>
              <a:lnSpc>
                <a:spcPct val="120000"/>
              </a:lnSpc>
              <a:spcBef>
                <a:spcPts val="600"/>
              </a:spcBef>
              <a:spcAft>
                <a:spcPts val="600"/>
              </a:spcAft>
              <a:defRPr sz="3200">
                <a:solidFill>
                  <a:schemeClr val="tx2">
                    <a:lumMod val="75000"/>
                  </a:schemeClr>
                </a:solidFill>
              </a:defRPr>
            </a:lvl2pPr>
            <a:lvl3pPr>
              <a:spcAft>
                <a:spcPts val="300"/>
              </a:spcAft>
              <a:defRPr sz="2000">
                <a:solidFill>
                  <a:schemeClr val="tx2">
                    <a:lumMod val="75000"/>
                  </a:schemeClr>
                </a:solidFill>
              </a:defRPr>
            </a:lvl3pPr>
            <a:lvl4pPr>
              <a:spcAft>
                <a:spcPts val="300"/>
              </a:spcAft>
              <a:defRPr sz="1800">
                <a:solidFill>
                  <a:schemeClr val="tx2">
                    <a:lumMod val="75000"/>
                  </a:schemeClr>
                </a:solidFill>
              </a:defRPr>
            </a:lvl4pPr>
            <a:lvl5pPr>
              <a:spcAft>
                <a:spcPts val="300"/>
              </a:spcAft>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789391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114300"/>
            <a:ext cx="8229600" cy="533400"/>
          </a:xfrm>
        </p:spPr>
        <p:txBody>
          <a:bodyPr>
            <a:normAutofit/>
          </a:bodyPr>
          <a:lstStyle>
            <a:lvl1pPr algn="l">
              <a:defRPr sz="3200" b="1">
                <a:solidFill>
                  <a:schemeClr val="tx2">
                    <a:lumMod val="75000"/>
                  </a:schemeClr>
                </a:solidFill>
                <a:latin typeface="Gill Sans MT" panose="020B05020201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79127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11/3/2016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3962400" cy="4876800"/>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724400" y="990600"/>
            <a:ext cx="3962400" cy="4876800"/>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0" y="0"/>
            <a:ext cx="91440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7" name="Title 1"/>
          <p:cNvSpPr>
            <a:spLocks noGrp="1"/>
          </p:cNvSpPr>
          <p:nvPr>
            <p:ph type="title"/>
          </p:nvPr>
        </p:nvSpPr>
        <p:spPr>
          <a:xfrm>
            <a:off x="457200" y="114300"/>
            <a:ext cx="8229600" cy="533400"/>
          </a:xfrm>
        </p:spPr>
        <p:txBody>
          <a:bodyPr>
            <a:normAutofit/>
          </a:bodyPr>
          <a:lstStyle>
            <a:lvl1pPr algn="l">
              <a:defRPr sz="3200" b="1">
                <a:solidFill>
                  <a:schemeClr val="tx2">
                    <a:lumMod val="75000"/>
                  </a:schemeClr>
                </a:solidFill>
                <a:latin typeface="Gill Sans MT" panose="020B05020201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23203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p:cNvSpPr/>
          <p:nvPr userDrawn="1"/>
        </p:nvSpPr>
        <p:spPr>
          <a:xfrm>
            <a:off x="0" y="0"/>
            <a:ext cx="9144000" cy="6400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061780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3962400" cy="4876800"/>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3"/>
          </p:nvPr>
        </p:nvSpPr>
        <p:spPr>
          <a:xfrm>
            <a:off x="4724400" y="1066801"/>
            <a:ext cx="3962400" cy="4876800"/>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849583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066800"/>
            <a:ext cx="8229600" cy="4876801"/>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97878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7620000" y="6492875"/>
            <a:ext cx="1524000" cy="365125"/>
          </a:xfrm>
          <a:prstGeom prst="rect">
            <a:avLst/>
          </a:prstGeom>
        </p:spPr>
        <p:txBody>
          <a:bodyPr vert="horz" lIns="91440" tIns="45720" rIns="91440" bIns="45720" rtlCol="0" anchor="ctr"/>
          <a:lstStyle>
            <a:lvl1pPr algn="ctr">
              <a:defRPr sz="1000">
                <a:solidFill>
                  <a:schemeClr val="tx2">
                    <a:lumMod val="75000"/>
                  </a:schemeClr>
                </a:solidFill>
              </a:defRPr>
            </a:lvl1pPr>
          </a:lstStyle>
          <a:p>
            <a:pPr eaLnBrk="1" fontAlgn="auto" hangingPunct="1">
              <a:spcBef>
                <a:spcPts val="0"/>
              </a:spcBef>
              <a:spcAft>
                <a:spcPts val="0"/>
              </a:spcAft>
            </a:pPr>
            <a:fld id="{953F7FAF-732A-47A7-AEC9-B2E86EF77434}" type="datetime4">
              <a:rPr lang="en-US" smtClean="0">
                <a:solidFill>
                  <a:srgbClr val="1F497D">
                    <a:lumMod val="75000"/>
                  </a:srgbClr>
                </a:solidFill>
                <a:latin typeface="Calibri"/>
                <a:ea typeface="+mn-ea"/>
              </a:rPr>
              <a:pPr eaLnBrk="1" fontAlgn="auto" hangingPunct="1">
                <a:spcBef>
                  <a:spcPts val="0"/>
                </a:spcBef>
                <a:spcAft>
                  <a:spcPts val="0"/>
                </a:spcAft>
              </a:pPr>
              <a:t>November 3, 2016</a:t>
            </a:fld>
            <a:endParaRPr lang="en-US" dirty="0">
              <a:solidFill>
                <a:srgbClr val="1F497D">
                  <a:lumMod val="75000"/>
                </a:srgbClr>
              </a:solidFill>
              <a:latin typeface="Calibri"/>
              <a:ea typeface="+mn-ea"/>
            </a:endParaRPr>
          </a:p>
        </p:txBody>
      </p:sp>
    </p:spTree>
    <p:extLst>
      <p:ext uri="{BB962C8B-B14F-4D97-AF65-F5344CB8AC3E}">
        <p14:creationId xmlns:p14="http://schemas.microsoft.com/office/powerpoint/2010/main" val="27718974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00" y="6492875"/>
            <a:ext cx="1524000" cy="365125"/>
          </a:xfrm>
          <a:prstGeom prst="rect">
            <a:avLst/>
          </a:prstGeom>
        </p:spPr>
        <p:txBody>
          <a:bodyPr/>
          <a:lstStyle/>
          <a:p>
            <a:pPr eaLnBrk="1" fontAlgn="auto" hangingPunct="1">
              <a:spcBef>
                <a:spcPts val="0"/>
              </a:spcBef>
              <a:spcAft>
                <a:spcPts val="0"/>
              </a:spcAft>
            </a:pPr>
            <a:fld id="{953F7FAF-732A-47A7-AEC9-B2E86EF77434}" type="datetime4">
              <a:rPr lang="en-US" smtClean="0">
                <a:solidFill>
                  <a:prstClr val="black"/>
                </a:solidFill>
                <a:latin typeface="Calibri"/>
                <a:ea typeface="+mn-ea"/>
              </a:rPr>
              <a:pPr eaLnBrk="1" fontAlgn="auto" hangingPunct="1">
                <a:spcBef>
                  <a:spcPts val="0"/>
                </a:spcBef>
                <a:spcAft>
                  <a:spcPts val="0"/>
                </a:spcAft>
              </a:pPr>
              <a:t>November 3, 2016</a:t>
            </a:fld>
            <a:endParaRPr lang="en-US" dirty="0">
              <a:solidFill>
                <a:prstClr val="black"/>
              </a:solidFill>
              <a:latin typeface="Calibri"/>
              <a:ea typeface="+mn-ea"/>
            </a:endParaRPr>
          </a:p>
        </p:txBody>
      </p:sp>
    </p:spTree>
    <p:extLst>
      <p:ext uri="{BB962C8B-B14F-4D97-AF65-F5344CB8AC3E}">
        <p14:creationId xmlns:p14="http://schemas.microsoft.com/office/powerpoint/2010/main" val="26368679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620000" y="6492875"/>
            <a:ext cx="1524000" cy="365125"/>
          </a:xfrm>
          <a:prstGeom prst="rect">
            <a:avLst/>
          </a:prstGeom>
        </p:spPr>
        <p:txBody>
          <a:bodyPr/>
          <a:lstStyle/>
          <a:p>
            <a:pPr eaLnBrk="1" fontAlgn="auto" hangingPunct="1">
              <a:spcBef>
                <a:spcPts val="0"/>
              </a:spcBef>
              <a:spcAft>
                <a:spcPts val="0"/>
              </a:spcAft>
            </a:pPr>
            <a:fld id="{953F7FAF-732A-47A7-AEC9-B2E86EF77434}" type="datetime4">
              <a:rPr lang="en-US" smtClean="0">
                <a:solidFill>
                  <a:prstClr val="black"/>
                </a:solidFill>
                <a:latin typeface="Calibri"/>
                <a:ea typeface="+mn-ea"/>
              </a:rPr>
              <a:pPr eaLnBrk="1" fontAlgn="auto" hangingPunct="1">
                <a:spcBef>
                  <a:spcPts val="0"/>
                </a:spcBef>
                <a:spcAft>
                  <a:spcPts val="0"/>
                </a:spcAft>
              </a:pPr>
              <a:t>November 3, 2016</a:t>
            </a:fld>
            <a:endParaRPr lang="en-US" dirty="0">
              <a:solidFill>
                <a:prstClr val="black"/>
              </a:solidFill>
              <a:latin typeface="Calibri"/>
              <a:ea typeface="+mn-ea"/>
            </a:endParaRPr>
          </a:p>
        </p:txBody>
      </p:sp>
    </p:spTree>
    <p:extLst>
      <p:ext uri="{BB962C8B-B14F-4D97-AF65-F5344CB8AC3E}">
        <p14:creationId xmlns:p14="http://schemas.microsoft.com/office/powerpoint/2010/main" val="84898151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80285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0" y="6492875"/>
            <a:ext cx="1524000" cy="365125"/>
          </a:xfrm>
          <a:prstGeom prst="rect">
            <a:avLst/>
          </a:prstGeom>
        </p:spPr>
        <p:txBody>
          <a:bodyPr/>
          <a:lstStyle/>
          <a:p>
            <a:pPr eaLnBrk="1" fontAlgn="auto" hangingPunct="1">
              <a:spcBef>
                <a:spcPts val="0"/>
              </a:spcBef>
              <a:spcAft>
                <a:spcPts val="0"/>
              </a:spcAft>
            </a:pPr>
            <a:fld id="{BB800C3D-6A25-4DBA-980A-BD8DB022385A}" type="datetimeFigureOut">
              <a:rPr lang="en-US" smtClean="0">
                <a:solidFill>
                  <a:prstClr val="black"/>
                </a:solidFill>
                <a:latin typeface="Calibri"/>
                <a:ea typeface="+mn-ea"/>
              </a:rPr>
              <a:pPr eaLnBrk="1" fontAlgn="auto" hangingPunct="1">
                <a:spcBef>
                  <a:spcPts val="0"/>
                </a:spcBef>
                <a:spcAft>
                  <a:spcPts val="0"/>
                </a:spcAft>
              </a:pPr>
              <a:t>11/3/2016</a:t>
            </a:fld>
            <a:endParaRPr lang="en-US">
              <a:solidFill>
                <a:prstClr val="black"/>
              </a:solidFill>
              <a:latin typeface="Calibri"/>
              <a:ea typeface="+mn-e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6A5FC8EA-FF2C-46B3-97A9-6F85D8C55BCB}" type="slidenum">
              <a:rPr lang="en-US" smtClean="0">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4046437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41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FFC0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09600"/>
          </a:xfrm>
        </p:spPr>
        <p:txBody>
          <a:bodyPr>
            <a:normAutofit/>
          </a:bodyPr>
          <a:lstStyle>
            <a:lvl1pPr algn="l">
              <a:defRPr sz="3200" b="1">
                <a:solidFill>
                  <a:schemeClr val="tx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40889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860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 y="6578017"/>
            <a:ext cx="1295400" cy="228600"/>
          </a:xfrm>
          <a:prstGeom prst="rect">
            <a:avLst/>
          </a:prstGeom>
        </p:spPr>
        <p:txBody>
          <a:bodyPr/>
          <a:lstStyle/>
          <a:p>
            <a:pPr eaLnBrk="1" hangingPunct="1"/>
            <a:r>
              <a:rPr lang="en-US" dirty="0" smtClean="0">
                <a:solidFill>
                  <a:prstClr val="black"/>
                </a:solidFill>
                <a:latin typeface="Arial" charset="0"/>
                <a:ea typeface="+mn-ea"/>
              </a:rPr>
              <a:t>10/2/2013</a:t>
            </a:r>
            <a:endParaRPr lang="en-US" dirty="0">
              <a:solidFill>
                <a:prstClr val="black"/>
              </a:solidFill>
              <a:latin typeface="Arial" charset="0"/>
              <a:ea typeface="+mn-ea"/>
            </a:endParaRPr>
          </a:p>
        </p:txBody>
      </p:sp>
      <p:sp>
        <p:nvSpPr>
          <p:cNvPr id="6" name="Slide Number Placeholder 5"/>
          <p:cNvSpPr>
            <a:spLocks noGrp="1"/>
          </p:cNvSpPr>
          <p:nvPr>
            <p:ph type="sldNum" sz="quarter" idx="12"/>
          </p:nvPr>
        </p:nvSpPr>
        <p:spPr>
          <a:xfrm>
            <a:off x="7620000" y="6578017"/>
            <a:ext cx="1371600" cy="228600"/>
          </a:xfrm>
          <a:prstGeom prst="rect">
            <a:avLst/>
          </a:prstGeom>
        </p:spPr>
        <p:txBody>
          <a:bodyPr/>
          <a:lstStyle/>
          <a:p>
            <a:pPr eaLnBrk="1" fontAlgn="auto" hangingPunct="1">
              <a:spcBef>
                <a:spcPts val="0"/>
              </a:spcBef>
              <a:spcAft>
                <a:spcPts val="0"/>
              </a:spcAft>
            </a:pPr>
            <a:fld id="{C4F2941F-3978-4C3D-AC29-B2226D3B261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
        <p:nvSpPr>
          <p:cNvPr id="7" name="Rectangle 6"/>
          <p:cNvSpPr/>
          <p:nvPr userDrawn="1"/>
        </p:nvSpPr>
        <p:spPr>
          <a:xfrm>
            <a:off x="0" y="6477000"/>
            <a:ext cx="9144000" cy="381000"/>
          </a:xfrm>
          <a:prstGeom prst="rect">
            <a:avLst/>
          </a:prstGeom>
          <a:solidFill>
            <a:srgbClr val="EC7A0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37" y="0"/>
            <a:ext cx="4472763" cy="634295"/>
          </a:xfrm>
          <a:prstGeom prst="rect">
            <a:avLst/>
          </a:prstGeom>
        </p:spPr>
      </p:pic>
      <p:cxnSp>
        <p:nvCxnSpPr>
          <p:cNvPr id="9" name="Straight Connector 8"/>
          <p:cNvCxnSpPr/>
          <p:nvPr userDrawn="1"/>
        </p:nvCxnSpPr>
        <p:spPr>
          <a:xfrm>
            <a:off x="1771" y="654362"/>
            <a:ext cx="9144000" cy="0"/>
          </a:xfrm>
          <a:prstGeom prst="line">
            <a:avLst/>
          </a:prstGeom>
          <a:ln w="50800">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477000"/>
            <a:ext cx="9144000" cy="0"/>
          </a:xfrm>
          <a:prstGeom prst="line">
            <a:avLst/>
          </a:prstGeom>
          <a:ln w="50800">
            <a:solidFill>
              <a:srgbClr val="EC7A08"/>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1219201"/>
            <a:ext cx="3962400" cy="4724399"/>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2952750" y="6518773"/>
            <a:ext cx="3238500" cy="280987"/>
          </a:xfrm>
        </p:spPr>
        <p:txBody>
          <a:bodyPr>
            <a:noAutofit/>
          </a:bodyPr>
          <a:lstStyle>
            <a:lvl1pPr marL="0" indent="0" algn="ctr">
              <a:buNone/>
              <a:defRPr sz="1800" b="1"/>
            </a:lvl1pPr>
          </a:lstStyle>
          <a:p>
            <a:pPr lvl="0"/>
            <a:r>
              <a:rPr lang="en-US" dirty="0" smtClean="0"/>
              <a:t>Click to edit Master text styles</a:t>
            </a:r>
          </a:p>
        </p:txBody>
      </p:sp>
      <p:sp>
        <p:nvSpPr>
          <p:cNvPr id="16" name="Title 1"/>
          <p:cNvSpPr>
            <a:spLocks noGrp="1"/>
          </p:cNvSpPr>
          <p:nvPr>
            <p:ph type="title"/>
          </p:nvPr>
        </p:nvSpPr>
        <p:spPr>
          <a:xfrm>
            <a:off x="3505200" y="155607"/>
            <a:ext cx="5638800" cy="465704"/>
          </a:xfrm>
        </p:spPr>
        <p:txBody>
          <a:bodyPr>
            <a:noAutofit/>
          </a:bodyPr>
          <a:lstStyle>
            <a:lvl1pPr algn="r">
              <a:defRPr sz="2800" b="1">
                <a:latin typeface="Century Gothic"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9711975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FFC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1469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C00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09600"/>
          </a:xfrm>
        </p:spPr>
        <p:txBody>
          <a:bodyPr>
            <a:normAutofit/>
          </a:bodyPr>
          <a:lstStyle>
            <a:lvl1pPr algn="l">
              <a:defRPr sz="3200" b="1">
                <a:solidFill>
                  <a:schemeClr val="tx2">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1641510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pic>
        <p:nvPicPr>
          <p:cNvPr id="4" name="Picture 3" descr="NeoQIC left 300 x 77 jpg.jpg"/>
          <p:cNvPicPr>
            <a:picLocks noChangeAspect="1"/>
          </p:cNvPicPr>
          <p:nvPr userDrawn="1"/>
        </p:nvPicPr>
        <p:blipFill>
          <a:blip r:embed="rId2" cstate="print"/>
          <a:stretch>
            <a:fillRect/>
          </a:stretch>
        </p:blipFill>
        <p:spPr>
          <a:xfrm>
            <a:off x="152400" y="6264275"/>
            <a:ext cx="1905000" cy="488950"/>
          </a:xfrm>
          <a:prstGeom prst="rect">
            <a:avLst/>
          </a:prstGeom>
        </p:spPr>
      </p:pic>
    </p:spTree>
    <p:extLst>
      <p:ext uri="{BB962C8B-B14F-4D97-AF65-F5344CB8AC3E}">
        <p14:creationId xmlns:p14="http://schemas.microsoft.com/office/powerpoint/2010/main" val="394869293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2" name="Title 1"/>
          <p:cNvSpPr>
            <a:spLocks noGrp="1"/>
          </p:cNvSpPr>
          <p:nvPr>
            <p:ph type="title"/>
          </p:nvPr>
        </p:nvSpPr>
        <p:spPr>
          <a:xfrm>
            <a:off x="457200" y="152400"/>
            <a:ext cx="8229600" cy="533400"/>
          </a:xfrm>
        </p:spPr>
        <p:txBody>
          <a:bodyPr>
            <a:normAutofit/>
          </a:bodyPr>
          <a:lstStyle>
            <a:lvl1pPr algn="l">
              <a:defRPr sz="3200" b="1">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9272944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2400" y="6578017"/>
            <a:ext cx="1295400" cy="228600"/>
          </a:xfrm>
          <a:prstGeom prst="rect">
            <a:avLst/>
          </a:prstGeom>
        </p:spPr>
        <p:txBody>
          <a:bodyPr/>
          <a:lstStyle/>
          <a:p>
            <a:pPr eaLnBrk="1" hangingPunct="1"/>
            <a:r>
              <a:rPr lang="en-US" dirty="0" smtClean="0">
                <a:solidFill>
                  <a:prstClr val="black"/>
                </a:solidFill>
                <a:latin typeface="Arial" charset="0"/>
                <a:ea typeface="+mn-ea"/>
              </a:rPr>
              <a:t>10/2/2013</a:t>
            </a:r>
            <a:endParaRPr lang="en-US" dirty="0">
              <a:solidFill>
                <a:prstClr val="black"/>
              </a:solidFill>
              <a:latin typeface="Arial" charset="0"/>
              <a:ea typeface="+mn-ea"/>
            </a:endParaRPr>
          </a:p>
        </p:txBody>
      </p:sp>
      <p:sp>
        <p:nvSpPr>
          <p:cNvPr id="6" name="Slide Number Placeholder 5"/>
          <p:cNvSpPr>
            <a:spLocks noGrp="1"/>
          </p:cNvSpPr>
          <p:nvPr>
            <p:ph type="sldNum" sz="quarter" idx="12"/>
          </p:nvPr>
        </p:nvSpPr>
        <p:spPr>
          <a:xfrm>
            <a:off x="7620000" y="6578017"/>
            <a:ext cx="1371600" cy="228600"/>
          </a:xfrm>
          <a:prstGeom prst="rect">
            <a:avLst/>
          </a:prstGeom>
        </p:spPr>
        <p:txBody>
          <a:bodyPr/>
          <a:lstStyle/>
          <a:p>
            <a:pPr eaLnBrk="1" fontAlgn="auto" hangingPunct="1">
              <a:spcBef>
                <a:spcPts val="0"/>
              </a:spcBef>
              <a:spcAft>
                <a:spcPts val="0"/>
              </a:spcAft>
            </a:pPr>
            <a:fld id="{C4F2941F-3978-4C3D-AC29-B2226D3B261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
        <p:nvSpPr>
          <p:cNvPr id="7" name="Rectangle 6"/>
          <p:cNvSpPr/>
          <p:nvPr userDrawn="1"/>
        </p:nvSpPr>
        <p:spPr>
          <a:xfrm>
            <a:off x="0" y="6477000"/>
            <a:ext cx="9144000" cy="381000"/>
          </a:xfrm>
          <a:prstGeom prst="rect">
            <a:avLst/>
          </a:prstGeom>
          <a:solidFill>
            <a:srgbClr val="EC7A0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37" y="0"/>
            <a:ext cx="4472763" cy="634295"/>
          </a:xfrm>
          <a:prstGeom prst="rect">
            <a:avLst/>
          </a:prstGeom>
        </p:spPr>
      </p:pic>
      <p:cxnSp>
        <p:nvCxnSpPr>
          <p:cNvPr id="9" name="Straight Connector 8"/>
          <p:cNvCxnSpPr/>
          <p:nvPr userDrawn="1"/>
        </p:nvCxnSpPr>
        <p:spPr>
          <a:xfrm>
            <a:off x="1771" y="654362"/>
            <a:ext cx="9144000" cy="0"/>
          </a:xfrm>
          <a:prstGeom prst="line">
            <a:avLst/>
          </a:prstGeom>
          <a:ln w="50800">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6477000"/>
            <a:ext cx="9144000" cy="0"/>
          </a:xfrm>
          <a:prstGeom prst="line">
            <a:avLst/>
          </a:prstGeom>
          <a:ln w="50800">
            <a:solidFill>
              <a:srgbClr val="EC7A08"/>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57200" y="1219201"/>
            <a:ext cx="3962400" cy="4724399"/>
          </a:xfrm>
        </p:spPr>
        <p:txBody>
          <a:bodyPr>
            <a:normAutofit/>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4"/>
          <p:cNvSpPr>
            <a:spLocks noGrp="1"/>
          </p:cNvSpPr>
          <p:nvPr>
            <p:ph type="body" sz="quarter" idx="13"/>
          </p:nvPr>
        </p:nvSpPr>
        <p:spPr>
          <a:xfrm>
            <a:off x="2952750" y="6518773"/>
            <a:ext cx="3238500" cy="280987"/>
          </a:xfrm>
        </p:spPr>
        <p:txBody>
          <a:bodyPr>
            <a:noAutofit/>
          </a:bodyPr>
          <a:lstStyle>
            <a:lvl1pPr marL="0" indent="0" algn="ctr">
              <a:buNone/>
              <a:defRPr sz="1800" b="1"/>
            </a:lvl1pPr>
          </a:lstStyle>
          <a:p>
            <a:pPr lvl="0"/>
            <a:r>
              <a:rPr lang="en-US" dirty="0" smtClean="0"/>
              <a:t>Click to edit Master text styles</a:t>
            </a:r>
          </a:p>
        </p:txBody>
      </p:sp>
      <p:sp>
        <p:nvSpPr>
          <p:cNvPr id="16" name="Title 1"/>
          <p:cNvSpPr>
            <a:spLocks noGrp="1"/>
          </p:cNvSpPr>
          <p:nvPr>
            <p:ph type="title"/>
          </p:nvPr>
        </p:nvSpPr>
        <p:spPr>
          <a:xfrm>
            <a:off x="3505200" y="155607"/>
            <a:ext cx="5638800" cy="465704"/>
          </a:xfrm>
        </p:spPr>
        <p:txBody>
          <a:bodyPr>
            <a:noAutofit/>
          </a:bodyPr>
          <a:lstStyle>
            <a:lvl1pPr algn="r">
              <a:defRPr sz="2800" b="1">
                <a:latin typeface="Century Gothic"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2784123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3"/>
            <a:ext cx="9144000" cy="654246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117252615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920767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11/3/2016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913657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105577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066280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4110022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14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6169785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16_Blank">
    <p:spTree>
      <p:nvGrpSpPr>
        <p:cNvPr id="1" name=""/>
        <p:cNvGrpSpPr/>
        <p:nvPr/>
      </p:nvGrpSpPr>
      <p:grpSpPr>
        <a:xfrm>
          <a:off x="0" y="0"/>
          <a:ext cx="0" cy="0"/>
          <a:chOff x="0" y="0"/>
          <a:chExt cx="0" cy="0"/>
        </a:xfrm>
      </p:grpSpPr>
      <p:sp>
        <p:nvSpPr>
          <p:cNvPr id="5" name="Rectangle 4"/>
          <p:cNvSpPr/>
          <p:nvPr/>
        </p:nvSpPr>
        <p:spPr>
          <a:xfrm>
            <a:off x="0" y="0"/>
            <a:ext cx="9144000"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itle 1"/>
          <p:cNvSpPr>
            <a:spLocks noGrp="1"/>
          </p:cNvSpPr>
          <p:nvPr>
            <p:ph type="title"/>
          </p:nvPr>
        </p:nvSpPr>
        <p:spPr>
          <a:xfrm>
            <a:off x="457200" y="76200"/>
            <a:ext cx="8229600" cy="533400"/>
          </a:xfrm>
        </p:spPr>
        <p:txBody>
          <a:bodyPr>
            <a:normAutofit/>
          </a:bodyPr>
          <a:lstStyle>
            <a:lvl1pPr algn="l">
              <a:defRPr sz="3200" b="1">
                <a:solidFill>
                  <a:schemeClr val="tx2">
                    <a:lumMod val="75000"/>
                  </a:schemeClr>
                </a:solidFill>
                <a:latin typeface="Century Gothic" panose="020B0502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3029470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786811" y="484198"/>
            <a:ext cx="1521789" cy="14180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5791200"/>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3687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43400" y="6400799"/>
            <a:ext cx="381000" cy="317399"/>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7667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668581" y="279401"/>
            <a:ext cx="1606153" cy="149669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888700" y="1817688"/>
            <a:ext cx="3290400" cy="457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40800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343400" y="6400799"/>
            <a:ext cx="381000" cy="323087"/>
          </a:xfrm>
          <a:prstGeom prst="rect">
            <a:avLst/>
          </a:prstGeom>
        </p:spPr>
        <p:txBody>
          <a:bodyPr/>
          <a:lstStyle/>
          <a:p>
            <a:fld id="{800332C6-A5C1-4D88-ADCE-6F3163D8595A}" type="slidenum">
              <a:rPr lang="en-US" smtClean="0">
                <a:solidFill>
                  <a:prstClr val="white"/>
                </a:solidFill>
              </a:rPr>
              <a:pPr/>
              <a:t>‹#›</a:t>
            </a:fld>
            <a:endParaRPr lang="en-US">
              <a:solidFill>
                <a:prstClr val="white"/>
              </a:solidFill>
            </a:endParaRPr>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5034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7.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11/3/2016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pPr eaLnBrk="1" fontAlgn="auto" hangingPunct="1">
              <a:spcBef>
                <a:spcPts val="0"/>
              </a:spcBef>
              <a:spcAft>
                <a:spcPts val="0"/>
              </a:spcAft>
            </a:pPr>
            <a:fld id="{F30C84A2-23CF-44F5-B813-5187ED5C7D1C}" type="datetimeFigureOut">
              <a:rPr lang="en-US" smtClean="0">
                <a:solidFill>
                  <a:srgbClr val="C3AFCC"/>
                </a:solidFill>
                <a:latin typeface="Century Schoolbook"/>
                <a:ea typeface="+mn-ea"/>
              </a:rPr>
              <a:pPr eaLnBrk="1" fontAlgn="auto" hangingPunct="1">
                <a:spcBef>
                  <a:spcPts val="0"/>
                </a:spcBef>
                <a:spcAft>
                  <a:spcPts val="0"/>
                </a:spcAft>
              </a:pPr>
              <a:t>11/3/2016</a:t>
            </a:fld>
            <a:endParaRPr lang="en-US" dirty="0">
              <a:solidFill>
                <a:srgbClr val="C3AFCC"/>
              </a:solidFill>
              <a:latin typeface="Century Schoolbook"/>
              <a:ea typeface="+mn-ea"/>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eaLnBrk="1" fontAlgn="auto" hangingPunct="1">
              <a:spcBef>
                <a:spcPts val="0"/>
              </a:spcBef>
              <a:spcAft>
                <a:spcPts val="0"/>
              </a:spcAft>
            </a:pPr>
            <a:endParaRPr lang="en-US" dirty="0">
              <a:solidFill>
                <a:srgbClr val="C3AFCC"/>
              </a:solidFill>
              <a:latin typeface="Century Schoolbook"/>
              <a:ea typeface="+mn-ea"/>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eaLnBrk="1" fontAlgn="auto" hangingPunct="1">
              <a:spcBef>
                <a:spcPts val="0"/>
              </a:spcBef>
              <a:spcAft>
                <a:spcPts val="0"/>
              </a:spcAft>
            </a:pPr>
            <a:fld id="{F99EC173-99AE-4773-AB25-02E469A13EAE}" type="slidenum">
              <a:rPr lang="en-US" smtClean="0">
                <a:solidFill>
                  <a:srgbClr val="C3AFCC"/>
                </a:solidFill>
                <a:latin typeface="Century Schoolbook"/>
                <a:ea typeface="+mn-ea"/>
              </a:rPr>
              <a:pPr eaLnBrk="1" fontAlgn="auto" hangingPunct="1">
                <a:spcBef>
                  <a:spcPts val="0"/>
                </a:spcBef>
                <a:spcAft>
                  <a:spcPts val="0"/>
                </a:spcAft>
              </a:pPr>
              <a:t>‹#›</a:t>
            </a:fld>
            <a:endParaRPr lang="en-US" dirty="0">
              <a:solidFill>
                <a:srgbClr val="C3AFCC"/>
              </a:solidFill>
              <a:latin typeface="Century Schoolbook"/>
              <a:ea typeface="+mn-ea"/>
            </a:endParaRPr>
          </a:p>
        </p:txBody>
      </p:sp>
    </p:spTree>
    <p:extLst>
      <p:ext uri="{BB962C8B-B14F-4D97-AF65-F5344CB8AC3E}">
        <p14:creationId xmlns:p14="http://schemas.microsoft.com/office/powerpoint/2010/main" val="3459791521"/>
      </p:ext>
    </p:extLst>
  </p:cSld>
  <p:clrMap bg1="dk1" tx1="lt1" bg2="dk2" tx2="lt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Lst>
  <mc:AlternateContent xmlns:mc="http://schemas.openxmlformats.org/markup-compatibility/2006" xmlns:p14="http://schemas.microsoft.com/office/powerpoint/2010/main">
    <mc:Choice Requires="p14">
      <p:transition spd="slow" p14:dur="3000">
        <p14:reveal thruBlk="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93675"/>
            <a:ext cx="9144000" cy="136525"/>
          </a:xfrm>
          <a:prstGeom prst="rect">
            <a:avLst/>
          </a:prstGeom>
          <a:solidFill>
            <a:srgbClr val="F6BE13"/>
          </a:solidFill>
          <a:ln>
            <a:noFill/>
          </a:ln>
          <a:extLst/>
        </p:spPr>
        <p:txBody>
          <a:bodyPr wrap="none" anchor="ctr"/>
          <a:lstStyle>
            <a:lvl1pPr eaLnBrk="0" hangingPunct="0">
              <a:defRPr>
                <a:solidFill>
                  <a:schemeClr val="tx1"/>
                </a:solidFill>
                <a:latin typeface="Arial" pitchFamily="34" charset="0"/>
                <a:ea typeface="ヒラギノ角ゴ Pro W3" pitchFamily="124" charset="-128"/>
              </a:defRPr>
            </a:lvl1pPr>
            <a:lvl2pPr marL="742950" indent="-285750" eaLnBrk="0" hangingPunct="0">
              <a:defRPr>
                <a:solidFill>
                  <a:schemeClr val="tx1"/>
                </a:solidFill>
                <a:latin typeface="Arial" pitchFamily="34" charset="0"/>
                <a:ea typeface="ヒラギノ角ゴ Pro W3" pitchFamily="124" charset="-128"/>
              </a:defRPr>
            </a:lvl2pPr>
            <a:lvl3pPr marL="1143000" indent="-228600" eaLnBrk="0" hangingPunct="0">
              <a:defRPr>
                <a:solidFill>
                  <a:schemeClr val="tx1"/>
                </a:solidFill>
                <a:latin typeface="Arial" pitchFamily="34" charset="0"/>
                <a:ea typeface="ヒラギノ角ゴ Pro W3" pitchFamily="124" charset="-128"/>
              </a:defRPr>
            </a:lvl3pPr>
            <a:lvl4pPr marL="1600200" indent="-228600" eaLnBrk="0" hangingPunct="0">
              <a:defRPr>
                <a:solidFill>
                  <a:schemeClr val="tx1"/>
                </a:solidFill>
                <a:latin typeface="Arial" pitchFamily="34" charset="0"/>
                <a:ea typeface="ヒラギノ角ゴ Pro W3" pitchFamily="124" charset="-128"/>
              </a:defRPr>
            </a:lvl4pPr>
            <a:lvl5pPr marL="2057400" indent="-228600" eaLnBrk="0" hangingPunct="0">
              <a:defRPr>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4" charset="-128"/>
              </a:defRPr>
            </a:lvl9pPr>
          </a:lstStyle>
          <a:p>
            <a:pPr eaLnBrk="1" hangingPunct="1">
              <a:defRPr/>
            </a:pPr>
            <a:endParaRPr lang="en-US" altLang="en-US" dirty="0" smtClean="0">
              <a:solidFill>
                <a:srgbClr val="000000"/>
              </a:solidFill>
            </a:endParaRPr>
          </a:p>
        </p:txBody>
      </p:sp>
      <p:pic>
        <p:nvPicPr>
          <p:cNvPr id="1027" name="Picture 6"/>
          <p:cNvPicPr>
            <a:picLocks noChangeAspect="1" noChangeArrowheads="1"/>
          </p:cNvPicPr>
          <p:nvPr/>
        </p:nvPicPr>
        <p:blipFill>
          <a:blip r:embed="rId13"/>
          <a:stretch>
            <a:fillRect/>
          </a:stretch>
        </p:blipFill>
        <p:spPr bwMode="auto">
          <a:xfrm>
            <a:off x="30162" y="5867400"/>
            <a:ext cx="1189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028" name="Rectangle 9"/>
          <p:cNvSpPr>
            <a:spLocks noChangeArrowheads="1"/>
          </p:cNvSpPr>
          <p:nvPr/>
        </p:nvSpPr>
        <p:spPr bwMode="auto">
          <a:xfrm>
            <a:off x="0" y="92075"/>
            <a:ext cx="9144000" cy="136525"/>
          </a:xfrm>
          <a:prstGeom prst="rect">
            <a:avLst/>
          </a:prstGeom>
          <a:solidFill>
            <a:srgbClr val="58A946"/>
          </a:solidFill>
          <a:ln>
            <a:noFill/>
          </a:ln>
          <a:extLst/>
        </p:spPr>
        <p:txBody>
          <a:bodyPr wrap="none" anchor="ctr"/>
          <a:lstStyle>
            <a:lvl1pPr eaLnBrk="0" hangingPunct="0">
              <a:defRPr>
                <a:solidFill>
                  <a:schemeClr val="tx1"/>
                </a:solidFill>
                <a:latin typeface="Arial" pitchFamily="34" charset="0"/>
                <a:ea typeface="ヒラギノ角ゴ Pro W3" pitchFamily="124" charset="-128"/>
              </a:defRPr>
            </a:lvl1pPr>
            <a:lvl2pPr marL="742950" indent="-285750" eaLnBrk="0" hangingPunct="0">
              <a:defRPr>
                <a:solidFill>
                  <a:schemeClr val="tx1"/>
                </a:solidFill>
                <a:latin typeface="Arial" pitchFamily="34" charset="0"/>
                <a:ea typeface="ヒラギノ角ゴ Pro W3" pitchFamily="124" charset="-128"/>
              </a:defRPr>
            </a:lvl2pPr>
            <a:lvl3pPr marL="1143000" indent="-228600" eaLnBrk="0" hangingPunct="0">
              <a:defRPr>
                <a:solidFill>
                  <a:schemeClr val="tx1"/>
                </a:solidFill>
                <a:latin typeface="Arial" pitchFamily="34" charset="0"/>
                <a:ea typeface="ヒラギノ角ゴ Pro W3" pitchFamily="124" charset="-128"/>
              </a:defRPr>
            </a:lvl3pPr>
            <a:lvl4pPr marL="1600200" indent="-228600" eaLnBrk="0" hangingPunct="0">
              <a:defRPr>
                <a:solidFill>
                  <a:schemeClr val="tx1"/>
                </a:solidFill>
                <a:latin typeface="Arial" pitchFamily="34" charset="0"/>
                <a:ea typeface="ヒラギノ角ゴ Pro W3" pitchFamily="124" charset="-128"/>
              </a:defRPr>
            </a:lvl4pPr>
            <a:lvl5pPr marL="2057400" indent="-228600" eaLnBrk="0" hangingPunct="0">
              <a:defRPr>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4" charset="-128"/>
              </a:defRPr>
            </a:lvl9pPr>
          </a:lstStyle>
          <a:p>
            <a:pPr eaLnBrk="1" hangingPunct="1">
              <a:defRPr/>
            </a:pPr>
            <a:endParaRPr lang="en-US" altLang="en-US" dirty="0" smtClean="0">
              <a:solidFill>
                <a:srgbClr val="000000"/>
              </a:solidFill>
            </a:endParaRPr>
          </a:p>
        </p:txBody>
      </p:sp>
      <p:sp>
        <p:nvSpPr>
          <p:cNvPr id="1029" name="Rectangle 10"/>
          <p:cNvSpPr>
            <a:spLocks noChangeArrowheads="1"/>
          </p:cNvSpPr>
          <p:nvPr/>
        </p:nvSpPr>
        <p:spPr bwMode="auto">
          <a:xfrm>
            <a:off x="9007475" y="0"/>
            <a:ext cx="136525" cy="6858000"/>
          </a:xfrm>
          <a:prstGeom prst="rect">
            <a:avLst/>
          </a:prstGeom>
          <a:solidFill>
            <a:srgbClr val="3C5CAA"/>
          </a:solidFill>
          <a:ln>
            <a:noFill/>
          </a:ln>
          <a:extLst/>
        </p:spPr>
        <p:txBody>
          <a:bodyPr wrap="none" anchor="ctr"/>
          <a:lstStyle>
            <a:lvl1pPr eaLnBrk="0" hangingPunct="0">
              <a:defRPr>
                <a:solidFill>
                  <a:schemeClr val="tx1"/>
                </a:solidFill>
                <a:latin typeface="Arial" pitchFamily="34" charset="0"/>
                <a:ea typeface="ヒラギノ角ゴ Pro W3" pitchFamily="124" charset="-128"/>
              </a:defRPr>
            </a:lvl1pPr>
            <a:lvl2pPr marL="742950" indent="-285750" eaLnBrk="0" hangingPunct="0">
              <a:defRPr>
                <a:solidFill>
                  <a:schemeClr val="tx1"/>
                </a:solidFill>
                <a:latin typeface="Arial" pitchFamily="34" charset="0"/>
                <a:ea typeface="ヒラギノ角ゴ Pro W3" pitchFamily="124" charset="-128"/>
              </a:defRPr>
            </a:lvl2pPr>
            <a:lvl3pPr marL="1143000" indent="-228600" eaLnBrk="0" hangingPunct="0">
              <a:defRPr>
                <a:solidFill>
                  <a:schemeClr val="tx1"/>
                </a:solidFill>
                <a:latin typeface="Arial" pitchFamily="34" charset="0"/>
                <a:ea typeface="ヒラギノ角ゴ Pro W3" pitchFamily="124" charset="-128"/>
              </a:defRPr>
            </a:lvl3pPr>
            <a:lvl4pPr marL="1600200" indent="-228600" eaLnBrk="0" hangingPunct="0">
              <a:defRPr>
                <a:solidFill>
                  <a:schemeClr val="tx1"/>
                </a:solidFill>
                <a:latin typeface="Arial" pitchFamily="34" charset="0"/>
                <a:ea typeface="ヒラギノ角ゴ Pro W3" pitchFamily="124" charset="-128"/>
              </a:defRPr>
            </a:lvl4pPr>
            <a:lvl5pPr marL="2057400" indent="-228600" eaLnBrk="0" hangingPunct="0">
              <a:defRPr>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4" charset="-128"/>
              </a:defRPr>
            </a:lvl9pPr>
          </a:lstStyle>
          <a:p>
            <a:pPr eaLnBrk="1" hangingPunct="1">
              <a:defRPr/>
            </a:pPr>
            <a:endParaRPr lang="en-US" altLang="en-US" dirty="0" smtClean="0">
              <a:solidFill>
                <a:srgbClr val="000000"/>
              </a:solidFill>
            </a:endParaRPr>
          </a:p>
        </p:txBody>
      </p:sp>
      <p:sp>
        <p:nvSpPr>
          <p:cNvPr id="1030" name="Rectangle 9"/>
          <p:cNvSpPr>
            <a:spLocks noChangeArrowheads="1"/>
          </p:cNvSpPr>
          <p:nvPr/>
        </p:nvSpPr>
        <p:spPr bwMode="auto">
          <a:xfrm>
            <a:off x="0" y="0"/>
            <a:ext cx="9144000" cy="136525"/>
          </a:xfrm>
          <a:prstGeom prst="rect">
            <a:avLst/>
          </a:prstGeom>
          <a:solidFill>
            <a:srgbClr val="3C5CAA"/>
          </a:solidFill>
          <a:ln>
            <a:noFill/>
          </a:ln>
          <a:extLst/>
        </p:spPr>
        <p:txBody>
          <a:bodyPr wrap="none" anchor="ctr"/>
          <a:lstStyle>
            <a:lvl1pPr eaLnBrk="0" hangingPunct="0">
              <a:defRPr>
                <a:solidFill>
                  <a:schemeClr val="tx1"/>
                </a:solidFill>
                <a:latin typeface="Arial" pitchFamily="34" charset="0"/>
                <a:ea typeface="ヒラギノ角ゴ Pro W3" pitchFamily="124" charset="-128"/>
              </a:defRPr>
            </a:lvl1pPr>
            <a:lvl2pPr marL="742950" indent="-285750" eaLnBrk="0" hangingPunct="0">
              <a:defRPr>
                <a:solidFill>
                  <a:schemeClr val="tx1"/>
                </a:solidFill>
                <a:latin typeface="Arial" pitchFamily="34" charset="0"/>
                <a:ea typeface="ヒラギノ角ゴ Pro W3" pitchFamily="124" charset="-128"/>
              </a:defRPr>
            </a:lvl2pPr>
            <a:lvl3pPr marL="1143000" indent="-228600" eaLnBrk="0" hangingPunct="0">
              <a:defRPr>
                <a:solidFill>
                  <a:schemeClr val="tx1"/>
                </a:solidFill>
                <a:latin typeface="Arial" pitchFamily="34" charset="0"/>
                <a:ea typeface="ヒラギノ角ゴ Pro W3" pitchFamily="124" charset="-128"/>
              </a:defRPr>
            </a:lvl3pPr>
            <a:lvl4pPr marL="1600200" indent="-228600" eaLnBrk="0" hangingPunct="0">
              <a:defRPr>
                <a:solidFill>
                  <a:schemeClr val="tx1"/>
                </a:solidFill>
                <a:latin typeface="Arial" pitchFamily="34" charset="0"/>
                <a:ea typeface="ヒラギノ角ゴ Pro W3" pitchFamily="124" charset="-128"/>
              </a:defRPr>
            </a:lvl4pPr>
            <a:lvl5pPr marL="2057400" indent="-228600" eaLnBrk="0" hangingPunct="0">
              <a:defRPr>
                <a:solidFill>
                  <a:schemeClr val="tx1"/>
                </a:solidFill>
                <a:latin typeface="Arial" pitchFamily="34" charset="0"/>
                <a:ea typeface="ヒラギノ角ゴ Pro W3" pitchFamily="12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2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2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2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24" charset="-128"/>
              </a:defRPr>
            </a:lvl9pPr>
          </a:lstStyle>
          <a:p>
            <a:pPr eaLnBrk="1" hangingPunct="1">
              <a:defRPr/>
            </a:pPr>
            <a:endParaRPr lang="en-US" altLang="en-US" dirty="0" smtClean="0">
              <a:solidFill>
                <a:srgbClr val="000000"/>
              </a:solidFill>
            </a:endParaRPr>
          </a:p>
        </p:txBody>
      </p:sp>
    </p:spTree>
    <p:extLst>
      <p:ext uri="{BB962C8B-B14F-4D97-AF65-F5344CB8AC3E}">
        <p14:creationId xmlns:p14="http://schemas.microsoft.com/office/powerpoint/2010/main" val="840851045"/>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ヒラギノ角ゴ Pro W3" charset="0"/>
          <a:cs typeface="MS PGothic" pitchFamily="34" charset="-128"/>
        </a:defRPr>
      </a:lvl1pPr>
      <a:lvl2pPr algn="ctr" rtl="0" eaLnBrk="0" fontAlgn="base" hangingPunct="0">
        <a:spcBef>
          <a:spcPct val="0"/>
        </a:spcBef>
        <a:spcAft>
          <a:spcPct val="0"/>
        </a:spcAft>
        <a:defRPr sz="4400">
          <a:solidFill>
            <a:schemeClr val="tx2"/>
          </a:solidFill>
          <a:latin typeface="Arial" charset="0"/>
          <a:ea typeface="ヒラギノ角ゴ Pro W3" charset="0"/>
          <a:cs typeface="MS PGothic" pitchFamily="34" charset="-128"/>
        </a:defRPr>
      </a:lvl2pPr>
      <a:lvl3pPr algn="ctr" rtl="0" eaLnBrk="0" fontAlgn="base" hangingPunct="0">
        <a:spcBef>
          <a:spcPct val="0"/>
        </a:spcBef>
        <a:spcAft>
          <a:spcPct val="0"/>
        </a:spcAft>
        <a:defRPr sz="4400">
          <a:solidFill>
            <a:schemeClr val="tx2"/>
          </a:solidFill>
          <a:latin typeface="Arial" charset="0"/>
          <a:ea typeface="ヒラギノ角ゴ Pro W3" charset="0"/>
          <a:cs typeface="MS PGothic" pitchFamily="34" charset="-128"/>
        </a:defRPr>
      </a:lvl3pPr>
      <a:lvl4pPr algn="ctr" rtl="0" eaLnBrk="0" fontAlgn="base" hangingPunct="0">
        <a:spcBef>
          <a:spcPct val="0"/>
        </a:spcBef>
        <a:spcAft>
          <a:spcPct val="0"/>
        </a:spcAft>
        <a:defRPr sz="4400">
          <a:solidFill>
            <a:schemeClr val="tx2"/>
          </a:solidFill>
          <a:latin typeface="Arial" charset="0"/>
          <a:ea typeface="ヒラギノ角ゴ Pro W3" charset="0"/>
          <a:cs typeface="MS PGothic" pitchFamily="34" charset="-128"/>
        </a:defRPr>
      </a:lvl4pPr>
      <a:lvl5pPr algn="ctr" rtl="0" eaLnBrk="0" fontAlgn="base" hangingPunct="0">
        <a:spcBef>
          <a:spcPct val="0"/>
        </a:spcBef>
        <a:spcAft>
          <a:spcPct val="0"/>
        </a:spcAft>
        <a:defRPr sz="4400">
          <a:solidFill>
            <a:schemeClr val="tx2"/>
          </a:solidFill>
          <a:latin typeface="Arial" charset="0"/>
          <a:ea typeface="ヒラギノ角ゴ Pro W3" charset="0"/>
          <a:cs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51D8E-DE98-48B6-B2D1-9DD1A908C24C}"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D6556-BE8F-421D-8C26-98AE9297D5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534642"/>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8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11/3/2016</a:t>
            </a:fld>
            <a:endParaRPr lang="en-US" altLang="en-US"/>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166107774"/>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332187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Lst>
  <p:timing>
    <p:tnLst>
      <p:par>
        <p:cTn id="1" dur="indefinite" restart="never" nodeType="tmRoot"/>
      </p:par>
    </p:tnLst>
  </p:timing>
  <p:hf sldNum="0" hdr="0" ftr="0"/>
  <p:txStyles>
    <p:titleStyle>
      <a:lvl1pPr algn="ctr" defTabSz="914400" rtl="0" eaLnBrk="1" latinLnBrk="0" hangingPunct="1">
        <a:spcBef>
          <a:spcPct val="0"/>
        </a:spcBef>
        <a:buNone/>
        <a:defRPr sz="3600" b="1"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pPr eaLnBrk="1" fontAlgn="auto" hangingPunct="1">
              <a:spcBef>
                <a:spcPts val="0"/>
              </a:spcBef>
              <a:spcAft>
                <a:spcPts val="0"/>
              </a:spcAft>
            </a:pPr>
            <a:fld id="{AF51F174-ECE1-45C6-AF12-A3DBDBC07E20}" type="slidenum">
              <a:rPr lang="en-US" smtClean="0">
                <a:solidFill>
                  <a:prstClr val="white"/>
                </a:solidFill>
                <a:ea typeface="+mn-ea"/>
              </a:rPr>
              <a:pPr eaLnBrk="1" fontAlgn="auto" hangingPunct="1">
                <a:spcBef>
                  <a:spcPts val="0"/>
                </a:spcBef>
                <a:spcAft>
                  <a:spcPts val="0"/>
                </a:spcAft>
              </a:pPr>
              <a:t>‹#›</a:t>
            </a:fld>
            <a:endParaRPr lang="en-US" dirty="0">
              <a:solidFill>
                <a:prstClr val="white"/>
              </a:solidFill>
              <a:ea typeface="+mn-ea"/>
            </a:endParaRPr>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98281121"/>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Lst>
  <p:hf hdr="0" ftr="0" dt="0"/>
  <p:txStyles>
    <p:titleStyle>
      <a:lvl1pPr algn="ctr" defTabSz="914400" rtl="0" eaLnBrk="1" latinLnBrk="0" hangingPunct="1">
        <a:spcBef>
          <a:spcPct val="0"/>
        </a:spcBef>
        <a:buNone/>
        <a:defRPr sz="4400"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buFontTx/>
        <a:buBlip>
          <a:blip r:embed="rId14"/>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14"/>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14"/>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3.xml"/></Relationships>
</file>

<file path=ppt/slides/_rels/slide10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slideLayout" Target="../slideLayouts/slideLayout68.xml"/><Relationship Id="rId1" Type="http://schemas.openxmlformats.org/officeDocument/2006/relationships/tags" Target="../tags/tag9.xml"/></Relationships>
</file>

<file path=ppt/slides/_rels/slide10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03.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8.xml"/><Relationship Id="rId1" Type="http://schemas.openxmlformats.org/officeDocument/2006/relationships/tags" Target="../tags/tag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7.xml"/><Relationship Id="rId1" Type="http://schemas.openxmlformats.org/officeDocument/2006/relationships/tags" Target="../tags/tag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7.xml"/><Relationship Id="rId1" Type="http://schemas.openxmlformats.org/officeDocument/2006/relationships/tags" Target="../tags/tag3.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1.xml"/><Relationship Id="rId1" Type="http://schemas.openxmlformats.org/officeDocument/2006/relationships/tags" Target="../tags/tag4.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9.pn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97.xml"/><Relationship Id="rId1" Type="http://schemas.openxmlformats.org/officeDocument/2006/relationships/tags" Target="../tags/tag5.xml"/><Relationship Id="rId5" Type="http://schemas.openxmlformats.org/officeDocument/2006/relationships/hyperlink" Target="mailto:fpqc@health.usf.edu" TargetMode="External"/><Relationship Id="rId4" Type="http://schemas.openxmlformats.org/officeDocument/2006/relationships/hyperlink" Target="http://www.fpqc.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8.xml"/><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5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97.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3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8" Type="http://schemas.openxmlformats.org/officeDocument/2006/relationships/hyperlink" Target="https://www.youtube.com/user/OhioPQC" TargetMode="External"/><Relationship Id="rId3" Type="http://schemas.openxmlformats.org/officeDocument/2006/relationships/image" Target="../media/image63.jpg"/><Relationship Id="rId7"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38.xml"/><Relationship Id="rId6" Type="http://schemas.openxmlformats.org/officeDocument/2006/relationships/hyperlink" Target="https://twitter.com/OhioPQC" TargetMode="External"/><Relationship Id="rId5" Type="http://schemas.openxmlformats.org/officeDocument/2006/relationships/image" Target="../media/image64.png"/><Relationship Id="rId4" Type="http://schemas.openxmlformats.org/officeDocument/2006/relationships/hyperlink" Target="https://www.facebook.com/ohioperinatalqualitycollaborative/" TargetMode="External"/><Relationship Id="rId9"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67.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8.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8.xml"/><Relationship Id="rId4" Type="http://schemas.openxmlformats.org/officeDocument/2006/relationships/image" Target="../media/image7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9.xml"/></Relationships>
</file>

<file path=ppt/slides/_rels/slide9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76600" y="4419600"/>
            <a:ext cx="5410200" cy="1295400"/>
          </a:xfrm>
        </p:spPr>
        <p:txBody>
          <a:bodyPr/>
          <a:lstStyle/>
          <a:p>
            <a:pPr eaLnBrk="1" hangingPunct="1">
              <a:buFont typeface="Wingdings 2" pitchFamily="18" charset="2"/>
              <a:buNone/>
            </a:pPr>
            <a:r>
              <a:rPr lang="en-US" altLang="en-US" sz="2000" dirty="0" smtClean="0">
                <a:solidFill>
                  <a:srgbClr val="898989"/>
                </a:solidFill>
              </a:rPr>
              <a:t>ILPQC Fourth Annual Conference</a:t>
            </a:r>
          </a:p>
          <a:p>
            <a:pPr eaLnBrk="1" hangingPunct="1">
              <a:buFont typeface="Wingdings 2" pitchFamily="18" charset="2"/>
              <a:buNone/>
            </a:pPr>
            <a:r>
              <a:rPr lang="en-US" altLang="en-US" sz="2000" dirty="0" smtClean="0">
                <a:solidFill>
                  <a:srgbClr val="898989"/>
                </a:solidFill>
              </a:rPr>
              <a:t>November </a:t>
            </a:r>
            <a:r>
              <a:rPr lang="en-US" altLang="en-US" sz="2000" dirty="0">
                <a:solidFill>
                  <a:srgbClr val="898989"/>
                </a:solidFill>
              </a:rPr>
              <a:t>3</a:t>
            </a:r>
            <a:r>
              <a:rPr lang="en-US" altLang="en-US" sz="2000" dirty="0" smtClean="0">
                <a:solidFill>
                  <a:srgbClr val="898989"/>
                </a:solidFill>
              </a:rPr>
              <a:t>, 2016</a:t>
            </a:r>
          </a:p>
        </p:txBody>
      </p:sp>
      <p:sp>
        <p:nvSpPr>
          <p:cNvPr id="15364" name="Title 1"/>
          <p:cNvSpPr>
            <a:spLocks noGrp="1"/>
          </p:cNvSpPr>
          <p:nvPr>
            <p:ph type="ctrTitle"/>
          </p:nvPr>
        </p:nvSpPr>
        <p:spPr>
          <a:xfrm>
            <a:off x="3276600" y="2057407"/>
            <a:ext cx="5638800" cy="1622425"/>
          </a:xfrm>
        </p:spPr>
        <p:txBody>
          <a:bodyPr/>
          <a:lstStyle/>
          <a:p>
            <a:pPr eaLnBrk="1" hangingPunct="1"/>
            <a:r>
              <a:rPr lang="en-US" altLang="en-US" sz="3600" b="1" dirty="0" smtClean="0">
                <a:solidFill>
                  <a:srgbClr val="004990"/>
                </a:solidFill>
                <a:latin typeface="Goudy Old Style" panose="02020502050305020303" pitchFamily="18" charset="0"/>
              </a:rPr>
              <a:t>Leveraging QI Success in Other States: </a:t>
            </a:r>
            <a:br>
              <a:rPr lang="en-US" altLang="en-US" sz="3600" b="1" dirty="0" smtClean="0">
                <a:solidFill>
                  <a:srgbClr val="004990"/>
                </a:solidFill>
                <a:latin typeface="Goudy Old Style" panose="02020502050305020303" pitchFamily="18" charset="0"/>
              </a:rPr>
            </a:br>
            <a:r>
              <a:rPr lang="en-US" altLang="en-US" sz="3600" b="1" dirty="0" smtClean="0">
                <a:solidFill>
                  <a:srgbClr val="004990"/>
                </a:solidFill>
                <a:latin typeface="Goudy Old Style" panose="02020502050305020303" pitchFamily="18" charset="0"/>
              </a:rPr>
              <a:t>Leaders from State Perinatal Quality </a:t>
            </a:r>
            <a:r>
              <a:rPr lang="en-US" altLang="en-US" sz="3600" b="1" dirty="0" err="1" smtClean="0">
                <a:solidFill>
                  <a:srgbClr val="004990"/>
                </a:solidFill>
                <a:latin typeface="Goudy Old Style" panose="02020502050305020303" pitchFamily="18" charset="0"/>
              </a:rPr>
              <a:t>Collaboratives</a:t>
            </a:r>
            <a:r>
              <a:rPr lang="en-US" altLang="en-US" sz="3600" b="1" dirty="0" smtClean="0">
                <a:solidFill>
                  <a:srgbClr val="004990"/>
                </a:solidFill>
                <a:latin typeface="Goudy Old Style" panose="02020502050305020303" pitchFamily="18" charset="0"/>
              </a:rPr>
              <a:t> Discuss Key Initiatives</a:t>
            </a:r>
          </a:p>
        </p:txBody>
      </p:sp>
    </p:spTree>
    <p:extLst>
      <p:ext uri="{BB962C8B-B14F-4D97-AF65-F5344CB8AC3E}">
        <p14:creationId xmlns:p14="http://schemas.microsoft.com/office/powerpoint/2010/main" val="2425640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10</a:t>
            </a:fld>
            <a:endParaRPr lang="en-US">
              <a:solidFill>
                <a:prstClr val="white"/>
              </a:solidFill>
            </a:endParaRPr>
          </a:p>
        </p:txBody>
      </p:sp>
      <p:sp>
        <p:nvSpPr>
          <p:cNvPr id="3" name="Title 1"/>
          <p:cNvSpPr txBox="1">
            <a:spLocks/>
          </p:cNvSpPr>
          <p:nvPr/>
        </p:nvSpPr>
        <p:spPr>
          <a:xfrm>
            <a:off x="378902" y="4651108"/>
            <a:ext cx="8305800" cy="1133475"/>
          </a:xfrm>
          <a:prstGeom prst="rect">
            <a:avLst/>
          </a:prstGeom>
        </p:spPr>
        <p:txBody>
          <a:bodyPr>
            <a:no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sz="3600" b="1" dirty="0" smtClean="0">
                <a:effectLst>
                  <a:outerShdw blurRad="38100" dist="38100" dir="2700000" algn="tl">
                    <a:srgbClr val="000000">
                      <a:alpha val="43137"/>
                    </a:srgbClr>
                  </a:outerShdw>
                </a:effectLst>
              </a:rPr>
              <a:t>Obstetric Hemorrhage Initiative (OHI)</a:t>
            </a:r>
            <a:r>
              <a:rPr lang="en-US" sz="3600" dirty="0" smtClean="0"/>
              <a:t> </a:t>
            </a:r>
            <a:br>
              <a:rPr lang="en-US" sz="3600" dirty="0" smtClean="0"/>
            </a:br>
            <a:endParaRPr lang="en-US" sz="3600" b="1" dirty="0"/>
          </a:p>
        </p:txBody>
      </p:sp>
      <p:pic>
        <p:nvPicPr>
          <p:cNvPr id="4" name="Picture 2" descr="C:\Users\edunn2\Desktop\Multiple Blood Ba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306" y="845120"/>
            <a:ext cx="4994992" cy="3320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97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We’re an IMPROVEMENT organization.   </a:t>
            </a:r>
            <a:br>
              <a:rPr lang="en-US" dirty="0" smtClean="0"/>
            </a:br>
            <a:r>
              <a:rPr lang="en-US" dirty="0" smtClean="0"/>
              <a:t>That’s different than other state-based perinatal health groups.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00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5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Thanks!</a:t>
            </a:r>
            <a:endParaRPr lang="en-US" dirty="0"/>
          </a:p>
        </p:txBody>
      </p:sp>
      <p:pic>
        <p:nvPicPr>
          <p:cNvPr id="9" name="Picture 4" descr="H:\My Pictures\GIFs\Orioles good effor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4724400" cy="32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990601"/>
            <a:ext cx="8229600" cy="1600200"/>
          </a:xfrm>
        </p:spPr>
        <p:txBody>
          <a:bodyPr/>
          <a:lstStyle/>
          <a:p>
            <a:r>
              <a:rPr lang="en-US" dirty="0" smtClean="0"/>
              <a:t>Many people and groups in Massachusetts</a:t>
            </a:r>
          </a:p>
          <a:p>
            <a:r>
              <a:rPr lang="en-US" dirty="0" smtClean="0"/>
              <a:t>All of you, and other state-based PQCs</a:t>
            </a:r>
            <a:endParaRPr lang="en-US" dirty="0"/>
          </a:p>
        </p:txBody>
      </p:sp>
    </p:spTree>
    <p:custDataLst>
      <p:tags r:id="rId1"/>
    </p:custDataLst>
    <p:extLst>
      <p:ext uri="{BB962C8B-B14F-4D97-AF65-F5344CB8AC3E}">
        <p14:creationId xmlns:p14="http://schemas.microsoft.com/office/powerpoint/2010/main" val="26527015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Q&amp;A</a:t>
            </a:r>
            <a:endParaRPr lang="en-US" altLang="en-US" sz="2800" b="1" dirty="0" smtClean="0">
              <a:solidFill>
                <a:srgbClr val="F58466"/>
              </a:solidFill>
              <a:latin typeface="Goudy Old Style" pitchFamily="18" charset="0"/>
            </a:endParaRPr>
          </a:p>
        </p:txBody>
      </p:sp>
      <p:sp>
        <p:nvSpPr>
          <p:cNvPr id="10243" name="Content Placeholder 3"/>
          <p:cNvSpPr>
            <a:spLocks noGrp="1"/>
          </p:cNvSpPr>
          <p:nvPr>
            <p:ph idx="1"/>
          </p:nvPr>
        </p:nvSpPr>
        <p:spPr>
          <a:xfrm>
            <a:off x="457200" y="1219200"/>
            <a:ext cx="8077200" cy="4678363"/>
          </a:xfrm>
        </p:spPr>
        <p:txBody>
          <a:bodyPr/>
          <a:lstStyle/>
          <a:p>
            <a:pPr eaLnBrk="1" hangingPunct="1">
              <a:buClr>
                <a:srgbClr val="F58466"/>
              </a:buClr>
              <a:buSzPct val="104000"/>
              <a:defRPr/>
            </a:pPr>
            <a:r>
              <a:rPr lang="en-US" altLang="en-US" dirty="0" smtClean="0"/>
              <a:t>Please come forward to one of the three microphones located in the front of the room to ask a question!</a:t>
            </a:r>
          </a:p>
        </p:txBody>
      </p:sp>
      <p:pic>
        <p:nvPicPr>
          <p:cNvPr id="5" name="Picture 2"/>
          <p:cNvPicPr>
            <a:picLocks noChangeAspect="1"/>
          </p:cNvPicPr>
          <p:nvPr/>
        </p:nvPicPr>
        <p:blipFill>
          <a:blip r:embed="rId3" cstate="print"/>
          <a:srcRect/>
          <a:stretch>
            <a:fillRect/>
          </a:stretch>
        </p:blipFill>
        <p:spPr bwMode="auto">
          <a:xfrm>
            <a:off x="2819400" y="2819400"/>
            <a:ext cx="3200400" cy="3200400"/>
          </a:xfrm>
          <a:prstGeom prst="rect">
            <a:avLst/>
          </a:prstGeom>
          <a:noFill/>
          <a:ln w="9525">
            <a:noFill/>
            <a:miter lim="800000"/>
            <a:headEnd/>
            <a:tailEnd/>
          </a:ln>
        </p:spPr>
      </p:pic>
    </p:spTree>
    <p:extLst>
      <p:ext uri="{BB962C8B-B14F-4D97-AF65-F5344CB8AC3E}">
        <p14:creationId xmlns:p14="http://schemas.microsoft.com/office/powerpoint/2010/main" val="229537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2133600" y="294958"/>
            <a:ext cx="7554687" cy="6410642"/>
            <a:chOff x="1676400" y="32703"/>
            <a:chExt cx="8362285" cy="7053897"/>
          </a:xfrm>
        </p:grpSpPr>
        <p:pic>
          <p:nvPicPr>
            <p:cNvPr id="7" name="Picture 2" descr="C:\Users\edunn2\Desktop\FPQC Local\OHI\Evaluation - Cheryl Vamos\MAP- OHI Hospitals in ACOG sectio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125" l="0" r="90588"/>
                      </a14:imgEffect>
                    </a14:imgLayer>
                  </a14:imgProps>
                </a:ext>
                <a:ext uri="{28A0092B-C50C-407E-A947-70E740481C1C}">
                  <a14:useLocalDpi xmlns:a14="http://schemas.microsoft.com/office/drawing/2010/main" val="0"/>
                </a:ext>
              </a:extLst>
            </a:blip>
            <a:srcRect b="-408"/>
            <a:stretch/>
          </p:blipFill>
          <p:spPr bwMode="auto">
            <a:xfrm>
              <a:off x="1676400" y="32703"/>
              <a:ext cx="8362285" cy="7053897"/>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6386565" y="32766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5-Point Star 8"/>
            <p:cNvSpPr/>
            <p:nvPr/>
          </p:nvSpPr>
          <p:spPr>
            <a:xfrm>
              <a:off x="6477000" y="32004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0" name="5-Point Star 9"/>
            <p:cNvSpPr/>
            <p:nvPr/>
          </p:nvSpPr>
          <p:spPr>
            <a:xfrm>
              <a:off x="6621864" y="31242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5-Point Star 10"/>
            <p:cNvSpPr/>
            <p:nvPr/>
          </p:nvSpPr>
          <p:spPr>
            <a:xfrm>
              <a:off x="6629400" y="326644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5-Point Star 11"/>
            <p:cNvSpPr/>
            <p:nvPr/>
          </p:nvSpPr>
          <p:spPr>
            <a:xfrm>
              <a:off x="6703926" y="333689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3" name="5-Point Star 12"/>
            <p:cNvSpPr/>
            <p:nvPr/>
          </p:nvSpPr>
          <p:spPr>
            <a:xfrm>
              <a:off x="6703926" y="32004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5-Point Star 13"/>
            <p:cNvSpPr/>
            <p:nvPr/>
          </p:nvSpPr>
          <p:spPr>
            <a:xfrm>
              <a:off x="7010400" y="32004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5-Point Star 14"/>
            <p:cNvSpPr/>
            <p:nvPr/>
          </p:nvSpPr>
          <p:spPr>
            <a:xfrm>
              <a:off x="7315200" y="31242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5-Point Star 15"/>
            <p:cNvSpPr/>
            <p:nvPr/>
          </p:nvSpPr>
          <p:spPr>
            <a:xfrm>
              <a:off x="7504863" y="2859593"/>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5-Point Star 16"/>
            <p:cNvSpPr/>
            <p:nvPr/>
          </p:nvSpPr>
          <p:spPr>
            <a:xfrm>
              <a:off x="6663286" y="2681402"/>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5-Point Star 17"/>
            <p:cNvSpPr/>
            <p:nvPr/>
          </p:nvSpPr>
          <p:spPr>
            <a:xfrm>
              <a:off x="7581900" y="2650532"/>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9" name="5-Point Star 18"/>
            <p:cNvSpPr/>
            <p:nvPr/>
          </p:nvSpPr>
          <p:spPr>
            <a:xfrm>
              <a:off x="7757328" y="2630993"/>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0" name="5-Point Star 19"/>
            <p:cNvSpPr/>
            <p:nvPr/>
          </p:nvSpPr>
          <p:spPr>
            <a:xfrm>
              <a:off x="7643028" y="2593887"/>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5-Point Star 20"/>
            <p:cNvSpPr/>
            <p:nvPr/>
          </p:nvSpPr>
          <p:spPr>
            <a:xfrm>
              <a:off x="7629491" y="2479587"/>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5-Point Star 21"/>
            <p:cNvSpPr/>
            <p:nvPr/>
          </p:nvSpPr>
          <p:spPr>
            <a:xfrm>
              <a:off x="6781800" y="2396532"/>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5-Point Star 22"/>
            <p:cNvSpPr/>
            <p:nvPr/>
          </p:nvSpPr>
          <p:spPr>
            <a:xfrm>
              <a:off x="6553200" y="38862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5-Point Star 23"/>
            <p:cNvSpPr/>
            <p:nvPr/>
          </p:nvSpPr>
          <p:spPr>
            <a:xfrm>
              <a:off x="7250723" y="47244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5-Point Star 24"/>
            <p:cNvSpPr/>
            <p:nvPr/>
          </p:nvSpPr>
          <p:spPr>
            <a:xfrm>
              <a:off x="7377026" y="4789772"/>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6" name="5-Point Star 25"/>
            <p:cNvSpPr/>
            <p:nvPr/>
          </p:nvSpPr>
          <p:spPr>
            <a:xfrm>
              <a:off x="7276263" y="486918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7" name="5-Point Star 26"/>
            <p:cNvSpPr/>
            <p:nvPr/>
          </p:nvSpPr>
          <p:spPr>
            <a:xfrm>
              <a:off x="8634046" y="3559651"/>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8" name="5-Point Star 27"/>
            <p:cNvSpPr/>
            <p:nvPr/>
          </p:nvSpPr>
          <p:spPr>
            <a:xfrm>
              <a:off x="8710246" y="53340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9" name="5-Point Star 28"/>
            <p:cNvSpPr/>
            <p:nvPr/>
          </p:nvSpPr>
          <p:spPr>
            <a:xfrm>
              <a:off x="8862646" y="509778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0" name="5-Point Star 29"/>
            <p:cNvSpPr/>
            <p:nvPr/>
          </p:nvSpPr>
          <p:spPr>
            <a:xfrm>
              <a:off x="8862646" y="522224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1" name="5-Point Star 30"/>
            <p:cNvSpPr/>
            <p:nvPr/>
          </p:nvSpPr>
          <p:spPr>
            <a:xfrm>
              <a:off x="8862646" y="534991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2" name="5-Point Star 31"/>
            <p:cNvSpPr/>
            <p:nvPr/>
          </p:nvSpPr>
          <p:spPr>
            <a:xfrm>
              <a:off x="8821057" y="5545434"/>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3" name="5-Point Star 32"/>
            <p:cNvSpPr/>
            <p:nvPr/>
          </p:nvSpPr>
          <p:spPr>
            <a:xfrm>
              <a:off x="8824546" y="5652728"/>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4" name="5-Point Star 33"/>
            <p:cNvSpPr/>
            <p:nvPr/>
          </p:nvSpPr>
          <p:spPr>
            <a:xfrm>
              <a:off x="8710246" y="5687284"/>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5" name="5-Point Star 34"/>
            <p:cNvSpPr/>
            <p:nvPr/>
          </p:nvSpPr>
          <p:spPr>
            <a:xfrm>
              <a:off x="8680771" y="5774034"/>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6" name="5-Point Star 35"/>
            <p:cNvSpPr/>
            <p:nvPr/>
          </p:nvSpPr>
          <p:spPr>
            <a:xfrm>
              <a:off x="6781800" y="151384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7" name="5-Point Star 36"/>
            <p:cNvSpPr/>
            <p:nvPr/>
          </p:nvSpPr>
          <p:spPr>
            <a:xfrm>
              <a:off x="7430366" y="769955"/>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8" name="5-Point Star 37"/>
            <p:cNvSpPr/>
            <p:nvPr/>
          </p:nvSpPr>
          <p:spPr>
            <a:xfrm>
              <a:off x="2283460" y="609600"/>
              <a:ext cx="228600" cy="228600"/>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 name="Title 1"/>
          <p:cNvSpPr>
            <a:spLocks noGrp="1"/>
          </p:cNvSpPr>
          <p:nvPr>
            <p:ph type="title"/>
          </p:nvPr>
        </p:nvSpPr>
        <p:spPr>
          <a:xfrm>
            <a:off x="1571166" y="2037346"/>
            <a:ext cx="1752599" cy="796565"/>
          </a:xfrm>
        </p:spPr>
        <p:txBody>
          <a:bodyPr/>
          <a:lstStyle/>
          <a:p>
            <a:r>
              <a:rPr lang="en-US" dirty="0" smtClean="0"/>
              <a:t>OHI</a:t>
            </a:r>
            <a:endParaRPr lang="en-US" dirty="0"/>
          </a:p>
        </p:txBody>
      </p:sp>
      <p:sp>
        <p:nvSpPr>
          <p:cNvPr id="3" name="Content Placeholder 2"/>
          <p:cNvSpPr>
            <a:spLocks noGrp="1"/>
          </p:cNvSpPr>
          <p:nvPr>
            <p:ph idx="1"/>
          </p:nvPr>
        </p:nvSpPr>
        <p:spPr>
          <a:xfrm>
            <a:off x="457199" y="2881816"/>
            <a:ext cx="4855565" cy="2630913"/>
          </a:xfrm>
        </p:spPr>
        <p:txBody>
          <a:bodyPr>
            <a:normAutofit/>
          </a:bodyPr>
          <a:lstStyle/>
          <a:p>
            <a:r>
              <a:rPr lang="en-US" sz="2800" dirty="0" smtClean="0">
                <a:latin typeface="Arial Narrow" panose="020B0606020202030204" pitchFamily="34" charset="0"/>
                <a:cs typeface="Arial" pitchFamily="34" charset="0"/>
              </a:rPr>
              <a:t>31 </a:t>
            </a:r>
            <a:r>
              <a:rPr lang="en-US" sz="2800" dirty="0">
                <a:latin typeface="Arial Narrow" panose="020B0606020202030204" pitchFamily="34" charset="0"/>
                <a:cs typeface="Arial" pitchFamily="34" charset="0"/>
              </a:rPr>
              <a:t>Florida </a:t>
            </a:r>
            <a:r>
              <a:rPr lang="en-US" sz="2800" dirty="0" smtClean="0">
                <a:latin typeface="Arial Narrow" panose="020B0606020202030204" pitchFamily="34" charset="0"/>
                <a:cs typeface="Arial" pitchFamily="34" charset="0"/>
              </a:rPr>
              <a:t>&amp; </a:t>
            </a:r>
            <a:r>
              <a:rPr lang="en-US" sz="2800" dirty="0">
                <a:latin typeface="Arial Narrow" panose="020B0606020202030204" pitchFamily="34" charset="0"/>
                <a:cs typeface="Arial" pitchFamily="34" charset="0"/>
              </a:rPr>
              <a:t>4 North Carolina </a:t>
            </a:r>
            <a:r>
              <a:rPr lang="en-US" sz="2800" dirty="0" smtClean="0">
                <a:latin typeface="Arial Narrow" panose="020B0606020202030204" pitchFamily="34" charset="0"/>
                <a:cs typeface="Arial" pitchFamily="34" charset="0"/>
              </a:rPr>
              <a:t>hospitals</a:t>
            </a:r>
            <a:endParaRPr lang="en-US" sz="1000" dirty="0" smtClean="0">
              <a:latin typeface="Arial Narrow" panose="020B0606020202030204" pitchFamily="34" charset="0"/>
            </a:endParaRPr>
          </a:p>
          <a:p>
            <a:pPr marL="0" indent="0">
              <a:buNone/>
            </a:pPr>
            <a:endParaRPr lang="en-US" sz="1000" dirty="0">
              <a:latin typeface="Arial Narrow" panose="020B0606020202030204" pitchFamily="34" charset="0"/>
            </a:endParaRPr>
          </a:p>
          <a:p>
            <a:r>
              <a:rPr lang="en-US" sz="2800" dirty="0" smtClean="0">
                <a:latin typeface="Arial Narrow" panose="020B0606020202030204" pitchFamily="34" charset="0"/>
              </a:rPr>
              <a:t>Objective</a:t>
            </a:r>
            <a:r>
              <a:rPr lang="en-US" sz="2800" dirty="0">
                <a:latin typeface="Arial Narrow" panose="020B0606020202030204" pitchFamily="34" charset="0"/>
              </a:rPr>
              <a:t>: Decrease </a:t>
            </a:r>
            <a:r>
              <a:rPr lang="en-US" sz="2800" dirty="0" smtClean="0">
                <a:latin typeface="Arial Narrow" panose="020B0606020202030204" pitchFamily="34" charset="0"/>
              </a:rPr>
              <a:t>short/long-term morbidity/mortality </a:t>
            </a:r>
            <a:r>
              <a:rPr lang="en-US" sz="2800" dirty="0">
                <a:latin typeface="Arial Narrow" panose="020B0606020202030204" pitchFamily="34" charset="0"/>
              </a:rPr>
              <a:t>related to maternal hemorrhage.</a:t>
            </a:r>
          </a:p>
          <a:p>
            <a:pPr marL="457200" lvl="1" indent="0">
              <a:spcAft>
                <a:spcPts val="600"/>
              </a:spcAft>
              <a:buNone/>
            </a:pPr>
            <a:endParaRPr lang="en-US" dirty="0">
              <a:latin typeface="Arial Narrow" panose="020B0606020202030204" pitchFamily="34" charset="0"/>
              <a:cs typeface="Arial" pitchFamily="34" charset="0"/>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2572078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dunn2\Desktop\FPQC Local\OHI\PRESENTATIONS\Stock photos\Bag of Blood in 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971800"/>
            <a:ext cx="1837306" cy="17197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normAutofit/>
          </a:bodyPr>
          <a:lstStyle/>
          <a:p>
            <a:r>
              <a:rPr lang="en-US" sz="4000" dirty="0" smtClean="0"/>
              <a:t>Key OHI QI Elements</a:t>
            </a:r>
            <a:endParaRPr lang="en-US" sz="4000" dirty="0"/>
          </a:p>
        </p:txBody>
      </p:sp>
      <p:sp>
        <p:nvSpPr>
          <p:cNvPr id="3" name="Content Placeholder 2"/>
          <p:cNvSpPr>
            <a:spLocks noGrp="1"/>
          </p:cNvSpPr>
          <p:nvPr>
            <p:ph idx="1"/>
          </p:nvPr>
        </p:nvSpPr>
        <p:spPr>
          <a:xfrm>
            <a:off x="470647" y="1219200"/>
            <a:ext cx="7848600" cy="5029200"/>
          </a:xfrm>
        </p:spPr>
        <p:txBody>
          <a:bodyPr>
            <a:normAutofit fontScale="85000" lnSpcReduction="20000"/>
          </a:bodyPr>
          <a:lstStyle/>
          <a:p>
            <a:pPr marL="0" indent="0">
              <a:buNone/>
            </a:pPr>
            <a:r>
              <a:rPr lang="en-US" b="1" dirty="0" smtClean="0">
                <a:solidFill>
                  <a:schemeClr val="accent5">
                    <a:lumMod val="75000"/>
                  </a:schemeClr>
                </a:solidFill>
              </a:rPr>
              <a:t>Readiness</a:t>
            </a:r>
          </a:p>
          <a:p>
            <a:pPr>
              <a:buFont typeface="Arial" panose="020B0604020202020204" pitchFamily="34" charset="0"/>
              <a:buChar char="•"/>
            </a:pPr>
            <a:r>
              <a:rPr lang="en-US" dirty="0" smtClean="0"/>
              <a:t>Develop </a:t>
            </a:r>
            <a:r>
              <a:rPr lang="en-US" dirty="0"/>
              <a:t>an Obstetric Hemorrhage Protocol</a:t>
            </a:r>
          </a:p>
          <a:p>
            <a:pPr>
              <a:buFont typeface="Arial" panose="020B0604020202020204" pitchFamily="34" charset="0"/>
              <a:buChar char="•"/>
            </a:pPr>
            <a:r>
              <a:rPr lang="en-US" dirty="0"/>
              <a:t>Develop a Massive Transfusion Protocol </a:t>
            </a:r>
          </a:p>
          <a:p>
            <a:pPr>
              <a:buFont typeface="Arial" panose="020B0604020202020204" pitchFamily="34" charset="0"/>
              <a:buChar char="•"/>
            </a:pPr>
            <a:r>
              <a:rPr lang="en-US" dirty="0"/>
              <a:t>Construct an OB Hemorrhage Cart</a:t>
            </a:r>
          </a:p>
          <a:p>
            <a:pPr>
              <a:buFont typeface="Arial" panose="020B0604020202020204" pitchFamily="34" charset="0"/>
              <a:buChar char="•"/>
            </a:pPr>
            <a:r>
              <a:rPr lang="en-US" dirty="0"/>
              <a:t>Ensure Availability of Medications and Equipment</a:t>
            </a:r>
          </a:p>
          <a:p>
            <a:pPr marL="0" indent="0">
              <a:buNone/>
            </a:pPr>
            <a:r>
              <a:rPr lang="en-US" b="1" dirty="0" smtClean="0">
                <a:solidFill>
                  <a:schemeClr val="accent5">
                    <a:lumMod val="75000"/>
                  </a:schemeClr>
                </a:solidFill>
              </a:rPr>
              <a:t>Recognition</a:t>
            </a:r>
          </a:p>
          <a:p>
            <a:pPr>
              <a:buFont typeface="Arial" panose="020B0604020202020204" pitchFamily="34" charset="0"/>
              <a:buChar char="•"/>
            </a:pPr>
            <a:r>
              <a:rPr lang="en-US" dirty="0" smtClean="0"/>
              <a:t>Antepartum </a:t>
            </a:r>
            <a:r>
              <a:rPr lang="en-US" dirty="0"/>
              <a:t>Risk Assessment</a:t>
            </a:r>
          </a:p>
          <a:p>
            <a:pPr>
              <a:buFont typeface="Arial" panose="020B0604020202020204" pitchFamily="34" charset="0"/>
              <a:buChar char="•"/>
            </a:pPr>
            <a:r>
              <a:rPr lang="en-US" dirty="0"/>
              <a:t>Quantification of Blood Loss</a:t>
            </a:r>
          </a:p>
          <a:p>
            <a:pPr>
              <a:buFont typeface="Arial" panose="020B0604020202020204" pitchFamily="34" charset="0"/>
              <a:buChar char="•"/>
            </a:pPr>
            <a:r>
              <a:rPr lang="en-US" dirty="0" smtClean="0"/>
              <a:t>Active </a:t>
            </a:r>
            <a:r>
              <a:rPr lang="en-US" dirty="0"/>
              <a:t>Management of the Third Stage of Labor</a:t>
            </a:r>
          </a:p>
          <a:p>
            <a:pPr marL="0" indent="0">
              <a:buNone/>
            </a:pPr>
            <a:r>
              <a:rPr lang="en-US" b="1" dirty="0" smtClean="0">
                <a:solidFill>
                  <a:schemeClr val="accent5">
                    <a:lumMod val="75000"/>
                  </a:schemeClr>
                </a:solidFill>
              </a:rPr>
              <a:t>Response</a:t>
            </a:r>
          </a:p>
          <a:p>
            <a:pPr>
              <a:buFont typeface="Arial" panose="020B0604020202020204" pitchFamily="34" charset="0"/>
              <a:buChar char="•"/>
            </a:pPr>
            <a:r>
              <a:rPr lang="en-US" dirty="0" smtClean="0"/>
              <a:t>Perform </a:t>
            </a:r>
            <a:r>
              <a:rPr lang="en-US" dirty="0"/>
              <a:t>Interdisciplinary Hemorrhage Drills</a:t>
            </a:r>
          </a:p>
          <a:p>
            <a:pPr>
              <a:buFont typeface="Arial" panose="020B0604020202020204" pitchFamily="34" charset="0"/>
              <a:buChar char="•"/>
            </a:pPr>
            <a:r>
              <a:rPr lang="en-US" dirty="0"/>
              <a:t>Debrief after OB Hemorrhage Events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69356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13</a:t>
            </a:fld>
            <a:endParaRPr lang="en-US">
              <a:solidFill>
                <a:prstClr val="white"/>
              </a:solidFill>
            </a:endParaRPr>
          </a:p>
        </p:txBody>
      </p:sp>
      <p:sp>
        <p:nvSpPr>
          <p:cNvPr id="7" name="Rectangle 6"/>
          <p:cNvSpPr/>
          <p:nvPr/>
        </p:nvSpPr>
        <p:spPr>
          <a:xfrm>
            <a:off x="6553200" y="1752600"/>
            <a:ext cx="4572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Rectangle 4"/>
          <p:cNvSpPr/>
          <p:nvPr/>
        </p:nvSpPr>
        <p:spPr>
          <a:xfrm>
            <a:off x="6259862" y="5410200"/>
            <a:ext cx="521937" cy="533400"/>
          </a:xfrm>
          <a:custGeom>
            <a:avLst/>
            <a:gdLst>
              <a:gd name="connsiteX0" fmla="*/ 0 w 457200"/>
              <a:gd name="connsiteY0" fmla="*/ 0 h 533400"/>
              <a:gd name="connsiteX1" fmla="*/ 457200 w 457200"/>
              <a:gd name="connsiteY1" fmla="*/ 0 h 533400"/>
              <a:gd name="connsiteX2" fmla="*/ 457200 w 457200"/>
              <a:gd name="connsiteY2" fmla="*/ 533400 h 533400"/>
              <a:gd name="connsiteX3" fmla="*/ 0 w 457200"/>
              <a:gd name="connsiteY3" fmla="*/ 533400 h 533400"/>
              <a:gd name="connsiteX4" fmla="*/ 0 w 457200"/>
              <a:gd name="connsiteY4" fmla="*/ 0 h 533400"/>
              <a:gd name="connsiteX0" fmla="*/ 169932 w 457200"/>
              <a:gd name="connsiteY0" fmla="*/ 80920 h 533400"/>
              <a:gd name="connsiteX1" fmla="*/ 457200 w 457200"/>
              <a:gd name="connsiteY1" fmla="*/ 0 h 533400"/>
              <a:gd name="connsiteX2" fmla="*/ 457200 w 457200"/>
              <a:gd name="connsiteY2" fmla="*/ 533400 h 533400"/>
              <a:gd name="connsiteX3" fmla="*/ 0 w 457200"/>
              <a:gd name="connsiteY3" fmla="*/ 533400 h 533400"/>
              <a:gd name="connsiteX4" fmla="*/ 169932 w 457200"/>
              <a:gd name="connsiteY4" fmla="*/ 80920 h 533400"/>
              <a:gd name="connsiteX0" fmla="*/ 97104 w 457200"/>
              <a:gd name="connsiteY0" fmla="*/ 72828 h 533400"/>
              <a:gd name="connsiteX1" fmla="*/ 457200 w 457200"/>
              <a:gd name="connsiteY1" fmla="*/ 0 h 533400"/>
              <a:gd name="connsiteX2" fmla="*/ 457200 w 457200"/>
              <a:gd name="connsiteY2" fmla="*/ 533400 h 533400"/>
              <a:gd name="connsiteX3" fmla="*/ 0 w 457200"/>
              <a:gd name="connsiteY3" fmla="*/ 533400 h 533400"/>
              <a:gd name="connsiteX4" fmla="*/ 97104 w 457200"/>
              <a:gd name="connsiteY4" fmla="*/ 72828 h 533400"/>
              <a:gd name="connsiteX0" fmla="*/ 161841 w 521937"/>
              <a:gd name="connsiteY0" fmla="*/ 72828 h 533400"/>
              <a:gd name="connsiteX1" fmla="*/ 521937 w 521937"/>
              <a:gd name="connsiteY1" fmla="*/ 0 h 533400"/>
              <a:gd name="connsiteX2" fmla="*/ 521937 w 521937"/>
              <a:gd name="connsiteY2" fmla="*/ 533400 h 533400"/>
              <a:gd name="connsiteX3" fmla="*/ 0 w 521937"/>
              <a:gd name="connsiteY3" fmla="*/ 492940 h 533400"/>
              <a:gd name="connsiteX4" fmla="*/ 161841 w 521937"/>
              <a:gd name="connsiteY4" fmla="*/ 72828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37" h="533400">
                <a:moveTo>
                  <a:pt x="161841" y="72828"/>
                </a:moveTo>
                <a:lnTo>
                  <a:pt x="521937" y="0"/>
                </a:lnTo>
                <a:lnTo>
                  <a:pt x="521937" y="533400"/>
                </a:lnTo>
                <a:lnTo>
                  <a:pt x="0" y="492940"/>
                </a:lnTo>
                <a:lnTo>
                  <a:pt x="161841" y="728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aphicFrame>
        <p:nvGraphicFramePr>
          <p:cNvPr id="9" name="Content Placeholder 5"/>
          <p:cNvGraphicFramePr>
            <a:graphicFrameLocks noGrp="1"/>
          </p:cNvGraphicFramePr>
          <p:nvPr>
            <p:ph idx="1"/>
            <p:extLst/>
          </p:nvPr>
        </p:nvGraphicFramePr>
        <p:xfrm>
          <a:off x="228600" y="1600200"/>
          <a:ext cx="8610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114869" y="2681681"/>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75%</a:t>
            </a:r>
            <a:endParaRPr lang="en-US" sz="1600" dirty="0">
              <a:solidFill>
                <a:prstClr val="black"/>
              </a:solidFill>
              <a:ea typeface="+mn-ea"/>
              <a:cs typeface="Arial" panose="020B0604020202020204" pitchFamily="34" charset="0"/>
            </a:endParaRPr>
          </a:p>
        </p:txBody>
      </p:sp>
      <p:sp>
        <p:nvSpPr>
          <p:cNvPr id="10" name="TextBox 9"/>
          <p:cNvSpPr txBox="1"/>
          <p:nvPr/>
        </p:nvSpPr>
        <p:spPr>
          <a:xfrm>
            <a:off x="7114869" y="4602207"/>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17%</a:t>
            </a:r>
            <a:endParaRPr lang="en-US" sz="1600" dirty="0">
              <a:solidFill>
                <a:prstClr val="black"/>
              </a:solidFill>
              <a:ea typeface="+mn-ea"/>
              <a:cs typeface="Arial" panose="020B0604020202020204" pitchFamily="34" charset="0"/>
            </a:endParaRPr>
          </a:p>
        </p:txBody>
      </p:sp>
      <p:sp>
        <p:nvSpPr>
          <p:cNvPr id="11" name="TextBox 10"/>
          <p:cNvSpPr txBox="1"/>
          <p:nvPr/>
        </p:nvSpPr>
        <p:spPr>
          <a:xfrm>
            <a:off x="7114869" y="4918588"/>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 8%</a:t>
            </a:r>
            <a:endParaRPr lang="en-US" sz="1600" dirty="0">
              <a:solidFill>
                <a:prstClr val="black"/>
              </a:solidFill>
              <a:ea typeface="+mn-ea"/>
              <a:cs typeface="Arial" panose="020B0604020202020204" pitchFamily="34" charset="0"/>
            </a:endParaRPr>
          </a:p>
        </p:txBody>
      </p:sp>
      <p:sp>
        <p:nvSpPr>
          <p:cNvPr id="12" name="TextBox 11"/>
          <p:cNvSpPr txBox="1"/>
          <p:nvPr/>
        </p:nvSpPr>
        <p:spPr>
          <a:xfrm>
            <a:off x="1441636" y="2341946"/>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34%</a:t>
            </a:r>
            <a:endParaRPr lang="en-US" sz="1600" dirty="0">
              <a:solidFill>
                <a:prstClr val="black"/>
              </a:solidFill>
              <a:ea typeface="+mn-ea"/>
              <a:cs typeface="Arial" panose="020B0604020202020204" pitchFamily="34" charset="0"/>
            </a:endParaRPr>
          </a:p>
        </p:txBody>
      </p:sp>
      <p:sp>
        <p:nvSpPr>
          <p:cNvPr id="13" name="TextBox 12"/>
          <p:cNvSpPr txBox="1"/>
          <p:nvPr/>
        </p:nvSpPr>
        <p:spPr>
          <a:xfrm>
            <a:off x="1441636" y="3314908"/>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20%</a:t>
            </a:r>
            <a:endParaRPr lang="en-US" sz="1600" dirty="0">
              <a:solidFill>
                <a:prstClr val="black"/>
              </a:solidFill>
              <a:ea typeface="+mn-ea"/>
              <a:cs typeface="Arial" panose="020B0604020202020204" pitchFamily="34" charset="0"/>
            </a:endParaRPr>
          </a:p>
        </p:txBody>
      </p:sp>
      <p:sp>
        <p:nvSpPr>
          <p:cNvPr id="14" name="TextBox 13"/>
          <p:cNvSpPr txBox="1"/>
          <p:nvPr/>
        </p:nvSpPr>
        <p:spPr>
          <a:xfrm>
            <a:off x="1441636" y="4602207"/>
            <a:ext cx="595085"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46%</a:t>
            </a:r>
            <a:endParaRPr lang="en-US" sz="1600" dirty="0">
              <a:solidFill>
                <a:prstClr val="black"/>
              </a:solidFill>
              <a:ea typeface="+mn-ea"/>
              <a:cs typeface="Arial" panose="020B0604020202020204" pitchFamily="34" charset="0"/>
            </a:endParaRPr>
          </a:p>
        </p:txBody>
      </p:sp>
      <p:sp>
        <p:nvSpPr>
          <p:cNvPr id="15" name="TextBox 14"/>
          <p:cNvSpPr txBox="1"/>
          <p:nvPr/>
        </p:nvSpPr>
        <p:spPr>
          <a:xfrm>
            <a:off x="1071523" y="2063558"/>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11%</a:t>
            </a:r>
            <a:endParaRPr lang="en-US" sz="1600" dirty="0">
              <a:solidFill>
                <a:prstClr val="black"/>
              </a:solidFill>
              <a:ea typeface="+mn-ea"/>
              <a:cs typeface="Arial" panose="020B0604020202020204" pitchFamily="34" charset="0"/>
            </a:endParaRPr>
          </a:p>
        </p:txBody>
      </p:sp>
      <p:sp>
        <p:nvSpPr>
          <p:cNvPr id="16" name="TextBox 15"/>
          <p:cNvSpPr txBox="1"/>
          <p:nvPr/>
        </p:nvSpPr>
        <p:spPr>
          <a:xfrm>
            <a:off x="1071523" y="2650123"/>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18%</a:t>
            </a:r>
            <a:endParaRPr lang="en-US" sz="1600" dirty="0">
              <a:solidFill>
                <a:prstClr val="black"/>
              </a:solidFill>
              <a:ea typeface="+mn-ea"/>
              <a:cs typeface="Arial" panose="020B0604020202020204" pitchFamily="34" charset="0"/>
            </a:endParaRPr>
          </a:p>
        </p:txBody>
      </p:sp>
      <p:sp>
        <p:nvSpPr>
          <p:cNvPr id="17" name="TextBox 16"/>
          <p:cNvSpPr txBox="1"/>
          <p:nvPr/>
        </p:nvSpPr>
        <p:spPr>
          <a:xfrm>
            <a:off x="1071523" y="4287870"/>
            <a:ext cx="595086"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ea typeface="+mn-ea"/>
                <a:cs typeface="Arial" panose="020B0604020202020204" pitchFamily="34" charset="0"/>
              </a:rPr>
              <a:t>70%</a:t>
            </a:r>
            <a:endParaRPr lang="en-US" sz="1600" dirty="0">
              <a:solidFill>
                <a:prstClr val="black"/>
              </a:solidFill>
              <a:ea typeface="+mn-ea"/>
              <a:cs typeface="Arial" panose="020B0604020202020204" pitchFamily="34" charset="0"/>
            </a:endParaRPr>
          </a:p>
        </p:txBody>
      </p:sp>
      <p:sp>
        <p:nvSpPr>
          <p:cNvPr id="4" name="Title 1"/>
          <p:cNvSpPr txBox="1">
            <a:spLocks/>
          </p:cNvSpPr>
          <p:nvPr/>
        </p:nvSpPr>
        <p:spPr>
          <a:xfrm>
            <a:off x="228600" y="228599"/>
            <a:ext cx="8610600" cy="1652395"/>
          </a:xfrm>
          <a:prstGeom prst="rect">
            <a:avLst/>
          </a:prstGeom>
          <a:solidFill>
            <a:schemeClr val="bg1"/>
          </a:solidFill>
        </p:spPr>
        <p:txBody>
          <a:bodyPr>
            <a:normAutofit fontScale="82500" lnSpcReduction="20000"/>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sz="4800" b="1" dirty="0" smtClean="0"/>
              <a:t>Florida OHI Hospitals</a:t>
            </a:r>
          </a:p>
          <a:p>
            <a:pPr fontAlgn="auto">
              <a:spcAft>
                <a:spcPts val="0"/>
              </a:spcAft>
            </a:pPr>
            <a:r>
              <a:rPr lang="en-US" dirty="0" smtClean="0"/>
              <a:t>Risk Assessment on Admission</a:t>
            </a:r>
          </a:p>
          <a:p>
            <a:pPr fontAlgn="auto">
              <a:spcAft>
                <a:spcPts val="0"/>
              </a:spcAft>
            </a:pPr>
            <a:endParaRPr lang="en-US" sz="1000" dirty="0">
              <a:latin typeface="Arial Narrow" panose="020B0606020202030204" pitchFamily="34" charset="0"/>
            </a:endParaRPr>
          </a:p>
          <a:p>
            <a:pPr fontAlgn="auto">
              <a:spcAft>
                <a:spcPts val="0"/>
              </a:spcAft>
            </a:pPr>
            <a:r>
              <a:rPr lang="en-US" sz="2400" dirty="0" smtClean="0">
                <a:latin typeface="Arial Narrow" panose="020B0606020202030204" pitchFamily="34" charset="0"/>
              </a:rPr>
              <a:t>Percent of Hospitals Assessing for Risk of Obstetric Hemorrhage at Birth Admission and documenting score in clinical records</a:t>
            </a:r>
            <a:endParaRPr lang="en-US" sz="2400" dirty="0">
              <a:latin typeface="Arial Narrow" panose="020B0606020202030204" pitchFamily="34" charset="0"/>
            </a:endParaRPr>
          </a:p>
        </p:txBody>
      </p:sp>
    </p:spTree>
    <p:extLst>
      <p:ext uri="{BB962C8B-B14F-4D97-AF65-F5344CB8AC3E}">
        <p14:creationId xmlns:p14="http://schemas.microsoft.com/office/powerpoint/2010/main" val="369640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7"/>
            <a:ext cx="8229600" cy="1828800"/>
          </a:xfrm>
        </p:spPr>
        <p:txBody>
          <a:bodyPr>
            <a:normAutofit/>
          </a:bodyPr>
          <a:lstStyle/>
          <a:p>
            <a:r>
              <a:rPr lang="en-US" sz="4000" dirty="0"/>
              <a:t>Florida OHI Initiative Hospitals</a:t>
            </a:r>
            <a:r>
              <a:rPr lang="en-US" dirty="0"/>
              <a:t/>
            </a:r>
            <a:br>
              <a:rPr lang="en-US" dirty="0"/>
            </a:br>
            <a:r>
              <a:rPr lang="en-US" sz="3600" b="0" dirty="0" smtClean="0"/>
              <a:t>Quantification of Blood Loss</a:t>
            </a:r>
            <a:r>
              <a:rPr lang="en-US" sz="900" b="0" dirty="0" smtClean="0"/>
              <a:t/>
            </a:r>
            <a:br>
              <a:rPr lang="en-US" sz="900" b="0" dirty="0" smtClean="0"/>
            </a:br>
            <a:r>
              <a:rPr lang="en-US" sz="900" b="0" dirty="0"/>
              <a:t/>
            </a:r>
            <a:br>
              <a:rPr lang="en-US" sz="900" b="0" dirty="0"/>
            </a:br>
            <a:r>
              <a:rPr lang="en-US" sz="2000" b="0" dirty="0">
                <a:latin typeface="Arial Narrow" panose="020B0606020202030204" pitchFamily="34" charset="0"/>
              </a:rPr>
              <a:t>Percent of </a:t>
            </a:r>
            <a:r>
              <a:rPr lang="en-US" sz="2000" dirty="0" smtClean="0">
                <a:latin typeface="Arial Narrow" panose="020B0606020202030204" pitchFamily="34" charset="0"/>
              </a:rPr>
              <a:t>Vaginal</a:t>
            </a:r>
            <a:r>
              <a:rPr lang="en-US" sz="2000" b="0" dirty="0" smtClean="0">
                <a:latin typeface="Arial Narrow" panose="020B0606020202030204" pitchFamily="34" charset="0"/>
              </a:rPr>
              <a:t> Deliveries where blood loss was quantified (chart audit)</a:t>
            </a:r>
            <a:endParaRPr lang="en-US" sz="2000" b="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14</a:t>
            </a:fld>
            <a:endParaRPr lang="en-US">
              <a:solidFill>
                <a:prstClr val="white"/>
              </a:solidFill>
            </a:endParaRPr>
          </a:p>
        </p:txBody>
      </p:sp>
      <p:sp>
        <p:nvSpPr>
          <p:cNvPr id="3" name="Rectangle 2"/>
          <p:cNvSpPr/>
          <p:nvPr/>
        </p:nvSpPr>
        <p:spPr>
          <a:xfrm>
            <a:off x="8001000" y="1828800"/>
            <a:ext cx="6096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Rectangle 4"/>
          <p:cNvSpPr/>
          <p:nvPr/>
        </p:nvSpPr>
        <p:spPr>
          <a:xfrm>
            <a:off x="7696200" y="54102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aphicFrame>
        <p:nvGraphicFramePr>
          <p:cNvPr id="7" name="Content Placeholder 5"/>
          <p:cNvGraphicFramePr>
            <a:graphicFrameLocks noGrp="1"/>
          </p:cNvGraphicFramePr>
          <p:nvPr>
            <p:ph idx="1"/>
            <p:extLst/>
          </p:nvPr>
        </p:nvGraphicFramePr>
        <p:xfrm>
          <a:off x="457200" y="1828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094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Percent of women who were transfused with &gt; 3 units of any blood product during birth admission</a:t>
            </a: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15</a:t>
            </a:fld>
            <a:endParaRPr lang="en-US">
              <a:solidFill>
                <a:prstClr val="white"/>
              </a:solidFill>
            </a:endParaRPr>
          </a:p>
        </p:txBody>
      </p:sp>
      <p:graphicFrame>
        <p:nvGraphicFramePr>
          <p:cNvPr id="7" name="Content Placeholder 6"/>
          <p:cNvGraphicFramePr>
            <a:graphicFrameLocks noGrp="1"/>
          </p:cNvGraphicFramePr>
          <p:nvPr>
            <p:ph idx="1"/>
            <p:extLst/>
          </p:nvPr>
        </p:nvGraphicFramePr>
        <p:xfrm>
          <a:off x="-533400" y="1600200"/>
          <a:ext cx="9220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09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16</a:t>
            </a:fld>
            <a:endParaRPr lang="en-US">
              <a:solidFill>
                <a:prstClr val="white"/>
              </a:solidFill>
            </a:endParaRPr>
          </a:p>
        </p:txBody>
      </p:sp>
      <p:sp>
        <p:nvSpPr>
          <p:cNvPr id="3" name="Title 1"/>
          <p:cNvSpPr txBox="1">
            <a:spLocks/>
          </p:cNvSpPr>
          <p:nvPr/>
        </p:nvSpPr>
        <p:spPr>
          <a:xfrm>
            <a:off x="479571" y="4181915"/>
            <a:ext cx="8305800" cy="1133475"/>
          </a:xfrm>
          <a:prstGeom prst="rect">
            <a:avLst/>
          </a:prstGeom>
        </p:spPr>
        <p:txBody>
          <a:bodyPr>
            <a:no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b="1" dirty="0" smtClean="0">
                <a:effectLst>
                  <a:outerShdw blurRad="38100" dist="38100" dir="2700000" algn="tl">
                    <a:srgbClr val="000000">
                      <a:alpha val="43137"/>
                    </a:srgbClr>
                  </a:outerShdw>
                </a:effectLst>
              </a:rPr>
              <a:t>Hypertension in Pregnancy (HIP) Initiative</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04" y="712806"/>
            <a:ext cx="5554133" cy="3124200"/>
          </a:xfrm>
          <a:prstGeom prst="rect">
            <a:avLst/>
          </a:prstGeom>
        </p:spPr>
      </p:pic>
    </p:spTree>
    <p:extLst>
      <p:ext uri="{BB962C8B-B14F-4D97-AF65-F5344CB8AC3E}">
        <p14:creationId xmlns:p14="http://schemas.microsoft.com/office/powerpoint/2010/main" val="3224835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17</a:t>
            </a:fld>
            <a:endParaRPr lang="en-US">
              <a:solidFill>
                <a:prstClr val="white"/>
              </a:solidFill>
            </a:endParaRPr>
          </a:p>
        </p:txBody>
      </p:sp>
      <p:grpSp>
        <p:nvGrpSpPr>
          <p:cNvPr id="4" name="Group 3"/>
          <p:cNvGrpSpPr/>
          <p:nvPr/>
        </p:nvGrpSpPr>
        <p:grpSpPr>
          <a:xfrm>
            <a:off x="2610378" y="293616"/>
            <a:ext cx="6095111" cy="5867400"/>
            <a:chOff x="304800" y="304800"/>
            <a:chExt cx="6095110" cy="5867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6095110" cy="5867400"/>
            </a:xfrm>
            <a:prstGeom prst="rect">
              <a:avLst/>
            </a:prstGeom>
          </p:spPr>
        </p:pic>
        <p:sp>
          <p:nvSpPr>
            <p:cNvPr id="6" name="Oval 5"/>
            <p:cNvSpPr/>
            <p:nvPr/>
          </p:nvSpPr>
          <p:spPr>
            <a:xfrm>
              <a:off x="4267200" y="31089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Oval 6"/>
            <p:cNvSpPr/>
            <p:nvPr/>
          </p:nvSpPr>
          <p:spPr>
            <a:xfrm>
              <a:off x="6096000" y="51054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Oval 7"/>
            <p:cNvSpPr/>
            <p:nvPr/>
          </p:nvSpPr>
          <p:spPr>
            <a:xfrm>
              <a:off x="4114800" y="2954402"/>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Oval 8"/>
            <p:cNvSpPr/>
            <p:nvPr/>
          </p:nvSpPr>
          <p:spPr>
            <a:xfrm>
              <a:off x="4114800" y="30480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Oval 9"/>
            <p:cNvSpPr/>
            <p:nvPr/>
          </p:nvSpPr>
          <p:spPr>
            <a:xfrm>
              <a:off x="6120613" y="4981457"/>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Oval 10"/>
            <p:cNvSpPr/>
            <p:nvPr/>
          </p:nvSpPr>
          <p:spPr>
            <a:xfrm>
              <a:off x="6158713" y="4849422"/>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2" name="Oval 11"/>
            <p:cNvSpPr/>
            <p:nvPr/>
          </p:nvSpPr>
          <p:spPr>
            <a:xfrm>
              <a:off x="4876800" y="22098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Oval 12"/>
            <p:cNvSpPr/>
            <p:nvPr/>
          </p:nvSpPr>
          <p:spPr>
            <a:xfrm>
              <a:off x="4267200" y="29718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4" name="Oval 13"/>
            <p:cNvSpPr/>
            <p:nvPr/>
          </p:nvSpPr>
          <p:spPr>
            <a:xfrm>
              <a:off x="4953000" y="22860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5" name="Oval 14"/>
            <p:cNvSpPr/>
            <p:nvPr/>
          </p:nvSpPr>
          <p:spPr>
            <a:xfrm>
              <a:off x="4876800" y="23622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6" name="Oval 15"/>
            <p:cNvSpPr/>
            <p:nvPr/>
          </p:nvSpPr>
          <p:spPr>
            <a:xfrm>
              <a:off x="4953000" y="24384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p:nvSpPr>
          <p:spPr>
            <a:xfrm>
              <a:off x="4804646" y="2494639"/>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Oval 17"/>
            <p:cNvSpPr/>
            <p:nvPr/>
          </p:nvSpPr>
          <p:spPr>
            <a:xfrm>
              <a:off x="4191000" y="28956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9" name="Oval 18"/>
            <p:cNvSpPr/>
            <p:nvPr/>
          </p:nvSpPr>
          <p:spPr>
            <a:xfrm>
              <a:off x="609600" y="9906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0" name="Oval 19"/>
            <p:cNvSpPr/>
            <p:nvPr/>
          </p:nvSpPr>
          <p:spPr>
            <a:xfrm>
              <a:off x="4625947" y="609441"/>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1" name="Oval 20"/>
            <p:cNvSpPr/>
            <p:nvPr/>
          </p:nvSpPr>
          <p:spPr>
            <a:xfrm>
              <a:off x="4399154" y="36576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Oval 21"/>
            <p:cNvSpPr/>
            <p:nvPr/>
          </p:nvSpPr>
          <p:spPr>
            <a:xfrm>
              <a:off x="5075055" y="435864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3" name="Oval 22"/>
            <p:cNvSpPr/>
            <p:nvPr/>
          </p:nvSpPr>
          <p:spPr>
            <a:xfrm>
              <a:off x="5105400" y="44805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4" name="Oval 23"/>
            <p:cNvSpPr/>
            <p:nvPr/>
          </p:nvSpPr>
          <p:spPr>
            <a:xfrm>
              <a:off x="5029200" y="44958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5" name="Oval 24"/>
            <p:cNvSpPr/>
            <p:nvPr/>
          </p:nvSpPr>
          <p:spPr>
            <a:xfrm>
              <a:off x="4686300" y="27432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6" name="Oval 25"/>
            <p:cNvSpPr/>
            <p:nvPr/>
          </p:nvSpPr>
          <p:spPr>
            <a:xfrm>
              <a:off x="4419600" y="31851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7" name="Oval 26"/>
            <p:cNvSpPr/>
            <p:nvPr/>
          </p:nvSpPr>
          <p:spPr>
            <a:xfrm>
              <a:off x="6248400" y="47091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8" name="Oval 27"/>
            <p:cNvSpPr/>
            <p:nvPr/>
          </p:nvSpPr>
          <p:spPr>
            <a:xfrm>
              <a:off x="6248400" y="45720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9" name="Oval 28"/>
            <p:cNvSpPr/>
            <p:nvPr/>
          </p:nvSpPr>
          <p:spPr>
            <a:xfrm>
              <a:off x="6096000" y="52425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0" name="Oval 29"/>
            <p:cNvSpPr/>
            <p:nvPr/>
          </p:nvSpPr>
          <p:spPr>
            <a:xfrm>
              <a:off x="6172200" y="46329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Oval 30"/>
            <p:cNvSpPr/>
            <p:nvPr/>
          </p:nvSpPr>
          <p:spPr>
            <a:xfrm>
              <a:off x="6248400" y="44196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2" name="Oval 31"/>
            <p:cNvSpPr/>
            <p:nvPr/>
          </p:nvSpPr>
          <p:spPr>
            <a:xfrm>
              <a:off x="6019800" y="51663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3" name="Oval 32"/>
            <p:cNvSpPr/>
            <p:nvPr/>
          </p:nvSpPr>
          <p:spPr>
            <a:xfrm>
              <a:off x="685800" y="8991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4" name="Oval 33"/>
            <p:cNvSpPr/>
            <p:nvPr/>
          </p:nvSpPr>
          <p:spPr>
            <a:xfrm>
              <a:off x="838200" y="9144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Oval 34"/>
            <p:cNvSpPr/>
            <p:nvPr/>
          </p:nvSpPr>
          <p:spPr>
            <a:xfrm>
              <a:off x="5105400" y="47091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6" name="Oval 35"/>
            <p:cNvSpPr/>
            <p:nvPr/>
          </p:nvSpPr>
          <p:spPr>
            <a:xfrm>
              <a:off x="6172200" y="51816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7" name="Oval 36"/>
            <p:cNvSpPr/>
            <p:nvPr/>
          </p:nvSpPr>
          <p:spPr>
            <a:xfrm>
              <a:off x="5181600" y="158496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8" name="Oval 37"/>
            <p:cNvSpPr/>
            <p:nvPr/>
          </p:nvSpPr>
          <p:spPr>
            <a:xfrm>
              <a:off x="4038600" y="1219200"/>
              <a:ext cx="76200" cy="9144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39" name="Group 38"/>
          <p:cNvGrpSpPr/>
          <p:nvPr/>
        </p:nvGrpSpPr>
        <p:grpSpPr>
          <a:xfrm>
            <a:off x="4810335" y="3566406"/>
            <a:ext cx="1807596" cy="2019300"/>
            <a:chOff x="4039611" y="4095042"/>
            <a:chExt cx="1524001" cy="1752600"/>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2540" t="2637" r="2786" b="5364"/>
            <a:stretch/>
          </p:blipFill>
          <p:spPr>
            <a:xfrm>
              <a:off x="4039611" y="4095042"/>
              <a:ext cx="1524001" cy="1752600"/>
            </a:xfrm>
            <a:prstGeom prst="rect">
              <a:avLst/>
            </a:prstGeom>
          </p:spPr>
        </p:pic>
        <p:sp>
          <p:nvSpPr>
            <p:cNvPr id="41" name="Oval 40"/>
            <p:cNvSpPr/>
            <p:nvPr/>
          </p:nvSpPr>
          <p:spPr>
            <a:xfrm>
              <a:off x="4724400" y="4663440"/>
              <a:ext cx="76200" cy="762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2" name="Rectangle 41"/>
            <p:cNvSpPr/>
            <p:nvPr/>
          </p:nvSpPr>
          <p:spPr>
            <a:xfrm>
              <a:off x="4114800" y="4739640"/>
              <a:ext cx="457200" cy="18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
        <p:nvSpPr>
          <p:cNvPr id="44" name="Title 1"/>
          <p:cNvSpPr txBox="1">
            <a:spLocks/>
          </p:cNvSpPr>
          <p:nvPr/>
        </p:nvSpPr>
        <p:spPr>
          <a:xfrm>
            <a:off x="1362620" y="2037346"/>
            <a:ext cx="1752599" cy="796565"/>
          </a:xfrm>
          <a:prstGeom prst="rect">
            <a:avLst/>
          </a:prstGeom>
        </p:spPr>
        <p:txBody>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b="1" dirty="0" smtClean="0"/>
              <a:t>HIP</a:t>
            </a:r>
            <a:endParaRPr lang="en-US" b="1" dirty="0"/>
          </a:p>
        </p:txBody>
      </p:sp>
      <p:sp>
        <p:nvSpPr>
          <p:cNvPr id="45" name="Content Placeholder 2"/>
          <p:cNvSpPr txBox="1">
            <a:spLocks/>
          </p:cNvSpPr>
          <p:nvPr/>
        </p:nvSpPr>
        <p:spPr>
          <a:xfrm>
            <a:off x="248654" y="2881817"/>
            <a:ext cx="4399569" cy="2088456"/>
          </a:xfrm>
          <a:prstGeom prst="rect">
            <a:avLst/>
          </a:prstGeom>
        </p:spPr>
        <p:txBody>
          <a:bodyPr>
            <a:normAutofit fontScale="85000" lnSpcReduction="20000"/>
          </a:bodyPr>
          <a:lstStyle>
            <a:lvl1pPr marL="342900" indent="-342900" algn="l" defTabSz="914400" rtl="0" eaLnBrk="1" latinLnBrk="0" hangingPunct="1">
              <a:spcBef>
                <a:spcPct val="20000"/>
              </a:spcBef>
              <a:buFontTx/>
              <a:buBlip>
                <a:blip r:embed="rId4"/>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smtClean="0">
                <a:solidFill>
                  <a:prstClr val="black"/>
                </a:solidFill>
                <a:latin typeface="Arial Narrow" panose="020B0606020202030204" pitchFamily="34" charset="0"/>
                <a:cs typeface="Arial" pitchFamily="34" charset="0"/>
              </a:rPr>
              <a:t>32 Florida &amp; 1 Colombia  hospitals</a:t>
            </a:r>
            <a:endParaRPr lang="en-US" dirty="0" smtClean="0">
              <a:solidFill>
                <a:prstClr val="black"/>
              </a:solidFill>
              <a:latin typeface="Arial Narrow" panose="020B0606020202030204" pitchFamily="34" charset="0"/>
            </a:endParaRPr>
          </a:p>
          <a:p>
            <a:pPr marL="0" indent="0" fontAlgn="auto">
              <a:spcAft>
                <a:spcPts val="0"/>
              </a:spcAft>
              <a:buFontTx/>
              <a:buNone/>
            </a:pPr>
            <a:endParaRPr lang="en-US" sz="1000" dirty="0" smtClean="0">
              <a:solidFill>
                <a:prstClr val="black"/>
              </a:solidFill>
              <a:latin typeface="Arial Narrow" panose="020B0606020202030204" pitchFamily="34" charset="0"/>
            </a:endParaRPr>
          </a:p>
          <a:p>
            <a:pPr fontAlgn="auto">
              <a:spcAft>
                <a:spcPts val="0"/>
              </a:spcAft>
            </a:pPr>
            <a:r>
              <a:rPr lang="en-US" dirty="0" smtClean="0">
                <a:solidFill>
                  <a:prstClr val="black"/>
                </a:solidFill>
                <a:latin typeface="Arial Narrow" panose="020B0606020202030204" pitchFamily="34" charset="0"/>
              </a:rPr>
              <a:t>Objective: Decrease short/long-term morbidity/mortality related to acute onset hypertension.</a:t>
            </a:r>
          </a:p>
          <a:p>
            <a:pPr marL="457200" lvl="1" indent="0" fontAlgn="auto">
              <a:spcAft>
                <a:spcPts val="600"/>
              </a:spcAft>
              <a:buFontTx/>
              <a:buNone/>
            </a:pPr>
            <a:endParaRPr lang="en-US"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2569452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18</a:t>
            </a:fld>
            <a:endParaRPr lang="en-US">
              <a:solidFill>
                <a:prstClr val="white"/>
              </a:solidFill>
            </a:endParaRPr>
          </a:p>
        </p:txBody>
      </p:sp>
      <p:sp>
        <p:nvSpPr>
          <p:cNvPr id="3" name="Title 1"/>
          <p:cNvSpPr txBox="1">
            <a:spLocks/>
          </p:cNvSpPr>
          <p:nvPr/>
        </p:nvSpPr>
        <p:spPr>
          <a:xfrm>
            <a:off x="443116" y="1555801"/>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b="1" dirty="0" smtClean="0">
                <a:effectLst>
                  <a:outerShdw blurRad="38100" dist="38100" dir="2700000" algn="tl">
                    <a:srgbClr val="000000">
                      <a:alpha val="43137"/>
                    </a:srgbClr>
                  </a:outerShdw>
                </a:effectLst>
              </a:rPr>
              <a:t>Hypertension Safety Patient Bundle</a:t>
            </a:r>
            <a:endParaRPr lang="en-US"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968721" y="2407754"/>
            <a:ext cx="7857896" cy="3802303"/>
          </a:xfrm>
          <a:prstGeom prst="rect">
            <a:avLst/>
          </a:prstGeom>
        </p:spPr>
        <p:txBody>
          <a:bodyPr>
            <a:normAutofit fontScale="92500" lnSpcReduction="10000"/>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Tx/>
              <a:buNone/>
            </a:pPr>
            <a:r>
              <a:rPr lang="en-US" b="1" dirty="0" smtClean="0">
                <a:solidFill>
                  <a:prstClr val="black"/>
                </a:solidFill>
              </a:rPr>
              <a:t>Readiness</a:t>
            </a:r>
          </a:p>
          <a:p>
            <a:pPr lvl="1" fontAlgn="auto">
              <a:spcAft>
                <a:spcPts val="0"/>
              </a:spcAft>
            </a:pPr>
            <a:r>
              <a:rPr lang="en-US" dirty="0" smtClean="0">
                <a:solidFill>
                  <a:prstClr val="black"/>
                </a:solidFill>
              </a:rPr>
              <a:t>Every unit</a:t>
            </a:r>
          </a:p>
          <a:p>
            <a:pPr marL="0" indent="0" fontAlgn="auto">
              <a:spcAft>
                <a:spcPts val="0"/>
              </a:spcAft>
              <a:buFontTx/>
              <a:buNone/>
            </a:pPr>
            <a:r>
              <a:rPr lang="en-US" b="1" dirty="0" smtClean="0">
                <a:solidFill>
                  <a:prstClr val="black"/>
                </a:solidFill>
              </a:rPr>
              <a:t>Recognition / Prevention</a:t>
            </a:r>
          </a:p>
          <a:p>
            <a:pPr lvl="1" fontAlgn="auto">
              <a:spcAft>
                <a:spcPts val="0"/>
              </a:spcAft>
            </a:pPr>
            <a:r>
              <a:rPr lang="en-US" dirty="0" smtClean="0">
                <a:solidFill>
                  <a:prstClr val="black"/>
                </a:solidFill>
              </a:rPr>
              <a:t>Every patient</a:t>
            </a:r>
          </a:p>
          <a:p>
            <a:pPr marL="0" indent="0" fontAlgn="auto">
              <a:spcAft>
                <a:spcPts val="0"/>
              </a:spcAft>
              <a:buFontTx/>
              <a:buNone/>
            </a:pPr>
            <a:r>
              <a:rPr lang="en-US" b="1" dirty="0" smtClean="0">
                <a:solidFill>
                  <a:prstClr val="black"/>
                </a:solidFill>
              </a:rPr>
              <a:t>Response</a:t>
            </a:r>
          </a:p>
          <a:p>
            <a:pPr lvl="1" fontAlgn="auto">
              <a:spcAft>
                <a:spcPts val="0"/>
              </a:spcAft>
            </a:pPr>
            <a:r>
              <a:rPr lang="en-US" dirty="0" smtClean="0">
                <a:solidFill>
                  <a:prstClr val="black"/>
                </a:solidFill>
              </a:rPr>
              <a:t>Every case of severe hypertension/preeclampsia</a:t>
            </a:r>
          </a:p>
          <a:p>
            <a:pPr marL="0" indent="0" fontAlgn="auto">
              <a:spcAft>
                <a:spcPts val="0"/>
              </a:spcAft>
              <a:buFontTx/>
              <a:buNone/>
            </a:pPr>
            <a:r>
              <a:rPr lang="en-US" b="1" dirty="0" smtClean="0">
                <a:solidFill>
                  <a:prstClr val="black"/>
                </a:solidFill>
              </a:rPr>
              <a:t>Reporting / Systems Learning</a:t>
            </a:r>
          </a:p>
          <a:p>
            <a:pPr lvl="1" fontAlgn="auto">
              <a:spcAft>
                <a:spcPts val="0"/>
              </a:spcAft>
            </a:pPr>
            <a:r>
              <a:rPr lang="en-US" dirty="0" smtClean="0">
                <a:solidFill>
                  <a:prstClr val="black"/>
                </a:solidFill>
              </a:rPr>
              <a:t>Every unit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608" y="264800"/>
            <a:ext cx="3684497" cy="1219909"/>
          </a:xfrm>
          <a:prstGeom prst="rect">
            <a:avLst/>
          </a:prstGeom>
        </p:spPr>
      </p:pic>
    </p:spTree>
    <p:extLst>
      <p:ext uri="{BB962C8B-B14F-4D97-AF65-F5344CB8AC3E}">
        <p14:creationId xmlns:p14="http://schemas.microsoft.com/office/powerpoint/2010/main" val="278648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726"/>
            <a:ext cx="9067800" cy="1143000"/>
          </a:xfrm>
        </p:spPr>
        <p:txBody>
          <a:bodyPr>
            <a:noAutofit/>
          </a:bodyPr>
          <a:lstStyle/>
          <a:p>
            <a:r>
              <a:rPr lang="en-US" sz="2800" dirty="0" smtClean="0"/>
              <a:t> </a:t>
            </a:r>
            <a:br>
              <a:rPr lang="en-US" sz="2800" dirty="0" smtClean="0"/>
            </a:br>
            <a:r>
              <a:rPr lang="en-US" sz="4000" dirty="0" smtClean="0"/>
              <a:t>Florida HIP Hospitals</a:t>
            </a:r>
            <a:br>
              <a:rPr lang="en-US" sz="4000" dirty="0" smtClean="0"/>
            </a:br>
            <a:r>
              <a:rPr lang="en-US" sz="3600" b="0" dirty="0" smtClean="0"/>
              <a:t>Treatment of New Onset Hypertension</a:t>
            </a:r>
            <a:r>
              <a:rPr lang="en-US" sz="800" b="0" dirty="0" smtClean="0"/>
              <a:t/>
            </a:r>
            <a:br>
              <a:rPr lang="en-US" sz="800" b="0" dirty="0" smtClean="0"/>
            </a:br>
            <a:r>
              <a:rPr lang="en-US" sz="800" dirty="0"/>
              <a:t/>
            </a:r>
            <a:br>
              <a:rPr lang="en-US" sz="800" dirty="0"/>
            </a:br>
            <a:r>
              <a:rPr lang="en-US" sz="2000" dirty="0" smtClean="0">
                <a:latin typeface="Arial Narrow" panose="020B0606020202030204" pitchFamily="34" charset="0"/>
              </a:rPr>
              <a:t>Percent </a:t>
            </a:r>
            <a:r>
              <a:rPr lang="en-US" sz="2000" dirty="0">
                <a:latin typeface="Arial Narrow" panose="020B0606020202030204" pitchFamily="34" charset="0"/>
              </a:rPr>
              <a:t>of All Reporting Hospitals that treated women with persistent new-onset severe HTN within 1 hour</a:t>
            </a: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19</a:t>
            </a:fld>
            <a:endParaRPr lang="en-US">
              <a:solidFill>
                <a:prstClr val="white"/>
              </a:solidFill>
            </a:endParaRPr>
          </a:p>
        </p:txBody>
      </p:sp>
      <p:graphicFrame>
        <p:nvGraphicFramePr>
          <p:cNvPr id="6" name="Chart 5"/>
          <p:cNvGraphicFramePr>
            <a:graphicFrameLocks/>
          </p:cNvGraphicFramePr>
          <p:nvPr>
            <p:extLst/>
          </p:nvPr>
        </p:nvGraphicFramePr>
        <p:xfrm>
          <a:off x="228600" y="1584223"/>
          <a:ext cx="8715374" cy="513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617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7"/>
            <a:ext cx="8229600" cy="4830763"/>
          </a:xfrm>
        </p:spPr>
        <p:txBody>
          <a:bodyPr/>
          <a:lstStyle/>
          <a:p>
            <a:pPr eaLnBrk="1" hangingPunct="1">
              <a:buClr>
                <a:srgbClr val="F58466"/>
              </a:buClr>
            </a:pPr>
            <a:r>
              <a:rPr lang="en-US" altLang="en-US" sz="2800" dirty="0"/>
              <a:t>Moderator: </a:t>
            </a:r>
            <a:r>
              <a:rPr lang="en-US" altLang="en-US" sz="2800" dirty="0" smtClean="0"/>
              <a:t>Ann Borders, MD, MSc, MPH</a:t>
            </a:r>
          </a:p>
          <a:p>
            <a:pPr eaLnBrk="1" hangingPunct="1">
              <a:buClr>
                <a:srgbClr val="F58466"/>
              </a:buClr>
            </a:pPr>
            <a:r>
              <a:rPr lang="en-US" altLang="en-US" sz="2800" dirty="0" smtClean="0"/>
              <a:t>Panelists:</a:t>
            </a:r>
          </a:p>
          <a:p>
            <a:pPr lvl="1" eaLnBrk="1" hangingPunct="1">
              <a:buClr>
                <a:srgbClr val="004990"/>
              </a:buClr>
              <a:buFont typeface="Arial" pitchFamily="34" charset="0"/>
              <a:buChar char="•"/>
            </a:pPr>
            <a:r>
              <a:rPr lang="en-US" altLang="en-US" dirty="0" smtClean="0"/>
              <a:t>William M. </a:t>
            </a:r>
            <a:r>
              <a:rPr lang="en-US" altLang="en-US" dirty="0" err="1" smtClean="0"/>
              <a:t>Sappenfield</a:t>
            </a:r>
            <a:r>
              <a:rPr lang="en-US" altLang="en-US" dirty="0" smtClean="0"/>
              <a:t>, MD, MPH, CPH, Director, Florida Perinatal Quality Collaborative</a:t>
            </a:r>
          </a:p>
          <a:p>
            <a:pPr lvl="1" eaLnBrk="1" hangingPunct="1">
              <a:buClr>
                <a:srgbClr val="004990"/>
              </a:buClr>
              <a:buFont typeface="Arial" pitchFamily="34" charset="0"/>
              <a:buChar char="•"/>
            </a:pPr>
            <a:r>
              <a:rPr lang="en-US" altLang="en-US" dirty="0" smtClean="0"/>
              <a:t>Michael P. </a:t>
            </a:r>
            <a:r>
              <a:rPr lang="en-US" altLang="en-US" dirty="0" err="1" smtClean="0"/>
              <a:t>Marcotte</a:t>
            </a:r>
            <a:r>
              <a:rPr lang="en-US" altLang="en-US" dirty="0" smtClean="0"/>
              <a:t>, MD, Obstetric Faculty and Obstetric Project Clinician, Ohio Perinatal Quality Collaborative</a:t>
            </a:r>
          </a:p>
          <a:p>
            <a:pPr lvl="1" eaLnBrk="1" hangingPunct="1">
              <a:buClr>
                <a:srgbClr val="004990"/>
              </a:buClr>
              <a:buFont typeface="Arial" pitchFamily="34" charset="0"/>
              <a:buChar char="•"/>
            </a:pPr>
            <a:r>
              <a:rPr lang="en-US" altLang="en-US" dirty="0" err="1" smtClean="0"/>
              <a:t>Munish</a:t>
            </a:r>
            <a:r>
              <a:rPr lang="en-US" altLang="en-US" dirty="0" smtClean="0"/>
              <a:t> Gupta, MD, MMSC, Chair, Neonatal Quality Improvement Collaborative of Massachusetts</a:t>
            </a:r>
            <a:endParaRPr lang="en-US" altLang="en-US" dirty="0"/>
          </a:p>
        </p:txBody>
      </p:sp>
    </p:spTree>
    <p:extLst>
      <p:ext uri="{BB962C8B-B14F-4D97-AF65-F5344CB8AC3E}">
        <p14:creationId xmlns:p14="http://schemas.microsoft.com/office/powerpoint/2010/main" val="285267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6726"/>
            <a:ext cx="9067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510B"/>
                </a:solidFill>
                <a:latin typeface="Garamond" pitchFamily="18" charset="0"/>
                <a:ea typeface="+mj-ea"/>
                <a:cs typeface="+mj-cs"/>
              </a:defRPr>
            </a:lvl1pPr>
          </a:lstStyle>
          <a:p>
            <a:pPr fontAlgn="auto">
              <a:spcAft>
                <a:spcPts val="0"/>
              </a:spcAft>
            </a:pPr>
            <a:r>
              <a:rPr lang="en-US" sz="2800" dirty="0" smtClean="0"/>
              <a:t> </a:t>
            </a:r>
            <a:br>
              <a:rPr lang="en-US" sz="2800" dirty="0" smtClean="0"/>
            </a:br>
            <a:r>
              <a:rPr lang="en-US" sz="4000" dirty="0" smtClean="0"/>
              <a:t>Florida HIP Hospitals</a:t>
            </a:r>
            <a:br>
              <a:rPr lang="en-US" sz="4000" dirty="0" smtClean="0"/>
            </a:br>
            <a:r>
              <a:rPr lang="en-US" sz="3600" b="0" dirty="0" smtClean="0"/>
              <a:t>Education  of New Onset Hypertension</a:t>
            </a:r>
            <a:r>
              <a:rPr lang="en-US" sz="800" b="0" dirty="0" smtClean="0"/>
              <a:t/>
            </a:r>
            <a:br>
              <a:rPr lang="en-US" sz="800" b="0" dirty="0" smtClean="0"/>
            </a:br>
            <a:r>
              <a:rPr lang="en-US" sz="800" dirty="0" smtClean="0"/>
              <a:t/>
            </a:r>
            <a:br>
              <a:rPr lang="en-US" sz="800" dirty="0" smtClean="0"/>
            </a:br>
            <a:r>
              <a:rPr lang="en-US" sz="2000" dirty="0" smtClean="0">
                <a:latin typeface="Arial Narrow" panose="020B0606020202030204" pitchFamily="34" charset="0"/>
              </a:rPr>
              <a:t>Percent of All Reporting Hospitals where women received discharge education materials</a:t>
            </a:r>
            <a:endParaRPr lang="en-US"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20</a:t>
            </a:fld>
            <a:endParaRPr lang="en-US">
              <a:solidFill>
                <a:prstClr val="white"/>
              </a:solidFill>
            </a:endParaRPr>
          </a:p>
        </p:txBody>
      </p:sp>
      <p:graphicFrame>
        <p:nvGraphicFramePr>
          <p:cNvPr id="7" name="Chart 6"/>
          <p:cNvGraphicFramePr>
            <a:graphicFrameLocks/>
          </p:cNvGraphicFramePr>
          <p:nvPr>
            <p:extLst/>
          </p:nvPr>
        </p:nvGraphicFramePr>
        <p:xfrm>
          <a:off x="152400" y="1524000"/>
          <a:ext cx="8763000" cy="48434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5186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21</a:t>
            </a:fld>
            <a:endParaRPr lang="en-US">
              <a:solidFill>
                <a:prstClr val="white"/>
              </a:solidFill>
            </a:endParaRPr>
          </a:p>
        </p:txBody>
      </p:sp>
      <p:graphicFrame>
        <p:nvGraphicFramePr>
          <p:cNvPr id="6" name="Chart 5"/>
          <p:cNvGraphicFramePr>
            <a:graphicFrameLocks/>
          </p:cNvGraphicFramePr>
          <p:nvPr>
            <p:extLst/>
          </p:nvPr>
        </p:nvGraphicFramePr>
        <p:xfrm>
          <a:off x="533400" y="1417638"/>
          <a:ext cx="8382000" cy="47545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0" y="276726"/>
            <a:ext cx="9067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510B"/>
                </a:solidFill>
                <a:latin typeface="Garamond" pitchFamily="18" charset="0"/>
                <a:ea typeface="+mj-ea"/>
                <a:cs typeface="+mj-cs"/>
              </a:defRPr>
            </a:lvl1pPr>
          </a:lstStyle>
          <a:p>
            <a:pPr fontAlgn="auto">
              <a:spcAft>
                <a:spcPts val="0"/>
              </a:spcAft>
            </a:pPr>
            <a:r>
              <a:rPr lang="en-US" sz="2800" dirty="0" smtClean="0"/>
              <a:t> </a:t>
            </a:r>
            <a:br>
              <a:rPr lang="en-US" sz="2800" dirty="0" smtClean="0"/>
            </a:br>
            <a:r>
              <a:rPr lang="en-US" sz="4000" dirty="0" smtClean="0"/>
              <a:t>Florida HIP Hospitals</a:t>
            </a:r>
            <a:br>
              <a:rPr lang="en-US" sz="4000" dirty="0" smtClean="0"/>
            </a:br>
            <a:r>
              <a:rPr lang="en-US" sz="3600" b="0" dirty="0" smtClean="0"/>
              <a:t>Follow-Up of New Onset Hypertension</a:t>
            </a:r>
            <a:r>
              <a:rPr lang="en-US" sz="800" b="0" dirty="0" smtClean="0"/>
              <a:t/>
            </a:r>
            <a:br>
              <a:rPr lang="en-US" sz="800" b="0" dirty="0" smtClean="0"/>
            </a:br>
            <a:r>
              <a:rPr lang="en-US" sz="800" b="0" dirty="0" err="1" smtClean="0"/>
              <a:t>ee</a:t>
            </a:r>
            <a:r>
              <a:rPr lang="en-US" sz="800" dirty="0" smtClean="0"/>
              <a:t/>
            </a:r>
            <a:br>
              <a:rPr lang="en-US" sz="800" dirty="0" smtClean="0"/>
            </a:br>
            <a:r>
              <a:rPr lang="en-US" sz="2000" dirty="0" smtClean="0">
                <a:latin typeface="Arial Narrow" panose="020B0606020202030204" pitchFamily="34" charset="0"/>
              </a:rPr>
              <a:t>Percent of All Reporting Hospitals where women had follow-up appointments scheduled in appropriate timing</a:t>
            </a:r>
            <a:endParaRPr lang="en-US" sz="2000" dirty="0">
              <a:latin typeface="Arial Narrow" panose="020B0606020202030204" pitchFamily="34" charset="0"/>
            </a:endParaRPr>
          </a:p>
        </p:txBody>
      </p:sp>
    </p:spTree>
    <p:extLst>
      <p:ext uri="{BB962C8B-B14F-4D97-AF65-F5344CB8AC3E}">
        <p14:creationId xmlns:p14="http://schemas.microsoft.com/office/powerpoint/2010/main" val="2452217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22</a:t>
            </a:fld>
            <a:endParaRPr lang="en-US">
              <a:solidFill>
                <a:prstClr val="white"/>
              </a:solidFill>
            </a:endParaRPr>
          </a:p>
        </p:txBody>
      </p:sp>
      <p:graphicFrame>
        <p:nvGraphicFramePr>
          <p:cNvPr id="7" name="Content Placeholder 6"/>
          <p:cNvGraphicFramePr>
            <a:graphicFrameLocks noGrp="1"/>
          </p:cNvGraphicFramePr>
          <p:nvPr>
            <p:ph idx="1"/>
            <p:extLst/>
          </p:nvPr>
        </p:nvGraphicFramePr>
        <p:xfrm>
          <a:off x="270520" y="1711031"/>
          <a:ext cx="7654281"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0" y="148390"/>
            <a:ext cx="9067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510B"/>
                </a:solidFill>
                <a:latin typeface="Garamond" pitchFamily="18" charset="0"/>
                <a:ea typeface="+mj-ea"/>
                <a:cs typeface="+mj-cs"/>
              </a:defRPr>
            </a:lvl1pPr>
          </a:lstStyle>
          <a:p>
            <a:pPr fontAlgn="auto">
              <a:spcAft>
                <a:spcPts val="0"/>
              </a:spcAft>
            </a:pPr>
            <a:r>
              <a:rPr lang="en-US" sz="2800" dirty="0" smtClean="0"/>
              <a:t> </a:t>
            </a:r>
            <a:br>
              <a:rPr lang="en-US" sz="2800" dirty="0" smtClean="0"/>
            </a:br>
            <a:r>
              <a:rPr lang="en-US" sz="4000" dirty="0" smtClean="0"/>
              <a:t>Florida HIP Hospitals</a:t>
            </a:r>
            <a:br>
              <a:rPr lang="en-US" sz="4000" dirty="0" smtClean="0"/>
            </a:br>
            <a:r>
              <a:rPr lang="en-US" sz="3600" b="0" dirty="0" smtClean="0"/>
              <a:t>Structural Measures</a:t>
            </a:r>
            <a:r>
              <a:rPr lang="en-US" sz="800" b="0" dirty="0" smtClean="0"/>
              <a:t/>
            </a:r>
            <a:br>
              <a:rPr lang="en-US" sz="800" b="0" dirty="0" smtClean="0"/>
            </a:br>
            <a:r>
              <a:rPr lang="en-US" sz="800" dirty="0" smtClean="0"/>
              <a:t/>
            </a:r>
            <a:br>
              <a:rPr lang="en-US" sz="800" dirty="0" smtClean="0"/>
            </a:br>
            <a:r>
              <a:rPr lang="en-US" sz="2000" dirty="0" smtClean="0">
                <a:latin typeface="Arial Narrow" panose="020B0606020202030204" pitchFamily="34" charset="0"/>
              </a:rPr>
              <a:t>Percent of All Reporting Hospitals</a:t>
            </a:r>
            <a:endParaRPr lang="en-US" sz="2000" dirty="0">
              <a:latin typeface="Arial Narrow" panose="020B0606020202030204" pitchFamily="34" charset="0"/>
            </a:endParaRPr>
          </a:p>
        </p:txBody>
      </p:sp>
      <p:sp>
        <p:nvSpPr>
          <p:cNvPr id="2" name="TextBox 1"/>
          <p:cNvSpPr txBox="1"/>
          <p:nvPr/>
        </p:nvSpPr>
        <p:spPr>
          <a:xfrm>
            <a:off x="6476615" y="2178932"/>
            <a:ext cx="2552891" cy="3170099"/>
          </a:xfrm>
          <a:prstGeom prst="rect">
            <a:avLst/>
          </a:prstGeom>
          <a:noFill/>
        </p:spPr>
        <p:txBody>
          <a:bodyPr wrap="square" rtlCol="0">
            <a:spAutoFit/>
          </a:bodyPr>
          <a:lstStyle/>
          <a:p>
            <a:pPr marL="174625" indent="-174625" eaLnBrk="1" fontAlgn="auto" hangingPunct="1">
              <a:spcBef>
                <a:spcPts val="0"/>
              </a:spcBef>
              <a:spcAft>
                <a:spcPts val="0"/>
              </a:spcAft>
              <a:buFont typeface="Arial" panose="020B0604020202020204" pitchFamily="34" charset="0"/>
              <a:buChar char="•"/>
            </a:pPr>
            <a:r>
              <a:rPr lang="en-US" sz="2000" dirty="0" smtClean="0">
                <a:solidFill>
                  <a:prstClr val="black"/>
                </a:solidFill>
                <a:latin typeface="Arial Narrow" panose="020B0606020202030204" pitchFamily="34" charset="0"/>
                <a:ea typeface="+mn-ea"/>
              </a:rPr>
              <a:t>Hypertension protocol </a:t>
            </a:r>
          </a:p>
          <a:p>
            <a:pPr marL="174625" indent="-174625" eaLnBrk="1" fontAlgn="auto" hangingPunct="1">
              <a:spcBef>
                <a:spcPts val="0"/>
              </a:spcBef>
              <a:spcAft>
                <a:spcPts val="0"/>
              </a:spcAft>
              <a:buFont typeface="Arial" panose="020B0604020202020204" pitchFamily="34" charset="0"/>
              <a:buChar char="•"/>
            </a:pPr>
            <a:r>
              <a:rPr lang="en-US" sz="2000" dirty="0" smtClean="0">
                <a:solidFill>
                  <a:prstClr val="black"/>
                </a:solidFill>
                <a:latin typeface="Arial Narrow" panose="020B0606020202030204" pitchFamily="34" charset="0"/>
                <a:ea typeface="+mn-ea"/>
              </a:rPr>
              <a:t>Electronic health record integrated</a:t>
            </a:r>
          </a:p>
          <a:p>
            <a:pPr marL="174625" indent="-174625" eaLnBrk="1" fontAlgn="auto" hangingPunct="1">
              <a:spcBef>
                <a:spcPts val="0"/>
              </a:spcBef>
              <a:spcAft>
                <a:spcPts val="0"/>
              </a:spcAft>
              <a:buFont typeface="Arial" panose="020B0604020202020204" pitchFamily="34" charset="0"/>
              <a:buChar char="•"/>
            </a:pPr>
            <a:r>
              <a:rPr lang="en-US" sz="2000" dirty="0" smtClean="0">
                <a:solidFill>
                  <a:prstClr val="black"/>
                </a:solidFill>
                <a:latin typeface="Arial Narrow" panose="020B0606020202030204" pitchFamily="34" charset="0"/>
                <a:ea typeface="+mn-ea"/>
              </a:rPr>
              <a:t>Patient, family, &amp; staff support protocol</a:t>
            </a:r>
          </a:p>
          <a:p>
            <a:pPr marL="174625" indent="-174625" eaLnBrk="1" fontAlgn="auto" hangingPunct="1">
              <a:spcBef>
                <a:spcPts val="0"/>
              </a:spcBef>
              <a:spcAft>
                <a:spcPts val="0"/>
              </a:spcAft>
              <a:buFont typeface="Arial" panose="020B0604020202020204" pitchFamily="34" charset="0"/>
              <a:buChar char="•"/>
            </a:pPr>
            <a:r>
              <a:rPr lang="en-US" sz="2000" dirty="0" smtClean="0">
                <a:solidFill>
                  <a:prstClr val="black"/>
                </a:solidFill>
                <a:latin typeface="Arial Narrow" panose="020B0606020202030204" pitchFamily="34" charset="0"/>
                <a:ea typeface="+mn-ea"/>
              </a:rPr>
              <a:t>Multidisciplinary case-review</a:t>
            </a:r>
          </a:p>
          <a:p>
            <a:pPr marL="174625" indent="-174625" eaLnBrk="1" fontAlgn="auto" hangingPunct="1">
              <a:spcBef>
                <a:spcPts val="0"/>
              </a:spcBef>
              <a:spcAft>
                <a:spcPts val="0"/>
              </a:spcAft>
              <a:buFont typeface="Arial" panose="020B0604020202020204" pitchFamily="34" charset="0"/>
              <a:buChar char="•"/>
            </a:pPr>
            <a:r>
              <a:rPr lang="en-US" sz="2000" dirty="0" smtClean="0">
                <a:solidFill>
                  <a:prstClr val="black"/>
                </a:solidFill>
                <a:latin typeface="Arial Narrow" panose="020B0606020202030204" pitchFamily="34" charset="0"/>
                <a:ea typeface="+mn-ea"/>
              </a:rPr>
              <a:t>Hypertension discharge education policy </a:t>
            </a:r>
          </a:p>
          <a:p>
            <a:pPr marL="285750" indent="-285750" eaLnBrk="1" fontAlgn="auto" hangingPunct="1">
              <a:spcBef>
                <a:spcPts val="0"/>
              </a:spcBef>
              <a:spcAft>
                <a:spcPts val="0"/>
              </a:spcAft>
              <a:buFont typeface="Arial" panose="020B0604020202020204" pitchFamily="34" charset="0"/>
              <a:buChar char="•"/>
            </a:pPr>
            <a:endParaRPr lang="en-US" sz="2000" dirty="0">
              <a:solidFill>
                <a:prstClr val="black"/>
              </a:solidFill>
              <a:latin typeface="Arial Narrow" panose="020B0606020202030204" pitchFamily="34" charset="0"/>
              <a:ea typeface="+mn-ea"/>
            </a:endParaRPr>
          </a:p>
        </p:txBody>
      </p:sp>
      <p:sp>
        <p:nvSpPr>
          <p:cNvPr id="3" name="Rectangle 2"/>
          <p:cNvSpPr/>
          <p:nvPr/>
        </p:nvSpPr>
        <p:spPr>
          <a:xfrm>
            <a:off x="6476615" y="2307773"/>
            <a:ext cx="185440" cy="182880"/>
          </a:xfrm>
          <a:prstGeom prst="rect">
            <a:avLst/>
          </a:prstGeom>
          <a:solidFill>
            <a:srgbClr val="0070C0"/>
          </a:solidFill>
          <a:ln w="3175">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469361" y="2590799"/>
            <a:ext cx="185440" cy="182880"/>
          </a:xfrm>
          <a:prstGeom prst="rect">
            <a:avLst/>
          </a:prstGeom>
          <a:solidFill>
            <a:schemeClr val="accent6">
              <a:lumMod val="75000"/>
            </a:schemeClr>
          </a:solidFill>
          <a:ln w="3175">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469361" y="3200402"/>
            <a:ext cx="185440" cy="182880"/>
          </a:xfrm>
          <a:prstGeom prst="rect">
            <a:avLst/>
          </a:prstGeom>
          <a:solidFill>
            <a:srgbClr val="7030A0"/>
          </a:solidFill>
          <a:ln w="3175">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469361" y="3795489"/>
            <a:ext cx="185440" cy="182880"/>
          </a:xfrm>
          <a:prstGeom prst="rect">
            <a:avLst/>
          </a:prstGeom>
          <a:solidFill>
            <a:srgbClr val="92D050"/>
          </a:solidFill>
          <a:ln w="3175">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469361" y="4419604"/>
            <a:ext cx="185440" cy="182880"/>
          </a:xfrm>
          <a:prstGeom prst="rect">
            <a:avLst/>
          </a:prstGeom>
          <a:solidFill>
            <a:srgbClr val="00B0F0"/>
          </a:solidFill>
          <a:ln w="3175">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03710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88" y="3494336"/>
            <a:ext cx="7772400" cy="2286225"/>
          </a:xfrm>
          <a:noFill/>
          <a:ln w="31750">
            <a:noFill/>
          </a:ln>
        </p:spPr>
        <p:txBody>
          <a:bodyPr/>
          <a:lstStyle/>
          <a:p>
            <a:pPr algn="ctr"/>
            <a:r>
              <a:rPr lang="en-US" b="1" dirty="0" smtClean="0">
                <a:effectLst>
                  <a:outerShdw blurRad="38100" dist="38100" dir="2700000" algn="tl">
                    <a:srgbClr val="000000">
                      <a:alpha val="43137"/>
                    </a:srgbClr>
                  </a:outerShdw>
                </a:effectLst>
              </a:rPr>
              <a:t>Infant health projects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type="body" idx="1"/>
          </p:nvPr>
        </p:nvSpPr>
        <p:spPr>
          <a:xfrm>
            <a:off x="789051" y="4242816"/>
            <a:ext cx="7578090" cy="1335024"/>
          </a:xfrm>
          <a:solidFill>
            <a:srgbClr val="9C855A"/>
          </a:solidFill>
          <a:ln>
            <a:solidFill>
              <a:srgbClr val="00510A"/>
            </a:solidFill>
          </a:ln>
        </p:spPr>
        <p:txBody>
          <a:bodyPr anchor="ctr" anchorCtr="0">
            <a:normAutofit fontScale="92500" lnSpcReduction="20000"/>
          </a:bodyPr>
          <a:lstStyle/>
          <a:p>
            <a:pPr lvl="0">
              <a:spcBef>
                <a:spcPts val="1200"/>
              </a:spcBef>
              <a:spcAft>
                <a:spcPts val="600"/>
              </a:spcAft>
            </a:pPr>
            <a:endParaRPr lang="en-US" sz="1100" b="1" dirty="0" smtClean="0">
              <a:solidFill>
                <a:prstClr val="white"/>
              </a:solidFill>
            </a:endParaRPr>
          </a:p>
          <a:p>
            <a:pPr marL="457200" lvl="0" indent="-457200">
              <a:spcBef>
                <a:spcPts val="1200"/>
              </a:spcBef>
              <a:spcAft>
                <a:spcPts val="600"/>
              </a:spcAft>
              <a:buFont typeface="Arial" panose="020B0604020202020204" pitchFamily="34" charset="0"/>
              <a:buChar char="•"/>
            </a:pPr>
            <a:r>
              <a:rPr lang="en-US" sz="2600" b="1" dirty="0" smtClean="0">
                <a:solidFill>
                  <a:prstClr val="white"/>
                </a:solidFill>
              </a:rPr>
              <a:t>Golden </a:t>
            </a:r>
            <a:r>
              <a:rPr lang="en-US" sz="2600" b="1" dirty="0">
                <a:solidFill>
                  <a:prstClr val="white"/>
                </a:solidFill>
              </a:rPr>
              <a:t>Hour: Delivery Room Management</a:t>
            </a:r>
          </a:p>
          <a:p>
            <a:pPr marL="457200" lvl="0" indent="-457200">
              <a:spcBef>
                <a:spcPts val="1200"/>
              </a:spcBef>
              <a:spcAft>
                <a:spcPts val="600"/>
              </a:spcAft>
              <a:buFont typeface="Arial" panose="020B0604020202020204" pitchFamily="34" charset="0"/>
              <a:buChar char="•"/>
            </a:pPr>
            <a:r>
              <a:rPr lang="en-US" sz="2400" b="1" dirty="0">
                <a:solidFill>
                  <a:prstClr val="white"/>
                </a:solidFill>
              </a:rPr>
              <a:t>Mother’s Own Milk (MOM) in the NICU Initiative</a:t>
            </a:r>
          </a:p>
          <a:p>
            <a:endParaRPr lang="en-US" sz="800" dirty="0" smtClean="0">
              <a:solidFill>
                <a:schemeClr val="bg1"/>
              </a:solidFill>
            </a:endParaRPr>
          </a:p>
          <a:p>
            <a:endParaRPr lang="en-US" sz="800" dirty="0">
              <a:solidFill>
                <a:schemeClr val="bg1"/>
              </a:solidFill>
            </a:endParaRPr>
          </a:p>
        </p:txBody>
      </p:sp>
      <p:sp>
        <p:nvSpPr>
          <p:cNvPr id="6" name="Rounded Rectangle 5"/>
          <p:cNvSpPr/>
          <p:nvPr/>
        </p:nvSpPr>
        <p:spPr>
          <a:xfrm>
            <a:off x="690088" y="3494336"/>
            <a:ext cx="7772400" cy="2286225"/>
          </a:xfrm>
          <a:prstGeom prst="roundRect">
            <a:avLst/>
          </a:prstGeom>
          <a:noFill/>
          <a:ln>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254828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3221" y="224589"/>
            <a:ext cx="2069432" cy="1812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228600" y="4379496"/>
            <a:ext cx="8610600" cy="1676400"/>
          </a:xfrm>
        </p:spPr>
        <p:txBody>
          <a:bodyPr>
            <a:normAutofit/>
          </a:bodyPr>
          <a:lstStyle/>
          <a:p>
            <a:pPr algn="ctr"/>
            <a:r>
              <a:rPr lang="en-US" b="1" dirty="0" smtClean="0">
                <a:effectLst>
                  <a:outerShdw blurRad="38100" dist="38100" dir="2700000" algn="tl">
                    <a:srgbClr val="000000">
                      <a:alpha val="43137"/>
                    </a:srgbClr>
                  </a:outerShdw>
                </a:effectLst>
              </a:rPr>
              <a:t>Golden Hour:</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Delivery Room Management</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24</a:t>
            </a:fld>
            <a:endParaRPr lang="en-US">
              <a:solidFill>
                <a:prstClr val="white"/>
              </a:solidFill>
            </a:endParaRPr>
          </a:p>
        </p:txBody>
      </p:sp>
      <p:pic>
        <p:nvPicPr>
          <p:cNvPr id="5" name="Picture 2" descr="C:\Users\edunn2\Desktop\Blanketing Baby.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6608" y="757992"/>
            <a:ext cx="4914900" cy="327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09810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Golden </a:t>
            </a:r>
            <a:r>
              <a:rPr lang="en-US" dirty="0" smtClean="0"/>
              <a:t>Hour:</a:t>
            </a:r>
            <a:r>
              <a:rPr lang="en-US" dirty="0"/>
              <a:t/>
            </a:r>
            <a:br>
              <a:rPr lang="en-US" dirty="0"/>
            </a:br>
            <a:r>
              <a:rPr lang="en-US" dirty="0"/>
              <a:t>Delivery Room Management</a:t>
            </a:r>
          </a:p>
        </p:txBody>
      </p:sp>
      <p:sp>
        <p:nvSpPr>
          <p:cNvPr id="3" name="Content Placeholder 2"/>
          <p:cNvSpPr>
            <a:spLocks noGrp="1"/>
          </p:cNvSpPr>
          <p:nvPr>
            <p:ph idx="1"/>
          </p:nvPr>
        </p:nvSpPr>
        <p:spPr/>
        <p:txBody>
          <a:bodyPr/>
          <a:lstStyle/>
          <a:p>
            <a:r>
              <a:rPr lang="en-US" dirty="0"/>
              <a:t>Objective: Improved outcomes in </a:t>
            </a:r>
            <a:r>
              <a:rPr lang="en-US" dirty="0" smtClean="0"/>
              <a:t>babies </a:t>
            </a:r>
            <a:r>
              <a:rPr lang="en-US" dirty="0"/>
              <a:t>≤30 6/7 weeks gestational age OR ≤1500g birth </a:t>
            </a:r>
            <a:r>
              <a:rPr lang="en-US" dirty="0" smtClean="0"/>
              <a:t>weight</a:t>
            </a:r>
          </a:p>
          <a:p>
            <a:r>
              <a:rPr lang="en-US" dirty="0"/>
              <a:t>Interventions in </a:t>
            </a:r>
            <a:r>
              <a:rPr lang="en-US" dirty="0" smtClean="0"/>
              <a:t>the first hour may </a:t>
            </a:r>
            <a:r>
              <a:rPr lang="en-US" dirty="0"/>
              <a:t>affect:</a:t>
            </a:r>
          </a:p>
          <a:p>
            <a:pPr lvl="1">
              <a:buClr>
                <a:srgbClr val="00510A"/>
              </a:buClr>
              <a:buFont typeface="Wingdings" panose="05000000000000000000" pitchFamily="2" charset="2"/>
              <a:buChar char="l"/>
            </a:pPr>
            <a:r>
              <a:rPr lang="en-US" dirty="0"/>
              <a:t>Short term </a:t>
            </a:r>
            <a:r>
              <a:rPr lang="en-US" dirty="0" smtClean="0"/>
              <a:t>morbidities—thermoregulation,  hypoglycemia, plus.</a:t>
            </a:r>
            <a:endParaRPr lang="en-US" dirty="0"/>
          </a:p>
          <a:p>
            <a:pPr lvl="1">
              <a:buClr>
                <a:srgbClr val="00510A"/>
              </a:buClr>
              <a:buFont typeface="Wingdings" panose="05000000000000000000" pitchFamily="2" charset="2"/>
              <a:buChar char="l"/>
            </a:pPr>
            <a:r>
              <a:rPr lang="en-US" dirty="0"/>
              <a:t>Long term </a:t>
            </a:r>
            <a:r>
              <a:rPr lang="en-US" dirty="0" smtClean="0"/>
              <a:t>morbidities—CLD, </a:t>
            </a:r>
            <a:r>
              <a:rPr lang="en-US" dirty="0"/>
              <a:t>ROP, </a:t>
            </a:r>
            <a:r>
              <a:rPr lang="en-US" dirty="0" smtClean="0"/>
              <a:t> &amp; IVH</a:t>
            </a:r>
            <a:endParaRPr lang="en-US" dirty="0"/>
          </a:p>
          <a:p>
            <a:pPr lvl="1">
              <a:buClr>
                <a:srgbClr val="00510A"/>
              </a:buClr>
              <a:buFont typeface="Wingdings" panose="05000000000000000000" pitchFamily="2" charset="2"/>
              <a:buChar char="l"/>
            </a:pPr>
            <a:r>
              <a:rPr lang="en-US" dirty="0"/>
              <a:t>Mortality</a:t>
            </a:r>
          </a:p>
          <a:p>
            <a:endParaRPr lang="en-US" dirty="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25</a:t>
            </a:fld>
            <a:endParaRPr lang="en-US">
              <a:solidFill>
                <a:prstClr val="white"/>
              </a:solidFill>
            </a:endParaRPr>
          </a:p>
        </p:txBody>
      </p:sp>
    </p:spTree>
    <p:extLst>
      <p:ext uri="{BB962C8B-B14F-4D97-AF65-F5344CB8AC3E}">
        <p14:creationId xmlns:p14="http://schemas.microsoft.com/office/powerpoint/2010/main" val="185720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lorida Map with Pilot Hospital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7800" y="761999"/>
            <a:ext cx="7495065" cy="54864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9 Golden </a:t>
            </a:r>
            <a:r>
              <a:rPr lang="en-US" dirty="0"/>
              <a:t>Hour Pilot Hospitals</a:t>
            </a:r>
            <a:br>
              <a:rPr lang="en-US" dirty="0"/>
            </a:br>
            <a:endParaRPr lang="en-US" dirty="0"/>
          </a:p>
        </p:txBody>
      </p:sp>
      <p:sp>
        <p:nvSpPr>
          <p:cNvPr id="3" name="Content Placeholder 2"/>
          <p:cNvSpPr>
            <a:spLocks noGrp="1"/>
          </p:cNvSpPr>
          <p:nvPr>
            <p:ph idx="1"/>
          </p:nvPr>
        </p:nvSpPr>
        <p:spPr>
          <a:xfrm>
            <a:off x="680152" y="2438400"/>
            <a:ext cx="2514600" cy="1371600"/>
          </a:xfrm>
        </p:spPr>
        <p:txBody>
          <a:bodyPr>
            <a:normAutofit/>
          </a:bodyPr>
          <a:lstStyle/>
          <a:p>
            <a:pPr marL="0" indent="0" algn="ctr">
              <a:buNone/>
            </a:pPr>
            <a:r>
              <a:rPr lang="en-US" sz="1900" b="1" u="sng" dirty="0">
                <a:cs typeface="Arial" panose="020B0604020202020204" pitchFamily="34" charset="0"/>
              </a:rPr>
              <a:t>ACADEMIC</a:t>
            </a:r>
          </a:p>
          <a:p>
            <a:pPr marL="0" indent="0" algn="ctr">
              <a:buNone/>
            </a:pPr>
            <a:r>
              <a:rPr lang="en-US" sz="1900" dirty="0">
                <a:cs typeface="Arial" panose="020B0604020202020204" pitchFamily="34" charset="0"/>
              </a:rPr>
              <a:t>TGH/USF</a:t>
            </a:r>
          </a:p>
          <a:p>
            <a:pPr marL="0" indent="0" algn="ctr">
              <a:buNone/>
            </a:pPr>
            <a:r>
              <a:rPr lang="en-US" sz="1900" dirty="0">
                <a:cs typeface="Arial" panose="020B0604020202020204" pitchFamily="34" charset="0"/>
              </a:rPr>
              <a:t>ACH/Johns Hopkins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26</a:t>
            </a:fld>
            <a:endParaRPr lang="en-US">
              <a:solidFill>
                <a:prstClr val="white"/>
              </a:solidFill>
            </a:endParaRPr>
          </a:p>
        </p:txBody>
      </p:sp>
      <p:sp>
        <p:nvSpPr>
          <p:cNvPr id="6" name="TextBox 5"/>
          <p:cNvSpPr txBox="1"/>
          <p:nvPr/>
        </p:nvSpPr>
        <p:spPr>
          <a:xfrm>
            <a:off x="293506" y="3886200"/>
            <a:ext cx="3287893" cy="2308324"/>
          </a:xfrm>
          <a:prstGeom prst="rect">
            <a:avLst/>
          </a:prstGeom>
          <a:noFill/>
        </p:spPr>
        <p:txBody>
          <a:bodyPr wrap="square" rtlCol="0">
            <a:spAutoFit/>
          </a:bodyPr>
          <a:lstStyle/>
          <a:p>
            <a:pPr algn="ctr" eaLnBrk="1" fontAlgn="auto" hangingPunct="1">
              <a:spcBef>
                <a:spcPts val="0"/>
              </a:spcBef>
              <a:spcAft>
                <a:spcPts val="0"/>
              </a:spcAft>
            </a:pPr>
            <a:r>
              <a:rPr lang="en-US" b="1" u="sng" dirty="0" smtClean="0">
                <a:solidFill>
                  <a:prstClr val="black"/>
                </a:solidFill>
                <a:latin typeface="Gill Sans MT" pitchFamily="34" charset="0"/>
                <a:ea typeface="+mn-ea"/>
                <a:cs typeface="Arial" panose="020B0604020202020204" pitchFamily="34" charset="0"/>
              </a:rPr>
              <a:t>NON-ACADEMIC</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St. Joseph’s Hospital</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Baptist Hospital Miami</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Florida Hospital Tampa</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South Miami Hospital</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Sarasota Memorial Hospital</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Broward Health Medical Center</a:t>
            </a:r>
          </a:p>
          <a:p>
            <a:pPr algn="ctr" eaLnBrk="1" fontAlgn="auto" hangingPunct="1">
              <a:spcBef>
                <a:spcPts val="0"/>
              </a:spcBef>
              <a:spcAft>
                <a:spcPts val="0"/>
              </a:spcAft>
            </a:pPr>
            <a:r>
              <a:rPr lang="en-US" dirty="0" smtClean="0">
                <a:solidFill>
                  <a:prstClr val="black"/>
                </a:solidFill>
                <a:latin typeface="Gill Sans MT" pitchFamily="34" charset="0"/>
                <a:ea typeface="+mn-ea"/>
                <a:cs typeface="Arial" panose="020B0604020202020204" pitchFamily="34" charset="0"/>
              </a:rPr>
              <a:t>Plantation General Hospital</a:t>
            </a:r>
            <a:endParaRPr lang="en-US" dirty="0">
              <a:solidFill>
                <a:prstClr val="black"/>
              </a:solidFill>
              <a:latin typeface="Gill Sans MT"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60751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76200"/>
            <a:ext cx="8229600" cy="1143000"/>
          </a:xfrm>
        </p:spPr>
        <p:txBody>
          <a:bodyPr>
            <a:normAutofit/>
          </a:bodyPr>
          <a:lstStyle/>
          <a:p>
            <a:r>
              <a:rPr lang="en-US" sz="4000" dirty="0" smtClean="0"/>
              <a:t>Initiative-Wide Data</a:t>
            </a:r>
            <a:endParaRPr lang="en-US" sz="4000"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27</a:t>
            </a:fld>
            <a:endParaRPr lang="en-US">
              <a:solidFill>
                <a:prstClr val="white"/>
              </a:solidFill>
            </a:endParaRPr>
          </a:p>
        </p:txBody>
      </p:sp>
      <p:sp>
        <p:nvSpPr>
          <p:cNvPr id="5" name="Title 3"/>
          <p:cNvSpPr txBox="1">
            <a:spLocks/>
          </p:cNvSpPr>
          <p:nvPr/>
        </p:nvSpPr>
        <p:spPr>
          <a:xfrm>
            <a:off x="375312" y="495300"/>
            <a:ext cx="8458200" cy="854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510B"/>
                </a:solidFill>
                <a:latin typeface="Garamond" pitchFamily="18" charset="0"/>
                <a:ea typeface="+mj-ea"/>
                <a:cs typeface="+mj-cs"/>
              </a:defRPr>
            </a:lvl1pPr>
          </a:lstStyle>
          <a:p>
            <a:pPr fontAlgn="auto">
              <a:spcAft>
                <a:spcPts val="0"/>
              </a:spcAft>
            </a:pPr>
            <a:r>
              <a:rPr lang="en-US" sz="2800" dirty="0" smtClean="0">
                <a:solidFill>
                  <a:srgbClr val="EEECE1">
                    <a:lumMod val="50000"/>
                  </a:srgbClr>
                </a:solidFill>
              </a:rPr>
              <a:t>Delayed Umbilical Cord Clamping</a:t>
            </a:r>
          </a:p>
        </p:txBody>
      </p:sp>
      <p:graphicFrame>
        <p:nvGraphicFramePr>
          <p:cNvPr id="8" name="Content Placeholder 6"/>
          <p:cNvGraphicFramePr>
            <a:graphicFrameLocks noGrp="1"/>
          </p:cNvGraphicFramePr>
          <p:nvPr>
            <p:ph idx="1"/>
            <p:extLst/>
          </p:nvPr>
        </p:nvGraphicFramePr>
        <p:xfrm>
          <a:off x="457200" y="1298575"/>
          <a:ext cx="8229600" cy="515461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205716" y="2765773"/>
            <a:ext cx="709684" cy="369332"/>
          </a:xfrm>
          <a:prstGeom prst="rect">
            <a:avLst/>
          </a:prstGeom>
          <a:noFill/>
        </p:spPr>
        <p:txBody>
          <a:bodyPr wrap="square" rtlCol="0">
            <a:spAutoFit/>
          </a:bodyPr>
          <a:lstStyle/>
          <a:p>
            <a:pPr algn="r" eaLnBrk="1" fontAlgn="auto" hangingPunct="1">
              <a:spcBef>
                <a:spcPts val="0"/>
              </a:spcBef>
              <a:spcAft>
                <a:spcPts val="0"/>
              </a:spcAft>
            </a:pPr>
            <a:r>
              <a:rPr lang="en-US" dirty="0" smtClean="0">
                <a:solidFill>
                  <a:prstClr val="black"/>
                </a:solidFill>
                <a:ea typeface="+mn-ea"/>
                <a:cs typeface="Arial" panose="020B0604020202020204" pitchFamily="34" charset="0"/>
              </a:rPr>
              <a:t>58%</a:t>
            </a:r>
            <a:endParaRPr lang="en-US" dirty="0">
              <a:solidFill>
                <a:prstClr val="black"/>
              </a:solidFill>
              <a:ea typeface="+mn-ea"/>
              <a:cs typeface="Arial" panose="020B0604020202020204" pitchFamily="34" charset="0"/>
            </a:endParaRPr>
          </a:p>
        </p:txBody>
      </p:sp>
      <p:sp>
        <p:nvSpPr>
          <p:cNvPr id="9" name="TextBox 8"/>
          <p:cNvSpPr txBox="1"/>
          <p:nvPr/>
        </p:nvSpPr>
        <p:spPr>
          <a:xfrm>
            <a:off x="7670468" y="1922958"/>
            <a:ext cx="709684" cy="369332"/>
          </a:xfrm>
          <a:prstGeom prst="rect">
            <a:avLst/>
          </a:prstGeom>
          <a:noFill/>
        </p:spPr>
        <p:txBody>
          <a:bodyPr wrap="square" rtlCol="0">
            <a:spAutoFit/>
          </a:bodyPr>
          <a:lstStyle/>
          <a:p>
            <a:pPr algn="r" eaLnBrk="1" fontAlgn="auto" hangingPunct="1">
              <a:spcBef>
                <a:spcPts val="0"/>
              </a:spcBef>
              <a:spcAft>
                <a:spcPts val="0"/>
              </a:spcAft>
            </a:pPr>
            <a:r>
              <a:rPr lang="en-US" dirty="0" smtClean="0">
                <a:solidFill>
                  <a:prstClr val="black"/>
                </a:solidFill>
                <a:ea typeface="+mn-ea"/>
                <a:cs typeface="Arial" panose="020B0604020202020204" pitchFamily="34" charset="0"/>
              </a:rPr>
              <a:t>86%</a:t>
            </a:r>
            <a:endParaRPr lang="en-US" dirty="0">
              <a:solidFill>
                <a:prstClr val="black"/>
              </a:solidFill>
              <a:ea typeface="+mn-ea"/>
              <a:cs typeface="Arial" panose="020B0604020202020204" pitchFamily="34" charset="0"/>
            </a:endParaRPr>
          </a:p>
        </p:txBody>
      </p:sp>
      <p:sp>
        <p:nvSpPr>
          <p:cNvPr id="10" name="TextBox 9"/>
          <p:cNvSpPr txBox="1"/>
          <p:nvPr/>
        </p:nvSpPr>
        <p:spPr>
          <a:xfrm>
            <a:off x="7496032" y="3066326"/>
            <a:ext cx="709684" cy="369332"/>
          </a:xfrm>
          <a:prstGeom prst="rect">
            <a:avLst/>
          </a:prstGeom>
          <a:noFill/>
        </p:spPr>
        <p:txBody>
          <a:bodyPr wrap="square" rtlCol="0">
            <a:spAutoFit/>
          </a:bodyPr>
          <a:lstStyle/>
          <a:p>
            <a:pPr algn="r" eaLnBrk="1" fontAlgn="auto" hangingPunct="1">
              <a:spcBef>
                <a:spcPts val="0"/>
              </a:spcBef>
              <a:spcAft>
                <a:spcPts val="0"/>
              </a:spcAft>
            </a:pPr>
            <a:r>
              <a:rPr lang="en-US" dirty="0">
                <a:solidFill>
                  <a:prstClr val="black"/>
                </a:solidFill>
                <a:ea typeface="+mn-ea"/>
                <a:cs typeface="Arial" panose="020B0604020202020204" pitchFamily="34" charset="0"/>
              </a:rPr>
              <a:t>7</a:t>
            </a:r>
            <a:r>
              <a:rPr lang="en-US" dirty="0" smtClean="0">
                <a:solidFill>
                  <a:prstClr val="black"/>
                </a:solidFill>
                <a:ea typeface="+mn-ea"/>
                <a:cs typeface="Arial" panose="020B0604020202020204" pitchFamily="34" charset="0"/>
              </a:rPr>
              <a:t>6%</a:t>
            </a:r>
            <a:endParaRPr lang="en-US" dirty="0">
              <a:solidFill>
                <a:prstClr val="black"/>
              </a:solidFill>
              <a:ea typeface="+mn-ea"/>
              <a:cs typeface="Arial" panose="020B0604020202020204" pitchFamily="34" charset="0"/>
            </a:endParaRPr>
          </a:p>
        </p:txBody>
      </p:sp>
      <p:sp>
        <p:nvSpPr>
          <p:cNvPr id="11" name="TextBox 10"/>
          <p:cNvSpPr txBox="1"/>
          <p:nvPr/>
        </p:nvSpPr>
        <p:spPr>
          <a:xfrm>
            <a:off x="1407707" y="3745352"/>
            <a:ext cx="709684" cy="369332"/>
          </a:xfrm>
          <a:prstGeom prst="rect">
            <a:avLst/>
          </a:prstGeom>
          <a:noFill/>
        </p:spPr>
        <p:txBody>
          <a:bodyPr wrap="square" rtlCol="0">
            <a:spAutoFit/>
          </a:bodyPr>
          <a:lstStyle/>
          <a:p>
            <a:pPr algn="r" eaLnBrk="1" fontAlgn="auto" hangingPunct="1">
              <a:spcBef>
                <a:spcPts val="0"/>
              </a:spcBef>
              <a:spcAft>
                <a:spcPts val="0"/>
              </a:spcAft>
            </a:pPr>
            <a:r>
              <a:rPr lang="en-US" dirty="0" smtClean="0">
                <a:solidFill>
                  <a:prstClr val="black"/>
                </a:solidFill>
                <a:ea typeface="+mn-ea"/>
                <a:cs typeface="Arial" panose="020B0604020202020204" pitchFamily="34" charset="0"/>
              </a:rPr>
              <a:t>22%</a:t>
            </a:r>
            <a:endParaRPr lang="en-US" dirty="0">
              <a:solidFill>
                <a:prstClr val="black"/>
              </a:solidFill>
              <a:ea typeface="+mn-ea"/>
              <a:cs typeface="Arial" panose="020B0604020202020204" pitchFamily="34" charset="0"/>
            </a:endParaRPr>
          </a:p>
        </p:txBody>
      </p:sp>
      <p:sp>
        <p:nvSpPr>
          <p:cNvPr id="12" name="TextBox 11"/>
          <p:cNvSpPr txBox="1"/>
          <p:nvPr/>
        </p:nvSpPr>
        <p:spPr>
          <a:xfrm>
            <a:off x="1762549" y="4591424"/>
            <a:ext cx="709684" cy="369332"/>
          </a:xfrm>
          <a:prstGeom prst="rect">
            <a:avLst/>
          </a:prstGeom>
          <a:noFill/>
        </p:spPr>
        <p:txBody>
          <a:bodyPr wrap="square" rtlCol="0">
            <a:spAutoFit/>
          </a:bodyPr>
          <a:lstStyle/>
          <a:p>
            <a:pPr algn="r" eaLnBrk="1" fontAlgn="auto" hangingPunct="1">
              <a:spcBef>
                <a:spcPts val="0"/>
              </a:spcBef>
              <a:spcAft>
                <a:spcPts val="0"/>
              </a:spcAft>
            </a:pPr>
            <a:r>
              <a:rPr lang="en-US" dirty="0" smtClean="0">
                <a:solidFill>
                  <a:prstClr val="black"/>
                </a:solidFill>
                <a:ea typeface="+mn-ea"/>
                <a:cs typeface="Arial" panose="020B0604020202020204" pitchFamily="34" charset="0"/>
              </a:rPr>
              <a:t>11%</a:t>
            </a:r>
            <a:endParaRPr lang="en-US" dirty="0">
              <a:solidFill>
                <a:prstClr val="black"/>
              </a:solidFil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424321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0332C6-A5C1-4D88-ADCE-6F3163D8595A}" type="slidenum">
              <a:rPr lang="en-US" smtClean="0">
                <a:solidFill>
                  <a:prstClr val="white"/>
                </a:solidFill>
              </a:rPr>
              <a:pPr/>
              <a:t>28</a:t>
            </a:fld>
            <a:endParaRPr lang="en-US" dirty="0">
              <a:solidFill>
                <a:prstClr val="white"/>
              </a:solidFill>
            </a:endParaRPr>
          </a:p>
        </p:txBody>
      </p:sp>
      <p:graphicFrame>
        <p:nvGraphicFramePr>
          <p:cNvPr id="4" name="Content Placeholder 11"/>
          <p:cNvGraphicFramePr>
            <a:graphicFrameLocks/>
          </p:cNvGraphicFramePr>
          <p:nvPr>
            <p:extLst/>
          </p:nvPr>
        </p:nvGraphicFramePr>
        <p:xfrm>
          <a:off x="152400" y="1665027"/>
          <a:ext cx="8763000" cy="4613536"/>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2"/>
          <p:cNvSpPr txBox="1">
            <a:spLocks/>
          </p:cNvSpPr>
          <p:nvPr/>
        </p:nvSpPr>
        <p:spPr>
          <a:xfrm>
            <a:off x="381000" y="6400800"/>
            <a:ext cx="8229600" cy="304800"/>
          </a:xfrm>
          <a:prstGeom prst="rect">
            <a:avLst/>
          </a:prstGeom>
          <a:solidFill>
            <a:schemeClr val="bg1"/>
          </a:solidFill>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dirty="0" smtClean="0">
                <a:solidFill>
                  <a:prstClr val="black"/>
                </a:solidFill>
                <a:latin typeface="Gill Sans"/>
                <a:cs typeface="Gill Sans"/>
              </a:rPr>
              <a:t>Each data point represents the outcome related to pre-delivery preparedness score (0 – 7).  Data are from October 2013-October 2014.</a:t>
            </a:r>
          </a:p>
          <a:p>
            <a:pPr fontAlgn="auto">
              <a:spcBef>
                <a:spcPts val="0"/>
              </a:spcBef>
              <a:spcAft>
                <a:spcPts val="0"/>
              </a:spcAft>
            </a:pPr>
            <a:r>
              <a:rPr lang="en-US" sz="1400" dirty="0" smtClean="0">
                <a:solidFill>
                  <a:prstClr val="black"/>
                </a:solidFill>
                <a:latin typeface="Gill Sans"/>
                <a:cs typeface="Gill Sans"/>
              </a:rPr>
              <a:t>  </a:t>
            </a:r>
            <a:endParaRPr lang="en-US" sz="1200" dirty="0">
              <a:solidFill>
                <a:prstClr val="black"/>
              </a:solidFill>
              <a:latin typeface="Gill Sans"/>
              <a:cs typeface="Gill Sans"/>
            </a:endParaRPr>
          </a:p>
        </p:txBody>
      </p:sp>
      <p:sp>
        <p:nvSpPr>
          <p:cNvPr id="6" name="Title 1"/>
          <p:cNvSpPr txBox="1">
            <a:spLocks/>
          </p:cNvSpPr>
          <p:nvPr/>
        </p:nvSpPr>
        <p:spPr>
          <a:xfrm>
            <a:off x="1134468" y="282054"/>
            <a:ext cx="6906904" cy="138297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sz="4300" b="1" dirty="0" smtClean="0">
                <a:solidFill>
                  <a:srgbClr val="00510A"/>
                </a:solidFill>
              </a:rPr>
              <a:t>Initiative-Wide Data</a:t>
            </a:r>
          </a:p>
          <a:p>
            <a:pPr fontAlgn="auto">
              <a:spcAft>
                <a:spcPts val="0"/>
              </a:spcAft>
            </a:pPr>
            <a:r>
              <a:rPr lang="en-US" sz="2800" b="1" dirty="0" smtClean="0">
                <a:solidFill>
                  <a:srgbClr val="9A8C5C"/>
                </a:solidFill>
              </a:rPr>
              <a:t>Relationship between Pre-Delivery “Preparedness Score” &amp; Outcomes</a:t>
            </a:r>
            <a:endParaRPr lang="en-US" sz="2800" b="1" dirty="0">
              <a:solidFill>
                <a:srgbClr val="9A8C5C"/>
              </a:solidFill>
            </a:endParaRPr>
          </a:p>
        </p:txBody>
      </p:sp>
    </p:spTree>
    <p:custDataLst>
      <p:tags r:id="rId1"/>
    </p:custDataLst>
    <p:extLst>
      <p:ext uri="{BB962C8B-B14F-4D97-AF65-F5344CB8AC3E}">
        <p14:creationId xmlns:p14="http://schemas.microsoft.com/office/powerpoint/2010/main" val="2532177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00332C6-A5C1-4D88-ADCE-6F3163D8595A}" type="slidenum">
              <a:rPr lang="en-US" smtClean="0">
                <a:solidFill>
                  <a:prstClr val="white"/>
                </a:solidFill>
              </a:rPr>
              <a:pPr/>
              <a:t>29</a:t>
            </a:fld>
            <a:endParaRPr lang="en-US">
              <a:solidFill>
                <a:prstClr val="white"/>
              </a:solidFill>
            </a:endParaRPr>
          </a:p>
        </p:txBody>
      </p:sp>
      <p:sp>
        <p:nvSpPr>
          <p:cNvPr id="3" name="Title 1"/>
          <p:cNvSpPr txBox="1">
            <a:spLocks/>
          </p:cNvSpPr>
          <p:nvPr/>
        </p:nvSpPr>
        <p:spPr>
          <a:xfrm>
            <a:off x="421943" y="4427722"/>
            <a:ext cx="8305800" cy="1280283"/>
          </a:xfrm>
          <a:prstGeom prst="rect">
            <a:avLst/>
          </a:prstGeom>
        </p:spPr>
        <p:txBody>
          <a:bodyPr>
            <a:normAutofit/>
          </a:bodyPr>
          <a:lstStyle>
            <a:lvl1pPr algn="ctr" defTabSz="914400" rtl="0" eaLnBrk="1" latinLnBrk="0" hangingPunct="1">
              <a:spcBef>
                <a:spcPct val="0"/>
              </a:spcBef>
              <a:buNone/>
              <a:defRPr sz="4400" kern="1200">
                <a:solidFill>
                  <a:srgbClr val="00510B"/>
                </a:solidFill>
                <a:latin typeface="Garamond" pitchFamily="18" charset="0"/>
                <a:ea typeface="+mj-ea"/>
                <a:cs typeface="+mj-cs"/>
              </a:defRPr>
            </a:lvl1pPr>
          </a:lstStyle>
          <a:p>
            <a:pPr fontAlgn="auto">
              <a:spcAft>
                <a:spcPts val="0"/>
              </a:spcAft>
            </a:pPr>
            <a:r>
              <a:rPr lang="en-US" b="1" dirty="0" smtClean="0">
                <a:effectLst>
                  <a:outerShdw blurRad="38100" dist="38100" dir="2700000" algn="tl">
                    <a:srgbClr val="000000">
                      <a:alpha val="43137"/>
                    </a:srgbClr>
                  </a:outerShdw>
                </a:effectLst>
              </a:rPr>
              <a:t>Mother’s Own Milk (MOM)</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750" y="869921"/>
            <a:ext cx="4612891" cy="3059884"/>
          </a:xfrm>
          <a:prstGeom prst="rect">
            <a:avLst/>
          </a:prstGeom>
        </p:spPr>
      </p:pic>
    </p:spTree>
    <p:extLst>
      <p:ext uri="{BB962C8B-B14F-4D97-AF65-F5344CB8AC3E}">
        <p14:creationId xmlns:p14="http://schemas.microsoft.com/office/powerpoint/2010/main" val="205314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88720" y="2263043"/>
            <a:ext cx="6739128" cy="1522573"/>
          </a:xfrm>
          <a:prstGeom prst="roundRect">
            <a:avLst/>
          </a:prstGeom>
          <a:solidFill>
            <a:srgbClr val="AFA379"/>
          </a:solidFill>
          <a:ln w="28575">
            <a:solidFill>
              <a:srgbClr val="00510A"/>
            </a:solid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ctrTitle"/>
          </p:nvPr>
        </p:nvSpPr>
        <p:spPr>
          <a:xfrm>
            <a:off x="1522771" y="2263043"/>
            <a:ext cx="6112469" cy="1513429"/>
          </a:xfrm>
          <a:noFill/>
          <a:ln w="38100" cmpd="sng">
            <a:noFill/>
          </a:ln>
          <a:scene3d>
            <a:camera prst="orthographicFront"/>
            <a:lightRig rig="threePt" dir="t"/>
          </a:scene3d>
          <a:sp3d>
            <a:bevelT prst="relaxedInset"/>
          </a:sp3d>
        </p:spPr>
        <p:txBody>
          <a:bodyPr>
            <a:noAutofit/>
          </a:bodyPr>
          <a:lstStyle/>
          <a:p>
            <a:r>
              <a:rPr lang="en-US" sz="3600" dirty="0" smtClean="0">
                <a:effectLst>
                  <a:outerShdw blurRad="38100" dist="38100" dir="2700000" algn="tl">
                    <a:srgbClr val="000000">
                      <a:alpha val="43137"/>
                    </a:srgbClr>
                  </a:outerShdw>
                </a:effectLst>
              </a:rPr>
              <a:t>Florida’s Perinatal </a:t>
            </a:r>
            <a:r>
              <a:rPr lang="en-US" sz="3600" dirty="0">
                <a:effectLst>
                  <a:outerShdw blurRad="38100" dist="38100" dir="2700000" algn="tl">
                    <a:srgbClr val="000000">
                      <a:alpha val="43137"/>
                    </a:srgbClr>
                  </a:outerShdw>
                </a:effectLst>
              </a:rPr>
              <a:t>Quality Improvement </a:t>
            </a:r>
            <a:r>
              <a:rPr lang="en-US" sz="3600" dirty="0" smtClean="0">
                <a:effectLst>
                  <a:outerShdw blurRad="38100" dist="38100" dir="2700000" algn="tl">
                    <a:srgbClr val="000000">
                      <a:alpha val="43137"/>
                    </a:srgbClr>
                  </a:outerShdw>
                </a:effectLst>
              </a:rPr>
              <a:t>Efforts</a:t>
            </a:r>
            <a:endParaRPr lang="en-US" sz="3600" dirty="0">
              <a:solidFill>
                <a:schemeClr val="bg1"/>
              </a:solidFill>
              <a:effectLst>
                <a:outerShdw blurRad="38100" dist="38100" dir="2700000" algn="tl">
                  <a:srgbClr val="000000">
                    <a:alpha val="43137"/>
                  </a:srgbClr>
                </a:outerShdw>
              </a:effectLst>
            </a:endParaRPr>
          </a:p>
        </p:txBody>
      </p:sp>
      <p:sp>
        <p:nvSpPr>
          <p:cNvPr id="4" name="Subtitle 2"/>
          <p:cNvSpPr txBox="1">
            <a:spLocks/>
          </p:cNvSpPr>
          <p:nvPr/>
        </p:nvSpPr>
        <p:spPr>
          <a:xfrm>
            <a:off x="856702" y="4108360"/>
            <a:ext cx="7418231" cy="164849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Tx/>
              <a:buNone/>
              <a:defRPr sz="3000" kern="1200">
                <a:solidFill>
                  <a:srgbClr val="9A8C5C"/>
                </a:solidFill>
                <a:latin typeface="Gill Sans MT" pitchFamily="34" charset="0"/>
                <a:ea typeface="+mn-ea"/>
                <a:cs typeface="+mn-cs"/>
              </a:defRPr>
            </a:lvl1pPr>
            <a:lvl2pPr marL="457200" indent="0" algn="ctr" defTabSz="914400" rtl="0" eaLnBrk="1" latinLnBrk="0" hangingPunct="1">
              <a:spcBef>
                <a:spcPct val="20000"/>
              </a:spcBef>
              <a:buFontTx/>
              <a:buNone/>
              <a:defRPr sz="2800" kern="1200">
                <a:solidFill>
                  <a:schemeClr val="tx1">
                    <a:tint val="75000"/>
                  </a:schemeClr>
                </a:solidFill>
                <a:latin typeface="Gill Sans MT" pitchFamily="34" charset="0"/>
                <a:ea typeface="+mn-ea"/>
                <a:cs typeface="+mn-cs"/>
              </a:defRPr>
            </a:lvl2pPr>
            <a:lvl3pPr marL="914400" indent="0" algn="ctr" defTabSz="914400" rtl="0" eaLnBrk="1" latinLnBrk="0" hangingPunct="1">
              <a:spcBef>
                <a:spcPct val="20000"/>
              </a:spcBef>
              <a:buFontTx/>
              <a:buNone/>
              <a:defRPr sz="2400" kern="1200">
                <a:solidFill>
                  <a:schemeClr val="tx1">
                    <a:tint val="75000"/>
                  </a:schemeClr>
                </a:solidFill>
                <a:latin typeface="Gill Sans MT" pitchFamily="34" charset="0"/>
                <a:ea typeface="+mn-ea"/>
                <a:cs typeface="+mn-cs"/>
              </a:defRPr>
            </a:lvl3pPr>
            <a:lvl4pPr marL="1371600" indent="0" algn="ctr" defTabSz="914400" rtl="0" eaLnBrk="1" latinLnBrk="0" hangingPunct="1">
              <a:spcBef>
                <a:spcPct val="20000"/>
              </a:spcBef>
              <a:buFontTx/>
              <a:buNone/>
              <a:defRPr sz="2000" kern="1200">
                <a:solidFill>
                  <a:schemeClr val="tx1">
                    <a:tint val="75000"/>
                  </a:schemeClr>
                </a:solidFill>
                <a:latin typeface="Gill Sans MT" pitchFamily="34" charset="0"/>
                <a:ea typeface="+mn-ea"/>
                <a:cs typeface="+mn-cs"/>
              </a:defRPr>
            </a:lvl4pPr>
            <a:lvl5pPr marL="1828800" indent="0" algn="ctr" defTabSz="914400" rtl="0" eaLnBrk="1" latinLnBrk="0" hangingPunct="1">
              <a:spcBef>
                <a:spcPct val="20000"/>
              </a:spcBef>
              <a:buFontTx/>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3500" b="1" dirty="0" smtClean="0">
                <a:solidFill>
                  <a:srgbClr val="00510A"/>
                </a:solidFill>
                <a:effectLst>
                  <a:outerShdw blurRad="38100" dist="38100" dir="2700000" algn="tl">
                    <a:srgbClr val="000000">
                      <a:alpha val="43137"/>
                    </a:srgbClr>
                  </a:outerShdw>
                </a:effectLst>
                <a:latin typeface="Calibri"/>
              </a:rPr>
              <a:t>William M. Sappenfield, MD, MPH, CPH</a:t>
            </a:r>
          </a:p>
          <a:p>
            <a:pPr fontAlgn="auto">
              <a:spcAft>
                <a:spcPts val="0"/>
              </a:spcAft>
            </a:pPr>
            <a:r>
              <a:rPr lang="en-US" sz="2600" dirty="0" smtClean="0">
                <a:solidFill>
                  <a:prstClr val="black"/>
                </a:solidFill>
                <a:latin typeface="Calibri"/>
              </a:rPr>
              <a:t>Director, Florida Perinatal Quality Collaborative</a:t>
            </a:r>
          </a:p>
          <a:p>
            <a:pPr fontAlgn="auto">
              <a:spcAft>
                <a:spcPts val="0"/>
              </a:spcAft>
            </a:pPr>
            <a:r>
              <a:rPr lang="en-US" sz="2200" dirty="0" smtClean="0">
                <a:solidFill>
                  <a:prstClr val="black"/>
                </a:solidFill>
                <a:latin typeface="Calibri"/>
              </a:rPr>
              <a:t>The Chiles Center at the College of Public Health</a:t>
            </a:r>
          </a:p>
          <a:p>
            <a:pPr fontAlgn="auto">
              <a:spcAft>
                <a:spcPts val="0"/>
              </a:spcAft>
            </a:pPr>
            <a:r>
              <a:rPr lang="en-US" sz="2200" dirty="0" smtClean="0">
                <a:solidFill>
                  <a:prstClr val="black"/>
                </a:solidFill>
                <a:latin typeface="Calibri"/>
              </a:rPr>
              <a:t>University of South Florida</a:t>
            </a:r>
          </a:p>
          <a:p>
            <a:pPr fontAlgn="auto">
              <a:spcAft>
                <a:spcPts val="0"/>
              </a:spcAft>
            </a:pPr>
            <a:endParaRPr lang="en-US" dirty="0"/>
          </a:p>
        </p:txBody>
      </p:sp>
    </p:spTree>
    <p:extLst>
      <p:ext uri="{BB962C8B-B14F-4D97-AF65-F5344CB8AC3E}">
        <p14:creationId xmlns:p14="http://schemas.microsoft.com/office/powerpoint/2010/main" val="2043724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00332C6-A5C1-4D88-ADCE-6F3163D8595A}" type="slidenum">
              <a:rPr lang="en-US" smtClean="0">
                <a:solidFill>
                  <a:prstClr val="white"/>
                </a:solidFill>
              </a:rPr>
              <a:pPr/>
              <a:t>30</a:t>
            </a:fld>
            <a:endParaRPr lang="en-US">
              <a:solidFill>
                <a:prstClr val="white"/>
              </a:solidFill>
            </a:endParaRPr>
          </a:p>
        </p:txBody>
      </p:sp>
      <p:grpSp>
        <p:nvGrpSpPr>
          <p:cNvPr id="71" name="Group 70"/>
          <p:cNvGrpSpPr/>
          <p:nvPr/>
        </p:nvGrpSpPr>
        <p:grpSpPr>
          <a:xfrm>
            <a:off x="1630392" y="0"/>
            <a:ext cx="7168551" cy="6737229"/>
            <a:chOff x="2688090" y="924605"/>
            <a:chExt cx="5241473" cy="4965927"/>
          </a:xfrm>
        </p:grpSpPr>
        <p:pic>
          <p:nvPicPr>
            <p:cNvPr id="72" name="Picture 71"/>
            <p:cNvPicPr>
              <a:picLocks noChangeAspect="1"/>
            </p:cNvPicPr>
            <p:nvPr/>
          </p:nvPicPr>
          <p:blipFill rotWithShape="1">
            <a:blip r:embed="rId2">
              <a:extLst>
                <a:ext uri="{28A0092B-C50C-407E-A947-70E740481C1C}">
                  <a14:useLocalDpi xmlns:a14="http://schemas.microsoft.com/office/drawing/2010/main" val="0"/>
                </a:ext>
              </a:extLst>
            </a:blip>
            <a:srcRect t="8680" b="9902"/>
            <a:stretch/>
          </p:blipFill>
          <p:spPr>
            <a:xfrm>
              <a:off x="2688090" y="924605"/>
              <a:ext cx="5241473" cy="4965927"/>
            </a:xfrm>
            <a:prstGeom prst="rect">
              <a:avLst/>
            </a:prstGeom>
          </p:spPr>
        </p:pic>
        <p:sp>
          <p:nvSpPr>
            <p:cNvPr id="73" name="5-Point Star 72"/>
            <p:cNvSpPr/>
            <p:nvPr/>
          </p:nvSpPr>
          <p:spPr>
            <a:xfrm>
              <a:off x="7531554" y="5119008"/>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4" name="5-Point Star 73"/>
            <p:cNvSpPr/>
            <p:nvPr/>
          </p:nvSpPr>
          <p:spPr>
            <a:xfrm>
              <a:off x="7525431" y="5265965"/>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5" name="5-Point Star 74"/>
            <p:cNvSpPr/>
            <p:nvPr/>
          </p:nvSpPr>
          <p:spPr>
            <a:xfrm>
              <a:off x="5848690" y="3401446"/>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6" name="5-Point Star 75"/>
            <p:cNvSpPr/>
            <p:nvPr/>
          </p:nvSpPr>
          <p:spPr>
            <a:xfrm>
              <a:off x="6543675" y="2906486"/>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7" name="5-Point Star 76"/>
            <p:cNvSpPr/>
            <p:nvPr/>
          </p:nvSpPr>
          <p:spPr>
            <a:xfrm>
              <a:off x="6519090" y="2784022"/>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8" name="5-Point Star 77"/>
            <p:cNvSpPr/>
            <p:nvPr/>
          </p:nvSpPr>
          <p:spPr>
            <a:xfrm>
              <a:off x="5783376" y="2000251"/>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79" name="5-Point Star 78"/>
            <p:cNvSpPr/>
            <p:nvPr/>
          </p:nvSpPr>
          <p:spPr>
            <a:xfrm>
              <a:off x="6262005" y="1387930"/>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0" name="5-Point Star 79"/>
            <p:cNvSpPr/>
            <p:nvPr/>
          </p:nvSpPr>
          <p:spPr>
            <a:xfrm>
              <a:off x="4726097" y="157774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1" name="5-Point Star 80"/>
            <p:cNvSpPr/>
            <p:nvPr/>
          </p:nvSpPr>
          <p:spPr>
            <a:xfrm>
              <a:off x="6315426" y="3369810"/>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2" name="5-Point Star 81"/>
            <p:cNvSpPr/>
            <p:nvPr/>
          </p:nvSpPr>
          <p:spPr>
            <a:xfrm>
              <a:off x="7442985" y="533025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3" name="5-Point Star 82"/>
            <p:cNvSpPr/>
            <p:nvPr/>
          </p:nvSpPr>
          <p:spPr>
            <a:xfrm>
              <a:off x="6111989" y="3604532"/>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4" name="5-Point Star 83"/>
            <p:cNvSpPr/>
            <p:nvPr/>
          </p:nvSpPr>
          <p:spPr>
            <a:xfrm>
              <a:off x="7422975" y="5143501"/>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5" name="5-Point Star 84"/>
            <p:cNvSpPr/>
            <p:nvPr/>
          </p:nvSpPr>
          <p:spPr>
            <a:xfrm>
              <a:off x="7574635" y="4830463"/>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6" name="5-Point Star 85"/>
            <p:cNvSpPr/>
            <p:nvPr/>
          </p:nvSpPr>
          <p:spPr>
            <a:xfrm>
              <a:off x="7592785" y="4574751"/>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7" name="5-Point Star 86"/>
            <p:cNvSpPr/>
            <p:nvPr/>
          </p:nvSpPr>
          <p:spPr>
            <a:xfrm>
              <a:off x="7592785" y="4243388"/>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8" name="5-Point Star 87"/>
            <p:cNvSpPr/>
            <p:nvPr/>
          </p:nvSpPr>
          <p:spPr>
            <a:xfrm>
              <a:off x="3900488" y="1822677"/>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89" name="5-Point Star 88"/>
            <p:cNvSpPr/>
            <p:nvPr/>
          </p:nvSpPr>
          <p:spPr>
            <a:xfrm>
              <a:off x="6046674" y="380761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0" name="5-Point Star 89"/>
            <p:cNvSpPr/>
            <p:nvPr/>
          </p:nvSpPr>
          <p:spPr>
            <a:xfrm>
              <a:off x="5848689" y="3562691"/>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1" name="5-Point Star 90"/>
            <p:cNvSpPr/>
            <p:nvPr/>
          </p:nvSpPr>
          <p:spPr>
            <a:xfrm>
              <a:off x="6724819" y="224020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2" name="5-Point Star 91"/>
            <p:cNvSpPr/>
            <p:nvPr/>
          </p:nvSpPr>
          <p:spPr>
            <a:xfrm>
              <a:off x="5980338" y="3371023"/>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3" name="5-Point Star 92"/>
            <p:cNvSpPr/>
            <p:nvPr/>
          </p:nvSpPr>
          <p:spPr>
            <a:xfrm>
              <a:off x="6516763" y="448609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4" name="5-Point Star 93"/>
            <p:cNvSpPr/>
            <p:nvPr/>
          </p:nvSpPr>
          <p:spPr>
            <a:xfrm>
              <a:off x="6611673" y="4720999"/>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5" name="5-Point Star 94"/>
            <p:cNvSpPr/>
            <p:nvPr/>
          </p:nvSpPr>
          <p:spPr>
            <a:xfrm>
              <a:off x="5986463" y="3482068"/>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96" name="5-Point Star 95"/>
            <p:cNvSpPr/>
            <p:nvPr/>
          </p:nvSpPr>
          <p:spPr>
            <a:xfrm>
              <a:off x="7461135" y="4479132"/>
              <a:ext cx="263299" cy="244928"/>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grpSp>
      <p:sp>
        <p:nvSpPr>
          <p:cNvPr id="30" name="5-Point Star 29"/>
          <p:cNvSpPr/>
          <p:nvPr/>
        </p:nvSpPr>
        <p:spPr>
          <a:xfrm>
            <a:off x="8329843" y="5142227"/>
            <a:ext cx="360103" cy="332292"/>
          </a:xfrm>
          <a:prstGeom prst="star5">
            <a:avLst/>
          </a:prstGeom>
          <a:solidFill>
            <a:srgbClr val="FFC000"/>
          </a:solidFill>
          <a:ln w="12700" cap="flat" cmpd="sng" algn="ctr">
            <a:solidFill>
              <a:srgbClr val="FFC000">
                <a:lumMod val="50000"/>
              </a:srgbClr>
            </a:solidFill>
            <a:prstDash val="solid"/>
            <a:miter lim="800000"/>
          </a:ln>
          <a:effectLst>
            <a:outerShdw blurRad="50800" dist="38100" dir="5400000" algn="t"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350" kern="0" smtClean="0">
              <a:solidFill>
                <a:prstClr val="white"/>
              </a:solidFill>
              <a:latin typeface="Calibri" panose="020F0502020204030204"/>
              <a:ea typeface="+mn-ea"/>
            </a:endParaRPr>
          </a:p>
        </p:txBody>
      </p:sp>
      <p:sp>
        <p:nvSpPr>
          <p:cNvPr id="32" name="Title 1"/>
          <p:cNvSpPr>
            <a:spLocks noGrp="1"/>
          </p:cNvSpPr>
          <p:nvPr>
            <p:ph type="title"/>
          </p:nvPr>
        </p:nvSpPr>
        <p:spPr>
          <a:xfrm>
            <a:off x="1715992" y="2456663"/>
            <a:ext cx="1752599" cy="796565"/>
          </a:xfrm>
        </p:spPr>
        <p:txBody>
          <a:bodyPr/>
          <a:lstStyle/>
          <a:p>
            <a:r>
              <a:rPr lang="en-US" b="1" dirty="0" smtClean="0"/>
              <a:t>MOM</a:t>
            </a:r>
            <a:endParaRPr lang="en-US" b="1" dirty="0"/>
          </a:p>
        </p:txBody>
      </p:sp>
      <p:sp>
        <p:nvSpPr>
          <p:cNvPr id="33" name="Content Placeholder 2"/>
          <p:cNvSpPr txBox="1">
            <a:spLocks/>
          </p:cNvSpPr>
          <p:nvPr/>
        </p:nvSpPr>
        <p:spPr>
          <a:xfrm>
            <a:off x="457199" y="3469687"/>
            <a:ext cx="4855565" cy="2043042"/>
          </a:xfrm>
          <a:prstGeom prst="rect">
            <a:avLst/>
          </a:prstGeom>
        </p:spPr>
        <p:txBody>
          <a:bodyPr>
            <a:normAutofit/>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smtClean="0">
                <a:solidFill>
                  <a:prstClr val="black"/>
                </a:solidFill>
                <a:latin typeface="Arial Narrow" panose="020B0606020202030204" pitchFamily="34" charset="0"/>
                <a:cs typeface="Arial" pitchFamily="34" charset="0"/>
              </a:rPr>
              <a:t>25 Florida Level II &amp; III NICUs</a:t>
            </a:r>
            <a:endParaRPr lang="en-US" sz="1000" dirty="0" smtClean="0">
              <a:solidFill>
                <a:prstClr val="black"/>
              </a:solidFill>
              <a:latin typeface="Arial Narrow" panose="020B0606020202030204" pitchFamily="34" charset="0"/>
            </a:endParaRPr>
          </a:p>
          <a:p>
            <a:pPr marL="0" indent="0" fontAlgn="auto">
              <a:spcAft>
                <a:spcPts val="0"/>
              </a:spcAft>
              <a:buFontTx/>
              <a:buNone/>
            </a:pPr>
            <a:endParaRPr lang="en-US" sz="1000" dirty="0" smtClean="0">
              <a:solidFill>
                <a:prstClr val="black"/>
              </a:solidFill>
              <a:latin typeface="Arial Narrow" panose="020B0606020202030204" pitchFamily="34" charset="0"/>
            </a:endParaRPr>
          </a:p>
          <a:p>
            <a:pPr fontAlgn="auto">
              <a:spcAft>
                <a:spcPts val="0"/>
              </a:spcAft>
            </a:pPr>
            <a:r>
              <a:rPr lang="en-US" sz="2800" dirty="0" smtClean="0">
                <a:solidFill>
                  <a:prstClr val="black"/>
                </a:solidFill>
                <a:latin typeface="Arial Narrow" panose="020B0606020202030204" pitchFamily="34" charset="0"/>
              </a:rPr>
              <a:t>Objective: Increase % of VLBW babies receiving moms own milk.</a:t>
            </a:r>
          </a:p>
          <a:p>
            <a:pPr marL="457200" lvl="1" indent="0" fontAlgn="auto">
              <a:spcAft>
                <a:spcPts val="600"/>
              </a:spcAft>
              <a:buFontTx/>
              <a:buNone/>
            </a:pPr>
            <a:endParaRPr lang="en-US" dirty="0">
              <a:solidFill>
                <a:prstClr val="black"/>
              </a:solidFill>
              <a:latin typeface="Arial Narrow" panose="020B0606020202030204" pitchFamily="34" charset="0"/>
              <a:cs typeface="Arial" pitchFamily="34" charset="0"/>
            </a:endParaRPr>
          </a:p>
        </p:txBody>
      </p:sp>
    </p:spTree>
    <p:extLst>
      <p:ext uri="{BB962C8B-B14F-4D97-AF65-F5344CB8AC3E}">
        <p14:creationId xmlns:p14="http://schemas.microsoft.com/office/powerpoint/2010/main" val="2461680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614"/>
            <a:ext cx="8229600" cy="5607549"/>
          </a:xfrm>
        </p:spPr>
        <p:txBody>
          <a:bodyPr>
            <a:normAutofit fontScale="92500"/>
          </a:bodyPr>
          <a:lstStyle/>
          <a:p>
            <a:r>
              <a:rPr lang="en-US" sz="3200" dirty="0" smtClean="0"/>
              <a:t>American </a:t>
            </a:r>
            <a:r>
              <a:rPr lang="en-US" sz="3200" dirty="0"/>
              <a:t>Academy of Pediatrics recommends exclusive human milk diet for premature infants.</a:t>
            </a:r>
          </a:p>
          <a:p>
            <a:endParaRPr lang="en-US" sz="900" dirty="0" smtClean="0"/>
          </a:p>
          <a:p>
            <a:r>
              <a:rPr lang="en-US" sz="3200" dirty="0" smtClean="0"/>
              <a:t>In 2013, 45.7% of VLBW infants were receiving any human milk at discharge in FL NICU’s (VON)</a:t>
            </a:r>
          </a:p>
          <a:p>
            <a:pPr marL="0" indent="0">
              <a:buNone/>
            </a:pPr>
            <a:endParaRPr lang="en-US" sz="800" dirty="0" smtClean="0"/>
          </a:p>
          <a:p>
            <a:r>
              <a:rPr lang="en-US" dirty="0" smtClean="0"/>
              <a:t>Project Drivers:</a:t>
            </a:r>
          </a:p>
          <a:p>
            <a:pPr lvl="1">
              <a:buClr>
                <a:srgbClr val="00510A"/>
              </a:buClr>
              <a:buFont typeface="Wingdings" panose="05000000000000000000" pitchFamily="2" charset="2"/>
              <a:buChar char="l"/>
            </a:pPr>
            <a:r>
              <a:rPr lang="en-US" sz="3200" dirty="0" smtClean="0"/>
              <a:t>Mother’s Intent to Provide her own milk</a:t>
            </a:r>
          </a:p>
          <a:p>
            <a:pPr lvl="1">
              <a:buClr>
                <a:srgbClr val="00510A"/>
              </a:buClr>
              <a:buFont typeface="Wingdings" panose="05000000000000000000" pitchFamily="2" charset="2"/>
              <a:buChar char="l"/>
            </a:pPr>
            <a:r>
              <a:rPr lang="en-US" sz="3200" dirty="0" smtClean="0"/>
              <a:t>Establishing Supply</a:t>
            </a:r>
          </a:p>
          <a:p>
            <a:pPr lvl="1">
              <a:buClr>
                <a:srgbClr val="00510A"/>
              </a:buClr>
              <a:buFont typeface="Wingdings" panose="05000000000000000000" pitchFamily="2" charset="2"/>
              <a:buChar char="l"/>
            </a:pPr>
            <a:r>
              <a:rPr lang="en-US" sz="3200" dirty="0" smtClean="0"/>
              <a:t>Maintaining Supply</a:t>
            </a:r>
          </a:p>
          <a:p>
            <a:pPr lvl="1">
              <a:buClr>
                <a:srgbClr val="00510A"/>
              </a:buClr>
              <a:buFont typeface="Wingdings" panose="05000000000000000000" pitchFamily="2" charset="2"/>
              <a:buChar char="l"/>
            </a:pPr>
            <a:r>
              <a:rPr lang="en-US" sz="3200" dirty="0" smtClean="0"/>
              <a:t>Transition to the Breast</a:t>
            </a:r>
            <a:endParaRPr lang="en-US" sz="3200"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31</a:t>
            </a:fld>
            <a:endParaRPr lang="en-US">
              <a:solidFill>
                <a:prstClr val="white"/>
              </a:solidFill>
            </a:endParaRPr>
          </a:p>
        </p:txBody>
      </p:sp>
    </p:spTree>
    <p:extLst>
      <p:ext uri="{BB962C8B-B14F-4D97-AF65-F5344CB8AC3E}">
        <p14:creationId xmlns:p14="http://schemas.microsoft.com/office/powerpoint/2010/main" val="338029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59536" y="557784"/>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p:txBody>
          <a:bodyPr>
            <a:normAutofit/>
          </a:bodyPr>
          <a:lstStyle/>
          <a:p>
            <a:r>
              <a:rPr lang="en-US" sz="4000" dirty="0" smtClean="0"/>
              <a:t>FPQC Initiative Challenges</a:t>
            </a:r>
            <a:endParaRPr lang="en-US" sz="4000"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32</a:t>
            </a:fld>
            <a:endParaRPr lang="en-US">
              <a:solidFill>
                <a:prstClr val="white"/>
              </a:solidFill>
            </a:endParaRPr>
          </a:p>
        </p:txBody>
      </p:sp>
      <p:sp>
        <p:nvSpPr>
          <p:cNvPr id="5" name="Content Placeholder 4"/>
          <p:cNvSpPr>
            <a:spLocks noGrp="1"/>
          </p:cNvSpPr>
          <p:nvPr>
            <p:ph idx="1"/>
          </p:nvPr>
        </p:nvSpPr>
        <p:spPr>
          <a:xfrm>
            <a:off x="187656" y="1322102"/>
            <a:ext cx="8763000" cy="4708526"/>
          </a:xfrm>
        </p:spPr>
        <p:txBody>
          <a:bodyPr>
            <a:noAutofit/>
          </a:bodyPr>
          <a:lstStyle/>
          <a:p>
            <a:r>
              <a:rPr lang="en-US" sz="2800" dirty="0" smtClean="0"/>
              <a:t>Engaging physician champions </a:t>
            </a:r>
          </a:p>
          <a:p>
            <a:r>
              <a:rPr lang="en-US" sz="2800" dirty="0" smtClean="0"/>
              <a:t>Staff turnover</a:t>
            </a:r>
          </a:p>
          <a:p>
            <a:r>
              <a:rPr lang="en-US" sz="2800" dirty="0" smtClean="0"/>
              <a:t>Preventing hospital and provider QI fatigue/burnout</a:t>
            </a:r>
          </a:p>
          <a:p>
            <a:r>
              <a:rPr lang="en-US" sz="2800" dirty="0" smtClean="0"/>
              <a:t>Understanding &amp; use of QI practices vary widely</a:t>
            </a:r>
          </a:p>
          <a:p>
            <a:r>
              <a:rPr lang="en-US" sz="2800" dirty="0" smtClean="0"/>
              <a:t>Balancing data needs with reducing data burden</a:t>
            </a:r>
          </a:p>
          <a:p>
            <a:r>
              <a:rPr lang="en-US" sz="2800" dirty="0" smtClean="0"/>
              <a:t>Behaviors changes without having system changes</a:t>
            </a:r>
          </a:p>
          <a:p>
            <a:r>
              <a:rPr lang="en-US" sz="2800" dirty="0" smtClean="0"/>
              <a:t>Observing measurable health outcome changes </a:t>
            </a:r>
          </a:p>
          <a:p>
            <a:pPr marL="0" indent="0">
              <a:buNone/>
            </a:pPr>
            <a:endParaRPr lang="en-US" sz="2400" dirty="0" smtClean="0">
              <a:latin typeface="Arial Narrow" panose="020B0606020202030204" pitchFamily="34" charset="0"/>
            </a:endParaRPr>
          </a:p>
          <a:p>
            <a:endParaRPr lang="en-US" sz="2400" dirty="0">
              <a:latin typeface="Arial Narrow" panose="020B0606020202030204" pitchFamily="34" charset="0"/>
            </a:endParaRPr>
          </a:p>
          <a:p>
            <a:endParaRPr lang="en-US" sz="2400" dirty="0">
              <a:latin typeface="Arial Narrow" panose="020B0606020202030204" pitchFamily="34" charset="0"/>
            </a:endParaRPr>
          </a:p>
        </p:txBody>
      </p:sp>
    </p:spTree>
    <p:extLst>
      <p:ext uri="{BB962C8B-B14F-4D97-AF65-F5344CB8AC3E}">
        <p14:creationId xmlns:p14="http://schemas.microsoft.com/office/powerpoint/2010/main" val="391980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59536" y="420624"/>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274638"/>
            <a:ext cx="8229600" cy="881748"/>
          </a:xfrm>
        </p:spPr>
        <p:txBody>
          <a:bodyPr>
            <a:normAutofit/>
          </a:bodyPr>
          <a:lstStyle/>
          <a:p>
            <a:r>
              <a:rPr lang="en-US" dirty="0" smtClean="0"/>
              <a:t>Lessons Learned</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33</a:t>
            </a:fld>
            <a:endParaRPr lang="en-US">
              <a:solidFill>
                <a:prstClr val="white"/>
              </a:solidFill>
            </a:endParaRPr>
          </a:p>
        </p:txBody>
      </p:sp>
      <p:sp>
        <p:nvSpPr>
          <p:cNvPr id="5" name="Content Placeholder 4"/>
          <p:cNvSpPr>
            <a:spLocks noGrp="1"/>
          </p:cNvSpPr>
          <p:nvPr>
            <p:ph idx="1"/>
          </p:nvPr>
        </p:nvSpPr>
        <p:spPr>
          <a:xfrm>
            <a:off x="185058" y="1156386"/>
            <a:ext cx="8763000" cy="5244413"/>
          </a:xfrm>
        </p:spPr>
        <p:txBody>
          <a:bodyPr>
            <a:normAutofit fontScale="92500" lnSpcReduction="10000"/>
          </a:bodyPr>
          <a:lstStyle/>
          <a:p>
            <a:r>
              <a:rPr lang="en-US" sz="2800" dirty="0"/>
              <a:t>Enthusiasm and commitment to improve outcomes collaboratively exists among virtually all stakeholders</a:t>
            </a:r>
          </a:p>
          <a:p>
            <a:r>
              <a:rPr lang="en-US" sz="2800" dirty="0"/>
              <a:t>Frequent communication and encouragement via multiple channels is essential</a:t>
            </a:r>
          </a:p>
          <a:p>
            <a:r>
              <a:rPr lang="en-US" sz="2800" dirty="0" smtClean="0"/>
              <a:t>Becoming </a:t>
            </a:r>
            <a:r>
              <a:rPr lang="en-US" sz="2800" dirty="0"/>
              <a:t>a successful, productive, visible, high-quality, full-service quality collaborative </a:t>
            </a:r>
            <a:r>
              <a:rPr lang="en-US" sz="2800" dirty="0" smtClean="0"/>
              <a:t>focused on the health of mothers and infant promotes </a:t>
            </a:r>
            <a:r>
              <a:rPr lang="en-US" sz="2800" dirty="0"/>
              <a:t>momentum for </a:t>
            </a:r>
            <a:r>
              <a:rPr lang="en-US" sz="2800" dirty="0" smtClean="0"/>
              <a:t>change </a:t>
            </a:r>
            <a:endParaRPr lang="en-US" sz="2800" dirty="0"/>
          </a:p>
          <a:p>
            <a:r>
              <a:rPr lang="en-US" sz="2800" dirty="0" smtClean="0"/>
              <a:t>QI </a:t>
            </a:r>
            <a:r>
              <a:rPr lang="en-US" sz="2800" dirty="0"/>
              <a:t>project participants learn a lot from each other</a:t>
            </a:r>
          </a:p>
          <a:p>
            <a:r>
              <a:rPr lang="en-US" sz="2800" dirty="0"/>
              <a:t>Only what gets measured gets managed and measurement requires resources: time, $, admin, buy-in</a:t>
            </a:r>
          </a:p>
          <a:p>
            <a:r>
              <a:rPr lang="en-US" sz="2800" dirty="0"/>
              <a:t>Hospital </a:t>
            </a:r>
            <a:r>
              <a:rPr lang="en-US" sz="2800" u="sng" dirty="0"/>
              <a:t>ownership</a:t>
            </a:r>
            <a:r>
              <a:rPr lang="en-US" sz="2800" dirty="0"/>
              <a:t> of addressing </a:t>
            </a:r>
            <a:r>
              <a:rPr lang="en-US" sz="2800" dirty="0" smtClean="0"/>
              <a:t>issues </a:t>
            </a:r>
            <a:r>
              <a:rPr lang="en-US" sz="2800" dirty="0"/>
              <a:t>is key</a:t>
            </a:r>
          </a:p>
          <a:p>
            <a:r>
              <a:rPr lang="en-US" sz="2800" dirty="0"/>
              <a:t>Engaged hospital QI teams </a:t>
            </a:r>
            <a:r>
              <a:rPr lang="en-US" sz="2800" dirty="0" smtClean="0"/>
              <a:t>using QI sciences can </a:t>
            </a:r>
            <a:r>
              <a:rPr lang="en-US" sz="2800" dirty="0"/>
              <a:t>make a substantial </a:t>
            </a:r>
            <a:r>
              <a:rPr lang="en-US" sz="2800" dirty="0" smtClean="0"/>
              <a:t>difference</a:t>
            </a:r>
          </a:p>
          <a:p>
            <a:endParaRPr lang="en-US" sz="2800" dirty="0"/>
          </a:p>
          <a:p>
            <a:endParaRPr lang="en-US" dirty="0"/>
          </a:p>
        </p:txBody>
      </p:sp>
    </p:spTree>
    <p:extLst>
      <p:ext uri="{BB962C8B-B14F-4D97-AF65-F5344CB8AC3E}">
        <p14:creationId xmlns:p14="http://schemas.microsoft.com/office/powerpoint/2010/main" val="3778335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59536" y="539496"/>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p:txBody>
          <a:bodyPr>
            <a:normAutofit/>
          </a:bodyPr>
          <a:lstStyle/>
          <a:p>
            <a:r>
              <a:rPr lang="en-US" dirty="0" smtClean="0"/>
              <a:t>Lessons Learned, continued</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34</a:t>
            </a:fld>
            <a:endParaRPr lang="en-US">
              <a:solidFill>
                <a:prstClr val="white"/>
              </a:solidFill>
            </a:endParaRPr>
          </a:p>
        </p:txBody>
      </p:sp>
      <p:sp>
        <p:nvSpPr>
          <p:cNvPr id="5" name="Content Placeholder 4"/>
          <p:cNvSpPr>
            <a:spLocks noGrp="1"/>
          </p:cNvSpPr>
          <p:nvPr>
            <p:ph idx="1"/>
          </p:nvPr>
        </p:nvSpPr>
        <p:spPr>
          <a:xfrm>
            <a:off x="228600" y="1417638"/>
            <a:ext cx="8763000" cy="4708525"/>
          </a:xfrm>
        </p:spPr>
        <p:txBody>
          <a:bodyPr>
            <a:normAutofit/>
          </a:bodyPr>
          <a:lstStyle/>
          <a:p>
            <a:r>
              <a:rPr lang="en-US" sz="2800" dirty="0" smtClean="0"/>
              <a:t>From OHI Implementation evaluation</a:t>
            </a:r>
          </a:p>
          <a:p>
            <a:pPr lvl="1"/>
            <a:r>
              <a:rPr lang="en-US" sz="2600" dirty="0" smtClean="0"/>
              <a:t>Adaptability of bundle elements facilitates implementation</a:t>
            </a:r>
          </a:p>
          <a:p>
            <a:pPr lvl="1"/>
            <a:r>
              <a:rPr lang="en-US" sz="2600" dirty="0" smtClean="0"/>
              <a:t>Complexity of bundle is challenging but can be ameliorated by supportive materials and assistance</a:t>
            </a:r>
          </a:p>
          <a:p>
            <a:r>
              <a:rPr lang="en-US" dirty="0" smtClean="0"/>
              <a:t>From Golden Hour</a:t>
            </a:r>
          </a:p>
          <a:p>
            <a:pPr lvl="1"/>
            <a:r>
              <a:rPr lang="en-US" dirty="0"/>
              <a:t>Promoting teamwork by increasing pre-delivery preparedness was associated </a:t>
            </a:r>
            <a:r>
              <a:rPr lang="en-US" dirty="0" smtClean="0"/>
              <a:t>with improved </a:t>
            </a:r>
            <a:r>
              <a:rPr lang="en-US" dirty="0"/>
              <a:t>thermoregulation, SPO2 targeting, </a:t>
            </a:r>
            <a:r>
              <a:rPr lang="en-US" dirty="0" smtClean="0"/>
              <a:t>and DCC </a:t>
            </a:r>
            <a:r>
              <a:rPr lang="en-US" dirty="0"/>
              <a:t>rates</a:t>
            </a:r>
            <a:endParaRPr lang="en-US" dirty="0" smtClean="0"/>
          </a:p>
          <a:p>
            <a:endParaRPr lang="en-US" sz="2800" dirty="0"/>
          </a:p>
          <a:p>
            <a:endParaRPr lang="en-US" dirty="0"/>
          </a:p>
        </p:txBody>
      </p:sp>
    </p:spTree>
    <p:extLst>
      <p:ext uri="{BB962C8B-B14F-4D97-AF65-F5344CB8AC3E}">
        <p14:creationId xmlns:p14="http://schemas.microsoft.com/office/powerpoint/2010/main" val="3045891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03" y="1447800"/>
            <a:ext cx="8229600" cy="914400"/>
          </a:xfrm>
        </p:spPr>
        <p:txBody>
          <a:bodyPr>
            <a:normAutofit/>
          </a:bodyPr>
          <a:lstStyle/>
          <a:p>
            <a:r>
              <a:rPr lang="en-US" sz="5000" dirty="0" smtClean="0">
                <a:latin typeface="Monotype Corsiva" panose="03010101010201010101" pitchFamily="66" charset="0"/>
              </a:rPr>
              <a:t>Thank You!</a:t>
            </a:r>
            <a:endParaRPr lang="en-US" sz="5000" dirty="0">
              <a:latin typeface="Monotype Corsiva" panose="03010101010201010101" pitchFamily="66" charset="0"/>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35</a:t>
            </a:fld>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100" y="3581400"/>
            <a:ext cx="8305800" cy="2389876"/>
          </a:xfrm>
          <a:prstGeom prst="rect">
            <a:avLst/>
          </a:prstGeom>
        </p:spPr>
      </p:pic>
      <p:sp>
        <p:nvSpPr>
          <p:cNvPr id="6" name="Rectangle 5"/>
          <p:cNvSpPr/>
          <p:nvPr/>
        </p:nvSpPr>
        <p:spPr>
          <a:xfrm>
            <a:off x="304800" y="6172200"/>
            <a:ext cx="853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 name="TextBox 2"/>
          <p:cNvSpPr txBox="1"/>
          <p:nvPr/>
        </p:nvSpPr>
        <p:spPr>
          <a:xfrm>
            <a:off x="2438400" y="2438400"/>
            <a:ext cx="4114800" cy="1015663"/>
          </a:xfrm>
          <a:prstGeom prst="rect">
            <a:avLst/>
          </a:prstGeom>
          <a:noFill/>
        </p:spPr>
        <p:txBody>
          <a:bodyPr wrap="square" rtlCol="0">
            <a:spAutoFit/>
          </a:bodyPr>
          <a:lstStyle/>
          <a:p>
            <a:pPr algn="ctr" eaLnBrk="1" fontAlgn="auto" hangingPunct="1">
              <a:spcBef>
                <a:spcPts val="0"/>
              </a:spcBef>
              <a:spcAft>
                <a:spcPts val="0"/>
              </a:spcAft>
            </a:pPr>
            <a:r>
              <a:rPr lang="en-US" sz="2000" dirty="0" smtClean="0">
                <a:solidFill>
                  <a:prstClr val="black"/>
                </a:solidFill>
                <a:latin typeface="Gill Sans MT" panose="020B0502020104020203" pitchFamily="34" charset="0"/>
                <a:ea typeface="+mn-ea"/>
                <a:hlinkClick r:id="rId4"/>
              </a:rPr>
              <a:t>www.fpqc.org</a:t>
            </a:r>
            <a:endParaRPr lang="en-US" sz="2000" dirty="0" smtClean="0">
              <a:solidFill>
                <a:prstClr val="black"/>
              </a:solidFill>
              <a:latin typeface="Gill Sans MT" panose="020B0502020104020203" pitchFamily="34" charset="0"/>
              <a:ea typeface="+mn-ea"/>
            </a:endParaRPr>
          </a:p>
          <a:p>
            <a:pPr algn="ctr" eaLnBrk="1" fontAlgn="auto" hangingPunct="1">
              <a:spcBef>
                <a:spcPts val="0"/>
              </a:spcBef>
              <a:spcAft>
                <a:spcPts val="0"/>
              </a:spcAft>
            </a:pPr>
            <a:endParaRPr lang="en-US" sz="2000" dirty="0">
              <a:solidFill>
                <a:prstClr val="black"/>
              </a:solidFill>
              <a:latin typeface="Gill Sans MT" panose="020B0502020104020203" pitchFamily="34" charset="0"/>
              <a:ea typeface="+mn-ea"/>
            </a:endParaRPr>
          </a:p>
          <a:p>
            <a:pPr algn="ctr" eaLnBrk="1" fontAlgn="auto" hangingPunct="1">
              <a:spcBef>
                <a:spcPts val="0"/>
              </a:spcBef>
              <a:spcAft>
                <a:spcPts val="0"/>
              </a:spcAft>
            </a:pPr>
            <a:r>
              <a:rPr lang="en-US" sz="2000" dirty="0" smtClean="0">
                <a:solidFill>
                  <a:prstClr val="black"/>
                </a:solidFill>
                <a:latin typeface="Gill Sans MT" panose="020B0502020104020203" pitchFamily="34" charset="0"/>
                <a:ea typeface="+mn-ea"/>
              </a:rPr>
              <a:t>Email: </a:t>
            </a:r>
            <a:r>
              <a:rPr lang="en-US" sz="2000" dirty="0" smtClean="0">
                <a:solidFill>
                  <a:prstClr val="black"/>
                </a:solidFill>
                <a:latin typeface="Gill Sans MT" panose="020B0502020104020203" pitchFamily="34" charset="0"/>
                <a:ea typeface="+mn-ea"/>
                <a:hlinkClick r:id="rId5"/>
              </a:rPr>
              <a:t>fpqc@health.usf.edu</a:t>
            </a:r>
            <a:r>
              <a:rPr lang="en-US" sz="2000" dirty="0" smtClean="0">
                <a:solidFill>
                  <a:prstClr val="black"/>
                </a:solidFill>
                <a:latin typeface="Gill Sans MT" panose="020B0502020104020203" pitchFamily="34" charset="0"/>
                <a:ea typeface="+mn-ea"/>
              </a:rPr>
              <a:t> </a:t>
            </a:r>
            <a:endParaRPr lang="en-US" sz="2000" dirty="0">
              <a:solidFill>
                <a:prstClr val="black"/>
              </a:solidFill>
              <a:latin typeface="Gill Sans MT" panose="020B0502020104020203" pitchFamily="34" charset="0"/>
              <a:ea typeface="+mn-ea"/>
            </a:endParaRPr>
          </a:p>
        </p:txBody>
      </p:sp>
    </p:spTree>
    <p:custDataLst>
      <p:tags r:id="rId1"/>
    </p:custDataLst>
    <p:extLst>
      <p:ext uri="{BB962C8B-B14F-4D97-AF65-F5344CB8AC3E}">
        <p14:creationId xmlns:p14="http://schemas.microsoft.com/office/powerpoint/2010/main" val="3868064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965448"/>
            <a:ext cx="7315200" cy="892552"/>
          </a:xfrm>
          <a:prstGeom prst="rect">
            <a:avLst/>
          </a:prstGeom>
          <a:noFill/>
        </p:spPr>
        <p:txBody>
          <a:bodyPr wrap="square" rtlCol="0">
            <a:spAutoFit/>
          </a:bodyPr>
          <a:lstStyle/>
          <a:p>
            <a:pPr>
              <a:defRPr/>
            </a:pPr>
            <a:r>
              <a:rPr lang="en-US" sz="1400" dirty="0" smtClean="0">
                <a:solidFill>
                  <a:srgbClr val="000000"/>
                </a:solidFill>
                <a:latin typeface="Calibri" panose="020F0502020204030204" pitchFamily="34" charset="0"/>
                <a:ea typeface="ヒラギノ角ゴ Pro W3" charset="-128"/>
              </a:rPr>
              <a:t>Through collaborative use of </a:t>
            </a:r>
            <a:r>
              <a:rPr lang="en-US" dirty="0" smtClean="0">
                <a:solidFill>
                  <a:srgbClr val="000000"/>
                </a:solidFill>
                <a:latin typeface="Calibri" panose="020F0502020204030204" pitchFamily="34" charset="0"/>
                <a:ea typeface="ヒラギノ角ゴ Pro W3" charset="-128"/>
              </a:rPr>
              <a:t>improvement science</a:t>
            </a:r>
            <a:r>
              <a:rPr lang="en-US" sz="1400" dirty="0" smtClean="0">
                <a:solidFill>
                  <a:srgbClr val="000000"/>
                </a:solidFill>
                <a:latin typeface="Calibri" panose="020F0502020204030204" pitchFamily="34" charset="0"/>
                <a:ea typeface="ヒラギノ角ゴ Pro W3" charset="-128"/>
              </a:rPr>
              <a:t> methods, reduce </a:t>
            </a:r>
            <a:r>
              <a:rPr lang="en-US" dirty="0" smtClean="0">
                <a:solidFill>
                  <a:srgbClr val="000000"/>
                </a:solidFill>
                <a:latin typeface="Calibri" panose="020F0502020204030204" pitchFamily="34" charset="0"/>
                <a:ea typeface="ヒラギノ角ゴ Pro W3" charset="-128"/>
              </a:rPr>
              <a:t>preterm births </a:t>
            </a:r>
            <a:r>
              <a:rPr lang="en-US" sz="1400" dirty="0" smtClean="0">
                <a:solidFill>
                  <a:srgbClr val="000000"/>
                </a:solidFill>
                <a:latin typeface="Calibri" panose="020F0502020204030204" pitchFamily="34" charset="0"/>
                <a:ea typeface="ヒラギノ角ゴ Pro W3" charset="-128"/>
              </a:rPr>
              <a:t>&amp; improve </a:t>
            </a:r>
            <a:r>
              <a:rPr lang="en-US" dirty="0" smtClean="0">
                <a:solidFill>
                  <a:srgbClr val="000000"/>
                </a:solidFill>
                <a:latin typeface="Calibri" panose="020F0502020204030204" pitchFamily="34" charset="0"/>
                <a:ea typeface="ヒラギノ角ゴ Pro W3" charset="-128"/>
              </a:rPr>
              <a:t>perinatal and preterm newborn outcomes</a:t>
            </a:r>
            <a:r>
              <a:rPr lang="en-US" sz="1600" dirty="0" smtClean="0">
                <a:solidFill>
                  <a:srgbClr val="000000"/>
                </a:solidFill>
                <a:latin typeface="Calibri" panose="020F0502020204030204" pitchFamily="34" charset="0"/>
                <a:ea typeface="ヒラギノ角ゴ Pro W3" charset="-128"/>
              </a:rPr>
              <a:t> </a:t>
            </a:r>
            <a:r>
              <a:rPr lang="en-US" sz="1400" dirty="0" smtClean="0">
                <a:solidFill>
                  <a:srgbClr val="000000"/>
                </a:solidFill>
                <a:latin typeface="Calibri" panose="020F0502020204030204" pitchFamily="34" charset="0"/>
                <a:ea typeface="ヒラギノ角ゴ Pro W3" charset="-128"/>
              </a:rPr>
              <a:t>in Ohio as quickly as possible.</a:t>
            </a:r>
          </a:p>
          <a:p>
            <a:endParaRPr lang="en-US" sz="1400" dirty="0">
              <a:solidFill>
                <a:srgbClr val="000000"/>
              </a:solidFill>
              <a:ea typeface="ヒラギノ角ゴ Pro W3" charset="-128"/>
            </a:endParaRPr>
          </a:p>
        </p:txBody>
      </p:sp>
      <p:sp>
        <p:nvSpPr>
          <p:cNvPr id="9" name="Content Placeholder 8"/>
          <p:cNvSpPr>
            <a:spLocks noGrp="1"/>
          </p:cNvSpPr>
          <p:nvPr>
            <p:ph idx="1"/>
          </p:nvPr>
        </p:nvSpPr>
        <p:spPr>
          <a:xfrm>
            <a:off x="457200" y="1166019"/>
            <a:ext cx="8229600" cy="4525963"/>
          </a:xfrm>
        </p:spPr>
        <p:txBody>
          <a:bodyPr/>
          <a:lstStyle/>
          <a:p>
            <a:pPr marL="0" indent="0" algn="ctr">
              <a:buNone/>
            </a:pPr>
            <a:r>
              <a:rPr lang="en-US" sz="4000" dirty="0" smtClean="0">
                <a:solidFill>
                  <a:srgbClr val="3C5CAA"/>
                </a:solidFill>
                <a:ea typeface="Verdana" panose="020B0604030504040204" pitchFamily="34" charset="0"/>
                <a:cs typeface="Verdana" panose="020B0604030504040204" pitchFamily="34" charset="0"/>
              </a:rPr>
              <a:t>OPQC </a:t>
            </a:r>
            <a:r>
              <a:rPr lang="en-US" sz="4000" dirty="0" smtClean="0">
                <a:solidFill>
                  <a:srgbClr val="3C5CAA"/>
                </a:solidFill>
                <a:latin typeface="+mj-lt"/>
                <a:ea typeface="Verdana" panose="020B0604030504040204" pitchFamily="34" charset="0"/>
                <a:cs typeface="Verdana" panose="020B0604030504040204" pitchFamily="34" charset="0"/>
              </a:rPr>
              <a:t>Current Projects </a:t>
            </a:r>
          </a:p>
          <a:p>
            <a:pPr marL="0" indent="0" algn="ctr">
              <a:buNone/>
            </a:pPr>
            <a:r>
              <a:rPr lang="en-US" sz="2400" dirty="0" smtClean="0">
                <a:solidFill>
                  <a:srgbClr val="58A946"/>
                </a:solidFill>
                <a:latin typeface="+mj-lt"/>
                <a:ea typeface="Verdana" panose="020B0604030504040204" pitchFamily="34" charset="0"/>
                <a:cs typeface="Verdana" panose="020B0604030504040204" pitchFamily="34" charset="0"/>
              </a:rPr>
              <a:t>Preventing </a:t>
            </a:r>
            <a:r>
              <a:rPr lang="en-US" sz="2400" dirty="0">
                <a:solidFill>
                  <a:srgbClr val="58A946"/>
                </a:solidFill>
                <a:latin typeface="+mj-lt"/>
                <a:ea typeface="Verdana" panose="020B0604030504040204" pitchFamily="34" charset="0"/>
                <a:cs typeface="Verdana" panose="020B0604030504040204" pitchFamily="34" charset="0"/>
              </a:rPr>
              <a:t>preterm births with Progesterone and standardized treatment of Neonatal Abstinence </a:t>
            </a:r>
            <a:r>
              <a:rPr lang="en-US" sz="2400" dirty="0" smtClean="0">
                <a:solidFill>
                  <a:srgbClr val="58A946"/>
                </a:solidFill>
                <a:latin typeface="+mj-lt"/>
                <a:ea typeface="Verdana" panose="020B0604030504040204" pitchFamily="34" charset="0"/>
                <a:cs typeface="Verdana" panose="020B0604030504040204" pitchFamily="34" charset="0"/>
              </a:rPr>
              <a:t>Syndrome</a:t>
            </a:r>
          </a:p>
          <a:p>
            <a:pPr marL="0" indent="0" algn="ctr">
              <a:buNone/>
            </a:pPr>
            <a:endParaRPr lang="en-US" sz="2400" dirty="0">
              <a:latin typeface="+mj-lt"/>
              <a:ea typeface="Verdana" panose="020B0604030504040204" pitchFamily="34" charset="0"/>
              <a:cs typeface="Verdana" panose="020B0604030504040204" pitchFamily="34" charset="0"/>
            </a:endParaRPr>
          </a:p>
          <a:p>
            <a:pPr marL="0" indent="0" algn="ctr">
              <a:buNone/>
            </a:pPr>
            <a:r>
              <a:rPr lang="en-US" sz="2400" dirty="0">
                <a:latin typeface="+mj-lt"/>
                <a:ea typeface="Verdana" panose="020B0604030504040204" pitchFamily="34" charset="0"/>
                <a:cs typeface="Verdana" panose="020B0604030504040204" pitchFamily="34" charset="0"/>
              </a:rPr>
              <a:t>Michael P. Marcotte </a:t>
            </a:r>
            <a:r>
              <a:rPr lang="en-US" sz="2400" dirty="0" smtClean="0">
                <a:latin typeface="+mj-lt"/>
                <a:ea typeface="Verdana" panose="020B0604030504040204" pitchFamily="34" charset="0"/>
                <a:cs typeface="Verdana" panose="020B0604030504040204" pitchFamily="34" charset="0"/>
              </a:rPr>
              <a:t>MD</a:t>
            </a:r>
            <a:endParaRPr lang="en-US" sz="2000" b="1" dirty="0" smtClean="0">
              <a:effectLst>
                <a:outerShdw blurRad="38100" dist="38100" dir="2700000" algn="tl">
                  <a:srgbClr val="000000">
                    <a:alpha val="43137"/>
                  </a:srgbClr>
                </a:outerShdw>
              </a:effectLst>
              <a:latin typeface="Berlin Sans FB Demi" panose="020E0802020502020306" pitchFamily="34" charset="0"/>
              <a:ea typeface="Verdana" panose="020B0604030504040204" pitchFamily="34" charset="0"/>
              <a:cs typeface="Verdana" panose="020B0604030504040204" pitchFamily="34" charset="0"/>
            </a:endParaRPr>
          </a:p>
          <a:p>
            <a:pPr marL="0" indent="0" algn="ctr">
              <a:buNone/>
            </a:pPr>
            <a:r>
              <a:rPr lang="en-US" sz="2000" dirty="0" smtClean="0">
                <a:latin typeface="+mj-lt"/>
                <a:ea typeface="Verdana" panose="020B0604030504040204" pitchFamily="34" charset="0"/>
                <a:cs typeface="Verdana" panose="020B0604030504040204" pitchFamily="34" charset="0"/>
              </a:rPr>
              <a:t>OB Clinical Advisor, The Ohio Perinatal Quality Collaborative</a:t>
            </a:r>
          </a:p>
          <a:p>
            <a:pPr marL="0" indent="0" algn="ctr">
              <a:buNone/>
            </a:pPr>
            <a:endParaRPr lang="en-US" sz="2000" dirty="0" smtClean="0">
              <a:latin typeface="+mj-lt"/>
              <a:ea typeface="Verdana" panose="020B0604030504040204" pitchFamily="34" charset="0"/>
              <a:cs typeface="Verdana" panose="020B0604030504040204" pitchFamily="34" charset="0"/>
            </a:endParaRPr>
          </a:p>
          <a:p>
            <a:pPr marL="0" indent="0" algn="ctr">
              <a:buNone/>
            </a:pPr>
            <a:r>
              <a:rPr lang="en-US" sz="2000" dirty="0" smtClean="0">
                <a:latin typeface="+mj-lt"/>
                <a:ea typeface="Verdana" panose="020B0604030504040204" pitchFamily="34" charset="0"/>
                <a:cs typeface="Verdana" panose="020B0604030504040204" pitchFamily="34" charset="0"/>
              </a:rPr>
              <a:t>Director </a:t>
            </a:r>
            <a:r>
              <a:rPr lang="en-US" sz="2000" dirty="0">
                <a:latin typeface="+mj-lt"/>
                <a:ea typeface="Verdana" panose="020B0604030504040204" pitchFamily="34" charset="0"/>
                <a:cs typeface="Verdana" panose="020B0604030504040204" pitchFamily="34" charset="0"/>
              </a:rPr>
              <a:t>of Quality and </a:t>
            </a:r>
            <a:r>
              <a:rPr lang="en-US" sz="2000" dirty="0" smtClean="0">
                <a:latin typeface="+mj-lt"/>
                <a:ea typeface="Verdana" panose="020B0604030504040204" pitchFamily="34" charset="0"/>
                <a:cs typeface="Verdana" panose="020B0604030504040204" pitchFamily="34" charset="0"/>
              </a:rPr>
              <a:t>Safety </a:t>
            </a:r>
            <a:r>
              <a:rPr lang="en-US" sz="2000" dirty="0">
                <a:latin typeface="+mj-lt"/>
                <a:ea typeface="Verdana" panose="020B0604030504040204" pitchFamily="34" charset="0"/>
                <a:cs typeface="Verdana" panose="020B0604030504040204" pitchFamily="34" charset="0"/>
              </a:rPr>
              <a:t>for Women's Services, </a:t>
            </a:r>
            <a:endParaRPr lang="en-US" sz="2000" dirty="0" smtClean="0">
              <a:latin typeface="+mj-lt"/>
              <a:ea typeface="Verdana" panose="020B0604030504040204" pitchFamily="34" charset="0"/>
              <a:cs typeface="Verdana" panose="020B0604030504040204" pitchFamily="34" charset="0"/>
            </a:endParaRPr>
          </a:p>
          <a:p>
            <a:pPr marL="0" indent="0" algn="ctr">
              <a:buNone/>
            </a:pPr>
            <a:r>
              <a:rPr lang="en-US" sz="2000" dirty="0" smtClean="0">
                <a:latin typeface="+mj-lt"/>
                <a:ea typeface="Verdana" panose="020B0604030504040204" pitchFamily="34" charset="0"/>
                <a:cs typeface="Verdana" panose="020B0604030504040204" pitchFamily="34" charset="0"/>
              </a:rPr>
              <a:t>TriHealth Good </a:t>
            </a:r>
            <a:r>
              <a:rPr lang="en-US" sz="2000" dirty="0">
                <a:latin typeface="+mj-lt"/>
                <a:ea typeface="Verdana" panose="020B0604030504040204" pitchFamily="34" charset="0"/>
                <a:cs typeface="Verdana" panose="020B0604030504040204" pitchFamily="34" charset="0"/>
              </a:rPr>
              <a:t>Samaritan </a:t>
            </a:r>
            <a:r>
              <a:rPr lang="en-US" sz="2000" dirty="0" smtClean="0">
                <a:latin typeface="+mj-lt"/>
                <a:ea typeface="Verdana" panose="020B0604030504040204" pitchFamily="34" charset="0"/>
                <a:cs typeface="Verdana" panose="020B0604030504040204" pitchFamily="34" charset="0"/>
              </a:rPr>
              <a:t>Hospital</a:t>
            </a:r>
          </a:p>
          <a:p>
            <a:pPr marL="0" indent="0" algn="ctr">
              <a:buNone/>
            </a:pPr>
            <a:r>
              <a:rPr lang="en-US" sz="2000" dirty="0" smtClean="0">
                <a:latin typeface="+mj-lt"/>
                <a:ea typeface="Verdana" panose="020B0604030504040204" pitchFamily="34" charset="0"/>
                <a:cs typeface="Verdana" panose="020B0604030504040204" pitchFamily="34" charset="0"/>
              </a:rPr>
              <a:t>Cincinnati Ohio</a:t>
            </a:r>
            <a:endParaRPr lang="en-US" sz="2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5228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Disclosures</a:t>
            </a:r>
            <a:endParaRPr lang="en-US" b="1" dirty="0"/>
          </a:p>
        </p:txBody>
      </p:sp>
      <p:sp>
        <p:nvSpPr>
          <p:cNvPr id="3" name="Content Placeholder 2"/>
          <p:cNvSpPr>
            <a:spLocks noGrp="1"/>
          </p:cNvSpPr>
          <p:nvPr>
            <p:ph idx="1"/>
          </p:nvPr>
        </p:nvSpPr>
        <p:spPr>
          <a:xfrm>
            <a:off x="457200" y="1066800"/>
            <a:ext cx="8382000" cy="4525963"/>
          </a:xfrm>
        </p:spPr>
        <p:txBody>
          <a:bodyPr/>
          <a:lstStyle/>
          <a:p>
            <a:pPr marL="0" indent="0">
              <a:buNone/>
            </a:pPr>
            <a:r>
              <a:rPr lang="en-US" sz="2400" dirty="0" smtClean="0"/>
              <a:t>Dr. Marcotte is employed by</a:t>
            </a:r>
          </a:p>
          <a:p>
            <a:pPr marL="0" indent="0">
              <a:lnSpc>
                <a:spcPct val="110000"/>
              </a:lnSpc>
              <a:defRPr/>
            </a:pPr>
            <a:r>
              <a:rPr lang="en-US" altLang="en-US" sz="2400" dirty="0" smtClean="0">
                <a:solidFill>
                  <a:srgbClr val="9900FF"/>
                </a:solidFill>
                <a:effectLst>
                  <a:outerShdw blurRad="38100" dist="38100" dir="2700000" algn="tl">
                    <a:srgbClr val="C0C0C0"/>
                  </a:outerShdw>
                </a:effectLst>
              </a:rPr>
              <a:t> Cincinnati </a:t>
            </a:r>
            <a:r>
              <a:rPr lang="en-US" altLang="en-US" sz="2400" dirty="0">
                <a:solidFill>
                  <a:srgbClr val="9900FF"/>
                </a:solidFill>
                <a:effectLst>
                  <a:outerShdw blurRad="38100" dist="38100" dir="2700000" algn="tl">
                    <a:srgbClr val="C0C0C0"/>
                  </a:outerShdw>
                </a:effectLst>
              </a:rPr>
              <a:t>Children’s </a:t>
            </a:r>
            <a:r>
              <a:rPr lang="en-US" altLang="en-US" sz="2400" dirty="0" smtClean="0">
                <a:solidFill>
                  <a:srgbClr val="9900FF"/>
                </a:solidFill>
                <a:effectLst>
                  <a:outerShdw blurRad="38100" dist="38100" dir="2700000" algn="tl">
                    <a:srgbClr val="C0C0C0"/>
                  </a:outerShdw>
                </a:effectLst>
              </a:rPr>
              <a:t>Hospital’s </a:t>
            </a:r>
            <a:endParaRPr lang="en-US" altLang="en-US" sz="2400" dirty="0">
              <a:solidFill>
                <a:srgbClr val="9900FF"/>
              </a:solidFill>
              <a:effectLst>
                <a:outerShdw blurRad="38100" dist="38100" dir="2700000" algn="tl">
                  <a:srgbClr val="C0C0C0"/>
                </a:outerShdw>
              </a:effectLst>
            </a:endParaRPr>
          </a:p>
          <a:p>
            <a:pPr lvl="1">
              <a:lnSpc>
                <a:spcPct val="110000"/>
              </a:lnSpc>
              <a:buFont typeface="Arial" pitchFamily="34" charset="0"/>
              <a:buChar char="•"/>
              <a:defRPr/>
            </a:pPr>
            <a:r>
              <a:rPr lang="en-US" altLang="en-US" sz="1800" dirty="0" smtClean="0">
                <a:solidFill>
                  <a:srgbClr val="0066FF"/>
                </a:solidFill>
                <a:effectLst>
                  <a:outerShdw blurRad="38100" dist="38100" dir="2700000" algn="tl">
                    <a:srgbClr val="C0C0C0"/>
                  </a:outerShdw>
                </a:effectLst>
              </a:rPr>
              <a:t>Cradle Cincinnati</a:t>
            </a:r>
          </a:p>
          <a:p>
            <a:pPr lvl="1">
              <a:lnSpc>
                <a:spcPct val="110000"/>
              </a:lnSpc>
              <a:buFont typeface="Arial" pitchFamily="34" charset="0"/>
              <a:buChar char="•"/>
              <a:defRPr/>
            </a:pPr>
            <a:r>
              <a:rPr lang="en-US" altLang="en-US" sz="1800" dirty="0" smtClean="0">
                <a:solidFill>
                  <a:srgbClr val="0066FF"/>
                </a:solidFill>
                <a:effectLst>
                  <a:outerShdw blurRad="38100" dist="38100" dir="2700000" algn="tl">
                    <a:srgbClr val="C0C0C0"/>
                  </a:outerShdw>
                </a:effectLst>
              </a:rPr>
              <a:t>James </a:t>
            </a:r>
            <a:r>
              <a:rPr lang="en-US" altLang="en-US" sz="1800" dirty="0">
                <a:solidFill>
                  <a:srgbClr val="0066FF"/>
                </a:solidFill>
                <a:effectLst>
                  <a:outerShdw blurRad="38100" dist="38100" dir="2700000" algn="tl">
                    <a:srgbClr val="C0C0C0"/>
                  </a:outerShdw>
                </a:effectLst>
              </a:rPr>
              <a:t>M. Anderson Center for Health Systems </a:t>
            </a:r>
            <a:r>
              <a:rPr lang="en-US" altLang="en-US" sz="1800" dirty="0" smtClean="0">
                <a:solidFill>
                  <a:srgbClr val="0066FF"/>
                </a:solidFill>
                <a:effectLst>
                  <a:outerShdw blurRad="38100" dist="38100" dir="2700000" algn="tl">
                    <a:srgbClr val="C0C0C0"/>
                  </a:outerShdw>
                </a:effectLst>
              </a:rPr>
              <a:t>Excellence</a:t>
            </a:r>
            <a:r>
              <a:rPr lang="en-US" altLang="en-US" sz="1800" dirty="0" smtClean="0"/>
              <a:t>, with </a:t>
            </a:r>
            <a:r>
              <a:rPr lang="en-US" altLang="en-US" sz="1800" dirty="0"/>
              <a:t>funds from the </a:t>
            </a:r>
            <a:endParaRPr lang="en-US" altLang="en-US" sz="1400" dirty="0"/>
          </a:p>
          <a:p>
            <a:pPr marL="0" indent="0">
              <a:lnSpc>
                <a:spcPct val="110000"/>
              </a:lnSpc>
              <a:defRPr/>
            </a:pPr>
            <a:r>
              <a:rPr lang="en-US" altLang="en-US" sz="2000" dirty="0">
                <a:solidFill>
                  <a:srgbClr val="CC3300"/>
                </a:solidFill>
                <a:effectLst>
                  <a:outerShdw blurRad="38100" dist="38100" dir="2700000" algn="tl">
                    <a:srgbClr val="C0C0C0"/>
                  </a:outerShdw>
                </a:effectLst>
              </a:rPr>
              <a:t> </a:t>
            </a:r>
            <a:r>
              <a:rPr lang="en-US" altLang="en-US" sz="2400" dirty="0">
                <a:solidFill>
                  <a:srgbClr val="CC3300"/>
                </a:solidFill>
                <a:effectLst>
                  <a:outerShdw blurRad="38100" dist="38100" dir="2700000" algn="tl">
                    <a:srgbClr val="C0C0C0"/>
                  </a:outerShdw>
                </a:effectLst>
              </a:rPr>
              <a:t>Ohio Department of Health </a:t>
            </a:r>
            <a:r>
              <a:rPr lang="en-US" altLang="en-US" sz="1800" dirty="0"/>
              <a:t>and the </a:t>
            </a:r>
          </a:p>
          <a:p>
            <a:pPr marL="0" indent="0">
              <a:lnSpc>
                <a:spcPct val="110000"/>
              </a:lnSpc>
              <a:defRPr/>
            </a:pPr>
            <a:r>
              <a:rPr lang="en-US" altLang="en-US" sz="2000" dirty="0">
                <a:solidFill>
                  <a:srgbClr val="006600"/>
                </a:solidFill>
                <a:effectLst>
                  <a:outerShdw blurRad="38100" dist="38100" dir="2700000" algn="tl">
                    <a:srgbClr val="C0C0C0"/>
                  </a:outerShdw>
                </a:effectLst>
              </a:rPr>
              <a:t> </a:t>
            </a:r>
            <a:r>
              <a:rPr lang="en-US" altLang="en-US" sz="2400" dirty="0">
                <a:solidFill>
                  <a:srgbClr val="006600"/>
                </a:solidFill>
                <a:effectLst>
                  <a:outerShdw blurRad="38100" dist="38100" dir="2700000" algn="tl">
                    <a:srgbClr val="C0C0C0"/>
                  </a:outerShdw>
                </a:effectLst>
              </a:rPr>
              <a:t>Center for Disease Control and Prevention </a:t>
            </a:r>
            <a:r>
              <a:rPr lang="en-US" altLang="en-US" sz="2000" dirty="0">
                <a:effectLst>
                  <a:outerShdw blurRad="38100" dist="38100" dir="2700000" algn="tl">
                    <a:srgbClr val="C0C0C0"/>
                  </a:outerShdw>
                </a:effectLst>
              </a:rPr>
              <a:t>to be the</a:t>
            </a:r>
            <a:endParaRPr lang="en-US" altLang="en-US" sz="1800" dirty="0">
              <a:solidFill>
                <a:srgbClr val="006600"/>
              </a:solidFill>
            </a:endParaRPr>
          </a:p>
          <a:p>
            <a:pPr marL="0" indent="0">
              <a:lnSpc>
                <a:spcPct val="110000"/>
              </a:lnSpc>
              <a:defRPr/>
            </a:pPr>
            <a:r>
              <a:rPr lang="en-US" altLang="en-US" sz="2000" dirty="0">
                <a:solidFill>
                  <a:srgbClr val="0000FF"/>
                </a:solidFill>
                <a:effectLst>
                  <a:outerShdw blurRad="38100" dist="38100" dir="2700000" algn="tl">
                    <a:srgbClr val="C0C0C0"/>
                  </a:outerShdw>
                </a:effectLst>
              </a:rPr>
              <a:t> </a:t>
            </a:r>
            <a:r>
              <a:rPr lang="en-US" altLang="en-US" sz="2400" dirty="0" smtClean="0">
                <a:solidFill>
                  <a:srgbClr val="0000FF"/>
                </a:solidFill>
                <a:effectLst>
                  <a:outerShdw blurRad="38100" dist="38100" dir="2700000" algn="tl">
                    <a:srgbClr val="C0C0C0"/>
                  </a:outerShdw>
                </a:effectLst>
              </a:rPr>
              <a:t>Clinical Advisor for </a:t>
            </a:r>
            <a:r>
              <a:rPr lang="en-US" altLang="en-US" sz="2400" dirty="0">
                <a:solidFill>
                  <a:srgbClr val="0000FF"/>
                </a:solidFill>
                <a:effectLst>
                  <a:outerShdw blurRad="38100" dist="38100" dir="2700000" algn="tl">
                    <a:srgbClr val="C0C0C0"/>
                  </a:outerShdw>
                </a:effectLst>
              </a:rPr>
              <a:t>the Ohio Perinatal </a:t>
            </a:r>
            <a:r>
              <a:rPr lang="en-US" altLang="en-US" sz="2400" dirty="0" smtClean="0">
                <a:solidFill>
                  <a:srgbClr val="0000FF"/>
                </a:solidFill>
                <a:effectLst>
                  <a:outerShdw blurRad="38100" dist="38100" dir="2700000" algn="tl">
                    <a:srgbClr val="C0C0C0"/>
                  </a:outerShdw>
                </a:effectLst>
              </a:rPr>
              <a:t>Quality Collaborative</a:t>
            </a:r>
            <a:r>
              <a:rPr lang="en-US" altLang="en-US" sz="2400" dirty="0">
                <a:solidFill>
                  <a:srgbClr val="0000FF"/>
                </a:solidFill>
                <a:effectLst>
                  <a:outerShdw blurRad="38100" dist="38100" dir="2700000" algn="tl">
                    <a:srgbClr val="C0C0C0"/>
                  </a:outerShdw>
                </a:effectLst>
              </a:rPr>
              <a:t>.</a:t>
            </a:r>
            <a:endParaRPr lang="en-US" altLang="en-US" sz="2400" dirty="0">
              <a:effectLst>
                <a:outerShdw blurRad="38100" dist="38100" dir="2700000" algn="tl">
                  <a:srgbClr val="C0C0C0"/>
                </a:outerShdw>
              </a:effectLst>
            </a:endParaRPr>
          </a:p>
          <a:p>
            <a:pPr marL="0" indent="0">
              <a:lnSpc>
                <a:spcPct val="110000"/>
              </a:lnSpc>
              <a:defRPr/>
            </a:pPr>
            <a:r>
              <a:rPr lang="en-US" altLang="en-US" sz="2400" dirty="0" smtClean="0">
                <a:solidFill>
                  <a:schemeClr val="accent2"/>
                </a:solidFill>
                <a:effectLst>
                  <a:outerShdw blurRad="38100" dist="38100" dir="2700000" algn="tl">
                    <a:srgbClr val="C0C0C0"/>
                  </a:outerShdw>
                </a:effectLst>
              </a:rPr>
              <a:t> Tri-Health</a:t>
            </a:r>
            <a:endParaRPr lang="en-US" altLang="en-US" sz="2400" dirty="0">
              <a:solidFill>
                <a:schemeClr val="accent2"/>
              </a:solidFill>
              <a:effectLst>
                <a:outerShdw blurRad="38100" dist="38100" dir="2700000" algn="tl">
                  <a:srgbClr val="C0C0C0"/>
                </a:outerShdw>
              </a:effectLst>
            </a:endParaRPr>
          </a:p>
          <a:p>
            <a:pPr lvl="1" indent="-342900">
              <a:lnSpc>
                <a:spcPct val="110000"/>
              </a:lnSpc>
              <a:buFont typeface="Arial" panose="020B0604020202020204" pitchFamily="34" charset="0"/>
              <a:buChar char="•"/>
              <a:defRPr/>
            </a:pPr>
            <a:r>
              <a:rPr lang="en-US" altLang="en-US" sz="1600" dirty="0">
                <a:solidFill>
                  <a:schemeClr val="accent1">
                    <a:lumMod val="75000"/>
                  </a:schemeClr>
                </a:solidFill>
                <a:effectLst>
                  <a:outerShdw blurRad="38100" dist="38100" dir="2700000" algn="tl">
                    <a:srgbClr val="C0C0C0"/>
                  </a:outerShdw>
                </a:effectLst>
              </a:rPr>
              <a:t>Good Samaritan </a:t>
            </a:r>
            <a:r>
              <a:rPr lang="en-US" altLang="en-US" sz="1600" dirty="0" smtClean="0">
                <a:solidFill>
                  <a:schemeClr val="accent1">
                    <a:lumMod val="75000"/>
                  </a:schemeClr>
                </a:solidFill>
                <a:effectLst>
                  <a:outerShdw blurRad="38100" dist="38100" dir="2700000" algn="tl">
                    <a:srgbClr val="C0C0C0"/>
                  </a:outerShdw>
                </a:effectLst>
              </a:rPr>
              <a:t>Hospital (tertiary) and Bethesda North Hospital (secondary)</a:t>
            </a:r>
            <a:endParaRPr lang="en-US" altLang="en-US" sz="1600" dirty="0">
              <a:solidFill>
                <a:schemeClr val="accent1">
                  <a:lumMod val="75000"/>
                </a:schemeClr>
              </a:solidFill>
              <a:effectLst>
                <a:outerShdw blurRad="38100" dist="38100" dir="2700000" algn="tl">
                  <a:srgbClr val="C0C0C0"/>
                </a:outerShdw>
              </a:effectLst>
            </a:endParaRPr>
          </a:p>
          <a:p>
            <a:pPr lvl="1" indent="-342900">
              <a:lnSpc>
                <a:spcPct val="110000"/>
              </a:lnSpc>
              <a:buFont typeface="Arial" panose="020B0604020202020204" pitchFamily="34" charset="0"/>
              <a:buChar char="•"/>
              <a:defRPr/>
            </a:pPr>
            <a:r>
              <a:rPr lang="en-US" altLang="en-US" sz="1600" dirty="0">
                <a:solidFill>
                  <a:schemeClr val="accent1">
                    <a:lumMod val="75000"/>
                  </a:schemeClr>
                </a:solidFill>
                <a:effectLst>
                  <a:outerShdw blurRad="38100" dist="38100" dir="2700000" algn="tl">
                    <a:srgbClr val="C0C0C0"/>
                  </a:outerShdw>
                </a:effectLst>
              </a:rPr>
              <a:t>Tri-Health HOPE </a:t>
            </a:r>
            <a:r>
              <a:rPr lang="en-US" altLang="en-US" sz="1600" dirty="0" smtClean="0">
                <a:solidFill>
                  <a:schemeClr val="accent1">
                    <a:lumMod val="75000"/>
                  </a:schemeClr>
                </a:solidFill>
                <a:effectLst>
                  <a:outerShdw blurRad="38100" dist="38100" dir="2700000" algn="tl">
                    <a:srgbClr val="C0C0C0"/>
                  </a:outerShdw>
                </a:effectLst>
              </a:rPr>
              <a:t>Program (substance use disorder in pregnancy program)</a:t>
            </a:r>
            <a:endParaRPr lang="en-US" altLang="en-US" sz="1200" dirty="0">
              <a:solidFill>
                <a:schemeClr val="accent1">
                  <a:lumMod val="75000"/>
                </a:schemeClr>
              </a:solidFill>
            </a:endParaRPr>
          </a:p>
          <a:p>
            <a:pPr marL="0" indent="0" algn="ctr">
              <a:lnSpc>
                <a:spcPct val="110000"/>
              </a:lnSpc>
              <a:buFontTx/>
              <a:buNone/>
              <a:defRPr/>
            </a:pPr>
            <a:endParaRPr lang="en-US" altLang="en-US" sz="2000" dirty="0" smtClean="0">
              <a:effectLst>
                <a:outerShdw blurRad="38100" dist="38100" dir="2700000" algn="tl">
                  <a:srgbClr val="C0C0C0"/>
                </a:outerShdw>
              </a:effectLst>
            </a:endParaRPr>
          </a:p>
          <a:p>
            <a:pPr marL="0" indent="0" algn="ctr">
              <a:lnSpc>
                <a:spcPct val="110000"/>
              </a:lnSpc>
              <a:buFontTx/>
              <a:buNone/>
              <a:defRPr/>
            </a:pPr>
            <a:r>
              <a:rPr lang="en-US" altLang="en-US" sz="2000" dirty="0" smtClean="0">
                <a:effectLst>
                  <a:outerShdw blurRad="38100" dist="38100" dir="2700000" algn="tl">
                    <a:srgbClr val="C0C0C0"/>
                  </a:outerShdw>
                </a:effectLst>
              </a:rPr>
              <a:t>No </a:t>
            </a:r>
            <a:r>
              <a:rPr lang="en-US" altLang="en-US" sz="2000" dirty="0">
                <a:effectLst>
                  <a:outerShdw blurRad="38100" dist="38100" dir="2700000" algn="tl">
                    <a:srgbClr val="C0C0C0"/>
                  </a:outerShdw>
                </a:effectLst>
              </a:rPr>
              <a:t>other funding, contracts, stocks, consultancies </a:t>
            </a:r>
          </a:p>
          <a:p>
            <a:pPr marL="0" indent="0" algn="ctr">
              <a:lnSpc>
                <a:spcPct val="110000"/>
              </a:lnSpc>
              <a:buFontTx/>
              <a:buNone/>
              <a:defRPr/>
            </a:pPr>
            <a:r>
              <a:rPr lang="en-US" altLang="en-US" sz="2000" dirty="0">
                <a:effectLst>
                  <a:outerShdw blurRad="38100" dist="38100" dir="2700000" algn="tl">
                    <a:srgbClr val="C0C0C0"/>
                  </a:outerShdw>
                </a:effectLst>
              </a:rPr>
              <a:t>or advisory boards.</a:t>
            </a:r>
          </a:p>
          <a:p>
            <a:endParaRPr lang="en-US" sz="2800" dirty="0"/>
          </a:p>
        </p:txBody>
      </p:sp>
    </p:spTree>
    <p:extLst>
      <p:ext uri="{BB962C8B-B14F-4D97-AF65-F5344CB8AC3E}">
        <p14:creationId xmlns:p14="http://schemas.microsoft.com/office/powerpoint/2010/main" val="1559528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Ohio Perinatal Quality Collaborative</a:t>
            </a:r>
            <a:endParaRPr lang="en-US" sz="4000" b="1" dirty="0"/>
          </a:p>
        </p:txBody>
      </p:sp>
      <p:sp>
        <p:nvSpPr>
          <p:cNvPr id="5" name="Content Placeholder 4"/>
          <p:cNvSpPr>
            <a:spLocks noGrp="1"/>
          </p:cNvSpPr>
          <p:nvPr>
            <p:ph sz="half" idx="1"/>
          </p:nvPr>
        </p:nvSpPr>
        <p:spPr>
          <a:xfrm>
            <a:off x="457200" y="1600200"/>
            <a:ext cx="8229600" cy="4525963"/>
          </a:xfrm>
        </p:spPr>
        <p:txBody>
          <a:bodyPr/>
          <a:lstStyle/>
          <a:p>
            <a:pPr marL="0" indent="0">
              <a:buNone/>
            </a:pPr>
            <a:endParaRPr lang="en-US" sz="700" dirty="0" smtClean="0"/>
          </a:p>
          <a:p>
            <a:pPr marL="0" indent="0">
              <a:buNone/>
            </a:pPr>
            <a:r>
              <a:rPr lang="en-US" sz="2400" dirty="0" smtClean="0"/>
              <a:t>The </a:t>
            </a:r>
            <a:r>
              <a:rPr lang="en-US" sz="2400" dirty="0"/>
              <a:t>Ohio Perinatal Quality </a:t>
            </a:r>
            <a:r>
              <a:rPr lang="en-US" sz="2400" dirty="0" smtClean="0"/>
              <a:t>Collaborative (OPQC), founded </a:t>
            </a:r>
            <a:r>
              <a:rPr lang="en-US" sz="2400" dirty="0"/>
              <a:t>in 2008, has worked using improvement science methods, to reduce preterm births &amp; improve perinatal and preterm newborn outcomes in Ohio as quickly as possible. </a:t>
            </a:r>
            <a:endParaRPr lang="en-US" sz="2400" dirty="0" smtClean="0"/>
          </a:p>
        </p:txBody>
      </p:sp>
      <p:pic>
        <p:nvPicPr>
          <p:cNvPr id="8" name="Picture 2" descr="https://opqc.net/sites/bmidrupalpopqc.chmcres.cchmc.org/files/Stock%20photos/iStock_000019635744XXLarge%20%28resize%2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552700" y="3770001"/>
            <a:ext cx="4038600" cy="236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59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3522133" cy="990600"/>
          </a:xfrm>
        </p:spPr>
        <p:txBody>
          <a:bodyPr/>
          <a:lstStyle/>
          <a:p>
            <a:pPr>
              <a:defRPr/>
            </a:pPr>
            <a:r>
              <a:rPr lang="en-US" dirty="0">
                <a:solidFill>
                  <a:srgbClr val="FF0000"/>
                </a:solidFill>
                <a:effectLst>
                  <a:outerShdw blurRad="38100" dist="38100" dir="2700000" algn="tl">
                    <a:srgbClr val="DDDDDD"/>
                  </a:outerShdw>
                </a:effectLst>
                <a:latin typeface="Calibri" charset="0"/>
                <a:ea typeface="ＭＳ Ｐゴシック" charset="0"/>
                <a:cs typeface="Calibri" charset="0"/>
              </a:rPr>
              <a:t>Who Is OPQC?</a:t>
            </a:r>
          </a:p>
        </p:txBody>
      </p:sp>
      <p:sp>
        <p:nvSpPr>
          <p:cNvPr id="7170" name="Content Placeholder 2"/>
          <p:cNvSpPr>
            <a:spLocks noGrp="1"/>
          </p:cNvSpPr>
          <p:nvPr>
            <p:ph idx="1"/>
          </p:nvPr>
        </p:nvSpPr>
        <p:spPr>
          <a:xfrm>
            <a:off x="381000" y="1371600"/>
            <a:ext cx="8229600" cy="533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800" dirty="0">
                <a:latin typeface="Calibri" charset="0"/>
                <a:ea typeface="ＭＳ Ｐゴシック" charset="0"/>
                <a:cs typeface="Calibri" charset="0"/>
              </a:rPr>
              <a:t>Ohio Department of Job &amp; Family Services</a:t>
            </a:r>
          </a:p>
          <a:p>
            <a:pPr>
              <a:defRPr/>
            </a:pPr>
            <a:r>
              <a:rPr lang="en-US" sz="2800" dirty="0">
                <a:latin typeface="Calibri" charset="0"/>
                <a:ea typeface="ＭＳ Ｐゴシック" charset="0"/>
                <a:cs typeface="Calibri" charset="0"/>
              </a:rPr>
              <a:t>Ohio Department of Health – Vital </a:t>
            </a:r>
            <a:r>
              <a:rPr lang="en-US" sz="2800" dirty="0" smtClean="0">
                <a:latin typeface="Calibri" charset="0"/>
                <a:ea typeface="ＭＳ Ｐゴシック" charset="0"/>
                <a:cs typeface="Calibri" charset="0"/>
              </a:rPr>
              <a:t>Statistics</a:t>
            </a:r>
            <a:endParaRPr lang="en-US" sz="2800" dirty="0">
              <a:latin typeface="Calibri" charset="0"/>
              <a:ea typeface="ＭＳ Ｐゴシック" charset="0"/>
              <a:cs typeface="Calibri" charset="0"/>
            </a:endParaRPr>
          </a:p>
          <a:p>
            <a:pPr>
              <a:defRPr/>
            </a:pPr>
            <a:r>
              <a:rPr lang="en-US" sz="2800" dirty="0">
                <a:latin typeface="Calibri" charset="0"/>
                <a:ea typeface="ＭＳ Ｐゴシック" charset="0"/>
                <a:cs typeface="Calibri" charset="0"/>
              </a:rPr>
              <a:t>Ohio Medicaid</a:t>
            </a:r>
          </a:p>
          <a:p>
            <a:pPr>
              <a:defRPr/>
            </a:pPr>
            <a:r>
              <a:rPr lang="en-US" sz="2800" dirty="0">
                <a:latin typeface="Calibri" charset="0"/>
                <a:ea typeface="ＭＳ Ｐゴシック" charset="0"/>
                <a:cs typeface="Calibri" charset="0"/>
              </a:rPr>
              <a:t>Ohio</a:t>
            </a:r>
            <a:r>
              <a:rPr lang="en-US" sz="2800" dirty="0">
                <a:solidFill>
                  <a:srgbClr val="0000FF"/>
                </a:solidFill>
                <a:latin typeface="Calibri" charset="0"/>
                <a:ea typeface="ＭＳ Ｐゴシック" charset="0"/>
                <a:cs typeface="Calibri" charset="0"/>
              </a:rPr>
              <a:t> AAP, </a:t>
            </a:r>
            <a:r>
              <a:rPr lang="en-US" sz="2800" dirty="0">
                <a:solidFill>
                  <a:srgbClr val="C00000"/>
                </a:solidFill>
                <a:latin typeface="Calibri" charset="0"/>
                <a:ea typeface="ＭＳ Ｐゴシック" charset="0"/>
                <a:cs typeface="Calibri" charset="0"/>
              </a:rPr>
              <a:t>ACOG</a:t>
            </a:r>
            <a:r>
              <a:rPr lang="en-US" sz="2800" dirty="0">
                <a:solidFill>
                  <a:srgbClr val="0000FF"/>
                </a:solidFill>
                <a:latin typeface="Calibri" charset="0"/>
                <a:ea typeface="ＭＳ Ｐゴシック" charset="0"/>
                <a:cs typeface="Calibri" charset="0"/>
              </a:rPr>
              <a:t>, </a:t>
            </a:r>
            <a:r>
              <a:rPr lang="en-US" sz="2800" dirty="0" smtClean="0">
                <a:solidFill>
                  <a:srgbClr val="800000"/>
                </a:solidFill>
                <a:latin typeface="Calibri" charset="0"/>
                <a:ea typeface="ＭＳ Ｐゴシック" charset="0"/>
                <a:cs typeface="Calibri" charset="0"/>
              </a:rPr>
              <a:t>OHA</a:t>
            </a:r>
            <a:r>
              <a:rPr lang="en-US" sz="2800" dirty="0" smtClean="0">
                <a:solidFill>
                  <a:srgbClr val="5858FF"/>
                </a:solidFill>
                <a:latin typeface="Calibri" charset="0"/>
                <a:ea typeface="ＭＳ Ｐゴシック" charset="0"/>
                <a:cs typeface="Calibri" charset="0"/>
              </a:rPr>
              <a:t>, </a:t>
            </a:r>
            <a:r>
              <a:rPr lang="en-US" sz="2800" dirty="0" smtClean="0">
                <a:solidFill>
                  <a:srgbClr val="3366FF"/>
                </a:solidFill>
                <a:latin typeface="Calibri" charset="0"/>
                <a:ea typeface="ＭＳ Ｐゴシック" charset="0"/>
                <a:cs typeface="Calibri" charset="0"/>
              </a:rPr>
              <a:t>MoD</a:t>
            </a:r>
            <a:endParaRPr lang="en-US" sz="2800" dirty="0">
              <a:solidFill>
                <a:srgbClr val="3366FF"/>
              </a:solidFill>
              <a:latin typeface="Calibri" charset="0"/>
              <a:ea typeface="ＭＳ Ｐゴシック" charset="0"/>
              <a:cs typeface="Calibri" charset="0"/>
            </a:endParaRPr>
          </a:p>
          <a:p>
            <a:pPr>
              <a:defRPr/>
            </a:pPr>
            <a:r>
              <a:rPr lang="en-US" sz="2800" dirty="0" err="1">
                <a:solidFill>
                  <a:srgbClr val="0000FF"/>
                </a:solidFill>
                <a:latin typeface="Calibri" charset="0"/>
                <a:ea typeface="ＭＳ Ｐゴシック" charset="0"/>
                <a:cs typeface="Calibri" charset="0"/>
              </a:rPr>
              <a:t>Peds</a:t>
            </a:r>
            <a:r>
              <a:rPr lang="en-US" sz="2800" dirty="0">
                <a:latin typeface="Calibri" charset="0"/>
                <a:ea typeface="ＭＳ Ｐゴシック" charset="0"/>
                <a:cs typeface="Calibri" charset="0"/>
              </a:rPr>
              <a:t> + </a:t>
            </a:r>
            <a:r>
              <a:rPr lang="en-US" sz="2800" dirty="0">
                <a:solidFill>
                  <a:srgbClr val="C00000"/>
                </a:solidFill>
                <a:latin typeface="Calibri" charset="0"/>
                <a:ea typeface="ＭＳ Ｐゴシック" charset="0"/>
                <a:cs typeface="Calibri" charset="0"/>
              </a:rPr>
              <a:t>OB</a:t>
            </a:r>
            <a:r>
              <a:rPr lang="en-US" sz="2800" dirty="0">
                <a:latin typeface="Calibri" charset="0"/>
                <a:ea typeface="ＭＳ Ｐゴシック" charset="0"/>
                <a:cs typeface="Calibri" charset="0"/>
              </a:rPr>
              <a:t> Content &amp; </a:t>
            </a:r>
            <a:r>
              <a:rPr lang="en-US" sz="2800" dirty="0">
                <a:solidFill>
                  <a:srgbClr val="5858FF"/>
                </a:solidFill>
                <a:latin typeface="Calibri" charset="0"/>
                <a:ea typeface="ＭＳ Ｐゴシック" charset="0"/>
                <a:cs typeface="Calibri" charset="0"/>
              </a:rPr>
              <a:t>Q.I</a:t>
            </a:r>
            <a:r>
              <a:rPr lang="en-US" sz="2800" dirty="0">
                <a:latin typeface="Calibri" charset="0"/>
                <a:ea typeface="ＭＳ Ｐゴシック" charset="0"/>
                <a:cs typeface="Calibri" charset="0"/>
              </a:rPr>
              <a:t>. Leaders</a:t>
            </a:r>
          </a:p>
          <a:p>
            <a:pPr>
              <a:defRPr/>
            </a:pPr>
            <a:r>
              <a:rPr lang="en-US" sz="2800" dirty="0">
                <a:latin typeface="Calibri" charset="0"/>
                <a:ea typeface="ＭＳ Ｐゴシック" charset="0"/>
                <a:cs typeface="Calibri" charset="0"/>
              </a:rPr>
              <a:t>“OPQC Central”</a:t>
            </a:r>
          </a:p>
          <a:p>
            <a:pPr lvl="1">
              <a:buClr>
                <a:srgbClr val="1818FF"/>
              </a:buClr>
              <a:buFont typeface="Wingdings" charset="0"/>
              <a:buChar char="§"/>
              <a:defRPr/>
            </a:pPr>
            <a:r>
              <a:rPr lang="en-US" sz="2400" dirty="0">
                <a:effectLst>
                  <a:outerShdw blurRad="38100" dist="38100" dir="2700000" algn="tl">
                    <a:srgbClr val="000000">
                      <a:alpha val="43137"/>
                    </a:srgbClr>
                  </a:outerShdw>
                </a:effectLst>
                <a:latin typeface="Calibri" charset="0"/>
                <a:ea typeface="ＭＳ Ｐゴシック" charset="0"/>
                <a:cs typeface="Calibri" charset="0"/>
              </a:rPr>
              <a:t>Secure Central De-identified Data Processing</a:t>
            </a:r>
          </a:p>
          <a:p>
            <a:pPr>
              <a:defRPr/>
            </a:pPr>
            <a:r>
              <a:rPr lang="en-US" sz="2800" dirty="0">
                <a:latin typeface="Calibri" charset="0"/>
                <a:ea typeface="ＭＳ Ｐゴシック" charset="0"/>
                <a:cs typeface="Calibri" charset="0"/>
              </a:rPr>
              <a:t>Staff </a:t>
            </a:r>
            <a:r>
              <a:rPr lang="en-US" sz="2400" dirty="0">
                <a:latin typeface="Calibri" charset="0"/>
                <a:ea typeface="ＭＳ Ｐゴシック" charset="0"/>
                <a:cs typeface="Calibri" charset="0"/>
              </a:rPr>
              <a:t>at</a:t>
            </a:r>
            <a:r>
              <a:rPr lang="en-US" sz="2800" dirty="0">
                <a:latin typeface="Calibri" charset="0"/>
                <a:ea typeface="ＭＳ Ｐゴシック" charset="0"/>
                <a:cs typeface="Calibri" charset="0"/>
              </a:rPr>
              <a:t> Ohio Maternity &amp; Children’s Hospitals</a:t>
            </a:r>
          </a:p>
          <a:p>
            <a:pPr>
              <a:defRPr/>
            </a:pPr>
            <a:r>
              <a:rPr lang="en-US" sz="2800" dirty="0">
                <a:latin typeface="Calibri" charset="0"/>
                <a:ea typeface="ＭＳ Ｐゴシック" charset="0"/>
                <a:cs typeface="Calibri" charset="0"/>
              </a:rPr>
              <a:t>Ohio Families Affected by Prematurity</a:t>
            </a:r>
          </a:p>
        </p:txBody>
      </p:sp>
      <p:sp>
        <p:nvSpPr>
          <p:cNvPr id="6" name="TextBox 5"/>
          <p:cNvSpPr txBox="1"/>
          <p:nvPr/>
        </p:nvSpPr>
        <p:spPr>
          <a:xfrm>
            <a:off x="5105400" y="381003"/>
            <a:ext cx="3276600" cy="830997"/>
          </a:xfrm>
          <a:prstGeom prst="rect">
            <a:avLst/>
          </a:prstGeom>
          <a:noFill/>
          <a:ln w="28575" cmpd="sng">
            <a:solidFill>
              <a:srgbClr val="008000"/>
            </a:solidFill>
          </a:ln>
        </p:spPr>
        <p:txBody>
          <a:bodyPr wrap="square">
            <a:spAutoFit/>
          </a:bodyPr>
          <a:lstStyle/>
          <a:p>
            <a:pPr>
              <a:defRPr/>
            </a:pPr>
            <a:r>
              <a:rPr lang="en-US" sz="2400" dirty="0">
                <a:solidFill>
                  <a:srgbClr val="000000"/>
                </a:solidFill>
                <a:latin typeface="Calibri"/>
                <a:ea typeface="ヒラギノ角ゴ Pro W3" charset="0"/>
                <a:cs typeface="Calibri"/>
              </a:rPr>
              <a:t>Start up </a:t>
            </a:r>
            <a:r>
              <a:rPr lang="en-US" sz="2400" b="1" dirty="0">
                <a:solidFill>
                  <a:srgbClr val="008000"/>
                </a:solidFill>
                <a:latin typeface="Calibri"/>
                <a:ea typeface="ヒラギノ角ゴ Pro W3" charset="0"/>
                <a:cs typeface="Calibri"/>
              </a:rPr>
              <a:t>$$</a:t>
            </a:r>
            <a:r>
              <a:rPr lang="en-US" sz="2400" dirty="0">
                <a:solidFill>
                  <a:srgbClr val="000000"/>
                </a:solidFill>
                <a:latin typeface="Calibri"/>
                <a:ea typeface="ヒラギノ角ゴ Pro W3" charset="0"/>
                <a:cs typeface="Calibri"/>
              </a:rPr>
              <a:t> from CMS</a:t>
            </a:r>
          </a:p>
          <a:p>
            <a:pPr marL="457200" indent="-457200">
              <a:buFont typeface="Wingdings" charset="0"/>
              <a:buChar char="à"/>
              <a:defRPr/>
            </a:pPr>
            <a:r>
              <a:rPr lang="en-US" sz="2400" dirty="0">
                <a:solidFill>
                  <a:srgbClr val="000000"/>
                </a:solidFill>
                <a:latin typeface="Calibri"/>
                <a:ea typeface="ヒラギノ角ゴ Pro W3" charset="0"/>
                <a:cs typeface="Calibri"/>
              </a:rPr>
              <a:t>ODJFS </a:t>
            </a:r>
            <a:r>
              <a:rPr lang="en-US" sz="2400" dirty="0">
                <a:solidFill>
                  <a:srgbClr val="000000"/>
                </a:solidFill>
                <a:latin typeface="Calibri"/>
                <a:ea typeface="ヒラギノ角ゴ Pro W3" charset="0"/>
                <a:cs typeface="Calibri"/>
                <a:sym typeface="Wingdings"/>
              </a:rPr>
              <a:t> OPQC</a:t>
            </a:r>
          </a:p>
        </p:txBody>
      </p:sp>
    </p:spTree>
    <p:extLst>
      <p:ext uri="{BB962C8B-B14F-4D97-AF65-F5344CB8AC3E}">
        <p14:creationId xmlns:p14="http://schemas.microsoft.com/office/powerpoint/2010/main" val="129535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59542" y="473336"/>
            <a:ext cx="2286000" cy="673768"/>
          </a:xfrm>
          <a:prstGeom prst="roundRect">
            <a:avLst/>
          </a:prstGeom>
          <a:solidFill>
            <a:srgbClr val="00510A"/>
          </a:solidFill>
          <a:ln>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4</a:t>
            </a:fld>
            <a:endParaRPr lang="en-US">
              <a:solidFill>
                <a:prstClr val="white"/>
              </a:solidFill>
            </a:endParaRPr>
          </a:p>
        </p:txBody>
      </p:sp>
      <p:sp>
        <p:nvSpPr>
          <p:cNvPr id="5" name="Title 1"/>
          <p:cNvSpPr>
            <a:spLocks noGrp="1"/>
          </p:cNvSpPr>
          <p:nvPr>
            <p:ph type="title"/>
          </p:nvPr>
        </p:nvSpPr>
        <p:spPr>
          <a:xfrm>
            <a:off x="3779084" y="468082"/>
            <a:ext cx="1615876" cy="685800"/>
          </a:xfrm>
          <a:noFill/>
          <a:ln>
            <a:noFill/>
          </a:ln>
        </p:spPr>
        <p:txBody>
          <a:bodyPr>
            <a:noAutofit/>
          </a:bodyPr>
          <a:lstStyle/>
          <a:p>
            <a:r>
              <a:rPr lang="en-US" sz="3600" dirty="0" smtClean="0">
                <a:solidFill>
                  <a:schemeClr val="bg1"/>
                </a:solidFill>
              </a:rPr>
              <a:t>Vision</a:t>
            </a:r>
            <a:endParaRPr lang="en-US" sz="3600" dirty="0">
              <a:solidFill>
                <a:schemeClr val="bg1"/>
              </a:solidFill>
            </a:endParaRPr>
          </a:p>
        </p:txBody>
      </p:sp>
      <p:sp>
        <p:nvSpPr>
          <p:cNvPr id="6" name="Content Placeholder 2"/>
          <p:cNvSpPr>
            <a:spLocks noGrp="1"/>
          </p:cNvSpPr>
          <p:nvPr>
            <p:ph idx="1"/>
          </p:nvPr>
        </p:nvSpPr>
        <p:spPr>
          <a:xfrm>
            <a:off x="511628" y="1276672"/>
            <a:ext cx="8229600" cy="1173480"/>
          </a:xfrm>
        </p:spPr>
        <p:txBody>
          <a:bodyPr>
            <a:noAutofit/>
          </a:bodyPr>
          <a:lstStyle/>
          <a:p>
            <a:pPr marL="0" indent="0" algn="ctr">
              <a:spcBef>
                <a:spcPts val="0"/>
              </a:spcBef>
              <a:buNone/>
            </a:pPr>
            <a:r>
              <a:rPr lang="en-US" sz="2600" dirty="0" smtClean="0">
                <a:cs typeface="Arial" pitchFamily="34" charset="0"/>
              </a:rPr>
              <a:t>“</a:t>
            </a:r>
            <a:r>
              <a:rPr lang="en-US" sz="2600" b="1" u="sng" dirty="0" smtClean="0">
                <a:solidFill>
                  <a:schemeClr val="accent1"/>
                </a:solidFill>
                <a:cs typeface="Arial" pitchFamily="34" charset="0"/>
              </a:rPr>
              <a:t>All</a:t>
            </a:r>
            <a:r>
              <a:rPr lang="en-US" sz="2600" dirty="0" smtClean="0">
                <a:cs typeface="Arial" pitchFamily="34" charset="0"/>
              </a:rPr>
              <a:t> of </a:t>
            </a:r>
            <a:r>
              <a:rPr lang="en-US" sz="2600" dirty="0">
                <a:cs typeface="Arial" pitchFamily="34" charset="0"/>
              </a:rPr>
              <a:t>Florida’s mothers and infants will have the </a:t>
            </a:r>
            <a:r>
              <a:rPr lang="en-US" sz="2600" b="1" u="sng" dirty="0">
                <a:solidFill>
                  <a:schemeClr val="accent1"/>
                </a:solidFill>
                <a:cs typeface="Arial" pitchFamily="34" charset="0"/>
              </a:rPr>
              <a:t>best</a:t>
            </a:r>
            <a:r>
              <a:rPr lang="en-US" sz="2600" dirty="0">
                <a:solidFill>
                  <a:schemeClr val="accent5">
                    <a:lumMod val="75000"/>
                  </a:schemeClr>
                </a:solidFill>
                <a:cs typeface="Arial" pitchFamily="34" charset="0"/>
              </a:rPr>
              <a:t> </a:t>
            </a:r>
            <a:r>
              <a:rPr lang="en-US" sz="2600" b="1" u="sng" dirty="0">
                <a:solidFill>
                  <a:schemeClr val="accent1"/>
                </a:solidFill>
                <a:cs typeface="Arial" pitchFamily="34" charset="0"/>
              </a:rPr>
              <a:t>health </a:t>
            </a:r>
            <a:r>
              <a:rPr lang="en-US" sz="2600" b="1" u="sng" dirty="0" smtClean="0">
                <a:solidFill>
                  <a:schemeClr val="accent1"/>
                </a:solidFill>
                <a:cs typeface="Arial" pitchFamily="34" charset="0"/>
              </a:rPr>
              <a:t>outcomes</a:t>
            </a:r>
            <a:r>
              <a:rPr lang="en-US" sz="2600" dirty="0" smtClean="0">
                <a:solidFill>
                  <a:schemeClr val="accent1"/>
                </a:solidFill>
                <a:cs typeface="Arial" pitchFamily="34" charset="0"/>
              </a:rPr>
              <a:t> </a:t>
            </a:r>
            <a:r>
              <a:rPr lang="en-US" sz="2600" dirty="0" smtClean="0">
                <a:cs typeface="Arial" pitchFamily="34" charset="0"/>
              </a:rPr>
              <a:t>possible </a:t>
            </a:r>
            <a:r>
              <a:rPr lang="en-US" sz="2600" dirty="0">
                <a:cs typeface="Arial" pitchFamily="34" charset="0"/>
              </a:rPr>
              <a:t>through receiving </a:t>
            </a:r>
            <a:r>
              <a:rPr lang="en-US" sz="2600" b="1" u="sng" dirty="0">
                <a:solidFill>
                  <a:schemeClr val="accent1"/>
                </a:solidFill>
                <a:cs typeface="Arial" pitchFamily="34" charset="0"/>
              </a:rPr>
              <a:t>high quality evidence-based</a:t>
            </a:r>
            <a:r>
              <a:rPr lang="en-US" sz="2600" b="1" dirty="0">
                <a:solidFill>
                  <a:schemeClr val="accent5">
                    <a:lumMod val="75000"/>
                  </a:schemeClr>
                </a:solidFill>
                <a:cs typeface="Arial" pitchFamily="34" charset="0"/>
              </a:rPr>
              <a:t> </a:t>
            </a:r>
            <a:r>
              <a:rPr lang="en-US" sz="2600" dirty="0">
                <a:cs typeface="Arial" pitchFamily="34" charset="0"/>
              </a:rPr>
              <a:t>perinatal</a:t>
            </a:r>
            <a:r>
              <a:rPr lang="en-US" sz="2600" b="1" dirty="0">
                <a:solidFill>
                  <a:schemeClr val="accent5">
                    <a:lumMod val="75000"/>
                  </a:schemeClr>
                </a:solidFill>
                <a:cs typeface="Arial" pitchFamily="34" charset="0"/>
              </a:rPr>
              <a:t> </a:t>
            </a:r>
            <a:r>
              <a:rPr lang="en-US" sz="2600" b="1" u="sng" dirty="0">
                <a:solidFill>
                  <a:schemeClr val="accent1"/>
                </a:solidFill>
                <a:cs typeface="Arial" pitchFamily="34" charset="0"/>
              </a:rPr>
              <a:t>care</a:t>
            </a:r>
            <a:r>
              <a:rPr lang="en-US" sz="2600" dirty="0" smtClean="0">
                <a:cs typeface="Arial" pitchFamily="34" charset="0"/>
              </a:rPr>
              <a:t>.”</a:t>
            </a:r>
            <a:endParaRPr lang="en-US" sz="2600" dirty="0">
              <a:cs typeface="Arial" pitchFamily="34" charset="0"/>
            </a:endParaRPr>
          </a:p>
        </p:txBody>
      </p:sp>
      <p:sp>
        <p:nvSpPr>
          <p:cNvPr id="18" name="Rounded Rectangle 17"/>
          <p:cNvSpPr/>
          <p:nvPr/>
        </p:nvSpPr>
        <p:spPr>
          <a:xfrm>
            <a:off x="2359152" y="2743200"/>
            <a:ext cx="4480560" cy="3346704"/>
          </a:xfrm>
          <a:prstGeom prst="roundRect">
            <a:avLst/>
          </a:prstGeom>
          <a:solidFill>
            <a:srgbClr val="AFA379"/>
          </a:solidFill>
          <a:ln w="28575">
            <a:solidFill>
              <a:srgbClr val="00510A"/>
            </a:solid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9" name="Rounded Rectangle 18"/>
          <p:cNvSpPr/>
          <p:nvPr/>
        </p:nvSpPr>
        <p:spPr>
          <a:xfrm>
            <a:off x="3459542" y="2795912"/>
            <a:ext cx="2286000" cy="673768"/>
          </a:xfrm>
          <a:prstGeom prst="roundRect">
            <a:avLst/>
          </a:prstGeom>
          <a:solidFill>
            <a:srgbClr val="00510A"/>
          </a:solidFill>
          <a:ln>
            <a:noFill/>
          </a:ln>
          <a:effectLst>
            <a:outerShdw blurRad="50800" dist="38100" dir="5400000" algn="t"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20" name="Group 19"/>
          <p:cNvGrpSpPr/>
          <p:nvPr/>
        </p:nvGrpSpPr>
        <p:grpSpPr>
          <a:xfrm>
            <a:off x="2390112" y="2783879"/>
            <a:ext cx="4427145" cy="3287917"/>
            <a:chOff x="2353899" y="1981199"/>
            <a:chExt cx="4427145" cy="3287917"/>
          </a:xfrm>
          <a:noFill/>
        </p:grpSpPr>
        <p:sp>
          <p:nvSpPr>
            <p:cNvPr id="21" name="Rectangle 20"/>
            <p:cNvSpPr/>
            <p:nvPr/>
          </p:nvSpPr>
          <p:spPr>
            <a:xfrm>
              <a:off x="2353899" y="1981199"/>
              <a:ext cx="4427145" cy="3287917"/>
            </a:xfrm>
            <a:prstGeom prst="rect">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Content Placeholder 2"/>
            <p:cNvSpPr txBox="1">
              <a:spLocks/>
            </p:cNvSpPr>
            <p:nvPr/>
          </p:nvSpPr>
          <p:spPr>
            <a:xfrm>
              <a:off x="2721281" y="2781299"/>
              <a:ext cx="3751947" cy="1600200"/>
            </a:xfrm>
            <a:prstGeom prst="rect">
              <a:avLst/>
            </a:prstGeom>
            <a:grpFill/>
            <a:ln>
              <a:noFill/>
            </a:ln>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buFont typeface="Arial" panose="020B0604020202020204" pitchFamily="34" charset="0"/>
                <a:buChar char="•"/>
              </a:pPr>
              <a:r>
                <a:rPr lang="en-US" b="1" dirty="0" smtClean="0">
                  <a:solidFill>
                    <a:prstClr val="white"/>
                  </a:solidFill>
                  <a:effectLst>
                    <a:outerShdw blurRad="38100" dist="38100" dir="2700000" algn="tl">
                      <a:srgbClr val="000000">
                        <a:alpha val="43137"/>
                      </a:srgbClr>
                    </a:outerShdw>
                  </a:effectLst>
                  <a:cs typeface="Arial" pitchFamily="34" charset="0"/>
                </a:rPr>
                <a:t>Voluntary</a:t>
              </a:r>
            </a:p>
            <a:p>
              <a:pPr fontAlgn="auto">
                <a:spcBef>
                  <a:spcPts val="0"/>
                </a:spcBef>
                <a:spcAft>
                  <a:spcPts val="0"/>
                </a:spcAft>
                <a:buFont typeface="Arial" panose="020B0604020202020204" pitchFamily="34" charset="0"/>
                <a:buChar char="•"/>
              </a:pPr>
              <a:r>
                <a:rPr lang="en-US" b="1" dirty="0" smtClean="0">
                  <a:solidFill>
                    <a:prstClr val="white"/>
                  </a:solidFill>
                  <a:effectLst>
                    <a:outerShdw blurRad="38100" dist="38100" dir="2700000" algn="tl">
                      <a:srgbClr val="000000">
                        <a:alpha val="43137"/>
                      </a:srgbClr>
                    </a:outerShdw>
                  </a:effectLst>
                  <a:cs typeface="Arial" pitchFamily="34" charset="0"/>
                </a:rPr>
                <a:t>Population-Based</a:t>
              </a:r>
            </a:p>
            <a:p>
              <a:pPr fontAlgn="auto">
                <a:spcBef>
                  <a:spcPts val="0"/>
                </a:spcBef>
                <a:spcAft>
                  <a:spcPts val="0"/>
                </a:spcAft>
                <a:buFont typeface="Arial" panose="020B0604020202020204" pitchFamily="34" charset="0"/>
                <a:buChar char="•"/>
              </a:pPr>
              <a:r>
                <a:rPr lang="en-US" b="1" dirty="0" smtClean="0">
                  <a:solidFill>
                    <a:prstClr val="white"/>
                  </a:solidFill>
                  <a:effectLst>
                    <a:outerShdw blurRad="38100" dist="38100" dir="2700000" algn="tl">
                      <a:srgbClr val="000000">
                        <a:alpha val="43137"/>
                      </a:srgbClr>
                    </a:outerShdw>
                  </a:effectLst>
                  <a:cs typeface="Arial" pitchFamily="34" charset="0"/>
                </a:rPr>
                <a:t>Data-Driven</a:t>
              </a:r>
            </a:p>
            <a:p>
              <a:pPr fontAlgn="auto">
                <a:spcBef>
                  <a:spcPts val="0"/>
                </a:spcBef>
                <a:spcAft>
                  <a:spcPts val="0"/>
                </a:spcAft>
                <a:buFont typeface="Arial" panose="020B0604020202020204" pitchFamily="34" charset="0"/>
                <a:buChar char="•"/>
              </a:pPr>
              <a:r>
                <a:rPr lang="en-US" b="1" dirty="0" smtClean="0">
                  <a:solidFill>
                    <a:prstClr val="white"/>
                  </a:solidFill>
                  <a:effectLst>
                    <a:outerShdw blurRad="38100" dist="38100" dir="2700000" algn="tl">
                      <a:srgbClr val="000000">
                        <a:alpha val="43137"/>
                      </a:srgbClr>
                    </a:outerShdw>
                  </a:effectLst>
                  <a:cs typeface="Arial" pitchFamily="34" charset="0"/>
                </a:rPr>
                <a:t>Evidence-Based</a:t>
              </a:r>
            </a:p>
            <a:p>
              <a:pPr fontAlgn="auto">
                <a:spcBef>
                  <a:spcPts val="0"/>
                </a:spcBef>
                <a:spcAft>
                  <a:spcPts val="0"/>
                </a:spcAft>
                <a:buFont typeface="Arial" panose="020B0604020202020204" pitchFamily="34" charset="0"/>
                <a:buChar char="•"/>
              </a:pPr>
              <a:r>
                <a:rPr lang="en-US" b="1" dirty="0" smtClean="0">
                  <a:solidFill>
                    <a:prstClr val="white"/>
                  </a:solidFill>
                  <a:effectLst>
                    <a:outerShdw blurRad="38100" dist="38100" dir="2700000" algn="tl">
                      <a:srgbClr val="000000">
                        <a:alpha val="43137"/>
                      </a:srgbClr>
                    </a:outerShdw>
                  </a:effectLst>
                  <a:cs typeface="Arial" pitchFamily="34" charset="0"/>
                </a:rPr>
                <a:t>Value Added</a:t>
              </a:r>
              <a:endParaRPr lang="en-US" b="1" dirty="0">
                <a:solidFill>
                  <a:prstClr val="white"/>
                </a:solidFill>
                <a:effectLst>
                  <a:outerShdw blurRad="38100" dist="38100" dir="2700000" algn="tl">
                    <a:srgbClr val="000000">
                      <a:alpha val="43137"/>
                    </a:srgbClr>
                  </a:outerShdw>
                </a:effectLst>
                <a:cs typeface="Arial" pitchFamily="34" charset="0"/>
              </a:endParaRPr>
            </a:p>
          </p:txBody>
        </p:sp>
      </p:grpSp>
      <p:sp>
        <p:nvSpPr>
          <p:cNvPr id="23" name="Title 1"/>
          <p:cNvSpPr txBox="1">
            <a:spLocks/>
          </p:cNvSpPr>
          <p:nvPr/>
        </p:nvSpPr>
        <p:spPr>
          <a:xfrm>
            <a:off x="3706430" y="2795912"/>
            <a:ext cx="1761682" cy="673768"/>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510B"/>
                </a:solidFill>
                <a:latin typeface="Garamond" pitchFamily="18" charset="0"/>
                <a:ea typeface="+mj-ea"/>
                <a:cs typeface="+mj-cs"/>
              </a:defRPr>
            </a:lvl1pPr>
          </a:lstStyle>
          <a:p>
            <a:pPr fontAlgn="auto">
              <a:spcAft>
                <a:spcPts val="0"/>
              </a:spcAft>
            </a:pPr>
            <a:r>
              <a:rPr lang="en-US" sz="3600" dirty="0" smtClean="0">
                <a:solidFill>
                  <a:prstClr val="white"/>
                </a:solidFill>
                <a:effectLst>
                  <a:outerShdw blurRad="38100" dist="38100" dir="2700000" algn="tl">
                    <a:srgbClr val="000000">
                      <a:alpha val="43137"/>
                    </a:srgbClr>
                  </a:outerShdw>
                </a:effectLst>
              </a:rPr>
              <a:t>Values</a:t>
            </a:r>
            <a:endParaRPr lang="en-US" sz="36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333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l="3790" t="13721" r="4942" b="-3766"/>
          <a:stretch>
            <a:fillRect/>
          </a:stretch>
        </p:blipFill>
        <p:spPr bwMode="auto">
          <a:xfrm>
            <a:off x="2743200" y="746803"/>
            <a:ext cx="64008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itle 1"/>
          <p:cNvSpPr>
            <a:spLocks noGrp="1"/>
          </p:cNvSpPr>
          <p:nvPr>
            <p:ph type="title"/>
          </p:nvPr>
        </p:nvSpPr>
        <p:spPr/>
        <p:txBody>
          <a:bodyPr>
            <a:normAutofit/>
          </a:bodyPr>
          <a:lstStyle/>
          <a:p>
            <a:pPr>
              <a:defRPr/>
            </a:pPr>
            <a:r>
              <a:rPr lang="en-US" b="1" dirty="0" smtClean="0"/>
              <a:t>OPQC Sites</a:t>
            </a:r>
            <a:endParaRPr lang="en-US" b="1" dirty="0"/>
          </a:p>
        </p:txBody>
      </p:sp>
      <p:sp>
        <p:nvSpPr>
          <p:cNvPr id="4" name="Right Arrow 3"/>
          <p:cNvSpPr/>
          <p:nvPr/>
        </p:nvSpPr>
        <p:spPr>
          <a:xfrm>
            <a:off x="136525" y="1106488"/>
            <a:ext cx="2686050" cy="990600"/>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FFFF00"/>
                </a:solidFill>
                <a:latin typeface="Cambria" panose="02040503050406030204" pitchFamily="18" charset="0"/>
              </a:rPr>
              <a:t>105 (of 107) </a:t>
            </a:r>
          </a:p>
          <a:p>
            <a:pPr algn="ctr" eaLnBrk="1" hangingPunct="1">
              <a:defRPr/>
            </a:pPr>
            <a:r>
              <a:rPr lang="en-US" sz="1600" b="1" dirty="0">
                <a:solidFill>
                  <a:srgbClr val="FFFFFF"/>
                </a:solidFill>
                <a:latin typeface="Cambria" panose="02040503050406030204" pitchFamily="18" charset="0"/>
              </a:rPr>
              <a:t>Maternity Hospitals</a:t>
            </a:r>
            <a:endParaRPr lang="en-US" sz="1600" dirty="0">
              <a:solidFill>
                <a:srgbClr val="FFFFFF"/>
              </a:solidFill>
            </a:endParaRPr>
          </a:p>
        </p:txBody>
      </p:sp>
      <p:sp>
        <p:nvSpPr>
          <p:cNvPr id="5" name="Right Arrow 4"/>
          <p:cNvSpPr/>
          <p:nvPr/>
        </p:nvSpPr>
        <p:spPr>
          <a:xfrm>
            <a:off x="205292" y="2138363"/>
            <a:ext cx="2686050" cy="985838"/>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Content Placeholder 8"/>
          <p:cNvSpPr txBox="1">
            <a:spLocks/>
          </p:cNvSpPr>
          <p:nvPr/>
        </p:nvSpPr>
        <p:spPr>
          <a:xfrm>
            <a:off x="136525" y="3195599"/>
            <a:ext cx="2720975" cy="890588"/>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FontTx/>
              <a:buNone/>
              <a:defRPr/>
            </a:pPr>
            <a:r>
              <a:rPr lang="en-US" sz="1600" b="1" kern="0" dirty="0" smtClean="0">
                <a:solidFill>
                  <a:srgbClr val="FFFF00"/>
                </a:solidFill>
                <a:latin typeface="Cambria" panose="02040503050406030204" pitchFamily="18" charset="0"/>
              </a:rPr>
              <a:t>23</a:t>
            </a:r>
            <a:r>
              <a:rPr lang="en-US" sz="1600" b="1" kern="0" dirty="0" smtClean="0">
                <a:solidFill>
                  <a:srgbClr val="FFFFFF"/>
                </a:solidFill>
                <a:latin typeface="Cambria" panose="02040503050406030204" pitchFamily="18" charset="0"/>
              </a:rPr>
              <a:t> </a:t>
            </a:r>
            <a:r>
              <a:rPr lang="en-US" sz="1600" b="1" kern="0" dirty="0">
                <a:solidFill>
                  <a:srgbClr val="FFFFFF"/>
                </a:solidFill>
                <a:latin typeface="Cambria" panose="02040503050406030204" pitchFamily="18" charset="0"/>
              </a:rPr>
              <a:t>Outpatient OB </a:t>
            </a:r>
            <a:r>
              <a:rPr lang="en-US" sz="1600" b="1" kern="0" dirty="0" smtClean="0">
                <a:solidFill>
                  <a:srgbClr val="FFFFFF"/>
                </a:solidFill>
                <a:latin typeface="Cambria" panose="02040503050406030204" pitchFamily="18" charset="0"/>
              </a:rPr>
              <a:t>Clinics</a:t>
            </a:r>
            <a:endParaRPr lang="en-US" sz="1600" kern="0" dirty="0">
              <a:solidFill>
                <a:srgbClr val="FFFFFF"/>
              </a:solidFill>
            </a:endParaRPr>
          </a:p>
        </p:txBody>
      </p:sp>
      <p:sp>
        <p:nvSpPr>
          <p:cNvPr id="8" name="TextBox 7"/>
          <p:cNvSpPr txBox="1">
            <a:spLocks noChangeArrowheads="1"/>
          </p:cNvSpPr>
          <p:nvPr/>
        </p:nvSpPr>
        <p:spPr bwMode="auto">
          <a:xfrm>
            <a:off x="136525" y="2404784"/>
            <a:ext cx="2447925" cy="522288"/>
          </a:xfrm>
          <a:prstGeom prst="rect">
            <a:avLst/>
          </a:prstGeom>
          <a:solidFill>
            <a:srgbClr val="0070C0"/>
          </a:solidFill>
          <a:ln>
            <a:solidFill>
              <a:schemeClr val="tx2"/>
            </a:solidFill>
          </a:ln>
          <a:extLst/>
        </p:spPr>
        <p:txBody>
          <a:bodyPr>
            <a:spAutoFit/>
          </a:bodyPr>
          <a:lstStyle>
            <a:lvl1pPr eaLnBrk="0" hangingPunct="0">
              <a:defRPr>
                <a:solidFill>
                  <a:schemeClr val="tx1"/>
                </a:solidFill>
                <a:latin typeface="Arial" charset="0"/>
                <a:ea typeface="ヒラギノ角ゴ Pro W3" charset="0"/>
                <a:cs typeface="ヒラギノ角ゴ Pro W3" charset="0"/>
              </a:defRPr>
            </a:lvl1pPr>
            <a:lvl2pPr marL="742950" indent="-285750" eaLnBrk="0" hangingPunct="0">
              <a:defRPr>
                <a:solidFill>
                  <a:schemeClr val="tx1"/>
                </a:solidFill>
                <a:latin typeface="Arial" charset="0"/>
                <a:ea typeface="ヒラギノ角ゴ Pro W3" charset="0"/>
                <a:cs typeface="ヒラギノ角ゴ Pro W3" charset="0"/>
              </a:defRPr>
            </a:lvl2pPr>
            <a:lvl3pPr marL="1143000" indent="-228600" eaLnBrk="0" hangingPunct="0">
              <a:defRPr>
                <a:solidFill>
                  <a:schemeClr val="tx1"/>
                </a:solidFill>
                <a:latin typeface="Arial" charset="0"/>
                <a:ea typeface="ヒラギノ角ゴ Pro W3" charset="0"/>
                <a:cs typeface="ヒラギノ角ゴ Pro W3" charset="0"/>
              </a:defRPr>
            </a:lvl3pPr>
            <a:lvl4pPr marL="1600200" indent="-228600" eaLnBrk="0" hangingPunct="0">
              <a:defRPr>
                <a:solidFill>
                  <a:schemeClr val="tx1"/>
                </a:solidFill>
                <a:latin typeface="Arial" charset="0"/>
                <a:ea typeface="ヒラギノ角ゴ Pro W3" charset="0"/>
                <a:cs typeface="ヒラギノ角ゴ Pro W3" charset="0"/>
              </a:defRPr>
            </a:lvl4pPr>
            <a:lvl5pPr marL="2057400" indent="-228600" eaLnBrk="0" hangingPunct="0">
              <a:defRPr>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cs typeface="ヒラギノ角ゴ Pro W3" charset="0"/>
              </a:defRPr>
            </a:lvl9pPr>
          </a:lstStyle>
          <a:p>
            <a:pPr algn="ctr" eaLnBrk="1" hangingPunct="1">
              <a:defRPr/>
            </a:pPr>
            <a:r>
              <a:rPr lang="en-US" sz="1400" b="1" dirty="0" smtClean="0">
                <a:solidFill>
                  <a:srgbClr val="FFFF00"/>
                </a:solidFill>
                <a:latin typeface="Cambria" charset="0"/>
              </a:rPr>
              <a:t>52 (of 54) </a:t>
            </a:r>
            <a:endParaRPr lang="en-US" sz="1400" b="1" dirty="0">
              <a:solidFill>
                <a:srgbClr val="FFFF00"/>
              </a:solidFill>
              <a:latin typeface="Cambria" charset="0"/>
            </a:endParaRPr>
          </a:p>
          <a:p>
            <a:pPr algn="ctr" eaLnBrk="1" hangingPunct="1">
              <a:defRPr/>
            </a:pPr>
            <a:r>
              <a:rPr lang="en-US" sz="1400" b="1" dirty="0">
                <a:solidFill>
                  <a:srgbClr val="FFFFFF"/>
                </a:solidFill>
                <a:latin typeface="Cambria" charset="0"/>
              </a:rPr>
              <a:t>Level II </a:t>
            </a:r>
            <a:r>
              <a:rPr lang="en-US" sz="1400" b="1" dirty="0" smtClean="0">
                <a:solidFill>
                  <a:srgbClr val="FFFFFF"/>
                </a:solidFill>
                <a:latin typeface="Cambria" charset="0"/>
              </a:rPr>
              <a:t>&amp; III NICUs</a:t>
            </a:r>
            <a:endParaRPr lang="en-US" sz="1400" dirty="0">
              <a:solidFill>
                <a:srgbClr val="FFFFFF"/>
              </a:solidFill>
            </a:endParaRPr>
          </a:p>
        </p:txBody>
      </p:sp>
      <p:sp>
        <p:nvSpPr>
          <p:cNvPr id="9" name="Content Placeholder 8"/>
          <p:cNvSpPr txBox="1">
            <a:spLocks/>
          </p:cNvSpPr>
          <p:nvPr/>
        </p:nvSpPr>
        <p:spPr>
          <a:xfrm>
            <a:off x="141306" y="4100953"/>
            <a:ext cx="2752725" cy="938213"/>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FontTx/>
              <a:buNone/>
              <a:defRPr/>
            </a:pPr>
            <a:r>
              <a:rPr lang="en-US" sz="1600" b="1" kern="0" dirty="0" smtClean="0">
                <a:solidFill>
                  <a:srgbClr val="FFFF00"/>
                </a:solidFill>
                <a:latin typeface="Cambria" panose="02040503050406030204" pitchFamily="18" charset="0"/>
              </a:rPr>
              <a:t>3 </a:t>
            </a:r>
            <a:r>
              <a:rPr lang="en-US" sz="1600" b="1" kern="0" dirty="0" smtClean="0">
                <a:solidFill>
                  <a:srgbClr val="FFFFFF"/>
                </a:solidFill>
                <a:latin typeface="Cambria" panose="02040503050406030204" pitchFamily="18" charset="0"/>
              </a:rPr>
              <a:t>Federally Qualified Health Centers</a:t>
            </a:r>
            <a:endParaRPr lang="en-US" sz="1600" kern="0" dirty="0">
              <a:solidFill>
                <a:srgbClr val="FFFFFF"/>
              </a:solidFill>
            </a:endParaRPr>
          </a:p>
        </p:txBody>
      </p:sp>
      <p:sp>
        <p:nvSpPr>
          <p:cNvPr id="10" name="Rounded Rectangle 9"/>
          <p:cNvSpPr/>
          <p:nvPr/>
        </p:nvSpPr>
        <p:spPr>
          <a:xfrm>
            <a:off x="7667624" y="5943600"/>
            <a:ext cx="1476375"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9007474" y="330927"/>
            <a:ext cx="136526" cy="442003"/>
          </a:xfrm>
          <a:prstGeom prst="rect">
            <a:avLst/>
          </a:prstGeom>
          <a:solidFill>
            <a:schemeClr val="bg1"/>
          </a:solidFill>
        </p:spPr>
        <p:txBody>
          <a:bodyPr wrap="square" rtlCol="0">
            <a:spAutoFit/>
          </a:bodyPr>
          <a:lstStyle/>
          <a:p>
            <a:endParaRPr lang="en-US" dirty="0">
              <a:solidFill>
                <a:srgbClr val="000000"/>
              </a:solidFill>
            </a:endParaRPr>
          </a:p>
        </p:txBody>
      </p:sp>
    </p:spTree>
    <p:extLst>
      <p:ext uri="{BB962C8B-B14F-4D97-AF65-F5344CB8AC3E}">
        <p14:creationId xmlns:p14="http://schemas.microsoft.com/office/powerpoint/2010/main" val="3024288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381000"/>
            <a:ext cx="8159750" cy="990600"/>
          </a:xfrm>
          <a:prstGeom prst="rect">
            <a:avLst/>
          </a:prstGeom>
        </p:spPr>
        <p:txBody>
          <a:bodyPr>
            <a:normAutofit fontScale="90000"/>
          </a:bodyPr>
          <a:lstStyle/>
          <a:p>
            <a:pPr algn="ctr"/>
            <a:r>
              <a:rPr lang="en-US" b="1" dirty="0" smtClean="0">
                <a:solidFill>
                  <a:schemeClr val="tx1"/>
                </a:solidFill>
                <a:ea typeface="Verdana" panose="020B0604030504040204" pitchFamily="34" charset="0"/>
                <a:cs typeface="Verdana" panose="020B0604030504040204" pitchFamily="34" charset="0"/>
              </a:rPr>
              <a:t/>
            </a:r>
            <a:br>
              <a:rPr lang="en-US" b="1" dirty="0" smtClean="0">
                <a:solidFill>
                  <a:schemeClr val="tx1"/>
                </a:solidFill>
                <a:ea typeface="Verdana" panose="020B0604030504040204" pitchFamily="34" charset="0"/>
                <a:cs typeface="Verdana" panose="020B0604030504040204" pitchFamily="34" charset="0"/>
              </a:rPr>
            </a:br>
            <a:r>
              <a:rPr lang="en-US" sz="5300" b="1" dirty="0" smtClean="0">
                <a:solidFill>
                  <a:schemeClr val="tx1"/>
                </a:solidFill>
                <a:ea typeface="Verdana" panose="020B0604030504040204" pitchFamily="34" charset="0"/>
                <a:cs typeface="Verdana" panose="020B0604030504040204" pitchFamily="34" charset="0"/>
              </a:rPr>
              <a:t>It </a:t>
            </a:r>
            <a:r>
              <a:rPr lang="en-US" sz="4900" b="1" dirty="0" smtClean="0">
                <a:solidFill>
                  <a:schemeClr val="tx1"/>
                </a:solidFill>
                <a:ea typeface="Verdana" panose="020B0604030504040204" pitchFamily="34" charset="0"/>
                <a:cs typeface="Verdana" panose="020B0604030504040204" pitchFamily="34" charset="0"/>
              </a:rPr>
              <a:t>takes</a:t>
            </a:r>
            <a:r>
              <a:rPr lang="en-US" sz="5300" b="1" dirty="0" smtClean="0">
                <a:solidFill>
                  <a:schemeClr val="tx1"/>
                </a:solidFill>
                <a:ea typeface="Verdana" panose="020B0604030504040204" pitchFamily="34" charset="0"/>
                <a:cs typeface="Verdana" panose="020B0604030504040204" pitchFamily="34" charset="0"/>
              </a:rPr>
              <a:t> a village…</a:t>
            </a:r>
            <a:r>
              <a:rPr lang="en-US" b="1" i="1" dirty="0" smtClean="0">
                <a:ea typeface="Verdana" panose="020B0604030504040204" pitchFamily="34" charset="0"/>
                <a:cs typeface="Verdana" panose="020B0604030504040204" pitchFamily="34" charset="0"/>
              </a:rPr>
              <a:t/>
            </a:r>
            <a:br>
              <a:rPr lang="en-US" b="1" i="1" dirty="0" smtClean="0">
                <a:ea typeface="Verdana" panose="020B0604030504040204" pitchFamily="34" charset="0"/>
                <a:cs typeface="Verdana" panose="020B0604030504040204" pitchFamily="34" charset="0"/>
              </a:rPr>
            </a:br>
            <a:endParaRPr lang="en-US" b="1" i="1" dirty="0">
              <a:ea typeface="Verdana" panose="020B0604030504040204" pitchFamily="34" charset="0"/>
              <a:cs typeface="Verdana" panose="020B0604030504040204" pitchFamily="34" charset="0"/>
            </a:endParaRPr>
          </a:p>
        </p:txBody>
      </p:sp>
      <p:sp>
        <p:nvSpPr>
          <p:cNvPr id="3" name="Subtitle 2"/>
          <p:cNvSpPr>
            <a:spLocks noGrp="1"/>
          </p:cNvSpPr>
          <p:nvPr>
            <p:ph type="subTitle" idx="4294967295"/>
          </p:nvPr>
        </p:nvSpPr>
        <p:spPr>
          <a:xfrm>
            <a:off x="0" y="3886200"/>
            <a:ext cx="6400800" cy="914400"/>
          </a:xfrm>
          <a:prstGeom prst="rect">
            <a:avLst/>
          </a:prstGeom>
        </p:spPr>
        <p:txBody>
          <a:bodyPr/>
          <a:lstStyle/>
          <a:p>
            <a:pPr marL="0" indent="0">
              <a:buNone/>
            </a:pPr>
            <a:r>
              <a:rPr lang="en-US" b="1" dirty="0" smtClean="0"/>
              <a:t>  </a:t>
            </a:r>
            <a:endParaRPr lang="en-US" dirty="0"/>
          </a:p>
        </p:txBody>
      </p:sp>
      <p:pic>
        <p:nvPicPr>
          <p:cNvPr id="1029" name="Picture 5" descr="C:\Users\cla7jx\AppData\Local\Microsoft\Windows\Temporary Internet Files\Content.Outlook\2PV5XCYX\odm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106" y="3806810"/>
            <a:ext cx="2867890" cy="769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hio Hospital Association logo"/>
          <p:cNvPicPr>
            <a:picLocks noChangeAspect="1" noChangeArrowheads="1"/>
          </p:cNvPicPr>
          <p:nvPr/>
        </p:nvPicPr>
        <p:blipFill>
          <a:blip r:embed="rId4" cstate="print"/>
          <a:srcRect/>
          <a:stretch>
            <a:fillRect/>
          </a:stretch>
        </p:blipFill>
        <p:spPr bwMode="auto">
          <a:xfrm>
            <a:off x="5029200" y="3953837"/>
            <a:ext cx="1551761" cy="619175"/>
          </a:xfrm>
          <a:prstGeom prst="rect">
            <a:avLst/>
          </a:prstGeom>
          <a:noFill/>
          <a:ln w="9525">
            <a:noFill/>
            <a:miter lim="800000"/>
            <a:headEnd/>
            <a:tailEnd/>
          </a:ln>
        </p:spPr>
      </p:pic>
      <p:pic>
        <p:nvPicPr>
          <p:cNvPr id="1031" name="Picture 7" descr="C:\Users\cla7jx\AppData\Local\Microsoft\Windows\Temporary Internet Files\Content.Outlook\2PV5XCYX\OCHA logo_newTaglin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2562" y="5000358"/>
            <a:ext cx="1899945" cy="11870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3" descr="Description: Description: C:\Users\mark.kassouf\AppData\Local\Microsoft\Windows\Temporary Internet Files\Content.Outlook\6ZQJAMYP\odh logo blue whi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748" y="2057400"/>
            <a:ext cx="1288223" cy="128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9410" y="3878650"/>
            <a:ext cx="929119" cy="879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1991" y="5558591"/>
            <a:ext cx="2044085" cy="5379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7441" y="2282408"/>
            <a:ext cx="1301759" cy="94203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 descr="Description: BEACON Graphi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1911" y="3686206"/>
            <a:ext cx="1021246" cy="87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40"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21516" y="2468327"/>
            <a:ext cx="1231527" cy="570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42"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58000" y="2316900"/>
            <a:ext cx="2101559" cy="9799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044"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23513" y="2389310"/>
            <a:ext cx="1260131" cy="8351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83970" y="5094091"/>
            <a:ext cx="109855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946" y="5576009"/>
            <a:ext cx="1981200" cy="1223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30" name="Picture 6" descr="C:\Users\cla7jx\Pictures\ohio_collaborativ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8889" y="5402642"/>
            <a:ext cx="2814052" cy="73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7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8600" y="304800"/>
          <a:ext cx="875236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6726238" y="5486400"/>
            <a:ext cx="1957387" cy="1046163"/>
          </a:xfrm>
          <a:prstGeom prst="roundRect">
            <a:avLst>
              <a:gd name="adj" fmla="val 10000"/>
            </a:avLst>
          </a:prstGeom>
          <a:solidFill>
            <a:schemeClr val="accent6">
              <a:lumMod val="40000"/>
              <a:lumOff val="60000"/>
            </a:schemeClr>
          </a:solidFill>
          <a:ln>
            <a:solidFill>
              <a:schemeClr val="bg2">
                <a:lumMod val="60000"/>
                <a:lumOff val="40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3" name="Rounded Rectangle 2"/>
          <p:cNvSpPr/>
          <p:nvPr/>
        </p:nvSpPr>
        <p:spPr>
          <a:xfrm>
            <a:off x="6854825" y="5638800"/>
            <a:ext cx="1973263" cy="1066800"/>
          </a:xfrm>
          <a:prstGeom prst="roundRect">
            <a:avLst>
              <a:gd name="adj" fmla="val 10000"/>
            </a:avLst>
          </a:prstGeom>
          <a:solidFill>
            <a:srgbClr val="FFFF00"/>
          </a:solidFill>
          <a:ln>
            <a:solidFill>
              <a:schemeClr val="accent1">
                <a:lumMod val="9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eaLnBrk="1" hangingPunct="1">
              <a:defRPr/>
            </a:pPr>
            <a:r>
              <a:rPr lang="en-US" sz="2400" b="1" dirty="0">
                <a:solidFill>
                  <a:prstClr val="black"/>
                </a:solidFill>
                <a:latin typeface="Cambria" panose="02040503050406030204" pitchFamily="18" charset="0"/>
              </a:rPr>
              <a:t>NICU Grads Project</a:t>
            </a:r>
          </a:p>
        </p:txBody>
      </p:sp>
      <p:cxnSp>
        <p:nvCxnSpPr>
          <p:cNvPr id="6" name="Straight Connector 5"/>
          <p:cNvCxnSpPr/>
          <p:nvPr/>
        </p:nvCxnSpPr>
        <p:spPr>
          <a:xfrm>
            <a:off x="7010400" y="1981200"/>
            <a:ext cx="0" cy="3505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773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4538008"/>
            <a:ext cx="7543800" cy="1631216"/>
          </a:xfrm>
          <a:prstGeom prst="rect">
            <a:avLst/>
          </a:prstGeom>
        </p:spPr>
        <p:txBody>
          <a:bodyPr wrap="square">
            <a:spAutoFit/>
          </a:bodyPr>
          <a:lstStyle/>
          <a:p>
            <a:r>
              <a:rPr lang="en-US" sz="2000" dirty="0" smtClean="0">
                <a:solidFill>
                  <a:srgbClr val="0000FF"/>
                </a:solidFill>
                <a:effectLst>
                  <a:outerShdw blurRad="38100" dist="38100" dir="2700000" algn="tl">
                    <a:srgbClr val="000000">
                      <a:alpha val="43137"/>
                    </a:srgbClr>
                  </a:outerShdw>
                </a:effectLst>
                <a:ea typeface="MS PGothic" charset="0"/>
              </a:rPr>
              <a:t>CDC Funding to Ohio Dept. Health &amp; OPQC 2014-2017</a:t>
            </a:r>
          </a:p>
          <a:p>
            <a:pPr marL="285750" indent="-285750">
              <a:buFont typeface="Arial" panose="020B0604020202020204" pitchFamily="34" charset="0"/>
              <a:buChar char="•"/>
            </a:pPr>
            <a:r>
              <a:rPr lang="en-US" sz="2000" dirty="0" smtClean="0">
                <a:solidFill>
                  <a:srgbClr val="000000"/>
                </a:solidFill>
                <a:effectLst>
                  <a:outerShdw blurRad="38100" dist="38100" dir="2700000" algn="tl">
                    <a:srgbClr val="000000">
                      <a:alpha val="43137"/>
                    </a:srgbClr>
                  </a:outerShdw>
                </a:effectLst>
                <a:ea typeface="MS PGothic" charset="0"/>
              </a:rPr>
              <a:t>Birth Data Accuracy in All Ohio Maternity Hospitals.</a:t>
            </a:r>
          </a:p>
          <a:p>
            <a:pPr marL="285750" indent="-285750">
              <a:buFont typeface="Arial" panose="020B0604020202020204" pitchFamily="34" charset="0"/>
              <a:buChar char="•"/>
            </a:pPr>
            <a:r>
              <a:rPr lang="en-US" sz="2000" dirty="0" smtClean="0">
                <a:solidFill>
                  <a:srgbClr val="000000"/>
                </a:solidFill>
                <a:effectLst>
                  <a:outerShdw blurRad="38100" dist="38100" dir="2700000" algn="tl">
                    <a:srgbClr val="000000">
                      <a:alpha val="43137"/>
                    </a:srgbClr>
                  </a:outerShdw>
                </a:effectLst>
                <a:ea typeface="MS PGothic" charset="0"/>
              </a:rPr>
              <a:t>Site Visits &amp; Online Education for Birth Registrars.</a:t>
            </a:r>
          </a:p>
          <a:p>
            <a:pPr marL="285750" indent="-285750">
              <a:buFont typeface="Arial" panose="020B0604020202020204" pitchFamily="34" charset="0"/>
              <a:buChar char="•"/>
            </a:pPr>
            <a:r>
              <a:rPr lang="en-US" sz="2000" dirty="0" smtClean="0">
                <a:solidFill>
                  <a:srgbClr val="000000"/>
                </a:solidFill>
                <a:effectLst>
                  <a:outerShdw blurRad="38100" dist="38100" dir="2700000" algn="tl">
                    <a:srgbClr val="000000">
                      <a:alpha val="43137"/>
                    </a:srgbClr>
                  </a:outerShdw>
                </a:effectLst>
                <a:ea typeface="MS PGothic" charset="0"/>
              </a:rPr>
              <a:t>13 KEY Variables Identified &amp; Expanded for QI Use.</a:t>
            </a:r>
          </a:p>
          <a:p>
            <a:pPr marL="285750" indent="-285750">
              <a:buFont typeface="Arial" panose="020B0604020202020204" pitchFamily="34" charset="0"/>
              <a:buChar char="•"/>
            </a:pPr>
            <a:r>
              <a:rPr lang="en-US" sz="2000" dirty="0" smtClean="0">
                <a:solidFill>
                  <a:srgbClr val="000000"/>
                </a:solidFill>
                <a:effectLst>
                  <a:outerShdw blurRad="38100" dist="38100" dir="2700000" algn="tl">
                    <a:srgbClr val="000000">
                      <a:alpha val="43137"/>
                    </a:srgbClr>
                  </a:outerShdw>
                </a:effectLst>
                <a:ea typeface="MS PGothic" charset="0"/>
              </a:rPr>
              <a:t>Timely Reports from ODH Vital Stats to OPQC in 2 mo.</a:t>
            </a:r>
            <a:endParaRPr lang="en-US" sz="2000" dirty="0">
              <a:solidFill>
                <a:srgbClr val="000000"/>
              </a:solidFill>
              <a:effectLst>
                <a:outerShdw blurRad="38100" dist="38100" dir="2700000" algn="tl">
                  <a:srgbClr val="000000">
                    <a:alpha val="43137"/>
                  </a:srgbClr>
                </a:outerShdw>
              </a:effectLst>
              <a:ea typeface="MS PGothic" charset="0"/>
            </a:endParaRPr>
          </a:p>
        </p:txBody>
      </p:sp>
      <p:grpSp>
        <p:nvGrpSpPr>
          <p:cNvPr id="9" name="Group 8"/>
          <p:cNvGrpSpPr/>
          <p:nvPr/>
        </p:nvGrpSpPr>
        <p:grpSpPr>
          <a:xfrm>
            <a:off x="399323" y="334259"/>
            <a:ext cx="8345355" cy="4085341"/>
            <a:chOff x="152402" y="29461"/>
            <a:chExt cx="8345355" cy="4085341"/>
          </a:xfrm>
        </p:grpSpPr>
        <p:pic>
          <p:nvPicPr>
            <p:cNvPr id="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2" y="228600"/>
              <a:ext cx="1562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SCH7WM\Documents\OPQC\ODH Website modul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61308"/>
              <a:ext cx="3505200" cy="3149009"/>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5" name="Picture 2" descr="C:\Users\SCH7WM\Documents\OPQC\IPHIS Broch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4" y="324973"/>
              <a:ext cx="2706553" cy="37898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6AA528ED-0D3D-46AF-812D-5BC644E3A1AA" descr="6AA528ED-0D3D-46AF-812D-5BC644E3A1A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33" y="1676400"/>
              <a:ext cx="1505734" cy="198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14637" y="29461"/>
              <a:ext cx="3766609" cy="830997"/>
            </a:xfrm>
            <a:prstGeom prst="rect">
              <a:avLst/>
            </a:prstGeom>
            <a:noFill/>
          </p:spPr>
          <p:txBody>
            <a:bodyPr wrap="none" rtlCol="0">
              <a:spAutoFit/>
            </a:bodyPr>
            <a:lstStyle/>
            <a:p>
              <a:pPr algn="ctr"/>
              <a:r>
                <a:rPr lang="en-US" sz="2400" dirty="0" smtClean="0">
                  <a:solidFill>
                    <a:srgbClr val="0000FF"/>
                  </a:solidFill>
                  <a:effectLst>
                    <a:outerShdw blurRad="38100" dist="38100" dir="2700000" algn="tl">
                      <a:srgbClr val="000000">
                        <a:alpha val="43137"/>
                      </a:srgbClr>
                    </a:outerShdw>
                  </a:effectLst>
                </a:rPr>
                <a:t>The Ohio Birth Certificate </a:t>
              </a:r>
            </a:p>
            <a:p>
              <a:pPr algn="ctr"/>
              <a:r>
                <a:rPr lang="en-US" sz="2400" dirty="0" smtClean="0">
                  <a:solidFill>
                    <a:srgbClr val="0000FF"/>
                  </a:solidFill>
                  <a:effectLst>
                    <a:outerShdw blurRad="38100" dist="38100" dir="2700000" algn="tl">
                      <a:srgbClr val="000000">
                        <a:alpha val="43137"/>
                      </a:srgbClr>
                    </a:outerShdw>
                  </a:effectLst>
                </a:rPr>
                <a:t>Drives Quality Improvement </a:t>
              </a:r>
              <a:endParaRPr lang="en-US" sz="2400" dirty="0">
                <a:solidFill>
                  <a:srgbClr val="0000FF"/>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1476684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58A946"/>
                </a:solidFill>
              </a:rPr>
              <a:t>Progesterone</a:t>
            </a:r>
          </a:p>
        </p:txBody>
      </p:sp>
      <p:sp>
        <p:nvSpPr>
          <p:cNvPr id="5" name="Subtitle 4"/>
          <p:cNvSpPr>
            <a:spLocks noGrp="1"/>
          </p:cNvSpPr>
          <p:nvPr>
            <p:ph type="body" idx="1"/>
          </p:nvPr>
        </p:nvSpPr>
        <p:spPr/>
        <p:txBody>
          <a:bodyPr/>
          <a:lstStyle/>
          <a:p>
            <a:r>
              <a:rPr lang="en-US" sz="3200" dirty="0" smtClean="0"/>
              <a:t>Obstetric</a:t>
            </a:r>
            <a:endParaRPr lang="en-US" sz="3200" dirty="0"/>
          </a:p>
        </p:txBody>
      </p:sp>
    </p:spTree>
    <p:extLst>
      <p:ext uri="{BB962C8B-B14F-4D97-AF65-F5344CB8AC3E}">
        <p14:creationId xmlns:p14="http://schemas.microsoft.com/office/powerpoint/2010/main" val="4109939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58A946"/>
                </a:solidFill>
                <a:ea typeface="ヒラギノ角ゴ Pro W3" charset="-128"/>
                <a:cs typeface="MS PGothic" charset="-128"/>
              </a:rPr>
              <a:t>Progesterone</a:t>
            </a:r>
          </a:p>
        </p:txBody>
      </p:sp>
      <p:sp>
        <p:nvSpPr>
          <p:cNvPr id="14338" name="Content Placeholder 2"/>
          <p:cNvSpPr>
            <a:spLocks noGrp="1"/>
          </p:cNvSpPr>
          <p:nvPr>
            <p:ph idx="1"/>
          </p:nvPr>
        </p:nvSpPr>
        <p:spPr bwMode="auto">
          <a:xfrm>
            <a:off x="459377"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latin typeface="Calibri" charset="0"/>
                <a:ea typeface="ヒラギノ角ゴ Pro W3" charset="-128"/>
                <a:cs typeface="MS PGothic" charset="-128"/>
              </a:rPr>
              <a:t>Population </a:t>
            </a:r>
            <a:r>
              <a:rPr lang="en-US" altLang="en-US" sz="2400" dirty="0">
                <a:latin typeface="Calibri" charset="0"/>
                <a:ea typeface="ヒラギノ角ゴ Pro W3" charset="-128"/>
                <a:cs typeface="MS PGothic" charset="-128"/>
              </a:rPr>
              <a:t>spread of identification of and preventative treatment with progesterone supplementation in pregnant women to reduce preterm births in OB </a:t>
            </a:r>
            <a:r>
              <a:rPr lang="en-US" altLang="en-US" sz="2400" dirty="0" smtClean="0">
                <a:latin typeface="Calibri" charset="0"/>
                <a:ea typeface="ヒラギノ角ゴ Pro W3" charset="-128"/>
                <a:cs typeface="MS PGothic" charset="-128"/>
              </a:rPr>
              <a:t>practices. </a:t>
            </a:r>
          </a:p>
          <a:p>
            <a:r>
              <a:rPr lang="en-US" altLang="en-US" sz="2400" dirty="0" smtClean="0">
                <a:latin typeface="Calibri" charset="0"/>
                <a:ea typeface="ヒラギノ角ゴ Pro W3" charset="-128"/>
                <a:cs typeface="MS PGothic" charset="-128"/>
              </a:rPr>
              <a:t>23 </a:t>
            </a:r>
            <a:r>
              <a:rPr lang="en-US" altLang="en-US" sz="2400" dirty="0">
                <a:latin typeface="Calibri" charset="0"/>
                <a:ea typeface="ヒラギノ角ゴ Pro W3" charset="-128"/>
                <a:cs typeface="MS PGothic" charset="-128"/>
              </a:rPr>
              <a:t>OB outpatient clinics (affiliated with 20 largest maternity hospitals) and </a:t>
            </a:r>
            <a:r>
              <a:rPr lang="en-US" altLang="en-US" sz="2400" dirty="0" smtClean="0">
                <a:latin typeface="Calibri" charset="0"/>
                <a:ea typeface="ヒラギノ角ゴ Pro W3" charset="-128"/>
                <a:cs typeface="MS PGothic" charset="-128"/>
              </a:rPr>
              <a:t>3 </a:t>
            </a:r>
            <a:r>
              <a:rPr lang="en-US" altLang="en-US" sz="2400" dirty="0">
                <a:latin typeface="Calibri" charset="0"/>
                <a:ea typeface="ヒラギノ角ゴ Pro W3" charset="-128"/>
                <a:cs typeface="MS PGothic" charset="-128"/>
              </a:rPr>
              <a:t>Ohio Association of Community Health Centers FQHCs.</a:t>
            </a:r>
          </a:p>
          <a:p>
            <a:r>
              <a:rPr lang="en-US" altLang="en-US" sz="2400" dirty="0">
                <a:latin typeface="Calibri" charset="0"/>
                <a:ea typeface="ヒラギノ角ゴ Pro W3" charset="-128"/>
                <a:cs typeface="MS PGothic" charset="-128"/>
              </a:rPr>
              <a:t>Designed and Tested Form to Assess Pregnancy Risk Factors and Link with MCPs for Care Coordination (With ODM, 5 MCPs and Practices)</a:t>
            </a:r>
          </a:p>
          <a:p>
            <a:r>
              <a:rPr lang="en-US" altLang="en-US" sz="2400" dirty="0">
                <a:latin typeface="Calibri" charset="0"/>
                <a:ea typeface="ヒラギノ角ゴ Pro W3" charset="-128"/>
                <a:cs typeface="MS PGothic" charset="-128"/>
              </a:rPr>
              <a:t>Cost Analysis (GRC/Medicaid &amp; Health Services Researcher)</a:t>
            </a:r>
          </a:p>
          <a:p>
            <a:r>
              <a:rPr lang="en-US" altLang="en-US" sz="2400" dirty="0">
                <a:latin typeface="Calibri" charset="0"/>
                <a:ea typeface="ヒラギノ角ゴ Pro W3" charset="-128"/>
                <a:cs typeface="MS PGothic" charset="-128"/>
              </a:rPr>
              <a:t>Manuscript submitted for publication</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59463"/>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223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304800" y="392113"/>
            <a:ext cx="8686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b="1" dirty="0" smtClean="0">
                <a:solidFill>
                  <a:srgbClr val="58A946"/>
                </a:solidFill>
                <a:ea typeface="ヒラギノ角ゴ Pro W3" charset="-128"/>
                <a:cs typeface="MS PGothic" charset="-128"/>
              </a:rPr>
              <a:t>“Skinny” PIP Form</a:t>
            </a:r>
            <a:r>
              <a:rPr lang="en-US" altLang="en-US" dirty="0" smtClean="0">
                <a:solidFill>
                  <a:srgbClr val="58A946"/>
                </a:solidFill>
                <a:ea typeface="ヒラギノ角ゴ Pro W3" charset="-128"/>
                <a:cs typeface="MS PGothic" charset="-128"/>
              </a:rPr>
              <a:t/>
            </a:r>
            <a:br>
              <a:rPr lang="en-US" altLang="en-US" dirty="0" smtClean="0">
                <a:solidFill>
                  <a:srgbClr val="58A946"/>
                </a:solidFill>
                <a:ea typeface="ヒラギノ角ゴ Pro W3" charset="-128"/>
                <a:cs typeface="MS PGothic" charset="-128"/>
              </a:rPr>
            </a:br>
            <a:r>
              <a:rPr lang="en-US" altLang="en-US" sz="2200" dirty="0" smtClean="0">
                <a:ea typeface="ヒラギノ角ゴ Pro W3" charset="-128"/>
                <a:cs typeface="MS PGothic" charset="-128"/>
              </a:rPr>
              <a:t>Identifying &amp; Communicating to MCPs About Pregnant Women at Risk</a:t>
            </a:r>
            <a:endParaRPr lang="en-US" altLang="en-US" sz="2200" dirty="0">
              <a:ea typeface="ヒラギノ角ゴ Pro W3" charset="-128"/>
              <a:cs typeface="MS PGothic" charset="-128"/>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24998" t="16000" r="25002" b="8250"/>
          <a:stretch>
            <a:fillRect/>
          </a:stretch>
        </p:blipFill>
        <p:spPr bwMode="auto">
          <a:xfrm>
            <a:off x="2209800" y="1981200"/>
            <a:ext cx="3313112" cy="4637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l="25400" t="16000" r="25600" b="6500"/>
          <a:stretch>
            <a:fillRect/>
          </a:stretch>
        </p:blipFill>
        <p:spPr bwMode="auto">
          <a:xfrm>
            <a:off x="5702300" y="1981200"/>
            <a:ext cx="3289300" cy="46370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326952"/>
            <a:ext cx="8229600" cy="923330"/>
          </a:xfrm>
          <a:prstGeom prst="rect">
            <a:avLst/>
          </a:prstGeom>
          <a:noFill/>
        </p:spPr>
        <p:txBody>
          <a:bodyPr wrap="square" rtlCol="0">
            <a:spAutoFit/>
          </a:bodyPr>
          <a:lstStyle/>
          <a:p>
            <a:r>
              <a:rPr lang="en-US" b="1" i="1" dirty="0" smtClean="0">
                <a:solidFill>
                  <a:srgbClr val="FF0000"/>
                </a:solidFill>
              </a:rPr>
              <a:t>For </a:t>
            </a:r>
            <a:r>
              <a:rPr lang="en-US" b="1" i="1" u="sng" dirty="0" smtClean="0">
                <a:solidFill>
                  <a:srgbClr val="FF0000"/>
                </a:solidFill>
              </a:rPr>
              <a:t>every</a:t>
            </a:r>
            <a:r>
              <a:rPr lang="en-US" b="1" i="1" dirty="0" smtClean="0">
                <a:solidFill>
                  <a:srgbClr val="FF0000"/>
                </a:solidFill>
              </a:rPr>
              <a:t> pregnant woman on Medicaid, </a:t>
            </a:r>
            <a:r>
              <a:rPr lang="en-US" b="1" i="1" u="sng" dirty="0" smtClean="0">
                <a:solidFill>
                  <a:srgbClr val="FF0000"/>
                </a:solidFill>
              </a:rPr>
              <a:t>fill out A and B </a:t>
            </a:r>
          </a:p>
          <a:p>
            <a:r>
              <a:rPr lang="en-US" b="1" i="1" dirty="0" smtClean="0">
                <a:solidFill>
                  <a:srgbClr val="FF0000"/>
                </a:solidFill>
              </a:rPr>
              <a:t>Electronic version going live January 2017</a:t>
            </a:r>
          </a:p>
          <a:p>
            <a:endParaRPr lang="en-US" b="1" i="1" dirty="0">
              <a:solidFill>
                <a:srgbClr val="FF0000"/>
              </a:solidFill>
            </a:endParaRPr>
          </a:p>
        </p:txBody>
      </p:sp>
      <p:sp>
        <p:nvSpPr>
          <p:cNvPr id="3" name="TextBox 2"/>
          <p:cNvSpPr txBox="1"/>
          <p:nvPr/>
        </p:nvSpPr>
        <p:spPr>
          <a:xfrm>
            <a:off x="2133600" y="205740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4" name="TextBox 3"/>
          <p:cNvSpPr txBox="1"/>
          <p:nvPr/>
        </p:nvSpPr>
        <p:spPr>
          <a:xfrm>
            <a:off x="5702300" y="2132886"/>
            <a:ext cx="516478" cy="369332"/>
          </a:xfrm>
          <a:prstGeom prst="rect">
            <a:avLst/>
          </a:prstGeom>
          <a:noFill/>
        </p:spPr>
        <p:txBody>
          <a:bodyPr wrap="square" rtlCol="0">
            <a:spAutoFit/>
          </a:bodyPr>
          <a:lstStyle/>
          <a:p>
            <a:r>
              <a:rPr lang="en-US" b="1" dirty="0" smtClean="0">
                <a:solidFill>
                  <a:srgbClr val="FF0000"/>
                </a:solidFill>
              </a:rPr>
              <a:t>B</a:t>
            </a:r>
            <a:endParaRPr lang="en-US" b="1" dirty="0">
              <a:solidFill>
                <a:srgbClr val="FF0000"/>
              </a:solidFill>
            </a:endParaRPr>
          </a:p>
        </p:txBody>
      </p:sp>
      <p:sp>
        <p:nvSpPr>
          <p:cNvPr id="5" name="TextBox 4"/>
          <p:cNvSpPr txBox="1"/>
          <p:nvPr/>
        </p:nvSpPr>
        <p:spPr>
          <a:xfrm>
            <a:off x="5702300" y="1981200"/>
            <a:ext cx="3289300" cy="1752600"/>
          </a:xfrm>
          <a:prstGeom prst="rect">
            <a:avLst/>
          </a:prstGeom>
          <a:noFill/>
          <a:ln w="38100">
            <a:solidFill>
              <a:srgbClr val="FF0000"/>
            </a:solidFill>
          </a:ln>
        </p:spPr>
        <p:txBody>
          <a:bodyPr wrap="square" rtlCol="0">
            <a:spAutoFit/>
          </a:bodyPr>
          <a:lstStyle/>
          <a:p>
            <a:endParaRPr lang="en-US">
              <a:solidFill>
                <a:srgbClr val="000000"/>
              </a:solidFill>
            </a:endParaRPr>
          </a:p>
        </p:txBody>
      </p:sp>
      <p:sp>
        <p:nvSpPr>
          <p:cNvPr id="6" name="TextBox 5"/>
          <p:cNvSpPr txBox="1"/>
          <p:nvPr/>
        </p:nvSpPr>
        <p:spPr>
          <a:xfrm>
            <a:off x="2209800" y="1981199"/>
            <a:ext cx="3291840" cy="4637087"/>
          </a:xfrm>
          <a:prstGeom prst="rect">
            <a:avLst/>
          </a:prstGeom>
          <a:noFill/>
          <a:ln w="38100">
            <a:solidFill>
              <a:srgbClr val="FF0000"/>
            </a:solidFill>
          </a:ln>
        </p:spPr>
        <p:txBody>
          <a:bodyPr wrap="square" rtlCol="0">
            <a:spAutoFit/>
          </a:bodyPr>
          <a:lstStyle/>
          <a:p>
            <a:endParaRPr lang="en-US">
              <a:solidFill>
                <a:srgbClr val="000000"/>
              </a:solidFill>
            </a:endParaRPr>
          </a:p>
        </p:txBody>
      </p:sp>
    </p:spTree>
    <p:extLst>
      <p:ext uri="{BB962C8B-B14F-4D97-AF65-F5344CB8AC3E}">
        <p14:creationId xmlns:p14="http://schemas.microsoft.com/office/powerpoint/2010/main" val="1914197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2505" y="457200"/>
            <a:ext cx="4267200" cy="2930540"/>
          </a:xfrm>
          <a:prstGeom prst="rect">
            <a:avLst/>
          </a:prstGeom>
        </p:spPr>
      </p:pic>
      <p:pic>
        <p:nvPicPr>
          <p:cNvPr id="3" name="Picture 2"/>
          <p:cNvPicPr>
            <a:picLocks noChangeAspect="1"/>
          </p:cNvPicPr>
          <p:nvPr/>
        </p:nvPicPr>
        <p:blipFill>
          <a:blip r:embed="rId4"/>
          <a:stretch>
            <a:fillRect/>
          </a:stretch>
        </p:blipFill>
        <p:spPr>
          <a:xfrm>
            <a:off x="304800" y="3733800"/>
            <a:ext cx="4418371" cy="2667000"/>
          </a:xfrm>
          <a:prstGeom prst="rect">
            <a:avLst/>
          </a:prstGeom>
        </p:spPr>
      </p:pic>
      <p:pic>
        <p:nvPicPr>
          <p:cNvPr id="4" name="Picture 3"/>
          <p:cNvPicPr>
            <a:picLocks noChangeAspect="1"/>
          </p:cNvPicPr>
          <p:nvPr/>
        </p:nvPicPr>
        <p:blipFill>
          <a:blip r:embed="rId5"/>
          <a:stretch>
            <a:fillRect/>
          </a:stretch>
        </p:blipFill>
        <p:spPr>
          <a:xfrm>
            <a:off x="5001540" y="3886200"/>
            <a:ext cx="4133588" cy="2514600"/>
          </a:xfrm>
          <a:prstGeom prst="rect">
            <a:avLst/>
          </a:prstGeom>
        </p:spPr>
      </p:pic>
      <p:pic>
        <p:nvPicPr>
          <p:cNvPr id="5" name="Picture 4"/>
          <p:cNvPicPr>
            <a:picLocks noChangeAspect="1"/>
          </p:cNvPicPr>
          <p:nvPr/>
        </p:nvPicPr>
        <p:blipFill>
          <a:blip r:embed="rId6"/>
          <a:stretch>
            <a:fillRect/>
          </a:stretch>
        </p:blipFill>
        <p:spPr>
          <a:xfrm>
            <a:off x="152400" y="457200"/>
            <a:ext cx="4546776" cy="2819400"/>
          </a:xfrm>
          <a:prstGeom prst="rect">
            <a:avLst/>
          </a:prstGeom>
        </p:spPr>
      </p:pic>
      <p:sp>
        <p:nvSpPr>
          <p:cNvPr id="6" name="TextBox 5"/>
          <p:cNvSpPr txBox="1"/>
          <p:nvPr/>
        </p:nvSpPr>
        <p:spPr>
          <a:xfrm>
            <a:off x="228600" y="76200"/>
            <a:ext cx="4363809" cy="400110"/>
          </a:xfrm>
          <a:prstGeom prst="rect">
            <a:avLst/>
          </a:prstGeom>
          <a:solidFill>
            <a:schemeClr val="accent1">
              <a:lumMod val="20000"/>
              <a:lumOff val="80000"/>
            </a:schemeClr>
          </a:solidFill>
        </p:spPr>
        <p:txBody>
          <a:bodyPr wrap="square" rtlCol="0">
            <a:spAutoFit/>
          </a:bodyPr>
          <a:lstStyle/>
          <a:p>
            <a:pPr algn="ctr"/>
            <a:r>
              <a:rPr lang="en-US" sz="2000" dirty="0" smtClean="0">
                <a:solidFill>
                  <a:prstClr val="black"/>
                </a:solidFill>
                <a:latin typeface="Calibri"/>
              </a:rPr>
              <a:t>1.   </a:t>
            </a:r>
            <a:r>
              <a:rPr lang="en-US" sz="2000" b="1" dirty="0" smtClean="0">
                <a:solidFill>
                  <a:prstClr val="black"/>
                </a:solidFill>
                <a:latin typeface="Calibri"/>
              </a:rPr>
              <a:t>ALL OHIO BIRTHS BEFORE 32 WEEKS</a:t>
            </a:r>
            <a:endParaRPr lang="en-US" sz="2000" b="1" dirty="0">
              <a:solidFill>
                <a:prstClr val="black"/>
              </a:solidFill>
              <a:latin typeface="Calibri"/>
            </a:endParaRPr>
          </a:p>
        </p:txBody>
      </p:sp>
      <p:sp>
        <p:nvSpPr>
          <p:cNvPr id="7" name="TextBox 6"/>
          <p:cNvSpPr txBox="1"/>
          <p:nvPr/>
        </p:nvSpPr>
        <p:spPr>
          <a:xfrm>
            <a:off x="4648200" y="76200"/>
            <a:ext cx="4363809" cy="400110"/>
          </a:xfrm>
          <a:prstGeom prst="rect">
            <a:avLst/>
          </a:prstGeom>
          <a:solidFill>
            <a:schemeClr val="accent1">
              <a:lumMod val="20000"/>
              <a:lumOff val="80000"/>
            </a:schemeClr>
          </a:solidFill>
        </p:spPr>
        <p:txBody>
          <a:bodyPr wrap="square" rtlCol="0">
            <a:spAutoFit/>
          </a:bodyPr>
          <a:lstStyle/>
          <a:p>
            <a:pPr algn="ctr"/>
            <a:r>
              <a:rPr lang="en-US" sz="2000" dirty="0">
                <a:solidFill>
                  <a:prstClr val="black"/>
                </a:solidFill>
                <a:latin typeface="Calibri"/>
              </a:rPr>
              <a:t>2</a:t>
            </a:r>
            <a:r>
              <a:rPr lang="en-US" sz="2000" dirty="0" smtClean="0">
                <a:solidFill>
                  <a:prstClr val="black"/>
                </a:solidFill>
                <a:latin typeface="Calibri"/>
              </a:rPr>
              <a:t>.   </a:t>
            </a:r>
            <a:r>
              <a:rPr lang="en-US" b="1" dirty="0" smtClean="0">
                <a:solidFill>
                  <a:prstClr val="black"/>
                </a:solidFill>
                <a:latin typeface="Calibri"/>
              </a:rPr>
              <a:t>ALL OHIO BIRTHS &lt; 32 WKS </a:t>
            </a:r>
            <a:r>
              <a:rPr lang="en-US" b="1" dirty="0" smtClean="0">
                <a:ln w="1905"/>
                <a:solidFill>
                  <a:srgbClr val="FF0000"/>
                </a:solidFill>
                <a:effectLst>
                  <a:innerShdw blurRad="69850" dist="43180" dir="5400000">
                    <a:srgbClr val="000000">
                      <a:alpha val="65000"/>
                    </a:srgbClr>
                  </a:innerShdw>
                </a:effectLst>
                <a:latin typeface="Calibri"/>
              </a:rPr>
              <a:t>w/ </a:t>
            </a:r>
            <a:r>
              <a:rPr lang="en-US" sz="2000" b="1" dirty="0" smtClean="0">
                <a:ln w="1905"/>
                <a:solidFill>
                  <a:srgbClr val="FF0000"/>
                </a:solidFill>
                <a:effectLst>
                  <a:innerShdw blurRad="69850" dist="43180" dir="5400000">
                    <a:srgbClr val="000000">
                      <a:alpha val="65000"/>
                    </a:srgbClr>
                  </a:innerShdw>
                </a:effectLst>
                <a:latin typeface="Calibri"/>
              </a:rPr>
              <a:t>HX PTB</a:t>
            </a:r>
            <a:endParaRPr lang="en-US" sz="2000" b="1" dirty="0">
              <a:ln w="1905"/>
              <a:solidFill>
                <a:srgbClr val="FF0000"/>
              </a:solidFill>
              <a:effectLst>
                <a:innerShdw blurRad="69850" dist="43180" dir="5400000">
                  <a:srgbClr val="000000">
                    <a:alpha val="65000"/>
                  </a:srgbClr>
                </a:innerShdw>
              </a:effectLst>
              <a:latin typeface="Calibri"/>
            </a:endParaRPr>
          </a:p>
        </p:txBody>
      </p:sp>
      <p:sp>
        <p:nvSpPr>
          <p:cNvPr id="8" name="TextBox 7"/>
          <p:cNvSpPr txBox="1"/>
          <p:nvPr/>
        </p:nvSpPr>
        <p:spPr>
          <a:xfrm>
            <a:off x="152400" y="3276600"/>
            <a:ext cx="4363809" cy="646331"/>
          </a:xfrm>
          <a:prstGeom prst="rect">
            <a:avLst/>
          </a:prstGeom>
          <a:solidFill>
            <a:schemeClr val="accent1">
              <a:lumMod val="20000"/>
              <a:lumOff val="80000"/>
            </a:schemeClr>
          </a:solidFill>
        </p:spPr>
        <p:txBody>
          <a:bodyPr wrap="square" rtlCol="0">
            <a:spAutoFit/>
          </a:bodyPr>
          <a:lstStyle/>
          <a:p>
            <a:pPr marL="342900" indent="-342900" algn="ctr">
              <a:buFontTx/>
              <a:buAutoNum type="arabicPeriod" startAt="3"/>
            </a:pPr>
            <a:r>
              <a:rPr lang="en-US" sz="1600" dirty="0" smtClean="0">
                <a:solidFill>
                  <a:prstClr val="black"/>
                </a:solidFill>
                <a:latin typeface="Calibri"/>
              </a:rPr>
              <a:t>ALL OHIO BIRTHS &lt;32 WEEKS </a:t>
            </a:r>
          </a:p>
          <a:p>
            <a:pPr algn="ctr"/>
            <a:r>
              <a:rPr lang="en-US" sz="2000" b="1" dirty="0" smtClean="0">
                <a:ln w="1905"/>
                <a:solidFill>
                  <a:srgbClr val="FF0000"/>
                </a:solidFill>
                <a:effectLst>
                  <a:innerShdw blurRad="69850" dist="43180" dir="5400000">
                    <a:srgbClr val="000000">
                      <a:alpha val="65000"/>
                    </a:srgbClr>
                  </a:innerShdw>
                </a:effectLst>
                <a:latin typeface="Calibri"/>
              </a:rPr>
              <a:t>w</a:t>
            </a:r>
            <a:r>
              <a:rPr lang="en-US" sz="2000" b="1" dirty="0">
                <a:ln w="1905"/>
                <a:solidFill>
                  <a:srgbClr val="FF0000"/>
                </a:solidFill>
                <a:effectLst>
                  <a:innerShdw blurRad="69850" dist="43180" dir="5400000">
                    <a:srgbClr val="000000">
                      <a:alpha val="65000"/>
                    </a:srgbClr>
                  </a:innerShdw>
                </a:effectLst>
                <a:latin typeface="Calibri"/>
              </a:rPr>
              <a:t>/ HX </a:t>
            </a:r>
            <a:r>
              <a:rPr lang="en-US" sz="2000" b="1" dirty="0" smtClean="0">
                <a:ln w="1905"/>
                <a:solidFill>
                  <a:srgbClr val="FF0000"/>
                </a:solidFill>
                <a:effectLst>
                  <a:innerShdw blurRad="69850" dist="43180" dir="5400000">
                    <a:srgbClr val="000000">
                      <a:alpha val="65000"/>
                    </a:srgbClr>
                  </a:innerShdw>
                </a:effectLst>
                <a:latin typeface="Calibri"/>
              </a:rPr>
              <a:t>PTB </a:t>
            </a:r>
            <a:r>
              <a:rPr lang="en-US" sz="2000" b="1" dirty="0" smtClean="0">
                <a:ln w="1905"/>
                <a:solidFill>
                  <a:srgbClr val="000000"/>
                </a:solidFill>
                <a:effectLst>
                  <a:innerShdw blurRad="69850" dist="43180" dir="5400000">
                    <a:srgbClr val="000000">
                      <a:alpha val="65000"/>
                    </a:srgbClr>
                  </a:innerShdw>
                </a:effectLst>
                <a:latin typeface="Calibri"/>
              </a:rPr>
              <a:t>on MEDICAID</a:t>
            </a:r>
            <a:endParaRPr lang="en-US" b="1" dirty="0">
              <a:solidFill>
                <a:srgbClr val="000000"/>
              </a:solidFill>
              <a:latin typeface="Calibri"/>
            </a:endParaRPr>
          </a:p>
        </p:txBody>
      </p:sp>
      <p:sp>
        <p:nvSpPr>
          <p:cNvPr id="9" name="TextBox 8"/>
          <p:cNvSpPr txBox="1"/>
          <p:nvPr/>
        </p:nvSpPr>
        <p:spPr>
          <a:xfrm>
            <a:off x="4648200" y="3352800"/>
            <a:ext cx="4363809" cy="615553"/>
          </a:xfrm>
          <a:prstGeom prst="rect">
            <a:avLst/>
          </a:prstGeom>
          <a:solidFill>
            <a:schemeClr val="accent1">
              <a:lumMod val="20000"/>
              <a:lumOff val="80000"/>
            </a:schemeClr>
          </a:solidFill>
        </p:spPr>
        <p:txBody>
          <a:bodyPr wrap="square" rtlCol="0">
            <a:spAutoFit/>
          </a:bodyPr>
          <a:lstStyle/>
          <a:p>
            <a:pPr marL="342900" indent="-342900" algn="ctr">
              <a:buFontTx/>
              <a:buAutoNum type="arabicPeriod" startAt="4"/>
            </a:pPr>
            <a:r>
              <a:rPr lang="en-US" sz="1600" dirty="0" smtClean="0">
                <a:solidFill>
                  <a:prstClr val="black"/>
                </a:solidFill>
                <a:latin typeface="Calibri"/>
              </a:rPr>
              <a:t>ALL OHIO BIRTHS &lt;32 WEEKS TO</a:t>
            </a:r>
          </a:p>
          <a:p>
            <a:pPr algn="ctr"/>
            <a:r>
              <a:rPr lang="en-US" sz="1600" dirty="0" smtClean="0">
                <a:solidFill>
                  <a:prstClr val="black"/>
                </a:solidFill>
                <a:latin typeface="Calibri"/>
              </a:rPr>
              <a:t>  </a:t>
            </a:r>
            <a:r>
              <a:rPr lang="en-US" b="1" dirty="0" smtClean="0">
                <a:ln w="1905"/>
                <a:solidFill>
                  <a:srgbClr val="000000"/>
                </a:solidFill>
                <a:effectLst>
                  <a:innerShdw blurRad="69850" dist="43180" dir="5400000">
                    <a:srgbClr val="000000">
                      <a:alpha val="65000"/>
                    </a:srgbClr>
                  </a:innerShdw>
                </a:effectLst>
                <a:latin typeface="Calibri"/>
              </a:rPr>
              <a:t>AFRICAN AMERICAN WOMEN </a:t>
            </a:r>
            <a:r>
              <a:rPr lang="en-US" sz="1600" b="1" dirty="0">
                <a:ln w="1905"/>
                <a:solidFill>
                  <a:srgbClr val="FF0000"/>
                </a:solidFill>
                <a:effectLst>
                  <a:innerShdw blurRad="69850" dist="43180" dir="5400000">
                    <a:srgbClr val="000000">
                      <a:alpha val="65000"/>
                    </a:srgbClr>
                  </a:innerShdw>
                </a:effectLst>
                <a:latin typeface="Calibri"/>
              </a:rPr>
              <a:t>w/ HX PTB</a:t>
            </a:r>
            <a:endParaRPr lang="en-US" sz="1600" b="1" dirty="0">
              <a:solidFill>
                <a:srgbClr val="000000"/>
              </a:solidFill>
              <a:latin typeface="Calibri"/>
            </a:endParaRPr>
          </a:p>
        </p:txBody>
      </p:sp>
      <p:sp>
        <p:nvSpPr>
          <p:cNvPr id="10" name="Right Arrow 9"/>
          <p:cNvSpPr/>
          <p:nvPr/>
        </p:nvSpPr>
        <p:spPr>
          <a:xfrm rot="10800000">
            <a:off x="4267200" y="2133600"/>
            <a:ext cx="8382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rot="13018861">
            <a:off x="4170535" y="2811272"/>
            <a:ext cx="89508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rot="16200000">
            <a:off x="3619500" y="3238500"/>
            <a:ext cx="7620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3742888" y="917383"/>
            <a:ext cx="546945"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b="1" dirty="0" smtClean="0">
                <a:solidFill>
                  <a:prstClr val="black"/>
                </a:solidFill>
              </a:rPr>
              <a:t>6.6%</a:t>
            </a:r>
            <a:endParaRPr lang="en-US" sz="1400" b="1" dirty="0">
              <a:solidFill>
                <a:prstClr val="black"/>
              </a:solidFill>
            </a:endParaRPr>
          </a:p>
        </p:txBody>
      </p:sp>
      <p:sp>
        <p:nvSpPr>
          <p:cNvPr id="16" name="Down Arrow 15"/>
          <p:cNvSpPr/>
          <p:nvPr/>
        </p:nvSpPr>
        <p:spPr>
          <a:xfrm>
            <a:off x="4163568" y="912485"/>
            <a:ext cx="484632" cy="611515"/>
          </a:xfrm>
          <a:prstGeom prst="downArrow">
            <a:avLst>
              <a:gd name="adj1" fmla="val 387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8144091" y="1165375"/>
            <a:ext cx="638316"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b="1" dirty="0" smtClean="0">
                <a:solidFill>
                  <a:prstClr val="black"/>
                </a:solidFill>
              </a:rPr>
              <a:t>20.5%</a:t>
            </a:r>
            <a:endParaRPr lang="en-US" sz="1400" b="1" dirty="0">
              <a:solidFill>
                <a:prstClr val="black"/>
              </a:solidFill>
            </a:endParaRPr>
          </a:p>
        </p:txBody>
      </p:sp>
      <p:sp>
        <p:nvSpPr>
          <p:cNvPr id="18" name="Down Arrow 17"/>
          <p:cNvSpPr/>
          <p:nvPr/>
        </p:nvSpPr>
        <p:spPr>
          <a:xfrm>
            <a:off x="8659368" y="1160297"/>
            <a:ext cx="484632" cy="611515"/>
          </a:xfrm>
          <a:prstGeom prst="downArrow">
            <a:avLst>
              <a:gd name="adj1" fmla="val 387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3703194" y="4455785"/>
            <a:ext cx="638316"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b="1" dirty="0" smtClean="0">
                <a:solidFill>
                  <a:prstClr val="black"/>
                </a:solidFill>
              </a:rPr>
              <a:t>17.1%</a:t>
            </a:r>
            <a:endParaRPr lang="en-US" sz="1400" b="1" dirty="0">
              <a:solidFill>
                <a:prstClr val="black"/>
              </a:solidFill>
            </a:endParaRPr>
          </a:p>
        </p:txBody>
      </p:sp>
      <p:sp>
        <p:nvSpPr>
          <p:cNvPr id="20" name="Down Arrow 19"/>
          <p:cNvSpPr/>
          <p:nvPr/>
        </p:nvSpPr>
        <p:spPr>
          <a:xfrm>
            <a:off x="4207545" y="4455785"/>
            <a:ext cx="484632" cy="611515"/>
          </a:xfrm>
          <a:prstGeom prst="downArrow">
            <a:avLst>
              <a:gd name="adj1" fmla="val 387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8120062" y="4510482"/>
            <a:ext cx="638316"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400" b="1" dirty="0" smtClean="0">
                <a:solidFill>
                  <a:prstClr val="black"/>
                </a:solidFill>
              </a:rPr>
              <a:t>20.3%</a:t>
            </a:r>
            <a:endParaRPr lang="en-US" sz="1400" b="1" dirty="0">
              <a:solidFill>
                <a:prstClr val="black"/>
              </a:solidFill>
            </a:endParaRPr>
          </a:p>
        </p:txBody>
      </p:sp>
      <p:sp>
        <p:nvSpPr>
          <p:cNvPr id="22" name="Down Arrow 21"/>
          <p:cNvSpPr/>
          <p:nvPr/>
        </p:nvSpPr>
        <p:spPr>
          <a:xfrm>
            <a:off x="8572050" y="4510482"/>
            <a:ext cx="484632" cy="611515"/>
          </a:xfrm>
          <a:prstGeom prst="downArrow">
            <a:avLst>
              <a:gd name="adj1" fmla="val 387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36374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58A946"/>
                </a:solidFill>
              </a:rPr>
              <a:t>Progesterone Project 2014 </a:t>
            </a:r>
            <a:r>
              <a:rPr lang="en-US" sz="3600" b="1" dirty="0" smtClean="0">
                <a:solidFill>
                  <a:srgbClr val="58A946"/>
                </a:solidFill>
                <a:sym typeface="Wingdings" panose="05000000000000000000" pitchFamily="2" charset="2"/>
              </a:rPr>
              <a:t>Present</a:t>
            </a:r>
            <a:br>
              <a:rPr lang="en-US" sz="3600" b="1" dirty="0" smtClean="0">
                <a:solidFill>
                  <a:srgbClr val="58A946"/>
                </a:solidFill>
                <a:sym typeface="Wingdings" panose="05000000000000000000" pitchFamily="2" charset="2"/>
              </a:rPr>
            </a:br>
            <a:r>
              <a:rPr lang="en-US" sz="3600" b="1" dirty="0" smtClean="0">
                <a:solidFill>
                  <a:schemeClr val="tx1"/>
                </a:solidFill>
                <a:sym typeface="Wingdings" panose="05000000000000000000" pitchFamily="2" charset="2"/>
              </a:rPr>
              <a:t>Lessons Learned</a:t>
            </a:r>
            <a:endParaRPr lang="en-US" sz="3600" b="1" dirty="0">
              <a:solidFill>
                <a:schemeClr val="tx1"/>
              </a:solidFill>
            </a:endParaRPr>
          </a:p>
        </p:txBody>
      </p:sp>
      <p:sp>
        <p:nvSpPr>
          <p:cNvPr id="4" name="Content Placeholder 2"/>
          <p:cNvSpPr>
            <a:spLocks noGrp="1"/>
          </p:cNvSpPr>
          <p:nvPr>
            <p:ph idx="1"/>
          </p:nvPr>
        </p:nvSpPr>
        <p:spPr>
          <a:xfrm>
            <a:off x="457200" y="1524000"/>
            <a:ext cx="8229600" cy="4876800"/>
          </a:xfrm>
        </p:spPr>
        <p:txBody>
          <a:bodyPr>
            <a:normAutofit fontScale="77500" lnSpcReduction="20000"/>
          </a:bodyPr>
          <a:lstStyle/>
          <a:p>
            <a:pPr>
              <a:buFont typeface="Zapf Dingbats" pitchFamily="82" charset="2"/>
              <a:buChar char="L"/>
            </a:pPr>
            <a:r>
              <a:rPr lang="en-US" dirty="0" smtClean="0">
                <a:effectLst>
                  <a:outerShdw blurRad="38100" dist="38100" dir="2700000" algn="tl">
                    <a:srgbClr val="000000">
                      <a:alpha val="43137"/>
                    </a:srgbClr>
                  </a:outerShdw>
                </a:effectLst>
                <a:sym typeface="Wingdings" panose="05000000000000000000" pitchFamily="2" charset="2"/>
              </a:rPr>
              <a:t> Goal </a:t>
            </a:r>
            <a:r>
              <a:rPr lang="en-US" dirty="0">
                <a:effectLst>
                  <a:outerShdw blurRad="38100" dist="38100" dir="2700000" algn="tl">
                    <a:srgbClr val="000000">
                      <a:alpha val="43137"/>
                    </a:srgbClr>
                  </a:outerShdw>
                </a:effectLst>
                <a:sym typeface="Wingdings" panose="05000000000000000000" pitchFamily="2" charset="2"/>
              </a:rPr>
              <a:t>to Reduce </a:t>
            </a:r>
            <a:r>
              <a:rPr lang="en-US" i="1" dirty="0">
                <a:effectLst>
                  <a:outerShdw blurRad="38100" dist="38100" dir="2700000" algn="tl">
                    <a:srgbClr val="000000">
                      <a:alpha val="43137"/>
                    </a:srgbClr>
                  </a:outerShdw>
                </a:effectLst>
                <a:sym typeface="Wingdings" panose="05000000000000000000" pitchFamily="2" charset="2"/>
              </a:rPr>
              <a:t>All</a:t>
            </a:r>
            <a:r>
              <a:rPr lang="en-US" dirty="0">
                <a:effectLst>
                  <a:outerShdw blurRad="38100" dist="38100" dir="2700000" algn="tl">
                    <a:srgbClr val="000000">
                      <a:alpha val="43137"/>
                    </a:srgbClr>
                  </a:outerShdw>
                </a:effectLst>
                <a:sym typeface="Wingdings" panose="05000000000000000000" pitchFamily="2" charset="2"/>
              </a:rPr>
              <a:t> PTB in Ohio Not </a:t>
            </a:r>
            <a:r>
              <a:rPr lang="en-US" dirty="0" smtClean="0">
                <a:effectLst>
                  <a:outerShdw blurRad="38100" dist="38100" dir="2700000" algn="tl">
                    <a:srgbClr val="000000">
                      <a:alpha val="43137"/>
                    </a:srgbClr>
                  </a:outerShdw>
                </a:effectLst>
                <a:sym typeface="Wingdings" panose="05000000000000000000" pitchFamily="2" charset="2"/>
              </a:rPr>
              <a:t>Achieved</a:t>
            </a:r>
          </a:p>
          <a:p>
            <a:pPr lvl="1"/>
            <a:r>
              <a:rPr lang="en-US" dirty="0">
                <a:effectLst>
                  <a:outerShdw blurRad="38100" dist="38100" dir="2700000" algn="tl">
                    <a:srgbClr val="000000">
                      <a:alpha val="43137"/>
                    </a:srgbClr>
                  </a:outerShdw>
                </a:effectLst>
                <a:sym typeface="Wingdings" panose="05000000000000000000" pitchFamily="2" charset="2"/>
              </a:rPr>
              <a:t>% PTB related to </a:t>
            </a:r>
            <a:r>
              <a:rPr lang="en-US" dirty="0" err="1">
                <a:effectLst>
                  <a:outerShdw blurRad="38100" dist="38100" dir="2700000" algn="tl">
                    <a:srgbClr val="000000">
                      <a:alpha val="43137"/>
                    </a:srgbClr>
                  </a:outerShdw>
                </a:effectLst>
                <a:sym typeface="Wingdings" panose="05000000000000000000" pitchFamily="2" charset="2"/>
              </a:rPr>
              <a:t>Hx</a:t>
            </a:r>
            <a:r>
              <a:rPr lang="en-US" dirty="0">
                <a:effectLst>
                  <a:outerShdw blurRad="38100" dist="38100" dir="2700000" algn="tl">
                    <a:srgbClr val="000000">
                      <a:alpha val="43137"/>
                    </a:srgbClr>
                  </a:outerShdw>
                </a:effectLst>
                <a:sym typeface="Wingdings" panose="05000000000000000000" pitchFamily="2" charset="2"/>
              </a:rPr>
              <a:t> SPTB is &lt;&lt; expected</a:t>
            </a:r>
          </a:p>
          <a:p>
            <a:pPr lvl="1"/>
            <a:r>
              <a:rPr lang="en-US" dirty="0">
                <a:effectLst>
                  <a:outerShdw blurRad="38100" dist="38100" dir="2700000" algn="tl">
                    <a:srgbClr val="000000">
                      <a:alpha val="43137"/>
                    </a:srgbClr>
                  </a:outerShdw>
                </a:effectLst>
                <a:sym typeface="Wingdings" panose="05000000000000000000" pitchFamily="2" charset="2"/>
              </a:rPr>
              <a:t>% PTB related to Short </a:t>
            </a:r>
            <a:r>
              <a:rPr lang="en-US" dirty="0" err="1">
                <a:effectLst>
                  <a:outerShdw blurRad="38100" dist="38100" dir="2700000" algn="tl">
                    <a:srgbClr val="000000">
                      <a:alpha val="43137"/>
                    </a:srgbClr>
                  </a:outerShdw>
                </a:effectLst>
                <a:sym typeface="Wingdings" panose="05000000000000000000" pitchFamily="2" charset="2"/>
              </a:rPr>
              <a:t>Cx</a:t>
            </a:r>
            <a:r>
              <a:rPr lang="en-US" dirty="0">
                <a:effectLst>
                  <a:outerShdw blurRad="38100" dist="38100" dir="2700000" algn="tl">
                    <a:srgbClr val="000000">
                      <a:alpha val="43137"/>
                    </a:srgbClr>
                  </a:outerShdw>
                </a:effectLst>
                <a:sym typeface="Wingdings" panose="05000000000000000000" pitchFamily="2" charset="2"/>
              </a:rPr>
              <a:t> is &lt;&lt; </a:t>
            </a:r>
            <a:r>
              <a:rPr lang="en-US" dirty="0" smtClean="0">
                <a:effectLst>
                  <a:outerShdw blurRad="38100" dist="38100" dir="2700000" algn="tl">
                    <a:srgbClr val="000000">
                      <a:alpha val="43137"/>
                    </a:srgbClr>
                  </a:outerShdw>
                </a:effectLst>
                <a:sym typeface="Wingdings" panose="05000000000000000000" pitchFamily="2" charset="2"/>
              </a:rPr>
              <a:t>expected</a:t>
            </a:r>
          </a:p>
          <a:p>
            <a:pPr>
              <a:buFont typeface="Wingdings" panose="05000000000000000000" pitchFamily="2" charset="2"/>
              <a:buChar char="J"/>
            </a:pPr>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 But </a:t>
            </a:r>
            <a:r>
              <a:rPr lang="en-US" b="1" dirty="0" smtClean="0">
                <a:solidFill>
                  <a:srgbClr val="00B050"/>
                </a:solidFill>
                <a:effectLst>
                  <a:outerShdw blurRad="38100" dist="38100" dir="2700000" algn="tl">
                    <a:srgbClr val="000000">
                      <a:alpha val="43137"/>
                    </a:srgbClr>
                  </a:outerShdw>
                </a:effectLst>
                <a:sym typeface="Wingdings" panose="05000000000000000000" pitchFamily="2" charset="2"/>
              </a:rPr>
              <a:t>Significant Reductions in Births &lt; 32 Weeks</a:t>
            </a:r>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a:t>
            </a:r>
          </a:p>
          <a:p>
            <a:pPr lvl="1"/>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Medicaid-insured and African American Women</a:t>
            </a:r>
          </a:p>
          <a:p>
            <a:pPr>
              <a:buFont typeface="Zapf Dingbats" pitchFamily="82" charset="2"/>
              <a:buChar char="L"/>
            </a:pPr>
            <a:r>
              <a:rPr lang="en-US" dirty="0" smtClean="0">
                <a:effectLst>
                  <a:outerShdw blurRad="38100" dist="38100" dir="2700000" algn="tl">
                    <a:srgbClr val="000000">
                      <a:alpha val="43137"/>
                    </a:srgbClr>
                  </a:outerShdw>
                </a:effectLst>
                <a:sym typeface="Wingdings" panose="05000000000000000000" pitchFamily="2" charset="2"/>
              </a:rPr>
              <a:t> System Barriers </a:t>
            </a:r>
            <a:r>
              <a:rPr lang="en-US" dirty="0">
                <a:effectLst>
                  <a:outerShdw blurRad="38100" dist="38100" dir="2700000" algn="tl">
                    <a:srgbClr val="000000">
                      <a:alpha val="43137"/>
                    </a:srgbClr>
                  </a:outerShdw>
                </a:effectLst>
                <a:sym typeface="Wingdings" panose="05000000000000000000" pitchFamily="2" charset="2"/>
              </a:rPr>
              <a:t>to 17-OHPC </a:t>
            </a:r>
            <a:r>
              <a:rPr lang="en-US" dirty="0" smtClean="0">
                <a:effectLst>
                  <a:outerShdw blurRad="38100" dist="38100" dir="2700000" algn="tl">
                    <a:srgbClr val="000000">
                      <a:alpha val="43137"/>
                    </a:srgbClr>
                  </a:outerShdw>
                </a:effectLst>
                <a:sym typeface="Wingdings" panose="05000000000000000000" pitchFamily="2" charset="2"/>
              </a:rPr>
              <a:t>were &gt;&gt; expected</a:t>
            </a:r>
          </a:p>
          <a:p>
            <a:pPr lvl="1"/>
            <a:r>
              <a:rPr lang="en-US" dirty="0" smtClean="0">
                <a:effectLst>
                  <a:outerShdw blurRad="38100" dist="38100" dir="2700000" algn="tl">
                    <a:srgbClr val="000000">
                      <a:alpha val="43137"/>
                    </a:srgbClr>
                  </a:outerShdw>
                </a:effectLst>
                <a:sym typeface="Wingdings" panose="05000000000000000000" pitchFamily="2" charset="2"/>
              </a:rPr>
              <a:t>Orphan Drug Pricing Multiple adverse effects *</a:t>
            </a:r>
          </a:p>
          <a:p>
            <a:pPr>
              <a:buFont typeface="Wingdings" panose="05000000000000000000" pitchFamily="2" charset="2"/>
              <a:buChar char="J"/>
            </a:pPr>
            <a:r>
              <a:rPr lang="en-US" b="1" dirty="0" smtClean="0">
                <a:solidFill>
                  <a:srgbClr val="00B050"/>
                </a:solidFill>
                <a:effectLst>
                  <a:outerShdw blurRad="38100" dist="38100" dir="2700000" algn="tl">
                    <a:srgbClr val="000000">
                      <a:alpha val="43137"/>
                    </a:srgbClr>
                  </a:outerShdw>
                </a:effectLst>
                <a:sym typeface="Wingdings" panose="05000000000000000000" pitchFamily="2" charset="2"/>
              </a:rPr>
              <a:t> Medicaid Partnership is Key to Progress</a:t>
            </a:r>
          </a:p>
          <a:p>
            <a:pPr lvl="1"/>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Accurate Universal Communication</a:t>
            </a:r>
          </a:p>
          <a:p>
            <a:pPr lvl="1"/>
            <a:r>
              <a:rPr lang="en-US" dirty="0" smtClean="0">
                <a:solidFill>
                  <a:srgbClr val="00B050"/>
                </a:solidFill>
                <a:effectLst>
                  <a:outerShdw blurRad="38100" dist="38100" dir="2700000" algn="tl">
                    <a:srgbClr val="000000">
                      <a:alpha val="43137"/>
                    </a:srgbClr>
                  </a:outerShdw>
                </a:effectLst>
                <a:sym typeface="Wingdings" panose="05000000000000000000" pitchFamily="2" charset="2"/>
              </a:rPr>
              <a:t>System-Level Change</a:t>
            </a:r>
          </a:p>
          <a:p>
            <a:pPr>
              <a:buFont typeface="Zapf Dingbats" pitchFamily="82" charset="2"/>
              <a:buChar char="L"/>
            </a:pPr>
            <a:r>
              <a:rPr lang="en-US" dirty="0" smtClean="0">
                <a:effectLst>
                  <a:outerShdw blurRad="38100" dist="38100" dir="2700000" algn="tl">
                    <a:srgbClr val="000000">
                      <a:alpha val="43137"/>
                    </a:srgbClr>
                  </a:outerShdw>
                </a:effectLst>
                <a:sym typeface="Wingdings" panose="05000000000000000000" pitchFamily="2" charset="2"/>
              </a:rPr>
              <a:t> Principal Patient Barrier is Late Entry to Care</a:t>
            </a:r>
          </a:p>
          <a:p>
            <a:pPr lvl="1"/>
            <a:r>
              <a:rPr lang="en-US" dirty="0" smtClean="0">
                <a:effectLst>
                  <a:outerShdw blurRad="38100" dist="38100" dir="2700000" algn="tl">
                    <a:srgbClr val="000000">
                      <a:alpha val="43137"/>
                    </a:srgbClr>
                  </a:outerShdw>
                </a:effectLst>
                <a:sym typeface="Wingdings" panose="05000000000000000000" pitchFamily="2" charset="2"/>
              </a:rPr>
              <a:t>Transportation and Child Care</a:t>
            </a:r>
          </a:p>
          <a:p>
            <a:pPr lvl="1"/>
            <a:endParaRPr lang="en-US" dirty="0">
              <a:effectLst>
                <a:outerShdw blurRad="38100" dist="38100" dir="2700000" algn="tl">
                  <a:srgbClr val="000000">
                    <a:alpha val="43137"/>
                  </a:srgbClr>
                </a:outerShdw>
              </a:effectLst>
              <a:sym typeface="Wingdings" panose="05000000000000000000" pitchFamily="2" charset="2"/>
            </a:endParaRPr>
          </a:p>
          <a:p>
            <a:pPr lvl="1"/>
            <a:endParaRPr lang="en-US" dirty="0">
              <a:effectLst>
                <a:outerShdw blurRad="38100" dist="38100" dir="2700000" algn="tl">
                  <a:srgbClr val="000000">
                    <a:alpha val="43137"/>
                  </a:srgbClr>
                </a:outerShdw>
              </a:effectLst>
              <a:sym typeface="Wingdings" panose="05000000000000000000" pitchFamily="2" charset="2"/>
            </a:endParaRPr>
          </a:p>
          <a:p>
            <a:endParaRPr lang="en-US" dirty="0"/>
          </a:p>
        </p:txBody>
      </p:sp>
    </p:spTree>
    <p:extLst>
      <p:ext uri="{BB962C8B-B14F-4D97-AF65-F5344CB8AC3E}">
        <p14:creationId xmlns:p14="http://schemas.microsoft.com/office/powerpoint/2010/main" val="746764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58A946"/>
                </a:solidFill>
                <a:ea typeface="ヒラギノ角ゴ Pro W3" charset="-128"/>
                <a:cs typeface="MS PGothic" charset="-128"/>
              </a:rPr>
              <a:t>Progesterone Project Plans </a:t>
            </a:r>
            <a:br>
              <a:rPr lang="en-US" altLang="en-US" sz="3600" b="1" dirty="0" smtClean="0">
                <a:solidFill>
                  <a:srgbClr val="58A946"/>
                </a:solidFill>
                <a:ea typeface="ヒラギノ角ゴ Pro W3" charset="-128"/>
                <a:cs typeface="MS PGothic" charset="-128"/>
              </a:rPr>
            </a:br>
            <a:r>
              <a:rPr lang="en-US" altLang="en-US" sz="3600" b="1" dirty="0" smtClean="0">
                <a:solidFill>
                  <a:srgbClr val="58A946"/>
                </a:solidFill>
                <a:ea typeface="ヒラギノ角ゴ Pro W3" charset="-128"/>
                <a:cs typeface="MS PGothic" charset="-128"/>
              </a:rPr>
              <a:t>2016-2017</a:t>
            </a:r>
            <a:endParaRPr lang="en-US" altLang="en-US" sz="3600" b="1" dirty="0">
              <a:solidFill>
                <a:srgbClr val="58A946"/>
              </a:solidFill>
              <a:ea typeface="ヒラギノ角ゴ Pro W3" charset="-128"/>
              <a:cs typeface="MS PGothic" charset="-128"/>
            </a:endParaRPr>
          </a:p>
        </p:txBody>
      </p:sp>
      <p:sp>
        <p:nvSpPr>
          <p:cNvPr id="14338" name="Content Placeholder 2"/>
          <p:cNvSpPr>
            <a:spLocks noGrp="1"/>
          </p:cNvSpPr>
          <p:nvPr>
            <p:ph idx="1"/>
          </p:nvPr>
        </p:nvSpPr>
        <p:spPr bwMode="auto">
          <a:xfrm>
            <a:off x="459377" y="1417637"/>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latin typeface="Calibri" charset="0"/>
                <a:ea typeface="ヒラギノ角ゴ Pro W3" charset="-128"/>
                <a:cs typeface="MS PGothic" charset="-128"/>
              </a:rPr>
              <a:t>Develop a change package</a:t>
            </a:r>
          </a:p>
          <a:p>
            <a:pPr lvl="1"/>
            <a:r>
              <a:rPr lang="en-US" altLang="en-US" sz="2000" dirty="0" smtClean="0">
                <a:latin typeface="Calibri" charset="0"/>
                <a:ea typeface="ヒラギノ角ゴ Pro W3" charset="-128"/>
                <a:cs typeface="MS PGothic" charset="-128"/>
              </a:rPr>
              <a:t>Test MCPs + FQHCs/Clinics + Community</a:t>
            </a:r>
          </a:p>
          <a:p>
            <a:r>
              <a:rPr lang="en-US" altLang="en-US" sz="2400" dirty="0" smtClean="0">
                <a:latin typeface="Calibri" charset="0"/>
                <a:ea typeface="ヒラギノ角ゴ Pro W3" charset="-128"/>
                <a:cs typeface="MS PGothic" charset="-128"/>
              </a:rPr>
              <a:t>Maternity Medical Home for High-Risk Women w/focus on Infant Mortality</a:t>
            </a:r>
          </a:p>
          <a:p>
            <a:pPr lvl="1"/>
            <a:r>
              <a:rPr lang="en-US" altLang="en-US" sz="2000" dirty="0" smtClean="0">
                <a:latin typeface="Calibri" charset="0"/>
                <a:ea typeface="ヒラギノ角ゴ Pro W3" charset="-128"/>
                <a:cs typeface="MS PGothic" charset="-128"/>
              </a:rPr>
              <a:t>Previous PTB initial example</a:t>
            </a:r>
          </a:p>
          <a:p>
            <a:pPr lvl="1"/>
            <a:r>
              <a:rPr lang="en-US" altLang="en-US" sz="2000" dirty="0" smtClean="0">
                <a:latin typeface="Calibri" charset="0"/>
                <a:ea typeface="ヒラギノ角ゴ Pro W3" charset="-128"/>
                <a:cs typeface="MS PGothic" charset="-128"/>
              </a:rPr>
              <a:t>Use PIP Skinny Form to identify risks and coordinate care with MCPs and county job and family service providers</a:t>
            </a:r>
          </a:p>
          <a:p>
            <a:r>
              <a:rPr lang="en-US" altLang="en-US" sz="2400" dirty="0" smtClean="0">
                <a:latin typeface="Calibri" charset="0"/>
                <a:ea typeface="ヒラギノ角ゴ Pro W3" charset="-128"/>
                <a:cs typeface="MS PGothic" charset="-128"/>
              </a:rPr>
              <a:t>Progesterone Spread</a:t>
            </a:r>
          </a:p>
        </p:txBody>
      </p:sp>
    </p:spTree>
    <p:extLst>
      <p:ext uri="{BB962C8B-B14F-4D97-AF65-F5344CB8AC3E}">
        <p14:creationId xmlns:p14="http://schemas.microsoft.com/office/powerpoint/2010/main" val="50263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3"/>
          <p:cNvSpPr>
            <a:spLocks noGrp="1"/>
          </p:cNvSpPr>
          <p:nvPr>
            <p:ph type="sldNum" sz="quarter" idx="4294967295"/>
          </p:nvPr>
        </p:nvSpPr>
        <p:spPr bwMode="auto">
          <a:xfrm>
            <a:off x="4343400" y="6400800"/>
            <a:ext cx="381000" cy="3175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C7EC149-7EE0-4F2D-A303-951E83D63AD5}" type="slidenum">
              <a:rPr lang="en-US">
                <a:solidFill>
                  <a:prstClr val="white"/>
                </a:solidFill>
                <a:latin typeface="Gill Sans MT" panose="020B0502020104020203" pitchFamily="34" charset="0"/>
              </a:rPr>
              <a:pPr fontAlgn="base">
                <a:spcBef>
                  <a:spcPct val="0"/>
                </a:spcBef>
                <a:spcAft>
                  <a:spcPct val="0"/>
                </a:spcAft>
              </a:pPr>
              <a:t>5</a:t>
            </a:fld>
            <a:endParaRPr lang="en-US">
              <a:solidFill>
                <a:prstClr val="white"/>
              </a:solidFill>
              <a:latin typeface="Gill Sans MT" panose="020B0502020104020203" pitchFamily="34" charset="0"/>
            </a:endParaRPr>
          </a:p>
        </p:txBody>
      </p:sp>
      <p:sp>
        <p:nvSpPr>
          <p:cNvPr id="6" name="Rectangle 5"/>
          <p:cNvSpPr/>
          <p:nvPr/>
        </p:nvSpPr>
        <p:spPr>
          <a:xfrm>
            <a:off x="304800" y="6172200"/>
            <a:ext cx="853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51" y="4720211"/>
            <a:ext cx="2560959" cy="8479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787" y="2178443"/>
            <a:ext cx="2134375" cy="7010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680" y="3507270"/>
            <a:ext cx="2871936" cy="103324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1148" y="1867308"/>
            <a:ext cx="1174363" cy="133518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9262" t="32882" r="23773" b="38059"/>
          <a:stretch/>
        </p:blipFill>
        <p:spPr>
          <a:xfrm>
            <a:off x="3383593" y="1656653"/>
            <a:ext cx="2632104" cy="877367"/>
          </a:xfrm>
          <a:prstGeom prst="rect">
            <a:avLst/>
          </a:prstGeom>
        </p:spPr>
      </p:pic>
      <p:pic>
        <p:nvPicPr>
          <p:cNvPr id="12" name="Picture 11" descr="C:\Users\edunn2\Desktop\FPQC Local\Hypertension Project\Implementation Guide\PF-Logo-color.jpg"/>
          <p:cNvPicPr/>
          <p:nvPr/>
        </p:nvPicPr>
        <p:blipFill>
          <a:blip r:embed="rId7" cstate="print">
            <a:extLst>
              <a:ext uri="{28A0092B-C50C-407E-A947-70E740481C1C}">
                <a14:useLocalDpi xmlns:a14="http://schemas.microsoft.com/office/drawing/2010/main"/>
              </a:ext>
            </a:extLst>
          </a:blip>
          <a:srcRect/>
          <a:stretch>
            <a:fillRect/>
          </a:stretch>
        </p:blipFill>
        <p:spPr bwMode="auto">
          <a:xfrm>
            <a:off x="6466583" y="4734785"/>
            <a:ext cx="1962785" cy="815975"/>
          </a:xfrm>
          <a:prstGeom prst="rect">
            <a:avLst/>
          </a:prstGeom>
          <a:noFill/>
          <a:ln>
            <a:noFill/>
          </a:ln>
        </p:spPr>
      </p:pic>
      <p:pic>
        <p:nvPicPr>
          <p:cNvPr id="13" name="Picture 12" descr="C:\Users\edunn2\Desktop\FPQC Local\Hypertension Project\Implementation Guide\FL ACNM logo.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3058810" y="2749579"/>
            <a:ext cx="3281680" cy="648335"/>
          </a:xfrm>
          <a:prstGeom prst="rect">
            <a:avLst/>
          </a:prstGeom>
          <a:noFill/>
          <a:ln>
            <a:noFill/>
          </a:ln>
        </p:spPr>
      </p:pic>
      <p:pic>
        <p:nvPicPr>
          <p:cNvPr id="14" name="Picture 13" descr="NewFHALogo4c"/>
          <p:cNvPicPr/>
          <p:nvPr/>
        </p:nvPicPr>
        <p:blipFill>
          <a:blip r:embed="rId9" cstate="print">
            <a:extLst>
              <a:ext uri="{28A0092B-C50C-407E-A947-70E740481C1C}">
                <a14:useLocalDpi xmlns:a14="http://schemas.microsoft.com/office/drawing/2010/main"/>
              </a:ext>
            </a:extLst>
          </a:blip>
          <a:srcRect/>
          <a:stretch>
            <a:fillRect/>
          </a:stretch>
        </p:blipFill>
        <p:spPr bwMode="auto">
          <a:xfrm>
            <a:off x="3793172" y="4756075"/>
            <a:ext cx="1862455" cy="650240"/>
          </a:xfrm>
          <a:prstGeom prst="rect">
            <a:avLst/>
          </a:prstGeom>
          <a:noFill/>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522" y="3532051"/>
            <a:ext cx="1744909" cy="86107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9384" y="3654637"/>
            <a:ext cx="2837895" cy="615904"/>
          </a:xfrm>
          <a:prstGeom prst="rect">
            <a:avLst/>
          </a:prstGeom>
        </p:spPr>
      </p:pic>
      <p:pic>
        <p:nvPicPr>
          <p:cNvPr id="3" name="Picture 2"/>
          <p:cNvPicPr>
            <a:picLocks noChangeAspect="1"/>
          </p:cNvPicPr>
          <p:nvPr/>
        </p:nvPicPr>
        <p:blipFill>
          <a:blip r:embed="rId12"/>
          <a:stretch>
            <a:fillRect/>
          </a:stretch>
        </p:blipFill>
        <p:spPr>
          <a:xfrm>
            <a:off x="3270675" y="5972098"/>
            <a:ext cx="2922998" cy="322391"/>
          </a:xfrm>
          <a:prstGeom prst="rect">
            <a:avLst/>
          </a:prstGeom>
          <a:ln>
            <a:solidFill>
              <a:schemeClr val="tx1"/>
            </a:solidFill>
          </a:ln>
        </p:spPr>
      </p:pic>
      <p:sp>
        <p:nvSpPr>
          <p:cNvPr id="17" name="Rounded Rectangle 16"/>
          <p:cNvSpPr/>
          <p:nvPr/>
        </p:nvSpPr>
        <p:spPr>
          <a:xfrm>
            <a:off x="859536" y="566928"/>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Title 1"/>
          <p:cNvSpPr>
            <a:spLocks noGrp="1"/>
          </p:cNvSpPr>
          <p:nvPr>
            <p:ph type="title"/>
          </p:nvPr>
        </p:nvSpPr>
        <p:spPr>
          <a:xfrm>
            <a:off x="457200" y="274638"/>
            <a:ext cx="8229600" cy="1143000"/>
          </a:xfrm>
        </p:spPr>
        <p:txBody>
          <a:bodyPr/>
          <a:lstStyle/>
          <a:p>
            <a:r>
              <a:rPr lang="en-US" dirty="0" smtClean="0">
                <a:effectLst>
                  <a:outerShdw blurRad="38100" dist="38100" dir="2700000" algn="tl">
                    <a:srgbClr val="000000">
                      <a:alpha val="43137"/>
                    </a:srgbClr>
                  </a:outerShdw>
                </a:effectLst>
              </a:rPr>
              <a:t>FPQC Partners and Funders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1700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C5CAA"/>
                </a:solidFill>
              </a:rPr>
              <a:t>Neonatal Abstinence Syndrome </a:t>
            </a:r>
          </a:p>
        </p:txBody>
      </p:sp>
      <p:sp>
        <p:nvSpPr>
          <p:cNvPr id="5" name="Subtitle 4"/>
          <p:cNvSpPr>
            <a:spLocks noGrp="1"/>
          </p:cNvSpPr>
          <p:nvPr>
            <p:ph type="body" idx="1"/>
          </p:nvPr>
        </p:nvSpPr>
        <p:spPr/>
        <p:txBody>
          <a:bodyPr/>
          <a:lstStyle/>
          <a:p>
            <a:r>
              <a:rPr lang="en-US" sz="2800" dirty="0" smtClean="0"/>
              <a:t>Neonatal</a:t>
            </a:r>
            <a:endParaRPr lang="en-US" sz="2800" dirty="0"/>
          </a:p>
        </p:txBody>
      </p:sp>
    </p:spTree>
    <p:extLst>
      <p:ext uri="{BB962C8B-B14F-4D97-AF65-F5344CB8AC3E}">
        <p14:creationId xmlns:p14="http://schemas.microsoft.com/office/powerpoint/2010/main" val="26163848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bwMode="auto">
          <a:xfrm>
            <a:off x="304800" y="1219200"/>
            <a:ext cx="8458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smtClean="0">
                <a:latin typeface="Calibri" charset="0"/>
                <a:ea typeface="ヒラギノ角ゴ Pro W3" charset="-128"/>
                <a:cs typeface="MS PGothic" charset="-128"/>
              </a:rPr>
              <a:t>Standardization </a:t>
            </a:r>
            <a:r>
              <a:rPr lang="en-US" altLang="en-US" sz="2400" dirty="0">
                <a:latin typeface="Calibri" charset="0"/>
                <a:ea typeface="ヒラギノ角ゴ Pro W3" charset="-128"/>
                <a:cs typeface="MS PGothic" charset="-128"/>
              </a:rPr>
              <a:t>of protocols for assessment and treatment of neonatal abstinence </a:t>
            </a:r>
            <a:r>
              <a:rPr lang="en-US" altLang="en-US" sz="2400" dirty="0" smtClean="0">
                <a:latin typeface="Calibri" charset="0"/>
                <a:ea typeface="ヒラギノ角ゴ Pro W3" charset="-128"/>
                <a:cs typeface="MS PGothic" charset="-128"/>
              </a:rPr>
              <a:t>syndrome (NAS) </a:t>
            </a:r>
            <a:r>
              <a:rPr lang="en-US" altLang="en-US" sz="2400" dirty="0">
                <a:latin typeface="Calibri" charset="0"/>
                <a:ea typeface="ヒラギノ角ゴ Pro W3" charset="-128"/>
                <a:cs typeface="MS PGothic" charset="-128"/>
              </a:rPr>
              <a:t>in neonatal ICUs and newborn nurseries.</a:t>
            </a:r>
          </a:p>
          <a:p>
            <a:r>
              <a:rPr lang="en-US" altLang="en-US" sz="2400" dirty="0" smtClean="0">
                <a:latin typeface="Calibri" charset="0"/>
                <a:ea typeface="ヒラギノ角ゴ Pro W3" charset="-128"/>
                <a:cs typeface="MS PGothic" charset="-128"/>
              </a:rPr>
              <a:t>52 </a:t>
            </a:r>
            <a:r>
              <a:rPr lang="en-US" altLang="en-US" sz="2400" dirty="0">
                <a:latin typeface="Calibri" charset="0"/>
                <a:ea typeface="ヒラギノ角ゴ Pro W3" charset="-128"/>
                <a:cs typeface="MS PGothic" charset="-128"/>
              </a:rPr>
              <a:t>Level 2 and 3 nurseries.</a:t>
            </a:r>
          </a:p>
          <a:p>
            <a:r>
              <a:rPr lang="en-US" altLang="en-US" sz="2400" dirty="0">
                <a:latin typeface="Calibri" charset="0"/>
                <a:ea typeface="ヒラギノ角ゴ Pro W3" charset="-128"/>
                <a:cs typeface="MS PGothic" charset="-128"/>
              </a:rPr>
              <a:t>Evidenced-informed treatment protocols for &gt;5700 infants with NAS since January 2014 </a:t>
            </a:r>
          </a:p>
          <a:p>
            <a:r>
              <a:rPr lang="en-US" altLang="en-US" sz="2400" dirty="0">
                <a:latin typeface="Calibri" charset="0"/>
                <a:ea typeface="ヒラギノ角ゴ Pro W3" charset="-128"/>
                <a:cs typeface="MS PGothic" charset="-128"/>
              </a:rPr>
              <a:t>Cost Analysis Underway (GRC/Medicaid &amp; Health Services Researcher)</a:t>
            </a:r>
          </a:p>
          <a:p>
            <a:r>
              <a:rPr lang="en-US" altLang="en-US" sz="2400" dirty="0">
                <a:latin typeface="Calibri" charset="0"/>
                <a:ea typeface="ヒラギノ角ゴ Pro W3" charset="-128"/>
                <a:cs typeface="MS PGothic" charset="-128"/>
              </a:rPr>
              <a:t>Orchestrated Testing of Non-Pharm </a:t>
            </a:r>
            <a:r>
              <a:rPr lang="en-US" altLang="en-US" sz="2400" dirty="0" smtClean="0">
                <a:latin typeface="Calibri" charset="0"/>
                <a:ea typeface="ヒラギノ角ゴ Pro W3" charset="-128"/>
                <a:cs typeface="MS PGothic" charset="-128"/>
              </a:rPr>
              <a:t>Bundle</a:t>
            </a:r>
          </a:p>
          <a:p>
            <a:r>
              <a:rPr lang="en-US" altLang="en-US" sz="2400" dirty="0" smtClean="0">
                <a:latin typeface="Calibri" charset="0"/>
                <a:ea typeface="ヒラギノ角ゴ Pro W3" charset="-128"/>
                <a:cs typeface="MS PGothic" charset="-128"/>
              </a:rPr>
              <a:t>Move Into Sustain Phase January 2017</a:t>
            </a:r>
            <a:endParaRPr lang="en-US" altLang="en-US" sz="2400" dirty="0">
              <a:latin typeface="Calibri" charset="0"/>
              <a:ea typeface="ヒラギノ角ゴ Pro W3" charset="-128"/>
              <a:cs typeface="MS PGothic" charset="-128"/>
            </a:endParaRPr>
          </a:p>
        </p:txBody>
      </p:sp>
      <p:sp>
        <p:nvSpPr>
          <p:cNvPr id="22531" name="Title 1"/>
          <p:cNvSpPr>
            <a:spLocks noGrp="1"/>
          </p:cNvSpPr>
          <p:nvPr>
            <p:ph type="title"/>
          </p:nvPr>
        </p:nvSpPr>
        <p:spPr bwMode="auto">
          <a:xfrm>
            <a:off x="228600" y="3810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3C5CAA"/>
                </a:solidFill>
                <a:ea typeface="ヒラギノ角ゴ Pro W3" charset="-128"/>
                <a:cs typeface="MS PGothic" charset="-128"/>
              </a:rPr>
              <a:t>NAS</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59463"/>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784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228600" y="3048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a:r>
              <a:rPr lang="en-US" altLang="en-US" sz="4000" b="1" dirty="0">
                <a:solidFill>
                  <a:schemeClr val="tx1"/>
                </a:solidFill>
                <a:latin typeface="Arial Narrow" charset="0"/>
                <a:ea typeface="ヒラギノ角ゴ Pro W3" charset="-128"/>
                <a:cs typeface="MS PGothic" charset="-128"/>
              </a:rPr>
              <a:t>What Have We Accomplished…</a:t>
            </a:r>
            <a:br>
              <a:rPr lang="en-US" altLang="en-US" sz="4000" b="1" dirty="0">
                <a:solidFill>
                  <a:schemeClr val="tx1"/>
                </a:solidFill>
                <a:latin typeface="Arial Narrow" charset="0"/>
                <a:ea typeface="ヒラギノ角ゴ Pro W3" charset="-128"/>
                <a:cs typeface="MS PGothic" charset="-128"/>
              </a:rPr>
            </a:br>
            <a:r>
              <a:rPr lang="en-US" altLang="en-US" sz="2400" b="1" i="1" dirty="0">
                <a:solidFill>
                  <a:srgbClr val="3C5CAA"/>
                </a:solidFill>
                <a:latin typeface="Arial Narrow" charset="0"/>
                <a:ea typeface="ヒラギノ角ゴ Pro W3" charset="-128"/>
                <a:cs typeface="MS PGothic" charset="-128"/>
              </a:rPr>
              <a:t>Neonatal Abstinence Syndrome</a:t>
            </a:r>
            <a:endParaRPr lang="en-US" altLang="en-US" b="1" i="1" dirty="0">
              <a:solidFill>
                <a:srgbClr val="3C5CAA"/>
              </a:solidFill>
              <a:latin typeface="Arial Narrow" charset="0"/>
              <a:ea typeface="ヒラギノ角ゴ Pro W3" charset="-128"/>
              <a:cs typeface="MS PGothic" charset="-128"/>
            </a:endParaRPr>
          </a:p>
        </p:txBody>
      </p:sp>
      <p:sp>
        <p:nvSpPr>
          <p:cNvPr id="4" name="Content Placeholder 3"/>
          <p:cNvSpPr>
            <a:spLocks noGrp="1"/>
          </p:cNvSpPr>
          <p:nvPr>
            <p:ph sz="half" idx="1"/>
          </p:nvPr>
        </p:nvSpPr>
        <p:spPr>
          <a:xfrm>
            <a:off x="152400" y="1422400"/>
            <a:ext cx="4362450" cy="4525963"/>
          </a:xfrm>
        </p:spPr>
        <p:txBody>
          <a:bodyPr>
            <a:normAutofit fontScale="92500" lnSpcReduction="10000"/>
          </a:bodyPr>
          <a:lstStyle/>
          <a:p>
            <a:pPr>
              <a:defRPr/>
            </a:pPr>
            <a:r>
              <a:rPr lang="en-US" dirty="0" smtClean="0">
                <a:latin typeface="Arial Narrow" panose="020B0606020202030204" pitchFamily="34" charset="0"/>
              </a:rPr>
              <a:t>Standardized</a:t>
            </a:r>
          </a:p>
          <a:p>
            <a:pPr lvl="1">
              <a:defRPr/>
            </a:pPr>
            <a:r>
              <a:rPr lang="en-US" dirty="0" smtClean="0">
                <a:latin typeface="Arial Narrow" panose="020B0606020202030204" pitchFamily="34" charset="0"/>
              </a:rPr>
              <a:t> identification of infants with NAS </a:t>
            </a:r>
          </a:p>
          <a:p>
            <a:pPr lvl="1">
              <a:defRPr/>
            </a:pPr>
            <a:r>
              <a:rPr lang="en-US" dirty="0" smtClean="0">
                <a:latin typeface="Arial Narrow" panose="020B0606020202030204" pitchFamily="34" charset="0"/>
              </a:rPr>
              <a:t>approach to non-pharmacologic care based on </a:t>
            </a:r>
            <a:r>
              <a:rPr lang="en-US" i="1" u="sng" dirty="0" smtClean="0">
                <a:latin typeface="Arial Narrow" panose="020B0606020202030204" pitchFamily="34" charset="0"/>
              </a:rPr>
              <a:t>best available </a:t>
            </a:r>
            <a:r>
              <a:rPr lang="en-US" dirty="0" smtClean="0">
                <a:latin typeface="Arial Narrow" panose="020B0606020202030204" pitchFamily="34" charset="0"/>
              </a:rPr>
              <a:t>evidence</a:t>
            </a:r>
          </a:p>
          <a:p>
            <a:pPr lvl="1">
              <a:defRPr/>
            </a:pPr>
            <a:r>
              <a:rPr lang="en-US" dirty="0" smtClean="0">
                <a:latin typeface="Arial Narrow" panose="020B0606020202030204" pitchFamily="34" charset="0"/>
              </a:rPr>
              <a:t>treatment protocol based on </a:t>
            </a:r>
            <a:r>
              <a:rPr lang="en-US" i="1" u="sng" dirty="0" smtClean="0">
                <a:latin typeface="Arial Narrow" panose="020B0606020202030204" pitchFamily="34" charset="0"/>
              </a:rPr>
              <a:t>best available</a:t>
            </a:r>
            <a:r>
              <a:rPr lang="en-US" dirty="0" smtClean="0">
                <a:latin typeface="Arial Narrow" panose="020B0606020202030204" pitchFamily="34" charset="0"/>
              </a:rPr>
              <a:t> evidence</a:t>
            </a:r>
          </a:p>
          <a:p>
            <a:pPr>
              <a:defRPr/>
            </a:pPr>
            <a:r>
              <a:rPr lang="en-US" dirty="0" smtClean="0">
                <a:latin typeface="Arial Narrow" panose="020B0606020202030204" pitchFamily="34" charset="0"/>
              </a:rPr>
              <a:t>Increased Compassionate Care *</a:t>
            </a:r>
            <a:r>
              <a:rPr lang="en-US" i="1" dirty="0" smtClean="0">
                <a:solidFill>
                  <a:srgbClr val="00B0F0"/>
                </a:solidFill>
                <a:latin typeface="Arial Narrow" panose="020B0606020202030204" pitchFamily="34" charset="0"/>
              </a:rPr>
              <a:t>as measured by attitude survey</a:t>
            </a:r>
            <a:r>
              <a:rPr lang="en-US" dirty="0" smtClean="0">
                <a:solidFill>
                  <a:schemeClr val="accent3">
                    <a:lumMod val="50000"/>
                  </a:schemeClr>
                </a:solidFill>
                <a:latin typeface="Arial Narrow" panose="020B0606020202030204" pitchFamily="34" charset="0"/>
              </a:rPr>
              <a:t> </a:t>
            </a:r>
          </a:p>
          <a:p>
            <a:pPr>
              <a:defRPr/>
            </a:pPr>
            <a:r>
              <a:rPr lang="en-US" dirty="0" smtClean="0">
                <a:latin typeface="Arial Narrow" panose="020B0606020202030204" pitchFamily="34" charset="0"/>
              </a:rPr>
              <a:t>Significantly reduced Length of Treatment and Length of Stay</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l="1527" t="22688" r="36002" b="31380"/>
          <a:stretch>
            <a:fillRect/>
          </a:stretch>
        </p:blipFill>
        <p:spPr bwMode="auto">
          <a:xfrm>
            <a:off x="4953000" y="1066800"/>
            <a:ext cx="379095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6"/>
          <p:cNvSpPr txBox="1">
            <a:spLocks noChangeArrowheads="1"/>
          </p:cNvSpPr>
          <p:nvPr/>
        </p:nvSpPr>
        <p:spPr bwMode="auto">
          <a:xfrm>
            <a:off x="5657850" y="1641475"/>
            <a:ext cx="203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a:solidFill>
                  <a:srgbClr val="000000"/>
                </a:solidFill>
                <a:latin typeface="Calibri" charset="0"/>
              </a:rPr>
              <a:t>Length of Opiate Rx</a:t>
            </a:r>
          </a:p>
        </p:txBody>
      </p:sp>
      <p:sp>
        <p:nvSpPr>
          <p:cNvPr id="24581" name="TextBox 7"/>
          <p:cNvSpPr txBox="1">
            <a:spLocks noChangeArrowheads="1"/>
          </p:cNvSpPr>
          <p:nvPr/>
        </p:nvSpPr>
        <p:spPr bwMode="auto">
          <a:xfrm>
            <a:off x="5638800" y="213360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1400" b="1">
                <a:solidFill>
                  <a:srgbClr val="000000"/>
                </a:solidFill>
              </a:rPr>
              <a:t>16.3 days</a:t>
            </a:r>
          </a:p>
        </p:txBody>
      </p:sp>
      <p:sp>
        <p:nvSpPr>
          <p:cNvPr id="24582" name="TextBox 9"/>
          <p:cNvSpPr txBox="1">
            <a:spLocks noChangeArrowheads="1"/>
          </p:cNvSpPr>
          <p:nvPr/>
        </p:nvSpPr>
        <p:spPr bwMode="auto">
          <a:xfrm>
            <a:off x="7162800" y="213360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1400" b="1">
                <a:solidFill>
                  <a:srgbClr val="000000"/>
                </a:solidFill>
              </a:rPr>
              <a:t>14.8 days</a:t>
            </a:r>
          </a:p>
        </p:txBody>
      </p:sp>
      <p:pic>
        <p:nvPicPr>
          <p:cNvPr id="12296" name="Picture 2"/>
          <p:cNvPicPr>
            <a:picLocks noChangeAspect="1" noChangeArrowheads="1"/>
          </p:cNvPicPr>
          <p:nvPr/>
        </p:nvPicPr>
        <p:blipFill>
          <a:blip r:embed="rId4">
            <a:extLst>
              <a:ext uri="{28A0092B-C50C-407E-A947-70E740481C1C}">
                <a14:useLocalDpi xmlns:a14="http://schemas.microsoft.com/office/drawing/2010/main" val="0"/>
              </a:ext>
            </a:extLst>
          </a:blip>
          <a:srcRect l="2161" t="22150" r="36844" b="31029"/>
          <a:stretch>
            <a:fillRect/>
          </a:stretch>
        </p:blipFill>
        <p:spPr bwMode="auto">
          <a:xfrm>
            <a:off x="5003800" y="4038600"/>
            <a:ext cx="36893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4" name="TextBox 12"/>
          <p:cNvSpPr txBox="1">
            <a:spLocks noChangeArrowheads="1"/>
          </p:cNvSpPr>
          <p:nvPr/>
        </p:nvSpPr>
        <p:spPr bwMode="auto">
          <a:xfrm>
            <a:off x="5638800" y="4208463"/>
            <a:ext cx="1714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600" b="1">
                <a:solidFill>
                  <a:srgbClr val="000000"/>
                </a:solidFill>
                <a:latin typeface="Calibri" charset="0"/>
              </a:rPr>
              <a:t>Length of Stay</a:t>
            </a:r>
          </a:p>
        </p:txBody>
      </p:sp>
      <p:sp>
        <p:nvSpPr>
          <p:cNvPr id="24585" name="TextBox 13"/>
          <p:cNvSpPr txBox="1">
            <a:spLocks noChangeArrowheads="1"/>
          </p:cNvSpPr>
          <p:nvPr/>
        </p:nvSpPr>
        <p:spPr bwMode="auto">
          <a:xfrm>
            <a:off x="5715000" y="464820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1400" b="1">
                <a:solidFill>
                  <a:srgbClr val="000000"/>
                </a:solidFill>
              </a:rPr>
              <a:t>20.6 days</a:t>
            </a:r>
          </a:p>
        </p:txBody>
      </p:sp>
      <p:sp>
        <p:nvSpPr>
          <p:cNvPr id="24586" name="TextBox 14"/>
          <p:cNvSpPr txBox="1">
            <a:spLocks noChangeArrowheads="1"/>
          </p:cNvSpPr>
          <p:nvPr/>
        </p:nvSpPr>
        <p:spPr bwMode="auto">
          <a:xfrm>
            <a:off x="7162800" y="480060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altLang="en-US" sz="1400" b="1">
                <a:solidFill>
                  <a:srgbClr val="000000"/>
                </a:solidFill>
              </a:rPr>
              <a:t>19.4  days</a:t>
            </a:r>
          </a:p>
        </p:txBody>
      </p:sp>
    </p:spTree>
    <p:extLst>
      <p:ext uri="{BB962C8B-B14F-4D97-AF65-F5344CB8AC3E}">
        <p14:creationId xmlns:p14="http://schemas.microsoft.com/office/powerpoint/2010/main" val="1045636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3C5CAA"/>
                </a:solidFill>
                <a:latin typeface="Cambria" charset="0"/>
                <a:ea typeface="ヒラギノ角ゴ Pro W3" charset="-128"/>
                <a:cs typeface="MS PGothic" charset="-128"/>
              </a:rPr>
              <a:t>NAS: we are still learning…</a:t>
            </a:r>
            <a:br>
              <a:rPr lang="en-US" altLang="en-US" b="1" dirty="0">
                <a:solidFill>
                  <a:srgbClr val="3C5CAA"/>
                </a:solidFill>
                <a:latin typeface="Cambria" charset="0"/>
                <a:ea typeface="ヒラギノ角ゴ Pro W3" charset="-128"/>
                <a:cs typeface="MS PGothic" charset="-128"/>
              </a:rPr>
            </a:br>
            <a:r>
              <a:rPr lang="en-US" altLang="en-US" sz="2400" b="1" i="1" dirty="0">
                <a:latin typeface="Cambria" charset="0"/>
                <a:ea typeface="ヒラギノ角ゴ Pro W3" charset="-128"/>
                <a:cs typeface="MS PGothic" charset="-128"/>
              </a:rPr>
              <a:t>Variation in non-pharmacologic bundle</a:t>
            </a:r>
            <a:endParaRPr lang="en-US" altLang="en-US" sz="2400" b="1" dirty="0">
              <a:latin typeface="Cambria" charset="0"/>
              <a:ea typeface="ヒラギノ角ゴ Pro W3" charset="-128"/>
              <a:cs typeface="MS PGothic" charset="-128"/>
            </a:endParaRPr>
          </a:p>
        </p:txBody>
      </p:sp>
      <p:sp>
        <p:nvSpPr>
          <p:cNvPr id="12290" name="Text Placeholder 16"/>
          <p:cNvSpPr>
            <a:spLocks noGrp="1"/>
          </p:cNvSpPr>
          <p:nvPr>
            <p:ph type="body" sz="quarter" idx="3"/>
          </p:nvPr>
        </p:nvSpPr>
        <p:spPr bwMode="auto">
          <a:xfrm>
            <a:off x="4645025" y="1535113"/>
            <a:ext cx="4041775" cy="639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lgn="ctr">
              <a:defRPr/>
            </a:pPr>
            <a:r>
              <a:rPr lang="en-US" altLang="en-US" dirty="0">
                <a:ea typeface="ヒラギノ角ゴ Pro W3" charset="-128"/>
                <a:cs typeface="MS PGothic" charset="-128"/>
              </a:rPr>
              <a:t>Orchestrated </a:t>
            </a:r>
            <a:r>
              <a:rPr lang="en-US" altLang="en-US" dirty="0" smtClean="0">
                <a:ea typeface="ヒラギノ角ゴ Pro W3" charset="-128"/>
                <a:cs typeface="MS PGothic" charset="-128"/>
              </a:rPr>
              <a:t>Testing</a:t>
            </a:r>
            <a:endParaRPr lang="en-US" altLang="en-US" dirty="0">
              <a:ea typeface="ヒラギノ角ゴ Pro W3" charset="-128"/>
              <a:cs typeface="MS PGothic" charset="-128"/>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l="2458" t="23460" r="40987" b="14525"/>
          <a:stretch>
            <a:fillRect/>
          </a:stretch>
        </p:blipFill>
        <p:spPr bwMode="auto">
          <a:xfrm>
            <a:off x="762000" y="1447800"/>
            <a:ext cx="3048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l="59286" t="42902" r="1318" b="34485"/>
          <a:stretch>
            <a:fillRect/>
          </a:stretch>
        </p:blipFill>
        <p:spPr bwMode="auto">
          <a:xfrm>
            <a:off x="1752600" y="4953000"/>
            <a:ext cx="2362200"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2667000" y="45720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05000" y="45720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6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09800"/>
            <a:ext cx="2057400" cy="177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09800"/>
            <a:ext cx="18256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343400"/>
            <a:ext cx="21748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267200"/>
            <a:ext cx="1981200" cy="185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5" name="TextBox 1"/>
          <p:cNvSpPr txBox="1">
            <a:spLocks noChangeArrowheads="1"/>
          </p:cNvSpPr>
          <p:nvPr/>
        </p:nvSpPr>
        <p:spPr bwMode="auto">
          <a:xfrm>
            <a:off x="4724400" y="3276600"/>
            <a:ext cx="17526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000" b="1" u="sng">
                <a:solidFill>
                  <a:srgbClr val="000000"/>
                </a:solidFill>
                <a:latin typeface="Cambria" charset="0"/>
              </a:rPr>
              <a:t>Wind Section</a:t>
            </a:r>
          </a:p>
          <a:p>
            <a:pPr algn="ctr" eaLnBrk="1" hangingPunct="1"/>
            <a:r>
              <a:rPr lang="en-US" altLang="en-US" sz="1000" b="1">
                <a:solidFill>
                  <a:srgbClr val="000000"/>
                </a:solidFill>
                <a:latin typeface="Cambria" charset="0"/>
              </a:rPr>
              <a:t>Low Lactose or BM Standard</a:t>
            </a:r>
          </a:p>
          <a:p>
            <a:pPr algn="ctr" eaLnBrk="1" hangingPunct="1"/>
            <a:r>
              <a:rPr lang="en-US" altLang="en-US" sz="1000" b="1">
                <a:solidFill>
                  <a:srgbClr val="000000"/>
                </a:solidFill>
                <a:latin typeface="Cambria" charset="0"/>
              </a:rPr>
              <a:t>19 kcal/oz Standard</a:t>
            </a:r>
          </a:p>
        </p:txBody>
      </p:sp>
      <p:sp>
        <p:nvSpPr>
          <p:cNvPr id="26636" name="TextBox 2"/>
          <p:cNvSpPr txBox="1">
            <a:spLocks noChangeArrowheads="1"/>
          </p:cNvSpPr>
          <p:nvPr/>
        </p:nvSpPr>
        <p:spPr bwMode="auto">
          <a:xfrm>
            <a:off x="6629400" y="3200400"/>
            <a:ext cx="1676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000" b="1" u="sng">
                <a:solidFill>
                  <a:srgbClr val="000000"/>
                </a:solidFill>
                <a:latin typeface="Cambria" charset="0"/>
              </a:rPr>
              <a:t>String Section</a:t>
            </a:r>
          </a:p>
          <a:p>
            <a:pPr algn="ctr" eaLnBrk="1" hangingPunct="1"/>
            <a:r>
              <a:rPr lang="en-US" altLang="en-US" sz="1000" b="1">
                <a:solidFill>
                  <a:srgbClr val="000000"/>
                </a:solidFill>
                <a:latin typeface="Cambria" charset="0"/>
              </a:rPr>
              <a:t>Low Lactose or BM Standard</a:t>
            </a:r>
          </a:p>
          <a:p>
            <a:pPr algn="ctr" eaLnBrk="1" hangingPunct="1"/>
            <a:r>
              <a:rPr lang="en-US" altLang="en-US" sz="1000" b="1">
                <a:solidFill>
                  <a:srgbClr val="000000"/>
                </a:solidFill>
                <a:latin typeface="Cambria" charset="0"/>
              </a:rPr>
              <a:t>22 kcal/oz Standard</a:t>
            </a:r>
          </a:p>
        </p:txBody>
      </p:sp>
      <p:sp>
        <p:nvSpPr>
          <p:cNvPr id="26637" name="TextBox 3"/>
          <p:cNvSpPr txBox="1">
            <a:spLocks noChangeArrowheads="1"/>
          </p:cNvSpPr>
          <p:nvPr/>
        </p:nvSpPr>
        <p:spPr bwMode="auto">
          <a:xfrm>
            <a:off x="4953000" y="5410200"/>
            <a:ext cx="15240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000" b="1" u="sng">
                <a:solidFill>
                  <a:srgbClr val="000000"/>
                </a:solidFill>
                <a:latin typeface="Cambria" charset="0"/>
              </a:rPr>
              <a:t>Horn Section</a:t>
            </a:r>
          </a:p>
          <a:p>
            <a:pPr algn="ctr" eaLnBrk="1" hangingPunct="1"/>
            <a:r>
              <a:rPr lang="en-US" altLang="en-US" sz="1000" b="1">
                <a:solidFill>
                  <a:srgbClr val="000000"/>
                </a:solidFill>
                <a:latin typeface="Cambria" charset="0"/>
              </a:rPr>
              <a:t>Regular Formula or BM Standard</a:t>
            </a:r>
          </a:p>
          <a:p>
            <a:pPr algn="ctr" eaLnBrk="1" hangingPunct="1"/>
            <a:r>
              <a:rPr lang="en-US" altLang="en-US" sz="1000" b="1">
                <a:solidFill>
                  <a:srgbClr val="000000"/>
                </a:solidFill>
                <a:latin typeface="Cambria" charset="0"/>
              </a:rPr>
              <a:t>19 kcal/oz Standard</a:t>
            </a:r>
          </a:p>
        </p:txBody>
      </p:sp>
      <p:sp>
        <p:nvSpPr>
          <p:cNvPr id="26638" name="TextBox 5"/>
          <p:cNvSpPr txBox="1">
            <a:spLocks noChangeArrowheads="1"/>
          </p:cNvSpPr>
          <p:nvPr/>
        </p:nvSpPr>
        <p:spPr bwMode="auto">
          <a:xfrm>
            <a:off x="7010400" y="5334000"/>
            <a:ext cx="1600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ヒラギノ角ゴ Pro W3" charset="-128"/>
              </a:defRPr>
            </a:lvl1pPr>
            <a:lvl2pPr marL="742950" indent="-285750">
              <a:defRPr>
                <a:solidFill>
                  <a:schemeClr val="tx1"/>
                </a:solidFill>
                <a:latin typeface="Arial" charset="0"/>
                <a:ea typeface="ヒラギノ角ゴ Pro W3" charset="-128"/>
              </a:defRPr>
            </a:lvl2pPr>
            <a:lvl3pPr marL="1143000" indent="-228600">
              <a:defRPr>
                <a:solidFill>
                  <a:schemeClr val="tx1"/>
                </a:solidFill>
                <a:latin typeface="Arial" charset="0"/>
                <a:ea typeface="ヒラギノ角ゴ Pro W3" charset="-128"/>
              </a:defRPr>
            </a:lvl3pPr>
            <a:lvl4pPr marL="1600200" indent="-228600">
              <a:defRPr>
                <a:solidFill>
                  <a:schemeClr val="tx1"/>
                </a:solidFill>
                <a:latin typeface="Arial" charset="0"/>
                <a:ea typeface="ヒラギノ角ゴ Pro W3" charset="-128"/>
              </a:defRPr>
            </a:lvl4pPr>
            <a:lvl5pPr marL="2057400" indent="-22860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r>
              <a:rPr lang="en-US" altLang="en-US" sz="1000" b="1" u="sng">
                <a:solidFill>
                  <a:srgbClr val="000000"/>
                </a:solidFill>
                <a:latin typeface="Cambria" charset="0"/>
              </a:rPr>
              <a:t>Percussion Section</a:t>
            </a:r>
          </a:p>
          <a:p>
            <a:pPr algn="ctr" eaLnBrk="1" hangingPunct="1"/>
            <a:r>
              <a:rPr lang="en-US" altLang="en-US" sz="1000" b="1">
                <a:solidFill>
                  <a:srgbClr val="000000"/>
                </a:solidFill>
                <a:latin typeface="Cambria" charset="0"/>
              </a:rPr>
              <a:t>Regular Formula or BM Standard</a:t>
            </a:r>
          </a:p>
          <a:p>
            <a:pPr algn="ctr" eaLnBrk="1" hangingPunct="1"/>
            <a:r>
              <a:rPr lang="en-US" altLang="en-US" sz="1000" b="1">
                <a:solidFill>
                  <a:srgbClr val="000000"/>
                </a:solidFill>
                <a:latin typeface="Cambria" charset="0"/>
              </a:rPr>
              <a:t>22 kcal/oz Standard</a:t>
            </a:r>
          </a:p>
        </p:txBody>
      </p:sp>
    </p:spTree>
    <p:extLst>
      <p:ext uri="{BB962C8B-B14F-4D97-AF65-F5344CB8AC3E}">
        <p14:creationId xmlns:p14="http://schemas.microsoft.com/office/powerpoint/2010/main" val="134949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6BE13"/>
                </a:solidFill>
              </a:rPr>
              <a:t>Nicu graduates</a:t>
            </a:r>
            <a:endParaRPr lang="en-US" dirty="0">
              <a:solidFill>
                <a:srgbClr val="F6BE13"/>
              </a:solidFill>
            </a:endParaRPr>
          </a:p>
        </p:txBody>
      </p:sp>
      <p:sp>
        <p:nvSpPr>
          <p:cNvPr id="5" name="Subtitle 4"/>
          <p:cNvSpPr>
            <a:spLocks noGrp="1"/>
          </p:cNvSpPr>
          <p:nvPr>
            <p:ph type="body" idx="1"/>
          </p:nvPr>
        </p:nvSpPr>
        <p:spPr/>
        <p:txBody>
          <a:bodyPr/>
          <a:lstStyle/>
          <a:p>
            <a:r>
              <a:rPr lang="en-US" sz="2800" dirty="0" smtClean="0"/>
              <a:t>Neonatal</a:t>
            </a:r>
            <a:endParaRPr lang="en-US" sz="2800" dirty="0"/>
          </a:p>
        </p:txBody>
      </p:sp>
    </p:spTree>
    <p:extLst>
      <p:ext uri="{BB962C8B-B14F-4D97-AF65-F5344CB8AC3E}">
        <p14:creationId xmlns:p14="http://schemas.microsoft.com/office/powerpoint/2010/main" val="3982808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F6BE13"/>
                </a:solidFill>
                <a:ea typeface="ヒラギノ角ゴ Pro W3" charset="-128"/>
                <a:cs typeface="MS PGothic" charset="-128"/>
              </a:rPr>
              <a:t>NICU Graduates</a:t>
            </a:r>
          </a:p>
        </p:txBody>
      </p:sp>
      <p:sp>
        <p:nvSpPr>
          <p:cNvPr id="34818" name="Content Placeholder 2"/>
          <p:cNvSpPr>
            <a:spLocks noGrp="1"/>
          </p:cNvSpPr>
          <p:nvPr>
            <p:ph idx="1"/>
          </p:nvPr>
        </p:nvSpPr>
        <p:spPr bwMode="auto">
          <a:xfrm>
            <a:off x="4572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Calibri" charset="0"/>
                <a:ea typeface="ヒラギノ角ゴ Pro W3" charset="-128"/>
                <a:cs typeface="MS PGothic" charset="-128"/>
              </a:rPr>
              <a:t>Transition from NICU to home for infants with complex medical needs</a:t>
            </a:r>
          </a:p>
          <a:p>
            <a:pPr lvl="1"/>
            <a:r>
              <a:rPr lang="en-US" altLang="en-US" sz="2400" dirty="0">
                <a:latin typeface="Calibri" charset="0"/>
                <a:ea typeface="MS PGothic" charset="-128"/>
                <a:cs typeface="MS PGothic" charset="-128"/>
              </a:rPr>
              <a:t>Parent/caregiver preparation</a:t>
            </a:r>
          </a:p>
          <a:p>
            <a:pPr lvl="1"/>
            <a:r>
              <a:rPr lang="en-US" altLang="en-US" sz="2400" dirty="0">
                <a:latin typeface="Calibri" charset="0"/>
                <a:ea typeface="MS PGothic" charset="-128"/>
                <a:cs typeface="MS PGothic" charset="-128"/>
              </a:rPr>
              <a:t>Care coordination </a:t>
            </a:r>
            <a:r>
              <a:rPr lang="en-US" altLang="en-US" sz="2400" dirty="0" smtClean="0">
                <a:latin typeface="Calibri" charset="0"/>
                <a:ea typeface="MS PGothic" charset="-128"/>
                <a:cs typeface="MS PGothic" charset="-128"/>
              </a:rPr>
              <a:t>w/MCPs, subspecialists and primary care</a:t>
            </a:r>
            <a:endParaRPr lang="en-US" altLang="en-US" sz="2400" dirty="0">
              <a:latin typeface="Calibri" charset="0"/>
              <a:ea typeface="MS PGothic" charset="-128"/>
              <a:cs typeface="MS PGothic" charset="-128"/>
            </a:endParaRPr>
          </a:p>
          <a:p>
            <a:r>
              <a:rPr lang="en-US" altLang="en-US" sz="2800" dirty="0">
                <a:latin typeface="Calibri" charset="0"/>
                <a:ea typeface="ヒラギノ角ゴ Pro W3" charset="-128"/>
                <a:cs typeface="MS PGothic" charset="-128"/>
              </a:rPr>
              <a:t>6 Children’s </a:t>
            </a:r>
            <a:r>
              <a:rPr lang="en-US" altLang="en-US" sz="2800" dirty="0" smtClean="0">
                <a:latin typeface="Calibri" charset="0"/>
                <a:ea typeface="ヒラギノ角ゴ Pro W3" charset="-128"/>
                <a:cs typeface="MS PGothic" charset="-128"/>
              </a:rPr>
              <a:t>Hospitals’ NICU teams</a:t>
            </a:r>
            <a:r>
              <a:rPr lang="en-US" altLang="en-US" sz="2800" dirty="0">
                <a:latin typeface="Calibri" charset="0"/>
                <a:ea typeface="ヒラギノ角ゴ Pro W3" charset="-128"/>
                <a:cs typeface="MS PGothic" charset="-128"/>
              </a:rPr>
              <a:t>, including </a:t>
            </a:r>
            <a:r>
              <a:rPr lang="en-US" altLang="en-US" sz="2800" dirty="0" smtClean="0">
                <a:latin typeface="Calibri" charset="0"/>
                <a:ea typeface="ヒラギノ角ゴ Pro W3" charset="-128"/>
                <a:cs typeface="MS PGothic" charset="-128"/>
              </a:rPr>
              <a:t>parent(s)</a:t>
            </a:r>
            <a:endParaRPr lang="en-US" altLang="en-US" sz="2800" dirty="0">
              <a:latin typeface="Calibri" charset="0"/>
              <a:ea typeface="ヒラギノ角ゴ Pro W3" charset="-128"/>
              <a:cs typeface="MS PGothic" charset="-128"/>
            </a:endParaRPr>
          </a:p>
          <a:p>
            <a:r>
              <a:rPr lang="en-US" altLang="en-US" sz="2800" dirty="0" smtClean="0">
                <a:latin typeface="Calibri" charset="0"/>
                <a:ea typeface="ヒラギノ角ゴ Pro W3" charset="-128"/>
                <a:cs typeface="MS PGothic" charset="-128"/>
              </a:rPr>
              <a:t>Develop evidence-informed guidelines for safely delivering care in home setting, including post-discharge assessment for milestones</a:t>
            </a:r>
            <a:endParaRPr lang="en-US" altLang="en-US" sz="2800" dirty="0">
              <a:latin typeface="Calibri" charset="0"/>
              <a:ea typeface="ヒラギノ角ゴ Pro W3" charset="-128"/>
              <a:cs typeface="MS PGothic" charset="-128"/>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59463"/>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2622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250" b="16667"/>
          <a:stretch/>
        </p:blipFill>
        <p:spPr>
          <a:xfrm>
            <a:off x="1562100" y="2895600"/>
            <a:ext cx="6019800" cy="3810000"/>
          </a:xfrm>
          <a:prstGeom prst="rect">
            <a:avLst/>
          </a:prstGeom>
        </p:spPr>
      </p:pic>
      <p:grpSp>
        <p:nvGrpSpPr>
          <p:cNvPr id="8" name="Group 7"/>
          <p:cNvGrpSpPr/>
          <p:nvPr/>
        </p:nvGrpSpPr>
        <p:grpSpPr>
          <a:xfrm>
            <a:off x="3429000" y="2372614"/>
            <a:ext cx="1905000" cy="458766"/>
            <a:chOff x="2057400" y="5624648"/>
            <a:chExt cx="1905000" cy="458766"/>
          </a:xfrm>
        </p:grpSpPr>
        <p:pic>
          <p:nvPicPr>
            <p:cNvPr id="1027" name="Picture 1" descr="facebook-dreamstale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62464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witter-dreamstale7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62621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youtube-dreamstale8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624648"/>
              <a:ext cx="457200"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5" name="Rectangle 5"/>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srgbClr val="000000"/>
              </a:solidFill>
            </a:endParaRPr>
          </a:p>
        </p:txBody>
      </p:sp>
      <p:sp>
        <p:nvSpPr>
          <p:cNvPr id="6" name="Rectangle 6"/>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00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mtClean="0">
              <a:solidFill>
                <a:srgbClr val="000000"/>
              </a:solidFill>
            </a:endParaRPr>
          </a:p>
        </p:txBody>
      </p:sp>
      <p:sp>
        <p:nvSpPr>
          <p:cNvPr id="7" name="Rectangle 7"/>
          <p:cNvSpPr>
            <a:spLocks noChangeArrowheads="1"/>
          </p:cNvSpPr>
          <p:nvPr/>
        </p:nvSpPr>
        <p:spPr bwMode="auto">
          <a:xfrm>
            <a:off x="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019300" algn="l"/>
              </a:tabLst>
              <a:defRPr>
                <a:solidFill>
                  <a:schemeClr val="tx1"/>
                </a:solidFill>
                <a:latin typeface="Arial" panose="020B0604020202020204" pitchFamily="34" charset="0"/>
              </a:defRPr>
            </a:lvl1pPr>
            <a:lvl2pPr>
              <a:tabLst>
                <a:tab pos="2019300" algn="l"/>
              </a:tabLst>
              <a:defRPr>
                <a:solidFill>
                  <a:schemeClr val="tx1"/>
                </a:solidFill>
                <a:latin typeface="Arial" panose="020B0604020202020204" pitchFamily="34" charset="0"/>
              </a:defRPr>
            </a:lvl2pPr>
            <a:lvl3pPr>
              <a:tabLst>
                <a:tab pos="2019300" algn="l"/>
              </a:tabLst>
              <a:defRPr>
                <a:solidFill>
                  <a:schemeClr val="tx1"/>
                </a:solidFill>
                <a:latin typeface="Arial" panose="020B0604020202020204" pitchFamily="34" charset="0"/>
              </a:defRPr>
            </a:lvl3pPr>
            <a:lvl4pPr>
              <a:tabLst>
                <a:tab pos="2019300" algn="l"/>
              </a:tabLst>
              <a:defRPr>
                <a:solidFill>
                  <a:schemeClr val="tx1"/>
                </a:solidFill>
                <a:latin typeface="Arial" panose="020B0604020202020204" pitchFamily="34" charset="0"/>
              </a:defRPr>
            </a:lvl4pPr>
            <a:lvl5pPr>
              <a:tabLst>
                <a:tab pos="2019300" algn="l"/>
              </a:tabLst>
              <a:defRPr>
                <a:solidFill>
                  <a:schemeClr val="tx1"/>
                </a:solidFill>
                <a:latin typeface="Arial" panose="020B0604020202020204" pitchFamily="34" charset="0"/>
              </a:defRPr>
            </a:lvl5pPr>
            <a:lvl6pPr eaLnBrk="0" fontAlgn="base" hangingPunct="0">
              <a:spcBef>
                <a:spcPct val="0"/>
              </a:spcBef>
              <a:spcAft>
                <a:spcPct val="0"/>
              </a:spcAft>
              <a:tabLst>
                <a:tab pos="2019300" algn="l"/>
              </a:tabLst>
              <a:defRPr>
                <a:solidFill>
                  <a:schemeClr val="tx1"/>
                </a:solidFill>
                <a:latin typeface="Arial" panose="020B0604020202020204" pitchFamily="34" charset="0"/>
              </a:defRPr>
            </a:lvl6pPr>
            <a:lvl7pPr eaLnBrk="0" fontAlgn="base" hangingPunct="0">
              <a:spcBef>
                <a:spcPct val="0"/>
              </a:spcBef>
              <a:spcAft>
                <a:spcPct val="0"/>
              </a:spcAft>
              <a:tabLst>
                <a:tab pos="2019300" algn="l"/>
              </a:tabLst>
              <a:defRPr>
                <a:solidFill>
                  <a:schemeClr val="tx1"/>
                </a:solidFill>
                <a:latin typeface="Arial" panose="020B0604020202020204" pitchFamily="34" charset="0"/>
              </a:defRPr>
            </a:lvl7pPr>
            <a:lvl8pPr eaLnBrk="0" fontAlgn="base" hangingPunct="0">
              <a:spcBef>
                <a:spcPct val="0"/>
              </a:spcBef>
              <a:spcAft>
                <a:spcPct val="0"/>
              </a:spcAft>
              <a:tabLst>
                <a:tab pos="2019300" algn="l"/>
              </a:tabLst>
              <a:defRPr>
                <a:solidFill>
                  <a:schemeClr val="tx1"/>
                </a:solidFill>
                <a:latin typeface="Arial" panose="020B0604020202020204" pitchFamily="34" charset="0"/>
              </a:defRPr>
            </a:lvl8pPr>
            <a:lvl9pPr eaLnBrk="0" fontAlgn="base" hangingPunct="0">
              <a:spcBef>
                <a:spcPct val="0"/>
              </a:spcBef>
              <a:spcAft>
                <a:spcPct val="0"/>
              </a:spcAft>
              <a:tabLst>
                <a:tab pos="2019300" algn="l"/>
              </a:tabLst>
              <a:defRPr>
                <a:solidFill>
                  <a:schemeClr val="tx1"/>
                </a:solidFill>
                <a:latin typeface="Arial" panose="020B0604020202020204" pitchFamily="34" charset="0"/>
              </a:defRPr>
            </a:lvl9pPr>
          </a:lstStyle>
          <a:p>
            <a:r>
              <a:rPr lang="en-US" altLang="en-US" sz="10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en-US" altLang="en-US" dirty="0" smtClean="0">
              <a:solidFill>
                <a:srgbClr val="000000"/>
              </a:solidFill>
            </a:endParaRPr>
          </a:p>
        </p:txBody>
      </p:sp>
      <p:sp>
        <p:nvSpPr>
          <p:cNvPr id="9" name="TextBox 8"/>
          <p:cNvSpPr txBox="1"/>
          <p:nvPr/>
        </p:nvSpPr>
        <p:spPr>
          <a:xfrm>
            <a:off x="2578737" y="1262271"/>
            <a:ext cx="4062726" cy="1061829"/>
          </a:xfrm>
          <a:prstGeom prst="rect">
            <a:avLst/>
          </a:prstGeom>
          <a:noFill/>
        </p:spPr>
        <p:txBody>
          <a:bodyPr wrap="square" rtlCol="0">
            <a:spAutoFit/>
          </a:bodyPr>
          <a:lstStyle/>
          <a:p>
            <a:r>
              <a:rPr lang="en-US" sz="2800" dirty="0" smtClean="0">
                <a:solidFill>
                  <a:srgbClr val="000000"/>
                </a:solidFill>
              </a:rPr>
              <a:t>Web: </a:t>
            </a:r>
            <a:r>
              <a:rPr lang="en-US" sz="2800" dirty="0" smtClean="0">
                <a:solidFill>
                  <a:srgbClr val="3C5CAA"/>
                </a:solidFill>
              </a:rPr>
              <a:t>www.OPQC.net</a:t>
            </a:r>
          </a:p>
          <a:p>
            <a:endParaRPr lang="en-US" sz="700" dirty="0" smtClean="0">
              <a:solidFill>
                <a:srgbClr val="000000"/>
              </a:solidFill>
            </a:endParaRPr>
          </a:p>
          <a:p>
            <a:r>
              <a:rPr lang="en-US" sz="2800" dirty="0" smtClean="0">
                <a:solidFill>
                  <a:srgbClr val="000000"/>
                </a:solidFill>
              </a:rPr>
              <a:t>Email: </a:t>
            </a:r>
            <a:r>
              <a:rPr lang="en-US" sz="2800" dirty="0" smtClean="0">
                <a:solidFill>
                  <a:srgbClr val="3C5CAA"/>
                </a:solidFill>
              </a:rPr>
              <a:t>info@OPQC.net</a:t>
            </a:r>
            <a:endParaRPr lang="en-US" sz="2800" dirty="0">
              <a:solidFill>
                <a:srgbClr val="3C5CAA"/>
              </a:solidFill>
            </a:endParaRPr>
          </a:p>
        </p:txBody>
      </p:sp>
    </p:spTree>
    <p:extLst>
      <p:ext uri="{BB962C8B-B14F-4D97-AF65-F5344CB8AC3E}">
        <p14:creationId xmlns:p14="http://schemas.microsoft.com/office/powerpoint/2010/main" val="3324489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81150" y="3810000"/>
            <a:ext cx="5981700" cy="1600200"/>
          </a:xfrm>
        </p:spPr>
        <p:txBody>
          <a:bodyPr>
            <a:noAutofit/>
          </a:bodyPr>
          <a:lstStyle/>
          <a:p>
            <a:r>
              <a:rPr lang="en-US" b="1" dirty="0" smtClean="0"/>
              <a:t>Munish Gupta, MD </a:t>
            </a:r>
            <a:r>
              <a:rPr lang="en-US" b="1" dirty="0" err="1" smtClean="0"/>
              <a:t>MMSc</a:t>
            </a:r>
            <a:endParaRPr lang="en-US" b="1" dirty="0" smtClean="0"/>
          </a:p>
          <a:p>
            <a:endParaRPr lang="en-US" sz="1100" dirty="0"/>
          </a:p>
          <a:p>
            <a:r>
              <a:rPr lang="en-US" sz="2400" dirty="0" smtClean="0"/>
              <a:t>ILPQC Annual Conference</a:t>
            </a:r>
          </a:p>
          <a:p>
            <a:r>
              <a:rPr lang="en-US" sz="2400" dirty="0" smtClean="0"/>
              <a:t>November 3, 2016 </a:t>
            </a:r>
            <a:endParaRPr lang="en-US" sz="2000" dirty="0" smtClean="0"/>
          </a:p>
        </p:txBody>
      </p:sp>
      <p:sp>
        <p:nvSpPr>
          <p:cNvPr id="3" name="Title 2"/>
          <p:cNvSpPr>
            <a:spLocks noGrp="1"/>
          </p:cNvSpPr>
          <p:nvPr>
            <p:ph type="title"/>
          </p:nvPr>
        </p:nvSpPr>
        <p:spPr>
          <a:xfrm>
            <a:off x="0" y="381000"/>
            <a:ext cx="9144000" cy="2743200"/>
          </a:xfrm>
        </p:spPr>
        <p:txBody>
          <a:bodyPr>
            <a:noAutofit/>
          </a:bodyPr>
          <a:lstStyle/>
          <a:p>
            <a:pPr>
              <a:lnSpc>
                <a:spcPts val="5000"/>
              </a:lnSpc>
            </a:pPr>
            <a:r>
              <a:rPr lang="en-US" sz="4000" dirty="0" smtClean="0"/>
              <a:t>Stronger Together:</a:t>
            </a:r>
            <a:br>
              <a:rPr lang="en-US" sz="4000" dirty="0" smtClean="0"/>
            </a:br>
            <a:r>
              <a:rPr lang="en-US" sz="4000" dirty="0" smtClean="0"/>
              <a:t>The Massachusetts Experience with a State Perinatal Quality Collaborative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003" y="5697866"/>
            <a:ext cx="3695995" cy="962014"/>
          </a:xfrm>
          <a:prstGeom prst="rect">
            <a:avLst/>
          </a:prstGeom>
        </p:spPr>
      </p:pic>
    </p:spTree>
    <p:custDataLst>
      <p:tags r:id="rId1"/>
    </p:custDataLst>
    <p:extLst>
      <p:ext uri="{BB962C8B-B14F-4D97-AF65-F5344CB8AC3E}">
        <p14:creationId xmlns:p14="http://schemas.microsoft.com/office/powerpoint/2010/main" val="1575889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Take Home Message</a:t>
            </a:r>
            <a:endParaRPr lang="en-US" dirty="0"/>
          </a:p>
        </p:txBody>
      </p:sp>
      <p:sp>
        <p:nvSpPr>
          <p:cNvPr id="3" name="Content Placeholder 2"/>
          <p:cNvSpPr>
            <a:spLocks noGrp="1"/>
          </p:cNvSpPr>
          <p:nvPr>
            <p:ph idx="1"/>
          </p:nvPr>
        </p:nvSpPr>
        <p:spPr>
          <a:xfrm>
            <a:off x="457200" y="990600"/>
            <a:ext cx="8229600" cy="5410200"/>
          </a:xfrm>
        </p:spPr>
        <p:txBody>
          <a:bodyPr>
            <a:noAutofit/>
          </a:bodyPr>
          <a:lstStyle/>
          <a:p>
            <a:pPr marL="0" indent="0">
              <a:buNone/>
            </a:pPr>
            <a:r>
              <a:rPr lang="en-US" i="1" dirty="0" smtClean="0"/>
              <a:t>It seems that perinatal quality </a:t>
            </a:r>
            <a:r>
              <a:rPr lang="en-US" i="1" dirty="0" err="1" smtClean="0"/>
              <a:t>collaboratives</a:t>
            </a:r>
            <a:r>
              <a:rPr lang="en-US" i="1" dirty="0" smtClean="0"/>
              <a:t>, regardless of structure, have unique added value that helps hospitals and states take their perinatal improvement efforts to the next level.  </a:t>
            </a:r>
          </a:p>
        </p:txBody>
      </p:sp>
    </p:spTree>
    <p:extLst>
      <p:ext uri="{BB962C8B-B14F-4D97-AF65-F5344CB8AC3E}">
        <p14:creationId xmlns:p14="http://schemas.microsoft.com/office/powerpoint/2010/main" val="2490880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 brief history of PQCs in Massachusetts</a:t>
            </a:r>
          </a:p>
          <a:p>
            <a:r>
              <a:rPr lang="en-US" dirty="0" smtClean="0"/>
              <a:t>Some of our current projects</a:t>
            </a:r>
          </a:p>
          <a:p>
            <a:r>
              <a:rPr lang="en-US" dirty="0" smtClean="0"/>
              <a:t>What I think we’ve learned from our experience</a:t>
            </a:r>
          </a:p>
          <a:p>
            <a:endParaRPr lang="en-US" dirty="0"/>
          </a:p>
          <a:p>
            <a:pPr marL="0" indent="0">
              <a:buNone/>
            </a:pPr>
            <a:r>
              <a:rPr lang="en-US" i="1" dirty="0" smtClean="0"/>
              <a:t>Caveat:  this is mostly about our work on the neonatal side.  </a:t>
            </a:r>
            <a:endParaRPr lang="en-US" i="1" dirty="0"/>
          </a:p>
        </p:txBody>
      </p:sp>
    </p:spTree>
    <p:extLst>
      <p:ext uri="{BB962C8B-B14F-4D97-AF65-F5344CB8AC3E}">
        <p14:creationId xmlns:p14="http://schemas.microsoft.com/office/powerpoint/2010/main" val="287230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59536" y="420624"/>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274638"/>
            <a:ext cx="8229600" cy="904651"/>
          </a:xfrm>
        </p:spPr>
        <p:txBody>
          <a:bodyPr>
            <a:normAutofit/>
          </a:bodyPr>
          <a:lstStyle/>
          <a:p>
            <a:r>
              <a:rPr lang="en-US" sz="4000" dirty="0" smtClean="0"/>
              <a:t>FPQC Organizational Challenges</a:t>
            </a:r>
            <a:endParaRPr lang="en-US" sz="4000" dirty="0"/>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6</a:t>
            </a:fld>
            <a:endParaRPr lang="en-US">
              <a:solidFill>
                <a:prstClr val="white"/>
              </a:solidFill>
            </a:endParaRPr>
          </a:p>
        </p:txBody>
      </p:sp>
      <p:sp>
        <p:nvSpPr>
          <p:cNvPr id="5" name="Content Placeholder 4"/>
          <p:cNvSpPr>
            <a:spLocks noGrp="1"/>
          </p:cNvSpPr>
          <p:nvPr>
            <p:ph idx="1"/>
          </p:nvPr>
        </p:nvSpPr>
        <p:spPr>
          <a:xfrm>
            <a:off x="321125" y="1322749"/>
            <a:ext cx="8554357" cy="4123195"/>
          </a:xfrm>
        </p:spPr>
        <p:txBody>
          <a:bodyPr>
            <a:noAutofit/>
          </a:bodyPr>
          <a:lstStyle/>
          <a:p>
            <a:r>
              <a:rPr lang="en-US" sz="2800" dirty="0" smtClean="0"/>
              <a:t>De-regionalized perinatal health care system</a:t>
            </a:r>
          </a:p>
          <a:p>
            <a:r>
              <a:rPr lang="en-US" sz="2800" dirty="0" smtClean="0"/>
              <a:t>Highly competitive business environment</a:t>
            </a:r>
          </a:p>
          <a:p>
            <a:r>
              <a:rPr lang="en-US" sz="2800" dirty="0"/>
              <a:t>Minimize state government regulations</a:t>
            </a:r>
          </a:p>
          <a:p>
            <a:r>
              <a:rPr lang="en-US" sz="2800" dirty="0"/>
              <a:t>Underfunded state agencies</a:t>
            </a:r>
          </a:p>
          <a:p>
            <a:r>
              <a:rPr lang="en-US" sz="2800" dirty="0" smtClean="0"/>
              <a:t>No one organization covers most health care providers</a:t>
            </a:r>
          </a:p>
          <a:p>
            <a:r>
              <a:rPr lang="en-US" sz="2800" dirty="0" smtClean="0"/>
              <a:t>NICUs already participate in other QI efforts</a:t>
            </a:r>
          </a:p>
          <a:p>
            <a:r>
              <a:rPr lang="en-US" sz="2800" dirty="0" smtClean="0"/>
              <a:t>Recruiting 118 delivery hospitals, 30 Level III NICUs, and multiple health care networks individually</a:t>
            </a:r>
          </a:p>
          <a:p>
            <a:r>
              <a:rPr lang="en-US" sz="2800" dirty="0" smtClean="0"/>
              <a:t>Sustainable sufficient funding</a:t>
            </a:r>
          </a:p>
          <a:p>
            <a:pPr marL="0" indent="0">
              <a:buNone/>
            </a:pPr>
            <a:endParaRPr lang="en-US" sz="2800" dirty="0">
              <a:latin typeface="Arial Narrow" panose="020B0606020202030204" pitchFamily="34" charset="0"/>
            </a:endParaRPr>
          </a:p>
          <a:p>
            <a:endParaRPr lang="en-US" sz="2800" dirty="0">
              <a:latin typeface="Arial Narrow" panose="020B0606020202030204" pitchFamily="34" charset="0"/>
            </a:endParaRPr>
          </a:p>
        </p:txBody>
      </p:sp>
    </p:spTree>
    <p:extLst>
      <p:ext uri="{BB962C8B-B14F-4D97-AF65-F5344CB8AC3E}">
        <p14:creationId xmlns:p14="http://schemas.microsoft.com/office/powerpoint/2010/main" val="1454303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Situation:  a bit of an alphabet soup</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70" y="1203296"/>
            <a:ext cx="4267200" cy="10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24188" r="28032"/>
          <a:stretch/>
        </p:blipFill>
        <p:spPr>
          <a:xfrm>
            <a:off x="4986867" y="1178487"/>
            <a:ext cx="3623733" cy="1590907"/>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870" y="3352798"/>
            <a:ext cx="3679520" cy="209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905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Timeline</a:t>
            </a:r>
            <a:endParaRPr lang="en-US" dirty="0"/>
          </a:p>
        </p:txBody>
      </p:sp>
      <p:sp>
        <p:nvSpPr>
          <p:cNvPr id="4" name="Right Arrow 3"/>
          <p:cNvSpPr/>
          <p:nvPr/>
        </p:nvSpPr>
        <p:spPr>
          <a:xfrm>
            <a:off x="398124" y="4495800"/>
            <a:ext cx="830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TextBox 4"/>
          <p:cNvSpPr txBox="1"/>
          <p:nvPr/>
        </p:nvSpPr>
        <p:spPr>
          <a:xfrm>
            <a:off x="398124" y="4953000"/>
            <a:ext cx="8305800" cy="461665"/>
          </a:xfrm>
          <a:prstGeom prst="rect">
            <a:avLst/>
          </a:prstGeom>
          <a:noFill/>
        </p:spPr>
        <p:txBody>
          <a:bodyPr wrap="square" rtlCol="0">
            <a:spAutoFit/>
          </a:bodyPr>
          <a:lstStyle/>
          <a:p>
            <a:pPr eaLnBrk="1" fontAlgn="auto" hangingPunct="1">
              <a:spcBef>
                <a:spcPts val="0"/>
              </a:spcBef>
              <a:spcAft>
                <a:spcPts val="0"/>
              </a:spcAft>
            </a:pPr>
            <a:r>
              <a:rPr lang="en-US" sz="2400" b="1" dirty="0" smtClean="0">
                <a:solidFill>
                  <a:prstClr val="black"/>
                </a:solidFill>
                <a:latin typeface="Calibri"/>
                <a:ea typeface="+mn-ea"/>
              </a:rPr>
              <a:t>2002</a:t>
            </a:r>
            <a:endParaRPr lang="en-US" sz="2400" b="1" dirty="0">
              <a:solidFill>
                <a:prstClr val="black"/>
              </a:solidFill>
              <a:latin typeface="Calibri"/>
              <a:ea typeface="+mn-ea"/>
            </a:endParaRPr>
          </a:p>
        </p:txBody>
      </p:sp>
      <p:sp>
        <p:nvSpPr>
          <p:cNvPr id="6" name="Rounded Rectangle 5"/>
          <p:cNvSpPr/>
          <p:nvPr/>
        </p:nvSpPr>
        <p:spPr>
          <a:xfrm>
            <a:off x="228600" y="2667000"/>
            <a:ext cx="2438400" cy="1066800"/>
          </a:xfrm>
          <a:prstGeom prst="roundRect">
            <a:avLst/>
          </a:prstGeom>
          <a:solidFill>
            <a:schemeClr val="bg2">
              <a:lumMod val="9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First meetings to launch </a:t>
            </a:r>
            <a:r>
              <a:rPr lang="en-US" sz="2400" dirty="0" err="1" smtClean="0">
                <a:solidFill>
                  <a:prstClr val="black"/>
                </a:solidFill>
              </a:rPr>
              <a:t>NeoQIC</a:t>
            </a:r>
            <a:r>
              <a:rPr lang="en-US" sz="2400" dirty="0" smtClean="0">
                <a:solidFill>
                  <a:prstClr val="black"/>
                </a:solidFill>
              </a:rPr>
              <a:t>!</a:t>
            </a:r>
            <a:endParaRPr lang="en-US" sz="2400" dirty="0">
              <a:solidFill>
                <a:prstClr val="black"/>
              </a:solidFill>
            </a:endParaRPr>
          </a:p>
        </p:txBody>
      </p:sp>
      <p:sp>
        <p:nvSpPr>
          <p:cNvPr id="7" name="Right Arrow 6"/>
          <p:cNvSpPr/>
          <p:nvPr/>
        </p:nvSpPr>
        <p:spPr>
          <a:xfrm>
            <a:off x="2819400" y="3074421"/>
            <a:ext cx="10668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026" name="Picture 2" descr="C:\Users\mgupta\AppData\Local\Microsoft\Windows\Temporary Internet Files\Content.IE5\QTM4MLKI\6a00e00980200e883300e55008fb048834-800w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12465"/>
            <a:ext cx="2590800" cy="258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3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happened?</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pPr marL="0" indent="0">
              <a:buNone/>
            </a:pPr>
            <a:r>
              <a:rPr lang="en-US" dirty="0" smtClean="0"/>
              <a:t>Initial efforts in 2002:</a:t>
            </a:r>
          </a:p>
          <a:p>
            <a:r>
              <a:rPr lang="en-US" dirty="0" smtClean="0"/>
              <a:t>Respected leaders</a:t>
            </a:r>
          </a:p>
          <a:p>
            <a:r>
              <a:rPr lang="en-US" dirty="0" smtClean="0"/>
              <a:t>All Massachusetts NICUs, level II SCNs</a:t>
            </a:r>
          </a:p>
          <a:p>
            <a:r>
              <a:rPr lang="en-US" dirty="0" smtClean="0"/>
              <a:t>Department of Public Health</a:t>
            </a:r>
          </a:p>
          <a:p>
            <a:r>
              <a:rPr lang="en-US" dirty="0" smtClean="0"/>
              <a:t>Outside consultants</a:t>
            </a:r>
          </a:p>
          <a:p>
            <a:r>
              <a:rPr lang="en-US" dirty="0" smtClean="0"/>
              <a:t>Lots of time and energy</a:t>
            </a:r>
          </a:p>
          <a:p>
            <a:pPr marL="0" indent="0">
              <a:buNone/>
            </a:pPr>
            <a:r>
              <a:rPr lang="en-US" dirty="0" smtClean="0"/>
              <a:t>But….didn’t work</a:t>
            </a:r>
          </a:p>
        </p:txBody>
      </p:sp>
    </p:spTree>
    <p:extLst>
      <p:ext uri="{BB962C8B-B14F-4D97-AF65-F5344CB8AC3E}">
        <p14:creationId xmlns:p14="http://schemas.microsoft.com/office/powerpoint/2010/main" val="29175731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happened?</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r>
              <a:rPr lang="en-US" dirty="0" smtClean="0"/>
              <a:t>Highly focused on STRUCTURE</a:t>
            </a:r>
          </a:p>
          <a:p>
            <a:pPr lvl="1"/>
            <a:r>
              <a:rPr lang="en-US" dirty="0" smtClean="0"/>
              <a:t>All partners at the table</a:t>
            </a:r>
          </a:p>
          <a:p>
            <a:pPr lvl="1"/>
            <a:r>
              <a:rPr lang="en-US" dirty="0"/>
              <a:t>M</a:t>
            </a:r>
            <a:r>
              <a:rPr lang="en-US" dirty="0" smtClean="0"/>
              <a:t>ultiple potential data sources</a:t>
            </a:r>
          </a:p>
          <a:p>
            <a:pPr lvl="1"/>
            <a:r>
              <a:rPr lang="en-US" dirty="0" smtClean="0"/>
              <a:t>Need for substantial funding</a:t>
            </a:r>
          </a:p>
          <a:p>
            <a:r>
              <a:rPr lang="en-US" dirty="0" smtClean="0"/>
              <a:t>Why didn’t it work?</a:t>
            </a:r>
          </a:p>
          <a:p>
            <a:pPr lvl="1"/>
            <a:r>
              <a:rPr lang="en-US" dirty="0" smtClean="0"/>
              <a:t>Too daunting?  Too risky?</a:t>
            </a:r>
          </a:p>
          <a:p>
            <a:pPr lvl="1"/>
            <a:r>
              <a:rPr lang="en-US" dirty="0" smtClean="0"/>
              <a:t>Not interesting?  Not focused on projects?</a:t>
            </a:r>
            <a:endParaRPr lang="en-US" dirty="0"/>
          </a:p>
          <a:p>
            <a:pPr lvl="1"/>
            <a:endParaRPr lang="en-US" sz="2800" dirty="0" smtClean="0"/>
          </a:p>
        </p:txBody>
      </p:sp>
    </p:spTree>
    <p:extLst>
      <p:ext uri="{BB962C8B-B14F-4D97-AF65-F5344CB8AC3E}">
        <p14:creationId xmlns:p14="http://schemas.microsoft.com/office/powerpoint/2010/main" val="2023982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NeoQIC</a:t>
            </a:r>
            <a:r>
              <a:rPr lang="en-US" dirty="0" smtClean="0"/>
              <a:t> Launch:  2006-2007</a:t>
            </a:r>
            <a:endParaRPr lang="en-US" dirty="0"/>
          </a:p>
        </p:txBody>
      </p:sp>
      <p:sp>
        <p:nvSpPr>
          <p:cNvPr id="3" name="Content Placeholder 2"/>
          <p:cNvSpPr>
            <a:spLocks noGrp="1"/>
          </p:cNvSpPr>
          <p:nvPr>
            <p:ph idx="1"/>
          </p:nvPr>
        </p:nvSpPr>
        <p:spPr/>
        <p:txBody>
          <a:bodyPr>
            <a:normAutofit/>
          </a:bodyPr>
          <a:lstStyle/>
          <a:p>
            <a:r>
              <a:rPr lang="en-US" dirty="0" smtClean="0"/>
              <a:t>Renewed interest </a:t>
            </a:r>
          </a:p>
          <a:p>
            <a:r>
              <a:rPr lang="en-US" dirty="0" smtClean="0"/>
              <a:t>Keep it simple, at least at first</a:t>
            </a:r>
          </a:p>
          <a:p>
            <a:r>
              <a:rPr lang="en-US" dirty="0" smtClean="0"/>
              <a:t>Start with 10 level III NICUs</a:t>
            </a:r>
          </a:p>
          <a:p>
            <a:r>
              <a:rPr lang="en-US" dirty="0" smtClean="0"/>
              <a:t>Start with available data</a:t>
            </a:r>
          </a:p>
          <a:p>
            <a:r>
              <a:rPr lang="en-US" dirty="0" smtClean="0"/>
              <a:t>Start with clinical projects</a:t>
            </a:r>
          </a:p>
          <a:p>
            <a:endParaRPr lang="en-US" dirty="0" smtClean="0"/>
          </a:p>
        </p:txBody>
      </p:sp>
    </p:spTree>
    <p:extLst>
      <p:ext uri="{BB962C8B-B14F-4D97-AF65-F5344CB8AC3E}">
        <p14:creationId xmlns:p14="http://schemas.microsoft.com/office/powerpoint/2010/main" val="155348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Timeline</a:t>
            </a:r>
            <a:endParaRPr lang="en-US" dirty="0"/>
          </a:p>
        </p:txBody>
      </p:sp>
      <p:sp>
        <p:nvSpPr>
          <p:cNvPr id="4" name="Right Arrow 3"/>
          <p:cNvSpPr/>
          <p:nvPr/>
        </p:nvSpPr>
        <p:spPr>
          <a:xfrm>
            <a:off x="398124" y="4495800"/>
            <a:ext cx="830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TextBox 4"/>
          <p:cNvSpPr txBox="1"/>
          <p:nvPr/>
        </p:nvSpPr>
        <p:spPr>
          <a:xfrm>
            <a:off x="398124" y="4953000"/>
            <a:ext cx="8305800" cy="461665"/>
          </a:xfrm>
          <a:prstGeom prst="rect">
            <a:avLst/>
          </a:prstGeom>
          <a:noFill/>
        </p:spPr>
        <p:txBody>
          <a:bodyPr wrap="square" rtlCol="0">
            <a:spAutoFit/>
          </a:bodyPr>
          <a:lstStyle/>
          <a:p>
            <a:pPr eaLnBrk="1" fontAlgn="auto" hangingPunct="1">
              <a:spcBef>
                <a:spcPts val="0"/>
              </a:spcBef>
              <a:spcAft>
                <a:spcPts val="0"/>
              </a:spcAft>
            </a:pPr>
            <a:r>
              <a:rPr lang="en-US" sz="2400" b="1" dirty="0" smtClean="0">
                <a:solidFill>
                  <a:prstClr val="black"/>
                </a:solidFill>
                <a:latin typeface="Calibri"/>
                <a:ea typeface="+mn-ea"/>
              </a:rPr>
              <a:t>2006				2007				2008</a:t>
            </a:r>
            <a:endParaRPr lang="en-US" sz="2400" b="1" dirty="0">
              <a:solidFill>
                <a:prstClr val="black"/>
              </a:solidFill>
              <a:latin typeface="Calibri"/>
              <a:ea typeface="+mn-ea"/>
            </a:endParaRPr>
          </a:p>
        </p:txBody>
      </p:sp>
      <p:sp>
        <p:nvSpPr>
          <p:cNvPr id="6" name="Rounded Rectangle 5"/>
          <p:cNvSpPr/>
          <p:nvPr/>
        </p:nvSpPr>
        <p:spPr>
          <a:xfrm>
            <a:off x="228600" y="1600200"/>
            <a:ext cx="2743200" cy="1066800"/>
          </a:xfrm>
          <a:prstGeom prst="roundRect">
            <a:avLst/>
          </a:prstGeom>
          <a:solidFill>
            <a:schemeClr val="bg2">
              <a:lumMod val="9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Meeting of 10 </a:t>
            </a:r>
            <a:br>
              <a:rPr lang="en-US" sz="2400" dirty="0" smtClean="0">
                <a:solidFill>
                  <a:prstClr val="black"/>
                </a:solidFill>
              </a:rPr>
            </a:br>
            <a:r>
              <a:rPr lang="en-US" sz="2400" dirty="0" smtClean="0">
                <a:solidFill>
                  <a:prstClr val="black"/>
                </a:solidFill>
              </a:rPr>
              <a:t>level III NICUs</a:t>
            </a:r>
            <a:endParaRPr lang="en-US" sz="2400" dirty="0">
              <a:solidFill>
                <a:prstClr val="black"/>
              </a:solidFill>
            </a:endParaRPr>
          </a:p>
        </p:txBody>
      </p:sp>
      <p:sp>
        <p:nvSpPr>
          <p:cNvPr id="7" name="Rounded Rectangle 6"/>
          <p:cNvSpPr/>
          <p:nvPr/>
        </p:nvSpPr>
        <p:spPr>
          <a:xfrm>
            <a:off x="228600" y="2971800"/>
            <a:ext cx="2743200" cy="1066800"/>
          </a:xfrm>
          <a:prstGeom prst="roundRect">
            <a:avLst/>
          </a:prstGeom>
          <a:solidFill>
            <a:schemeClr val="bg2">
              <a:lumMod val="9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Basic agreements on goals, data</a:t>
            </a:r>
            <a:endParaRPr lang="en-US" sz="2400" dirty="0">
              <a:solidFill>
                <a:prstClr val="black"/>
              </a:solidFill>
            </a:endParaRPr>
          </a:p>
        </p:txBody>
      </p:sp>
      <p:sp>
        <p:nvSpPr>
          <p:cNvPr id="8" name="Rounded Rectangle 7"/>
          <p:cNvSpPr/>
          <p:nvPr/>
        </p:nvSpPr>
        <p:spPr>
          <a:xfrm>
            <a:off x="3200400" y="1047964"/>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VON state report</a:t>
            </a:r>
            <a:endParaRPr lang="en-US" sz="2400" dirty="0">
              <a:solidFill>
                <a:prstClr val="black"/>
              </a:solidFill>
            </a:endParaRPr>
          </a:p>
        </p:txBody>
      </p:sp>
      <p:sp>
        <p:nvSpPr>
          <p:cNvPr id="9" name="Rounded Rectangle 8"/>
          <p:cNvSpPr/>
          <p:nvPr/>
        </p:nvSpPr>
        <p:spPr>
          <a:xfrm>
            <a:off x="3200400" y="2222643"/>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Infection, ROP</a:t>
            </a:r>
            <a:endParaRPr lang="en-US" sz="2400" dirty="0">
              <a:solidFill>
                <a:prstClr val="black"/>
              </a:solidFill>
            </a:endParaRPr>
          </a:p>
        </p:txBody>
      </p:sp>
      <p:sp>
        <p:nvSpPr>
          <p:cNvPr id="10" name="Rounded Rectangle 9"/>
          <p:cNvSpPr/>
          <p:nvPr/>
        </p:nvSpPr>
        <p:spPr>
          <a:xfrm>
            <a:off x="3200400" y="3397321"/>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Twice-yearly meetings</a:t>
            </a:r>
            <a:endParaRPr lang="en-US" sz="2400" dirty="0">
              <a:solidFill>
                <a:prstClr val="black"/>
              </a:solidFill>
            </a:endParaRPr>
          </a:p>
        </p:txBody>
      </p:sp>
      <p:sp>
        <p:nvSpPr>
          <p:cNvPr id="11" name="Rounded Rectangle 10"/>
          <p:cNvSpPr/>
          <p:nvPr/>
        </p:nvSpPr>
        <p:spPr>
          <a:xfrm>
            <a:off x="6172200" y="3397321"/>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QI education</a:t>
            </a:r>
            <a:endParaRPr lang="en-US" sz="2400" dirty="0">
              <a:solidFill>
                <a:prstClr val="black"/>
              </a:solidFill>
            </a:endParaRPr>
          </a:p>
        </p:txBody>
      </p:sp>
      <p:sp>
        <p:nvSpPr>
          <p:cNvPr id="12" name="Rounded Rectangle 11"/>
          <p:cNvSpPr/>
          <p:nvPr/>
        </p:nvSpPr>
        <p:spPr>
          <a:xfrm>
            <a:off x="6172200" y="1047964"/>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Comparative data reports</a:t>
            </a:r>
            <a:endParaRPr lang="en-US" sz="2400" dirty="0">
              <a:solidFill>
                <a:prstClr val="black"/>
              </a:solidFill>
            </a:endParaRPr>
          </a:p>
        </p:txBody>
      </p:sp>
      <p:sp>
        <p:nvSpPr>
          <p:cNvPr id="13" name="Rounded Rectangle 12"/>
          <p:cNvSpPr/>
          <p:nvPr/>
        </p:nvSpPr>
        <p:spPr>
          <a:xfrm>
            <a:off x="6172200" y="2222643"/>
            <a:ext cx="2743200" cy="1066800"/>
          </a:xfrm>
          <a:prstGeom prst="roundRect">
            <a:avLst/>
          </a:prstGeom>
          <a:solidFill>
            <a:schemeClr val="accent2">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dirty="0" smtClean="0">
                <a:solidFill>
                  <a:prstClr val="black"/>
                </a:solidFill>
              </a:rPr>
              <a:t>Review local and best practices</a:t>
            </a:r>
            <a:endParaRPr lang="en-US" sz="2400" dirty="0">
              <a:solidFill>
                <a:prstClr val="black"/>
              </a:solidFill>
            </a:endParaRPr>
          </a:p>
        </p:txBody>
      </p:sp>
      <p:sp>
        <p:nvSpPr>
          <p:cNvPr id="14" name="Rectangle 13"/>
          <p:cNvSpPr/>
          <p:nvPr/>
        </p:nvSpPr>
        <p:spPr>
          <a:xfrm>
            <a:off x="170380" y="5562600"/>
            <a:ext cx="8745020" cy="4572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i="1" dirty="0" smtClean="0">
                <a:solidFill>
                  <a:prstClr val="white"/>
                </a:solidFill>
              </a:rPr>
              <a:t>Twice-yearly meetings, transparent sharing of data and practices</a:t>
            </a:r>
            <a:endParaRPr lang="en-US" sz="2400" i="1" dirty="0">
              <a:solidFill>
                <a:prstClr val="white"/>
              </a:solidFill>
            </a:endParaRPr>
          </a:p>
        </p:txBody>
      </p:sp>
    </p:spTree>
    <p:extLst>
      <p:ext uri="{BB962C8B-B14F-4D97-AF65-F5344CB8AC3E}">
        <p14:creationId xmlns:p14="http://schemas.microsoft.com/office/powerpoint/2010/main" val="1132208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NeoQIC</a:t>
            </a:r>
            <a:r>
              <a:rPr lang="en-US" dirty="0" smtClean="0"/>
              <a:t> Mission Statement</a:t>
            </a:r>
            <a:endParaRPr lang="en-US" dirty="0"/>
          </a:p>
        </p:txBody>
      </p:sp>
      <p:sp>
        <p:nvSpPr>
          <p:cNvPr id="3" name="Content Placeholder 2"/>
          <p:cNvSpPr>
            <a:spLocks noGrp="1"/>
          </p:cNvSpPr>
          <p:nvPr>
            <p:ph idx="1"/>
          </p:nvPr>
        </p:nvSpPr>
        <p:spPr/>
        <p:txBody>
          <a:bodyPr/>
          <a:lstStyle/>
          <a:p>
            <a:pPr marL="0" indent="0">
              <a:lnSpc>
                <a:spcPct val="150000"/>
              </a:lnSpc>
              <a:buNone/>
            </a:pPr>
            <a:r>
              <a:rPr lang="en-US" sz="3600" i="1" dirty="0"/>
              <a:t>Use the </a:t>
            </a:r>
            <a:r>
              <a:rPr lang="en-US" sz="3600" b="1" i="1" dirty="0"/>
              <a:t>open sharing </a:t>
            </a:r>
            <a:r>
              <a:rPr lang="en-US" sz="3600" i="1" dirty="0"/>
              <a:t>of data and practices to support local and collaborative quality improvement efforts and improve </a:t>
            </a:r>
            <a:r>
              <a:rPr lang="en-US" sz="3600" i="1" dirty="0" smtClean="0"/>
              <a:t> </a:t>
            </a:r>
            <a:r>
              <a:rPr lang="en-US" sz="3600" i="1" dirty="0"/>
              <a:t>newborn outcomes in Massachusetts</a:t>
            </a:r>
          </a:p>
          <a:p>
            <a:endParaRPr lang="en-US" dirty="0"/>
          </a:p>
        </p:txBody>
      </p:sp>
    </p:spTree>
    <p:extLst>
      <p:ext uri="{BB962C8B-B14F-4D97-AF65-F5344CB8AC3E}">
        <p14:creationId xmlns:p14="http://schemas.microsoft.com/office/powerpoint/2010/main" val="19334973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Timeline</a:t>
            </a:r>
            <a:endParaRPr lang="en-US" dirty="0"/>
          </a:p>
        </p:txBody>
      </p:sp>
      <p:sp>
        <p:nvSpPr>
          <p:cNvPr id="4" name="Right Arrow 3"/>
          <p:cNvSpPr/>
          <p:nvPr/>
        </p:nvSpPr>
        <p:spPr>
          <a:xfrm>
            <a:off x="398124" y="4495800"/>
            <a:ext cx="830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TextBox 4"/>
          <p:cNvSpPr txBox="1"/>
          <p:nvPr/>
        </p:nvSpPr>
        <p:spPr>
          <a:xfrm>
            <a:off x="398124" y="4953000"/>
            <a:ext cx="8305800" cy="461665"/>
          </a:xfrm>
          <a:prstGeom prst="rect">
            <a:avLst/>
          </a:prstGeom>
          <a:noFill/>
        </p:spPr>
        <p:txBody>
          <a:bodyPr wrap="square" rtlCol="0">
            <a:spAutoFit/>
          </a:bodyPr>
          <a:lstStyle/>
          <a:p>
            <a:pPr eaLnBrk="1" fontAlgn="auto" hangingPunct="1">
              <a:spcBef>
                <a:spcPts val="0"/>
              </a:spcBef>
              <a:spcAft>
                <a:spcPts val="0"/>
              </a:spcAft>
              <a:tabLst>
                <a:tab pos="1027113" algn="l"/>
                <a:tab pos="2054225" algn="l"/>
                <a:tab pos="3082925" algn="l"/>
                <a:tab pos="4119563" algn="l"/>
                <a:tab pos="5146675" algn="l"/>
                <a:tab pos="6175375" algn="l"/>
                <a:tab pos="7202488" algn="l"/>
              </a:tabLst>
            </a:pPr>
            <a:r>
              <a:rPr lang="en-US" sz="2400" b="1" dirty="0" smtClean="0">
                <a:solidFill>
                  <a:prstClr val="black"/>
                </a:solidFill>
                <a:latin typeface="Calibri"/>
                <a:ea typeface="+mn-ea"/>
              </a:rPr>
              <a:t>2009	2010	2011	2012	2013	2014	2015	2016</a:t>
            </a:r>
            <a:endParaRPr lang="en-US" sz="2400" b="1" dirty="0">
              <a:solidFill>
                <a:prstClr val="black"/>
              </a:solidFill>
              <a:latin typeface="Calibri"/>
              <a:ea typeface="+mn-ea"/>
            </a:endParaRPr>
          </a:p>
        </p:txBody>
      </p:sp>
      <p:sp>
        <p:nvSpPr>
          <p:cNvPr id="8" name="Rounded Rectangle 7"/>
          <p:cNvSpPr/>
          <p:nvPr/>
        </p:nvSpPr>
        <p:spPr>
          <a:xfrm>
            <a:off x="170380" y="1469205"/>
            <a:ext cx="2438400" cy="933236"/>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Additional topics:  nutrition, BPD, IVH</a:t>
            </a:r>
            <a:endParaRPr lang="en-US" sz="2000" dirty="0">
              <a:solidFill>
                <a:prstClr val="black"/>
              </a:solidFill>
            </a:endParaRPr>
          </a:p>
        </p:txBody>
      </p:sp>
      <p:sp>
        <p:nvSpPr>
          <p:cNvPr id="14" name="Rounded Rectangle 13"/>
          <p:cNvSpPr/>
          <p:nvPr/>
        </p:nvSpPr>
        <p:spPr>
          <a:xfrm>
            <a:off x="1074590" y="2514600"/>
            <a:ext cx="3124200" cy="933236"/>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Partnership with DPH:</a:t>
            </a:r>
          </a:p>
          <a:p>
            <a:pPr algn="ctr" eaLnBrk="1" fontAlgn="auto" hangingPunct="1">
              <a:spcBef>
                <a:spcPts val="0"/>
              </a:spcBef>
              <a:spcAft>
                <a:spcPts val="0"/>
              </a:spcAft>
            </a:pPr>
            <a:r>
              <a:rPr lang="en-US" sz="2000" dirty="0" smtClean="0">
                <a:solidFill>
                  <a:prstClr val="black"/>
                </a:solidFill>
              </a:rPr>
              <a:t>CLABSI, EI, readmissions</a:t>
            </a:r>
            <a:endParaRPr lang="en-US" sz="2000" dirty="0">
              <a:solidFill>
                <a:prstClr val="black"/>
              </a:solidFill>
            </a:endParaRPr>
          </a:p>
        </p:txBody>
      </p:sp>
      <p:sp>
        <p:nvSpPr>
          <p:cNvPr id="15" name="Rounded Rectangle 14"/>
          <p:cNvSpPr/>
          <p:nvPr/>
        </p:nvSpPr>
        <p:spPr>
          <a:xfrm>
            <a:off x="3505200" y="1469205"/>
            <a:ext cx="5105400" cy="941798"/>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New England Neonatal Quality and Safety Forum (with March of Dimes)</a:t>
            </a:r>
          </a:p>
        </p:txBody>
      </p:sp>
      <p:sp>
        <p:nvSpPr>
          <p:cNvPr id="16" name="Rounded Rectangle 15"/>
          <p:cNvSpPr/>
          <p:nvPr/>
        </p:nvSpPr>
        <p:spPr>
          <a:xfrm>
            <a:off x="2551630" y="3562564"/>
            <a:ext cx="2819400" cy="933236"/>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Massachusetts Perinatal Quality Collaborative</a:t>
            </a:r>
            <a:endParaRPr lang="en-US" sz="2000" dirty="0">
              <a:solidFill>
                <a:prstClr val="black"/>
              </a:solidFill>
            </a:endParaRPr>
          </a:p>
        </p:txBody>
      </p:sp>
      <p:sp>
        <p:nvSpPr>
          <p:cNvPr id="17" name="Rounded Rectangle 16"/>
          <p:cNvSpPr/>
          <p:nvPr/>
        </p:nvSpPr>
        <p:spPr>
          <a:xfrm>
            <a:off x="4648200" y="2514600"/>
            <a:ext cx="4190999" cy="933236"/>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NAS project</a:t>
            </a:r>
            <a:endParaRPr lang="en-US" sz="2000" dirty="0">
              <a:solidFill>
                <a:prstClr val="black"/>
              </a:solidFill>
            </a:endParaRPr>
          </a:p>
        </p:txBody>
      </p:sp>
      <p:sp>
        <p:nvSpPr>
          <p:cNvPr id="18" name="Rounded Rectangle 17"/>
          <p:cNvSpPr/>
          <p:nvPr/>
        </p:nvSpPr>
        <p:spPr>
          <a:xfrm>
            <a:off x="6248399" y="3562564"/>
            <a:ext cx="2590800" cy="933236"/>
          </a:xfrm>
          <a:prstGeom prst="roundRect">
            <a:avLst/>
          </a:prstGeom>
          <a:solidFill>
            <a:schemeClr val="accent5">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000" dirty="0" smtClean="0">
                <a:solidFill>
                  <a:prstClr val="black"/>
                </a:solidFill>
              </a:rPr>
              <a:t>CDC grant with MPQC, DPH, and MOD</a:t>
            </a:r>
            <a:endParaRPr lang="en-US" sz="2000" dirty="0">
              <a:solidFill>
                <a:prstClr val="black"/>
              </a:solidFill>
            </a:endParaRPr>
          </a:p>
        </p:txBody>
      </p:sp>
      <p:sp>
        <p:nvSpPr>
          <p:cNvPr id="3" name="Rectangle 2"/>
          <p:cNvSpPr/>
          <p:nvPr/>
        </p:nvSpPr>
        <p:spPr>
          <a:xfrm>
            <a:off x="170380" y="5562600"/>
            <a:ext cx="8745020" cy="4572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i="1" dirty="0" smtClean="0">
                <a:solidFill>
                  <a:prstClr val="white"/>
                </a:solidFill>
              </a:rPr>
              <a:t>Twice-yearly meetings, transparent sharing of data and practices</a:t>
            </a:r>
            <a:endParaRPr lang="en-US" sz="2400" i="1" dirty="0">
              <a:solidFill>
                <a:prstClr val="white"/>
              </a:solidFill>
            </a:endParaRPr>
          </a:p>
        </p:txBody>
      </p:sp>
      <p:sp>
        <p:nvSpPr>
          <p:cNvPr id="12" name="Rectangle 11"/>
          <p:cNvSpPr/>
          <p:nvPr/>
        </p:nvSpPr>
        <p:spPr>
          <a:xfrm>
            <a:off x="322780" y="914400"/>
            <a:ext cx="6078020" cy="457200"/>
          </a:xfrm>
          <a:prstGeom prst="rect">
            <a:avLst/>
          </a:prstGeom>
          <a:solidFill>
            <a:schemeClr val="tx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b="1" i="1" dirty="0" smtClean="0">
                <a:solidFill>
                  <a:prstClr val="white"/>
                </a:solidFill>
              </a:rPr>
              <a:t>VON State </a:t>
            </a:r>
            <a:r>
              <a:rPr lang="en-US" sz="2400" b="1" i="1" dirty="0" err="1" smtClean="0">
                <a:solidFill>
                  <a:prstClr val="white"/>
                </a:solidFill>
              </a:rPr>
              <a:t>Collaboratives</a:t>
            </a:r>
            <a:r>
              <a:rPr lang="en-US" sz="2400" b="1" i="1" dirty="0" smtClean="0">
                <a:solidFill>
                  <a:prstClr val="white"/>
                </a:solidFill>
              </a:rPr>
              <a:t> Group!!</a:t>
            </a:r>
            <a:endParaRPr lang="en-US" sz="2400" b="1" i="1" dirty="0">
              <a:solidFill>
                <a:prstClr val="white"/>
              </a:solidFill>
            </a:endParaRPr>
          </a:p>
        </p:txBody>
      </p:sp>
    </p:spTree>
    <p:extLst>
      <p:ext uri="{BB962C8B-B14F-4D97-AF65-F5344CB8AC3E}">
        <p14:creationId xmlns:p14="http://schemas.microsoft.com/office/powerpoint/2010/main" val="24559168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
            <a:ext cx="8382000" cy="533400"/>
          </a:xfrm>
        </p:spPr>
        <p:txBody>
          <a:bodyPr>
            <a:noAutofit/>
          </a:bodyPr>
          <a:lstStyle/>
          <a:p>
            <a:r>
              <a:rPr lang="en-US" dirty="0" smtClean="0"/>
              <a:t>What Can State-Based </a:t>
            </a:r>
            <a:r>
              <a:rPr lang="en-US" dirty="0" err="1" smtClean="0"/>
              <a:t>Collaboratives</a:t>
            </a:r>
            <a:r>
              <a:rPr lang="en-US" dirty="0" smtClean="0"/>
              <a:t> Do?</a:t>
            </a:r>
            <a:endParaRPr lang="en-US" dirty="0"/>
          </a:p>
        </p:txBody>
      </p:sp>
      <p:graphicFrame>
        <p:nvGraphicFramePr>
          <p:cNvPr id="7" name="Diagram 6"/>
          <p:cNvGraphicFramePr/>
          <p:nvPr>
            <p:extLst/>
          </p:nvPr>
        </p:nvGraphicFramePr>
        <p:xfrm>
          <a:off x="685800" y="838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9722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r>
              <a:rPr lang="en-US" altLang="en-US" dirty="0" smtClean="0"/>
              <a:t>QI Education</a:t>
            </a:r>
          </a:p>
        </p:txBody>
      </p:sp>
      <p:pic>
        <p:nvPicPr>
          <p:cNvPr id="27651" name="Picture 5" descr="Model for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30147"/>
            <a:ext cx="198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968734"/>
            <a:ext cx="3906618" cy="291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cstate="print"/>
          <a:srcRect l="1539" t="3708" r="2087" b="2936"/>
          <a:stretch>
            <a:fillRect/>
          </a:stretch>
        </p:blipFill>
        <p:spPr bwMode="auto">
          <a:xfrm>
            <a:off x="3810000" y="4114800"/>
            <a:ext cx="4461681" cy="2560627"/>
          </a:xfrm>
          <a:prstGeom prst="rect">
            <a:avLst/>
          </a:prstGeom>
          <a:noFill/>
          <a:ln w="9525" algn="ctr">
            <a:noFill/>
            <a:miter lim="800000"/>
            <a:headEnd/>
            <a:tailEnd/>
          </a:ln>
        </p:spPr>
      </p:pic>
    </p:spTree>
    <p:extLst>
      <p:ext uri="{BB962C8B-B14F-4D97-AF65-F5344CB8AC3E}">
        <p14:creationId xmlns:p14="http://schemas.microsoft.com/office/powerpoint/2010/main" val="87354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7</a:t>
            </a:fld>
            <a:endParaRPr lang="en-US">
              <a:solidFill>
                <a:prstClr val="white"/>
              </a:solidFill>
            </a:endParaRPr>
          </a:p>
        </p:txBody>
      </p:sp>
      <p:sp>
        <p:nvSpPr>
          <p:cNvPr id="5" name="Content Placeholder 4"/>
          <p:cNvSpPr>
            <a:spLocks noGrp="1"/>
          </p:cNvSpPr>
          <p:nvPr>
            <p:ph idx="1"/>
          </p:nvPr>
        </p:nvSpPr>
        <p:spPr>
          <a:xfrm>
            <a:off x="417282" y="1179289"/>
            <a:ext cx="8415822" cy="4525963"/>
          </a:xfrm>
        </p:spPr>
        <p:txBody>
          <a:bodyPr>
            <a:noAutofit/>
          </a:bodyPr>
          <a:lstStyle/>
          <a:p>
            <a:r>
              <a:rPr lang="en-US" sz="2800" dirty="0"/>
              <a:t>S</a:t>
            </a:r>
            <a:r>
              <a:rPr lang="en-US" sz="2800" dirty="0" smtClean="0"/>
              <a:t>teering Committee sets direction, hold accountability &amp;  promote sustainability</a:t>
            </a:r>
          </a:p>
          <a:p>
            <a:r>
              <a:rPr lang="en-US" sz="2800" dirty="0" smtClean="0"/>
              <a:t>Health Committees direct efforts, select topics &amp; recruits </a:t>
            </a:r>
          </a:p>
          <a:p>
            <a:r>
              <a:rPr lang="en-US" sz="2800" dirty="0" smtClean="0"/>
              <a:t>Advisory Committees develop initiatives, project tools, training materials &amp; recommendations </a:t>
            </a:r>
          </a:p>
          <a:p>
            <a:r>
              <a:rPr lang="en-US" sz="2800" dirty="0"/>
              <a:t>P</a:t>
            </a:r>
            <a:r>
              <a:rPr lang="en-US" sz="2800" dirty="0" smtClean="0"/>
              <a:t>articipating hospitals: in-person meetings, monthly webinars, e-bulletins, QI trainings &amp; site visits</a:t>
            </a:r>
          </a:p>
          <a:p>
            <a:r>
              <a:rPr lang="en-US" sz="2800" dirty="0" smtClean="0"/>
              <a:t>Promote the practice of quality improvement sciences</a:t>
            </a:r>
          </a:p>
          <a:p>
            <a:r>
              <a:rPr lang="en-US" sz="2800" dirty="0" smtClean="0"/>
              <a:t>Provide rapid data turn-around to guide efforts</a:t>
            </a:r>
          </a:p>
          <a:p>
            <a:endParaRPr lang="en-US" sz="2800" dirty="0">
              <a:latin typeface="Arial Narrow" panose="020B0606020202030204" pitchFamily="34" charset="0"/>
            </a:endParaRPr>
          </a:p>
          <a:p>
            <a:endParaRPr lang="en-US" sz="2800" dirty="0">
              <a:latin typeface="Arial Narrow" panose="020B0606020202030204" pitchFamily="34" charset="0"/>
            </a:endParaRPr>
          </a:p>
        </p:txBody>
      </p:sp>
      <p:sp>
        <p:nvSpPr>
          <p:cNvPr id="6" name="Rounded Rectangle 5"/>
          <p:cNvSpPr/>
          <p:nvPr/>
        </p:nvSpPr>
        <p:spPr>
          <a:xfrm>
            <a:off x="859536" y="420624"/>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Title 1"/>
          <p:cNvSpPr>
            <a:spLocks noGrp="1"/>
          </p:cNvSpPr>
          <p:nvPr>
            <p:ph type="title"/>
          </p:nvPr>
        </p:nvSpPr>
        <p:spPr>
          <a:xfrm>
            <a:off x="457200" y="274638"/>
            <a:ext cx="8229600" cy="904651"/>
          </a:xfrm>
        </p:spPr>
        <p:txBody>
          <a:bodyPr>
            <a:normAutofit/>
          </a:bodyPr>
          <a:lstStyle/>
          <a:p>
            <a:r>
              <a:rPr lang="en-US" sz="4000" dirty="0" smtClean="0"/>
              <a:t>The FPQC “Approach”</a:t>
            </a:r>
            <a:endParaRPr lang="en-US" sz="4000" dirty="0"/>
          </a:p>
        </p:txBody>
      </p:sp>
    </p:spTree>
    <p:extLst>
      <p:ext uri="{BB962C8B-B14F-4D97-AF65-F5344CB8AC3E}">
        <p14:creationId xmlns:p14="http://schemas.microsoft.com/office/powerpoint/2010/main" val="4671220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44513"/>
            <a:ext cx="89916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767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
            <a:ext cx="8382000" cy="533400"/>
          </a:xfrm>
        </p:spPr>
        <p:txBody>
          <a:bodyPr>
            <a:noAutofit/>
          </a:bodyPr>
          <a:lstStyle/>
          <a:p>
            <a:r>
              <a:rPr lang="en-US" dirty="0" smtClean="0"/>
              <a:t>What Can State-Based </a:t>
            </a:r>
            <a:r>
              <a:rPr lang="en-US" dirty="0" err="1" smtClean="0"/>
              <a:t>Collaboratives</a:t>
            </a:r>
            <a:r>
              <a:rPr lang="en-US" dirty="0" smtClean="0"/>
              <a:t> Do?</a:t>
            </a:r>
            <a:endParaRPr lang="en-US" dirty="0"/>
          </a:p>
        </p:txBody>
      </p:sp>
      <p:graphicFrame>
        <p:nvGraphicFramePr>
          <p:cNvPr id="7" name="Diagram 6"/>
          <p:cNvGraphicFramePr/>
          <p:nvPr>
            <p:extLst/>
          </p:nvPr>
        </p:nvGraphicFramePr>
        <p:xfrm>
          <a:off x="685800" y="838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2653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592"/>
            <a:ext cx="8881678" cy="652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27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
            <a:ext cx="8382000" cy="533400"/>
          </a:xfrm>
        </p:spPr>
        <p:txBody>
          <a:bodyPr>
            <a:noAutofit/>
          </a:bodyPr>
          <a:lstStyle/>
          <a:p>
            <a:r>
              <a:rPr lang="en-US" dirty="0" smtClean="0"/>
              <a:t>What Can State-Based </a:t>
            </a:r>
            <a:r>
              <a:rPr lang="en-US" dirty="0" err="1" smtClean="0"/>
              <a:t>Collaboratives</a:t>
            </a:r>
            <a:r>
              <a:rPr lang="en-US" dirty="0" smtClean="0"/>
              <a:t> Do?</a:t>
            </a:r>
            <a:endParaRPr lang="en-US" dirty="0"/>
          </a:p>
        </p:txBody>
      </p:sp>
      <p:graphicFrame>
        <p:nvGraphicFramePr>
          <p:cNvPr id="7" name="Diagram 6"/>
          <p:cNvGraphicFramePr/>
          <p:nvPr>
            <p:extLst/>
          </p:nvPr>
        </p:nvGraphicFramePr>
        <p:xfrm>
          <a:off x="685800" y="838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722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MPQC Projects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1" y="914400"/>
            <a:ext cx="819267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082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MPQC Projects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43" y="821575"/>
            <a:ext cx="7746914" cy="596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55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MPQC Projects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886810"/>
            <a:ext cx="7848600" cy="581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234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12192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dirty="0" smtClean="0">
                <a:solidFill>
                  <a:prstClr val="black"/>
                </a:solidFill>
              </a:rPr>
              <a:t>Primary Aims</a:t>
            </a:r>
            <a:endParaRPr lang="en-US" sz="1400" dirty="0">
              <a:solidFill>
                <a:prstClr val="black"/>
              </a:solidFill>
            </a:endParaRPr>
          </a:p>
        </p:txBody>
      </p:sp>
      <p:sp>
        <p:nvSpPr>
          <p:cNvPr id="5" name="TextBox 4"/>
          <p:cNvSpPr txBox="1"/>
          <p:nvPr/>
        </p:nvSpPr>
        <p:spPr>
          <a:xfrm>
            <a:off x="2057400" y="228601"/>
            <a:ext cx="5334000" cy="369332"/>
          </a:xfrm>
          <a:prstGeom prst="rect">
            <a:avLst/>
          </a:prstGeom>
          <a:noFill/>
        </p:spPr>
        <p:txBody>
          <a:bodyPr wrap="square" rtlCol="0">
            <a:spAutoFit/>
          </a:bodyPr>
          <a:lstStyle/>
          <a:p>
            <a:pPr algn="ctr" eaLnBrk="1" fontAlgn="auto" hangingPunct="1">
              <a:spcBef>
                <a:spcPts val="0"/>
              </a:spcBef>
              <a:spcAft>
                <a:spcPts val="0"/>
              </a:spcAft>
            </a:pPr>
            <a:r>
              <a:rPr lang="en-US" b="1" dirty="0" smtClean="0">
                <a:solidFill>
                  <a:prstClr val="black"/>
                </a:solidFill>
                <a:latin typeface="Calibri"/>
                <a:ea typeface="+mn-ea"/>
              </a:rPr>
              <a:t>Severe Morbidity Project:  Maternal Hypertension</a:t>
            </a:r>
            <a:endParaRPr lang="en-US" b="1" dirty="0">
              <a:solidFill>
                <a:prstClr val="black"/>
              </a:solidFill>
              <a:latin typeface="Calibri"/>
              <a:ea typeface="+mn-ea"/>
            </a:endParaRPr>
          </a:p>
        </p:txBody>
      </p:sp>
      <p:sp>
        <p:nvSpPr>
          <p:cNvPr id="9" name="Rectangle 8"/>
          <p:cNvSpPr/>
          <p:nvPr/>
        </p:nvSpPr>
        <p:spPr>
          <a:xfrm>
            <a:off x="2438400" y="1066800"/>
            <a:ext cx="13716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dirty="0" smtClean="0">
                <a:solidFill>
                  <a:prstClr val="black"/>
                </a:solidFill>
              </a:rPr>
              <a:t>Primary Drivers</a:t>
            </a:r>
            <a:endParaRPr lang="en-US" sz="1400" dirty="0">
              <a:solidFill>
                <a:prstClr val="black"/>
              </a:solidFill>
            </a:endParaRPr>
          </a:p>
        </p:txBody>
      </p:sp>
      <p:sp>
        <p:nvSpPr>
          <p:cNvPr id="10" name="Rectangle 9"/>
          <p:cNvSpPr/>
          <p:nvPr/>
        </p:nvSpPr>
        <p:spPr>
          <a:xfrm>
            <a:off x="4495800" y="1066800"/>
            <a:ext cx="15240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dirty="0" smtClean="0">
                <a:solidFill>
                  <a:prstClr val="black"/>
                </a:solidFill>
              </a:rPr>
              <a:t>Secondary Drivers</a:t>
            </a:r>
            <a:endParaRPr lang="en-US" sz="1400" dirty="0">
              <a:solidFill>
                <a:prstClr val="black"/>
              </a:solidFill>
            </a:endParaRPr>
          </a:p>
        </p:txBody>
      </p:sp>
      <p:sp>
        <p:nvSpPr>
          <p:cNvPr id="11" name="Rectangle 10"/>
          <p:cNvSpPr/>
          <p:nvPr/>
        </p:nvSpPr>
        <p:spPr>
          <a:xfrm>
            <a:off x="6705600" y="1066800"/>
            <a:ext cx="20574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dirty="0" smtClean="0">
                <a:solidFill>
                  <a:prstClr val="black"/>
                </a:solidFill>
              </a:rPr>
              <a:t>Potential Change Concept</a:t>
            </a:r>
            <a:endParaRPr lang="en-US" sz="1400" dirty="0">
              <a:solidFill>
                <a:prstClr val="black"/>
              </a:solidFill>
            </a:endParaRPr>
          </a:p>
        </p:txBody>
      </p:sp>
      <p:sp>
        <p:nvSpPr>
          <p:cNvPr id="12" name="Rectangle 11"/>
          <p:cNvSpPr/>
          <p:nvPr/>
        </p:nvSpPr>
        <p:spPr>
          <a:xfrm>
            <a:off x="152400" y="1600200"/>
            <a:ext cx="18288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400" dirty="0" smtClean="0">
                <a:solidFill>
                  <a:prstClr val="black"/>
                </a:solidFill>
              </a:rPr>
              <a:t>Overall Project Goal: </a:t>
            </a:r>
          </a:p>
          <a:p>
            <a:pPr algn="ctr" eaLnBrk="1" fontAlgn="auto" hangingPunct="1">
              <a:spcBef>
                <a:spcPts val="0"/>
              </a:spcBef>
              <a:spcAft>
                <a:spcPts val="0"/>
              </a:spcAft>
            </a:pPr>
            <a:endParaRPr lang="en-US" sz="1400" dirty="0" smtClean="0">
              <a:solidFill>
                <a:prstClr val="black"/>
              </a:solidFill>
            </a:endParaRPr>
          </a:p>
          <a:p>
            <a:pPr algn="ctr" eaLnBrk="1" fontAlgn="auto" hangingPunct="1">
              <a:spcBef>
                <a:spcPts val="0"/>
              </a:spcBef>
              <a:spcAft>
                <a:spcPts val="0"/>
              </a:spcAft>
            </a:pPr>
            <a:r>
              <a:rPr lang="en-US" sz="1200" dirty="0" smtClean="0">
                <a:solidFill>
                  <a:prstClr val="black"/>
                </a:solidFill>
              </a:rPr>
              <a:t>Decrease Rate of Severe Maternal Morbidity Associated with Hypertensive Disease In Pregnancy</a:t>
            </a:r>
            <a:endParaRPr lang="en-US" sz="1200" dirty="0">
              <a:solidFill>
                <a:prstClr val="black"/>
              </a:solidFill>
            </a:endParaRPr>
          </a:p>
        </p:txBody>
      </p:sp>
      <p:sp>
        <p:nvSpPr>
          <p:cNvPr id="13" name="Rectangle 12"/>
          <p:cNvSpPr/>
          <p:nvPr/>
        </p:nvSpPr>
        <p:spPr>
          <a:xfrm>
            <a:off x="152400" y="3657600"/>
            <a:ext cx="1828800"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white"/>
                </a:solidFill>
              </a:rPr>
              <a:t>  </a:t>
            </a:r>
            <a:r>
              <a:rPr lang="en-US" sz="1100" dirty="0" smtClean="0">
                <a:solidFill>
                  <a:prstClr val="black"/>
                </a:solidFill>
              </a:rPr>
              <a:t>Improve Hospital Based Care of Maternal Severe Hypertension</a:t>
            </a:r>
            <a:endParaRPr lang="en-US" sz="1100" dirty="0">
              <a:solidFill>
                <a:prstClr val="black"/>
              </a:solidFill>
            </a:endParaRPr>
          </a:p>
        </p:txBody>
      </p:sp>
      <p:sp>
        <p:nvSpPr>
          <p:cNvPr id="15" name="Rectangle 14"/>
          <p:cNvSpPr/>
          <p:nvPr/>
        </p:nvSpPr>
        <p:spPr>
          <a:xfrm>
            <a:off x="2286000" y="1600200"/>
            <a:ext cx="17526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Increase and improve participation of MA hospitals in improvement project</a:t>
            </a:r>
            <a:endParaRPr lang="en-US" sz="1100" dirty="0">
              <a:solidFill>
                <a:prstClr val="black"/>
              </a:solidFill>
            </a:endParaRPr>
          </a:p>
        </p:txBody>
      </p:sp>
      <p:sp>
        <p:nvSpPr>
          <p:cNvPr id="16" name="Rectangle 15"/>
          <p:cNvSpPr/>
          <p:nvPr/>
        </p:nvSpPr>
        <p:spPr>
          <a:xfrm>
            <a:off x="2286000" y="2362200"/>
            <a:ext cx="1752600" cy="609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 of MA birth Hospitals engaged in project</a:t>
            </a:r>
            <a:endParaRPr lang="en-US" sz="1100" dirty="0">
              <a:solidFill>
                <a:prstClr val="black"/>
              </a:solidFill>
            </a:endParaRPr>
          </a:p>
        </p:txBody>
      </p:sp>
      <p:sp>
        <p:nvSpPr>
          <p:cNvPr id="17" name="Rectangle 16"/>
          <p:cNvSpPr/>
          <p:nvPr/>
        </p:nvSpPr>
        <p:spPr>
          <a:xfrm>
            <a:off x="2286000" y="3581400"/>
            <a:ext cx="1752600" cy="609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Reduce Maternal ICU admission for maternal hypertension</a:t>
            </a:r>
            <a:endParaRPr lang="en-US" sz="1100" dirty="0">
              <a:solidFill>
                <a:prstClr val="black"/>
              </a:solidFill>
            </a:endParaRPr>
          </a:p>
        </p:txBody>
      </p:sp>
      <p:sp>
        <p:nvSpPr>
          <p:cNvPr id="21" name="Rectangle 20"/>
          <p:cNvSpPr/>
          <p:nvPr/>
        </p:nvSpPr>
        <p:spPr>
          <a:xfrm>
            <a:off x="2286000" y="4191000"/>
            <a:ext cx="17526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State and Hospital % for ICU admission </a:t>
            </a:r>
            <a:r>
              <a:rPr lang="en-US" sz="1100" smtClean="0">
                <a:solidFill>
                  <a:prstClr val="black"/>
                </a:solidFill>
              </a:rPr>
              <a:t>for maternal </a:t>
            </a:r>
            <a:r>
              <a:rPr lang="en-US" sz="1100" dirty="0" smtClean="0">
                <a:solidFill>
                  <a:prstClr val="black"/>
                </a:solidFill>
              </a:rPr>
              <a:t>h</a:t>
            </a:r>
            <a:r>
              <a:rPr lang="en-US" sz="1100" smtClean="0">
                <a:solidFill>
                  <a:prstClr val="black"/>
                </a:solidFill>
              </a:rPr>
              <a:t>ypertension</a:t>
            </a:r>
            <a:endParaRPr lang="en-US" sz="1100" dirty="0">
              <a:solidFill>
                <a:prstClr val="black"/>
              </a:solidFill>
            </a:endParaRPr>
          </a:p>
        </p:txBody>
      </p:sp>
      <p:sp>
        <p:nvSpPr>
          <p:cNvPr id="22" name="Rectangle 21"/>
          <p:cNvSpPr/>
          <p:nvPr/>
        </p:nvSpPr>
        <p:spPr>
          <a:xfrm>
            <a:off x="2286000" y="5105400"/>
            <a:ext cx="1752600" cy="609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Reduction of the number of patients readmitted for postpartum hypertension</a:t>
            </a:r>
            <a:endParaRPr lang="en-US" sz="1100" dirty="0">
              <a:solidFill>
                <a:prstClr val="black"/>
              </a:solidFill>
            </a:endParaRPr>
          </a:p>
        </p:txBody>
      </p:sp>
      <p:sp>
        <p:nvSpPr>
          <p:cNvPr id="23" name="Rectangle 22"/>
          <p:cNvSpPr/>
          <p:nvPr/>
        </p:nvSpPr>
        <p:spPr>
          <a:xfrm>
            <a:off x="2286000" y="5715000"/>
            <a:ext cx="17526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State and Hospital readmission rate for postpartum hypertension</a:t>
            </a:r>
            <a:endParaRPr lang="en-US" sz="1100" dirty="0">
              <a:solidFill>
                <a:prstClr val="black"/>
              </a:solidFill>
            </a:endParaRPr>
          </a:p>
        </p:txBody>
      </p:sp>
      <p:sp>
        <p:nvSpPr>
          <p:cNvPr id="27" name="Rectangle 26"/>
          <p:cNvSpPr/>
          <p:nvPr/>
        </p:nvSpPr>
        <p:spPr>
          <a:xfrm>
            <a:off x="4343400" y="1600200"/>
            <a:ext cx="20574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Increase number of  hospitals  that have active  ACOG based hypertension protocols</a:t>
            </a:r>
            <a:endParaRPr lang="en-US" sz="1100" dirty="0">
              <a:solidFill>
                <a:prstClr val="black"/>
              </a:solidFill>
            </a:endParaRPr>
          </a:p>
        </p:txBody>
      </p:sp>
      <p:sp>
        <p:nvSpPr>
          <p:cNvPr id="28" name="Rectangle 27"/>
          <p:cNvSpPr/>
          <p:nvPr/>
        </p:nvSpPr>
        <p:spPr>
          <a:xfrm>
            <a:off x="6781800" y="1600200"/>
            <a:ext cx="2133600" cy="1447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eaLnBrk="1" fontAlgn="auto" hangingPunct="1">
              <a:spcBef>
                <a:spcPts val="0"/>
              </a:spcBef>
              <a:spcAft>
                <a:spcPts val="0"/>
              </a:spcAft>
              <a:buFont typeface="+mj-lt"/>
              <a:buAutoNum type="arabicParenR"/>
            </a:pPr>
            <a:r>
              <a:rPr lang="en-US" sz="1100" dirty="0" smtClean="0">
                <a:solidFill>
                  <a:prstClr val="black"/>
                </a:solidFill>
              </a:rPr>
              <a:t> Outreach to all MA hospitals</a:t>
            </a:r>
          </a:p>
          <a:p>
            <a:pPr marL="228600" indent="-228600" eaLnBrk="1" fontAlgn="auto" hangingPunct="1">
              <a:spcBef>
                <a:spcPts val="0"/>
              </a:spcBef>
              <a:spcAft>
                <a:spcPts val="0"/>
              </a:spcAft>
              <a:buFont typeface="+mj-lt"/>
              <a:buAutoNum type="arabicParenR"/>
            </a:pPr>
            <a:r>
              <a:rPr lang="en-US" sz="1100" dirty="0" smtClean="0">
                <a:solidFill>
                  <a:prstClr val="black"/>
                </a:solidFill>
              </a:rPr>
              <a:t> Development  of local   protocols</a:t>
            </a:r>
          </a:p>
          <a:p>
            <a:pPr marL="228600" indent="-228600" eaLnBrk="1" fontAlgn="auto" hangingPunct="1">
              <a:spcBef>
                <a:spcPts val="0"/>
              </a:spcBef>
              <a:spcAft>
                <a:spcPts val="0"/>
              </a:spcAft>
              <a:buFont typeface="+mj-lt"/>
              <a:buAutoNum type="arabicParenR"/>
            </a:pPr>
            <a:r>
              <a:rPr lang="en-US" sz="1100" dirty="0" smtClean="0">
                <a:solidFill>
                  <a:prstClr val="black"/>
                </a:solidFill>
              </a:rPr>
              <a:t>Database development and structured reporting development</a:t>
            </a:r>
          </a:p>
          <a:p>
            <a:pPr marL="228600" indent="-228600" eaLnBrk="1" fontAlgn="auto" hangingPunct="1">
              <a:spcBef>
                <a:spcPts val="0"/>
              </a:spcBef>
              <a:spcAft>
                <a:spcPts val="0"/>
              </a:spcAft>
              <a:buFont typeface="+mj-lt"/>
              <a:buAutoNum type="arabicParenR"/>
            </a:pPr>
            <a:r>
              <a:rPr lang="en-US" sz="1100" dirty="0" smtClean="0">
                <a:solidFill>
                  <a:prstClr val="black"/>
                </a:solidFill>
              </a:rPr>
              <a:t>Implement QI education at hospitals</a:t>
            </a:r>
            <a:endParaRPr lang="en-US" sz="1100" dirty="0">
              <a:solidFill>
                <a:prstClr val="black"/>
              </a:solidFill>
            </a:endParaRPr>
          </a:p>
        </p:txBody>
      </p:sp>
      <p:sp>
        <p:nvSpPr>
          <p:cNvPr id="31" name="Rectangle 30"/>
          <p:cNvSpPr/>
          <p:nvPr/>
        </p:nvSpPr>
        <p:spPr>
          <a:xfrm>
            <a:off x="4343400" y="3505200"/>
            <a:ext cx="1981200" cy="6096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Increase appropriate medical management of maternal severe hypertension</a:t>
            </a:r>
            <a:endParaRPr lang="en-US" sz="1100" dirty="0">
              <a:solidFill>
                <a:prstClr val="black"/>
              </a:solidFill>
            </a:endParaRPr>
          </a:p>
        </p:txBody>
      </p:sp>
      <p:sp>
        <p:nvSpPr>
          <p:cNvPr id="32" name="Rectangle 31"/>
          <p:cNvSpPr/>
          <p:nvPr/>
        </p:nvSpPr>
        <p:spPr>
          <a:xfrm>
            <a:off x="6858000" y="3810000"/>
            <a:ext cx="1981200" cy="1905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eaLnBrk="1" fontAlgn="auto" hangingPunct="1">
              <a:spcBef>
                <a:spcPts val="0"/>
              </a:spcBef>
              <a:spcAft>
                <a:spcPts val="0"/>
              </a:spcAft>
              <a:buFontTx/>
              <a:buAutoNum type="arabicParenR"/>
            </a:pPr>
            <a:r>
              <a:rPr lang="en-US" sz="1100" dirty="0" smtClean="0">
                <a:solidFill>
                  <a:prstClr val="black"/>
                </a:solidFill>
              </a:rPr>
              <a:t>Outreach to all MA hospitals</a:t>
            </a:r>
          </a:p>
          <a:p>
            <a:pPr marL="228600" indent="-228600" eaLnBrk="1" fontAlgn="auto" hangingPunct="1">
              <a:spcBef>
                <a:spcPts val="0"/>
              </a:spcBef>
              <a:spcAft>
                <a:spcPts val="0"/>
              </a:spcAft>
              <a:buFontTx/>
              <a:buAutoNum type="arabicParenR"/>
            </a:pPr>
            <a:r>
              <a:rPr lang="en-US" sz="1100" dirty="0" smtClean="0">
                <a:solidFill>
                  <a:prstClr val="black"/>
                </a:solidFill>
              </a:rPr>
              <a:t>Development of local protocols</a:t>
            </a:r>
          </a:p>
          <a:p>
            <a:pPr marL="228600" indent="-228600" eaLnBrk="1" fontAlgn="auto" hangingPunct="1">
              <a:spcBef>
                <a:spcPts val="0"/>
              </a:spcBef>
              <a:spcAft>
                <a:spcPts val="0"/>
              </a:spcAft>
              <a:buFontTx/>
              <a:buAutoNum type="arabicParenR"/>
            </a:pPr>
            <a:r>
              <a:rPr lang="en-US" sz="1100" dirty="0" smtClean="0">
                <a:solidFill>
                  <a:prstClr val="black"/>
                </a:solidFill>
              </a:rPr>
              <a:t>Implement standardized annual training programs  for nurses and physicians</a:t>
            </a:r>
          </a:p>
          <a:p>
            <a:pPr marL="228600" indent="-228600" algn="ctr" eaLnBrk="1" fontAlgn="auto" hangingPunct="1">
              <a:spcBef>
                <a:spcPts val="0"/>
              </a:spcBef>
              <a:spcAft>
                <a:spcPts val="0"/>
              </a:spcAft>
              <a:buFontTx/>
              <a:buAutoNum type="arabicParenR"/>
            </a:pPr>
            <a:endParaRPr lang="en-US" sz="1100" dirty="0">
              <a:solidFill>
                <a:prstClr val="black"/>
              </a:solidFill>
            </a:endParaRPr>
          </a:p>
        </p:txBody>
      </p:sp>
      <p:sp>
        <p:nvSpPr>
          <p:cNvPr id="33" name="Rectangle 32"/>
          <p:cNvSpPr/>
          <p:nvPr/>
        </p:nvSpPr>
        <p:spPr>
          <a:xfrm>
            <a:off x="4343400" y="2362200"/>
            <a:ext cx="2057400" cy="533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 of hospitals  that have ACOG hypertension Protocols</a:t>
            </a:r>
            <a:endParaRPr lang="en-US" sz="1100" dirty="0">
              <a:solidFill>
                <a:prstClr val="black"/>
              </a:solidFill>
            </a:endParaRPr>
          </a:p>
        </p:txBody>
      </p:sp>
      <p:sp>
        <p:nvSpPr>
          <p:cNvPr id="35" name="Rectangle 34"/>
          <p:cNvSpPr/>
          <p:nvPr/>
        </p:nvSpPr>
        <p:spPr>
          <a:xfrm>
            <a:off x="4343400" y="5562600"/>
            <a:ext cx="1981200" cy="533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Increase the number of patients with appropriate post partum out patient follow-up</a:t>
            </a:r>
            <a:endParaRPr lang="en-US" sz="1100" dirty="0">
              <a:solidFill>
                <a:prstClr val="black"/>
              </a:solidFill>
            </a:endParaRPr>
          </a:p>
        </p:txBody>
      </p:sp>
      <p:sp>
        <p:nvSpPr>
          <p:cNvPr id="36" name="Rectangle 35"/>
          <p:cNvSpPr/>
          <p:nvPr/>
        </p:nvSpPr>
        <p:spPr>
          <a:xfrm>
            <a:off x="4343400" y="6096000"/>
            <a:ext cx="1981200" cy="533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 of patients with appropriate 7-10 day  BP follow-up</a:t>
            </a:r>
            <a:endParaRPr lang="en-US" sz="1100" dirty="0">
              <a:solidFill>
                <a:prstClr val="black"/>
              </a:solidFill>
            </a:endParaRPr>
          </a:p>
        </p:txBody>
      </p:sp>
      <p:sp>
        <p:nvSpPr>
          <p:cNvPr id="37" name="Rectangle 36"/>
          <p:cNvSpPr/>
          <p:nvPr/>
        </p:nvSpPr>
        <p:spPr>
          <a:xfrm>
            <a:off x="4343400" y="4114800"/>
            <a:ext cx="1981200" cy="68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 of patients in whom severe range BPs were reported appropriately per ACOG standard</a:t>
            </a:r>
            <a:endParaRPr lang="en-US" sz="1100" dirty="0">
              <a:solidFill>
                <a:prstClr val="black"/>
              </a:solidFill>
            </a:endParaRPr>
          </a:p>
        </p:txBody>
      </p:sp>
      <p:cxnSp>
        <p:nvCxnSpPr>
          <p:cNvPr id="39" name="Straight Arrow Connector 38"/>
          <p:cNvCxnSpPr>
            <a:stCxn id="15" idx="1"/>
            <a:endCxn id="13" idx="3"/>
          </p:cNvCxnSpPr>
          <p:nvPr/>
        </p:nvCxnSpPr>
        <p:spPr>
          <a:xfrm rot="10800000" flipV="1">
            <a:off x="1981200" y="1981200"/>
            <a:ext cx="304800" cy="2133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17" idx="1"/>
            <a:endCxn id="13" idx="3"/>
          </p:cNvCxnSpPr>
          <p:nvPr/>
        </p:nvCxnSpPr>
        <p:spPr>
          <a:xfrm rot="10800000" flipV="1">
            <a:off x="1981200" y="3886200"/>
            <a:ext cx="304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22" idx="1"/>
            <a:endCxn id="13" idx="3"/>
          </p:cNvCxnSpPr>
          <p:nvPr/>
        </p:nvCxnSpPr>
        <p:spPr>
          <a:xfrm rot="10800000">
            <a:off x="1981200" y="4114800"/>
            <a:ext cx="3048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7" idx="1"/>
            <a:endCxn id="15" idx="3"/>
          </p:cNvCxnSpPr>
          <p:nvPr/>
        </p:nvCxnSpPr>
        <p:spPr>
          <a:xfrm rot="10800000">
            <a:off x="4038600" y="1981200"/>
            <a:ext cx="304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31" idx="1"/>
            <a:endCxn id="17" idx="3"/>
          </p:cNvCxnSpPr>
          <p:nvPr/>
        </p:nvCxnSpPr>
        <p:spPr>
          <a:xfrm rot="10800000" flipV="1">
            <a:off x="4038600" y="3810000"/>
            <a:ext cx="3048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35" idx="1"/>
            <a:endCxn id="17" idx="3"/>
          </p:cNvCxnSpPr>
          <p:nvPr/>
        </p:nvCxnSpPr>
        <p:spPr>
          <a:xfrm rot="10800000">
            <a:off x="4038600" y="3886200"/>
            <a:ext cx="304800" cy="1943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31" idx="1"/>
            <a:endCxn id="22" idx="3"/>
          </p:cNvCxnSpPr>
          <p:nvPr/>
        </p:nvCxnSpPr>
        <p:spPr>
          <a:xfrm rot="10800000" flipV="1">
            <a:off x="4038600" y="3810000"/>
            <a:ext cx="304800" cy="16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35" idx="1"/>
            <a:endCxn id="22" idx="3"/>
          </p:cNvCxnSpPr>
          <p:nvPr/>
        </p:nvCxnSpPr>
        <p:spPr>
          <a:xfrm rot="10800000">
            <a:off x="4038600" y="5410200"/>
            <a:ext cx="304800" cy="41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28" idx="1"/>
            <a:endCxn id="27" idx="3"/>
          </p:cNvCxnSpPr>
          <p:nvPr/>
        </p:nvCxnSpPr>
        <p:spPr>
          <a:xfrm rot="10800000">
            <a:off x="6400800" y="1981200"/>
            <a:ext cx="381000" cy="342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32" idx="1"/>
            <a:endCxn id="31" idx="3"/>
          </p:cNvCxnSpPr>
          <p:nvPr/>
        </p:nvCxnSpPr>
        <p:spPr>
          <a:xfrm rot="10800000">
            <a:off x="6324600" y="3810000"/>
            <a:ext cx="533400" cy="952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32" idx="1"/>
            <a:endCxn id="35" idx="3"/>
          </p:cNvCxnSpPr>
          <p:nvPr/>
        </p:nvCxnSpPr>
        <p:spPr>
          <a:xfrm rot="10800000" flipV="1">
            <a:off x="6324600" y="4762500"/>
            <a:ext cx="533400" cy="1066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9" name="Rectangle 88"/>
          <p:cNvSpPr/>
          <p:nvPr/>
        </p:nvSpPr>
        <p:spPr>
          <a:xfrm>
            <a:off x="4343400" y="4800600"/>
            <a:ext cx="1981200"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100" dirty="0" smtClean="0">
                <a:solidFill>
                  <a:prstClr val="black"/>
                </a:solidFill>
              </a:rPr>
              <a:t>Measure: % of patients with appropriate medical treatment per ACOG recommendations</a:t>
            </a:r>
            <a:endParaRPr lang="en-US" sz="1100" dirty="0">
              <a:solidFill>
                <a:prstClr val="black"/>
              </a:solidFill>
            </a:endParaRPr>
          </a:p>
        </p:txBody>
      </p:sp>
    </p:spTree>
    <p:extLst>
      <p:ext uri="{BB962C8B-B14F-4D97-AF65-F5344CB8AC3E}">
        <p14:creationId xmlns:p14="http://schemas.microsoft.com/office/powerpoint/2010/main" val="1308715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NeoQIC</a:t>
            </a:r>
            <a:r>
              <a:rPr lang="en-US" dirty="0" smtClean="0"/>
              <a:t>:  C</a:t>
            </a:r>
            <a:r>
              <a:rPr lang="en-US" sz="3200" dirty="0" smtClean="0"/>
              <a:t>urrent Projects</a:t>
            </a:r>
            <a:endParaRPr lang="en-US" sz="3200" dirty="0"/>
          </a:p>
        </p:txBody>
      </p:sp>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1374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Safe Sleep Positioning in NICU</a:t>
            </a:r>
            <a:endParaRPr lang="en-US" dirty="0"/>
          </a:p>
        </p:txBody>
      </p:sp>
      <p:sp>
        <p:nvSpPr>
          <p:cNvPr id="4" name="Content Placeholder 3"/>
          <p:cNvSpPr>
            <a:spLocks noGrp="1"/>
          </p:cNvSpPr>
          <p:nvPr>
            <p:ph idx="1"/>
          </p:nvPr>
        </p:nvSpPr>
        <p:spPr>
          <a:xfrm>
            <a:off x="457200" y="990600"/>
            <a:ext cx="8229600" cy="5410200"/>
          </a:xfrm>
        </p:spPr>
        <p:txBody>
          <a:bodyPr>
            <a:noAutofit/>
          </a:bodyPr>
          <a:lstStyle/>
          <a:p>
            <a:pPr>
              <a:lnSpc>
                <a:spcPct val="110000"/>
              </a:lnSpc>
            </a:pPr>
            <a:r>
              <a:rPr lang="en-US" dirty="0" smtClean="0"/>
              <a:t>Launched 2015</a:t>
            </a:r>
          </a:p>
          <a:p>
            <a:pPr>
              <a:lnSpc>
                <a:spcPct val="110000"/>
              </a:lnSpc>
            </a:pPr>
            <a:r>
              <a:rPr lang="en-US" dirty="0" smtClean="0"/>
              <a:t>All 10 level III NICUs, expanding to level IIs</a:t>
            </a:r>
          </a:p>
          <a:p>
            <a:pPr>
              <a:lnSpc>
                <a:spcPct val="110000"/>
              </a:lnSpc>
            </a:pPr>
            <a:r>
              <a:rPr lang="en-US" dirty="0" smtClean="0"/>
              <a:t>Project lead:  Susan Hwang, Colorado (!)</a:t>
            </a:r>
          </a:p>
          <a:p>
            <a:pPr>
              <a:lnSpc>
                <a:spcPct val="110000"/>
              </a:lnSpc>
            </a:pPr>
            <a:r>
              <a:rPr lang="en-US" dirty="0" smtClean="0"/>
              <a:t>2 summits/year, 2 webinars/year</a:t>
            </a:r>
          </a:p>
          <a:p>
            <a:pPr>
              <a:lnSpc>
                <a:spcPct val="110000"/>
              </a:lnSpc>
            </a:pPr>
            <a:r>
              <a:rPr lang="en-US" dirty="0" smtClean="0"/>
              <a:t>Partnership with DPH, CoIIN</a:t>
            </a:r>
          </a:p>
          <a:p>
            <a:pPr>
              <a:lnSpc>
                <a:spcPct val="110000"/>
              </a:lnSpc>
            </a:pPr>
            <a:r>
              <a:rPr lang="en-US" dirty="0" smtClean="0"/>
              <a:t>Weekly audits of eligibility and compliance</a:t>
            </a:r>
          </a:p>
          <a:p>
            <a:pPr>
              <a:lnSpc>
                <a:spcPct val="110000"/>
              </a:lnSpc>
            </a:pPr>
            <a:r>
              <a:rPr lang="en-US" dirty="0" smtClean="0"/>
              <a:t>Standardizing eligibility criteria</a:t>
            </a:r>
          </a:p>
          <a:p>
            <a:pPr>
              <a:lnSpc>
                <a:spcPct val="110000"/>
              </a:lnSpc>
            </a:pPr>
            <a:r>
              <a:rPr lang="en-US" dirty="0" smtClean="0"/>
              <a:t>Difficult populations (reflux, NAS, </a:t>
            </a:r>
            <a:r>
              <a:rPr lang="en-US" dirty="0" err="1" smtClean="0"/>
              <a:t>etc</a:t>
            </a:r>
            <a:r>
              <a:rPr lang="en-US" dirty="0" smtClean="0"/>
              <a:t>)?</a:t>
            </a:r>
          </a:p>
        </p:txBody>
      </p:sp>
    </p:spTree>
    <p:extLst>
      <p:ext uri="{BB962C8B-B14F-4D97-AF65-F5344CB8AC3E}">
        <p14:creationId xmlns:p14="http://schemas.microsoft.com/office/powerpoint/2010/main" val="247000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59536" y="557784"/>
            <a:ext cx="7461504" cy="630936"/>
          </a:xfrm>
          <a:prstGeom prst="roundRect">
            <a:avLst/>
          </a:prstGeom>
          <a:solidFill>
            <a:srgbClr val="AFA379"/>
          </a:solidFill>
          <a:ln>
            <a:solidFill>
              <a:srgbClr val="00510A"/>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FPQC Initiatives to Date</a:t>
            </a: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8</a:t>
            </a:fld>
            <a:endParaRPr lang="en-US">
              <a:solidFill>
                <a:prstClr val="white"/>
              </a:solidFill>
            </a:endParaRPr>
          </a:p>
        </p:txBody>
      </p:sp>
      <p:graphicFrame>
        <p:nvGraphicFramePr>
          <p:cNvPr id="5" name="Content Placeholder 6"/>
          <p:cNvGraphicFramePr>
            <a:graphicFrameLocks noGrp="1"/>
          </p:cNvGraphicFramePr>
          <p:nvPr>
            <p:ph idx="1"/>
            <p:extLst/>
          </p:nvPr>
        </p:nvGraphicFramePr>
        <p:xfrm>
          <a:off x="318782" y="1417638"/>
          <a:ext cx="8489656" cy="3610723"/>
        </p:xfrm>
        <a:graphic>
          <a:graphicData uri="http://schemas.openxmlformats.org/drawingml/2006/table">
            <a:tbl>
              <a:tblPr firstRow="1" bandRow="1">
                <a:tableStyleId>{5940675A-B579-460E-94D1-54222C63F5DA}</a:tableStyleId>
              </a:tblPr>
              <a:tblGrid>
                <a:gridCol w="3214914">
                  <a:extLst>
                    <a:ext uri="{9D8B030D-6E8A-4147-A177-3AD203B41FA5}">
                      <a16:colId xmlns:a16="http://schemas.microsoft.com/office/drawing/2014/main" xmlns="" val="20000"/>
                    </a:ext>
                  </a:extLst>
                </a:gridCol>
                <a:gridCol w="830080">
                  <a:extLst>
                    <a:ext uri="{9D8B030D-6E8A-4147-A177-3AD203B41FA5}">
                      <a16:colId xmlns:a16="http://schemas.microsoft.com/office/drawing/2014/main" xmlns="" val="20001"/>
                    </a:ext>
                  </a:extLst>
                </a:gridCol>
                <a:gridCol w="812548">
                  <a:extLst>
                    <a:ext uri="{9D8B030D-6E8A-4147-A177-3AD203B41FA5}">
                      <a16:colId xmlns:a16="http://schemas.microsoft.com/office/drawing/2014/main" xmlns="" val="20002"/>
                    </a:ext>
                  </a:extLst>
                </a:gridCol>
                <a:gridCol w="1025058">
                  <a:extLst>
                    <a:ext uri="{9D8B030D-6E8A-4147-A177-3AD203B41FA5}">
                      <a16:colId xmlns:a16="http://schemas.microsoft.com/office/drawing/2014/main" xmlns="" val="20003"/>
                    </a:ext>
                  </a:extLst>
                </a:gridCol>
                <a:gridCol w="869020">
                  <a:extLst>
                    <a:ext uri="{9D8B030D-6E8A-4147-A177-3AD203B41FA5}">
                      <a16:colId xmlns:a16="http://schemas.microsoft.com/office/drawing/2014/main" xmlns="" val="20004"/>
                    </a:ext>
                  </a:extLst>
                </a:gridCol>
                <a:gridCol w="869018">
                  <a:extLst>
                    <a:ext uri="{9D8B030D-6E8A-4147-A177-3AD203B41FA5}">
                      <a16:colId xmlns:a16="http://schemas.microsoft.com/office/drawing/2014/main" xmlns="" val="20005"/>
                    </a:ext>
                  </a:extLst>
                </a:gridCol>
                <a:gridCol w="869018">
                  <a:extLst>
                    <a:ext uri="{9D8B030D-6E8A-4147-A177-3AD203B41FA5}">
                      <a16:colId xmlns:a16="http://schemas.microsoft.com/office/drawing/2014/main" xmlns="" val="20006"/>
                    </a:ext>
                  </a:extLst>
                </a:gridCol>
              </a:tblGrid>
              <a:tr h="372663">
                <a:tc>
                  <a:txBody>
                    <a:bodyPr/>
                    <a:lstStyle/>
                    <a:p>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2011</a:t>
                      </a:r>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2012</a:t>
                      </a:r>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2013</a:t>
                      </a:r>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2014</a:t>
                      </a:r>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2015</a:t>
                      </a:r>
                      <a:endParaRPr lang="en-US" sz="2000" b="1" dirty="0">
                        <a:solidFill>
                          <a:schemeClr val="bg1"/>
                        </a:solidFill>
                      </a:endParaRPr>
                    </a:p>
                  </a:txBody>
                  <a:tcPr>
                    <a:solidFill>
                      <a:srgbClr val="00510B"/>
                    </a:solidFill>
                  </a:tcPr>
                </a:tc>
                <a:tc>
                  <a:txBody>
                    <a:bodyPr/>
                    <a:lstStyle/>
                    <a:p>
                      <a:pPr algn="ctr"/>
                      <a:r>
                        <a:rPr lang="en-US" sz="2000" b="1" dirty="0" smtClean="0">
                          <a:solidFill>
                            <a:schemeClr val="bg1"/>
                          </a:solidFill>
                        </a:rPr>
                        <a:t>2016</a:t>
                      </a:r>
                      <a:endParaRPr lang="en-US" sz="2000" b="1" dirty="0">
                        <a:solidFill>
                          <a:schemeClr val="bg1"/>
                        </a:solidFill>
                      </a:endParaRPr>
                    </a:p>
                  </a:txBody>
                  <a:tcPr>
                    <a:solidFill>
                      <a:srgbClr val="00510B"/>
                    </a:solidFill>
                  </a:tcPr>
                </a:tc>
                <a:extLst>
                  <a:ext uri="{0D108BD9-81ED-4DB2-BD59-A6C34878D82A}">
                    <a16:rowId xmlns:a16="http://schemas.microsoft.com/office/drawing/2014/main" xmlns="" val="10000"/>
                  </a:ext>
                </a:extLst>
              </a:tr>
              <a:tr h="372663">
                <a:tc>
                  <a:txBody>
                    <a:bodyPr/>
                    <a:lstStyle/>
                    <a:p>
                      <a:r>
                        <a:rPr lang="en-US" sz="2000" b="1" dirty="0" smtClean="0"/>
                        <a:t>Early</a:t>
                      </a:r>
                      <a:r>
                        <a:rPr lang="en-US" sz="2000" b="1" baseline="0" dirty="0" smtClean="0"/>
                        <a:t> Elective Delivery</a:t>
                      </a:r>
                      <a:endParaRPr lang="en-US" sz="2000" b="1" dirty="0"/>
                    </a:p>
                  </a:txBody>
                  <a:tcPr>
                    <a:solidFill>
                      <a:schemeClr val="bg1">
                        <a:lumMod val="85000"/>
                      </a:schemeClr>
                    </a:solidFill>
                  </a:tcPr>
                </a:tc>
                <a:tc gridSpan="2">
                  <a:txBody>
                    <a:bodyPr/>
                    <a:lstStyle/>
                    <a:p>
                      <a:endParaRPr lang="en-US" sz="2000" dirty="0">
                        <a:solidFill>
                          <a:srgbClr val="00B0F0"/>
                        </a:solidFill>
                      </a:endParaRPr>
                    </a:p>
                  </a:txBody>
                  <a:tcPr>
                    <a:solidFill>
                      <a:srgbClr val="0070C0"/>
                    </a:solidFill>
                  </a:tcPr>
                </a:tc>
                <a:tc hMerge="1">
                  <a:txBody>
                    <a:bodyPr/>
                    <a:lstStyle/>
                    <a:p>
                      <a:endParaRPr lang="en-US" sz="2000" dirty="0"/>
                    </a:p>
                  </a:txBody>
                  <a:tcPr>
                    <a:solidFill>
                      <a:srgbClr val="66CCFF"/>
                    </a:solidFill>
                  </a:tcPr>
                </a:tc>
                <a:tc gridSpan="4">
                  <a:txBody>
                    <a:bodyPr/>
                    <a:lstStyle/>
                    <a:p>
                      <a:endParaRPr lang="en-US" sz="2000" dirty="0"/>
                    </a:p>
                  </a:txBody>
                  <a:tcPr>
                    <a:solidFill>
                      <a:srgbClr val="9A8C5C"/>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lnL w="12700" cap="flat" cmpd="sng" algn="ctr">
                      <a:solidFill>
                        <a:schemeClr val="bg1"/>
                      </a:solidFill>
                      <a:prstDash val="solid"/>
                      <a:round/>
                      <a:headEnd type="none" w="med" len="med"/>
                      <a:tailEnd type="none" w="med" len="med"/>
                    </a:lnL>
                    <a:solidFill>
                      <a:schemeClr val="accent3">
                        <a:lumMod val="75000"/>
                      </a:schemeClr>
                    </a:solidFill>
                  </a:tcPr>
                </a:tc>
                <a:extLst>
                  <a:ext uri="{0D108BD9-81ED-4DB2-BD59-A6C34878D82A}">
                    <a16:rowId xmlns:a16="http://schemas.microsoft.com/office/drawing/2014/main" xmlns="" val="10001"/>
                  </a:ext>
                </a:extLst>
              </a:tr>
              <a:tr h="440803">
                <a:tc>
                  <a:txBody>
                    <a:bodyPr/>
                    <a:lstStyle/>
                    <a:p>
                      <a:r>
                        <a:rPr lang="en-US" sz="2000" b="1" dirty="0" smtClean="0"/>
                        <a:t>Neonatal Catheter Infections</a:t>
                      </a:r>
                      <a:endParaRPr lang="en-US" sz="2000" b="1" dirty="0"/>
                    </a:p>
                  </a:txBody>
                  <a:tcPr>
                    <a:solidFill>
                      <a:schemeClr val="bg1">
                        <a:lumMod val="85000"/>
                      </a:schemeClr>
                    </a:solidFill>
                  </a:tcPr>
                </a:tc>
                <a:tc gridSpan="3">
                  <a:txBody>
                    <a:bodyPr/>
                    <a:lstStyle/>
                    <a:p>
                      <a:endParaRPr lang="en-US" sz="2000" dirty="0">
                        <a:solidFill>
                          <a:srgbClr val="00B0F0"/>
                        </a:solidFill>
                      </a:endParaRPr>
                    </a:p>
                  </a:txBody>
                  <a:tcPr>
                    <a:lnR w="12700" cap="flat" cmpd="sng" algn="ctr">
                      <a:solidFill>
                        <a:schemeClr val="bg1"/>
                      </a:solidFill>
                      <a:prstDash val="solid"/>
                      <a:round/>
                      <a:headEnd type="none" w="med" len="med"/>
                      <a:tailEnd type="none" w="med" len="med"/>
                    </a:lnR>
                    <a:solidFill>
                      <a:srgbClr val="0070C0"/>
                    </a:solidFill>
                  </a:tcPr>
                </a:tc>
                <a:tc hMerge="1">
                  <a:txBody>
                    <a:bodyPr/>
                    <a:lstStyle/>
                    <a:p>
                      <a:endParaRPr lang="en-US" sz="2000" dirty="0"/>
                    </a:p>
                  </a:txBody>
                  <a:tcPr>
                    <a:solidFill>
                      <a:srgbClr val="66CCFF"/>
                    </a:solidFill>
                  </a:tcPr>
                </a:tc>
                <a:tc hMerge="1">
                  <a:txBody>
                    <a:bodyPr/>
                    <a:lstStyle/>
                    <a:p>
                      <a:endParaRPr lang="en-US" sz="2000" dirty="0"/>
                    </a:p>
                  </a:txBody>
                  <a:tcPr>
                    <a:lnR w="12700" cap="flat" cmpd="sng" algn="ctr">
                      <a:solidFill>
                        <a:schemeClr val="bg1"/>
                      </a:solidFill>
                      <a:prstDash val="solid"/>
                      <a:round/>
                      <a:headEnd type="none" w="med" len="med"/>
                      <a:tailEnd type="none" w="med" len="med"/>
                    </a:lnR>
                    <a:solidFill>
                      <a:srgbClr val="9A8C5C"/>
                    </a:solidFill>
                  </a:tcPr>
                </a:tc>
                <a:tc gridSpan="2">
                  <a:txBody>
                    <a:bodyPr/>
                    <a:lstStyle/>
                    <a:p>
                      <a:endParaRPr lang="en-US"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lang="en-US" sz="2000" dirty="0"/>
                    </a:p>
                  </a:txBody>
                  <a:tcPr>
                    <a:solidFill>
                      <a:schemeClr val="bg1"/>
                    </a:solidFill>
                  </a:tcPr>
                </a:tc>
                <a:tc>
                  <a:txBody>
                    <a:bodyPr/>
                    <a:lstStyle/>
                    <a:p>
                      <a:endParaRPr lang="en-US" sz="2000"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xmlns="" val="10002"/>
                  </a:ext>
                </a:extLst>
              </a:tr>
              <a:tr h="372663">
                <a:tc>
                  <a:txBody>
                    <a:bodyPr/>
                    <a:lstStyle/>
                    <a:p>
                      <a:r>
                        <a:rPr lang="en-US" sz="2000" b="1" dirty="0" smtClean="0"/>
                        <a:t>Obstetric</a:t>
                      </a:r>
                      <a:r>
                        <a:rPr lang="en-US" sz="2000" b="1" baseline="0" dirty="0" smtClean="0"/>
                        <a:t> Hemorrhage</a:t>
                      </a:r>
                      <a:endParaRPr lang="en-US" sz="2000" b="1" dirty="0"/>
                    </a:p>
                  </a:txBody>
                  <a:tcPr>
                    <a:solidFill>
                      <a:schemeClr val="bg1">
                        <a:lumMod val="85000"/>
                      </a:schemeClr>
                    </a:solidFill>
                  </a:tcPr>
                </a:tc>
                <a:tc gridSpan="2">
                  <a:txBody>
                    <a:bodyPr/>
                    <a:lstStyle/>
                    <a:p>
                      <a:endParaRPr lang="en-US" sz="2000" dirty="0"/>
                    </a:p>
                  </a:txBody>
                  <a:tcPr/>
                </a:tc>
                <a:tc hMerge="1">
                  <a:txBody>
                    <a:bodyPr/>
                    <a:lstStyle/>
                    <a:p>
                      <a:endParaRPr lang="en-US" sz="2000" dirty="0"/>
                    </a:p>
                  </a:txBody>
                  <a:tcPr/>
                </a:tc>
                <a:tc gridSpan="2">
                  <a:txBody>
                    <a:bodyPr/>
                    <a:lstStyle/>
                    <a:p>
                      <a:endParaRPr lang="en-US" sz="2000" dirty="0"/>
                    </a:p>
                  </a:txBody>
                  <a:tcPr>
                    <a:solidFill>
                      <a:srgbClr val="0070C0"/>
                    </a:solidFill>
                  </a:tcPr>
                </a:tc>
                <a:tc hMerge="1">
                  <a:txBody>
                    <a:bodyPr/>
                    <a:lstStyle/>
                    <a:p>
                      <a:endParaRPr lang="en-US" sz="2000" dirty="0"/>
                    </a:p>
                  </a:txBody>
                  <a:tcPr>
                    <a:solidFill>
                      <a:srgbClr val="66CCFF"/>
                    </a:solidFill>
                  </a:tcPr>
                </a:tc>
                <a:tc gridSpan="2">
                  <a:txBody>
                    <a:bodyPr/>
                    <a:lstStyle/>
                    <a:p>
                      <a:endParaRPr lang="en-US" dirty="0"/>
                    </a:p>
                  </a:txBody>
                  <a:tcPr>
                    <a:solidFill>
                      <a:srgbClr val="9A8C5C"/>
                    </a:solidFill>
                  </a:tcPr>
                </a:tc>
                <a:tc hMerge="1">
                  <a:txBody>
                    <a:bodyPr/>
                    <a:lstStyle/>
                    <a:p>
                      <a:endParaRPr lang="en-US" sz="2000" dirty="0"/>
                    </a:p>
                  </a:txBody>
                  <a:tcPr>
                    <a:solidFill>
                      <a:schemeClr val="bg2">
                        <a:lumMod val="50000"/>
                      </a:schemeClr>
                    </a:solidFill>
                  </a:tcPr>
                </a:tc>
                <a:extLst>
                  <a:ext uri="{0D108BD9-81ED-4DB2-BD59-A6C34878D82A}">
                    <a16:rowId xmlns:a16="http://schemas.microsoft.com/office/drawing/2014/main" xmlns="" val="10003"/>
                  </a:ext>
                </a:extLst>
              </a:tr>
              <a:tr h="372663">
                <a:tc>
                  <a:txBody>
                    <a:bodyPr/>
                    <a:lstStyle/>
                    <a:p>
                      <a:r>
                        <a:rPr lang="en-US" sz="2000" b="1" dirty="0" smtClean="0"/>
                        <a:t>Golden</a:t>
                      </a:r>
                      <a:r>
                        <a:rPr lang="en-US" sz="2000" b="1" baseline="0" dirty="0" smtClean="0"/>
                        <a:t> Hour</a:t>
                      </a:r>
                      <a:endParaRPr lang="en-US" sz="2000" b="1" dirty="0"/>
                    </a:p>
                  </a:txBody>
                  <a:tcPr>
                    <a:solidFill>
                      <a:schemeClr val="bg1">
                        <a:lumMod val="85000"/>
                      </a:schemeClr>
                    </a:solidFill>
                  </a:tcPr>
                </a:tc>
                <a:tc gridSpan="2">
                  <a:txBody>
                    <a:bodyPr/>
                    <a:lstStyle/>
                    <a:p>
                      <a:endParaRPr lang="en-US" sz="2000" dirty="0"/>
                    </a:p>
                  </a:txBody>
                  <a:tcPr/>
                </a:tc>
                <a:tc hMerge="1">
                  <a:txBody>
                    <a:bodyPr/>
                    <a:lstStyle/>
                    <a:p>
                      <a:endParaRPr lang="en-US" sz="2000" dirty="0"/>
                    </a:p>
                  </a:txBody>
                  <a:tcPr/>
                </a:tc>
                <a:tc gridSpan="2">
                  <a:txBody>
                    <a:bodyPr/>
                    <a:lstStyle/>
                    <a:p>
                      <a:endParaRPr lang="en-US" sz="2000" dirty="0"/>
                    </a:p>
                  </a:txBody>
                  <a:tcPr>
                    <a:solidFill>
                      <a:srgbClr val="0070C0"/>
                    </a:solidFill>
                  </a:tcPr>
                </a:tc>
                <a:tc hMerge="1">
                  <a:txBody>
                    <a:bodyPr/>
                    <a:lstStyle/>
                    <a:p>
                      <a:endParaRPr lang="en-US" sz="2000" dirty="0"/>
                    </a:p>
                  </a:txBody>
                  <a:tcPr>
                    <a:solidFill>
                      <a:srgbClr val="66CCFF"/>
                    </a:solidFill>
                  </a:tcPr>
                </a:tc>
                <a:tc>
                  <a:txBody>
                    <a:bodyPr/>
                    <a:lstStyle/>
                    <a:p>
                      <a:endParaRPr lang="en-US" sz="2000" dirty="0">
                        <a:solidFill>
                          <a:schemeClr val="accent3">
                            <a:lumMod val="75000"/>
                          </a:schemeClr>
                        </a:solidFill>
                      </a:endParaRPr>
                    </a:p>
                  </a:txBody>
                  <a:tcPr>
                    <a:solidFill>
                      <a:srgbClr val="9A8C5C"/>
                    </a:solidFill>
                  </a:tcPr>
                </a:tc>
                <a:tc>
                  <a:txBody>
                    <a:bodyPr/>
                    <a:lstStyle/>
                    <a:p>
                      <a:endParaRPr lang="en-US" sz="2000" dirty="0"/>
                    </a:p>
                  </a:txBody>
                  <a:tcPr/>
                </a:tc>
                <a:extLst>
                  <a:ext uri="{0D108BD9-81ED-4DB2-BD59-A6C34878D82A}">
                    <a16:rowId xmlns:a16="http://schemas.microsoft.com/office/drawing/2014/main" xmlns="" val="10004"/>
                  </a:ext>
                </a:extLst>
              </a:tr>
              <a:tr h="372663">
                <a:tc>
                  <a:txBody>
                    <a:bodyPr/>
                    <a:lstStyle/>
                    <a:p>
                      <a:r>
                        <a:rPr lang="en-US" sz="2000" b="1" dirty="0" smtClean="0"/>
                        <a:t>Antenatal</a:t>
                      </a:r>
                      <a:r>
                        <a:rPr lang="en-US" sz="2000" b="1" baseline="0" dirty="0" smtClean="0"/>
                        <a:t> Steroids</a:t>
                      </a:r>
                      <a:endParaRPr lang="en-US" sz="2000" b="1" dirty="0"/>
                    </a:p>
                  </a:txBody>
                  <a:tcPr>
                    <a:solidFill>
                      <a:schemeClr val="bg1">
                        <a:lumMod val="85000"/>
                      </a:schemeClr>
                    </a:solidFill>
                  </a:tcPr>
                </a:tc>
                <a:tc gridSpan="4">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gridSpan="2">
                  <a:txBody>
                    <a:bodyPr/>
                    <a:lstStyle/>
                    <a:p>
                      <a:endParaRPr lang="en-US" sz="2000" dirty="0">
                        <a:solidFill>
                          <a:schemeClr val="tx2">
                            <a:lumMod val="60000"/>
                            <a:lumOff val="40000"/>
                          </a:schemeClr>
                        </a:solidFill>
                      </a:endParaRPr>
                    </a:p>
                  </a:txBody>
                  <a:tcPr>
                    <a:solidFill>
                      <a:srgbClr val="0070C0"/>
                    </a:solidFill>
                  </a:tcPr>
                </a:tc>
                <a:tc hMerge="1">
                  <a:txBody>
                    <a:bodyPr/>
                    <a:lstStyle/>
                    <a:p>
                      <a:endParaRPr lang="en-US" sz="2000" dirty="0"/>
                    </a:p>
                  </a:txBody>
                  <a:tcPr>
                    <a:solidFill>
                      <a:srgbClr val="00B0F0"/>
                    </a:solidFill>
                  </a:tcPr>
                </a:tc>
                <a:extLst>
                  <a:ext uri="{0D108BD9-81ED-4DB2-BD59-A6C34878D82A}">
                    <a16:rowId xmlns:a16="http://schemas.microsoft.com/office/drawing/2014/main" xmlns="" val="10005"/>
                  </a:ext>
                </a:extLst>
              </a:tr>
              <a:tr h="372663">
                <a:tc>
                  <a:txBody>
                    <a:bodyPr/>
                    <a:lstStyle/>
                    <a:p>
                      <a:r>
                        <a:rPr lang="en-US" sz="2000" b="1" dirty="0" smtClean="0"/>
                        <a:t>Hypertension in Pregnancy</a:t>
                      </a:r>
                      <a:endParaRPr lang="en-US" sz="2000" b="1" dirty="0"/>
                    </a:p>
                  </a:txBody>
                  <a:tcPr>
                    <a:solidFill>
                      <a:schemeClr val="bg1">
                        <a:lumMod val="85000"/>
                      </a:schemeClr>
                    </a:solidFill>
                  </a:tcPr>
                </a:tc>
                <a:tc gridSpan="4">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gridSpan="2">
                  <a:txBody>
                    <a:bodyPr/>
                    <a:lstStyle/>
                    <a:p>
                      <a:endParaRPr lang="en-US" sz="2000" dirty="0">
                        <a:solidFill>
                          <a:schemeClr val="tx2">
                            <a:lumMod val="60000"/>
                            <a:lumOff val="40000"/>
                          </a:schemeClr>
                        </a:solidFill>
                      </a:endParaRPr>
                    </a:p>
                  </a:txBody>
                  <a:tcPr>
                    <a:solidFill>
                      <a:srgbClr val="0070C0"/>
                    </a:solidFill>
                  </a:tcPr>
                </a:tc>
                <a:tc hMerge="1">
                  <a:txBody>
                    <a:bodyPr/>
                    <a:lstStyle/>
                    <a:p>
                      <a:endParaRPr lang="en-US" sz="2000" dirty="0"/>
                    </a:p>
                  </a:txBody>
                  <a:tcPr>
                    <a:solidFill>
                      <a:srgbClr val="00B0F0"/>
                    </a:solidFill>
                  </a:tcPr>
                </a:tc>
                <a:extLst>
                  <a:ext uri="{0D108BD9-81ED-4DB2-BD59-A6C34878D82A}">
                    <a16:rowId xmlns:a16="http://schemas.microsoft.com/office/drawing/2014/main" xmlns="" val="10006"/>
                  </a:ext>
                </a:extLst>
              </a:tr>
              <a:tr h="372663">
                <a:tc>
                  <a:txBody>
                    <a:bodyPr/>
                    <a:lstStyle/>
                    <a:p>
                      <a:r>
                        <a:rPr lang="en-US" sz="2000" b="1" dirty="0" smtClean="0"/>
                        <a:t>Mothers Own</a:t>
                      </a:r>
                      <a:r>
                        <a:rPr lang="en-US" sz="2000" b="1" baseline="0" dirty="0" smtClean="0"/>
                        <a:t> Milk in NICU</a:t>
                      </a:r>
                      <a:endParaRPr lang="en-US" sz="2000" b="1" dirty="0"/>
                    </a:p>
                  </a:txBody>
                  <a:tcPr>
                    <a:solidFill>
                      <a:schemeClr val="bg1">
                        <a:lumMod val="85000"/>
                      </a:schemeClr>
                    </a:solidFill>
                  </a:tcPr>
                </a:tc>
                <a:tc gridSpan="4">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a:txBody>
                    <a:bodyPr/>
                    <a:lstStyle/>
                    <a:p>
                      <a:endParaRPr lang="en-US" sz="2000" dirty="0">
                        <a:solidFill>
                          <a:schemeClr val="tx2">
                            <a:lumMod val="60000"/>
                            <a:lumOff val="40000"/>
                          </a:schemeClr>
                        </a:solidFill>
                      </a:endParaRPr>
                    </a:p>
                  </a:txBody>
                  <a:tcPr>
                    <a:noFill/>
                  </a:tcPr>
                </a:tc>
                <a:tc>
                  <a:txBody>
                    <a:bodyPr/>
                    <a:lstStyle/>
                    <a:p>
                      <a:endParaRPr lang="en-US" sz="2000" dirty="0"/>
                    </a:p>
                  </a:txBody>
                  <a:tcPr>
                    <a:solidFill>
                      <a:srgbClr val="0070C0"/>
                    </a:solidFill>
                  </a:tcPr>
                </a:tc>
                <a:extLst>
                  <a:ext uri="{0D108BD9-81ED-4DB2-BD59-A6C34878D82A}">
                    <a16:rowId xmlns:a16="http://schemas.microsoft.com/office/drawing/2014/main" xmlns="" val="10007"/>
                  </a:ext>
                </a:extLst>
              </a:tr>
              <a:tr h="372663">
                <a:tc>
                  <a:txBody>
                    <a:bodyPr/>
                    <a:lstStyle/>
                    <a:p>
                      <a:r>
                        <a:rPr lang="en-US" sz="2000" b="1" baseline="0" dirty="0" smtClean="0"/>
                        <a:t>Perinatal QI Indicators</a:t>
                      </a:r>
                      <a:endParaRPr lang="en-US" sz="2000" b="1" dirty="0"/>
                    </a:p>
                  </a:txBody>
                  <a:tcPr>
                    <a:solidFill>
                      <a:schemeClr val="bg1">
                        <a:lumMod val="85000"/>
                      </a:schemeClr>
                    </a:solidFill>
                  </a:tcPr>
                </a:tc>
                <a:tc gridSpan="4">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hMerge="1">
                  <a:txBody>
                    <a:bodyPr/>
                    <a:lstStyle/>
                    <a:p>
                      <a:endParaRPr lang="en-US" sz="2000" dirty="0"/>
                    </a:p>
                  </a:txBody>
                  <a:tcPr>
                    <a:solidFill>
                      <a:schemeClr val="bg1"/>
                    </a:solidFill>
                  </a:tcPr>
                </a:tc>
                <a:tc>
                  <a:txBody>
                    <a:bodyPr/>
                    <a:lstStyle/>
                    <a:p>
                      <a:endParaRPr lang="en-US" sz="2000" dirty="0">
                        <a:solidFill>
                          <a:schemeClr val="tx2">
                            <a:lumMod val="60000"/>
                            <a:lumOff val="40000"/>
                          </a:schemeClr>
                        </a:solidFill>
                      </a:endParaRPr>
                    </a:p>
                  </a:txBody>
                  <a:tcPr>
                    <a:noFill/>
                  </a:tcPr>
                </a:tc>
                <a:tc>
                  <a:txBody>
                    <a:bodyPr/>
                    <a:lstStyle/>
                    <a:p>
                      <a:endParaRPr lang="en-US" sz="2000" dirty="0"/>
                    </a:p>
                  </a:txBody>
                  <a:tcPr>
                    <a:solidFill>
                      <a:srgbClr val="0070C0"/>
                    </a:solidFill>
                  </a:tcPr>
                </a:tc>
                <a:extLst>
                  <a:ext uri="{0D108BD9-81ED-4DB2-BD59-A6C34878D82A}">
                    <a16:rowId xmlns:a16="http://schemas.microsoft.com/office/drawing/2014/main" xmlns="" val="10008"/>
                  </a:ext>
                </a:extLst>
              </a:tr>
            </a:tbl>
          </a:graphicData>
        </a:graphic>
      </p:graphicFrame>
      <p:sp>
        <p:nvSpPr>
          <p:cNvPr id="6" name="TextBox 5"/>
          <p:cNvSpPr txBox="1"/>
          <p:nvPr/>
        </p:nvSpPr>
        <p:spPr>
          <a:xfrm>
            <a:off x="2317406" y="5487103"/>
            <a:ext cx="5969344" cy="461665"/>
          </a:xfrm>
          <a:prstGeom prst="rect">
            <a:avLst/>
          </a:prstGeom>
          <a:noFill/>
        </p:spPr>
        <p:txBody>
          <a:bodyPr wrap="square" rtlCol="0">
            <a:spAutoFit/>
          </a:bodyPr>
          <a:lstStyle/>
          <a:p>
            <a:pPr eaLnBrk="1" fontAlgn="auto" hangingPunct="1">
              <a:spcBef>
                <a:spcPts val="0"/>
              </a:spcBef>
              <a:spcAft>
                <a:spcPts val="0"/>
              </a:spcAft>
            </a:pPr>
            <a:r>
              <a:rPr lang="en-US" sz="2400" b="1" dirty="0" smtClean="0">
                <a:ln>
                  <a:solidFill>
                    <a:prstClr val="black"/>
                  </a:solidFill>
                </a:ln>
                <a:solidFill>
                  <a:srgbClr val="0070C0"/>
                </a:solidFill>
                <a:latin typeface="Calibri"/>
                <a:ea typeface="+mn-ea"/>
              </a:rPr>
              <a:t>Active </a:t>
            </a:r>
            <a:r>
              <a:rPr lang="en-US" sz="2400" b="1" dirty="0">
                <a:ln>
                  <a:solidFill>
                    <a:prstClr val="black"/>
                  </a:solidFill>
                </a:ln>
                <a:solidFill>
                  <a:srgbClr val="0070C0"/>
                </a:solidFill>
                <a:latin typeface="Calibri"/>
                <a:ea typeface="+mn-ea"/>
              </a:rPr>
              <a:t>Project	</a:t>
            </a:r>
            <a:r>
              <a:rPr lang="en-US" sz="2400" b="1" dirty="0">
                <a:ln>
                  <a:solidFill>
                    <a:prstClr val="black"/>
                  </a:solidFill>
                </a:ln>
                <a:solidFill>
                  <a:srgbClr val="4BACC6">
                    <a:lumMod val="75000"/>
                  </a:srgbClr>
                </a:solidFill>
                <a:latin typeface="Calibri"/>
                <a:ea typeface="+mn-ea"/>
              </a:rPr>
              <a:t>	</a:t>
            </a:r>
            <a:r>
              <a:rPr lang="en-US" sz="2400" b="1" dirty="0">
                <a:ln>
                  <a:solidFill>
                    <a:prstClr val="black"/>
                  </a:solidFill>
                </a:ln>
                <a:solidFill>
                  <a:srgbClr val="9A8C5C"/>
                </a:solidFill>
                <a:latin typeface="Calibri"/>
                <a:ea typeface="+mn-ea"/>
              </a:rPr>
              <a:t>Sustainability Phase </a:t>
            </a:r>
            <a:r>
              <a:rPr lang="en-US" sz="2400" b="1" dirty="0">
                <a:ln>
                  <a:solidFill>
                    <a:prstClr val="black"/>
                  </a:solidFill>
                </a:ln>
                <a:solidFill>
                  <a:srgbClr val="00B0F0"/>
                </a:solidFill>
                <a:latin typeface="Calibri"/>
                <a:ea typeface="+mn-ea"/>
              </a:rPr>
              <a:t>	</a:t>
            </a:r>
          </a:p>
        </p:txBody>
      </p:sp>
      <p:graphicFrame>
        <p:nvGraphicFramePr>
          <p:cNvPr id="7" name="Table 6"/>
          <p:cNvGraphicFramePr>
            <a:graphicFrameLocks noGrp="1"/>
          </p:cNvGraphicFramePr>
          <p:nvPr/>
        </p:nvGraphicFramePr>
        <p:xfrm>
          <a:off x="5872294" y="6199464"/>
          <a:ext cx="293614" cy="365760"/>
        </p:xfrm>
        <a:graphic>
          <a:graphicData uri="http://schemas.openxmlformats.org/drawingml/2006/table">
            <a:tbl>
              <a:tblPr/>
              <a:tblGrid>
                <a:gridCol w="293614">
                  <a:extLst>
                    <a:ext uri="{9D8B030D-6E8A-4147-A177-3AD203B41FA5}">
                      <a16:colId xmlns:a16="http://schemas.microsoft.com/office/drawing/2014/main" xmlns="" val="20000"/>
                    </a:ext>
                  </a:extLst>
                </a:gridCol>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10000"/>
                  </a:ext>
                </a:extLst>
              </a:tr>
            </a:tbl>
          </a:graphicData>
        </a:graphic>
      </p:graphicFrame>
      <p:sp>
        <p:nvSpPr>
          <p:cNvPr id="3" name="Rectangle 2"/>
          <p:cNvSpPr/>
          <p:nvPr/>
        </p:nvSpPr>
        <p:spPr>
          <a:xfrm>
            <a:off x="2112307" y="5588077"/>
            <a:ext cx="243854" cy="1880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4827733" y="5578660"/>
            <a:ext cx="243854" cy="188007"/>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1763208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Compliance with Safe Sleep Positioning</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467600" cy="5835851"/>
          </a:xfrm>
          <a:prstGeom prst="rect">
            <a:avLst/>
          </a:prstGeom>
          <a:noFill/>
          <a:ln>
            <a:solidFill>
              <a:schemeClr val="tx1"/>
            </a:solidFill>
          </a:ln>
        </p:spPr>
      </p:pic>
      <p:sp>
        <p:nvSpPr>
          <p:cNvPr id="3" name="Rectangle 2"/>
          <p:cNvSpPr/>
          <p:nvPr/>
        </p:nvSpPr>
        <p:spPr>
          <a:xfrm>
            <a:off x="5562600" y="4876800"/>
            <a:ext cx="2015295" cy="261610"/>
          </a:xfrm>
          <a:prstGeom prst="rect">
            <a:avLst/>
          </a:prstGeom>
        </p:spPr>
        <p:txBody>
          <a:bodyPr wrap="none">
            <a:spAutoFit/>
          </a:bodyPr>
          <a:lstStyle/>
          <a:p>
            <a:pPr eaLnBrk="1" fontAlgn="auto" hangingPunct="1">
              <a:spcBef>
                <a:spcPts val="0"/>
              </a:spcBef>
              <a:spcAft>
                <a:spcPts val="0"/>
              </a:spcAft>
            </a:pPr>
            <a:r>
              <a:rPr lang="en-US" sz="1100" dirty="0">
                <a:solidFill>
                  <a:prstClr val="black"/>
                </a:solidFill>
                <a:latin typeface="Calibri"/>
                <a:ea typeface="+mn-ea"/>
              </a:rPr>
              <a:t>center line= 2015 Baseline data</a:t>
            </a:r>
            <a:r>
              <a:rPr lang="en-US" sz="1100" b="1" dirty="0">
                <a:solidFill>
                  <a:prstClr val="black"/>
                </a:solidFill>
                <a:latin typeface="Calibri"/>
                <a:ea typeface="+mn-ea"/>
              </a:rPr>
              <a:t> </a:t>
            </a:r>
            <a:endParaRPr lang="en-US" sz="1100" dirty="0">
              <a:solidFill>
                <a:prstClr val="black"/>
              </a:solidFill>
              <a:latin typeface="Calibri"/>
              <a:ea typeface="+mn-ea"/>
            </a:endParaRPr>
          </a:p>
        </p:txBody>
      </p:sp>
    </p:spTree>
    <p:extLst>
      <p:ext uri="{BB962C8B-B14F-4D97-AF65-F5344CB8AC3E}">
        <p14:creationId xmlns:p14="http://schemas.microsoft.com/office/powerpoint/2010/main" val="33061981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Compliance by Safe Sleep Practice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229600" cy="5648024"/>
          </a:xfrm>
          <a:prstGeom prst="rect">
            <a:avLst/>
          </a:prstGeom>
          <a:noFill/>
        </p:spPr>
      </p:pic>
    </p:spTree>
    <p:extLst>
      <p:ext uri="{BB962C8B-B14F-4D97-AF65-F5344CB8AC3E}">
        <p14:creationId xmlns:p14="http://schemas.microsoft.com/office/powerpoint/2010/main" val="14093036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Compliance by Site</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990599"/>
            <a:ext cx="8610600" cy="54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067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Mother’s Own Milk in VLBW Infants</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dirty="0" smtClean="0"/>
              <a:t>Launched 2015</a:t>
            </a:r>
          </a:p>
          <a:p>
            <a:r>
              <a:rPr lang="en-US" dirty="0" smtClean="0"/>
              <a:t>All 10 level III NICUs in MA </a:t>
            </a:r>
          </a:p>
          <a:p>
            <a:r>
              <a:rPr lang="en-US" dirty="0" smtClean="0"/>
              <a:t>Lead:  Meg Parker, Boston Medical Center</a:t>
            </a:r>
          </a:p>
          <a:p>
            <a:r>
              <a:rPr lang="en-US" dirty="0" smtClean="0"/>
              <a:t>2 summits/year, 4 webinars/year, site visits</a:t>
            </a:r>
          </a:p>
          <a:p>
            <a:r>
              <a:rPr lang="en-US" dirty="0" smtClean="0"/>
              <a:t>Extensive QI coaching</a:t>
            </a:r>
          </a:p>
          <a:p>
            <a:r>
              <a:rPr lang="en-US" dirty="0" smtClean="0"/>
              <a:t>Partnership with DPH, WIC</a:t>
            </a:r>
          </a:p>
          <a:p>
            <a:r>
              <a:rPr lang="en-US" dirty="0" smtClean="0"/>
              <a:t>Through September 2016:  &gt;700 VLBW infants</a:t>
            </a:r>
          </a:p>
        </p:txBody>
      </p:sp>
    </p:spTree>
    <p:extLst>
      <p:ext uri="{BB962C8B-B14F-4D97-AF65-F5344CB8AC3E}">
        <p14:creationId xmlns:p14="http://schemas.microsoft.com/office/powerpoint/2010/main" val="36717786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Gill Sans MT" panose="020B0502020104020203" pitchFamily="34" charset="0"/>
              </a:rPr>
              <a:t>Mother’s Milk, Discharge/Transfer,  VLBW</a:t>
            </a:r>
            <a:endParaRPr lang="en-US" dirty="0">
              <a:latin typeface="Gill Sans MT" panose="020B0502020104020203" pitchFamily="34"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40416"/>
            <a:ext cx="7620000" cy="595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0321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Gill Sans MT" panose="020B0502020104020203" pitchFamily="34" charset="0"/>
              </a:rPr>
              <a:t>Average Time to First Pump</a:t>
            </a:r>
            <a:endParaRPr lang="en-US" dirty="0">
              <a:latin typeface="Gill Sans MT" panose="020B0502020104020203" pitchFamily="34"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315200" cy="571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0755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Gill Sans MT" panose="020B0502020104020203" pitchFamily="34" charset="0"/>
              </a:rPr>
              <a:t>Mother’s Milk, Discharge/Transfer, by Race</a:t>
            </a:r>
            <a:endParaRPr lang="en-US" dirty="0">
              <a:latin typeface="Gill Sans MT" panose="020B0502020104020203"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914400"/>
            <a:ext cx="80010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5335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8382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800" kern="1200">
                <a:solidFill>
                  <a:schemeClr val="tx2">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2">
                    <a:lumMod val="75000"/>
                  </a:schemeClr>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2">
                    <a:lumMod val="75000"/>
                  </a:schemeClr>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2">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200" dirty="0" smtClean="0">
                <a:solidFill>
                  <a:srgbClr val="17375E"/>
                </a:solidFill>
              </a:rPr>
              <a:t>Collaborative project since 2013 </a:t>
            </a:r>
          </a:p>
          <a:p>
            <a:pPr>
              <a:defRPr/>
            </a:pPr>
            <a:r>
              <a:rPr lang="en-US" sz="3200" dirty="0" smtClean="0">
                <a:solidFill>
                  <a:srgbClr val="17375E"/>
                </a:solidFill>
              </a:rPr>
              <a:t>Hospital-based improvement teams</a:t>
            </a:r>
          </a:p>
          <a:p>
            <a:pPr>
              <a:defRPr/>
            </a:pPr>
            <a:r>
              <a:rPr lang="en-US" sz="3200" dirty="0" smtClean="0">
                <a:solidFill>
                  <a:srgbClr val="17375E"/>
                </a:solidFill>
              </a:rPr>
              <a:t>Education through VON webinar series</a:t>
            </a:r>
          </a:p>
          <a:p>
            <a:pPr>
              <a:defRPr/>
            </a:pPr>
            <a:r>
              <a:rPr lang="en-US" sz="3200" dirty="0" smtClean="0">
                <a:solidFill>
                  <a:srgbClr val="17375E"/>
                </a:solidFill>
              </a:rPr>
              <a:t>Twice yearly summits for sharing, learning</a:t>
            </a:r>
          </a:p>
          <a:p>
            <a:pPr>
              <a:defRPr/>
            </a:pPr>
            <a:r>
              <a:rPr lang="en-US" sz="3200" dirty="0" smtClean="0">
                <a:solidFill>
                  <a:srgbClr val="17375E"/>
                </a:solidFill>
              </a:rPr>
              <a:t>Practice surveys and data audits</a:t>
            </a:r>
          </a:p>
          <a:p>
            <a:pPr>
              <a:defRPr/>
            </a:pPr>
            <a:r>
              <a:rPr lang="en-US" sz="3200" dirty="0" smtClean="0">
                <a:solidFill>
                  <a:srgbClr val="17375E"/>
                </a:solidFill>
              </a:rPr>
              <a:t>Local improvements</a:t>
            </a:r>
          </a:p>
          <a:p>
            <a:pPr>
              <a:defRPr/>
            </a:pPr>
            <a:r>
              <a:rPr lang="en-US" sz="3200" dirty="0" smtClean="0">
                <a:solidFill>
                  <a:srgbClr val="17375E"/>
                </a:solidFill>
              </a:rPr>
              <a:t>Partnerships with many state agencies and groups</a:t>
            </a:r>
          </a:p>
          <a:p>
            <a:pPr>
              <a:defRPr/>
            </a:pPr>
            <a:endParaRPr lang="en-US" sz="3200" dirty="0" smtClean="0">
              <a:solidFill>
                <a:srgbClr val="17375E"/>
              </a:solidFill>
            </a:endParaRPr>
          </a:p>
        </p:txBody>
      </p:sp>
      <p:sp>
        <p:nvSpPr>
          <p:cNvPr id="10242" name="Title 2"/>
          <p:cNvSpPr>
            <a:spLocks noGrp="1"/>
          </p:cNvSpPr>
          <p:nvPr>
            <p:ph type="title"/>
          </p:nvPr>
        </p:nvSpPr>
        <p:spPr/>
        <p:txBody>
          <a:bodyPr>
            <a:noAutofit/>
          </a:bodyPr>
          <a:lstStyle/>
          <a:p>
            <a:r>
              <a:rPr lang="en-US" altLang="en-US" dirty="0" err="1" smtClean="0">
                <a:solidFill>
                  <a:srgbClr val="17375E"/>
                </a:solidFill>
              </a:rPr>
              <a:t>NeoQIC</a:t>
            </a:r>
            <a:r>
              <a:rPr lang="en-US" altLang="en-US" dirty="0" smtClean="0">
                <a:solidFill>
                  <a:srgbClr val="17375E"/>
                </a:solidFill>
              </a:rPr>
              <a:t> NAS Initiative</a:t>
            </a:r>
          </a:p>
        </p:txBody>
      </p:sp>
    </p:spTree>
    <p:extLst>
      <p:ext uri="{BB962C8B-B14F-4D97-AF65-F5344CB8AC3E}">
        <p14:creationId xmlns:p14="http://schemas.microsoft.com/office/powerpoint/2010/main" val="2693584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419705"/>
            <a:ext cx="65913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1700" y="2867505"/>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BIDMC</a:t>
            </a:r>
          </a:p>
        </p:txBody>
      </p:sp>
      <p:sp>
        <p:nvSpPr>
          <p:cNvPr id="8" name="TextBox 7"/>
          <p:cNvSpPr txBox="1"/>
          <p:nvPr/>
        </p:nvSpPr>
        <p:spPr>
          <a:xfrm>
            <a:off x="5981700" y="3194530"/>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BMC</a:t>
            </a:r>
          </a:p>
        </p:txBody>
      </p:sp>
      <p:sp>
        <p:nvSpPr>
          <p:cNvPr id="9" name="TextBox 8"/>
          <p:cNvSpPr txBox="1"/>
          <p:nvPr/>
        </p:nvSpPr>
        <p:spPr>
          <a:xfrm>
            <a:off x="5784850" y="2348392"/>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Tufts</a:t>
            </a:r>
          </a:p>
        </p:txBody>
      </p:sp>
      <p:sp>
        <p:nvSpPr>
          <p:cNvPr id="10" name="TextBox 9"/>
          <p:cNvSpPr txBox="1"/>
          <p:nvPr/>
        </p:nvSpPr>
        <p:spPr>
          <a:xfrm>
            <a:off x="1219200" y="3185005"/>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err="1">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Baystate</a:t>
            </a:r>
            <a:endPar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endParaRPr>
          </a:p>
        </p:txBody>
      </p:sp>
      <p:sp>
        <p:nvSpPr>
          <p:cNvPr id="12" name="TextBox 11"/>
          <p:cNvSpPr txBox="1"/>
          <p:nvPr/>
        </p:nvSpPr>
        <p:spPr>
          <a:xfrm>
            <a:off x="5534025" y="36168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South Shore</a:t>
            </a:r>
          </a:p>
        </p:txBody>
      </p:sp>
      <p:sp>
        <p:nvSpPr>
          <p:cNvPr id="13" name="TextBox 12"/>
          <p:cNvSpPr txBox="1"/>
          <p:nvPr/>
        </p:nvSpPr>
        <p:spPr>
          <a:xfrm>
            <a:off x="4941887" y="3067530"/>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St. Elizabeth’s</a:t>
            </a:r>
          </a:p>
        </p:txBody>
      </p:sp>
      <p:sp>
        <p:nvSpPr>
          <p:cNvPr id="15" name="TextBox 14"/>
          <p:cNvSpPr txBox="1"/>
          <p:nvPr/>
        </p:nvSpPr>
        <p:spPr>
          <a:xfrm>
            <a:off x="2870200" y="274526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UMass</a:t>
            </a:r>
          </a:p>
        </p:txBody>
      </p:sp>
      <p:sp>
        <p:nvSpPr>
          <p:cNvPr id="16" name="TextBox 15"/>
          <p:cNvSpPr txBox="1"/>
          <p:nvPr/>
        </p:nvSpPr>
        <p:spPr>
          <a:xfrm>
            <a:off x="5534025" y="2576992"/>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BWH</a:t>
            </a:r>
          </a:p>
        </p:txBody>
      </p:sp>
      <p:sp>
        <p:nvSpPr>
          <p:cNvPr id="17" name="TextBox 16"/>
          <p:cNvSpPr txBox="1"/>
          <p:nvPr/>
        </p:nvSpPr>
        <p:spPr>
          <a:xfrm>
            <a:off x="4883150" y="4405792"/>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Charlton</a:t>
            </a:r>
          </a:p>
        </p:txBody>
      </p:sp>
      <p:sp>
        <p:nvSpPr>
          <p:cNvPr id="18" name="TextBox 17"/>
          <p:cNvSpPr txBox="1"/>
          <p:nvPr/>
        </p:nvSpPr>
        <p:spPr>
          <a:xfrm>
            <a:off x="1085850" y="2126142"/>
            <a:ext cx="2152650" cy="338138"/>
          </a:xfrm>
          <a:prstGeom prst="rect">
            <a:avLst/>
          </a:prstGeom>
          <a:noFill/>
        </p:spPr>
        <p:txBody>
          <a:bodyPr>
            <a:spAutoFit/>
          </a:bodyPr>
          <a:lstStyle/>
          <a:p>
            <a:pPr algn="ctr" eaLnBrk="1" fontAlgn="auto" hangingPunct="1">
              <a:spcBef>
                <a:spcPts val="0"/>
              </a:spcBef>
              <a:spcAft>
                <a:spcPts val="0"/>
              </a:spcAft>
              <a:defRPr/>
            </a:pPr>
            <a:r>
              <a:rPr lang="en-US" sz="1600" b="1" dirty="0" err="1">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Baystate</a:t>
            </a: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 Franklin</a:t>
            </a:r>
          </a:p>
        </p:txBody>
      </p:sp>
      <p:sp>
        <p:nvSpPr>
          <p:cNvPr id="19" name="TextBox 18"/>
          <p:cNvSpPr txBox="1"/>
          <p:nvPr/>
        </p:nvSpPr>
        <p:spPr>
          <a:xfrm>
            <a:off x="4000500" y="350091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Brockton</a:t>
            </a:r>
          </a:p>
        </p:txBody>
      </p:sp>
      <p:sp>
        <p:nvSpPr>
          <p:cNvPr id="20" name="TextBox 19"/>
          <p:cNvSpPr txBox="1"/>
          <p:nvPr/>
        </p:nvSpPr>
        <p:spPr>
          <a:xfrm>
            <a:off x="5335587" y="194675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Beverly</a:t>
            </a:r>
          </a:p>
        </p:txBody>
      </p:sp>
      <p:sp>
        <p:nvSpPr>
          <p:cNvPr id="21" name="TextBox 20"/>
          <p:cNvSpPr txBox="1"/>
          <p:nvPr/>
        </p:nvSpPr>
        <p:spPr>
          <a:xfrm>
            <a:off x="152400" y="2842105"/>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Berkshire</a:t>
            </a:r>
          </a:p>
        </p:txBody>
      </p:sp>
      <p:sp>
        <p:nvSpPr>
          <p:cNvPr id="22" name="TextBox 21"/>
          <p:cNvSpPr txBox="1"/>
          <p:nvPr/>
        </p:nvSpPr>
        <p:spPr>
          <a:xfrm>
            <a:off x="1141412" y="2503967"/>
            <a:ext cx="21336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Cooley Dickinson</a:t>
            </a:r>
          </a:p>
        </p:txBody>
      </p:sp>
      <p:sp>
        <p:nvSpPr>
          <p:cNvPr id="23" name="TextBox 22"/>
          <p:cNvSpPr txBox="1"/>
          <p:nvPr/>
        </p:nvSpPr>
        <p:spPr>
          <a:xfrm>
            <a:off x="6580187" y="439626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Cape Cod</a:t>
            </a:r>
          </a:p>
        </p:txBody>
      </p:sp>
      <p:sp>
        <p:nvSpPr>
          <p:cNvPr id="24" name="TextBox 23"/>
          <p:cNvSpPr txBox="1"/>
          <p:nvPr/>
        </p:nvSpPr>
        <p:spPr>
          <a:xfrm>
            <a:off x="5970587" y="16991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Anna </a:t>
            </a:r>
            <a:r>
              <a:rPr lang="en-US" sz="1600" b="1" dirty="0" err="1">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Jaques</a:t>
            </a:r>
            <a:endPar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endParaRPr>
          </a:p>
        </p:txBody>
      </p:sp>
      <p:sp>
        <p:nvSpPr>
          <p:cNvPr id="25" name="TextBox 24"/>
          <p:cNvSpPr txBox="1"/>
          <p:nvPr/>
        </p:nvSpPr>
        <p:spPr>
          <a:xfrm>
            <a:off x="4122737" y="2430942"/>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Emerson</a:t>
            </a:r>
          </a:p>
        </p:txBody>
      </p:sp>
      <p:sp>
        <p:nvSpPr>
          <p:cNvPr id="26" name="TextBox 25"/>
          <p:cNvSpPr txBox="1"/>
          <p:nvPr/>
        </p:nvSpPr>
        <p:spPr>
          <a:xfrm>
            <a:off x="4192587" y="3785080"/>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Good Samaritan</a:t>
            </a:r>
          </a:p>
        </p:txBody>
      </p:sp>
      <p:sp>
        <p:nvSpPr>
          <p:cNvPr id="27" name="TextBox 26"/>
          <p:cNvSpPr txBox="1"/>
          <p:nvPr/>
        </p:nvSpPr>
        <p:spPr>
          <a:xfrm>
            <a:off x="4000500" y="1659417"/>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Health Alliance</a:t>
            </a:r>
          </a:p>
        </p:txBody>
      </p:sp>
      <p:sp>
        <p:nvSpPr>
          <p:cNvPr id="28" name="TextBox 27"/>
          <p:cNvSpPr txBox="1"/>
          <p:nvPr/>
        </p:nvSpPr>
        <p:spPr>
          <a:xfrm>
            <a:off x="2614612" y="20928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Heywood</a:t>
            </a:r>
          </a:p>
        </p:txBody>
      </p:sp>
      <p:sp>
        <p:nvSpPr>
          <p:cNvPr id="29" name="TextBox 28"/>
          <p:cNvSpPr txBox="1"/>
          <p:nvPr/>
        </p:nvSpPr>
        <p:spPr>
          <a:xfrm>
            <a:off x="4122737" y="136096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Holy Family</a:t>
            </a:r>
          </a:p>
        </p:txBody>
      </p:sp>
      <p:sp>
        <p:nvSpPr>
          <p:cNvPr id="30" name="TextBox 29"/>
          <p:cNvSpPr txBox="1"/>
          <p:nvPr/>
        </p:nvSpPr>
        <p:spPr>
          <a:xfrm>
            <a:off x="5784850" y="400891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smtClean="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Plymouth</a:t>
            </a:r>
            <a:endPar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endParaRPr>
          </a:p>
        </p:txBody>
      </p:sp>
      <p:sp>
        <p:nvSpPr>
          <p:cNvPr id="31" name="TextBox 30"/>
          <p:cNvSpPr txBox="1"/>
          <p:nvPr/>
        </p:nvSpPr>
        <p:spPr>
          <a:xfrm>
            <a:off x="5557837" y="1419705"/>
            <a:ext cx="2122488"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Lawrence General</a:t>
            </a:r>
          </a:p>
        </p:txBody>
      </p:sp>
      <p:sp>
        <p:nvSpPr>
          <p:cNvPr id="32" name="TextBox 31"/>
          <p:cNvSpPr txBox="1"/>
          <p:nvPr/>
        </p:nvSpPr>
        <p:spPr>
          <a:xfrm>
            <a:off x="3692525" y="19404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Lowell General</a:t>
            </a:r>
          </a:p>
        </p:txBody>
      </p:sp>
      <p:sp>
        <p:nvSpPr>
          <p:cNvPr id="33" name="TextBox 32"/>
          <p:cNvSpPr txBox="1"/>
          <p:nvPr/>
        </p:nvSpPr>
        <p:spPr>
          <a:xfrm>
            <a:off x="4132262" y="2729392"/>
            <a:ext cx="231775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Melrose-Wakefield</a:t>
            </a:r>
          </a:p>
        </p:txBody>
      </p:sp>
      <p:sp>
        <p:nvSpPr>
          <p:cNvPr id="34" name="TextBox 33"/>
          <p:cNvSpPr txBox="1"/>
          <p:nvPr/>
        </p:nvSpPr>
        <p:spPr>
          <a:xfrm>
            <a:off x="3552825" y="29691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err="1">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Metrowest</a:t>
            </a:r>
            <a:endPar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endParaRPr>
          </a:p>
        </p:txBody>
      </p:sp>
      <p:sp>
        <p:nvSpPr>
          <p:cNvPr id="35" name="TextBox 34"/>
          <p:cNvSpPr txBox="1"/>
          <p:nvPr/>
        </p:nvSpPr>
        <p:spPr>
          <a:xfrm>
            <a:off x="5113337" y="335010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Mt. Auburn</a:t>
            </a:r>
          </a:p>
        </p:txBody>
      </p:sp>
      <p:sp>
        <p:nvSpPr>
          <p:cNvPr id="36" name="TextBox 35"/>
          <p:cNvSpPr txBox="1"/>
          <p:nvPr/>
        </p:nvSpPr>
        <p:spPr>
          <a:xfrm>
            <a:off x="6396037" y="5170967"/>
            <a:ext cx="1981200" cy="338138"/>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Nantucket</a:t>
            </a:r>
          </a:p>
        </p:txBody>
      </p:sp>
      <p:sp>
        <p:nvSpPr>
          <p:cNvPr id="37" name="TextBox 36"/>
          <p:cNvSpPr txBox="1"/>
          <p:nvPr/>
        </p:nvSpPr>
        <p:spPr>
          <a:xfrm>
            <a:off x="3049587" y="3207230"/>
            <a:ext cx="22860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Newton-Wellesley</a:t>
            </a:r>
          </a:p>
        </p:txBody>
      </p:sp>
      <p:sp>
        <p:nvSpPr>
          <p:cNvPr id="38" name="TextBox 37"/>
          <p:cNvSpPr txBox="1"/>
          <p:nvPr/>
        </p:nvSpPr>
        <p:spPr>
          <a:xfrm>
            <a:off x="6524625" y="2046767"/>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North Shore</a:t>
            </a:r>
          </a:p>
        </p:txBody>
      </p:sp>
      <p:sp>
        <p:nvSpPr>
          <p:cNvPr id="39" name="TextBox 38"/>
          <p:cNvSpPr txBox="1"/>
          <p:nvPr/>
        </p:nvSpPr>
        <p:spPr>
          <a:xfrm>
            <a:off x="4883150" y="4734405"/>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St. Luke’s</a:t>
            </a:r>
          </a:p>
        </p:txBody>
      </p:sp>
      <p:sp>
        <p:nvSpPr>
          <p:cNvPr id="40" name="TextBox 39"/>
          <p:cNvSpPr txBox="1"/>
          <p:nvPr/>
        </p:nvSpPr>
        <p:spPr>
          <a:xfrm>
            <a:off x="2901950" y="2389667"/>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St. Vincent’s</a:t>
            </a:r>
          </a:p>
        </p:txBody>
      </p:sp>
      <p:sp>
        <p:nvSpPr>
          <p:cNvPr id="41" name="TextBox 40"/>
          <p:cNvSpPr txBox="1"/>
          <p:nvPr/>
        </p:nvSpPr>
        <p:spPr>
          <a:xfrm>
            <a:off x="4587875" y="2213455"/>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Winchester</a:t>
            </a:r>
          </a:p>
        </p:txBody>
      </p:sp>
      <p:sp>
        <p:nvSpPr>
          <p:cNvPr id="42" name="TextBox 41"/>
          <p:cNvSpPr txBox="1"/>
          <p:nvPr/>
        </p:nvSpPr>
        <p:spPr>
          <a:xfrm>
            <a:off x="3937000" y="4067655"/>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Sturdy</a:t>
            </a:r>
          </a:p>
        </p:txBody>
      </p:sp>
      <p:sp>
        <p:nvSpPr>
          <p:cNvPr id="43" name="TextBox 42"/>
          <p:cNvSpPr txBox="1"/>
          <p:nvPr/>
        </p:nvSpPr>
        <p:spPr>
          <a:xfrm>
            <a:off x="5929312" y="4712180"/>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Falmouth</a:t>
            </a:r>
          </a:p>
        </p:txBody>
      </p:sp>
      <p:sp>
        <p:nvSpPr>
          <p:cNvPr id="44" name="TextBox 43"/>
          <p:cNvSpPr txBox="1"/>
          <p:nvPr/>
        </p:nvSpPr>
        <p:spPr>
          <a:xfrm>
            <a:off x="1368425" y="2807180"/>
            <a:ext cx="21336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Holyoke</a:t>
            </a:r>
          </a:p>
        </p:txBody>
      </p:sp>
      <p:sp>
        <p:nvSpPr>
          <p:cNvPr id="45" name="TextBox 44"/>
          <p:cNvSpPr txBox="1"/>
          <p:nvPr/>
        </p:nvSpPr>
        <p:spPr>
          <a:xfrm>
            <a:off x="1311275" y="3518380"/>
            <a:ext cx="21336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Mercy</a:t>
            </a:r>
          </a:p>
        </p:txBody>
      </p:sp>
      <p:sp>
        <p:nvSpPr>
          <p:cNvPr id="46" name="TextBox 45"/>
          <p:cNvSpPr txBox="1"/>
          <p:nvPr/>
        </p:nvSpPr>
        <p:spPr>
          <a:xfrm>
            <a:off x="2409825" y="3518380"/>
            <a:ext cx="21336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Harrington</a:t>
            </a:r>
          </a:p>
        </p:txBody>
      </p:sp>
      <p:sp>
        <p:nvSpPr>
          <p:cNvPr id="47" name="TextBox 46"/>
          <p:cNvSpPr txBox="1"/>
          <p:nvPr/>
        </p:nvSpPr>
        <p:spPr>
          <a:xfrm>
            <a:off x="2938462" y="3848580"/>
            <a:ext cx="1981200"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Milford</a:t>
            </a:r>
          </a:p>
        </p:txBody>
      </p:sp>
      <p:sp>
        <p:nvSpPr>
          <p:cNvPr id="49" name="TextBox 48"/>
          <p:cNvSpPr txBox="1"/>
          <p:nvPr/>
        </p:nvSpPr>
        <p:spPr>
          <a:xfrm>
            <a:off x="6721475" y="2686530"/>
            <a:ext cx="1976437" cy="338137"/>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Spaulding</a:t>
            </a:r>
          </a:p>
        </p:txBody>
      </p:sp>
      <p:sp>
        <p:nvSpPr>
          <p:cNvPr id="50" name="TextBox 49"/>
          <p:cNvSpPr txBox="1"/>
          <p:nvPr/>
        </p:nvSpPr>
        <p:spPr>
          <a:xfrm>
            <a:off x="4851400" y="2464280"/>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8064A2">
                    <a:lumMod val="75000"/>
                  </a:srgbClr>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MGH</a:t>
            </a:r>
          </a:p>
        </p:txBody>
      </p:sp>
      <p:sp>
        <p:nvSpPr>
          <p:cNvPr id="51" name="TextBox 50"/>
          <p:cNvSpPr txBox="1"/>
          <p:nvPr/>
        </p:nvSpPr>
        <p:spPr>
          <a:xfrm>
            <a:off x="4883150" y="4126392"/>
            <a:ext cx="1981200" cy="339725"/>
          </a:xfrm>
          <a:prstGeom prst="rect">
            <a:avLst/>
          </a:prstGeom>
          <a:noFill/>
        </p:spPr>
        <p:txBody>
          <a:bodyPr>
            <a:spAutoFit/>
          </a:bodyPr>
          <a:lstStyle/>
          <a:p>
            <a:pPr algn="ctr" eaLnBrk="1" fontAlgn="auto" hangingPunct="1">
              <a:spcBef>
                <a:spcPts val="0"/>
              </a:spcBef>
              <a:spcAft>
                <a:spcPts val="0"/>
              </a:spcAft>
              <a:defRPr/>
            </a:pPr>
            <a:r>
              <a:rPr 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itchFamily="34" charset="0"/>
              </a:rPr>
              <a:t>Morton</a:t>
            </a:r>
          </a:p>
        </p:txBody>
      </p:sp>
      <p:sp>
        <p:nvSpPr>
          <p:cNvPr id="2" name="Title 1"/>
          <p:cNvSpPr>
            <a:spLocks noGrp="1"/>
          </p:cNvSpPr>
          <p:nvPr>
            <p:ph type="title"/>
          </p:nvPr>
        </p:nvSpPr>
        <p:spPr/>
        <p:txBody>
          <a:bodyPr>
            <a:noAutofit/>
          </a:bodyPr>
          <a:lstStyle/>
          <a:p>
            <a:r>
              <a:rPr lang="en-US" dirty="0" smtClean="0"/>
              <a:t>Participating Centers – </a:t>
            </a:r>
            <a:r>
              <a:rPr lang="en-US" dirty="0" err="1" smtClean="0"/>
              <a:t>NeoQIC</a:t>
            </a:r>
            <a:r>
              <a:rPr lang="en-US" dirty="0" smtClean="0"/>
              <a:t> NAS</a:t>
            </a:r>
            <a:endParaRPr lang="en-US" dirty="0"/>
          </a:p>
        </p:txBody>
      </p:sp>
    </p:spTree>
    <p:extLst>
      <p:ext uri="{BB962C8B-B14F-4D97-AF65-F5344CB8AC3E}">
        <p14:creationId xmlns:p14="http://schemas.microsoft.com/office/powerpoint/2010/main" val="4794223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ppt_w</p:attrName>
                                        </p:attrNameLst>
                                      </p:cBhvr>
                                      <p:tavLst>
                                        <p:tav tm="0">
                                          <p:val>
                                            <p:fltVal val="0"/>
                                          </p:val>
                                        </p:tav>
                                        <p:tav tm="100000">
                                          <p:val>
                                            <p:strVal val="#ppt_w"/>
                                          </p:val>
                                        </p:tav>
                                      </p:tavLst>
                                    </p:anim>
                                    <p:anim calcmode="lin" valueType="num">
                                      <p:cBhvr>
                                        <p:cTn id="8" dur="250" fill="hold"/>
                                        <p:tgtEl>
                                          <p:spTgt spid="24"/>
                                        </p:tgtEl>
                                        <p:attrNameLst>
                                          <p:attrName>ppt_h</p:attrName>
                                        </p:attrNameLst>
                                      </p:cBhvr>
                                      <p:tavLst>
                                        <p:tav tm="0">
                                          <p:val>
                                            <p:fltVal val="0"/>
                                          </p:val>
                                        </p:tav>
                                        <p:tav tm="100000">
                                          <p:val>
                                            <p:strVal val="#ppt_h"/>
                                          </p:val>
                                        </p:tav>
                                      </p:tavLst>
                                    </p:anim>
                                    <p:animEffect transition="in" filter="fade">
                                      <p:cBhvr>
                                        <p:cTn id="9" dur="250"/>
                                        <p:tgtEl>
                                          <p:spTgt spid="24"/>
                                        </p:tgtEl>
                                      </p:cBhvr>
                                    </p:animEffect>
                                  </p:childTnLst>
                                </p:cTn>
                              </p:par>
                            </p:childTnLst>
                          </p:cTn>
                        </p:par>
                        <p:par>
                          <p:cTn id="10" fill="hold" nodeType="afterGroup">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50" fill="hold"/>
                                        <p:tgtEl>
                                          <p:spTgt spid="18"/>
                                        </p:tgtEl>
                                        <p:attrNameLst>
                                          <p:attrName>ppt_w</p:attrName>
                                        </p:attrNameLst>
                                      </p:cBhvr>
                                      <p:tavLst>
                                        <p:tav tm="0">
                                          <p:val>
                                            <p:fltVal val="0"/>
                                          </p:val>
                                        </p:tav>
                                        <p:tav tm="100000">
                                          <p:val>
                                            <p:strVal val="#ppt_w"/>
                                          </p:val>
                                        </p:tav>
                                      </p:tavLst>
                                    </p:anim>
                                    <p:anim calcmode="lin" valueType="num">
                                      <p:cBhvr>
                                        <p:cTn id="14" dur="250" fill="hold"/>
                                        <p:tgtEl>
                                          <p:spTgt spid="18"/>
                                        </p:tgtEl>
                                        <p:attrNameLst>
                                          <p:attrName>ppt_h</p:attrName>
                                        </p:attrNameLst>
                                      </p:cBhvr>
                                      <p:tavLst>
                                        <p:tav tm="0">
                                          <p:val>
                                            <p:fltVal val="0"/>
                                          </p:val>
                                        </p:tav>
                                        <p:tav tm="100000">
                                          <p:val>
                                            <p:strVal val="#ppt_h"/>
                                          </p:val>
                                        </p:tav>
                                      </p:tavLst>
                                    </p:anim>
                                    <p:animEffect transition="in" filter="fade">
                                      <p:cBhvr>
                                        <p:cTn id="15" dur="250"/>
                                        <p:tgtEl>
                                          <p:spTgt spid="18"/>
                                        </p:tgtEl>
                                      </p:cBhvr>
                                    </p:animEffect>
                                  </p:childTnLst>
                                </p:cTn>
                              </p:par>
                            </p:childTnLst>
                          </p:cTn>
                        </p:par>
                        <p:par>
                          <p:cTn id="16" fill="hold" nodeType="afterGroup">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250" fill="hold"/>
                                        <p:tgtEl>
                                          <p:spTgt spid="21"/>
                                        </p:tgtEl>
                                        <p:attrNameLst>
                                          <p:attrName>ppt_w</p:attrName>
                                        </p:attrNameLst>
                                      </p:cBhvr>
                                      <p:tavLst>
                                        <p:tav tm="0">
                                          <p:val>
                                            <p:fltVal val="0"/>
                                          </p:val>
                                        </p:tav>
                                        <p:tav tm="100000">
                                          <p:val>
                                            <p:strVal val="#ppt_w"/>
                                          </p:val>
                                        </p:tav>
                                      </p:tavLst>
                                    </p:anim>
                                    <p:anim calcmode="lin" valueType="num">
                                      <p:cBhvr>
                                        <p:cTn id="20" dur="250" fill="hold"/>
                                        <p:tgtEl>
                                          <p:spTgt spid="21"/>
                                        </p:tgtEl>
                                        <p:attrNameLst>
                                          <p:attrName>ppt_h</p:attrName>
                                        </p:attrNameLst>
                                      </p:cBhvr>
                                      <p:tavLst>
                                        <p:tav tm="0">
                                          <p:val>
                                            <p:fltVal val="0"/>
                                          </p:val>
                                        </p:tav>
                                        <p:tav tm="100000">
                                          <p:val>
                                            <p:strVal val="#ppt_h"/>
                                          </p:val>
                                        </p:tav>
                                      </p:tavLst>
                                    </p:anim>
                                    <p:animEffect transition="in" filter="fade">
                                      <p:cBhvr>
                                        <p:cTn id="21" dur="250"/>
                                        <p:tgtEl>
                                          <p:spTgt spid="21"/>
                                        </p:tgtEl>
                                      </p:cBhvr>
                                    </p:animEffect>
                                  </p:childTnLst>
                                </p:cTn>
                              </p:par>
                            </p:childTnLst>
                          </p:cTn>
                        </p:par>
                        <p:par>
                          <p:cTn id="22" fill="hold" nodeType="afterGroup">
                            <p:stCondLst>
                              <p:cond delay="75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childTnLst>
                                </p:cTn>
                              </p:par>
                            </p:childTnLst>
                          </p:cTn>
                        </p:par>
                        <p:par>
                          <p:cTn id="28" fill="hold" nodeType="afterGroup">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fill="hold"/>
                                        <p:tgtEl>
                                          <p:spTgt spid="19"/>
                                        </p:tgtEl>
                                        <p:attrNameLst>
                                          <p:attrName>ppt_w</p:attrName>
                                        </p:attrNameLst>
                                      </p:cBhvr>
                                      <p:tavLst>
                                        <p:tav tm="0">
                                          <p:val>
                                            <p:fltVal val="0"/>
                                          </p:val>
                                        </p:tav>
                                        <p:tav tm="100000">
                                          <p:val>
                                            <p:strVal val="#ppt_w"/>
                                          </p:val>
                                        </p:tav>
                                      </p:tavLst>
                                    </p:anim>
                                    <p:anim calcmode="lin" valueType="num">
                                      <p:cBhvr>
                                        <p:cTn id="32" dur="250" fill="hold"/>
                                        <p:tgtEl>
                                          <p:spTgt spid="19"/>
                                        </p:tgtEl>
                                        <p:attrNameLst>
                                          <p:attrName>ppt_h</p:attrName>
                                        </p:attrNameLst>
                                      </p:cBhvr>
                                      <p:tavLst>
                                        <p:tav tm="0">
                                          <p:val>
                                            <p:fltVal val="0"/>
                                          </p:val>
                                        </p:tav>
                                        <p:tav tm="100000">
                                          <p:val>
                                            <p:strVal val="#ppt_h"/>
                                          </p:val>
                                        </p:tav>
                                      </p:tavLst>
                                    </p:anim>
                                    <p:animEffect transition="in" filter="fade">
                                      <p:cBhvr>
                                        <p:cTn id="33" dur="250"/>
                                        <p:tgtEl>
                                          <p:spTgt spid="19"/>
                                        </p:tgtEl>
                                      </p:cBhvr>
                                    </p:animEffect>
                                  </p:childTnLst>
                                </p:cTn>
                              </p:par>
                            </p:childTnLst>
                          </p:cTn>
                        </p:par>
                        <p:par>
                          <p:cTn id="34" fill="hold" nodeType="afterGroup">
                            <p:stCondLst>
                              <p:cond delay="125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50" fill="hold"/>
                                        <p:tgtEl>
                                          <p:spTgt spid="23"/>
                                        </p:tgtEl>
                                        <p:attrNameLst>
                                          <p:attrName>ppt_w</p:attrName>
                                        </p:attrNameLst>
                                      </p:cBhvr>
                                      <p:tavLst>
                                        <p:tav tm="0">
                                          <p:val>
                                            <p:fltVal val="0"/>
                                          </p:val>
                                        </p:tav>
                                        <p:tav tm="100000">
                                          <p:val>
                                            <p:strVal val="#ppt_w"/>
                                          </p:val>
                                        </p:tav>
                                      </p:tavLst>
                                    </p:anim>
                                    <p:anim calcmode="lin" valueType="num">
                                      <p:cBhvr>
                                        <p:cTn id="38" dur="250" fill="hold"/>
                                        <p:tgtEl>
                                          <p:spTgt spid="23"/>
                                        </p:tgtEl>
                                        <p:attrNameLst>
                                          <p:attrName>ppt_h</p:attrName>
                                        </p:attrNameLst>
                                      </p:cBhvr>
                                      <p:tavLst>
                                        <p:tav tm="0">
                                          <p:val>
                                            <p:fltVal val="0"/>
                                          </p:val>
                                        </p:tav>
                                        <p:tav tm="100000">
                                          <p:val>
                                            <p:strVal val="#ppt_h"/>
                                          </p:val>
                                        </p:tav>
                                      </p:tavLst>
                                    </p:anim>
                                    <p:animEffect transition="in" filter="fade">
                                      <p:cBhvr>
                                        <p:cTn id="39" dur="250"/>
                                        <p:tgtEl>
                                          <p:spTgt spid="23"/>
                                        </p:tgtEl>
                                      </p:cBhvr>
                                    </p:animEffect>
                                  </p:childTnLst>
                                </p:cTn>
                              </p:par>
                            </p:childTnLst>
                          </p:cTn>
                        </p:par>
                        <p:par>
                          <p:cTn id="40" fill="hold" nodeType="afterGroup">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250" fill="hold"/>
                                        <p:tgtEl>
                                          <p:spTgt spid="17"/>
                                        </p:tgtEl>
                                        <p:attrNameLst>
                                          <p:attrName>ppt_w</p:attrName>
                                        </p:attrNameLst>
                                      </p:cBhvr>
                                      <p:tavLst>
                                        <p:tav tm="0">
                                          <p:val>
                                            <p:fltVal val="0"/>
                                          </p:val>
                                        </p:tav>
                                        <p:tav tm="100000">
                                          <p:val>
                                            <p:strVal val="#ppt_w"/>
                                          </p:val>
                                        </p:tav>
                                      </p:tavLst>
                                    </p:anim>
                                    <p:anim calcmode="lin" valueType="num">
                                      <p:cBhvr>
                                        <p:cTn id="44" dur="250" fill="hold"/>
                                        <p:tgtEl>
                                          <p:spTgt spid="17"/>
                                        </p:tgtEl>
                                        <p:attrNameLst>
                                          <p:attrName>ppt_h</p:attrName>
                                        </p:attrNameLst>
                                      </p:cBhvr>
                                      <p:tavLst>
                                        <p:tav tm="0">
                                          <p:val>
                                            <p:fltVal val="0"/>
                                          </p:val>
                                        </p:tav>
                                        <p:tav tm="100000">
                                          <p:val>
                                            <p:strVal val="#ppt_h"/>
                                          </p:val>
                                        </p:tav>
                                      </p:tavLst>
                                    </p:anim>
                                    <p:animEffect transition="in" filter="fade">
                                      <p:cBhvr>
                                        <p:cTn id="45" dur="250"/>
                                        <p:tgtEl>
                                          <p:spTgt spid="17"/>
                                        </p:tgtEl>
                                      </p:cBhvr>
                                    </p:animEffect>
                                  </p:childTnLst>
                                </p:cTn>
                              </p:par>
                            </p:childTnLst>
                          </p:cTn>
                        </p:par>
                        <p:par>
                          <p:cTn id="46" fill="hold" nodeType="afterGroup">
                            <p:stCondLst>
                              <p:cond delay="1750"/>
                            </p:stCondLst>
                            <p:childTnLst>
                              <p:par>
                                <p:cTn id="47" presetID="53" presetClass="entr" presetSubtype="1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fltVal val="0"/>
                                          </p:val>
                                        </p:tav>
                                        <p:tav tm="100000">
                                          <p:val>
                                            <p:strVal val="#ppt_w"/>
                                          </p:val>
                                        </p:tav>
                                      </p:tavLst>
                                    </p:anim>
                                    <p:anim calcmode="lin" valueType="num">
                                      <p:cBhvr>
                                        <p:cTn id="50" dur="250" fill="hold"/>
                                        <p:tgtEl>
                                          <p:spTgt spid="22"/>
                                        </p:tgtEl>
                                        <p:attrNameLst>
                                          <p:attrName>ppt_h</p:attrName>
                                        </p:attrNameLst>
                                      </p:cBhvr>
                                      <p:tavLst>
                                        <p:tav tm="0">
                                          <p:val>
                                            <p:fltVal val="0"/>
                                          </p:val>
                                        </p:tav>
                                        <p:tav tm="100000">
                                          <p:val>
                                            <p:strVal val="#ppt_h"/>
                                          </p:val>
                                        </p:tav>
                                      </p:tavLst>
                                    </p:anim>
                                    <p:animEffect transition="in" filter="fade">
                                      <p:cBhvr>
                                        <p:cTn id="51" dur="250"/>
                                        <p:tgtEl>
                                          <p:spTgt spid="22"/>
                                        </p:tgtEl>
                                      </p:cBhvr>
                                    </p:animEffect>
                                  </p:childTnLst>
                                </p:cTn>
                              </p:par>
                            </p:childTnLst>
                          </p:cTn>
                        </p:par>
                        <p:par>
                          <p:cTn id="52" fill="hold" nodeType="afterGroup">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250" fill="hold"/>
                                        <p:tgtEl>
                                          <p:spTgt spid="25"/>
                                        </p:tgtEl>
                                        <p:attrNameLst>
                                          <p:attrName>ppt_w</p:attrName>
                                        </p:attrNameLst>
                                      </p:cBhvr>
                                      <p:tavLst>
                                        <p:tav tm="0">
                                          <p:val>
                                            <p:fltVal val="0"/>
                                          </p:val>
                                        </p:tav>
                                        <p:tav tm="100000">
                                          <p:val>
                                            <p:strVal val="#ppt_w"/>
                                          </p:val>
                                        </p:tav>
                                      </p:tavLst>
                                    </p:anim>
                                    <p:anim calcmode="lin" valueType="num">
                                      <p:cBhvr>
                                        <p:cTn id="56" dur="250" fill="hold"/>
                                        <p:tgtEl>
                                          <p:spTgt spid="25"/>
                                        </p:tgtEl>
                                        <p:attrNameLst>
                                          <p:attrName>ppt_h</p:attrName>
                                        </p:attrNameLst>
                                      </p:cBhvr>
                                      <p:tavLst>
                                        <p:tav tm="0">
                                          <p:val>
                                            <p:fltVal val="0"/>
                                          </p:val>
                                        </p:tav>
                                        <p:tav tm="100000">
                                          <p:val>
                                            <p:strVal val="#ppt_h"/>
                                          </p:val>
                                        </p:tav>
                                      </p:tavLst>
                                    </p:anim>
                                    <p:animEffect transition="in" filter="fade">
                                      <p:cBhvr>
                                        <p:cTn id="57" dur="250"/>
                                        <p:tgtEl>
                                          <p:spTgt spid="25"/>
                                        </p:tgtEl>
                                      </p:cBhvr>
                                    </p:animEffect>
                                  </p:childTnLst>
                                </p:cTn>
                              </p:par>
                            </p:childTnLst>
                          </p:cTn>
                        </p:par>
                        <p:par>
                          <p:cTn id="58" fill="hold" nodeType="afterGroup">
                            <p:stCondLst>
                              <p:cond delay="2250"/>
                            </p:stCondLst>
                            <p:childTnLst>
                              <p:par>
                                <p:cTn id="59" presetID="53" presetClass="entr" presetSubtype="16"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250" fill="hold"/>
                                        <p:tgtEl>
                                          <p:spTgt spid="43"/>
                                        </p:tgtEl>
                                        <p:attrNameLst>
                                          <p:attrName>ppt_w</p:attrName>
                                        </p:attrNameLst>
                                      </p:cBhvr>
                                      <p:tavLst>
                                        <p:tav tm="0">
                                          <p:val>
                                            <p:fltVal val="0"/>
                                          </p:val>
                                        </p:tav>
                                        <p:tav tm="100000">
                                          <p:val>
                                            <p:strVal val="#ppt_w"/>
                                          </p:val>
                                        </p:tav>
                                      </p:tavLst>
                                    </p:anim>
                                    <p:anim calcmode="lin" valueType="num">
                                      <p:cBhvr>
                                        <p:cTn id="62" dur="250" fill="hold"/>
                                        <p:tgtEl>
                                          <p:spTgt spid="43"/>
                                        </p:tgtEl>
                                        <p:attrNameLst>
                                          <p:attrName>ppt_h</p:attrName>
                                        </p:attrNameLst>
                                      </p:cBhvr>
                                      <p:tavLst>
                                        <p:tav tm="0">
                                          <p:val>
                                            <p:fltVal val="0"/>
                                          </p:val>
                                        </p:tav>
                                        <p:tav tm="100000">
                                          <p:val>
                                            <p:strVal val="#ppt_h"/>
                                          </p:val>
                                        </p:tav>
                                      </p:tavLst>
                                    </p:anim>
                                    <p:animEffect transition="in" filter="fade">
                                      <p:cBhvr>
                                        <p:cTn id="63" dur="250"/>
                                        <p:tgtEl>
                                          <p:spTgt spid="43"/>
                                        </p:tgtEl>
                                      </p:cBhvr>
                                    </p:animEffect>
                                  </p:childTnLst>
                                </p:cTn>
                              </p:par>
                            </p:childTnLst>
                          </p:cTn>
                        </p:par>
                        <p:par>
                          <p:cTn id="64" fill="hold" nodeType="afterGroup">
                            <p:stCondLst>
                              <p:cond delay="2500"/>
                            </p:stCondLst>
                            <p:childTnLst>
                              <p:par>
                                <p:cTn id="65" presetID="53" presetClass="entr" presetSubtype="16"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250" fill="hold"/>
                                        <p:tgtEl>
                                          <p:spTgt spid="26"/>
                                        </p:tgtEl>
                                        <p:attrNameLst>
                                          <p:attrName>ppt_w</p:attrName>
                                        </p:attrNameLst>
                                      </p:cBhvr>
                                      <p:tavLst>
                                        <p:tav tm="0">
                                          <p:val>
                                            <p:fltVal val="0"/>
                                          </p:val>
                                        </p:tav>
                                        <p:tav tm="100000">
                                          <p:val>
                                            <p:strVal val="#ppt_w"/>
                                          </p:val>
                                        </p:tav>
                                      </p:tavLst>
                                    </p:anim>
                                    <p:anim calcmode="lin" valueType="num">
                                      <p:cBhvr>
                                        <p:cTn id="68" dur="250" fill="hold"/>
                                        <p:tgtEl>
                                          <p:spTgt spid="26"/>
                                        </p:tgtEl>
                                        <p:attrNameLst>
                                          <p:attrName>ppt_h</p:attrName>
                                        </p:attrNameLst>
                                      </p:cBhvr>
                                      <p:tavLst>
                                        <p:tav tm="0">
                                          <p:val>
                                            <p:fltVal val="0"/>
                                          </p:val>
                                        </p:tav>
                                        <p:tav tm="100000">
                                          <p:val>
                                            <p:strVal val="#ppt_h"/>
                                          </p:val>
                                        </p:tav>
                                      </p:tavLst>
                                    </p:anim>
                                    <p:animEffect transition="in" filter="fade">
                                      <p:cBhvr>
                                        <p:cTn id="69" dur="250"/>
                                        <p:tgtEl>
                                          <p:spTgt spid="26"/>
                                        </p:tgtEl>
                                      </p:cBhvr>
                                    </p:animEffect>
                                  </p:childTnLst>
                                </p:cTn>
                              </p:par>
                            </p:childTnLst>
                          </p:cTn>
                        </p:par>
                        <p:par>
                          <p:cTn id="70" fill="hold" nodeType="afterGroup">
                            <p:stCondLst>
                              <p:cond delay="2750"/>
                            </p:stCondLst>
                            <p:childTnLst>
                              <p:par>
                                <p:cTn id="71" presetID="53" presetClass="entr" presetSubtype="16"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250" fill="hold"/>
                                        <p:tgtEl>
                                          <p:spTgt spid="46"/>
                                        </p:tgtEl>
                                        <p:attrNameLst>
                                          <p:attrName>ppt_w</p:attrName>
                                        </p:attrNameLst>
                                      </p:cBhvr>
                                      <p:tavLst>
                                        <p:tav tm="0">
                                          <p:val>
                                            <p:fltVal val="0"/>
                                          </p:val>
                                        </p:tav>
                                        <p:tav tm="100000">
                                          <p:val>
                                            <p:strVal val="#ppt_w"/>
                                          </p:val>
                                        </p:tav>
                                      </p:tavLst>
                                    </p:anim>
                                    <p:anim calcmode="lin" valueType="num">
                                      <p:cBhvr>
                                        <p:cTn id="74" dur="250" fill="hold"/>
                                        <p:tgtEl>
                                          <p:spTgt spid="46"/>
                                        </p:tgtEl>
                                        <p:attrNameLst>
                                          <p:attrName>ppt_h</p:attrName>
                                        </p:attrNameLst>
                                      </p:cBhvr>
                                      <p:tavLst>
                                        <p:tav tm="0">
                                          <p:val>
                                            <p:fltVal val="0"/>
                                          </p:val>
                                        </p:tav>
                                        <p:tav tm="100000">
                                          <p:val>
                                            <p:strVal val="#ppt_h"/>
                                          </p:val>
                                        </p:tav>
                                      </p:tavLst>
                                    </p:anim>
                                    <p:animEffect transition="in" filter="fade">
                                      <p:cBhvr>
                                        <p:cTn id="75" dur="250"/>
                                        <p:tgtEl>
                                          <p:spTgt spid="46"/>
                                        </p:tgtEl>
                                      </p:cBhvr>
                                    </p:animEffect>
                                  </p:childTnLst>
                                </p:cTn>
                              </p:par>
                            </p:childTnLst>
                          </p:cTn>
                        </p:par>
                        <p:par>
                          <p:cTn id="76" fill="hold" nodeType="afterGroup">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50" fill="hold"/>
                                        <p:tgtEl>
                                          <p:spTgt spid="27"/>
                                        </p:tgtEl>
                                        <p:attrNameLst>
                                          <p:attrName>ppt_w</p:attrName>
                                        </p:attrNameLst>
                                      </p:cBhvr>
                                      <p:tavLst>
                                        <p:tav tm="0">
                                          <p:val>
                                            <p:fltVal val="0"/>
                                          </p:val>
                                        </p:tav>
                                        <p:tav tm="100000">
                                          <p:val>
                                            <p:strVal val="#ppt_w"/>
                                          </p:val>
                                        </p:tav>
                                      </p:tavLst>
                                    </p:anim>
                                    <p:anim calcmode="lin" valueType="num">
                                      <p:cBhvr>
                                        <p:cTn id="80" dur="250" fill="hold"/>
                                        <p:tgtEl>
                                          <p:spTgt spid="27"/>
                                        </p:tgtEl>
                                        <p:attrNameLst>
                                          <p:attrName>ppt_h</p:attrName>
                                        </p:attrNameLst>
                                      </p:cBhvr>
                                      <p:tavLst>
                                        <p:tav tm="0">
                                          <p:val>
                                            <p:fltVal val="0"/>
                                          </p:val>
                                        </p:tav>
                                        <p:tav tm="100000">
                                          <p:val>
                                            <p:strVal val="#ppt_h"/>
                                          </p:val>
                                        </p:tav>
                                      </p:tavLst>
                                    </p:anim>
                                    <p:animEffect transition="in" filter="fade">
                                      <p:cBhvr>
                                        <p:cTn id="81" dur="250"/>
                                        <p:tgtEl>
                                          <p:spTgt spid="27"/>
                                        </p:tgtEl>
                                      </p:cBhvr>
                                    </p:animEffect>
                                  </p:childTnLst>
                                </p:cTn>
                              </p:par>
                            </p:childTnLst>
                          </p:cTn>
                        </p:par>
                        <p:par>
                          <p:cTn id="82" fill="hold" nodeType="afterGroup">
                            <p:stCondLst>
                              <p:cond delay="3250"/>
                            </p:stCondLst>
                            <p:childTnLst>
                              <p:par>
                                <p:cTn id="83" presetID="53" presetClass="entr" presetSubtype="16"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250" fill="hold"/>
                                        <p:tgtEl>
                                          <p:spTgt spid="28"/>
                                        </p:tgtEl>
                                        <p:attrNameLst>
                                          <p:attrName>ppt_w</p:attrName>
                                        </p:attrNameLst>
                                      </p:cBhvr>
                                      <p:tavLst>
                                        <p:tav tm="0">
                                          <p:val>
                                            <p:fltVal val="0"/>
                                          </p:val>
                                        </p:tav>
                                        <p:tav tm="100000">
                                          <p:val>
                                            <p:strVal val="#ppt_w"/>
                                          </p:val>
                                        </p:tav>
                                      </p:tavLst>
                                    </p:anim>
                                    <p:anim calcmode="lin" valueType="num">
                                      <p:cBhvr>
                                        <p:cTn id="86" dur="250" fill="hold"/>
                                        <p:tgtEl>
                                          <p:spTgt spid="28"/>
                                        </p:tgtEl>
                                        <p:attrNameLst>
                                          <p:attrName>ppt_h</p:attrName>
                                        </p:attrNameLst>
                                      </p:cBhvr>
                                      <p:tavLst>
                                        <p:tav tm="0">
                                          <p:val>
                                            <p:fltVal val="0"/>
                                          </p:val>
                                        </p:tav>
                                        <p:tav tm="100000">
                                          <p:val>
                                            <p:strVal val="#ppt_h"/>
                                          </p:val>
                                        </p:tav>
                                      </p:tavLst>
                                    </p:anim>
                                    <p:animEffect transition="in" filter="fade">
                                      <p:cBhvr>
                                        <p:cTn id="87" dur="250"/>
                                        <p:tgtEl>
                                          <p:spTgt spid="28"/>
                                        </p:tgtEl>
                                      </p:cBhvr>
                                    </p:animEffect>
                                  </p:childTnLst>
                                </p:cTn>
                              </p:par>
                            </p:childTnLst>
                          </p:cTn>
                        </p:par>
                        <p:par>
                          <p:cTn id="88" fill="hold" nodeType="afterGroup">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250" fill="hold"/>
                                        <p:tgtEl>
                                          <p:spTgt spid="44"/>
                                        </p:tgtEl>
                                        <p:attrNameLst>
                                          <p:attrName>ppt_w</p:attrName>
                                        </p:attrNameLst>
                                      </p:cBhvr>
                                      <p:tavLst>
                                        <p:tav tm="0">
                                          <p:val>
                                            <p:fltVal val="0"/>
                                          </p:val>
                                        </p:tav>
                                        <p:tav tm="100000">
                                          <p:val>
                                            <p:strVal val="#ppt_w"/>
                                          </p:val>
                                        </p:tav>
                                      </p:tavLst>
                                    </p:anim>
                                    <p:anim calcmode="lin" valueType="num">
                                      <p:cBhvr>
                                        <p:cTn id="92" dur="250" fill="hold"/>
                                        <p:tgtEl>
                                          <p:spTgt spid="44"/>
                                        </p:tgtEl>
                                        <p:attrNameLst>
                                          <p:attrName>ppt_h</p:attrName>
                                        </p:attrNameLst>
                                      </p:cBhvr>
                                      <p:tavLst>
                                        <p:tav tm="0">
                                          <p:val>
                                            <p:fltVal val="0"/>
                                          </p:val>
                                        </p:tav>
                                        <p:tav tm="100000">
                                          <p:val>
                                            <p:strVal val="#ppt_h"/>
                                          </p:val>
                                        </p:tav>
                                      </p:tavLst>
                                    </p:anim>
                                    <p:animEffect transition="in" filter="fade">
                                      <p:cBhvr>
                                        <p:cTn id="93" dur="250"/>
                                        <p:tgtEl>
                                          <p:spTgt spid="44"/>
                                        </p:tgtEl>
                                      </p:cBhvr>
                                    </p:animEffect>
                                  </p:childTnLst>
                                </p:cTn>
                              </p:par>
                            </p:childTnLst>
                          </p:cTn>
                        </p:par>
                        <p:par>
                          <p:cTn id="94" fill="hold" nodeType="afterGroup">
                            <p:stCondLst>
                              <p:cond delay="3750"/>
                            </p:stCondLst>
                            <p:childTnLst>
                              <p:par>
                                <p:cTn id="95" presetID="53" presetClass="entr" presetSubtype="16"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250" fill="hold"/>
                                        <p:tgtEl>
                                          <p:spTgt spid="29"/>
                                        </p:tgtEl>
                                        <p:attrNameLst>
                                          <p:attrName>ppt_w</p:attrName>
                                        </p:attrNameLst>
                                      </p:cBhvr>
                                      <p:tavLst>
                                        <p:tav tm="0">
                                          <p:val>
                                            <p:fltVal val="0"/>
                                          </p:val>
                                        </p:tav>
                                        <p:tav tm="100000">
                                          <p:val>
                                            <p:strVal val="#ppt_w"/>
                                          </p:val>
                                        </p:tav>
                                      </p:tavLst>
                                    </p:anim>
                                    <p:anim calcmode="lin" valueType="num">
                                      <p:cBhvr>
                                        <p:cTn id="98" dur="250" fill="hold"/>
                                        <p:tgtEl>
                                          <p:spTgt spid="29"/>
                                        </p:tgtEl>
                                        <p:attrNameLst>
                                          <p:attrName>ppt_h</p:attrName>
                                        </p:attrNameLst>
                                      </p:cBhvr>
                                      <p:tavLst>
                                        <p:tav tm="0">
                                          <p:val>
                                            <p:fltVal val="0"/>
                                          </p:val>
                                        </p:tav>
                                        <p:tav tm="100000">
                                          <p:val>
                                            <p:strVal val="#ppt_h"/>
                                          </p:val>
                                        </p:tav>
                                      </p:tavLst>
                                    </p:anim>
                                    <p:animEffect transition="in" filter="fade">
                                      <p:cBhvr>
                                        <p:cTn id="99" dur="250"/>
                                        <p:tgtEl>
                                          <p:spTgt spid="29"/>
                                        </p:tgtEl>
                                      </p:cBhvr>
                                    </p:animEffect>
                                  </p:childTnLst>
                                </p:cTn>
                              </p:par>
                            </p:childTnLst>
                          </p:cTn>
                        </p:par>
                        <p:par>
                          <p:cTn id="100" fill="hold" nodeType="afterGroup">
                            <p:stCondLst>
                              <p:cond delay="4000"/>
                            </p:stCondLst>
                            <p:childTnLst>
                              <p:par>
                                <p:cTn id="101" presetID="53" presetClass="entr" presetSubtype="16"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250" fill="hold"/>
                                        <p:tgtEl>
                                          <p:spTgt spid="30"/>
                                        </p:tgtEl>
                                        <p:attrNameLst>
                                          <p:attrName>ppt_w</p:attrName>
                                        </p:attrNameLst>
                                      </p:cBhvr>
                                      <p:tavLst>
                                        <p:tav tm="0">
                                          <p:val>
                                            <p:fltVal val="0"/>
                                          </p:val>
                                        </p:tav>
                                        <p:tav tm="100000">
                                          <p:val>
                                            <p:strVal val="#ppt_w"/>
                                          </p:val>
                                        </p:tav>
                                      </p:tavLst>
                                    </p:anim>
                                    <p:anim calcmode="lin" valueType="num">
                                      <p:cBhvr>
                                        <p:cTn id="104" dur="250" fill="hold"/>
                                        <p:tgtEl>
                                          <p:spTgt spid="30"/>
                                        </p:tgtEl>
                                        <p:attrNameLst>
                                          <p:attrName>ppt_h</p:attrName>
                                        </p:attrNameLst>
                                      </p:cBhvr>
                                      <p:tavLst>
                                        <p:tav tm="0">
                                          <p:val>
                                            <p:fltVal val="0"/>
                                          </p:val>
                                        </p:tav>
                                        <p:tav tm="100000">
                                          <p:val>
                                            <p:strVal val="#ppt_h"/>
                                          </p:val>
                                        </p:tav>
                                      </p:tavLst>
                                    </p:anim>
                                    <p:animEffect transition="in" filter="fade">
                                      <p:cBhvr>
                                        <p:cTn id="105" dur="250"/>
                                        <p:tgtEl>
                                          <p:spTgt spid="30"/>
                                        </p:tgtEl>
                                      </p:cBhvr>
                                    </p:animEffect>
                                  </p:childTnLst>
                                </p:cTn>
                              </p:par>
                            </p:childTnLst>
                          </p:cTn>
                        </p:par>
                        <p:par>
                          <p:cTn id="106" fill="hold" nodeType="afterGroup">
                            <p:stCondLst>
                              <p:cond delay="4250"/>
                            </p:stCondLst>
                            <p:childTnLst>
                              <p:par>
                                <p:cTn id="107" presetID="53" presetClass="entr" presetSubtype="16"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p:cTn id="109" dur="250" fill="hold"/>
                                        <p:tgtEl>
                                          <p:spTgt spid="31"/>
                                        </p:tgtEl>
                                        <p:attrNameLst>
                                          <p:attrName>ppt_w</p:attrName>
                                        </p:attrNameLst>
                                      </p:cBhvr>
                                      <p:tavLst>
                                        <p:tav tm="0">
                                          <p:val>
                                            <p:fltVal val="0"/>
                                          </p:val>
                                        </p:tav>
                                        <p:tav tm="100000">
                                          <p:val>
                                            <p:strVal val="#ppt_w"/>
                                          </p:val>
                                        </p:tav>
                                      </p:tavLst>
                                    </p:anim>
                                    <p:anim calcmode="lin" valueType="num">
                                      <p:cBhvr>
                                        <p:cTn id="110" dur="250" fill="hold"/>
                                        <p:tgtEl>
                                          <p:spTgt spid="31"/>
                                        </p:tgtEl>
                                        <p:attrNameLst>
                                          <p:attrName>ppt_h</p:attrName>
                                        </p:attrNameLst>
                                      </p:cBhvr>
                                      <p:tavLst>
                                        <p:tav tm="0">
                                          <p:val>
                                            <p:fltVal val="0"/>
                                          </p:val>
                                        </p:tav>
                                        <p:tav tm="100000">
                                          <p:val>
                                            <p:strVal val="#ppt_h"/>
                                          </p:val>
                                        </p:tav>
                                      </p:tavLst>
                                    </p:anim>
                                    <p:animEffect transition="in" filter="fade">
                                      <p:cBhvr>
                                        <p:cTn id="111" dur="250"/>
                                        <p:tgtEl>
                                          <p:spTgt spid="31"/>
                                        </p:tgtEl>
                                      </p:cBhvr>
                                    </p:animEffect>
                                  </p:childTnLst>
                                </p:cTn>
                              </p:par>
                            </p:childTnLst>
                          </p:cTn>
                        </p:par>
                        <p:par>
                          <p:cTn id="112" fill="hold" nodeType="afterGroup">
                            <p:stCondLst>
                              <p:cond delay="4500"/>
                            </p:stCondLst>
                            <p:childTnLst>
                              <p:par>
                                <p:cTn id="113" presetID="53" presetClass="entr" presetSubtype="16"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250" fill="hold"/>
                                        <p:tgtEl>
                                          <p:spTgt spid="32"/>
                                        </p:tgtEl>
                                        <p:attrNameLst>
                                          <p:attrName>ppt_w</p:attrName>
                                        </p:attrNameLst>
                                      </p:cBhvr>
                                      <p:tavLst>
                                        <p:tav tm="0">
                                          <p:val>
                                            <p:fltVal val="0"/>
                                          </p:val>
                                        </p:tav>
                                        <p:tav tm="100000">
                                          <p:val>
                                            <p:strVal val="#ppt_w"/>
                                          </p:val>
                                        </p:tav>
                                      </p:tavLst>
                                    </p:anim>
                                    <p:anim calcmode="lin" valueType="num">
                                      <p:cBhvr>
                                        <p:cTn id="116" dur="250" fill="hold"/>
                                        <p:tgtEl>
                                          <p:spTgt spid="32"/>
                                        </p:tgtEl>
                                        <p:attrNameLst>
                                          <p:attrName>ppt_h</p:attrName>
                                        </p:attrNameLst>
                                      </p:cBhvr>
                                      <p:tavLst>
                                        <p:tav tm="0">
                                          <p:val>
                                            <p:fltVal val="0"/>
                                          </p:val>
                                        </p:tav>
                                        <p:tav tm="100000">
                                          <p:val>
                                            <p:strVal val="#ppt_h"/>
                                          </p:val>
                                        </p:tav>
                                      </p:tavLst>
                                    </p:anim>
                                    <p:animEffect transition="in" filter="fade">
                                      <p:cBhvr>
                                        <p:cTn id="117" dur="250"/>
                                        <p:tgtEl>
                                          <p:spTgt spid="32"/>
                                        </p:tgtEl>
                                      </p:cBhvr>
                                    </p:animEffect>
                                  </p:childTnLst>
                                </p:cTn>
                              </p:par>
                            </p:childTnLst>
                          </p:cTn>
                        </p:par>
                        <p:par>
                          <p:cTn id="118" fill="hold" nodeType="afterGroup">
                            <p:stCondLst>
                              <p:cond delay="4750"/>
                            </p:stCondLst>
                            <p:childTnLst>
                              <p:par>
                                <p:cTn id="119" presetID="53" presetClass="entr" presetSubtype="16"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250" fill="hold"/>
                                        <p:tgtEl>
                                          <p:spTgt spid="33"/>
                                        </p:tgtEl>
                                        <p:attrNameLst>
                                          <p:attrName>ppt_w</p:attrName>
                                        </p:attrNameLst>
                                      </p:cBhvr>
                                      <p:tavLst>
                                        <p:tav tm="0">
                                          <p:val>
                                            <p:fltVal val="0"/>
                                          </p:val>
                                        </p:tav>
                                        <p:tav tm="100000">
                                          <p:val>
                                            <p:strVal val="#ppt_w"/>
                                          </p:val>
                                        </p:tav>
                                      </p:tavLst>
                                    </p:anim>
                                    <p:anim calcmode="lin" valueType="num">
                                      <p:cBhvr>
                                        <p:cTn id="122" dur="250" fill="hold"/>
                                        <p:tgtEl>
                                          <p:spTgt spid="33"/>
                                        </p:tgtEl>
                                        <p:attrNameLst>
                                          <p:attrName>ppt_h</p:attrName>
                                        </p:attrNameLst>
                                      </p:cBhvr>
                                      <p:tavLst>
                                        <p:tav tm="0">
                                          <p:val>
                                            <p:fltVal val="0"/>
                                          </p:val>
                                        </p:tav>
                                        <p:tav tm="100000">
                                          <p:val>
                                            <p:strVal val="#ppt_h"/>
                                          </p:val>
                                        </p:tav>
                                      </p:tavLst>
                                    </p:anim>
                                    <p:animEffect transition="in" filter="fade">
                                      <p:cBhvr>
                                        <p:cTn id="123" dur="250"/>
                                        <p:tgtEl>
                                          <p:spTgt spid="33"/>
                                        </p:tgtEl>
                                      </p:cBhvr>
                                    </p:animEffect>
                                  </p:childTnLst>
                                </p:cTn>
                              </p:par>
                            </p:childTnLst>
                          </p:cTn>
                        </p:par>
                        <p:par>
                          <p:cTn id="124" fill="hold" nodeType="afterGroup">
                            <p:stCondLst>
                              <p:cond delay="5000"/>
                            </p:stCondLst>
                            <p:childTnLst>
                              <p:par>
                                <p:cTn id="125" presetID="53" presetClass="entr" presetSubtype="16"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250" fill="hold"/>
                                        <p:tgtEl>
                                          <p:spTgt spid="45"/>
                                        </p:tgtEl>
                                        <p:attrNameLst>
                                          <p:attrName>ppt_w</p:attrName>
                                        </p:attrNameLst>
                                      </p:cBhvr>
                                      <p:tavLst>
                                        <p:tav tm="0">
                                          <p:val>
                                            <p:fltVal val="0"/>
                                          </p:val>
                                        </p:tav>
                                        <p:tav tm="100000">
                                          <p:val>
                                            <p:strVal val="#ppt_w"/>
                                          </p:val>
                                        </p:tav>
                                      </p:tavLst>
                                    </p:anim>
                                    <p:anim calcmode="lin" valueType="num">
                                      <p:cBhvr>
                                        <p:cTn id="128" dur="250" fill="hold"/>
                                        <p:tgtEl>
                                          <p:spTgt spid="45"/>
                                        </p:tgtEl>
                                        <p:attrNameLst>
                                          <p:attrName>ppt_h</p:attrName>
                                        </p:attrNameLst>
                                      </p:cBhvr>
                                      <p:tavLst>
                                        <p:tav tm="0">
                                          <p:val>
                                            <p:fltVal val="0"/>
                                          </p:val>
                                        </p:tav>
                                        <p:tav tm="100000">
                                          <p:val>
                                            <p:strVal val="#ppt_h"/>
                                          </p:val>
                                        </p:tav>
                                      </p:tavLst>
                                    </p:anim>
                                    <p:animEffect transition="in" filter="fade">
                                      <p:cBhvr>
                                        <p:cTn id="129" dur="250"/>
                                        <p:tgtEl>
                                          <p:spTgt spid="45"/>
                                        </p:tgtEl>
                                      </p:cBhvr>
                                    </p:animEffect>
                                  </p:childTnLst>
                                </p:cTn>
                              </p:par>
                            </p:childTnLst>
                          </p:cTn>
                        </p:par>
                        <p:par>
                          <p:cTn id="130" fill="hold" nodeType="afterGroup">
                            <p:stCondLst>
                              <p:cond delay="5250"/>
                            </p:stCondLst>
                            <p:childTnLst>
                              <p:par>
                                <p:cTn id="131" presetID="53" presetClass="entr" presetSubtype="16"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250" fill="hold"/>
                                        <p:tgtEl>
                                          <p:spTgt spid="34"/>
                                        </p:tgtEl>
                                        <p:attrNameLst>
                                          <p:attrName>ppt_w</p:attrName>
                                        </p:attrNameLst>
                                      </p:cBhvr>
                                      <p:tavLst>
                                        <p:tav tm="0">
                                          <p:val>
                                            <p:fltVal val="0"/>
                                          </p:val>
                                        </p:tav>
                                        <p:tav tm="100000">
                                          <p:val>
                                            <p:strVal val="#ppt_w"/>
                                          </p:val>
                                        </p:tav>
                                      </p:tavLst>
                                    </p:anim>
                                    <p:anim calcmode="lin" valueType="num">
                                      <p:cBhvr>
                                        <p:cTn id="134" dur="250" fill="hold"/>
                                        <p:tgtEl>
                                          <p:spTgt spid="34"/>
                                        </p:tgtEl>
                                        <p:attrNameLst>
                                          <p:attrName>ppt_h</p:attrName>
                                        </p:attrNameLst>
                                      </p:cBhvr>
                                      <p:tavLst>
                                        <p:tav tm="0">
                                          <p:val>
                                            <p:fltVal val="0"/>
                                          </p:val>
                                        </p:tav>
                                        <p:tav tm="100000">
                                          <p:val>
                                            <p:strVal val="#ppt_h"/>
                                          </p:val>
                                        </p:tav>
                                      </p:tavLst>
                                    </p:anim>
                                    <p:animEffect transition="in" filter="fade">
                                      <p:cBhvr>
                                        <p:cTn id="135" dur="250"/>
                                        <p:tgtEl>
                                          <p:spTgt spid="34"/>
                                        </p:tgtEl>
                                      </p:cBhvr>
                                    </p:animEffect>
                                  </p:childTnLst>
                                </p:cTn>
                              </p:par>
                            </p:childTnLst>
                          </p:cTn>
                        </p:par>
                        <p:par>
                          <p:cTn id="136" fill="hold" nodeType="afterGroup">
                            <p:stCondLst>
                              <p:cond delay="5500"/>
                            </p:stCondLst>
                            <p:childTnLst>
                              <p:par>
                                <p:cTn id="137" presetID="53" presetClass="entr" presetSubtype="16" fill="hold" grpId="0" nodeType="after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p:cTn id="139" dur="250" fill="hold"/>
                                        <p:tgtEl>
                                          <p:spTgt spid="47"/>
                                        </p:tgtEl>
                                        <p:attrNameLst>
                                          <p:attrName>ppt_w</p:attrName>
                                        </p:attrNameLst>
                                      </p:cBhvr>
                                      <p:tavLst>
                                        <p:tav tm="0">
                                          <p:val>
                                            <p:fltVal val="0"/>
                                          </p:val>
                                        </p:tav>
                                        <p:tav tm="100000">
                                          <p:val>
                                            <p:strVal val="#ppt_w"/>
                                          </p:val>
                                        </p:tav>
                                      </p:tavLst>
                                    </p:anim>
                                    <p:anim calcmode="lin" valueType="num">
                                      <p:cBhvr>
                                        <p:cTn id="140" dur="250" fill="hold"/>
                                        <p:tgtEl>
                                          <p:spTgt spid="47"/>
                                        </p:tgtEl>
                                        <p:attrNameLst>
                                          <p:attrName>ppt_h</p:attrName>
                                        </p:attrNameLst>
                                      </p:cBhvr>
                                      <p:tavLst>
                                        <p:tav tm="0">
                                          <p:val>
                                            <p:fltVal val="0"/>
                                          </p:val>
                                        </p:tav>
                                        <p:tav tm="100000">
                                          <p:val>
                                            <p:strVal val="#ppt_h"/>
                                          </p:val>
                                        </p:tav>
                                      </p:tavLst>
                                    </p:anim>
                                    <p:animEffect transition="in" filter="fade">
                                      <p:cBhvr>
                                        <p:cTn id="141" dur="250"/>
                                        <p:tgtEl>
                                          <p:spTgt spid="47"/>
                                        </p:tgtEl>
                                      </p:cBhvr>
                                    </p:animEffect>
                                  </p:childTnLst>
                                </p:cTn>
                              </p:par>
                            </p:childTnLst>
                          </p:cTn>
                        </p:par>
                        <p:par>
                          <p:cTn id="142" fill="hold" nodeType="afterGroup">
                            <p:stCondLst>
                              <p:cond delay="5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250" fill="hold"/>
                                        <p:tgtEl>
                                          <p:spTgt spid="51"/>
                                        </p:tgtEl>
                                        <p:attrNameLst>
                                          <p:attrName>ppt_w</p:attrName>
                                        </p:attrNameLst>
                                      </p:cBhvr>
                                      <p:tavLst>
                                        <p:tav tm="0">
                                          <p:val>
                                            <p:fltVal val="0"/>
                                          </p:val>
                                        </p:tav>
                                        <p:tav tm="100000">
                                          <p:val>
                                            <p:strVal val="#ppt_w"/>
                                          </p:val>
                                        </p:tav>
                                      </p:tavLst>
                                    </p:anim>
                                    <p:anim calcmode="lin" valueType="num">
                                      <p:cBhvr>
                                        <p:cTn id="146" dur="250" fill="hold"/>
                                        <p:tgtEl>
                                          <p:spTgt spid="51"/>
                                        </p:tgtEl>
                                        <p:attrNameLst>
                                          <p:attrName>ppt_h</p:attrName>
                                        </p:attrNameLst>
                                      </p:cBhvr>
                                      <p:tavLst>
                                        <p:tav tm="0">
                                          <p:val>
                                            <p:fltVal val="0"/>
                                          </p:val>
                                        </p:tav>
                                        <p:tav tm="100000">
                                          <p:val>
                                            <p:strVal val="#ppt_h"/>
                                          </p:val>
                                        </p:tav>
                                      </p:tavLst>
                                    </p:anim>
                                    <p:animEffect transition="in" filter="fade">
                                      <p:cBhvr>
                                        <p:cTn id="147" dur="250"/>
                                        <p:tgtEl>
                                          <p:spTgt spid="51"/>
                                        </p:tgtEl>
                                      </p:cBhvr>
                                    </p:animEffect>
                                  </p:childTnLst>
                                </p:cTn>
                              </p:par>
                            </p:childTnLst>
                          </p:cTn>
                        </p:par>
                        <p:par>
                          <p:cTn id="148" fill="hold" nodeType="afterGroup">
                            <p:stCondLst>
                              <p:cond delay="6000"/>
                            </p:stCondLst>
                            <p:childTnLst>
                              <p:par>
                                <p:cTn id="149" presetID="53" presetClass="entr" presetSubtype="16"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250" fill="hold"/>
                                        <p:tgtEl>
                                          <p:spTgt spid="35"/>
                                        </p:tgtEl>
                                        <p:attrNameLst>
                                          <p:attrName>ppt_w</p:attrName>
                                        </p:attrNameLst>
                                      </p:cBhvr>
                                      <p:tavLst>
                                        <p:tav tm="0">
                                          <p:val>
                                            <p:fltVal val="0"/>
                                          </p:val>
                                        </p:tav>
                                        <p:tav tm="100000">
                                          <p:val>
                                            <p:strVal val="#ppt_w"/>
                                          </p:val>
                                        </p:tav>
                                      </p:tavLst>
                                    </p:anim>
                                    <p:anim calcmode="lin" valueType="num">
                                      <p:cBhvr>
                                        <p:cTn id="152" dur="250" fill="hold"/>
                                        <p:tgtEl>
                                          <p:spTgt spid="35"/>
                                        </p:tgtEl>
                                        <p:attrNameLst>
                                          <p:attrName>ppt_h</p:attrName>
                                        </p:attrNameLst>
                                      </p:cBhvr>
                                      <p:tavLst>
                                        <p:tav tm="0">
                                          <p:val>
                                            <p:fltVal val="0"/>
                                          </p:val>
                                        </p:tav>
                                        <p:tav tm="100000">
                                          <p:val>
                                            <p:strVal val="#ppt_h"/>
                                          </p:val>
                                        </p:tav>
                                      </p:tavLst>
                                    </p:anim>
                                    <p:animEffect transition="in" filter="fade">
                                      <p:cBhvr>
                                        <p:cTn id="153" dur="250"/>
                                        <p:tgtEl>
                                          <p:spTgt spid="35"/>
                                        </p:tgtEl>
                                      </p:cBhvr>
                                    </p:animEffect>
                                  </p:childTnLst>
                                </p:cTn>
                              </p:par>
                            </p:childTnLst>
                          </p:cTn>
                        </p:par>
                        <p:par>
                          <p:cTn id="154" fill="hold" nodeType="afterGroup">
                            <p:stCondLst>
                              <p:cond delay="6250"/>
                            </p:stCondLst>
                            <p:childTnLst>
                              <p:par>
                                <p:cTn id="155" presetID="53" presetClass="entr" presetSubtype="16" fill="hold" grpId="0" nodeType="after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250" fill="hold"/>
                                        <p:tgtEl>
                                          <p:spTgt spid="36"/>
                                        </p:tgtEl>
                                        <p:attrNameLst>
                                          <p:attrName>ppt_w</p:attrName>
                                        </p:attrNameLst>
                                      </p:cBhvr>
                                      <p:tavLst>
                                        <p:tav tm="0">
                                          <p:val>
                                            <p:fltVal val="0"/>
                                          </p:val>
                                        </p:tav>
                                        <p:tav tm="100000">
                                          <p:val>
                                            <p:strVal val="#ppt_w"/>
                                          </p:val>
                                        </p:tav>
                                      </p:tavLst>
                                    </p:anim>
                                    <p:anim calcmode="lin" valueType="num">
                                      <p:cBhvr>
                                        <p:cTn id="158" dur="250" fill="hold"/>
                                        <p:tgtEl>
                                          <p:spTgt spid="36"/>
                                        </p:tgtEl>
                                        <p:attrNameLst>
                                          <p:attrName>ppt_h</p:attrName>
                                        </p:attrNameLst>
                                      </p:cBhvr>
                                      <p:tavLst>
                                        <p:tav tm="0">
                                          <p:val>
                                            <p:fltVal val="0"/>
                                          </p:val>
                                        </p:tav>
                                        <p:tav tm="100000">
                                          <p:val>
                                            <p:strVal val="#ppt_h"/>
                                          </p:val>
                                        </p:tav>
                                      </p:tavLst>
                                    </p:anim>
                                    <p:animEffect transition="in" filter="fade">
                                      <p:cBhvr>
                                        <p:cTn id="159" dur="250"/>
                                        <p:tgtEl>
                                          <p:spTgt spid="36"/>
                                        </p:tgtEl>
                                      </p:cBhvr>
                                    </p:animEffect>
                                  </p:childTnLst>
                                </p:cTn>
                              </p:par>
                            </p:childTnLst>
                          </p:cTn>
                        </p:par>
                        <p:par>
                          <p:cTn id="160" fill="hold" nodeType="afterGroup">
                            <p:stCondLst>
                              <p:cond delay="6500"/>
                            </p:stCondLst>
                            <p:childTnLst>
                              <p:par>
                                <p:cTn id="161" presetID="53" presetClass="entr" presetSubtype="16" fill="hold" grpId="0" nodeType="afterEffect">
                                  <p:stCondLst>
                                    <p:cond delay="0"/>
                                  </p:stCondLst>
                                  <p:childTnLst>
                                    <p:set>
                                      <p:cBhvr>
                                        <p:cTn id="162" dur="1" fill="hold">
                                          <p:stCondLst>
                                            <p:cond delay="0"/>
                                          </p:stCondLst>
                                        </p:cTn>
                                        <p:tgtEl>
                                          <p:spTgt spid="37"/>
                                        </p:tgtEl>
                                        <p:attrNameLst>
                                          <p:attrName>style.visibility</p:attrName>
                                        </p:attrNameLst>
                                      </p:cBhvr>
                                      <p:to>
                                        <p:strVal val="visible"/>
                                      </p:to>
                                    </p:set>
                                    <p:anim calcmode="lin" valueType="num">
                                      <p:cBhvr>
                                        <p:cTn id="163" dur="250" fill="hold"/>
                                        <p:tgtEl>
                                          <p:spTgt spid="37"/>
                                        </p:tgtEl>
                                        <p:attrNameLst>
                                          <p:attrName>ppt_w</p:attrName>
                                        </p:attrNameLst>
                                      </p:cBhvr>
                                      <p:tavLst>
                                        <p:tav tm="0">
                                          <p:val>
                                            <p:fltVal val="0"/>
                                          </p:val>
                                        </p:tav>
                                        <p:tav tm="100000">
                                          <p:val>
                                            <p:strVal val="#ppt_w"/>
                                          </p:val>
                                        </p:tav>
                                      </p:tavLst>
                                    </p:anim>
                                    <p:anim calcmode="lin" valueType="num">
                                      <p:cBhvr>
                                        <p:cTn id="164" dur="250" fill="hold"/>
                                        <p:tgtEl>
                                          <p:spTgt spid="37"/>
                                        </p:tgtEl>
                                        <p:attrNameLst>
                                          <p:attrName>ppt_h</p:attrName>
                                        </p:attrNameLst>
                                      </p:cBhvr>
                                      <p:tavLst>
                                        <p:tav tm="0">
                                          <p:val>
                                            <p:fltVal val="0"/>
                                          </p:val>
                                        </p:tav>
                                        <p:tav tm="100000">
                                          <p:val>
                                            <p:strVal val="#ppt_h"/>
                                          </p:val>
                                        </p:tav>
                                      </p:tavLst>
                                    </p:anim>
                                    <p:animEffect transition="in" filter="fade">
                                      <p:cBhvr>
                                        <p:cTn id="165" dur="250"/>
                                        <p:tgtEl>
                                          <p:spTgt spid="37"/>
                                        </p:tgtEl>
                                      </p:cBhvr>
                                    </p:animEffect>
                                  </p:childTnLst>
                                </p:cTn>
                              </p:par>
                            </p:childTnLst>
                          </p:cTn>
                        </p:par>
                        <p:par>
                          <p:cTn id="166" fill="hold" nodeType="afterGroup">
                            <p:stCondLst>
                              <p:cond delay="6750"/>
                            </p:stCondLst>
                            <p:childTnLst>
                              <p:par>
                                <p:cTn id="167" presetID="53" presetClass="entr" presetSubtype="16" fill="hold" grpId="0" nodeType="afterEffect">
                                  <p:stCondLst>
                                    <p:cond delay="0"/>
                                  </p:stCondLst>
                                  <p:childTnLst>
                                    <p:set>
                                      <p:cBhvr>
                                        <p:cTn id="168" dur="1" fill="hold">
                                          <p:stCondLst>
                                            <p:cond delay="0"/>
                                          </p:stCondLst>
                                        </p:cTn>
                                        <p:tgtEl>
                                          <p:spTgt spid="38"/>
                                        </p:tgtEl>
                                        <p:attrNameLst>
                                          <p:attrName>style.visibility</p:attrName>
                                        </p:attrNameLst>
                                      </p:cBhvr>
                                      <p:to>
                                        <p:strVal val="visible"/>
                                      </p:to>
                                    </p:set>
                                    <p:anim calcmode="lin" valueType="num">
                                      <p:cBhvr>
                                        <p:cTn id="169" dur="250" fill="hold"/>
                                        <p:tgtEl>
                                          <p:spTgt spid="38"/>
                                        </p:tgtEl>
                                        <p:attrNameLst>
                                          <p:attrName>ppt_w</p:attrName>
                                        </p:attrNameLst>
                                      </p:cBhvr>
                                      <p:tavLst>
                                        <p:tav tm="0">
                                          <p:val>
                                            <p:fltVal val="0"/>
                                          </p:val>
                                        </p:tav>
                                        <p:tav tm="100000">
                                          <p:val>
                                            <p:strVal val="#ppt_w"/>
                                          </p:val>
                                        </p:tav>
                                      </p:tavLst>
                                    </p:anim>
                                    <p:anim calcmode="lin" valueType="num">
                                      <p:cBhvr>
                                        <p:cTn id="170" dur="250" fill="hold"/>
                                        <p:tgtEl>
                                          <p:spTgt spid="38"/>
                                        </p:tgtEl>
                                        <p:attrNameLst>
                                          <p:attrName>ppt_h</p:attrName>
                                        </p:attrNameLst>
                                      </p:cBhvr>
                                      <p:tavLst>
                                        <p:tav tm="0">
                                          <p:val>
                                            <p:fltVal val="0"/>
                                          </p:val>
                                        </p:tav>
                                        <p:tav tm="100000">
                                          <p:val>
                                            <p:strVal val="#ppt_h"/>
                                          </p:val>
                                        </p:tav>
                                      </p:tavLst>
                                    </p:anim>
                                    <p:animEffect transition="in" filter="fade">
                                      <p:cBhvr>
                                        <p:cTn id="171" dur="250"/>
                                        <p:tgtEl>
                                          <p:spTgt spid="38"/>
                                        </p:tgtEl>
                                      </p:cBhvr>
                                    </p:animEffect>
                                  </p:childTnLst>
                                </p:cTn>
                              </p:par>
                            </p:childTnLst>
                          </p:cTn>
                        </p:par>
                        <p:par>
                          <p:cTn id="172" fill="hold" nodeType="afterGroup">
                            <p:stCondLst>
                              <p:cond delay="7000"/>
                            </p:stCondLst>
                            <p:childTnLst>
                              <p:par>
                                <p:cTn id="173" presetID="53" presetClass="entr" presetSubtype="16" fill="hold" grpId="0" nodeType="afterEffect">
                                  <p:stCondLst>
                                    <p:cond delay="0"/>
                                  </p:stCondLst>
                                  <p:childTnLst>
                                    <p:set>
                                      <p:cBhvr>
                                        <p:cTn id="174" dur="1" fill="hold">
                                          <p:stCondLst>
                                            <p:cond delay="0"/>
                                          </p:stCondLst>
                                        </p:cTn>
                                        <p:tgtEl>
                                          <p:spTgt spid="49"/>
                                        </p:tgtEl>
                                        <p:attrNameLst>
                                          <p:attrName>style.visibility</p:attrName>
                                        </p:attrNameLst>
                                      </p:cBhvr>
                                      <p:to>
                                        <p:strVal val="visible"/>
                                      </p:to>
                                    </p:set>
                                    <p:anim calcmode="lin" valueType="num">
                                      <p:cBhvr>
                                        <p:cTn id="175" dur="250" fill="hold"/>
                                        <p:tgtEl>
                                          <p:spTgt spid="49"/>
                                        </p:tgtEl>
                                        <p:attrNameLst>
                                          <p:attrName>ppt_w</p:attrName>
                                        </p:attrNameLst>
                                      </p:cBhvr>
                                      <p:tavLst>
                                        <p:tav tm="0">
                                          <p:val>
                                            <p:fltVal val="0"/>
                                          </p:val>
                                        </p:tav>
                                        <p:tav tm="100000">
                                          <p:val>
                                            <p:strVal val="#ppt_w"/>
                                          </p:val>
                                        </p:tav>
                                      </p:tavLst>
                                    </p:anim>
                                    <p:anim calcmode="lin" valueType="num">
                                      <p:cBhvr>
                                        <p:cTn id="176" dur="250" fill="hold"/>
                                        <p:tgtEl>
                                          <p:spTgt spid="49"/>
                                        </p:tgtEl>
                                        <p:attrNameLst>
                                          <p:attrName>ppt_h</p:attrName>
                                        </p:attrNameLst>
                                      </p:cBhvr>
                                      <p:tavLst>
                                        <p:tav tm="0">
                                          <p:val>
                                            <p:fltVal val="0"/>
                                          </p:val>
                                        </p:tav>
                                        <p:tav tm="100000">
                                          <p:val>
                                            <p:strVal val="#ppt_h"/>
                                          </p:val>
                                        </p:tav>
                                      </p:tavLst>
                                    </p:anim>
                                    <p:animEffect transition="in" filter="fade">
                                      <p:cBhvr>
                                        <p:cTn id="177" dur="250"/>
                                        <p:tgtEl>
                                          <p:spTgt spid="49"/>
                                        </p:tgtEl>
                                      </p:cBhvr>
                                    </p:animEffect>
                                  </p:childTnLst>
                                </p:cTn>
                              </p:par>
                            </p:childTnLst>
                          </p:cTn>
                        </p:par>
                        <p:par>
                          <p:cTn id="178" fill="hold" nodeType="afterGroup">
                            <p:stCondLst>
                              <p:cond delay="7250"/>
                            </p:stCondLst>
                            <p:childTnLst>
                              <p:par>
                                <p:cTn id="179" presetID="53" presetClass="entr" presetSubtype="16" fill="hold" grpId="0" nodeType="afterEffect">
                                  <p:stCondLst>
                                    <p:cond delay="0"/>
                                  </p:stCondLst>
                                  <p:childTnLst>
                                    <p:set>
                                      <p:cBhvr>
                                        <p:cTn id="180" dur="1" fill="hold">
                                          <p:stCondLst>
                                            <p:cond delay="0"/>
                                          </p:stCondLst>
                                        </p:cTn>
                                        <p:tgtEl>
                                          <p:spTgt spid="39"/>
                                        </p:tgtEl>
                                        <p:attrNameLst>
                                          <p:attrName>style.visibility</p:attrName>
                                        </p:attrNameLst>
                                      </p:cBhvr>
                                      <p:to>
                                        <p:strVal val="visible"/>
                                      </p:to>
                                    </p:set>
                                    <p:anim calcmode="lin" valueType="num">
                                      <p:cBhvr>
                                        <p:cTn id="181" dur="250" fill="hold"/>
                                        <p:tgtEl>
                                          <p:spTgt spid="39"/>
                                        </p:tgtEl>
                                        <p:attrNameLst>
                                          <p:attrName>ppt_w</p:attrName>
                                        </p:attrNameLst>
                                      </p:cBhvr>
                                      <p:tavLst>
                                        <p:tav tm="0">
                                          <p:val>
                                            <p:fltVal val="0"/>
                                          </p:val>
                                        </p:tav>
                                        <p:tav tm="100000">
                                          <p:val>
                                            <p:strVal val="#ppt_w"/>
                                          </p:val>
                                        </p:tav>
                                      </p:tavLst>
                                    </p:anim>
                                    <p:anim calcmode="lin" valueType="num">
                                      <p:cBhvr>
                                        <p:cTn id="182" dur="250" fill="hold"/>
                                        <p:tgtEl>
                                          <p:spTgt spid="39"/>
                                        </p:tgtEl>
                                        <p:attrNameLst>
                                          <p:attrName>ppt_h</p:attrName>
                                        </p:attrNameLst>
                                      </p:cBhvr>
                                      <p:tavLst>
                                        <p:tav tm="0">
                                          <p:val>
                                            <p:fltVal val="0"/>
                                          </p:val>
                                        </p:tav>
                                        <p:tav tm="100000">
                                          <p:val>
                                            <p:strVal val="#ppt_h"/>
                                          </p:val>
                                        </p:tav>
                                      </p:tavLst>
                                    </p:anim>
                                    <p:animEffect transition="in" filter="fade">
                                      <p:cBhvr>
                                        <p:cTn id="183" dur="250"/>
                                        <p:tgtEl>
                                          <p:spTgt spid="39"/>
                                        </p:tgtEl>
                                      </p:cBhvr>
                                    </p:animEffect>
                                  </p:childTnLst>
                                </p:cTn>
                              </p:par>
                            </p:childTnLst>
                          </p:cTn>
                        </p:par>
                        <p:par>
                          <p:cTn id="184" fill="hold" nodeType="afterGroup">
                            <p:stCondLst>
                              <p:cond delay="7500"/>
                            </p:stCondLst>
                            <p:childTnLst>
                              <p:par>
                                <p:cTn id="185" presetID="53" presetClass="entr" presetSubtype="16"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 calcmode="lin" valueType="num">
                                      <p:cBhvr>
                                        <p:cTn id="187" dur="250" fill="hold"/>
                                        <p:tgtEl>
                                          <p:spTgt spid="40"/>
                                        </p:tgtEl>
                                        <p:attrNameLst>
                                          <p:attrName>ppt_w</p:attrName>
                                        </p:attrNameLst>
                                      </p:cBhvr>
                                      <p:tavLst>
                                        <p:tav tm="0">
                                          <p:val>
                                            <p:fltVal val="0"/>
                                          </p:val>
                                        </p:tav>
                                        <p:tav tm="100000">
                                          <p:val>
                                            <p:strVal val="#ppt_w"/>
                                          </p:val>
                                        </p:tav>
                                      </p:tavLst>
                                    </p:anim>
                                    <p:anim calcmode="lin" valueType="num">
                                      <p:cBhvr>
                                        <p:cTn id="188" dur="250" fill="hold"/>
                                        <p:tgtEl>
                                          <p:spTgt spid="40"/>
                                        </p:tgtEl>
                                        <p:attrNameLst>
                                          <p:attrName>ppt_h</p:attrName>
                                        </p:attrNameLst>
                                      </p:cBhvr>
                                      <p:tavLst>
                                        <p:tav tm="0">
                                          <p:val>
                                            <p:fltVal val="0"/>
                                          </p:val>
                                        </p:tav>
                                        <p:tav tm="100000">
                                          <p:val>
                                            <p:strVal val="#ppt_h"/>
                                          </p:val>
                                        </p:tav>
                                      </p:tavLst>
                                    </p:anim>
                                    <p:animEffect transition="in" filter="fade">
                                      <p:cBhvr>
                                        <p:cTn id="189" dur="250"/>
                                        <p:tgtEl>
                                          <p:spTgt spid="40"/>
                                        </p:tgtEl>
                                      </p:cBhvr>
                                    </p:animEffect>
                                  </p:childTnLst>
                                </p:cTn>
                              </p:par>
                            </p:childTnLst>
                          </p:cTn>
                        </p:par>
                        <p:par>
                          <p:cTn id="190" fill="hold" nodeType="afterGroup">
                            <p:stCondLst>
                              <p:cond delay="7750"/>
                            </p:stCondLst>
                            <p:childTnLst>
                              <p:par>
                                <p:cTn id="191" presetID="53" presetClass="entr" presetSubtype="16" fill="hold" grpId="0" nodeType="after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p:cTn id="193" dur="250" fill="hold"/>
                                        <p:tgtEl>
                                          <p:spTgt spid="42"/>
                                        </p:tgtEl>
                                        <p:attrNameLst>
                                          <p:attrName>ppt_w</p:attrName>
                                        </p:attrNameLst>
                                      </p:cBhvr>
                                      <p:tavLst>
                                        <p:tav tm="0">
                                          <p:val>
                                            <p:fltVal val="0"/>
                                          </p:val>
                                        </p:tav>
                                        <p:tav tm="100000">
                                          <p:val>
                                            <p:strVal val="#ppt_w"/>
                                          </p:val>
                                        </p:tav>
                                      </p:tavLst>
                                    </p:anim>
                                    <p:anim calcmode="lin" valueType="num">
                                      <p:cBhvr>
                                        <p:cTn id="194" dur="250" fill="hold"/>
                                        <p:tgtEl>
                                          <p:spTgt spid="42"/>
                                        </p:tgtEl>
                                        <p:attrNameLst>
                                          <p:attrName>ppt_h</p:attrName>
                                        </p:attrNameLst>
                                      </p:cBhvr>
                                      <p:tavLst>
                                        <p:tav tm="0">
                                          <p:val>
                                            <p:fltVal val="0"/>
                                          </p:val>
                                        </p:tav>
                                        <p:tav tm="100000">
                                          <p:val>
                                            <p:strVal val="#ppt_h"/>
                                          </p:val>
                                        </p:tav>
                                      </p:tavLst>
                                    </p:anim>
                                    <p:animEffect transition="in" filter="fade">
                                      <p:cBhvr>
                                        <p:cTn id="195" dur="250"/>
                                        <p:tgtEl>
                                          <p:spTgt spid="42"/>
                                        </p:tgtEl>
                                      </p:cBhvr>
                                    </p:animEffect>
                                  </p:childTnLst>
                                </p:cTn>
                              </p:par>
                            </p:childTnLst>
                          </p:cTn>
                        </p:par>
                        <p:par>
                          <p:cTn id="196" fill="hold" nodeType="afterGroup">
                            <p:stCondLst>
                              <p:cond delay="8000"/>
                            </p:stCondLst>
                            <p:childTnLst>
                              <p:par>
                                <p:cTn id="197" presetID="53" presetClass="entr" presetSubtype="16" fill="hold" grpId="0" nodeType="afterEffect">
                                  <p:stCondLst>
                                    <p:cond delay="0"/>
                                  </p:stCondLst>
                                  <p:childTnLst>
                                    <p:set>
                                      <p:cBhvr>
                                        <p:cTn id="198" dur="1" fill="hold">
                                          <p:stCondLst>
                                            <p:cond delay="0"/>
                                          </p:stCondLst>
                                        </p:cTn>
                                        <p:tgtEl>
                                          <p:spTgt spid="41"/>
                                        </p:tgtEl>
                                        <p:attrNameLst>
                                          <p:attrName>style.visibility</p:attrName>
                                        </p:attrNameLst>
                                      </p:cBhvr>
                                      <p:to>
                                        <p:strVal val="visible"/>
                                      </p:to>
                                    </p:set>
                                    <p:anim calcmode="lin" valueType="num">
                                      <p:cBhvr>
                                        <p:cTn id="199" dur="250" fill="hold"/>
                                        <p:tgtEl>
                                          <p:spTgt spid="41"/>
                                        </p:tgtEl>
                                        <p:attrNameLst>
                                          <p:attrName>ppt_w</p:attrName>
                                        </p:attrNameLst>
                                      </p:cBhvr>
                                      <p:tavLst>
                                        <p:tav tm="0">
                                          <p:val>
                                            <p:fltVal val="0"/>
                                          </p:val>
                                        </p:tav>
                                        <p:tav tm="100000">
                                          <p:val>
                                            <p:strVal val="#ppt_w"/>
                                          </p:val>
                                        </p:tav>
                                      </p:tavLst>
                                    </p:anim>
                                    <p:anim calcmode="lin" valueType="num">
                                      <p:cBhvr>
                                        <p:cTn id="200" dur="250" fill="hold"/>
                                        <p:tgtEl>
                                          <p:spTgt spid="41"/>
                                        </p:tgtEl>
                                        <p:attrNameLst>
                                          <p:attrName>ppt_h</p:attrName>
                                        </p:attrNameLst>
                                      </p:cBhvr>
                                      <p:tavLst>
                                        <p:tav tm="0">
                                          <p:val>
                                            <p:fltVal val="0"/>
                                          </p:val>
                                        </p:tav>
                                        <p:tav tm="100000">
                                          <p:val>
                                            <p:strVal val="#ppt_h"/>
                                          </p:val>
                                        </p:tav>
                                      </p:tavLst>
                                    </p:anim>
                                    <p:animEffect transition="in" filter="fade">
                                      <p:cBhvr>
                                        <p:cTn id="201"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9" grpId="0"/>
      <p:bldP spid="5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2" y="381000"/>
            <a:ext cx="8998688" cy="5744695"/>
          </a:xfrm>
          <a:prstGeom prst="rect">
            <a:avLst/>
          </a:prstGeom>
          <a:solidFill>
            <a:schemeClr val="bg1"/>
          </a:solidFill>
          <a:ln>
            <a:noFill/>
          </a:ln>
          <a:effectLst/>
        </p:spPr>
      </p:pic>
    </p:spTree>
    <p:extLst>
      <p:ext uri="{BB962C8B-B14F-4D97-AF65-F5344CB8AC3E}">
        <p14:creationId xmlns:p14="http://schemas.microsoft.com/office/powerpoint/2010/main" val="2312698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23" y="2785299"/>
            <a:ext cx="7772400" cy="3213639"/>
          </a:xfrm>
          <a:solidFill>
            <a:schemeClr val="bg1"/>
          </a:solidFill>
          <a:ln w="31750">
            <a:noFill/>
          </a:ln>
        </p:spPr>
        <p:txBody>
          <a:bodyPr/>
          <a:lstStyle/>
          <a:p>
            <a:pPr algn="ctr"/>
            <a:r>
              <a:rPr lang="en-US" b="1" dirty="0" smtClean="0">
                <a:effectLst>
                  <a:outerShdw blurRad="38100" dist="38100" dir="2700000" algn="tl">
                    <a:srgbClr val="000000">
                      <a:alpha val="43137"/>
                    </a:srgbClr>
                  </a:outerShdw>
                </a:effectLst>
              </a:rPr>
              <a:t>Maternal Health Projects</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9</a:t>
            </a:fld>
            <a:endParaRPr lang="en-US">
              <a:solidFill>
                <a:prstClr val="white"/>
              </a:solidFill>
            </a:endParaRPr>
          </a:p>
        </p:txBody>
      </p:sp>
      <p:sp>
        <p:nvSpPr>
          <p:cNvPr id="3" name="Content Placeholder 2"/>
          <p:cNvSpPr>
            <a:spLocks noGrp="1"/>
          </p:cNvSpPr>
          <p:nvPr>
            <p:ph type="body" idx="1"/>
          </p:nvPr>
        </p:nvSpPr>
        <p:spPr>
          <a:xfrm>
            <a:off x="785178" y="4224528"/>
            <a:ext cx="7578090" cy="1216626"/>
          </a:xfrm>
          <a:solidFill>
            <a:srgbClr val="9C855A"/>
          </a:solidFill>
          <a:ln>
            <a:solidFill>
              <a:srgbClr val="00510A"/>
            </a:solidFill>
          </a:ln>
        </p:spPr>
        <p:txBody>
          <a:bodyPr anchor="ctr" anchorCtr="0">
            <a:normAutofit/>
          </a:bodyPr>
          <a:lstStyle/>
          <a:p>
            <a:pPr marL="457200" indent="-457200">
              <a:spcBef>
                <a:spcPts val="1200"/>
              </a:spcBef>
              <a:spcAft>
                <a:spcPts val="600"/>
              </a:spcAft>
              <a:buFont typeface="Arial" panose="020B0604020202020204" pitchFamily="34" charset="0"/>
              <a:buChar char="•"/>
            </a:pPr>
            <a:r>
              <a:rPr lang="en-US" sz="2600" b="1" dirty="0" smtClean="0">
                <a:solidFill>
                  <a:schemeClr val="bg1"/>
                </a:solidFill>
              </a:rPr>
              <a:t>Obstetric Hemorrhage Initiative (OHI)</a:t>
            </a:r>
            <a:endParaRPr lang="en-US" sz="2600" b="1" dirty="0">
              <a:solidFill>
                <a:schemeClr val="bg1"/>
              </a:solidFill>
            </a:endParaRPr>
          </a:p>
          <a:p>
            <a:pPr marL="457200" indent="-457200">
              <a:spcBef>
                <a:spcPts val="1200"/>
              </a:spcBef>
              <a:spcAft>
                <a:spcPts val="600"/>
              </a:spcAft>
              <a:buFont typeface="Arial" panose="020B0604020202020204" pitchFamily="34" charset="0"/>
              <a:buChar char="•"/>
            </a:pPr>
            <a:r>
              <a:rPr lang="en-US" sz="2600" b="1" dirty="0" smtClean="0">
                <a:solidFill>
                  <a:schemeClr val="bg1"/>
                </a:solidFill>
              </a:rPr>
              <a:t>Hypertension in Pregnancy (HIP) Initiative</a:t>
            </a:r>
            <a:endParaRPr lang="en-US" b="1" dirty="0">
              <a:solidFill>
                <a:schemeClr val="bg1"/>
              </a:solidFill>
            </a:endParaRPr>
          </a:p>
        </p:txBody>
      </p:sp>
      <p:sp>
        <p:nvSpPr>
          <p:cNvPr id="6" name="Rounded Rectangle 5"/>
          <p:cNvSpPr/>
          <p:nvPr/>
        </p:nvSpPr>
        <p:spPr>
          <a:xfrm>
            <a:off x="688023" y="2785299"/>
            <a:ext cx="7772400" cy="2938845"/>
          </a:xfrm>
          <a:prstGeom prst="roundRect">
            <a:avLst/>
          </a:prstGeom>
          <a:noFill/>
          <a:ln>
            <a:solidFill>
              <a:srgbClr val="005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979649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NAS Improvement - Newborn</a:t>
            </a:r>
            <a:endParaRPr lang="en-US" dirty="0"/>
          </a:p>
        </p:txBody>
      </p:sp>
      <p:graphicFrame>
        <p:nvGraphicFramePr>
          <p:cNvPr id="4" name="Content Placeholder 3"/>
          <p:cNvGraphicFramePr>
            <a:graphicFrameLocks noGrp="1"/>
          </p:cNvGraphicFramePr>
          <p:nvPr>
            <p:ph idx="1"/>
            <p:extLst/>
          </p:nvPr>
        </p:nvGraphicFramePr>
        <p:xfrm>
          <a:off x="76200" y="914400"/>
          <a:ext cx="89154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3276600"/>
            <a:ext cx="8382000" cy="2554545"/>
          </a:xfrm>
          <a:prstGeom prst="rect">
            <a:avLst/>
          </a:prstGeom>
          <a:noFill/>
        </p:spPr>
        <p:txBody>
          <a:bodyPr wrap="square" rtlCol="0">
            <a:spAutoFit/>
          </a:bodyPr>
          <a:lstStyle/>
          <a:p>
            <a:pPr eaLnBrk="1" fontAlgn="auto" hangingPunct="1">
              <a:lnSpc>
                <a:spcPts val="3200"/>
              </a:lnSpc>
              <a:spcBef>
                <a:spcPts val="0"/>
              </a:spcBef>
              <a:spcAft>
                <a:spcPts val="0"/>
              </a:spcAft>
            </a:pPr>
            <a:r>
              <a:rPr lang="en-US" sz="2400" u="sng" dirty="0" smtClean="0">
                <a:solidFill>
                  <a:srgbClr val="1F497D">
                    <a:lumMod val="75000"/>
                  </a:srgbClr>
                </a:solidFill>
                <a:latin typeface="Calibri"/>
                <a:ea typeface="+mn-ea"/>
              </a:rPr>
              <a:t>Areas of Improvement:</a:t>
            </a:r>
          </a:p>
          <a:p>
            <a:pPr marL="285750" indent="-285750" eaLnBrk="1" fontAlgn="auto" hangingPunct="1">
              <a:lnSpc>
                <a:spcPts val="3200"/>
              </a:lnSpc>
              <a:spcBef>
                <a:spcPts val="0"/>
              </a:spcBef>
              <a:spcAft>
                <a:spcPts val="0"/>
              </a:spcAft>
              <a:buFont typeface="Arial" panose="020B0604020202020204" pitchFamily="34" charset="0"/>
              <a:buChar char="•"/>
            </a:pPr>
            <a:r>
              <a:rPr lang="en-US" sz="2400" dirty="0" smtClean="0">
                <a:solidFill>
                  <a:srgbClr val="1F497D">
                    <a:lumMod val="75000"/>
                  </a:srgbClr>
                </a:solidFill>
                <a:latin typeface="Calibri"/>
                <a:ea typeface="+mn-ea"/>
              </a:rPr>
              <a:t>Standardization of practices</a:t>
            </a:r>
          </a:p>
          <a:p>
            <a:pPr marL="285750" indent="-285750" eaLnBrk="1" fontAlgn="auto" hangingPunct="1">
              <a:lnSpc>
                <a:spcPts val="3200"/>
              </a:lnSpc>
              <a:spcBef>
                <a:spcPts val="0"/>
              </a:spcBef>
              <a:spcAft>
                <a:spcPts val="0"/>
              </a:spcAft>
              <a:buFont typeface="Arial" panose="020B0604020202020204" pitchFamily="34" charset="0"/>
              <a:buChar char="•"/>
            </a:pPr>
            <a:r>
              <a:rPr lang="en-US" sz="2400" dirty="0" smtClean="0">
                <a:solidFill>
                  <a:srgbClr val="1F497D">
                    <a:lumMod val="75000"/>
                  </a:srgbClr>
                </a:solidFill>
                <a:latin typeface="Calibri"/>
                <a:ea typeface="+mn-ea"/>
              </a:rPr>
              <a:t>Increased focus on non-pharmacologic care</a:t>
            </a:r>
          </a:p>
          <a:p>
            <a:pPr marL="285750" indent="-285750" eaLnBrk="1" fontAlgn="auto" hangingPunct="1">
              <a:lnSpc>
                <a:spcPts val="3200"/>
              </a:lnSpc>
              <a:spcBef>
                <a:spcPts val="0"/>
              </a:spcBef>
              <a:spcAft>
                <a:spcPts val="0"/>
              </a:spcAft>
              <a:buFont typeface="Arial" panose="020B0604020202020204" pitchFamily="34" charset="0"/>
              <a:buChar char="•"/>
            </a:pPr>
            <a:r>
              <a:rPr lang="en-US" sz="2400" dirty="0" smtClean="0">
                <a:solidFill>
                  <a:srgbClr val="1F497D">
                    <a:lumMod val="75000"/>
                  </a:srgbClr>
                </a:solidFill>
                <a:latin typeface="Calibri"/>
                <a:ea typeface="+mn-ea"/>
              </a:rPr>
              <a:t>Increased involvement of families as partners</a:t>
            </a:r>
          </a:p>
          <a:p>
            <a:pPr marL="285750" indent="-285750" eaLnBrk="1" fontAlgn="auto" hangingPunct="1">
              <a:lnSpc>
                <a:spcPts val="3200"/>
              </a:lnSpc>
              <a:spcBef>
                <a:spcPts val="0"/>
              </a:spcBef>
              <a:spcAft>
                <a:spcPts val="0"/>
              </a:spcAft>
              <a:buFont typeface="Arial" panose="020B0604020202020204" pitchFamily="34" charset="0"/>
              <a:buChar char="•"/>
            </a:pPr>
            <a:r>
              <a:rPr lang="en-US" sz="2400" dirty="0" smtClean="0">
                <a:solidFill>
                  <a:srgbClr val="1F497D">
                    <a:lumMod val="75000"/>
                  </a:srgbClr>
                </a:solidFill>
                <a:latin typeface="Calibri"/>
                <a:ea typeface="+mn-ea"/>
              </a:rPr>
              <a:t>Improved coordination with community partners</a:t>
            </a:r>
          </a:p>
          <a:p>
            <a:pPr marL="285750" indent="-285750" eaLnBrk="1" fontAlgn="auto" hangingPunct="1">
              <a:lnSpc>
                <a:spcPts val="3200"/>
              </a:lnSpc>
              <a:spcBef>
                <a:spcPts val="0"/>
              </a:spcBef>
              <a:spcAft>
                <a:spcPts val="0"/>
              </a:spcAft>
              <a:buFont typeface="Arial" panose="020B0604020202020204" pitchFamily="34" charset="0"/>
              <a:buChar char="•"/>
            </a:pPr>
            <a:r>
              <a:rPr lang="en-US" sz="2400" b="1" dirty="0" smtClean="0">
                <a:solidFill>
                  <a:srgbClr val="1F497D">
                    <a:lumMod val="75000"/>
                  </a:srgbClr>
                </a:solidFill>
                <a:latin typeface="Calibri"/>
                <a:ea typeface="+mn-ea"/>
              </a:rPr>
              <a:t>Changing attitudes</a:t>
            </a:r>
            <a:endParaRPr lang="en-US" sz="2400" b="1" dirty="0">
              <a:solidFill>
                <a:srgbClr val="1F497D">
                  <a:lumMod val="75000"/>
                </a:srgbClr>
              </a:solidFill>
              <a:latin typeface="Calibri"/>
              <a:ea typeface="+mn-ea"/>
            </a:endParaRPr>
          </a:p>
        </p:txBody>
      </p:sp>
    </p:spTree>
    <p:extLst>
      <p:ext uri="{BB962C8B-B14F-4D97-AF65-F5344CB8AC3E}">
        <p14:creationId xmlns:p14="http://schemas.microsoft.com/office/powerpoint/2010/main" val="24162284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SENs and their Families</a:t>
            </a:r>
            <a:endParaRPr lang="en-US" dirty="0"/>
          </a:p>
        </p:txBody>
      </p:sp>
      <p:graphicFrame>
        <p:nvGraphicFramePr>
          <p:cNvPr id="4" name="Diagram 3"/>
          <p:cNvGraphicFramePr/>
          <p:nvPr>
            <p:extLst/>
          </p:nvPr>
        </p:nvGraphicFramePr>
        <p:xfrm>
          <a:off x="76200" y="762000"/>
          <a:ext cx="8915400" cy="1514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38544" y="2057400"/>
            <a:ext cx="2757056" cy="107603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smtClean="0">
                <a:solidFill>
                  <a:prstClr val="black"/>
                </a:solidFill>
              </a:rPr>
              <a:t>BSAS, state agencies, community-based efforts</a:t>
            </a:r>
            <a:endParaRPr lang="en-US" dirty="0">
              <a:solidFill>
                <a:prstClr val="black"/>
              </a:solidFill>
            </a:endParaRPr>
          </a:p>
        </p:txBody>
      </p:sp>
      <p:sp>
        <p:nvSpPr>
          <p:cNvPr id="5" name="Rounded Rectangle 4"/>
          <p:cNvSpPr/>
          <p:nvPr/>
        </p:nvSpPr>
        <p:spPr>
          <a:xfrm>
            <a:off x="3002972" y="2057400"/>
            <a:ext cx="2757056" cy="107603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smtClean="0">
                <a:solidFill>
                  <a:prstClr val="black"/>
                </a:solidFill>
              </a:rPr>
              <a:t>Hospital-based QI, clinical guidelines, toolkits</a:t>
            </a:r>
            <a:endParaRPr lang="en-US" dirty="0">
              <a:solidFill>
                <a:prstClr val="black"/>
              </a:solidFill>
            </a:endParaRPr>
          </a:p>
        </p:txBody>
      </p:sp>
      <p:sp>
        <p:nvSpPr>
          <p:cNvPr id="6" name="Rounded Rectangle 5"/>
          <p:cNvSpPr/>
          <p:nvPr/>
        </p:nvSpPr>
        <p:spPr>
          <a:xfrm>
            <a:off x="5867400" y="2057400"/>
            <a:ext cx="2757056" cy="107603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dirty="0" smtClean="0">
                <a:solidFill>
                  <a:prstClr val="black"/>
                </a:solidFill>
              </a:rPr>
              <a:t>Care coordination, DCF, EI, community supports</a:t>
            </a:r>
            <a:endParaRPr lang="en-US" dirty="0">
              <a:solidFill>
                <a:prstClr val="black"/>
              </a:solidFill>
            </a:endParaRPr>
          </a:p>
        </p:txBody>
      </p:sp>
      <p:sp>
        <p:nvSpPr>
          <p:cNvPr id="7" name="TextBox 6"/>
          <p:cNvSpPr txBox="1"/>
          <p:nvPr/>
        </p:nvSpPr>
        <p:spPr>
          <a:xfrm>
            <a:off x="146626" y="3276600"/>
            <a:ext cx="8469748" cy="2683812"/>
          </a:xfrm>
          <a:prstGeom prst="rect">
            <a:avLst/>
          </a:prstGeom>
          <a:noFill/>
        </p:spPr>
        <p:txBody>
          <a:bodyPr wrap="square" rtlCol="0">
            <a:spAutoFit/>
          </a:bodyPr>
          <a:lstStyle/>
          <a:p>
            <a:pPr eaLnBrk="1" fontAlgn="auto" hangingPunct="1">
              <a:lnSpc>
                <a:spcPct val="110000"/>
              </a:lnSpc>
              <a:spcBef>
                <a:spcPts val="600"/>
              </a:spcBef>
              <a:spcAft>
                <a:spcPts val="0"/>
              </a:spcAft>
            </a:pPr>
            <a:r>
              <a:rPr lang="en-US" sz="2400" b="1" u="sng" dirty="0" smtClean="0">
                <a:solidFill>
                  <a:prstClr val="black"/>
                </a:solidFill>
                <a:latin typeface="Calibri"/>
                <a:ea typeface="+mn-ea"/>
              </a:rPr>
              <a:t>Goals of Improvement Work Now and in the Future:</a:t>
            </a:r>
          </a:p>
          <a:p>
            <a:pPr marL="342900" indent="-342900" eaLnBrk="1" fontAlgn="auto" hangingPunct="1">
              <a:lnSpc>
                <a:spcPct val="110000"/>
              </a:lnSpc>
              <a:spcBef>
                <a:spcPts val="600"/>
              </a:spcBef>
              <a:spcAft>
                <a:spcPts val="0"/>
              </a:spcAft>
              <a:buFontTx/>
              <a:buAutoNum type="arabicPeriod"/>
            </a:pPr>
            <a:r>
              <a:rPr lang="en-US" sz="2400" dirty="0" smtClean="0">
                <a:solidFill>
                  <a:prstClr val="black"/>
                </a:solidFill>
                <a:latin typeface="Calibri"/>
                <a:ea typeface="+mn-ea"/>
              </a:rPr>
              <a:t>Continue, expand, and BETTER COORDINATE efforts throughout the state to improve care across this spectrum</a:t>
            </a:r>
          </a:p>
          <a:p>
            <a:pPr marL="342900" indent="-342900" eaLnBrk="1" fontAlgn="auto" hangingPunct="1">
              <a:lnSpc>
                <a:spcPct val="110000"/>
              </a:lnSpc>
              <a:spcBef>
                <a:spcPts val="600"/>
              </a:spcBef>
              <a:spcAft>
                <a:spcPts val="0"/>
              </a:spcAft>
              <a:buFontTx/>
              <a:buAutoNum type="arabicPeriod"/>
            </a:pPr>
            <a:r>
              <a:rPr lang="en-US" sz="2400" dirty="0" smtClean="0">
                <a:solidFill>
                  <a:prstClr val="black"/>
                </a:solidFill>
                <a:latin typeface="Calibri"/>
                <a:ea typeface="+mn-ea"/>
              </a:rPr>
              <a:t>Develop a rigorous, structured clinical quality improvement collaborative initiative to support hospitals across the state seeking to improve care during pregnancy and after delivery</a:t>
            </a:r>
            <a:endParaRPr lang="en-US" sz="2400" dirty="0">
              <a:solidFill>
                <a:prstClr val="black"/>
              </a:solidFill>
              <a:latin typeface="Calibri"/>
              <a:ea typeface="+mn-ea"/>
            </a:endParaRPr>
          </a:p>
        </p:txBody>
      </p:sp>
    </p:spTree>
    <p:extLst>
      <p:ext uri="{BB962C8B-B14F-4D97-AF65-F5344CB8AC3E}">
        <p14:creationId xmlns:p14="http://schemas.microsoft.com/office/powerpoint/2010/main" val="9704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609600" y="886810"/>
          <a:ext cx="7848600" cy="58187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dirty="0" smtClean="0"/>
              <a:t>CLABSI/Infections</a:t>
            </a:r>
            <a:endParaRPr lang="en-US" dirty="0"/>
          </a:p>
        </p:txBody>
      </p:sp>
    </p:spTree>
    <p:extLst>
      <p:ext uri="{BB962C8B-B14F-4D97-AF65-F5344CB8AC3E}">
        <p14:creationId xmlns:p14="http://schemas.microsoft.com/office/powerpoint/2010/main" val="392794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What Have We Learned?</a:t>
            </a:r>
            <a:endParaRPr lang="en-US" dirty="0"/>
          </a:p>
        </p:txBody>
      </p:sp>
      <p:pic>
        <p:nvPicPr>
          <p:cNvPr id="29698" name="Picture 2" descr="C:\Users\mgupta\AppData\Local\Microsoft\Windows\Temporary Internet Files\Content.IE5\GY7KOG2A\Home-Simpson-Thinking-Vector-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585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It’s fine to start simple.   Don’t necessary need a fully defined process and structure to start doing collaborative improvement.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343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9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Sitting in a room together has a LOT of value.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60498"/>
            <a:ext cx="2752725" cy="197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8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Data is key.  Transparency is really helpful.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922" y="4495800"/>
            <a:ext cx="2040028"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7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Improvement really is local.  Specific toolkits and change packages may not always be necessary, or even be helpful.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48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8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While it’s ok to separate OB and neonatal efforts, it’s not great either.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10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p:txBody>
          <a:bodyPr>
            <a:noAutofit/>
          </a:bodyPr>
          <a:lstStyle/>
          <a:p>
            <a:r>
              <a:rPr lang="en-US" dirty="0" smtClean="0"/>
              <a:t>A Couple “Lessons” from Massachusetts</a:t>
            </a:r>
            <a:endParaRPr lang="en-US" dirty="0"/>
          </a:p>
        </p:txBody>
      </p:sp>
      <p:sp>
        <p:nvSpPr>
          <p:cNvPr id="2" name="Content Placeholder 1"/>
          <p:cNvSpPr>
            <a:spLocks noGrp="1"/>
          </p:cNvSpPr>
          <p:nvPr>
            <p:ph idx="1"/>
          </p:nvPr>
        </p:nvSpPr>
        <p:spPr/>
        <p:txBody>
          <a:bodyPr/>
          <a:lstStyle/>
          <a:p>
            <a:pPr marL="0" indent="0">
              <a:buNone/>
            </a:pPr>
            <a:r>
              <a:rPr lang="en-US" dirty="0" smtClean="0"/>
              <a:t>Can easily have too many projects.  </a:t>
            </a:r>
          </a:p>
          <a:p>
            <a:pPr marL="0" indent="0">
              <a:buNone/>
            </a:pPr>
            <a:endParaRPr lang="en-US" dirty="0" smtClean="0"/>
          </a:p>
          <a:p>
            <a:endParaRPr lang="en-US" dirty="0"/>
          </a:p>
        </p:txBody>
      </p:sp>
      <p:sp>
        <p:nvSpPr>
          <p:cNvPr id="3" name="AutoShape 2" descr="Image result for simple or complex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alibri"/>
              <a:ea typeface="+mn-e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504993"/>
            <a:ext cx="20669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66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PhotoAlbum">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3.xml><?xml version="1.0" encoding="utf-8"?>
<a:theme xmlns:a="http://schemas.openxmlformats.org/drawingml/2006/main" name="OPQC Presentation Template Orange">
  <a:themeElements>
    <a:clrScheme name="OPQC Presentation Template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QC Presentation Template Ora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PQC Presentation Template Or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QC Presentation Template Oran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QC Presentation Template Oran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QC Presentation Template Oran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QC Presentation Template Oran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QC Presentation Template Oran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QC Presentation Template Oran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QC Presentation Template Oran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QC Presentation Template Oran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QC Presentation Template Oran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QC Presentation Template Oran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QC Presentation Template Oran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990"/>
      </a:hlink>
      <a:folHlink>
        <a:srgbClr val="F584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55152</TotalTime>
  <Words>3570</Words>
  <Application>Microsoft Office PowerPoint</Application>
  <PresentationFormat>On-screen Show (4:3)</PresentationFormat>
  <Paragraphs>706</Paragraphs>
  <Slides>102</Slides>
  <Notes>37</Notes>
  <HiddenSlides>0</HiddenSlides>
  <MMClips>0</MMClips>
  <ScaleCrop>false</ScaleCrop>
  <HeadingPairs>
    <vt:vector size="6" baseType="variant">
      <vt:variant>
        <vt:lpstr>Fonts Used</vt:lpstr>
      </vt:variant>
      <vt:variant>
        <vt:i4>21</vt:i4>
      </vt:variant>
      <vt:variant>
        <vt:lpstr>Theme</vt:lpstr>
      </vt:variant>
      <vt:variant>
        <vt:i4>7</vt:i4>
      </vt:variant>
      <vt:variant>
        <vt:lpstr>Slide Titles</vt:lpstr>
      </vt:variant>
      <vt:variant>
        <vt:i4>102</vt:i4>
      </vt:variant>
    </vt:vector>
  </HeadingPairs>
  <TitlesOfParts>
    <vt:vector size="130" baseType="lpstr">
      <vt:lpstr>ＭＳ Ｐゴシック</vt:lpstr>
      <vt:lpstr>ＭＳ Ｐゴシック</vt:lpstr>
      <vt:lpstr>Arial</vt:lpstr>
      <vt:lpstr>Arial Narrow</vt:lpstr>
      <vt:lpstr>Berlin Sans FB Demi</vt:lpstr>
      <vt:lpstr>Calibri</vt:lpstr>
      <vt:lpstr>Calibri Light</vt:lpstr>
      <vt:lpstr>Cambria</vt:lpstr>
      <vt:lpstr>Century Gothic</vt:lpstr>
      <vt:lpstr>Century Schoolbook</vt:lpstr>
      <vt:lpstr>Garamond</vt:lpstr>
      <vt:lpstr>Gill Sans</vt:lpstr>
      <vt:lpstr>Gill Sans MT</vt:lpstr>
      <vt:lpstr>Goudy Old Style</vt:lpstr>
      <vt:lpstr>Monotype Corsiva</vt:lpstr>
      <vt:lpstr>Times New Roman</vt:lpstr>
      <vt:lpstr>Verdana</vt:lpstr>
      <vt:lpstr>Wingdings</vt:lpstr>
      <vt:lpstr>Wingdings 2</vt:lpstr>
      <vt:lpstr>Zapf Dingbats</vt:lpstr>
      <vt:lpstr>ヒラギノ角ゴ Pro W3</vt:lpstr>
      <vt:lpstr>Office Theme</vt:lpstr>
      <vt:lpstr>ClassicPhotoAlbum</vt:lpstr>
      <vt:lpstr>OPQC Presentation Template Orange</vt:lpstr>
      <vt:lpstr>Custom Design</vt:lpstr>
      <vt:lpstr>2_Office Theme</vt:lpstr>
      <vt:lpstr>1_Office Theme</vt:lpstr>
      <vt:lpstr>PPT FPQC Template</vt:lpstr>
      <vt:lpstr>Leveraging QI Success in Other States:  Leaders from State Perinatal Quality Collaboratives Discuss Key Initiatives</vt:lpstr>
      <vt:lpstr>Overview</vt:lpstr>
      <vt:lpstr>Florida’s Perinatal Quality Improvement Efforts</vt:lpstr>
      <vt:lpstr>Vision</vt:lpstr>
      <vt:lpstr>FPQC Partners and Funders</vt:lpstr>
      <vt:lpstr>FPQC Organizational Challenges</vt:lpstr>
      <vt:lpstr>The FPQC “Approach”</vt:lpstr>
      <vt:lpstr>FPQC Initiatives to Date</vt:lpstr>
      <vt:lpstr>Maternal Health Projects</vt:lpstr>
      <vt:lpstr>PowerPoint Presentation</vt:lpstr>
      <vt:lpstr>OHI</vt:lpstr>
      <vt:lpstr>Key OHI QI Elements</vt:lpstr>
      <vt:lpstr>PowerPoint Presentation</vt:lpstr>
      <vt:lpstr>Florida OHI Initiative Hospitals Quantification of Blood Loss  Percent of Vaginal Deliveries where blood loss was quantified (chart audit)</vt:lpstr>
      <vt:lpstr>Percent of women who were transfused with &gt; 3 units of any blood product during birth admission</vt:lpstr>
      <vt:lpstr>PowerPoint Presentation</vt:lpstr>
      <vt:lpstr>PowerPoint Presentation</vt:lpstr>
      <vt:lpstr>PowerPoint Presentation</vt:lpstr>
      <vt:lpstr>  Florida HIP Hospitals Treatment of New Onset Hypertension  Percent of All Reporting Hospitals that treated women with persistent new-onset severe HTN within 1 hour</vt:lpstr>
      <vt:lpstr>PowerPoint Presentation</vt:lpstr>
      <vt:lpstr>PowerPoint Presentation</vt:lpstr>
      <vt:lpstr>PowerPoint Presentation</vt:lpstr>
      <vt:lpstr>Infant health projects</vt:lpstr>
      <vt:lpstr>Golden Hour: Delivery Room Management</vt:lpstr>
      <vt:lpstr>Golden Hour: Delivery Room Management</vt:lpstr>
      <vt:lpstr>9 Golden Hour Pilot Hospitals </vt:lpstr>
      <vt:lpstr>Initiative-Wide Data</vt:lpstr>
      <vt:lpstr>PowerPoint Presentation</vt:lpstr>
      <vt:lpstr>PowerPoint Presentation</vt:lpstr>
      <vt:lpstr>MOM</vt:lpstr>
      <vt:lpstr>PowerPoint Presentation</vt:lpstr>
      <vt:lpstr>FPQC Initiative Challenges</vt:lpstr>
      <vt:lpstr>Lessons Learned</vt:lpstr>
      <vt:lpstr>Lessons Learned, continued</vt:lpstr>
      <vt:lpstr>Thank You!</vt:lpstr>
      <vt:lpstr>PowerPoint Presentation</vt:lpstr>
      <vt:lpstr>Disclosures</vt:lpstr>
      <vt:lpstr>Ohio Perinatal Quality Collaborative</vt:lpstr>
      <vt:lpstr>Who Is OPQC?</vt:lpstr>
      <vt:lpstr>OPQC Sites</vt:lpstr>
      <vt:lpstr> It takes a village… </vt:lpstr>
      <vt:lpstr>PowerPoint Presentation</vt:lpstr>
      <vt:lpstr>PowerPoint Presentation</vt:lpstr>
      <vt:lpstr>Progesterone</vt:lpstr>
      <vt:lpstr>Progesterone</vt:lpstr>
      <vt:lpstr>“Skinny” PIP Form Identifying &amp; Communicating to MCPs About Pregnant Women at Risk</vt:lpstr>
      <vt:lpstr>PowerPoint Presentation</vt:lpstr>
      <vt:lpstr>Progesterone Project 2014 Present Lessons Learned</vt:lpstr>
      <vt:lpstr>Progesterone Project Plans  2016-2017</vt:lpstr>
      <vt:lpstr>Neonatal Abstinence Syndrome </vt:lpstr>
      <vt:lpstr>NAS</vt:lpstr>
      <vt:lpstr>What Have We Accomplished… Neonatal Abstinence Syndrome</vt:lpstr>
      <vt:lpstr>NAS: we are still learning… Variation in non-pharmacologic bundle</vt:lpstr>
      <vt:lpstr>Nicu graduates</vt:lpstr>
      <vt:lpstr>NICU Graduates</vt:lpstr>
      <vt:lpstr>Thank You!</vt:lpstr>
      <vt:lpstr>Stronger Together: The Massachusetts Experience with a State Perinatal Quality Collaborative</vt:lpstr>
      <vt:lpstr>Take Home Message</vt:lpstr>
      <vt:lpstr>Outline</vt:lpstr>
      <vt:lpstr>Current Situation:  a bit of an alphabet soup</vt:lpstr>
      <vt:lpstr>Timeline</vt:lpstr>
      <vt:lpstr>What happened?</vt:lpstr>
      <vt:lpstr>What happened?</vt:lpstr>
      <vt:lpstr>NeoQIC Launch:  2006-2007</vt:lpstr>
      <vt:lpstr>Timeline</vt:lpstr>
      <vt:lpstr>NeoQIC Mission Statement</vt:lpstr>
      <vt:lpstr>Timeline</vt:lpstr>
      <vt:lpstr>What Can State-Based Collaboratives Do?</vt:lpstr>
      <vt:lpstr>QI Education</vt:lpstr>
      <vt:lpstr>PowerPoint Presentation</vt:lpstr>
      <vt:lpstr>What Can State-Based Collaboratives Do?</vt:lpstr>
      <vt:lpstr>PowerPoint Presentation</vt:lpstr>
      <vt:lpstr>What Can State-Based Collaboratives Do?</vt:lpstr>
      <vt:lpstr>MPQC Projects</vt:lpstr>
      <vt:lpstr>MPQC Projects</vt:lpstr>
      <vt:lpstr>MPQC Projects</vt:lpstr>
      <vt:lpstr>PowerPoint Presentation</vt:lpstr>
      <vt:lpstr>NeoQIC:  Current Projects</vt:lpstr>
      <vt:lpstr>Safe Sleep Positioning in NICU</vt:lpstr>
      <vt:lpstr>Compliance with Safe Sleep Positioning</vt:lpstr>
      <vt:lpstr>Compliance by Safe Sleep Practice</vt:lpstr>
      <vt:lpstr>Compliance by Site</vt:lpstr>
      <vt:lpstr>Mother’s Own Milk in VLBW Infants</vt:lpstr>
      <vt:lpstr>Mother’s Milk, Discharge/Transfer,  VLBW</vt:lpstr>
      <vt:lpstr>Average Time to First Pump</vt:lpstr>
      <vt:lpstr>Mother’s Milk, Discharge/Transfer, by Race</vt:lpstr>
      <vt:lpstr>NeoQIC NAS Initiative</vt:lpstr>
      <vt:lpstr>Participating Centers – NeoQIC NAS</vt:lpstr>
      <vt:lpstr>PowerPoint Presentation</vt:lpstr>
      <vt:lpstr>NAS Improvement - Newborn</vt:lpstr>
      <vt:lpstr>SENs and their Families</vt:lpstr>
      <vt:lpstr>CLABSI/Infections</vt:lpstr>
      <vt:lpstr>What Have We Learned?</vt:lpstr>
      <vt:lpstr>A Couple “Lessons” from Massachusetts</vt:lpstr>
      <vt:lpstr>A Couple “Lessons” from Massachusetts</vt:lpstr>
      <vt:lpstr>A Couple “Lessons” from Massachusetts</vt:lpstr>
      <vt:lpstr>A Couple “Lessons” from Massachusetts</vt:lpstr>
      <vt:lpstr>A Couple “Lessons” from Massachusetts</vt:lpstr>
      <vt:lpstr>A Couple “Lessons” from Massachusetts</vt:lpstr>
      <vt:lpstr>A Couple “Lessons” from Massachusetts</vt:lpstr>
      <vt:lpstr>Thanks!</vt:lpstr>
      <vt:lpstr>Q&amp;A</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Patricia Ann Lee King</cp:lastModifiedBy>
  <cp:revision>1027</cp:revision>
  <dcterms:created xsi:type="dcterms:W3CDTF">2013-06-07T18:46:59Z</dcterms:created>
  <dcterms:modified xsi:type="dcterms:W3CDTF">2016-11-03T14:06:34Z</dcterms:modified>
</cp:coreProperties>
</file>