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7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8.xml" ContentType="application/vnd.openxmlformats-officedocument.drawingml.chart+xml"/>
  <Override PartName="/ppt/notesSlides/notesSlide31.xml" ContentType="application/vnd.openxmlformats-officedocument.presentationml.notesSlide+xml"/>
  <Override PartName="/ppt/charts/chart9.xml" ContentType="application/vnd.openxmlformats-officedocument.drawingml.chart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4138" r:id="rId2"/>
  </p:sldMasterIdLst>
  <p:notesMasterIdLst>
    <p:notesMasterId r:id="rId55"/>
  </p:notesMasterIdLst>
  <p:sldIdLst>
    <p:sldId id="825" r:id="rId3"/>
    <p:sldId id="256" r:id="rId4"/>
    <p:sldId id="826" r:id="rId5"/>
    <p:sldId id="763" r:id="rId6"/>
    <p:sldId id="770" r:id="rId7"/>
    <p:sldId id="771" r:id="rId8"/>
    <p:sldId id="772" r:id="rId9"/>
    <p:sldId id="773" r:id="rId10"/>
    <p:sldId id="774" r:id="rId11"/>
    <p:sldId id="775" r:id="rId12"/>
    <p:sldId id="801" r:id="rId13"/>
    <p:sldId id="754" r:id="rId14"/>
    <p:sldId id="750" r:id="rId15"/>
    <p:sldId id="621" r:id="rId16"/>
    <p:sldId id="793" r:id="rId17"/>
    <p:sldId id="824" r:id="rId18"/>
    <p:sldId id="753" r:id="rId19"/>
    <p:sldId id="734" r:id="rId20"/>
    <p:sldId id="776" r:id="rId21"/>
    <p:sldId id="777" r:id="rId22"/>
    <p:sldId id="736" r:id="rId23"/>
    <p:sldId id="737" r:id="rId24"/>
    <p:sldId id="738" r:id="rId25"/>
    <p:sldId id="731" r:id="rId26"/>
    <p:sldId id="732" r:id="rId27"/>
    <p:sldId id="733" r:id="rId28"/>
    <p:sldId id="778" r:id="rId29"/>
    <p:sldId id="779" r:id="rId30"/>
    <p:sldId id="780" r:id="rId31"/>
    <p:sldId id="781" r:id="rId32"/>
    <p:sldId id="798" r:id="rId33"/>
    <p:sldId id="743" r:id="rId34"/>
    <p:sldId id="782" r:id="rId35"/>
    <p:sldId id="791" r:id="rId36"/>
    <p:sldId id="783" r:id="rId37"/>
    <p:sldId id="814" r:id="rId38"/>
    <p:sldId id="815" r:id="rId39"/>
    <p:sldId id="816" r:id="rId40"/>
    <p:sldId id="817" r:id="rId41"/>
    <p:sldId id="718" r:id="rId42"/>
    <p:sldId id="784" r:id="rId43"/>
    <p:sldId id="785" r:id="rId44"/>
    <p:sldId id="818" r:id="rId45"/>
    <p:sldId id="721" r:id="rId46"/>
    <p:sldId id="819" r:id="rId47"/>
    <p:sldId id="789" r:id="rId48"/>
    <p:sldId id="813" r:id="rId49"/>
    <p:sldId id="810" r:id="rId50"/>
    <p:sldId id="790" r:id="rId51"/>
    <p:sldId id="821" r:id="rId52"/>
    <p:sldId id="822" r:id="rId53"/>
    <p:sldId id="823" r:id="rId5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elynne Finnegan" initials="KF" lastIdx="9" clrIdx="0"/>
  <p:cmAuthor id="1" name="ANNBORDERS" initials="A" lastIdx="1" clrIdx="1"/>
  <p:cmAuthor id="2" name="Patricia Ann Lee King" initials="PALK" lastIdx="3" clrIdx="2">
    <p:extLst>
      <p:ext uri="{19B8F6BF-5375-455C-9EA6-DF929625EA0E}">
        <p15:presenceInfo xmlns:p15="http://schemas.microsoft.com/office/powerpoint/2012/main" userId="S-1-5-21-2086500257-1188392490-3880406080-315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466"/>
    <a:srgbClr val="F9B7A5"/>
    <a:srgbClr val="C9D7E9"/>
    <a:srgbClr val="004990"/>
    <a:srgbClr val="2D96FF"/>
    <a:srgbClr val="B7D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88914" autoAdjust="0"/>
  </p:normalViewPr>
  <p:slideViewPr>
    <p:cSldViewPr>
      <p:cViewPr varScale="1">
        <p:scale>
          <a:sx n="82" d="100"/>
          <a:sy n="82" d="100"/>
        </p:scale>
        <p:origin x="169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enhnet\shared\Nurse_OBS\FR1USER\Borders\ILPQC\Obstetric\BC%20Initiative%202015\BC_runchartoverall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enhnet\shared\Nurse_OBS\FR1USER\Borders\ILPQC\Obstetric\BC%20Initiative%202015\Decemberdatatracking_23%20February%202016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enhnet\shared\Nurse_OBS\FR1USER\Borders\ILPQC\Events\Conference\Fourth\GHgraphs_conferenc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enhnet\shared\Nurse_OBS\FR1USER\Borders\ILPQC\Events\Conference\Fourth\GHgraphs_conference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enhnet\shared\Nurse_OBS\FR1USER\Borders\ILPQC\Events\Conference\Fourth\GHgraphs_conferenc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enhnet\shared\Nurse_OBS\FR1USER\Borders\ILPQC\Events\Conference\Fourth\GHgraphs_conference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Book7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enhnet\shared\Nurse_OBS\FR1USER\Borders\ILPQC\Obstetric\HTN%20Initiative%202015\AIM\Data%20to%20Send\AIM%20Outcome%20Data%20-%202011-2014%20Baseline%20-%20for%20ILPQC_updated.csv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enhnet\shared\Nurse_OBS\FR1USER\Borders\ILPQC\Events\Conference\Fourth\HTNgraphs_conferenc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/>
              <a:t>ILPQC Birth Certificate Accuracy Initiative</a:t>
            </a:r>
          </a:p>
          <a:p>
            <a:pPr>
              <a:defRPr/>
            </a:pPr>
            <a:r>
              <a:rPr lang="en-US"/>
              <a:t>Overall</a:t>
            </a:r>
            <a:r>
              <a:rPr lang="en-US" baseline="0"/>
              <a:t> Accuracy of All Birth Certificate Variables</a:t>
            </a:r>
          </a:p>
          <a:p>
            <a:pPr>
              <a:defRPr/>
            </a:pPr>
            <a:r>
              <a:rPr lang="en-US" baseline="0"/>
              <a:t>All Variables, 2015</a:t>
            </a:r>
            <a:endParaRPr lang="en-US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F58466"/>
              </a:solidFill>
            </a:ln>
          </c:spPr>
          <c:marker>
            <c:symbol val="circle"/>
            <c:size val="7"/>
            <c:spPr>
              <a:solidFill>
                <a:srgbClr val="F58466"/>
              </a:solidFill>
              <a:ln>
                <a:noFill/>
              </a:ln>
            </c:spPr>
          </c:marker>
          <c:dLbls>
            <c:numFmt formatCode="0%" sourceLinked="0"/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Sheet1!$A$1:$A$9</c:f>
              <c:strCache>
                <c:ptCount val="9"/>
                <c:pt idx="0">
                  <c:v>Baseline</c:v>
                </c:pt>
                <c:pt idx="1">
                  <c:v>May</c:v>
                </c:pt>
                <c:pt idx="2">
                  <c:v>June</c:v>
                </c:pt>
                <c:pt idx="3">
                  <c:v>July</c:v>
                </c:pt>
                <c:pt idx="4">
                  <c:v>August</c:v>
                </c:pt>
                <c:pt idx="5">
                  <c:v>September</c:v>
                </c:pt>
                <c:pt idx="6">
                  <c:v>October</c:v>
                </c:pt>
                <c:pt idx="7">
                  <c:v>November</c:v>
                </c:pt>
                <c:pt idx="8">
                  <c:v>December</c:v>
                </c:pt>
              </c:strCache>
            </c:strRef>
          </c:cat>
          <c:val>
            <c:numRef>
              <c:f>Sheet1!$B$1:$B$9</c:f>
              <c:numCache>
                <c:formatCode>General</c:formatCode>
                <c:ptCount val="9"/>
                <c:pt idx="0">
                  <c:v>0.87000000000000022</c:v>
                </c:pt>
                <c:pt idx="1">
                  <c:v>0.92</c:v>
                </c:pt>
                <c:pt idx="2">
                  <c:v>0.93</c:v>
                </c:pt>
                <c:pt idx="3">
                  <c:v>0.94000000000000017</c:v>
                </c:pt>
                <c:pt idx="4">
                  <c:v>0.94000000000000017</c:v>
                </c:pt>
                <c:pt idx="5">
                  <c:v>0.95000000000000018</c:v>
                </c:pt>
                <c:pt idx="6">
                  <c:v>0.96000000000000019</c:v>
                </c:pt>
                <c:pt idx="7">
                  <c:v>0.96000000000000019</c:v>
                </c:pt>
                <c:pt idx="8">
                  <c:v>0.97000000000000008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24385296"/>
        <c:axId val="424383056"/>
      </c:lineChart>
      <c:scatterChart>
        <c:scatterStyle val="lineMarker"/>
        <c:varyColors val="0"/>
        <c:ser>
          <c:idx val="1"/>
          <c:order val="1"/>
          <c:spPr>
            <a:ln>
              <a:solidFill>
                <a:srgbClr val="004990"/>
              </a:solidFill>
              <a:prstDash val="dash"/>
            </a:ln>
          </c:spPr>
          <c:marker>
            <c:symbol val="none"/>
          </c:marker>
          <c:xVal>
            <c:numRef>
              <c:f>Sheet1!$E$2:$E$3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Sheet1!$F$2:$F$3</c:f>
              <c:numCache>
                <c:formatCode>General</c:formatCode>
                <c:ptCount val="2"/>
                <c:pt idx="0">
                  <c:v>0.95000000000000018</c:v>
                </c:pt>
                <c:pt idx="1">
                  <c:v>0.95000000000000018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2420528"/>
        <c:axId val="424384736"/>
      </c:scatterChart>
      <c:catAx>
        <c:axId val="424385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4383056"/>
        <c:crosses val="autoZero"/>
        <c:auto val="1"/>
        <c:lblAlgn val="ctr"/>
        <c:lblOffset val="100"/>
        <c:noMultiLvlLbl val="0"/>
      </c:catAx>
      <c:valAx>
        <c:axId val="424383056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Accuracy</a:t>
                </a:r>
              </a:p>
            </c:rich>
          </c:tx>
          <c:overlay val="0"/>
        </c:title>
        <c:numFmt formatCode="0.0%" sourceLinked="0"/>
        <c:majorTickMark val="out"/>
        <c:minorTickMark val="none"/>
        <c:tickLblPos val="nextTo"/>
        <c:crossAx val="424385296"/>
        <c:crosses val="autoZero"/>
        <c:crossBetween val="between"/>
      </c:valAx>
      <c:valAx>
        <c:axId val="42438473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one"/>
        <c:crossAx val="432420528"/>
        <c:crosses val="max"/>
        <c:crossBetween val="midCat"/>
      </c:valAx>
      <c:valAx>
        <c:axId val="432420528"/>
        <c:scaling>
          <c:orientation val="minMax"/>
          <c:max val="1"/>
          <c:min val="0"/>
        </c:scaling>
        <c:delete val="1"/>
        <c:axPos val="t"/>
        <c:numFmt formatCode="General" sourceLinked="1"/>
        <c:majorTickMark val="out"/>
        <c:minorTickMark val="none"/>
        <c:tickLblPos val="none"/>
        <c:crossAx val="424384736"/>
        <c:crosses val="max"/>
        <c:crossBetween val="midCat"/>
      </c:valAx>
      <c:spPr>
        <a:solidFill>
          <a:srgbClr val="FEF3F0"/>
        </a:solidFill>
      </c:spPr>
    </c:plotArea>
    <c:plotVisOnly val="1"/>
    <c:dispBlanksAs val="gap"/>
    <c:showDLblsOverMax val="0"/>
  </c:chart>
  <c:spPr>
    <a:solidFill>
      <a:srgbClr val="FEF3F0"/>
    </a:solidFill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800" b="1" i="0" baseline="0">
                <a:effectLst/>
              </a:rPr>
              <a:t>ILPQC Average Birth Certificate Accuracy for 17 Key Variables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1" i="0" baseline="0">
                <a:effectLst/>
              </a:rPr>
              <a:t>Comparing Baseline (Aug-Oct 2014) to December 2015 Audit Data</a:t>
            </a:r>
            <a:endParaRPr lang="en-US">
              <a:effectLst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Sheet4!$B$1</c:f>
              <c:strCache>
                <c:ptCount val="1"/>
                <c:pt idx="0">
                  <c:v>Baseline (Aug-Oct 2014)</c:v>
                </c:pt>
              </c:strCache>
            </c:strRef>
          </c:tx>
          <c:spPr>
            <a:solidFill>
              <a:srgbClr val="004990"/>
            </a:solidFill>
          </c:spPr>
          <c:invertIfNegative val="0"/>
          <c:cat>
            <c:strRef>
              <c:f>Sheet4!$A$2:$A$18</c:f>
              <c:strCache>
                <c:ptCount val="17"/>
                <c:pt idx="0">
                  <c:v>Infant Feeding</c:v>
                </c:pt>
                <c:pt idx="1">
                  <c:v>Prenatal Care</c:v>
                </c:pt>
                <c:pt idx="2">
                  <c:v>LMP</c:v>
                </c:pt>
                <c:pt idx="3">
                  <c:v>Gestation at Delivery</c:v>
                </c:pt>
                <c:pt idx="4">
                  <c:v>WIC</c:v>
                </c:pt>
                <c:pt idx="5">
                  <c:v>Antibiotics</c:v>
                </c:pt>
                <c:pt idx="6">
                  <c:v>SSN</c:v>
                </c:pt>
                <c:pt idx="7">
                  <c:v>Augmentation</c:v>
                </c:pt>
                <c:pt idx="8">
                  <c:v>Induction</c:v>
                </c:pt>
                <c:pt idx="9">
                  <c:v>Assisted Ventilation</c:v>
                </c:pt>
                <c:pt idx="10">
                  <c:v>HTN</c:v>
                </c:pt>
                <c:pt idx="11">
                  <c:v>Payment</c:v>
                </c:pt>
                <c:pt idx="12">
                  <c:v>Fetal Intolerance</c:v>
                </c:pt>
                <c:pt idx="13">
                  <c:v>Prev Preterm Delivery</c:v>
                </c:pt>
                <c:pt idx="14">
                  <c:v>NICU Admission</c:v>
                </c:pt>
                <c:pt idx="15">
                  <c:v>ANS</c:v>
                </c:pt>
                <c:pt idx="16">
                  <c:v>Maternal Transfusion</c:v>
                </c:pt>
              </c:strCache>
            </c:strRef>
          </c:cat>
          <c:val>
            <c:numRef>
              <c:f>Sheet4!$B$2:$B$18</c:f>
              <c:numCache>
                <c:formatCode>General</c:formatCode>
                <c:ptCount val="17"/>
                <c:pt idx="0">
                  <c:v>0.84000000000000052</c:v>
                </c:pt>
                <c:pt idx="1">
                  <c:v>0.78300000000000003</c:v>
                </c:pt>
                <c:pt idx="2">
                  <c:v>0.81</c:v>
                </c:pt>
                <c:pt idx="3">
                  <c:v>0.88700000000000001</c:v>
                </c:pt>
                <c:pt idx="4">
                  <c:v>0.76700000000000068</c:v>
                </c:pt>
                <c:pt idx="5">
                  <c:v>0.86000000000000054</c:v>
                </c:pt>
                <c:pt idx="6">
                  <c:v>0.86000000000000054</c:v>
                </c:pt>
                <c:pt idx="7">
                  <c:v>0.88700000000000001</c:v>
                </c:pt>
                <c:pt idx="8">
                  <c:v>0.93</c:v>
                </c:pt>
                <c:pt idx="9">
                  <c:v>0.94299999999999995</c:v>
                </c:pt>
                <c:pt idx="10">
                  <c:v>0.95300000000000051</c:v>
                </c:pt>
                <c:pt idx="11">
                  <c:v>0.95300000000000051</c:v>
                </c:pt>
                <c:pt idx="12">
                  <c:v>0.93700000000000061</c:v>
                </c:pt>
                <c:pt idx="13">
                  <c:v>0.94299999999999995</c:v>
                </c:pt>
                <c:pt idx="14">
                  <c:v>0.96700000000000053</c:v>
                </c:pt>
                <c:pt idx="15">
                  <c:v>0.95000000000000051</c:v>
                </c:pt>
                <c:pt idx="16">
                  <c:v>0.95300000000000051</c:v>
                </c:pt>
              </c:numCache>
            </c:numRef>
          </c:val>
        </c:ser>
        <c:ser>
          <c:idx val="1"/>
          <c:order val="1"/>
          <c:tx>
            <c:strRef>
              <c:f>Sheet4!$C$1</c:f>
              <c:strCache>
                <c:ptCount val="1"/>
                <c:pt idx="0">
                  <c:v>15-Dec</c:v>
                </c:pt>
              </c:strCache>
            </c:strRef>
          </c:tx>
          <c:spPr>
            <a:solidFill>
              <a:srgbClr val="F58466"/>
            </a:solidFill>
          </c:spPr>
          <c:invertIfNegative val="0"/>
          <c:cat>
            <c:strRef>
              <c:f>Sheet4!$A$2:$A$18</c:f>
              <c:strCache>
                <c:ptCount val="17"/>
                <c:pt idx="0">
                  <c:v>Infant Feeding</c:v>
                </c:pt>
                <c:pt idx="1">
                  <c:v>Prenatal Care</c:v>
                </c:pt>
                <c:pt idx="2">
                  <c:v>LMP</c:v>
                </c:pt>
                <c:pt idx="3">
                  <c:v>Gestation at Delivery</c:v>
                </c:pt>
                <c:pt idx="4">
                  <c:v>WIC</c:v>
                </c:pt>
                <c:pt idx="5">
                  <c:v>Antibiotics</c:v>
                </c:pt>
                <c:pt idx="6">
                  <c:v>SSN</c:v>
                </c:pt>
                <c:pt idx="7">
                  <c:v>Augmentation</c:v>
                </c:pt>
                <c:pt idx="8">
                  <c:v>Induction</c:v>
                </c:pt>
                <c:pt idx="9">
                  <c:v>Assisted Ventilation</c:v>
                </c:pt>
                <c:pt idx="10">
                  <c:v>HTN</c:v>
                </c:pt>
                <c:pt idx="11">
                  <c:v>Payment</c:v>
                </c:pt>
                <c:pt idx="12">
                  <c:v>Fetal Intolerance</c:v>
                </c:pt>
                <c:pt idx="13">
                  <c:v>Prev Preterm Delivery</c:v>
                </c:pt>
                <c:pt idx="14">
                  <c:v>NICU Admission</c:v>
                </c:pt>
                <c:pt idx="15">
                  <c:v>ANS</c:v>
                </c:pt>
                <c:pt idx="16">
                  <c:v>Maternal Transfusion</c:v>
                </c:pt>
              </c:strCache>
            </c:strRef>
          </c:cat>
          <c:val>
            <c:numRef>
              <c:f>Sheet4!$C$2:$C$18</c:f>
              <c:numCache>
                <c:formatCode>General</c:formatCode>
                <c:ptCount val="17"/>
                <c:pt idx="0">
                  <c:v>0.9285714285714286</c:v>
                </c:pt>
                <c:pt idx="1">
                  <c:v>0.93512304250559386</c:v>
                </c:pt>
                <c:pt idx="2">
                  <c:v>0.93631284916201041</c:v>
                </c:pt>
                <c:pt idx="3">
                  <c:v>0.94860335195530732</c:v>
                </c:pt>
                <c:pt idx="4">
                  <c:v>0.95296752519596795</c:v>
                </c:pt>
                <c:pt idx="5">
                  <c:v>0.95744680851063835</c:v>
                </c:pt>
                <c:pt idx="6">
                  <c:v>0.95977653631284965</c:v>
                </c:pt>
                <c:pt idx="7">
                  <c:v>0.96312849162011238</c:v>
                </c:pt>
                <c:pt idx="8">
                  <c:v>0.9709497206703922</c:v>
                </c:pt>
                <c:pt idx="9">
                  <c:v>0.97528089887640468</c:v>
                </c:pt>
                <c:pt idx="10">
                  <c:v>0.97991071428571463</c:v>
                </c:pt>
                <c:pt idx="11">
                  <c:v>0.98089887640449569</c:v>
                </c:pt>
                <c:pt idx="12">
                  <c:v>0.98206278026905736</c:v>
                </c:pt>
                <c:pt idx="13">
                  <c:v>0.98430493273542596</c:v>
                </c:pt>
                <c:pt idx="14">
                  <c:v>0.98435754189944047</c:v>
                </c:pt>
                <c:pt idx="15">
                  <c:v>0.9910614525139666</c:v>
                </c:pt>
                <c:pt idx="16">
                  <c:v>0.99438832772165986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20450032"/>
        <c:axId val="920447232"/>
      </c:barChart>
      <c:scatterChart>
        <c:scatterStyle val="lineMarker"/>
        <c:varyColors val="0"/>
        <c:ser>
          <c:idx val="2"/>
          <c:order val="2"/>
          <c:tx>
            <c:v>95% Goal</c:v>
          </c:tx>
          <c:spPr>
            <a:ln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Sheet4!$G$2:$G$3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Sheet4!$H$2:$H$3</c:f>
              <c:numCache>
                <c:formatCode>General</c:formatCode>
                <c:ptCount val="2"/>
                <c:pt idx="0">
                  <c:v>0.95000000000000051</c:v>
                </c:pt>
                <c:pt idx="1">
                  <c:v>0.95000000000000051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0449472"/>
        <c:axId val="920447792"/>
      </c:scatterChart>
      <c:catAx>
        <c:axId val="920450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20447232"/>
        <c:crosses val="autoZero"/>
        <c:auto val="1"/>
        <c:lblAlgn val="ctr"/>
        <c:lblOffset val="100"/>
        <c:noMultiLvlLbl val="0"/>
      </c:catAx>
      <c:valAx>
        <c:axId val="920447232"/>
        <c:scaling>
          <c:orientation val="minMax"/>
          <c:max val="1"/>
          <c:min val="0"/>
        </c:scaling>
        <c:delete val="0"/>
        <c:axPos val="l"/>
        <c:numFmt formatCode="0.0%" sourceLinked="0"/>
        <c:majorTickMark val="out"/>
        <c:minorTickMark val="none"/>
        <c:tickLblPos val="nextTo"/>
        <c:crossAx val="920450032"/>
        <c:crosses val="autoZero"/>
        <c:crossBetween val="between"/>
      </c:valAx>
      <c:valAx>
        <c:axId val="920447792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one"/>
        <c:crossAx val="920449472"/>
        <c:crosses val="max"/>
        <c:crossBetween val="midCat"/>
      </c:valAx>
      <c:valAx>
        <c:axId val="920449472"/>
        <c:scaling>
          <c:orientation val="minMax"/>
          <c:max val="1"/>
          <c:min val="0"/>
        </c:scaling>
        <c:delete val="1"/>
        <c:axPos val="t"/>
        <c:numFmt formatCode="General" sourceLinked="1"/>
        <c:majorTickMark val="out"/>
        <c:minorTickMark val="none"/>
        <c:tickLblPos val="none"/>
        <c:crossAx val="920447792"/>
        <c:crosses val="max"/>
        <c:crossBetween val="midCat"/>
      </c:valAx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ILPQC:</a:t>
            </a:r>
            <a:r>
              <a:rPr lang="en-US" baseline="0"/>
              <a:t> Golden Hour Initiative</a:t>
            </a:r>
          </a:p>
          <a:p>
            <a:pPr>
              <a:defRPr/>
            </a:pPr>
            <a:r>
              <a:rPr lang="en-US" baseline="0"/>
              <a:t>Communication Practices: Percent of Deliveries Utilizing Delivery Room Checklist, Prebrief, &amp; Debrief</a:t>
            </a:r>
          </a:p>
          <a:p>
            <a:pPr>
              <a:defRPr/>
            </a:pPr>
            <a:r>
              <a:rPr lang="en-US" baseline="0"/>
              <a:t>All Hospitals, 2015-2016</a:t>
            </a:r>
            <a:endParaRPr lang="en-US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'1'!$B$1</c:f>
              <c:strCache>
                <c:ptCount val="1"/>
                <c:pt idx="0">
                  <c:v>Checklist</c:v>
                </c:pt>
              </c:strCache>
            </c:strRef>
          </c:tx>
          <c:cat>
            <c:strRef>
              <c:f>'1'!$A$2:$A$16</c:f>
              <c:strCache>
                <c:ptCount val="15"/>
                <c:pt idx="0">
                  <c:v>Jul-15</c:v>
                </c:pt>
                <c:pt idx="1">
                  <c:v>Aug-15</c:v>
                </c:pt>
                <c:pt idx="2">
                  <c:v>Sep-15</c:v>
                </c:pt>
                <c:pt idx="3">
                  <c:v>Oct-15</c:v>
                </c:pt>
                <c:pt idx="4">
                  <c:v>Nov-15</c:v>
                </c:pt>
                <c:pt idx="5">
                  <c:v>Dec-15</c:v>
                </c:pt>
                <c:pt idx="6">
                  <c:v>Jan-16</c:v>
                </c:pt>
                <c:pt idx="7">
                  <c:v>Feb-16</c:v>
                </c:pt>
                <c:pt idx="8">
                  <c:v>Mar-16</c:v>
                </c:pt>
                <c:pt idx="9">
                  <c:v>Apr-16</c:v>
                </c:pt>
                <c:pt idx="10">
                  <c:v>May-16</c:v>
                </c:pt>
                <c:pt idx="11">
                  <c:v>Jun-16</c:v>
                </c:pt>
                <c:pt idx="12">
                  <c:v>Jul-16</c:v>
                </c:pt>
                <c:pt idx="13">
                  <c:v>Aug-16</c:v>
                </c:pt>
                <c:pt idx="14">
                  <c:v>Sep-16</c:v>
                </c:pt>
              </c:strCache>
            </c:strRef>
          </c:cat>
          <c:val>
            <c:numRef>
              <c:f>'1'!$B$2:$B$16</c:f>
              <c:numCache>
                <c:formatCode>0%</c:formatCode>
                <c:ptCount val="15"/>
                <c:pt idx="0">
                  <c:v>0.48000000000000009</c:v>
                </c:pt>
                <c:pt idx="1">
                  <c:v>0.38000000000000012</c:v>
                </c:pt>
                <c:pt idx="2">
                  <c:v>0.71000000000000019</c:v>
                </c:pt>
                <c:pt idx="3">
                  <c:v>0.67000000000000026</c:v>
                </c:pt>
                <c:pt idx="4">
                  <c:v>0.68</c:v>
                </c:pt>
                <c:pt idx="5">
                  <c:v>0.7300000000000002</c:v>
                </c:pt>
                <c:pt idx="6">
                  <c:v>0.71000000000000019</c:v>
                </c:pt>
                <c:pt idx="7">
                  <c:v>0.75000000000000022</c:v>
                </c:pt>
                <c:pt idx="8">
                  <c:v>0.7300000000000002</c:v>
                </c:pt>
                <c:pt idx="9">
                  <c:v>0.78</c:v>
                </c:pt>
                <c:pt idx="10">
                  <c:v>0.67000000000000026</c:v>
                </c:pt>
                <c:pt idx="11">
                  <c:v>0.74000000000000021</c:v>
                </c:pt>
                <c:pt idx="12">
                  <c:v>0.68</c:v>
                </c:pt>
                <c:pt idx="13">
                  <c:v>0.7200000000000002</c:v>
                </c:pt>
                <c:pt idx="14">
                  <c:v>0.76000000000000023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'1'!$C$1</c:f>
              <c:strCache>
                <c:ptCount val="1"/>
                <c:pt idx="0">
                  <c:v>Prebrief</c:v>
                </c:pt>
              </c:strCache>
            </c:strRef>
          </c:tx>
          <c:cat>
            <c:strRef>
              <c:f>'1'!$A$2:$A$16</c:f>
              <c:strCache>
                <c:ptCount val="15"/>
                <c:pt idx="0">
                  <c:v>Jul-15</c:v>
                </c:pt>
                <c:pt idx="1">
                  <c:v>Aug-15</c:v>
                </c:pt>
                <c:pt idx="2">
                  <c:v>Sep-15</c:v>
                </c:pt>
                <c:pt idx="3">
                  <c:v>Oct-15</c:v>
                </c:pt>
                <c:pt idx="4">
                  <c:v>Nov-15</c:v>
                </c:pt>
                <c:pt idx="5">
                  <c:v>Dec-15</c:v>
                </c:pt>
                <c:pt idx="6">
                  <c:v>Jan-16</c:v>
                </c:pt>
                <c:pt idx="7">
                  <c:v>Feb-16</c:v>
                </c:pt>
                <c:pt idx="8">
                  <c:v>Mar-16</c:v>
                </c:pt>
                <c:pt idx="9">
                  <c:v>Apr-16</c:v>
                </c:pt>
                <c:pt idx="10">
                  <c:v>May-16</c:v>
                </c:pt>
                <c:pt idx="11">
                  <c:v>Jun-16</c:v>
                </c:pt>
                <c:pt idx="12">
                  <c:v>Jul-16</c:v>
                </c:pt>
                <c:pt idx="13">
                  <c:v>Aug-16</c:v>
                </c:pt>
                <c:pt idx="14">
                  <c:v>Sep-16</c:v>
                </c:pt>
              </c:strCache>
            </c:strRef>
          </c:cat>
          <c:val>
            <c:numRef>
              <c:f>'1'!$C$2:$C$16</c:f>
              <c:numCache>
                <c:formatCode>0%</c:formatCode>
                <c:ptCount val="15"/>
                <c:pt idx="0">
                  <c:v>0.76000000000000023</c:v>
                </c:pt>
                <c:pt idx="1">
                  <c:v>0.65000000000000024</c:v>
                </c:pt>
                <c:pt idx="2">
                  <c:v>0.71000000000000019</c:v>
                </c:pt>
                <c:pt idx="3">
                  <c:v>0.76000000000000023</c:v>
                </c:pt>
                <c:pt idx="4">
                  <c:v>0.75000000000000022</c:v>
                </c:pt>
                <c:pt idx="5">
                  <c:v>0.77000000000000024</c:v>
                </c:pt>
                <c:pt idx="6">
                  <c:v>0.78</c:v>
                </c:pt>
                <c:pt idx="7">
                  <c:v>0.79</c:v>
                </c:pt>
                <c:pt idx="8">
                  <c:v>0.7300000000000002</c:v>
                </c:pt>
                <c:pt idx="9">
                  <c:v>0.77000000000000024</c:v>
                </c:pt>
                <c:pt idx="10">
                  <c:v>0.74000000000000021</c:v>
                </c:pt>
                <c:pt idx="11">
                  <c:v>0.76000000000000023</c:v>
                </c:pt>
                <c:pt idx="12">
                  <c:v>0.69000000000000017</c:v>
                </c:pt>
                <c:pt idx="13">
                  <c:v>0.7200000000000002</c:v>
                </c:pt>
                <c:pt idx="14">
                  <c:v>0.81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'1'!$D$1</c:f>
              <c:strCache>
                <c:ptCount val="1"/>
                <c:pt idx="0">
                  <c:v>Debrief</c:v>
                </c:pt>
              </c:strCache>
            </c:strRef>
          </c:tx>
          <c:cat>
            <c:strRef>
              <c:f>'1'!$A$2:$A$16</c:f>
              <c:strCache>
                <c:ptCount val="15"/>
                <c:pt idx="0">
                  <c:v>Jul-15</c:v>
                </c:pt>
                <c:pt idx="1">
                  <c:v>Aug-15</c:v>
                </c:pt>
                <c:pt idx="2">
                  <c:v>Sep-15</c:v>
                </c:pt>
                <c:pt idx="3">
                  <c:v>Oct-15</c:v>
                </c:pt>
                <c:pt idx="4">
                  <c:v>Nov-15</c:v>
                </c:pt>
                <c:pt idx="5">
                  <c:v>Dec-15</c:v>
                </c:pt>
                <c:pt idx="6">
                  <c:v>Jan-16</c:v>
                </c:pt>
                <c:pt idx="7">
                  <c:v>Feb-16</c:v>
                </c:pt>
                <c:pt idx="8">
                  <c:v>Mar-16</c:v>
                </c:pt>
                <c:pt idx="9">
                  <c:v>Apr-16</c:v>
                </c:pt>
                <c:pt idx="10">
                  <c:v>May-16</c:v>
                </c:pt>
                <c:pt idx="11">
                  <c:v>Jun-16</c:v>
                </c:pt>
                <c:pt idx="12">
                  <c:v>Jul-16</c:v>
                </c:pt>
                <c:pt idx="13">
                  <c:v>Aug-16</c:v>
                </c:pt>
                <c:pt idx="14">
                  <c:v>Sep-16</c:v>
                </c:pt>
              </c:strCache>
            </c:strRef>
          </c:cat>
          <c:val>
            <c:numRef>
              <c:f>'1'!$D$2:$D$16</c:f>
              <c:numCache>
                <c:formatCode>0%</c:formatCode>
                <c:ptCount val="15"/>
                <c:pt idx="0">
                  <c:v>0.3000000000000001</c:v>
                </c:pt>
                <c:pt idx="1">
                  <c:v>0.31000000000000011</c:v>
                </c:pt>
                <c:pt idx="2">
                  <c:v>0.34</c:v>
                </c:pt>
                <c:pt idx="3">
                  <c:v>0.41000000000000009</c:v>
                </c:pt>
                <c:pt idx="4">
                  <c:v>0.4200000000000001</c:v>
                </c:pt>
                <c:pt idx="5">
                  <c:v>0.4300000000000001</c:v>
                </c:pt>
                <c:pt idx="6">
                  <c:v>0.45</c:v>
                </c:pt>
                <c:pt idx="7">
                  <c:v>0.4200000000000001</c:v>
                </c:pt>
                <c:pt idx="8">
                  <c:v>0.4300000000000001</c:v>
                </c:pt>
                <c:pt idx="9">
                  <c:v>0.44</c:v>
                </c:pt>
                <c:pt idx="10">
                  <c:v>0.54</c:v>
                </c:pt>
                <c:pt idx="11">
                  <c:v>0.44</c:v>
                </c:pt>
                <c:pt idx="12">
                  <c:v>0.41000000000000009</c:v>
                </c:pt>
                <c:pt idx="13">
                  <c:v>0.45</c:v>
                </c:pt>
                <c:pt idx="14">
                  <c:v>0.55000000000000004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3274048"/>
        <c:axId val="393275168"/>
      </c:lineChart>
      <c:scatterChart>
        <c:scatterStyle val="lineMarker"/>
        <c:varyColors val="0"/>
        <c:ser>
          <c:idx val="3"/>
          <c:order val="3"/>
          <c:tx>
            <c:v>Goal</c:v>
          </c:tx>
          <c:spPr>
            <a:ln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'1'!$G$2:$G$3</c:f>
              <c:numCache>
                <c:formatCode>0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'1'!$H$2:$H$3</c:f>
              <c:numCache>
                <c:formatCode>General</c:formatCode>
                <c:ptCount val="2"/>
                <c:pt idx="0">
                  <c:v>0.8</c:v>
                </c:pt>
                <c:pt idx="1">
                  <c:v>0.8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935536"/>
        <c:axId val="149936096"/>
      </c:scatterChart>
      <c:catAx>
        <c:axId val="3932740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93275168"/>
        <c:crosses val="autoZero"/>
        <c:auto val="1"/>
        <c:lblAlgn val="ctr"/>
        <c:lblOffset val="100"/>
        <c:noMultiLvlLbl val="0"/>
      </c:catAx>
      <c:valAx>
        <c:axId val="393275168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of Deliveries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crossAx val="393274048"/>
        <c:crosses val="autoZero"/>
        <c:crossBetween val="between"/>
      </c:valAx>
      <c:valAx>
        <c:axId val="14993609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one"/>
        <c:crossAx val="149935536"/>
        <c:crosses val="max"/>
        <c:crossBetween val="midCat"/>
      </c:valAx>
      <c:valAx>
        <c:axId val="149935536"/>
        <c:scaling>
          <c:orientation val="minMax"/>
          <c:max val="1"/>
          <c:min val="0"/>
        </c:scaling>
        <c:delete val="1"/>
        <c:axPos val="t"/>
        <c:numFmt formatCode="0" sourceLinked="1"/>
        <c:majorTickMark val="out"/>
        <c:minorTickMark val="none"/>
        <c:tickLblPos val="none"/>
        <c:crossAx val="149936096"/>
        <c:crosses val="max"/>
        <c:crossBetween val="midCat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 dirty="0">
                <a:effectLst/>
              </a:rPr>
              <a:t>ILPQC: Golden Hour Initiative</a:t>
            </a:r>
            <a:endParaRPr lang="en-US" dirty="0">
              <a:effectLst/>
            </a:endParaRPr>
          </a:p>
          <a:p>
            <a:pPr>
              <a:defRPr/>
            </a:pPr>
            <a:r>
              <a:rPr lang="en-US" sz="1800" b="1" i="0" baseline="0" dirty="0">
                <a:effectLst/>
              </a:rPr>
              <a:t>Delivery Room Practices: Percent of Eligible Infants with Temp Probe Initiated within 10 minutes, Initially </a:t>
            </a:r>
            <a:r>
              <a:rPr lang="en-US" sz="1800" b="1" i="0" baseline="0" dirty="0" smtClean="0">
                <a:effectLst/>
              </a:rPr>
              <a:t>Stabilized </a:t>
            </a:r>
            <a:r>
              <a:rPr lang="en-US" sz="1800" b="1" i="0" baseline="0" dirty="0">
                <a:effectLst/>
              </a:rPr>
              <a:t>with CPAP Trial, &amp; Timed Cord </a:t>
            </a:r>
            <a:r>
              <a:rPr lang="en-US" sz="1800" b="1" i="0" baseline="0" dirty="0" smtClean="0">
                <a:effectLst/>
              </a:rPr>
              <a:t>Clamping (TCC) </a:t>
            </a:r>
            <a:endParaRPr lang="en-US" sz="1800" b="1" i="0" baseline="0" dirty="0">
              <a:effectLst/>
            </a:endParaRPr>
          </a:p>
          <a:p>
            <a:pPr>
              <a:defRPr/>
            </a:pPr>
            <a:r>
              <a:rPr lang="en-US" sz="1800" b="1" i="0" baseline="0" dirty="0">
                <a:effectLst/>
              </a:rPr>
              <a:t>All Hospitals, 2015-2016</a:t>
            </a:r>
            <a:endParaRPr lang="en-US" dirty="0">
              <a:effectLst/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'2'!$B$1</c:f>
              <c:strCache>
                <c:ptCount val="1"/>
                <c:pt idx="0">
                  <c:v>Temp Probe</c:v>
                </c:pt>
              </c:strCache>
            </c:strRef>
          </c:tx>
          <c:cat>
            <c:strRef>
              <c:f>'2'!$A$2:$A$16</c:f>
              <c:strCache>
                <c:ptCount val="15"/>
                <c:pt idx="0">
                  <c:v>Jul-15</c:v>
                </c:pt>
                <c:pt idx="1">
                  <c:v>Aug-15</c:v>
                </c:pt>
                <c:pt idx="2">
                  <c:v>Sep-15</c:v>
                </c:pt>
                <c:pt idx="3">
                  <c:v>Oct-15</c:v>
                </c:pt>
                <c:pt idx="4">
                  <c:v>Nov-15</c:v>
                </c:pt>
                <c:pt idx="5">
                  <c:v>Dec-15</c:v>
                </c:pt>
                <c:pt idx="6">
                  <c:v>Jan-16</c:v>
                </c:pt>
                <c:pt idx="7">
                  <c:v>Feb-16</c:v>
                </c:pt>
                <c:pt idx="8">
                  <c:v>Mar-16</c:v>
                </c:pt>
                <c:pt idx="9">
                  <c:v>Apr-16</c:v>
                </c:pt>
                <c:pt idx="10">
                  <c:v>May-16</c:v>
                </c:pt>
                <c:pt idx="11">
                  <c:v>Jun-16</c:v>
                </c:pt>
                <c:pt idx="12">
                  <c:v>Jul-16</c:v>
                </c:pt>
                <c:pt idx="13">
                  <c:v>Aug-16</c:v>
                </c:pt>
                <c:pt idx="14">
                  <c:v>Sep-16</c:v>
                </c:pt>
              </c:strCache>
            </c:strRef>
          </c:cat>
          <c:val>
            <c:numRef>
              <c:f>'2'!$B$2:$B$16</c:f>
              <c:numCache>
                <c:formatCode>0%</c:formatCode>
                <c:ptCount val="15"/>
                <c:pt idx="0">
                  <c:v>0.78</c:v>
                </c:pt>
                <c:pt idx="1">
                  <c:v>0.77000000000000024</c:v>
                </c:pt>
                <c:pt idx="2">
                  <c:v>0.69000000000000017</c:v>
                </c:pt>
                <c:pt idx="3">
                  <c:v>0.66000000000000025</c:v>
                </c:pt>
                <c:pt idx="4">
                  <c:v>0.7300000000000002</c:v>
                </c:pt>
                <c:pt idx="5">
                  <c:v>0.71000000000000019</c:v>
                </c:pt>
                <c:pt idx="6">
                  <c:v>0.78</c:v>
                </c:pt>
                <c:pt idx="7">
                  <c:v>0.84000000000000019</c:v>
                </c:pt>
                <c:pt idx="8">
                  <c:v>0.89</c:v>
                </c:pt>
                <c:pt idx="9">
                  <c:v>0.76000000000000023</c:v>
                </c:pt>
                <c:pt idx="10">
                  <c:v>0.86000000000000021</c:v>
                </c:pt>
                <c:pt idx="11">
                  <c:v>0.96000000000000019</c:v>
                </c:pt>
                <c:pt idx="12">
                  <c:v>0.8500000000000002</c:v>
                </c:pt>
                <c:pt idx="13">
                  <c:v>0.89</c:v>
                </c:pt>
                <c:pt idx="14">
                  <c:v>0.98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'2'!$C$1</c:f>
              <c:strCache>
                <c:ptCount val="1"/>
                <c:pt idx="0">
                  <c:v>CPAP All</c:v>
                </c:pt>
              </c:strCache>
            </c:strRef>
          </c:tx>
          <c:cat>
            <c:strRef>
              <c:f>'2'!$A$2:$A$16</c:f>
              <c:strCache>
                <c:ptCount val="15"/>
                <c:pt idx="0">
                  <c:v>Jul-15</c:v>
                </c:pt>
                <c:pt idx="1">
                  <c:v>Aug-15</c:v>
                </c:pt>
                <c:pt idx="2">
                  <c:v>Sep-15</c:v>
                </c:pt>
                <c:pt idx="3">
                  <c:v>Oct-15</c:v>
                </c:pt>
                <c:pt idx="4">
                  <c:v>Nov-15</c:v>
                </c:pt>
                <c:pt idx="5">
                  <c:v>Dec-15</c:v>
                </c:pt>
                <c:pt idx="6">
                  <c:v>Jan-16</c:v>
                </c:pt>
                <c:pt idx="7">
                  <c:v>Feb-16</c:v>
                </c:pt>
                <c:pt idx="8">
                  <c:v>Mar-16</c:v>
                </c:pt>
                <c:pt idx="9">
                  <c:v>Apr-16</c:v>
                </c:pt>
                <c:pt idx="10">
                  <c:v>May-16</c:v>
                </c:pt>
                <c:pt idx="11">
                  <c:v>Jun-16</c:v>
                </c:pt>
                <c:pt idx="12">
                  <c:v>Jul-16</c:v>
                </c:pt>
                <c:pt idx="13">
                  <c:v>Aug-16</c:v>
                </c:pt>
                <c:pt idx="14">
                  <c:v>Sep-16</c:v>
                </c:pt>
              </c:strCache>
            </c:strRef>
          </c:cat>
          <c:val>
            <c:numRef>
              <c:f>'2'!$C$2:$C$16</c:f>
              <c:numCache>
                <c:formatCode>0%</c:formatCode>
                <c:ptCount val="15"/>
                <c:pt idx="0">
                  <c:v>0.84000000000000019</c:v>
                </c:pt>
                <c:pt idx="1">
                  <c:v>0.82000000000000017</c:v>
                </c:pt>
                <c:pt idx="2">
                  <c:v>0.86000000000000021</c:v>
                </c:pt>
                <c:pt idx="3">
                  <c:v>0.81</c:v>
                </c:pt>
                <c:pt idx="4">
                  <c:v>0.76000000000000023</c:v>
                </c:pt>
                <c:pt idx="5">
                  <c:v>0.79</c:v>
                </c:pt>
                <c:pt idx="6">
                  <c:v>0.78</c:v>
                </c:pt>
                <c:pt idx="7">
                  <c:v>0.8500000000000002</c:v>
                </c:pt>
                <c:pt idx="8">
                  <c:v>0.81</c:v>
                </c:pt>
                <c:pt idx="9">
                  <c:v>0.87000000000000022</c:v>
                </c:pt>
                <c:pt idx="10">
                  <c:v>0.82000000000000017</c:v>
                </c:pt>
                <c:pt idx="11">
                  <c:v>0.84000000000000019</c:v>
                </c:pt>
                <c:pt idx="12">
                  <c:v>0.8500000000000002</c:v>
                </c:pt>
                <c:pt idx="13">
                  <c:v>0.83000000000000018</c:v>
                </c:pt>
                <c:pt idx="14">
                  <c:v>0.79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'2'!$D$1</c:f>
              <c:strCache>
                <c:ptCount val="1"/>
                <c:pt idx="0">
                  <c:v>TCC</c:v>
                </c:pt>
              </c:strCache>
            </c:strRef>
          </c:tx>
          <c:cat>
            <c:strRef>
              <c:f>'2'!$A$2:$A$16</c:f>
              <c:strCache>
                <c:ptCount val="15"/>
                <c:pt idx="0">
                  <c:v>Jul-15</c:v>
                </c:pt>
                <c:pt idx="1">
                  <c:v>Aug-15</c:v>
                </c:pt>
                <c:pt idx="2">
                  <c:v>Sep-15</c:v>
                </c:pt>
                <c:pt idx="3">
                  <c:v>Oct-15</c:v>
                </c:pt>
                <c:pt idx="4">
                  <c:v>Nov-15</c:v>
                </c:pt>
                <c:pt idx="5">
                  <c:v>Dec-15</c:v>
                </c:pt>
                <c:pt idx="6">
                  <c:v>Jan-16</c:v>
                </c:pt>
                <c:pt idx="7">
                  <c:v>Feb-16</c:v>
                </c:pt>
                <c:pt idx="8">
                  <c:v>Mar-16</c:v>
                </c:pt>
                <c:pt idx="9">
                  <c:v>Apr-16</c:v>
                </c:pt>
                <c:pt idx="10">
                  <c:v>May-16</c:v>
                </c:pt>
                <c:pt idx="11">
                  <c:v>Jun-16</c:v>
                </c:pt>
                <c:pt idx="12">
                  <c:v>Jul-16</c:v>
                </c:pt>
                <c:pt idx="13">
                  <c:v>Aug-16</c:v>
                </c:pt>
                <c:pt idx="14">
                  <c:v>Sep-16</c:v>
                </c:pt>
              </c:strCache>
            </c:strRef>
          </c:cat>
          <c:val>
            <c:numRef>
              <c:f>'2'!$D$2:$D$16</c:f>
              <c:numCache>
                <c:formatCode>0%</c:formatCode>
                <c:ptCount val="15"/>
                <c:pt idx="0">
                  <c:v>0.4200000000000001</c:v>
                </c:pt>
                <c:pt idx="1">
                  <c:v>0.46</c:v>
                </c:pt>
                <c:pt idx="2">
                  <c:v>0.47000000000000008</c:v>
                </c:pt>
                <c:pt idx="3">
                  <c:v>0.59</c:v>
                </c:pt>
                <c:pt idx="4">
                  <c:v>0.56999999999999995</c:v>
                </c:pt>
                <c:pt idx="5">
                  <c:v>0.65000000000000024</c:v>
                </c:pt>
                <c:pt idx="6">
                  <c:v>0.63000000000000023</c:v>
                </c:pt>
                <c:pt idx="7">
                  <c:v>0.79</c:v>
                </c:pt>
                <c:pt idx="8">
                  <c:v>0.62000000000000022</c:v>
                </c:pt>
                <c:pt idx="9">
                  <c:v>0.63000000000000023</c:v>
                </c:pt>
                <c:pt idx="10">
                  <c:v>0.77000000000000024</c:v>
                </c:pt>
                <c:pt idx="11">
                  <c:v>0.66000000000000025</c:v>
                </c:pt>
                <c:pt idx="12">
                  <c:v>0.75000000000000022</c:v>
                </c:pt>
                <c:pt idx="13">
                  <c:v>0.71000000000000019</c:v>
                </c:pt>
                <c:pt idx="14">
                  <c:v>0.74000000000000021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038384"/>
        <c:axId val="916054960"/>
      </c:lineChart>
      <c:scatterChart>
        <c:scatterStyle val="lineMarker"/>
        <c:varyColors val="0"/>
        <c:ser>
          <c:idx val="3"/>
          <c:order val="3"/>
          <c:tx>
            <c:v>Goal</c:v>
          </c:tx>
          <c:spPr>
            <a:ln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'2'!$G$2:$G$3</c:f>
              <c:numCache>
                <c:formatCode>General</c:formatCode>
                <c:ptCount val="2"/>
              </c:numCache>
            </c:numRef>
          </c:xVal>
          <c:yVal>
            <c:numRef>
              <c:f>'2'!$H$2:$H$3</c:f>
              <c:numCache>
                <c:formatCode>General</c:formatCode>
                <c:ptCount val="2"/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6056080"/>
        <c:axId val="916055520"/>
      </c:scatterChart>
      <c:catAx>
        <c:axId val="2220383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16054960"/>
        <c:crosses val="autoZero"/>
        <c:auto val="1"/>
        <c:lblAlgn val="ctr"/>
        <c:lblOffset val="100"/>
        <c:noMultiLvlLbl val="0"/>
      </c:catAx>
      <c:valAx>
        <c:axId val="916054960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of Eligible Infants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crossAx val="222038384"/>
        <c:crosses val="autoZero"/>
        <c:crossBetween val="between"/>
      </c:valAx>
      <c:valAx>
        <c:axId val="916055520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one"/>
        <c:crossAx val="916056080"/>
        <c:crosses val="max"/>
        <c:crossBetween val="midCat"/>
      </c:valAx>
      <c:valAx>
        <c:axId val="916056080"/>
        <c:scaling>
          <c:orientation val="minMax"/>
          <c:max val="1"/>
          <c:min val="0"/>
        </c:scaling>
        <c:delete val="1"/>
        <c:axPos val="t"/>
        <c:numFmt formatCode="General" sourceLinked="1"/>
        <c:majorTickMark val="out"/>
        <c:minorTickMark val="none"/>
        <c:tickLblPos val="none"/>
        <c:crossAx val="916055520"/>
        <c:crosses val="max"/>
        <c:crossBetween val="midCat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>
                <a:effectLst/>
              </a:rPr>
              <a:t>ILPQC: Golden Hour Initiative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1" i="0" baseline="0">
                <a:effectLst/>
              </a:rPr>
              <a:t>Family Practices: Percent of Families Receiving Pre-Contact, Present During Admission, and Present During Resuscitation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1" i="0" baseline="0">
                <a:effectLst/>
              </a:rPr>
              <a:t>All Hospitals, 2015-2016</a:t>
            </a:r>
            <a:endParaRPr lang="en-US">
              <a:effectLst/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'3'!$B$1</c:f>
              <c:strCache>
                <c:ptCount val="1"/>
                <c:pt idx="0">
                  <c:v>Family Pre-Contact</c:v>
                </c:pt>
              </c:strCache>
            </c:strRef>
          </c:tx>
          <c:cat>
            <c:strRef>
              <c:f>'3'!$A$2:$A$16</c:f>
              <c:strCache>
                <c:ptCount val="15"/>
                <c:pt idx="0">
                  <c:v>Jul-15</c:v>
                </c:pt>
                <c:pt idx="1">
                  <c:v>Aug-15</c:v>
                </c:pt>
                <c:pt idx="2">
                  <c:v>Sep-15</c:v>
                </c:pt>
                <c:pt idx="3">
                  <c:v>Oct-15</c:v>
                </c:pt>
                <c:pt idx="4">
                  <c:v>Nov-15</c:v>
                </c:pt>
                <c:pt idx="5">
                  <c:v>Dec-15</c:v>
                </c:pt>
                <c:pt idx="6">
                  <c:v>Jan-16</c:v>
                </c:pt>
                <c:pt idx="7">
                  <c:v>Feb-16</c:v>
                </c:pt>
                <c:pt idx="8">
                  <c:v>Mar-16</c:v>
                </c:pt>
                <c:pt idx="9">
                  <c:v>Apr-16</c:v>
                </c:pt>
                <c:pt idx="10">
                  <c:v>May-16</c:v>
                </c:pt>
                <c:pt idx="11">
                  <c:v>Jun-16</c:v>
                </c:pt>
                <c:pt idx="12">
                  <c:v>Jul-16</c:v>
                </c:pt>
                <c:pt idx="13">
                  <c:v>Aug-16</c:v>
                </c:pt>
                <c:pt idx="14">
                  <c:v>Sep-16</c:v>
                </c:pt>
              </c:strCache>
            </c:strRef>
          </c:cat>
          <c:val>
            <c:numRef>
              <c:f>'3'!$B$2:$B$16</c:f>
              <c:numCache>
                <c:formatCode>0%</c:formatCode>
                <c:ptCount val="15"/>
                <c:pt idx="0">
                  <c:v>0.58000000000000007</c:v>
                </c:pt>
                <c:pt idx="1">
                  <c:v>0.58000000000000007</c:v>
                </c:pt>
                <c:pt idx="2">
                  <c:v>0.70000000000000018</c:v>
                </c:pt>
                <c:pt idx="3">
                  <c:v>0.78</c:v>
                </c:pt>
                <c:pt idx="4">
                  <c:v>0.69000000000000017</c:v>
                </c:pt>
                <c:pt idx="5">
                  <c:v>0.58000000000000007</c:v>
                </c:pt>
                <c:pt idx="6">
                  <c:v>0.70000000000000018</c:v>
                </c:pt>
                <c:pt idx="7">
                  <c:v>0.63000000000000023</c:v>
                </c:pt>
                <c:pt idx="8">
                  <c:v>0.63000000000000023</c:v>
                </c:pt>
                <c:pt idx="9">
                  <c:v>0.65000000000000024</c:v>
                </c:pt>
                <c:pt idx="10">
                  <c:v>0.64000000000000024</c:v>
                </c:pt>
                <c:pt idx="11">
                  <c:v>0.74000000000000021</c:v>
                </c:pt>
                <c:pt idx="12">
                  <c:v>0.69000000000000017</c:v>
                </c:pt>
                <c:pt idx="13">
                  <c:v>0.70000000000000018</c:v>
                </c:pt>
                <c:pt idx="14">
                  <c:v>0.75000000000000022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'3'!$C$1</c:f>
              <c:strCache>
                <c:ptCount val="1"/>
                <c:pt idx="0">
                  <c:v>Family Resuscitation</c:v>
                </c:pt>
              </c:strCache>
            </c:strRef>
          </c:tx>
          <c:cat>
            <c:strRef>
              <c:f>'3'!$A$2:$A$16</c:f>
              <c:strCache>
                <c:ptCount val="15"/>
                <c:pt idx="0">
                  <c:v>Jul-15</c:v>
                </c:pt>
                <c:pt idx="1">
                  <c:v>Aug-15</c:v>
                </c:pt>
                <c:pt idx="2">
                  <c:v>Sep-15</c:v>
                </c:pt>
                <c:pt idx="3">
                  <c:v>Oct-15</c:v>
                </c:pt>
                <c:pt idx="4">
                  <c:v>Nov-15</c:v>
                </c:pt>
                <c:pt idx="5">
                  <c:v>Dec-15</c:v>
                </c:pt>
                <c:pt idx="6">
                  <c:v>Jan-16</c:v>
                </c:pt>
                <c:pt idx="7">
                  <c:v>Feb-16</c:v>
                </c:pt>
                <c:pt idx="8">
                  <c:v>Mar-16</c:v>
                </c:pt>
                <c:pt idx="9">
                  <c:v>Apr-16</c:v>
                </c:pt>
                <c:pt idx="10">
                  <c:v>May-16</c:v>
                </c:pt>
                <c:pt idx="11">
                  <c:v>Jun-16</c:v>
                </c:pt>
                <c:pt idx="12">
                  <c:v>Jul-16</c:v>
                </c:pt>
                <c:pt idx="13">
                  <c:v>Aug-16</c:v>
                </c:pt>
                <c:pt idx="14">
                  <c:v>Sep-16</c:v>
                </c:pt>
              </c:strCache>
            </c:strRef>
          </c:cat>
          <c:val>
            <c:numRef>
              <c:f>'3'!$C$2:$C$16</c:f>
              <c:numCache>
                <c:formatCode>0%</c:formatCode>
                <c:ptCount val="15"/>
                <c:pt idx="0">
                  <c:v>0.59</c:v>
                </c:pt>
                <c:pt idx="1">
                  <c:v>0.58000000000000007</c:v>
                </c:pt>
                <c:pt idx="2">
                  <c:v>0.54</c:v>
                </c:pt>
                <c:pt idx="3">
                  <c:v>0.68</c:v>
                </c:pt>
                <c:pt idx="4">
                  <c:v>0.63000000000000023</c:v>
                </c:pt>
                <c:pt idx="5">
                  <c:v>0.59</c:v>
                </c:pt>
                <c:pt idx="6">
                  <c:v>0.65000000000000024</c:v>
                </c:pt>
                <c:pt idx="7">
                  <c:v>0.74000000000000021</c:v>
                </c:pt>
                <c:pt idx="8">
                  <c:v>0.66000000000000025</c:v>
                </c:pt>
                <c:pt idx="9">
                  <c:v>0.69000000000000017</c:v>
                </c:pt>
                <c:pt idx="10">
                  <c:v>0.61000000000000021</c:v>
                </c:pt>
                <c:pt idx="11">
                  <c:v>0.6000000000000002</c:v>
                </c:pt>
                <c:pt idx="12">
                  <c:v>0.69000000000000017</c:v>
                </c:pt>
                <c:pt idx="13">
                  <c:v>0.70000000000000018</c:v>
                </c:pt>
                <c:pt idx="14">
                  <c:v>0.58000000000000007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'3'!$D$1</c:f>
              <c:strCache>
                <c:ptCount val="1"/>
                <c:pt idx="0">
                  <c:v>Family Admission</c:v>
                </c:pt>
              </c:strCache>
            </c:strRef>
          </c:tx>
          <c:cat>
            <c:strRef>
              <c:f>'3'!$A$2:$A$16</c:f>
              <c:strCache>
                <c:ptCount val="15"/>
                <c:pt idx="0">
                  <c:v>Jul-15</c:v>
                </c:pt>
                <c:pt idx="1">
                  <c:v>Aug-15</c:v>
                </c:pt>
                <c:pt idx="2">
                  <c:v>Sep-15</c:v>
                </c:pt>
                <c:pt idx="3">
                  <c:v>Oct-15</c:v>
                </c:pt>
                <c:pt idx="4">
                  <c:v>Nov-15</c:v>
                </c:pt>
                <c:pt idx="5">
                  <c:v>Dec-15</c:v>
                </c:pt>
                <c:pt idx="6">
                  <c:v>Jan-16</c:v>
                </c:pt>
                <c:pt idx="7">
                  <c:v>Feb-16</c:v>
                </c:pt>
                <c:pt idx="8">
                  <c:v>Mar-16</c:v>
                </c:pt>
                <c:pt idx="9">
                  <c:v>Apr-16</c:v>
                </c:pt>
                <c:pt idx="10">
                  <c:v>May-16</c:v>
                </c:pt>
                <c:pt idx="11">
                  <c:v>Jun-16</c:v>
                </c:pt>
                <c:pt idx="12">
                  <c:v>Jul-16</c:v>
                </c:pt>
                <c:pt idx="13">
                  <c:v>Aug-16</c:v>
                </c:pt>
                <c:pt idx="14">
                  <c:v>Sep-16</c:v>
                </c:pt>
              </c:strCache>
            </c:strRef>
          </c:cat>
          <c:val>
            <c:numRef>
              <c:f>'3'!$D$2:$D$16</c:f>
              <c:numCache>
                <c:formatCode>0%</c:formatCode>
                <c:ptCount val="15"/>
                <c:pt idx="0">
                  <c:v>0.48000000000000009</c:v>
                </c:pt>
                <c:pt idx="1">
                  <c:v>0.38000000000000012</c:v>
                </c:pt>
                <c:pt idx="2">
                  <c:v>0.33000000000000013</c:v>
                </c:pt>
                <c:pt idx="3">
                  <c:v>0.51</c:v>
                </c:pt>
                <c:pt idx="4">
                  <c:v>0.56000000000000005</c:v>
                </c:pt>
                <c:pt idx="5">
                  <c:v>0.4900000000000001</c:v>
                </c:pt>
                <c:pt idx="6">
                  <c:v>0.54</c:v>
                </c:pt>
                <c:pt idx="7">
                  <c:v>0.54</c:v>
                </c:pt>
                <c:pt idx="8">
                  <c:v>0.54</c:v>
                </c:pt>
                <c:pt idx="9">
                  <c:v>0.56000000000000005</c:v>
                </c:pt>
                <c:pt idx="10">
                  <c:v>0.52</c:v>
                </c:pt>
                <c:pt idx="11">
                  <c:v>0.4300000000000001</c:v>
                </c:pt>
                <c:pt idx="12">
                  <c:v>0.54</c:v>
                </c:pt>
                <c:pt idx="13">
                  <c:v>0.45</c:v>
                </c:pt>
                <c:pt idx="14">
                  <c:v>0.47000000000000008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9755936"/>
        <c:axId val="909756496"/>
      </c:lineChart>
      <c:scatterChart>
        <c:scatterStyle val="lineMarker"/>
        <c:varyColors val="0"/>
        <c:ser>
          <c:idx val="3"/>
          <c:order val="3"/>
          <c:tx>
            <c:v>Goal</c:v>
          </c:tx>
          <c:spPr>
            <a:ln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'3'!$G$2:$G$3</c:f>
              <c:numCache>
                <c:formatCode>0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xVal>
          <c:yVal>
            <c:numRef>
              <c:f>'3'!$H$2:$H$3</c:f>
              <c:numCache>
                <c:formatCode>General</c:formatCode>
                <c:ptCount val="2"/>
                <c:pt idx="0">
                  <c:v>0.9</c:v>
                </c:pt>
                <c:pt idx="1">
                  <c:v>0.9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9757616"/>
        <c:axId val="909757056"/>
      </c:scatterChart>
      <c:catAx>
        <c:axId val="9097559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09756496"/>
        <c:crosses val="autoZero"/>
        <c:auto val="1"/>
        <c:lblAlgn val="ctr"/>
        <c:lblOffset val="100"/>
        <c:noMultiLvlLbl val="0"/>
      </c:catAx>
      <c:valAx>
        <c:axId val="909756496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of Families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crossAx val="909755936"/>
        <c:crosses val="autoZero"/>
        <c:crossBetween val="between"/>
      </c:valAx>
      <c:valAx>
        <c:axId val="90975705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one"/>
        <c:crossAx val="909757616"/>
        <c:crosses val="max"/>
        <c:crossBetween val="midCat"/>
      </c:valAx>
      <c:valAx>
        <c:axId val="909757616"/>
        <c:scaling>
          <c:orientation val="minMax"/>
          <c:max val="1"/>
          <c:min val="0"/>
        </c:scaling>
        <c:delete val="1"/>
        <c:axPos val="t"/>
        <c:numFmt formatCode="0" sourceLinked="1"/>
        <c:majorTickMark val="out"/>
        <c:minorTickMark val="none"/>
        <c:tickLblPos val="none"/>
        <c:crossAx val="909757056"/>
        <c:crosses val="max"/>
        <c:crossBetween val="midCat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>
                <a:effectLst/>
              </a:rPr>
              <a:t>ILPQC: Golden Hour Initiative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1" i="0" baseline="0">
                <a:effectLst/>
              </a:rPr>
              <a:t>Admission Practices: Percent of Admitted Infants who are Between 36.5-37.5</a:t>
            </a:r>
            <a:r>
              <a:rPr lang="en-US" sz="1800" b="1" i="0" baseline="0">
                <a:effectLst/>
                <a:latin typeface="Calibri"/>
              </a:rPr>
              <a:t>°C on Admission (&lt;32 weeks) &amp; who </a:t>
            </a:r>
            <a:r>
              <a:rPr lang="en-US" sz="1800" b="1" i="0" baseline="0">
                <a:effectLst/>
              </a:rPr>
              <a:t>Received IV Glucose or Antibiotics within 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1" i="0" baseline="0">
                <a:effectLst/>
              </a:rPr>
              <a:t>1 Hour of NICU/Specialty Care Nursery Admission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1" i="0" baseline="0">
                <a:effectLst/>
              </a:rPr>
              <a:t>All Hospitals, 2015 - 2016</a:t>
            </a:r>
            <a:endParaRPr lang="en-US">
              <a:effectLst/>
            </a:endParaRP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'4'!$B$1</c:f>
              <c:strCache>
                <c:ptCount val="1"/>
                <c:pt idx="0">
                  <c:v>IV Glucose</c:v>
                </c:pt>
              </c:strCache>
            </c:strRef>
          </c:tx>
          <c:cat>
            <c:strRef>
              <c:f>'4'!$A$2:$A$16</c:f>
              <c:strCache>
                <c:ptCount val="15"/>
                <c:pt idx="0">
                  <c:v>Jul-15</c:v>
                </c:pt>
                <c:pt idx="1">
                  <c:v>Aug-15</c:v>
                </c:pt>
                <c:pt idx="2">
                  <c:v>Sep-15</c:v>
                </c:pt>
                <c:pt idx="3">
                  <c:v>Oct-15</c:v>
                </c:pt>
                <c:pt idx="4">
                  <c:v>Nov-15</c:v>
                </c:pt>
                <c:pt idx="5">
                  <c:v>Dec-15</c:v>
                </c:pt>
                <c:pt idx="6">
                  <c:v>Jan-16</c:v>
                </c:pt>
                <c:pt idx="7">
                  <c:v>Feb-16</c:v>
                </c:pt>
                <c:pt idx="8">
                  <c:v>Mar-16</c:v>
                </c:pt>
                <c:pt idx="9">
                  <c:v>Apr-16</c:v>
                </c:pt>
                <c:pt idx="10">
                  <c:v>May-16</c:v>
                </c:pt>
                <c:pt idx="11">
                  <c:v>Jun-16</c:v>
                </c:pt>
                <c:pt idx="12">
                  <c:v>Jul-16</c:v>
                </c:pt>
                <c:pt idx="13">
                  <c:v>Aug-16</c:v>
                </c:pt>
                <c:pt idx="14">
                  <c:v>Sep-16</c:v>
                </c:pt>
              </c:strCache>
            </c:strRef>
          </c:cat>
          <c:val>
            <c:numRef>
              <c:f>'4'!$B$2:$B$16</c:f>
              <c:numCache>
                <c:formatCode>0%</c:formatCode>
                <c:ptCount val="15"/>
                <c:pt idx="0">
                  <c:v>0.45985401459854025</c:v>
                </c:pt>
                <c:pt idx="1">
                  <c:v>0.43093922651933703</c:v>
                </c:pt>
                <c:pt idx="2">
                  <c:v>0.49732620320855642</c:v>
                </c:pt>
                <c:pt idx="3">
                  <c:v>0.44210526315789483</c:v>
                </c:pt>
                <c:pt idx="4">
                  <c:v>0.47826086956521752</c:v>
                </c:pt>
                <c:pt idx="5">
                  <c:v>0.46448087431694002</c:v>
                </c:pt>
                <c:pt idx="6">
                  <c:v>0.47448979591836754</c:v>
                </c:pt>
                <c:pt idx="7">
                  <c:v>0.7407407407407407</c:v>
                </c:pt>
                <c:pt idx="8">
                  <c:v>0.55952380952380965</c:v>
                </c:pt>
                <c:pt idx="9">
                  <c:v>0.47826086956521752</c:v>
                </c:pt>
                <c:pt idx="10">
                  <c:v>0.58024691358024671</c:v>
                </c:pt>
                <c:pt idx="11">
                  <c:v>0.49193548387096792</c:v>
                </c:pt>
                <c:pt idx="12">
                  <c:v>0.47878787878787893</c:v>
                </c:pt>
                <c:pt idx="13">
                  <c:v>0.53600000000000003</c:v>
                </c:pt>
                <c:pt idx="14">
                  <c:v>0.56179775280898903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'4'!$C$1</c:f>
              <c:strCache>
                <c:ptCount val="1"/>
                <c:pt idx="0">
                  <c:v>Antibiotics</c:v>
                </c:pt>
              </c:strCache>
            </c:strRef>
          </c:tx>
          <c:cat>
            <c:strRef>
              <c:f>'4'!$A$2:$A$16</c:f>
              <c:strCache>
                <c:ptCount val="15"/>
                <c:pt idx="0">
                  <c:v>Jul-15</c:v>
                </c:pt>
                <c:pt idx="1">
                  <c:v>Aug-15</c:v>
                </c:pt>
                <c:pt idx="2">
                  <c:v>Sep-15</c:v>
                </c:pt>
                <c:pt idx="3">
                  <c:v>Oct-15</c:v>
                </c:pt>
                <c:pt idx="4">
                  <c:v>Nov-15</c:v>
                </c:pt>
                <c:pt idx="5">
                  <c:v>Dec-15</c:v>
                </c:pt>
                <c:pt idx="6">
                  <c:v>Jan-16</c:v>
                </c:pt>
                <c:pt idx="7">
                  <c:v>Feb-16</c:v>
                </c:pt>
                <c:pt idx="8">
                  <c:v>Mar-16</c:v>
                </c:pt>
                <c:pt idx="9">
                  <c:v>Apr-16</c:v>
                </c:pt>
                <c:pt idx="10">
                  <c:v>May-16</c:v>
                </c:pt>
                <c:pt idx="11">
                  <c:v>Jun-16</c:v>
                </c:pt>
                <c:pt idx="12">
                  <c:v>Jul-16</c:v>
                </c:pt>
                <c:pt idx="13">
                  <c:v>Aug-16</c:v>
                </c:pt>
                <c:pt idx="14">
                  <c:v>Sep-16</c:v>
                </c:pt>
              </c:strCache>
            </c:strRef>
          </c:cat>
          <c:val>
            <c:numRef>
              <c:f>'4'!$C$2:$C$16</c:f>
              <c:numCache>
                <c:formatCode>0%</c:formatCode>
                <c:ptCount val="15"/>
                <c:pt idx="0">
                  <c:v>0.37984496124031042</c:v>
                </c:pt>
                <c:pt idx="1">
                  <c:v>0.29629629629629628</c:v>
                </c:pt>
                <c:pt idx="2">
                  <c:v>0.24691358024691368</c:v>
                </c:pt>
                <c:pt idx="3">
                  <c:v>0.20652173913043484</c:v>
                </c:pt>
                <c:pt idx="4">
                  <c:v>0.22560975609756098</c:v>
                </c:pt>
                <c:pt idx="5">
                  <c:v>0.17751479289940839</c:v>
                </c:pt>
                <c:pt idx="6">
                  <c:v>0.22807017543859642</c:v>
                </c:pt>
                <c:pt idx="7">
                  <c:v>0.20231213872832376</c:v>
                </c:pt>
                <c:pt idx="8">
                  <c:v>0.27659574468085107</c:v>
                </c:pt>
                <c:pt idx="9">
                  <c:v>0.22368421052631579</c:v>
                </c:pt>
                <c:pt idx="10">
                  <c:v>0.22962962962962957</c:v>
                </c:pt>
                <c:pt idx="11">
                  <c:v>0.17894736842105274</c:v>
                </c:pt>
                <c:pt idx="12">
                  <c:v>0.16788321167883211</c:v>
                </c:pt>
                <c:pt idx="13">
                  <c:v>0.13253012048192778</c:v>
                </c:pt>
                <c:pt idx="14">
                  <c:v>0.13559322033898305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'4'!$D$1</c:f>
              <c:strCache>
                <c:ptCount val="1"/>
                <c:pt idx="0">
                  <c:v>Temperature</c:v>
                </c:pt>
              </c:strCache>
            </c:strRef>
          </c:tx>
          <c:cat>
            <c:strRef>
              <c:f>'4'!$A$2:$A$16</c:f>
              <c:strCache>
                <c:ptCount val="15"/>
                <c:pt idx="0">
                  <c:v>Jul-15</c:v>
                </c:pt>
                <c:pt idx="1">
                  <c:v>Aug-15</c:v>
                </c:pt>
                <c:pt idx="2">
                  <c:v>Sep-15</c:v>
                </c:pt>
                <c:pt idx="3">
                  <c:v>Oct-15</c:v>
                </c:pt>
                <c:pt idx="4">
                  <c:v>Nov-15</c:v>
                </c:pt>
                <c:pt idx="5">
                  <c:v>Dec-15</c:v>
                </c:pt>
                <c:pt idx="6">
                  <c:v>Jan-16</c:v>
                </c:pt>
                <c:pt idx="7">
                  <c:v>Feb-16</c:v>
                </c:pt>
                <c:pt idx="8">
                  <c:v>Mar-16</c:v>
                </c:pt>
                <c:pt idx="9">
                  <c:v>Apr-16</c:v>
                </c:pt>
                <c:pt idx="10">
                  <c:v>May-16</c:v>
                </c:pt>
                <c:pt idx="11">
                  <c:v>Jun-16</c:v>
                </c:pt>
                <c:pt idx="12">
                  <c:v>Jul-16</c:v>
                </c:pt>
                <c:pt idx="13">
                  <c:v>Aug-16</c:v>
                </c:pt>
                <c:pt idx="14">
                  <c:v>Sep-16</c:v>
                </c:pt>
              </c:strCache>
            </c:strRef>
          </c:cat>
          <c:val>
            <c:numRef>
              <c:f>'4'!$D$2:$D$16</c:f>
              <c:numCache>
                <c:formatCode>0%</c:formatCode>
                <c:ptCount val="15"/>
                <c:pt idx="0">
                  <c:v>0.6000000000000002</c:v>
                </c:pt>
                <c:pt idx="1">
                  <c:v>0.64000000000000024</c:v>
                </c:pt>
                <c:pt idx="2">
                  <c:v>0.68</c:v>
                </c:pt>
                <c:pt idx="3">
                  <c:v>0.71000000000000019</c:v>
                </c:pt>
                <c:pt idx="4">
                  <c:v>0.4900000000000001</c:v>
                </c:pt>
                <c:pt idx="5">
                  <c:v>0.63000000000000023</c:v>
                </c:pt>
                <c:pt idx="6">
                  <c:v>0.68</c:v>
                </c:pt>
                <c:pt idx="7">
                  <c:v>0.64000000000000024</c:v>
                </c:pt>
                <c:pt idx="8">
                  <c:v>0.7300000000000002</c:v>
                </c:pt>
                <c:pt idx="9">
                  <c:v>0.55000000000000004</c:v>
                </c:pt>
                <c:pt idx="10">
                  <c:v>0.69000000000000017</c:v>
                </c:pt>
                <c:pt idx="11">
                  <c:v>0.71000000000000019</c:v>
                </c:pt>
                <c:pt idx="12">
                  <c:v>0.69000000000000017</c:v>
                </c:pt>
                <c:pt idx="13">
                  <c:v>0.70000000000000018</c:v>
                </c:pt>
                <c:pt idx="14">
                  <c:v>0.63000000000000023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0928512"/>
        <c:axId val="420929072"/>
      </c:lineChart>
      <c:catAx>
        <c:axId val="420928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20929072"/>
        <c:crosses val="autoZero"/>
        <c:auto val="1"/>
        <c:lblAlgn val="ctr"/>
        <c:lblOffset val="100"/>
        <c:noMultiLvlLbl val="0"/>
      </c:catAx>
      <c:valAx>
        <c:axId val="420929072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Percent of Admitted</a:t>
                </a:r>
                <a:r>
                  <a:rPr lang="en-US" baseline="0"/>
                  <a:t> Infants</a:t>
                </a:r>
                <a:endParaRPr lang="en-US"/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crossAx val="42092851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MOD Big 5 ACT Initiative</a:t>
            </a:r>
          </a:p>
          <a:p>
            <a:pPr>
              <a:defRPr/>
            </a:pPr>
            <a:r>
              <a:rPr lang="en-US"/>
              <a:t>Percent of 23 to &lt;34 Week Pregnancies that Recieved</a:t>
            </a:r>
            <a:r>
              <a:rPr lang="en-US" baseline="0"/>
              <a:t> Any ACT and a Complete Series in Optimal Window</a:t>
            </a:r>
          </a:p>
          <a:p>
            <a:pPr>
              <a:defRPr/>
            </a:pPr>
            <a:r>
              <a:rPr lang="en-US" baseline="0"/>
              <a:t>All Big 5 Hospitals and Illinois Hospitals, 2016</a:t>
            </a:r>
            <a:endParaRPr lang="en-US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Any ACT - Big 5</c:v>
                </c:pt>
              </c:strCache>
            </c:strRef>
          </c:tx>
          <c:spPr>
            <a:ln>
              <a:solidFill>
                <a:srgbClr val="F58466"/>
              </a:solidFill>
            </a:ln>
          </c:spPr>
          <c:marker>
            <c:spPr>
              <a:solidFill>
                <a:srgbClr val="F58466"/>
              </a:solidFill>
              <a:ln>
                <a:noFill/>
              </a:ln>
            </c:spPr>
          </c:marker>
          <c:cat>
            <c:strRef>
              <c:f>Sheet1!$A$2:$A$10</c:f>
              <c:strCache>
                <c:ptCount val="9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0.87000000000000011</c:v>
                </c:pt>
                <c:pt idx="1">
                  <c:v>0.9</c:v>
                </c:pt>
                <c:pt idx="2">
                  <c:v>0.89</c:v>
                </c:pt>
                <c:pt idx="3">
                  <c:v>0.94000000000000006</c:v>
                </c:pt>
                <c:pt idx="4">
                  <c:v>0.92</c:v>
                </c:pt>
                <c:pt idx="5">
                  <c:v>0.92</c:v>
                </c:pt>
                <c:pt idx="6">
                  <c:v>0.95000000000000007</c:v>
                </c:pt>
                <c:pt idx="7">
                  <c:v>0.91</c:v>
                </c:pt>
                <c:pt idx="8">
                  <c:v>0.9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Any ACT- IL</c:v>
                </c:pt>
              </c:strCache>
            </c:strRef>
          </c:tx>
          <c:spPr>
            <a:ln>
              <a:solidFill>
                <a:srgbClr val="004990"/>
              </a:solidFill>
            </a:ln>
          </c:spPr>
          <c:marker>
            <c:spPr>
              <a:solidFill>
                <a:srgbClr val="004990"/>
              </a:solidFill>
              <a:ln>
                <a:noFill/>
              </a:ln>
            </c:spPr>
          </c:marker>
          <c:cat>
            <c:strRef>
              <c:f>Sheet1!$A$2:$A$10</c:f>
              <c:strCache>
                <c:ptCount val="9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0.9</c:v>
                </c:pt>
                <c:pt idx="1">
                  <c:v>0.8600000000000001</c:v>
                </c:pt>
                <c:pt idx="2">
                  <c:v>0.95000000000000007</c:v>
                </c:pt>
                <c:pt idx="3">
                  <c:v>0.94000000000000006</c:v>
                </c:pt>
                <c:pt idx="4">
                  <c:v>0.95000000000000007</c:v>
                </c:pt>
                <c:pt idx="5">
                  <c:v>0.96000000000000008</c:v>
                </c:pt>
                <c:pt idx="6">
                  <c:v>0.97000000000000008</c:v>
                </c:pt>
                <c:pt idx="7">
                  <c:v>0.91</c:v>
                </c:pt>
                <c:pt idx="8">
                  <c:v>0.95000000000000007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Optimal ACT - Big 5</c:v>
                </c:pt>
              </c:strCache>
            </c:strRef>
          </c:tx>
          <c:spPr>
            <a:ln>
              <a:solidFill>
                <a:srgbClr val="F58466"/>
              </a:solidFill>
            </a:ln>
          </c:spPr>
          <c:marker>
            <c:spPr>
              <a:solidFill>
                <a:srgbClr val="F58466"/>
              </a:solidFill>
              <a:ln>
                <a:noFill/>
              </a:ln>
            </c:spPr>
          </c:marker>
          <c:cat>
            <c:strRef>
              <c:f>Sheet1!$A$2:$A$10</c:f>
              <c:strCache>
                <c:ptCount val="9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0">
                  <c:v>0.46700000000000008</c:v>
                </c:pt>
                <c:pt idx="1">
                  <c:v>0.46</c:v>
                </c:pt>
                <c:pt idx="2">
                  <c:v>0.4280000000000001</c:v>
                </c:pt>
                <c:pt idx="3">
                  <c:v>0.4890000000000001</c:v>
                </c:pt>
                <c:pt idx="4">
                  <c:v>0.53600000000000003</c:v>
                </c:pt>
                <c:pt idx="5">
                  <c:v>0.50600000000000001</c:v>
                </c:pt>
                <c:pt idx="6">
                  <c:v>0.51600000000000001</c:v>
                </c:pt>
                <c:pt idx="7">
                  <c:v>0.54100000000000004</c:v>
                </c:pt>
                <c:pt idx="8">
                  <c:v>0.43500000000000005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Optimal ACT - IL</c:v>
                </c:pt>
              </c:strCache>
            </c:strRef>
          </c:tx>
          <c:spPr>
            <a:ln>
              <a:solidFill>
                <a:srgbClr val="004990"/>
              </a:solidFill>
            </a:ln>
          </c:spPr>
          <c:marker>
            <c:spPr>
              <a:noFill/>
              <a:ln>
                <a:solidFill>
                  <a:srgbClr val="004990"/>
                </a:solidFill>
              </a:ln>
            </c:spPr>
          </c:marker>
          <c:cat>
            <c:strRef>
              <c:f>Sheet1!$A$2:$A$10</c:f>
              <c:strCache>
                <c:ptCount val="9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</c:strCache>
            </c:strRef>
          </c:cat>
          <c:val>
            <c:numRef>
              <c:f>Sheet1!$E$2:$E$10</c:f>
              <c:numCache>
                <c:formatCode>0%</c:formatCode>
                <c:ptCount val="9"/>
                <c:pt idx="0">
                  <c:v>0.41000000000000003</c:v>
                </c:pt>
                <c:pt idx="1">
                  <c:v>0.45</c:v>
                </c:pt>
                <c:pt idx="2">
                  <c:v>0.42000000000000004</c:v>
                </c:pt>
                <c:pt idx="3">
                  <c:v>0.43000000000000005</c:v>
                </c:pt>
                <c:pt idx="4">
                  <c:v>0.54</c:v>
                </c:pt>
                <c:pt idx="5">
                  <c:v>0.51</c:v>
                </c:pt>
                <c:pt idx="6">
                  <c:v>0.43000000000000005</c:v>
                </c:pt>
                <c:pt idx="7">
                  <c:v>0.55000000000000004</c:v>
                </c:pt>
                <c:pt idx="8">
                  <c:v>0.43000000000000005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8810176"/>
        <c:axId val="148810736"/>
      </c:lineChart>
      <c:catAx>
        <c:axId val="1488101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8810736"/>
        <c:crosses val="autoZero"/>
        <c:auto val="1"/>
        <c:lblAlgn val="ctr"/>
        <c:lblOffset val="100"/>
        <c:noMultiLvlLbl val="0"/>
      </c:catAx>
      <c:valAx>
        <c:axId val="148810736"/>
        <c:scaling>
          <c:orientation val="minMax"/>
          <c:max val="1"/>
          <c:min val="0"/>
        </c:scaling>
        <c:delete val="0"/>
        <c:axPos val="l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8810176"/>
        <c:crosses val="autoZero"/>
        <c:crossBetween val="between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>
                <a:effectLst/>
              </a:rPr>
              <a:t>Illinois Severe Maternal Morbidity Rate per 10,000 Births Excluding Hemorrhage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1" i="0" baseline="0">
                <a:effectLst/>
              </a:rPr>
              <a:t>Quarterly and Annually, 2011 - 2014</a:t>
            </a:r>
            <a:endParaRPr lang="en-US">
              <a:effectLst/>
            </a:endParaRPr>
          </a:p>
        </c:rich>
      </c:tx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Quarterly Data</c:v>
          </c:tx>
          <c:xVal>
            <c:numRef>
              <c:f>'SMM no Hem'!$H$2:$H$17</c:f>
              <c:numCache>
                <c:formatCode>General</c:formatCode>
                <c:ptCount val="16"/>
                <c:pt idx="0">
                  <c:v>2011</c:v>
                </c:pt>
                <c:pt idx="1">
                  <c:v>2011.25</c:v>
                </c:pt>
                <c:pt idx="2">
                  <c:v>2011.5</c:v>
                </c:pt>
                <c:pt idx="3">
                  <c:v>2011.75</c:v>
                </c:pt>
                <c:pt idx="4">
                  <c:v>2012</c:v>
                </c:pt>
                <c:pt idx="5">
                  <c:v>2012.25</c:v>
                </c:pt>
                <c:pt idx="6">
                  <c:v>2012.5</c:v>
                </c:pt>
                <c:pt idx="7">
                  <c:v>2012.75</c:v>
                </c:pt>
                <c:pt idx="8">
                  <c:v>2013</c:v>
                </c:pt>
                <c:pt idx="9">
                  <c:v>2013.25</c:v>
                </c:pt>
                <c:pt idx="10">
                  <c:v>2013.5</c:v>
                </c:pt>
                <c:pt idx="11">
                  <c:v>2013.75</c:v>
                </c:pt>
                <c:pt idx="12">
                  <c:v>2014</c:v>
                </c:pt>
                <c:pt idx="13">
                  <c:v>2014.25</c:v>
                </c:pt>
                <c:pt idx="14">
                  <c:v>2014.5</c:v>
                </c:pt>
                <c:pt idx="15">
                  <c:v>2014.75</c:v>
                </c:pt>
              </c:numCache>
            </c:numRef>
          </c:xVal>
          <c:yVal>
            <c:numRef>
              <c:f>'SMM no Hem'!$I$2:$I$17</c:f>
              <c:numCache>
                <c:formatCode>General</c:formatCode>
                <c:ptCount val="16"/>
                <c:pt idx="0">
                  <c:v>78.400000000000006</c:v>
                </c:pt>
                <c:pt idx="1">
                  <c:v>82.3</c:v>
                </c:pt>
                <c:pt idx="2">
                  <c:v>79.8</c:v>
                </c:pt>
                <c:pt idx="3">
                  <c:v>86.1</c:v>
                </c:pt>
                <c:pt idx="4">
                  <c:v>87.8</c:v>
                </c:pt>
                <c:pt idx="5">
                  <c:v>79.3</c:v>
                </c:pt>
                <c:pt idx="6">
                  <c:v>82</c:v>
                </c:pt>
                <c:pt idx="7">
                  <c:v>79.2</c:v>
                </c:pt>
                <c:pt idx="8">
                  <c:v>73.099999999999994</c:v>
                </c:pt>
                <c:pt idx="9">
                  <c:v>85.6</c:v>
                </c:pt>
                <c:pt idx="10">
                  <c:v>83.9</c:v>
                </c:pt>
                <c:pt idx="11">
                  <c:v>86.7</c:v>
                </c:pt>
                <c:pt idx="12">
                  <c:v>87</c:v>
                </c:pt>
                <c:pt idx="13">
                  <c:v>86</c:v>
                </c:pt>
                <c:pt idx="14">
                  <c:v>90.9</c:v>
                </c:pt>
                <c:pt idx="15">
                  <c:v>86.8</c:v>
                </c:pt>
              </c:numCache>
            </c:numRef>
          </c:yVal>
          <c:smooth val="0"/>
        </c:ser>
        <c:ser>
          <c:idx val="1"/>
          <c:order val="1"/>
          <c:tx>
            <c:v>Annual Data</c:v>
          </c:tx>
          <c:xVal>
            <c:numRef>
              <c:f>'SMM no Hem'!$C$29:$C$32</c:f>
              <c:numCache>
                <c:formatCode>General</c:formatCode>
                <c:ptCount val="4"/>
                <c:pt idx="0">
                  <c:v>2011.5</c:v>
                </c:pt>
                <c:pt idx="1">
                  <c:v>2012.5</c:v>
                </c:pt>
                <c:pt idx="2">
                  <c:v>2013.5</c:v>
                </c:pt>
                <c:pt idx="3">
                  <c:v>2014.5</c:v>
                </c:pt>
              </c:numCache>
            </c:numRef>
          </c:xVal>
          <c:yVal>
            <c:numRef>
              <c:f>'SMM no Hem'!$D$29:$D$32</c:f>
              <c:numCache>
                <c:formatCode>General</c:formatCode>
                <c:ptCount val="4"/>
                <c:pt idx="0">
                  <c:v>81.611800306535471</c:v>
                </c:pt>
                <c:pt idx="1">
                  <c:v>82.028883222030586</c:v>
                </c:pt>
                <c:pt idx="2">
                  <c:v>82.46121268884643</c:v>
                </c:pt>
                <c:pt idx="3">
                  <c:v>87.731672746081941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814096"/>
        <c:axId val="148560688"/>
      </c:scatterChart>
      <c:valAx>
        <c:axId val="148814096"/>
        <c:scaling>
          <c:orientation val="minMax"/>
          <c:max val="2015"/>
          <c:min val="2011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8560688"/>
        <c:crosses val="autoZero"/>
        <c:crossBetween val="midCat"/>
        <c:majorUnit val="1"/>
      </c:valAx>
      <c:valAx>
        <c:axId val="148560688"/>
        <c:scaling>
          <c:orientation val="minMax"/>
          <c:max val="100"/>
          <c:min val="5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smtClean="0"/>
                  <a:t>Rate </a:t>
                </a:r>
                <a:r>
                  <a:rPr lang="en-US" sz="1200" dirty="0"/>
                  <a:t>per 10,000 Births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8814096"/>
        <c:crosses val="autoZero"/>
        <c:crossBetween val="midCat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800" b="1" i="0" baseline="0">
                <a:effectLst/>
              </a:rPr>
              <a:t>ILPQC: Maternal Hypertension Initiative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1" i="0" baseline="0">
                <a:effectLst/>
              </a:rPr>
              <a:t>Percent of Cases with New Onset Severe Hypertension Treated in &lt;30, 30-60, 60-90, &gt;90 minutes or Not Treated</a:t>
            </a:r>
            <a:endParaRPr lang="en-US">
              <a:effectLst/>
            </a:endParaRPr>
          </a:p>
          <a:p>
            <a:pPr>
              <a:defRPr/>
            </a:pPr>
            <a:r>
              <a:rPr lang="en-US" sz="1800" b="1" i="0" baseline="0">
                <a:effectLst/>
              </a:rPr>
              <a:t>All Hospitals, 2016</a:t>
            </a:r>
            <a:endParaRPr lang="en-US">
              <a:effectLst/>
            </a:endParaRPr>
          </a:p>
        </c:rich>
      </c:tx>
      <c:overlay val="0"/>
    </c:title>
    <c:autoTitleDeleted val="0"/>
    <c:plotArea>
      <c:layout/>
      <c:areaChart>
        <c:grouping val="percentStacked"/>
        <c:varyColors val="0"/>
        <c:ser>
          <c:idx val="0"/>
          <c:order val="0"/>
          <c:tx>
            <c:strRef>
              <c:f>T2T!$B$1</c:f>
              <c:strCache>
                <c:ptCount val="1"/>
                <c:pt idx="0">
                  <c:v>&lt;30 mins</c:v>
                </c:pt>
              </c:strCache>
            </c:strRef>
          </c:tx>
          <c:cat>
            <c:strRef>
              <c:f>T2T!$A$2:$A$6</c:f>
              <c:strCache>
                <c:ptCount val="5"/>
                <c:pt idx="0">
                  <c:v>Baseline (2015)</c:v>
                </c:pt>
                <c:pt idx="1">
                  <c:v>Jun-16</c:v>
                </c:pt>
                <c:pt idx="2">
                  <c:v>Jul-16</c:v>
                </c:pt>
                <c:pt idx="3">
                  <c:v>Aug-16</c:v>
                </c:pt>
                <c:pt idx="4">
                  <c:v>Sep-16</c:v>
                </c:pt>
              </c:strCache>
            </c:strRef>
          </c:cat>
          <c:val>
            <c:numRef>
              <c:f>T2T!$B$2:$B$6</c:f>
              <c:numCache>
                <c:formatCode>0</c:formatCode>
                <c:ptCount val="5"/>
                <c:pt idx="0">
                  <c:v>268</c:v>
                </c:pt>
                <c:pt idx="1">
                  <c:v>149</c:v>
                </c:pt>
                <c:pt idx="2">
                  <c:v>133</c:v>
                </c:pt>
                <c:pt idx="3">
                  <c:v>144</c:v>
                </c:pt>
                <c:pt idx="4">
                  <c:v>102</c:v>
                </c:pt>
              </c:numCache>
            </c:numRef>
          </c:val>
        </c:ser>
        <c:ser>
          <c:idx val="1"/>
          <c:order val="1"/>
          <c:tx>
            <c:strRef>
              <c:f>T2T!$C$1</c:f>
              <c:strCache>
                <c:ptCount val="1"/>
                <c:pt idx="0">
                  <c:v>30-60 mins</c:v>
                </c:pt>
              </c:strCache>
            </c:strRef>
          </c:tx>
          <c:cat>
            <c:strRef>
              <c:f>T2T!$A$2:$A$6</c:f>
              <c:strCache>
                <c:ptCount val="5"/>
                <c:pt idx="0">
                  <c:v>Baseline (2015)</c:v>
                </c:pt>
                <c:pt idx="1">
                  <c:v>Jun-16</c:v>
                </c:pt>
                <c:pt idx="2">
                  <c:v>Jul-16</c:v>
                </c:pt>
                <c:pt idx="3">
                  <c:v>Aug-16</c:v>
                </c:pt>
                <c:pt idx="4">
                  <c:v>Sep-16</c:v>
                </c:pt>
              </c:strCache>
            </c:strRef>
          </c:cat>
          <c:val>
            <c:numRef>
              <c:f>T2T!$C$2:$C$6</c:f>
              <c:numCache>
                <c:formatCode>0</c:formatCode>
                <c:ptCount val="5"/>
                <c:pt idx="0">
                  <c:v>184</c:v>
                </c:pt>
                <c:pt idx="1">
                  <c:v>69</c:v>
                </c:pt>
                <c:pt idx="2">
                  <c:v>72</c:v>
                </c:pt>
                <c:pt idx="3">
                  <c:v>100</c:v>
                </c:pt>
                <c:pt idx="4">
                  <c:v>61</c:v>
                </c:pt>
              </c:numCache>
            </c:numRef>
          </c:val>
        </c:ser>
        <c:ser>
          <c:idx val="2"/>
          <c:order val="2"/>
          <c:tx>
            <c:strRef>
              <c:f>T2T!$D$1</c:f>
              <c:strCache>
                <c:ptCount val="1"/>
                <c:pt idx="0">
                  <c:v>60-90 mins</c:v>
                </c:pt>
              </c:strCache>
            </c:strRef>
          </c:tx>
          <c:cat>
            <c:strRef>
              <c:f>T2T!$A$2:$A$6</c:f>
              <c:strCache>
                <c:ptCount val="5"/>
                <c:pt idx="0">
                  <c:v>Baseline (2015)</c:v>
                </c:pt>
                <c:pt idx="1">
                  <c:v>Jun-16</c:v>
                </c:pt>
                <c:pt idx="2">
                  <c:v>Jul-16</c:v>
                </c:pt>
                <c:pt idx="3">
                  <c:v>Aug-16</c:v>
                </c:pt>
                <c:pt idx="4">
                  <c:v>Sep-16</c:v>
                </c:pt>
              </c:strCache>
            </c:strRef>
          </c:cat>
          <c:val>
            <c:numRef>
              <c:f>T2T!$D$2:$D$6</c:f>
              <c:numCache>
                <c:formatCode>0</c:formatCode>
                <c:ptCount val="5"/>
                <c:pt idx="0">
                  <c:v>80</c:v>
                </c:pt>
                <c:pt idx="1">
                  <c:v>30</c:v>
                </c:pt>
                <c:pt idx="2">
                  <c:v>44</c:v>
                </c:pt>
                <c:pt idx="3">
                  <c:v>39</c:v>
                </c:pt>
                <c:pt idx="4">
                  <c:v>27</c:v>
                </c:pt>
              </c:numCache>
            </c:numRef>
          </c:val>
        </c:ser>
        <c:ser>
          <c:idx val="3"/>
          <c:order val="3"/>
          <c:tx>
            <c:strRef>
              <c:f>T2T!$E$1</c:f>
              <c:strCache>
                <c:ptCount val="1"/>
                <c:pt idx="0">
                  <c:v>&gt;90 mins</c:v>
                </c:pt>
              </c:strCache>
            </c:strRef>
          </c:tx>
          <c:cat>
            <c:strRef>
              <c:f>T2T!$A$2:$A$6</c:f>
              <c:strCache>
                <c:ptCount val="5"/>
                <c:pt idx="0">
                  <c:v>Baseline (2015)</c:v>
                </c:pt>
                <c:pt idx="1">
                  <c:v>Jun-16</c:v>
                </c:pt>
                <c:pt idx="2">
                  <c:v>Jul-16</c:v>
                </c:pt>
                <c:pt idx="3">
                  <c:v>Aug-16</c:v>
                </c:pt>
                <c:pt idx="4">
                  <c:v>Sep-16</c:v>
                </c:pt>
              </c:strCache>
            </c:strRef>
          </c:cat>
          <c:val>
            <c:numRef>
              <c:f>T2T!$E$2:$E$6</c:f>
              <c:numCache>
                <c:formatCode>0</c:formatCode>
                <c:ptCount val="5"/>
                <c:pt idx="0">
                  <c:v>232</c:v>
                </c:pt>
                <c:pt idx="1">
                  <c:v>64</c:v>
                </c:pt>
                <c:pt idx="2">
                  <c:v>70</c:v>
                </c:pt>
                <c:pt idx="3">
                  <c:v>72</c:v>
                </c:pt>
                <c:pt idx="4">
                  <c:v>52</c:v>
                </c:pt>
              </c:numCache>
            </c:numRef>
          </c:val>
        </c:ser>
        <c:ser>
          <c:idx val="4"/>
          <c:order val="4"/>
          <c:tx>
            <c:strRef>
              <c:f>T2T!$F$1</c:f>
              <c:strCache>
                <c:ptCount val="1"/>
                <c:pt idx="0">
                  <c:v>Missed Opportunity</c:v>
                </c:pt>
              </c:strCache>
            </c:strRef>
          </c:tx>
          <c:cat>
            <c:strRef>
              <c:f>T2T!$A$2:$A$6</c:f>
              <c:strCache>
                <c:ptCount val="5"/>
                <c:pt idx="0">
                  <c:v>Baseline (2015)</c:v>
                </c:pt>
                <c:pt idx="1">
                  <c:v>Jun-16</c:v>
                </c:pt>
                <c:pt idx="2">
                  <c:v>Jul-16</c:v>
                </c:pt>
                <c:pt idx="3">
                  <c:v>Aug-16</c:v>
                </c:pt>
                <c:pt idx="4">
                  <c:v>Sep-16</c:v>
                </c:pt>
              </c:strCache>
            </c:strRef>
          </c:cat>
          <c:val>
            <c:numRef>
              <c:f>T2T!$F$2:$F$6</c:f>
              <c:numCache>
                <c:formatCode>0</c:formatCode>
                <c:ptCount val="5"/>
                <c:pt idx="0">
                  <c:v>359</c:v>
                </c:pt>
                <c:pt idx="1">
                  <c:v>77</c:v>
                </c:pt>
                <c:pt idx="2">
                  <c:v>117</c:v>
                </c:pt>
                <c:pt idx="3">
                  <c:v>135</c:v>
                </c:pt>
                <c:pt idx="4">
                  <c:v>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565728"/>
        <c:axId val="148566288"/>
      </c:areaChart>
      <c:scatterChart>
        <c:scatterStyle val="lineMarker"/>
        <c:varyColors val="0"/>
        <c:ser>
          <c:idx val="5"/>
          <c:order val="5"/>
          <c:tx>
            <c:v>Overall % Treated in 60 Mins</c:v>
          </c:tx>
          <c:spPr>
            <a:ln>
              <a:solidFill>
                <a:srgbClr val="F58466"/>
              </a:solidFill>
            </a:ln>
          </c:spPr>
          <c:marker>
            <c:spPr>
              <a:solidFill>
                <a:srgbClr val="F58466"/>
              </a:solidFill>
              <a:ln>
                <a:noFill/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xVal>
            <c:strRef>
              <c:f>T2T!$I$2:$I$6</c:f>
              <c:strCache>
                <c:ptCount val="5"/>
                <c:pt idx="0">
                  <c:v>Baseline (2015)</c:v>
                </c:pt>
                <c:pt idx="1">
                  <c:v>Jun-16</c:v>
                </c:pt>
                <c:pt idx="2">
                  <c:v>Jul-16</c:v>
                </c:pt>
                <c:pt idx="3">
                  <c:v>Aug-16</c:v>
                </c:pt>
                <c:pt idx="4">
                  <c:v>Sep-16</c:v>
                </c:pt>
              </c:strCache>
            </c:strRef>
          </c:xVal>
          <c:yVal>
            <c:numRef>
              <c:f>T2T!$J$2:$J$6</c:f>
              <c:numCache>
                <c:formatCode>0.0%</c:formatCode>
                <c:ptCount val="5"/>
                <c:pt idx="0">
                  <c:v>0.40249332146037392</c:v>
                </c:pt>
                <c:pt idx="1">
                  <c:v>0.56041131105398467</c:v>
                </c:pt>
                <c:pt idx="2">
                  <c:v>0.47018348623853212</c:v>
                </c:pt>
                <c:pt idx="3">
                  <c:v>0.5083333333333333</c:v>
                </c:pt>
                <c:pt idx="4">
                  <c:v>0.52411575562700952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567408"/>
        <c:axId val="148566848"/>
      </c:scatterChart>
      <c:catAx>
        <c:axId val="148565728"/>
        <c:scaling>
          <c:orientation val="minMax"/>
        </c:scaling>
        <c:delete val="0"/>
        <c:axPos val="b"/>
        <c:numFmt formatCode="0.0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8566288"/>
        <c:crosses val="autoZero"/>
        <c:auto val="1"/>
        <c:lblAlgn val="ctr"/>
        <c:lblOffset val="100"/>
        <c:noMultiLvlLbl val="0"/>
      </c:catAx>
      <c:valAx>
        <c:axId val="14856628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Percent of Cases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48565728"/>
        <c:crosses val="autoZero"/>
        <c:crossBetween val="midCat"/>
      </c:valAx>
      <c:valAx>
        <c:axId val="148566848"/>
        <c:scaling>
          <c:orientation val="minMax"/>
          <c:max val="1"/>
          <c:min val="0"/>
        </c:scaling>
        <c:delete val="1"/>
        <c:axPos val="r"/>
        <c:numFmt formatCode="0.0%" sourceLinked="1"/>
        <c:majorTickMark val="out"/>
        <c:minorTickMark val="none"/>
        <c:tickLblPos val="none"/>
        <c:crossAx val="148567408"/>
        <c:crosses val="max"/>
        <c:crossBetween val="midCat"/>
      </c:valAx>
      <c:valAx>
        <c:axId val="148567408"/>
        <c:scaling>
          <c:orientation val="minMax"/>
        </c:scaling>
        <c:delete val="1"/>
        <c:axPos val="t"/>
        <c:majorTickMark val="out"/>
        <c:minorTickMark val="none"/>
        <c:tickLblPos val="none"/>
        <c:crossAx val="148566848"/>
        <c:crosses val="max"/>
        <c:crossBetween val="midCat"/>
      </c:valAx>
    </c:plotArea>
    <c:legend>
      <c:legendPos val="b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zero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+mn-cs"/>
              </a:defRPr>
            </a:lvl1pPr>
          </a:lstStyle>
          <a:p>
            <a:pPr>
              <a:defRPr/>
            </a:pPr>
            <a:fld id="{A1234E4B-760D-4C12-91CE-F6FE2BFE65B3}" type="datetimeFigureOut">
              <a:rPr lang="en-US" altLang="ja-JP"/>
              <a:pPr>
                <a:defRPr/>
              </a:pPr>
              <a:t>11/3/2016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itchFamily="34" charset="0"/>
              </a:defRPr>
            </a:lvl1pPr>
          </a:lstStyle>
          <a:p>
            <a:pPr>
              <a:defRPr/>
            </a:pPr>
            <a:fld id="{799399BA-D265-4DD5-B172-CF7BBEF045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01368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3667F1A6-D26A-435E-A6B9-71DCD84A0B24}" type="slidenum">
              <a:rPr lang="en-US" altLang="en-US">
                <a:latin typeface="Calibri" pitchFamily="34" charset="0"/>
              </a:rPr>
              <a:pPr/>
              <a:t>2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377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3667F1A6-D26A-435E-A6B9-71DCD84A0B24}" type="slidenum">
              <a:rPr lang="en-US" altLang="en-US">
                <a:latin typeface="Calibri" pitchFamily="34" charset="0"/>
              </a:rPr>
              <a:pPr/>
              <a:t>13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480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14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7217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8132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0159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16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164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18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939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0180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09" indent="-28573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937" indent="-22858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112" indent="-22858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287" indent="-228587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461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63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810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985" indent="-228587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311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9156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83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24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32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6084" name="Footer Placeholder 4"/>
          <p:cNvSpPr>
            <a:spLocks noGrp="1"/>
          </p:cNvSpPr>
          <p:nvPr>
            <p:ph type="ftr" sz="quarter" idx="4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3958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70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79698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3E92814-BFE5-45EE-BFEC-227E6CB0E31D}" type="slidenum">
              <a:rPr lang="en-US" altLang="en-US">
                <a:latin typeface="Calibri" panose="020F0502020204030204" pitchFamily="34" charset="0"/>
              </a:rPr>
              <a:pPr/>
              <a:t>28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317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B1A2011-D4C1-467B-8A3A-B22789B7DDF6}" type="slidenum">
              <a:rPr lang="en-US" altLang="en-US">
                <a:latin typeface="Calibri" panose="020F0502020204030204" pitchFamily="34" charset="0"/>
              </a:rPr>
              <a:pPr/>
              <a:t>29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2114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32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990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13" indent="-285697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789" indent="-228558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99905" indent="-228558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021" indent="-228558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136" indent="-228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250" indent="-228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366" indent="-228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482" indent="-228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9F93021-76CA-42C7-9304-9B7039877150}" type="slidenum">
              <a:rPr lang="en-US" altLang="en-US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34</a:t>
            </a:fld>
            <a:endParaRPr lang="en-US" altLang="en-US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31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813" indent="-285697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789" indent="-228558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99905" indent="-228558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021" indent="-228558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136" indent="-228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250" indent="-228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366" indent="-228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482" indent="-22855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D9F93021-76CA-42C7-9304-9B7039877150}" type="slidenum">
              <a:rPr lang="en-US" altLang="en-US" smtClean="0">
                <a:solidFill>
                  <a:prstClr val="black"/>
                </a:solidFill>
                <a:latin typeface="Calibri" pitchFamily="34" charset="0"/>
              </a:rPr>
              <a:pPr eaLnBrk="1" hangingPunct="1"/>
              <a:t>35</a:t>
            </a:fld>
            <a:endParaRPr lang="en-US" altLang="en-US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3550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F0FEEEAC-801D-4024-9712-F4779814F5A9}" type="slidenum">
              <a:rPr lang="en-US" altLang="en-US" smtClean="0">
                <a:latin typeface="Calibri" pitchFamily="34" charset="0"/>
              </a:rPr>
              <a:pPr eaLnBrk="1" hangingPunct="1"/>
              <a:t>41</a:t>
            </a:fld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59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F0FEEEAC-801D-4024-9712-F4779814F5A9}" type="slidenum">
              <a:rPr lang="en-US" altLang="en-US" smtClean="0">
                <a:latin typeface="Calibri" pitchFamily="34" charset="0"/>
              </a:rPr>
              <a:pPr eaLnBrk="1" hangingPunct="1"/>
              <a:t>42</a:t>
            </a:fld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1300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0760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F0FEEEAC-801D-4024-9712-F4779814F5A9}" type="slidenum">
              <a:rPr lang="en-US" altLang="en-US" smtClean="0">
                <a:latin typeface="Calibri" pitchFamily="34" charset="0"/>
              </a:rPr>
              <a:pPr eaLnBrk="1" hangingPunct="1"/>
              <a:t>45</a:t>
            </a:fld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524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7AD1C0-F823-413B-BE25-E79F1DC005E6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53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4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232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95388" y="692150"/>
            <a:ext cx="4619625" cy="34639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56968" indent="-291141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64566" indent="-232913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30393" indent="-232913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96219" indent="-232913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62045" indent="-232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3027872" indent="-232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93698" indent="-232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959525" indent="-2329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fld id="{447EC63B-0C94-4D12-94C6-DA4D760CF89E}" type="slidenum">
              <a:rPr lang="en-US" altLang="en-US" smtClean="0">
                <a:latin typeface="Calibri" pitchFamily="34" charset="0"/>
              </a:rPr>
              <a:pPr/>
              <a:t>48</a:t>
            </a:fld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1707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9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F0FEEEAC-801D-4024-9712-F4779814F5A9}" type="slidenum">
              <a:rPr lang="en-US" altLang="en-US" smtClean="0">
                <a:latin typeface="Calibri" pitchFamily="34" charset="0"/>
              </a:rPr>
              <a:pPr eaLnBrk="1" hangingPunct="1"/>
              <a:t>49</a:t>
            </a:fld>
            <a:endParaRPr lang="en-US" altLang="en-US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3321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99399BA-D265-4DD5-B172-CF7BBEF04538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7279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EE33F94C-C7C4-40F1-8D43-2A90996B2406}" type="slidenum">
              <a:rPr lang="en-US" altLang="en-US">
                <a:latin typeface="Calibri" pitchFamily="34" charset="0"/>
              </a:rPr>
              <a:pPr/>
              <a:t>52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76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6232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68557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Footer Placeholder 4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15679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8628B-D017-4ABD-84D4-3F37B064EA7E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0870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C8628B-D017-4ABD-84D4-3F37B064EA7E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97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3667F1A6-D26A-435E-A6B9-71DCD84A0B24}" type="slidenum">
              <a:rPr lang="en-US" altLang="en-US">
                <a:latin typeface="Calibri" pitchFamily="34" charset="0"/>
              </a:rPr>
              <a:pPr/>
              <a:t>12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639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53AD7-A772-4F83-850B-482C70935EA4}" type="datetime1">
              <a:rPr lang="en-US" altLang="ja-JP"/>
              <a:pPr>
                <a:defRPr/>
              </a:pPr>
              <a:t>11/3/2016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D8331-DEC2-4D1E-95D5-94283CB87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365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2490D-0CE4-426E-81CB-E242CE6E39A4}" type="datetime1">
              <a:rPr lang="en-US" altLang="ja-JP"/>
              <a:pPr>
                <a:defRPr/>
              </a:pPr>
              <a:t>11/3/2016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ED56C-8F5E-4BF1-A54B-E96394A13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335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E2C6C1-0ABC-4A83-A3E1-9B004532B0F2}" type="datetime1">
              <a:rPr lang="en-US" altLang="ja-JP"/>
              <a:pPr>
                <a:defRPr/>
              </a:pPr>
              <a:t>11/3/2016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59B1A-798E-4F1D-851E-F36AC3C874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978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83C72-E57F-46B9-BCEB-729C648F49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9D016-6232-45FA-8ADB-3E90834674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00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2D76C-BF6E-43E8-873B-134CC4BCD6E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29216-4919-494F-9AC1-61C5CB0EB5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98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22FE2-7464-444D-9888-5625BB0FE0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14AD74-DAF2-496F-B72F-B69F11F1E8A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85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87D12-84B2-4352-8AE5-95C688A676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B6EEC-A2BB-4E92-9B5A-5C5DDB3C31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75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FE2E6-771C-4DAD-902D-0C1B542580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6248A-1F4F-4E4F-A01A-F4CEB02FED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6573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9BF9F-A89C-4E23-A223-DF5C266857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15234-0337-49A4-95AE-B95F409D4D1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55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E7BD2-F12D-4879-A922-C388FEBBCF7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26E9C-95F4-40F1-A0CC-05FB89FA5E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504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CD8D9-253A-4B35-A960-06A965DD6C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FCE26-59DD-4B2C-B8BF-163991DABF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76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67B97-2A19-4469-BBC1-5124779FD32E}" type="datetime1">
              <a:rPr lang="en-US" altLang="ja-JP"/>
              <a:pPr>
                <a:defRPr/>
              </a:pPr>
              <a:t>11/3/2016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F23B2-1968-4158-BBF8-33ADF3172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5311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7B712-796E-4AAA-9E83-9A6C7240BFE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BD9A-BDBB-4C7C-93FA-60E2491F18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351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27E19-A5BB-4136-A2A7-02C5A01C45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8F253-E42C-440D-A102-695CD11A46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29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D626B-8D38-44B8-AB4C-176A445268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5A8B7-1067-4155-BF3F-44ED22BD543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42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1ED6-1809-467D-BA74-8EA1DF4B6FEF}" type="datetime1">
              <a:rPr lang="en-US" altLang="ja-JP"/>
              <a:pPr>
                <a:defRPr/>
              </a:pPr>
              <a:t>11/3/2016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F8077-2CE4-4A8C-806A-F9B27078C0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5056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7BA54-BB09-45EF-8BE5-86E399F21075}" type="datetime1">
              <a:rPr lang="en-US" altLang="ja-JP"/>
              <a:pPr>
                <a:defRPr/>
              </a:pPr>
              <a:t>11/3/2016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83E2C-C682-4CCB-812E-4FD1E6CD7E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756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5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5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19E3F-723A-48F5-86C3-1FB2ADC6C9E9}" type="datetime1">
              <a:rPr lang="en-US" altLang="ja-JP"/>
              <a:pPr>
                <a:defRPr/>
              </a:pPr>
              <a:t>11/3/2016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2229A-B942-495A-807D-33D3531045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914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BEB86-460D-47CC-9347-A33D2320FEE6}" type="datetime1">
              <a:rPr lang="en-US" altLang="ja-JP"/>
              <a:pPr>
                <a:defRPr/>
              </a:pPr>
              <a:t>11/3/2016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16943-E090-48BD-85BF-C3499FDFE6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62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8BE47-7B98-409F-8AB7-EBBB77D90BF3}" type="datetime1">
              <a:rPr lang="en-US" altLang="ja-JP"/>
              <a:pPr>
                <a:defRPr/>
              </a:pPr>
              <a:t>11/3/2016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9FB53-311B-43CA-B7CE-1F80A678A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634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67D64-CF7F-42F3-8C27-B520EE2453CF}" type="datetime1">
              <a:rPr lang="en-US" altLang="ja-JP"/>
              <a:pPr>
                <a:defRPr/>
              </a:pPr>
              <a:t>11/3/2016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650D0-02D5-42FB-907E-376816E2D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2723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79569-1CBE-4B22-934C-222D1AA93EE5}" type="datetime1">
              <a:rPr lang="en-US" altLang="ja-JP"/>
              <a:pPr>
                <a:defRPr/>
              </a:pPr>
              <a:t>11/3/2016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F6CB7-50F3-4CEB-A4DC-7F1C42559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0037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6218B61-2C44-4426-BE0D-62AFE46C727B}" type="datetime1">
              <a:rPr lang="en-US" altLang="ja-JP"/>
              <a:pPr>
                <a:defRPr/>
              </a:pPr>
              <a:t>11/3/2016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8215A01-EBC1-45C7-9A9D-8A83BBE998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5E9DDBED-A79D-44C7-A052-3A43682B531E}" type="datetimeFigureOut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defRPr/>
              </a:pPr>
              <a:t>11/3/2016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0E53F50E-76FC-457E-A97B-94AAC08779C4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7656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9" r:id="rId1"/>
    <p:sldLayoutId id="2147484140" r:id="rId2"/>
    <p:sldLayoutId id="2147484141" r:id="rId3"/>
    <p:sldLayoutId id="2147484142" r:id="rId4"/>
    <p:sldLayoutId id="2147484143" r:id="rId5"/>
    <p:sldLayoutId id="2147484144" r:id="rId6"/>
    <p:sldLayoutId id="2147484145" r:id="rId7"/>
    <p:sldLayoutId id="2147484146" r:id="rId8"/>
    <p:sldLayoutId id="2147484147" r:id="rId9"/>
    <p:sldLayoutId id="2147484148" r:id="rId10"/>
    <p:sldLayoutId id="21474841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lpqc.org/" TargetMode="Externa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1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Agenda </a:t>
            </a:r>
            <a:endParaRPr lang="en-US" sz="36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603760"/>
              </p:ext>
            </p:extLst>
          </p:nvPr>
        </p:nvGraphicFramePr>
        <p:xfrm>
          <a:off x="228600" y="1295400"/>
          <a:ext cx="8839200" cy="4721352"/>
        </p:xfrm>
        <a:graphic>
          <a:graphicData uri="http://schemas.openxmlformats.org/drawingml/2006/table">
            <a:tbl>
              <a:tblPr firstCol="1" bandRow="1">
                <a:tableStyleId>{3B4B98B0-60AC-42C2-AFA5-B58CD77FA1E5}</a:tableStyleId>
              </a:tblPr>
              <a:tblGrid>
                <a:gridCol w="2093495"/>
                <a:gridCol w="6745705"/>
              </a:tblGrid>
              <a:tr h="30480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3:00-3:15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b="0" dirty="0" smtClean="0">
                          <a:effectLst/>
                        </a:rPr>
                        <a:t>Break</a:t>
                      </a:r>
                    </a:p>
                  </a:txBody>
                  <a:tcPr marL="40251" marR="40251" marT="0" marB="0"/>
                </a:tc>
              </a:tr>
              <a:tr h="68922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3:15 – 5:00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b="1" dirty="0" smtClean="0">
                          <a:effectLst/>
                        </a:rPr>
                        <a:t>Hot Topics in Obstetrics QI: Discussion of Current and Future Initiatives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dirty="0" smtClean="0">
                          <a:effectLst/>
                        </a:rPr>
                        <a:t>Ann</a:t>
                      </a:r>
                      <a:r>
                        <a:rPr lang="en-US" sz="1400" baseline="0" dirty="0" smtClean="0">
                          <a:effectLst/>
                        </a:rPr>
                        <a:t> Borders, MD, MSc, MPH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baseline="0" dirty="0" smtClean="0">
                          <a:effectLst/>
                        </a:rPr>
                        <a:t>Mary E. </a:t>
                      </a:r>
                      <a:r>
                        <a:rPr lang="en-US" sz="1400" baseline="0" dirty="0" err="1" smtClean="0">
                          <a:effectLst/>
                        </a:rPr>
                        <a:t>D’Alton</a:t>
                      </a:r>
                      <a:r>
                        <a:rPr lang="en-US" sz="1400" baseline="0" dirty="0" smtClean="0">
                          <a:effectLst/>
                        </a:rPr>
                        <a:t>, MD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baseline="0" dirty="0" smtClean="0">
                          <a:effectLst/>
                        </a:rPr>
                        <a:t>Maurice </a:t>
                      </a:r>
                      <a:r>
                        <a:rPr lang="en-US" sz="1400" baseline="0" dirty="0" err="1" smtClean="0">
                          <a:effectLst/>
                        </a:rPr>
                        <a:t>Druzin</a:t>
                      </a:r>
                      <a:r>
                        <a:rPr lang="en-US" sz="1400" baseline="0" dirty="0" smtClean="0">
                          <a:effectLst/>
                        </a:rPr>
                        <a:t>, MD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baseline="0" dirty="0" smtClean="0">
                          <a:effectLst/>
                        </a:rPr>
                        <a:t>Monty Robertson, MHA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baseline="0" dirty="0" err="1" smtClean="0">
                          <a:effectLst/>
                        </a:rPr>
                        <a:t>Micahel</a:t>
                      </a:r>
                      <a:r>
                        <a:rPr lang="en-US" sz="1400" baseline="0" dirty="0" smtClean="0">
                          <a:effectLst/>
                        </a:rPr>
                        <a:t> P. </a:t>
                      </a:r>
                      <a:r>
                        <a:rPr lang="en-US" sz="1400" baseline="0" dirty="0" err="1" smtClean="0">
                          <a:effectLst/>
                        </a:rPr>
                        <a:t>Marcotte</a:t>
                      </a:r>
                      <a:r>
                        <a:rPr lang="en-US" sz="1400" baseline="0" dirty="0" smtClean="0">
                          <a:effectLst/>
                        </a:rPr>
                        <a:t>, MD</a:t>
                      </a:r>
                      <a:endParaRPr lang="en-US" sz="1400" dirty="0" smtClean="0">
                        <a:effectLst/>
                      </a:endParaRPr>
                    </a:p>
                  </a:txBody>
                  <a:tcPr marL="40251" marR="40251" marT="0" marB="0"/>
                </a:tc>
              </a:tr>
              <a:tr h="1131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b="1" dirty="0" smtClean="0">
                          <a:effectLst/>
                        </a:rPr>
                        <a:t>Hot Topics</a:t>
                      </a:r>
                      <a:r>
                        <a:rPr lang="en-US" sz="1400" b="1" baseline="0" dirty="0" smtClean="0">
                          <a:effectLst/>
                        </a:rPr>
                        <a:t> in </a:t>
                      </a:r>
                      <a:r>
                        <a:rPr lang="en-US" sz="1400" b="1" dirty="0" smtClean="0">
                          <a:effectLst/>
                        </a:rPr>
                        <a:t>Neonatal</a:t>
                      </a:r>
                      <a:r>
                        <a:rPr lang="en-US" sz="1400" b="1" baseline="0" dirty="0" smtClean="0">
                          <a:effectLst/>
                        </a:rPr>
                        <a:t> QI: </a:t>
                      </a:r>
                      <a:r>
                        <a:rPr lang="en-US" sz="1400" b="1" dirty="0" smtClean="0">
                          <a:effectLst/>
                        </a:rPr>
                        <a:t>Discussion of Current and Future Initiatives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dirty="0" smtClean="0">
                          <a:effectLst/>
                        </a:rPr>
                        <a:t>Akihiko Noguchi, MD, MPH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dirty="0" smtClean="0">
                          <a:effectLst/>
                        </a:rPr>
                        <a:t>Patricia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</a:rPr>
                        <a:t>Ittmann</a:t>
                      </a:r>
                      <a:r>
                        <a:rPr lang="en-US" sz="1400" baseline="0" dirty="0" smtClean="0">
                          <a:effectLst/>
                        </a:rPr>
                        <a:t>, DO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baseline="0" dirty="0" smtClean="0">
                          <a:effectLst/>
                        </a:rPr>
                        <a:t>Denise Cornell, MSN, APN, NNP-BC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baseline="0" dirty="0" err="1" smtClean="0">
                          <a:effectLst/>
                        </a:rPr>
                        <a:t>Munish</a:t>
                      </a:r>
                      <a:r>
                        <a:rPr lang="en-US" sz="1400" baseline="0" dirty="0" smtClean="0">
                          <a:effectLst/>
                        </a:rPr>
                        <a:t> Gupta, MD, MMSC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baseline="0" dirty="0" smtClean="0">
                          <a:effectLst/>
                        </a:rPr>
                        <a:t>Justin </a:t>
                      </a:r>
                      <a:r>
                        <a:rPr lang="en-US" sz="1400" baseline="0" dirty="0" err="1" smtClean="0">
                          <a:effectLst/>
                        </a:rPr>
                        <a:t>Josephsen</a:t>
                      </a:r>
                      <a:r>
                        <a:rPr lang="en-US" sz="1400" baseline="0" dirty="0" smtClean="0">
                          <a:effectLst/>
                        </a:rPr>
                        <a:t>, MD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baseline="0" dirty="0" err="1" smtClean="0">
                          <a:effectLst/>
                        </a:rPr>
                        <a:t>Kamlesh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baseline="0" dirty="0" err="1" smtClean="0">
                          <a:effectLst/>
                        </a:rPr>
                        <a:t>Macwan</a:t>
                      </a:r>
                      <a:r>
                        <a:rPr lang="en-US" sz="1400" baseline="0" dirty="0" smtClean="0">
                          <a:effectLst/>
                        </a:rPr>
                        <a:t>, MD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baseline="0" dirty="0" smtClean="0">
                          <a:effectLst/>
                        </a:rPr>
                        <a:t>William M. </a:t>
                      </a:r>
                      <a:r>
                        <a:rPr lang="en-US" sz="1400" baseline="0" dirty="0" err="1" smtClean="0">
                          <a:effectLst/>
                        </a:rPr>
                        <a:t>Sappenfield</a:t>
                      </a:r>
                      <a:r>
                        <a:rPr lang="en-US" sz="1400" baseline="0" dirty="0" smtClean="0">
                          <a:effectLst/>
                        </a:rPr>
                        <a:t>, MD, MPH, CPH</a:t>
                      </a:r>
                      <a:endParaRPr lang="en-US" sz="1400" dirty="0" smtClean="0">
                        <a:effectLst/>
                      </a:endParaRPr>
                    </a:p>
                  </a:txBody>
                  <a:tcPr marL="40251" marR="40251" marT="0" marB="0"/>
                </a:tc>
              </a:tr>
              <a:tr h="1131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b="1" dirty="0" smtClean="0">
                          <a:effectLst/>
                        </a:rPr>
                        <a:t>Engaging Patients and Families in Quality Improvement </a:t>
                      </a: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dirty="0" err="1" smtClean="0">
                          <a:effectLst/>
                        </a:rPr>
                        <a:t>Eleni</a:t>
                      </a:r>
                      <a:r>
                        <a:rPr lang="en-US" sz="1400" dirty="0" smtClean="0">
                          <a:effectLst/>
                        </a:rPr>
                        <a:t> Z. </a:t>
                      </a:r>
                      <a:r>
                        <a:rPr lang="en-US" sz="1400" dirty="0" err="1" smtClean="0">
                          <a:effectLst/>
                        </a:rPr>
                        <a:t>Tsigas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 lvl="0" inden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n-US" sz="1400" dirty="0" smtClean="0">
                          <a:effectLst/>
                        </a:rPr>
                        <a:t>Terry Griffin, MS, APN, NNP-BC</a:t>
                      </a:r>
                    </a:p>
                  </a:txBody>
                  <a:tcPr marL="40251" marR="40251" marT="0" marB="0"/>
                </a:tc>
              </a:tr>
              <a:tr h="1131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5:00 – 5:15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Wrap-up &amp; Evaluation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577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>
                <a:solidFill>
                  <a:srgbClr val="F58466"/>
                </a:solidFill>
                <a:latin typeface="Goudy Old Style" pitchFamily="18" charset="0"/>
              </a:rPr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dirty="0" smtClean="0"/>
              <a:t>Also during poster session:</a:t>
            </a:r>
          </a:p>
          <a:p>
            <a:pPr marL="857250" lvl="1" indent="-457200" eaLnBrk="1" hangingPunct="1">
              <a:spcBef>
                <a:spcPct val="0"/>
              </a:spcBef>
              <a:buClr>
                <a:srgbClr val="00499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In addition to looking at all of our great posters, check out the poster awards of excellence (look for the white ribbon with the ILPQC logo)</a:t>
            </a:r>
          </a:p>
          <a:p>
            <a:pPr marL="857250" lvl="1" indent="-457200" eaLnBrk="1" hangingPunct="1">
              <a:spcBef>
                <a:spcPct val="0"/>
              </a:spcBef>
              <a:buClr>
                <a:srgbClr val="004990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Terry </a:t>
            </a:r>
            <a:r>
              <a:rPr lang="en-US" dirty="0"/>
              <a:t>Griffin </a:t>
            </a:r>
            <a:r>
              <a:rPr lang="en-US" dirty="0" smtClean="0"/>
              <a:t>is available </a:t>
            </a:r>
            <a:r>
              <a:rPr lang="en-US" dirty="0"/>
              <a:t>to answer team </a:t>
            </a:r>
            <a:r>
              <a:rPr lang="en-US" dirty="0" smtClean="0"/>
              <a:t>patient/family engagement questions </a:t>
            </a:r>
            <a:r>
              <a:rPr lang="en-US" dirty="0"/>
              <a:t>(see program for </a:t>
            </a:r>
            <a:r>
              <a:rPr lang="en-US" dirty="0" smtClean="0"/>
              <a:t>Terry’s location </a:t>
            </a:r>
            <a:r>
              <a:rPr lang="en-US" dirty="0"/>
              <a:t>in poster area)</a:t>
            </a:r>
            <a:endParaRPr lang="en-US" dirty="0" smtClean="0"/>
          </a:p>
          <a:p>
            <a:pPr marL="857250" lvl="1" indent="-457200" eaLnBrk="1" hangingPunct="1">
              <a:spcBef>
                <a:spcPct val="0"/>
              </a:spcBef>
              <a:buClr>
                <a:srgbClr val="004990"/>
              </a:buClr>
              <a:buFont typeface="Arial" panose="020B0604020202020204" pitchFamily="34" charset="0"/>
              <a:buChar char="•"/>
            </a:pPr>
            <a:r>
              <a:rPr lang="en-US" dirty="0" err="1" smtClean="0"/>
              <a:t>Jazzmin</a:t>
            </a:r>
            <a:r>
              <a:rPr lang="en-US" dirty="0" smtClean="0"/>
              <a:t> Cooper will be available to answer your provider ABOG MOC Part IV Credit questions in the registration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19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image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04800"/>
            <a:ext cx="32146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3200400" y="4191000"/>
            <a:ext cx="5410200" cy="12954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en-US" sz="2000" dirty="0" smtClean="0">
                <a:solidFill>
                  <a:srgbClr val="898989"/>
                </a:solidFill>
              </a:rPr>
              <a:t>ILPQC Fourth Annual Conference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 sz="2000" dirty="0" smtClean="0">
                <a:solidFill>
                  <a:srgbClr val="898989"/>
                </a:solidFill>
              </a:rPr>
              <a:t>November </a:t>
            </a:r>
            <a:r>
              <a:rPr lang="en-US" altLang="en-US" sz="2000" dirty="0">
                <a:solidFill>
                  <a:srgbClr val="898989"/>
                </a:solidFill>
              </a:rPr>
              <a:t>3</a:t>
            </a:r>
            <a:r>
              <a:rPr lang="en-US" altLang="en-US" sz="2000" dirty="0" smtClean="0">
                <a:solidFill>
                  <a:srgbClr val="898989"/>
                </a:solidFill>
              </a:rPr>
              <a:t>, 2016</a:t>
            </a:r>
          </a:p>
        </p:txBody>
      </p:sp>
      <p:sp>
        <p:nvSpPr>
          <p:cNvPr id="15364" name="Title 1"/>
          <p:cNvSpPr>
            <a:spLocks noGrp="1"/>
          </p:cNvSpPr>
          <p:nvPr>
            <p:ph type="ctrTitle"/>
          </p:nvPr>
        </p:nvSpPr>
        <p:spPr>
          <a:xfrm>
            <a:off x="2857500" y="2263775"/>
            <a:ext cx="6096000" cy="1622425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004990"/>
                </a:solidFill>
                <a:latin typeface="Goudy Old Style" panose="02020502050305020303" pitchFamily="18" charset="0"/>
              </a:rPr>
              <a:t>ILPQC Welcome:</a:t>
            </a:r>
            <a:br>
              <a:rPr lang="en-US" sz="3600" b="1" dirty="0" smtClean="0">
                <a:solidFill>
                  <a:srgbClr val="004990"/>
                </a:solidFill>
                <a:latin typeface="Goudy Old Style" panose="02020502050305020303" pitchFamily="18" charset="0"/>
              </a:rPr>
            </a:br>
            <a:r>
              <a:rPr lang="en-US" sz="3600" b="1" dirty="0" smtClean="0">
                <a:solidFill>
                  <a:srgbClr val="004990"/>
                </a:solidFill>
                <a:latin typeface="Goudy Old Style" panose="02020502050305020303" pitchFamily="18" charset="0"/>
              </a:rPr>
              <a:t>Shannon </a:t>
            </a:r>
            <a:r>
              <a:rPr lang="en-US" sz="3600" b="1" dirty="0" err="1" smtClean="0">
                <a:solidFill>
                  <a:srgbClr val="004990"/>
                </a:solidFill>
                <a:latin typeface="Goudy Old Style" panose="02020502050305020303" pitchFamily="18" charset="0"/>
              </a:rPr>
              <a:t>Lightner</a:t>
            </a:r>
            <a:r>
              <a:rPr lang="en-US" sz="3600" b="1" dirty="0" smtClean="0">
                <a:solidFill>
                  <a:srgbClr val="004990"/>
                </a:solidFill>
                <a:latin typeface="Goudy Old Style" panose="02020502050305020303" pitchFamily="18" charset="0"/>
              </a:rPr>
              <a:t>, MSW, MPA</a:t>
            </a:r>
            <a:endParaRPr lang="en-US" altLang="en-US" sz="3600" b="1" dirty="0" smtClean="0">
              <a:solidFill>
                <a:srgbClr val="004990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image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04800"/>
            <a:ext cx="32146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3200400" y="4191000"/>
            <a:ext cx="5410200" cy="12954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en-US" sz="2000" dirty="0" smtClean="0">
                <a:solidFill>
                  <a:srgbClr val="898989"/>
                </a:solidFill>
              </a:rPr>
              <a:t>ILPQC Fourth Annual Conference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 sz="2000" dirty="0" smtClean="0">
                <a:solidFill>
                  <a:srgbClr val="898989"/>
                </a:solidFill>
              </a:rPr>
              <a:t>November </a:t>
            </a:r>
            <a:r>
              <a:rPr lang="en-US" altLang="en-US" sz="2000" dirty="0">
                <a:solidFill>
                  <a:srgbClr val="898989"/>
                </a:solidFill>
              </a:rPr>
              <a:t>3</a:t>
            </a:r>
            <a:r>
              <a:rPr lang="en-US" altLang="en-US" sz="2000" dirty="0" smtClean="0">
                <a:solidFill>
                  <a:srgbClr val="898989"/>
                </a:solidFill>
              </a:rPr>
              <a:t>, 2016</a:t>
            </a:r>
          </a:p>
        </p:txBody>
      </p:sp>
      <p:sp>
        <p:nvSpPr>
          <p:cNvPr id="15364" name="Title 1"/>
          <p:cNvSpPr>
            <a:spLocks noGrp="1"/>
          </p:cNvSpPr>
          <p:nvPr>
            <p:ph type="ctrTitle"/>
          </p:nvPr>
        </p:nvSpPr>
        <p:spPr>
          <a:xfrm>
            <a:off x="3276600" y="2057407"/>
            <a:ext cx="5638800" cy="1622425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004990"/>
                </a:solidFill>
                <a:latin typeface="Goudy Old Style" panose="02020502050305020303" pitchFamily="18" charset="0"/>
              </a:rPr>
              <a:t>ILPQC:</a:t>
            </a:r>
            <a:br>
              <a:rPr lang="en-US" sz="3600" b="1" dirty="0" smtClean="0">
                <a:solidFill>
                  <a:srgbClr val="004990"/>
                </a:solidFill>
                <a:latin typeface="Goudy Old Style" panose="02020502050305020303" pitchFamily="18" charset="0"/>
              </a:rPr>
            </a:br>
            <a:r>
              <a:rPr lang="en-US" sz="3600" b="1" dirty="0" smtClean="0">
                <a:solidFill>
                  <a:srgbClr val="004990"/>
                </a:solidFill>
                <a:latin typeface="Goudy Old Style" panose="02020502050305020303" pitchFamily="18" charset="0"/>
              </a:rPr>
              <a:t>A Year in Review</a:t>
            </a:r>
            <a:endParaRPr lang="en-US" altLang="en-US" sz="3600" b="1" dirty="0" smtClean="0">
              <a:solidFill>
                <a:srgbClr val="004990"/>
              </a:solidFill>
              <a:latin typeface="Goudy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0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Overview</a:t>
            </a:r>
          </a:p>
        </p:txBody>
      </p:sp>
      <p:sp>
        <p:nvSpPr>
          <p:cNvPr id="16387" name="Content Placeholder 3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830763"/>
          </a:xfrm>
        </p:spPr>
        <p:txBody>
          <a:bodyPr/>
          <a:lstStyle/>
          <a:p>
            <a:pPr eaLnBrk="1" hangingPunct="1">
              <a:buClr>
                <a:srgbClr val="F58466"/>
              </a:buClr>
            </a:pPr>
            <a:r>
              <a:rPr lang="en-US" altLang="en-US" sz="2800" dirty="0" smtClean="0"/>
              <a:t>ILPQC accomplishments for 2016</a:t>
            </a:r>
          </a:p>
          <a:p>
            <a:pPr lvl="1" eaLnBrk="1" hangingPunct="1">
              <a:buClr>
                <a:srgbClr val="004990"/>
              </a:buClr>
              <a:buFont typeface="Arial" pitchFamily="34" charset="0"/>
              <a:buChar char="•"/>
            </a:pPr>
            <a:r>
              <a:rPr lang="en-US" altLang="en-US" sz="2400" dirty="0"/>
              <a:t>Sustain and develop state-wide participation</a:t>
            </a:r>
          </a:p>
          <a:p>
            <a:pPr lvl="1" eaLnBrk="1" hangingPunct="1">
              <a:buClr>
                <a:srgbClr val="004990"/>
              </a:buClr>
              <a:buFont typeface="Arial" pitchFamily="34" charset="0"/>
              <a:buChar char="•"/>
            </a:pPr>
            <a:r>
              <a:rPr lang="en-US" altLang="en-US" sz="2400" dirty="0"/>
              <a:t>Offer responsive QI services to hospital teams</a:t>
            </a:r>
          </a:p>
          <a:p>
            <a:pPr lvl="1" eaLnBrk="1" hangingPunct="1">
              <a:buClr>
                <a:srgbClr val="004990"/>
              </a:buClr>
              <a:buFont typeface="Arial" pitchFamily="34" charset="0"/>
              <a:buChar char="•"/>
            </a:pPr>
            <a:r>
              <a:rPr lang="en-US" altLang="en-US" sz="2400" dirty="0"/>
              <a:t>Celebrate Birth Certificate Initiative success 2015</a:t>
            </a:r>
          </a:p>
          <a:p>
            <a:pPr lvl="1" eaLnBrk="1" hangingPunct="1">
              <a:buClr>
                <a:srgbClr val="004990"/>
              </a:buClr>
              <a:buFont typeface="Arial" pitchFamily="34" charset="0"/>
              <a:buChar char="•"/>
            </a:pPr>
            <a:r>
              <a:rPr lang="en-US" altLang="en-US" sz="2400" dirty="0"/>
              <a:t>Engage patients/families in QI work</a:t>
            </a:r>
          </a:p>
          <a:p>
            <a:pPr lvl="1" eaLnBrk="1" hangingPunct="1">
              <a:buClr>
                <a:srgbClr val="004990"/>
              </a:buClr>
              <a:buFont typeface="Arial" pitchFamily="34" charset="0"/>
              <a:buChar char="•"/>
            </a:pPr>
            <a:r>
              <a:rPr lang="en-US" altLang="en-US" sz="2400" dirty="0"/>
              <a:t>Implement new/advance ongoing initiatives </a:t>
            </a:r>
          </a:p>
          <a:p>
            <a:pPr eaLnBrk="1" hangingPunct="1">
              <a:buClr>
                <a:srgbClr val="F58466"/>
              </a:buClr>
            </a:pPr>
            <a:r>
              <a:rPr lang="en-US" altLang="en-US" sz="2800" dirty="0" smtClean="0"/>
              <a:t>Our current initiative highlights</a:t>
            </a:r>
          </a:p>
          <a:p>
            <a:pPr lvl="1" eaLnBrk="1" hangingPunct="1">
              <a:buClr>
                <a:srgbClr val="004990"/>
              </a:buClr>
              <a:buFont typeface="Arial" panose="020B0604020202020204" pitchFamily="34" charset="0"/>
              <a:buChar char="•"/>
            </a:pPr>
            <a:r>
              <a:rPr lang="en-US" altLang="en-US" sz="2400" dirty="0"/>
              <a:t>Golden </a:t>
            </a:r>
            <a:r>
              <a:rPr lang="en-US" altLang="en-US" sz="2400" dirty="0" smtClean="0"/>
              <a:t>Hour</a:t>
            </a:r>
          </a:p>
          <a:p>
            <a:pPr lvl="1" eaLnBrk="1" hangingPunct="1">
              <a:buClr>
                <a:srgbClr val="004990"/>
              </a:buCl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MOD Big 5 ACT</a:t>
            </a:r>
          </a:p>
          <a:p>
            <a:pPr lvl="1" eaLnBrk="1" hangingPunct="1">
              <a:buClr>
                <a:srgbClr val="004990"/>
              </a:buClr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Maternal Hypertension</a:t>
            </a:r>
          </a:p>
          <a:p>
            <a:pPr marL="342900" lvl="1" indent="-342900" eaLnBrk="1" hangingPunct="1"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dirty="0" smtClean="0"/>
              <a:t>Plan </a:t>
            </a:r>
            <a:r>
              <a:rPr lang="en-US" altLang="en-US" dirty="0"/>
              <a:t>future initiatives for 2017 and beyond</a:t>
            </a:r>
          </a:p>
          <a:p>
            <a:pPr lvl="1" eaLnBrk="1" hangingPunct="1">
              <a:buClr>
                <a:srgbClr val="004990"/>
              </a:buClr>
              <a:buFont typeface="Arial" panose="020B0604020202020204" pitchFamily="34" charset="0"/>
              <a:buChar char="•"/>
            </a:pPr>
            <a:endParaRPr lang="en-US" alt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77200" cy="869950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rgbClr val="F58466"/>
                </a:solidFill>
                <a:latin typeface="Goudy Old Style" panose="02020502050305020303" pitchFamily="18" charset="0"/>
              </a:rPr>
              <a:t>Vision</a:t>
            </a:r>
          </a:p>
        </p:txBody>
      </p:sp>
      <p:pic>
        <p:nvPicPr>
          <p:cNvPr id="13315" name="Content Placeholder 9" descr="IllinoisPQC_logo_PMS280+IL-tint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781800" y="152400"/>
            <a:ext cx="2133600" cy="1066800"/>
          </a:xfrm>
        </p:spPr>
      </p:pic>
      <p:sp>
        <p:nvSpPr>
          <p:cNvPr id="13316" name="TextBox 10"/>
          <p:cNvSpPr txBox="1">
            <a:spLocks noChangeArrowheads="1"/>
          </p:cNvSpPr>
          <p:nvPr/>
        </p:nvSpPr>
        <p:spPr bwMode="auto">
          <a:xfrm>
            <a:off x="228600" y="1525587"/>
            <a:ext cx="5715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2800" dirty="0">
                <a:latin typeface="+mj-lt"/>
                <a:cs typeface="Arial" charset="0"/>
              </a:rPr>
              <a:t>A statewide perinatal quality collaborative that involves all perinatal stakeholders; utilizes </a:t>
            </a:r>
            <a:r>
              <a:rPr lang="en-US" altLang="en-US" sz="2800" dirty="0" smtClean="0">
                <a:latin typeface="+mj-lt"/>
                <a:cs typeface="Arial" charset="0"/>
              </a:rPr>
              <a:t>data-driven</a:t>
            </a:r>
            <a:r>
              <a:rPr lang="en-US" altLang="en-US" sz="2800" dirty="0">
                <a:latin typeface="+mj-lt"/>
                <a:cs typeface="Arial" charset="0"/>
              </a:rPr>
              <a:t>, evidence-based practices; improves perinatal quality resulting in improved birth outcomes, improved health for women and infants, and decreased costs; builds on Illinois’ existing state-mandated Regionalized Perinatal System, and operates with long-term sustainable funding.</a:t>
            </a:r>
          </a:p>
        </p:txBody>
      </p:sp>
      <p:pic>
        <p:nvPicPr>
          <p:cNvPr id="13318" name="Picture 18" descr="iStock_000016539594Larg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603375"/>
            <a:ext cx="2971800" cy="436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459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03663" y="227463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Three Pillars Support </a:t>
            </a:r>
            <a:b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Quality Improvement Success</a:t>
            </a:r>
            <a:endParaRPr lang="en-US" altLang="en-US" sz="40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69" y="1752600"/>
            <a:ext cx="6139187" cy="4080237"/>
          </a:xfrm>
        </p:spPr>
      </p:pic>
    </p:spTree>
    <p:extLst>
      <p:ext uri="{BB962C8B-B14F-4D97-AF65-F5344CB8AC3E}">
        <p14:creationId xmlns:p14="http://schemas.microsoft.com/office/powerpoint/2010/main" val="6665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Arrow Connector 7"/>
          <p:cNvCxnSpPr/>
          <p:nvPr/>
        </p:nvCxnSpPr>
        <p:spPr>
          <a:xfrm>
            <a:off x="76200" y="5256640"/>
            <a:ext cx="8991601" cy="0"/>
          </a:xfrm>
          <a:prstGeom prst="straightConnector1">
            <a:avLst/>
          </a:prstGeom>
          <a:ln w="15875">
            <a:solidFill>
              <a:schemeClr val="accent2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915620" y="2313414"/>
            <a:ext cx="1676400" cy="381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dirty="0">
                <a:solidFill>
                  <a:schemeClr val="tx1"/>
                </a:solidFill>
                <a:latin typeface="Arial Narrow" pitchFamily="34" charset="0"/>
              </a:rPr>
              <a:t>ILPQC Kick-Off Conference </a:t>
            </a:r>
          </a:p>
        </p:txBody>
      </p:sp>
      <p:cxnSp>
        <p:nvCxnSpPr>
          <p:cNvPr id="37" name="Straight Connector 36"/>
          <p:cNvCxnSpPr>
            <a:stCxn id="44" idx="1"/>
          </p:cNvCxnSpPr>
          <p:nvPr/>
        </p:nvCxnSpPr>
        <p:spPr>
          <a:xfrm>
            <a:off x="1717331" y="2008612"/>
            <a:ext cx="35269" cy="3400427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1717331" y="1856212"/>
            <a:ext cx="1371600" cy="304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dirty="0">
                <a:solidFill>
                  <a:schemeClr val="tx1"/>
                </a:solidFill>
                <a:latin typeface="Arial Narrow" pitchFamily="34" charset="0"/>
              </a:rPr>
              <a:t>Website Launch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98229" y="3517412"/>
            <a:ext cx="1522406" cy="3653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dirty="0" smtClean="0">
                <a:solidFill>
                  <a:schemeClr val="tx1"/>
                </a:solidFill>
                <a:latin typeface="Arial Narrow" pitchFamily="34" charset="0"/>
              </a:rPr>
              <a:t>ILPQC </a:t>
            </a:r>
            <a:r>
              <a:rPr lang="en-US" altLang="en-US" sz="1200" b="1" dirty="0">
                <a:solidFill>
                  <a:schemeClr val="tx1"/>
                </a:solidFill>
                <a:latin typeface="Arial Narrow" pitchFamily="34" charset="0"/>
              </a:rPr>
              <a:t>Data System launched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2295825" y="3517412"/>
            <a:ext cx="17559" cy="1884570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869951"/>
          </a:xfrm>
        </p:spPr>
        <p:txBody>
          <a:bodyPr/>
          <a:lstStyle/>
          <a:p>
            <a:r>
              <a:rPr lang="en-US" altLang="en-US" sz="4000" dirty="0" smtClean="0">
                <a:solidFill>
                  <a:srgbClr val="F58466"/>
                </a:solidFill>
                <a:latin typeface="Goudy Old Style" panose="02020502050305020303" pitchFamily="18" charset="0"/>
              </a:rPr>
              <a:t>ILPQC Timeline</a:t>
            </a:r>
            <a:endParaRPr lang="en-US" altLang="en-US" sz="4000" dirty="0" smtClean="0">
              <a:latin typeface="Goudy Old Style" panose="02020502050305020303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62168" y="5409043"/>
            <a:ext cx="533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>Nov.</a:t>
            </a:r>
            <a:b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>2013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089820" y="5409043"/>
            <a:ext cx="6096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>Jun.</a:t>
            </a:r>
            <a:b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>2014</a:t>
            </a: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2927470" y="4048384"/>
            <a:ext cx="19017" cy="1351225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669985" y="5409043"/>
            <a:ext cx="6096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>Sept.</a:t>
            </a:r>
            <a:b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>2014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943329" y="4048384"/>
            <a:ext cx="866775" cy="4706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dirty="0">
                <a:solidFill>
                  <a:schemeClr val="tx1"/>
                </a:solidFill>
                <a:latin typeface="Arial Narrow" pitchFamily="34" charset="0"/>
              </a:rPr>
              <a:t>CDC Award with IDPH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0" y="5365804"/>
            <a:ext cx="5334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>Nov.</a:t>
            </a:r>
            <a:b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>2012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28600" y="1141839"/>
            <a:ext cx="2286000" cy="5302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dirty="0">
                <a:solidFill>
                  <a:schemeClr val="tx1"/>
                </a:solidFill>
                <a:latin typeface="Arial Narrow" pitchFamily="34" charset="0"/>
              </a:rPr>
              <a:t>IL </a:t>
            </a:r>
            <a:r>
              <a:rPr lang="en-US" altLang="en-US" sz="1200" b="1" dirty="0" err="1">
                <a:solidFill>
                  <a:schemeClr val="tx1"/>
                </a:solidFill>
                <a:latin typeface="Arial Narrow" pitchFamily="34" charset="0"/>
              </a:rPr>
              <a:t>Perinatal</a:t>
            </a:r>
            <a:r>
              <a:rPr lang="en-US" altLang="en-US" sz="1200" b="1" dirty="0">
                <a:solidFill>
                  <a:schemeClr val="tx1"/>
                </a:solidFill>
                <a:latin typeface="Arial Narrow" pitchFamily="34" charset="0"/>
              </a:rPr>
              <a:t> Advisory Committee Prematurity  Task Force Report Released</a:t>
            </a:r>
          </a:p>
        </p:txBody>
      </p:sp>
      <p:cxnSp>
        <p:nvCxnSpPr>
          <p:cNvPr id="47" name="Straight Connector 46"/>
          <p:cNvCxnSpPr/>
          <p:nvPr/>
        </p:nvCxnSpPr>
        <p:spPr>
          <a:xfrm rot="5400000">
            <a:off x="-1675606" y="3503245"/>
            <a:ext cx="3810000" cy="1588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267169" y="5409043"/>
            <a:ext cx="6096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>Sept.</a:t>
            </a:r>
            <a:b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>2013</a:t>
            </a:r>
          </a:p>
        </p:txBody>
      </p:sp>
      <p:cxnSp>
        <p:nvCxnSpPr>
          <p:cNvPr id="58" name="Straight Connector 57"/>
          <p:cNvCxnSpPr>
            <a:stCxn id="36" idx="1"/>
          </p:cNvCxnSpPr>
          <p:nvPr/>
        </p:nvCxnSpPr>
        <p:spPr>
          <a:xfrm>
            <a:off x="1915620" y="2503914"/>
            <a:ext cx="0" cy="2905125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232013" y="1821291"/>
            <a:ext cx="1371600" cy="380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dirty="0">
                <a:solidFill>
                  <a:schemeClr val="tx1"/>
                </a:solidFill>
                <a:latin typeface="Arial Narrow" pitchFamily="34" charset="0"/>
              </a:rPr>
              <a:t>Stakeholder Meetings </a:t>
            </a:r>
            <a:r>
              <a:rPr lang="en-US" altLang="en-US" sz="1200" b="1" dirty="0" smtClean="0">
                <a:solidFill>
                  <a:schemeClr val="tx1"/>
                </a:solidFill>
                <a:latin typeface="Arial Narrow" pitchFamily="34" charset="0"/>
              </a:rPr>
              <a:t>Begin</a:t>
            </a:r>
            <a:endParaRPr lang="en-US" altLang="en-US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28601" y="2360212"/>
            <a:ext cx="1371600" cy="4316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i="1" dirty="0">
                <a:solidFill>
                  <a:schemeClr val="tx1"/>
                </a:solidFill>
                <a:latin typeface="Arial Narrow" pitchFamily="34" charset="0"/>
              </a:rPr>
              <a:t>Start Up Funding </a:t>
            </a:r>
            <a:r>
              <a:rPr lang="en-US" altLang="en-US" sz="1200" i="1" dirty="0">
                <a:solidFill>
                  <a:schemeClr val="tx1"/>
                </a:solidFill>
                <a:latin typeface="Arial Narrow" pitchFamily="34" charset="0"/>
              </a:rPr>
              <a:t>CHIPRA / HFS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232013" y="2939130"/>
            <a:ext cx="1371600" cy="704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dirty="0">
                <a:solidFill>
                  <a:schemeClr val="tx1"/>
                </a:solidFill>
                <a:latin typeface="Arial Narrow" pitchFamily="34" charset="0"/>
              </a:rPr>
              <a:t>Consultation with Perinatal Quality Leaders </a:t>
            </a:r>
          </a:p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i="1" dirty="0">
                <a:solidFill>
                  <a:schemeClr val="tx1"/>
                </a:solidFill>
                <a:latin typeface="Arial Narrow" pitchFamily="34" charset="0"/>
              </a:rPr>
              <a:t>OH, CA, NC, FL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909118" y="2817487"/>
            <a:ext cx="1676400" cy="533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dirty="0">
                <a:solidFill>
                  <a:schemeClr val="tx1"/>
                </a:solidFill>
                <a:latin typeface="Arial Narrow" pitchFamily="34" charset="0"/>
              </a:rPr>
              <a:t>Launch </a:t>
            </a:r>
            <a:r>
              <a:rPr lang="en-US" altLang="en-US" sz="1200" b="1" dirty="0" smtClean="0">
                <a:solidFill>
                  <a:schemeClr val="tx1"/>
                </a:solidFill>
                <a:latin typeface="Arial Narrow" pitchFamily="34" charset="0"/>
              </a:rPr>
              <a:t>EED </a:t>
            </a:r>
            <a:r>
              <a:rPr lang="en-US" altLang="en-US" sz="1200" b="1" dirty="0">
                <a:solidFill>
                  <a:schemeClr val="tx1"/>
                </a:solidFill>
                <a:latin typeface="Arial Narrow" pitchFamily="34" charset="0"/>
              </a:rPr>
              <a:t>and Neonatal </a:t>
            </a:r>
            <a:r>
              <a:rPr lang="en-US" altLang="en-US" sz="1200" b="1" dirty="0" smtClean="0">
                <a:solidFill>
                  <a:schemeClr val="tx1"/>
                </a:solidFill>
                <a:latin typeface="Arial Narrow" pitchFamily="34" charset="0"/>
              </a:rPr>
              <a:t>Nutrition Initiatives</a:t>
            </a:r>
            <a:endParaRPr lang="en-US" altLang="en-US" sz="1200" i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H="1">
            <a:off x="3883117" y="2008612"/>
            <a:ext cx="1" cy="3428997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3880981" y="1992644"/>
            <a:ext cx="914400" cy="81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dirty="0">
                <a:solidFill>
                  <a:schemeClr val="tx1"/>
                </a:solidFill>
                <a:latin typeface="Arial Narrow" pitchFamily="34" charset="0"/>
              </a:rPr>
              <a:t>2</a:t>
            </a:r>
            <a:r>
              <a:rPr lang="en-US" altLang="en-US" sz="1200" b="1" baseline="30000" dirty="0">
                <a:solidFill>
                  <a:schemeClr val="tx1"/>
                </a:solidFill>
                <a:latin typeface="Arial Narrow" pitchFamily="34" charset="0"/>
              </a:rPr>
              <a:t>nd</a:t>
            </a:r>
            <a:r>
              <a:rPr lang="en-US" altLang="en-US" sz="1200" b="1" dirty="0">
                <a:solidFill>
                  <a:schemeClr val="tx1"/>
                </a:solidFill>
                <a:latin typeface="Arial Narrow" pitchFamily="34" charset="0"/>
              </a:rPr>
              <a:t> Annual ILPQC </a:t>
            </a:r>
            <a:r>
              <a:rPr lang="en-US" altLang="en-US" sz="1200" b="1" dirty="0" smtClean="0">
                <a:solidFill>
                  <a:schemeClr val="tx1"/>
                </a:solidFill>
                <a:latin typeface="Arial Narrow" pitchFamily="34" charset="0"/>
              </a:rPr>
              <a:t>Conference</a:t>
            </a:r>
            <a:endParaRPr lang="en-US" altLang="en-US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639655" y="5413180"/>
            <a:ext cx="6096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>Nov.</a:t>
            </a:r>
            <a:b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>2014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197259" y="3169449"/>
            <a:ext cx="1379009" cy="444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dirty="0" smtClean="0">
                <a:solidFill>
                  <a:schemeClr val="tx1"/>
                </a:solidFill>
                <a:latin typeface="Arial Narrow" pitchFamily="34" charset="0"/>
              </a:rPr>
              <a:t>Launch Birth Certificate Initiative</a:t>
            </a:r>
            <a:endParaRPr lang="en-US" altLang="en-US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 flipH="1">
            <a:off x="4188623" y="3161867"/>
            <a:ext cx="17272" cy="2256303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018230" y="5409043"/>
            <a:ext cx="6096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 smtClean="0">
                <a:solidFill>
                  <a:schemeClr val="accent2"/>
                </a:solidFill>
              </a:rPr>
              <a:t>Dec</a:t>
            </a:r>
            <a:r>
              <a:rPr lang="en-US" sz="105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.</a:t>
            </a: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/>
            </a:r>
            <a:b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>2014</a:t>
            </a:r>
          </a:p>
        </p:txBody>
      </p:sp>
      <p:sp>
        <p:nvSpPr>
          <p:cNvPr id="65" name="Rectangle 64"/>
          <p:cNvSpPr/>
          <p:nvPr/>
        </p:nvSpPr>
        <p:spPr>
          <a:xfrm>
            <a:off x="4677305" y="3858503"/>
            <a:ext cx="1057158" cy="5116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dirty="0" smtClean="0">
                <a:solidFill>
                  <a:schemeClr val="tx1"/>
                </a:solidFill>
                <a:latin typeface="Arial Narrow" pitchFamily="34" charset="0"/>
              </a:rPr>
              <a:t>Launch Golden Hour Initiative</a:t>
            </a:r>
            <a:endParaRPr lang="en-US" altLang="en-US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cxnSp>
        <p:nvCxnSpPr>
          <p:cNvPr id="67" name="Straight Connector 66"/>
          <p:cNvCxnSpPr/>
          <p:nvPr/>
        </p:nvCxnSpPr>
        <p:spPr>
          <a:xfrm>
            <a:off x="4681711" y="3873666"/>
            <a:ext cx="1" cy="1525943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466228" y="5418170"/>
            <a:ext cx="6096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 smtClean="0">
                <a:solidFill>
                  <a:schemeClr val="accent2"/>
                </a:solidFill>
              </a:rPr>
              <a:t>Apr</a:t>
            </a:r>
            <a:r>
              <a:rPr lang="en-US" sz="105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.</a:t>
            </a: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/>
            </a:r>
            <a:b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en-US" sz="105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2015</a:t>
            </a:r>
            <a:endParaRPr lang="en-US" sz="105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826983" y="1995656"/>
            <a:ext cx="914400" cy="81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dirty="0">
                <a:solidFill>
                  <a:schemeClr val="tx1"/>
                </a:solidFill>
                <a:latin typeface="Arial Narrow" pitchFamily="34" charset="0"/>
              </a:rPr>
              <a:t>3</a:t>
            </a:r>
            <a:r>
              <a:rPr lang="en-US" altLang="en-US" sz="1200" b="1" baseline="30000" dirty="0" smtClean="0">
                <a:solidFill>
                  <a:schemeClr val="tx1"/>
                </a:solidFill>
                <a:latin typeface="Arial Narrow" pitchFamily="34" charset="0"/>
              </a:rPr>
              <a:t>nd</a:t>
            </a:r>
            <a:r>
              <a:rPr lang="en-US" altLang="en-US" sz="1200" b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altLang="en-US" sz="1200" b="1" dirty="0">
                <a:solidFill>
                  <a:schemeClr val="tx1"/>
                </a:solidFill>
                <a:latin typeface="Arial Narrow" pitchFamily="34" charset="0"/>
              </a:rPr>
              <a:t>Annual ILPQC </a:t>
            </a:r>
            <a:r>
              <a:rPr lang="en-US" altLang="en-US" sz="1200" b="1" dirty="0" smtClean="0">
                <a:solidFill>
                  <a:schemeClr val="tx1"/>
                </a:solidFill>
                <a:latin typeface="Arial Narrow" pitchFamily="34" charset="0"/>
              </a:rPr>
              <a:t>Conference</a:t>
            </a:r>
            <a:endParaRPr lang="en-US" altLang="en-US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H="1">
            <a:off x="5826983" y="2008612"/>
            <a:ext cx="1" cy="3428997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5575431" y="5422830"/>
            <a:ext cx="6096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>Nov.</a:t>
            </a:r>
            <a:b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en-US" sz="105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2015</a:t>
            </a:r>
            <a:endParaRPr lang="en-US" sz="105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H="1">
            <a:off x="7751342" y="2025305"/>
            <a:ext cx="1" cy="3428997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751341" y="2008612"/>
            <a:ext cx="914400" cy="81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dirty="0" smtClean="0">
                <a:solidFill>
                  <a:schemeClr val="tx1"/>
                </a:solidFill>
                <a:latin typeface="Arial Narrow" pitchFamily="34" charset="0"/>
              </a:rPr>
              <a:t>4</a:t>
            </a:r>
            <a:r>
              <a:rPr lang="en-US" altLang="en-US" sz="1200" b="1" baseline="30000" dirty="0" smtClean="0">
                <a:solidFill>
                  <a:schemeClr val="tx1"/>
                </a:solidFill>
                <a:latin typeface="Arial Narrow" pitchFamily="34" charset="0"/>
              </a:rPr>
              <a:t>th</a:t>
            </a:r>
            <a:r>
              <a:rPr lang="en-US" altLang="en-US" sz="1200" b="1" dirty="0" smtClean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en-US" altLang="en-US" sz="1200" b="1" dirty="0">
                <a:solidFill>
                  <a:schemeClr val="tx1"/>
                </a:solidFill>
                <a:latin typeface="Arial Narrow" pitchFamily="34" charset="0"/>
              </a:rPr>
              <a:t>Annual ILPQC </a:t>
            </a:r>
            <a:r>
              <a:rPr lang="en-US" altLang="en-US" sz="1200" b="1" dirty="0" smtClean="0">
                <a:solidFill>
                  <a:schemeClr val="tx1"/>
                </a:solidFill>
                <a:latin typeface="Arial Narrow" pitchFamily="34" charset="0"/>
              </a:rPr>
              <a:t>Conference</a:t>
            </a:r>
            <a:endParaRPr lang="en-US" altLang="en-US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507758" y="5409043"/>
            <a:ext cx="6096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>Nov.</a:t>
            </a:r>
            <a:b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en-US" sz="105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2016</a:t>
            </a:r>
            <a:endParaRPr lang="en-US" sz="105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 flipH="1">
            <a:off x="6443021" y="3162332"/>
            <a:ext cx="17272" cy="2256303"/>
          </a:xfrm>
          <a:prstGeom prst="line">
            <a:avLst/>
          </a:prstGeom>
          <a:ln w="158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6450427" y="2995206"/>
            <a:ext cx="1075816" cy="7340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dirty="0" smtClean="0">
                <a:solidFill>
                  <a:schemeClr val="tx1"/>
                </a:solidFill>
                <a:latin typeface="Arial Narrow" pitchFamily="34" charset="0"/>
              </a:rPr>
              <a:t>Launch Maternal Hypertension Initiative</a:t>
            </a:r>
            <a:endParaRPr lang="en-US" altLang="en-US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204396" y="5413264"/>
            <a:ext cx="609600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5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Jan.</a:t>
            </a:r>
            <a: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  <a:t/>
            </a:r>
            <a:br>
              <a:rPr lang="en-US" sz="1050" b="1" dirty="0">
                <a:solidFill>
                  <a:schemeClr val="accent2"/>
                </a:solidFill>
                <a:latin typeface="Arial" panose="020B0604020202020204" pitchFamily="34" charset="0"/>
              </a:rPr>
            </a:br>
            <a:r>
              <a:rPr lang="en-US" sz="1050" b="1" dirty="0" smtClean="0">
                <a:solidFill>
                  <a:schemeClr val="accent2"/>
                </a:solidFill>
                <a:latin typeface="Arial" panose="020B0604020202020204" pitchFamily="34" charset="0"/>
              </a:rPr>
              <a:t>2016</a:t>
            </a:r>
            <a:endParaRPr lang="en-US" sz="1050" b="1" dirty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451217" y="3802005"/>
            <a:ext cx="1077049" cy="4445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buClr>
                <a:srgbClr val="F58466"/>
              </a:buClr>
              <a:defRPr/>
            </a:pPr>
            <a:r>
              <a:rPr lang="en-US" altLang="en-US" sz="1200" b="1" dirty="0" smtClean="0">
                <a:solidFill>
                  <a:schemeClr val="tx1"/>
                </a:solidFill>
                <a:latin typeface="Arial Narrow" pitchFamily="34" charset="0"/>
              </a:rPr>
              <a:t>IDPH Funding</a:t>
            </a:r>
            <a:endParaRPr lang="en-US" altLang="en-US" sz="1200" b="1" dirty="0">
              <a:solidFill>
                <a:schemeClr val="tx1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119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Goal 1: Sustain and Develop</a:t>
            </a:r>
            <a:b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State-wide Participation</a:t>
            </a:r>
            <a:endParaRPr lang="en-US" altLang="en-US" sz="40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16387" name="Content Placeholder 3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30763"/>
          </a:xfrm>
        </p:spPr>
        <p:txBody>
          <a:bodyPr/>
          <a:lstStyle/>
          <a:p>
            <a:pPr eaLnBrk="1" hangingPunct="1">
              <a:buClr>
                <a:srgbClr val="F58466"/>
              </a:buClr>
            </a:pPr>
            <a:r>
              <a:rPr lang="en-US" altLang="en-US" sz="2400" dirty="0" smtClean="0"/>
              <a:t>112 hospitals participating in </a:t>
            </a:r>
            <a:r>
              <a:rPr lang="en-US" altLang="en-US" sz="2400" dirty="0"/>
              <a:t>QI initiatives </a:t>
            </a:r>
          </a:p>
          <a:p>
            <a:pPr eaLnBrk="1" hangingPunct="1">
              <a:buClr>
                <a:srgbClr val="F58466"/>
              </a:buClr>
            </a:pPr>
            <a:r>
              <a:rPr lang="en-US" altLang="en-US" sz="2400" dirty="0" smtClean="0"/>
              <a:t>71% participated in at least one activity (e.g. teams call, face-to-face meeting)</a:t>
            </a:r>
          </a:p>
          <a:p>
            <a:pPr eaLnBrk="1" hangingPunct="1">
              <a:buClr>
                <a:srgbClr val="F58466"/>
              </a:buClr>
            </a:pPr>
            <a:r>
              <a:rPr lang="en-US" altLang="en-US" sz="2400" dirty="0" smtClean="0"/>
              <a:t>49% of Maternal Hypertension teams are from networks outside of the Chicagoland area</a:t>
            </a:r>
          </a:p>
          <a:p>
            <a:pPr eaLnBrk="1" hangingPunct="1">
              <a:buClr>
                <a:srgbClr val="F58466"/>
              </a:buClr>
            </a:pPr>
            <a:r>
              <a:rPr lang="en-US" altLang="en-US" sz="2400" dirty="0" smtClean="0"/>
              <a:t>75% of the neonatal centers from networks </a:t>
            </a:r>
            <a:r>
              <a:rPr lang="en-US" altLang="en-US" sz="2400" dirty="0"/>
              <a:t>outside of the Chicagoland </a:t>
            </a:r>
            <a:r>
              <a:rPr lang="en-US" altLang="en-US" sz="2400" dirty="0" smtClean="0"/>
              <a:t>area are participating in Golden Hour</a:t>
            </a:r>
            <a:endParaRPr lang="en-US" altLang="en-US" sz="2400" dirty="0"/>
          </a:p>
          <a:p>
            <a:pPr eaLnBrk="1" hangingPunct="1">
              <a:buClr>
                <a:srgbClr val="F58466"/>
              </a:buClr>
            </a:pPr>
            <a:r>
              <a:rPr lang="en-US" altLang="en-US" sz="2400" dirty="0" smtClean="0"/>
              <a:t>Strong advisory group participation</a:t>
            </a:r>
          </a:p>
          <a:p>
            <a:pPr lvl="1" eaLnBrk="1" hangingPunct="1">
              <a:buClr>
                <a:srgbClr val="004990"/>
              </a:buClr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OB Advisory Group – 74 members representing 30 hospitals with 25-30 participants on each monthly call</a:t>
            </a:r>
          </a:p>
          <a:p>
            <a:pPr lvl="1" eaLnBrk="1" hangingPunct="1">
              <a:buClr>
                <a:srgbClr val="004990"/>
              </a:buClr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Neonatal Advisory – 22 members representing 18 hospitals</a:t>
            </a:r>
          </a:p>
        </p:txBody>
      </p:sp>
    </p:spTree>
    <p:extLst>
      <p:ext uri="{BB962C8B-B14F-4D97-AF65-F5344CB8AC3E}">
        <p14:creationId xmlns:p14="http://schemas.microsoft.com/office/powerpoint/2010/main" val="84854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69950"/>
          </a:xfrm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rgbClr val="F58466"/>
                </a:solidFill>
                <a:latin typeface="Goudy Old Style" pitchFamily="18" charset="0"/>
              </a:rPr>
              <a:t>Hospital Engagement </a:t>
            </a:r>
            <a:endParaRPr lang="en-US" altLang="en-US" sz="4000" smtClean="0">
              <a:solidFill>
                <a:schemeClr val="accent2"/>
              </a:solidFill>
              <a:latin typeface="Goudy Old Style" pitchFamily="18" charset="0"/>
            </a:endParaRPr>
          </a:p>
        </p:txBody>
      </p:sp>
      <p:sp>
        <p:nvSpPr>
          <p:cNvPr id="28676" name="TextBox 10"/>
          <p:cNvSpPr txBox="1">
            <a:spLocks noChangeArrowheads="1"/>
          </p:cNvSpPr>
          <p:nvPr/>
        </p:nvSpPr>
        <p:spPr bwMode="auto">
          <a:xfrm>
            <a:off x="247650" y="1501775"/>
            <a:ext cx="43434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9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615950" indent="-3429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>
              <a:defRPr sz="23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88BB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88BB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88BB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788BB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342900" indent="-342900" eaLnBrk="1" hangingPunct="1">
              <a:lnSpc>
                <a:spcPct val="110000"/>
              </a:lnSpc>
              <a:buClr>
                <a:srgbClr val="F58466"/>
              </a:buClr>
              <a:buSzPct val="104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+mn-lt"/>
              </a:rPr>
              <a:t>112</a:t>
            </a:r>
            <a:r>
              <a:rPr lang="en-US" altLang="en-US" sz="2400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altLang="en-US" sz="2400" dirty="0">
                <a:latin typeface="+mn-lt"/>
              </a:rPr>
              <a:t>hospitals</a:t>
            </a:r>
            <a:r>
              <a:rPr lang="en-US" altLang="en-US" sz="24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en-US" altLang="en-US" sz="2400" dirty="0">
                <a:latin typeface="+mn-lt"/>
              </a:rPr>
              <a:t>participating in one or more </a:t>
            </a:r>
            <a:r>
              <a:rPr lang="en-US" altLang="en-US" sz="2400" dirty="0" smtClean="0">
                <a:latin typeface="+mn-lt"/>
              </a:rPr>
              <a:t>ILPQC Initiative</a:t>
            </a:r>
          </a:p>
          <a:p>
            <a:pPr marL="342900" indent="-342900" eaLnBrk="1" hangingPunct="1">
              <a:lnSpc>
                <a:spcPct val="110000"/>
              </a:lnSpc>
              <a:buClr>
                <a:srgbClr val="F58466"/>
              </a:buClr>
              <a:buSzPct val="104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+mn-lt"/>
              </a:rPr>
              <a:t>110 hospitals in OB Initiatives</a:t>
            </a:r>
          </a:p>
          <a:p>
            <a:pPr lvl="1" eaLnBrk="1" hangingPunct="1">
              <a:lnSpc>
                <a:spcPct val="110000"/>
              </a:lnSpc>
              <a:buClr>
                <a:srgbClr val="004990"/>
              </a:buClr>
              <a:buSzPct val="104000"/>
              <a:buFont typeface="Arial" charset="0"/>
              <a:buChar char="•"/>
              <a:defRPr/>
            </a:pPr>
            <a:r>
              <a:rPr lang="en-US" altLang="en-US" sz="2400" dirty="0" smtClean="0">
                <a:latin typeface="+mn-lt"/>
              </a:rPr>
              <a:t>Over 95% of IL births covered by ILPQC</a:t>
            </a:r>
          </a:p>
          <a:p>
            <a:pPr marL="342900" indent="-342900" eaLnBrk="1" hangingPunct="1">
              <a:lnSpc>
                <a:spcPct val="110000"/>
              </a:lnSpc>
              <a:buClr>
                <a:srgbClr val="F58466"/>
              </a:buClr>
              <a:buSzPct val="104000"/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+mn-lt"/>
              </a:rPr>
              <a:t> 26 hospitals in Neonatal </a:t>
            </a:r>
            <a:br>
              <a:rPr lang="en-US" altLang="en-US" sz="2400" dirty="0" smtClean="0">
                <a:latin typeface="+mn-lt"/>
              </a:rPr>
            </a:b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smtClean="0">
                <a:latin typeface="+mn-lt"/>
              </a:rPr>
              <a:t>Initiative</a:t>
            </a:r>
          </a:p>
          <a:p>
            <a:pPr lvl="1" eaLnBrk="1" hangingPunct="1">
              <a:lnSpc>
                <a:spcPct val="110000"/>
              </a:lnSpc>
              <a:buClr>
                <a:srgbClr val="004990"/>
              </a:buClr>
              <a:buSzPct val="104000"/>
              <a:buFont typeface="Arial" charset="0"/>
              <a:buChar char="•"/>
              <a:defRPr/>
            </a:pPr>
            <a:r>
              <a:rPr lang="en-US" altLang="en-US" sz="2400" dirty="0" smtClean="0">
                <a:latin typeface="+mn-lt"/>
              </a:rPr>
              <a:t>Over 85% of IL NICU beds covered by ILPQC</a:t>
            </a:r>
          </a:p>
          <a:p>
            <a:pPr marL="457200" indent="-457200">
              <a:lnSpc>
                <a:spcPct val="110000"/>
              </a:lnSpc>
              <a:buClr>
                <a:srgbClr val="F58466"/>
              </a:buClr>
              <a:buSzPct val="104000"/>
              <a:buFontTx/>
              <a:buBlip>
                <a:blip r:embed="rId3"/>
              </a:buBlip>
              <a:defRPr/>
            </a:pPr>
            <a:endParaRPr lang="en-US" sz="2200" dirty="0"/>
          </a:p>
          <a:p>
            <a:pPr eaLnBrk="1" hangingPunct="1">
              <a:defRPr/>
            </a:pPr>
            <a:endParaRPr lang="en-US" alt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5564188" y="2243138"/>
            <a:ext cx="227012" cy="2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591050" y="5486400"/>
            <a:ext cx="203835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30726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91050" y="1676400"/>
            <a:ext cx="4398963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538958" y="4933571"/>
            <a:ext cx="203835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19600" y="1676400"/>
            <a:ext cx="1371600" cy="121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image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304800"/>
            <a:ext cx="32146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Subtitle 2"/>
          <p:cNvSpPr>
            <a:spLocks noGrp="1"/>
          </p:cNvSpPr>
          <p:nvPr>
            <p:ph type="subTitle" idx="1"/>
          </p:nvPr>
        </p:nvSpPr>
        <p:spPr>
          <a:xfrm>
            <a:off x="3200400" y="4191000"/>
            <a:ext cx="5410200" cy="1295400"/>
          </a:xfrm>
        </p:spPr>
        <p:txBody>
          <a:bodyPr/>
          <a:lstStyle/>
          <a:p>
            <a:pPr eaLnBrk="1" hangingPunct="1">
              <a:buFont typeface="Wingdings 2" pitchFamily="18" charset="2"/>
              <a:buNone/>
            </a:pPr>
            <a:r>
              <a:rPr lang="en-US" altLang="en-US" sz="2000" dirty="0" smtClean="0">
                <a:solidFill>
                  <a:srgbClr val="898989"/>
                </a:solidFill>
              </a:rPr>
              <a:t>ILPQC Fourth Annual Conference</a:t>
            </a:r>
          </a:p>
          <a:p>
            <a:pPr eaLnBrk="1" hangingPunct="1">
              <a:buFont typeface="Wingdings 2" pitchFamily="18" charset="2"/>
              <a:buNone/>
            </a:pPr>
            <a:r>
              <a:rPr lang="en-US" altLang="en-US" sz="2000" dirty="0" smtClean="0">
                <a:solidFill>
                  <a:srgbClr val="898989"/>
                </a:solidFill>
              </a:rPr>
              <a:t>November 3, 2016</a:t>
            </a:r>
          </a:p>
        </p:txBody>
      </p:sp>
      <p:sp>
        <p:nvSpPr>
          <p:cNvPr id="15364" name="Title 1"/>
          <p:cNvSpPr>
            <a:spLocks noGrp="1"/>
          </p:cNvSpPr>
          <p:nvPr>
            <p:ph type="ctrTitle"/>
          </p:nvPr>
        </p:nvSpPr>
        <p:spPr>
          <a:xfrm>
            <a:off x="3276600" y="2057407"/>
            <a:ext cx="5638800" cy="1622425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004990"/>
                </a:solidFill>
                <a:latin typeface="Goudy Old Style" panose="02020502050305020303" pitchFamily="18" charset="0"/>
              </a:rPr>
              <a:t>ILPQC: Welcome</a:t>
            </a:r>
            <a:endParaRPr lang="en-US" altLang="en-US" sz="3600" b="1" dirty="0" smtClean="0">
              <a:solidFill>
                <a:srgbClr val="004990"/>
              </a:solidFill>
              <a:latin typeface="Goudy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6324600" cy="673100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rgbClr val="F58466"/>
                </a:solidFill>
                <a:latin typeface="Goudy Old Style" panose="02020502050305020303" pitchFamily="18" charset="0"/>
              </a:rPr>
              <a:t>ILPQC Infrastructure</a:t>
            </a:r>
            <a:endParaRPr lang="en-US" altLang="en-US" dirty="0" smtClean="0">
              <a:solidFill>
                <a:srgbClr val="F58466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25501"/>
            <a:ext cx="6663018" cy="514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7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OB Advisory </a:t>
            </a:r>
            <a:r>
              <a:rPr 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Group </a:t>
            </a:r>
            <a:endParaRPr lang="en-US" sz="40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525963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Andrea </a:t>
            </a:r>
            <a:r>
              <a:rPr lang="en-US" sz="1600" dirty="0" smtClean="0"/>
              <a:t>Palmer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Amanda Bennett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Angela </a:t>
            </a:r>
            <a:r>
              <a:rPr lang="en-US" sz="1600" dirty="0" smtClean="0"/>
              <a:t>Rodriguez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Angie </a:t>
            </a:r>
            <a:r>
              <a:rPr lang="en-US" sz="1600" dirty="0" smtClean="0"/>
              <a:t>Bowen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April Caruso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Carol Andrychowski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Carol </a:t>
            </a:r>
            <a:r>
              <a:rPr lang="en-US" sz="1600" dirty="0" smtClean="0"/>
              <a:t>Burke*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Chelsea Rogers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Cindy </a:t>
            </a:r>
            <a:r>
              <a:rPr lang="en-US" sz="1600" dirty="0" smtClean="0"/>
              <a:t>Mitchell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Deb </a:t>
            </a:r>
            <a:r>
              <a:rPr lang="en-US" sz="1600" dirty="0" err="1"/>
              <a:t>Landacre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Deb </a:t>
            </a:r>
            <a:r>
              <a:rPr lang="en-US" sz="1600" dirty="0" err="1" smtClean="0"/>
              <a:t>Rosenburg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Debbie Miller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Debbie Schy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Debra </a:t>
            </a:r>
            <a:r>
              <a:rPr lang="en-US" sz="1600" dirty="0" err="1"/>
              <a:t>Kamradt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Denise Massey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Dr. Angelique </a:t>
            </a:r>
            <a:r>
              <a:rPr lang="en-US" sz="1600" dirty="0" smtClean="0"/>
              <a:t>Rettig*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Dr. Ann </a:t>
            </a:r>
            <a:r>
              <a:rPr lang="en-US" sz="1600" dirty="0" smtClean="0"/>
              <a:t>Borders*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*Hypertension Leadership Team</a:t>
            </a:r>
            <a:endParaRPr lang="en-US" sz="16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22369" y="1143000"/>
            <a:ext cx="4038600" cy="4525963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Dr. Barbara M. </a:t>
            </a:r>
            <a:r>
              <a:rPr lang="en-US" sz="1600" dirty="0" err="1"/>
              <a:t>Scavone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Dr. Bill </a:t>
            </a:r>
            <a:r>
              <a:rPr lang="en-US" sz="1600" dirty="0" err="1"/>
              <a:t>Grobman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Dr. Bridgette Blazek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Dr. </a:t>
            </a:r>
            <a:r>
              <a:rPr lang="en-US" sz="1600" dirty="0" err="1"/>
              <a:t>Emmet</a:t>
            </a:r>
            <a:r>
              <a:rPr lang="en-US" sz="1600" dirty="0"/>
              <a:t> </a:t>
            </a:r>
            <a:r>
              <a:rPr lang="en-US" sz="1600" dirty="0" smtClean="0"/>
              <a:t>Hirsch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 smtClean="0"/>
              <a:t>Dr</a:t>
            </a:r>
            <a:r>
              <a:rPr lang="en-US" sz="1600" dirty="0"/>
              <a:t>. Heather </a:t>
            </a:r>
            <a:r>
              <a:rPr lang="en-US" sz="1600" dirty="0" smtClean="0"/>
              <a:t>Stanley-Christian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Dr. Howard </a:t>
            </a:r>
            <a:r>
              <a:rPr lang="en-US" sz="1600" dirty="0" err="1" smtClean="0"/>
              <a:t>Strassner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Dr. Jean Goodman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Dr. Jim </a:t>
            </a:r>
            <a:r>
              <a:rPr lang="en-US" sz="1600" dirty="0" smtClean="0"/>
              <a:t>Keller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 smtClean="0"/>
              <a:t>Dr</a:t>
            </a:r>
            <a:r>
              <a:rPr lang="en-US" sz="1600" dirty="0"/>
              <a:t>. </a:t>
            </a:r>
            <a:r>
              <a:rPr lang="en-US" sz="1600" dirty="0" err="1"/>
              <a:t>Jodee</a:t>
            </a:r>
            <a:r>
              <a:rPr lang="en-US" sz="1600" dirty="0"/>
              <a:t> Brandon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Dr. Jude Duval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Dr. Latasha Nelson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Dr. Maura Quinlan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Dr. </a:t>
            </a:r>
            <a:r>
              <a:rPr lang="en-US" sz="1600" dirty="0" err="1"/>
              <a:t>Mayank</a:t>
            </a:r>
            <a:r>
              <a:rPr lang="en-US" sz="1600" dirty="0"/>
              <a:t> Shah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Dr. Michael </a:t>
            </a:r>
            <a:r>
              <a:rPr lang="en-US" sz="1600" dirty="0" err="1" smtClean="0"/>
              <a:t>Leonardi</a:t>
            </a:r>
            <a:endParaRPr lang="en-US" sz="1600" dirty="0" smtClean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 smtClean="0"/>
              <a:t>Dr. Michael </a:t>
            </a:r>
            <a:r>
              <a:rPr lang="en-US" sz="1600" dirty="0" err="1" smtClean="0"/>
              <a:t>Socol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Dr. Patricia Heywood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2065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OB Advisory </a:t>
            </a:r>
            <a:r>
              <a:rPr 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Group (cont.)</a:t>
            </a:r>
            <a:endParaRPr lang="en-US" sz="40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4"/>
            <a:ext cx="4038600" cy="4906963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buClr>
                <a:srgbClr val="F58466"/>
              </a:buClr>
            </a:pPr>
            <a:r>
              <a:rPr lang="en-US" sz="6400" dirty="0"/>
              <a:t>Dr. Phil Higgins</a:t>
            </a:r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Dr. </a:t>
            </a:r>
            <a:r>
              <a:rPr lang="en-US" sz="6400" dirty="0" err="1"/>
              <a:t>Sarosh</a:t>
            </a:r>
            <a:r>
              <a:rPr lang="en-US" sz="6400" dirty="0"/>
              <a:t> </a:t>
            </a:r>
            <a:r>
              <a:rPr lang="en-US" sz="6400" dirty="0" err="1"/>
              <a:t>Rana</a:t>
            </a:r>
            <a:endParaRPr lang="en-US" sz="6400" dirty="0"/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Dr. Rahmat </a:t>
            </a:r>
            <a:r>
              <a:rPr lang="en-US" sz="6400" dirty="0" err="1"/>
              <a:t>Na'Allah</a:t>
            </a:r>
            <a:endParaRPr lang="en-US" sz="6400" dirty="0"/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Dr. Ralph </a:t>
            </a:r>
            <a:r>
              <a:rPr lang="en-US" sz="6400" dirty="0" err="1"/>
              <a:t>Kehl</a:t>
            </a:r>
            <a:r>
              <a:rPr lang="en-US" sz="6400" dirty="0"/>
              <a:t> </a:t>
            </a:r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Dr. Regina Gomez</a:t>
            </a:r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Dr. Rob Abrams</a:t>
            </a:r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Dr. Sherry Jones</a:t>
            </a:r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Dr. </a:t>
            </a:r>
            <a:r>
              <a:rPr lang="en-US" sz="6400" dirty="0" err="1"/>
              <a:t>Soti</a:t>
            </a:r>
            <a:r>
              <a:rPr lang="en-US" sz="6400" dirty="0"/>
              <a:t> </a:t>
            </a:r>
            <a:r>
              <a:rPr lang="en-US" sz="6400" dirty="0" err="1"/>
              <a:t>Markuly</a:t>
            </a:r>
            <a:endParaRPr lang="en-US" sz="6400" dirty="0"/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Dr. Tina </a:t>
            </a:r>
            <a:r>
              <a:rPr lang="en-US" sz="6400" dirty="0" smtClean="0"/>
              <a:t>Wheat</a:t>
            </a:r>
          </a:p>
          <a:p>
            <a:pPr eaLnBrk="1" hangingPunct="1">
              <a:buClr>
                <a:srgbClr val="F58466"/>
              </a:buClr>
            </a:pPr>
            <a:r>
              <a:rPr lang="en-US" sz="6400" dirty="0" smtClean="0"/>
              <a:t>Emanuel </a:t>
            </a:r>
            <a:r>
              <a:rPr lang="en-US" sz="6400" dirty="0" err="1"/>
              <a:t>Vlastos</a:t>
            </a:r>
            <a:endParaRPr lang="en-US" sz="6400" dirty="0"/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Felicia </a:t>
            </a:r>
            <a:r>
              <a:rPr lang="en-US" sz="6400" dirty="0" err="1"/>
              <a:t>Feifer</a:t>
            </a:r>
            <a:endParaRPr lang="en-US" sz="6400" dirty="0"/>
          </a:p>
          <a:p>
            <a:pPr eaLnBrk="1" hangingPunct="1">
              <a:buClr>
                <a:srgbClr val="F58466"/>
              </a:buClr>
            </a:pPr>
            <a:r>
              <a:rPr lang="en-US" sz="6400" dirty="0" smtClean="0"/>
              <a:t>Jean </a:t>
            </a:r>
            <a:r>
              <a:rPr lang="en-US" sz="6400" dirty="0"/>
              <a:t>Mahoney</a:t>
            </a:r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Jennifer Hofer</a:t>
            </a:r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Jennifer Woo</a:t>
            </a:r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Jessica </a:t>
            </a:r>
            <a:r>
              <a:rPr lang="en-US" sz="6400" dirty="0" err="1"/>
              <a:t>Bimm</a:t>
            </a:r>
            <a:r>
              <a:rPr lang="en-US" sz="6400" dirty="0"/>
              <a:t> </a:t>
            </a:r>
            <a:r>
              <a:rPr lang="en-US" sz="6400" dirty="0" err="1"/>
              <a:t>Rosati</a:t>
            </a:r>
            <a:endParaRPr lang="en-US" sz="6400" dirty="0"/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Kai Tao</a:t>
            </a:r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Katie Warren</a:t>
            </a:r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Kim Armour</a:t>
            </a:r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Kisha Semenuk</a:t>
            </a:r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Kristin </a:t>
            </a:r>
            <a:r>
              <a:rPr lang="en-US" sz="6400" dirty="0" err="1"/>
              <a:t>Salyards</a:t>
            </a:r>
            <a:endParaRPr lang="en-US" sz="6400" dirty="0"/>
          </a:p>
          <a:p>
            <a:pPr eaLnBrk="1" hangingPunct="1">
              <a:buClr>
                <a:srgbClr val="F58466"/>
              </a:buClr>
            </a:pPr>
            <a:r>
              <a:rPr lang="en-US" sz="6400" dirty="0"/>
              <a:t>Lisa Sullivan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2"/>
            <a:ext cx="4038600" cy="4800598"/>
          </a:xfrm>
        </p:spPr>
        <p:txBody>
          <a:bodyPr>
            <a:noAutofit/>
          </a:bodyPr>
          <a:lstStyle/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Lori Andriakos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Mahmoud Ismail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Margaret </a:t>
            </a:r>
            <a:r>
              <a:rPr lang="en-US" sz="1600" dirty="0" err="1"/>
              <a:t>Villareal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Maripat Zeschke*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 smtClean="0"/>
              <a:t>Mary </a:t>
            </a:r>
            <a:r>
              <a:rPr lang="en-US" sz="1600" dirty="0"/>
              <a:t>Jean </a:t>
            </a:r>
            <a:r>
              <a:rPr lang="en-US" sz="1600" dirty="0" smtClean="0"/>
              <a:t>Handrigan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 smtClean="0"/>
              <a:t>Melissa Claudio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 smtClean="0"/>
              <a:t>Miranda </a:t>
            </a:r>
            <a:r>
              <a:rPr lang="en-US" sz="1600" dirty="0"/>
              <a:t>Scott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Mona </a:t>
            </a:r>
            <a:r>
              <a:rPr lang="en-US" sz="1600" dirty="0" smtClean="0"/>
              <a:t>LeGrand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Myra </a:t>
            </a:r>
            <a:r>
              <a:rPr lang="en-US" sz="1600" dirty="0" smtClean="0"/>
              <a:t>Sabini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 smtClean="0"/>
              <a:t>Pam </a:t>
            </a:r>
            <a:r>
              <a:rPr lang="en-US" sz="1600" dirty="0"/>
              <a:t>Wolfe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Pat </a:t>
            </a:r>
            <a:r>
              <a:rPr lang="en-US" sz="1600" dirty="0" err="1"/>
              <a:t>Joschko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 err="1" smtClean="0"/>
              <a:t>Robbin</a:t>
            </a:r>
            <a:r>
              <a:rPr lang="en-US" sz="1600" dirty="0" smtClean="0"/>
              <a:t> </a:t>
            </a:r>
            <a:r>
              <a:rPr lang="en-US" sz="1600" dirty="0" err="1"/>
              <a:t>Uchison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Roma Allen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Samantha </a:t>
            </a:r>
            <a:r>
              <a:rPr lang="en-US" sz="1600" dirty="0" err="1"/>
              <a:t>Schoenfelder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Sheila </a:t>
            </a:r>
            <a:r>
              <a:rPr lang="en-US" sz="1600" dirty="0" smtClean="0"/>
              <a:t>Rhodes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Sue </a:t>
            </a:r>
            <a:r>
              <a:rPr lang="en-US" sz="1600" dirty="0" err="1"/>
              <a:t>Hesse</a:t>
            </a: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Susan Fulara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/>
              <a:t>Trish O'Malley</a:t>
            </a:r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r>
              <a:rPr lang="en-US" sz="1600" dirty="0" err="1"/>
              <a:t>Trishna</a:t>
            </a:r>
            <a:r>
              <a:rPr lang="en-US" sz="1600" dirty="0"/>
              <a:t> </a:t>
            </a:r>
            <a:r>
              <a:rPr lang="en-US" sz="1600" dirty="0" smtClean="0"/>
              <a:t>Harris</a:t>
            </a:r>
          </a:p>
          <a:p>
            <a:pPr marL="0" indent="0" eaLnBrk="1" hangingPunct="1">
              <a:spcBef>
                <a:spcPts val="0"/>
              </a:spcBef>
              <a:buClr>
                <a:srgbClr val="F58466"/>
              </a:buClr>
              <a:buNone/>
            </a:pPr>
            <a:r>
              <a:rPr lang="en-US" sz="1600" dirty="0"/>
              <a:t>*Hypertension Leadership Team</a:t>
            </a:r>
          </a:p>
          <a:p>
            <a:pPr marL="0" indent="0" eaLnBrk="1" hangingPunct="1">
              <a:spcBef>
                <a:spcPts val="0"/>
              </a:spcBef>
              <a:buClr>
                <a:srgbClr val="F58466"/>
              </a:buClr>
              <a:buNone/>
            </a:pPr>
            <a:endParaRPr lang="en-US" sz="1600" dirty="0"/>
          </a:p>
          <a:p>
            <a:pPr eaLnBrk="1" hangingPunct="1">
              <a:spcBef>
                <a:spcPts val="0"/>
              </a:spcBef>
              <a:buClr>
                <a:srgbClr val="F58466"/>
              </a:buClr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7581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Neonatal Advisory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 smtClean="0"/>
              <a:t>Aarti </a:t>
            </a:r>
            <a:r>
              <a:rPr lang="en-US" sz="3200" dirty="0" err="1" smtClean="0"/>
              <a:t>Raghavan</a:t>
            </a:r>
            <a:endParaRPr lang="en-US" sz="3200" dirty="0" smtClean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 smtClean="0"/>
              <a:t>Akihiko Noguchi </a:t>
            </a: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 err="1"/>
              <a:t>Alok</a:t>
            </a:r>
            <a:r>
              <a:rPr lang="en-US" sz="3200" dirty="0"/>
              <a:t> </a:t>
            </a:r>
            <a:r>
              <a:rPr lang="en-US" sz="3200" dirty="0" err="1" smtClean="0"/>
              <a:t>Rastogi</a:t>
            </a: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/>
              <a:t>Anthony </a:t>
            </a:r>
            <a:r>
              <a:rPr lang="en-US" sz="3200" dirty="0" smtClean="0"/>
              <a:t>Bell</a:t>
            </a:r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 smtClean="0"/>
              <a:t>Colleen Mallory</a:t>
            </a: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 smtClean="0"/>
              <a:t>Elaine Shafer</a:t>
            </a: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 smtClean="0"/>
              <a:t>Jean Silvestri</a:t>
            </a: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/>
              <a:t>Joel Fisher </a:t>
            </a:r>
            <a:endParaRPr lang="en-US" sz="3200" dirty="0" smtClean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 smtClean="0"/>
              <a:t>Joseph Hageman</a:t>
            </a:r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/>
              <a:t>Kamlesh Macwan</a:t>
            </a:r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/>
              <a:t>Leslie Caldarelli</a:t>
            </a:r>
          </a:p>
          <a:p>
            <a:pPr marL="0" indent="0" eaLnBrk="1" hangingPunct="1">
              <a:lnSpc>
                <a:spcPct val="80000"/>
              </a:lnSpc>
              <a:buClr>
                <a:srgbClr val="F58466"/>
              </a:buClr>
              <a:buNone/>
            </a:pPr>
            <a:endParaRPr lang="en-US" sz="3200" dirty="0"/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 smtClean="0"/>
              <a:t>Maliha Shareef</a:t>
            </a: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 smtClean="0"/>
              <a:t>Marc </a:t>
            </a:r>
            <a:r>
              <a:rPr lang="en-US" sz="3200" dirty="0"/>
              <a:t>Weiss</a:t>
            </a:r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 smtClean="0"/>
              <a:t>Matthew Derrick</a:t>
            </a: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/>
              <a:t>Patricia </a:t>
            </a:r>
            <a:r>
              <a:rPr lang="en-US" sz="3200" dirty="0" err="1" smtClean="0"/>
              <a:t>Ittmann</a:t>
            </a:r>
            <a:endParaRPr lang="en-US" sz="3200" dirty="0" smtClean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 smtClean="0"/>
              <a:t>Preetha </a:t>
            </a:r>
            <a:r>
              <a:rPr lang="en-US" sz="3200" dirty="0" err="1" smtClean="0"/>
              <a:t>Prezad</a:t>
            </a:r>
            <a:endParaRPr lang="en-US" sz="3200" dirty="0" smtClean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 smtClean="0"/>
              <a:t>Radley Hein</a:t>
            </a: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/>
              <a:t>Robert Covert </a:t>
            </a:r>
            <a:endParaRPr lang="en-US" sz="3200" dirty="0" smtClean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 smtClean="0"/>
              <a:t>Syd Foreman</a:t>
            </a: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 err="1" smtClean="0"/>
              <a:t>Venkata</a:t>
            </a:r>
            <a:r>
              <a:rPr lang="en-US" sz="3200" dirty="0" smtClean="0"/>
              <a:t> </a:t>
            </a:r>
            <a:r>
              <a:rPr lang="en-US" sz="3200" dirty="0" err="1" smtClean="0"/>
              <a:t>Majjiga</a:t>
            </a: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 err="1"/>
              <a:t>Vibhan</a:t>
            </a:r>
            <a:r>
              <a:rPr lang="en-US" sz="3200" dirty="0"/>
              <a:t> </a:t>
            </a:r>
            <a:r>
              <a:rPr lang="en-US" sz="3200" dirty="0" err="1" smtClean="0"/>
              <a:t>Thaker</a:t>
            </a:r>
            <a:endParaRPr lang="en-US" sz="3200" dirty="0"/>
          </a:p>
          <a:p>
            <a:pPr eaLnBrk="1" hangingPunct="1">
              <a:lnSpc>
                <a:spcPct val="80000"/>
              </a:lnSpc>
              <a:buClr>
                <a:srgbClr val="F58466"/>
              </a:buClr>
            </a:pPr>
            <a:r>
              <a:rPr lang="en-US" sz="3200" dirty="0"/>
              <a:t>William </a:t>
            </a:r>
            <a:r>
              <a:rPr lang="en-US" sz="3200" dirty="0" smtClean="0"/>
              <a:t>Stratton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8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Goal 2: Offer Responsive QI </a:t>
            </a:r>
            <a:b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Services </a:t>
            </a:r>
            <a:r>
              <a:rPr lang="en-US" altLang="en-US" sz="4000" b="1" dirty="0">
                <a:solidFill>
                  <a:srgbClr val="F58466"/>
                </a:solidFill>
                <a:latin typeface="Goudy Old Style" pitchFamily="18" charset="0"/>
              </a:rPr>
              <a:t>to </a:t>
            </a:r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Hospital Teams</a:t>
            </a:r>
            <a:endParaRPr lang="en-US" altLang="en-US" sz="40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16387" name="Content Placeholder 3"/>
          <p:cNvSpPr>
            <a:spLocks noGrp="1"/>
          </p:cNvSpPr>
          <p:nvPr>
            <p:ph idx="1"/>
          </p:nvPr>
        </p:nvSpPr>
        <p:spPr>
          <a:xfrm>
            <a:off x="533400" y="1524000"/>
            <a:ext cx="7924800" cy="4678363"/>
          </a:xfrm>
        </p:spPr>
        <p:txBody>
          <a:bodyPr/>
          <a:lstStyle/>
          <a:p>
            <a:pPr marL="342900" lvl="1" indent="-342900" eaLnBrk="1" hangingPunct="1"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sz="2400" dirty="0" smtClean="0"/>
              <a:t>Monthly </a:t>
            </a:r>
            <a:r>
              <a:rPr lang="en-US" altLang="en-US" sz="2400" dirty="0"/>
              <a:t>OB &amp; Neonatal team calls with team talks</a:t>
            </a:r>
          </a:p>
          <a:p>
            <a:pPr marL="342900" lvl="1" indent="-342900" eaLnBrk="1" hangingPunct="1"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sz="2400" dirty="0" smtClean="0"/>
              <a:t>May 2016, </a:t>
            </a:r>
            <a:r>
              <a:rPr lang="en-US" altLang="en-US" sz="2400" dirty="0"/>
              <a:t>OB &amp; Neonatal Face-to-face meetings with </a:t>
            </a:r>
            <a:r>
              <a:rPr lang="en-US" altLang="en-US" sz="2400" dirty="0" smtClean="0"/>
              <a:t>approximately  325 participants </a:t>
            </a:r>
            <a:r>
              <a:rPr lang="en-US" altLang="en-US" sz="2400" dirty="0"/>
              <a:t>total</a:t>
            </a:r>
          </a:p>
          <a:p>
            <a:pPr marL="342900" lvl="1" indent="-342900" eaLnBrk="1" hangingPunct="1"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sz="2400" dirty="0"/>
              <a:t>4 Maternal Hypertension QI topic workshops with </a:t>
            </a:r>
            <a:r>
              <a:rPr lang="en-US" altLang="en-US" sz="2400" dirty="0" smtClean="0"/>
              <a:t>about </a:t>
            </a:r>
            <a:r>
              <a:rPr lang="en-US" altLang="en-US" sz="2400" dirty="0"/>
              <a:t>50 hospitals </a:t>
            </a:r>
            <a:r>
              <a:rPr lang="en-US" altLang="en-US" sz="2400" dirty="0" smtClean="0"/>
              <a:t>and </a:t>
            </a:r>
            <a:r>
              <a:rPr lang="en-US" altLang="en-US" sz="2400" dirty="0"/>
              <a:t>topic champions sharing strategies</a:t>
            </a:r>
          </a:p>
          <a:p>
            <a:pPr marL="342900" lvl="1" indent="-342900" eaLnBrk="1" hangingPunct="1"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sz="2400" dirty="0"/>
              <a:t>Facilitated OB &amp; Neonatal topic discussion boards in members’ only section</a:t>
            </a:r>
          </a:p>
          <a:p>
            <a:pPr marL="342900" lvl="1" indent="-342900" eaLnBrk="1" hangingPunct="1"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sz="2400" dirty="0"/>
              <a:t>Facilitated twice-monthly OB teams newsletter &amp; Golden Hour Listserv</a:t>
            </a:r>
          </a:p>
          <a:p>
            <a:pPr marL="342900" lvl="1" indent="-342900" eaLnBrk="1" hangingPunct="1"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sz="2400" dirty="0" smtClean="0"/>
              <a:t>Monthly updates of key resources on ilpqc.org</a:t>
            </a:r>
          </a:p>
          <a:p>
            <a:pPr marL="342900" lvl="1" indent="-342900" eaLnBrk="1" hangingPunct="1"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sz="2400" dirty="0" smtClean="0"/>
              <a:t>Developed </a:t>
            </a:r>
            <a:r>
              <a:rPr lang="en-US" altLang="en-US" sz="2400" dirty="0"/>
              <a:t>real-time reports </a:t>
            </a:r>
            <a:r>
              <a:rPr lang="en-US" altLang="en-US" sz="2400" dirty="0" smtClean="0"/>
              <a:t>to work with </a:t>
            </a:r>
            <a:r>
              <a:rPr lang="en-US" altLang="en-US" sz="2400" dirty="0"/>
              <a:t>rapid-response data </a:t>
            </a:r>
            <a:r>
              <a:rPr lang="en-US" altLang="en-US" sz="2400" dirty="0" smtClean="0"/>
              <a:t>system for each initiative</a:t>
            </a:r>
          </a:p>
          <a:p>
            <a:pPr marL="0" lvl="1" indent="0" eaLnBrk="1" hangingPunct="1">
              <a:buClr>
                <a:srgbClr val="F58466"/>
              </a:buClr>
              <a:buNone/>
            </a:pPr>
            <a:endParaRPr lang="en-US" altLang="en-US" sz="2400" dirty="0"/>
          </a:p>
          <a:p>
            <a:pPr marL="457200" lvl="1" indent="0" eaLnBrk="1" hangingPunct="1">
              <a:buClr>
                <a:srgbClr val="F58466"/>
              </a:buClr>
              <a:buNone/>
            </a:pPr>
            <a:endParaRPr lang="en-US" alt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09709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228600" y="281515"/>
            <a:ext cx="8229600" cy="869951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rgbClr val="F58466"/>
                </a:solidFill>
                <a:latin typeface="Goudy Old Style" panose="02020502050305020303" pitchFamily="18" charset="0"/>
                <a:hlinkClick r:id="rId3"/>
              </a:rPr>
              <a:t>www.ilpqc.org</a:t>
            </a:r>
            <a:r>
              <a:rPr lang="en-US" altLang="en-US" sz="4000" dirty="0" smtClean="0">
                <a:solidFill>
                  <a:srgbClr val="F58466"/>
                </a:solidFill>
                <a:latin typeface="Goudy Old Style" panose="02020502050305020303" pitchFamily="18" charset="0"/>
              </a:rPr>
              <a:t>	</a:t>
            </a:r>
            <a:endParaRPr lang="en-US" altLang="en-US" dirty="0" smtClean="0">
              <a:solidFill>
                <a:srgbClr val="F58466"/>
              </a:solidFill>
              <a:latin typeface="Goudy Old Style" panose="02020502050305020303" pitchFamily="18" charset="0"/>
            </a:endParaRPr>
          </a:p>
        </p:txBody>
      </p:sp>
      <p:pic>
        <p:nvPicPr>
          <p:cNvPr id="16387" name="Content Placeholder 9" descr="IllinoisPQC_logo_PMS280+IL-tint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781800" y="152400"/>
            <a:ext cx="2133600" cy="1066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4791786" cy="3167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29" y="2424618"/>
            <a:ext cx="4871967" cy="26720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13" y="4079556"/>
            <a:ext cx="4892287" cy="26244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199" y="5391781"/>
            <a:ext cx="4175513" cy="369332"/>
          </a:xfrm>
          <a:prstGeom prst="rect">
            <a:avLst/>
          </a:prstGeom>
          <a:solidFill>
            <a:srgbClr val="F9B7A5"/>
          </a:solidFill>
          <a:ln>
            <a:solidFill>
              <a:srgbClr val="00499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990"/>
                </a:solidFill>
              </a:rPr>
              <a:t>Team Sharing on Discussion Boards</a:t>
            </a:r>
            <a:endParaRPr lang="en-US" dirty="0">
              <a:solidFill>
                <a:srgbClr val="00499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343400" y="1447800"/>
            <a:ext cx="685800" cy="381000"/>
          </a:xfrm>
          <a:prstGeom prst="ellipse">
            <a:avLst/>
          </a:prstGeom>
          <a:noFill/>
          <a:ln>
            <a:solidFill>
              <a:srgbClr val="F584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7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533401" y="273051"/>
            <a:ext cx="8153400" cy="869951"/>
          </a:xfrm>
        </p:spPr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rgbClr val="F58466"/>
                </a:solidFill>
                <a:latin typeface="Goudy Old Style" panose="02020502050305020303" pitchFamily="18" charset="0"/>
              </a:rPr>
              <a:t>ILPQC Data System</a:t>
            </a:r>
            <a:endParaRPr lang="en-US" altLang="en-US" sz="4000" dirty="0" smtClean="0">
              <a:latin typeface="Goudy Old Style" panose="020205020503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62" y="1106608"/>
            <a:ext cx="5318102" cy="2715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01" y="3275268"/>
            <a:ext cx="5977525" cy="276121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762000" y="3275268"/>
            <a:ext cx="2590800" cy="1525332"/>
          </a:xfrm>
          <a:prstGeom prst="straightConnector1">
            <a:avLst/>
          </a:prstGeom>
          <a:ln>
            <a:solidFill>
              <a:srgbClr val="F58466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04800" y="4953000"/>
            <a:ext cx="4175513" cy="1200329"/>
          </a:xfrm>
          <a:prstGeom prst="rect">
            <a:avLst/>
          </a:prstGeom>
          <a:solidFill>
            <a:srgbClr val="F9B7A5"/>
          </a:solidFill>
          <a:ln>
            <a:solidFill>
              <a:srgbClr val="00499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4990"/>
                </a:solidFill>
              </a:rPr>
              <a:t>Rapid Response reports on outcome, process, and balancing measures allows each hospital to compare data across time and across hospitals</a:t>
            </a:r>
            <a:endParaRPr lang="en-US" dirty="0">
              <a:solidFill>
                <a:srgbClr val="0049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17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438400" y="1536382"/>
            <a:ext cx="5562599" cy="1784787"/>
          </a:xfrm>
          <a:prstGeom prst="rect">
            <a:avLst/>
          </a:prstGeom>
          <a:solidFill>
            <a:srgbClr val="F9B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anose="02020502050305020303" pitchFamily="18" charset="0"/>
              </a:rPr>
              <a:t>Goal 3: Celebrate Birth </a:t>
            </a:r>
            <a:br>
              <a:rPr lang="en-US" altLang="en-US" sz="4000" b="1" dirty="0" smtClean="0">
                <a:solidFill>
                  <a:srgbClr val="F58466"/>
                </a:solidFill>
                <a:latin typeface="Goudy Old Style" panose="02020502050305020303" pitchFamily="18" charset="0"/>
              </a:rPr>
            </a:br>
            <a:r>
              <a:rPr lang="en-US" altLang="en-US" sz="4000" b="1" dirty="0" smtClean="0">
                <a:solidFill>
                  <a:srgbClr val="F58466"/>
                </a:solidFill>
                <a:latin typeface="Goudy Old Style" panose="02020502050305020303" pitchFamily="18" charset="0"/>
              </a:rPr>
              <a:t>Certificate Accuracy Initiative Success</a:t>
            </a:r>
            <a:endParaRPr lang="en-US" altLang="en-US" sz="4000" b="1" dirty="0" smtClean="0">
              <a:latin typeface="Goudy Old Style" panose="02020502050305020303" pitchFamily="18" charset="0"/>
            </a:endParaRPr>
          </a:p>
        </p:txBody>
      </p:sp>
      <p:sp>
        <p:nvSpPr>
          <p:cNvPr id="11269" name="Text Placeholder 7"/>
          <p:cNvSpPr>
            <a:spLocks noGrp="1"/>
          </p:cNvSpPr>
          <p:nvPr>
            <p:ph type="body" sz="quarter" idx="1"/>
          </p:nvPr>
        </p:nvSpPr>
        <p:spPr>
          <a:xfrm>
            <a:off x="2438401" y="1525497"/>
            <a:ext cx="5562599" cy="1784787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2"/>
                </a:solidFill>
              </a:rPr>
              <a:t>Aim:</a:t>
            </a:r>
            <a:r>
              <a:rPr lang="en-US" altLang="en-US" dirty="0" smtClean="0"/>
              <a:t> In partnership with IDPH and IHA, obtain at least 95% accuracy on 17 key birth certificate variables by December 2015</a:t>
            </a:r>
            <a:endParaRPr lang="en-US" altLang="en-US" b="0" dirty="0" smtClean="0"/>
          </a:p>
        </p:txBody>
      </p:sp>
      <p:pic>
        <p:nvPicPr>
          <p:cNvPr id="11271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536382"/>
            <a:ext cx="1905000" cy="17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6229" y="3328427"/>
            <a:ext cx="751477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buClr>
                <a:srgbClr val="F58466"/>
              </a:buClr>
            </a:pPr>
            <a:r>
              <a:rPr lang="en-US" altLang="en-US" dirty="0" smtClean="0">
                <a:solidFill>
                  <a:srgbClr val="004990"/>
                </a:solidFill>
                <a:latin typeface="+mj-lt"/>
              </a:rPr>
              <a:t>Results: </a:t>
            </a:r>
          </a:p>
          <a:p>
            <a:pPr marL="285750" indent="-285750" algn="just" eaLnBrk="1" hangingPunct="1">
              <a:buClr>
                <a:srgbClr val="F58466"/>
              </a:buClr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j-lt"/>
              </a:rPr>
              <a:t>107 teams participated; 230 face to face attendees </a:t>
            </a:r>
          </a:p>
          <a:p>
            <a:pPr marL="285750" indent="-285750" algn="just" eaLnBrk="1" hangingPunct="1">
              <a:buClr>
                <a:srgbClr val="F58466"/>
              </a:buClr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j-lt"/>
              </a:rPr>
              <a:t>Improved </a:t>
            </a:r>
            <a:r>
              <a:rPr lang="en-US" altLang="en-US" sz="2000" dirty="0">
                <a:latin typeface="+mj-lt"/>
              </a:rPr>
              <a:t>BC accuracy from 87% to 97% across 109 hospitals</a:t>
            </a:r>
          </a:p>
          <a:p>
            <a:pPr marL="285750" indent="-285750" algn="just" eaLnBrk="1" hangingPunct="1">
              <a:buClr>
                <a:srgbClr val="F58466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</a:rPr>
              <a:t>Commended 81 (76%) hospitals reaching  &gt;95% accuracy for Oct, Nov, or Dec 2015</a:t>
            </a:r>
          </a:p>
          <a:p>
            <a:pPr marL="285750" indent="-285750" algn="just" eaLnBrk="1" hangingPunct="1">
              <a:buClr>
                <a:srgbClr val="F58466"/>
              </a:buClr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+mj-lt"/>
              </a:rPr>
              <a:t>Accurate, rapid response data that provides comparison across time and across participating hospitals is crucial to identify opportunities for improvement, focus efforts, gauge progress and improve outcomes</a:t>
            </a:r>
          </a:p>
        </p:txBody>
      </p:sp>
    </p:spTree>
    <p:extLst>
      <p:ext uri="{BB962C8B-B14F-4D97-AF65-F5344CB8AC3E}">
        <p14:creationId xmlns:p14="http://schemas.microsoft.com/office/powerpoint/2010/main" val="33112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smtClean="0">
                <a:solidFill>
                  <a:srgbClr val="F58466"/>
                </a:solidFill>
                <a:latin typeface="Goudy Old Style" panose="02020502050305020303" pitchFamily="18" charset="0"/>
              </a:rPr>
              <a:t>BC Accuracy: Overall Accuracy</a:t>
            </a:r>
            <a:br>
              <a:rPr lang="en-US" altLang="en-US" sz="4000" b="1" smtClean="0">
                <a:solidFill>
                  <a:srgbClr val="F58466"/>
                </a:solidFill>
                <a:latin typeface="Goudy Old Style" panose="02020502050305020303" pitchFamily="18" charset="0"/>
              </a:rPr>
            </a:br>
            <a:r>
              <a:rPr lang="en-US" altLang="en-US" sz="4000" b="1" smtClean="0">
                <a:solidFill>
                  <a:srgbClr val="F58466"/>
                </a:solidFill>
                <a:latin typeface="Goudy Old Style" panose="02020502050305020303" pitchFamily="18" charset="0"/>
              </a:rPr>
              <a:t>of All Variables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0" y="1219201"/>
          <a:ext cx="91440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401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smtClean="0">
                <a:solidFill>
                  <a:srgbClr val="F58466"/>
                </a:solidFill>
                <a:latin typeface="Goudy Old Style" panose="02020502050305020303" pitchFamily="18" charset="0"/>
              </a:rPr>
              <a:t>BC Accuracy Improvement </a:t>
            </a:r>
            <a:br>
              <a:rPr lang="en-US" altLang="en-US" sz="4000" b="1" smtClean="0">
                <a:solidFill>
                  <a:srgbClr val="F58466"/>
                </a:solidFill>
                <a:latin typeface="Goudy Old Style" panose="02020502050305020303" pitchFamily="18" charset="0"/>
              </a:rPr>
            </a:br>
            <a:r>
              <a:rPr lang="en-US" altLang="en-US" sz="4000" b="1" smtClean="0">
                <a:solidFill>
                  <a:srgbClr val="F58466"/>
                </a:solidFill>
                <a:latin typeface="Goudy Old Style" panose="02020502050305020303" pitchFamily="18" charset="0"/>
              </a:rPr>
              <a:t>from Baseline to Date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52400" y="1371600"/>
          <a:ext cx="8763000" cy="4648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7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869951"/>
          </a:xfrm>
        </p:spPr>
        <p:txBody>
          <a:bodyPr/>
          <a:lstStyle/>
          <a:p>
            <a:r>
              <a:rPr lang="en-US" sz="6600" cap="small" dirty="0" smtClean="0">
                <a:solidFill>
                  <a:srgbClr val="F58466"/>
                </a:solidFill>
                <a:latin typeface="Goudy Old Style" pitchFamily="18" charset="0"/>
              </a:rPr>
              <a:t>Fly the W!!</a:t>
            </a:r>
            <a:endParaRPr lang="en-US" sz="6600" cap="small" dirty="0" smtClean="0">
              <a:solidFill>
                <a:srgbClr val="F58466"/>
              </a:solidFill>
              <a:latin typeface="Goudy Old Style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1131279"/>
            <a:ext cx="3291840" cy="495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4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anose="02020502050305020303" pitchFamily="18" charset="0"/>
              </a:rPr>
              <a:t>Birth Certificate Accuracy </a:t>
            </a:r>
            <a:br>
              <a:rPr lang="en-US" altLang="en-US" sz="4000" b="1" dirty="0" smtClean="0">
                <a:solidFill>
                  <a:srgbClr val="F58466"/>
                </a:solidFill>
                <a:latin typeface="Goudy Old Style" panose="02020502050305020303" pitchFamily="18" charset="0"/>
              </a:rPr>
            </a:br>
            <a:r>
              <a:rPr lang="en-US" altLang="en-US" sz="4000" b="1" dirty="0" smtClean="0">
                <a:solidFill>
                  <a:srgbClr val="F58466"/>
                </a:solidFill>
                <a:latin typeface="Goudy Old Style" panose="02020502050305020303" pitchFamily="18" charset="0"/>
              </a:rPr>
              <a:t>Sustainability with Vital Records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0" y="1692275"/>
            <a:ext cx="33528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58466"/>
              </a:buClr>
              <a:buNone/>
            </a:pPr>
            <a:r>
              <a:rPr lang="en-US" altLang="en-US" sz="2800" b="1" dirty="0">
                <a:solidFill>
                  <a:srgbClr val="F58466"/>
                </a:solidFill>
                <a:latin typeface="Goudy Old Style" panose="02020502050305020303" pitchFamily="18" charset="0"/>
              </a:rPr>
              <a:t>Hospital </a:t>
            </a:r>
            <a:r>
              <a:rPr lang="en-US" altLang="en-US" sz="2800" b="1" dirty="0" smtClean="0">
                <a:solidFill>
                  <a:srgbClr val="F58466"/>
                </a:solidFill>
                <a:latin typeface="Goudy Old Style" panose="02020502050305020303" pitchFamily="18" charset="0"/>
              </a:rPr>
              <a:t>Level</a:t>
            </a:r>
          </a:p>
          <a:p>
            <a:pPr>
              <a:buClr>
                <a:srgbClr val="F58466"/>
              </a:buClr>
            </a:pPr>
            <a:r>
              <a:rPr lang="en-US" altLang="en-US" sz="2700" dirty="0" smtClean="0"/>
              <a:t>Quarterly audits to monitor accuracy levels</a:t>
            </a:r>
          </a:p>
          <a:p>
            <a:pPr>
              <a:buClr>
                <a:srgbClr val="F58466"/>
              </a:buClr>
            </a:pPr>
            <a:r>
              <a:rPr lang="en-US" altLang="en-US" sz="2700" dirty="0" smtClean="0"/>
              <a:t>Monthly team meetings</a:t>
            </a:r>
          </a:p>
          <a:p>
            <a:pPr>
              <a:buClr>
                <a:srgbClr val="F58466"/>
              </a:buClr>
            </a:pPr>
            <a:r>
              <a:rPr lang="en-US" altLang="en-US" sz="2700" dirty="0" smtClean="0"/>
              <a:t>New hire training</a:t>
            </a:r>
          </a:p>
          <a:p>
            <a:pPr>
              <a:buClr>
                <a:srgbClr val="F58466"/>
              </a:buClr>
            </a:pPr>
            <a:r>
              <a:rPr lang="en-US" altLang="en-US" sz="2700" dirty="0" smtClean="0"/>
              <a:t>EMR integration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79441"/>
            <a:ext cx="2390849" cy="127935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200400" y="1692275"/>
            <a:ext cx="3657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F58466"/>
              </a:buClr>
              <a:buNone/>
            </a:pPr>
            <a:r>
              <a:rPr lang="en-US" altLang="en-US" sz="2800" b="1" dirty="0" smtClean="0">
                <a:solidFill>
                  <a:srgbClr val="F58466"/>
                </a:solidFill>
                <a:latin typeface="Goudy Old Style" panose="02020502050305020303" pitchFamily="18" charset="0"/>
              </a:rPr>
              <a:t>Support for Staff</a:t>
            </a:r>
          </a:p>
          <a:p>
            <a:pPr>
              <a:buClr>
                <a:srgbClr val="F58466"/>
              </a:buClr>
            </a:pPr>
            <a:r>
              <a:rPr lang="en-US" altLang="en-US" sz="2700" dirty="0"/>
              <a:t>Reestablish Quarterly Newsletters</a:t>
            </a:r>
          </a:p>
          <a:p>
            <a:pPr>
              <a:buClr>
                <a:srgbClr val="F58466"/>
              </a:buClr>
            </a:pPr>
            <a:r>
              <a:rPr lang="en-US" altLang="en-US" sz="2700" dirty="0"/>
              <a:t>In-Person Training </a:t>
            </a:r>
          </a:p>
          <a:p>
            <a:pPr>
              <a:buClr>
                <a:srgbClr val="F58466"/>
              </a:buClr>
            </a:pPr>
            <a:r>
              <a:rPr lang="en-US" altLang="en-US" sz="2700" dirty="0"/>
              <a:t>Yearly Conference</a:t>
            </a:r>
          </a:p>
          <a:p>
            <a:pPr>
              <a:buClr>
                <a:srgbClr val="F58466"/>
              </a:buClr>
            </a:pPr>
            <a:r>
              <a:rPr lang="en-US" altLang="en-US" sz="2700" dirty="0"/>
              <a:t>Maintain Current Reference Material</a:t>
            </a:r>
          </a:p>
          <a:p>
            <a:pPr>
              <a:buClr>
                <a:srgbClr val="F58466"/>
              </a:buClr>
            </a:pPr>
            <a:r>
              <a:rPr lang="en-US" altLang="en-US" sz="2700" dirty="0"/>
              <a:t>Avenues for Improved Communication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601" y="3419116"/>
            <a:ext cx="2096046" cy="135569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</p:pic>
      <p:cxnSp>
        <p:nvCxnSpPr>
          <p:cNvPr id="7" name="Straight Arrow Connector 6"/>
          <p:cNvCxnSpPr/>
          <p:nvPr/>
        </p:nvCxnSpPr>
        <p:spPr>
          <a:xfrm>
            <a:off x="5410200" y="2895600"/>
            <a:ext cx="9906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10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anose="02020502050305020303" pitchFamily="18" charset="0"/>
              </a:rPr>
              <a:t>Goal 4: Engage Patients &amp;</a:t>
            </a:r>
            <a:br>
              <a:rPr lang="en-US" altLang="en-US" sz="4000" b="1" dirty="0" smtClean="0">
                <a:solidFill>
                  <a:srgbClr val="F58466"/>
                </a:solidFill>
                <a:latin typeface="Goudy Old Style" panose="02020502050305020303" pitchFamily="18" charset="0"/>
              </a:rPr>
            </a:br>
            <a:r>
              <a:rPr lang="en-US" altLang="en-US" sz="4000" b="1" dirty="0" smtClean="0">
                <a:solidFill>
                  <a:srgbClr val="F58466"/>
                </a:solidFill>
                <a:latin typeface="Goudy Old Style" panose="02020502050305020303" pitchFamily="18" charset="0"/>
              </a:rPr>
              <a:t>Families in QI Work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676400"/>
            <a:ext cx="5372100" cy="4525963"/>
          </a:xfrm>
        </p:spPr>
        <p:txBody>
          <a:bodyPr/>
          <a:lstStyle/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400" dirty="0"/>
              <a:t>Golden Hour initiative included patient/family engagement </a:t>
            </a:r>
            <a:r>
              <a:rPr lang="en-US" sz="2400" dirty="0" smtClean="0"/>
              <a:t>measures</a:t>
            </a:r>
            <a:endParaRPr lang="en-US" sz="2400" dirty="0"/>
          </a:p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400" dirty="0" smtClean="0"/>
              <a:t>OB </a:t>
            </a:r>
            <a:r>
              <a:rPr lang="en-US" sz="2400" dirty="0"/>
              <a:t>and Neonatal teams </a:t>
            </a:r>
            <a:r>
              <a:rPr lang="en-US" sz="2400" dirty="0" smtClean="0"/>
              <a:t>to identify </a:t>
            </a:r>
            <a:r>
              <a:rPr lang="en-US" sz="2400" dirty="0"/>
              <a:t>a patient/family advisor </a:t>
            </a:r>
            <a:r>
              <a:rPr lang="en-US" sz="2400" dirty="0" smtClean="0"/>
              <a:t>for </a:t>
            </a:r>
            <a:r>
              <a:rPr lang="en-US" sz="2400" dirty="0"/>
              <a:t>their QI team</a:t>
            </a:r>
          </a:p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400" dirty="0"/>
              <a:t>Developed information sheet and patient/family </a:t>
            </a:r>
            <a:r>
              <a:rPr lang="en-US" sz="2400" dirty="0" smtClean="0"/>
              <a:t>advisor </a:t>
            </a:r>
            <a:r>
              <a:rPr lang="en-US" sz="2400" dirty="0"/>
              <a:t>recruitment resources for hospital teams</a:t>
            </a:r>
          </a:p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400" dirty="0"/>
              <a:t>Recruiting Patient/Family Advisor for ILPQC OB and Neonatal Advisory </a:t>
            </a:r>
            <a:r>
              <a:rPr lang="en-US" sz="2400" dirty="0" smtClean="0"/>
              <a:t>Groups</a:t>
            </a:r>
          </a:p>
        </p:txBody>
      </p:sp>
      <p:pic>
        <p:nvPicPr>
          <p:cNvPr id="2050" name="Picture 2" descr="C:\Users\finnegak\Downloads\AdobeStock_5905146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905000"/>
            <a:ext cx="3566197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2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4152" y="2286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Goal 5: Working Together on</a:t>
            </a:r>
            <a:b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State-wide Initiatives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4888068" cy="3318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7" y="4419600"/>
            <a:ext cx="3355848" cy="2239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38" y="3494813"/>
            <a:ext cx="5029200" cy="3356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791" y="1255234"/>
            <a:ext cx="3242860" cy="2432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442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152400" y="3276600"/>
            <a:ext cx="6035710" cy="990599"/>
          </a:xfrm>
          <a:solidFill>
            <a:srgbClr val="C9D7E9"/>
          </a:solidFill>
        </p:spPr>
        <p:txBody>
          <a:bodyPr anchor="ctr">
            <a:noAutofit/>
          </a:bodyPr>
          <a:lstStyle/>
          <a:p>
            <a:pPr algn="just"/>
            <a:r>
              <a:rPr lang="en-US" altLang="en-US" sz="2200" dirty="0" smtClean="0">
                <a:solidFill>
                  <a:srgbClr val="004990"/>
                </a:solidFill>
              </a:rPr>
              <a:t>Approach: </a:t>
            </a:r>
            <a:r>
              <a:rPr lang="en-US" altLang="en-US" sz="2200" dirty="0" smtClean="0"/>
              <a:t>Establish </a:t>
            </a:r>
            <a:r>
              <a:rPr lang="en-US" altLang="en-US" sz="2200" dirty="0"/>
              <a:t>workgroup, identify hospital teams, </a:t>
            </a:r>
            <a:r>
              <a:rPr lang="en-US" altLang="en-US" sz="2200" dirty="0" smtClean="0"/>
              <a:t>implement toolkit with </a:t>
            </a:r>
            <a:r>
              <a:rPr lang="en-US" altLang="en-US" sz="2200" dirty="0"/>
              <a:t>evidenced based practices for first hours of life</a:t>
            </a:r>
          </a:p>
        </p:txBody>
      </p:sp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52400" y="295275"/>
            <a:ext cx="8153400" cy="869950"/>
          </a:xfrm>
        </p:spPr>
        <p:txBody>
          <a:bodyPr/>
          <a:lstStyle/>
          <a:p>
            <a:pPr algn="l" eaLnBrk="1" hangingPunct="1"/>
            <a:r>
              <a:rPr lang="en-US" altLang="en-US" sz="3900" b="1" dirty="0">
                <a:solidFill>
                  <a:srgbClr val="F58466"/>
                </a:solidFill>
                <a:latin typeface="Goudy Old Style" pitchFamily="18" charset="0"/>
              </a:rPr>
              <a:t>Neonatal Golden Hour </a:t>
            </a:r>
            <a:r>
              <a:rPr lang="en-US" altLang="en-US" sz="3900" b="1" dirty="0" smtClean="0">
                <a:solidFill>
                  <a:srgbClr val="F58466"/>
                </a:solidFill>
                <a:latin typeface="Goudy Old Style" pitchFamily="18" charset="0"/>
              </a:rPr>
              <a:t/>
            </a:r>
            <a:br>
              <a:rPr lang="en-US" altLang="en-US" sz="39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altLang="en-US" sz="3900" b="1" dirty="0" smtClean="0">
                <a:solidFill>
                  <a:srgbClr val="F58466"/>
                </a:solidFill>
                <a:latin typeface="Goudy Old Style" pitchFamily="18" charset="0"/>
              </a:rPr>
              <a:t>Initiative</a:t>
            </a:r>
            <a:endParaRPr lang="en-US" altLang="en-US" sz="39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46083" name="Text Placeholder 7"/>
          <p:cNvSpPr>
            <a:spLocks noGrp="1"/>
          </p:cNvSpPr>
          <p:nvPr>
            <p:ph type="body" sz="quarter" idx="1"/>
          </p:nvPr>
        </p:nvSpPr>
        <p:spPr>
          <a:xfrm>
            <a:off x="152400" y="1371600"/>
            <a:ext cx="6035710" cy="1905000"/>
          </a:xfrm>
          <a:solidFill>
            <a:srgbClr val="F9B7A5"/>
          </a:solidFill>
        </p:spPr>
        <p:txBody>
          <a:bodyPr anchor="ctr">
            <a:normAutofit fontScale="92500" lnSpcReduction="10000"/>
          </a:bodyPr>
          <a:lstStyle/>
          <a:p>
            <a:pPr algn="just">
              <a:defRPr/>
            </a:pPr>
            <a:r>
              <a:rPr lang="en-US" dirty="0" smtClean="0">
                <a:solidFill>
                  <a:srgbClr val="004990"/>
                </a:solidFill>
              </a:rPr>
              <a:t>Aim: </a:t>
            </a:r>
            <a:r>
              <a:rPr lang="en-US" dirty="0" smtClean="0"/>
              <a:t>Implement  resuscitation checklist with brief and debrief of the </a:t>
            </a:r>
            <a:r>
              <a:rPr lang="en-US" dirty="0"/>
              <a:t>OB and nursery team </a:t>
            </a:r>
            <a:r>
              <a:rPr lang="en-US" dirty="0" smtClean="0"/>
              <a:t>in  80% of high-risk deliveries by December 2017 to reduce the rate of infants with chronic lung disease, </a:t>
            </a:r>
            <a:r>
              <a:rPr lang="en-US" dirty="0" err="1" smtClean="0"/>
              <a:t>retinopothy</a:t>
            </a:r>
            <a:r>
              <a:rPr lang="en-US" dirty="0" smtClean="0"/>
              <a:t> of prematurity </a:t>
            </a:r>
            <a:r>
              <a:rPr lang="en-US" dirty="0"/>
              <a:t>and </a:t>
            </a:r>
            <a:r>
              <a:rPr lang="en-US" dirty="0" err="1" smtClean="0"/>
              <a:t>intraventricular</a:t>
            </a:r>
            <a:r>
              <a:rPr lang="en-US" dirty="0" smtClean="0"/>
              <a:t> </a:t>
            </a:r>
            <a:r>
              <a:rPr lang="en-US" dirty="0"/>
              <a:t>h</a:t>
            </a:r>
            <a:r>
              <a:rPr lang="en-US" dirty="0" smtClean="0"/>
              <a:t>emorrhage </a:t>
            </a:r>
            <a:endParaRPr lang="en-US" b="0" dirty="0" smtClean="0"/>
          </a:p>
        </p:txBody>
      </p:sp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228600" y="4473575"/>
            <a:ext cx="807720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sz="2400" dirty="0" smtClean="0">
                <a:latin typeface="+mn-lt"/>
                <a:cs typeface="Arial" charset="0"/>
              </a:rPr>
              <a:t>23 Level II, II+, &amp; III NICUs participating </a:t>
            </a:r>
          </a:p>
          <a:p>
            <a:pPr marL="457200" indent="-457200" eaLnBrk="1" hangingPunct="1"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sz="2400" dirty="0">
                <a:latin typeface="+mn-lt"/>
              </a:rPr>
              <a:t>Data collection in progress with </a:t>
            </a:r>
            <a:r>
              <a:rPr lang="en-US" altLang="en-US" sz="2400" dirty="0" smtClean="0">
                <a:latin typeface="+mn-lt"/>
              </a:rPr>
              <a:t>4,215 </a:t>
            </a:r>
            <a:r>
              <a:rPr lang="en-US" altLang="en-US" sz="2400" dirty="0">
                <a:latin typeface="+mn-lt"/>
              </a:rPr>
              <a:t>infants entered in to </a:t>
            </a:r>
            <a:r>
              <a:rPr lang="en-US" altLang="en-US" sz="2400" dirty="0" smtClean="0">
                <a:latin typeface="+mn-lt"/>
              </a:rPr>
              <a:t>ILPQC Data System </a:t>
            </a:r>
            <a:r>
              <a:rPr lang="en-US" altLang="en-US" sz="2400" dirty="0">
                <a:latin typeface="+mn-lt"/>
              </a:rPr>
              <a:t>as of </a:t>
            </a:r>
            <a:r>
              <a:rPr lang="en-US" altLang="en-US" sz="2400" dirty="0" smtClean="0">
                <a:latin typeface="+mn-lt"/>
              </a:rPr>
              <a:t>10/13/2106</a:t>
            </a:r>
            <a:endParaRPr lang="en-US" altLang="en-US" sz="2400" dirty="0">
              <a:latin typeface="+mn-lt"/>
            </a:endParaRPr>
          </a:p>
          <a:p>
            <a:pPr marL="457200" indent="-457200" eaLnBrk="1" hangingPunct="1"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sz="2400" dirty="0" smtClean="0">
                <a:latin typeface="+mn-lt"/>
                <a:cs typeface="Arial" charset="0"/>
              </a:rPr>
              <a:t>Kick-off April 20, 2015, Face-to-Face May 13, 2016</a:t>
            </a:r>
            <a:endParaRPr lang="en-US" altLang="en-US" sz="2400" dirty="0">
              <a:latin typeface="+mn-lt"/>
              <a:cs typeface="Arial" charset="0"/>
            </a:endParaRPr>
          </a:p>
        </p:txBody>
      </p:sp>
      <p:pic>
        <p:nvPicPr>
          <p:cNvPr id="7" name="Picture 6" descr="C:\Users\finnegak\AppData\Local\Microsoft\Windows\Temporary Internet Files\Content.IE5\EWS4I67X\iStock_000021457837XLarge (1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 bwMode="auto">
          <a:xfrm>
            <a:off x="6188110" y="1371600"/>
            <a:ext cx="297833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22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Golden Hour Toolkit Team </a:t>
            </a:r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478971" y="1371600"/>
            <a:ext cx="8534400" cy="4419600"/>
          </a:xfrm>
        </p:spPr>
        <p:txBody>
          <a:bodyPr numCol="2"/>
          <a:lstStyle/>
          <a:p>
            <a:pPr marL="457200" lvl="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/>
              <a:t>Mohamad Al-Hosni</a:t>
            </a:r>
          </a:p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 smtClean="0"/>
              <a:t>Margaret </a:t>
            </a:r>
            <a:r>
              <a:rPr lang="en-US" sz="2800" dirty="0" err="1"/>
              <a:t>Behm</a:t>
            </a:r>
            <a:endParaRPr lang="en-US" sz="2800" dirty="0"/>
          </a:p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/>
              <a:t>Leslie </a:t>
            </a:r>
            <a:r>
              <a:rPr lang="en-US" sz="2800" dirty="0" err="1"/>
              <a:t>Caldarelli</a:t>
            </a:r>
            <a:endParaRPr lang="en-US" sz="2800" dirty="0"/>
          </a:p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/>
              <a:t>Kim </a:t>
            </a:r>
            <a:r>
              <a:rPr lang="en-US" sz="2800" dirty="0" err="1"/>
              <a:t>Carmignani</a:t>
            </a:r>
            <a:endParaRPr lang="en-US" sz="2800" dirty="0"/>
          </a:p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/>
              <a:t>Matthew Derrick</a:t>
            </a:r>
          </a:p>
          <a:p>
            <a:pPr marL="457200" lvl="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altLang="en-US" sz="2800" dirty="0" smtClean="0"/>
              <a:t>Rhonda Gale</a:t>
            </a:r>
          </a:p>
          <a:p>
            <a:pPr marL="457200" lvl="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/>
              <a:t>Terry Griffin</a:t>
            </a:r>
          </a:p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 smtClean="0"/>
              <a:t>Jodi </a:t>
            </a:r>
            <a:r>
              <a:rPr lang="en-US" sz="2800" dirty="0"/>
              <a:t>Hoskins</a:t>
            </a:r>
          </a:p>
          <a:p>
            <a:pPr marL="457200" lvl="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/>
              <a:t>Justin </a:t>
            </a:r>
            <a:r>
              <a:rPr lang="en-US" sz="2800" dirty="0" err="1"/>
              <a:t>Josephsen</a:t>
            </a:r>
            <a:endParaRPr lang="en-US" sz="2800" dirty="0"/>
          </a:p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 err="1" smtClean="0"/>
              <a:t>Venkata</a:t>
            </a:r>
            <a:r>
              <a:rPr lang="en-US" sz="2800" dirty="0" smtClean="0"/>
              <a:t> </a:t>
            </a:r>
            <a:r>
              <a:rPr lang="en-US" sz="2800" dirty="0" err="1"/>
              <a:t>Majjiga</a:t>
            </a:r>
            <a:endParaRPr lang="en-US" sz="2800" dirty="0"/>
          </a:p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 smtClean="0"/>
              <a:t>Lisa </a:t>
            </a:r>
            <a:r>
              <a:rPr lang="en-US" sz="2800" dirty="0"/>
              <a:t>Maloney</a:t>
            </a:r>
          </a:p>
          <a:p>
            <a:pPr marL="457200" lvl="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 smtClean="0"/>
              <a:t>Tonya </a:t>
            </a:r>
            <a:r>
              <a:rPr lang="en-US" sz="2800" dirty="0" err="1" smtClean="0"/>
              <a:t>Mangiaguerra</a:t>
            </a:r>
            <a:endParaRPr lang="en-US" sz="2800" dirty="0" smtClean="0"/>
          </a:p>
          <a:p>
            <a:pPr marL="457200" lvl="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/>
              <a:t>Aaron Muller</a:t>
            </a:r>
          </a:p>
          <a:p>
            <a:pPr marL="457200" lvl="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/>
              <a:t>Akihiko Noguchi</a:t>
            </a:r>
          </a:p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 smtClean="0"/>
              <a:t>Steven </a:t>
            </a:r>
            <a:r>
              <a:rPr lang="en-US" sz="2800" dirty="0"/>
              <a:t>B. Powell</a:t>
            </a:r>
          </a:p>
          <a:p>
            <a:pPr marL="457200" lvl="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 smtClean="0"/>
              <a:t>Katherine Robbins</a:t>
            </a:r>
          </a:p>
          <a:p>
            <a:pPr marL="457200" lvl="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 smtClean="0"/>
              <a:t>Beverly Robin</a:t>
            </a:r>
          </a:p>
          <a:p>
            <a:pPr marL="457200" lvl="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 err="1" smtClean="0"/>
              <a:t>Korina</a:t>
            </a:r>
            <a:r>
              <a:rPr lang="en-US" sz="2800" dirty="0" smtClean="0"/>
              <a:t> Sanchez</a:t>
            </a:r>
          </a:p>
          <a:p>
            <a:pPr marL="457200" lvl="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sz="2800" dirty="0" err="1" smtClean="0"/>
              <a:t>Maliha</a:t>
            </a:r>
            <a:r>
              <a:rPr lang="en-US" sz="2800" dirty="0" smtClean="0"/>
              <a:t> </a:t>
            </a:r>
            <a:r>
              <a:rPr lang="en-US" sz="2800" dirty="0" err="1" smtClean="0"/>
              <a:t>Shareef</a:t>
            </a:r>
            <a:endParaRPr lang="en-US" sz="2800" dirty="0" smtClean="0"/>
          </a:p>
          <a:p>
            <a:pPr marL="457200" indent="-457200" algn="r" eaLnBrk="1" hangingPunct="1">
              <a:spcBef>
                <a:spcPct val="0"/>
              </a:spcBef>
              <a:buClr>
                <a:srgbClr val="F58466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 marL="457200" indent="-457200" algn="r" eaLnBrk="1" hangingPunct="1">
              <a:spcBef>
                <a:spcPct val="0"/>
              </a:spcBef>
              <a:buClr>
                <a:srgbClr val="F58466"/>
              </a:buClr>
              <a:buFont typeface="Arial" pitchFamily="34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95071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Golden Hour Goals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914400" y="4724400"/>
            <a:ext cx="7924800" cy="1066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63" name="Content Placeholder 2"/>
          <p:cNvSpPr>
            <a:spLocks noGrp="1"/>
          </p:cNvSpPr>
          <p:nvPr>
            <p:ph idx="1"/>
          </p:nvPr>
        </p:nvSpPr>
        <p:spPr>
          <a:xfrm>
            <a:off x="478971" y="1371600"/>
            <a:ext cx="8534400" cy="4678362"/>
          </a:xfrm>
        </p:spPr>
        <p:txBody>
          <a:bodyPr/>
          <a:lstStyle/>
          <a:p>
            <a:pPr marL="457200" lvl="0" indent="-457200" eaLnBrk="1" hangingPunct="1">
              <a:spcBef>
                <a:spcPct val="0"/>
              </a:spcBef>
              <a:buClr>
                <a:srgbClr val="F58466"/>
              </a:buClr>
            </a:pPr>
            <a:r>
              <a:rPr lang="en-US" altLang="en-US" sz="2400" dirty="0" smtClean="0"/>
              <a:t>Increase use of evidence-based practices in:</a:t>
            </a:r>
            <a:endParaRPr lang="en-US" altLang="en-US" sz="2400" dirty="0"/>
          </a:p>
          <a:p>
            <a:pPr marL="857250" lvl="1" indent="-457200" eaLnBrk="1" hangingPunct="1">
              <a:spcBef>
                <a:spcPct val="0"/>
              </a:spcBef>
              <a:buClr>
                <a:srgbClr val="00499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cs typeface="Arial" charset="0"/>
              </a:rPr>
              <a:t>Delivery </a:t>
            </a:r>
            <a:r>
              <a:rPr lang="en-US" sz="2400" dirty="0">
                <a:latin typeface="+mj-lt"/>
                <a:cs typeface="Arial" charset="0"/>
              </a:rPr>
              <a:t>room team </a:t>
            </a:r>
            <a:r>
              <a:rPr lang="en-US" sz="2400" dirty="0" smtClean="0">
                <a:latin typeface="+mj-lt"/>
                <a:cs typeface="Arial" charset="0"/>
              </a:rPr>
              <a:t>communication (brief</a:t>
            </a:r>
            <a:r>
              <a:rPr lang="en-US" sz="2400" dirty="0">
                <a:latin typeface="+mj-lt"/>
                <a:cs typeface="Arial" charset="0"/>
              </a:rPr>
              <a:t>, </a:t>
            </a:r>
            <a:r>
              <a:rPr lang="en-US" sz="2400" dirty="0" smtClean="0">
                <a:latin typeface="+mj-lt"/>
                <a:cs typeface="Arial" charset="0"/>
              </a:rPr>
              <a:t>debrief, checklist)</a:t>
            </a:r>
            <a:endParaRPr lang="en-US" sz="2400" dirty="0">
              <a:latin typeface="+mj-lt"/>
              <a:cs typeface="Arial" charset="0"/>
            </a:endParaRPr>
          </a:p>
          <a:p>
            <a:pPr marL="857250" lvl="1" indent="-457200" eaLnBrk="1" hangingPunct="1">
              <a:spcBef>
                <a:spcPct val="0"/>
              </a:spcBef>
              <a:buClr>
                <a:srgbClr val="004990"/>
              </a:buClr>
              <a:buFont typeface="Arial" pitchFamily="34" charset="0"/>
              <a:buChar char="•"/>
            </a:pPr>
            <a:r>
              <a:rPr lang="en-US" sz="2400" dirty="0">
                <a:latin typeface="+mj-lt"/>
                <a:cs typeface="Arial" charset="0"/>
              </a:rPr>
              <a:t>Delivery room clinical </a:t>
            </a:r>
            <a:r>
              <a:rPr lang="en-US" sz="2400" dirty="0" smtClean="0">
                <a:latin typeface="+mj-lt"/>
                <a:cs typeface="Arial" charset="0"/>
              </a:rPr>
              <a:t>practices (</a:t>
            </a:r>
            <a:r>
              <a:rPr lang="en-US" sz="2400" dirty="0" smtClean="0"/>
              <a:t>CPAP, surfactant, timed cord clamping)</a:t>
            </a:r>
          </a:p>
          <a:p>
            <a:pPr marL="857250" lvl="1" indent="-457200" eaLnBrk="1" hangingPunct="1">
              <a:spcBef>
                <a:spcPct val="0"/>
              </a:spcBef>
              <a:buClr>
                <a:srgbClr val="00499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cs typeface="Arial" charset="0"/>
              </a:rPr>
              <a:t>Family engagement</a:t>
            </a:r>
            <a:r>
              <a:rPr lang="en-US" sz="2400" dirty="0">
                <a:latin typeface="+mj-lt"/>
                <a:cs typeface="Arial" charset="0"/>
              </a:rPr>
              <a:t> </a:t>
            </a:r>
            <a:r>
              <a:rPr lang="en-US" sz="2400" dirty="0" smtClean="0">
                <a:latin typeface="+mj-lt"/>
                <a:cs typeface="Arial" charset="0"/>
              </a:rPr>
              <a:t>(family contact pre-delivery, family present at resuscitation and NICU admission)</a:t>
            </a:r>
            <a:endParaRPr lang="en-US" sz="2400" dirty="0">
              <a:latin typeface="+mj-lt"/>
              <a:cs typeface="Arial" charset="0"/>
            </a:endParaRPr>
          </a:p>
          <a:p>
            <a:pPr marL="857250" lvl="1" indent="-457200" eaLnBrk="1" hangingPunct="1">
              <a:spcBef>
                <a:spcPct val="0"/>
              </a:spcBef>
              <a:buClr>
                <a:srgbClr val="004990"/>
              </a:buClr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cs typeface="Arial" charset="0"/>
              </a:rPr>
              <a:t>Neonatal </a:t>
            </a:r>
            <a:r>
              <a:rPr lang="en-US" sz="2400" dirty="0">
                <a:latin typeface="+mj-lt"/>
                <a:cs typeface="Arial" charset="0"/>
              </a:rPr>
              <a:t>intensive care unit (NICU) </a:t>
            </a:r>
            <a:r>
              <a:rPr lang="en-US" sz="2400" dirty="0" smtClean="0">
                <a:latin typeface="+mj-lt"/>
                <a:cs typeface="Arial" charset="0"/>
              </a:rPr>
              <a:t>admission (standardize admission, </a:t>
            </a:r>
            <a:r>
              <a:rPr lang="en-US" sz="2400" dirty="0" smtClean="0"/>
              <a:t>intravenous </a:t>
            </a:r>
            <a:r>
              <a:rPr lang="en-US" sz="2400" dirty="0"/>
              <a:t>glucose and </a:t>
            </a:r>
            <a:r>
              <a:rPr lang="en-US" sz="2400" dirty="0" smtClean="0"/>
              <a:t>antibiotics, admission temperature)</a:t>
            </a:r>
          </a:p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Potential Cost Savings: Based on current projections, reduction </a:t>
            </a:r>
            <a:r>
              <a:rPr lang="en-US" sz="2400" dirty="0">
                <a:solidFill>
                  <a:schemeClr val="bg1"/>
                </a:solidFill>
              </a:rPr>
              <a:t>in chronic lung </a:t>
            </a:r>
            <a:r>
              <a:rPr lang="en-US" sz="2400" dirty="0" smtClean="0">
                <a:solidFill>
                  <a:schemeClr val="bg1"/>
                </a:solidFill>
              </a:rPr>
              <a:t>disease and </a:t>
            </a:r>
            <a:r>
              <a:rPr lang="en-US" sz="2400" dirty="0" err="1">
                <a:solidFill>
                  <a:schemeClr val="bg1"/>
                </a:solidFill>
              </a:rPr>
              <a:t>intraventricular</a:t>
            </a:r>
            <a:r>
              <a:rPr lang="en-US" sz="2400" dirty="0">
                <a:solidFill>
                  <a:schemeClr val="bg1"/>
                </a:solidFill>
              </a:rPr>
              <a:t> hemorrhage </a:t>
            </a:r>
            <a:r>
              <a:rPr lang="en-US" sz="2400" dirty="0" smtClean="0">
                <a:solidFill>
                  <a:schemeClr val="bg1"/>
                </a:solidFill>
              </a:rPr>
              <a:t>could result in over $10 million in savings</a:t>
            </a:r>
            <a:endParaRPr lang="en-US" sz="2400" dirty="0">
              <a:solidFill>
                <a:schemeClr val="bg1"/>
              </a:solidFill>
            </a:endParaRPr>
          </a:p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  <a:buFont typeface="Arial" pitchFamily="34" charset="0"/>
              <a:buChar char="•"/>
            </a:pPr>
            <a:endParaRPr lang="en-US" sz="2400" dirty="0" smtClean="0"/>
          </a:p>
          <a:p>
            <a:pPr marL="457200" indent="-457200" eaLnBrk="1" hangingPunct="1">
              <a:spcBef>
                <a:spcPct val="0"/>
              </a:spcBef>
              <a:buClr>
                <a:srgbClr val="F58466"/>
              </a:buClr>
              <a:buFont typeface="Arial" pitchFamily="34" charset="0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00667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153400" cy="990600"/>
          </a:xfrm>
        </p:spPr>
        <p:txBody>
          <a:bodyPr/>
          <a:lstStyle/>
          <a:p>
            <a:pPr algn="l" eaLnBrk="1" hangingPunct="1"/>
            <a:r>
              <a:rPr lang="en-US" altLang="en-US" sz="3500" b="1" dirty="0">
                <a:solidFill>
                  <a:srgbClr val="F58466"/>
                </a:solidFill>
                <a:latin typeface="Goudy Old Style" pitchFamily="18" charset="0"/>
              </a:rPr>
              <a:t>Neonatal Golden </a:t>
            </a:r>
            <a:r>
              <a:rPr lang="en-US" altLang="en-US" sz="3500" b="1" dirty="0" smtClean="0">
                <a:solidFill>
                  <a:srgbClr val="F58466"/>
                </a:solidFill>
                <a:latin typeface="Goudy Old Style" pitchFamily="18" charset="0"/>
              </a:rPr>
              <a:t>Hour: </a:t>
            </a:r>
            <a:br>
              <a:rPr lang="en-US" altLang="en-US" sz="35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altLang="en-US" sz="3500" b="1" dirty="0" smtClean="0">
                <a:solidFill>
                  <a:srgbClr val="F58466"/>
                </a:solidFill>
                <a:latin typeface="Goudy Old Style" pitchFamily="18" charset="0"/>
              </a:rPr>
              <a:t>Communication Practices</a:t>
            </a:r>
            <a:endParaRPr lang="en-US" altLang="en-US" sz="35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4313872"/>
              </p:ext>
            </p:extLst>
          </p:nvPr>
        </p:nvGraphicFramePr>
        <p:xfrm>
          <a:off x="76201" y="1158752"/>
          <a:ext cx="8991600" cy="4937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809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153400" cy="990600"/>
          </a:xfrm>
        </p:spPr>
        <p:txBody>
          <a:bodyPr/>
          <a:lstStyle/>
          <a:p>
            <a:pPr algn="l" eaLnBrk="1" hangingPunct="1"/>
            <a:r>
              <a:rPr lang="en-US" altLang="en-US" sz="3500" b="1" dirty="0">
                <a:solidFill>
                  <a:srgbClr val="F58466"/>
                </a:solidFill>
                <a:latin typeface="Goudy Old Style" pitchFamily="18" charset="0"/>
              </a:rPr>
              <a:t>Neonatal Golden </a:t>
            </a:r>
            <a:r>
              <a:rPr lang="en-US" altLang="en-US" sz="3500" b="1" dirty="0" smtClean="0">
                <a:solidFill>
                  <a:srgbClr val="F58466"/>
                </a:solidFill>
                <a:latin typeface="Goudy Old Style" pitchFamily="18" charset="0"/>
              </a:rPr>
              <a:t>Hour: </a:t>
            </a:r>
            <a:br>
              <a:rPr lang="en-US" altLang="en-US" sz="35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altLang="en-US" sz="3500" b="1" dirty="0" smtClean="0">
                <a:solidFill>
                  <a:srgbClr val="F58466"/>
                </a:solidFill>
                <a:latin typeface="Goudy Old Style" pitchFamily="18" charset="0"/>
              </a:rPr>
              <a:t>Delivery Room Practices</a:t>
            </a:r>
            <a:endParaRPr lang="en-US" altLang="en-US" sz="35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228601" y="1485304"/>
          <a:ext cx="7358062" cy="4534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517907" y="3200400"/>
            <a:ext cx="152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Goals:</a:t>
            </a:r>
          </a:p>
          <a:p>
            <a:pPr marL="285750" indent="-285750">
              <a:buClr>
                <a:srgbClr val="F58466"/>
              </a:buClr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CPAP = 70%</a:t>
            </a:r>
          </a:p>
          <a:p>
            <a:pPr marL="285750" indent="-285750">
              <a:buClr>
                <a:srgbClr val="F58466"/>
              </a:buClr>
              <a:buFont typeface="Arial" pitchFamily="34" charset="0"/>
              <a:buChar char="•"/>
            </a:pPr>
            <a:r>
              <a:rPr lang="en-US" sz="1600" dirty="0" smtClean="0">
                <a:latin typeface="+mj-lt"/>
              </a:rPr>
              <a:t>TCC = 80%</a:t>
            </a:r>
            <a:endParaRPr lang="en-U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550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153400" cy="990600"/>
          </a:xfrm>
        </p:spPr>
        <p:txBody>
          <a:bodyPr/>
          <a:lstStyle/>
          <a:p>
            <a:pPr algn="l" eaLnBrk="1" hangingPunct="1"/>
            <a:r>
              <a:rPr lang="en-US" altLang="en-US" sz="3500" b="1" dirty="0">
                <a:solidFill>
                  <a:srgbClr val="F58466"/>
                </a:solidFill>
                <a:latin typeface="Goudy Old Style" pitchFamily="18" charset="0"/>
              </a:rPr>
              <a:t>Neonatal Golden </a:t>
            </a:r>
            <a:r>
              <a:rPr lang="en-US" altLang="en-US" sz="3500" b="1" dirty="0" smtClean="0">
                <a:solidFill>
                  <a:srgbClr val="F58466"/>
                </a:solidFill>
                <a:latin typeface="Goudy Old Style" pitchFamily="18" charset="0"/>
              </a:rPr>
              <a:t>Hour: </a:t>
            </a:r>
            <a:br>
              <a:rPr lang="en-US" altLang="en-US" sz="35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altLang="en-US" sz="3500" b="1" dirty="0" smtClean="0">
                <a:solidFill>
                  <a:srgbClr val="F58466"/>
                </a:solidFill>
                <a:latin typeface="Goudy Old Style" pitchFamily="18" charset="0"/>
              </a:rPr>
              <a:t>Family Practices</a:t>
            </a:r>
            <a:endParaRPr lang="en-US" altLang="en-US" sz="35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76200" y="1219200"/>
          <a:ext cx="8991600" cy="4876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547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153400" cy="990600"/>
          </a:xfrm>
        </p:spPr>
        <p:txBody>
          <a:bodyPr/>
          <a:lstStyle/>
          <a:p>
            <a:pPr algn="l" eaLnBrk="1" hangingPunct="1"/>
            <a:r>
              <a:rPr lang="en-US" altLang="en-US" sz="3500" b="1" dirty="0">
                <a:solidFill>
                  <a:srgbClr val="F58466"/>
                </a:solidFill>
                <a:latin typeface="Goudy Old Style" pitchFamily="18" charset="0"/>
              </a:rPr>
              <a:t>Neonatal Golden </a:t>
            </a:r>
            <a:r>
              <a:rPr lang="en-US" altLang="en-US" sz="3500" b="1" dirty="0" smtClean="0">
                <a:solidFill>
                  <a:srgbClr val="F58466"/>
                </a:solidFill>
                <a:latin typeface="Goudy Old Style" pitchFamily="18" charset="0"/>
              </a:rPr>
              <a:t>Hour: </a:t>
            </a:r>
            <a:br>
              <a:rPr lang="en-US" altLang="en-US" sz="35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altLang="en-US" sz="3500" b="1" dirty="0" smtClean="0">
                <a:solidFill>
                  <a:srgbClr val="F58466"/>
                </a:solidFill>
                <a:latin typeface="Goudy Old Style" pitchFamily="18" charset="0"/>
              </a:rPr>
              <a:t>Admission Practices</a:t>
            </a:r>
            <a:endParaRPr lang="en-US" altLang="en-US" sz="35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91400" y="3200400"/>
            <a:ext cx="1752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Goals:</a:t>
            </a:r>
          </a:p>
          <a:p>
            <a:pPr marL="285750" indent="-285750">
              <a:buClr>
                <a:srgbClr val="F58466"/>
              </a:buClr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IV Glucose &amp; Antibiotics = 80%</a:t>
            </a:r>
          </a:p>
          <a:p>
            <a:pPr marL="285750" indent="-285750">
              <a:buClr>
                <a:srgbClr val="F58466"/>
              </a:buClr>
              <a:buFont typeface="Arial" pitchFamily="34" charset="0"/>
              <a:buChar char="•"/>
            </a:pPr>
            <a:r>
              <a:rPr lang="en-US" sz="1400" dirty="0" smtClean="0">
                <a:latin typeface="+mj-lt"/>
              </a:rPr>
              <a:t>Temp = 90%</a:t>
            </a:r>
            <a:endParaRPr lang="en-US" sz="1400" dirty="0">
              <a:latin typeface="+mj-lt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" y="1066800"/>
          <a:ext cx="7620000" cy="5051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859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Happy 3</a:t>
            </a:r>
            <a:r>
              <a:rPr lang="en-US" altLang="en-US" sz="4000" b="1" baseline="30000" dirty="0" smtClean="0">
                <a:solidFill>
                  <a:srgbClr val="F58466"/>
                </a:solidFill>
                <a:latin typeface="Goudy Old Style" pitchFamily="18" charset="0"/>
              </a:rPr>
              <a:t>rd</a:t>
            </a:r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 Birthday ILPQC!</a:t>
            </a:r>
          </a:p>
        </p:txBody>
      </p:sp>
      <p:sp>
        <p:nvSpPr>
          <p:cNvPr id="16387" name="Content Placeholder 3"/>
          <p:cNvSpPr>
            <a:spLocks noGrp="1"/>
          </p:cNvSpPr>
          <p:nvPr>
            <p:ph idx="1"/>
          </p:nvPr>
        </p:nvSpPr>
        <p:spPr>
          <a:xfrm>
            <a:off x="4724400" y="1295400"/>
            <a:ext cx="3962400" cy="4830763"/>
          </a:xfrm>
        </p:spPr>
        <p:txBody>
          <a:bodyPr/>
          <a:lstStyle/>
          <a:p>
            <a:pPr eaLnBrk="1" hangingPunct="1">
              <a:buClr>
                <a:srgbClr val="F58466"/>
              </a:buClr>
            </a:pPr>
            <a:r>
              <a:rPr lang="en-US" altLang="en-US" sz="2800" dirty="0"/>
              <a:t>Thank you to all who have contributed to building a successful state perinatal quality collaborative for IL</a:t>
            </a:r>
          </a:p>
          <a:p>
            <a:pPr lvl="1" eaLnBrk="1" hangingPunct="1">
              <a:buClr>
                <a:srgbClr val="004990"/>
              </a:buClr>
              <a:buFont typeface="Arial" pitchFamily="34" charset="0"/>
              <a:buChar char="•"/>
            </a:pPr>
            <a:r>
              <a:rPr lang="en-US" altLang="en-US" sz="2000" dirty="0"/>
              <a:t>Sponsors</a:t>
            </a:r>
          </a:p>
          <a:p>
            <a:pPr lvl="1" eaLnBrk="1" hangingPunct="1">
              <a:buClr>
                <a:srgbClr val="004990"/>
              </a:buClr>
              <a:buFont typeface="Arial" pitchFamily="34" charset="0"/>
              <a:buChar char="•"/>
            </a:pPr>
            <a:r>
              <a:rPr lang="en-US" altLang="en-US" sz="2000" dirty="0"/>
              <a:t>Stakeholders</a:t>
            </a:r>
          </a:p>
          <a:p>
            <a:pPr lvl="1" eaLnBrk="1" hangingPunct="1">
              <a:buClr>
                <a:srgbClr val="004990"/>
              </a:buClr>
              <a:buFont typeface="Arial" pitchFamily="34" charset="0"/>
              <a:buChar char="•"/>
            </a:pPr>
            <a:r>
              <a:rPr lang="en-US" altLang="en-US" sz="2000" dirty="0"/>
              <a:t>Advisory Workgroups</a:t>
            </a:r>
          </a:p>
          <a:p>
            <a:pPr lvl="1" eaLnBrk="1" hangingPunct="1">
              <a:buClr>
                <a:srgbClr val="004990"/>
              </a:buClr>
              <a:buFont typeface="Arial" pitchFamily="34" charset="0"/>
              <a:buChar char="•"/>
            </a:pPr>
            <a:r>
              <a:rPr lang="en-US" altLang="en-US" sz="2000" dirty="0"/>
              <a:t>Leadership / Data </a:t>
            </a:r>
            <a:r>
              <a:rPr lang="en-US" altLang="en-US" sz="2000" dirty="0" smtClean="0"/>
              <a:t>teams</a:t>
            </a:r>
          </a:p>
          <a:p>
            <a:pPr lvl="1" eaLnBrk="1" hangingPunct="1">
              <a:buClr>
                <a:srgbClr val="004990"/>
              </a:buClr>
              <a:buFont typeface="Arial" pitchFamily="34" charset="0"/>
              <a:buChar char="•"/>
            </a:pPr>
            <a:r>
              <a:rPr lang="en-US" altLang="en-US" sz="2000" dirty="0" err="1" smtClean="0"/>
              <a:t>Perinatal</a:t>
            </a:r>
            <a:r>
              <a:rPr lang="en-US" altLang="en-US" sz="2000" dirty="0" smtClean="0"/>
              <a:t> Network Administrator &amp; Educators</a:t>
            </a:r>
            <a:endParaRPr lang="en-US" altLang="en-US" sz="2000" dirty="0"/>
          </a:p>
          <a:p>
            <a:pPr lvl="1" eaLnBrk="1" hangingPunct="1">
              <a:buClr>
                <a:srgbClr val="004990"/>
              </a:buClr>
              <a:buFont typeface="Arial" pitchFamily="34" charset="0"/>
              <a:buChar char="•"/>
            </a:pPr>
            <a:r>
              <a:rPr lang="en-US" altLang="en-US" sz="2000" dirty="0"/>
              <a:t>Hospital Teams</a:t>
            </a:r>
          </a:p>
          <a:p>
            <a:pPr lvl="1" eaLnBrk="1" hangingPunct="1">
              <a:buClr>
                <a:srgbClr val="004990"/>
              </a:buClr>
              <a:buFont typeface="Arial" pitchFamily="34" charset="0"/>
              <a:buChar char="•"/>
            </a:pPr>
            <a:r>
              <a:rPr lang="en-US" altLang="en-US" sz="2000" dirty="0" smtClean="0"/>
              <a:t>Patients &amp; Families</a:t>
            </a:r>
            <a:endParaRPr lang="en-US" alt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95400"/>
            <a:ext cx="3394075" cy="509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387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37907" y="3124200"/>
            <a:ext cx="5823857" cy="1524000"/>
          </a:xfrm>
          <a:prstGeom prst="rect">
            <a:avLst/>
          </a:prstGeom>
          <a:solidFill>
            <a:srgbClr val="C9D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4096" y="1752600"/>
            <a:ext cx="5823857" cy="1371600"/>
          </a:xfrm>
          <a:prstGeom prst="rect">
            <a:avLst/>
          </a:prstGeom>
          <a:solidFill>
            <a:srgbClr val="F9B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March of Dimes Big 5 Antenatal </a:t>
            </a:r>
            <a:br>
              <a:rPr lang="en-US" altLang="en-US" sz="36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alt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Corticosteroids (ACT) Initiative</a:t>
            </a:r>
            <a:endParaRPr lang="en-US" altLang="en-US" sz="36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46083" name="Text Placeholder 7"/>
          <p:cNvSpPr>
            <a:spLocks noGrp="1"/>
          </p:cNvSpPr>
          <p:nvPr>
            <p:ph type="body" sz="quarter" idx="1"/>
          </p:nvPr>
        </p:nvSpPr>
        <p:spPr>
          <a:xfrm>
            <a:off x="609600" y="1676400"/>
            <a:ext cx="5867400" cy="14478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</a:rPr>
              <a:t>Aim:</a:t>
            </a:r>
            <a:r>
              <a:rPr lang="en-US" dirty="0" smtClean="0"/>
              <a:t> To optimize ACT administration and documentation to &gt;90% of eligible women who deliver between </a:t>
            </a:r>
            <a:r>
              <a:rPr lang="en-US" dirty="0"/>
              <a:t>23 </a:t>
            </a:r>
            <a:r>
              <a:rPr lang="en-US" baseline="30000" dirty="0"/>
              <a:t>0/6</a:t>
            </a:r>
            <a:r>
              <a:rPr lang="en-US" dirty="0"/>
              <a:t> and 34 </a:t>
            </a:r>
            <a:r>
              <a:rPr lang="en-US" baseline="30000" dirty="0"/>
              <a:t>6/7</a:t>
            </a:r>
            <a:r>
              <a:rPr lang="en-US" dirty="0"/>
              <a:t> </a:t>
            </a:r>
            <a:r>
              <a:rPr lang="en-US" dirty="0" smtClean="0"/>
              <a:t>weeks </a:t>
            </a:r>
            <a:r>
              <a:rPr lang="en-US" dirty="0"/>
              <a:t>gestation </a:t>
            </a:r>
            <a:r>
              <a:rPr lang="en-US" dirty="0" smtClean="0"/>
              <a:t>by December 2016. </a:t>
            </a:r>
            <a:endParaRPr lang="en-US" b="0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34096" y="3124200"/>
            <a:ext cx="5867400" cy="1524000"/>
          </a:xfrm>
        </p:spPr>
        <p:txBody>
          <a:bodyPr>
            <a:normAutofit lnSpcReduction="10000"/>
          </a:bodyPr>
          <a:lstStyle/>
          <a:p>
            <a:r>
              <a:rPr lang="en-US" altLang="en-US" dirty="0" smtClean="0">
                <a:solidFill>
                  <a:schemeClr val="tx2"/>
                </a:solidFill>
              </a:rPr>
              <a:t>Approach: </a:t>
            </a:r>
            <a:r>
              <a:rPr lang="en-US" altLang="en-US" dirty="0" smtClean="0"/>
              <a:t>Establish </a:t>
            </a:r>
            <a:r>
              <a:rPr lang="en-US" altLang="en-US" dirty="0"/>
              <a:t>workgroup, identify hospital teams, implement evidence-based practices </a:t>
            </a:r>
            <a:r>
              <a:rPr lang="en-US" altLang="en-US" dirty="0" smtClean="0"/>
              <a:t>for administration of antenatal corticosteroids to eligible mothers</a:t>
            </a:r>
            <a:endParaRPr lang="en-US" altLang="en-US" dirty="0"/>
          </a:p>
        </p:txBody>
      </p:sp>
      <p:sp>
        <p:nvSpPr>
          <p:cNvPr id="25606" name="TextBox 10"/>
          <p:cNvSpPr txBox="1">
            <a:spLocks noChangeArrowheads="1"/>
          </p:cNvSpPr>
          <p:nvPr/>
        </p:nvSpPr>
        <p:spPr bwMode="auto">
          <a:xfrm>
            <a:off x="609599" y="4707496"/>
            <a:ext cx="8380879" cy="195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buClr>
                <a:srgbClr val="F58466"/>
              </a:buClr>
              <a:buFontTx/>
              <a:buBlip>
                <a:blip r:embed="rId2"/>
              </a:buBlip>
            </a:pPr>
            <a:endParaRPr lang="en-US" altLang="en-US" sz="1000" dirty="0">
              <a:latin typeface="+mj-lt"/>
              <a:cs typeface="Arial" charset="0"/>
            </a:endParaRPr>
          </a:p>
          <a:p>
            <a:pPr marL="342900" indent="-342900" eaLnBrk="1" hangingPunct="1">
              <a:buClr>
                <a:srgbClr val="F58466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11 Illinois hospitals are participating </a:t>
            </a:r>
            <a:r>
              <a:rPr lang="en-US" sz="2000" dirty="0" smtClean="0">
                <a:latin typeface="+mj-lt"/>
              </a:rPr>
              <a:t>with </a:t>
            </a:r>
            <a:r>
              <a:rPr lang="en-US" sz="2000" dirty="0">
                <a:latin typeface="+mj-lt"/>
              </a:rPr>
              <a:t>CA, FL, NY and </a:t>
            </a:r>
            <a:r>
              <a:rPr lang="en-US" sz="2000" dirty="0" smtClean="0">
                <a:latin typeface="+mj-lt"/>
              </a:rPr>
              <a:t>TX </a:t>
            </a:r>
          </a:p>
          <a:p>
            <a:pPr marL="342900" indent="-342900" eaLnBrk="1" hangingPunct="1">
              <a:buClr>
                <a:srgbClr val="F58466"/>
              </a:buClr>
              <a:buFont typeface="Arial" panose="020B0604020202020204" pitchFamily="34" charset="0"/>
              <a:buChar char="•"/>
            </a:pPr>
            <a:r>
              <a:rPr lang="en-US" altLang="en-US" sz="2000" dirty="0" smtClean="0">
                <a:latin typeface="+mj-lt"/>
                <a:cs typeface="Arial" charset="0"/>
              </a:rPr>
              <a:t>IL Face-to-face meeting October 2015</a:t>
            </a:r>
          </a:p>
          <a:p>
            <a:pPr marL="342900" lvl="1" indent="-342900" eaLnBrk="1" hangingPunct="1">
              <a:lnSpc>
                <a:spcPct val="90000"/>
              </a:lnSpc>
              <a:buClr>
                <a:srgbClr val="F58466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Monthly webinars and quality improvement work</a:t>
            </a:r>
          </a:p>
          <a:p>
            <a:pPr marL="342900" lvl="1" indent="-342900" eaLnBrk="1" hangingPunct="1">
              <a:lnSpc>
                <a:spcPct val="90000"/>
              </a:lnSpc>
              <a:buClr>
                <a:srgbClr val="F58466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Baseline (May-July 2015) then monthly data collection (January-December 2016) in MOD data portal</a:t>
            </a:r>
          </a:p>
          <a:p>
            <a:pPr marL="342900" lvl="1" indent="-342900" eaLnBrk="1" hangingPunct="1">
              <a:lnSpc>
                <a:spcPct val="90000"/>
              </a:lnSpc>
              <a:buClr>
                <a:srgbClr val="F58466"/>
              </a:buClr>
              <a:buFont typeface="Arial" panose="020B0604020202020204" pitchFamily="34" charset="0"/>
              <a:buChar char="•"/>
            </a:pPr>
            <a:endParaRPr lang="en-US" sz="2000" dirty="0" smtClean="0">
              <a:latin typeface="+mj-lt"/>
            </a:endParaRPr>
          </a:p>
        </p:txBody>
      </p:sp>
      <p:pic>
        <p:nvPicPr>
          <p:cNvPr id="3074" name="Picture 2" descr="C:\Users\finnegak\Downloads\AdobeStock_26095606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763" y="1752600"/>
            <a:ext cx="188991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55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MOD Big 5 ACT Resources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96" y="1348854"/>
            <a:ext cx="2905530" cy="4448796"/>
          </a:xfrm>
          <a:prstGeom prst="rect">
            <a:avLst/>
          </a:prstGeom>
          <a:ln w="28575">
            <a:solidFill>
              <a:srgbClr val="F58466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15114"/>
            <a:ext cx="3886742" cy="5029902"/>
          </a:xfrm>
          <a:prstGeom prst="rect">
            <a:avLst/>
          </a:prstGeom>
          <a:ln w="28575">
            <a:solidFill>
              <a:srgbClr val="F58466"/>
            </a:solidFill>
          </a:ln>
        </p:spPr>
      </p:pic>
      <p:sp>
        <p:nvSpPr>
          <p:cNvPr id="93187" name="Content Placeholder 3"/>
          <p:cNvSpPr>
            <a:spLocks noGrp="1"/>
          </p:cNvSpPr>
          <p:nvPr>
            <p:ph idx="1"/>
          </p:nvPr>
        </p:nvSpPr>
        <p:spPr>
          <a:xfrm>
            <a:off x="299835" y="5877865"/>
            <a:ext cx="6172200" cy="934303"/>
          </a:xfrm>
          <a:solidFill>
            <a:srgbClr val="C9D7E9"/>
          </a:solidFill>
          <a:ln>
            <a:solidFill>
              <a:srgbClr val="0049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eaLnBrk="1" hangingPunct="1">
              <a:buClr>
                <a:srgbClr val="F58466"/>
              </a:buClr>
              <a:buNone/>
            </a:pPr>
            <a:r>
              <a:rPr lang="en-US" altLang="en-US" sz="2800" dirty="0" smtClean="0"/>
              <a:t>Available on ILPQC Website to improve documentation of ACT administration </a:t>
            </a:r>
          </a:p>
          <a:p>
            <a:pPr marL="0" indent="0" eaLnBrk="1" hangingPunct="1">
              <a:buClr>
                <a:srgbClr val="F58466"/>
              </a:buClr>
              <a:buNone/>
            </a:pPr>
            <a:endParaRPr lang="en-US" alt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810000" y="1893235"/>
            <a:ext cx="1219200" cy="646331"/>
          </a:xfrm>
          <a:prstGeom prst="rect">
            <a:avLst/>
          </a:prstGeom>
          <a:solidFill>
            <a:srgbClr val="C9D7E9"/>
          </a:solidFill>
          <a:ln>
            <a:solidFill>
              <a:srgbClr val="00499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Patient Passport</a:t>
            </a:r>
            <a:endParaRPr lang="en-US" dirty="0"/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>
            <a:off x="3385936" y="2216401"/>
            <a:ext cx="42406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99638" y="2926921"/>
            <a:ext cx="1219200" cy="646331"/>
          </a:xfrm>
          <a:prstGeom prst="rect">
            <a:avLst/>
          </a:prstGeom>
          <a:solidFill>
            <a:srgbClr val="C9D7E9"/>
          </a:solidFill>
          <a:ln>
            <a:solidFill>
              <a:srgbClr val="00499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Maternal</a:t>
            </a:r>
          </a:p>
          <a:p>
            <a:r>
              <a:rPr lang="en-US" dirty="0" smtClean="0"/>
              <a:t>Transport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31632" y="3280653"/>
            <a:ext cx="397568" cy="721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1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MOD ACT QI Work in IL</a:t>
            </a:r>
          </a:p>
        </p:txBody>
      </p:sp>
      <p:sp>
        <p:nvSpPr>
          <p:cNvPr id="93187" name="Content Placeholder 3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marL="342900" lvl="1" indent="-342900" eaLnBrk="1" hangingPunct="1"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dirty="0" smtClean="0"/>
              <a:t>Developing </a:t>
            </a:r>
            <a:r>
              <a:rPr lang="en-US" altLang="en-US" dirty="0"/>
              <a:t>systems to alert providers about </a:t>
            </a:r>
            <a:r>
              <a:rPr lang="en-US" altLang="en-US" dirty="0" smtClean="0"/>
              <a:t>patients’ </a:t>
            </a:r>
            <a:r>
              <a:rPr lang="en-US" altLang="en-US" dirty="0"/>
              <a:t>ACT status</a:t>
            </a:r>
          </a:p>
          <a:p>
            <a:pPr marL="342900" lvl="1" indent="-342900" eaLnBrk="1" hangingPunct="1">
              <a:buClr>
                <a:srgbClr val="F58466"/>
              </a:buClr>
              <a:buFont typeface="Arial" pitchFamily="34" charset="0"/>
              <a:buChar char="•"/>
            </a:pPr>
            <a:r>
              <a:rPr lang="en-US" dirty="0"/>
              <a:t>Training for medical records staff on how to identify and report ACT courses in patient charts</a:t>
            </a:r>
          </a:p>
          <a:p>
            <a:pPr marL="342900" lvl="1" indent="-342900" eaLnBrk="1" hangingPunct="1">
              <a:buClr>
                <a:srgbClr val="F58466"/>
              </a:buClr>
              <a:buFont typeface="Arial" pitchFamily="34" charset="0"/>
              <a:buChar char="•"/>
            </a:pPr>
            <a:r>
              <a:rPr lang="en-US" dirty="0"/>
              <a:t>Education resources for patients with signs and symptoms of preterm labor about the importance and benefits of ACT</a:t>
            </a:r>
          </a:p>
          <a:p>
            <a:pPr marL="342900" lvl="1" indent="-342900" eaLnBrk="1" hangingPunct="1">
              <a:buClr>
                <a:srgbClr val="F58466"/>
              </a:buClr>
              <a:buFont typeface="Arial" pitchFamily="34" charset="0"/>
              <a:buChar char="•"/>
            </a:pPr>
            <a:r>
              <a:rPr lang="en-US" dirty="0"/>
              <a:t>Documenting information on ACT administration for women whose preterm labor does not progress and are sent home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685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153400" cy="990600"/>
          </a:xfrm>
        </p:spPr>
        <p:txBody>
          <a:bodyPr/>
          <a:lstStyle/>
          <a:p>
            <a:pPr algn="l" eaLnBrk="1" hangingPunct="1"/>
            <a:r>
              <a:rPr lang="en-US" altLang="en-US" sz="3500" b="1" dirty="0" smtClean="0">
                <a:solidFill>
                  <a:srgbClr val="F58466"/>
                </a:solidFill>
                <a:latin typeface="Goudy Old Style" pitchFamily="18" charset="0"/>
              </a:rPr>
              <a:t>MOD ACT Data</a:t>
            </a:r>
            <a:endParaRPr lang="en-US" altLang="en-US" sz="35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9728752"/>
              </p:ext>
            </p:extLst>
          </p:nvPr>
        </p:nvGraphicFramePr>
        <p:xfrm>
          <a:off x="0" y="1066800"/>
          <a:ext cx="9143999" cy="502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921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34096" y="1676400"/>
            <a:ext cx="5829842" cy="1480876"/>
          </a:xfrm>
          <a:prstGeom prst="rect">
            <a:avLst/>
          </a:prstGeom>
          <a:solidFill>
            <a:srgbClr val="F9B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083" name="Text Placeholder 7"/>
          <p:cNvSpPr>
            <a:spLocks noGrp="1"/>
          </p:cNvSpPr>
          <p:nvPr>
            <p:ph type="body" sz="quarter" idx="1"/>
          </p:nvPr>
        </p:nvSpPr>
        <p:spPr>
          <a:xfrm>
            <a:off x="627110" y="1709476"/>
            <a:ext cx="5867400" cy="1447800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 smtClean="0">
                <a:solidFill>
                  <a:schemeClr val="tx2"/>
                </a:solidFill>
              </a:rPr>
              <a:t>Aim:</a:t>
            </a:r>
            <a:r>
              <a:rPr lang="en-US" dirty="0" smtClean="0"/>
              <a:t> </a:t>
            </a:r>
            <a:r>
              <a:rPr lang="en-US" dirty="0"/>
              <a:t>Reduce the rate of severe morbidities in women with severe preeclampsia, eclampsia, or preeclampsia superimposed on pre-existing hypertension by 20% </a:t>
            </a:r>
            <a:r>
              <a:rPr lang="en-US" dirty="0" smtClean="0"/>
              <a:t>by Dec. 2017</a:t>
            </a:r>
            <a:endParaRPr lang="en-US" b="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614149" y="3157276"/>
            <a:ext cx="5849789" cy="1414724"/>
          </a:xfrm>
          <a:prstGeom prst="rect">
            <a:avLst/>
          </a:prstGeom>
          <a:solidFill>
            <a:srgbClr val="C9D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56485" y="2947884"/>
            <a:ext cx="5942784" cy="1398435"/>
          </a:xfrm>
        </p:spPr>
        <p:txBody>
          <a:bodyPr>
            <a:normAutofit/>
          </a:bodyPr>
          <a:lstStyle/>
          <a:p>
            <a:r>
              <a:rPr lang="en-US" altLang="en-US" sz="2200" dirty="0" smtClean="0">
                <a:solidFill>
                  <a:schemeClr val="tx2"/>
                </a:solidFill>
              </a:rPr>
              <a:t>Approach: </a:t>
            </a:r>
            <a:r>
              <a:rPr lang="en-US" altLang="en-US" sz="2200" dirty="0" smtClean="0"/>
              <a:t>Establish </a:t>
            </a:r>
            <a:r>
              <a:rPr lang="en-US" altLang="en-US" sz="2200" dirty="0"/>
              <a:t>workgroup, identify hospital teams, implement evidence-based practices / protocols / </a:t>
            </a:r>
            <a:r>
              <a:rPr lang="en-US" altLang="en-US" sz="2200" dirty="0" smtClean="0"/>
              <a:t>AIM HTN Bundle </a:t>
            </a:r>
            <a:endParaRPr lang="en-US" altLang="en-US" sz="2200" dirty="0"/>
          </a:p>
        </p:txBody>
      </p:sp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ILPQC Maternal </a:t>
            </a:r>
            <a:br>
              <a:rPr lang="en-US" altLang="en-US" sz="36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alt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Hypertension Initiative</a:t>
            </a:r>
            <a:endParaRPr lang="en-US" altLang="en-US" sz="36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25606" name="TextBox 10"/>
          <p:cNvSpPr txBox="1">
            <a:spLocks noChangeArrowheads="1"/>
          </p:cNvSpPr>
          <p:nvPr/>
        </p:nvSpPr>
        <p:spPr bwMode="auto">
          <a:xfrm rot="10800000" flipV="1">
            <a:off x="615737" y="4854374"/>
            <a:ext cx="8052705" cy="172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lvl="1" indent="-342900" eaLnBrk="1" hangingPunct="1">
              <a:lnSpc>
                <a:spcPct val="90000"/>
              </a:lnSpc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sz="2000" dirty="0" smtClean="0">
                <a:latin typeface="+mj-lt"/>
                <a:cs typeface="Arial" charset="0"/>
              </a:rPr>
              <a:t>Letter from IDPH Director distributed to all hospitals in the state</a:t>
            </a:r>
          </a:p>
          <a:p>
            <a:pPr marL="342900" lvl="1" indent="-342900" eaLnBrk="1" hangingPunct="1">
              <a:lnSpc>
                <a:spcPct val="90000"/>
              </a:lnSpc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sz="2000" dirty="0" smtClean="0">
                <a:latin typeface="+mj-lt"/>
                <a:cs typeface="Arial" charset="0"/>
              </a:rPr>
              <a:t>110 hospital teams - 23 Wave 1 (Jan 2016), 87 Wave 2 teams (May 2016)</a:t>
            </a:r>
          </a:p>
          <a:p>
            <a:pPr marL="342900" lvl="1" indent="-342900" eaLnBrk="1" hangingPunct="1">
              <a:lnSpc>
                <a:spcPct val="90000"/>
              </a:lnSpc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sz="2000" dirty="0" smtClean="0">
                <a:latin typeface="+mj-lt"/>
              </a:rPr>
              <a:t>HTN </a:t>
            </a:r>
            <a:r>
              <a:rPr lang="en-US" altLang="en-US" sz="2000" dirty="0">
                <a:latin typeface="+mj-lt"/>
              </a:rPr>
              <a:t>Kick-off Call – May </a:t>
            </a:r>
            <a:r>
              <a:rPr lang="en-US" altLang="en-US" sz="2000" dirty="0" smtClean="0">
                <a:latin typeface="+mj-lt"/>
              </a:rPr>
              <a:t>2 with 284 </a:t>
            </a:r>
            <a:r>
              <a:rPr lang="en-US" altLang="en-US" sz="2000" dirty="0">
                <a:latin typeface="+mj-lt"/>
              </a:rPr>
              <a:t>participants from 97 hospitals (88</a:t>
            </a:r>
            <a:r>
              <a:rPr lang="en-US" altLang="en-US" sz="2000" dirty="0" smtClean="0">
                <a:latin typeface="+mj-lt"/>
              </a:rPr>
              <a:t>%)</a:t>
            </a:r>
          </a:p>
          <a:p>
            <a:pPr marL="342900" lvl="1" indent="-342900" eaLnBrk="1" hangingPunct="1">
              <a:lnSpc>
                <a:spcPct val="90000"/>
              </a:lnSpc>
              <a:buClr>
                <a:srgbClr val="F58466"/>
              </a:buClr>
              <a:buFont typeface="Arial" pitchFamily="34" charset="0"/>
              <a:buChar char="•"/>
            </a:pPr>
            <a:r>
              <a:rPr lang="en-US" altLang="en-US" sz="2000" dirty="0" smtClean="0">
                <a:latin typeface="+mj-lt"/>
              </a:rPr>
              <a:t>HTN </a:t>
            </a:r>
            <a:r>
              <a:rPr lang="en-US" altLang="en-US" sz="2000" dirty="0">
                <a:latin typeface="+mj-lt"/>
              </a:rPr>
              <a:t>Face-to-Face </a:t>
            </a:r>
            <a:r>
              <a:rPr lang="en-US" altLang="en-US" sz="2000" dirty="0" smtClean="0">
                <a:latin typeface="+mj-lt"/>
              </a:rPr>
              <a:t>– </a:t>
            </a:r>
            <a:r>
              <a:rPr lang="en-US" altLang="en-US" sz="2000" dirty="0">
                <a:latin typeface="+mj-lt"/>
              </a:rPr>
              <a:t>May 23, Springfield, </a:t>
            </a:r>
            <a:r>
              <a:rPr lang="en-US" altLang="en-US" sz="2000" dirty="0" smtClean="0">
                <a:latin typeface="+mj-lt"/>
              </a:rPr>
              <a:t>IL with 288 </a:t>
            </a:r>
            <a:r>
              <a:rPr lang="en-US" altLang="en-US" sz="2000" dirty="0">
                <a:latin typeface="+mj-lt"/>
              </a:rPr>
              <a:t>attendees from 101 hospitals (92</a:t>
            </a:r>
            <a:r>
              <a:rPr lang="en-US" altLang="en-US" sz="2000" dirty="0" smtClean="0">
                <a:latin typeface="+mj-lt"/>
              </a:rPr>
              <a:t>%)</a:t>
            </a:r>
            <a:endParaRPr lang="en-US" altLang="en-US" sz="2000" dirty="0">
              <a:latin typeface="+mj-lt"/>
            </a:endParaRPr>
          </a:p>
          <a:p>
            <a:pPr marL="0" lvl="1" eaLnBrk="1" hangingPunct="1">
              <a:lnSpc>
                <a:spcPct val="90000"/>
              </a:lnSpc>
              <a:buClr>
                <a:srgbClr val="F58466"/>
              </a:buClr>
            </a:pPr>
            <a:endParaRPr lang="en-US" altLang="en-US" dirty="0">
              <a:latin typeface="+mj-lt"/>
              <a:cs typeface="Arial" charset="0"/>
            </a:endParaRPr>
          </a:p>
        </p:txBody>
      </p:sp>
      <p:pic>
        <p:nvPicPr>
          <p:cNvPr id="1027" name="Picture 3" descr="C:\Users\finnegak\Downloads\AdobeStock_97371554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7" r="26840"/>
          <a:stretch/>
        </p:blipFill>
        <p:spPr bwMode="auto">
          <a:xfrm>
            <a:off x="6462818" y="1676400"/>
            <a:ext cx="2603362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033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Maternal Hypertension </a:t>
            </a:r>
            <a:b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Leadership Team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1600205"/>
            <a:ext cx="3505200" cy="4525963"/>
          </a:xfrm>
        </p:spPr>
        <p:txBody>
          <a:bodyPr/>
          <a:lstStyle/>
          <a:p>
            <a:pPr>
              <a:buClr>
                <a:srgbClr val="F58466"/>
              </a:buClr>
            </a:pPr>
            <a:r>
              <a:rPr lang="en-US" dirty="0" smtClean="0"/>
              <a:t>Ann Borders</a:t>
            </a:r>
          </a:p>
          <a:p>
            <a:pPr>
              <a:buClr>
                <a:srgbClr val="F58466"/>
              </a:buClr>
            </a:pPr>
            <a:r>
              <a:rPr lang="en-US" dirty="0" smtClean="0"/>
              <a:t>Carol Burke</a:t>
            </a:r>
          </a:p>
          <a:p>
            <a:pPr>
              <a:buClr>
                <a:srgbClr val="F58466"/>
              </a:buClr>
            </a:pPr>
            <a:r>
              <a:rPr lang="en-US" dirty="0"/>
              <a:t>Jim Keller</a:t>
            </a:r>
          </a:p>
          <a:p>
            <a:pPr>
              <a:buClr>
                <a:srgbClr val="F58466"/>
              </a:buClr>
            </a:pPr>
            <a:r>
              <a:rPr lang="en-US" dirty="0"/>
              <a:t>Angelique </a:t>
            </a:r>
            <a:r>
              <a:rPr lang="en-US" dirty="0" err="1"/>
              <a:t>Rettig</a:t>
            </a:r>
            <a:endParaRPr lang="en-US" dirty="0"/>
          </a:p>
          <a:p>
            <a:pPr>
              <a:buClr>
                <a:srgbClr val="F58466"/>
              </a:buClr>
            </a:pPr>
            <a:r>
              <a:rPr lang="en-US" dirty="0" err="1" smtClean="0"/>
              <a:t>Maripat</a:t>
            </a:r>
            <a:r>
              <a:rPr lang="en-US" dirty="0" smtClean="0"/>
              <a:t> </a:t>
            </a:r>
            <a:r>
              <a:rPr lang="en-US" dirty="0" err="1" smtClean="0"/>
              <a:t>Zeshke</a:t>
            </a:r>
            <a:endParaRPr 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574" y="1600205"/>
            <a:ext cx="5588000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98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914400"/>
          </a:xfrm>
        </p:spPr>
        <p:txBody>
          <a:bodyPr/>
          <a:lstStyle/>
          <a:p>
            <a:pPr algn="l" eaLnBrk="1" hangingPunct="1"/>
            <a:r>
              <a:rPr lang="en-US" alt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Maternal Hypertension Goals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993189"/>
              </p:ext>
            </p:extLst>
          </p:nvPr>
        </p:nvGraphicFramePr>
        <p:xfrm>
          <a:off x="259307" y="944112"/>
          <a:ext cx="7543799" cy="40850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8149"/>
                <a:gridCol w="977900"/>
                <a:gridCol w="1047750"/>
              </a:tblGrid>
              <a:tr h="44233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Measure</a:t>
                      </a:r>
                      <a:endParaRPr lang="en-US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Type</a:t>
                      </a:r>
                      <a:endParaRPr lang="en-US" sz="1600" dirty="0"/>
                    </a:p>
                  </a:txBody>
                  <a:tcPr marT="45724" marB="45724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Goal</a:t>
                      </a:r>
                      <a:endParaRPr lang="en-US" sz="1600" dirty="0"/>
                    </a:p>
                  </a:txBody>
                  <a:tcPr marT="45724" marB="45724"/>
                </a:tc>
              </a:tr>
              <a:tr h="1157868">
                <a:tc>
                  <a:txBody>
                    <a:bodyPr/>
                    <a:lstStyle/>
                    <a:p>
                      <a:r>
                        <a:rPr lang="en-US" altLang="en-US" sz="1600" b="1" dirty="0" smtClean="0"/>
                        <a:t>Severe Maternal Morbidity (SMM)</a:t>
                      </a:r>
                    </a:p>
                    <a:p>
                      <a:r>
                        <a:rPr lang="en-US" sz="1600" dirty="0" smtClean="0"/>
                        <a:t>No. of</a:t>
                      </a:r>
                      <a:r>
                        <a:rPr lang="en-US" sz="1600" baseline="0" dirty="0" smtClean="0"/>
                        <a:t> w</a:t>
                      </a:r>
                      <a:r>
                        <a:rPr lang="en-US" sz="1600" dirty="0" smtClean="0"/>
                        <a:t>omen</a:t>
                      </a:r>
                      <a:r>
                        <a:rPr lang="en-US" sz="1600" baseline="0" dirty="0" smtClean="0"/>
                        <a:t> with severe maternal morbidities (e.g. Acute renal failure, ARDS, Pulmonary Edema, Puerperal CNS Disorder such as Seizure, DIC, Ventilation, Abruption) / No. </a:t>
                      </a:r>
                      <a:r>
                        <a:rPr lang="en-US" altLang="en-US" sz="1600" dirty="0" smtClean="0"/>
                        <a:t>pregnant &amp; postpartum women with new onset severe range HTN </a:t>
                      </a:r>
                      <a:endParaRPr lang="en-US" sz="16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Outcome</a:t>
                      </a:r>
                      <a:endParaRPr lang="en-US" sz="16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20%</a:t>
                      </a:r>
                      <a:r>
                        <a:rPr lang="en-US" sz="1600" baseline="0" dirty="0" smtClean="0"/>
                        <a:t> reduction</a:t>
                      </a:r>
                      <a:endParaRPr lang="en-US" sz="1600" dirty="0"/>
                    </a:p>
                  </a:txBody>
                  <a:tcPr marT="45724" marB="45724" anchor="ctr"/>
                </a:tc>
              </a:tr>
              <a:tr h="99022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Appropriate Medical Management in</a:t>
                      </a:r>
                      <a:r>
                        <a:rPr lang="en-US" sz="1600" b="1" baseline="0" dirty="0" smtClean="0"/>
                        <a:t> under 60 minutes</a:t>
                      </a:r>
                      <a:endParaRPr lang="en-US" sz="1600" b="1" dirty="0" smtClean="0"/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600" dirty="0" smtClean="0"/>
                        <a:t>No.</a:t>
                      </a:r>
                      <a:r>
                        <a:rPr lang="en-US" altLang="en-US" sz="1600" baseline="0" dirty="0" smtClean="0"/>
                        <a:t> </a:t>
                      </a:r>
                      <a:r>
                        <a:rPr lang="en-US" altLang="en-US" sz="1600" dirty="0" smtClean="0"/>
                        <a:t>of women treated at different time points (30,60,90, &gt;90 min) after elevated BP is confirmed / No. of women with new onset severe range HTN</a:t>
                      </a:r>
                      <a:endParaRPr lang="en-US" sz="16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Process</a:t>
                      </a:r>
                      <a:endParaRPr lang="en-US" sz="16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100%</a:t>
                      </a:r>
                      <a:endParaRPr lang="en-US" sz="1600" dirty="0"/>
                    </a:p>
                  </a:txBody>
                  <a:tcPr marT="45724" marB="45724" anchor="ctr"/>
                </a:tc>
              </a:tr>
              <a:tr h="442332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Debriefs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b="1" dirty="0" smtClean="0"/>
                        <a:t>on all new onset severe range HTN* cases</a:t>
                      </a:r>
                      <a:endParaRPr lang="en-US" sz="1600" b="1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Process</a:t>
                      </a:r>
                      <a:endParaRPr lang="en-US" sz="16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100%</a:t>
                      </a:r>
                      <a:endParaRPr lang="en-US" sz="1600" dirty="0"/>
                    </a:p>
                  </a:txBody>
                  <a:tcPr marT="45724" marB="45724" anchor="ctr"/>
                </a:tc>
              </a:tr>
              <a:tr h="77648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Discharge education</a:t>
                      </a:r>
                      <a:r>
                        <a:rPr lang="en-US" sz="1600" b="1" baseline="0" dirty="0" smtClean="0"/>
                        <a:t> and follow-up </a:t>
                      </a:r>
                      <a:r>
                        <a:rPr lang="en-US" sz="1600" baseline="0" dirty="0" smtClean="0"/>
                        <a:t>within 10 days for all women with severe range HTN,  72 hours with all women with severe range HTN on medications </a:t>
                      </a:r>
                      <a:endParaRPr lang="en-US" sz="16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Process</a:t>
                      </a:r>
                      <a:endParaRPr lang="en-US" sz="16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100%</a:t>
                      </a:r>
                      <a:endParaRPr lang="en-US" sz="1600" dirty="0"/>
                    </a:p>
                  </a:txBody>
                  <a:tcPr marT="45724" marB="45724" anchor="ctr"/>
                </a:tc>
              </a:tr>
            </a:tbl>
          </a:graphicData>
        </a:graphic>
      </p:graphicFrame>
      <p:sp>
        <p:nvSpPr>
          <p:cNvPr id="36894" name="Rectangle 5"/>
          <p:cNvSpPr>
            <a:spLocks noChangeArrowheads="1"/>
          </p:cNvSpPr>
          <p:nvPr/>
        </p:nvSpPr>
        <p:spPr bwMode="auto">
          <a:xfrm>
            <a:off x="0" y="6149581"/>
            <a:ext cx="8382000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Severe range HTN: ≥160 systolic / ≥110(105) diastolic per hospital standard </a:t>
            </a:r>
          </a:p>
          <a:p>
            <a:pPr eaLnBrk="1" hangingPunct="1"/>
            <a:endParaRPr lang="en-US" altLang="en-US" sz="3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alt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*New onset severe range HTN: first episode of persistent severe range HTN (lasting &gt;15 minutes) in a hospitalization (ER, L&amp;D, or other inpatient setting), can be chronic HTN, gestational HTN, preeclampsia and/or postpartum diagnosis.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799" y="5105400"/>
            <a:ext cx="7535839" cy="923330"/>
          </a:xfrm>
          <a:prstGeom prst="rect">
            <a:avLst/>
          </a:prstGeom>
          <a:solidFill>
            <a:srgbClr val="F58466"/>
          </a:solidFill>
          <a:ln>
            <a:solidFill>
              <a:srgbClr val="00499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+mj-lt"/>
              </a:rPr>
              <a:t>$5-9 million in estimated potential savings in hospital medical care costs when SMM cases linked to preeclampsia are reduced by use of appropriate identification and treatment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977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01853" y="1335132"/>
            <a:ext cx="1755689" cy="104046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GET READY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IMPLEMENT STANDARD PROCESSES</a:t>
            </a:r>
            <a:r>
              <a:rPr lang="en-US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for optimal care of severe maternal hypertension in pregnancy</a:t>
            </a:r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001853" y="2495874"/>
            <a:ext cx="1771649" cy="115400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RECOGNIZE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IDENTIFY</a:t>
            </a:r>
            <a:r>
              <a:rPr lang="en-US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pregnant and postpartum women and </a:t>
            </a:r>
            <a:r>
              <a:rPr lang="en-US" sz="1000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ASSESS</a:t>
            </a:r>
            <a:r>
              <a:rPr lang="en-US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for severe maternal hypertension in pregnancy</a:t>
            </a:r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51668" y="1321439"/>
            <a:ext cx="4911357" cy="105416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000" dirty="0" smtClean="0">
                <a:solidFill>
                  <a:prstClr val="black"/>
                </a:solidFill>
              </a:rPr>
              <a:t>Develop </a:t>
            </a:r>
            <a:r>
              <a:rPr lang="en-US" sz="1000" u="sng" dirty="0" smtClean="0">
                <a:solidFill>
                  <a:prstClr val="black"/>
                </a:solidFill>
              </a:rPr>
              <a:t>standard order sets, protocols, and checklists </a:t>
            </a:r>
            <a:r>
              <a:rPr lang="en-US" sz="1000" dirty="0">
                <a:solidFill>
                  <a:prstClr val="black"/>
                </a:solidFill>
              </a:rPr>
              <a:t>for </a:t>
            </a:r>
            <a:r>
              <a:rPr lang="en-US" sz="1000" dirty="0" smtClean="0">
                <a:solidFill>
                  <a:prstClr val="black"/>
                </a:solidFill>
              </a:rPr>
              <a:t>recognition and response to severe maternal hypertension and integrate into EHR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000" dirty="0" smtClean="0">
                <a:solidFill>
                  <a:prstClr val="black"/>
                </a:solidFill>
              </a:rPr>
              <a:t>Ensure </a:t>
            </a:r>
            <a:r>
              <a:rPr lang="en-US" sz="1000" u="sng" dirty="0">
                <a:solidFill>
                  <a:prstClr val="black"/>
                </a:solidFill>
              </a:rPr>
              <a:t>rapid access to </a:t>
            </a:r>
            <a:r>
              <a:rPr lang="en-US" sz="1000" u="sng" dirty="0" smtClean="0">
                <a:solidFill>
                  <a:prstClr val="black"/>
                </a:solidFill>
              </a:rPr>
              <a:t>IV and PO anti-hypertensive medications</a:t>
            </a:r>
            <a:r>
              <a:rPr lang="en-US" sz="1000" dirty="0" smtClean="0">
                <a:solidFill>
                  <a:prstClr val="black"/>
                </a:solidFill>
              </a:rPr>
              <a:t> with guide </a:t>
            </a:r>
            <a:r>
              <a:rPr lang="en-US" sz="1000" dirty="0">
                <a:solidFill>
                  <a:prstClr val="black"/>
                </a:solidFill>
              </a:rPr>
              <a:t>for administration and </a:t>
            </a:r>
            <a:r>
              <a:rPr lang="en-US" sz="1000" dirty="0" smtClean="0">
                <a:solidFill>
                  <a:prstClr val="black"/>
                </a:solidFill>
              </a:rPr>
              <a:t>dosage (e.g. standing orders, medication kits, rapid response team)</a:t>
            </a:r>
            <a:endParaRPr lang="en-US" sz="1000" dirty="0">
              <a:solidFill>
                <a:prstClr val="black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000" u="sng" dirty="0" smtClean="0">
                <a:solidFill>
                  <a:prstClr val="black"/>
                </a:solidFill>
              </a:rPr>
              <a:t>Educate</a:t>
            </a:r>
            <a:r>
              <a:rPr lang="en-US" sz="1000" dirty="0" smtClean="0">
                <a:solidFill>
                  <a:prstClr val="black"/>
                </a:solidFill>
              </a:rPr>
              <a:t> </a:t>
            </a:r>
            <a:r>
              <a:rPr lang="en-US" sz="1000" dirty="0">
                <a:solidFill>
                  <a:prstClr val="black"/>
                </a:solidFill>
              </a:rPr>
              <a:t>OB, ED, and anesthesiology physicians, midwives, and nurses </a:t>
            </a:r>
            <a:r>
              <a:rPr lang="en-US" sz="1000" dirty="0" smtClean="0">
                <a:solidFill>
                  <a:prstClr val="black"/>
                </a:solidFill>
              </a:rPr>
              <a:t>on recognition and response to </a:t>
            </a:r>
            <a:r>
              <a:rPr lang="en-US" sz="1000" dirty="0">
                <a:solidFill>
                  <a:prstClr val="black"/>
                </a:solidFill>
              </a:rPr>
              <a:t>severe </a:t>
            </a:r>
            <a:r>
              <a:rPr lang="en-US" sz="1000" dirty="0" smtClean="0">
                <a:solidFill>
                  <a:prstClr val="black"/>
                </a:solidFill>
              </a:rPr>
              <a:t>maternal hypertension and apply in </a:t>
            </a:r>
            <a:r>
              <a:rPr lang="en-US" sz="1000" u="sng" dirty="0" smtClean="0">
                <a:solidFill>
                  <a:prstClr val="black"/>
                </a:solidFill>
              </a:rPr>
              <a:t>regular </a:t>
            </a:r>
            <a:r>
              <a:rPr lang="en-US" sz="1000" u="sng" dirty="0">
                <a:solidFill>
                  <a:prstClr val="black"/>
                </a:solidFill>
              </a:rPr>
              <a:t>simulation </a:t>
            </a:r>
            <a:r>
              <a:rPr lang="en-US" sz="1000" u="sng" dirty="0" smtClean="0">
                <a:solidFill>
                  <a:prstClr val="black"/>
                </a:solidFill>
              </a:rPr>
              <a:t>drills</a:t>
            </a:r>
            <a:endParaRPr lang="en-US" sz="10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56052" y="2496082"/>
            <a:ext cx="4909685" cy="115379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000" dirty="0" smtClean="0">
                <a:solidFill>
                  <a:prstClr val="black"/>
                </a:solidFill>
              </a:rPr>
              <a:t>Implement a system to </a:t>
            </a:r>
            <a:r>
              <a:rPr lang="en-US" sz="1000" u="sng" dirty="0" smtClean="0">
                <a:solidFill>
                  <a:prstClr val="black"/>
                </a:solidFill>
              </a:rPr>
              <a:t>identify pregnant and postpartum women</a:t>
            </a:r>
            <a:r>
              <a:rPr lang="en-US" sz="1000" dirty="0" smtClean="0">
                <a:solidFill>
                  <a:prstClr val="black"/>
                </a:solidFill>
              </a:rPr>
              <a:t> in all hospital departments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000" dirty="0" smtClean="0">
                <a:solidFill>
                  <a:prstClr val="black"/>
                </a:solidFill>
              </a:rPr>
              <a:t>Execute </a:t>
            </a:r>
            <a:r>
              <a:rPr lang="en-US" sz="1000" u="sng" dirty="0">
                <a:solidFill>
                  <a:prstClr val="black"/>
                </a:solidFill>
              </a:rPr>
              <a:t>protocol for </a:t>
            </a:r>
            <a:r>
              <a:rPr lang="en-US" sz="1000" u="sng" dirty="0" smtClean="0">
                <a:solidFill>
                  <a:prstClr val="black"/>
                </a:solidFill>
              </a:rPr>
              <a:t>measurement, assessment, and monitoring</a:t>
            </a:r>
            <a:r>
              <a:rPr lang="en-US" sz="1000" dirty="0" smtClean="0">
                <a:solidFill>
                  <a:prstClr val="black"/>
                </a:solidFill>
              </a:rPr>
              <a:t> </a:t>
            </a:r>
            <a:r>
              <a:rPr lang="en-US" sz="1000" dirty="0">
                <a:solidFill>
                  <a:prstClr val="black"/>
                </a:solidFill>
              </a:rPr>
              <a:t>of blood pressure and urine protein for all pregnant and postpartum </a:t>
            </a:r>
            <a:r>
              <a:rPr lang="en-US" sz="1000" dirty="0" smtClean="0">
                <a:solidFill>
                  <a:prstClr val="black"/>
                </a:solidFill>
              </a:rPr>
              <a:t>women</a:t>
            </a:r>
            <a:endParaRPr lang="en-US" sz="1000" dirty="0">
              <a:solidFill>
                <a:prstClr val="black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000" dirty="0" smtClean="0">
                <a:solidFill>
                  <a:prstClr val="black"/>
                </a:solidFill>
              </a:rPr>
              <a:t>Implement </a:t>
            </a:r>
            <a:r>
              <a:rPr lang="en-US" sz="1000" u="sng" dirty="0" smtClean="0">
                <a:solidFill>
                  <a:prstClr val="black"/>
                </a:solidFill>
              </a:rPr>
              <a:t>protocol for patient-centered education </a:t>
            </a:r>
            <a:r>
              <a:rPr lang="en-US" sz="1000" dirty="0" smtClean="0">
                <a:solidFill>
                  <a:prstClr val="black"/>
                </a:solidFill>
              </a:rPr>
              <a:t>of women and their families on signs and symptoms of severe hypertension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94709" y="3914554"/>
            <a:ext cx="1785936" cy="11807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RESPOND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TREAT</a:t>
            </a:r>
            <a:r>
              <a:rPr lang="en-US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30 to 60 minutes every pregnant or postpartum woman with new onset severe hypertension</a:t>
            </a:r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99471" y="5359996"/>
            <a:ext cx="1781174" cy="99324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CHANGE SYSTEMS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FOSTER A CULTURE OF SAFETY</a:t>
            </a:r>
            <a:r>
              <a:rPr lang="en-US" sz="1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and improvement for care of women with new onset severe hypertension</a:t>
            </a:r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76584" y="344096"/>
            <a:ext cx="8839201" cy="3558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GOAL: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T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o reduce </a:t>
            </a:r>
            <a:r>
              <a:rPr lang="en-US" sz="1600" dirty="0">
                <a:solidFill>
                  <a:prstClr val="black"/>
                </a:solidFill>
                <a:cs typeface="Arial" pitchFamily="34" charset="0"/>
              </a:rPr>
              <a:t>preeclampsia maternal </a:t>
            </a:r>
            <a:r>
              <a:rPr lang="en-US" sz="1600" dirty="0" smtClean="0">
                <a:solidFill>
                  <a:prstClr val="black"/>
                </a:solidFill>
                <a:cs typeface="Arial" pitchFamily="34" charset="0"/>
              </a:rPr>
              <a:t>morbidity in Illinois hospitals</a:t>
            </a:r>
            <a:endParaRPr lang="en-US" sz="16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347" name="TextBox 37"/>
          <p:cNvSpPr txBox="1">
            <a:spLocks noChangeArrowheads="1"/>
          </p:cNvSpPr>
          <p:nvPr/>
        </p:nvSpPr>
        <p:spPr bwMode="auto">
          <a:xfrm>
            <a:off x="723899" y="9087"/>
            <a:ext cx="731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00" b="1" dirty="0">
                <a:solidFill>
                  <a:srgbClr val="FF0000"/>
                </a:solidFill>
                <a:latin typeface="Goudy Old Style" pitchFamily="18" charset="0"/>
                <a:ea typeface="+mn-ea"/>
              </a:rPr>
              <a:t>REVISED - </a:t>
            </a:r>
            <a:r>
              <a:rPr lang="en-US" altLang="en-US" sz="2000" b="1" dirty="0" smtClean="0">
                <a:solidFill>
                  <a:srgbClr val="F58466"/>
                </a:solidFill>
                <a:latin typeface="Goudy Old Style" pitchFamily="18" charset="0"/>
                <a:ea typeface="+mn-ea"/>
              </a:rPr>
              <a:t>Key </a:t>
            </a:r>
            <a:r>
              <a:rPr lang="en-US" altLang="en-US" sz="2000" b="1" dirty="0">
                <a:solidFill>
                  <a:srgbClr val="F58466"/>
                </a:solidFill>
                <a:latin typeface="Goudy Old Style" pitchFamily="18" charset="0"/>
                <a:ea typeface="+mn-ea"/>
              </a:rPr>
              <a:t>Driver </a:t>
            </a:r>
            <a:r>
              <a:rPr lang="en-US" altLang="en-US" sz="2000" b="1" dirty="0" smtClean="0">
                <a:solidFill>
                  <a:srgbClr val="F58466"/>
                </a:solidFill>
                <a:latin typeface="Goudy Old Style" pitchFamily="18" charset="0"/>
                <a:ea typeface="+mn-ea"/>
              </a:rPr>
              <a:t>Diagram: Maternal Hypertension Initiative</a:t>
            </a:r>
            <a:endParaRPr lang="en-US" sz="2000" b="1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4348" name="TextBox 39"/>
          <p:cNvSpPr txBox="1">
            <a:spLocks noChangeArrowheads="1"/>
          </p:cNvSpPr>
          <p:nvPr/>
        </p:nvSpPr>
        <p:spPr bwMode="auto">
          <a:xfrm>
            <a:off x="1776342" y="983667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1400" b="1" u="sng" dirty="0">
                <a:solidFill>
                  <a:prstClr val="black"/>
                </a:solidFill>
                <a:latin typeface="Calibri"/>
                <a:ea typeface="+mn-ea"/>
              </a:rPr>
              <a:t>Key Drivers</a:t>
            </a:r>
          </a:p>
        </p:txBody>
      </p:sp>
      <p:sp>
        <p:nvSpPr>
          <p:cNvPr id="14349" name="TextBox 40"/>
          <p:cNvSpPr txBox="1">
            <a:spLocks noChangeArrowheads="1"/>
          </p:cNvSpPr>
          <p:nvPr/>
        </p:nvSpPr>
        <p:spPr bwMode="auto">
          <a:xfrm>
            <a:off x="5867400" y="984366"/>
            <a:ext cx="1828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u="sng" dirty="0" smtClean="0">
                <a:solidFill>
                  <a:prstClr val="black"/>
                </a:solidFill>
                <a:latin typeface="Calibri"/>
                <a:ea typeface="+mn-ea"/>
              </a:rPr>
              <a:t>Interventions</a:t>
            </a:r>
            <a:endParaRPr lang="en-US" sz="1400" b="1" u="sng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051668" y="5344563"/>
            <a:ext cx="4906386" cy="100867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000" dirty="0" smtClean="0">
                <a:solidFill>
                  <a:prstClr val="black"/>
                </a:solidFill>
              </a:rPr>
              <a:t>Establish a system to perform </a:t>
            </a:r>
            <a:r>
              <a:rPr lang="en-US" sz="1000" u="sng" dirty="0">
                <a:solidFill>
                  <a:prstClr val="black"/>
                </a:solidFill>
              </a:rPr>
              <a:t>regular debriefs </a:t>
            </a:r>
            <a:r>
              <a:rPr lang="en-US" sz="1000" dirty="0">
                <a:solidFill>
                  <a:prstClr val="black"/>
                </a:solidFill>
              </a:rPr>
              <a:t>after all new onset </a:t>
            </a:r>
            <a:r>
              <a:rPr lang="en-US" sz="1000" dirty="0" smtClean="0">
                <a:solidFill>
                  <a:prstClr val="black"/>
                </a:solidFill>
              </a:rPr>
              <a:t>severe maternal hypertension cases</a:t>
            </a:r>
            <a:endParaRPr lang="en-US" sz="1000" dirty="0">
              <a:solidFill>
                <a:prstClr val="black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prstClr val="black"/>
                </a:solidFill>
              </a:rPr>
              <a:t>Establish a process in your hospital to perform </a:t>
            </a:r>
            <a:r>
              <a:rPr lang="en-US" sz="1000" u="sng" dirty="0">
                <a:solidFill>
                  <a:prstClr val="black"/>
                </a:solidFill>
              </a:rPr>
              <a:t>multidisciplinary systems-level reviews </a:t>
            </a:r>
            <a:r>
              <a:rPr lang="en-US" sz="1000" dirty="0">
                <a:solidFill>
                  <a:prstClr val="black"/>
                </a:solidFill>
              </a:rPr>
              <a:t>on all severe </a:t>
            </a:r>
            <a:r>
              <a:rPr lang="en-US" sz="1000" dirty="0" smtClean="0">
                <a:solidFill>
                  <a:prstClr val="black"/>
                </a:solidFill>
              </a:rPr>
              <a:t>maternal hypertension </a:t>
            </a:r>
            <a:r>
              <a:rPr lang="en-US" sz="1000" dirty="0">
                <a:solidFill>
                  <a:prstClr val="black"/>
                </a:solidFill>
              </a:rPr>
              <a:t>cases admitted to </a:t>
            </a:r>
            <a:r>
              <a:rPr lang="en-US" sz="1000" dirty="0" smtClean="0">
                <a:solidFill>
                  <a:prstClr val="black"/>
                </a:solidFill>
              </a:rPr>
              <a:t>ICU</a:t>
            </a:r>
            <a:endParaRPr lang="en-US" sz="1000" dirty="0">
              <a:solidFill>
                <a:prstClr val="black"/>
              </a:solidFill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000" dirty="0" smtClean="0">
                <a:solidFill>
                  <a:prstClr val="black"/>
                </a:solidFill>
              </a:rPr>
              <a:t>Incorporate severe maternal hypertension recognition and response protocols into </a:t>
            </a:r>
            <a:r>
              <a:rPr lang="en-US" sz="1000" u="sng" dirty="0" smtClean="0">
                <a:solidFill>
                  <a:prstClr val="black"/>
                </a:solidFill>
              </a:rPr>
              <a:t>ongoing education </a:t>
            </a:r>
            <a:r>
              <a:rPr lang="en-US" sz="1000" dirty="0" smtClean="0">
                <a:solidFill>
                  <a:prstClr val="black"/>
                </a:solidFill>
              </a:rPr>
              <a:t>(e.g. orientations, </a:t>
            </a:r>
            <a:r>
              <a:rPr lang="en-US" sz="1000" dirty="0">
                <a:solidFill>
                  <a:prstClr val="black"/>
                </a:solidFill>
              </a:rPr>
              <a:t>annual competency </a:t>
            </a:r>
            <a:r>
              <a:rPr lang="en-US" sz="1000" dirty="0" smtClean="0">
                <a:solidFill>
                  <a:prstClr val="black"/>
                </a:solidFill>
              </a:rPr>
              <a:t>assessments)</a:t>
            </a:r>
            <a:endParaRPr lang="en-US" sz="1000" dirty="0">
              <a:solidFill>
                <a:prstClr val="black"/>
              </a:solidFill>
            </a:endParaRPr>
          </a:p>
        </p:txBody>
      </p:sp>
      <p:cxnSp>
        <p:nvCxnSpPr>
          <p:cNvPr id="76" name="Straight Arrow Connector 75"/>
          <p:cNvCxnSpPr>
            <a:stCxn id="15" idx="1"/>
            <a:endCxn id="10" idx="3"/>
          </p:cNvCxnSpPr>
          <p:nvPr/>
        </p:nvCxnSpPr>
        <p:spPr>
          <a:xfrm flipH="1">
            <a:off x="3757542" y="1848520"/>
            <a:ext cx="294126" cy="6847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34" idx="1"/>
            <a:endCxn id="21" idx="3"/>
          </p:cNvCxnSpPr>
          <p:nvPr/>
        </p:nvCxnSpPr>
        <p:spPr>
          <a:xfrm flipH="1">
            <a:off x="3780645" y="5848902"/>
            <a:ext cx="271023" cy="7717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owchart: Process 36"/>
          <p:cNvSpPr/>
          <p:nvPr/>
        </p:nvSpPr>
        <p:spPr>
          <a:xfrm>
            <a:off x="183727" y="1335132"/>
            <a:ext cx="1524000" cy="5018109"/>
          </a:xfrm>
          <a:prstGeom prst="flowChartProcess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F58466"/>
              </a:buClr>
            </a:pPr>
            <a:r>
              <a:rPr lang="en-US" altLang="en-US" dirty="0" smtClean="0">
                <a:solidFill>
                  <a:prstClr val="black"/>
                </a:solidFill>
              </a:rPr>
              <a:t>AIM: By </a:t>
            </a:r>
            <a:r>
              <a:rPr lang="en-US" altLang="en-US" smtClean="0">
                <a:solidFill>
                  <a:prstClr val="black"/>
                </a:solidFill>
              </a:rPr>
              <a:t>December 2017, </a:t>
            </a:r>
            <a:r>
              <a:rPr lang="en-US" altLang="en-US" dirty="0" smtClean="0">
                <a:solidFill>
                  <a:prstClr val="black"/>
                </a:solidFill>
              </a:rPr>
              <a:t>to reduce </a:t>
            </a:r>
            <a:r>
              <a:rPr lang="en-US" altLang="en-US" dirty="0">
                <a:solidFill>
                  <a:prstClr val="black"/>
                </a:solidFill>
              </a:rPr>
              <a:t>the rate of severe morbidities in women with </a:t>
            </a:r>
            <a:r>
              <a:rPr lang="en-US" dirty="0" smtClean="0">
                <a:solidFill>
                  <a:prstClr val="black"/>
                </a:solidFill>
              </a:rPr>
              <a:t>preeclampsia</a:t>
            </a:r>
            <a:r>
              <a:rPr lang="en-US" altLang="en-US" dirty="0" smtClean="0">
                <a:solidFill>
                  <a:prstClr val="black"/>
                </a:solidFill>
              </a:rPr>
              <a:t>, </a:t>
            </a:r>
            <a:r>
              <a:rPr lang="en-US" altLang="en-US" dirty="0">
                <a:solidFill>
                  <a:prstClr val="black"/>
                </a:solidFill>
              </a:rPr>
              <a:t>eclampsia, or preeclampsia superimposed on pre-existing hypertension by 20</a:t>
            </a:r>
            <a:r>
              <a:rPr lang="en-US" altLang="en-US" dirty="0" smtClean="0">
                <a:solidFill>
                  <a:prstClr val="black"/>
                </a:solidFill>
              </a:rPr>
              <a:t>%</a:t>
            </a:r>
            <a:endParaRPr lang="en-US" altLang="en-US" dirty="0">
              <a:solidFill>
                <a:prstClr val="black"/>
              </a:solidFill>
            </a:endParaRPr>
          </a:p>
        </p:txBody>
      </p:sp>
      <p:cxnSp>
        <p:nvCxnSpPr>
          <p:cNvPr id="57" name="Straight Arrow Connector 56"/>
          <p:cNvCxnSpPr>
            <a:stCxn id="10" idx="1"/>
          </p:cNvCxnSpPr>
          <p:nvPr/>
        </p:nvCxnSpPr>
        <p:spPr>
          <a:xfrm flipH="1">
            <a:off x="1707727" y="1855367"/>
            <a:ext cx="294126" cy="1562566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1" idx="1"/>
          </p:cNvCxnSpPr>
          <p:nvPr/>
        </p:nvCxnSpPr>
        <p:spPr>
          <a:xfrm flipH="1">
            <a:off x="1707727" y="3072875"/>
            <a:ext cx="294126" cy="577002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1" idx="1"/>
            <a:endCxn id="37" idx="3"/>
          </p:cNvCxnSpPr>
          <p:nvPr/>
        </p:nvCxnSpPr>
        <p:spPr>
          <a:xfrm flipH="1" flipV="1">
            <a:off x="1707727" y="3844187"/>
            <a:ext cx="291744" cy="2012432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20" idx="1"/>
          </p:cNvCxnSpPr>
          <p:nvPr/>
        </p:nvCxnSpPr>
        <p:spPr>
          <a:xfrm flipH="1" flipV="1">
            <a:off x="1690689" y="3770150"/>
            <a:ext cx="304020" cy="734786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757542" y="3237753"/>
            <a:ext cx="299597" cy="55582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20" idx="3"/>
          </p:cNvCxnSpPr>
          <p:nvPr/>
        </p:nvCxnSpPr>
        <p:spPr>
          <a:xfrm flipH="1" flipV="1">
            <a:off x="3780645" y="4504936"/>
            <a:ext cx="276494" cy="178258"/>
          </a:xfrm>
          <a:prstGeom prst="straightConnector1">
            <a:avLst/>
          </a:prstGeom>
          <a:ln>
            <a:solidFill>
              <a:schemeClr val="tx1"/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053340" y="3912433"/>
            <a:ext cx="4909685" cy="118288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prstClr val="black"/>
                </a:solidFill>
              </a:rPr>
              <a:t>Execute protocols for</a:t>
            </a:r>
            <a:r>
              <a:rPr lang="en-US" sz="1000" u="sng" dirty="0">
                <a:solidFill>
                  <a:prstClr val="black"/>
                </a:solidFill>
              </a:rPr>
              <a:t> appropriate medical management</a:t>
            </a:r>
            <a:r>
              <a:rPr lang="en-US" sz="1000" dirty="0">
                <a:solidFill>
                  <a:prstClr val="black"/>
                </a:solidFill>
              </a:rPr>
              <a:t> in 30 to 60 minutes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000" dirty="0" smtClean="0">
                <a:solidFill>
                  <a:prstClr val="black"/>
                </a:solidFill>
              </a:rPr>
              <a:t>Implement a system to provide </a:t>
            </a:r>
            <a:r>
              <a:rPr lang="en-US" sz="1000" dirty="0">
                <a:solidFill>
                  <a:prstClr val="black"/>
                </a:solidFill>
              </a:rPr>
              <a:t>patient-centered </a:t>
            </a:r>
            <a:r>
              <a:rPr lang="en-US" sz="1000" u="sng" dirty="0">
                <a:solidFill>
                  <a:prstClr val="black"/>
                </a:solidFill>
              </a:rPr>
              <a:t>discharge education materials </a:t>
            </a:r>
            <a:r>
              <a:rPr lang="en-US" sz="1000" dirty="0">
                <a:solidFill>
                  <a:prstClr val="black"/>
                </a:solidFill>
              </a:rPr>
              <a:t>on severe maternal hypertension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1000" dirty="0">
                <a:solidFill>
                  <a:prstClr val="black"/>
                </a:solidFill>
              </a:rPr>
              <a:t>Implement protocols to ensure patient </a:t>
            </a:r>
            <a:r>
              <a:rPr lang="en-US" sz="1000" u="sng" dirty="0">
                <a:solidFill>
                  <a:prstClr val="black"/>
                </a:solidFill>
              </a:rPr>
              <a:t>follow-up within 10 days</a:t>
            </a:r>
            <a:r>
              <a:rPr lang="en-US" sz="1000" dirty="0">
                <a:solidFill>
                  <a:prstClr val="black"/>
                </a:solidFill>
              </a:rPr>
              <a:t> for all women with severe hypertension and 72 hours for all women on medications </a:t>
            </a:r>
          </a:p>
        </p:txBody>
      </p:sp>
    </p:spTree>
    <p:extLst>
      <p:ext uri="{BB962C8B-B14F-4D97-AF65-F5344CB8AC3E}">
        <p14:creationId xmlns:p14="http://schemas.microsoft.com/office/powerpoint/2010/main" val="24254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IL State SMM Data:</a:t>
            </a:r>
            <a:b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Excluding Hemorrhage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431333"/>
              </p:ext>
            </p:extLst>
          </p:nvPr>
        </p:nvGraphicFramePr>
        <p:xfrm>
          <a:off x="152400" y="1219200"/>
          <a:ext cx="88392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588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Maternal Hypertension Data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878168"/>
              </p:ext>
            </p:extLst>
          </p:nvPr>
        </p:nvGraphicFramePr>
        <p:xfrm>
          <a:off x="1" y="990600"/>
          <a:ext cx="9144000" cy="5165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0293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869951"/>
          </a:xfrm>
        </p:spPr>
        <p:txBody>
          <a:bodyPr/>
          <a:lstStyle/>
          <a:p>
            <a:r>
              <a:rPr lang="en-US" sz="4000" dirty="0" smtClean="0">
                <a:solidFill>
                  <a:srgbClr val="F58466"/>
                </a:solidFill>
                <a:latin typeface="Goudy Old Style" pitchFamily="18" charset="0"/>
              </a:rPr>
              <a:t>Conference Objectives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12648" y="1600200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514350" lvl="0" indent="-514350" eaLnBrk="1" hangingPunct="1">
              <a:spcBef>
                <a:spcPts val="700"/>
              </a:spcBef>
              <a:buClr>
                <a:srgbClr val="F58466"/>
              </a:buClr>
              <a:buSzPct val="100000"/>
              <a:buFont typeface="+mj-lt"/>
              <a:buAutoNum type="arabicPeriod"/>
              <a:defRPr/>
            </a:pPr>
            <a:r>
              <a:rPr lang="en-US" sz="2900" dirty="0" smtClean="0">
                <a:latin typeface="+mn-lt"/>
                <a:ea typeface="+mn-ea"/>
              </a:rPr>
              <a:t>Select </a:t>
            </a:r>
            <a:r>
              <a:rPr lang="en-US" sz="2900" dirty="0">
                <a:latin typeface="+mn-lt"/>
                <a:ea typeface="+mn-ea"/>
              </a:rPr>
              <a:t>quality improvement tools and methods to improve perinatal outcomes; </a:t>
            </a:r>
            <a:endParaRPr lang="en-US" sz="2900" dirty="0" smtClean="0">
              <a:latin typeface="+mn-lt"/>
              <a:ea typeface="+mn-ea"/>
            </a:endParaRPr>
          </a:p>
          <a:p>
            <a:pPr marL="514350" lvl="0" indent="-514350" eaLnBrk="1" hangingPunct="1">
              <a:spcBef>
                <a:spcPts val="700"/>
              </a:spcBef>
              <a:buClr>
                <a:srgbClr val="F58466"/>
              </a:buClr>
              <a:buSzPct val="100000"/>
              <a:buFont typeface="+mj-lt"/>
              <a:buAutoNum type="arabicPeriod"/>
              <a:defRPr/>
            </a:pPr>
            <a:r>
              <a:rPr lang="en-US" sz="2900" dirty="0" smtClean="0">
                <a:latin typeface="+mn-lt"/>
                <a:ea typeface="+mn-ea"/>
              </a:rPr>
              <a:t>Identify </a:t>
            </a:r>
            <a:r>
              <a:rPr lang="en-US" sz="2900" dirty="0">
                <a:latin typeface="+mn-lt"/>
                <a:ea typeface="+mn-ea"/>
              </a:rPr>
              <a:t>successful past/present initiatives in Illinois and other states to reduce adverse perinatal outcomes; </a:t>
            </a:r>
            <a:endParaRPr lang="en-US" sz="2900" dirty="0" smtClean="0">
              <a:latin typeface="+mn-lt"/>
              <a:ea typeface="+mn-ea"/>
            </a:endParaRPr>
          </a:p>
          <a:p>
            <a:pPr marL="514350" lvl="0" indent="-514350" eaLnBrk="1" hangingPunct="1">
              <a:spcBef>
                <a:spcPts val="700"/>
              </a:spcBef>
              <a:buClr>
                <a:srgbClr val="F58466"/>
              </a:buClr>
              <a:buSzPct val="100000"/>
              <a:buFont typeface="+mj-lt"/>
              <a:buAutoNum type="arabicPeriod"/>
              <a:defRPr/>
            </a:pPr>
            <a:r>
              <a:rPr lang="en-US" sz="2900" dirty="0" smtClean="0">
                <a:latin typeface="+mn-lt"/>
                <a:ea typeface="+mn-ea"/>
              </a:rPr>
              <a:t>Plan</a:t>
            </a:r>
            <a:r>
              <a:rPr lang="en-US" sz="2900" dirty="0">
                <a:latin typeface="+mn-lt"/>
                <a:ea typeface="+mn-ea"/>
              </a:rPr>
              <a:t>, implement, and sustain a perinatal quality improvement project based on one's expertise; </a:t>
            </a:r>
            <a:endParaRPr lang="en-US" sz="2900" dirty="0" smtClean="0">
              <a:latin typeface="+mn-lt"/>
              <a:ea typeface="+mn-ea"/>
            </a:endParaRPr>
          </a:p>
          <a:p>
            <a:pPr marL="514350" lvl="0" indent="-514350" eaLnBrk="1" hangingPunct="1">
              <a:spcBef>
                <a:spcPts val="700"/>
              </a:spcBef>
              <a:buClr>
                <a:srgbClr val="F58466"/>
              </a:buClr>
              <a:buSzPct val="100000"/>
              <a:buFont typeface="+mj-lt"/>
              <a:buAutoNum type="arabicPeriod"/>
              <a:defRPr/>
            </a:pPr>
            <a:r>
              <a:rPr lang="en-US" sz="2900" dirty="0" smtClean="0">
                <a:latin typeface="+mn-lt"/>
                <a:ea typeface="+mn-ea"/>
              </a:rPr>
              <a:t>Compare </a:t>
            </a:r>
            <a:r>
              <a:rPr lang="en-US" sz="2900" dirty="0">
                <a:latin typeface="+mn-lt"/>
                <a:ea typeface="+mn-ea"/>
              </a:rPr>
              <a:t>national, state, and local polices aimed to improve perinatal health. </a:t>
            </a:r>
            <a:endParaRPr lang="en-US" sz="2900" dirty="0" smtClean="0">
              <a:latin typeface="+mn-lt"/>
              <a:ea typeface="+mn-ea"/>
            </a:endParaRPr>
          </a:p>
          <a:p>
            <a:pPr marL="319088" marR="0" lvl="0" indent="-319088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AutoNum type="arabicPeriod"/>
              <a:tabLst/>
              <a:defRPr/>
            </a:pP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53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sz="4000" b="1" dirty="0">
                <a:solidFill>
                  <a:srgbClr val="F58466"/>
                </a:solidFill>
                <a:latin typeface="Goudy Old Style" pitchFamily="18" charset="0"/>
              </a:rPr>
              <a:t>Looking </a:t>
            </a:r>
            <a:r>
              <a:rPr 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Ahead </a:t>
            </a:r>
            <a:br>
              <a:rPr lang="en-US" sz="40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2017 Call to Action</a:t>
            </a:r>
            <a:endParaRPr lang="en-US" sz="40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>
              <a:buClr>
                <a:srgbClr val="004990"/>
              </a:buClr>
            </a:pPr>
            <a:r>
              <a:rPr lang="en-US" dirty="0" smtClean="0"/>
              <a:t>Obstetric </a:t>
            </a:r>
            <a:r>
              <a:rPr lang="en-US" dirty="0"/>
              <a:t>teams focus work </a:t>
            </a:r>
            <a:r>
              <a:rPr lang="en-US" dirty="0" smtClean="0"/>
              <a:t>towards goals on </a:t>
            </a:r>
            <a:r>
              <a:rPr lang="en-US" dirty="0"/>
              <a:t>Maternal </a:t>
            </a:r>
            <a:r>
              <a:rPr lang="en-US" dirty="0" smtClean="0"/>
              <a:t>Hypertension Initiative </a:t>
            </a:r>
            <a:endParaRPr lang="en-US" dirty="0"/>
          </a:p>
          <a:p>
            <a:pPr>
              <a:buClr>
                <a:srgbClr val="004990"/>
              </a:buClr>
            </a:pPr>
            <a:r>
              <a:rPr lang="en-US" dirty="0"/>
              <a:t>Neonatal teams focus work </a:t>
            </a:r>
            <a:r>
              <a:rPr lang="en-US" dirty="0" smtClean="0"/>
              <a:t>towards goals on </a:t>
            </a:r>
            <a:r>
              <a:rPr lang="en-US" dirty="0"/>
              <a:t>Golden </a:t>
            </a:r>
            <a:r>
              <a:rPr lang="en-US" dirty="0" smtClean="0"/>
              <a:t>Hour Initiative</a:t>
            </a:r>
          </a:p>
          <a:p>
            <a:pPr>
              <a:buClr>
                <a:srgbClr val="004990"/>
              </a:buClr>
            </a:pPr>
            <a:r>
              <a:rPr lang="en-US" dirty="0" smtClean="0"/>
              <a:t>ILPQC will continue to engage stakeholders and hospital teams from across the state to provide opportunities for collaborative learning, rapid response data and QI support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81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  <a:t>Learning from other state's </a:t>
            </a:r>
            <a: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/>
            </a:r>
            <a:b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projects </a:t>
            </a:r>
            <a:r>
              <a:rPr lang="en-US" sz="3600" b="1" dirty="0">
                <a:solidFill>
                  <a:srgbClr val="F58466"/>
                </a:solidFill>
                <a:latin typeface="Goudy Old Style" pitchFamily="18" charset="0"/>
              </a:rPr>
              <a:t>for possible future initiatives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>
              <a:buClr>
                <a:srgbClr val="004990"/>
              </a:buClr>
            </a:pPr>
            <a:r>
              <a:rPr lang="en-US" sz="2600" dirty="0" smtClean="0"/>
              <a:t>Maternal opioid use/addiction </a:t>
            </a:r>
            <a:r>
              <a:rPr lang="en-US" sz="2600" dirty="0"/>
              <a:t>and Neonatal Abstinence Syndrome*</a:t>
            </a:r>
          </a:p>
          <a:p>
            <a:pPr>
              <a:buClr>
                <a:srgbClr val="004990"/>
              </a:buClr>
            </a:pPr>
            <a:r>
              <a:rPr lang="en-US" sz="2600" dirty="0" smtClean="0"/>
              <a:t>Long-acting </a:t>
            </a:r>
            <a:r>
              <a:rPr lang="en-US" sz="2600" dirty="0"/>
              <a:t>Reversible Contraception (LARC) at Delivery</a:t>
            </a:r>
          </a:p>
          <a:p>
            <a:pPr>
              <a:buClr>
                <a:srgbClr val="004990"/>
              </a:buClr>
            </a:pPr>
            <a:r>
              <a:rPr lang="en-US" sz="2600" dirty="0" smtClean="0"/>
              <a:t>Support vaginal birth and reduce primary cesareans</a:t>
            </a:r>
          </a:p>
          <a:p>
            <a:pPr>
              <a:buClr>
                <a:srgbClr val="004990"/>
              </a:buClr>
            </a:pPr>
            <a:r>
              <a:rPr lang="en-US" sz="2600" dirty="0" smtClean="0"/>
              <a:t>Progesterone therapy for recurrent preterm birth prevention</a:t>
            </a:r>
          </a:p>
          <a:p>
            <a:pPr>
              <a:buClr>
                <a:srgbClr val="004990"/>
              </a:buClr>
            </a:pPr>
            <a:r>
              <a:rPr lang="en-US" sz="2600" dirty="0" smtClean="0"/>
              <a:t>Breastfeeding </a:t>
            </a:r>
            <a:r>
              <a:rPr lang="en-US" sz="2600" dirty="0"/>
              <a:t>and </a:t>
            </a:r>
            <a:r>
              <a:rPr lang="en-US" sz="2600" dirty="0" smtClean="0"/>
              <a:t>breastmilk in </a:t>
            </a:r>
            <a:r>
              <a:rPr lang="en-US" sz="2600" dirty="0"/>
              <a:t>the </a:t>
            </a:r>
            <a:r>
              <a:rPr lang="en-US" sz="2600" dirty="0" smtClean="0"/>
              <a:t>NICU</a:t>
            </a:r>
          </a:p>
          <a:p>
            <a:pPr>
              <a:buClr>
                <a:srgbClr val="004990"/>
              </a:buClr>
            </a:pPr>
            <a:r>
              <a:rPr lang="en-US" sz="2600" dirty="0" smtClean="0"/>
              <a:t>Antenatal corticosteroids optimization</a:t>
            </a:r>
          </a:p>
          <a:p>
            <a:pPr>
              <a:buClr>
                <a:srgbClr val="004990"/>
              </a:buClr>
            </a:pPr>
            <a:r>
              <a:rPr lang="en-US" sz="2600" dirty="0" smtClean="0"/>
              <a:t>Continued work on maternal morbidity reduction (hypertension, hemorrhage, VTE)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00416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Improving Together</a:t>
            </a:r>
          </a:p>
        </p:txBody>
      </p:sp>
      <p:sp>
        <p:nvSpPr>
          <p:cNvPr id="16387" name="Content Placeholder 3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30762"/>
          </a:xfrm>
        </p:spPr>
        <p:txBody>
          <a:bodyPr/>
          <a:lstStyle/>
          <a:p>
            <a:pPr eaLnBrk="1" hangingPunct="1">
              <a:buClr>
                <a:srgbClr val="F58466"/>
              </a:buClr>
            </a:pPr>
            <a:r>
              <a:rPr lang="en-US" sz="2400" dirty="0" smtClean="0"/>
              <a:t>ILPQC is a collaborative of physicians</a:t>
            </a:r>
            <a:r>
              <a:rPr lang="en-US" sz="2400" dirty="0"/>
              <a:t>, nurses, hospital </a:t>
            </a:r>
            <a:r>
              <a:rPr lang="en-US" sz="2400" dirty="0" smtClean="0"/>
              <a:t>teams, </a:t>
            </a:r>
            <a:r>
              <a:rPr lang="en-US" sz="2400" dirty="0"/>
              <a:t>public </a:t>
            </a:r>
            <a:r>
              <a:rPr lang="en-US" sz="2400" dirty="0" smtClean="0"/>
              <a:t>health </a:t>
            </a:r>
            <a:r>
              <a:rPr lang="en-US" sz="2400" dirty="0"/>
              <a:t>and other stakeholders </a:t>
            </a:r>
            <a:r>
              <a:rPr lang="en-US" sz="2400" dirty="0" smtClean="0"/>
              <a:t>working together to succeed</a:t>
            </a:r>
          </a:p>
          <a:p>
            <a:pPr eaLnBrk="1" hangingPunct="1">
              <a:buClr>
                <a:srgbClr val="F58466"/>
              </a:buClr>
            </a:pPr>
            <a:r>
              <a:rPr lang="en-US" sz="2400" dirty="0" smtClean="0"/>
              <a:t>Thank you all – we look forward to continuing our work together for healthier moms and babies in Illinois</a:t>
            </a:r>
          </a:p>
          <a:p>
            <a:pPr eaLnBrk="1" hangingPunct="1">
              <a:buClr>
                <a:srgbClr val="F58466"/>
              </a:buClr>
            </a:pPr>
            <a:endParaRPr lang="en-US" alt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4" y="3352800"/>
            <a:ext cx="8927592" cy="3380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51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ONA Approval Statement</a:t>
            </a:r>
            <a:endParaRPr lang="en-US" sz="4000" dirty="0">
              <a:solidFill>
                <a:srgbClr val="F58466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914401" y="1872729"/>
            <a:ext cx="7467600" cy="3842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 algn="ctr" eaLnBrk="1" hangingPunct="1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en-US" sz="2800" dirty="0" smtClean="0">
                <a:latin typeface="+mj-lt"/>
              </a:rPr>
              <a:t>This activity will provide 8.1 </a:t>
            </a:r>
            <a:r>
              <a:rPr lang="en-US" sz="2800" dirty="0">
                <a:latin typeface="+mj-lt"/>
              </a:rPr>
              <a:t>contact </a:t>
            </a:r>
            <a:r>
              <a:rPr lang="en-US" sz="2800" dirty="0" smtClean="0">
                <a:latin typeface="+mj-lt"/>
              </a:rPr>
              <a:t>hours.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tabLst/>
              <a:defRPr/>
            </a:pPr>
            <a:endParaRPr lang="en-US" sz="2800" dirty="0">
              <a:latin typeface="+mn-lt"/>
              <a:ea typeface="+mn-ea"/>
            </a:endParaRPr>
          </a:p>
          <a:p>
            <a:pPr lvl="0" algn="ctr" eaLnBrk="1" hangingPunct="1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continuing nursing education activity was approved by the Ohio Nurses Association, an accredited approver by the American Nurses Credentialing Center’s Commission on </a:t>
            </a:r>
            <a:r>
              <a:rPr lang="en-US" sz="2800" dirty="0" smtClean="0">
                <a:latin typeface="+mn-lt"/>
                <a:ea typeface="+mn-ea"/>
              </a:rPr>
              <a:t>Accreditation (</a:t>
            </a:r>
            <a:r>
              <a:rPr lang="en-US" sz="2800" dirty="0">
                <a:latin typeface="+mn-lt"/>
                <a:ea typeface="+mn-ea"/>
              </a:rPr>
              <a:t>OBN-001-91).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15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536448" y="533400"/>
            <a:ext cx="8229600" cy="869951"/>
          </a:xfrm>
        </p:spPr>
        <p:txBody>
          <a:bodyPr/>
          <a:lstStyle/>
          <a:p>
            <a:r>
              <a:rPr lang="en-US" sz="4000" dirty="0" smtClean="0">
                <a:solidFill>
                  <a:srgbClr val="F58466"/>
                </a:solidFill>
                <a:latin typeface="Goudy Old Style" pitchFamily="18" charset="0"/>
              </a:rPr>
              <a:t>Criteria for Successful </a:t>
            </a:r>
            <a:br>
              <a:rPr lang="en-US" sz="4000" dirty="0" smtClean="0">
                <a:solidFill>
                  <a:srgbClr val="F58466"/>
                </a:solidFill>
                <a:latin typeface="Goudy Old Style" pitchFamily="18" charset="0"/>
              </a:rPr>
            </a:br>
            <a:r>
              <a:rPr lang="en-US" sz="4000" dirty="0" smtClean="0">
                <a:solidFill>
                  <a:srgbClr val="F58466"/>
                </a:solidFill>
                <a:latin typeface="Goudy Old Style" pitchFamily="18" charset="0"/>
              </a:rPr>
              <a:t>Completion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12648" y="1600200"/>
            <a:ext cx="8153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Prior to the learning activities there are no required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 items to complete.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26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lang="en-US" sz="2600" baseline="0" dirty="0" smtClean="0">
                <a:latin typeface="+mn-lt"/>
                <a:ea typeface="+mn-ea"/>
              </a:rPr>
              <a:t>To</a:t>
            </a:r>
            <a:r>
              <a:rPr lang="en-US" sz="2600" dirty="0" smtClean="0">
                <a:latin typeface="+mn-lt"/>
                <a:ea typeface="+mn-ea"/>
              </a:rPr>
              <a:t> obtain full contact hours for CNEs, you need to complete the entire conference (8.1 contact hours) and an evaluation. No partial credit will be awarded.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</a:rPr>
              <a:t>CEU certificates will be distributed at the end of the conference after the evaluation is turned in.</a:t>
            </a:r>
          </a:p>
        </p:txBody>
      </p:sp>
    </p:spTree>
    <p:extLst>
      <p:ext uri="{BB962C8B-B14F-4D97-AF65-F5344CB8AC3E}">
        <p14:creationId xmlns:p14="http://schemas.microsoft.com/office/powerpoint/2010/main" val="159957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4000" b="1" dirty="0" smtClean="0">
                <a:solidFill>
                  <a:srgbClr val="F58466"/>
                </a:solidFill>
                <a:latin typeface="Goudy Old Style" pitchFamily="18" charset="0"/>
              </a:rPr>
              <a:t>Disclosures</a:t>
            </a:r>
            <a:endParaRPr lang="en-US" sz="40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 eaLnBrk="1" hangingPunct="1">
              <a:spcBef>
                <a:spcPts val="700"/>
              </a:spcBef>
              <a:buClr>
                <a:schemeClr val="accent2"/>
              </a:buClr>
              <a:buSzPct val="60000"/>
              <a:buNone/>
              <a:defRPr/>
            </a:pPr>
            <a:r>
              <a:rPr lang="en-US" sz="3600" dirty="0"/>
              <a:t> The planners and faculty have declared no conflict of interest. </a:t>
            </a:r>
            <a:endParaRPr lang="en-US" sz="3600" dirty="0" smtClean="0"/>
          </a:p>
          <a:p>
            <a:pPr marL="0" lvl="0" indent="0" algn="ctr" eaLnBrk="1" hangingPunct="1">
              <a:spcBef>
                <a:spcPts val="700"/>
              </a:spcBef>
              <a:buClr>
                <a:schemeClr val="accent2"/>
              </a:buClr>
              <a:buSzPct val="60000"/>
              <a:buNone/>
              <a:defRPr/>
            </a:pPr>
            <a:endParaRPr lang="en-US" sz="3600" dirty="0"/>
          </a:p>
          <a:p>
            <a:pPr marL="0" lvl="0" indent="0" algn="ctr" eaLnBrk="1" hangingPunct="1">
              <a:spcBef>
                <a:spcPts val="700"/>
              </a:spcBef>
              <a:buClr>
                <a:schemeClr val="accent2"/>
              </a:buClr>
              <a:buSzPct val="60000"/>
              <a:buNone/>
              <a:defRPr/>
            </a:pPr>
            <a:endParaRPr lang="en-US" sz="3600" dirty="0"/>
          </a:p>
          <a:p>
            <a:pPr marL="0" lvl="0" indent="0" algn="ctr" eaLnBrk="1" hangingPunct="1">
              <a:spcBef>
                <a:spcPts val="700"/>
              </a:spcBef>
              <a:buClr>
                <a:schemeClr val="accent2"/>
              </a:buClr>
              <a:buSzPct val="60000"/>
              <a:buNone/>
              <a:defRPr/>
            </a:pPr>
            <a:r>
              <a:rPr lang="en-US" sz="3600" dirty="0" smtClean="0"/>
              <a:t>Commercial support for this conference was provided by Blue Cross Blue Shield of Illinois and </a:t>
            </a:r>
            <a:r>
              <a:rPr lang="en-US" sz="3600" dirty="0" err="1" smtClean="0"/>
              <a:t>Lupin</a:t>
            </a:r>
            <a:r>
              <a:rPr lang="en-US" sz="3600" dirty="0" smtClean="0"/>
              <a:t> Pharmaceuticals, Inc.</a:t>
            </a:r>
            <a:endParaRPr lang="en-US" sz="3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EF23B2-1968-4158-BBF8-33ADF3172235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42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rgbClr val="F58466"/>
                </a:solidFill>
                <a:latin typeface="Goudy Old Style" pitchFamily="18" charset="0"/>
              </a:rPr>
              <a:t>Agenda </a:t>
            </a:r>
            <a:endParaRPr lang="en-US" sz="3600" b="1" dirty="0">
              <a:solidFill>
                <a:srgbClr val="F58466"/>
              </a:solidFill>
              <a:latin typeface="Goudy Old Style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021694"/>
              </p:ext>
            </p:extLst>
          </p:nvPr>
        </p:nvGraphicFramePr>
        <p:xfrm>
          <a:off x="228600" y="1295400"/>
          <a:ext cx="8839200" cy="4907280"/>
        </p:xfrm>
        <a:graphic>
          <a:graphicData uri="http://schemas.openxmlformats.org/drawingml/2006/table">
            <a:tbl>
              <a:tblPr firstCol="1" bandRow="1">
                <a:tableStyleId>{3B4B98B0-60AC-42C2-AFA5-B58CD77FA1E5}</a:tableStyleId>
              </a:tblPr>
              <a:tblGrid>
                <a:gridCol w="2093495"/>
                <a:gridCol w="6745705"/>
              </a:tblGrid>
              <a:tr h="22629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8:00-8:45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Welcome</a:t>
                      </a:r>
                      <a:r>
                        <a:rPr lang="en-US" sz="1400" b="0" dirty="0" smtClean="0">
                          <a:effectLst/>
                        </a:rPr>
                        <a:t>:</a:t>
                      </a:r>
                      <a:r>
                        <a:rPr lang="en-US" sz="1400" b="0" baseline="0" dirty="0" smtClean="0">
                          <a:effectLst/>
                        </a:rPr>
                        <a:t> Shannon </a:t>
                      </a:r>
                      <a:r>
                        <a:rPr lang="en-US" sz="1400" b="0" baseline="0" dirty="0" err="1" smtClean="0">
                          <a:effectLst/>
                        </a:rPr>
                        <a:t>Lightner</a:t>
                      </a:r>
                      <a:r>
                        <a:rPr lang="en-US" sz="1400" b="0" baseline="0" dirty="0" smtClean="0">
                          <a:effectLst/>
                        </a:rPr>
                        <a:t>, MSW, MPA</a:t>
                      </a:r>
                      <a:endParaRPr lang="en-US" sz="140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ILPQC: A Year</a:t>
                      </a:r>
                      <a:r>
                        <a:rPr lang="en-US" sz="1400" b="1" baseline="0" dirty="0" smtClean="0">
                          <a:effectLst/>
                        </a:rPr>
                        <a:t> in Review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Ann Borders, MD, MSc,</a:t>
                      </a:r>
                      <a:r>
                        <a:rPr lang="en-US" sz="1400" baseline="0" dirty="0" smtClean="0">
                          <a:effectLst/>
                        </a:rPr>
                        <a:t> MPH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</a:rPr>
                        <a:t>Akihiko Noguchi, MD, MPH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aseline="0" dirty="0" smtClean="0">
                          <a:effectLst/>
                        </a:rPr>
                        <a:t>Patricia </a:t>
                      </a:r>
                      <a:r>
                        <a:rPr lang="en-US" sz="1400" baseline="0" dirty="0" err="1" smtClean="0">
                          <a:effectLst/>
                        </a:rPr>
                        <a:t>Ittmann</a:t>
                      </a:r>
                      <a:r>
                        <a:rPr lang="en-US" sz="1400" baseline="0" dirty="0" smtClean="0">
                          <a:effectLst/>
                        </a:rPr>
                        <a:t>, DO</a:t>
                      </a:r>
                      <a:endParaRPr lang="en-US" sz="1400" dirty="0">
                        <a:effectLst/>
                      </a:endParaRPr>
                    </a:p>
                  </a:txBody>
                  <a:tcPr marL="40251" marR="40251" marT="0" marB="0"/>
                </a:tc>
              </a:tr>
              <a:tr h="9051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8:45-10:15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Leveraging QI Success in Other States: Leaders from State Perinatal Quality Collaboratives Discuss Key Initiatives </a:t>
                      </a:r>
                      <a:endParaRPr lang="en-US" sz="1400" b="0" dirty="0" smtClean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William M. </a:t>
                      </a:r>
                      <a:r>
                        <a:rPr lang="en-US" sz="1400" dirty="0" err="1" smtClean="0">
                          <a:effectLst/>
                        </a:rPr>
                        <a:t>Sappenfield</a:t>
                      </a:r>
                      <a:r>
                        <a:rPr lang="en-US" sz="1400" dirty="0" smtClean="0">
                          <a:effectLst/>
                        </a:rPr>
                        <a:t>, MD, MPH, CPH (Hypertension, Hemorrhage, Golden Hour, Mother’s Own Milk)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Michael P.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</a:rPr>
                        <a:t>Marcotte</a:t>
                      </a:r>
                      <a:r>
                        <a:rPr lang="en-US" sz="1400" dirty="0" smtClean="0">
                          <a:effectLst/>
                        </a:rPr>
                        <a:t>, MD (17 OHP, Neonatal Abstinence Syndrome)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 smtClean="0">
                          <a:effectLst/>
                        </a:rPr>
                        <a:t>Munish</a:t>
                      </a:r>
                      <a:r>
                        <a:rPr lang="en-US" sz="1400" dirty="0" smtClean="0">
                          <a:effectLst/>
                        </a:rPr>
                        <a:t> Gupta, MD, MMSC  (Hypertension/Hemorrhage, Neonatal Abstinence Syndrome)</a:t>
                      </a:r>
                      <a:endParaRPr lang="en-US" sz="1400" dirty="0">
                        <a:effectLst/>
                      </a:endParaRPr>
                    </a:p>
                  </a:txBody>
                  <a:tcPr marL="40251" marR="40251" marT="0" marB="0"/>
                </a:tc>
              </a:tr>
              <a:tr h="1131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10:15-10:30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Break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1131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10:30-11:10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Surviving a Perinatal Crisis:</a:t>
                      </a:r>
                      <a:r>
                        <a:rPr lang="en-US" sz="1400" b="1" baseline="0" dirty="0" smtClean="0">
                          <a:effectLst/>
                        </a:rPr>
                        <a:t> The Patient Perspective</a:t>
                      </a:r>
                      <a:r>
                        <a:rPr lang="en-US" sz="1400" b="1" dirty="0" smtClean="0">
                          <a:effectLst/>
                        </a:rPr>
                        <a:t> </a:t>
                      </a:r>
                      <a:r>
                        <a:rPr lang="en-US" sz="1400" dirty="0">
                          <a:effectLst/>
                        </a:rPr>
                        <a:t>– </a:t>
                      </a:r>
                      <a:r>
                        <a:rPr lang="en-US" sz="1400" dirty="0" err="1">
                          <a:effectLst/>
                        </a:rPr>
                        <a:t>Eleni</a:t>
                      </a:r>
                      <a:r>
                        <a:rPr lang="en-US" sz="1400" dirty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Z. </a:t>
                      </a:r>
                      <a:r>
                        <a:rPr lang="en-US" sz="1400" dirty="0" err="1" smtClean="0">
                          <a:effectLst/>
                        </a:rPr>
                        <a:t>Tsigas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1131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11:10-12:00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Keynote: Safe Motherhood Initiative: Standardizing Care for Mothers in New York and Beyond </a:t>
                      </a:r>
                      <a:r>
                        <a:rPr lang="en-US" sz="1400" b="1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– Mary E. </a:t>
                      </a:r>
                      <a:r>
                        <a:rPr lang="en-US" sz="1400" dirty="0" err="1" smtClean="0">
                          <a:effectLst/>
                        </a:rPr>
                        <a:t>D’Alton</a:t>
                      </a:r>
                      <a:r>
                        <a:rPr lang="en-US" sz="1400" dirty="0" smtClean="0">
                          <a:effectLst/>
                        </a:rPr>
                        <a:t>, MD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1131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12:00-1:30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Networking</a:t>
                      </a:r>
                      <a:r>
                        <a:rPr lang="en-US" sz="1400" baseline="0" dirty="0" smtClean="0">
                          <a:effectLst/>
                        </a:rPr>
                        <a:t> </a:t>
                      </a:r>
                      <a:r>
                        <a:rPr lang="en-US" sz="1400" dirty="0" smtClean="0">
                          <a:effectLst/>
                        </a:rPr>
                        <a:t>Lunch </a:t>
                      </a:r>
                      <a:r>
                        <a:rPr lang="en-US" sz="1400" dirty="0">
                          <a:effectLst/>
                        </a:rPr>
                        <a:t>&amp; Poster </a:t>
                      </a:r>
                      <a:r>
                        <a:rPr lang="en-US" sz="1400" dirty="0" smtClean="0">
                          <a:effectLst/>
                        </a:rPr>
                        <a:t>Session:</a:t>
                      </a:r>
                      <a:r>
                        <a:rPr lang="en-US" sz="1400" baseline="0" dirty="0" smtClean="0">
                          <a:effectLst/>
                        </a:rPr>
                        <a:t> Hospital teams from across Illinois share their quality improvement work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1131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1:30-2:15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Using Data and Measures for Quality Improvement: Tools You Should Be Using Now </a:t>
                      </a:r>
                      <a:r>
                        <a:rPr lang="en-US" sz="1400" dirty="0" smtClean="0">
                          <a:effectLst/>
                        </a:rPr>
                        <a:t>– </a:t>
                      </a:r>
                      <a:r>
                        <a:rPr lang="en-US" sz="1400" dirty="0" err="1" smtClean="0">
                          <a:effectLst/>
                        </a:rPr>
                        <a:t>Munish</a:t>
                      </a:r>
                      <a:r>
                        <a:rPr lang="en-US" sz="1400" dirty="0" smtClean="0">
                          <a:effectLst/>
                        </a:rPr>
                        <a:t> Gupta, MD, MMSC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  <a:tr h="1131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2:15-3:00</a:t>
                      </a:r>
                      <a:endParaRPr lang="en-U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Reduction of Primary </a:t>
                      </a:r>
                      <a:r>
                        <a:rPr lang="en-US" sz="1400" b="1" dirty="0" smtClean="0">
                          <a:effectLst/>
                        </a:rPr>
                        <a:t>Cesarean Sections – The CMQCC  Toolkit </a:t>
                      </a:r>
                      <a:r>
                        <a:rPr lang="en-US" sz="1400" dirty="0" smtClean="0">
                          <a:effectLst/>
                        </a:rPr>
                        <a:t>– Maurice </a:t>
                      </a:r>
                      <a:r>
                        <a:rPr lang="en-US" sz="1400" dirty="0" err="1" smtClean="0">
                          <a:effectLst/>
                        </a:rPr>
                        <a:t>Druzin</a:t>
                      </a:r>
                      <a:r>
                        <a:rPr lang="en-US" sz="1400" dirty="0" smtClean="0">
                          <a:effectLst/>
                        </a:rPr>
                        <a:t>, MD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51" marR="4025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206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57770</TotalTime>
  <Words>3195</Words>
  <Application>Microsoft Office PowerPoint</Application>
  <PresentationFormat>On-screen Show (4:3)</PresentationFormat>
  <Paragraphs>487</Paragraphs>
  <Slides>52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MS PGothic</vt:lpstr>
      <vt:lpstr>Arial</vt:lpstr>
      <vt:lpstr>Arial Narrow</vt:lpstr>
      <vt:lpstr>Calibri</vt:lpstr>
      <vt:lpstr>Goudy Old Style</vt:lpstr>
      <vt:lpstr>Symbol</vt:lpstr>
      <vt:lpstr>Times New Roman</vt:lpstr>
      <vt:lpstr>Wingdings</vt:lpstr>
      <vt:lpstr>Wingdings 2</vt:lpstr>
      <vt:lpstr>Office Theme</vt:lpstr>
      <vt:lpstr>1_Office Theme</vt:lpstr>
      <vt:lpstr>PowerPoint Presentation</vt:lpstr>
      <vt:lpstr>ILPQC: Welcome</vt:lpstr>
      <vt:lpstr>Fly the W!!</vt:lpstr>
      <vt:lpstr>Happy 3rd Birthday ILPQC!</vt:lpstr>
      <vt:lpstr>Conference Objectives</vt:lpstr>
      <vt:lpstr>ONA Approval Statement</vt:lpstr>
      <vt:lpstr>Criteria for Successful  Completion</vt:lpstr>
      <vt:lpstr>Disclosures</vt:lpstr>
      <vt:lpstr>Agenda </vt:lpstr>
      <vt:lpstr>Agenda </vt:lpstr>
      <vt:lpstr>Agenda</vt:lpstr>
      <vt:lpstr>ILPQC Welcome: Shannon Lightner, MSW, MPA</vt:lpstr>
      <vt:lpstr>ILPQC: A Year in Review</vt:lpstr>
      <vt:lpstr>Overview</vt:lpstr>
      <vt:lpstr>Vision</vt:lpstr>
      <vt:lpstr>Three Pillars Support  Quality Improvement Success</vt:lpstr>
      <vt:lpstr>ILPQC Timeline</vt:lpstr>
      <vt:lpstr>Goal 1: Sustain and Develop State-wide Participation</vt:lpstr>
      <vt:lpstr>Hospital Engagement </vt:lpstr>
      <vt:lpstr>ILPQC Infrastructure</vt:lpstr>
      <vt:lpstr>OB Advisory Group </vt:lpstr>
      <vt:lpstr>OB Advisory Group (cont.)</vt:lpstr>
      <vt:lpstr>Neonatal Advisory Group</vt:lpstr>
      <vt:lpstr>Goal 2: Offer Responsive QI  Services to Hospital Teams</vt:lpstr>
      <vt:lpstr>www.ilpqc.org </vt:lpstr>
      <vt:lpstr>ILPQC Data System</vt:lpstr>
      <vt:lpstr>Goal 3: Celebrate Birth  Certificate Accuracy Initiative Success</vt:lpstr>
      <vt:lpstr>BC Accuracy: Overall Accuracy of All Variables</vt:lpstr>
      <vt:lpstr>BC Accuracy Improvement  from Baseline to Date</vt:lpstr>
      <vt:lpstr>Birth Certificate Accuracy  Sustainability with Vital Records</vt:lpstr>
      <vt:lpstr>Goal 4: Engage Patients &amp; Families in QI Work</vt:lpstr>
      <vt:lpstr>Goal 5: Working Together on State-wide Initiatives</vt:lpstr>
      <vt:lpstr>Neonatal Golden Hour  Initiative</vt:lpstr>
      <vt:lpstr>Golden Hour Toolkit Team </vt:lpstr>
      <vt:lpstr>Golden Hour Goals   </vt:lpstr>
      <vt:lpstr>Neonatal Golden Hour:  Communication Practices</vt:lpstr>
      <vt:lpstr>Neonatal Golden Hour:  Delivery Room Practices</vt:lpstr>
      <vt:lpstr>Neonatal Golden Hour:  Family Practices</vt:lpstr>
      <vt:lpstr>Neonatal Golden Hour:  Admission Practices</vt:lpstr>
      <vt:lpstr>March of Dimes Big 5 Antenatal  Corticosteroids (ACT) Initiative</vt:lpstr>
      <vt:lpstr>MOD Big 5 ACT Resources</vt:lpstr>
      <vt:lpstr>MOD ACT QI Work in IL</vt:lpstr>
      <vt:lpstr>MOD ACT Data</vt:lpstr>
      <vt:lpstr>ILPQC Maternal  Hypertension Initiative</vt:lpstr>
      <vt:lpstr>Maternal Hypertension  Leadership Team</vt:lpstr>
      <vt:lpstr>Maternal Hypertension Goals</vt:lpstr>
      <vt:lpstr>PowerPoint Presentation</vt:lpstr>
      <vt:lpstr>IL State SMM Data: Excluding Hemorrhage</vt:lpstr>
      <vt:lpstr>Maternal Hypertension Data</vt:lpstr>
      <vt:lpstr>Looking Ahead  2017 Call to Action</vt:lpstr>
      <vt:lpstr>Learning from other state's  projects for possible future initiatives</vt:lpstr>
      <vt:lpstr>Improving Together</vt:lpstr>
    </vt:vector>
  </TitlesOfParts>
  <Company>State of Illinois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Illinois Perinatal Quality Collaborative</dc:title>
  <dc:creator>alicia.hawkins</dc:creator>
  <cp:lastModifiedBy>Jazzmin Cooper</cp:lastModifiedBy>
  <cp:revision>1121</cp:revision>
  <dcterms:created xsi:type="dcterms:W3CDTF">2013-06-07T18:46:59Z</dcterms:created>
  <dcterms:modified xsi:type="dcterms:W3CDTF">2016-11-03T11:26:51Z</dcterms:modified>
</cp:coreProperties>
</file>