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469" r:id="rId2"/>
    <p:sldId id="475" r:id="rId3"/>
    <p:sldId id="465" r:id="rId4"/>
    <p:sldId id="471" r:id="rId5"/>
    <p:sldId id="472" r:id="rId6"/>
    <p:sldId id="476" r:id="rId7"/>
    <p:sldId id="474" r:id="rId8"/>
    <p:sldId id="47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 autoAdjust="0"/>
    <p:restoredTop sz="94434" autoAdjust="0"/>
  </p:normalViewPr>
  <p:slideViewPr>
    <p:cSldViewPr>
      <p:cViewPr>
        <p:scale>
          <a:sx n="114" d="100"/>
          <a:sy n="114" d="100"/>
        </p:scale>
        <p:origin x="-147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A7DBEB-28C1-4AE4-AD6C-3BE2A23D0C1F}" type="datetimeFigureOut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05D7AF-3899-4D68-9069-AF239A09E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00F9-CF10-4F94-84BB-F76AD0810D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3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00F9-CF10-4F94-84BB-F76AD0810D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671-A3CD-47FE-BFFE-C2129B3CA844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A2C-0BB4-4C83-90C6-356E631A0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3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58F-D2EE-495C-98E7-9C9A5786E11E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C12F-6FCB-4092-9F5E-1F701CFFA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115A-B978-4E78-80DD-BFAA41FB0B3E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3707-9EBE-4F61-9602-1846D1F9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4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AFD5-87AB-4EAC-B8F3-626CFA20BD9F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B7C-D638-410F-8F12-FDCC174C9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8ABD-2F3C-40D2-9153-37AEC74DFA52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17F-DA69-4B3C-A037-D10685B37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3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940-3E9D-4E0B-ADD5-B60F857202D2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30F-3F90-4FDB-8DE1-B03ADC45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A1AC-DC1C-42D0-8DB2-A7DCA50624B5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548-3F39-47E1-AAB1-0B8768C05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9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36A-4D75-44CF-860A-3E26DF2F0A11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B208-2224-4F8C-957F-ED93EC99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C989-64A1-4AD1-984F-B4BA61CC127B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0925-DA78-48C8-9D2A-B71289D7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9C56B8-1699-4F0F-8F35-D686F2EA2998}" type="datetime1">
              <a:rPr lang="en-US" altLang="ja-JP"/>
              <a:pPr>
                <a:defRPr/>
              </a:pPr>
              <a:t>11/2/2016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79DE521-3343-49A6-8A33-A21B433AA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pqc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ilpqc.org/" TargetMode="External"/><Relationship Id="rId4" Type="http://schemas.openxmlformats.org/officeDocument/2006/relationships/hyperlink" Target="mailto:info@ilpqc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265227" y="4686302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/>
            </a:r>
            <a:b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</a:b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ILPQC Fourth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November </a:t>
            </a:r>
            <a:r>
              <a:rPr lang="en-US" altLang="en-US" sz="2000" dirty="0">
                <a:solidFill>
                  <a:srgbClr val="898989"/>
                </a:solidFill>
                <a:ea typeface="ＭＳ Ｐゴシック" pitchFamily="34" charset="-128"/>
              </a:rPr>
              <a:t>3</a:t>
            </a: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, 2016</a:t>
            </a: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3200400" y="2052400"/>
            <a:ext cx="6019800" cy="16224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4990"/>
                </a:solidFill>
                <a:latin typeface="Goudy Old Style" pitchFamily="18" charset="0"/>
                <a:ea typeface="ＭＳ Ｐゴシック" pitchFamily="34" charset="-128"/>
              </a:rPr>
              <a:t>Illinois Perinatal Quality Collaborative: Next Steps and Wrap Up</a:t>
            </a:r>
            <a:endParaRPr lang="en-US" altLang="en-US" sz="3200" b="1" dirty="0" smtClean="0">
              <a:solidFill>
                <a:srgbClr val="004990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Wrap up from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Breakouts: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Obstetric</a:t>
            </a:r>
            <a:endParaRPr lang="en-US" dirty="0"/>
          </a:p>
          <a:p>
            <a:pPr>
              <a:buClr>
                <a:srgbClr val="F58466"/>
              </a:buClr>
            </a:pPr>
            <a:r>
              <a:rPr lang="en-US" dirty="0"/>
              <a:t>Neonatal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Patient / Family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3707-9EBE-4F61-9602-1846D1F9C0E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5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Next Steps for ILPQC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Continue Obstetric Maternal Hypertension Initiative</a:t>
            </a:r>
            <a:endParaRPr lang="en-US" sz="2800" dirty="0"/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Focus on QI work and Key Driver Interventions; Engage providers and develop physician champions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 </a:t>
            </a:r>
            <a:r>
              <a:rPr lang="en-US" sz="2800" dirty="0"/>
              <a:t>C</a:t>
            </a:r>
            <a:r>
              <a:rPr lang="en-US" sz="2800" dirty="0" smtClean="0"/>
              <a:t>ontinue </a:t>
            </a:r>
            <a:r>
              <a:rPr lang="en-US" sz="2800" dirty="0"/>
              <a:t>Neonatal Golden </a:t>
            </a:r>
            <a:r>
              <a:rPr lang="en-US" sz="2800" dirty="0" smtClean="0"/>
              <a:t>Hour Initiative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Focus on key areas for improvement </a:t>
            </a:r>
            <a:endParaRPr lang="en-US" sz="2400" dirty="0"/>
          </a:p>
          <a:p>
            <a:pPr>
              <a:buClr>
                <a:srgbClr val="F58466"/>
              </a:buClr>
            </a:pPr>
            <a:r>
              <a:rPr lang="en-US" sz="2800" dirty="0"/>
              <a:t>Continue to provide valued QI </a:t>
            </a:r>
            <a:r>
              <a:rPr lang="en-US" sz="2800" dirty="0" smtClean="0"/>
              <a:t>services to </a:t>
            </a:r>
            <a:r>
              <a:rPr lang="en-US" sz="2800" dirty="0"/>
              <a:t>hospital </a:t>
            </a:r>
            <a:r>
              <a:rPr lang="en-US" sz="2800" dirty="0" smtClean="0"/>
              <a:t>teams</a:t>
            </a:r>
            <a:endParaRPr lang="en-US" sz="2800" dirty="0"/>
          </a:p>
          <a:p>
            <a:pPr>
              <a:buClr>
                <a:srgbClr val="F58466"/>
              </a:buClr>
            </a:pPr>
            <a:r>
              <a:rPr lang="en-US" sz="2800" dirty="0"/>
              <a:t>Continue to engage stakeholders / key advisory groups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Ongoing focus on </a:t>
            </a:r>
            <a:r>
              <a:rPr lang="en-US" sz="2800" dirty="0"/>
              <a:t>sustainable funding</a:t>
            </a:r>
          </a:p>
          <a:p>
            <a:pPr>
              <a:buClr>
                <a:srgbClr val="F58466"/>
              </a:buClr>
            </a:pPr>
            <a:r>
              <a:rPr lang="en-US" sz="2800" dirty="0"/>
              <a:t>Plan for </a:t>
            </a:r>
            <a:r>
              <a:rPr lang="en-US" sz="2800" dirty="0" smtClean="0"/>
              <a:t>2018 </a:t>
            </a:r>
            <a:r>
              <a:rPr lang="en-US" sz="2800" dirty="0"/>
              <a:t>and </a:t>
            </a:r>
            <a:r>
              <a:rPr lang="en-US" sz="2800" dirty="0" smtClean="0"/>
              <a:t>beyond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Neonatal Abstinence Syndrome Initiative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Future Obstetric Initiative </a:t>
            </a:r>
            <a:endParaRPr lang="en-US" sz="2400" dirty="0"/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6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To Participate in an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/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ILPQC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QI Initiative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3600" dirty="0"/>
              <a:t>Contact </a:t>
            </a:r>
            <a:r>
              <a:rPr lang="en-US" sz="3600" dirty="0" smtClean="0">
                <a:hlinkClick r:id="rId3"/>
              </a:rPr>
              <a:t>info@ilpqc.org</a:t>
            </a:r>
            <a:r>
              <a:rPr lang="en-US" sz="3600" dirty="0" smtClean="0"/>
              <a:t> </a:t>
            </a:r>
            <a:r>
              <a:rPr lang="en-US" sz="3600" dirty="0"/>
              <a:t>for more information on our </a:t>
            </a:r>
            <a:r>
              <a:rPr lang="en-US" sz="3600" dirty="0" smtClean="0"/>
              <a:t>current </a:t>
            </a:r>
            <a:r>
              <a:rPr lang="en-US" sz="3600" dirty="0"/>
              <a:t>initiatives</a:t>
            </a:r>
          </a:p>
          <a:p>
            <a:pPr lvl="1">
              <a:buClr>
                <a:srgbClr val="F58466"/>
              </a:buClr>
              <a:buFont typeface="Arial" charset="0"/>
              <a:buChar char="•"/>
            </a:pPr>
            <a:r>
              <a:rPr lang="en-US" sz="3200" dirty="0" smtClean="0"/>
              <a:t>Obstetric </a:t>
            </a:r>
            <a:r>
              <a:rPr lang="en-US" sz="3200" dirty="0"/>
              <a:t>Maternal </a:t>
            </a:r>
            <a:r>
              <a:rPr lang="en-US" sz="3200" dirty="0" smtClean="0"/>
              <a:t>Hypertension (continuing from 2016)</a:t>
            </a:r>
          </a:p>
          <a:p>
            <a:pPr lvl="1">
              <a:buClr>
                <a:srgbClr val="F58466"/>
              </a:buClr>
              <a:buFont typeface="Arial" charset="0"/>
              <a:buChar char="•"/>
            </a:pPr>
            <a:r>
              <a:rPr lang="en-US" dirty="0" smtClean="0"/>
              <a:t>N</a:t>
            </a:r>
            <a:r>
              <a:rPr lang="en-US" sz="3200" dirty="0" smtClean="0"/>
              <a:t>eonatal </a:t>
            </a:r>
            <a:r>
              <a:rPr lang="en-US" sz="3200" dirty="0"/>
              <a:t>Golden Hour (continuing from 2015)</a:t>
            </a:r>
          </a:p>
        </p:txBody>
      </p:sp>
    </p:spTree>
    <p:extLst>
      <p:ext uri="{BB962C8B-B14F-4D97-AF65-F5344CB8AC3E}">
        <p14:creationId xmlns:p14="http://schemas.microsoft.com/office/powerpoint/2010/main" val="1765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To Participate in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an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Advisory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Workgroup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/>
              <a:t>Neonatal, Obstetric, and Data Advisory Workgroups meet regularly to provide guidance for ILPQC initiatives </a:t>
            </a:r>
          </a:p>
          <a:p>
            <a:pPr>
              <a:buClr>
                <a:srgbClr val="F58466"/>
              </a:buClr>
            </a:pPr>
            <a:r>
              <a:rPr lang="en-US" dirty="0"/>
              <a:t>Representation across state, perinatal levels, and professions (MDs, RNs, QI, public health)</a:t>
            </a:r>
          </a:p>
          <a:p>
            <a:pPr>
              <a:buClr>
                <a:srgbClr val="F58466"/>
              </a:buClr>
            </a:pPr>
            <a:r>
              <a:rPr lang="en-US" dirty="0"/>
              <a:t>Contact info@ilpqc.org to participate or for more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Happy 3</a:t>
            </a:r>
            <a:r>
              <a:rPr lang="en-US" altLang="en-US" sz="4000" b="1" baseline="30000" dirty="0" smtClean="0">
                <a:solidFill>
                  <a:srgbClr val="F58466"/>
                </a:solidFill>
                <a:latin typeface="Goudy Old Style" pitchFamily="18" charset="0"/>
              </a:rPr>
              <a:t>rd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Birthday ILPQC!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724400" y="1295400"/>
            <a:ext cx="39624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Thank you to all who have contributed to building a successful state perinatal quality collaborative for IL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Sponsors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Stakeholders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Advisory Workgroups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Leadership / Data </a:t>
            </a:r>
            <a:r>
              <a:rPr lang="en-US" altLang="en-US" sz="2000" dirty="0" smtClean="0"/>
              <a:t>teams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 err="1" smtClean="0"/>
              <a:t>Perinatal</a:t>
            </a:r>
            <a:r>
              <a:rPr lang="en-US" altLang="en-US" sz="2000" dirty="0" smtClean="0"/>
              <a:t> Network Administrator &amp; Educators</a:t>
            </a:r>
            <a:endParaRPr lang="en-US" altLang="en-US" sz="2000" dirty="0"/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Hospital Teams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Patients &amp; Families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394075" cy="509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27008" y="228600"/>
            <a:ext cx="6202392" cy="9906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ILPQC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Administrative Team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pic>
        <p:nvPicPr>
          <p:cNvPr id="37892" name="Content Placeholder 6" descr="iStock_000014282501Larg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4775"/>
            <a:ext cx="3216275" cy="4572000"/>
          </a:xfrm>
        </p:spPr>
      </p:pic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427008" y="1374775"/>
            <a:ext cx="620239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C1C8E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Ann Borders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>
                <a:latin typeface="+mn-lt"/>
                <a:cs typeface="Arial" panose="020B0604020202020204" pitchFamily="34" charset="0"/>
              </a:rPr>
              <a:t>ILPQC Executive Director, OB Lead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Aki </a:t>
            </a: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Noguchi, Pat </a:t>
            </a:r>
            <a:r>
              <a:rPr lang="en-US" altLang="en-US" sz="2800" dirty="0" err="1" smtClean="0">
                <a:latin typeface="+mn-lt"/>
                <a:cs typeface="Arial" panose="020B0604020202020204" pitchFamily="34" charset="0"/>
              </a:rPr>
              <a:t>Ittmann</a:t>
            </a: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Leslie </a:t>
            </a:r>
            <a:r>
              <a:rPr lang="en-US" altLang="en-US" sz="2800" dirty="0" err="1" smtClean="0">
                <a:latin typeface="+mn-lt"/>
                <a:cs typeface="Arial" panose="020B0604020202020204" pitchFamily="34" charset="0"/>
              </a:rPr>
              <a:t>Caldarelli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>
                <a:latin typeface="+mn-lt"/>
                <a:cs typeface="Arial" panose="020B0604020202020204" pitchFamily="34" charset="0"/>
              </a:rPr>
              <a:t>Neonatal Leads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Patricia Lee King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>
                <a:latin typeface="+mn-lt"/>
                <a:cs typeface="Arial" panose="020B0604020202020204" pitchFamily="34" charset="0"/>
              </a:rPr>
              <a:t>State Project Director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Kate Finnegan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Project Coordinator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0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  <a:hlinkClick r:id="rId4"/>
              </a:rPr>
              <a:t>info@ilpqc.org</a:t>
            </a:r>
            <a:r>
              <a:rPr lang="en-US" altLang="en-US" sz="2000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+mn-lt"/>
                <a:cs typeface="Arial" panose="020B0604020202020204" pitchFamily="34" charset="0"/>
              </a:rPr>
              <a:t>OR </a:t>
            </a:r>
            <a:r>
              <a:rPr lang="en-US" altLang="en-US" sz="2000" dirty="0">
                <a:solidFill>
                  <a:srgbClr val="004990"/>
                </a:solidFill>
                <a:latin typeface="+mn-lt"/>
                <a:cs typeface="Arial" panose="020B0604020202020204" pitchFamily="34" charset="0"/>
                <a:hlinkClick r:id="rId5"/>
              </a:rPr>
              <a:t>www.ilpqc.org</a:t>
            </a:r>
            <a:endParaRPr lang="en-US" altLang="en-US" sz="2000" dirty="0">
              <a:solidFill>
                <a:srgbClr val="00499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21990</TotalTime>
  <Words>219</Words>
  <Application>Microsoft Office PowerPoint</Application>
  <PresentationFormat>On-screen Show (4:3)</PresentationFormat>
  <Paragraphs>49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Illinois Perinatal Quality Collaborative: Next Steps and Wrap Up</vt:lpstr>
      <vt:lpstr>Wrap up from Breakouts:</vt:lpstr>
      <vt:lpstr>Next Steps for ILPQC</vt:lpstr>
      <vt:lpstr>To Participate in an  ILPQC QI Initiative</vt:lpstr>
      <vt:lpstr>To Participate in an Advisory Workgroup</vt:lpstr>
      <vt:lpstr>Happy 3rd Birthday ILPQC!</vt:lpstr>
      <vt:lpstr>ILPQC Administrative Team</vt:lpstr>
      <vt:lpstr>PowerPoint Presentation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Katelynne Finnegan</cp:lastModifiedBy>
  <cp:revision>333</cp:revision>
  <dcterms:created xsi:type="dcterms:W3CDTF">2013-06-07T18:46:59Z</dcterms:created>
  <dcterms:modified xsi:type="dcterms:W3CDTF">2016-11-02T16:04:58Z</dcterms:modified>
</cp:coreProperties>
</file>