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3"/>
  </p:notesMasterIdLst>
  <p:handoutMasterIdLst>
    <p:handoutMasterId r:id="rId34"/>
  </p:handoutMasterIdLst>
  <p:sldIdLst>
    <p:sldId id="330" r:id="rId4"/>
    <p:sldId id="325" r:id="rId5"/>
    <p:sldId id="346" r:id="rId6"/>
    <p:sldId id="370" r:id="rId7"/>
    <p:sldId id="371" r:id="rId8"/>
    <p:sldId id="373" r:id="rId9"/>
    <p:sldId id="374" r:id="rId10"/>
    <p:sldId id="375" r:id="rId11"/>
    <p:sldId id="383" r:id="rId12"/>
    <p:sldId id="385" r:id="rId13"/>
    <p:sldId id="386" r:id="rId14"/>
    <p:sldId id="387" r:id="rId15"/>
    <p:sldId id="388" r:id="rId16"/>
    <p:sldId id="389" r:id="rId17"/>
    <p:sldId id="390" r:id="rId18"/>
    <p:sldId id="349" r:id="rId19"/>
    <p:sldId id="365" r:id="rId20"/>
    <p:sldId id="363" r:id="rId21"/>
    <p:sldId id="382" r:id="rId22"/>
    <p:sldId id="366" r:id="rId23"/>
    <p:sldId id="364" r:id="rId24"/>
    <p:sldId id="368" r:id="rId25"/>
    <p:sldId id="376" r:id="rId26"/>
    <p:sldId id="377" r:id="rId27"/>
    <p:sldId id="379" r:id="rId28"/>
    <p:sldId id="380" r:id="rId29"/>
    <p:sldId id="381" r:id="rId30"/>
    <p:sldId id="343" r:id="rId31"/>
    <p:sldId id="37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1" userDrawn="1">
          <p15:clr>
            <a:srgbClr val="A4A3A4"/>
          </p15:clr>
        </p15:guide>
        <p15:guide id="2" pos="56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828"/>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6"/>
    <p:restoredTop sz="94118"/>
  </p:normalViewPr>
  <p:slideViewPr>
    <p:cSldViewPr snapToGrid="0" snapToObjects="1">
      <p:cViewPr varScale="1">
        <p:scale>
          <a:sx n="87" d="100"/>
          <a:sy n="87" d="100"/>
        </p:scale>
        <p:origin x="732" y="78"/>
      </p:cViewPr>
      <p:guideLst>
        <p:guide orient="horz" pos="901"/>
        <p:guide pos="5668"/>
      </p:guideLst>
    </p:cSldViewPr>
  </p:slideViewPr>
  <p:notesTextViewPr>
    <p:cViewPr>
      <p:scale>
        <a:sx n="100" d="100"/>
        <a:sy n="100" d="100"/>
      </p:scale>
      <p:origin x="0" y="0"/>
    </p:cViewPr>
  </p:notesTextViewPr>
  <p:sorterViewPr>
    <p:cViewPr>
      <p:scale>
        <a:sx n="86" d="100"/>
        <a:sy n="86" d="100"/>
      </p:scale>
      <p:origin x="0" y="0"/>
    </p:cViewPr>
  </p:sorterViewPr>
  <p:notesViewPr>
    <p:cSldViewPr snapToGrid="0" snapToObjects="1">
      <p:cViewPr varScale="1">
        <p:scale>
          <a:sx n="76" d="100"/>
          <a:sy n="76" d="100"/>
        </p:scale>
        <p:origin x="36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D9ECC-67C1-E944-B42D-539CD9F923F7}"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FBFE4049-7464-8347-8B99-875951BB176B}">
      <dgm:prSet phldrT="[Text]" custT="1"/>
      <dgm:spPr>
        <a:solidFill>
          <a:srgbClr val="0070C0"/>
        </a:solidFill>
      </dgm:spPr>
      <dgm:t>
        <a:bodyPr/>
        <a:lstStyle/>
        <a:p>
          <a:r>
            <a:rPr lang="en-US" sz="2000" dirty="0" smtClean="0"/>
            <a:t>MDs</a:t>
          </a:r>
          <a:endParaRPr lang="en-US" sz="2000" dirty="0"/>
        </a:p>
      </dgm:t>
    </dgm:pt>
    <dgm:pt modelId="{34FB25A6-2E76-BF46-BA3A-7E0DCDA8792D}" type="parTrans" cxnId="{DD8A4777-C2A4-B843-A081-D067A1BD018F}">
      <dgm:prSet/>
      <dgm:spPr>
        <a:noFill/>
      </dgm:spPr>
      <dgm:t>
        <a:bodyPr/>
        <a:lstStyle/>
        <a:p>
          <a:endParaRPr lang="en-US"/>
        </a:p>
      </dgm:t>
    </dgm:pt>
    <dgm:pt modelId="{B675DD2F-E98E-BB48-8A07-4EAA14CF3519}" type="sibTrans" cxnId="{DD8A4777-C2A4-B843-A081-D067A1BD018F}">
      <dgm:prSet/>
      <dgm:spPr/>
      <dgm:t>
        <a:bodyPr/>
        <a:lstStyle/>
        <a:p>
          <a:endParaRPr lang="en-US"/>
        </a:p>
      </dgm:t>
    </dgm:pt>
    <dgm:pt modelId="{DA577B28-AE91-E34A-AAB2-55E998A7D509}">
      <dgm:prSet phldrT="[Text]" custT="1"/>
      <dgm:spPr>
        <a:solidFill>
          <a:srgbClr val="0070C0"/>
        </a:solidFill>
      </dgm:spPr>
      <dgm:t>
        <a:bodyPr/>
        <a:lstStyle/>
        <a:p>
          <a:r>
            <a:rPr lang="en-US" sz="1400" dirty="0" smtClean="0"/>
            <a:t>RNs, Midwife Doula</a:t>
          </a:r>
          <a:endParaRPr lang="en-US" sz="1400" dirty="0"/>
        </a:p>
      </dgm:t>
    </dgm:pt>
    <dgm:pt modelId="{752E55AC-0127-8044-B40B-C1F3BC942C5C}" type="parTrans" cxnId="{260973EE-FC48-844F-855E-99A0C7478A87}">
      <dgm:prSet/>
      <dgm:spPr>
        <a:noFill/>
        <a:effectLst/>
      </dgm:spPr>
      <dgm:t>
        <a:bodyPr/>
        <a:lstStyle/>
        <a:p>
          <a:endParaRPr lang="en-US"/>
        </a:p>
      </dgm:t>
    </dgm:pt>
    <dgm:pt modelId="{27407D2C-36B8-B142-92D5-AF1B4A255B37}" type="sibTrans" cxnId="{260973EE-FC48-844F-855E-99A0C7478A87}">
      <dgm:prSet/>
      <dgm:spPr/>
      <dgm:t>
        <a:bodyPr/>
        <a:lstStyle/>
        <a:p>
          <a:endParaRPr lang="en-US"/>
        </a:p>
      </dgm:t>
    </dgm:pt>
    <dgm:pt modelId="{485C60B3-5637-5742-B527-C820218C1F79}">
      <dgm:prSet phldrT="[Text]" custT="1"/>
      <dgm:spPr>
        <a:solidFill>
          <a:srgbClr val="0070C0"/>
        </a:solidFill>
      </dgm:spPr>
      <dgm:t>
        <a:bodyPr/>
        <a:lstStyle/>
        <a:p>
          <a:r>
            <a:rPr lang="en-US" sz="1400" dirty="0" smtClean="0"/>
            <a:t>Labs/</a:t>
          </a:r>
          <a:br>
            <a:rPr lang="en-US" sz="1400" dirty="0" smtClean="0"/>
          </a:br>
          <a:r>
            <a:rPr lang="en-US" sz="1400" dirty="0" smtClean="0"/>
            <a:t>Tests/</a:t>
          </a:r>
          <a:br>
            <a:rPr lang="en-US" sz="1400" dirty="0" smtClean="0"/>
          </a:br>
          <a:r>
            <a:rPr lang="en-US" sz="1400" dirty="0" smtClean="0"/>
            <a:t>Charts</a:t>
          </a:r>
          <a:endParaRPr lang="en-US" sz="1400" dirty="0"/>
        </a:p>
      </dgm:t>
    </dgm:pt>
    <dgm:pt modelId="{3EA922F0-FE83-204B-B537-C1EBE504BDCD}" type="parTrans" cxnId="{77A6834B-3648-C843-ACC4-FE5DA9D1D759}">
      <dgm:prSet/>
      <dgm:spPr>
        <a:noFill/>
        <a:effectLst>
          <a:outerShdw blurRad="50800" dist="50800" dir="5400000" algn="ctr" rotWithShape="0">
            <a:schemeClr val="bg1"/>
          </a:outerShdw>
        </a:effectLst>
      </dgm:spPr>
      <dgm:t>
        <a:bodyPr/>
        <a:lstStyle/>
        <a:p>
          <a:endParaRPr lang="en-US"/>
        </a:p>
      </dgm:t>
    </dgm:pt>
    <dgm:pt modelId="{4B59E2E6-0CCF-3C44-B1BA-28403E3DE9A5}" type="sibTrans" cxnId="{77A6834B-3648-C843-ACC4-FE5DA9D1D759}">
      <dgm:prSet/>
      <dgm:spPr/>
      <dgm:t>
        <a:bodyPr/>
        <a:lstStyle/>
        <a:p>
          <a:endParaRPr lang="en-US"/>
        </a:p>
      </dgm:t>
    </dgm:pt>
    <dgm:pt modelId="{524CC25B-7885-3447-AEFB-AD4374C74093}">
      <dgm:prSet phldrT="[Text]" custT="1"/>
      <dgm:spPr>
        <a:solidFill>
          <a:srgbClr val="0070C0"/>
        </a:solidFill>
      </dgm:spPr>
      <dgm:t>
        <a:bodyPr/>
        <a:lstStyle/>
        <a:p>
          <a:r>
            <a:rPr lang="en-US" sz="1600" dirty="0" smtClean="0"/>
            <a:t>Special-</a:t>
          </a:r>
          <a:r>
            <a:rPr lang="en-US" sz="1600" dirty="0" err="1" smtClean="0"/>
            <a:t>ists</a:t>
          </a:r>
          <a:endParaRPr lang="en-US" sz="1600" dirty="0"/>
        </a:p>
      </dgm:t>
    </dgm:pt>
    <dgm:pt modelId="{1FAC043A-09E2-234D-AE4E-D064321512A4}" type="parTrans" cxnId="{32ED901D-7D0A-A845-8436-8AFD1C61F495}">
      <dgm:prSet/>
      <dgm:spPr>
        <a:noFill/>
      </dgm:spPr>
      <dgm:t>
        <a:bodyPr/>
        <a:lstStyle/>
        <a:p>
          <a:endParaRPr lang="en-US"/>
        </a:p>
      </dgm:t>
    </dgm:pt>
    <dgm:pt modelId="{6B922F71-69AA-8249-A621-76A04F5E3ABE}" type="sibTrans" cxnId="{32ED901D-7D0A-A845-8436-8AFD1C61F495}">
      <dgm:prSet/>
      <dgm:spPr/>
      <dgm:t>
        <a:bodyPr/>
        <a:lstStyle/>
        <a:p>
          <a:endParaRPr lang="en-US"/>
        </a:p>
      </dgm:t>
    </dgm:pt>
    <dgm:pt modelId="{A8FF6816-2F20-F748-B806-1BAFA78EACFB}">
      <dgm:prSet phldrT="[Text]"/>
      <dgm:spPr>
        <a:solidFill>
          <a:schemeClr val="bg1"/>
        </a:solidFill>
        <a:effectLst/>
      </dgm:spPr>
      <dgm:t>
        <a:bodyPr/>
        <a:lstStyle/>
        <a:p>
          <a:r>
            <a:rPr lang="en-US" dirty="0" smtClean="0"/>
            <a:t>ME</a:t>
          </a:r>
          <a:endParaRPr lang="en-US" dirty="0"/>
        </a:p>
      </dgm:t>
    </dgm:pt>
    <dgm:pt modelId="{C220F928-0480-FC42-B66C-6F8C29B1479F}" type="sibTrans" cxnId="{3F384C32-934A-7F4B-9ACE-D28607BC4C52}">
      <dgm:prSet/>
      <dgm:spPr/>
      <dgm:t>
        <a:bodyPr/>
        <a:lstStyle/>
        <a:p>
          <a:endParaRPr lang="en-US"/>
        </a:p>
      </dgm:t>
    </dgm:pt>
    <dgm:pt modelId="{D1953E78-BDC1-AB41-A692-F17F030A680B}" type="parTrans" cxnId="{3F384C32-934A-7F4B-9ACE-D28607BC4C52}">
      <dgm:prSet/>
      <dgm:spPr/>
      <dgm:t>
        <a:bodyPr/>
        <a:lstStyle/>
        <a:p>
          <a:endParaRPr lang="en-US"/>
        </a:p>
      </dgm:t>
    </dgm:pt>
    <dgm:pt modelId="{C7C6B987-30EA-484A-8735-79426810F1E7}" type="pres">
      <dgm:prSet presAssocID="{4B1D9ECC-67C1-E944-B42D-539CD9F923F7}" presName="Name0" presStyleCnt="0">
        <dgm:presLayoutVars>
          <dgm:chMax val="1"/>
          <dgm:dir/>
          <dgm:animLvl val="ctr"/>
          <dgm:resizeHandles val="exact"/>
        </dgm:presLayoutVars>
      </dgm:prSet>
      <dgm:spPr/>
      <dgm:t>
        <a:bodyPr/>
        <a:lstStyle/>
        <a:p>
          <a:endParaRPr lang="en-US"/>
        </a:p>
      </dgm:t>
    </dgm:pt>
    <dgm:pt modelId="{5A647A2C-0A54-C943-85DB-B150BC719231}" type="pres">
      <dgm:prSet presAssocID="{A8FF6816-2F20-F748-B806-1BAFA78EACFB}" presName="centerShape" presStyleLbl="node0" presStyleIdx="0" presStyleCnt="1"/>
      <dgm:spPr/>
      <dgm:t>
        <a:bodyPr/>
        <a:lstStyle/>
        <a:p>
          <a:endParaRPr lang="en-US"/>
        </a:p>
      </dgm:t>
    </dgm:pt>
    <dgm:pt modelId="{6FA862C9-F73C-E148-B766-D75096684185}" type="pres">
      <dgm:prSet presAssocID="{34FB25A6-2E76-BF46-BA3A-7E0DCDA8792D}" presName="parTrans" presStyleLbl="sibTrans2D1" presStyleIdx="0" presStyleCnt="4"/>
      <dgm:spPr/>
      <dgm:t>
        <a:bodyPr/>
        <a:lstStyle/>
        <a:p>
          <a:endParaRPr lang="en-US"/>
        </a:p>
      </dgm:t>
    </dgm:pt>
    <dgm:pt modelId="{A96DFC50-1CF5-0F42-BB20-F7F55C395513}" type="pres">
      <dgm:prSet presAssocID="{34FB25A6-2E76-BF46-BA3A-7E0DCDA8792D}" presName="connectorText" presStyleLbl="sibTrans2D1" presStyleIdx="0" presStyleCnt="4"/>
      <dgm:spPr/>
      <dgm:t>
        <a:bodyPr/>
        <a:lstStyle/>
        <a:p>
          <a:endParaRPr lang="en-US"/>
        </a:p>
      </dgm:t>
    </dgm:pt>
    <dgm:pt modelId="{9363F826-1D19-BD4B-952E-CFAC46EAC5F7}" type="pres">
      <dgm:prSet presAssocID="{FBFE4049-7464-8347-8B99-875951BB176B}" presName="node" presStyleLbl="node1" presStyleIdx="0" presStyleCnt="4">
        <dgm:presLayoutVars>
          <dgm:bulletEnabled val="1"/>
        </dgm:presLayoutVars>
      </dgm:prSet>
      <dgm:spPr/>
      <dgm:t>
        <a:bodyPr/>
        <a:lstStyle/>
        <a:p>
          <a:endParaRPr lang="en-US"/>
        </a:p>
      </dgm:t>
    </dgm:pt>
    <dgm:pt modelId="{E0CCE074-0830-3146-B050-A79695A38A53}" type="pres">
      <dgm:prSet presAssocID="{752E55AC-0127-8044-B40B-C1F3BC942C5C}" presName="parTrans" presStyleLbl="sibTrans2D1" presStyleIdx="1" presStyleCnt="4"/>
      <dgm:spPr/>
      <dgm:t>
        <a:bodyPr/>
        <a:lstStyle/>
        <a:p>
          <a:endParaRPr lang="en-US"/>
        </a:p>
      </dgm:t>
    </dgm:pt>
    <dgm:pt modelId="{DCE93EE3-7DB0-6E4D-BDF0-E819A45D710A}" type="pres">
      <dgm:prSet presAssocID="{752E55AC-0127-8044-B40B-C1F3BC942C5C}" presName="connectorText" presStyleLbl="sibTrans2D1" presStyleIdx="1" presStyleCnt="4"/>
      <dgm:spPr/>
      <dgm:t>
        <a:bodyPr/>
        <a:lstStyle/>
        <a:p>
          <a:endParaRPr lang="en-US"/>
        </a:p>
      </dgm:t>
    </dgm:pt>
    <dgm:pt modelId="{28B94BED-A043-414B-9B85-4508844BC096}" type="pres">
      <dgm:prSet presAssocID="{DA577B28-AE91-E34A-AAB2-55E998A7D509}" presName="node" presStyleLbl="node1" presStyleIdx="1" presStyleCnt="4">
        <dgm:presLayoutVars>
          <dgm:bulletEnabled val="1"/>
        </dgm:presLayoutVars>
      </dgm:prSet>
      <dgm:spPr/>
      <dgm:t>
        <a:bodyPr/>
        <a:lstStyle/>
        <a:p>
          <a:endParaRPr lang="en-US"/>
        </a:p>
      </dgm:t>
    </dgm:pt>
    <dgm:pt modelId="{2017BE19-345F-BB4B-B17A-D5534C792746}" type="pres">
      <dgm:prSet presAssocID="{3EA922F0-FE83-204B-B537-C1EBE504BDCD}" presName="parTrans" presStyleLbl="sibTrans2D1" presStyleIdx="2" presStyleCnt="4"/>
      <dgm:spPr/>
      <dgm:t>
        <a:bodyPr/>
        <a:lstStyle/>
        <a:p>
          <a:endParaRPr lang="en-US"/>
        </a:p>
      </dgm:t>
    </dgm:pt>
    <dgm:pt modelId="{C491AD88-07E2-C740-9E94-40CEE97C11AB}" type="pres">
      <dgm:prSet presAssocID="{3EA922F0-FE83-204B-B537-C1EBE504BDCD}" presName="connectorText" presStyleLbl="sibTrans2D1" presStyleIdx="2" presStyleCnt="4"/>
      <dgm:spPr/>
      <dgm:t>
        <a:bodyPr/>
        <a:lstStyle/>
        <a:p>
          <a:endParaRPr lang="en-US"/>
        </a:p>
      </dgm:t>
    </dgm:pt>
    <dgm:pt modelId="{A0ECB039-ADFB-C94A-A2AD-911EFFEBEC4D}" type="pres">
      <dgm:prSet presAssocID="{485C60B3-5637-5742-B527-C820218C1F79}" presName="node" presStyleLbl="node1" presStyleIdx="2" presStyleCnt="4">
        <dgm:presLayoutVars>
          <dgm:bulletEnabled val="1"/>
        </dgm:presLayoutVars>
      </dgm:prSet>
      <dgm:spPr/>
      <dgm:t>
        <a:bodyPr/>
        <a:lstStyle/>
        <a:p>
          <a:endParaRPr lang="en-US"/>
        </a:p>
      </dgm:t>
    </dgm:pt>
    <dgm:pt modelId="{1F8DDE1F-9C02-1F48-8F35-4AF96910964C}" type="pres">
      <dgm:prSet presAssocID="{1FAC043A-09E2-234D-AE4E-D064321512A4}" presName="parTrans" presStyleLbl="sibTrans2D1" presStyleIdx="3" presStyleCnt="4"/>
      <dgm:spPr/>
      <dgm:t>
        <a:bodyPr/>
        <a:lstStyle/>
        <a:p>
          <a:endParaRPr lang="en-US"/>
        </a:p>
      </dgm:t>
    </dgm:pt>
    <dgm:pt modelId="{9C71A32C-38C0-0042-8AEC-E4EC8D6D5BD3}" type="pres">
      <dgm:prSet presAssocID="{1FAC043A-09E2-234D-AE4E-D064321512A4}" presName="connectorText" presStyleLbl="sibTrans2D1" presStyleIdx="3" presStyleCnt="4"/>
      <dgm:spPr/>
      <dgm:t>
        <a:bodyPr/>
        <a:lstStyle/>
        <a:p>
          <a:endParaRPr lang="en-US"/>
        </a:p>
      </dgm:t>
    </dgm:pt>
    <dgm:pt modelId="{97714375-42ED-8F4D-AF8A-563FEE5A8D4C}" type="pres">
      <dgm:prSet presAssocID="{524CC25B-7885-3447-AEFB-AD4374C74093}" presName="node" presStyleLbl="node1" presStyleIdx="3" presStyleCnt="4">
        <dgm:presLayoutVars>
          <dgm:bulletEnabled val="1"/>
        </dgm:presLayoutVars>
      </dgm:prSet>
      <dgm:spPr/>
      <dgm:t>
        <a:bodyPr/>
        <a:lstStyle/>
        <a:p>
          <a:endParaRPr lang="en-US"/>
        </a:p>
      </dgm:t>
    </dgm:pt>
  </dgm:ptLst>
  <dgm:cxnLst>
    <dgm:cxn modelId="{22230463-1CF0-4F4B-A8F7-5AA3338730EA}" type="presOf" srcId="{752E55AC-0127-8044-B40B-C1F3BC942C5C}" destId="{DCE93EE3-7DB0-6E4D-BDF0-E819A45D710A}" srcOrd="1" destOrd="0" presId="urn:microsoft.com/office/officeart/2005/8/layout/radial5"/>
    <dgm:cxn modelId="{E867A915-1CF9-F046-850C-70677583D89B}" type="presOf" srcId="{FBFE4049-7464-8347-8B99-875951BB176B}" destId="{9363F826-1D19-BD4B-952E-CFAC46EAC5F7}" srcOrd="0" destOrd="0" presId="urn:microsoft.com/office/officeart/2005/8/layout/radial5"/>
    <dgm:cxn modelId="{260973EE-FC48-844F-855E-99A0C7478A87}" srcId="{A8FF6816-2F20-F748-B806-1BAFA78EACFB}" destId="{DA577B28-AE91-E34A-AAB2-55E998A7D509}" srcOrd="1" destOrd="0" parTransId="{752E55AC-0127-8044-B40B-C1F3BC942C5C}" sibTransId="{27407D2C-36B8-B142-92D5-AF1B4A255B37}"/>
    <dgm:cxn modelId="{77A6834B-3648-C843-ACC4-FE5DA9D1D759}" srcId="{A8FF6816-2F20-F748-B806-1BAFA78EACFB}" destId="{485C60B3-5637-5742-B527-C820218C1F79}" srcOrd="2" destOrd="0" parTransId="{3EA922F0-FE83-204B-B537-C1EBE504BDCD}" sibTransId="{4B59E2E6-0CCF-3C44-B1BA-28403E3DE9A5}"/>
    <dgm:cxn modelId="{3F384C32-934A-7F4B-9ACE-D28607BC4C52}" srcId="{4B1D9ECC-67C1-E944-B42D-539CD9F923F7}" destId="{A8FF6816-2F20-F748-B806-1BAFA78EACFB}" srcOrd="0" destOrd="0" parTransId="{D1953E78-BDC1-AB41-A692-F17F030A680B}" sibTransId="{C220F928-0480-FC42-B66C-6F8C29B1479F}"/>
    <dgm:cxn modelId="{FDD77F6A-E001-734D-B8C4-174B5D60AC8C}" type="presOf" srcId="{3EA922F0-FE83-204B-B537-C1EBE504BDCD}" destId="{C491AD88-07E2-C740-9E94-40CEE97C11AB}" srcOrd="1" destOrd="0" presId="urn:microsoft.com/office/officeart/2005/8/layout/radial5"/>
    <dgm:cxn modelId="{9205F5E5-7866-C340-9FBE-4CC28583054C}" type="presOf" srcId="{4B1D9ECC-67C1-E944-B42D-539CD9F923F7}" destId="{C7C6B987-30EA-484A-8735-79426810F1E7}" srcOrd="0" destOrd="0" presId="urn:microsoft.com/office/officeart/2005/8/layout/radial5"/>
    <dgm:cxn modelId="{DD8A4777-C2A4-B843-A081-D067A1BD018F}" srcId="{A8FF6816-2F20-F748-B806-1BAFA78EACFB}" destId="{FBFE4049-7464-8347-8B99-875951BB176B}" srcOrd="0" destOrd="0" parTransId="{34FB25A6-2E76-BF46-BA3A-7E0DCDA8792D}" sibTransId="{B675DD2F-E98E-BB48-8A07-4EAA14CF3519}"/>
    <dgm:cxn modelId="{EEBA92ED-E873-B543-B4EF-FC5F3E9FB8F4}" type="presOf" srcId="{A8FF6816-2F20-F748-B806-1BAFA78EACFB}" destId="{5A647A2C-0A54-C943-85DB-B150BC719231}" srcOrd="0" destOrd="0" presId="urn:microsoft.com/office/officeart/2005/8/layout/radial5"/>
    <dgm:cxn modelId="{F238A623-A44A-4D46-8E1E-2705236C4004}" type="presOf" srcId="{1FAC043A-09E2-234D-AE4E-D064321512A4}" destId="{9C71A32C-38C0-0042-8AEC-E4EC8D6D5BD3}" srcOrd="1" destOrd="0" presId="urn:microsoft.com/office/officeart/2005/8/layout/radial5"/>
    <dgm:cxn modelId="{16553A37-33EA-BB47-9A38-35B3B094096C}" type="presOf" srcId="{485C60B3-5637-5742-B527-C820218C1F79}" destId="{A0ECB039-ADFB-C94A-A2AD-911EFFEBEC4D}" srcOrd="0" destOrd="0" presId="urn:microsoft.com/office/officeart/2005/8/layout/radial5"/>
    <dgm:cxn modelId="{7AF5CB22-FE4B-0C49-A990-FC08AFE753C5}" type="presOf" srcId="{524CC25B-7885-3447-AEFB-AD4374C74093}" destId="{97714375-42ED-8F4D-AF8A-563FEE5A8D4C}" srcOrd="0" destOrd="0" presId="urn:microsoft.com/office/officeart/2005/8/layout/radial5"/>
    <dgm:cxn modelId="{32ED901D-7D0A-A845-8436-8AFD1C61F495}" srcId="{A8FF6816-2F20-F748-B806-1BAFA78EACFB}" destId="{524CC25B-7885-3447-AEFB-AD4374C74093}" srcOrd="3" destOrd="0" parTransId="{1FAC043A-09E2-234D-AE4E-D064321512A4}" sibTransId="{6B922F71-69AA-8249-A621-76A04F5E3ABE}"/>
    <dgm:cxn modelId="{5BB8601F-F2A9-2D40-8AA8-A03284C6B484}" type="presOf" srcId="{34FB25A6-2E76-BF46-BA3A-7E0DCDA8792D}" destId="{6FA862C9-F73C-E148-B766-D75096684185}" srcOrd="0" destOrd="0" presId="urn:microsoft.com/office/officeart/2005/8/layout/radial5"/>
    <dgm:cxn modelId="{2C872535-E739-CD42-9EAF-FA7AA04773E5}" type="presOf" srcId="{DA577B28-AE91-E34A-AAB2-55E998A7D509}" destId="{28B94BED-A043-414B-9B85-4508844BC096}" srcOrd="0" destOrd="0" presId="urn:microsoft.com/office/officeart/2005/8/layout/radial5"/>
    <dgm:cxn modelId="{B6C715FA-D896-D844-AB0F-9B3F6B50B814}" type="presOf" srcId="{752E55AC-0127-8044-B40B-C1F3BC942C5C}" destId="{E0CCE074-0830-3146-B050-A79695A38A53}" srcOrd="0" destOrd="0" presId="urn:microsoft.com/office/officeart/2005/8/layout/radial5"/>
    <dgm:cxn modelId="{38C79CF1-4CF6-9843-BDAA-527AF9292BB0}" type="presOf" srcId="{3EA922F0-FE83-204B-B537-C1EBE504BDCD}" destId="{2017BE19-345F-BB4B-B17A-D5534C792746}" srcOrd="0" destOrd="0" presId="urn:microsoft.com/office/officeart/2005/8/layout/radial5"/>
    <dgm:cxn modelId="{B61F5E64-5556-2144-807B-C727B38BB8A1}" type="presOf" srcId="{34FB25A6-2E76-BF46-BA3A-7E0DCDA8792D}" destId="{A96DFC50-1CF5-0F42-BB20-F7F55C395513}" srcOrd="1" destOrd="0" presId="urn:microsoft.com/office/officeart/2005/8/layout/radial5"/>
    <dgm:cxn modelId="{CF6EEF58-E4AC-9A4B-BBA9-AAF8E5001E22}" type="presOf" srcId="{1FAC043A-09E2-234D-AE4E-D064321512A4}" destId="{1F8DDE1F-9C02-1F48-8F35-4AF96910964C}" srcOrd="0" destOrd="0" presId="urn:microsoft.com/office/officeart/2005/8/layout/radial5"/>
    <dgm:cxn modelId="{A6A183CA-8458-D546-AF65-56F51EDBE164}" type="presParOf" srcId="{C7C6B987-30EA-484A-8735-79426810F1E7}" destId="{5A647A2C-0A54-C943-85DB-B150BC719231}" srcOrd="0" destOrd="0" presId="urn:microsoft.com/office/officeart/2005/8/layout/radial5"/>
    <dgm:cxn modelId="{E6F8AA4E-7620-6C45-A6F8-8631CAB74FFC}" type="presParOf" srcId="{C7C6B987-30EA-484A-8735-79426810F1E7}" destId="{6FA862C9-F73C-E148-B766-D75096684185}" srcOrd="1" destOrd="0" presId="urn:microsoft.com/office/officeart/2005/8/layout/radial5"/>
    <dgm:cxn modelId="{394AB04B-5801-E642-B428-297819B1DBA6}" type="presParOf" srcId="{6FA862C9-F73C-E148-B766-D75096684185}" destId="{A96DFC50-1CF5-0F42-BB20-F7F55C395513}" srcOrd="0" destOrd="0" presId="urn:microsoft.com/office/officeart/2005/8/layout/radial5"/>
    <dgm:cxn modelId="{9AB31CA8-6195-BE4B-82FB-75947179D74A}" type="presParOf" srcId="{C7C6B987-30EA-484A-8735-79426810F1E7}" destId="{9363F826-1D19-BD4B-952E-CFAC46EAC5F7}" srcOrd="2" destOrd="0" presId="urn:microsoft.com/office/officeart/2005/8/layout/radial5"/>
    <dgm:cxn modelId="{1FB61125-2124-2D4C-B585-72BA51F0D7E1}" type="presParOf" srcId="{C7C6B987-30EA-484A-8735-79426810F1E7}" destId="{E0CCE074-0830-3146-B050-A79695A38A53}" srcOrd="3" destOrd="0" presId="urn:microsoft.com/office/officeart/2005/8/layout/radial5"/>
    <dgm:cxn modelId="{332A73B2-665E-9241-8CBD-55CBCFFC6A0A}" type="presParOf" srcId="{E0CCE074-0830-3146-B050-A79695A38A53}" destId="{DCE93EE3-7DB0-6E4D-BDF0-E819A45D710A}" srcOrd="0" destOrd="0" presId="urn:microsoft.com/office/officeart/2005/8/layout/radial5"/>
    <dgm:cxn modelId="{EB3F9891-3C30-2943-B8C0-F7BDA6BF5A3A}" type="presParOf" srcId="{C7C6B987-30EA-484A-8735-79426810F1E7}" destId="{28B94BED-A043-414B-9B85-4508844BC096}" srcOrd="4" destOrd="0" presId="urn:microsoft.com/office/officeart/2005/8/layout/radial5"/>
    <dgm:cxn modelId="{2EB46A2D-47B6-754E-B719-67202C116239}" type="presParOf" srcId="{C7C6B987-30EA-484A-8735-79426810F1E7}" destId="{2017BE19-345F-BB4B-B17A-D5534C792746}" srcOrd="5" destOrd="0" presId="urn:microsoft.com/office/officeart/2005/8/layout/radial5"/>
    <dgm:cxn modelId="{58F898AE-4939-EF4C-80BF-63EB1954F4A0}" type="presParOf" srcId="{2017BE19-345F-BB4B-B17A-D5534C792746}" destId="{C491AD88-07E2-C740-9E94-40CEE97C11AB}" srcOrd="0" destOrd="0" presId="urn:microsoft.com/office/officeart/2005/8/layout/radial5"/>
    <dgm:cxn modelId="{1B159208-2B1F-834B-8E35-031B763AA833}" type="presParOf" srcId="{C7C6B987-30EA-484A-8735-79426810F1E7}" destId="{A0ECB039-ADFB-C94A-A2AD-911EFFEBEC4D}" srcOrd="6" destOrd="0" presId="urn:microsoft.com/office/officeart/2005/8/layout/radial5"/>
    <dgm:cxn modelId="{1ABD3EFC-7686-5641-A93C-68847E5E568C}" type="presParOf" srcId="{C7C6B987-30EA-484A-8735-79426810F1E7}" destId="{1F8DDE1F-9C02-1F48-8F35-4AF96910964C}" srcOrd="7" destOrd="0" presId="urn:microsoft.com/office/officeart/2005/8/layout/radial5"/>
    <dgm:cxn modelId="{D67C563E-3817-B243-82D8-8C1F2C524330}" type="presParOf" srcId="{1F8DDE1F-9C02-1F48-8F35-4AF96910964C}" destId="{9C71A32C-38C0-0042-8AEC-E4EC8D6D5BD3}" srcOrd="0" destOrd="0" presId="urn:microsoft.com/office/officeart/2005/8/layout/radial5"/>
    <dgm:cxn modelId="{35EEDE1A-D5DB-A64F-B90A-0D8AD0410CB8}" type="presParOf" srcId="{C7C6B987-30EA-484A-8735-79426810F1E7}" destId="{97714375-42ED-8F4D-AF8A-563FEE5A8D4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D9ECC-67C1-E944-B42D-539CD9F923F7}"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A8FF6816-2F20-F748-B806-1BAFA78EACFB}">
      <dgm:prSet phldrT="[Tex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rgbClr val="0070C0"/>
          </a:solidFill>
        </a:ln>
      </dgm:spPr>
      <dgm:t>
        <a:bodyPr/>
        <a:lstStyle/>
        <a:p>
          <a:r>
            <a:rPr lang="en-US" dirty="0" smtClean="0">
              <a:solidFill>
                <a:schemeClr val="tx1"/>
              </a:solidFill>
            </a:rPr>
            <a:t>ME</a:t>
          </a:r>
          <a:endParaRPr lang="en-US" dirty="0">
            <a:solidFill>
              <a:schemeClr val="tx1"/>
            </a:solidFill>
          </a:endParaRPr>
        </a:p>
      </dgm:t>
    </dgm:pt>
    <dgm:pt modelId="{D1953E78-BDC1-AB41-A692-F17F030A680B}" type="parTrans" cxnId="{3F384C32-934A-7F4B-9ACE-D28607BC4C52}">
      <dgm:prSet/>
      <dgm:spPr/>
      <dgm:t>
        <a:bodyPr/>
        <a:lstStyle/>
        <a:p>
          <a:endParaRPr lang="en-US"/>
        </a:p>
      </dgm:t>
    </dgm:pt>
    <dgm:pt modelId="{C220F928-0480-FC42-B66C-6F8C29B1479F}" type="sibTrans" cxnId="{3F384C32-934A-7F4B-9ACE-D28607BC4C52}">
      <dgm:prSet/>
      <dgm:spPr/>
      <dgm:t>
        <a:bodyPr/>
        <a:lstStyle/>
        <a:p>
          <a:endParaRPr lang="en-US"/>
        </a:p>
      </dgm:t>
    </dgm:pt>
    <dgm:pt modelId="{FBFE4049-7464-8347-8B99-875951BB176B}">
      <dgm:prSet phldrT="[Text]" custT="1"/>
      <dgm:spPr>
        <a:solidFill>
          <a:srgbClr val="0070C0"/>
        </a:solidFill>
      </dgm:spPr>
      <dgm:t>
        <a:bodyPr/>
        <a:lstStyle/>
        <a:p>
          <a:r>
            <a:rPr lang="en-US" sz="2000" dirty="0" smtClean="0"/>
            <a:t>MDs</a:t>
          </a:r>
          <a:endParaRPr lang="en-US" sz="2000" dirty="0"/>
        </a:p>
      </dgm:t>
    </dgm:pt>
    <dgm:pt modelId="{34FB25A6-2E76-BF46-BA3A-7E0DCDA8792D}" type="parTrans" cxnId="{DD8A4777-C2A4-B843-A081-D067A1BD018F}">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B675DD2F-E98E-BB48-8A07-4EAA14CF3519}" type="sibTrans" cxnId="{DD8A4777-C2A4-B843-A081-D067A1BD018F}">
      <dgm:prSet/>
      <dgm:spPr/>
      <dgm:t>
        <a:bodyPr/>
        <a:lstStyle/>
        <a:p>
          <a:endParaRPr lang="en-US"/>
        </a:p>
      </dgm:t>
    </dgm:pt>
    <dgm:pt modelId="{DA577B28-AE91-E34A-AAB2-55E998A7D509}">
      <dgm:prSet phldrT="[Text]" custT="1"/>
      <dgm:spPr>
        <a:solidFill>
          <a:srgbClr val="0070C0"/>
        </a:solidFill>
      </dgm:spPr>
      <dgm:t>
        <a:bodyPr/>
        <a:lstStyle/>
        <a:p>
          <a:r>
            <a:rPr lang="en-US" sz="1400" dirty="0" smtClean="0"/>
            <a:t>RNs, Midwife Doula</a:t>
          </a:r>
          <a:endParaRPr lang="en-US" sz="1400" dirty="0"/>
        </a:p>
      </dgm:t>
    </dgm:pt>
    <dgm:pt modelId="{752E55AC-0127-8044-B40B-C1F3BC942C5C}" type="parTrans" cxnId="{260973EE-FC48-844F-855E-99A0C7478A87}">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27407D2C-36B8-B142-92D5-AF1B4A255B37}" type="sibTrans" cxnId="{260973EE-FC48-844F-855E-99A0C7478A87}">
      <dgm:prSet/>
      <dgm:spPr/>
      <dgm:t>
        <a:bodyPr/>
        <a:lstStyle/>
        <a:p>
          <a:endParaRPr lang="en-US"/>
        </a:p>
      </dgm:t>
    </dgm:pt>
    <dgm:pt modelId="{485C60B3-5637-5742-B527-C820218C1F79}">
      <dgm:prSet phldrT="[Text]" custT="1"/>
      <dgm:spPr>
        <a:solidFill>
          <a:srgbClr val="0070C0"/>
        </a:solidFill>
      </dgm:spPr>
      <dgm:t>
        <a:bodyPr/>
        <a:lstStyle/>
        <a:p>
          <a:r>
            <a:rPr lang="en-US" sz="1400" dirty="0" smtClean="0"/>
            <a:t>Labs/</a:t>
          </a:r>
          <a:br>
            <a:rPr lang="en-US" sz="1400" dirty="0" smtClean="0"/>
          </a:br>
          <a:r>
            <a:rPr lang="en-US" sz="1400" dirty="0" smtClean="0"/>
            <a:t>Tests/</a:t>
          </a:r>
          <a:br>
            <a:rPr lang="en-US" sz="1400" dirty="0" smtClean="0"/>
          </a:br>
          <a:r>
            <a:rPr lang="en-US" sz="1400" dirty="0" smtClean="0"/>
            <a:t>Charts</a:t>
          </a:r>
          <a:endParaRPr lang="en-US" sz="1400" dirty="0"/>
        </a:p>
      </dgm:t>
    </dgm:pt>
    <dgm:pt modelId="{3EA922F0-FE83-204B-B537-C1EBE504BDCD}" type="parTrans" cxnId="{77A6834B-3648-C843-ACC4-FE5DA9D1D759}">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4B59E2E6-0CCF-3C44-B1BA-28403E3DE9A5}" type="sibTrans" cxnId="{77A6834B-3648-C843-ACC4-FE5DA9D1D759}">
      <dgm:prSet/>
      <dgm:spPr/>
      <dgm:t>
        <a:bodyPr/>
        <a:lstStyle/>
        <a:p>
          <a:endParaRPr lang="en-US"/>
        </a:p>
      </dgm:t>
    </dgm:pt>
    <dgm:pt modelId="{524CC25B-7885-3447-AEFB-AD4374C74093}">
      <dgm:prSet phldrT="[Text]" custT="1"/>
      <dgm:spPr>
        <a:solidFill>
          <a:srgbClr val="0070C0"/>
        </a:solidFill>
      </dgm:spPr>
      <dgm:t>
        <a:bodyPr/>
        <a:lstStyle/>
        <a:p>
          <a:r>
            <a:rPr lang="en-US" sz="1600" dirty="0" smtClean="0"/>
            <a:t>Special-</a:t>
          </a:r>
          <a:r>
            <a:rPr lang="en-US" sz="1600" dirty="0" err="1" smtClean="0"/>
            <a:t>ists</a:t>
          </a:r>
          <a:endParaRPr lang="en-US" sz="1600" dirty="0"/>
        </a:p>
      </dgm:t>
    </dgm:pt>
    <dgm:pt modelId="{1FAC043A-09E2-234D-AE4E-D064321512A4}" type="parTrans" cxnId="{32ED901D-7D0A-A845-8436-8AFD1C61F495}">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6B922F71-69AA-8249-A621-76A04F5E3ABE}" type="sibTrans" cxnId="{32ED901D-7D0A-A845-8436-8AFD1C61F495}">
      <dgm:prSet/>
      <dgm:spPr/>
      <dgm:t>
        <a:bodyPr/>
        <a:lstStyle/>
        <a:p>
          <a:endParaRPr lang="en-US"/>
        </a:p>
      </dgm:t>
    </dgm:pt>
    <dgm:pt modelId="{C7C6B987-30EA-484A-8735-79426810F1E7}" type="pres">
      <dgm:prSet presAssocID="{4B1D9ECC-67C1-E944-B42D-539CD9F923F7}" presName="Name0" presStyleCnt="0">
        <dgm:presLayoutVars>
          <dgm:chMax val="1"/>
          <dgm:dir/>
          <dgm:animLvl val="ctr"/>
          <dgm:resizeHandles val="exact"/>
        </dgm:presLayoutVars>
      </dgm:prSet>
      <dgm:spPr/>
      <dgm:t>
        <a:bodyPr/>
        <a:lstStyle/>
        <a:p>
          <a:endParaRPr lang="en-US"/>
        </a:p>
      </dgm:t>
    </dgm:pt>
    <dgm:pt modelId="{5A647A2C-0A54-C943-85DB-B150BC719231}" type="pres">
      <dgm:prSet presAssocID="{A8FF6816-2F20-F748-B806-1BAFA78EACFB}" presName="centerShape" presStyleLbl="node0" presStyleIdx="0" presStyleCnt="1"/>
      <dgm:spPr/>
      <dgm:t>
        <a:bodyPr/>
        <a:lstStyle/>
        <a:p>
          <a:endParaRPr lang="en-US"/>
        </a:p>
      </dgm:t>
    </dgm:pt>
    <dgm:pt modelId="{6FA862C9-F73C-E148-B766-D75096684185}" type="pres">
      <dgm:prSet presAssocID="{34FB25A6-2E76-BF46-BA3A-7E0DCDA8792D}" presName="parTrans" presStyleLbl="sibTrans2D1" presStyleIdx="0" presStyleCnt="4"/>
      <dgm:spPr/>
      <dgm:t>
        <a:bodyPr/>
        <a:lstStyle/>
        <a:p>
          <a:endParaRPr lang="en-US"/>
        </a:p>
      </dgm:t>
    </dgm:pt>
    <dgm:pt modelId="{A96DFC50-1CF5-0F42-BB20-F7F55C395513}" type="pres">
      <dgm:prSet presAssocID="{34FB25A6-2E76-BF46-BA3A-7E0DCDA8792D}" presName="connectorText" presStyleLbl="sibTrans2D1" presStyleIdx="0" presStyleCnt="4"/>
      <dgm:spPr/>
      <dgm:t>
        <a:bodyPr/>
        <a:lstStyle/>
        <a:p>
          <a:endParaRPr lang="en-US"/>
        </a:p>
      </dgm:t>
    </dgm:pt>
    <dgm:pt modelId="{9363F826-1D19-BD4B-952E-CFAC46EAC5F7}" type="pres">
      <dgm:prSet presAssocID="{FBFE4049-7464-8347-8B99-875951BB176B}" presName="node" presStyleLbl="node1" presStyleIdx="0" presStyleCnt="4">
        <dgm:presLayoutVars>
          <dgm:bulletEnabled val="1"/>
        </dgm:presLayoutVars>
      </dgm:prSet>
      <dgm:spPr/>
      <dgm:t>
        <a:bodyPr/>
        <a:lstStyle/>
        <a:p>
          <a:endParaRPr lang="en-US"/>
        </a:p>
      </dgm:t>
    </dgm:pt>
    <dgm:pt modelId="{E0CCE074-0830-3146-B050-A79695A38A53}" type="pres">
      <dgm:prSet presAssocID="{752E55AC-0127-8044-B40B-C1F3BC942C5C}" presName="parTrans" presStyleLbl="sibTrans2D1" presStyleIdx="1" presStyleCnt="4"/>
      <dgm:spPr/>
      <dgm:t>
        <a:bodyPr/>
        <a:lstStyle/>
        <a:p>
          <a:endParaRPr lang="en-US"/>
        </a:p>
      </dgm:t>
    </dgm:pt>
    <dgm:pt modelId="{DCE93EE3-7DB0-6E4D-BDF0-E819A45D710A}" type="pres">
      <dgm:prSet presAssocID="{752E55AC-0127-8044-B40B-C1F3BC942C5C}" presName="connectorText" presStyleLbl="sibTrans2D1" presStyleIdx="1" presStyleCnt="4"/>
      <dgm:spPr/>
      <dgm:t>
        <a:bodyPr/>
        <a:lstStyle/>
        <a:p>
          <a:endParaRPr lang="en-US"/>
        </a:p>
      </dgm:t>
    </dgm:pt>
    <dgm:pt modelId="{28B94BED-A043-414B-9B85-4508844BC096}" type="pres">
      <dgm:prSet presAssocID="{DA577B28-AE91-E34A-AAB2-55E998A7D509}" presName="node" presStyleLbl="node1" presStyleIdx="1" presStyleCnt="4">
        <dgm:presLayoutVars>
          <dgm:bulletEnabled val="1"/>
        </dgm:presLayoutVars>
      </dgm:prSet>
      <dgm:spPr/>
      <dgm:t>
        <a:bodyPr/>
        <a:lstStyle/>
        <a:p>
          <a:endParaRPr lang="en-US"/>
        </a:p>
      </dgm:t>
    </dgm:pt>
    <dgm:pt modelId="{2017BE19-345F-BB4B-B17A-D5534C792746}" type="pres">
      <dgm:prSet presAssocID="{3EA922F0-FE83-204B-B537-C1EBE504BDCD}" presName="parTrans" presStyleLbl="sibTrans2D1" presStyleIdx="2" presStyleCnt="4"/>
      <dgm:spPr/>
      <dgm:t>
        <a:bodyPr/>
        <a:lstStyle/>
        <a:p>
          <a:endParaRPr lang="en-US"/>
        </a:p>
      </dgm:t>
    </dgm:pt>
    <dgm:pt modelId="{C491AD88-07E2-C740-9E94-40CEE97C11AB}" type="pres">
      <dgm:prSet presAssocID="{3EA922F0-FE83-204B-B537-C1EBE504BDCD}" presName="connectorText" presStyleLbl="sibTrans2D1" presStyleIdx="2" presStyleCnt="4"/>
      <dgm:spPr/>
      <dgm:t>
        <a:bodyPr/>
        <a:lstStyle/>
        <a:p>
          <a:endParaRPr lang="en-US"/>
        </a:p>
      </dgm:t>
    </dgm:pt>
    <dgm:pt modelId="{A0ECB039-ADFB-C94A-A2AD-911EFFEBEC4D}" type="pres">
      <dgm:prSet presAssocID="{485C60B3-5637-5742-B527-C820218C1F79}" presName="node" presStyleLbl="node1" presStyleIdx="2" presStyleCnt="4">
        <dgm:presLayoutVars>
          <dgm:bulletEnabled val="1"/>
        </dgm:presLayoutVars>
      </dgm:prSet>
      <dgm:spPr/>
      <dgm:t>
        <a:bodyPr/>
        <a:lstStyle/>
        <a:p>
          <a:endParaRPr lang="en-US"/>
        </a:p>
      </dgm:t>
    </dgm:pt>
    <dgm:pt modelId="{1F8DDE1F-9C02-1F48-8F35-4AF96910964C}" type="pres">
      <dgm:prSet presAssocID="{1FAC043A-09E2-234D-AE4E-D064321512A4}" presName="parTrans" presStyleLbl="sibTrans2D1" presStyleIdx="3" presStyleCnt="4"/>
      <dgm:spPr/>
      <dgm:t>
        <a:bodyPr/>
        <a:lstStyle/>
        <a:p>
          <a:endParaRPr lang="en-US"/>
        </a:p>
      </dgm:t>
    </dgm:pt>
    <dgm:pt modelId="{9C71A32C-38C0-0042-8AEC-E4EC8D6D5BD3}" type="pres">
      <dgm:prSet presAssocID="{1FAC043A-09E2-234D-AE4E-D064321512A4}" presName="connectorText" presStyleLbl="sibTrans2D1" presStyleIdx="3" presStyleCnt="4"/>
      <dgm:spPr/>
      <dgm:t>
        <a:bodyPr/>
        <a:lstStyle/>
        <a:p>
          <a:endParaRPr lang="en-US"/>
        </a:p>
      </dgm:t>
    </dgm:pt>
    <dgm:pt modelId="{97714375-42ED-8F4D-AF8A-563FEE5A8D4C}" type="pres">
      <dgm:prSet presAssocID="{524CC25B-7885-3447-AEFB-AD4374C74093}" presName="node" presStyleLbl="node1" presStyleIdx="3" presStyleCnt="4">
        <dgm:presLayoutVars>
          <dgm:bulletEnabled val="1"/>
        </dgm:presLayoutVars>
      </dgm:prSet>
      <dgm:spPr/>
      <dgm:t>
        <a:bodyPr/>
        <a:lstStyle/>
        <a:p>
          <a:endParaRPr lang="en-US"/>
        </a:p>
      </dgm:t>
    </dgm:pt>
  </dgm:ptLst>
  <dgm:cxnLst>
    <dgm:cxn modelId="{A26D7BA0-A368-B44E-95EA-528ACD375FAA}" type="presOf" srcId="{A8FF6816-2F20-F748-B806-1BAFA78EACFB}" destId="{5A647A2C-0A54-C943-85DB-B150BC719231}" srcOrd="0" destOrd="0" presId="urn:microsoft.com/office/officeart/2005/8/layout/radial5"/>
    <dgm:cxn modelId="{4CF0CE69-6157-5C49-B4A7-150212A675BB}" type="presOf" srcId="{34FB25A6-2E76-BF46-BA3A-7E0DCDA8792D}" destId="{6FA862C9-F73C-E148-B766-D75096684185}" srcOrd="0" destOrd="0" presId="urn:microsoft.com/office/officeart/2005/8/layout/radial5"/>
    <dgm:cxn modelId="{3F384C32-934A-7F4B-9ACE-D28607BC4C52}" srcId="{4B1D9ECC-67C1-E944-B42D-539CD9F923F7}" destId="{A8FF6816-2F20-F748-B806-1BAFA78EACFB}" srcOrd="0" destOrd="0" parTransId="{D1953E78-BDC1-AB41-A692-F17F030A680B}" sibTransId="{C220F928-0480-FC42-B66C-6F8C29B1479F}"/>
    <dgm:cxn modelId="{DD8A4777-C2A4-B843-A081-D067A1BD018F}" srcId="{A8FF6816-2F20-F748-B806-1BAFA78EACFB}" destId="{FBFE4049-7464-8347-8B99-875951BB176B}" srcOrd="0" destOrd="0" parTransId="{34FB25A6-2E76-BF46-BA3A-7E0DCDA8792D}" sibTransId="{B675DD2F-E98E-BB48-8A07-4EAA14CF3519}"/>
    <dgm:cxn modelId="{517B66F2-0945-1F4D-A62D-888401266140}" type="presOf" srcId="{DA577B28-AE91-E34A-AAB2-55E998A7D509}" destId="{28B94BED-A043-414B-9B85-4508844BC096}" srcOrd="0" destOrd="0" presId="urn:microsoft.com/office/officeart/2005/8/layout/radial5"/>
    <dgm:cxn modelId="{1B266CCF-6219-444C-9FF9-435FDACCD63C}" type="presOf" srcId="{485C60B3-5637-5742-B527-C820218C1F79}" destId="{A0ECB039-ADFB-C94A-A2AD-911EFFEBEC4D}" srcOrd="0" destOrd="0" presId="urn:microsoft.com/office/officeart/2005/8/layout/radial5"/>
    <dgm:cxn modelId="{F588D0AA-69BB-544A-A3E5-5492A243F1FB}" type="presOf" srcId="{752E55AC-0127-8044-B40B-C1F3BC942C5C}" destId="{DCE93EE3-7DB0-6E4D-BDF0-E819A45D710A}" srcOrd="1" destOrd="0" presId="urn:microsoft.com/office/officeart/2005/8/layout/radial5"/>
    <dgm:cxn modelId="{F9975BFC-C019-2C46-954A-A6B0139DD726}" type="presOf" srcId="{752E55AC-0127-8044-B40B-C1F3BC942C5C}" destId="{E0CCE074-0830-3146-B050-A79695A38A53}" srcOrd="0" destOrd="0" presId="urn:microsoft.com/office/officeart/2005/8/layout/radial5"/>
    <dgm:cxn modelId="{8A0C8606-EE32-6343-A0C5-87010EDED6D2}" type="presOf" srcId="{4B1D9ECC-67C1-E944-B42D-539CD9F923F7}" destId="{C7C6B987-30EA-484A-8735-79426810F1E7}" srcOrd="0" destOrd="0" presId="urn:microsoft.com/office/officeart/2005/8/layout/radial5"/>
    <dgm:cxn modelId="{C12AD3DF-0E1E-C142-8ABE-DDC2F51A1653}" type="presOf" srcId="{3EA922F0-FE83-204B-B537-C1EBE504BDCD}" destId="{C491AD88-07E2-C740-9E94-40CEE97C11AB}" srcOrd="1" destOrd="0" presId="urn:microsoft.com/office/officeart/2005/8/layout/radial5"/>
    <dgm:cxn modelId="{F1F6CE7F-E4DB-ED49-96BE-102DCC53A999}" type="presOf" srcId="{524CC25B-7885-3447-AEFB-AD4374C74093}" destId="{97714375-42ED-8F4D-AF8A-563FEE5A8D4C}" srcOrd="0" destOrd="0" presId="urn:microsoft.com/office/officeart/2005/8/layout/radial5"/>
    <dgm:cxn modelId="{549CAC45-6F82-F846-A714-F4ED2C12137A}" type="presOf" srcId="{3EA922F0-FE83-204B-B537-C1EBE504BDCD}" destId="{2017BE19-345F-BB4B-B17A-D5534C792746}" srcOrd="0" destOrd="0" presId="urn:microsoft.com/office/officeart/2005/8/layout/radial5"/>
    <dgm:cxn modelId="{B72E9BED-CAC3-F047-9D68-0CA06FDE20F5}" type="presOf" srcId="{1FAC043A-09E2-234D-AE4E-D064321512A4}" destId="{9C71A32C-38C0-0042-8AEC-E4EC8D6D5BD3}" srcOrd="1" destOrd="0" presId="urn:microsoft.com/office/officeart/2005/8/layout/radial5"/>
    <dgm:cxn modelId="{23764A6E-2DF5-6744-BD18-36FFF4F25F6C}" type="presOf" srcId="{34FB25A6-2E76-BF46-BA3A-7E0DCDA8792D}" destId="{A96DFC50-1CF5-0F42-BB20-F7F55C395513}" srcOrd="1" destOrd="0" presId="urn:microsoft.com/office/officeart/2005/8/layout/radial5"/>
    <dgm:cxn modelId="{F1250BC2-3F2E-F449-8204-D4DDAF0B64BF}" type="presOf" srcId="{FBFE4049-7464-8347-8B99-875951BB176B}" destId="{9363F826-1D19-BD4B-952E-CFAC46EAC5F7}" srcOrd="0" destOrd="0" presId="urn:microsoft.com/office/officeart/2005/8/layout/radial5"/>
    <dgm:cxn modelId="{32ED901D-7D0A-A845-8436-8AFD1C61F495}" srcId="{A8FF6816-2F20-F748-B806-1BAFA78EACFB}" destId="{524CC25B-7885-3447-AEFB-AD4374C74093}" srcOrd="3" destOrd="0" parTransId="{1FAC043A-09E2-234D-AE4E-D064321512A4}" sibTransId="{6B922F71-69AA-8249-A621-76A04F5E3ABE}"/>
    <dgm:cxn modelId="{77A6834B-3648-C843-ACC4-FE5DA9D1D759}" srcId="{A8FF6816-2F20-F748-B806-1BAFA78EACFB}" destId="{485C60B3-5637-5742-B527-C820218C1F79}" srcOrd="2" destOrd="0" parTransId="{3EA922F0-FE83-204B-B537-C1EBE504BDCD}" sibTransId="{4B59E2E6-0CCF-3C44-B1BA-28403E3DE9A5}"/>
    <dgm:cxn modelId="{260973EE-FC48-844F-855E-99A0C7478A87}" srcId="{A8FF6816-2F20-F748-B806-1BAFA78EACFB}" destId="{DA577B28-AE91-E34A-AAB2-55E998A7D509}" srcOrd="1" destOrd="0" parTransId="{752E55AC-0127-8044-B40B-C1F3BC942C5C}" sibTransId="{27407D2C-36B8-B142-92D5-AF1B4A255B37}"/>
    <dgm:cxn modelId="{F0B33263-6D06-0044-BB9C-FF5EDEF7BCB0}" type="presOf" srcId="{1FAC043A-09E2-234D-AE4E-D064321512A4}" destId="{1F8DDE1F-9C02-1F48-8F35-4AF96910964C}" srcOrd="0" destOrd="0" presId="urn:microsoft.com/office/officeart/2005/8/layout/radial5"/>
    <dgm:cxn modelId="{F82029B5-EF36-F345-A34D-EBDAFF5D16C0}" type="presParOf" srcId="{C7C6B987-30EA-484A-8735-79426810F1E7}" destId="{5A647A2C-0A54-C943-85DB-B150BC719231}" srcOrd="0" destOrd="0" presId="urn:microsoft.com/office/officeart/2005/8/layout/radial5"/>
    <dgm:cxn modelId="{53F95ED6-2E2D-0944-A0DF-1DB1B746DBDE}" type="presParOf" srcId="{C7C6B987-30EA-484A-8735-79426810F1E7}" destId="{6FA862C9-F73C-E148-B766-D75096684185}" srcOrd="1" destOrd="0" presId="urn:microsoft.com/office/officeart/2005/8/layout/radial5"/>
    <dgm:cxn modelId="{FCA87CC5-773B-CB4A-A7F5-A7942AB39460}" type="presParOf" srcId="{6FA862C9-F73C-E148-B766-D75096684185}" destId="{A96DFC50-1CF5-0F42-BB20-F7F55C395513}" srcOrd="0" destOrd="0" presId="urn:microsoft.com/office/officeart/2005/8/layout/radial5"/>
    <dgm:cxn modelId="{E13ADC56-6FCE-224C-885A-816061834E9D}" type="presParOf" srcId="{C7C6B987-30EA-484A-8735-79426810F1E7}" destId="{9363F826-1D19-BD4B-952E-CFAC46EAC5F7}" srcOrd="2" destOrd="0" presId="urn:microsoft.com/office/officeart/2005/8/layout/radial5"/>
    <dgm:cxn modelId="{57B05B67-0C13-8B41-97EA-D87E4FAE933B}" type="presParOf" srcId="{C7C6B987-30EA-484A-8735-79426810F1E7}" destId="{E0CCE074-0830-3146-B050-A79695A38A53}" srcOrd="3" destOrd="0" presId="urn:microsoft.com/office/officeart/2005/8/layout/radial5"/>
    <dgm:cxn modelId="{722D4EB1-BE57-2747-9B0D-07F38124E35F}" type="presParOf" srcId="{E0CCE074-0830-3146-B050-A79695A38A53}" destId="{DCE93EE3-7DB0-6E4D-BDF0-E819A45D710A}" srcOrd="0" destOrd="0" presId="urn:microsoft.com/office/officeart/2005/8/layout/radial5"/>
    <dgm:cxn modelId="{43F82BDF-DB8F-6344-920B-D00859BBB2BC}" type="presParOf" srcId="{C7C6B987-30EA-484A-8735-79426810F1E7}" destId="{28B94BED-A043-414B-9B85-4508844BC096}" srcOrd="4" destOrd="0" presId="urn:microsoft.com/office/officeart/2005/8/layout/radial5"/>
    <dgm:cxn modelId="{8942F7CD-C60A-8543-AFB3-D72A28445BFD}" type="presParOf" srcId="{C7C6B987-30EA-484A-8735-79426810F1E7}" destId="{2017BE19-345F-BB4B-B17A-D5534C792746}" srcOrd="5" destOrd="0" presId="urn:microsoft.com/office/officeart/2005/8/layout/radial5"/>
    <dgm:cxn modelId="{1C60CC5D-7553-9243-9585-E8C01CC838BE}" type="presParOf" srcId="{2017BE19-345F-BB4B-B17A-D5534C792746}" destId="{C491AD88-07E2-C740-9E94-40CEE97C11AB}" srcOrd="0" destOrd="0" presId="urn:microsoft.com/office/officeart/2005/8/layout/radial5"/>
    <dgm:cxn modelId="{334ADD33-4B17-B84C-BA36-68F8B3E3F3F6}" type="presParOf" srcId="{C7C6B987-30EA-484A-8735-79426810F1E7}" destId="{A0ECB039-ADFB-C94A-A2AD-911EFFEBEC4D}" srcOrd="6" destOrd="0" presId="urn:microsoft.com/office/officeart/2005/8/layout/radial5"/>
    <dgm:cxn modelId="{84083CCC-B1E4-E64C-AC37-1BCD445F0BE8}" type="presParOf" srcId="{C7C6B987-30EA-484A-8735-79426810F1E7}" destId="{1F8DDE1F-9C02-1F48-8F35-4AF96910964C}" srcOrd="7" destOrd="0" presId="urn:microsoft.com/office/officeart/2005/8/layout/radial5"/>
    <dgm:cxn modelId="{7F5AD017-4C03-EF46-9BCB-96C4F0088109}" type="presParOf" srcId="{1F8DDE1F-9C02-1F48-8F35-4AF96910964C}" destId="{9C71A32C-38C0-0042-8AEC-E4EC8D6D5BD3}" srcOrd="0" destOrd="0" presId="urn:microsoft.com/office/officeart/2005/8/layout/radial5"/>
    <dgm:cxn modelId="{625DEE36-9E6D-B24C-9765-F8136F5C2AD9}" type="presParOf" srcId="{C7C6B987-30EA-484A-8735-79426810F1E7}" destId="{97714375-42ED-8F4D-AF8A-563FEE5A8D4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D9ECC-67C1-E944-B42D-539CD9F923F7}"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A8FF6816-2F20-F748-B806-1BAFA78EACFB}">
      <dgm:prSet phldrT="[Text]"/>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rgbClr val="0070C0"/>
          </a:solidFill>
        </a:ln>
      </dgm:spPr>
      <dgm:t>
        <a:bodyPr/>
        <a:lstStyle/>
        <a:p>
          <a:r>
            <a:rPr lang="en-US" dirty="0" smtClean="0">
              <a:solidFill>
                <a:schemeClr val="tx1"/>
              </a:solidFill>
            </a:rPr>
            <a:t>ME</a:t>
          </a:r>
          <a:endParaRPr lang="en-US" dirty="0">
            <a:solidFill>
              <a:schemeClr val="tx1"/>
            </a:solidFill>
          </a:endParaRPr>
        </a:p>
      </dgm:t>
    </dgm:pt>
    <dgm:pt modelId="{D1953E78-BDC1-AB41-A692-F17F030A680B}" type="parTrans" cxnId="{3F384C32-934A-7F4B-9ACE-D28607BC4C52}">
      <dgm:prSet/>
      <dgm:spPr/>
      <dgm:t>
        <a:bodyPr/>
        <a:lstStyle/>
        <a:p>
          <a:endParaRPr lang="en-US"/>
        </a:p>
      </dgm:t>
    </dgm:pt>
    <dgm:pt modelId="{C220F928-0480-FC42-B66C-6F8C29B1479F}" type="sibTrans" cxnId="{3F384C32-934A-7F4B-9ACE-D28607BC4C52}">
      <dgm:prSet/>
      <dgm:spPr/>
      <dgm:t>
        <a:bodyPr/>
        <a:lstStyle/>
        <a:p>
          <a:endParaRPr lang="en-US"/>
        </a:p>
      </dgm:t>
    </dgm:pt>
    <dgm:pt modelId="{FBFE4049-7464-8347-8B99-875951BB176B}">
      <dgm:prSet phldrT="[Text]" custT="1"/>
      <dgm:spPr>
        <a:solidFill>
          <a:srgbClr val="0070C0"/>
        </a:solidFill>
      </dgm:spPr>
      <dgm:t>
        <a:bodyPr/>
        <a:lstStyle/>
        <a:p>
          <a:r>
            <a:rPr lang="en-US" sz="2000" dirty="0" smtClean="0"/>
            <a:t>MDs</a:t>
          </a:r>
          <a:endParaRPr lang="en-US" sz="2000" dirty="0"/>
        </a:p>
      </dgm:t>
    </dgm:pt>
    <dgm:pt modelId="{34FB25A6-2E76-BF46-BA3A-7E0DCDA8792D}" type="parTrans" cxnId="{DD8A4777-C2A4-B843-A081-D067A1BD018F}">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B675DD2F-E98E-BB48-8A07-4EAA14CF3519}" type="sibTrans" cxnId="{DD8A4777-C2A4-B843-A081-D067A1BD018F}">
      <dgm:prSet/>
      <dgm:spPr/>
      <dgm:t>
        <a:bodyPr/>
        <a:lstStyle/>
        <a:p>
          <a:endParaRPr lang="en-US"/>
        </a:p>
      </dgm:t>
    </dgm:pt>
    <dgm:pt modelId="{DA577B28-AE91-E34A-AAB2-55E998A7D509}">
      <dgm:prSet phldrT="[Text]" custT="1"/>
      <dgm:spPr>
        <a:solidFill>
          <a:srgbClr val="0070C0"/>
        </a:solidFill>
      </dgm:spPr>
      <dgm:t>
        <a:bodyPr/>
        <a:lstStyle/>
        <a:p>
          <a:r>
            <a:rPr lang="en-US" sz="1400" dirty="0" smtClean="0"/>
            <a:t>RNs, Midwife Doula</a:t>
          </a:r>
          <a:endParaRPr lang="en-US" sz="1400" dirty="0"/>
        </a:p>
      </dgm:t>
    </dgm:pt>
    <dgm:pt modelId="{752E55AC-0127-8044-B40B-C1F3BC942C5C}" type="parTrans" cxnId="{260973EE-FC48-844F-855E-99A0C7478A87}">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27407D2C-36B8-B142-92D5-AF1B4A255B37}" type="sibTrans" cxnId="{260973EE-FC48-844F-855E-99A0C7478A87}">
      <dgm:prSet/>
      <dgm:spPr/>
      <dgm:t>
        <a:bodyPr/>
        <a:lstStyle/>
        <a:p>
          <a:endParaRPr lang="en-US"/>
        </a:p>
      </dgm:t>
    </dgm:pt>
    <dgm:pt modelId="{485C60B3-5637-5742-B527-C820218C1F79}">
      <dgm:prSet phldrT="[Text]" custT="1"/>
      <dgm:spPr>
        <a:solidFill>
          <a:srgbClr val="0070C0"/>
        </a:solidFill>
      </dgm:spPr>
      <dgm:t>
        <a:bodyPr/>
        <a:lstStyle/>
        <a:p>
          <a:r>
            <a:rPr lang="en-US" sz="1400" dirty="0" smtClean="0"/>
            <a:t>Labs/</a:t>
          </a:r>
          <a:br>
            <a:rPr lang="en-US" sz="1400" dirty="0" smtClean="0"/>
          </a:br>
          <a:r>
            <a:rPr lang="en-US" sz="1400" dirty="0" smtClean="0"/>
            <a:t>Tests/</a:t>
          </a:r>
          <a:br>
            <a:rPr lang="en-US" sz="1400" dirty="0" smtClean="0"/>
          </a:br>
          <a:r>
            <a:rPr lang="en-US" sz="1400" dirty="0" smtClean="0"/>
            <a:t>Charts</a:t>
          </a:r>
          <a:endParaRPr lang="en-US" sz="1400" dirty="0"/>
        </a:p>
      </dgm:t>
    </dgm:pt>
    <dgm:pt modelId="{3EA922F0-FE83-204B-B537-C1EBE504BDCD}" type="parTrans" cxnId="{77A6834B-3648-C843-ACC4-FE5DA9D1D759}">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4B59E2E6-0CCF-3C44-B1BA-28403E3DE9A5}" type="sibTrans" cxnId="{77A6834B-3648-C843-ACC4-FE5DA9D1D759}">
      <dgm:prSet/>
      <dgm:spPr/>
      <dgm:t>
        <a:bodyPr/>
        <a:lstStyle/>
        <a:p>
          <a:endParaRPr lang="en-US"/>
        </a:p>
      </dgm:t>
    </dgm:pt>
    <dgm:pt modelId="{524CC25B-7885-3447-AEFB-AD4374C74093}">
      <dgm:prSet phldrT="[Text]" custT="1"/>
      <dgm:spPr>
        <a:solidFill>
          <a:srgbClr val="0070C0"/>
        </a:solidFill>
      </dgm:spPr>
      <dgm:t>
        <a:bodyPr/>
        <a:lstStyle/>
        <a:p>
          <a:r>
            <a:rPr lang="en-US" sz="1600" dirty="0" smtClean="0"/>
            <a:t>Special-</a:t>
          </a:r>
          <a:r>
            <a:rPr lang="en-US" sz="1600" dirty="0" err="1" smtClean="0"/>
            <a:t>ists</a:t>
          </a:r>
          <a:endParaRPr lang="en-US" sz="1600" dirty="0"/>
        </a:p>
      </dgm:t>
    </dgm:pt>
    <dgm:pt modelId="{1FAC043A-09E2-234D-AE4E-D064321512A4}" type="parTrans" cxnId="{32ED901D-7D0A-A845-8436-8AFD1C61F495}">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dgm:spPr>
      <dgm:t>
        <a:bodyPr/>
        <a:lstStyle/>
        <a:p>
          <a:endParaRPr lang="en-US"/>
        </a:p>
      </dgm:t>
    </dgm:pt>
    <dgm:pt modelId="{6B922F71-69AA-8249-A621-76A04F5E3ABE}" type="sibTrans" cxnId="{32ED901D-7D0A-A845-8436-8AFD1C61F495}">
      <dgm:prSet/>
      <dgm:spPr/>
      <dgm:t>
        <a:bodyPr/>
        <a:lstStyle/>
        <a:p>
          <a:endParaRPr lang="en-US"/>
        </a:p>
      </dgm:t>
    </dgm:pt>
    <dgm:pt modelId="{C7C6B987-30EA-484A-8735-79426810F1E7}" type="pres">
      <dgm:prSet presAssocID="{4B1D9ECC-67C1-E944-B42D-539CD9F923F7}" presName="Name0" presStyleCnt="0">
        <dgm:presLayoutVars>
          <dgm:chMax val="1"/>
          <dgm:dir/>
          <dgm:animLvl val="ctr"/>
          <dgm:resizeHandles val="exact"/>
        </dgm:presLayoutVars>
      </dgm:prSet>
      <dgm:spPr/>
      <dgm:t>
        <a:bodyPr/>
        <a:lstStyle/>
        <a:p>
          <a:endParaRPr lang="en-US"/>
        </a:p>
      </dgm:t>
    </dgm:pt>
    <dgm:pt modelId="{5A647A2C-0A54-C943-85DB-B150BC719231}" type="pres">
      <dgm:prSet presAssocID="{A8FF6816-2F20-F748-B806-1BAFA78EACFB}" presName="centerShape" presStyleLbl="node0" presStyleIdx="0" presStyleCnt="1"/>
      <dgm:spPr/>
      <dgm:t>
        <a:bodyPr/>
        <a:lstStyle/>
        <a:p>
          <a:endParaRPr lang="en-US"/>
        </a:p>
      </dgm:t>
    </dgm:pt>
    <dgm:pt modelId="{6FA862C9-F73C-E148-B766-D75096684185}" type="pres">
      <dgm:prSet presAssocID="{34FB25A6-2E76-BF46-BA3A-7E0DCDA8792D}" presName="parTrans" presStyleLbl="sibTrans2D1" presStyleIdx="0" presStyleCnt="4"/>
      <dgm:spPr/>
      <dgm:t>
        <a:bodyPr/>
        <a:lstStyle/>
        <a:p>
          <a:endParaRPr lang="en-US"/>
        </a:p>
      </dgm:t>
    </dgm:pt>
    <dgm:pt modelId="{A96DFC50-1CF5-0F42-BB20-F7F55C395513}" type="pres">
      <dgm:prSet presAssocID="{34FB25A6-2E76-BF46-BA3A-7E0DCDA8792D}" presName="connectorText" presStyleLbl="sibTrans2D1" presStyleIdx="0" presStyleCnt="4"/>
      <dgm:spPr/>
      <dgm:t>
        <a:bodyPr/>
        <a:lstStyle/>
        <a:p>
          <a:endParaRPr lang="en-US"/>
        </a:p>
      </dgm:t>
    </dgm:pt>
    <dgm:pt modelId="{9363F826-1D19-BD4B-952E-CFAC46EAC5F7}" type="pres">
      <dgm:prSet presAssocID="{FBFE4049-7464-8347-8B99-875951BB176B}" presName="node" presStyleLbl="node1" presStyleIdx="0" presStyleCnt="4">
        <dgm:presLayoutVars>
          <dgm:bulletEnabled val="1"/>
        </dgm:presLayoutVars>
      </dgm:prSet>
      <dgm:spPr/>
      <dgm:t>
        <a:bodyPr/>
        <a:lstStyle/>
        <a:p>
          <a:endParaRPr lang="en-US"/>
        </a:p>
      </dgm:t>
    </dgm:pt>
    <dgm:pt modelId="{E0CCE074-0830-3146-B050-A79695A38A53}" type="pres">
      <dgm:prSet presAssocID="{752E55AC-0127-8044-B40B-C1F3BC942C5C}" presName="parTrans" presStyleLbl="sibTrans2D1" presStyleIdx="1" presStyleCnt="4"/>
      <dgm:spPr/>
      <dgm:t>
        <a:bodyPr/>
        <a:lstStyle/>
        <a:p>
          <a:endParaRPr lang="en-US"/>
        </a:p>
      </dgm:t>
    </dgm:pt>
    <dgm:pt modelId="{DCE93EE3-7DB0-6E4D-BDF0-E819A45D710A}" type="pres">
      <dgm:prSet presAssocID="{752E55AC-0127-8044-B40B-C1F3BC942C5C}" presName="connectorText" presStyleLbl="sibTrans2D1" presStyleIdx="1" presStyleCnt="4"/>
      <dgm:spPr/>
      <dgm:t>
        <a:bodyPr/>
        <a:lstStyle/>
        <a:p>
          <a:endParaRPr lang="en-US"/>
        </a:p>
      </dgm:t>
    </dgm:pt>
    <dgm:pt modelId="{28B94BED-A043-414B-9B85-4508844BC096}" type="pres">
      <dgm:prSet presAssocID="{DA577B28-AE91-E34A-AAB2-55E998A7D509}" presName="node" presStyleLbl="node1" presStyleIdx="1" presStyleCnt="4">
        <dgm:presLayoutVars>
          <dgm:bulletEnabled val="1"/>
        </dgm:presLayoutVars>
      </dgm:prSet>
      <dgm:spPr/>
      <dgm:t>
        <a:bodyPr/>
        <a:lstStyle/>
        <a:p>
          <a:endParaRPr lang="en-US"/>
        </a:p>
      </dgm:t>
    </dgm:pt>
    <dgm:pt modelId="{2017BE19-345F-BB4B-B17A-D5534C792746}" type="pres">
      <dgm:prSet presAssocID="{3EA922F0-FE83-204B-B537-C1EBE504BDCD}" presName="parTrans" presStyleLbl="sibTrans2D1" presStyleIdx="2" presStyleCnt="4"/>
      <dgm:spPr/>
      <dgm:t>
        <a:bodyPr/>
        <a:lstStyle/>
        <a:p>
          <a:endParaRPr lang="en-US"/>
        </a:p>
      </dgm:t>
    </dgm:pt>
    <dgm:pt modelId="{C491AD88-07E2-C740-9E94-40CEE97C11AB}" type="pres">
      <dgm:prSet presAssocID="{3EA922F0-FE83-204B-B537-C1EBE504BDCD}" presName="connectorText" presStyleLbl="sibTrans2D1" presStyleIdx="2" presStyleCnt="4"/>
      <dgm:spPr/>
      <dgm:t>
        <a:bodyPr/>
        <a:lstStyle/>
        <a:p>
          <a:endParaRPr lang="en-US"/>
        </a:p>
      </dgm:t>
    </dgm:pt>
    <dgm:pt modelId="{A0ECB039-ADFB-C94A-A2AD-911EFFEBEC4D}" type="pres">
      <dgm:prSet presAssocID="{485C60B3-5637-5742-B527-C820218C1F79}" presName="node" presStyleLbl="node1" presStyleIdx="2" presStyleCnt="4">
        <dgm:presLayoutVars>
          <dgm:bulletEnabled val="1"/>
        </dgm:presLayoutVars>
      </dgm:prSet>
      <dgm:spPr/>
      <dgm:t>
        <a:bodyPr/>
        <a:lstStyle/>
        <a:p>
          <a:endParaRPr lang="en-US"/>
        </a:p>
      </dgm:t>
    </dgm:pt>
    <dgm:pt modelId="{1F8DDE1F-9C02-1F48-8F35-4AF96910964C}" type="pres">
      <dgm:prSet presAssocID="{1FAC043A-09E2-234D-AE4E-D064321512A4}" presName="parTrans" presStyleLbl="sibTrans2D1" presStyleIdx="3" presStyleCnt="4"/>
      <dgm:spPr/>
      <dgm:t>
        <a:bodyPr/>
        <a:lstStyle/>
        <a:p>
          <a:endParaRPr lang="en-US"/>
        </a:p>
      </dgm:t>
    </dgm:pt>
    <dgm:pt modelId="{9C71A32C-38C0-0042-8AEC-E4EC8D6D5BD3}" type="pres">
      <dgm:prSet presAssocID="{1FAC043A-09E2-234D-AE4E-D064321512A4}" presName="connectorText" presStyleLbl="sibTrans2D1" presStyleIdx="3" presStyleCnt="4"/>
      <dgm:spPr/>
      <dgm:t>
        <a:bodyPr/>
        <a:lstStyle/>
        <a:p>
          <a:endParaRPr lang="en-US"/>
        </a:p>
      </dgm:t>
    </dgm:pt>
    <dgm:pt modelId="{97714375-42ED-8F4D-AF8A-563FEE5A8D4C}" type="pres">
      <dgm:prSet presAssocID="{524CC25B-7885-3447-AEFB-AD4374C74093}" presName="node" presStyleLbl="node1" presStyleIdx="3" presStyleCnt="4">
        <dgm:presLayoutVars>
          <dgm:bulletEnabled val="1"/>
        </dgm:presLayoutVars>
      </dgm:prSet>
      <dgm:spPr/>
      <dgm:t>
        <a:bodyPr/>
        <a:lstStyle/>
        <a:p>
          <a:endParaRPr lang="en-US"/>
        </a:p>
      </dgm:t>
    </dgm:pt>
  </dgm:ptLst>
  <dgm:cxnLst>
    <dgm:cxn modelId="{A5A90A6B-F3EF-0A4B-B4ED-4D7C30101A08}" type="presOf" srcId="{752E55AC-0127-8044-B40B-C1F3BC942C5C}" destId="{DCE93EE3-7DB0-6E4D-BDF0-E819A45D710A}" srcOrd="1" destOrd="0" presId="urn:microsoft.com/office/officeart/2005/8/layout/radial5"/>
    <dgm:cxn modelId="{65CDF489-1A7F-D341-A367-F59E4C2712FF}" type="presOf" srcId="{1FAC043A-09E2-234D-AE4E-D064321512A4}" destId="{1F8DDE1F-9C02-1F48-8F35-4AF96910964C}" srcOrd="0" destOrd="0" presId="urn:microsoft.com/office/officeart/2005/8/layout/radial5"/>
    <dgm:cxn modelId="{3F384C32-934A-7F4B-9ACE-D28607BC4C52}" srcId="{4B1D9ECC-67C1-E944-B42D-539CD9F923F7}" destId="{A8FF6816-2F20-F748-B806-1BAFA78EACFB}" srcOrd="0" destOrd="0" parTransId="{D1953E78-BDC1-AB41-A692-F17F030A680B}" sibTransId="{C220F928-0480-FC42-B66C-6F8C29B1479F}"/>
    <dgm:cxn modelId="{3380A2B8-91F5-1449-A9BB-2DB6495DA555}" type="presOf" srcId="{A8FF6816-2F20-F748-B806-1BAFA78EACFB}" destId="{5A647A2C-0A54-C943-85DB-B150BC719231}" srcOrd="0" destOrd="0" presId="urn:microsoft.com/office/officeart/2005/8/layout/radial5"/>
    <dgm:cxn modelId="{DD8A4777-C2A4-B843-A081-D067A1BD018F}" srcId="{A8FF6816-2F20-F748-B806-1BAFA78EACFB}" destId="{FBFE4049-7464-8347-8B99-875951BB176B}" srcOrd="0" destOrd="0" parTransId="{34FB25A6-2E76-BF46-BA3A-7E0DCDA8792D}" sibTransId="{B675DD2F-E98E-BB48-8A07-4EAA14CF3519}"/>
    <dgm:cxn modelId="{157E1614-01C8-8E41-9CB0-1A9D2CFC7EA1}" type="presOf" srcId="{DA577B28-AE91-E34A-AAB2-55E998A7D509}" destId="{28B94BED-A043-414B-9B85-4508844BC096}" srcOrd="0" destOrd="0" presId="urn:microsoft.com/office/officeart/2005/8/layout/radial5"/>
    <dgm:cxn modelId="{DE3B4EF7-C79D-164F-831F-1D75A40C2FDE}" type="presOf" srcId="{3EA922F0-FE83-204B-B537-C1EBE504BDCD}" destId="{C491AD88-07E2-C740-9E94-40CEE97C11AB}" srcOrd="1" destOrd="0" presId="urn:microsoft.com/office/officeart/2005/8/layout/radial5"/>
    <dgm:cxn modelId="{D3F8831B-FF95-AB4D-93D0-3FFC74BF50D6}" type="presOf" srcId="{1FAC043A-09E2-234D-AE4E-D064321512A4}" destId="{9C71A32C-38C0-0042-8AEC-E4EC8D6D5BD3}" srcOrd="1" destOrd="0" presId="urn:microsoft.com/office/officeart/2005/8/layout/radial5"/>
    <dgm:cxn modelId="{38C8DA11-CA38-EF4E-8A90-F69F928C1E11}" type="presOf" srcId="{34FB25A6-2E76-BF46-BA3A-7E0DCDA8792D}" destId="{A96DFC50-1CF5-0F42-BB20-F7F55C395513}" srcOrd="1" destOrd="0" presId="urn:microsoft.com/office/officeart/2005/8/layout/radial5"/>
    <dgm:cxn modelId="{3962C32C-4787-B04A-91C9-67CF95298C76}" type="presOf" srcId="{752E55AC-0127-8044-B40B-C1F3BC942C5C}" destId="{E0CCE074-0830-3146-B050-A79695A38A53}" srcOrd="0" destOrd="0" presId="urn:microsoft.com/office/officeart/2005/8/layout/radial5"/>
    <dgm:cxn modelId="{2312A787-7D27-9642-9E64-E3CC645ECFF8}" type="presOf" srcId="{FBFE4049-7464-8347-8B99-875951BB176B}" destId="{9363F826-1D19-BD4B-952E-CFAC46EAC5F7}" srcOrd="0" destOrd="0" presId="urn:microsoft.com/office/officeart/2005/8/layout/radial5"/>
    <dgm:cxn modelId="{7C9C1281-3A47-E543-9B06-A6FAF6709B7C}" type="presOf" srcId="{485C60B3-5637-5742-B527-C820218C1F79}" destId="{A0ECB039-ADFB-C94A-A2AD-911EFFEBEC4D}" srcOrd="0" destOrd="0" presId="urn:microsoft.com/office/officeart/2005/8/layout/radial5"/>
    <dgm:cxn modelId="{9BC71ADD-B9ED-704F-B23A-66282AFB249F}" type="presOf" srcId="{34FB25A6-2E76-BF46-BA3A-7E0DCDA8792D}" destId="{6FA862C9-F73C-E148-B766-D75096684185}" srcOrd="0" destOrd="0" presId="urn:microsoft.com/office/officeart/2005/8/layout/radial5"/>
    <dgm:cxn modelId="{91470285-232F-1647-B54F-A3AE09DF942D}" type="presOf" srcId="{3EA922F0-FE83-204B-B537-C1EBE504BDCD}" destId="{2017BE19-345F-BB4B-B17A-D5534C792746}" srcOrd="0" destOrd="0" presId="urn:microsoft.com/office/officeart/2005/8/layout/radial5"/>
    <dgm:cxn modelId="{A5171E1A-A4B1-BD4F-A7C3-BC3044E76E85}" type="presOf" srcId="{4B1D9ECC-67C1-E944-B42D-539CD9F923F7}" destId="{C7C6B987-30EA-484A-8735-79426810F1E7}" srcOrd="0" destOrd="0" presId="urn:microsoft.com/office/officeart/2005/8/layout/radial5"/>
    <dgm:cxn modelId="{32ED901D-7D0A-A845-8436-8AFD1C61F495}" srcId="{A8FF6816-2F20-F748-B806-1BAFA78EACFB}" destId="{524CC25B-7885-3447-AEFB-AD4374C74093}" srcOrd="3" destOrd="0" parTransId="{1FAC043A-09E2-234D-AE4E-D064321512A4}" sibTransId="{6B922F71-69AA-8249-A621-76A04F5E3ABE}"/>
    <dgm:cxn modelId="{83743829-FC50-A94C-AF7E-E3993C2BE96D}" type="presOf" srcId="{524CC25B-7885-3447-AEFB-AD4374C74093}" destId="{97714375-42ED-8F4D-AF8A-563FEE5A8D4C}" srcOrd="0" destOrd="0" presId="urn:microsoft.com/office/officeart/2005/8/layout/radial5"/>
    <dgm:cxn modelId="{77A6834B-3648-C843-ACC4-FE5DA9D1D759}" srcId="{A8FF6816-2F20-F748-B806-1BAFA78EACFB}" destId="{485C60B3-5637-5742-B527-C820218C1F79}" srcOrd="2" destOrd="0" parTransId="{3EA922F0-FE83-204B-B537-C1EBE504BDCD}" sibTransId="{4B59E2E6-0CCF-3C44-B1BA-28403E3DE9A5}"/>
    <dgm:cxn modelId="{260973EE-FC48-844F-855E-99A0C7478A87}" srcId="{A8FF6816-2F20-F748-B806-1BAFA78EACFB}" destId="{DA577B28-AE91-E34A-AAB2-55E998A7D509}" srcOrd="1" destOrd="0" parTransId="{752E55AC-0127-8044-B40B-C1F3BC942C5C}" sibTransId="{27407D2C-36B8-B142-92D5-AF1B4A255B37}"/>
    <dgm:cxn modelId="{D1DD7BBD-0EBF-5649-AEC8-3DACDEBEAD46}" type="presParOf" srcId="{C7C6B987-30EA-484A-8735-79426810F1E7}" destId="{5A647A2C-0A54-C943-85DB-B150BC719231}" srcOrd="0" destOrd="0" presId="urn:microsoft.com/office/officeart/2005/8/layout/radial5"/>
    <dgm:cxn modelId="{88CE076B-C916-114B-9D25-5C064669EEB8}" type="presParOf" srcId="{C7C6B987-30EA-484A-8735-79426810F1E7}" destId="{6FA862C9-F73C-E148-B766-D75096684185}" srcOrd="1" destOrd="0" presId="urn:microsoft.com/office/officeart/2005/8/layout/radial5"/>
    <dgm:cxn modelId="{6D875615-95D1-7A46-9002-FE4B5CD62B87}" type="presParOf" srcId="{6FA862C9-F73C-E148-B766-D75096684185}" destId="{A96DFC50-1CF5-0F42-BB20-F7F55C395513}" srcOrd="0" destOrd="0" presId="urn:microsoft.com/office/officeart/2005/8/layout/radial5"/>
    <dgm:cxn modelId="{307403F2-97A5-0743-A02D-11881F324885}" type="presParOf" srcId="{C7C6B987-30EA-484A-8735-79426810F1E7}" destId="{9363F826-1D19-BD4B-952E-CFAC46EAC5F7}" srcOrd="2" destOrd="0" presId="urn:microsoft.com/office/officeart/2005/8/layout/radial5"/>
    <dgm:cxn modelId="{29EECFBA-C38F-1943-ACBB-B5A6C522CA03}" type="presParOf" srcId="{C7C6B987-30EA-484A-8735-79426810F1E7}" destId="{E0CCE074-0830-3146-B050-A79695A38A53}" srcOrd="3" destOrd="0" presId="urn:microsoft.com/office/officeart/2005/8/layout/radial5"/>
    <dgm:cxn modelId="{72C23FE1-3832-A24C-988D-5623CB0F4081}" type="presParOf" srcId="{E0CCE074-0830-3146-B050-A79695A38A53}" destId="{DCE93EE3-7DB0-6E4D-BDF0-E819A45D710A}" srcOrd="0" destOrd="0" presId="urn:microsoft.com/office/officeart/2005/8/layout/radial5"/>
    <dgm:cxn modelId="{FF47A5E6-6FCB-4C42-8EAB-670B2F1C3B3A}" type="presParOf" srcId="{C7C6B987-30EA-484A-8735-79426810F1E7}" destId="{28B94BED-A043-414B-9B85-4508844BC096}" srcOrd="4" destOrd="0" presId="urn:microsoft.com/office/officeart/2005/8/layout/radial5"/>
    <dgm:cxn modelId="{022AB821-C28E-474F-8565-10762481B127}" type="presParOf" srcId="{C7C6B987-30EA-484A-8735-79426810F1E7}" destId="{2017BE19-345F-BB4B-B17A-D5534C792746}" srcOrd="5" destOrd="0" presId="urn:microsoft.com/office/officeart/2005/8/layout/radial5"/>
    <dgm:cxn modelId="{99665749-32EF-DB46-8C35-0E640FC215CF}" type="presParOf" srcId="{2017BE19-345F-BB4B-B17A-D5534C792746}" destId="{C491AD88-07E2-C740-9E94-40CEE97C11AB}" srcOrd="0" destOrd="0" presId="urn:microsoft.com/office/officeart/2005/8/layout/radial5"/>
    <dgm:cxn modelId="{2E635E36-5C34-0247-B6D0-67AD26F8664E}" type="presParOf" srcId="{C7C6B987-30EA-484A-8735-79426810F1E7}" destId="{A0ECB039-ADFB-C94A-A2AD-911EFFEBEC4D}" srcOrd="6" destOrd="0" presId="urn:microsoft.com/office/officeart/2005/8/layout/radial5"/>
    <dgm:cxn modelId="{04DA4D98-1507-5943-AC79-8B2B96F1575D}" type="presParOf" srcId="{C7C6B987-30EA-484A-8735-79426810F1E7}" destId="{1F8DDE1F-9C02-1F48-8F35-4AF96910964C}" srcOrd="7" destOrd="0" presId="urn:microsoft.com/office/officeart/2005/8/layout/radial5"/>
    <dgm:cxn modelId="{921FFC85-EBB6-134D-99A9-37C13F0255A8}" type="presParOf" srcId="{1F8DDE1F-9C02-1F48-8F35-4AF96910964C}" destId="{9C71A32C-38C0-0042-8AEC-E4EC8D6D5BD3}" srcOrd="0" destOrd="0" presId="urn:microsoft.com/office/officeart/2005/8/layout/radial5"/>
    <dgm:cxn modelId="{B6D8BBEB-11C9-6946-95E6-E36A962D98B4}" type="presParOf" srcId="{C7C6B987-30EA-484A-8735-79426810F1E7}" destId="{97714375-42ED-8F4D-AF8A-563FEE5A8D4C}"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7A2C-0A54-C943-85DB-B150BC719231}">
      <dsp:nvSpPr>
        <dsp:cNvPr id="0" name=""/>
        <dsp:cNvSpPr/>
      </dsp:nvSpPr>
      <dsp:spPr>
        <a:xfrm>
          <a:off x="2513707" y="1497707"/>
          <a:ext cx="1068585" cy="1068585"/>
        </a:xfrm>
        <a:prstGeom prst="ellipse">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ME</a:t>
          </a:r>
          <a:endParaRPr lang="en-US" sz="3800" kern="1200" dirty="0"/>
        </a:p>
      </dsp:txBody>
      <dsp:txXfrm>
        <a:off x="2670198" y="1654198"/>
        <a:ext cx="755603" cy="755603"/>
      </dsp:txXfrm>
    </dsp:sp>
    <dsp:sp modelId="{6FA862C9-F73C-E148-B766-D75096684185}">
      <dsp:nvSpPr>
        <dsp:cNvPr id="0" name=""/>
        <dsp:cNvSpPr/>
      </dsp:nvSpPr>
      <dsp:spPr>
        <a:xfrm rot="16200000">
          <a:off x="2934877" y="1109011"/>
          <a:ext cx="226245" cy="36331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1215612"/>
        <a:ext cx="158372" cy="217991"/>
      </dsp:txXfrm>
    </dsp:sp>
    <dsp:sp modelId="{9363F826-1D19-BD4B-952E-CFAC46EAC5F7}">
      <dsp:nvSpPr>
        <dsp:cNvPr id="0" name=""/>
        <dsp:cNvSpPr/>
      </dsp:nvSpPr>
      <dsp:spPr>
        <a:xfrm>
          <a:off x="2513707" y="2243"/>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MDs</a:t>
          </a:r>
          <a:endParaRPr lang="en-US" sz="2000" kern="1200" dirty="0"/>
        </a:p>
      </dsp:txBody>
      <dsp:txXfrm>
        <a:off x="2670198" y="158734"/>
        <a:ext cx="755603" cy="755603"/>
      </dsp:txXfrm>
    </dsp:sp>
    <dsp:sp modelId="{E0CCE074-0830-3146-B050-A79695A38A53}">
      <dsp:nvSpPr>
        <dsp:cNvPr id="0" name=""/>
        <dsp:cNvSpPr/>
      </dsp:nvSpPr>
      <dsp:spPr>
        <a:xfrm>
          <a:off x="3676206" y="1850340"/>
          <a:ext cx="226245" cy="363319"/>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76206" y="1923004"/>
        <a:ext cx="158372" cy="217991"/>
      </dsp:txXfrm>
    </dsp:sp>
    <dsp:sp modelId="{28B94BED-A043-414B-9B85-4508844BC096}">
      <dsp:nvSpPr>
        <dsp:cNvPr id="0" name=""/>
        <dsp:cNvSpPr/>
      </dsp:nvSpPr>
      <dsp:spPr>
        <a:xfrm>
          <a:off x="4009170"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RNs, Midwife Doula</a:t>
          </a:r>
          <a:endParaRPr lang="en-US" sz="1400" kern="1200" dirty="0"/>
        </a:p>
      </dsp:txBody>
      <dsp:txXfrm>
        <a:off x="4165661" y="1654198"/>
        <a:ext cx="755603" cy="755603"/>
      </dsp:txXfrm>
    </dsp:sp>
    <dsp:sp modelId="{2017BE19-345F-BB4B-B17A-D5534C792746}">
      <dsp:nvSpPr>
        <dsp:cNvPr id="0" name=""/>
        <dsp:cNvSpPr/>
      </dsp:nvSpPr>
      <dsp:spPr>
        <a:xfrm rot="5400000">
          <a:off x="2934877" y="2591669"/>
          <a:ext cx="226245" cy="363319"/>
        </a:xfrm>
        <a:prstGeom prst="rightArrow">
          <a:avLst>
            <a:gd name="adj1" fmla="val 60000"/>
            <a:gd name="adj2" fmla="val 50000"/>
          </a:avLst>
        </a:prstGeom>
        <a:noFill/>
        <a:ln>
          <a:noFill/>
        </a:ln>
        <a:effectLst>
          <a:outerShdw blurRad="50800" dist="50800" dir="5400000" algn="ctr" rotWithShape="0">
            <a:schemeClr val="bg1"/>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2630397"/>
        <a:ext cx="158372" cy="217991"/>
      </dsp:txXfrm>
    </dsp:sp>
    <dsp:sp modelId="{A0ECB039-ADFB-C94A-A2AD-911EFFEBEC4D}">
      <dsp:nvSpPr>
        <dsp:cNvPr id="0" name=""/>
        <dsp:cNvSpPr/>
      </dsp:nvSpPr>
      <dsp:spPr>
        <a:xfrm>
          <a:off x="2513707" y="2993170"/>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Labs/</a:t>
          </a:r>
          <a:br>
            <a:rPr lang="en-US" sz="1400" kern="1200" dirty="0" smtClean="0"/>
          </a:br>
          <a:r>
            <a:rPr lang="en-US" sz="1400" kern="1200" dirty="0" smtClean="0"/>
            <a:t>Tests/</a:t>
          </a:r>
          <a:br>
            <a:rPr lang="en-US" sz="1400" kern="1200" dirty="0" smtClean="0"/>
          </a:br>
          <a:r>
            <a:rPr lang="en-US" sz="1400" kern="1200" dirty="0" smtClean="0"/>
            <a:t>Charts</a:t>
          </a:r>
          <a:endParaRPr lang="en-US" sz="1400" kern="1200" dirty="0"/>
        </a:p>
      </dsp:txBody>
      <dsp:txXfrm>
        <a:off x="2670198" y="3149661"/>
        <a:ext cx="755603" cy="755603"/>
      </dsp:txXfrm>
    </dsp:sp>
    <dsp:sp modelId="{1F8DDE1F-9C02-1F48-8F35-4AF96910964C}">
      <dsp:nvSpPr>
        <dsp:cNvPr id="0" name=""/>
        <dsp:cNvSpPr/>
      </dsp:nvSpPr>
      <dsp:spPr>
        <a:xfrm rot="10800000">
          <a:off x="2193548" y="1850340"/>
          <a:ext cx="226245" cy="36331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61421" y="1923004"/>
        <a:ext cx="158372" cy="217991"/>
      </dsp:txXfrm>
    </dsp:sp>
    <dsp:sp modelId="{97714375-42ED-8F4D-AF8A-563FEE5A8D4C}">
      <dsp:nvSpPr>
        <dsp:cNvPr id="0" name=""/>
        <dsp:cNvSpPr/>
      </dsp:nvSpPr>
      <dsp:spPr>
        <a:xfrm>
          <a:off x="1018243"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Special-</a:t>
          </a:r>
          <a:r>
            <a:rPr lang="en-US" sz="1600" kern="1200" dirty="0" err="1" smtClean="0"/>
            <a:t>ists</a:t>
          </a:r>
          <a:endParaRPr lang="en-US" sz="1600" kern="1200" dirty="0"/>
        </a:p>
      </dsp:txBody>
      <dsp:txXfrm>
        <a:off x="1174734" y="1654198"/>
        <a:ext cx="755603" cy="755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7A2C-0A54-C943-85DB-B150BC719231}">
      <dsp:nvSpPr>
        <dsp:cNvPr id="0" name=""/>
        <dsp:cNvSpPr/>
      </dsp:nvSpPr>
      <dsp:spPr>
        <a:xfrm>
          <a:off x="2513707" y="1497707"/>
          <a:ext cx="1068585" cy="1068585"/>
        </a:xfrm>
        <a:prstGeom prst="ellipse">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ME</a:t>
          </a:r>
          <a:endParaRPr lang="en-US" sz="3800" kern="1200" dirty="0">
            <a:solidFill>
              <a:schemeClr val="tx1"/>
            </a:solidFill>
          </a:endParaRPr>
        </a:p>
      </dsp:txBody>
      <dsp:txXfrm>
        <a:off x="2670198" y="1654198"/>
        <a:ext cx="755603" cy="755603"/>
      </dsp:txXfrm>
    </dsp:sp>
    <dsp:sp modelId="{6FA862C9-F73C-E148-B766-D75096684185}">
      <dsp:nvSpPr>
        <dsp:cNvPr id="0" name=""/>
        <dsp:cNvSpPr/>
      </dsp:nvSpPr>
      <dsp:spPr>
        <a:xfrm rot="16200000">
          <a:off x="2934877" y="1109011"/>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1215612"/>
        <a:ext cx="158372" cy="217991"/>
      </dsp:txXfrm>
    </dsp:sp>
    <dsp:sp modelId="{9363F826-1D19-BD4B-952E-CFAC46EAC5F7}">
      <dsp:nvSpPr>
        <dsp:cNvPr id="0" name=""/>
        <dsp:cNvSpPr/>
      </dsp:nvSpPr>
      <dsp:spPr>
        <a:xfrm>
          <a:off x="2513707" y="2243"/>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MDs</a:t>
          </a:r>
          <a:endParaRPr lang="en-US" sz="2000" kern="1200" dirty="0"/>
        </a:p>
      </dsp:txBody>
      <dsp:txXfrm>
        <a:off x="2670198" y="158734"/>
        <a:ext cx="755603" cy="755603"/>
      </dsp:txXfrm>
    </dsp:sp>
    <dsp:sp modelId="{E0CCE074-0830-3146-B050-A79695A38A53}">
      <dsp:nvSpPr>
        <dsp:cNvPr id="0" name=""/>
        <dsp:cNvSpPr/>
      </dsp:nvSpPr>
      <dsp:spPr>
        <a:xfrm>
          <a:off x="3676206" y="1850340"/>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76206" y="1923004"/>
        <a:ext cx="158372" cy="217991"/>
      </dsp:txXfrm>
    </dsp:sp>
    <dsp:sp modelId="{28B94BED-A043-414B-9B85-4508844BC096}">
      <dsp:nvSpPr>
        <dsp:cNvPr id="0" name=""/>
        <dsp:cNvSpPr/>
      </dsp:nvSpPr>
      <dsp:spPr>
        <a:xfrm>
          <a:off x="4009170"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RNs, Midwife Doula</a:t>
          </a:r>
          <a:endParaRPr lang="en-US" sz="1400" kern="1200" dirty="0"/>
        </a:p>
      </dsp:txBody>
      <dsp:txXfrm>
        <a:off x="4165661" y="1654198"/>
        <a:ext cx="755603" cy="755603"/>
      </dsp:txXfrm>
    </dsp:sp>
    <dsp:sp modelId="{2017BE19-345F-BB4B-B17A-D5534C792746}">
      <dsp:nvSpPr>
        <dsp:cNvPr id="0" name=""/>
        <dsp:cNvSpPr/>
      </dsp:nvSpPr>
      <dsp:spPr>
        <a:xfrm rot="5400000">
          <a:off x="2934877" y="2591669"/>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2630397"/>
        <a:ext cx="158372" cy="217991"/>
      </dsp:txXfrm>
    </dsp:sp>
    <dsp:sp modelId="{A0ECB039-ADFB-C94A-A2AD-911EFFEBEC4D}">
      <dsp:nvSpPr>
        <dsp:cNvPr id="0" name=""/>
        <dsp:cNvSpPr/>
      </dsp:nvSpPr>
      <dsp:spPr>
        <a:xfrm>
          <a:off x="2513707" y="2993170"/>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Labs/</a:t>
          </a:r>
          <a:br>
            <a:rPr lang="en-US" sz="1400" kern="1200" dirty="0" smtClean="0"/>
          </a:br>
          <a:r>
            <a:rPr lang="en-US" sz="1400" kern="1200" dirty="0" smtClean="0"/>
            <a:t>Tests/</a:t>
          </a:r>
          <a:br>
            <a:rPr lang="en-US" sz="1400" kern="1200" dirty="0" smtClean="0"/>
          </a:br>
          <a:r>
            <a:rPr lang="en-US" sz="1400" kern="1200" dirty="0" smtClean="0"/>
            <a:t>Charts</a:t>
          </a:r>
          <a:endParaRPr lang="en-US" sz="1400" kern="1200" dirty="0"/>
        </a:p>
      </dsp:txBody>
      <dsp:txXfrm>
        <a:off x="2670198" y="3149661"/>
        <a:ext cx="755603" cy="755603"/>
      </dsp:txXfrm>
    </dsp:sp>
    <dsp:sp modelId="{1F8DDE1F-9C02-1F48-8F35-4AF96910964C}">
      <dsp:nvSpPr>
        <dsp:cNvPr id="0" name=""/>
        <dsp:cNvSpPr/>
      </dsp:nvSpPr>
      <dsp:spPr>
        <a:xfrm rot="10800000">
          <a:off x="2193548" y="1850340"/>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61421" y="1923004"/>
        <a:ext cx="158372" cy="217991"/>
      </dsp:txXfrm>
    </dsp:sp>
    <dsp:sp modelId="{97714375-42ED-8F4D-AF8A-563FEE5A8D4C}">
      <dsp:nvSpPr>
        <dsp:cNvPr id="0" name=""/>
        <dsp:cNvSpPr/>
      </dsp:nvSpPr>
      <dsp:spPr>
        <a:xfrm>
          <a:off x="1018243"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Special-</a:t>
          </a:r>
          <a:r>
            <a:rPr lang="en-US" sz="1600" kern="1200" dirty="0" err="1" smtClean="0"/>
            <a:t>ists</a:t>
          </a:r>
          <a:endParaRPr lang="en-US" sz="1600" kern="1200" dirty="0"/>
        </a:p>
      </dsp:txBody>
      <dsp:txXfrm>
        <a:off x="1174734" y="1654198"/>
        <a:ext cx="755603" cy="755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7A2C-0A54-C943-85DB-B150BC719231}">
      <dsp:nvSpPr>
        <dsp:cNvPr id="0" name=""/>
        <dsp:cNvSpPr/>
      </dsp:nvSpPr>
      <dsp:spPr>
        <a:xfrm>
          <a:off x="2513707" y="1497707"/>
          <a:ext cx="1068585" cy="1068585"/>
        </a:xfrm>
        <a:prstGeom prst="ellipse">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ME</a:t>
          </a:r>
          <a:endParaRPr lang="en-US" sz="3800" kern="1200" dirty="0">
            <a:solidFill>
              <a:schemeClr val="tx1"/>
            </a:solidFill>
          </a:endParaRPr>
        </a:p>
      </dsp:txBody>
      <dsp:txXfrm>
        <a:off x="2670198" y="1654198"/>
        <a:ext cx="755603" cy="755603"/>
      </dsp:txXfrm>
    </dsp:sp>
    <dsp:sp modelId="{6FA862C9-F73C-E148-B766-D75096684185}">
      <dsp:nvSpPr>
        <dsp:cNvPr id="0" name=""/>
        <dsp:cNvSpPr/>
      </dsp:nvSpPr>
      <dsp:spPr>
        <a:xfrm rot="16200000">
          <a:off x="2934877" y="1109011"/>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1215612"/>
        <a:ext cx="158372" cy="217991"/>
      </dsp:txXfrm>
    </dsp:sp>
    <dsp:sp modelId="{9363F826-1D19-BD4B-952E-CFAC46EAC5F7}">
      <dsp:nvSpPr>
        <dsp:cNvPr id="0" name=""/>
        <dsp:cNvSpPr/>
      </dsp:nvSpPr>
      <dsp:spPr>
        <a:xfrm>
          <a:off x="2513707" y="2243"/>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MDs</a:t>
          </a:r>
          <a:endParaRPr lang="en-US" sz="2000" kern="1200" dirty="0"/>
        </a:p>
      </dsp:txBody>
      <dsp:txXfrm>
        <a:off x="2670198" y="158734"/>
        <a:ext cx="755603" cy="755603"/>
      </dsp:txXfrm>
    </dsp:sp>
    <dsp:sp modelId="{E0CCE074-0830-3146-B050-A79695A38A53}">
      <dsp:nvSpPr>
        <dsp:cNvPr id="0" name=""/>
        <dsp:cNvSpPr/>
      </dsp:nvSpPr>
      <dsp:spPr>
        <a:xfrm>
          <a:off x="3676206" y="1850340"/>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76206" y="1923004"/>
        <a:ext cx="158372" cy="217991"/>
      </dsp:txXfrm>
    </dsp:sp>
    <dsp:sp modelId="{28B94BED-A043-414B-9B85-4508844BC096}">
      <dsp:nvSpPr>
        <dsp:cNvPr id="0" name=""/>
        <dsp:cNvSpPr/>
      </dsp:nvSpPr>
      <dsp:spPr>
        <a:xfrm>
          <a:off x="4009170"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RNs, Midwife Doula</a:t>
          </a:r>
          <a:endParaRPr lang="en-US" sz="1400" kern="1200" dirty="0"/>
        </a:p>
      </dsp:txBody>
      <dsp:txXfrm>
        <a:off x="4165661" y="1654198"/>
        <a:ext cx="755603" cy="755603"/>
      </dsp:txXfrm>
    </dsp:sp>
    <dsp:sp modelId="{2017BE19-345F-BB4B-B17A-D5534C792746}">
      <dsp:nvSpPr>
        <dsp:cNvPr id="0" name=""/>
        <dsp:cNvSpPr/>
      </dsp:nvSpPr>
      <dsp:spPr>
        <a:xfrm rot="5400000">
          <a:off x="2934877" y="2591669"/>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8814" y="2630397"/>
        <a:ext cx="158372" cy="217991"/>
      </dsp:txXfrm>
    </dsp:sp>
    <dsp:sp modelId="{A0ECB039-ADFB-C94A-A2AD-911EFFEBEC4D}">
      <dsp:nvSpPr>
        <dsp:cNvPr id="0" name=""/>
        <dsp:cNvSpPr/>
      </dsp:nvSpPr>
      <dsp:spPr>
        <a:xfrm>
          <a:off x="2513707" y="2993170"/>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Labs/</a:t>
          </a:r>
          <a:br>
            <a:rPr lang="en-US" sz="1400" kern="1200" dirty="0" smtClean="0"/>
          </a:br>
          <a:r>
            <a:rPr lang="en-US" sz="1400" kern="1200" dirty="0" smtClean="0"/>
            <a:t>Tests/</a:t>
          </a:r>
          <a:br>
            <a:rPr lang="en-US" sz="1400" kern="1200" dirty="0" smtClean="0"/>
          </a:br>
          <a:r>
            <a:rPr lang="en-US" sz="1400" kern="1200" dirty="0" smtClean="0"/>
            <a:t>Charts</a:t>
          </a:r>
          <a:endParaRPr lang="en-US" sz="1400" kern="1200" dirty="0"/>
        </a:p>
      </dsp:txBody>
      <dsp:txXfrm>
        <a:off x="2670198" y="3149661"/>
        <a:ext cx="755603" cy="755603"/>
      </dsp:txXfrm>
    </dsp:sp>
    <dsp:sp modelId="{1F8DDE1F-9C02-1F48-8F35-4AF96910964C}">
      <dsp:nvSpPr>
        <dsp:cNvPr id="0" name=""/>
        <dsp:cNvSpPr/>
      </dsp:nvSpPr>
      <dsp:spPr>
        <a:xfrm rot="10800000">
          <a:off x="2193548" y="1850340"/>
          <a:ext cx="226245" cy="363319"/>
        </a:xfrm>
        <a:prstGeom prst="rightArrow">
          <a:avLst>
            <a:gd name="adj1" fmla="val 60000"/>
            <a:gd name="adj2" fmla="val 50000"/>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61421" y="1923004"/>
        <a:ext cx="158372" cy="217991"/>
      </dsp:txXfrm>
    </dsp:sp>
    <dsp:sp modelId="{97714375-42ED-8F4D-AF8A-563FEE5A8D4C}">
      <dsp:nvSpPr>
        <dsp:cNvPr id="0" name=""/>
        <dsp:cNvSpPr/>
      </dsp:nvSpPr>
      <dsp:spPr>
        <a:xfrm>
          <a:off x="1018243" y="1497707"/>
          <a:ext cx="1068585" cy="1068585"/>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Special-</a:t>
          </a:r>
          <a:r>
            <a:rPr lang="en-US" sz="1600" kern="1200" dirty="0" err="1" smtClean="0"/>
            <a:t>ists</a:t>
          </a:r>
          <a:endParaRPr lang="en-US" sz="1600" kern="1200" dirty="0"/>
        </a:p>
      </dsp:txBody>
      <dsp:txXfrm>
        <a:off x="1174734" y="1654198"/>
        <a:ext cx="755603" cy="7556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73679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25</a:t>
            </a:fld>
            <a:endParaRPr lang="en-US"/>
          </a:p>
        </p:txBody>
      </p:sp>
    </p:spTree>
    <p:extLst>
      <p:ext uri="{BB962C8B-B14F-4D97-AF65-F5344CB8AC3E}">
        <p14:creationId xmlns:p14="http://schemas.microsoft.com/office/powerpoint/2010/main" val="205556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26</a:t>
            </a:fld>
            <a:endParaRPr lang="en-US"/>
          </a:p>
        </p:txBody>
      </p:sp>
    </p:spTree>
    <p:extLst>
      <p:ext uri="{BB962C8B-B14F-4D97-AF65-F5344CB8AC3E}">
        <p14:creationId xmlns:p14="http://schemas.microsoft.com/office/powerpoint/2010/main" val="84118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27</a:t>
            </a:fld>
            <a:endParaRPr lang="en-US"/>
          </a:p>
        </p:txBody>
      </p:sp>
    </p:spTree>
    <p:extLst>
      <p:ext uri="{BB962C8B-B14F-4D97-AF65-F5344CB8AC3E}">
        <p14:creationId xmlns:p14="http://schemas.microsoft.com/office/powerpoint/2010/main" val="1718729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Placeholder 2"/>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7042" name="Placeholder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ltLang="en-US" dirty="0">
              <a:ea typeface="ＭＳ Ｐゴシック" charset="-128"/>
            </a:endParaRPr>
          </a:p>
        </p:txBody>
      </p:sp>
    </p:spTree>
    <p:extLst>
      <p:ext uri="{BB962C8B-B14F-4D97-AF65-F5344CB8AC3E}">
        <p14:creationId xmlns:p14="http://schemas.microsoft.com/office/powerpoint/2010/main" val="14617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rPr>
              <a:t>Involve her in sim training debriefs and/or scenario creation – use of jargon, “informed consent”, education about what the heck is going on.</a:t>
            </a:r>
          </a:p>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7</a:t>
            </a:fld>
            <a:endParaRPr lang="en-US"/>
          </a:p>
        </p:txBody>
      </p:sp>
    </p:spTree>
    <p:extLst>
      <p:ext uri="{BB962C8B-B14F-4D97-AF65-F5344CB8AC3E}">
        <p14:creationId xmlns:p14="http://schemas.microsoft.com/office/powerpoint/2010/main" val="196345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16</a:t>
            </a:fld>
            <a:endParaRPr lang="en-US"/>
          </a:p>
        </p:txBody>
      </p:sp>
    </p:spTree>
    <p:extLst>
      <p:ext uri="{BB962C8B-B14F-4D97-AF65-F5344CB8AC3E}">
        <p14:creationId xmlns:p14="http://schemas.microsoft.com/office/powerpoint/2010/main" val="149895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141 people opened our email invitation.</a:t>
            </a:r>
            <a:r>
              <a:rPr lang="en-US" baseline="0" dirty="0" smtClean="0"/>
              <a:t>  58 people responded to the survey.</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17</a:t>
            </a:fld>
            <a:endParaRPr lang="en-US"/>
          </a:p>
        </p:txBody>
      </p:sp>
    </p:spTree>
    <p:extLst>
      <p:ext uri="{BB962C8B-B14F-4D97-AF65-F5344CB8AC3E}">
        <p14:creationId xmlns:p14="http://schemas.microsoft.com/office/powerpoint/2010/main" val="75017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20</a:t>
            </a:fld>
            <a:endParaRPr lang="en-US"/>
          </a:p>
        </p:txBody>
      </p:sp>
    </p:spTree>
    <p:extLst>
      <p:ext uri="{BB962C8B-B14F-4D97-AF65-F5344CB8AC3E}">
        <p14:creationId xmlns:p14="http://schemas.microsoft.com/office/powerpoint/2010/main" val="122060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point with these survey</a:t>
            </a:r>
            <a:r>
              <a:rPr lang="en-US" baseline="0" dirty="0" smtClean="0"/>
              <a:t> results is that you would not have known any of this from traditional case reviews or MMR debriefs.</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21</a:t>
            </a:fld>
            <a:endParaRPr lang="en-US"/>
          </a:p>
        </p:txBody>
      </p:sp>
    </p:spTree>
    <p:extLst>
      <p:ext uri="{BB962C8B-B14F-4D97-AF65-F5344CB8AC3E}">
        <p14:creationId xmlns:p14="http://schemas.microsoft.com/office/powerpoint/2010/main" val="102439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22</a:t>
            </a:fld>
            <a:endParaRPr lang="en-US"/>
          </a:p>
        </p:txBody>
      </p:sp>
    </p:spTree>
    <p:extLst>
      <p:ext uri="{BB962C8B-B14F-4D97-AF65-F5344CB8AC3E}">
        <p14:creationId xmlns:p14="http://schemas.microsoft.com/office/powerpoint/2010/main" val="95331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23</a:t>
            </a:fld>
            <a:endParaRPr lang="en-US"/>
          </a:p>
        </p:txBody>
      </p:sp>
    </p:spTree>
    <p:extLst>
      <p:ext uri="{BB962C8B-B14F-4D97-AF65-F5344CB8AC3E}">
        <p14:creationId xmlns:p14="http://schemas.microsoft.com/office/powerpoint/2010/main" val="79873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24</a:t>
            </a:fld>
            <a:endParaRPr lang="en-US"/>
          </a:p>
        </p:txBody>
      </p:sp>
    </p:spTree>
    <p:extLst>
      <p:ext uri="{BB962C8B-B14F-4D97-AF65-F5344CB8AC3E}">
        <p14:creationId xmlns:p14="http://schemas.microsoft.com/office/powerpoint/2010/main" val="1283625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rgbClr val="FFFFFF"/>
                </a:solidFill>
              </a:defRPr>
            </a:lvl1pPr>
          </a:lstStyle>
          <a:p>
            <a:pPr lvl="0"/>
            <a:r>
              <a:rPr lang="en-US" dirty="0" smtClean="0"/>
              <a:t>Add the title of your presentation here</a:t>
            </a:r>
            <a:endParaRPr lang="en-US" dirty="0"/>
          </a:p>
        </p:txBody>
      </p:sp>
      <p:sp>
        <p:nvSpPr>
          <p:cNvPr id="3" name="Text Placeholder 2"/>
          <p:cNvSpPr>
            <a:spLocks noGrp="1"/>
          </p:cNvSpPr>
          <p:nvPr>
            <p:ph type="body" sz="quarter" idx="12"/>
          </p:nvPr>
        </p:nvSpPr>
        <p:spPr>
          <a:xfrm>
            <a:off x="258731" y="4972052"/>
            <a:ext cx="2938463" cy="514349"/>
          </a:xfrm>
        </p:spPr>
        <p:txBody>
          <a:bodyPr>
            <a:normAutofit/>
          </a:bodyPr>
          <a:lstStyle>
            <a:lvl1pPr>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81211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4852526"/>
            <a:ext cx="4576388" cy="467783"/>
          </a:xfrm>
        </p:spPr>
        <p:txBody>
          <a:bodyPr/>
          <a:lstStyle>
            <a:lvl1pPr>
              <a:defRPr b="0"/>
            </a:lvl1pPr>
          </a:lstStyle>
          <a:p>
            <a:pPr lvl="0"/>
            <a:r>
              <a:rPr lang="en-US" dirty="0" smtClean="0"/>
              <a:t>Click to edit</a:t>
            </a:r>
            <a:endParaRPr lang="en-US" dirty="0"/>
          </a:p>
        </p:txBody>
      </p:sp>
      <p:sp>
        <p:nvSpPr>
          <p:cNvPr id="17" name="Title 16"/>
          <p:cNvSpPr>
            <a:spLocks noGrp="1"/>
          </p:cNvSpPr>
          <p:nvPr>
            <p:ph type="title"/>
          </p:nvPr>
        </p:nvSpPr>
        <p:spPr>
          <a:xfrm>
            <a:off x="204788" y="3113001"/>
            <a:ext cx="8229600" cy="1143000"/>
          </a:xfrm>
        </p:spPr>
        <p:txBody>
          <a:bodyPr/>
          <a:lstStyle/>
          <a:p>
            <a:r>
              <a:rPr lang="en-US" dirty="0" smtClean="0"/>
              <a:t>Click to edit Master title style</a:t>
            </a:r>
            <a:endParaRPr lang="en-US" dirty="0"/>
          </a:p>
        </p:txBody>
      </p:sp>
      <p:sp>
        <p:nvSpPr>
          <p:cNvPr id="16" name="Text Placeholder 5"/>
          <p:cNvSpPr>
            <a:spLocks noGrp="1"/>
          </p:cNvSpPr>
          <p:nvPr>
            <p:ph type="body" sz="quarter" idx="17" hasCustomPrompt="1"/>
          </p:nvPr>
        </p:nvSpPr>
        <p:spPr>
          <a:xfrm>
            <a:off x="204788" y="4043009"/>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smtClean="0"/>
              <a:t>Total Responses</a:t>
            </a:r>
            <a:endParaRPr lang="en-US" dirty="0"/>
          </a:p>
        </p:txBody>
      </p:sp>
      <p:sp>
        <p:nvSpPr>
          <p:cNvPr id="7" name="Text Placeholder 12"/>
          <p:cNvSpPr>
            <a:spLocks noGrp="1"/>
          </p:cNvSpPr>
          <p:nvPr>
            <p:ph type="body" sz="quarter" idx="18"/>
          </p:nvPr>
        </p:nvSpPr>
        <p:spPr>
          <a:xfrm>
            <a:off x="211403" y="5397122"/>
            <a:ext cx="4576388" cy="467783"/>
          </a:xfrm>
        </p:spPr>
        <p:txBody>
          <a:bodyPr/>
          <a:lstStyle>
            <a:lvl1pPr>
              <a:defRPr b="0"/>
            </a:lvl1pPr>
          </a:lstStyle>
          <a:p>
            <a:pPr lvl="0"/>
            <a:r>
              <a:rPr lang="en-US" dirty="0" smtClean="0"/>
              <a:t>Click to edit</a:t>
            </a:r>
            <a:endParaRPr lang="en-US" dirty="0"/>
          </a:p>
        </p:txBody>
      </p:sp>
    </p:spTree>
    <p:extLst>
      <p:ext uri="{BB962C8B-B14F-4D97-AF65-F5344CB8AC3E}">
        <p14:creationId xmlns:p14="http://schemas.microsoft.com/office/powerpoint/2010/main" val="29648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204788" y="6254884"/>
            <a:ext cx="2133600" cy="365125"/>
          </a:xfrm>
          <a:prstGeom prst="rect">
            <a:avLst/>
          </a:prstGeom>
        </p:spPr>
        <p:txBody>
          <a:bodyPr/>
          <a:lstStyle/>
          <a:p>
            <a:fld id="{0D0EA0A6-FD5C-9943-8347-AE4CAAFDFAAB}" type="datetimeFigureOut">
              <a:rPr lang="en-US" smtClean="0"/>
              <a:t>11/2/2016</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875BDDE-658C-9543-AE78-04CE71ADFC29}" type="slidenum">
              <a:rPr lang="en-US" smtClean="0"/>
              <a:t>‹#›</a:t>
            </a:fld>
            <a:endParaRPr lang="en-US"/>
          </a:p>
        </p:txBody>
      </p:sp>
    </p:spTree>
    <p:extLst>
      <p:ext uri="{BB962C8B-B14F-4D97-AF65-F5344CB8AC3E}">
        <p14:creationId xmlns:p14="http://schemas.microsoft.com/office/powerpoint/2010/main" val="100959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pf_pp_interi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2700"/>
            <a:ext cx="9585325"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ormAutofit/>
          </a:bodyPr>
          <a:lstStyle>
            <a:lvl1pPr algn="ctr">
              <a:defRPr sz="2700" b="1">
                <a:solidFill>
                  <a:srgbClr val="9B2929"/>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69065" indent="-169065">
              <a:buFont typeface="Arial" pitchFamily="34" charset="0"/>
              <a:buChar char="•"/>
              <a:defRPr sz="2100">
                <a:solidFill>
                  <a:srgbClr val="003466"/>
                </a:solidFill>
                <a:latin typeface="Times New Roman" pitchFamily="18" charset="0"/>
                <a:cs typeface="Times New Roman" pitchFamily="18" charset="0"/>
              </a:defRPr>
            </a:lvl1pPr>
            <a:lvl2pPr>
              <a:defRPr sz="1800">
                <a:solidFill>
                  <a:srgbClr val="003466"/>
                </a:solidFill>
                <a:latin typeface="Times New Roman" pitchFamily="18" charset="0"/>
                <a:cs typeface="Times New Roman" pitchFamily="18" charset="0"/>
              </a:defRPr>
            </a:lvl2pPr>
            <a:lvl3pPr>
              <a:defRPr sz="1500">
                <a:solidFill>
                  <a:srgbClr val="003466"/>
                </a:solidFill>
                <a:latin typeface="Times New Roman" pitchFamily="18" charset="0"/>
                <a:cs typeface="Times New Roman" pitchFamily="18" charset="0"/>
              </a:defRPr>
            </a:lvl3pPr>
            <a:lvl4pPr>
              <a:defRPr sz="1350">
                <a:solidFill>
                  <a:srgbClr val="003466"/>
                </a:solidFill>
                <a:latin typeface="Times New Roman" pitchFamily="18" charset="0"/>
                <a:cs typeface="Times New Roman" pitchFamily="18" charset="0"/>
              </a:defRPr>
            </a:lvl4pPr>
            <a:lvl5pPr>
              <a:defRPr sz="1200">
                <a:solidFill>
                  <a:srgbClr val="003466"/>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Click to add text</a:t>
            </a:r>
          </a:p>
        </p:txBody>
      </p:sp>
      <p:sp>
        <p:nvSpPr>
          <p:cNvPr id="5" name="Date Placeholder 3"/>
          <p:cNvSpPr>
            <a:spLocks noGrp="1"/>
          </p:cNvSpPr>
          <p:nvPr>
            <p:ph type="dt" sz="half" idx="10"/>
          </p:nvPr>
        </p:nvSpPr>
        <p:spPr>
          <a:xfrm>
            <a:off x="204788" y="6254884"/>
            <a:ext cx="2133600" cy="365125"/>
          </a:xfrm>
          <a:prstGeom prst="rect">
            <a:avLst/>
          </a:prstGeom>
        </p:spPr>
        <p:txBody>
          <a:bodyPr/>
          <a:lstStyle>
            <a:lvl1pPr>
              <a:defRPr/>
            </a:lvl1pPr>
          </a:lstStyle>
          <a:p>
            <a:fld id="{81D99DFD-5BB7-0A4C-A893-A1BB7BC79380}" type="datetime1">
              <a:rPr lang="en-US" altLang="en-US"/>
              <a:pPr/>
              <a:t>11/2/2016</a:t>
            </a:fld>
            <a:endParaRPr lang="en-US" altLang="en-US"/>
          </a:p>
        </p:txBody>
      </p:sp>
    </p:spTree>
    <p:extLst>
      <p:ext uri="{BB962C8B-B14F-4D97-AF65-F5344CB8AC3E}">
        <p14:creationId xmlns:p14="http://schemas.microsoft.com/office/powerpoint/2010/main" val="37527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91" y="965201"/>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90" y="1403202"/>
          <a:ext cx="5953649" cy="2913167"/>
        </p:xfrm>
        <a:graphic>
          <a:graphicData uri="http://schemas.openxmlformats.org/drawingml/2006/table">
            <a:tbl>
              <a:tblPr firstRow="1" lastRow="1" bandRow="1">
                <a:tableStyleId>{1FECB4D8-DB02-4DC6-A0A2-4F2EBAE1DC90}</a:tableStyleId>
              </a:tblPr>
              <a:tblGrid>
                <a:gridCol w="4802370"/>
                <a:gridCol w="716414"/>
                <a:gridCol w="434865"/>
              </a:tblGrid>
              <a:tr h="579120">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548640">
                <a:tc>
                  <a:txBody>
                    <a:bodyPr/>
                    <a:lstStyle/>
                    <a:p>
                      <a:r>
                        <a:rPr lang="en-US" sz="1500" dirty="0" smtClean="0">
                          <a:solidFill>
                            <a:schemeClr val="tx1"/>
                          </a:solidFill>
                          <a:latin typeface="Arial"/>
                          <a:cs typeface="Arial"/>
                        </a:rPr>
                        <a:t>Less than one year</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r>
                        <a:rPr lang="en-US" sz="1500" dirty="0" smtClean="0">
                          <a:solidFill>
                            <a:schemeClr val="tx1"/>
                          </a:solidFill>
                          <a:latin typeface="Arial"/>
                          <a:cs typeface="Arial"/>
                        </a:rPr>
                        <a:t>1 to 3 years</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10.00%</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10</a:t>
                      </a:r>
                      <a:endParaRPr lang="en-US" sz="15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r>
                        <a:rPr lang="en-US" sz="1500" dirty="0" smtClean="0">
                          <a:solidFill>
                            <a:schemeClr val="tx1"/>
                          </a:solidFill>
                          <a:latin typeface="Arial"/>
                          <a:cs typeface="Arial"/>
                        </a:rPr>
                        <a:t>3 to 5 years</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25.00%</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25</a:t>
                      </a:r>
                      <a:endParaRPr lang="en-US" sz="15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r>
                        <a:rPr lang="en-US" sz="1500" dirty="0" smtClean="0">
                          <a:solidFill>
                            <a:schemeClr val="tx1"/>
                          </a:solidFill>
                          <a:latin typeface="Arial"/>
                          <a:cs typeface="Arial"/>
                        </a:rPr>
                        <a:t>5 to 7 years</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15.00%</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15</a:t>
                      </a:r>
                      <a:endParaRPr lang="en-US" sz="15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r>
                        <a:rPr lang="en-US" sz="1500" dirty="0" smtClean="0">
                          <a:solidFill>
                            <a:schemeClr val="tx1"/>
                          </a:solidFill>
                          <a:latin typeface="Arial"/>
                          <a:cs typeface="Arial"/>
                        </a:rPr>
                        <a:t>More than seven</a:t>
                      </a:r>
                      <a:r>
                        <a:rPr lang="en-US" sz="1500" baseline="0" dirty="0" smtClean="0">
                          <a:solidFill>
                            <a:schemeClr val="tx1"/>
                          </a:solidFill>
                          <a:latin typeface="Arial"/>
                          <a:cs typeface="Arial"/>
                        </a:rPr>
                        <a:t> years</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smtClean="0">
                          <a:solidFill>
                            <a:schemeClr val="tx1"/>
                          </a:solidFill>
                          <a:latin typeface="Arial"/>
                          <a:cs typeface="Arial"/>
                        </a:rPr>
                        <a:t>40.00%</a:t>
                      </a:r>
                      <a:endParaRPr lang="en-US" sz="15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smtClean="0">
                          <a:solidFill>
                            <a:schemeClr val="tx1"/>
                          </a:solidFill>
                          <a:latin typeface="Arial"/>
                          <a:cs typeface="Arial"/>
                        </a:rPr>
                        <a:t>40</a:t>
                      </a:r>
                      <a:endParaRPr lang="en-US" sz="15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640">
                <a:tc>
                  <a:txBody>
                    <a:bodyPr/>
                    <a:lstStyle/>
                    <a:p>
                      <a:r>
                        <a:rPr lang="en-US" sz="1500" dirty="0" smtClean="0">
                          <a:solidFill>
                            <a:srgbClr val="FFFFFF"/>
                          </a:solidFill>
                          <a:latin typeface="Arial"/>
                          <a:cs typeface="Arial"/>
                        </a:rPr>
                        <a:t>Total</a:t>
                      </a:r>
                      <a:endParaRPr lang="en-US" sz="15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5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500" dirty="0" smtClean="0">
                          <a:solidFill>
                            <a:srgbClr val="FFFFFF"/>
                          </a:solidFill>
                          <a:latin typeface="Arial"/>
                          <a:cs typeface="Arial"/>
                        </a:rPr>
                        <a:t>100</a:t>
                      </a:r>
                      <a:endParaRPr lang="en-US" sz="15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91" y="965201"/>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04644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0D0EA0A6-FD5C-9943-8347-AE4CAAFDFAAB}" type="datetimeFigureOut">
              <a:rPr lang="en-US" smtClean="0"/>
              <a:t>11/2/2016</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875BDDE-658C-9543-AE78-04CE71ADFC29}" type="slidenum">
              <a:rPr lang="en-US" smtClean="0"/>
              <a:t>‹#›</a:t>
            </a:fld>
            <a:endParaRPr lang="en-US"/>
          </a:p>
        </p:txBody>
      </p:sp>
    </p:spTree>
    <p:extLst>
      <p:ext uri="{BB962C8B-B14F-4D97-AF65-F5344CB8AC3E}">
        <p14:creationId xmlns:p14="http://schemas.microsoft.com/office/powerpoint/2010/main" val="39720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a:ea typeface="ＭＳ Ｐゴシック" charset="0"/>
                <a:cs typeface="Times New Roman"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5BBA926-9744-9740-8B3E-F7407B68AFD5}" type="slidenum">
              <a:rPr lang="en-US" altLang="en-US"/>
              <a:pPr/>
              <a:t>‹#›</a:t>
            </a:fld>
            <a:endParaRPr lang="en-US" altLang="en-US"/>
          </a:p>
        </p:txBody>
      </p:sp>
    </p:spTree>
    <p:extLst>
      <p:ext uri="{BB962C8B-B14F-4D97-AF65-F5344CB8AC3E}">
        <p14:creationId xmlns:p14="http://schemas.microsoft.com/office/powerpoint/2010/main" val="562618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5"/>
            <a:ext cx="7776882" cy="1013011"/>
          </a:xfrm>
        </p:spPr>
        <p:txBody>
          <a:bodyPr anchor="b">
            <a:noAutofit/>
          </a:bodyPr>
          <a:lstStyle>
            <a:lvl1pPr algn="ctr">
              <a:defRPr sz="2025"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680571" y="5181601"/>
            <a:ext cx="7776882" cy="950259"/>
          </a:xfrm>
        </p:spPr>
        <p:txBody>
          <a:bodyPr/>
          <a:lstStyle>
            <a:lvl1pPr marL="0" indent="0" algn="ctr">
              <a:spcBef>
                <a:spcPts val="169"/>
              </a:spcBef>
              <a:buNone/>
              <a:defRPr sz="1013"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smtClean="0"/>
              <a:t>Click to edit Master text styles</a:t>
            </a: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rtlCol="0">
            <a:normAutofit/>
          </a:bodyPr>
          <a:lstStyle>
            <a:lvl1pPr marL="192876" indent="-192876" algn="l" defTabSz="514337" rtl="0" eaLnBrk="1" latinLnBrk="0" hangingPunct="1">
              <a:spcBef>
                <a:spcPts val="1125"/>
              </a:spcBef>
              <a:buFont typeface="Arial" pitchFamily="34" charset="0"/>
              <a:buNone/>
              <a:defRPr sz="1238"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r>
              <a:rPr lang="en-US" noProof="0" smtClean="0"/>
              <a:t>Click icon to add picture</a:t>
            </a:r>
            <a:endParaRPr noProof="0"/>
          </a:p>
        </p:txBody>
      </p:sp>
      <p:sp>
        <p:nvSpPr>
          <p:cNvPr id="10" name="Date Placeholder 3"/>
          <p:cNvSpPr>
            <a:spLocks noGrp="1"/>
          </p:cNvSpPr>
          <p:nvPr>
            <p:ph type="dt" sz="half" idx="18"/>
          </p:nvPr>
        </p:nvSpPr>
        <p:spPr>
          <a:xfrm>
            <a:off x="628650" y="6356352"/>
            <a:ext cx="2057400" cy="365125"/>
          </a:xfrm>
          <a:prstGeom prst="rect">
            <a:avLst/>
          </a:prstGeom>
        </p:spPr>
        <p:txBody>
          <a:bodyPr/>
          <a:lstStyle>
            <a:lvl1pPr>
              <a:defRPr/>
            </a:lvl1pPr>
          </a:lstStyle>
          <a:p>
            <a:fld id="{2D9F399B-439B-5B4E-BFC1-550114BE9590}" type="datetime1">
              <a:rPr lang="en-US" altLang="en-US"/>
              <a:pPr/>
              <a:t>11/2/2016</a:t>
            </a:fld>
            <a:endParaRPr lang="en-US" altLang="en-US"/>
          </a:p>
        </p:txBody>
      </p:sp>
      <p:sp>
        <p:nvSpPr>
          <p:cNvPr id="12" name="Footer Placeholder 4"/>
          <p:cNvSpPr>
            <a:spLocks noGrp="1"/>
          </p:cNvSpPr>
          <p:nvPr>
            <p:ph type="ftr" sz="quarter" idx="19"/>
          </p:nvPr>
        </p:nvSpPr>
        <p:spPr>
          <a:xfrm>
            <a:off x="3028950" y="6356352"/>
            <a:ext cx="3086100" cy="365125"/>
          </a:xfrm>
          <a:prstGeom prst="rect">
            <a:avLst/>
          </a:prstGeom>
        </p:spPr>
        <p:txBody>
          <a:bodyPr/>
          <a:lstStyle>
            <a:lvl1pPr>
              <a:defRPr/>
            </a:lvl1pPr>
          </a:lstStyle>
          <a:p>
            <a:r>
              <a:rPr lang="en-US" altLang="en-US"/>
              <a:t>© 2015 Preeclampsia Foundation </a:t>
            </a:r>
          </a:p>
        </p:txBody>
      </p:sp>
      <p:sp>
        <p:nvSpPr>
          <p:cNvPr id="13" name="Slide Number Placeholder 5"/>
          <p:cNvSpPr>
            <a:spLocks noGrp="1"/>
          </p:cNvSpPr>
          <p:nvPr>
            <p:ph type="sldNum" sz="quarter" idx="20"/>
          </p:nvPr>
        </p:nvSpPr>
        <p:spPr/>
        <p:txBody>
          <a:bodyPr/>
          <a:lstStyle>
            <a:lvl1pPr>
              <a:defRPr/>
            </a:lvl1pPr>
          </a:lstStyle>
          <a:p>
            <a:fld id="{6710282E-A71C-4B44-A682-F6E1930F6A78}" type="slidenum">
              <a:rPr lang="en-US" altLang="en-US"/>
              <a:pPr/>
              <a:t>‹#›</a:t>
            </a:fld>
            <a:endParaRPr lang="en-US" altLang="en-US"/>
          </a:p>
        </p:txBody>
      </p:sp>
    </p:spTree>
    <p:extLst>
      <p:ext uri="{BB962C8B-B14F-4D97-AF65-F5344CB8AC3E}">
        <p14:creationId xmlns:p14="http://schemas.microsoft.com/office/powerpoint/2010/main" val="1053280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86800" y="6437447"/>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hf hdr="0" ftr="0"/>
  <p:txStyles>
    <p:titleStyle>
      <a:lvl1pPr algn="l" defTabSz="457189"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b="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9"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79" r:id="rId5"/>
    <p:sldLayoutId id="2147483686" r:id="rId6"/>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29708" y="6426429"/>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189"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pfccpartners.com/" TargetMode="External"/><Relationship Id="rId2" Type="http://schemas.openxmlformats.org/officeDocument/2006/relationships/hyperlink" Target="http://www.hpoe.org/resources/hpoe-live-webinars/164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1017" y="34253"/>
            <a:ext cx="9329833" cy="6219889"/>
          </a:xfrm>
          <a:prstGeom prst="rect">
            <a:avLst/>
          </a:prstGeom>
          <a:effectLst/>
        </p:spPr>
      </p:pic>
      <p:sp>
        <p:nvSpPr>
          <p:cNvPr id="2" name="Title 1"/>
          <p:cNvSpPr>
            <a:spLocks noGrp="1"/>
          </p:cNvSpPr>
          <p:nvPr>
            <p:ph type="ctrTitle"/>
          </p:nvPr>
        </p:nvSpPr>
        <p:spPr>
          <a:xfrm>
            <a:off x="228600" y="3929392"/>
            <a:ext cx="5158649" cy="1973580"/>
          </a:xfrm>
          <a:gradFill flip="none" rotWithShape="1">
            <a:gsLst>
              <a:gs pos="0">
                <a:srgbClr val="0070C0">
                  <a:tint val="66000"/>
                  <a:satMod val="160000"/>
                  <a:alpha val="40000"/>
                </a:srgbClr>
              </a:gs>
              <a:gs pos="50000">
                <a:srgbClr val="0070C0">
                  <a:tint val="44500"/>
                  <a:satMod val="160000"/>
                </a:srgbClr>
              </a:gs>
              <a:gs pos="100000">
                <a:srgbClr val="0070C0">
                  <a:tint val="23500"/>
                  <a:satMod val="160000"/>
                </a:srgbClr>
              </a:gs>
            </a:gsLst>
            <a:lin ang="2700000" scaled="1"/>
            <a:tileRect/>
          </a:gradFill>
          <a:ln>
            <a:noFill/>
          </a:ln>
        </p:spPr>
        <p:txBody>
          <a:bodyPr anchor="ctr"/>
          <a:lstStyle/>
          <a:p>
            <a:pPr>
              <a:lnSpc>
                <a:spcPts val="4380"/>
              </a:lnSpc>
            </a:pPr>
            <a:r>
              <a:rPr lang="en-US" sz="3600" dirty="0">
                <a:latin typeface="Times New Roman" charset="0"/>
                <a:ea typeface="Times New Roman" charset="0"/>
                <a:cs typeface="Times New Roman" charset="0"/>
              </a:rPr>
              <a:t>Improving Outcomes Through Patient Engagement</a:t>
            </a:r>
          </a:p>
        </p:txBody>
      </p:sp>
      <p:sp>
        <p:nvSpPr>
          <p:cNvPr id="3" name="Subtitle 2"/>
          <p:cNvSpPr>
            <a:spLocks noGrp="1"/>
          </p:cNvSpPr>
          <p:nvPr>
            <p:ph type="subTitle" idx="1"/>
          </p:nvPr>
        </p:nvSpPr>
        <p:spPr>
          <a:xfrm>
            <a:off x="6323685" y="3523331"/>
            <a:ext cx="2732181" cy="2379643"/>
          </a:xfrm>
          <a:gradFill flip="none" rotWithShape="1">
            <a:gsLst>
              <a:gs pos="0">
                <a:srgbClr val="0070C0">
                  <a:tint val="66000"/>
                  <a:satMod val="160000"/>
                  <a:alpha val="40000"/>
                </a:srgbClr>
              </a:gs>
              <a:gs pos="50000">
                <a:srgbClr val="0070C0">
                  <a:tint val="44500"/>
                  <a:satMod val="160000"/>
                </a:srgbClr>
              </a:gs>
              <a:gs pos="100000">
                <a:srgbClr val="0070C0">
                  <a:tint val="23500"/>
                  <a:satMod val="160000"/>
                </a:srgbClr>
              </a:gs>
            </a:gsLst>
            <a:lin ang="2700000" scaled="1"/>
            <a:tileRect/>
          </a:gradFill>
        </p:spPr>
        <p:txBody>
          <a:bodyPr>
            <a:normAutofit fontScale="85000" lnSpcReduction="10000"/>
          </a:bodyPr>
          <a:lstStyle/>
          <a:p>
            <a:pPr>
              <a:lnSpc>
                <a:spcPct val="120000"/>
              </a:lnSpc>
              <a:spcBef>
                <a:spcPts val="0"/>
              </a:spcBef>
            </a:pPr>
            <a:endParaRPr lang="en-US" b="1" dirty="0" smtClean="0"/>
          </a:p>
          <a:p>
            <a:pPr algn="r">
              <a:lnSpc>
                <a:spcPct val="120000"/>
              </a:lnSpc>
              <a:spcBef>
                <a:spcPts val="0"/>
              </a:spcBef>
            </a:pPr>
            <a:endParaRPr lang="en-US" b="1" dirty="0" smtClean="0"/>
          </a:p>
          <a:p>
            <a:pPr algn="r">
              <a:lnSpc>
                <a:spcPct val="120000"/>
              </a:lnSpc>
              <a:spcBef>
                <a:spcPts val="0"/>
              </a:spcBef>
            </a:pPr>
            <a:endParaRPr lang="en-US" b="1" dirty="0" smtClean="0"/>
          </a:p>
          <a:p>
            <a:pPr algn="r">
              <a:lnSpc>
                <a:spcPct val="120000"/>
              </a:lnSpc>
              <a:spcBef>
                <a:spcPts val="0"/>
              </a:spcBef>
            </a:pPr>
            <a:endParaRPr lang="en-US" b="1" dirty="0" smtClean="0"/>
          </a:p>
          <a:p>
            <a:pPr algn="r">
              <a:lnSpc>
                <a:spcPct val="120000"/>
              </a:lnSpc>
              <a:spcBef>
                <a:spcPts val="0"/>
              </a:spcBef>
            </a:pPr>
            <a:r>
              <a:rPr lang="en-US" b="1" dirty="0" smtClean="0"/>
              <a:t>4</a:t>
            </a:r>
            <a:r>
              <a:rPr lang="en-US" b="1" baseline="30000" dirty="0" smtClean="0"/>
              <a:t>th</a:t>
            </a:r>
            <a:r>
              <a:rPr lang="en-US" b="1" dirty="0" smtClean="0"/>
              <a:t> Annual Conference</a:t>
            </a:r>
          </a:p>
          <a:p>
            <a:pPr algn="r">
              <a:lnSpc>
                <a:spcPct val="120000"/>
              </a:lnSpc>
              <a:spcBef>
                <a:spcPts val="0"/>
              </a:spcBef>
            </a:pPr>
            <a:r>
              <a:rPr lang="en-US" b="1" dirty="0" smtClean="0"/>
              <a:t>Eleni Tsigas</a:t>
            </a:r>
          </a:p>
          <a:p>
            <a:pPr algn="r">
              <a:lnSpc>
                <a:spcPct val="120000"/>
              </a:lnSpc>
              <a:spcBef>
                <a:spcPts val="0"/>
              </a:spcBef>
            </a:pPr>
            <a:r>
              <a:rPr lang="en-US" b="1" dirty="0" smtClean="0"/>
              <a:t>Preeclampsia Foundation</a:t>
            </a:r>
          </a:p>
          <a:p>
            <a:pPr algn="r">
              <a:lnSpc>
                <a:spcPct val="120000"/>
              </a:lnSpc>
              <a:spcBef>
                <a:spcPts val="0"/>
              </a:spcBef>
            </a:pPr>
            <a:r>
              <a:rPr lang="en-US" b="1" dirty="0" smtClean="0"/>
              <a:t>November </a:t>
            </a:r>
            <a:r>
              <a:rPr lang="en-US" b="1" dirty="0"/>
              <a:t>3</a:t>
            </a:r>
            <a:r>
              <a:rPr lang="en-US" b="1" dirty="0" smtClean="0"/>
              <a:t>, </a:t>
            </a:r>
            <a:r>
              <a:rPr lang="en-US" b="1" dirty="0"/>
              <a:t>2016</a:t>
            </a:r>
          </a:p>
          <a:p>
            <a:pPr algn="r">
              <a:lnSpc>
                <a:spcPct val="120000"/>
              </a:lnSpc>
              <a:spcBef>
                <a:spcPts val="0"/>
              </a:spcBef>
            </a:pPr>
            <a:r>
              <a:rPr lang="en-US" b="1" dirty="0" smtClean="0"/>
              <a:t>Lombard, Illinois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309" y="3616047"/>
            <a:ext cx="5267593" cy="870677"/>
          </a:xfrm>
          <a:prstGeom prst="rect">
            <a:avLst/>
          </a:prstGeom>
        </p:spPr>
      </p:pic>
    </p:spTree>
    <p:extLst>
      <p:ext uri="{BB962C8B-B14F-4D97-AF65-F5344CB8AC3E}">
        <p14:creationId xmlns:p14="http://schemas.microsoft.com/office/powerpoint/2010/main" val="119674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chemeClr val="bg1">
                    <a:lumMod val="95000"/>
                  </a:schemeClr>
                </a:solidFill>
              </a:rPr>
              <a:t>EDUCATION: </a:t>
            </a:r>
            <a:r>
              <a:rPr lang="en-US" dirty="0">
                <a:solidFill>
                  <a:schemeClr val="bg1">
                    <a:lumMod val="95000"/>
                  </a:schemeClr>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chemeClr val="bg1">
                    <a:lumMod val="95000"/>
                  </a:schemeClr>
                </a:solidFill>
              </a:rPr>
              <a:t>SUPPORT: </a:t>
            </a:r>
            <a:r>
              <a:rPr lang="en-US" dirty="0">
                <a:solidFill>
                  <a:schemeClr val="bg1">
                    <a:lumMod val="95000"/>
                  </a:schemeClr>
                </a:solidFill>
              </a:rPr>
              <a:t>Mental health care support is needed for patients and their family members following a traumatic pregnancy experience.</a:t>
            </a:r>
          </a:p>
          <a:p>
            <a:pPr>
              <a:lnSpc>
                <a:spcPct val="120000"/>
              </a:lnSpc>
              <a:spcBef>
                <a:spcPts val="600"/>
              </a:spcBef>
            </a:pPr>
            <a:r>
              <a:rPr lang="en-US" b="1" dirty="0">
                <a:solidFill>
                  <a:schemeClr val="bg1">
                    <a:lumMod val="95000"/>
                  </a:schemeClr>
                </a:solidFill>
              </a:rPr>
              <a:t>IMPROVING CARE PRACTICES: </a:t>
            </a:r>
            <a:r>
              <a:rPr lang="en-US" dirty="0">
                <a:solidFill>
                  <a:schemeClr val="bg1">
                    <a:lumMod val="95000"/>
                  </a:schemeClr>
                </a:solidFill>
              </a:rPr>
              <a:t>Healthcare providers need to learn and consistently practice the highest quality evidence-based standards of care.</a:t>
            </a:r>
          </a:p>
          <a:p>
            <a:pPr>
              <a:lnSpc>
                <a:spcPct val="120000"/>
              </a:lnSpc>
              <a:spcBef>
                <a:spcPts val="600"/>
              </a:spcBef>
            </a:pPr>
            <a:r>
              <a:rPr lang="en-US" b="1" dirty="0">
                <a:solidFill>
                  <a:schemeClr val="bg1">
                    <a:lumMod val="95000"/>
                  </a:schemeClr>
                </a:solidFill>
              </a:rPr>
              <a:t>RESEARCH: </a:t>
            </a:r>
            <a:r>
              <a:rPr lang="en-US" dirty="0">
                <a:solidFill>
                  <a:schemeClr val="bg1">
                    <a:lumMod val="95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chemeClr val="bg1">
                    <a:lumMod val="95000"/>
                  </a:schemeClr>
                </a:solidFill>
              </a:rPr>
              <a:t>LONG-TERM IMPACTS: </a:t>
            </a:r>
            <a:r>
              <a:rPr lang="en-US" dirty="0">
                <a:solidFill>
                  <a:schemeClr val="bg1">
                    <a:lumMod val="95000"/>
                  </a:schemeClr>
                </a:solidFill>
              </a:rPr>
              <a:t>Preeclampsia survivors and their healthcare providers should be aware of the long-term cardiovascular risks from hypertensive disorders of pregnancy</a:t>
            </a:r>
            <a:r>
              <a:rPr lang="en-US" dirty="0" smtClean="0">
                <a:solidFill>
                  <a:schemeClr val="bg1">
                    <a:lumMod val="95000"/>
                  </a:schemeClr>
                </a:solidFill>
              </a:rPr>
              <a:t>.</a:t>
            </a:r>
            <a:endParaRPr lang="en-US" dirty="0">
              <a:solidFill>
                <a:schemeClr val="bg1">
                  <a:lumMod val="95000"/>
                </a:schemeClr>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a:t>
            </a:r>
            <a:r>
              <a:rPr lang="en-US" sz="1600" dirty="0">
                <a:solidFill>
                  <a:schemeClr val="bg1">
                    <a:lumMod val="95000"/>
                  </a:schemeClr>
                </a:solidFill>
                <a:latin typeface="Times New Roman" charset="0"/>
                <a:ea typeface="Times New Roman" charset="0"/>
                <a:cs typeface="Times New Roman" charset="0"/>
              </a:rPr>
              <a:t>you have symptoms that, in hind sight, you should have </a:t>
            </a:r>
            <a:r>
              <a:rPr lang="en-US" sz="1600" dirty="0" smtClean="0">
                <a:solidFill>
                  <a:schemeClr val="bg1">
                    <a:lumMod val="95000"/>
                  </a:schemeClr>
                </a:solidFill>
                <a:latin typeface="Times New Roman" charset="0"/>
                <a:ea typeface="Times New Roman" charset="0"/>
                <a:cs typeface="Times New Roman" charset="0"/>
              </a:rPr>
              <a:t>reported but didn’t recognize as concerning?</a:t>
            </a:r>
            <a:r>
              <a:rPr lang="en-US" sz="1600" dirty="0">
                <a:solidFill>
                  <a:schemeClr val="bg1">
                    <a:lumMod val="95000"/>
                  </a:schemeClr>
                </a:solidFill>
                <a:latin typeface="Times New Roman" charset="0"/>
                <a:ea typeface="Times New Roman" charset="0"/>
                <a:cs typeface="Times New Roman" charset="0"/>
              </a:rPr>
              <a:t> </a:t>
            </a:r>
            <a:endParaRPr lang="en-US" sz="1600" dirty="0" smtClean="0">
              <a:solidFill>
                <a:schemeClr val="bg1">
                  <a:lumMod val="95000"/>
                </a:schemeClr>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chemeClr val="bg1">
                  <a:lumMod val="95000"/>
                </a:schemeClr>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a:t>
            </a:r>
            <a:r>
              <a:rPr lang="en-US" sz="1600" dirty="0">
                <a:solidFill>
                  <a:schemeClr val="bg1">
                    <a:lumMod val="95000"/>
                  </a:schemeClr>
                </a:solidFill>
                <a:latin typeface="Times New Roman" charset="0"/>
                <a:ea typeface="Times New Roman" charset="0"/>
                <a:cs typeface="Times New Roman" charset="0"/>
              </a:rPr>
              <a:t>you suffer </a:t>
            </a:r>
            <a:r>
              <a:rPr lang="en-US" sz="1600" dirty="0" smtClean="0">
                <a:solidFill>
                  <a:schemeClr val="bg1">
                    <a:lumMod val="95000"/>
                  </a:schemeClr>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nurse take your blood multiple times because she “didn’t like the one she was getting”?</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chemeClr val="bg1">
                  <a:lumMod val="9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347926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rgbClr val="7030A0"/>
                </a:solidFill>
              </a:rPr>
              <a:t>EDUCATION: </a:t>
            </a:r>
            <a:r>
              <a:rPr lang="en-US" dirty="0">
                <a:solidFill>
                  <a:srgbClr val="7030A0"/>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chemeClr val="bg1">
                    <a:lumMod val="95000"/>
                  </a:schemeClr>
                </a:solidFill>
              </a:rPr>
              <a:t>SUPPORT: </a:t>
            </a:r>
            <a:r>
              <a:rPr lang="en-US" dirty="0">
                <a:solidFill>
                  <a:schemeClr val="bg1">
                    <a:lumMod val="95000"/>
                  </a:schemeClr>
                </a:solidFill>
              </a:rPr>
              <a:t>Mental health care support is needed for patients and their family members following a traumatic pregnancy experience.</a:t>
            </a:r>
          </a:p>
          <a:p>
            <a:pPr>
              <a:lnSpc>
                <a:spcPct val="120000"/>
              </a:lnSpc>
              <a:spcBef>
                <a:spcPts val="600"/>
              </a:spcBef>
            </a:pPr>
            <a:r>
              <a:rPr lang="en-US" b="1" dirty="0">
                <a:solidFill>
                  <a:schemeClr val="bg1">
                    <a:lumMod val="95000"/>
                  </a:schemeClr>
                </a:solidFill>
              </a:rPr>
              <a:t>IMPROVING CARE PRACTICES: </a:t>
            </a:r>
            <a:r>
              <a:rPr lang="en-US" dirty="0">
                <a:solidFill>
                  <a:schemeClr val="bg1">
                    <a:lumMod val="95000"/>
                  </a:schemeClr>
                </a:solidFill>
              </a:rPr>
              <a:t>Healthcare providers need to learn and consistently practice the highest quality evidence-based standards of care.</a:t>
            </a:r>
          </a:p>
          <a:p>
            <a:pPr>
              <a:lnSpc>
                <a:spcPct val="120000"/>
              </a:lnSpc>
              <a:spcBef>
                <a:spcPts val="600"/>
              </a:spcBef>
            </a:pPr>
            <a:r>
              <a:rPr lang="en-US" b="1" dirty="0">
                <a:solidFill>
                  <a:schemeClr val="bg1">
                    <a:lumMod val="95000"/>
                  </a:schemeClr>
                </a:solidFill>
              </a:rPr>
              <a:t>RESEARCH: </a:t>
            </a:r>
            <a:r>
              <a:rPr lang="en-US" dirty="0">
                <a:solidFill>
                  <a:schemeClr val="bg1">
                    <a:lumMod val="95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chemeClr val="bg1">
                    <a:lumMod val="95000"/>
                  </a:schemeClr>
                </a:solidFill>
              </a:rPr>
              <a:t>LONG-TERM IMPACTS: </a:t>
            </a:r>
            <a:r>
              <a:rPr lang="en-US" dirty="0">
                <a:solidFill>
                  <a:schemeClr val="bg1">
                    <a:lumMod val="95000"/>
                  </a:schemeClr>
                </a:solidFill>
              </a:rPr>
              <a:t>Preeclampsia survivors and their healthcare providers should be aware of the long-term cardiovascular risks from hypertensive disorders of pregnancy</a:t>
            </a:r>
            <a:r>
              <a:rPr lang="en-US" dirty="0" smtClean="0">
                <a:solidFill>
                  <a:schemeClr val="bg1">
                    <a:lumMod val="95000"/>
                  </a:schemeClr>
                </a:solidFill>
              </a:rPr>
              <a:t>.</a:t>
            </a:r>
            <a:endParaRPr lang="en-US" dirty="0">
              <a:solidFill>
                <a:schemeClr val="bg1">
                  <a:lumMod val="95000"/>
                </a:schemeClr>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rgbClr val="7030A0"/>
                </a:solidFill>
                <a:latin typeface="Times New Roman" charset="0"/>
                <a:ea typeface="Times New Roman" charset="0"/>
                <a:cs typeface="Times New Roman" charset="0"/>
              </a:rPr>
              <a:t>Did </a:t>
            </a:r>
            <a:r>
              <a:rPr lang="en-US" sz="1600" dirty="0">
                <a:solidFill>
                  <a:srgbClr val="7030A0"/>
                </a:solidFill>
                <a:latin typeface="Times New Roman" charset="0"/>
                <a:ea typeface="Times New Roman" charset="0"/>
                <a:cs typeface="Times New Roman" charset="0"/>
              </a:rPr>
              <a:t>you have symptoms that, in hind sight, you should have </a:t>
            </a:r>
            <a:r>
              <a:rPr lang="en-US" sz="1600" dirty="0" smtClean="0">
                <a:solidFill>
                  <a:srgbClr val="7030A0"/>
                </a:solidFill>
                <a:latin typeface="Times New Roman" charset="0"/>
                <a:ea typeface="Times New Roman" charset="0"/>
                <a:cs typeface="Times New Roman" charset="0"/>
              </a:rPr>
              <a:t>reported but didn’t recognize as concerning?</a:t>
            </a:r>
            <a:r>
              <a:rPr lang="en-US" sz="1600" dirty="0">
                <a:solidFill>
                  <a:srgbClr val="7030A0"/>
                </a:solidFill>
                <a:latin typeface="Times New Roman" charset="0"/>
                <a:ea typeface="Times New Roman" charset="0"/>
                <a:cs typeface="Times New Roman" charset="0"/>
              </a:rPr>
              <a:t> </a:t>
            </a:r>
            <a:endParaRPr lang="en-US" sz="1600" dirty="0" smtClean="0">
              <a:solidFill>
                <a:srgbClr val="7030A0"/>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rgbClr val="002060"/>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a:t>
            </a:r>
            <a:r>
              <a:rPr lang="en-US" sz="1600" dirty="0">
                <a:solidFill>
                  <a:schemeClr val="bg1">
                    <a:lumMod val="95000"/>
                  </a:schemeClr>
                </a:solidFill>
                <a:latin typeface="Times New Roman" charset="0"/>
                <a:ea typeface="Times New Roman" charset="0"/>
                <a:cs typeface="Times New Roman" charset="0"/>
              </a:rPr>
              <a:t>you suffer </a:t>
            </a:r>
            <a:r>
              <a:rPr lang="en-US" sz="1600" dirty="0" smtClean="0">
                <a:solidFill>
                  <a:schemeClr val="bg1">
                    <a:lumMod val="95000"/>
                  </a:schemeClr>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nurse take your blood multiple times because she “didn’t like the one she was getting”?</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chemeClr val="bg1">
                  <a:lumMod val="9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7369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rgbClr val="7030A0"/>
                </a:solidFill>
              </a:rPr>
              <a:t>EDUCATION: </a:t>
            </a:r>
            <a:r>
              <a:rPr lang="en-US" dirty="0">
                <a:solidFill>
                  <a:srgbClr val="7030A0"/>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rgbClr val="002060"/>
                </a:solidFill>
              </a:rPr>
              <a:t>SUPPORT: </a:t>
            </a:r>
            <a:r>
              <a:rPr lang="en-US" dirty="0">
                <a:solidFill>
                  <a:srgbClr val="002060"/>
                </a:solidFill>
              </a:rPr>
              <a:t>Mental health care support is needed for patients and their family members following a traumatic pregnancy experience.</a:t>
            </a:r>
          </a:p>
          <a:p>
            <a:pPr>
              <a:lnSpc>
                <a:spcPct val="120000"/>
              </a:lnSpc>
              <a:spcBef>
                <a:spcPts val="600"/>
              </a:spcBef>
            </a:pPr>
            <a:r>
              <a:rPr lang="en-US" b="1" dirty="0">
                <a:solidFill>
                  <a:schemeClr val="bg1">
                    <a:lumMod val="95000"/>
                  </a:schemeClr>
                </a:solidFill>
              </a:rPr>
              <a:t>IMPROVING CARE PRACTICES: </a:t>
            </a:r>
            <a:r>
              <a:rPr lang="en-US" dirty="0">
                <a:solidFill>
                  <a:schemeClr val="bg1">
                    <a:lumMod val="95000"/>
                  </a:schemeClr>
                </a:solidFill>
              </a:rPr>
              <a:t>Healthcare providers need to learn and consistently practice the highest quality evidence-based standards of care.</a:t>
            </a:r>
          </a:p>
          <a:p>
            <a:pPr>
              <a:lnSpc>
                <a:spcPct val="120000"/>
              </a:lnSpc>
              <a:spcBef>
                <a:spcPts val="600"/>
              </a:spcBef>
            </a:pPr>
            <a:r>
              <a:rPr lang="en-US" b="1" dirty="0">
                <a:solidFill>
                  <a:schemeClr val="bg1">
                    <a:lumMod val="95000"/>
                  </a:schemeClr>
                </a:solidFill>
              </a:rPr>
              <a:t>RESEARCH: </a:t>
            </a:r>
            <a:r>
              <a:rPr lang="en-US" dirty="0">
                <a:solidFill>
                  <a:schemeClr val="bg1">
                    <a:lumMod val="95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chemeClr val="bg1">
                    <a:lumMod val="95000"/>
                  </a:schemeClr>
                </a:solidFill>
              </a:rPr>
              <a:t>LONG-TERM IMPACTS: </a:t>
            </a:r>
            <a:r>
              <a:rPr lang="en-US" dirty="0">
                <a:solidFill>
                  <a:schemeClr val="bg1">
                    <a:lumMod val="95000"/>
                  </a:schemeClr>
                </a:solidFill>
              </a:rPr>
              <a:t>Preeclampsia survivors and their healthcare providers should be aware of the long-term cardiovascular risks from hypertensive disorders of pregnancy</a:t>
            </a:r>
            <a:r>
              <a:rPr lang="en-US" dirty="0" smtClean="0">
                <a:solidFill>
                  <a:schemeClr val="bg1">
                    <a:lumMod val="95000"/>
                  </a:schemeClr>
                </a:solidFill>
              </a:rPr>
              <a:t>.</a:t>
            </a:r>
            <a:endParaRPr lang="en-US" dirty="0">
              <a:solidFill>
                <a:schemeClr val="bg1">
                  <a:lumMod val="95000"/>
                </a:schemeClr>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rgbClr val="7030A0"/>
                </a:solidFill>
                <a:latin typeface="Times New Roman" charset="0"/>
                <a:ea typeface="Times New Roman" charset="0"/>
                <a:cs typeface="Times New Roman" charset="0"/>
              </a:rPr>
              <a:t>Did </a:t>
            </a:r>
            <a:r>
              <a:rPr lang="en-US" sz="1600" dirty="0">
                <a:solidFill>
                  <a:srgbClr val="7030A0"/>
                </a:solidFill>
                <a:latin typeface="Times New Roman" charset="0"/>
                <a:ea typeface="Times New Roman" charset="0"/>
                <a:cs typeface="Times New Roman" charset="0"/>
              </a:rPr>
              <a:t>you have symptoms that, in hind sight, you should have </a:t>
            </a:r>
            <a:r>
              <a:rPr lang="en-US" sz="1600" dirty="0" smtClean="0">
                <a:solidFill>
                  <a:srgbClr val="7030A0"/>
                </a:solidFill>
                <a:latin typeface="Times New Roman" charset="0"/>
                <a:ea typeface="Times New Roman" charset="0"/>
                <a:cs typeface="Times New Roman" charset="0"/>
              </a:rPr>
              <a:t>reported but didn’t recognize as concerning?</a:t>
            </a:r>
            <a:r>
              <a:rPr lang="en-US" sz="1600" dirty="0">
                <a:solidFill>
                  <a:srgbClr val="7030A0"/>
                </a:solidFill>
                <a:latin typeface="Times New Roman" charset="0"/>
                <a:ea typeface="Times New Roman" charset="0"/>
                <a:cs typeface="Times New Roman" charset="0"/>
              </a:rPr>
              <a:t> </a:t>
            </a:r>
            <a:endParaRPr lang="en-US" sz="1600" dirty="0" smtClean="0">
              <a:solidFill>
                <a:srgbClr val="7030A0"/>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rgbClr val="002060"/>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rgbClr val="002060"/>
                </a:solidFill>
                <a:latin typeface="Times New Roman" charset="0"/>
                <a:ea typeface="Times New Roman" charset="0"/>
                <a:cs typeface="Times New Roman" charset="0"/>
              </a:rPr>
              <a:t>Did </a:t>
            </a:r>
            <a:r>
              <a:rPr lang="en-US" sz="1600" dirty="0">
                <a:solidFill>
                  <a:srgbClr val="002060"/>
                </a:solidFill>
                <a:latin typeface="Times New Roman" charset="0"/>
                <a:ea typeface="Times New Roman" charset="0"/>
                <a:cs typeface="Times New Roman" charset="0"/>
              </a:rPr>
              <a:t>you suffer </a:t>
            </a:r>
            <a:r>
              <a:rPr lang="en-US" sz="1600" dirty="0" smtClean="0">
                <a:solidFill>
                  <a:srgbClr val="002060"/>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nurse take your blood multiple times because she “didn’t like the one she was getting”?</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chemeClr val="bg1">
                  <a:lumMod val="9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9234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rgbClr val="7030A0"/>
                </a:solidFill>
              </a:rPr>
              <a:t>EDUCATION: </a:t>
            </a:r>
            <a:r>
              <a:rPr lang="en-US" dirty="0">
                <a:solidFill>
                  <a:srgbClr val="7030A0"/>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rgbClr val="002060"/>
                </a:solidFill>
              </a:rPr>
              <a:t>SUPPORT: </a:t>
            </a:r>
            <a:r>
              <a:rPr lang="en-US" dirty="0">
                <a:solidFill>
                  <a:srgbClr val="002060"/>
                </a:solidFill>
              </a:rPr>
              <a:t>Mental health care support is needed for patients and their family members following a traumatic pregnancy experience.</a:t>
            </a:r>
          </a:p>
          <a:p>
            <a:pPr>
              <a:lnSpc>
                <a:spcPct val="120000"/>
              </a:lnSpc>
              <a:spcBef>
                <a:spcPts val="600"/>
              </a:spcBef>
            </a:pPr>
            <a:r>
              <a:rPr lang="en-US" b="1" dirty="0">
                <a:solidFill>
                  <a:srgbClr val="C00000"/>
                </a:solidFill>
              </a:rPr>
              <a:t>IMPROVING CARE PRACTICES: </a:t>
            </a:r>
            <a:r>
              <a:rPr lang="en-US" dirty="0">
                <a:solidFill>
                  <a:srgbClr val="C00000"/>
                </a:solidFill>
              </a:rPr>
              <a:t>Healthcare providers need to learn and consistently practice the highest quality evidence-based standards of care.</a:t>
            </a:r>
          </a:p>
          <a:p>
            <a:pPr>
              <a:lnSpc>
                <a:spcPct val="120000"/>
              </a:lnSpc>
              <a:spcBef>
                <a:spcPts val="600"/>
              </a:spcBef>
            </a:pPr>
            <a:r>
              <a:rPr lang="en-US" b="1" dirty="0">
                <a:solidFill>
                  <a:schemeClr val="bg1">
                    <a:lumMod val="95000"/>
                  </a:schemeClr>
                </a:solidFill>
              </a:rPr>
              <a:t>RESEARCH: </a:t>
            </a:r>
            <a:r>
              <a:rPr lang="en-US" dirty="0">
                <a:solidFill>
                  <a:schemeClr val="bg1">
                    <a:lumMod val="95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chemeClr val="bg1">
                    <a:lumMod val="95000"/>
                  </a:schemeClr>
                </a:solidFill>
              </a:rPr>
              <a:t>LONG-TERM IMPACTS: </a:t>
            </a:r>
            <a:r>
              <a:rPr lang="en-US" dirty="0">
                <a:solidFill>
                  <a:schemeClr val="bg1">
                    <a:lumMod val="95000"/>
                  </a:schemeClr>
                </a:solidFill>
              </a:rPr>
              <a:t>Preeclampsia survivors and their healthcare providers should be aware of the long-term cardiovascular risks from hypertensive disorders of pregnancy</a:t>
            </a:r>
            <a:r>
              <a:rPr lang="en-US" dirty="0" smtClean="0">
                <a:solidFill>
                  <a:schemeClr val="bg1">
                    <a:lumMod val="95000"/>
                  </a:schemeClr>
                </a:solidFill>
              </a:rPr>
              <a:t>.</a:t>
            </a:r>
            <a:endParaRPr lang="en-US" dirty="0">
              <a:solidFill>
                <a:schemeClr val="bg1">
                  <a:lumMod val="95000"/>
                </a:schemeClr>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rgbClr val="7030A0"/>
                </a:solidFill>
                <a:latin typeface="Times New Roman" charset="0"/>
                <a:ea typeface="Times New Roman" charset="0"/>
                <a:cs typeface="Times New Roman" charset="0"/>
              </a:rPr>
              <a:t>Did </a:t>
            </a:r>
            <a:r>
              <a:rPr lang="en-US" sz="1600" dirty="0">
                <a:solidFill>
                  <a:srgbClr val="7030A0"/>
                </a:solidFill>
                <a:latin typeface="Times New Roman" charset="0"/>
                <a:ea typeface="Times New Roman" charset="0"/>
                <a:cs typeface="Times New Roman" charset="0"/>
              </a:rPr>
              <a:t>you have symptoms that, in hind sight, you should have </a:t>
            </a:r>
            <a:r>
              <a:rPr lang="en-US" sz="1600" dirty="0" smtClean="0">
                <a:solidFill>
                  <a:srgbClr val="7030A0"/>
                </a:solidFill>
                <a:latin typeface="Times New Roman" charset="0"/>
                <a:ea typeface="Times New Roman" charset="0"/>
                <a:cs typeface="Times New Roman" charset="0"/>
              </a:rPr>
              <a:t>reported but didn’t recognize as concerning?</a:t>
            </a:r>
            <a:r>
              <a:rPr lang="en-US" sz="1600" dirty="0">
                <a:solidFill>
                  <a:srgbClr val="7030A0"/>
                </a:solidFill>
                <a:latin typeface="Times New Roman" charset="0"/>
                <a:ea typeface="Times New Roman" charset="0"/>
                <a:cs typeface="Times New Roman" charset="0"/>
              </a:rPr>
              <a:t> </a:t>
            </a:r>
            <a:endParaRPr lang="en-US" sz="1600" dirty="0" smtClean="0">
              <a:solidFill>
                <a:srgbClr val="7030A0"/>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rgbClr val="002060"/>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rgbClr val="002060"/>
                </a:solidFill>
                <a:latin typeface="Times New Roman" charset="0"/>
                <a:ea typeface="Times New Roman" charset="0"/>
                <a:cs typeface="Times New Roman" charset="0"/>
              </a:rPr>
              <a:t>Did </a:t>
            </a:r>
            <a:r>
              <a:rPr lang="en-US" sz="1600" dirty="0">
                <a:solidFill>
                  <a:srgbClr val="002060"/>
                </a:solidFill>
                <a:latin typeface="Times New Roman" charset="0"/>
                <a:ea typeface="Times New Roman" charset="0"/>
                <a:cs typeface="Times New Roman" charset="0"/>
              </a:rPr>
              <a:t>you suffer </a:t>
            </a:r>
            <a:r>
              <a:rPr lang="en-US" sz="1600" dirty="0" smtClean="0">
                <a:solidFill>
                  <a:srgbClr val="002060"/>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rgbClr val="C00000"/>
                </a:solidFill>
                <a:latin typeface="Times New Roman" charset="0"/>
                <a:ea typeface="Times New Roman" charset="0"/>
                <a:cs typeface="Times New Roman" charset="0"/>
              </a:rPr>
              <a:t>Did your nurse take your blood multiple times because she “didn’t like the one she was getting”?</a:t>
            </a:r>
            <a:endParaRPr lang="en-US" sz="1600" dirty="0" smtClean="0">
              <a:solidFill>
                <a:schemeClr val="accent1">
                  <a:lumMod val="50000"/>
                </a:schemeClr>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chemeClr val="bg1">
                  <a:lumMod val="9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7874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rgbClr val="7030A0"/>
                </a:solidFill>
              </a:rPr>
              <a:t>EDUCATION: </a:t>
            </a:r>
            <a:r>
              <a:rPr lang="en-US" dirty="0">
                <a:solidFill>
                  <a:srgbClr val="7030A0"/>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rgbClr val="002060"/>
                </a:solidFill>
              </a:rPr>
              <a:t>SUPPORT: </a:t>
            </a:r>
            <a:r>
              <a:rPr lang="en-US" dirty="0">
                <a:solidFill>
                  <a:srgbClr val="002060"/>
                </a:solidFill>
              </a:rPr>
              <a:t>Mental health care support is needed for patients and their family members following a traumatic pregnancy experience.</a:t>
            </a:r>
          </a:p>
          <a:p>
            <a:pPr>
              <a:lnSpc>
                <a:spcPct val="120000"/>
              </a:lnSpc>
              <a:spcBef>
                <a:spcPts val="600"/>
              </a:spcBef>
            </a:pPr>
            <a:r>
              <a:rPr lang="en-US" b="1" dirty="0">
                <a:solidFill>
                  <a:srgbClr val="C00000"/>
                </a:solidFill>
              </a:rPr>
              <a:t>IMPROVING CARE PRACTICES: </a:t>
            </a:r>
            <a:r>
              <a:rPr lang="en-US" dirty="0">
                <a:solidFill>
                  <a:srgbClr val="C00000"/>
                </a:solidFill>
              </a:rPr>
              <a:t>Healthcare providers need to learn and consistently practice the highest quality evidence-based standards of care.</a:t>
            </a:r>
          </a:p>
          <a:p>
            <a:pPr>
              <a:lnSpc>
                <a:spcPct val="120000"/>
              </a:lnSpc>
              <a:spcBef>
                <a:spcPts val="600"/>
              </a:spcBef>
            </a:pPr>
            <a:r>
              <a:rPr lang="en-US" b="1" dirty="0">
                <a:solidFill>
                  <a:schemeClr val="accent1">
                    <a:lumMod val="50000"/>
                  </a:schemeClr>
                </a:solidFill>
              </a:rPr>
              <a:t>RESEARCH: </a:t>
            </a:r>
            <a:r>
              <a:rPr lang="en-US" dirty="0">
                <a:solidFill>
                  <a:schemeClr val="accent1">
                    <a:lumMod val="50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chemeClr val="bg1">
                    <a:lumMod val="95000"/>
                  </a:schemeClr>
                </a:solidFill>
              </a:rPr>
              <a:t>LONG-TERM IMPACTS: </a:t>
            </a:r>
            <a:r>
              <a:rPr lang="en-US" dirty="0">
                <a:solidFill>
                  <a:schemeClr val="bg1">
                    <a:lumMod val="95000"/>
                  </a:schemeClr>
                </a:solidFill>
              </a:rPr>
              <a:t>Preeclampsia survivors and their healthcare providers should be aware of the long-term cardiovascular risks from hypertensive disorders of pregnancy</a:t>
            </a:r>
            <a:r>
              <a:rPr lang="en-US" dirty="0" smtClean="0">
                <a:solidFill>
                  <a:schemeClr val="bg1">
                    <a:lumMod val="95000"/>
                  </a:schemeClr>
                </a:solidFill>
              </a:rPr>
              <a:t>.</a:t>
            </a:r>
            <a:endParaRPr lang="en-US" dirty="0">
              <a:solidFill>
                <a:schemeClr val="bg1">
                  <a:lumMod val="95000"/>
                </a:schemeClr>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rgbClr val="7030A0"/>
                </a:solidFill>
                <a:latin typeface="Times New Roman" charset="0"/>
                <a:ea typeface="Times New Roman" charset="0"/>
                <a:cs typeface="Times New Roman" charset="0"/>
              </a:rPr>
              <a:t>Did </a:t>
            </a:r>
            <a:r>
              <a:rPr lang="en-US" sz="1600" dirty="0">
                <a:solidFill>
                  <a:srgbClr val="7030A0"/>
                </a:solidFill>
                <a:latin typeface="Times New Roman" charset="0"/>
                <a:ea typeface="Times New Roman" charset="0"/>
                <a:cs typeface="Times New Roman" charset="0"/>
              </a:rPr>
              <a:t>you have symptoms that, in hind sight, you should have </a:t>
            </a:r>
            <a:r>
              <a:rPr lang="en-US" sz="1600" dirty="0" smtClean="0">
                <a:solidFill>
                  <a:srgbClr val="7030A0"/>
                </a:solidFill>
                <a:latin typeface="Times New Roman" charset="0"/>
                <a:ea typeface="Times New Roman" charset="0"/>
                <a:cs typeface="Times New Roman" charset="0"/>
              </a:rPr>
              <a:t>reported but didn’t recognize as concerning?</a:t>
            </a:r>
            <a:r>
              <a:rPr lang="en-US" sz="1600" dirty="0">
                <a:solidFill>
                  <a:srgbClr val="7030A0"/>
                </a:solidFill>
                <a:latin typeface="Times New Roman" charset="0"/>
                <a:ea typeface="Times New Roman" charset="0"/>
                <a:cs typeface="Times New Roman" charset="0"/>
              </a:rPr>
              <a:t> </a:t>
            </a:r>
            <a:endParaRPr lang="en-US" sz="1600" dirty="0" smtClean="0">
              <a:solidFill>
                <a:srgbClr val="7030A0"/>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rgbClr val="002060"/>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rgbClr val="002060"/>
                </a:solidFill>
                <a:latin typeface="Times New Roman" charset="0"/>
                <a:ea typeface="Times New Roman" charset="0"/>
                <a:cs typeface="Times New Roman" charset="0"/>
              </a:rPr>
              <a:t>Did </a:t>
            </a:r>
            <a:r>
              <a:rPr lang="en-US" sz="1600" dirty="0">
                <a:solidFill>
                  <a:srgbClr val="002060"/>
                </a:solidFill>
                <a:latin typeface="Times New Roman" charset="0"/>
                <a:ea typeface="Times New Roman" charset="0"/>
                <a:cs typeface="Times New Roman" charset="0"/>
              </a:rPr>
              <a:t>you suffer </a:t>
            </a:r>
            <a:r>
              <a:rPr lang="en-US" sz="1600" dirty="0" smtClean="0">
                <a:solidFill>
                  <a:srgbClr val="002060"/>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rgbClr val="C00000"/>
                </a:solidFill>
                <a:latin typeface="Times New Roman" charset="0"/>
                <a:ea typeface="Times New Roman" charset="0"/>
                <a:cs typeface="Times New Roman" charset="0"/>
              </a:rPr>
              <a:t>Did your nurse take your blood multiple times because she “didn’t like the one she was getting”?</a:t>
            </a:r>
            <a:endParaRPr lang="en-US" sz="1600" dirty="0" smtClean="0">
              <a:solidFill>
                <a:schemeClr val="accent1">
                  <a:lumMod val="50000"/>
                </a:schemeClr>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chemeClr val="accent1">
                    <a:lumMod val="50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chemeClr val="bg1">
                    <a:lumMod val="95000"/>
                  </a:schemeClr>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chemeClr val="bg1">
                  <a:lumMod val="9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131873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52461"/>
          </a:xfrm>
        </p:spPr>
        <p:txBody>
          <a:bodyPr/>
          <a:lstStyle/>
          <a:p>
            <a:r>
              <a:rPr lang="en-US" dirty="0" smtClean="0"/>
              <a:t>What’s Your Story? And the Call-to-Action?</a:t>
            </a:r>
            <a:endParaRPr lang="en-US" dirty="0"/>
          </a:p>
        </p:txBody>
      </p:sp>
      <p:sp>
        <p:nvSpPr>
          <p:cNvPr id="3" name="Content Placeholder 2"/>
          <p:cNvSpPr>
            <a:spLocks noGrp="1"/>
          </p:cNvSpPr>
          <p:nvPr>
            <p:ph idx="1"/>
          </p:nvPr>
        </p:nvSpPr>
        <p:spPr>
          <a:xfrm>
            <a:off x="3733800" y="927100"/>
            <a:ext cx="5041900" cy="5511800"/>
          </a:xfrm>
        </p:spPr>
        <p:txBody>
          <a:bodyPr>
            <a:normAutofit fontScale="77500" lnSpcReduction="20000"/>
          </a:bodyPr>
          <a:lstStyle/>
          <a:p>
            <a:pPr>
              <a:lnSpc>
                <a:spcPct val="120000"/>
              </a:lnSpc>
              <a:spcBef>
                <a:spcPts val="600"/>
              </a:spcBef>
            </a:pPr>
            <a:r>
              <a:rPr lang="en-US" b="1" dirty="0" smtClean="0">
                <a:solidFill>
                  <a:schemeClr val="tx1"/>
                </a:solidFill>
              </a:rPr>
              <a:t>AWARENESS</a:t>
            </a:r>
            <a:r>
              <a:rPr lang="en-US" b="1" dirty="0">
                <a:solidFill>
                  <a:schemeClr val="tx1"/>
                </a:solidFill>
              </a:rPr>
              <a:t>: </a:t>
            </a:r>
            <a:r>
              <a:rPr lang="en-US" dirty="0">
                <a:solidFill>
                  <a:schemeClr val="tx1"/>
                </a:solidFill>
              </a:rPr>
              <a:t>Preeclampsia is a </a:t>
            </a:r>
            <a:r>
              <a:rPr lang="en-US" dirty="0" smtClean="0">
                <a:solidFill>
                  <a:schemeClr val="tx1"/>
                </a:solidFill>
              </a:rPr>
              <a:t>life-threatening disorder of pregnancy that can happen to </a:t>
            </a:r>
            <a:r>
              <a:rPr lang="en-US" i="1" dirty="0" smtClean="0">
                <a:solidFill>
                  <a:schemeClr val="tx1"/>
                </a:solidFill>
              </a:rPr>
              <a:t>any woman </a:t>
            </a:r>
            <a:r>
              <a:rPr lang="en-US" dirty="0" smtClean="0">
                <a:solidFill>
                  <a:schemeClr val="tx1"/>
                </a:solidFill>
              </a:rPr>
              <a:t>in </a:t>
            </a:r>
            <a:r>
              <a:rPr lang="en-US" i="1" dirty="0" smtClean="0">
                <a:solidFill>
                  <a:schemeClr val="tx1"/>
                </a:solidFill>
              </a:rPr>
              <a:t>any pregnancy</a:t>
            </a:r>
            <a:r>
              <a:rPr lang="en-US" dirty="0" smtClean="0">
                <a:solidFill>
                  <a:schemeClr val="tx1"/>
                </a:solidFill>
              </a:rPr>
              <a:t>.</a:t>
            </a:r>
            <a:endParaRPr lang="en-US" dirty="0">
              <a:solidFill>
                <a:schemeClr val="tx1"/>
              </a:solidFill>
            </a:endParaRPr>
          </a:p>
          <a:p>
            <a:pPr>
              <a:lnSpc>
                <a:spcPct val="120000"/>
              </a:lnSpc>
              <a:spcBef>
                <a:spcPts val="600"/>
              </a:spcBef>
            </a:pPr>
            <a:r>
              <a:rPr lang="en-US" b="1" dirty="0">
                <a:solidFill>
                  <a:srgbClr val="7030A0"/>
                </a:solidFill>
              </a:rPr>
              <a:t>EDUCATION: </a:t>
            </a:r>
            <a:r>
              <a:rPr lang="en-US" dirty="0">
                <a:solidFill>
                  <a:srgbClr val="7030A0"/>
                </a:solidFill>
              </a:rPr>
              <a:t>All expectant parents should have access to easy-to-understand education on preeclampsia signs and symptoms during the prenatal and postpartum period.</a:t>
            </a:r>
          </a:p>
          <a:p>
            <a:pPr>
              <a:lnSpc>
                <a:spcPct val="120000"/>
              </a:lnSpc>
              <a:spcBef>
                <a:spcPts val="600"/>
              </a:spcBef>
            </a:pPr>
            <a:r>
              <a:rPr lang="en-US" b="1" dirty="0">
                <a:solidFill>
                  <a:srgbClr val="002060"/>
                </a:solidFill>
              </a:rPr>
              <a:t>SUPPORT: </a:t>
            </a:r>
            <a:r>
              <a:rPr lang="en-US" dirty="0">
                <a:solidFill>
                  <a:srgbClr val="002060"/>
                </a:solidFill>
              </a:rPr>
              <a:t>Mental health care support is needed for patients and their family members following a traumatic pregnancy experience.</a:t>
            </a:r>
          </a:p>
          <a:p>
            <a:pPr>
              <a:lnSpc>
                <a:spcPct val="120000"/>
              </a:lnSpc>
              <a:spcBef>
                <a:spcPts val="600"/>
              </a:spcBef>
            </a:pPr>
            <a:r>
              <a:rPr lang="en-US" b="1" dirty="0">
                <a:solidFill>
                  <a:srgbClr val="C00000"/>
                </a:solidFill>
              </a:rPr>
              <a:t>IMPROVING CARE PRACTICES: </a:t>
            </a:r>
            <a:r>
              <a:rPr lang="en-US" dirty="0">
                <a:solidFill>
                  <a:srgbClr val="C00000"/>
                </a:solidFill>
              </a:rPr>
              <a:t>Healthcare providers need to learn and consistently practice the highest quality evidence-based standards of care.</a:t>
            </a:r>
          </a:p>
          <a:p>
            <a:pPr>
              <a:lnSpc>
                <a:spcPct val="120000"/>
              </a:lnSpc>
              <a:spcBef>
                <a:spcPts val="600"/>
              </a:spcBef>
            </a:pPr>
            <a:r>
              <a:rPr lang="en-US" b="1" dirty="0">
                <a:solidFill>
                  <a:schemeClr val="accent1">
                    <a:lumMod val="50000"/>
                  </a:schemeClr>
                </a:solidFill>
              </a:rPr>
              <a:t>RESEARCH: </a:t>
            </a:r>
            <a:r>
              <a:rPr lang="en-US" dirty="0">
                <a:solidFill>
                  <a:schemeClr val="accent1">
                    <a:lumMod val="50000"/>
                  </a:schemeClr>
                </a:solidFill>
              </a:rPr>
              <a:t>We need more research to understand the cause and to develop a preventative treatment for preeclampsia and its long-term effects.</a:t>
            </a:r>
          </a:p>
          <a:p>
            <a:pPr>
              <a:lnSpc>
                <a:spcPct val="120000"/>
              </a:lnSpc>
              <a:spcBef>
                <a:spcPts val="600"/>
              </a:spcBef>
            </a:pPr>
            <a:r>
              <a:rPr lang="en-US" b="1" dirty="0">
                <a:solidFill>
                  <a:srgbClr val="E38828"/>
                </a:solidFill>
              </a:rPr>
              <a:t>LONG-TERM IMPACTS: </a:t>
            </a:r>
            <a:r>
              <a:rPr lang="en-US" dirty="0">
                <a:solidFill>
                  <a:srgbClr val="E38828"/>
                </a:solidFill>
              </a:rPr>
              <a:t>Preeclampsia survivors and their healthcare providers should be aware of the long-term cardiovascular risks from hypertensive disorders of pregnancy</a:t>
            </a:r>
            <a:r>
              <a:rPr lang="en-US" dirty="0" smtClean="0">
                <a:solidFill>
                  <a:srgbClr val="E38828"/>
                </a:solidFill>
              </a:rPr>
              <a:t>.</a:t>
            </a:r>
            <a:endParaRPr lang="en-US" dirty="0">
              <a:solidFill>
                <a:srgbClr val="E38828"/>
              </a:solidFill>
            </a:endParaRPr>
          </a:p>
        </p:txBody>
      </p:sp>
      <p:sp>
        <p:nvSpPr>
          <p:cNvPr id="5" name="TextBox 4"/>
          <p:cNvSpPr txBox="1"/>
          <p:nvPr/>
        </p:nvSpPr>
        <p:spPr>
          <a:xfrm>
            <a:off x="88900" y="927100"/>
            <a:ext cx="3556000" cy="5232202"/>
          </a:xfrm>
          <a:prstGeom prst="rect">
            <a:avLst/>
          </a:prstGeom>
          <a:noFill/>
        </p:spPr>
        <p:txBody>
          <a:bodyPr wrap="square" rtlCol="0">
            <a:spAutoFit/>
          </a:bodyPr>
          <a:lstStyle/>
          <a:p>
            <a:pPr marL="285750" indent="-285750">
              <a:spcAft>
                <a:spcPts val="600"/>
              </a:spcAft>
              <a:buFont typeface="Arial" charset="0"/>
              <a:buChar char="•"/>
            </a:pPr>
            <a:r>
              <a:rPr lang="en-US" sz="1600" dirty="0" smtClean="0">
                <a:latin typeface="Times New Roman" charset="0"/>
                <a:ea typeface="Times New Roman" charset="0"/>
                <a:cs typeface="Times New Roman" charset="0"/>
              </a:rPr>
              <a:t>Did you get overlooked because you didn’t have any of the classic risk factors?</a:t>
            </a:r>
          </a:p>
          <a:p>
            <a:pPr marL="285750" indent="-285750">
              <a:spcAft>
                <a:spcPts val="600"/>
              </a:spcAft>
              <a:buFont typeface="Arial" charset="0"/>
              <a:buChar char="•"/>
            </a:pPr>
            <a:r>
              <a:rPr lang="en-US" sz="1600" dirty="0" smtClean="0">
                <a:solidFill>
                  <a:srgbClr val="7030A0"/>
                </a:solidFill>
                <a:latin typeface="Times New Roman" charset="0"/>
                <a:ea typeface="Times New Roman" charset="0"/>
                <a:cs typeface="Times New Roman" charset="0"/>
              </a:rPr>
              <a:t>Did </a:t>
            </a:r>
            <a:r>
              <a:rPr lang="en-US" sz="1600" dirty="0">
                <a:solidFill>
                  <a:srgbClr val="7030A0"/>
                </a:solidFill>
                <a:latin typeface="Times New Roman" charset="0"/>
                <a:ea typeface="Times New Roman" charset="0"/>
                <a:cs typeface="Times New Roman" charset="0"/>
              </a:rPr>
              <a:t>you have symptoms that, in hind sight, you should have </a:t>
            </a:r>
            <a:r>
              <a:rPr lang="en-US" sz="1600" dirty="0" smtClean="0">
                <a:solidFill>
                  <a:srgbClr val="7030A0"/>
                </a:solidFill>
                <a:latin typeface="Times New Roman" charset="0"/>
                <a:ea typeface="Times New Roman" charset="0"/>
                <a:cs typeface="Times New Roman" charset="0"/>
              </a:rPr>
              <a:t>reported but didn’t recognize as concerning?</a:t>
            </a:r>
            <a:r>
              <a:rPr lang="en-US" sz="1600" dirty="0">
                <a:solidFill>
                  <a:srgbClr val="7030A0"/>
                </a:solidFill>
                <a:latin typeface="Times New Roman" charset="0"/>
                <a:ea typeface="Times New Roman" charset="0"/>
                <a:cs typeface="Times New Roman" charset="0"/>
              </a:rPr>
              <a:t> </a:t>
            </a:r>
            <a:endParaRPr lang="en-US" sz="1600" dirty="0" smtClean="0">
              <a:solidFill>
                <a:srgbClr val="7030A0"/>
              </a:solidFill>
              <a:latin typeface="Times New Roman" charset="0"/>
              <a:ea typeface="Times New Roman" charset="0"/>
              <a:cs typeface="Times New Roman" charset="0"/>
            </a:endParaRPr>
          </a:p>
          <a:p>
            <a:pPr marL="285750" indent="-285750">
              <a:spcAft>
                <a:spcPts val="600"/>
              </a:spcAft>
              <a:buFont typeface="Arial" charset="0"/>
              <a:buChar char="•"/>
            </a:pPr>
            <a:endParaRPr lang="en-US" sz="1600" dirty="0" smtClean="0">
              <a:solidFill>
                <a:srgbClr val="002060"/>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rgbClr val="002060"/>
                </a:solidFill>
                <a:latin typeface="Times New Roman" charset="0"/>
                <a:ea typeface="Times New Roman" charset="0"/>
                <a:cs typeface="Times New Roman" charset="0"/>
              </a:rPr>
              <a:t>Did </a:t>
            </a:r>
            <a:r>
              <a:rPr lang="en-US" sz="1600" dirty="0">
                <a:solidFill>
                  <a:srgbClr val="002060"/>
                </a:solidFill>
                <a:latin typeface="Times New Roman" charset="0"/>
                <a:ea typeface="Times New Roman" charset="0"/>
                <a:cs typeface="Times New Roman" charset="0"/>
              </a:rPr>
              <a:t>you suffer </a:t>
            </a:r>
            <a:r>
              <a:rPr lang="en-US" sz="1600" dirty="0" smtClean="0">
                <a:solidFill>
                  <a:srgbClr val="002060"/>
                </a:solidFill>
                <a:latin typeface="Times New Roman" charset="0"/>
                <a:ea typeface="Times New Roman" charset="0"/>
                <a:cs typeface="Times New Roman" charset="0"/>
              </a:rPr>
              <a:t>silently from PTSD or worse-than-normal anxiety after a traumatic pregnancy?</a:t>
            </a:r>
          </a:p>
          <a:p>
            <a:pPr marL="285750" indent="-285750">
              <a:spcAft>
                <a:spcPts val="600"/>
              </a:spcAft>
              <a:buFont typeface="Arial" charset="0"/>
              <a:buChar char="•"/>
            </a:pPr>
            <a:r>
              <a:rPr lang="en-US" sz="1600" dirty="0" smtClean="0">
                <a:solidFill>
                  <a:srgbClr val="C00000"/>
                </a:solidFill>
                <a:latin typeface="Times New Roman" charset="0"/>
                <a:ea typeface="Times New Roman" charset="0"/>
                <a:cs typeface="Times New Roman" charset="0"/>
              </a:rPr>
              <a:t>Did your nurse take your blood multiple times because she “didn’t like the one she was getting”?</a:t>
            </a:r>
            <a:endParaRPr lang="en-US" sz="1600" dirty="0" smtClean="0">
              <a:solidFill>
                <a:schemeClr val="accent1">
                  <a:lumMod val="50000"/>
                </a:schemeClr>
              </a:solidFill>
              <a:latin typeface="Times New Roman" charset="0"/>
              <a:ea typeface="Times New Roman" charset="0"/>
              <a:cs typeface="Times New Roman" charset="0"/>
            </a:endParaRPr>
          </a:p>
          <a:p>
            <a:pPr marL="285750" indent="-285750">
              <a:spcAft>
                <a:spcPts val="600"/>
              </a:spcAft>
              <a:buFont typeface="Arial" charset="0"/>
              <a:buChar char="•"/>
            </a:pPr>
            <a:r>
              <a:rPr lang="en-US" sz="1600" dirty="0" smtClean="0">
                <a:solidFill>
                  <a:schemeClr val="accent1">
                    <a:lumMod val="50000"/>
                  </a:schemeClr>
                </a:solidFill>
                <a:latin typeface="Times New Roman" charset="0"/>
                <a:ea typeface="Times New Roman" charset="0"/>
                <a:cs typeface="Times New Roman" charset="0"/>
              </a:rPr>
              <a:t>Did your baby have to be delivered too early because nothing else could be done to save your life?</a:t>
            </a:r>
          </a:p>
          <a:p>
            <a:pPr marL="285750" indent="-285750">
              <a:spcAft>
                <a:spcPts val="600"/>
              </a:spcAft>
              <a:buFont typeface="Arial" charset="0"/>
              <a:buChar char="•"/>
            </a:pPr>
            <a:r>
              <a:rPr lang="en-US" sz="1600" dirty="0" smtClean="0">
                <a:solidFill>
                  <a:srgbClr val="E38828"/>
                </a:solidFill>
                <a:latin typeface="Times New Roman" charset="0"/>
                <a:ea typeface="Times New Roman" charset="0"/>
                <a:cs typeface="Times New Roman" charset="0"/>
              </a:rPr>
              <a:t>Years later, are you dealing with health issues, but no doctor has ever asked about your pregnancy history?</a:t>
            </a:r>
            <a:endParaRPr lang="en-US" sz="1600" dirty="0">
              <a:solidFill>
                <a:srgbClr val="E38828"/>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086584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C00000"/>
            </a:gs>
          </a:gsLst>
          <a:lin ang="162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Illinois </a:t>
            </a:r>
            <a:r>
              <a:rPr dirty="0" smtClean="0"/>
              <a:t>Patient </a:t>
            </a:r>
            <a:r>
              <a:rPr lang="en-US" dirty="0" smtClean="0"/>
              <a:t>Perspectives </a:t>
            </a:r>
            <a:r>
              <a:rPr dirty="0" smtClean="0"/>
              <a:t>Survey</a:t>
            </a:r>
            <a:endParaRPr dirty="0"/>
          </a:p>
        </p:txBody>
      </p:sp>
      <p:sp>
        <p:nvSpPr>
          <p:cNvPr id="3" name="Text Placeholder 2"/>
          <p:cNvSpPr>
            <a:spLocks noGrp="1"/>
          </p:cNvSpPr>
          <p:nvPr>
            <p:ph type="body" sz="quarter" idx="12"/>
          </p:nvPr>
        </p:nvSpPr>
        <p:spPr/>
        <p:txBody>
          <a:bodyPr/>
          <a:lstStyle/>
          <a:p>
            <a:r>
              <a:rPr lang="en-US" dirty="0" smtClean="0"/>
              <a:t>November </a:t>
            </a:r>
            <a:r>
              <a:rPr dirty="0" smtClean="0"/>
              <a:t>201</a:t>
            </a:r>
            <a:r>
              <a:rPr lang="en-US" dirty="0" smtClean="0"/>
              <a:t>5</a:t>
            </a:r>
            <a:endParaRP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918" y="4779170"/>
            <a:ext cx="2104222" cy="875356"/>
          </a:xfrm>
          <a:prstGeom prst="rect">
            <a:avLst/>
          </a:prstGeom>
        </p:spPr>
      </p:pic>
    </p:spTree>
    <p:extLst>
      <p:ext uri="{BB962C8B-B14F-4D97-AF65-F5344CB8AC3E}">
        <p14:creationId xmlns:p14="http://schemas.microsoft.com/office/powerpoint/2010/main" val="1988717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3117775" y="2300460"/>
            <a:ext cx="528809" cy="330507"/>
          </a:xfrm>
          <a:prstGeom prst="downArrow">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p:cNvSpPr/>
          <p:nvPr/>
        </p:nvSpPr>
        <p:spPr>
          <a:xfrm>
            <a:off x="4406749" y="2741134"/>
            <a:ext cx="2677099" cy="936434"/>
          </a:xfrm>
          <a:prstGeom prst="roundRect">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-2 	No pregnancy in Illinois</a:t>
            </a:r>
          </a:p>
        </p:txBody>
      </p:sp>
      <p:sp>
        <p:nvSpPr>
          <p:cNvPr id="6" name="Rounded Rectangle 5"/>
          <p:cNvSpPr/>
          <p:nvPr/>
        </p:nvSpPr>
        <p:spPr>
          <a:xfrm>
            <a:off x="4406748" y="4448746"/>
            <a:ext cx="2677099" cy="936434"/>
          </a:xfrm>
          <a:prstGeom prst="roundRect">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-10	No hypertensive disorder of pregnancy</a:t>
            </a:r>
          </a:p>
        </p:txBody>
      </p:sp>
      <p:sp>
        <p:nvSpPr>
          <p:cNvPr id="7" name="Oval 6"/>
          <p:cNvSpPr/>
          <p:nvPr/>
        </p:nvSpPr>
        <p:spPr>
          <a:xfrm>
            <a:off x="2831337" y="1110639"/>
            <a:ext cx="1101687" cy="1079653"/>
          </a:xfrm>
          <a:prstGeom prst="ellipse">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58</a:t>
            </a:r>
          </a:p>
        </p:txBody>
      </p:sp>
      <p:sp>
        <p:nvSpPr>
          <p:cNvPr id="8" name="Oval 7"/>
          <p:cNvSpPr/>
          <p:nvPr/>
        </p:nvSpPr>
        <p:spPr>
          <a:xfrm>
            <a:off x="2831334" y="2741135"/>
            <a:ext cx="1101687" cy="1079653"/>
          </a:xfrm>
          <a:prstGeom prst="ellipse">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56</a:t>
            </a:r>
          </a:p>
        </p:txBody>
      </p:sp>
      <p:sp>
        <p:nvSpPr>
          <p:cNvPr id="9" name="Oval 8"/>
          <p:cNvSpPr/>
          <p:nvPr/>
        </p:nvSpPr>
        <p:spPr>
          <a:xfrm>
            <a:off x="2831334" y="4371631"/>
            <a:ext cx="1101687" cy="1079653"/>
          </a:xfrm>
          <a:prstGeom prst="ellipse">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46</a:t>
            </a:r>
          </a:p>
        </p:txBody>
      </p:sp>
      <p:sp>
        <p:nvSpPr>
          <p:cNvPr id="10" name="TextBox 9"/>
          <p:cNvSpPr txBox="1"/>
          <p:nvPr/>
        </p:nvSpPr>
        <p:spPr>
          <a:xfrm>
            <a:off x="4775811" y="2069627"/>
            <a:ext cx="1938969" cy="461665"/>
          </a:xfrm>
          <a:prstGeom prst="rect">
            <a:avLst/>
          </a:prstGeom>
          <a:noFill/>
        </p:spPr>
        <p:txBody>
          <a:bodyPr wrap="square" rtlCol="0">
            <a:spAutoFit/>
          </a:bodyPr>
          <a:lstStyle/>
          <a:p>
            <a:pPr algn="ctr"/>
            <a:r>
              <a:rPr lang="en-US" sz="2400" dirty="0"/>
              <a:t>Exclusions</a:t>
            </a:r>
          </a:p>
        </p:txBody>
      </p:sp>
      <p:sp>
        <p:nvSpPr>
          <p:cNvPr id="11" name="Down Arrow 10"/>
          <p:cNvSpPr/>
          <p:nvPr/>
        </p:nvSpPr>
        <p:spPr>
          <a:xfrm>
            <a:off x="3117773" y="3908922"/>
            <a:ext cx="528809" cy="330507"/>
          </a:xfrm>
          <a:prstGeom prst="downArrow">
            <a:avLst/>
          </a:prstGeom>
          <a:gradFill>
            <a:gsLst>
              <a:gs pos="0">
                <a:srgbClr val="0070C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
        <p:nvSpPr>
          <p:cNvPr id="2" name="TextBox 1"/>
          <p:cNvSpPr txBox="1"/>
          <p:nvPr/>
        </p:nvSpPr>
        <p:spPr>
          <a:xfrm>
            <a:off x="774700" y="279400"/>
            <a:ext cx="5346700" cy="646331"/>
          </a:xfrm>
          <a:prstGeom prst="rect">
            <a:avLst/>
          </a:prstGeom>
          <a:noFill/>
        </p:spPr>
        <p:txBody>
          <a:bodyPr wrap="square" rtlCol="0">
            <a:spAutoFit/>
          </a:bodyPr>
          <a:lstStyle/>
          <a:p>
            <a:r>
              <a:rPr lang="en-US" sz="3600" b="1" dirty="0" smtClean="0">
                <a:solidFill>
                  <a:srgbClr val="C00000"/>
                </a:solidFill>
                <a:latin typeface="Times New Roman" charset="0"/>
                <a:ea typeface="Times New Roman" charset="0"/>
                <a:cs typeface="Times New Roman" charset="0"/>
              </a:rPr>
              <a:t>N =</a:t>
            </a:r>
            <a:endParaRPr lang="en-US" sz="3600" b="1" dirty="0">
              <a:solidFill>
                <a:srgbClr val="C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872271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75BDDE-658C-9543-AE78-04CE71ADFC29}" type="slidenum">
              <a:rPr lang="en-US" smtClean="0"/>
              <a:t>18</a:t>
            </a:fld>
            <a:endParaRPr lang="en-US"/>
          </a:p>
        </p:txBody>
      </p:sp>
      <p:sp>
        <p:nvSpPr>
          <p:cNvPr id="8" name="TextBox 7"/>
          <p:cNvSpPr txBox="1"/>
          <p:nvPr/>
        </p:nvSpPr>
        <p:spPr>
          <a:xfrm>
            <a:off x="528810" y="1176740"/>
            <a:ext cx="8009262" cy="707886"/>
          </a:xfrm>
          <a:prstGeom prst="rect">
            <a:avLst/>
          </a:prstGeom>
          <a:noFill/>
        </p:spPr>
        <p:txBody>
          <a:bodyPr wrap="square" rtlCol="0">
            <a:spAutoFit/>
          </a:bodyPr>
          <a:lstStyle/>
          <a:p>
            <a:r>
              <a:rPr lang="en-US" sz="2000" dirty="0"/>
              <a:t>Did you voice any questions or concerns to your healthcare provider about preeclampsia or any symptoms you were experiencing?</a:t>
            </a:r>
          </a:p>
        </p:txBody>
      </p:sp>
      <p:sp>
        <p:nvSpPr>
          <p:cNvPr id="9" name="Rectangle 8"/>
          <p:cNvSpPr/>
          <p:nvPr/>
        </p:nvSpPr>
        <p:spPr>
          <a:xfrm>
            <a:off x="947451" y="2245378"/>
            <a:ext cx="4891489"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38942" y="2245379"/>
            <a:ext cx="2412693"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27103" y="1936906"/>
            <a:ext cx="5827924" cy="369332"/>
          </a:xfrm>
          <a:prstGeom prst="rect">
            <a:avLst/>
          </a:prstGeom>
          <a:noFill/>
        </p:spPr>
        <p:txBody>
          <a:bodyPr wrap="square" rtlCol="0">
            <a:spAutoFit/>
          </a:bodyPr>
          <a:lstStyle/>
          <a:p>
            <a:r>
              <a:rPr lang="en-US" dirty="0"/>
              <a:t>	YES									NO</a:t>
            </a:r>
          </a:p>
        </p:txBody>
      </p:sp>
      <p:sp>
        <p:nvSpPr>
          <p:cNvPr id="12" name="TextBox 11"/>
          <p:cNvSpPr txBox="1"/>
          <p:nvPr/>
        </p:nvSpPr>
        <p:spPr>
          <a:xfrm>
            <a:off x="2027103" y="2306238"/>
            <a:ext cx="5827924" cy="369332"/>
          </a:xfrm>
          <a:prstGeom prst="rect">
            <a:avLst/>
          </a:prstGeom>
          <a:noFill/>
        </p:spPr>
        <p:txBody>
          <a:bodyPr wrap="square" rtlCol="0">
            <a:spAutoFit/>
          </a:bodyPr>
          <a:lstStyle/>
          <a:p>
            <a:r>
              <a:rPr lang="en-US" dirty="0">
                <a:solidFill>
                  <a:schemeClr val="bg1"/>
                </a:solidFill>
              </a:rPr>
              <a:t>	70%</a:t>
            </a:r>
            <a:r>
              <a:rPr lang="en-US" dirty="0"/>
              <a:t>									</a:t>
            </a:r>
            <a:r>
              <a:rPr lang="en-US" dirty="0">
                <a:solidFill>
                  <a:schemeClr val="bg1"/>
                </a:solidFill>
              </a:rPr>
              <a:t>30%</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783810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75BDDE-658C-9543-AE78-04CE71ADFC29}" type="slidenum">
              <a:rPr lang="en-US" smtClean="0"/>
              <a:t>19</a:t>
            </a:fld>
            <a:endParaRPr lang="en-US"/>
          </a:p>
        </p:txBody>
      </p:sp>
      <p:sp>
        <p:nvSpPr>
          <p:cNvPr id="8" name="TextBox 7"/>
          <p:cNvSpPr txBox="1"/>
          <p:nvPr/>
        </p:nvSpPr>
        <p:spPr>
          <a:xfrm>
            <a:off x="528810" y="1176740"/>
            <a:ext cx="8009262" cy="707886"/>
          </a:xfrm>
          <a:prstGeom prst="rect">
            <a:avLst/>
          </a:prstGeom>
          <a:noFill/>
        </p:spPr>
        <p:txBody>
          <a:bodyPr wrap="square" rtlCol="0">
            <a:spAutoFit/>
          </a:bodyPr>
          <a:lstStyle/>
          <a:p>
            <a:r>
              <a:rPr lang="en-US" sz="2000" dirty="0"/>
              <a:t>Did you voice any questions or concerns to your healthcare provider about preeclampsia or any symptoms you were experiencing?</a:t>
            </a:r>
          </a:p>
        </p:txBody>
      </p:sp>
      <p:sp>
        <p:nvSpPr>
          <p:cNvPr id="9" name="Rectangle 8"/>
          <p:cNvSpPr/>
          <p:nvPr/>
        </p:nvSpPr>
        <p:spPr>
          <a:xfrm>
            <a:off x="947451" y="2245378"/>
            <a:ext cx="4891489"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38942" y="2245379"/>
            <a:ext cx="2412693"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27103" y="1936906"/>
            <a:ext cx="5827924" cy="369332"/>
          </a:xfrm>
          <a:prstGeom prst="rect">
            <a:avLst/>
          </a:prstGeom>
          <a:noFill/>
        </p:spPr>
        <p:txBody>
          <a:bodyPr wrap="square" rtlCol="0">
            <a:spAutoFit/>
          </a:bodyPr>
          <a:lstStyle/>
          <a:p>
            <a:r>
              <a:rPr lang="en-US" dirty="0"/>
              <a:t>	YES									NO</a:t>
            </a:r>
          </a:p>
        </p:txBody>
      </p:sp>
      <p:sp>
        <p:nvSpPr>
          <p:cNvPr id="12" name="TextBox 11"/>
          <p:cNvSpPr txBox="1"/>
          <p:nvPr/>
        </p:nvSpPr>
        <p:spPr>
          <a:xfrm>
            <a:off x="2027103" y="2306238"/>
            <a:ext cx="5827924" cy="369332"/>
          </a:xfrm>
          <a:prstGeom prst="rect">
            <a:avLst/>
          </a:prstGeom>
          <a:noFill/>
        </p:spPr>
        <p:txBody>
          <a:bodyPr wrap="square" rtlCol="0">
            <a:spAutoFit/>
          </a:bodyPr>
          <a:lstStyle/>
          <a:p>
            <a:r>
              <a:rPr lang="en-US" dirty="0">
                <a:solidFill>
                  <a:schemeClr val="bg1"/>
                </a:solidFill>
              </a:rPr>
              <a:t>	70%</a:t>
            </a:r>
            <a:r>
              <a:rPr lang="en-US" dirty="0"/>
              <a:t>									</a:t>
            </a:r>
            <a:r>
              <a:rPr lang="en-US" dirty="0">
                <a:solidFill>
                  <a:schemeClr val="bg1"/>
                </a:solidFill>
              </a:rPr>
              <a:t>30%</a:t>
            </a:r>
          </a:p>
        </p:txBody>
      </p:sp>
      <p:sp>
        <p:nvSpPr>
          <p:cNvPr id="13" name="TextBox 12"/>
          <p:cNvSpPr txBox="1"/>
          <p:nvPr/>
        </p:nvSpPr>
        <p:spPr>
          <a:xfrm>
            <a:off x="787400" y="3357164"/>
            <a:ext cx="5257799" cy="646331"/>
          </a:xfrm>
          <a:prstGeom prst="rect">
            <a:avLst/>
          </a:prstGeom>
          <a:noFill/>
        </p:spPr>
        <p:txBody>
          <a:bodyPr wrap="square" rtlCol="0">
            <a:spAutoFit/>
          </a:bodyPr>
          <a:lstStyle/>
          <a:p>
            <a:pPr algn="ctr"/>
            <a:r>
              <a:rPr lang="en-US" dirty="0"/>
              <a:t>Do you feel you were heard and given understandable answers or information in a timely manner?</a:t>
            </a:r>
          </a:p>
        </p:txBody>
      </p:sp>
      <p:sp>
        <p:nvSpPr>
          <p:cNvPr id="14" name="Rectangle 13"/>
          <p:cNvSpPr/>
          <p:nvPr/>
        </p:nvSpPr>
        <p:spPr>
          <a:xfrm>
            <a:off x="947451" y="4007340"/>
            <a:ext cx="2677098"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624550" y="4007340"/>
            <a:ext cx="221439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839813" y="4078411"/>
            <a:ext cx="3811840" cy="369332"/>
          </a:xfrm>
          <a:prstGeom prst="rect">
            <a:avLst/>
          </a:prstGeom>
          <a:noFill/>
        </p:spPr>
        <p:txBody>
          <a:bodyPr wrap="square" rtlCol="0">
            <a:spAutoFit/>
          </a:bodyPr>
          <a:lstStyle/>
          <a:p>
            <a:r>
              <a:rPr lang="en-US" dirty="0">
                <a:solidFill>
                  <a:schemeClr val="bg1"/>
                </a:solidFill>
              </a:rPr>
              <a:t>56%</a:t>
            </a:r>
            <a:r>
              <a:rPr lang="en-US" dirty="0"/>
              <a:t>						</a:t>
            </a:r>
            <a:r>
              <a:rPr lang="en-US" dirty="0">
                <a:solidFill>
                  <a:schemeClr val="bg1"/>
                </a:solidFill>
              </a:rPr>
              <a:t>44%</a:t>
            </a:r>
          </a:p>
        </p:txBody>
      </p:sp>
      <p:sp>
        <p:nvSpPr>
          <p:cNvPr id="17" name="Down Arrow 16"/>
          <p:cNvSpPr/>
          <p:nvPr/>
        </p:nvSpPr>
        <p:spPr>
          <a:xfrm>
            <a:off x="2423710" y="2873337"/>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442280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215900" y="462350"/>
            <a:ext cx="2958785" cy="550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spcBef>
                <a:spcPct val="50000"/>
              </a:spcBef>
            </a:pPr>
            <a:r>
              <a:rPr lang="en-US" altLang="en-US" sz="1600" b="1" dirty="0">
                <a:solidFill>
                  <a:srgbClr val="0070C0"/>
                </a:solidFill>
              </a:rPr>
              <a:t>Prologue</a:t>
            </a:r>
          </a:p>
          <a:p>
            <a:pPr algn="r">
              <a:spcBef>
                <a:spcPct val="50000"/>
              </a:spcBef>
            </a:pPr>
            <a:r>
              <a:rPr lang="en-US" altLang="en-US" sz="1600" b="1" dirty="0">
                <a:solidFill>
                  <a:srgbClr val="0070C0"/>
                </a:solidFill>
              </a:rPr>
              <a:t>Hopes &amp; expectations</a:t>
            </a:r>
            <a:br>
              <a:rPr lang="en-US" altLang="en-US" sz="1600" b="1" dirty="0">
                <a:solidFill>
                  <a:srgbClr val="0070C0"/>
                </a:solidFill>
              </a:rPr>
            </a:br>
            <a:r>
              <a:rPr lang="en-US" altLang="en-US" sz="1600" dirty="0">
                <a:solidFill>
                  <a:srgbClr val="0070C0"/>
                </a:solidFill>
              </a:rPr>
              <a:t>(family, pregnancy, </a:t>
            </a:r>
            <a:br>
              <a:rPr lang="en-US" altLang="en-US" sz="1600" dirty="0">
                <a:solidFill>
                  <a:srgbClr val="0070C0"/>
                </a:solidFill>
              </a:rPr>
            </a:br>
            <a:r>
              <a:rPr lang="en-US" altLang="en-US" sz="1600" dirty="0">
                <a:solidFill>
                  <a:srgbClr val="0070C0"/>
                </a:solidFill>
              </a:rPr>
              <a:t>birth experience)</a:t>
            </a:r>
          </a:p>
          <a:p>
            <a:pPr algn="r">
              <a:spcBef>
                <a:spcPct val="50000"/>
              </a:spcBef>
            </a:pPr>
            <a:r>
              <a:rPr lang="en-US" altLang="en-US" sz="1600" b="1" dirty="0">
                <a:solidFill>
                  <a:srgbClr val="0070C0"/>
                </a:solidFill>
              </a:rPr>
              <a:t>Patient’s health literacy </a:t>
            </a:r>
            <a:br>
              <a:rPr lang="en-US" altLang="en-US" sz="1600" b="1" dirty="0">
                <a:solidFill>
                  <a:srgbClr val="0070C0"/>
                </a:solidFill>
              </a:rPr>
            </a:br>
            <a:r>
              <a:rPr lang="en-US" altLang="en-US" sz="1600" dirty="0">
                <a:solidFill>
                  <a:srgbClr val="0070C0"/>
                </a:solidFill>
              </a:rPr>
              <a:t>(pregnancy IQ, risk awareness)</a:t>
            </a:r>
          </a:p>
          <a:p>
            <a:pPr algn="r">
              <a:spcBef>
                <a:spcPct val="50000"/>
              </a:spcBef>
            </a:pPr>
            <a:r>
              <a:rPr lang="en-US" altLang="en-US" sz="1600" b="1" dirty="0">
                <a:solidFill>
                  <a:srgbClr val="0070C0"/>
                </a:solidFill>
              </a:rPr>
              <a:t>Patient/provider relationship </a:t>
            </a:r>
            <a:r>
              <a:rPr lang="en-US" altLang="en-US" sz="1600" dirty="0">
                <a:solidFill>
                  <a:srgbClr val="0070C0"/>
                </a:solidFill>
              </a:rPr>
              <a:t>(trust, listening, history)</a:t>
            </a:r>
          </a:p>
          <a:p>
            <a:pPr algn="r">
              <a:spcBef>
                <a:spcPct val="50000"/>
              </a:spcBef>
            </a:pPr>
            <a:r>
              <a:rPr lang="en-US" altLang="en-US" sz="1600" b="1" dirty="0">
                <a:solidFill>
                  <a:srgbClr val="0070C0"/>
                </a:solidFill>
              </a:rPr>
              <a:t>Clinical Readiness</a:t>
            </a:r>
            <a:br>
              <a:rPr lang="en-US" altLang="en-US" sz="1600" b="1" dirty="0">
                <a:solidFill>
                  <a:srgbClr val="0070C0"/>
                </a:solidFill>
              </a:rPr>
            </a:br>
            <a:r>
              <a:rPr lang="en-US" altLang="en-US" sz="1600" dirty="0">
                <a:solidFill>
                  <a:srgbClr val="0070C0"/>
                </a:solidFill>
              </a:rPr>
              <a:t>(hospital/provider readiness/experience w/ preeclampsia, maternal health, prenatal care)</a:t>
            </a:r>
          </a:p>
          <a:p>
            <a:pPr algn="r">
              <a:spcBef>
                <a:spcPct val="50000"/>
              </a:spcBef>
            </a:pPr>
            <a:r>
              <a:rPr lang="en-US" altLang="en-US" sz="1600" b="1" dirty="0">
                <a:solidFill>
                  <a:srgbClr val="0070C0"/>
                </a:solidFill>
              </a:rPr>
              <a:t> Prodromal symptoms </a:t>
            </a:r>
            <a:br>
              <a:rPr lang="en-US" altLang="en-US" sz="1600" b="1" dirty="0">
                <a:solidFill>
                  <a:srgbClr val="0070C0"/>
                </a:solidFill>
              </a:rPr>
            </a:br>
            <a:r>
              <a:rPr lang="en-US" altLang="en-US" sz="1600" dirty="0">
                <a:solidFill>
                  <a:srgbClr val="0070C0"/>
                </a:solidFill>
              </a:rPr>
              <a:t>in that pregnancy</a:t>
            </a:r>
          </a:p>
          <a:p>
            <a:pPr algn="r">
              <a:spcBef>
                <a:spcPct val="50000"/>
              </a:spcBef>
            </a:pPr>
            <a:r>
              <a:rPr lang="en-US" altLang="en-US" sz="1600" b="1" dirty="0">
                <a:solidFill>
                  <a:srgbClr val="0070C0"/>
                </a:solidFill>
              </a:rPr>
              <a:t>Social determinants </a:t>
            </a:r>
            <a:br>
              <a:rPr lang="en-US" altLang="en-US" sz="1600" b="1" dirty="0">
                <a:solidFill>
                  <a:srgbClr val="0070C0"/>
                </a:solidFill>
              </a:rPr>
            </a:br>
            <a:r>
              <a:rPr lang="en-US" altLang="en-US" sz="1600" dirty="0">
                <a:solidFill>
                  <a:srgbClr val="0070C0"/>
                </a:solidFill>
              </a:rPr>
              <a:t>(</a:t>
            </a:r>
            <a:r>
              <a:rPr lang="en-US" altLang="en-US" sz="1600" dirty="0" err="1">
                <a:solidFill>
                  <a:srgbClr val="0070C0"/>
                </a:solidFill>
              </a:rPr>
              <a:t>inc.</a:t>
            </a:r>
            <a:r>
              <a:rPr lang="en-US" altLang="en-US" sz="1600" dirty="0">
                <a:solidFill>
                  <a:srgbClr val="0070C0"/>
                </a:solidFill>
              </a:rPr>
              <a:t> cultural &amp; family influences)</a:t>
            </a:r>
          </a:p>
        </p:txBody>
      </p:sp>
      <p:sp>
        <p:nvSpPr>
          <p:cNvPr id="30722" name="Text Box 3"/>
          <p:cNvSpPr txBox="1">
            <a:spLocks noChangeArrowheads="1"/>
          </p:cNvSpPr>
          <p:nvPr/>
        </p:nvSpPr>
        <p:spPr bwMode="auto">
          <a:xfrm>
            <a:off x="3848100" y="2522936"/>
            <a:ext cx="1600200" cy="133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en-US" sz="2700" b="1" dirty="0">
                <a:latin typeface="Calisto MT" charset="0"/>
              </a:rPr>
              <a:t>The </a:t>
            </a:r>
            <a:r>
              <a:rPr lang="en-US" altLang="en-US" sz="2700" b="1" dirty="0" smtClean="0">
                <a:latin typeface="Calisto MT" charset="0"/>
              </a:rPr>
              <a:t>Hospital Event</a:t>
            </a:r>
            <a:endParaRPr lang="en-US" altLang="en-US" sz="2700" b="1" dirty="0">
              <a:latin typeface="Calisto MT" charset="0"/>
            </a:endParaRPr>
          </a:p>
        </p:txBody>
      </p:sp>
      <p:sp>
        <p:nvSpPr>
          <p:cNvPr id="205828" name="Text Box 4"/>
          <p:cNvSpPr txBox="1">
            <a:spLocks noChangeArrowheads="1"/>
          </p:cNvSpPr>
          <p:nvPr/>
        </p:nvSpPr>
        <p:spPr bwMode="auto">
          <a:xfrm>
            <a:off x="6041950" y="542931"/>
            <a:ext cx="2644850" cy="538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l">
              <a:spcBef>
                <a:spcPct val="50000"/>
              </a:spcBef>
            </a:pPr>
            <a:r>
              <a:rPr lang="en-US" altLang="en-US" sz="1600" b="1" dirty="0">
                <a:solidFill>
                  <a:srgbClr val="C00000"/>
                </a:solidFill>
              </a:rPr>
              <a:t>Epilogue</a:t>
            </a:r>
          </a:p>
          <a:p>
            <a:pPr algn="l">
              <a:spcBef>
                <a:spcPct val="50000"/>
              </a:spcBef>
            </a:pPr>
            <a:r>
              <a:rPr lang="en-US" altLang="en-US" sz="1600" b="1" dirty="0">
                <a:solidFill>
                  <a:srgbClr val="C00000"/>
                </a:solidFill>
              </a:rPr>
              <a:t>Postpartum transition </a:t>
            </a:r>
            <a:r>
              <a:rPr lang="en-US" altLang="en-US" sz="1600" dirty="0">
                <a:solidFill>
                  <a:srgbClr val="C00000"/>
                </a:solidFill>
              </a:rPr>
              <a:t>(discharge, follow up, medical home, acute and long-term health)</a:t>
            </a:r>
          </a:p>
          <a:p>
            <a:pPr algn="l">
              <a:spcBef>
                <a:spcPct val="50000"/>
              </a:spcBef>
            </a:pPr>
            <a:r>
              <a:rPr lang="en-US" altLang="en-US" sz="1600" b="1" dirty="0">
                <a:solidFill>
                  <a:srgbClr val="C00000"/>
                </a:solidFill>
              </a:rPr>
              <a:t>Emotional Recovery </a:t>
            </a:r>
            <a:br>
              <a:rPr lang="en-US" altLang="en-US" sz="1600" b="1" dirty="0">
                <a:solidFill>
                  <a:srgbClr val="C00000"/>
                </a:solidFill>
              </a:rPr>
            </a:br>
            <a:r>
              <a:rPr lang="en-US" altLang="en-US" sz="1600" dirty="0">
                <a:solidFill>
                  <a:srgbClr val="C00000"/>
                </a:solidFill>
              </a:rPr>
              <a:t>(impact on family, family planning decisions, trauma care, community support)</a:t>
            </a:r>
          </a:p>
          <a:p>
            <a:pPr algn="l">
              <a:spcBef>
                <a:spcPct val="50000"/>
              </a:spcBef>
            </a:pPr>
            <a:r>
              <a:rPr lang="en-US" altLang="en-US" sz="1600" b="1" dirty="0">
                <a:solidFill>
                  <a:srgbClr val="C00000"/>
                </a:solidFill>
              </a:rPr>
              <a:t>Patient/provider relationship </a:t>
            </a:r>
            <a:br>
              <a:rPr lang="en-US" altLang="en-US" sz="1600" b="1" dirty="0">
                <a:solidFill>
                  <a:srgbClr val="C00000"/>
                </a:solidFill>
              </a:rPr>
            </a:br>
            <a:r>
              <a:rPr lang="en-US" altLang="en-US" sz="1600" dirty="0">
                <a:solidFill>
                  <a:srgbClr val="C00000"/>
                </a:solidFill>
              </a:rPr>
              <a:t>(</a:t>
            </a:r>
            <a:r>
              <a:rPr lang="en-US" altLang="en-US" sz="1600" dirty="0" err="1">
                <a:solidFill>
                  <a:srgbClr val="C00000"/>
                </a:solidFill>
              </a:rPr>
              <a:t>inc.</a:t>
            </a:r>
            <a:r>
              <a:rPr lang="en-US" altLang="en-US" sz="1600" dirty="0">
                <a:solidFill>
                  <a:srgbClr val="C00000"/>
                </a:solidFill>
              </a:rPr>
              <a:t> trust in the healthcare system, future pregnancies)</a:t>
            </a:r>
          </a:p>
          <a:p>
            <a:pPr algn="l">
              <a:spcBef>
                <a:spcPct val="50000"/>
              </a:spcBef>
            </a:pPr>
            <a:r>
              <a:rPr lang="en-US" altLang="en-US" sz="1600" b="1" dirty="0">
                <a:solidFill>
                  <a:srgbClr val="C00000"/>
                </a:solidFill>
              </a:rPr>
              <a:t>Patient/family perspectives </a:t>
            </a:r>
            <a:r>
              <a:rPr lang="en-US" altLang="en-US" sz="1600" dirty="0">
                <a:solidFill>
                  <a:srgbClr val="C00000"/>
                </a:solidFill>
              </a:rPr>
              <a:t>for case review</a:t>
            </a:r>
          </a:p>
          <a:p>
            <a:pPr algn="l">
              <a:spcBef>
                <a:spcPct val="50000"/>
              </a:spcBef>
            </a:pPr>
            <a:r>
              <a:rPr lang="en-US" altLang="en-US" sz="1600" b="1" dirty="0">
                <a:solidFill>
                  <a:srgbClr val="C00000"/>
                </a:solidFill>
              </a:rPr>
              <a:t>Employment &amp; finances </a:t>
            </a:r>
            <a:br>
              <a:rPr lang="en-US" altLang="en-US" sz="1600" b="1" dirty="0">
                <a:solidFill>
                  <a:srgbClr val="C00000"/>
                </a:solidFill>
              </a:rPr>
            </a:br>
            <a:r>
              <a:rPr lang="en-US" altLang="en-US" sz="1600" dirty="0">
                <a:solidFill>
                  <a:srgbClr val="C00000"/>
                </a:solidFill>
              </a:rPr>
              <a:t>(self, spouse)</a:t>
            </a:r>
          </a:p>
        </p:txBody>
      </p:sp>
      <p:sp>
        <p:nvSpPr>
          <p:cNvPr id="205829" name="AutoShape 5"/>
          <p:cNvSpPr>
            <a:spLocks/>
          </p:cNvSpPr>
          <p:nvPr/>
        </p:nvSpPr>
        <p:spPr bwMode="auto">
          <a:xfrm>
            <a:off x="5470450" y="462349"/>
            <a:ext cx="571500" cy="5755421"/>
          </a:xfrm>
          <a:prstGeom prst="leftBrace">
            <a:avLst>
              <a:gd name="adj1" fmla="val 63351"/>
              <a:gd name="adj2" fmla="val 50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05830" name="AutoShape 6"/>
          <p:cNvSpPr>
            <a:spLocks/>
          </p:cNvSpPr>
          <p:nvPr/>
        </p:nvSpPr>
        <p:spPr bwMode="auto">
          <a:xfrm>
            <a:off x="3273500" y="462350"/>
            <a:ext cx="514350" cy="5755421"/>
          </a:xfrm>
          <a:prstGeom prst="rightBrace">
            <a:avLst>
              <a:gd name="adj1" fmla="val 72231"/>
              <a:gd name="adj2" fmla="val 50000"/>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05831" name="Text Box 7"/>
          <p:cNvSpPr txBox="1">
            <a:spLocks noChangeArrowheads="1"/>
          </p:cNvSpPr>
          <p:nvPr/>
        </p:nvSpPr>
        <p:spPr bwMode="auto">
          <a:xfrm>
            <a:off x="3273500" y="6468805"/>
            <a:ext cx="25431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dirty="0"/>
              <a:t>© 2016 Preeclampsia Foundation</a:t>
            </a:r>
          </a:p>
        </p:txBody>
      </p:sp>
    </p:spTree>
    <p:extLst>
      <p:ext uri="{BB962C8B-B14F-4D97-AF65-F5344CB8AC3E}">
        <p14:creationId xmlns:p14="http://schemas.microsoft.com/office/powerpoint/2010/main" val="54167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anim calcmode="lin" valueType="num">
                                      <p:cBhvr additive="base">
                                        <p:cTn id="7" dur="500" fill="hold"/>
                                        <p:tgtEl>
                                          <p:spTgt spid="205830"/>
                                        </p:tgtEl>
                                        <p:attrNameLst>
                                          <p:attrName>ppt_x</p:attrName>
                                        </p:attrNameLst>
                                      </p:cBhvr>
                                      <p:tavLst>
                                        <p:tav tm="0">
                                          <p:val>
                                            <p:strVal val="#ppt_x"/>
                                          </p:val>
                                        </p:tav>
                                        <p:tav tm="100000">
                                          <p:val>
                                            <p:strVal val="#ppt_x"/>
                                          </p:val>
                                        </p:tav>
                                      </p:tavLst>
                                    </p:anim>
                                    <p:anim calcmode="lin" valueType="num">
                                      <p:cBhvr additive="base">
                                        <p:cTn id="8" dur="500" fill="hold"/>
                                        <p:tgtEl>
                                          <p:spTgt spid="20583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iterate type="lt">
                                    <p:tmPct val="0"/>
                                  </p:iterate>
                                  <p:childTnLst>
                                    <p:set>
                                      <p:cBhvr>
                                        <p:cTn id="11" dur="1" fill="hold">
                                          <p:stCondLst>
                                            <p:cond delay="0"/>
                                          </p:stCondLst>
                                        </p:cTn>
                                        <p:tgtEl>
                                          <p:spTgt spid="205826"/>
                                        </p:tgtEl>
                                        <p:attrNameLst>
                                          <p:attrName>style.visibility</p:attrName>
                                        </p:attrNameLst>
                                      </p:cBhvr>
                                      <p:to>
                                        <p:strVal val="visible"/>
                                      </p:to>
                                    </p:set>
                                    <p:animEffect transition="in" filter="blinds(horizontal)">
                                      <p:cBhvr>
                                        <p:cTn id="12" dur="500"/>
                                        <p:tgtEl>
                                          <p:spTgt spid="205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05829"/>
                                        </p:tgtEl>
                                        <p:attrNameLst>
                                          <p:attrName>style.visibility</p:attrName>
                                        </p:attrNameLst>
                                      </p:cBhvr>
                                      <p:to>
                                        <p:strVal val="visible"/>
                                      </p:to>
                                    </p:set>
                                    <p:anim calcmode="lin" valueType="num">
                                      <p:cBhvr additive="base">
                                        <p:cTn id="17" dur="500" fill="hold"/>
                                        <p:tgtEl>
                                          <p:spTgt spid="205829"/>
                                        </p:tgtEl>
                                        <p:attrNameLst>
                                          <p:attrName>ppt_x</p:attrName>
                                        </p:attrNameLst>
                                      </p:cBhvr>
                                      <p:tavLst>
                                        <p:tav tm="0">
                                          <p:val>
                                            <p:strVal val="#ppt_x"/>
                                          </p:val>
                                        </p:tav>
                                        <p:tav tm="100000">
                                          <p:val>
                                            <p:strVal val="#ppt_x"/>
                                          </p:val>
                                        </p:tav>
                                      </p:tavLst>
                                    </p:anim>
                                    <p:anim calcmode="lin" valueType="num">
                                      <p:cBhvr additive="base">
                                        <p:cTn id="18" dur="500" fill="hold"/>
                                        <p:tgtEl>
                                          <p:spTgt spid="20582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3" presetClass="entr" presetSubtype="10" fill="hold" grpId="0" nodeType="afterEffect">
                                  <p:stCondLst>
                                    <p:cond delay="0"/>
                                  </p:stCondLst>
                                  <p:iterate type="lt">
                                    <p:tmPct val="0"/>
                                  </p:iterate>
                                  <p:childTnLst>
                                    <p:set>
                                      <p:cBhvr>
                                        <p:cTn id="21" dur="1" fill="hold">
                                          <p:stCondLst>
                                            <p:cond delay="0"/>
                                          </p:stCondLst>
                                        </p:cTn>
                                        <p:tgtEl>
                                          <p:spTgt spid="205828"/>
                                        </p:tgtEl>
                                        <p:attrNameLst>
                                          <p:attrName>style.visibility</p:attrName>
                                        </p:attrNameLst>
                                      </p:cBhvr>
                                      <p:to>
                                        <p:strVal val="visible"/>
                                      </p:to>
                                    </p:set>
                                    <p:animEffect transition="in" filter="blinds(horizontal)">
                                      <p:cBhvr>
                                        <p:cTn id="22" dur="500"/>
                                        <p:tgtEl>
                                          <p:spTgt spid="20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8" grpId="0"/>
      <p:bldP spid="205829" grpId="0" animBg="1"/>
      <p:bldP spid="2058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75BDDE-658C-9543-AE78-04CE71ADFC29}" type="slidenum">
              <a:rPr lang="en-US" smtClean="0"/>
              <a:t>20</a:t>
            </a:fld>
            <a:endParaRPr lang="en-US"/>
          </a:p>
        </p:txBody>
      </p:sp>
      <p:sp>
        <p:nvSpPr>
          <p:cNvPr id="6" name="TextBox 5"/>
          <p:cNvSpPr txBox="1"/>
          <p:nvPr/>
        </p:nvSpPr>
        <p:spPr>
          <a:xfrm>
            <a:off x="4032174" y="3148761"/>
            <a:ext cx="4219461" cy="1477328"/>
          </a:xfrm>
          <a:prstGeom prst="rect">
            <a:avLst/>
          </a:prstGeom>
          <a:noFill/>
        </p:spPr>
        <p:txBody>
          <a:bodyPr wrap="square" rtlCol="0">
            <a:spAutoFit/>
          </a:bodyPr>
          <a:lstStyle/>
          <a:p>
            <a:r>
              <a:rPr lang="en-US" i="1" dirty="0"/>
              <a:t>“I wasn't even given a diagnosis or explanation. I discovered after birth that I had HELLP Syndrome by doing research online and later confirming it with my medical team.”</a:t>
            </a:r>
          </a:p>
        </p:txBody>
      </p:sp>
      <p:sp>
        <p:nvSpPr>
          <p:cNvPr id="8" name="TextBox 7"/>
          <p:cNvSpPr txBox="1"/>
          <p:nvPr/>
        </p:nvSpPr>
        <p:spPr>
          <a:xfrm>
            <a:off x="528810" y="1176739"/>
            <a:ext cx="8009262" cy="400110"/>
          </a:xfrm>
          <a:prstGeom prst="rect">
            <a:avLst/>
          </a:prstGeom>
          <a:noFill/>
        </p:spPr>
        <p:txBody>
          <a:bodyPr wrap="square" rtlCol="0">
            <a:spAutoFit/>
          </a:bodyPr>
          <a:lstStyle/>
          <a:p>
            <a:r>
              <a:rPr lang="en-US" sz="2000" dirty="0"/>
              <a:t>Were you provided any type of support?</a:t>
            </a:r>
          </a:p>
        </p:txBody>
      </p:sp>
      <p:sp>
        <p:nvSpPr>
          <p:cNvPr id="9" name="Rectangle 8"/>
          <p:cNvSpPr/>
          <p:nvPr/>
        </p:nvSpPr>
        <p:spPr>
          <a:xfrm>
            <a:off x="947451" y="2047072"/>
            <a:ext cx="1079653"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27105" y="2047073"/>
            <a:ext cx="622453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738600"/>
            <a:ext cx="6709274" cy="369332"/>
          </a:xfrm>
          <a:prstGeom prst="rect">
            <a:avLst/>
          </a:prstGeom>
          <a:noFill/>
        </p:spPr>
        <p:txBody>
          <a:bodyPr wrap="square" rtlCol="0">
            <a:spAutoFit/>
          </a:bodyPr>
          <a:lstStyle/>
          <a:p>
            <a:r>
              <a:rPr lang="en-US" dirty="0"/>
              <a:t>YES	</a:t>
            </a:r>
            <a:r>
              <a:rPr lang="en-US" sz="1400" i="1" dirty="0"/>
              <a:t>(multiple types)</a:t>
            </a:r>
            <a:r>
              <a:rPr lang="en-US" dirty="0"/>
              <a:t> 					NO</a:t>
            </a:r>
          </a:p>
        </p:txBody>
      </p:sp>
      <p:sp>
        <p:nvSpPr>
          <p:cNvPr id="12" name="TextBox 11"/>
          <p:cNvSpPr txBox="1"/>
          <p:nvPr/>
        </p:nvSpPr>
        <p:spPr>
          <a:xfrm>
            <a:off x="1145755" y="2107932"/>
            <a:ext cx="6709273" cy="369332"/>
          </a:xfrm>
          <a:prstGeom prst="rect">
            <a:avLst/>
          </a:prstGeom>
          <a:noFill/>
        </p:spPr>
        <p:txBody>
          <a:bodyPr wrap="square" rtlCol="0">
            <a:spAutoFit/>
          </a:bodyPr>
          <a:lstStyle/>
          <a:p>
            <a:r>
              <a:rPr lang="en-US" dirty="0">
                <a:solidFill>
                  <a:schemeClr val="bg1"/>
                </a:solidFill>
              </a:rPr>
              <a:t>15%</a:t>
            </a:r>
            <a:r>
              <a:rPr lang="en-US" dirty="0"/>
              <a:t>								</a:t>
            </a:r>
            <a:r>
              <a:rPr lang="en-US" dirty="0">
                <a:solidFill>
                  <a:schemeClr val="bg1"/>
                </a:solidFill>
              </a:rPr>
              <a:t>87%</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8551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75BDDE-658C-9543-AE78-04CE71ADFC29}" type="slidenum">
              <a:rPr lang="en-US" smtClean="0"/>
              <a:t>21</a:t>
            </a:fld>
            <a:endParaRPr lang="en-US"/>
          </a:p>
        </p:txBody>
      </p:sp>
      <p:sp>
        <p:nvSpPr>
          <p:cNvPr id="6" name="TextBox 5"/>
          <p:cNvSpPr txBox="1"/>
          <p:nvPr/>
        </p:nvSpPr>
        <p:spPr>
          <a:xfrm>
            <a:off x="3668619" y="3523333"/>
            <a:ext cx="4583017" cy="1477328"/>
          </a:xfrm>
          <a:prstGeom prst="rect">
            <a:avLst/>
          </a:prstGeom>
          <a:noFill/>
        </p:spPr>
        <p:txBody>
          <a:bodyPr wrap="square" rtlCol="0">
            <a:spAutoFit/>
          </a:bodyPr>
          <a:lstStyle/>
          <a:p>
            <a:r>
              <a:rPr lang="en-US" i="1" dirty="0"/>
              <a:t>“My husband was forced to make decisions about my health without having a clear and full understanding of my medical status. He was handed a blank contract asking to sign off on my emergency </a:t>
            </a:r>
            <a:r>
              <a:rPr lang="en-US" i="1" dirty="0" err="1"/>
              <a:t>c-section</a:t>
            </a:r>
            <a:r>
              <a:rPr lang="en-US" i="1" dirty="0"/>
              <a:t>.”</a:t>
            </a:r>
          </a:p>
        </p:txBody>
      </p:sp>
      <p:sp>
        <p:nvSpPr>
          <p:cNvPr id="8" name="TextBox 7"/>
          <p:cNvSpPr txBox="1"/>
          <p:nvPr/>
        </p:nvSpPr>
        <p:spPr>
          <a:xfrm>
            <a:off x="528810" y="1176740"/>
            <a:ext cx="8009262" cy="707886"/>
          </a:xfrm>
          <a:prstGeom prst="rect">
            <a:avLst/>
          </a:prstGeom>
          <a:noFill/>
        </p:spPr>
        <p:txBody>
          <a:bodyPr wrap="square" rtlCol="0">
            <a:spAutoFit/>
          </a:bodyPr>
          <a:lstStyle/>
          <a:p>
            <a:r>
              <a:rPr lang="en-US" sz="2000" dirty="0"/>
              <a:t>Was your family or significant other provided with information regarding your condition that helped them to support you?</a:t>
            </a:r>
          </a:p>
        </p:txBody>
      </p:sp>
      <p:sp>
        <p:nvSpPr>
          <p:cNvPr id="9" name="Rectangle 8"/>
          <p:cNvSpPr/>
          <p:nvPr/>
        </p:nvSpPr>
        <p:spPr>
          <a:xfrm>
            <a:off x="947451" y="2201310"/>
            <a:ext cx="1872867"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20319" y="2201310"/>
            <a:ext cx="5431316"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92838"/>
            <a:ext cx="6709274" cy="369332"/>
          </a:xfrm>
          <a:prstGeom prst="rect">
            <a:avLst/>
          </a:prstGeom>
          <a:noFill/>
        </p:spPr>
        <p:txBody>
          <a:bodyPr wrap="square" rtlCol="0">
            <a:spAutoFit/>
          </a:bodyPr>
          <a:lstStyle/>
          <a:p>
            <a:r>
              <a:rPr lang="en-US" dirty="0"/>
              <a:t>YES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24%</a:t>
            </a:r>
            <a:r>
              <a:rPr lang="en-US" dirty="0"/>
              <a:t>								</a:t>
            </a:r>
            <a:r>
              <a:rPr lang="en-US" dirty="0">
                <a:solidFill>
                  <a:schemeClr val="bg1"/>
                </a:solidFill>
              </a:rPr>
              <a:t>76%</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220640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719855"/>
            <a:ext cx="8009262"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medical care you received in the hospital</a:t>
            </a:r>
            <a:r>
              <a:rPr lang="en-US" sz="2000" dirty="0"/>
              <a:t>?  </a:t>
            </a:r>
            <a:r>
              <a:rPr lang="en-US" sz="2000" dirty="0" smtClean="0"/>
              <a:t/>
            </a:r>
            <a:br>
              <a:rPr lang="en-US" sz="2000" dirty="0" smtClean="0"/>
            </a:br>
            <a:r>
              <a:rPr lang="en-US" sz="2000" dirty="0" smtClean="0"/>
              <a:t>N=39 </a:t>
            </a:r>
            <a:r>
              <a:rPr lang="en-US" sz="2000" dirty="0"/>
              <a:t>(7 skipped)</a:t>
            </a:r>
          </a:p>
        </p:txBody>
      </p:sp>
      <p:sp>
        <p:nvSpPr>
          <p:cNvPr id="9" name="Rectangle 8"/>
          <p:cNvSpPr/>
          <p:nvPr/>
        </p:nvSpPr>
        <p:spPr>
          <a:xfrm>
            <a:off x="947451" y="2201310"/>
            <a:ext cx="2820319"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67769" y="2201310"/>
            <a:ext cx="4483864"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039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41%</a:t>
            </a:r>
            <a:r>
              <a:rPr lang="en-US" dirty="0"/>
              <a:t>										</a:t>
            </a:r>
            <a:r>
              <a:rPr lang="en-US" dirty="0">
                <a:solidFill>
                  <a:schemeClr val="bg1"/>
                </a:solidFill>
              </a:rPr>
              <a:t>59%</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64896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719855"/>
            <a:ext cx="8009262"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medical care you received in the hospital</a:t>
            </a:r>
            <a:r>
              <a:rPr lang="en-US" sz="2000" dirty="0"/>
              <a:t>?  </a:t>
            </a:r>
            <a:r>
              <a:rPr lang="en-US" sz="2000" dirty="0" smtClean="0"/>
              <a:t/>
            </a:r>
            <a:br>
              <a:rPr lang="en-US" sz="2000" dirty="0" smtClean="0"/>
            </a:br>
            <a:r>
              <a:rPr lang="en-US" sz="2000" dirty="0" smtClean="0"/>
              <a:t>N=39 </a:t>
            </a:r>
            <a:r>
              <a:rPr lang="en-US" sz="2000" dirty="0"/>
              <a:t>(7 skipped)</a:t>
            </a:r>
          </a:p>
        </p:txBody>
      </p:sp>
      <p:sp>
        <p:nvSpPr>
          <p:cNvPr id="9" name="Rectangle 8"/>
          <p:cNvSpPr/>
          <p:nvPr/>
        </p:nvSpPr>
        <p:spPr>
          <a:xfrm>
            <a:off x="947451" y="2201310"/>
            <a:ext cx="2820319"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67769" y="2201310"/>
            <a:ext cx="4483864"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039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41%</a:t>
            </a:r>
            <a:r>
              <a:rPr lang="en-US" dirty="0"/>
              <a:t>										</a:t>
            </a:r>
            <a:r>
              <a:rPr lang="en-US" dirty="0">
                <a:solidFill>
                  <a:schemeClr val="bg1"/>
                </a:solidFill>
              </a:rPr>
              <a:t>59%</a:t>
            </a:r>
          </a:p>
        </p:txBody>
      </p:sp>
      <p:sp>
        <p:nvSpPr>
          <p:cNvPr id="13" name="TextBox 12"/>
          <p:cNvSpPr txBox="1"/>
          <p:nvPr/>
        </p:nvSpPr>
        <p:spPr>
          <a:xfrm>
            <a:off x="947450" y="3379169"/>
            <a:ext cx="2820319" cy="400110"/>
          </a:xfrm>
          <a:prstGeom prst="rect">
            <a:avLst/>
          </a:prstGeom>
          <a:noFill/>
        </p:spPr>
        <p:txBody>
          <a:bodyPr wrap="square" rtlCol="0">
            <a:spAutoFit/>
          </a:bodyPr>
          <a:lstStyle/>
          <a:p>
            <a:pPr algn="ctr"/>
            <a:r>
              <a:rPr lang="en-US" sz="2000" dirty="0"/>
              <a:t>How?</a:t>
            </a:r>
          </a:p>
        </p:txBody>
      </p:sp>
      <p:sp>
        <p:nvSpPr>
          <p:cNvPr id="17" name="Down Arrow 16"/>
          <p:cNvSpPr/>
          <p:nvPr/>
        </p:nvSpPr>
        <p:spPr>
          <a:xfrm>
            <a:off x="1972018" y="2873337"/>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47450" y="3748500"/>
            <a:ext cx="2820319" cy="117611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43" indent="-285743">
              <a:buFont typeface="Arial" charset="0"/>
              <a:buChar char="•"/>
            </a:pPr>
            <a:r>
              <a:rPr lang="en-US" dirty="0">
                <a:solidFill>
                  <a:schemeClr val="bg1"/>
                </a:solidFill>
              </a:rPr>
              <a:t>Paper survey</a:t>
            </a:r>
          </a:p>
          <a:p>
            <a:pPr marL="285743" indent="-285743">
              <a:buFont typeface="Arial" charset="0"/>
              <a:buChar char="•"/>
            </a:pPr>
            <a:r>
              <a:rPr lang="en-US" dirty="0">
                <a:solidFill>
                  <a:schemeClr val="bg1"/>
                </a:solidFill>
              </a:rPr>
              <a:t>Electronic survey</a:t>
            </a:r>
          </a:p>
          <a:p>
            <a:pPr marL="285743" indent="-285743">
              <a:buFont typeface="Arial" charset="0"/>
              <a:buChar char="•"/>
            </a:pPr>
            <a:r>
              <a:rPr lang="en-US" dirty="0">
                <a:solidFill>
                  <a:schemeClr val="bg1"/>
                </a:solidFill>
              </a:rPr>
              <a:t>Written narrative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689383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719855"/>
            <a:ext cx="8009262"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medical care you received in the hospital</a:t>
            </a:r>
            <a:r>
              <a:rPr lang="en-US" sz="2000" dirty="0"/>
              <a:t>?  </a:t>
            </a:r>
            <a:r>
              <a:rPr lang="en-US" sz="2000" dirty="0" smtClean="0"/>
              <a:t/>
            </a:r>
            <a:br>
              <a:rPr lang="en-US" sz="2000" dirty="0" smtClean="0"/>
            </a:br>
            <a:r>
              <a:rPr lang="en-US" sz="2000" dirty="0" smtClean="0"/>
              <a:t>N=39 </a:t>
            </a:r>
            <a:r>
              <a:rPr lang="en-US" sz="2000" dirty="0"/>
              <a:t>(7 skipped)</a:t>
            </a:r>
          </a:p>
        </p:txBody>
      </p:sp>
      <p:sp>
        <p:nvSpPr>
          <p:cNvPr id="9" name="Rectangle 8"/>
          <p:cNvSpPr/>
          <p:nvPr/>
        </p:nvSpPr>
        <p:spPr>
          <a:xfrm>
            <a:off x="947451" y="2201310"/>
            <a:ext cx="2820319"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67769" y="2201310"/>
            <a:ext cx="4483864"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039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41%</a:t>
            </a:r>
            <a:r>
              <a:rPr lang="en-US" dirty="0"/>
              <a:t>										</a:t>
            </a:r>
            <a:r>
              <a:rPr lang="en-US" dirty="0">
                <a:solidFill>
                  <a:schemeClr val="bg1"/>
                </a:solidFill>
              </a:rPr>
              <a:t>59%</a:t>
            </a:r>
          </a:p>
        </p:txBody>
      </p:sp>
      <p:sp>
        <p:nvSpPr>
          <p:cNvPr id="13" name="TextBox 12"/>
          <p:cNvSpPr txBox="1"/>
          <p:nvPr/>
        </p:nvSpPr>
        <p:spPr>
          <a:xfrm>
            <a:off x="947450" y="3379169"/>
            <a:ext cx="2820319" cy="400110"/>
          </a:xfrm>
          <a:prstGeom prst="rect">
            <a:avLst/>
          </a:prstGeom>
          <a:noFill/>
        </p:spPr>
        <p:txBody>
          <a:bodyPr wrap="square" rtlCol="0">
            <a:spAutoFit/>
          </a:bodyPr>
          <a:lstStyle/>
          <a:p>
            <a:pPr algn="ctr"/>
            <a:r>
              <a:rPr lang="en-US" sz="2000" dirty="0"/>
              <a:t>How?</a:t>
            </a:r>
          </a:p>
        </p:txBody>
      </p:sp>
      <p:sp>
        <p:nvSpPr>
          <p:cNvPr id="17" name="Down Arrow 16"/>
          <p:cNvSpPr/>
          <p:nvPr/>
        </p:nvSpPr>
        <p:spPr>
          <a:xfrm>
            <a:off x="1972018" y="2873337"/>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47450" y="3748500"/>
            <a:ext cx="2820319" cy="117611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43" indent="-285743">
              <a:buFont typeface="Arial" charset="0"/>
              <a:buChar char="•"/>
            </a:pPr>
            <a:r>
              <a:rPr lang="en-US" dirty="0">
                <a:solidFill>
                  <a:schemeClr val="bg1"/>
                </a:solidFill>
              </a:rPr>
              <a:t>Paper survey</a:t>
            </a:r>
          </a:p>
          <a:p>
            <a:pPr marL="285743" indent="-285743">
              <a:buFont typeface="Arial" charset="0"/>
              <a:buChar char="•"/>
            </a:pPr>
            <a:r>
              <a:rPr lang="en-US" dirty="0">
                <a:solidFill>
                  <a:schemeClr val="bg1"/>
                </a:solidFill>
              </a:rPr>
              <a:t>Electronic survey</a:t>
            </a:r>
          </a:p>
          <a:p>
            <a:pPr marL="285743" indent="-285743">
              <a:buFont typeface="Arial" charset="0"/>
              <a:buChar char="•"/>
            </a:pPr>
            <a:r>
              <a:rPr lang="en-US" dirty="0">
                <a:solidFill>
                  <a:schemeClr val="bg1"/>
                </a:solidFill>
              </a:rPr>
              <a:t>Written narrative</a:t>
            </a:r>
          </a:p>
        </p:txBody>
      </p:sp>
      <p:sp>
        <p:nvSpPr>
          <p:cNvPr id="19" name="Down Arrow 18"/>
          <p:cNvSpPr/>
          <p:nvPr/>
        </p:nvSpPr>
        <p:spPr>
          <a:xfrm rot="16200000">
            <a:off x="3872428" y="4086276"/>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82170" y="3007535"/>
            <a:ext cx="3569465" cy="707886"/>
          </a:xfrm>
          <a:prstGeom prst="rect">
            <a:avLst/>
          </a:prstGeom>
          <a:noFill/>
        </p:spPr>
        <p:txBody>
          <a:bodyPr wrap="square" rtlCol="0">
            <a:spAutoFit/>
          </a:bodyPr>
          <a:lstStyle/>
          <a:p>
            <a:r>
              <a:rPr lang="en-US" sz="2000" dirty="0"/>
              <a:t>Was this method adequate to convey your point of view?</a:t>
            </a:r>
          </a:p>
        </p:txBody>
      </p:sp>
      <p:sp>
        <p:nvSpPr>
          <p:cNvPr id="22" name="Rectangle 21"/>
          <p:cNvSpPr/>
          <p:nvPr/>
        </p:nvSpPr>
        <p:spPr>
          <a:xfrm>
            <a:off x="4673907" y="4027497"/>
            <a:ext cx="2123501"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797408" y="4027497"/>
            <a:ext cx="1454227"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188945" y="4098566"/>
            <a:ext cx="2974554" cy="369332"/>
          </a:xfrm>
          <a:prstGeom prst="rect">
            <a:avLst/>
          </a:prstGeom>
          <a:noFill/>
        </p:spPr>
        <p:txBody>
          <a:bodyPr wrap="square" rtlCol="0">
            <a:spAutoFit/>
          </a:bodyPr>
          <a:lstStyle/>
          <a:p>
            <a:r>
              <a:rPr lang="en-US" dirty="0">
                <a:solidFill>
                  <a:schemeClr val="bg1"/>
                </a:solidFill>
              </a:rPr>
              <a:t>65%</a:t>
            </a:r>
            <a:r>
              <a:rPr lang="en-US" dirty="0"/>
              <a:t>					</a:t>
            </a:r>
            <a:r>
              <a:rPr lang="en-US" dirty="0">
                <a:solidFill>
                  <a:schemeClr val="bg1"/>
                </a:solidFill>
              </a:rPr>
              <a:t>35%</a:t>
            </a:r>
          </a:p>
        </p:txBody>
      </p:sp>
      <p:sp>
        <p:nvSpPr>
          <p:cNvPr id="25" name="TextBox 24"/>
          <p:cNvSpPr txBox="1"/>
          <p:nvPr/>
        </p:nvSpPr>
        <p:spPr>
          <a:xfrm>
            <a:off x="5188946" y="3691593"/>
            <a:ext cx="3062689" cy="369332"/>
          </a:xfrm>
          <a:prstGeom prst="rect">
            <a:avLst/>
          </a:prstGeom>
          <a:noFill/>
        </p:spPr>
        <p:txBody>
          <a:bodyPr wrap="square" rtlCol="0">
            <a:spAutoFit/>
          </a:bodyPr>
          <a:lstStyle/>
          <a:p>
            <a:r>
              <a:rPr lang="en-US"/>
              <a:t>YES</a:t>
            </a:r>
            <a:r>
              <a:rPr lang="en-US" dirty="0"/>
              <a:t>					NO</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913990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663376"/>
            <a:ext cx="8240617"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prenatal care you received during your pregnancy</a:t>
            </a:r>
            <a:r>
              <a:rPr lang="en-US" sz="2000"/>
              <a:t>?  </a:t>
            </a:r>
            <a:r>
              <a:rPr lang="en-US" sz="2000" smtClean="0"/>
              <a:t/>
            </a:r>
            <a:br>
              <a:rPr lang="en-US" sz="2000" smtClean="0"/>
            </a:br>
            <a:r>
              <a:rPr lang="en-US" sz="2000" dirty="0" smtClean="0"/>
              <a:t>N=37 </a:t>
            </a:r>
            <a:r>
              <a:rPr lang="en-US" sz="2000" dirty="0"/>
              <a:t>(9 skipped)</a:t>
            </a:r>
          </a:p>
        </p:txBody>
      </p:sp>
      <p:sp>
        <p:nvSpPr>
          <p:cNvPr id="9" name="Rectangle 8"/>
          <p:cNvSpPr/>
          <p:nvPr/>
        </p:nvSpPr>
        <p:spPr>
          <a:xfrm>
            <a:off x="947452" y="2201310"/>
            <a:ext cx="1371752"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19203" y="2201310"/>
            <a:ext cx="593243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166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16%</a:t>
            </a:r>
            <a:r>
              <a:rPr lang="en-US" dirty="0"/>
              <a:t>										</a:t>
            </a:r>
            <a:r>
              <a:rPr lang="en-US" dirty="0">
                <a:solidFill>
                  <a:schemeClr val="bg1"/>
                </a:solidFill>
              </a:rPr>
              <a:t>84%</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549244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663376"/>
            <a:ext cx="8240617"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prenatal care you received during your pregnancy</a:t>
            </a:r>
            <a:r>
              <a:rPr lang="en-US" sz="2000"/>
              <a:t>?  </a:t>
            </a:r>
            <a:r>
              <a:rPr lang="en-US" sz="2000" smtClean="0"/>
              <a:t/>
            </a:r>
            <a:br>
              <a:rPr lang="en-US" sz="2000" smtClean="0"/>
            </a:br>
            <a:r>
              <a:rPr lang="en-US" sz="2000" dirty="0" smtClean="0"/>
              <a:t>N=37 </a:t>
            </a:r>
            <a:r>
              <a:rPr lang="en-US" sz="2000" dirty="0"/>
              <a:t>(9 skipped)</a:t>
            </a:r>
          </a:p>
        </p:txBody>
      </p:sp>
      <p:sp>
        <p:nvSpPr>
          <p:cNvPr id="9" name="Rectangle 8"/>
          <p:cNvSpPr/>
          <p:nvPr/>
        </p:nvSpPr>
        <p:spPr>
          <a:xfrm>
            <a:off x="947452" y="2201310"/>
            <a:ext cx="1371752"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19203" y="2201310"/>
            <a:ext cx="593243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166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16%</a:t>
            </a:r>
            <a:r>
              <a:rPr lang="en-US" dirty="0"/>
              <a:t>										</a:t>
            </a:r>
            <a:r>
              <a:rPr lang="en-US" dirty="0">
                <a:solidFill>
                  <a:schemeClr val="bg1"/>
                </a:solidFill>
              </a:rPr>
              <a:t>84%</a:t>
            </a:r>
          </a:p>
        </p:txBody>
      </p:sp>
      <p:sp>
        <p:nvSpPr>
          <p:cNvPr id="13" name="TextBox 12"/>
          <p:cNvSpPr txBox="1"/>
          <p:nvPr/>
        </p:nvSpPr>
        <p:spPr>
          <a:xfrm>
            <a:off x="947451" y="3379169"/>
            <a:ext cx="1490950" cy="400110"/>
          </a:xfrm>
          <a:prstGeom prst="rect">
            <a:avLst/>
          </a:prstGeom>
          <a:noFill/>
        </p:spPr>
        <p:txBody>
          <a:bodyPr wrap="square" rtlCol="0">
            <a:spAutoFit/>
          </a:bodyPr>
          <a:lstStyle/>
          <a:p>
            <a:pPr algn="ctr"/>
            <a:r>
              <a:rPr lang="en-US" sz="2000" dirty="0"/>
              <a:t>How?</a:t>
            </a:r>
          </a:p>
        </p:txBody>
      </p:sp>
      <p:sp>
        <p:nvSpPr>
          <p:cNvPr id="17" name="Down Arrow 16"/>
          <p:cNvSpPr/>
          <p:nvPr/>
        </p:nvSpPr>
        <p:spPr>
          <a:xfrm>
            <a:off x="1375118" y="2873337"/>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47450" y="3748501"/>
            <a:ext cx="2820319" cy="142173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43" indent="-285743">
              <a:buFont typeface="Arial" charset="0"/>
              <a:buChar char="•"/>
            </a:pPr>
            <a:r>
              <a:rPr lang="en-US" dirty="0">
                <a:solidFill>
                  <a:schemeClr val="bg1"/>
                </a:solidFill>
              </a:rPr>
              <a:t>Electronic survey</a:t>
            </a:r>
          </a:p>
          <a:p>
            <a:pPr marL="285743" indent="-285743">
              <a:buFont typeface="Arial" charset="0"/>
              <a:buChar char="•"/>
            </a:pPr>
            <a:r>
              <a:rPr lang="en-US" dirty="0">
                <a:solidFill>
                  <a:schemeClr val="bg1"/>
                </a:solidFill>
              </a:rPr>
              <a:t>Paper survey</a:t>
            </a:r>
          </a:p>
          <a:p>
            <a:pPr marL="285743" indent="-285743">
              <a:buFont typeface="Arial" charset="0"/>
              <a:buChar char="•"/>
            </a:pPr>
            <a:r>
              <a:rPr lang="en-US" dirty="0">
                <a:solidFill>
                  <a:schemeClr val="bg1"/>
                </a:solidFill>
              </a:rPr>
              <a:t>Interview</a:t>
            </a:r>
          </a:p>
          <a:p>
            <a:pPr marL="285743" indent="-285743">
              <a:buFont typeface="Arial" charset="0"/>
              <a:buChar char="•"/>
            </a:pPr>
            <a:r>
              <a:rPr lang="en-US" dirty="0">
                <a:solidFill>
                  <a:schemeClr val="bg1"/>
                </a:solidFill>
              </a:rPr>
              <a:t>Written narrative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968267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401" y="663376"/>
            <a:ext cx="8240617" cy="1015663"/>
          </a:xfrm>
          <a:prstGeom prst="rect">
            <a:avLst/>
          </a:prstGeom>
          <a:noFill/>
        </p:spPr>
        <p:txBody>
          <a:bodyPr wrap="square" rtlCol="0">
            <a:spAutoFit/>
          </a:bodyPr>
          <a:lstStyle/>
          <a:p>
            <a:r>
              <a:rPr lang="en-US" sz="2000" dirty="0"/>
              <a:t>Did your healthcare providers give you any opportunities to provide your perspective on the </a:t>
            </a:r>
            <a:r>
              <a:rPr lang="en-US" sz="2000" b="1" i="1" dirty="0"/>
              <a:t>prenatal care you received during your pregnancy</a:t>
            </a:r>
            <a:r>
              <a:rPr lang="en-US" sz="2000"/>
              <a:t>?  </a:t>
            </a:r>
            <a:r>
              <a:rPr lang="en-US" sz="2000" smtClean="0"/>
              <a:t/>
            </a:r>
            <a:br>
              <a:rPr lang="en-US" sz="2000" smtClean="0"/>
            </a:br>
            <a:r>
              <a:rPr lang="en-US" sz="2000" dirty="0" smtClean="0"/>
              <a:t>N=37 </a:t>
            </a:r>
            <a:r>
              <a:rPr lang="en-US" sz="2000" dirty="0"/>
              <a:t>(9 skipped)</a:t>
            </a:r>
          </a:p>
        </p:txBody>
      </p:sp>
      <p:sp>
        <p:nvSpPr>
          <p:cNvPr id="9" name="Rectangle 8"/>
          <p:cNvSpPr/>
          <p:nvPr/>
        </p:nvSpPr>
        <p:spPr>
          <a:xfrm>
            <a:off x="947452" y="2201310"/>
            <a:ext cx="1371752"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19203" y="2201310"/>
            <a:ext cx="593243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5754" y="1816638"/>
            <a:ext cx="6709274" cy="369332"/>
          </a:xfrm>
          <a:prstGeom prst="rect">
            <a:avLst/>
          </a:prstGeom>
          <a:noFill/>
        </p:spPr>
        <p:txBody>
          <a:bodyPr wrap="square" rtlCol="0">
            <a:spAutoFit/>
          </a:bodyPr>
          <a:lstStyle/>
          <a:p>
            <a:r>
              <a:rPr lang="en-US" dirty="0"/>
              <a:t>YES	 (various </a:t>
            </a:r>
            <a:r>
              <a:rPr lang="en-US" dirty="0" err="1"/>
              <a:t>timepoints</a:t>
            </a:r>
            <a:r>
              <a:rPr lang="en-US" dirty="0"/>
              <a:t>) 					NO</a:t>
            </a:r>
          </a:p>
        </p:txBody>
      </p:sp>
      <p:sp>
        <p:nvSpPr>
          <p:cNvPr id="12" name="TextBox 11"/>
          <p:cNvSpPr txBox="1"/>
          <p:nvPr/>
        </p:nvSpPr>
        <p:spPr>
          <a:xfrm>
            <a:off x="1145755" y="2262170"/>
            <a:ext cx="6709273" cy="369332"/>
          </a:xfrm>
          <a:prstGeom prst="rect">
            <a:avLst/>
          </a:prstGeom>
          <a:noFill/>
        </p:spPr>
        <p:txBody>
          <a:bodyPr wrap="square" rtlCol="0">
            <a:spAutoFit/>
          </a:bodyPr>
          <a:lstStyle/>
          <a:p>
            <a:r>
              <a:rPr lang="en-US" dirty="0">
                <a:solidFill>
                  <a:schemeClr val="bg1"/>
                </a:solidFill>
              </a:rPr>
              <a:t>16%</a:t>
            </a:r>
            <a:r>
              <a:rPr lang="en-US" dirty="0"/>
              <a:t>										</a:t>
            </a:r>
            <a:r>
              <a:rPr lang="en-US" dirty="0">
                <a:solidFill>
                  <a:schemeClr val="bg1"/>
                </a:solidFill>
              </a:rPr>
              <a:t>84%</a:t>
            </a:r>
          </a:p>
        </p:txBody>
      </p:sp>
      <p:sp>
        <p:nvSpPr>
          <p:cNvPr id="13" name="TextBox 12"/>
          <p:cNvSpPr txBox="1"/>
          <p:nvPr/>
        </p:nvSpPr>
        <p:spPr>
          <a:xfrm>
            <a:off x="947451" y="3379169"/>
            <a:ext cx="1490950" cy="400110"/>
          </a:xfrm>
          <a:prstGeom prst="rect">
            <a:avLst/>
          </a:prstGeom>
          <a:noFill/>
        </p:spPr>
        <p:txBody>
          <a:bodyPr wrap="square" rtlCol="0">
            <a:spAutoFit/>
          </a:bodyPr>
          <a:lstStyle/>
          <a:p>
            <a:pPr algn="ctr"/>
            <a:r>
              <a:rPr lang="en-US" sz="2000" dirty="0"/>
              <a:t>How?</a:t>
            </a:r>
          </a:p>
        </p:txBody>
      </p:sp>
      <p:sp>
        <p:nvSpPr>
          <p:cNvPr id="17" name="Down Arrow 16"/>
          <p:cNvSpPr/>
          <p:nvPr/>
        </p:nvSpPr>
        <p:spPr>
          <a:xfrm>
            <a:off x="1375118" y="2873337"/>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47450" y="3748501"/>
            <a:ext cx="2820319" cy="1421731"/>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43" indent="-285743">
              <a:buFont typeface="Arial" charset="0"/>
              <a:buChar char="•"/>
            </a:pPr>
            <a:r>
              <a:rPr lang="en-US" dirty="0">
                <a:solidFill>
                  <a:schemeClr val="bg1"/>
                </a:solidFill>
              </a:rPr>
              <a:t>Electronic survey</a:t>
            </a:r>
          </a:p>
          <a:p>
            <a:pPr marL="285743" indent="-285743">
              <a:buFont typeface="Arial" charset="0"/>
              <a:buChar char="•"/>
            </a:pPr>
            <a:r>
              <a:rPr lang="en-US" dirty="0">
                <a:solidFill>
                  <a:schemeClr val="bg1"/>
                </a:solidFill>
              </a:rPr>
              <a:t>Paper survey</a:t>
            </a:r>
          </a:p>
          <a:p>
            <a:pPr marL="285743" indent="-285743">
              <a:buFont typeface="Arial" charset="0"/>
              <a:buChar char="•"/>
            </a:pPr>
            <a:r>
              <a:rPr lang="en-US" dirty="0">
                <a:solidFill>
                  <a:schemeClr val="bg1"/>
                </a:solidFill>
              </a:rPr>
              <a:t>Interview</a:t>
            </a:r>
          </a:p>
          <a:p>
            <a:pPr marL="285743" indent="-285743">
              <a:buFont typeface="Arial" charset="0"/>
              <a:buChar char="•"/>
            </a:pPr>
            <a:r>
              <a:rPr lang="en-US" dirty="0">
                <a:solidFill>
                  <a:schemeClr val="bg1"/>
                </a:solidFill>
              </a:rPr>
              <a:t>Written narrative</a:t>
            </a:r>
          </a:p>
        </p:txBody>
      </p:sp>
      <p:sp>
        <p:nvSpPr>
          <p:cNvPr id="19" name="Down Arrow 18"/>
          <p:cNvSpPr/>
          <p:nvPr/>
        </p:nvSpPr>
        <p:spPr>
          <a:xfrm rot="16200000">
            <a:off x="3872428" y="4086276"/>
            <a:ext cx="705080" cy="407626"/>
          </a:xfrm>
          <a:prstGeom prst="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682168" y="3047740"/>
            <a:ext cx="3569465" cy="707886"/>
          </a:xfrm>
          <a:prstGeom prst="rect">
            <a:avLst/>
          </a:prstGeom>
          <a:noFill/>
        </p:spPr>
        <p:txBody>
          <a:bodyPr wrap="square" rtlCol="0">
            <a:spAutoFit/>
          </a:bodyPr>
          <a:lstStyle/>
          <a:p>
            <a:r>
              <a:rPr lang="en-US" sz="2000" dirty="0"/>
              <a:t>Was this method adequate to convey your point of view?</a:t>
            </a:r>
          </a:p>
        </p:txBody>
      </p:sp>
      <p:sp>
        <p:nvSpPr>
          <p:cNvPr id="22" name="Rectangle 21"/>
          <p:cNvSpPr/>
          <p:nvPr/>
        </p:nvSpPr>
        <p:spPr>
          <a:xfrm>
            <a:off x="4673906" y="4027497"/>
            <a:ext cx="2244688" cy="506776"/>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918594" y="4027497"/>
            <a:ext cx="1333040" cy="506776"/>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188945" y="4098566"/>
            <a:ext cx="2974554" cy="369332"/>
          </a:xfrm>
          <a:prstGeom prst="rect">
            <a:avLst/>
          </a:prstGeom>
          <a:noFill/>
        </p:spPr>
        <p:txBody>
          <a:bodyPr wrap="square" rtlCol="0">
            <a:spAutoFit/>
          </a:bodyPr>
          <a:lstStyle/>
          <a:p>
            <a:r>
              <a:rPr lang="en-US" dirty="0">
                <a:solidFill>
                  <a:schemeClr val="bg1"/>
                </a:solidFill>
              </a:rPr>
              <a:t>67%</a:t>
            </a:r>
            <a:r>
              <a:rPr lang="en-US" dirty="0"/>
              <a:t>					</a:t>
            </a:r>
            <a:r>
              <a:rPr lang="en-US" dirty="0">
                <a:solidFill>
                  <a:schemeClr val="bg1"/>
                </a:solidFill>
              </a:rPr>
              <a:t>33%</a:t>
            </a:r>
          </a:p>
        </p:txBody>
      </p:sp>
      <p:sp>
        <p:nvSpPr>
          <p:cNvPr id="25" name="TextBox 24"/>
          <p:cNvSpPr txBox="1"/>
          <p:nvPr/>
        </p:nvSpPr>
        <p:spPr>
          <a:xfrm>
            <a:off x="5188946" y="3691593"/>
            <a:ext cx="3062689" cy="369332"/>
          </a:xfrm>
          <a:prstGeom prst="rect">
            <a:avLst/>
          </a:prstGeom>
          <a:noFill/>
        </p:spPr>
        <p:txBody>
          <a:bodyPr wrap="square" rtlCol="0">
            <a:spAutoFit/>
          </a:bodyPr>
          <a:lstStyle/>
          <a:p>
            <a:r>
              <a:rPr lang="en-US"/>
              <a:t>YES</a:t>
            </a:r>
            <a:r>
              <a:rPr lang="en-US" dirty="0"/>
              <a:t>					NO</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01" y="5678231"/>
            <a:ext cx="1794802" cy="746638"/>
          </a:xfrm>
          <a:prstGeom prst="rect">
            <a:avLst/>
          </a:prstGeom>
        </p:spPr>
      </p:pic>
    </p:spTree>
    <p:extLst>
      <p:ext uri="{BB962C8B-B14F-4D97-AF65-F5344CB8AC3E}">
        <p14:creationId xmlns:p14="http://schemas.microsoft.com/office/powerpoint/2010/main" val="1557912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1934582" y="347862"/>
            <a:ext cx="4934532" cy="527233"/>
          </a:xfrm>
        </p:spPr>
        <p:txBody>
          <a:bodyPr anchor="b">
            <a:noAutofit/>
          </a:bodyPr>
          <a:lstStyle/>
          <a:p>
            <a:pPr eaLnBrk="1" hangingPunct="1"/>
            <a:r>
              <a:rPr lang="en-US" altLang="en-US" sz="3200" dirty="0">
                <a:effectLst>
                  <a:outerShdw blurRad="38100" dist="38100" dir="2700000" algn="tl">
                    <a:srgbClr val="C0C0C0"/>
                  </a:outerShdw>
                </a:effectLst>
                <a:latin typeface="Calisto MT" charset="0"/>
                <a:ea typeface="Calisto MT" charset="0"/>
                <a:cs typeface="Calisto MT" charset="0"/>
              </a:rPr>
              <a:t>www.Preeclampsia.org</a:t>
            </a:r>
          </a:p>
        </p:txBody>
      </p:sp>
      <p:pic>
        <p:nvPicPr>
          <p:cNvPr id="23"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578" y="1348667"/>
            <a:ext cx="6209075" cy="2430288"/>
          </a:xfrm>
          <a:solidFill>
            <a:srgbClr val="404040"/>
          </a:solidFill>
          <a:ln w="88900">
            <a:solidFill>
              <a:schemeClr val="tx1"/>
            </a:solidFill>
            <a:miter lim="800000"/>
            <a:headEnd/>
            <a:tailEnd/>
          </a:ln>
          <a:effectLst>
            <a:outerShdw blurRad="127000" dir="4680000" sx="102000" sy="102000" algn="ctr" rotWithShape="0">
              <a:srgbClr val="000000">
                <a:alpha val="39999"/>
              </a:srgbClr>
            </a:outerShdw>
          </a:effectLst>
        </p:spPr>
      </p:pic>
      <p:sp>
        <p:nvSpPr>
          <p:cNvPr id="28" name="Footer Placeholder 3"/>
          <p:cNvSpPr>
            <a:spLocks noGrp="1"/>
          </p:cNvSpPr>
          <p:nvPr>
            <p:ph type="ftr" sz="quarter" idx="4294967295"/>
          </p:nvPr>
        </p:nvSpPr>
        <p:spPr>
          <a:xfrm>
            <a:off x="3003260" y="6400800"/>
            <a:ext cx="3001790" cy="309866"/>
          </a:xfrm>
          <a:prstGeom prst="rect">
            <a:avLst/>
          </a:prstGeom>
        </p:spPr>
        <p:txBody>
          <a:bodyPr/>
          <a:lstStyle>
            <a:lvl1pPr eaLnBrk="0" hangingPunct="0">
              <a:defRPr sz="1350">
                <a:solidFill>
                  <a:schemeClr val="tx1"/>
                </a:solidFill>
                <a:latin typeface="Arial" charset="0"/>
                <a:ea typeface="ＭＳ Ｐゴシック" charset="-128"/>
              </a:defRPr>
            </a:lvl1pPr>
            <a:lvl2pPr marL="417899" indent="-160731" eaLnBrk="0" hangingPunct="0">
              <a:defRPr sz="1350">
                <a:solidFill>
                  <a:schemeClr val="tx1"/>
                </a:solidFill>
                <a:latin typeface="Arial" charset="0"/>
                <a:ea typeface="ＭＳ Ｐゴシック" charset="-128"/>
              </a:defRPr>
            </a:lvl2pPr>
            <a:lvl3pPr marL="642922" indent="-128585" eaLnBrk="0" hangingPunct="0">
              <a:defRPr sz="1350">
                <a:solidFill>
                  <a:schemeClr val="tx1"/>
                </a:solidFill>
                <a:latin typeface="Arial" charset="0"/>
                <a:ea typeface="ＭＳ Ｐゴシック" charset="-128"/>
              </a:defRPr>
            </a:lvl3pPr>
            <a:lvl4pPr marL="900091" indent="-128585" eaLnBrk="0" hangingPunct="0">
              <a:defRPr sz="1350">
                <a:solidFill>
                  <a:schemeClr val="tx1"/>
                </a:solidFill>
                <a:latin typeface="Arial" charset="0"/>
                <a:ea typeface="ＭＳ Ｐゴシック" charset="-128"/>
              </a:defRPr>
            </a:lvl4pPr>
            <a:lvl5pPr marL="1157259" indent="-128585" eaLnBrk="0" hangingPunct="0">
              <a:defRPr sz="1350">
                <a:solidFill>
                  <a:schemeClr val="tx1"/>
                </a:solidFill>
                <a:latin typeface="Arial" charset="0"/>
                <a:ea typeface="ＭＳ Ｐゴシック" charset="-128"/>
              </a:defRPr>
            </a:lvl5pPr>
            <a:lvl6pPr marL="1414428" indent="-128585" eaLnBrk="0" fontAlgn="base" hangingPunct="0">
              <a:spcBef>
                <a:spcPct val="0"/>
              </a:spcBef>
              <a:spcAft>
                <a:spcPct val="0"/>
              </a:spcAft>
              <a:defRPr sz="1350">
                <a:solidFill>
                  <a:schemeClr val="tx1"/>
                </a:solidFill>
                <a:latin typeface="Arial" charset="0"/>
                <a:ea typeface="ＭＳ Ｐゴシック" charset="-128"/>
              </a:defRPr>
            </a:lvl6pPr>
            <a:lvl7pPr marL="1671596" indent="-128585" eaLnBrk="0" fontAlgn="base" hangingPunct="0">
              <a:spcBef>
                <a:spcPct val="0"/>
              </a:spcBef>
              <a:spcAft>
                <a:spcPct val="0"/>
              </a:spcAft>
              <a:defRPr sz="1350">
                <a:solidFill>
                  <a:schemeClr val="tx1"/>
                </a:solidFill>
                <a:latin typeface="Arial" charset="0"/>
                <a:ea typeface="ＭＳ Ｐゴシック" charset="-128"/>
              </a:defRPr>
            </a:lvl7pPr>
            <a:lvl8pPr marL="1928765" indent="-128585" eaLnBrk="0" fontAlgn="base" hangingPunct="0">
              <a:spcBef>
                <a:spcPct val="0"/>
              </a:spcBef>
              <a:spcAft>
                <a:spcPct val="0"/>
              </a:spcAft>
              <a:defRPr sz="1350">
                <a:solidFill>
                  <a:schemeClr val="tx1"/>
                </a:solidFill>
                <a:latin typeface="Arial" charset="0"/>
                <a:ea typeface="ＭＳ Ｐゴシック" charset="-128"/>
              </a:defRPr>
            </a:lvl8pPr>
            <a:lvl9pPr marL="2185934" indent="-128585" eaLnBrk="0" fontAlgn="base" hangingPunct="0">
              <a:spcBef>
                <a:spcPct val="0"/>
              </a:spcBef>
              <a:spcAft>
                <a:spcPct val="0"/>
              </a:spcAft>
              <a:defRPr sz="1350">
                <a:solidFill>
                  <a:schemeClr val="tx1"/>
                </a:solidFill>
                <a:latin typeface="Arial" charset="0"/>
                <a:ea typeface="ＭＳ Ｐゴシック" charset="-128"/>
              </a:defRPr>
            </a:lvl9pPr>
          </a:lstStyle>
          <a:p>
            <a:pPr eaLnBrk="1" hangingPunct="1"/>
            <a:r>
              <a:rPr lang="en-US" altLang="en-US" sz="1400" dirty="0">
                <a:solidFill>
                  <a:schemeClr val="bg1"/>
                </a:solidFill>
              </a:rPr>
              <a:t>© 2016 Preeclampsia Foundation </a:t>
            </a:r>
          </a:p>
        </p:txBody>
      </p:sp>
      <p:sp>
        <p:nvSpPr>
          <p:cNvPr id="24" name="Subtitle 2"/>
          <p:cNvSpPr txBox="1">
            <a:spLocks/>
          </p:cNvSpPr>
          <p:nvPr/>
        </p:nvSpPr>
        <p:spPr bwMode="auto">
          <a:xfrm>
            <a:off x="2111555" y="772090"/>
            <a:ext cx="4134795" cy="4920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ts val="169"/>
              </a:spcBef>
            </a:pPr>
            <a:r>
              <a:rPr lang="en-US" altLang="en-US" sz="2000" i="1" dirty="0">
                <a:solidFill>
                  <a:schemeClr val="tx2"/>
                </a:solidFill>
                <a:effectLst>
                  <a:outerShdw blurRad="38100" dist="38100" dir="2700000" algn="tl">
                    <a:srgbClr val="C0C0C0"/>
                  </a:outerShdw>
                </a:effectLst>
                <a:latin typeface="Calibri" charset="0"/>
              </a:rPr>
              <a:t>A trusted resource for your patients</a:t>
            </a:r>
          </a:p>
        </p:txBody>
      </p:sp>
      <p:pic>
        <p:nvPicPr>
          <p:cNvPr id="86020" name="Picture 3" descr="registry_logo_fn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872" y="4570752"/>
            <a:ext cx="1569412" cy="101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txBox="1">
            <a:spLocks/>
          </p:cNvSpPr>
          <p:nvPr/>
        </p:nvSpPr>
        <p:spPr bwMode="auto">
          <a:xfrm>
            <a:off x="495300" y="4418870"/>
            <a:ext cx="5926805" cy="34124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dirty="0">
                <a:solidFill>
                  <a:srgbClr val="C00000"/>
                </a:solidFill>
                <a:effectLst>
                  <a:outerShdw blurRad="38100" dist="38100" dir="2700000" algn="tl">
                    <a:srgbClr val="C0C0C0"/>
                  </a:outerShdw>
                </a:effectLst>
                <a:latin typeface="Calisto MT" charset="0"/>
                <a:ea typeface="Calisto MT" charset="0"/>
                <a:cs typeface="Calisto MT" charset="0"/>
              </a:rPr>
              <a:t>www.PreeclampsiaRegistry.org</a:t>
            </a:r>
          </a:p>
        </p:txBody>
      </p:sp>
      <p:sp>
        <p:nvSpPr>
          <p:cNvPr id="27" name="Subtitle 2"/>
          <p:cNvSpPr txBox="1">
            <a:spLocks/>
          </p:cNvSpPr>
          <p:nvPr/>
        </p:nvSpPr>
        <p:spPr bwMode="auto">
          <a:xfrm>
            <a:off x="2316046" y="4698319"/>
            <a:ext cx="3689004" cy="49202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None/>
            </a:pPr>
            <a:r>
              <a:rPr lang="en-US" altLang="en-US" sz="2000" i="1" dirty="0">
                <a:solidFill>
                  <a:schemeClr val="tx2"/>
                </a:solidFill>
                <a:effectLst>
                  <a:outerShdw blurRad="38100" dist="38100" dir="2700000" algn="tl">
                    <a:srgbClr val="C0C0C0"/>
                  </a:outerShdw>
                </a:effectLst>
                <a:latin typeface="Calibri" charset="0"/>
              </a:rPr>
              <a:t>A trusted resource for researchers; </a:t>
            </a:r>
            <a:r>
              <a:rPr lang="en-US" altLang="en-US" sz="2000" i="1" dirty="0" smtClean="0">
                <a:solidFill>
                  <a:schemeClr val="tx2"/>
                </a:solidFill>
                <a:effectLst>
                  <a:outerShdw blurRad="38100" dist="38100" dir="2700000" algn="tl">
                    <a:srgbClr val="C0C0C0"/>
                  </a:outerShdw>
                </a:effectLst>
                <a:latin typeface="Calibri" charset="0"/>
              </a:rPr>
              <a:t>encourage </a:t>
            </a:r>
            <a:r>
              <a:rPr lang="en-US" altLang="en-US" sz="2000" i="1" dirty="0">
                <a:solidFill>
                  <a:schemeClr val="tx2"/>
                </a:solidFill>
                <a:effectLst>
                  <a:outerShdw blurRad="38100" dist="38100" dir="2700000" algn="tl">
                    <a:srgbClr val="C0C0C0"/>
                  </a:outerShdw>
                </a:effectLst>
                <a:latin typeface="Calibri" charset="0"/>
              </a:rPr>
              <a:t>your patients to enroll</a:t>
            </a:r>
          </a:p>
        </p:txBody>
      </p:sp>
      <p:grpSp>
        <p:nvGrpSpPr>
          <p:cNvPr id="3" name="Group 2"/>
          <p:cNvGrpSpPr/>
          <p:nvPr/>
        </p:nvGrpSpPr>
        <p:grpSpPr>
          <a:xfrm>
            <a:off x="6407341" y="4660219"/>
            <a:ext cx="3028759" cy="1225197"/>
            <a:chOff x="6152786" y="4126937"/>
            <a:chExt cx="2649691" cy="1225197"/>
          </a:xfrm>
        </p:grpSpPr>
        <p:sp>
          <p:nvSpPr>
            <p:cNvPr id="2" name="Rectangle 1"/>
            <p:cNvSpPr/>
            <p:nvPr/>
          </p:nvSpPr>
          <p:spPr>
            <a:xfrm>
              <a:off x="6152786" y="4126937"/>
              <a:ext cx="2452576" cy="122519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TextBox 28"/>
            <p:cNvSpPr txBox="1"/>
            <p:nvPr/>
          </p:nvSpPr>
          <p:spPr>
            <a:xfrm>
              <a:off x="6295549" y="4302640"/>
              <a:ext cx="2506928" cy="461665"/>
            </a:xfrm>
            <a:prstGeom prst="rect">
              <a:avLst/>
            </a:prstGeom>
            <a:noFill/>
            <a:ln>
              <a:noFill/>
            </a:ln>
          </p:spPr>
          <p:txBody>
            <a:bodyPr wrap="square">
              <a:spAutoFit/>
            </a:bodyPr>
            <a:lstStyle/>
            <a:p>
              <a:pPr>
                <a:defRPr/>
              </a:pPr>
              <a:r>
                <a:rPr lang="en-US" sz="1200" i="1" dirty="0">
                  <a:ea typeface="ＭＳ Ｐゴシック" charset="0"/>
                  <a:cs typeface="ＭＳ Ｐゴシック" charset="0"/>
                </a:rPr>
                <a:t>Eleni Tsigas, Executive Director</a:t>
              </a:r>
            </a:p>
            <a:p>
              <a:pPr>
                <a:defRPr/>
              </a:pPr>
              <a:r>
                <a:rPr lang="en-US" sz="1200" i="1" dirty="0">
                  <a:ea typeface="ＭＳ Ｐゴシック" charset="0"/>
                  <a:cs typeface="ＭＳ Ｐゴシック" charset="0"/>
                </a:rPr>
                <a:t>eleni.tsigas@preeclampsia.org</a:t>
              </a:r>
            </a:p>
          </p:txBody>
        </p:sp>
        <p:grpSp>
          <p:nvGrpSpPr>
            <p:cNvPr id="86025" name="Group 29"/>
            <p:cNvGrpSpPr>
              <a:grpSpLocks/>
            </p:cNvGrpSpPr>
            <p:nvPr/>
          </p:nvGrpSpPr>
          <p:grpSpPr bwMode="auto">
            <a:xfrm>
              <a:off x="6295548" y="4734320"/>
              <a:ext cx="2506929" cy="514527"/>
              <a:chOff x="6507025" y="5888970"/>
              <a:chExt cx="3704592" cy="693738"/>
            </a:xfrm>
          </p:grpSpPr>
          <p:pic>
            <p:nvPicPr>
              <p:cNvPr id="86026" name="Picture 30" descr="Twit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7025" y="5888970"/>
                <a:ext cx="693738" cy="6937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049960" y="6017123"/>
                <a:ext cx="3161657" cy="373478"/>
              </a:xfrm>
              <a:prstGeom prst="rect">
                <a:avLst/>
              </a:prstGeom>
              <a:noFill/>
              <a:ln>
                <a:noFill/>
              </a:ln>
            </p:spPr>
            <p:txBody>
              <a:bodyPr>
                <a:spAutoFit/>
              </a:bodyPr>
              <a:lstStyle/>
              <a:p>
                <a:pPr>
                  <a:defRPr/>
                </a:pPr>
                <a:r>
                  <a:rPr lang="en-US" sz="1200" dirty="0">
                    <a:ea typeface="ＭＳ Ｐゴシック" charset="0"/>
                    <a:cs typeface="ＭＳ Ｐゴシック" charset="0"/>
                  </a:rPr>
                  <a:t>@Eleni_Z_Tsigas</a:t>
                </a:r>
              </a:p>
            </p:txBody>
          </p:sp>
        </p:grpSp>
      </p:grpSp>
    </p:spTree>
    <p:extLst>
      <p:ext uri="{BB962C8B-B14F-4D97-AF65-F5344CB8AC3E}">
        <p14:creationId xmlns:p14="http://schemas.microsoft.com/office/powerpoint/2010/main" val="143030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101205"/>
            <a:ext cx="8229600" cy="653337"/>
          </a:xfrm>
        </p:spPr>
        <p:txBody>
          <a:bodyPr>
            <a:normAutofit/>
          </a:bodyPr>
          <a:lstStyle/>
          <a:p>
            <a:pPr algn="l"/>
            <a:r>
              <a:rPr lang="en-US" sz="3600" dirty="0" smtClean="0"/>
              <a:t>References &amp; Resources</a:t>
            </a:r>
            <a:endParaRPr lang="en-US" sz="3600" dirty="0"/>
          </a:p>
        </p:txBody>
      </p:sp>
      <p:sp>
        <p:nvSpPr>
          <p:cNvPr id="3" name="Content Placeholder 2"/>
          <p:cNvSpPr>
            <a:spLocks noGrp="1"/>
          </p:cNvSpPr>
          <p:nvPr>
            <p:ph idx="1"/>
          </p:nvPr>
        </p:nvSpPr>
        <p:spPr>
          <a:xfrm>
            <a:off x="204788" y="754542"/>
            <a:ext cx="8723312" cy="5500342"/>
          </a:xfrm>
        </p:spPr>
        <p:txBody>
          <a:bodyPr>
            <a:noAutofit/>
          </a:bodyPr>
          <a:lstStyle/>
          <a:p>
            <a:pPr>
              <a:lnSpc>
                <a:spcPct val="120000"/>
              </a:lnSpc>
              <a:spcBef>
                <a:spcPts val="400"/>
              </a:spcBef>
            </a:pPr>
            <a:r>
              <a:rPr lang="en-US" sz="1200" dirty="0"/>
              <a:t>Guide to Patient and Family Engagement in Hospital Quality and Safety. Content last reviewed June 2013. Agency for Healthcare Research and Quality, Rockville, MD.</a:t>
            </a:r>
            <a:br>
              <a:rPr lang="en-US" sz="1200" dirty="0"/>
            </a:br>
            <a:r>
              <a:rPr lang="en-US" sz="1200" dirty="0"/>
              <a:t>http://www .</a:t>
            </a:r>
            <a:r>
              <a:rPr lang="en-US" sz="1200" dirty="0" err="1"/>
              <a:t>ahrq.gov</a:t>
            </a:r>
            <a:r>
              <a:rPr lang="en-US" sz="1200" dirty="0"/>
              <a:t>/professionals/systems/hospital/</a:t>
            </a:r>
            <a:r>
              <a:rPr lang="en-US" sz="1200" dirty="0" err="1"/>
              <a:t>engagingfamilies</a:t>
            </a:r>
            <a:r>
              <a:rPr lang="en-US" sz="1200" dirty="0"/>
              <a:t>/</a:t>
            </a:r>
            <a:r>
              <a:rPr lang="en-US" sz="1200" dirty="0" err="1"/>
              <a:t>guide.html</a:t>
            </a:r>
            <a:r>
              <a:rPr lang="en-US" sz="1200" dirty="0"/>
              <a:t> </a:t>
            </a:r>
          </a:p>
          <a:p>
            <a:pPr>
              <a:lnSpc>
                <a:spcPct val="120000"/>
              </a:lnSpc>
              <a:spcBef>
                <a:spcPts val="400"/>
              </a:spcBef>
            </a:pPr>
            <a:r>
              <a:rPr lang="en-US" sz="1200" dirty="0"/>
              <a:t>Health Policy Brief: </a:t>
            </a:r>
            <a:r>
              <a:rPr lang="en-US" sz="1200" dirty="0" smtClean="0"/>
              <a:t>February 14</a:t>
            </a:r>
            <a:r>
              <a:rPr lang="en-US" sz="1200" dirty="0"/>
              <a:t>, 2013 Patient Engagement </a:t>
            </a:r>
          </a:p>
          <a:p>
            <a:pPr>
              <a:lnSpc>
                <a:spcPct val="120000"/>
              </a:lnSpc>
              <a:spcBef>
                <a:spcPts val="400"/>
              </a:spcBef>
            </a:pPr>
            <a:r>
              <a:rPr lang="en-US" sz="1200" dirty="0"/>
              <a:t>http://www .</a:t>
            </a:r>
            <a:r>
              <a:rPr lang="en-US" sz="1200" dirty="0" err="1"/>
              <a:t>healthaffairs.org</a:t>
            </a:r>
            <a:r>
              <a:rPr lang="en-US" sz="1200" dirty="0"/>
              <a:t>/</a:t>
            </a:r>
            <a:r>
              <a:rPr lang="en-US" sz="1200" dirty="0" err="1"/>
              <a:t>healthpolicybriefs</a:t>
            </a:r>
            <a:r>
              <a:rPr lang="en-US" sz="1200" dirty="0"/>
              <a:t>/</a:t>
            </a:r>
            <a:r>
              <a:rPr lang="en-US" sz="1200" dirty="0" err="1"/>
              <a:t>brief.php?brief_id</a:t>
            </a:r>
            <a:r>
              <a:rPr lang="en-US" sz="1200" dirty="0"/>
              <a:t>=86 </a:t>
            </a:r>
          </a:p>
          <a:p>
            <a:pPr>
              <a:lnSpc>
                <a:spcPct val="120000"/>
              </a:lnSpc>
              <a:spcBef>
                <a:spcPts val="400"/>
              </a:spcBef>
            </a:pPr>
            <a:r>
              <a:rPr lang="en-US" sz="1200" dirty="0"/>
              <a:t>Engaging Health Care Users: A Framework for Healthy Individuals and Communities, http://www .</a:t>
            </a:r>
            <a:r>
              <a:rPr lang="en-US" sz="1200" dirty="0" err="1"/>
              <a:t>aha.org</a:t>
            </a:r>
            <a:r>
              <a:rPr lang="en-US" sz="1200" dirty="0"/>
              <a:t>/research/</a:t>
            </a:r>
            <a:r>
              <a:rPr lang="en-US" sz="1200" dirty="0" err="1"/>
              <a:t>cor</a:t>
            </a:r>
            <a:r>
              <a:rPr lang="en-US" sz="1200" dirty="0"/>
              <a:t>/engaging/</a:t>
            </a:r>
            <a:r>
              <a:rPr lang="en-US" sz="1200" dirty="0" err="1"/>
              <a:t>index.shtml</a:t>
            </a:r>
            <a:r>
              <a:rPr lang="en-US" sz="1200" dirty="0"/>
              <a:t> </a:t>
            </a:r>
          </a:p>
          <a:p>
            <a:pPr>
              <a:lnSpc>
                <a:spcPct val="120000"/>
              </a:lnSpc>
              <a:spcBef>
                <a:spcPts val="400"/>
              </a:spcBef>
            </a:pPr>
            <a:r>
              <a:rPr lang="en-US" sz="1200" dirty="0"/>
              <a:t>Patient Safety Primer Last Updated: July 2016, The Role of the Patient in Safety https://</a:t>
            </a:r>
            <a:r>
              <a:rPr lang="en-US" sz="1200" dirty="0" err="1"/>
              <a:t>psnet.ahrq.gov</a:t>
            </a:r>
            <a:r>
              <a:rPr lang="en-US" sz="1200" dirty="0"/>
              <a:t>/primers/primer/17 </a:t>
            </a:r>
          </a:p>
          <a:p>
            <a:pPr>
              <a:lnSpc>
                <a:spcPct val="120000"/>
              </a:lnSpc>
              <a:spcBef>
                <a:spcPts val="400"/>
              </a:spcBef>
            </a:pPr>
            <a:r>
              <a:rPr lang="en-US" sz="1200" dirty="0"/>
              <a:t>Guide to Patient and Family Engagement Exhibit 12. Involving Patients and Family Members at the Hospital Level http://</a:t>
            </a:r>
            <a:r>
              <a:rPr lang="en-US" sz="1200" dirty="0" err="1"/>
              <a:t>www.ahrq.gov</a:t>
            </a:r>
            <a:r>
              <a:rPr lang="en-US" sz="1200" dirty="0"/>
              <a:t>/research/findings/final- reports/</a:t>
            </a:r>
            <a:r>
              <a:rPr lang="en-US" sz="1200" dirty="0" err="1"/>
              <a:t>ptfamilyscan</a:t>
            </a:r>
            <a:r>
              <a:rPr lang="en-US" sz="1200" dirty="0"/>
              <a:t>/ptfamilyex12.html </a:t>
            </a:r>
          </a:p>
          <a:p>
            <a:pPr>
              <a:lnSpc>
                <a:spcPct val="120000"/>
              </a:lnSpc>
              <a:spcBef>
                <a:spcPts val="400"/>
              </a:spcBef>
            </a:pPr>
            <a:r>
              <a:rPr lang="en-US" sz="1200" dirty="0"/>
              <a:t>The Joint Commission, Speak Up Initiatives https://</a:t>
            </a:r>
            <a:r>
              <a:rPr lang="en-US" sz="1200" dirty="0" err="1"/>
              <a:t>www.jointcommission.org</a:t>
            </a:r>
            <a:r>
              <a:rPr lang="en-US" sz="1200" dirty="0"/>
              <a:t>/</a:t>
            </a:r>
            <a:r>
              <a:rPr lang="en-US" sz="1200" dirty="0" err="1"/>
              <a:t>speakup.aspx</a:t>
            </a:r>
            <a:r>
              <a:rPr lang="en-US" sz="1200" dirty="0"/>
              <a:t> </a:t>
            </a:r>
          </a:p>
          <a:p>
            <a:pPr>
              <a:lnSpc>
                <a:spcPct val="120000"/>
              </a:lnSpc>
              <a:spcBef>
                <a:spcPts val="400"/>
              </a:spcBef>
            </a:pPr>
            <a:r>
              <a:rPr lang="en-US" sz="1200" dirty="0" smtClean="0"/>
              <a:t>Hospitals in Pursuit of Excellence: “Current State of Patient and Family Engagement Strategies </a:t>
            </a:r>
            <a:r>
              <a:rPr lang="en-US" sz="1200" dirty="0"/>
              <a:t>in American Hospitals” </a:t>
            </a:r>
            <a:r>
              <a:rPr lang="en-US" sz="1200" dirty="0">
                <a:hlinkClick r:id="rId2"/>
              </a:rPr>
              <a:t>http://</a:t>
            </a:r>
            <a:r>
              <a:rPr lang="en-US" sz="1200" dirty="0" smtClean="0">
                <a:hlinkClick r:id="rId2"/>
              </a:rPr>
              <a:t>www.hpoe.org/resources/hpoe-live-webinars/1640</a:t>
            </a:r>
            <a:endParaRPr lang="en-US" sz="1200" dirty="0" smtClean="0"/>
          </a:p>
          <a:p>
            <a:pPr>
              <a:lnSpc>
                <a:spcPct val="120000"/>
              </a:lnSpc>
              <a:spcBef>
                <a:spcPts val="400"/>
              </a:spcBef>
            </a:pPr>
            <a:r>
              <a:rPr lang="en-US" sz="1200" dirty="0" smtClean="0"/>
              <a:t>Patient and Family Centered </a:t>
            </a:r>
            <a:r>
              <a:rPr lang="en-US" sz="1200" dirty="0"/>
              <a:t>Care </a:t>
            </a:r>
            <a:r>
              <a:rPr lang="en-US" sz="1200" dirty="0" smtClean="0"/>
              <a:t>Partners (skills development and tools for creating patient councils) </a:t>
            </a:r>
            <a:r>
              <a:rPr lang="en-US" sz="1200" dirty="0">
                <a:hlinkClick r:id="rId3"/>
              </a:rPr>
              <a:t>https://</a:t>
            </a:r>
            <a:r>
              <a:rPr lang="en-US" sz="1200" dirty="0" smtClean="0">
                <a:hlinkClick r:id="rId3"/>
              </a:rPr>
              <a:t>pfccpartners.com</a:t>
            </a:r>
            <a:endParaRPr lang="en-US" sz="1200" dirty="0" smtClean="0"/>
          </a:p>
          <a:p>
            <a:pPr>
              <a:lnSpc>
                <a:spcPct val="120000"/>
              </a:lnSpc>
              <a:spcBef>
                <a:spcPts val="400"/>
              </a:spcBef>
            </a:pPr>
            <a:r>
              <a:rPr lang="en-US" sz="1200" dirty="0" smtClean="0"/>
              <a:t>Lyndon A, et al. Transforming Communication and Safety Culture in Intrapartum Care: A Multi-Organization Blueprint. Obstetrics &amp; Gynecology, May 2015 Vol 125, No. 5.</a:t>
            </a:r>
          </a:p>
          <a:p>
            <a:pPr>
              <a:lnSpc>
                <a:spcPct val="120000"/>
              </a:lnSpc>
              <a:spcBef>
                <a:spcPts val="400"/>
              </a:spcBef>
            </a:pPr>
            <a:r>
              <a:rPr lang="en-US" sz="1200" dirty="0" smtClean="0"/>
              <a:t>Brett J, et al. </a:t>
            </a:r>
            <a:r>
              <a:rPr lang="en-US" sz="1200" dirty="0" err="1" smtClean="0"/>
              <a:t>Systemaic</a:t>
            </a:r>
            <a:r>
              <a:rPr lang="en-US" sz="1200" dirty="0" smtClean="0"/>
              <a:t> Review of the Impact of Patient and Public Involvement on Service Users, Researchers and Communities. Patient (2014) 7:387-395</a:t>
            </a:r>
          </a:p>
          <a:p>
            <a:pPr>
              <a:lnSpc>
                <a:spcPct val="120000"/>
              </a:lnSpc>
              <a:spcBef>
                <a:spcPts val="400"/>
              </a:spcBef>
            </a:pPr>
            <a:r>
              <a:rPr lang="en-US" sz="1200" dirty="0" smtClean="0"/>
              <a:t>King A, Daniels J, Lim J, et al. Time to Listen: a review of methods to solicit patient reports of adverse events. </a:t>
            </a:r>
            <a:r>
              <a:rPr lang="en-US" sz="1200" dirty="0" err="1" smtClean="0"/>
              <a:t>Qual</a:t>
            </a:r>
            <a:r>
              <a:rPr lang="en-US" sz="1200" dirty="0" smtClean="0"/>
              <a:t> </a:t>
            </a:r>
            <a:r>
              <a:rPr lang="en-US" sz="1200" dirty="0" err="1" smtClean="0"/>
              <a:t>Saf</a:t>
            </a:r>
            <a:r>
              <a:rPr lang="en-US" sz="1200" dirty="0" smtClean="0"/>
              <a:t> Health Care 2010 19:148-157.</a:t>
            </a:r>
          </a:p>
          <a:p>
            <a:pPr>
              <a:lnSpc>
                <a:spcPct val="120000"/>
              </a:lnSpc>
              <a:spcBef>
                <a:spcPts val="400"/>
              </a:spcBef>
            </a:pPr>
            <a:r>
              <a:rPr lang="en-US" sz="1200" i="1" dirty="0" smtClean="0"/>
              <a:t>And more…</a:t>
            </a:r>
            <a:endParaRPr lang="en-US" sz="1200" i="1" dirty="0"/>
          </a:p>
        </p:txBody>
      </p:sp>
      <p:sp>
        <p:nvSpPr>
          <p:cNvPr id="4" name="Date Placeholder 3"/>
          <p:cNvSpPr>
            <a:spLocks noGrp="1"/>
          </p:cNvSpPr>
          <p:nvPr>
            <p:ph type="dt" sz="half" idx="10"/>
          </p:nvPr>
        </p:nvSpPr>
        <p:spPr/>
        <p:txBody>
          <a:bodyPr/>
          <a:lstStyle/>
          <a:p>
            <a:fld id="{81D99DFD-5BB7-0A4C-A893-A1BB7BC79380}" type="datetime1">
              <a:rPr lang="en-US" altLang="en-US" smtClean="0"/>
              <a:pPr/>
              <a:t>11/2/2016</a:t>
            </a:fld>
            <a:endParaRPr lang="en-US" altLang="en-US"/>
          </a:p>
        </p:txBody>
      </p:sp>
    </p:spTree>
    <p:extLst>
      <p:ext uri="{BB962C8B-B14F-4D97-AF65-F5344CB8AC3E}">
        <p14:creationId xmlns:p14="http://schemas.microsoft.com/office/powerpoint/2010/main" val="70995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85591" y="413820"/>
            <a:ext cx="8288509" cy="1007484"/>
          </a:xfrm>
        </p:spPr>
        <p:txBody>
          <a:bodyPr>
            <a:noAutofit/>
          </a:bodyPr>
          <a:lstStyle/>
          <a:p>
            <a:pPr>
              <a:defRPr/>
            </a:pPr>
            <a:r>
              <a:rPr lang="en-US" sz="3600" dirty="0">
                <a:solidFill>
                  <a:srgbClr val="C00000"/>
                </a:solidFill>
                <a:latin typeface="Times New Roman" charset="0"/>
                <a:ea typeface="Times New Roman" charset="0"/>
                <a:cs typeface="Times New Roman" charset="0"/>
              </a:rPr>
              <a:t>Engaging the patient in analysis of adverse events</a:t>
            </a:r>
            <a:endParaRPr lang="en-US" sz="3600"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pic>
        <p:nvPicPr>
          <p:cNvPr id="1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91" y="1651143"/>
            <a:ext cx="3559695" cy="2373130"/>
          </a:xfrm>
        </p:spPr>
      </p:pic>
      <p:grpSp>
        <p:nvGrpSpPr>
          <p:cNvPr id="7" name="Group 11"/>
          <p:cNvGrpSpPr>
            <a:grpSpLocks/>
          </p:cNvGrpSpPr>
          <p:nvPr/>
        </p:nvGrpSpPr>
        <p:grpSpPr bwMode="auto">
          <a:xfrm>
            <a:off x="3385239" y="1441942"/>
            <a:ext cx="6096000" cy="4064000"/>
            <a:chOff x="2692400" y="2062163"/>
            <a:chExt cx="6096000" cy="4064000"/>
          </a:xfrm>
          <a:solidFill>
            <a:srgbClr val="0070C0"/>
          </a:solidFill>
        </p:grpSpPr>
        <p:graphicFrame>
          <p:nvGraphicFramePr>
            <p:cNvPr id="8" name="Diagram 7"/>
            <p:cNvGraphicFramePr/>
            <p:nvPr>
              <p:extLst>
                <p:ext uri="{D42A27DB-BD31-4B8C-83A1-F6EECF244321}">
                  <p14:modId xmlns:p14="http://schemas.microsoft.com/office/powerpoint/2010/main" val="1800632554"/>
                </p:ext>
              </p:extLst>
            </p:nvPr>
          </p:nvGraphicFramePr>
          <p:xfrm>
            <a:off x="2692400" y="20621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rot="2702139">
              <a:off x="6026150" y="3114676"/>
              <a:ext cx="873125" cy="381000"/>
            </a:xfrm>
            <a:prstGeom prst="lef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Left-Right Arrow 9"/>
            <p:cNvSpPr/>
            <p:nvPr/>
          </p:nvSpPr>
          <p:spPr>
            <a:xfrm rot="8054880">
              <a:off x="4472781" y="3112295"/>
              <a:ext cx="871537" cy="381000"/>
            </a:xfrm>
            <a:prstGeom prst="lef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Right Arrow 10"/>
            <p:cNvSpPr/>
            <p:nvPr/>
          </p:nvSpPr>
          <p:spPr>
            <a:xfrm rot="8055838">
              <a:off x="6025356" y="4699795"/>
              <a:ext cx="871537" cy="381000"/>
            </a:xfrm>
            <a:prstGeom prst="lef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Left-Right Arrow 11"/>
            <p:cNvSpPr/>
            <p:nvPr/>
          </p:nvSpPr>
          <p:spPr>
            <a:xfrm rot="2702139">
              <a:off x="4470400" y="4702176"/>
              <a:ext cx="873125" cy="381000"/>
            </a:xfrm>
            <a:prstGeom prst="leftRightArrow">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ircular Arrow 12"/>
            <p:cNvSpPr/>
            <p:nvPr/>
          </p:nvSpPr>
          <p:spPr>
            <a:xfrm rot="5400000">
              <a:off x="4654550" y="2282826"/>
              <a:ext cx="3670300" cy="3708400"/>
            </a:xfrm>
            <a:prstGeom prst="circularArrow">
              <a:avLst>
                <a:gd name="adj1" fmla="val 7034"/>
                <a:gd name="adj2" fmla="val 1142319"/>
                <a:gd name="adj3" fmla="val 20529209"/>
                <a:gd name="adj4" fmla="val 10800000"/>
                <a:gd name="adj5" fmla="val 6750"/>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 name="Circular Arrow 13"/>
            <p:cNvSpPr/>
            <p:nvPr/>
          </p:nvSpPr>
          <p:spPr>
            <a:xfrm rot="16200000">
              <a:off x="3079750" y="2262188"/>
              <a:ext cx="3670300" cy="3708400"/>
            </a:xfrm>
            <a:prstGeom prst="circularArrow">
              <a:avLst>
                <a:gd name="adj1" fmla="val 7034"/>
                <a:gd name="adj2" fmla="val 1142319"/>
                <a:gd name="adj3" fmla="val 20529209"/>
                <a:gd name="adj4" fmla="val 10800000"/>
                <a:gd name="adj5" fmla="val 6750"/>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
        <p:nvSpPr>
          <p:cNvPr id="16" name="Text Box 7"/>
          <p:cNvSpPr txBox="1">
            <a:spLocks noChangeArrowheads="1"/>
          </p:cNvSpPr>
          <p:nvPr/>
        </p:nvSpPr>
        <p:spPr bwMode="auto">
          <a:xfrm>
            <a:off x="3273500" y="6468805"/>
            <a:ext cx="25431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dirty="0"/>
              <a:t>© 2016 Preeclampsia Foundation</a:t>
            </a:r>
          </a:p>
        </p:txBody>
      </p:sp>
    </p:spTree>
    <p:extLst>
      <p:ext uri="{BB962C8B-B14F-4D97-AF65-F5344CB8AC3E}">
        <p14:creationId xmlns:p14="http://schemas.microsoft.com/office/powerpoint/2010/main" val="359859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91" y="1651143"/>
            <a:ext cx="3559695" cy="2373130"/>
          </a:xfrm>
        </p:spPr>
      </p:pic>
      <p:grpSp>
        <p:nvGrpSpPr>
          <p:cNvPr id="7" name="Group 11"/>
          <p:cNvGrpSpPr>
            <a:grpSpLocks/>
          </p:cNvGrpSpPr>
          <p:nvPr/>
        </p:nvGrpSpPr>
        <p:grpSpPr bwMode="auto">
          <a:xfrm>
            <a:off x="3385239" y="1441942"/>
            <a:ext cx="6096000" cy="4064000"/>
            <a:chOff x="2692400" y="2062163"/>
            <a:chExt cx="6096000" cy="4064000"/>
          </a:xfrm>
          <a:solidFill>
            <a:srgbClr val="0070C0"/>
          </a:solidFill>
        </p:grpSpPr>
        <p:graphicFrame>
          <p:nvGraphicFramePr>
            <p:cNvPr id="8" name="Diagram 7"/>
            <p:cNvGraphicFramePr/>
            <p:nvPr>
              <p:extLst>
                <p:ext uri="{D42A27DB-BD31-4B8C-83A1-F6EECF244321}">
                  <p14:modId xmlns:p14="http://schemas.microsoft.com/office/powerpoint/2010/main" val="1981311723"/>
                </p:ext>
              </p:extLst>
            </p:nvPr>
          </p:nvGraphicFramePr>
          <p:xfrm>
            <a:off x="2692400" y="20621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rot="2702139">
              <a:off x="6021844" y="3114676"/>
              <a:ext cx="873125"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Left-Right Arrow 9"/>
            <p:cNvSpPr/>
            <p:nvPr/>
          </p:nvSpPr>
          <p:spPr>
            <a:xfrm rot="8054880">
              <a:off x="4468475" y="3112295"/>
              <a:ext cx="871537"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Right Arrow 10"/>
            <p:cNvSpPr/>
            <p:nvPr/>
          </p:nvSpPr>
          <p:spPr>
            <a:xfrm rot="8055838">
              <a:off x="6025356" y="4699795"/>
              <a:ext cx="871537"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Left-Right Arrow 11"/>
            <p:cNvSpPr/>
            <p:nvPr/>
          </p:nvSpPr>
          <p:spPr>
            <a:xfrm rot="2702139">
              <a:off x="4466094" y="4702176"/>
              <a:ext cx="873125"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ircular Arrow 12"/>
            <p:cNvSpPr/>
            <p:nvPr/>
          </p:nvSpPr>
          <p:spPr>
            <a:xfrm rot="5400000">
              <a:off x="4654550" y="2282826"/>
              <a:ext cx="3670300" cy="3708400"/>
            </a:xfrm>
            <a:prstGeom prst="circularArrow">
              <a:avLst>
                <a:gd name="adj1" fmla="val 7034"/>
                <a:gd name="adj2" fmla="val 1142319"/>
                <a:gd name="adj3" fmla="val 20529209"/>
                <a:gd name="adj4" fmla="val 10800000"/>
                <a:gd name="adj5" fmla="val 675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 name="Circular Arrow 13"/>
            <p:cNvSpPr/>
            <p:nvPr/>
          </p:nvSpPr>
          <p:spPr>
            <a:xfrm rot="16200000">
              <a:off x="3079750" y="2262188"/>
              <a:ext cx="3670300" cy="3708400"/>
            </a:xfrm>
            <a:prstGeom prst="circularArrow">
              <a:avLst>
                <a:gd name="adj1" fmla="val 7034"/>
                <a:gd name="adj2" fmla="val 1142319"/>
                <a:gd name="adj3" fmla="val 20529209"/>
                <a:gd name="adj4" fmla="val 10800000"/>
                <a:gd name="adj5" fmla="val 675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
        <p:nvSpPr>
          <p:cNvPr id="16" name="Text Box 7"/>
          <p:cNvSpPr txBox="1">
            <a:spLocks noChangeArrowheads="1"/>
          </p:cNvSpPr>
          <p:nvPr/>
        </p:nvSpPr>
        <p:spPr bwMode="auto">
          <a:xfrm>
            <a:off x="3273500" y="6468805"/>
            <a:ext cx="25431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dirty="0"/>
              <a:t>© 2016 Preeclampsia Foundation</a:t>
            </a:r>
          </a:p>
        </p:txBody>
      </p:sp>
      <p:sp>
        <p:nvSpPr>
          <p:cNvPr id="18" name="Title 1"/>
          <p:cNvSpPr>
            <a:spLocks noGrp="1"/>
          </p:cNvSpPr>
          <p:nvPr>
            <p:ph type="title"/>
          </p:nvPr>
        </p:nvSpPr>
        <p:spPr>
          <a:xfrm>
            <a:off x="385591" y="413820"/>
            <a:ext cx="8288509" cy="1007484"/>
          </a:xfrm>
        </p:spPr>
        <p:txBody>
          <a:bodyPr>
            <a:noAutofit/>
          </a:bodyPr>
          <a:lstStyle/>
          <a:p>
            <a:pPr>
              <a:defRPr/>
            </a:pPr>
            <a:r>
              <a:rPr lang="en-US" sz="3600" dirty="0">
                <a:solidFill>
                  <a:srgbClr val="C00000"/>
                </a:solidFill>
                <a:latin typeface="Times New Roman" charset="0"/>
                <a:ea typeface="Times New Roman" charset="0"/>
                <a:cs typeface="Times New Roman" charset="0"/>
              </a:rPr>
              <a:t>Engaging the patient in analysis of adverse events</a:t>
            </a:r>
            <a:endParaRPr lang="en-US" sz="3600"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186972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5591" y="4187294"/>
            <a:ext cx="3646583" cy="1408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500" i="1" dirty="0"/>
              <a:t>“Neither record reviews nor patient reports represent a gold standard, but both are necessary to obtain a reasonably complete picture of the harm from health care.”</a:t>
            </a:r>
          </a:p>
          <a:p>
            <a:pPr algn="r" eaLnBrk="1" hangingPunct="1"/>
            <a:r>
              <a:rPr lang="en-US" sz="1050" i="1" dirty="0"/>
              <a:t>CMAJ. 2012 Jan 10; 184(1): 15–16.</a:t>
            </a:r>
          </a:p>
        </p:txBody>
      </p:sp>
      <p:pic>
        <p:nvPicPr>
          <p:cNvPr id="1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91" y="1651143"/>
            <a:ext cx="3559695" cy="2373130"/>
          </a:xfrm>
        </p:spPr>
      </p:pic>
      <p:grpSp>
        <p:nvGrpSpPr>
          <p:cNvPr id="7" name="Group 11"/>
          <p:cNvGrpSpPr>
            <a:grpSpLocks/>
          </p:cNvGrpSpPr>
          <p:nvPr/>
        </p:nvGrpSpPr>
        <p:grpSpPr bwMode="auto">
          <a:xfrm>
            <a:off x="3385239" y="1441942"/>
            <a:ext cx="6096000" cy="4064000"/>
            <a:chOff x="2692400" y="2062163"/>
            <a:chExt cx="6096000" cy="4064000"/>
          </a:xfrm>
          <a:solidFill>
            <a:srgbClr val="0070C0"/>
          </a:solidFill>
        </p:grpSpPr>
        <p:graphicFrame>
          <p:nvGraphicFramePr>
            <p:cNvPr id="8" name="Diagram 7"/>
            <p:cNvGraphicFramePr/>
            <p:nvPr>
              <p:extLst>
                <p:ext uri="{D42A27DB-BD31-4B8C-83A1-F6EECF244321}">
                  <p14:modId xmlns:p14="http://schemas.microsoft.com/office/powerpoint/2010/main" val="557686682"/>
                </p:ext>
              </p:extLst>
            </p:nvPr>
          </p:nvGraphicFramePr>
          <p:xfrm>
            <a:off x="2692400" y="20621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rot="2702139">
              <a:off x="6021844" y="3114676"/>
              <a:ext cx="873125"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Left-Right Arrow 9"/>
            <p:cNvSpPr/>
            <p:nvPr/>
          </p:nvSpPr>
          <p:spPr>
            <a:xfrm rot="8054880">
              <a:off x="4468475" y="3112295"/>
              <a:ext cx="871537"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Right Arrow 10"/>
            <p:cNvSpPr/>
            <p:nvPr/>
          </p:nvSpPr>
          <p:spPr>
            <a:xfrm rot="8055838">
              <a:off x="6025356" y="4699795"/>
              <a:ext cx="871537"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Left-Right Arrow 11"/>
            <p:cNvSpPr/>
            <p:nvPr/>
          </p:nvSpPr>
          <p:spPr>
            <a:xfrm rot="2702139">
              <a:off x="4466094" y="4702176"/>
              <a:ext cx="873125" cy="381000"/>
            </a:xfrm>
            <a:prstGeom prst="left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Circular Arrow 12"/>
            <p:cNvSpPr/>
            <p:nvPr/>
          </p:nvSpPr>
          <p:spPr>
            <a:xfrm rot="5400000">
              <a:off x="4654550" y="2282826"/>
              <a:ext cx="3670300" cy="3708400"/>
            </a:xfrm>
            <a:prstGeom prst="circularArrow">
              <a:avLst>
                <a:gd name="adj1" fmla="val 7034"/>
                <a:gd name="adj2" fmla="val 1142319"/>
                <a:gd name="adj3" fmla="val 20529209"/>
                <a:gd name="adj4" fmla="val 10800000"/>
                <a:gd name="adj5" fmla="val 675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 name="Circular Arrow 13"/>
            <p:cNvSpPr/>
            <p:nvPr/>
          </p:nvSpPr>
          <p:spPr>
            <a:xfrm rot="16200000">
              <a:off x="3079750" y="2262188"/>
              <a:ext cx="3670300" cy="3708400"/>
            </a:xfrm>
            <a:prstGeom prst="circularArrow">
              <a:avLst>
                <a:gd name="adj1" fmla="val 7034"/>
                <a:gd name="adj2" fmla="val 1142319"/>
                <a:gd name="adj3" fmla="val 20529209"/>
                <a:gd name="adj4" fmla="val 10800000"/>
                <a:gd name="adj5" fmla="val 675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
        <p:nvSpPr>
          <p:cNvPr id="16" name="Title 1"/>
          <p:cNvSpPr>
            <a:spLocks noGrp="1"/>
          </p:cNvSpPr>
          <p:nvPr>
            <p:ph type="title"/>
          </p:nvPr>
        </p:nvSpPr>
        <p:spPr>
          <a:xfrm>
            <a:off x="385591" y="413820"/>
            <a:ext cx="8288509" cy="1007484"/>
          </a:xfrm>
        </p:spPr>
        <p:txBody>
          <a:bodyPr>
            <a:noAutofit/>
          </a:bodyPr>
          <a:lstStyle/>
          <a:p>
            <a:pPr>
              <a:defRPr/>
            </a:pPr>
            <a:r>
              <a:rPr lang="en-US" sz="3600" dirty="0">
                <a:solidFill>
                  <a:srgbClr val="C00000"/>
                </a:solidFill>
                <a:latin typeface="Times New Roman" charset="0"/>
                <a:ea typeface="Times New Roman" charset="0"/>
                <a:cs typeface="Times New Roman" charset="0"/>
              </a:rPr>
              <a:t>Engaging the patient in analysis of adverse events</a:t>
            </a:r>
            <a:endParaRPr lang="en-US" sz="3600" dirty="0">
              <a:solidFill>
                <a:srgbClr val="C00000"/>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
        <p:nvSpPr>
          <p:cNvPr id="18" name="Text Box 7"/>
          <p:cNvSpPr txBox="1">
            <a:spLocks noChangeArrowheads="1"/>
          </p:cNvSpPr>
          <p:nvPr/>
        </p:nvSpPr>
        <p:spPr bwMode="auto">
          <a:xfrm>
            <a:off x="3273500" y="6468805"/>
            <a:ext cx="25431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pPr>
            <a:r>
              <a:rPr lang="en-US" altLang="en-US" sz="1200" dirty="0"/>
              <a:t>© 2016 Preeclampsia Foundation</a:t>
            </a:r>
          </a:p>
        </p:txBody>
      </p:sp>
    </p:spTree>
    <p:extLst>
      <p:ext uri="{BB962C8B-B14F-4D97-AF65-F5344CB8AC3E}">
        <p14:creationId xmlns:p14="http://schemas.microsoft.com/office/powerpoint/2010/main" val="345550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530334"/>
            <a:ext cx="8229600" cy="763407"/>
          </a:xfrm>
        </p:spPr>
        <p:txBody>
          <a:bodyPr>
            <a:normAutofit/>
          </a:bodyPr>
          <a:lstStyle/>
          <a:p>
            <a:pPr algn="l"/>
            <a:r>
              <a:rPr lang="en-US" sz="3600" dirty="0">
                <a:solidFill>
                  <a:srgbClr val="C00000"/>
                </a:solidFill>
              </a:rPr>
              <a:t>Why Engage Patients?</a:t>
            </a:r>
          </a:p>
        </p:txBody>
      </p:sp>
      <p:sp>
        <p:nvSpPr>
          <p:cNvPr id="3" name="Content Placeholder 2"/>
          <p:cNvSpPr>
            <a:spLocks noGrp="1"/>
          </p:cNvSpPr>
          <p:nvPr>
            <p:ph idx="1"/>
          </p:nvPr>
        </p:nvSpPr>
        <p:spPr>
          <a:xfrm>
            <a:off x="204788" y="1425259"/>
            <a:ext cx="8762942" cy="4670741"/>
          </a:xfrm>
        </p:spPr>
        <p:txBody>
          <a:bodyPr>
            <a:noAutofit/>
          </a:bodyPr>
          <a:lstStyle/>
          <a:p>
            <a:pPr marL="285743" indent="-285743">
              <a:spcBef>
                <a:spcPts val="400"/>
              </a:spcBef>
              <a:buFont typeface="Arial" charset="0"/>
              <a:buChar char="•"/>
            </a:pPr>
            <a:r>
              <a:rPr lang="en-US" sz="2400" dirty="0">
                <a:latin typeface="Calibri" charset="0"/>
              </a:rPr>
              <a:t>Patients (and/or family members) observe almost the entire process of care</a:t>
            </a:r>
          </a:p>
          <a:p>
            <a:pPr marL="285743" indent="-285743">
              <a:spcBef>
                <a:spcPts val="400"/>
              </a:spcBef>
              <a:buFont typeface="Arial" charset="0"/>
              <a:buChar char="•"/>
            </a:pPr>
            <a:r>
              <a:rPr lang="en-US" sz="2400" dirty="0">
                <a:latin typeface="Calibri" charset="0"/>
              </a:rPr>
              <a:t>Patients often contribute “invisible work” to compensate for mistakes</a:t>
            </a:r>
          </a:p>
          <a:p>
            <a:pPr marL="285743" indent="-285743">
              <a:spcBef>
                <a:spcPts val="400"/>
              </a:spcBef>
              <a:buFont typeface="Arial" charset="0"/>
              <a:buChar char="•"/>
            </a:pPr>
            <a:r>
              <a:rPr lang="en-US" sz="2400" dirty="0">
                <a:latin typeface="Calibri" charset="0"/>
              </a:rPr>
              <a:t>Instrumental in developing patient education materials that make sense to the consumers</a:t>
            </a:r>
          </a:p>
          <a:p>
            <a:pPr marL="285743" indent="-285743">
              <a:spcBef>
                <a:spcPts val="400"/>
              </a:spcBef>
              <a:buFont typeface="Arial" charset="0"/>
              <a:buChar char="•"/>
            </a:pPr>
            <a:r>
              <a:rPr lang="en-US" sz="2400" dirty="0">
                <a:latin typeface="Calibri" charset="0"/>
              </a:rPr>
              <a:t>Reporting is viewed as a positive action intended to improve care; decreases litigation</a:t>
            </a:r>
          </a:p>
          <a:p>
            <a:pPr marL="285743" indent="-285743">
              <a:spcBef>
                <a:spcPts val="400"/>
              </a:spcBef>
              <a:buFont typeface="Arial" charset="0"/>
              <a:buChar char="•"/>
            </a:pPr>
            <a:r>
              <a:rPr lang="en-US" sz="2400" dirty="0">
                <a:latin typeface="Calibri" charset="0"/>
              </a:rPr>
              <a:t>Patients are capable of reporting medical errors accurately</a:t>
            </a:r>
          </a:p>
          <a:p>
            <a:pPr marL="285743" indent="-285743">
              <a:spcBef>
                <a:spcPts val="400"/>
              </a:spcBef>
              <a:buFont typeface="Arial" charset="0"/>
              <a:buChar char="•"/>
            </a:pPr>
            <a:r>
              <a:rPr lang="en-US" sz="2400" dirty="0">
                <a:latin typeface="Calibri" charset="0"/>
              </a:rPr>
              <a:t>Patients feel more empowered, valued, listened to and generally more positive about their hospital experiences</a:t>
            </a:r>
          </a:p>
        </p:txBody>
      </p:sp>
      <p:sp>
        <p:nvSpPr>
          <p:cNvPr id="4" name="Date Placeholder 3"/>
          <p:cNvSpPr>
            <a:spLocks noGrp="1"/>
          </p:cNvSpPr>
          <p:nvPr>
            <p:ph type="dt" sz="half" idx="10"/>
          </p:nvPr>
        </p:nvSpPr>
        <p:spPr/>
        <p:txBody>
          <a:bodyPr/>
          <a:lstStyle/>
          <a:p>
            <a:fld id="{81D99DFD-5BB7-0A4C-A893-A1BB7BC79380}" type="datetime1">
              <a:rPr lang="en-US" altLang="en-US" smtClean="0"/>
              <a:pPr/>
              <a:t>11/2/2016</a:t>
            </a:fld>
            <a:endParaRPr lang="en-US" altLang="en-US"/>
          </a:p>
        </p:txBody>
      </p:sp>
      <p:sp>
        <p:nvSpPr>
          <p:cNvPr id="5" name="TextBox 4"/>
          <p:cNvSpPr txBox="1"/>
          <p:nvPr/>
        </p:nvSpPr>
        <p:spPr>
          <a:xfrm>
            <a:off x="459343" y="6437446"/>
            <a:ext cx="7425369" cy="307777"/>
          </a:xfrm>
          <a:prstGeom prst="rect">
            <a:avLst/>
          </a:prstGeom>
          <a:noFill/>
        </p:spPr>
        <p:txBody>
          <a:bodyPr wrap="square" rtlCol="0">
            <a:spAutoFit/>
          </a:bodyPr>
          <a:lstStyle/>
          <a:p>
            <a:r>
              <a:rPr lang="en-US" sz="1400" i="1" dirty="0">
                <a:solidFill>
                  <a:schemeClr val="bg1"/>
                </a:solidFill>
              </a:rPr>
              <a:t>See references on last page</a:t>
            </a:r>
          </a:p>
        </p:txBody>
      </p:sp>
    </p:spTree>
    <p:extLst>
      <p:ext uri="{BB962C8B-B14F-4D97-AF65-F5344CB8AC3E}">
        <p14:creationId xmlns:p14="http://schemas.microsoft.com/office/powerpoint/2010/main" val="150827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274639"/>
            <a:ext cx="8482012" cy="868950"/>
          </a:xfrm>
        </p:spPr>
        <p:txBody>
          <a:bodyPr>
            <a:normAutofit/>
          </a:bodyPr>
          <a:lstStyle/>
          <a:p>
            <a:pPr algn="l"/>
            <a:r>
              <a:rPr lang="en-US" sz="3600" dirty="0">
                <a:solidFill>
                  <a:srgbClr val="C00000"/>
                </a:solidFill>
              </a:rPr>
              <a:t>How to Engage Patients?</a:t>
            </a:r>
          </a:p>
        </p:txBody>
      </p:sp>
      <p:sp>
        <p:nvSpPr>
          <p:cNvPr id="3" name="Content Placeholder 2"/>
          <p:cNvSpPr>
            <a:spLocks noGrp="1"/>
          </p:cNvSpPr>
          <p:nvPr>
            <p:ph idx="1"/>
          </p:nvPr>
        </p:nvSpPr>
        <p:spPr>
          <a:xfrm>
            <a:off x="204788" y="1003888"/>
            <a:ext cx="8773959" cy="5250996"/>
          </a:xfrm>
        </p:spPr>
        <p:txBody>
          <a:bodyPr>
            <a:noAutofit/>
          </a:bodyPr>
          <a:lstStyle/>
          <a:p>
            <a:pPr marL="285743" indent="-285743">
              <a:spcBef>
                <a:spcPts val="300"/>
              </a:spcBef>
              <a:buFont typeface="Arial" charset="0"/>
              <a:buChar char="•"/>
            </a:pPr>
            <a:r>
              <a:rPr lang="en-US" sz="2400" dirty="0">
                <a:latin typeface="Calibri" charset="0"/>
                <a:ea typeface="Calibri" charset="0"/>
                <a:cs typeface="Calibri" charset="0"/>
              </a:rPr>
              <a:t>Patient advocate or nurse leader conducts bedside interview before discharge</a:t>
            </a:r>
          </a:p>
          <a:p>
            <a:pPr marL="285743" indent="-285743">
              <a:spcBef>
                <a:spcPts val="300"/>
              </a:spcBef>
              <a:buFont typeface="Arial" charset="0"/>
              <a:buChar char="•"/>
            </a:pPr>
            <a:r>
              <a:rPr lang="en-US" sz="2400" dirty="0">
                <a:latin typeface="Calibri" charset="0"/>
                <a:ea typeface="Calibri" charset="0"/>
                <a:cs typeface="Calibri" charset="0"/>
              </a:rPr>
              <a:t>Onsite technology (iPad, accessible computer) to offer feedback surveys</a:t>
            </a:r>
          </a:p>
          <a:p>
            <a:pPr marL="285743" indent="-285743">
              <a:spcBef>
                <a:spcPts val="300"/>
              </a:spcBef>
              <a:buFont typeface="Arial" charset="0"/>
              <a:buChar char="•"/>
            </a:pPr>
            <a:r>
              <a:rPr lang="en-US" sz="2400" dirty="0">
                <a:latin typeface="Calibri" charset="0"/>
                <a:ea typeface="Calibri" charset="0"/>
                <a:cs typeface="Calibri" charset="0"/>
              </a:rPr>
              <a:t>Option for later contribution from home (email, phone calls)</a:t>
            </a:r>
          </a:p>
          <a:p>
            <a:pPr marL="285743" indent="-285743">
              <a:spcBef>
                <a:spcPts val="300"/>
              </a:spcBef>
              <a:buFont typeface="Arial" charset="0"/>
              <a:buChar char="•"/>
            </a:pPr>
            <a:r>
              <a:rPr lang="en-US" sz="2400" dirty="0">
                <a:latin typeface="Calibri" charset="0"/>
                <a:ea typeface="Calibri" charset="0"/>
                <a:cs typeface="Calibri" charset="0"/>
              </a:rPr>
              <a:t>Balance closed-ended questions and open-ended narratives to identify factors the survey points may not have considered</a:t>
            </a:r>
          </a:p>
          <a:p>
            <a:pPr marL="285743" indent="-285743">
              <a:spcBef>
                <a:spcPts val="300"/>
              </a:spcBef>
              <a:buFont typeface="Arial" charset="0"/>
              <a:buChar char="•"/>
            </a:pPr>
            <a:r>
              <a:rPr lang="en-US" sz="2400" dirty="0">
                <a:latin typeface="Calibri" charset="0"/>
                <a:ea typeface="Calibri" charset="0"/>
                <a:cs typeface="Calibri" charset="0"/>
              </a:rPr>
              <a:t>Develop a post discharge survey process for all patients who experienced a severe  event.</a:t>
            </a:r>
          </a:p>
          <a:p>
            <a:pPr marL="285743" indent="-285743">
              <a:spcBef>
                <a:spcPts val="300"/>
              </a:spcBef>
              <a:buFont typeface="Arial" charset="0"/>
              <a:buChar char="•"/>
            </a:pPr>
            <a:r>
              <a:rPr lang="en-US" sz="2400" dirty="0">
                <a:latin typeface="Calibri" charset="0"/>
                <a:ea typeface="Calibri" charset="0"/>
                <a:cs typeface="Calibri" charset="0"/>
              </a:rPr>
              <a:t>Host a mother/baby group event regularly on the postpartum floor to explore patient perspectives; consider separate groups for mothers who experienced an adverse event.</a:t>
            </a:r>
          </a:p>
          <a:p>
            <a:pPr marL="285743" indent="-285743">
              <a:spcBef>
                <a:spcPts val="300"/>
              </a:spcBef>
              <a:buFont typeface="Arial" charset="0"/>
              <a:buChar char="•"/>
            </a:pPr>
            <a:r>
              <a:rPr lang="en-US" sz="2400" dirty="0">
                <a:latin typeface="Calibri" charset="0"/>
                <a:ea typeface="Calibri" charset="0"/>
                <a:cs typeface="Calibri" charset="0"/>
              </a:rPr>
              <a:t>Involve her in simulation training debriefs and/or scenario creation</a:t>
            </a:r>
          </a:p>
        </p:txBody>
      </p:sp>
      <p:sp>
        <p:nvSpPr>
          <p:cNvPr id="4" name="Date Placeholder 3"/>
          <p:cNvSpPr>
            <a:spLocks noGrp="1"/>
          </p:cNvSpPr>
          <p:nvPr>
            <p:ph type="dt" sz="half" idx="10"/>
          </p:nvPr>
        </p:nvSpPr>
        <p:spPr/>
        <p:txBody>
          <a:bodyPr/>
          <a:lstStyle/>
          <a:p>
            <a:fld id="{81D99DFD-5BB7-0A4C-A893-A1BB7BC79380}" type="datetime1">
              <a:rPr lang="en-US" altLang="en-US" smtClean="0"/>
              <a:pPr/>
              <a:t>11/2/2016</a:t>
            </a:fld>
            <a:endParaRPr lang="en-US" altLang="en-US"/>
          </a:p>
        </p:txBody>
      </p:sp>
      <p:sp>
        <p:nvSpPr>
          <p:cNvPr id="5" name="TextBox 4"/>
          <p:cNvSpPr txBox="1"/>
          <p:nvPr/>
        </p:nvSpPr>
        <p:spPr>
          <a:xfrm>
            <a:off x="421243" y="6437446"/>
            <a:ext cx="7425369" cy="307777"/>
          </a:xfrm>
          <a:prstGeom prst="rect">
            <a:avLst/>
          </a:prstGeom>
          <a:noFill/>
        </p:spPr>
        <p:txBody>
          <a:bodyPr wrap="square" rtlCol="0">
            <a:spAutoFit/>
          </a:bodyPr>
          <a:lstStyle/>
          <a:p>
            <a:r>
              <a:rPr lang="en-US" sz="1400" i="1" dirty="0">
                <a:solidFill>
                  <a:schemeClr val="bg1"/>
                </a:solidFill>
              </a:rPr>
              <a:t>See references on last page</a:t>
            </a:r>
          </a:p>
        </p:txBody>
      </p:sp>
    </p:spTree>
    <p:extLst>
      <p:ext uri="{BB962C8B-B14F-4D97-AF65-F5344CB8AC3E}">
        <p14:creationId xmlns:p14="http://schemas.microsoft.com/office/powerpoint/2010/main" val="1042516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251193"/>
            <a:ext cx="8813006" cy="602200"/>
          </a:xfrm>
        </p:spPr>
        <p:txBody>
          <a:bodyPr>
            <a:noAutofit/>
          </a:bodyPr>
          <a:lstStyle/>
          <a:p>
            <a:pPr algn="l"/>
            <a:r>
              <a:rPr lang="en-US" sz="2600" dirty="0">
                <a:solidFill>
                  <a:srgbClr val="C00000"/>
                </a:solidFill>
                <a:latin typeface="Times New Roman" charset="0"/>
                <a:ea typeface="Times New Roman" charset="0"/>
                <a:cs typeface="Times New Roman" charset="0"/>
              </a:rPr>
              <a:t>Sample questions that could be used to gain patient input*</a:t>
            </a:r>
            <a:endParaRPr lang="en-US" sz="2600" dirty="0">
              <a:solidFill>
                <a:srgbClr val="C00000"/>
              </a:solidFill>
            </a:endParaRPr>
          </a:p>
        </p:txBody>
      </p:sp>
      <p:sp>
        <p:nvSpPr>
          <p:cNvPr id="3" name="Content Placeholder 2"/>
          <p:cNvSpPr>
            <a:spLocks noGrp="1"/>
          </p:cNvSpPr>
          <p:nvPr>
            <p:ph idx="1"/>
          </p:nvPr>
        </p:nvSpPr>
        <p:spPr>
          <a:xfrm>
            <a:off x="204788" y="866093"/>
            <a:ext cx="8696841" cy="5275836"/>
          </a:xfrm>
        </p:spPr>
        <p:txBody>
          <a:bodyPr>
            <a:noAutofit/>
          </a:bodyPr>
          <a:lstStyle/>
          <a:p>
            <a:pPr marL="342892" indent="-342892">
              <a:spcBef>
                <a:spcPts val="400"/>
              </a:spcBef>
              <a:buFont typeface="+mj-lt"/>
              <a:buAutoNum type="arabicPeriod"/>
            </a:pPr>
            <a:r>
              <a:rPr lang="en-US" sz="2000" dirty="0">
                <a:latin typeface="Calibri" charset="0"/>
                <a:ea typeface="Calibri" charset="0"/>
                <a:cs typeface="Calibri" charset="0"/>
              </a:rPr>
              <a:t>Did staff explain things in a way you and your family could understand at the time you needed? If not, what would have been more helpful?</a:t>
            </a:r>
          </a:p>
          <a:p>
            <a:pPr marL="342892" indent="-342892">
              <a:spcBef>
                <a:spcPts val="400"/>
              </a:spcBef>
              <a:buFont typeface="+mj-lt"/>
              <a:buAutoNum type="arabicPeriod"/>
            </a:pPr>
            <a:r>
              <a:rPr lang="en-US" sz="2000" dirty="0">
                <a:latin typeface="Calibri" charset="0"/>
                <a:ea typeface="Calibri" charset="0"/>
                <a:cs typeface="Calibri" charset="0"/>
              </a:rPr>
              <a:t>Where you kept informed regarding changes in your condition? If not, who would have been the best person for us to communicate with?</a:t>
            </a:r>
          </a:p>
          <a:p>
            <a:pPr marL="342892" indent="-342892">
              <a:spcBef>
                <a:spcPts val="400"/>
              </a:spcBef>
              <a:buFont typeface="+mj-lt"/>
              <a:buAutoNum type="arabicPeriod"/>
            </a:pPr>
            <a:r>
              <a:rPr lang="en-US" sz="2000" dirty="0">
                <a:latin typeface="Calibri" charset="0"/>
                <a:ea typeface="Calibri" charset="0"/>
                <a:cs typeface="Calibri" charset="0"/>
              </a:rPr>
              <a:t>Did you feel listened to when reporting concerns? If not, please explain.</a:t>
            </a:r>
          </a:p>
          <a:p>
            <a:pPr marL="342892" indent="-342892">
              <a:spcBef>
                <a:spcPts val="400"/>
              </a:spcBef>
              <a:buFont typeface="+mj-lt"/>
              <a:buAutoNum type="arabicPeriod"/>
            </a:pPr>
            <a:r>
              <a:rPr lang="en-US" sz="2000" dirty="0">
                <a:latin typeface="Calibri" charset="0"/>
                <a:ea typeface="Calibri" charset="0"/>
                <a:cs typeface="Calibri" charset="0"/>
              </a:rPr>
              <a:t>Did you or your family feel included in decision-making regarding your plan of care?</a:t>
            </a:r>
          </a:p>
          <a:p>
            <a:pPr marL="342892" indent="-342892">
              <a:spcBef>
                <a:spcPts val="400"/>
              </a:spcBef>
              <a:buFont typeface="+mj-lt"/>
              <a:buAutoNum type="arabicPeriod"/>
            </a:pPr>
            <a:r>
              <a:rPr lang="en-US" sz="2000" dirty="0">
                <a:latin typeface="Calibri" charset="0"/>
                <a:ea typeface="Calibri" charset="0"/>
                <a:cs typeface="Calibri" charset="0"/>
              </a:rPr>
              <a:t>Did you experience any symptoms or have any interactions with healthcare providers in the days or weeks leading up to your hospital admission that may be relevant to your pregnancy?  If yes, please explain.</a:t>
            </a:r>
          </a:p>
          <a:p>
            <a:pPr marL="342892" indent="-342892">
              <a:spcBef>
                <a:spcPts val="400"/>
              </a:spcBef>
              <a:buFont typeface="+mj-lt"/>
              <a:buAutoNum type="arabicPeriod"/>
            </a:pPr>
            <a:r>
              <a:rPr lang="en-US" sz="2000" dirty="0">
                <a:latin typeface="Calibri" charset="0"/>
                <a:ea typeface="Calibri" charset="0"/>
                <a:cs typeface="Calibri" charset="0"/>
              </a:rPr>
              <a:t>Are there other things you would have liked to have staff be aware of about your condition or care received?</a:t>
            </a:r>
          </a:p>
          <a:p>
            <a:pPr marL="342892" indent="-342892">
              <a:spcBef>
                <a:spcPts val="400"/>
              </a:spcBef>
              <a:buFont typeface="+mj-lt"/>
              <a:buAutoNum type="arabicPeriod"/>
            </a:pPr>
            <a:r>
              <a:rPr lang="en-US" sz="2000" dirty="0">
                <a:latin typeface="Calibri" charset="0"/>
                <a:ea typeface="Calibri" charset="0"/>
                <a:cs typeface="Calibri" charset="0"/>
              </a:rPr>
              <a:t>Would you be willing to complete a follow up survey approximately 8 weeks after your discharge from the hospital?  If yes, please go to this link: _____________ and provide additional feedback (provide a postcard with this information and/or comment card to be returned to the facility.)</a:t>
            </a:r>
          </a:p>
        </p:txBody>
      </p:sp>
      <p:sp>
        <p:nvSpPr>
          <p:cNvPr id="4" name="Date Placeholder 3"/>
          <p:cNvSpPr>
            <a:spLocks noGrp="1"/>
          </p:cNvSpPr>
          <p:nvPr>
            <p:ph type="dt" sz="half" idx="10"/>
          </p:nvPr>
        </p:nvSpPr>
        <p:spPr/>
        <p:txBody>
          <a:bodyPr/>
          <a:lstStyle/>
          <a:p>
            <a:fld id="{81D99DFD-5BB7-0A4C-A893-A1BB7BC79380}" type="datetime1">
              <a:rPr lang="en-US" altLang="en-US" smtClean="0"/>
              <a:pPr/>
              <a:t>11/2/2016</a:t>
            </a:fld>
            <a:endParaRPr lang="en-US" altLang="en-US"/>
          </a:p>
        </p:txBody>
      </p:sp>
      <p:sp>
        <p:nvSpPr>
          <p:cNvPr id="5" name="Rectangle 4"/>
          <p:cNvSpPr/>
          <p:nvPr/>
        </p:nvSpPr>
        <p:spPr>
          <a:xfrm>
            <a:off x="0" y="6390148"/>
            <a:ext cx="9144000" cy="253916"/>
          </a:xfrm>
          <a:prstGeom prst="rect">
            <a:avLst/>
          </a:prstGeom>
        </p:spPr>
        <p:txBody>
          <a:bodyPr wrap="square">
            <a:spAutoFit/>
          </a:bodyPr>
          <a:lstStyle/>
          <a:p>
            <a:r>
              <a:rPr lang="en-US" sz="1050" i="1" dirty="0">
                <a:solidFill>
                  <a:schemeClr val="bg1"/>
                </a:solidFill>
              </a:rPr>
              <a:t>*Florida Perinatal Quality Collaborative “Guide for Engaging Patients and Family in Severe Hypertension in Pregnancy/Preeclampsia Debriefing” (2016)</a:t>
            </a:r>
          </a:p>
        </p:txBody>
      </p:sp>
    </p:spTree>
    <p:extLst>
      <p:ext uri="{BB962C8B-B14F-4D97-AF65-F5344CB8AC3E}">
        <p14:creationId xmlns:p14="http://schemas.microsoft.com/office/powerpoint/2010/main" val="1111209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with a Purpose:</a:t>
            </a:r>
            <a:br>
              <a:rPr lang="en-US" dirty="0" smtClean="0"/>
            </a:br>
            <a:r>
              <a:rPr lang="en-US" dirty="0" smtClean="0"/>
              <a:t>How to Ensure your Experience Changes Practice</a:t>
            </a:r>
            <a:endParaRPr lang="en-US" dirty="0"/>
          </a:p>
        </p:txBody>
      </p:sp>
      <p:sp>
        <p:nvSpPr>
          <p:cNvPr id="3" name="Content Placeholder 2"/>
          <p:cNvSpPr>
            <a:spLocks noGrp="1"/>
          </p:cNvSpPr>
          <p:nvPr>
            <p:ph idx="1"/>
          </p:nvPr>
        </p:nvSpPr>
        <p:spPr/>
        <p:txBody>
          <a:bodyPr>
            <a:normAutofit/>
          </a:bodyPr>
          <a:lstStyle/>
          <a:p>
            <a:r>
              <a:rPr lang="en-US" sz="2400" dirty="0" smtClean="0">
                <a:latin typeface="Calibri" charset="0"/>
                <a:ea typeface="Calibri" charset="0"/>
                <a:cs typeface="Calibri" charset="0"/>
              </a:rPr>
              <a:t>Don’t tell the WHOLE story; pick the details that matter</a:t>
            </a:r>
          </a:p>
          <a:p>
            <a:r>
              <a:rPr lang="en-US" sz="2400" dirty="0" smtClean="0">
                <a:latin typeface="Calibri" charset="0"/>
                <a:ea typeface="Calibri" charset="0"/>
                <a:cs typeface="Calibri" charset="0"/>
              </a:rPr>
              <a:t>Describe one gripping, detailed scene</a:t>
            </a:r>
          </a:p>
          <a:p>
            <a:r>
              <a:rPr lang="en-US" sz="2400" dirty="0" smtClean="0">
                <a:latin typeface="Calibri" charset="0"/>
                <a:ea typeface="Calibri" charset="0"/>
                <a:cs typeface="Calibri" charset="0"/>
              </a:rPr>
              <a:t>Practice:  too raw </a:t>
            </a:r>
            <a:r>
              <a:rPr lang="en-US" sz="2400" i="1" dirty="0" smtClean="0">
                <a:latin typeface="Calibri" charset="0"/>
                <a:ea typeface="Calibri" charset="0"/>
                <a:cs typeface="Calibri" charset="0"/>
              </a:rPr>
              <a:t>or</a:t>
            </a:r>
            <a:r>
              <a:rPr lang="en-US" sz="2400" dirty="0" smtClean="0">
                <a:latin typeface="Calibri" charset="0"/>
                <a:ea typeface="Calibri" charset="0"/>
                <a:cs typeface="Calibri" charset="0"/>
              </a:rPr>
              <a:t> too rehearsed doesn’t draw your audience in</a:t>
            </a:r>
          </a:p>
          <a:p>
            <a:r>
              <a:rPr lang="en-US" sz="2400" dirty="0" smtClean="0">
                <a:latin typeface="Calibri" charset="0"/>
                <a:ea typeface="Calibri" charset="0"/>
                <a:cs typeface="Calibri" charset="0"/>
              </a:rPr>
              <a:t>Align your story with a key message / call-to-action that resonates for that specific audience. For example…</a:t>
            </a:r>
          </a:p>
        </p:txBody>
      </p:sp>
      <p:sp>
        <p:nvSpPr>
          <p:cNvPr id="4" name="Date Placeholder 3"/>
          <p:cNvSpPr>
            <a:spLocks noGrp="1"/>
          </p:cNvSpPr>
          <p:nvPr>
            <p:ph type="dt" sz="half" idx="10"/>
          </p:nvPr>
        </p:nvSpPr>
        <p:spPr/>
        <p:txBody>
          <a:bodyPr/>
          <a:lstStyle/>
          <a:p>
            <a:fld id="{81D99DFD-5BB7-0A4C-A893-A1BB7BC79380}" type="datetime1">
              <a:rPr lang="en-US" altLang="en-US" smtClean="0"/>
              <a:pPr/>
              <a:t>11/2/2016</a:t>
            </a:fld>
            <a:endParaRPr lang="en-US" altLang="en-US"/>
          </a:p>
        </p:txBody>
      </p:sp>
    </p:spTree>
    <p:extLst>
      <p:ext uri="{BB962C8B-B14F-4D97-AF65-F5344CB8AC3E}">
        <p14:creationId xmlns:p14="http://schemas.microsoft.com/office/powerpoint/2010/main" val="144520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9561</TotalTime>
  <Words>2482</Words>
  <Application>Microsoft Office PowerPoint</Application>
  <PresentationFormat>On-screen Show (4:3)</PresentationFormat>
  <Paragraphs>275</Paragraphs>
  <Slides>29</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ＭＳ Ｐゴシック</vt:lpstr>
      <vt:lpstr>Arial</vt:lpstr>
      <vt:lpstr>Calibri</vt:lpstr>
      <vt:lpstr>Calisto MT</vt:lpstr>
      <vt:lpstr>Times New Roman</vt:lpstr>
      <vt:lpstr>SM-template-20140529</vt:lpstr>
      <vt:lpstr>Data slides</vt:lpstr>
      <vt:lpstr>Response Summary</vt:lpstr>
      <vt:lpstr>Improving Outcomes Through Patient Engagement</vt:lpstr>
      <vt:lpstr>PowerPoint Presentation</vt:lpstr>
      <vt:lpstr>Engaging the patient in analysis of adverse events</vt:lpstr>
      <vt:lpstr>Engaging the patient in analysis of adverse events</vt:lpstr>
      <vt:lpstr>Engaging the patient in analysis of adverse events</vt:lpstr>
      <vt:lpstr>Why Engage Patients?</vt:lpstr>
      <vt:lpstr>How to Engage Patients?</vt:lpstr>
      <vt:lpstr>Sample questions that could be used to gain patient input*</vt:lpstr>
      <vt:lpstr>Storytelling with a Purpose: How to Ensure your Experience Changes Practice</vt:lpstr>
      <vt:lpstr>What’s Your Story? And the Call-to-Action?</vt:lpstr>
      <vt:lpstr>What’s Your Story? And the Call-to-Action?</vt:lpstr>
      <vt:lpstr>What’s Your Story? And the Call-to-Action?</vt:lpstr>
      <vt:lpstr>What’s Your Story? And the Call-to-Action?</vt:lpstr>
      <vt:lpstr>What’s Your Story? And the Call-to-Action?</vt:lpstr>
      <vt:lpstr>What’s Your Story? And the Call-to-Action?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www.Preeclampsia.org</vt:lpstr>
      <vt:lpstr>References &amp; Resources</vt:lpstr>
    </vt:vector>
  </TitlesOfParts>
  <Company>SurveyMonkey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Jazzmin Cooper</cp:lastModifiedBy>
  <cp:revision>144</cp:revision>
  <cp:lastPrinted>2016-08-31T21:10:20Z</cp:lastPrinted>
  <dcterms:created xsi:type="dcterms:W3CDTF">2014-01-30T23:18:11Z</dcterms:created>
  <dcterms:modified xsi:type="dcterms:W3CDTF">2016-11-02T20:45:28Z</dcterms:modified>
</cp:coreProperties>
</file>