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9" r:id="rId2"/>
    <p:sldMasterId id="2147483701" r:id="rId3"/>
    <p:sldMasterId id="2147483725" r:id="rId4"/>
    <p:sldMasterId id="2147483732" r:id="rId5"/>
    <p:sldMasterId id="2147483739" r:id="rId6"/>
  </p:sldMasterIdLst>
  <p:notesMasterIdLst>
    <p:notesMasterId r:id="rId89"/>
  </p:notesMasterIdLst>
  <p:sldIdLst>
    <p:sldId id="266" r:id="rId7"/>
    <p:sldId id="267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12" r:id="rId66"/>
    <p:sldId id="313" r:id="rId67"/>
    <p:sldId id="314" r:id="rId68"/>
    <p:sldId id="315" r:id="rId69"/>
    <p:sldId id="316" r:id="rId70"/>
    <p:sldId id="317" r:id="rId71"/>
    <p:sldId id="318" r:id="rId72"/>
    <p:sldId id="319" r:id="rId73"/>
    <p:sldId id="320" r:id="rId74"/>
    <p:sldId id="321" r:id="rId75"/>
    <p:sldId id="322" r:id="rId76"/>
    <p:sldId id="323" r:id="rId77"/>
    <p:sldId id="324" r:id="rId78"/>
    <p:sldId id="325" r:id="rId79"/>
    <p:sldId id="326" r:id="rId80"/>
    <p:sldId id="327" r:id="rId81"/>
    <p:sldId id="328" r:id="rId82"/>
    <p:sldId id="270" r:id="rId83"/>
    <p:sldId id="271" r:id="rId84"/>
    <p:sldId id="272" r:id="rId85"/>
    <p:sldId id="273" r:id="rId86"/>
    <p:sldId id="268" r:id="rId87"/>
    <p:sldId id="269" r:id="rId88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466"/>
    <a:srgbClr val="004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9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5" Type="http://schemas.openxmlformats.org/officeDocument/2006/relationships/slideMaster" Target="slideMasters/slideMaster5.xml"/><Relationship Id="rId90" Type="http://schemas.openxmlformats.org/officeDocument/2006/relationships/presProps" Target="presProps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2004-2008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23 weeks</c:v>
                </c:pt>
                <c:pt idx="1">
                  <c:v>24 weeks</c:v>
                </c:pt>
                <c:pt idx="2">
                  <c:v>25 weeks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48</c:v>
                </c:pt>
                <c:pt idx="1">
                  <c:v>74</c:v>
                </c:pt>
                <c:pt idx="2">
                  <c:v>81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2009-2013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Sheet1!$A$2:$A$4</c:f>
              <c:strCache>
                <c:ptCount val="3"/>
                <c:pt idx="0">
                  <c:v>23 weeks</c:v>
                </c:pt>
                <c:pt idx="1">
                  <c:v>24 weeks</c:v>
                </c:pt>
                <c:pt idx="2">
                  <c:v>25 weeks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50</c:v>
                </c:pt>
                <c:pt idx="1">
                  <c:v>77</c:v>
                </c:pt>
                <c:pt idx="2">
                  <c:v>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6384928"/>
        <c:axId val="288260432"/>
      </c:barChart>
      <c:catAx>
        <c:axId val="28638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260432"/>
        <c:crosses val="autoZero"/>
        <c:auto val="1"/>
        <c:lblAlgn val="ctr"/>
        <c:lblOffset val="100"/>
        <c:noMultiLvlLbl val="0"/>
      </c:catAx>
      <c:valAx>
        <c:axId val="28826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384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525716968865131"/>
          <c:y val="8.1630618957440483E-4"/>
          <c:w val="0.88474272930648767"/>
          <c:h val="8.29338885830760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89020786718363"/>
          <c:y val="4.3635121437234546E-2"/>
          <c:w val="0.84511674381266333"/>
          <c:h val="0.737454634980885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2004-2008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300-399</c:v>
                </c:pt>
                <c:pt idx="1">
                  <c:v>400-499</c:v>
                </c:pt>
                <c:pt idx="2">
                  <c:v>500-599</c:v>
                </c:pt>
                <c:pt idx="3">
                  <c:v>600-699</c:v>
                </c:pt>
                <c:pt idx="4">
                  <c:v>700-799</c:v>
                </c:pt>
                <c:pt idx="5">
                  <c:v>800-899</c:v>
                </c:pt>
                <c:pt idx="6">
                  <c:v>900-1000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0.4</c:v>
                </c:pt>
                <c:pt idx="1">
                  <c:v>0.52</c:v>
                </c:pt>
                <c:pt idx="2">
                  <c:v>0.74</c:v>
                </c:pt>
                <c:pt idx="3">
                  <c:v>0.73</c:v>
                </c:pt>
                <c:pt idx="4">
                  <c:v>0.83</c:v>
                </c:pt>
                <c:pt idx="5">
                  <c:v>0.93</c:v>
                </c:pt>
                <c:pt idx="6">
                  <c:v>0.92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2009-2013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cat>
            <c:strRef>
              <c:f>Sheet1!$A$2:$A$8</c:f>
              <c:strCache>
                <c:ptCount val="7"/>
                <c:pt idx="0">
                  <c:v>300-399</c:v>
                </c:pt>
                <c:pt idx="1">
                  <c:v>400-499</c:v>
                </c:pt>
                <c:pt idx="2">
                  <c:v>500-599</c:v>
                </c:pt>
                <c:pt idx="3">
                  <c:v>600-699</c:v>
                </c:pt>
                <c:pt idx="4">
                  <c:v>700-799</c:v>
                </c:pt>
                <c:pt idx="5">
                  <c:v>800-899</c:v>
                </c:pt>
                <c:pt idx="6">
                  <c:v>900-1000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0.25</c:v>
                </c:pt>
                <c:pt idx="1">
                  <c:v>0.56999999999999995</c:v>
                </c:pt>
                <c:pt idx="2">
                  <c:v>0.65</c:v>
                </c:pt>
                <c:pt idx="3">
                  <c:v>0.8</c:v>
                </c:pt>
                <c:pt idx="4">
                  <c:v>0.86</c:v>
                </c:pt>
                <c:pt idx="5">
                  <c:v>0.88</c:v>
                </c:pt>
                <c:pt idx="6">
                  <c:v>0.89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5341344"/>
        <c:axId val="315341904"/>
      </c:barChart>
      <c:catAx>
        <c:axId val="315341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15341904"/>
        <c:crosses val="autoZero"/>
        <c:auto val="1"/>
        <c:lblAlgn val="ctr"/>
        <c:lblOffset val="100"/>
        <c:noMultiLvlLbl val="0"/>
      </c:catAx>
      <c:valAx>
        <c:axId val="3153419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15341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651237467333937"/>
          <c:y val="2.8132764058443647E-2"/>
          <c:w val="0.53317543640378284"/>
          <c:h val="0.1968164848959097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35744143093225"/>
          <c:y val="4.4861391929187228E-2"/>
          <c:w val="0.81491324001166521"/>
          <c:h val="0.502188595001770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CHOI</c:v>
                </c:pt>
              </c:strCache>
            </c:strRef>
          </c:tx>
          <c:invertIfNegative val="0"/>
          <c:cat>
            <c:strRef>
              <c:f>Sheet1!$A$2:$A$14</c:f>
              <c:strCache>
                <c:ptCount val="13"/>
                <c:pt idx="0">
                  <c:v>mortality excluding early death</c:v>
                </c:pt>
                <c:pt idx="1">
                  <c:v>CLD</c:v>
                </c:pt>
                <c:pt idx="2">
                  <c:v>pneumothorax</c:v>
                </c:pt>
                <c:pt idx="3">
                  <c:v>late bacterial infection</c:v>
                </c:pt>
                <c:pt idx="4">
                  <c:v>Fungal</c:v>
                </c:pt>
                <c:pt idx="5">
                  <c:v>severe IVH</c:v>
                </c:pt>
                <c:pt idx="6">
                  <c:v>ROP</c:v>
                </c:pt>
                <c:pt idx="7">
                  <c:v>sever ROP</c:v>
                </c:pt>
                <c:pt idx="8">
                  <c:v>PVL</c:v>
                </c:pt>
                <c:pt idx="9">
                  <c:v>NEC</c:v>
                </c:pt>
                <c:pt idx="10">
                  <c:v>PDA</c:v>
                </c:pt>
                <c:pt idx="11">
                  <c:v>Ibuprofen</c:v>
                </c:pt>
                <c:pt idx="12">
                  <c:v>PDA ligation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6.2</c:v>
                </c:pt>
                <c:pt idx="1">
                  <c:v>21.8</c:v>
                </c:pt>
                <c:pt idx="2">
                  <c:v>2.6</c:v>
                </c:pt>
                <c:pt idx="3">
                  <c:v>4</c:v>
                </c:pt>
                <c:pt idx="4">
                  <c:v>3.3</c:v>
                </c:pt>
                <c:pt idx="5">
                  <c:v>6.2</c:v>
                </c:pt>
                <c:pt idx="6">
                  <c:v>20.3</c:v>
                </c:pt>
                <c:pt idx="7">
                  <c:v>3.9</c:v>
                </c:pt>
                <c:pt idx="8">
                  <c:v>1.4</c:v>
                </c:pt>
                <c:pt idx="9">
                  <c:v>3.2</c:v>
                </c:pt>
                <c:pt idx="10">
                  <c:v>25</c:v>
                </c:pt>
                <c:pt idx="11">
                  <c:v>19</c:v>
                </c:pt>
                <c:pt idx="12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V-O  'C'</c:v>
                </c:pt>
              </c:strCache>
            </c:strRef>
          </c:tx>
          <c:invertIfNegative val="0"/>
          <c:cat>
            <c:strRef>
              <c:f>Sheet1!$A$2:$A$14</c:f>
              <c:strCache>
                <c:ptCount val="13"/>
                <c:pt idx="0">
                  <c:v>mortality excluding early death</c:v>
                </c:pt>
                <c:pt idx="1">
                  <c:v>CLD</c:v>
                </c:pt>
                <c:pt idx="2">
                  <c:v>pneumothorax</c:v>
                </c:pt>
                <c:pt idx="3">
                  <c:v>late bacterial infection</c:v>
                </c:pt>
                <c:pt idx="4">
                  <c:v>Fungal</c:v>
                </c:pt>
                <c:pt idx="5">
                  <c:v>severe IVH</c:v>
                </c:pt>
                <c:pt idx="6">
                  <c:v>ROP</c:v>
                </c:pt>
                <c:pt idx="7">
                  <c:v>sever ROP</c:v>
                </c:pt>
                <c:pt idx="8">
                  <c:v>PVL</c:v>
                </c:pt>
                <c:pt idx="9">
                  <c:v>NEC</c:v>
                </c:pt>
                <c:pt idx="10">
                  <c:v>PDA</c:v>
                </c:pt>
                <c:pt idx="11">
                  <c:v>Ibuprofen</c:v>
                </c:pt>
                <c:pt idx="12">
                  <c:v>PDA ligation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11.2</c:v>
                </c:pt>
                <c:pt idx="1">
                  <c:v>27.7</c:v>
                </c:pt>
                <c:pt idx="2">
                  <c:v>4.5999999999999996</c:v>
                </c:pt>
                <c:pt idx="3">
                  <c:v>8.1</c:v>
                </c:pt>
                <c:pt idx="4">
                  <c:v>0.8</c:v>
                </c:pt>
                <c:pt idx="5">
                  <c:v>9.8000000000000007</c:v>
                </c:pt>
                <c:pt idx="6">
                  <c:v>35.9</c:v>
                </c:pt>
                <c:pt idx="7">
                  <c:v>7.8</c:v>
                </c:pt>
                <c:pt idx="8">
                  <c:v>3.4</c:v>
                </c:pt>
                <c:pt idx="9">
                  <c:v>5.2</c:v>
                </c:pt>
                <c:pt idx="10">
                  <c:v>34</c:v>
                </c:pt>
                <c:pt idx="11">
                  <c:v>10</c:v>
                </c:pt>
                <c:pt idx="12">
                  <c:v>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5315776"/>
        <c:axId val="315316336"/>
      </c:barChart>
      <c:catAx>
        <c:axId val="315315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15316336"/>
        <c:crosses val="autoZero"/>
        <c:auto val="1"/>
        <c:lblAlgn val="ctr"/>
        <c:lblOffset val="100"/>
        <c:noMultiLvlLbl val="0"/>
      </c:catAx>
      <c:valAx>
        <c:axId val="315316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5315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6093734810926414"/>
          <c:y val="0.84021676712779136"/>
          <c:w val="0.2393712938660445"/>
          <c:h val="0.15576397774352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6EF283-B5C6-497A-AF54-A86CF6DB9C99}" type="doc">
      <dgm:prSet loTypeId="urn:microsoft.com/office/officeart/2005/8/layout/hList1" loCatId="list" qsTypeId="urn:microsoft.com/office/officeart/2005/8/quickstyle/simple2" qsCatId="simple" csTypeId="urn:microsoft.com/office/officeart/2005/8/colors/colorful1" csCatId="colorful" phldr="1"/>
      <dgm:spPr/>
    </dgm:pt>
    <dgm:pt modelId="{0B38FA44-3220-48AE-94EC-CD8973607E1A}">
      <dgm:prSet phldrT="[Text]" custT="1"/>
      <dgm:spPr/>
      <dgm:t>
        <a:bodyPr/>
        <a:lstStyle/>
        <a:p>
          <a:r>
            <a:rPr lang="en-US" sz="1600" b="1" smtClean="0"/>
            <a:t>Risk identification</a:t>
          </a:r>
          <a:endParaRPr lang="en-US" sz="1600" b="1" dirty="0" smtClean="0"/>
        </a:p>
      </dgm:t>
    </dgm:pt>
    <dgm:pt modelId="{974778DE-504C-45E5-B2C9-68ABC4B3D1E4}" type="parTrans" cxnId="{BF42BC6B-4A72-4DDD-8859-6EDAD0CED8D2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2025D08A-CC52-4869-8E01-48417445596C}" type="sibTrans" cxnId="{BF42BC6B-4A72-4DDD-8859-6EDAD0CED8D2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2D7D72BB-E70D-41DF-80E7-81F35C534BE3}">
      <dgm:prSet phldrT="[Text]" custT="1"/>
      <dgm:spPr/>
      <dgm:t>
        <a:bodyPr/>
        <a:lstStyle/>
        <a:p>
          <a:r>
            <a:rPr lang="en-US" sz="1600" b="1" dirty="0" smtClean="0"/>
            <a:t>NAS symptoms</a:t>
          </a:r>
          <a:endParaRPr lang="en-US" sz="1600" b="1" dirty="0"/>
        </a:p>
      </dgm:t>
    </dgm:pt>
    <dgm:pt modelId="{0936894B-7F91-4134-B9BD-A83C2DD7F149}" type="parTrans" cxnId="{AED1D5DE-5E69-4E2D-8EDB-7E5603B5AF4F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22ED4873-42EA-4730-A0EA-86946C3936DD}" type="sibTrans" cxnId="{AED1D5DE-5E69-4E2D-8EDB-7E5603B5AF4F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51566F26-E3CE-4474-A261-2E007D85DE2E}">
      <dgm:prSet phldrT="[Text]" custT="1"/>
      <dgm:spPr/>
      <dgm:t>
        <a:bodyPr/>
        <a:lstStyle/>
        <a:p>
          <a:r>
            <a:rPr lang="en-US" sz="1600" b="1" smtClean="0"/>
            <a:t>Screening</a:t>
          </a:r>
          <a:endParaRPr lang="en-US" sz="1600" b="1" dirty="0" smtClean="0"/>
        </a:p>
      </dgm:t>
    </dgm:pt>
    <dgm:pt modelId="{69545EC0-A623-4A61-B2B3-D499CD68EDE7}" type="parTrans" cxnId="{5253611F-21E8-4CB2-887B-EB205B45BA08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3DD70C6D-2126-4304-A929-CCE84E13D983}" type="sibTrans" cxnId="{5253611F-21E8-4CB2-887B-EB205B45BA08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D7C4904B-037A-463A-8A11-97C538B1F4DD}">
      <dgm:prSet phldrT="[Text]" custT="1"/>
      <dgm:spPr/>
      <dgm:t>
        <a:bodyPr/>
        <a:lstStyle/>
        <a:p>
          <a:r>
            <a:rPr lang="en-US" sz="1600" b="1" smtClean="0"/>
            <a:t>Testing</a:t>
          </a:r>
          <a:endParaRPr lang="en-US" sz="1600" b="1" dirty="0" smtClean="0"/>
        </a:p>
      </dgm:t>
    </dgm:pt>
    <dgm:pt modelId="{958619BD-D300-44BA-B81F-FEC0729FF6A2}" type="parTrans" cxnId="{C79D5034-34EA-4065-9F9F-3F43A708A745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8C17D8B0-5AFA-4508-ADD3-5609AC3A66BD}" type="sibTrans" cxnId="{C79D5034-34EA-4065-9F9F-3F43A708A745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FCC36A2F-583F-4BC1-8318-7F994A217BF9}">
      <dgm:prSet phldrT="[Text]" custT="1"/>
      <dgm:spPr/>
      <dgm:t>
        <a:bodyPr/>
        <a:lstStyle/>
        <a:p>
          <a:r>
            <a:rPr lang="en-US" sz="1600" b="1" smtClean="0"/>
            <a:t>Standardized scoring scales</a:t>
          </a:r>
          <a:endParaRPr lang="en-US" sz="1600" b="1" dirty="0"/>
        </a:p>
      </dgm:t>
    </dgm:pt>
    <dgm:pt modelId="{85ADA56D-A735-462B-AA75-605A8F092541}" type="parTrans" cxnId="{C55906E9-5ED0-44E3-A3DF-E96E8F630B5B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0D54FFB0-CE8A-41F4-84AD-EDACDDEB511D}" type="sibTrans" cxnId="{C55906E9-5ED0-44E3-A3DF-E96E8F630B5B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6DDDE9E2-8121-4B90-9DE8-E4ACD148566F}">
      <dgm:prSet phldrT="[Text]" custT="1"/>
      <dgm:spPr/>
      <dgm:t>
        <a:bodyPr/>
        <a:lstStyle/>
        <a:p>
          <a:r>
            <a:rPr lang="en-US" sz="1600" b="1" dirty="0" smtClean="0"/>
            <a:t>Supportive care</a:t>
          </a:r>
          <a:endParaRPr lang="en-US" sz="1600" b="1" dirty="0"/>
        </a:p>
      </dgm:t>
    </dgm:pt>
    <dgm:pt modelId="{0968D8C5-FD58-46E2-AF58-D0F9DBDABC28}" type="parTrans" cxnId="{757781B2-4420-4E48-BACF-5ECDDAE3DC5B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D0558500-E93B-4987-B7C3-093BDFCA1E01}" type="sibTrans" cxnId="{757781B2-4420-4E48-BACF-5ECDDAE3DC5B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C0ABAED2-575F-4AD2-8160-089B99A134FD}">
      <dgm:prSet phldrT="[Text]" custT="1"/>
      <dgm:spPr/>
      <dgm:t>
        <a:bodyPr/>
        <a:lstStyle/>
        <a:p>
          <a:r>
            <a:rPr lang="en-US" sz="1600" b="1" dirty="0" smtClean="0"/>
            <a:t>Environment</a:t>
          </a:r>
          <a:endParaRPr lang="en-US" sz="1600" b="1" dirty="0"/>
        </a:p>
      </dgm:t>
    </dgm:pt>
    <dgm:pt modelId="{73BE9671-C191-42D5-BA6F-27DF37153474}" type="parTrans" cxnId="{912CB9CC-059A-4C02-A354-BFAE1487BA16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3EE41800-9DC6-428B-8502-F7BE5A77C7BC}" type="sibTrans" cxnId="{912CB9CC-059A-4C02-A354-BFAE1487BA16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2D1981E3-8C8C-4370-959A-96B375BD85D7}">
      <dgm:prSet phldrT="[Text]" custT="1"/>
      <dgm:spPr/>
      <dgm:t>
        <a:bodyPr/>
        <a:lstStyle/>
        <a:p>
          <a:r>
            <a:rPr lang="en-US" sz="1600" b="1" smtClean="0"/>
            <a:t>Rooming-in</a:t>
          </a:r>
          <a:endParaRPr lang="en-US" sz="1600" b="1" dirty="0"/>
        </a:p>
      </dgm:t>
    </dgm:pt>
    <dgm:pt modelId="{3211A0A8-CF49-49A3-919C-AD3248C24F8B}" type="parTrans" cxnId="{E189F443-DF28-443B-B22E-9A8E036EA3D5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CF97A0C7-74E7-4819-B729-672DBD7C8D97}" type="sibTrans" cxnId="{E189F443-DF28-443B-B22E-9A8E036EA3D5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F8F4B18C-0F85-4DFA-A4FF-08E66D9FECCC}">
      <dgm:prSet phldrT="[Text]" custT="1"/>
      <dgm:spPr/>
      <dgm:t>
        <a:bodyPr/>
        <a:lstStyle/>
        <a:p>
          <a:r>
            <a:rPr lang="en-US" sz="1600" b="1" smtClean="0"/>
            <a:t>Breast-feeding</a:t>
          </a:r>
          <a:endParaRPr lang="en-US" sz="1600" b="1" dirty="0"/>
        </a:p>
      </dgm:t>
    </dgm:pt>
    <dgm:pt modelId="{C8051125-B06D-48A0-8E5F-CE3D7987A850}" type="parTrans" cxnId="{C9C30DBB-9731-44F8-BE11-D16994CA8D69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49C70821-6208-4A74-9AAF-14782F818349}" type="sibTrans" cxnId="{C9C30DBB-9731-44F8-BE11-D16994CA8D69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4458A175-2E9B-4D9E-8C6B-2053552581F3}">
      <dgm:prSet phldrT="[Text]" custT="1"/>
      <dgm:spPr/>
      <dgm:t>
        <a:bodyPr/>
        <a:lstStyle/>
        <a:p>
          <a:r>
            <a:rPr lang="en-US" sz="1600" b="1" smtClean="0"/>
            <a:t>Pharmacologic management</a:t>
          </a:r>
          <a:endParaRPr lang="en-US" sz="1600" b="1" dirty="0"/>
        </a:p>
      </dgm:t>
    </dgm:pt>
    <dgm:pt modelId="{2F44D674-2092-45EA-B923-90DC415A9D4B}" type="parTrans" cxnId="{EEE0F867-6053-4CDF-8F4A-449BFD61BA99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3E9A9393-7CB7-42AA-910E-BD9333B7665E}" type="sibTrans" cxnId="{EEE0F867-6053-4CDF-8F4A-449BFD61BA99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84409C1A-48D8-4640-AA57-C2955E7F1205}">
      <dgm:prSet phldrT="[Text]" custT="1"/>
      <dgm:spPr/>
      <dgm:t>
        <a:bodyPr/>
        <a:lstStyle/>
        <a:p>
          <a:r>
            <a:rPr lang="en-US" sz="1600" b="1" dirty="0" smtClean="0"/>
            <a:t>Morphine</a:t>
          </a:r>
          <a:endParaRPr lang="en-US" sz="1600" b="1" dirty="0"/>
        </a:p>
      </dgm:t>
    </dgm:pt>
    <dgm:pt modelId="{6B3440E0-FBBD-4E20-A7E4-AC90C553F1F7}" type="parTrans" cxnId="{017ECA9D-9FA0-4481-8C42-0D70AD1D1B8B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F91D5479-3697-40B8-9876-B3B5A0CC6A4C}" type="sibTrans" cxnId="{017ECA9D-9FA0-4481-8C42-0D70AD1D1B8B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3CBDC3AE-566D-4837-9935-6845144D96D0}">
      <dgm:prSet phldrT="[Text]" custT="1"/>
      <dgm:spPr/>
      <dgm:t>
        <a:bodyPr/>
        <a:lstStyle/>
        <a:p>
          <a:r>
            <a:rPr lang="en-US" sz="1600" b="1" dirty="0" smtClean="0"/>
            <a:t>Phenobarbital</a:t>
          </a:r>
          <a:endParaRPr lang="en-US" sz="1600" b="1" dirty="0"/>
        </a:p>
      </dgm:t>
    </dgm:pt>
    <dgm:pt modelId="{C8277E2C-701D-4843-AC4C-FD2EC2C23341}" type="parTrans" cxnId="{AB844C62-592E-4A70-9640-CE47A52769B0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D1D0FBEE-5698-4B3A-A3C6-0CF6449EAACC}" type="sibTrans" cxnId="{AB844C62-592E-4A70-9640-CE47A52769B0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347B4F24-6018-477E-834E-D8E1DA79D694}">
      <dgm:prSet phldrT="[Text]" custT="1"/>
      <dgm:spPr/>
      <dgm:t>
        <a:bodyPr/>
        <a:lstStyle/>
        <a:p>
          <a:r>
            <a:rPr lang="en-US" sz="1600" b="1" dirty="0" smtClean="0"/>
            <a:t>Clonidine</a:t>
          </a:r>
          <a:endParaRPr lang="en-US" sz="1600" b="1" dirty="0"/>
        </a:p>
      </dgm:t>
    </dgm:pt>
    <dgm:pt modelId="{569A93B2-1D6B-4652-9F9F-D97CE3B5AA88}" type="parTrans" cxnId="{810F3D7E-6376-4E51-8A52-004B943B9F08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1C59D8D5-4516-486A-84F3-FB43A78A81D0}" type="sibTrans" cxnId="{810F3D7E-6376-4E51-8A52-004B943B9F08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DB163992-E792-459E-894E-D47A20EACF2A}">
      <dgm:prSet phldrT="[Text]" custT="1"/>
      <dgm:spPr/>
      <dgm:t>
        <a:bodyPr/>
        <a:lstStyle/>
        <a:p>
          <a:r>
            <a:rPr lang="en-US" sz="1600" b="1" smtClean="0"/>
            <a:t>Family support</a:t>
          </a:r>
          <a:endParaRPr lang="en-US" sz="1600" b="1" dirty="0"/>
        </a:p>
      </dgm:t>
    </dgm:pt>
    <dgm:pt modelId="{69C614A9-1EA8-44BF-93BF-8BF8123AAE51}" type="parTrans" cxnId="{6F17F20D-E08B-4F04-B197-4AFA760E3E83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CDC7BE63-CF18-4681-A3BC-054B7A4350A5}" type="sibTrans" cxnId="{6F17F20D-E08B-4F04-B197-4AFA760E3E83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65D4C18E-C3C0-4A2F-BF9F-9426C7158D0C}">
      <dgm:prSet phldrT="[Text]" custT="1"/>
      <dgm:spPr/>
      <dgm:t>
        <a:bodyPr/>
        <a:lstStyle/>
        <a:p>
          <a:r>
            <a:rPr lang="en-US" sz="1600" b="1" dirty="0" smtClean="0"/>
            <a:t>Partnership</a:t>
          </a:r>
          <a:endParaRPr lang="en-US" sz="1600" b="1" dirty="0"/>
        </a:p>
      </dgm:t>
    </dgm:pt>
    <dgm:pt modelId="{653755A2-A83B-4C79-A5AE-01529AFE6BE9}" type="parTrans" cxnId="{C9017E3C-B0B9-4890-B216-587B3D9548BC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C6AF1798-3EAA-4FEF-81C3-45DB9535E3C3}" type="sibTrans" cxnId="{C9017E3C-B0B9-4890-B216-587B3D9548BC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66DD849B-478D-488A-92B0-53C53BE8760B}">
      <dgm:prSet phldrT="[Text]" custT="1"/>
      <dgm:spPr/>
      <dgm:t>
        <a:bodyPr/>
        <a:lstStyle/>
        <a:p>
          <a:r>
            <a:rPr lang="en-US" sz="1600" b="1" dirty="0" smtClean="0"/>
            <a:t>Social work</a:t>
          </a:r>
          <a:endParaRPr lang="en-US" sz="1600" b="1" dirty="0"/>
        </a:p>
      </dgm:t>
    </dgm:pt>
    <dgm:pt modelId="{DD858ABF-ED78-4C0F-A706-67026D14B294}" type="parTrans" cxnId="{4119ED35-73D7-4654-8C60-B3EA3D8CD583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7560F34B-954A-4FCA-8C69-CA5F2089D399}" type="sibTrans" cxnId="{4119ED35-73D7-4654-8C60-B3EA3D8CD583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188452B1-5CA5-4627-B90C-5000133B8F84}">
      <dgm:prSet phldrT="[Text]" custT="1"/>
      <dgm:spPr/>
      <dgm:t>
        <a:bodyPr/>
        <a:lstStyle/>
        <a:p>
          <a:r>
            <a:rPr lang="en-US" sz="1600" b="1" smtClean="0"/>
            <a:t>DCF</a:t>
          </a:r>
          <a:endParaRPr lang="en-US" sz="1600" b="1" dirty="0"/>
        </a:p>
      </dgm:t>
    </dgm:pt>
    <dgm:pt modelId="{E1F53515-AAB0-4C7C-AF24-B5F3C4C695AD}" type="parTrans" cxnId="{4E4AAC4A-30EC-4C5A-A1E4-814A43060C7D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AEC39B11-2FDD-4388-9DC8-FDCA57FF5FF4}" type="sibTrans" cxnId="{4E4AAC4A-30EC-4C5A-A1E4-814A43060C7D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7B83C7A5-E661-4659-8253-AF472EC46B79}">
      <dgm:prSet phldrT="[Text]" custT="1"/>
      <dgm:spPr/>
      <dgm:t>
        <a:bodyPr/>
        <a:lstStyle/>
        <a:p>
          <a:r>
            <a:rPr lang="en-US" sz="1600" b="1" dirty="0" smtClean="0"/>
            <a:t>Follow-up</a:t>
          </a:r>
          <a:endParaRPr lang="en-US" sz="1600" b="1" dirty="0"/>
        </a:p>
      </dgm:t>
    </dgm:pt>
    <dgm:pt modelId="{3C334E11-C615-4DFC-A78E-6D656243D962}" type="parTrans" cxnId="{A6F3546C-68DA-4B44-BDC9-FFB01C0BD695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8B616CBD-70E5-44C2-B3F4-096058218366}" type="sibTrans" cxnId="{A6F3546C-68DA-4B44-BDC9-FFB01C0BD695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98C0E75A-DC34-4B25-B86D-C2FDADDF2AEE}">
      <dgm:prSet phldrT="[Text]" custT="1"/>
      <dgm:spPr/>
      <dgm:t>
        <a:bodyPr/>
        <a:lstStyle/>
        <a:p>
          <a:r>
            <a:rPr lang="en-US" sz="1600" b="1" dirty="0" smtClean="0"/>
            <a:t>Nutrition</a:t>
          </a:r>
          <a:endParaRPr lang="en-US" sz="1600" b="1" dirty="0"/>
        </a:p>
      </dgm:t>
    </dgm:pt>
    <dgm:pt modelId="{F2400BFE-7650-4BFB-996A-2E49C11CC1AD}" type="parTrans" cxnId="{A262588D-AA27-497B-8BB4-496C1FB7AD07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1FA47855-B762-4E1B-B773-85ADAA757C2A}" type="sibTrans" cxnId="{A262588D-AA27-497B-8BB4-496C1FB7AD07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3372F700-0DCC-41D3-A83E-D292F89A5616}">
      <dgm:prSet phldrT="[Text]" custT="1"/>
      <dgm:spPr/>
      <dgm:t>
        <a:bodyPr/>
        <a:lstStyle/>
        <a:p>
          <a:r>
            <a:rPr lang="en-US" sz="1600" b="1" dirty="0" smtClean="0"/>
            <a:t>Methadone</a:t>
          </a:r>
          <a:endParaRPr lang="en-US" sz="1600" b="1" dirty="0"/>
        </a:p>
      </dgm:t>
    </dgm:pt>
    <dgm:pt modelId="{A7B8C8E9-3268-4204-B3D6-5FFE26B582D6}" type="parTrans" cxnId="{1E86E495-F66A-4A16-B704-84BE0639DCB7}">
      <dgm:prSet/>
      <dgm:spPr/>
      <dgm:t>
        <a:bodyPr/>
        <a:lstStyle/>
        <a:p>
          <a:endParaRPr lang="en-US"/>
        </a:p>
      </dgm:t>
    </dgm:pt>
    <dgm:pt modelId="{33E66A1C-73A9-4609-9BB6-9EF035C7D5BE}" type="sibTrans" cxnId="{1E86E495-F66A-4A16-B704-84BE0639DCB7}">
      <dgm:prSet/>
      <dgm:spPr/>
      <dgm:t>
        <a:bodyPr/>
        <a:lstStyle/>
        <a:p>
          <a:endParaRPr lang="en-US"/>
        </a:p>
      </dgm:t>
    </dgm:pt>
    <dgm:pt modelId="{7BF308F3-ECF0-4201-AC42-9BB18865888A}" type="pres">
      <dgm:prSet presAssocID="{E96EF283-B5C6-497A-AF54-A86CF6DB9C99}" presName="Name0" presStyleCnt="0">
        <dgm:presLayoutVars>
          <dgm:dir/>
          <dgm:animLvl val="lvl"/>
          <dgm:resizeHandles val="exact"/>
        </dgm:presLayoutVars>
      </dgm:prSet>
      <dgm:spPr/>
    </dgm:pt>
    <dgm:pt modelId="{305BB754-7E0C-463B-8FD2-EF896739B680}" type="pres">
      <dgm:prSet presAssocID="{0B38FA44-3220-48AE-94EC-CD8973607E1A}" presName="composite" presStyleCnt="0"/>
      <dgm:spPr/>
    </dgm:pt>
    <dgm:pt modelId="{BBD47562-772D-41F0-AFF5-E63E9C269D28}" type="pres">
      <dgm:prSet presAssocID="{0B38FA44-3220-48AE-94EC-CD8973607E1A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5871E-A798-4922-8C70-F05A26EE7273}" type="pres">
      <dgm:prSet presAssocID="{0B38FA44-3220-48AE-94EC-CD8973607E1A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5D308-3CF5-4C22-86AB-F620BE4A107F}" type="pres">
      <dgm:prSet presAssocID="{2025D08A-CC52-4869-8E01-48417445596C}" presName="space" presStyleCnt="0"/>
      <dgm:spPr/>
    </dgm:pt>
    <dgm:pt modelId="{44165DC0-114C-4382-90B4-F844AAC30253}" type="pres">
      <dgm:prSet presAssocID="{2D7D72BB-E70D-41DF-80E7-81F35C534BE3}" presName="composite" presStyleCnt="0"/>
      <dgm:spPr/>
    </dgm:pt>
    <dgm:pt modelId="{3BE7AC01-ACE2-43DA-A035-99ECD2D8C23D}" type="pres">
      <dgm:prSet presAssocID="{2D7D72BB-E70D-41DF-80E7-81F35C534BE3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CAC998-AA2D-4381-A51B-CA9F125194E7}" type="pres">
      <dgm:prSet presAssocID="{2D7D72BB-E70D-41DF-80E7-81F35C534BE3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628B92-63CB-4627-ACB0-886029FEE3AB}" type="pres">
      <dgm:prSet presAssocID="{22ED4873-42EA-4730-A0EA-86946C3936DD}" presName="space" presStyleCnt="0"/>
      <dgm:spPr/>
    </dgm:pt>
    <dgm:pt modelId="{7ACE49B8-256F-422F-BCCF-E7A664A232C1}" type="pres">
      <dgm:prSet presAssocID="{6DDDE9E2-8121-4B90-9DE8-E4ACD148566F}" presName="composite" presStyleCnt="0"/>
      <dgm:spPr/>
    </dgm:pt>
    <dgm:pt modelId="{DAF17F52-AD6B-4FA3-80DD-1A9B3E8362EA}" type="pres">
      <dgm:prSet presAssocID="{6DDDE9E2-8121-4B90-9DE8-E4ACD148566F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54CF3-F705-462F-8E08-AF3B7C28BF5D}" type="pres">
      <dgm:prSet presAssocID="{6DDDE9E2-8121-4B90-9DE8-E4ACD148566F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EED34-79F9-454F-A3C6-7F97FECA2B73}" type="pres">
      <dgm:prSet presAssocID="{D0558500-E93B-4987-B7C3-093BDFCA1E01}" presName="space" presStyleCnt="0"/>
      <dgm:spPr/>
    </dgm:pt>
    <dgm:pt modelId="{0742279D-3467-4563-B5E9-D31722C7D803}" type="pres">
      <dgm:prSet presAssocID="{4458A175-2E9B-4D9E-8C6B-2053552581F3}" presName="composite" presStyleCnt="0"/>
      <dgm:spPr/>
    </dgm:pt>
    <dgm:pt modelId="{9374C34B-F293-46DE-ACEB-BC44AE6F25B5}" type="pres">
      <dgm:prSet presAssocID="{4458A175-2E9B-4D9E-8C6B-2053552581F3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881067-BF59-4C89-9F51-0ABF0F88F1FF}" type="pres">
      <dgm:prSet presAssocID="{4458A175-2E9B-4D9E-8C6B-2053552581F3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628A17-A1AA-466F-B078-F3C5D1EEFCD8}" type="pres">
      <dgm:prSet presAssocID="{3E9A9393-7CB7-42AA-910E-BD9333B7665E}" presName="space" presStyleCnt="0"/>
      <dgm:spPr/>
    </dgm:pt>
    <dgm:pt modelId="{13EA1004-87D8-4E76-847E-29DE92BD3220}" type="pres">
      <dgm:prSet presAssocID="{DB163992-E792-459E-894E-D47A20EACF2A}" presName="composite" presStyleCnt="0"/>
      <dgm:spPr/>
    </dgm:pt>
    <dgm:pt modelId="{14E1E314-6FBE-4D2E-93A8-68C84582D40B}" type="pres">
      <dgm:prSet presAssocID="{DB163992-E792-459E-894E-D47A20EACF2A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E17FE-73C4-4028-89FA-BCAE4A6F5BF0}" type="pres">
      <dgm:prSet presAssocID="{DB163992-E792-459E-894E-D47A20EACF2A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4AAC4A-30EC-4C5A-A1E4-814A43060C7D}" srcId="{DB163992-E792-459E-894E-D47A20EACF2A}" destId="{188452B1-5CA5-4627-B90C-5000133B8F84}" srcOrd="2" destOrd="0" parTransId="{E1F53515-AAB0-4C7C-AF24-B5F3C4C695AD}" sibTransId="{AEC39B11-2FDD-4388-9DC8-FDCA57FF5FF4}"/>
    <dgm:cxn modelId="{AED1D5DE-5E69-4E2D-8EDB-7E5603B5AF4F}" srcId="{E96EF283-B5C6-497A-AF54-A86CF6DB9C99}" destId="{2D7D72BB-E70D-41DF-80E7-81F35C534BE3}" srcOrd="1" destOrd="0" parTransId="{0936894B-7F91-4134-B9BD-A83C2DD7F149}" sibTransId="{22ED4873-42EA-4730-A0EA-86946C3936DD}"/>
    <dgm:cxn modelId="{C9A02651-8E28-4A13-B6F3-89228CD7182C}" type="presOf" srcId="{FCC36A2F-583F-4BC1-8318-7F994A217BF9}" destId="{80CAC998-AA2D-4381-A51B-CA9F125194E7}" srcOrd="0" destOrd="0" presId="urn:microsoft.com/office/officeart/2005/8/layout/hList1"/>
    <dgm:cxn modelId="{BF42BC6B-4A72-4DDD-8859-6EDAD0CED8D2}" srcId="{E96EF283-B5C6-497A-AF54-A86CF6DB9C99}" destId="{0B38FA44-3220-48AE-94EC-CD8973607E1A}" srcOrd="0" destOrd="0" parTransId="{974778DE-504C-45E5-B2C9-68ABC4B3D1E4}" sibTransId="{2025D08A-CC52-4869-8E01-48417445596C}"/>
    <dgm:cxn modelId="{4B02F876-F9BE-42E9-B060-4CCBD584E83F}" type="presOf" srcId="{7B83C7A5-E661-4659-8253-AF472EC46B79}" destId="{19FE17FE-73C4-4028-89FA-BCAE4A6F5BF0}" srcOrd="0" destOrd="3" presId="urn:microsoft.com/office/officeart/2005/8/layout/hList1"/>
    <dgm:cxn modelId="{912CB9CC-059A-4C02-A354-BFAE1487BA16}" srcId="{6DDDE9E2-8121-4B90-9DE8-E4ACD148566F}" destId="{C0ABAED2-575F-4AD2-8160-089B99A134FD}" srcOrd="0" destOrd="0" parTransId="{73BE9671-C191-42D5-BA6F-27DF37153474}" sibTransId="{3EE41800-9DC6-428B-8502-F7BE5A77C7BC}"/>
    <dgm:cxn modelId="{757781B2-4420-4E48-BACF-5ECDDAE3DC5B}" srcId="{E96EF283-B5C6-497A-AF54-A86CF6DB9C99}" destId="{6DDDE9E2-8121-4B90-9DE8-E4ACD148566F}" srcOrd="2" destOrd="0" parTransId="{0968D8C5-FD58-46E2-AF58-D0F9DBDABC28}" sibTransId="{D0558500-E93B-4987-B7C3-093BDFCA1E01}"/>
    <dgm:cxn modelId="{B40EE427-A820-46B7-935B-8BD14B9F6747}" type="presOf" srcId="{3CBDC3AE-566D-4837-9935-6845144D96D0}" destId="{BC881067-BF59-4C89-9F51-0ABF0F88F1FF}" srcOrd="0" destOrd="2" presId="urn:microsoft.com/office/officeart/2005/8/layout/hList1"/>
    <dgm:cxn modelId="{27FF7919-C566-47B2-AF5D-170765C25B42}" type="presOf" srcId="{D7C4904B-037A-463A-8A11-97C538B1F4DD}" destId="{A765871E-A798-4922-8C70-F05A26EE7273}" srcOrd="0" destOrd="1" presId="urn:microsoft.com/office/officeart/2005/8/layout/hList1"/>
    <dgm:cxn modelId="{A6F3546C-68DA-4B44-BDC9-FFB01C0BD695}" srcId="{DB163992-E792-459E-894E-D47A20EACF2A}" destId="{7B83C7A5-E661-4659-8253-AF472EC46B79}" srcOrd="3" destOrd="0" parTransId="{3C334E11-C615-4DFC-A78E-6D656243D962}" sibTransId="{8B616CBD-70E5-44C2-B3F4-096058218366}"/>
    <dgm:cxn modelId="{BF995298-F39B-461F-80A3-C8A3BADC555C}" type="presOf" srcId="{65D4C18E-C3C0-4A2F-BF9F-9426C7158D0C}" destId="{19FE17FE-73C4-4028-89FA-BCAE4A6F5BF0}" srcOrd="0" destOrd="0" presId="urn:microsoft.com/office/officeart/2005/8/layout/hList1"/>
    <dgm:cxn modelId="{B7689E33-D654-4316-B51B-79D3299AF81F}" type="presOf" srcId="{F8F4B18C-0F85-4DFA-A4FF-08E66D9FECCC}" destId="{2B854CF3-F705-462F-8E08-AF3B7C28BF5D}" srcOrd="0" destOrd="2" presId="urn:microsoft.com/office/officeart/2005/8/layout/hList1"/>
    <dgm:cxn modelId="{E189F443-DF28-443B-B22E-9A8E036EA3D5}" srcId="{6DDDE9E2-8121-4B90-9DE8-E4ACD148566F}" destId="{2D1981E3-8C8C-4370-959A-96B375BD85D7}" srcOrd="1" destOrd="0" parTransId="{3211A0A8-CF49-49A3-919C-AD3248C24F8B}" sibTransId="{CF97A0C7-74E7-4819-B729-672DBD7C8D97}"/>
    <dgm:cxn modelId="{08C730EC-3180-49D2-A53E-22A2EA185C94}" type="presOf" srcId="{347B4F24-6018-477E-834E-D8E1DA79D694}" destId="{BC881067-BF59-4C89-9F51-0ABF0F88F1FF}" srcOrd="0" destOrd="3" presId="urn:microsoft.com/office/officeart/2005/8/layout/hList1"/>
    <dgm:cxn modelId="{1E86E495-F66A-4A16-B704-84BE0639DCB7}" srcId="{4458A175-2E9B-4D9E-8C6B-2053552581F3}" destId="{3372F700-0DCC-41D3-A83E-D292F89A5616}" srcOrd="1" destOrd="0" parTransId="{A7B8C8E9-3268-4204-B3D6-5FFE26B582D6}" sibTransId="{33E66A1C-73A9-4609-9BB6-9EF035C7D5BE}"/>
    <dgm:cxn modelId="{03CDFE1E-8179-47D9-9BC1-0459BA704E54}" type="presOf" srcId="{98C0E75A-DC34-4B25-B86D-C2FDADDF2AEE}" destId="{2B854CF3-F705-462F-8E08-AF3B7C28BF5D}" srcOrd="0" destOrd="3" presId="urn:microsoft.com/office/officeart/2005/8/layout/hList1"/>
    <dgm:cxn modelId="{C79D5034-34EA-4065-9F9F-3F43A708A745}" srcId="{0B38FA44-3220-48AE-94EC-CD8973607E1A}" destId="{D7C4904B-037A-463A-8A11-97C538B1F4DD}" srcOrd="1" destOrd="0" parTransId="{958619BD-D300-44BA-B81F-FEC0729FF6A2}" sibTransId="{8C17D8B0-5AFA-4508-ADD3-5609AC3A66BD}"/>
    <dgm:cxn modelId="{C9017E3C-B0B9-4890-B216-587B3D9548BC}" srcId="{DB163992-E792-459E-894E-D47A20EACF2A}" destId="{65D4C18E-C3C0-4A2F-BF9F-9426C7158D0C}" srcOrd="0" destOrd="0" parTransId="{653755A2-A83B-4C79-A5AE-01529AFE6BE9}" sibTransId="{C6AF1798-3EAA-4FEF-81C3-45DB9535E3C3}"/>
    <dgm:cxn modelId="{6F17F20D-E08B-4F04-B197-4AFA760E3E83}" srcId="{E96EF283-B5C6-497A-AF54-A86CF6DB9C99}" destId="{DB163992-E792-459E-894E-D47A20EACF2A}" srcOrd="4" destOrd="0" parTransId="{69C614A9-1EA8-44BF-93BF-8BF8123AAE51}" sibTransId="{CDC7BE63-CF18-4681-A3BC-054B7A4350A5}"/>
    <dgm:cxn modelId="{1916894E-2877-46BC-9727-101DD40DBF80}" type="presOf" srcId="{E96EF283-B5C6-497A-AF54-A86CF6DB9C99}" destId="{7BF308F3-ECF0-4201-AC42-9BB18865888A}" srcOrd="0" destOrd="0" presId="urn:microsoft.com/office/officeart/2005/8/layout/hList1"/>
    <dgm:cxn modelId="{4119ED35-73D7-4654-8C60-B3EA3D8CD583}" srcId="{DB163992-E792-459E-894E-D47A20EACF2A}" destId="{66DD849B-478D-488A-92B0-53C53BE8760B}" srcOrd="1" destOrd="0" parTransId="{DD858ABF-ED78-4C0F-A706-67026D14B294}" sibTransId="{7560F34B-954A-4FCA-8C69-CA5F2089D399}"/>
    <dgm:cxn modelId="{B0C09443-E446-4569-A9BC-38A1AD6C06A2}" type="presOf" srcId="{188452B1-5CA5-4627-B90C-5000133B8F84}" destId="{19FE17FE-73C4-4028-89FA-BCAE4A6F5BF0}" srcOrd="0" destOrd="2" presId="urn:microsoft.com/office/officeart/2005/8/layout/hList1"/>
    <dgm:cxn modelId="{CFAB2F7A-0B2B-4643-9FE1-F81CCA4EEE1C}" type="presOf" srcId="{2D7D72BB-E70D-41DF-80E7-81F35C534BE3}" destId="{3BE7AC01-ACE2-43DA-A035-99ECD2D8C23D}" srcOrd="0" destOrd="0" presId="urn:microsoft.com/office/officeart/2005/8/layout/hList1"/>
    <dgm:cxn modelId="{B0DDB770-000E-4099-A9AB-9D6D8F15D00B}" type="presOf" srcId="{2D1981E3-8C8C-4370-959A-96B375BD85D7}" destId="{2B854CF3-F705-462F-8E08-AF3B7C28BF5D}" srcOrd="0" destOrd="1" presId="urn:microsoft.com/office/officeart/2005/8/layout/hList1"/>
    <dgm:cxn modelId="{EEE0F867-6053-4CDF-8F4A-449BFD61BA99}" srcId="{E96EF283-B5C6-497A-AF54-A86CF6DB9C99}" destId="{4458A175-2E9B-4D9E-8C6B-2053552581F3}" srcOrd="3" destOrd="0" parTransId="{2F44D674-2092-45EA-B923-90DC415A9D4B}" sibTransId="{3E9A9393-7CB7-42AA-910E-BD9333B7665E}"/>
    <dgm:cxn modelId="{A09C3E79-68A0-46E8-96BC-EEC713E1E6FA}" type="presOf" srcId="{0B38FA44-3220-48AE-94EC-CD8973607E1A}" destId="{BBD47562-772D-41F0-AFF5-E63E9C269D28}" srcOrd="0" destOrd="0" presId="urn:microsoft.com/office/officeart/2005/8/layout/hList1"/>
    <dgm:cxn modelId="{C55906E9-5ED0-44E3-A3DF-E96E8F630B5B}" srcId="{2D7D72BB-E70D-41DF-80E7-81F35C534BE3}" destId="{FCC36A2F-583F-4BC1-8318-7F994A217BF9}" srcOrd="0" destOrd="0" parTransId="{85ADA56D-A735-462B-AA75-605A8F092541}" sibTransId="{0D54FFB0-CE8A-41F4-84AD-EDACDDEB511D}"/>
    <dgm:cxn modelId="{AB844C62-592E-4A70-9640-CE47A52769B0}" srcId="{4458A175-2E9B-4D9E-8C6B-2053552581F3}" destId="{3CBDC3AE-566D-4837-9935-6845144D96D0}" srcOrd="2" destOrd="0" parTransId="{C8277E2C-701D-4843-AC4C-FD2EC2C23341}" sibTransId="{D1D0FBEE-5698-4B3A-A3C6-0CF6449EAACC}"/>
    <dgm:cxn modelId="{5253611F-21E8-4CB2-887B-EB205B45BA08}" srcId="{0B38FA44-3220-48AE-94EC-CD8973607E1A}" destId="{51566F26-E3CE-4474-A261-2E007D85DE2E}" srcOrd="0" destOrd="0" parTransId="{69545EC0-A623-4A61-B2B3-D499CD68EDE7}" sibTransId="{3DD70C6D-2126-4304-A929-CCE84E13D983}"/>
    <dgm:cxn modelId="{5A22C98E-4768-43D9-8B26-799BB9907B48}" type="presOf" srcId="{66DD849B-478D-488A-92B0-53C53BE8760B}" destId="{19FE17FE-73C4-4028-89FA-BCAE4A6F5BF0}" srcOrd="0" destOrd="1" presId="urn:microsoft.com/office/officeart/2005/8/layout/hList1"/>
    <dgm:cxn modelId="{017ECA9D-9FA0-4481-8C42-0D70AD1D1B8B}" srcId="{4458A175-2E9B-4D9E-8C6B-2053552581F3}" destId="{84409C1A-48D8-4640-AA57-C2955E7F1205}" srcOrd="0" destOrd="0" parTransId="{6B3440E0-FBBD-4E20-A7E4-AC90C553F1F7}" sibTransId="{F91D5479-3697-40B8-9876-B3B5A0CC6A4C}"/>
    <dgm:cxn modelId="{6B45CC3D-5C9A-4A37-9883-9AAC83B2DDE9}" type="presOf" srcId="{C0ABAED2-575F-4AD2-8160-089B99A134FD}" destId="{2B854CF3-F705-462F-8E08-AF3B7C28BF5D}" srcOrd="0" destOrd="0" presId="urn:microsoft.com/office/officeart/2005/8/layout/hList1"/>
    <dgm:cxn modelId="{810F3D7E-6376-4E51-8A52-004B943B9F08}" srcId="{4458A175-2E9B-4D9E-8C6B-2053552581F3}" destId="{347B4F24-6018-477E-834E-D8E1DA79D694}" srcOrd="3" destOrd="0" parTransId="{569A93B2-1D6B-4652-9F9F-D97CE3B5AA88}" sibTransId="{1C59D8D5-4516-486A-84F3-FB43A78A81D0}"/>
    <dgm:cxn modelId="{6705AA1F-37F9-4356-A197-94025755B20D}" type="presOf" srcId="{51566F26-E3CE-4474-A261-2E007D85DE2E}" destId="{A765871E-A798-4922-8C70-F05A26EE7273}" srcOrd="0" destOrd="0" presId="urn:microsoft.com/office/officeart/2005/8/layout/hList1"/>
    <dgm:cxn modelId="{A262588D-AA27-497B-8BB4-496C1FB7AD07}" srcId="{6DDDE9E2-8121-4B90-9DE8-E4ACD148566F}" destId="{98C0E75A-DC34-4B25-B86D-C2FDADDF2AEE}" srcOrd="3" destOrd="0" parTransId="{F2400BFE-7650-4BFB-996A-2E49C11CC1AD}" sibTransId="{1FA47855-B762-4E1B-B773-85ADAA757C2A}"/>
    <dgm:cxn modelId="{7476A5DC-8A5E-40AA-81FE-FDE1E55904E5}" type="presOf" srcId="{84409C1A-48D8-4640-AA57-C2955E7F1205}" destId="{BC881067-BF59-4C89-9F51-0ABF0F88F1FF}" srcOrd="0" destOrd="0" presId="urn:microsoft.com/office/officeart/2005/8/layout/hList1"/>
    <dgm:cxn modelId="{458E289E-8FC4-4DF3-AA3B-1E12FCCBCEEC}" type="presOf" srcId="{4458A175-2E9B-4D9E-8C6B-2053552581F3}" destId="{9374C34B-F293-46DE-ACEB-BC44AE6F25B5}" srcOrd="0" destOrd="0" presId="urn:microsoft.com/office/officeart/2005/8/layout/hList1"/>
    <dgm:cxn modelId="{AD419D2F-98E3-48A4-B3B7-3927FEEF749C}" type="presOf" srcId="{3372F700-0DCC-41D3-A83E-D292F89A5616}" destId="{BC881067-BF59-4C89-9F51-0ABF0F88F1FF}" srcOrd="0" destOrd="1" presId="urn:microsoft.com/office/officeart/2005/8/layout/hList1"/>
    <dgm:cxn modelId="{73E9B830-C6FB-48A3-822D-5F35FEE6AC03}" type="presOf" srcId="{6DDDE9E2-8121-4B90-9DE8-E4ACD148566F}" destId="{DAF17F52-AD6B-4FA3-80DD-1A9B3E8362EA}" srcOrd="0" destOrd="0" presId="urn:microsoft.com/office/officeart/2005/8/layout/hList1"/>
    <dgm:cxn modelId="{C9C30DBB-9731-44F8-BE11-D16994CA8D69}" srcId="{6DDDE9E2-8121-4B90-9DE8-E4ACD148566F}" destId="{F8F4B18C-0F85-4DFA-A4FF-08E66D9FECCC}" srcOrd="2" destOrd="0" parTransId="{C8051125-B06D-48A0-8E5F-CE3D7987A850}" sibTransId="{49C70821-6208-4A74-9AAF-14782F818349}"/>
    <dgm:cxn modelId="{F7F52CE2-6D5B-4A87-A944-C2F8C30CEFDB}" type="presOf" srcId="{DB163992-E792-459E-894E-D47A20EACF2A}" destId="{14E1E314-6FBE-4D2E-93A8-68C84582D40B}" srcOrd="0" destOrd="0" presId="urn:microsoft.com/office/officeart/2005/8/layout/hList1"/>
    <dgm:cxn modelId="{C6691B57-0488-4F6B-A6A8-88653BF0069E}" type="presParOf" srcId="{7BF308F3-ECF0-4201-AC42-9BB18865888A}" destId="{305BB754-7E0C-463B-8FD2-EF896739B680}" srcOrd="0" destOrd="0" presId="urn:microsoft.com/office/officeart/2005/8/layout/hList1"/>
    <dgm:cxn modelId="{22B496E0-9F7F-4273-BA0B-4B498355C51C}" type="presParOf" srcId="{305BB754-7E0C-463B-8FD2-EF896739B680}" destId="{BBD47562-772D-41F0-AFF5-E63E9C269D28}" srcOrd="0" destOrd="0" presId="urn:microsoft.com/office/officeart/2005/8/layout/hList1"/>
    <dgm:cxn modelId="{D82D7A9D-01FE-4968-BDD5-BC02A9F93B90}" type="presParOf" srcId="{305BB754-7E0C-463B-8FD2-EF896739B680}" destId="{A765871E-A798-4922-8C70-F05A26EE7273}" srcOrd="1" destOrd="0" presId="urn:microsoft.com/office/officeart/2005/8/layout/hList1"/>
    <dgm:cxn modelId="{ED7D1DBA-CD65-4B6C-9930-2ADB93262BCC}" type="presParOf" srcId="{7BF308F3-ECF0-4201-AC42-9BB18865888A}" destId="{6AD5D308-3CF5-4C22-86AB-F620BE4A107F}" srcOrd="1" destOrd="0" presId="urn:microsoft.com/office/officeart/2005/8/layout/hList1"/>
    <dgm:cxn modelId="{B8C74C58-789B-4D71-8B20-F4F37FE25DF8}" type="presParOf" srcId="{7BF308F3-ECF0-4201-AC42-9BB18865888A}" destId="{44165DC0-114C-4382-90B4-F844AAC30253}" srcOrd="2" destOrd="0" presId="urn:microsoft.com/office/officeart/2005/8/layout/hList1"/>
    <dgm:cxn modelId="{2E18A4FF-0E59-4118-AF31-6C4F0E0DB351}" type="presParOf" srcId="{44165DC0-114C-4382-90B4-F844AAC30253}" destId="{3BE7AC01-ACE2-43DA-A035-99ECD2D8C23D}" srcOrd="0" destOrd="0" presId="urn:microsoft.com/office/officeart/2005/8/layout/hList1"/>
    <dgm:cxn modelId="{72871EDF-4FB1-4FDA-BB57-B1D06BA48129}" type="presParOf" srcId="{44165DC0-114C-4382-90B4-F844AAC30253}" destId="{80CAC998-AA2D-4381-A51B-CA9F125194E7}" srcOrd="1" destOrd="0" presId="urn:microsoft.com/office/officeart/2005/8/layout/hList1"/>
    <dgm:cxn modelId="{2B89F7E5-B73A-4E43-83FB-7672B86193E9}" type="presParOf" srcId="{7BF308F3-ECF0-4201-AC42-9BB18865888A}" destId="{70628B92-63CB-4627-ACB0-886029FEE3AB}" srcOrd="3" destOrd="0" presId="urn:microsoft.com/office/officeart/2005/8/layout/hList1"/>
    <dgm:cxn modelId="{63B84BA5-E1FC-446F-8BC6-4AED05A200FE}" type="presParOf" srcId="{7BF308F3-ECF0-4201-AC42-9BB18865888A}" destId="{7ACE49B8-256F-422F-BCCF-E7A664A232C1}" srcOrd="4" destOrd="0" presId="urn:microsoft.com/office/officeart/2005/8/layout/hList1"/>
    <dgm:cxn modelId="{9411D0AC-561E-4549-9497-484E6C0C2D2B}" type="presParOf" srcId="{7ACE49B8-256F-422F-BCCF-E7A664A232C1}" destId="{DAF17F52-AD6B-4FA3-80DD-1A9B3E8362EA}" srcOrd="0" destOrd="0" presId="urn:microsoft.com/office/officeart/2005/8/layout/hList1"/>
    <dgm:cxn modelId="{48957BF1-44FB-4A70-9DE0-72CDA989E851}" type="presParOf" srcId="{7ACE49B8-256F-422F-BCCF-E7A664A232C1}" destId="{2B854CF3-F705-462F-8E08-AF3B7C28BF5D}" srcOrd="1" destOrd="0" presId="urn:microsoft.com/office/officeart/2005/8/layout/hList1"/>
    <dgm:cxn modelId="{21FBA462-1A2E-45FC-90C5-AE34C940E49E}" type="presParOf" srcId="{7BF308F3-ECF0-4201-AC42-9BB18865888A}" destId="{E05EED34-79F9-454F-A3C6-7F97FECA2B73}" srcOrd="5" destOrd="0" presId="urn:microsoft.com/office/officeart/2005/8/layout/hList1"/>
    <dgm:cxn modelId="{8C1F5A2B-F5C5-4385-AA3F-B37995648490}" type="presParOf" srcId="{7BF308F3-ECF0-4201-AC42-9BB18865888A}" destId="{0742279D-3467-4563-B5E9-D31722C7D803}" srcOrd="6" destOrd="0" presId="urn:microsoft.com/office/officeart/2005/8/layout/hList1"/>
    <dgm:cxn modelId="{77AD1641-5714-4BBB-9887-AE1B2FEDB14C}" type="presParOf" srcId="{0742279D-3467-4563-B5E9-D31722C7D803}" destId="{9374C34B-F293-46DE-ACEB-BC44AE6F25B5}" srcOrd="0" destOrd="0" presId="urn:microsoft.com/office/officeart/2005/8/layout/hList1"/>
    <dgm:cxn modelId="{6641FF43-785E-4279-80D0-C503EDA4E4D0}" type="presParOf" srcId="{0742279D-3467-4563-B5E9-D31722C7D803}" destId="{BC881067-BF59-4C89-9F51-0ABF0F88F1FF}" srcOrd="1" destOrd="0" presId="urn:microsoft.com/office/officeart/2005/8/layout/hList1"/>
    <dgm:cxn modelId="{06EE3D49-F231-49CE-A606-2F82566C3A72}" type="presParOf" srcId="{7BF308F3-ECF0-4201-AC42-9BB18865888A}" destId="{21628A17-A1AA-466F-B078-F3C5D1EEFCD8}" srcOrd="7" destOrd="0" presId="urn:microsoft.com/office/officeart/2005/8/layout/hList1"/>
    <dgm:cxn modelId="{9FF25B61-A38F-4D62-A63D-DF7BC4E128B1}" type="presParOf" srcId="{7BF308F3-ECF0-4201-AC42-9BB18865888A}" destId="{13EA1004-87D8-4E76-847E-29DE92BD3220}" srcOrd="8" destOrd="0" presId="urn:microsoft.com/office/officeart/2005/8/layout/hList1"/>
    <dgm:cxn modelId="{C91CE3C7-C306-46FC-A830-17E45AC4FC02}" type="presParOf" srcId="{13EA1004-87D8-4E76-847E-29DE92BD3220}" destId="{14E1E314-6FBE-4D2E-93A8-68C84582D40B}" srcOrd="0" destOrd="0" presId="urn:microsoft.com/office/officeart/2005/8/layout/hList1"/>
    <dgm:cxn modelId="{4502349E-2F0F-4826-A5AB-64CB0180F444}" type="presParOf" srcId="{13EA1004-87D8-4E76-847E-29DE92BD3220}" destId="{19FE17FE-73C4-4028-89FA-BCAE4A6F5BF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575BB-09EB-4E8A-A339-37F9CE8D2A3C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7F2FE723-EFB7-436E-BEEE-0BA00F943252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Family</a:t>
          </a:r>
        </a:p>
      </dgm:t>
    </dgm:pt>
    <dgm:pt modelId="{2CD86B65-88BA-45B5-A2E6-3F67B50095DE}" type="parTrans" cxnId="{3F9CE1D7-0761-4DBF-B500-5A0E12033689}">
      <dgm:prSet/>
      <dgm:spPr/>
      <dgm:t>
        <a:bodyPr/>
        <a:lstStyle/>
        <a:p>
          <a:endParaRPr lang="en-US" sz="1800"/>
        </a:p>
      </dgm:t>
    </dgm:pt>
    <dgm:pt modelId="{6DC49AD4-BC71-42D2-969B-E2B2E163440E}" type="sibTrans" cxnId="{3F9CE1D7-0761-4DBF-B500-5A0E12033689}">
      <dgm:prSet/>
      <dgm:spPr/>
      <dgm:t>
        <a:bodyPr/>
        <a:lstStyle/>
        <a:p>
          <a:endParaRPr lang="en-US" sz="1800"/>
        </a:p>
      </dgm:t>
    </dgm:pt>
    <dgm:pt modelId="{B47CECC0-0BE7-4FC1-AC7C-9DF13F996CA1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Pregnancy</a:t>
          </a:r>
          <a:endParaRPr lang="en-US" sz="1800" b="1" dirty="0">
            <a:solidFill>
              <a:schemeClr val="tx1"/>
            </a:solidFill>
          </a:endParaRPr>
        </a:p>
      </dgm:t>
    </dgm:pt>
    <dgm:pt modelId="{52826F25-1917-40B7-93E8-6441C8E97EDE}" type="parTrans" cxnId="{BFFDD9A8-358B-47FD-BFE4-5B9260FCC4A2}">
      <dgm:prSet/>
      <dgm:spPr/>
      <dgm:t>
        <a:bodyPr/>
        <a:lstStyle/>
        <a:p>
          <a:endParaRPr lang="en-US" sz="1800"/>
        </a:p>
      </dgm:t>
    </dgm:pt>
    <dgm:pt modelId="{A3E9BEE5-BE86-4028-BC84-508F78A30945}" type="sibTrans" cxnId="{BFFDD9A8-358B-47FD-BFE4-5B9260FCC4A2}">
      <dgm:prSet/>
      <dgm:spPr/>
      <dgm:t>
        <a:bodyPr/>
        <a:lstStyle/>
        <a:p>
          <a:endParaRPr lang="en-US" sz="1800"/>
        </a:p>
      </dgm:t>
    </dgm:pt>
    <dgm:pt modelId="{442B1499-F957-45EE-9540-CD722B1CAE96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Newborn</a:t>
          </a:r>
          <a:endParaRPr lang="en-US" sz="1800" b="1" dirty="0">
            <a:solidFill>
              <a:schemeClr val="tx1"/>
            </a:solidFill>
          </a:endParaRPr>
        </a:p>
      </dgm:t>
    </dgm:pt>
    <dgm:pt modelId="{DAACB97A-7C64-4C01-B46D-DBEF49AE98C0}" type="parTrans" cxnId="{27C2A167-87CF-412E-A6A3-3532F99E582A}">
      <dgm:prSet/>
      <dgm:spPr/>
      <dgm:t>
        <a:bodyPr/>
        <a:lstStyle/>
        <a:p>
          <a:endParaRPr lang="en-US" sz="1800"/>
        </a:p>
      </dgm:t>
    </dgm:pt>
    <dgm:pt modelId="{2E466541-FEBC-4B51-A45D-4D0ABB74367E}" type="sibTrans" cxnId="{27C2A167-87CF-412E-A6A3-3532F99E582A}">
      <dgm:prSet/>
      <dgm:spPr/>
      <dgm:t>
        <a:bodyPr/>
        <a:lstStyle/>
        <a:p>
          <a:endParaRPr lang="en-US" sz="1800"/>
        </a:p>
      </dgm:t>
    </dgm:pt>
    <dgm:pt modelId="{C43A4AD2-2873-4C54-A35A-9F74A180AD32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Infant</a:t>
          </a:r>
          <a:endParaRPr lang="en-US" sz="1800" b="1" dirty="0">
            <a:solidFill>
              <a:schemeClr val="tx1"/>
            </a:solidFill>
          </a:endParaRPr>
        </a:p>
      </dgm:t>
    </dgm:pt>
    <dgm:pt modelId="{04A68836-8FA2-4F68-B0B3-E7582696A381}" type="parTrans" cxnId="{64B2D66C-E03D-4218-B172-47C9FA549C56}">
      <dgm:prSet/>
      <dgm:spPr/>
      <dgm:t>
        <a:bodyPr/>
        <a:lstStyle/>
        <a:p>
          <a:endParaRPr lang="en-US" sz="1800"/>
        </a:p>
      </dgm:t>
    </dgm:pt>
    <dgm:pt modelId="{06882ECC-1A6D-4235-A415-663FD669EDAB}" type="sibTrans" cxnId="{64B2D66C-E03D-4218-B172-47C9FA549C56}">
      <dgm:prSet/>
      <dgm:spPr/>
      <dgm:t>
        <a:bodyPr/>
        <a:lstStyle/>
        <a:p>
          <a:endParaRPr lang="en-US" sz="1800"/>
        </a:p>
      </dgm:t>
    </dgm:pt>
    <dgm:pt modelId="{33BADE36-1566-441A-B327-BFEB100F87C4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Family</a:t>
          </a:r>
          <a:endParaRPr lang="en-US" sz="1800" b="1" dirty="0">
            <a:solidFill>
              <a:schemeClr val="tx1"/>
            </a:solidFill>
          </a:endParaRPr>
        </a:p>
      </dgm:t>
    </dgm:pt>
    <dgm:pt modelId="{B5F968C9-D8AD-4BE5-9DE3-46AEE405792D}" type="parTrans" cxnId="{4B5F0FF0-F393-414C-BAB9-19758B2D85E4}">
      <dgm:prSet/>
      <dgm:spPr/>
      <dgm:t>
        <a:bodyPr/>
        <a:lstStyle/>
        <a:p>
          <a:endParaRPr lang="en-US"/>
        </a:p>
      </dgm:t>
    </dgm:pt>
    <dgm:pt modelId="{D6EBE1DE-10BE-4C76-B6E9-54301CEF3FC9}" type="sibTrans" cxnId="{4B5F0FF0-F393-414C-BAB9-19758B2D85E4}">
      <dgm:prSet/>
      <dgm:spPr/>
      <dgm:t>
        <a:bodyPr/>
        <a:lstStyle/>
        <a:p>
          <a:endParaRPr lang="en-US"/>
        </a:p>
      </dgm:t>
    </dgm:pt>
    <dgm:pt modelId="{429887A5-480F-42C7-A359-D9CA274E5CA2}" type="pres">
      <dgm:prSet presAssocID="{90C575BB-09EB-4E8A-A339-37F9CE8D2A3C}" presName="Name0" presStyleCnt="0">
        <dgm:presLayoutVars>
          <dgm:dir/>
          <dgm:animLvl val="lvl"/>
          <dgm:resizeHandles val="exact"/>
        </dgm:presLayoutVars>
      </dgm:prSet>
      <dgm:spPr/>
    </dgm:pt>
    <dgm:pt modelId="{C6A7E2B1-A000-4720-885F-D047A4BC42B7}" type="pres">
      <dgm:prSet presAssocID="{7F2FE723-EFB7-436E-BEEE-0BA00F943252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B513D-E80A-4DC1-BD52-1861E80988A6}" type="pres">
      <dgm:prSet presAssocID="{6DC49AD4-BC71-42D2-969B-E2B2E163440E}" presName="parTxOnlySpace" presStyleCnt="0"/>
      <dgm:spPr/>
    </dgm:pt>
    <dgm:pt modelId="{F5395455-A646-40B0-8B43-8D2F041D7A49}" type="pres">
      <dgm:prSet presAssocID="{B47CECC0-0BE7-4FC1-AC7C-9DF13F996CA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2CF926-3DF7-4310-9D36-A868627DFD54}" type="pres">
      <dgm:prSet presAssocID="{A3E9BEE5-BE86-4028-BC84-508F78A30945}" presName="parTxOnlySpace" presStyleCnt="0"/>
      <dgm:spPr/>
    </dgm:pt>
    <dgm:pt modelId="{7E1C62C9-AEB8-484F-8CCA-2B99174F713F}" type="pres">
      <dgm:prSet presAssocID="{442B1499-F957-45EE-9540-CD722B1CAE96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5F7A79-8C5F-40A8-B31C-7AC49AFC7BCB}" type="pres">
      <dgm:prSet presAssocID="{2E466541-FEBC-4B51-A45D-4D0ABB74367E}" presName="parTxOnlySpace" presStyleCnt="0"/>
      <dgm:spPr/>
    </dgm:pt>
    <dgm:pt modelId="{1D3BDAD1-3343-4EAF-B6C5-E6F705200429}" type="pres">
      <dgm:prSet presAssocID="{C43A4AD2-2873-4C54-A35A-9F74A180AD32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C84E2-86F7-43B4-A802-E0D97CF720F8}" type="pres">
      <dgm:prSet presAssocID="{06882ECC-1A6D-4235-A415-663FD669EDAB}" presName="parTxOnlySpace" presStyleCnt="0"/>
      <dgm:spPr/>
    </dgm:pt>
    <dgm:pt modelId="{2C3A3EE9-4CB5-4CC2-A5C8-5CEE52773997}" type="pres">
      <dgm:prSet presAssocID="{33BADE36-1566-441A-B327-BFEB100F87C4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9CE1D7-0761-4DBF-B500-5A0E12033689}" srcId="{90C575BB-09EB-4E8A-A339-37F9CE8D2A3C}" destId="{7F2FE723-EFB7-436E-BEEE-0BA00F943252}" srcOrd="0" destOrd="0" parTransId="{2CD86B65-88BA-45B5-A2E6-3F67B50095DE}" sibTransId="{6DC49AD4-BC71-42D2-969B-E2B2E163440E}"/>
    <dgm:cxn modelId="{6DDB4D81-0C70-42DB-8FB1-9C0E72E26310}" type="presOf" srcId="{C43A4AD2-2873-4C54-A35A-9F74A180AD32}" destId="{1D3BDAD1-3343-4EAF-B6C5-E6F705200429}" srcOrd="0" destOrd="0" presId="urn:microsoft.com/office/officeart/2005/8/layout/chevron1"/>
    <dgm:cxn modelId="{64B2D66C-E03D-4218-B172-47C9FA549C56}" srcId="{90C575BB-09EB-4E8A-A339-37F9CE8D2A3C}" destId="{C43A4AD2-2873-4C54-A35A-9F74A180AD32}" srcOrd="3" destOrd="0" parTransId="{04A68836-8FA2-4F68-B0B3-E7582696A381}" sibTransId="{06882ECC-1A6D-4235-A415-663FD669EDAB}"/>
    <dgm:cxn modelId="{F9600DEF-7AEE-418D-A0BA-8586C5E7B063}" type="presOf" srcId="{442B1499-F957-45EE-9540-CD722B1CAE96}" destId="{7E1C62C9-AEB8-484F-8CCA-2B99174F713F}" srcOrd="0" destOrd="0" presId="urn:microsoft.com/office/officeart/2005/8/layout/chevron1"/>
    <dgm:cxn modelId="{D7324E70-77E4-415A-BF64-A4809037DBDF}" type="presOf" srcId="{33BADE36-1566-441A-B327-BFEB100F87C4}" destId="{2C3A3EE9-4CB5-4CC2-A5C8-5CEE52773997}" srcOrd="0" destOrd="0" presId="urn:microsoft.com/office/officeart/2005/8/layout/chevron1"/>
    <dgm:cxn modelId="{27C2A167-87CF-412E-A6A3-3532F99E582A}" srcId="{90C575BB-09EB-4E8A-A339-37F9CE8D2A3C}" destId="{442B1499-F957-45EE-9540-CD722B1CAE96}" srcOrd="2" destOrd="0" parTransId="{DAACB97A-7C64-4C01-B46D-DBEF49AE98C0}" sibTransId="{2E466541-FEBC-4B51-A45D-4D0ABB74367E}"/>
    <dgm:cxn modelId="{4B5F0FF0-F393-414C-BAB9-19758B2D85E4}" srcId="{90C575BB-09EB-4E8A-A339-37F9CE8D2A3C}" destId="{33BADE36-1566-441A-B327-BFEB100F87C4}" srcOrd="4" destOrd="0" parTransId="{B5F968C9-D8AD-4BE5-9DE3-46AEE405792D}" sibTransId="{D6EBE1DE-10BE-4C76-B6E9-54301CEF3FC9}"/>
    <dgm:cxn modelId="{BBD93BDD-C05B-437A-BD94-407E2EA7E783}" type="presOf" srcId="{B47CECC0-0BE7-4FC1-AC7C-9DF13F996CA1}" destId="{F5395455-A646-40B0-8B43-8D2F041D7A49}" srcOrd="0" destOrd="0" presId="urn:microsoft.com/office/officeart/2005/8/layout/chevron1"/>
    <dgm:cxn modelId="{BFFDD9A8-358B-47FD-BFE4-5B9260FCC4A2}" srcId="{90C575BB-09EB-4E8A-A339-37F9CE8D2A3C}" destId="{B47CECC0-0BE7-4FC1-AC7C-9DF13F996CA1}" srcOrd="1" destOrd="0" parTransId="{52826F25-1917-40B7-93E8-6441C8E97EDE}" sibTransId="{A3E9BEE5-BE86-4028-BC84-508F78A30945}"/>
    <dgm:cxn modelId="{57681D49-DED6-4C46-9938-0A117CDF4498}" type="presOf" srcId="{7F2FE723-EFB7-436E-BEEE-0BA00F943252}" destId="{C6A7E2B1-A000-4720-885F-D047A4BC42B7}" srcOrd="0" destOrd="0" presId="urn:microsoft.com/office/officeart/2005/8/layout/chevron1"/>
    <dgm:cxn modelId="{85626FF6-ABEE-48B5-B6FC-CA802C94E54D}" type="presOf" srcId="{90C575BB-09EB-4E8A-A339-37F9CE8D2A3C}" destId="{429887A5-480F-42C7-A359-D9CA274E5CA2}" srcOrd="0" destOrd="0" presId="urn:microsoft.com/office/officeart/2005/8/layout/chevron1"/>
    <dgm:cxn modelId="{7566B551-ABC8-43BD-982C-0B9BED92902A}" type="presParOf" srcId="{429887A5-480F-42C7-A359-D9CA274E5CA2}" destId="{C6A7E2B1-A000-4720-885F-D047A4BC42B7}" srcOrd="0" destOrd="0" presId="urn:microsoft.com/office/officeart/2005/8/layout/chevron1"/>
    <dgm:cxn modelId="{A4312A27-4F32-44D4-A851-3DBE70F2E421}" type="presParOf" srcId="{429887A5-480F-42C7-A359-D9CA274E5CA2}" destId="{97AB513D-E80A-4DC1-BD52-1861E80988A6}" srcOrd="1" destOrd="0" presId="urn:microsoft.com/office/officeart/2005/8/layout/chevron1"/>
    <dgm:cxn modelId="{F2AA0E30-9773-4EFD-8809-6D56CE88327A}" type="presParOf" srcId="{429887A5-480F-42C7-A359-D9CA274E5CA2}" destId="{F5395455-A646-40B0-8B43-8D2F041D7A49}" srcOrd="2" destOrd="0" presId="urn:microsoft.com/office/officeart/2005/8/layout/chevron1"/>
    <dgm:cxn modelId="{14DF0743-0509-4BA0-A231-52120170876F}" type="presParOf" srcId="{429887A5-480F-42C7-A359-D9CA274E5CA2}" destId="{8E2CF926-3DF7-4310-9D36-A868627DFD54}" srcOrd="3" destOrd="0" presId="urn:microsoft.com/office/officeart/2005/8/layout/chevron1"/>
    <dgm:cxn modelId="{3CFE3DC5-D73F-4A78-B050-74D257F6E770}" type="presParOf" srcId="{429887A5-480F-42C7-A359-D9CA274E5CA2}" destId="{7E1C62C9-AEB8-484F-8CCA-2B99174F713F}" srcOrd="4" destOrd="0" presId="urn:microsoft.com/office/officeart/2005/8/layout/chevron1"/>
    <dgm:cxn modelId="{0AF0E6B7-9366-405A-B6C9-AC6742B2E381}" type="presParOf" srcId="{429887A5-480F-42C7-A359-D9CA274E5CA2}" destId="{905F7A79-8C5F-40A8-B31C-7AC49AFC7BCB}" srcOrd="5" destOrd="0" presId="urn:microsoft.com/office/officeart/2005/8/layout/chevron1"/>
    <dgm:cxn modelId="{D7014338-476C-469A-AA6C-668D6D5868DF}" type="presParOf" srcId="{429887A5-480F-42C7-A359-D9CA274E5CA2}" destId="{1D3BDAD1-3343-4EAF-B6C5-E6F705200429}" srcOrd="6" destOrd="0" presId="urn:microsoft.com/office/officeart/2005/8/layout/chevron1"/>
    <dgm:cxn modelId="{8C99F024-FA37-49E2-A189-0E00DBFEB4E4}" type="presParOf" srcId="{429887A5-480F-42C7-A359-D9CA274E5CA2}" destId="{E24C84E2-86F7-43B4-A802-E0D97CF720F8}" srcOrd="7" destOrd="0" presId="urn:microsoft.com/office/officeart/2005/8/layout/chevron1"/>
    <dgm:cxn modelId="{4240FD25-AC81-4A6C-8A8E-9CDB0B7F410C}" type="presParOf" srcId="{429887A5-480F-42C7-A359-D9CA274E5CA2}" destId="{2C3A3EE9-4CB5-4CC2-A5C8-5CEE52773997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EA586-337B-4043-AA99-14BECE95C51F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E73CD-6D30-4B2B-A25B-EDD3ECF00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67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A81ED-EF4A-4F91-9CB8-923F79670AF1}" type="slidenum">
              <a:rPr lang="en-US" smtClean="0">
                <a:solidFill>
                  <a:srgbClr val="000000"/>
                </a:solidFill>
              </a:rPr>
              <a:pPr/>
              <a:t>41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336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Munish</a:t>
            </a:r>
            <a:endParaRPr lang="en-US" dirty="0" smtClean="0"/>
          </a:p>
          <a:p>
            <a:r>
              <a:rPr lang="en-US" dirty="0" smtClean="0"/>
              <a:t>Western</a:t>
            </a:r>
            <a:r>
              <a:rPr lang="en-US" baseline="0" dirty="0" smtClean="0"/>
              <a:t> Electric Run Rules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Talk about the rules in moderate detail</a:t>
            </a:r>
          </a:p>
          <a:p>
            <a:r>
              <a:rPr lang="en-US" baseline="0" dirty="0" smtClean="0"/>
              <a:t>Key point – based on probability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60189-FABE-404D-8A0A-B351C744DB2E}" type="slidenum">
              <a:rPr lang="en-US" smtClean="0">
                <a:solidFill>
                  <a:srgbClr val="000000"/>
                </a:solidFill>
              </a:rPr>
              <a:pPr/>
              <a:t>61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026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Run Rules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60189-FABE-404D-8A0A-B351C744DB2E}" type="slidenum">
              <a:rPr lang="en-US" smtClean="0">
                <a:solidFill>
                  <a:srgbClr val="000000"/>
                </a:solidFill>
              </a:rPr>
              <a:pPr/>
              <a:t>62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913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Include</a:t>
            </a:r>
            <a:r>
              <a:rPr lang="en-US" baseline="0" dirty="0" smtClean="0"/>
              <a:t> examples – flipping a coin, time to get to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60189-FABE-404D-8A0A-B351C744DB2E}" type="slidenum">
              <a:rPr lang="en-US" smtClean="0">
                <a:solidFill>
                  <a:srgbClr val="000000"/>
                </a:solidFill>
              </a:rPr>
              <a:pPr/>
              <a:t>43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636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2FD18-0E4B-4E88-B7A7-FA794BB136CB}" type="slidenum">
              <a:rPr lang="en-US" smtClean="0">
                <a:solidFill>
                  <a:srgbClr val="000000"/>
                </a:solidFill>
              </a:rPr>
              <a:pPr/>
              <a:t>47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574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BAD909-6816-4F12-BA7C-F34879908E8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617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sz="10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906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Munish</a:t>
            </a:r>
            <a:endParaRPr lang="en-US" dirty="0" smtClean="0"/>
          </a:p>
          <a:p>
            <a:r>
              <a:rPr lang="en-US" dirty="0" smtClean="0"/>
              <a:t>Western</a:t>
            </a:r>
            <a:r>
              <a:rPr lang="en-US" baseline="0" dirty="0" smtClean="0"/>
              <a:t> Electric Run Rules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Talk about the rules in moderate detail</a:t>
            </a:r>
          </a:p>
          <a:p>
            <a:r>
              <a:rPr lang="en-US" baseline="0" dirty="0" smtClean="0"/>
              <a:t>Key point – based on probability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60189-FABE-404D-8A0A-B351C744DB2E}" type="slidenum">
              <a:rPr lang="en-US" smtClean="0">
                <a:solidFill>
                  <a:srgbClr val="000000"/>
                </a:solidFill>
              </a:rPr>
              <a:pPr/>
              <a:t>50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929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Run Rules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60189-FABE-404D-8A0A-B351C744DB2E}" type="slidenum">
              <a:rPr lang="en-US" smtClean="0">
                <a:solidFill>
                  <a:srgbClr val="000000"/>
                </a:solidFill>
              </a:rPr>
              <a:pPr/>
              <a:t>51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49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BAD909-6816-4F12-BA7C-F34879908E8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82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sz="10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601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3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16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2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0"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0"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kumimoji="0"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8902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799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2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0"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0"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3389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457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17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678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D524B-90AA-4853-A2A9-32D307F93715}" type="datetime1">
              <a:rPr lang="en-US" altLang="ja-JP"/>
              <a:pPr>
                <a:defRPr/>
              </a:pPr>
              <a:t>11/3/2016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8EECD-92A9-4F6E-9B05-5D3298B3AB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0052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5115A-B978-4E78-80DD-BFAA41FB0B3E}" type="datetime1">
              <a:rPr lang="en-US" altLang="ja-JP"/>
              <a:pPr>
                <a:defRPr/>
              </a:pPr>
              <a:t>11/3/2016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B3707-9EBE-4F61-9602-1846D1F9C0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925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B6A3B-6EE5-45FC-B5E7-85EA02CF9438}" type="datetime1">
              <a:rPr lang="en-US" altLang="ja-JP"/>
              <a:pPr>
                <a:defRPr/>
              </a:pPr>
              <a:t>11/3/2016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BC7D3-7B25-4FDD-856F-1603EF21A3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297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04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5AFD5-87AB-4EAC-B8F3-626CFA20BD9F}" type="datetime1">
              <a:rPr lang="en-US" altLang="ja-JP"/>
              <a:pPr>
                <a:defRPr/>
              </a:pPr>
              <a:t>11/3/2016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D5B7C-D638-410F-8F12-FDCC174C92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3590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38ABD-2F3C-40D2-9153-37AEC74DFA52}" type="datetime1">
              <a:rPr lang="en-US" altLang="ja-JP"/>
              <a:pPr>
                <a:defRPr/>
              </a:pPr>
              <a:t>11/3/2016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E017F-DA69-4B3C-A037-D10685B37F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257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DB940-3E9D-4E0B-ADD5-B60F857202D2}" type="datetime1">
              <a:rPr lang="en-US" altLang="ja-JP"/>
              <a:pPr>
                <a:defRPr/>
              </a:pPr>
              <a:t>11/3/2016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BC30F-3F90-4FDB-8DE1-B03ADC4523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218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CA1AC-DC1C-42D0-8DB2-A7DCA50624B5}" type="datetime1">
              <a:rPr lang="en-US" altLang="ja-JP"/>
              <a:pPr>
                <a:defRPr/>
              </a:pPr>
              <a:t>11/3/2016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78548-3F39-47E1-AAB1-0B8768C059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5045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F736A-4D75-44CF-860A-3E26DF2F0A11}" type="datetime1">
              <a:rPr lang="en-US" altLang="ja-JP"/>
              <a:pPr>
                <a:defRPr/>
              </a:pPr>
              <a:t>11/3/2016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6B208-2224-4F8C-957F-ED93EC9998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2801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4C989-64A1-4AD1-984F-B4BA61CC127B}" type="datetime1">
              <a:rPr lang="en-US" altLang="ja-JP"/>
              <a:pPr>
                <a:defRPr/>
              </a:pPr>
              <a:t>11/3/2016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50925-DA78-48C8-9D2A-B71289D7E8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56770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3671-A3CD-47FE-BFFE-C2129B3CA844}" type="datetime1">
              <a:rPr lang="en-US" altLang="ja-JP"/>
              <a:pPr>
                <a:defRPr/>
              </a:pPr>
              <a:t>11/3/2016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14A2C-0BB4-4C83-90C6-356E631A03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630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EE58F-D2EE-495C-98E7-9C9A5786E11E}" type="datetime1">
              <a:rPr lang="en-US" altLang="ja-JP"/>
              <a:pPr>
                <a:defRPr/>
              </a:pPr>
              <a:t>11/3/2016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1C12F-6FCB-4092-9F5E-1F701CFFA5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0009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54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5334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76801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3200">
                <a:solidFill>
                  <a:schemeClr val="tx2">
                    <a:lumMod val="75000"/>
                  </a:schemeClr>
                </a:solidFill>
              </a:defRPr>
            </a:lvl2pPr>
            <a:lvl3pPr>
              <a:spcAft>
                <a:spcPts val="300"/>
              </a:spcAft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spcAft>
                <a:spcPts val="300"/>
              </a:spcAft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>
              <a:spcAft>
                <a:spcPts val="300"/>
              </a:spcAft>
              <a:defRPr sz="18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NeoQIC left 300 x 77 jp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" y="6264275"/>
            <a:ext cx="1905000" cy="48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20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2299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5334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NeoQIC left 300 x 77 jp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" y="6264275"/>
            <a:ext cx="1905000" cy="48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21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3962400" cy="48768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724400" y="990600"/>
            <a:ext cx="3962400" cy="48768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5334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NeoQIC left 300 x 77 jp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" y="6264275"/>
            <a:ext cx="1905000" cy="48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46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400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49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3962400" cy="48768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724400" y="1066801"/>
            <a:ext cx="3962400" cy="48768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869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7680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228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492875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defTabSz="914400"/>
            <a:fld id="{953F7FAF-732A-47A7-AEC9-B2E86EF77434}" type="datetime4">
              <a:rPr kumimoji="0" lang="en-US" smtClean="0">
                <a:solidFill>
                  <a:srgbClr val="1F497D">
                    <a:lumMod val="75000"/>
                  </a:srgbClr>
                </a:solidFill>
              </a:rPr>
              <a:pPr defTabSz="914400"/>
              <a:t>November 3, 2016</a:t>
            </a:fld>
            <a:endParaRPr kumimoji="0" lang="en-US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769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00" y="6492875"/>
            <a:ext cx="15240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953F7FAF-732A-47A7-AEC9-B2E86EF77434}" type="datetime4">
              <a:rPr kumimoji="0" lang="en-US" smtClean="0">
                <a:solidFill>
                  <a:prstClr val="black"/>
                </a:solidFill>
              </a:rPr>
              <a:pPr defTabSz="914400"/>
              <a:t>November 3, 2016</a:t>
            </a:fld>
            <a:endParaRPr kumimoji="0"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199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0" y="6492875"/>
            <a:ext cx="15240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953F7FAF-732A-47A7-AEC9-B2E86EF77434}" type="datetime4">
              <a:rPr kumimoji="0" lang="en-US" smtClean="0">
                <a:solidFill>
                  <a:prstClr val="black"/>
                </a:solidFill>
              </a:rPr>
              <a:pPr defTabSz="914400"/>
              <a:t>November 3, 2016</a:t>
            </a:fld>
            <a:endParaRPr kumimoji="0"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33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3878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0" y="6492875"/>
            <a:ext cx="15240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B800C3D-6A25-4DBA-980A-BD8DB022385A}" type="datetimeFigureOut">
              <a:rPr kumimoji="0" lang="en-US" smtClean="0">
                <a:solidFill>
                  <a:prstClr val="black"/>
                </a:solidFill>
              </a:rPr>
              <a:pPr defTabSz="914400"/>
              <a:t>11/3/2016</a:t>
            </a:fld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6A5FC8EA-FF2C-46B3-97A9-6F85D8C55BCB}" type="slidenum">
              <a:rPr kumimoji="0" lang="en-US" smtClean="0">
                <a:solidFill>
                  <a:prstClr val="black"/>
                </a:solidFill>
              </a:rPr>
              <a:pPr defTabSz="914400"/>
              <a:t>‹#›</a:t>
            </a:fld>
            <a:endParaRPr kumimoji="0"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3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5030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835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0142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NeoQIC left 300 x 77 jp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" y="6264275"/>
            <a:ext cx="1905000" cy="48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98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104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4192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009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NeoQIC left 300 x 77 jp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" y="6264275"/>
            <a:ext cx="1905000" cy="48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38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"/>
            <a:ext cx="9144000" cy="6542468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232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241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88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9600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765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7338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6"/>
            <a:ext cx="7772400" cy="14700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6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"/>
            <a:ext cx="9144000" cy="6542468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462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55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1269"/>
            <a:ext cx="8229600" cy="5568172"/>
          </a:xfrm>
        </p:spPr>
        <p:txBody>
          <a:bodyPr/>
          <a:lstStyle>
            <a:lvl1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 typeface="Arial" pitchFamily="34" charset="0"/>
              <a:buChar char="•"/>
              <a:defRPr sz="2800">
                <a:latin typeface="Calibri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795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046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71268"/>
            <a:ext cx="8229600" cy="556817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9940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219678"/>
            <a:ext cx="7772400" cy="1470025"/>
          </a:xfrm>
        </p:spPr>
        <p:txBody>
          <a:bodyPr/>
          <a:lstStyle/>
          <a:p>
            <a:r>
              <a:rPr lang="en-US" dirty="0" smtClean="0"/>
              <a:t>Headline Goes Here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55EE070-C6F1-416E-AA19-70CFBCC0466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1421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2405"/>
            <a:ext cx="5027837" cy="750048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B31126"/>
                </a:solidFill>
              </a:defRPr>
            </a:lvl1pPr>
          </a:lstStyle>
          <a:p>
            <a:r>
              <a:rPr lang="en-US" dirty="0" smtClean="0"/>
              <a:t>Page Headline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84227"/>
            <a:ext cx="8229600" cy="4941936"/>
          </a:xfrm>
        </p:spPr>
        <p:txBody>
          <a:bodyPr/>
          <a:lstStyle>
            <a:lvl1pPr>
              <a:buClr>
                <a:srgbClr val="B31126"/>
              </a:buClr>
              <a:defRPr/>
            </a:lvl1pPr>
            <a:lvl2pPr marL="4572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31126"/>
              </a:buClr>
              <a:buSzTx/>
              <a:buFont typeface="Wingdings" charset="2"/>
              <a:buNone/>
              <a:tabLst/>
              <a:defRPr sz="2400">
                <a:solidFill>
                  <a:srgbClr val="101B42"/>
                </a:solidFill>
              </a:defRPr>
            </a:lvl2pPr>
          </a:lstStyle>
          <a:p>
            <a:pPr lvl="0"/>
            <a:r>
              <a:rPr lang="en-US" dirty="0" smtClean="0"/>
              <a:t>Dot points first level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dirty="0" smtClean="0"/>
              <a:t>When there are dot points in the second level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55EE070-C6F1-416E-AA19-70CFBCC0466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670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2405"/>
            <a:ext cx="5027837" cy="750048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B31126"/>
                </a:solidFill>
              </a:defRPr>
            </a:lvl1pPr>
          </a:lstStyle>
          <a:p>
            <a:r>
              <a:rPr lang="en-US" dirty="0" smtClean="0"/>
              <a:t>Page Headline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84227"/>
            <a:ext cx="4116261" cy="4941936"/>
          </a:xfrm>
        </p:spPr>
        <p:txBody>
          <a:bodyPr/>
          <a:lstStyle>
            <a:lvl1pPr>
              <a:buClr>
                <a:srgbClr val="B31126"/>
              </a:buClr>
              <a:defRPr/>
            </a:lvl1pPr>
            <a:lvl2pPr marL="4572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31126"/>
              </a:buClr>
              <a:buSzTx/>
              <a:buFont typeface="Wingdings" charset="2"/>
              <a:buNone/>
              <a:tabLst/>
              <a:defRPr sz="2400">
                <a:solidFill>
                  <a:srgbClr val="101B42"/>
                </a:solidFill>
              </a:defRPr>
            </a:lvl2pPr>
          </a:lstStyle>
          <a:p>
            <a:pPr lvl="0"/>
            <a:r>
              <a:rPr lang="en-US" dirty="0" smtClean="0"/>
              <a:t>Dot points first level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dirty="0" smtClean="0"/>
              <a:t>When there are dot points in the second level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55EE070-C6F1-416E-AA19-70CFBCC0466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742385" y="1184227"/>
            <a:ext cx="4116261" cy="4941936"/>
          </a:xfrm>
        </p:spPr>
        <p:txBody>
          <a:bodyPr/>
          <a:lstStyle>
            <a:lvl1pPr>
              <a:buClr>
                <a:srgbClr val="B31126"/>
              </a:buClr>
              <a:defRPr/>
            </a:lvl1pPr>
            <a:lvl2pPr marL="4572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31126"/>
              </a:buClr>
              <a:buSzTx/>
              <a:buFont typeface="Wingdings" charset="2"/>
              <a:buNone/>
              <a:tabLst/>
              <a:defRPr sz="2400">
                <a:solidFill>
                  <a:srgbClr val="101B42"/>
                </a:solidFill>
              </a:defRPr>
            </a:lvl2pPr>
          </a:lstStyle>
          <a:p>
            <a:pPr lvl="0"/>
            <a:r>
              <a:rPr lang="en-US" dirty="0" smtClean="0"/>
              <a:t>Dot points first level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dirty="0" smtClean="0"/>
              <a:t>When there are dot points in the second level</a:t>
            </a:r>
          </a:p>
        </p:txBody>
      </p:sp>
    </p:spTree>
    <p:extLst>
      <p:ext uri="{BB962C8B-B14F-4D97-AF65-F5344CB8AC3E}">
        <p14:creationId xmlns:p14="http://schemas.microsoft.com/office/powerpoint/2010/main" val="1210499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157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395746"/>
            <a:ext cx="7772400" cy="995820"/>
          </a:xfrm>
        </p:spPr>
        <p:txBody>
          <a:bodyPr anchor="t">
            <a:normAutofit/>
          </a:bodyPr>
          <a:lstStyle>
            <a:lvl1pPr algn="ctr">
              <a:defRPr sz="3000" b="1" cap="none" baseline="0">
                <a:solidFill>
                  <a:srgbClr val="B31126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55EE070-C6F1-416E-AA19-70CFBCC0466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22313" y="3544888"/>
            <a:ext cx="7772400" cy="1114425"/>
          </a:xfrm>
        </p:spPr>
        <p:txBody>
          <a:bodyPr/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US" sz="2400" b="0" dirty="0" smtClean="0">
                <a:solidFill>
                  <a:srgbClr val="101B42"/>
                </a:solidFill>
              </a:rPr>
              <a:t>Subhead if Necessary Goes </a:t>
            </a:r>
            <a:r>
              <a:rPr lang="en-US" sz="2400" b="0" dirty="0" err="1" smtClean="0">
                <a:solidFill>
                  <a:srgbClr val="101B42"/>
                </a:solidFill>
              </a:rPr>
              <a:t>Here.</a:t>
            </a:r>
            <a:endParaRPr lang="en-US" sz="2400" b="0" dirty="0">
              <a:solidFill>
                <a:srgbClr val="101B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4958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75212" y="274639"/>
            <a:ext cx="8311588" cy="750048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B31126"/>
                </a:solidFill>
              </a:defRPr>
            </a:lvl1pPr>
          </a:lstStyle>
          <a:p>
            <a:r>
              <a:rPr lang="en-US" dirty="0" smtClean="0"/>
              <a:t>Page Headline Goes Here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75212" y="1169007"/>
            <a:ext cx="8311588" cy="47626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kern="1200" cap="none" baseline="0">
                <a:solidFill>
                  <a:srgbClr val="101B4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kumimoji="0" lang="en-US" sz="1600" b="0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55EE070-C6F1-416E-AA19-70CFBCC0466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4650" y="1168400"/>
            <a:ext cx="8413750" cy="4667250"/>
          </a:xfrm>
        </p:spPr>
        <p:txBody>
          <a:bodyPr/>
          <a:lstStyle>
            <a:lvl1pPr>
              <a:defRPr>
                <a:solidFill>
                  <a:srgbClr val="101B42"/>
                </a:solidFill>
              </a:defRPr>
            </a:lvl1pPr>
            <a:lvl2pPr>
              <a:defRPr>
                <a:solidFill>
                  <a:srgbClr val="101B42"/>
                </a:solidFill>
              </a:defRPr>
            </a:lvl2pPr>
            <a:lvl3pPr>
              <a:defRPr>
                <a:solidFill>
                  <a:srgbClr val="101B42"/>
                </a:solidFill>
              </a:defRPr>
            </a:lvl3pPr>
            <a:lvl4pPr>
              <a:defRPr>
                <a:solidFill>
                  <a:srgbClr val="101B42"/>
                </a:solidFill>
              </a:defRPr>
            </a:lvl4pPr>
            <a:lvl5pPr>
              <a:defRPr>
                <a:solidFill>
                  <a:srgbClr val="101B4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5574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fld id="{463D0254-B989-4696-A931-937D4A36DC0A}" type="datetimeFigureOut">
              <a:rPr kumimoji="0" lang="en-US" smtClean="0">
                <a:solidFill>
                  <a:srgbClr val="02255B"/>
                </a:solidFill>
              </a:rPr>
              <a:pPr defTabSz="914400"/>
              <a:t>11/3/2016</a:t>
            </a:fld>
            <a:endParaRPr kumimoji="0" lang="en-US" dirty="0">
              <a:solidFill>
                <a:srgbClr val="02255B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endParaRPr kumimoji="0" lang="en-US" dirty="0">
              <a:solidFill>
                <a:srgbClr val="02255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EE070-C6F1-416E-AA19-70CFBCC0466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003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0474-898F-45C5-AE41-3C92927051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14A5-8301-4FDD-B845-5E96571217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9353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0474-898F-45C5-AE41-3C92927051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14A5-8301-4FDD-B845-5E96571217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4163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0474-898F-45C5-AE41-3C92927051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14A5-8301-4FDD-B845-5E96571217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698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0474-898F-45C5-AE41-3C92927051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14A5-8301-4FDD-B845-5E96571217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4146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0474-898F-45C5-AE41-3C92927051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14A5-8301-4FDD-B845-5E96571217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4396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0474-898F-45C5-AE41-3C92927051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14A5-8301-4FDD-B845-5E96571217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6619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0474-898F-45C5-AE41-3C92927051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14A5-8301-4FDD-B845-5E96571217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388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4641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0474-898F-45C5-AE41-3C92927051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14A5-8301-4FDD-B845-5E96571217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2208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0474-898F-45C5-AE41-3C92927051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14A5-8301-4FDD-B845-5E96571217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9088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0474-898F-45C5-AE41-3C92927051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14A5-8301-4FDD-B845-5E96571217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6593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0474-898F-45C5-AE41-3C92927051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14A5-8301-4FDD-B845-5E96571217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41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4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5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068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5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kumimoji="0" lang="en-US" dirty="0">
                <a:solidFill>
                  <a:prstClr val="black">
                    <a:tint val="75000"/>
                  </a:prstClr>
                </a:solidFill>
              </a:rPr>
              <a:pPr/>
              <a:t>11/3/2016</a:t>
            </a:fld>
            <a:endParaRPr kumimoji="0"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kumimoji="0" lang="en-US" dirty="0">
                <a:solidFill>
                  <a:srgbClr val="90C226"/>
                </a:solidFill>
              </a:rPr>
              <a:pPr/>
              <a:t>‹#›</a:t>
            </a:fld>
            <a:endParaRPr kumimoji="0"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54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59C56B8-1699-4F0F-8F35-D686F2EA2998}" type="datetime1">
              <a:rPr kumimoji="0" lang="en-US" altLang="ja-JP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11/3/2016</a:t>
            </a:fld>
            <a:endParaRPr kumimoji="0" lang="en-US" alt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79DE521-3343-49A6-8A33-A21B433AA9C9}" type="slidenum">
              <a:rPr kumimoji="0" lang="en-US" altLang="en-US"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0"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935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5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6540880"/>
            <a:ext cx="9144000" cy="460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kumimoji="0" lang="en-US" dirty="0">
              <a:solidFill>
                <a:srgbClr val="000000"/>
              </a:solidFill>
            </a:endParaRPr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0"/>
            <a:ext cx="9144000" cy="77637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6522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78797"/>
            <a:ext cx="8229600" cy="546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936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25425" indent="-225425" algn="l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SzPct val="75000"/>
        <a:buFont typeface="Wingdings" pitchFamily="2" charset="2"/>
        <a:buChar char="§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914400"/>
            <a:fld id="{055EE070-C6F1-416E-AA19-70CFBCC0466D}" type="slidenum">
              <a:rPr kumimoji="0" lang="en-US" smtClean="0">
                <a:solidFill>
                  <a:prstClr val="white"/>
                </a:solidFill>
              </a:rPr>
              <a:pPr defTabSz="914400"/>
              <a:t>‹#›</a:t>
            </a:fld>
            <a:endParaRPr kumimoji="0"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6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2660474-898F-45C5-AE41-3C92927051CD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11/3/2016</a:t>
            </a:fld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5B214A5-8301-4FDD-B845-5E965712172D}" type="slidenum">
              <a:rPr kumimoji="0"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38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39447" y="1186623"/>
            <a:ext cx="8101286" cy="1646302"/>
          </a:xfrm>
        </p:spPr>
        <p:txBody>
          <a:bodyPr/>
          <a:lstStyle/>
          <a:p>
            <a:r>
              <a:rPr lang="en-US" sz="4800" dirty="0" smtClean="0"/>
              <a:t>ILPQC Neonatal </a:t>
            </a:r>
            <a:r>
              <a:rPr lang="en-US" sz="4800" smtClean="0"/>
              <a:t>Breakout Session </a:t>
            </a:r>
            <a:endParaRPr lang="en-US" sz="4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November 3rd 2016</a:t>
            </a:r>
            <a:endParaRPr lang="en-U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643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sample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Confidentiality statement</a:t>
            </a:r>
          </a:p>
          <a:p>
            <a:r>
              <a:rPr lang="en-US" dirty="0" smtClean="0"/>
              <a:t>Team building phrases only</a:t>
            </a:r>
          </a:p>
          <a:p>
            <a:r>
              <a:rPr lang="en-US" dirty="0" smtClean="0"/>
              <a:t>The flag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0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/>
          <a:lstStyle/>
          <a:p>
            <a:r>
              <a:rPr lang="en-US" dirty="0" smtClean="0"/>
              <a:t>Practice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Inadequate role assignment and compliance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Nurses did not always have a place at the bedside (teaching hospital)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Performance checklist compliance low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Lack of timely </a:t>
            </a:r>
            <a:r>
              <a:rPr lang="en-US" b="1" dirty="0" smtClean="0"/>
              <a:t>pressure</a:t>
            </a:r>
            <a:r>
              <a:rPr lang="en-US" dirty="0" smtClean="0"/>
              <a:t> increase per MR SO</a:t>
            </a:r>
            <a:r>
              <a:rPr lang="en-US" b="1" dirty="0" smtClean="0"/>
              <a:t>P</a:t>
            </a:r>
            <a:r>
              <a:rPr lang="en-US" dirty="0" smtClean="0"/>
              <a:t>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Nursing education gap when giving emergency blood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Ventilation rate not per NRP recommendations (40-60)</a:t>
            </a:r>
          </a:p>
        </p:txBody>
      </p:sp>
    </p:spTree>
    <p:extLst>
      <p:ext uri="{BB962C8B-B14F-4D97-AF65-F5344CB8AC3E}">
        <p14:creationId xmlns:p14="http://schemas.microsoft.com/office/powerpoint/2010/main" val="48662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943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150" y="857250"/>
            <a:ext cx="8286750" cy="2362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Golden Hour Management: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Neonatal Stabilization in the Delivery Room Including Delayed Cord Clamping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464480"/>
            <a:ext cx="6858000" cy="6762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ILPQC Annual Meeting, Lombard, Illinois</a:t>
            </a:r>
          </a:p>
          <a:p>
            <a:r>
              <a:rPr lang="en-US" dirty="0" smtClean="0"/>
              <a:t>November 3, 2016</a:t>
            </a:r>
          </a:p>
        </p:txBody>
      </p:sp>
      <p:sp>
        <p:nvSpPr>
          <p:cNvPr id="4" name="Rectangle 3"/>
          <p:cNvSpPr/>
          <p:nvPr/>
        </p:nvSpPr>
        <p:spPr>
          <a:xfrm>
            <a:off x="2695575" y="4385786"/>
            <a:ext cx="4572000" cy="150041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/>
            <a:r>
              <a:rPr kumimoji="0" lang="en-US" sz="2400" b="1" dirty="0">
                <a:solidFill>
                  <a:prstClr val="black"/>
                </a:solidFill>
              </a:rPr>
              <a:t>Kamlesh </a:t>
            </a:r>
            <a:r>
              <a:rPr kumimoji="0" lang="en-US" sz="2400" b="1" dirty="0" err="1">
                <a:solidFill>
                  <a:prstClr val="black"/>
                </a:solidFill>
              </a:rPr>
              <a:t>Macwan</a:t>
            </a:r>
            <a:r>
              <a:rPr kumimoji="0" lang="en-US" sz="2400" b="1" dirty="0">
                <a:solidFill>
                  <a:prstClr val="black"/>
                </a:solidFill>
              </a:rPr>
              <a:t> MD</a:t>
            </a:r>
          </a:p>
          <a:p>
            <a:pPr defTabSz="685800"/>
            <a:r>
              <a:rPr kumimoji="0" lang="en-US" sz="1350" dirty="0">
                <a:solidFill>
                  <a:prstClr val="black"/>
                </a:solidFill>
              </a:rPr>
              <a:t>Clinical Associate Professor</a:t>
            </a:r>
          </a:p>
          <a:p>
            <a:pPr defTabSz="685800"/>
            <a:r>
              <a:rPr kumimoji="0" lang="en-US" sz="1350" dirty="0">
                <a:solidFill>
                  <a:prstClr val="black"/>
                </a:solidFill>
              </a:rPr>
              <a:t>University of Illinois College of Medicine, Peoria</a:t>
            </a:r>
          </a:p>
          <a:p>
            <a:pPr defTabSz="685800"/>
            <a:r>
              <a:rPr kumimoji="0" lang="en-US" sz="1350" dirty="0">
                <a:solidFill>
                  <a:prstClr val="black"/>
                </a:solidFill>
              </a:rPr>
              <a:t>Associate Director of NICU </a:t>
            </a:r>
          </a:p>
          <a:p>
            <a:pPr defTabSz="685800"/>
            <a:r>
              <a:rPr kumimoji="0" lang="en-US" sz="1350" dirty="0">
                <a:solidFill>
                  <a:prstClr val="black"/>
                </a:solidFill>
              </a:rPr>
              <a:t>Children Hospital of Illinois  at OSF St. Francis Medical Center, Peoria, Illinois</a:t>
            </a:r>
          </a:p>
        </p:txBody>
      </p:sp>
    </p:spTree>
    <p:extLst>
      <p:ext uri="{BB962C8B-B14F-4D97-AF65-F5344CB8AC3E}">
        <p14:creationId xmlns:p14="http://schemas.microsoft.com/office/powerpoint/2010/main" val="215322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381001" y="1834382"/>
          <a:ext cx="3943349" cy="3709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2514600" y="356549"/>
            <a:ext cx="40005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r>
              <a:rPr kumimoji="0" lang="en-US" altLang="en-US" sz="33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Percentage of Survival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4429125" y="1962150"/>
          <a:ext cx="4400550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21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038225"/>
            <a:ext cx="5915025" cy="745629"/>
          </a:xfrm>
        </p:spPr>
        <p:txBody>
          <a:bodyPr/>
          <a:lstStyle/>
          <a:p>
            <a:r>
              <a:rPr lang="en-US" dirty="0" smtClean="0"/>
              <a:t>Outcome of VLBW (2014)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52476" y="2000250"/>
          <a:ext cx="7886699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578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314325" y="1123950"/>
          <a:ext cx="8696328" cy="3346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882"/>
                <a:gridCol w="1297707"/>
                <a:gridCol w="641690"/>
                <a:gridCol w="1072675"/>
                <a:gridCol w="1264224"/>
                <a:gridCol w="679999"/>
                <a:gridCol w="846761"/>
                <a:gridCol w="946195"/>
                <a:gridCol w="946195"/>
              </a:tblGrid>
              <a:tr h="1042349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104383" marR="104383" marT="25718" marB="2571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Participant (n)</a:t>
                      </a:r>
                      <a:endParaRPr lang="en-US" sz="1500" dirty="0"/>
                    </a:p>
                  </a:txBody>
                  <a:tcPr marL="104383" marR="104383" marT="25718" marB="2571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GA </a:t>
                      </a:r>
                      <a:endParaRPr lang="en-US" sz="1500" dirty="0"/>
                    </a:p>
                  </a:txBody>
                  <a:tcPr marL="104383" marR="104383" marT="25718" marB="2571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Follow up   mean </a:t>
                      </a:r>
                      <a:r>
                        <a:rPr lang="en-US" sz="1500" u="sng" dirty="0" smtClean="0"/>
                        <a:t>+</a:t>
                      </a:r>
                      <a:r>
                        <a:rPr lang="en-US" sz="1500" dirty="0" smtClean="0"/>
                        <a:t> SD</a:t>
                      </a:r>
                      <a:endParaRPr lang="en-US" sz="1500" dirty="0"/>
                    </a:p>
                  </a:txBody>
                  <a:tcPr marL="104383" marR="104383" marT="25718" marB="2571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Moderate to severe NDI</a:t>
                      </a:r>
                      <a:endParaRPr lang="en-US" sz="1500" dirty="0"/>
                    </a:p>
                  </a:txBody>
                  <a:tcPr marL="104383" marR="104383" marT="25718" marB="2571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CP (%)</a:t>
                      </a:r>
                      <a:endParaRPr lang="en-US" sz="1500" dirty="0"/>
                    </a:p>
                  </a:txBody>
                  <a:tcPr marL="104383" marR="104383" marT="25718" marB="2571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IQ &lt; 70 (%)</a:t>
                      </a:r>
                      <a:endParaRPr lang="en-US" sz="1500" dirty="0"/>
                    </a:p>
                  </a:txBody>
                  <a:tcPr marL="104383" marR="104383" marT="25718" marB="2571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Blind (%)</a:t>
                      </a:r>
                      <a:endParaRPr lang="en-US" sz="1500" dirty="0"/>
                    </a:p>
                  </a:txBody>
                  <a:tcPr marL="104383" marR="104383" marT="25718" marB="2571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Deaf (%)</a:t>
                      </a:r>
                      <a:endParaRPr lang="en-US" sz="1500" dirty="0"/>
                    </a:p>
                  </a:txBody>
                  <a:tcPr marL="104383" marR="104383" marT="25718" marB="25718"/>
                </a:tc>
              </a:tr>
              <a:tr h="1015052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Short term outcome</a:t>
                      </a:r>
                      <a:endParaRPr lang="en-US" sz="1500" dirty="0"/>
                    </a:p>
                  </a:txBody>
                  <a:tcPr marL="104383" marR="104383" marT="25718" marB="2571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5179</a:t>
                      </a:r>
                      <a:endParaRPr lang="en-US" sz="1500" dirty="0"/>
                    </a:p>
                  </a:txBody>
                  <a:tcPr marL="104383" marR="104383" marT="25718" marB="2571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&lt; 27 </a:t>
                      </a:r>
                      <a:r>
                        <a:rPr lang="en-US" sz="1500" dirty="0" err="1" smtClean="0"/>
                        <a:t>wks</a:t>
                      </a:r>
                      <a:endParaRPr lang="en-US" sz="1500" dirty="0"/>
                    </a:p>
                  </a:txBody>
                  <a:tcPr marL="104383" marR="104383" marT="25718" marB="2571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27 </a:t>
                      </a:r>
                      <a:r>
                        <a:rPr lang="en-US" sz="1800" b="1" u="sng" dirty="0" smtClean="0"/>
                        <a:t>+</a:t>
                      </a:r>
                      <a:r>
                        <a:rPr lang="en-US" sz="1800" b="1" dirty="0" smtClean="0"/>
                        <a:t> 5</a:t>
                      </a:r>
                      <a:r>
                        <a:rPr lang="en-US" sz="1800" b="1" baseline="0" dirty="0" smtClean="0"/>
                        <a:t> months</a:t>
                      </a:r>
                      <a:endParaRPr lang="en-US" sz="1800" b="1" dirty="0"/>
                    </a:p>
                  </a:txBody>
                  <a:tcPr marL="104383" marR="104383" marT="25718" marB="2571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32 </a:t>
                      </a:r>
                      <a:r>
                        <a:rPr lang="en-US" sz="1800" b="1" dirty="0" smtClean="0"/>
                        <a:t>%</a:t>
                      </a:r>
                      <a:endParaRPr lang="en-US" sz="1800" b="1" dirty="0"/>
                    </a:p>
                  </a:txBody>
                  <a:tcPr marL="104383" marR="104383" marT="25718" marB="25718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15 %</a:t>
                      </a:r>
                      <a:endParaRPr lang="en-US" sz="1500" dirty="0"/>
                    </a:p>
                  </a:txBody>
                  <a:tcPr marL="104383" marR="104383" marT="25718" marB="25718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104383" marR="104383" marT="25718" marB="2571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7 %</a:t>
                      </a:r>
                      <a:endParaRPr lang="en-US" sz="1500" dirty="0"/>
                    </a:p>
                  </a:txBody>
                  <a:tcPr marL="104383" marR="104383" marT="25718" marB="2571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6 %</a:t>
                      </a:r>
                      <a:endParaRPr lang="en-US" sz="1500" dirty="0"/>
                    </a:p>
                  </a:txBody>
                  <a:tcPr marL="104383" marR="104383" marT="25718" marB="25718"/>
                </a:tc>
              </a:tr>
              <a:tr h="12890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Long term outcome</a:t>
                      </a:r>
                    </a:p>
                    <a:p>
                      <a:endParaRPr lang="en-US" sz="1500" dirty="0"/>
                    </a:p>
                  </a:txBody>
                  <a:tcPr marL="104383" marR="104383" marT="25718" marB="2571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3171</a:t>
                      </a:r>
                      <a:endParaRPr lang="en-US" sz="1500" dirty="0"/>
                    </a:p>
                  </a:txBody>
                  <a:tcPr marL="104383" marR="104383" marT="25718" marB="2571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&lt; 27 </a:t>
                      </a:r>
                      <a:r>
                        <a:rPr lang="en-US" sz="1500" dirty="0" err="1" smtClean="0"/>
                        <a:t>wks</a:t>
                      </a:r>
                      <a:endParaRPr lang="en-US" sz="1500" dirty="0"/>
                    </a:p>
                  </a:txBody>
                  <a:tcPr marL="104383" marR="104383" marT="25718" marB="2571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7.3 </a:t>
                      </a:r>
                      <a:r>
                        <a:rPr lang="en-US" sz="1800" b="1" u="sng" dirty="0" smtClean="0"/>
                        <a:t>+</a:t>
                      </a:r>
                      <a:r>
                        <a:rPr lang="en-US" sz="1800" b="1" dirty="0" smtClean="0"/>
                        <a:t> 2.6 years</a:t>
                      </a:r>
                      <a:endParaRPr lang="en-US" sz="1800" b="1" dirty="0"/>
                    </a:p>
                  </a:txBody>
                  <a:tcPr marL="104383" marR="104383" marT="25718" marB="2571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33 %</a:t>
                      </a:r>
                      <a:endParaRPr lang="en-US" sz="1800" b="1" dirty="0"/>
                    </a:p>
                  </a:txBody>
                  <a:tcPr marL="104383" marR="104383" marT="25718" marB="2571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13%</a:t>
                      </a:r>
                      <a:endParaRPr lang="en-US" sz="1500" dirty="0"/>
                    </a:p>
                  </a:txBody>
                  <a:tcPr marL="104383" marR="104383" marT="25718" marB="2571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19%</a:t>
                      </a:r>
                      <a:endParaRPr lang="en-US" sz="1500" dirty="0"/>
                    </a:p>
                  </a:txBody>
                  <a:tcPr marL="104383" marR="104383" marT="25718" marB="2571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4%</a:t>
                      </a:r>
                      <a:endParaRPr lang="en-US" sz="1500" dirty="0"/>
                    </a:p>
                  </a:txBody>
                  <a:tcPr marL="104383" marR="104383" marT="25718" marB="2571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2%</a:t>
                      </a:r>
                      <a:endParaRPr lang="en-US" sz="1500" dirty="0"/>
                    </a:p>
                  </a:txBody>
                  <a:tcPr marL="104383" marR="104383" marT="25718" marB="25718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123951" y="4972050"/>
            <a:ext cx="65436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kumimoji="0" lang="en-US" sz="1350" dirty="0">
                <a:solidFill>
                  <a:srgbClr val="000000"/>
                </a:solidFill>
                <a:latin typeface="AdvOTb83ee1dd.B"/>
              </a:rPr>
              <a:t>Neurodevelopmental Outcome After Extreme Prematurity: A Review of the Literature</a:t>
            </a:r>
          </a:p>
          <a:p>
            <a:pPr defTabSz="685800"/>
            <a:r>
              <a:rPr kumimoji="0" lang="en-US" sz="1350" dirty="0" err="1">
                <a:solidFill>
                  <a:srgbClr val="000000"/>
                </a:solidFill>
                <a:latin typeface="AdvOTb83ee1dd.B"/>
              </a:rPr>
              <a:t>Imad</a:t>
            </a:r>
            <a:r>
              <a:rPr kumimoji="0" lang="en-US" sz="1350" dirty="0">
                <a:solidFill>
                  <a:srgbClr val="000000"/>
                </a:solidFill>
                <a:latin typeface="AdvOTb83ee1dd.B"/>
              </a:rPr>
              <a:t> T. </a:t>
            </a:r>
            <a:r>
              <a:rPr kumimoji="0" lang="en-US" sz="1350" dirty="0" err="1">
                <a:solidFill>
                  <a:srgbClr val="000000"/>
                </a:solidFill>
                <a:latin typeface="AdvOTb83ee1dd.B"/>
              </a:rPr>
              <a:t>Jarjour</a:t>
            </a:r>
            <a:r>
              <a:rPr kumimoji="0" lang="en-US" sz="1350" dirty="0">
                <a:solidFill>
                  <a:srgbClr val="000000"/>
                </a:solidFill>
                <a:latin typeface="AdvOTb83ee1dd.B"/>
              </a:rPr>
              <a:t> MD</a:t>
            </a:r>
            <a:r>
              <a:rPr kumimoji="0" lang="en-US" sz="1350" dirty="0">
                <a:solidFill>
                  <a:srgbClr val="2197D2"/>
                </a:solidFill>
                <a:latin typeface="AdvOTb83ee1dd.B"/>
              </a:rPr>
              <a:t>*</a:t>
            </a:r>
          </a:p>
          <a:p>
            <a:pPr defTabSz="685800"/>
            <a:r>
              <a:rPr kumimoji="0" lang="en-US" sz="1350" dirty="0">
                <a:solidFill>
                  <a:prstClr val="black"/>
                </a:solidFill>
              </a:rPr>
              <a:t>Pediatric Neurology 52 (2015) 143e152</a:t>
            </a:r>
          </a:p>
        </p:txBody>
      </p:sp>
      <p:sp>
        <p:nvSpPr>
          <p:cNvPr id="2" name="Oval 1"/>
          <p:cNvSpPr/>
          <p:nvPr/>
        </p:nvSpPr>
        <p:spPr>
          <a:xfrm>
            <a:off x="3228975" y="2009775"/>
            <a:ext cx="1790700" cy="8763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0" lang="en-US" sz="1350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162300" y="3019425"/>
            <a:ext cx="1857375" cy="88582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0"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27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648" y="914401"/>
            <a:ext cx="6751352" cy="51326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65551" y="1000805"/>
            <a:ext cx="1935449" cy="30008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defTabSz="685800"/>
            <a:endParaRPr kumimoji="0" lang="en-US" sz="135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9648" y="1157670"/>
            <a:ext cx="1676400" cy="30008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defTabSz="685800"/>
            <a:endParaRPr kumimoji="0"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9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1575" y="3161331"/>
            <a:ext cx="1543050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685800"/>
            <a:r>
              <a:rPr kumimoji="0" lang="en-US" sz="1200" dirty="0">
                <a:solidFill>
                  <a:prstClr val="black"/>
                </a:solidFill>
              </a:rPr>
              <a:t>Increase Family involvement in the care of their neonates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490815" y="1122621"/>
            <a:ext cx="1200150" cy="90024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685800"/>
            <a:r>
              <a:rPr kumimoji="0" lang="en-US" sz="1050" dirty="0">
                <a:solidFill>
                  <a:prstClr val="black"/>
                </a:solidFill>
              </a:rPr>
              <a:t>Increase visits and family to spend more time in the NICU with the baby</a:t>
            </a:r>
          </a:p>
        </p:txBody>
      </p:sp>
      <p:sp>
        <p:nvSpPr>
          <p:cNvPr id="4" name="Rectangle 3"/>
          <p:cNvSpPr/>
          <p:nvPr/>
        </p:nvSpPr>
        <p:spPr>
          <a:xfrm>
            <a:off x="3504083" y="2370345"/>
            <a:ext cx="3818620" cy="90024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kumimoji="0" lang="en-US" sz="1050" dirty="0">
                <a:solidFill>
                  <a:prstClr val="black"/>
                </a:solidFill>
              </a:rPr>
              <a:t>Educate the family about :</a:t>
            </a:r>
          </a:p>
          <a:p>
            <a:pPr marL="128588" indent="-128588" defTabSz="685800">
              <a:buFontTx/>
              <a:buChar char="-"/>
            </a:pPr>
            <a:r>
              <a:rPr kumimoji="0" lang="en-US" sz="1050" b="1" dirty="0">
                <a:solidFill>
                  <a:prstClr val="black"/>
                </a:solidFill>
              </a:rPr>
              <a:t>Skin to skin care</a:t>
            </a:r>
          </a:p>
          <a:p>
            <a:pPr marL="128588" indent="-128588" defTabSz="685800">
              <a:buFontTx/>
              <a:buChar char="-"/>
            </a:pPr>
            <a:r>
              <a:rPr kumimoji="0" lang="en-US" sz="1050" b="1" dirty="0">
                <a:solidFill>
                  <a:prstClr val="black"/>
                </a:solidFill>
              </a:rPr>
              <a:t>Involve in the care as a partner in the buddy system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kumimoji="0" lang="en-US" sz="1050" dirty="0">
                <a:solidFill>
                  <a:prstClr val="black"/>
                </a:solidFill>
              </a:rPr>
              <a:t>Educate and implement the Developmental Care Map appropriately for gestational age for both families and staff </a:t>
            </a:r>
          </a:p>
        </p:txBody>
      </p:sp>
      <p:sp>
        <p:nvSpPr>
          <p:cNvPr id="5" name="Rectangle 4"/>
          <p:cNvSpPr/>
          <p:nvPr/>
        </p:nvSpPr>
        <p:spPr>
          <a:xfrm>
            <a:off x="3490815" y="5020077"/>
            <a:ext cx="1314450" cy="57708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685800"/>
            <a:r>
              <a:rPr kumimoji="0" lang="en-US" sz="1050" dirty="0">
                <a:solidFill>
                  <a:prstClr val="black"/>
                </a:solidFill>
              </a:rPr>
              <a:t>Increase follow up visit to RDFP  and EIS</a:t>
            </a:r>
          </a:p>
        </p:txBody>
      </p:sp>
      <p:cxnSp>
        <p:nvCxnSpPr>
          <p:cNvPr id="7" name="Straight Connector 6"/>
          <p:cNvCxnSpPr>
            <a:stCxn id="2" idx="3"/>
            <a:endCxn id="3" idx="1"/>
          </p:cNvCxnSpPr>
          <p:nvPr/>
        </p:nvCxnSpPr>
        <p:spPr>
          <a:xfrm flipV="1">
            <a:off x="2714625" y="1572744"/>
            <a:ext cx="776190" cy="20040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3"/>
            <a:endCxn id="4" idx="1"/>
          </p:cNvCxnSpPr>
          <p:nvPr/>
        </p:nvCxnSpPr>
        <p:spPr>
          <a:xfrm flipV="1">
            <a:off x="2714625" y="2820468"/>
            <a:ext cx="789458" cy="756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" idx="3"/>
            <a:endCxn id="5" idx="1"/>
          </p:cNvCxnSpPr>
          <p:nvPr/>
        </p:nvCxnSpPr>
        <p:spPr>
          <a:xfrm>
            <a:off x="2714625" y="3576830"/>
            <a:ext cx="776190" cy="17317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00651" y="1107265"/>
            <a:ext cx="1889336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kumimoji="0" lang="en-US" sz="900" dirty="0">
                <a:solidFill>
                  <a:prstClr val="black"/>
                </a:solidFill>
              </a:rPr>
              <a:t>Identify and overcome the barriers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00651" y="1516984"/>
            <a:ext cx="210878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kumimoji="0" lang="en-US" sz="900" dirty="0">
                <a:solidFill>
                  <a:prstClr val="black"/>
                </a:solidFill>
              </a:rPr>
              <a:t>Involve the FAB, Parent Mentor Team and Family Support staff to increase support for family presence at the bedside</a:t>
            </a:r>
          </a:p>
        </p:txBody>
      </p:sp>
      <p:cxnSp>
        <p:nvCxnSpPr>
          <p:cNvPr id="15" name="Straight Connector 14"/>
          <p:cNvCxnSpPr>
            <a:stCxn id="3" idx="3"/>
            <a:endCxn id="12" idx="1"/>
          </p:cNvCxnSpPr>
          <p:nvPr/>
        </p:nvCxnSpPr>
        <p:spPr>
          <a:xfrm flipV="1">
            <a:off x="4690965" y="1222681"/>
            <a:ext cx="509686" cy="3500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3" idx="3"/>
            <a:endCxn id="13" idx="1"/>
          </p:cNvCxnSpPr>
          <p:nvPr/>
        </p:nvCxnSpPr>
        <p:spPr>
          <a:xfrm>
            <a:off x="4690965" y="1572744"/>
            <a:ext cx="509686" cy="267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20915" y="4500409"/>
            <a:ext cx="1398313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kumimoji="0" lang="en-US" sz="900" dirty="0">
                <a:solidFill>
                  <a:prstClr val="black"/>
                </a:solidFill>
              </a:rPr>
              <a:t>Develop and provide brochures for the follow up program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20915" y="5227532"/>
            <a:ext cx="272176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kumimoji="0" lang="en-US" sz="900" dirty="0">
                <a:solidFill>
                  <a:prstClr val="black"/>
                </a:solidFill>
              </a:rPr>
              <a:t>Follow up coordinator</a:t>
            </a:r>
          </a:p>
          <a:p>
            <a:pPr marL="128588" indent="-128588" defTabSz="685800">
              <a:buFontTx/>
              <a:buChar char="-"/>
            </a:pPr>
            <a:r>
              <a:rPr kumimoji="0" lang="en-US" sz="900" dirty="0">
                <a:solidFill>
                  <a:prstClr val="black"/>
                </a:solidFill>
              </a:rPr>
              <a:t>Educate 100 % of the eligible families in the NICU</a:t>
            </a:r>
          </a:p>
          <a:p>
            <a:pPr marL="128588" indent="-128588" defTabSz="685800">
              <a:buFontTx/>
              <a:buChar char="-"/>
            </a:pPr>
            <a:r>
              <a:rPr kumimoji="0" lang="en-US" sz="900" dirty="0">
                <a:solidFill>
                  <a:prstClr val="black"/>
                </a:solidFill>
              </a:rPr>
              <a:t>Follow up by phone calls and text</a:t>
            </a:r>
          </a:p>
          <a:p>
            <a:pPr marL="128588" indent="-128588" defTabSz="685800">
              <a:buFontTx/>
              <a:buChar char="-"/>
            </a:pPr>
            <a:r>
              <a:rPr kumimoji="0" lang="en-US" sz="900" dirty="0">
                <a:solidFill>
                  <a:prstClr val="black"/>
                </a:solidFill>
              </a:rPr>
              <a:t>Collect the data of the outcome </a:t>
            </a:r>
          </a:p>
        </p:txBody>
      </p:sp>
      <p:cxnSp>
        <p:nvCxnSpPr>
          <p:cNvPr id="23" name="Straight Connector 22"/>
          <p:cNvCxnSpPr>
            <a:stCxn id="5" idx="3"/>
            <a:endCxn id="20" idx="1"/>
          </p:cNvCxnSpPr>
          <p:nvPr/>
        </p:nvCxnSpPr>
        <p:spPr>
          <a:xfrm flipV="1">
            <a:off x="4805265" y="4754325"/>
            <a:ext cx="415650" cy="5542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5" idx="3"/>
            <a:endCxn id="21" idx="1"/>
          </p:cNvCxnSpPr>
          <p:nvPr/>
        </p:nvCxnSpPr>
        <p:spPr>
          <a:xfrm>
            <a:off x="4805265" y="5308618"/>
            <a:ext cx="415650" cy="242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512248" y="3907679"/>
            <a:ext cx="1925527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685800"/>
            <a:r>
              <a:rPr kumimoji="0" lang="en-US" sz="1050" dirty="0">
                <a:solidFill>
                  <a:prstClr val="black"/>
                </a:solidFill>
              </a:rPr>
              <a:t>Family support via telemedicine</a:t>
            </a:r>
          </a:p>
        </p:txBody>
      </p:sp>
      <p:cxnSp>
        <p:nvCxnSpPr>
          <p:cNvPr id="102" name="Straight Connector 101"/>
          <p:cNvCxnSpPr>
            <a:stCxn id="2" idx="3"/>
            <a:endCxn id="80" idx="1"/>
          </p:cNvCxnSpPr>
          <p:nvPr/>
        </p:nvCxnSpPr>
        <p:spPr>
          <a:xfrm>
            <a:off x="2714625" y="3576830"/>
            <a:ext cx="797623" cy="4578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772150" y="3784579"/>
            <a:ext cx="2038058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kumimoji="0" lang="en-US" sz="900" dirty="0">
                <a:solidFill>
                  <a:prstClr val="black"/>
                </a:solidFill>
              </a:rPr>
              <a:t>Family/mother in postpartum at OSF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kumimoji="0" lang="en-US" sz="900" dirty="0">
                <a:solidFill>
                  <a:prstClr val="black"/>
                </a:solidFill>
              </a:rPr>
              <a:t>Family at referring hospital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kumimoji="0" lang="en-US" sz="900" dirty="0">
                <a:solidFill>
                  <a:prstClr val="black"/>
                </a:solidFill>
              </a:rPr>
              <a:t>Family at home</a:t>
            </a:r>
          </a:p>
        </p:txBody>
      </p:sp>
      <p:cxnSp>
        <p:nvCxnSpPr>
          <p:cNvPr id="109" name="Straight Connector 108"/>
          <p:cNvCxnSpPr>
            <a:stCxn id="80" idx="3"/>
            <a:endCxn id="103" idx="1"/>
          </p:cNvCxnSpPr>
          <p:nvPr/>
        </p:nvCxnSpPr>
        <p:spPr>
          <a:xfrm>
            <a:off x="5437775" y="4034637"/>
            <a:ext cx="334375" cy="38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38599" y="1107265"/>
            <a:ext cx="259955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kumimoji="0" lang="en-US" sz="1350" dirty="0">
                <a:solidFill>
                  <a:prstClr val="black"/>
                </a:solidFill>
              </a:rPr>
              <a:t>Driver Diagram: Family Integration</a:t>
            </a:r>
          </a:p>
        </p:txBody>
      </p:sp>
    </p:spTree>
    <p:extLst>
      <p:ext uri="{BB962C8B-B14F-4D97-AF65-F5344CB8AC3E}">
        <p14:creationId xmlns:p14="http://schemas.microsoft.com/office/powerpoint/2010/main" val="367234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24375" y="1123950"/>
            <a:ext cx="4305300" cy="42481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Classical </a:t>
            </a:r>
            <a:r>
              <a:rPr lang="en-US" dirty="0" smtClean="0"/>
              <a:t>Conditioning </a:t>
            </a:r>
            <a:r>
              <a:rPr lang="en-US" dirty="0"/>
              <a:t>(also known as </a:t>
            </a:r>
            <a:r>
              <a:rPr lang="en-US" dirty="0" err="1" smtClean="0"/>
              <a:t>Pavlovian</a:t>
            </a:r>
            <a:r>
              <a:rPr lang="en-US" dirty="0" smtClean="0"/>
              <a:t>): </a:t>
            </a:r>
            <a:r>
              <a:rPr lang="en-US" sz="1800" dirty="0"/>
              <a:t>is a learning process in which an innate response to a potent stimulus comes to be elicited in response to a previously neutral stimulus; this is achieved by repeated pairings of the neutral stimulus with the potent stimulus</a:t>
            </a:r>
          </a:p>
          <a:p>
            <a:r>
              <a:rPr lang="en-US" dirty="0" smtClean="0"/>
              <a:t>Operant Conditioning: </a:t>
            </a:r>
            <a:r>
              <a:rPr lang="en-US" sz="1950" dirty="0"/>
              <a:t>behaviors are learning processes that are strengthened or weakened by their consequences (i.e., reward or punishment) </a:t>
            </a:r>
          </a:p>
          <a:p>
            <a:r>
              <a:rPr lang="en-US" dirty="0" smtClean="0"/>
              <a:t>Conditioned reflexes </a:t>
            </a:r>
            <a:r>
              <a:rPr lang="en-US" dirty="0"/>
              <a:t>are a function of the cerebral cortex </a:t>
            </a:r>
          </a:p>
        </p:txBody>
      </p:sp>
      <p:pic>
        <p:nvPicPr>
          <p:cNvPr id="2050" name="Picture 2" descr="https://upload.wikimedia.org/wikipedia/commons/e/ec/MonumentIPAVL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170" y="914400"/>
            <a:ext cx="3277530" cy="503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54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74690"/>
            <a:ext cx="6447501" cy="1320800"/>
          </a:xfrm>
        </p:spPr>
        <p:txBody>
          <a:bodyPr/>
          <a:lstStyle/>
          <a:p>
            <a:r>
              <a:rPr lang="en-US" sz="7200" dirty="0" smtClean="0"/>
              <a:t>Agenda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291" y="1901408"/>
            <a:ext cx="7679196" cy="3880773"/>
          </a:xfrm>
        </p:spPr>
        <p:txBody>
          <a:bodyPr>
            <a:noAutofit/>
          </a:bodyPr>
          <a:lstStyle/>
          <a:p>
            <a:r>
              <a:rPr lang="en-US" sz="2800" dirty="0" smtClean="0"/>
              <a:t>Welcome and introductions </a:t>
            </a:r>
          </a:p>
          <a:p>
            <a:r>
              <a:rPr lang="en-US" sz="2800" dirty="0" smtClean="0"/>
              <a:t>Videos</a:t>
            </a:r>
          </a:p>
          <a:p>
            <a:pPr marL="0" indent="0">
              <a:buNone/>
            </a:pPr>
            <a:r>
              <a:rPr lang="en-US" sz="2800" dirty="0" smtClean="0"/>
              <a:t>         Cardinal </a:t>
            </a:r>
            <a:r>
              <a:rPr lang="en-US" sz="2800" dirty="0" err="1" smtClean="0"/>
              <a:t>Glennon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CHOI</a:t>
            </a:r>
          </a:p>
          <a:p>
            <a:r>
              <a:rPr lang="en-US" sz="2800" dirty="0" smtClean="0"/>
              <a:t>Golden Hour Data- a different look by Munish Gupta</a:t>
            </a:r>
          </a:p>
          <a:p>
            <a:r>
              <a:rPr lang="en-US" sz="2800" dirty="0" smtClean="0"/>
              <a:t>NAS- Aki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0882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706" y="857250"/>
            <a:ext cx="4716444" cy="511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9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009650"/>
            <a:ext cx="8362950" cy="2743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Golden Hour Management: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Neonatal Stabilization in the Delivery Room Including Delayed Cord Clamping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908" y="4312200"/>
            <a:ext cx="4682134" cy="109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Munish Gupta, MD </a:t>
            </a:r>
            <a:r>
              <a:rPr lang="en-US" b="1" dirty="0" err="1" smtClean="0"/>
              <a:t>MMSc</a:t>
            </a:r>
            <a:endParaRPr lang="en-US" b="1" dirty="0" smtClean="0"/>
          </a:p>
          <a:p>
            <a:endParaRPr lang="en-US" sz="1100" dirty="0" smtClean="0"/>
          </a:p>
          <a:p>
            <a:r>
              <a:rPr lang="en-US" sz="2000" dirty="0" smtClean="0"/>
              <a:t>ILPQC Meeting, Neonatal Breakout</a:t>
            </a:r>
          </a:p>
          <a:p>
            <a:r>
              <a:rPr lang="en-US" sz="2000" dirty="0" smtClean="0"/>
              <a:t>November 3, 2016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2286000"/>
          </a:xfrm>
        </p:spPr>
        <p:txBody>
          <a:bodyPr>
            <a:noAutofit/>
          </a:bodyPr>
          <a:lstStyle/>
          <a:p>
            <a:pPr>
              <a:lnSpc>
                <a:spcPts val="5000"/>
              </a:lnSpc>
            </a:pPr>
            <a:r>
              <a:rPr lang="en-US" sz="4000" dirty="0" smtClean="0"/>
              <a:t>Improvement Work </a:t>
            </a:r>
            <a:r>
              <a:rPr lang="en-US" sz="4000" dirty="0"/>
              <a:t> </a:t>
            </a:r>
            <a:r>
              <a:rPr lang="en-US" sz="4000" dirty="0" smtClean="0"/>
              <a:t>for Substance-Exposed Newborns </a:t>
            </a:r>
            <a:br>
              <a:rPr lang="en-US" sz="4000" dirty="0" smtClean="0"/>
            </a:br>
            <a:r>
              <a:rPr lang="en-US" sz="4000" dirty="0" smtClean="0"/>
              <a:t>in Massachusetts</a:t>
            </a:r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5886362"/>
            <a:ext cx="2971800" cy="7735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08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8382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 charset="0"/>
              <a:buNone/>
              <a:defRPr/>
            </a:pPr>
            <a:r>
              <a:rPr kumimoji="0" lang="en-US" b="1" u="sng" dirty="0" smtClean="0">
                <a:solidFill>
                  <a:srgbClr val="17375E"/>
                </a:solidFill>
              </a:rPr>
              <a:t>State (very incomplete list)</a:t>
            </a:r>
          </a:p>
          <a:p>
            <a:pPr defTabSz="914400">
              <a:defRPr/>
            </a:pPr>
            <a:r>
              <a:rPr kumimoji="0" lang="en-US" dirty="0" smtClean="0">
                <a:solidFill>
                  <a:srgbClr val="17375E"/>
                </a:solidFill>
              </a:rPr>
              <a:t>Increasing treatment availability, particularly for women, including mandatory insurance coverage</a:t>
            </a:r>
          </a:p>
          <a:p>
            <a:pPr defTabSz="914400">
              <a:defRPr/>
            </a:pPr>
            <a:r>
              <a:rPr kumimoji="0" lang="en-US" dirty="0" smtClean="0">
                <a:solidFill>
                  <a:srgbClr val="17375E"/>
                </a:solidFill>
              </a:rPr>
              <a:t>Improving DCF screening and monitoring protocols</a:t>
            </a:r>
          </a:p>
          <a:p>
            <a:pPr defTabSz="914400">
              <a:defRPr/>
            </a:pPr>
            <a:r>
              <a:rPr kumimoji="0" lang="en-US" dirty="0" smtClean="0">
                <a:solidFill>
                  <a:srgbClr val="17375E"/>
                </a:solidFill>
              </a:rPr>
              <a:t>Efforts to increase EI enrollment for SENs</a:t>
            </a:r>
          </a:p>
          <a:p>
            <a:pPr defTabSz="914400">
              <a:defRPr/>
            </a:pPr>
            <a:r>
              <a:rPr kumimoji="0" lang="en-US" dirty="0" smtClean="0">
                <a:solidFill>
                  <a:srgbClr val="17375E"/>
                </a:solidFill>
              </a:rPr>
              <a:t>Community-based support programs for SEN families</a:t>
            </a:r>
          </a:p>
          <a:p>
            <a:pPr defTabSz="914400">
              <a:defRPr/>
            </a:pPr>
            <a:r>
              <a:rPr kumimoji="0" lang="en-US" dirty="0" smtClean="0">
                <a:solidFill>
                  <a:srgbClr val="17375E"/>
                </a:solidFill>
              </a:rPr>
              <a:t>Increased investments for innovation around NAS</a:t>
            </a:r>
          </a:p>
          <a:p>
            <a:pPr defTabSz="914400">
              <a:defRPr/>
            </a:pPr>
            <a:r>
              <a:rPr kumimoji="0" lang="en-US" dirty="0" smtClean="0">
                <a:solidFill>
                  <a:srgbClr val="17375E"/>
                </a:solidFill>
              </a:rPr>
              <a:t>Many efforts to reduce opioid burden, including PMP</a:t>
            </a:r>
          </a:p>
          <a:p>
            <a:pPr defTabSz="914400">
              <a:defRPr/>
            </a:pPr>
            <a:r>
              <a:rPr kumimoji="0" lang="en-US" dirty="0" smtClean="0">
                <a:solidFill>
                  <a:srgbClr val="17375E"/>
                </a:solidFill>
              </a:rPr>
              <a:t>Widespread availability of Naloxone</a:t>
            </a:r>
          </a:p>
          <a:p>
            <a:pPr defTabSz="914400">
              <a:defRPr/>
            </a:pPr>
            <a:r>
              <a:rPr kumimoji="0" lang="en-US" dirty="0" smtClean="0">
                <a:solidFill>
                  <a:srgbClr val="17375E"/>
                </a:solidFill>
              </a:rPr>
              <a:t>Governor’s Task Force, legislation</a:t>
            </a:r>
          </a:p>
          <a:p>
            <a:pPr defTabSz="914400">
              <a:defRPr/>
            </a:pPr>
            <a:endParaRPr kumimoji="0" lang="en-US" dirty="0" smtClean="0">
              <a:solidFill>
                <a:srgbClr val="17375E"/>
              </a:solidFill>
            </a:endParaRPr>
          </a:p>
        </p:txBody>
      </p:sp>
      <p:sp>
        <p:nvSpPr>
          <p:cNvPr id="10242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 smtClean="0">
                <a:solidFill>
                  <a:srgbClr val="17375E"/>
                </a:solidFill>
              </a:rPr>
              <a:t>Long History of SEN Work at State Level</a:t>
            </a:r>
          </a:p>
        </p:txBody>
      </p:sp>
    </p:spTree>
    <p:extLst>
      <p:ext uri="{BB962C8B-B14F-4D97-AF65-F5344CB8AC3E}">
        <p14:creationId xmlns:p14="http://schemas.microsoft.com/office/powerpoint/2010/main" val="267130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8382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kumimoji="0" lang="en-US" sz="3200" dirty="0" smtClean="0">
                <a:solidFill>
                  <a:srgbClr val="17375E"/>
                </a:solidFill>
              </a:rPr>
              <a:t>Collaborative project since 2013 </a:t>
            </a:r>
          </a:p>
          <a:p>
            <a:pPr defTabSz="914400">
              <a:defRPr/>
            </a:pPr>
            <a:r>
              <a:rPr kumimoji="0" lang="en-US" sz="3200" dirty="0" smtClean="0">
                <a:solidFill>
                  <a:srgbClr val="17375E"/>
                </a:solidFill>
              </a:rPr>
              <a:t>Hospital-based improvement teams</a:t>
            </a:r>
          </a:p>
          <a:p>
            <a:pPr defTabSz="914400">
              <a:defRPr/>
            </a:pPr>
            <a:r>
              <a:rPr kumimoji="0" lang="en-US" sz="3200" dirty="0" smtClean="0">
                <a:solidFill>
                  <a:srgbClr val="17375E"/>
                </a:solidFill>
              </a:rPr>
              <a:t>Education through VON webinar series</a:t>
            </a:r>
          </a:p>
          <a:p>
            <a:pPr defTabSz="914400">
              <a:defRPr/>
            </a:pPr>
            <a:r>
              <a:rPr kumimoji="0" lang="en-US" sz="3200" dirty="0" smtClean="0">
                <a:solidFill>
                  <a:srgbClr val="17375E"/>
                </a:solidFill>
              </a:rPr>
              <a:t>Twice yearly summits for sharing, learning</a:t>
            </a:r>
          </a:p>
          <a:p>
            <a:pPr defTabSz="914400">
              <a:defRPr/>
            </a:pPr>
            <a:r>
              <a:rPr kumimoji="0" lang="en-US" sz="3200" dirty="0" smtClean="0">
                <a:solidFill>
                  <a:srgbClr val="17375E"/>
                </a:solidFill>
              </a:rPr>
              <a:t>Practice surveys and data audits</a:t>
            </a:r>
          </a:p>
          <a:p>
            <a:pPr defTabSz="914400">
              <a:defRPr/>
            </a:pPr>
            <a:r>
              <a:rPr kumimoji="0" lang="en-US" sz="3200" dirty="0" smtClean="0">
                <a:solidFill>
                  <a:srgbClr val="17375E"/>
                </a:solidFill>
              </a:rPr>
              <a:t>Local improvements</a:t>
            </a:r>
          </a:p>
          <a:p>
            <a:pPr defTabSz="914400">
              <a:defRPr/>
            </a:pPr>
            <a:r>
              <a:rPr kumimoji="0" lang="en-US" sz="3200" dirty="0" smtClean="0">
                <a:solidFill>
                  <a:srgbClr val="17375E"/>
                </a:solidFill>
              </a:rPr>
              <a:t>Partnerships with many state agencies and groups</a:t>
            </a:r>
          </a:p>
          <a:p>
            <a:pPr defTabSz="914400">
              <a:defRPr/>
            </a:pPr>
            <a:endParaRPr kumimoji="0" lang="en-US" sz="3200" dirty="0" smtClean="0">
              <a:solidFill>
                <a:srgbClr val="17375E"/>
              </a:solidFill>
            </a:endParaRPr>
          </a:p>
        </p:txBody>
      </p:sp>
      <p:sp>
        <p:nvSpPr>
          <p:cNvPr id="10242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200" dirty="0" err="1" smtClean="0">
                <a:solidFill>
                  <a:srgbClr val="17375E"/>
                </a:solidFill>
              </a:rPr>
              <a:t>NeoQIC</a:t>
            </a:r>
            <a:r>
              <a:rPr lang="en-US" altLang="en-US" sz="3200" dirty="0" smtClean="0">
                <a:solidFill>
                  <a:srgbClr val="17375E"/>
                </a:solidFill>
              </a:rPr>
              <a:t> NAS Improvement Project</a:t>
            </a:r>
          </a:p>
        </p:txBody>
      </p:sp>
    </p:spTree>
    <p:extLst>
      <p:ext uri="{BB962C8B-B14F-4D97-AF65-F5344CB8AC3E}">
        <p14:creationId xmlns:p14="http://schemas.microsoft.com/office/powerpoint/2010/main" val="216141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419705"/>
            <a:ext cx="65913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81700" y="2867505"/>
            <a:ext cx="19812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kumimoji="0" lang="en-US" sz="1600" b="1" dirty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BIDMC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81700" y="3194530"/>
            <a:ext cx="19812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kumimoji="0" lang="en-US" sz="1600" b="1" dirty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BMC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84850" y="2348392"/>
            <a:ext cx="1981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kumimoji="0" lang="en-US" sz="1600" b="1" dirty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Tufts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9200" y="3185005"/>
            <a:ext cx="19812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kumimoji="0" lang="en-US" sz="1600" b="1" dirty="0" err="1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Baystate</a:t>
            </a:r>
            <a:endParaRPr kumimoji="0" lang="en-US" sz="1600" b="1" dirty="0">
              <a:solidFill>
                <a:srgbClr val="8064A2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34025" y="3616805"/>
            <a:ext cx="19812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kumimoji="0" lang="en-US" sz="1600" b="1" dirty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South Shore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41887" y="3067530"/>
            <a:ext cx="19812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kumimoji="0" lang="en-US" sz="1600" b="1" dirty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St. Elizabeth’s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70200" y="2745267"/>
            <a:ext cx="1981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kumimoji="0" lang="en-US" sz="1600" b="1" dirty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UMass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34025" y="2576992"/>
            <a:ext cx="19812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kumimoji="0" lang="en-US" sz="1600" b="1" dirty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BWH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83150" y="4405792"/>
            <a:ext cx="19812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kumimoji="0"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Charlton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85850" y="2126142"/>
            <a:ext cx="21526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kumimoji="0"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Baystate</a:t>
            </a:r>
            <a:r>
              <a:rPr kumimoji="0"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Franklin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00500" y="3500917"/>
            <a:ext cx="1981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kumimoji="0"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Brockton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35587" y="1946755"/>
            <a:ext cx="19812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kumimoji="0"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Beverly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" y="2842105"/>
            <a:ext cx="19812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kumimoji="0"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Berkshire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41412" y="2503967"/>
            <a:ext cx="2133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kumimoji="0"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Cooley Dickinson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80187" y="4396267"/>
            <a:ext cx="1981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kumimoji="0"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Cape Cod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70587" y="1699105"/>
            <a:ext cx="19812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kumimoji="0"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Anna </a:t>
            </a:r>
            <a:r>
              <a:rPr kumimoji="0"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Jaques</a:t>
            </a:r>
            <a:endParaRPr kumimoji="0"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22737" y="2430942"/>
            <a:ext cx="19812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kumimoji="0"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Emerson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92587" y="3785080"/>
            <a:ext cx="19812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kumimoji="0"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Good Samaritan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00500" y="1659417"/>
            <a:ext cx="19812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kumimoji="0"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Health Alliance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14612" y="2092805"/>
            <a:ext cx="19812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kumimoji="0"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Heywood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22737" y="1360967"/>
            <a:ext cx="1981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kumimoji="0"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Holy Family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84850" y="4008917"/>
            <a:ext cx="1981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kumimoji="0"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Plymouth</a:t>
            </a:r>
            <a:endParaRPr kumimoji="0"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57837" y="1419705"/>
            <a:ext cx="21224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kumimoji="0"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Lawrence General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92525" y="1940405"/>
            <a:ext cx="19812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kumimoji="0"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Lowell General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32262" y="2729392"/>
            <a:ext cx="23177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kumimoji="0"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Melrose-Wakefield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52825" y="2969105"/>
            <a:ext cx="19812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kumimoji="0"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Metrowest</a:t>
            </a:r>
            <a:endParaRPr kumimoji="0"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13337" y="3350105"/>
            <a:ext cx="19812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kumimoji="0"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Mt. Auburn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396037" y="5170967"/>
            <a:ext cx="1981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kumimoji="0"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Nantucket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49587" y="3207230"/>
            <a:ext cx="22860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kumimoji="0"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Newton-Wellesley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24625" y="2046767"/>
            <a:ext cx="19812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kumimoji="0"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North Shore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883150" y="4734405"/>
            <a:ext cx="19812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kumimoji="0"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St. Luke’s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901950" y="2389667"/>
            <a:ext cx="19812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kumimoji="0"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St. Vincent’s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587875" y="2213455"/>
            <a:ext cx="19812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kumimoji="0"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Winchester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37000" y="4067655"/>
            <a:ext cx="19812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kumimoji="0"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Sturdy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929312" y="4712180"/>
            <a:ext cx="19812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kumimoji="0"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Falmouth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368425" y="2807180"/>
            <a:ext cx="21336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kumimoji="0"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Holyoke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11275" y="3518380"/>
            <a:ext cx="21336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kumimoji="0"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Mercy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409825" y="3518380"/>
            <a:ext cx="21336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kumimoji="0"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Harrington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938462" y="3848580"/>
            <a:ext cx="19812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kumimoji="0"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Milford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721475" y="2686530"/>
            <a:ext cx="197643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kumimoji="0"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Spaulding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851400" y="2464280"/>
            <a:ext cx="19812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kumimoji="0" lang="en-US" sz="1600" b="1" dirty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MGH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883150" y="4126392"/>
            <a:ext cx="19812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kumimoji="0"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Morton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Participating Centers - </a:t>
            </a:r>
            <a:r>
              <a:rPr lang="en-US" dirty="0" err="1" smtClean="0"/>
              <a:t>NeoQIC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0722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1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1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1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9" grpId="0"/>
      <p:bldP spid="5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01" y="838201"/>
            <a:ext cx="8235998" cy="525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What have we learned?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05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NAS Improvement - Newborn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76200" y="914400"/>
          <a:ext cx="89154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3276600"/>
            <a:ext cx="838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ts val="3200"/>
              </a:lnSpc>
            </a:pPr>
            <a:r>
              <a:rPr kumimoji="0" lang="en-US" sz="2400" u="sng" dirty="0" smtClean="0">
                <a:solidFill>
                  <a:srgbClr val="1F497D">
                    <a:lumMod val="75000"/>
                  </a:srgbClr>
                </a:solidFill>
              </a:rPr>
              <a:t>Areas of Improvement:</a:t>
            </a:r>
          </a:p>
          <a:p>
            <a:pPr marL="285750" indent="-285750" defTabSz="9144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kumimoji="0" lang="en-US" sz="2400" dirty="0" smtClean="0">
                <a:solidFill>
                  <a:srgbClr val="1F497D">
                    <a:lumMod val="75000"/>
                  </a:srgbClr>
                </a:solidFill>
              </a:rPr>
              <a:t>Standardization of practices</a:t>
            </a:r>
          </a:p>
          <a:p>
            <a:pPr marL="285750" indent="-285750" defTabSz="9144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kumimoji="0" lang="en-US" sz="2400" dirty="0" smtClean="0">
                <a:solidFill>
                  <a:srgbClr val="1F497D">
                    <a:lumMod val="75000"/>
                  </a:srgbClr>
                </a:solidFill>
              </a:rPr>
              <a:t>Increased focus on non-pharmacologic care</a:t>
            </a:r>
          </a:p>
          <a:p>
            <a:pPr marL="285750" indent="-285750" defTabSz="9144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kumimoji="0" lang="en-US" sz="2400" dirty="0" smtClean="0">
                <a:solidFill>
                  <a:srgbClr val="1F497D">
                    <a:lumMod val="75000"/>
                  </a:srgbClr>
                </a:solidFill>
              </a:rPr>
              <a:t>Increased involvement of families as partners</a:t>
            </a:r>
          </a:p>
          <a:p>
            <a:pPr marL="285750" indent="-285750" defTabSz="9144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kumimoji="0" lang="en-US" sz="2400" dirty="0" smtClean="0">
                <a:solidFill>
                  <a:srgbClr val="1F497D">
                    <a:lumMod val="75000"/>
                  </a:srgbClr>
                </a:solidFill>
              </a:rPr>
              <a:t>Improved coordination with community partners</a:t>
            </a:r>
          </a:p>
          <a:p>
            <a:pPr marL="285750" indent="-285750" defTabSz="9144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kumimoji="0" lang="en-US" sz="2400" b="1" dirty="0" smtClean="0">
                <a:solidFill>
                  <a:srgbClr val="1F497D">
                    <a:lumMod val="75000"/>
                  </a:srgbClr>
                </a:solidFill>
              </a:rPr>
              <a:t>Changing attitudes</a:t>
            </a:r>
            <a:endParaRPr kumimoji="0" lang="en-US" sz="2400" b="1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0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6225"/>
            <a:ext cx="8686800" cy="631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03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276225"/>
            <a:ext cx="8682037" cy="631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27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Quality </a:t>
            </a:r>
            <a:r>
              <a:rPr lang="en-US" dirty="0"/>
              <a:t>Improvement of Neonatal Resuscitation using Video Recordings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/>
              <a:t>Justin </a:t>
            </a:r>
            <a:r>
              <a:rPr lang="en-US" sz="2200" dirty="0" err="1"/>
              <a:t>Josephsen</a:t>
            </a:r>
            <a:r>
              <a:rPr lang="en-US" sz="2200" dirty="0"/>
              <a:t>, MD</a:t>
            </a:r>
            <a:br>
              <a:rPr lang="en-US" sz="2200" dirty="0"/>
            </a:br>
            <a:r>
              <a:rPr lang="en-US" sz="2200" dirty="0"/>
              <a:t>Laura </a:t>
            </a:r>
            <a:r>
              <a:rPr lang="en-US" sz="2200" dirty="0" err="1"/>
              <a:t>Cerny</a:t>
            </a:r>
            <a:r>
              <a:rPr lang="en-US" sz="2200" dirty="0"/>
              <a:t>, MD</a:t>
            </a:r>
            <a:br>
              <a:rPr lang="en-US" sz="2200" dirty="0"/>
            </a:br>
            <a:r>
              <a:rPr lang="en-US" sz="2200" dirty="0"/>
              <a:t>ILPQC Conference</a:t>
            </a:r>
            <a:br>
              <a:rPr lang="en-US" sz="2200" dirty="0"/>
            </a:br>
            <a:r>
              <a:rPr lang="en-US" sz="2200" dirty="0"/>
              <a:t>November 3, 2016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11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276225"/>
            <a:ext cx="8682037" cy="631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29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276225"/>
            <a:ext cx="8682037" cy="631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7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276225"/>
            <a:ext cx="8682037" cy="631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61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NeoQIC</a:t>
            </a:r>
            <a:r>
              <a:rPr lang="en-US" dirty="0" smtClean="0"/>
              <a:t> Toolkit!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102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US" sz="2400" b="1" dirty="0" smtClean="0"/>
              <a:t>NAS Inpatient Provider Toolkit: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400" dirty="0" smtClean="0"/>
              <a:t>Prenatal Consultation Template </a:t>
            </a:r>
            <a:endParaRPr lang="en-US" sz="2400" dirty="0"/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400" dirty="0" smtClean="0"/>
              <a:t>Inpatient </a:t>
            </a:r>
            <a:r>
              <a:rPr lang="en-US" sz="2400" dirty="0"/>
              <a:t>Monitoring Recommendations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400" dirty="0" smtClean="0"/>
              <a:t>Department </a:t>
            </a:r>
            <a:r>
              <a:rPr lang="en-US" sz="2400" dirty="0"/>
              <a:t>of Children and Families (DCF)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400" dirty="0" smtClean="0"/>
              <a:t>Toxicology </a:t>
            </a:r>
            <a:r>
              <a:rPr lang="en-US" sz="2400" dirty="0"/>
              <a:t>Screening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400" dirty="0" smtClean="0"/>
              <a:t>NAS </a:t>
            </a:r>
            <a:r>
              <a:rPr lang="en-US" sz="2400" dirty="0"/>
              <a:t>Scoring and Assessment Tools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400" dirty="0" smtClean="0"/>
              <a:t>Non-Pharmacologic Care with sample parent </a:t>
            </a:r>
            <a:r>
              <a:rPr lang="en-US" sz="2400" dirty="0"/>
              <a:t>h</a:t>
            </a:r>
            <a:r>
              <a:rPr lang="en-US" sz="2400" dirty="0" smtClean="0"/>
              <a:t>andouts </a:t>
            </a:r>
            <a:endParaRPr lang="en-US" sz="2400" dirty="0"/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400" dirty="0" smtClean="0"/>
              <a:t>Breastfeeding with sample guidelines </a:t>
            </a:r>
            <a:endParaRPr lang="en-US" sz="2400" dirty="0"/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400" dirty="0" smtClean="0"/>
              <a:t>Pharmacologic </a:t>
            </a:r>
            <a:r>
              <a:rPr lang="en-US" sz="2400" dirty="0"/>
              <a:t>Management </a:t>
            </a:r>
            <a:r>
              <a:rPr lang="en-US" sz="2400" dirty="0" smtClean="0"/>
              <a:t>with sample guidelines: Morphine, Methadone, Phenobarbital, Clonidine </a:t>
            </a:r>
            <a:endParaRPr lang="en-US" sz="2400" dirty="0"/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400" dirty="0" smtClean="0"/>
              <a:t>Discharge </a:t>
            </a:r>
            <a:r>
              <a:rPr lang="en-US" sz="2400" dirty="0"/>
              <a:t>Planning </a:t>
            </a:r>
          </a:p>
        </p:txBody>
      </p:sp>
    </p:spTree>
    <p:extLst>
      <p:ext uri="{BB962C8B-B14F-4D97-AF65-F5344CB8AC3E}">
        <p14:creationId xmlns:p14="http://schemas.microsoft.com/office/powerpoint/2010/main" val="198924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3058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Improving the Care of SENs and Families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76200" y="762000"/>
          <a:ext cx="8915400" cy="1514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38544" y="2057400"/>
            <a:ext cx="2757056" cy="1076036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0" lang="en-US" dirty="0" smtClean="0">
                <a:solidFill>
                  <a:prstClr val="black"/>
                </a:solidFill>
              </a:rPr>
              <a:t>BSAS, state agencies, community-based efforts</a:t>
            </a:r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02972" y="2057400"/>
            <a:ext cx="2757056" cy="1076036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0" lang="en-US" dirty="0" smtClean="0">
                <a:solidFill>
                  <a:prstClr val="black"/>
                </a:solidFill>
              </a:rPr>
              <a:t>Hospital-based QI, clinical guidelines, toolkits</a:t>
            </a:r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867400" y="2057400"/>
            <a:ext cx="2757056" cy="1076036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0" lang="en-US" dirty="0" smtClean="0">
                <a:solidFill>
                  <a:prstClr val="black"/>
                </a:solidFill>
              </a:rPr>
              <a:t>Care coordination, DCF, EI, community supports</a:t>
            </a:r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626" y="3276600"/>
            <a:ext cx="8469748" cy="268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10000"/>
              </a:lnSpc>
              <a:spcBef>
                <a:spcPts val="600"/>
              </a:spcBef>
            </a:pPr>
            <a:r>
              <a:rPr kumimoji="0" lang="en-US" sz="2400" b="1" u="sng" dirty="0" smtClean="0">
                <a:solidFill>
                  <a:prstClr val="black"/>
                </a:solidFill>
              </a:rPr>
              <a:t>Goals of Improvement Work Now and in the Future:</a:t>
            </a:r>
          </a:p>
          <a:p>
            <a:pPr marL="342900" indent="-342900" defTabSz="914400">
              <a:lnSpc>
                <a:spcPct val="110000"/>
              </a:lnSpc>
              <a:spcBef>
                <a:spcPts val="600"/>
              </a:spcBef>
              <a:buFontTx/>
              <a:buAutoNum type="arabicPeriod"/>
            </a:pPr>
            <a:r>
              <a:rPr kumimoji="0" lang="en-US" sz="2400" dirty="0" smtClean="0">
                <a:solidFill>
                  <a:prstClr val="black"/>
                </a:solidFill>
              </a:rPr>
              <a:t>Continue, expand, and BETTER COORDINATE efforts throughout the state to improve care across this spectrum</a:t>
            </a:r>
          </a:p>
          <a:p>
            <a:pPr marL="342900" indent="-342900" defTabSz="914400">
              <a:lnSpc>
                <a:spcPct val="110000"/>
              </a:lnSpc>
              <a:spcBef>
                <a:spcPts val="600"/>
              </a:spcBef>
              <a:buFontTx/>
              <a:buAutoNum type="arabicPeriod"/>
            </a:pPr>
            <a:r>
              <a:rPr kumimoji="0" lang="en-US" sz="2400" dirty="0" smtClean="0">
                <a:solidFill>
                  <a:prstClr val="black"/>
                </a:solidFill>
              </a:rPr>
              <a:t>Develop a rigorous, structured clinical quality improvement collaborative initiative to support hospitals across the state seeking to improve care during pregnancy and after delivery</a:t>
            </a:r>
            <a:endParaRPr kumimoji="0"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6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Ongoing Statewide Efforts (Many)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Governor’s Opioid Working Group (2015)</a:t>
            </a:r>
          </a:p>
          <a:p>
            <a:r>
              <a:rPr lang="en-US" sz="2800" dirty="0" smtClean="0"/>
              <a:t>New state perinatal task force</a:t>
            </a:r>
          </a:p>
          <a:p>
            <a:r>
              <a:rPr lang="en-US" sz="2800" dirty="0">
                <a:sym typeface="Wingdings" panose="05000000000000000000" pitchFamily="2" charset="2"/>
              </a:rPr>
              <a:t>Title V renewal </a:t>
            </a:r>
            <a:r>
              <a:rPr lang="en-US" sz="2800" dirty="0" smtClean="0">
                <a:sym typeface="Wingdings" panose="05000000000000000000" pitchFamily="2" charset="2"/>
              </a:rPr>
              <a:t>grant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Moms </a:t>
            </a:r>
            <a:r>
              <a:rPr lang="en-US" sz="2800" dirty="0">
                <a:sym typeface="Wingdings" panose="05000000000000000000" pitchFamily="2" charset="2"/>
              </a:rPr>
              <a:t>Do Care project at UMass, Cape Cod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Community </a:t>
            </a:r>
            <a:r>
              <a:rPr lang="en-US" sz="2800" dirty="0">
                <a:sym typeface="Wingdings" panose="05000000000000000000" pitchFamily="2" charset="2"/>
              </a:rPr>
              <a:t>Catalyst, Institute for Health Recovery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Early Intervention pilot program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Health Policy Commission innovation grants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Others….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232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382000" cy="533400"/>
          </a:xfrm>
        </p:spPr>
        <p:txBody>
          <a:bodyPr>
            <a:noAutofit/>
          </a:bodyPr>
          <a:lstStyle/>
          <a:p>
            <a:r>
              <a:rPr lang="en-US" dirty="0" err="1"/>
              <a:t>NeoQIC</a:t>
            </a:r>
            <a:r>
              <a:rPr lang="en-US" dirty="0"/>
              <a:t> </a:t>
            </a:r>
            <a:r>
              <a:rPr lang="en-US" dirty="0" smtClean="0"/>
              <a:t>Improvement </a:t>
            </a:r>
            <a:r>
              <a:rPr lang="en-US" dirty="0"/>
              <a:t>Initiative (New)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Goal:</a:t>
            </a:r>
            <a:endParaRPr lang="en-US" b="1" u="sng" dirty="0"/>
          </a:p>
          <a:p>
            <a:pPr marL="0" indent="0">
              <a:lnSpc>
                <a:spcPct val="120000"/>
              </a:lnSpc>
              <a:buNone/>
            </a:pPr>
            <a:r>
              <a:rPr lang="en-US" i="1" dirty="0" smtClean="0"/>
              <a:t>Develop a collaborative quality improvement initiative of Massachusetts hospitals that will use structured quality improvement methods and sharing of data and practices to further support hospital-based improvement efforts to achieve measurable improvements in the care of substance-exposed newborns and their families. 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385951" y="2209800"/>
            <a:ext cx="1905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95400" y="3276600"/>
            <a:ext cx="15200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95400" y="3886200"/>
            <a:ext cx="2438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97083" y="4953000"/>
            <a:ext cx="18367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09600" y="4419600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12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382000" cy="533400"/>
          </a:xfrm>
        </p:spPr>
        <p:txBody>
          <a:bodyPr>
            <a:noAutofit/>
          </a:bodyPr>
          <a:lstStyle/>
          <a:p>
            <a:r>
              <a:rPr lang="en-US" dirty="0" err="1" smtClean="0"/>
              <a:t>NeoQIC</a:t>
            </a:r>
            <a:r>
              <a:rPr lang="en-US" dirty="0" smtClean="0"/>
              <a:t> Improvement Initiative (New)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Components:</a:t>
            </a:r>
            <a:r>
              <a:rPr lang="en-US" b="1" dirty="0" smtClean="0"/>
              <a:t>  “Breakthrough Series” approach</a:t>
            </a:r>
            <a:endParaRPr lang="en-US" b="1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Hospital-based improvement teams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Quality improvement education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Toolkits of standard practices and resources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Structured QI:  aims,  measures, PDSA change cycles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Shared database with online data entry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Annual practice surveys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Quarterly state and hospital progress reports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Webinars and statewide summits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? VON on-line universal curriculum</a:t>
            </a:r>
          </a:p>
        </p:txBody>
      </p:sp>
    </p:spTree>
    <p:extLst>
      <p:ext uri="{BB962C8B-B14F-4D97-AF65-F5344CB8AC3E}">
        <p14:creationId xmlns:p14="http://schemas.microsoft.com/office/powerpoint/2010/main" val="314395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NeoQIC</a:t>
            </a:r>
            <a:r>
              <a:rPr lang="en-US" dirty="0"/>
              <a:t> Improvement Initiative (New)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578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US" sz="2400" b="1" u="sng" dirty="0" smtClean="0"/>
              <a:t>“Standard Baby Metrics”</a:t>
            </a:r>
            <a:endParaRPr lang="en-US" sz="2400" b="1" u="sng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/>
              <a:t>Percent of SENs requiring pharmacologic therapy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/>
              <a:t>Percent of SENs receiving breast milk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/>
              <a:t>Average length of stay for infants with NAS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/>
              <a:t>Average length of pharmacologic therapy for infants with NAS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 u="sng" dirty="0" smtClean="0"/>
              <a:t>Other Potentially Interesting Metrics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400" dirty="0"/>
              <a:t>Percent of mothers of SENs in medication-assisted treatment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/>
              <a:t>Location of care for infant with NAS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/>
              <a:t>Staff attitude assessments when caring for infants with NAS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/>
              <a:t>Readmission rate for infants with NAS after discharge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/>
              <a:t>Rate of enrollment in EI at 1 year of age for infants with NAS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endParaRPr lang="en-US" sz="2400" dirty="0" smtClean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8133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2718"/>
            <a:ext cx="5568852" cy="67627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12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Josephsen and Dr. </a:t>
            </a:r>
            <a:r>
              <a:rPr lang="en-US" dirty="0" err="1" smtClean="0"/>
              <a:t>Cerny</a:t>
            </a:r>
            <a:r>
              <a:rPr lang="en-US" dirty="0" smtClean="0"/>
              <a:t> have no conflicts of interest to disclose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49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048" y="1898650"/>
            <a:ext cx="5533904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16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3127" y="293748"/>
            <a:ext cx="8965870" cy="32766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4000" dirty="0" smtClean="0"/>
              <a:t>Using Data in a QI Collaborative</a:t>
            </a:r>
            <a:endParaRPr lang="en-US" b="0" dirty="0"/>
          </a:p>
        </p:txBody>
      </p:sp>
      <p:sp>
        <p:nvSpPr>
          <p:cNvPr id="8" name="Content Placeholder 7"/>
          <p:cNvSpPr>
            <a:spLocks noGrp="1"/>
          </p:cNvSpPr>
          <p:nvPr>
            <p:ph type="subTitle" idx="1"/>
          </p:nvPr>
        </p:nvSpPr>
        <p:spPr>
          <a:xfrm>
            <a:off x="58479" y="3838354"/>
            <a:ext cx="9027042" cy="1691590"/>
          </a:xfrm>
        </p:spPr>
        <p:txBody>
          <a:bodyPr>
            <a:normAutofit/>
          </a:bodyPr>
          <a:lstStyle/>
          <a:p>
            <a:pPr marL="0" lvl="1">
              <a:lnSpc>
                <a:spcPct val="120000"/>
              </a:lnSpc>
            </a:pPr>
            <a:r>
              <a:rPr lang="en-US" sz="3000" b="1" dirty="0" smtClean="0">
                <a:latin typeface="Century Gothic" pitchFamily="34" charset="0"/>
              </a:rPr>
              <a:t>Munish Gupta, MD </a:t>
            </a:r>
            <a:r>
              <a:rPr lang="en-US" sz="3000" b="1" dirty="0" err="1" smtClean="0">
                <a:latin typeface="Century Gothic" pitchFamily="34" charset="0"/>
              </a:rPr>
              <a:t>MMSc</a:t>
            </a:r>
            <a:endParaRPr lang="en-US" sz="1500" dirty="0" smtClean="0">
              <a:latin typeface="Century Gothic" pitchFamily="34" charset="0"/>
            </a:endParaRPr>
          </a:p>
          <a:p>
            <a:pPr marL="0" lvl="1">
              <a:lnSpc>
                <a:spcPct val="120000"/>
              </a:lnSpc>
            </a:pPr>
            <a:r>
              <a:rPr lang="en-US" dirty="0" smtClean="0">
                <a:latin typeface="Century Gothic" pitchFamily="34" charset="0"/>
              </a:rPr>
              <a:t>Neonatal Breakout, ILPQC Meeting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673" y="5399315"/>
            <a:ext cx="4194655" cy="109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9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‘Truths’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Measurement is critical for improvement.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Measurement over time is even better.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Need to understand variation in data in order to know how to improve.   </a:t>
            </a:r>
          </a:p>
        </p:txBody>
      </p:sp>
    </p:spTree>
    <p:extLst>
      <p:ext uri="{BB962C8B-B14F-4D97-AF65-F5344CB8AC3E}">
        <p14:creationId xmlns:p14="http://schemas.microsoft.com/office/powerpoint/2010/main" val="108671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027" y="837281"/>
            <a:ext cx="8339959" cy="558528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u="sng" dirty="0" smtClean="0"/>
              <a:t>Common Cause Variation</a:t>
            </a:r>
            <a:r>
              <a:rPr lang="en-US" dirty="0" smtClean="0"/>
              <a:t>:  </a:t>
            </a:r>
            <a:r>
              <a:rPr lang="en-US" b="0" dirty="0" smtClean="0"/>
              <a:t>Causes inherent as part of usual process (good or bad).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u="sng" dirty="0" smtClean="0"/>
              <a:t>Special Cause Variation</a:t>
            </a:r>
            <a:r>
              <a:rPr lang="en-US" dirty="0" smtClean="0"/>
              <a:t>:  </a:t>
            </a:r>
            <a:r>
              <a:rPr lang="en-US" b="0" dirty="0" smtClean="0"/>
              <a:t>Specific causes not part of usual process (good or bad).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u="sng" dirty="0" smtClean="0"/>
              <a:t>Stable Process</a:t>
            </a:r>
            <a:r>
              <a:rPr lang="en-US" b="0" dirty="0" smtClean="0"/>
              <a:t>:  Predictable variation </a:t>
            </a:r>
            <a:r>
              <a:rPr lang="en-US" dirty="0" smtClean="0"/>
              <a:t>within natural common cause bounds</a:t>
            </a:r>
            <a:r>
              <a:rPr lang="en-US" b="0" dirty="0" smtClean="0"/>
              <a:t>.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u="sng" dirty="0" smtClean="0"/>
              <a:t>Unstable Process</a:t>
            </a:r>
            <a:r>
              <a:rPr lang="en-US" b="0" dirty="0" smtClean="0"/>
              <a:t>:  </a:t>
            </a:r>
            <a:r>
              <a:rPr lang="en-US" dirty="0" smtClean="0"/>
              <a:t>Both </a:t>
            </a:r>
            <a:r>
              <a:rPr lang="en-US" b="0" dirty="0" smtClean="0"/>
              <a:t>special and common cause variation</a:t>
            </a:r>
            <a:r>
              <a:rPr lang="en-US" dirty="0" smtClean="0"/>
              <a:t>, variation unpredictable.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73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Why is this Important</a:t>
            </a:r>
          </a:p>
        </p:txBody>
      </p:sp>
      <p:sp>
        <p:nvSpPr>
          <p:cNvPr id="14340" name="Content Placeholder 4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8229600" cy="52578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dirty="0" smtClean="0"/>
              <a:t>Type of variation </a:t>
            </a:r>
            <a:r>
              <a:rPr lang="en-US" dirty="0" smtClean="0">
                <a:sym typeface="Wingdings" pitchFamily="2" charset="2"/>
              </a:rPr>
              <a:t> type improvement action</a:t>
            </a:r>
            <a:endParaRPr lang="en-US" dirty="0" smtClean="0"/>
          </a:p>
        </p:txBody>
      </p:sp>
      <p:grpSp>
        <p:nvGrpSpPr>
          <p:cNvPr id="16" name="Group 15"/>
          <p:cNvGrpSpPr/>
          <p:nvPr/>
        </p:nvGrpSpPr>
        <p:grpSpPr>
          <a:xfrm>
            <a:off x="403225" y="2121809"/>
            <a:ext cx="8494032" cy="3397251"/>
            <a:chOff x="403225" y="2774949"/>
            <a:chExt cx="8494032" cy="3397251"/>
          </a:xfrm>
        </p:grpSpPr>
        <p:sp>
          <p:nvSpPr>
            <p:cNvPr id="6" name="Rectangle 5"/>
            <p:cNvSpPr/>
            <p:nvPr/>
          </p:nvSpPr>
          <p:spPr>
            <a:xfrm>
              <a:off x="403225" y="3743325"/>
              <a:ext cx="1708150" cy="11969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sz="2400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Type of variation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575713" y="2774949"/>
              <a:ext cx="2347415" cy="14266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sz="2400" b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Reduce unnatural variation</a:t>
              </a:r>
              <a:endParaRPr kumimoji="0" lang="en-US" sz="2400" b="1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8" name="Straight Arrow Connector 7"/>
            <p:cNvCxnSpPr>
              <a:stCxn id="6" idx="3"/>
              <a:endCxn id="7" idx="1"/>
            </p:cNvCxnSpPr>
            <p:nvPr/>
          </p:nvCxnSpPr>
          <p:spPr>
            <a:xfrm flipV="1">
              <a:off x="2111375" y="3488255"/>
              <a:ext cx="1464338" cy="8535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3605429" y="4733824"/>
              <a:ext cx="2315793" cy="143361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sz="2400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I</a:t>
              </a:r>
              <a:r>
                <a:rPr kumimoji="0" lang="en-US" sz="2400" b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mprove basic process</a:t>
              </a:r>
              <a:endParaRPr kumimoji="0" lang="en-US" sz="2400" b="1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3" name="Straight Arrow Connector 12"/>
            <p:cNvCxnSpPr>
              <a:stCxn id="6" idx="3"/>
              <a:endCxn id="12" idx="1"/>
            </p:cNvCxnSpPr>
            <p:nvPr/>
          </p:nvCxnSpPr>
          <p:spPr>
            <a:xfrm>
              <a:off x="2111375" y="4341813"/>
              <a:ext cx="1494054" cy="110881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46" name="TextBox 25"/>
            <p:cNvSpPr txBox="1">
              <a:spLocks noChangeArrowheads="1"/>
            </p:cNvSpPr>
            <p:nvPr/>
          </p:nvSpPr>
          <p:spPr bwMode="auto">
            <a:xfrm>
              <a:off x="2111375" y="5200691"/>
              <a:ext cx="126365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2000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Common cause</a:t>
              </a:r>
            </a:p>
          </p:txBody>
        </p:sp>
        <p:sp>
          <p:nvSpPr>
            <p:cNvPr id="14347" name="TextBox 26"/>
            <p:cNvSpPr txBox="1">
              <a:spLocks noChangeArrowheads="1"/>
            </p:cNvSpPr>
            <p:nvPr/>
          </p:nvSpPr>
          <p:spPr bwMode="auto">
            <a:xfrm>
              <a:off x="2111375" y="3114254"/>
              <a:ext cx="12239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2000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Special cause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646862" y="2779712"/>
              <a:ext cx="2250395" cy="14266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sz="2400" b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Establish stable work process</a:t>
              </a:r>
              <a:endParaRPr kumimoji="0" lang="en-US" sz="2400" b="1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673850" y="4736725"/>
              <a:ext cx="2201863" cy="14354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sz="2400" b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Improve overall outcomes</a:t>
              </a:r>
              <a:endParaRPr kumimoji="0" lang="en-US" sz="2400" b="1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42" name="Straight Arrow Connector 41"/>
            <p:cNvCxnSpPr>
              <a:stCxn id="7" idx="3"/>
              <a:endCxn id="40" idx="1"/>
            </p:cNvCxnSpPr>
            <p:nvPr/>
          </p:nvCxnSpPr>
          <p:spPr>
            <a:xfrm>
              <a:off x="5923128" y="3488255"/>
              <a:ext cx="723734" cy="476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12" idx="3"/>
              <a:endCxn id="41" idx="1"/>
            </p:cNvCxnSpPr>
            <p:nvPr/>
          </p:nvCxnSpPr>
          <p:spPr>
            <a:xfrm>
              <a:off x="5921222" y="5450631"/>
              <a:ext cx="752628" cy="383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1651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Charts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94138" y="4997669"/>
            <a:ext cx="8575848" cy="141889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Visual display of data over </a:t>
            </a:r>
            <a:r>
              <a:rPr lang="en-US" sz="2400" dirty="0" smtClean="0"/>
              <a:t>time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Center </a:t>
            </a:r>
            <a:r>
              <a:rPr lang="en-US" sz="2400" dirty="0"/>
              <a:t>line:  </a:t>
            </a:r>
            <a:r>
              <a:rPr lang="en-US" sz="2400" dirty="0" smtClean="0"/>
              <a:t>median of data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Can include annotations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4" y="871431"/>
            <a:ext cx="8466082" cy="412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Interpreting Run Charts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581002"/>
            <a:ext cx="48042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1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Perla</a:t>
            </a:r>
            <a:r>
              <a:rPr kumimoji="0" lang="en-US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et al, BMJ </a:t>
            </a:r>
            <a:r>
              <a:rPr kumimoji="0" lang="en-US" sz="11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Qual</a:t>
            </a:r>
            <a:r>
              <a:rPr kumimoji="0" lang="en-US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kumimoji="0" lang="en-US" sz="11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Saf</a:t>
            </a:r>
            <a:r>
              <a:rPr kumimoji="0" lang="en-US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2011; 20:46-51</a:t>
            </a:r>
            <a:endParaRPr kumimoji="0" lang="en-US" sz="11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99" y="1001673"/>
            <a:ext cx="8730554" cy="517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29762" y="1657702"/>
            <a:ext cx="1146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b="1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≥ 6 points</a:t>
            </a:r>
            <a:endParaRPr kumimoji="0" lang="en-US" sz="1600" b="1" dirty="0">
              <a:solidFill>
                <a:prstClr val="black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50005" y="1657702"/>
            <a:ext cx="1180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b="1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≥ 5 points</a:t>
            </a:r>
            <a:endParaRPr kumimoji="0" lang="en-US" sz="1600" b="1" dirty="0">
              <a:solidFill>
                <a:prstClr val="black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89370" y="5242864"/>
            <a:ext cx="2027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b="1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Too many or too few</a:t>
            </a:r>
            <a:endParaRPr kumimoji="0" lang="en-US" sz="1600" b="1" dirty="0">
              <a:solidFill>
                <a:prstClr val="black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96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1284" y="789901"/>
            <a:ext cx="6079972" cy="5154739"/>
            <a:chOff x="252" y="1200"/>
            <a:chExt cx="3428" cy="2950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576" y="1680"/>
              <a:ext cx="3104" cy="2118"/>
              <a:chOff x="576" y="1680"/>
              <a:chExt cx="3104" cy="2118"/>
            </a:xfrm>
          </p:grpSpPr>
          <p:pic>
            <p:nvPicPr>
              <p:cNvPr id="23571" name="Picture 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0033" t="16319" r="60066" b="18134"/>
              <a:stretch>
                <a:fillRect/>
              </a:stretch>
            </p:blipFill>
            <p:spPr bwMode="auto">
              <a:xfrm>
                <a:off x="576" y="1680"/>
                <a:ext cx="3104" cy="2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572" name="Rectangle 9"/>
              <p:cNvSpPr>
                <a:spLocks noChangeArrowheads="1"/>
              </p:cNvSpPr>
              <p:nvPr/>
            </p:nvSpPr>
            <p:spPr bwMode="auto">
              <a:xfrm>
                <a:off x="2064" y="3024"/>
                <a:ext cx="384" cy="1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569" name="Text Box 10"/>
            <p:cNvSpPr txBox="1">
              <a:spLocks noChangeArrowheads="1"/>
            </p:cNvSpPr>
            <p:nvPr/>
          </p:nvSpPr>
          <p:spPr bwMode="auto">
            <a:xfrm rot="16200000">
              <a:off x="-1051" y="2503"/>
              <a:ext cx="2832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kumimoji="0" lang="en-US" sz="20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itchFamily="34" charset="0"/>
                </a:rPr>
                <a:t>Value of Result</a:t>
              </a:r>
            </a:p>
          </p:txBody>
        </p:sp>
        <p:sp>
          <p:nvSpPr>
            <p:cNvPr id="23570" name="Text Box 11"/>
            <p:cNvSpPr txBox="1">
              <a:spLocks noChangeArrowheads="1"/>
            </p:cNvSpPr>
            <p:nvPr/>
          </p:nvSpPr>
          <p:spPr bwMode="auto">
            <a:xfrm>
              <a:off x="720" y="3868"/>
              <a:ext cx="283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kumimoji="0" lang="en-US" sz="20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itchFamily="34" charset="0"/>
                </a:rPr>
                <a:t>Unit of Time</a:t>
              </a:r>
            </a:p>
            <a:p>
              <a:pPr algn="ctr" defTabSz="914400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kumimoji="0" lang="en-US" sz="20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itchFamily="34" charset="0"/>
                </a:rPr>
                <a:t>(</a:t>
              </a:r>
              <a:r>
                <a:rPr kumimoji="0" 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itchFamily="34" charset="0"/>
                </a:rPr>
                <a:t>e.g. days, weeks, months, quarters</a:t>
              </a:r>
              <a:r>
                <a:rPr kumimoji="0" lang="en-US" sz="20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itchFamily="34" charset="0"/>
                </a:rPr>
                <a:t>)</a:t>
              </a:r>
            </a:p>
          </p:txBody>
        </p:sp>
      </p:grpSp>
      <p:sp>
        <p:nvSpPr>
          <p:cNvPr id="23555" name="Text Box 12"/>
          <p:cNvSpPr txBox="1">
            <a:spLocks noChangeArrowheads="1"/>
          </p:cNvSpPr>
          <p:nvPr/>
        </p:nvSpPr>
        <p:spPr bwMode="auto">
          <a:xfrm>
            <a:off x="536554" y="996251"/>
            <a:ext cx="840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0" lang="en-US" sz="2800" dirty="0">
                <a:solidFill>
                  <a:prstClr val="black"/>
                </a:solidFill>
                <a:latin typeface="Calibri" pitchFamily="34" charset="0"/>
              </a:rPr>
              <a:t>A control chart is a run chart with some </a:t>
            </a:r>
            <a:r>
              <a:rPr kumimoji="0" lang="en-US" sz="2800" dirty="0" smtClean="0">
                <a:solidFill>
                  <a:prstClr val="black"/>
                </a:solidFill>
                <a:latin typeface="Calibri" pitchFamily="34" charset="0"/>
              </a:rPr>
              <a:t>differences.</a:t>
            </a:r>
            <a:endParaRPr kumimoji="0" lang="en-US" sz="2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3556" name="Rectangle 13"/>
          <p:cNvSpPr>
            <a:spLocks noChangeArrowheads="1"/>
          </p:cNvSpPr>
          <p:nvPr/>
        </p:nvSpPr>
        <p:spPr bwMode="auto">
          <a:xfrm>
            <a:off x="0" y="446315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4000" dirty="0">
              <a:solidFill>
                <a:prstClr val="black"/>
              </a:solidFill>
            </a:endParaRPr>
          </a:p>
        </p:txBody>
      </p:sp>
      <p:sp>
        <p:nvSpPr>
          <p:cNvPr id="428046" name="Line 14"/>
          <p:cNvSpPr>
            <a:spLocks noChangeShapeType="1"/>
          </p:cNvSpPr>
          <p:nvPr/>
        </p:nvSpPr>
        <p:spPr bwMode="auto">
          <a:xfrm>
            <a:off x="1095093" y="2768972"/>
            <a:ext cx="4572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428048" name="Text Box 16"/>
          <p:cNvSpPr txBox="1">
            <a:spLocks noChangeArrowheads="1"/>
          </p:cNvSpPr>
          <p:nvPr/>
        </p:nvSpPr>
        <p:spPr bwMode="auto">
          <a:xfrm>
            <a:off x="6287413" y="1723349"/>
            <a:ext cx="2656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0" lang="en-US" sz="2000" dirty="0">
                <a:solidFill>
                  <a:srgbClr val="CC0000"/>
                </a:solidFill>
                <a:latin typeface="Calibri" panose="020F0502020204030204" pitchFamily="34" charset="0"/>
              </a:rPr>
              <a:t>Run chart: </a:t>
            </a:r>
            <a:r>
              <a:rPr kumimoji="0" lang="en-US" sz="2000" dirty="0" smtClean="0">
                <a:solidFill>
                  <a:srgbClr val="CC0000"/>
                </a:solidFill>
                <a:latin typeface="Calibri" panose="020F0502020204030204" pitchFamily="34" charset="0"/>
              </a:rPr>
              <a:t>Center line </a:t>
            </a:r>
            <a:r>
              <a:rPr kumimoji="0" lang="en-US" sz="2000" dirty="0">
                <a:solidFill>
                  <a:srgbClr val="CC0000"/>
                </a:solidFill>
                <a:latin typeface="Calibri" panose="020F0502020204030204" pitchFamily="34" charset="0"/>
              </a:rPr>
              <a:t>is the median.</a:t>
            </a:r>
          </a:p>
        </p:txBody>
      </p:sp>
      <p:sp>
        <p:nvSpPr>
          <p:cNvPr id="428049" name="Text Box 17"/>
          <p:cNvSpPr txBox="1">
            <a:spLocks noChangeArrowheads="1"/>
          </p:cNvSpPr>
          <p:nvPr/>
        </p:nvSpPr>
        <p:spPr bwMode="auto">
          <a:xfrm>
            <a:off x="6287403" y="2559632"/>
            <a:ext cx="2691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0" lang="en-US" sz="2000" dirty="0">
                <a:solidFill>
                  <a:srgbClr val="CC0000"/>
                </a:solidFill>
                <a:latin typeface="Calibri" panose="020F0502020204030204" pitchFamily="34" charset="0"/>
              </a:rPr>
              <a:t>Control chart: </a:t>
            </a:r>
            <a:r>
              <a:rPr kumimoji="0" lang="en-US" sz="2000" dirty="0" smtClean="0">
                <a:solidFill>
                  <a:srgbClr val="CC0000"/>
                </a:solidFill>
                <a:latin typeface="Calibri" panose="020F0502020204030204" pitchFamily="34" charset="0"/>
              </a:rPr>
              <a:t>Center line </a:t>
            </a:r>
            <a:r>
              <a:rPr kumimoji="0" lang="en-US" sz="2000" dirty="0">
                <a:solidFill>
                  <a:srgbClr val="CC0000"/>
                </a:solidFill>
                <a:latin typeface="Calibri" panose="020F0502020204030204" pitchFamily="34" charset="0"/>
              </a:rPr>
              <a:t>is often the mean.</a:t>
            </a:r>
          </a:p>
        </p:txBody>
      </p:sp>
      <p:sp>
        <p:nvSpPr>
          <p:cNvPr id="428050" name="Line 18"/>
          <p:cNvSpPr>
            <a:spLocks noChangeShapeType="1"/>
          </p:cNvSpPr>
          <p:nvPr/>
        </p:nvSpPr>
        <p:spPr bwMode="auto">
          <a:xfrm>
            <a:off x="1095093" y="2641972"/>
            <a:ext cx="4546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428054" name="Line 22"/>
          <p:cNvSpPr>
            <a:spLocks noChangeShapeType="1"/>
          </p:cNvSpPr>
          <p:nvPr/>
        </p:nvSpPr>
        <p:spPr bwMode="auto">
          <a:xfrm>
            <a:off x="1082393" y="2006233"/>
            <a:ext cx="4622800" cy="0"/>
          </a:xfrm>
          <a:prstGeom prst="line">
            <a:avLst/>
          </a:prstGeom>
          <a:noFill/>
          <a:ln w="12700">
            <a:solidFill>
              <a:srgbClr val="FF33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428055" name="Line 23"/>
          <p:cNvSpPr>
            <a:spLocks noChangeShapeType="1"/>
          </p:cNvSpPr>
          <p:nvPr/>
        </p:nvSpPr>
        <p:spPr bwMode="auto">
          <a:xfrm>
            <a:off x="1069693" y="3240241"/>
            <a:ext cx="4622800" cy="0"/>
          </a:xfrm>
          <a:prstGeom prst="line">
            <a:avLst/>
          </a:prstGeom>
          <a:noFill/>
          <a:ln w="12700">
            <a:solidFill>
              <a:srgbClr val="FF33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428056" name="Text Box 24"/>
          <p:cNvSpPr txBox="1">
            <a:spLocks noChangeArrowheads="1"/>
          </p:cNvSpPr>
          <p:nvPr/>
        </p:nvSpPr>
        <p:spPr bwMode="auto">
          <a:xfrm>
            <a:off x="6287413" y="3646136"/>
            <a:ext cx="265654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0"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“</a:t>
            </a:r>
            <a:r>
              <a:rPr kumimoji="0"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C</a:t>
            </a:r>
            <a:r>
              <a:rPr kumimoji="0"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ontrol </a:t>
            </a:r>
            <a:r>
              <a:rPr kumimoji="0"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limits” that reflect </a:t>
            </a:r>
            <a:r>
              <a:rPr kumimoji="0" lang="en-US" sz="2400" dirty="0" smtClean="0">
                <a:solidFill>
                  <a:prstClr val="black"/>
                </a:solidFill>
                <a:latin typeface="Calibri" pitchFamily="34" charset="0"/>
              </a:rPr>
              <a:t>inherent variability in data – need to be calculated, but key to effectiveness</a:t>
            </a:r>
            <a:endParaRPr kumimoji="0" lang="en-US" sz="24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28059" name="Text Box 27"/>
          <p:cNvSpPr txBox="1">
            <a:spLocks noChangeArrowheads="1"/>
          </p:cNvSpPr>
          <p:nvPr/>
        </p:nvSpPr>
        <p:spPr bwMode="auto">
          <a:xfrm>
            <a:off x="866493" y="2212305"/>
            <a:ext cx="1600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0" lang="en-US" sz="1200" b="1" dirty="0" smtClean="0">
                <a:solidFill>
                  <a:srgbClr val="FF3300"/>
                </a:solidFill>
              </a:rPr>
              <a:t>Mean</a:t>
            </a:r>
            <a:endParaRPr kumimoji="0" lang="en-US" sz="1200" b="1" dirty="0">
              <a:solidFill>
                <a:srgbClr val="FF3300"/>
              </a:solidFill>
            </a:endParaRPr>
          </a:p>
        </p:txBody>
      </p:sp>
      <p:sp>
        <p:nvSpPr>
          <p:cNvPr id="428060" name="Text Box 28"/>
          <p:cNvSpPr txBox="1">
            <a:spLocks noChangeArrowheads="1"/>
          </p:cNvSpPr>
          <p:nvPr/>
        </p:nvSpPr>
        <p:spPr bwMode="auto">
          <a:xfrm>
            <a:off x="955393" y="1777639"/>
            <a:ext cx="223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0" lang="en-US" sz="1200" b="1">
                <a:solidFill>
                  <a:srgbClr val="FF3300"/>
                </a:solidFill>
              </a:rPr>
              <a:t>Upper Control Limit (UCL)</a:t>
            </a:r>
          </a:p>
        </p:txBody>
      </p:sp>
      <p:sp>
        <p:nvSpPr>
          <p:cNvPr id="428061" name="Text Box 29"/>
          <p:cNvSpPr txBox="1">
            <a:spLocks noChangeArrowheads="1"/>
          </p:cNvSpPr>
          <p:nvPr/>
        </p:nvSpPr>
        <p:spPr bwMode="auto">
          <a:xfrm>
            <a:off x="955393" y="3189447"/>
            <a:ext cx="223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0" lang="en-US" sz="1200" b="1">
                <a:solidFill>
                  <a:srgbClr val="FF3300"/>
                </a:solidFill>
              </a:rPr>
              <a:t>Lower Control Limit (LCL)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6604007"/>
            <a:ext cx="6821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dirty="0" smtClean="0">
                <a:solidFill>
                  <a:prstClr val="black"/>
                </a:solidFill>
              </a:rPr>
              <a:t>Slides Courtesy of </a:t>
            </a:r>
            <a:r>
              <a:rPr kumimoji="0" lang="en-US" sz="1200" dirty="0" err="1" smtClean="0">
                <a:solidFill>
                  <a:prstClr val="black"/>
                </a:solidFill>
              </a:rPr>
              <a:t>Yiscah</a:t>
            </a:r>
            <a:r>
              <a:rPr kumimoji="0" lang="en-US" sz="1200" dirty="0" smtClean="0">
                <a:solidFill>
                  <a:prstClr val="black"/>
                </a:solidFill>
              </a:rPr>
              <a:t> </a:t>
            </a:r>
            <a:r>
              <a:rPr kumimoji="0" lang="en-US" sz="1200" dirty="0" err="1" smtClean="0">
                <a:solidFill>
                  <a:prstClr val="black"/>
                </a:solidFill>
              </a:rPr>
              <a:t>Bracha</a:t>
            </a:r>
            <a:r>
              <a:rPr kumimoji="0" lang="en-US" sz="1200" dirty="0" smtClean="0">
                <a:solidFill>
                  <a:prstClr val="black"/>
                </a:solidFill>
              </a:rPr>
              <a:t>, PhD. CCHMC</a:t>
            </a:r>
            <a:endParaRPr kumimoji="0" lang="en-US" sz="1200" dirty="0">
              <a:solidFill>
                <a:prstClr val="black"/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Run Charts to Control Charts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45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8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8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28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28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2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28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28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28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28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2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28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2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46" grpId="0" animBg="1"/>
      <p:bldP spid="428046" grpId="1" animBg="1"/>
      <p:bldP spid="428048" grpId="0"/>
      <p:bldP spid="428048" grpId="1"/>
      <p:bldP spid="428049" grpId="0"/>
      <p:bldP spid="428050" grpId="0" animBg="1"/>
      <p:bldP spid="428054" grpId="0" animBg="1"/>
      <p:bldP spid="428055" grpId="0" animBg="1"/>
      <p:bldP spid="428056" grpId="0"/>
      <p:bldP spid="428059" grpId="0"/>
      <p:bldP spid="428060" grpId="0"/>
      <p:bldP spid="42806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Data &amp; Control Charts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17787" y="1226977"/>
          <a:ext cx="8308426" cy="47529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5991"/>
                <a:gridCol w="2329543"/>
                <a:gridCol w="1796143"/>
                <a:gridCol w="1896749"/>
              </a:tblGrid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Type of Data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anose="020F0502020204030204" pitchFamily="34" charset="0"/>
                        </a:rPr>
                        <a:t>Example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Distribution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Control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Chart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905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Discrete Classification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Any</a:t>
                      </a:r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late infection</a:t>
                      </a:r>
                      <a:endParaRPr lang="en-US" sz="2400" b="0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Binomial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P-chart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1225957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Discrete Count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Number of times skin-to-skin</a:t>
                      </a:r>
                      <a:endParaRPr lang="en-US" sz="2400" b="0" i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Poisson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U-chart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or </a:t>
                      </a:r>
                      <a:br>
                        <a:rPr lang="en-US" sz="24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C-chart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1565835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Continuous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Time to first pump</a:t>
                      </a:r>
                      <a:endParaRPr lang="en-US" sz="2400" b="0" i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Normal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X-MR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chart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or </a:t>
                      </a:r>
                      <a:br>
                        <a:rPr lang="en-US" sz="2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Xbar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-S chart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10" name="Footer Placeholder 9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15766" y="6535425"/>
            <a:ext cx="3657600" cy="354107"/>
          </a:xfrm>
          <a:prstGeom prst="rect">
            <a:avLst/>
          </a:prstGeom>
          <a:ln/>
        </p:spPr>
        <p:txBody>
          <a:bodyPr anchor="ctr" anchorCtr="0"/>
          <a:lstStyle>
            <a:lvl1pPr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000" dirty="0" smtClean="0">
                <a:solidFill>
                  <a:prstClr val="black"/>
                </a:solidFill>
              </a:rPr>
              <a:t>Healthcare Systems Engineering Institute</a:t>
            </a:r>
          </a:p>
        </p:txBody>
      </p:sp>
    </p:spTree>
    <p:extLst>
      <p:ext uri="{BB962C8B-B14F-4D97-AF65-F5344CB8AC3E}">
        <p14:creationId xmlns:p14="http://schemas.microsoft.com/office/powerpoint/2010/main" val="96351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5" y="126522"/>
            <a:ext cx="82296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Which Control Chart To Use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0" y="6607726"/>
            <a:ext cx="84314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100" dirty="0" smtClean="0">
                <a:solidFill>
                  <a:prstClr val="black"/>
                </a:solidFill>
                <a:cs typeface="Arial" panose="020B0604020202020204" pitchFamily="34" charset="0"/>
              </a:rPr>
              <a:t>Adapted from Provost &amp; Murray, </a:t>
            </a:r>
            <a:r>
              <a:rPr kumimoji="0" lang="en-US" sz="1100" u="sng" dirty="0" smtClean="0">
                <a:solidFill>
                  <a:prstClr val="black"/>
                </a:solidFill>
                <a:cs typeface="Arial" panose="020B0604020202020204" pitchFamily="34" charset="0"/>
              </a:rPr>
              <a:t>The Health Care Data Guide</a:t>
            </a:r>
            <a:r>
              <a:rPr kumimoji="0" lang="en-US" sz="1100" dirty="0" smtClean="0">
                <a:solidFill>
                  <a:prstClr val="black"/>
                </a:solidFill>
                <a:cs typeface="Arial" panose="020B0604020202020204" pitchFamily="34" charset="0"/>
              </a:rPr>
              <a:t>, 2011, and Carey, </a:t>
            </a:r>
            <a:r>
              <a:rPr kumimoji="0" lang="en-US" sz="1100" u="sng" dirty="0" smtClean="0">
                <a:solidFill>
                  <a:prstClr val="black"/>
                </a:solidFill>
                <a:cs typeface="Arial" panose="020B0604020202020204" pitchFamily="34" charset="0"/>
              </a:rPr>
              <a:t>Improving Healthcare with Control Charts</a:t>
            </a:r>
            <a:r>
              <a:rPr kumimoji="0" lang="en-US" sz="1100" dirty="0" smtClean="0">
                <a:solidFill>
                  <a:prstClr val="black"/>
                </a:solidFill>
                <a:cs typeface="Arial" panose="020B0604020202020204" pitchFamily="34" charset="0"/>
              </a:rPr>
              <a:t>, 2003.</a:t>
            </a:r>
            <a:endParaRPr kumimoji="0" lang="en-US" sz="11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3090" y="1066800"/>
            <a:ext cx="8758515" cy="4758245"/>
            <a:chOff x="233085" y="1066800"/>
            <a:chExt cx="8758515" cy="4758245"/>
          </a:xfrm>
        </p:grpSpPr>
        <p:grpSp>
          <p:nvGrpSpPr>
            <p:cNvPr id="53" name="Group 52"/>
            <p:cNvGrpSpPr/>
            <p:nvPr/>
          </p:nvGrpSpPr>
          <p:grpSpPr>
            <a:xfrm>
              <a:off x="233085" y="1066800"/>
              <a:ext cx="8758515" cy="4758245"/>
              <a:chOff x="233085" y="1066800"/>
              <a:chExt cx="8758515" cy="4758245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4038600" y="1066800"/>
                <a:ext cx="1066800" cy="5334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b="1" dirty="0" smtClean="0">
                    <a:solidFill>
                      <a:prstClr val="black"/>
                    </a:solidFill>
                    <a:latin typeface="Gill Sans MT Condensed" panose="020B0506020104020203" pitchFamily="34" charset="0"/>
                  </a:rPr>
                  <a:t>Type of Data</a:t>
                </a:r>
                <a:endParaRPr kumimoji="0" lang="en-US" b="1" dirty="0">
                  <a:solidFill>
                    <a:prstClr val="black"/>
                  </a:solidFill>
                  <a:latin typeface="Gill Sans MT Condensed" panose="020B0506020104020203" pitchFamily="34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517341" y="1752600"/>
                <a:ext cx="2057400" cy="609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b="1" dirty="0" smtClean="0">
                    <a:solidFill>
                      <a:prstClr val="black"/>
                    </a:solidFill>
                    <a:latin typeface="Gill Sans MT Condensed" panose="020B0506020104020203" pitchFamily="34" charset="0"/>
                  </a:rPr>
                  <a:t>Discrete / Attribute</a:t>
                </a:r>
              </a:p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1600" dirty="0" smtClean="0">
                    <a:solidFill>
                      <a:prstClr val="black"/>
                    </a:solidFill>
                    <a:latin typeface="Gill Sans MT Condensed" panose="020B0506020104020203" pitchFamily="34" charset="0"/>
                  </a:rPr>
                  <a:t>(data is counted or classified)</a:t>
                </a: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030527" y="1738544"/>
                <a:ext cx="2057400" cy="609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b="1" dirty="0" smtClean="0">
                    <a:solidFill>
                      <a:prstClr val="black"/>
                    </a:solidFill>
                    <a:latin typeface="Gill Sans MT Condensed" panose="020B0506020104020203" pitchFamily="34" charset="0"/>
                  </a:rPr>
                  <a:t>Continuous / Variable</a:t>
                </a:r>
              </a:p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1600" dirty="0" smtClean="0">
                    <a:solidFill>
                      <a:prstClr val="black"/>
                    </a:solidFill>
                    <a:latin typeface="Gill Sans MT Condensed" panose="020B0506020104020203" pitchFamily="34" charset="0"/>
                  </a:rPr>
                  <a:t>(data is measured on a scale)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33458" y="2668849"/>
                <a:ext cx="1781083" cy="1066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b="1" dirty="0" smtClean="0">
                    <a:solidFill>
                      <a:prstClr val="black"/>
                    </a:solidFill>
                    <a:latin typeface="Gill Sans MT Condensed" panose="020B0506020104020203" pitchFamily="34" charset="0"/>
                  </a:rPr>
                  <a:t>Count</a:t>
                </a:r>
              </a:p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1600" dirty="0" smtClean="0">
                    <a:solidFill>
                      <a:prstClr val="black"/>
                    </a:solidFill>
                    <a:latin typeface="Gill Sans MT Condensed" panose="020B0506020104020203" pitchFamily="34" charset="0"/>
                  </a:rPr>
                  <a:t>(events/errors are counted; numerator can be greater than denominator)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035514" y="2674397"/>
                <a:ext cx="1781083" cy="1066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b="1" dirty="0" smtClean="0">
                    <a:solidFill>
                      <a:prstClr val="black"/>
                    </a:solidFill>
                    <a:latin typeface="Gill Sans MT Condensed" panose="020B0506020104020203" pitchFamily="34" charset="0"/>
                  </a:rPr>
                  <a:t>Classification</a:t>
                </a:r>
              </a:p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1600" dirty="0" smtClean="0">
                    <a:solidFill>
                      <a:prstClr val="black"/>
                    </a:solidFill>
                    <a:latin typeface="Gill Sans MT Condensed" panose="020B0506020104020203" pitchFamily="34" charset="0"/>
                  </a:rPr>
                  <a:t>(each item is classified; numerator cannot be greater than denominator)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33085" y="4114800"/>
                <a:ext cx="1267472" cy="87907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dirty="0" smtClean="0">
                    <a:solidFill>
                      <a:prstClr val="black"/>
                    </a:solidFill>
                    <a:latin typeface="Gill Sans MT Condensed" panose="020B0506020104020203" pitchFamily="34" charset="0"/>
                  </a:rPr>
                  <a:t>Equal or fixed area of opportunity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651247" y="4119978"/>
                <a:ext cx="1267472" cy="87907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dirty="0" smtClean="0">
                    <a:solidFill>
                      <a:prstClr val="black"/>
                    </a:solidFill>
                    <a:latin typeface="Gill Sans MT Condensed" panose="020B0506020104020203" pitchFamily="34" charset="0"/>
                  </a:rPr>
                  <a:t>Unequal or variable area of opportunity</a:t>
                </a: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292320" y="4114800"/>
                <a:ext cx="1267472" cy="87907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dirty="0" smtClean="0">
                    <a:solidFill>
                      <a:prstClr val="black"/>
                    </a:solidFill>
                    <a:latin typeface="Gill Sans MT Condensed" panose="020B0506020104020203" pitchFamily="34" charset="0"/>
                  </a:rPr>
                  <a:t>Equal or unequal subgroup size</a:t>
                </a: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5397993" y="2750043"/>
                <a:ext cx="1600200" cy="90441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b="1" dirty="0" smtClean="0">
                    <a:solidFill>
                      <a:prstClr val="black"/>
                    </a:solidFill>
                    <a:latin typeface="Gill Sans MT Condensed" panose="020B0506020104020203" pitchFamily="34" charset="0"/>
                  </a:rPr>
                  <a:t>Subgroup size = 1</a:t>
                </a:r>
              </a:p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1600" dirty="0" smtClean="0">
                    <a:solidFill>
                      <a:prstClr val="black"/>
                    </a:solidFill>
                    <a:latin typeface="Gill Sans MT Condensed" panose="020B0506020104020203" pitchFamily="34" charset="0"/>
                  </a:rPr>
                  <a:t>(each subgroup is single observation)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7391400" y="2750043"/>
                <a:ext cx="1600200" cy="90441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b="1" dirty="0" smtClean="0">
                    <a:solidFill>
                      <a:prstClr val="black"/>
                    </a:solidFill>
                    <a:latin typeface="Gill Sans MT Condensed" panose="020B0506020104020203" pitchFamily="34" charset="0"/>
                  </a:rPr>
                  <a:t>Subgroup size &gt; 1</a:t>
                </a:r>
              </a:p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1600" dirty="0" smtClean="0">
                    <a:solidFill>
                      <a:prstClr val="black"/>
                    </a:solidFill>
                    <a:latin typeface="Gill Sans MT Condensed" panose="020B0506020104020203" pitchFamily="34" charset="0"/>
                  </a:rPr>
                  <a:t>(each subgroup has multiple observations)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04938" y="5223953"/>
                <a:ext cx="1123765" cy="6010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b="1" dirty="0" smtClean="0">
                    <a:solidFill>
                      <a:prstClr val="black"/>
                    </a:solidFill>
                    <a:latin typeface="Gill Sans MT Condensed" panose="020B0506020104020203" pitchFamily="34" charset="0"/>
                  </a:rPr>
                  <a:t>C chart</a:t>
                </a:r>
              </a:p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1400" dirty="0" smtClean="0">
                    <a:solidFill>
                      <a:prstClr val="black"/>
                    </a:solidFill>
                    <a:latin typeface="Gill Sans MT Condensed" panose="020B0506020104020203" pitchFamily="34" charset="0"/>
                  </a:rPr>
                  <a:t>Count of events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723100" y="5223953"/>
                <a:ext cx="1123765" cy="6010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b="1" dirty="0" smtClean="0">
                    <a:solidFill>
                      <a:prstClr val="black"/>
                    </a:solidFill>
                    <a:latin typeface="Gill Sans MT Condensed" panose="020B0506020104020203" pitchFamily="34" charset="0"/>
                  </a:rPr>
                  <a:t>U chart</a:t>
                </a:r>
              </a:p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1400" dirty="0" smtClean="0">
                    <a:solidFill>
                      <a:prstClr val="black"/>
                    </a:solidFill>
                    <a:latin typeface="Gill Sans MT Condensed" panose="020B0506020104020203" pitchFamily="34" charset="0"/>
                  </a:rPr>
                  <a:t>Events per unit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3364172" y="5223953"/>
                <a:ext cx="1123765" cy="6010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b="1" dirty="0" smtClean="0">
                    <a:solidFill>
                      <a:prstClr val="black"/>
                    </a:solidFill>
                    <a:latin typeface="Gill Sans MT Condensed" panose="020B0506020104020203" pitchFamily="34" charset="0"/>
                  </a:rPr>
                  <a:t>P chart</a:t>
                </a:r>
              </a:p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1400" dirty="0" smtClean="0">
                    <a:solidFill>
                      <a:prstClr val="black"/>
                    </a:solidFill>
                    <a:latin typeface="Gill Sans MT Condensed" panose="020B0506020104020203" pitchFamily="34" charset="0"/>
                  </a:rPr>
                  <a:t>Percent classified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5436093" y="5026979"/>
                <a:ext cx="1524000" cy="79806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b="1" dirty="0" smtClean="0">
                    <a:solidFill>
                      <a:prstClr val="black"/>
                    </a:solidFill>
                    <a:latin typeface="Gill Sans MT Condensed" panose="020B0506020104020203" pitchFamily="34" charset="0"/>
                  </a:rPr>
                  <a:t>X and MR charts</a:t>
                </a:r>
              </a:p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1400" dirty="0" smtClean="0">
                    <a:solidFill>
                      <a:prstClr val="black"/>
                    </a:solidFill>
                    <a:latin typeface="Gill Sans MT Condensed" panose="020B0506020104020203" pitchFamily="34" charset="0"/>
                  </a:rPr>
                  <a:t>Individual measures and moving range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7429500" y="5026979"/>
                <a:ext cx="1524000" cy="79806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b="1" dirty="0" smtClean="0">
                    <a:solidFill>
                      <a:prstClr val="black"/>
                    </a:solidFill>
                    <a:latin typeface="Gill Sans MT Condensed" panose="020B0506020104020203" pitchFamily="34" charset="0"/>
                  </a:rPr>
                  <a:t>X-bar and S charts</a:t>
                </a:r>
              </a:p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1400" dirty="0" smtClean="0">
                    <a:solidFill>
                      <a:prstClr val="black"/>
                    </a:solidFill>
                    <a:latin typeface="Gill Sans MT Condensed" panose="020B0506020104020203" pitchFamily="34" charset="0"/>
                  </a:rPr>
                  <a:t>Average and standard deviation</a:t>
                </a:r>
              </a:p>
            </p:txBody>
          </p:sp>
          <p:cxnSp>
            <p:nvCxnSpPr>
              <p:cNvPr id="69" name="Straight Arrow Connector 68"/>
              <p:cNvCxnSpPr>
                <a:stCxn id="54" idx="1"/>
                <a:endCxn id="55" idx="0"/>
              </p:cNvCxnSpPr>
              <p:nvPr/>
            </p:nvCxnSpPr>
            <p:spPr>
              <a:xfrm flipH="1">
                <a:off x="2546041" y="1333500"/>
                <a:ext cx="1492559" cy="4191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>
                <a:stCxn id="54" idx="3"/>
                <a:endCxn id="56" idx="0"/>
              </p:cNvCxnSpPr>
              <p:nvPr/>
            </p:nvCxnSpPr>
            <p:spPr>
              <a:xfrm>
                <a:off x="5105400" y="1333500"/>
                <a:ext cx="1953827" cy="40504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>
                <a:stCxn id="55" idx="2"/>
                <a:endCxn id="57" idx="0"/>
              </p:cNvCxnSpPr>
              <p:nvPr/>
            </p:nvCxnSpPr>
            <p:spPr>
              <a:xfrm flipH="1">
                <a:off x="1524000" y="2362200"/>
                <a:ext cx="1022041" cy="30664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>
                <a:stCxn id="55" idx="2"/>
                <a:endCxn id="58" idx="0"/>
              </p:cNvCxnSpPr>
              <p:nvPr/>
            </p:nvCxnSpPr>
            <p:spPr>
              <a:xfrm>
                <a:off x="2546041" y="2362200"/>
                <a:ext cx="1380015" cy="31219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>
                <a:stCxn id="57" idx="2"/>
                <a:endCxn id="59" idx="0"/>
              </p:cNvCxnSpPr>
              <p:nvPr/>
            </p:nvCxnSpPr>
            <p:spPr>
              <a:xfrm flipH="1">
                <a:off x="866821" y="3735649"/>
                <a:ext cx="657179" cy="37915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>
                <a:stCxn id="57" idx="2"/>
                <a:endCxn id="60" idx="0"/>
              </p:cNvCxnSpPr>
              <p:nvPr/>
            </p:nvCxnSpPr>
            <p:spPr>
              <a:xfrm>
                <a:off x="1524000" y="3735649"/>
                <a:ext cx="760983" cy="38432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>
                <a:stCxn id="58" idx="2"/>
                <a:endCxn id="61" idx="0"/>
              </p:cNvCxnSpPr>
              <p:nvPr/>
            </p:nvCxnSpPr>
            <p:spPr>
              <a:xfrm>
                <a:off x="3926056" y="3741197"/>
                <a:ext cx="0" cy="37360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>
                <a:stCxn id="61" idx="2"/>
                <a:endCxn id="66" idx="0"/>
              </p:cNvCxnSpPr>
              <p:nvPr/>
            </p:nvCxnSpPr>
            <p:spPr>
              <a:xfrm flipH="1">
                <a:off x="3926055" y="4993874"/>
                <a:ext cx="1" cy="23007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>
                <a:stCxn id="60" idx="2"/>
                <a:endCxn id="65" idx="0"/>
              </p:cNvCxnSpPr>
              <p:nvPr/>
            </p:nvCxnSpPr>
            <p:spPr>
              <a:xfrm>
                <a:off x="2284983" y="4999052"/>
                <a:ext cx="0" cy="22490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>
                <a:stCxn id="59" idx="2"/>
                <a:endCxn id="64" idx="0"/>
              </p:cNvCxnSpPr>
              <p:nvPr/>
            </p:nvCxnSpPr>
            <p:spPr>
              <a:xfrm>
                <a:off x="866821" y="4993874"/>
                <a:ext cx="0" cy="23007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>
                <a:stCxn id="56" idx="2"/>
                <a:endCxn id="63" idx="0"/>
              </p:cNvCxnSpPr>
              <p:nvPr/>
            </p:nvCxnSpPr>
            <p:spPr>
              <a:xfrm>
                <a:off x="7059227" y="2348144"/>
                <a:ext cx="1132273" cy="40189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>
                <a:stCxn id="62" idx="2"/>
                <a:endCxn id="67" idx="0"/>
              </p:cNvCxnSpPr>
              <p:nvPr/>
            </p:nvCxnSpPr>
            <p:spPr>
              <a:xfrm>
                <a:off x="6198093" y="3654456"/>
                <a:ext cx="0" cy="137252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>
                <a:stCxn id="56" idx="2"/>
                <a:endCxn id="62" idx="0"/>
              </p:cNvCxnSpPr>
              <p:nvPr/>
            </p:nvCxnSpPr>
            <p:spPr>
              <a:xfrm flipH="1">
                <a:off x="6198093" y="2348144"/>
                <a:ext cx="861134" cy="40189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>
                <a:stCxn id="63" idx="2"/>
                <a:endCxn id="68" idx="0"/>
              </p:cNvCxnSpPr>
              <p:nvPr/>
            </p:nvCxnSpPr>
            <p:spPr>
              <a:xfrm>
                <a:off x="8191500" y="3654456"/>
                <a:ext cx="0" cy="137252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Arrow Connector 33"/>
            <p:cNvCxnSpPr>
              <a:stCxn id="59" idx="2"/>
              <a:endCxn id="65" idx="0"/>
            </p:cNvCxnSpPr>
            <p:nvPr/>
          </p:nvCxnSpPr>
          <p:spPr>
            <a:xfrm>
              <a:off x="866821" y="4993874"/>
              <a:ext cx="1418162" cy="23007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078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dirty="0" smtClean="0"/>
              <a:t>roject overview</a:t>
            </a:r>
          </a:p>
          <a:p>
            <a:r>
              <a:rPr lang="en-US" dirty="0" smtClean="0"/>
              <a:t>Risk Management </a:t>
            </a:r>
          </a:p>
          <a:p>
            <a:r>
              <a:rPr lang="en-US" dirty="0" smtClean="0"/>
              <a:t>Equipment</a:t>
            </a:r>
          </a:p>
          <a:p>
            <a:r>
              <a:rPr lang="en-US" dirty="0" smtClean="0"/>
              <a:t>Committee and Process</a:t>
            </a:r>
          </a:p>
          <a:p>
            <a:r>
              <a:rPr lang="en-US" dirty="0" smtClean="0"/>
              <a:t>Review Video</a:t>
            </a:r>
          </a:p>
          <a:p>
            <a:r>
              <a:rPr lang="en-US" dirty="0" smtClean="0"/>
              <a:t>Practice Improvements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48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dirty="0" smtClean="0"/>
              <a:t>“Rules” for Detecting Special Cause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0029" y="1208323"/>
            <a:ext cx="228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u="sng" dirty="0" smtClean="0">
                <a:solidFill>
                  <a:prstClr val="black"/>
                </a:solidFill>
                <a:latin typeface="Calibri" panose="020F0502020204030204" pitchFamily="34" charset="0"/>
              </a:rPr>
              <a:t>TEST 1: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1 point outside outer control limit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517346" y="4306100"/>
            <a:ext cx="29747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u="sng" dirty="0" smtClean="0">
                <a:solidFill>
                  <a:prstClr val="black"/>
                </a:solidFill>
                <a:latin typeface="Calibri" panose="020F0502020204030204" pitchFamily="34" charset="0"/>
              </a:rPr>
              <a:t>TEST 2: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2 out of 3 points more than 2 SD from center line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949090" y="1178392"/>
            <a:ext cx="29137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000" u="sng" dirty="0" smtClean="0">
                <a:solidFill>
                  <a:prstClr val="black"/>
                </a:solidFill>
                <a:latin typeface="Calibri" panose="020F0502020204030204" pitchFamily="34" charset="0"/>
              </a:rPr>
              <a:t>TEST 3: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4 out of 5 points more than 1 SD from center line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571522" y="4319983"/>
            <a:ext cx="249111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000" u="sng" dirty="0" smtClean="0">
                <a:solidFill>
                  <a:prstClr val="black"/>
                </a:solidFill>
                <a:latin typeface="Calibri" panose="020F0502020204030204" pitchFamily="34" charset="0"/>
              </a:rPr>
              <a:t>TEST 4: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Run of 8 points in a row on one side of center line</a:t>
            </a:r>
            <a:br>
              <a:rPr kumimoji="0"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</a:br>
            <a:endParaRPr kumimoji="0" lang="en-US" sz="20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85734" y="2397209"/>
            <a:ext cx="8934451" cy="1774587"/>
            <a:chOff x="0" y="2497037"/>
            <a:chExt cx="8631936" cy="2286000"/>
          </a:xfrm>
        </p:grpSpPr>
        <p:pic>
          <p:nvPicPr>
            <p:cNvPr id="9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497037"/>
              <a:ext cx="8631936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5" name="Group 94"/>
            <p:cNvGrpSpPr>
              <a:grpSpLocks/>
            </p:cNvGrpSpPr>
            <p:nvPr/>
          </p:nvGrpSpPr>
          <p:grpSpPr bwMode="auto">
            <a:xfrm>
              <a:off x="762202" y="2497037"/>
              <a:ext cx="369986" cy="1105298"/>
              <a:chOff x="464" y="1934"/>
              <a:chExt cx="233" cy="557"/>
            </a:xfrm>
          </p:grpSpPr>
          <p:sp>
            <p:nvSpPr>
              <p:cNvPr id="135" name="Freeform 6"/>
              <p:cNvSpPr>
                <a:spLocks/>
              </p:cNvSpPr>
              <p:nvPr/>
            </p:nvSpPr>
            <p:spPr bwMode="auto">
              <a:xfrm>
                <a:off x="480" y="1954"/>
                <a:ext cx="194" cy="520"/>
              </a:xfrm>
              <a:custGeom>
                <a:avLst/>
                <a:gdLst>
                  <a:gd name="T0" fmla="*/ 0 w 194"/>
                  <a:gd name="T1" fmla="*/ 360 h 520"/>
                  <a:gd name="T2" fmla="*/ 103 w 194"/>
                  <a:gd name="T3" fmla="*/ 520 h 520"/>
                  <a:gd name="T4" fmla="*/ 194 w 194"/>
                  <a:gd name="T5" fmla="*/ 0 h 520"/>
                  <a:gd name="T6" fmla="*/ 0 60000 65536"/>
                  <a:gd name="T7" fmla="*/ 0 60000 65536"/>
                  <a:gd name="T8" fmla="*/ 0 60000 65536"/>
                  <a:gd name="T9" fmla="*/ 0 w 194"/>
                  <a:gd name="T10" fmla="*/ 0 h 520"/>
                  <a:gd name="T11" fmla="*/ 194 w 194"/>
                  <a:gd name="T12" fmla="*/ 520 h 5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4" h="520">
                    <a:moveTo>
                      <a:pt x="0" y="360"/>
                    </a:moveTo>
                    <a:lnTo>
                      <a:pt x="103" y="520"/>
                    </a:lnTo>
                    <a:lnTo>
                      <a:pt x="194" y="0"/>
                    </a:lnTo>
                  </a:path>
                </a:pathLst>
              </a:custGeom>
              <a:noFill/>
              <a:ln w="19050">
                <a:solidFill>
                  <a:srgbClr val="333399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Oval 7"/>
              <p:cNvSpPr>
                <a:spLocks noChangeArrowheads="1"/>
              </p:cNvSpPr>
              <p:nvPr/>
            </p:nvSpPr>
            <p:spPr bwMode="auto">
              <a:xfrm>
                <a:off x="464" y="2294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Oval 8"/>
              <p:cNvSpPr>
                <a:spLocks noChangeArrowheads="1"/>
              </p:cNvSpPr>
              <p:nvPr/>
            </p:nvSpPr>
            <p:spPr bwMode="auto">
              <a:xfrm>
                <a:off x="560" y="2450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Oval 9"/>
              <p:cNvSpPr>
                <a:spLocks noChangeArrowheads="1"/>
              </p:cNvSpPr>
              <p:nvPr/>
            </p:nvSpPr>
            <p:spPr bwMode="auto">
              <a:xfrm>
                <a:off x="656" y="1934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6" name="Group 101"/>
            <p:cNvGrpSpPr>
              <a:grpSpLocks/>
            </p:cNvGrpSpPr>
            <p:nvPr/>
          </p:nvGrpSpPr>
          <p:grpSpPr bwMode="auto">
            <a:xfrm>
              <a:off x="2515273" y="4116331"/>
              <a:ext cx="369988" cy="462364"/>
              <a:chOff x="768" y="2736"/>
              <a:chExt cx="233" cy="233"/>
            </a:xfrm>
          </p:grpSpPr>
          <p:sp>
            <p:nvSpPr>
              <p:cNvPr id="131" name="Freeform 102"/>
              <p:cNvSpPr>
                <a:spLocks/>
              </p:cNvSpPr>
              <p:nvPr/>
            </p:nvSpPr>
            <p:spPr bwMode="auto">
              <a:xfrm>
                <a:off x="789" y="2754"/>
                <a:ext cx="192" cy="198"/>
              </a:xfrm>
              <a:custGeom>
                <a:avLst/>
                <a:gdLst>
                  <a:gd name="T0" fmla="*/ 0 w 192"/>
                  <a:gd name="T1" fmla="*/ 0 h 198"/>
                  <a:gd name="T2" fmla="*/ 96 w 192"/>
                  <a:gd name="T3" fmla="*/ 198 h 198"/>
                  <a:gd name="T4" fmla="*/ 192 w 192"/>
                  <a:gd name="T5" fmla="*/ 144 h 198"/>
                  <a:gd name="T6" fmla="*/ 0 60000 65536"/>
                  <a:gd name="T7" fmla="*/ 0 60000 65536"/>
                  <a:gd name="T8" fmla="*/ 0 60000 65536"/>
                  <a:gd name="T9" fmla="*/ 0 w 192"/>
                  <a:gd name="T10" fmla="*/ 0 h 198"/>
                  <a:gd name="T11" fmla="*/ 192 w 192"/>
                  <a:gd name="T12" fmla="*/ 198 h 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" h="198">
                    <a:moveTo>
                      <a:pt x="0" y="0"/>
                    </a:moveTo>
                    <a:lnTo>
                      <a:pt x="96" y="198"/>
                    </a:lnTo>
                    <a:lnTo>
                      <a:pt x="192" y="144"/>
                    </a:lnTo>
                  </a:path>
                </a:pathLst>
              </a:custGeom>
              <a:noFill/>
              <a:ln w="12700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Oval 103"/>
              <p:cNvSpPr>
                <a:spLocks noChangeArrowheads="1"/>
              </p:cNvSpPr>
              <p:nvPr/>
            </p:nvSpPr>
            <p:spPr bwMode="auto">
              <a:xfrm>
                <a:off x="768" y="2736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Oval 104"/>
              <p:cNvSpPr>
                <a:spLocks noChangeArrowheads="1"/>
              </p:cNvSpPr>
              <p:nvPr/>
            </p:nvSpPr>
            <p:spPr bwMode="auto">
              <a:xfrm>
                <a:off x="864" y="2928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Oval 105"/>
              <p:cNvSpPr>
                <a:spLocks noChangeArrowheads="1"/>
              </p:cNvSpPr>
              <p:nvPr/>
            </p:nvSpPr>
            <p:spPr bwMode="auto">
              <a:xfrm>
                <a:off x="960" y="2880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7" name="Group 49"/>
            <p:cNvGrpSpPr>
              <a:grpSpLocks/>
            </p:cNvGrpSpPr>
            <p:nvPr/>
          </p:nvGrpSpPr>
          <p:grpSpPr bwMode="auto">
            <a:xfrm>
              <a:off x="5106752" y="3415803"/>
              <a:ext cx="674867" cy="1033859"/>
              <a:chOff x="1968" y="2448"/>
              <a:chExt cx="425" cy="521"/>
            </a:xfrm>
          </p:grpSpPr>
          <p:sp>
            <p:nvSpPr>
              <p:cNvPr id="125" name="Freeform 50"/>
              <p:cNvSpPr>
                <a:spLocks/>
              </p:cNvSpPr>
              <p:nvPr/>
            </p:nvSpPr>
            <p:spPr bwMode="auto">
              <a:xfrm>
                <a:off x="1989" y="2466"/>
                <a:ext cx="387" cy="483"/>
              </a:xfrm>
              <a:custGeom>
                <a:avLst/>
                <a:gdLst>
                  <a:gd name="T0" fmla="*/ 0 w 387"/>
                  <a:gd name="T1" fmla="*/ 0 h 483"/>
                  <a:gd name="T2" fmla="*/ 96 w 387"/>
                  <a:gd name="T3" fmla="*/ 288 h 483"/>
                  <a:gd name="T4" fmla="*/ 189 w 387"/>
                  <a:gd name="T5" fmla="*/ 435 h 483"/>
                  <a:gd name="T6" fmla="*/ 288 w 387"/>
                  <a:gd name="T7" fmla="*/ 384 h 483"/>
                  <a:gd name="T8" fmla="*/ 387 w 387"/>
                  <a:gd name="T9" fmla="*/ 483 h 4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7"/>
                  <a:gd name="T16" fmla="*/ 0 h 483"/>
                  <a:gd name="T17" fmla="*/ 387 w 387"/>
                  <a:gd name="T18" fmla="*/ 483 h 4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7" h="483">
                    <a:moveTo>
                      <a:pt x="0" y="0"/>
                    </a:moveTo>
                    <a:lnTo>
                      <a:pt x="96" y="288"/>
                    </a:lnTo>
                    <a:lnTo>
                      <a:pt x="189" y="435"/>
                    </a:lnTo>
                    <a:lnTo>
                      <a:pt x="288" y="384"/>
                    </a:lnTo>
                    <a:lnTo>
                      <a:pt x="387" y="483"/>
                    </a:lnTo>
                  </a:path>
                </a:pathLst>
              </a:custGeom>
              <a:noFill/>
              <a:ln w="12700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Oval 51"/>
              <p:cNvSpPr>
                <a:spLocks noChangeArrowheads="1"/>
              </p:cNvSpPr>
              <p:nvPr/>
            </p:nvSpPr>
            <p:spPr bwMode="auto">
              <a:xfrm>
                <a:off x="1968" y="2448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Oval 52"/>
              <p:cNvSpPr>
                <a:spLocks noChangeArrowheads="1"/>
              </p:cNvSpPr>
              <p:nvPr/>
            </p:nvSpPr>
            <p:spPr bwMode="auto">
              <a:xfrm>
                <a:off x="2064" y="2736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Oval 53"/>
              <p:cNvSpPr>
                <a:spLocks noChangeArrowheads="1"/>
              </p:cNvSpPr>
              <p:nvPr/>
            </p:nvSpPr>
            <p:spPr bwMode="auto">
              <a:xfrm>
                <a:off x="2160" y="2880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Oval 54"/>
              <p:cNvSpPr>
                <a:spLocks noChangeArrowheads="1"/>
              </p:cNvSpPr>
              <p:nvPr/>
            </p:nvSpPr>
            <p:spPr bwMode="auto">
              <a:xfrm>
                <a:off x="2256" y="2832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Oval 55"/>
              <p:cNvSpPr>
                <a:spLocks noChangeArrowheads="1"/>
              </p:cNvSpPr>
              <p:nvPr/>
            </p:nvSpPr>
            <p:spPr bwMode="auto">
              <a:xfrm>
                <a:off x="2352" y="2928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2" name="Group 58"/>
            <p:cNvGrpSpPr>
              <a:grpSpLocks/>
            </p:cNvGrpSpPr>
            <p:nvPr/>
          </p:nvGrpSpPr>
          <p:grpSpPr bwMode="auto">
            <a:xfrm>
              <a:off x="7164697" y="3735287"/>
              <a:ext cx="1256046" cy="414735"/>
              <a:chOff x="878" y="2546"/>
              <a:chExt cx="791" cy="209"/>
            </a:xfrm>
          </p:grpSpPr>
          <p:sp>
            <p:nvSpPr>
              <p:cNvPr id="115" name="Freeform 59"/>
              <p:cNvSpPr>
                <a:spLocks/>
              </p:cNvSpPr>
              <p:nvPr/>
            </p:nvSpPr>
            <p:spPr bwMode="auto">
              <a:xfrm>
                <a:off x="897" y="2566"/>
                <a:ext cx="749" cy="171"/>
              </a:xfrm>
              <a:custGeom>
                <a:avLst/>
                <a:gdLst>
                  <a:gd name="T0" fmla="*/ 0 w 749"/>
                  <a:gd name="T1" fmla="*/ 68 h 171"/>
                  <a:gd name="T2" fmla="*/ 97 w 749"/>
                  <a:gd name="T3" fmla="*/ 5 h 171"/>
                  <a:gd name="T4" fmla="*/ 194 w 749"/>
                  <a:gd name="T5" fmla="*/ 91 h 171"/>
                  <a:gd name="T6" fmla="*/ 286 w 749"/>
                  <a:gd name="T7" fmla="*/ 171 h 171"/>
                  <a:gd name="T8" fmla="*/ 383 w 749"/>
                  <a:gd name="T9" fmla="*/ 51 h 171"/>
                  <a:gd name="T10" fmla="*/ 503 w 749"/>
                  <a:gd name="T11" fmla="*/ 0 h 171"/>
                  <a:gd name="T12" fmla="*/ 606 w 749"/>
                  <a:gd name="T13" fmla="*/ 63 h 171"/>
                  <a:gd name="T14" fmla="*/ 749 w 749"/>
                  <a:gd name="T15" fmla="*/ 57 h 1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49"/>
                  <a:gd name="T25" fmla="*/ 0 h 171"/>
                  <a:gd name="T26" fmla="*/ 749 w 749"/>
                  <a:gd name="T27" fmla="*/ 171 h 17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49" h="171">
                    <a:moveTo>
                      <a:pt x="0" y="68"/>
                    </a:moveTo>
                    <a:lnTo>
                      <a:pt x="97" y="5"/>
                    </a:lnTo>
                    <a:lnTo>
                      <a:pt x="194" y="91"/>
                    </a:lnTo>
                    <a:lnTo>
                      <a:pt x="286" y="171"/>
                    </a:lnTo>
                    <a:lnTo>
                      <a:pt x="383" y="51"/>
                    </a:lnTo>
                    <a:lnTo>
                      <a:pt x="503" y="0"/>
                    </a:lnTo>
                    <a:lnTo>
                      <a:pt x="606" y="63"/>
                    </a:lnTo>
                    <a:lnTo>
                      <a:pt x="749" y="57"/>
                    </a:lnTo>
                  </a:path>
                </a:pathLst>
              </a:custGeom>
              <a:noFill/>
              <a:ln w="19050">
                <a:solidFill>
                  <a:srgbClr val="333399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16" name="Group 60"/>
              <p:cNvGrpSpPr>
                <a:grpSpLocks/>
              </p:cNvGrpSpPr>
              <p:nvPr/>
            </p:nvGrpSpPr>
            <p:grpSpPr bwMode="auto">
              <a:xfrm>
                <a:off x="878" y="2546"/>
                <a:ext cx="791" cy="209"/>
                <a:chOff x="878" y="2546"/>
                <a:chExt cx="791" cy="209"/>
              </a:xfrm>
            </p:grpSpPr>
            <p:sp>
              <p:nvSpPr>
                <p:cNvPr id="117" name="Oval 61"/>
                <p:cNvSpPr>
                  <a:spLocks noChangeArrowheads="1"/>
                </p:cNvSpPr>
                <p:nvPr/>
              </p:nvSpPr>
              <p:spPr bwMode="auto">
                <a:xfrm>
                  <a:off x="878" y="2618"/>
                  <a:ext cx="41" cy="4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Oval 62"/>
                <p:cNvSpPr>
                  <a:spLocks noChangeArrowheads="1"/>
                </p:cNvSpPr>
                <p:nvPr/>
              </p:nvSpPr>
              <p:spPr bwMode="auto">
                <a:xfrm>
                  <a:off x="974" y="2558"/>
                  <a:ext cx="41" cy="4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Oval 63"/>
                <p:cNvSpPr>
                  <a:spLocks noChangeArrowheads="1"/>
                </p:cNvSpPr>
                <p:nvPr/>
              </p:nvSpPr>
              <p:spPr bwMode="auto">
                <a:xfrm>
                  <a:off x="1070" y="2636"/>
                  <a:ext cx="41" cy="4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Oval 64"/>
                <p:cNvSpPr>
                  <a:spLocks noChangeArrowheads="1"/>
                </p:cNvSpPr>
                <p:nvPr/>
              </p:nvSpPr>
              <p:spPr bwMode="auto">
                <a:xfrm>
                  <a:off x="1166" y="2714"/>
                  <a:ext cx="41" cy="4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Oval 65"/>
                <p:cNvSpPr>
                  <a:spLocks noChangeArrowheads="1"/>
                </p:cNvSpPr>
                <p:nvPr/>
              </p:nvSpPr>
              <p:spPr bwMode="auto">
                <a:xfrm>
                  <a:off x="1262" y="2600"/>
                  <a:ext cx="41" cy="4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Oval 66"/>
                <p:cNvSpPr>
                  <a:spLocks noChangeArrowheads="1"/>
                </p:cNvSpPr>
                <p:nvPr/>
              </p:nvSpPr>
              <p:spPr bwMode="auto">
                <a:xfrm>
                  <a:off x="1376" y="2546"/>
                  <a:ext cx="41" cy="4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Oval 67"/>
                <p:cNvSpPr>
                  <a:spLocks noChangeArrowheads="1"/>
                </p:cNvSpPr>
                <p:nvPr/>
              </p:nvSpPr>
              <p:spPr bwMode="auto">
                <a:xfrm>
                  <a:off x="1484" y="2612"/>
                  <a:ext cx="41" cy="4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Oval 68"/>
                <p:cNvSpPr>
                  <a:spLocks noChangeArrowheads="1"/>
                </p:cNvSpPr>
                <p:nvPr/>
              </p:nvSpPr>
              <p:spPr bwMode="auto">
                <a:xfrm>
                  <a:off x="1628" y="2612"/>
                  <a:ext cx="41" cy="4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03" name="Group 42"/>
            <p:cNvGrpSpPr>
              <a:grpSpLocks/>
            </p:cNvGrpSpPr>
            <p:nvPr/>
          </p:nvGrpSpPr>
          <p:grpSpPr bwMode="auto">
            <a:xfrm>
              <a:off x="4344551" y="2878037"/>
              <a:ext cx="674867" cy="938610"/>
              <a:chOff x="1488" y="2160"/>
              <a:chExt cx="425" cy="473"/>
            </a:xfrm>
          </p:grpSpPr>
          <p:sp>
            <p:nvSpPr>
              <p:cNvPr id="109" name="Freeform 43"/>
              <p:cNvSpPr>
                <a:spLocks/>
              </p:cNvSpPr>
              <p:nvPr/>
            </p:nvSpPr>
            <p:spPr bwMode="auto">
              <a:xfrm>
                <a:off x="1506" y="2172"/>
                <a:ext cx="387" cy="444"/>
              </a:xfrm>
              <a:custGeom>
                <a:avLst/>
                <a:gdLst>
                  <a:gd name="T0" fmla="*/ 0 w 387"/>
                  <a:gd name="T1" fmla="*/ 3 h 444"/>
                  <a:gd name="T2" fmla="*/ 99 w 387"/>
                  <a:gd name="T3" fmla="*/ 444 h 444"/>
                  <a:gd name="T4" fmla="*/ 195 w 387"/>
                  <a:gd name="T5" fmla="*/ 150 h 444"/>
                  <a:gd name="T6" fmla="*/ 291 w 387"/>
                  <a:gd name="T7" fmla="*/ 0 h 444"/>
                  <a:gd name="T8" fmla="*/ 387 w 387"/>
                  <a:gd name="T9" fmla="*/ 102 h 4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7"/>
                  <a:gd name="T16" fmla="*/ 0 h 444"/>
                  <a:gd name="T17" fmla="*/ 387 w 387"/>
                  <a:gd name="T18" fmla="*/ 444 h 4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7" h="444">
                    <a:moveTo>
                      <a:pt x="0" y="3"/>
                    </a:moveTo>
                    <a:lnTo>
                      <a:pt x="99" y="444"/>
                    </a:lnTo>
                    <a:lnTo>
                      <a:pt x="195" y="150"/>
                    </a:lnTo>
                    <a:lnTo>
                      <a:pt x="291" y="0"/>
                    </a:lnTo>
                    <a:lnTo>
                      <a:pt x="387" y="102"/>
                    </a:lnTo>
                  </a:path>
                </a:pathLst>
              </a:custGeom>
              <a:noFill/>
              <a:ln w="12700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Oval 44"/>
              <p:cNvSpPr>
                <a:spLocks noChangeArrowheads="1"/>
              </p:cNvSpPr>
              <p:nvPr/>
            </p:nvSpPr>
            <p:spPr bwMode="auto">
              <a:xfrm>
                <a:off x="1488" y="2160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Oval 45"/>
              <p:cNvSpPr>
                <a:spLocks noChangeArrowheads="1"/>
              </p:cNvSpPr>
              <p:nvPr/>
            </p:nvSpPr>
            <p:spPr bwMode="auto">
              <a:xfrm>
                <a:off x="1584" y="2592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Oval 46"/>
              <p:cNvSpPr>
                <a:spLocks noChangeArrowheads="1"/>
              </p:cNvSpPr>
              <p:nvPr/>
            </p:nvSpPr>
            <p:spPr bwMode="auto">
              <a:xfrm>
                <a:off x="1680" y="2304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Oval 47"/>
              <p:cNvSpPr>
                <a:spLocks noChangeArrowheads="1"/>
              </p:cNvSpPr>
              <p:nvPr/>
            </p:nvSpPr>
            <p:spPr bwMode="auto">
              <a:xfrm>
                <a:off x="1776" y="2160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Oval 48"/>
              <p:cNvSpPr>
                <a:spLocks noChangeArrowheads="1"/>
              </p:cNvSpPr>
              <p:nvPr/>
            </p:nvSpPr>
            <p:spPr bwMode="auto">
              <a:xfrm>
                <a:off x="1872" y="2256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1958938" y="2810623"/>
              <a:ext cx="311321" cy="450702"/>
              <a:chOff x="1958938" y="2810623"/>
              <a:chExt cx="311321" cy="450702"/>
            </a:xfrm>
          </p:grpSpPr>
          <p:sp>
            <p:nvSpPr>
              <p:cNvPr id="105" name="Freeform 102"/>
              <p:cNvSpPr>
                <a:spLocks/>
              </p:cNvSpPr>
              <p:nvPr/>
            </p:nvSpPr>
            <p:spPr bwMode="auto">
              <a:xfrm rot="355602" flipH="1">
                <a:off x="2009957" y="2844033"/>
                <a:ext cx="209580" cy="382587"/>
              </a:xfrm>
              <a:custGeom>
                <a:avLst/>
                <a:gdLst>
                  <a:gd name="T0" fmla="*/ 0 w 192"/>
                  <a:gd name="T1" fmla="*/ 0 h 198"/>
                  <a:gd name="T2" fmla="*/ 96 w 192"/>
                  <a:gd name="T3" fmla="*/ 198 h 198"/>
                  <a:gd name="T4" fmla="*/ 192 w 192"/>
                  <a:gd name="T5" fmla="*/ 144 h 198"/>
                  <a:gd name="T6" fmla="*/ 0 60000 65536"/>
                  <a:gd name="T7" fmla="*/ 0 60000 65536"/>
                  <a:gd name="T8" fmla="*/ 0 60000 65536"/>
                  <a:gd name="T9" fmla="*/ 0 w 192"/>
                  <a:gd name="T10" fmla="*/ 0 h 198"/>
                  <a:gd name="T11" fmla="*/ 192 w 192"/>
                  <a:gd name="T12" fmla="*/ 198 h 198"/>
                  <a:gd name="connsiteX0" fmla="*/ 0 w 8664"/>
                  <a:gd name="connsiteY0" fmla="*/ 0 h 8033"/>
                  <a:gd name="connsiteX1" fmla="*/ 3664 w 8664"/>
                  <a:gd name="connsiteY1" fmla="*/ 8033 h 8033"/>
                  <a:gd name="connsiteX2" fmla="*/ 8664 w 8664"/>
                  <a:gd name="connsiteY2" fmla="*/ 5306 h 8033"/>
                  <a:gd name="connsiteX0" fmla="*/ 0 w 11101"/>
                  <a:gd name="connsiteY0" fmla="*/ 0 h 10000"/>
                  <a:gd name="connsiteX1" fmla="*/ 4229 w 11101"/>
                  <a:gd name="connsiteY1" fmla="*/ 10000 h 10000"/>
                  <a:gd name="connsiteX2" fmla="*/ 11101 w 11101"/>
                  <a:gd name="connsiteY2" fmla="*/ 463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01" h="10000">
                    <a:moveTo>
                      <a:pt x="0" y="0"/>
                    </a:moveTo>
                    <a:lnTo>
                      <a:pt x="4229" y="10000"/>
                    </a:lnTo>
                    <a:lnTo>
                      <a:pt x="11101" y="4631"/>
                    </a:lnTo>
                  </a:path>
                </a:pathLst>
              </a:custGeom>
              <a:noFill/>
              <a:ln w="12700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Oval 103"/>
              <p:cNvSpPr>
                <a:spLocks noChangeArrowheads="1"/>
              </p:cNvSpPr>
              <p:nvPr/>
            </p:nvSpPr>
            <p:spPr bwMode="auto">
              <a:xfrm rot="355602" flipH="1">
                <a:off x="2207584" y="2810623"/>
                <a:ext cx="62675" cy="9371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Oval 104"/>
              <p:cNvSpPr>
                <a:spLocks noChangeArrowheads="1"/>
              </p:cNvSpPr>
              <p:nvPr/>
            </p:nvSpPr>
            <p:spPr bwMode="auto">
              <a:xfrm rot="355602" flipH="1">
                <a:off x="2080695" y="3167606"/>
                <a:ext cx="62675" cy="9371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Oval 105"/>
              <p:cNvSpPr>
                <a:spLocks noChangeArrowheads="1"/>
              </p:cNvSpPr>
              <p:nvPr/>
            </p:nvSpPr>
            <p:spPr bwMode="auto">
              <a:xfrm rot="355602" flipH="1">
                <a:off x="1958938" y="2940291"/>
                <a:ext cx="62675" cy="9371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0046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/>
          <p:cNvSpPr/>
          <p:nvPr/>
        </p:nvSpPr>
        <p:spPr>
          <a:xfrm>
            <a:off x="1597748" y="1498176"/>
            <a:ext cx="3253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u="sng" dirty="0" smtClean="0">
                <a:solidFill>
                  <a:prstClr val="black"/>
                </a:solidFill>
                <a:latin typeface="Calibri" panose="020F0502020204030204" pitchFamily="34" charset="0"/>
              </a:rPr>
              <a:t>TEST 5: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Trend of 6 points in a row increasing or decreasing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4878358" y="5060890"/>
            <a:ext cx="29054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u="sng" dirty="0" smtClean="0">
                <a:solidFill>
                  <a:prstClr val="black"/>
                </a:solidFill>
                <a:latin typeface="Calibri" panose="020F0502020204030204" pitchFamily="34" charset="0"/>
              </a:rPr>
              <a:t>TEST 6: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14 points in a row alternating up and down</a:t>
            </a:r>
            <a:endParaRPr kumimoji="0" lang="en-US" sz="20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 anchor="ctr">
            <a:normAutofit fontScale="90000"/>
          </a:bodyPr>
          <a:lstStyle/>
          <a:p>
            <a:r>
              <a:rPr lang="en-US" sz="3200" dirty="0" smtClean="0"/>
              <a:t>“Rules” for Detecting Special Cause (2)</a:t>
            </a:r>
            <a:endParaRPr lang="en-US" sz="2000" dirty="0">
              <a:solidFill>
                <a:srgbClr val="00B0F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771660" y="2603279"/>
            <a:ext cx="5379757" cy="2276628"/>
            <a:chOff x="185057" y="2630714"/>
            <a:chExt cx="4271033" cy="2286000"/>
          </a:xfrm>
        </p:grpSpPr>
        <p:pic>
          <p:nvPicPr>
            <p:cNvPr id="3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r="51207"/>
            <a:stretch>
              <a:fillRect/>
            </a:stretch>
          </p:blipFill>
          <p:spPr bwMode="auto">
            <a:xfrm>
              <a:off x="185057" y="2630714"/>
              <a:ext cx="4271033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3" name="Group 53"/>
            <p:cNvGrpSpPr>
              <a:grpSpLocks/>
            </p:cNvGrpSpPr>
            <p:nvPr/>
          </p:nvGrpSpPr>
          <p:grpSpPr bwMode="auto">
            <a:xfrm>
              <a:off x="880696" y="3392714"/>
              <a:ext cx="1244744" cy="783829"/>
              <a:chOff x="2000" y="2342"/>
              <a:chExt cx="773" cy="395"/>
            </a:xfrm>
          </p:grpSpPr>
          <p:sp>
            <p:nvSpPr>
              <p:cNvPr id="50" name="Freeform 54"/>
              <p:cNvSpPr>
                <a:spLocks/>
              </p:cNvSpPr>
              <p:nvPr/>
            </p:nvSpPr>
            <p:spPr bwMode="auto">
              <a:xfrm>
                <a:off x="2023" y="2360"/>
                <a:ext cx="731" cy="360"/>
              </a:xfrm>
              <a:custGeom>
                <a:avLst/>
                <a:gdLst>
                  <a:gd name="T0" fmla="*/ 0 w 731"/>
                  <a:gd name="T1" fmla="*/ 360 h 360"/>
                  <a:gd name="T2" fmla="*/ 126 w 731"/>
                  <a:gd name="T3" fmla="*/ 246 h 360"/>
                  <a:gd name="T4" fmla="*/ 286 w 731"/>
                  <a:gd name="T5" fmla="*/ 183 h 360"/>
                  <a:gd name="T6" fmla="*/ 457 w 731"/>
                  <a:gd name="T7" fmla="*/ 120 h 360"/>
                  <a:gd name="T8" fmla="*/ 600 w 731"/>
                  <a:gd name="T9" fmla="*/ 40 h 360"/>
                  <a:gd name="T10" fmla="*/ 731 w 731"/>
                  <a:gd name="T11" fmla="*/ 0 h 3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1"/>
                  <a:gd name="T19" fmla="*/ 0 h 360"/>
                  <a:gd name="T20" fmla="*/ 731 w 731"/>
                  <a:gd name="T21" fmla="*/ 360 h 3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1" h="360">
                    <a:moveTo>
                      <a:pt x="0" y="360"/>
                    </a:moveTo>
                    <a:lnTo>
                      <a:pt x="126" y="246"/>
                    </a:lnTo>
                    <a:lnTo>
                      <a:pt x="286" y="183"/>
                    </a:lnTo>
                    <a:lnTo>
                      <a:pt x="457" y="120"/>
                    </a:lnTo>
                    <a:lnTo>
                      <a:pt x="600" y="40"/>
                    </a:lnTo>
                    <a:lnTo>
                      <a:pt x="731" y="0"/>
                    </a:lnTo>
                  </a:path>
                </a:pathLst>
              </a:custGeom>
              <a:noFill/>
              <a:ln w="19050">
                <a:solidFill>
                  <a:srgbClr val="333399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Oval 55"/>
              <p:cNvSpPr>
                <a:spLocks noChangeArrowheads="1"/>
              </p:cNvSpPr>
              <p:nvPr/>
            </p:nvSpPr>
            <p:spPr bwMode="auto">
              <a:xfrm>
                <a:off x="2000" y="2696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Oval 56"/>
              <p:cNvSpPr>
                <a:spLocks noChangeArrowheads="1"/>
              </p:cNvSpPr>
              <p:nvPr/>
            </p:nvSpPr>
            <p:spPr bwMode="auto">
              <a:xfrm>
                <a:off x="2132" y="2582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Oval 57"/>
              <p:cNvSpPr>
                <a:spLocks noChangeArrowheads="1"/>
              </p:cNvSpPr>
              <p:nvPr/>
            </p:nvSpPr>
            <p:spPr bwMode="auto">
              <a:xfrm>
                <a:off x="2288" y="2522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Oval 58"/>
              <p:cNvSpPr>
                <a:spLocks noChangeArrowheads="1"/>
              </p:cNvSpPr>
              <p:nvPr/>
            </p:nvSpPr>
            <p:spPr bwMode="auto">
              <a:xfrm>
                <a:off x="2456" y="2462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Oval 59"/>
              <p:cNvSpPr>
                <a:spLocks noChangeArrowheads="1"/>
              </p:cNvSpPr>
              <p:nvPr/>
            </p:nvSpPr>
            <p:spPr bwMode="auto">
              <a:xfrm>
                <a:off x="2600" y="2384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Oval 60"/>
              <p:cNvSpPr>
                <a:spLocks noChangeArrowheads="1"/>
              </p:cNvSpPr>
              <p:nvPr/>
            </p:nvSpPr>
            <p:spPr bwMode="auto">
              <a:xfrm>
                <a:off x="2732" y="2342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4" name="Group 63"/>
            <p:cNvGrpSpPr>
              <a:grpSpLocks/>
            </p:cNvGrpSpPr>
            <p:nvPr/>
          </p:nvGrpSpPr>
          <p:grpSpPr bwMode="auto">
            <a:xfrm>
              <a:off x="2426561" y="3392714"/>
              <a:ext cx="1698842" cy="1224360"/>
              <a:chOff x="2996" y="2304"/>
              <a:chExt cx="1055" cy="617"/>
            </a:xfrm>
          </p:grpSpPr>
          <p:sp>
            <p:nvSpPr>
              <p:cNvPr id="35" name="Freeform 64"/>
              <p:cNvSpPr>
                <a:spLocks/>
              </p:cNvSpPr>
              <p:nvPr/>
            </p:nvSpPr>
            <p:spPr bwMode="auto">
              <a:xfrm>
                <a:off x="3016" y="2324"/>
                <a:ext cx="1014" cy="585"/>
              </a:xfrm>
              <a:custGeom>
                <a:avLst/>
                <a:gdLst>
                  <a:gd name="T0" fmla="*/ 0 w 1014"/>
                  <a:gd name="T1" fmla="*/ 296 h 585"/>
                  <a:gd name="T2" fmla="*/ 80 w 1014"/>
                  <a:gd name="T3" fmla="*/ 0 h 585"/>
                  <a:gd name="T4" fmla="*/ 156 w 1014"/>
                  <a:gd name="T5" fmla="*/ 298 h 585"/>
                  <a:gd name="T6" fmla="*/ 236 w 1014"/>
                  <a:gd name="T7" fmla="*/ 100 h 585"/>
                  <a:gd name="T8" fmla="*/ 314 w 1014"/>
                  <a:gd name="T9" fmla="*/ 456 h 585"/>
                  <a:gd name="T10" fmla="*/ 392 w 1014"/>
                  <a:gd name="T11" fmla="*/ 152 h 585"/>
                  <a:gd name="T12" fmla="*/ 470 w 1014"/>
                  <a:gd name="T13" fmla="*/ 432 h 585"/>
                  <a:gd name="T14" fmla="*/ 550 w 1014"/>
                  <a:gd name="T15" fmla="*/ 2 h 585"/>
                  <a:gd name="T16" fmla="*/ 624 w 1014"/>
                  <a:gd name="T17" fmla="*/ 382 h 585"/>
                  <a:gd name="T18" fmla="*/ 704 w 1014"/>
                  <a:gd name="T19" fmla="*/ 186 h 585"/>
                  <a:gd name="T20" fmla="*/ 784 w 1014"/>
                  <a:gd name="T21" fmla="*/ 585 h 585"/>
                  <a:gd name="T22" fmla="*/ 858 w 1014"/>
                  <a:gd name="T23" fmla="*/ 108 h 585"/>
                  <a:gd name="T24" fmla="*/ 938 w 1014"/>
                  <a:gd name="T25" fmla="*/ 292 h 585"/>
                  <a:gd name="T26" fmla="*/ 1014 w 1014"/>
                  <a:gd name="T27" fmla="*/ 126 h 58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14"/>
                  <a:gd name="T43" fmla="*/ 0 h 585"/>
                  <a:gd name="T44" fmla="*/ 1014 w 1014"/>
                  <a:gd name="T45" fmla="*/ 585 h 58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14" h="585">
                    <a:moveTo>
                      <a:pt x="0" y="296"/>
                    </a:moveTo>
                    <a:lnTo>
                      <a:pt x="80" y="0"/>
                    </a:lnTo>
                    <a:lnTo>
                      <a:pt x="156" y="298"/>
                    </a:lnTo>
                    <a:lnTo>
                      <a:pt x="236" y="100"/>
                    </a:lnTo>
                    <a:lnTo>
                      <a:pt x="314" y="456"/>
                    </a:lnTo>
                    <a:lnTo>
                      <a:pt x="392" y="152"/>
                    </a:lnTo>
                    <a:lnTo>
                      <a:pt x="470" y="432"/>
                    </a:lnTo>
                    <a:lnTo>
                      <a:pt x="550" y="2"/>
                    </a:lnTo>
                    <a:lnTo>
                      <a:pt x="624" y="382"/>
                    </a:lnTo>
                    <a:lnTo>
                      <a:pt x="704" y="186"/>
                    </a:lnTo>
                    <a:lnTo>
                      <a:pt x="784" y="585"/>
                    </a:lnTo>
                    <a:lnTo>
                      <a:pt x="858" y="108"/>
                    </a:lnTo>
                    <a:lnTo>
                      <a:pt x="938" y="292"/>
                    </a:lnTo>
                    <a:lnTo>
                      <a:pt x="1014" y="126"/>
                    </a:lnTo>
                  </a:path>
                </a:pathLst>
              </a:custGeom>
              <a:noFill/>
              <a:ln w="19050">
                <a:solidFill>
                  <a:srgbClr val="333399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Oval 65"/>
              <p:cNvSpPr>
                <a:spLocks noChangeArrowheads="1"/>
              </p:cNvSpPr>
              <p:nvPr/>
            </p:nvSpPr>
            <p:spPr bwMode="auto">
              <a:xfrm>
                <a:off x="2996" y="2600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Oval 66"/>
              <p:cNvSpPr>
                <a:spLocks noChangeArrowheads="1"/>
              </p:cNvSpPr>
              <p:nvPr/>
            </p:nvSpPr>
            <p:spPr bwMode="auto">
              <a:xfrm>
                <a:off x="3074" y="2306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Oval 67"/>
              <p:cNvSpPr>
                <a:spLocks noChangeArrowheads="1"/>
              </p:cNvSpPr>
              <p:nvPr/>
            </p:nvSpPr>
            <p:spPr bwMode="auto">
              <a:xfrm>
                <a:off x="3152" y="2600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Oval 68"/>
              <p:cNvSpPr>
                <a:spLocks noChangeArrowheads="1"/>
              </p:cNvSpPr>
              <p:nvPr/>
            </p:nvSpPr>
            <p:spPr bwMode="auto">
              <a:xfrm>
                <a:off x="3230" y="2408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Oval 69"/>
              <p:cNvSpPr>
                <a:spLocks noChangeArrowheads="1"/>
              </p:cNvSpPr>
              <p:nvPr/>
            </p:nvSpPr>
            <p:spPr bwMode="auto">
              <a:xfrm>
                <a:off x="3308" y="2756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Oval 70"/>
              <p:cNvSpPr>
                <a:spLocks noChangeArrowheads="1"/>
              </p:cNvSpPr>
              <p:nvPr/>
            </p:nvSpPr>
            <p:spPr bwMode="auto">
              <a:xfrm>
                <a:off x="3386" y="2456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Oval 71"/>
              <p:cNvSpPr>
                <a:spLocks noChangeArrowheads="1"/>
              </p:cNvSpPr>
              <p:nvPr/>
            </p:nvSpPr>
            <p:spPr bwMode="auto">
              <a:xfrm>
                <a:off x="3464" y="2732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Oval 72"/>
              <p:cNvSpPr>
                <a:spLocks noChangeArrowheads="1"/>
              </p:cNvSpPr>
              <p:nvPr/>
            </p:nvSpPr>
            <p:spPr bwMode="auto">
              <a:xfrm>
                <a:off x="3542" y="2304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Oval 73"/>
              <p:cNvSpPr>
                <a:spLocks noChangeArrowheads="1"/>
              </p:cNvSpPr>
              <p:nvPr/>
            </p:nvSpPr>
            <p:spPr bwMode="auto">
              <a:xfrm>
                <a:off x="3620" y="2684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Oval 74"/>
              <p:cNvSpPr>
                <a:spLocks noChangeArrowheads="1"/>
              </p:cNvSpPr>
              <p:nvPr/>
            </p:nvSpPr>
            <p:spPr bwMode="auto">
              <a:xfrm>
                <a:off x="3698" y="2492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Oval 75"/>
              <p:cNvSpPr>
                <a:spLocks noChangeArrowheads="1"/>
              </p:cNvSpPr>
              <p:nvPr/>
            </p:nvSpPr>
            <p:spPr bwMode="auto">
              <a:xfrm>
                <a:off x="3776" y="2880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Oval 76"/>
              <p:cNvSpPr>
                <a:spLocks noChangeArrowheads="1"/>
              </p:cNvSpPr>
              <p:nvPr/>
            </p:nvSpPr>
            <p:spPr bwMode="auto">
              <a:xfrm>
                <a:off x="3854" y="2414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Oval 77"/>
              <p:cNvSpPr>
                <a:spLocks noChangeArrowheads="1"/>
              </p:cNvSpPr>
              <p:nvPr/>
            </p:nvSpPr>
            <p:spPr bwMode="auto">
              <a:xfrm>
                <a:off x="3932" y="2594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Oval 78"/>
              <p:cNvSpPr>
                <a:spLocks noChangeArrowheads="1"/>
              </p:cNvSpPr>
              <p:nvPr/>
            </p:nvSpPr>
            <p:spPr bwMode="auto">
              <a:xfrm>
                <a:off x="4010" y="2432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3530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Control Charts Over Run Charts?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sensitive / more powerful for detecting special cause</a:t>
            </a:r>
          </a:p>
          <a:p>
            <a:r>
              <a:rPr lang="en-US" dirty="0" smtClean="0"/>
              <a:t>Estimate capability of a stable process </a:t>
            </a:r>
            <a:r>
              <a:rPr lang="en-US" dirty="0" smtClean="0">
                <a:sym typeface="Wingdings" panose="05000000000000000000" pitchFamily="2" charset="2"/>
              </a:rPr>
              <a:t> more accurately predict performance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But… more difficult to generate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24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501260"/>
            <a:ext cx="9144000" cy="4928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dirty="0" smtClean="0"/>
              <a:t>The Goal:  Standardize then Improve</a:t>
            </a:r>
            <a:endParaRPr lang="en-US" sz="4000" dirty="0"/>
          </a:p>
        </p:txBody>
      </p:sp>
      <p:sp>
        <p:nvSpPr>
          <p:cNvPr id="19" name="Content Placeholder 3"/>
          <p:cNvSpPr txBox="1">
            <a:spLocks/>
          </p:cNvSpPr>
          <p:nvPr/>
        </p:nvSpPr>
        <p:spPr bwMode="auto">
          <a:xfrm>
            <a:off x="3802682" y="5402911"/>
            <a:ext cx="2220748" cy="87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4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53" charset="-128"/>
                <a:cs typeface="ＭＳ Ｐゴシック"/>
              </a:rPr>
              <a:t>Standard </a:t>
            </a:r>
            <a:br>
              <a:rPr kumimoji="0" lang="en-US" sz="24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53" charset="-128"/>
                <a:cs typeface="ＭＳ Ｐゴシック"/>
              </a:rPr>
            </a:br>
            <a:r>
              <a:rPr kumimoji="0" lang="en-US" sz="24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53" charset="-128"/>
                <a:cs typeface="ＭＳ Ｐゴシック"/>
              </a:rPr>
              <a:t>process</a:t>
            </a:r>
          </a:p>
        </p:txBody>
      </p:sp>
      <p:sp>
        <p:nvSpPr>
          <p:cNvPr id="20" name="Content Placeholder 3"/>
          <p:cNvSpPr txBox="1">
            <a:spLocks/>
          </p:cNvSpPr>
          <p:nvPr/>
        </p:nvSpPr>
        <p:spPr bwMode="auto">
          <a:xfrm>
            <a:off x="6494019" y="5402911"/>
            <a:ext cx="1981201" cy="87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4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53" charset="-128"/>
                <a:cs typeface="ＭＳ Ｐゴシック"/>
              </a:rPr>
              <a:t>Improved process</a:t>
            </a:r>
          </a:p>
          <a:p>
            <a:pPr marL="514350" indent="-514350" algn="ctr"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kumimoji="0" lang="en-US" sz="2400" kern="0" dirty="0" smtClean="0">
              <a:solidFill>
                <a:prstClr val="black"/>
              </a:solidFill>
              <a:latin typeface="Calibri" panose="020F0502020204030204" pitchFamily="34" charset="0"/>
              <a:ea typeface="ＭＳ Ｐゴシック" pitchFamily="53" charset="-128"/>
              <a:cs typeface="ＭＳ Ｐゴシック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5885456" y="5656089"/>
            <a:ext cx="425636" cy="325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sz="1600">
              <a:solidFill>
                <a:prstClr val="white"/>
              </a:solidFill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/>
          <a:srcRect b="14995"/>
          <a:stretch>
            <a:fillRect/>
          </a:stretch>
        </p:blipFill>
        <p:spPr bwMode="auto">
          <a:xfrm>
            <a:off x="188686" y="1265292"/>
            <a:ext cx="8565776" cy="404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ight Arrow 22"/>
          <p:cNvSpPr/>
          <p:nvPr/>
        </p:nvSpPr>
        <p:spPr>
          <a:xfrm>
            <a:off x="3334995" y="5660573"/>
            <a:ext cx="425636" cy="325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sz="16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895827" y="4470218"/>
            <a:ext cx="462896" cy="4683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dirty="0">
                <a:solidFill>
                  <a:srgbClr val="4BACC6">
                    <a:lumMod val="25000"/>
                  </a:srgbClr>
                </a:solidFill>
              </a:rPr>
              <a:t>1</a:t>
            </a:r>
          </a:p>
        </p:txBody>
      </p:sp>
      <p:sp>
        <p:nvSpPr>
          <p:cNvPr id="25" name="Oval 24"/>
          <p:cNvSpPr/>
          <p:nvPr/>
        </p:nvSpPr>
        <p:spPr>
          <a:xfrm>
            <a:off x="4656956" y="4470218"/>
            <a:ext cx="462896" cy="4683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dirty="0">
                <a:solidFill>
                  <a:srgbClr val="4BACC6">
                    <a:lumMod val="25000"/>
                  </a:srgbClr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7162591" y="4470218"/>
            <a:ext cx="462896" cy="4683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dirty="0" smtClean="0">
                <a:solidFill>
                  <a:srgbClr val="4BACC6">
                    <a:lumMod val="25000"/>
                  </a:srgbClr>
                </a:solidFill>
              </a:rPr>
              <a:t>3</a:t>
            </a:r>
            <a:endParaRPr kumimoji="0" lang="en-US" dirty="0">
              <a:solidFill>
                <a:srgbClr val="4BACC6">
                  <a:lumMod val="25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704080" y="3543202"/>
            <a:ext cx="2222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Smaller is better</a:t>
            </a:r>
            <a:endParaRPr kumimoji="0" lang="en-US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Content Placeholder 3"/>
          <p:cNvSpPr txBox="1">
            <a:spLocks/>
          </p:cNvSpPr>
          <p:nvPr/>
        </p:nvSpPr>
        <p:spPr bwMode="auto">
          <a:xfrm>
            <a:off x="1132124" y="5402911"/>
            <a:ext cx="2075543" cy="87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4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53" charset="-128"/>
                <a:cs typeface="ＭＳ Ｐゴシック"/>
              </a:rPr>
              <a:t>Unstable</a:t>
            </a:r>
            <a:br>
              <a:rPr kumimoji="0" lang="en-US" sz="24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53" charset="-128"/>
                <a:cs typeface="ＭＳ Ｐゴシック"/>
              </a:rPr>
            </a:br>
            <a:r>
              <a:rPr kumimoji="0" lang="en-US" sz="24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53" charset="-128"/>
                <a:cs typeface="ＭＳ Ｐゴシック"/>
              </a:rPr>
              <a:t>process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6581007"/>
            <a:ext cx="6821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dirty="0" smtClean="0">
                <a:solidFill>
                  <a:prstClr val="black"/>
                </a:solidFill>
              </a:rPr>
              <a:t>c/o J. Benneyan</a:t>
            </a:r>
            <a:endParaRPr kumimoji="0"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67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Some ILPQC Golden Hour Data!</a:t>
            </a:r>
            <a:endParaRPr lang="en-US" sz="3600" dirty="0"/>
          </a:p>
        </p:txBody>
      </p:sp>
      <p:pic>
        <p:nvPicPr>
          <p:cNvPr id="865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066" y="412244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42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2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4" y="419100"/>
            <a:ext cx="8928156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64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42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16737"/>
            <a:ext cx="8662987" cy="630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93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Interpreting Run Charts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581002"/>
            <a:ext cx="48042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1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Perla</a:t>
            </a:r>
            <a:r>
              <a:rPr kumimoji="0" lang="en-US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et al, BMJ </a:t>
            </a:r>
            <a:r>
              <a:rPr kumimoji="0" lang="en-US" sz="11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Qual</a:t>
            </a:r>
            <a:r>
              <a:rPr kumimoji="0" lang="en-US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kumimoji="0" lang="en-US" sz="11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Saf</a:t>
            </a:r>
            <a:r>
              <a:rPr kumimoji="0" lang="en-US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2011; 20:46-51</a:t>
            </a:r>
            <a:endParaRPr kumimoji="0" lang="en-US" sz="11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99" y="1001673"/>
            <a:ext cx="8730554" cy="517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29762" y="1657702"/>
            <a:ext cx="1146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b="1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≥ 6 points</a:t>
            </a:r>
            <a:endParaRPr kumimoji="0" lang="en-US" sz="1600" b="1" dirty="0">
              <a:solidFill>
                <a:prstClr val="black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50005" y="1657702"/>
            <a:ext cx="1180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b="1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≥ 5 points</a:t>
            </a:r>
            <a:endParaRPr kumimoji="0" lang="en-US" sz="1600" b="1" dirty="0">
              <a:solidFill>
                <a:prstClr val="black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89370" y="5242864"/>
            <a:ext cx="2027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b="1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Too many or too few</a:t>
            </a:r>
            <a:endParaRPr kumimoji="0" lang="en-US" sz="1600" b="1" dirty="0">
              <a:solidFill>
                <a:prstClr val="black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57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"/>
            <a:ext cx="8229600" cy="793103"/>
          </a:xfrm>
        </p:spPr>
        <p:txBody>
          <a:bodyPr/>
          <a:lstStyle/>
          <a:p>
            <a:r>
              <a:rPr lang="en-US" dirty="0" smtClean="0"/>
              <a:t>Too few, too many runs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581002"/>
            <a:ext cx="48042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1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Perla</a:t>
            </a:r>
            <a:r>
              <a:rPr kumimoji="0" lang="en-US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et al, BMJ </a:t>
            </a:r>
            <a:r>
              <a:rPr kumimoji="0" lang="en-US" sz="11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Qual</a:t>
            </a:r>
            <a:r>
              <a:rPr kumimoji="0" lang="en-US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kumimoji="0" lang="en-US" sz="11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Saf</a:t>
            </a:r>
            <a:r>
              <a:rPr kumimoji="0" lang="en-US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2011; 20:46-51</a:t>
            </a:r>
            <a:endParaRPr kumimoji="0" lang="en-US" sz="11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12319"/>
          <a:stretch/>
        </p:blipFill>
        <p:spPr bwMode="auto">
          <a:xfrm>
            <a:off x="1959690" y="897336"/>
            <a:ext cx="5465877" cy="560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277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5" y="126522"/>
            <a:ext cx="82296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Which Control Chart To Use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0" y="6607726"/>
            <a:ext cx="84314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100" dirty="0" smtClean="0">
                <a:solidFill>
                  <a:prstClr val="black"/>
                </a:solidFill>
                <a:cs typeface="Arial" panose="020B0604020202020204" pitchFamily="34" charset="0"/>
              </a:rPr>
              <a:t>Adapted from Provost &amp; Murray, </a:t>
            </a:r>
            <a:r>
              <a:rPr kumimoji="0" lang="en-US" sz="1100" u="sng" dirty="0" smtClean="0">
                <a:solidFill>
                  <a:prstClr val="black"/>
                </a:solidFill>
                <a:cs typeface="Arial" panose="020B0604020202020204" pitchFamily="34" charset="0"/>
              </a:rPr>
              <a:t>The Health Care Data Guide</a:t>
            </a:r>
            <a:r>
              <a:rPr kumimoji="0" lang="en-US" sz="1100" dirty="0" smtClean="0">
                <a:solidFill>
                  <a:prstClr val="black"/>
                </a:solidFill>
                <a:cs typeface="Arial" panose="020B0604020202020204" pitchFamily="34" charset="0"/>
              </a:rPr>
              <a:t>, 2011, and Carey, </a:t>
            </a:r>
            <a:r>
              <a:rPr kumimoji="0" lang="en-US" sz="1100" u="sng" dirty="0" smtClean="0">
                <a:solidFill>
                  <a:prstClr val="black"/>
                </a:solidFill>
                <a:cs typeface="Arial" panose="020B0604020202020204" pitchFamily="34" charset="0"/>
              </a:rPr>
              <a:t>Improving Healthcare with Control Charts</a:t>
            </a:r>
            <a:r>
              <a:rPr kumimoji="0" lang="en-US" sz="1100" dirty="0" smtClean="0">
                <a:solidFill>
                  <a:prstClr val="black"/>
                </a:solidFill>
                <a:cs typeface="Arial" panose="020B0604020202020204" pitchFamily="34" charset="0"/>
              </a:rPr>
              <a:t>, 2003.</a:t>
            </a:r>
            <a:endParaRPr kumimoji="0" lang="en-US" sz="11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3090" y="1066800"/>
            <a:ext cx="8758515" cy="4758245"/>
            <a:chOff x="233085" y="1066800"/>
            <a:chExt cx="8758515" cy="4758245"/>
          </a:xfrm>
        </p:grpSpPr>
        <p:grpSp>
          <p:nvGrpSpPr>
            <p:cNvPr id="53" name="Group 52"/>
            <p:cNvGrpSpPr/>
            <p:nvPr/>
          </p:nvGrpSpPr>
          <p:grpSpPr>
            <a:xfrm>
              <a:off x="233085" y="1066800"/>
              <a:ext cx="8758515" cy="4758245"/>
              <a:chOff x="233085" y="1066800"/>
              <a:chExt cx="8758515" cy="4758245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4038600" y="1066800"/>
                <a:ext cx="1066800" cy="5334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b="1" dirty="0" smtClean="0">
                    <a:solidFill>
                      <a:prstClr val="black"/>
                    </a:solidFill>
                    <a:latin typeface="Gill Sans MT Condensed" panose="020B0506020104020203" pitchFamily="34" charset="0"/>
                  </a:rPr>
                  <a:t>Type of Data</a:t>
                </a:r>
                <a:endParaRPr kumimoji="0" lang="en-US" b="1" dirty="0">
                  <a:solidFill>
                    <a:prstClr val="black"/>
                  </a:solidFill>
                  <a:latin typeface="Gill Sans MT Condensed" panose="020B0506020104020203" pitchFamily="34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517341" y="1752600"/>
                <a:ext cx="2057400" cy="609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b="1" dirty="0" smtClean="0">
                    <a:solidFill>
                      <a:prstClr val="black"/>
                    </a:solidFill>
                    <a:latin typeface="Gill Sans MT Condensed" panose="020B0506020104020203" pitchFamily="34" charset="0"/>
                  </a:rPr>
                  <a:t>Discrete / Attribute</a:t>
                </a:r>
              </a:p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1600" dirty="0" smtClean="0">
                    <a:solidFill>
                      <a:prstClr val="black"/>
                    </a:solidFill>
                    <a:latin typeface="Gill Sans MT Condensed" panose="020B0506020104020203" pitchFamily="34" charset="0"/>
                  </a:rPr>
                  <a:t>(data is counted or classified)</a:t>
                </a: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030527" y="1738544"/>
                <a:ext cx="2057400" cy="609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b="1" dirty="0" smtClean="0">
                    <a:solidFill>
                      <a:prstClr val="black"/>
                    </a:solidFill>
                    <a:latin typeface="Gill Sans MT Condensed" panose="020B0506020104020203" pitchFamily="34" charset="0"/>
                  </a:rPr>
                  <a:t>Continuous / Variable</a:t>
                </a:r>
              </a:p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1600" dirty="0" smtClean="0">
                    <a:solidFill>
                      <a:prstClr val="black"/>
                    </a:solidFill>
                    <a:latin typeface="Gill Sans MT Condensed" panose="020B0506020104020203" pitchFamily="34" charset="0"/>
                  </a:rPr>
                  <a:t>(data is measured on a scale)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33458" y="2668849"/>
                <a:ext cx="1781083" cy="1066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b="1" dirty="0" smtClean="0">
                    <a:solidFill>
                      <a:prstClr val="black"/>
                    </a:solidFill>
                    <a:latin typeface="Gill Sans MT Condensed" panose="020B0506020104020203" pitchFamily="34" charset="0"/>
                  </a:rPr>
                  <a:t>Count</a:t>
                </a:r>
              </a:p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1600" dirty="0" smtClean="0">
                    <a:solidFill>
                      <a:prstClr val="black"/>
                    </a:solidFill>
                    <a:latin typeface="Gill Sans MT Condensed" panose="020B0506020104020203" pitchFamily="34" charset="0"/>
                  </a:rPr>
                  <a:t>(events/errors are counted; numerator can be greater than denominator)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035514" y="2674397"/>
                <a:ext cx="1781083" cy="1066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b="1" dirty="0" smtClean="0">
                    <a:solidFill>
                      <a:prstClr val="black"/>
                    </a:solidFill>
                    <a:latin typeface="Gill Sans MT Condensed" panose="020B0506020104020203" pitchFamily="34" charset="0"/>
                  </a:rPr>
                  <a:t>Classification</a:t>
                </a:r>
              </a:p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1600" dirty="0" smtClean="0">
                    <a:solidFill>
                      <a:prstClr val="black"/>
                    </a:solidFill>
                    <a:latin typeface="Gill Sans MT Condensed" panose="020B0506020104020203" pitchFamily="34" charset="0"/>
                  </a:rPr>
                  <a:t>(each item is classified; numerator cannot be greater than denominator)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33085" y="4114800"/>
                <a:ext cx="1267472" cy="87907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dirty="0" smtClean="0">
                    <a:solidFill>
                      <a:prstClr val="black"/>
                    </a:solidFill>
                    <a:latin typeface="Gill Sans MT Condensed" panose="020B0506020104020203" pitchFamily="34" charset="0"/>
                  </a:rPr>
                  <a:t>Equal or fixed area of opportunity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651247" y="4119978"/>
                <a:ext cx="1267472" cy="87907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dirty="0" smtClean="0">
                    <a:solidFill>
                      <a:prstClr val="black"/>
                    </a:solidFill>
                    <a:latin typeface="Gill Sans MT Condensed" panose="020B0506020104020203" pitchFamily="34" charset="0"/>
                  </a:rPr>
                  <a:t>Unequal or variable area of opportunity</a:t>
                </a: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292320" y="4114800"/>
                <a:ext cx="1267472" cy="87907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dirty="0" smtClean="0">
                    <a:solidFill>
                      <a:prstClr val="black"/>
                    </a:solidFill>
                    <a:latin typeface="Gill Sans MT Condensed" panose="020B0506020104020203" pitchFamily="34" charset="0"/>
                  </a:rPr>
                  <a:t>Equal or unequal subgroup size</a:t>
                </a: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5397993" y="2750043"/>
                <a:ext cx="1600200" cy="90441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b="1" dirty="0" smtClean="0">
                    <a:solidFill>
                      <a:prstClr val="black"/>
                    </a:solidFill>
                    <a:latin typeface="Gill Sans MT Condensed" panose="020B0506020104020203" pitchFamily="34" charset="0"/>
                  </a:rPr>
                  <a:t>Subgroup size = 1</a:t>
                </a:r>
              </a:p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1600" dirty="0" smtClean="0">
                    <a:solidFill>
                      <a:prstClr val="black"/>
                    </a:solidFill>
                    <a:latin typeface="Gill Sans MT Condensed" panose="020B0506020104020203" pitchFamily="34" charset="0"/>
                  </a:rPr>
                  <a:t>(each subgroup is single observation)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7391400" y="2750043"/>
                <a:ext cx="1600200" cy="90441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b="1" dirty="0" smtClean="0">
                    <a:solidFill>
                      <a:prstClr val="black"/>
                    </a:solidFill>
                    <a:latin typeface="Gill Sans MT Condensed" panose="020B0506020104020203" pitchFamily="34" charset="0"/>
                  </a:rPr>
                  <a:t>Subgroup size &gt; 1</a:t>
                </a:r>
              </a:p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1600" dirty="0" smtClean="0">
                    <a:solidFill>
                      <a:prstClr val="black"/>
                    </a:solidFill>
                    <a:latin typeface="Gill Sans MT Condensed" panose="020B0506020104020203" pitchFamily="34" charset="0"/>
                  </a:rPr>
                  <a:t>(each subgroup has multiple observations)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04938" y="5223953"/>
                <a:ext cx="1123765" cy="6010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b="1" dirty="0" smtClean="0">
                    <a:solidFill>
                      <a:prstClr val="black"/>
                    </a:solidFill>
                    <a:latin typeface="Gill Sans MT Condensed" panose="020B0506020104020203" pitchFamily="34" charset="0"/>
                  </a:rPr>
                  <a:t>C chart</a:t>
                </a:r>
              </a:p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1400" dirty="0" smtClean="0">
                    <a:solidFill>
                      <a:prstClr val="black"/>
                    </a:solidFill>
                    <a:latin typeface="Gill Sans MT Condensed" panose="020B0506020104020203" pitchFamily="34" charset="0"/>
                  </a:rPr>
                  <a:t>Count of events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723100" y="5223953"/>
                <a:ext cx="1123765" cy="6010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b="1" dirty="0" smtClean="0">
                    <a:solidFill>
                      <a:prstClr val="black"/>
                    </a:solidFill>
                    <a:latin typeface="Gill Sans MT Condensed" panose="020B0506020104020203" pitchFamily="34" charset="0"/>
                  </a:rPr>
                  <a:t>U chart</a:t>
                </a:r>
              </a:p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1400" dirty="0" smtClean="0">
                    <a:solidFill>
                      <a:prstClr val="black"/>
                    </a:solidFill>
                    <a:latin typeface="Gill Sans MT Condensed" panose="020B0506020104020203" pitchFamily="34" charset="0"/>
                  </a:rPr>
                  <a:t>Events per unit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3364172" y="5223953"/>
                <a:ext cx="1123765" cy="6010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b="1" dirty="0" smtClean="0">
                    <a:solidFill>
                      <a:prstClr val="black"/>
                    </a:solidFill>
                    <a:latin typeface="Gill Sans MT Condensed" panose="020B0506020104020203" pitchFamily="34" charset="0"/>
                  </a:rPr>
                  <a:t>P chart</a:t>
                </a:r>
              </a:p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1400" dirty="0" smtClean="0">
                    <a:solidFill>
                      <a:prstClr val="black"/>
                    </a:solidFill>
                    <a:latin typeface="Gill Sans MT Condensed" panose="020B0506020104020203" pitchFamily="34" charset="0"/>
                  </a:rPr>
                  <a:t>Percent classified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5436093" y="5026979"/>
                <a:ext cx="1524000" cy="79806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b="1" dirty="0" smtClean="0">
                    <a:solidFill>
                      <a:prstClr val="black"/>
                    </a:solidFill>
                    <a:latin typeface="Gill Sans MT Condensed" panose="020B0506020104020203" pitchFamily="34" charset="0"/>
                  </a:rPr>
                  <a:t>X and MR charts</a:t>
                </a:r>
              </a:p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1400" dirty="0" smtClean="0">
                    <a:solidFill>
                      <a:prstClr val="black"/>
                    </a:solidFill>
                    <a:latin typeface="Gill Sans MT Condensed" panose="020B0506020104020203" pitchFamily="34" charset="0"/>
                  </a:rPr>
                  <a:t>Individual measures and moving range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7429500" y="5026979"/>
                <a:ext cx="1524000" cy="79806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b="1" dirty="0" smtClean="0">
                    <a:solidFill>
                      <a:prstClr val="black"/>
                    </a:solidFill>
                    <a:latin typeface="Gill Sans MT Condensed" panose="020B0506020104020203" pitchFamily="34" charset="0"/>
                  </a:rPr>
                  <a:t>X-bar and S charts</a:t>
                </a:r>
              </a:p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1400" dirty="0" smtClean="0">
                    <a:solidFill>
                      <a:prstClr val="black"/>
                    </a:solidFill>
                    <a:latin typeface="Gill Sans MT Condensed" panose="020B0506020104020203" pitchFamily="34" charset="0"/>
                  </a:rPr>
                  <a:t>Average and standard deviation</a:t>
                </a:r>
              </a:p>
            </p:txBody>
          </p:sp>
          <p:cxnSp>
            <p:nvCxnSpPr>
              <p:cNvPr id="69" name="Straight Arrow Connector 68"/>
              <p:cNvCxnSpPr>
                <a:stCxn id="54" idx="1"/>
                <a:endCxn id="55" idx="0"/>
              </p:cNvCxnSpPr>
              <p:nvPr/>
            </p:nvCxnSpPr>
            <p:spPr>
              <a:xfrm flipH="1">
                <a:off x="2546041" y="1333500"/>
                <a:ext cx="1492559" cy="4191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>
                <a:stCxn id="54" idx="3"/>
                <a:endCxn id="56" idx="0"/>
              </p:cNvCxnSpPr>
              <p:nvPr/>
            </p:nvCxnSpPr>
            <p:spPr>
              <a:xfrm>
                <a:off x="5105400" y="1333500"/>
                <a:ext cx="1953827" cy="40504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>
                <a:stCxn id="55" idx="2"/>
                <a:endCxn id="57" idx="0"/>
              </p:cNvCxnSpPr>
              <p:nvPr/>
            </p:nvCxnSpPr>
            <p:spPr>
              <a:xfrm flipH="1">
                <a:off x="1524000" y="2362200"/>
                <a:ext cx="1022041" cy="30664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>
                <a:stCxn id="55" idx="2"/>
                <a:endCxn id="58" idx="0"/>
              </p:cNvCxnSpPr>
              <p:nvPr/>
            </p:nvCxnSpPr>
            <p:spPr>
              <a:xfrm>
                <a:off x="2546041" y="2362200"/>
                <a:ext cx="1380015" cy="31219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>
                <a:stCxn id="57" idx="2"/>
                <a:endCxn id="59" idx="0"/>
              </p:cNvCxnSpPr>
              <p:nvPr/>
            </p:nvCxnSpPr>
            <p:spPr>
              <a:xfrm flipH="1">
                <a:off x="866821" y="3735649"/>
                <a:ext cx="657179" cy="37915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>
                <a:stCxn id="57" idx="2"/>
                <a:endCxn id="60" idx="0"/>
              </p:cNvCxnSpPr>
              <p:nvPr/>
            </p:nvCxnSpPr>
            <p:spPr>
              <a:xfrm>
                <a:off x="1524000" y="3735649"/>
                <a:ext cx="760983" cy="38432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>
                <a:stCxn id="58" idx="2"/>
                <a:endCxn id="61" idx="0"/>
              </p:cNvCxnSpPr>
              <p:nvPr/>
            </p:nvCxnSpPr>
            <p:spPr>
              <a:xfrm>
                <a:off x="3926056" y="3741197"/>
                <a:ext cx="0" cy="37360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>
                <a:stCxn id="61" idx="2"/>
                <a:endCxn id="66" idx="0"/>
              </p:cNvCxnSpPr>
              <p:nvPr/>
            </p:nvCxnSpPr>
            <p:spPr>
              <a:xfrm flipH="1">
                <a:off x="3926055" y="4993874"/>
                <a:ext cx="1" cy="23007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>
                <a:stCxn id="60" idx="2"/>
                <a:endCxn id="65" idx="0"/>
              </p:cNvCxnSpPr>
              <p:nvPr/>
            </p:nvCxnSpPr>
            <p:spPr>
              <a:xfrm>
                <a:off x="2284983" y="4999052"/>
                <a:ext cx="0" cy="22490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>
                <a:stCxn id="59" idx="2"/>
                <a:endCxn id="64" idx="0"/>
              </p:cNvCxnSpPr>
              <p:nvPr/>
            </p:nvCxnSpPr>
            <p:spPr>
              <a:xfrm>
                <a:off x="866821" y="4993874"/>
                <a:ext cx="0" cy="23007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>
                <a:stCxn id="56" idx="2"/>
                <a:endCxn id="63" idx="0"/>
              </p:cNvCxnSpPr>
              <p:nvPr/>
            </p:nvCxnSpPr>
            <p:spPr>
              <a:xfrm>
                <a:off x="7059227" y="2348144"/>
                <a:ext cx="1132273" cy="40189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>
                <a:stCxn id="62" idx="2"/>
                <a:endCxn id="67" idx="0"/>
              </p:cNvCxnSpPr>
              <p:nvPr/>
            </p:nvCxnSpPr>
            <p:spPr>
              <a:xfrm>
                <a:off x="6198093" y="3654456"/>
                <a:ext cx="0" cy="137252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>
                <a:stCxn id="56" idx="2"/>
                <a:endCxn id="62" idx="0"/>
              </p:cNvCxnSpPr>
              <p:nvPr/>
            </p:nvCxnSpPr>
            <p:spPr>
              <a:xfrm flipH="1">
                <a:off x="6198093" y="2348144"/>
                <a:ext cx="861134" cy="40189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>
                <a:stCxn id="63" idx="2"/>
                <a:endCxn id="68" idx="0"/>
              </p:cNvCxnSpPr>
              <p:nvPr/>
            </p:nvCxnSpPr>
            <p:spPr>
              <a:xfrm>
                <a:off x="8191500" y="3654456"/>
                <a:ext cx="0" cy="137252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Arrow Connector 33"/>
            <p:cNvCxnSpPr>
              <a:stCxn id="59" idx="2"/>
              <a:endCxn id="65" idx="0"/>
            </p:cNvCxnSpPr>
            <p:nvPr/>
          </p:nvCxnSpPr>
          <p:spPr>
            <a:xfrm>
              <a:off x="866821" y="4993874"/>
              <a:ext cx="1418162" cy="23007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961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Goal of project:</a:t>
            </a:r>
            <a:endParaRPr lang="en-US" b="1" dirty="0"/>
          </a:p>
          <a:p>
            <a:pPr lvl="1"/>
            <a:r>
              <a:rPr lang="en-US" dirty="0" smtClean="0"/>
              <a:t>Improvement of neonatal resuscitation practices with video recordings and subsequent debriefings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357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6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48635"/>
            <a:ext cx="8662987" cy="630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4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dirty="0" smtClean="0"/>
              <a:t>“Rules” for Detecting Special Cause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0029" y="1208323"/>
            <a:ext cx="228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u="sng" dirty="0" smtClean="0">
                <a:solidFill>
                  <a:prstClr val="black"/>
                </a:solidFill>
                <a:latin typeface="Calibri" panose="020F0502020204030204" pitchFamily="34" charset="0"/>
              </a:rPr>
              <a:t>TEST 1: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1 point outside outer control limit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517346" y="4306100"/>
            <a:ext cx="29747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u="sng" dirty="0" smtClean="0">
                <a:solidFill>
                  <a:prstClr val="black"/>
                </a:solidFill>
                <a:latin typeface="Calibri" panose="020F0502020204030204" pitchFamily="34" charset="0"/>
              </a:rPr>
              <a:t>TEST 2: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2 out of 3 points more than 2 SD from center line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949090" y="1178392"/>
            <a:ext cx="29137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000" u="sng" dirty="0" smtClean="0">
                <a:solidFill>
                  <a:prstClr val="black"/>
                </a:solidFill>
                <a:latin typeface="Calibri" panose="020F0502020204030204" pitchFamily="34" charset="0"/>
              </a:rPr>
              <a:t>TEST 3: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4 out of 5 points more than 1 SD from center line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571522" y="4319983"/>
            <a:ext cx="249111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000" u="sng" dirty="0" smtClean="0">
                <a:solidFill>
                  <a:prstClr val="black"/>
                </a:solidFill>
                <a:latin typeface="Calibri" panose="020F0502020204030204" pitchFamily="34" charset="0"/>
              </a:rPr>
              <a:t>TEST 4: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Run of 8 points in a row on one side of center line</a:t>
            </a:r>
            <a:br>
              <a:rPr kumimoji="0"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</a:br>
            <a:endParaRPr kumimoji="0" lang="en-US" sz="20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85734" y="2397209"/>
            <a:ext cx="8934451" cy="1774587"/>
            <a:chOff x="0" y="2497037"/>
            <a:chExt cx="8631936" cy="2286000"/>
          </a:xfrm>
        </p:grpSpPr>
        <p:pic>
          <p:nvPicPr>
            <p:cNvPr id="9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497037"/>
              <a:ext cx="8631936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5" name="Group 94"/>
            <p:cNvGrpSpPr>
              <a:grpSpLocks/>
            </p:cNvGrpSpPr>
            <p:nvPr/>
          </p:nvGrpSpPr>
          <p:grpSpPr bwMode="auto">
            <a:xfrm>
              <a:off x="762202" y="2497037"/>
              <a:ext cx="369986" cy="1105298"/>
              <a:chOff x="464" y="1934"/>
              <a:chExt cx="233" cy="557"/>
            </a:xfrm>
          </p:grpSpPr>
          <p:sp>
            <p:nvSpPr>
              <p:cNvPr id="135" name="Freeform 6"/>
              <p:cNvSpPr>
                <a:spLocks/>
              </p:cNvSpPr>
              <p:nvPr/>
            </p:nvSpPr>
            <p:spPr bwMode="auto">
              <a:xfrm>
                <a:off x="480" y="1954"/>
                <a:ext cx="194" cy="520"/>
              </a:xfrm>
              <a:custGeom>
                <a:avLst/>
                <a:gdLst>
                  <a:gd name="T0" fmla="*/ 0 w 194"/>
                  <a:gd name="T1" fmla="*/ 360 h 520"/>
                  <a:gd name="T2" fmla="*/ 103 w 194"/>
                  <a:gd name="T3" fmla="*/ 520 h 520"/>
                  <a:gd name="T4" fmla="*/ 194 w 194"/>
                  <a:gd name="T5" fmla="*/ 0 h 520"/>
                  <a:gd name="T6" fmla="*/ 0 60000 65536"/>
                  <a:gd name="T7" fmla="*/ 0 60000 65536"/>
                  <a:gd name="T8" fmla="*/ 0 60000 65536"/>
                  <a:gd name="T9" fmla="*/ 0 w 194"/>
                  <a:gd name="T10" fmla="*/ 0 h 520"/>
                  <a:gd name="T11" fmla="*/ 194 w 194"/>
                  <a:gd name="T12" fmla="*/ 520 h 5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4" h="520">
                    <a:moveTo>
                      <a:pt x="0" y="360"/>
                    </a:moveTo>
                    <a:lnTo>
                      <a:pt x="103" y="520"/>
                    </a:lnTo>
                    <a:lnTo>
                      <a:pt x="194" y="0"/>
                    </a:lnTo>
                  </a:path>
                </a:pathLst>
              </a:custGeom>
              <a:noFill/>
              <a:ln w="19050">
                <a:solidFill>
                  <a:srgbClr val="333399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Oval 7"/>
              <p:cNvSpPr>
                <a:spLocks noChangeArrowheads="1"/>
              </p:cNvSpPr>
              <p:nvPr/>
            </p:nvSpPr>
            <p:spPr bwMode="auto">
              <a:xfrm>
                <a:off x="464" y="2294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Oval 8"/>
              <p:cNvSpPr>
                <a:spLocks noChangeArrowheads="1"/>
              </p:cNvSpPr>
              <p:nvPr/>
            </p:nvSpPr>
            <p:spPr bwMode="auto">
              <a:xfrm>
                <a:off x="560" y="2450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Oval 9"/>
              <p:cNvSpPr>
                <a:spLocks noChangeArrowheads="1"/>
              </p:cNvSpPr>
              <p:nvPr/>
            </p:nvSpPr>
            <p:spPr bwMode="auto">
              <a:xfrm>
                <a:off x="656" y="1934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6" name="Group 101"/>
            <p:cNvGrpSpPr>
              <a:grpSpLocks/>
            </p:cNvGrpSpPr>
            <p:nvPr/>
          </p:nvGrpSpPr>
          <p:grpSpPr bwMode="auto">
            <a:xfrm>
              <a:off x="2515273" y="4116331"/>
              <a:ext cx="369988" cy="462364"/>
              <a:chOff x="768" y="2736"/>
              <a:chExt cx="233" cy="233"/>
            </a:xfrm>
          </p:grpSpPr>
          <p:sp>
            <p:nvSpPr>
              <p:cNvPr id="131" name="Freeform 102"/>
              <p:cNvSpPr>
                <a:spLocks/>
              </p:cNvSpPr>
              <p:nvPr/>
            </p:nvSpPr>
            <p:spPr bwMode="auto">
              <a:xfrm>
                <a:off x="789" y="2754"/>
                <a:ext cx="192" cy="198"/>
              </a:xfrm>
              <a:custGeom>
                <a:avLst/>
                <a:gdLst>
                  <a:gd name="T0" fmla="*/ 0 w 192"/>
                  <a:gd name="T1" fmla="*/ 0 h 198"/>
                  <a:gd name="T2" fmla="*/ 96 w 192"/>
                  <a:gd name="T3" fmla="*/ 198 h 198"/>
                  <a:gd name="T4" fmla="*/ 192 w 192"/>
                  <a:gd name="T5" fmla="*/ 144 h 198"/>
                  <a:gd name="T6" fmla="*/ 0 60000 65536"/>
                  <a:gd name="T7" fmla="*/ 0 60000 65536"/>
                  <a:gd name="T8" fmla="*/ 0 60000 65536"/>
                  <a:gd name="T9" fmla="*/ 0 w 192"/>
                  <a:gd name="T10" fmla="*/ 0 h 198"/>
                  <a:gd name="T11" fmla="*/ 192 w 192"/>
                  <a:gd name="T12" fmla="*/ 198 h 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" h="198">
                    <a:moveTo>
                      <a:pt x="0" y="0"/>
                    </a:moveTo>
                    <a:lnTo>
                      <a:pt x="96" y="198"/>
                    </a:lnTo>
                    <a:lnTo>
                      <a:pt x="192" y="144"/>
                    </a:lnTo>
                  </a:path>
                </a:pathLst>
              </a:custGeom>
              <a:noFill/>
              <a:ln w="12700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Oval 103"/>
              <p:cNvSpPr>
                <a:spLocks noChangeArrowheads="1"/>
              </p:cNvSpPr>
              <p:nvPr/>
            </p:nvSpPr>
            <p:spPr bwMode="auto">
              <a:xfrm>
                <a:off x="768" y="2736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Oval 104"/>
              <p:cNvSpPr>
                <a:spLocks noChangeArrowheads="1"/>
              </p:cNvSpPr>
              <p:nvPr/>
            </p:nvSpPr>
            <p:spPr bwMode="auto">
              <a:xfrm>
                <a:off x="864" y="2928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Oval 105"/>
              <p:cNvSpPr>
                <a:spLocks noChangeArrowheads="1"/>
              </p:cNvSpPr>
              <p:nvPr/>
            </p:nvSpPr>
            <p:spPr bwMode="auto">
              <a:xfrm>
                <a:off x="960" y="2880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7" name="Group 49"/>
            <p:cNvGrpSpPr>
              <a:grpSpLocks/>
            </p:cNvGrpSpPr>
            <p:nvPr/>
          </p:nvGrpSpPr>
          <p:grpSpPr bwMode="auto">
            <a:xfrm>
              <a:off x="5106752" y="3415803"/>
              <a:ext cx="674867" cy="1033859"/>
              <a:chOff x="1968" y="2448"/>
              <a:chExt cx="425" cy="521"/>
            </a:xfrm>
          </p:grpSpPr>
          <p:sp>
            <p:nvSpPr>
              <p:cNvPr id="125" name="Freeform 50"/>
              <p:cNvSpPr>
                <a:spLocks/>
              </p:cNvSpPr>
              <p:nvPr/>
            </p:nvSpPr>
            <p:spPr bwMode="auto">
              <a:xfrm>
                <a:off x="1989" y="2466"/>
                <a:ext cx="387" cy="483"/>
              </a:xfrm>
              <a:custGeom>
                <a:avLst/>
                <a:gdLst>
                  <a:gd name="T0" fmla="*/ 0 w 387"/>
                  <a:gd name="T1" fmla="*/ 0 h 483"/>
                  <a:gd name="T2" fmla="*/ 96 w 387"/>
                  <a:gd name="T3" fmla="*/ 288 h 483"/>
                  <a:gd name="T4" fmla="*/ 189 w 387"/>
                  <a:gd name="T5" fmla="*/ 435 h 483"/>
                  <a:gd name="T6" fmla="*/ 288 w 387"/>
                  <a:gd name="T7" fmla="*/ 384 h 483"/>
                  <a:gd name="T8" fmla="*/ 387 w 387"/>
                  <a:gd name="T9" fmla="*/ 483 h 4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7"/>
                  <a:gd name="T16" fmla="*/ 0 h 483"/>
                  <a:gd name="T17" fmla="*/ 387 w 387"/>
                  <a:gd name="T18" fmla="*/ 483 h 4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7" h="483">
                    <a:moveTo>
                      <a:pt x="0" y="0"/>
                    </a:moveTo>
                    <a:lnTo>
                      <a:pt x="96" y="288"/>
                    </a:lnTo>
                    <a:lnTo>
                      <a:pt x="189" y="435"/>
                    </a:lnTo>
                    <a:lnTo>
                      <a:pt x="288" y="384"/>
                    </a:lnTo>
                    <a:lnTo>
                      <a:pt x="387" y="483"/>
                    </a:lnTo>
                  </a:path>
                </a:pathLst>
              </a:custGeom>
              <a:noFill/>
              <a:ln w="12700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Oval 51"/>
              <p:cNvSpPr>
                <a:spLocks noChangeArrowheads="1"/>
              </p:cNvSpPr>
              <p:nvPr/>
            </p:nvSpPr>
            <p:spPr bwMode="auto">
              <a:xfrm>
                <a:off x="1968" y="2448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Oval 52"/>
              <p:cNvSpPr>
                <a:spLocks noChangeArrowheads="1"/>
              </p:cNvSpPr>
              <p:nvPr/>
            </p:nvSpPr>
            <p:spPr bwMode="auto">
              <a:xfrm>
                <a:off x="2064" y="2736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Oval 53"/>
              <p:cNvSpPr>
                <a:spLocks noChangeArrowheads="1"/>
              </p:cNvSpPr>
              <p:nvPr/>
            </p:nvSpPr>
            <p:spPr bwMode="auto">
              <a:xfrm>
                <a:off x="2160" y="2880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Oval 54"/>
              <p:cNvSpPr>
                <a:spLocks noChangeArrowheads="1"/>
              </p:cNvSpPr>
              <p:nvPr/>
            </p:nvSpPr>
            <p:spPr bwMode="auto">
              <a:xfrm>
                <a:off x="2256" y="2832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Oval 55"/>
              <p:cNvSpPr>
                <a:spLocks noChangeArrowheads="1"/>
              </p:cNvSpPr>
              <p:nvPr/>
            </p:nvSpPr>
            <p:spPr bwMode="auto">
              <a:xfrm>
                <a:off x="2352" y="2928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2" name="Group 58"/>
            <p:cNvGrpSpPr>
              <a:grpSpLocks/>
            </p:cNvGrpSpPr>
            <p:nvPr/>
          </p:nvGrpSpPr>
          <p:grpSpPr bwMode="auto">
            <a:xfrm>
              <a:off x="7164697" y="3735287"/>
              <a:ext cx="1256046" cy="414735"/>
              <a:chOff x="878" y="2546"/>
              <a:chExt cx="791" cy="209"/>
            </a:xfrm>
          </p:grpSpPr>
          <p:sp>
            <p:nvSpPr>
              <p:cNvPr id="115" name="Freeform 59"/>
              <p:cNvSpPr>
                <a:spLocks/>
              </p:cNvSpPr>
              <p:nvPr/>
            </p:nvSpPr>
            <p:spPr bwMode="auto">
              <a:xfrm>
                <a:off x="897" y="2566"/>
                <a:ext cx="749" cy="171"/>
              </a:xfrm>
              <a:custGeom>
                <a:avLst/>
                <a:gdLst>
                  <a:gd name="T0" fmla="*/ 0 w 749"/>
                  <a:gd name="T1" fmla="*/ 68 h 171"/>
                  <a:gd name="T2" fmla="*/ 97 w 749"/>
                  <a:gd name="T3" fmla="*/ 5 h 171"/>
                  <a:gd name="T4" fmla="*/ 194 w 749"/>
                  <a:gd name="T5" fmla="*/ 91 h 171"/>
                  <a:gd name="T6" fmla="*/ 286 w 749"/>
                  <a:gd name="T7" fmla="*/ 171 h 171"/>
                  <a:gd name="T8" fmla="*/ 383 w 749"/>
                  <a:gd name="T9" fmla="*/ 51 h 171"/>
                  <a:gd name="T10" fmla="*/ 503 w 749"/>
                  <a:gd name="T11" fmla="*/ 0 h 171"/>
                  <a:gd name="T12" fmla="*/ 606 w 749"/>
                  <a:gd name="T13" fmla="*/ 63 h 171"/>
                  <a:gd name="T14" fmla="*/ 749 w 749"/>
                  <a:gd name="T15" fmla="*/ 57 h 1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49"/>
                  <a:gd name="T25" fmla="*/ 0 h 171"/>
                  <a:gd name="T26" fmla="*/ 749 w 749"/>
                  <a:gd name="T27" fmla="*/ 171 h 17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49" h="171">
                    <a:moveTo>
                      <a:pt x="0" y="68"/>
                    </a:moveTo>
                    <a:lnTo>
                      <a:pt x="97" y="5"/>
                    </a:lnTo>
                    <a:lnTo>
                      <a:pt x="194" y="91"/>
                    </a:lnTo>
                    <a:lnTo>
                      <a:pt x="286" y="171"/>
                    </a:lnTo>
                    <a:lnTo>
                      <a:pt x="383" y="51"/>
                    </a:lnTo>
                    <a:lnTo>
                      <a:pt x="503" y="0"/>
                    </a:lnTo>
                    <a:lnTo>
                      <a:pt x="606" y="63"/>
                    </a:lnTo>
                    <a:lnTo>
                      <a:pt x="749" y="57"/>
                    </a:lnTo>
                  </a:path>
                </a:pathLst>
              </a:custGeom>
              <a:noFill/>
              <a:ln w="19050">
                <a:solidFill>
                  <a:srgbClr val="333399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16" name="Group 60"/>
              <p:cNvGrpSpPr>
                <a:grpSpLocks/>
              </p:cNvGrpSpPr>
              <p:nvPr/>
            </p:nvGrpSpPr>
            <p:grpSpPr bwMode="auto">
              <a:xfrm>
                <a:off x="878" y="2546"/>
                <a:ext cx="791" cy="209"/>
                <a:chOff x="878" y="2546"/>
                <a:chExt cx="791" cy="209"/>
              </a:xfrm>
            </p:grpSpPr>
            <p:sp>
              <p:nvSpPr>
                <p:cNvPr id="117" name="Oval 61"/>
                <p:cNvSpPr>
                  <a:spLocks noChangeArrowheads="1"/>
                </p:cNvSpPr>
                <p:nvPr/>
              </p:nvSpPr>
              <p:spPr bwMode="auto">
                <a:xfrm>
                  <a:off x="878" y="2618"/>
                  <a:ext cx="41" cy="4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Oval 62"/>
                <p:cNvSpPr>
                  <a:spLocks noChangeArrowheads="1"/>
                </p:cNvSpPr>
                <p:nvPr/>
              </p:nvSpPr>
              <p:spPr bwMode="auto">
                <a:xfrm>
                  <a:off x="974" y="2558"/>
                  <a:ext cx="41" cy="4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Oval 63"/>
                <p:cNvSpPr>
                  <a:spLocks noChangeArrowheads="1"/>
                </p:cNvSpPr>
                <p:nvPr/>
              </p:nvSpPr>
              <p:spPr bwMode="auto">
                <a:xfrm>
                  <a:off x="1070" y="2636"/>
                  <a:ext cx="41" cy="4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Oval 64"/>
                <p:cNvSpPr>
                  <a:spLocks noChangeArrowheads="1"/>
                </p:cNvSpPr>
                <p:nvPr/>
              </p:nvSpPr>
              <p:spPr bwMode="auto">
                <a:xfrm>
                  <a:off x="1166" y="2714"/>
                  <a:ext cx="41" cy="4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Oval 65"/>
                <p:cNvSpPr>
                  <a:spLocks noChangeArrowheads="1"/>
                </p:cNvSpPr>
                <p:nvPr/>
              </p:nvSpPr>
              <p:spPr bwMode="auto">
                <a:xfrm>
                  <a:off x="1262" y="2600"/>
                  <a:ext cx="41" cy="4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Oval 66"/>
                <p:cNvSpPr>
                  <a:spLocks noChangeArrowheads="1"/>
                </p:cNvSpPr>
                <p:nvPr/>
              </p:nvSpPr>
              <p:spPr bwMode="auto">
                <a:xfrm>
                  <a:off x="1376" y="2546"/>
                  <a:ext cx="41" cy="4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Oval 67"/>
                <p:cNvSpPr>
                  <a:spLocks noChangeArrowheads="1"/>
                </p:cNvSpPr>
                <p:nvPr/>
              </p:nvSpPr>
              <p:spPr bwMode="auto">
                <a:xfrm>
                  <a:off x="1484" y="2612"/>
                  <a:ext cx="41" cy="4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Oval 68"/>
                <p:cNvSpPr>
                  <a:spLocks noChangeArrowheads="1"/>
                </p:cNvSpPr>
                <p:nvPr/>
              </p:nvSpPr>
              <p:spPr bwMode="auto">
                <a:xfrm>
                  <a:off x="1628" y="2612"/>
                  <a:ext cx="41" cy="4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03" name="Group 42"/>
            <p:cNvGrpSpPr>
              <a:grpSpLocks/>
            </p:cNvGrpSpPr>
            <p:nvPr/>
          </p:nvGrpSpPr>
          <p:grpSpPr bwMode="auto">
            <a:xfrm>
              <a:off x="4344551" y="2878037"/>
              <a:ext cx="674867" cy="938610"/>
              <a:chOff x="1488" y="2160"/>
              <a:chExt cx="425" cy="473"/>
            </a:xfrm>
          </p:grpSpPr>
          <p:sp>
            <p:nvSpPr>
              <p:cNvPr id="109" name="Freeform 43"/>
              <p:cNvSpPr>
                <a:spLocks/>
              </p:cNvSpPr>
              <p:nvPr/>
            </p:nvSpPr>
            <p:spPr bwMode="auto">
              <a:xfrm>
                <a:off x="1506" y="2172"/>
                <a:ext cx="387" cy="444"/>
              </a:xfrm>
              <a:custGeom>
                <a:avLst/>
                <a:gdLst>
                  <a:gd name="T0" fmla="*/ 0 w 387"/>
                  <a:gd name="T1" fmla="*/ 3 h 444"/>
                  <a:gd name="T2" fmla="*/ 99 w 387"/>
                  <a:gd name="T3" fmla="*/ 444 h 444"/>
                  <a:gd name="T4" fmla="*/ 195 w 387"/>
                  <a:gd name="T5" fmla="*/ 150 h 444"/>
                  <a:gd name="T6" fmla="*/ 291 w 387"/>
                  <a:gd name="T7" fmla="*/ 0 h 444"/>
                  <a:gd name="T8" fmla="*/ 387 w 387"/>
                  <a:gd name="T9" fmla="*/ 102 h 4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7"/>
                  <a:gd name="T16" fmla="*/ 0 h 444"/>
                  <a:gd name="T17" fmla="*/ 387 w 387"/>
                  <a:gd name="T18" fmla="*/ 444 h 4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7" h="444">
                    <a:moveTo>
                      <a:pt x="0" y="3"/>
                    </a:moveTo>
                    <a:lnTo>
                      <a:pt x="99" y="444"/>
                    </a:lnTo>
                    <a:lnTo>
                      <a:pt x="195" y="150"/>
                    </a:lnTo>
                    <a:lnTo>
                      <a:pt x="291" y="0"/>
                    </a:lnTo>
                    <a:lnTo>
                      <a:pt x="387" y="102"/>
                    </a:lnTo>
                  </a:path>
                </a:pathLst>
              </a:custGeom>
              <a:noFill/>
              <a:ln w="12700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Oval 44"/>
              <p:cNvSpPr>
                <a:spLocks noChangeArrowheads="1"/>
              </p:cNvSpPr>
              <p:nvPr/>
            </p:nvSpPr>
            <p:spPr bwMode="auto">
              <a:xfrm>
                <a:off x="1488" y="2160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Oval 45"/>
              <p:cNvSpPr>
                <a:spLocks noChangeArrowheads="1"/>
              </p:cNvSpPr>
              <p:nvPr/>
            </p:nvSpPr>
            <p:spPr bwMode="auto">
              <a:xfrm>
                <a:off x="1584" y="2592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Oval 46"/>
              <p:cNvSpPr>
                <a:spLocks noChangeArrowheads="1"/>
              </p:cNvSpPr>
              <p:nvPr/>
            </p:nvSpPr>
            <p:spPr bwMode="auto">
              <a:xfrm>
                <a:off x="1680" y="2304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Oval 47"/>
              <p:cNvSpPr>
                <a:spLocks noChangeArrowheads="1"/>
              </p:cNvSpPr>
              <p:nvPr/>
            </p:nvSpPr>
            <p:spPr bwMode="auto">
              <a:xfrm>
                <a:off x="1776" y="2160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Oval 48"/>
              <p:cNvSpPr>
                <a:spLocks noChangeArrowheads="1"/>
              </p:cNvSpPr>
              <p:nvPr/>
            </p:nvSpPr>
            <p:spPr bwMode="auto">
              <a:xfrm>
                <a:off x="1872" y="2256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1958938" y="2810623"/>
              <a:ext cx="311321" cy="450702"/>
              <a:chOff x="1958938" y="2810623"/>
              <a:chExt cx="311321" cy="450702"/>
            </a:xfrm>
          </p:grpSpPr>
          <p:sp>
            <p:nvSpPr>
              <p:cNvPr id="105" name="Freeform 102"/>
              <p:cNvSpPr>
                <a:spLocks/>
              </p:cNvSpPr>
              <p:nvPr/>
            </p:nvSpPr>
            <p:spPr bwMode="auto">
              <a:xfrm rot="355602" flipH="1">
                <a:off x="2009957" y="2844033"/>
                <a:ext cx="209580" cy="382587"/>
              </a:xfrm>
              <a:custGeom>
                <a:avLst/>
                <a:gdLst>
                  <a:gd name="T0" fmla="*/ 0 w 192"/>
                  <a:gd name="T1" fmla="*/ 0 h 198"/>
                  <a:gd name="T2" fmla="*/ 96 w 192"/>
                  <a:gd name="T3" fmla="*/ 198 h 198"/>
                  <a:gd name="T4" fmla="*/ 192 w 192"/>
                  <a:gd name="T5" fmla="*/ 144 h 198"/>
                  <a:gd name="T6" fmla="*/ 0 60000 65536"/>
                  <a:gd name="T7" fmla="*/ 0 60000 65536"/>
                  <a:gd name="T8" fmla="*/ 0 60000 65536"/>
                  <a:gd name="T9" fmla="*/ 0 w 192"/>
                  <a:gd name="T10" fmla="*/ 0 h 198"/>
                  <a:gd name="T11" fmla="*/ 192 w 192"/>
                  <a:gd name="T12" fmla="*/ 198 h 198"/>
                  <a:gd name="connsiteX0" fmla="*/ 0 w 8664"/>
                  <a:gd name="connsiteY0" fmla="*/ 0 h 8033"/>
                  <a:gd name="connsiteX1" fmla="*/ 3664 w 8664"/>
                  <a:gd name="connsiteY1" fmla="*/ 8033 h 8033"/>
                  <a:gd name="connsiteX2" fmla="*/ 8664 w 8664"/>
                  <a:gd name="connsiteY2" fmla="*/ 5306 h 8033"/>
                  <a:gd name="connsiteX0" fmla="*/ 0 w 11101"/>
                  <a:gd name="connsiteY0" fmla="*/ 0 h 10000"/>
                  <a:gd name="connsiteX1" fmla="*/ 4229 w 11101"/>
                  <a:gd name="connsiteY1" fmla="*/ 10000 h 10000"/>
                  <a:gd name="connsiteX2" fmla="*/ 11101 w 11101"/>
                  <a:gd name="connsiteY2" fmla="*/ 463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01" h="10000">
                    <a:moveTo>
                      <a:pt x="0" y="0"/>
                    </a:moveTo>
                    <a:lnTo>
                      <a:pt x="4229" y="10000"/>
                    </a:lnTo>
                    <a:lnTo>
                      <a:pt x="11101" y="4631"/>
                    </a:lnTo>
                  </a:path>
                </a:pathLst>
              </a:custGeom>
              <a:noFill/>
              <a:ln w="12700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Oval 103"/>
              <p:cNvSpPr>
                <a:spLocks noChangeArrowheads="1"/>
              </p:cNvSpPr>
              <p:nvPr/>
            </p:nvSpPr>
            <p:spPr bwMode="auto">
              <a:xfrm rot="355602" flipH="1">
                <a:off x="2207584" y="2810623"/>
                <a:ext cx="62675" cy="9371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Oval 104"/>
              <p:cNvSpPr>
                <a:spLocks noChangeArrowheads="1"/>
              </p:cNvSpPr>
              <p:nvPr/>
            </p:nvSpPr>
            <p:spPr bwMode="auto">
              <a:xfrm rot="355602" flipH="1">
                <a:off x="2080695" y="3167606"/>
                <a:ext cx="62675" cy="9371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Oval 105"/>
              <p:cNvSpPr>
                <a:spLocks noChangeArrowheads="1"/>
              </p:cNvSpPr>
              <p:nvPr/>
            </p:nvSpPr>
            <p:spPr bwMode="auto">
              <a:xfrm rot="355602" flipH="1">
                <a:off x="1958938" y="2940291"/>
                <a:ext cx="62675" cy="9371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5665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/>
          <p:cNvSpPr/>
          <p:nvPr/>
        </p:nvSpPr>
        <p:spPr>
          <a:xfrm>
            <a:off x="1597748" y="1498176"/>
            <a:ext cx="3253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u="sng" dirty="0" smtClean="0">
                <a:solidFill>
                  <a:prstClr val="black"/>
                </a:solidFill>
                <a:latin typeface="Calibri" panose="020F0502020204030204" pitchFamily="34" charset="0"/>
              </a:rPr>
              <a:t>TEST 5: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Trend of 6 points in a row increasing or decreasing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4878358" y="5060890"/>
            <a:ext cx="29054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u="sng" dirty="0" smtClean="0">
                <a:solidFill>
                  <a:prstClr val="black"/>
                </a:solidFill>
                <a:latin typeface="Calibri" panose="020F0502020204030204" pitchFamily="34" charset="0"/>
              </a:rPr>
              <a:t>TEST 6: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14 points in a row alternating up and down</a:t>
            </a:r>
            <a:endParaRPr kumimoji="0" lang="en-US" sz="20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 anchor="ctr">
            <a:normAutofit fontScale="90000"/>
          </a:bodyPr>
          <a:lstStyle/>
          <a:p>
            <a:r>
              <a:rPr lang="en-US" sz="3200" dirty="0" smtClean="0"/>
              <a:t>“Rules” for Detecting Special Cause (2)</a:t>
            </a:r>
            <a:endParaRPr lang="en-US" sz="2000" dirty="0">
              <a:solidFill>
                <a:srgbClr val="00B0F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771660" y="2603279"/>
            <a:ext cx="5379757" cy="2276628"/>
            <a:chOff x="185057" y="2630714"/>
            <a:chExt cx="4271033" cy="2286000"/>
          </a:xfrm>
        </p:grpSpPr>
        <p:pic>
          <p:nvPicPr>
            <p:cNvPr id="3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r="51207"/>
            <a:stretch>
              <a:fillRect/>
            </a:stretch>
          </p:blipFill>
          <p:spPr bwMode="auto">
            <a:xfrm>
              <a:off x="185057" y="2630714"/>
              <a:ext cx="4271033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3" name="Group 53"/>
            <p:cNvGrpSpPr>
              <a:grpSpLocks/>
            </p:cNvGrpSpPr>
            <p:nvPr/>
          </p:nvGrpSpPr>
          <p:grpSpPr bwMode="auto">
            <a:xfrm>
              <a:off x="880696" y="3392714"/>
              <a:ext cx="1244744" cy="783829"/>
              <a:chOff x="2000" y="2342"/>
              <a:chExt cx="773" cy="395"/>
            </a:xfrm>
          </p:grpSpPr>
          <p:sp>
            <p:nvSpPr>
              <p:cNvPr id="50" name="Freeform 54"/>
              <p:cNvSpPr>
                <a:spLocks/>
              </p:cNvSpPr>
              <p:nvPr/>
            </p:nvSpPr>
            <p:spPr bwMode="auto">
              <a:xfrm>
                <a:off x="2023" y="2360"/>
                <a:ext cx="731" cy="360"/>
              </a:xfrm>
              <a:custGeom>
                <a:avLst/>
                <a:gdLst>
                  <a:gd name="T0" fmla="*/ 0 w 731"/>
                  <a:gd name="T1" fmla="*/ 360 h 360"/>
                  <a:gd name="T2" fmla="*/ 126 w 731"/>
                  <a:gd name="T3" fmla="*/ 246 h 360"/>
                  <a:gd name="T4" fmla="*/ 286 w 731"/>
                  <a:gd name="T5" fmla="*/ 183 h 360"/>
                  <a:gd name="T6" fmla="*/ 457 w 731"/>
                  <a:gd name="T7" fmla="*/ 120 h 360"/>
                  <a:gd name="T8" fmla="*/ 600 w 731"/>
                  <a:gd name="T9" fmla="*/ 40 h 360"/>
                  <a:gd name="T10" fmla="*/ 731 w 731"/>
                  <a:gd name="T11" fmla="*/ 0 h 3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1"/>
                  <a:gd name="T19" fmla="*/ 0 h 360"/>
                  <a:gd name="T20" fmla="*/ 731 w 731"/>
                  <a:gd name="T21" fmla="*/ 360 h 3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1" h="360">
                    <a:moveTo>
                      <a:pt x="0" y="360"/>
                    </a:moveTo>
                    <a:lnTo>
                      <a:pt x="126" y="246"/>
                    </a:lnTo>
                    <a:lnTo>
                      <a:pt x="286" y="183"/>
                    </a:lnTo>
                    <a:lnTo>
                      <a:pt x="457" y="120"/>
                    </a:lnTo>
                    <a:lnTo>
                      <a:pt x="600" y="40"/>
                    </a:lnTo>
                    <a:lnTo>
                      <a:pt x="731" y="0"/>
                    </a:lnTo>
                  </a:path>
                </a:pathLst>
              </a:custGeom>
              <a:noFill/>
              <a:ln w="19050">
                <a:solidFill>
                  <a:srgbClr val="333399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Oval 55"/>
              <p:cNvSpPr>
                <a:spLocks noChangeArrowheads="1"/>
              </p:cNvSpPr>
              <p:nvPr/>
            </p:nvSpPr>
            <p:spPr bwMode="auto">
              <a:xfrm>
                <a:off x="2000" y="2696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Oval 56"/>
              <p:cNvSpPr>
                <a:spLocks noChangeArrowheads="1"/>
              </p:cNvSpPr>
              <p:nvPr/>
            </p:nvSpPr>
            <p:spPr bwMode="auto">
              <a:xfrm>
                <a:off x="2132" y="2582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Oval 57"/>
              <p:cNvSpPr>
                <a:spLocks noChangeArrowheads="1"/>
              </p:cNvSpPr>
              <p:nvPr/>
            </p:nvSpPr>
            <p:spPr bwMode="auto">
              <a:xfrm>
                <a:off x="2288" y="2522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Oval 58"/>
              <p:cNvSpPr>
                <a:spLocks noChangeArrowheads="1"/>
              </p:cNvSpPr>
              <p:nvPr/>
            </p:nvSpPr>
            <p:spPr bwMode="auto">
              <a:xfrm>
                <a:off x="2456" y="2462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Oval 59"/>
              <p:cNvSpPr>
                <a:spLocks noChangeArrowheads="1"/>
              </p:cNvSpPr>
              <p:nvPr/>
            </p:nvSpPr>
            <p:spPr bwMode="auto">
              <a:xfrm>
                <a:off x="2600" y="2384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Oval 60"/>
              <p:cNvSpPr>
                <a:spLocks noChangeArrowheads="1"/>
              </p:cNvSpPr>
              <p:nvPr/>
            </p:nvSpPr>
            <p:spPr bwMode="auto">
              <a:xfrm>
                <a:off x="2732" y="2342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4" name="Group 63"/>
            <p:cNvGrpSpPr>
              <a:grpSpLocks/>
            </p:cNvGrpSpPr>
            <p:nvPr/>
          </p:nvGrpSpPr>
          <p:grpSpPr bwMode="auto">
            <a:xfrm>
              <a:off x="2426561" y="3392714"/>
              <a:ext cx="1698842" cy="1224360"/>
              <a:chOff x="2996" y="2304"/>
              <a:chExt cx="1055" cy="617"/>
            </a:xfrm>
          </p:grpSpPr>
          <p:sp>
            <p:nvSpPr>
              <p:cNvPr id="35" name="Freeform 64"/>
              <p:cNvSpPr>
                <a:spLocks/>
              </p:cNvSpPr>
              <p:nvPr/>
            </p:nvSpPr>
            <p:spPr bwMode="auto">
              <a:xfrm>
                <a:off x="3016" y="2324"/>
                <a:ext cx="1014" cy="585"/>
              </a:xfrm>
              <a:custGeom>
                <a:avLst/>
                <a:gdLst>
                  <a:gd name="T0" fmla="*/ 0 w 1014"/>
                  <a:gd name="T1" fmla="*/ 296 h 585"/>
                  <a:gd name="T2" fmla="*/ 80 w 1014"/>
                  <a:gd name="T3" fmla="*/ 0 h 585"/>
                  <a:gd name="T4" fmla="*/ 156 w 1014"/>
                  <a:gd name="T5" fmla="*/ 298 h 585"/>
                  <a:gd name="T6" fmla="*/ 236 w 1014"/>
                  <a:gd name="T7" fmla="*/ 100 h 585"/>
                  <a:gd name="T8" fmla="*/ 314 w 1014"/>
                  <a:gd name="T9" fmla="*/ 456 h 585"/>
                  <a:gd name="T10" fmla="*/ 392 w 1014"/>
                  <a:gd name="T11" fmla="*/ 152 h 585"/>
                  <a:gd name="T12" fmla="*/ 470 w 1014"/>
                  <a:gd name="T13" fmla="*/ 432 h 585"/>
                  <a:gd name="T14" fmla="*/ 550 w 1014"/>
                  <a:gd name="T15" fmla="*/ 2 h 585"/>
                  <a:gd name="T16" fmla="*/ 624 w 1014"/>
                  <a:gd name="T17" fmla="*/ 382 h 585"/>
                  <a:gd name="T18" fmla="*/ 704 w 1014"/>
                  <a:gd name="T19" fmla="*/ 186 h 585"/>
                  <a:gd name="T20" fmla="*/ 784 w 1014"/>
                  <a:gd name="T21" fmla="*/ 585 h 585"/>
                  <a:gd name="T22" fmla="*/ 858 w 1014"/>
                  <a:gd name="T23" fmla="*/ 108 h 585"/>
                  <a:gd name="T24" fmla="*/ 938 w 1014"/>
                  <a:gd name="T25" fmla="*/ 292 h 585"/>
                  <a:gd name="T26" fmla="*/ 1014 w 1014"/>
                  <a:gd name="T27" fmla="*/ 126 h 58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14"/>
                  <a:gd name="T43" fmla="*/ 0 h 585"/>
                  <a:gd name="T44" fmla="*/ 1014 w 1014"/>
                  <a:gd name="T45" fmla="*/ 585 h 58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14" h="585">
                    <a:moveTo>
                      <a:pt x="0" y="296"/>
                    </a:moveTo>
                    <a:lnTo>
                      <a:pt x="80" y="0"/>
                    </a:lnTo>
                    <a:lnTo>
                      <a:pt x="156" y="298"/>
                    </a:lnTo>
                    <a:lnTo>
                      <a:pt x="236" y="100"/>
                    </a:lnTo>
                    <a:lnTo>
                      <a:pt x="314" y="456"/>
                    </a:lnTo>
                    <a:lnTo>
                      <a:pt x="392" y="152"/>
                    </a:lnTo>
                    <a:lnTo>
                      <a:pt x="470" y="432"/>
                    </a:lnTo>
                    <a:lnTo>
                      <a:pt x="550" y="2"/>
                    </a:lnTo>
                    <a:lnTo>
                      <a:pt x="624" y="382"/>
                    </a:lnTo>
                    <a:lnTo>
                      <a:pt x="704" y="186"/>
                    </a:lnTo>
                    <a:lnTo>
                      <a:pt x="784" y="585"/>
                    </a:lnTo>
                    <a:lnTo>
                      <a:pt x="858" y="108"/>
                    </a:lnTo>
                    <a:lnTo>
                      <a:pt x="938" y="292"/>
                    </a:lnTo>
                    <a:lnTo>
                      <a:pt x="1014" y="126"/>
                    </a:lnTo>
                  </a:path>
                </a:pathLst>
              </a:custGeom>
              <a:noFill/>
              <a:ln w="19050">
                <a:solidFill>
                  <a:srgbClr val="333399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Oval 65"/>
              <p:cNvSpPr>
                <a:spLocks noChangeArrowheads="1"/>
              </p:cNvSpPr>
              <p:nvPr/>
            </p:nvSpPr>
            <p:spPr bwMode="auto">
              <a:xfrm>
                <a:off x="2996" y="2600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Oval 66"/>
              <p:cNvSpPr>
                <a:spLocks noChangeArrowheads="1"/>
              </p:cNvSpPr>
              <p:nvPr/>
            </p:nvSpPr>
            <p:spPr bwMode="auto">
              <a:xfrm>
                <a:off x="3074" y="2306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Oval 67"/>
              <p:cNvSpPr>
                <a:spLocks noChangeArrowheads="1"/>
              </p:cNvSpPr>
              <p:nvPr/>
            </p:nvSpPr>
            <p:spPr bwMode="auto">
              <a:xfrm>
                <a:off x="3152" y="2600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Oval 68"/>
              <p:cNvSpPr>
                <a:spLocks noChangeArrowheads="1"/>
              </p:cNvSpPr>
              <p:nvPr/>
            </p:nvSpPr>
            <p:spPr bwMode="auto">
              <a:xfrm>
                <a:off x="3230" y="2408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Oval 69"/>
              <p:cNvSpPr>
                <a:spLocks noChangeArrowheads="1"/>
              </p:cNvSpPr>
              <p:nvPr/>
            </p:nvSpPr>
            <p:spPr bwMode="auto">
              <a:xfrm>
                <a:off x="3308" y="2756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Oval 70"/>
              <p:cNvSpPr>
                <a:spLocks noChangeArrowheads="1"/>
              </p:cNvSpPr>
              <p:nvPr/>
            </p:nvSpPr>
            <p:spPr bwMode="auto">
              <a:xfrm>
                <a:off x="3386" y="2456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Oval 71"/>
              <p:cNvSpPr>
                <a:spLocks noChangeArrowheads="1"/>
              </p:cNvSpPr>
              <p:nvPr/>
            </p:nvSpPr>
            <p:spPr bwMode="auto">
              <a:xfrm>
                <a:off x="3464" y="2732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Oval 72"/>
              <p:cNvSpPr>
                <a:spLocks noChangeArrowheads="1"/>
              </p:cNvSpPr>
              <p:nvPr/>
            </p:nvSpPr>
            <p:spPr bwMode="auto">
              <a:xfrm>
                <a:off x="3542" y="2304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Oval 73"/>
              <p:cNvSpPr>
                <a:spLocks noChangeArrowheads="1"/>
              </p:cNvSpPr>
              <p:nvPr/>
            </p:nvSpPr>
            <p:spPr bwMode="auto">
              <a:xfrm>
                <a:off x="3620" y="2684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Oval 74"/>
              <p:cNvSpPr>
                <a:spLocks noChangeArrowheads="1"/>
              </p:cNvSpPr>
              <p:nvPr/>
            </p:nvSpPr>
            <p:spPr bwMode="auto">
              <a:xfrm>
                <a:off x="3698" y="2492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Oval 75"/>
              <p:cNvSpPr>
                <a:spLocks noChangeArrowheads="1"/>
              </p:cNvSpPr>
              <p:nvPr/>
            </p:nvSpPr>
            <p:spPr bwMode="auto">
              <a:xfrm>
                <a:off x="3776" y="2880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Oval 76"/>
              <p:cNvSpPr>
                <a:spLocks noChangeArrowheads="1"/>
              </p:cNvSpPr>
              <p:nvPr/>
            </p:nvSpPr>
            <p:spPr bwMode="auto">
              <a:xfrm>
                <a:off x="3854" y="2414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Oval 77"/>
              <p:cNvSpPr>
                <a:spLocks noChangeArrowheads="1"/>
              </p:cNvSpPr>
              <p:nvPr/>
            </p:nvSpPr>
            <p:spPr bwMode="auto">
              <a:xfrm>
                <a:off x="3932" y="2594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Oval 78"/>
              <p:cNvSpPr>
                <a:spLocks noChangeArrowheads="1"/>
              </p:cNvSpPr>
              <p:nvPr/>
            </p:nvSpPr>
            <p:spPr bwMode="auto">
              <a:xfrm>
                <a:off x="4010" y="2432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3551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7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38002"/>
            <a:ext cx="8662987" cy="630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9575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8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38002"/>
            <a:ext cx="8662987" cy="630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8188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5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27369"/>
            <a:ext cx="8662987" cy="630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5925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9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" y="106104"/>
            <a:ext cx="8662987" cy="630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20232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1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7" y="701158"/>
            <a:ext cx="8928550" cy="4423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4667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27369"/>
            <a:ext cx="8662987" cy="630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5155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2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1" y="127370"/>
            <a:ext cx="8662987" cy="630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560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Parent consent obtained upon admission to NICU</a:t>
            </a:r>
          </a:p>
          <a:p>
            <a:r>
              <a:rPr lang="en-US" dirty="0"/>
              <a:t>V</a:t>
            </a:r>
            <a:r>
              <a:rPr lang="en-US" dirty="0" smtClean="0"/>
              <a:t>ideos automatically </a:t>
            </a:r>
            <a:r>
              <a:rPr lang="en-US" dirty="0"/>
              <a:t>and permanently erased </a:t>
            </a:r>
            <a:r>
              <a:rPr lang="en-US" dirty="0" smtClean="0"/>
              <a:t>after 30 days</a:t>
            </a:r>
            <a:endParaRPr lang="en-US" dirty="0"/>
          </a:p>
          <a:p>
            <a:r>
              <a:rPr lang="en-US" dirty="0" smtClean="0"/>
              <a:t>Retained videos require separate consent</a:t>
            </a:r>
          </a:p>
          <a:p>
            <a:r>
              <a:rPr lang="en-US" dirty="0" smtClean="0"/>
              <a:t>Sign posted in DR informing of video recording in progress.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616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44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16737"/>
            <a:ext cx="8662987" cy="630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573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2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" y="127369"/>
            <a:ext cx="8662987" cy="630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05124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34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59267"/>
            <a:ext cx="8662987" cy="630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69709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4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38" y="689824"/>
            <a:ext cx="8886563" cy="497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0482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2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" y="292467"/>
            <a:ext cx="8797925" cy="597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5176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3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" y="292470"/>
            <a:ext cx="8797925" cy="597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5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for Collaborative QI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 progress over time, for collaborative and for each center.</a:t>
            </a:r>
          </a:p>
          <a:p>
            <a:r>
              <a:rPr lang="en-US" dirty="0" smtClean="0"/>
              <a:t>There are many ways to compare centers, and almost always, comparisons are interesting!</a:t>
            </a:r>
          </a:p>
          <a:p>
            <a:r>
              <a:rPr lang="en-US" dirty="0" smtClean="0"/>
              <a:t>Local comparisons, for whatever reason, seem more powerful than national comparisons.</a:t>
            </a:r>
          </a:p>
          <a:p>
            <a:r>
              <a:rPr lang="en-US" dirty="0" smtClean="0"/>
              <a:t>Think about what transparency would add (probably quite a </a:t>
            </a:r>
            <a:r>
              <a:rPr lang="en-US" smtClean="0"/>
              <a:t>bit).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632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sz="4000" b="1" dirty="0" smtClean="0">
                <a:solidFill>
                  <a:srgbClr val="F58466"/>
                </a:solidFill>
                <a:latin typeface="Goudy Old Style" pitchFamily="18" charset="0"/>
              </a:rPr>
              <a:t>NAS in Illinois</a:t>
            </a:r>
            <a:endParaRPr kumimoji="1" lang="ja-JP" alt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748944" cy="4525963"/>
          </a:xfrm>
        </p:spPr>
        <p:txBody>
          <a:bodyPr/>
          <a:lstStyle/>
          <a:p>
            <a:pPr>
              <a:buClr>
                <a:srgbClr val="F58466"/>
              </a:buClr>
            </a:pPr>
            <a:r>
              <a:rPr kumimoji="1" lang="en-US" altLang="ja-JP" dirty="0" smtClean="0"/>
              <a:t>IDPH NAS Committee started in Jan 2016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 algn="ctr">
              <a:buNone/>
            </a:pPr>
            <a:r>
              <a:rPr kumimoji="1" lang="en-US" altLang="ja-JP" dirty="0" smtClean="0">
                <a:solidFill>
                  <a:srgbClr val="00B0F0"/>
                </a:solidFill>
              </a:rPr>
              <a:t>Collect accurate data and communicate timely</a:t>
            </a:r>
          </a:p>
          <a:p>
            <a:pPr marL="0" indent="0">
              <a:buNone/>
            </a:pPr>
            <a:endParaRPr lang="en-US" altLang="ja-JP" dirty="0">
              <a:solidFill>
                <a:srgbClr val="0000FF"/>
              </a:solidFill>
            </a:endParaRPr>
          </a:p>
          <a:p>
            <a:pPr>
              <a:buClr>
                <a:srgbClr val="F58466"/>
              </a:buClr>
            </a:pPr>
            <a:r>
              <a:rPr kumimoji="1" lang="en-US" altLang="ja-JP" dirty="0"/>
              <a:t>ILPQC</a:t>
            </a:r>
          </a:p>
          <a:p>
            <a:endParaRPr lang="en-US" altLang="ja-JP" dirty="0"/>
          </a:p>
          <a:p>
            <a:pPr marL="0" indent="0" algn="ctr">
              <a:buNone/>
            </a:pPr>
            <a:r>
              <a:rPr lang="en-US" altLang="ja-JP" dirty="0" smtClean="0">
                <a:solidFill>
                  <a:srgbClr val="00B0F0"/>
                </a:solidFill>
              </a:rPr>
              <a:t>Implement procedures to improve outcomes</a:t>
            </a:r>
            <a:endParaRPr kumimoji="1" lang="en-US" altLang="ja-JP" dirty="0" smtClean="0">
              <a:solidFill>
                <a:srgbClr val="00B0F0"/>
              </a:solidFill>
            </a:endParaRPr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556481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58466"/>
              </a:buClr>
            </a:pPr>
            <a:r>
              <a:rPr kumimoji="1" lang="en-US" altLang="ja-JP" dirty="0" smtClean="0"/>
              <a:t> Up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to 2015</a:t>
            </a:r>
          </a:p>
          <a:p>
            <a:pPr marL="0" indent="0">
              <a:buNone/>
            </a:pPr>
            <a:r>
              <a:rPr lang="en-US" altLang="ja-JP" dirty="0" smtClean="0"/>
              <a:t>     Focused on Level III centers.</a:t>
            </a:r>
          </a:p>
          <a:p>
            <a:pPr marL="0" indent="0">
              <a:buNone/>
            </a:pPr>
            <a:endParaRPr kumimoji="1" lang="en-US" altLang="ja-JP" dirty="0"/>
          </a:p>
          <a:p>
            <a:pPr>
              <a:buClr>
                <a:srgbClr val="F58466"/>
              </a:buClr>
            </a:pPr>
            <a:r>
              <a:rPr lang="en-US" altLang="ja-JP" dirty="0" smtClean="0"/>
              <a:t> 2016 onwards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 smtClean="0"/>
              <a:t>     Involve Level I, II, III maternity centers.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kumimoji="1" lang="en-US" altLang="ja-JP" sz="4000" b="1" dirty="0" smtClean="0">
                <a:solidFill>
                  <a:srgbClr val="F58466"/>
                </a:solidFill>
                <a:latin typeface="Goudy Old Style" pitchFamily="18" charset="0"/>
              </a:rPr>
              <a:t>NAS in Illinois</a:t>
            </a:r>
            <a:endParaRPr kumimoji="1" lang="ja-JP" alt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52364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sz="4000" b="1" dirty="0" smtClean="0">
                <a:solidFill>
                  <a:srgbClr val="F58466"/>
                </a:solidFill>
                <a:latin typeface="Goudy Old Style" pitchFamily="18" charset="0"/>
              </a:rPr>
              <a:t>How to proceed</a:t>
            </a:r>
            <a:r>
              <a:rPr kumimoji="1" lang="ja-JP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 </a:t>
            </a:r>
            <a:r>
              <a:rPr kumimoji="1" lang="en-US" altLang="ja-JP" sz="4000" b="1" dirty="0" smtClean="0">
                <a:solidFill>
                  <a:srgbClr val="F58466"/>
                </a:solidFill>
                <a:latin typeface="Goudy Old Style" pitchFamily="18" charset="0"/>
              </a:rPr>
              <a:t>in</a:t>
            </a:r>
            <a:r>
              <a:rPr kumimoji="1" lang="ja-JP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 </a:t>
            </a:r>
            <a:r>
              <a:rPr kumimoji="1" lang="en-US" altLang="ja-JP" sz="4000" b="1" dirty="0" smtClean="0">
                <a:solidFill>
                  <a:srgbClr val="F58466"/>
                </a:solidFill>
                <a:latin typeface="Goudy Old Style" pitchFamily="18" charset="0"/>
              </a:rPr>
              <a:t>ILPQC</a:t>
            </a:r>
            <a:endParaRPr kumimoji="1" lang="ja-JP" alt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58466"/>
              </a:buClr>
            </a:pPr>
            <a:r>
              <a:rPr kumimoji="1" lang="en-US" altLang="ja-JP" dirty="0" smtClean="0"/>
              <a:t>Close collaboration with IDPH NAS Committee</a:t>
            </a:r>
          </a:p>
          <a:p>
            <a:pPr>
              <a:buClr>
                <a:srgbClr val="F58466"/>
              </a:buClr>
            </a:pPr>
            <a:endParaRPr lang="en-US" altLang="ja-JP" dirty="0"/>
          </a:p>
          <a:p>
            <a:pPr>
              <a:buClr>
                <a:srgbClr val="F58466"/>
              </a:buClr>
            </a:pPr>
            <a:r>
              <a:rPr kumimoji="1" lang="en-US" altLang="ja-JP" dirty="0" smtClean="0"/>
              <a:t>Who will be </a:t>
            </a:r>
            <a:r>
              <a:rPr lang="ja-JP" altLang="ja-JP" dirty="0" smtClean="0"/>
              <a:t>i</a:t>
            </a:r>
            <a:r>
              <a:rPr lang="en-US" altLang="ja-JP" dirty="0" smtClean="0"/>
              <a:t>n</a:t>
            </a:r>
            <a:r>
              <a:rPr lang="ja-JP" altLang="en-US" dirty="0" smtClean="0"/>
              <a:t> </a:t>
            </a:r>
            <a:r>
              <a:rPr kumimoji="1" lang="en-US" altLang="ja-JP" dirty="0" smtClean="0"/>
              <a:t>the project team?</a:t>
            </a:r>
          </a:p>
          <a:p>
            <a:pPr>
              <a:buClr>
                <a:srgbClr val="F58466"/>
              </a:buClr>
            </a:pPr>
            <a:endParaRPr lang="en-US" altLang="ja-JP" dirty="0"/>
          </a:p>
          <a:p>
            <a:pPr>
              <a:buClr>
                <a:srgbClr val="F58466"/>
              </a:buClr>
            </a:pPr>
            <a:r>
              <a:rPr kumimoji="1" lang="en-US" altLang="ja-JP" dirty="0" smtClean="0"/>
              <a:t>What hospitals?</a:t>
            </a:r>
          </a:p>
          <a:p>
            <a:pPr>
              <a:buClr>
                <a:srgbClr val="F58466"/>
              </a:buClr>
            </a:pPr>
            <a:endParaRPr lang="en-US" altLang="ja-JP" dirty="0"/>
          </a:p>
          <a:p>
            <a:pPr>
              <a:buClr>
                <a:srgbClr val="F58466"/>
              </a:buClr>
            </a:pPr>
            <a:r>
              <a:rPr kumimoji="1" lang="en-US" altLang="ja-JP" dirty="0" smtClean="0"/>
              <a:t>What data need to be collected?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52227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Room Layout and Equipment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066800"/>
            <a:ext cx="8153400" cy="5257800"/>
          </a:xfrm>
        </p:spPr>
        <p:txBody>
          <a:bodyPr>
            <a:normAutofit lnSpcReduction="10000"/>
          </a:bodyPr>
          <a:lstStyle/>
          <a:p>
            <a:r>
              <a:rPr lang="en-US" sz="3100" dirty="0" smtClean="0"/>
              <a:t>Resuscitation room adjacent to delivery room</a:t>
            </a:r>
          </a:p>
          <a:p>
            <a:pPr lvl="1"/>
            <a:r>
              <a:rPr lang="en-US" sz="2300" dirty="0" smtClean="0"/>
              <a:t>Mother not in camera view</a:t>
            </a:r>
          </a:p>
          <a:p>
            <a:r>
              <a:rPr lang="en-US" sz="3100" dirty="0" smtClean="0"/>
              <a:t>5 cameras with HD capabilities</a:t>
            </a:r>
          </a:p>
          <a:p>
            <a:r>
              <a:rPr lang="en-US" sz="3100" dirty="0" smtClean="0"/>
              <a:t>Captures both video </a:t>
            </a:r>
            <a:r>
              <a:rPr lang="en-US" sz="3100" dirty="0"/>
              <a:t>and </a:t>
            </a:r>
            <a:r>
              <a:rPr lang="en-US" sz="3100" dirty="0" smtClean="0"/>
              <a:t>audio</a:t>
            </a:r>
          </a:p>
          <a:p>
            <a:r>
              <a:rPr lang="en-US" sz="3100" dirty="0" smtClean="0"/>
              <a:t>Automatic initiation of recording by motion detection</a:t>
            </a:r>
          </a:p>
          <a:p>
            <a:r>
              <a:rPr lang="en-US" sz="3100" dirty="0" smtClean="0"/>
              <a:t>Recordings </a:t>
            </a:r>
            <a:r>
              <a:rPr lang="en-US" sz="3100" dirty="0"/>
              <a:t>are stored on a secure server maintained by the IT </a:t>
            </a:r>
            <a:r>
              <a:rPr lang="en-US" sz="3100" dirty="0" smtClean="0"/>
              <a:t>department</a:t>
            </a:r>
          </a:p>
          <a:p>
            <a:r>
              <a:rPr lang="en-US" sz="3100" dirty="0" smtClean="0"/>
              <a:t>Software </a:t>
            </a:r>
            <a:r>
              <a:rPr lang="en-US" sz="3100" dirty="0"/>
              <a:t>access </a:t>
            </a:r>
            <a:r>
              <a:rPr lang="en-US" sz="3100" dirty="0" smtClean="0"/>
              <a:t>is individual </a:t>
            </a:r>
            <a:r>
              <a:rPr lang="en-US" sz="3100" dirty="0"/>
              <a:t>password </a:t>
            </a:r>
            <a:r>
              <a:rPr lang="en-US" sz="3100" dirty="0" smtClean="0"/>
              <a:t>protected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622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sz="4000" b="1" dirty="0" smtClean="0">
                <a:solidFill>
                  <a:srgbClr val="F58466"/>
                </a:solidFill>
                <a:latin typeface="Goudy Old Style" pitchFamily="18" charset="0"/>
              </a:rPr>
              <a:t>NAS</a:t>
            </a:r>
            <a:r>
              <a:rPr kumimoji="1" lang="ja-JP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 </a:t>
            </a:r>
            <a:r>
              <a:rPr kumimoji="1" lang="en-US" altLang="ja-JP" sz="4000" b="1" dirty="0" smtClean="0">
                <a:solidFill>
                  <a:srgbClr val="F58466"/>
                </a:solidFill>
                <a:latin typeface="Goudy Old Style" pitchFamily="18" charset="0"/>
              </a:rPr>
              <a:t>time</a:t>
            </a:r>
            <a:r>
              <a:rPr lang="ja-JP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l</a:t>
            </a:r>
            <a:r>
              <a:rPr lang="en-US" altLang="ja-JP" sz="4000" b="1" dirty="0" err="1" smtClean="0">
                <a:solidFill>
                  <a:srgbClr val="F58466"/>
                </a:solidFill>
                <a:latin typeface="Goudy Old Style" pitchFamily="18" charset="0"/>
              </a:rPr>
              <a:t>ine</a:t>
            </a:r>
            <a:r>
              <a:rPr lang="ja-JP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 </a:t>
            </a:r>
            <a:r>
              <a:rPr lang="ja-JP" altLang="ja-JP" sz="4000" b="1" dirty="0" smtClean="0">
                <a:solidFill>
                  <a:srgbClr val="F58466"/>
                </a:solidFill>
                <a:latin typeface="Goudy Old Style" pitchFamily="18" charset="0"/>
              </a:rPr>
              <a:t>a</a:t>
            </a:r>
            <a:r>
              <a:rPr lang="en-US" altLang="ja-JP" sz="4000" b="1" dirty="0" err="1" smtClean="0">
                <a:solidFill>
                  <a:srgbClr val="F58466"/>
                </a:solidFill>
                <a:latin typeface="Goudy Old Style" pitchFamily="18" charset="0"/>
              </a:rPr>
              <a:t>nd</a:t>
            </a:r>
            <a:r>
              <a:rPr lang="ja-JP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 </a:t>
            </a:r>
            <a:r>
              <a:rPr lang="en-US" altLang="ja-JP" sz="4000" b="1" dirty="0" smtClean="0">
                <a:solidFill>
                  <a:srgbClr val="F58466"/>
                </a:solidFill>
                <a:latin typeface="Goudy Old Style" pitchFamily="18" charset="0"/>
              </a:rPr>
              <a:t>direction</a:t>
            </a:r>
            <a:endParaRPr kumimoji="1" lang="ja-JP" alt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3093620"/>
              </p:ext>
            </p:extLst>
          </p:nvPr>
        </p:nvGraphicFramePr>
        <p:xfrm>
          <a:off x="457200" y="2259883"/>
          <a:ext cx="8229600" cy="3370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3949"/>
                <a:gridCol w="6245651"/>
              </a:tblGrid>
              <a:tr h="62682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Timeline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Content</a:t>
                      </a:r>
                      <a:endParaRPr kumimoji="1" lang="ja-JP" alt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Nov-Dec 2016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Formulate Vision, Goals/Objectives</a:t>
                      </a:r>
                    </a:p>
                    <a:p>
                      <a:endParaRPr kumimoji="1" lang="en-US" altLang="ja-JP" dirty="0" smtClean="0"/>
                    </a:p>
                    <a:p>
                      <a:r>
                        <a:rPr kumimoji="1" lang="en-US" altLang="ja-JP" dirty="0" smtClean="0"/>
                        <a:t>Form ILPQC NAS Committee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Jan-Feb 2017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Develop driver diagram</a:t>
                      </a:r>
                    </a:p>
                    <a:p>
                      <a:endParaRPr kumimoji="1" lang="en-US" altLang="ja-JP" dirty="0" smtClean="0"/>
                    </a:p>
                    <a:p>
                      <a:r>
                        <a:rPr kumimoji="1" lang="en-US" altLang="ja-JP" dirty="0" smtClean="0"/>
                        <a:t>Present to IDPH NAS Committee 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  <a:p>
                      <a:r>
                        <a:rPr kumimoji="1" lang="en-US" altLang="ja-JP" dirty="0" smtClean="0"/>
                        <a:t>Mar-April</a:t>
                      </a:r>
                    </a:p>
                    <a:p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  <a:p>
                      <a:r>
                        <a:rPr kumimoji="1" lang="en-US" altLang="ja-JP" dirty="0" smtClean="0"/>
                        <a:t>Data</a:t>
                      </a:r>
                      <a:r>
                        <a:rPr kumimoji="1" lang="en-US" altLang="ja-JP" baseline="0" dirty="0" smtClean="0"/>
                        <a:t> sheet and data definition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5114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Next Steps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Golden Hour 2017</a:t>
            </a:r>
            <a:endParaRPr lang="en-US" sz="3600" dirty="0" smtClean="0"/>
          </a:p>
          <a:p>
            <a:r>
              <a:rPr lang="en-US" sz="3600" dirty="0" smtClean="0"/>
              <a:t>NAS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1246204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7883" y="3431933"/>
            <a:ext cx="6190477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kumimoji="0" lang="en-US" sz="24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"Change is not a bolt of lightning that arrives with a zap. It is a bridge built brick by brick, every day, with sweat and humility and slips. It is hard work, and slow work, but it can be thrilling to watch it take shape." ~ 						Sarah Hepola</a:t>
            </a:r>
            <a:endParaRPr kumimoji="0" lang="en-US" sz="2400" b="1" i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4855" y="1480162"/>
            <a:ext cx="59365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“Never doubt that a small group of thoughtful, committed citizens can change the world; indeed, it's the only thing that ever has.”</a:t>
            </a:r>
            <a:endParaRPr kumimoji="0" lang="en-US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466" y="2568037"/>
            <a:ext cx="1952414" cy="6401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84527" y="2316602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0913" y="244362"/>
            <a:ext cx="6447501" cy="1320800"/>
          </a:xfrm>
        </p:spPr>
        <p:txBody>
          <a:bodyPr/>
          <a:lstStyle/>
          <a:p>
            <a:r>
              <a:rPr lang="en-US" dirty="0" smtClean="0"/>
              <a:t>Thanks to all our </a:t>
            </a:r>
            <a:r>
              <a:rPr lang="en-US" smtClean="0"/>
              <a:t>hard working teams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4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3058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Review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Review committee consisting of physicians, NNPs, L&amp;D nurses, risk management, and nursing administration</a:t>
            </a:r>
          </a:p>
          <a:p>
            <a:r>
              <a:rPr lang="en-US" dirty="0" smtClean="0"/>
              <a:t>Cases subject to review:</a:t>
            </a:r>
            <a:endParaRPr lang="en-US" dirty="0"/>
          </a:p>
          <a:p>
            <a:pPr lvl="1"/>
            <a:r>
              <a:rPr lang="en-US" sz="2400" dirty="0"/>
              <a:t>Advanced resuscitation (chest compressions, meds, lines placed in DR)</a:t>
            </a:r>
          </a:p>
          <a:p>
            <a:pPr lvl="1"/>
            <a:r>
              <a:rPr lang="en-US" sz="2400" dirty="0"/>
              <a:t>Unexpected outcomes</a:t>
            </a:r>
          </a:p>
          <a:p>
            <a:pPr lvl="1"/>
            <a:r>
              <a:rPr lang="en-US" sz="2400" dirty="0"/>
              <a:t>Staff concerns</a:t>
            </a:r>
          </a:p>
          <a:p>
            <a:pPr lvl="1"/>
            <a:r>
              <a:rPr lang="en-US" sz="2400" dirty="0"/>
              <a:t>Complex anomalies</a:t>
            </a:r>
          </a:p>
          <a:p>
            <a:pPr lvl="1"/>
            <a:r>
              <a:rPr lang="en-US" sz="2400" dirty="0"/>
              <a:t>ELBW/&lt;26 weeks gestation</a:t>
            </a:r>
          </a:p>
          <a:p>
            <a:pPr lvl="1"/>
            <a:r>
              <a:rPr lang="en-US" sz="2400" dirty="0"/>
              <a:t>APGARS &lt;5 at 5 minutes</a:t>
            </a:r>
          </a:p>
          <a:p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143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heme1 MG 3.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SM-SLU">
  <a:themeElements>
    <a:clrScheme name="SSM Health 12-2014">
      <a:dk1>
        <a:srgbClr val="02255B"/>
      </a:dk1>
      <a:lt1>
        <a:sysClr val="window" lastClr="FFFFFF"/>
      </a:lt1>
      <a:dk2>
        <a:srgbClr val="00839B"/>
      </a:dk2>
      <a:lt2>
        <a:srgbClr val="B3B2B1"/>
      </a:lt2>
      <a:accent1>
        <a:srgbClr val="E15829"/>
      </a:accent1>
      <a:accent2>
        <a:srgbClr val="0083A2"/>
      </a:accent2>
      <a:accent3>
        <a:srgbClr val="77777A"/>
      </a:accent3>
      <a:accent4>
        <a:srgbClr val="F6B221"/>
      </a:accent4>
      <a:accent5>
        <a:srgbClr val="752F8A"/>
      </a:accent5>
      <a:accent6>
        <a:srgbClr val="8B2332"/>
      </a:accent6>
      <a:hlink>
        <a:srgbClr val="4D8DBE"/>
      </a:hlink>
      <a:folHlink>
        <a:srgbClr val="F6B22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2529</Words>
  <Application>Microsoft Office PowerPoint</Application>
  <PresentationFormat>On-screen Show (4:3)</PresentationFormat>
  <Paragraphs>507</Paragraphs>
  <Slides>82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82</vt:i4>
      </vt:variant>
    </vt:vector>
  </HeadingPairs>
  <TitlesOfParts>
    <vt:vector size="101" baseType="lpstr">
      <vt:lpstr>ＭＳ Ｐゴシック</vt:lpstr>
      <vt:lpstr>AdvOTb83ee1dd.B</vt:lpstr>
      <vt:lpstr>Arial</vt:lpstr>
      <vt:lpstr>Calibri</vt:lpstr>
      <vt:lpstr>Calibri Light</vt:lpstr>
      <vt:lpstr>Century Gothic</vt:lpstr>
      <vt:lpstr>Gill Sans MT</vt:lpstr>
      <vt:lpstr>Gill Sans MT Condensed</vt:lpstr>
      <vt:lpstr>Goudy Old Style</vt:lpstr>
      <vt:lpstr>Times New Roman</vt:lpstr>
      <vt:lpstr>Trebuchet MS</vt:lpstr>
      <vt:lpstr>Wingdings</vt:lpstr>
      <vt:lpstr>Wingdings 3</vt:lpstr>
      <vt:lpstr>Facet</vt:lpstr>
      <vt:lpstr>5_Office Theme</vt:lpstr>
      <vt:lpstr>1_Office Theme</vt:lpstr>
      <vt:lpstr>1_Theme1 MG 3.09</vt:lpstr>
      <vt:lpstr>SSM-SLU</vt:lpstr>
      <vt:lpstr>Office Theme</vt:lpstr>
      <vt:lpstr>ILPQC Neonatal Breakout Session </vt:lpstr>
      <vt:lpstr>Agenda</vt:lpstr>
      <vt:lpstr>  Quality Improvement of Neonatal Resuscitation using Video Recordings  Justin Josephsen, MD Laura Cerny, MD ILPQC Conference November 3, 2016 </vt:lpstr>
      <vt:lpstr>Disclosures</vt:lpstr>
      <vt:lpstr>Objective</vt:lpstr>
      <vt:lpstr>Project Overview</vt:lpstr>
      <vt:lpstr>Risk Management</vt:lpstr>
      <vt:lpstr>Room Layout and Equipment </vt:lpstr>
      <vt:lpstr>Review Process</vt:lpstr>
      <vt:lpstr>A sample video</vt:lpstr>
      <vt:lpstr>Practice Improvements</vt:lpstr>
      <vt:lpstr>Thank you</vt:lpstr>
      <vt:lpstr>Golden Hour Management:  Neonatal Stabilization in the Delivery Room Including Delayed Cord Clamping</vt:lpstr>
      <vt:lpstr>PowerPoint Presentation</vt:lpstr>
      <vt:lpstr>Outcome of VLBW (2014)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Golden Hour Management:  Neonatal Stabilization in the Delivery Room Including Delayed Cord Clamping</vt:lpstr>
      <vt:lpstr>Improvement Work  for Substance-Exposed Newborns  in Massachusetts</vt:lpstr>
      <vt:lpstr>Long History of SEN Work at State Level</vt:lpstr>
      <vt:lpstr>NeoQIC NAS Improvement Project</vt:lpstr>
      <vt:lpstr>Participating Centers - NeoQIC</vt:lpstr>
      <vt:lpstr>What have we learned?</vt:lpstr>
      <vt:lpstr>NAS Improvement - Newborn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NeoQIC Toolkit!</vt:lpstr>
      <vt:lpstr>Improving the Care of SENs and Families</vt:lpstr>
      <vt:lpstr>Ongoing Statewide Efforts (Many)</vt:lpstr>
      <vt:lpstr>NeoQIC Improvement Initiative (New)</vt:lpstr>
      <vt:lpstr>NeoQIC Improvement Initiative (New)</vt:lpstr>
      <vt:lpstr>NeoQIC Improvement Initiative (New)</vt:lpstr>
      <vt:lpstr>PowerPoint Presentation</vt:lpstr>
      <vt:lpstr>PowerPoint Presentation</vt:lpstr>
      <vt:lpstr>Using Data in a QI Collaborative</vt:lpstr>
      <vt:lpstr>Fundamental ‘Truths’</vt:lpstr>
      <vt:lpstr>Understanding Variation</vt:lpstr>
      <vt:lpstr>Why is this Important</vt:lpstr>
      <vt:lpstr>Run Charts</vt:lpstr>
      <vt:lpstr>Interpreting Run Charts</vt:lpstr>
      <vt:lpstr>From Run Charts to Control Charts</vt:lpstr>
      <vt:lpstr>Types of Data &amp; Control Charts</vt:lpstr>
      <vt:lpstr>Which Control Chart To Use</vt:lpstr>
      <vt:lpstr>“Rules” for Detecting Special Cause</vt:lpstr>
      <vt:lpstr>“Rules” for Detecting Special Cause (2)</vt:lpstr>
      <vt:lpstr>Why Control Charts Over Run Charts?</vt:lpstr>
      <vt:lpstr>The Goal:  Standardize then Improve</vt:lpstr>
      <vt:lpstr>Some ILPQC Golden Hour Data!</vt:lpstr>
      <vt:lpstr>PowerPoint Presentation</vt:lpstr>
      <vt:lpstr>PowerPoint Presentation</vt:lpstr>
      <vt:lpstr>Interpreting Run Charts</vt:lpstr>
      <vt:lpstr>Too few, too many runs</vt:lpstr>
      <vt:lpstr>Which Control Chart To Use</vt:lpstr>
      <vt:lpstr>PowerPoint Presentation</vt:lpstr>
      <vt:lpstr>“Rules” for Detecting Special Cause</vt:lpstr>
      <vt:lpstr>“Rules” for Detecting Special Cause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for Collaborative QI</vt:lpstr>
      <vt:lpstr>NAS in Illinois</vt:lpstr>
      <vt:lpstr>NAS in Illinois</vt:lpstr>
      <vt:lpstr>How to proceed in ILPQC</vt:lpstr>
      <vt:lpstr>NAS timeline and direction</vt:lpstr>
      <vt:lpstr>Next Steps</vt:lpstr>
      <vt:lpstr>Thanks to all our hard working teams</vt:lpstr>
    </vt:vector>
  </TitlesOfParts>
  <Company>Saint Louis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 in Illinois</dc:title>
  <dc:creator>Akihiko Noguchi</dc:creator>
  <cp:lastModifiedBy>Patricia Ann Lee King</cp:lastModifiedBy>
  <cp:revision>13</cp:revision>
  <dcterms:created xsi:type="dcterms:W3CDTF">2016-10-09T21:17:34Z</dcterms:created>
  <dcterms:modified xsi:type="dcterms:W3CDTF">2016-11-03T13:26:15Z</dcterms:modified>
</cp:coreProperties>
</file>