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0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52" r:id="rId4"/>
    <p:sldMasterId id="2147484165" r:id="rId5"/>
  </p:sldMasterIdLst>
  <p:notesMasterIdLst>
    <p:notesMasterId r:id="rId71"/>
  </p:notesMasterIdLst>
  <p:sldIdLst>
    <p:sldId id="724" r:id="rId6"/>
    <p:sldId id="723" r:id="rId7"/>
    <p:sldId id="713" r:id="rId8"/>
    <p:sldId id="719" r:id="rId9"/>
    <p:sldId id="779" r:id="rId10"/>
    <p:sldId id="800" r:id="rId11"/>
    <p:sldId id="781" r:id="rId12"/>
    <p:sldId id="820" r:id="rId13"/>
    <p:sldId id="807" r:id="rId14"/>
    <p:sldId id="808" r:id="rId15"/>
    <p:sldId id="790" r:id="rId16"/>
    <p:sldId id="805" r:id="rId17"/>
    <p:sldId id="818" r:id="rId18"/>
    <p:sldId id="806" r:id="rId19"/>
    <p:sldId id="822" r:id="rId20"/>
    <p:sldId id="816" r:id="rId21"/>
    <p:sldId id="828" r:id="rId22"/>
    <p:sldId id="821" r:id="rId23"/>
    <p:sldId id="809" r:id="rId24"/>
    <p:sldId id="810" r:id="rId25"/>
    <p:sldId id="794" r:id="rId26"/>
    <p:sldId id="795" r:id="rId27"/>
    <p:sldId id="823" r:id="rId28"/>
    <p:sldId id="811" r:id="rId29"/>
    <p:sldId id="812" r:id="rId30"/>
    <p:sldId id="796" r:id="rId31"/>
    <p:sldId id="797" r:id="rId32"/>
    <p:sldId id="824" r:id="rId33"/>
    <p:sldId id="825" r:id="rId34"/>
    <p:sldId id="813" r:id="rId35"/>
    <p:sldId id="814" r:id="rId36"/>
    <p:sldId id="815" r:id="rId37"/>
    <p:sldId id="801" r:id="rId38"/>
    <p:sldId id="802" r:id="rId39"/>
    <p:sldId id="803" r:id="rId40"/>
    <p:sldId id="829" r:id="rId41"/>
    <p:sldId id="804" r:id="rId42"/>
    <p:sldId id="826" r:id="rId43"/>
    <p:sldId id="817" r:id="rId44"/>
    <p:sldId id="798" r:id="rId45"/>
    <p:sldId id="799" r:id="rId46"/>
    <p:sldId id="776" r:id="rId47"/>
    <p:sldId id="720" r:id="rId48"/>
    <p:sldId id="771" r:id="rId49"/>
    <p:sldId id="775" r:id="rId50"/>
    <p:sldId id="772" r:id="rId51"/>
    <p:sldId id="777" r:id="rId52"/>
    <p:sldId id="774" r:id="rId53"/>
    <p:sldId id="778" r:id="rId54"/>
    <p:sldId id="773" r:id="rId55"/>
    <p:sldId id="830" r:id="rId56"/>
    <p:sldId id="831" r:id="rId57"/>
    <p:sldId id="832" r:id="rId58"/>
    <p:sldId id="833" r:id="rId59"/>
    <p:sldId id="834" r:id="rId60"/>
    <p:sldId id="835" r:id="rId61"/>
    <p:sldId id="836" r:id="rId62"/>
    <p:sldId id="837" r:id="rId63"/>
    <p:sldId id="838" r:id="rId64"/>
    <p:sldId id="839" r:id="rId65"/>
    <p:sldId id="840" r:id="rId66"/>
    <p:sldId id="841" r:id="rId67"/>
    <p:sldId id="842" r:id="rId68"/>
    <p:sldId id="843" r:id="rId69"/>
    <p:sldId id="741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1" clrIdx="0">
    <p:extLst/>
  </p:cmAuthor>
  <p:cmAuthor id="2" name="Jazzmin Coope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466"/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5897" autoAdjust="0"/>
  </p:normalViewPr>
  <p:slideViewPr>
    <p:cSldViewPr>
      <p:cViewPr>
        <p:scale>
          <a:sx n="75" d="100"/>
          <a:sy n="75" d="100"/>
        </p:scale>
        <p:origin x="1896" y="9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9" d="100"/>
          <a:sy n="109" d="100"/>
        </p:scale>
        <p:origin x="2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Events\Conference\Fourth\HTNgraphs_conferen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ILPQC:</a:t>
            </a:r>
            <a:r>
              <a:rPr lang="en-US" baseline="0"/>
              <a:t> Maternal Hypertension Initiative</a:t>
            </a:r>
          </a:p>
          <a:p>
            <a:pPr>
              <a:defRPr/>
            </a:pPr>
            <a:r>
              <a:rPr lang="en-US" baseline="0"/>
              <a:t>Percent of All Reporting Hospitals that Treated Cases with </a:t>
            </a:r>
            <a:r>
              <a:rPr lang="en-US" sz="1800" b="1" i="0" u="none" strike="noStrike" baseline="0">
                <a:effectLst/>
              </a:rPr>
              <a:t>New Onset Severe Hypertension within 60 Minutes</a:t>
            </a:r>
          </a:p>
          <a:p>
            <a:pPr>
              <a:defRPr/>
            </a:pPr>
            <a:r>
              <a:rPr lang="en-US" sz="1800" b="1" i="0" u="none" strike="noStrike" baseline="0">
                <a:effectLst/>
              </a:rPr>
              <a:t>All Hospitals, 2016 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'T2T Counts'!$J$2</c:f>
              <c:strCache>
                <c:ptCount val="1"/>
                <c:pt idx="0">
                  <c:v>No women treated within 60 minutes</c:v>
                </c:pt>
              </c:strCache>
            </c:strRef>
          </c:tx>
          <c:invertIfNegative val="0"/>
          <c:dLbls>
            <c:delete val="1"/>
          </c:dLbls>
          <c:cat>
            <c:strRef>
              <c:f>'T2T Counts'!$K$1:$O$1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'T2T Counts'!$K$2:$O$2</c:f>
              <c:numCache>
                <c:formatCode>0%</c:formatCode>
                <c:ptCount val="5"/>
                <c:pt idx="0">
                  <c:v>0.21250000000000005</c:v>
                </c:pt>
                <c:pt idx="1">
                  <c:v>0.23880597014925373</c:v>
                </c:pt>
                <c:pt idx="2">
                  <c:v>0.18840579710144939</c:v>
                </c:pt>
                <c:pt idx="3">
                  <c:v>0.25675675675675674</c:v>
                </c:pt>
                <c:pt idx="4">
                  <c:v>0.29687500000000011</c:v>
                </c:pt>
              </c:numCache>
            </c:numRef>
          </c:val>
        </c:ser>
        <c:ser>
          <c:idx val="1"/>
          <c:order val="1"/>
          <c:tx>
            <c:strRef>
              <c:f>'T2T Counts'!$J$3</c:f>
              <c:strCache>
                <c:ptCount val="1"/>
                <c:pt idx="0">
                  <c:v>1-74% of women treated within 60 minutes</c:v>
                </c:pt>
              </c:strCache>
            </c:strRef>
          </c:tx>
          <c:invertIfNegative val="0"/>
          <c:dLbls>
            <c:delete val="1"/>
          </c:dLbls>
          <c:cat>
            <c:strRef>
              <c:f>'T2T Counts'!$K$1:$O$1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'T2T Counts'!$K$3:$O$3</c:f>
              <c:numCache>
                <c:formatCode>0%</c:formatCode>
                <c:ptCount val="5"/>
                <c:pt idx="0">
                  <c:v>0.63750000000000018</c:v>
                </c:pt>
                <c:pt idx="1">
                  <c:v>0.38805970149253732</c:v>
                </c:pt>
                <c:pt idx="2">
                  <c:v>0.55072463768115976</c:v>
                </c:pt>
                <c:pt idx="3">
                  <c:v>0.47297297297297319</c:v>
                </c:pt>
                <c:pt idx="4">
                  <c:v>0.265625</c:v>
                </c:pt>
              </c:numCache>
            </c:numRef>
          </c:val>
        </c:ser>
        <c:ser>
          <c:idx val="2"/>
          <c:order val="2"/>
          <c:tx>
            <c:strRef>
              <c:f>'T2T Counts'!$J$4</c:f>
              <c:strCache>
                <c:ptCount val="1"/>
                <c:pt idx="0">
                  <c:v>75-100% of women treated within 60 minutes</c:v>
                </c:pt>
              </c:strCache>
            </c:strRef>
          </c:tx>
          <c:invertIfNegative val="0"/>
          <c:dLbls>
            <c:delete val="1"/>
          </c:dLbls>
          <c:cat>
            <c:strRef>
              <c:f>'T2T Counts'!$K$1:$O$1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'T2T Counts'!$K$4:$O$4</c:f>
              <c:numCache>
                <c:formatCode>0%</c:formatCode>
                <c:ptCount val="5"/>
                <c:pt idx="0">
                  <c:v>0.15000000000000005</c:v>
                </c:pt>
                <c:pt idx="1">
                  <c:v>0.37313432835820898</c:v>
                </c:pt>
                <c:pt idx="2">
                  <c:v>0.26086956521739141</c:v>
                </c:pt>
                <c:pt idx="3">
                  <c:v>0.27027027027027045</c:v>
                </c:pt>
                <c:pt idx="4">
                  <c:v>0.43750000000000011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1521088"/>
        <c:axId val="381520528"/>
      </c:barChart>
      <c:scatterChart>
        <c:scatterStyle val="lineMarker"/>
        <c:varyColors val="0"/>
        <c:ser>
          <c:idx val="3"/>
          <c:order val="3"/>
          <c:tx>
            <c:v>Overall % Treated in 60 Mins</c:v>
          </c:tx>
          <c:spPr>
            <a:ln>
              <a:solidFill>
                <a:srgbClr val="F58466"/>
              </a:solidFill>
            </a:ln>
          </c:spPr>
          <c:marker>
            <c:symbol val="circle"/>
            <c:size val="9"/>
            <c:spPr>
              <a:solidFill>
                <a:srgbClr val="F5846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'T2T Counts'!$K$1:$O$1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xVal>
          <c:yVal>
            <c:numRef>
              <c:f>'T2T Counts'!$K$5:$O$5</c:f>
              <c:numCache>
                <c:formatCode>0%</c:formatCode>
                <c:ptCount val="5"/>
                <c:pt idx="0">
                  <c:v>0.4</c:v>
                </c:pt>
                <c:pt idx="1">
                  <c:v>0.56000000000000005</c:v>
                </c:pt>
                <c:pt idx="2">
                  <c:v>0.47000000000000008</c:v>
                </c:pt>
                <c:pt idx="3">
                  <c:v>0.5</c:v>
                </c:pt>
                <c:pt idx="4">
                  <c:v>0.52</c:v>
                </c:pt>
              </c:numCache>
            </c:numRef>
          </c:y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381518288"/>
        <c:axId val="381515488"/>
      </c:scatterChart>
      <c:catAx>
        <c:axId val="38152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1520528"/>
        <c:crosses val="autoZero"/>
        <c:auto val="1"/>
        <c:lblAlgn val="ctr"/>
        <c:lblOffset val="100"/>
        <c:noMultiLvlLbl val="0"/>
      </c:catAx>
      <c:valAx>
        <c:axId val="38152052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1521088"/>
        <c:crosses val="autoZero"/>
        <c:crossBetween val="between"/>
      </c:valAx>
      <c:valAx>
        <c:axId val="381515488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one"/>
        <c:crossAx val="381518288"/>
        <c:crosses val="max"/>
        <c:crossBetween val="midCat"/>
      </c:valAx>
      <c:valAx>
        <c:axId val="381518288"/>
        <c:scaling>
          <c:orientation val="minMax"/>
        </c:scaling>
        <c:delete val="1"/>
        <c:axPos val="t"/>
        <c:majorTickMark val="out"/>
        <c:minorTickMark val="none"/>
        <c:tickLblPos val="none"/>
        <c:crossAx val="381515488"/>
        <c:crosses val="max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Maternal Hypertension 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Percent of Teams that have Standard protocols for Monitoring and Treating Severe </a:t>
            </a:r>
            <a:r>
              <a:rPr lang="en-US" sz="1800" b="1" i="0" baseline="0" dirty="0" smtClean="0">
                <a:effectLst/>
              </a:rPr>
              <a:t>Preeclampsia/Eclampsia (Including Order Sets/Algorithms), by Unit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2016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Sheet7!$B$1</c:f>
              <c:strCache>
                <c:ptCount val="1"/>
                <c:pt idx="0">
                  <c:v>Baseline (N=71)</c:v>
                </c:pt>
              </c:strCache>
            </c:strRef>
          </c:tx>
          <c:invertIfNegative val="0"/>
          <c:cat>
            <c:strRef>
              <c:f>Sheet7!$A$2:$A$5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Sheet7!$B$2:$B$5</c:f>
              <c:numCache>
                <c:formatCode>0.0%</c:formatCode>
                <c:ptCount val="4"/>
                <c:pt idx="0">
                  <c:v>0.52112676056338025</c:v>
                </c:pt>
                <c:pt idx="1">
                  <c:v>0.16901408450704236</c:v>
                </c:pt>
                <c:pt idx="2">
                  <c:v>0.4929577464788733</c:v>
                </c:pt>
                <c:pt idx="3">
                  <c:v>0.71830985915492962</c:v>
                </c:pt>
              </c:numCache>
            </c:numRef>
          </c:val>
        </c:ser>
        <c:ser>
          <c:idx val="1"/>
          <c:order val="1"/>
          <c:tx>
            <c:strRef>
              <c:f>Sheet7!$C$1</c:f>
              <c:strCache>
                <c:ptCount val="1"/>
                <c:pt idx="0">
                  <c:v>2016 Q3 (N=17)</c:v>
                </c:pt>
              </c:strCache>
            </c:strRef>
          </c:tx>
          <c:invertIfNegative val="0"/>
          <c:cat>
            <c:strRef>
              <c:f>Sheet7!$A$2:$A$5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Sheet7!$C$2:$C$5</c:f>
              <c:numCache>
                <c:formatCode>0.0%</c:formatCode>
                <c:ptCount val="4"/>
                <c:pt idx="0">
                  <c:v>0.70588235294117663</c:v>
                </c:pt>
                <c:pt idx="1">
                  <c:v>0.58823529411764686</c:v>
                </c:pt>
                <c:pt idx="2">
                  <c:v>0.70588235294117663</c:v>
                </c:pt>
                <c:pt idx="3">
                  <c:v>0.58823529411764686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835200"/>
        <c:axId val="145835760"/>
      </c:barChart>
      <c:catAx>
        <c:axId val="145835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835760"/>
        <c:crosses val="autoZero"/>
        <c:auto val="1"/>
        <c:lblAlgn val="ctr"/>
        <c:lblOffset val="100"/>
        <c:noMultiLvlLbl val="0"/>
      </c:catAx>
      <c:valAx>
        <c:axId val="145835760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45835200"/>
        <c:crosses val="autoZero"/>
        <c:crossBetween val="between"/>
      </c:valAx>
      <c:dTable>
        <c:showHorzBorder val="0"/>
        <c:showVertBorder val="0"/>
        <c:showOutline val="1"/>
        <c:showKeys val="0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Support Vaginal Birth</c:v>
                </c:pt>
                <c:pt idx="1">
                  <c:v>Hypertension Cont.</c:v>
                </c:pt>
                <c:pt idx="2">
                  <c:v>Optimize care for pregnant women with opiod use/addiction</c:v>
                </c:pt>
                <c:pt idx="3">
                  <c:v>Hypertension Cont. + Hemmhorrage 2.0</c:v>
                </c:pt>
                <c:pt idx="4">
                  <c:v>Optimal breastfeeding/breastmilk</c:v>
                </c:pt>
                <c:pt idx="5">
                  <c:v>VTE</c:v>
                </c:pt>
                <c:pt idx="6">
                  <c:v>LARC</c:v>
                </c:pt>
                <c:pt idx="7">
                  <c:v>ACT</c:v>
                </c:pt>
                <c:pt idx="8">
                  <c:v>Progesterone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7.18</c:v>
                </c:pt>
                <c:pt idx="1">
                  <c:v>6.42</c:v>
                </c:pt>
                <c:pt idx="2">
                  <c:v>6.08</c:v>
                </c:pt>
                <c:pt idx="3">
                  <c:v>5.8599999999999985</c:v>
                </c:pt>
                <c:pt idx="4">
                  <c:v>4.6599999999999975</c:v>
                </c:pt>
                <c:pt idx="5">
                  <c:v>4.58</c:v>
                </c:pt>
                <c:pt idx="6">
                  <c:v>3.8099999999999992</c:v>
                </c:pt>
                <c:pt idx="7">
                  <c:v>3.57</c:v>
                </c:pt>
                <c:pt idx="8">
                  <c:v>3.16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0223664"/>
        <c:axId val="220224224"/>
      </c:barChart>
      <c:catAx>
        <c:axId val="220223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224224"/>
        <c:crosses val="autoZero"/>
        <c:auto val="1"/>
        <c:lblAlgn val="ctr"/>
        <c:lblOffset val="100"/>
        <c:noMultiLvlLbl val="0"/>
      </c:catAx>
      <c:valAx>
        <c:axId val="220224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22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ILPQC: Maternal Hypertension </a:t>
            </a:r>
            <a:r>
              <a:rPr lang="en-US" dirty="0" smtClean="0"/>
              <a:t>Initiative</a:t>
            </a:r>
            <a:endParaRPr lang="en-US" dirty="0"/>
          </a:p>
          <a:p>
            <a:pPr>
              <a:defRPr/>
            </a:pPr>
            <a:r>
              <a:rPr lang="en-US" dirty="0"/>
              <a:t>Percent of Teams with Rapid Access to IV </a:t>
            </a:r>
            <a:r>
              <a:rPr lang="en-US" dirty="0" smtClean="0"/>
              <a:t>Medications by Unit</a:t>
            </a:r>
            <a:endParaRPr lang="en-US" dirty="0"/>
          </a:p>
          <a:p>
            <a:pPr>
              <a:defRPr/>
            </a:pPr>
            <a:r>
              <a:rPr lang="en-US" dirty="0"/>
              <a:t>All Hospitals,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'Access to Meds'!$B$1</c:f>
              <c:strCache>
                <c:ptCount val="1"/>
                <c:pt idx="0">
                  <c:v>Baseline (N=71)</c:v>
                </c:pt>
              </c:strCache>
            </c:strRef>
          </c:tx>
          <c:invertIfNegative val="0"/>
          <c:cat>
            <c:strRef>
              <c:f>'Access to Meds'!$A$2:$A$5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'Access to Meds'!$B$2:$B$5</c:f>
              <c:numCache>
                <c:formatCode>0.0%</c:formatCode>
                <c:ptCount val="4"/>
                <c:pt idx="0">
                  <c:v>0.91549295774647887</c:v>
                </c:pt>
                <c:pt idx="1">
                  <c:v>0.78873239436619713</c:v>
                </c:pt>
                <c:pt idx="2">
                  <c:v>0.84507042253521159</c:v>
                </c:pt>
                <c:pt idx="3">
                  <c:v>0.71830985915492962</c:v>
                </c:pt>
              </c:numCache>
            </c:numRef>
          </c:val>
        </c:ser>
        <c:ser>
          <c:idx val="1"/>
          <c:order val="1"/>
          <c:tx>
            <c:strRef>
              <c:f>'Access to Meds'!$C$1</c:f>
              <c:strCache>
                <c:ptCount val="1"/>
                <c:pt idx="0">
                  <c:v>2016 Q3 (N=17)</c:v>
                </c:pt>
              </c:strCache>
            </c:strRef>
          </c:tx>
          <c:invertIfNegative val="0"/>
          <c:cat>
            <c:strRef>
              <c:f>'Access to Meds'!$A$2:$A$5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'Access to Meds'!$C$2:$C$5</c:f>
              <c:numCache>
                <c:formatCode>0.0%</c:formatCode>
                <c:ptCount val="4"/>
                <c:pt idx="0">
                  <c:v>0.9411764705882355</c:v>
                </c:pt>
                <c:pt idx="1">
                  <c:v>0.88235294117647056</c:v>
                </c:pt>
                <c:pt idx="2">
                  <c:v>0.82352941176470584</c:v>
                </c:pt>
                <c:pt idx="3">
                  <c:v>0.82352941176470584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514928"/>
        <c:axId val="390321248"/>
      </c:barChart>
      <c:catAx>
        <c:axId val="381514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21248"/>
        <c:crosses val="autoZero"/>
        <c:auto val="1"/>
        <c:lblAlgn val="ctr"/>
        <c:lblOffset val="100"/>
        <c:noMultiLvlLbl val="0"/>
      </c:catAx>
      <c:valAx>
        <c:axId val="390321248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1514928"/>
        <c:crosses val="autoZero"/>
        <c:crossBetween val="between"/>
      </c:valAx>
      <c:dTable>
        <c:showHorzBorder val="0"/>
        <c:showVertBorder val="0"/>
        <c:showOutline val="1"/>
        <c:showKeys val="0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Maternal Hypertension </a:t>
            </a:r>
            <a:r>
              <a:rPr lang="en-US" sz="1800" b="1" i="0" baseline="0" dirty="0" smtClean="0">
                <a:effectLst/>
              </a:rPr>
              <a:t>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Percent of All Reporting Hospitals Where Cases of New Onset Severe Hypertension were Debriefed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2016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Debrief!$K$2</c:f>
              <c:strCache>
                <c:ptCount val="1"/>
                <c:pt idx="0">
                  <c:v>No cases debriefed</c:v>
                </c:pt>
              </c:strCache>
            </c:strRef>
          </c:tx>
          <c:invertIfNegative val="0"/>
          <c:cat>
            <c:strRef>
              <c:f>Debrief!$L$1:$P$1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Debrief!$L$2:$P$2</c:f>
              <c:numCache>
                <c:formatCode>0%</c:formatCode>
                <c:ptCount val="5"/>
                <c:pt idx="0">
                  <c:v>0.8500000000000002</c:v>
                </c:pt>
                <c:pt idx="1">
                  <c:v>0.6060606060606063</c:v>
                </c:pt>
                <c:pt idx="2">
                  <c:v>0.58571428571428541</c:v>
                </c:pt>
                <c:pt idx="3">
                  <c:v>0.54166666666666652</c:v>
                </c:pt>
                <c:pt idx="4">
                  <c:v>0.65625000000000022</c:v>
                </c:pt>
              </c:numCache>
            </c:numRef>
          </c:val>
        </c:ser>
        <c:ser>
          <c:idx val="1"/>
          <c:order val="1"/>
          <c:tx>
            <c:strRef>
              <c:f>Debrief!$K$3</c:f>
              <c:strCache>
                <c:ptCount val="1"/>
                <c:pt idx="0">
                  <c:v>1-74% of cases debriefed</c:v>
                </c:pt>
              </c:strCache>
            </c:strRef>
          </c:tx>
          <c:invertIfNegative val="0"/>
          <c:cat>
            <c:strRef>
              <c:f>Debrief!$L$1:$P$1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Debrief!$L$3:$P$3</c:f>
              <c:numCache>
                <c:formatCode>0%</c:formatCode>
                <c:ptCount val="5"/>
                <c:pt idx="0">
                  <c:v>0.125</c:v>
                </c:pt>
                <c:pt idx="1">
                  <c:v>0.30303030303030315</c:v>
                </c:pt>
                <c:pt idx="2">
                  <c:v>0.3000000000000001</c:v>
                </c:pt>
                <c:pt idx="3">
                  <c:v>0.3611111111111111</c:v>
                </c:pt>
                <c:pt idx="4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Debrief!$K$4</c:f>
              <c:strCache>
                <c:ptCount val="1"/>
                <c:pt idx="0">
                  <c:v>75-100% of cases debriefed</c:v>
                </c:pt>
              </c:strCache>
            </c:strRef>
          </c:tx>
          <c:invertIfNegative val="0"/>
          <c:cat>
            <c:strRef>
              <c:f>Debrief!$L$1:$P$1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Debrief!$L$4:$P$4</c:f>
              <c:numCache>
                <c:formatCode>0%</c:formatCode>
                <c:ptCount val="5"/>
                <c:pt idx="0">
                  <c:v>2.5000000000000001E-2</c:v>
                </c:pt>
                <c:pt idx="1">
                  <c:v>9.0909090909090981E-2</c:v>
                </c:pt>
                <c:pt idx="2">
                  <c:v>0.11428571428571432</c:v>
                </c:pt>
                <c:pt idx="3">
                  <c:v>9.7222222222222224E-2</c:v>
                </c:pt>
                <c:pt idx="4">
                  <c:v>0.125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90325728"/>
        <c:axId val="390326288"/>
      </c:barChart>
      <c:scatterChart>
        <c:scatterStyle val="lineMarker"/>
        <c:varyColors val="0"/>
        <c:ser>
          <c:idx val="3"/>
          <c:order val="3"/>
          <c:tx>
            <c:v>Overall % of cases debriefed</c:v>
          </c:tx>
          <c:spPr>
            <a:ln>
              <a:solidFill>
                <a:srgbClr val="F58466"/>
              </a:solidFill>
            </a:ln>
          </c:spPr>
          <c:marker>
            <c:symbol val="circle"/>
            <c:size val="9"/>
            <c:spPr>
              <a:solidFill>
                <a:srgbClr val="F5846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Debrief!$L$1:$P$1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xVal>
          <c:yVal>
            <c:numRef>
              <c:f>Debrief!$L$5:$P$5</c:f>
              <c:numCache>
                <c:formatCode>0%</c:formatCode>
                <c:ptCount val="5"/>
                <c:pt idx="0">
                  <c:v>2.0000000000000007E-2</c:v>
                </c:pt>
                <c:pt idx="1">
                  <c:v>0.15000000000000005</c:v>
                </c:pt>
                <c:pt idx="2">
                  <c:v>0.13</c:v>
                </c:pt>
                <c:pt idx="3">
                  <c:v>0.18000000000000005</c:v>
                </c:pt>
                <c:pt idx="4">
                  <c:v>0.24000000000000005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0327408"/>
        <c:axId val="390326848"/>
      </c:scatterChart>
      <c:catAx>
        <c:axId val="390325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26288"/>
        <c:crosses val="autoZero"/>
        <c:auto val="1"/>
        <c:lblAlgn val="ctr"/>
        <c:lblOffset val="100"/>
        <c:noMultiLvlLbl val="0"/>
      </c:catAx>
      <c:valAx>
        <c:axId val="390326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0325728"/>
        <c:crosses val="autoZero"/>
        <c:crossBetween val="between"/>
      </c:valAx>
      <c:valAx>
        <c:axId val="390326848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one"/>
        <c:crossAx val="390327408"/>
        <c:crosses val="max"/>
        <c:crossBetween val="midCat"/>
      </c:valAx>
      <c:valAx>
        <c:axId val="390327408"/>
        <c:scaling>
          <c:orientation val="minMax"/>
        </c:scaling>
        <c:delete val="1"/>
        <c:axPos val="t"/>
        <c:majorTickMark val="out"/>
        <c:minorTickMark val="none"/>
        <c:tickLblPos val="none"/>
        <c:crossAx val="390326848"/>
        <c:crosses val="max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ILPQC: Maternal Hypertension </a:t>
            </a:r>
            <a:r>
              <a:rPr lang="en-US" dirty="0" smtClean="0"/>
              <a:t>Initiative</a:t>
            </a:r>
            <a:endParaRPr lang="en-US" dirty="0"/>
          </a:p>
          <a:p>
            <a:pPr>
              <a:defRPr/>
            </a:pPr>
            <a:r>
              <a:rPr lang="en-US" dirty="0"/>
              <a:t>Percent of Teams </a:t>
            </a:r>
            <a:r>
              <a:rPr lang="en-US" dirty="0" smtClean="0"/>
              <a:t>Reporting</a:t>
            </a:r>
            <a:r>
              <a:rPr lang="en-US" baseline="0" dirty="0" smtClean="0"/>
              <a:t> they</a:t>
            </a:r>
            <a:r>
              <a:rPr lang="en-US" dirty="0" smtClean="0"/>
              <a:t> Established a </a:t>
            </a:r>
            <a:r>
              <a:rPr lang="en-US" dirty="0"/>
              <a:t>Culture of </a:t>
            </a:r>
            <a:r>
              <a:rPr lang="en-US" dirty="0" smtClean="0"/>
              <a:t>Debriefs, by</a:t>
            </a:r>
            <a:r>
              <a:rPr lang="en-US" baseline="0" dirty="0" smtClean="0"/>
              <a:t> Unit</a:t>
            </a:r>
            <a:endParaRPr lang="en-US" dirty="0"/>
          </a:p>
          <a:p>
            <a:pPr>
              <a:defRPr/>
            </a:pPr>
            <a:r>
              <a:rPr lang="en-US" dirty="0"/>
              <a:t>All Hospitals, 2016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'Debriefs Checklist'!$B$1</c:f>
              <c:strCache>
                <c:ptCount val="1"/>
                <c:pt idx="0">
                  <c:v>Baseline (N=71)</c:v>
                </c:pt>
              </c:strCache>
            </c:strRef>
          </c:tx>
          <c:invertIfNegative val="0"/>
          <c:cat>
            <c:strRef>
              <c:f>'Debriefs Checklist'!$A$2:$A$5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'Debriefs Checklist'!$B$2:$B$5</c:f>
              <c:numCache>
                <c:formatCode>0.0%</c:formatCode>
                <c:ptCount val="4"/>
                <c:pt idx="0">
                  <c:v>0.647887323943662</c:v>
                </c:pt>
                <c:pt idx="1">
                  <c:v>0.42253521126760585</c:v>
                </c:pt>
                <c:pt idx="2">
                  <c:v>0.6056338028169016</c:v>
                </c:pt>
                <c:pt idx="3">
                  <c:v>0.42253521126760585</c:v>
                </c:pt>
              </c:numCache>
            </c:numRef>
          </c:val>
        </c:ser>
        <c:ser>
          <c:idx val="1"/>
          <c:order val="1"/>
          <c:tx>
            <c:strRef>
              <c:f>'Debriefs Checklist'!$C$1</c:f>
              <c:strCache>
                <c:ptCount val="1"/>
                <c:pt idx="0">
                  <c:v>2016 Q3 (N=17)</c:v>
                </c:pt>
              </c:strCache>
            </c:strRef>
          </c:tx>
          <c:invertIfNegative val="0"/>
          <c:cat>
            <c:strRef>
              <c:f>'Debriefs Checklist'!$A$2:$A$5</c:f>
              <c:strCache>
                <c:ptCount val="4"/>
                <c:pt idx="0">
                  <c:v>L&amp;D</c:v>
                </c:pt>
                <c:pt idx="1">
                  <c:v>ED/Triage</c:v>
                </c:pt>
                <c:pt idx="2">
                  <c:v>Antepartum/Postpartum</c:v>
                </c:pt>
                <c:pt idx="3">
                  <c:v>Overall - Yes in all areas</c:v>
                </c:pt>
              </c:strCache>
            </c:strRef>
          </c:cat>
          <c:val>
            <c:numRef>
              <c:f>'Debriefs Checklist'!$C$2:$C$5</c:f>
              <c:numCache>
                <c:formatCode>0.0%</c:formatCode>
                <c:ptCount val="4"/>
                <c:pt idx="0">
                  <c:v>0.70588235294117663</c:v>
                </c:pt>
                <c:pt idx="1">
                  <c:v>0.41176470588235303</c:v>
                </c:pt>
                <c:pt idx="2">
                  <c:v>0.70588235294117663</c:v>
                </c:pt>
                <c:pt idx="3">
                  <c:v>0.41176470588235303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55664"/>
        <c:axId val="150256224"/>
      </c:barChart>
      <c:catAx>
        <c:axId val="15025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256224"/>
        <c:crosses val="autoZero"/>
        <c:auto val="1"/>
        <c:lblAlgn val="ctr"/>
        <c:lblOffset val="100"/>
        <c:noMultiLvlLbl val="0"/>
      </c:catAx>
      <c:valAx>
        <c:axId val="150256224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255664"/>
        <c:crosses val="autoZero"/>
        <c:crossBetween val="between"/>
      </c:valAx>
      <c:dTable>
        <c:showHorzBorder val="0"/>
        <c:showVertBorder val="0"/>
        <c:showOutline val="1"/>
        <c:showKeys val="0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Maternal Hypertension </a:t>
            </a:r>
            <a:r>
              <a:rPr lang="en-US" sz="1800" b="1" i="0" baseline="0" dirty="0" smtClean="0">
                <a:effectLst/>
              </a:rPr>
              <a:t>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Percent of All Reporting Hospitals Where Follow-up Appointments were Scheduled within 10 Days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2016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'Patient Discharge'!$J$9</c:f>
              <c:strCache>
                <c:ptCount val="1"/>
                <c:pt idx="0">
                  <c:v>No women had follow-up scheduled within 10 days</c:v>
                </c:pt>
              </c:strCache>
            </c:strRef>
          </c:tx>
          <c:invertIfNegative val="0"/>
          <c:cat>
            <c:strRef>
              <c:f>'Patient Discharge'!$K$8:$O$8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Discharge'!$K$9:$O$9</c:f>
              <c:numCache>
                <c:formatCode>0%</c:formatCode>
                <c:ptCount val="5"/>
                <c:pt idx="0">
                  <c:v>7.5000000000000011E-2</c:v>
                </c:pt>
                <c:pt idx="1">
                  <c:v>0.14492753623188406</c:v>
                </c:pt>
                <c:pt idx="2">
                  <c:v>0.11594202898550726</c:v>
                </c:pt>
                <c:pt idx="3">
                  <c:v>9.4594594594594683E-2</c:v>
                </c:pt>
                <c:pt idx="4">
                  <c:v>0.15873015873015878</c:v>
                </c:pt>
              </c:numCache>
            </c:numRef>
          </c:val>
        </c:ser>
        <c:ser>
          <c:idx val="1"/>
          <c:order val="1"/>
          <c:tx>
            <c:strRef>
              <c:f>'Patient Discharge'!$J$10</c:f>
              <c:strCache>
                <c:ptCount val="1"/>
                <c:pt idx="0">
                  <c:v>1-74% of women had follow-up scheduled within 10 days</c:v>
                </c:pt>
              </c:strCache>
            </c:strRef>
          </c:tx>
          <c:invertIfNegative val="0"/>
          <c:cat>
            <c:strRef>
              <c:f>'Patient Discharge'!$K$8:$O$8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Discharge'!$K$10:$O$10</c:f>
              <c:numCache>
                <c:formatCode>0%</c:formatCode>
                <c:ptCount val="5"/>
                <c:pt idx="0">
                  <c:v>0.73750000000000004</c:v>
                </c:pt>
                <c:pt idx="1">
                  <c:v>0.55072463768115976</c:v>
                </c:pt>
                <c:pt idx="2">
                  <c:v>0.49275362318840582</c:v>
                </c:pt>
                <c:pt idx="3">
                  <c:v>0.55405405405405428</c:v>
                </c:pt>
                <c:pt idx="4">
                  <c:v>0.39682539682539691</c:v>
                </c:pt>
              </c:numCache>
            </c:numRef>
          </c:val>
        </c:ser>
        <c:ser>
          <c:idx val="2"/>
          <c:order val="2"/>
          <c:tx>
            <c:strRef>
              <c:f>'Patient Discharge'!$J$11</c:f>
              <c:strCache>
                <c:ptCount val="1"/>
                <c:pt idx="0">
                  <c:v>75-100% of women had follow-up scheduled within 10 days</c:v>
                </c:pt>
              </c:strCache>
            </c:strRef>
          </c:tx>
          <c:invertIfNegative val="0"/>
          <c:cat>
            <c:strRef>
              <c:f>'Patient Discharge'!$K$8:$O$8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Discharge'!$K$11:$O$11</c:f>
              <c:numCache>
                <c:formatCode>0%</c:formatCode>
                <c:ptCount val="5"/>
                <c:pt idx="0">
                  <c:v>0.18750000000000006</c:v>
                </c:pt>
                <c:pt idx="1">
                  <c:v>0.30434782608695665</c:v>
                </c:pt>
                <c:pt idx="2">
                  <c:v>0.39130434782608714</c:v>
                </c:pt>
                <c:pt idx="3">
                  <c:v>0.35135135135135137</c:v>
                </c:pt>
                <c:pt idx="4">
                  <c:v>0.44444444444444442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0260704"/>
        <c:axId val="150261264"/>
      </c:barChart>
      <c:scatterChart>
        <c:scatterStyle val="lineMarker"/>
        <c:varyColors val="0"/>
        <c:ser>
          <c:idx val="3"/>
          <c:order val="3"/>
          <c:tx>
            <c:v>Overall % of women who had follow-up scheduled witin 10 days</c:v>
          </c:tx>
          <c:spPr>
            <a:ln>
              <a:solidFill>
                <a:srgbClr val="F58466"/>
              </a:solidFill>
            </a:ln>
          </c:spPr>
          <c:marker>
            <c:symbol val="circle"/>
            <c:size val="9"/>
            <c:spPr>
              <a:solidFill>
                <a:srgbClr val="F5846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'Patient Discharge'!$K$8:$O$8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xVal>
          <c:yVal>
            <c:numRef>
              <c:f>'Patient Discharge'!$K$12:$O$12</c:f>
              <c:numCache>
                <c:formatCode>0%</c:formatCode>
                <c:ptCount val="5"/>
                <c:pt idx="0">
                  <c:v>0.51</c:v>
                </c:pt>
                <c:pt idx="1">
                  <c:v>0.53</c:v>
                </c:pt>
                <c:pt idx="2">
                  <c:v>0.56000000000000005</c:v>
                </c:pt>
                <c:pt idx="3">
                  <c:v>0.54</c:v>
                </c:pt>
                <c:pt idx="4">
                  <c:v>0.6000000000000002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393440"/>
        <c:axId val="150261824"/>
      </c:scatterChart>
      <c:catAx>
        <c:axId val="15026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261264"/>
        <c:crosses val="autoZero"/>
        <c:auto val="1"/>
        <c:lblAlgn val="ctr"/>
        <c:lblOffset val="100"/>
        <c:noMultiLvlLbl val="0"/>
      </c:catAx>
      <c:valAx>
        <c:axId val="15026126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260704"/>
        <c:crosses val="autoZero"/>
        <c:crossBetween val="between"/>
      </c:valAx>
      <c:valAx>
        <c:axId val="150261824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one"/>
        <c:crossAx val="219393440"/>
        <c:crosses val="max"/>
        <c:crossBetween val="midCat"/>
      </c:valAx>
      <c:valAx>
        <c:axId val="219393440"/>
        <c:scaling>
          <c:orientation val="minMax"/>
        </c:scaling>
        <c:delete val="1"/>
        <c:axPos val="t"/>
        <c:majorTickMark val="out"/>
        <c:minorTickMark val="none"/>
        <c:tickLblPos val="none"/>
        <c:crossAx val="150261824"/>
        <c:crosses val="max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Maternal Hypertension </a:t>
            </a:r>
            <a:r>
              <a:rPr lang="en-US" sz="1800" b="1" i="0" baseline="0" dirty="0" smtClean="0">
                <a:effectLst/>
              </a:rPr>
              <a:t>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Percent of All Reporting Hospitals Where Women Received Discharge Education Materials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2016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'Patient Education'!$K$9</c:f>
              <c:strCache>
                <c:ptCount val="1"/>
                <c:pt idx="0">
                  <c:v>No women received discharge education material</c:v>
                </c:pt>
              </c:strCache>
            </c:strRef>
          </c:tx>
          <c:invertIfNegative val="0"/>
          <c:cat>
            <c:strRef>
              <c:f>'Patient Education'!$L$8:$P$8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Education'!$L$9:$P$9</c:f>
              <c:numCache>
                <c:formatCode>0%</c:formatCode>
                <c:ptCount val="5"/>
                <c:pt idx="0">
                  <c:v>0.32500000000000012</c:v>
                </c:pt>
                <c:pt idx="1">
                  <c:v>0.38805970149253732</c:v>
                </c:pt>
                <c:pt idx="2">
                  <c:v>0.22535211267605632</c:v>
                </c:pt>
                <c:pt idx="3">
                  <c:v>0.22972972972972969</c:v>
                </c:pt>
                <c:pt idx="4">
                  <c:v>0.27868852459016391</c:v>
                </c:pt>
              </c:numCache>
            </c:numRef>
          </c:val>
        </c:ser>
        <c:ser>
          <c:idx val="1"/>
          <c:order val="1"/>
          <c:tx>
            <c:strRef>
              <c:f>'Patient Education'!$K$10</c:f>
              <c:strCache>
                <c:ptCount val="1"/>
                <c:pt idx="0">
                  <c:v>1-74% of women received discharge education material</c:v>
                </c:pt>
              </c:strCache>
            </c:strRef>
          </c:tx>
          <c:invertIfNegative val="0"/>
          <c:cat>
            <c:strRef>
              <c:f>'Patient Education'!$L$8:$P$8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Education'!$L$10:$P$10</c:f>
              <c:numCache>
                <c:formatCode>0%</c:formatCode>
                <c:ptCount val="5"/>
                <c:pt idx="0">
                  <c:v>0.53749999999999998</c:v>
                </c:pt>
                <c:pt idx="1">
                  <c:v>0.40298507462686578</c:v>
                </c:pt>
                <c:pt idx="2">
                  <c:v>0.4929577464788733</c:v>
                </c:pt>
                <c:pt idx="3">
                  <c:v>0.44594594594594605</c:v>
                </c:pt>
                <c:pt idx="4">
                  <c:v>0.40983606557377061</c:v>
                </c:pt>
              </c:numCache>
            </c:numRef>
          </c:val>
        </c:ser>
        <c:ser>
          <c:idx val="2"/>
          <c:order val="2"/>
          <c:tx>
            <c:strRef>
              <c:f>'Patient Education'!$K$11</c:f>
              <c:strCache>
                <c:ptCount val="1"/>
                <c:pt idx="0">
                  <c:v>75-100% of women received discharge education material</c:v>
                </c:pt>
              </c:strCache>
            </c:strRef>
          </c:tx>
          <c:invertIfNegative val="0"/>
          <c:cat>
            <c:strRef>
              <c:f>'Patient Education'!$L$8:$P$8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cat>
          <c:val>
            <c:numRef>
              <c:f>'Patient Education'!$L$11:$P$11</c:f>
              <c:numCache>
                <c:formatCode>0%</c:formatCode>
                <c:ptCount val="5"/>
                <c:pt idx="0">
                  <c:v>0.13750000000000001</c:v>
                </c:pt>
                <c:pt idx="1">
                  <c:v>0.20895522388059706</c:v>
                </c:pt>
                <c:pt idx="2">
                  <c:v>0.28169014084507044</c:v>
                </c:pt>
                <c:pt idx="3">
                  <c:v>0.32432432432432456</c:v>
                </c:pt>
                <c:pt idx="4">
                  <c:v>0.31147540983606581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9397360"/>
        <c:axId val="219397920"/>
      </c:barChart>
      <c:scatterChart>
        <c:scatterStyle val="lineMarker"/>
        <c:varyColors val="0"/>
        <c:ser>
          <c:idx val="3"/>
          <c:order val="3"/>
          <c:tx>
            <c:v>Overall % of women receiving discharge education material</c:v>
          </c:tx>
          <c:spPr>
            <a:ln>
              <a:solidFill>
                <a:srgbClr val="F58466"/>
              </a:solidFill>
            </a:ln>
          </c:spPr>
          <c:marker>
            <c:symbol val="circle"/>
            <c:size val="9"/>
            <c:spPr>
              <a:solidFill>
                <a:srgbClr val="F58466"/>
              </a:solidFill>
              <a:ln>
                <a:noFill/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xVal>
            <c:strRef>
              <c:f>'Patient Education'!$L$8:$P$8</c:f>
              <c:strCache>
                <c:ptCount val="5"/>
                <c:pt idx="0">
                  <c:v>Baseline</c:v>
                </c:pt>
                <c:pt idx="1">
                  <c:v>June</c:v>
                </c:pt>
                <c:pt idx="2">
                  <c:v>July</c:v>
                </c:pt>
                <c:pt idx="3">
                  <c:v>August </c:v>
                </c:pt>
                <c:pt idx="4">
                  <c:v>September</c:v>
                </c:pt>
              </c:strCache>
            </c:strRef>
          </c:xVal>
          <c:yVal>
            <c:numRef>
              <c:f>'Patient Education'!$L$12:$P$12</c:f>
              <c:numCache>
                <c:formatCode>0%</c:formatCode>
                <c:ptCount val="5"/>
                <c:pt idx="0">
                  <c:v>0.32000000000000012</c:v>
                </c:pt>
                <c:pt idx="1">
                  <c:v>0.37000000000000011</c:v>
                </c:pt>
                <c:pt idx="2">
                  <c:v>0.3600000000000001</c:v>
                </c:pt>
                <c:pt idx="3">
                  <c:v>0.4300000000000001</c:v>
                </c:pt>
                <c:pt idx="4">
                  <c:v>0.45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399040"/>
        <c:axId val="219398480"/>
      </c:scatterChart>
      <c:catAx>
        <c:axId val="21939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9397920"/>
        <c:crosses val="autoZero"/>
        <c:auto val="1"/>
        <c:lblAlgn val="ctr"/>
        <c:lblOffset val="100"/>
        <c:noMultiLvlLbl val="0"/>
      </c:catAx>
      <c:valAx>
        <c:axId val="21939792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9397360"/>
        <c:crosses val="autoZero"/>
        <c:crossBetween val="between"/>
      </c:valAx>
      <c:valAx>
        <c:axId val="219398480"/>
        <c:scaling>
          <c:orientation val="minMax"/>
          <c:max val="1"/>
          <c:min val="0"/>
        </c:scaling>
        <c:delete val="1"/>
        <c:axPos val="r"/>
        <c:numFmt formatCode="0%" sourceLinked="1"/>
        <c:majorTickMark val="out"/>
        <c:minorTickMark val="none"/>
        <c:tickLblPos val="none"/>
        <c:crossAx val="219399040"/>
        <c:crosses val="max"/>
        <c:crossBetween val="midCat"/>
      </c:valAx>
      <c:valAx>
        <c:axId val="219399040"/>
        <c:scaling>
          <c:orientation val="minMax"/>
        </c:scaling>
        <c:delete val="1"/>
        <c:axPos val="t"/>
        <c:majorTickMark val="out"/>
        <c:minorTickMark val="none"/>
        <c:tickLblPos val="none"/>
        <c:crossAx val="219398480"/>
        <c:crosses val="max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 dirty="0">
                <a:effectLst/>
              </a:rPr>
              <a:t>ILPQC: Maternal Hypertension </a:t>
            </a:r>
            <a:r>
              <a:rPr lang="en-US" sz="1800" b="1" i="0" baseline="0" dirty="0" smtClean="0">
                <a:effectLst/>
              </a:rPr>
              <a:t>Initiative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Percent of Teams with ≥50% of Nurses and Physicians Educated on Severe Maternal Hypertension in Last 2 Years</a:t>
            </a:r>
            <a:endParaRPr lang="en-US" dirty="0">
              <a:effectLst/>
            </a:endParaRPr>
          </a:p>
          <a:p>
            <a:pPr>
              <a:defRPr/>
            </a:pPr>
            <a:r>
              <a:rPr lang="en-US" sz="1800" b="1" i="0" baseline="0" dirty="0">
                <a:effectLst/>
              </a:rPr>
              <a:t>All Hospitals, 2016</a:t>
            </a:r>
            <a:endParaRPr lang="en-US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'Nurse Phy Ed'!$A$2</c:f>
              <c:strCache>
                <c:ptCount val="1"/>
                <c:pt idx="0">
                  <c:v>≥50% Physicians Educated</c:v>
                </c:pt>
              </c:strCache>
            </c:strRef>
          </c:tx>
          <c:invertIfNegative val="0"/>
          <c:cat>
            <c:strRef>
              <c:f>'Nurse Phy Ed'!$B$1:$C$1</c:f>
              <c:strCache>
                <c:ptCount val="2"/>
                <c:pt idx="0">
                  <c:v>2016 Q2 (N=61)</c:v>
                </c:pt>
                <c:pt idx="1">
                  <c:v>2016 Q3 (N=31)</c:v>
                </c:pt>
              </c:strCache>
            </c:strRef>
          </c:cat>
          <c:val>
            <c:numRef>
              <c:f>'Nurse Phy Ed'!$B$2:$C$2</c:f>
              <c:numCache>
                <c:formatCode>0.0%</c:formatCode>
                <c:ptCount val="2"/>
                <c:pt idx="0">
                  <c:v>0.24590163934426237</c:v>
                </c:pt>
                <c:pt idx="1">
                  <c:v>0.38709677419354854</c:v>
                </c:pt>
              </c:numCache>
            </c:numRef>
          </c:val>
        </c:ser>
        <c:ser>
          <c:idx val="1"/>
          <c:order val="1"/>
          <c:tx>
            <c:strRef>
              <c:f>'Nurse Phy Ed'!$A$3</c:f>
              <c:strCache>
                <c:ptCount val="1"/>
                <c:pt idx="0">
                  <c:v>≥50% Nurses Educated</c:v>
                </c:pt>
              </c:strCache>
            </c:strRef>
          </c:tx>
          <c:invertIfNegative val="0"/>
          <c:cat>
            <c:strRef>
              <c:f>'Nurse Phy Ed'!$B$1:$C$1</c:f>
              <c:strCache>
                <c:ptCount val="2"/>
                <c:pt idx="0">
                  <c:v>2016 Q2 (N=61)</c:v>
                </c:pt>
                <c:pt idx="1">
                  <c:v>2016 Q3 (N=31)</c:v>
                </c:pt>
              </c:strCache>
            </c:strRef>
          </c:cat>
          <c:val>
            <c:numRef>
              <c:f>'Nurse Phy Ed'!$B$3:$C$3</c:f>
              <c:numCache>
                <c:formatCode>0.0%</c:formatCode>
                <c:ptCount val="2"/>
                <c:pt idx="0">
                  <c:v>0.37704918032786905</c:v>
                </c:pt>
                <c:pt idx="1">
                  <c:v>0.77419354838709675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165552"/>
        <c:axId val="150166112"/>
      </c:barChart>
      <c:catAx>
        <c:axId val="150165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166112"/>
        <c:crosses val="autoZero"/>
        <c:auto val="1"/>
        <c:lblAlgn val="ctr"/>
        <c:lblOffset val="100"/>
        <c:noMultiLvlLbl val="0"/>
      </c:catAx>
      <c:valAx>
        <c:axId val="15016611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165552"/>
        <c:crosses val="autoZero"/>
        <c:crossBetween val="between"/>
      </c:valAx>
      <c:dTable>
        <c:showHorzBorder val="0"/>
        <c:showVertBorder val="0"/>
        <c:showOutline val="1"/>
        <c:showKeys val="0"/>
        <c:txPr>
          <a:bodyPr/>
          <a:lstStyle/>
          <a:p>
            <a:pPr rtl="0">
              <a:defRPr sz="1200"/>
            </a:pPr>
            <a:endParaRPr lang="en-US"/>
          </a:p>
        </c:txPr>
      </c:dTable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HTN ILPQC: Maternal Hypertension </a:t>
            </a:r>
            <a:r>
              <a:rPr lang="en-US" dirty="0" smtClean="0"/>
              <a:t>Initiative</a:t>
            </a:r>
            <a:endParaRPr lang="en-US" dirty="0"/>
          </a:p>
          <a:p>
            <a:pPr>
              <a:defRPr/>
            </a:pPr>
            <a:r>
              <a:rPr lang="en-US" dirty="0"/>
              <a:t>Percent of Teams that Held a Severe HTN Drill During the Quarter</a:t>
            </a:r>
          </a:p>
          <a:p>
            <a:pPr>
              <a:defRPr/>
            </a:pPr>
            <a:r>
              <a:rPr lang="en-US" dirty="0"/>
              <a:t>All Hospitals, </a:t>
            </a:r>
            <a:r>
              <a:rPr lang="en-US" dirty="0" smtClean="0"/>
              <a:t>2016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'HTN Drills'!$A$2</c:f>
              <c:strCache>
                <c:ptCount val="1"/>
                <c:pt idx="0">
                  <c:v>HTN Drills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'HTN Drills'!$B$1:$C$1</c:f>
              <c:strCache>
                <c:ptCount val="2"/>
                <c:pt idx="0">
                  <c:v>2016 Q2 (N=61)</c:v>
                </c:pt>
                <c:pt idx="1">
                  <c:v>2016 Q3 (N=31)</c:v>
                </c:pt>
              </c:strCache>
            </c:strRef>
          </c:cat>
          <c:val>
            <c:numRef>
              <c:f>'HTN Drills'!$B$2:$C$2</c:f>
              <c:numCache>
                <c:formatCode>0.0%</c:formatCode>
                <c:ptCount val="2"/>
                <c:pt idx="0">
                  <c:v>0.1475409836065574</c:v>
                </c:pt>
                <c:pt idx="1">
                  <c:v>0.22580645161290328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168912"/>
        <c:axId val="150169472"/>
      </c:barChart>
      <c:catAx>
        <c:axId val="15016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169472"/>
        <c:crosses val="autoZero"/>
        <c:auto val="1"/>
        <c:lblAlgn val="ctr"/>
        <c:lblOffset val="100"/>
        <c:noMultiLvlLbl val="0"/>
      </c:catAx>
      <c:valAx>
        <c:axId val="15016947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168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i="0" baseline="0">
                <a:effectLst/>
              </a:rPr>
              <a:t>HTN ILPQC: Maternal Hypertension Initiative</a:t>
            </a:r>
            <a:endParaRPr lang="en-US">
              <a:effectLst/>
            </a:endParaRPr>
          </a:p>
          <a:p>
            <a:pPr>
              <a:defRPr/>
            </a:pPr>
            <a:r>
              <a:rPr lang="en-US" sz="1800" b="1" i="0" baseline="0">
                <a:effectLst/>
              </a:rPr>
              <a:t>Percent of Teams that have a Process for Timely ID, Triage, and Evaluation of Pregnant/Postpartum Women with HTN in the Emergency Department </a:t>
            </a:r>
          </a:p>
          <a:p>
            <a:pPr>
              <a:defRPr/>
            </a:pPr>
            <a:r>
              <a:rPr lang="en-US" sz="1800" b="1" i="0" baseline="0">
                <a:effectLst/>
              </a:rPr>
              <a:t>All Hospitals, 2016</a:t>
            </a:r>
            <a:endParaRPr lang="en-US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Sheet6!$B$1:$C$1</c:f>
              <c:strCache>
                <c:ptCount val="2"/>
                <c:pt idx="0">
                  <c:v>Baseline (N=71)</c:v>
                </c:pt>
                <c:pt idx="1">
                  <c:v>2016 Q3 (N=17)</c:v>
                </c:pt>
              </c:strCache>
            </c:strRef>
          </c:cat>
          <c:val>
            <c:numRef>
              <c:f>Sheet6!$B$2:$C$2</c:f>
              <c:numCache>
                <c:formatCode>0.0%</c:formatCode>
                <c:ptCount val="2"/>
                <c:pt idx="0">
                  <c:v>0.36619718309859156</c:v>
                </c:pt>
                <c:pt idx="1">
                  <c:v>0.82352941176470584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171712"/>
        <c:axId val="150172272"/>
      </c:barChart>
      <c:catAx>
        <c:axId val="150171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172272"/>
        <c:crosses val="autoZero"/>
        <c:auto val="1"/>
        <c:lblAlgn val="ctr"/>
        <c:lblOffset val="100"/>
        <c:noMultiLvlLbl val="0"/>
      </c:catAx>
      <c:valAx>
        <c:axId val="150172272"/>
        <c:scaling>
          <c:orientation val="minMax"/>
          <c:max val="1"/>
          <c:min val="0"/>
        </c:scaling>
        <c:delete val="0"/>
        <c:axPos val="l"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50171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136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19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20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24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25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30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31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32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492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39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701039" y="4415790"/>
            <a:ext cx="5608319" cy="4183379"/>
          </a:xfrm>
          <a:prstGeom prst="rect">
            <a:avLst/>
          </a:prstGeom>
        </p:spPr>
        <p:txBody>
          <a:bodyPr lIns="91420" tIns="91420" rIns="91420" bIns="91420" anchor="t" anchorCtr="0">
            <a:noAutofit/>
          </a:bodyPr>
          <a:lstStyle/>
          <a:p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6075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2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3072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43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423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7613" y="706438"/>
            <a:ext cx="4721225" cy="35417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F8B84B-AC4E-4D94-B11C-B7A566349C0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41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45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9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46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838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47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97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48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348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49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65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50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20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30204-478F-4DFD-97BB-57A3583ACF74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911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0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3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83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latin typeface="Calibri" pitchFamily="34" charset="0"/>
              </a:rPr>
              <a:pPr/>
              <a:t>4</a:t>
            </a:fld>
            <a:endParaRPr lang="en-US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22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7AD1C0-F823-413B-BE25-E79F1DC005E6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9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E33F94C-C7C4-40F1-8D43-2A90996B2406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6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3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854" indent="-285713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2852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59999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133" indent="-228571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274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415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855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5696" indent="-22857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77B1CA87-152D-48F1-885B-E08475F7C188}" type="slidenum">
              <a:rPr lang="en-US" altLang="en-US" smtClean="0">
                <a:latin typeface="Calibri" pitchFamily="34" charset="0"/>
              </a:rPr>
              <a:pPr eaLnBrk="1" hangingPunct="1"/>
              <a:t>7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38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9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F0FEEEAC-801D-4024-9712-F4779814F5A9}" type="slidenum">
              <a:rPr lang="en-US" altLang="en-US" smtClean="0">
                <a:latin typeface="Calibri" pitchFamily="34" charset="0"/>
              </a:rPr>
              <a:pPr eaLnBrk="1" hangingPunct="1"/>
              <a:t>10</a:t>
            </a:fld>
            <a:endParaRPr lang="en-US" alt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83C72-E57F-46B9-BCEB-729C648F49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9D016-6232-45FA-8ADB-3E90834674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6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D76C-BF6E-43E8-873B-134CC4BCD6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29216-4919-494F-9AC1-61C5CB0EB5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66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22FE2-7464-444D-9888-5625BB0FE0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4AD74-DAF2-496F-B72F-B69F11F1E8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98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87D12-84B2-4352-8AE5-95C688A6766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B6EEC-A2BB-4E92-9B5A-5C5DDB3C31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FE2E6-771C-4DAD-902D-0C1B542580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248A-1F4F-4E4F-A01A-F4CEB02FED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7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9BF9F-A89C-4E23-A223-DF5C2668576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5234-0337-49A4-95AE-B95F409D4D1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35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E7BD2-F12D-4879-A922-C388FEBBCF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26E9C-95F4-40F1-A0CC-05FB89FA5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CD8D9-253A-4B35-A960-06A965DD6C8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FCE26-59DD-4B2C-B8BF-163991DAB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74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7B712-796E-4AAA-9E83-9A6C7240BF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BD9A-BDBB-4C7C-93FA-60E2491F188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038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7E19-A5BB-4136-A2A7-02C5A01C45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8F253-E42C-440D-A102-695CD11A4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2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D626B-8D38-44B8-AB4C-176A445268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A8B7-1067-4155-BF3F-44ED22BD543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92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E27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1" spc="-50" baseline="0">
                <a:solidFill>
                  <a:srgbClr val="004875"/>
                </a:solidFill>
                <a:latin typeface="+mn-lt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9525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253" y="725863"/>
            <a:ext cx="2623505" cy="44631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3826" y="4596242"/>
            <a:ext cx="7543800" cy="1601358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 baseline="0">
                <a:solidFill>
                  <a:srgbClr val="E27500"/>
                </a:solidFill>
              </a:defRPr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Title, Organization</a:t>
            </a:r>
          </a:p>
          <a:p>
            <a:pPr lvl="0"/>
            <a:r>
              <a:rPr lang="en-US" dirty="0" smtClean="0"/>
              <a:t>Date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4677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range and Blue Bullets and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8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7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900" b="1" baseline="0"/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2556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12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30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icon to insert picture, graphic or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07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on icon to insert picture, graphic or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41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05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849596" y="68409"/>
            <a:ext cx="1795517" cy="290694"/>
          </a:xfrm>
        </p:spPr>
        <p:txBody>
          <a:bodyPr>
            <a:normAutofit/>
          </a:bodyPr>
          <a:lstStyle>
            <a:lvl1pPr marL="0" indent="0" algn="ctr">
              <a:buNone/>
              <a:defRPr sz="1400" b="1" i="0" spc="0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 smtClean="0"/>
              <a:t>RUNNIG HEADER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1016000" y="1847850"/>
            <a:ext cx="7085013" cy="3792538"/>
          </a:xfrm>
        </p:spPr>
        <p:txBody>
          <a:bodyPr/>
          <a:lstStyle>
            <a:lvl1pPr marL="0" indent="0">
              <a:buNone/>
              <a:defRPr b="1" i="0">
                <a:solidFill>
                  <a:srgbClr val="003862"/>
                </a:solidFill>
                <a:latin typeface="Calibri"/>
                <a:cs typeface="Calibri"/>
              </a:defRPr>
            </a:lvl1pPr>
            <a:lvl2pPr marL="914400" indent="-457200">
              <a:buClr>
                <a:srgbClr val="E37500"/>
              </a:buClr>
              <a:buSzPct val="125000"/>
              <a:buFont typeface="Lucida Grande"/>
              <a:buChar char="&gt;"/>
              <a:defRPr b="1" i="0">
                <a:solidFill>
                  <a:srgbClr val="6780A8"/>
                </a:solidFill>
                <a:latin typeface="Calibri"/>
                <a:cs typeface="Calibri"/>
              </a:defRPr>
            </a:lvl2pPr>
            <a:lvl3pPr marL="12573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Calibri"/>
                <a:cs typeface="Calibri"/>
              </a:defRPr>
            </a:lvl3pPr>
            <a:lvl4pPr marL="17145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Museo Sans Rounded 500"/>
                <a:cs typeface="Museo Sans Rounded 500"/>
              </a:defRPr>
            </a:lvl4pPr>
            <a:lvl5pPr marL="2171700" indent="-342900">
              <a:buClr>
                <a:srgbClr val="E37500"/>
              </a:buClr>
              <a:buSzPct val="125000"/>
              <a:buFont typeface="Lucida Grande"/>
              <a:buChar char="&gt;"/>
              <a:defRPr b="0" i="0">
                <a:solidFill>
                  <a:srgbClr val="6780A8"/>
                </a:solidFill>
                <a:latin typeface="Museo Sans Rounded 500"/>
                <a:cs typeface="Museo Sans Rounded 50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5" name="Picture 4" descr="Healthy Connections Logo 01 RGB.t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03" y="6250734"/>
            <a:ext cx="2075263" cy="34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667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54ED01-E2A0-4C1E-8E21-014B9904157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4400">
                <a:solidFill>
                  <a:srgbClr val="5B9BD5"/>
                </a:solidFill>
                <a:latin typeface="Wingdings" pitchFamily="2" charset="2"/>
                <a:ea typeface="+mn-ea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381071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52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Blue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08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Orange and Blue Bullets and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Clr>
                <a:srgbClr val="E275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004875"/>
              </a:buClr>
              <a:defRPr/>
            </a:lvl3pPr>
            <a:lvl4pPr>
              <a:buClr>
                <a:srgbClr val="E27500"/>
              </a:buClr>
              <a:defRPr/>
            </a:lvl4pPr>
            <a:lvl5pPr>
              <a:buClr>
                <a:srgbClr val="7993B7"/>
              </a:buClr>
              <a:defRPr>
                <a:solidFill>
                  <a:srgbClr val="004875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9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36997" y="3133725"/>
            <a:ext cx="7878353" cy="70881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900" b="1" baseline="0"/>
            </a:lvl1pPr>
          </a:lstStyle>
          <a:p>
            <a:pPr lvl="0"/>
            <a:r>
              <a:rPr lang="en-US" dirty="0" smtClean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67924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23198"/>
            <a:ext cx="3867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23198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03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98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83131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107043"/>
            <a:ext cx="3868737" cy="368458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83131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107043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62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Full Siz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304925"/>
            <a:ext cx="7886700" cy="4592638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icon to insert picture, graphic or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52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Picture Graphic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4875"/>
                </a:solidFill>
              </a:defRPr>
            </a:lvl1pPr>
          </a:lstStyle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616449" y="503238"/>
            <a:ext cx="7898901" cy="5249862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dirty="0" smtClean="0"/>
              <a:t>Click on icon to insert picture, graphic or table.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0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8328" y="2306871"/>
            <a:ext cx="2247345" cy="224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852755"/>
          </a:xfrm>
          <a:prstGeom prst="rect">
            <a:avLst/>
          </a:prstGeom>
          <a:solidFill>
            <a:srgbClr val="00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598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11/1/2016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5E9DDBED-A79D-44C7-A052-3A43682B53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11/1/2016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0E53F50E-76FC-457E-A97B-94AAC08779C4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8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78DDD7A-47EC-401D-B3A3-E89E6A2F782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767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1640D55-031C-4AD9-A16C-4EFA2F922910}" type="slidenum">
              <a:rPr lang="en-US" smtClean="0"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775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  <p:sldLayoutId id="21474841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9854"/>
          </a:xfrm>
          <a:prstGeom prst="rect">
            <a:avLst/>
          </a:prstGeom>
          <a:solidFill>
            <a:srgbClr val="00487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215367"/>
            <a:ext cx="7966710" cy="4820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004875"/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C1640D55-031C-4AD9-A16C-4EFA2F922910}" type="slidenum">
              <a:rPr lang="en-US" smtClean="0"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+mn-ea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28650" y="6197511"/>
            <a:ext cx="7886700" cy="0"/>
          </a:xfrm>
          <a:prstGeom prst="line">
            <a:avLst/>
          </a:prstGeom>
          <a:ln w="12700">
            <a:solidFill>
              <a:srgbClr val="00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6350"/>
            <a:ext cx="2133475" cy="3629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212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487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400" kern="1200">
          <a:solidFill>
            <a:srgbClr val="00487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2000" kern="1200">
          <a:solidFill>
            <a:srgbClr val="00487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4875"/>
        </a:buClr>
        <a:buSzPct val="70000"/>
        <a:buFont typeface="Wingdings" panose="05000000000000000000" pitchFamily="2" charset="2"/>
        <a:buChar char="Ø"/>
        <a:defRPr sz="1800" kern="1200">
          <a:solidFill>
            <a:srgbClr val="0048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bit.ly/2eHKGph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www.safehealthcareforeverywoman.org/aim-emodules-3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mailto:info@ilpqc.or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ILPQCmoc" TargetMode="External"/><Relationship Id="rId2" Type="http://schemas.openxmlformats.org/officeDocument/2006/relationships/hyperlink" Target="mailto:info@ilpqc.or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dhhs.gov/sites/default/files/LARC.pdf" TargetMode="External"/><Relationship Id="rId1" Type="http://schemas.openxmlformats.org/officeDocument/2006/relationships/slideLayout" Target="../slideLayouts/slideLayout2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oosewellsc.org/SC_Postpartum_LARC_Toolkit.pdf" TargetMode="External"/><Relationship Id="rId1" Type="http://schemas.openxmlformats.org/officeDocument/2006/relationships/slideLayout" Target="../slideLayouts/slideLayout2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mailto:GieseM@scdhhs.gov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mailto:Montrelle.Robertson@scdhhs.gov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Fourth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November </a:t>
            </a:r>
            <a:r>
              <a:rPr lang="en-US" altLang="en-US" sz="2000" dirty="0">
                <a:solidFill>
                  <a:srgbClr val="898989"/>
                </a:solidFill>
              </a:rPr>
              <a:t>3</a:t>
            </a:r>
            <a:r>
              <a:rPr lang="en-US" altLang="en-US" sz="2000" dirty="0" smtClean="0">
                <a:solidFill>
                  <a:srgbClr val="898989"/>
                </a:solidFill>
              </a:rPr>
              <a:t>, 2016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Hot Topics in Obstetric QI: Discussion of Current and Future Initiatives</a:t>
            </a:r>
            <a:endParaRPr lang="en-US" altLang="en-US" sz="36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8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Rapid Access to Medication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256659"/>
              </p:ext>
            </p:extLst>
          </p:nvPr>
        </p:nvGraphicFramePr>
        <p:xfrm>
          <a:off x="76201" y="1219200"/>
          <a:ext cx="8991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Barriers to Reducing Time to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Treatment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Lack of provider, staff awareness of best practices for BP assessment and need to treat within 30-60 </a:t>
            </a:r>
            <a:r>
              <a:rPr lang="en-US" sz="2800" dirty="0" err="1" smtClean="0"/>
              <a:t>mins</a:t>
            </a:r>
            <a:endParaRPr lang="en-US" sz="2800" dirty="0" smtClean="0"/>
          </a:p>
          <a:p>
            <a:pPr>
              <a:buClr>
                <a:srgbClr val="F58466"/>
              </a:buClr>
            </a:pPr>
            <a:r>
              <a:rPr lang="en-US" sz="2800" dirty="0" smtClean="0"/>
              <a:t>Time </a:t>
            </a:r>
            <a:r>
              <a:rPr lang="en-US" sz="2800" dirty="0"/>
              <a:t>to transport from triage to L &amp; D</a:t>
            </a:r>
          </a:p>
          <a:p>
            <a:pPr>
              <a:buClr>
                <a:srgbClr val="F58466"/>
              </a:buClr>
            </a:pPr>
            <a:r>
              <a:rPr lang="en-US" sz="2800" dirty="0"/>
              <a:t>Connecting with provider when out of hospital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Time </a:t>
            </a:r>
            <a:r>
              <a:rPr lang="en-US" sz="2800" dirty="0"/>
              <a:t>to notify provider/provider response and lack of IV access in postpartum unit</a:t>
            </a:r>
          </a:p>
          <a:p>
            <a:pPr>
              <a:buClr>
                <a:srgbClr val="F58466"/>
              </a:buClr>
            </a:pPr>
            <a:r>
              <a:rPr lang="en-US" sz="2800" dirty="0"/>
              <a:t>Difficulty starting IV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Patient </a:t>
            </a:r>
            <a:r>
              <a:rPr lang="en-US" sz="2800" dirty="0"/>
              <a:t>dissatisfaction with frequent BP measurement during mother/baby </a:t>
            </a:r>
            <a:r>
              <a:rPr lang="en-US" sz="2800" dirty="0" smtClean="0"/>
              <a:t>bonding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82350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Barriers to Implementing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ACOG Algorithms &amp; Order Sets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Not all providers are utilizing 2013 diagnostic </a:t>
            </a:r>
            <a:r>
              <a:rPr lang="en-US" dirty="0"/>
              <a:t>criteria </a:t>
            </a:r>
            <a:r>
              <a:rPr lang="en-US" dirty="0" smtClean="0"/>
              <a:t>&amp; </a:t>
            </a:r>
            <a:r>
              <a:rPr lang="en-US" dirty="0"/>
              <a:t>the ACOG </a:t>
            </a:r>
            <a:r>
              <a:rPr lang="en-US" dirty="0" smtClean="0"/>
              <a:t>algorithms </a:t>
            </a:r>
            <a:r>
              <a:rPr lang="en-US" dirty="0"/>
              <a:t>and order </a:t>
            </a:r>
            <a:r>
              <a:rPr lang="en-US" dirty="0" smtClean="0"/>
              <a:t>sets </a:t>
            </a:r>
            <a:endParaRPr lang="en-US" dirty="0"/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Accomplishing buy in to updated standards of care across all providers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“Treating</a:t>
            </a:r>
            <a:r>
              <a:rPr lang="en-US" dirty="0"/>
              <a:t>” with Mag Sulfate instead of first line </a:t>
            </a:r>
            <a:r>
              <a:rPr lang="en-US" dirty="0" err="1"/>
              <a:t>antihypertensives</a:t>
            </a:r>
            <a:r>
              <a:rPr lang="en-US" dirty="0"/>
              <a:t> 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dirty="0"/>
              <a:t>Provider delaying treatment to wait and see if BP comes down after confirmed </a:t>
            </a:r>
            <a:r>
              <a:rPr lang="en-US" dirty="0" smtClean="0"/>
              <a:t>elevated BP</a:t>
            </a:r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Perceived </a:t>
            </a:r>
            <a:r>
              <a:rPr lang="en-US" dirty="0"/>
              <a:t>need for cardiac monitoring with </a:t>
            </a:r>
            <a:r>
              <a:rPr lang="en-US" dirty="0" smtClean="0"/>
              <a:t>IV antihypertensive </a:t>
            </a:r>
            <a:r>
              <a:rPr lang="en-US" dirty="0"/>
              <a:t>treatment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00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Barriers to Implementing </a:t>
            </a:r>
            <a:b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ACOG Algorithms &amp; Order Sets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/>
              <a:t>Long multi department/multistep approval processes with meetings subject to cancellation </a:t>
            </a:r>
          </a:p>
          <a:p>
            <a:pPr>
              <a:buClr>
                <a:srgbClr val="F58466"/>
              </a:buClr>
            </a:pPr>
            <a:r>
              <a:rPr lang="en-US" dirty="0"/>
              <a:t>Delays/challenges in developing EMR solutions with ITS</a:t>
            </a:r>
          </a:p>
          <a:p>
            <a:pPr>
              <a:buClr>
                <a:srgbClr val="F58466"/>
              </a:buClr>
            </a:pPr>
            <a:r>
              <a:rPr lang="en-US" dirty="0"/>
              <a:t>Getting the right stakeholders at the table and reaching consensus</a:t>
            </a:r>
          </a:p>
          <a:p>
            <a:pPr>
              <a:buClr>
                <a:srgbClr val="F58466"/>
              </a:buClr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9068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Strategies to Reduce Time to </a:t>
            </a:r>
            <a:b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Treatment</a:t>
            </a:r>
            <a:endParaRPr lang="en-US" sz="4000" b="1" dirty="0">
              <a:solidFill>
                <a:srgbClr val="FF0000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/>
              <a:t>Partner with pharmacy for quicker access to </a:t>
            </a:r>
            <a:r>
              <a:rPr lang="en-US" sz="2400" dirty="0" smtClean="0"/>
              <a:t>IV HTN meds </a:t>
            </a:r>
            <a:r>
              <a:rPr lang="en-US" sz="2400" dirty="0"/>
              <a:t>in all units using: </a:t>
            </a:r>
            <a:r>
              <a:rPr lang="en-US" sz="2400" dirty="0" smtClean="0"/>
              <a:t>standing orders, availability </a:t>
            </a:r>
            <a:r>
              <a:rPr lang="en-US" sz="2400" dirty="0"/>
              <a:t>in </a:t>
            </a:r>
            <a:r>
              <a:rPr lang="en-US" sz="2400" dirty="0" smtClean="0"/>
              <a:t>PYXIS &amp; override </a:t>
            </a:r>
            <a:r>
              <a:rPr lang="en-US" sz="2400" dirty="0"/>
              <a:t>of </a:t>
            </a:r>
            <a:r>
              <a:rPr lang="en-US" sz="2400" dirty="0" err="1" smtClean="0"/>
              <a:t>antihypertensives</a:t>
            </a:r>
            <a:endParaRPr lang="en-US" sz="2400" dirty="0" smtClean="0"/>
          </a:p>
          <a:p>
            <a:pPr>
              <a:buClr>
                <a:srgbClr val="F58466"/>
              </a:buClr>
            </a:pPr>
            <a:r>
              <a:rPr lang="en-US" sz="2400" dirty="0" smtClean="0"/>
              <a:t>Changing policies </a:t>
            </a:r>
            <a:r>
              <a:rPr lang="en-US" sz="2400" dirty="0"/>
              <a:t>on telemetry </a:t>
            </a:r>
            <a:r>
              <a:rPr lang="en-US" sz="2400" dirty="0" smtClean="0"/>
              <a:t>with IV meds, </a:t>
            </a:r>
            <a:r>
              <a:rPr lang="en-US" sz="2400" dirty="0"/>
              <a:t>labetalol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Facilitate consistent and timely interdepartmental communication using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nurse champions to carry </a:t>
            </a:r>
            <a:r>
              <a:rPr lang="en-US" sz="2400" dirty="0" smtClean="0"/>
              <a:t>to all units; debriefs, huddles, daily rounds, individual feedback </a:t>
            </a:r>
            <a:r>
              <a:rPr lang="en-US" sz="2400" dirty="0"/>
              <a:t>to discuss </a:t>
            </a:r>
            <a:r>
              <a:rPr lang="en-US" sz="2400" dirty="0" smtClean="0"/>
              <a:t>cases; share </a:t>
            </a:r>
            <a:r>
              <a:rPr lang="en-US" sz="2400" dirty="0" err="1" smtClean="0"/>
              <a:t>REDCap</a:t>
            </a:r>
            <a:r>
              <a:rPr lang="en-US" sz="2400" dirty="0" smtClean="0"/>
              <a:t> </a:t>
            </a:r>
            <a:r>
              <a:rPr lang="en-US" sz="2400" dirty="0"/>
              <a:t>data with staff and providers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Adapt </a:t>
            </a:r>
            <a:r>
              <a:rPr lang="en-US" sz="2400" dirty="0"/>
              <a:t>and implement protocols, checklists, and standard order sets </a:t>
            </a:r>
            <a:r>
              <a:rPr lang="en-US" sz="2400" dirty="0" smtClean="0"/>
              <a:t> across units</a:t>
            </a:r>
            <a:endParaRPr lang="en-US" sz="2400" dirty="0"/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702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Strategies to Implement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ACOG Algorithms &amp; Order Sets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436688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Develop </a:t>
            </a:r>
            <a:r>
              <a:rPr lang="en-US" sz="2400" dirty="0"/>
              <a:t>interdisciplinary committee to review algorithms and order sets for </a:t>
            </a:r>
            <a:r>
              <a:rPr lang="en-US" sz="2400" dirty="0" smtClean="0"/>
              <a:t>implementation using Plan/Do / Study / Act = small test of change = test  </a:t>
            </a:r>
            <a:r>
              <a:rPr lang="en-US" sz="2400" dirty="0"/>
              <a:t>1 provider, 1 patient, 1 </a:t>
            </a:r>
            <a:r>
              <a:rPr lang="en-US" sz="2400" dirty="0" smtClean="0"/>
              <a:t>day or test 1 unit for 1 week</a:t>
            </a:r>
            <a:endParaRPr lang="en-US" sz="2400" dirty="0"/>
          </a:p>
          <a:p>
            <a:pPr>
              <a:buClr>
                <a:srgbClr val="F58466"/>
              </a:buClr>
            </a:pPr>
            <a:r>
              <a:rPr lang="en-US" sz="2400" dirty="0"/>
              <a:t>Integrate into EMR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Develop easily accessible printed algorithms </a:t>
            </a:r>
            <a:r>
              <a:rPr lang="en-US" sz="2400" dirty="0" smtClean="0"/>
              <a:t>&amp; order </a:t>
            </a:r>
            <a:r>
              <a:rPr lang="en-US" sz="2400" dirty="0"/>
              <a:t>sets (e.g. </a:t>
            </a:r>
            <a:r>
              <a:rPr lang="en-US" sz="2400" dirty="0" smtClean="0"/>
              <a:t>bedside clipboard, pocket </a:t>
            </a:r>
            <a:r>
              <a:rPr lang="en-US" sz="2400" dirty="0"/>
              <a:t>card order sets)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Use key words in nurse provider </a:t>
            </a:r>
            <a:r>
              <a:rPr lang="en-US" sz="2400" dirty="0" smtClean="0"/>
              <a:t>communications: “</a:t>
            </a:r>
            <a:r>
              <a:rPr lang="en-US" sz="2400" i="1" dirty="0" smtClean="0"/>
              <a:t>your </a:t>
            </a:r>
            <a:r>
              <a:rPr lang="en-US" sz="2400" i="1" dirty="0"/>
              <a:t>patient has severe range hypertension</a:t>
            </a:r>
            <a:r>
              <a:rPr lang="en-US" sz="2400" i="1" dirty="0" smtClean="0"/>
              <a:t>”, report BPs, “I would like to activate severe HTN protocol</a:t>
            </a:r>
            <a:r>
              <a:rPr lang="en-US" sz="2400" dirty="0" smtClean="0"/>
              <a:t>”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Post severe HTN time to treatment sign across units</a:t>
            </a:r>
            <a:endParaRPr lang="en-US" sz="2400" dirty="0"/>
          </a:p>
          <a:p>
            <a:pPr lvl="1">
              <a:buClr>
                <a:srgbClr val="004990"/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rgbClr val="F58466"/>
              </a:buClr>
            </a:pPr>
            <a:endParaRPr lang="en-US" sz="2400" dirty="0"/>
          </a:p>
          <a:p>
            <a:pPr>
              <a:buClr>
                <a:srgbClr val="F58466"/>
              </a:buClr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19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Tools to Implement ACOG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Algorithms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&amp; Order Sets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217237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89760"/>
            <a:ext cx="3368186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2434299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02451"/>
              </p:ext>
            </p:extLst>
          </p:nvPr>
        </p:nvGraphicFramePr>
        <p:xfrm>
          <a:off x="457200" y="4876800"/>
          <a:ext cx="8473587" cy="12598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62200"/>
                <a:gridCol w="2743200"/>
                <a:gridCol w="33681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ACOG Pocket Order Sets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ACOG DII Checklists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ACOG DII Algorithms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Available</a:t>
                      </a:r>
                      <a:r>
                        <a:rPr lang="en-US" sz="1400" baseline="0" dirty="0" smtClean="0"/>
                        <a:t> to pick up at the table to the left of the stage!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Available on website or under Tab 5 in your binder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Available on website or under Tab 7 in your binder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All tools can be implemented in to EHR!</a:t>
                      </a:r>
                      <a:endParaRPr 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just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3249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Tools to Implement ACOG </a:t>
            </a:r>
            <a:b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Algorithms </a:t>
            </a:r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&amp; Order </a:t>
            </a: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Sets – Physician Buy In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510404"/>
              </p:ext>
            </p:extLst>
          </p:nvPr>
        </p:nvGraphicFramePr>
        <p:xfrm>
          <a:off x="457200" y="4572000"/>
          <a:ext cx="8473586" cy="13106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20614"/>
                <a:gridCol w="455297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AIM </a:t>
                      </a:r>
                      <a:r>
                        <a:rPr lang="en-US" sz="1600" dirty="0" err="1" smtClean="0"/>
                        <a:t>eModules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Severe Maternal</a:t>
                      </a:r>
                      <a:r>
                        <a:rPr lang="en-US" sz="1600" baseline="0" dirty="0" smtClean="0"/>
                        <a:t> HTN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Grand Rounds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Available on AIM website.</a:t>
                      </a:r>
                      <a:r>
                        <a:rPr lang="en-US" sz="1400" baseline="0" dirty="0" smtClean="0"/>
                        <a:t> Q</a:t>
                      </a:r>
                      <a:r>
                        <a:rPr lang="en-US" sz="1400" dirty="0" smtClean="0"/>
                        <a:t>uiz at end with certificate -  can ask</a:t>
                      </a:r>
                      <a:r>
                        <a:rPr lang="en-US" sz="1400" baseline="0" dirty="0" smtClean="0"/>
                        <a:t> providers/staff to submit certificate.  View </a:t>
                      </a:r>
                      <a:r>
                        <a:rPr lang="en-US" sz="1400" baseline="0" dirty="0" err="1" smtClean="0"/>
                        <a:t>eModules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smtClean="0">
                          <a:hlinkClick r:id="rId2"/>
                        </a:rPr>
                        <a:t>here</a:t>
                      </a:r>
                      <a:r>
                        <a:rPr lang="en-US" sz="1400" baseline="0" dirty="0" smtClean="0"/>
                        <a:t>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dirty="0" smtClean="0"/>
                        <a:t>Available to download</a:t>
                      </a:r>
                      <a:r>
                        <a:rPr lang="en-US" sz="1400" baseline="0" dirty="0" smtClean="0"/>
                        <a:t> from ILPQC website (or click </a:t>
                      </a:r>
                      <a:r>
                        <a:rPr lang="en-US" sz="1400" baseline="0" dirty="0" smtClean="0">
                          <a:hlinkClick r:id="rId3"/>
                        </a:rPr>
                        <a:t>here</a:t>
                      </a:r>
                      <a:r>
                        <a:rPr lang="en-US" sz="1400" baseline="0" dirty="0" smtClean="0"/>
                        <a:t>). Speakers group available to provide Grand Rounds across the state.  Email </a:t>
                      </a:r>
                      <a:r>
                        <a:rPr lang="en-US" sz="1400" baseline="0" dirty="0" smtClean="0">
                          <a:hlinkClick r:id="rId4"/>
                        </a:rPr>
                        <a:t>info@ilpqc.org</a:t>
                      </a:r>
                      <a:r>
                        <a:rPr lang="en-US" sz="1400" baseline="0" dirty="0" smtClean="0"/>
                        <a:t> for more information.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1545842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16" y="1524000"/>
            <a:ext cx="1473284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788" y="2209800"/>
            <a:ext cx="1456212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07067"/>
            <a:ext cx="3691647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54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Goal 2: Implementing regular debriefs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44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Debriefs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319471"/>
              </p:ext>
            </p:extLst>
          </p:nvPr>
        </p:nvGraphicFramePr>
        <p:xfrm>
          <a:off x="0" y="1219200"/>
          <a:ext cx="9144000" cy="475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677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Review Maternal Hypertension Initiative goals, 2016 data, OB Teams October 2016 survey results (N = 42) 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Identify barriers and discuss key strategies for the Maternal Hypertension Initiative 2017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Discussion of future OB teams initiatives </a:t>
            </a:r>
            <a:endParaRPr lang="en-US" altLang="en-US" sz="2400" dirty="0"/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Long acting reversible contraception  </a:t>
            </a:r>
            <a:r>
              <a:rPr lang="en-US" altLang="en-US" sz="2400" dirty="0"/>
              <a:t>- Monty Robertson, MHA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Reducing primary cesareans - Maurice </a:t>
            </a:r>
            <a:r>
              <a:rPr lang="en-US" altLang="en-US" sz="2400" dirty="0" err="1"/>
              <a:t>Druzin</a:t>
            </a:r>
            <a:r>
              <a:rPr lang="en-US" altLang="en-US" sz="2400" dirty="0"/>
              <a:t>, MD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17 </a:t>
            </a:r>
            <a:r>
              <a:rPr lang="en-US" sz="2400" dirty="0" err="1"/>
              <a:t>Hydroxyprogesterone</a:t>
            </a:r>
            <a:r>
              <a:rPr lang="en-US" altLang="en-US" sz="2400" dirty="0" smtClean="0"/>
              <a:t> - Michael </a:t>
            </a:r>
            <a:r>
              <a:rPr lang="en-US" altLang="en-US" sz="2400" dirty="0" err="1"/>
              <a:t>Marcotte</a:t>
            </a:r>
            <a:r>
              <a:rPr lang="en-US" altLang="en-US" sz="2400" dirty="0"/>
              <a:t>, MD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Maternal opioid use/addiction - </a:t>
            </a:r>
            <a:r>
              <a:rPr lang="en-US" altLang="en-US" sz="2400" dirty="0" smtClean="0"/>
              <a:t>Michael </a:t>
            </a:r>
            <a:r>
              <a:rPr lang="en-US" altLang="en-US" sz="2400" dirty="0" err="1"/>
              <a:t>Marcotte</a:t>
            </a:r>
            <a:r>
              <a:rPr lang="en-US" altLang="en-US" sz="2400" dirty="0"/>
              <a:t>, </a:t>
            </a:r>
            <a:r>
              <a:rPr lang="en-US" altLang="en-US" sz="2400" dirty="0" smtClean="0"/>
              <a:t>MD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Hemorrhage 2.0 / VTE </a:t>
            </a:r>
            <a:r>
              <a:rPr lang="en-US" altLang="en-US" sz="2400" dirty="0"/>
              <a:t>- Mary </a:t>
            </a:r>
            <a:r>
              <a:rPr lang="en-US" altLang="en-US" sz="2400" dirty="0" err="1"/>
              <a:t>D’Alton</a:t>
            </a:r>
            <a:r>
              <a:rPr lang="en-US" altLang="en-US" sz="2400" dirty="0"/>
              <a:t>, MD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23386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Debriefs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469592"/>
              </p:ext>
            </p:extLst>
          </p:nvPr>
        </p:nvGraphicFramePr>
        <p:xfrm>
          <a:off x="0" y="12954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948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Barriers to Implementing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Physician-Nurse Debriefs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Value not apparent among providers and nurses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Competing </a:t>
            </a:r>
            <a:r>
              <a:rPr lang="en-US" dirty="0"/>
              <a:t>priorities for providers and nurses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Difficult to connect with physician in a timely manner following event, requires catching them before they leave unit or calling them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Nurse assertiveness needed to initiate 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Lack of coordination with ED around severe HTN cases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9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Strategies for Implementing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Physician-Nurse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Debriefs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300" dirty="0" smtClean="0"/>
              <a:t>Include hospital leadership in education and communications around implementing debriefs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Illustrate value of debriefs through case examples 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Remind staff importance of debriefs during shift changes and check-in if not completed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Utilize role play examples to demonstrate debrief skills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Incorporate debrief into clinical care (</a:t>
            </a:r>
            <a:r>
              <a:rPr lang="en-US" sz="2300" dirty="0" err="1" smtClean="0"/>
              <a:t>eg</a:t>
            </a:r>
            <a:r>
              <a:rPr lang="en-US" sz="2300" dirty="0" smtClean="0"/>
              <a:t>. End of phone call to report med given or BP controlled, discuss time to treatment)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Add documentation field in electronic patient chart for debrief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Include paper debrief form at the end of the patient chart</a:t>
            </a:r>
          </a:p>
          <a:p>
            <a:pPr>
              <a:buClr>
                <a:srgbClr val="F58466"/>
              </a:buClr>
            </a:pPr>
            <a:r>
              <a:rPr lang="en-US" sz="2300" dirty="0" smtClean="0"/>
              <a:t>QI team regularly review and have timely solution oriented response to issues raised on </a:t>
            </a:r>
            <a:r>
              <a:rPr lang="en-US" sz="2300" dirty="0" smtClean="0"/>
              <a:t>debriefs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35968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Goal 3: Increasing Patient Discharge Education and follow-up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9429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Patient Discharge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55439"/>
              </p:ext>
            </p:extLst>
          </p:nvPr>
        </p:nvGraphicFramePr>
        <p:xfrm>
          <a:off x="1" y="1295400"/>
          <a:ext cx="9144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3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Patient Education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512465"/>
              </p:ext>
            </p:extLst>
          </p:nvPr>
        </p:nvGraphicFramePr>
        <p:xfrm>
          <a:off x="1" y="1219200"/>
          <a:ext cx="9144000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836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Barriers to Patient Discharge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Education &amp; Follow-Up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Lack </a:t>
            </a:r>
            <a:r>
              <a:rPr lang="en-US" sz="2800" dirty="0"/>
              <a:t>of awareness and buy in to the 72 hour follow-up appointments for patients discharged on medications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System barriers to change and use external education resources for discharge education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Difficulty scheduling follow-up appointment due to patient delays, weekend discharge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Availability of staff at clinics for follow-up BP checks 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Lack of systematic way to identify patients with HTN at time of discharge to insure timely follow up appt</a:t>
            </a:r>
            <a:endParaRPr lang="en-US" sz="2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96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Strategies to Implement Patient </a:t>
            </a:r>
            <a:b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Discharge Education </a:t>
            </a:r>
            <a: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  <a:t>&amp; Follow-Up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435781"/>
            <a:ext cx="8229601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Develop discharge policy with education and follow-up appointment scheduled for all deliveries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Designate </a:t>
            </a:r>
            <a:r>
              <a:rPr lang="en-US" sz="2400" dirty="0" smtClean="0"/>
              <a:t>staff to </a:t>
            </a:r>
            <a:r>
              <a:rPr lang="en-US" sz="2400" dirty="0"/>
              <a:t>call for patient’s follow-up appointment during office hours, including process for unassigned patients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Incorporate </a:t>
            </a:r>
            <a:r>
              <a:rPr lang="en-US" sz="2400" dirty="0"/>
              <a:t>updated patient discharge education and physician follow-up appointment in 72 hours as favorite or “smart phrase” </a:t>
            </a:r>
            <a:r>
              <a:rPr lang="en-US" sz="2400" dirty="0" smtClean="0"/>
              <a:t>or add to patient education tab in </a:t>
            </a:r>
            <a:r>
              <a:rPr lang="en-US" sz="2400" dirty="0"/>
              <a:t>EMR</a:t>
            </a:r>
          </a:p>
          <a:p>
            <a:pPr>
              <a:buClr>
                <a:srgbClr val="F58466"/>
              </a:buClr>
            </a:pPr>
            <a:r>
              <a:rPr lang="en-US" sz="2400" dirty="0"/>
              <a:t>Develop discharge booklet with </a:t>
            </a:r>
            <a:r>
              <a:rPr lang="en-US" sz="2400" dirty="0" smtClean="0"/>
              <a:t>hypertension </a:t>
            </a:r>
            <a:r>
              <a:rPr lang="en-US" sz="2400" dirty="0"/>
              <a:t>signs &amp; </a:t>
            </a:r>
            <a:r>
              <a:rPr lang="en-US" sz="2400" dirty="0" smtClean="0"/>
              <a:t>symptoms </a:t>
            </a:r>
            <a:r>
              <a:rPr lang="en-US" sz="2400" dirty="0"/>
              <a:t>and need for follow-up or insert into all </a:t>
            </a:r>
            <a:r>
              <a:rPr lang="en-US" sz="2400" dirty="0" smtClean="0"/>
              <a:t>current printed </a:t>
            </a:r>
            <a:r>
              <a:rPr lang="en-US" sz="2400" dirty="0"/>
              <a:t>discharge papers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Distribute paper Preeclampsia Foundation tear pads or purchase electronic </a:t>
            </a:r>
            <a:r>
              <a:rPr lang="en-US" sz="2400" dirty="0" err="1" smtClean="0"/>
              <a:t>tearpad</a:t>
            </a:r>
            <a:r>
              <a:rPr lang="en-US" sz="2400" dirty="0" smtClean="0"/>
              <a:t> license for EMR integration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019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 txBox="1">
            <a:spLocks/>
          </p:cNvSpPr>
          <p:nvPr/>
        </p:nvSpPr>
        <p:spPr bwMode="auto">
          <a:xfrm>
            <a:off x="457200" y="1524000"/>
            <a:ext cx="4724400" cy="161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58466"/>
              </a:buClr>
              <a:buNone/>
            </a:pPr>
            <a:endParaRPr lang="en-US" sz="2000" dirty="0" smtClean="0"/>
          </a:p>
          <a:p>
            <a:pPr marL="0" indent="0">
              <a:buClr>
                <a:srgbClr val="F58466"/>
              </a:buClr>
              <a:buNone/>
            </a:pPr>
            <a:r>
              <a:rPr lang="en-US" sz="2000" dirty="0" smtClean="0"/>
              <a:t>Preeclampsia warning signs posters in English and Spanish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  <a:t>ILPQC </a:t>
            </a:r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Resources for Patient </a:t>
            </a:r>
            <a: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  <a:t>Discharge Education &amp; </a:t>
            </a:r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Follow-Up</a:t>
            </a:r>
            <a:endParaRPr lang="en-US" sz="38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343" y="2712806"/>
            <a:ext cx="2095500" cy="3086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819400"/>
            <a:ext cx="3598144" cy="2583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6"/>
          <p:cNvSpPr txBox="1">
            <a:spLocks/>
          </p:cNvSpPr>
          <p:nvPr/>
        </p:nvSpPr>
        <p:spPr bwMode="auto">
          <a:xfrm>
            <a:off x="4686300" y="1592943"/>
            <a:ext cx="4381500" cy="145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marL="457200" lvl="1" indent="0">
              <a:buClr>
                <a:srgbClr val="004990"/>
              </a:buClr>
              <a:buNone/>
            </a:pPr>
            <a:r>
              <a:rPr lang="en-US" sz="2000" dirty="0" smtClean="0"/>
              <a:t>Patient stories DVD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/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endParaRPr lang="en-US" sz="2000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57200" y="1417638"/>
            <a:ext cx="8229600" cy="487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Pick yours up during the OB Break Out Today – 1 per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716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Goal 4: Increasing Provider buy in across units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216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Fourth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November </a:t>
            </a:r>
            <a:r>
              <a:rPr lang="en-US" altLang="en-US" sz="2000" dirty="0">
                <a:solidFill>
                  <a:srgbClr val="898989"/>
                </a:solidFill>
              </a:rPr>
              <a:t>3</a:t>
            </a:r>
            <a:r>
              <a:rPr lang="en-US" altLang="en-US" sz="2000" dirty="0" smtClean="0">
                <a:solidFill>
                  <a:srgbClr val="898989"/>
                </a:solidFill>
              </a:rPr>
              <a:t>, 2016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Identify barriers and discuss strategies for the Maternal Hypertension Initiative 2017</a:t>
            </a:r>
          </a:p>
        </p:txBody>
      </p:sp>
    </p:spTree>
    <p:extLst>
      <p:ext uri="{BB962C8B-B14F-4D97-AF65-F5344CB8AC3E}">
        <p14:creationId xmlns:p14="http://schemas.microsoft.com/office/powerpoint/2010/main" val="24256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Physician/Nurse Education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920754"/>
              </p:ext>
            </p:extLst>
          </p:nvPr>
        </p:nvGraphicFramePr>
        <p:xfrm>
          <a:off x="0" y="1219200"/>
          <a:ext cx="9144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197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HTN Drills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71229"/>
              </p:ext>
            </p:extLst>
          </p:nvPr>
        </p:nvGraphicFramePr>
        <p:xfrm>
          <a:off x="0" y="1295400"/>
          <a:ext cx="9144000" cy="4724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58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ED Practices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84625"/>
              </p:ext>
            </p:extLst>
          </p:nvPr>
        </p:nvGraphicFramePr>
        <p:xfrm>
          <a:off x="0" y="1244818"/>
          <a:ext cx="9144000" cy="492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030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Barriers to Physician, ED, &amp;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Pharmacy  Engagement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6752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Lack of awareness and understanding of the initiative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Lack of understanding of the importance of their role in the initiative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Limited experience/exposure to QI process and strategies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Unavailable to participate in trainings, ILPQC OB team meetings, hospital QI team meetings, etc.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Changes in </a:t>
            </a:r>
            <a:r>
              <a:rPr lang="en-US" sz="2800" dirty="0"/>
              <a:t>department leadership and </a:t>
            </a:r>
            <a:r>
              <a:rPr lang="en-US" sz="2800" dirty="0" smtClean="0"/>
              <a:t>staff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Lack of awareness of ABOG MOC credit for physician champions</a:t>
            </a:r>
            <a:endParaRPr lang="en-US" sz="28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268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Strategies for </a:t>
            </a: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Team Leads to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Encourage Physician </a:t>
            </a:r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1267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700" dirty="0" smtClean="0"/>
              <a:t>Require hypertension education for re-credentialing</a:t>
            </a:r>
          </a:p>
          <a:p>
            <a:pPr>
              <a:buClr>
                <a:srgbClr val="F58466"/>
              </a:buClr>
            </a:pPr>
            <a:r>
              <a:rPr lang="en-US" sz="2700" dirty="0" smtClean="0"/>
              <a:t>Share hospital baseline data from ILPQC </a:t>
            </a:r>
            <a:r>
              <a:rPr lang="en-US" sz="2700" dirty="0" err="1" smtClean="0"/>
              <a:t>REDCap</a:t>
            </a:r>
            <a:r>
              <a:rPr lang="en-US" sz="2700" dirty="0" smtClean="0"/>
              <a:t> Data System to build a case for improvement</a:t>
            </a:r>
            <a:endParaRPr lang="en-US" sz="2700" dirty="0"/>
          </a:p>
          <a:p>
            <a:pPr>
              <a:buClr>
                <a:srgbClr val="F58466"/>
              </a:buClr>
            </a:pPr>
            <a:r>
              <a:rPr lang="en-US" sz="2700" dirty="0" smtClean="0"/>
              <a:t>Provide CMEs for attendance at didactic and hands-on learning sessions </a:t>
            </a:r>
          </a:p>
          <a:p>
            <a:pPr>
              <a:buClr>
                <a:srgbClr val="F58466"/>
              </a:buClr>
            </a:pPr>
            <a:r>
              <a:rPr lang="en-US" sz="2700" dirty="0" smtClean="0"/>
              <a:t>Provide incentives (i.e. lunch) to participate as a team on ILPQC and QI team meetings</a:t>
            </a:r>
          </a:p>
          <a:p>
            <a:pPr>
              <a:buClr>
                <a:srgbClr val="F58466"/>
              </a:buClr>
            </a:pPr>
            <a:r>
              <a:rPr lang="en-US" sz="2700" dirty="0" smtClean="0"/>
              <a:t>Discuss and define providers roles &amp; responsibilities on the QI team. (</a:t>
            </a:r>
            <a:r>
              <a:rPr lang="en-US" sz="2700" dirty="0" err="1" smtClean="0"/>
              <a:t>eg</a:t>
            </a:r>
            <a:r>
              <a:rPr lang="en-US" sz="2700" dirty="0" smtClean="0"/>
              <a:t>. engage in QI process, PDSA cycles, staff education, drills &amp; simulations, protocol -  check list -  order set development)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44018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013"/>
            <a:ext cx="8229600" cy="1143000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Strategies for Physician </a:t>
            </a:r>
            <a:b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Champions to </a:t>
            </a:r>
            <a:r>
              <a:rPr lang="en-US" sz="3800" b="1" dirty="0">
                <a:solidFill>
                  <a:srgbClr val="F58466"/>
                </a:solidFill>
                <a:latin typeface="Goudy Old Style" pitchFamily="18" charset="0"/>
              </a:rPr>
              <a:t>Engage </a:t>
            </a:r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Other Providers</a:t>
            </a:r>
            <a:endParaRPr lang="en-US" sz="38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Engage physician champions to provide individual feedback with providers resistant to standard treatment algorithms, protocols.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Present education and grand rounds, promote  ACOG evidence-based information</a:t>
            </a:r>
          </a:p>
          <a:p>
            <a:pPr>
              <a:buClr>
                <a:srgbClr val="F58466"/>
              </a:buClr>
            </a:pPr>
            <a:r>
              <a:rPr lang="en-US" dirty="0" smtClean="0"/>
              <a:t>Physician champion can discuss HTN initiative at key meetings including </a:t>
            </a:r>
            <a:r>
              <a:rPr lang="en-US" sz="3200" dirty="0" smtClean="0"/>
              <a:t>M &amp; Ms, OB Department Meetings, One-on-One Provider talks, Grand Rounds</a:t>
            </a:r>
          </a:p>
        </p:txBody>
      </p:sp>
    </p:spTree>
    <p:extLst>
      <p:ext uri="{BB962C8B-B14F-4D97-AF65-F5344CB8AC3E}">
        <p14:creationId xmlns:p14="http://schemas.microsoft.com/office/powerpoint/2010/main" val="4074766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7013"/>
            <a:ext cx="8229600" cy="1143000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rgbClr val="F58466"/>
                </a:solidFill>
                <a:latin typeface="Goudy Old Style" pitchFamily="18" charset="0"/>
              </a:rPr>
              <a:t>Tools for Physician Engagement</a:t>
            </a:r>
            <a:endParaRPr lang="en-US" sz="38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dirty="0" smtClean="0"/>
              <a:t>Invite physicians to participate on ILPQC OB Advisory Workgroup on the 2</a:t>
            </a:r>
            <a:r>
              <a:rPr lang="en-US" baseline="30000" dirty="0" smtClean="0"/>
              <a:t>nd</a:t>
            </a:r>
            <a:r>
              <a:rPr lang="en-US" dirty="0" smtClean="0"/>
              <a:t> Monday of the month from 12:00 – 1:30 pm</a:t>
            </a:r>
          </a:p>
          <a:p>
            <a:pPr lvl="1">
              <a:buClr>
                <a:srgbClr val="004990"/>
              </a:buClr>
              <a:buFont typeface="Arial" pitchFamily="34" charset="0"/>
              <a:buChar char="•"/>
            </a:pPr>
            <a:r>
              <a:rPr lang="en-US" sz="2800" dirty="0" smtClean="0"/>
              <a:t>If interested in participating, please email </a:t>
            </a:r>
            <a:r>
              <a:rPr lang="en-US" sz="2800" dirty="0" smtClean="0">
                <a:hlinkClick r:id="rId2"/>
              </a:rPr>
              <a:t>info@ilpqc.org</a:t>
            </a:r>
            <a:r>
              <a:rPr lang="en-US" sz="2800" dirty="0" smtClean="0"/>
              <a:t> to be added to the group</a:t>
            </a:r>
          </a:p>
          <a:p>
            <a:pPr>
              <a:buClr>
                <a:srgbClr val="F58466"/>
              </a:buClr>
            </a:pPr>
            <a:r>
              <a:rPr lang="en-US" sz="3200" dirty="0" smtClean="0"/>
              <a:t>Remind physicians about ABOG MOC Part IV credits (for 2016 participation, attestations due by </a:t>
            </a:r>
            <a:r>
              <a:rPr lang="en-US" sz="3200" b="1" dirty="0" smtClean="0"/>
              <a:t>December 1 </a:t>
            </a:r>
            <a:r>
              <a:rPr lang="en-US" sz="3200" dirty="0" smtClean="0"/>
              <a:t>via survey monkey </a:t>
            </a:r>
            <a:r>
              <a:rPr lang="en-US" sz="3200" dirty="0" smtClean="0">
                <a:hlinkClick r:id="rId3"/>
              </a:rPr>
              <a:t>here</a:t>
            </a:r>
            <a:endParaRPr lang="en-US" sz="3200" b="1" dirty="0" smtClean="0"/>
          </a:p>
          <a:p>
            <a:pPr>
              <a:buClr>
                <a:srgbClr val="F58466"/>
              </a:buClr>
            </a:pPr>
            <a:r>
              <a:rPr lang="en-US" dirty="0" smtClean="0"/>
              <a:t>Invite physicians to participate in the Grand Rounds Speakers Group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749835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Strategies for ED &amp; Pharmacy </a:t>
            </a:r>
            <a:b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Engagement</a:t>
            </a:r>
            <a:endParaRPr lang="en-US" sz="40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58466"/>
              </a:buClr>
            </a:pPr>
            <a:r>
              <a:rPr lang="en-US" sz="2400" dirty="0" smtClean="0"/>
              <a:t>Engage ED physicians / nurses &amp; pharmacy on importance of the HTN initiative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Identify opportunities to educate staff on HTN in Pregnancy &amp; Postpartum diagnostic criteria and treatment algorithms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Work together to identify strategies to update protocols across units, identify pregnant/postpartum women and timely access of IV medications.</a:t>
            </a:r>
            <a:endParaRPr lang="en-US" sz="2400" dirty="0"/>
          </a:p>
          <a:p>
            <a:pPr>
              <a:buClr>
                <a:srgbClr val="F58466"/>
              </a:buClr>
            </a:pPr>
            <a:r>
              <a:rPr lang="en-US" sz="2400" dirty="0" smtClean="0"/>
              <a:t>Frequent communication of initiative information via emails and invitation to participate in ILPQC meetings</a:t>
            </a:r>
          </a:p>
          <a:p>
            <a:pPr>
              <a:buClr>
                <a:srgbClr val="F58466"/>
              </a:buClr>
            </a:pPr>
            <a:r>
              <a:rPr lang="en-US" sz="2400" dirty="0" smtClean="0"/>
              <a:t>Incorporating department leadership and staff as members of QI team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38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Goal 5: Implement hospital-wide standard protocols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209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Standard Protocols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112296"/>
              </p:ext>
            </p:extLst>
          </p:nvPr>
        </p:nvGraphicFramePr>
        <p:xfrm>
          <a:off x="0" y="1405758"/>
          <a:ext cx="9143999" cy="4690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730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Overview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Review initiative AIM and Key Driver Diagram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Review hypertension data to date 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Discuss barriers and strategies to </a:t>
            </a:r>
            <a:r>
              <a:rPr lang="en-US" dirty="0" smtClean="0"/>
              <a:t>decrease </a:t>
            </a:r>
            <a:r>
              <a:rPr lang="en-US" dirty="0"/>
              <a:t>time to treatment and improve discharge education and </a:t>
            </a:r>
            <a:r>
              <a:rPr lang="en-US" dirty="0" smtClean="0"/>
              <a:t>follow-up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Outline plan to focus on QI and system change strategies on upcoming OB Teams Calls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Next steps for OB Teams</a:t>
            </a:r>
          </a:p>
        </p:txBody>
      </p:sp>
    </p:spTree>
    <p:extLst>
      <p:ext uri="{BB962C8B-B14F-4D97-AF65-F5344CB8AC3E}">
        <p14:creationId xmlns:p14="http://schemas.microsoft.com/office/powerpoint/2010/main" val="28526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Barriers to Hospital Implementation </a:t>
            </a:r>
            <a:b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200" b="1" dirty="0" smtClean="0">
                <a:solidFill>
                  <a:srgbClr val="F58466"/>
                </a:solidFill>
                <a:latin typeface="Goudy Old Style" pitchFamily="18" charset="0"/>
              </a:rPr>
              <a:t>of Standard Protocols &amp; Procedures</a:t>
            </a:r>
            <a:endParaRPr lang="en-US" sz="3200" b="1" dirty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3000" dirty="0" smtClean="0"/>
              <a:t>Getting input and buy-in from everyone involved developing/updating hospital-specific protocols </a:t>
            </a:r>
          </a:p>
          <a:p>
            <a:pPr>
              <a:buClr>
                <a:srgbClr val="F58466"/>
              </a:buClr>
            </a:pPr>
            <a:r>
              <a:rPr lang="en-US" sz="3000" dirty="0"/>
              <a:t>Lengthy </a:t>
            </a:r>
            <a:r>
              <a:rPr lang="en-US" sz="3000" dirty="0" smtClean="0"/>
              <a:t>protocol </a:t>
            </a:r>
            <a:r>
              <a:rPr lang="en-US" sz="3000" dirty="0"/>
              <a:t>review and approval process</a:t>
            </a:r>
          </a:p>
          <a:p>
            <a:pPr>
              <a:buClr>
                <a:srgbClr val="F58466"/>
              </a:buClr>
            </a:pPr>
            <a:r>
              <a:rPr lang="en-US" sz="3000" dirty="0" smtClean="0"/>
              <a:t>Enforcing consistent adherence to established protocols and procedures by all staff</a:t>
            </a:r>
          </a:p>
          <a:p>
            <a:pPr>
              <a:buClr>
                <a:srgbClr val="F58466"/>
              </a:buClr>
            </a:pPr>
            <a:r>
              <a:rPr lang="en-US" sz="3000" dirty="0" smtClean="0"/>
              <a:t>Monitoring awareness and utilization of updated protocols</a:t>
            </a:r>
          </a:p>
          <a:p>
            <a:pPr>
              <a:buClr>
                <a:srgbClr val="F58466"/>
              </a:buClr>
            </a:pPr>
            <a:r>
              <a:rPr lang="en-US" sz="3000" dirty="0" smtClean="0"/>
              <a:t>Hospital infrastructure barriers including staff shortages and acquiring equipment (i.e. blood pressure machines &amp; cuffs)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16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Strategies for Implementation of </a:t>
            </a:r>
            <a:b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Standard Protocols </a:t>
            </a:r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&amp; 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buClr>
                <a:srgbClr val="F58466"/>
              </a:buClr>
            </a:pPr>
            <a:r>
              <a:rPr lang="en-US" sz="2800" dirty="0" smtClean="0"/>
              <a:t>Develop a interdisciplinary protocol development workgroup to get buy-in and ownership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Use PDSA cycles to test new / updated protocol = test: 1 provider, 1 patient, 1 day 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Share hypertension protocols with medical directors and hospital leadership after building the case for the need for a standard protocol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Raise awareness of protocols and procedures during existing educational/skills days</a:t>
            </a:r>
          </a:p>
          <a:p>
            <a:pPr>
              <a:buClr>
                <a:srgbClr val="F58466"/>
              </a:buClr>
            </a:pPr>
            <a:r>
              <a:rPr lang="en-US" sz="2800" dirty="0" smtClean="0"/>
              <a:t>Monitor awareness and utilization of protocols across units and provide feedback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21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304800" y="228600"/>
            <a:ext cx="61722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l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altLang="en-US" sz="3600" b="1" dirty="0" smtClean="0">
                <a:solidFill>
                  <a:srgbClr val="F58466"/>
                </a:solidFill>
                <a:latin typeface="Goudy Old Style" pitchFamily="18" charset="0"/>
              </a:rPr>
              <a:t>HTN Initiative Next Steps</a:t>
            </a:r>
            <a:endParaRPr lang="en-US" sz="2000" b="1" i="0" u="none" strike="noStrike" cap="none" baseline="0" dirty="0">
              <a:solidFill>
                <a:srgbClr val="F584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228600" y="1066800"/>
            <a:ext cx="85344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Review your data entry for completeness to date</a:t>
            </a: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Note upcoming data due dates: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000" dirty="0">
                <a:sym typeface="Arial"/>
              </a:rPr>
              <a:t>Severe HTN Data </a:t>
            </a:r>
            <a:r>
              <a:rPr lang="en-US" sz="2000" dirty="0" smtClean="0">
                <a:sym typeface="Arial"/>
              </a:rPr>
              <a:t>Form - October data due November 15</a:t>
            </a:r>
            <a:r>
              <a:rPr lang="en-US" sz="2000" baseline="30000" dirty="0" smtClean="0">
                <a:sym typeface="Arial"/>
              </a:rPr>
              <a:t>th</a:t>
            </a:r>
            <a:r>
              <a:rPr lang="en-US" sz="2000" dirty="0" smtClean="0">
                <a:sym typeface="Arial"/>
              </a:rPr>
              <a:t> </a:t>
            </a:r>
            <a:endParaRPr lang="en-US" sz="2000" dirty="0">
              <a:sym typeface="Arial"/>
            </a:endParaRP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sym typeface="Arial"/>
              </a:rPr>
              <a:t>AIM Quarterly </a:t>
            </a:r>
            <a:r>
              <a:rPr lang="en-US" sz="2000" dirty="0" smtClean="0">
                <a:solidFill>
                  <a:srgbClr val="FF0000"/>
                </a:solidFill>
                <a:sym typeface="Arial"/>
              </a:rPr>
              <a:t>Measures - 2016 Q4 (October – December) due January 15</a:t>
            </a:r>
            <a:r>
              <a:rPr lang="en-US" sz="2000" baseline="30000" dirty="0" smtClean="0">
                <a:solidFill>
                  <a:srgbClr val="FF0000"/>
                </a:solidFill>
                <a:sym typeface="Arial"/>
              </a:rPr>
              <a:t>th</a:t>
            </a:r>
            <a:r>
              <a:rPr lang="en-US" sz="2000" dirty="0" smtClean="0">
                <a:solidFill>
                  <a:srgbClr val="FF0000"/>
                </a:solidFill>
                <a:sym typeface="Arial"/>
              </a:rPr>
              <a:t> </a:t>
            </a:r>
          </a:p>
          <a:p>
            <a:pPr lvl="1" eaLnBrk="1" hangingPunct="1">
              <a:buClr>
                <a:srgbClr val="004990"/>
              </a:buClr>
              <a:buSzPct val="104000"/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Arial"/>
              </a:rPr>
              <a:t>Quarterly 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Implementation </a:t>
            </a:r>
            <a:r>
              <a:rPr lang="en-US" sz="2000" dirty="0" smtClean="0">
                <a:solidFill>
                  <a:srgbClr val="FF0000"/>
                </a:solidFill>
                <a:sym typeface="Arial"/>
              </a:rPr>
              <a:t>Checklist - 2016 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Q4 (October – December</a:t>
            </a:r>
            <a:r>
              <a:rPr lang="en-US" sz="2000" dirty="0" smtClean="0">
                <a:solidFill>
                  <a:srgbClr val="FF0000"/>
                </a:solidFill>
                <a:sym typeface="Arial"/>
              </a:rPr>
              <a:t>) 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due January 15</a:t>
            </a:r>
            <a:r>
              <a:rPr lang="en-US" sz="2000" baseline="30000" dirty="0">
                <a:solidFill>
                  <a:srgbClr val="FF0000"/>
                </a:solidFill>
                <a:sym typeface="Arial"/>
              </a:rPr>
              <a:t>th</a:t>
            </a:r>
            <a:r>
              <a:rPr lang="en-US" sz="2000" dirty="0">
                <a:solidFill>
                  <a:srgbClr val="FF0000"/>
                </a:solidFill>
                <a:sym typeface="Arial"/>
              </a:rPr>
              <a:t> </a:t>
            </a:r>
            <a:endParaRPr lang="en-US" sz="2000" dirty="0" smtClean="0">
              <a:solidFill>
                <a:srgbClr val="FF0000"/>
              </a:solidFill>
              <a:sym typeface="Arial"/>
            </a:endParaRP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Continue monthly team meetings and review your ILPQC Data System web based reports monthly in </a:t>
            </a:r>
            <a:r>
              <a:rPr lang="en-US" sz="2000" dirty="0" err="1" smtClean="0">
                <a:sym typeface="Arial"/>
              </a:rPr>
              <a:t>REDCap</a:t>
            </a:r>
            <a:r>
              <a:rPr lang="en-US" sz="2000" dirty="0" smtClean="0">
                <a:sym typeface="Arial"/>
              </a:rPr>
              <a:t> </a:t>
            </a: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Attend the next OB Teams call is December 19</a:t>
            </a:r>
            <a:r>
              <a:rPr lang="en-US" sz="2000" baseline="30000" dirty="0" smtClean="0">
                <a:sym typeface="Arial"/>
              </a:rPr>
              <a:t>th</a:t>
            </a:r>
            <a:r>
              <a:rPr lang="en-US" sz="2000" dirty="0" smtClean="0">
                <a:sym typeface="Arial"/>
              </a:rPr>
              <a:t> from 12:30 – 1:30 pm (merging November/December calls) with your team as we move towards system change and quality improvement strategies</a:t>
            </a:r>
          </a:p>
          <a:p>
            <a:pPr marR="0" lvl="0" eaLnBrk="1" hangingPunct="1">
              <a:buClr>
                <a:srgbClr val="F58466"/>
              </a:buClr>
              <a:buSzPct val="104000"/>
            </a:pPr>
            <a:r>
              <a:rPr lang="en-US" sz="2000" dirty="0" smtClean="0">
                <a:sym typeface="Arial"/>
              </a:rPr>
              <a:t>Share ABOG Part IV MOC Credits information with physicians – team lead and physician must submit attestation survey via survey monkey by </a:t>
            </a:r>
            <a:r>
              <a:rPr lang="en-US" sz="2000" b="1" dirty="0" smtClean="0">
                <a:sym typeface="Arial"/>
              </a:rPr>
              <a:t>December 1</a:t>
            </a:r>
          </a:p>
          <a:p>
            <a:pPr marL="639763" marR="0" lvl="1" indent="-190818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22764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19088" marR="0" lvl="0" indent="-239078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9763" marR="0" lvl="1" indent="-284163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34434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04800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200400" y="4191000"/>
            <a:ext cx="54102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ILPQC Fourth Annual Conference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 smtClean="0">
                <a:solidFill>
                  <a:srgbClr val="898989"/>
                </a:solidFill>
              </a:rPr>
              <a:t>November </a:t>
            </a:r>
            <a:r>
              <a:rPr lang="en-US" altLang="en-US" sz="2000" dirty="0">
                <a:solidFill>
                  <a:srgbClr val="898989"/>
                </a:solidFill>
              </a:rPr>
              <a:t>3</a:t>
            </a:r>
            <a:r>
              <a:rPr lang="en-US" altLang="en-US" sz="2000" dirty="0" smtClean="0">
                <a:solidFill>
                  <a:srgbClr val="898989"/>
                </a:solidFill>
              </a:rPr>
              <a:t>, 2016</a:t>
            </a: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76600" y="2057407"/>
            <a:ext cx="5638800" cy="1622425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004990"/>
                </a:solidFill>
                <a:latin typeface="Goudy Old Style" panose="02020502050305020303" pitchFamily="18" charset="0"/>
              </a:rPr>
              <a:t>Discussion of future OB teams initiatives </a:t>
            </a:r>
          </a:p>
        </p:txBody>
      </p:sp>
    </p:spTree>
    <p:extLst>
      <p:ext uri="{BB962C8B-B14F-4D97-AF65-F5344CB8AC3E}">
        <p14:creationId xmlns:p14="http://schemas.microsoft.com/office/powerpoint/2010/main" val="14544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951744066"/>
              </p:ext>
            </p:extLst>
          </p:nvPr>
        </p:nvGraphicFramePr>
        <p:xfrm>
          <a:off x="304800" y="1752600"/>
          <a:ext cx="8534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Hospital team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i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nterest in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potential future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i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nitiatives prior to discussion (n=39)</a:t>
            </a:r>
          </a:p>
        </p:txBody>
      </p:sp>
    </p:spTree>
    <p:extLst>
      <p:ext uri="{BB962C8B-B14F-4D97-AF65-F5344CB8AC3E}">
        <p14:creationId xmlns:p14="http://schemas.microsoft.com/office/powerpoint/2010/main" val="41649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Discussion of </a:t>
            </a: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potential future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OB </a:t>
            </a:r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teams initiatives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dirty="0" smtClean="0"/>
              <a:t>Reducing </a:t>
            </a:r>
            <a:r>
              <a:rPr lang="en-US" altLang="en-US" dirty="0"/>
              <a:t>primary </a:t>
            </a:r>
            <a:r>
              <a:rPr lang="en-US" altLang="en-US" dirty="0" smtClean="0"/>
              <a:t>cesarean </a:t>
            </a:r>
            <a:r>
              <a:rPr lang="en-US" altLang="en-US" dirty="0"/>
              <a:t>- Maurice </a:t>
            </a:r>
            <a:r>
              <a:rPr lang="en-US" altLang="en-US" dirty="0" err="1"/>
              <a:t>Druzin</a:t>
            </a:r>
            <a:r>
              <a:rPr lang="en-US" altLang="en-US" dirty="0"/>
              <a:t>, MD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dirty="0"/>
              <a:t>17 </a:t>
            </a:r>
            <a:r>
              <a:rPr lang="en-US" dirty="0" err="1"/>
              <a:t>Hydroxyprogesterone</a:t>
            </a:r>
            <a:r>
              <a:rPr lang="en-US" altLang="en-US" dirty="0"/>
              <a:t> - Michael </a:t>
            </a:r>
            <a:r>
              <a:rPr lang="en-US" altLang="en-US" dirty="0" err="1"/>
              <a:t>Marcotte</a:t>
            </a:r>
            <a:r>
              <a:rPr lang="en-US" altLang="en-US" dirty="0"/>
              <a:t>, MD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dirty="0"/>
              <a:t>Maternal opioid use/addiction - </a:t>
            </a:r>
            <a:r>
              <a:rPr lang="en-US" altLang="en-US" dirty="0" smtClean="0"/>
              <a:t>Michael </a:t>
            </a:r>
            <a:r>
              <a:rPr lang="en-US" altLang="en-US" dirty="0" err="1"/>
              <a:t>Marcotte</a:t>
            </a:r>
            <a:r>
              <a:rPr lang="en-US" altLang="en-US" dirty="0"/>
              <a:t>, MD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dirty="0"/>
              <a:t>Hemorrhage </a:t>
            </a:r>
            <a:r>
              <a:rPr lang="en-US" altLang="en-US" dirty="0" smtClean="0"/>
              <a:t>2.0/</a:t>
            </a:r>
            <a:r>
              <a:rPr lang="en-US" dirty="0"/>
              <a:t>venous thromboembolism (VTE)</a:t>
            </a:r>
            <a:r>
              <a:rPr lang="en-US" altLang="en-US" dirty="0" smtClean="0"/>
              <a:t>- </a:t>
            </a:r>
            <a:r>
              <a:rPr lang="en-US" altLang="en-US" dirty="0"/>
              <a:t>Mary </a:t>
            </a:r>
            <a:r>
              <a:rPr lang="en-US" altLang="en-US" dirty="0" err="1"/>
              <a:t>D’Alton</a:t>
            </a:r>
            <a:r>
              <a:rPr lang="en-US" altLang="en-US" dirty="0"/>
              <a:t>, </a:t>
            </a:r>
            <a:r>
              <a:rPr lang="en-US" altLang="en-US" dirty="0" smtClean="0"/>
              <a:t>MD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r>
              <a:rPr lang="en-US" altLang="en-US" dirty="0"/>
              <a:t>Long acting reversible contraception (LARC) at delivery - Monty Robertson, MHA</a:t>
            </a:r>
          </a:p>
          <a:p>
            <a:pPr marL="342900" lvl="1" indent="-342900" eaLnBrk="1" hangingPunct="1">
              <a:buClr>
                <a:srgbClr val="F58466"/>
              </a:buClr>
              <a:buFont typeface="Arial" pitchFamily="34" charset="0"/>
              <a:buChar char="•"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31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Reducing Primary Cesarean</a:t>
            </a: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Problem: Cesareans are associated with increased adverse health outcomes for moms and </a:t>
            </a:r>
            <a:r>
              <a:rPr lang="en-US" altLang="en-US" sz="2800" dirty="0" smtClean="0"/>
              <a:t>babies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/>
              <a:t>National increase from 22% (1998) to 33% (2008) </a:t>
            </a:r>
            <a:r>
              <a:rPr lang="en-US" altLang="en-US" sz="2400" dirty="0" smtClean="0"/>
              <a:t>with </a:t>
            </a:r>
            <a:r>
              <a:rPr lang="en-US" altLang="en-US" sz="2400" dirty="0"/>
              <a:t>variation in rates</a:t>
            </a:r>
          </a:p>
          <a:p>
            <a:pPr lvl="1" eaLnBrk="1" hangingPunct="1">
              <a:buClr>
                <a:srgbClr val="004990"/>
              </a:buClr>
              <a:buFont typeface="Arial" pitchFamily="34" charset="0"/>
              <a:buChar char="•"/>
            </a:pPr>
            <a:r>
              <a:rPr lang="en-US" altLang="en-US" sz="2400" dirty="0" smtClean="0"/>
              <a:t>Vaginal </a:t>
            </a:r>
            <a:r>
              <a:rPr lang="en-US" altLang="en-US" sz="2400" dirty="0"/>
              <a:t>births </a:t>
            </a:r>
            <a:r>
              <a:rPr lang="en-US" altLang="en-US" sz="2400" u="sng" dirty="0"/>
              <a:t>cost 40% less </a:t>
            </a:r>
            <a:r>
              <a:rPr lang="en-US" altLang="en-US" sz="2400" dirty="0"/>
              <a:t>than cesarean </a:t>
            </a:r>
            <a:r>
              <a:rPr lang="en-US" altLang="en-US" sz="2400" dirty="0" smtClean="0"/>
              <a:t>births</a:t>
            </a:r>
            <a:endParaRPr lang="en-US" altLang="en-US" sz="24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Healthy People 2020 Objective of 23.9% (MICH 7.1)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Model QI program(s): California, AIM bundle on Safe Reduction of Primary Cesarean Births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Stakeholders</a:t>
            </a:r>
            <a:r>
              <a:rPr lang="en-US" altLang="en-US" sz="2800" dirty="0"/>
              <a:t>: IDPH, DHFS, Insurers, Midwest Business Group on </a:t>
            </a:r>
            <a:r>
              <a:rPr lang="en-US" altLang="en-US" sz="2800" dirty="0" smtClean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40720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17 </a:t>
            </a:r>
            <a:r>
              <a:rPr lang="en-US" altLang="en-US" sz="4000" b="1" dirty="0" err="1">
                <a:solidFill>
                  <a:srgbClr val="F58466"/>
                </a:solidFill>
                <a:latin typeface="Goudy Old Style" pitchFamily="18" charset="0"/>
              </a:rPr>
              <a:t>Hydroxyprogesterone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381000" y="1284514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Problem: </a:t>
            </a:r>
            <a:r>
              <a:rPr lang="en-US" altLang="en-US" sz="2800" dirty="0" smtClean="0"/>
              <a:t>Prematurity is the primary cause of neonatal morbidity and mortality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Illinois prematurity rate: 10.1%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400" dirty="0"/>
              <a:t>National costs: $26.2 billion ($51,600/infant) in 2005</a:t>
            </a:r>
          </a:p>
          <a:p>
            <a:pPr eaLnBrk="1" hangingPunct="1">
              <a:buClr>
                <a:srgbClr val="F58466"/>
              </a:buClr>
            </a:pPr>
            <a:r>
              <a:rPr lang="en-US" sz="2800" dirty="0" smtClean="0"/>
              <a:t>Model QI Program, OPQC: Screening</a:t>
            </a:r>
            <a:r>
              <a:rPr lang="en-US" sz="2800" dirty="0"/>
              <a:t>, identification, and treatment of pregnant women at risk for preterm birth who will benefit from </a:t>
            </a:r>
            <a:r>
              <a:rPr lang="en-US" sz="2800" dirty="0" smtClean="0"/>
              <a:t>progesterone has been shown to reduce the rate of preterm birth</a:t>
            </a:r>
            <a:endParaRPr lang="en-US" altLang="en-US" sz="28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Stakeholders</a:t>
            </a:r>
            <a:r>
              <a:rPr lang="en-US" altLang="en-US" sz="2800" dirty="0"/>
              <a:t>: IDPH, DHFS, Insurers, Midwest Business Group on </a:t>
            </a:r>
            <a:r>
              <a:rPr lang="en-US" altLang="en-US" sz="2800" dirty="0" smtClean="0"/>
              <a:t>Health</a:t>
            </a:r>
          </a:p>
        </p:txBody>
      </p:sp>
    </p:spTree>
    <p:extLst>
      <p:ext uri="{BB962C8B-B14F-4D97-AF65-F5344CB8AC3E}">
        <p14:creationId xmlns:p14="http://schemas.microsoft.com/office/powerpoint/2010/main" val="16790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2657" y="122237"/>
            <a:ext cx="780238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Opioid Use/Addiction 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381000" y="1066801"/>
            <a:ext cx="8763000" cy="5029200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Problem</a:t>
            </a:r>
            <a:r>
              <a:rPr lang="en-US" altLang="en-US" sz="2400" dirty="0"/>
              <a:t>: </a:t>
            </a:r>
            <a:r>
              <a:rPr lang="en-US" altLang="en-US" sz="2400" dirty="0" smtClean="0"/>
              <a:t>NAS is associated with adverse neonatal outcomes for infants </a:t>
            </a:r>
            <a:endParaRPr lang="en-US" altLang="en-US" sz="2400" dirty="0"/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5 </a:t>
            </a:r>
            <a:r>
              <a:rPr lang="en-US" altLang="en-US" sz="2000" dirty="0"/>
              <a:t>fold </a:t>
            </a:r>
            <a:r>
              <a:rPr lang="en-US" altLang="en-US" sz="2000" dirty="0" smtClean="0"/>
              <a:t>increase in </a:t>
            </a:r>
            <a:r>
              <a:rPr lang="en-US" altLang="en-US" sz="2000" dirty="0"/>
              <a:t>rate </a:t>
            </a:r>
            <a:r>
              <a:rPr lang="en-US" altLang="en-US" sz="2000" dirty="0" smtClean="0"/>
              <a:t>of NAS between 2000 and 2012 (National &amp; Midwest)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IL NAS infants hospital costs approx. $27.2 </a:t>
            </a:r>
            <a:r>
              <a:rPr lang="en-US" altLang="en-US" sz="2000" dirty="0" smtClean="0"/>
              <a:t>million </a:t>
            </a:r>
            <a:r>
              <a:rPr lang="en-US" altLang="en-US" sz="2000" dirty="0"/>
              <a:t>(2013) </a:t>
            </a:r>
          </a:p>
          <a:p>
            <a:pPr lvl="1" eaLnBrk="1" hangingPunct="1">
              <a:buClr>
                <a:srgbClr val="004990"/>
              </a:buClr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Hospital costs for NAS </a:t>
            </a:r>
            <a:r>
              <a:rPr lang="en-US" altLang="en-US" sz="2000" dirty="0"/>
              <a:t>$66,500 more than an uncomplicated term birth and infants with NAS are 150x more likely to be readmitted within 30 days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Model </a:t>
            </a:r>
            <a:r>
              <a:rPr lang="en-US" altLang="en-US" sz="2400" dirty="0"/>
              <a:t>QI program(s): VON, Ohio, Tennessee, Florida, Massachusetts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/>
              <a:t>Stakeholders: IDPH, DHFS, </a:t>
            </a:r>
            <a:r>
              <a:rPr lang="en-US" altLang="en-US" sz="2400" dirty="0" smtClean="0"/>
              <a:t>DHS, aligns with IL </a:t>
            </a:r>
            <a:r>
              <a:rPr lang="en-US" altLang="en-US" sz="2400" dirty="0"/>
              <a:t>NAS Advisory Committee – identification, reporting, and recommendations to improve outcomes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400" dirty="0" smtClean="0"/>
              <a:t>ILPQC Neonatal Team planning an NAS initiative for 2017/2018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50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457200" y="139726"/>
            <a:ext cx="780238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/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Hemorrhage 2.0/VTE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Problem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Hemorrhage and VTE are leading causes of severe maternal morbidity and mortality 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Model </a:t>
            </a:r>
            <a:r>
              <a:rPr lang="en-US" altLang="en-US" sz="2800" dirty="0"/>
              <a:t>QI program(s</a:t>
            </a:r>
            <a:r>
              <a:rPr lang="en-US" altLang="en-US" sz="2800" dirty="0" smtClean="0"/>
              <a:t>), ACOG DII SMI, FPQC, CMQCC: Implementation of standard protocols in a quality improvement collaborative have demonstrated reduction in associated severe maternal morbidity</a:t>
            </a:r>
            <a:endParaRPr lang="en-US" altLang="en-US" sz="28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AIM Patient Safety Bundles and Tools on Obstetric Hemorrhage and Maternal VTE Prevention available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 smtClean="0"/>
              <a:t>Stakeholders</a:t>
            </a:r>
            <a:r>
              <a:rPr lang="en-US" altLang="en-US" sz="2800" dirty="0"/>
              <a:t>: </a:t>
            </a:r>
            <a:r>
              <a:rPr lang="en-US" altLang="en-US" sz="2800" dirty="0" smtClean="0"/>
              <a:t>IDPH, builds off of hemorrhage education work in progress with hospitals through the Regionalized Perinatal Network Administrators</a:t>
            </a:r>
          </a:p>
        </p:txBody>
      </p:sp>
    </p:spTree>
    <p:extLst>
      <p:ext uri="{BB962C8B-B14F-4D97-AF65-F5344CB8AC3E}">
        <p14:creationId xmlns:p14="http://schemas.microsoft.com/office/powerpoint/2010/main" val="289324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001853" y="1335132"/>
            <a:ext cx="1755689" cy="10404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GET READY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IMPLEMENT STANDARD PROCESSES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optimal care of severe maternal hypertension in pregnancy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01853" y="2495874"/>
            <a:ext cx="1771649" cy="11540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RECOGNIZE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IDENTIFY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pregnant and postpartum women and </a:t>
            </a: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ASSESS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for severe maternal hypertension in pregnancy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1668" y="1321439"/>
            <a:ext cx="4911357" cy="105416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Develop </a:t>
            </a:r>
            <a:r>
              <a:rPr lang="en-US" sz="1000" u="sng" dirty="0" smtClean="0">
                <a:solidFill>
                  <a:prstClr val="black"/>
                </a:solidFill>
              </a:rPr>
              <a:t>standard order sets, protocols, and checklists </a:t>
            </a:r>
            <a:r>
              <a:rPr lang="en-US" sz="1000" dirty="0">
                <a:solidFill>
                  <a:prstClr val="black"/>
                </a:solidFill>
              </a:rPr>
              <a:t>for </a:t>
            </a:r>
            <a:r>
              <a:rPr lang="en-US" sz="1000" dirty="0" smtClean="0">
                <a:solidFill>
                  <a:prstClr val="black"/>
                </a:solidFill>
              </a:rPr>
              <a:t>recognition and response to severe maternal hypertension and integrate into EHR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Ensure </a:t>
            </a:r>
            <a:r>
              <a:rPr lang="en-US" sz="1000" u="sng" dirty="0">
                <a:solidFill>
                  <a:prstClr val="black"/>
                </a:solidFill>
              </a:rPr>
              <a:t>rapid access to </a:t>
            </a:r>
            <a:r>
              <a:rPr lang="en-US" sz="1000" u="sng" dirty="0" smtClean="0">
                <a:solidFill>
                  <a:prstClr val="black"/>
                </a:solidFill>
              </a:rPr>
              <a:t>IV and PO anti-hypertensive medications</a:t>
            </a:r>
            <a:r>
              <a:rPr lang="en-US" sz="1000" dirty="0" smtClean="0">
                <a:solidFill>
                  <a:prstClr val="black"/>
                </a:solidFill>
              </a:rPr>
              <a:t> with guide </a:t>
            </a:r>
            <a:r>
              <a:rPr lang="en-US" sz="1000" dirty="0">
                <a:solidFill>
                  <a:prstClr val="black"/>
                </a:solidFill>
              </a:rPr>
              <a:t>for administration and </a:t>
            </a:r>
            <a:r>
              <a:rPr lang="en-US" sz="1000" dirty="0" smtClean="0">
                <a:solidFill>
                  <a:prstClr val="black"/>
                </a:solidFill>
              </a:rPr>
              <a:t>dosage (e.g. standing orders, medication kits, rapid response team)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u="sng" dirty="0" smtClean="0">
                <a:solidFill>
                  <a:prstClr val="black"/>
                </a:solidFill>
              </a:rPr>
              <a:t>Educate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OB, ED, and anesthesiology physicians, midwives, and nurses </a:t>
            </a:r>
            <a:r>
              <a:rPr lang="en-US" sz="1000" dirty="0" smtClean="0">
                <a:solidFill>
                  <a:prstClr val="black"/>
                </a:solidFill>
              </a:rPr>
              <a:t>on recognition and response to </a:t>
            </a:r>
            <a:r>
              <a:rPr lang="en-US" sz="1000" dirty="0">
                <a:solidFill>
                  <a:prstClr val="black"/>
                </a:solidFill>
              </a:rPr>
              <a:t>severe </a:t>
            </a:r>
            <a:r>
              <a:rPr lang="en-US" sz="1000" dirty="0" smtClean="0">
                <a:solidFill>
                  <a:prstClr val="black"/>
                </a:solidFill>
              </a:rPr>
              <a:t>maternal hypertension and apply in </a:t>
            </a:r>
            <a:r>
              <a:rPr lang="en-US" sz="1000" u="sng" dirty="0" smtClean="0">
                <a:solidFill>
                  <a:prstClr val="black"/>
                </a:solidFill>
              </a:rPr>
              <a:t>regular </a:t>
            </a:r>
            <a:r>
              <a:rPr lang="en-US" sz="1000" u="sng" dirty="0">
                <a:solidFill>
                  <a:prstClr val="black"/>
                </a:solidFill>
              </a:rPr>
              <a:t>simulation </a:t>
            </a:r>
            <a:r>
              <a:rPr lang="en-US" sz="1000" u="sng" dirty="0" smtClean="0">
                <a:solidFill>
                  <a:prstClr val="black"/>
                </a:solidFill>
              </a:rPr>
              <a:t>drills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6052" y="2496082"/>
            <a:ext cx="4909685" cy="115379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Implement a system to </a:t>
            </a:r>
            <a:r>
              <a:rPr lang="en-US" sz="1000" u="sng" dirty="0" smtClean="0">
                <a:solidFill>
                  <a:prstClr val="black"/>
                </a:solidFill>
              </a:rPr>
              <a:t>identify pregnant and postpartum women</a:t>
            </a:r>
            <a:r>
              <a:rPr lang="en-US" sz="1000" dirty="0" smtClean="0">
                <a:solidFill>
                  <a:prstClr val="black"/>
                </a:solidFill>
              </a:rPr>
              <a:t> in all hospital departments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Execute </a:t>
            </a:r>
            <a:r>
              <a:rPr lang="en-US" sz="1000" u="sng" dirty="0">
                <a:solidFill>
                  <a:prstClr val="black"/>
                </a:solidFill>
              </a:rPr>
              <a:t>protocol for </a:t>
            </a:r>
            <a:r>
              <a:rPr lang="en-US" sz="1000" u="sng" dirty="0" smtClean="0">
                <a:solidFill>
                  <a:prstClr val="black"/>
                </a:solidFill>
              </a:rPr>
              <a:t>measurement, assessment, and monitoring</a:t>
            </a:r>
            <a:r>
              <a:rPr lang="en-US" sz="1000" dirty="0" smtClean="0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of blood pressure and urine protein for all pregnant and postpartum </a:t>
            </a:r>
            <a:r>
              <a:rPr lang="en-US" sz="1000" dirty="0" smtClean="0">
                <a:solidFill>
                  <a:prstClr val="black"/>
                </a:solidFill>
              </a:rPr>
              <a:t>women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Implement </a:t>
            </a:r>
            <a:r>
              <a:rPr lang="en-US" sz="1000" u="sng" dirty="0" smtClean="0">
                <a:solidFill>
                  <a:prstClr val="black"/>
                </a:solidFill>
              </a:rPr>
              <a:t>protocol for patient-centered education </a:t>
            </a:r>
            <a:r>
              <a:rPr lang="en-US" sz="1000" dirty="0" smtClean="0">
                <a:solidFill>
                  <a:prstClr val="black"/>
                </a:solidFill>
              </a:rPr>
              <a:t>of women and their families on signs and symptoms of severe hypertension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4709" y="3914554"/>
            <a:ext cx="1785936" cy="11807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RESPOND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 30 to 60 minutes every pregnant or postpartum woman with new onset severe hypertension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99471" y="5359996"/>
            <a:ext cx="1781174" cy="99324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CHANGE SYSTEMS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FOSTER A CULTURE OF SAFETY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improvement for care of women with new onset severe hypertension</a:t>
            </a:r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6584" y="344096"/>
            <a:ext cx="8839201" cy="355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GOAL: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o reduce </a:t>
            </a:r>
            <a:r>
              <a:rPr lang="en-US" sz="1600" dirty="0">
                <a:solidFill>
                  <a:prstClr val="black"/>
                </a:solidFill>
                <a:cs typeface="Arial" pitchFamily="34" charset="0"/>
              </a:rPr>
              <a:t>preeclampsia maternal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morbidity in Illinois hospitals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347" name="TextBox 37"/>
          <p:cNvSpPr txBox="1">
            <a:spLocks noChangeArrowheads="1"/>
          </p:cNvSpPr>
          <p:nvPr/>
        </p:nvSpPr>
        <p:spPr bwMode="auto">
          <a:xfrm>
            <a:off x="723899" y="9087"/>
            <a:ext cx="7315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 dirty="0">
                <a:solidFill>
                  <a:srgbClr val="F58466"/>
                </a:solidFill>
                <a:latin typeface="Goudy Old Style" pitchFamily="18" charset="0"/>
              </a:rPr>
              <a:t>REVISED - </a:t>
            </a:r>
            <a:r>
              <a:rPr lang="en-US" altLang="en-US" sz="2000" b="1" dirty="0" smtClean="0">
                <a:solidFill>
                  <a:srgbClr val="F58466"/>
                </a:solidFill>
                <a:latin typeface="Goudy Old Style" pitchFamily="18" charset="0"/>
              </a:rPr>
              <a:t>Key </a:t>
            </a:r>
            <a:r>
              <a:rPr lang="en-US" altLang="en-US" sz="2000" b="1" dirty="0">
                <a:solidFill>
                  <a:srgbClr val="F58466"/>
                </a:solidFill>
                <a:latin typeface="Goudy Old Style" pitchFamily="18" charset="0"/>
              </a:rPr>
              <a:t>Driver </a:t>
            </a:r>
            <a:r>
              <a:rPr lang="en-US" altLang="en-US" sz="2000" b="1" dirty="0" smtClean="0">
                <a:solidFill>
                  <a:srgbClr val="F58466"/>
                </a:solidFill>
                <a:latin typeface="Goudy Old Style" pitchFamily="18" charset="0"/>
              </a:rPr>
              <a:t>Diagram: Maternal Hypertension Initiative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48" name="TextBox 39"/>
          <p:cNvSpPr txBox="1">
            <a:spLocks noChangeArrowheads="1"/>
          </p:cNvSpPr>
          <p:nvPr/>
        </p:nvSpPr>
        <p:spPr bwMode="auto">
          <a:xfrm>
            <a:off x="1776342" y="983667"/>
            <a:ext cx="1981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400" b="1" u="sng" dirty="0">
                <a:solidFill>
                  <a:prstClr val="black"/>
                </a:solidFill>
                <a:latin typeface="Calibri"/>
              </a:rPr>
              <a:t>Key Drivers</a:t>
            </a:r>
          </a:p>
        </p:txBody>
      </p:sp>
      <p:sp>
        <p:nvSpPr>
          <p:cNvPr id="14349" name="TextBox 40"/>
          <p:cNvSpPr txBox="1">
            <a:spLocks noChangeArrowheads="1"/>
          </p:cNvSpPr>
          <p:nvPr/>
        </p:nvSpPr>
        <p:spPr bwMode="auto">
          <a:xfrm>
            <a:off x="5867400" y="984366"/>
            <a:ext cx="1828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400" b="1" u="sng" dirty="0" smtClean="0">
                <a:solidFill>
                  <a:prstClr val="black"/>
                </a:solidFill>
                <a:latin typeface="Calibri"/>
              </a:rPr>
              <a:t>Interventions</a:t>
            </a:r>
            <a:endParaRPr lang="en-US" sz="1400" b="1" u="sng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51668" y="5344563"/>
            <a:ext cx="4906386" cy="10086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Establish a system to perform </a:t>
            </a:r>
            <a:r>
              <a:rPr lang="en-US" sz="1000" u="sng" dirty="0">
                <a:solidFill>
                  <a:prstClr val="black"/>
                </a:solidFill>
              </a:rPr>
              <a:t>regular debriefs </a:t>
            </a:r>
            <a:r>
              <a:rPr lang="en-US" sz="1000" dirty="0">
                <a:solidFill>
                  <a:prstClr val="black"/>
                </a:solidFill>
              </a:rPr>
              <a:t>after all new onset </a:t>
            </a:r>
            <a:r>
              <a:rPr lang="en-US" sz="1000" dirty="0" smtClean="0">
                <a:solidFill>
                  <a:prstClr val="black"/>
                </a:solidFill>
              </a:rPr>
              <a:t>severe maternal hypertension cases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Establish a process in your hospital to perform </a:t>
            </a:r>
            <a:r>
              <a:rPr lang="en-US" sz="1000" u="sng" dirty="0">
                <a:solidFill>
                  <a:prstClr val="black"/>
                </a:solidFill>
              </a:rPr>
              <a:t>multidisciplinary systems-level reviews </a:t>
            </a:r>
            <a:r>
              <a:rPr lang="en-US" sz="1000" dirty="0">
                <a:solidFill>
                  <a:prstClr val="black"/>
                </a:solidFill>
              </a:rPr>
              <a:t>on all severe </a:t>
            </a:r>
            <a:r>
              <a:rPr lang="en-US" sz="1000" dirty="0" smtClean="0">
                <a:solidFill>
                  <a:prstClr val="black"/>
                </a:solidFill>
              </a:rPr>
              <a:t>maternal hypertension </a:t>
            </a:r>
            <a:r>
              <a:rPr lang="en-US" sz="1000" dirty="0">
                <a:solidFill>
                  <a:prstClr val="black"/>
                </a:solidFill>
              </a:rPr>
              <a:t>cases admitted to </a:t>
            </a:r>
            <a:r>
              <a:rPr lang="en-US" sz="1000" dirty="0" smtClean="0">
                <a:solidFill>
                  <a:prstClr val="black"/>
                </a:solidFill>
              </a:rPr>
              <a:t>ICU</a:t>
            </a:r>
            <a:endParaRPr lang="en-US" sz="1000" dirty="0">
              <a:solidFill>
                <a:prstClr val="black"/>
              </a:solidFill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Incorporate severe maternal hypertension recognition and response protocols into </a:t>
            </a:r>
            <a:r>
              <a:rPr lang="en-US" sz="1000" u="sng" dirty="0" smtClean="0">
                <a:solidFill>
                  <a:prstClr val="black"/>
                </a:solidFill>
              </a:rPr>
              <a:t>ongoing education </a:t>
            </a:r>
            <a:r>
              <a:rPr lang="en-US" sz="1000" dirty="0" smtClean="0">
                <a:solidFill>
                  <a:prstClr val="black"/>
                </a:solidFill>
              </a:rPr>
              <a:t>(e.g. orientations, </a:t>
            </a:r>
            <a:r>
              <a:rPr lang="en-US" sz="1000" dirty="0">
                <a:solidFill>
                  <a:prstClr val="black"/>
                </a:solidFill>
              </a:rPr>
              <a:t>annual competency </a:t>
            </a:r>
            <a:r>
              <a:rPr lang="en-US" sz="1000" dirty="0" smtClean="0">
                <a:solidFill>
                  <a:prstClr val="black"/>
                </a:solidFill>
              </a:rPr>
              <a:t>assessments)</a:t>
            </a:r>
            <a:endParaRPr lang="en-US" sz="1000" dirty="0">
              <a:solidFill>
                <a:prstClr val="black"/>
              </a:solidFill>
            </a:endParaRPr>
          </a:p>
        </p:txBody>
      </p:sp>
      <p:cxnSp>
        <p:nvCxnSpPr>
          <p:cNvPr id="76" name="Straight Arrow Connector 75"/>
          <p:cNvCxnSpPr>
            <a:stCxn id="15" idx="1"/>
            <a:endCxn id="10" idx="3"/>
          </p:cNvCxnSpPr>
          <p:nvPr/>
        </p:nvCxnSpPr>
        <p:spPr>
          <a:xfrm flipH="1">
            <a:off x="3757542" y="1848520"/>
            <a:ext cx="294126" cy="684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4" idx="1"/>
            <a:endCxn id="21" idx="3"/>
          </p:cNvCxnSpPr>
          <p:nvPr/>
        </p:nvCxnSpPr>
        <p:spPr>
          <a:xfrm flipH="1">
            <a:off x="3780645" y="5848902"/>
            <a:ext cx="271023" cy="771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183727" y="1335132"/>
            <a:ext cx="1524000" cy="5018109"/>
          </a:xfrm>
          <a:prstGeom prst="flowChartProcess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F58466"/>
              </a:buClr>
            </a:pPr>
            <a:r>
              <a:rPr lang="en-US" altLang="en-US" dirty="0" smtClean="0">
                <a:solidFill>
                  <a:prstClr val="black"/>
                </a:solidFill>
              </a:rPr>
              <a:t>AIM: By </a:t>
            </a:r>
            <a:r>
              <a:rPr lang="en-US" altLang="en-US" smtClean="0">
                <a:solidFill>
                  <a:prstClr val="black"/>
                </a:solidFill>
              </a:rPr>
              <a:t>December 2017, </a:t>
            </a:r>
            <a:r>
              <a:rPr lang="en-US" altLang="en-US" dirty="0" smtClean="0">
                <a:solidFill>
                  <a:prstClr val="black"/>
                </a:solidFill>
              </a:rPr>
              <a:t>to reduce </a:t>
            </a:r>
            <a:r>
              <a:rPr lang="en-US" altLang="en-US" dirty="0">
                <a:solidFill>
                  <a:prstClr val="black"/>
                </a:solidFill>
              </a:rPr>
              <a:t>the rate of severe morbidities in women with </a:t>
            </a:r>
            <a:r>
              <a:rPr lang="en-US" dirty="0" smtClean="0">
                <a:solidFill>
                  <a:prstClr val="black"/>
                </a:solidFill>
              </a:rPr>
              <a:t>preeclampsia</a:t>
            </a:r>
            <a:r>
              <a:rPr lang="en-US" altLang="en-US" dirty="0" smtClean="0">
                <a:solidFill>
                  <a:prstClr val="black"/>
                </a:solidFill>
              </a:rPr>
              <a:t>, </a:t>
            </a:r>
            <a:r>
              <a:rPr lang="en-US" altLang="en-US" dirty="0">
                <a:solidFill>
                  <a:prstClr val="black"/>
                </a:solidFill>
              </a:rPr>
              <a:t>eclampsia, or preeclampsia superimposed on pre-existing hypertension by 20</a:t>
            </a:r>
            <a:r>
              <a:rPr lang="en-US" altLang="en-US" dirty="0" smtClean="0">
                <a:solidFill>
                  <a:prstClr val="black"/>
                </a:solidFill>
              </a:rPr>
              <a:t>%</a:t>
            </a:r>
            <a:endParaRPr lang="en-US" altLang="en-US" dirty="0">
              <a:solidFill>
                <a:prstClr val="black"/>
              </a:solidFill>
            </a:endParaRPr>
          </a:p>
        </p:txBody>
      </p:sp>
      <p:cxnSp>
        <p:nvCxnSpPr>
          <p:cNvPr id="57" name="Straight Arrow Connector 56"/>
          <p:cNvCxnSpPr>
            <a:stCxn id="10" idx="1"/>
          </p:cNvCxnSpPr>
          <p:nvPr/>
        </p:nvCxnSpPr>
        <p:spPr>
          <a:xfrm flipH="1">
            <a:off x="1707727" y="1855367"/>
            <a:ext cx="294126" cy="156256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1" idx="1"/>
          </p:cNvCxnSpPr>
          <p:nvPr/>
        </p:nvCxnSpPr>
        <p:spPr>
          <a:xfrm flipH="1">
            <a:off x="1707727" y="3072875"/>
            <a:ext cx="294126" cy="57700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21" idx="1"/>
            <a:endCxn id="37" idx="3"/>
          </p:cNvCxnSpPr>
          <p:nvPr/>
        </p:nvCxnSpPr>
        <p:spPr>
          <a:xfrm flipH="1" flipV="1">
            <a:off x="1707727" y="3844187"/>
            <a:ext cx="291744" cy="201243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0" idx="1"/>
          </p:cNvCxnSpPr>
          <p:nvPr/>
        </p:nvCxnSpPr>
        <p:spPr>
          <a:xfrm flipH="1" flipV="1">
            <a:off x="1690689" y="3770150"/>
            <a:ext cx="304020" cy="73478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757542" y="3237753"/>
            <a:ext cx="299597" cy="5558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0" idx="3"/>
          </p:cNvCxnSpPr>
          <p:nvPr/>
        </p:nvCxnSpPr>
        <p:spPr>
          <a:xfrm flipH="1" flipV="1">
            <a:off x="3780645" y="4504936"/>
            <a:ext cx="276494" cy="17825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053340" y="3912433"/>
            <a:ext cx="4909685" cy="118288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Execute protocols for</a:t>
            </a:r>
            <a:r>
              <a:rPr lang="en-US" sz="1000" u="sng" dirty="0">
                <a:solidFill>
                  <a:prstClr val="black"/>
                </a:solidFill>
              </a:rPr>
              <a:t> appropriate medical management</a:t>
            </a:r>
            <a:r>
              <a:rPr lang="en-US" sz="1000" dirty="0">
                <a:solidFill>
                  <a:prstClr val="black"/>
                </a:solidFill>
              </a:rPr>
              <a:t> in 30 to 60 minutes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 smtClean="0">
                <a:solidFill>
                  <a:prstClr val="black"/>
                </a:solidFill>
              </a:rPr>
              <a:t>Implement a system to provide </a:t>
            </a:r>
            <a:r>
              <a:rPr lang="en-US" sz="1000" dirty="0">
                <a:solidFill>
                  <a:prstClr val="black"/>
                </a:solidFill>
              </a:rPr>
              <a:t>patient-centered </a:t>
            </a:r>
            <a:r>
              <a:rPr lang="en-US" sz="1000" u="sng" dirty="0">
                <a:solidFill>
                  <a:prstClr val="black"/>
                </a:solidFill>
              </a:rPr>
              <a:t>discharge education materials </a:t>
            </a:r>
            <a:r>
              <a:rPr lang="en-US" sz="1000" dirty="0">
                <a:solidFill>
                  <a:prstClr val="black"/>
                </a:solidFill>
              </a:rPr>
              <a:t>on severe maternal hypertension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000" dirty="0">
                <a:solidFill>
                  <a:prstClr val="black"/>
                </a:solidFill>
              </a:rPr>
              <a:t>Implement protocols to ensure patient </a:t>
            </a:r>
            <a:r>
              <a:rPr lang="en-US" sz="1000" u="sng" dirty="0">
                <a:solidFill>
                  <a:prstClr val="black"/>
                </a:solidFill>
              </a:rPr>
              <a:t>follow-up within 10 days</a:t>
            </a:r>
            <a:r>
              <a:rPr lang="en-US" sz="1000" dirty="0">
                <a:solidFill>
                  <a:prstClr val="black"/>
                </a:solidFill>
              </a:rPr>
              <a:t> for all women with severe hypertension and 72 hours for all women on medications </a:t>
            </a:r>
          </a:p>
        </p:txBody>
      </p:sp>
    </p:spTree>
    <p:extLst>
      <p:ext uri="{BB962C8B-B14F-4D97-AF65-F5344CB8AC3E}">
        <p14:creationId xmlns:p14="http://schemas.microsoft.com/office/powerpoint/2010/main" val="30241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LARC at Delivery</a:t>
            </a:r>
          </a:p>
        </p:txBody>
      </p:sp>
      <p:sp>
        <p:nvSpPr>
          <p:cNvPr id="93187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Problem: High costs of unintended pregnancies and underutilization of immediate postpartum contraception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Illinois Medicaid policy enabling hospitals and providers to receive full reimbursement for LARC outside of global fee for </a:t>
            </a:r>
            <a:r>
              <a:rPr lang="en-US" altLang="en-US" sz="2800" dirty="0" smtClean="0"/>
              <a:t>delivery but there are system barriers to implementation </a:t>
            </a:r>
            <a:endParaRPr lang="en-US" altLang="en-US" sz="2800" dirty="0"/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Model QI program(s): South Carolina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Stakeholders: IDPH, DHFS, CDPH, Insurers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Planning for 2017: CDPH and IDPH </a:t>
            </a:r>
            <a:r>
              <a:rPr lang="en-US" altLang="en-US" sz="2800" dirty="0" smtClean="0"/>
              <a:t>priority area with funding discussion in progress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5842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8272" y="1047362"/>
            <a:ext cx="7741328" cy="356616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How to Increase Access to LARCs: </a:t>
            </a:r>
            <a:br>
              <a:rPr lang="en-US" sz="4400" dirty="0" smtClean="0"/>
            </a:br>
            <a:r>
              <a:rPr lang="en-US" sz="3600" dirty="0" smtClean="0"/>
              <a:t>A Roadmap to Implementing Immediate Postpartum LARCs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833825" y="4613522"/>
            <a:ext cx="7769847" cy="1601358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Monty Robertson, MHA </a:t>
            </a:r>
          </a:p>
          <a:p>
            <a:r>
              <a:rPr lang="en-US" sz="2400" b="1" dirty="0" smtClean="0"/>
              <a:t>South Carolina Birth Outcomes Initiative</a:t>
            </a:r>
          </a:p>
          <a:p>
            <a:r>
              <a:rPr lang="en-US" sz="2400" b="1" dirty="0" smtClean="0"/>
              <a:t>November 3,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449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8640" y="1034321"/>
            <a:ext cx="7966710" cy="48207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Located at the South Carolina Medicaid agency, SCDHHS, and launched in </a:t>
            </a:r>
            <a:r>
              <a:rPr lang="en-US" sz="3200" b="1" dirty="0" smtClean="0">
                <a:solidFill>
                  <a:schemeClr val="accent2"/>
                </a:solidFill>
              </a:rPr>
              <a:t>July 2011</a:t>
            </a:r>
            <a:endParaRPr lang="en-US" sz="3200" dirty="0" smtClean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Collaborative </a:t>
            </a:r>
            <a:r>
              <a:rPr lang="en-US" sz="3200" dirty="0"/>
              <a:t>effort of more than </a:t>
            </a:r>
            <a:r>
              <a:rPr lang="en-US" sz="3200" b="1" dirty="0">
                <a:solidFill>
                  <a:schemeClr val="accent2"/>
                </a:solidFill>
              </a:rPr>
              <a:t>125 </a:t>
            </a:r>
            <a:r>
              <a:rPr lang="en-US" sz="3200" b="1" dirty="0" smtClean="0">
                <a:solidFill>
                  <a:schemeClr val="accent2"/>
                </a:solidFill>
              </a:rPr>
              <a:t>stakeholders</a:t>
            </a:r>
            <a:endParaRPr lang="en-US" sz="32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Meet on a monthly basis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SCBOI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4" y="3746786"/>
            <a:ext cx="3251198" cy="223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27" y="3747941"/>
            <a:ext cx="2978726" cy="22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8645" y="1963513"/>
            <a:ext cx="7966710" cy="3169597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 smtClean="0">
                <a:solidFill>
                  <a:srgbClr val="E27500"/>
                </a:solidFill>
                <a:cs typeface="Arial" panose="020B0604020202020204" pitchFamily="34" charset="0"/>
              </a:rPr>
              <a:t> </a:t>
            </a:r>
            <a:r>
              <a:rPr lang="en-US" sz="9600" b="1" dirty="0">
                <a:solidFill>
                  <a:srgbClr val="E27500"/>
                </a:solidFill>
                <a:cs typeface="Arial" panose="020B0604020202020204" pitchFamily="34" charset="0"/>
              </a:rPr>
              <a:t>55% </a:t>
            </a:r>
            <a:endParaRPr lang="en-US" sz="9600" b="1" dirty="0" smtClean="0">
              <a:solidFill>
                <a:srgbClr val="E2750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b="1" dirty="0" smtClean="0"/>
              <a:t>of </a:t>
            </a:r>
            <a:r>
              <a:rPr lang="en-US" sz="3200" b="1" dirty="0"/>
              <a:t>women on Medicaid miss </a:t>
            </a:r>
            <a:r>
              <a:rPr lang="en-US" sz="3200" b="1" dirty="0" smtClean="0"/>
              <a:t>their                               six </a:t>
            </a:r>
            <a:r>
              <a:rPr lang="en-US" sz="3200" b="1" dirty="0"/>
              <a:t>week postpartum visit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Immediate Postpartum?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9512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 2012, South Carolina, through SCDHHS, was the first state in the nation to institute a Medicaid policy enabling hospitals and providers to receive full reimbursement (outside the global fee for delivery) for the LARC device and the physician</a:t>
            </a:r>
            <a:r>
              <a:rPr lang="en-US" baseline="30000" dirty="0">
                <a:sym typeface="Symbol"/>
              </a:rPr>
              <a:t> </a:t>
            </a:r>
            <a:r>
              <a:rPr lang="en-US" dirty="0"/>
              <a:t>insertion procedure fee when women received a LARC postpartum, prior to being discharged from the hospital. </a:t>
            </a:r>
            <a:r>
              <a:rPr lang="en-US" baseline="30000" dirty="0"/>
              <a:t> </a:t>
            </a:r>
            <a:endParaRPr lang="en-US" baseline="30000" dirty="0" smtClean="0"/>
          </a:p>
          <a:p>
            <a:pPr marL="0" indent="0">
              <a:buNone/>
            </a:pPr>
            <a:endParaRPr lang="en-US" baseline="30000" dirty="0"/>
          </a:p>
          <a:p>
            <a:endParaRPr lang="en-US" baseline="30000" dirty="0" smtClean="0"/>
          </a:p>
          <a:p>
            <a:endParaRPr lang="en-US" baseline="30000" dirty="0"/>
          </a:p>
          <a:p>
            <a:pPr marL="0" indent="0">
              <a:buNone/>
            </a:pPr>
            <a:r>
              <a:rPr lang="en-US" sz="1800" dirty="0" smtClean="0"/>
              <a:t>    </a:t>
            </a:r>
            <a:r>
              <a:rPr lang="en-US" sz="1800" dirty="0" smtClean="0">
                <a:hlinkClick r:id="rId2"/>
              </a:rPr>
              <a:t>https</a:t>
            </a:r>
            <a:r>
              <a:rPr lang="en-US" sz="1800" dirty="0">
                <a:hlinkClick r:id="rId2"/>
              </a:rPr>
              <a:t>://www.scdhhs.gov/sites/default/files/LARC.pdf</a:t>
            </a:r>
            <a:endParaRPr lang="en-US" sz="1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Carolina Postpartum LARC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030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5" y="1278599"/>
            <a:ext cx="7966075" cy="46945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315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Use </a:t>
            </a:r>
            <a:r>
              <a:rPr lang="en-US" sz="3200" dirty="0"/>
              <a:t>education in building relationships and </a:t>
            </a:r>
            <a:r>
              <a:rPr lang="en-US" sz="3200" dirty="0" smtClean="0"/>
              <a:t>knowledge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Must </a:t>
            </a:r>
            <a:r>
              <a:rPr lang="en-US" sz="3200" dirty="0"/>
              <a:t>have </a:t>
            </a:r>
            <a:r>
              <a:rPr lang="en-US" sz="3200" dirty="0" smtClean="0"/>
              <a:t>clinical champions and administrative </a:t>
            </a:r>
            <a:r>
              <a:rPr lang="en-US" sz="3200" dirty="0"/>
              <a:t>support and infrastructure in </a:t>
            </a:r>
            <a:r>
              <a:rPr lang="en-US" sz="3200" dirty="0" smtClean="0"/>
              <a:t>place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Document </a:t>
            </a:r>
            <a:r>
              <a:rPr lang="en-US" sz="3200" dirty="0"/>
              <a:t>utilization of LARC-  Use this data for proof of your quality improvement efforts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 to Success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237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" y="1215367"/>
            <a:ext cx="7966710" cy="34813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LARC webinar March 2015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Breakout sessions at annual symposium </a:t>
            </a:r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>
                <a:hlinkClick r:id="rId2"/>
              </a:rPr>
              <a:t>SC Postpartum LARC Toolkit</a:t>
            </a:r>
            <a:endParaRPr lang="en-US" sz="3200" dirty="0"/>
          </a:p>
          <a:p>
            <a:pPr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Outreach to hospitals to assist with implementation </a:t>
            </a:r>
            <a:endParaRPr lang="en-US" sz="3200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Efforts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543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" y="1215367"/>
            <a:ext cx="7966710" cy="4645106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>
                <a:cs typeface="Arial" panose="020B0604020202020204" pitchFamily="34" charset="0"/>
              </a:rPr>
              <a:t>Build clinical support for postpartum LARCs with peer to peer experience </a:t>
            </a:r>
            <a:endParaRPr lang="en-US" sz="1400" dirty="0">
              <a:cs typeface="Arial" panose="020B0604020202020204" pitchFamily="34" charset="0"/>
            </a:endParaRPr>
          </a:p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dirty="0" smtClean="0"/>
              <a:t>Gain buy in from clinical champions in the hospitals </a:t>
            </a:r>
            <a:endParaRPr lang="en-US" sz="1400" dirty="0" smtClean="0"/>
          </a:p>
          <a:p>
            <a:pPr marL="457200" lvl="1" indent="-457200"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</a:pPr>
            <a:r>
              <a:rPr lang="en-US" sz="3200" dirty="0" smtClean="0"/>
              <a:t>Get private payers on board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166254"/>
            <a:ext cx="9144000" cy="849854"/>
          </a:xfrm>
        </p:spPr>
        <p:txBody>
          <a:bodyPr>
            <a:normAutofit/>
          </a:bodyPr>
          <a:lstStyle/>
          <a:p>
            <a:r>
              <a:rPr lang="en-US" dirty="0" smtClean="0"/>
              <a:t>Gaining Buy-in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7928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Administrative support and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lvl="1" indent="-457200">
              <a:spcAft>
                <a:spcPts val="1200"/>
              </a:spcAft>
              <a:buSzPct val="100000"/>
            </a:pPr>
            <a:r>
              <a:rPr lang="en-US" sz="3200" dirty="0" smtClean="0">
                <a:cs typeface="Arial" panose="020B0604020202020204" pitchFamily="34" charset="0"/>
              </a:rPr>
              <a:t>Convene </a:t>
            </a:r>
            <a:r>
              <a:rPr lang="en-US" sz="3200" dirty="0">
                <a:cs typeface="Arial" panose="020B0604020202020204" pitchFamily="34" charset="0"/>
              </a:rPr>
              <a:t>clinical leadership and billing and pharmacy management </a:t>
            </a:r>
            <a:endParaRPr lang="en-US" sz="3200" dirty="0" smtClean="0">
              <a:cs typeface="Arial" panose="020B0604020202020204" pitchFamily="34" charset="0"/>
            </a:endParaRPr>
          </a:p>
          <a:p>
            <a:pPr marL="457200" lvl="1" indent="-457200">
              <a:spcAft>
                <a:spcPts val="1200"/>
              </a:spcAft>
              <a:buSzPct val="100000"/>
            </a:pPr>
            <a:r>
              <a:rPr lang="en-US" sz="3200" dirty="0">
                <a:cs typeface="Arial" panose="020B0604020202020204" pitchFamily="34" charset="0"/>
              </a:rPr>
              <a:t>Educate billing and pharmacy leadership on the importance of postpartum LARC services </a:t>
            </a:r>
            <a:endParaRPr lang="en-US" sz="3200" dirty="0" smtClean="0">
              <a:cs typeface="Arial" panose="020B0604020202020204" pitchFamily="34" charset="0"/>
            </a:endParaRPr>
          </a:p>
          <a:p>
            <a:pPr marL="457200" lvl="1" indent="-457200">
              <a:spcAft>
                <a:spcPts val="1200"/>
              </a:spcAft>
              <a:buSzPct val="100000"/>
            </a:pPr>
            <a:r>
              <a:rPr lang="en-US" sz="3200" dirty="0" smtClean="0">
                <a:cs typeface="Arial" panose="020B0604020202020204" pitchFamily="34" charset="0"/>
              </a:rPr>
              <a:t>Convene </a:t>
            </a:r>
            <a:r>
              <a:rPr lang="en-US" sz="3200" dirty="0">
                <a:cs typeface="Arial" panose="020B0604020202020204" pitchFamily="34" charset="0"/>
              </a:rPr>
              <a:t>clinical staff to develop counseling, consent, and insertion procedures</a:t>
            </a:r>
          </a:p>
          <a:p>
            <a:pPr marL="293688" lvl="1" indent="-293688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pPr marL="293688" lvl="1" indent="-293688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</a:pPr>
            <a:endParaRPr lang="en-US" sz="2800" b="1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>
                <a:solidFill>
                  <a:srgbClr val="F58466"/>
                </a:solidFill>
                <a:latin typeface="Goudy Old Style" pitchFamily="18" charset="0"/>
              </a:rPr>
              <a:t>Future OB Team Calls</a:t>
            </a:r>
            <a:endParaRPr lang="en-US" altLang="en-US" sz="4000" b="1" dirty="0" smtClean="0">
              <a:solidFill>
                <a:srgbClr val="F58466"/>
              </a:solidFill>
              <a:latin typeface="Goudy Old Style" pitchFamily="18" charset="0"/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>
          <a:xfrm>
            <a:off x="304800" y="1143000"/>
            <a:ext cx="8229600" cy="4830763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sz="2800" dirty="0"/>
              <a:t>Focus calls from Nov/Dec 2016 - June 2017 on system changes to implement Key Driver Diagram Interventions</a:t>
            </a:r>
          </a:p>
          <a:p>
            <a:pPr>
              <a:buClr>
                <a:srgbClr val="F58466"/>
              </a:buClr>
            </a:pPr>
            <a:r>
              <a:rPr lang="en-US" altLang="en-US" sz="2800" dirty="0"/>
              <a:t>20 minutes – Reviewing collaborative data relevant to monthly call topic, general initiative announcements  </a:t>
            </a:r>
          </a:p>
          <a:p>
            <a:pPr>
              <a:buClr>
                <a:srgbClr val="F58466"/>
              </a:buClr>
            </a:pPr>
            <a:r>
              <a:rPr lang="en-US" altLang="en-US" sz="2800" dirty="0"/>
              <a:t>20 minutes – QI focused discussion of Key Driver Diagram Interventions </a:t>
            </a:r>
          </a:p>
          <a:p>
            <a:pPr>
              <a:buClr>
                <a:srgbClr val="F58466"/>
              </a:buClr>
            </a:pPr>
            <a:r>
              <a:rPr lang="en-US" altLang="en-US" sz="2800" dirty="0"/>
              <a:t>20 minutes – team talks recruited based on QI topic, identified from AIM data, surveys, etc.</a:t>
            </a:r>
          </a:p>
        </p:txBody>
      </p:sp>
    </p:spTree>
    <p:extLst>
      <p:ext uri="{BB962C8B-B14F-4D97-AF65-F5344CB8AC3E}">
        <p14:creationId xmlns:p14="http://schemas.microsoft.com/office/powerpoint/2010/main" val="119269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 Checklist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79268" y="1188683"/>
            <a:ext cx="7814014" cy="4152244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Assessing whether the billing system is adaptable to allow for automated line items outside the DRG</a:t>
            </a:r>
          </a:p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Working with your Medicaid AND Managed Care Program coordinator/manager</a:t>
            </a:r>
          </a:p>
          <a:p>
            <a:pPr>
              <a:spcBef>
                <a:spcPts val="5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200" dirty="0" smtClean="0"/>
              <a:t>Submitting all required information exactly according to policy to avoid claims being denied/rejected</a:t>
            </a:r>
            <a:endParaRPr lang="en-US" sz="32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590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6000" dirty="0" smtClean="0"/>
              <a:t>What are the results</a:t>
            </a:r>
            <a:r>
              <a:rPr lang="en-US" sz="6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3192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From FY2012-2015, there was a </a:t>
            </a:r>
            <a:r>
              <a:rPr lang="en-US" b="1" dirty="0">
                <a:solidFill>
                  <a:srgbClr val="E27500"/>
                </a:solidFill>
              </a:rPr>
              <a:t>96% increase</a:t>
            </a:r>
            <a:r>
              <a:rPr lang="en-US" dirty="0">
                <a:solidFill>
                  <a:srgbClr val="E27500"/>
                </a:solidFill>
              </a:rPr>
              <a:t> </a:t>
            </a:r>
            <a:r>
              <a:rPr lang="en-US" dirty="0"/>
              <a:t>associated with inpatient postpartum insertion of LARCs for females below the age of 18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From FY2012-2015, there was a </a:t>
            </a:r>
            <a:r>
              <a:rPr lang="en-US" b="1" dirty="0">
                <a:solidFill>
                  <a:srgbClr val="E27500"/>
                </a:solidFill>
              </a:rPr>
              <a:t>74% increase</a:t>
            </a:r>
            <a:r>
              <a:rPr lang="en-US" dirty="0">
                <a:solidFill>
                  <a:srgbClr val="E27500"/>
                </a:solidFill>
              </a:rPr>
              <a:t> </a:t>
            </a:r>
            <a:r>
              <a:rPr lang="en-US" dirty="0"/>
              <a:t>associated with inpatient postpartum insertion of LARCs for females above the age of 19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In SC, inpatient </a:t>
            </a:r>
            <a:r>
              <a:rPr lang="en-US" dirty="0" smtClean="0"/>
              <a:t>LARC insertion </a:t>
            </a:r>
            <a:r>
              <a:rPr lang="en-US" dirty="0"/>
              <a:t>now makes up </a:t>
            </a:r>
            <a:r>
              <a:rPr lang="en-US" b="1" dirty="0">
                <a:solidFill>
                  <a:srgbClr val="E27500"/>
                </a:solidFill>
              </a:rPr>
              <a:t>17%</a:t>
            </a:r>
            <a:r>
              <a:rPr lang="en-US" dirty="0">
                <a:solidFill>
                  <a:srgbClr val="E27500"/>
                </a:solidFill>
              </a:rPr>
              <a:t> </a:t>
            </a:r>
            <a:r>
              <a:rPr lang="en-US" b="1" dirty="0">
                <a:solidFill>
                  <a:srgbClr val="E27500"/>
                </a:solidFill>
              </a:rPr>
              <a:t>of total LARC </a:t>
            </a:r>
            <a:r>
              <a:rPr lang="en-US" b="1" dirty="0" smtClean="0">
                <a:solidFill>
                  <a:srgbClr val="E27500"/>
                </a:solidFill>
              </a:rPr>
              <a:t>use</a:t>
            </a:r>
            <a:endParaRPr lang="en-US" dirty="0">
              <a:solidFill>
                <a:srgbClr val="E27500"/>
              </a:solidFill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LARC utilization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9174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8640" y="1215367"/>
            <a:ext cx="7966710" cy="482077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/>
              <a:t>Using </a:t>
            </a:r>
            <a:r>
              <a:rPr lang="en-US" dirty="0"/>
              <a:t>the LARC insertion cost per payment </a:t>
            </a:r>
            <a:r>
              <a:rPr lang="en-US" dirty="0" smtClean="0"/>
              <a:t>over the course of the policy/initiative (1/2012-5/2016)</a:t>
            </a:r>
            <a:r>
              <a:rPr lang="is-IS" dirty="0" smtClean="0"/>
              <a:t>….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s-IS" dirty="0" smtClean="0"/>
              <a:t>The total savings to date (based on $439/patient is </a:t>
            </a:r>
            <a:r>
              <a:rPr lang="is-IS" b="1" dirty="0" smtClean="0">
                <a:solidFill>
                  <a:srgbClr val="E27500"/>
                </a:solidFill>
              </a:rPr>
              <a:t>$1,742,391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s-IS" dirty="0" smtClean="0"/>
              <a:t>Its important to note this is just the savings for subsequent births and that LARC expansion outside of IPI could have a much larger impact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Cost Savings To Date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8640" y="5642248"/>
            <a:ext cx="7202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4875"/>
                </a:solidFill>
                <a:latin typeface="Calibri"/>
                <a:ea typeface="+mn-ea"/>
              </a:rPr>
              <a:t>Impact Analysis: Provided by USC Institute for Families in Society</a:t>
            </a:r>
          </a:p>
        </p:txBody>
      </p:sp>
    </p:spTree>
    <p:extLst>
      <p:ext uri="{BB962C8B-B14F-4D97-AF65-F5344CB8AC3E}">
        <p14:creationId xmlns:p14="http://schemas.microsoft.com/office/powerpoint/2010/main" val="144548273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40D55-031C-4AD9-A16C-4EFA2F922910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36997" y="1660032"/>
            <a:ext cx="7878353" cy="708810"/>
          </a:xfrm>
        </p:spPr>
        <p:txBody>
          <a:bodyPr/>
          <a:lstStyle/>
          <a:p>
            <a:r>
              <a:rPr lang="en-US" sz="7200" dirty="0"/>
              <a:t>Thank Y</a:t>
            </a:r>
            <a:r>
              <a:rPr lang="en-US" sz="7200" dirty="0" smtClean="0"/>
              <a:t>ou</a:t>
            </a:r>
          </a:p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 </a:t>
            </a:r>
            <a:r>
              <a:rPr lang="en-US" sz="2400" dirty="0" smtClean="0"/>
              <a:t>BZ Giese, SCBOI Director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>
                <a:hlinkClick r:id="rId3"/>
              </a:rPr>
              <a:t>GieseM</a:t>
            </a:r>
            <a:r>
              <a:rPr lang="en-US" sz="2000" dirty="0">
                <a:hlinkClick r:id="rId3"/>
              </a:rPr>
              <a:t>@</a:t>
            </a:r>
            <a:r>
              <a:rPr lang="en-US" sz="2000" dirty="0" smtClean="0">
                <a:hlinkClick r:id="rId3"/>
              </a:rPr>
              <a:t>scdhhs.gov</a:t>
            </a:r>
            <a:endParaRPr lang="en-US" sz="2000" dirty="0" smtClean="0"/>
          </a:p>
          <a:p>
            <a:r>
              <a:rPr lang="en-US" sz="2000" dirty="0" smtClean="0"/>
              <a:t>803-898-2472</a:t>
            </a:r>
            <a:endParaRPr lang="en-US" sz="2000" dirty="0"/>
          </a:p>
          <a:p>
            <a:r>
              <a:rPr lang="en-US" sz="2000" dirty="0" smtClean="0"/>
              <a:t>or</a:t>
            </a:r>
          </a:p>
          <a:p>
            <a:r>
              <a:rPr lang="en-US" sz="2400" dirty="0" smtClean="0"/>
              <a:t>Monty Robertson, SCBOI Senior Consultant</a:t>
            </a:r>
          </a:p>
          <a:p>
            <a:r>
              <a:rPr lang="en-US" sz="2000" dirty="0" smtClean="0">
                <a:hlinkClick r:id="rId4"/>
              </a:rPr>
              <a:t>Montrelle.Robertson@scdhhs.gov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803-898-3866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02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>
                <a:solidFill>
                  <a:srgbClr val="F58466"/>
                </a:solidFill>
                <a:latin typeface="Goudy Old Style" pitchFamily="18" charset="0"/>
              </a:rPr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17638"/>
            <a:ext cx="5715000" cy="429260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417638"/>
            <a:ext cx="3276600" cy="4479925"/>
          </a:xfrm>
        </p:spPr>
        <p:txBody>
          <a:bodyPr/>
          <a:lstStyle/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Questions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Barriers and opportunities to implement these initiatives in Illinois</a:t>
            </a:r>
          </a:p>
          <a:p>
            <a:pPr eaLnBrk="1" hangingPunct="1">
              <a:buClr>
                <a:srgbClr val="F58466"/>
              </a:buClr>
            </a:pPr>
            <a:r>
              <a:rPr lang="en-US" altLang="en-US" dirty="0" smtClean="0"/>
              <a:t>Next steps for consideration</a:t>
            </a:r>
          </a:p>
        </p:txBody>
      </p:sp>
    </p:spTree>
    <p:extLst>
      <p:ext uri="{BB962C8B-B14F-4D97-AF65-F5344CB8AC3E}">
        <p14:creationId xmlns:p14="http://schemas.microsoft.com/office/powerpoint/2010/main" val="386196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Proposed Future Call Schedule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and Topics</a:t>
            </a:r>
          </a:p>
        </p:txBody>
      </p:sp>
      <p:graphicFrame>
        <p:nvGraphicFramePr>
          <p:cNvPr id="5" name="Content Placeholder 1"/>
          <p:cNvGraphicFramePr>
            <a:graphicFrameLocks/>
          </p:cNvGraphicFramePr>
          <p:nvPr>
            <p:extLst/>
          </p:nvPr>
        </p:nvGraphicFramePr>
        <p:xfrm>
          <a:off x="263324" y="1524000"/>
          <a:ext cx="8432157" cy="489635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22676"/>
                <a:gridCol w="6409481"/>
              </a:tblGrid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Call 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Topics –Top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5 system level changes/interventions to decrease the time to treatment and improve discharge education and follow-up:</a:t>
                      </a:r>
                      <a:endParaRPr lang="en-US" sz="1400" dirty="0"/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December 19, 2016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/>
                        <a:t>Establish a system to perform </a:t>
                      </a:r>
                      <a:r>
                        <a:rPr lang="en-US" sz="1400" u="sng" dirty="0" smtClean="0"/>
                        <a:t>regular debriefs </a:t>
                      </a:r>
                      <a:r>
                        <a:rPr lang="en-US" sz="1400" dirty="0" smtClean="0"/>
                        <a:t>after all new onset severe maternal hypertension cases</a:t>
                      </a:r>
                      <a:endParaRPr lang="en-US" sz="1400" dirty="0"/>
                    </a:p>
                  </a:txBody>
                  <a:tcPr anchor="ctr"/>
                </a:tc>
              </a:tr>
              <a:tr h="707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January 23,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Develop and implement </a:t>
                      </a:r>
                      <a:r>
                        <a:rPr lang="en-US" sz="1400" u="sng" dirty="0" smtClean="0"/>
                        <a:t>standard order sets, protocols, and checklists </a:t>
                      </a:r>
                      <a:r>
                        <a:rPr lang="en-US" sz="1400" dirty="0" smtClean="0"/>
                        <a:t>for recognition and response to severe maternal hypertension and integrate into EHR</a:t>
                      </a:r>
                    </a:p>
                  </a:txBody>
                  <a:tcPr anchor="ctr"/>
                </a:tc>
              </a:tr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February 27, 2017</a:t>
                      </a:r>
                    </a:p>
                    <a:p>
                      <a:pPr algn="ctr"/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Implement a system to </a:t>
                      </a:r>
                      <a:r>
                        <a:rPr lang="en-US" sz="1400" u="sng" dirty="0" smtClean="0"/>
                        <a:t>identify pregnant and postpartum women</a:t>
                      </a:r>
                      <a:r>
                        <a:rPr lang="en-US" sz="1400" dirty="0" smtClean="0"/>
                        <a:t> in all hospital departments </a:t>
                      </a:r>
                      <a:r>
                        <a:rPr lang="en-US" sz="1400" baseline="0" dirty="0" smtClean="0"/>
                        <a:t> and e</a:t>
                      </a:r>
                      <a:r>
                        <a:rPr lang="en-US" sz="1400" dirty="0" smtClean="0"/>
                        <a:t>xecute </a:t>
                      </a:r>
                      <a:r>
                        <a:rPr lang="en-US" sz="1400" u="sng" dirty="0" smtClean="0"/>
                        <a:t>protocol for measurement, assessment, and monitoring</a:t>
                      </a:r>
                      <a:r>
                        <a:rPr lang="en-US" sz="1400" dirty="0" smtClean="0"/>
                        <a:t> of blood pressure and urine protein for all pregnant and postpartum women</a:t>
                      </a:r>
                    </a:p>
                  </a:txBody>
                  <a:tcPr anchor="ctr"/>
                </a:tc>
              </a:tr>
              <a:tr h="55057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March 27*,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400" dirty="0" smtClean="0"/>
                        <a:t>Ensure </a:t>
                      </a:r>
                      <a:r>
                        <a:rPr lang="en-US" sz="1400" u="sng" dirty="0" smtClean="0"/>
                        <a:t>rapid access to IV and PO anti-hypertensive medications</a:t>
                      </a:r>
                      <a:r>
                        <a:rPr lang="en-US" sz="1400" dirty="0" smtClean="0"/>
                        <a:t> with guide for administration and dosage (e.g. standing orders, medication kits, rapid response team)</a:t>
                      </a:r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April 24, 2017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12:30</a:t>
                      </a:r>
                      <a:r>
                        <a:rPr lang="en-US" sz="1400" baseline="0" dirty="0" smtClean="0"/>
                        <a:t> – 1:30 pm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400" dirty="0" smtClean="0"/>
                        <a:t>Implement a system to provide patient-centered </a:t>
                      </a:r>
                      <a:r>
                        <a:rPr lang="en-US" sz="1400" u="sng" dirty="0" smtClean="0"/>
                        <a:t>discharge education materials </a:t>
                      </a:r>
                      <a:r>
                        <a:rPr lang="en-US" sz="1400" dirty="0" smtClean="0"/>
                        <a:t>on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severe maternal hypertension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and i</a:t>
                      </a:r>
                      <a:r>
                        <a:rPr lang="en-US" sz="1400" dirty="0" smtClean="0"/>
                        <a:t>mplement protocols to ensure patient </a:t>
                      </a:r>
                      <a:r>
                        <a:rPr lang="en-US" sz="1400" u="sng" dirty="0" smtClean="0"/>
                        <a:t>follow-up within 10 days</a:t>
                      </a:r>
                      <a:r>
                        <a:rPr lang="en-US" sz="1400" u="none" dirty="0" smtClean="0"/>
                        <a:t> </a:t>
                      </a:r>
                      <a:r>
                        <a:rPr lang="en-US" sz="1400" dirty="0" smtClean="0"/>
                        <a:t>for all women with severe hypertension and 72 hours for all women on medications </a:t>
                      </a:r>
                      <a:endParaRPr lang="en-US" sz="1400" dirty="0"/>
                    </a:p>
                  </a:txBody>
                  <a:tcPr anchor="ctr"/>
                </a:tc>
              </a:tr>
              <a:tr h="61517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Anticipate</a:t>
                      </a:r>
                      <a:r>
                        <a:rPr lang="en-US" sz="1400" baseline="0" dirty="0" smtClean="0"/>
                        <a:t> Face –to – face meeting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81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F58466"/>
                </a:solidFill>
                <a:latin typeface="Goudy Old Style" pitchFamily="18" charset="0"/>
              </a:rPr>
              <a:t>Goal 1: reducing time to treatment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86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Maternal Hypertension Data:</a:t>
            </a:r>
            <a:b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</a:br>
            <a:r>
              <a:rPr lang="en-US" altLang="en-US" sz="4000" b="1" dirty="0" smtClean="0">
                <a:solidFill>
                  <a:srgbClr val="F58466"/>
                </a:solidFill>
                <a:latin typeface="Goudy Old Style" pitchFamily="18" charset="0"/>
              </a:rPr>
              <a:t>Time to Treatment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7242776"/>
              </p:ext>
            </p:extLst>
          </p:nvPr>
        </p:nvGraphicFramePr>
        <p:xfrm>
          <a:off x="76200" y="1349829"/>
          <a:ext cx="8991599" cy="4669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7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Custom 2">
      <a:dk1>
        <a:sysClr val="windowText" lastClr="000000"/>
      </a:dk1>
      <a:lt1>
        <a:srgbClr val="FFFFFF"/>
      </a:lt1>
      <a:dk2>
        <a:srgbClr val="004875"/>
      </a:dk2>
      <a:lt2>
        <a:srgbClr val="FFFFFF"/>
      </a:lt2>
      <a:accent1>
        <a:srgbClr val="004875"/>
      </a:accent1>
      <a:accent2>
        <a:srgbClr val="E27500"/>
      </a:accent2>
      <a:accent3>
        <a:srgbClr val="7993B7"/>
      </a:accent3>
      <a:accent4>
        <a:srgbClr val="007630"/>
      </a:accent4>
      <a:accent5>
        <a:srgbClr val="FFFFFF"/>
      </a:accent5>
      <a:accent6>
        <a:srgbClr val="FFFFFF"/>
      </a:accent6>
      <a:hlink>
        <a:srgbClr val="004875"/>
      </a:hlink>
      <a:folHlink>
        <a:srgbClr val="7993B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56160</TotalTime>
  <Words>3517</Words>
  <Application>Microsoft Office PowerPoint</Application>
  <PresentationFormat>On-screen Show (4:3)</PresentationFormat>
  <Paragraphs>407</Paragraphs>
  <Slides>65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MS PGothic</vt:lpstr>
      <vt:lpstr>Arial</vt:lpstr>
      <vt:lpstr>Calibri</vt:lpstr>
      <vt:lpstr>Calibri Light</vt:lpstr>
      <vt:lpstr>Goudy Old Style</vt:lpstr>
      <vt:lpstr>Lucida Grande</vt:lpstr>
      <vt:lpstr>Museo Sans Rounded 500</vt:lpstr>
      <vt:lpstr>Noto Symbol</vt:lpstr>
      <vt:lpstr>Symbol</vt:lpstr>
      <vt:lpstr>Wingdings</vt:lpstr>
      <vt:lpstr>Wingdings 2</vt:lpstr>
      <vt:lpstr>Office Theme</vt:lpstr>
      <vt:lpstr>1_Office Theme</vt:lpstr>
      <vt:lpstr>1_Custom Design</vt:lpstr>
      <vt:lpstr>Custom Design</vt:lpstr>
      <vt:lpstr>2_Custom Design</vt:lpstr>
      <vt:lpstr>Hot Topics in Obstetric QI: Discussion of Current and Future Initiatives</vt:lpstr>
      <vt:lpstr>Overview</vt:lpstr>
      <vt:lpstr>Identify barriers and discuss strategies for the Maternal Hypertension Initiative 2017</vt:lpstr>
      <vt:lpstr>Overview</vt:lpstr>
      <vt:lpstr>PowerPoint Presentation</vt:lpstr>
      <vt:lpstr>Future OB Team Calls</vt:lpstr>
      <vt:lpstr>Proposed Future Call Schedule and Topics</vt:lpstr>
      <vt:lpstr>Goal 1: reducing time to treatment</vt:lpstr>
      <vt:lpstr>Maternal Hypertension Data: Time to Treatment</vt:lpstr>
      <vt:lpstr>Maternal Hypertension Data: Rapid Access to Medication</vt:lpstr>
      <vt:lpstr>Barriers to Reducing Time to  Treatment</vt:lpstr>
      <vt:lpstr>Barriers to Implementing  ACOG Algorithms &amp; Order Sets</vt:lpstr>
      <vt:lpstr>Barriers to Implementing  ACOG Algorithms &amp; Order Sets</vt:lpstr>
      <vt:lpstr>Strategies to Reduce Time to  Treatment</vt:lpstr>
      <vt:lpstr>Strategies to Implement  ACOG Algorithms &amp; Order Sets</vt:lpstr>
      <vt:lpstr>Tools to Implement ACOG  Algorithms &amp; Order Sets</vt:lpstr>
      <vt:lpstr>Tools to Implement ACOG  Algorithms &amp; Order Sets – Physician Buy In</vt:lpstr>
      <vt:lpstr>Goal 2: Implementing regular debriefs</vt:lpstr>
      <vt:lpstr>Maternal Hypertension Data: Debriefs</vt:lpstr>
      <vt:lpstr>Maternal Hypertension Data: Debriefs</vt:lpstr>
      <vt:lpstr>Barriers to Implementing  Physician-Nurse Debriefs</vt:lpstr>
      <vt:lpstr>Strategies for Implementing Physician-Nurse Debriefs</vt:lpstr>
      <vt:lpstr>Goal 3: Increasing Patient Discharge Education and follow-up</vt:lpstr>
      <vt:lpstr>Maternal Hypertension Data: Patient Discharge</vt:lpstr>
      <vt:lpstr>Maternal Hypertension Data: Patient Education</vt:lpstr>
      <vt:lpstr>Barriers to Patient Discharge Education &amp; Follow-Up</vt:lpstr>
      <vt:lpstr>Strategies to Implement Patient  Discharge Education &amp; Follow-Up</vt:lpstr>
      <vt:lpstr>ILPQC Resources for Patient  Discharge Education &amp; Follow-Up</vt:lpstr>
      <vt:lpstr>Goal 4: Increasing Provider buy in across units</vt:lpstr>
      <vt:lpstr>Maternal Hypertension Data: Physician/Nurse Education</vt:lpstr>
      <vt:lpstr>Maternal Hypertension Data: HTN Drills</vt:lpstr>
      <vt:lpstr>Maternal Hypertension Data: ED Practices</vt:lpstr>
      <vt:lpstr>Barriers to Physician, ED, &amp;  Pharmacy  Engagement</vt:lpstr>
      <vt:lpstr>Strategies for Team Leads to  Encourage Physician Engagement</vt:lpstr>
      <vt:lpstr>Strategies for Physician  Champions to Engage Other Providers</vt:lpstr>
      <vt:lpstr>Tools for Physician Engagement</vt:lpstr>
      <vt:lpstr>Strategies for ED &amp; Pharmacy  Engagement</vt:lpstr>
      <vt:lpstr>Goal 5: Implement hospital-wide standard protocols</vt:lpstr>
      <vt:lpstr>Maternal Hypertension Data: Standard Protocols</vt:lpstr>
      <vt:lpstr>Barriers to Hospital Implementation  of Standard Protocols &amp; Procedures</vt:lpstr>
      <vt:lpstr>Strategies for Implementation of  Standard Protocols &amp; Procedures</vt:lpstr>
      <vt:lpstr>HTN Initiative Next Steps</vt:lpstr>
      <vt:lpstr>Discussion of future OB teams initiatives </vt:lpstr>
      <vt:lpstr>Hospital team interest in  potential future initiatives prior to discussion (n=39)</vt:lpstr>
      <vt:lpstr>Discussion of potential future  OB teams initiatives </vt:lpstr>
      <vt:lpstr>Reducing Primary Cesarean</vt:lpstr>
      <vt:lpstr>17 Hydroxyprogesterone</vt:lpstr>
      <vt:lpstr> Maternal Opioid Use/Addiction  </vt:lpstr>
      <vt:lpstr> Hemorrhage 2.0/VTE </vt:lpstr>
      <vt:lpstr>LARC at Delivery</vt:lpstr>
      <vt:lpstr> How to Increase Access to LARCs:  A Roadmap to Implementing Immediate Postpartum LARCs </vt:lpstr>
      <vt:lpstr>SCBOI Overview</vt:lpstr>
      <vt:lpstr>Why Immediate Postpartum?</vt:lpstr>
      <vt:lpstr>South Carolina Postpartum LARC Policy</vt:lpstr>
      <vt:lpstr>What Next? </vt:lpstr>
      <vt:lpstr>Keys to Success </vt:lpstr>
      <vt:lpstr>Education Efforts </vt:lpstr>
      <vt:lpstr>Gaining Buy-in</vt:lpstr>
      <vt:lpstr>Administrative support and infrastructure</vt:lpstr>
      <vt:lpstr>Billing Checklist</vt:lpstr>
      <vt:lpstr>PowerPoint Presentation</vt:lpstr>
      <vt:lpstr>Increasing LARC utilization</vt:lpstr>
      <vt:lpstr>Total Cost Savings To Date </vt:lpstr>
      <vt:lpstr>PowerPoint Presentation</vt:lpstr>
      <vt:lpstr>Discussion</vt:lpstr>
    </vt:vector>
  </TitlesOfParts>
  <Company>State of Illinois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Jazzmin Cooper</cp:lastModifiedBy>
  <cp:revision>1194</cp:revision>
  <dcterms:created xsi:type="dcterms:W3CDTF">2013-06-07T18:46:59Z</dcterms:created>
  <dcterms:modified xsi:type="dcterms:W3CDTF">2016-11-01T17:03:54Z</dcterms:modified>
</cp:coreProperties>
</file>