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Lst>
  <p:notesMasterIdLst>
    <p:notesMasterId r:id="rId54"/>
  </p:notesMasterIdLst>
  <p:sldIdLst>
    <p:sldId id="434" r:id="rId2"/>
    <p:sldId id="435" r:id="rId3"/>
    <p:sldId id="436" r:id="rId4"/>
    <p:sldId id="535" r:id="rId5"/>
    <p:sldId id="537" r:id="rId6"/>
    <p:sldId id="521" r:id="rId7"/>
    <p:sldId id="522" r:id="rId8"/>
    <p:sldId id="523" r:id="rId9"/>
    <p:sldId id="524" r:id="rId10"/>
    <p:sldId id="525" r:id="rId11"/>
    <p:sldId id="438" r:id="rId12"/>
    <p:sldId id="437" r:id="rId13"/>
    <p:sldId id="520" r:id="rId14"/>
    <p:sldId id="439" r:id="rId15"/>
    <p:sldId id="440" r:id="rId16"/>
    <p:sldId id="471" r:id="rId17"/>
    <p:sldId id="443" r:id="rId18"/>
    <p:sldId id="528" r:id="rId19"/>
    <p:sldId id="546" r:id="rId20"/>
    <p:sldId id="547" r:id="rId21"/>
    <p:sldId id="530" r:id="rId22"/>
    <p:sldId id="529" r:id="rId23"/>
    <p:sldId id="531" r:id="rId24"/>
    <p:sldId id="480" r:id="rId25"/>
    <p:sldId id="532" r:id="rId26"/>
    <p:sldId id="343" r:id="rId27"/>
    <p:sldId id="534" r:id="rId28"/>
    <p:sldId id="536" r:id="rId29"/>
    <p:sldId id="538" r:id="rId30"/>
    <p:sldId id="472" r:id="rId31"/>
    <p:sldId id="353" r:id="rId32"/>
    <p:sldId id="396" r:id="rId33"/>
    <p:sldId id="420" r:id="rId34"/>
    <p:sldId id="554" r:id="rId35"/>
    <p:sldId id="539" r:id="rId36"/>
    <p:sldId id="540" r:id="rId37"/>
    <p:sldId id="541" r:id="rId38"/>
    <p:sldId id="542" r:id="rId39"/>
    <p:sldId id="559" r:id="rId40"/>
    <p:sldId id="550" r:id="rId41"/>
    <p:sldId id="484" r:id="rId42"/>
    <p:sldId id="562" r:id="rId43"/>
    <p:sldId id="558" r:id="rId44"/>
    <p:sldId id="556" r:id="rId45"/>
    <p:sldId id="557" r:id="rId46"/>
    <p:sldId id="563" r:id="rId47"/>
    <p:sldId id="555" r:id="rId48"/>
    <p:sldId id="545" r:id="rId49"/>
    <p:sldId id="564" r:id="rId50"/>
    <p:sldId id="565" r:id="rId51"/>
    <p:sldId id="566" r:id="rId52"/>
    <p:sldId id="510" r:id="rId53"/>
  </p:sldIdLst>
  <p:sldSz cx="10287000" cy="6858000" type="35mm"/>
  <p:notesSz cx="6858000" cy="9144000"/>
  <p:defaultTextStyle>
    <a:defPPr>
      <a:defRPr lang="en-US"/>
    </a:defPPr>
    <a:lvl1pPr algn="l" rtl="0" eaLnBrk="0" fontAlgn="base" hangingPunct="0">
      <a:spcBef>
        <a:spcPct val="50000"/>
      </a:spcBef>
      <a:spcAft>
        <a:spcPct val="0"/>
      </a:spcAft>
      <a:defRPr sz="2800" b="1" kern="1200">
        <a:solidFill>
          <a:schemeClr val="tx1"/>
        </a:solidFill>
        <a:latin typeface="Arial" charset="0"/>
        <a:ea typeface="ＭＳ Ｐゴシック" charset="0"/>
        <a:cs typeface="ＭＳ Ｐゴシック" charset="0"/>
      </a:defRPr>
    </a:lvl1pPr>
    <a:lvl2pPr marL="457200" algn="l" rtl="0" eaLnBrk="0" fontAlgn="base" hangingPunct="0">
      <a:spcBef>
        <a:spcPct val="50000"/>
      </a:spcBef>
      <a:spcAft>
        <a:spcPct val="0"/>
      </a:spcAft>
      <a:defRPr sz="2800" b="1" kern="1200">
        <a:solidFill>
          <a:schemeClr val="tx1"/>
        </a:solidFill>
        <a:latin typeface="Arial" charset="0"/>
        <a:ea typeface="ＭＳ Ｐゴシック" charset="0"/>
        <a:cs typeface="ＭＳ Ｐゴシック" charset="0"/>
      </a:defRPr>
    </a:lvl2pPr>
    <a:lvl3pPr marL="914400" algn="l" rtl="0" eaLnBrk="0" fontAlgn="base" hangingPunct="0">
      <a:spcBef>
        <a:spcPct val="50000"/>
      </a:spcBef>
      <a:spcAft>
        <a:spcPct val="0"/>
      </a:spcAft>
      <a:defRPr sz="2800" b="1" kern="1200">
        <a:solidFill>
          <a:schemeClr val="tx1"/>
        </a:solidFill>
        <a:latin typeface="Arial" charset="0"/>
        <a:ea typeface="ＭＳ Ｐゴシック" charset="0"/>
        <a:cs typeface="ＭＳ Ｐゴシック" charset="0"/>
      </a:defRPr>
    </a:lvl3pPr>
    <a:lvl4pPr marL="1371600" algn="l" rtl="0" eaLnBrk="0" fontAlgn="base" hangingPunct="0">
      <a:spcBef>
        <a:spcPct val="50000"/>
      </a:spcBef>
      <a:spcAft>
        <a:spcPct val="0"/>
      </a:spcAft>
      <a:defRPr sz="2800" b="1" kern="1200">
        <a:solidFill>
          <a:schemeClr val="tx1"/>
        </a:solidFill>
        <a:latin typeface="Arial" charset="0"/>
        <a:ea typeface="ＭＳ Ｐゴシック" charset="0"/>
        <a:cs typeface="ＭＳ Ｐゴシック" charset="0"/>
      </a:defRPr>
    </a:lvl4pPr>
    <a:lvl5pPr marL="1828800" algn="l" rtl="0" eaLnBrk="0" fontAlgn="base" hangingPunct="0">
      <a:spcBef>
        <a:spcPct val="5000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3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oder, Karen" initials="KK" lastIdx="9" clrIdx="0"/>
  <p:cmAuthor id="2" name="Kowalewski, Leslie" initials="KL"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3FC4C"/>
    <a:srgbClr val="CCFFFF"/>
    <a:srgbClr val="C0C0C0"/>
    <a:srgbClr val="FFFE00"/>
    <a:srgbClr val="00FFFF"/>
    <a:srgbClr val="FFCC66"/>
    <a:srgbClr val="FF0000"/>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22"/>
    <p:restoredTop sz="73589"/>
  </p:normalViewPr>
  <p:slideViewPr>
    <p:cSldViewPr>
      <p:cViewPr>
        <p:scale>
          <a:sx n="80" d="100"/>
          <a:sy n="80" d="100"/>
        </p:scale>
        <p:origin x="-216" y="16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5" d="100"/>
        <a:sy n="175" d="100"/>
      </p:scale>
      <p:origin x="0" y="3273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kowalewski\AppData\Local\Microsoft\Windows\Temporary%20Internet%20Files\Content.Outlook\ZVWPX35H\Copy%20of%20bruder_May_2015%20steroi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plotArea>
      <c:layout/>
      <c:lineChart>
        <c:grouping val="standard"/>
        <c:ser>
          <c:idx val="0"/>
          <c:order val="0"/>
          <c:tx>
            <c:strRef>
              <c:f>US!$B$23</c:f>
              <c:strCache>
                <c:ptCount val="1"/>
                <c:pt idx="0">
                  <c:v>Mean(%)</c:v>
                </c:pt>
              </c:strCache>
            </c:strRef>
          </c:tx>
          <c:spPr>
            <a:ln w="28575" cap="rnd">
              <a:solidFill>
                <a:schemeClr val="accent1"/>
              </a:solidFill>
              <a:round/>
            </a:ln>
            <a:effectLst/>
          </c:spPr>
          <c:marker>
            <c:symbol val="square"/>
            <c:size val="5"/>
            <c:spPr>
              <a:solidFill>
                <a:schemeClr val="accent1"/>
              </a:solidFill>
              <a:ln w="9525">
                <a:solidFill>
                  <a:schemeClr val="accent1"/>
                </a:solidFill>
              </a:ln>
              <a:effectLst/>
            </c:spPr>
          </c:marker>
          <c:cat>
            <c:numRef>
              <c:f>US!$C$22:$L$22</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cat>
          <c:val>
            <c:numRef>
              <c:f>US!$C$23:$L$23</c:f>
              <c:numCache>
                <c:formatCode>General</c:formatCode>
                <c:ptCount val="10"/>
                <c:pt idx="0">
                  <c:v>76.900000000000006</c:v>
                </c:pt>
                <c:pt idx="1">
                  <c:v>77.7</c:v>
                </c:pt>
                <c:pt idx="2">
                  <c:v>76.599999999999994</c:v>
                </c:pt>
                <c:pt idx="3">
                  <c:v>77.3</c:v>
                </c:pt>
                <c:pt idx="4">
                  <c:v>78</c:v>
                </c:pt>
                <c:pt idx="5">
                  <c:v>79.900000000000006</c:v>
                </c:pt>
                <c:pt idx="6">
                  <c:v>81.7</c:v>
                </c:pt>
                <c:pt idx="7">
                  <c:v>82.3</c:v>
                </c:pt>
                <c:pt idx="8">
                  <c:v>83.6</c:v>
                </c:pt>
                <c:pt idx="9">
                  <c:v>84.6</c:v>
                </c:pt>
              </c:numCache>
            </c:numRef>
          </c:val>
        </c:ser>
        <c:dLbls/>
        <c:marker val="1"/>
        <c:axId val="55894784"/>
        <c:axId val="55896320"/>
      </c:lineChart>
      <c:catAx>
        <c:axId val="5589478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5896320"/>
        <c:crosses val="autoZero"/>
        <c:auto val="1"/>
        <c:lblAlgn val="ctr"/>
        <c:lblOffset val="100"/>
      </c:catAx>
      <c:valAx>
        <c:axId val="55896320"/>
        <c:scaling>
          <c:orientation val="minMax"/>
          <c:max val="100"/>
          <c:min val="7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5894784"/>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omments/comment1.xml><?xml version="1.0" encoding="utf-8"?>
<p:cmLst xmlns:a="http://schemas.openxmlformats.org/drawingml/2006/main" xmlns:r="http://schemas.openxmlformats.org/officeDocument/2006/relationships" xmlns:p="http://schemas.openxmlformats.org/presentationml/2006/main">
  <p:cm authorId="1" dt="2015-10-12T11:18:06.052" idx="9">
    <p:pos x="10" y="10"/>
    <p:text>Leslie: This sentence in the notes that starts with "together" is awkward. The community is a single noun, so there's no way for it to work "together." Community partners or stakeholders can work together, but not the community itself. Recommend deleting "together" or adding some kind of entity (partners, organizations, etc.).</p:text>
  </p:cm>
  <p:cm authorId="2" dt="2015-10-30T14:17:40.631" idx="3">
    <p:pos x="10" y="106"/>
    <p:text>Sure, take out the word together.</p:text>
    <p:extLst>
      <p:ext uri="{C676402C-5697-4E1C-873F-D02D1690AC5C}">
        <p15:threadingInfo xmlns:p15="http://schemas.microsoft.com/office/powerpoint/2012/main" xmlns="" timeZoneBias="420">
          <p15:parentCm authorId="1" idx="9"/>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cs typeface="+mn-cs"/>
              </a:defRPr>
            </a:lvl1pPr>
          </a:lstStyle>
          <a:p>
            <a:pPr>
              <a:defRPr/>
            </a:pPr>
            <a:endParaRPr lang="en-US"/>
          </a:p>
        </p:txBody>
      </p:sp>
      <p:sp>
        <p:nvSpPr>
          <p:cNvPr id="73731"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cs typeface="+mn-cs"/>
              </a:defRPr>
            </a:lvl1pPr>
          </a:lstStyle>
          <a:p>
            <a:pPr>
              <a:defRPr/>
            </a:pPr>
            <a:endParaRPr lang="en-US"/>
          </a:p>
        </p:txBody>
      </p:sp>
      <p:sp>
        <p:nvSpPr>
          <p:cNvPr id="73732"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7373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3734"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cs typeface="+mn-cs"/>
              </a:defRPr>
            </a:lvl1pPr>
          </a:lstStyle>
          <a:p>
            <a:pPr>
              <a:defRPr/>
            </a:pPr>
            <a:endParaRPr lang="en-US"/>
          </a:p>
        </p:txBody>
      </p:sp>
      <p:sp>
        <p:nvSpPr>
          <p:cNvPr id="7373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cs typeface="+mn-cs"/>
              </a:defRPr>
            </a:lvl1pPr>
          </a:lstStyle>
          <a:p>
            <a:pPr>
              <a:defRPr/>
            </a:pPr>
            <a:fld id="{A4573037-8948-5146-9E5E-4EF8B5C5482F}" type="slidenum">
              <a:rPr lang="en-US"/>
              <a:pPr>
                <a:defRPr/>
              </a:pPr>
              <a:t>‹#›</a:t>
            </a:fld>
            <a:endParaRPr lang="en-US"/>
          </a:p>
        </p:txBody>
      </p:sp>
    </p:spTree>
    <p:extLst>
      <p:ext uri="{BB962C8B-B14F-4D97-AF65-F5344CB8AC3E}">
        <p14:creationId xmlns:p14="http://schemas.microsoft.com/office/powerpoint/2010/main" xmlns="" val="2469735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1957: Sputnik, Bogart</a:t>
            </a:r>
            <a:r>
              <a:rPr lang="en-US" baseline="0" dirty="0" smtClean="0"/>
              <a:t> Dies</a:t>
            </a:r>
            <a:endParaRPr lang="en-US" dirty="0" smtClean="0"/>
          </a:p>
          <a:p>
            <a:r>
              <a:rPr lang="en-US" dirty="0" smtClean="0"/>
              <a:t>1965: Medicare, </a:t>
            </a:r>
            <a:r>
              <a:rPr lang="en-US" smtClean="0"/>
              <a:t>Salma, Voting </a:t>
            </a:r>
            <a:r>
              <a:rPr lang="en-US" dirty="0" smtClean="0"/>
              <a:t>Rights Act</a:t>
            </a:r>
          </a:p>
          <a:p>
            <a:r>
              <a:rPr lang="en-US" dirty="0" smtClean="0"/>
              <a:t>1972:</a:t>
            </a:r>
            <a:r>
              <a:rPr lang="en-US" baseline="0" dirty="0" smtClean="0"/>
              <a:t> </a:t>
            </a:r>
            <a:r>
              <a:rPr lang="en-US" baseline="0" dirty="0" err="1" smtClean="0"/>
              <a:t>Liggins</a:t>
            </a:r>
            <a:endParaRPr lang="en-US" baseline="0" dirty="0" smtClean="0"/>
          </a:p>
          <a:p>
            <a:r>
              <a:rPr lang="en-US" baseline="0" dirty="0" smtClean="0"/>
              <a:t>1980: First study on surfactant published</a:t>
            </a:r>
          </a:p>
          <a:p>
            <a:r>
              <a:rPr lang="en-US" baseline="0" dirty="0" smtClean="0"/>
              <a:t>1990: Simpsons, </a:t>
            </a:r>
            <a:r>
              <a:rPr lang="en-US" baseline="0" dirty="0" err="1" smtClean="0"/>
              <a:t>Mandella</a:t>
            </a:r>
            <a:r>
              <a:rPr lang="en-US" baseline="0" dirty="0" smtClean="0"/>
              <a:t>, Invasion of Kuwait</a:t>
            </a:r>
            <a:endParaRPr lang="en-US" dirty="0"/>
          </a:p>
        </p:txBody>
      </p:sp>
      <p:sp>
        <p:nvSpPr>
          <p:cNvPr id="4" name="Slide Number Placeholder 3"/>
          <p:cNvSpPr>
            <a:spLocks noGrp="1"/>
          </p:cNvSpPr>
          <p:nvPr>
            <p:ph type="sldNum" sz="quarter" idx="10"/>
          </p:nvPr>
        </p:nvSpPr>
        <p:spPr/>
        <p:txBody>
          <a:bodyPr/>
          <a:lstStyle/>
          <a:p>
            <a:fld id="{D7B9976B-ABF9-0C4B-B930-5E1CF83C7974}" type="slidenum">
              <a:rPr lang="en-US" smtClean="0"/>
              <a:pPr/>
              <a:t>12</a:t>
            </a:fld>
            <a:endParaRPr lang="en-US"/>
          </a:p>
        </p:txBody>
      </p:sp>
    </p:spTree>
    <p:extLst>
      <p:ext uri="{BB962C8B-B14F-4D97-AF65-F5344CB8AC3E}">
        <p14:creationId xmlns:p14="http://schemas.microsoft.com/office/powerpoint/2010/main" xmlns="" val="3017043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23 weeks, there was a significant reduction in death, which is</a:t>
            </a:r>
            <a:r>
              <a:rPr lang="en-US" baseline="0" dirty="0" smtClean="0"/>
              <a:t> still around 60%, even with ACT.  But, severe neurodevelopmental impairment was not improved with ACT.  Therefore, the patient should be counseled by a multidisciplinary team comprised of the obstetrician, neonatologist and MFM before ACT is instituted in pregnancies at 23 </a:t>
            </a:r>
            <a:r>
              <a:rPr lang="en-US" baseline="0" smtClean="0"/>
              <a:t>weeks gestation.</a:t>
            </a:r>
            <a:endParaRPr lang="en-US" dirty="0"/>
          </a:p>
        </p:txBody>
      </p:sp>
      <p:sp>
        <p:nvSpPr>
          <p:cNvPr id="4" name="Slide Number Placeholder 3"/>
          <p:cNvSpPr>
            <a:spLocks noGrp="1"/>
          </p:cNvSpPr>
          <p:nvPr>
            <p:ph type="sldNum" sz="quarter" idx="10"/>
          </p:nvPr>
        </p:nvSpPr>
        <p:spPr/>
        <p:txBody>
          <a:bodyPr/>
          <a:lstStyle/>
          <a:p>
            <a:fld id="{99BED700-308B-416B-9146-3C9AF731ACDF}" type="slidenum">
              <a:rPr lang="en-US" smtClean="0"/>
              <a:pPr/>
              <a:t>37</a:t>
            </a:fld>
            <a:endParaRPr lang="en-US"/>
          </a:p>
        </p:txBody>
      </p:sp>
    </p:spTree>
    <p:extLst>
      <p:ext uri="{BB962C8B-B14F-4D97-AF65-F5344CB8AC3E}">
        <p14:creationId xmlns:p14="http://schemas.microsoft.com/office/powerpoint/2010/main" xmlns="" val="1299561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dirty="0" smtClean="0"/>
              <a:t>The</a:t>
            </a:r>
            <a:r>
              <a:rPr lang="en-US" sz="1200" baseline="0" dirty="0" smtClean="0"/>
              <a:t> American College of Obstetricians and Gynecologists and Society for Maternal-Fetal Medicine recently published a consensus document to help guide clinical care around the time of periviability.</a:t>
            </a:r>
            <a:endParaRPr lang="en-US" sz="1200" dirty="0" smtClean="0"/>
          </a:p>
          <a:p>
            <a:pPr marL="171450" indent="-171450">
              <a:buFont typeface="Arial" charset="0"/>
              <a:buChar char="•"/>
            </a:pPr>
            <a:endParaRPr lang="en-US" sz="1200" dirty="0" smtClean="0"/>
          </a:p>
          <a:p>
            <a:pPr marL="171450" indent="-171450">
              <a:buFont typeface="Arial" charset="0"/>
              <a:buChar char="•"/>
            </a:pPr>
            <a:r>
              <a:rPr lang="en-US" sz="1200" dirty="0" smtClean="0"/>
              <a:t>Periviable birth is defined by NICHD as delivery occurring between 20 0/7- 25 6/7 weeks.</a:t>
            </a:r>
          </a:p>
          <a:p>
            <a:pPr marL="171450" indent="-171450">
              <a:buFont typeface="Arial" charset="0"/>
              <a:buChar char="•"/>
            </a:pPr>
            <a:r>
              <a:rPr lang="en-US" sz="1200" dirty="0" smtClean="0"/>
              <a:t>There is a progressive increase in the rate of survival with progressive decrease in neurodevelopmental impairment as gestational age increases.</a:t>
            </a:r>
          </a:p>
          <a:p>
            <a:pPr marL="171450" indent="-171450">
              <a:buFont typeface="Arial" charset="0"/>
              <a:buChar char="•"/>
            </a:pPr>
            <a:r>
              <a:rPr lang="en-US" sz="1200" dirty="0" smtClean="0"/>
              <a:t>Antenatal</a:t>
            </a:r>
            <a:r>
              <a:rPr lang="en-US" sz="1200" baseline="0" dirty="0" smtClean="0"/>
              <a:t> corticosteroid administration is recommended at 24 weeks and beyond and not recommended before 23 weeks.  </a:t>
            </a:r>
          </a:p>
          <a:p>
            <a:pPr marL="171450" indent="-171450">
              <a:buFont typeface="Arial" charset="0"/>
              <a:buChar char="•"/>
            </a:pPr>
            <a:r>
              <a:rPr lang="en-US" sz="1200" baseline="0" dirty="0" smtClean="0"/>
              <a:t>Corticosteroids can be considered during the 23</a:t>
            </a:r>
            <a:r>
              <a:rPr lang="en-US" sz="1200" baseline="30000" dirty="0" smtClean="0"/>
              <a:t>rd</a:t>
            </a:r>
            <a:r>
              <a:rPr lang="en-US" sz="1200" baseline="0" dirty="0" smtClean="0"/>
              <a:t> week of gestation if</a:t>
            </a:r>
            <a:r>
              <a:rPr lang="en-US" sz="1200" dirty="0" smtClean="0"/>
              <a:t> intervention is planned. </a:t>
            </a:r>
          </a:p>
          <a:p>
            <a:pPr marL="171450" indent="-171450">
              <a:buFont typeface="Arial" charset="0"/>
              <a:buChar char="•"/>
            </a:pPr>
            <a:r>
              <a:rPr lang="en-US" sz="1200" dirty="0" smtClean="0"/>
              <a:t>Obstetric interventions should be undertaken only after multidisciplinary counselling, including the possibility of non-intervention and palliative care.</a:t>
            </a:r>
          </a:p>
        </p:txBody>
      </p:sp>
      <p:sp>
        <p:nvSpPr>
          <p:cNvPr id="4" name="Slide Number Placeholder 3"/>
          <p:cNvSpPr>
            <a:spLocks noGrp="1"/>
          </p:cNvSpPr>
          <p:nvPr>
            <p:ph type="sldNum" sz="quarter" idx="10"/>
          </p:nvPr>
        </p:nvSpPr>
        <p:spPr/>
        <p:txBody>
          <a:bodyPr/>
          <a:lstStyle/>
          <a:p>
            <a:fld id="{7903B6C0-B87E-4AF2-A2BA-1C37508087BF}" type="slidenum">
              <a:rPr lang="en-US" smtClean="0"/>
              <a:pPr/>
              <a:t>38</a:t>
            </a:fld>
            <a:endParaRPr lang="en-US"/>
          </a:p>
        </p:txBody>
      </p:sp>
    </p:spTree>
    <p:extLst>
      <p:ext uri="{BB962C8B-B14F-4D97-AF65-F5344CB8AC3E}">
        <p14:creationId xmlns:p14="http://schemas.microsoft.com/office/powerpoint/2010/main" xmlns="" val="791788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xfrm>
            <a:off x="871538" y="696913"/>
            <a:ext cx="5229225" cy="3486150"/>
          </a:xfrm>
          <a:ln/>
        </p:spPr>
      </p:sp>
      <p:sp>
        <p:nvSpPr>
          <p:cNvPr id="20482" name="Notes Placeholder 2"/>
          <p:cNvSpPr>
            <a:spLocks noGrp="1"/>
          </p:cNvSpPr>
          <p:nvPr>
            <p:ph type="body" idx="1"/>
          </p:nvPr>
        </p:nvSpPr>
        <p:spPr>
          <a:xfrm>
            <a:off x="1154115" y="4419601"/>
            <a:ext cx="4664075"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defTabSz="911225"/>
            <a:r>
              <a:rPr lang="en-US" altLang="en-US" sz="900" dirty="0" smtClean="0">
                <a:solidFill>
                  <a:srgbClr val="000000"/>
                </a:solidFill>
                <a:latin typeface="Arial" panose="020B0604020202020204" pitchFamily="34" charset="0"/>
                <a:ea typeface="ＭＳ Ｐゴシック" panose="020B0600070205080204" pitchFamily="34" charset="-128"/>
              </a:rPr>
              <a:t>Because we can’t accurately predict when delivery will occur, our goal is to ensure we identify all </a:t>
            </a:r>
            <a:r>
              <a:rPr lang="en-US" altLang="en-US" sz="900" b="1" dirty="0" smtClean="0">
                <a:solidFill>
                  <a:srgbClr val="000000"/>
                </a:solidFill>
                <a:latin typeface="Arial" panose="020B0604020202020204" pitchFamily="34" charset="0"/>
                <a:ea typeface="ＭＳ Ｐゴシック" panose="020B0600070205080204" pitchFamily="34" charset="-128"/>
              </a:rPr>
              <a:t>eligible pregnant patients* </a:t>
            </a:r>
            <a:r>
              <a:rPr lang="en-US" altLang="en-US" sz="900" dirty="0" smtClean="0">
                <a:solidFill>
                  <a:srgbClr val="000000"/>
                </a:solidFill>
                <a:latin typeface="Arial" panose="020B0604020202020204" pitchFamily="34" charset="0"/>
                <a:ea typeface="ＭＳ Ｐゴシック" panose="020B0600070205080204" pitchFamily="34" charset="-128"/>
              </a:rPr>
              <a:t>between 23 0/7 and 33 6/7 weeks gestation </a:t>
            </a:r>
            <a:r>
              <a:rPr lang="en-US" altLang="en-US" sz="900" dirty="0" smtClean="0">
                <a:solidFill>
                  <a:srgbClr val="FF0000"/>
                </a:solidFill>
                <a:latin typeface="Arial" panose="020B0604020202020204" pitchFamily="34" charset="0"/>
                <a:ea typeface="ＭＳ Ｐゴシック" panose="020B0600070205080204" pitchFamily="34" charset="-128"/>
              </a:rPr>
              <a:t>who are </a:t>
            </a:r>
            <a:r>
              <a:rPr lang="en-US" altLang="en-US" sz="900" b="1" u="sng" dirty="0" smtClean="0">
                <a:solidFill>
                  <a:srgbClr val="FF0000"/>
                </a:solidFill>
                <a:latin typeface="Arial" panose="020B0604020202020204" pitchFamily="34" charset="0"/>
                <a:ea typeface="ＭＳ Ｐゴシック" panose="020B0600070205080204" pitchFamily="34" charset="-128"/>
              </a:rPr>
              <a:t>likely to </a:t>
            </a:r>
            <a:r>
              <a:rPr lang="en-US" altLang="en-US" sz="900" dirty="0" smtClean="0">
                <a:solidFill>
                  <a:srgbClr val="FF0000"/>
                </a:solidFill>
                <a:latin typeface="Arial" panose="020B0604020202020204" pitchFamily="34" charset="0"/>
                <a:ea typeface="ＭＳ Ｐゴシック" panose="020B0600070205080204" pitchFamily="34" charset="-128"/>
              </a:rPr>
              <a:t>deliver </a:t>
            </a:r>
            <a:r>
              <a:rPr lang="en-US" altLang="en-US" sz="900" strike="sngStrike" dirty="0" smtClean="0">
                <a:solidFill>
                  <a:srgbClr val="000000"/>
                </a:solidFill>
                <a:latin typeface="Arial" panose="020B0604020202020204" pitchFamily="34" charset="0"/>
                <a:ea typeface="ＭＳ Ｐゴシック" panose="020B0600070205080204" pitchFamily="34" charset="-128"/>
              </a:rPr>
              <a:t>that are at risk for delivery</a:t>
            </a:r>
            <a:r>
              <a:rPr lang="en-US" altLang="en-US" sz="900" dirty="0" smtClean="0">
                <a:solidFill>
                  <a:srgbClr val="000000"/>
                </a:solidFill>
                <a:latin typeface="Arial" panose="020B0604020202020204" pitchFamily="34" charset="0"/>
                <a:ea typeface="ＭＳ Ｐゴシック" panose="020B0600070205080204" pitchFamily="34" charset="-128"/>
              </a:rPr>
              <a:t> within the next 7 days and then immediately implement  ACT.</a:t>
            </a:r>
          </a:p>
          <a:p>
            <a:pPr defTabSz="911225"/>
            <a:endParaRPr lang="en-US" altLang="en-US" sz="900" dirty="0" smtClean="0">
              <a:solidFill>
                <a:srgbClr val="000000"/>
              </a:solidFill>
              <a:latin typeface="Arial" panose="020B0604020202020204" pitchFamily="34" charset="0"/>
              <a:ea typeface="ＭＳ Ｐゴシック" panose="020B0600070205080204" pitchFamily="34" charset="-128"/>
            </a:endParaRPr>
          </a:p>
          <a:p>
            <a:pPr defTabSz="911225"/>
            <a:r>
              <a:rPr lang="en-US" altLang="en-US" sz="900" b="1" dirty="0" smtClean="0">
                <a:solidFill>
                  <a:srgbClr val="000000"/>
                </a:solidFill>
                <a:latin typeface="Arial" panose="020B0604020202020204" pitchFamily="34" charset="0"/>
                <a:ea typeface="ＭＳ Ｐゴシック" panose="020B0600070205080204" pitchFamily="34" charset="-128"/>
              </a:rPr>
              <a:t>*Eligible pregnancies</a:t>
            </a:r>
          </a:p>
          <a:p>
            <a:pPr marL="171450" indent="-171450" defTabSz="911225">
              <a:buFont typeface="Arial" panose="020B0604020202020204" pitchFamily="34" charset="0"/>
              <a:buChar char="•"/>
            </a:pPr>
            <a:r>
              <a:rPr lang="en-US" altLang="en-US" sz="900" dirty="0" smtClean="0">
                <a:solidFill>
                  <a:srgbClr val="000000"/>
                </a:solidFill>
                <a:latin typeface="Arial" panose="020B0604020202020204" pitchFamily="34" charset="0"/>
                <a:ea typeface="ＭＳ Ｐゴシック" panose="020B0600070205080204" pitchFamily="34" charset="-128"/>
              </a:rPr>
              <a:t>No fetal or maternal contraindications to ACT</a:t>
            </a:r>
          </a:p>
          <a:p>
            <a:pPr marL="171450" indent="-171450" defTabSz="911225">
              <a:buFont typeface="Arial" panose="020B0604020202020204" pitchFamily="34" charset="0"/>
              <a:buChar char="•"/>
            </a:pPr>
            <a:r>
              <a:rPr lang="en-US" altLang="en-US" sz="900" dirty="0" smtClean="0">
                <a:solidFill>
                  <a:srgbClr val="000000"/>
                </a:solidFill>
                <a:latin typeface="Arial" panose="020B0604020202020204" pitchFamily="34" charset="0"/>
                <a:ea typeface="ＭＳ Ｐゴシック" panose="020B0600070205080204" pitchFamily="34" charset="-128"/>
              </a:rPr>
              <a:t>Planned resuscitation of the infant at delivery </a:t>
            </a:r>
            <a:endParaRPr lang="en-US" altLang="en-US" sz="900" dirty="0" smtClean="0">
              <a:latin typeface="Arial" panose="020B0604020202020204" pitchFamily="34" charset="0"/>
              <a:ea typeface="ＭＳ Ｐゴシック" panose="020B0600070205080204" pitchFamily="34" charset="-128"/>
            </a:endParaRPr>
          </a:p>
          <a:p>
            <a:pPr defTabSz="911225"/>
            <a:endParaRPr lang="en-US" altLang="en-US" sz="900" dirty="0" smtClean="0">
              <a:latin typeface="Arial" panose="020B0604020202020204" pitchFamily="34" charset="0"/>
              <a:ea typeface="ＭＳ Ｐゴシック" panose="020B0600070205080204" pitchFamily="34" charset="-128"/>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a:defRPr sz="2600">
                <a:solidFill>
                  <a:schemeClr val="tx1"/>
                </a:solidFill>
                <a:latin typeface="Agenda-Medium" pitchFamily="-64" charset="0"/>
                <a:ea typeface="ＭＳ Ｐゴシック" panose="020B0600070205080204" pitchFamily="34" charset="-128"/>
              </a:defRPr>
            </a:lvl1pPr>
            <a:lvl2pPr marL="742950" indent="-285750" defTabSz="933450">
              <a:defRPr sz="2600">
                <a:solidFill>
                  <a:schemeClr val="tx1"/>
                </a:solidFill>
                <a:latin typeface="Agenda-Medium" pitchFamily="-64" charset="0"/>
                <a:ea typeface="ＭＳ Ｐゴシック" panose="020B0600070205080204" pitchFamily="34" charset="-128"/>
              </a:defRPr>
            </a:lvl2pPr>
            <a:lvl3pPr marL="1143000" indent="-228600" defTabSz="933450">
              <a:defRPr sz="2600">
                <a:solidFill>
                  <a:schemeClr val="tx1"/>
                </a:solidFill>
                <a:latin typeface="Agenda-Medium" pitchFamily="-64" charset="0"/>
                <a:ea typeface="ＭＳ Ｐゴシック" panose="020B0600070205080204" pitchFamily="34" charset="-128"/>
              </a:defRPr>
            </a:lvl3pPr>
            <a:lvl4pPr marL="1600200" indent="-228600" defTabSz="933450">
              <a:defRPr sz="2600">
                <a:solidFill>
                  <a:schemeClr val="tx1"/>
                </a:solidFill>
                <a:latin typeface="Agenda-Medium" pitchFamily="-64" charset="0"/>
                <a:ea typeface="ＭＳ Ｐゴシック" panose="020B0600070205080204" pitchFamily="34" charset="-128"/>
              </a:defRPr>
            </a:lvl4pPr>
            <a:lvl5pPr marL="2057400" indent="-228600" defTabSz="933450">
              <a:defRPr sz="2600">
                <a:solidFill>
                  <a:schemeClr val="tx1"/>
                </a:solidFill>
                <a:latin typeface="Agenda-Medium" pitchFamily="-64" charset="0"/>
                <a:ea typeface="ＭＳ Ｐゴシック" panose="020B0600070205080204" pitchFamily="34" charset="-128"/>
              </a:defRPr>
            </a:lvl5pPr>
            <a:lvl6pPr marL="2514600" indent="-228600" defTabSz="93345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6pPr>
            <a:lvl7pPr marL="2971800" indent="-228600" defTabSz="93345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7pPr>
            <a:lvl8pPr marL="3429000" indent="-228600" defTabSz="93345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8pPr>
            <a:lvl9pPr marL="3886200" indent="-228600" defTabSz="93345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9pPr>
          </a:lstStyle>
          <a:p>
            <a:fld id="{ECC85EC5-6BF2-4675-81D2-15924B75E9D5}" type="slidenum">
              <a:rPr lang="en-US" altLang="en-US" sz="1300">
                <a:latin typeface="Arial" panose="020B0604020202020204" pitchFamily="34" charset="0"/>
              </a:rPr>
              <a:pPr/>
              <a:t>40</a:t>
            </a:fld>
            <a:endParaRPr lang="en-US" altLang="en-US" sz="1300">
              <a:latin typeface="Arial" panose="020B0604020202020204" pitchFamily="34" charset="0"/>
            </a:endParaRPr>
          </a:p>
        </p:txBody>
      </p:sp>
    </p:spTree>
    <p:extLst>
      <p:ext uri="{BB962C8B-B14F-4D97-AF65-F5344CB8AC3E}">
        <p14:creationId xmlns:p14="http://schemas.microsoft.com/office/powerpoint/2010/main" xmlns="" val="163505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F4A3E-729F-48DB-9665-41991C1B42FA}" type="slidenum">
              <a:rPr lang="en-US" smtClean="0"/>
              <a:pPr/>
              <a:t>41</a:t>
            </a:fld>
            <a:endParaRPr lang="en-US"/>
          </a:p>
        </p:txBody>
      </p:sp>
    </p:spTree>
    <p:extLst>
      <p:ext uri="{BB962C8B-B14F-4D97-AF65-F5344CB8AC3E}">
        <p14:creationId xmlns:p14="http://schemas.microsoft.com/office/powerpoint/2010/main" xmlns="" val="86396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n-US" altLang="en-US" dirty="0" smtClean="0">
                <a:latin typeface="Arial" panose="020B0604020202020204" pitchFamily="34" charset="0"/>
                <a:ea typeface="ＭＳ Ｐゴシック" panose="020B0600070205080204" pitchFamily="34" charset="-128"/>
              </a:rPr>
              <a:t>A “community of change” includes hospital- and community-based health care systems that work on achieving shared benchmarks.  Together, the community works to overcome obstacles, and the positive influences of the collaborative helps organize work at individual institutions.</a:t>
            </a:r>
          </a:p>
          <a:p>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Often a collaborative database is built to support the project, and confidential trend reports are distributed that allow member hospitals to compare their outcomes to hospitals operating in similar contexts and throughout the collaborative. Being able to compare outcomes can motivate member hospitals to improve care.</a:t>
            </a:r>
          </a:p>
          <a:p>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Additional benefits of a collaborative</a:t>
            </a: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rPr>
              <a:t>Perinatal providers are supported in their work to improve perinatal care.</a:t>
            </a: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rPr>
              <a:t>Outcomes and research reveal collaborative efforts have been successful in sustaining long-term improvement. </a:t>
            </a:r>
          </a:p>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p:txBody>
      </p:sp>
      <p:sp>
        <p:nvSpPr>
          <p:cNvPr id="286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5038">
              <a:defRPr sz="2600">
                <a:solidFill>
                  <a:schemeClr val="tx1"/>
                </a:solidFill>
                <a:latin typeface="Agenda-Medium" pitchFamily="-64" charset="0"/>
                <a:ea typeface="ＭＳ Ｐゴシック" panose="020B0600070205080204" pitchFamily="34" charset="-128"/>
              </a:defRPr>
            </a:lvl1pPr>
            <a:lvl2pPr marL="742950" indent="-285750" defTabSz="935038">
              <a:defRPr sz="2600">
                <a:solidFill>
                  <a:schemeClr val="tx1"/>
                </a:solidFill>
                <a:latin typeface="Agenda-Medium" pitchFamily="-64" charset="0"/>
                <a:ea typeface="ＭＳ Ｐゴシック" panose="020B0600070205080204" pitchFamily="34" charset="-128"/>
              </a:defRPr>
            </a:lvl2pPr>
            <a:lvl3pPr marL="1143000" indent="-228600" defTabSz="935038">
              <a:defRPr sz="2600">
                <a:solidFill>
                  <a:schemeClr val="tx1"/>
                </a:solidFill>
                <a:latin typeface="Agenda-Medium" pitchFamily="-64" charset="0"/>
                <a:ea typeface="ＭＳ Ｐゴシック" panose="020B0600070205080204" pitchFamily="34" charset="-128"/>
              </a:defRPr>
            </a:lvl3pPr>
            <a:lvl4pPr marL="1600200" indent="-228600" defTabSz="935038">
              <a:defRPr sz="2600">
                <a:solidFill>
                  <a:schemeClr val="tx1"/>
                </a:solidFill>
                <a:latin typeface="Agenda-Medium" pitchFamily="-64" charset="0"/>
                <a:ea typeface="ＭＳ Ｐゴシック" panose="020B0600070205080204" pitchFamily="34" charset="-128"/>
              </a:defRPr>
            </a:lvl4pPr>
            <a:lvl5pPr marL="2057400" indent="-228600" defTabSz="935038">
              <a:defRPr sz="2600">
                <a:solidFill>
                  <a:schemeClr val="tx1"/>
                </a:solidFill>
                <a:latin typeface="Agenda-Medium" pitchFamily="-64" charset="0"/>
                <a:ea typeface="ＭＳ Ｐゴシック" panose="020B0600070205080204" pitchFamily="34" charset="-128"/>
              </a:defRPr>
            </a:lvl5pPr>
            <a:lvl6pPr marL="2514600" indent="-228600" defTabSz="935038"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6pPr>
            <a:lvl7pPr marL="2971800" indent="-228600" defTabSz="935038"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7pPr>
            <a:lvl8pPr marL="3429000" indent="-228600" defTabSz="935038"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8pPr>
            <a:lvl9pPr marL="3886200" indent="-228600" defTabSz="935038"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9pPr>
          </a:lstStyle>
          <a:p>
            <a:fld id="{17670A1A-C912-4D2B-B8CA-B218F885A32E}" type="slidenum">
              <a:rPr lang="en-US" altLang="en-US" sz="1300">
                <a:latin typeface="Arial" panose="020B0604020202020204" pitchFamily="34" charset="0"/>
              </a:rPr>
              <a:pPr/>
              <a:t>43</a:t>
            </a:fld>
            <a:endParaRPr lang="en-US" altLang="en-US" sz="1300">
              <a:latin typeface="Arial" panose="020B0604020202020204" pitchFamily="34" charset="0"/>
            </a:endParaRPr>
          </a:p>
        </p:txBody>
      </p:sp>
    </p:spTree>
    <p:extLst>
      <p:ext uri="{BB962C8B-B14F-4D97-AF65-F5344CB8AC3E}">
        <p14:creationId xmlns:p14="http://schemas.microsoft.com/office/powerpoint/2010/main" xmlns="" val="1931706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xfrm>
            <a:off x="766763" y="696913"/>
            <a:ext cx="5229225" cy="3486150"/>
          </a:xfrm>
          <a:ln/>
        </p:spPr>
      </p:sp>
      <p:sp>
        <p:nvSpPr>
          <p:cNvPr id="24578" name="Notes Placeholder 2"/>
          <p:cNvSpPr>
            <a:spLocks noGrp="1"/>
          </p:cNvSpPr>
          <p:nvPr>
            <p:ph type="body" idx="1"/>
          </p:nvPr>
        </p:nvSpPr>
        <p:spPr>
          <a:xfrm>
            <a:off x="1050925" y="4416426"/>
            <a:ext cx="4662488"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928688"/>
            <a:r>
              <a:rPr lang="en-US" altLang="en-US" sz="900" dirty="0" smtClean="0">
                <a:latin typeface="Arial" panose="020B0604020202020204" pitchFamily="34" charset="0"/>
                <a:ea typeface="ＭＳ Ｐゴシック" panose="020B0600070205080204" pitchFamily="34" charset="-128"/>
              </a:rPr>
              <a:t>Five states represent nearly 40 percent of births and 37 percent of preterm births in the United States.  In 2007, 50 perinatal leaders from California, Florida, Illinois, New York and Texas came together to share best practices and to identify how to work together to have a greater impact on maternal and child health in their states.  </a:t>
            </a:r>
          </a:p>
          <a:p>
            <a:pPr defTabSz="928688"/>
            <a:endParaRPr lang="en-US" altLang="en-US" sz="900" dirty="0" smtClean="0">
              <a:latin typeface="Arial" panose="020B0604020202020204" pitchFamily="34" charset="0"/>
              <a:ea typeface="ＭＳ Ｐゴシック" panose="020B0600070205080204" pitchFamily="34" charset="-128"/>
            </a:endParaRPr>
          </a:p>
          <a:p>
            <a:pPr defTabSz="928688"/>
            <a:r>
              <a:rPr lang="en-US" altLang="en-US" sz="900" dirty="0" smtClean="0">
                <a:latin typeface="Arial" panose="020B0604020202020204" pitchFamily="34" charset="0"/>
                <a:ea typeface="ＭＳ Ｐゴシック" panose="020B0600070205080204" pitchFamily="34" charset="-128"/>
              </a:rPr>
              <a:t>The initial meeting in 2007 was spearheaded by the March of Dimes. In 2012, the group named itself the March of Dimes Big 5 State Perinatal Collaborative and continues to work toward a shared vision. </a:t>
            </a:r>
          </a:p>
          <a:p>
            <a:pPr defTabSz="928688"/>
            <a:endParaRPr lang="en-US" altLang="en-US" sz="900" dirty="0" smtClean="0">
              <a:latin typeface="Arial" panose="020B0604020202020204" pitchFamily="34" charset="0"/>
              <a:ea typeface="ＭＳ Ｐゴシック" panose="020B0600070205080204" pitchFamily="34" charset="-128"/>
            </a:endParaRPr>
          </a:p>
          <a:p>
            <a:pPr defTabSz="928688">
              <a:spcBef>
                <a:spcPct val="0"/>
              </a:spcBef>
              <a:spcAft>
                <a:spcPts val="400"/>
              </a:spcAft>
            </a:pPr>
            <a:endParaRPr lang="en-US" altLang="en-US" sz="900" dirty="0" smtClean="0">
              <a:latin typeface="Arial" panose="020B0604020202020204" pitchFamily="34" charset="0"/>
              <a:ea typeface="ＭＳ Ｐゴシック" panose="020B0600070205080204" pitchFamily="34" charset="-128"/>
            </a:endParaRPr>
          </a:p>
        </p:txBody>
      </p:sp>
      <p:sp>
        <p:nvSpPr>
          <p:cNvPr id="24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a:defRPr sz="2600">
                <a:solidFill>
                  <a:schemeClr val="tx1"/>
                </a:solidFill>
                <a:latin typeface="Agenda-Medium" pitchFamily="-64" charset="0"/>
                <a:ea typeface="ＭＳ Ｐゴシック" panose="020B0600070205080204" pitchFamily="34" charset="-128"/>
              </a:defRPr>
            </a:lvl1pPr>
            <a:lvl2pPr marL="742950" indent="-285750" defTabSz="925513">
              <a:defRPr sz="2600">
                <a:solidFill>
                  <a:schemeClr val="tx1"/>
                </a:solidFill>
                <a:latin typeface="Agenda-Medium" pitchFamily="-64" charset="0"/>
                <a:ea typeface="ＭＳ Ｐゴシック" panose="020B0600070205080204" pitchFamily="34" charset="-128"/>
              </a:defRPr>
            </a:lvl2pPr>
            <a:lvl3pPr marL="1143000" indent="-228600" defTabSz="925513">
              <a:defRPr sz="2600">
                <a:solidFill>
                  <a:schemeClr val="tx1"/>
                </a:solidFill>
                <a:latin typeface="Agenda-Medium" pitchFamily="-64" charset="0"/>
                <a:ea typeface="ＭＳ Ｐゴシック" panose="020B0600070205080204" pitchFamily="34" charset="-128"/>
              </a:defRPr>
            </a:lvl3pPr>
            <a:lvl4pPr marL="1600200" indent="-228600" defTabSz="925513">
              <a:defRPr sz="2600">
                <a:solidFill>
                  <a:schemeClr val="tx1"/>
                </a:solidFill>
                <a:latin typeface="Agenda-Medium" pitchFamily="-64" charset="0"/>
                <a:ea typeface="ＭＳ Ｐゴシック" panose="020B0600070205080204" pitchFamily="34" charset="-128"/>
              </a:defRPr>
            </a:lvl4pPr>
            <a:lvl5pPr marL="2057400" indent="-228600" defTabSz="925513">
              <a:defRPr sz="2600">
                <a:solidFill>
                  <a:schemeClr val="tx1"/>
                </a:solidFill>
                <a:latin typeface="Agenda-Medium" pitchFamily="-64" charset="0"/>
                <a:ea typeface="ＭＳ Ｐゴシック" panose="020B0600070205080204" pitchFamily="34" charset="-128"/>
              </a:defRPr>
            </a:lvl5pPr>
            <a:lvl6pPr marL="2514600" indent="-228600" defTabSz="925513"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6pPr>
            <a:lvl7pPr marL="2971800" indent="-228600" defTabSz="925513"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7pPr>
            <a:lvl8pPr marL="3429000" indent="-228600" defTabSz="925513"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8pPr>
            <a:lvl9pPr marL="3886200" indent="-228600" defTabSz="925513"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9pPr>
          </a:lstStyle>
          <a:p>
            <a:fld id="{37BC0A28-0E51-43CC-BF48-86B6B2BF6856}" type="slidenum">
              <a:rPr lang="en-US" altLang="en-US" sz="1300">
                <a:latin typeface="Arial" panose="020B0604020202020204" pitchFamily="34" charset="0"/>
              </a:rPr>
              <a:pPr/>
              <a:t>44</a:t>
            </a:fld>
            <a:endParaRPr lang="en-US" altLang="en-US" sz="1300">
              <a:latin typeface="Arial" panose="020B0604020202020204" pitchFamily="34" charset="0"/>
            </a:endParaRPr>
          </a:p>
        </p:txBody>
      </p:sp>
    </p:spTree>
    <p:extLst>
      <p:ext uri="{BB962C8B-B14F-4D97-AF65-F5344CB8AC3E}">
        <p14:creationId xmlns:p14="http://schemas.microsoft.com/office/powerpoint/2010/main" xmlns="" val="190113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xfrm>
            <a:off x="766763" y="696913"/>
            <a:ext cx="5229225" cy="3486150"/>
          </a:xfrm>
          <a:ln/>
        </p:spPr>
      </p:sp>
      <p:sp>
        <p:nvSpPr>
          <p:cNvPr id="26626" name="Notes Placeholder 2"/>
          <p:cNvSpPr>
            <a:spLocks noGrp="1"/>
          </p:cNvSpPr>
          <p:nvPr>
            <p:ph type="body" idx="1"/>
          </p:nvPr>
        </p:nvSpPr>
        <p:spPr>
          <a:xfrm>
            <a:off x="1050925" y="4416426"/>
            <a:ext cx="4662488"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928688"/>
            <a:r>
              <a:rPr lang="en-US" altLang="en-US" sz="900" dirty="0" smtClean="0">
                <a:latin typeface="Arial" panose="020B0604020202020204" pitchFamily="34" charset="0"/>
                <a:ea typeface="ＭＳ Ｐゴシック" panose="020B0600070205080204" pitchFamily="34" charset="-128"/>
              </a:rPr>
              <a:t>In 2010, the March of Dimes Big 5 State Perinatal Collaborative spearheaded its first campaign: elimination of non-medically indicated deliveries &lt;39 weeks gestational age. A multistate hospital collaborative was recruited, comprised of 25 hospitals from the five most populous states (California, Florida, Illinois, New York, and Texas) to validate the newly developed toolkit </a:t>
            </a:r>
            <a:r>
              <a:rPr lang="en-US" altLang="en-US" sz="900" i="1" dirty="0" smtClean="0">
                <a:latin typeface="Arial" panose="020B0604020202020204" pitchFamily="34" charset="0"/>
                <a:ea typeface="ＭＳ Ｐゴシック" panose="020B0600070205080204" pitchFamily="34" charset="-128"/>
              </a:rPr>
              <a:t>Elimination of elective deliveries &lt;39 weeks gestational age</a:t>
            </a:r>
            <a:r>
              <a:rPr lang="en-US" altLang="en-US" sz="900" dirty="0" smtClean="0">
                <a:latin typeface="Arial" panose="020B0604020202020204" pitchFamily="34" charset="0"/>
                <a:ea typeface="ＭＳ Ｐゴシック" panose="020B0600070205080204" pitchFamily="34" charset="-128"/>
              </a:rPr>
              <a:t>.   In 2011, the 25 hospitals within the collaborative went from a 27.8 percent to a 4.8 percent early-term elective delivery rate, an 83-percent reduction. These impressive results were published in </a:t>
            </a:r>
            <a:r>
              <a:rPr lang="en-US" altLang="en-US" sz="900" i="1" dirty="0" smtClean="0">
                <a:latin typeface="Arial" panose="020B0604020202020204" pitchFamily="34" charset="0"/>
                <a:ea typeface="ＭＳ Ｐゴシック" panose="020B0600070205080204" pitchFamily="34" charset="-128"/>
              </a:rPr>
              <a:t>Obstetrics and Gynecology</a:t>
            </a:r>
            <a:r>
              <a:rPr lang="en-US" altLang="en-US" sz="900" dirty="0" smtClean="0">
                <a:latin typeface="Arial" panose="020B0604020202020204" pitchFamily="34" charset="0"/>
                <a:ea typeface="ＭＳ Ｐゴシック" panose="020B0600070205080204" pitchFamily="34" charset="-128"/>
              </a:rPr>
              <a:t> in May 2013. </a:t>
            </a:r>
          </a:p>
          <a:p>
            <a:pPr defTabSz="928688"/>
            <a:endParaRPr lang="en-US" altLang="en-US" sz="900" dirty="0" smtClean="0">
              <a:latin typeface="Arial" panose="020B0604020202020204" pitchFamily="34" charset="0"/>
              <a:ea typeface="ＭＳ Ｐゴシック" panose="020B0600070205080204" pitchFamily="34" charset="-128"/>
            </a:endParaRPr>
          </a:p>
          <a:p>
            <a:pPr defTabSz="928688"/>
            <a:r>
              <a:rPr lang="en-US" altLang="en-US" sz="900" dirty="0" smtClean="0">
                <a:latin typeface="Arial" panose="020B0604020202020204" pitchFamily="34" charset="0"/>
                <a:ea typeface="ＭＳ Ｐゴシック" panose="020B0600070205080204" pitchFamily="34" charset="-128"/>
              </a:rPr>
              <a:t>After the success of the elimination of the early-term elective deliveries initiative, the March of Dimes Big 5 State Perinatal Collaborative defined its next goal, improving the utilization of antenatal corticosteroids among 23- to 34-week patients. The next Big 5 state hospital collaborative will launch in the fall of 2015.  </a:t>
            </a:r>
          </a:p>
        </p:txBody>
      </p:sp>
      <p:sp>
        <p:nvSpPr>
          <p:cNvPr id="266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a:defRPr sz="2600">
                <a:solidFill>
                  <a:schemeClr val="tx1"/>
                </a:solidFill>
                <a:latin typeface="Agenda-Medium" pitchFamily="-64" charset="0"/>
                <a:ea typeface="ＭＳ Ｐゴシック" panose="020B0600070205080204" pitchFamily="34" charset="-128"/>
              </a:defRPr>
            </a:lvl1pPr>
            <a:lvl2pPr marL="742950" indent="-285750" defTabSz="925513">
              <a:defRPr sz="2600">
                <a:solidFill>
                  <a:schemeClr val="tx1"/>
                </a:solidFill>
                <a:latin typeface="Agenda-Medium" pitchFamily="-64" charset="0"/>
                <a:ea typeface="ＭＳ Ｐゴシック" panose="020B0600070205080204" pitchFamily="34" charset="-128"/>
              </a:defRPr>
            </a:lvl2pPr>
            <a:lvl3pPr marL="1143000" indent="-228600" defTabSz="925513">
              <a:defRPr sz="2600">
                <a:solidFill>
                  <a:schemeClr val="tx1"/>
                </a:solidFill>
                <a:latin typeface="Agenda-Medium" pitchFamily="-64" charset="0"/>
                <a:ea typeface="ＭＳ Ｐゴシック" panose="020B0600070205080204" pitchFamily="34" charset="-128"/>
              </a:defRPr>
            </a:lvl3pPr>
            <a:lvl4pPr marL="1600200" indent="-228600" defTabSz="925513">
              <a:defRPr sz="2600">
                <a:solidFill>
                  <a:schemeClr val="tx1"/>
                </a:solidFill>
                <a:latin typeface="Agenda-Medium" pitchFamily="-64" charset="0"/>
                <a:ea typeface="ＭＳ Ｐゴシック" panose="020B0600070205080204" pitchFamily="34" charset="-128"/>
              </a:defRPr>
            </a:lvl4pPr>
            <a:lvl5pPr marL="2057400" indent="-228600" defTabSz="925513">
              <a:defRPr sz="2600">
                <a:solidFill>
                  <a:schemeClr val="tx1"/>
                </a:solidFill>
                <a:latin typeface="Agenda-Medium" pitchFamily="-64" charset="0"/>
                <a:ea typeface="ＭＳ Ｐゴシック" panose="020B0600070205080204" pitchFamily="34" charset="-128"/>
              </a:defRPr>
            </a:lvl5pPr>
            <a:lvl6pPr marL="2514600" indent="-228600" defTabSz="925513"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6pPr>
            <a:lvl7pPr marL="2971800" indent="-228600" defTabSz="925513"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7pPr>
            <a:lvl8pPr marL="3429000" indent="-228600" defTabSz="925513"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8pPr>
            <a:lvl9pPr marL="3886200" indent="-228600" defTabSz="925513"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9pPr>
          </a:lstStyle>
          <a:p>
            <a:fld id="{34CD6FB1-AE8E-4988-BBB3-DE1775CC228E}" type="slidenum">
              <a:rPr lang="en-US" altLang="en-US" sz="1300">
                <a:latin typeface="Arial" panose="020B0604020202020204" pitchFamily="34" charset="0"/>
              </a:rPr>
              <a:pPr/>
              <a:t>45</a:t>
            </a:fld>
            <a:endParaRPr lang="en-US" altLang="en-US" sz="1300">
              <a:latin typeface="Arial" panose="020B0604020202020204" pitchFamily="34" charset="0"/>
            </a:endParaRPr>
          </a:p>
        </p:txBody>
      </p:sp>
    </p:spTree>
    <p:extLst>
      <p:ext uri="{BB962C8B-B14F-4D97-AF65-F5344CB8AC3E}">
        <p14:creationId xmlns:p14="http://schemas.microsoft.com/office/powerpoint/2010/main" xmlns="" val="113974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xfrm>
            <a:off x="928688" y="533400"/>
            <a:ext cx="5227637" cy="3486150"/>
          </a:xfrm>
          <a:ln/>
        </p:spPr>
      </p:sp>
      <p:sp>
        <p:nvSpPr>
          <p:cNvPr id="22530" name="Notes Placeholder 2"/>
          <p:cNvSpPr>
            <a:spLocks noGrp="1"/>
          </p:cNvSpPr>
          <p:nvPr>
            <p:ph type="body" idx="1"/>
          </p:nvPr>
        </p:nvSpPr>
        <p:spPr>
          <a:xfrm>
            <a:off x="1211264" y="4191001"/>
            <a:ext cx="4662487" cy="41830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r>
              <a:rPr lang="en-US" altLang="en-US" sz="900" smtClean="0">
                <a:latin typeface="Arial" panose="020B0604020202020204" pitchFamily="34" charset="0"/>
                <a:ea typeface="ＭＳ Ｐゴシック" panose="020B0600070205080204" pitchFamily="34" charset="-128"/>
              </a:rPr>
              <a:t>Outlined on the slide are key process goals that should be implemented in order to reach and sustain the primary goal.     </a:t>
            </a:r>
          </a:p>
        </p:txBody>
      </p:sp>
      <p:sp>
        <p:nvSpPr>
          <p:cNvPr id="22531" name="Slide Number Placeholder 3"/>
          <p:cNvSpPr txBox="1">
            <a:spLocks noGrp="1"/>
          </p:cNvSpPr>
          <p:nvPr/>
        </p:nvSpPr>
        <p:spPr bwMode="auto">
          <a:xfrm>
            <a:off x="3973515" y="8831264"/>
            <a:ext cx="303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54" tIns="46777" rIns="93554" bIns="46777" anchor="b"/>
          <a:lstStyle>
            <a:lvl1pPr defTabSz="933450">
              <a:defRPr sz="2600">
                <a:solidFill>
                  <a:schemeClr val="tx1"/>
                </a:solidFill>
                <a:latin typeface="Agenda-Medium" pitchFamily="-64" charset="0"/>
                <a:ea typeface="ＭＳ Ｐゴシック" panose="020B0600070205080204" pitchFamily="34" charset="-128"/>
              </a:defRPr>
            </a:lvl1pPr>
            <a:lvl2pPr marL="742950" indent="-285750" defTabSz="933450">
              <a:defRPr sz="2600">
                <a:solidFill>
                  <a:schemeClr val="tx1"/>
                </a:solidFill>
                <a:latin typeface="Agenda-Medium" pitchFamily="-64" charset="0"/>
                <a:ea typeface="ＭＳ Ｐゴシック" panose="020B0600070205080204" pitchFamily="34" charset="-128"/>
              </a:defRPr>
            </a:lvl2pPr>
            <a:lvl3pPr marL="1143000" indent="-228600" defTabSz="933450">
              <a:defRPr sz="2600">
                <a:solidFill>
                  <a:schemeClr val="tx1"/>
                </a:solidFill>
                <a:latin typeface="Agenda-Medium" pitchFamily="-64" charset="0"/>
                <a:ea typeface="ＭＳ Ｐゴシック" panose="020B0600070205080204" pitchFamily="34" charset="-128"/>
              </a:defRPr>
            </a:lvl3pPr>
            <a:lvl4pPr marL="1600200" indent="-228600" defTabSz="933450">
              <a:defRPr sz="2600">
                <a:solidFill>
                  <a:schemeClr val="tx1"/>
                </a:solidFill>
                <a:latin typeface="Agenda-Medium" pitchFamily="-64" charset="0"/>
                <a:ea typeface="ＭＳ Ｐゴシック" panose="020B0600070205080204" pitchFamily="34" charset="-128"/>
              </a:defRPr>
            </a:lvl4pPr>
            <a:lvl5pPr marL="2057400" indent="-228600" defTabSz="933450">
              <a:defRPr sz="2600">
                <a:solidFill>
                  <a:schemeClr val="tx1"/>
                </a:solidFill>
                <a:latin typeface="Agenda-Medium" pitchFamily="-64" charset="0"/>
                <a:ea typeface="ＭＳ Ｐゴシック" panose="020B0600070205080204" pitchFamily="34" charset="-128"/>
              </a:defRPr>
            </a:lvl5pPr>
            <a:lvl6pPr marL="2514600" indent="-228600" defTabSz="93345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6pPr>
            <a:lvl7pPr marL="2971800" indent="-228600" defTabSz="93345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7pPr>
            <a:lvl8pPr marL="3429000" indent="-228600" defTabSz="93345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8pPr>
            <a:lvl9pPr marL="3886200" indent="-228600" defTabSz="93345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9pPr>
          </a:lstStyle>
          <a:p>
            <a:pPr algn="r"/>
            <a:fld id="{457E44B9-4A67-41F4-88B7-5743C80ECB35}" type="slidenum">
              <a:rPr lang="en-US" altLang="en-US" sz="1300">
                <a:latin typeface="Arial" panose="020B0604020202020204" pitchFamily="34" charset="0"/>
              </a:rPr>
              <a:pPr algn="r"/>
              <a:t>47</a:t>
            </a:fld>
            <a:endParaRPr lang="en-US" altLang="en-US" sz="1300">
              <a:latin typeface="Arial" panose="020B0604020202020204" pitchFamily="34" charset="0"/>
            </a:endParaRPr>
          </a:p>
        </p:txBody>
      </p:sp>
    </p:spTree>
    <p:extLst>
      <p:ext uri="{BB962C8B-B14F-4D97-AF65-F5344CB8AC3E}">
        <p14:creationId xmlns:p14="http://schemas.microsoft.com/office/powerpoint/2010/main" xmlns="" val="2083149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defTabSz="929538" fontAlgn="auto">
              <a:spcBef>
                <a:spcPts val="0"/>
              </a:spcBef>
              <a:spcAft>
                <a:spcPts val="0"/>
              </a:spcAft>
              <a:defRPr/>
            </a:pPr>
            <a:r>
              <a:rPr lang="en-US" dirty="0" smtClean="0"/>
              <a:t>Determine: patient eligibility </a:t>
            </a:r>
          </a:p>
          <a:p>
            <a:r>
              <a:rPr lang="en-US" sz="1200" kern="1200" dirty="0" smtClean="0">
                <a:solidFill>
                  <a:schemeClr val="tx1"/>
                </a:solidFill>
                <a:effectLst/>
                <a:latin typeface="+mn-lt"/>
                <a:ea typeface="+mn-ea"/>
                <a:cs typeface="+mn-cs"/>
              </a:rPr>
              <a:t>Determine gestational age</a:t>
            </a:r>
          </a:p>
          <a:p>
            <a:r>
              <a:rPr lang="en-US" sz="1200" kern="1200" dirty="0" smtClean="0">
                <a:solidFill>
                  <a:schemeClr val="tx1"/>
                </a:solidFill>
                <a:effectLst/>
                <a:latin typeface="+mn-lt"/>
                <a:ea typeface="+mn-ea"/>
                <a:cs typeface="+mn-cs"/>
              </a:rPr>
              <a:t>Determine if risk for PTL is within 7 days. </a:t>
            </a:r>
          </a:p>
          <a:p>
            <a:r>
              <a:rPr lang="en-US" sz="1200" kern="1200" dirty="0" smtClean="0">
                <a:solidFill>
                  <a:schemeClr val="tx1"/>
                </a:solidFill>
                <a:effectLst/>
                <a:latin typeface="+mn-lt"/>
                <a:ea typeface="+mn-ea"/>
                <a:cs typeface="+mn-cs"/>
              </a:rPr>
              <a:t>Council patients on infant survival less than 24 weeks. Consider infant compatibility with life</a:t>
            </a:r>
          </a:p>
          <a:p>
            <a:endParaRPr lang="en-US" sz="1200" kern="1200" dirty="0" smtClean="0">
              <a:solidFill>
                <a:schemeClr val="tx1"/>
              </a:solidFill>
              <a:effectLst/>
              <a:latin typeface="+mn-lt"/>
              <a:ea typeface="+mn-ea"/>
              <a:cs typeface="+mn-cs"/>
            </a:endParaRPr>
          </a:p>
          <a:p>
            <a:pPr marL="0" indent="0" defTabSz="929538" fontAlgn="auto">
              <a:spcBef>
                <a:spcPts val="0"/>
              </a:spcBef>
              <a:spcAft>
                <a:spcPts val="0"/>
              </a:spcAft>
              <a:buFont typeface="Arial" panose="020B0604020202020204" pitchFamily="34" charset="0"/>
              <a:buNone/>
              <a:defRPr/>
            </a:pPr>
            <a:r>
              <a:rPr lang="en-US" dirty="0" smtClean="0"/>
              <a:t>At gestational age 23-0/7 – 23 6/7 give ACT as soon as possible if neonatal resuscitation is desired after multidisciplinary counseling</a:t>
            </a:r>
          </a:p>
          <a:p>
            <a:pPr marL="0" indent="0" defTabSz="929538" fontAlgn="auto">
              <a:spcBef>
                <a:spcPts val="0"/>
              </a:spcBef>
              <a:spcAft>
                <a:spcPts val="0"/>
              </a:spcAft>
              <a:buFont typeface="Arial" panose="020B0604020202020204" pitchFamily="34" charset="0"/>
              <a:buNone/>
              <a:defRPr/>
            </a:pPr>
            <a:endParaRPr lang="en-US" dirty="0" smtClean="0"/>
          </a:p>
          <a:p>
            <a:pPr marL="0" marR="0" indent="0" algn="l" defTabSz="92953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If delivery is to be planned, consider delaying delivery until the optimal time frame of 24 hrs. to 7 days is reached. </a:t>
            </a:r>
          </a:p>
          <a:p>
            <a:pPr defTabSz="929538" fontAlgn="auto">
              <a:spcBef>
                <a:spcPts val="0"/>
              </a:spcBef>
              <a:spcAft>
                <a:spcPts val="0"/>
              </a:spcAft>
              <a:defRPr/>
            </a:pPr>
            <a:endParaRPr lang="en-US" dirty="0" smtClean="0"/>
          </a:p>
          <a:p>
            <a:pPr defTabSz="929538" fontAlgn="auto">
              <a:spcBef>
                <a:spcPts val="0"/>
              </a:spcBef>
              <a:spcAft>
                <a:spcPts val="0"/>
              </a:spcAft>
              <a:defRPr/>
            </a:pPr>
            <a:r>
              <a:rPr lang="en-US" dirty="0" smtClean="0"/>
              <a:t>The greatest beneficial effects are seen when ACT is administered within the time frame 24 hours to 7 days prior to delivery. </a:t>
            </a:r>
          </a:p>
          <a:p>
            <a:pPr defTabSz="929538" fontAlgn="auto">
              <a:spcBef>
                <a:spcPts val="0"/>
              </a:spcBef>
              <a:spcAft>
                <a:spcPts val="0"/>
              </a:spcAft>
              <a:defRPr/>
            </a:pPr>
            <a:endParaRPr lang="en-US" dirty="0" smtClean="0"/>
          </a:p>
          <a:p>
            <a:pPr defTabSz="929538" fontAlgn="auto">
              <a:spcBef>
                <a:spcPts val="0"/>
              </a:spcBef>
              <a:spcAft>
                <a:spcPts val="0"/>
              </a:spcAft>
              <a:defRPr/>
            </a:pPr>
            <a:r>
              <a:rPr lang="en-US" dirty="0" smtClean="0"/>
              <a:t>However, some neonatal benefit has been shown after ACT&lt;24 hours, therefore, ACT should be administered IMMEDIATELY to any patient at risk for delivery within 7 days of diagnosis.  </a:t>
            </a:r>
          </a:p>
          <a:p>
            <a:pPr defTabSz="929538" fontAlgn="auto">
              <a:spcBef>
                <a:spcPts val="0"/>
              </a:spcBef>
              <a:spcAft>
                <a:spcPts val="0"/>
              </a:spcAft>
              <a:defRPr/>
            </a:pPr>
            <a:endParaRPr lang="en-US" dirty="0" smtClean="0"/>
          </a:p>
          <a:p>
            <a:pPr defTabSz="929538" fontAlgn="auto">
              <a:spcBef>
                <a:spcPts val="0"/>
              </a:spcBef>
              <a:spcAft>
                <a:spcPts val="0"/>
              </a:spcAft>
              <a:defRPr/>
            </a:pPr>
            <a:endParaRPr lang="en-US" dirty="0" smtClean="0"/>
          </a:p>
          <a:p>
            <a:pPr defTabSz="929538" fontAlgn="auto">
              <a:spcBef>
                <a:spcPts val="0"/>
              </a:spcBef>
              <a:spcAft>
                <a:spcPts val="0"/>
              </a:spcAft>
              <a:defRPr/>
            </a:pPr>
            <a:endParaRPr lang="en-US" dirty="0" smtClean="0"/>
          </a:p>
          <a:p>
            <a:pPr fontAlgn="auto">
              <a:spcBef>
                <a:spcPts val="0"/>
              </a:spcBef>
              <a:spcAft>
                <a:spcPts val="0"/>
              </a:spcAft>
              <a:defRPr/>
            </a:pPr>
            <a:endParaRPr 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72BFAB1-B78F-480A-B95C-5E9C926B4CAB}" type="slidenum">
              <a:rPr lang="en-US" altLang="en-US"/>
              <a:pPr/>
              <a:t>48</a:t>
            </a:fld>
            <a:endParaRPr lang="en-US" altLang="en-US"/>
          </a:p>
        </p:txBody>
      </p:sp>
    </p:spTree>
    <p:extLst>
      <p:ext uri="{BB962C8B-B14F-4D97-AF65-F5344CB8AC3E}">
        <p14:creationId xmlns:p14="http://schemas.microsoft.com/office/powerpoint/2010/main" xmlns="" val="1690334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xfrm>
            <a:off x="766763" y="696913"/>
            <a:ext cx="5229225" cy="3486150"/>
          </a:xfrm>
          <a:ln/>
        </p:spPr>
      </p:sp>
      <p:sp>
        <p:nvSpPr>
          <p:cNvPr id="59394" name="Notes Placeholder 2"/>
          <p:cNvSpPr>
            <a:spLocks noGrp="1"/>
          </p:cNvSpPr>
          <p:nvPr>
            <p:ph type="body" idx="1"/>
          </p:nvPr>
        </p:nvSpPr>
        <p:spPr>
          <a:xfrm>
            <a:off x="1050290" y="4416426"/>
            <a:ext cx="4663440" cy="4183063"/>
          </a:xfrm>
          <a:noFill/>
          <a:ln/>
        </p:spPr>
        <p:txBody>
          <a:bodyPr lIns="0" tIns="0" rIns="0" bIns="0"/>
          <a:lstStyle/>
          <a:p>
            <a:pPr marL="177800" indent="-177800">
              <a:spcBef>
                <a:spcPts val="0"/>
              </a:spcBef>
              <a:spcAft>
                <a:spcPts val="400"/>
              </a:spcAft>
              <a:buSzPct val="96000"/>
              <a:buFont typeface="Arial" pitchFamily="34" charset="0"/>
              <a:buChar char="●"/>
            </a:pPr>
            <a:r>
              <a:rPr lang="en-US" sz="900" dirty="0">
                <a:ea typeface="MS PGothic"/>
              </a:rPr>
              <a:t>March of Dimes Preterm Labor Assessment Toolkit (PLAT) aims to ensure that cervical changes are uniformly assessed in women presenting with signs and symptoms of preterm labor. Uniform practices lead to appropriate disposition decisions.</a:t>
            </a:r>
          </a:p>
          <a:p>
            <a:pPr marL="177800" indent="-177800">
              <a:spcBef>
                <a:spcPts val="0"/>
              </a:spcBef>
              <a:spcAft>
                <a:spcPts val="400"/>
              </a:spcAft>
              <a:buSzPct val="96000"/>
              <a:buFont typeface="Arial" pitchFamily="34" charset="0"/>
              <a:buChar char="●"/>
            </a:pPr>
            <a:r>
              <a:rPr lang="en-US" sz="900" dirty="0">
                <a:ea typeface="MS PGothic"/>
              </a:rPr>
              <a:t>The algorithm, protocol and tools outlined in </a:t>
            </a:r>
            <a:r>
              <a:rPr lang="en-US" sz="900" i="1" dirty="0" smtClean="0">
                <a:ea typeface="MS PGothic"/>
              </a:rPr>
              <a:t>PLAT</a:t>
            </a:r>
            <a:r>
              <a:rPr lang="en-US" sz="900" dirty="0" smtClean="0">
                <a:ea typeface="MS PGothic"/>
              </a:rPr>
              <a:t> </a:t>
            </a:r>
            <a:r>
              <a:rPr lang="en-US" sz="900" dirty="0">
                <a:ea typeface="MS PGothic"/>
              </a:rPr>
              <a:t>drive change in assessment behaviors (purple arrow), resulting in appropriate disposition decisions (red box). These, in turn, lead to improved outcomes.</a:t>
            </a:r>
          </a:p>
        </p:txBody>
      </p:sp>
      <p:sp>
        <p:nvSpPr>
          <p:cNvPr id="59395" name="Slide Number Placeholder 3"/>
          <p:cNvSpPr>
            <a:spLocks noGrp="1"/>
          </p:cNvSpPr>
          <p:nvPr>
            <p:ph type="sldNum" sz="quarter" idx="5"/>
          </p:nvPr>
        </p:nvSpPr>
        <p:spPr>
          <a:noFill/>
        </p:spPr>
        <p:txBody>
          <a:bodyPr/>
          <a:lstStyle/>
          <a:p>
            <a:pPr defTabSz="934382"/>
            <a:fld id="{CCF3744F-DEF6-43C2-9BE2-29FE30C37798}" type="slidenum">
              <a:rPr lang="en-US" smtClean="0">
                <a:ea typeface="MS PGothic"/>
                <a:cs typeface="MS PGothic"/>
              </a:rPr>
              <a:pPr defTabSz="934382"/>
              <a:t>50</a:t>
            </a:fld>
            <a:endParaRPr lang="en-US" dirty="0" smtClean="0">
              <a:ea typeface="MS PGothic"/>
              <a:cs typeface="MS PGothic"/>
            </a:endParaRPr>
          </a:p>
        </p:txBody>
      </p:sp>
    </p:spTree>
    <p:extLst>
      <p:ext uri="{BB962C8B-B14F-4D97-AF65-F5344CB8AC3E}">
        <p14:creationId xmlns:p14="http://schemas.microsoft.com/office/powerpoint/2010/main" xmlns="" val="1411328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1957: Sputnik, Bogart</a:t>
            </a:r>
            <a:r>
              <a:rPr lang="en-US" baseline="0" dirty="0" smtClean="0"/>
              <a:t> Dies</a:t>
            </a:r>
            <a:endParaRPr lang="en-US" dirty="0" smtClean="0"/>
          </a:p>
          <a:p>
            <a:r>
              <a:rPr lang="en-US" dirty="0" smtClean="0"/>
              <a:t>1965: Medicare, </a:t>
            </a:r>
            <a:r>
              <a:rPr lang="en-US" smtClean="0"/>
              <a:t>Salma, Voting </a:t>
            </a:r>
            <a:r>
              <a:rPr lang="en-US" dirty="0" smtClean="0"/>
              <a:t>Rights Act</a:t>
            </a:r>
          </a:p>
          <a:p>
            <a:r>
              <a:rPr lang="en-US" dirty="0" smtClean="0"/>
              <a:t>1972:</a:t>
            </a:r>
            <a:r>
              <a:rPr lang="en-US" baseline="0" dirty="0" smtClean="0"/>
              <a:t> </a:t>
            </a:r>
            <a:r>
              <a:rPr lang="en-US" baseline="0" dirty="0" err="1" smtClean="0"/>
              <a:t>Liggins</a:t>
            </a:r>
            <a:endParaRPr lang="en-US" baseline="0" dirty="0" smtClean="0"/>
          </a:p>
          <a:p>
            <a:r>
              <a:rPr lang="en-US" baseline="0" dirty="0" smtClean="0"/>
              <a:t>1980: First study on surfactant published</a:t>
            </a:r>
          </a:p>
          <a:p>
            <a:r>
              <a:rPr lang="en-US" baseline="0" dirty="0" smtClean="0"/>
              <a:t>1990: Simpsons, </a:t>
            </a:r>
            <a:r>
              <a:rPr lang="en-US" baseline="0" dirty="0" err="1" smtClean="0"/>
              <a:t>Mandella</a:t>
            </a:r>
            <a:r>
              <a:rPr lang="en-US" baseline="0" dirty="0" smtClean="0"/>
              <a:t>, Invasion of Kuwait</a:t>
            </a:r>
            <a:endParaRPr lang="en-US" dirty="0"/>
          </a:p>
        </p:txBody>
      </p:sp>
      <p:sp>
        <p:nvSpPr>
          <p:cNvPr id="4" name="Slide Number Placeholder 3"/>
          <p:cNvSpPr>
            <a:spLocks noGrp="1"/>
          </p:cNvSpPr>
          <p:nvPr>
            <p:ph type="sldNum" sz="quarter" idx="10"/>
          </p:nvPr>
        </p:nvSpPr>
        <p:spPr/>
        <p:txBody>
          <a:bodyPr/>
          <a:lstStyle/>
          <a:p>
            <a:fld id="{D7B9976B-ABF9-0C4B-B930-5E1CF83C7974}" type="slidenum">
              <a:rPr lang="en-US" smtClean="0"/>
              <a:pPr/>
              <a:t>13</a:t>
            </a:fld>
            <a:endParaRPr lang="en-US"/>
          </a:p>
        </p:txBody>
      </p:sp>
    </p:spTree>
    <p:extLst>
      <p:ext uri="{BB962C8B-B14F-4D97-AF65-F5344CB8AC3E}">
        <p14:creationId xmlns:p14="http://schemas.microsoft.com/office/powerpoint/2010/main" xmlns="" val="1977648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slide, using nationwide VON data,  illustrates</a:t>
            </a:r>
            <a:r>
              <a:rPr lang="en-US" dirty="0" smtClean="0"/>
              <a:t> national</a:t>
            </a:r>
            <a:r>
              <a:rPr lang="en-US" baseline="0" dirty="0" smtClean="0"/>
              <a:t> rates of ACT from 2004- 2013.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Although rates of ACT administration are rising, nationwide we are missing 15% of infants who may have benefited from ACT.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Illustrates one of the many variations of reporting of ACT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Babies included in VON data: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Have received any ACT (regardless of how long before  or at what gestational age or how many doses given)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    reported</a:t>
            </a:r>
            <a:r>
              <a:rPr lang="en-US" baseline="0" dirty="0" smtClean="0"/>
              <a:t> by birthweight not by weeks gestational age at delivery. Included in the reporting are all eligible babies &gt;401gms &lt;1500gms. AND &gt;22 0/7 </a:t>
            </a:r>
            <a:r>
              <a:rPr lang="en-US" baseline="0" dirty="0" err="1" smtClean="0"/>
              <a:t>wks</a:t>
            </a:r>
            <a:r>
              <a:rPr lang="en-US" baseline="0" dirty="0" smtClean="0"/>
              <a:t> GA &lt;30wks GA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    so this slide does not  capture  all of the babies who would qualify for steroids.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Precipitous deliveries who do not get steroids, count as a NO. There is no exception or explanation of why the baby did not get steroids.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p:txBody>
      </p:sp>
      <p:sp>
        <p:nvSpPr>
          <p:cNvPr id="4" name="Slide Number Placeholder 3"/>
          <p:cNvSpPr>
            <a:spLocks noGrp="1"/>
          </p:cNvSpPr>
          <p:nvPr>
            <p:ph type="sldNum" sz="quarter" idx="10"/>
          </p:nvPr>
        </p:nvSpPr>
        <p:spPr/>
        <p:txBody>
          <a:bodyPr/>
          <a:lstStyle/>
          <a:p>
            <a:fld id="{ACEF4A3E-729F-48DB-9665-41991C1B42FA}" type="slidenum">
              <a:rPr lang="en-US" smtClean="0"/>
              <a:pPr/>
              <a:t>19</a:t>
            </a:fld>
            <a:endParaRPr lang="en-US"/>
          </a:p>
        </p:txBody>
      </p:sp>
    </p:spTree>
    <p:extLst>
      <p:ext uri="{BB962C8B-B14F-4D97-AF65-F5344CB8AC3E}">
        <p14:creationId xmlns:p14="http://schemas.microsoft.com/office/powerpoint/2010/main" xmlns="" val="19595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initiative aims to standardize and improve documentation. </a:t>
            </a:r>
          </a:p>
          <a:p>
            <a:r>
              <a:rPr lang="en-US" baseline="0" dirty="0" smtClean="0"/>
              <a:t>Need year and citation</a:t>
            </a:r>
          </a:p>
          <a:p>
            <a:r>
              <a:rPr lang="en-US" baseline="0" dirty="0" smtClean="0"/>
              <a:t>CA: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FL:  Derived from </a:t>
            </a:r>
            <a:r>
              <a:rPr lang="en-US" sz="1200" dirty="0" smtClean="0">
                <a:ea typeface="MS PGothic"/>
              </a:rPr>
              <a:t>Florida’s Vermont Oxford Network hospitals for 2012, a</a:t>
            </a:r>
            <a:r>
              <a:rPr lang="en-US" sz="1200" baseline="0" dirty="0" smtClean="0">
                <a:ea typeface="MS PGothic"/>
              </a:rPr>
              <a:t> median of only 77</a:t>
            </a:r>
            <a:r>
              <a:rPr lang="en-US" sz="1200" dirty="0" smtClean="0">
                <a:ea typeface="MS PGothic"/>
              </a:rPr>
              <a:t>% of premature infants received antenatal steroids. </a:t>
            </a:r>
            <a:r>
              <a:rPr lang="en-US" sz="1200" smtClean="0">
                <a:ea typeface="MS PGothic"/>
              </a:rPr>
              <a:t>Unpublished</a:t>
            </a:r>
            <a:r>
              <a:rPr lang="en-US" sz="1200" baseline="0" smtClean="0">
                <a:ea typeface="MS PGothic"/>
              </a:rPr>
              <a:t> VON </a:t>
            </a:r>
            <a:r>
              <a:rPr lang="en-US" sz="1200" baseline="0" dirty="0" smtClean="0">
                <a:ea typeface="MS PGothic"/>
              </a:rPr>
              <a:t>data 2012</a:t>
            </a:r>
            <a:endParaRPr lang="en-US" sz="1200" dirty="0" smtClean="0">
              <a:ea typeface="MS PGothic"/>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a typeface="MS PGothic"/>
              </a:rPr>
              <a:t>IL: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a typeface="MS PGothic"/>
              </a:rPr>
              <a:t>NY</a:t>
            </a:r>
            <a:r>
              <a:rPr lang="en-US" sz="1200" smtClean="0">
                <a:ea typeface="MS PGothic"/>
              </a:rPr>
              <a:t>: Derived from birth certificate data. May be falsely lower </a:t>
            </a:r>
            <a:r>
              <a:rPr lang="en-US" sz="1200" dirty="0" smtClean="0">
                <a:ea typeface="MS PGothic"/>
              </a:rPr>
              <a:t>due to inaccurate reporting by</a:t>
            </a:r>
            <a:r>
              <a:rPr lang="en-US" sz="1200" baseline="0" dirty="0" smtClean="0">
                <a:ea typeface="MS PGothic"/>
              </a:rPr>
              <a:t> hospital coder and birth certificate secretaries</a:t>
            </a:r>
            <a:endParaRPr lang="en-US" sz="1200" dirty="0" smtClean="0">
              <a:ea typeface="MS PGothic"/>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a typeface="MS PGothic"/>
              </a:rPr>
              <a:t>TX:</a:t>
            </a:r>
            <a:endParaRPr lang="en-US" dirty="0" smtClean="0"/>
          </a:p>
          <a:p>
            <a:r>
              <a:rPr lang="en-US" dirty="0" smtClean="0"/>
              <a:t>Following this slide is an opportunity for</a:t>
            </a:r>
            <a:r>
              <a:rPr lang="en-US" baseline="0" dirty="0" smtClean="0"/>
              <a:t> you to add a slide of local or state data of ACT rates if you have available data and choose to do so. </a:t>
            </a:r>
            <a:endParaRPr lang="en-US" dirty="0"/>
          </a:p>
        </p:txBody>
      </p:sp>
      <p:sp>
        <p:nvSpPr>
          <p:cNvPr id="4" name="Slide Number Placeholder 3"/>
          <p:cNvSpPr>
            <a:spLocks noGrp="1"/>
          </p:cNvSpPr>
          <p:nvPr>
            <p:ph type="sldNum" sz="quarter" idx="10"/>
          </p:nvPr>
        </p:nvSpPr>
        <p:spPr/>
        <p:txBody>
          <a:bodyPr/>
          <a:lstStyle/>
          <a:p>
            <a:fld id="{ACEF4A3E-729F-48DB-9665-41991C1B42FA}" type="slidenum">
              <a:rPr lang="en-US" smtClean="0"/>
              <a:pPr/>
              <a:t>20</a:t>
            </a:fld>
            <a:endParaRPr lang="en-US"/>
          </a:p>
        </p:txBody>
      </p:sp>
    </p:spTree>
    <p:extLst>
      <p:ext uri="{BB962C8B-B14F-4D97-AF65-F5344CB8AC3E}">
        <p14:creationId xmlns:p14="http://schemas.microsoft.com/office/powerpoint/2010/main" xmlns="" val="977987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2005 to 2011, mean ACU rates across California increased from 82% to 87.9%. Regional median (IQR) ACU rates ranged from 68.4% (24.3) to 92.9% (4.8). We found signiﬁcant variation in ACU rates among regions (P , .0001). Compared with Level IV NICUs, care in a lower level of care was a strongly signiﬁcant predictor of lower odds of receiving antenatal corticosteroids in a multilevel model (Level III, 0.65 [0.45–0.95]; Level II, 0.39[0.24–0.64]; P , .001). Regions with lower performance in ACU exhibited greater variability in performance.</a:t>
            </a:r>
            <a:endParaRPr lang="en-US" dirty="0"/>
          </a:p>
        </p:txBody>
      </p:sp>
      <p:sp>
        <p:nvSpPr>
          <p:cNvPr id="4" name="Slide Number Placeholder 3"/>
          <p:cNvSpPr>
            <a:spLocks noGrp="1"/>
          </p:cNvSpPr>
          <p:nvPr>
            <p:ph type="sldNum" sz="quarter" idx="10"/>
          </p:nvPr>
        </p:nvSpPr>
        <p:spPr/>
        <p:txBody>
          <a:bodyPr/>
          <a:lstStyle/>
          <a:p>
            <a:pPr>
              <a:defRPr/>
            </a:pPr>
            <a:fld id="{A4573037-8948-5146-9E5E-4EF8B5C5482F}" type="slidenum">
              <a:rPr lang="en-US" smtClean="0"/>
              <a:pPr>
                <a:defRPr/>
              </a:pPr>
              <a:t>22</a:t>
            </a:fld>
            <a:endParaRPr lang="en-US"/>
          </a:p>
        </p:txBody>
      </p:sp>
    </p:spTree>
    <p:extLst>
      <p:ext uri="{BB962C8B-B14F-4D97-AF65-F5344CB8AC3E}">
        <p14:creationId xmlns:p14="http://schemas.microsoft.com/office/powerpoint/2010/main" xmlns="" val="2076334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xfrm>
            <a:off x="736600" y="685800"/>
            <a:ext cx="5143500" cy="3429000"/>
          </a:xfrm>
          <a:ln/>
        </p:spPr>
      </p:sp>
      <p:sp>
        <p:nvSpPr>
          <p:cNvPr id="45058" name="Notes Placeholder 2"/>
          <p:cNvSpPr>
            <a:spLocks noGrp="1"/>
          </p:cNvSpPr>
          <p:nvPr>
            <p:ph type="body" idx="1"/>
          </p:nvPr>
        </p:nvSpPr>
        <p:spPr>
          <a:xfrm>
            <a:off x="1027458" y="4344026"/>
            <a:ext cx="4562061" cy="4114488"/>
          </a:xfrm>
          <a:noFill/>
          <a:ln/>
        </p:spPr>
        <p:txBody>
          <a:bodyPr lIns="0" tIns="0" rIns="0" bIns="0"/>
          <a:lstStyle/>
          <a:p>
            <a:pPr>
              <a:spcBef>
                <a:spcPts val="284"/>
              </a:spcBef>
              <a:spcAft>
                <a:spcPts val="393"/>
              </a:spcAft>
            </a:pPr>
            <a:r>
              <a:rPr lang="en-US" sz="900" dirty="0" smtClean="0">
                <a:solidFill>
                  <a:srgbClr val="262626"/>
                </a:solidFill>
                <a:ea typeface="MS PGothic"/>
              </a:rPr>
              <a:t>SO why does this initiative matter? </a:t>
            </a:r>
          </a:p>
          <a:p>
            <a:pPr>
              <a:spcBef>
                <a:spcPts val="284"/>
              </a:spcBef>
              <a:spcAft>
                <a:spcPts val="393"/>
              </a:spcAft>
            </a:pPr>
            <a:r>
              <a:rPr lang="en-US" sz="900" dirty="0" smtClean="0">
                <a:solidFill>
                  <a:srgbClr val="262626"/>
                </a:solidFill>
                <a:ea typeface="MS PGothic"/>
              </a:rPr>
              <a:t>We know that ACT </a:t>
            </a:r>
            <a:r>
              <a:rPr lang="en-US" sz="900" dirty="0">
                <a:solidFill>
                  <a:srgbClr val="262626"/>
                </a:solidFill>
                <a:ea typeface="MS PGothic"/>
              </a:rPr>
              <a:t>use in appropriate patients significantly reduces prematurity-related mortality as well as every known major morbidity</a:t>
            </a:r>
            <a:r>
              <a:rPr lang="en-US" sz="900" dirty="0" smtClean="0">
                <a:solidFill>
                  <a:srgbClr val="262626"/>
                </a:solidFill>
                <a:ea typeface="MS PGothic"/>
              </a:rPr>
              <a:t>.(RDS, IVH, NEC, NICU admissions.)</a:t>
            </a:r>
            <a:endParaRPr lang="en-US" sz="900" dirty="0">
              <a:solidFill>
                <a:srgbClr val="262626"/>
              </a:solidFill>
              <a:ea typeface="MS PGothic"/>
            </a:endParaRPr>
          </a:p>
          <a:p>
            <a:pPr marL="174475" indent="-174475" defTabSz="848734">
              <a:spcAft>
                <a:spcPts val="393"/>
              </a:spcAft>
              <a:buSzPct val="96000"/>
              <a:buFont typeface="Arial" pitchFamily="34" charset="0"/>
              <a:buChar char="●"/>
              <a:defRPr/>
            </a:pPr>
            <a:r>
              <a:rPr lang="en-US" sz="900" dirty="0">
                <a:ea typeface="MS PGothic"/>
              </a:rPr>
              <a:t>The benefit of identifying and treating women at high risk of preterm delivery is clear, as demonstrated by this </a:t>
            </a:r>
            <a:r>
              <a:rPr lang="en-US" sz="900" dirty="0" err="1">
                <a:ea typeface="MS PGothic"/>
              </a:rPr>
              <a:t>metaanalysis</a:t>
            </a:r>
            <a:r>
              <a:rPr lang="en-US" sz="900" dirty="0">
                <a:ea typeface="MS PGothic"/>
              </a:rPr>
              <a:t> of 21 studies (3,885 women and 4,269 infants; published by the Cochrane Database). The data in this table illustrate significantly improved outcomes for babies whose mothers received </a:t>
            </a:r>
            <a:r>
              <a:rPr lang="en-US" sz="900" dirty="0" smtClean="0">
                <a:ea typeface="MS PGothic"/>
              </a:rPr>
              <a:t>ACT </a:t>
            </a:r>
            <a:r>
              <a:rPr lang="en-US" sz="900" dirty="0">
                <a:ea typeface="MS PGothic"/>
              </a:rPr>
              <a:t>prior to delivery. </a:t>
            </a:r>
          </a:p>
          <a:p>
            <a:pPr marL="174475" indent="-174475" defTabSz="848734">
              <a:spcAft>
                <a:spcPts val="393"/>
              </a:spcAft>
              <a:buSzPct val="96000"/>
              <a:buFont typeface="Arial" pitchFamily="34" charset="0"/>
              <a:buChar char="●"/>
              <a:defRPr/>
            </a:pPr>
            <a:r>
              <a:rPr lang="en-US" sz="900" dirty="0">
                <a:ea typeface="MS PGothic"/>
              </a:rPr>
              <a:t>Based on well-established value</a:t>
            </a:r>
            <a:r>
              <a:rPr lang="en-US" sz="900" dirty="0">
                <a:solidFill>
                  <a:srgbClr val="C00000"/>
                </a:solidFill>
                <a:ea typeface="MS PGothic"/>
              </a:rPr>
              <a:t>, </a:t>
            </a:r>
            <a:r>
              <a:rPr lang="en-US" sz="900" i="1" dirty="0">
                <a:solidFill>
                  <a:srgbClr val="FF0000"/>
                </a:solidFill>
                <a:ea typeface="MS PGothic"/>
              </a:rPr>
              <a:t>ACOG recommends antenatal </a:t>
            </a:r>
            <a:r>
              <a:rPr lang="en-US" sz="900" i="1" dirty="0" err="1">
                <a:solidFill>
                  <a:srgbClr val="FF0000"/>
                </a:solidFill>
                <a:ea typeface="MS PGothic"/>
              </a:rPr>
              <a:t>corticosteriods</a:t>
            </a:r>
            <a:r>
              <a:rPr lang="en-US" sz="900" i="1" dirty="0">
                <a:solidFill>
                  <a:srgbClr val="FF0000"/>
                </a:solidFill>
                <a:ea typeface="MS PGothic"/>
              </a:rPr>
              <a:t> between 24 weeks and 34 weeks gestation </a:t>
            </a:r>
            <a:r>
              <a:rPr lang="en-US" sz="900" i="1" dirty="0" smtClean="0">
                <a:solidFill>
                  <a:srgbClr val="FF0000"/>
                </a:solidFill>
                <a:ea typeface="MS PGothic"/>
              </a:rPr>
              <a:t>??? </a:t>
            </a:r>
            <a:r>
              <a:rPr lang="en-US" sz="900" dirty="0" smtClean="0">
                <a:ea typeface="MS PGothic"/>
              </a:rPr>
              <a:t>when </a:t>
            </a:r>
            <a:r>
              <a:rPr lang="en-US" sz="900" dirty="0">
                <a:ea typeface="MS PGothic"/>
              </a:rPr>
              <a:t>there is risk of preterm delivery within 7 days. </a:t>
            </a:r>
          </a:p>
          <a:p>
            <a:pPr marL="174475" indent="-174475" defTabSz="848734">
              <a:spcAft>
                <a:spcPts val="393"/>
              </a:spcAft>
              <a:buSzPct val="96000"/>
              <a:buFont typeface="Arial" pitchFamily="34" charset="0"/>
              <a:buChar char="●"/>
              <a:defRPr/>
            </a:pPr>
            <a:r>
              <a:rPr lang="en-US" sz="900" dirty="0">
                <a:ea typeface="MS PGothic"/>
              </a:rPr>
              <a:t>Standardized assessment and management of </a:t>
            </a:r>
            <a:r>
              <a:rPr lang="en-US" sz="900" dirty="0" smtClean="0">
                <a:ea typeface="MS PGothic"/>
              </a:rPr>
              <a:t>risk factors leading to preterm birth can </a:t>
            </a:r>
            <a:r>
              <a:rPr lang="en-US" sz="900" dirty="0">
                <a:ea typeface="MS PGothic"/>
              </a:rPr>
              <a:t>improve identification of those women who are most likely to benefit from </a:t>
            </a:r>
            <a:r>
              <a:rPr lang="en-US" sz="900" dirty="0" smtClean="0">
                <a:ea typeface="MS PGothic"/>
              </a:rPr>
              <a:t>ACT.</a:t>
            </a:r>
            <a:endParaRPr lang="en-US" sz="900" dirty="0">
              <a:ea typeface="MS PGothic"/>
            </a:endParaRPr>
          </a:p>
        </p:txBody>
      </p:sp>
      <p:sp>
        <p:nvSpPr>
          <p:cNvPr id="45059" name="Slide Number Placeholder 3"/>
          <p:cNvSpPr>
            <a:spLocks noGrp="1"/>
          </p:cNvSpPr>
          <p:nvPr>
            <p:ph type="sldNum" sz="quarter" idx="5"/>
          </p:nvPr>
        </p:nvSpPr>
        <p:spPr>
          <a:noFill/>
        </p:spPr>
        <p:txBody>
          <a:bodyPr/>
          <a:lstStyle/>
          <a:p>
            <a:pPr defTabSz="916909"/>
            <a:fld id="{857E2F7D-198E-45F2-8595-9905D5F9CC58}" type="slidenum">
              <a:rPr lang="en-US" smtClean="0">
                <a:ea typeface="MS PGothic"/>
                <a:cs typeface="MS PGothic"/>
              </a:rPr>
              <a:pPr defTabSz="916909"/>
              <a:t>24</a:t>
            </a:fld>
            <a:endParaRPr lang="en-US" dirty="0" smtClean="0">
              <a:ea typeface="MS PGothic"/>
              <a:cs typeface="MS PGothic"/>
            </a:endParaRPr>
          </a:p>
        </p:txBody>
      </p:sp>
    </p:spTree>
    <p:extLst>
      <p:ext uri="{BB962C8B-B14F-4D97-AF65-F5344CB8AC3E}">
        <p14:creationId xmlns:p14="http://schemas.microsoft.com/office/powerpoint/2010/main" xmlns="" val="298304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Let’s discuss the use of ACT on pregnancies at risk for delivering before 25 weeks. This large, multiinstitutional study looked at the outcomes of babies delivered at 22 to 25 weeks who survived to 18 to 22 months.  They then compared differences in outcomes based upon ACT use.</a:t>
            </a:r>
          </a:p>
          <a:p>
            <a:endParaRPr lang="en-US" altLang="en-US" smtClean="0">
              <a:latin typeface="Arial" panose="020B0604020202020204" pitchFamily="34" charset="0"/>
              <a:ea typeface="ＭＳ Ｐゴシック" panose="020B0600070205080204" pitchFamily="34" charset="-128"/>
            </a:endParaRPr>
          </a:p>
        </p:txBody>
      </p:sp>
      <p:sp>
        <p:nvSpPr>
          <p:cNvPr id="67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5038">
              <a:defRPr sz="2600">
                <a:solidFill>
                  <a:schemeClr val="tx1"/>
                </a:solidFill>
                <a:latin typeface="Agenda-Medium" pitchFamily="-64" charset="0"/>
                <a:ea typeface="ＭＳ Ｐゴシック" panose="020B0600070205080204" pitchFamily="34" charset="-128"/>
              </a:defRPr>
            </a:lvl1pPr>
            <a:lvl2pPr marL="742950" indent="-285750" defTabSz="935038">
              <a:defRPr sz="2600">
                <a:solidFill>
                  <a:schemeClr val="tx1"/>
                </a:solidFill>
                <a:latin typeface="Agenda-Medium" pitchFamily="-64" charset="0"/>
                <a:ea typeface="ＭＳ Ｐゴシック" panose="020B0600070205080204" pitchFamily="34" charset="-128"/>
              </a:defRPr>
            </a:lvl2pPr>
            <a:lvl3pPr marL="1143000" indent="-228600" defTabSz="935038">
              <a:defRPr sz="2600">
                <a:solidFill>
                  <a:schemeClr val="tx1"/>
                </a:solidFill>
                <a:latin typeface="Agenda-Medium" pitchFamily="-64" charset="0"/>
                <a:ea typeface="ＭＳ Ｐゴシック" panose="020B0600070205080204" pitchFamily="34" charset="-128"/>
              </a:defRPr>
            </a:lvl3pPr>
            <a:lvl4pPr marL="1600200" indent="-228600" defTabSz="935038">
              <a:defRPr sz="2600">
                <a:solidFill>
                  <a:schemeClr val="tx1"/>
                </a:solidFill>
                <a:latin typeface="Agenda-Medium" pitchFamily="-64" charset="0"/>
                <a:ea typeface="ＭＳ Ｐゴシック" panose="020B0600070205080204" pitchFamily="34" charset="-128"/>
              </a:defRPr>
            </a:lvl4pPr>
            <a:lvl5pPr marL="2057400" indent="-228600" defTabSz="935038">
              <a:defRPr sz="2600">
                <a:solidFill>
                  <a:schemeClr val="tx1"/>
                </a:solidFill>
                <a:latin typeface="Agenda-Medium" pitchFamily="-64" charset="0"/>
                <a:ea typeface="ＭＳ Ｐゴシック" panose="020B0600070205080204" pitchFamily="34" charset="-128"/>
              </a:defRPr>
            </a:lvl5pPr>
            <a:lvl6pPr marL="2514600" indent="-228600" defTabSz="935038"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6pPr>
            <a:lvl7pPr marL="2971800" indent="-228600" defTabSz="935038"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7pPr>
            <a:lvl8pPr marL="3429000" indent="-228600" defTabSz="935038"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8pPr>
            <a:lvl9pPr marL="3886200" indent="-228600" defTabSz="935038"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9pPr>
          </a:lstStyle>
          <a:p>
            <a:fld id="{080A4BA8-966F-43E9-B214-2E6052A38BCD}" type="slidenum">
              <a:rPr lang="en-US" altLang="en-US" sz="1300">
                <a:latin typeface="Arial" panose="020B0604020202020204" pitchFamily="34" charset="0"/>
              </a:rPr>
              <a:pPr/>
              <a:t>34</a:t>
            </a:fld>
            <a:endParaRPr lang="en-US" altLang="en-US" sz="1300">
              <a:latin typeface="Arial" panose="020B0604020202020204" pitchFamily="34" charset="0"/>
            </a:endParaRPr>
          </a:p>
        </p:txBody>
      </p:sp>
    </p:spTree>
    <p:extLst>
      <p:ext uri="{BB962C8B-B14F-4D97-AF65-F5344CB8AC3E}">
        <p14:creationId xmlns:p14="http://schemas.microsoft.com/office/powerpoint/2010/main" xmlns="" val="1090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describes</a:t>
            </a:r>
            <a:r>
              <a:rPr lang="en-US" baseline="0" dirty="0" smtClean="0"/>
              <a:t> the outcomes for babies at 18-22 months corrected age who wee born between 22 to 25 weeks.</a:t>
            </a:r>
            <a:endParaRPr lang="en-US" dirty="0"/>
          </a:p>
        </p:txBody>
      </p:sp>
      <p:sp>
        <p:nvSpPr>
          <p:cNvPr id="4" name="Slide Number Placeholder 3"/>
          <p:cNvSpPr>
            <a:spLocks noGrp="1"/>
          </p:cNvSpPr>
          <p:nvPr>
            <p:ph type="sldNum" sz="quarter" idx="10"/>
          </p:nvPr>
        </p:nvSpPr>
        <p:spPr/>
        <p:txBody>
          <a:bodyPr/>
          <a:lstStyle/>
          <a:p>
            <a:fld id="{1F8F308D-88F0-594C-B72E-4FFAFD2F2848}" type="slidenum">
              <a:rPr lang="en-US" smtClean="0"/>
              <a:pPr/>
              <a:t>35</a:t>
            </a:fld>
            <a:endParaRPr lang="en-US"/>
          </a:p>
        </p:txBody>
      </p:sp>
    </p:spTree>
    <p:extLst>
      <p:ext uri="{BB962C8B-B14F-4D97-AF65-F5344CB8AC3E}">
        <p14:creationId xmlns:p14="http://schemas.microsoft.com/office/powerpoint/2010/main" xmlns="" val="85404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22 weeks gestation, there was no difference in death</a:t>
            </a:r>
            <a:r>
              <a:rPr lang="en-US" baseline="0" dirty="0" smtClean="0"/>
              <a:t> or severe morbidities whether ACT was given or not.  Therefore, we are not recommending any ACT be given before 23 weeks.</a:t>
            </a:r>
            <a:endParaRPr lang="en-US" dirty="0"/>
          </a:p>
        </p:txBody>
      </p:sp>
      <p:sp>
        <p:nvSpPr>
          <p:cNvPr id="4" name="Slide Number Placeholder 3"/>
          <p:cNvSpPr>
            <a:spLocks noGrp="1"/>
          </p:cNvSpPr>
          <p:nvPr>
            <p:ph type="sldNum" sz="quarter" idx="10"/>
          </p:nvPr>
        </p:nvSpPr>
        <p:spPr/>
        <p:txBody>
          <a:bodyPr/>
          <a:lstStyle/>
          <a:p>
            <a:fld id="{99BED700-308B-416B-9146-3C9AF731ACDF}" type="slidenum">
              <a:rPr lang="en-US" smtClean="0"/>
              <a:pPr/>
              <a:t>36</a:t>
            </a:fld>
            <a:endParaRPr lang="en-US"/>
          </a:p>
        </p:txBody>
      </p:sp>
    </p:spTree>
    <p:extLst>
      <p:ext uri="{BB962C8B-B14F-4D97-AF65-F5344CB8AC3E}">
        <p14:creationId xmlns:p14="http://schemas.microsoft.com/office/powerpoint/2010/main" xmlns="" val="407405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15889" y="1788454"/>
            <a:ext cx="7054787"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261172" y="3956281"/>
            <a:ext cx="5764224"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35224" y="6453386"/>
            <a:ext cx="1356703"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2180297" y="6453386"/>
            <a:ext cx="5925975"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8294639" y="6453386"/>
            <a:ext cx="1346871" cy="404614"/>
          </a:xfrm>
        </p:spPr>
        <p:txBody>
          <a:bodyPr/>
          <a:lstStyle>
            <a:lvl1pPr>
              <a:defRPr baseline="0">
                <a:solidFill>
                  <a:schemeClr val="tx2"/>
                </a:solidFill>
              </a:defRPr>
            </a:lvl1pPr>
          </a:lstStyle>
          <a:p>
            <a:pPr>
              <a:defRPr/>
            </a:pPr>
            <a:fld id="{384A0B77-EC8C-E544-AFB4-CCF6DD78AEE4}" type="slidenum">
              <a:rPr lang="en-US" smtClean="0"/>
              <a:pPr>
                <a:defRPr/>
              </a:pPr>
              <a:t>‹#›</a:t>
            </a:fld>
            <a:endParaRPr lang="en-US"/>
          </a:p>
        </p:txBody>
      </p:sp>
      <p:grpSp>
        <p:nvGrpSpPr>
          <p:cNvPr id="8" name="Group 7"/>
          <p:cNvGrpSpPr/>
          <p:nvPr/>
        </p:nvGrpSpPr>
        <p:grpSpPr>
          <a:xfrm>
            <a:off x="635224" y="744470"/>
            <a:ext cx="9006288"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211185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7287" y="2295527"/>
            <a:ext cx="8101013"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1BE1C2-DD57-BF43-9955-7F063CE4C5B5}" type="slidenum">
              <a:rPr lang="en-US" smtClean="0"/>
              <a:pPr>
                <a:defRPr/>
              </a:pPr>
              <a:t>‹#›</a:t>
            </a:fld>
            <a:endParaRPr lang="en-US"/>
          </a:p>
        </p:txBody>
      </p:sp>
    </p:spTree>
    <p:extLst>
      <p:ext uri="{BB962C8B-B14F-4D97-AF65-F5344CB8AC3E}">
        <p14:creationId xmlns:p14="http://schemas.microsoft.com/office/powerpoint/2010/main" xmlns="" val="60716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0897" y="624156"/>
            <a:ext cx="1677319"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7288" y="624156"/>
            <a:ext cx="644009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E21E874-CD12-4B46-B456-5B34D8E8D928}" type="slidenum">
              <a:rPr lang="en-US" smtClean="0"/>
              <a:pPr>
                <a:defRPr/>
              </a:pPr>
              <a:t>‹#›</a:t>
            </a:fld>
            <a:endParaRPr lang="en-US"/>
          </a:p>
        </p:txBody>
      </p:sp>
    </p:spTree>
    <p:extLst>
      <p:ext uri="{BB962C8B-B14F-4D97-AF65-F5344CB8AC3E}">
        <p14:creationId xmlns:p14="http://schemas.microsoft.com/office/powerpoint/2010/main" xmlns="" val="1035244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981200"/>
            <a:ext cx="874395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466523-7034-1344-9022-543CAD90CA11}" type="slidenum">
              <a:rPr lang="en-US"/>
              <a:pPr>
                <a:defRPr/>
              </a:pPr>
              <a:t>‹#›</a:t>
            </a:fld>
            <a:endParaRPr lang="en-US"/>
          </a:p>
        </p:txBody>
      </p:sp>
    </p:spTree>
    <p:extLst>
      <p:ext uri="{BB962C8B-B14F-4D97-AF65-F5344CB8AC3E}">
        <p14:creationId xmlns:p14="http://schemas.microsoft.com/office/powerpoint/2010/main" xmlns="" val="141437662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layout">
    <p:spTree>
      <p:nvGrpSpPr>
        <p:cNvPr id="1" name=""/>
        <p:cNvGrpSpPr/>
        <p:nvPr/>
      </p:nvGrpSpPr>
      <p:grpSpPr>
        <a:xfrm>
          <a:off x="0" y="0"/>
          <a:ext cx="0" cy="0"/>
          <a:chOff x="0" y="0"/>
          <a:chExt cx="0" cy="0"/>
        </a:xfrm>
      </p:grpSpPr>
      <p:sp>
        <p:nvSpPr>
          <p:cNvPr id="3" name="Line 8"/>
          <p:cNvSpPr>
            <a:spLocks noChangeShapeType="1"/>
          </p:cNvSpPr>
          <p:nvPr userDrawn="1"/>
        </p:nvSpPr>
        <p:spPr bwMode="auto">
          <a:xfrm>
            <a:off x="771201" y="1675805"/>
            <a:ext cx="9001125" cy="0"/>
          </a:xfrm>
          <a:prstGeom prst="line">
            <a:avLst/>
          </a:prstGeom>
          <a:noFill/>
          <a:ln w="44450" cap="rnd">
            <a:solidFill>
              <a:srgbClr val="CEAFDB"/>
            </a:solidFill>
            <a:prstDash val="sysDot"/>
            <a:round/>
            <a:headEnd/>
            <a:tailEnd/>
          </a:ln>
          <a:extLst>
            <a:ext uri="{909E8E84-426E-40dd-AFC4-6F175D3DCCD1}">
              <a14:hiddenFill xmlns="" xmlns:a14="http://schemas.microsoft.com/office/drawing/2010/main">
                <a:noFill/>
              </a14:hiddenFill>
            </a:ext>
          </a:extLst>
        </p:spPr>
        <p:txBody>
          <a:bodyPr wrap="none" lIns="93071" tIns="46536" rIns="93071" bIns="46536" anchor="ctr"/>
          <a:lstStyle/>
          <a:p>
            <a:endParaRPr lang="en-US" sz="2625"/>
          </a:p>
        </p:txBody>
      </p:sp>
      <p:sp>
        <p:nvSpPr>
          <p:cNvPr id="4" name="Rectangle 3"/>
          <p:cNvSpPr>
            <a:spLocks noChangeArrowheads="1"/>
          </p:cNvSpPr>
          <p:nvPr userDrawn="1"/>
        </p:nvSpPr>
        <p:spPr bwMode="auto">
          <a:xfrm>
            <a:off x="600725" y="1372196"/>
            <a:ext cx="9343701" cy="151805"/>
          </a:xfrm>
          <a:prstGeom prst="rect">
            <a:avLst/>
          </a:prstGeom>
          <a:solidFill>
            <a:srgbClr val="FFFFFF"/>
          </a:solidFill>
          <a:ln>
            <a:noFill/>
          </a:ln>
          <a:extLst/>
        </p:spPr>
        <p:txBody>
          <a:bodyPr lIns="93071" tIns="46536" rIns="93071" bIns="46536"/>
          <a:lstStyle>
            <a:lvl1pPr eaLnBrk="0" hangingPunct="0">
              <a:defRPr sz="2400">
                <a:solidFill>
                  <a:schemeClr val="tx1"/>
                </a:solidFill>
                <a:latin typeface="Agenda-Medium" pitchFamily="-64" charset="0"/>
                <a:ea typeface="ＭＳ Ｐゴシック" panose="020B0600070205080204" pitchFamily="34" charset="-128"/>
              </a:defRPr>
            </a:lvl1pPr>
            <a:lvl2pPr marL="742950" indent="-285750" eaLnBrk="0" hangingPunct="0">
              <a:defRPr sz="2400">
                <a:solidFill>
                  <a:schemeClr val="tx1"/>
                </a:solidFill>
                <a:latin typeface="Agenda-Medium" pitchFamily="-64" charset="0"/>
                <a:ea typeface="ＭＳ Ｐゴシック" panose="020B0600070205080204" pitchFamily="34" charset="-128"/>
              </a:defRPr>
            </a:lvl2pPr>
            <a:lvl3pPr marL="1143000" indent="-228600" eaLnBrk="0" hangingPunct="0">
              <a:defRPr sz="2400">
                <a:solidFill>
                  <a:schemeClr val="tx1"/>
                </a:solidFill>
                <a:latin typeface="Agenda-Medium" pitchFamily="-64" charset="0"/>
                <a:ea typeface="ＭＳ Ｐゴシック" panose="020B0600070205080204" pitchFamily="34" charset="-128"/>
              </a:defRPr>
            </a:lvl3pPr>
            <a:lvl4pPr marL="1600200" indent="-228600" eaLnBrk="0" hangingPunct="0">
              <a:defRPr sz="2400">
                <a:solidFill>
                  <a:schemeClr val="tx1"/>
                </a:solidFill>
                <a:latin typeface="Agenda-Medium" pitchFamily="-64" charset="0"/>
                <a:ea typeface="ＭＳ Ｐゴシック" panose="020B0600070205080204" pitchFamily="34" charset="-128"/>
              </a:defRPr>
            </a:lvl4pPr>
            <a:lvl5pPr marL="2057400" indent="-228600" eaLnBrk="0" hangingPunct="0">
              <a:defRPr sz="2400">
                <a:solidFill>
                  <a:schemeClr val="tx1"/>
                </a:solidFill>
                <a:latin typeface="Agenda-Medium" pitchFamily="-6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genda-Medium" pitchFamily="-6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genda-Medium" pitchFamily="-6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genda-Medium" pitchFamily="-6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genda-Medium" pitchFamily="-64" charset="0"/>
                <a:ea typeface="ＭＳ Ｐゴシック" panose="020B0600070205080204" pitchFamily="34" charset="-128"/>
              </a:defRPr>
            </a:lvl9pPr>
          </a:lstStyle>
          <a:p>
            <a:pPr>
              <a:defRPr/>
            </a:pPr>
            <a:endParaRPr lang="en-US" altLang="en-US" sz="2250" smtClean="0"/>
          </a:p>
        </p:txBody>
      </p:sp>
      <p:sp>
        <p:nvSpPr>
          <p:cNvPr id="2" name="Title 1"/>
          <p:cNvSpPr>
            <a:spLocks noGrp="1"/>
          </p:cNvSpPr>
          <p:nvPr>
            <p:ph type="title"/>
          </p:nvPr>
        </p:nvSpPr>
        <p:spPr>
          <a:xfrm>
            <a:off x="621507" y="152400"/>
            <a:ext cx="9151144"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xmlns="" val="94307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AE66AE3-D9F3-D743-899D-70D0CE055EA0}" type="slidenum">
              <a:rPr lang="en-US" smtClean="0"/>
              <a:pPr>
                <a:defRPr/>
              </a:pPr>
              <a:t>‹#›</a:t>
            </a:fld>
            <a:endParaRPr lang="en-US"/>
          </a:p>
        </p:txBody>
      </p:sp>
    </p:spTree>
    <p:extLst>
      <p:ext uri="{BB962C8B-B14F-4D97-AF65-F5344CB8AC3E}">
        <p14:creationId xmlns:p14="http://schemas.microsoft.com/office/powerpoint/2010/main" xmlns="" val="75170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45490" y="1301362"/>
            <a:ext cx="8110944"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45490" y="4216328"/>
            <a:ext cx="8110944"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3454" y="6453386"/>
            <a:ext cx="1368908"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2180514" y="6453386"/>
            <a:ext cx="5925975"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8294639" y="6453386"/>
            <a:ext cx="1346871" cy="404614"/>
          </a:xfrm>
        </p:spPr>
        <p:txBody>
          <a:bodyPr/>
          <a:lstStyle>
            <a:lvl1pPr>
              <a:defRPr>
                <a:solidFill>
                  <a:schemeClr val="tx2"/>
                </a:solidFill>
              </a:defRPr>
            </a:lvl1pPr>
          </a:lstStyle>
          <a:p>
            <a:pPr>
              <a:defRPr/>
            </a:pPr>
            <a:fld id="{75EEFCCD-EFEF-424B-BAB2-802124ECF677}" type="slidenum">
              <a:rPr lang="en-US" smtClean="0"/>
              <a:pPr>
                <a:defRPr/>
              </a:pPr>
              <a:t>‹#›</a:t>
            </a:fld>
            <a:endParaRPr lang="en-US"/>
          </a:p>
        </p:txBody>
      </p:sp>
      <p:sp>
        <p:nvSpPr>
          <p:cNvPr id="7" name="Freeform 6"/>
          <p:cNvSpPr/>
          <p:nvPr/>
        </p:nvSpPr>
        <p:spPr bwMode="auto">
          <a:xfrm>
            <a:off x="6878218" y="1685652"/>
            <a:ext cx="276329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p:cNvSpPr/>
          <p:nvPr/>
        </p:nvSpPr>
        <p:spPr bwMode="auto">
          <a:xfrm>
            <a:off x="6878218" y="1685652"/>
            <a:ext cx="276329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xmlns="" val="7424993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157288" y="2286001"/>
            <a:ext cx="375282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05809" y="2286001"/>
            <a:ext cx="375282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815DB15-B5D2-054F-9572-17EB25D138AD}" type="slidenum">
              <a:rPr lang="en-US" smtClean="0"/>
              <a:pPr>
                <a:defRPr/>
              </a:pPr>
              <a:t>‹#›</a:t>
            </a:fld>
            <a:endParaRPr lang="en-US"/>
          </a:p>
        </p:txBody>
      </p:sp>
    </p:spTree>
    <p:extLst>
      <p:ext uri="{BB962C8B-B14F-4D97-AF65-F5344CB8AC3E}">
        <p14:creationId xmlns:p14="http://schemas.microsoft.com/office/powerpoint/2010/main" xmlns="" val="141673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7287" y="685800"/>
            <a:ext cx="8101013"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7288" y="2340230"/>
            <a:ext cx="375282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57288" y="3305209"/>
            <a:ext cx="375281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505480" y="2349754"/>
            <a:ext cx="375282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505480" y="3305209"/>
            <a:ext cx="375282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6350634-05FE-E54B-B2E9-4D56AB4F13AB}" type="slidenum">
              <a:rPr lang="en-US" smtClean="0"/>
              <a:pPr>
                <a:defRPr/>
              </a:pPr>
              <a:t>‹#›</a:t>
            </a:fld>
            <a:endParaRPr lang="en-US"/>
          </a:p>
        </p:txBody>
      </p:sp>
    </p:spTree>
    <p:extLst>
      <p:ext uri="{BB962C8B-B14F-4D97-AF65-F5344CB8AC3E}">
        <p14:creationId xmlns:p14="http://schemas.microsoft.com/office/powerpoint/2010/main" xmlns="" val="100845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A66E212-F955-A64F-8152-4FF6A91EAEA1}" type="slidenum">
              <a:rPr lang="en-US" smtClean="0"/>
              <a:pPr>
                <a:defRPr/>
              </a:pPr>
              <a:t>‹#›</a:t>
            </a:fld>
            <a:endParaRPr lang="en-US"/>
          </a:p>
        </p:txBody>
      </p:sp>
    </p:spTree>
    <p:extLst>
      <p:ext uri="{BB962C8B-B14F-4D97-AF65-F5344CB8AC3E}">
        <p14:creationId xmlns:p14="http://schemas.microsoft.com/office/powerpoint/2010/main" xmlns="" val="47462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1EEEEE-1D90-0647-B56A-DE351E74C5F4}" type="slidenum">
              <a:rPr lang="en-US" smtClean="0"/>
              <a:pPr>
                <a:defRPr/>
              </a:pPr>
              <a:t>‹#›</a:t>
            </a:fld>
            <a:endParaRPr lang="en-US"/>
          </a:p>
        </p:txBody>
      </p:sp>
    </p:spTree>
    <p:extLst>
      <p:ext uri="{BB962C8B-B14F-4D97-AF65-F5344CB8AC3E}">
        <p14:creationId xmlns:p14="http://schemas.microsoft.com/office/powerpoint/2010/main" xmlns="" val="61625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4474845"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0791" y="685800"/>
            <a:ext cx="3253264"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278517" y="685801"/>
            <a:ext cx="4397693"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10791" y="2856344"/>
            <a:ext cx="3253264"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10791" y="6453386"/>
            <a:ext cx="1016358" cy="404614"/>
          </a:xfrm>
        </p:spPr>
        <p:txBody>
          <a:bodyPr/>
          <a:lstStyle>
            <a:lvl1pPr>
              <a:defRPr>
                <a:solidFill>
                  <a:schemeClr val="tx2"/>
                </a:solidFill>
              </a:defRPr>
            </a:lvl1pPr>
          </a:lstStyle>
          <a:p>
            <a:pPr>
              <a:defRPr/>
            </a:pPr>
            <a:endParaRPr lang="en-US"/>
          </a:p>
        </p:txBody>
      </p:sp>
      <p:sp>
        <p:nvSpPr>
          <p:cNvPr id="6" name="Footer Placeholder 5"/>
          <p:cNvSpPr>
            <a:spLocks noGrp="1"/>
          </p:cNvSpPr>
          <p:nvPr>
            <p:ph type="ftr" sz="quarter" idx="11"/>
          </p:nvPr>
        </p:nvSpPr>
        <p:spPr>
          <a:xfrm>
            <a:off x="1861266" y="6453386"/>
            <a:ext cx="2002788" cy="404614"/>
          </a:xfrm>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8338900" y="6453386"/>
            <a:ext cx="1346871" cy="404614"/>
          </a:xfrm>
        </p:spPr>
        <p:txBody>
          <a:bodyPr/>
          <a:lstStyle>
            <a:lvl1pPr>
              <a:defRPr>
                <a:solidFill>
                  <a:schemeClr val="tx2"/>
                </a:solidFill>
              </a:defRPr>
            </a:lvl1pPr>
          </a:lstStyle>
          <a:p>
            <a:pPr>
              <a:defRPr/>
            </a:pPr>
            <a:fld id="{6837A4D3-245D-FC4F-A516-26BE09758DB7}" type="slidenum">
              <a:rPr lang="en-US" smtClean="0"/>
              <a:pPr>
                <a:defRPr/>
              </a:pPr>
              <a:t>‹#›</a:t>
            </a:fld>
            <a:endParaRPr lang="en-US"/>
          </a:p>
        </p:txBody>
      </p:sp>
      <p:sp>
        <p:nvSpPr>
          <p:cNvPr id="9" name="Rectangle 8"/>
          <p:cNvSpPr/>
          <p:nvPr/>
        </p:nvSpPr>
        <p:spPr>
          <a:xfrm>
            <a:off x="4474845" y="376"/>
            <a:ext cx="192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4474845" y="376"/>
            <a:ext cx="192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2015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4474845"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0791" y="685800"/>
            <a:ext cx="3253264"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667726" y="2"/>
            <a:ext cx="5619274"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10791" y="2855968"/>
            <a:ext cx="3253264"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10791" y="6453386"/>
            <a:ext cx="1016358" cy="404614"/>
          </a:xfrm>
        </p:spPr>
        <p:txBody>
          <a:bodyPr/>
          <a:lstStyle>
            <a:lvl1pPr>
              <a:defRPr>
                <a:solidFill>
                  <a:schemeClr val="tx2"/>
                </a:solidFill>
              </a:defRPr>
            </a:lvl1pPr>
          </a:lstStyle>
          <a:p>
            <a:pPr>
              <a:defRPr/>
            </a:pPr>
            <a:endParaRPr lang="en-US"/>
          </a:p>
        </p:txBody>
      </p:sp>
      <p:sp>
        <p:nvSpPr>
          <p:cNvPr id="6" name="Footer Placeholder 5"/>
          <p:cNvSpPr>
            <a:spLocks noGrp="1"/>
          </p:cNvSpPr>
          <p:nvPr>
            <p:ph type="ftr" sz="quarter" idx="11"/>
          </p:nvPr>
        </p:nvSpPr>
        <p:spPr>
          <a:xfrm>
            <a:off x="1861266" y="6453386"/>
            <a:ext cx="2002788" cy="404614"/>
          </a:xfrm>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8338900" y="6453386"/>
            <a:ext cx="1346871" cy="404614"/>
          </a:xfrm>
        </p:spPr>
        <p:txBody>
          <a:bodyPr/>
          <a:lstStyle>
            <a:lvl1pPr>
              <a:defRPr>
                <a:solidFill>
                  <a:schemeClr val="tx2"/>
                </a:solidFill>
              </a:defRPr>
            </a:lvl1pPr>
          </a:lstStyle>
          <a:p>
            <a:pPr>
              <a:defRPr/>
            </a:pPr>
            <a:fld id="{5055CFC2-5520-764C-9B82-AEBEE3C64354}" type="slidenum">
              <a:rPr lang="en-US" smtClean="0"/>
              <a:pPr>
                <a:defRPr/>
              </a:pPr>
              <a:t>‹#›</a:t>
            </a:fld>
            <a:endParaRPr lang="en-US"/>
          </a:p>
        </p:txBody>
      </p:sp>
      <p:sp>
        <p:nvSpPr>
          <p:cNvPr id="9" name="Rectangle 8"/>
          <p:cNvSpPr/>
          <p:nvPr/>
        </p:nvSpPr>
        <p:spPr>
          <a:xfrm>
            <a:off x="4474845" y="376"/>
            <a:ext cx="192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4474845" y="376"/>
            <a:ext cx="192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96284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7287" y="685800"/>
            <a:ext cx="8101013"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57287" y="2286000"/>
            <a:ext cx="8101013"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73361" y="6453386"/>
            <a:ext cx="1016358"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441445" y="6453386"/>
            <a:ext cx="5299451"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992622" y="6453386"/>
            <a:ext cx="1346871"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0C3FB894-F0D3-734E-8F49-49EBD806756F}" type="slidenum">
              <a:rPr lang="en-US" smtClean="0"/>
              <a:pPr>
                <a:defRPr/>
              </a:pPr>
              <a:t>‹#›</a:t>
            </a:fld>
            <a:endParaRPr lang="en-US"/>
          </a:p>
        </p:txBody>
      </p:sp>
      <p:sp>
        <p:nvSpPr>
          <p:cNvPr id="9" name="Rectangle 8"/>
          <p:cNvSpPr/>
          <p:nvPr/>
        </p:nvSpPr>
        <p:spPr>
          <a:xfrm>
            <a:off x="403393" y="376"/>
            <a:ext cx="192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403393" y="376"/>
            <a:ext cx="192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8146511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6.xml"/><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normAutofit fontScale="90000"/>
          </a:bodyPr>
          <a:lstStyle/>
          <a:p>
            <a:r>
              <a:rPr lang="en-US" sz="4400" dirty="0"/>
              <a:t>Antenatal Corticosteroid Administration: </a:t>
            </a:r>
            <a:r>
              <a:rPr lang="en-US" sz="4400" dirty="0" smtClean="0"/>
              <a:t/>
            </a:r>
            <a:br>
              <a:rPr lang="en-US" sz="4400" dirty="0" smtClean="0"/>
            </a:br>
            <a:r>
              <a:rPr lang="en-US" sz="4400" dirty="0" smtClean="0"/>
              <a:t>Why are we still talking about this?</a:t>
            </a:r>
            <a:endParaRPr lang="en-US" sz="4400" dirty="0"/>
          </a:p>
        </p:txBody>
      </p:sp>
      <p:sp>
        <p:nvSpPr>
          <p:cNvPr id="3" name="Subtitle 2"/>
          <p:cNvSpPr>
            <a:spLocks noGrp="1"/>
          </p:cNvSpPr>
          <p:nvPr>
            <p:ph type="subTitle" idx="1"/>
          </p:nvPr>
        </p:nvSpPr>
        <p:spPr/>
        <p:txBody>
          <a:bodyPr>
            <a:normAutofit fontScale="92500" lnSpcReduction="20000"/>
          </a:bodyPr>
          <a:lstStyle/>
          <a:p>
            <a:r>
              <a:rPr lang="en-US" dirty="0" smtClean="0"/>
              <a:t>Bryan T. Oshiro, M.D.</a:t>
            </a:r>
          </a:p>
          <a:p>
            <a:r>
              <a:rPr lang="en-US" dirty="0" smtClean="0"/>
              <a:t>Associate Professor,</a:t>
            </a:r>
          </a:p>
          <a:p>
            <a:r>
              <a:rPr lang="en-US" dirty="0" smtClean="0"/>
              <a:t>Loma Linda University School of Public Health</a:t>
            </a:r>
          </a:p>
          <a:p>
            <a:r>
              <a:rPr lang="en-US" dirty="0" smtClean="0"/>
              <a:t>Chief Medical Officer, Health Catalyst</a:t>
            </a:r>
            <a:endParaRPr lang="en-US" dirty="0"/>
          </a:p>
        </p:txBody>
      </p:sp>
    </p:spTree>
    <p:extLst>
      <p:ext uri="{BB962C8B-B14F-4D97-AF65-F5344CB8AC3E}">
        <p14:creationId xmlns:p14="http://schemas.microsoft.com/office/powerpoint/2010/main" xmlns="" val="30523052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2500" y="2819400"/>
            <a:ext cx="8229600" cy="1293592"/>
          </a:xfrm>
        </p:spPr>
        <p:txBody>
          <a:bodyPr>
            <a:normAutofit fontScale="90000"/>
          </a:bodyPr>
          <a:lstStyle/>
          <a:p>
            <a:r>
              <a:rPr lang="en-US" dirty="0" smtClean="0"/>
              <a:t>What about Antenatal Corticosteroids?</a:t>
            </a:r>
            <a:endParaRPr lang="en-US" dirty="0"/>
          </a:p>
        </p:txBody>
      </p:sp>
    </p:spTree>
    <p:extLst>
      <p:ext uri="{BB962C8B-B14F-4D97-AF65-F5344CB8AC3E}">
        <p14:creationId xmlns:p14="http://schemas.microsoft.com/office/powerpoint/2010/main" xmlns="" val="990892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00100" y="381000"/>
            <a:ext cx="8229600" cy="1154097"/>
          </a:xfrm>
        </p:spPr>
        <p:txBody>
          <a:bodyPr anchor="ctr"/>
          <a:lstStyle/>
          <a:p>
            <a:pPr algn="ctr"/>
            <a:r>
              <a:rPr lang="en-US" dirty="0" smtClean="0"/>
              <a:t>Graham “Mont” </a:t>
            </a:r>
            <a:r>
              <a:rPr lang="en-US" dirty="0" err="1" smtClean="0"/>
              <a:t>Liggins</a:t>
            </a:r>
            <a:endParaRPr lang="en-US" dirty="0"/>
          </a:p>
        </p:txBody>
      </p:sp>
      <p:sp>
        <p:nvSpPr>
          <p:cNvPr id="7" name="Content Placeholder 6"/>
          <p:cNvSpPr>
            <a:spLocks noGrp="1"/>
          </p:cNvSpPr>
          <p:nvPr>
            <p:ph idx="1"/>
          </p:nvPr>
        </p:nvSpPr>
        <p:spPr>
          <a:xfrm>
            <a:off x="2827612" y="5510164"/>
            <a:ext cx="4626523" cy="902674"/>
          </a:xfrm>
        </p:spPr>
        <p:txBody>
          <a:bodyPr anchor="ctr"/>
          <a:lstStyle/>
          <a:p>
            <a:pPr marL="0" indent="0" algn="ctr">
              <a:buNone/>
            </a:pPr>
            <a:r>
              <a:rPr lang="en-US" dirty="0" smtClean="0"/>
              <a:t>1926-2010</a:t>
            </a:r>
            <a:endParaRPr lang="en-US" dirty="0"/>
          </a:p>
        </p:txBody>
      </p:sp>
      <p:pic>
        <p:nvPicPr>
          <p:cNvPr id="8" name="Picture 7"/>
          <p:cNvPicPr>
            <a:picLocks noChangeAspect="1"/>
          </p:cNvPicPr>
          <p:nvPr/>
        </p:nvPicPr>
        <p:blipFill>
          <a:blip r:embed="rId2"/>
          <a:stretch>
            <a:fillRect/>
          </a:stretch>
        </p:blipFill>
        <p:spPr>
          <a:xfrm>
            <a:off x="1947088" y="2000345"/>
            <a:ext cx="6332695" cy="3377437"/>
          </a:xfrm>
          <a:prstGeom prst="rect">
            <a:avLst/>
          </a:prstGeom>
        </p:spPr>
      </p:pic>
    </p:spTree>
    <p:extLst>
      <p:ext uri="{BB962C8B-B14F-4D97-AF65-F5344CB8AC3E}">
        <p14:creationId xmlns:p14="http://schemas.microsoft.com/office/powerpoint/2010/main" xmlns="" val="303533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5586" y="533400"/>
            <a:ext cx="9435503" cy="712247"/>
          </a:xfrm>
        </p:spPr>
        <p:txBody>
          <a:bodyPr>
            <a:noAutofit/>
          </a:bodyPr>
          <a:lstStyle/>
          <a:p>
            <a:pPr>
              <a:lnSpc>
                <a:spcPct val="100000"/>
              </a:lnSpc>
            </a:pPr>
            <a:r>
              <a:rPr lang="en-US" sz="3600" dirty="0" smtClean="0"/>
              <a:t>When was the landmark human study on antenatal corticosteroids was published?</a:t>
            </a:r>
            <a:endParaRPr lang="en-US" sz="3600" dirty="0"/>
          </a:p>
        </p:txBody>
      </p:sp>
      <p:sp>
        <p:nvSpPr>
          <p:cNvPr id="5" name="Content Placeholder 4"/>
          <p:cNvSpPr>
            <a:spLocks noGrp="1"/>
          </p:cNvSpPr>
          <p:nvPr>
            <p:ph idx="1"/>
          </p:nvPr>
        </p:nvSpPr>
        <p:spPr>
          <a:xfrm>
            <a:off x="1028700" y="2209800"/>
            <a:ext cx="9258300" cy="2820301"/>
          </a:xfrm>
        </p:spPr>
        <p:txBody>
          <a:bodyPr>
            <a:normAutofit/>
          </a:bodyPr>
          <a:lstStyle/>
          <a:p>
            <a:pPr marL="502920" indent="-457200">
              <a:buFont typeface="+mj-lt"/>
              <a:buAutoNum type="alphaUcPeriod"/>
            </a:pPr>
            <a:r>
              <a:rPr lang="en-US" sz="2400" dirty="0" smtClean="0"/>
              <a:t>1957</a:t>
            </a:r>
          </a:p>
          <a:p>
            <a:pPr marL="502920" indent="-457200">
              <a:buFont typeface="+mj-lt"/>
              <a:buAutoNum type="alphaUcPeriod"/>
            </a:pPr>
            <a:r>
              <a:rPr lang="en-US" sz="2400" dirty="0" smtClean="0"/>
              <a:t>1965</a:t>
            </a:r>
          </a:p>
          <a:p>
            <a:pPr marL="502920" indent="-457200">
              <a:buFont typeface="+mj-lt"/>
              <a:buAutoNum type="alphaUcPeriod"/>
            </a:pPr>
            <a:r>
              <a:rPr lang="en-US" sz="2400" dirty="0" smtClean="0"/>
              <a:t>1972 </a:t>
            </a:r>
          </a:p>
          <a:p>
            <a:pPr marL="502920" indent="-457200">
              <a:buFont typeface="+mj-lt"/>
              <a:buAutoNum type="alphaUcPeriod"/>
            </a:pPr>
            <a:r>
              <a:rPr lang="en-US" sz="2400" dirty="0" smtClean="0"/>
              <a:t>1980</a:t>
            </a:r>
          </a:p>
          <a:p>
            <a:pPr marL="502920" indent="-457200">
              <a:buFont typeface="+mj-lt"/>
              <a:buAutoNum type="alphaUcPeriod"/>
            </a:pPr>
            <a:r>
              <a:rPr lang="en-US" sz="2400" dirty="0" smtClean="0"/>
              <a:t>1990</a:t>
            </a:r>
          </a:p>
        </p:txBody>
      </p:sp>
    </p:spTree>
    <p:extLst>
      <p:ext uri="{BB962C8B-B14F-4D97-AF65-F5344CB8AC3E}">
        <p14:creationId xmlns:p14="http://schemas.microsoft.com/office/powerpoint/2010/main" xmlns="" val="4222517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8700" y="381000"/>
            <a:ext cx="9435503" cy="712247"/>
          </a:xfrm>
        </p:spPr>
        <p:txBody>
          <a:bodyPr>
            <a:noAutofit/>
          </a:bodyPr>
          <a:lstStyle/>
          <a:p>
            <a:pPr>
              <a:lnSpc>
                <a:spcPct val="100000"/>
              </a:lnSpc>
            </a:pPr>
            <a:r>
              <a:rPr lang="en-US" sz="3600" dirty="0" smtClean="0"/>
              <a:t>When was the landmark human study on antenatal corticosteroids was published?</a:t>
            </a:r>
            <a:endParaRPr lang="en-US" sz="3600" dirty="0"/>
          </a:p>
        </p:txBody>
      </p:sp>
      <p:sp>
        <p:nvSpPr>
          <p:cNvPr id="5" name="Content Placeholder 4"/>
          <p:cNvSpPr>
            <a:spLocks noGrp="1"/>
          </p:cNvSpPr>
          <p:nvPr>
            <p:ph idx="1"/>
          </p:nvPr>
        </p:nvSpPr>
        <p:spPr>
          <a:xfrm>
            <a:off x="1014663" y="2166768"/>
            <a:ext cx="9258300" cy="2820301"/>
          </a:xfrm>
        </p:spPr>
        <p:txBody>
          <a:bodyPr>
            <a:normAutofit/>
          </a:bodyPr>
          <a:lstStyle/>
          <a:p>
            <a:pPr marL="502920" indent="-457200">
              <a:buFont typeface="+mj-lt"/>
              <a:buAutoNum type="alphaUcPeriod"/>
            </a:pPr>
            <a:r>
              <a:rPr lang="en-US" sz="2400" dirty="0" smtClean="0"/>
              <a:t>1957</a:t>
            </a:r>
          </a:p>
          <a:p>
            <a:pPr marL="502920" indent="-457200">
              <a:buFont typeface="+mj-lt"/>
              <a:buAutoNum type="alphaUcPeriod"/>
            </a:pPr>
            <a:r>
              <a:rPr lang="en-US" sz="2400" dirty="0" smtClean="0"/>
              <a:t>1965</a:t>
            </a:r>
          </a:p>
          <a:p>
            <a:pPr marL="502920" indent="-457200">
              <a:buFont typeface="+mj-lt"/>
              <a:buAutoNum type="alphaUcPeriod"/>
            </a:pPr>
            <a:r>
              <a:rPr lang="en-US" sz="2400" dirty="0" smtClean="0"/>
              <a:t>1972 *</a:t>
            </a:r>
          </a:p>
          <a:p>
            <a:pPr marL="502920" indent="-457200">
              <a:buFont typeface="+mj-lt"/>
              <a:buAutoNum type="alphaUcPeriod"/>
            </a:pPr>
            <a:r>
              <a:rPr lang="en-US" sz="2400" dirty="0" smtClean="0"/>
              <a:t>1980</a:t>
            </a:r>
          </a:p>
          <a:p>
            <a:pPr marL="502920" indent="-457200">
              <a:buFont typeface="+mj-lt"/>
              <a:buAutoNum type="alphaUcPeriod"/>
            </a:pPr>
            <a:r>
              <a:rPr lang="en-US" sz="2400" dirty="0" smtClean="0"/>
              <a:t>1990</a:t>
            </a:r>
          </a:p>
        </p:txBody>
      </p:sp>
      <p:sp>
        <p:nvSpPr>
          <p:cNvPr id="2" name="TextBox 1"/>
          <p:cNvSpPr txBox="1"/>
          <p:nvPr/>
        </p:nvSpPr>
        <p:spPr>
          <a:xfrm>
            <a:off x="514350" y="6076632"/>
            <a:ext cx="5391150" cy="400110"/>
          </a:xfrm>
          <a:prstGeom prst="rect">
            <a:avLst/>
          </a:prstGeom>
          <a:noFill/>
        </p:spPr>
        <p:txBody>
          <a:bodyPr wrap="square" rtlCol="0">
            <a:spAutoFit/>
          </a:bodyPr>
          <a:lstStyle/>
          <a:p>
            <a:r>
              <a:rPr lang="en-US" sz="2000" dirty="0" smtClean="0"/>
              <a:t>*Correct answer</a:t>
            </a:r>
            <a:endParaRPr lang="en-US" sz="2000" dirty="0"/>
          </a:p>
        </p:txBody>
      </p:sp>
    </p:spTree>
    <p:extLst>
      <p:ext uri="{BB962C8B-B14F-4D97-AF65-F5344CB8AC3E}">
        <p14:creationId xmlns:p14="http://schemas.microsoft.com/office/powerpoint/2010/main" xmlns="" val="434248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8700" y="381000"/>
            <a:ext cx="8534400" cy="1485900"/>
          </a:xfrm>
        </p:spPr>
        <p:txBody>
          <a:bodyPr>
            <a:noAutofit/>
          </a:bodyPr>
          <a:lstStyle/>
          <a:p>
            <a:r>
              <a:rPr lang="en-US" sz="3600" dirty="0" smtClean="0"/>
              <a:t>A Controlled Trial of Antepartum Glucocorticoid Treatment for Prevention of the Respiratory Distress Syndrome in Premature Infants</a:t>
            </a:r>
            <a:endParaRPr lang="en-US" sz="3600" dirty="0"/>
          </a:p>
        </p:txBody>
      </p:sp>
      <p:sp>
        <p:nvSpPr>
          <p:cNvPr id="16" name="TextBox 15"/>
          <p:cNvSpPr txBox="1"/>
          <p:nvPr/>
        </p:nvSpPr>
        <p:spPr>
          <a:xfrm>
            <a:off x="723900" y="6026823"/>
            <a:ext cx="5334000" cy="400110"/>
          </a:xfrm>
          <a:prstGeom prst="rect">
            <a:avLst/>
          </a:prstGeom>
          <a:noFill/>
        </p:spPr>
        <p:txBody>
          <a:bodyPr wrap="square" rtlCol="0">
            <a:spAutoFit/>
          </a:bodyPr>
          <a:lstStyle/>
          <a:p>
            <a:r>
              <a:rPr lang="en-US" sz="2000" dirty="0" err="1" smtClean="0">
                <a:latin typeface="+mj-lt"/>
              </a:rPr>
              <a:t>Liggins</a:t>
            </a:r>
            <a:r>
              <a:rPr lang="en-US" sz="2000" dirty="0" smtClean="0">
                <a:latin typeface="+mj-lt"/>
              </a:rPr>
              <a:t> and Howie Pediatrics 1972</a:t>
            </a:r>
            <a:endParaRPr lang="en-US" sz="2000"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xmlns="" val="1276234646"/>
              </p:ext>
            </p:extLst>
          </p:nvPr>
        </p:nvGraphicFramePr>
        <p:xfrm>
          <a:off x="1104900" y="2438400"/>
          <a:ext cx="8305800" cy="2523225"/>
        </p:xfrm>
        <a:graphic>
          <a:graphicData uri="http://schemas.openxmlformats.org/drawingml/2006/table">
            <a:tbl>
              <a:tblPr firstRow="1" bandRow="1">
                <a:tableStyleId>{5C22544A-7EE6-4342-B048-85BDC9FD1C3A}</a:tableStyleId>
              </a:tblPr>
              <a:tblGrid>
                <a:gridCol w="2768600"/>
                <a:gridCol w="2768600"/>
                <a:gridCol w="2768600"/>
              </a:tblGrid>
              <a:tr h="905773">
                <a:tc>
                  <a:txBody>
                    <a:bodyPr/>
                    <a:lstStyle/>
                    <a:p>
                      <a:endParaRPr lang="en-US" sz="2400" dirty="0"/>
                    </a:p>
                  </a:txBody>
                  <a:tcPr/>
                </a:tc>
                <a:tc>
                  <a:txBody>
                    <a:bodyPr/>
                    <a:lstStyle/>
                    <a:p>
                      <a:pPr algn="ctr"/>
                      <a:r>
                        <a:rPr lang="en-US" sz="2400" dirty="0" smtClean="0"/>
                        <a:t>Placebo</a:t>
                      </a:r>
                    </a:p>
                    <a:p>
                      <a:pPr algn="ctr"/>
                      <a:r>
                        <a:rPr lang="en-US" sz="2400" kern="1200" dirty="0" smtClean="0">
                          <a:solidFill>
                            <a:schemeClr val="bg2"/>
                          </a:solidFill>
                          <a:latin typeface="+mn-lt"/>
                          <a:ea typeface="+mn-ea"/>
                          <a:cs typeface="+mn-cs"/>
                        </a:rPr>
                        <a:t>n=97</a:t>
                      </a:r>
                      <a:endParaRPr lang="en-US" sz="2400" dirty="0">
                        <a:solidFill>
                          <a:schemeClr val="bg2"/>
                        </a:solidFill>
                      </a:endParaRPr>
                    </a:p>
                  </a:txBody>
                  <a:tcPr/>
                </a:tc>
                <a:tc>
                  <a:txBody>
                    <a:bodyPr/>
                    <a:lstStyle/>
                    <a:p>
                      <a:pPr algn="ctr"/>
                      <a:r>
                        <a:rPr lang="en-US" sz="2400" dirty="0" smtClean="0"/>
                        <a:t>Betamethasone</a:t>
                      </a:r>
                    </a:p>
                    <a:p>
                      <a:pPr algn="ctr"/>
                      <a:r>
                        <a:rPr lang="en-US" sz="2400" kern="1200" dirty="0" smtClean="0">
                          <a:solidFill>
                            <a:schemeClr val="bg2"/>
                          </a:solidFill>
                          <a:latin typeface="+mn-lt"/>
                          <a:ea typeface="+mn-ea"/>
                          <a:cs typeface="+mn-cs"/>
                        </a:rPr>
                        <a:t>n=122</a:t>
                      </a:r>
                      <a:endParaRPr lang="en-US" sz="2400" dirty="0">
                        <a:solidFill>
                          <a:schemeClr val="bg2"/>
                        </a:solidFill>
                      </a:endParaRPr>
                    </a:p>
                  </a:txBody>
                  <a:tcPr/>
                </a:tc>
              </a:tr>
              <a:tr h="711679">
                <a:tc>
                  <a:txBody>
                    <a:bodyPr/>
                    <a:lstStyle/>
                    <a:p>
                      <a:pPr marL="0" indent="0">
                        <a:lnSpc>
                          <a:spcPct val="150000"/>
                        </a:lnSpc>
                        <a:buFont typeface="Arial"/>
                        <a:buNone/>
                      </a:pPr>
                      <a:r>
                        <a:rPr lang="en-US" sz="2400" kern="1200" dirty="0" smtClean="0">
                          <a:solidFill>
                            <a:schemeClr val="dk1"/>
                          </a:solidFill>
                          <a:latin typeface="+mn-lt"/>
                          <a:ea typeface="+mn-ea"/>
                          <a:cs typeface="+mn-cs"/>
                        </a:rPr>
                        <a:t>RDS</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mn-lt"/>
                          <a:ea typeface="+mn-ea"/>
                          <a:cs typeface="+mn-cs"/>
                        </a:rPr>
                        <a:t>25.8%</a:t>
                      </a:r>
                    </a:p>
                  </a:txBody>
                  <a:tcPr/>
                </a:tc>
                <a:tc>
                  <a:txBody>
                    <a:bodyPr/>
                    <a:lstStyle/>
                    <a:p>
                      <a:pPr algn="ctr"/>
                      <a:r>
                        <a:rPr lang="en-US" sz="2400" kern="1200" dirty="0" smtClean="0">
                          <a:solidFill>
                            <a:schemeClr val="dk1"/>
                          </a:solidFill>
                          <a:latin typeface="+mn-lt"/>
                          <a:ea typeface="+mn-ea"/>
                          <a:cs typeface="+mn-cs"/>
                        </a:rPr>
                        <a:t>9. 0% </a:t>
                      </a:r>
                      <a:endParaRPr lang="en-US" sz="2400" dirty="0"/>
                    </a:p>
                  </a:txBody>
                  <a:tcPr/>
                </a:tc>
              </a:tr>
              <a:tr h="9057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mn-lt"/>
                          <a:ea typeface="+mn-ea"/>
                          <a:cs typeface="+mn-cs"/>
                        </a:rPr>
                        <a:t>Neonatal mortality</a:t>
                      </a:r>
                    </a:p>
                    <a:p>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mn-lt"/>
                          <a:ea typeface="+mn-ea"/>
                          <a:cs typeface="+mn-cs"/>
                        </a:rPr>
                        <a:t>15.0% </a:t>
                      </a:r>
                      <a:endParaRPr lang="en-US" sz="2400" dirty="0" smtClean="0"/>
                    </a:p>
                    <a:p>
                      <a:pPr algn="ctr"/>
                      <a:endParaRPr lang="en-US" sz="2400" dirty="0"/>
                    </a:p>
                  </a:txBody>
                  <a:tcPr/>
                </a:tc>
                <a:tc>
                  <a:txBody>
                    <a:bodyPr/>
                    <a:lstStyle/>
                    <a:p>
                      <a:pPr algn="ctr"/>
                      <a:r>
                        <a:rPr lang="en-US" sz="2400" kern="1200" dirty="0" smtClean="0">
                          <a:solidFill>
                            <a:schemeClr val="dk1"/>
                          </a:solidFill>
                          <a:latin typeface="+mn-lt"/>
                          <a:ea typeface="+mn-ea"/>
                          <a:cs typeface="+mn-cs"/>
                        </a:rPr>
                        <a:t>3.2% </a:t>
                      </a:r>
                      <a:endParaRPr lang="en-US" sz="2400" dirty="0"/>
                    </a:p>
                  </a:txBody>
                  <a:tcPr/>
                </a:tc>
              </a:tr>
            </a:tbl>
          </a:graphicData>
        </a:graphic>
      </p:graphicFrame>
    </p:spTree>
    <p:extLst>
      <p:ext uri="{BB962C8B-B14F-4D97-AF65-F5344CB8AC3E}">
        <p14:creationId xmlns:p14="http://schemas.microsoft.com/office/powerpoint/2010/main" xmlns="" val="391937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609600"/>
            <a:ext cx="8229600" cy="1154097"/>
          </a:xfrm>
        </p:spPr>
        <p:txBody>
          <a:bodyPr anchor="ctr"/>
          <a:lstStyle/>
          <a:p>
            <a:r>
              <a:rPr lang="en-US" dirty="0" err="1" smtClean="0"/>
              <a:t>Liggins</a:t>
            </a:r>
            <a:r>
              <a:rPr lang="en-US" dirty="0" smtClean="0"/>
              <a:t>’ Conclusions</a:t>
            </a:r>
            <a:endParaRPr lang="en-US" dirty="0"/>
          </a:p>
        </p:txBody>
      </p:sp>
      <p:sp>
        <p:nvSpPr>
          <p:cNvPr id="3" name="Content Placeholder 2"/>
          <p:cNvSpPr>
            <a:spLocks noGrp="1"/>
          </p:cNvSpPr>
          <p:nvPr>
            <p:ph idx="1"/>
          </p:nvPr>
        </p:nvSpPr>
        <p:spPr>
          <a:xfrm>
            <a:off x="876300" y="2133600"/>
            <a:ext cx="9258300" cy="3710454"/>
          </a:xfrm>
        </p:spPr>
        <p:txBody>
          <a:bodyPr>
            <a:normAutofit/>
          </a:bodyPr>
          <a:lstStyle/>
          <a:p>
            <a:pPr>
              <a:lnSpc>
                <a:spcPct val="120000"/>
              </a:lnSpc>
            </a:pPr>
            <a:r>
              <a:rPr lang="en-US" sz="2400" dirty="0" smtClean="0"/>
              <a:t>RDS 1/3 less in babies who received ACT</a:t>
            </a:r>
          </a:p>
          <a:p>
            <a:pPr>
              <a:lnSpc>
                <a:spcPct val="120000"/>
              </a:lnSpc>
            </a:pPr>
            <a:r>
              <a:rPr lang="en-US" sz="2400" dirty="0" smtClean="0"/>
              <a:t>Significant improvement after full course (&gt;24 h)</a:t>
            </a:r>
          </a:p>
          <a:p>
            <a:pPr>
              <a:lnSpc>
                <a:spcPct val="120000"/>
              </a:lnSpc>
            </a:pPr>
            <a:r>
              <a:rPr lang="en-US" sz="2400" dirty="0" smtClean="0"/>
              <a:t>No cases of neonatal death who had received ACT had hyaline membrane disease</a:t>
            </a:r>
          </a:p>
          <a:p>
            <a:pPr>
              <a:lnSpc>
                <a:spcPct val="120000"/>
              </a:lnSpc>
            </a:pPr>
            <a:endParaRPr lang="en-US" sz="2400" dirty="0"/>
          </a:p>
        </p:txBody>
      </p:sp>
    </p:spTree>
    <p:extLst>
      <p:ext uri="{BB962C8B-B14F-4D97-AF65-F5344CB8AC3E}">
        <p14:creationId xmlns:p14="http://schemas.microsoft.com/office/powerpoint/2010/main" xmlns="" val="990059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 years later, ACT implementation in hospitals was up to </a:t>
            </a:r>
            <a:endParaRPr lang="en-US" dirty="0"/>
          </a:p>
        </p:txBody>
      </p:sp>
      <p:sp>
        <p:nvSpPr>
          <p:cNvPr id="3" name="Content Placeholder 2"/>
          <p:cNvSpPr>
            <a:spLocks noGrp="1"/>
          </p:cNvSpPr>
          <p:nvPr>
            <p:ph idx="1"/>
          </p:nvPr>
        </p:nvSpPr>
        <p:spPr/>
        <p:txBody>
          <a:bodyPr>
            <a:normAutofit/>
          </a:bodyPr>
          <a:lstStyle/>
          <a:p>
            <a:r>
              <a:rPr lang="en-US" sz="2400" dirty="0" smtClean="0"/>
              <a:t>90%</a:t>
            </a:r>
          </a:p>
          <a:p>
            <a:r>
              <a:rPr lang="en-US" sz="2400" dirty="0" smtClean="0"/>
              <a:t>75%</a:t>
            </a:r>
          </a:p>
          <a:p>
            <a:r>
              <a:rPr lang="en-US" sz="2400" dirty="0" smtClean="0"/>
              <a:t>50%</a:t>
            </a:r>
          </a:p>
          <a:p>
            <a:r>
              <a:rPr lang="en-US" sz="2400" dirty="0" smtClean="0"/>
              <a:t>40%</a:t>
            </a:r>
          </a:p>
          <a:p>
            <a:r>
              <a:rPr lang="en-US" sz="2400" dirty="0" smtClean="0"/>
              <a:t>None of the above </a:t>
            </a:r>
            <a:endParaRPr lang="en-US" sz="2400" dirty="0"/>
          </a:p>
        </p:txBody>
      </p:sp>
    </p:spTree>
    <p:extLst>
      <p:ext uri="{BB962C8B-B14F-4D97-AF65-F5344CB8AC3E}">
        <p14:creationId xmlns:p14="http://schemas.microsoft.com/office/powerpoint/2010/main" xmlns="" val="600708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1726" r="1726"/>
          <a:stretch>
            <a:fillRect/>
          </a:stretch>
        </p:blipFill>
        <p:spPr>
          <a:xfrm>
            <a:off x="114300" y="2133600"/>
            <a:ext cx="9948142" cy="4114800"/>
          </a:xfrm>
        </p:spPr>
      </p:pic>
      <p:pic>
        <p:nvPicPr>
          <p:cNvPr id="6" name="Picture 5"/>
          <p:cNvPicPr>
            <a:picLocks noChangeAspect="1"/>
          </p:cNvPicPr>
          <p:nvPr/>
        </p:nvPicPr>
        <p:blipFill>
          <a:blip r:embed="rId3"/>
          <a:stretch>
            <a:fillRect/>
          </a:stretch>
        </p:blipFill>
        <p:spPr>
          <a:xfrm>
            <a:off x="114300" y="304801"/>
            <a:ext cx="10058400" cy="1671342"/>
          </a:xfrm>
          <a:prstGeom prst="rect">
            <a:avLst/>
          </a:prstGeom>
          <a:ln>
            <a:solidFill>
              <a:srgbClr val="FF0000"/>
            </a:solidFill>
          </a:ln>
        </p:spPr>
      </p:pic>
      <p:sp>
        <p:nvSpPr>
          <p:cNvPr id="8" name="TextBox 7"/>
          <p:cNvSpPr txBox="1"/>
          <p:nvPr/>
        </p:nvSpPr>
        <p:spPr>
          <a:xfrm>
            <a:off x="876300" y="6402289"/>
            <a:ext cx="2895600" cy="307777"/>
          </a:xfrm>
          <a:prstGeom prst="rect">
            <a:avLst/>
          </a:prstGeom>
          <a:noFill/>
        </p:spPr>
        <p:txBody>
          <a:bodyPr wrap="square" rtlCol="0">
            <a:spAutoFit/>
          </a:bodyPr>
          <a:lstStyle/>
          <a:p>
            <a:r>
              <a:rPr lang="en-US" sz="1400" dirty="0" smtClean="0"/>
              <a:t>AJOG 1995</a:t>
            </a:r>
            <a:endParaRPr lang="en-US" sz="1400" dirty="0"/>
          </a:p>
        </p:txBody>
      </p:sp>
      <p:sp>
        <p:nvSpPr>
          <p:cNvPr id="2" name="Oval 1"/>
          <p:cNvSpPr/>
          <p:nvPr/>
        </p:nvSpPr>
        <p:spPr>
          <a:xfrm>
            <a:off x="3619500" y="5640289"/>
            <a:ext cx="685800" cy="76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3314700" y="4074253"/>
            <a:ext cx="2514600" cy="1262270"/>
          </a:xfrm>
          <a:prstGeom prst="wedgeRound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32.9%</a:t>
            </a:r>
            <a:endParaRPr lang="en-US" dirty="0">
              <a:solidFill>
                <a:schemeClr val="tx1"/>
              </a:solidFill>
            </a:endParaRPr>
          </a:p>
        </p:txBody>
      </p:sp>
    </p:spTree>
    <p:extLst>
      <p:ext uri="{BB962C8B-B14F-4D97-AF65-F5344CB8AC3E}">
        <p14:creationId xmlns:p14="http://schemas.microsoft.com/office/powerpoint/2010/main" xmlns="" val="4088036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33400"/>
            <a:ext cx="8229600" cy="1154097"/>
          </a:xfrm>
        </p:spPr>
        <p:txBody>
          <a:bodyPr>
            <a:normAutofit fontScale="90000"/>
          </a:bodyPr>
          <a:lstStyle/>
          <a:p>
            <a:r>
              <a:rPr lang="en-US" dirty="0" smtClean="0"/>
              <a:t>Have we made progress over the next 20 years</a:t>
            </a:r>
            <a:r>
              <a:rPr lang="en-US" smtClean="0"/>
              <a:t>?  </a:t>
            </a:r>
            <a:endParaRPr lang="en-US" dirty="0"/>
          </a:p>
        </p:txBody>
      </p:sp>
      <p:sp>
        <p:nvSpPr>
          <p:cNvPr id="3" name="Content Placeholder 2"/>
          <p:cNvSpPr>
            <a:spLocks noGrp="1"/>
          </p:cNvSpPr>
          <p:nvPr>
            <p:ph idx="1"/>
          </p:nvPr>
        </p:nvSpPr>
        <p:spPr>
          <a:xfrm>
            <a:off x="826168" y="1905001"/>
            <a:ext cx="8229600" cy="1295400"/>
          </a:xfrm>
        </p:spPr>
        <p:txBody>
          <a:bodyPr>
            <a:normAutofit/>
          </a:bodyPr>
          <a:lstStyle/>
          <a:p>
            <a:pPr marL="502920" indent="-457200">
              <a:buFont typeface="+mj-lt"/>
              <a:buAutoNum type="alphaUcPeriod"/>
            </a:pPr>
            <a:r>
              <a:rPr lang="en-US" sz="2800" dirty="0" smtClean="0"/>
              <a:t>True</a:t>
            </a:r>
          </a:p>
          <a:p>
            <a:pPr marL="502920" indent="-457200">
              <a:buFont typeface="+mj-lt"/>
              <a:buAutoNum type="alphaUcPeriod"/>
            </a:pPr>
            <a:r>
              <a:rPr lang="en-US" sz="2800" dirty="0" smtClean="0"/>
              <a:t>False</a:t>
            </a:r>
            <a:endParaRPr lang="en-US" sz="2800" dirty="0"/>
          </a:p>
        </p:txBody>
      </p:sp>
      <p:sp>
        <p:nvSpPr>
          <p:cNvPr id="4" name="Content Placeholder 2"/>
          <p:cNvSpPr txBox="1">
            <a:spLocks/>
          </p:cNvSpPr>
          <p:nvPr/>
        </p:nvSpPr>
        <p:spPr>
          <a:xfrm>
            <a:off x="1028700" y="5181600"/>
            <a:ext cx="8229600" cy="129540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502920" indent="-457200" fontAlgn="auto">
              <a:spcAft>
                <a:spcPts val="0"/>
              </a:spcAft>
              <a:buFont typeface="+mj-lt"/>
              <a:buAutoNum type="alphaUcPeriod"/>
            </a:pPr>
            <a:r>
              <a:rPr lang="en-US" sz="2800" b="0" dirty="0" smtClean="0"/>
              <a:t>True</a:t>
            </a:r>
          </a:p>
          <a:p>
            <a:pPr marL="502920" indent="-457200" fontAlgn="auto">
              <a:spcAft>
                <a:spcPts val="0"/>
              </a:spcAft>
              <a:buFont typeface="+mj-lt"/>
              <a:buAutoNum type="alphaUcPeriod"/>
            </a:pPr>
            <a:r>
              <a:rPr lang="en-US" sz="2800" b="0" dirty="0" smtClean="0"/>
              <a:t>False</a:t>
            </a:r>
            <a:endParaRPr lang="en-US" sz="2800" b="0" dirty="0"/>
          </a:p>
        </p:txBody>
      </p:sp>
      <p:sp>
        <p:nvSpPr>
          <p:cNvPr id="5" name="Title 1"/>
          <p:cNvSpPr txBox="1">
            <a:spLocks/>
          </p:cNvSpPr>
          <p:nvPr/>
        </p:nvSpPr>
        <p:spPr>
          <a:xfrm>
            <a:off x="952500" y="3581400"/>
            <a:ext cx="8229600" cy="773097"/>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0" dirty="0" smtClean="0"/>
              <a:t>Is it enough?  </a:t>
            </a:r>
            <a:endParaRPr lang="en-US" b="0" dirty="0"/>
          </a:p>
        </p:txBody>
      </p:sp>
    </p:spTree>
    <p:extLst>
      <p:ext uri="{BB962C8B-B14F-4D97-AF65-F5344CB8AC3E}">
        <p14:creationId xmlns:p14="http://schemas.microsoft.com/office/powerpoint/2010/main" xmlns="" val="1335077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57200"/>
            <a:ext cx="8229600" cy="773097"/>
          </a:xfrm>
        </p:spPr>
        <p:txBody>
          <a:bodyPr>
            <a:normAutofit/>
          </a:bodyPr>
          <a:lstStyle/>
          <a:p>
            <a:r>
              <a:rPr lang="en-US" dirty="0" smtClean="0"/>
              <a:t>Vermont Oxford Network U.S. Data</a:t>
            </a:r>
            <a:endParaRPr lang="en-US" dirty="0"/>
          </a:p>
        </p:txBody>
      </p:sp>
      <p:graphicFrame>
        <p:nvGraphicFramePr>
          <p:cNvPr id="4" name="Content Placeholder 3"/>
          <p:cNvGraphicFramePr>
            <a:graphicFrameLocks noGrp="1"/>
          </p:cNvGraphicFramePr>
          <p:nvPr>
            <p:ph idx="1"/>
            <p:extLst/>
          </p:nvPr>
        </p:nvGraphicFramePr>
        <p:xfrm>
          <a:off x="800100" y="1230297"/>
          <a:ext cx="8327571" cy="43617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052854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chor="ctr">
            <a:normAutofit/>
          </a:bodyPr>
          <a:lstStyle/>
          <a:p>
            <a:r>
              <a:rPr lang="en-US" sz="2400" dirty="0" smtClean="0"/>
              <a:t>Review the science behind antenatal corticosteroids in clinical improvements in perinatal / neonatal care</a:t>
            </a:r>
          </a:p>
          <a:p>
            <a:r>
              <a:rPr lang="en-US" sz="2400" dirty="0" smtClean="0"/>
              <a:t>Review the status of antenatal corticosteroid use in the U.S.</a:t>
            </a:r>
          </a:p>
          <a:p>
            <a:r>
              <a:rPr lang="en-US" sz="2400" dirty="0" smtClean="0"/>
              <a:t>Review quality improvement strategies to improve antenatal corticosteroid use</a:t>
            </a:r>
            <a:endParaRPr lang="en-US" sz="2400" dirty="0"/>
          </a:p>
        </p:txBody>
      </p:sp>
    </p:spTree>
    <p:extLst>
      <p:ext uri="{BB962C8B-B14F-4D97-AF65-F5344CB8AC3E}">
        <p14:creationId xmlns:p14="http://schemas.microsoft.com/office/powerpoint/2010/main" xmlns="" val="1731344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368" y="381000"/>
            <a:ext cx="8229600" cy="1154097"/>
          </a:xfrm>
        </p:spPr>
        <p:txBody>
          <a:bodyPr>
            <a:normAutofit/>
          </a:bodyPr>
          <a:lstStyle/>
          <a:p>
            <a:r>
              <a:rPr lang="en-US" dirty="0" smtClean="0"/>
              <a:t>Snapshot - ACT Utilization Rates </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481163338"/>
              </p:ext>
            </p:extLst>
          </p:nvPr>
        </p:nvGraphicFramePr>
        <p:xfrm>
          <a:off x="876300" y="2133600"/>
          <a:ext cx="8991600" cy="2408773"/>
        </p:xfrm>
        <a:graphic>
          <a:graphicData uri="http://schemas.openxmlformats.org/drawingml/2006/table">
            <a:tbl>
              <a:tblPr firstRow="1" bandRow="1">
                <a:tableStyleId>{5C22544A-7EE6-4342-B048-85BDC9FD1C3A}</a:tableStyleId>
              </a:tblPr>
              <a:tblGrid>
                <a:gridCol w="1430775"/>
                <a:gridCol w="1449127"/>
                <a:gridCol w="3055849"/>
                <a:gridCol w="3055849"/>
              </a:tblGrid>
              <a:tr h="459687">
                <a:tc>
                  <a:txBody>
                    <a:bodyPr/>
                    <a:lstStyle/>
                    <a:p>
                      <a:r>
                        <a:rPr lang="en-US" sz="2400" dirty="0" smtClean="0">
                          <a:latin typeface="Calibri" charset="0"/>
                          <a:ea typeface="Calibri" charset="0"/>
                          <a:cs typeface="Calibri" charset="0"/>
                        </a:rPr>
                        <a:t>State</a:t>
                      </a:r>
                    </a:p>
                  </a:txBody>
                  <a:tcPr marL="77153" marR="77153"/>
                </a:tc>
                <a:tc>
                  <a:txBody>
                    <a:bodyPr/>
                    <a:lstStyle/>
                    <a:p>
                      <a:r>
                        <a:rPr lang="en-US" sz="2400" dirty="0" smtClean="0">
                          <a:latin typeface="Calibri" charset="0"/>
                          <a:ea typeface="Calibri" charset="0"/>
                          <a:cs typeface="Calibri" charset="0"/>
                        </a:rPr>
                        <a:t>Year</a:t>
                      </a:r>
                    </a:p>
                  </a:txBody>
                  <a:tcPr marL="77153" marR="77153"/>
                </a:tc>
                <a:tc>
                  <a:txBody>
                    <a:bodyPr/>
                    <a:lstStyle/>
                    <a:p>
                      <a:r>
                        <a:rPr lang="en-US" sz="2400" dirty="0" smtClean="0">
                          <a:latin typeface="Calibri" charset="0"/>
                          <a:ea typeface="Calibri" charset="0"/>
                          <a:cs typeface="Calibri" charset="0"/>
                        </a:rPr>
                        <a:t>Rates </a:t>
                      </a:r>
                      <a:endParaRPr lang="en-US" sz="2400" dirty="0">
                        <a:latin typeface="Calibri" charset="0"/>
                        <a:ea typeface="Calibri" charset="0"/>
                        <a:cs typeface="Calibri" charset="0"/>
                      </a:endParaRPr>
                    </a:p>
                  </a:txBody>
                  <a:tcPr marL="77153" marR="77153"/>
                </a:tc>
                <a:tc>
                  <a:txBody>
                    <a:bodyPr/>
                    <a:lstStyle/>
                    <a:p>
                      <a:r>
                        <a:rPr lang="en-US" sz="2400" dirty="0" smtClean="0">
                          <a:latin typeface="Calibri" charset="0"/>
                          <a:ea typeface="Calibri" charset="0"/>
                          <a:cs typeface="Calibri" charset="0"/>
                        </a:rPr>
                        <a:t>Data Type</a:t>
                      </a:r>
                      <a:endParaRPr lang="en-US" sz="2400" dirty="0">
                        <a:latin typeface="Calibri" charset="0"/>
                        <a:ea typeface="Calibri" charset="0"/>
                        <a:cs typeface="Calibri" charset="0"/>
                      </a:endParaRPr>
                    </a:p>
                  </a:txBody>
                  <a:tcPr marL="77153" marR="77153"/>
                </a:tc>
              </a:tr>
              <a:tr h="1126126">
                <a:tc>
                  <a:txBody>
                    <a:bodyPr/>
                    <a:lstStyle/>
                    <a:p>
                      <a:r>
                        <a:rPr lang="en-US" sz="2400" dirty="0" smtClean="0">
                          <a:latin typeface="Calibri" charset="0"/>
                          <a:ea typeface="Calibri" charset="0"/>
                          <a:cs typeface="Calibri" charset="0"/>
                        </a:rPr>
                        <a:t>Florida </a:t>
                      </a:r>
                      <a:endParaRPr lang="en-US" sz="2400" dirty="0">
                        <a:latin typeface="Calibri" charset="0"/>
                        <a:ea typeface="Calibri" charset="0"/>
                        <a:cs typeface="Calibri" charset="0"/>
                      </a:endParaRPr>
                    </a:p>
                  </a:txBody>
                  <a:tcPr marL="77153" marR="77153"/>
                </a:tc>
                <a:tc>
                  <a:txBody>
                    <a:bodyPr/>
                    <a:lstStyle/>
                    <a:p>
                      <a:r>
                        <a:rPr lang="en-US" sz="2400" dirty="0" smtClean="0">
                          <a:latin typeface="Calibri" charset="0"/>
                          <a:ea typeface="Calibri" charset="0"/>
                          <a:cs typeface="Calibri" charset="0"/>
                        </a:rPr>
                        <a:t>2012</a:t>
                      </a:r>
                      <a:endParaRPr lang="en-US" sz="2400" dirty="0">
                        <a:latin typeface="Calibri" charset="0"/>
                        <a:ea typeface="Calibri" charset="0"/>
                        <a:cs typeface="Calibri" charset="0"/>
                      </a:endParaRPr>
                    </a:p>
                  </a:txBody>
                  <a:tcPr marL="77153" marR="77153"/>
                </a:tc>
                <a:tc>
                  <a:txBody>
                    <a:bodyPr/>
                    <a:lstStyle/>
                    <a:p>
                      <a:r>
                        <a:rPr lang="en-US" sz="2400" dirty="0" smtClean="0">
                          <a:latin typeface="Calibri" charset="0"/>
                          <a:ea typeface="Calibri" charset="0"/>
                          <a:cs typeface="Calibri" charset="0"/>
                        </a:rPr>
                        <a:t>23%</a:t>
                      </a:r>
                      <a:r>
                        <a:rPr lang="en-US" sz="2400" baseline="0" dirty="0" smtClean="0">
                          <a:latin typeface="Calibri" charset="0"/>
                          <a:ea typeface="Calibri" charset="0"/>
                          <a:cs typeface="Calibri" charset="0"/>
                        </a:rPr>
                        <a:t> of eligible patients in did not receive ACT</a:t>
                      </a:r>
                      <a:endParaRPr lang="en-US" sz="2400" dirty="0">
                        <a:latin typeface="Calibri" charset="0"/>
                        <a:ea typeface="Calibri" charset="0"/>
                        <a:cs typeface="Calibri" charset="0"/>
                      </a:endParaRPr>
                    </a:p>
                  </a:txBody>
                  <a:tcPr marL="77153" marR="77153"/>
                </a:tc>
                <a:tc>
                  <a:txBody>
                    <a:bodyPr/>
                    <a:lstStyle/>
                    <a:p>
                      <a:r>
                        <a:rPr lang="en-US" sz="2400" baseline="0" dirty="0" smtClean="0">
                          <a:latin typeface="Calibri" charset="0"/>
                          <a:ea typeface="Calibri" charset="0"/>
                          <a:cs typeface="Calibri" charset="0"/>
                        </a:rPr>
                        <a:t>FL VON reporting hospitals </a:t>
                      </a:r>
                      <a:endParaRPr lang="en-US" sz="2400" dirty="0">
                        <a:latin typeface="Calibri" charset="0"/>
                        <a:ea typeface="Calibri" charset="0"/>
                        <a:cs typeface="Calibri" charset="0"/>
                      </a:endParaRPr>
                    </a:p>
                  </a:txBody>
                  <a:tcPr marL="77153" marR="77153"/>
                </a:tc>
              </a:tr>
              <a:tr h="788288">
                <a:tc>
                  <a:txBody>
                    <a:bodyPr/>
                    <a:lstStyle/>
                    <a:p>
                      <a:r>
                        <a:rPr lang="en-US" sz="2400" dirty="0" smtClean="0">
                          <a:latin typeface="Calibri" charset="0"/>
                          <a:ea typeface="Calibri" charset="0"/>
                          <a:cs typeface="Calibri" charset="0"/>
                        </a:rPr>
                        <a:t>New</a:t>
                      </a:r>
                      <a:r>
                        <a:rPr lang="en-US" sz="2400" baseline="0" dirty="0" smtClean="0">
                          <a:latin typeface="Calibri" charset="0"/>
                          <a:ea typeface="Calibri" charset="0"/>
                          <a:cs typeface="Calibri" charset="0"/>
                        </a:rPr>
                        <a:t> York </a:t>
                      </a:r>
                      <a:endParaRPr lang="en-US" sz="2400" dirty="0">
                        <a:latin typeface="Calibri" charset="0"/>
                        <a:ea typeface="Calibri" charset="0"/>
                        <a:cs typeface="Calibri" charset="0"/>
                      </a:endParaRPr>
                    </a:p>
                  </a:txBody>
                  <a:tcPr marL="77153" marR="77153"/>
                </a:tc>
                <a:tc>
                  <a:txBody>
                    <a:bodyPr/>
                    <a:lstStyle/>
                    <a:p>
                      <a:r>
                        <a:rPr lang="en-US" sz="2400" dirty="0" smtClean="0">
                          <a:latin typeface="Calibri" charset="0"/>
                          <a:ea typeface="Calibri" charset="0"/>
                          <a:cs typeface="Calibri" charset="0"/>
                        </a:rPr>
                        <a:t>2010-2012</a:t>
                      </a:r>
                      <a:endParaRPr lang="en-US" sz="2400" dirty="0">
                        <a:latin typeface="Calibri" charset="0"/>
                        <a:ea typeface="Calibri" charset="0"/>
                        <a:cs typeface="Calibri" charset="0"/>
                      </a:endParaRPr>
                    </a:p>
                  </a:txBody>
                  <a:tcPr marL="77153" marR="77153"/>
                </a:tc>
                <a:tc>
                  <a:txBody>
                    <a:bodyPr/>
                    <a:lstStyle/>
                    <a:p>
                      <a:r>
                        <a:rPr lang="en-US" sz="2400" dirty="0" smtClean="0">
                          <a:latin typeface="Calibri" charset="0"/>
                          <a:ea typeface="Calibri" charset="0"/>
                          <a:cs typeface="Calibri" charset="0"/>
                        </a:rPr>
                        <a:t>31%</a:t>
                      </a:r>
                      <a:r>
                        <a:rPr lang="en-US" sz="2400" baseline="0" dirty="0" smtClean="0">
                          <a:latin typeface="Calibri" charset="0"/>
                          <a:ea typeface="Calibri" charset="0"/>
                          <a:cs typeface="Calibri" charset="0"/>
                        </a:rPr>
                        <a:t> of patients received </a:t>
                      </a:r>
                      <a:endParaRPr lang="en-US" sz="2400" dirty="0">
                        <a:latin typeface="Calibri" charset="0"/>
                        <a:ea typeface="Calibri" charset="0"/>
                        <a:cs typeface="Calibri" charset="0"/>
                      </a:endParaRPr>
                    </a:p>
                  </a:txBody>
                  <a:tcPr marL="77153" marR="7715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latin typeface="Calibri" charset="0"/>
                          <a:ea typeface="Calibri" charset="0"/>
                          <a:cs typeface="Calibri" charset="0"/>
                        </a:rPr>
                        <a:t>birth certificates</a:t>
                      </a:r>
                      <a:endParaRPr lang="en-US" sz="2400" dirty="0" smtClean="0">
                        <a:latin typeface="Calibri" charset="0"/>
                        <a:ea typeface="Calibri" charset="0"/>
                        <a:cs typeface="Calibri" charset="0"/>
                      </a:endParaRPr>
                    </a:p>
                    <a:p>
                      <a:endParaRPr lang="en-US" sz="2400" dirty="0">
                        <a:latin typeface="Calibri" charset="0"/>
                        <a:ea typeface="Calibri" charset="0"/>
                        <a:cs typeface="Calibri" charset="0"/>
                      </a:endParaRPr>
                    </a:p>
                  </a:txBody>
                  <a:tcPr marL="77153" marR="77153"/>
                </a:tc>
              </a:tr>
            </a:tbl>
          </a:graphicData>
        </a:graphic>
      </p:graphicFrame>
    </p:spTree>
    <p:extLst>
      <p:ext uri="{BB962C8B-B14F-4D97-AF65-F5344CB8AC3E}">
        <p14:creationId xmlns:p14="http://schemas.microsoft.com/office/powerpoint/2010/main" xmlns="" val="299872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2971800"/>
            <a:ext cx="8229600" cy="2016366"/>
          </a:xfrm>
        </p:spPr>
        <p:txBody>
          <a:bodyPr>
            <a:normAutofit/>
          </a:bodyPr>
          <a:lstStyle/>
          <a:p>
            <a:r>
              <a:rPr lang="en-US" sz="2800" dirty="0"/>
              <a:t>C</a:t>
            </a:r>
            <a:r>
              <a:rPr lang="en-US" sz="2800" dirty="0" smtClean="0"/>
              <a:t>ross-sectional </a:t>
            </a:r>
            <a:r>
              <a:rPr lang="en-US" sz="2800" dirty="0"/>
              <a:t>analysis of 33 610 </a:t>
            </a:r>
            <a:r>
              <a:rPr lang="en-US" sz="2800" dirty="0" smtClean="0"/>
              <a:t>VLBW infants </a:t>
            </a:r>
          </a:p>
          <a:p>
            <a:r>
              <a:rPr lang="en-US" sz="2800" dirty="0" smtClean="0"/>
              <a:t>120 </a:t>
            </a:r>
            <a:r>
              <a:rPr lang="en-US" sz="2800" dirty="0"/>
              <a:t>hospitals in 11 California perinatal care regions </a:t>
            </a:r>
            <a:endParaRPr lang="en-US" sz="2800" dirty="0" smtClean="0"/>
          </a:p>
          <a:p>
            <a:r>
              <a:rPr lang="en-US" sz="2800" dirty="0"/>
              <a:t>2</a:t>
            </a:r>
            <a:r>
              <a:rPr lang="en-US" sz="2800" dirty="0" smtClean="0"/>
              <a:t>005 </a:t>
            </a:r>
            <a:r>
              <a:rPr lang="en-US" sz="2800" dirty="0"/>
              <a:t>to 2011. </a:t>
            </a:r>
            <a:endParaRPr lang="en-US" sz="2800" dirty="0" smtClean="0"/>
          </a:p>
        </p:txBody>
      </p:sp>
      <p:pic>
        <p:nvPicPr>
          <p:cNvPr id="4" name="Picture 3"/>
          <p:cNvPicPr>
            <a:picLocks noChangeAspect="1"/>
          </p:cNvPicPr>
          <p:nvPr/>
        </p:nvPicPr>
        <p:blipFill>
          <a:blip r:embed="rId2"/>
          <a:stretch>
            <a:fillRect/>
          </a:stretch>
        </p:blipFill>
        <p:spPr>
          <a:xfrm>
            <a:off x="800100" y="159403"/>
            <a:ext cx="8229600" cy="2225539"/>
          </a:xfrm>
          <a:prstGeom prst="rect">
            <a:avLst/>
          </a:prstGeom>
        </p:spPr>
      </p:pic>
      <p:sp>
        <p:nvSpPr>
          <p:cNvPr id="6" name="Rectangle 5"/>
          <p:cNvSpPr/>
          <p:nvPr/>
        </p:nvSpPr>
        <p:spPr>
          <a:xfrm>
            <a:off x="1181100" y="6019800"/>
            <a:ext cx="5143500" cy="369332"/>
          </a:xfrm>
          <a:prstGeom prst="rect">
            <a:avLst/>
          </a:prstGeom>
        </p:spPr>
        <p:txBody>
          <a:bodyPr>
            <a:spAutoFit/>
          </a:bodyPr>
          <a:lstStyle/>
          <a:p>
            <a:r>
              <a:rPr lang="en-US" sz="1800" dirty="0"/>
              <a:t>Pediatrics 2015;135:2014-2177</a:t>
            </a:r>
          </a:p>
        </p:txBody>
      </p:sp>
    </p:spTree>
    <p:extLst>
      <p:ext uri="{BB962C8B-B14F-4D97-AF65-F5344CB8AC3E}">
        <p14:creationId xmlns:p14="http://schemas.microsoft.com/office/powerpoint/2010/main" xmlns="" val="2018186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3900" y="990600"/>
            <a:ext cx="9342434" cy="5105400"/>
          </a:xfrm>
          <a:prstGeom prst="rect">
            <a:avLst/>
          </a:prstGeom>
        </p:spPr>
      </p:pic>
      <p:sp>
        <p:nvSpPr>
          <p:cNvPr id="8" name="Rectangle 7"/>
          <p:cNvSpPr/>
          <p:nvPr/>
        </p:nvSpPr>
        <p:spPr>
          <a:xfrm>
            <a:off x="723900" y="6324600"/>
            <a:ext cx="5143500" cy="400110"/>
          </a:xfrm>
          <a:prstGeom prst="rect">
            <a:avLst/>
          </a:prstGeom>
        </p:spPr>
        <p:txBody>
          <a:bodyPr>
            <a:spAutoFit/>
          </a:bodyPr>
          <a:lstStyle/>
          <a:p>
            <a:r>
              <a:rPr lang="en-US" sz="2000" dirty="0" smtClean="0"/>
              <a:t>Pediatrics 2015;135:2014-2177</a:t>
            </a:r>
            <a:endParaRPr lang="en-US" sz="2000" dirty="0"/>
          </a:p>
        </p:txBody>
      </p:sp>
      <p:sp>
        <p:nvSpPr>
          <p:cNvPr id="9" name="Title 8"/>
          <p:cNvSpPr>
            <a:spLocks noGrp="1"/>
          </p:cNvSpPr>
          <p:nvPr>
            <p:ph type="title"/>
          </p:nvPr>
        </p:nvSpPr>
        <p:spPr>
          <a:xfrm>
            <a:off x="495300" y="228600"/>
            <a:ext cx="8229600" cy="1154097"/>
          </a:xfrm>
        </p:spPr>
        <p:txBody>
          <a:bodyPr/>
          <a:lstStyle/>
          <a:p>
            <a:r>
              <a:rPr lang="en-US" dirty="0" smtClean="0"/>
              <a:t>Crude ACT Rates by Region</a:t>
            </a:r>
            <a:endParaRPr lang="en-US" dirty="0"/>
          </a:p>
        </p:txBody>
      </p:sp>
    </p:spTree>
    <p:extLst>
      <p:ext uri="{BB962C8B-B14F-4D97-AF65-F5344CB8AC3E}">
        <p14:creationId xmlns:p14="http://schemas.microsoft.com/office/powerpoint/2010/main" xmlns="" val="125439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the reason ACT usage is not higher is because there is unclear evidence as to the benefits?</a:t>
            </a:r>
            <a:endParaRPr lang="en-US" dirty="0"/>
          </a:p>
        </p:txBody>
      </p:sp>
      <p:sp>
        <p:nvSpPr>
          <p:cNvPr id="3" name="Content Placeholder 2"/>
          <p:cNvSpPr>
            <a:spLocks noGrp="1"/>
          </p:cNvSpPr>
          <p:nvPr>
            <p:ph idx="1"/>
          </p:nvPr>
        </p:nvSpPr>
        <p:spPr>
          <a:xfrm>
            <a:off x="1157286" y="3657600"/>
            <a:ext cx="8101013" cy="1828800"/>
          </a:xfrm>
        </p:spPr>
        <p:txBody>
          <a:bodyPr>
            <a:normAutofit/>
          </a:bodyPr>
          <a:lstStyle/>
          <a:p>
            <a:pPr marL="502920" indent="-457200">
              <a:buFont typeface="+mj-lt"/>
              <a:buAutoNum type="alphaUcPeriod"/>
            </a:pPr>
            <a:r>
              <a:rPr lang="en-US" sz="2400" dirty="0" smtClean="0"/>
              <a:t>True</a:t>
            </a:r>
          </a:p>
          <a:p>
            <a:pPr marL="502920" indent="-457200">
              <a:buFont typeface="+mj-lt"/>
              <a:buAutoNum type="alphaUcPeriod"/>
            </a:pPr>
            <a:r>
              <a:rPr lang="en-US" sz="2400" dirty="0" smtClean="0"/>
              <a:t>False</a:t>
            </a:r>
            <a:endParaRPr lang="en-US" sz="2400" dirty="0"/>
          </a:p>
        </p:txBody>
      </p:sp>
    </p:spTree>
    <p:extLst>
      <p:ext uri="{BB962C8B-B14F-4D97-AF65-F5344CB8AC3E}">
        <p14:creationId xmlns:p14="http://schemas.microsoft.com/office/powerpoint/2010/main" xmlns="" val="1863967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800100" y="304800"/>
            <a:ext cx="8229600" cy="1154097"/>
          </a:xfrm>
        </p:spPr>
        <p:txBody>
          <a:bodyPr>
            <a:noAutofit/>
          </a:bodyPr>
          <a:lstStyle/>
          <a:p>
            <a:r>
              <a:rPr lang="en-US" sz="2800" dirty="0" smtClean="0">
                <a:latin typeface="Arial" charset="0"/>
                <a:ea typeface="MS PGothic"/>
                <a:cs typeface="Arial" charset="0"/>
              </a:rPr>
              <a:t>Proven Benefits </a:t>
            </a:r>
            <a:r>
              <a:rPr lang="en-US" sz="2800" dirty="0">
                <a:latin typeface="Arial" charset="0"/>
                <a:ea typeface="MS PGothic"/>
                <a:cs typeface="Arial" charset="0"/>
              </a:rPr>
              <a:t>of Antenatal Corticosteroid Therapy (ACT) </a:t>
            </a:r>
            <a:r>
              <a:rPr lang="en-US" sz="2800" dirty="0" smtClean="0">
                <a:latin typeface="Arial" charset="0"/>
                <a:ea typeface="MS PGothic"/>
                <a:cs typeface="Arial" charset="0"/>
              </a:rPr>
              <a:t/>
            </a:r>
            <a:br>
              <a:rPr lang="en-US" sz="2800" dirty="0" smtClean="0">
                <a:latin typeface="Arial" charset="0"/>
                <a:ea typeface="MS PGothic"/>
                <a:cs typeface="Arial" charset="0"/>
              </a:rPr>
            </a:br>
            <a:r>
              <a:rPr lang="en-US" sz="2800" dirty="0" smtClean="0">
                <a:latin typeface="Arial" charset="0"/>
                <a:ea typeface="MS PGothic"/>
                <a:cs typeface="Arial" charset="0"/>
              </a:rPr>
              <a:t>Between </a:t>
            </a:r>
            <a:r>
              <a:rPr lang="en-US" sz="2800" dirty="0">
                <a:latin typeface="Arial" charset="0"/>
                <a:ea typeface="MS PGothic"/>
                <a:cs typeface="Arial" charset="0"/>
              </a:rPr>
              <a:t>24 and 34 Weeks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xmlns="" val="439847918"/>
              </p:ext>
            </p:extLst>
          </p:nvPr>
        </p:nvGraphicFramePr>
        <p:xfrm>
          <a:off x="876300" y="1905000"/>
          <a:ext cx="9220200" cy="3457302"/>
        </p:xfrm>
        <a:graphic>
          <a:graphicData uri="http://schemas.openxmlformats.org/drawingml/2006/table">
            <a:tbl>
              <a:tblPr firstRow="1" bandRow="1">
                <a:tableStyleId>{5C22544A-7EE6-4342-B048-85BDC9FD1C3A}</a:tableStyleId>
              </a:tblPr>
              <a:tblGrid>
                <a:gridCol w="4610100"/>
                <a:gridCol w="4610100"/>
              </a:tblGrid>
              <a:tr h="489857">
                <a:tc gridSpan="2">
                  <a:txBody>
                    <a:bodyPr/>
                    <a:lstStyle/>
                    <a:p>
                      <a:r>
                        <a:rPr lang="en-US" sz="2800" dirty="0" smtClean="0"/>
                        <a:t>ACT Administration </a:t>
                      </a:r>
                      <a:r>
                        <a:rPr lang="en-US" sz="2800" u="sng" dirty="0" smtClean="0"/>
                        <a:t>Decreases</a:t>
                      </a:r>
                      <a:r>
                        <a:rPr lang="en-US" sz="2800" dirty="0" smtClean="0"/>
                        <a:t>:</a:t>
                      </a:r>
                      <a:endParaRPr lang="en-US" sz="2800" dirty="0"/>
                    </a:p>
                  </a:txBody>
                  <a:tcPr/>
                </a:tc>
                <a:tc hMerge="1">
                  <a:txBody>
                    <a:bodyPr/>
                    <a:lstStyle/>
                    <a:p>
                      <a:endParaRPr lang="en-US" dirty="0"/>
                    </a:p>
                  </a:txBody>
                  <a:tcPr/>
                </a:tc>
              </a:tr>
              <a:tr h="489857">
                <a:tc>
                  <a:txBody>
                    <a:bodyPr/>
                    <a:lstStyle/>
                    <a:p>
                      <a:r>
                        <a:rPr lang="en-US" sz="2400" dirty="0" smtClean="0"/>
                        <a:t>Neonatal Death</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smtClean="0">
                          <a:ln>
                            <a:noFill/>
                          </a:ln>
                          <a:solidFill>
                            <a:schemeClr val="tx1"/>
                          </a:solidFill>
                          <a:effectLst/>
                          <a:latin typeface="Arial" charset="0"/>
                          <a:ea typeface="MS PGothic"/>
                          <a:cs typeface="Arial" charset="0"/>
                        </a:rPr>
                        <a:t>~ 30%</a:t>
                      </a:r>
                    </a:p>
                  </a:txBody>
                  <a:tcPr/>
                </a:tc>
              </a:tr>
              <a:tr h="489857">
                <a:tc>
                  <a:txBody>
                    <a:bodyPr/>
                    <a:lstStyle/>
                    <a:p>
                      <a:r>
                        <a:rPr lang="en-US" sz="2400" dirty="0" smtClean="0"/>
                        <a:t>Respiratory</a:t>
                      </a:r>
                      <a:r>
                        <a:rPr lang="en-US" sz="2400" baseline="0" dirty="0" smtClean="0"/>
                        <a:t> Distress Syndrome</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smtClean="0">
                          <a:ln>
                            <a:noFill/>
                          </a:ln>
                          <a:solidFill>
                            <a:schemeClr val="tx1"/>
                          </a:solidFill>
                          <a:effectLst/>
                          <a:latin typeface="Arial" charset="0"/>
                          <a:ea typeface="MS PGothic"/>
                          <a:cs typeface="Arial" charset="0"/>
                        </a:rPr>
                        <a:t>~ 35%</a:t>
                      </a:r>
                    </a:p>
                  </a:txBody>
                  <a:tcPr/>
                </a:tc>
              </a:tr>
              <a:tr h="489857">
                <a:tc>
                  <a:txBody>
                    <a:bodyPr/>
                    <a:lstStyle/>
                    <a:p>
                      <a:r>
                        <a:rPr lang="en-US" sz="2400" dirty="0" err="1" smtClean="0"/>
                        <a:t>Intraventricular</a:t>
                      </a:r>
                      <a:r>
                        <a:rPr lang="en-US" sz="2400" dirty="0" smtClean="0"/>
                        <a:t> Hemorrhage</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smtClean="0">
                          <a:ln>
                            <a:noFill/>
                          </a:ln>
                          <a:solidFill>
                            <a:schemeClr val="tx1"/>
                          </a:solidFill>
                          <a:effectLst/>
                          <a:latin typeface="Arial" charset="0"/>
                          <a:ea typeface="MS PGothic"/>
                          <a:cs typeface="Arial" charset="0"/>
                        </a:rPr>
                        <a:t>~ 50%</a:t>
                      </a:r>
                    </a:p>
                  </a:txBody>
                  <a:tcPr/>
                </a:tc>
              </a:tr>
              <a:tr h="489857">
                <a:tc>
                  <a:txBody>
                    <a:bodyPr/>
                    <a:lstStyle/>
                    <a:p>
                      <a:r>
                        <a:rPr lang="en-US" sz="2400" dirty="0" smtClean="0"/>
                        <a:t>Necrotizing </a:t>
                      </a:r>
                      <a:r>
                        <a:rPr lang="en-US" sz="2400" dirty="0" err="1" smtClean="0"/>
                        <a:t>Enterocolitis</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smtClean="0">
                          <a:ln>
                            <a:noFill/>
                          </a:ln>
                          <a:solidFill>
                            <a:schemeClr val="tx1"/>
                          </a:solidFill>
                          <a:effectLst/>
                          <a:latin typeface="Arial" charset="0"/>
                          <a:ea typeface="MS PGothic"/>
                          <a:cs typeface="Arial" charset="0"/>
                        </a:rPr>
                        <a:t>~ 55%</a:t>
                      </a:r>
                    </a:p>
                  </a:txBody>
                  <a:tcPr/>
                </a:tc>
              </a:tr>
              <a:tr h="489857">
                <a:tc>
                  <a:txBody>
                    <a:bodyPr/>
                    <a:lstStyle/>
                    <a:p>
                      <a:r>
                        <a:rPr lang="en-US" sz="2400" dirty="0" smtClean="0"/>
                        <a:t>NICU Admissions</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smtClean="0">
                          <a:ln>
                            <a:noFill/>
                          </a:ln>
                          <a:solidFill>
                            <a:schemeClr val="tx1"/>
                          </a:solidFill>
                          <a:effectLst/>
                          <a:latin typeface="Arial" charset="0"/>
                          <a:ea typeface="MS PGothic"/>
                          <a:cs typeface="Arial" charset="0"/>
                        </a:rPr>
                        <a:t>~ 20%</a:t>
                      </a:r>
                    </a:p>
                  </a:txBody>
                  <a:tcPr/>
                </a:tc>
              </a:tr>
              <a:tr h="489857">
                <a:tc>
                  <a:txBody>
                    <a:bodyPr/>
                    <a:lstStyle/>
                    <a:p>
                      <a:r>
                        <a:rPr lang="en-US" sz="2400" dirty="0" smtClean="0"/>
                        <a:t>Early Systemic</a:t>
                      </a:r>
                      <a:r>
                        <a:rPr lang="en-US" sz="2400" baseline="0" dirty="0" smtClean="0"/>
                        <a:t> Infections</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smtClean="0">
                          <a:ln>
                            <a:noFill/>
                          </a:ln>
                          <a:solidFill>
                            <a:schemeClr val="tx1"/>
                          </a:solidFill>
                          <a:effectLst/>
                          <a:latin typeface="Arial" charset="0"/>
                          <a:ea typeface="MS PGothic"/>
                          <a:cs typeface="Arial" charset="0"/>
                        </a:rPr>
                        <a:t>~ 50%</a:t>
                      </a:r>
                    </a:p>
                  </a:txBody>
                  <a:tcPr/>
                </a:tc>
              </a:tr>
            </a:tbl>
          </a:graphicData>
        </a:graphic>
      </p:graphicFrame>
      <p:sp>
        <p:nvSpPr>
          <p:cNvPr id="44063" name="Rectangle 2"/>
          <p:cNvSpPr>
            <a:spLocks noChangeArrowheads="1"/>
          </p:cNvSpPr>
          <p:nvPr/>
        </p:nvSpPr>
        <p:spPr bwMode="auto">
          <a:xfrm>
            <a:off x="965895" y="6096000"/>
            <a:ext cx="6997005" cy="492443"/>
          </a:xfrm>
          <a:prstGeom prst="rect">
            <a:avLst/>
          </a:prstGeom>
          <a:noFill/>
          <a:ln w="9525">
            <a:noFill/>
            <a:miter lim="800000"/>
            <a:headEnd/>
            <a:tailEnd/>
          </a:ln>
        </p:spPr>
        <p:txBody>
          <a:bodyPr wrap="square">
            <a:spAutoFit/>
          </a:bodyPr>
          <a:lstStyle/>
          <a:p>
            <a:pPr eaLnBrk="0" hangingPunct="0"/>
            <a:r>
              <a:rPr lang="en-US" sz="1400" dirty="0">
                <a:latin typeface="Arial" charset="0"/>
                <a:cs typeface="Arial" charset="0"/>
              </a:rPr>
              <a:t>Roberts D, </a:t>
            </a:r>
            <a:r>
              <a:rPr lang="en-US" sz="1400" dirty="0" err="1">
                <a:latin typeface="Arial" charset="0"/>
                <a:cs typeface="Arial" charset="0"/>
              </a:rPr>
              <a:t>Dalziel</a:t>
            </a:r>
            <a:r>
              <a:rPr lang="en-US" sz="1400" dirty="0">
                <a:latin typeface="Arial" charset="0"/>
                <a:cs typeface="Arial" charset="0"/>
              </a:rPr>
              <a:t> S. Cochrane Database of Systematic Reviews 2006; Issue 3</a:t>
            </a:r>
          </a:p>
          <a:p>
            <a:pPr eaLnBrk="0" hangingPunct="0"/>
            <a:endParaRPr lang="en-US" sz="800" dirty="0">
              <a:latin typeface="Arial" charset="0"/>
              <a:cs typeface="Arial" charset="0"/>
            </a:endParaRPr>
          </a:p>
        </p:txBody>
      </p:sp>
    </p:spTree>
    <p:extLst>
      <p:ext uri="{BB962C8B-B14F-4D97-AF65-F5344CB8AC3E}">
        <p14:creationId xmlns:p14="http://schemas.microsoft.com/office/powerpoint/2010/main" xmlns="" val="110622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Perhaps it’s due to the risks of ACT?</a:t>
            </a:r>
            <a:endParaRPr lang="en-US" dirty="0"/>
          </a:p>
        </p:txBody>
      </p:sp>
      <p:sp>
        <p:nvSpPr>
          <p:cNvPr id="3" name="Content Placeholder 2"/>
          <p:cNvSpPr>
            <a:spLocks noGrp="1"/>
          </p:cNvSpPr>
          <p:nvPr>
            <p:ph idx="1"/>
          </p:nvPr>
        </p:nvSpPr>
        <p:spPr>
          <a:xfrm>
            <a:off x="1157286" y="2438400"/>
            <a:ext cx="8101013" cy="3581400"/>
          </a:xfrm>
        </p:spPr>
        <p:txBody>
          <a:bodyPr>
            <a:normAutofit/>
          </a:bodyPr>
          <a:lstStyle/>
          <a:p>
            <a:pPr marL="502920" indent="-457200">
              <a:buFont typeface="+mj-lt"/>
              <a:buAutoNum type="alphaUcPeriod"/>
            </a:pPr>
            <a:r>
              <a:rPr lang="en-US" sz="2400" dirty="0" smtClean="0"/>
              <a:t>True</a:t>
            </a:r>
          </a:p>
          <a:p>
            <a:pPr marL="502920" indent="-457200">
              <a:buFont typeface="+mj-lt"/>
              <a:buAutoNum type="alphaUcPeriod"/>
            </a:pPr>
            <a:r>
              <a:rPr lang="en-US" sz="2400" dirty="0" smtClean="0"/>
              <a:t>False</a:t>
            </a:r>
            <a:endParaRPr lang="en-US" sz="2400" dirty="0"/>
          </a:p>
        </p:txBody>
      </p:sp>
    </p:spTree>
    <p:extLst>
      <p:ext uri="{BB962C8B-B14F-4D97-AF65-F5344CB8AC3E}">
        <p14:creationId xmlns:p14="http://schemas.microsoft.com/office/powerpoint/2010/main" xmlns="" val="1655224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71525" y="457200"/>
            <a:ext cx="8743950" cy="1143000"/>
          </a:xfrm>
        </p:spPr>
        <p:txBody>
          <a:bodyPr>
            <a:normAutofit/>
          </a:bodyPr>
          <a:lstStyle/>
          <a:p>
            <a:pPr>
              <a:defRPr/>
            </a:pPr>
            <a:r>
              <a:rPr lang="en-US" sz="3600" i="1" dirty="0" smtClean="0">
                <a:cs typeface="+mj-cs"/>
              </a:rPr>
              <a:t>Crowley et. al.  AJOG 1995;173:322</a:t>
            </a:r>
          </a:p>
        </p:txBody>
      </p:sp>
      <p:sp>
        <p:nvSpPr>
          <p:cNvPr id="140291" name="Rectangle 3"/>
          <p:cNvSpPr>
            <a:spLocks noGrp="1" noChangeArrowheads="1"/>
          </p:cNvSpPr>
          <p:nvPr>
            <p:ph idx="1"/>
          </p:nvPr>
        </p:nvSpPr>
        <p:spPr>
          <a:xfrm>
            <a:off x="919163" y="1981200"/>
            <a:ext cx="8453437" cy="4419600"/>
          </a:xfrm>
        </p:spPr>
        <p:txBody>
          <a:bodyPr/>
          <a:lstStyle/>
          <a:p>
            <a:pPr>
              <a:defRPr/>
            </a:pPr>
            <a:r>
              <a:rPr lang="en-US" sz="2800" smtClean="0">
                <a:cs typeface="+mn-cs"/>
              </a:rPr>
              <a:t>Maternal infection: no effect</a:t>
            </a:r>
          </a:p>
          <a:p>
            <a:pPr>
              <a:defRPr/>
            </a:pPr>
            <a:r>
              <a:rPr lang="en-US" sz="2800" smtClean="0">
                <a:cs typeface="+mn-cs"/>
              </a:rPr>
              <a:t>No differences in gender, race, surfactant use</a:t>
            </a:r>
          </a:p>
          <a:p>
            <a:pPr>
              <a:defRPr/>
            </a:pPr>
            <a:r>
              <a:rPr lang="en-US" sz="2800" smtClean="0">
                <a:cs typeface="+mn-cs"/>
              </a:rPr>
              <a:t>Long term neonatal outcome</a:t>
            </a:r>
          </a:p>
          <a:p>
            <a:pPr lvl="1">
              <a:defRPr/>
            </a:pPr>
            <a:r>
              <a:rPr lang="en-US" sz="2400" smtClean="0"/>
              <a:t>Physical growth and development: no effect</a:t>
            </a:r>
          </a:p>
          <a:p>
            <a:pPr lvl="1">
              <a:defRPr/>
            </a:pPr>
            <a:r>
              <a:rPr lang="en-US" sz="2400" smtClean="0"/>
              <a:t>IQ scores: no effect</a:t>
            </a:r>
          </a:p>
          <a:p>
            <a:pPr lvl="1">
              <a:defRPr/>
            </a:pPr>
            <a:r>
              <a:rPr lang="en-US" sz="2400" smtClean="0"/>
              <a:t>Neurological abnormalities: no effect</a:t>
            </a:r>
          </a:p>
          <a:p>
            <a:pPr>
              <a:defRPr/>
            </a:pPr>
            <a:r>
              <a:rPr lang="en-US" sz="2800" smtClean="0">
                <a:cs typeface="+mn-cs"/>
              </a:rPr>
              <a:t>Cost</a:t>
            </a:r>
          </a:p>
          <a:p>
            <a:pPr lvl="1">
              <a:defRPr/>
            </a:pPr>
            <a:r>
              <a:rPr lang="en-US" sz="2400" smtClean="0"/>
              <a:t>Treated groups: $10,000 - $13,000</a:t>
            </a:r>
          </a:p>
          <a:p>
            <a:pPr lvl="1">
              <a:defRPr/>
            </a:pPr>
            <a:r>
              <a:rPr lang="en-US" sz="2400" smtClean="0"/>
              <a:t>Control groups: $19,000 - $28,000</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wipe(up)">
                                      <p:cBhvr>
                                        <p:cTn id="7" dur="500"/>
                                        <p:tgtEl>
                                          <p:spTgt spid="140291">
                                            <p:txEl>
                                              <p:pRg st="0" end="0"/>
                                            </p:txEl>
                                          </p:spTgt>
                                        </p:tgtEl>
                                      </p:cBhvr>
                                    </p:animEffect>
                                  </p:childTnLst>
                                  <p:subTnLst>
                                    <p:animClr clrSpc="rgb" dir="cw">
                                      <p:cBhvr override="childStyle">
                                        <p:cTn dur="1" fill="hold" display="0" masterRel="nextClick" afterEffect="1"/>
                                        <p:tgtEl>
                                          <p:spTgt spid="140291">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0291">
                                            <p:txEl>
                                              <p:pRg st="1" end="1"/>
                                            </p:txEl>
                                          </p:spTgt>
                                        </p:tgtEl>
                                        <p:attrNameLst>
                                          <p:attrName>style.visibility</p:attrName>
                                        </p:attrNameLst>
                                      </p:cBhvr>
                                      <p:to>
                                        <p:strVal val="visible"/>
                                      </p:to>
                                    </p:set>
                                    <p:animEffect transition="in" filter="wipe(up)">
                                      <p:cBhvr>
                                        <p:cTn id="12" dur="500"/>
                                        <p:tgtEl>
                                          <p:spTgt spid="140291">
                                            <p:txEl>
                                              <p:pRg st="1" end="1"/>
                                            </p:txEl>
                                          </p:spTgt>
                                        </p:tgtEl>
                                      </p:cBhvr>
                                    </p:animEffect>
                                  </p:childTnLst>
                                  <p:subTnLst>
                                    <p:animClr clrSpc="rgb" dir="cw">
                                      <p:cBhvr override="childStyle">
                                        <p:cTn dur="1" fill="hold" display="0" masterRel="nextClick" afterEffect="1"/>
                                        <p:tgtEl>
                                          <p:spTgt spid="140291">
                                            <p:txEl>
                                              <p:pRg st="1" end="1"/>
                                            </p:txEl>
                                          </p:spTgt>
                                        </p:tgtEl>
                                        <p:attrNameLst>
                                          <p:attrName>ppt_c</p:attrName>
                                        </p:attrNameLst>
                                      </p:cBhvr>
                                      <p:to>
                                        <a:schemeClr val="fo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0291">
                                            <p:txEl>
                                              <p:pRg st="2" end="2"/>
                                            </p:txEl>
                                          </p:spTgt>
                                        </p:tgtEl>
                                        <p:attrNameLst>
                                          <p:attrName>style.visibility</p:attrName>
                                        </p:attrNameLst>
                                      </p:cBhvr>
                                      <p:to>
                                        <p:strVal val="visible"/>
                                      </p:to>
                                    </p:set>
                                    <p:animEffect transition="in" filter="wipe(up)">
                                      <p:cBhvr>
                                        <p:cTn id="17" dur="500"/>
                                        <p:tgtEl>
                                          <p:spTgt spid="140291">
                                            <p:txEl>
                                              <p:pRg st="2" end="2"/>
                                            </p:txEl>
                                          </p:spTgt>
                                        </p:tgtEl>
                                      </p:cBhvr>
                                    </p:animEffect>
                                  </p:childTnLst>
                                  <p:subTnLst>
                                    <p:animClr clrSpc="rgb" dir="cw">
                                      <p:cBhvr override="childStyle">
                                        <p:cTn dur="1" fill="hold" display="0" masterRel="nextClick" afterEffect="1"/>
                                        <p:tgtEl>
                                          <p:spTgt spid="140291">
                                            <p:txEl>
                                              <p:pRg st="2" end="2"/>
                                            </p:txEl>
                                          </p:spTgt>
                                        </p:tgtEl>
                                        <p:attrNameLst>
                                          <p:attrName>ppt_c</p:attrName>
                                        </p:attrNameLst>
                                      </p:cBhvr>
                                      <p:to>
                                        <a:schemeClr val="folHlink"/>
                                      </p:to>
                                    </p:animClr>
                                  </p:subTnLst>
                                </p:cTn>
                              </p:par>
                              <p:par>
                                <p:cTn id="18" presetID="22" presetClass="entr" presetSubtype="1" fill="hold" grpId="0" nodeType="withEffect">
                                  <p:stCondLst>
                                    <p:cond delay="0"/>
                                  </p:stCondLst>
                                  <p:childTnLst>
                                    <p:set>
                                      <p:cBhvr>
                                        <p:cTn id="19" dur="1" fill="hold">
                                          <p:stCondLst>
                                            <p:cond delay="0"/>
                                          </p:stCondLst>
                                        </p:cTn>
                                        <p:tgtEl>
                                          <p:spTgt spid="140291">
                                            <p:txEl>
                                              <p:pRg st="3" end="3"/>
                                            </p:txEl>
                                          </p:spTgt>
                                        </p:tgtEl>
                                        <p:attrNameLst>
                                          <p:attrName>style.visibility</p:attrName>
                                        </p:attrNameLst>
                                      </p:cBhvr>
                                      <p:to>
                                        <p:strVal val="visible"/>
                                      </p:to>
                                    </p:set>
                                    <p:animEffect transition="in" filter="wipe(up)">
                                      <p:cBhvr>
                                        <p:cTn id="20" dur="500"/>
                                        <p:tgtEl>
                                          <p:spTgt spid="140291">
                                            <p:txEl>
                                              <p:pRg st="3" end="3"/>
                                            </p:txEl>
                                          </p:spTgt>
                                        </p:tgtEl>
                                      </p:cBhvr>
                                    </p:animEffect>
                                  </p:childTnLst>
                                  <p:subTnLst>
                                    <p:animClr clrSpc="rgb" dir="cw">
                                      <p:cBhvr override="childStyle">
                                        <p:cTn dur="1" fill="hold" display="0" masterRel="nextClick" afterEffect="1"/>
                                        <p:tgtEl>
                                          <p:spTgt spid="140291">
                                            <p:txEl>
                                              <p:pRg st="3" end="3"/>
                                            </p:txEl>
                                          </p:spTgt>
                                        </p:tgtEl>
                                        <p:attrNameLst>
                                          <p:attrName>ppt_c</p:attrName>
                                        </p:attrNameLst>
                                      </p:cBhvr>
                                      <p:to>
                                        <a:schemeClr val="folHlink"/>
                                      </p:to>
                                    </p:animClr>
                                  </p:subTnLst>
                                </p:cTn>
                              </p:par>
                              <p:par>
                                <p:cTn id="21" presetID="22" presetClass="entr" presetSubtype="1" fill="hold" grpId="0" nodeType="withEffect">
                                  <p:stCondLst>
                                    <p:cond delay="0"/>
                                  </p:stCondLst>
                                  <p:childTnLst>
                                    <p:set>
                                      <p:cBhvr>
                                        <p:cTn id="22" dur="1" fill="hold">
                                          <p:stCondLst>
                                            <p:cond delay="0"/>
                                          </p:stCondLst>
                                        </p:cTn>
                                        <p:tgtEl>
                                          <p:spTgt spid="140291">
                                            <p:txEl>
                                              <p:pRg st="4" end="4"/>
                                            </p:txEl>
                                          </p:spTgt>
                                        </p:tgtEl>
                                        <p:attrNameLst>
                                          <p:attrName>style.visibility</p:attrName>
                                        </p:attrNameLst>
                                      </p:cBhvr>
                                      <p:to>
                                        <p:strVal val="visible"/>
                                      </p:to>
                                    </p:set>
                                    <p:animEffect transition="in" filter="wipe(up)">
                                      <p:cBhvr>
                                        <p:cTn id="23" dur="500"/>
                                        <p:tgtEl>
                                          <p:spTgt spid="140291">
                                            <p:txEl>
                                              <p:pRg st="4" end="4"/>
                                            </p:txEl>
                                          </p:spTgt>
                                        </p:tgtEl>
                                      </p:cBhvr>
                                    </p:animEffect>
                                  </p:childTnLst>
                                  <p:subTnLst>
                                    <p:animClr clrSpc="rgb" dir="cw">
                                      <p:cBhvr override="childStyle">
                                        <p:cTn dur="1" fill="hold" display="0" masterRel="nextClick" afterEffect="1"/>
                                        <p:tgtEl>
                                          <p:spTgt spid="140291">
                                            <p:txEl>
                                              <p:pRg st="4" end="4"/>
                                            </p:txEl>
                                          </p:spTgt>
                                        </p:tgtEl>
                                        <p:attrNameLst>
                                          <p:attrName>ppt_c</p:attrName>
                                        </p:attrNameLst>
                                      </p:cBhvr>
                                      <p:to>
                                        <a:schemeClr val="folHlink"/>
                                      </p:to>
                                    </p:animClr>
                                  </p:subTnLst>
                                </p:cTn>
                              </p:par>
                              <p:par>
                                <p:cTn id="24" presetID="22" presetClass="entr" presetSubtype="1" fill="hold" grpId="0" nodeType="withEffect">
                                  <p:stCondLst>
                                    <p:cond delay="0"/>
                                  </p:stCondLst>
                                  <p:childTnLst>
                                    <p:set>
                                      <p:cBhvr>
                                        <p:cTn id="25" dur="1" fill="hold">
                                          <p:stCondLst>
                                            <p:cond delay="0"/>
                                          </p:stCondLst>
                                        </p:cTn>
                                        <p:tgtEl>
                                          <p:spTgt spid="140291">
                                            <p:txEl>
                                              <p:pRg st="5" end="5"/>
                                            </p:txEl>
                                          </p:spTgt>
                                        </p:tgtEl>
                                        <p:attrNameLst>
                                          <p:attrName>style.visibility</p:attrName>
                                        </p:attrNameLst>
                                      </p:cBhvr>
                                      <p:to>
                                        <p:strVal val="visible"/>
                                      </p:to>
                                    </p:set>
                                    <p:animEffect transition="in" filter="wipe(up)">
                                      <p:cBhvr>
                                        <p:cTn id="26" dur="500"/>
                                        <p:tgtEl>
                                          <p:spTgt spid="140291">
                                            <p:txEl>
                                              <p:pRg st="5" end="5"/>
                                            </p:txEl>
                                          </p:spTgt>
                                        </p:tgtEl>
                                      </p:cBhvr>
                                    </p:animEffect>
                                  </p:childTnLst>
                                  <p:subTnLst>
                                    <p:animClr clrSpc="rgb" dir="cw">
                                      <p:cBhvr override="childStyle">
                                        <p:cTn dur="1" fill="hold" display="0" masterRel="nextClick" afterEffect="1"/>
                                        <p:tgtEl>
                                          <p:spTgt spid="140291">
                                            <p:txEl>
                                              <p:pRg st="5" end="5"/>
                                            </p:txEl>
                                          </p:spTgt>
                                        </p:tgtEl>
                                        <p:attrNameLst>
                                          <p:attrName>ppt_c</p:attrName>
                                        </p:attrNameLst>
                                      </p:cBhvr>
                                      <p:to>
                                        <a:schemeClr val="folHlink"/>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0291">
                                            <p:txEl>
                                              <p:pRg st="6" end="6"/>
                                            </p:txEl>
                                          </p:spTgt>
                                        </p:tgtEl>
                                        <p:attrNameLst>
                                          <p:attrName>style.visibility</p:attrName>
                                        </p:attrNameLst>
                                      </p:cBhvr>
                                      <p:to>
                                        <p:strVal val="visible"/>
                                      </p:to>
                                    </p:set>
                                    <p:animEffect transition="in" filter="wipe(up)">
                                      <p:cBhvr>
                                        <p:cTn id="31" dur="500"/>
                                        <p:tgtEl>
                                          <p:spTgt spid="140291">
                                            <p:txEl>
                                              <p:pRg st="6" end="6"/>
                                            </p:txEl>
                                          </p:spTgt>
                                        </p:tgtEl>
                                      </p:cBhvr>
                                    </p:animEffect>
                                  </p:childTnLst>
                                  <p:subTnLst>
                                    <p:animClr clrSpc="rgb" dir="cw">
                                      <p:cBhvr override="childStyle">
                                        <p:cTn dur="1" fill="hold" display="0" masterRel="nextClick" afterEffect="1"/>
                                        <p:tgtEl>
                                          <p:spTgt spid="140291">
                                            <p:txEl>
                                              <p:pRg st="6" end="6"/>
                                            </p:txEl>
                                          </p:spTgt>
                                        </p:tgtEl>
                                        <p:attrNameLst>
                                          <p:attrName>ppt_c</p:attrName>
                                        </p:attrNameLst>
                                      </p:cBhvr>
                                      <p:to>
                                        <a:schemeClr val="folHlink"/>
                                      </p:to>
                                    </p:animClr>
                                  </p:subTnLst>
                                </p:cTn>
                              </p:par>
                              <p:par>
                                <p:cTn id="32" presetID="22" presetClass="entr" presetSubtype="1" fill="hold" grpId="0" nodeType="withEffect">
                                  <p:stCondLst>
                                    <p:cond delay="0"/>
                                  </p:stCondLst>
                                  <p:childTnLst>
                                    <p:set>
                                      <p:cBhvr>
                                        <p:cTn id="33" dur="1" fill="hold">
                                          <p:stCondLst>
                                            <p:cond delay="0"/>
                                          </p:stCondLst>
                                        </p:cTn>
                                        <p:tgtEl>
                                          <p:spTgt spid="140291">
                                            <p:txEl>
                                              <p:pRg st="7" end="7"/>
                                            </p:txEl>
                                          </p:spTgt>
                                        </p:tgtEl>
                                        <p:attrNameLst>
                                          <p:attrName>style.visibility</p:attrName>
                                        </p:attrNameLst>
                                      </p:cBhvr>
                                      <p:to>
                                        <p:strVal val="visible"/>
                                      </p:to>
                                    </p:set>
                                    <p:animEffect transition="in" filter="wipe(up)">
                                      <p:cBhvr>
                                        <p:cTn id="34" dur="500"/>
                                        <p:tgtEl>
                                          <p:spTgt spid="140291">
                                            <p:txEl>
                                              <p:pRg st="7" end="7"/>
                                            </p:txEl>
                                          </p:spTgt>
                                        </p:tgtEl>
                                      </p:cBhvr>
                                    </p:animEffect>
                                  </p:childTnLst>
                                  <p:subTnLst>
                                    <p:animClr clrSpc="rgb" dir="cw">
                                      <p:cBhvr override="childStyle">
                                        <p:cTn dur="1" fill="hold" display="0" masterRel="nextClick" afterEffect="1"/>
                                        <p:tgtEl>
                                          <p:spTgt spid="140291">
                                            <p:txEl>
                                              <p:pRg st="7" end="7"/>
                                            </p:txEl>
                                          </p:spTgt>
                                        </p:tgtEl>
                                        <p:attrNameLst>
                                          <p:attrName>ppt_c</p:attrName>
                                        </p:attrNameLst>
                                      </p:cBhvr>
                                      <p:to>
                                        <a:schemeClr val="folHlink"/>
                                      </p:to>
                                    </p:animClr>
                                  </p:subTnLst>
                                </p:cTn>
                              </p:par>
                              <p:par>
                                <p:cTn id="35" presetID="22" presetClass="entr" presetSubtype="1" fill="hold" grpId="0" nodeType="withEffect">
                                  <p:stCondLst>
                                    <p:cond delay="0"/>
                                  </p:stCondLst>
                                  <p:childTnLst>
                                    <p:set>
                                      <p:cBhvr>
                                        <p:cTn id="36" dur="1" fill="hold">
                                          <p:stCondLst>
                                            <p:cond delay="0"/>
                                          </p:stCondLst>
                                        </p:cTn>
                                        <p:tgtEl>
                                          <p:spTgt spid="140291">
                                            <p:txEl>
                                              <p:pRg st="8" end="8"/>
                                            </p:txEl>
                                          </p:spTgt>
                                        </p:tgtEl>
                                        <p:attrNameLst>
                                          <p:attrName>style.visibility</p:attrName>
                                        </p:attrNameLst>
                                      </p:cBhvr>
                                      <p:to>
                                        <p:strVal val="visible"/>
                                      </p:to>
                                    </p:set>
                                    <p:animEffect transition="in" filter="wipe(up)">
                                      <p:cBhvr>
                                        <p:cTn id="37" dur="500"/>
                                        <p:tgtEl>
                                          <p:spTgt spid="140291">
                                            <p:txEl>
                                              <p:pRg st="8" end="8"/>
                                            </p:txEl>
                                          </p:spTgt>
                                        </p:tgtEl>
                                      </p:cBhvr>
                                    </p:animEffect>
                                  </p:childTnLst>
                                  <p:subTnLst>
                                    <p:animClr clrSpc="rgb" dir="cw">
                                      <p:cBhvr override="childStyle">
                                        <p:cTn dur="1" fill="hold" display="0" masterRel="nextClick" afterEffect="1"/>
                                        <p:tgtEl>
                                          <p:spTgt spid="140291">
                                            <p:txEl>
                                              <p:pRg st="8" end="8"/>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Perhaps there is no financial benefit?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25701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6300" y="228601"/>
            <a:ext cx="7028446" cy="2451540"/>
          </a:xfrm>
          <a:prstGeom prst="rect">
            <a:avLst/>
          </a:prstGeom>
        </p:spPr>
      </p:pic>
      <p:sp>
        <p:nvSpPr>
          <p:cNvPr id="5" name="Rectangle 4"/>
          <p:cNvSpPr/>
          <p:nvPr/>
        </p:nvSpPr>
        <p:spPr>
          <a:xfrm>
            <a:off x="571500" y="2819400"/>
            <a:ext cx="9829800" cy="3785652"/>
          </a:xfrm>
          <a:prstGeom prst="rect">
            <a:avLst/>
          </a:prstGeom>
        </p:spPr>
        <p:txBody>
          <a:bodyPr wrap="square">
            <a:spAutoFit/>
          </a:bodyPr>
          <a:lstStyle/>
          <a:p>
            <a:pPr marL="285750" indent="-285750">
              <a:buFont typeface="Arial" charset="0"/>
              <a:buChar char="•"/>
            </a:pPr>
            <a:r>
              <a:rPr lang="en-US" sz="2000" dirty="0"/>
              <a:t>Retrospective cohort analysis of premature infants with </a:t>
            </a:r>
            <a:r>
              <a:rPr lang="en-US" sz="2000" dirty="0" smtClean="0"/>
              <a:t>GA 26-32 </a:t>
            </a:r>
            <a:r>
              <a:rPr lang="en-US" sz="2000" dirty="0"/>
              <a:t>weeks </a:t>
            </a:r>
            <a:r>
              <a:rPr lang="en-US" sz="2000" dirty="0" smtClean="0"/>
              <a:t>w/out birth defects, </a:t>
            </a:r>
            <a:r>
              <a:rPr lang="en-US" sz="2000" dirty="0"/>
              <a:t>born between </a:t>
            </a:r>
            <a:r>
              <a:rPr lang="en-US" sz="2000" dirty="0" smtClean="0"/>
              <a:t>Jan </a:t>
            </a:r>
            <a:r>
              <a:rPr lang="en-US" sz="2000" dirty="0"/>
              <a:t>2006 and </a:t>
            </a:r>
            <a:r>
              <a:rPr lang="en-US" sz="2000" dirty="0" smtClean="0"/>
              <a:t>Dec 2009</a:t>
            </a:r>
          </a:p>
          <a:p>
            <a:pPr marL="285750" indent="-285750">
              <a:buFont typeface="Arial" charset="0"/>
              <a:buChar char="•"/>
            </a:pPr>
            <a:r>
              <a:rPr lang="en-US" sz="2000" dirty="0" smtClean="0"/>
              <a:t>170 </a:t>
            </a:r>
            <a:r>
              <a:rPr lang="en-US" sz="2000" dirty="0"/>
              <a:t>newborns received at least one dose of antenatal corticosteroid </a:t>
            </a:r>
            <a:r>
              <a:rPr lang="en-US" sz="2000" dirty="0" smtClean="0"/>
              <a:t>vs 41 controls </a:t>
            </a:r>
          </a:p>
          <a:p>
            <a:pPr marL="285750" indent="-285750">
              <a:buFont typeface="Arial" charset="0"/>
              <a:buChar char="•"/>
            </a:pPr>
            <a:r>
              <a:rPr lang="en-US" sz="2000" dirty="0" smtClean="0"/>
              <a:t>24%-</a:t>
            </a:r>
            <a:r>
              <a:rPr lang="en-US" sz="2000" dirty="0"/>
              <a:t>47% reduction of the components of the hospital services costs for the ACS </a:t>
            </a:r>
            <a:r>
              <a:rPr lang="en-US" sz="2000" dirty="0" smtClean="0"/>
              <a:t>group</a:t>
            </a:r>
          </a:p>
          <a:p>
            <a:pPr marL="285750" indent="-285750">
              <a:buFont typeface="Arial" charset="0"/>
              <a:buChar char="•"/>
            </a:pPr>
            <a:r>
              <a:rPr lang="en-US" sz="2000" dirty="0" smtClean="0"/>
              <a:t>In </a:t>
            </a:r>
            <a:r>
              <a:rPr lang="en-US" sz="2000" dirty="0"/>
              <a:t>very-low birth weight </a:t>
            </a:r>
            <a:r>
              <a:rPr lang="en-US" sz="2000" dirty="0" smtClean="0"/>
              <a:t>infants, </a:t>
            </a:r>
            <a:r>
              <a:rPr lang="en-US" sz="2000" dirty="0"/>
              <a:t>ACS promoted a </a:t>
            </a:r>
            <a:r>
              <a:rPr lang="en-US" sz="2000" dirty="0" smtClean="0"/>
              <a:t>30%-50</a:t>
            </a:r>
            <a:r>
              <a:rPr lang="en-US" sz="2000" dirty="0"/>
              <a:t>% reduction of all elements of the costs, with a 36% decrease in the total cost (p = 0.008). </a:t>
            </a:r>
            <a:endParaRPr lang="en-US" sz="2000" dirty="0" smtClean="0"/>
          </a:p>
          <a:p>
            <a:pPr marL="285750" indent="-285750">
              <a:buFont typeface="Arial" charset="0"/>
              <a:buChar char="•"/>
            </a:pPr>
            <a:r>
              <a:rPr lang="en-US" sz="2000" dirty="0" smtClean="0"/>
              <a:t>The </a:t>
            </a:r>
            <a:r>
              <a:rPr lang="en-US" sz="2000" dirty="0"/>
              <a:t>survivors with gestational age &lt;30 weeks showed a decrease in the total cost of 38% (p = 0.008) and a 49% reduction of NICU length of stay (p = 0.011).</a:t>
            </a:r>
          </a:p>
        </p:txBody>
      </p:sp>
      <p:sp>
        <p:nvSpPr>
          <p:cNvPr id="6" name="Rectangle 5"/>
          <p:cNvSpPr/>
          <p:nvPr/>
        </p:nvSpPr>
        <p:spPr>
          <a:xfrm>
            <a:off x="7904746" y="228600"/>
            <a:ext cx="2191753" cy="738664"/>
          </a:xfrm>
          <a:prstGeom prst="rect">
            <a:avLst/>
          </a:prstGeom>
        </p:spPr>
        <p:txBody>
          <a:bodyPr wrap="square">
            <a:spAutoFit/>
          </a:bodyPr>
          <a:lstStyle/>
          <a:p>
            <a:r>
              <a:rPr lang="en-US" sz="1400" dirty="0"/>
              <a:t> J </a:t>
            </a:r>
            <a:r>
              <a:rPr lang="en-US" sz="1400" dirty="0" err="1"/>
              <a:t>Pediatr</a:t>
            </a:r>
            <a:r>
              <a:rPr lang="en-US" sz="1400" dirty="0"/>
              <a:t> (Rio J). 2015. http://</a:t>
            </a:r>
            <a:r>
              <a:rPr lang="en-US" sz="1400" dirty="0" err="1"/>
              <a:t>dx.doi.org</a:t>
            </a:r>
            <a:r>
              <a:rPr lang="en-US" sz="1400" dirty="0"/>
              <a:t>/10.1016/j.jped.2015.03.004</a:t>
            </a:r>
          </a:p>
        </p:txBody>
      </p:sp>
    </p:spTree>
    <p:extLst>
      <p:ext uri="{BB962C8B-B14F-4D97-AF65-F5344CB8AC3E}">
        <p14:creationId xmlns:p14="http://schemas.microsoft.com/office/powerpoint/2010/main" xmlns="" val="84870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there areas of controversy?</a:t>
            </a:r>
            <a:endParaRPr lang="en-US" dirty="0"/>
          </a:p>
        </p:txBody>
      </p:sp>
    </p:spTree>
    <p:extLst>
      <p:ext uri="{BB962C8B-B14F-4D97-AF65-F5344CB8AC3E}">
        <p14:creationId xmlns:p14="http://schemas.microsoft.com/office/powerpoint/2010/main" xmlns="" val="1028676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7700" y="2133600"/>
            <a:ext cx="8562702" cy="4262323"/>
          </a:xfrm>
          <a:prstGeom prst="rect">
            <a:avLst/>
          </a:prstGeom>
        </p:spPr>
      </p:pic>
      <p:sp>
        <p:nvSpPr>
          <p:cNvPr id="5" name="Title 4"/>
          <p:cNvSpPr>
            <a:spLocks noGrp="1"/>
          </p:cNvSpPr>
          <p:nvPr>
            <p:ph type="title"/>
          </p:nvPr>
        </p:nvSpPr>
        <p:spPr>
          <a:xfrm>
            <a:off x="647700" y="457200"/>
            <a:ext cx="8229600" cy="1154097"/>
          </a:xfrm>
        </p:spPr>
        <p:txBody>
          <a:bodyPr>
            <a:normAutofit fontScale="90000"/>
          </a:bodyPr>
          <a:lstStyle/>
          <a:p>
            <a:r>
              <a:rPr lang="en-US" dirty="0" smtClean="0"/>
              <a:t>Disclaimer: </a:t>
            </a:r>
            <a:br>
              <a:rPr lang="en-US" dirty="0" smtClean="0"/>
            </a:br>
            <a:r>
              <a:rPr lang="en-US" sz="4400" dirty="0" smtClean="0"/>
              <a:t>No Financial Interests</a:t>
            </a:r>
            <a:endParaRPr lang="en-US" sz="4400" dirty="0"/>
          </a:p>
        </p:txBody>
      </p:sp>
    </p:spTree>
    <p:extLst>
      <p:ext uri="{BB962C8B-B14F-4D97-AF65-F5344CB8AC3E}">
        <p14:creationId xmlns:p14="http://schemas.microsoft.com/office/powerpoint/2010/main" xmlns="" val="1044915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courses are safe</a:t>
            </a:r>
            <a:endParaRPr lang="en-US" dirty="0"/>
          </a:p>
        </p:txBody>
      </p:sp>
      <p:sp>
        <p:nvSpPr>
          <p:cNvPr id="3" name="Content Placeholder 2"/>
          <p:cNvSpPr>
            <a:spLocks noGrp="1"/>
          </p:cNvSpPr>
          <p:nvPr>
            <p:ph idx="1"/>
          </p:nvPr>
        </p:nvSpPr>
        <p:spPr/>
        <p:txBody>
          <a:bodyPr>
            <a:normAutofit/>
          </a:bodyPr>
          <a:lstStyle/>
          <a:p>
            <a:r>
              <a:rPr lang="en-US" sz="2400" dirty="0" smtClean="0"/>
              <a:t>True</a:t>
            </a:r>
          </a:p>
          <a:p>
            <a:endParaRPr lang="en-US" sz="2400" dirty="0"/>
          </a:p>
          <a:p>
            <a:r>
              <a:rPr lang="en-US" sz="2400" dirty="0" smtClean="0"/>
              <a:t>False</a:t>
            </a:r>
          </a:p>
          <a:p>
            <a:endParaRPr lang="en-US" sz="2400" dirty="0" smtClean="0"/>
          </a:p>
          <a:p>
            <a:r>
              <a:rPr lang="en-US" sz="2400" dirty="0" smtClean="0"/>
              <a:t> Maybe</a:t>
            </a:r>
            <a:endParaRPr lang="en-US" sz="2400" dirty="0"/>
          </a:p>
        </p:txBody>
      </p:sp>
    </p:spTree>
    <p:extLst>
      <p:ext uri="{BB962C8B-B14F-4D97-AF65-F5344CB8AC3E}">
        <p14:creationId xmlns:p14="http://schemas.microsoft.com/office/powerpoint/2010/main" xmlns="" val="2773659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771525" y="152400"/>
            <a:ext cx="8743950" cy="1143000"/>
          </a:xfrm>
        </p:spPr>
        <p:txBody>
          <a:bodyPr>
            <a:normAutofit fontScale="90000"/>
          </a:bodyPr>
          <a:lstStyle/>
          <a:p>
            <a:pPr>
              <a:defRPr/>
            </a:pPr>
            <a:r>
              <a:rPr lang="en-US" smtClean="0">
                <a:cs typeface="+mj-cs"/>
              </a:rPr>
              <a:t>Multiple Dosing in Animal Studies</a:t>
            </a:r>
            <a:br>
              <a:rPr lang="en-US" smtClean="0">
                <a:cs typeface="+mj-cs"/>
              </a:rPr>
            </a:br>
            <a:r>
              <a:rPr lang="en-US" smtClean="0">
                <a:cs typeface="+mj-cs"/>
              </a:rPr>
              <a:t>Effects on other organs</a:t>
            </a:r>
          </a:p>
        </p:txBody>
      </p:sp>
      <p:sp>
        <p:nvSpPr>
          <p:cNvPr id="150533" name="Rectangle 5"/>
          <p:cNvSpPr>
            <a:spLocks noGrp="1" noChangeArrowheads="1"/>
          </p:cNvSpPr>
          <p:nvPr>
            <p:ph idx="1"/>
          </p:nvPr>
        </p:nvSpPr>
        <p:spPr>
          <a:xfrm>
            <a:off x="1104900" y="2209800"/>
            <a:ext cx="7086600" cy="3886200"/>
          </a:xfrm>
        </p:spPr>
        <p:txBody>
          <a:bodyPr>
            <a:normAutofit lnSpcReduction="10000"/>
          </a:bodyPr>
          <a:lstStyle/>
          <a:p>
            <a:pPr>
              <a:lnSpc>
                <a:spcPct val="90000"/>
              </a:lnSpc>
              <a:defRPr/>
            </a:pPr>
            <a:r>
              <a:rPr lang="en-US" sz="2400" dirty="0" smtClean="0">
                <a:cs typeface="+mn-cs"/>
              </a:rPr>
              <a:t>Sheep</a:t>
            </a:r>
          </a:p>
          <a:p>
            <a:pPr lvl="1">
              <a:lnSpc>
                <a:spcPct val="90000"/>
              </a:lnSpc>
              <a:defRPr/>
            </a:pPr>
            <a:r>
              <a:rPr lang="en-US" sz="2000" dirty="0" smtClean="0"/>
              <a:t>Growth restriction</a:t>
            </a:r>
          </a:p>
          <a:p>
            <a:pPr lvl="1">
              <a:lnSpc>
                <a:spcPct val="90000"/>
              </a:lnSpc>
              <a:defRPr/>
            </a:pPr>
            <a:r>
              <a:rPr lang="en-US" sz="2000" dirty="0" smtClean="0"/>
              <a:t>Glucose intolerance</a:t>
            </a:r>
          </a:p>
          <a:p>
            <a:pPr lvl="1">
              <a:lnSpc>
                <a:spcPct val="90000"/>
              </a:lnSpc>
              <a:defRPr/>
            </a:pPr>
            <a:r>
              <a:rPr lang="en-US" sz="2000" dirty="0" smtClean="0"/>
              <a:t>Delayed nervous system maturation</a:t>
            </a:r>
          </a:p>
          <a:p>
            <a:pPr>
              <a:lnSpc>
                <a:spcPct val="90000"/>
              </a:lnSpc>
              <a:defRPr/>
            </a:pPr>
            <a:r>
              <a:rPr lang="en-US" sz="2400" dirty="0" smtClean="0">
                <a:cs typeface="+mn-cs"/>
              </a:rPr>
              <a:t>Mice</a:t>
            </a:r>
          </a:p>
          <a:p>
            <a:pPr lvl="1">
              <a:lnSpc>
                <a:spcPct val="90000"/>
              </a:lnSpc>
              <a:defRPr/>
            </a:pPr>
            <a:r>
              <a:rPr lang="en-US" sz="2000" dirty="0" smtClean="0"/>
              <a:t>No growth restriction</a:t>
            </a:r>
          </a:p>
          <a:p>
            <a:pPr lvl="1">
              <a:lnSpc>
                <a:spcPct val="90000"/>
              </a:lnSpc>
              <a:defRPr/>
            </a:pPr>
            <a:r>
              <a:rPr lang="en-US" sz="2000" dirty="0" smtClean="0"/>
              <a:t>Subtle changes in neurobehavioral development</a:t>
            </a:r>
          </a:p>
          <a:p>
            <a:pPr>
              <a:lnSpc>
                <a:spcPct val="90000"/>
              </a:lnSpc>
              <a:defRPr/>
            </a:pPr>
            <a:r>
              <a:rPr lang="en-US" sz="2400" dirty="0" smtClean="0">
                <a:cs typeface="+mn-cs"/>
              </a:rPr>
              <a:t>Rabbits</a:t>
            </a:r>
          </a:p>
          <a:p>
            <a:pPr lvl="1">
              <a:lnSpc>
                <a:spcPct val="90000"/>
              </a:lnSpc>
              <a:defRPr/>
            </a:pPr>
            <a:r>
              <a:rPr lang="en-US" sz="2000" dirty="0" smtClean="0"/>
              <a:t>Growth restriction</a:t>
            </a:r>
          </a:p>
          <a:p>
            <a:pPr lvl="1">
              <a:lnSpc>
                <a:spcPct val="90000"/>
              </a:lnSpc>
              <a:defRPr/>
            </a:pPr>
            <a:r>
              <a:rPr lang="en-US" sz="2000" dirty="0" smtClean="0"/>
              <a:t>Adrenal Suppression</a:t>
            </a:r>
          </a:p>
        </p:txBody>
      </p:sp>
      <p:sp>
        <p:nvSpPr>
          <p:cNvPr id="150531" name="Text Box 3"/>
          <p:cNvSpPr txBox="1">
            <a:spLocks noChangeArrowheads="1"/>
          </p:cNvSpPr>
          <p:nvPr/>
        </p:nvSpPr>
        <p:spPr bwMode="auto">
          <a:xfrm>
            <a:off x="1782763" y="2174875"/>
            <a:ext cx="2063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defRPr/>
            </a:pPr>
            <a:endParaRPr lang="en-US" sz="2400" b="0">
              <a:latin typeface="Times New Roman" charset="0"/>
              <a:cs typeface="+mn-cs"/>
            </a:endParaRPr>
          </a:p>
        </p:txBody>
      </p:sp>
      <p:sp>
        <p:nvSpPr>
          <p:cNvPr id="150532" name="Text Box 4"/>
          <p:cNvSpPr txBox="1">
            <a:spLocks noChangeArrowheads="1"/>
          </p:cNvSpPr>
          <p:nvPr/>
        </p:nvSpPr>
        <p:spPr bwMode="auto">
          <a:xfrm>
            <a:off x="1782763" y="2784475"/>
            <a:ext cx="2063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defRPr/>
            </a:pPr>
            <a:endParaRPr lang="en-US" sz="2400" b="0">
              <a:latin typeface="Times New Roman"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533">
                                            <p:txEl>
                                              <p:pRg st="0" end="0"/>
                                            </p:txEl>
                                          </p:spTgt>
                                        </p:tgtEl>
                                        <p:attrNameLst>
                                          <p:attrName>style.visibility</p:attrName>
                                        </p:attrNameLst>
                                      </p:cBhvr>
                                      <p:to>
                                        <p:strVal val="visible"/>
                                      </p:to>
                                    </p:set>
                                    <p:animEffect transition="in" filter="wipe(up)">
                                      <p:cBhvr>
                                        <p:cTn id="7" dur="500"/>
                                        <p:tgtEl>
                                          <p:spTgt spid="150533">
                                            <p:txEl>
                                              <p:pRg st="0" end="0"/>
                                            </p:txEl>
                                          </p:spTgt>
                                        </p:tgtEl>
                                      </p:cBhvr>
                                    </p:animEffect>
                                  </p:childTnLst>
                                  <p:subTnLst>
                                    <p:animClr clrSpc="rgb" dir="cw">
                                      <p:cBhvr override="childStyle">
                                        <p:cTn dur="1" fill="hold" display="0" masterRel="nextClick" afterEffect="1"/>
                                        <p:tgtEl>
                                          <p:spTgt spid="150533">
                                            <p:txEl>
                                              <p:pRg st="0" end="0"/>
                                            </p:txEl>
                                          </p:spTgt>
                                        </p:tgtEl>
                                        <p:attrNameLst>
                                          <p:attrName>ppt_c</p:attrName>
                                        </p:attrNameLst>
                                      </p:cBhvr>
                                      <p:to>
                                        <a:srgbClr val="C0C0C0"/>
                                      </p:to>
                                    </p:animClr>
                                  </p:subTnLst>
                                </p:cTn>
                              </p:par>
                              <p:par>
                                <p:cTn id="8" presetID="22" presetClass="entr" presetSubtype="1" fill="hold" grpId="0" nodeType="withEffect">
                                  <p:stCondLst>
                                    <p:cond delay="0"/>
                                  </p:stCondLst>
                                  <p:childTnLst>
                                    <p:set>
                                      <p:cBhvr>
                                        <p:cTn id="9" dur="1" fill="hold">
                                          <p:stCondLst>
                                            <p:cond delay="0"/>
                                          </p:stCondLst>
                                        </p:cTn>
                                        <p:tgtEl>
                                          <p:spTgt spid="150533">
                                            <p:txEl>
                                              <p:pRg st="1" end="1"/>
                                            </p:txEl>
                                          </p:spTgt>
                                        </p:tgtEl>
                                        <p:attrNameLst>
                                          <p:attrName>style.visibility</p:attrName>
                                        </p:attrNameLst>
                                      </p:cBhvr>
                                      <p:to>
                                        <p:strVal val="visible"/>
                                      </p:to>
                                    </p:set>
                                    <p:animEffect transition="in" filter="wipe(up)">
                                      <p:cBhvr>
                                        <p:cTn id="10" dur="500"/>
                                        <p:tgtEl>
                                          <p:spTgt spid="150533">
                                            <p:txEl>
                                              <p:pRg st="1" end="1"/>
                                            </p:txEl>
                                          </p:spTgt>
                                        </p:tgtEl>
                                      </p:cBhvr>
                                    </p:animEffect>
                                  </p:childTnLst>
                                  <p:subTnLst>
                                    <p:animClr clrSpc="rgb" dir="cw">
                                      <p:cBhvr override="childStyle">
                                        <p:cTn dur="1" fill="hold" display="0" masterRel="nextClick" afterEffect="1"/>
                                        <p:tgtEl>
                                          <p:spTgt spid="150533">
                                            <p:txEl>
                                              <p:pRg st="1" end="1"/>
                                            </p:txEl>
                                          </p:spTgt>
                                        </p:tgtEl>
                                        <p:attrNameLst>
                                          <p:attrName>ppt_c</p:attrName>
                                        </p:attrNameLst>
                                      </p:cBhvr>
                                      <p:to>
                                        <a:srgbClr val="C0C0C0"/>
                                      </p:to>
                                    </p:animClr>
                                  </p:subTnLst>
                                </p:cTn>
                              </p:par>
                              <p:par>
                                <p:cTn id="11" presetID="22" presetClass="entr" presetSubtype="1" fill="hold" grpId="0" nodeType="withEffect">
                                  <p:stCondLst>
                                    <p:cond delay="0"/>
                                  </p:stCondLst>
                                  <p:childTnLst>
                                    <p:set>
                                      <p:cBhvr>
                                        <p:cTn id="12" dur="1" fill="hold">
                                          <p:stCondLst>
                                            <p:cond delay="0"/>
                                          </p:stCondLst>
                                        </p:cTn>
                                        <p:tgtEl>
                                          <p:spTgt spid="150533">
                                            <p:txEl>
                                              <p:pRg st="2" end="2"/>
                                            </p:txEl>
                                          </p:spTgt>
                                        </p:tgtEl>
                                        <p:attrNameLst>
                                          <p:attrName>style.visibility</p:attrName>
                                        </p:attrNameLst>
                                      </p:cBhvr>
                                      <p:to>
                                        <p:strVal val="visible"/>
                                      </p:to>
                                    </p:set>
                                    <p:animEffect transition="in" filter="wipe(up)">
                                      <p:cBhvr>
                                        <p:cTn id="13" dur="500"/>
                                        <p:tgtEl>
                                          <p:spTgt spid="150533">
                                            <p:txEl>
                                              <p:pRg st="2" end="2"/>
                                            </p:txEl>
                                          </p:spTgt>
                                        </p:tgtEl>
                                      </p:cBhvr>
                                    </p:animEffect>
                                  </p:childTnLst>
                                  <p:subTnLst>
                                    <p:animClr clrSpc="rgb" dir="cw">
                                      <p:cBhvr override="childStyle">
                                        <p:cTn dur="1" fill="hold" display="0" masterRel="nextClick" afterEffect="1"/>
                                        <p:tgtEl>
                                          <p:spTgt spid="150533">
                                            <p:txEl>
                                              <p:pRg st="2" end="2"/>
                                            </p:txEl>
                                          </p:spTgt>
                                        </p:tgtEl>
                                        <p:attrNameLst>
                                          <p:attrName>ppt_c</p:attrName>
                                        </p:attrNameLst>
                                      </p:cBhvr>
                                      <p:to>
                                        <a:srgbClr val="C0C0C0"/>
                                      </p:to>
                                    </p:animClr>
                                  </p:subTnLst>
                                </p:cTn>
                              </p:par>
                              <p:par>
                                <p:cTn id="14" presetID="22" presetClass="entr" presetSubtype="1" fill="hold" grpId="0" nodeType="withEffect">
                                  <p:stCondLst>
                                    <p:cond delay="0"/>
                                  </p:stCondLst>
                                  <p:childTnLst>
                                    <p:set>
                                      <p:cBhvr>
                                        <p:cTn id="15" dur="1" fill="hold">
                                          <p:stCondLst>
                                            <p:cond delay="0"/>
                                          </p:stCondLst>
                                        </p:cTn>
                                        <p:tgtEl>
                                          <p:spTgt spid="150533">
                                            <p:txEl>
                                              <p:pRg st="3" end="3"/>
                                            </p:txEl>
                                          </p:spTgt>
                                        </p:tgtEl>
                                        <p:attrNameLst>
                                          <p:attrName>style.visibility</p:attrName>
                                        </p:attrNameLst>
                                      </p:cBhvr>
                                      <p:to>
                                        <p:strVal val="visible"/>
                                      </p:to>
                                    </p:set>
                                    <p:animEffect transition="in" filter="wipe(up)">
                                      <p:cBhvr>
                                        <p:cTn id="16" dur="500"/>
                                        <p:tgtEl>
                                          <p:spTgt spid="150533">
                                            <p:txEl>
                                              <p:pRg st="3" end="3"/>
                                            </p:txEl>
                                          </p:spTgt>
                                        </p:tgtEl>
                                      </p:cBhvr>
                                    </p:animEffect>
                                  </p:childTnLst>
                                  <p:subTnLst>
                                    <p:animClr clrSpc="rgb" dir="cw">
                                      <p:cBhvr override="childStyle">
                                        <p:cTn dur="1" fill="hold" display="0" masterRel="nextClick" afterEffect="1"/>
                                        <p:tgtEl>
                                          <p:spTgt spid="150533">
                                            <p:txEl>
                                              <p:pRg st="3" end="3"/>
                                            </p:txEl>
                                          </p:spTgt>
                                        </p:tgtEl>
                                        <p:attrNameLst>
                                          <p:attrName>ppt_c</p:attrName>
                                        </p:attrNameLst>
                                      </p:cBhvr>
                                      <p:to>
                                        <a:srgbClr val="C0C0C0"/>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0533">
                                            <p:txEl>
                                              <p:pRg st="4" end="4"/>
                                            </p:txEl>
                                          </p:spTgt>
                                        </p:tgtEl>
                                        <p:attrNameLst>
                                          <p:attrName>style.visibility</p:attrName>
                                        </p:attrNameLst>
                                      </p:cBhvr>
                                      <p:to>
                                        <p:strVal val="visible"/>
                                      </p:to>
                                    </p:set>
                                    <p:animEffect transition="in" filter="wipe(up)">
                                      <p:cBhvr>
                                        <p:cTn id="21" dur="500"/>
                                        <p:tgtEl>
                                          <p:spTgt spid="150533">
                                            <p:txEl>
                                              <p:pRg st="4" end="4"/>
                                            </p:txEl>
                                          </p:spTgt>
                                        </p:tgtEl>
                                      </p:cBhvr>
                                    </p:animEffect>
                                  </p:childTnLst>
                                  <p:subTnLst>
                                    <p:animClr clrSpc="rgb" dir="cw">
                                      <p:cBhvr override="childStyle">
                                        <p:cTn dur="1" fill="hold" display="0" masterRel="nextClick" afterEffect="1"/>
                                        <p:tgtEl>
                                          <p:spTgt spid="150533">
                                            <p:txEl>
                                              <p:pRg st="4" end="4"/>
                                            </p:txEl>
                                          </p:spTgt>
                                        </p:tgtEl>
                                        <p:attrNameLst>
                                          <p:attrName>ppt_c</p:attrName>
                                        </p:attrNameLst>
                                      </p:cBhvr>
                                      <p:to>
                                        <a:srgbClr val="C0C0C0"/>
                                      </p:to>
                                    </p:animClr>
                                  </p:subTnLst>
                                </p:cTn>
                              </p:par>
                              <p:par>
                                <p:cTn id="22" presetID="22" presetClass="entr" presetSubtype="1" fill="hold" grpId="0" nodeType="withEffect">
                                  <p:stCondLst>
                                    <p:cond delay="0"/>
                                  </p:stCondLst>
                                  <p:childTnLst>
                                    <p:set>
                                      <p:cBhvr>
                                        <p:cTn id="23" dur="1" fill="hold">
                                          <p:stCondLst>
                                            <p:cond delay="0"/>
                                          </p:stCondLst>
                                        </p:cTn>
                                        <p:tgtEl>
                                          <p:spTgt spid="150533">
                                            <p:txEl>
                                              <p:pRg st="5" end="5"/>
                                            </p:txEl>
                                          </p:spTgt>
                                        </p:tgtEl>
                                        <p:attrNameLst>
                                          <p:attrName>style.visibility</p:attrName>
                                        </p:attrNameLst>
                                      </p:cBhvr>
                                      <p:to>
                                        <p:strVal val="visible"/>
                                      </p:to>
                                    </p:set>
                                    <p:animEffect transition="in" filter="wipe(up)">
                                      <p:cBhvr>
                                        <p:cTn id="24" dur="500"/>
                                        <p:tgtEl>
                                          <p:spTgt spid="150533">
                                            <p:txEl>
                                              <p:pRg st="5" end="5"/>
                                            </p:txEl>
                                          </p:spTgt>
                                        </p:tgtEl>
                                      </p:cBhvr>
                                    </p:animEffect>
                                  </p:childTnLst>
                                  <p:subTnLst>
                                    <p:animClr clrSpc="rgb" dir="cw">
                                      <p:cBhvr override="childStyle">
                                        <p:cTn dur="1" fill="hold" display="0" masterRel="nextClick" afterEffect="1"/>
                                        <p:tgtEl>
                                          <p:spTgt spid="150533">
                                            <p:txEl>
                                              <p:pRg st="5" end="5"/>
                                            </p:txEl>
                                          </p:spTgt>
                                        </p:tgtEl>
                                        <p:attrNameLst>
                                          <p:attrName>ppt_c</p:attrName>
                                        </p:attrNameLst>
                                      </p:cBhvr>
                                      <p:to>
                                        <a:srgbClr val="C0C0C0"/>
                                      </p:to>
                                    </p:animClr>
                                  </p:subTnLst>
                                </p:cTn>
                              </p:par>
                              <p:par>
                                <p:cTn id="25" presetID="22" presetClass="entr" presetSubtype="1" fill="hold" grpId="0" nodeType="withEffect">
                                  <p:stCondLst>
                                    <p:cond delay="0"/>
                                  </p:stCondLst>
                                  <p:childTnLst>
                                    <p:set>
                                      <p:cBhvr>
                                        <p:cTn id="26" dur="1" fill="hold">
                                          <p:stCondLst>
                                            <p:cond delay="0"/>
                                          </p:stCondLst>
                                        </p:cTn>
                                        <p:tgtEl>
                                          <p:spTgt spid="150533">
                                            <p:txEl>
                                              <p:pRg st="6" end="6"/>
                                            </p:txEl>
                                          </p:spTgt>
                                        </p:tgtEl>
                                        <p:attrNameLst>
                                          <p:attrName>style.visibility</p:attrName>
                                        </p:attrNameLst>
                                      </p:cBhvr>
                                      <p:to>
                                        <p:strVal val="visible"/>
                                      </p:to>
                                    </p:set>
                                    <p:animEffect transition="in" filter="wipe(up)">
                                      <p:cBhvr>
                                        <p:cTn id="27" dur="500"/>
                                        <p:tgtEl>
                                          <p:spTgt spid="150533">
                                            <p:txEl>
                                              <p:pRg st="6" end="6"/>
                                            </p:txEl>
                                          </p:spTgt>
                                        </p:tgtEl>
                                      </p:cBhvr>
                                    </p:animEffect>
                                  </p:childTnLst>
                                  <p:subTnLst>
                                    <p:animClr clrSpc="rgb" dir="cw">
                                      <p:cBhvr override="childStyle">
                                        <p:cTn dur="1" fill="hold" display="0" masterRel="nextClick" afterEffect="1"/>
                                        <p:tgtEl>
                                          <p:spTgt spid="150533">
                                            <p:txEl>
                                              <p:pRg st="6" end="6"/>
                                            </p:txEl>
                                          </p:spTgt>
                                        </p:tgtEl>
                                        <p:attrNameLst>
                                          <p:attrName>ppt_c</p:attrName>
                                        </p:attrNameLst>
                                      </p:cBhvr>
                                      <p:to>
                                        <a:srgbClr val="C0C0C0"/>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50533">
                                            <p:txEl>
                                              <p:pRg st="7" end="7"/>
                                            </p:txEl>
                                          </p:spTgt>
                                        </p:tgtEl>
                                        <p:attrNameLst>
                                          <p:attrName>style.visibility</p:attrName>
                                        </p:attrNameLst>
                                      </p:cBhvr>
                                      <p:to>
                                        <p:strVal val="visible"/>
                                      </p:to>
                                    </p:set>
                                    <p:animEffect transition="in" filter="wipe(up)">
                                      <p:cBhvr>
                                        <p:cTn id="32" dur="500"/>
                                        <p:tgtEl>
                                          <p:spTgt spid="150533">
                                            <p:txEl>
                                              <p:pRg st="7" end="7"/>
                                            </p:txEl>
                                          </p:spTgt>
                                        </p:tgtEl>
                                      </p:cBhvr>
                                    </p:animEffect>
                                  </p:childTnLst>
                                  <p:subTnLst>
                                    <p:animClr clrSpc="rgb" dir="cw">
                                      <p:cBhvr override="childStyle">
                                        <p:cTn dur="1" fill="hold" display="0" masterRel="nextClick" afterEffect="1"/>
                                        <p:tgtEl>
                                          <p:spTgt spid="150533">
                                            <p:txEl>
                                              <p:pRg st="7" end="7"/>
                                            </p:txEl>
                                          </p:spTgt>
                                        </p:tgtEl>
                                        <p:attrNameLst>
                                          <p:attrName>ppt_c</p:attrName>
                                        </p:attrNameLst>
                                      </p:cBhvr>
                                      <p:to>
                                        <a:srgbClr val="C0C0C0"/>
                                      </p:to>
                                    </p:animClr>
                                  </p:subTnLst>
                                </p:cTn>
                              </p:par>
                              <p:par>
                                <p:cTn id="33" presetID="22" presetClass="entr" presetSubtype="1" fill="hold" grpId="0" nodeType="withEffect">
                                  <p:stCondLst>
                                    <p:cond delay="0"/>
                                  </p:stCondLst>
                                  <p:childTnLst>
                                    <p:set>
                                      <p:cBhvr>
                                        <p:cTn id="34" dur="1" fill="hold">
                                          <p:stCondLst>
                                            <p:cond delay="0"/>
                                          </p:stCondLst>
                                        </p:cTn>
                                        <p:tgtEl>
                                          <p:spTgt spid="150533">
                                            <p:txEl>
                                              <p:pRg st="8" end="8"/>
                                            </p:txEl>
                                          </p:spTgt>
                                        </p:tgtEl>
                                        <p:attrNameLst>
                                          <p:attrName>style.visibility</p:attrName>
                                        </p:attrNameLst>
                                      </p:cBhvr>
                                      <p:to>
                                        <p:strVal val="visible"/>
                                      </p:to>
                                    </p:set>
                                    <p:animEffect transition="in" filter="wipe(up)">
                                      <p:cBhvr>
                                        <p:cTn id="35" dur="500"/>
                                        <p:tgtEl>
                                          <p:spTgt spid="150533">
                                            <p:txEl>
                                              <p:pRg st="8" end="8"/>
                                            </p:txEl>
                                          </p:spTgt>
                                        </p:tgtEl>
                                      </p:cBhvr>
                                    </p:animEffect>
                                  </p:childTnLst>
                                  <p:subTnLst>
                                    <p:animClr clrSpc="rgb" dir="cw">
                                      <p:cBhvr override="childStyle">
                                        <p:cTn dur="1" fill="hold" display="0" masterRel="nextClick" afterEffect="1"/>
                                        <p:tgtEl>
                                          <p:spTgt spid="150533">
                                            <p:txEl>
                                              <p:pRg st="8" end="8"/>
                                            </p:txEl>
                                          </p:spTgt>
                                        </p:tgtEl>
                                        <p:attrNameLst>
                                          <p:attrName>ppt_c</p:attrName>
                                        </p:attrNameLst>
                                      </p:cBhvr>
                                      <p:to>
                                        <a:srgbClr val="C0C0C0"/>
                                      </p:to>
                                    </p:animClr>
                                  </p:subTnLst>
                                </p:cTn>
                              </p:par>
                              <p:par>
                                <p:cTn id="36" presetID="22" presetClass="entr" presetSubtype="1" fill="hold" grpId="0" nodeType="withEffect">
                                  <p:stCondLst>
                                    <p:cond delay="0"/>
                                  </p:stCondLst>
                                  <p:childTnLst>
                                    <p:set>
                                      <p:cBhvr>
                                        <p:cTn id="37" dur="1" fill="hold">
                                          <p:stCondLst>
                                            <p:cond delay="0"/>
                                          </p:stCondLst>
                                        </p:cTn>
                                        <p:tgtEl>
                                          <p:spTgt spid="150533">
                                            <p:txEl>
                                              <p:pRg st="9" end="9"/>
                                            </p:txEl>
                                          </p:spTgt>
                                        </p:tgtEl>
                                        <p:attrNameLst>
                                          <p:attrName>style.visibility</p:attrName>
                                        </p:attrNameLst>
                                      </p:cBhvr>
                                      <p:to>
                                        <p:strVal val="visible"/>
                                      </p:to>
                                    </p:set>
                                    <p:animEffect transition="in" filter="wipe(up)">
                                      <p:cBhvr>
                                        <p:cTn id="38" dur="500"/>
                                        <p:tgtEl>
                                          <p:spTgt spid="150533">
                                            <p:txEl>
                                              <p:pRg st="9" end="9"/>
                                            </p:txEl>
                                          </p:spTgt>
                                        </p:tgtEl>
                                      </p:cBhvr>
                                    </p:animEffect>
                                  </p:childTnLst>
                                  <p:subTnLst>
                                    <p:animClr clrSpc="rgb" dir="cw">
                                      <p:cBhvr override="childStyle">
                                        <p:cTn dur="1" fill="hold" display="0" masterRel="nextClick" afterEffect="1"/>
                                        <p:tgtEl>
                                          <p:spTgt spid="150533">
                                            <p:txEl>
                                              <p:pRg st="9" end="9"/>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771525" y="304800"/>
            <a:ext cx="8743950" cy="1143000"/>
          </a:xfrm>
        </p:spPr>
        <p:txBody>
          <a:bodyPr anchor="ctr"/>
          <a:lstStyle/>
          <a:p>
            <a:pPr>
              <a:defRPr/>
            </a:pPr>
            <a:r>
              <a:rPr lang="en-US" dirty="0" smtClean="0">
                <a:cs typeface="+mj-cs"/>
              </a:rPr>
              <a:t>Neurotoxicity of Glucocorticoids</a:t>
            </a:r>
          </a:p>
        </p:txBody>
      </p:sp>
      <p:sp>
        <p:nvSpPr>
          <p:cNvPr id="196611" name="Rectangle 3"/>
          <p:cNvSpPr>
            <a:spLocks noGrp="1" noChangeArrowheads="1"/>
          </p:cNvSpPr>
          <p:nvPr>
            <p:ph idx="1"/>
          </p:nvPr>
        </p:nvSpPr>
        <p:spPr>
          <a:xfrm>
            <a:off x="771525" y="1447800"/>
            <a:ext cx="9515475" cy="4876800"/>
          </a:xfrm>
        </p:spPr>
        <p:txBody>
          <a:bodyPr/>
          <a:lstStyle/>
          <a:p>
            <a:pPr>
              <a:defRPr/>
            </a:pPr>
            <a:r>
              <a:rPr lang="en-US" dirty="0" smtClean="0">
                <a:cs typeface="+mn-cs"/>
              </a:rPr>
              <a:t>Enhance ischemic damage to brain neurons</a:t>
            </a:r>
          </a:p>
          <a:p>
            <a:pPr lvl="1">
              <a:defRPr/>
            </a:pPr>
            <a:r>
              <a:rPr lang="en-US" sz="2400" dirty="0" err="1" smtClean="0"/>
              <a:t>Sapolsky</a:t>
            </a:r>
            <a:r>
              <a:rPr lang="en-US" sz="2400" dirty="0" smtClean="0"/>
              <a:t> et al. </a:t>
            </a:r>
            <a:r>
              <a:rPr lang="en-US" sz="2400" i="1" dirty="0" smtClean="0"/>
              <a:t>Science</a:t>
            </a:r>
            <a:r>
              <a:rPr lang="en-US" sz="2400" dirty="0" smtClean="0"/>
              <a:t> 1985</a:t>
            </a:r>
            <a:endParaRPr lang="en-US" dirty="0" smtClean="0"/>
          </a:p>
          <a:p>
            <a:pPr>
              <a:defRPr/>
            </a:pPr>
            <a:r>
              <a:rPr lang="en-US" dirty="0" smtClean="0">
                <a:cs typeface="+mn-cs"/>
              </a:rPr>
              <a:t>Alter myelination</a:t>
            </a:r>
          </a:p>
          <a:p>
            <a:pPr lvl="1">
              <a:defRPr/>
            </a:pPr>
            <a:r>
              <a:rPr lang="en-US" dirty="0" smtClean="0"/>
              <a:t> </a:t>
            </a:r>
            <a:r>
              <a:rPr lang="en-US" sz="2400" dirty="0" smtClean="0"/>
              <a:t>Dunlop et al.  </a:t>
            </a:r>
            <a:r>
              <a:rPr lang="en-US" sz="2400" i="1" dirty="0" smtClean="0"/>
              <a:t>J </a:t>
            </a:r>
            <a:r>
              <a:rPr lang="en-US" sz="2400" i="1" dirty="0" err="1" smtClean="0"/>
              <a:t>Matern</a:t>
            </a:r>
            <a:r>
              <a:rPr lang="en-US" sz="2400" i="1" dirty="0" smtClean="0"/>
              <a:t> Fetal Med</a:t>
            </a:r>
            <a:r>
              <a:rPr lang="en-US" sz="2400" dirty="0" smtClean="0"/>
              <a:t> 1997</a:t>
            </a:r>
            <a:endParaRPr lang="en-US" dirty="0" smtClean="0"/>
          </a:p>
          <a:p>
            <a:pPr>
              <a:defRPr/>
            </a:pPr>
            <a:r>
              <a:rPr lang="en-US" dirty="0" smtClean="0">
                <a:cs typeface="+mn-cs"/>
              </a:rPr>
              <a:t>Decrease brain weight</a:t>
            </a:r>
          </a:p>
          <a:p>
            <a:pPr lvl="1">
              <a:defRPr/>
            </a:pPr>
            <a:r>
              <a:rPr lang="en-US" sz="2400" dirty="0" smtClean="0"/>
              <a:t>Huang et al. </a:t>
            </a:r>
            <a:r>
              <a:rPr lang="en-US" sz="2400" i="1" dirty="0" err="1" smtClean="0"/>
              <a:t>Obstet</a:t>
            </a:r>
            <a:r>
              <a:rPr lang="en-US" sz="2400" i="1" dirty="0" smtClean="0"/>
              <a:t> </a:t>
            </a:r>
            <a:r>
              <a:rPr lang="en-US" sz="2400" i="1" dirty="0" err="1" smtClean="0"/>
              <a:t>Gynecol</a:t>
            </a:r>
            <a:r>
              <a:rPr lang="en-US" sz="2400" dirty="0" smtClean="0"/>
              <a:t> 1999</a:t>
            </a:r>
            <a:endParaRPr lang="en-US" dirty="0" smtClean="0"/>
          </a:p>
          <a:p>
            <a:pPr>
              <a:defRPr/>
            </a:pPr>
            <a:r>
              <a:rPr lang="en-US" dirty="0" smtClean="0">
                <a:cs typeface="+mn-cs"/>
              </a:rPr>
              <a:t>Glucocorticoid receptor </a:t>
            </a:r>
            <a:r>
              <a:rPr lang="en-US" dirty="0" err="1" smtClean="0">
                <a:cs typeface="+mn-cs"/>
              </a:rPr>
              <a:t>autoregulation</a:t>
            </a:r>
            <a:r>
              <a:rPr lang="en-US" dirty="0" smtClean="0">
                <a:cs typeface="+mn-cs"/>
              </a:rPr>
              <a:t> does not occur during organogenesis</a:t>
            </a:r>
          </a:p>
          <a:p>
            <a:pPr lvl="1">
              <a:defRPr/>
            </a:pPr>
            <a:r>
              <a:rPr lang="en-US" sz="2400" dirty="0" err="1" smtClean="0"/>
              <a:t>Ghosh</a:t>
            </a:r>
            <a:r>
              <a:rPr lang="en-US" sz="2400" dirty="0" smtClean="0"/>
              <a:t> et al. </a:t>
            </a:r>
            <a:r>
              <a:rPr lang="en-US" sz="2400" i="1" dirty="0" err="1" smtClean="0"/>
              <a:t>Toxicol</a:t>
            </a:r>
            <a:r>
              <a:rPr lang="en-US" sz="2400" i="1" dirty="0" smtClean="0"/>
              <a:t> </a:t>
            </a:r>
            <a:r>
              <a:rPr lang="en-US" sz="2400" i="1" dirty="0" err="1" smtClean="0"/>
              <a:t>Appl</a:t>
            </a:r>
            <a:r>
              <a:rPr lang="en-US" sz="2400" i="1" dirty="0" smtClean="0"/>
              <a:t> </a:t>
            </a:r>
            <a:r>
              <a:rPr lang="en-US" sz="2400" i="1" dirty="0" err="1" smtClean="0"/>
              <a:t>Pharmacol</a:t>
            </a:r>
            <a:r>
              <a:rPr lang="en-US" sz="2400" i="1" dirty="0" smtClean="0"/>
              <a:t> </a:t>
            </a:r>
            <a:r>
              <a:rPr lang="en-US" sz="2400" dirty="0" smtClean="0"/>
              <a:t>2000</a:t>
            </a:r>
            <a:endParaRPr lang="en-US" dirty="0" smtClean="0"/>
          </a:p>
          <a:p>
            <a:pPr>
              <a:defRPr/>
            </a:pPr>
            <a:endParaRPr lang="en-US" dirty="0" smtClean="0">
              <a:cs typeface="+mn-cs"/>
            </a:endParaRPr>
          </a:p>
          <a:p>
            <a:pPr lvl="1">
              <a:defRPr/>
            </a:pPr>
            <a:endParaRPr lang="en-US" dirty="0" smtClean="0"/>
          </a:p>
          <a:p>
            <a:pPr>
              <a:defRPr/>
            </a:pPr>
            <a:endParaRPr lang="en-US" dirty="0" smtClean="0">
              <a:cs typeface="+mn-cs"/>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Effect transition="in" filter="wipe(up)">
                                      <p:cBhvr>
                                        <p:cTn id="7" dur="500"/>
                                        <p:tgtEl>
                                          <p:spTgt spid="19661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6611">
                                            <p:txEl>
                                              <p:pRg st="1" end="1"/>
                                            </p:txEl>
                                          </p:spTgt>
                                        </p:tgtEl>
                                        <p:attrNameLst>
                                          <p:attrName>style.visibility</p:attrName>
                                        </p:attrNameLst>
                                      </p:cBhvr>
                                      <p:to>
                                        <p:strVal val="visible"/>
                                      </p:to>
                                    </p:set>
                                    <p:animEffect transition="in" filter="wipe(up)">
                                      <p:cBhvr>
                                        <p:cTn id="10" dur="500"/>
                                        <p:tgtEl>
                                          <p:spTgt spid="19661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96611">
                                            <p:txEl>
                                              <p:pRg st="2" end="2"/>
                                            </p:txEl>
                                          </p:spTgt>
                                        </p:tgtEl>
                                        <p:attrNameLst>
                                          <p:attrName>style.visibility</p:attrName>
                                        </p:attrNameLst>
                                      </p:cBhvr>
                                      <p:to>
                                        <p:strVal val="visible"/>
                                      </p:to>
                                    </p:set>
                                    <p:animEffect transition="in" filter="wipe(up)">
                                      <p:cBhvr>
                                        <p:cTn id="15" dur="500"/>
                                        <p:tgtEl>
                                          <p:spTgt spid="1966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96611">
                                            <p:txEl>
                                              <p:pRg st="3" end="3"/>
                                            </p:txEl>
                                          </p:spTgt>
                                        </p:tgtEl>
                                        <p:attrNameLst>
                                          <p:attrName>style.visibility</p:attrName>
                                        </p:attrNameLst>
                                      </p:cBhvr>
                                      <p:to>
                                        <p:strVal val="visible"/>
                                      </p:to>
                                    </p:set>
                                    <p:animEffect transition="in" filter="wipe(up)">
                                      <p:cBhvr>
                                        <p:cTn id="18" dur="500"/>
                                        <p:tgtEl>
                                          <p:spTgt spid="196611">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6611">
                                            <p:txEl>
                                              <p:pRg st="4" end="4"/>
                                            </p:txEl>
                                          </p:spTgt>
                                        </p:tgtEl>
                                        <p:attrNameLst>
                                          <p:attrName>style.visibility</p:attrName>
                                        </p:attrNameLst>
                                      </p:cBhvr>
                                      <p:to>
                                        <p:strVal val="visible"/>
                                      </p:to>
                                    </p:set>
                                    <p:animEffect transition="in" filter="wipe(up)">
                                      <p:cBhvr>
                                        <p:cTn id="23" dur="500"/>
                                        <p:tgtEl>
                                          <p:spTgt spid="196611">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96611">
                                            <p:txEl>
                                              <p:pRg st="5" end="5"/>
                                            </p:txEl>
                                          </p:spTgt>
                                        </p:tgtEl>
                                        <p:attrNameLst>
                                          <p:attrName>style.visibility</p:attrName>
                                        </p:attrNameLst>
                                      </p:cBhvr>
                                      <p:to>
                                        <p:strVal val="visible"/>
                                      </p:to>
                                    </p:set>
                                    <p:animEffect transition="in" filter="wipe(up)">
                                      <p:cBhvr>
                                        <p:cTn id="26" dur="500"/>
                                        <p:tgtEl>
                                          <p:spTgt spid="196611">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96611">
                                            <p:txEl>
                                              <p:pRg st="6" end="6"/>
                                            </p:txEl>
                                          </p:spTgt>
                                        </p:tgtEl>
                                        <p:attrNameLst>
                                          <p:attrName>style.visibility</p:attrName>
                                        </p:attrNameLst>
                                      </p:cBhvr>
                                      <p:to>
                                        <p:strVal val="visible"/>
                                      </p:to>
                                    </p:set>
                                    <p:animEffect transition="in" filter="wipe(up)">
                                      <p:cBhvr>
                                        <p:cTn id="31" dur="500"/>
                                        <p:tgtEl>
                                          <p:spTgt spid="196611">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96611">
                                            <p:txEl>
                                              <p:pRg st="7" end="7"/>
                                            </p:txEl>
                                          </p:spTgt>
                                        </p:tgtEl>
                                        <p:attrNameLst>
                                          <p:attrName>style.visibility</p:attrName>
                                        </p:attrNameLst>
                                      </p:cBhvr>
                                      <p:to>
                                        <p:strVal val="visible"/>
                                      </p:to>
                                    </p:set>
                                    <p:animEffect transition="in" filter="wipe(up)">
                                      <p:cBhvr>
                                        <p:cTn id="34" dur="500"/>
                                        <p:tgtEl>
                                          <p:spTgt spid="1966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2"/>
          <p:cNvGrpSpPr>
            <a:grpSpLocks/>
          </p:cNvGrpSpPr>
          <p:nvPr/>
        </p:nvGrpSpPr>
        <p:grpSpPr bwMode="auto">
          <a:xfrm>
            <a:off x="723900" y="762000"/>
            <a:ext cx="8658225" cy="5715000"/>
            <a:chOff x="528" y="240"/>
            <a:chExt cx="4848" cy="3600"/>
          </a:xfrm>
        </p:grpSpPr>
        <p:pic>
          <p:nvPicPr>
            <p:cNvPr id="22528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l="12999" b="6563"/>
            <a:stretch>
              <a:fillRect/>
            </a:stretch>
          </p:blipFill>
          <p:spPr bwMode="auto">
            <a:xfrm>
              <a:off x="1056" y="240"/>
              <a:ext cx="4176" cy="3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5284" name="Text Box 4"/>
            <p:cNvSpPr txBox="1">
              <a:spLocks noChangeArrowheads="1"/>
            </p:cNvSpPr>
            <p:nvPr/>
          </p:nvSpPr>
          <p:spPr bwMode="auto">
            <a:xfrm>
              <a:off x="528" y="576"/>
              <a:ext cx="76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400" b="0">
                  <a:latin typeface="Times New Roman" charset="0"/>
                  <a:cs typeface="+mn-cs"/>
                </a:rPr>
                <a:t>PRETERM</a:t>
              </a:r>
            </a:p>
          </p:txBody>
        </p:sp>
        <p:sp>
          <p:nvSpPr>
            <p:cNvPr id="225285" name="Text Box 5"/>
            <p:cNvSpPr txBox="1">
              <a:spLocks noChangeArrowheads="1"/>
            </p:cNvSpPr>
            <p:nvPr/>
          </p:nvSpPr>
          <p:spPr bwMode="auto">
            <a:xfrm>
              <a:off x="576" y="2227"/>
              <a:ext cx="76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400" b="0">
                  <a:latin typeface="Times New Roman" charset="0"/>
                  <a:cs typeface="+mn-cs"/>
                </a:rPr>
                <a:t>TERM</a:t>
              </a:r>
            </a:p>
          </p:txBody>
        </p:sp>
        <p:sp>
          <p:nvSpPr>
            <p:cNvPr id="225286" name="Text Box 6"/>
            <p:cNvSpPr txBox="1">
              <a:spLocks noChangeArrowheads="1"/>
            </p:cNvSpPr>
            <p:nvPr/>
          </p:nvSpPr>
          <p:spPr bwMode="auto">
            <a:xfrm>
              <a:off x="576" y="3600"/>
              <a:ext cx="76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400" b="0">
                  <a:latin typeface="Times New Roman" charset="0"/>
                  <a:cs typeface="+mn-cs"/>
                </a:rPr>
                <a:t>1 CM</a:t>
              </a:r>
            </a:p>
          </p:txBody>
        </p:sp>
        <p:sp>
          <p:nvSpPr>
            <p:cNvPr id="225287" name="Line 7"/>
            <p:cNvSpPr>
              <a:spLocks noChangeShapeType="1"/>
            </p:cNvSpPr>
            <p:nvPr/>
          </p:nvSpPr>
          <p:spPr bwMode="auto">
            <a:xfrm>
              <a:off x="624" y="3600"/>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25288" name="Text Box 8"/>
            <p:cNvSpPr txBox="1">
              <a:spLocks noChangeArrowheads="1"/>
            </p:cNvSpPr>
            <p:nvPr/>
          </p:nvSpPr>
          <p:spPr bwMode="auto">
            <a:xfrm>
              <a:off x="1584" y="3648"/>
              <a:ext cx="52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400" b="0">
                  <a:latin typeface="Times New Roman" charset="0"/>
                  <a:cs typeface="+mn-cs"/>
                </a:rPr>
                <a:t>Control</a:t>
              </a:r>
            </a:p>
          </p:txBody>
        </p:sp>
        <p:sp>
          <p:nvSpPr>
            <p:cNvPr id="225289" name="Text Box 9"/>
            <p:cNvSpPr txBox="1">
              <a:spLocks noChangeArrowheads="1"/>
            </p:cNvSpPr>
            <p:nvPr/>
          </p:nvSpPr>
          <p:spPr bwMode="auto">
            <a:xfrm>
              <a:off x="2640" y="3648"/>
              <a:ext cx="110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400" b="0">
                  <a:latin typeface="Times New Roman" charset="0"/>
                  <a:cs typeface="+mn-cs"/>
                </a:rPr>
                <a:t>Single Corticosteroid</a:t>
              </a:r>
            </a:p>
          </p:txBody>
        </p:sp>
        <p:sp>
          <p:nvSpPr>
            <p:cNvPr id="225290" name="Text Box 10"/>
            <p:cNvSpPr txBox="1">
              <a:spLocks noChangeArrowheads="1"/>
            </p:cNvSpPr>
            <p:nvPr/>
          </p:nvSpPr>
          <p:spPr bwMode="auto">
            <a:xfrm>
              <a:off x="3936" y="3648"/>
              <a:ext cx="144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400" b="0">
                  <a:latin typeface="Times New Roman" charset="0"/>
                  <a:cs typeface="+mn-cs"/>
                </a:rPr>
                <a:t>Repeated Corticosteroid</a:t>
              </a:r>
            </a:p>
          </p:txBody>
        </p:sp>
      </p:grpSp>
      <p:sp>
        <p:nvSpPr>
          <p:cNvPr id="225291" name="Text Box 11"/>
          <p:cNvSpPr txBox="1">
            <a:spLocks noChangeArrowheads="1"/>
          </p:cNvSpPr>
          <p:nvPr/>
        </p:nvSpPr>
        <p:spPr bwMode="auto">
          <a:xfrm>
            <a:off x="2552700" y="166688"/>
            <a:ext cx="5265738" cy="519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This is your brain on steroids.</a:t>
            </a:r>
          </a:p>
        </p:txBody>
      </p:sp>
      <p:sp>
        <p:nvSpPr>
          <p:cNvPr id="2" name="TextBox 1"/>
          <p:cNvSpPr txBox="1"/>
          <p:nvPr/>
        </p:nvSpPr>
        <p:spPr>
          <a:xfrm>
            <a:off x="266700" y="6474023"/>
            <a:ext cx="3051374" cy="307777"/>
          </a:xfrm>
          <a:prstGeom prst="rect">
            <a:avLst/>
          </a:prstGeom>
          <a:noFill/>
        </p:spPr>
        <p:txBody>
          <a:bodyPr wrap="none" rtlCol="0">
            <a:spAutoFit/>
          </a:bodyPr>
          <a:lstStyle/>
          <a:p>
            <a:r>
              <a:rPr lang="en-US" sz="1400" dirty="0" smtClean="0"/>
              <a:t>Huang et Al. </a:t>
            </a:r>
            <a:r>
              <a:rPr lang="en-US" sz="1400" dirty="0" err="1" smtClean="0"/>
              <a:t>Obstet</a:t>
            </a:r>
            <a:r>
              <a:rPr lang="en-US" sz="1400" dirty="0" smtClean="0"/>
              <a:t> </a:t>
            </a:r>
            <a:r>
              <a:rPr lang="en-US" sz="1400" dirty="0" err="1" smtClean="0"/>
              <a:t>Gynecol</a:t>
            </a:r>
            <a:r>
              <a:rPr lang="en-US" sz="1400" dirty="0" smtClean="0"/>
              <a:t> 1999</a:t>
            </a:r>
            <a:endParaRPr lang="en-US" sz="14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998637" y="152400"/>
            <a:ext cx="8387953" cy="1143000"/>
          </a:xfrm>
        </p:spPr>
        <p:txBody>
          <a:bodyPr>
            <a:noAutofit/>
          </a:bodyPr>
          <a:lstStyle/>
          <a:p>
            <a:r>
              <a:rPr lang="en-US" altLang="en-US" sz="2800" dirty="0" smtClean="0">
                <a:latin typeface="Arial" panose="020B0604020202020204" pitchFamily="34" charset="0"/>
              </a:rPr>
              <a:t>Association of ACT with mortality and neuro-development outcomes among infants born at 22 to 25 weeks gestation</a:t>
            </a:r>
          </a:p>
        </p:txBody>
      </p:sp>
      <p:sp>
        <p:nvSpPr>
          <p:cNvPr id="75778" name="Content Placeholder 2"/>
          <p:cNvSpPr>
            <a:spLocks noGrp="1"/>
          </p:cNvSpPr>
          <p:nvPr>
            <p:ph idx="4294967295"/>
          </p:nvPr>
        </p:nvSpPr>
        <p:spPr>
          <a:xfrm>
            <a:off x="1056680" y="2057400"/>
            <a:ext cx="8389442" cy="4113609"/>
          </a:xfrm>
        </p:spPr>
        <p:txBody>
          <a:bodyPr/>
          <a:lstStyle/>
          <a:p>
            <a:pPr marL="229448" indent="-229448">
              <a:defRPr/>
            </a:pPr>
            <a:r>
              <a:rPr lang="en-US" altLang="en-US" dirty="0" smtClean="0">
                <a:latin typeface="Arial" panose="020B0604020202020204" pitchFamily="34" charset="0"/>
              </a:rPr>
              <a:t>23 academic perinatal centers in the United States </a:t>
            </a:r>
            <a:endParaRPr lang="en-US" altLang="en-US" dirty="0">
              <a:latin typeface="Arial" panose="020B0604020202020204" pitchFamily="34" charset="0"/>
            </a:endParaRPr>
          </a:p>
          <a:p>
            <a:pPr marL="229448" indent="-229448">
              <a:defRPr/>
            </a:pPr>
            <a:r>
              <a:rPr lang="en-US" altLang="en-US" dirty="0" smtClean="0">
                <a:latin typeface="Arial" panose="020B0604020202020204" pitchFamily="34" charset="0"/>
              </a:rPr>
              <a:t>Data collected prospective on infants born at 22 to 25 weeks</a:t>
            </a:r>
          </a:p>
          <a:p>
            <a:pPr marL="229448" indent="-229448">
              <a:defRPr/>
            </a:pPr>
            <a:r>
              <a:rPr lang="en-US" altLang="en-US" dirty="0" smtClean="0">
                <a:latin typeface="Arial" panose="020B0604020202020204" pitchFamily="34" charset="0"/>
              </a:rPr>
              <a:t>Follow-up exams on 4,924 babies born between 1993 and 2008 who survived to 18 to 22 months.</a:t>
            </a:r>
            <a:endParaRPr lang="en-US" altLang="en-US" dirty="0">
              <a:latin typeface="Arial" panose="020B0604020202020204" pitchFamily="34" charset="0"/>
            </a:endParaRPr>
          </a:p>
          <a:p>
            <a:pPr marL="229448" indent="-229448">
              <a:defRPr/>
            </a:pPr>
            <a:r>
              <a:rPr lang="en-US" altLang="en-US" dirty="0" smtClean="0">
                <a:latin typeface="Arial" panose="020B0604020202020204" pitchFamily="34" charset="0"/>
              </a:rPr>
              <a:t>Compared health outcomes based upon ACT use </a:t>
            </a:r>
            <a:endParaRPr lang="en-US" altLang="en-US" dirty="0">
              <a:latin typeface="Arial" panose="020B0604020202020204" pitchFamily="34" charset="0"/>
            </a:endParaRPr>
          </a:p>
          <a:p>
            <a:pPr marL="229448" indent="-229448">
              <a:defRPr/>
            </a:pPr>
            <a:r>
              <a:rPr lang="en-US" altLang="en-US" dirty="0" smtClean="0">
                <a:latin typeface="Arial" panose="020B0604020202020204" pitchFamily="34" charset="0"/>
              </a:rPr>
              <a:t>Examiners were blinded as to the steroid use.</a:t>
            </a:r>
          </a:p>
          <a:p>
            <a:pPr marL="0" indent="0">
              <a:buNone/>
              <a:defRPr/>
            </a:pPr>
            <a:endParaRPr lang="en-US" altLang="en-US" sz="1125" dirty="0">
              <a:latin typeface="Arial" panose="020B0604020202020204" pitchFamily="34" charset="0"/>
            </a:endParaRPr>
          </a:p>
          <a:p>
            <a:pPr marL="0" indent="0">
              <a:buNone/>
              <a:defRPr/>
            </a:pPr>
            <a:r>
              <a:rPr lang="en-US" altLang="en-US" sz="1125" dirty="0">
                <a:latin typeface="Arial" panose="020B0604020202020204" pitchFamily="34" charset="0"/>
              </a:rPr>
              <a:t>Carlo et al., 2011</a:t>
            </a:r>
          </a:p>
        </p:txBody>
      </p:sp>
    </p:spTree>
    <p:extLst>
      <p:ext uri="{BB962C8B-B14F-4D97-AF65-F5344CB8AC3E}">
        <p14:creationId xmlns:p14="http://schemas.microsoft.com/office/powerpoint/2010/main" xmlns="" val="51245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071977971"/>
              </p:ext>
            </p:extLst>
          </p:nvPr>
        </p:nvGraphicFramePr>
        <p:xfrm>
          <a:off x="641145" y="1219200"/>
          <a:ext cx="9600270" cy="4796542"/>
        </p:xfrm>
        <a:graphic>
          <a:graphicData uri="http://schemas.openxmlformats.org/drawingml/2006/table">
            <a:tbl>
              <a:tblPr firstRow="1" bandRow="1">
                <a:tableStyleId>{5C22544A-7EE6-4342-B048-85BDC9FD1C3A}</a:tableStyleId>
              </a:tblPr>
              <a:tblGrid>
                <a:gridCol w="1124452"/>
                <a:gridCol w="1209315"/>
                <a:gridCol w="1347221"/>
                <a:gridCol w="1463908"/>
                <a:gridCol w="1421476"/>
                <a:gridCol w="1548773"/>
                <a:gridCol w="1485125"/>
              </a:tblGrid>
              <a:tr h="299393">
                <a:tc>
                  <a:txBody>
                    <a:bodyPr/>
                    <a:lstStyle/>
                    <a:p>
                      <a:r>
                        <a:rPr lang="en-US" sz="1500" dirty="0" smtClean="0">
                          <a:latin typeface="Calibri" charset="0"/>
                          <a:ea typeface="Calibri" charset="0"/>
                          <a:cs typeface="Calibri" charset="0"/>
                        </a:rPr>
                        <a:t>Gest</a:t>
                      </a:r>
                      <a:r>
                        <a:rPr lang="en-US" sz="1500" baseline="0" dirty="0" smtClean="0">
                          <a:latin typeface="Calibri" charset="0"/>
                          <a:ea typeface="Calibri" charset="0"/>
                          <a:cs typeface="Calibri" charset="0"/>
                        </a:rPr>
                        <a:t> Age</a:t>
                      </a:r>
                      <a:endParaRPr lang="en-US" sz="1500" dirty="0">
                        <a:latin typeface="Calibri" charset="0"/>
                        <a:ea typeface="Calibri" charset="0"/>
                        <a:cs typeface="Calibri" charset="0"/>
                      </a:endParaRPr>
                    </a:p>
                  </a:txBody>
                  <a:tcPr marL="77153" marR="77153" marT="38576" marB="38576"/>
                </a:tc>
                <a:tc gridSpan="2">
                  <a:txBody>
                    <a:bodyPr/>
                    <a:lstStyle/>
                    <a:p>
                      <a:pPr algn="ctr"/>
                      <a:r>
                        <a:rPr lang="en-US" sz="1500" dirty="0" smtClean="0">
                          <a:latin typeface="Calibri" charset="0"/>
                          <a:ea typeface="Calibri" charset="0"/>
                          <a:cs typeface="Calibri" charset="0"/>
                        </a:rPr>
                        <a:t>22 Weeks</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23 Weeks</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24 Weeks</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299393">
                <a:tc>
                  <a:txBody>
                    <a:bodyPr/>
                    <a:lstStyle/>
                    <a:p>
                      <a:pPr algn="ct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No 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No 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No ACT</a:t>
                      </a:r>
                      <a:endParaRPr lang="en-US" sz="1500" dirty="0">
                        <a:latin typeface="Calibri" charset="0"/>
                        <a:ea typeface="Calibri" charset="0"/>
                        <a:cs typeface="Calibri" charset="0"/>
                      </a:endParaRPr>
                    </a:p>
                  </a:txBody>
                  <a:tcPr marL="77153" marR="77153" marT="38576" marB="38576"/>
                </a:tc>
              </a:tr>
              <a:tr h="516761">
                <a:tc>
                  <a:txBody>
                    <a:bodyPr/>
                    <a:lstStyle/>
                    <a:p>
                      <a:r>
                        <a:rPr lang="en-US" sz="1500" dirty="0" smtClean="0">
                          <a:latin typeface="Calibri" charset="0"/>
                          <a:ea typeface="Calibri" charset="0"/>
                          <a:cs typeface="Calibri" charset="0"/>
                        </a:rPr>
                        <a:t>Death</a:t>
                      </a:r>
                      <a:endParaRPr lang="en-US" sz="14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85/116 (73.3)</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220/267</a:t>
                      </a:r>
                      <a:r>
                        <a:rPr lang="en-US" sz="1500" baseline="0" dirty="0" smtClean="0">
                          <a:latin typeface="Calibri" charset="0"/>
                          <a:ea typeface="Calibri" charset="0"/>
                          <a:cs typeface="Calibri" charset="0"/>
                        </a:rPr>
                        <a:t> </a:t>
                      </a:r>
                      <a:r>
                        <a:rPr lang="en-US" sz="1500" dirty="0" smtClean="0">
                          <a:latin typeface="Calibri" charset="0"/>
                          <a:ea typeface="Calibri" charset="0"/>
                          <a:cs typeface="Calibri" charset="0"/>
                        </a:rPr>
                        <a:t>(82.4)</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634/1072 (59.1)</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585/796</a:t>
                      </a:r>
                      <a:r>
                        <a:rPr lang="en-US" sz="1500" baseline="0" dirty="0" smtClean="0">
                          <a:latin typeface="Calibri" charset="0"/>
                          <a:ea typeface="Calibri" charset="0"/>
                          <a:cs typeface="Calibri" charset="0"/>
                        </a:rPr>
                        <a:t> </a:t>
                      </a:r>
                      <a:r>
                        <a:rPr lang="en-US" sz="1500" dirty="0" smtClean="0">
                          <a:latin typeface="Calibri" charset="0"/>
                          <a:ea typeface="Calibri" charset="0"/>
                          <a:cs typeface="Calibri" charset="0"/>
                        </a:rPr>
                        <a:t>(73.5)</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1141/2768</a:t>
                      </a:r>
                      <a:r>
                        <a:rPr lang="en-US" sz="1500" baseline="0" dirty="0" smtClean="0">
                          <a:latin typeface="Calibri" charset="0"/>
                          <a:ea typeface="Calibri" charset="0"/>
                          <a:cs typeface="Calibri" charset="0"/>
                        </a:rPr>
                        <a:t> </a:t>
                      </a:r>
                      <a:r>
                        <a:rPr lang="en-US" sz="1500" dirty="0" smtClean="0">
                          <a:latin typeface="Calibri" charset="0"/>
                          <a:ea typeface="Calibri" charset="0"/>
                          <a:cs typeface="Calibri" charset="0"/>
                        </a:rPr>
                        <a:t>(41.2)</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411/786 (52.3)</a:t>
                      </a:r>
                      <a:endParaRPr lang="en-US" sz="1500" dirty="0">
                        <a:latin typeface="Calibri" charset="0"/>
                        <a:ea typeface="Calibri" charset="0"/>
                        <a:cs typeface="Calibri" charset="0"/>
                      </a:endParaRPr>
                    </a:p>
                  </a:txBody>
                  <a:tcPr marL="77153" marR="77153" marT="38576" marB="38576"/>
                </a:tc>
              </a:tr>
              <a:tr h="482127">
                <a:tc>
                  <a:txBody>
                    <a:bodyPr/>
                    <a:lstStyle/>
                    <a:p>
                      <a:r>
                        <a:rPr lang="en-US" sz="1400" dirty="0" smtClean="0">
                          <a:latin typeface="Calibri" charset="0"/>
                          <a:ea typeface="Calibri" charset="0"/>
                          <a:cs typeface="Calibri" charset="0"/>
                        </a:rPr>
                        <a:t>OR (95% CI)</a:t>
                      </a:r>
                      <a:endParaRPr lang="en-US" sz="1400" dirty="0">
                        <a:latin typeface="Calibri" charset="0"/>
                        <a:ea typeface="Calibri" charset="0"/>
                        <a:cs typeface="Calibri" charset="0"/>
                      </a:endParaRPr>
                    </a:p>
                  </a:txBody>
                  <a:tcPr marL="77153" marR="77153" marT="38576" marB="38576"/>
                </a:tc>
                <a:tc gridSpan="2">
                  <a:txBody>
                    <a:bodyPr/>
                    <a:lstStyle/>
                    <a:p>
                      <a:pPr algn="ctr"/>
                      <a:r>
                        <a:rPr lang="en-US" sz="1500" dirty="0" smtClean="0">
                          <a:latin typeface="Calibri" charset="0"/>
                          <a:ea typeface="Calibri" charset="0"/>
                          <a:cs typeface="Calibri" charset="0"/>
                        </a:rPr>
                        <a:t>0.60 (0.34-1.07)</a:t>
                      </a: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0.50 (0.40-0.63)</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0.66 (0.55-0.79)</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299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charset="0"/>
                          <a:ea typeface="Calibri" charset="0"/>
                          <a:cs typeface="Calibri" charset="0"/>
                        </a:rPr>
                        <a:t>NDI</a:t>
                      </a:r>
                      <a:endParaRPr lang="en-US" sz="1400" dirty="0" smtClean="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16/27 (59.3)</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23/41 (56.1)</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204/371 (55.0)</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91/162 (56.2)</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570/1361 (41.9)</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148/285 (51.9)</a:t>
                      </a:r>
                      <a:endParaRPr lang="en-US" sz="1500" dirty="0">
                        <a:latin typeface="Calibri" charset="0"/>
                        <a:ea typeface="Calibri" charset="0"/>
                        <a:cs typeface="Calibri" charset="0"/>
                      </a:endParaRPr>
                    </a:p>
                  </a:txBody>
                  <a:tcPr marL="77153" marR="77153" marT="38576" marB="38576"/>
                </a:tc>
              </a:tr>
              <a:tr h="482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charset="0"/>
                          <a:ea typeface="Calibri" charset="0"/>
                          <a:cs typeface="Calibri" charset="0"/>
                        </a:rPr>
                        <a:t>OR (95% CI)</a:t>
                      </a:r>
                    </a:p>
                  </a:txBody>
                  <a:tcPr marL="77153" marR="77153" marT="38576" marB="38576"/>
                </a:tc>
                <a:tc gridSpan="2">
                  <a:txBody>
                    <a:bodyPr/>
                    <a:lstStyle/>
                    <a:p>
                      <a:pPr algn="ctr"/>
                      <a:r>
                        <a:rPr lang="en-US" sz="1500" dirty="0" smtClean="0">
                          <a:latin typeface="Calibri" charset="0"/>
                          <a:ea typeface="Calibri" charset="0"/>
                          <a:cs typeface="Calibri" charset="0"/>
                        </a:rPr>
                        <a:t>1.14 (0.39-3.28)</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1.11 (0.72-1.71)</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0.8 (0.60-1.08)</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299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charset="0"/>
                          <a:ea typeface="Calibri" charset="0"/>
                          <a:cs typeface="Calibri" charset="0"/>
                        </a:rPr>
                        <a:t>MDI&lt;70</a:t>
                      </a:r>
                      <a:endParaRPr lang="en-US" sz="1400" dirty="0" smtClean="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14/21 (66.7)</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16/32</a:t>
                      </a:r>
                      <a:r>
                        <a:rPr lang="en-US" sz="1500" baseline="0" dirty="0" smtClean="0">
                          <a:latin typeface="Calibri" charset="0"/>
                          <a:ea typeface="Calibri" charset="0"/>
                          <a:cs typeface="Calibri" charset="0"/>
                        </a:rPr>
                        <a:t> (50.0)</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159/295 ((53.9)</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67/134 (50.0)</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425/1008 (42.2)</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11/257 (45.9)</a:t>
                      </a:r>
                      <a:endParaRPr lang="en-US" sz="1500" dirty="0">
                        <a:latin typeface="Calibri" charset="0"/>
                        <a:ea typeface="Calibri" charset="0"/>
                        <a:cs typeface="Calibri" charset="0"/>
                      </a:endParaRPr>
                    </a:p>
                  </a:txBody>
                  <a:tcPr marL="77153" marR="77153" marT="38576" marB="38576"/>
                </a:tc>
              </a:tr>
              <a:tr h="482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charset="0"/>
                          <a:ea typeface="Calibri" charset="0"/>
                          <a:cs typeface="Calibri" charset="0"/>
                        </a:rPr>
                        <a:t>OR (95% CI)</a:t>
                      </a:r>
                    </a:p>
                  </a:txBody>
                  <a:tcPr marL="77153" marR="77153" marT="38576" marB="38576"/>
                </a:tc>
                <a:tc gridSpan="2">
                  <a:txBody>
                    <a:bodyPr/>
                    <a:lstStyle/>
                    <a:p>
                      <a:pPr algn="ctr"/>
                      <a:r>
                        <a:rPr lang="en-US" sz="1500" dirty="0" smtClean="0">
                          <a:latin typeface="Calibri" charset="0"/>
                          <a:ea typeface="Calibri" charset="0"/>
                          <a:cs typeface="Calibri" charset="0"/>
                        </a:rPr>
                        <a:t>2.16</a:t>
                      </a:r>
                      <a:r>
                        <a:rPr lang="en-US" sz="1500" baseline="0" dirty="0" smtClean="0">
                          <a:latin typeface="Calibri" charset="0"/>
                          <a:ea typeface="Calibri" charset="0"/>
                          <a:cs typeface="Calibri" charset="0"/>
                        </a:rPr>
                        <a:t> (0.36-13.1)</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1.27 (0.79-2.03)</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0.85 (0.62-1.16)</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299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charset="0"/>
                          <a:ea typeface="Calibri" charset="0"/>
                          <a:cs typeface="Calibri" charset="0"/>
                        </a:rPr>
                        <a:t>PDI&lt;70</a:t>
                      </a:r>
                    </a:p>
                  </a:txBody>
                  <a:tcPr marL="77153" marR="77153" marT="38576" marB="38576"/>
                </a:tc>
                <a:tc>
                  <a:txBody>
                    <a:bodyPr/>
                    <a:lstStyle/>
                    <a:p>
                      <a:pPr algn="ctr"/>
                      <a:r>
                        <a:rPr lang="en-US" sz="1500" dirty="0" smtClean="0">
                          <a:latin typeface="Calibri" charset="0"/>
                          <a:ea typeface="Calibri" charset="0"/>
                          <a:cs typeface="Calibri" charset="0"/>
                        </a:rPr>
                        <a:t>10/21 (47.6)</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13/34</a:t>
                      </a:r>
                      <a:r>
                        <a:rPr lang="en-US" sz="1500" baseline="0" dirty="0" smtClean="0">
                          <a:latin typeface="Calibri" charset="0"/>
                          <a:ea typeface="Calibri" charset="0"/>
                          <a:cs typeface="Calibri" charset="0"/>
                        </a:rPr>
                        <a:t> (38.2)</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111/ 293 (37.9)</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55/136 (40.4)</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307/996 (30.8)</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87/254 (34.3)</a:t>
                      </a:r>
                      <a:endParaRPr lang="en-US" sz="1500" dirty="0">
                        <a:latin typeface="Calibri" charset="0"/>
                        <a:ea typeface="Calibri" charset="0"/>
                        <a:cs typeface="Calibri" charset="0"/>
                      </a:endParaRPr>
                    </a:p>
                  </a:txBody>
                  <a:tcPr marL="77153" marR="77153" marT="38576" marB="38576"/>
                </a:tc>
              </a:tr>
              <a:tr h="4821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charset="0"/>
                          <a:ea typeface="Calibri" charset="0"/>
                          <a:cs typeface="Calibri" charset="0"/>
                        </a:rPr>
                        <a:t>OR (95% CI)</a:t>
                      </a:r>
                    </a:p>
                  </a:txBody>
                  <a:tcPr marL="77153" marR="77153" marT="38576" marB="38576"/>
                </a:tc>
                <a:tc gridSpan="2">
                  <a:txBody>
                    <a:bodyPr/>
                    <a:lstStyle/>
                    <a:p>
                      <a:pPr algn="ctr"/>
                      <a:r>
                        <a:rPr lang="en-US" sz="1500" dirty="0" smtClean="0">
                          <a:latin typeface="Calibri" charset="0"/>
                          <a:ea typeface="Calibri" charset="0"/>
                          <a:cs typeface="Calibri" charset="0"/>
                        </a:rPr>
                        <a:t>1.47 (0.48-4.50)</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0.93 (0.58-1.50)</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0.69 (0.49-0.95)</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516761">
                <a:tc>
                  <a:txBody>
                    <a:bodyPr/>
                    <a:lstStyle/>
                    <a:p>
                      <a:r>
                        <a:rPr lang="en-US" sz="1500" dirty="0" smtClean="0">
                          <a:latin typeface="Calibri" charset="0"/>
                          <a:ea typeface="Calibri" charset="0"/>
                          <a:cs typeface="Calibri" charset="0"/>
                        </a:rPr>
                        <a:t>Mod-</a:t>
                      </a:r>
                      <a:r>
                        <a:rPr lang="en-US" sz="1500" dirty="0" err="1" smtClean="0">
                          <a:latin typeface="Calibri" charset="0"/>
                          <a:ea typeface="Calibri" charset="0"/>
                          <a:cs typeface="Calibri" charset="0"/>
                        </a:rPr>
                        <a:t>Sev</a:t>
                      </a:r>
                      <a:r>
                        <a:rPr lang="en-US" sz="1500" dirty="0" smtClean="0">
                          <a:latin typeface="Calibri" charset="0"/>
                          <a:ea typeface="Calibri" charset="0"/>
                          <a:cs typeface="Calibri" charset="0"/>
                        </a:rPr>
                        <a:t> CP</a:t>
                      </a:r>
                      <a:endParaRPr lang="en-US" sz="1500" dirty="0">
                        <a:latin typeface="Calibri" charset="0"/>
                        <a:ea typeface="Calibri" charset="0"/>
                        <a:cs typeface="Calibri" charset="0"/>
                      </a:endParaRPr>
                    </a:p>
                  </a:txBody>
                  <a:tcPr marL="77153" marR="77153" marT="38576" marB="385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Calibri" charset="0"/>
                          <a:ea typeface="Calibri" charset="0"/>
                          <a:cs typeface="Calibri" charset="0"/>
                        </a:rPr>
                        <a:t>4/28 (14.3)</a:t>
                      </a:r>
                    </a:p>
                  </a:txBody>
                  <a:tcPr marL="77153" marR="77153" marT="38576" marB="38576"/>
                </a:tc>
                <a:tc>
                  <a:txBody>
                    <a:bodyPr/>
                    <a:lstStyle/>
                    <a:p>
                      <a:r>
                        <a:rPr lang="en-US" sz="1500" dirty="0" smtClean="0">
                          <a:latin typeface="Calibri" charset="0"/>
                          <a:ea typeface="Calibri" charset="0"/>
                          <a:cs typeface="Calibri" charset="0"/>
                        </a:rPr>
                        <a:t>7/44 (15.9)</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43/380 (11.3)</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31/167 (18.6)</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140/1432 (9.8)</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36/295 (12.2)</a:t>
                      </a:r>
                      <a:endParaRPr lang="en-US" sz="1500" dirty="0">
                        <a:latin typeface="Calibri" charset="0"/>
                        <a:ea typeface="Calibri" charset="0"/>
                        <a:cs typeface="Calibri" charset="0"/>
                      </a:endParaRPr>
                    </a:p>
                  </a:txBody>
                  <a:tcPr marL="77153" marR="77153" marT="38576" marB="38576"/>
                </a:tc>
              </a:tr>
              <a:tr h="299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charset="0"/>
                          <a:ea typeface="Calibri" charset="0"/>
                          <a:cs typeface="Calibri" charset="0"/>
                        </a:rPr>
                        <a:t>OR(95% CI)</a:t>
                      </a:r>
                    </a:p>
                  </a:txBody>
                  <a:tcPr marL="77153" marR="77153" marT="38576" marB="38576"/>
                </a:tc>
                <a:tc gridSpan="2">
                  <a:txBody>
                    <a:bodyPr/>
                    <a:lstStyle/>
                    <a:p>
                      <a:pPr algn="ctr"/>
                      <a:r>
                        <a:rPr lang="en-US" sz="1500" dirty="0" smtClean="0">
                          <a:latin typeface="Calibri" charset="0"/>
                          <a:ea typeface="Calibri" charset="0"/>
                          <a:cs typeface="Calibri" charset="0"/>
                        </a:rPr>
                        <a:t>0.88 (0.23-3.34)</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0.50 (0.30-0.85)</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0.71 (0.47-1.08)</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bl>
          </a:graphicData>
        </a:graphic>
      </p:graphicFrame>
      <p:sp>
        <p:nvSpPr>
          <p:cNvPr id="5" name="Rectangle 4"/>
          <p:cNvSpPr/>
          <p:nvPr/>
        </p:nvSpPr>
        <p:spPr>
          <a:xfrm>
            <a:off x="519247" y="152400"/>
            <a:ext cx="10110653" cy="954107"/>
          </a:xfrm>
          <a:prstGeom prst="rect">
            <a:avLst/>
          </a:prstGeom>
        </p:spPr>
        <p:txBody>
          <a:bodyPr wrap="square">
            <a:spAutoFit/>
          </a:bodyPr>
          <a:lstStyle/>
          <a:p>
            <a:r>
              <a:rPr lang="en-US" b="0" dirty="0">
                <a:latin typeface="Calibri" charset="0"/>
                <a:ea typeface="Calibri" charset="0"/>
                <a:cs typeface="Calibri" charset="0"/>
              </a:rPr>
              <a:t>Outcomes by 18–22 Months Corrected Age of Infants 22 to 25 </a:t>
            </a:r>
            <a:r>
              <a:rPr lang="en-US" b="0" dirty="0" err="1" smtClean="0">
                <a:latin typeface="Calibri" charset="0"/>
                <a:ea typeface="Calibri" charset="0"/>
                <a:cs typeface="Calibri" charset="0"/>
              </a:rPr>
              <a:t>Wks</a:t>
            </a:r>
            <a:r>
              <a:rPr lang="en-US" b="0" dirty="0" smtClean="0">
                <a:latin typeface="Calibri" charset="0"/>
                <a:ea typeface="Calibri" charset="0"/>
                <a:cs typeface="Calibri" charset="0"/>
              </a:rPr>
              <a:t> </a:t>
            </a:r>
            <a:r>
              <a:rPr lang="en-US" b="0" dirty="0">
                <a:latin typeface="Calibri" charset="0"/>
                <a:ea typeface="Calibri" charset="0"/>
                <a:cs typeface="Calibri" charset="0"/>
              </a:rPr>
              <a:t>by Antenatal Corticosteroid Treatment for 1993–2008 Births</a:t>
            </a:r>
          </a:p>
        </p:txBody>
      </p:sp>
      <p:sp>
        <p:nvSpPr>
          <p:cNvPr id="7" name="Rectangle 6"/>
          <p:cNvSpPr/>
          <p:nvPr/>
        </p:nvSpPr>
        <p:spPr>
          <a:xfrm>
            <a:off x="641146" y="6324600"/>
            <a:ext cx="9974717" cy="307777"/>
          </a:xfrm>
          <a:prstGeom prst="rect">
            <a:avLst/>
          </a:prstGeom>
        </p:spPr>
        <p:txBody>
          <a:bodyPr wrap="square">
            <a:spAutoFit/>
          </a:bodyPr>
          <a:lstStyle/>
          <a:p>
            <a:pPr>
              <a:defRPr/>
            </a:pPr>
            <a:r>
              <a:rPr lang="en-US" sz="1400" i="1" dirty="0">
                <a:latin typeface="Calibri" charset="0"/>
                <a:ea typeface="Calibri" charset="0"/>
                <a:cs typeface="Calibri" charset="0"/>
              </a:rPr>
              <a:t>Carlo WA, McDonald SA, </a:t>
            </a:r>
            <a:r>
              <a:rPr lang="en-US" sz="1400" i="1" dirty="0" err="1">
                <a:latin typeface="Calibri" charset="0"/>
                <a:ea typeface="Calibri" charset="0"/>
                <a:cs typeface="Calibri" charset="0"/>
              </a:rPr>
              <a:t>Fanaroff</a:t>
            </a:r>
            <a:r>
              <a:rPr lang="en-US" sz="1400" i="1" dirty="0">
                <a:latin typeface="Calibri" charset="0"/>
                <a:ea typeface="Calibri" charset="0"/>
                <a:cs typeface="Calibri" charset="0"/>
              </a:rPr>
              <a:t> AA, et al. </a:t>
            </a:r>
            <a:r>
              <a:rPr lang="en-US" sz="1400" i="1" dirty="0" smtClean="0">
                <a:latin typeface="Calibri" charset="0"/>
                <a:ea typeface="Calibri" charset="0"/>
                <a:cs typeface="Calibri" charset="0"/>
              </a:rPr>
              <a:t>JAMA </a:t>
            </a:r>
            <a:r>
              <a:rPr lang="en-US" sz="1400" i="1" dirty="0">
                <a:latin typeface="Calibri" charset="0"/>
                <a:ea typeface="Calibri" charset="0"/>
                <a:cs typeface="Calibri" charset="0"/>
              </a:rPr>
              <a:t>2011; 306:2348</a:t>
            </a:r>
          </a:p>
        </p:txBody>
      </p:sp>
    </p:spTree>
    <p:extLst>
      <p:ext uri="{BB962C8B-B14F-4D97-AF65-F5344CB8AC3E}">
        <p14:creationId xmlns:p14="http://schemas.microsoft.com/office/powerpoint/2010/main" xmlns="" val="1386353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681924215"/>
              </p:ext>
            </p:extLst>
          </p:nvPr>
        </p:nvGraphicFramePr>
        <p:xfrm>
          <a:off x="647700" y="1690388"/>
          <a:ext cx="9503364" cy="4209096"/>
        </p:xfrm>
        <a:graphic>
          <a:graphicData uri="http://schemas.openxmlformats.org/drawingml/2006/table">
            <a:tbl>
              <a:tblPr firstRow="1" bandRow="1">
                <a:tableStyleId>{5C22544A-7EE6-4342-B048-85BDC9FD1C3A}</a:tableStyleId>
              </a:tblPr>
              <a:tblGrid>
                <a:gridCol w="1113102"/>
                <a:gridCol w="1197108"/>
                <a:gridCol w="1333621"/>
                <a:gridCol w="1449131"/>
                <a:gridCol w="1407128"/>
                <a:gridCol w="1533140"/>
                <a:gridCol w="1470134"/>
              </a:tblGrid>
              <a:tr h="312896">
                <a:tc>
                  <a:txBody>
                    <a:bodyPr/>
                    <a:lstStyle/>
                    <a:p>
                      <a:r>
                        <a:rPr lang="en-US" sz="1500" dirty="0" smtClean="0">
                          <a:latin typeface="Calibri" charset="0"/>
                          <a:ea typeface="Calibri" charset="0"/>
                          <a:cs typeface="Calibri" charset="0"/>
                        </a:rPr>
                        <a:t>Gest</a:t>
                      </a:r>
                      <a:r>
                        <a:rPr lang="en-US" sz="1500" baseline="0" dirty="0" smtClean="0">
                          <a:latin typeface="Calibri" charset="0"/>
                          <a:ea typeface="Calibri" charset="0"/>
                          <a:cs typeface="Calibri" charset="0"/>
                        </a:rPr>
                        <a:t> Age</a:t>
                      </a:r>
                      <a:endParaRPr lang="en-US" sz="1500" dirty="0">
                        <a:latin typeface="Calibri" charset="0"/>
                        <a:ea typeface="Calibri" charset="0"/>
                        <a:cs typeface="Calibri" charset="0"/>
                      </a:endParaRPr>
                    </a:p>
                  </a:txBody>
                  <a:tcPr marL="77153" marR="77153" marT="38576" marB="38576"/>
                </a:tc>
                <a:tc gridSpan="2">
                  <a:txBody>
                    <a:bodyPr/>
                    <a:lstStyle/>
                    <a:p>
                      <a:pPr algn="ctr"/>
                      <a:r>
                        <a:rPr lang="en-US" sz="1500" dirty="0" smtClean="0">
                          <a:latin typeface="Calibri" charset="0"/>
                          <a:ea typeface="Calibri" charset="0"/>
                          <a:cs typeface="Calibri" charset="0"/>
                        </a:rPr>
                        <a:t>22 Weeks</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23 Weeks</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24 Weeks</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312896">
                <a:tc>
                  <a:txBody>
                    <a:bodyPr/>
                    <a:lstStyle/>
                    <a:p>
                      <a:pPr algn="ct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No 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No 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ACT</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No ACT</a:t>
                      </a:r>
                      <a:endParaRPr lang="en-US" sz="1500" dirty="0">
                        <a:latin typeface="Calibri" charset="0"/>
                        <a:ea typeface="Calibri" charset="0"/>
                        <a:cs typeface="Calibri" charset="0"/>
                      </a:endParaRPr>
                    </a:p>
                  </a:txBody>
                  <a:tcPr marL="77153" marR="77153" marT="38576" marB="38576"/>
                </a:tc>
              </a:tr>
              <a:tr h="540068">
                <a:tc>
                  <a:txBody>
                    <a:bodyPr/>
                    <a:lstStyle/>
                    <a:p>
                      <a:r>
                        <a:rPr lang="en-US" sz="2000" dirty="0" smtClean="0">
                          <a:solidFill>
                            <a:srgbClr val="FF0000"/>
                          </a:solidFill>
                          <a:latin typeface="Calibri" charset="0"/>
                          <a:ea typeface="Calibri" charset="0"/>
                          <a:cs typeface="Calibri" charset="0"/>
                        </a:rPr>
                        <a:t>Death</a:t>
                      </a:r>
                      <a:endParaRPr lang="en-US" sz="2000" dirty="0">
                        <a:solidFill>
                          <a:srgbClr val="FF0000"/>
                        </a:solidFill>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85/116 (73.3)</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220/267</a:t>
                      </a:r>
                      <a:r>
                        <a:rPr lang="en-US" sz="1500" baseline="0" dirty="0" smtClean="0">
                          <a:latin typeface="Calibri" charset="0"/>
                          <a:ea typeface="Calibri" charset="0"/>
                          <a:cs typeface="Calibri" charset="0"/>
                        </a:rPr>
                        <a:t> </a:t>
                      </a:r>
                    </a:p>
                    <a:p>
                      <a:pPr algn="ctr"/>
                      <a:r>
                        <a:rPr lang="en-US" sz="1500" dirty="0" smtClean="0">
                          <a:latin typeface="Calibri" charset="0"/>
                          <a:ea typeface="Calibri" charset="0"/>
                          <a:cs typeface="Calibri" charset="0"/>
                        </a:rPr>
                        <a:t>(82.4)</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634/1072 </a:t>
                      </a:r>
                    </a:p>
                    <a:p>
                      <a:pPr algn="ctr"/>
                      <a:r>
                        <a:rPr lang="en-US" sz="1500" dirty="0" smtClean="0">
                          <a:latin typeface="Calibri" charset="0"/>
                          <a:ea typeface="Calibri" charset="0"/>
                          <a:cs typeface="Calibri" charset="0"/>
                        </a:rPr>
                        <a:t>(59.1)</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585/796</a:t>
                      </a:r>
                      <a:r>
                        <a:rPr lang="en-US" sz="1500" baseline="0" dirty="0" smtClean="0">
                          <a:latin typeface="Calibri" charset="0"/>
                          <a:ea typeface="Calibri" charset="0"/>
                          <a:cs typeface="Calibri" charset="0"/>
                        </a:rPr>
                        <a:t> </a:t>
                      </a:r>
                    </a:p>
                    <a:p>
                      <a:pPr algn="ctr"/>
                      <a:r>
                        <a:rPr lang="en-US" sz="1500" dirty="0" smtClean="0">
                          <a:latin typeface="Calibri" charset="0"/>
                          <a:ea typeface="Calibri" charset="0"/>
                          <a:cs typeface="Calibri" charset="0"/>
                        </a:rPr>
                        <a:t>(73.5)</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1141/2768</a:t>
                      </a:r>
                      <a:r>
                        <a:rPr lang="en-US" sz="1500" baseline="0" dirty="0" smtClean="0">
                          <a:latin typeface="Calibri" charset="0"/>
                          <a:ea typeface="Calibri" charset="0"/>
                          <a:cs typeface="Calibri" charset="0"/>
                        </a:rPr>
                        <a:t> </a:t>
                      </a:r>
                    </a:p>
                    <a:p>
                      <a:pPr algn="ctr"/>
                      <a:r>
                        <a:rPr lang="en-US" sz="1500" dirty="0" smtClean="0">
                          <a:latin typeface="Calibri" charset="0"/>
                          <a:ea typeface="Calibri" charset="0"/>
                          <a:cs typeface="Calibri" charset="0"/>
                        </a:rPr>
                        <a:t>(41.2)</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411/786 </a:t>
                      </a:r>
                    </a:p>
                    <a:p>
                      <a:pPr algn="ctr"/>
                      <a:r>
                        <a:rPr lang="en-US" sz="1500" dirty="0" smtClean="0">
                          <a:latin typeface="Calibri" charset="0"/>
                          <a:ea typeface="Calibri" charset="0"/>
                          <a:cs typeface="Calibri" charset="0"/>
                        </a:rPr>
                        <a:t>(52.3)</a:t>
                      </a:r>
                      <a:endParaRPr lang="en-US" sz="1500" dirty="0">
                        <a:latin typeface="Calibri" charset="0"/>
                        <a:ea typeface="Calibri" charset="0"/>
                        <a:cs typeface="Calibri" charset="0"/>
                      </a:endParaRPr>
                    </a:p>
                  </a:txBody>
                  <a:tcPr marL="77153" marR="77153" marT="38576" marB="38576"/>
                </a:tc>
              </a:tr>
              <a:tr h="312896">
                <a:tc>
                  <a:txBody>
                    <a:bodyPr/>
                    <a:lstStyle/>
                    <a:p>
                      <a:r>
                        <a:rPr lang="en-US" sz="1400" dirty="0" smtClean="0">
                          <a:latin typeface="Calibri" charset="0"/>
                          <a:ea typeface="Calibri" charset="0"/>
                          <a:cs typeface="Calibri" charset="0"/>
                        </a:rPr>
                        <a:t>OR (95% CI)</a:t>
                      </a:r>
                      <a:endParaRPr lang="en-US" sz="1400" dirty="0">
                        <a:latin typeface="Calibri" charset="0"/>
                        <a:ea typeface="Calibri" charset="0"/>
                        <a:cs typeface="Calibri" charset="0"/>
                      </a:endParaRPr>
                    </a:p>
                  </a:txBody>
                  <a:tcPr marL="77153" marR="77153" marT="38576" marB="38576"/>
                </a:tc>
                <a:tc gridSpan="2">
                  <a:txBody>
                    <a:bodyPr/>
                    <a:lstStyle/>
                    <a:p>
                      <a:pPr algn="ctr"/>
                      <a:r>
                        <a:rPr lang="en-US" sz="1500" dirty="0" smtClean="0">
                          <a:latin typeface="Calibri" charset="0"/>
                          <a:ea typeface="Calibri" charset="0"/>
                          <a:cs typeface="Calibri" charset="0"/>
                        </a:rPr>
                        <a:t>0.60 (0.34-1.07)</a:t>
                      </a: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0.50 (0.40-0.63)</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0.66 (0.55-0.79)</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charset="0"/>
                          <a:ea typeface="Calibri" charset="0"/>
                          <a:cs typeface="Calibri" charset="0"/>
                        </a:rPr>
                        <a:t>NDI</a:t>
                      </a:r>
                      <a:endParaRPr lang="en-US" sz="1400" dirty="0" smtClean="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16/27 (59.3)</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23/41 (56.1)</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204/371 (55.0)</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91/162 (56.2)</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570/1361 (41.9)</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148/285 (51.9)</a:t>
                      </a:r>
                      <a:endParaRPr lang="en-US" sz="1500" dirty="0">
                        <a:latin typeface="Calibri" charset="0"/>
                        <a:ea typeface="Calibri" charset="0"/>
                        <a:cs typeface="Calibri" charset="0"/>
                      </a:endParaRPr>
                    </a:p>
                  </a:txBody>
                  <a:tcPr marL="77153" marR="77153" marT="38576" marB="38576"/>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charset="0"/>
                          <a:ea typeface="Calibri" charset="0"/>
                          <a:cs typeface="Calibri" charset="0"/>
                        </a:rPr>
                        <a:t>OR (95% CI)</a:t>
                      </a:r>
                    </a:p>
                  </a:txBody>
                  <a:tcPr marL="77153" marR="77153" marT="38576" marB="38576"/>
                </a:tc>
                <a:tc gridSpan="2">
                  <a:txBody>
                    <a:bodyPr/>
                    <a:lstStyle/>
                    <a:p>
                      <a:pPr algn="ctr"/>
                      <a:r>
                        <a:rPr lang="en-US" sz="1500" dirty="0" smtClean="0">
                          <a:latin typeface="Calibri" charset="0"/>
                          <a:ea typeface="Calibri" charset="0"/>
                          <a:cs typeface="Calibri" charset="0"/>
                        </a:rPr>
                        <a:t>1.14 (0.39-3.28)</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1.11 (0.72-1.71)</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0.8 (0.60-1.08)</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charset="0"/>
                          <a:ea typeface="Calibri" charset="0"/>
                          <a:cs typeface="Calibri" charset="0"/>
                        </a:rPr>
                        <a:t>MDI&lt;70</a:t>
                      </a:r>
                      <a:endParaRPr lang="en-US" sz="1400" dirty="0" smtClean="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14/21 (66.7)</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16/32</a:t>
                      </a:r>
                      <a:r>
                        <a:rPr lang="en-US" sz="1500" baseline="0" dirty="0" smtClean="0">
                          <a:latin typeface="Calibri" charset="0"/>
                          <a:ea typeface="Calibri" charset="0"/>
                          <a:cs typeface="Calibri" charset="0"/>
                        </a:rPr>
                        <a:t> (50.0)</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159/295 ((53.9)</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67/134 (50.0)</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425/1008 (42.2)</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11/257 (45.9)</a:t>
                      </a:r>
                      <a:endParaRPr lang="en-US" sz="1500" dirty="0">
                        <a:latin typeface="Calibri" charset="0"/>
                        <a:ea typeface="Calibri" charset="0"/>
                        <a:cs typeface="Calibri" charset="0"/>
                      </a:endParaRPr>
                    </a:p>
                  </a:txBody>
                  <a:tcPr marL="77153" marR="77153" marT="38576" marB="38576"/>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charset="0"/>
                          <a:ea typeface="Calibri" charset="0"/>
                          <a:cs typeface="Calibri" charset="0"/>
                        </a:rPr>
                        <a:t>OR (95% CI)</a:t>
                      </a:r>
                    </a:p>
                  </a:txBody>
                  <a:tcPr marL="77153" marR="77153" marT="38576" marB="38576"/>
                </a:tc>
                <a:tc gridSpan="2">
                  <a:txBody>
                    <a:bodyPr/>
                    <a:lstStyle/>
                    <a:p>
                      <a:pPr algn="ctr"/>
                      <a:r>
                        <a:rPr lang="en-US" sz="1500" dirty="0" smtClean="0">
                          <a:latin typeface="Calibri" charset="0"/>
                          <a:ea typeface="Calibri" charset="0"/>
                          <a:cs typeface="Calibri" charset="0"/>
                        </a:rPr>
                        <a:t>2.16</a:t>
                      </a:r>
                      <a:r>
                        <a:rPr lang="en-US" sz="1500" baseline="0" dirty="0" smtClean="0">
                          <a:latin typeface="Calibri" charset="0"/>
                          <a:ea typeface="Calibri" charset="0"/>
                          <a:cs typeface="Calibri" charset="0"/>
                        </a:rPr>
                        <a:t> (0.36-13.1)</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1.27 (0.79-2.03)</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0.85 (0.62-1.16)</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Calibri" charset="0"/>
                          <a:ea typeface="Calibri" charset="0"/>
                          <a:cs typeface="Calibri" charset="0"/>
                        </a:rPr>
                        <a:t>PDI&lt;70</a:t>
                      </a:r>
                    </a:p>
                  </a:txBody>
                  <a:tcPr marL="77153" marR="77153" marT="38576" marB="38576"/>
                </a:tc>
                <a:tc>
                  <a:txBody>
                    <a:bodyPr/>
                    <a:lstStyle/>
                    <a:p>
                      <a:pPr algn="ctr"/>
                      <a:r>
                        <a:rPr lang="en-US" sz="1500" dirty="0" smtClean="0">
                          <a:latin typeface="Calibri" charset="0"/>
                          <a:ea typeface="Calibri" charset="0"/>
                          <a:cs typeface="Calibri" charset="0"/>
                        </a:rPr>
                        <a:t>10/21 (47.6)</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13/34</a:t>
                      </a:r>
                      <a:r>
                        <a:rPr lang="en-US" sz="1500" baseline="0" dirty="0" smtClean="0">
                          <a:latin typeface="Calibri" charset="0"/>
                          <a:ea typeface="Calibri" charset="0"/>
                          <a:cs typeface="Calibri" charset="0"/>
                        </a:rPr>
                        <a:t> (38.2)</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111/ 293 (37.9)</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55/136 (40.4)</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307/996 (30.8)</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87/254 (34.3)</a:t>
                      </a:r>
                      <a:endParaRPr lang="en-US" sz="1500" dirty="0">
                        <a:latin typeface="Calibri" charset="0"/>
                        <a:ea typeface="Calibri" charset="0"/>
                        <a:cs typeface="Calibri" charset="0"/>
                      </a:endParaRPr>
                    </a:p>
                  </a:txBody>
                  <a:tcPr marL="77153" marR="77153" marT="38576" marB="38576"/>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charset="0"/>
                          <a:ea typeface="Calibri" charset="0"/>
                          <a:cs typeface="Calibri" charset="0"/>
                        </a:rPr>
                        <a:t>OR(95% CI)</a:t>
                      </a:r>
                    </a:p>
                  </a:txBody>
                  <a:tcPr marL="77153" marR="77153" marT="38576" marB="38576"/>
                </a:tc>
                <a:tc gridSpan="2">
                  <a:txBody>
                    <a:bodyPr/>
                    <a:lstStyle/>
                    <a:p>
                      <a:pPr algn="ctr"/>
                      <a:r>
                        <a:rPr lang="en-US" sz="1500" dirty="0" smtClean="0">
                          <a:latin typeface="Calibri" charset="0"/>
                          <a:ea typeface="Calibri" charset="0"/>
                          <a:cs typeface="Calibri" charset="0"/>
                        </a:rPr>
                        <a:t>1.47 (0.48-4.50)</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0.93 (0.58-1.50)</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0.69 (0.49-0.95)</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r h="540068">
                <a:tc>
                  <a:txBody>
                    <a:bodyPr/>
                    <a:lstStyle/>
                    <a:p>
                      <a:r>
                        <a:rPr lang="en-US" sz="1500" dirty="0" smtClean="0">
                          <a:latin typeface="Calibri" charset="0"/>
                          <a:ea typeface="Calibri" charset="0"/>
                          <a:cs typeface="Calibri" charset="0"/>
                        </a:rPr>
                        <a:t>Mod-</a:t>
                      </a:r>
                      <a:r>
                        <a:rPr lang="en-US" sz="1500" dirty="0" err="1" smtClean="0">
                          <a:latin typeface="Calibri" charset="0"/>
                          <a:ea typeface="Calibri" charset="0"/>
                          <a:cs typeface="Calibri" charset="0"/>
                        </a:rPr>
                        <a:t>Sev</a:t>
                      </a:r>
                      <a:r>
                        <a:rPr lang="en-US" sz="1500" dirty="0" smtClean="0">
                          <a:latin typeface="Calibri" charset="0"/>
                          <a:ea typeface="Calibri" charset="0"/>
                          <a:cs typeface="Calibri" charset="0"/>
                        </a:rPr>
                        <a:t> CP</a:t>
                      </a:r>
                      <a:endParaRPr lang="en-US" sz="1500" dirty="0">
                        <a:latin typeface="Calibri" charset="0"/>
                        <a:ea typeface="Calibri" charset="0"/>
                        <a:cs typeface="Calibri" charset="0"/>
                      </a:endParaRPr>
                    </a:p>
                  </a:txBody>
                  <a:tcPr marL="77153" marR="77153" marT="38576" marB="385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Calibri" charset="0"/>
                          <a:ea typeface="Calibri" charset="0"/>
                          <a:cs typeface="Calibri" charset="0"/>
                        </a:rPr>
                        <a:t>4/28 (14.3)</a:t>
                      </a:r>
                    </a:p>
                  </a:txBody>
                  <a:tcPr marL="77153" marR="77153" marT="38576" marB="38576"/>
                </a:tc>
                <a:tc>
                  <a:txBody>
                    <a:bodyPr/>
                    <a:lstStyle/>
                    <a:p>
                      <a:r>
                        <a:rPr lang="en-US" sz="1500" dirty="0" smtClean="0">
                          <a:latin typeface="Calibri" charset="0"/>
                          <a:ea typeface="Calibri" charset="0"/>
                          <a:cs typeface="Calibri" charset="0"/>
                        </a:rPr>
                        <a:t>7/44 (15.9)</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43/380 (11.3)</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31/167 (18.6)</a:t>
                      </a:r>
                      <a:endParaRPr lang="en-US" sz="1500" dirty="0">
                        <a:latin typeface="Calibri" charset="0"/>
                        <a:ea typeface="Calibri" charset="0"/>
                        <a:cs typeface="Calibri" charset="0"/>
                      </a:endParaRPr>
                    </a:p>
                  </a:txBody>
                  <a:tcPr marL="77153" marR="77153" marT="38576" marB="38576"/>
                </a:tc>
                <a:tc>
                  <a:txBody>
                    <a:bodyPr/>
                    <a:lstStyle/>
                    <a:p>
                      <a:pPr algn="ctr"/>
                      <a:r>
                        <a:rPr lang="en-US" sz="1500" dirty="0" smtClean="0">
                          <a:latin typeface="Calibri" charset="0"/>
                          <a:ea typeface="Calibri" charset="0"/>
                          <a:cs typeface="Calibri" charset="0"/>
                        </a:rPr>
                        <a:t>140/1432 (9.8)</a:t>
                      </a:r>
                      <a:endParaRPr lang="en-US" sz="1500" dirty="0">
                        <a:latin typeface="Calibri" charset="0"/>
                        <a:ea typeface="Calibri" charset="0"/>
                        <a:cs typeface="Calibri" charset="0"/>
                      </a:endParaRPr>
                    </a:p>
                  </a:txBody>
                  <a:tcPr marL="77153" marR="77153" marT="38576" marB="38576"/>
                </a:tc>
                <a:tc>
                  <a:txBody>
                    <a:bodyPr/>
                    <a:lstStyle/>
                    <a:p>
                      <a:r>
                        <a:rPr lang="en-US" sz="1500" dirty="0" smtClean="0">
                          <a:latin typeface="Calibri" charset="0"/>
                          <a:ea typeface="Calibri" charset="0"/>
                          <a:cs typeface="Calibri" charset="0"/>
                        </a:rPr>
                        <a:t>36/295 (12.2)</a:t>
                      </a:r>
                      <a:endParaRPr lang="en-US" sz="1500" dirty="0">
                        <a:latin typeface="Calibri" charset="0"/>
                        <a:ea typeface="Calibri" charset="0"/>
                        <a:cs typeface="Calibri" charset="0"/>
                      </a:endParaRPr>
                    </a:p>
                  </a:txBody>
                  <a:tcPr marL="77153" marR="77153" marT="38576" marB="38576"/>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charset="0"/>
                          <a:ea typeface="Calibri" charset="0"/>
                          <a:cs typeface="Calibri" charset="0"/>
                        </a:rPr>
                        <a:t>OR(95% CI)</a:t>
                      </a:r>
                    </a:p>
                  </a:txBody>
                  <a:tcPr marL="77153" marR="77153" marT="38576" marB="38576"/>
                </a:tc>
                <a:tc gridSpan="2">
                  <a:txBody>
                    <a:bodyPr/>
                    <a:lstStyle/>
                    <a:p>
                      <a:pPr algn="ctr"/>
                      <a:r>
                        <a:rPr lang="en-US" sz="1500" dirty="0" smtClean="0">
                          <a:latin typeface="Calibri" charset="0"/>
                          <a:ea typeface="Calibri" charset="0"/>
                          <a:cs typeface="Calibri" charset="0"/>
                        </a:rPr>
                        <a:t>0.88 (0.23-3.34)</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0.50 (0.30-0.85)</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c gridSpan="2">
                  <a:txBody>
                    <a:bodyPr/>
                    <a:lstStyle/>
                    <a:p>
                      <a:pPr algn="ctr"/>
                      <a:r>
                        <a:rPr lang="en-US" sz="1500" dirty="0" smtClean="0">
                          <a:latin typeface="Calibri" charset="0"/>
                          <a:ea typeface="Calibri" charset="0"/>
                          <a:cs typeface="Calibri" charset="0"/>
                        </a:rPr>
                        <a:t>0.71 (0.47-1.08)</a:t>
                      </a:r>
                      <a:endParaRPr lang="en-US" sz="1500" dirty="0">
                        <a:latin typeface="Calibri" charset="0"/>
                        <a:ea typeface="Calibri" charset="0"/>
                        <a:cs typeface="Calibri" charset="0"/>
                      </a:endParaRPr>
                    </a:p>
                  </a:txBody>
                  <a:tcPr marL="77153" marR="77153" marT="38576" marB="38576"/>
                </a:tc>
                <a:tc hMerge="1">
                  <a:txBody>
                    <a:bodyPr/>
                    <a:lstStyle/>
                    <a:p>
                      <a:endParaRPr lang="en-US"/>
                    </a:p>
                  </a:txBody>
                  <a:tcPr/>
                </a:tc>
              </a:tr>
            </a:tbl>
          </a:graphicData>
        </a:graphic>
      </p:graphicFrame>
      <p:sp>
        <p:nvSpPr>
          <p:cNvPr id="5" name="Rectangle 4"/>
          <p:cNvSpPr/>
          <p:nvPr/>
        </p:nvSpPr>
        <p:spPr>
          <a:xfrm>
            <a:off x="647700" y="279629"/>
            <a:ext cx="9403421" cy="1183209"/>
          </a:xfrm>
          <a:prstGeom prst="rect">
            <a:avLst/>
          </a:prstGeom>
        </p:spPr>
        <p:txBody>
          <a:bodyPr wrap="square">
            <a:spAutoFit/>
          </a:bodyPr>
          <a:lstStyle/>
          <a:p>
            <a:r>
              <a:rPr lang="en-US" sz="2363" dirty="0"/>
              <a:t>Outcomes by 18–22 Months Corrected Age of Infants 22 to 25 Weeks Gestation by Antenatal Corticosteroid Treatment for 1993–2008 Births</a:t>
            </a:r>
          </a:p>
        </p:txBody>
      </p:sp>
      <p:sp>
        <p:nvSpPr>
          <p:cNvPr id="3" name="Oval 2"/>
          <p:cNvSpPr/>
          <p:nvPr/>
        </p:nvSpPr>
        <p:spPr>
          <a:xfrm>
            <a:off x="2291088" y="2754890"/>
            <a:ext cx="1480812" cy="5886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3"/>
          </a:p>
        </p:txBody>
      </p:sp>
      <p:sp>
        <p:nvSpPr>
          <p:cNvPr id="7" name="Rectangle 6"/>
          <p:cNvSpPr/>
          <p:nvPr/>
        </p:nvSpPr>
        <p:spPr>
          <a:xfrm>
            <a:off x="578983" y="6106180"/>
            <a:ext cx="9974717" cy="307777"/>
          </a:xfrm>
          <a:prstGeom prst="rect">
            <a:avLst/>
          </a:prstGeom>
        </p:spPr>
        <p:txBody>
          <a:bodyPr wrap="square">
            <a:spAutoFit/>
          </a:bodyPr>
          <a:lstStyle/>
          <a:p>
            <a:pPr>
              <a:defRPr/>
            </a:pPr>
            <a:r>
              <a:rPr lang="en-US" sz="1400" i="1" dirty="0">
                <a:latin typeface="Calibri" charset="0"/>
                <a:ea typeface="Calibri" charset="0"/>
                <a:cs typeface="Calibri" charset="0"/>
              </a:rPr>
              <a:t>Carlo WA, McDonald SA, </a:t>
            </a:r>
            <a:r>
              <a:rPr lang="en-US" sz="1400" i="1" dirty="0" err="1">
                <a:latin typeface="Calibri" charset="0"/>
                <a:ea typeface="Calibri" charset="0"/>
                <a:cs typeface="Calibri" charset="0"/>
              </a:rPr>
              <a:t>Fanaroff</a:t>
            </a:r>
            <a:r>
              <a:rPr lang="en-US" sz="1400" i="1" dirty="0">
                <a:latin typeface="Calibri" charset="0"/>
                <a:ea typeface="Calibri" charset="0"/>
                <a:cs typeface="Calibri" charset="0"/>
              </a:rPr>
              <a:t> AA, et al. JAMA 2011; 306:2348</a:t>
            </a:r>
          </a:p>
        </p:txBody>
      </p:sp>
      <p:sp>
        <p:nvSpPr>
          <p:cNvPr id="9" name="Down Arrow 8"/>
          <p:cNvSpPr/>
          <p:nvPr/>
        </p:nvSpPr>
        <p:spPr>
          <a:xfrm>
            <a:off x="2705100" y="1293757"/>
            <a:ext cx="409224" cy="3064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58479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880081198"/>
              </p:ext>
            </p:extLst>
          </p:nvPr>
        </p:nvGraphicFramePr>
        <p:xfrm>
          <a:off x="723899" y="1447800"/>
          <a:ext cx="9427165" cy="4873464"/>
        </p:xfrm>
        <a:graphic>
          <a:graphicData uri="http://schemas.openxmlformats.org/drawingml/2006/table">
            <a:tbl>
              <a:tblPr firstRow="1" bandRow="1">
                <a:tableStyleId>{5C22544A-7EE6-4342-B048-85BDC9FD1C3A}</a:tableStyleId>
              </a:tblPr>
              <a:tblGrid>
                <a:gridCol w="1104177"/>
                <a:gridCol w="1187510"/>
                <a:gridCol w="1322928"/>
                <a:gridCol w="1437512"/>
                <a:gridCol w="1395845"/>
                <a:gridCol w="1520847"/>
                <a:gridCol w="1458346"/>
              </a:tblGrid>
              <a:tr h="312896">
                <a:tc>
                  <a:txBody>
                    <a:bodyPr/>
                    <a:lstStyle/>
                    <a:p>
                      <a:r>
                        <a:rPr lang="en-US" sz="1500" dirty="0" smtClean="0"/>
                        <a:t>Gest</a:t>
                      </a:r>
                      <a:r>
                        <a:rPr lang="en-US" sz="1500" baseline="0" dirty="0" smtClean="0"/>
                        <a:t> Age</a:t>
                      </a:r>
                      <a:endParaRPr lang="en-US" sz="1500" dirty="0"/>
                    </a:p>
                  </a:txBody>
                  <a:tcPr marL="77153" marR="77153" marT="38576" marB="38576"/>
                </a:tc>
                <a:tc gridSpan="2">
                  <a:txBody>
                    <a:bodyPr/>
                    <a:lstStyle/>
                    <a:p>
                      <a:pPr algn="ctr"/>
                      <a:r>
                        <a:rPr lang="en-US" sz="1500" dirty="0" smtClean="0"/>
                        <a:t>22 Weeks</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23 Weeks</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24 Weeks</a:t>
                      </a:r>
                      <a:endParaRPr lang="en-US" sz="1500" dirty="0"/>
                    </a:p>
                  </a:txBody>
                  <a:tcPr marL="77153" marR="77153" marT="38576" marB="38576"/>
                </a:tc>
                <a:tc hMerge="1">
                  <a:txBody>
                    <a:bodyPr/>
                    <a:lstStyle/>
                    <a:p>
                      <a:endParaRPr lang="en-US"/>
                    </a:p>
                  </a:txBody>
                  <a:tcPr/>
                </a:tc>
              </a:tr>
              <a:tr h="312896">
                <a:tc>
                  <a:txBody>
                    <a:bodyPr/>
                    <a:lstStyle/>
                    <a:p>
                      <a:pPr algn="ctr"/>
                      <a:endParaRPr lang="en-US" sz="1500" dirty="0"/>
                    </a:p>
                  </a:txBody>
                  <a:tcPr marL="77153" marR="77153" marT="38576" marB="38576"/>
                </a:tc>
                <a:tc>
                  <a:txBody>
                    <a:bodyPr/>
                    <a:lstStyle/>
                    <a:p>
                      <a:pPr algn="ctr"/>
                      <a:r>
                        <a:rPr lang="en-US" sz="1500" dirty="0" smtClean="0"/>
                        <a:t>ACT</a:t>
                      </a:r>
                      <a:endParaRPr lang="en-US" sz="1500" dirty="0"/>
                    </a:p>
                  </a:txBody>
                  <a:tcPr marL="77153" marR="77153" marT="38576" marB="38576"/>
                </a:tc>
                <a:tc>
                  <a:txBody>
                    <a:bodyPr/>
                    <a:lstStyle/>
                    <a:p>
                      <a:pPr algn="ctr"/>
                      <a:r>
                        <a:rPr lang="en-US" sz="1500" dirty="0" smtClean="0"/>
                        <a:t>No ACT</a:t>
                      </a:r>
                      <a:endParaRPr lang="en-US" sz="1500" dirty="0"/>
                    </a:p>
                  </a:txBody>
                  <a:tcPr marL="77153" marR="77153" marT="38576" marB="38576"/>
                </a:tc>
                <a:tc>
                  <a:txBody>
                    <a:bodyPr/>
                    <a:lstStyle/>
                    <a:p>
                      <a:pPr algn="ctr"/>
                      <a:r>
                        <a:rPr lang="en-US" sz="1500" dirty="0" smtClean="0"/>
                        <a:t>ACT</a:t>
                      </a:r>
                      <a:endParaRPr lang="en-US" sz="1500" dirty="0"/>
                    </a:p>
                  </a:txBody>
                  <a:tcPr marL="77153" marR="77153" marT="38576" marB="38576"/>
                </a:tc>
                <a:tc>
                  <a:txBody>
                    <a:bodyPr/>
                    <a:lstStyle/>
                    <a:p>
                      <a:pPr algn="ctr"/>
                      <a:r>
                        <a:rPr lang="en-US" sz="1500" dirty="0" smtClean="0"/>
                        <a:t>No ACT</a:t>
                      </a:r>
                      <a:endParaRPr lang="en-US" sz="1500" dirty="0"/>
                    </a:p>
                  </a:txBody>
                  <a:tcPr marL="77153" marR="77153" marT="38576" marB="38576"/>
                </a:tc>
                <a:tc>
                  <a:txBody>
                    <a:bodyPr/>
                    <a:lstStyle/>
                    <a:p>
                      <a:pPr algn="ctr"/>
                      <a:r>
                        <a:rPr lang="en-US" sz="1500" dirty="0" smtClean="0"/>
                        <a:t>ACT</a:t>
                      </a:r>
                      <a:endParaRPr lang="en-US" sz="1500" dirty="0"/>
                    </a:p>
                  </a:txBody>
                  <a:tcPr marL="77153" marR="77153" marT="38576" marB="38576"/>
                </a:tc>
                <a:tc>
                  <a:txBody>
                    <a:bodyPr/>
                    <a:lstStyle/>
                    <a:p>
                      <a:pPr algn="ctr"/>
                      <a:r>
                        <a:rPr lang="en-US" sz="1500" dirty="0" smtClean="0"/>
                        <a:t>No ACT</a:t>
                      </a:r>
                      <a:endParaRPr lang="en-US" sz="1500" dirty="0"/>
                    </a:p>
                  </a:txBody>
                  <a:tcPr marL="77153" marR="77153" marT="38576" marB="38576"/>
                </a:tc>
              </a:tr>
              <a:tr h="540068">
                <a:tc>
                  <a:txBody>
                    <a:bodyPr/>
                    <a:lstStyle/>
                    <a:p>
                      <a:r>
                        <a:rPr lang="en-US" sz="1500" dirty="0" smtClean="0"/>
                        <a:t>Death</a:t>
                      </a:r>
                      <a:endParaRPr lang="en-US" sz="1400" dirty="0"/>
                    </a:p>
                  </a:txBody>
                  <a:tcPr marL="77153" marR="77153" marT="38576" marB="38576"/>
                </a:tc>
                <a:tc>
                  <a:txBody>
                    <a:bodyPr/>
                    <a:lstStyle/>
                    <a:p>
                      <a:pPr algn="ctr"/>
                      <a:r>
                        <a:rPr lang="en-US" sz="1500" dirty="0" smtClean="0"/>
                        <a:t>85/116 (73.3)</a:t>
                      </a:r>
                      <a:endParaRPr lang="en-US" sz="1500" dirty="0"/>
                    </a:p>
                  </a:txBody>
                  <a:tcPr marL="77153" marR="77153" marT="38576" marB="38576"/>
                </a:tc>
                <a:tc>
                  <a:txBody>
                    <a:bodyPr/>
                    <a:lstStyle/>
                    <a:p>
                      <a:pPr algn="ctr"/>
                      <a:r>
                        <a:rPr lang="en-US" sz="1500" dirty="0" smtClean="0"/>
                        <a:t>220/267</a:t>
                      </a:r>
                      <a:r>
                        <a:rPr lang="en-US" sz="1500" baseline="0" dirty="0" smtClean="0"/>
                        <a:t> </a:t>
                      </a:r>
                      <a:r>
                        <a:rPr lang="en-US" sz="1500" dirty="0" smtClean="0"/>
                        <a:t>(82.4)</a:t>
                      </a:r>
                      <a:endParaRPr lang="en-US" sz="1500" dirty="0"/>
                    </a:p>
                  </a:txBody>
                  <a:tcPr marL="77153" marR="77153" marT="38576" marB="38576"/>
                </a:tc>
                <a:tc>
                  <a:txBody>
                    <a:bodyPr/>
                    <a:lstStyle/>
                    <a:p>
                      <a:pPr algn="ctr"/>
                      <a:r>
                        <a:rPr lang="en-US" sz="1500" dirty="0" smtClean="0"/>
                        <a:t>634/1072 (59.1)</a:t>
                      </a:r>
                      <a:endParaRPr lang="en-US" sz="1500" dirty="0"/>
                    </a:p>
                  </a:txBody>
                  <a:tcPr marL="77153" marR="77153" marT="38576" marB="38576"/>
                </a:tc>
                <a:tc>
                  <a:txBody>
                    <a:bodyPr/>
                    <a:lstStyle/>
                    <a:p>
                      <a:pPr algn="ctr"/>
                      <a:r>
                        <a:rPr lang="en-US" sz="1500" dirty="0" smtClean="0"/>
                        <a:t>585/796</a:t>
                      </a:r>
                      <a:r>
                        <a:rPr lang="en-US" sz="1500" baseline="0" dirty="0" smtClean="0"/>
                        <a:t> </a:t>
                      </a:r>
                    </a:p>
                    <a:p>
                      <a:pPr algn="ctr"/>
                      <a:r>
                        <a:rPr lang="en-US" sz="1500" dirty="0" smtClean="0"/>
                        <a:t>(73.5)</a:t>
                      </a:r>
                      <a:endParaRPr lang="en-US" sz="1500" dirty="0"/>
                    </a:p>
                  </a:txBody>
                  <a:tcPr marL="77153" marR="77153" marT="38576" marB="38576"/>
                </a:tc>
                <a:tc>
                  <a:txBody>
                    <a:bodyPr/>
                    <a:lstStyle/>
                    <a:p>
                      <a:pPr algn="ctr"/>
                      <a:r>
                        <a:rPr lang="en-US" sz="1500" dirty="0" smtClean="0"/>
                        <a:t>1141/2768</a:t>
                      </a:r>
                      <a:r>
                        <a:rPr lang="en-US" sz="1500" baseline="0" dirty="0" smtClean="0"/>
                        <a:t> </a:t>
                      </a:r>
                      <a:r>
                        <a:rPr lang="en-US" sz="1500" dirty="0" smtClean="0"/>
                        <a:t>(41.2)</a:t>
                      </a:r>
                      <a:endParaRPr lang="en-US" sz="1500" dirty="0"/>
                    </a:p>
                  </a:txBody>
                  <a:tcPr marL="77153" marR="77153" marT="38576" marB="38576"/>
                </a:tc>
                <a:tc>
                  <a:txBody>
                    <a:bodyPr/>
                    <a:lstStyle/>
                    <a:p>
                      <a:pPr algn="ctr"/>
                      <a:r>
                        <a:rPr lang="en-US" sz="1500" dirty="0" smtClean="0"/>
                        <a:t>411/786 </a:t>
                      </a:r>
                    </a:p>
                    <a:p>
                      <a:pPr algn="ctr"/>
                      <a:r>
                        <a:rPr lang="en-US" sz="1500" dirty="0" smtClean="0"/>
                        <a:t>(52.3)</a:t>
                      </a:r>
                      <a:endParaRPr lang="en-US" sz="1500" dirty="0"/>
                    </a:p>
                  </a:txBody>
                  <a:tcPr marL="77153" marR="77153" marT="38576" marB="38576"/>
                </a:tc>
              </a:tr>
              <a:tr h="312896">
                <a:tc>
                  <a:txBody>
                    <a:bodyPr/>
                    <a:lstStyle/>
                    <a:p>
                      <a:r>
                        <a:rPr lang="en-US" sz="1400" dirty="0" smtClean="0"/>
                        <a:t>OR (95% CI)</a:t>
                      </a:r>
                      <a:endParaRPr lang="en-US" sz="1400" dirty="0"/>
                    </a:p>
                  </a:txBody>
                  <a:tcPr marL="77153" marR="77153" marT="38576" marB="38576"/>
                </a:tc>
                <a:tc gridSpan="2">
                  <a:txBody>
                    <a:bodyPr/>
                    <a:lstStyle/>
                    <a:p>
                      <a:pPr algn="ctr"/>
                      <a:r>
                        <a:rPr lang="en-US" sz="1500" dirty="0" smtClean="0"/>
                        <a:t>0.60 (0.34-1.07)</a:t>
                      </a:r>
                    </a:p>
                  </a:txBody>
                  <a:tcPr marL="77153" marR="77153" marT="38576" marB="38576"/>
                </a:tc>
                <a:tc hMerge="1">
                  <a:txBody>
                    <a:bodyPr/>
                    <a:lstStyle/>
                    <a:p>
                      <a:endParaRPr lang="en-US"/>
                    </a:p>
                  </a:txBody>
                  <a:tcPr/>
                </a:tc>
                <a:tc gridSpan="2">
                  <a:txBody>
                    <a:bodyPr/>
                    <a:lstStyle/>
                    <a:p>
                      <a:pPr algn="ctr"/>
                      <a:r>
                        <a:rPr lang="en-US" sz="1500" dirty="0" smtClean="0"/>
                        <a:t>0.50 (0.40-0.63)</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0.66 (0.55-0.79)</a:t>
                      </a:r>
                      <a:endParaRPr lang="en-US" sz="1500" dirty="0"/>
                    </a:p>
                  </a:txBody>
                  <a:tcPr marL="77153" marR="77153" marT="38576" marB="38576"/>
                </a:tc>
                <a:tc hMerge="1">
                  <a:txBody>
                    <a:bodyPr/>
                    <a:lstStyle/>
                    <a:p>
                      <a:endParaRPr lang="en-US"/>
                    </a:p>
                  </a:txBody>
                  <a:tcPr/>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NDI</a:t>
                      </a:r>
                      <a:endParaRPr lang="en-US" sz="1400" dirty="0" smtClean="0"/>
                    </a:p>
                  </a:txBody>
                  <a:tcPr marL="77153" marR="77153" marT="38576" marB="38576"/>
                </a:tc>
                <a:tc>
                  <a:txBody>
                    <a:bodyPr/>
                    <a:lstStyle/>
                    <a:p>
                      <a:pPr algn="ctr"/>
                      <a:r>
                        <a:rPr lang="en-US" sz="1500" dirty="0" smtClean="0"/>
                        <a:t>16/27 (59.3)</a:t>
                      </a:r>
                      <a:endParaRPr lang="en-US" sz="1500" dirty="0"/>
                    </a:p>
                  </a:txBody>
                  <a:tcPr marL="77153" marR="77153" marT="38576" marB="38576"/>
                </a:tc>
                <a:tc>
                  <a:txBody>
                    <a:bodyPr/>
                    <a:lstStyle/>
                    <a:p>
                      <a:pPr algn="ctr"/>
                      <a:r>
                        <a:rPr lang="en-US" sz="1500" dirty="0" smtClean="0"/>
                        <a:t>23/41 </a:t>
                      </a:r>
                    </a:p>
                    <a:p>
                      <a:pPr algn="ctr"/>
                      <a:r>
                        <a:rPr lang="en-US" sz="1500" dirty="0" smtClean="0"/>
                        <a:t>(56.1)</a:t>
                      </a:r>
                      <a:endParaRPr lang="en-US" sz="1500" dirty="0"/>
                    </a:p>
                  </a:txBody>
                  <a:tcPr marL="77153" marR="77153" marT="38576" marB="38576"/>
                </a:tc>
                <a:tc>
                  <a:txBody>
                    <a:bodyPr/>
                    <a:lstStyle/>
                    <a:p>
                      <a:pPr algn="ctr"/>
                      <a:r>
                        <a:rPr lang="en-US" sz="1500" dirty="0" smtClean="0"/>
                        <a:t>204/371 </a:t>
                      </a:r>
                    </a:p>
                    <a:p>
                      <a:pPr algn="ctr"/>
                      <a:r>
                        <a:rPr lang="en-US" sz="1500" dirty="0" smtClean="0"/>
                        <a:t>(55.0)</a:t>
                      </a:r>
                      <a:endParaRPr lang="en-US" sz="1500" dirty="0"/>
                    </a:p>
                  </a:txBody>
                  <a:tcPr marL="77153" marR="77153" marT="38576" marB="38576"/>
                </a:tc>
                <a:tc>
                  <a:txBody>
                    <a:bodyPr/>
                    <a:lstStyle/>
                    <a:p>
                      <a:r>
                        <a:rPr lang="en-US" sz="1500" dirty="0" smtClean="0"/>
                        <a:t>91/162 </a:t>
                      </a:r>
                    </a:p>
                    <a:p>
                      <a:r>
                        <a:rPr lang="en-US" sz="1500" dirty="0" smtClean="0"/>
                        <a:t>(56.2)</a:t>
                      </a:r>
                      <a:endParaRPr lang="en-US" sz="1500" dirty="0"/>
                    </a:p>
                  </a:txBody>
                  <a:tcPr marL="77153" marR="77153" marT="38576" marB="38576"/>
                </a:tc>
                <a:tc>
                  <a:txBody>
                    <a:bodyPr/>
                    <a:lstStyle/>
                    <a:p>
                      <a:pPr algn="ctr"/>
                      <a:r>
                        <a:rPr lang="en-US" sz="1500" dirty="0" smtClean="0"/>
                        <a:t>570/1361 (41.9)</a:t>
                      </a:r>
                      <a:endParaRPr lang="en-US" sz="1500" dirty="0"/>
                    </a:p>
                  </a:txBody>
                  <a:tcPr marL="77153" marR="77153" marT="38576" marB="38576"/>
                </a:tc>
                <a:tc>
                  <a:txBody>
                    <a:bodyPr/>
                    <a:lstStyle/>
                    <a:p>
                      <a:r>
                        <a:rPr lang="en-US" sz="1500" dirty="0" smtClean="0"/>
                        <a:t>148/285 </a:t>
                      </a:r>
                    </a:p>
                    <a:p>
                      <a:r>
                        <a:rPr lang="en-US" sz="1500" dirty="0" smtClean="0"/>
                        <a:t>(51.9)</a:t>
                      </a:r>
                      <a:endParaRPr lang="en-US" sz="1500" dirty="0"/>
                    </a:p>
                  </a:txBody>
                  <a:tcPr marL="77153" marR="77153" marT="38576" marB="38576"/>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OR (95% CI)</a:t>
                      </a:r>
                    </a:p>
                  </a:txBody>
                  <a:tcPr marL="77153" marR="77153" marT="38576" marB="38576"/>
                </a:tc>
                <a:tc gridSpan="2">
                  <a:txBody>
                    <a:bodyPr/>
                    <a:lstStyle/>
                    <a:p>
                      <a:pPr algn="ctr"/>
                      <a:r>
                        <a:rPr lang="en-US" sz="1500" dirty="0" smtClean="0"/>
                        <a:t>1.14 (0.39-3.28)</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1.11 (0.72-1.71)</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0.8 (0.60-1.08)</a:t>
                      </a:r>
                      <a:endParaRPr lang="en-US" sz="1500" dirty="0"/>
                    </a:p>
                  </a:txBody>
                  <a:tcPr marL="77153" marR="77153" marT="38576" marB="38576"/>
                </a:tc>
                <a:tc hMerge="1">
                  <a:txBody>
                    <a:bodyPr/>
                    <a:lstStyle/>
                    <a:p>
                      <a:endParaRPr lang="en-US"/>
                    </a:p>
                  </a:txBody>
                  <a:tcPr/>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MDI&lt;70</a:t>
                      </a:r>
                      <a:endParaRPr lang="en-US" sz="1400" dirty="0" smtClean="0"/>
                    </a:p>
                  </a:txBody>
                  <a:tcPr marL="77153" marR="77153" marT="38576" marB="38576"/>
                </a:tc>
                <a:tc>
                  <a:txBody>
                    <a:bodyPr/>
                    <a:lstStyle/>
                    <a:p>
                      <a:pPr algn="ctr"/>
                      <a:r>
                        <a:rPr lang="en-US" sz="1500" dirty="0" smtClean="0"/>
                        <a:t>14/21 (66.7)</a:t>
                      </a:r>
                      <a:endParaRPr lang="en-US" sz="1500" dirty="0"/>
                    </a:p>
                  </a:txBody>
                  <a:tcPr marL="77153" marR="77153" marT="38576" marB="38576"/>
                </a:tc>
                <a:tc>
                  <a:txBody>
                    <a:bodyPr/>
                    <a:lstStyle/>
                    <a:p>
                      <a:r>
                        <a:rPr lang="en-US" sz="1500" dirty="0" smtClean="0"/>
                        <a:t>16/32</a:t>
                      </a:r>
                      <a:r>
                        <a:rPr lang="en-US" sz="1500" baseline="0" dirty="0" smtClean="0"/>
                        <a:t> (50.0)</a:t>
                      </a:r>
                      <a:endParaRPr lang="en-US" sz="1500" dirty="0"/>
                    </a:p>
                  </a:txBody>
                  <a:tcPr marL="77153" marR="77153" marT="38576" marB="38576"/>
                </a:tc>
                <a:tc>
                  <a:txBody>
                    <a:bodyPr/>
                    <a:lstStyle/>
                    <a:p>
                      <a:pPr algn="ctr"/>
                      <a:r>
                        <a:rPr lang="en-US" sz="1500" dirty="0" smtClean="0"/>
                        <a:t>159/295 ((53.9)</a:t>
                      </a:r>
                      <a:endParaRPr lang="en-US" sz="1500" dirty="0"/>
                    </a:p>
                  </a:txBody>
                  <a:tcPr marL="77153" marR="77153" marT="38576" marB="38576"/>
                </a:tc>
                <a:tc>
                  <a:txBody>
                    <a:bodyPr/>
                    <a:lstStyle/>
                    <a:p>
                      <a:r>
                        <a:rPr lang="en-US" sz="1500" dirty="0" smtClean="0"/>
                        <a:t>67/134 (50.0)</a:t>
                      </a:r>
                      <a:endParaRPr lang="en-US" sz="1500" dirty="0"/>
                    </a:p>
                  </a:txBody>
                  <a:tcPr marL="77153" marR="77153" marT="38576" marB="38576"/>
                </a:tc>
                <a:tc>
                  <a:txBody>
                    <a:bodyPr/>
                    <a:lstStyle/>
                    <a:p>
                      <a:pPr algn="ctr"/>
                      <a:r>
                        <a:rPr lang="en-US" sz="1500" dirty="0" smtClean="0"/>
                        <a:t>425/1008 (42.2)</a:t>
                      </a:r>
                      <a:endParaRPr lang="en-US" sz="1500" dirty="0"/>
                    </a:p>
                  </a:txBody>
                  <a:tcPr marL="77153" marR="77153" marT="38576" marB="38576"/>
                </a:tc>
                <a:tc>
                  <a:txBody>
                    <a:bodyPr/>
                    <a:lstStyle/>
                    <a:p>
                      <a:r>
                        <a:rPr lang="en-US" sz="1500" dirty="0" smtClean="0"/>
                        <a:t>11/257 </a:t>
                      </a:r>
                    </a:p>
                    <a:p>
                      <a:r>
                        <a:rPr lang="en-US" sz="1500" dirty="0" smtClean="0"/>
                        <a:t>(45.9)</a:t>
                      </a:r>
                      <a:endParaRPr lang="en-US" sz="1500" dirty="0"/>
                    </a:p>
                  </a:txBody>
                  <a:tcPr marL="77153" marR="77153" marT="38576" marB="38576"/>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OR (95% CI)</a:t>
                      </a:r>
                    </a:p>
                  </a:txBody>
                  <a:tcPr marL="77153" marR="77153" marT="38576" marB="38576"/>
                </a:tc>
                <a:tc gridSpan="2">
                  <a:txBody>
                    <a:bodyPr/>
                    <a:lstStyle/>
                    <a:p>
                      <a:pPr algn="ctr"/>
                      <a:r>
                        <a:rPr lang="en-US" sz="1500" dirty="0" smtClean="0"/>
                        <a:t>2.16</a:t>
                      </a:r>
                      <a:r>
                        <a:rPr lang="en-US" sz="1500" baseline="0" dirty="0" smtClean="0"/>
                        <a:t> (0.36-13.1)</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1.27 (0.79-2.03)</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0.85 (0.62-1.16)</a:t>
                      </a:r>
                      <a:endParaRPr lang="en-US" sz="1500" dirty="0"/>
                    </a:p>
                  </a:txBody>
                  <a:tcPr marL="77153" marR="77153" marT="38576" marB="38576"/>
                </a:tc>
                <a:tc hMerge="1">
                  <a:txBody>
                    <a:bodyPr/>
                    <a:lstStyle/>
                    <a:p>
                      <a:endParaRPr lang="en-US"/>
                    </a:p>
                  </a:txBody>
                  <a:tcPr/>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PDI&lt;70</a:t>
                      </a:r>
                    </a:p>
                  </a:txBody>
                  <a:tcPr marL="77153" marR="77153" marT="38576" marB="38576"/>
                </a:tc>
                <a:tc>
                  <a:txBody>
                    <a:bodyPr/>
                    <a:lstStyle/>
                    <a:p>
                      <a:pPr algn="ctr"/>
                      <a:r>
                        <a:rPr lang="en-US" sz="1500" dirty="0" smtClean="0"/>
                        <a:t>10/21 (47.6)</a:t>
                      </a:r>
                      <a:endParaRPr lang="en-US" sz="1500" dirty="0"/>
                    </a:p>
                  </a:txBody>
                  <a:tcPr marL="77153" marR="77153" marT="38576" marB="38576"/>
                </a:tc>
                <a:tc>
                  <a:txBody>
                    <a:bodyPr/>
                    <a:lstStyle/>
                    <a:p>
                      <a:r>
                        <a:rPr lang="en-US" sz="1500" dirty="0" smtClean="0"/>
                        <a:t>13/34</a:t>
                      </a:r>
                    </a:p>
                    <a:p>
                      <a:r>
                        <a:rPr lang="en-US" sz="1500" baseline="0" dirty="0" smtClean="0"/>
                        <a:t> (38.2)</a:t>
                      </a:r>
                      <a:endParaRPr lang="en-US" sz="1500" dirty="0"/>
                    </a:p>
                  </a:txBody>
                  <a:tcPr marL="77153" marR="77153" marT="38576" marB="38576"/>
                </a:tc>
                <a:tc>
                  <a:txBody>
                    <a:bodyPr/>
                    <a:lstStyle/>
                    <a:p>
                      <a:pPr algn="ctr"/>
                      <a:r>
                        <a:rPr lang="en-US" sz="1500" dirty="0" smtClean="0"/>
                        <a:t>111/ 293 (37.9)</a:t>
                      </a:r>
                      <a:endParaRPr lang="en-US" sz="1500" dirty="0"/>
                    </a:p>
                  </a:txBody>
                  <a:tcPr marL="77153" marR="77153" marT="38576" marB="38576"/>
                </a:tc>
                <a:tc>
                  <a:txBody>
                    <a:bodyPr/>
                    <a:lstStyle/>
                    <a:p>
                      <a:r>
                        <a:rPr lang="en-US" sz="1500" dirty="0" smtClean="0"/>
                        <a:t>55/136 </a:t>
                      </a:r>
                    </a:p>
                    <a:p>
                      <a:r>
                        <a:rPr lang="en-US" sz="1500" dirty="0" smtClean="0"/>
                        <a:t>(40.4)</a:t>
                      </a:r>
                      <a:endParaRPr lang="en-US" sz="1500" dirty="0"/>
                    </a:p>
                  </a:txBody>
                  <a:tcPr marL="77153" marR="77153" marT="38576" marB="38576"/>
                </a:tc>
                <a:tc>
                  <a:txBody>
                    <a:bodyPr/>
                    <a:lstStyle/>
                    <a:p>
                      <a:pPr algn="ctr"/>
                      <a:r>
                        <a:rPr lang="en-US" sz="1500" dirty="0" smtClean="0"/>
                        <a:t>307/996 (30.8)</a:t>
                      </a:r>
                      <a:endParaRPr lang="en-US" sz="1500" dirty="0"/>
                    </a:p>
                  </a:txBody>
                  <a:tcPr marL="77153" marR="77153" marT="38576" marB="38576"/>
                </a:tc>
                <a:tc>
                  <a:txBody>
                    <a:bodyPr/>
                    <a:lstStyle/>
                    <a:p>
                      <a:r>
                        <a:rPr lang="en-US" sz="1500" dirty="0" smtClean="0"/>
                        <a:t>87/254 </a:t>
                      </a:r>
                    </a:p>
                    <a:p>
                      <a:r>
                        <a:rPr lang="en-US" sz="1500" dirty="0" smtClean="0"/>
                        <a:t>(34.3)</a:t>
                      </a:r>
                      <a:endParaRPr lang="en-US" sz="1500" dirty="0"/>
                    </a:p>
                  </a:txBody>
                  <a:tcPr marL="77153" marR="77153" marT="38576" marB="38576"/>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OR(95% CI)</a:t>
                      </a:r>
                    </a:p>
                  </a:txBody>
                  <a:tcPr marL="77153" marR="77153" marT="38576" marB="38576"/>
                </a:tc>
                <a:tc gridSpan="2">
                  <a:txBody>
                    <a:bodyPr/>
                    <a:lstStyle/>
                    <a:p>
                      <a:pPr algn="ctr"/>
                      <a:r>
                        <a:rPr lang="en-US" sz="1500" dirty="0" smtClean="0"/>
                        <a:t>1.47 (0.48-4.50)</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0.93 (0.58-1.50)</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0.69 (0.49-0.95)</a:t>
                      </a:r>
                      <a:endParaRPr lang="en-US" sz="1500" dirty="0"/>
                    </a:p>
                  </a:txBody>
                  <a:tcPr marL="77153" marR="77153" marT="38576" marB="38576"/>
                </a:tc>
                <a:tc hMerge="1">
                  <a:txBody>
                    <a:bodyPr/>
                    <a:lstStyle/>
                    <a:p>
                      <a:endParaRPr lang="en-US"/>
                    </a:p>
                  </a:txBody>
                  <a:tcPr/>
                </a:tc>
              </a:tr>
              <a:tr h="540068">
                <a:tc>
                  <a:txBody>
                    <a:bodyPr/>
                    <a:lstStyle/>
                    <a:p>
                      <a:r>
                        <a:rPr lang="en-US" sz="1500" dirty="0" smtClean="0"/>
                        <a:t>Mod-</a:t>
                      </a:r>
                      <a:r>
                        <a:rPr lang="en-US" sz="1500" dirty="0" err="1" smtClean="0"/>
                        <a:t>Sev</a:t>
                      </a:r>
                      <a:r>
                        <a:rPr lang="en-US" sz="1500" dirty="0" smtClean="0"/>
                        <a:t> CP</a:t>
                      </a:r>
                      <a:endParaRPr lang="en-US" sz="1500" dirty="0"/>
                    </a:p>
                  </a:txBody>
                  <a:tcPr marL="77153" marR="77153" marT="38576" marB="385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4/28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(14.3)</a:t>
                      </a:r>
                    </a:p>
                  </a:txBody>
                  <a:tcPr marL="77153" marR="77153" marT="38576" marB="38576"/>
                </a:tc>
                <a:tc>
                  <a:txBody>
                    <a:bodyPr/>
                    <a:lstStyle/>
                    <a:p>
                      <a:r>
                        <a:rPr lang="en-US" sz="1500" dirty="0" smtClean="0"/>
                        <a:t>7/44 </a:t>
                      </a:r>
                    </a:p>
                    <a:p>
                      <a:r>
                        <a:rPr lang="en-US" sz="1500" dirty="0" smtClean="0"/>
                        <a:t>(15.9)</a:t>
                      </a:r>
                      <a:endParaRPr lang="en-US" sz="1500" dirty="0"/>
                    </a:p>
                  </a:txBody>
                  <a:tcPr marL="77153" marR="77153" marT="38576" marB="38576"/>
                </a:tc>
                <a:tc>
                  <a:txBody>
                    <a:bodyPr/>
                    <a:lstStyle/>
                    <a:p>
                      <a:pPr algn="ctr"/>
                      <a:r>
                        <a:rPr lang="en-US" sz="1500" dirty="0" smtClean="0"/>
                        <a:t>43/380 (11.3)</a:t>
                      </a:r>
                      <a:endParaRPr lang="en-US" sz="1500" dirty="0"/>
                    </a:p>
                  </a:txBody>
                  <a:tcPr marL="77153" marR="77153" marT="38576" marB="38576"/>
                </a:tc>
                <a:tc>
                  <a:txBody>
                    <a:bodyPr/>
                    <a:lstStyle/>
                    <a:p>
                      <a:r>
                        <a:rPr lang="en-US" sz="1500" dirty="0" smtClean="0"/>
                        <a:t>31/167 </a:t>
                      </a:r>
                    </a:p>
                    <a:p>
                      <a:r>
                        <a:rPr lang="en-US" sz="1500" dirty="0" smtClean="0"/>
                        <a:t>(18.6)</a:t>
                      </a:r>
                      <a:endParaRPr lang="en-US" sz="1500" dirty="0"/>
                    </a:p>
                  </a:txBody>
                  <a:tcPr marL="77153" marR="77153" marT="38576" marB="38576"/>
                </a:tc>
                <a:tc>
                  <a:txBody>
                    <a:bodyPr/>
                    <a:lstStyle/>
                    <a:p>
                      <a:pPr algn="ctr"/>
                      <a:r>
                        <a:rPr lang="en-US" sz="1500" dirty="0" smtClean="0"/>
                        <a:t>140/1432 </a:t>
                      </a:r>
                    </a:p>
                    <a:p>
                      <a:pPr algn="ctr"/>
                      <a:r>
                        <a:rPr lang="en-US" sz="1500" dirty="0" smtClean="0"/>
                        <a:t>(9.8)</a:t>
                      </a:r>
                      <a:endParaRPr lang="en-US" sz="1500" dirty="0"/>
                    </a:p>
                  </a:txBody>
                  <a:tcPr marL="77153" marR="77153" marT="38576" marB="38576"/>
                </a:tc>
                <a:tc>
                  <a:txBody>
                    <a:bodyPr/>
                    <a:lstStyle/>
                    <a:p>
                      <a:r>
                        <a:rPr lang="en-US" sz="1500" dirty="0" smtClean="0"/>
                        <a:t>36/295 </a:t>
                      </a:r>
                    </a:p>
                    <a:p>
                      <a:r>
                        <a:rPr lang="en-US" sz="1500" dirty="0" smtClean="0"/>
                        <a:t>(12.2)</a:t>
                      </a:r>
                      <a:endParaRPr lang="en-US" sz="1500" dirty="0"/>
                    </a:p>
                  </a:txBody>
                  <a:tcPr marL="77153" marR="77153" marT="38576" marB="38576"/>
                </a:tc>
              </a:tr>
              <a:tr h="312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OR(95% CI)</a:t>
                      </a:r>
                    </a:p>
                  </a:txBody>
                  <a:tcPr marL="77153" marR="77153" marT="38576" marB="38576"/>
                </a:tc>
                <a:tc gridSpan="2">
                  <a:txBody>
                    <a:bodyPr/>
                    <a:lstStyle/>
                    <a:p>
                      <a:pPr algn="ctr"/>
                      <a:r>
                        <a:rPr lang="en-US" sz="1500" dirty="0" smtClean="0"/>
                        <a:t>0.88 (0.23-3.34)</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0.50 (0.30-0.85)</a:t>
                      </a:r>
                      <a:endParaRPr lang="en-US" sz="1500" dirty="0"/>
                    </a:p>
                  </a:txBody>
                  <a:tcPr marL="77153" marR="77153" marT="38576" marB="38576"/>
                </a:tc>
                <a:tc hMerge="1">
                  <a:txBody>
                    <a:bodyPr/>
                    <a:lstStyle/>
                    <a:p>
                      <a:endParaRPr lang="en-US"/>
                    </a:p>
                  </a:txBody>
                  <a:tcPr/>
                </a:tc>
                <a:tc gridSpan="2">
                  <a:txBody>
                    <a:bodyPr/>
                    <a:lstStyle/>
                    <a:p>
                      <a:pPr algn="ctr"/>
                      <a:r>
                        <a:rPr lang="en-US" sz="1500" dirty="0" smtClean="0"/>
                        <a:t>0.71 (0.47-1.08)</a:t>
                      </a:r>
                      <a:endParaRPr lang="en-US" sz="1500" dirty="0"/>
                    </a:p>
                  </a:txBody>
                  <a:tcPr marL="77153" marR="77153" marT="38576" marB="38576"/>
                </a:tc>
                <a:tc hMerge="1">
                  <a:txBody>
                    <a:bodyPr/>
                    <a:lstStyle/>
                    <a:p>
                      <a:endParaRPr lang="en-US"/>
                    </a:p>
                  </a:txBody>
                  <a:tcPr/>
                </a:tc>
              </a:tr>
            </a:tbl>
          </a:graphicData>
        </a:graphic>
      </p:graphicFrame>
      <p:sp>
        <p:nvSpPr>
          <p:cNvPr id="5" name="Rectangle 4"/>
          <p:cNvSpPr/>
          <p:nvPr/>
        </p:nvSpPr>
        <p:spPr>
          <a:xfrm>
            <a:off x="952500" y="245541"/>
            <a:ext cx="8872538" cy="1183209"/>
          </a:xfrm>
          <a:prstGeom prst="rect">
            <a:avLst/>
          </a:prstGeom>
        </p:spPr>
        <p:txBody>
          <a:bodyPr wrap="square">
            <a:spAutoFit/>
          </a:bodyPr>
          <a:lstStyle/>
          <a:p>
            <a:r>
              <a:rPr lang="en-US" sz="2363" dirty="0"/>
              <a:t>Outcomes by 18–22 Months Corrected Age of Infants 22 to 25 Weeks Gestation by Antenatal Corticosteroid Treatment for 1993–2008 Births</a:t>
            </a:r>
          </a:p>
        </p:txBody>
      </p:sp>
      <p:sp>
        <p:nvSpPr>
          <p:cNvPr id="7" name="Oval 6"/>
          <p:cNvSpPr/>
          <p:nvPr/>
        </p:nvSpPr>
        <p:spPr>
          <a:xfrm>
            <a:off x="4875856" y="2438400"/>
            <a:ext cx="1715444" cy="5886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3"/>
          </a:p>
        </p:txBody>
      </p:sp>
      <p:sp>
        <p:nvSpPr>
          <p:cNvPr id="8" name="Rectangle 7"/>
          <p:cNvSpPr/>
          <p:nvPr/>
        </p:nvSpPr>
        <p:spPr>
          <a:xfrm>
            <a:off x="723900" y="6519446"/>
            <a:ext cx="9974717" cy="338554"/>
          </a:xfrm>
          <a:prstGeom prst="rect">
            <a:avLst/>
          </a:prstGeom>
        </p:spPr>
        <p:txBody>
          <a:bodyPr wrap="square">
            <a:spAutoFit/>
          </a:bodyPr>
          <a:lstStyle/>
          <a:p>
            <a:pPr>
              <a:defRPr/>
            </a:pPr>
            <a:r>
              <a:rPr lang="en-US" sz="1600" i="1" dirty="0">
                <a:latin typeface="Calibri" charset="0"/>
                <a:ea typeface="Calibri" charset="0"/>
                <a:cs typeface="Calibri" charset="0"/>
              </a:rPr>
              <a:t>Carlo WA, McDonald SA, </a:t>
            </a:r>
            <a:r>
              <a:rPr lang="en-US" sz="1600" i="1" dirty="0" err="1">
                <a:latin typeface="Calibri" charset="0"/>
                <a:ea typeface="Calibri" charset="0"/>
                <a:cs typeface="Calibri" charset="0"/>
              </a:rPr>
              <a:t>Fanaroff</a:t>
            </a:r>
            <a:r>
              <a:rPr lang="en-US" sz="1600" i="1" dirty="0">
                <a:latin typeface="Calibri" charset="0"/>
                <a:ea typeface="Calibri" charset="0"/>
                <a:cs typeface="Calibri" charset="0"/>
              </a:rPr>
              <a:t> AA, et al. JAMA 2011; 306:2348</a:t>
            </a:r>
          </a:p>
        </p:txBody>
      </p:sp>
      <p:sp>
        <p:nvSpPr>
          <p:cNvPr id="9" name="Down Arrow 8"/>
          <p:cNvSpPr/>
          <p:nvPr/>
        </p:nvSpPr>
        <p:spPr>
          <a:xfrm>
            <a:off x="5372100" y="1065157"/>
            <a:ext cx="409224" cy="3064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01885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78856" y="6085156"/>
            <a:ext cx="0" cy="2185320"/>
          </a:xfrm>
          <a:custGeom>
            <a:avLst/>
            <a:gdLst/>
            <a:ahLst/>
            <a:cxnLst/>
            <a:rect l="l" t="t" r="r" b="b"/>
            <a:pathLst>
              <a:path h="2268220">
                <a:moveTo>
                  <a:pt x="0" y="2267711"/>
                </a:moveTo>
                <a:lnTo>
                  <a:pt x="0" y="0"/>
                </a:lnTo>
              </a:path>
            </a:pathLst>
          </a:custGeom>
          <a:ln w="4572">
            <a:solidFill>
              <a:srgbClr val="A3ACAC"/>
            </a:solidFill>
          </a:ln>
        </p:spPr>
        <p:txBody>
          <a:bodyPr wrap="square" lIns="0" tIns="0" rIns="0" bIns="0" rtlCol="0"/>
          <a:lstStyle/>
          <a:p>
            <a:endParaRPr sz="1734"/>
          </a:p>
        </p:txBody>
      </p:sp>
      <p:sp>
        <p:nvSpPr>
          <p:cNvPr id="10" name="object 10"/>
          <p:cNvSpPr txBox="1"/>
          <p:nvPr/>
        </p:nvSpPr>
        <p:spPr>
          <a:xfrm>
            <a:off x="2188790" y="7960489"/>
            <a:ext cx="92381" cy="128240"/>
          </a:xfrm>
          <a:prstGeom prst="rect">
            <a:avLst/>
          </a:prstGeom>
        </p:spPr>
        <p:txBody>
          <a:bodyPr vert="horz" wrap="square" lIns="0" tIns="0" rIns="0" bIns="0" rtlCol="0">
            <a:spAutoFit/>
          </a:bodyPr>
          <a:lstStyle/>
          <a:p>
            <a:pPr marL="12237">
              <a:lnSpc>
                <a:spcPts val="969"/>
              </a:lnSpc>
            </a:pPr>
            <a:r>
              <a:rPr sz="867" spc="96" dirty="0">
                <a:solidFill>
                  <a:srgbClr val="4B5250"/>
                </a:solidFill>
                <a:latin typeface="Times New Roman"/>
                <a:cs typeface="Times New Roman"/>
              </a:rPr>
              <a:t>8</a:t>
            </a:r>
            <a:endParaRPr sz="867">
              <a:latin typeface="Times New Roman"/>
              <a:cs typeface="Times New Roman"/>
            </a:endParaRPr>
          </a:p>
        </p:txBody>
      </p:sp>
      <p:sp>
        <p:nvSpPr>
          <p:cNvPr id="11" name="object 11"/>
          <p:cNvSpPr txBox="1"/>
          <p:nvPr/>
        </p:nvSpPr>
        <p:spPr>
          <a:xfrm>
            <a:off x="6611312" y="7979146"/>
            <a:ext cx="1438323" cy="205184"/>
          </a:xfrm>
          <a:prstGeom prst="rect">
            <a:avLst/>
          </a:prstGeom>
        </p:spPr>
        <p:txBody>
          <a:bodyPr vert="horz" wrap="square" lIns="0" tIns="0" rIns="0" bIns="0" rtlCol="0">
            <a:spAutoFit/>
          </a:bodyPr>
          <a:lstStyle/>
          <a:p>
            <a:pPr marL="12237">
              <a:lnSpc>
                <a:spcPts val="829"/>
              </a:lnSpc>
            </a:pPr>
            <a:r>
              <a:rPr sz="723" spc="29" dirty="0">
                <a:solidFill>
                  <a:srgbClr val="4B5250"/>
                </a:solidFill>
                <a:latin typeface="Arial"/>
                <a:cs typeface="Arial"/>
              </a:rPr>
              <a:t>Obstet</a:t>
            </a:r>
            <a:r>
              <a:rPr sz="723" spc="29" dirty="0">
                <a:solidFill>
                  <a:srgbClr val="333A38"/>
                </a:solidFill>
                <a:latin typeface="Arial"/>
                <a:cs typeface="Arial"/>
              </a:rPr>
              <a:t>r</a:t>
            </a:r>
            <a:r>
              <a:rPr sz="723" spc="29" dirty="0">
                <a:solidFill>
                  <a:srgbClr val="4B5250"/>
                </a:solidFill>
                <a:latin typeface="Arial"/>
                <a:cs typeface="Arial"/>
              </a:rPr>
              <a:t>ic </a:t>
            </a:r>
            <a:r>
              <a:rPr sz="723" spc="4" dirty="0">
                <a:solidFill>
                  <a:srgbClr val="4B5250"/>
                </a:solidFill>
                <a:latin typeface="Arial"/>
                <a:cs typeface="Arial"/>
              </a:rPr>
              <a:t>C</a:t>
            </a:r>
            <a:r>
              <a:rPr sz="723" spc="4" dirty="0">
                <a:solidFill>
                  <a:srgbClr val="333A38"/>
                </a:solidFill>
                <a:latin typeface="Arial"/>
                <a:cs typeface="Arial"/>
              </a:rPr>
              <a:t>a</a:t>
            </a:r>
            <a:r>
              <a:rPr sz="723" spc="4" dirty="0">
                <a:solidFill>
                  <a:srgbClr val="4B5250"/>
                </a:solidFill>
                <a:latin typeface="Arial"/>
                <a:cs typeface="Arial"/>
              </a:rPr>
              <a:t>re </a:t>
            </a:r>
            <a:r>
              <a:rPr sz="723" spc="14" dirty="0">
                <a:solidFill>
                  <a:srgbClr val="4B5250"/>
                </a:solidFill>
                <a:latin typeface="Arial"/>
                <a:cs typeface="Arial"/>
              </a:rPr>
              <a:t>Consen</a:t>
            </a:r>
            <a:r>
              <a:rPr sz="723" spc="14" dirty="0">
                <a:solidFill>
                  <a:srgbClr val="333A38"/>
                </a:solidFill>
                <a:latin typeface="Arial"/>
                <a:cs typeface="Arial"/>
              </a:rPr>
              <a:t>s</a:t>
            </a:r>
            <a:r>
              <a:rPr sz="723" spc="14" dirty="0">
                <a:solidFill>
                  <a:srgbClr val="4B5250"/>
                </a:solidFill>
                <a:latin typeface="Arial"/>
                <a:cs typeface="Arial"/>
              </a:rPr>
              <a:t>us </a:t>
            </a:r>
            <a:r>
              <a:rPr sz="723" spc="39" dirty="0">
                <a:solidFill>
                  <a:srgbClr val="4B5250"/>
                </a:solidFill>
                <a:latin typeface="Arial"/>
                <a:cs typeface="Arial"/>
              </a:rPr>
              <a:t>No</a:t>
            </a:r>
            <a:r>
              <a:rPr sz="723" spc="39" dirty="0">
                <a:solidFill>
                  <a:srgbClr val="333A38"/>
                </a:solidFill>
                <a:latin typeface="Arial"/>
                <a:cs typeface="Arial"/>
              </a:rPr>
              <a:t>.</a:t>
            </a:r>
            <a:r>
              <a:rPr sz="723" spc="-19" dirty="0">
                <a:solidFill>
                  <a:srgbClr val="333A38"/>
                </a:solidFill>
                <a:latin typeface="Arial"/>
                <a:cs typeface="Arial"/>
              </a:rPr>
              <a:t> </a:t>
            </a:r>
            <a:r>
              <a:rPr sz="723" spc="43" dirty="0">
                <a:solidFill>
                  <a:srgbClr val="4B5250"/>
                </a:solidFill>
                <a:latin typeface="Arial"/>
                <a:cs typeface="Arial"/>
              </a:rPr>
              <a:t>3</a:t>
            </a:r>
            <a:endParaRPr sz="723">
              <a:latin typeface="Arial"/>
              <a:cs typeface="Arial"/>
            </a:endParaRPr>
          </a:p>
        </p:txBody>
      </p:sp>
      <p:graphicFrame>
        <p:nvGraphicFramePr>
          <p:cNvPr id="6" name="object 6"/>
          <p:cNvGraphicFramePr>
            <a:graphicFrameLocks noGrp="1"/>
          </p:cNvGraphicFramePr>
          <p:nvPr>
            <p:extLst>
              <p:ext uri="{D42A27DB-BD31-4B8C-83A1-F6EECF244321}">
                <p14:modId xmlns:p14="http://schemas.microsoft.com/office/powerpoint/2010/main" xmlns="" val="36372440"/>
              </p:ext>
            </p:extLst>
          </p:nvPr>
        </p:nvGraphicFramePr>
        <p:xfrm>
          <a:off x="647700" y="1645075"/>
          <a:ext cx="9639301" cy="3662374"/>
        </p:xfrm>
        <a:graphic>
          <a:graphicData uri="http://schemas.openxmlformats.org/drawingml/2006/table">
            <a:tbl>
              <a:tblPr firstRow="1" bandRow="1">
                <a:tableStyleId>{3C2FFA5D-87B4-456A-9821-1D502468CF0F}</a:tableStyleId>
              </a:tblPr>
              <a:tblGrid>
                <a:gridCol w="1722302"/>
                <a:gridCol w="1857028"/>
                <a:gridCol w="1573682"/>
                <a:gridCol w="1525971"/>
                <a:gridCol w="1515060"/>
                <a:gridCol w="1445258"/>
              </a:tblGrid>
              <a:tr h="1056195">
                <a:tc>
                  <a:txBody>
                    <a:bodyPr/>
                    <a:lstStyle/>
                    <a:p>
                      <a:r>
                        <a:rPr lang="en-US" sz="2000" dirty="0" smtClean="0">
                          <a:latin typeface="Calibri" charset="0"/>
                          <a:ea typeface="Calibri" charset="0"/>
                          <a:cs typeface="Calibri" charset="0"/>
                        </a:rPr>
                        <a:t>Weeks Gestation</a:t>
                      </a:r>
                      <a:endParaRPr sz="2000" dirty="0">
                        <a:latin typeface="Calibri" charset="0"/>
                        <a:ea typeface="Calibri" charset="0"/>
                        <a:cs typeface="Calibri" charset="0"/>
                      </a:endParaRPr>
                    </a:p>
                  </a:txBody>
                  <a:tcPr marL="0" marR="0" marT="0" marB="0" anchor="ctr"/>
                </a:tc>
                <a:tc>
                  <a:txBody>
                    <a:bodyPr/>
                    <a:lstStyle/>
                    <a:p>
                      <a:pPr marL="165100" marR="106045" indent="-64135">
                        <a:lnSpc>
                          <a:spcPct val="100000"/>
                        </a:lnSpc>
                        <a:spcBef>
                          <a:spcPts val="415"/>
                        </a:spcBef>
                      </a:pPr>
                      <a:r>
                        <a:rPr sz="2000" dirty="0">
                          <a:latin typeface="Calibri" charset="0"/>
                          <a:ea typeface="Calibri" charset="0"/>
                          <a:cs typeface="Calibri" charset="0"/>
                        </a:rPr>
                        <a:t>20 </a:t>
                      </a:r>
                      <a:r>
                        <a:rPr lang="en-US" sz="2000" dirty="0" smtClean="0">
                          <a:latin typeface="Calibri" charset="0"/>
                          <a:ea typeface="Calibri" charset="0"/>
                          <a:cs typeface="Calibri" charset="0"/>
                        </a:rPr>
                        <a:t>0/7</a:t>
                      </a:r>
                      <a:r>
                        <a:rPr lang="en-US" sz="2000" spc="20" dirty="0" smtClean="0">
                          <a:latin typeface="Calibri" charset="0"/>
                          <a:ea typeface="Calibri" charset="0"/>
                          <a:cs typeface="Calibri" charset="0"/>
                        </a:rPr>
                        <a:t>-</a:t>
                      </a:r>
                    </a:p>
                    <a:p>
                      <a:pPr marL="165100" marR="106045" indent="-64135">
                        <a:lnSpc>
                          <a:spcPct val="100000"/>
                        </a:lnSpc>
                        <a:spcBef>
                          <a:spcPts val="415"/>
                        </a:spcBef>
                      </a:pPr>
                      <a:r>
                        <a:rPr sz="2000" spc="-20" dirty="0" smtClean="0">
                          <a:latin typeface="Calibri" charset="0"/>
                          <a:ea typeface="Calibri" charset="0"/>
                          <a:cs typeface="Calibri" charset="0"/>
                        </a:rPr>
                        <a:t>21 </a:t>
                      </a:r>
                      <a:r>
                        <a:rPr sz="2000" spc="25" dirty="0" smtClean="0">
                          <a:latin typeface="Calibri" charset="0"/>
                          <a:ea typeface="Calibri" charset="0"/>
                          <a:cs typeface="Calibri" charset="0"/>
                        </a:rPr>
                        <a:t>6/7</a:t>
                      </a:r>
                      <a:endParaRPr sz="2000" dirty="0">
                        <a:latin typeface="Calibri" charset="0"/>
                        <a:ea typeface="Calibri" charset="0"/>
                        <a:cs typeface="Calibri" charset="0"/>
                      </a:endParaRPr>
                    </a:p>
                  </a:txBody>
                  <a:tcPr marL="0" marR="0" marT="0" marB="0" anchor="ctr"/>
                </a:tc>
                <a:tc>
                  <a:txBody>
                    <a:bodyPr/>
                    <a:lstStyle/>
                    <a:p>
                      <a:pPr marL="186690" marR="97155" indent="-64135">
                        <a:lnSpc>
                          <a:spcPct val="100000"/>
                        </a:lnSpc>
                        <a:spcBef>
                          <a:spcPts val="415"/>
                        </a:spcBef>
                      </a:pPr>
                      <a:r>
                        <a:rPr sz="2000" spc="-15" dirty="0">
                          <a:latin typeface="Calibri" charset="0"/>
                          <a:ea typeface="Calibri" charset="0"/>
                          <a:cs typeface="Calibri" charset="0"/>
                        </a:rPr>
                        <a:t>22 </a:t>
                      </a:r>
                      <a:r>
                        <a:rPr sz="2000" spc="10" dirty="0" smtClean="0">
                          <a:latin typeface="Calibri" charset="0"/>
                          <a:ea typeface="Calibri" charset="0"/>
                          <a:cs typeface="Calibri" charset="0"/>
                        </a:rPr>
                        <a:t>0/7</a:t>
                      </a:r>
                      <a:r>
                        <a:rPr lang="en-US" sz="2000" spc="10" dirty="0" smtClean="0">
                          <a:latin typeface="Calibri" charset="0"/>
                          <a:ea typeface="Calibri" charset="0"/>
                          <a:cs typeface="Calibri" charset="0"/>
                        </a:rPr>
                        <a:t>-</a:t>
                      </a:r>
                    </a:p>
                    <a:p>
                      <a:pPr marL="186690" marR="97155" indent="-64135">
                        <a:lnSpc>
                          <a:spcPct val="100000"/>
                        </a:lnSpc>
                        <a:spcBef>
                          <a:spcPts val="415"/>
                        </a:spcBef>
                      </a:pPr>
                      <a:r>
                        <a:rPr sz="2000" spc="5" dirty="0" smtClean="0">
                          <a:latin typeface="Calibri" charset="0"/>
                          <a:ea typeface="Calibri" charset="0"/>
                          <a:cs typeface="Calibri" charset="0"/>
                        </a:rPr>
                        <a:t>22 </a:t>
                      </a:r>
                      <a:r>
                        <a:rPr sz="2000" spc="25" dirty="0" smtClean="0">
                          <a:latin typeface="Calibri" charset="0"/>
                          <a:ea typeface="Calibri" charset="0"/>
                          <a:cs typeface="Calibri" charset="0"/>
                        </a:rPr>
                        <a:t>6/7</a:t>
                      </a:r>
                      <a:endParaRPr sz="2000" dirty="0">
                        <a:latin typeface="Calibri" charset="0"/>
                        <a:ea typeface="Calibri" charset="0"/>
                        <a:cs typeface="Calibri" charset="0"/>
                      </a:endParaRPr>
                    </a:p>
                  </a:txBody>
                  <a:tcPr marL="0" marR="0" marT="0" marB="0" anchor="ctr"/>
                </a:tc>
                <a:tc>
                  <a:txBody>
                    <a:bodyPr/>
                    <a:lstStyle/>
                    <a:p>
                      <a:pPr marL="163830" marR="90170" indent="-64135">
                        <a:lnSpc>
                          <a:spcPct val="100000"/>
                        </a:lnSpc>
                        <a:spcBef>
                          <a:spcPts val="450"/>
                        </a:spcBef>
                      </a:pPr>
                      <a:r>
                        <a:rPr sz="2000" spc="10" dirty="0">
                          <a:latin typeface="Calibri" charset="0"/>
                          <a:ea typeface="Calibri" charset="0"/>
                          <a:cs typeface="Calibri" charset="0"/>
                        </a:rPr>
                        <a:t>23 </a:t>
                      </a:r>
                      <a:r>
                        <a:rPr sz="2000" spc="35" dirty="0" smtClean="0">
                          <a:latin typeface="Calibri" charset="0"/>
                          <a:ea typeface="Calibri" charset="0"/>
                          <a:cs typeface="Calibri" charset="0"/>
                        </a:rPr>
                        <a:t>0/7</a:t>
                      </a:r>
                      <a:r>
                        <a:rPr lang="en-US" sz="2000" spc="35" dirty="0" smtClean="0">
                          <a:latin typeface="Calibri" charset="0"/>
                          <a:ea typeface="Calibri" charset="0"/>
                          <a:cs typeface="Calibri" charset="0"/>
                        </a:rPr>
                        <a:t>-</a:t>
                      </a:r>
                    </a:p>
                    <a:p>
                      <a:pPr marL="163830" marR="90170" indent="-64135">
                        <a:lnSpc>
                          <a:spcPct val="100000"/>
                        </a:lnSpc>
                        <a:spcBef>
                          <a:spcPts val="450"/>
                        </a:spcBef>
                      </a:pPr>
                      <a:r>
                        <a:rPr sz="2000" spc="10" dirty="0" smtClean="0">
                          <a:latin typeface="Calibri" charset="0"/>
                          <a:ea typeface="Calibri" charset="0"/>
                          <a:cs typeface="Calibri" charset="0"/>
                        </a:rPr>
                        <a:t>23 </a:t>
                      </a:r>
                      <a:r>
                        <a:rPr sz="2000" spc="25" dirty="0" smtClean="0">
                          <a:latin typeface="Calibri" charset="0"/>
                          <a:ea typeface="Calibri" charset="0"/>
                          <a:cs typeface="Calibri" charset="0"/>
                        </a:rPr>
                        <a:t>6/7</a:t>
                      </a:r>
                      <a:endParaRPr sz="2000" dirty="0">
                        <a:latin typeface="Calibri" charset="0"/>
                        <a:ea typeface="Calibri" charset="0"/>
                        <a:cs typeface="Calibri" charset="0"/>
                      </a:endParaRPr>
                    </a:p>
                  </a:txBody>
                  <a:tcPr marL="0" marR="0" marT="0" marB="0" anchor="ctr"/>
                </a:tc>
                <a:tc>
                  <a:txBody>
                    <a:bodyPr/>
                    <a:lstStyle/>
                    <a:p>
                      <a:pPr marL="161925" marR="85725" indent="-64135">
                        <a:lnSpc>
                          <a:spcPct val="100000"/>
                        </a:lnSpc>
                        <a:spcBef>
                          <a:spcPts val="425"/>
                        </a:spcBef>
                      </a:pPr>
                      <a:r>
                        <a:rPr sz="2000" spc="20" dirty="0">
                          <a:latin typeface="Calibri" charset="0"/>
                          <a:ea typeface="Calibri" charset="0"/>
                          <a:cs typeface="Calibri" charset="0"/>
                        </a:rPr>
                        <a:t>24 </a:t>
                      </a:r>
                      <a:r>
                        <a:rPr sz="2000" spc="20" dirty="0" smtClean="0">
                          <a:latin typeface="Calibri" charset="0"/>
                          <a:ea typeface="Calibri" charset="0"/>
                          <a:cs typeface="Calibri" charset="0"/>
                        </a:rPr>
                        <a:t>0/7</a:t>
                      </a:r>
                      <a:r>
                        <a:rPr lang="en-US" sz="2000" spc="20" dirty="0" smtClean="0">
                          <a:latin typeface="Calibri" charset="0"/>
                          <a:ea typeface="Calibri" charset="0"/>
                          <a:cs typeface="Calibri" charset="0"/>
                        </a:rPr>
                        <a:t>-</a:t>
                      </a:r>
                    </a:p>
                    <a:p>
                      <a:pPr marL="161925" marR="85725" indent="-64135">
                        <a:lnSpc>
                          <a:spcPct val="100000"/>
                        </a:lnSpc>
                        <a:spcBef>
                          <a:spcPts val="425"/>
                        </a:spcBef>
                      </a:pPr>
                      <a:r>
                        <a:rPr sz="2000" spc="20" dirty="0" smtClean="0">
                          <a:latin typeface="Calibri" charset="0"/>
                          <a:ea typeface="Calibri" charset="0"/>
                          <a:cs typeface="Calibri" charset="0"/>
                        </a:rPr>
                        <a:t>24 </a:t>
                      </a:r>
                      <a:r>
                        <a:rPr sz="2000" spc="25" dirty="0" smtClean="0">
                          <a:latin typeface="Calibri" charset="0"/>
                          <a:ea typeface="Calibri" charset="0"/>
                          <a:cs typeface="Calibri" charset="0"/>
                        </a:rPr>
                        <a:t>6/7</a:t>
                      </a:r>
                      <a:endParaRPr sz="2000" dirty="0">
                        <a:latin typeface="Calibri" charset="0"/>
                        <a:ea typeface="Calibri" charset="0"/>
                        <a:cs typeface="Calibri" charset="0"/>
                      </a:endParaRPr>
                    </a:p>
                  </a:txBody>
                  <a:tcPr marL="0" marR="0" marT="0" marB="0" anchor="ctr"/>
                </a:tc>
                <a:tc>
                  <a:txBody>
                    <a:bodyPr/>
                    <a:lstStyle/>
                    <a:p>
                      <a:pPr marL="157480" marR="46355" indent="-64135">
                        <a:lnSpc>
                          <a:spcPct val="100000"/>
                        </a:lnSpc>
                        <a:spcBef>
                          <a:spcPts val="484"/>
                        </a:spcBef>
                      </a:pPr>
                      <a:r>
                        <a:rPr sz="2000" spc="-20" dirty="0">
                          <a:latin typeface="Calibri" charset="0"/>
                          <a:ea typeface="Calibri" charset="0"/>
                          <a:cs typeface="Calibri" charset="0"/>
                        </a:rPr>
                        <a:t>25 </a:t>
                      </a:r>
                      <a:r>
                        <a:rPr sz="2000" spc="10" dirty="0" smtClean="0">
                          <a:latin typeface="Calibri" charset="0"/>
                          <a:ea typeface="Calibri" charset="0"/>
                          <a:cs typeface="Calibri" charset="0"/>
                        </a:rPr>
                        <a:t>0/7</a:t>
                      </a:r>
                      <a:r>
                        <a:rPr lang="en-US" sz="2000" spc="10" dirty="0" smtClean="0">
                          <a:latin typeface="Calibri" charset="0"/>
                          <a:ea typeface="Calibri" charset="0"/>
                          <a:cs typeface="Calibri" charset="0"/>
                        </a:rPr>
                        <a:t>-</a:t>
                      </a:r>
                    </a:p>
                    <a:p>
                      <a:pPr marL="157480" marR="46355" indent="-64135">
                        <a:lnSpc>
                          <a:spcPct val="100000"/>
                        </a:lnSpc>
                        <a:spcBef>
                          <a:spcPts val="484"/>
                        </a:spcBef>
                      </a:pPr>
                      <a:r>
                        <a:rPr sz="2000" dirty="0" smtClean="0">
                          <a:latin typeface="Calibri" charset="0"/>
                          <a:ea typeface="Calibri" charset="0"/>
                          <a:cs typeface="Calibri" charset="0"/>
                        </a:rPr>
                        <a:t>25 </a:t>
                      </a:r>
                      <a:r>
                        <a:rPr sz="2000" spc="10" dirty="0" smtClean="0">
                          <a:latin typeface="Calibri" charset="0"/>
                          <a:ea typeface="Calibri" charset="0"/>
                          <a:cs typeface="Calibri" charset="0"/>
                        </a:rPr>
                        <a:t>6/7</a:t>
                      </a:r>
                      <a:endParaRPr sz="2000" dirty="0">
                        <a:latin typeface="Calibri" charset="0"/>
                        <a:ea typeface="Calibri" charset="0"/>
                        <a:cs typeface="Calibri" charset="0"/>
                      </a:endParaRPr>
                    </a:p>
                  </a:txBody>
                  <a:tcPr marL="0" marR="0" marT="0" marB="0" anchor="ctr"/>
                </a:tc>
              </a:tr>
              <a:tr h="776398">
                <a:tc rowSpan="2">
                  <a:txBody>
                    <a:bodyPr/>
                    <a:lstStyle/>
                    <a:p>
                      <a:pPr marL="81915">
                        <a:lnSpc>
                          <a:spcPct val="100000"/>
                        </a:lnSpc>
                        <a:spcBef>
                          <a:spcPts val="395"/>
                        </a:spcBef>
                      </a:pPr>
                      <a:r>
                        <a:rPr sz="2000" spc="-90" dirty="0">
                          <a:latin typeface="Calibri" charset="0"/>
                          <a:ea typeface="Calibri" charset="0"/>
                          <a:cs typeface="Calibri" charset="0"/>
                        </a:rPr>
                        <a:t>Neonatal</a:t>
                      </a:r>
                      <a:r>
                        <a:rPr sz="2000" spc="-40" dirty="0">
                          <a:latin typeface="Calibri" charset="0"/>
                          <a:ea typeface="Calibri" charset="0"/>
                          <a:cs typeface="Calibri" charset="0"/>
                        </a:rPr>
                        <a:t> </a:t>
                      </a:r>
                      <a:r>
                        <a:rPr sz="2000" spc="-105" dirty="0">
                          <a:latin typeface="Calibri" charset="0"/>
                          <a:ea typeface="Calibri" charset="0"/>
                          <a:cs typeface="Calibri" charset="0"/>
                        </a:rPr>
                        <a:t>assessment</a:t>
                      </a:r>
                      <a:endParaRPr sz="2000" dirty="0">
                        <a:latin typeface="Calibri" charset="0"/>
                        <a:ea typeface="Calibri" charset="0"/>
                        <a:cs typeface="Calibri" charset="0"/>
                      </a:endParaRPr>
                    </a:p>
                    <a:p>
                      <a:pPr marL="73025">
                        <a:lnSpc>
                          <a:spcPct val="100000"/>
                        </a:lnSpc>
                      </a:pPr>
                      <a:r>
                        <a:rPr sz="2000" spc="-40" dirty="0">
                          <a:latin typeface="Calibri" charset="0"/>
                          <a:ea typeface="Calibri" charset="0"/>
                          <a:cs typeface="Calibri" charset="0"/>
                        </a:rPr>
                        <a:t>for</a:t>
                      </a:r>
                      <a:r>
                        <a:rPr sz="2000" spc="-75" dirty="0">
                          <a:latin typeface="Calibri" charset="0"/>
                          <a:ea typeface="Calibri" charset="0"/>
                          <a:cs typeface="Calibri" charset="0"/>
                        </a:rPr>
                        <a:t> </a:t>
                      </a:r>
                      <a:r>
                        <a:rPr sz="2000" spc="-65" dirty="0">
                          <a:latin typeface="Calibri" charset="0"/>
                          <a:ea typeface="Calibri" charset="0"/>
                          <a:cs typeface="Calibri" charset="0"/>
                        </a:rPr>
                        <a:t>resuscitation*</a:t>
                      </a:r>
                      <a:endParaRPr sz="2000" dirty="0">
                        <a:latin typeface="Calibri" charset="0"/>
                        <a:ea typeface="Calibri" charset="0"/>
                        <a:cs typeface="Calibri" charset="0"/>
                      </a:endParaRPr>
                    </a:p>
                  </a:txBody>
                  <a:tcPr marL="0" marR="0" marT="0" marB="0" anchor="ctr"/>
                </a:tc>
                <a:tc>
                  <a:txBody>
                    <a:bodyPr/>
                    <a:lstStyle/>
                    <a:p>
                      <a:pPr marR="6985" algn="ctr">
                        <a:lnSpc>
                          <a:spcPct val="100000"/>
                        </a:lnSpc>
                        <a:spcBef>
                          <a:spcPts val="395"/>
                        </a:spcBef>
                      </a:pPr>
                      <a:r>
                        <a:rPr sz="2000" spc="-85" dirty="0">
                          <a:latin typeface="Calibri" charset="0"/>
                          <a:ea typeface="Calibri" charset="0"/>
                          <a:cs typeface="Calibri" charset="0"/>
                        </a:rPr>
                        <a:t>Not</a:t>
                      </a:r>
                      <a:r>
                        <a:rPr sz="2000" spc="-110" dirty="0">
                          <a:latin typeface="Calibri" charset="0"/>
                          <a:ea typeface="Calibri" charset="0"/>
                          <a:cs typeface="Calibri" charset="0"/>
                        </a:rPr>
                        <a:t> </a:t>
                      </a:r>
                      <a:endParaRPr lang="en-US" sz="2000" spc="-110" dirty="0" smtClean="0">
                        <a:latin typeface="Calibri" charset="0"/>
                        <a:ea typeface="Calibri" charset="0"/>
                        <a:cs typeface="Calibri" charset="0"/>
                      </a:endParaRPr>
                    </a:p>
                    <a:p>
                      <a:pPr marR="6985" algn="ctr">
                        <a:lnSpc>
                          <a:spcPct val="100000"/>
                        </a:lnSpc>
                        <a:spcBef>
                          <a:spcPts val="395"/>
                        </a:spcBef>
                      </a:pPr>
                      <a:r>
                        <a:rPr sz="2000" spc="-114" dirty="0" smtClean="0">
                          <a:latin typeface="Calibri" charset="0"/>
                          <a:ea typeface="Calibri" charset="0"/>
                          <a:cs typeface="Calibri" charset="0"/>
                        </a:rPr>
                        <a:t>recommended</a:t>
                      </a:r>
                      <a:endParaRPr sz="2000" dirty="0">
                        <a:latin typeface="Calibri" charset="0"/>
                        <a:ea typeface="Calibri" charset="0"/>
                        <a:cs typeface="Calibri" charset="0"/>
                      </a:endParaRPr>
                    </a:p>
                  </a:txBody>
                  <a:tcPr marL="0" marR="0" marT="0" marB="0" anchor="ctr"/>
                </a:tc>
                <a:tc>
                  <a:txBody>
                    <a:bodyPr/>
                    <a:lstStyle/>
                    <a:p>
                      <a:pPr marL="17145" algn="ctr">
                        <a:lnSpc>
                          <a:spcPct val="100000"/>
                        </a:lnSpc>
                        <a:spcBef>
                          <a:spcPts val="465"/>
                        </a:spcBef>
                      </a:pPr>
                      <a:r>
                        <a:rPr sz="2000" spc="-85" dirty="0">
                          <a:latin typeface="Calibri" charset="0"/>
                          <a:ea typeface="Calibri" charset="0"/>
                          <a:cs typeface="Calibri" charset="0"/>
                        </a:rPr>
                        <a:t>Consider</a:t>
                      </a:r>
                      <a:endParaRPr sz="2000">
                        <a:latin typeface="Calibri" charset="0"/>
                        <a:ea typeface="Calibri" charset="0"/>
                        <a:cs typeface="Calibri" charset="0"/>
                      </a:endParaRPr>
                    </a:p>
                  </a:txBody>
                  <a:tcPr marL="0" marR="0" marT="0" marB="0" anchor="ctr"/>
                </a:tc>
                <a:tc>
                  <a:txBody>
                    <a:bodyPr/>
                    <a:lstStyle/>
                    <a:p>
                      <a:pPr marL="5080" algn="ctr">
                        <a:lnSpc>
                          <a:spcPct val="100000"/>
                        </a:lnSpc>
                        <a:spcBef>
                          <a:spcPts val="465"/>
                        </a:spcBef>
                      </a:pPr>
                      <a:r>
                        <a:rPr sz="2000" spc="-100" dirty="0">
                          <a:latin typeface="Calibri" charset="0"/>
                          <a:ea typeface="Calibri" charset="0"/>
                          <a:cs typeface="Calibri" charset="0"/>
                        </a:rPr>
                        <a:t>Consider</a:t>
                      </a:r>
                      <a:endParaRPr sz="2000">
                        <a:latin typeface="Calibri" charset="0"/>
                        <a:ea typeface="Calibri" charset="0"/>
                        <a:cs typeface="Calibri" charset="0"/>
                      </a:endParaRPr>
                    </a:p>
                  </a:txBody>
                  <a:tcPr marL="0" marR="0" marT="0" marB="0" anchor="ctr"/>
                </a:tc>
                <a:tc>
                  <a:txBody>
                    <a:bodyPr/>
                    <a:lstStyle/>
                    <a:p>
                      <a:pPr marL="8890" algn="ctr">
                        <a:lnSpc>
                          <a:spcPct val="100000"/>
                        </a:lnSpc>
                        <a:spcBef>
                          <a:spcPts val="465"/>
                        </a:spcBef>
                      </a:pPr>
                      <a:r>
                        <a:rPr sz="2000" spc="-120" dirty="0">
                          <a:latin typeface="Calibri" charset="0"/>
                          <a:ea typeface="Calibri" charset="0"/>
                          <a:cs typeface="Calibri" charset="0"/>
                        </a:rPr>
                        <a:t>Recommended</a:t>
                      </a:r>
                      <a:endParaRPr sz="2000">
                        <a:latin typeface="Calibri" charset="0"/>
                        <a:ea typeface="Calibri" charset="0"/>
                        <a:cs typeface="Calibri" charset="0"/>
                      </a:endParaRPr>
                    </a:p>
                  </a:txBody>
                  <a:tcPr marL="0" marR="0" marT="0" marB="0" anchor="ctr"/>
                </a:tc>
                <a:tc>
                  <a:txBody>
                    <a:bodyPr/>
                    <a:lstStyle/>
                    <a:p>
                      <a:pPr marL="34290" algn="ctr">
                        <a:lnSpc>
                          <a:spcPct val="100000"/>
                        </a:lnSpc>
                        <a:spcBef>
                          <a:spcPts val="500"/>
                        </a:spcBef>
                      </a:pPr>
                      <a:r>
                        <a:rPr sz="2000" spc="-125" dirty="0">
                          <a:latin typeface="Calibri" charset="0"/>
                          <a:ea typeface="Calibri" charset="0"/>
                          <a:cs typeface="Calibri" charset="0"/>
                        </a:rPr>
                        <a:t>Recommended</a:t>
                      </a:r>
                      <a:endParaRPr sz="2000" dirty="0">
                        <a:latin typeface="Calibri" charset="0"/>
                        <a:ea typeface="Calibri" charset="0"/>
                        <a:cs typeface="Calibri" charset="0"/>
                      </a:endParaRPr>
                    </a:p>
                  </a:txBody>
                  <a:tcPr marL="0" marR="0" marT="0" marB="0" anchor="ctr"/>
                </a:tc>
              </a:tr>
              <a:tr h="656951">
                <a:tc vMerge="1">
                  <a:txBody>
                    <a:bodyPr/>
                    <a:lstStyle/>
                    <a:p>
                      <a:pPr marL="73025">
                        <a:lnSpc>
                          <a:spcPts val="910"/>
                        </a:lnSpc>
                      </a:pPr>
                      <a:endParaRPr sz="1400" dirty="0">
                        <a:latin typeface="Arial"/>
                        <a:cs typeface="Arial"/>
                      </a:endParaRPr>
                    </a:p>
                  </a:txBody>
                  <a:tcPr marL="0" marR="0" marT="0" marB="0" anchor="ctr"/>
                </a:tc>
                <a:tc>
                  <a:txBody>
                    <a:bodyPr/>
                    <a:lstStyle/>
                    <a:p>
                      <a:pPr algn="ctr">
                        <a:lnSpc>
                          <a:spcPts val="910"/>
                        </a:lnSpc>
                      </a:pPr>
                      <a:r>
                        <a:rPr sz="2000" spc="-90" dirty="0">
                          <a:latin typeface="Calibri" charset="0"/>
                          <a:ea typeface="Calibri" charset="0"/>
                          <a:cs typeface="Calibri" charset="0"/>
                        </a:rPr>
                        <a:t>1A</a:t>
                      </a:r>
                      <a:endParaRPr sz="2000" dirty="0">
                        <a:latin typeface="Calibri" charset="0"/>
                        <a:ea typeface="Calibri" charset="0"/>
                        <a:cs typeface="Calibri" charset="0"/>
                      </a:endParaRPr>
                    </a:p>
                  </a:txBody>
                  <a:tcPr marL="0" marR="0" marT="0" marB="0" anchor="ctr"/>
                </a:tc>
                <a:tc>
                  <a:txBody>
                    <a:bodyPr/>
                    <a:lstStyle/>
                    <a:p>
                      <a:pPr marL="8890" algn="ctr">
                        <a:lnSpc>
                          <a:spcPts val="980"/>
                        </a:lnSpc>
                      </a:pPr>
                      <a:r>
                        <a:rPr sz="2000" spc="-90" dirty="0">
                          <a:latin typeface="Calibri" charset="0"/>
                          <a:ea typeface="Calibri" charset="0"/>
                          <a:cs typeface="Calibri" charset="0"/>
                        </a:rPr>
                        <a:t>28</a:t>
                      </a:r>
                      <a:endParaRPr sz="2000" dirty="0">
                        <a:latin typeface="Calibri" charset="0"/>
                        <a:ea typeface="Calibri" charset="0"/>
                        <a:cs typeface="Calibri" charset="0"/>
                      </a:endParaRPr>
                    </a:p>
                  </a:txBody>
                  <a:tcPr marL="0" marR="0" marT="0" marB="0" anchor="ctr"/>
                </a:tc>
                <a:tc>
                  <a:txBody>
                    <a:bodyPr/>
                    <a:lstStyle/>
                    <a:p>
                      <a:pPr marL="1905" algn="ctr">
                        <a:lnSpc>
                          <a:spcPts val="980"/>
                        </a:lnSpc>
                      </a:pPr>
                      <a:r>
                        <a:rPr sz="2000" spc="-90" dirty="0">
                          <a:latin typeface="Calibri" charset="0"/>
                          <a:ea typeface="Calibri" charset="0"/>
                          <a:cs typeface="Calibri" charset="0"/>
                        </a:rPr>
                        <a:t>28</a:t>
                      </a:r>
                      <a:endParaRPr sz="2000">
                        <a:latin typeface="Calibri" charset="0"/>
                        <a:ea typeface="Calibri" charset="0"/>
                        <a:cs typeface="Calibri" charset="0"/>
                      </a:endParaRPr>
                    </a:p>
                  </a:txBody>
                  <a:tcPr marL="0" marR="0" marT="0" marB="0" anchor="ctr"/>
                </a:tc>
                <a:tc>
                  <a:txBody>
                    <a:bodyPr/>
                    <a:lstStyle/>
                    <a:p>
                      <a:pPr marL="17145" algn="ctr">
                        <a:lnSpc>
                          <a:spcPts val="980"/>
                        </a:lnSpc>
                      </a:pPr>
                      <a:r>
                        <a:rPr sz="2000" spc="-75" dirty="0">
                          <a:latin typeface="Calibri" charset="0"/>
                          <a:ea typeface="Calibri" charset="0"/>
                          <a:cs typeface="Calibri" charset="0"/>
                        </a:rPr>
                        <a:t>18</a:t>
                      </a:r>
                      <a:endParaRPr sz="2000">
                        <a:latin typeface="Calibri" charset="0"/>
                        <a:ea typeface="Calibri" charset="0"/>
                        <a:cs typeface="Calibri" charset="0"/>
                      </a:endParaRPr>
                    </a:p>
                  </a:txBody>
                  <a:tcPr marL="0" marR="0" marT="0" marB="0" anchor="ctr"/>
                </a:tc>
                <a:tc>
                  <a:txBody>
                    <a:bodyPr/>
                    <a:lstStyle/>
                    <a:p>
                      <a:pPr marL="45720" algn="ctr">
                        <a:lnSpc>
                          <a:spcPts val="980"/>
                        </a:lnSpc>
                      </a:pPr>
                      <a:r>
                        <a:rPr sz="2000" spc="-105" dirty="0">
                          <a:latin typeface="Calibri" charset="0"/>
                          <a:ea typeface="Calibri" charset="0"/>
                          <a:cs typeface="Calibri" charset="0"/>
                        </a:rPr>
                        <a:t>18</a:t>
                      </a:r>
                      <a:endParaRPr sz="2000">
                        <a:latin typeface="Calibri" charset="0"/>
                        <a:ea typeface="Calibri" charset="0"/>
                        <a:cs typeface="Calibri" charset="0"/>
                      </a:endParaRPr>
                    </a:p>
                  </a:txBody>
                  <a:tcPr marL="0" marR="0" marT="0" marB="0" anchor="ctr"/>
                </a:tc>
              </a:tr>
              <a:tr h="716675">
                <a:tc rowSpan="2">
                  <a:txBody>
                    <a:bodyPr/>
                    <a:lstStyle/>
                    <a:p>
                      <a:pPr marL="73025">
                        <a:lnSpc>
                          <a:spcPct val="100000"/>
                        </a:lnSpc>
                        <a:spcBef>
                          <a:spcPts val="105"/>
                        </a:spcBef>
                      </a:pPr>
                      <a:r>
                        <a:rPr sz="2000" spc="-75" dirty="0">
                          <a:latin typeface="Calibri" charset="0"/>
                          <a:ea typeface="Calibri" charset="0"/>
                          <a:cs typeface="Calibri" charset="0"/>
                        </a:rPr>
                        <a:t>Antenatal</a:t>
                      </a:r>
                      <a:endParaRPr sz="2000" dirty="0">
                        <a:latin typeface="Calibri" charset="0"/>
                        <a:ea typeface="Calibri" charset="0"/>
                        <a:cs typeface="Calibri" charset="0"/>
                      </a:endParaRPr>
                    </a:p>
                    <a:p>
                      <a:pPr marL="73025">
                        <a:lnSpc>
                          <a:spcPct val="100000"/>
                        </a:lnSpc>
                      </a:pPr>
                      <a:r>
                        <a:rPr sz="2000" spc="-65" dirty="0">
                          <a:latin typeface="Calibri" charset="0"/>
                          <a:ea typeface="Calibri" charset="0"/>
                          <a:cs typeface="Calibri" charset="0"/>
                        </a:rPr>
                        <a:t>corticosteroids</a:t>
                      </a:r>
                      <a:endParaRPr sz="2000" dirty="0">
                        <a:latin typeface="Calibri" charset="0"/>
                        <a:ea typeface="Calibri" charset="0"/>
                        <a:cs typeface="Calibri" charset="0"/>
                      </a:endParaRPr>
                    </a:p>
                  </a:txBody>
                  <a:tcPr marL="0" marR="0" marT="0" marB="0" anchor="ctr"/>
                </a:tc>
                <a:tc>
                  <a:txBody>
                    <a:bodyPr/>
                    <a:lstStyle/>
                    <a:p>
                      <a:pPr marR="17780" algn="ctr">
                        <a:lnSpc>
                          <a:spcPct val="100000"/>
                        </a:lnSpc>
                        <a:spcBef>
                          <a:spcPts val="105"/>
                        </a:spcBef>
                      </a:pPr>
                      <a:r>
                        <a:rPr sz="2000" spc="-85" dirty="0" smtClean="0">
                          <a:latin typeface="Calibri" charset="0"/>
                          <a:ea typeface="Calibri" charset="0"/>
                          <a:cs typeface="Calibri" charset="0"/>
                        </a:rPr>
                        <a:t>Not</a:t>
                      </a:r>
                      <a:endParaRPr lang="en-US" sz="2000" spc="-85" dirty="0" smtClean="0">
                        <a:latin typeface="Calibri" charset="0"/>
                        <a:ea typeface="Calibri" charset="0"/>
                        <a:cs typeface="Calibri" charset="0"/>
                      </a:endParaRPr>
                    </a:p>
                    <a:p>
                      <a:pPr marR="17780" algn="ctr">
                        <a:lnSpc>
                          <a:spcPct val="100000"/>
                        </a:lnSpc>
                        <a:spcBef>
                          <a:spcPts val="105"/>
                        </a:spcBef>
                      </a:pPr>
                      <a:r>
                        <a:rPr sz="2000" spc="-65" dirty="0" smtClean="0">
                          <a:latin typeface="Calibri" charset="0"/>
                          <a:ea typeface="Calibri" charset="0"/>
                          <a:cs typeface="Calibri" charset="0"/>
                        </a:rPr>
                        <a:t> </a:t>
                      </a:r>
                      <a:r>
                        <a:rPr sz="2000" spc="-120" dirty="0">
                          <a:latin typeface="Calibri" charset="0"/>
                          <a:ea typeface="Calibri" charset="0"/>
                          <a:cs typeface="Calibri" charset="0"/>
                        </a:rPr>
                        <a:t>recommended</a:t>
                      </a:r>
                      <a:endParaRPr sz="2000" dirty="0">
                        <a:latin typeface="Calibri" charset="0"/>
                        <a:ea typeface="Calibri" charset="0"/>
                        <a:cs typeface="Calibri" charset="0"/>
                      </a:endParaRPr>
                    </a:p>
                  </a:txBody>
                  <a:tcPr marL="0" marR="0" marT="0" marB="0" anchor="ctr"/>
                </a:tc>
                <a:tc>
                  <a:txBody>
                    <a:bodyPr/>
                    <a:lstStyle/>
                    <a:p>
                      <a:pPr marL="17780" algn="ctr">
                        <a:lnSpc>
                          <a:spcPct val="100000"/>
                        </a:lnSpc>
                        <a:spcBef>
                          <a:spcPts val="140"/>
                        </a:spcBef>
                      </a:pPr>
                      <a:r>
                        <a:rPr sz="2000" spc="-85" dirty="0">
                          <a:latin typeface="Calibri" charset="0"/>
                          <a:ea typeface="Calibri" charset="0"/>
                          <a:cs typeface="Calibri" charset="0"/>
                        </a:rPr>
                        <a:t>Not</a:t>
                      </a:r>
                      <a:r>
                        <a:rPr sz="2000" spc="-95" dirty="0">
                          <a:latin typeface="Calibri" charset="0"/>
                          <a:ea typeface="Calibri" charset="0"/>
                          <a:cs typeface="Calibri" charset="0"/>
                        </a:rPr>
                        <a:t> </a:t>
                      </a:r>
                      <a:r>
                        <a:rPr sz="2000" spc="-105" dirty="0">
                          <a:latin typeface="Calibri" charset="0"/>
                          <a:ea typeface="Calibri" charset="0"/>
                          <a:cs typeface="Calibri" charset="0"/>
                        </a:rPr>
                        <a:t>recommended</a:t>
                      </a:r>
                      <a:endParaRPr sz="2000" dirty="0">
                        <a:latin typeface="Calibri" charset="0"/>
                        <a:ea typeface="Calibri" charset="0"/>
                        <a:cs typeface="Calibri" charset="0"/>
                      </a:endParaRPr>
                    </a:p>
                  </a:txBody>
                  <a:tcPr marL="0" marR="0" marT="0" marB="0" anchor="ctr"/>
                </a:tc>
                <a:tc>
                  <a:txBody>
                    <a:bodyPr/>
                    <a:lstStyle/>
                    <a:p>
                      <a:pPr marL="10160" algn="ctr">
                        <a:lnSpc>
                          <a:spcPct val="100000"/>
                        </a:lnSpc>
                        <a:spcBef>
                          <a:spcPts val="180"/>
                        </a:spcBef>
                      </a:pPr>
                      <a:r>
                        <a:rPr sz="2000" spc="-100" dirty="0">
                          <a:latin typeface="Calibri" charset="0"/>
                          <a:ea typeface="Calibri" charset="0"/>
                          <a:cs typeface="Calibri" charset="0"/>
                        </a:rPr>
                        <a:t>Consider</a:t>
                      </a:r>
                      <a:endParaRPr sz="2000" dirty="0">
                        <a:latin typeface="Calibri" charset="0"/>
                        <a:ea typeface="Calibri" charset="0"/>
                        <a:cs typeface="Calibri" charset="0"/>
                      </a:endParaRPr>
                    </a:p>
                  </a:txBody>
                  <a:tcPr marL="0" marR="0" marT="0" marB="0" anchor="ctr"/>
                </a:tc>
                <a:tc>
                  <a:txBody>
                    <a:bodyPr/>
                    <a:lstStyle/>
                    <a:p>
                      <a:pPr marL="8890" algn="ctr">
                        <a:lnSpc>
                          <a:spcPct val="100000"/>
                        </a:lnSpc>
                        <a:spcBef>
                          <a:spcPts val="180"/>
                        </a:spcBef>
                      </a:pPr>
                      <a:r>
                        <a:rPr sz="2000" spc="-120" dirty="0">
                          <a:latin typeface="Calibri" charset="0"/>
                          <a:ea typeface="Calibri" charset="0"/>
                          <a:cs typeface="Calibri" charset="0"/>
                        </a:rPr>
                        <a:t>Recommended</a:t>
                      </a:r>
                      <a:endParaRPr sz="2000" dirty="0">
                        <a:latin typeface="Calibri" charset="0"/>
                        <a:ea typeface="Calibri" charset="0"/>
                        <a:cs typeface="Calibri" charset="0"/>
                      </a:endParaRPr>
                    </a:p>
                  </a:txBody>
                  <a:tcPr marL="0" marR="0" marT="0" marB="0" anchor="ctr"/>
                </a:tc>
                <a:tc>
                  <a:txBody>
                    <a:bodyPr/>
                    <a:lstStyle/>
                    <a:p>
                      <a:pPr marL="34290" algn="ctr">
                        <a:lnSpc>
                          <a:spcPct val="100000"/>
                        </a:lnSpc>
                        <a:spcBef>
                          <a:spcPts val="180"/>
                        </a:spcBef>
                      </a:pPr>
                      <a:r>
                        <a:rPr sz="2000" spc="-125" dirty="0">
                          <a:latin typeface="Calibri" charset="0"/>
                          <a:ea typeface="Calibri" charset="0"/>
                          <a:cs typeface="Calibri" charset="0"/>
                        </a:rPr>
                        <a:t>Recommended</a:t>
                      </a:r>
                      <a:endParaRPr sz="2000" dirty="0">
                        <a:latin typeface="Calibri" charset="0"/>
                        <a:ea typeface="Calibri" charset="0"/>
                        <a:cs typeface="Calibri" charset="0"/>
                      </a:endParaRPr>
                    </a:p>
                  </a:txBody>
                  <a:tcPr marL="0" marR="0" marT="0" marB="0" anchor="ctr"/>
                </a:tc>
              </a:tr>
              <a:tr h="456155">
                <a:tc vMerge="1">
                  <a:txBody>
                    <a:bodyPr/>
                    <a:lstStyle/>
                    <a:p>
                      <a:pPr marL="73025">
                        <a:lnSpc>
                          <a:spcPts val="925"/>
                        </a:lnSpc>
                      </a:pPr>
                      <a:endParaRPr sz="1400" dirty="0">
                        <a:latin typeface="Arial"/>
                        <a:cs typeface="Arial"/>
                      </a:endParaRPr>
                    </a:p>
                  </a:txBody>
                  <a:tcPr marL="0" marR="0" marT="0" marB="0" anchor="ctr"/>
                </a:tc>
                <a:tc>
                  <a:txBody>
                    <a:bodyPr/>
                    <a:lstStyle/>
                    <a:p>
                      <a:pPr marR="10795" algn="ctr">
                        <a:lnSpc>
                          <a:spcPts val="925"/>
                        </a:lnSpc>
                      </a:pPr>
                      <a:r>
                        <a:rPr sz="2000" spc="-155" dirty="0">
                          <a:latin typeface="Calibri" charset="0"/>
                          <a:ea typeface="Calibri" charset="0"/>
                          <a:cs typeface="Calibri" charset="0"/>
                        </a:rPr>
                        <a:t>1A</a:t>
                      </a:r>
                      <a:endParaRPr sz="2000" dirty="0">
                        <a:latin typeface="Calibri" charset="0"/>
                        <a:ea typeface="Calibri" charset="0"/>
                        <a:cs typeface="Calibri" charset="0"/>
                      </a:endParaRPr>
                    </a:p>
                  </a:txBody>
                  <a:tcPr marL="0" marR="0" marT="0" marB="0" anchor="ctr"/>
                </a:tc>
                <a:tc>
                  <a:txBody>
                    <a:bodyPr/>
                    <a:lstStyle/>
                    <a:p>
                      <a:pPr marL="11430" algn="ctr">
                        <a:lnSpc>
                          <a:spcPts val="965"/>
                        </a:lnSpc>
                      </a:pPr>
                      <a:r>
                        <a:rPr sz="2000" spc="-135" dirty="0">
                          <a:latin typeface="Calibri" charset="0"/>
                          <a:ea typeface="Calibri" charset="0"/>
                          <a:cs typeface="Calibri" charset="0"/>
                        </a:rPr>
                        <a:t>1A</a:t>
                      </a:r>
                      <a:endParaRPr sz="2000" dirty="0">
                        <a:latin typeface="Calibri" charset="0"/>
                        <a:ea typeface="Calibri" charset="0"/>
                        <a:cs typeface="Calibri" charset="0"/>
                      </a:endParaRPr>
                    </a:p>
                  </a:txBody>
                  <a:tcPr marL="0" marR="0" marT="0" marB="0" anchor="ctr"/>
                </a:tc>
                <a:tc>
                  <a:txBody>
                    <a:bodyPr/>
                    <a:lstStyle/>
                    <a:p>
                      <a:pPr marL="4445" algn="ctr">
                        <a:lnSpc>
                          <a:spcPts val="1000"/>
                        </a:lnSpc>
                      </a:pPr>
                      <a:r>
                        <a:rPr sz="2000" spc="-80" dirty="0">
                          <a:latin typeface="Calibri" charset="0"/>
                          <a:ea typeface="Calibri" charset="0"/>
                          <a:cs typeface="Calibri" charset="0"/>
                        </a:rPr>
                        <a:t>28</a:t>
                      </a:r>
                      <a:endParaRPr sz="2000" dirty="0">
                        <a:latin typeface="Calibri" charset="0"/>
                        <a:ea typeface="Calibri" charset="0"/>
                        <a:cs typeface="Calibri" charset="0"/>
                      </a:endParaRPr>
                    </a:p>
                  </a:txBody>
                  <a:tcPr marL="0" marR="0" marT="0" marB="0" anchor="ctr"/>
                </a:tc>
                <a:tc>
                  <a:txBody>
                    <a:bodyPr/>
                    <a:lstStyle/>
                    <a:p>
                      <a:pPr marL="17145" algn="ctr">
                        <a:lnSpc>
                          <a:spcPts val="1000"/>
                        </a:lnSpc>
                      </a:pPr>
                      <a:r>
                        <a:rPr sz="2000" spc="-75" dirty="0">
                          <a:latin typeface="Calibri" charset="0"/>
                          <a:ea typeface="Calibri" charset="0"/>
                          <a:cs typeface="Calibri" charset="0"/>
                        </a:rPr>
                        <a:t>18</a:t>
                      </a:r>
                      <a:endParaRPr sz="2000">
                        <a:latin typeface="Calibri" charset="0"/>
                        <a:ea typeface="Calibri" charset="0"/>
                        <a:cs typeface="Calibri" charset="0"/>
                      </a:endParaRPr>
                    </a:p>
                  </a:txBody>
                  <a:tcPr marL="0" marR="0" marT="0" marB="0" anchor="ctr"/>
                </a:tc>
                <a:tc>
                  <a:txBody>
                    <a:bodyPr/>
                    <a:lstStyle/>
                    <a:p>
                      <a:pPr marL="51435" algn="ctr">
                        <a:lnSpc>
                          <a:spcPts val="1035"/>
                        </a:lnSpc>
                      </a:pPr>
                      <a:r>
                        <a:rPr sz="2000" spc="-75" dirty="0">
                          <a:latin typeface="Calibri" charset="0"/>
                          <a:ea typeface="Calibri" charset="0"/>
                          <a:cs typeface="Calibri" charset="0"/>
                        </a:rPr>
                        <a:t>18</a:t>
                      </a:r>
                      <a:endParaRPr sz="2000" dirty="0">
                        <a:latin typeface="Calibri" charset="0"/>
                        <a:ea typeface="Calibri" charset="0"/>
                        <a:cs typeface="Calibri" charset="0"/>
                      </a:endParaRPr>
                    </a:p>
                  </a:txBody>
                  <a:tcPr marL="0" marR="0" marT="0" marB="0" anchor="ctr"/>
                </a:tc>
              </a:tr>
            </a:tbl>
          </a:graphicData>
        </a:graphic>
      </p:graphicFrame>
      <p:sp>
        <p:nvSpPr>
          <p:cNvPr id="12" name="Title 11"/>
          <p:cNvSpPr>
            <a:spLocks noGrp="1"/>
          </p:cNvSpPr>
          <p:nvPr>
            <p:ph type="title"/>
          </p:nvPr>
        </p:nvSpPr>
        <p:spPr>
          <a:xfrm>
            <a:off x="647700" y="152400"/>
            <a:ext cx="9639300" cy="962368"/>
          </a:xfrm>
        </p:spPr>
        <p:txBody>
          <a:bodyPr>
            <a:normAutofit fontScale="90000"/>
          </a:bodyPr>
          <a:lstStyle/>
          <a:p>
            <a:r>
              <a:rPr lang="en-US" sz="3100" dirty="0" smtClean="0"/>
              <a:t>General </a:t>
            </a:r>
            <a:r>
              <a:rPr lang="en-US" sz="3100" dirty="0"/>
              <a:t>Guidance Regarding OB Interventions for Threatened and Imminent Periviable Birth by Best Estimate of Gestational </a:t>
            </a:r>
            <a:r>
              <a:rPr lang="en-US" sz="3100" dirty="0" smtClean="0"/>
              <a:t>Age</a:t>
            </a:r>
            <a:r>
              <a:rPr lang="en-US" sz="2085" dirty="0"/>
              <a:t> </a:t>
            </a:r>
            <a:r>
              <a:rPr lang="en-US" sz="2000" dirty="0" smtClean="0"/>
              <a:t>(Modified </a:t>
            </a:r>
            <a:r>
              <a:rPr lang="en-US" sz="2000" dirty="0"/>
              <a:t>from ACOG-SMFM Periviable Birth Obstetric Care Consensus)</a:t>
            </a:r>
          </a:p>
        </p:txBody>
      </p:sp>
      <p:sp>
        <p:nvSpPr>
          <p:cNvPr id="14" name="Rectangle 13"/>
          <p:cNvSpPr/>
          <p:nvPr/>
        </p:nvSpPr>
        <p:spPr>
          <a:xfrm>
            <a:off x="701620" y="6428362"/>
            <a:ext cx="7366062" cy="307777"/>
          </a:xfrm>
          <a:prstGeom prst="rect">
            <a:avLst/>
          </a:prstGeom>
        </p:spPr>
        <p:txBody>
          <a:bodyPr wrap="square">
            <a:spAutoFit/>
          </a:bodyPr>
          <a:lstStyle/>
          <a:p>
            <a:r>
              <a:rPr lang="en-US" sz="1400" dirty="0"/>
              <a:t>Obstetric Care Consensus Number 3, Periviable Birth. ACOG, SMFM. October, 2015</a:t>
            </a:r>
          </a:p>
        </p:txBody>
      </p:sp>
      <p:sp>
        <p:nvSpPr>
          <p:cNvPr id="7" name="TextBox 6"/>
          <p:cNvSpPr txBox="1"/>
          <p:nvPr/>
        </p:nvSpPr>
        <p:spPr>
          <a:xfrm>
            <a:off x="647700" y="5307449"/>
            <a:ext cx="9639300" cy="1169551"/>
          </a:xfrm>
          <a:prstGeom prst="rect">
            <a:avLst/>
          </a:prstGeom>
          <a:noFill/>
        </p:spPr>
        <p:txBody>
          <a:bodyPr wrap="square" rtlCol="0">
            <a:spAutoFit/>
          </a:bodyPr>
          <a:lstStyle/>
          <a:p>
            <a:r>
              <a:rPr lang="en-US" sz="1400" dirty="0"/>
              <a:t>*Survival of infants born in the periviable period is dependent on resuscitation and support. There may be factors in addition to gestational age that will affect the potential for survival and the determination of viability.  Importantly, some families, concordant with their values and preferences, may choose to forgo such resuscitation and support.  Many of the other decisions on this table will be linked to decisions regarding resuscitation and support and should be considered in that context.</a:t>
            </a:r>
          </a:p>
        </p:txBody>
      </p:sp>
      <p:sp>
        <p:nvSpPr>
          <p:cNvPr id="13" name="Oval 12"/>
          <p:cNvSpPr/>
          <p:nvPr/>
        </p:nvSpPr>
        <p:spPr>
          <a:xfrm>
            <a:off x="5753590" y="4188465"/>
            <a:ext cx="1715444" cy="5886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3"/>
          </a:p>
        </p:txBody>
      </p:sp>
    </p:spTree>
    <p:extLst>
      <p:ext uri="{BB962C8B-B14F-4D97-AF65-F5344CB8AC3E}">
        <p14:creationId xmlns:p14="http://schemas.microsoft.com/office/powerpoint/2010/main" xmlns="" val="705605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do better?</a:t>
            </a:r>
            <a:endParaRPr lang="en-US" dirty="0"/>
          </a:p>
        </p:txBody>
      </p:sp>
      <p:sp>
        <p:nvSpPr>
          <p:cNvPr id="3" name="Text Placeholder 2"/>
          <p:cNvSpPr>
            <a:spLocks noGrp="1"/>
          </p:cNvSpPr>
          <p:nvPr>
            <p:ph type="body" idx="1"/>
          </p:nvPr>
        </p:nvSpPr>
        <p:spPr/>
        <p:txBody>
          <a:bodyPr>
            <a:normAutofit/>
          </a:bodyPr>
          <a:lstStyle/>
          <a:p>
            <a:endParaRPr lang="en-US" sz="2400" dirty="0"/>
          </a:p>
        </p:txBody>
      </p:sp>
    </p:spTree>
    <p:extLst>
      <p:ext uri="{BB962C8B-B14F-4D97-AF65-F5344CB8AC3E}">
        <p14:creationId xmlns:p14="http://schemas.microsoft.com/office/powerpoint/2010/main" xmlns="" val="98770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Illinois Prematurity Statistics</a:t>
            </a:r>
            <a:endParaRPr lang="en-US" dirty="0"/>
          </a:p>
        </p:txBody>
      </p:sp>
      <p:sp>
        <p:nvSpPr>
          <p:cNvPr id="4" name="Content Placeholder 3"/>
          <p:cNvSpPr>
            <a:spLocks noGrp="1"/>
          </p:cNvSpPr>
          <p:nvPr>
            <p:ph idx="1"/>
          </p:nvPr>
        </p:nvSpPr>
        <p:spPr/>
        <p:txBody>
          <a:bodyPr>
            <a:normAutofit/>
          </a:bodyPr>
          <a:lstStyle/>
          <a:p>
            <a:r>
              <a:rPr lang="en-US" sz="2400" dirty="0" smtClean="0"/>
              <a:t>155,528 births in 2013</a:t>
            </a:r>
          </a:p>
          <a:p>
            <a:r>
              <a:rPr lang="en-US" sz="2400" dirty="0" smtClean="0"/>
              <a:t>Preterm birth rate 2014: 10.1%</a:t>
            </a:r>
          </a:p>
          <a:p>
            <a:r>
              <a:rPr lang="en-US" sz="2400" dirty="0" smtClean="0"/>
              <a:t>15,708 preterm births</a:t>
            </a:r>
          </a:p>
          <a:p>
            <a:r>
              <a:rPr lang="en-US" sz="2400" dirty="0" smtClean="0"/>
              <a:t>Cost: $810,532,800 ($51,600 / preterm infant-IOM)</a:t>
            </a:r>
          </a:p>
          <a:p>
            <a:endParaRPr lang="en-US" sz="2400" dirty="0"/>
          </a:p>
        </p:txBody>
      </p:sp>
    </p:spTree>
    <p:extLst>
      <p:ext uri="{BB962C8B-B14F-4D97-AF65-F5344CB8AC3E}">
        <p14:creationId xmlns:p14="http://schemas.microsoft.com/office/powerpoint/2010/main" xmlns="" val="54350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998637" y="532805"/>
            <a:ext cx="8387953" cy="1143000"/>
          </a:xfrm>
        </p:spPr>
        <p:txBody>
          <a:bodyPr/>
          <a:lstStyle/>
          <a:p>
            <a:r>
              <a:rPr lang="en-US" altLang="en-US" smtClean="0">
                <a:latin typeface="Arial" panose="020B0604020202020204" pitchFamily="34" charset="0"/>
              </a:rPr>
              <a:t>ACT primary outcome goal</a:t>
            </a:r>
          </a:p>
        </p:txBody>
      </p:sp>
      <p:sp>
        <p:nvSpPr>
          <p:cNvPr id="23554" name="Content Placeholder 2"/>
          <p:cNvSpPr>
            <a:spLocks noGrp="1"/>
          </p:cNvSpPr>
          <p:nvPr>
            <p:ph idx="1"/>
          </p:nvPr>
        </p:nvSpPr>
        <p:spPr>
          <a:xfrm>
            <a:off x="979289" y="1525489"/>
            <a:ext cx="8014395" cy="4039195"/>
          </a:xfrm>
        </p:spPr>
        <p:txBody>
          <a:bodyPr/>
          <a:lstStyle/>
          <a:p>
            <a:pPr marL="0" indent="0">
              <a:spcBef>
                <a:spcPts val="440"/>
              </a:spcBef>
              <a:spcAft>
                <a:spcPts val="509"/>
              </a:spcAft>
              <a:buNone/>
              <a:defRPr/>
            </a:pPr>
            <a:endParaRPr lang="en-US" dirty="0" smtClean="0">
              <a:solidFill>
                <a:srgbClr val="000000"/>
              </a:solidFill>
              <a:latin typeface="Arial" charset="0"/>
              <a:ea typeface="MS PGothic"/>
              <a:cs typeface="Arial" charset="0"/>
            </a:endParaRPr>
          </a:p>
          <a:p>
            <a:pPr marL="0" indent="0">
              <a:spcBef>
                <a:spcPts val="440"/>
              </a:spcBef>
              <a:spcAft>
                <a:spcPts val="509"/>
              </a:spcAft>
              <a:buNone/>
              <a:defRPr/>
            </a:pPr>
            <a:r>
              <a:rPr lang="en-US" dirty="0" smtClean="0">
                <a:solidFill>
                  <a:srgbClr val="000000"/>
                </a:solidFill>
                <a:latin typeface="Arial" charset="0"/>
                <a:ea typeface="MS PGothic"/>
                <a:cs typeface="Arial" charset="0"/>
              </a:rPr>
              <a:t>To assure that all </a:t>
            </a:r>
            <a:r>
              <a:rPr lang="en-US" b="1" i="1" dirty="0" smtClean="0">
                <a:solidFill>
                  <a:srgbClr val="000000"/>
                </a:solidFill>
                <a:latin typeface="Arial" charset="0"/>
                <a:ea typeface="MS PGothic"/>
                <a:cs typeface="Arial" charset="0"/>
              </a:rPr>
              <a:t>eligible pregnancies</a:t>
            </a:r>
            <a:r>
              <a:rPr lang="en-US" dirty="0" smtClean="0">
                <a:solidFill>
                  <a:srgbClr val="000000"/>
                </a:solidFill>
                <a:latin typeface="Arial" charset="0"/>
                <a:ea typeface="MS PGothic"/>
                <a:cs typeface="Arial" charset="0"/>
              </a:rPr>
              <a:t>*</a:t>
            </a:r>
            <a:r>
              <a:rPr lang="en-US" b="1" i="1" dirty="0" smtClean="0">
                <a:solidFill>
                  <a:srgbClr val="000000"/>
                </a:solidFill>
                <a:latin typeface="Arial" charset="0"/>
                <a:ea typeface="MS PGothic"/>
                <a:cs typeface="Arial" charset="0"/>
              </a:rPr>
              <a:t> </a:t>
            </a:r>
            <a:r>
              <a:rPr lang="en-US" dirty="0" smtClean="0">
                <a:solidFill>
                  <a:schemeClr val="tx1"/>
                </a:solidFill>
                <a:latin typeface="Arial" charset="0"/>
                <a:ea typeface="MS PGothic"/>
                <a:cs typeface="Arial" charset="0"/>
              </a:rPr>
              <a:t>who are likely to deliver </a:t>
            </a:r>
            <a:r>
              <a:rPr lang="en-US" dirty="0" smtClean="0">
                <a:solidFill>
                  <a:srgbClr val="000000"/>
                </a:solidFill>
                <a:latin typeface="Arial" charset="0"/>
                <a:ea typeface="MS PGothic"/>
                <a:cs typeface="Arial" charset="0"/>
              </a:rPr>
              <a:t>between </a:t>
            </a:r>
            <a:r>
              <a:rPr lang="en-US" dirty="0" smtClean="0">
                <a:solidFill>
                  <a:prstClr val="black"/>
                </a:solidFill>
                <a:ea typeface="MS PGothic" pitchFamily="34" charset="-128"/>
              </a:rPr>
              <a:t>23</a:t>
            </a:r>
            <a:r>
              <a:rPr lang="en-US" baseline="30000" dirty="0" smtClean="0">
                <a:solidFill>
                  <a:prstClr val="black"/>
                </a:solidFill>
                <a:ea typeface="MS PGothic" pitchFamily="34" charset="-128"/>
              </a:rPr>
              <a:t>0/7</a:t>
            </a:r>
            <a:r>
              <a:rPr lang="en-US" dirty="0" smtClean="0">
                <a:solidFill>
                  <a:prstClr val="black"/>
                </a:solidFill>
                <a:ea typeface="MS PGothic" pitchFamily="34" charset="-128"/>
              </a:rPr>
              <a:t> </a:t>
            </a:r>
            <a:r>
              <a:rPr lang="en-US" dirty="0">
                <a:solidFill>
                  <a:prstClr val="black"/>
                </a:solidFill>
                <a:ea typeface="MS PGothic" pitchFamily="34" charset="-128"/>
              </a:rPr>
              <a:t>and </a:t>
            </a:r>
            <a:r>
              <a:rPr lang="en-US" dirty="0" smtClean="0">
                <a:solidFill>
                  <a:prstClr val="black"/>
                </a:solidFill>
                <a:ea typeface="MS PGothic" pitchFamily="34" charset="-128"/>
              </a:rPr>
              <a:t>33</a:t>
            </a:r>
            <a:r>
              <a:rPr lang="en-US" baseline="30000" dirty="0" smtClean="0">
                <a:solidFill>
                  <a:prstClr val="black"/>
                </a:solidFill>
                <a:ea typeface="MS PGothic" pitchFamily="34" charset="-128"/>
              </a:rPr>
              <a:t>6/7</a:t>
            </a:r>
            <a:r>
              <a:rPr lang="en-US" dirty="0" smtClean="0">
                <a:solidFill>
                  <a:prstClr val="black"/>
                </a:solidFill>
                <a:ea typeface="MS PGothic" pitchFamily="34" charset="-128"/>
              </a:rPr>
              <a:t> </a:t>
            </a:r>
            <a:r>
              <a:rPr lang="en-US" dirty="0">
                <a:solidFill>
                  <a:prstClr val="black"/>
                </a:solidFill>
                <a:ea typeface="MS PGothic" pitchFamily="34" charset="-128"/>
              </a:rPr>
              <a:t>weeks gestation receive appropriate antenatal corticosteroid treatment to reduce perinatal morbidity and </a:t>
            </a:r>
            <a:r>
              <a:rPr lang="en-US" dirty="0" smtClean="0">
                <a:solidFill>
                  <a:prstClr val="black"/>
                </a:solidFill>
                <a:ea typeface="MS PGothic" pitchFamily="34" charset="-128"/>
              </a:rPr>
              <a:t>mortality</a:t>
            </a:r>
            <a:endParaRPr lang="en-US" dirty="0" smtClean="0">
              <a:latin typeface="Arial" charset="0"/>
              <a:ea typeface="MS PGothic"/>
              <a:cs typeface="Arial" charset="0"/>
            </a:endParaRPr>
          </a:p>
          <a:p>
            <a:pPr marL="229448" indent="-229448">
              <a:spcBef>
                <a:spcPct val="0"/>
              </a:spcBef>
              <a:spcAft>
                <a:spcPts val="675"/>
              </a:spcAft>
              <a:buNone/>
              <a:defRPr/>
            </a:pPr>
            <a:endParaRPr lang="en-US" b="1" i="1" dirty="0" smtClean="0">
              <a:solidFill>
                <a:srgbClr val="FF0000"/>
              </a:solidFill>
              <a:ea typeface="MS PGothic" pitchFamily="34" charset="-128"/>
            </a:endParaRPr>
          </a:p>
          <a:p>
            <a:pPr marL="0" indent="0">
              <a:buNone/>
              <a:defRPr/>
            </a:pPr>
            <a:r>
              <a:rPr lang="en-US" sz="1500" b="1" i="1" dirty="0">
                <a:solidFill>
                  <a:prstClr val="black"/>
                </a:solidFill>
                <a:ea typeface="MS PGothic" pitchFamily="34" charset="-128"/>
              </a:rPr>
              <a:t>*Eligible pregnancies</a:t>
            </a:r>
            <a:r>
              <a:rPr lang="en-US" sz="1500" b="1" i="1" dirty="0">
                <a:solidFill>
                  <a:srgbClr val="FF0000"/>
                </a:solidFill>
                <a:ea typeface="MS PGothic" pitchFamily="34" charset="-128"/>
              </a:rPr>
              <a:t> </a:t>
            </a:r>
          </a:p>
          <a:p>
            <a:pPr marL="0" indent="0">
              <a:buNone/>
              <a:defRPr/>
            </a:pPr>
            <a:r>
              <a:rPr lang="en-US" sz="1500" i="1" dirty="0">
                <a:solidFill>
                  <a:prstClr val="black"/>
                </a:solidFill>
                <a:ea typeface="MS PGothic" pitchFamily="34" charset="-128"/>
              </a:rPr>
              <a:t>No fetal or maternal contraindications to ACT </a:t>
            </a:r>
          </a:p>
          <a:p>
            <a:pPr marL="0" indent="0">
              <a:buNone/>
              <a:defRPr/>
            </a:pPr>
            <a:r>
              <a:rPr lang="en-US" sz="1500" i="1" dirty="0">
                <a:solidFill>
                  <a:prstClr val="black"/>
                </a:solidFill>
                <a:ea typeface="MS PGothic" pitchFamily="34" charset="-128"/>
              </a:rPr>
              <a:t>Planned resuscitation of the infant at delivery </a:t>
            </a:r>
          </a:p>
          <a:p>
            <a:pPr marL="229448" indent="-229448">
              <a:spcBef>
                <a:spcPct val="0"/>
              </a:spcBef>
              <a:spcAft>
                <a:spcPts val="675"/>
              </a:spcAft>
              <a:buNone/>
              <a:defRPr/>
            </a:pPr>
            <a:endParaRPr lang="en-US" dirty="0" smtClean="0">
              <a:latin typeface="Arial" charset="0"/>
              <a:ea typeface="MS PGothic"/>
              <a:cs typeface="Arial" charset="0"/>
            </a:endParaRPr>
          </a:p>
        </p:txBody>
      </p:sp>
      <p:sp>
        <p:nvSpPr>
          <p:cNvPr id="19459" name="TextBox 1"/>
          <p:cNvSpPr txBox="1">
            <a:spLocks noChangeArrowheads="1"/>
          </p:cNvSpPr>
          <p:nvPr/>
        </p:nvSpPr>
        <p:spPr bwMode="auto">
          <a:xfrm>
            <a:off x="2969122" y="888504"/>
            <a:ext cx="188024" cy="440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071" tIns="46536" rIns="93071" bIns="46536">
            <a:spAutoFit/>
          </a:bodyPr>
          <a:lstStyle>
            <a:lvl1pPr>
              <a:defRPr sz="2600">
                <a:solidFill>
                  <a:schemeClr val="tx1"/>
                </a:solidFill>
                <a:latin typeface="Agenda-Medium" pitchFamily="-64" charset="0"/>
                <a:ea typeface="ＭＳ Ｐゴシック" panose="020B0600070205080204" pitchFamily="34" charset="-128"/>
              </a:defRPr>
            </a:lvl1pPr>
            <a:lvl2pPr marL="742950" indent="-285750">
              <a:defRPr sz="2600">
                <a:solidFill>
                  <a:schemeClr val="tx1"/>
                </a:solidFill>
                <a:latin typeface="Agenda-Medium" pitchFamily="-64" charset="0"/>
                <a:ea typeface="ＭＳ Ｐゴシック" panose="020B0600070205080204" pitchFamily="34" charset="-128"/>
              </a:defRPr>
            </a:lvl2pPr>
            <a:lvl3pPr marL="1143000" indent="-228600">
              <a:defRPr sz="2600">
                <a:solidFill>
                  <a:schemeClr val="tx1"/>
                </a:solidFill>
                <a:latin typeface="Agenda-Medium" pitchFamily="-64" charset="0"/>
                <a:ea typeface="ＭＳ Ｐゴシック" panose="020B0600070205080204" pitchFamily="34" charset="-128"/>
              </a:defRPr>
            </a:lvl3pPr>
            <a:lvl4pPr marL="1600200" indent="-228600">
              <a:defRPr sz="2600">
                <a:solidFill>
                  <a:schemeClr val="tx1"/>
                </a:solidFill>
                <a:latin typeface="Agenda-Medium" pitchFamily="-64" charset="0"/>
                <a:ea typeface="ＭＳ Ｐゴシック" panose="020B0600070205080204" pitchFamily="34" charset="-128"/>
              </a:defRPr>
            </a:lvl4pPr>
            <a:lvl5pPr marL="2057400" indent="-228600">
              <a:defRPr sz="2600">
                <a:solidFill>
                  <a:schemeClr val="tx1"/>
                </a:solidFill>
                <a:latin typeface="Agenda-Medium" pitchFamily="-64" charset="0"/>
                <a:ea typeface="ＭＳ Ｐゴシック" panose="020B0600070205080204" pitchFamily="34" charset="-128"/>
              </a:defRPr>
            </a:lvl5pPr>
            <a:lvl6pPr marL="2514600" indent="-22860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6pPr>
            <a:lvl7pPr marL="2971800" indent="-22860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7pPr>
            <a:lvl8pPr marL="3429000" indent="-22860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8pPr>
            <a:lvl9pPr marL="3886200" indent="-228600" eaLnBrk="0" fontAlgn="base" hangingPunct="0">
              <a:spcBef>
                <a:spcPct val="0"/>
              </a:spcBef>
              <a:spcAft>
                <a:spcPct val="0"/>
              </a:spcAft>
              <a:defRPr sz="2600">
                <a:solidFill>
                  <a:schemeClr val="tx1"/>
                </a:solidFill>
                <a:latin typeface="Agenda-Medium" pitchFamily="-64" charset="0"/>
                <a:ea typeface="ＭＳ Ｐゴシック" panose="020B0600070205080204" pitchFamily="34" charset="-128"/>
              </a:defRPr>
            </a:lvl9pPr>
          </a:lstStyle>
          <a:p>
            <a:pPr eaLnBrk="1" hangingPunct="1"/>
            <a:endParaRPr lang="en-US" altLang="en-US" sz="2250">
              <a:cs typeface="Arial" panose="020B0604020202020204" pitchFamily="34" charset="0"/>
            </a:endParaRPr>
          </a:p>
        </p:txBody>
      </p:sp>
    </p:spTree>
    <p:extLst>
      <p:ext uri="{BB962C8B-B14F-4D97-AF65-F5344CB8AC3E}">
        <p14:creationId xmlns:p14="http://schemas.microsoft.com/office/powerpoint/2010/main" xmlns="" val="1053713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09700" y="4048780"/>
            <a:ext cx="1447800" cy="523220"/>
          </a:xfrm>
          <a:prstGeom prst="rect">
            <a:avLst/>
          </a:prstGeom>
          <a:solidFill>
            <a:schemeClr val="tx1"/>
          </a:solidFill>
        </p:spPr>
        <p:txBody>
          <a:bodyPr wrap="square" rtlCol="0">
            <a:spAutoFit/>
          </a:bodyPr>
          <a:lstStyle/>
          <a:p>
            <a:r>
              <a:rPr lang="en-US" dirty="0" err="1" smtClean="0"/>
              <a:t>dddd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52400"/>
            <a:ext cx="10389870" cy="6926580"/>
          </a:xfrm>
          <a:prstGeom prst="rect">
            <a:avLst/>
          </a:prstGeom>
        </p:spPr>
      </p:pic>
      <p:sp>
        <p:nvSpPr>
          <p:cNvPr id="4" name="TextBox 3"/>
          <p:cNvSpPr txBox="1"/>
          <p:nvPr/>
        </p:nvSpPr>
        <p:spPr>
          <a:xfrm>
            <a:off x="3137590" y="6163607"/>
            <a:ext cx="4880757" cy="353943"/>
          </a:xfrm>
          <a:prstGeom prst="rect">
            <a:avLst/>
          </a:prstGeom>
          <a:noFill/>
        </p:spPr>
        <p:txBody>
          <a:bodyPr wrap="square" lIns="0" tIns="0" rIns="0" bIns="0" rtlCol="0">
            <a:spAutoFit/>
          </a:bodyPr>
          <a:lstStyle/>
          <a:p>
            <a:r>
              <a:rPr lang="en-US" sz="2300" b="1" dirty="0" smtClean="0">
                <a:effectLst>
                  <a:outerShdw blurRad="38100" dist="38100" dir="2700000" algn="tl">
                    <a:srgbClr val="000000">
                      <a:alpha val="43137"/>
                    </a:srgbClr>
                  </a:outerShdw>
                </a:effectLst>
                <a:latin typeface="Calibri"/>
                <a:cs typeface="Calibri"/>
              </a:rPr>
              <a:t>Days from </a:t>
            </a:r>
            <a:r>
              <a:rPr lang="en-US" sz="2300" b="1" dirty="0">
                <a:effectLst>
                  <a:outerShdw blurRad="38100" dist="38100" dir="2700000" algn="tl">
                    <a:srgbClr val="000000">
                      <a:alpha val="43137"/>
                    </a:srgbClr>
                  </a:outerShdw>
                </a:effectLst>
                <a:latin typeface="Calibri"/>
                <a:cs typeface="Calibri"/>
              </a:rPr>
              <a:t>F</a:t>
            </a:r>
            <a:r>
              <a:rPr lang="en-US" sz="2300" b="1" dirty="0" smtClean="0">
                <a:effectLst>
                  <a:outerShdw blurRad="38100" dist="38100" dir="2700000" algn="tl">
                    <a:srgbClr val="000000">
                      <a:alpha val="43137"/>
                    </a:srgbClr>
                  </a:outerShdw>
                </a:effectLst>
                <a:latin typeface="Calibri"/>
                <a:cs typeface="Calibri"/>
              </a:rPr>
              <a:t>irst </a:t>
            </a:r>
            <a:r>
              <a:rPr lang="en-US" sz="2300" b="1" dirty="0">
                <a:effectLst>
                  <a:outerShdw blurRad="38100" dist="38100" dir="2700000" algn="tl">
                    <a:srgbClr val="000000">
                      <a:alpha val="43137"/>
                    </a:srgbClr>
                  </a:outerShdw>
                </a:effectLst>
                <a:latin typeface="Calibri"/>
                <a:cs typeface="Calibri"/>
              </a:rPr>
              <a:t>D</a:t>
            </a:r>
            <a:r>
              <a:rPr lang="en-US" sz="2300" b="1" dirty="0" smtClean="0">
                <a:effectLst>
                  <a:outerShdw blurRad="38100" dist="38100" dir="2700000" algn="tl">
                    <a:srgbClr val="000000">
                      <a:alpha val="43137"/>
                    </a:srgbClr>
                  </a:outerShdw>
                </a:effectLst>
                <a:latin typeface="Calibri"/>
                <a:cs typeface="Calibri"/>
              </a:rPr>
              <a:t>ose of ACT → Delivery</a:t>
            </a:r>
            <a:endParaRPr lang="en-US" sz="2300" b="1" dirty="0">
              <a:effectLst>
                <a:outerShdw blurRad="38100" dist="38100" dir="2700000" algn="tl">
                  <a:srgbClr val="000000">
                    <a:alpha val="43137"/>
                  </a:srgbClr>
                </a:outerShdw>
              </a:effectLst>
              <a:latin typeface="Calibri"/>
              <a:cs typeface="Calibri"/>
            </a:endParaRPr>
          </a:p>
        </p:txBody>
      </p:sp>
      <p:sp>
        <p:nvSpPr>
          <p:cNvPr id="5" name="TextBox 4"/>
          <p:cNvSpPr txBox="1"/>
          <p:nvPr/>
        </p:nvSpPr>
        <p:spPr>
          <a:xfrm>
            <a:off x="495300" y="464651"/>
            <a:ext cx="9372599" cy="1033103"/>
          </a:xfrm>
          <a:prstGeom prst="rect">
            <a:avLst/>
          </a:prstGeom>
          <a:noFill/>
        </p:spPr>
        <p:txBody>
          <a:bodyPr wrap="square" lIns="0" tIns="0" rIns="0" bIns="0" rtlCol="0">
            <a:spAutoFit/>
          </a:bodyPr>
          <a:lstStyle/>
          <a:p>
            <a:pPr algn="ctr">
              <a:lnSpc>
                <a:spcPct val="60000"/>
              </a:lnSpc>
            </a:pPr>
            <a:r>
              <a:rPr lang="en-US" sz="3800" b="1" dirty="0">
                <a:solidFill>
                  <a:srgbClr val="000066"/>
                </a:solidFill>
                <a:effectLst>
                  <a:outerShdw blurRad="38100" dist="38100" dir="2700000" algn="tl">
                    <a:srgbClr val="000000">
                      <a:alpha val="43137"/>
                    </a:srgbClr>
                  </a:outerShdw>
                </a:effectLst>
                <a:latin typeface="Calibri" panose="020F0502020204030204" pitchFamily="34" charset="0"/>
              </a:rPr>
              <a:t>Achieving the Optimal ACT Interval</a:t>
            </a:r>
          </a:p>
          <a:p>
            <a:pPr algn="ctr">
              <a:lnSpc>
                <a:spcPct val="60000"/>
              </a:lnSpc>
            </a:pPr>
            <a:r>
              <a:rPr lang="en-US" sz="3800" b="1" dirty="0">
                <a:solidFill>
                  <a:srgbClr val="000066"/>
                </a:solidFill>
                <a:effectLst>
                  <a:outerShdw blurRad="38100" dist="38100" dir="2700000" algn="tl">
                    <a:srgbClr val="000000">
                      <a:alpha val="43137"/>
                    </a:srgbClr>
                  </a:outerShdw>
                </a:effectLst>
                <a:latin typeface="Calibri" panose="020F0502020204030204" pitchFamily="34" charset="0"/>
              </a:rPr>
              <a:t>From ACT to Preterm Birth</a:t>
            </a:r>
          </a:p>
        </p:txBody>
      </p:sp>
      <p:sp>
        <p:nvSpPr>
          <p:cNvPr id="6" name="TextBox 5"/>
          <p:cNvSpPr txBox="1"/>
          <p:nvPr/>
        </p:nvSpPr>
        <p:spPr>
          <a:xfrm>
            <a:off x="4058239" y="3178630"/>
            <a:ext cx="2250281" cy="369332"/>
          </a:xfrm>
          <a:prstGeom prst="rect">
            <a:avLst/>
          </a:prstGeom>
          <a:noFill/>
        </p:spPr>
        <p:txBody>
          <a:bodyPr wrap="square" lIns="0" tIns="0" rIns="0" bIns="0" rtlCol="0">
            <a:spAutoFit/>
          </a:bodyPr>
          <a:lstStyle/>
          <a:p>
            <a:pPr algn="ctr"/>
            <a:r>
              <a:rPr lang="en-US" sz="2400" b="1" dirty="0" smtClean="0">
                <a:solidFill>
                  <a:srgbClr val="006600"/>
                </a:solidFill>
                <a:effectLst>
                  <a:outerShdw blurRad="38100" dist="38100" dir="2700000" algn="tl">
                    <a:srgbClr val="000000">
                      <a:alpha val="43137"/>
                    </a:srgbClr>
                  </a:outerShdw>
                </a:effectLst>
                <a:latin typeface="Calibri"/>
                <a:cs typeface="Calibri"/>
              </a:rPr>
              <a:t>2 days – 14 days</a:t>
            </a:r>
            <a:endParaRPr lang="en-US" sz="2400" b="1" dirty="0">
              <a:solidFill>
                <a:srgbClr val="006600"/>
              </a:solidFill>
              <a:effectLst>
                <a:outerShdw blurRad="38100" dist="38100" dir="2700000" algn="tl">
                  <a:srgbClr val="000000">
                    <a:alpha val="43137"/>
                  </a:srgbClr>
                </a:outerShdw>
              </a:effectLst>
              <a:latin typeface="Calibri"/>
              <a:cs typeface="Calibri"/>
            </a:endParaRPr>
          </a:p>
        </p:txBody>
      </p:sp>
      <p:sp>
        <p:nvSpPr>
          <p:cNvPr id="2" name="TextBox 1"/>
          <p:cNvSpPr txBox="1"/>
          <p:nvPr/>
        </p:nvSpPr>
        <p:spPr>
          <a:xfrm>
            <a:off x="2988683" y="5668420"/>
            <a:ext cx="5178569" cy="307777"/>
          </a:xfrm>
          <a:prstGeom prst="rect">
            <a:avLst/>
          </a:prstGeom>
          <a:solidFill>
            <a:srgbClr val="FFCC66"/>
          </a:solidFill>
          <a:ln>
            <a:solidFill>
              <a:schemeClr val="accent1"/>
            </a:solidFill>
          </a:ln>
        </p:spPr>
        <p:txBody>
          <a:bodyPr wrap="square" rtlCol="0">
            <a:spAutoFit/>
          </a:bodyPr>
          <a:lstStyle/>
          <a:p>
            <a:r>
              <a:rPr lang="en-US" sz="1400" dirty="0" smtClean="0">
                <a:solidFill>
                  <a:schemeClr val="bg1"/>
                </a:solidFill>
                <a:latin typeface="Calibri"/>
                <a:cs typeface="Calibri"/>
              </a:rPr>
              <a:t>0                   1            2             7               14              21          41          62.5  </a:t>
            </a:r>
            <a:endParaRPr lang="en-US" sz="1400" dirty="0">
              <a:solidFill>
                <a:schemeClr val="bg1"/>
              </a:solidFill>
              <a:latin typeface="Calibri"/>
              <a:cs typeface="Calibri"/>
            </a:endParaRPr>
          </a:p>
        </p:txBody>
      </p:sp>
      <p:sp>
        <p:nvSpPr>
          <p:cNvPr id="7" name="TextBox 6"/>
          <p:cNvSpPr txBox="1"/>
          <p:nvPr/>
        </p:nvSpPr>
        <p:spPr>
          <a:xfrm>
            <a:off x="3137590" y="2621888"/>
            <a:ext cx="1393589" cy="369332"/>
          </a:xfrm>
          <a:prstGeom prst="rect">
            <a:avLst/>
          </a:prstGeom>
          <a:solidFill>
            <a:srgbClr val="FFC000"/>
          </a:solidFill>
        </p:spPr>
        <p:txBody>
          <a:bodyPr wrap="square" rtlCol="0">
            <a:spAutoFit/>
          </a:bodyPr>
          <a:lstStyle/>
          <a:p>
            <a:r>
              <a:rPr lang="en-US" sz="1800" b="1" dirty="0" smtClean="0">
                <a:latin typeface="Calibri"/>
                <a:cs typeface="Calibri"/>
              </a:rPr>
              <a:t>&lt; 2 Days</a:t>
            </a:r>
            <a:endParaRPr lang="en-US" sz="1800" b="1" dirty="0">
              <a:latin typeface="Calibri"/>
              <a:cs typeface="Calibri"/>
            </a:endParaRPr>
          </a:p>
        </p:txBody>
      </p:sp>
      <p:sp>
        <p:nvSpPr>
          <p:cNvPr id="8" name="TextBox 7"/>
          <p:cNvSpPr txBox="1"/>
          <p:nvPr/>
        </p:nvSpPr>
        <p:spPr>
          <a:xfrm>
            <a:off x="6049736" y="2621888"/>
            <a:ext cx="1968611" cy="369332"/>
          </a:xfrm>
          <a:prstGeom prst="rect">
            <a:avLst/>
          </a:prstGeom>
          <a:solidFill>
            <a:srgbClr val="FFC000"/>
          </a:solidFill>
        </p:spPr>
        <p:txBody>
          <a:bodyPr wrap="square" rtlCol="0">
            <a:spAutoFit/>
          </a:bodyPr>
          <a:lstStyle/>
          <a:p>
            <a:r>
              <a:rPr lang="en-US" sz="1800" b="1" dirty="0" smtClean="0">
                <a:latin typeface="Calibri"/>
                <a:cs typeface="Calibri"/>
              </a:rPr>
              <a:t>&gt; 14 Days </a:t>
            </a:r>
            <a:endParaRPr lang="en-US" sz="1800" b="1" dirty="0">
              <a:latin typeface="Calibri"/>
              <a:cs typeface="Calibri"/>
            </a:endParaRPr>
          </a:p>
        </p:txBody>
      </p:sp>
      <p:sp>
        <p:nvSpPr>
          <p:cNvPr id="9" name="TextBox 8"/>
          <p:cNvSpPr txBox="1"/>
          <p:nvPr/>
        </p:nvSpPr>
        <p:spPr>
          <a:xfrm>
            <a:off x="4503617" y="2625647"/>
            <a:ext cx="1506033" cy="400110"/>
          </a:xfrm>
          <a:prstGeom prst="rect">
            <a:avLst/>
          </a:prstGeom>
          <a:solidFill>
            <a:schemeClr val="tx1"/>
          </a:solidFill>
        </p:spPr>
        <p:txBody>
          <a:bodyPr wrap="square" rtlCol="0">
            <a:spAutoFit/>
          </a:bodyPr>
          <a:lstStyle/>
          <a:p>
            <a:pPr algn="ctr"/>
            <a:r>
              <a:rPr lang="en-US" sz="2000" b="1" dirty="0" smtClean="0">
                <a:solidFill>
                  <a:schemeClr val="bg1"/>
                </a:solidFill>
                <a:latin typeface="Calibri"/>
                <a:cs typeface="Calibri"/>
              </a:rPr>
              <a:t>Optimal</a:t>
            </a:r>
            <a:endParaRPr lang="en-US" sz="2000" b="1" dirty="0">
              <a:solidFill>
                <a:schemeClr val="bg1"/>
              </a:solidFill>
              <a:latin typeface="Calibri"/>
              <a:cs typeface="Calibri"/>
            </a:endParaRPr>
          </a:p>
        </p:txBody>
      </p:sp>
      <p:sp>
        <p:nvSpPr>
          <p:cNvPr id="12" name="Rectangle 11"/>
          <p:cNvSpPr/>
          <p:nvPr/>
        </p:nvSpPr>
        <p:spPr>
          <a:xfrm>
            <a:off x="266700" y="3962400"/>
            <a:ext cx="2438399" cy="763451"/>
          </a:xfrm>
          <a:prstGeom prst="rect">
            <a:avLst/>
          </a:prstGeom>
          <a:solidFill>
            <a:schemeClr val="tx1"/>
          </a:solidFill>
          <a:ln>
            <a:solidFill>
              <a:schemeClr val="tx1"/>
            </a:solidFill>
          </a:ln>
          <a:effectLst/>
          <a:scene3d>
            <a:camera prst="orthographicFront">
              <a:rot lat="0" lon="0" rev="0"/>
            </a:camera>
            <a:lightRig rig="twoPt" dir="br">
              <a:rot lat="0" lon="0" rev="8700000"/>
            </a:lightRig>
          </a:scene3d>
        </p:spPr>
        <p:style>
          <a:lnRef idx="1">
            <a:schemeClr val="accent1"/>
          </a:lnRef>
          <a:fillRef idx="3">
            <a:schemeClr val="accent1"/>
          </a:fillRef>
          <a:effectRef idx="2">
            <a:schemeClr val="accent1"/>
          </a:effectRef>
          <a:fontRef idx="minor">
            <a:schemeClr val="lt1"/>
          </a:fontRef>
        </p:style>
        <p:txBody>
          <a:bodyPr wrap="none"/>
          <a:lstStyle/>
          <a:p>
            <a:endParaRPr lang="en-US"/>
          </a:p>
        </p:txBody>
      </p:sp>
      <p:sp>
        <p:nvSpPr>
          <p:cNvPr id="10" name="TextBox 9"/>
          <p:cNvSpPr txBox="1"/>
          <p:nvPr/>
        </p:nvSpPr>
        <p:spPr>
          <a:xfrm>
            <a:off x="266700" y="4139624"/>
            <a:ext cx="2743200" cy="584776"/>
          </a:xfrm>
          <a:prstGeom prst="rect">
            <a:avLst/>
          </a:prstGeom>
          <a:solidFill>
            <a:srgbClr val="FFCC66"/>
          </a:solidFill>
        </p:spPr>
        <p:txBody>
          <a:bodyPr wrap="square" rtlCol="0">
            <a:spAutoFit/>
          </a:bodyPr>
          <a:lstStyle/>
          <a:p>
            <a:r>
              <a:rPr lang="en-US" sz="1600" b="1" dirty="0" smtClean="0">
                <a:solidFill>
                  <a:srgbClr val="000000"/>
                </a:solidFill>
                <a:latin typeface="Calibri"/>
                <a:cs typeface="Calibri"/>
              </a:rPr>
              <a:t>Ohio Perinatal Collaborative Results </a:t>
            </a:r>
            <a:endParaRPr lang="en-US" sz="1600" b="1" dirty="0">
              <a:solidFill>
                <a:srgbClr val="000000"/>
              </a:solidFill>
              <a:latin typeface="Calibri"/>
              <a:cs typeface="Calibri"/>
            </a:endParaRPr>
          </a:p>
        </p:txBody>
      </p:sp>
    </p:spTree>
    <p:extLst>
      <p:ext uri="{BB962C8B-B14F-4D97-AF65-F5344CB8AC3E}">
        <p14:creationId xmlns:p14="http://schemas.microsoft.com/office/powerpoint/2010/main" xmlns="" val="2043735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Reliable implementation of evidence: a qualitative study of antenatal corticosteroid administration in Ohio hospitals</a:t>
            </a:r>
            <a:endParaRPr lang="en-US" sz="3200" dirty="0"/>
          </a:p>
        </p:txBody>
      </p:sp>
      <p:sp>
        <p:nvSpPr>
          <p:cNvPr id="3" name="Content Placeholder 2"/>
          <p:cNvSpPr>
            <a:spLocks noGrp="1"/>
          </p:cNvSpPr>
          <p:nvPr>
            <p:ph idx="1"/>
          </p:nvPr>
        </p:nvSpPr>
        <p:spPr/>
        <p:txBody>
          <a:bodyPr/>
          <a:lstStyle/>
          <a:p>
            <a:pPr marL="0" indent="0">
              <a:buNone/>
            </a:pPr>
            <a:r>
              <a:rPr lang="en-US" dirty="0"/>
              <a:t>Six major themes supporting reliable implementation of ANCS at these hospitals emerged including: </a:t>
            </a:r>
            <a:endParaRPr lang="en-US" dirty="0" smtClean="0"/>
          </a:p>
          <a:p>
            <a:pPr marL="457200" indent="-457200">
              <a:buAutoNum type="arabicParenBoth"/>
            </a:pPr>
            <a:r>
              <a:rPr lang="en-US" dirty="0" smtClean="0"/>
              <a:t>presence </a:t>
            </a:r>
            <a:r>
              <a:rPr lang="en-US" dirty="0"/>
              <a:t>of a high reliability </a:t>
            </a:r>
            <a:r>
              <a:rPr lang="en-US" dirty="0" smtClean="0"/>
              <a:t>culture</a:t>
            </a:r>
          </a:p>
          <a:p>
            <a:pPr marL="457200" indent="-457200">
              <a:buAutoNum type="arabicParenBoth"/>
            </a:pPr>
            <a:r>
              <a:rPr lang="en-US" dirty="0" smtClean="0"/>
              <a:t>processes </a:t>
            </a:r>
            <a:r>
              <a:rPr lang="en-US" dirty="0"/>
              <a:t>that </a:t>
            </a:r>
            <a:r>
              <a:rPr lang="en-US" dirty="0" smtClean="0"/>
              <a:t>emphasize </a:t>
            </a:r>
            <a:r>
              <a:rPr lang="en-US" dirty="0"/>
              <a:t>high </a:t>
            </a:r>
            <a:r>
              <a:rPr lang="en-US" dirty="0" smtClean="0"/>
              <a:t>reliability</a:t>
            </a:r>
          </a:p>
          <a:p>
            <a:pPr marL="457200" indent="-457200">
              <a:buAutoNum type="arabicParenBoth"/>
            </a:pPr>
            <a:r>
              <a:rPr lang="en-US" dirty="0" smtClean="0"/>
              <a:t>timely </a:t>
            </a:r>
            <a:r>
              <a:rPr lang="en-US" dirty="0"/>
              <a:t>and efficient administration </a:t>
            </a:r>
            <a:r>
              <a:rPr lang="en-US" dirty="0" smtClean="0"/>
              <a:t>process</a:t>
            </a:r>
          </a:p>
          <a:p>
            <a:pPr marL="457200" indent="-457200">
              <a:buAutoNum type="arabicParenBoth"/>
            </a:pPr>
            <a:r>
              <a:rPr lang="en-US" dirty="0" smtClean="0"/>
              <a:t>multiple </a:t>
            </a:r>
            <a:r>
              <a:rPr lang="en-US" dirty="0"/>
              <a:t>disciplines are </a:t>
            </a:r>
            <a:r>
              <a:rPr lang="en-US" dirty="0" smtClean="0"/>
              <a:t>involved</a:t>
            </a:r>
          </a:p>
          <a:p>
            <a:pPr marL="457200" indent="-457200">
              <a:buAutoNum type="arabicParenBoth"/>
            </a:pPr>
            <a:r>
              <a:rPr lang="en-US" dirty="0" smtClean="0"/>
              <a:t>evidence </a:t>
            </a:r>
            <a:r>
              <a:rPr lang="en-US" dirty="0"/>
              <a:t>of benefit supports ANCS </a:t>
            </a:r>
            <a:r>
              <a:rPr lang="en-US" dirty="0" smtClean="0"/>
              <a:t>use</a:t>
            </a:r>
          </a:p>
          <a:p>
            <a:pPr marL="457200" indent="-457200">
              <a:buAutoNum type="arabicParenBoth"/>
            </a:pPr>
            <a:r>
              <a:rPr lang="en-US" dirty="0" smtClean="0"/>
              <a:t>benefit </a:t>
            </a:r>
            <a:r>
              <a:rPr lang="en-US" dirty="0"/>
              <a:t>is </a:t>
            </a:r>
            <a:r>
              <a:rPr lang="en-US" dirty="0" smtClean="0"/>
              <a:t>recognized </a:t>
            </a:r>
            <a:r>
              <a:rPr lang="en-US" dirty="0"/>
              <a:t>at all levels of the care </a:t>
            </a:r>
            <a:r>
              <a:rPr lang="en-US" dirty="0" smtClean="0"/>
              <a:t>team</a:t>
            </a:r>
            <a:endParaRPr lang="en-US" dirty="0"/>
          </a:p>
        </p:txBody>
      </p:sp>
      <p:sp>
        <p:nvSpPr>
          <p:cNvPr id="4" name="Rectangle 3"/>
          <p:cNvSpPr/>
          <p:nvPr/>
        </p:nvSpPr>
        <p:spPr>
          <a:xfrm>
            <a:off x="876300" y="6172200"/>
            <a:ext cx="9220200" cy="307777"/>
          </a:xfrm>
          <a:prstGeom prst="rect">
            <a:avLst/>
          </a:prstGeom>
        </p:spPr>
        <p:txBody>
          <a:bodyPr wrap="square">
            <a:spAutoFit/>
          </a:bodyPr>
          <a:lstStyle/>
          <a:p>
            <a:r>
              <a:rPr lang="de-DE" sz="1400" b="0" i="1" dirty="0" smtClean="0">
                <a:solidFill>
                  <a:srgbClr val="262700"/>
                </a:solidFill>
                <a:latin typeface="Calibri" charset="0"/>
                <a:ea typeface="Calibri" charset="0"/>
                <a:cs typeface="Calibri" charset="0"/>
              </a:rPr>
              <a:t>Kaplan et al. BMJ </a:t>
            </a:r>
            <a:r>
              <a:rPr lang="de-DE" sz="1400" b="0" i="1" dirty="0">
                <a:solidFill>
                  <a:srgbClr val="262700"/>
                </a:solidFill>
                <a:latin typeface="Calibri" charset="0"/>
                <a:ea typeface="Calibri" charset="0"/>
                <a:cs typeface="Calibri" charset="0"/>
              </a:rPr>
              <a:t>Qual </a:t>
            </a:r>
            <a:r>
              <a:rPr lang="de-DE" sz="1400" b="0" i="1" dirty="0" err="1">
                <a:solidFill>
                  <a:srgbClr val="262700"/>
                </a:solidFill>
                <a:latin typeface="Calibri" charset="0"/>
                <a:ea typeface="Calibri" charset="0"/>
                <a:cs typeface="Calibri" charset="0"/>
              </a:rPr>
              <a:t>Saf</a:t>
            </a:r>
            <a:r>
              <a:rPr lang="de-DE" sz="1400" b="0" i="1" dirty="0">
                <a:solidFill>
                  <a:srgbClr val="262700"/>
                </a:solidFill>
                <a:latin typeface="Calibri" charset="0"/>
                <a:ea typeface="Calibri" charset="0"/>
                <a:cs typeface="Calibri" charset="0"/>
              </a:rPr>
              <a:t> </a:t>
            </a:r>
            <a:r>
              <a:rPr lang="de-DE" sz="1400" b="0" dirty="0">
                <a:solidFill>
                  <a:srgbClr val="262700"/>
                </a:solidFill>
                <a:latin typeface="Calibri" charset="0"/>
                <a:ea typeface="Calibri" charset="0"/>
                <a:cs typeface="Calibri" charset="0"/>
              </a:rPr>
              <a:t>doi:10.1136/bmjqs-2015-003984</a:t>
            </a:r>
            <a:endParaRPr lang="en-US" sz="1400" b="0" dirty="0">
              <a:latin typeface="Calibri" charset="0"/>
              <a:ea typeface="Calibri" charset="0"/>
              <a:cs typeface="Calibri" charset="0"/>
            </a:endParaRPr>
          </a:p>
        </p:txBody>
      </p:sp>
    </p:spTree>
    <p:extLst>
      <p:ext uri="{BB962C8B-B14F-4D97-AF65-F5344CB8AC3E}">
        <p14:creationId xmlns:p14="http://schemas.microsoft.com/office/powerpoint/2010/main" xmlns="" val="672655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928688" y="532805"/>
            <a:ext cx="8387953" cy="1143000"/>
          </a:xfrm>
        </p:spPr>
        <p:txBody>
          <a:bodyPr/>
          <a:lstStyle/>
          <a:p>
            <a:r>
              <a:rPr lang="en-US" altLang="en-US" smtClean="0">
                <a:latin typeface="Arial" panose="020B0604020202020204" pitchFamily="34" charset="0"/>
              </a:rPr>
              <a:t>The power of a collaborative</a:t>
            </a:r>
          </a:p>
        </p:txBody>
      </p:sp>
      <p:sp>
        <p:nvSpPr>
          <p:cNvPr id="27650" name="Content Placeholder 2"/>
          <p:cNvSpPr>
            <a:spLocks noGrp="1"/>
          </p:cNvSpPr>
          <p:nvPr>
            <p:ph sz="half" idx="1"/>
          </p:nvPr>
        </p:nvSpPr>
        <p:spPr>
          <a:xfrm>
            <a:off x="1135559" y="1599903"/>
            <a:ext cx="8251031" cy="4647902"/>
          </a:xfrm>
        </p:spPr>
        <p:txBody>
          <a:bodyPr>
            <a:normAutofit fontScale="92500" lnSpcReduction="10000"/>
          </a:bodyPr>
          <a:lstStyle/>
          <a:p>
            <a:pPr marL="229195" indent="-229195"/>
            <a:r>
              <a:rPr lang="en-US" altLang="en-US" sz="2250" dirty="0">
                <a:latin typeface="Arial" panose="020B0604020202020204" pitchFamily="34" charset="0"/>
              </a:rPr>
              <a:t>Represents a “community of change”</a:t>
            </a:r>
          </a:p>
          <a:p>
            <a:pPr marL="229195" indent="-229195"/>
            <a:r>
              <a:rPr lang="en-US" altLang="en-US" sz="2250" dirty="0">
                <a:latin typeface="Arial" panose="020B0604020202020204" pitchFamily="34" charset="0"/>
              </a:rPr>
              <a:t>Shares benchmark performance and approaches to overcoming obstacles</a:t>
            </a:r>
          </a:p>
          <a:p>
            <a:pPr marL="229195" indent="-229195"/>
            <a:r>
              <a:rPr lang="en-US" altLang="en-US" sz="2250" dirty="0">
                <a:latin typeface="Arial" panose="020B0604020202020204" pitchFamily="34" charset="0"/>
              </a:rPr>
              <a:t>Individual hospitals positively influence outcomes for participating institutions.</a:t>
            </a:r>
          </a:p>
          <a:p>
            <a:pPr marL="229195" indent="-229195"/>
            <a:r>
              <a:rPr lang="en-US" altLang="en-US" sz="2250" dirty="0">
                <a:latin typeface="Arial" panose="020B0604020202020204" pitchFamily="34" charset="0"/>
              </a:rPr>
              <a:t>Develops a high-quality, reliable database</a:t>
            </a:r>
          </a:p>
          <a:p>
            <a:pPr marL="229195" indent="-229195"/>
            <a:r>
              <a:rPr lang="en-US" altLang="en-US" sz="2250" dirty="0">
                <a:latin typeface="Arial" panose="020B0604020202020204" pitchFamily="34" charset="0"/>
              </a:rPr>
              <a:t>Disseminates risk-adjusted, confidential reports</a:t>
            </a:r>
          </a:p>
          <a:p>
            <a:pPr marL="229195" indent="-229195"/>
            <a:r>
              <a:rPr lang="en-US" altLang="en-US" sz="2250" dirty="0">
                <a:latin typeface="Arial" panose="020B0604020202020204" pitchFamily="34" charset="0"/>
              </a:rPr>
              <a:t>Supports the comparison of performance between hospitals</a:t>
            </a:r>
          </a:p>
          <a:p>
            <a:pPr marL="229195" indent="-229195"/>
            <a:r>
              <a:rPr lang="en-US" altLang="en-US" sz="2250" dirty="0">
                <a:latin typeface="Arial" panose="020B0604020202020204" pitchFamily="34" charset="0"/>
              </a:rPr>
              <a:t>Supports perinatal providers</a:t>
            </a:r>
          </a:p>
          <a:p>
            <a:pPr marL="229195" indent="-229195"/>
            <a:r>
              <a:rPr lang="en-US" altLang="en-US" sz="2250" dirty="0">
                <a:latin typeface="Arial" panose="020B0604020202020204" pitchFamily="34" charset="0"/>
              </a:rPr>
              <a:t>Sustainable, long-term improvement</a:t>
            </a:r>
          </a:p>
          <a:p>
            <a:pPr marL="229195" indent="-229195">
              <a:buNone/>
            </a:pPr>
            <a:endParaRPr lang="en-US" altLang="en-US" sz="1594" dirty="0">
              <a:latin typeface="Arial" panose="020B0604020202020204" pitchFamily="34" charset="0"/>
            </a:endParaRPr>
          </a:p>
          <a:p>
            <a:pPr marL="229195" indent="-229195">
              <a:buNone/>
            </a:pPr>
            <a:r>
              <a:rPr lang="en-US" altLang="en-US" sz="1125" dirty="0">
                <a:latin typeface="Arial" panose="020B0604020202020204" pitchFamily="34" charset="0"/>
              </a:rPr>
              <a:t>Gould, 2010; Lee, Lyndon, </a:t>
            </a:r>
            <a:r>
              <a:rPr lang="en-US" altLang="en-US" sz="1125" dirty="0" err="1">
                <a:latin typeface="Arial" panose="020B0604020202020204" pitchFamily="34" charset="0"/>
              </a:rPr>
              <a:t>Blumenfeld</a:t>
            </a:r>
            <a:r>
              <a:rPr lang="en-US" altLang="en-US" sz="1125" dirty="0">
                <a:latin typeface="Arial" panose="020B0604020202020204" pitchFamily="34" charset="0"/>
              </a:rPr>
              <a:t>, Dudley &amp; Gould, 2011</a:t>
            </a:r>
          </a:p>
        </p:txBody>
      </p:sp>
    </p:spTree>
    <p:extLst>
      <p:ext uri="{BB962C8B-B14F-4D97-AF65-F5344CB8AC3E}">
        <p14:creationId xmlns:p14="http://schemas.microsoft.com/office/powerpoint/2010/main" xmlns="" val="19281893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normAutofit/>
          </a:bodyPr>
          <a:lstStyle/>
          <a:p>
            <a:r>
              <a:rPr lang="en-US" altLang="en-US" sz="4000" dirty="0" smtClean="0">
                <a:latin typeface="Arial" panose="020B0604020202020204" pitchFamily="34" charset="0"/>
              </a:rPr>
              <a:t>What is the March of Dimes Big 5 State Perinatal Collaborative?</a:t>
            </a:r>
          </a:p>
        </p:txBody>
      </p:sp>
      <p:sp>
        <p:nvSpPr>
          <p:cNvPr id="23554" name="Content Placeholder 2"/>
          <p:cNvSpPr>
            <a:spLocks noGrp="1"/>
          </p:cNvSpPr>
          <p:nvPr>
            <p:ph idx="1"/>
          </p:nvPr>
        </p:nvSpPr>
        <p:spPr>
          <a:xfrm>
            <a:off x="998637" y="2210097"/>
            <a:ext cx="8387953" cy="4266903"/>
          </a:xfrm>
        </p:spPr>
        <p:txBody>
          <a:bodyPr/>
          <a:lstStyle/>
          <a:p>
            <a:pPr>
              <a:spcBef>
                <a:spcPts val="445"/>
              </a:spcBef>
              <a:spcAft>
                <a:spcPts val="504"/>
              </a:spcAft>
            </a:pPr>
            <a:r>
              <a:rPr lang="en-US" altLang="en-US" dirty="0" smtClean="0">
                <a:latin typeface="Arial" panose="020B0604020202020204" pitchFamily="34" charset="0"/>
              </a:rPr>
              <a:t>California, Florida, Illinois, New York, Texas</a:t>
            </a:r>
            <a:endParaRPr lang="en-US" altLang="en-US" dirty="0" smtClean="0">
              <a:solidFill>
                <a:srgbClr val="000000"/>
              </a:solidFill>
              <a:latin typeface="Arial" panose="020B0604020202020204" pitchFamily="34" charset="0"/>
            </a:endParaRPr>
          </a:p>
          <a:p>
            <a:pPr>
              <a:spcBef>
                <a:spcPts val="445"/>
              </a:spcBef>
              <a:spcAft>
                <a:spcPts val="504"/>
              </a:spcAft>
            </a:pPr>
            <a:r>
              <a:rPr lang="en-US" altLang="en-US" dirty="0" smtClean="0">
                <a:solidFill>
                  <a:schemeClr val="tx1"/>
                </a:solidFill>
                <a:latin typeface="Arial" panose="020B0604020202020204" pitchFamily="34" charset="0"/>
              </a:rPr>
              <a:t>Five States represent nearly 40 percent of births and 37 percent of preterm births in the United States.</a:t>
            </a:r>
          </a:p>
          <a:p>
            <a:pPr>
              <a:spcBef>
                <a:spcPts val="445"/>
              </a:spcBef>
              <a:spcAft>
                <a:spcPts val="504"/>
              </a:spcAft>
            </a:pPr>
            <a:r>
              <a:rPr lang="en-US" altLang="en-US" dirty="0" smtClean="0">
                <a:solidFill>
                  <a:schemeClr val="tx1"/>
                </a:solidFill>
                <a:latin typeface="Arial" panose="020B0604020202020204" pitchFamily="34" charset="0"/>
              </a:rPr>
              <a:t>In 2007, an initial meeting of perinatal leaders from the Big 5 States was held to establish a common vision to improve perinatal outcomes.</a:t>
            </a:r>
          </a:p>
          <a:p>
            <a:pPr>
              <a:spcBef>
                <a:spcPts val="445"/>
              </a:spcBef>
              <a:spcAft>
                <a:spcPts val="504"/>
              </a:spcAft>
            </a:pPr>
            <a:r>
              <a:rPr lang="en-US" altLang="en-US" dirty="0" smtClean="0">
                <a:solidFill>
                  <a:schemeClr val="tx1"/>
                </a:solidFill>
                <a:latin typeface="Arial" panose="020B0604020202020204" pitchFamily="34" charset="0"/>
              </a:rPr>
              <a:t>Today, key leaders continue to collaborate within and across the Big 5 States </a:t>
            </a:r>
            <a:r>
              <a:rPr lang="en-US" altLang="en-US" dirty="0" smtClean="0">
                <a:solidFill>
                  <a:srgbClr val="000000"/>
                </a:solidFill>
                <a:latin typeface="Arial" panose="020B0604020202020204" pitchFamily="34" charset="0"/>
              </a:rPr>
              <a:t>on mutually defined, data-driven, quality improvement (QI) initiatives. </a:t>
            </a:r>
          </a:p>
        </p:txBody>
      </p:sp>
    </p:spTree>
    <p:extLst>
      <p:ext uri="{BB962C8B-B14F-4D97-AF65-F5344CB8AC3E}">
        <p14:creationId xmlns:p14="http://schemas.microsoft.com/office/powerpoint/2010/main" xmlns="" val="20589073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998637" y="500063"/>
            <a:ext cx="8387953" cy="1143000"/>
          </a:xfrm>
        </p:spPr>
        <p:txBody>
          <a:bodyPr>
            <a:normAutofit fontScale="90000"/>
          </a:bodyPr>
          <a:lstStyle/>
          <a:p>
            <a:r>
              <a:rPr lang="en-US" altLang="en-US" dirty="0" smtClean="0">
                <a:latin typeface="Arial" panose="020B0604020202020204" pitchFamily="34" charset="0"/>
              </a:rPr>
              <a:t>Big 5 State Perinatal Collaborative success</a:t>
            </a:r>
          </a:p>
        </p:txBody>
      </p:sp>
      <p:sp>
        <p:nvSpPr>
          <p:cNvPr id="25602" name="Content Placeholder 2"/>
          <p:cNvSpPr>
            <a:spLocks noGrp="1"/>
          </p:cNvSpPr>
          <p:nvPr>
            <p:ph idx="1"/>
          </p:nvPr>
        </p:nvSpPr>
        <p:spPr>
          <a:xfrm>
            <a:off x="1071563" y="1500188"/>
            <a:ext cx="3644800" cy="4266903"/>
          </a:xfrm>
        </p:spPr>
        <p:txBody>
          <a:bodyPr/>
          <a:lstStyle/>
          <a:p>
            <a:pPr marL="0" indent="0">
              <a:spcBef>
                <a:spcPts val="469"/>
              </a:spcBef>
              <a:buNone/>
            </a:pPr>
            <a:r>
              <a:rPr lang="en-US" altLang="en-US" sz="2063" b="1" dirty="0">
                <a:solidFill>
                  <a:schemeClr val="tx1"/>
                </a:solidFill>
                <a:latin typeface="Arial" panose="020B0604020202020204" pitchFamily="34" charset="0"/>
              </a:rPr>
              <a:t>2010: </a:t>
            </a:r>
            <a:r>
              <a:rPr lang="en-US" altLang="en-US" sz="2063" dirty="0">
                <a:solidFill>
                  <a:schemeClr val="tx1"/>
                </a:solidFill>
                <a:latin typeface="Arial" panose="020B0604020202020204" pitchFamily="34" charset="0"/>
              </a:rPr>
              <a:t>Launched the first Big 5 State initiative: elimination of non-medically indicated deliveries &lt;39 weeks gestational age</a:t>
            </a:r>
          </a:p>
          <a:p>
            <a:pPr marL="0" indent="0">
              <a:spcBef>
                <a:spcPts val="469"/>
              </a:spcBef>
              <a:buNone/>
            </a:pPr>
            <a:endParaRPr lang="en-US" altLang="en-US" sz="1031" b="1" dirty="0">
              <a:solidFill>
                <a:schemeClr val="tx1"/>
              </a:solidFill>
              <a:latin typeface="Arial" panose="020B0604020202020204" pitchFamily="34" charset="0"/>
            </a:endParaRPr>
          </a:p>
          <a:p>
            <a:pPr marL="0" indent="0">
              <a:spcBef>
                <a:spcPts val="469"/>
              </a:spcBef>
              <a:buNone/>
            </a:pPr>
            <a:r>
              <a:rPr lang="en-US" altLang="en-US" sz="2063" b="1" dirty="0">
                <a:solidFill>
                  <a:schemeClr val="tx1"/>
                </a:solidFill>
                <a:latin typeface="Arial" panose="020B0604020202020204" pitchFamily="34" charset="0"/>
              </a:rPr>
              <a:t>May 2013</a:t>
            </a:r>
            <a:r>
              <a:rPr lang="en-US" altLang="en-US" sz="2063" dirty="0">
                <a:solidFill>
                  <a:schemeClr val="tx1"/>
                </a:solidFill>
                <a:latin typeface="Arial" panose="020B0604020202020204" pitchFamily="34" charset="0"/>
              </a:rPr>
              <a:t>: Published work in </a:t>
            </a:r>
            <a:r>
              <a:rPr lang="en-US" altLang="en-US" sz="2063" i="1" dirty="0">
                <a:solidFill>
                  <a:schemeClr val="tx1"/>
                </a:solidFill>
                <a:latin typeface="Arial" panose="020B0604020202020204" pitchFamily="34" charset="0"/>
              </a:rPr>
              <a:t>Obstetrics and Gynecology</a:t>
            </a:r>
            <a:r>
              <a:rPr lang="en-US" altLang="en-US" sz="2063" dirty="0">
                <a:solidFill>
                  <a:schemeClr val="tx1"/>
                </a:solidFill>
                <a:latin typeface="Arial" panose="020B0604020202020204" pitchFamily="34" charset="0"/>
              </a:rPr>
              <a:t>, Vol. 121, No. 5, May 2013</a:t>
            </a:r>
          </a:p>
          <a:p>
            <a:pPr marL="0" indent="0">
              <a:spcBef>
                <a:spcPts val="469"/>
              </a:spcBef>
              <a:buNone/>
            </a:pPr>
            <a:endParaRPr lang="en-US" altLang="en-US" sz="1031" b="1" dirty="0">
              <a:solidFill>
                <a:schemeClr val="tx1"/>
              </a:solidFill>
              <a:latin typeface="Arial" panose="020B0604020202020204" pitchFamily="34" charset="0"/>
            </a:endParaRPr>
          </a:p>
          <a:p>
            <a:pPr marL="0" indent="0">
              <a:spcBef>
                <a:spcPts val="469"/>
              </a:spcBef>
              <a:buNone/>
            </a:pPr>
            <a:r>
              <a:rPr lang="en-US" altLang="en-US" sz="2063" b="1" dirty="0">
                <a:solidFill>
                  <a:schemeClr val="tx1"/>
                </a:solidFill>
                <a:latin typeface="Arial" panose="020B0604020202020204" pitchFamily="34" charset="0"/>
              </a:rPr>
              <a:t>Fall 2015: </a:t>
            </a:r>
            <a:r>
              <a:rPr lang="en-US" altLang="en-US" sz="2063" dirty="0">
                <a:solidFill>
                  <a:schemeClr val="tx1"/>
                </a:solidFill>
                <a:latin typeface="Arial" panose="020B0604020202020204" pitchFamily="34" charset="0"/>
              </a:rPr>
              <a:t>Kickoff the next Big 5 State initiative </a:t>
            </a:r>
            <a:r>
              <a:rPr lang="en-US" altLang="en-US" sz="2063" strike="sngStrike" dirty="0">
                <a:latin typeface="Arial" panose="020B0604020202020204" pitchFamily="34" charset="0"/>
              </a:rPr>
              <a:t>on</a:t>
            </a:r>
            <a:r>
              <a:rPr lang="en-US" altLang="en-US" sz="2063" dirty="0">
                <a:latin typeface="Arial" panose="020B0604020202020204" pitchFamily="34" charset="0"/>
              </a:rPr>
              <a:t> ACT</a:t>
            </a:r>
          </a:p>
        </p:txBody>
      </p:sp>
      <p:pic>
        <p:nvPicPr>
          <p:cNvPr id="5" name="Picture 4" descr="Chart (slide 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43500" y="2357438"/>
            <a:ext cx="4143375" cy="2577465"/>
          </a:xfrm>
          <a:prstGeom prst="rect">
            <a:avLst/>
          </a:prstGeom>
          <a:ln>
            <a:solidFill>
              <a:schemeClr val="bg1"/>
            </a:solidFill>
          </a:ln>
        </p:spPr>
      </p:pic>
      <p:sp>
        <p:nvSpPr>
          <p:cNvPr id="6" name="Rectangle 5"/>
          <p:cNvSpPr/>
          <p:nvPr/>
        </p:nvSpPr>
        <p:spPr bwMode="auto">
          <a:xfrm>
            <a:off x="5143500" y="1571625"/>
            <a:ext cx="4143375" cy="785813"/>
          </a:xfrm>
          <a:prstGeom prst="rect">
            <a:avLst/>
          </a:prstGeom>
          <a:solidFill>
            <a:schemeClr val="bg1"/>
          </a:solidFill>
          <a:ln w="9525" cap="flat" cmpd="sng" algn="ctr">
            <a:solidFill>
              <a:srgbClr val="804E9B"/>
            </a:solidFill>
            <a:prstDash val="solid"/>
            <a:round/>
            <a:headEnd type="none" w="med" len="med"/>
            <a:tailEnd type="none" w="med" len="med"/>
          </a:ln>
          <a:effectLst/>
        </p:spPr>
        <p:txBody>
          <a:bodyPr vert="horz" wrap="square" lIns="85725" tIns="42863" rIns="85725" bIns="42863" numCol="1" rtlCol="0" anchor="t" anchorCtr="0" compatLnSpc="1">
            <a:prstTxWarp prst="textNoShape">
              <a:avLst/>
            </a:prstTxWarp>
          </a:bodyPr>
          <a:lstStyle/>
          <a:p>
            <a:pPr algn="ctr"/>
            <a:r>
              <a:rPr lang="en-US" sz="1500" dirty="0">
                <a:solidFill>
                  <a:srgbClr val="FFFFFF"/>
                </a:solidFill>
                <a:latin typeface="Arial"/>
                <a:cs typeface="Arial"/>
              </a:rPr>
              <a:t>A multistate quality improvement program to decrease elective deliveries before 39 weeks of gestation</a:t>
            </a:r>
            <a:endParaRPr lang="en-US" sz="1500" baseline="30000" dirty="0">
              <a:solidFill>
                <a:srgbClr val="FFFFFF"/>
              </a:solidFill>
              <a:latin typeface="Arial"/>
              <a:cs typeface="Arial"/>
            </a:endParaRPr>
          </a:p>
        </p:txBody>
      </p:sp>
      <p:sp>
        <p:nvSpPr>
          <p:cNvPr id="7" name="TextBox 6"/>
          <p:cNvSpPr txBox="1"/>
          <p:nvPr/>
        </p:nvSpPr>
        <p:spPr>
          <a:xfrm>
            <a:off x="5136474" y="4929188"/>
            <a:ext cx="4150402" cy="814005"/>
          </a:xfrm>
          <a:prstGeom prst="rect">
            <a:avLst/>
          </a:prstGeom>
          <a:solidFill>
            <a:srgbClr val="FFFFFF"/>
          </a:solidFill>
          <a:ln>
            <a:solidFill>
              <a:srgbClr val="804E9B"/>
            </a:solidFill>
          </a:ln>
        </p:spPr>
        <p:txBody>
          <a:bodyPr wrap="square" rtlCol="0">
            <a:spAutoFit/>
          </a:bodyPr>
          <a:lstStyle/>
          <a:p>
            <a:r>
              <a:rPr lang="en-US" sz="938" dirty="0">
                <a:latin typeface="Arial"/>
                <a:cs typeface="Arial"/>
              </a:rPr>
              <a:t>Scheduled singleton early term (37 to 38 completed weeks gestation) non-medically indicated inductions and cesarean deliveries fell 83 percent during a one-year quality improvement program in 25 hospitals in CA, FL, IL, NY &amp; TX in 2011, funded in part by the March of Dimes (</a:t>
            </a:r>
            <a:r>
              <a:rPr lang="en-US" sz="938" dirty="0" err="1">
                <a:latin typeface="Arial"/>
                <a:cs typeface="Arial"/>
              </a:rPr>
              <a:t>Oshiro</a:t>
            </a:r>
            <a:r>
              <a:rPr lang="en-US" sz="938" dirty="0">
                <a:latin typeface="Arial"/>
                <a:cs typeface="Arial"/>
              </a:rPr>
              <a:t> et al., 2013).</a:t>
            </a:r>
          </a:p>
        </p:txBody>
      </p:sp>
    </p:spTree>
    <p:extLst>
      <p:ext uri="{BB962C8B-B14F-4D97-AF65-F5344CB8AC3E}">
        <p14:creationId xmlns:p14="http://schemas.microsoft.com/office/powerpoint/2010/main" xmlns="" val="440413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lstStyle/>
          <a:p>
            <a:r>
              <a:rPr lang="en-US" dirty="0" smtClean="0"/>
              <a:t>Implementation</a:t>
            </a:r>
            <a:endParaRPr lang="en-US" dirty="0"/>
          </a:p>
        </p:txBody>
      </p:sp>
      <p:sp>
        <p:nvSpPr>
          <p:cNvPr id="3" name="Subtitle 2"/>
          <p:cNvSpPr>
            <a:spLocks noGrp="1"/>
          </p:cNvSpPr>
          <p:nvPr>
            <p:ph type="subTitle" idx="1"/>
          </p:nvPr>
        </p:nvSpPr>
        <p:spPr/>
        <p:txBody>
          <a:bodyPr>
            <a:normAutofit/>
          </a:bodyPr>
          <a:lstStyle/>
          <a:p>
            <a:r>
              <a:rPr lang="en-US" sz="2800" dirty="0" smtClean="0"/>
              <a:t>Plan extensively, but </a:t>
            </a:r>
          </a:p>
          <a:p>
            <a:r>
              <a:rPr lang="en-US" sz="2800" b="1" dirty="0" smtClean="0"/>
              <a:t>KEEP IT SIMPLE</a:t>
            </a:r>
            <a:r>
              <a:rPr lang="en-US" sz="2800" dirty="0" smtClean="0"/>
              <a:t>!</a:t>
            </a:r>
            <a:endParaRPr lang="en-US" sz="2800" dirty="0"/>
          </a:p>
        </p:txBody>
      </p:sp>
    </p:spTree>
    <p:extLst>
      <p:ext uri="{BB962C8B-B14F-4D97-AF65-F5344CB8AC3E}">
        <p14:creationId xmlns:p14="http://schemas.microsoft.com/office/powerpoint/2010/main" xmlns="" val="14509560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1000125" y="532805"/>
            <a:ext cx="8387953" cy="1143000"/>
          </a:xfrm>
        </p:spPr>
        <p:txBody>
          <a:bodyPr/>
          <a:lstStyle/>
          <a:p>
            <a:r>
              <a:rPr lang="en-US" altLang="en-US" smtClean="0">
                <a:latin typeface="Arial" panose="020B0604020202020204" pitchFamily="34" charset="0"/>
              </a:rPr>
              <a:t>ACT process improvement goals</a:t>
            </a:r>
          </a:p>
        </p:txBody>
      </p:sp>
      <p:sp>
        <p:nvSpPr>
          <p:cNvPr id="3" name="Content Placeholder 2"/>
          <p:cNvSpPr>
            <a:spLocks noGrp="1"/>
          </p:cNvSpPr>
          <p:nvPr>
            <p:ph idx="4294967295"/>
          </p:nvPr>
        </p:nvSpPr>
        <p:spPr>
          <a:xfrm>
            <a:off x="1056680" y="1524000"/>
            <a:ext cx="8408789" cy="4115098"/>
          </a:xfrm>
        </p:spPr>
        <p:txBody>
          <a:bodyPr vert="horz" lIns="0" tIns="45720" rIns="0" bIns="45720" rtlCol="0">
            <a:normAutofit/>
          </a:bodyPr>
          <a:lstStyle/>
          <a:p>
            <a:pPr marL="229448" indent="-229448">
              <a:buFont typeface="Arial" pitchFamily="34" charset="0"/>
              <a:buChar char="•"/>
              <a:defRPr/>
            </a:pPr>
            <a:r>
              <a:rPr lang="en-US" dirty="0" smtClean="0">
                <a:ea typeface="MS PGothic" pitchFamily="34" charset="-128"/>
              </a:rPr>
              <a:t>Develop a standardized pathway to identify patients for preterm delivery</a:t>
            </a:r>
            <a:endParaRPr lang="en-US" dirty="0">
              <a:ea typeface="MS PGothic" pitchFamily="34" charset="-128"/>
            </a:endParaRPr>
          </a:p>
          <a:p>
            <a:pPr marL="229448" indent="-229448">
              <a:buFont typeface="Arial" pitchFamily="34" charset="0"/>
              <a:buChar char="•"/>
              <a:defRPr/>
            </a:pPr>
            <a:r>
              <a:rPr lang="en-US" dirty="0" smtClean="0">
                <a:ea typeface="MS PGothic" pitchFamily="34" charset="-128"/>
              </a:rPr>
              <a:t>Provide ACT in a timely fashion to 100 percent of eligible women if delivery is anticipated within 7 days</a:t>
            </a:r>
            <a:endParaRPr lang="en-US" dirty="0">
              <a:ea typeface="MS PGothic" pitchFamily="34" charset="-128"/>
            </a:endParaRPr>
          </a:p>
          <a:p>
            <a:pPr marL="229448" indent="-229448">
              <a:buFont typeface="Arial" pitchFamily="34" charset="0"/>
              <a:buChar char="•"/>
              <a:defRPr/>
            </a:pPr>
            <a:r>
              <a:rPr lang="en-US" dirty="0" smtClean="0">
                <a:ea typeface="MS PGothic" pitchFamily="34" charset="-128"/>
              </a:rPr>
              <a:t>For planned preterm deliveries, consider delaying delivery to complete ACT, if patient conditions allow</a:t>
            </a:r>
            <a:endParaRPr lang="en-US" dirty="0">
              <a:ea typeface="MS PGothic" pitchFamily="34" charset="-128"/>
            </a:endParaRPr>
          </a:p>
          <a:p>
            <a:pPr marL="229448" indent="-229448">
              <a:buFont typeface="Arial" pitchFamily="34" charset="0"/>
              <a:buChar char="•"/>
              <a:defRPr/>
            </a:pPr>
            <a:r>
              <a:rPr lang="en-US" dirty="0" smtClean="0">
                <a:ea typeface="MS PGothic" pitchFamily="34" charset="-128"/>
              </a:rPr>
              <a:t>Improve documentation of ACT administration</a:t>
            </a:r>
            <a:endParaRPr lang="en-US" dirty="0">
              <a:ea typeface="MS PGothic" pitchFamily="34" charset="-128"/>
            </a:endParaRPr>
          </a:p>
          <a:p>
            <a:pPr marL="0" indent="0">
              <a:spcBef>
                <a:spcPts val="0"/>
              </a:spcBef>
              <a:spcAft>
                <a:spcPts val="672"/>
              </a:spcAft>
              <a:buNone/>
              <a:defRPr/>
            </a:pPr>
            <a:endParaRPr lang="en-US" sz="2063" dirty="0">
              <a:ea typeface="MS PGothic" pitchFamily="34" charset="-128"/>
            </a:endParaRPr>
          </a:p>
        </p:txBody>
      </p:sp>
    </p:spTree>
    <p:extLst>
      <p:ext uri="{BB962C8B-B14F-4D97-AF65-F5344CB8AC3E}">
        <p14:creationId xmlns:p14="http://schemas.microsoft.com/office/powerpoint/2010/main" xmlns="" val="15998930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ctr">
              <a:buClr>
                <a:srgbClr val="FF0000"/>
              </a:buClr>
            </a:pPr>
            <a:r>
              <a:rPr lang="en-US" altLang="en-US" smtClean="0"/>
              <a:t>The ACT Bull's-eye</a:t>
            </a:r>
          </a:p>
        </p:txBody>
      </p:sp>
      <p:pic>
        <p:nvPicPr>
          <p:cNvPr id="9219" name="Content Placeholder 5"/>
          <p:cNvPicPr>
            <a:picLocks noGrp="1" noChangeAspect="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945654" y="2076153"/>
            <a:ext cx="3671441" cy="3671441"/>
          </a:xfrm>
        </p:spPr>
      </p:pic>
      <p:sp>
        <p:nvSpPr>
          <p:cNvPr id="9220" name="TextBox 3"/>
          <p:cNvSpPr txBox="1">
            <a:spLocks noChangeArrowheads="1"/>
          </p:cNvSpPr>
          <p:nvPr/>
        </p:nvSpPr>
        <p:spPr bwMode="auto">
          <a:xfrm>
            <a:off x="5143500" y="2076152"/>
            <a:ext cx="4729404" cy="5520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
            </a:pPr>
            <a:r>
              <a:rPr lang="en-US" altLang="en-US" sz="2363" dirty="0">
                <a:solidFill>
                  <a:srgbClr val="FF0000"/>
                </a:solidFill>
              </a:rPr>
              <a:t>D</a:t>
            </a:r>
            <a:r>
              <a:rPr lang="en-US" altLang="en-US" sz="2363" dirty="0"/>
              <a:t>etermine: patient eligibility</a:t>
            </a:r>
          </a:p>
          <a:p>
            <a:pPr>
              <a:buFont typeface="Wingdings" panose="05000000000000000000" pitchFamily="2" charset="2"/>
              <a:buChar char="§"/>
            </a:pPr>
            <a:r>
              <a:rPr lang="en-US" altLang="en-US" sz="2363" dirty="0">
                <a:solidFill>
                  <a:srgbClr val="FF0000"/>
                </a:solidFill>
              </a:rPr>
              <a:t>A</a:t>
            </a:r>
            <a:r>
              <a:rPr lang="en-US" altLang="en-US" sz="2363" dirty="0"/>
              <a:t>dminister: ASAP as indicated</a:t>
            </a:r>
          </a:p>
          <a:p>
            <a:pPr>
              <a:buFont typeface="Wingdings" panose="05000000000000000000" pitchFamily="2" charset="2"/>
              <a:buChar char="§"/>
            </a:pPr>
            <a:r>
              <a:rPr lang="en-US" altLang="en-US" sz="2363" dirty="0">
                <a:solidFill>
                  <a:srgbClr val="FF0000"/>
                </a:solidFill>
              </a:rPr>
              <a:t>R</a:t>
            </a:r>
            <a:r>
              <a:rPr lang="en-US" altLang="en-US" sz="2363" dirty="0"/>
              <a:t>epeat: after 14 days if preterm    delivery risk persists</a:t>
            </a:r>
          </a:p>
          <a:p>
            <a:pPr>
              <a:buFont typeface="Wingdings" panose="05000000000000000000" pitchFamily="2" charset="2"/>
              <a:buChar char="§"/>
            </a:pPr>
            <a:r>
              <a:rPr lang="en-US" altLang="en-US" sz="2363" dirty="0">
                <a:solidFill>
                  <a:srgbClr val="FF0000"/>
                </a:solidFill>
              </a:rPr>
              <a:t>T</a:t>
            </a:r>
            <a:r>
              <a:rPr lang="en-US" altLang="en-US" sz="2363" dirty="0"/>
              <a:t>arget: </a:t>
            </a:r>
            <a:r>
              <a:rPr lang="en-US" sz="2363" dirty="0"/>
              <a:t>patients at 23 0/7-</a:t>
            </a:r>
          </a:p>
          <a:p>
            <a:pPr marL="578678" lvl="2" indent="0"/>
            <a:r>
              <a:rPr lang="en-US" sz="2363" dirty="0"/>
              <a:t>33 6/7 weeks at increased risk               of delivery in the next 7 days *</a:t>
            </a:r>
          </a:p>
          <a:p>
            <a:r>
              <a:rPr lang="en-US" sz="2363" dirty="0"/>
              <a:t> </a:t>
            </a:r>
          </a:p>
          <a:p>
            <a:pPr algn="ctr"/>
            <a:r>
              <a:rPr lang="en-US" sz="1350" dirty="0"/>
              <a:t>* eligible pregnancies with no contraindications to ACT and planned resuscitation at delivery </a:t>
            </a:r>
          </a:p>
          <a:p>
            <a:pPr marL="0" indent="0"/>
            <a:endParaRPr lang="en-US" altLang="en-US" sz="2363" dirty="0"/>
          </a:p>
          <a:p>
            <a:pPr marL="0" indent="0"/>
            <a:endParaRPr lang="en-US" altLang="en-US" sz="2363" dirty="0"/>
          </a:p>
        </p:txBody>
      </p:sp>
    </p:spTree>
    <p:extLst>
      <p:ext uri="{BB962C8B-B14F-4D97-AF65-F5344CB8AC3E}">
        <p14:creationId xmlns:p14="http://schemas.microsoft.com/office/powerpoint/2010/main" xmlns="" val="2841220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700" y="462843"/>
            <a:ext cx="5195208" cy="1569660"/>
          </a:xfrm>
          <a:prstGeom prst="rect">
            <a:avLst/>
          </a:prstGeom>
          <a:noFill/>
          <a:ln>
            <a:solidFill>
              <a:srgbClr val="FF0000"/>
            </a:solidFill>
          </a:ln>
        </p:spPr>
        <p:txBody>
          <a:bodyPr wrap="square" rtlCol="0">
            <a:spAutoFit/>
          </a:bodyPr>
          <a:lstStyle/>
          <a:p>
            <a:pPr eaLnBrk="1" fontAlgn="auto" hangingPunct="1">
              <a:spcBef>
                <a:spcPts val="0"/>
              </a:spcBef>
              <a:spcAft>
                <a:spcPts val="0"/>
              </a:spcAft>
            </a:pPr>
            <a:r>
              <a:rPr lang="en-US" sz="1800" dirty="0" smtClean="0">
                <a:latin typeface="Calibri"/>
                <a:ea typeface="+mn-ea"/>
              </a:rPr>
              <a:t>Goal: Assure that all </a:t>
            </a:r>
            <a:r>
              <a:rPr lang="en-US" sz="1800" i="1" dirty="0" smtClean="0">
                <a:latin typeface="Calibri"/>
                <a:ea typeface="+mn-ea"/>
              </a:rPr>
              <a:t>*eligible </a:t>
            </a:r>
            <a:r>
              <a:rPr lang="en-US" sz="1800" dirty="0" smtClean="0">
                <a:latin typeface="Calibri"/>
                <a:ea typeface="+mn-ea"/>
              </a:rPr>
              <a:t>infants born between 23 </a:t>
            </a:r>
            <a:r>
              <a:rPr lang="en-US" sz="1800" baseline="30000" dirty="0" smtClean="0">
                <a:latin typeface="Calibri"/>
                <a:ea typeface="+mn-ea"/>
              </a:rPr>
              <a:t>0/6</a:t>
            </a:r>
            <a:r>
              <a:rPr lang="en-US" sz="1800" dirty="0" smtClean="0">
                <a:latin typeface="Calibri"/>
                <a:ea typeface="+mn-ea"/>
              </a:rPr>
              <a:t> and 34 </a:t>
            </a:r>
            <a:r>
              <a:rPr lang="en-US" sz="1800" baseline="30000" dirty="0" smtClean="0">
                <a:latin typeface="Calibri"/>
                <a:ea typeface="+mn-ea"/>
              </a:rPr>
              <a:t>6/7</a:t>
            </a:r>
            <a:r>
              <a:rPr lang="en-US" sz="1800" dirty="0" smtClean="0">
                <a:latin typeface="Calibri"/>
                <a:ea typeface="+mn-ea"/>
              </a:rPr>
              <a:t> week' gestation receive appropriate antenatal corticosteroid treatment to reduce perinatal morbidity and mortality.  </a:t>
            </a:r>
            <a:r>
              <a:rPr lang="en-US" sz="1200" i="1" dirty="0">
                <a:latin typeface="Calibri"/>
                <a:ea typeface="+mn-ea"/>
              </a:rPr>
              <a:t>*Eligible: no contraindications to ACT, planned resuscitation </a:t>
            </a:r>
            <a:r>
              <a:rPr lang="en-US" sz="1200" i="1" dirty="0" smtClean="0">
                <a:latin typeface="Calibri"/>
                <a:ea typeface="+mn-ea"/>
              </a:rPr>
              <a:t> at </a:t>
            </a:r>
            <a:r>
              <a:rPr lang="en-US" sz="1200" i="1" dirty="0">
                <a:latin typeface="Calibri"/>
                <a:ea typeface="+mn-ea"/>
              </a:rPr>
              <a:t>delivery, sufficient time prior to delivery to receive </a:t>
            </a:r>
            <a:r>
              <a:rPr lang="en-US" sz="1200" i="1" dirty="0" smtClean="0">
                <a:latin typeface="Calibri"/>
                <a:ea typeface="+mn-ea"/>
              </a:rPr>
              <a:t>first dose of ACT</a:t>
            </a:r>
            <a:endParaRPr lang="en-US" sz="1200" i="1" dirty="0">
              <a:latin typeface="Calibri"/>
              <a:ea typeface="+mn-ea"/>
            </a:endParaRPr>
          </a:p>
        </p:txBody>
      </p:sp>
      <p:sp>
        <p:nvSpPr>
          <p:cNvPr id="6" name="TextBox 5"/>
          <p:cNvSpPr txBox="1"/>
          <p:nvPr/>
        </p:nvSpPr>
        <p:spPr>
          <a:xfrm>
            <a:off x="532788" y="2116669"/>
            <a:ext cx="1524611" cy="4524315"/>
          </a:xfrm>
          <a:prstGeom prst="rect">
            <a:avLst/>
          </a:prstGeom>
          <a:noFill/>
          <a:ln>
            <a:solidFill>
              <a:srgbClr val="00B050"/>
            </a:solidFill>
          </a:ln>
        </p:spPr>
        <p:txBody>
          <a:bodyPr wrap="square" rtlCol="0">
            <a:spAutoFit/>
          </a:bodyPr>
          <a:lstStyle/>
          <a:p>
            <a:pPr eaLnBrk="1" fontAlgn="auto" hangingPunct="1">
              <a:spcBef>
                <a:spcPts val="0"/>
              </a:spcBef>
              <a:spcAft>
                <a:spcPts val="0"/>
              </a:spcAft>
            </a:pPr>
            <a:endParaRPr lang="en-US" sz="1800" dirty="0" smtClean="0">
              <a:latin typeface="Calibri"/>
              <a:ea typeface="+mn-ea"/>
            </a:endParaRPr>
          </a:p>
          <a:p>
            <a:pPr eaLnBrk="1" fontAlgn="auto" hangingPunct="1">
              <a:spcBef>
                <a:spcPts val="0"/>
              </a:spcBef>
              <a:spcAft>
                <a:spcPts val="0"/>
              </a:spcAft>
            </a:pPr>
            <a:r>
              <a:rPr lang="en-US" sz="1800" dirty="0" smtClean="0">
                <a:latin typeface="Calibri"/>
                <a:ea typeface="+mn-ea"/>
              </a:rPr>
              <a:t>AIM: To optimize the percentage of </a:t>
            </a:r>
            <a:r>
              <a:rPr lang="en-US" sz="1800" i="1" dirty="0" smtClean="0">
                <a:latin typeface="Calibri"/>
                <a:ea typeface="+mn-ea"/>
              </a:rPr>
              <a:t>*eligible </a:t>
            </a:r>
            <a:r>
              <a:rPr lang="en-US" sz="1800" dirty="0" smtClean="0">
                <a:latin typeface="Calibri"/>
                <a:ea typeface="+mn-ea"/>
              </a:rPr>
              <a:t>infants born between 23-34 weeks gestation who receive ACT and have accurate ACT documentation to  &gt;95%,  by December 2016. </a:t>
            </a:r>
          </a:p>
        </p:txBody>
      </p:sp>
      <p:sp>
        <p:nvSpPr>
          <p:cNvPr id="7" name="TextBox 6"/>
          <p:cNvSpPr txBox="1"/>
          <p:nvPr/>
        </p:nvSpPr>
        <p:spPr>
          <a:xfrm>
            <a:off x="2749277" y="2031314"/>
            <a:ext cx="1712169" cy="400110"/>
          </a:xfrm>
          <a:prstGeom prst="rect">
            <a:avLst/>
          </a:prstGeom>
          <a:noFill/>
          <a:ln>
            <a:solidFill>
              <a:srgbClr val="00B0F0"/>
            </a:solidFill>
          </a:ln>
        </p:spPr>
        <p:txBody>
          <a:bodyPr wrap="square" rtlCol="0">
            <a:spAutoFit/>
          </a:bodyPr>
          <a:lstStyle/>
          <a:p>
            <a:pPr eaLnBrk="1" fontAlgn="auto" hangingPunct="1">
              <a:spcBef>
                <a:spcPts val="0"/>
              </a:spcBef>
              <a:spcAft>
                <a:spcPts val="0"/>
              </a:spcAft>
            </a:pPr>
            <a:r>
              <a:rPr lang="en-US" sz="2000" dirty="0" smtClean="0">
                <a:latin typeface="Calibri"/>
                <a:ea typeface="+mn-ea"/>
              </a:rPr>
              <a:t>Key Drivers</a:t>
            </a:r>
            <a:endParaRPr lang="en-US" sz="2000" dirty="0">
              <a:latin typeface="Calibri"/>
              <a:ea typeface="+mn-ea"/>
            </a:endParaRPr>
          </a:p>
        </p:txBody>
      </p:sp>
      <p:sp>
        <p:nvSpPr>
          <p:cNvPr id="8" name="TextBox 7"/>
          <p:cNvSpPr txBox="1"/>
          <p:nvPr/>
        </p:nvSpPr>
        <p:spPr>
          <a:xfrm>
            <a:off x="2411015" y="2448247"/>
            <a:ext cx="2497813" cy="707886"/>
          </a:xfrm>
          <a:prstGeom prst="rect">
            <a:avLst/>
          </a:prstGeom>
          <a:noFill/>
          <a:ln>
            <a:solidFill>
              <a:srgbClr val="00B0F0"/>
            </a:solidFill>
          </a:ln>
        </p:spPr>
        <p:txBody>
          <a:bodyPr wrap="square" rtlCol="0">
            <a:spAutoFit/>
          </a:bodyPr>
          <a:lstStyle/>
          <a:p>
            <a:pPr eaLnBrk="1" fontAlgn="auto" hangingPunct="1">
              <a:spcBef>
                <a:spcPts val="0"/>
              </a:spcBef>
              <a:spcAft>
                <a:spcPts val="0"/>
              </a:spcAft>
            </a:pPr>
            <a:r>
              <a:rPr lang="en-US" sz="2000" dirty="0" smtClean="0">
                <a:latin typeface="Calibri"/>
                <a:ea typeface="+mn-ea"/>
              </a:rPr>
              <a:t>ACT documentation system</a:t>
            </a:r>
            <a:endParaRPr lang="en-US" sz="2000" dirty="0">
              <a:latin typeface="Calibri"/>
              <a:ea typeface="+mn-ea"/>
            </a:endParaRPr>
          </a:p>
        </p:txBody>
      </p:sp>
      <p:sp>
        <p:nvSpPr>
          <p:cNvPr id="9" name="TextBox 8"/>
          <p:cNvSpPr txBox="1"/>
          <p:nvPr/>
        </p:nvSpPr>
        <p:spPr>
          <a:xfrm>
            <a:off x="2420743" y="3126149"/>
            <a:ext cx="2497813" cy="1015663"/>
          </a:xfrm>
          <a:prstGeom prst="rect">
            <a:avLst/>
          </a:prstGeom>
          <a:noFill/>
          <a:ln>
            <a:solidFill>
              <a:srgbClr val="00B0F0"/>
            </a:solidFill>
          </a:ln>
        </p:spPr>
        <p:txBody>
          <a:bodyPr wrap="square" rtlCol="0">
            <a:spAutoFit/>
          </a:bodyPr>
          <a:lstStyle/>
          <a:p>
            <a:pPr eaLnBrk="1" fontAlgn="auto" hangingPunct="1">
              <a:spcBef>
                <a:spcPts val="0"/>
              </a:spcBef>
              <a:spcAft>
                <a:spcPts val="0"/>
              </a:spcAft>
            </a:pPr>
            <a:r>
              <a:rPr lang="en-US" sz="2000" dirty="0" smtClean="0">
                <a:latin typeface="Calibri"/>
                <a:ea typeface="+mn-ea"/>
              </a:rPr>
              <a:t>Identification of appropriate ACT candidate</a:t>
            </a:r>
            <a:endParaRPr lang="en-US" sz="2000" dirty="0">
              <a:latin typeface="Calibri"/>
              <a:ea typeface="+mn-ea"/>
            </a:endParaRPr>
          </a:p>
        </p:txBody>
      </p:sp>
      <p:sp>
        <p:nvSpPr>
          <p:cNvPr id="10" name="TextBox 9"/>
          <p:cNvSpPr txBox="1"/>
          <p:nvPr/>
        </p:nvSpPr>
        <p:spPr>
          <a:xfrm>
            <a:off x="2420743" y="4081051"/>
            <a:ext cx="2497813" cy="1015663"/>
          </a:xfrm>
          <a:prstGeom prst="rect">
            <a:avLst/>
          </a:prstGeom>
          <a:noFill/>
          <a:ln>
            <a:solidFill>
              <a:srgbClr val="00B0F0"/>
            </a:solidFill>
          </a:ln>
        </p:spPr>
        <p:txBody>
          <a:bodyPr wrap="square" rtlCol="0">
            <a:spAutoFit/>
          </a:bodyPr>
          <a:lstStyle/>
          <a:p>
            <a:pPr eaLnBrk="1" fontAlgn="auto" hangingPunct="1">
              <a:spcBef>
                <a:spcPts val="0"/>
              </a:spcBef>
              <a:spcAft>
                <a:spcPts val="0"/>
              </a:spcAft>
            </a:pPr>
            <a:r>
              <a:rPr lang="en-US" sz="2000" dirty="0" smtClean="0">
                <a:latin typeface="Calibri"/>
                <a:ea typeface="+mn-ea"/>
              </a:rPr>
              <a:t>Identification of appropriate time of ACT administration</a:t>
            </a:r>
            <a:endParaRPr lang="en-US" sz="2000" dirty="0">
              <a:latin typeface="Calibri"/>
              <a:ea typeface="+mn-ea"/>
            </a:endParaRPr>
          </a:p>
        </p:txBody>
      </p:sp>
      <p:sp>
        <p:nvSpPr>
          <p:cNvPr id="11" name="TextBox 10"/>
          <p:cNvSpPr txBox="1"/>
          <p:nvPr/>
        </p:nvSpPr>
        <p:spPr>
          <a:xfrm>
            <a:off x="2420743" y="5051982"/>
            <a:ext cx="2497813" cy="707886"/>
          </a:xfrm>
          <a:prstGeom prst="rect">
            <a:avLst/>
          </a:prstGeom>
          <a:noFill/>
          <a:ln>
            <a:solidFill>
              <a:srgbClr val="00B0F0"/>
            </a:solidFill>
          </a:ln>
        </p:spPr>
        <p:txBody>
          <a:bodyPr wrap="square" rtlCol="0">
            <a:spAutoFit/>
          </a:bodyPr>
          <a:lstStyle/>
          <a:p>
            <a:pPr eaLnBrk="1" fontAlgn="auto" hangingPunct="1">
              <a:spcBef>
                <a:spcPts val="0"/>
              </a:spcBef>
              <a:spcAft>
                <a:spcPts val="0"/>
              </a:spcAft>
            </a:pPr>
            <a:r>
              <a:rPr lang="en-US" sz="2000" dirty="0" smtClean="0">
                <a:latin typeface="Calibri"/>
                <a:ea typeface="+mn-ea"/>
              </a:rPr>
              <a:t>Optimal and efficient administration of ACT</a:t>
            </a:r>
            <a:endParaRPr lang="en-US" sz="2000" dirty="0">
              <a:latin typeface="Calibri"/>
              <a:ea typeface="+mn-ea"/>
            </a:endParaRPr>
          </a:p>
        </p:txBody>
      </p:sp>
      <p:sp>
        <p:nvSpPr>
          <p:cNvPr id="12" name="TextBox 11"/>
          <p:cNvSpPr txBox="1"/>
          <p:nvPr/>
        </p:nvSpPr>
        <p:spPr>
          <a:xfrm>
            <a:off x="2411015" y="5717653"/>
            <a:ext cx="2497813" cy="1015663"/>
          </a:xfrm>
          <a:prstGeom prst="rect">
            <a:avLst/>
          </a:prstGeom>
          <a:noFill/>
          <a:ln>
            <a:solidFill>
              <a:srgbClr val="00B0F0"/>
            </a:solidFill>
          </a:ln>
        </p:spPr>
        <p:txBody>
          <a:bodyPr wrap="square" rtlCol="0">
            <a:spAutoFit/>
          </a:bodyPr>
          <a:lstStyle/>
          <a:p>
            <a:pPr eaLnBrk="1" fontAlgn="auto" hangingPunct="1">
              <a:spcBef>
                <a:spcPts val="0"/>
              </a:spcBef>
              <a:spcAft>
                <a:spcPts val="0"/>
              </a:spcAft>
            </a:pPr>
            <a:r>
              <a:rPr lang="en-US" sz="2000" dirty="0" smtClean="0">
                <a:latin typeface="Calibri"/>
                <a:ea typeface="+mn-ea"/>
              </a:rPr>
              <a:t>Patient / Public awareness and benefits of risks</a:t>
            </a:r>
            <a:endParaRPr lang="en-US" sz="2000" dirty="0">
              <a:latin typeface="Calibri"/>
              <a:ea typeface="+mn-ea"/>
            </a:endParaRPr>
          </a:p>
        </p:txBody>
      </p:sp>
      <p:sp>
        <p:nvSpPr>
          <p:cNvPr id="13" name="TextBox 12"/>
          <p:cNvSpPr txBox="1"/>
          <p:nvPr/>
        </p:nvSpPr>
        <p:spPr>
          <a:xfrm>
            <a:off x="5986056" y="1122934"/>
            <a:ext cx="4300944" cy="1815882"/>
          </a:xfrm>
          <a:prstGeom prst="rect">
            <a:avLst/>
          </a:prstGeom>
          <a:noFill/>
          <a:ln>
            <a:solidFill>
              <a:srgbClr val="FFC000"/>
            </a:solidFill>
          </a:ln>
        </p:spPr>
        <p:txBody>
          <a:bodyPr wrap="square" rtlCol="0">
            <a:spAutoFit/>
          </a:bodyPr>
          <a:lstStyle/>
          <a:p>
            <a:pPr marL="214313" indent="-214313" eaLnBrk="1" fontAlgn="auto" hangingPunct="1">
              <a:spcBef>
                <a:spcPts val="0"/>
              </a:spcBef>
              <a:spcAft>
                <a:spcPts val="0"/>
              </a:spcAft>
              <a:buFont typeface="Arial" panose="020B0604020202020204" pitchFamily="34" charset="0"/>
              <a:buChar char="•"/>
            </a:pPr>
            <a:r>
              <a:rPr lang="en-US" sz="1400" dirty="0">
                <a:latin typeface="Calibri"/>
                <a:ea typeface="+mn-ea"/>
              </a:rPr>
              <a:t>Create an integrated system of recording ACT administration among prenatal care sites and delivery sites encompassing all levels of acuity of care</a:t>
            </a:r>
          </a:p>
          <a:p>
            <a:pPr marL="214313" indent="-214313" eaLnBrk="1" fontAlgn="auto" hangingPunct="1">
              <a:spcBef>
                <a:spcPts val="0"/>
              </a:spcBef>
              <a:spcAft>
                <a:spcPts val="0"/>
              </a:spcAft>
              <a:buFont typeface="Arial" panose="020B0604020202020204" pitchFamily="34" charset="0"/>
              <a:buChar char="•"/>
            </a:pPr>
            <a:r>
              <a:rPr lang="en-US" sz="1400" dirty="0" smtClean="0">
                <a:latin typeface="Calibri"/>
                <a:ea typeface="+mn-ea"/>
              </a:rPr>
              <a:t>Improve </a:t>
            </a:r>
            <a:r>
              <a:rPr lang="en-US" sz="1400" dirty="0">
                <a:latin typeface="Calibri"/>
                <a:ea typeface="+mn-ea"/>
              </a:rPr>
              <a:t>documentation and reporting of ACT for maternal transport</a:t>
            </a:r>
          </a:p>
          <a:p>
            <a:pPr marL="214313" indent="-214313" eaLnBrk="1" fontAlgn="auto" hangingPunct="1">
              <a:spcBef>
                <a:spcPts val="0"/>
              </a:spcBef>
              <a:spcAft>
                <a:spcPts val="0"/>
              </a:spcAft>
              <a:buFont typeface="Arial" panose="020B0604020202020204" pitchFamily="34" charset="0"/>
              <a:buChar char="•"/>
            </a:pPr>
            <a:r>
              <a:rPr lang="en-US" sz="1400" dirty="0">
                <a:latin typeface="Calibri"/>
                <a:ea typeface="+mn-ea"/>
              </a:rPr>
              <a:t>Standardize birth certificate documentation of ACT administration</a:t>
            </a:r>
          </a:p>
        </p:txBody>
      </p:sp>
      <p:sp>
        <p:nvSpPr>
          <p:cNvPr id="14" name="TextBox 13"/>
          <p:cNvSpPr txBox="1"/>
          <p:nvPr/>
        </p:nvSpPr>
        <p:spPr>
          <a:xfrm>
            <a:off x="6438901" y="609600"/>
            <a:ext cx="2345670" cy="461665"/>
          </a:xfrm>
          <a:prstGeom prst="rect">
            <a:avLst/>
          </a:prstGeom>
          <a:noFill/>
          <a:ln>
            <a:solidFill>
              <a:srgbClr val="FFC000"/>
            </a:solidFill>
          </a:ln>
        </p:spPr>
        <p:txBody>
          <a:bodyPr wrap="square" rtlCol="0">
            <a:spAutoFit/>
          </a:bodyPr>
          <a:lstStyle/>
          <a:p>
            <a:pPr algn="ctr" eaLnBrk="1" fontAlgn="auto" hangingPunct="1">
              <a:spcBef>
                <a:spcPts val="0"/>
              </a:spcBef>
              <a:spcAft>
                <a:spcPts val="0"/>
              </a:spcAft>
            </a:pPr>
            <a:r>
              <a:rPr lang="en-US" sz="2400" dirty="0" smtClean="0">
                <a:latin typeface="Calibri"/>
                <a:ea typeface="+mn-ea"/>
              </a:rPr>
              <a:t>Interventions</a:t>
            </a:r>
            <a:endParaRPr lang="en-US" sz="2400" dirty="0">
              <a:latin typeface="Calibri"/>
              <a:ea typeface="+mn-ea"/>
            </a:endParaRPr>
          </a:p>
        </p:txBody>
      </p:sp>
      <p:sp>
        <p:nvSpPr>
          <p:cNvPr id="15" name="TextBox 14"/>
          <p:cNvSpPr txBox="1"/>
          <p:nvPr/>
        </p:nvSpPr>
        <p:spPr>
          <a:xfrm>
            <a:off x="5986056" y="3099137"/>
            <a:ext cx="3992642" cy="1015663"/>
          </a:xfrm>
          <a:prstGeom prst="rect">
            <a:avLst/>
          </a:prstGeom>
          <a:noFill/>
          <a:ln>
            <a:solidFill>
              <a:srgbClr val="FFC000"/>
            </a:solidFill>
          </a:ln>
        </p:spPr>
        <p:txBody>
          <a:bodyPr wrap="square" rtlCol="0">
            <a:spAutoFit/>
          </a:bodyPr>
          <a:lstStyle/>
          <a:p>
            <a:pPr marL="214313" indent="-214313" eaLnBrk="1" fontAlgn="auto" hangingPunct="1">
              <a:spcBef>
                <a:spcPts val="0"/>
              </a:spcBef>
              <a:spcAft>
                <a:spcPts val="0"/>
              </a:spcAft>
              <a:buFont typeface="Arial" panose="020B0604020202020204" pitchFamily="34" charset="0"/>
              <a:buChar char="•"/>
            </a:pPr>
            <a:r>
              <a:rPr lang="en-US" sz="1200" dirty="0" smtClean="0">
                <a:latin typeface="Calibri"/>
                <a:ea typeface="+mn-ea"/>
              </a:rPr>
              <a:t>Choose an ACT strategy or guideline for your site</a:t>
            </a:r>
          </a:p>
          <a:p>
            <a:pPr marL="214313" indent="-214313" eaLnBrk="1" fontAlgn="auto" hangingPunct="1">
              <a:spcBef>
                <a:spcPts val="0"/>
              </a:spcBef>
              <a:spcAft>
                <a:spcPts val="0"/>
              </a:spcAft>
              <a:buFont typeface="Arial" panose="020B0604020202020204" pitchFamily="34" charset="0"/>
              <a:buChar char="•"/>
            </a:pPr>
            <a:r>
              <a:rPr lang="en-US" sz="1200" dirty="0" smtClean="0">
                <a:latin typeface="Calibri"/>
                <a:ea typeface="+mn-ea"/>
              </a:rPr>
              <a:t>Standardize protocols of preterm labor risk assessment </a:t>
            </a:r>
            <a:endParaRPr lang="en-US" sz="1200" dirty="0">
              <a:latin typeface="Calibri"/>
              <a:ea typeface="+mn-ea"/>
            </a:endParaRPr>
          </a:p>
          <a:p>
            <a:pPr marL="214313" indent="-214313" eaLnBrk="1" fontAlgn="auto" hangingPunct="1">
              <a:spcBef>
                <a:spcPts val="0"/>
              </a:spcBef>
              <a:spcAft>
                <a:spcPts val="0"/>
              </a:spcAft>
              <a:buFont typeface="Arial" panose="020B0604020202020204" pitchFamily="34" charset="0"/>
              <a:buChar char="•"/>
            </a:pPr>
            <a:r>
              <a:rPr lang="en-US" sz="1200" dirty="0">
                <a:latin typeface="Calibri"/>
                <a:ea typeface="+mn-ea"/>
              </a:rPr>
              <a:t>Educate providers  / nurses on optimal timing of ACT administration</a:t>
            </a:r>
          </a:p>
          <a:p>
            <a:pPr marL="214313" indent="-214313" eaLnBrk="1" fontAlgn="auto" hangingPunct="1">
              <a:spcBef>
                <a:spcPts val="0"/>
              </a:spcBef>
              <a:spcAft>
                <a:spcPts val="0"/>
              </a:spcAft>
              <a:buFont typeface="Arial" panose="020B0604020202020204" pitchFamily="34" charset="0"/>
              <a:buChar char="•"/>
            </a:pPr>
            <a:r>
              <a:rPr lang="en-US" sz="1200" dirty="0">
                <a:latin typeface="Calibri"/>
                <a:ea typeface="+mn-ea"/>
              </a:rPr>
              <a:t>Educate providers / nurses on ACT repeat course </a:t>
            </a:r>
          </a:p>
        </p:txBody>
      </p:sp>
      <p:sp>
        <p:nvSpPr>
          <p:cNvPr id="16" name="TextBox 15"/>
          <p:cNvSpPr txBox="1"/>
          <p:nvPr/>
        </p:nvSpPr>
        <p:spPr>
          <a:xfrm>
            <a:off x="5973863" y="4343400"/>
            <a:ext cx="3992642" cy="1723549"/>
          </a:xfrm>
          <a:prstGeom prst="rect">
            <a:avLst/>
          </a:prstGeom>
          <a:noFill/>
          <a:ln>
            <a:solidFill>
              <a:srgbClr val="FFC000"/>
            </a:solidFill>
          </a:ln>
        </p:spPr>
        <p:txBody>
          <a:bodyPr wrap="square" rtlCol="0">
            <a:spAutoFit/>
          </a:bodyPr>
          <a:lstStyle/>
          <a:p>
            <a:pPr marL="214313" indent="-214313" eaLnBrk="1" fontAlgn="auto" hangingPunct="1">
              <a:spcBef>
                <a:spcPts val="0"/>
              </a:spcBef>
              <a:spcAft>
                <a:spcPts val="0"/>
              </a:spcAft>
              <a:buFont typeface="Arial" panose="020B0604020202020204" pitchFamily="34" charset="0"/>
              <a:buChar char="•"/>
            </a:pPr>
            <a:r>
              <a:rPr lang="en-US" sz="1200" dirty="0">
                <a:latin typeface="Calibri"/>
                <a:ea typeface="+mn-ea"/>
              </a:rPr>
              <a:t>Ensure availability of ACT on L&amp;D and ED/ER for </a:t>
            </a:r>
            <a:r>
              <a:rPr lang="en-US" sz="1200" dirty="0" smtClean="0">
                <a:latin typeface="Calibri"/>
                <a:ea typeface="+mn-ea"/>
              </a:rPr>
              <a:t>Level </a:t>
            </a:r>
            <a:r>
              <a:rPr lang="en-US" sz="1200" dirty="0">
                <a:latin typeface="Calibri"/>
                <a:ea typeface="+mn-ea"/>
              </a:rPr>
              <a:t>I or 0 hospitals so steroids can be initiated prior to rerouting mom to the proper level of care hospital</a:t>
            </a:r>
          </a:p>
          <a:p>
            <a:pPr marL="214313" indent="-214313" eaLnBrk="1" fontAlgn="auto" hangingPunct="1">
              <a:spcBef>
                <a:spcPts val="0"/>
              </a:spcBef>
              <a:spcAft>
                <a:spcPts val="0"/>
              </a:spcAft>
              <a:buFont typeface="Arial" panose="020B0604020202020204" pitchFamily="34" charset="0"/>
              <a:buChar char="•"/>
            </a:pPr>
            <a:r>
              <a:rPr lang="en-US" sz="1200" dirty="0">
                <a:latin typeface="Calibri"/>
                <a:ea typeface="+mn-ea"/>
              </a:rPr>
              <a:t>Promote consistent use of </a:t>
            </a:r>
            <a:r>
              <a:rPr lang="en-US" sz="1200" dirty="0" smtClean="0">
                <a:latin typeface="Calibri"/>
                <a:ea typeface="+mn-ea"/>
              </a:rPr>
              <a:t>common algorithm </a:t>
            </a:r>
            <a:r>
              <a:rPr lang="en-US" sz="1200" dirty="0">
                <a:latin typeface="Calibri"/>
                <a:ea typeface="+mn-ea"/>
              </a:rPr>
              <a:t>of ACT </a:t>
            </a:r>
            <a:r>
              <a:rPr lang="en-US" sz="1200" dirty="0" smtClean="0">
                <a:latin typeface="Calibri"/>
                <a:ea typeface="+mn-ea"/>
              </a:rPr>
              <a:t>administration.</a:t>
            </a:r>
          </a:p>
          <a:p>
            <a:pPr marL="557213" lvl="1" indent="-214313" eaLnBrk="1" fontAlgn="auto" hangingPunct="1">
              <a:spcBef>
                <a:spcPts val="0"/>
              </a:spcBef>
              <a:spcAft>
                <a:spcPts val="0"/>
              </a:spcAft>
              <a:buFont typeface="Arial" panose="020B0604020202020204" pitchFamily="34" charset="0"/>
              <a:buChar char="•"/>
            </a:pPr>
            <a:r>
              <a:rPr lang="en-US" sz="1200" dirty="0" smtClean="0">
                <a:latin typeface="Calibri"/>
                <a:ea typeface="+mn-ea"/>
              </a:rPr>
              <a:t>Providers / Nurses</a:t>
            </a:r>
          </a:p>
          <a:p>
            <a:pPr marL="557213" lvl="1" indent="-214313" eaLnBrk="1" fontAlgn="auto" hangingPunct="1">
              <a:spcBef>
                <a:spcPts val="0"/>
              </a:spcBef>
              <a:spcAft>
                <a:spcPts val="0"/>
              </a:spcAft>
              <a:buFont typeface="Arial" panose="020B0604020202020204" pitchFamily="34" charset="0"/>
              <a:buChar char="•"/>
            </a:pPr>
            <a:r>
              <a:rPr lang="en-US" sz="1200" dirty="0" smtClean="0">
                <a:latin typeface="Calibri"/>
                <a:ea typeface="+mn-ea"/>
              </a:rPr>
              <a:t>Hospitals</a:t>
            </a:r>
            <a:endParaRPr lang="en-US" sz="1200" dirty="0">
              <a:latin typeface="Calibri"/>
              <a:ea typeface="+mn-ea"/>
            </a:endParaRPr>
          </a:p>
          <a:p>
            <a:pPr marL="900113" lvl="2" indent="-214313" eaLnBrk="1" fontAlgn="auto" hangingPunct="1">
              <a:spcBef>
                <a:spcPts val="0"/>
              </a:spcBef>
              <a:spcAft>
                <a:spcPts val="0"/>
              </a:spcAft>
              <a:buFont typeface="Arial" panose="020B0604020202020204" pitchFamily="34" charset="0"/>
              <a:buChar char="•"/>
            </a:pPr>
            <a:r>
              <a:rPr lang="en-US" sz="1100" dirty="0">
                <a:latin typeface="Calibri"/>
                <a:ea typeface="+mn-ea"/>
              </a:rPr>
              <a:t>Link to maternal transfer </a:t>
            </a:r>
            <a:r>
              <a:rPr lang="en-US" sz="1100" dirty="0" smtClean="0">
                <a:latin typeface="Calibri"/>
                <a:ea typeface="+mn-ea"/>
              </a:rPr>
              <a:t>/ link to </a:t>
            </a:r>
            <a:r>
              <a:rPr lang="en-US" sz="1100" dirty="0" err="1" smtClean="0">
                <a:latin typeface="Calibri"/>
                <a:ea typeface="+mn-ea"/>
              </a:rPr>
              <a:t>tocolysis</a:t>
            </a:r>
            <a:endParaRPr lang="en-US" sz="1100" dirty="0" smtClean="0">
              <a:latin typeface="Calibri"/>
              <a:ea typeface="+mn-ea"/>
            </a:endParaRPr>
          </a:p>
          <a:p>
            <a:pPr marL="900113" lvl="2" indent="-214313" eaLnBrk="1" fontAlgn="auto" hangingPunct="1">
              <a:spcBef>
                <a:spcPts val="0"/>
              </a:spcBef>
              <a:spcAft>
                <a:spcPts val="0"/>
              </a:spcAft>
              <a:buFont typeface="Arial" panose="020B0604020202020204" pitchFamily="34" charset="0"/>
              <a:buChar char="•"/>
            </a:pPr>
            <a:r>
              <a:rPr lang="en-US" sz="1100" dirty="0" smtClean="0">
                <a:latin typeface="Calibri"/>
                <a:ea typeface="+mn-ea"/>
              </a:rPr>
              <a:t>Pharmacies</a:t>
            </a:r>
            <a:endParaRPr lang="en-US" sz="1100" dirty="0">
              <a:latin typeface="Calibri"/>
              <a:ea typeface="+mn-ea"/>
            </a:endParaRPr>
          </a:p>
        </p:txBody>
      </p:sp>
      <p:cxnSp>
        <p:nvCxnSpPr>
          <p:cNvPr id="18" name="Straight Arrow Connector 17"/>
          <p:cNvCxnSpPr/>
          <p:nvPr/>
        </p:nvCxnSpPr>
        <p:spPr>
          <a:xfrm flipH="1">
            <a:off x="4895805" y="2047016"/>
            <a:ext cx="1077227" cy="8636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891334" y="3390201"/>
            <a:ext cx="1081698" cy="193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 idx="3"/>
          </p:cNvCxnSpPr>
          <p:nvPr/>
        </p:nvCxnSpPr>
        <p:spPr>
          <a:xfrm flipH="1">
            <a:off x="4918556" y="3384394"/>
            <a:ext cx="1054476" cy="12044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1"/>
            <a:endCxn id="11" idx="3"/>
          </p:cNvCxnSpPr>
          <p:nvPr/>
        </p:nvCxnSpPr>
        <p:spPr>
          <a:xfrm flipH="1">
            <a:off x="4918556" y="5205175"/>
            <a:ext cx="1055307" cy="2007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015011" y="6243935"/>
            <a:ext cx="3992642" cy="461665"/>
          </a:xfrm>
          <a:prstGeom prst="rect">
            <a:avLst/>
          </a:prstGeom>
          <a:noFill/>
          <a:ln>
            <a:solidFill>
              <a:srgbClr val="FFC000"/>
            </a:solidFill>
          </a:ln>
        </p:spPr>
        <p:txBody>
          <a:bodyPr wrap="square" rtlCol="0">
            <a:spAutoFit/>
          </a:bodyPr>
          <a:lstStyle/>
          <a:p>
            <a:pPr marL="214313" indent="-214313" eaLnBrk="1" fontAlgn="auto" hangingPunct="1">
              <a:spcBef>
                <a:spcPts val="0"/>
              </a:spcBef>
              <a:spcAft>
                <a:spcPts val="0"/>
              </a:spcAft>
              <a:buFont typeface="Arial" panose="020B0604020202020204" pitchFamily="34" charset="0"/>
              <a:buChar char="•"/>
            </a:pPr>
            <a:r>
              <a:rPr lang="en-US" sz="1200" dirty="0">
                <a:latin typeface="Calibri"/>
                <a:ea typeface="+mn-ea"/>
              </a:rPr>
              <a:t>Promote public awareness  of benefits of ACT</a:t>
            </a:r>
          </a:p>
          <a:p>
            <a:pPr marL="214313" indent="-214313" eaLnBrk="1" fontAlgn="auto" hangingPunct="1">
              <a:spcBef>
                <a:spcPts val="0"/>
              </a:spcBef>
              <a:spcAft>
                <a:spcPts val="0"/>
              </a:spcAft>
              <a:buFont typeface="Arial" panose="020B0604020202020204" pitchFamily="34" charset="0"/>
              <a:buChar char="•"/>
            </a:pPr>
            <a:r>
              <a:rPr lang="en-US" sz="1200" dirty="0">
                <a:latin typeface="Calibri"/>
                <a:ea typeface="+mn-ea"/>
              </a:rPr>
              <a:t>Education of </a:t>
            </a:r>
            <a:r>
              <a:rPr lang="en-US" sz="1200" dirty="0" smtClean="0">
                <a:latin typeface="Calibri"/>
                <a:ea typeface="+mn-ea"/>
              </a:rPr>
              <a:t>patients </a:t>
            </a:r>
            <a:r>
              <a:rPr lang="en-US" sz="1200" dirty="0">
                <a:latin typeface="Calibri"/>
                <a:ea typeface="+mn-ea"/>
              </a:rPr>
              <a:t>&amp; non-</a:t>
            </a:r>
            <a:r>
              <a:rPr lang="en-US" sz="1200" dirty="0" err="1">
                <a:latin typeface="Calibri"/>
                <a:ea typeface="+mn-ea"/>
              </a:rPr>
              <a:t>perinatal</a:t>
            </a:r>
            <a:r>
              <a:rPr lang="en-US" sz="1200" dirty="0">
                <a:latin typeface="Calibri"/>
                <a:ea typeface="+mn-ea"/>
              </a:rPr>
              <a:t> </a:t>
            </a:r>
            <a:r>
              <a:rPr lang="en-US" sz="1200" dirty="0" smtClean="0">
                <a:latin typeface="Calibri"/>
                <a:ea typeface="+mn-ea"/>
              </a:rPr>
              <a:t>providers</a:t>
            </a:r>
            <a:endParaRPr lang="en-US" sz="1200" dirty="0">
              <a:latin typeface="Calibri"/>
              <a:ea typeface="+mn-ea"/>
            </a:endParaRPr>
          </a:p>
        </p:txBody>
      </p:sp>
      <p:cxnSp>
        <p:nvCxnSpPr>
          <p:cNvPr id="34" name="Straight Arrow Connector 33"/>
          <p:cNvCxnSpPr>
            <a:endCxn id="12" idx="3"/>
          </p:cNvCxnSpPr>
          <p:nvPr/>
        </p:nvCxnSpPr>
        <p:spPr>
          <a:xfrm flipH="1" flipV="1">
            <a:off x="4908828" y="6225485"/>
            <a:ext cx="1106184" cy="16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8" idx="1"/>
          </p:cNvCxnSpPr>
          <p:nvPr/>
        </p:nvCxnSpPr>
        <p:spPr>
          <a:xfrm flipH="1">
            <a:off x="2057401" y="2802190"/>
            <a:ext cx="353614" cy="1084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2057399" y="5700593"/>
            <a:ext cx="366605" cy="4201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057399" y="3501784"/>
            <a:ext cx="353617" cy="2398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1"/>
          </p:cNvCxnSpPr>
          <p:nvPr/>
        </p:nvCxnSpPr>
        <p:spPr>
          <a:xfrm flipH="1" flipV="1">
            <a:off x="2057401" y="4542716"/>
            <a:ext cx="363342" cy="46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1"/>
          </p:cNvCxnSpPr>
          <p:nvPr/>
        </p:nvCxnSpPr>
        <p:spPr>
          <a:xfrm flipH="1" flipV="1">
            <a:off x="2057401" y="5122375"/>
            <a:ext cx="363342" cy="283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itle 1"/>
          <p:cNvSpPr txBox="1">
            <a:spLocks/>
          </p:cNvSpPr>
          <p:nvPr/>
        </p:nvSpPr>
        <p:spPr>
          <a:xfrm>
            <a:off x="647700" y="15582"/>
            <a:ext cx="9601337" cy="4516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altLang="en-US" sz="3200" b="1" dirty="0" smtClean="0">
                <a:latin typeface="Goudy Old Style" pitchFamily="18" charset="0"/>
              </a:rPr>
              <a:t>Antenatal Corticosteroids Draft Key Driver Diagram</a:t>
            </a:r>
          </a:p>
        </p:txBody>
      </p:sp>
    </p:spTree>
    <p:extLst>
      <p:ext uri="{BB962C8B-B14F-4D97-AF65-F5344CB8AC3E}">
        <p14:creationId xmlns:p14="http://schemas.microsoft.com/office/powerpoint/2010/main" xmlns="" val="1061730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57200"/>
            <a:ext cx="8229600" cy="1154097"/>
          </a:xfrm>
        </p:spPr>
        <p:txBody>
          <a:bodyPr>
            <a:normAutofit fontScale="90000"/>
          </a:bodyPr>
          <a:lstStyle/>
          <a:p>
            <a:r>
              <a:rPr lang="en-US" dirty="0" smtClean="0"/>
              <a:t>Still waiting</a:t>
            </a:r>
            <a:r>
              <a:rPr lang="is-IS" dirty="0" smtClean="0"/>
              <a:t>… ideas sometimes take a long time</a:t>
            </a:r>
            <a:endParaRPr lang="en-US" dirty="0"/>
          </a:p>
        </p:txBody>
      </p:sp>
      <p:pic>
        <p:nvPicPr>
          <p:cNvPr id="4" name="Picture 3"/>
          <p:cNvPicPr>
            <a:picLocks noChangeAspect="1"/>
          </p:cNvPicPr>
          <p:nvPr/>
        </p:nvPicPr>
        <p:blipFill>
          <a:blip r:embed="rId2"/>
          <a:stretch>
            <a:fillRect/>
          </a:stretch>
        </p:blipFill>
        <p:spPr>
          <a:xfrm>
            <a:off x="1333500" y="3200400"/>
            <a:ext cx="2032000" cy="2032000"/>
          </a:xfrm>
          <a:prstGeom prst="rect">
            <a:avLst/>
          </a:prstGeom>
        </p:spPr>
      </p:pic>
      <p:pic>
        <p:nvPicPr>
          <p:cNvPr id="5" name="Picture 4"/>
          <p:cNvPicPr>
            <a:picLocks noChangeAspect="1"/>
          </p:cNvPicPr>
          <p:nvPr/>
        </p:nvPicPr>
        <p:blipFill>
          <a:blip r:embed="rId3"/>
          <a:stretch>
            <a:fillRect/>
          </a:stretch>
        </p:blipFill>
        <p:spPr>
          <a:xfrm>
            <a:off x="2952750" y="4936958"/>
            <a:ext cx="1638300" cy="1638300"/>
          </a:xfrm>
          <a:prstGeom prst="rect">
            <a:avLst/>
          </a:prstGeom>
        </p:spPr>
      </p:pic>
      <p:pic>
        <p:nvPicPr>
          <p:cNvPr id="6" name="Picture 5"/>
          <p:cNvPicPr>
            <a:picLocks noChangeAspect="1"/>
          </p:cNvPicPr>
          <p:nvPr/>
        </p:nvPicPr>
        <p:blipFill>
          <a:blip r:embed="rId4"/>
          <a:stretch>
            <a:fillRect/>
          </a:stretch>
        </p:blipFill>
        <p:spPr>
          <a:xfrm>
            <a:off x="6743700" y="3676650"/>
            <a:ext cx="3187700" cy="2552700"/>
          </a:xfrm>
          <a:prstGeom prst="rect">
            <a:avLst/>
          </a:prstGeom>
        </p:spPr>
      </p:pic>
      <p:pic>
        <p:nvPicPr>
          <p:cNvPr id="7" name="Picture 6"/>
          <p:cNvPicPr>
            <a:picLocks noChangeAspect="1"/>
          </p:cNvPicPr>
          <p:nvPr/>
        </p:nvPicPr>
        <p:blipFill>
          <a:blip r:embed="rId5"/>
          <a:stretch>
            <a:fillRect/>
          </a:stretch>
        </p:blipFill>
        <p:spPr>
          <a:xfrm>
            <a:off x="3771900" y="1572563"/>
            <a:ext cx="3289300" cy="2463800"/>
          </a:xfrm>
          <a:prstGeom prst="rect">
            <a:avLst/>
          </a:prstGeom>
        </p:spPr>
      </p:pic>
    </p:spTree>
    <p:extLst>
      <p:ext uri="{BB962C8B-B14F-4D97-AF65-F5344CB8AC3E}">
        <p14:creationId xmlns:p14="http://schemas.microsoft.com/office/powerpoint/2010/main" xmlns="" val="1929465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952500" y="1676400"/>
            <a:ext cx="5361831" cy="4017962"/>
          </a:xfrm>
          <a:prstGeom prst="rect">
            <a:avLst/>
          </a:prstGeom>
          <a:solidFill>
            <a:schemeClr val="bg1">
              <a:lumMod val="20000"/>
              <a:lumOff val="80000"/>
            </a:schemeClr>
          </a:solidFill>
          <a:ln w="6350" cap="flat" cmpd="sng" algn="ctr">
            <a:solidFill>
              <a:srgbClr val="9C5FB5"/>
            </a:solidFill>
            <a:prstDash val="solid"/>
            <a:round/>
            <a:headEnd type="none" w="med" len="med"/>
            <a:tailEnd type="none" w="med" len="med"/>
          </a:ln>
          <a:effectLst/>
        </p:spPr>
        <p:txBody>
          <a:bodyPr/>
          <a:lstStyle/>
          <a:p>
            <a:pPr eaLnBrk="0" hangingPunct="0">
              <a:defRPr/>
            </a:pPr>
            <a:endParaRPr lang="en-US">
              <a:latin typeface="Agenda-Medium" pitchFamily="-64" charset="0"/>
              <a:ea typeface="ＭＳ Ｐゴシック" pitchFamily="-64" charset="-128"/>
            </a:endParaRPr>
          </a:p>
        </p:txBody>
      </p:sp>
      <p:sp>
        <p:nvSpPr>
          <p:cNvPr id="58370" name="Title 1"/>
          <p:cNvSpPr>
            <a:spLocks noGrp="1"/>
          </p:cNvSpPr>
          <p:nvPr>
            <p:ph type="title"/>
          </p:nvPr>
        </p:nvSpPr>
        <p:spPr>
          <a:xfrm>
            <a:off x="571500" y="381000"/>
            <a:ext cx="8229600" cy="1154097"/>
          </a:xfrm>
        </p:spPr>
        <p:txBody>
          <a:bodyPr>
            <a:normAutofit fontScale="90000"/>
          </a:bodyPr>
          <a:lstStyle/>
          <a:p>
            <a:r>
              <a:rPr lang="en-US" dirty="0" smtClean="0">
                <a:latin typeface="Arial" charset="0"/>
                <a:ea typeface="MS PGothic"/>
                <a:cs typeface="Arial" charset="0"/>
              </a:rPr>
              <a:t>Standardized Pathway for Identifying Preterm Delivery </a:t>
            </a:r>
          </a:p>
        </p:txBody>
      </p:sp>
      <p:pic>
        <p:nvPicPr>
          <p:cNvPr id="58371" name="Picture 2" descr="Figure 11-Standardization.jpg"/>
          <p:cNvPicPr>
            <a:picLocks noChangeAspect="1"/>
          </p:cNvPicPr>
          <p:nvPr/>
        </p:nvPicPr>
        <p:blipFill>
          <a:blip r:embed="rId3" cstate="print"/>
          <a:srcRect l="13725" t="34259" r="12495" b="30318"/>
          <a:stretch>
            <a:fillRect/>
          </a:stretch>
        </p:blipFill>
        <p:spPr bwMode="auto">
          <a:xfrm>
            <a:off x="952500" y="1676400"/>
            <a:ext cx="6858000" cy="5049754"/>
          </a:xfrm>
          <a:prstGeom prst="rect">
            <a:avLst/>
          </a:prstGeom>
          <a:noFill/>
          <a:ln w="9525">
            <a:noFill/>
            <a:miter lim="800000"/>
            <a:headEnd/>
            <a:tailEnd/>
          </a:ln>
        </p:spPr>
      </p:pic>
    </p:spTree>
    <p:extLst>
      <p:ext uri="{BB962C8B-B14F-4D97-AF65-F5344CB8AC3E}">
        <p14:creationId xmlns:p14="http://schemas.microsoft.com/office/powerpoint/2010/main" xmlns="" val="1276673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533400"/>
            <a:ext cx="8229600" cy="1154097"/>
          </a:xfrm>
        </p:spPr>
        <p:txBody>
          <a:bodyPr/>
          <a:lstStyle/>
          <a:p>
            <a:r>
              <a:rPr lang="en-US" dirty="0" smtClean="0"/>
              <a:t>Clinical Examples</a:t>
            </a:r>
            <a:endParaRPr lang="en-US" dirty="0"/>
          </a:p>
        </p:txBody>
      </p:sp>
      <p:sp>
        <p:nvSpPr>
          <p:cNvPr id="3" name="Content Placeholder 2"/>
          <p:cNvSpPr>
            <a:spLocks noGrp="1"/>
          </p:cNvSpPr>
          <p:nvPr>
            <p:ph idx="1"/>
          </p:nvPr>
        </p:nvSpPr>
        <p:spPr>
          <a:xfrm>
            <a:off x="1181100" y="1758518"/>
            <a:ext cx="8229600" cy="3539527"/>
          </a:xfrm>
        </p:spPr>
        <p:txBody>
          <a:bodyPr/>
          <a:lstStyle/>
          <a:p>
            <a:r>
              <a:rPr lang="en-US" dirty="0" smtClean="0"/>
              <a:t>A patient presenting with preterm labor or PPROM should be given ACT immediately upon diagnosis because of our inability to predict how soon she will deliver.</a:t>
            </a:r>
          </a:p>
          <a:p>
            <a:endParaRPr lang="en-US" dirty="0" smtClean="0"/>
          </a:p>
          <a:p>
            <a:r>
              <a:rPr lang="en-US" dirty="0" smtClean="0"/>
              <a:t>A patient presenting with IUGR or preeclampsia and whose delivery can be planned, may be able to remain undelivered until 24 hours after ACT administration.</a:t>
            </a:r>
          </a:p>
        </p:txBody>
      </p:sp>
    </p:spTree>
    <p:extLst>
      <p:ext uri="{BB962C8B-B14F-4D97-AF65-F5344CB8AC3E}">
        <p14:creationId xmlns:p14="http://schemas.microsoft.com/office/powerpoint/2010/main" xmlns="" val="1877565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256891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 y="381001"/>
            <a:ext cx="3901439" cy="2438400"/>
          </a:xfrm>
          <a:prstGeom prst="rect">
            <a:avLst/>
          </a:prstGeom>
        </p:spPr>
      </p:pic>
      <p:pic>
        <p:nvPicPr>
          <p:cNvPr id="4" name="Picture 3"/>
          <p:cNvPicPr>
            <a:picLocks noChangeAspect="1"/>
          </p:cNvPicPr>
          <p:nvPr/>
        </p:nvPicPr>
        <p:blipFill>
          <a:blip r:embed="rId3"/>
          <a:stretch>
            <a:fillRect/>
          </a:stretch>
        </p:blipFill>
        <p:spPr>
          <a:xfrm>
            <a:off x="3162300" y="1638301"/>
            <a:ext cx="3454400" cy="2362200"/>
          </a:xfrm>
          <a:prstGeom prst="rect">
            <a:avLst/>
          </a:prstGeom>
        </p:spPr>
      </p:pic>
      <p:pic>
        <p:nvPicPr>
          <p:cNvPr id="6" name="Picture 5"/>
          <p:cNvPicPr>
            <a:picLocks noChangeAspect="1"/>
          </p:cNvPicPr>
          <p:nvPr/>
        </p:nvPicPr>
        <p:blipFill>
          <a:blip r:embed="rId4"/>
          <a:stretch>
            <a:fillRect/>
          </a:stretch>
        </p:blipFill>
        <p:spPr>
          <a:xfrm>
            <a:off x="7505700" y="2799349"/>
            <a:ext cx="2374900" cy="3429000"/>
          </a:xfrm>
          <a:prstGeom prst="rect">
            <a:avLst/>
          </a:prstGeom>
        </p:spPr>
      </p:pic>
      <p:pic>
        <p:nvPicPr>
          <p:cNvPr id="7" name="Picture 6"/>
          <p:cNvPicPr>
            <a:picLocks noChangeAspect="1"/>
          </p:cNvPicPr>
          <p:nvPr/>
        </p:nvPicPr>
        <p:blipFill>
          <a:blip r:embed="rId5"/>
          <a:stretch>
            <a:fillRect/>
          </a:stretch>
        </p:blipFill>
        <p:spPr>
          <a:xfrm>
            <a:off x="800100" y="4127501"/>
            <a:ext cx="3581400" cy="2260600"/>
          </a:xfrm>
          <a:prstGeom prst="rect">
            <a:avLst/>
          </a:prstGeom>
        </p:spPr>
      </p:pic>
    </p:spTree>
    <p:extLst>
      <p:ext uri="{BB962C8B-B14F-4D97-AF65-F5344CB8AC3E}">
        <p14:creationId xmlns:p14="http://schemas.microsoft.com/office/powerpoint/2010/main" xmlns="" val="1973387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2403" y="398046"/>
            <a:ext cx="3492500" cy="2324100"/>
          </a:xfrm>
          <a:prstGeom prst="rect">
            <a:avLst/>
          </a:prstGeom>
        </p:spPr>
      </p:pic>
      <p:pic>
        <p:nvPicPr>
          <p:cNvPr id="2" name="Picture 1"/>
          <p:cNvPicPr>
            <a:picLocks noChangeAspect="1"/>
          </p:cNvPicPr>
          <p:nvPr/>
        </p:nvPicPr>
        <p:blipFill>
          <a:blip r:embed="rId3"/>
          <a:stretch>
            <a:fillRect/>
          </a:stretch>
        </p:blipFill>
        <p:spPr>
          <a:xfrm>
            <a:off x="5372100" y="1043740"/>
            <a:ext cx="3810000" cy="2133600"/>
          </a:xfrm>
          <a:prstGeom prst="rect">
            <a:avLst/>
          </a:prstGeom>
        </p:spPr>
      </p:pic>
      <p:sp>
        <p:nvSpPr>
          <p:cNvPr id="6" name="TextBox 5"/>
          <p:cNvSpPr txBox="1"/>
          <p:nvPr/>
        </p:nvSpPr>
        <p:spPr>
          <a:xfrm>
            <a:off x="647700" y="2939793"/>
            <a:ext cx="3505200" cy="523220"/>
          </a:xfrm>
          <a:prstGeom prst="rect">
            <a:avLst/>
          </a:prstGeom>
          <a:noFill/>
        </p:spPr>
        <p:txBody>
          <a:bodyPr wrap="square" rtlCol="0">
            <a:spAutoFit/>
          </a:bodyPr>
          <a:lstStyle/>
          <a:p>
            <a:r>
              <a:rPr lang="en-US" dirty="0" smtClean="0"/>
              <a:t>Egypt 2750 B.C.</a:t>
            </a:r>
            <a:endParaRPr lang="en-US" dirty="0"/>
          </a:p>
        </p:txBody>
      </p:sp>
      <p:pic>
        <p:nvPicPr>
          <p:cNvPr id="7" name="Picture 6"/>
          <p:cNvPicPr>
            <a:picLocks noChangeAspect="1"/>
          </p:cNvPicPr>
          <p:nvPr/>
        </p:nvPicPr>
        <p:blipFill>
          <a:blip r:embed="rId4"/>
          <a:stretch>
            <a:fillRect/>
          </a:stretch>
        </p:blipFill>
        <p:spPr>
          <a:xfrm>
            <a:off x="1060450" y="3657600"/>
            <a:ext cx="2679700" cy="3035300"/>
          </a:xfrm>
          <a:prstGeom prst="rect">
            <a:avLst/>
          </a:prstGeom>
        </p:spPr>
      </p:pic>
      <p:sp>
        <p:nvSpPr>
          <p:cNvPr id="8" name="TextBox 7"/>
          <p:cNvSpPr txBox="1"/>
          <p:nvPr/>
        </p:nvSpPr>
        <p:spPr>
          <a:xfrm>
            <a:off x="4000500" y="3857170"/>
            <a:ext cx="3657600" cy="954107"/>
          </a:xfrm>
          <a:prstGeom prst="rect">
            <a:avLst/>
          </a:prstGeom>
          <a:noFill/>
        </p:spPr>
        <p:txBody>
          <a:bodyPr wrap="square" rtlCol="0">
            <a:spAutoFit/>
          </a:bodyPr>
          <a:lstStyle/>
          <a:p>
            <a:r>
              <a:rPr lang="en-US" dirty="0" smtClean="0"/>
              <a:t>Thales of Miletus, 600 B.C.</a:t>
            </a:r>
            <a:endParaRPr lang="en-US" dirty="0"/>
          </a:p>
        </p:txBody>
      </p:sp>
    </p:spTree>
    <p:extLst>
      <p:ext uri="{BB962C8B-B14F-4D97-AF65-F5344CB8AC3E}">
        <p14:creationId xmlns:p14="http://schemas.microsoft.com/office/powerpoint/2010/main" xmlns="" val="1176911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How long does it take to for original research to become integrated into physician practice?</a:t>
            </a:r>
            <a:endParaRPr lang="en-US" dirty="0"/>
          </a:p>
        </p:txBody>
      </p:sp>
      <p:sp>
        <p:nvSpPr>
          <p:cNvPr id="4" name="Content Placeholder 3"/>
          <p:cNvSpPr>
            <a:spLocks noGrp="1"/>
          </p:cNvSpPr>
          <p:nvPr>
            <p:ph idx="1"/>
          </p:nvPr>
        </p:nvSpPr>
        <p:spPr>
          <a:xfrm>
            <a:off x="1159292" y="2743200"/>
            <a:ext cx="8101013" cy="2667000"/>
          </a:xfrm>
        </p:spPr>
        <p:txBody>
          <a:bodyPr>
            <a:normAutofit/>
          </a:bodyPr>
          <a:lstStyle/>
          <a:p>
            <a:pPr marL="502920" indent="-457200">
              <a:buFont typeface="+mj-lt"/>
              <a:buAutoNum type="alphaUcPeriod"/>
            </a:pPr>
            <a:r>
              <a:rPr lang="en-US" sz="2400" dirty="0" smtClean="0"/>
              <a:t>2 years</a:t>
            </a:r>
          </a:p>
          <a:p>
            <a:pPr marL="502920" indent="-457200">
              <a:buFont typeface="+mj-lt"/>
              <a:buAutoNum type="alphaUcPeriod"/>
            </a:pPr>
            <a:r>
              <a:rPr lang="en-US" sz="2400" dirty="0" smtClean="0"/>
              <a:t>5 years</a:t>
            </a:r>
          </a:p>
          <a:p>
            <a:pPr marL="502920" indent="-457200">
              <a:buFont typeface="+mj-lt"/>
              <a:buAutoNum type="alphaUcPeriod"/>
            </a:pPr>
            <a:r>
              <a:rPr lang="en-US" sz="2400" dirty="0" smtClean="0"/>
              <a:t>10 years</a:t>
            </a:r>
          </a:p>
          <a:p>
            <a:pPr marL="502920" indent="-457200">
              <a:buFont typeface="+mj-lt"/>
              <a:buAutoNum type="alphaUcPeriod"/>
            </a:pPr>
            <a:r>
              <a:rPr lang="en-US" sz="2400" dirty="0" smtClean="0"/>
              <a:t>12 years</a:t>
            </a:r>
          </a:p>
          <a:p>
            <a:pPr marL="502920" indent="-457200">
              <a:buFont typeface="+mj-lt"/>
              <a:buAutoNum type="alphaUcPeriod"/>
            </a:pPr>
            <a:r>
              <a:rPr lang="en-US" sz="2400" dirty="0" smtClean="0"/>
              <a:t>17 years</a:t>
            </a:r>
          </a:p>
        </p:txBody>
      </p:sp>
    </p:spTree>
    <p:extLst>
      <p:ext uri="{BB962C8B-B14F-4D97-AF65-F5344CB8AC3E}">
        <p14:creationId xmlns:p14="http://schemas.microsoft.com/office/powerpoint/2010/main" xmlns="" val="1161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7287" y="450242"/>
            <a:ext cx="8101013" cy="1485900"/>
          </a:xfrm>
        </p:spPr>
        <p:txBody>
          <a:bodyPr>
            <a:normAutofit fontScale="90000"/>
          </a:bodyPr>
          <a:lstStyle/>
          <a:p>
            <a:r>
              <a:rPr lang="en-US" dirty="0" smtClean="0"/>
              <a:t>How long does it take to for original research to become integrated into physician practice?</a:t>
            </a:r>
            <a:endParaRPr lang="en-US" dirty="0"/>
          </a:p>
        </p:txBody>
      </p:sp>
      <p:sp>
        <p:nvSpPr>
          <p:cNvPr id="4" name="Content Placeholder 3"/>
          <p:cNvSpPr>
            <a:spLocks noGrp="1"/>
          </p:cNvSpPr>
          <p:nvPr>
            <p:ph idx="1"/>
          </p:nvPr>
        </p:nvSpPr>
        <p:spPr>
          <a:xfrm>
            <a:off x="1157287" y="2286000"/>
            <a:ext cx="8101013" cy="2762310"/>
          </a:xfrm>
        </p:spPr>
        <p:txBody>
          <a:bodyPr>
            <a:normAutofit/>
          </a:bodyPr>
          <a:lstStyle/>
          <a:p>
            <a:pPr marL="502920" indent="-457200">
              <a:buFont typeface="+mj-lt"/>
              <a:buAutoNum type="alphaUcPeriod"/>
            </a:pPr>
            <a:r>
              <a:rPr lang="en-US" sz="2400" dirty="0" smtClean="0"/>
              <a:t>2 years</a:t>
            </a:r>
          </a:p>
          <a:p>
            <a:pPr marL="502920" indent="-457200">
              <a:buFont typeface="+mj-lt"/>
              <a:buAutoNum type="alphaUcPeriod"/>
            </a:pPr>
            <a:r>
              <a:rPr lang="en-US" sz="2400" dirty="0" smtClean="0"/>
              <a:t>5 years</a:t>
            </a:r>
          </a:p>
          <a:p>
            <a:pPr marL="502920" indent="-457200">
              <a:buFont typeface="+mj-lt"/>
              <a:buAutoNum type="alphaUcPeriod"/>
            </a:pPr>
            <a:r>
              <a:rPr lang="en-US" sz="2400" dirty="0" smtClean="0"/>
              <a:t>10 years</a:t>
            </a:r>
          </a:p>
          <a:p>
            <a:pPr marL="502920" indent="-457200">
              <a:buFont typeface="+mj-lt"/>
              <a:buAutoNum type="alphaUcPeriod"/>
            </a:pPr>
            <a:r>
              <a:rPr lang="en-US" sz="2400" dirty="0" smtClean="0"/>
              <a:t>12 years</a:t>
            </a:r>
          </a:p>
          <a:p>
            <a:pPr marL="502920" indent="-457200">
              <a:buFont typeface="+mj-lt"/>
              <a:buAutoNum type="alphaUcPeriod"/>
            </a:pPr>
            <a:r>
              <a:rPr lang="en-US" sz="2400" dirty="0" smtClean="0"/>
              <a:t>17 years*</a:t>
            </a:r>
          </a:p>
        </p:txBody>
      </p:sp>
      <p:sp>
        <p:nvSpPr>
          <p:cNvPr id="2" name="Rectangle 1"/>
          <p:cNvSpPr/>
          <p:nvPr/>
        </p:nvSpPr>
        <p:spPr>
          <a:xfrm>
            <a:off x="876300" y="5410200"/>
            <a:ext cx="2149948" cy="400110"/>
          </a:xfrm>
          <a:prstGeom prst="rect">
            <a:avLst/>
          </a:prstGeom>
        </p:spPr>
        <p:txBody>
          <a:bodyPr wrap="none">
            <a:spAutoFit/>
          </a:bodyPr>
          <a:lstStyle/>
          <a:p>
            <a:r>
              <a:rPr lang="en-US" sz="2000" dirty="0"/>
              <a:t>*Correct answer</a:t>
            </a:r>
          </a:p>
        </p:txBody>
      </p:sp>
      <p:sp>
        <p:nvSpPr>
          <p:cNvPr id="5" name="TextBox 4"/>
          <p:cNvSpPr txBox="1"/>
          <p:nvPr/>
        </p:nvSpPr>
        <p:spPr>
          <a:xfrm>
            <a:off x="800100" y="6172200"/>
            <a:ext cx="5029200" cy="369332"/>
          </a:xfrm>
          <a:prstGeom prst="rect">
            <a:avLst/>
          </a:prstGeom>
          <a:noFill/>
        </p:spPr>
        <p:txBody>
          <a:bodyPr wrap="square" rtlCol="0">
            <a:spAutoFit/>
          </a:bodyPr>
          <a:lstStyle/>
          <a:p>
            <a:r>
              <a:rPr lang="en-US" sz="1800" dirty="0" err="1" smtClean="0"/>
              <a:t>Balas</a:t>
            </a:r>
            <a:r>
              <a:rPr lang="en-US" sz="1800" dirty="0" smtClean="0"/>
              <a:t> EA </a:t>
            </a:r>
            <a:r>
              <a:rPr lang="en-US" sz="1800" dirty="0" err="1" smtClean="0"/>
              <a:t>Pediatr</a:t>
            </a:r>
            <a:r>
              <a:rPr lang="en-US" sz="1800" smtClean="0"/>
              <a:t> Ann f1998;27:581-4</a:t>
            </a:r>
            <a:endParaRPr lang="en-US" sz="1800" dirty="0"/>
          </a:p>
        </p:txBody>
      </p:sp>
    </p:spTree>
    <p:extLst>
      <p:ext uri="{BB962C8B-B14F-4D97-AF65-F5344CB8AC3E}">
        <p14:creationId xmlns:p14="http://schemas.microsoft.com/office/powerpoint/2010/main" xmlns="" val="126520434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majorFont>
      <a:minorFont>
        <a:latin typeface="Franklin Gothic Book"/>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Crop</Template>
  <TotalTime>18518</TotalTime>
  <Words>4366</Words>
  <Application>Microsoft Office PowerPoint</Application>
  <PresentationFormat>35mm Slides</PresentationFormat>
  <Paragraphs>649</Paragraphs>
  <Slides>52</Slides>
  <Notes>19</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Crop</vt:lpstr>
      <vt:lpstr>Antenatal Corticosteroid Administration:  Why are we still talking about this?</vt:lpstr>
      <vt:lpstr>Objectives</vt:lpstr>
      <vt:lpstr>Disclaimer:  No Financial Interests</vt:lpstr>
      <vt:lpstr>Illinois Prematurity Statistics</vt:lpstr>
      <vt:lpstr>Still waiting… ideas sometimes take a long time</vt:lpstr>
      <vt:lpstr>Slide 6</vt:lpstr>
      <vt:lpstr>Slide 7</vt:lpstr>
      <vt:lpstr>How long does it take to for original research to become integrated into physician practice?</vt:lpstr>
      <vt:lpstr>How long does it take to for original research to become integrated into physician practice?</vt:lpstr>
      <vt:lpstr>What about Antenatal Corticosteroids?</vt:lpstr>
      <vt:lpstr>Graham “Mont” Liggins</vt:lpstr>
      <vt:lpstr>When was the landmark human study on antenatal corticosteroids was published?</vt:lpstr>
      <vt:lpstr>When was the landmark human study on antenatal corticosteroids was published?</vt:lpstr>
      <vt:lpstr>A Controlled Trial of Antepartum Glucocorticoid Treatment for Prevention of the Respiratory Distress Syndrome in Premature Infants</vt:lpstr>
      <vt:lpstr>Liggins’ Conclusions</vt:lpstr>
      <vt:lpstr>20+ years later, ACT implementation in hospitals was up to </vt:lpstr>
      <vt:lpstr>Slide 17</vt:lpstr>
      <vt:lpstr>Have we made progress over the next 20 years?  </vt:lpstr>
      <vt:lpstr>Vermont Oxford Network U.S. Data</vt:lpstr>
      <vt:lpstr>Snapshot - ACT Utilization Rates </vt:lpstr>
      <vt:lpstr>Slide 21</vt:lpstr>
      <vt:lpstr>Crude ACT Rates by Region</vt:lpstr>
      <vt:lpstr>Is the reason ACT usage is not higher is because there is unclear evidence as to the benefits?</vt:lpstr>
      <vt:lpstr>Proven Benefits of Antenatal Corticosteroid Therapy (ACT)  Between 24 and 34 Weeks</vt:lpstr>
      <vt:lpstr>Perhaps it’s due to the risks of ACT?</vt:lpstr>
      <vt:lpstr>Crowley et. al.  AJOG 1995;173:322</vt:lpstr>
      <vt:lpstr>Perhaps there is no financial benefit?</vt:lpstr>
      <vt:lpstr>Slide 28</vt:lpstr>
      <vt:lpstr>Are there areas of controversy?</vt:lpstr>
      <vt:lpstr>Multiple courses are safe</vt:lpstr>
      <vt:lpstr>Multiple Dosing in Animal Studies Effects on other organs</vt:lpstr>
      <vt:lpstr>Neurotoxicity of Glucocorticoids</vt:lpstr>
      <vt:lpstr>Slide 33</vt:lpstr>
      <vt:lpstr>Association of ACT with mortality and neuro-development outcomes among infants born at 22 to 25 weeks gestation</vt:lpstr>
      <vt:lpstr> </vt:lpstr>
      <vt:lpstr> </vt:lpstr>
      <vt:lpstr> </vt:lpstr>
      <vt:lpstr>General Guidance Regarding OB Interventions for Threatened and Imminent Periviable Birth by Best Estimate of Gestational Age (Modified from ACOG-SMFM Periviable Birth Obstetric Care Consensus)</vt:lpstr>
      <vt:lpstr>Can we do better?</vt:lpstr>
      <vt:lpstr>ACT primary outcome goal</vt:lpstr>
      <vt:lpstr>Slide 41</vt:lpstr>
      <vt:lpstr>Reliable implementation of evidence: a qualitative study of antenatal corticosteroid administration in Ohio hospitals</vt:lpstr>
      <vt:lpstr>The power of a collaborative</vt:lpstr>
      <vt:lpstr>What is the March of Dimes Big 5 State Perinatal Collaborative?</vt:lpstr>
      <vt:lpstr>Big 5 State Perinatal Collaborative success</vt:lpstr>
      <vt:lpstr>Implementation</vt:lpstr>
      <vt:lpstr>ACT process improvement goals</vt:lpstr>
      <vt:lpstr>The ACT Bull's-eye</vt:lpstr>
      <vt:lpstr>Slide 49</vt:lpstr>
      <vt:lpstr>Standardized Pathway for Identifying Preterm Delivery </vt:lpstr>
      <vt:lpstr>Clinical Examples</vt:lpstr>
      <vt:lpstr>Thank you!</vt:lpstr>
    </vt:vector>
  </TitlesOfParts>
  <Company>U. of Utah Hospital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CPR</dc:title>
  <dc:creator>OIR</dc:creator>
  <cp:lastModifiedBy>Katelynne Finnegan</cp:lastModifiedBy>
  <cp:revision>154</cp:revision>
  <dcterms:created xsi:type="dcterms:W3CDTF">2000-03-28T17:16:20Z</dcterms:created>
  <dcterms:modified xsi:type="dcterms:W3CDTF">2015-11-17T16:50:58Z</dcterms:modified>
</cp:coreProperties>
</file>