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notesMasterIdLst>
    <p:notesMasterId r:id="rId9"/>
  </p:notesMasterIdLst>
  <p:sldIdLst>
    <p:sldId id="469" r:id="rId2"/>
    <p:sldId id="471" r:id="rId3"/>
    <p:sldId id="465" r:id="rId4"/>
    <p:sldId id="464" r:id="rId5"/>
    <p:sldId id="467" r:id="rId6"/>
    <p:sldId id="468" r:id="rId7"/>
    <p:sldId id="470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58466"/>
    <a:srgbClr val="0049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892" autoAdjust="0"/>
    <p:restoredTop sz="94434" autoAdjust="0"/>
  </p:normalViewPr>
  <p:slideViewPr>
    <p:cSldViewPr>
      <p:cViewPr>
        <p:scale>
          <a:sx n="100" d="100"/>
          <a:sy n="100" d="100"/>
        </p:scale>
        <p:origin x="-282" y="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44A7DBEB-28C1-4AE4-AD6C-3BE2A23D0C1F}" type="datetimeFigureOut">
              <a:rPr lang="en-US" altLang="ja-JP"/>
              <a:pPr>
                <a:defRPr/>
              </a:pPr>
              <a:t>11/17/2015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AB05D7AF-3899-4D68-9069-AF239A09E5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58544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A400F9-CF10-4F94-84BB-F76AD0810D3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7688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>
              <a:ea typeface="ＭＳ Ｐゴシック" pitchFamily="34" charset="-128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766612A4-6D1F-48D9-852B-48910445E01B}" type="slidenum">
              <a:rPr lang="en-US" smtClean="0">
                <a:latin typeface="Calibri" pitchFamily="34" charset="0"/>
              </a:rPr>
              <a:pPr eaLnBrk="1" hangingPunct="1"/>
              <a:t>2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57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>
              <a:ea typeface="ＭＳ Ｐゴシック" pitchFamily="34" charset="-128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766612A4-6D1F-48D9-852B-48910445E01B}" type="slidenum">
              <a:rPr lang="en-US" smtClean="0">
                <a:latin typeface="Calibri" pitchFamily="34" charset="0"/>
              </a:rPr>
              <a:pPr eaLnBrk="1" hangingPunct="1"/>
              <a:t>3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57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>
              <a:ea typeface="ＭＳ Ｐゴシック" pitchFamily="34" charset="-128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766612A4-6D1F-48D9-852B-48910445E01B}" type="slidenum">
              <a:rPr lang="en-US" smtClean="0">
                <a:latin typeface="Calibri" pitchFamily="34" charset="0"/>
              </a:rPr>
              <a:pPr eaLnBrk="1" hangingPunct="1"/>
              <a:t>4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7369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>
              <a:ea typeface="ＭＳ Ｐゴシック" pitchFamily="34" charset="-128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766612A4-6D1F-48D9-852B-48910445E01B}" type="slidenum">
              <a:rPr lang="en-US" smtClean="0">
                <a:latin typeface="Calibri" pitchFamily="34" charset="0"/>
              </a:rPr>
              <a:pPr eaLnBrk="1" hangingPunct="1"/>
              <a:t>5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7369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>
              <a:ea typeface="ＭＳ Ｐゴシック" pitchFamily="34" charset="-128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766612A4-6D1F-48D9-852B-48910445E01B}" type="slidenum">
              <a:rPr lang="en-US" smtClean="0">
                <a:latin typeface="Calibri" pitchFamily="34" charset="0"/>
              </a:rPr>
              <a:pPr eaLnBrk="1" hangingPunct="1"/>
              <a:t>6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7369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>
              <a:ea typeface="ＭＳ Ｐゴシック" pitchFamily="34" charset="-128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766612A4-6D1F-48D9-852B-48910445E01B}" type="slidenum">
              <a:rPr lang="en-US" smtClean="0">
                <a:latin typeface="Calibri" pitchFamily="34" charset="0"/>
              </a:rPr>
              <a:pPr eaLnBrk="1" hangingPunct="1"/>
              <a:t>7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57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D524B-90AA-4853-A2A9-32D307F93715}" type="datetime1">
              <a:rPr lang="en-US" altLang="ja-JP"/>
              <a:pPr>
                <a:defRPr/>
              </a:pPr>
              <a:t>11/17/2015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8EECD-92A9-4F6E-9B05-5D3298B3AB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643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D3671-A3CD-47FE-BFFE-C2129B3CA844}" type="datetime1">
              <a:rPr lang="en-US" altLang="ja-JP"/>
              <a:pPr>
                <a:defRPr/>
              </a:pPr>
              <a:t>11/17/2015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14A2C-0BB4-4C83-90C6-356E631A03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2324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EE58F-D2EE-495C-98E7-9C9A5786E11E}" type="datetime1">
              <a:rPr lang="en-US" altLang="ja-JP"/>
              <a:pPr>
                <a:defRPr/>
              </a:pPr>
              <a:t>11/17/2015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1C12F-6FCB-4092-9F5E-1F701CFFA5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1341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5115A-B978-4E78-80DD-BFAA41FB0B3E}" type="datetime1">
              <a:rPr lang="en-US" altLang="ja-JP"/>
              <a:pPr>
                <a:defRPr/>
              </a:pPr>
              <a:t>11/17/2015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B3707-9EBE-4F61-9602-1846D1F9C0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1547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B6A3B-6EE5-45FC-B5E7-85EA02CF9438}" type="datetime1">
              <a:rPr lang="en-US" altLang="ja-JP"/>
              <a:pPr>
                <a:defRPr/>
              </a:pPr>
              <a:t>11/17/2015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BC7D3-7B25-4FDD-856F-1603EF21A3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7837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5AFD5-87AB-4EAC-B8F3-626CFA20BD9F}" type="datetime1">
              <a:rPr lang="en-US" altLang="ja-JP"/>
              <a:pPr>
                <a:defRPr/>
              </a:pPr>
              <a:t>11/17/2015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D5B7C-D638-410F-8F12-FDCC174C92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4706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38ABD-2F3C-40D2-9153-37AEC74DFA52}" type="datetime1">
              <a:rPr lang="en-US" altLang="ja-JP"/>
              <a:pPr>
                <a:defRPr/>
              </a:pPr>
              <a:t>11/17/2015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E017F-DA69-4B3C-A037-D10685B37F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3133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DB940-3E9D-4E0B-ADD5-B60F857202D2}" type="datetime1">
              <a:rPr lang="en-US" altLang="ja-JP"/>
              <a:pPr>
                <a:defRPr/>
              </a:pPr>
              <a:t>11/17/2015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BC30F-3F90-4FDB-8DE1-B03ADC4523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7154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CA1AC-DC1C-42D0-8DB2-A7DCA50624B5}" type="datetime1">
              <a:rPr lang="en-US" altLang="ja-JP"/>
              <a:pPr>
                <a:defRPr/>
              </a:pPr>
              <a:t>11/17/2015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78548-3F39-47E1-AAB1-0B8768C059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7991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F736A-4D75-44CF-860A-3E26DF2F0A11}" type="datetime1">
              <a:rPr lang="en-US" altLang="ja-JP"/>
              <a:pPr>
                <a:defRPr/>
              </a:pPr>
              <a:t>11/17/2015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6B208-2224-4F8C-957F-ED93EC9998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8345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4C989-64A1-4AD1-984F-B4BA61CC127B}" type="datetime1">
              <a:rPr lang="en-US" altLang="ja-JP"/>
              <a:pPr>
                <a:defRPr/>
              </a:pPr>
              <a:t>11/17/2015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50925-DA78-48C8-9D2A-B71289D7E8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9398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259C56B8-1699-4F0F-8F35-D686F2EA2998}" type="datetime1">
              <a:rPr lang="en-US" altLang="ja-JP"/>
              <a:pPr>
                <a:defRPr/>
              </a:pPr>
              <a:t>11/17/2015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979DE521-3343-49A6-8A33-A21B433AA9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8" descr="image5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304800"/>
            <a:ext cx="3214688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3265227" y="4686302"/>
            <a:ext cx="5410200" cy="12954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altLang="en-US" sz="2000" dirty="0" smtClean="0">
                <a:solidFill>
                  <a:srgbClr val="898989"/>
                </a:solidFill>
                <a:ea typeface="ＭＳ Ｐゴシック" pitchFamily="34" charset="-128"/>
              </a:rPr>
              <a:t/>
            </a:r>
            <a:br>
              <a:rPr lang="en-US" altLang="en-US" sz="2000" dirty="0" smtClean="0">
                <a:solidFill>
                  <a:srgbClr val="898989"/>
                </a:solidFill>
                <a:ea typeface="ＭＳ Ｐゴシック" pitchFamily="34" charset="-128"/>
              </a:rPr>
            </a:br>
            <a:r>
              <a:rPr lang="en-US" altLang="en-US" sz="2000" dirty="0" smtClean="0">
                <a:solidFill>
                  <a:srgbClr val="898989"/>
                </a:solidFill>
                <a:ea typeface="ＭＳ Ｐゴシック" pitchFamily="34" charset="-128"/>
              </a:rPr>
              <a:t>ILPQC Third Annual Conference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altLang="en-US" sz="2000" dirty="0" smtClean="0">
                <a:solidFill>
                  <a:srgbClr val="898989"/>
                </a:solidFill>
                <a:ea typeface="ＭＳ Ｐゴシック" pitchFamily="34" charset="-128"/>
              </a:rPr>
              <a:t>November 18, 2015</a:t>
            </a:r>
          </a:p>
        </p:txBody>
      </p:sp>
      <p:sp>
        <p:nvSpPr>
          <p:cNvPr id="2053" name="Title 1"/>
          <p:cNvSpPr>
            <a:spLocks noGrp="1"/>
          </p:cNvSpPr>
          <p:nvPr>
            <p:ph type="ctrTitle"/>
          </p:nvPr>
        </p:nvSpPr>
        <p:spPr>
          <a:xfrm>
            <a:off x="3048000" y="2052400"/>
            <a:ext cx="6019800" cy="1622425"/>
          </a:xfrm>
        </p:spPr>
        <p:txBody>
          <a:bodyPr/>
          <a:lstStyle/>
          <a:p>
            <a:pPr eaLnBrk="1" hangingPunct="1"/>
            <a:r>
              <a:rPr lang="en-US" altLang="en-US" b="1" dirty="0" smtClean="0">
                <a:solidFill>
                  <a:srgbClr val="004990"/>
                </a:solidFill>
                <a:latin typeface="Goudy Old Style" pitchFamily="18" charset="0"/>
                <a:ea typeface="ＭＳ Ｐゴシック" pitchFamily="34" charset="-128"/>
              </a:rPr>
              <a:t>Birth Certificate Recognition, Networking Lunch &amp; Poster Session</a:t>
            </a:r>
            <a:endParaRPr lang="en-US" altLang="en-US" sz="3200" b="1" dirty="0" smtClean="0">
              <a:solidFill>
                <a:srgbClr val="004990"/>
              </a:solidFill>
              <a:latin typeface="Goudy Old Style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10567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320675"/>
            <a:ext cx="8305800" cy="669925"/>
          </a:xfrm>
        </p:spPr>
        <p:txBody>
          <a:bodyPr/>
          <a:lstStyle/>
          <a:p>
            <a:pPr algn="l" eaLnBrk="1" hangingPunct="1"/>
            <a: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Networking Lunch &amp;</a:t>
            </a:r>
            <a:b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</a:br>
            <a: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Poster Session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4648200"/>
          </a:xfrm>
        </p:spPr>
        <p:txBody>
          <a:bodyPr/>
          <a:lstStyle/>
          <a:p>
            <a:pPr>
              <a:buClr>
                <a:srgbClr val="F58466"/>
              </a:buClr>
            </a:pPr>
            <a:r>
              <a:rPr lang="en-US" sz="4000" dirty="0" smtClean="0"/>
              <a:t>Lunch and poster session from 12:00 – 1:30 pm</a:t>
            </a:r>
          </a:p>
          <a:p>
            <a:pPr>
              <a:buClr>
                <a:srgbClr val="F58466"/>
              </a:buClr>
            </a:pPr>
            <a:r>
              <a:rPr lang="en-US" sz="4000" dirty="0" smtClean="0"/>
              <a:t>49 </a:t>
            </a:r>
            <a:r>
              <a:rPr lang="en-US" sz="4000" dirty="0" smtClean="0"/>
              <a:t>hospital team QI posters </a:t>
            </a:r>
            <a:r>
              <a:rPr lang="en-US" sz="4000" dirty="0" smtClean="0"/>
              <a:t>to view!</a:t>
            </a:r>
          </a:p>
          <a:p>
            <a:pPr>
              <a:buClr>
                <a:srgbClr val="F58466"/>
              </a:buClr>
            </a:pPr>
            <a:r>
              <a:rPr lang="en-US" sz="4000" dirty="0" smtClean="0"/>
              <a:t>Presenters at their posters from 12:30 – 1:30 pm</a:t>
            </a:r>
          </a:p>
        </p:txBody>
      </p:sp>
    </p:spTree>
    <p:extLst>
      <p:ext uri="{BB962C8B-B14F-4D97-AF65-F5344CB8AC3E}">
        <p14:creationId xmlns:p14="http://schemas.microsoft.com/office/powerpoint/2010/main" val="83755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320675"/>
            <a:ext cx="8305800" cy="669925"/>
          </a:xfrm>
        </p:spPr>
        <p:txBody>
          <a:bodyPr/>
          <a:lstStyle/>
          <a:p>
            <a:pPr algn="l" eaLnBrk="1" hangingPunct="1"/>
            <a: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Birth Certificate Initiative:</a:t>
            </a:r>
            <a:b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</a:br>
            <a: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&gt;95% Overall Accuracy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4648200"/>
          </a:xfrm>
        </p:spPr>
        <p:txBody>
          <a:bodyPr/>
          <a:lstStyle/>
          <a:p>
            <a:pPr>
              <a:buClr>
                <a:srgbClr val="F58466"/>
              </a:buClr>
            </a:pPr>
            <a:r>
              <a:rPr lang="en-US" dirty="0" smtClean="0"/>
              <a:t>Overall baseline accuracy for all ILPQC hospitals for Aug-Oct 2014 was 87%</a:t>
            </a:r>
          </a:p>
          <a:p>
            <a:pPr>
              <a:buClr>
                <a:srgbClr val="F58466"/>
              </a:buClr>
            </a:pPr>
            <a:r>
              <a:rPr lang="en-US" dirty="0" smtClean="0"/>
              <a:t>75 teams have reached the &gt;95% overall accuracy goal for the initiative in July, August, or September of 2015!</a:t>
            </a:r>
          </a:p>
          <a:p>
            <a:pPr>
              <a:buClr>
                <a:srgbClr val="F58466"/>
              </a:buClr>
            </a:pPr>
            <a:r>
              <a:rPr lang="en-US" dirty="0" smtClean="0"/>
              <a:t>ILPQC would like to recognize these hospitals for reaching the initiative goal with a certificate</a:t>
            </a:r>
          </a:p>
          <a:p>
            <a:pPr>
              <a:buClr>
                <a:srgbClr val="F58466"/>
              </a:buClr>
            </a:pPr>
            <a:r>
              <a:rPr lang="en-US" dirty="0" smtClean="0"/>
              <a:t>Please come forward to receive your certificate when your hospital name is called!</a:t>
            </a:r>
          </a:p>
        </p:txBody>
      </p:sp>
    </p:spTree>
    <p:extLst>
      <p:ext uri="{BB962C8B-B14F-4D97-AF65-F5344CB8AC3E}">
        <p14:creationId xmlns:p14="http://schemas.microsoft.com/office/powerpoint/2010/main" val="192163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320675"/>
            <a:ext cx="8305800" cy="669925"/>
          </a:xfrm>
        </p:spPr>
        <p:txBody>
          <a:bodyPr/>
          <a:lstStyle/>
          <a:p>
            <a:pPr algn="l" eaLnBrk="1" hangingPunct="1"/>
            <a: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ILPQC Birth Certificate </a:t>
            </a:r>
            <a:b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</a:br>
            <a: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Accuracy Certificate Recipients 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81000" y="1295401"/>
            <a:ext cx="4038600" cy="4562474"/>
          </a:xfrm>
        </p:spPr>
        <p:txBody>
          <a:bodyPr/>
          <a:lstStyle/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Abraham Lincoln Memorial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Adventist Bolingbrook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Adventist Hinsdale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Adventist La Grange Memorial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Advocate </a:t>
            </a:r>
            <a:r>
              <a:rPr lang="en-US" altLang="en-US" sz="1800" dirty="0" err="1">
                <a:ea typeface="ＭＳ Ｐゴシック" pitchFamily="34" charset="-128"/>
              </a:rPr>
              <a:t>BroMenn</a:t>
            </a:r>
            <a:r>
              <a:rPr lang="en-US" altLang="en-US" sz="1800" dirty="0">
                <a:ea typeface="ＭＳ Ｐゴシック" pitchFamily="34" charset="-128"/>
              </a:rPr>
              <a:t> Medical Center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Advocate Christ Medical Center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Advocate Condell Medical Center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Advocate Good Shepherd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Advocate Illinois Masonic Medical </a:t>
            </a:r>
            <a:r>
              <a:rPr lang="en-US" altLang="en-US" sz="1800" dirty="0" smtClean="0">
                <a:ea typeface="ＭＳ Ｐゴシック" pitchFamily="34" charset="-128"/>
              </a:rPr>
              <a:t>Center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Advocate Lutheran </a:t>
            </a:r>
            <a:r>
              <a:rPr lang="en-US" altLang="en-US" sz="1800" dirty="0" smtClean="0">
                <a:ea typeface="ＭＳ Ｐゴシック" pitchFamily="34" charset="-128"/>
              </a:rPr>
              <a:t>General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Advocate Sherman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 err="1">
                <a:ea typeface="ＭＳ Ｐゴシック" pitchFamily="34" charset="-128"/>
              </a:rPr>
              <a:t>Alexian</a:t>
            </a:r>
            <a:r>
              <a:rPr lang="en-US" altLang="en-US" sz="1800" dirty="0">
                <a:ea typeface="ＭＳ Ｐゴシック" pitchFamily="34" charset="-128"/>
              </a:rPr>
              <a:t> Brothers Medical Center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Anderson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Blessing </a:t>
            </a:r>
            <a:r>
              <a:rPr lang="en-US" altLang="en-US" sz="1800" dirty="0" smtClean="0">
                <a:ea typeface="ＭＳ Ｐゴシック" pitchFamily="34" charset="-128"/>
              </a:rPr>
              <a:t>Hospital</a:t>
            </a:r>
            <a:endParaRPr lang="en-US" altLang="en-US" sz="1800" dirty="0">
              <a:ea typeface="ＭＳ Ｐゴシック" pitchFamily="34" charset="-128"/>
            </a:endParaRP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endParaRPr lang="en-US" altLang="en-US" sz="1800" dirty="0" smtClean="0">
              <a:ea typeface="ＭＳ Ｐゴシック" pitchFamily="34" charset="-128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648200" y="1295400"/>
            <a:ext cx="4038600" cy="4562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 err="1" smtClean="0">
                <a:ea typeface="ＭＳ Ｐゴシック" pitchFamily="34" charset="-128"/>
              </a:rPr>
              <a:t>Centegra</a:t>
            </a:r>
            <a:r>
              <a:rPr lang="en-US" altLang="en-US" sz="1800" dirty="0" smtClean="0">
                <a:ea typeface="ＭＳ Ｐゴシック" pitchFamily="34" charset="-128"/>
              </a:rPr>
              <a:t> Hospital - McHenry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 smtClean="0">
                <a:ea typeface="ＭＳ Ｐゴシック" pitchFamily="34" charset="-128"/>
              </a:rPr>
              <a:t>Central </a:t>
            </a:r>
            <a:r>
              <a:rPr lang="en-US" altLang="en-US" sz="1800" dirty="0" err="1" smtClean="0">
                <a:ea typeface="ＭＳ Ｐゴシック" pitchFamily="34" charset="-128"/>
              </a:rPr>
              <a:t>Dupage</a:t>
            </a:r>
            <a:r>
              <a:rPr lang="en-US" altLang="en-US" sz="1800" dirty="0" smtClean="0">
                <a:ea typeface="ＭＳ Ｐゴシック" pitchFamily="34" charset="-128"/>
              </a:rPr>
              <a:t>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 smtClean="0">
                <a:ea typeface="ＭＳ Ｐゴシック" pitchFamily="34" charset="-128"/>
              </a:rPr>
              <a:t>CGH Medical Center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 smtClean="0">
                <a:ea typeface="ＭＳ Ｐゴシック" pitchFamily="34" charset="-128"/>
              </a:rPr>
              <a:t>Crawford Memorial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 smtClean="0">
                <a:ea typeface="ＭＳ Ｐゴシック" pitchFamily="34" charset="-128"/>
              </a:rPr>
              <a:t>Decatur Memorial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 err="1" smtClean="0">
                <a:ea typeface="ＭＳ Ｐゴシック" pitchFamily="34" charset="-128"/>
              </a:rPr>
              <a:t>Delnor</a:t>
            </a:r>
            <a:r>
              <a:rPr lang="en-US" altLang="en-US" sz="1800" dirty="0" smtClean="0">
                <a:ea typeface="ＭＳ Ｐゴシック" pitchFamily="34" charset="-128"/>
              </a:rPr>
              <a:t>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 smtClean="0">
                <a:ea typeface="ＭＳ Ｐゴシック" pitchFamily="34" charset="-128"/>
              </a:rPr>
              <a:t>Edward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 smtClean="0">
                <a:ea typeface="ＭＳ Ｐゴシック" pitchFamily="34" charset="-128"/>
              </a:rPr>
              <a:t>Elmhurst Memorial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 smtClean="0">
                <a:ea typeface="ＭＳ Ｐゴシック" pitchFamily="34" charset="-128"/>
              </a:rPr>
              <a:t>FHN Memorial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 smtClean="0">
                <a:ea typeface="ＭＳ Ｐゴシック" pitchFamily="34" charset="-128"/>
              </a:rPr>
              <a:t>Franciscan St. James Health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 smtClean="0">
                <a:ea typeface="ＭＳ Ｐゴシック" pitchFamily="34" charset="-128"/>
              </a:rPr>
              <a:t>Gateway Regional Medical Center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Genesis Medical Center, Silvis Campus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Gibson Area </a:t>
            </a:r>
            <a:r>
              <a:rPr lang="en-US" altLang="en-US" sz="1800" dirty="0" smtClean="0">
                <a:ea typeface="ＭＳ Ｐゴシック" pitchFamily="34" charset="-128"/>
              </a:rPr>
              <a:t>Hospital </a:t>
            </a:r>
            <a:r>
              <a:rPr lang="en-US" altLang="en-US" sz="1800" dirty="0">
                <a:ea typeface="ＭＳ Ｐゴシック" pitchFamily="34" charset="-128"/>
              </a:rPr>
              <a:t>and Health Services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endParaRPr lang="en-US" altLang="en-US" sz="1800" dirty="0" smtClean="0">
              <a:ea typeface="ＭＳ Ｐゴシック" pitchFamily="34" charset="-128"/>
            </a:endParaRP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endParaRPr lang="en-US" altLang="en-US" sz="1800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2925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320675"/>
            <a:ext cx="8305800" cy="669925"/>
          </a:xfrm>
        </p:spPr>
        <p:txBody>
          <a:bodyPr/>
          <a:lstStyle/>
          <a:p>
            <a:pPr algn="l" eaLnBrk="1" hangingPunct="1"/>
            <a: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ILPQC Birth Certificate </a:t>
            </a:r>
            <a:b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</a:br>
            <a: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Accuracy Certificate Recipients 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81000" y="1295401"/>
            <a:ext cx="4038600" cy="4562474"/>
          </a:xfrm>
        </p:spPr>
        <p:txBody>
          <a:bodyPr/>
          <a:lstStyle/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Good Samaritan Regional Health Center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Greenville Regional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Heartland Regional Medical Center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Highland Park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HSHS St. Anthony's Memorial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HSHS St. Elizabeth's - Belleville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IL Valley Community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Iroquois Memorial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KATHERINE SHAW BETHEA (KSB)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 err="1">
                <a:ea typeface="ＭＳ Ｐゴシック" pitchFamily="34" charset="-128"/>
              </a:rPr>
              <a:t>Kishwaukee</a:t>
            </a:r>
            <a:r>
              <a:rPr lang="en-US" altLang="en-US" sz="1800" dirty="0">
                <a:ea typeface="ＭＳ Ｐゴシック" pitchFamily="34" charset="-128"/>
              </a:rPr>
              <a:t>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Loyola University Medical Center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McDonough District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Memorial Hospital of </a:t>
            </a:r>
            <a:r>
              <a:rPr lang="en-US" altLang="en-US" sz="1800" dirty="0" smtClean="0">
                <a:ea typeface="ＭＳ Ｐゴシック" pitchFamily="34" charset="-128"/>
              </a:rPr>
              <a:t>Carbondale</a:t>
            </a:r>
            <a:endParaRPr lang="en-US" altLang="en-US" sz="1800" dirty="0">
              <a:ea typeface="ＭＳ Ｐゴシック" pitchFamily="34" charset="-128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648200" y="1295400"/>
            <a:ext cx="4038600" cy="4562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Memorial Medical Center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Morris Hospital and Healthcare Centers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Mount Sinai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Norwegian American </a:t>
            </a:r>
            <a:r>
              <a:rPr lang="en-US" altLang="en-US" sz="1800" dirty="0" smtClean="0">
                <a:ea typeface="ＭＳ Ｐゴシック" pitchFamily="34" charset="-128"/>
              </a:rPr>
              <a:t>Hospital</a:t>
            </a:r>
            <a:endParaRPr lang="en-US" altLang="en-US" sz="1800" dirty="0">
              <a:ea typeface="ＭＳ Ｐゴシック" pitchFamily="34" charset="-128"/>
            </a:endParaRP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OSF St. Anthony Medical Center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OSF St. Elizabeth Medical Center, Ottawa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OSF St. Francis Medical Center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OSF St. James - John W Albrecht Medical Center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OSF St. Mary Medical Center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Palos Community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 err="1">
                <a:ea typeface="ＭＳ Ｐゴシック" pitchFamily="34" charset="-128"/>
              </a:rPr>
              <a:t>Passavant</a:t>
            </a:r>
            <a:r>
              <a:rPr lang="en-US" altLang="en-US" sz="1800" dirty="0">
                <a:ea typeface="ＭＳ Ｐゴシック" pitchFamily="34" charset="-128"/>
              </a:rPr>
              <a:t> Area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 err="1">
                <a:ea typeface="ＭＳ Ｐゴシック" pitchFamily="34" charset="-128"/>
              </a:rPr>
              <a:t>Pekin</a:t>
            </a:r>
            <a:r>
              <a:rPr lang="en-US" altLang="en-US" sz="1800" dirty="0">
                <a:ea typeface="ＭＳ Ｐゴシック" pitchFamily="34" charset="-128"/>
              </a:rPr>
              <a:t>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endParaRPr lang="en-US" altLang="en-US" sz="1800" dirty="0" smtClean="0">
              <a:ea typeface="ＭＳ Ｐゴシック" pitchFamily="34" charset="-128"/>
            </a:endParaRP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endParaRPr lang="en-US" altLang="en-US" sz="1800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0089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320675"/>
            <a:ext cx="8305800" cy="669925"/>
          </a:xfrm>
        </p:spPr>
        <p:txBody>
          <a:bodyPr/>
          <a:lstStyle/>
          <a:p>
            <a:pPr algn="l" eaLnBrk="1" hangingPunct="1"/>
            <a: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ILPQC Birth Certificate </a:t>
            </a:r>
            <a:b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</a:br>
            <a: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Accuracy Certificate Recipients 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81000" y="1295401"/>
            <a:ext cx="4038600" cy="4562474"/>
          </a:xfrm>
        </p:spPr>
        <p:txBody>
          <a:bodyPr/>
          <a:lstStyle/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Presence Covenant Medical Center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Presence Resurrection Medical Center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Presence Saint Joseph Medical Center - Joliet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Presence Saints Mary and Elizabeth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Presence St. </a:t>
            </a:r>
            <a:r>
              <a:rPr lang="en-US" altLang="en-US" sz="1800" dirty="0" err="1">
                <a:ea typeface="ＭＳ Ｐゴシック" pitchFamily="34" charset="-128"/>
              </a:rPr>
              <a:t>Marys</a:t>
            </a:r>
            <a:r>
              <a:rPr lang="en-US" altLang="en-US" sz="1800" dirty="0">
                <a:ea typeface="ＭＳ Ｐゴシック" pitchFamily="34" charset="-128"/>
              </a:rPr>
              <a:t>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Presence United Samaritans Medical Center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Richland Memorial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Roseland Community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Rush Copley Medical Center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Sarah Bush Lincoln Medical Center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Silver Cross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St. Alexius Medical </a:t>
            </a:r>
            <a:r>
              <a:rPr lang="en-US" altLang="en-US" sz="1800" dirty="0" smtClean="0">
                <a:ea typeface="ＭＳ Ｐゴシック" pitchFamily="34" charset="-128"/>
              </a:rPr>
              <a:t>Center</a:t>
            </a:r>
            <a:endParaRPr lang="en-US" altLang="en-US" sz="1800" dirty="0">
              <a:ea typeface="ＭＳ Ｐゴシック" pitchFamily="34" charset="-128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648200" y="1295400"/>
            <a:ext cx="4038600" cy="4562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St. Anthony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St. Bernard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St. Francis Hospital (Litchfield)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St. John's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St. Joseph's Hospital - Breese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St. Margaret's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Swedish American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Trinity Medical Center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University of Chicago Medicine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University of Illinois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Valley West Hospital</a:t>
            </a:r>
          </a:p>
          <a:p>
            <a:pPr marL="0" indent="0" eaLnBrk="1" hangingPunct="1">
              <a:buClr>
                <a:srgbClr val="F58466"/>
              </a:buClr>
              <a:buNone/>
            </a:pPr>
            <a:endParaRPr lang="en-US" altLang="en-US" sz="1800" dirty="0" smtClean="0">
              <a:ea typeface="ＭＳ Ｐゴシック" pitchFamily="34" charset="-128"/>
            </a:endParaRP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endParaRPr lang="en-US" altLang="en-US" sz="1800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33713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320675"/>
            <a:ext cx="8305800" cy="669925"/>
          </a:xfrm>
        </p:spPr>
        <p:txBody>
          <a:bodyPr/>
          <a:lstStyle/>
          <a:p>
            <a:pPr algn="l" eaLnBrk="1" hangingPunct="1"/>
            <a: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Networking Lunch &amp;</a:t>
            </a:r>
            <a:b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</a:br>
            <a: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Poster Session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4648200"/>
          </a:xfrm>
        </p:spPr>
        <p:txBody>
          <a:bodyPr/>
          <a:lstStyle/>
          <a:p>
            <a:pPr>
              <a:buClr>
                <a:srgbClr val="F58466"/>
              </a:buClr>
            </a:pPr>
            <a:r>
              <a:rPr lang="en-US" sz="4000" dirty="0" smtClean="0"/>
              <a:t>Lunch and poster session from 12:00 – 1:30 pm</a:t>
            </a:r>
          </a:p>
          <a:p>
            <a:pPr>
              <a:buClr>
                <a:srgbClr val="F58466"/>
              </a:buClr>
            </a:pPr>
            <a:r>
              <a:rPr lang="en-US" sz="4000" dirty="0" smtClean="0"/>
              <a:t>49 </a:t>
            </a:r>
            <a:r>
              <a:rPr lang="en-US" sz="4000" smtClean="0"/>
              <a:t>hospital team QI posters </a:t>
            </a:r>
            <a:r>
              <a:rPr lang="en-US" sz="4000" dirty="0" smtClean="0"/>
              <a:t>to view!</a:t>
            </a:r>
          </a:p>
          <a:p>
            <a:pPr>
              <a:buClr>
                <a:srgbClr val="F58466"/>
              </a:buClr>
            </a:pPr>
            <a:r>
              <a:rPr lang="en-US" sz="4000" dirty="0" smtClean="0"/>
              <a:t>Presenters at their posters from 12:30 – 1:30 pm</a:t>
            </a:r>
          </a:p>
        </p:txBody>
      </p:sp>
    </p:spTree>
    <p:extLst>
      <p:ext uri="{BB962C8B-B14F-4D97-AF65-F5344CB8AC3E}">
        <p14:creationId xmlns:p14="http://schemas.microsoft.com/office/powerpoint/2010/main" val="136860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21863</TotalTime>
  <Words>457</Words>
  <Application>Microsoft Office PowerPoint</Application>
  <PresentationFormat>On-screen Show (4:3)</PresentationFormat>
  <Paragraphs>101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Birth Certificate Recognition, Networking Lunch &amp; Poster Session</vt:lpstr>
      <vt:lpstr>Networking Lunch &amp; Poster Session</vt:lpstr>
      <vt:lpstr>Birth Certificate Initiative: &gt;95% Overall Accuracy</vt:lpstr>
      <vt:lpstr>ILPQC Birth Certificate  Accuracy Certificate Recipients </vt:lpstr>
      <vt:lpstr>ILPQC Birth Certificate  Accuracy Certificate Recipients </vt:lpstr>
      <vt:lpstr>ILPQC Birth Certificate  Accuracy Certificate Recipients </vt:lpstr>
      <vt:lpstr>Networking Lunch &amp; Poster Session</vt:lpstr>
    </vt:vector>
  </TitlesOfParts>
  <Company>State of Illinois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Illinois Perinatal Quality Collaborative</dc:title>
  <dc:creator>alicia.hawkins</dc:creator>
  <cp:lastModifiedBy>ANNBORDERS</cp:lastModifiedBy>
  <cp:revision>322</cp:revision>
  <dcterms:created xsi:type="dcterms:W3CDTF">2013-06-07T18:46:59Z</dcterms:created>
  <dcterms:modified xsi:type="dcterms:W3CDTF">2015-11-17T06:48:11Z</dcterms:modified>
</cp:coreProperties>
</file>