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4150" r:id="rId2"/>
    <p:sldMasterId id="2147484177" r:id="rId3"/>
  </p:sldMasterIdLst>
  <p:notesMasterIdLst>
    <p:notesMasterId r:id="rId26"/>
  </p:notesMasterIdLst>
  <p:sldIdLst>
    <p:sldId id="713" r:id="rId4"/>
    <p:sldId id="719" r:id="rId5"/>
    <p:sldId id="738" r:id="rId6"/>
    <p:sldId id="739" r:id="rId7"/>
    <p:sldId id="740" r:id="rId8"/>
    <p:sldId id="741" r:id="rId9"/>
    <p:sldId id="742" r:id="rId10"/>
    <p:sldId id="743" r:id="rId11"/>
    <p:sldId id="744" r:id="rId12"/>
    <p:sldId id="745" r:id="rId13"/>
    <p:sldId id="746" r:id="rId14"/>
    <p:sldId id="747" r:id="rId15"/>
    <p:sldId id="748" r:id="rId16"/>
    <p:sldId id="749" r:id="rId17"/>
    <p:sldId id="750" r:id="rId18"/>
    <p:sldId id="751" r:id="rId19"/>
    <p:sldId id="752" r:id="rId20"/>
    <p:sldId id="755" r:id="rId21"/>
    <p:sldId id="756" r:id="rId22"/>
    <p:sldId id="757" r:id="rId23"/>
    <p:sldId id="758" r:id="rId24"/>
    <p:sldId id="75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1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466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09" autoAdjust="0"/>
    <p:restoredTop sz="85810" autoAdjust="0"/>
  </p:normalViewPr>
  <p:slideViewPr>
    <p:cSldViewPr>
      <p:cViewPr varScale="1">
        <p:scale>
          <a:sx n="63" d="100"/>
          <a:sy n="63" d="100"/>
        </p:scale>
        <p:origin x="90" y="1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2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3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latin typeface="Calibri" pitchFamily="34" charset="0"/>
              </a:rPr>
              <a:pPr/>
              <a:t>2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2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21E1E-1BB0-B348-9841-1B5127E3E2E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3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mita-health-main-logo-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" y="1487488"/>
            <a:ext cx="31559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550795" y="2174875"/>
            <a:ext cx="3138805" cy="6597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551113" y="2845118"/>
            <a:ext cx="3138487" cy="1025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0" i="0" baseline="0">
                <a:solidFill>
                  <a:schemeClr val="accent6"/>
                </a:solidFill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1BCC-DCDF-4F28-992D-9927C6B2B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706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97600"/>
            <a:ext cx="9144000" cy="660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amita-health-main-logo-RG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6319838"/>
            <a:ext cx="14684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14998" y="1417955"/>
            <a:ext cx="7761922" cy="4352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07200" y="6319838"/>
            <a:ext cx="1249680" cy="2943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7880" y="6319838"/>
            <a:ext cx="350520" cy="2943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7B7C80"/>
                </a:solidFill>
              </a:defRPr>
            </a:lvl1pPr>
          </a:lstStyle>
          <a:p>
            <a:pPr>
              <a:defRPr/>
            </a:pPr>
            <a:fld id="{7849F5EE-0B04-4018-9A67-6C14AC054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676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77838" y="6197600"/>
            <a:ext cx="8188325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amita-health-main-logo-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6319838"/>
            <a:ext cx="14684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7880" y="6319838"/>
            <a:ext cx="350520" cy="2943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9284" y="1507490"/>
            <a:ext cx="7793355" cy="418623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920"/>
              </a:lnSpc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07200" y="6319838"/>
            <a:ext cx="1249680" cy="2943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 baseline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9284" y="528638"/>
            <a:ext cx="7793355" cy="4013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8650" y="930023"/>
            <a:ext cx="7793989" cy="4858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D7BE-3D1A-4A08-8A1A-0C80A9441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64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77838" y="6197600"/>
            <a:ext cx="8188325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amita-health-main-logo-RG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6319838"/>
            <a:ext cx="14684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7880" y="6319838"/>
            <a:ext cx="350520" cy="2943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9284" y="528638"/>
            <a:ext cx="7793355" cy="4013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8650" y="930023"/>
            <a:ext cx="7793989" cy="4858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8650" y="1503363"/>
            <a:ext cx="4968875" cy="4430712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300000"/>
              </a:lnSpc>
              <a:buNone/>
              <a:defRPr sz="1600">
                <a:solidFill>
                  <a:srgbClr val="B0B0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668963" y="1503363"/>
            <a:ext cx="2754312" cy="44307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07200" y="6319838"/>
            <a:ext cx="1249680" cy="2943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 baseline="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C003-397B-4C6E-A7C8-F03A89C23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3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3200" i="1" kern="0" dirty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4491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5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1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5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28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1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06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66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54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81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01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48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74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08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67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sz="6000" dirty="0">
                <a:solidFill>
                  <a:prstClr val="black"/>
                </a:solidFill>
                <a:effectLst/>
                <a:latin typeface="Century Gothic"/>
                <a:ea typeface="+mn-ea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</a:pPr>
            <a:r>
              <a:rPr lang="en-US" sz="6000" dirty="0">
                <a:solidFill>
                  <a:prstClr val="black"/>
                </a:solidFill>
                <a:effectLst/>
                <a:latin typeface="Century Gothic"/>
                <a:ea typeface="+mn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418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76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94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24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49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1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73" r:id="rId12"/>
    <p:sldLayoutId id="2147484174" r:id="rId13"/>
    <p:sldLayoutId id="2147484175" r:id="rId14"/>
    <p:sldLayoutId id="2147484176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0C84A2-23CF-44F5-B813-5187ED5C7D1C}" type="datetimeFigureOut">
              <a:rPr lang="en-US" smtClean="0">
                <a:solidFill>
                  <a:srgbClr val="C3AFCC"/>
                </a:solidFill>
                <a:latin typeface="Century Schoolbook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11/17/2015</a:t>
            </a:fld>
            <a:endParaRPr lang="en-US" dirty="0">
              <a:solidFill>
                <a:srgbClr val="C3AFCC"/>
              </a:solidFill>
              <a:latin typeface="Century Schoolbook"/>
              <a:ea typeface="+mn-ea"/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C3AFCC"/>
              </a:solidFill>
              <a:latin typeface="Century Schoolbook"/>
              <a:ea typeface="+mn-ea"/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99EC173-99AE-4773-AB25-02E469A13EAE}" type="slidenum">
              <a:rPr lang="en-US" smtClean="0">
                <a:solidFill>
                  <a:srgbClr val="C3AFCC"/>
                </a:solidFill>
                <a:latin typeface="Century Schoolbook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3AFCC"/>
              </a:solidFill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9791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  <p:sldLayoutId id="2147484168" r:id="rId18"/>
    <p:sldLayoutId id="2147484169" r:id="rId19"/>
    <p:sldLayoutId id="2147484170" r:id="rId20"/>
    <p:sldLayoutId id="2147484171" r:id="rId21"/>
    <p:sldLayoutId id="2147484172" r:id="rId2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02C23D7-16DE-024A-8412-6888509CDE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11/17/2015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E3F19F2-5E9B-E843-B047-A92360EF76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334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eeclampsia.org)/" TargetMode="Externa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200400" y="41910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ILPQC Third Annual Conference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November 18, 2015</a:t>
            </a: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276600" y="2057407"/>
            <a:ext cx="5638800" cy="1622425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Panel: Strategies for Family Engagement in QI</a:t>
            </a:r>
            <a:endParaRPr lang="en-US" altLang="en-US" sz="3600" b="1" dirty="0" smtClean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8437563" y="6319838"/>
            <a:ext cx="350837" cy="293687"/>
          </a:xfr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ヒラギノ角ゴ Pro W3" pitchFamily="-128" charset="-128"/>
            </a:endParaRPr>
          </a:p>
        </p:txBody>
      </p:sp>
      <p:sp>
        <p:nvSpPr>
          <p:cNvPr id="12291" name="Text Placeholder 6"/>
          <p:cNvSpPr>
            <a:spLocks noGrp="1"/>
          </p:cNvSpPr>
          <p:nvPr>
            <p:ph type="body" sz="quarter" idx="12"/>
          </p:nvPr>
        </p:nvSpPr>
        <p:spPr bwMode="auto">
          <a:xfrm>
            <a:off x="628650" y="1508125"/>
            <a:ext cx="7794625" cy="4186238"/>
          </a:xfr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Measurable Aim (s</a:t>
            </a:r>
            <a:r>
              <a:rPr lang="en-US" sz="2800" b="1" dirty="0" smtClean="0"/>
              <a:t>)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By December of 2016:</a:t>
            </a:r>
          </a:p>
          <a:p>
            <a:pPr marL="457200" lvl="0" indent="-457200">
              <a:lnSpc>
                <a:spcPct val="100000"/>
              </a:lnSpc>
              <a:buFont typeface="Wingdings" charset="2"/>
              <a:buChar char="§"/>
            </a:pPr>
            <a:r>
              <a:rPr lang="en-US" sz="2800" dirty="0"/>
              <a:t>90% of resuscitation team leaders will have introduced themselves to the mother and/ or significant other prior to delivery</a:t>
            </a:r>
          </a:p>
          <a:p>
            <a:pPr marL="457200" lvl="0" indent="-457200">
              <a:lnSpc>
                <a:spcPct val="100000"/>
              </a:lnSpc>
              <a:buFont typeface="Wingdings" charset="2"/>
              <a:buChar char="§"/>
            </a:pPr>
            <a:r>
              <a:rPr lang="en-US" sz="2800" dirty="0"/>
              <a:t>90% of fathers/ significant others will have experienced partnership the baby’s bedside in the delivery room, transport to NICU/ SCN, and during the admission process</a:t>
            </a:r>
          </a:p>
          <a:p>
            <a:pPr>
              <a:lnSpc>
                <a:spcPts val="1925"/>
              </a:lnSpc>
            </a:pPr>
            <a:endParaRPr lang="en-US" altLang="en-US" dirty="0" smtClean="0">
              <a:ea typeface="ヒラギノ角ゴ Pro W3" pitchFamily="-128" charset="-128"/>
            </a:endParaRPr>
          </a:p>
        </p:txBody>
      </p:sp>
      <p:sp>
        <p:nvSpPr>
          <p:cNvPr id="12292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6807200" y="6319838"/>
            <a:ext cx="1249363" cy="293687"/>
          </a:xfr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ヒラギノ角ゴ Pro W3" pitchFamily="-128" charset="-128"/>
            </a:endParaRPr>
          </a:p>
        </p:txBody>
      </p:sp>
      <p:sp>
        <p:nvSpPr>
          <p:cNvPr id="12293" name="Text Placeholder 7"/>
          <p:cNvSpPr>
            <a:spLocks noGrp="1"/>
          </p:cNvSpPr>
          <p:nvPr>
            <p:ph type="body" sz="quarter" idx="13"/>
          </p:nvPr>
        </p:nvSpPr>
        <p:spPr bwMode="auto">
          <a:xfrm>
            <a:off x="628650" y="528638"/>
            <a:ext cx="7794625" cy="401637"/>
          </a:xfr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 smtClean="0">
                <a:solidFill>
                  <a:schemeClr val="tx2"/>
                </a:solidFill>
                <a:ea typeface="ヒラギノ角ゴ Pro W3" pitchFamily="-128" charset="-128"/>
              </a:rPr>
              <a:t>Goal of Golden Hour Toolkit</a:t>
            </a:r>
          </a:p>
        </p:txBody>
      </p:sp>
      <p:sp>
        <p:nvSpPr>
          <p:cNvPr id="12294" name="Text Placeholder 8"/>
          <p:cNvSpPr>
            <a:spLocks noGrp="1"/>
          </p:cNvSpPr>
          <p:nvPr>
            <p:ph type="body" sz="quarter" idx="14"/>
          </p:nvPr>
        </p:nvSpPr>
        <p:spPr bwMode="auto">
          <a:xfrm>
            <a:off x="628650" y="930275"/>
            <a:ext cx="7794625" cy="485775"/>
          </a:xfr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ヒラギノ角ゴ Pro W3" pitchFamily="-128" charset="-128"/>
            </a:endParaRPr>
          </a:p>
        </p:txBody>
      </p:sp>
      <p:sp>
        <p:nvSpPr>
          <p:cNvPr id="12295" name="Slide Number Placeholder 6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2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2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2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2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28" charset="-128"/>
              </a:defRPr>
            </a:lvl9pPr>
          </a:lstStyle>
          <a:p>
            <a:pPr eaLnBrk="1" hangingPunct="1"/>
            <a:fld id="{A5011433-6A98-4CEE-A3EB-B26ACDEF974C}" type="slidenum">
              <a:rPr lang="en-US" altLang="en-US" smtClean="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9284" y="1507489"/>
            <a:ext cx="7793355" cy="4366837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Wingdings" charset="2"/>
              <a:buChar char="§"/>
            </a:pPr>
            <a:r>
              <a:rPr lang="en-US" sz="2800" dirty="0"/>
              <a:t>Nursing leadership and physician consensus and support for </a:t>
            </a:r>
            <a:r>
              <a:rPr lang="en-US" sz="2800" dirty="0" smtClean="0"/>
              <a:t>implementation</a:t>
            </a:r>
            <a:endParaRPr lang="en-US" sz="2800" dirty="0"/>
          </a:p>
          <a:p>
            <a:pPr marL="342900" lvl="0" indent="-342900">
              <a:lnSpc>
                <a:spcPct val="100000"/>
              </a:lnSpc>
              <a:buFont typeface="Wingdings" charset="2"/>
              <a:buChar char="§"/>
            </a:pPr>
            <a:r>
              <a:rPr lang="en-US" sz="2800" dirty="0"/>
              <a:t>Assessment of environment and necessary modifications if </a:t>
            </a:r>
            <a:r>
              <a:rPr lang="en-US" sz="2800" dirty="0" smtClean="0"/>
              <a:t>possible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Implementation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482D7BE-3D1A-4A08-8A1A-0C80A944150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buFont typeface="Wingdings" charset="2"/>
              <a:buChar char="§"/>
            </a:pPr>
            <a:r>
              <a:rPr lang="en-US" sz="2800" dirty="0"/>
              <a:t>Education of team including opportunities to share concerns and challenges of proposed practice </a:t>
            </a:r>
            <a:r>
              <a:rPr lang="en-US" sz="2800" dirty="0" smtClean="0"/>
              <a:t>change</a:t>
            </a:r>
            <a:endParaRPr lang="en-US" sz="4000" dirty="0"/>
          </a:p>
          <a:p>
            <a:pPr lvl="1">
              <a:buFont typeface="Wingdings" charset="2"/>
              <a:buChar char="ü"/>
            </a:pPr>
            <a:r>
              <a:rPr lang="en-US" sz="2400" dirty="0"/>
              <a:t>Language of partnership vs. power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Understanding the difference between doing care “for” and “with” families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Defining behavioral and process expectations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Plan for follow-up and </a:t>
            </a:r>
            <a:r>
              <a:rPr lang="en-US" sz="2400" dirty="0" smtClean="0"/>
              <a:t>coaching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Leadership support and reinforcement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/>
                </a:solidFill>
              </a:rPr>
              <a:t>Implementation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482D7BE-3D1A-4A08-8A1A-0C80A944150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8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Operating Room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57" b="-1457"/>
          <a:stretch>
            <a:fillRect/>
          </a:stretch>
        </p:blipFill>
        <p:spPr>
          <a:xfrm>
            <a:off x="1026130" y="1415845"/>
            <a:ext cx="6889160" cy="471287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866C003-397B-4C6E-A7C8-F03A89C2305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Labor and Delivery Room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55" b="-17055"/>
          <a:stretch>
            <a:fillRect/>
          </a:stretch>
        </p:blipFill>
        <p:spPr>
          <a:xfrm>
            <a:off x="978395" y="738075"/>
            <a:ext cx="6863263" cy="611992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866C003-397B-4C6E-A7C8-F03A89C2305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4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NICU Room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51" b="-17051"/>
          <a:stretch>
            <a:fillRect/>
          </a:stretch>
        </p:blipFill>
        <p:spPr>
          <a:xfrm>
            <a:off x="889015" y="609132"/>
            <a:ext cx="7007867" cy="624886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866C003-397B-4C6E-A7C8-F03A89C2305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9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Medical Team Rounds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51" b="-17051"/>
          <a:stretch>
            <a:fillRect/>
          </a:stretch>
        </p:blipFill>
        <p:spPr>
          <a:xfrm>
            <a:off x="1005222" y="570085"/>
            <a:ext cx="7051658" cy="628791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866C003-397B-4C6E-A7C8-F03A89C2305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2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Nurse to Nurse Hand-Off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51" b="-17051"/>
          <a:stretch>
            <a:fillRect/>
          </a:stretch>
        </p:blipFill>
        <p:spPr>
          <a:xfrm>
            <a:off x="867949" y="688833"/>
            <a:ext cx="6918486" cy="616916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866C003-397B-4C6E-A7C8-F03A89C2305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1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95491"/>
            <a:ext cx="9344025" cy="1368822"/>
          </a:xfrm>
        </p:spPr>
        <p:txBody>
          <a:bodyPr>
            <a:noAutofit/>
          </a:bodyPr>
          <a:lstStyle/>
          <a:p>
            <a:pPr algn="ctr"/>
            <a:r>
              <a:rPr lang="en-US" sz="4050" dirty="0"/>
              <a:t>Patient &amp; Family Engagement in preeclampsia</a:t>
            </a:r>
            <a:endParaRPr lang="en-US" sz="40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24263"/>
            <a:ext cx="7086600" cy="5143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Stacey Porter</a:t>
            </a:r>
          </a:p>
          <a:p>
            <a:pPr algn="ctr"/>
            <a:r>
              <a:rPr lang="en-US" dirty="0" smtClean="0"/>
              <a:t>Preeclampsia Survivor, and Preeclampsia Foundation Volunteer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3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85" y="1066199"/>
            <a:ext cx="3839765" cy="969771"/>
          </a:xfrm>
        </p:spPr>
        <p:txBody>
          <a:bodyPr/>
          <a:lstStyle/>
          <a:p>
            <a:r>
              <a:rPr lang="en-US" dirty="0" smtClean="0"/>
              <a:t>Stacey’s Story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66" y="1918100"/>
            <a:ext cx="5614988" cy="3825478"/>
          </a:xfrm>
        </p:spPr>
        <p:txBody>
          <a:bodyPr>
            <a:normAutofit/>
          </a:bodyPr>
          <a:lstStyle/>
          <a:p>
            <a:r>
              <a:rPr lang="en-US" sz="1500" dirty="0"/>
              <a:t>The regular checkup and the catch that may have saved my life</a:t>
            </a:r>
          </a:p>
          <a:p>
            <a:r>
              <a:rPr lang="en-US" sz="1500" dirty="0"/>
              <a:t>The birth of Delilah Evangeline, and when hoping, praying and fighting just wasn’t enough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500" b="1" dirty="0"/>
              <a:t>Preeclampsia Foundation Mission </a:t>
            </a:r>
            <a:r>
              <a:rPr lang="en-US" sz="1200" b="1" dirty="0">
                <a:solidFill>
                  <a:srgbClr val="0070C0"/>
                </a:solidFill>
              </a:rPr>
              <a:t>(</a:t>
            </a:r>
            <a:r>
              <a:rPr lang="en-US" sz="1200" b="1" dirty="0">
                <a:solidFill>
                  <a:srgbClr val="0070C0"/>
                </a:solidFill>
                <a:hlinkClick r:id="rId2"/>
              </a:rPr>
              <a:t>www.preeclampsia.org)</a:t>
            </a:r>
            <a:endParaRPr lang="en-US" sz="1350" b="1" dirty="0">
              <a:solidFill>
                <a:srgbClr val="0070C0"/>
              </a:solidFill>
            </a:endParaRPr>
          </a:p>
          <a:p>
            <a:pPr lvl="1"/>
            <a:r>
              <a:rPr lang="en-US" sz="1350" b="1" i="1" dirty="0"/>
              <a:t>Awareness</a:t>
            </a:r>
            <a:r>
              <a:rPr lang="en-US" sz="1350" dirty="0"/>
              <a:t> of signs and symptoms</a:t>
            </a:r>
          </a:p>
          <a:p>
            <a:pPr lvl="1"/>
            <a:r>
              <a:rPr lang="en-US" sz="1350" dirty="0"/>
              <a:t>Disseminating the most </a:t>
            </a:r>
            <a:r>
              <a:rPr lang="en-US" sz="1350" b="1" i="1" dirty="0"/>
              <a:t>accurate information </a:t>
            </a:r>
            <a:r>
              <a:rPr lang="en-US" sz="1350" dirty="0"/>
              <a:t>about preeclampsia, HELLP Syndrome and other hypertensive </a:t>
            </a:r>
          </a:p>
          <a:p>
            <a:pPr marL="342900" lvl="1" indent="0">
              <a:buNone/>
            </a:pPr>
            <a:r>
              <a:rPr lang="en-US" sz="1350" dirty="0"/>
              <a:t> </a:t>
            </a:r>
            <a:r>
              <a:rPr lang="en-US" sz="1350" dirty="0"/>
              <a:t>  disorders of pregnancy, and dispelling the myths of the past</a:t>
            </a:r>
          </a:p>
          <a:p>
            <a:pPr lvl="1"/>
            <a:r>
              <a:rPr lang="en-US" sz="1350" b="1" i="1" dirty="0"/>
              <a:t>Improving </a:t>
            </a:r>
            <a:r>
              <a:rPr lang="en-US" sz="1350" dirty="0"/>
              <a:t>healthcare practices</a:t>
            </a:r>
          </a:p>
          <a:p>
            <a:pPr lvl="1"/>
            <a:r>
              <a:rPr lang="en-US" sz="1350" b="1" i="1" dirty="0"/>
              <a:t>Catalyzing</a:t>
            </a:r>
            <a:r>
              <a:rPr lang="en-US" sz="1350" dirty="0"/>
              <a:t> research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2" y="2242280"/>
            <a:ext cx="2143125" cy="3214688"/>
          </a:xfrm>
          <a:prstGeom prst="rect">
            <a:avLst/>
          </a:prstGeom>
        </p:spPr>
      </p:pic>
      <p:pic>
        <p:nvPicPr>
          <p:cNvPr id="4" name="Picture 3" descr="PF-Logo-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29" y="4759124"/>
            <a:ext cx="1677509" cy="6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6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Overview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Moderator: Terry Griffin, MS, APN, </a:t>
            </a:r>
            <a:r>
              <a:rPr lang="en-US" altLang="en-US" sz="2800" dirty="0" smtClean="0"/>
              <a:t>NNP-BC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/>
              <a:t>Panelists: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St. Alexius Medical Center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sz="2000" dirty="0" err="1"/>
              <a:t>Maliha</a:t>
            </a:r>
            <a:r>
              <a:rPr lang="en-US" sz="2000" dirty="0"/>
              <a:t> </a:t>
            </a:r>
            <a:r>
              <a:rPr lang="en-US" sz="2000" dirty="0" err="1"/>
              <a:t>Shareef</a:t>
            </a:r>
            <a:r>
              <a:rPr lang="en-US" sz="2000" dirty="0"/>
              <a:t>, MD, Director of Neonatology, maliha.shareef@alexian.net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sz="2000" dirty="0" err="1"/>
              <a:t>Korina</a:t>
            </a:r>
            <a:r>
              <a:rPr lang="en-US" sz="2000" dirty="0"/>
              <a:t> </a:t>
            </a:r>
            <a:r>
              <a:rPr lang="en-US" sz="2000" dirty="0"/>
              <a:t>Sanchez, MSN, RN, Director, NICU, korina.sanchez@alexian.net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sz="2000" dirty="0" err="1"/>
              <a:t>Licia</a:t>
            </a:r>
            <a:r>
              <a:rPr lang="en-US" sz="2000" dirty="0"/>
              <a:t> </a:t>
            </a:r>
            <a:r>
              <a:rPr lang="en-US" sz="2000" dirty="0" err="1"/>
              <a:t>Cirone</a:t>
            </a:r>
            <a:r>
              <a:rPr lang="en-US" sz="2000" dirty="0"/>
              <a:t>, BSN, RN, Staff RN, licia.cirone@alexian.net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sz="2000" dirty="0"/>
              <a:t>Theresa </a:t>
            </a:r>
            <a:r>
              <a:rPr lang="en-US" sz="2000" dirty="0" err="1"/>
              <a:t>Rekuc</a:t>
            </a:r>
            <a:r>
              <a:rPr lang="en-US" sz="2000" dirty="0"/>
              <a:t>, Parent Advisor, trekuc@gmail.com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Preeclampsia </a:t>
            </a:r>
            <a:r>
              <a:rPr lang="en-US" altLang="en-US" sz="2400" dirty="0" smtClean="0"/>
              <a:t>Foundation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altLang="en-US" sz="2000" dirty="0"/>
              <a:t>Stacey Porter, Preeclampsia </a:t>
            </a:r>
            <a:r>
              <a:rPr lang="en-US" altLang="en-US" sz="2000" dirty="0" smtClean="0"/>
              <a:t>Survivor </a:t>
            </a:r>
            <a:r>
              <a:rPr lang="en-US" altLang="en-US" sz="2000" dirty="0"/>
              <a:t>and Preeclampsia Foundation </a:t>
            </a:r>
            <a:r>
              <a:rPr lang="en-US" altLang="en-US" sz="2000" dirty="0" smtClean="0"/>
              <a:t>Volunteer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526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400301"/>
            <a:ext cx="8115300" cy="32709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Findings from Survey of 46 women who had at least one birth in Illinois and reported having some type of hypertensive disorder of pregnancy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sz="1500" dirty="0"/>
              <a:t>While a large number of Illinois women with history of HDP </a:t>
            </a:r>
            <a:r>
              <a:rPr lang="en-US" sz="1500" b="1" dirty="0"/>
              <a:t>(70%) </a:t>
            </a:r>
            <a:r>
              <a:rPr lang="en-US" sz="1500" dirty="0"/>
              <a:t>expressed concerns or reported symptoms, only slightly more than half felt heard or received information they could understand</a:t>
            </a:r>
            <a:r>
              <a:rPr lang="en-US" sz="1500" dirty="0"/>
              <a:t>.</a:t>
            </a:r>
            <a:endParaRPr lang="en-US" sz="1500" dirty="0"/>
          </a:p>
          <a:p>
            <a:r>
              <a:rPr lang="en-US" sz="1500" b="1" dirty="0"/>
              <a:t>87% </a:t>
            </a:r>
            <a:r>
              <a:rPr lang="en-US" sz="1500" dirty="0"/>
              <a:t>of women did not receive any kind of support or resources for support, despite almost all of them reporting several resources they would have appreciated</a:t>
            </a:r>
            <a:r>
              <a:rPr lang="en-US" sz="1500" dirty="0"/>
              <a:t>.</a:t>
            </a:r>
            <a:endParaRPr lang="en-US" sz="1500" dirty="0"/>
          </a:p>
          <a:p>
            <a:r>
              <a:rPr lang="en-US" sz="1500" dirty="0"/>
              <a:t>Women in Illinois are </a:t>
            </a:r>
            <a:r>
              <a:rPr lang="en-US" sz="1500" b="1" i="1" u="sng" dirty="0"/>
              <a:t>not</a:t>
            </a:r>
            <a:r>
              <a:rPr lang="en-US" sz="1500" b="1" u="sng" dirty="0"/>
              <a:t> </a:t>
            </a:r>
            <a:r>
              <a:rPr lang="en-US" sz="1500" dirty="0"/>
              <a:t>for the most part </a:t>
            </a:r>
            <a:r>
              <a:rPr lang="en-US" sz="1500" b="1" dirty="0"/>
              <a:t>(60%+)</a:t>
            </a:r>
            <a:r>
              <a:rPr lang="en-US" sz="1500" dirty="0"/>
              <a:t> given a means of providing feedback to their care providers about their experience. And when they are, it is via a paper survey. 36% </a:t>
            </a:r>
            <a:r>
              <a:rPr lang="en-US" sz="1500" dirty="0"/>
              <a:t>of those women do </a:t>
            </a:r>
            <a:r>
              <a:rPr lang="en-US" sz="1500" dirty="0"/>
              <a:t>not consider that method adequate for conveying their point of view</a:t>
            </a:r>
            <a:r>
              <a:rPr lang="en-US" sz="1500" dirty="0"/>
              <a:t>.</a:t>
            </a:r>
          </a:p>
          <a:p>
            <a:pPr marL="0" indent="0" algn="ctr">
              <a:buNone/>
            </a:pPr>
            <a:r>
              <a:rPr lang="en-US" sz="1500" dirty="0"/>
              <a:t>We can (and must) do better. </a:t>
            </a:r>
            <a:endParaRPr lang="en-US" sz="1500" dirty="0"/>
          </a:p>
        </p:txBody>
      </p:sp>
      <p:pic>
        <p:nvPicPr>
          <p:cNvPr id="4" name="Picture 3" descr="PF-Logo-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97" y="5108046"/>
            <a:ext cx="1677509" cy="6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3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and advocacy, how to get families engaged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391126"/>
            <a:ext cx="8115300" cy="32511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500" b="1" dirty="0"/>
              <a:t>An </a:t>
            </a:r>
            <a:r>
              <a:rPr lang="en-US" sz="1500" b="1" dirty="0"/>
              <a:t>engaged patient is informed, in partnership with her care providers, feels supported, and is invited into the debriefing </a:t>
            </a:r>
            <a:r>
              <a:rPr lang="en-US" sz="1500" b="1" dirty="0"/>
              <a:t>process, recognizing </a:t>
            </a:r>
            <a:r>
              <a:rPr lang="en-US" sz="1500" b="1" dirty="0"/>
              <a:t>that she brings a </a:t>
            </a:r>
            <a:r>
              <a:rPr lang="en-US" sz="1500" b="1" u="sng" dirty="0"/>
              <a:t>unique</a:t>
            </a:r>
            <a:r>
              <a:rPr lang="en-US" sz="1500" b="1" dirty="0"/>
              <a:t> and </a:t>
            </a:r>
            <a:r>
              <a:rPr lang="en-US" sz="1500" b="1" u="sng" dirty="0"/>
              <a:t>valuable</a:t>
            </a:r>
            <a:r>
              <a:rPr lang="en-US" sz="1500" b="1" dirty="0"/>
              <a:t> </a:t>
            </a:r>
            <a:r>
              <a:rPr lang="en-US" sz="1500" b="1" dirty="0"/>
              <a:t>perspective.</a:t>
            </a:r>
          </a:p>
          <a:p>
            <a:pPr marL="0" indent="0">
              <a:buNone/>
            </a:pPr>
            <a:endParaRPr lang="en-US" sz="1500" b="1" dirty="0"/>
          </a:p>
          <a:p>
            <a:pPr lvl="1">
              <a:spcBef>
                <a:spcPts val="900"/>
              </a:spcBef>
            </a:pPr>
            <a:r>
              <a:rPr lang="en-US" dirty="0" smtClean="0"/>
              <a:t>Listen </a:t>
            </a:r>
            <a:r>
              <a:rPr lang="en-US" dirty="0"/>
              <a:t>to what </a:t>
            </a:r>
            <a:r>
              <a:rPr lang="en-US" dirty="0" smtClean="0"/>
              <a:t>patients are </a:t>
            </a:r>
            <a:r>
              <a:rPr lang="en-US" dirty="0"/>
              <a:t>saying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Provide the info and/or resources they need (before, during, after</a:t>
            </a:r>
            <a:r>
              <a:rPr lang="en-US" dirty="0" smtClean="0"/>
              <a:t>)</a:t>
            </a:r>
          </a:p>
          <a:p>
            <a:pPr lvl="2">
              <a:spcBef>
                <a:spcPts val="900"/>
              </a:spcBef>
            </a:pPr>
            <a:r>
              <a:rPr lang="en-US" dirty="0" smtClean="0"/>
              <a:t>Teach the signs and symptoms / What may not be normal</a:t>
            </a:r>
          </a:p>
          <a:p>
            <a:pPr lvl="2">
              <a:spcBef>
                <a:spcPts val="900"/>
              </a:spcBef>
            </a:pPr>
            <a:r>
              <a:rPr lang="en-US" dirty="0" smtClean="0"/>
              <a:t>Make sure significant others and/or family members are aware of what to look for</a:t>
            </a:r>
            <a:endParaRPr lang="en-US" dirty="0"/>
          </a:p>
          <a:p>
            <a:pPr lvl="1">
              <a:spcBef>
                <a:spcPts val="900"/>
              </a:spcBef>
            </a:pPr>
            <a:r>
              <a:rPr lang="en-US" dirty="0" smtClean="0"/>
              <a:t>Create an opportunity for </a:t>
            </a:r>
            <a:r>
              <a:rPr lang="en-US" dirty="0"/>
              <a:t>them to </a:t>
            </a:r>
            <a:r>
              <a:rPr lang="en-US" dirty="0" smtClean="0"/>
              <a:t>debrief </a:t>
            </a:r>
            <a:r>
              <a:rPr lang="en-US" dirty="0"/>
              <a:t>their </a:t>
            </a:r>
            <a:r>
              <a:rPr lang="en-US" dirty="0" smtClean="0"/>
              <a:t>experience after they have had time to process it; the information they share </a:t>
            </a:r>
            <a:r>
              <a:rPr lang="en-US" i="1" u="sng" dirty="0" smtClean="0"/>
              <a:t>will</a:t>
            </a:r>
            <a:r>
              <a:rPr lang="en-US" dirty="0" smtClean="0"/>
              <a:t> contribute to your QI efforts.</a:t>
            </a:r>
          </a:p>
        </p:txBody>
      </p:sp>
      <p:pic>
        <p:nvPicPr>
          <p:cNvPr id="4" name="Picture 3" descr="PF-Logo-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97" y="5164068"/>
            <a:ext cx="1677509" cy="6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0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849F5EE-0B04-4018-9A67-6C14AC0548A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9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550795" y="2174875"/>
            <a:ext cx="5585386" cy="65976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4000" dirty="0" smtClean="0"/>
              <a:t>Partnering with Families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51112" y="3599705"/>
            <a:ext cx="6210929" cy="1025525"/>
          </a:xfrm>
        </p:spPr>
        <p:txBody>
          <a:bodyPr/>
          <a:lstStyle/>
          <a:p>
            <a:r>
              <a:rPr lang="en-US" sz="2800" dirty="0"/>
              <a:t>A discussion with the </a:t>
            </a:r>
            <a:r>
              <a:rPr lang="en-US" sz="2800" dirty="0" smtClean="0"/>
              <a:t>team</a:t>
            </a:r>
            <a:endParaRPr lang="en-US" sz="800" dirty="0" smtClean="0"/>
          </a:p>
          <a:p>
            <a:r>
              <a:rPr lang="en-US" sz="2000" dirty="0" err="1" smtClean="0"/>
              <a:t>Alexian</a:t>
            </a:r>
            <a:r>
              <a:rPr lang="en-US" sz="2000" dirty="0" smtClean="0"/>
              <a:t> Brothers Women and Children’s Hospital at</a:t>
            </a:r>
          </a:p>
          <a:p>
            <a:r>
              <a:rPr lang="en-US" sz="2000" dirty="0" smtClean="0"/>
              <a:t>St Alexius Medical Center </a:t>
            </a:r>
          </a:p>
          <a:p>
            <a:r>
              <a:rPr lang="en-US" sz="2000" dirty="0" smtClean="0"/>
              <a:t>Moderator:  Terry Griffin, APN</a:t>
            </a:r>
            <a:endParaRPr lang="en-US" sz="20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9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Partnerships with Families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849F5EE-0B04-4018-9A67-6C14AC0548A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6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Wingdings" charset="2"/>
              <a:buChar char="§"/>
            </a:pPr>
            <a:r>
              <a:rPr lang="en-US" sz="2400" dirty="0" smtClean="0"/>
              <a:t>Families as </a:t>
            </a:r>
            <a:r>
              <a:rPr lang="en-US" sz="2400" dirty="0"/>
              <a:t>essential partners in safe, quality and satisfying </a:t>
            </a:r>
            <a:r>
              <a:rPr lang="en-US" sz="2400" dirty="0" smtClean="0"/>
              <a:t>care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</a:rPr>
              <a:t>Families as </a:t>
            </a:r>
            <a:r>
              <a:rPr lang="en-US" sz="3200" b="1" dirty="0" smtClean="0">
                <a:solidFill>
                  <a:schemeClr val="accent2"/>
                </a:solidFill>
              </a:rPr>
              <a:t>Essential Partners</a:t>
            </a:r>
            <a:endParaRPr lang="en-US" sz="3200" b="1" dirty="0">
              <a:solidFill>
                <a:schemeClr val="accent2"/>
              </a:solidFill>
            </a:endParaRPr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910312"/>
            <a:ext cx="7793989" cy="485822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482D7BE-3D1A-4A08-8A1A-0C80A944150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5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§"/>
            </a:pPr>
            <a:r>
              <a:rPr lang="en-US" sz="2800" dirty="0"/>
              <a:t>Culture shift  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/>
              <a:t>Attitudes of providers</a:t>
            </a:r>
          </a:p>
          <a:p>
            <a:pPr marL="1200150" lvl="1" indent="-457200">
              <a:buFont typeface="Wingdings" charset="2"/>
              <a:buChar char="§"/>
            </a:pPr>
            <a:r>
              <a:rPr lang="en-US" dirty="0"/>
              <a:t>	Education</a:t>
            </a:r>
          </a:p>
          <a:p>
            <a:pPr marL="1200150" lvl="1" indent="-457200">
              <a:buFont typeface="Wingdings" charset="2"/>
              <a:buChar char="§"/>
            </a:pPr>
            <a:r>
              <a:rPr lang="en-US" dirty="0"/>
              <a:t>	</a:t>
            </a:r>
            <a:r>
              <a:rPr lang="en-US" dirty="0" smtClean="0"/>
              <a:t>Practice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charset="2"/>
              <a:buChar char="§"/>
            </a:pPr>
            <a:r>
              <a:rPr lang="en-US" sz="2800" dirty="0"/>
              <a:t>Families were non-essential to their loved ones care and outcomes.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Challenges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482D7BE-3D1A-4A08-8A1A-0C80A944150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9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Golden Hour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849F5EE-0B04-4018-9A67-6C14AC0548A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8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Clinical interventions for resuscitation and stabilization in the first 90 minutes of life affect infant outcomes. </a:t>
            </a:r>
            <a:endParaRPr lang="en-US" sz="28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Hospital </a:t>
            </a:r>
            <a:r>
              <a:rPr lang="en-US" sz="2800" dirty="0"/>
              <a:t>teams participating in the Golden Hour Initiative work to improve outcomes of infants requiring resuscitation and stabilization by implementing evidenced-based practices for the first hours of life.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Golden Hour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482D7BE-3D1A-4A08-8A1A-0C80A944150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Golden Hour Tool Kit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849F5EE-0B04-4018-9A67-6C14AC0548A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0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icPhotoAlbum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mita_Health">
    <a:dk1>
      <a:sysClr val="windowText" lastClr="000000"/>
    </a:dk1>
    <a:lt1>
      <a:sysClr val="window" lastClr="FFFFFF"/>
    </a:lt1>
    <a:dk2>
      <a:srgbClr val="7BA3DC"/>
    </a:dk2>
    <a:lt2>
      <a:srgbClr val="FFFFFF"/>
    </a:lt2>
    <a:accent1>
      <a:srgbClr val="1BCFBD"/>
    </a:accent1>
    <a:accent2>
      <a:srgbClr val="94D500"/>
    </a:accent2>
    <a:accent3>
      <a:srgbClr val="ED874E"/>
    </a:accent3>
    <a:accent4>
      <a:srgbClr val="D850A2"/>
    </a:accent4>
    <a:accent5>
      <a:srgbClr val="BF76CE"/>
    </a:accent5>
    <a:accent6>
      <a:srgbClr val="7B7C8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55102</TotalTime>
  <Words>658</Words>
  <Application>Microsoft Office PowerPoint</Application>
  <PresentationFormat>On-screen Show (4:3)</PresentationFormat>
  <Paragraphs>103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 Unicode MS</vt:lpstr>
      <vt:lpstr>MS PGothic</vt:lpstr>
      <vt:lpstr>Arial</vt:lpstr>
      <vt:lpstr>Calibri</vt:lpstr>
      <vt:lpstr>Century Gothic</vt:lpstr>
      <vt:lpstr>Century Schoolbook</vt:lpstr>
      <vt:lpstr>Goudy Old Style</vt:lpstr>
      <vt:lpstr>Wingdings</vt:lpstr>
      <vt:lpstr>Wingdings 2</vt:lpstr>
      <vt:lpstr>ヒラギノ角ゴ Pro W3</vt:lpstr>
      <vt:lpstr>Office Theme</vt:lpstr>
      <vt:lpstr>ClassicPhotoAlbum</vt:lpstr>
      <vt:lpstr>Vapor Trail</vt:lpstr>
      <vt:lpstr>Panel: Strategies for Family Engagement in QI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&amp; Family Engagement in preeclampsia</vt:lpstr>
      <vt:lpstr>Stacey’s Story </vt:lpstr>
      <vt:lpstr>Illinois Survey Results</vt:lpstr>
      <vt:lpstr>Awareness and advocacy, how to get families engaged</vt:lpstr>
      <vt:lpstr>PowerPoint Presentation</vt:lpstr>
    </vt:vector>
  </TitlesOfParts>
  <Company>State of Illinois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Patricia Ann Lee King</cp:lastModifiedBy>
  <cp:revision>1020</cp:revision>
  <dcterms:created xsi:type="dcterms:W3CDTF">2013-06-07T18:46:59Z</dcterms:created>
  <dcterms:modified xsi:type="dcterms:W3CDTF">2015-11-17T17:24:45Z</dcterms:modified>
</cp:coreProperties>
</file>