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3" r:id="rId8"/>
    <p:sldId id="264" r:id="rId9"/>
    <p:sldId id="265" r:id="rId10"/>
    <p:sldId id="269" r:id="rId11"/>
    <p:sldId id="266" r:id="rId12"/>
    <p:sldId id="267" r:id="rId13"/>
    <p:sldId id="268"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DE0F7-2A0E-D847-8BB2-6EDC996B5A05}"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5B406-F05F-4647-BEA7-A95BA6AE16C3}" type="slidenum">
              <a:rPr lang="en-US" smtClean="0"/>
              <a:pPr/>
              <a:t>‹#›</a:t>
            </a:fld>
            <a:endParaRPr lang="en-US"/>
          </a:p>
        </p:txBody>
      </p:sp>
    </p:spTree>
    <p:extLst>
      <p:ext uri="{BB962C8B-B14F-4D97-AF65-F5344CB8AC3E}">
        <p14:creationId xmlns:p14="http://schemas.microsoft.com/office/powerpoint/2010/main" xmlns="" val="1995868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a:t>
            </a:fld>
            <a:endParaRPr lang="en-US"/>
          </a:p>
        </p:txBody>
      </p:sp>
    </p:spTree>
    <p:extLst>
      <p:ext uri="{BB962C8B-B14F-4D97-AF65-F5344CB8AC3E}">
        <p14:creationId xmlns:p14="http://schemas.microsoft.com/office/powerpoint/2010/main" xmlns="" val="282801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14</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25</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26</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27</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28</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29</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31</a:t>
            </a:fld>
            <a:endParaRPr lang="en-US"/>
          </a:p>
        </p:txBody>
      </p:sp>
    </p:spTree>
    <p:extLst>
      <p:ext uri="{BB962C8B-B14F-4D97-AF65-F5344CB8AC3E}">
        <p14:creationId xmlns:p14="http://schemas.microsoft.com/office/powerpoint/2010/main" xmlns="" val="180548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 research methodology allows the stakeholder mindsets and experiences impacting motivations for individual and</a:t>
            </a:r>
            <a:r>
              <a:rPr lang="en-US" baseline="0" dirty="0" smtClean="0"/>
              <a:t> team behaviors, along with underlying work culture.</a:t>
            </a:r>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4</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5</a:t>
            </a:fld>
            <a:endParaRPr lang="en-US"/>
          </a:p>
        </p:txBody>
      </p:sp>
    </p:spTree>
    <p:extLst>
      <p:ext uri="{BB962C8B-B14F-4D97-AF65-F5344CB8AC3E}">
        <p14:creationId xmlns:p14="http://schemas.microsoft.com/office/powerpoint/2010/main" xmlns="" val="70571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8</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9</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10</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11</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12</a:t>
            </a:fld>
            <a:endParaRPr lang="en-US"/>
          </a:p>
        </p:txBody>
      </p:sp>
    </p:spTree>
    <p:extLst>
      <p:ext uri="{BB962C8B-B14F-4D97-AF65-F5344CB8AC3E}">
        <p14:creationId xmlns:p14="http://schemas.microsoft.com/office/powerpoint/2010/main" xmlns="" val="330341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5B406-F05F-4647-BEA7-A95BA6AE16C3}" type="slidenum">
              <a:rPr lang="en-US" smtClean="0"/>
              <a:pPr/>
              <a:t>13</a:t>
            </a:fld>
            <a:endParaRPr lang="en-US"/>
          </a:p>
        </p:txBody>
      </p:sp>
    </p:spTree>
    <p:extLst>
      <p:ext uri="{BB962C8B-B14F-4D97-AF65-F5344CB8AC3E}">
        <p14:creationId xmlns:p14="http://schemas.microsoft.com/office/powerpoint/2010/main" xmlns="" val="33034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11/16/2015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11/16/2015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11/16/2015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11/16/2015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11/16/2015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11/16/2015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11/16/2015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Building sustainable Quality Improvement in the hospital</a:t>
            </a:r>
            <a:endParaRPr lang="en-US" dirty="0"/>
          </a:p>
        </p:txBody>
      </p:sp>
      <p:sp>
        <p:nvSpPr>
          <p:cNvPr id="3" name="Subtitle 2"/>
          <p:cNvSpPr>
            <a:spLocks noGrp="1"/>
          </p:cNvSpPr>
          <p:nvPr>
            <p:ph type="subTitle" idx="1"/>
          </p:nvPr>
        </p:nvSpPr>
        <p:spPr/>
        <p:txBody>
          <a:bodyPr/>
          <a:lstStyle/>
          <a:p>
            <a:r>
              <a:rPr lang="en-US" dirty="0" smtClean="0"/>
              <a:t>Barbara Murphy, MSN, RN      CMQCC/CPQCC</a:t>
            </a:r>
            <a:endParaRPr lang="en-US" dirty="0"/>
          </a:p>
        </p:txBody>
      </p:sp>
      <p:pic>
        <p:nvPicPr>
          <p:cNvPr id="5" name="Picture 4" descr="Screen Shot 2015-04-15 at 11.27.04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372" y="448975"/>
            <a:ext cx="3957793" cy="3330125"/>
          </a:xfrm>
          <a:prstGeom prst="rect">
            <a:avLst/>
          </a:prstGeom>
        </p:spPr>
      </p:pic>
    </p:spTree>
    <p:extLst>
      <p:ext uri="{BB962C8B-B14F-4D97-AF65-F5344CB8AC3E}">
        <p14:creationId xmlns:p14="http://schemas.microsoft.com/office/powerpoint/2010/main" xmlns="" val="3962645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a:bodyPr>
          <a:lstStyle/>
          <a:p>
            <a:endParaRPr lang="en-US" sz="2400" dirty="0" smtClean="0"/>
          </a:p>
          <a:p>
            <a:pPr marL="0" indent="0">
              <a:buNone/>
            </a:pPr>
            <a:r>
              <a:rPr lang="en-US" sz="2400" dirty="0" smtClean="0"/>
              <a:t>“</a:t>
            </a:r>
            <a:r>
              <a:rPr lang="en-US" sz="2800" dirty="0" smtClean="0">
                <a:solidFill>
                  <a:srgbClr val="FF6600"/>
                </a:solidFill>
              </a:rPr>
              <a:t>Quality improvement work can be a lot like dieting</a:t>
            </a:r>
            <a:r>
              <a:rPr lang="en-US" sz="2400" dirty="0" smtClean="0"/>
              <a:t>, in that lasting success requires behavior modification.  As with weight loss, achieving and maintaining improvements can seem overwhelming at the start, as implementation often proves difficult and the initiative frequently may seem to be on the brink of failure.  And, like weight loss, sustaining quality improvement requires adherence to disciplined routines, ongoing measurement and constant vigilance, even after the goal has been achieved.”*</a:t>
            </a:r>
          </a:p>
        </p:txBody>
      </p:sp>
      <p:sp>
        <p:nvSpPr>
          <p:cNvPr id="8" name="TextBox 7"/>
          <p:cNvSpPr txBox="1"/>
          <p:nvPr/>
        </p:nvSpPr>
        <p:spPr>
          <a:xfrm>
            <a:off x="1453270" y="6001038"/>
            <a:ext cx="6103581" cy="523220"/>
          </a:xfrm>
          <a:prstGeom prst="rect">
            <a:avLst/>
          </a:prstGeom>
          <a:noFill/>
        </p:spPr>
        <p:txBody>
          <a:bodyPr wrap="square" rtlCol="0">
            <a:spAutoFit/>
          </a:bodyPr>
          <a:lstStyle/>
          <a:p>
            <a:r>
              <a:rPr lang="en-US" sz="1400" dirty="0" smtClean="0"/>
              <a:t>*https</a:t>
            </a:r>
            <a:r>
              <a:rPr lang="en-US" sz="1400" dirty="0"/>
              <a:t>://</a:t>
            </a:r>
            <a:r>
              <a:rPr lang="en-US" sz="1400" dirty="0" err="1"/>
              <a:t>innovations.ahrq.gov</a:t>
            </a:r>
            <a:r>
              <a:rPr lang="en-US" sz="1400" dirty="0"/>
              <a:t>/perspectives/sustaining-and-spreading-quality-improvement</a:t>
            </a:r>
          </a:p>
        </p:txBody>
      </p:sp>
      <p:pic>
        <p:nvPicPr>
          <p:cNvPr id="4" name="Picture 3" descr="Screen Shot 2015-11-14 at 8.22.43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1301" y="1"/>
            <a:ext cx="1958342" cy="1962725"/>
          </a:xfrm>
          <a:prstGeom prst="rect">
            <a:avLst/>
          </a:prstGeom>
        </p:spPr>
      </p:pic>
    </p:spTree>
    <p:extLst>
      <p:ext uri="{BB962C8B-B14F-4D97-AF65-F5344CB8AC3E}">
        <p14:creationId xmlns:p14="http://schemas.microsoft.com/office/powerpoint/2010/main" xmlns="" val="77017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sz="4000" dirty="0" smtClean="0"/>
              <a:t>Technical Knowledge vs. “Soft Issues”</a:t>
            </a:r>
            <a:endParaRPr lang="en-US" sz="4000"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a:bodyPr>
          <a:lstStyle/>
          <a:p>
            <a:pPr marL="0" indent="0">
              <a:buNone/>
            </a:pPr>
            <a:endParaRPr lang="en-US" dirty="0" smtClean="0"/>
          </a:p>
          <a:p>
            <a:pPr marL="0" indent="0">
              <a:buNone/>
            </a:pPr>
            <a:endParaRPr lang="en-US" dirty="0"/>
          </a:p>
          <a:p>
            <a:pPr marL="0" indent="0">
              <a:buNone/>
            </a:pPr>
            <a:r>
              <a:rPr lang="en-US" dirty="0" smtClean="0"/>
              <a:t>“Technical ‘know-how’ related to quality improvement science is insufficient.  Attention to ‘soft issues’ such as leadership development and change management are necessary to promote sustainability and spread”</a:t>
            </a:r>
          </a:p>
          <a:p>
            <a:pPr marL="0" indent="0">
              <a:buNone/>
            </a:pPr>
            <a:r>
              <a:rPr lang="en-US" sz="1800" dirty="0"/>
              <a:t>(</a:t>
            </a:r>
            <a:r>
              <a:rPr lang="en-US" sz="1800" dirty="0" smtClean="0"/>
              <a:t>Julie </a:t>
            </a:r>
            <a:r>
              <a:rPr lang="en-US" sz="1800" dirty="0" err="1"/>
              <a:t>Kliger</a:t>
            </a:r>
            <a:r>
              <a:rPr lang="en-US" sz="1800" dirty="0"/>
              <a:t>, MPA, BSN – </a:t>
            </a:r>
            <a:r>
              <a:rPr lang="en-US" sz="1800" dirty="0" smtClean="0"/>
              <a:t>Director, </a:t>
            </a:r>
            <a:r>
              <a:rPr lang="en-US" sz="1800" dirty="0"/>
              <a:t>Integrated Nurse Leadership Program, </a:t>
            </a:r>
            <a:r>
              <a:rPr lang="en-US" sz="1800" dirty="0" smtClean="0"/>
              <a:t>UCSF)  </a:t>
            </a:r>
            <a:endParaRPr lang="en-US" sz="1800" dirty="0"/>
          </a:p>
          <a:p>
            <a:pPr marL="0" indent="0">
              <a:buNone/>
            </a:pPr>
            <a:endParaRPr lang="en-US" dirty="0"/>
          </a:p>
        </p:txBody>
      </p:sp>
      <p:sp>
        <p:nvSpPr>
          <p:cNvPr id="8" name="TextBox 7"/>
          <p:cNvSpPr txBox="1"/>
          <p:nvPr/>
        </p:nvSpPr>
        <p:spPr>
          <a:xfrm>
            <a:off x="1453270" y="6001038"/>
            <a:ext cx="6103581" cy="523220"/>
          </a:xfrm>
          <a:prstGeom prst="rect">
            <a:avLst/>
          </a:prstGeom>
          <a:noFill/>
        </p:spPr>
        <p:txBody>
          <a:bodyPr wrap="square" rtlCol="0">
            <a:spAutoFit/>
          </a:bodyPr>
          <a:lstStyle/>
          <a:p>
            <a:r>
              <a:rPr lang="en-US" sz="1400" dirty="0"/>
              <a:t>https://</a:t>
            </a:r>
            <a:r>
              <a:rPr lang="en-US" sz="1400" dirty="0" err="1"/>
              <a:t>innovations.ahrq.gov</a:t>
            </a:r>
            <a:r>
              <a:rPr lang="en-US" sz="1400" dirty="0"/>
              <a:t>/perspectives/sustaining-and-spreading-quality-improvement</a:t>
            </a:r>
          </a:p>
        </p:txBody>
      </p:sp>
      <p:sp>
        <p:nvSpPr>
          <p:cNvPr id="4" name="TextBox 3"/>
          <p:cNvSpPr txBox="1"/>
          <p:nvPr/>
        </p:nvSpPr>
        <p:spPr>
          <a:xfrm>
            <a:off x="9365070" y="5294103"/>
            <a:ext cx="184666" cy="923330"/>
          </a:xfrm>
          <a:prstGeom prst="rect">
            <a:avLst/>
          </a:prstGeom>
          <a:noFill/>
        </p:spPr>
        <p:txBody>
          <a:bodyPr wrap="non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xmlns="" val="4078539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sz="4000" dirty="0" smtClean="0"/>
              <a:t>Technical Knowledge vs. “Soft Issues”</a:t>
            </a:r>
            <a:endParaRPr lang="en-US" sz="4000"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a:bodyPr>
          <a:lstStyle/>
          <a:p>
            <a:pPr marL="0" indent="0">
              <a:buNone/>
            </a:pPr>
            <a:r>
              <a:rPr lang="en-US" dirty="0" smtClean="0"/>
              <a:t>Identified 4 pillars in which specific change management skills need to be developed:</a:t>
            </a:r>
          </a:p>
          <a:p>
            <a:r>
              <a:rPr lang="en-US" sz="2400" dirty="0" smtClean="0">
                <a:solidFill>
                  <a:srgbClr val="FF6600"/>
                </a:solidFill>
              </a:rPr>
              <a:t>“Individuals” </a:t>
            </a:r>
            <a:r>
              <a:rPr lang="en-US" sz="2400" dirty="0" smtClean="0"/>
              <a:t>pillar – self awareness and emotional intelligence; how one’s actions influence the group/work</a:t>
            </a:r>
          </a:p>
          <a:p>
            <a:r>
              <a:rPr lang="en-US" sz="2400" dirty="0" smtClean="0">
                <a:solidFill>
                  <a:srgbClr val="FF6600"/>
                </a:solidFill>
              </a:rPr>
              <a:t>“Team” </a:t>
            </a:r>
            <a:r>
              <a:rPr lang="en-US" sz="2400" dirty="0" smtClean="0"/>
              <a:t>pillar – how high-performance teams function, complete their work, communicate and ensure accountability</a:t>
            </a:r>
          </a:p>
          <a:p>
            <a:r>
              <a:rPr lang="en-US" sz="2400" dirty="0" smtClean="0">
                <a:solidFill>
                  <a:srgbClr val="FF6600"/>
                </a:solidFill>
              </a:rPr>
              <a:t>“Organizational” </a:t>
            </a:r>
            <a:r>
              <a:rPr lang="en-US" sz="2400" dirty="0" smtClean="0"/>
              <a:t>pillar – understanding power structure, strategic communication, stakeholder ID and forming allies</a:t>
            </a:r>
          </a:p>
          <a:p>
            <a:r>
              <a:rPr lang="en-US" sz="2400" dirty="0" smtClean="0">
                <a:solidFill>
                  <a:srgbClr val="FF6600"/>
                </a:solidFill>
              </a:rPr>
              <a:t>“Process” </a:t>
            </a:r>
            <a:r>
              <a:rPr lang="en-US" sz="2400" dirty="0" smtClean="0"/>
              <a:t>pillar – evidence based practice, QI indicators, data</a:t>
            </a:r>
          </a:p>
        </p:txBody>
      </p:sp>
      <p:sp>
        <p:nvSpPr>
          <p:cNvPr id="8" name="TextBox 7"/>
          <p:cNvSpPr txBox="1"/>
          <p:nvPr/>
        </p:nvSpPr>
        <p:spPr>
          <a:xfrm>
            <a:off x="1453270" y="6001038"/>
            <a:ext cx="6103581" cy="523220"/>
          </a:xfrm>
          <a:prstGeom prst="rect">
            <a:avLst/>
          </a:prstGeom>
          <a:noFill/>
        </p:spPr>
        <p:txBody>
          <a:bodyPr wrap="square" rtlCol="0">
            <a:spAutoFit/>
          </a:bodyPr>
          <a:lstStyle/>
          <a:p>
            <a:r>
              <a:rPr lang="en-US" sz="1400" dirty="0"/>
              <a:t>https://</a:t>
            </a:r>
            <a:r>
              <a:rPr lang="en-US" sz="1400" dirty="0" err="1"/>
              <a:t>innovations.ahrq.gov</a:t>
            </a:r>
            <a:r>
              <a:rPr lang="en-US" sz="1400" dirty="0"/>
              <a:t>/perspectives/sustaining-and-spreading-quality-improvement</a:t>
            </a:r>
          </a:p>
        </p:txBody>
      </p:sp>
    </p:spTree>
    <p:extLst>
      <p:ext uri="{BB962C8B-B14F-4D97-AF65-F5344CB8AC3E}">
        <p14:creationId xmlns:p14="http://schemas.microsoft.com/office/powerpoint/2010/main" xmlns="" val="571535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sz="4000" dirty="0" smtClean="0"/>
              <a:t>Critical Components</a:t>
            </a:r>
            <a:endParaRPr lang="en-US" sz="4000"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a:bodyPr>
          <a:lstStyle/>
          <a:p>
            <a:r>
              <a:rPr lang="en-US" sz="3200" dirty="0" smtClean="0">
                <a:solidFill>
                  <a:srgbClr val="FF6600"/>
                </a:solidFill>
              </a:rPr>
              <a:t>Data</a:t>
            </a:r>
            <a:r>
              <a:rPr lang="en-US" sz="2800" dirty="0" smtClean="0"/>
              <a:t> – rigorous use of data, consistently tracked at the unit level informs PDSA cycles</a:t>
            </a:r>
          </a:p>
          <a:p>
            <a:r>
              <a:rPr lang="en-US" sz="3200" dirty="0" smtClean="0">
                <a:solidFill>
                  <a:srgbClr val="FF6600"/>
                </a:solidFill>
              </a:rPr>
              <a:t>Teamwork</a:t>
            </a:r>
            <a:r>
              <a:rPr lang="en-US" sz="2800" dirty="0" smtClean="0"/>
              <a:t> – working as a team is the key to success; not working harder as an individual. Bring stakeholders in at the start to that solutions are valid and practical within the context of existing work processes</a:t>
            </a:r>
          </a:p>
          <a:p>
            <a:r>
              <a:rPr lang="en-US" sz="3200" dirty="0" smtClean="0">
                <a:solidFill>
                  <a:srgbClr val="FF6600"/>
                </a:solidFill>
              </a:rPr>
              <a:t>Training</a:t>
            </a:r>
            <a:r>
              <a:rPr lang="en-US" sz="2800" dirty="0" smtClean="0"/>
              <a:t> – build individual QI capacity to promote data driven, team driven process improvement</a:t>
            </a:r>
          </a:p>
          <a:p>
            <a:endParaRPr lang="en-US" sz="2400" dirty="0" smtClean="0"/>
          </a:p>
        </p:txBody>
      </p:sp>
      <p:sp>
        <p:nvSpPr>
          <p:cNvPr id="8" name="TextBox 7"/>
          <p:cNvSpPr txBox="1"/>
          <p:nvPr/>
        </p:nvSpPr>
        <p:spPr>
          <a:xfrm>
            <a:off x="1453270" y="6001038"/>
            <a:ext cx="6103581" cy="523220"/>
          </a:xfrm>
          <a:prstGeom prst="rect">
            <a:avLst/>
          </a:prstGeom>
          <a:noFill/>
        </p:spPr>
        <p:txBody>
          <a:bodyPr wrap="square" rtlCol="0">
            <a:spAutoFit/>
          </a:bodyPr>
          <a:lstStyle/>
          <a:p>
            <a:r>
              <a:rPr lang="en-US" sz="1400" dirty="0"/>
              <a:t>https://</a:t>
            </a:r>
            <a:r>
              <a:rPr lang="en-US" sz="1400" dirty="0" err="1"/>
              <a:t>innovations.ahrq.gov</a:t>
            </a:r>
            <a:r>
              <a:rPr lang="en-US" sz="1400" dirty="0"/>
              <a:t>/perspectives/sustaining-and-spreading-quality-improvement</a:t>
            </a:r>
          </a:p>
        </p:txBody>
      </p:sp>
    </p:spTree>
    <p:extLst>
      <p:ext uri="{BB962C8B-B14F-4D97-AF65-F5344CB8AC3E}">
        <p14:creationId xmlns:p14="http://schemas.microsoft.com/office/powerpoint/2010/main" xmlns="" val="3817367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sz="4000" dirty="0" smtClean="0"/>
              <a:t>Sustaining Healthcare Innovations</a:t>
            </a:r>
            <a:endParaRPr lang="en-US" sz="4000"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a:bodyPr>
          <a:lstStyle/>
          <a:p>
            <a:r>
              <a:rPr lang="en-US" sz="2800" dirty="0" smtClean="0"/>
              <a:t>Ongoing processes to monitor performance</a:t>
            </a:r>
          </a:p>
          <a:p>
            <a:r>
              <a:rPr lang="en-US" sz="2800" dirty="0" smtClean="0"/>
              <a:t>Senior leadership, re: clear direct communication and support</a:t>
            </a:r>
          </a:p>
          <a:p>
            <a:r>
              <a:rPr lang="en-US" sz="2800" dirty="0" smtClean="0"/>
              <a:t>Recognition that frontline personnel - </a:t>
            </a:r>
            <a:r>
              <a:rPr lang="en-US" sz="2800" dirty="0"/>
              <a:t>not senior </a:t>
            </a:r>
            <a:r>
              <a:rPr lang="en-US" sz="2800" dirty="0" smtClean="0"/>
              <a:t>leaders - are best positioned to lead change</a:t>
            </a:r>
          </a:p>
          <a:p>
            <a:r>
              <a:rPr lang="en-US" sz="2800" dirty="0" smtClean="0"/>
              <a:t>Dedicated time for frontline personnel to create, monitor and improve care processes</a:t>
            </a:r>
          </a:p>
          <a:p>
            <a:r>
              <a:rPr lang="en-US" sz="2800" dirty="0" smtClean="0"/>
              <a:t>Combination of core evidence-based requirements with flexibility</a:t>
            </a:r>
          </a:p>
          <a:p>
            <a:endParaRPr lang="en-US" sz="2400" dirty="0" smtClean="0"/>
          </a:p>
          <a:p>
            <a:endParaRPr lang="en-US" sz="2400" dirty="0" smtClean="0"/>
          </a:p>
        </p:txBody>
      </p:sp>
      <p:sp>
        <p:nvSpPr>
          <p:cNvPr id="8" name="TextBox 7"/>
          <p:cNvSpPr txBox="1"/>
          <p:nvPr/>
        </p:nvSpPr>
        <p:spPr>
          <a:xfrm>
            <a:off x="1453270" y="6001038"/>
            <a:ext cx="6103581" cy="523220"/>
          </a:xfrm>
          <a:prstGeom prst="rect">
            <a:avLst/>
          </a:prstGeom>
          <a:noFill/>
        </p:spPr>
        <p:txBody>
          <a:bodyPr wrap="square" rtlCol="0">
            <a:spAutoFit/>
          </a:bodyPr>
          <a:lstStyle/>
          <a:p>
            <a:r>
              <a:rPr lang="en-US" sz="1400" dirty="0"/>
              <a:t>https://</a:t>
            </a:r>
            <a:r>
              <a:rPr lang="en-US" sz="1400" dirty="0" err="1"/>
              <a:t>innovations.ahrq.gov</a:t>
            </a:r>
            <a:r>
              <a:rPr lang="en-US" sz="1400" dirty="0"/>
              <a:t>/perspectives/sustaining-and-spreading-quality-improvement</a:t>
            </a:r>
          </a:p>
        </p:txBody>
      </p:sp>
    </p:spTree>
    <p:extLst>
      <p:ext uri="{BB962C8B-B14F-4D97-AF65-F5344CB8AC3E}">
        <p14:creationId xmlns:p14="http://schemas.microsoft.com/office/powerpoint/2010/main" xmlns="" val="150040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fontScale="90000"/>
          </a:bodyPr>
          <a:lstStyle/>
          <a:p>
            <a:r>
              <a:rPr lang="en-US" dirty="0"/>
              <a:t>Sustaining the Change: How to Prevent Your Efforts From Running Out of Gas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120357157"/>
              </p:ext>
            </p:extLst>
          </p:nvPr>
        </p:nvGraphicFramePr>
        <p:xfrm>
          <a:off x="612648" y="2003786"/>
          <a:ext cx="8153400" cy="3505200"/>
        </p:xfrm>
        <a:graphic>
          <a:graphicData uri="http://schemas.openxmlformats.org/drawingml/2006/table">
            <a:tbl>
              <a:tblPr firstRow="1" bandRow="1">
                <a:tableStyleId>{5C22544A-7EE6-4342-B048-85BDC9FD1C3A}</a:tableStyleId>
              </a:tblPr>
              <a:tblGrid>
                <a:gridCol w="4076700"/>
                <a:gridCol w="4076700"/>
              </a:tblGrid>
              <a:tr h="370840">
                <a:tc>
                  <a:txBody>
                    <a:bodyPr/>
                    <a:lstStyle/>
                    <a:p>
                      <a:pPr marL="457200" indent="-457200">
                        <a:buFont typeface="Arial"/>
                        <a:buChar char="•"/>
                      </a:pPr>
                      <a:r>
                        <a:rPr lang="en-US" sz="3200" dirty="0" smtClean="0"/>
                        <a:t>Make</a:t>
                      </a:r>
                      <a:r>
                        <a:rPr lang="en-US" sz="3200" baseline="0" dirty="0" smtClean="0"/>
                        <a:t> it personal</a:t>
                      </a:r>
                    </a:p>
                    <a:p>
                      <a:pPr marL="457200" indent="-457200">
                        <a:buFont typeface="Arial"/>
                        <a:buChar char="•"/>
                      </a:pPr>
                      <a:r>
                        <a:rPr lang="en-US" sz="3200" baseline="0" dirty="0" smtClean="0"/>
                        <a:t>Grab attention</a:t>
                      </a:r>
                    </a:p>
                    <a:p>
                      <a:pPr marL="457200" indent="-457200">
                        <a:buFont typeface="Arial"/>
                        <a:buChar char="•"/>
                      </a:pPr>
                      <a:r>
                        <a:rPr lang="en-US" sz="3200" baseline="0" dirty="0" smtClean="0"/>
                        <a:t>Embrace emotion</a:t>
                      </a:r>
                    </a:p>
                    <a:p>
                      <a:pPr marL="457200" indent="-457200">
                        <a:buFont typeface="Arial"/>
                        <a:buChar char="•"/>
                      </a:pPr>
                      <a:r>
                        <a:rPr lang="en-US" sz="3200" baseline="0" dirty="0" smtClean="0"/>
                        <a:t>Bring it to life</a:t>
                      </a:r>
                    </a:p>
                    <a:p>
                      <a:pPr marL="457200" indent="-457200">
                        <a:buFont typeface="Arial"/>
                        <a:buChar char="•"/>
                      </a:pPr>
                      <a:r>
                        <a:rPr lang="en-US" sz="3200" baseline="0" dirty="0" smtClean="0"/>
                        <a:t>Make it easy</a:t>
                      </a:r>
                    </a:p>
                    <a:p>
                      <a:pPr marL="0" indent="0">
                        <a:buFont typeface="Arial"/>
                        <a:buNone/>
                      </a:pPr>
                      <a:endParaRPr lang="en-US" sz="3200" dirty="0" smtClean="0"/>
                    </a:p>
                    <a:p>
                      <a:endParaRPr lang="en-US" sz="3200" dirty="0"/>
                    </a:p>
                  </a:txBody>
                  <a:tcPr/>
                </a:tc>
                <a:tc>
                  <a:txBody>
                    <a:bodyPr/>
                    <a:lstStyle/>
                    <a:p>
                      <a:pPr marL="285750" indent="-285750">
                        <a:buFont typeface="Arial"/>
                        <a:buChar char="•"/>
                      </a:pPr>
                      <a:r>
                        <a:rPr lang="en-US" sz="3200" dirty="0" smtClean="0"/>
                        <a:t>Generate</a:t>
                      </a:r>
                      <a:r>
                        <a:rPr lang="en-US" sz="3200" baseline="0" dirty="0" smtClean="0"/>
                        <a:t> respect</a:t>
                      </a:r>
                    </a:p>
                    <a:p>
                      <a:pPr marL="285750" indent="-285750">
                        <a:buFont typeface="Arial"/>
                        <a:buChar char="•"/>
                      </a:pPr>
                      <a:r>
                        <a:rPr lang="en-US" sz="3200" baseline="0" dirty="0" smtClean="0"/>
                        <a:t>Promote the passion</a:t>
                      </a:r>
                    </a:p>
                    <a:p>
                      <a:pPr marL="285750" indent="-285750">
                        <a:buFont typeface="Arial"/>
                        <a:buChar char="•"/>
                      </a:pPr>
                      <a:r>
                        <a:rPr lang="en-US" sz="3200" baseline="0" dirty="0" smtClean="0"/>
                        <a:t>Keep it fresh</a:t>
                      </a:r>
                    </a:p>
                    <a:p>
                      <a:pPr marL="285750" indent="-285750">
                        <a:buFont typeface="Arial"/>
                        <a:buChar char="•"/>
                      </a:pPr>
                      <a:r>
                        <a:rPr lang="en-US" sz="3200" baseline="0" dirty="0" smtClean="0"/>
                        <a:t>Reinforce the messages</a:t>
                      </a:r>
                    </a:p>
                    <a:p>
                      <a:pPr marL="285750" indent="-285750">
                        <a:buFont typeface="Arial"/>
                        <a:buChar char="•"/>
                      </a:pPr>
                      <a:r>
                        <a:rPr lang="en-US" sz="3200" baseline="0" dirty="0" smtClean="0"/>
                        <a:t>Measure and refresh</a:t>
                      </a:r>
                      <a:endParaRPr lang="en-US" sz="3200" dirty="0"/>
                    </a:p>
                  </a:txBody>
                  <a:tcPr/>
                </a:tc>
              </a:tr>
            </a:tbl>
          </a:graphicData>
        </a:graphic>
      </p:graphicFrame>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373909" y="6110475"/>
            <a:ext cx="4211008" cy="615553"/>
          </a:xfrm>
          <a:prstGeom prst="rect">
            <a:avLst/>
          </a:prstGeom>
          <a:noFill/>
        </p:spPr>
        <p:txBody>
          <a:bodyPr wrap="none" rtlCol="0">
            <a:spAutoFit/>
          </a:bodyPr>
          <a:lstStyle/>
          <a:p>
            <a:r>
              <a:rPr lang="en-US" sz="1600" dirty="0"/>
              <a:t>http://</a:t>
            </a:r>
            <a:r>
              <a:rPr lang="en-US" sz="1600" dirty="0" err="1"/>
              <a:t>www.mcdanielpartners.com</a:t>
            </a:r>
            <a:r>
              <a:rPr lang="en-US" sz="1600" dirty="0"/>
              <a:t>/</a:t>
            </a:r>
            <a:r>
              <a:rPr lang="en-US" sz="1600" dirty="0" err="1"/>
              <a:t>sustaining.html</a:t>
            </a:r>
            <a:endParaRPr lang="en-US" sz="1600" dirty="0"/>
          </a:p>
          <a:p>
            <a:endParaRPr lang="en-US" dirty="0"/>
          </a:p>
        </p:txBody>
      </p:sp>
    </p:spTree>
    <p:extLst>
      <p:ext uri="{BB962C8B-B14F-4D97-AF65-F5344CB8AC3E}">
        <p14:creationId xmlns:p14="http://schemas.microsoft.com/office/powerpoint/2010/main" xmlns="" val="1629707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fontScale="90000"/>
          </a:bodyPr>
          <a:lstStyle/>
          <a:p>
            <a:r>
              <a:rPr lang="en-US" dirty="0" smtClean="0"/>
              <a:t>“Making Change Happen, and Making It Stick”</a:t>
            </a:r>
            <a:endParaRPr lang="en-US"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005953" y="6216175"/>
            <a:ext cx="4870343" cy="338554"/>
          </a:xfrm>
          <a:prstGeom prst="rect">
            <a:avLst/>
          </a:prstGeom>
          <a:noFill/>
        </p:spPr>
        <p:txBody>
          <a:bodyPr wrap="none" rtlCol="0">
            <a:spAutoFit/>
          </a:bodyPr>
          <a:lstStyle/>
          <a:p>
            <a:r>
              <a:rPr lang="en-US" sz="1600" dirty="0"/>
              <a:t>http://</a:t>
            </a:r>
            <a:r>
              <a:rPr lang="en-US" sz="1600" dirty="0" err="1"/>
              <a:t>www.strategy-business.com</a:t>
            </a:r>
            <a:r>
              <a:rPr lang="en-US" sz="1600" dirty="0"/>
              <a:t>/article/00057?pg=all</a:t>
            </a:r>
            <a:endParaRPr lang="en-US" dirty="0"/>
          </a:p>
        </p:txBody>
      </p:sp>
      <p:sp>
        <p:nvSpPr>
          <p:cNvPr id="3" name="Content Placeholder 2"/>
          <p:cNvSpPr>
            <a:spLocks noGrp="1"/>
          </p:cNvSpPr>
          <p:nvPr>
            <p:ph sz="quarter" idx="1"/>
          </p:nvPr>
        </p:nvSpPr>
        <p:spPr/>
        <p:txBody>
          <a:bodyPr/>
          <a:lstStyle/>
          <a:p>
            <a:r>
              <a:rPr lang="en-US" dirty="0" smtClean="0"/>
              <a:t>“Understand and spell out the impact of the change on people.</a:t>
            </a:r>
          </a:p>
          <a:p>
            <a:r>
              <a:rPr lang="en-US" dirty="0" smtClean="0"/>
              <a:t>Build an emotional and rational case for change.</a:t>
            </a:r>
          </a:p>
          <a:p>
            <a:r>
              <a:rPr lang="en-US" dirty="0" smtClean="0"/>
              <a:t>Ensure that the entire leadership team is a role model for change.</a:t>
            </a:r>
          </a:p>
          <a:p>
            <a:r>
              <a:rPr lang="en-US" dirty="0" smtClean="0"/>
              <a:t>Mobilize your people to “own” and accelerate the change.</a:t>
            </a:r>
          </a:p>
          <a:p>
            <a:r>
              <a:rPr lang="en-US" dirty="0" smtClean="0"/>
              <a:t>Embed the change in the fabric of the organization.”</a:t>
            </a:r>
          </a:p>
        </p:txBody>
      </p:sp>
    </p:spTree>
    <p:extLst>
      <p:ext uri="{BB962C8B-B14F-4D97-AF65-F5344CB8AC3E}">
        <p14:creationId xmlns:p14="http://schemas.microsoft.com/office/powerpoint/2010/main" xmlns="" val="2373598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fontScale="90000"/>
          </a:bodyPr>
          <a:lstStyle/>
          <a:p>
            <a:r>
              <a:rPr lang="en-US" dirty="0" smtClean="0"/>
              <a:t>“5 Reasons Why a Change Management Strategy Matters”*</a:t>
            </a:r>
            <a:endParaRPr lang="en-US"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935378" y="5369994"/>
            <a:ext cx="7122463" cy="307777"/>
          </a:xfrm>
          <a:prstGeom prst="rect">
            <a:avLst/>
          </a:prstGeom>
          <a:noFill/>
        </p:spPr>
        <p:txBody>
          <a:bodyPr wrap="none" rtlCol="0">
            <a:spAutoFit/>
          </a:bodyPr>
          <a:lstStyle/>
          <a:p>
            <a:r>
              <a:rPr lang="en-US" sz="1400" dirty="0" smtClean="0"/>
              <a:t>*http</a:t>
            </a:r>
            <a:r>
              <a:rPr lang="en-US" sz="1400" dirty="0"/>
              <a:t>://</a:t>
            </a:r>
            <a:r>
              <a:rPr lang="en-US" sz="1400" dirty="0" err="1"/>
              <a:t>www.smartchangesolutions.com</a:t>
            </a:r>
            <a:r>
              <a:rPr lang="en-US" sz="1400" dirty="0"/>
              <a:t>/5-reasons-why-a-change-management-strategy-matters/</a:t>
            </a:r>
          </a:p>
        </p:txBody>
      </p:sp>
      <p:sp>
        <p:nvSpPr>
          <p:cNvPr id="3" name="Content Placeholder 2"/>
          <p:cNvSpPr>
            <a:spLocks noGrp="1"/>
          </p:cNvSpPr>
          <p:nvPr>
            <p:ph sz="quarter" idx="1"/>
          </p:nvPr>
        </p:nvSpPr>
        <p:spPr>
          <a:xfrm>
            <a:off x="612648" y="1851676"/>
            <a:ext cx="8153400" cy="4495800"/>
          </a:xfrm>
        </p:spPr>
        <p:txBody>
          <a:bodyPr/>
          <a:lstStyle/>
          <a:p>
            <a:r>
              <a:rPr lang="en-US" dirty="0" smtClean="0"/>
              <a:t>“Change is personal.</a:t>
            </a:r>
          </a:p>
          <a:p>
            <a:r>
              <a:rPr lang="en-US" dirty="0" smtClean="0"/>
              <a:t>The soft stuff is really the hard stuff.</a:t>
            </a:r>
          </a:p>
          <a:p>
            <a:r>
              <a:rPr lang="en-US" dirty="0" smtClean="0"/>
              <a:t>Successful change requires a change in mindsets and/or behaviors.</a:t>
            </a:r>
          </a:p>
          <a:p>
            <a:r>
              <a:rPr lang="en-US" dirty="0" smtClean="0"/>
              <a:t>Change must be sustainable to be successful.</a:t>
            </a:r>
          </a:p>
          <a:p>
            <a:r>
              <a:rPr lang="en-US" dirty="0" smtClean="0"/>
              <a:t>Make real impact.</a:t>
            </a:r>
          </a:p>
        </p:txBody>
      </p:sp>
      <p:pic>
        <p:nvPicPr>
          <p:cNvPr id="4" name="Picture 3" descr="Screen Shot 2015-04-15 at 9.28.15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96620" y="3880385"/>
            <a:ext cx="526711" cy="438381"/>
          </a:xfrm>
          <a:prstGeom prst="rect">
            <a:avLst/>
          </a:prstGeom>
        </p:spPr>
      </p:pic>
    </p:spTree>
    <p:extLst>
      <p:ext uri="{BB962C8B-B14F-4D97-AF65-F5344CB8AC3E}">
        <p14:creationId xmlns:p14="http://schemas.microsoft.com/office/powerpoint/2010/main" xmlns="" val="613700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a:bodyPr>
          <a:lstStyle/>
          <a:p>
            <a:r>
              <a:rPr lang="en-US" dirty="0" smtClean="0"/>
              <a:t>Building a QI Culture</a:t>
            </a:r>
            <a:endParaRPr lang="en-US"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lstStyle/>
          <a:p>
            <a:r>
              <a:rPr lang="en-US" dirty="0" smtClean="0"/>
              <a:t>“The culture of an organization is the embodiment of the core values, guiding principles, behaviors and attitudes that collectively contribute to its daily operation.” NACCHO, 2012*</a:t>
            </a:r>
          </a:p>
        </p:txBody>
      </p:sp>
      <p:pic>
        <p:nvPicPr>
          <p:cNvPr id="8" name="Picture 7" descr="Screen Shot 2015-04-15 at 11.38.43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06862" y="3804324"/>
            <a:ext cx="4546036" cy="2328652"/>
          </a:xfrm>
          <a:prstGeom prst="rect">
            <a:avLst/>
          </a:prstGeom>
        </p:spPr>
      </p:pic>
    </p:spTree>
    <p:extLst>
      <p:ext uri="{BB962C8B-B14F-4D97-AF65-F5344CB8AC3E}">
        <p14:creationId xmlns:p14="http://schemas.microsoft.com/office/powerpoint/2010/main" xmlns="" val="667614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fontScale="90000"/>
          </a:bodyPr>
          <a:lstStyle/>
          <a:p>
            <a:r>
              <a:rPr lang="en-US" dirty="0" smtClean="0"/>
              <a:t>Building the Foundation of a QI Culture: Leadership Commitment</a:t>
            </a:r>
            <a:endParaRPr lang="en-US"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lnSpcReduction="10000"/>
          </a:bodyPr>
          <a:lstStyle/>
          <a:p>
            <a:r>
              <a:rPr lang="en-US" dirty="0" smtClean="0"/>
              <a:t>Leadership commitment to transformational change:</a:t>
            </a:r>
          </a:p>
          <a:p>
            <a:pPr lvl="1"/>
            <a:r>
              <a:rPr lang="en-US" dirty="0" smtClean="0"/>
              <a:t>Endorsed and possibly led by senior management</a:t>
            </a:r>
          </a:p>
          <a:p>
            <a:pPr lvl="1"/>
            <a:r>
              <a:rPr lang="en-US" dirty="0" smtClean="0"/>
              <a:t>Dedicated human and financial resources</a:t>
            </a:r>
          </a:p>
          <a:p>
            <a:pPr lvl="1"/>
            <a:r>
              <a:rPr lang="en-US" dirty="0" smtClean="0"/>
              <a:t>Communication, re: progress (or lack thereof)</a:t>
            </a:r>
          </a:p>
          <a:p>
            <a:pPr lvl="1"/>
            <a:r>
              <a:rPr lang="en-US" dirty="0" smtClean="0"/>
              <a:t>Lasting support for QI efforts</a:t>
            </a:r>
          </a:p>
          <a:p>
            <a:r>
              <a:rPr lang="en-US" dirty="0" smtClean="0"/>
              <a:t>Primary role for senior leadership – change management (i.e., the structured approach to transitioning from a current state to a desired future state) </a:t>
            </a:r>
          </a:p>
        </p:txBody>
      </p:sp>
    </p:spTree>
    <p:extLst>
      <p:ext uri="{BB962C8B-B14F-4D97-AF65-F5344CB8AC3E}">
        <p14:creationId xmlns:p14="http://schemas.microsoft.com/office/powerpoint/2010/main" xmlns="" val="250609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9898"/>
            <a:ext cx="8153400" cy="990600"/>
          </a:xfrm>
        </p:spPr>
        <p:txBody>
          <a:bodyPr>
            <a:noAutofit/>
          </a:bodyPr>
          <a:lstStyle/>
          <a:p>
            <a:r>
              <a:rPr lang="en-US" sz="3600" dirty="0" smtClean="0"/>
              <a:t>The CPQCC Experience:</a:t>
            </a:r>
            <a:br>
              <a:rPr lang="en-US" sz="3600" dirty="0" smtClean="0"/>
            </a:br>
            <a:r>
              <a:rPr lang="en-US" sz="3600" dirty="0" smtClean="0"/>
              <a:t>Breast Milk Nutrition QI Collaborative</a:t>
            </a:r>
            <a:endParaRPr lang="en-US" sz="3600" dirty="0"/>
          </a:p>
        </p:txBody>
      </p:sp>
      <p:sp>
        <p:nvSpPr>
          <p:cNvPr id="3" name="Content Placeholder 2"/>
          <p:cNvSpPr>
            <a:spLocks noGrp="1"/>
          </p:cNvSpPr>
          <p:nvPr>
            <p:ph sz="quarter" idx="1"/>
          </p:nvPr>
        </p:nvSpPr>
        <p:spPr/>
        <p:txBody>
          <a:bodyPr/>
          <a:lstStyle/>
          <a:p>
            <a:r>
              <a:rPr lang="en-US" dirty="0" smtClean="0"/>
              <a:t>CPQCC led this QI Collaborative from October 2009 through September 2010.</a:t>
            </a:r>
          </a:p>
          <a:p>
            <a:r>
              <a:rPr lang="en-US" dirty="0" smtClean="0"/>
              <a:t>IHI-style collaborative involving 11 NICUs from throughout California</a:t>
            </a:r>
          </a:p>
          <a:p>
            <a:r>
              <a:rPr lang="en-US" dirty="0" smtClean="0"/>
              <a:t>Aim – increase the percentage of VLBW infants receiving breast milk at discharge</a:t>
            </a:r>
          </a:p>
          <a:p>
            <a:r>
              <a:rPr lang="en-US" dirty="0" smtClean="0"/>
              <a:t>Multiple interventions recommended; participating sites implemented a self-selected combination of these interventions</a:t>
            </a:r>
          </a:p>
          <a:p>
            <a:endParaRPr lang="en-US" dirty="0" smtClean="0"/>
          </a:p>
          <a:p>
            <a:endParaRPr lang="en-US" dirty="0"/>
          </a:p>
        </p:txBody>
      </p:sp>
      <p:pic>
        <p:nvPicPr>
          <p:cNvPr id="4" name="Picture 77" descr="Macintosh HD:Users:barbar:Desktop:Screen Shot 2015-02-24 at 2.19.44 P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9259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rmAutofit fontScale="90000"/>
          </a:bodyPr>
          <a:lstStyle/>
          <a:p>
            <a:r>
              <a:rPr lang="en-US" dirty="0" smtClean="0"/>
              <a:t>Building the Foundation of a QI Culture: QI Infrastructure</a:t>
            </a:r>
            <a:endParaRPr lang="en-US"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lnSpcReduction="10000"/>
          </a:bodyPr>
          <a:lstStyle/>
          <a:p>
            <a:r>
              <a:rPr lang="en-US" dirty="0" smtClean="0"/>
              <a:t>The infrastructure required to ensure that QI efforts are aligned with the organization’s mission, vision and strategic plan and is linked to performance</a:t>
            </a:r>
          </a:p>
          <a:p>
            <a:r>
              <a:rPr lang="en-US" dirty="0" smtClean="0"/>
              <a:t>Components of a strong QI infrastructure:</a:t>
            </a:r>
          </a:p>
          <a:p>
            <a:pPr lvl="1"/>
            <a:r>
              <a:rPr lang="en-US" dirty="0" smtClean="0"/>
              <a:t>Performance management system (data driven, cyclical)</a:t>
            </a:r>
          </a:p>
          <a:p>
            <a:pPr lvl="1"/>
            <a:r>
              <a:rPr lang="en-US" dirty="0" smtClean="0"/>
              <a:t>QI Council(oversees the implementation of the performance management system)</a:t>
            </a:r>
          </a:p>
          <a:p>
            <a:pPr lvl="1"/>
            <a:r>
              <a:rPr lang="en-US" dirty="0" smtClean="0"/>
              <a:t>QI Plan (provides direction and structure for QI efforts</a:t>
            </a:r>
          </a:p>
        </p:txBody>
      </p:sp>
    </p:spTree>
    <p:extLst>
      <p:ext uri="{BB962C8B-B14F-4D97-AF65-F5344CB8AC3E}">
        <p14:creationId xmlns:p14="http://schemas.microsoft.com/office/powerpoint/2010/main" xmlns="" val="41109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Autofit/>
          </a:bodyPr>
          <a:lstStyle/>
          <a:p>
            <a:r>
              <a:rPr lang="en-US" sz="3600" dirty="0" smtClean="0"/>
              <a:t>Building the Foundation of a QI Culture: Employee Empowerment and Commitment</a:t>
            </a:r>
            <a:endParaRPr lang="en-US" sz="3600"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lnSpcReduction="10000"/>
          </a:bodyPr>
          <a:lstStyle/>
          <a:p>
            <a:r>
              <a:rPr lang="en-US" dirty="0" smtClean="0"/>
              <a:t>Empowering employees (training, granting authority, eliminating fear of consequences)</a:t>
            </a:r>
          </a:p>
          <a:p>
            <a:r>
              <a:rPr lang="en-US" dirty="0" smtClean="0"/>
              <a:t>Identifying QI champions at all levels</a:t>
            </a:r>
          </a:p>
          <a:p>
            <a:r>
              <a:rPr lang="en-US" dirty="0" smtClean="0"/>
              <a:t>Supporting QI as modus operandi; employees continuously consider how processes can be improved and innovation is the norm.</a:t>
            </a:r>
          </a:p>
          <a:p>
            <a:r>
              <a:rPr lang="en-US" dirty="0" smtClean="0"/>
              <a:t>Viewing QI, not as just one more thing that has to be done, but as second nature and “the way we do things here”.</a:t>
            </a:r>
          </a:p>
        </p:txBody>
      </p:sp>
    </p:spTree>
    <p:extLst>
      <p:ext uri="{BB962C8B-B14F-4D97-AF65-F5344CB8AC3E}">
        <p14:creationId xmlns:p14="http://schemas.microsoft.com/office/powerpoint/2010/main" xmlns="" val="172269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Autofit/>
          </a:bodyPr>
          <a:lstStyle/>
          <a:p>
            <a:r>
              <a:rPr lang="en-US" sz="3600" dirty="0" smtClean="0"/>
              <a:t>Building the Foundation of a QI Culture: Customer Focus</a:t>
            </a:r>
            <a:endParaRPr lang="en-US" sz="3600"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a:bodyPr>
          <a:lstStyle/>
          <a:p>
            <a:r>
              <a:rPr lang="en-US" dirty="0" smtClean="0"/>
              <a:t>Customer service is a core tenet of quality.</a:t>
            </a:r>
          </a:p>
          <a:p>
            <a:r>
              <a:rPr lang="en-US" dirty="0" smtClean="0"/>
              <a:t>Services must be customer-driven.</a:t>
            </a:r>
          </a:p>
          <a:p>
            <a:r>
              <a:rPr lang="en-US" dirty="0" smtClean="0"/>
              <a:t>Customers are stakeholders, and need to be involved in the process.</a:t>
            </a:r>
          </a:p>
        </p:txBody>
      </p:sp>
      <p:pic>
        <p:nvPicPr>
          <p:cNvPr id="4" name="Picture 3" descr="Screen Shot 2015-04-15 at 11.40.28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18801" y="4190174"/>
            <a:ext cx="4970433" cy="1737631"/>
          </a:xfrm>
          <a:prstGeom prst="rect">
            <a:avLst/>
          </a:prstGeom>
        </p:spPr>
      </p:pic>
    </p:spTree>
    <p:extLst>
      <p:ext uri="{BB962C8B-B14F-4D97-AF65-F5344CB8AC3E}">
        <p14:creationId xmlns:p14="http://schemas.microsoft.com/office/powerpoint/2010/main" xmlns="" val="864638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Autofit/>
          </a:bodyPr>
          <a:lstStyle/>
          <a:p>
            <a:r>
              <a:rPr lang="en-US" sz="3600" dirty="0" smtClean="0"/>
              <a:t>Building the Foundation of a QI Culture: Teamwork and Collaboration</a:t>
            </a:r>
            <a:endParaRPr lang="en-US" sz="3600"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a:bodyPr>
          <a:lstStyle/>
          <a:p>
            <a:r>
              <a:rPr lang="en-US" dirty="0" smtClean="0"/>
              <a:t>Recognize QI culture as an organization-wide effort that can only be achieved through teamwork and collaboration.</a:t>
            </a:r>
          </a:p>
          <a:p>
            <a:r>
              <a:rPr lang="en-US" dirty="0" smtClean="0"/>
              <a:t>Teams need to be routinely formed to brainstorm, solve problems, implement QI projects and share lessons learned.</a:t>
            </a:r>
          </a:p>
          <a:p>
            <a:r>
              <a:rPr lang="en-US" dirty="0" smtClean="0"/>
              <a:t>Collaborations among divisions and programs must exist to standardize processes and break silos.</a:t>
            </a:r>
          </a:p>
        </p:txBody>
      </p:sp>
    </p:spTree>
    <p:extLst>
      <p:ext uri="{BB962C8B-B14F-4D97-AF65-F5344CB8AC3E}">
        <p14:creationId xmlns:p14="http://schemas.microsoft.com/office/powerpoint/2010/main" xmlns="" val="3535918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3639"/>
            <a:ext cx="8153400" cy="990600"/>
          </a:xfrm>
        </p:spPr>
        <p:txBody>
          <a:bodyPr>
            <a:noAutofit/>
          </a:bodyPr>
          <a:lstStyle/>
          <a:p>
            <a:r>
              <a:rPr lang="en-US" sz="3600" dirty="0" smtClean="0"/>
              <a:t>Building the Foundation of a QI Culture: Continuous Process Improvement</a:t>
            </a:r>
            <a:endParaRPr lang="en-US" sz="3600" dirty="0"/>
          </a:p>
        </p:txBody>
      </p:sp>
      <p:pic>
        <p:nvPicPr>
          <p:cNvPr id="5"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flipH="1">
            <a:off x="3019170" y="6141613"/>
            <a:ext cx="2654471" cy="307777"/>
          </a:xfrm>
          <a:prstGeom prst="rect">
            <a:avLst/>
          </a:prstGeom>
          <a:noFill/>
        </p:spPr>
        <p:txBody>
          <a:bodyPr wrap="square" rtlCol="0">
            <a:spAutoFit/>
          </a:bodyPr>
          <a:lstStyle/>
          <a:p>
            <a:r>
              <a:rPr lang="en-US" sz="1400" dirty="0" smtClean="0"/>
              <a:t>*http</a:t>
            </a:r>
            <a:r>
              <a:rPr lang="en-US" sz="1400" dirty="0"/>
              <a:t>://</a:t>
            </a:r>
            <a:r>
              <a:rPr lang="en-US" sz="1400" dirty="0" err="1"/>
              <a:t>qiroadmap.org</a:t>
            </a:r>
            <a:r>
              <a:rPr lang="en-US" sz="1400" dirty="0"/>
              <a:t>/resources/</a:t>
            </a:r>
          </a:p>
        </p:txBody>
      </p:sp>
      <p:sp>
        <p:nvSpPr>
          <p:cNvPr id="3" name="Content Placeholder 2"/>
          <p:cNvSpPr>
            <a:spLocks noGrp="1"/>
          </p:cNvSpPr>
          <p:nvPr>
            <p:ph sz="quarter" idx="1"/>
          </p:nvPr>
        </p:nvSpPr>
        <p:spPr>
          <a:xfrm>
            <a:off x="612648" y="1851675"/>
            <a:ext cx="8040250" cy="3952845"/>
          </a:xfrm>
        </p:spPr>
        <p:txBody>
          <a:bodyPr>
            <a:normAutofit/>
          </a:bodyPr>
          <a:lstStyle/>
          <a:p>
            <a:r>
              <a:rPr lang="en-US" dirty="0" smtClean="0"/>
              <a:t>Shoot for better, not perfection.</a:t>
            </a:r>
          </a:p>
          <a:p>
            <a:r>
              <a:rPr lang="en-US" dirty="0" smtClean="0"/>
              <a:t>Never-ending quest to improve processes by identifying root causes of problems, making gradual improvements to reduce variation, improve the quality of services and increase customer satisfaction</a:t>
            </a:r>
          </a:p>
          <a:p>
            <a:endParaRPr lang="en-US" dirty="0" smtClean="0"/>
          </a:p>
          <a:p>
            <a:endParaRPr lang="en-US" dirty="0" smtClean="0"/>
          </a:p>
        </p:txBody>
      </p:sp>
    </p:spTree>
    <p:extLst>
      <p:ext uri="{BB962C8B-B14F-4D97-AF65-F5344CB8AC3E}">
        <p14:creationId xmlns:p14="http://schemas.microsoft.com/office/powerpoint/2010/main" xmlns="" val="232184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
            </a:r>
            <a:br>
              <a:rPr lang="en-US" sz="3600" dirty="0" smtClean="0"/>
            </a:br>
            <a:r>
              <a:rPr lang="en-US" sz="3600" dirty="0" smtClean="0"/>
              <a:t>CPQCC Breast Milk Nutrition QI Collaborative: Sustainability Facilitators:  How?</a:t>
            </a:r>
            <a:br>
              <a:rPr lang="en-US" sz="3600" dirty="0" smtClean="0"/>
            </a:br>
            <a:endParaRPr lang="en-US" sz="3600" dirty="0"/>
          </a:p>
        </p:txBody>
      </p:sp>
      <p:sp>
        <p:nvSpPr>
          <p:cNvPr id="3" name="Content Placeholder 2"/>
          <p:cNvSpPr>
            <a:spLocks noGrp="1"/>
          </p:cNvSpPr>
          <p:nvPr>
            <p:ph sz="quarter" idx="1"/>
          </p:nvPr>
        </p:nvSpPr>
        <p:spPr>
          <a:xfrm>
            <a:off x="367956" y="1600200"/>
            <a:ext cx="8398092" cy="4495800"/>
          </a:xfrm>
        </p:spPr>
        <p:txBody>
          <a:bodyPr>
            <a:normAutofit/>
          </a:bodyPr>
          <a:lstStyle/>
          <a:p>
            <a:pPr marL="0" indent="0">
              <a:buNone/>
            </a:pPr>
            <a:r>
              <a:rPr lang="en-US" sz="3200" dirty="0" smtClean="0"/>
              <a:t>Incorporation in daily workflow leading to cultural change</a:t>
            </a:r>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Screen Shot 2015-04-15 at 12.02.03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53270" y="3065396"/>
            <a:ext cx="6103582" cy="2449644"/>
          </a:xfrm>
          <a:prstGeom prst="rect">
            <a:avLst/>
          </a:prstGeom>
        </p:spPr>
      </p:pic>
    </p:spTree>
    <p:extLst>
      <p:ext uri="{BB962C8B-B14F-4D97-AF65-F5344CB8AC3E}">
        <p14:creationId xmlns:p14="http://schemas.microsoft.com/office/powerpoint/2010/main" xmlns="" val="4106146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
            </a:r>
            <a:br>
              <a:rPr lang="en-US" sz="3600" dirty="0" smtClean="0"/>
            </a:br>
            <a:r>
              <a:rPr lang="en-US" sz="3600" dirty="0" smtClean="0"/>
              <a:t>CPQCC Breast Milk Nutrition QI Collaborative: Sustainability Facilitators:  How?</a:t>
            </a:r>
            <a:br>
              <a:rPr lang="en-US" sz="3600" dirty="0" smtClean="0"/>
            </a:br>
            <a:endParaRPr lang="en-US" sz="3600" dirty="0"/>
          </a:p>
        </p:txBody>
      </p:sp>
      <p:sp>
        <p:nvSpPr>
          <p:cNvPr id="3" name="Content Placeholder 2"/>
          <p:cNvSpPr>
            <a:spLocks noGrp="1"/>
          </p:cNvSpPr>
          <p:nvPr>
            <p:ph sz="quarter" idx="1"/>
          </p:nvPr>
        </p:nvSpPr>
        <p:spPr>
          <a:xfrm>
            <a:off x="367956" y="1600200"/>
            <a:ext cx="8398092" cy="4495800"/>
          </a:xfrm>
        </p:spPr>
        <p:txBody>
          <a:bodyPr>
            <a:normAutofit/>
          </a:bodyPr>
          <a:lstStyle/>
          <a:p>
            <a:pPr marL="0" lvl="1" indent="0">
              <a:spcBef>
                <a:spcPts val="700"/>
              </a:spcBef>
              <a:buClr>
                <a:schemeClr val="accent2"/>
              </a:buClr>
              <a:buSzPct val="60000"/>
              <a:buNone/>
            </a:pPr>
            <a:r>
              <a:rPr lang="en-US" sz="3200" dirty="0"/>
              <a:t>Advanced approach to staff education</a:t>
            </a:r>
          </a:p>
          <a:p>
            <a:pPr marL="0" indent="0">
              <a:buNone/>
            </a:pPr>
            <a:endParaRPr lang="en-US" sz="3200" dirty="0" smtClean="0"/>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creen Shot 2015-04-15 at 11.49.51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3765" y="2374037"/>
            <a:ext cx="7118742" cy="3383661"/>
          </a:xfrm>
          <a:prstGeom prst="rect">
            <a:avLst/>
          </a:prstGeom>
        </p:spPr>
      </p:pic>
    </p:spTree>
    <p:extLst>
      <p:ext uri="{BB962C8B-B14F-4D97-AF65-F5344CB8AC3E}">
        <p14:creationId xmlns:p14="http://schemas.microsoft.com/office/powerpoint/2010/main" xmlns="" val="3012470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
            </a:r>
            <a:br>
              <a:rPr lang="en-US" sz="3600" dirty="0" smtClean="0"/>
            </a:br>
            <a:r>
              <a:rPr lang="en-US" sz="3600" dirty="0" smtClean="0"/>
              <a:t>CPQCC Breast Milk Nutrition QI Collaborative: Sustainability Facilitators:  How?</a:t>
            </a:r>
            <a:br>
              <a:rPr lang="en-US" sz="3600" dirty="0" smtClean="0"/>
            </a:br>
            <a:endParaRPr lang="en-US" sz="3600" dirty="0"/>
          </a:p>
        </p:txBody>
      </p:sp>
      <p:sp>
        <p:nvSpPr>
          <p:cNvPr id="3" name="Content Placeholder 2"/>
          <p:cNvSpPr>
            <a:spLocks noGrp="1"/>
          </p:cNvSpPr>
          <p:nvPr>
            <p:ph sz="quarter" idx="1"/>
          </p:nvPr>
        </p:nvSpPr>
        <p:spPr>
          <a:xfrm>
            <a:off x="367956" y="1600200"/>
            <a:ext cx="8398092" cy="4495800"/>
          </a:xfrm>
        </p:spPr>
        <p:txBody>
          <a:bodyPr>
            <a:normAutofit/>
          </a:bodyPr>
          <a:lstStyle/>
          <a:p>
            <a:pPr marL="0" lvl="1" indent="0">
              <a:spcBef>
                <a:spcPts val="700"/>
              </a:spcBef>
              <a:buClr>
                <a:schemeClr val="accent2"/>
              </a:buClr>
              <a:buSzPct val="60000"/>
              <a:buNone/>
            </a:pPr>
            <a:r>
              <a:rPr lang="en-US" sz="3200" dirty="0"/>
              <a:t>Multidisciplinary team involvement with an emphasis on physician involvement</a:t>
            </a:r>
          </a:p>
          <a:p>
            <a:pPr marL="0" indent="0">
              <a:buNone/>
            </a:pPr>
            <a:endParaRPr lang="en-US" sz="3200" dirty="0" smtClean="0"/>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creen Shot 2015-04-15 at 11.50.26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85117" y="2860122"/>
            <a:ext cx="5050888" cy="3644739"/>
          </a:xfrm>
          <a:prstGeom prst="rect">
            <a:avLst/>
          </a:prstGeom>
        </p:spPr>
      </p:pic>
    </p:spTree>
    <p:extLst>
      <p:ext uri="{BB962C8B-B14F-4D97-AF65-F5344CB8AC3E}">
        <p14:creationId xmlns:p14="http://schemas.microsoft.com/office/powerpoint/2010/main" xmlns="" val="684014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
            </a:r>
            <a:br>
              <a:rPr lang="en-US" sz="3600" dirty="0" smtClean="0"/>
            </a:br>
            <a:r>
              <a:rPr lang="en-US" sz="3600" dirty="0" smtClean="0"/>
              <a:t>CPQCC Breast Milk Nutrition QI Collaborative: Sustainability Facilitators:  How?</a:t>
            </a:r>
            <a:br>
              <a:rPr lang="en-US" sz="3600" dirty="0" smtClean="0"/>
            </a:br>
            <a:endParaRPr lang="en-US" sz="3600" dirty="0"/>
          </a:p>
        </p:txBody>
      </p:sp>
      <p:sp>
        <p:nvSpPr>
          <p:cNvPr id="3" name="Content Placeholder 2"/>
          <p:cNvSpPr>
            <a:spLocks noGrp="1"/>
          </p:cNvSpPr>
          <p:nvPr>
            <p:ph sz="quarter" idx="1"/>
          </p:nvPr>
        </p:nvSpPr>
        <p:spPr>
          <a:xfrm>
            <a:off x="367956" y="1600200"/>
            <a:ext cx="8398092" cy="4495800"/>
          </a:xfrm>
        </p:spPr>
        <p:txBody>
          <a:bodyPr>
            <a:normAutofit/>
          </a:bodyPr>
          <a:lstStyle/>
          <a:p>
            <a:pPr marL="0" lvl="1" indent="0">
              <a:spcBef>
                <a:spcPts val="700"/>
              </a:spcBef>
              <a:buClr>
                <a:schemeClr val="accent2"/>
              </a:buClr>
              <a:buSzPct val="60000"/>
              <a:buNone/>
            </a:pPr>
            <a:r>
              <a:rPr lang="en-US" sz="3200" dirty="0"/>
              <a:t>Data-driven feedback system (routine data collection, data review and data sharing with team members)</a:t>
            </a:r>
          </a:p>
          <a:p>
            <a:pPr marL="0" indent="0">
              <a:buNone/>
            </a:pPr>
            <a:endParaRPr lang="en-US" sz="3200" dirty="0" smtClean="0"/>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creen Shot 2015-04-15 at 11.58.37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6134" y="3186551"/>
            <a:ext cx="5003800" cy="2743200"/>
          </a:xfrm>
          <a:prstGeom prst="rect">
            <a:avLst/>
          </a:prstGeom>
        </p:spPr>
      </p:pic>
    </p:spTree>
    <p:extLst>
      <p:ext uri="{BB962C8B-B14F-4D97-AF65-F5344CB8AC3E}">
        <p14:creationId xmlns:p14="http://schemas.microsoft.com/office/powerpoint/2010/main" xmlns="" val="2002925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
            </a:r>
            <a:br>
              <a:rPr lang="en-US" sz="3600" dirty="0" smtClean="0"/>
            </a:br>
            <a:r>
              <a:rPr lang="en-US" sz="3600" dirty="0" smtClean="0"/>
              <a:t>CPQCC Breast Milk Nutrition QI Collaborative: Sustainability Facilitators:  How?</a:t>
            </a:r>
            <a:br>
              <a:rPr lang="en-US" sz="3600" dirty="0" smtClean="0"/>
            </a:br>
            <a:endParaRPr lang="en-US" sz="3600" dirty="0"/>
          </a:p>
        </p:txBody>
      </p:sp>
      <p:sp>
        <p:nvSpPr>
          <p:cNvPr id="3" name="Content Placeholder 2"/>
          <p:cNvSpPr>
            <a:spLocks noGrp="1"/>
          </p:cNvSpPr>
          <p:nvPr>
            <p:ph sz="quarter" idx="1"/>
          </p:nvPr>
        </p:nvSpPr>
        <p:spPr>
          <a:xfrm>
            <a:off x="367956" y="1600200"/>
            <a:ext cx="8398092" cy="4495800"/>
          </a:xfrm>
        </p:spPr>
        <p:txBody>
          <a:bodyPr>
            <a:normAutofit/>
          </a:bodyPr>
          <a:lstStyle/>
          <a:p>
            <a:pPr marL="0" indent="0">
              <a:buNone/>
            </a:pPr>
            <a:r>
              <a:rPr lang="en-US" sz="3200" dirty="0" smtClean="0"/>
              <a:t>Accountability</a:t>
            </a:r>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creen Shot 2015-04-15 at 11.59.47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53270" y="2329541"/>
            <a:ext cx="5936758" cy="3629292"/>
          </a:xfrm>
          <a:prstGeom prst="rect">
            <a:avLst/>
          </a:prstGeom>
        </p:spPr>
      </p:pic>
    </p:spTree>
    <p:extLst>
      <p:ext uri="{BB962C8B-B14F-4D97-AF65-F5344CB8AC3E}">
        <p14:creationId xmlns:p14="http://schemas.microsoft.com/office/powerpoint/2010/main" xmlns="" val="3718413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9898"/>
            <a:ext cx="8153400" cy="990600"/>
          </a:xfrm>
        </p:spPr>
        <p:txBody>
          <a:bodyPr>
            <a:noAutofit/>
          </a:bodyPr>
          <a:lstStyle/>
          <a:p>
            <a:r>
              <a:rPr lang="en-US" sz="3600" dirty="0" smtClean="0"/>
              <a:t>CPQCC Breast Milk Nutrition QI Collaborative</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Breast milk feeding rates were compared between  baseline (54.6%), implementation (61.7%) and sustainability periods.</a:t>
            </a:r>
          </a:p>
          <a:p>
            <a:r>
              <a:rPr lang="en-US" dirty="0" smtClean="0"/>
              <a:t>Secondary outcome measures included NEC rates (declined from 7% to 4.3%) and length of stay.</a:t>
            </a:r>
          </a:p>
          <a:p>
            <a:r>
              <a:rPr lang="en-US" dirty="0" smtClean="0"/>
              <a:t>Review of post-collaborative data showed sustained improvement in the 6 months immediately following the collaborative.</a:t>
            </a:r>
          </a:p>
          <a:p>
            <a:r>
              <a:rPr lang="en-US" dirty="0" smtClean="0"/>
              <a:t>Within 18 months, breast milk rates had returned to baseline.</a:t>
            </a:r>
          </a:p>
          <a:p>
            <a:endParaRPr lang="en-US" dirty="0"/>
          </a:p>
        </p:txBody>
      </p:sp>
      <p:pic>
        <p:nvPicPr>
          <p:cNvPr id="4" name="Picture 77" descr="Macintosh HD:Users:barbar:Desktop:Screen Shot 2015-02-24 at 2.19.44 P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8688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Program Sustainability Framework and Domain Descriptions</a:t>
            </a:r>
          </a:p>
        </p:txBody>
      </p:sp>
      <p:pic>
        <p:nvPicPr>
          <p:cNvPr id="12" name="Content Placeholder 11" descr="adapted_framework_final_descriptions.pdf"/>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14321" b="14321"/>
          <a:stretch>
            <a:fillRect/>
          </a:stretch>
        </p:blipFill>
        <p:spPr/>
      </p:pic>
      <p:sp>
        <p:nvSpPr>
          <p:cNvPr id="13" name="TextBox 12"/>
          <p:cNvSpPr txBox="1"/>
          <p:nvPr/>
        </p:nvSpPr>
        <p:spPr>
          <a:xfrm>
            <a:off x="7331075" y="6369513"/>
            <a:ext cx="2612056" cy="276999"/>
          </a:xfrm>
          <a:prstGeom prst="rect">
            <a:avLst/>
          </a:prstGeom>
          <a:noFill/>
        </p:spPr>
        <p:txBody>
          <a:bodyPr wrap="square" rtlCol="0">
            <a:spAutoFit/>
          </a:bodyPr>
          <a:lstStyle/>
          <a:p>
            <a:r>
              <a:rPr lang="en-US" sz="1200" dirty="0"/>
              <a:t>https://</a:t>
            </a:r>
            <a:r>
              <a:rPr lang="en-US" sz="1200" dirty="0" err="1"/>
              <a:t>sustaintool.org</a:t>
            </a:r>
            <a:endParaRPr lang="en-US" sz="1200" dirty="0"/>
          </a:p>
        </p:txBody>
      </p:sp>
      <p:sp>
        <p:nvSpPr>
          <p:cNvPr id="15" name="TextBox 14"/>
          <p:cNvSpPr txBox="1"/>
          <p:nvPr/>
        </p:nvSpPr>
        <p:spPr>
          <a:xfrm>
            <a:off x="232370" y="6277180"/>
            <a:ext cx="5480934" cy="461665"/>
          </a:xfrm>
          <a:prstGeom prst="rect">
            <a:avLst/>
          </a:prstGeom>
          <a:noFill/>
        </p:spPr>
        <p:txBody>
          <a:bodyPr wrap="square" rtlCol="0">
            <a:spAutoFit/>
          </a:bodyPr>
          <a:lstStyle/>
          <a:p>
            <a:r>
              <a:rPr lang="en-US" sz="1200" dirty="0"/>
              <a:t>Copyright 2013. The Program Sustainability Framework V2 is a copyrighted instrument of Washington University, St Louis, MO.</a:t>
            </a:r>
          </a:p>
        </p:txBody>
      </p:sp>
    </p:spTree>
    <p:extLst>
      <p:ext uri="{BB962C8B-B14F-4D97-AF65-F5344CB8AC3E}">
        <p14:creationId xmlns:p14="http://schemas.microsoft.com/office/powerpoint/2010/main" xmlns="" val="377076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xmlns="" val="3028028928"/>
              </p:ext>
            </p:extLst>
          </p:nvPr>
        </p:nvGraphicFramePr>
        <p:xfrm>
          <a:off x="959387" y="1704846"/>
          <a:ext cx="7294547" cy="4726512"/>
        </p:xfrm>
        <a:graphic>
          <a:graphicData uri="http://schemas.openxmlformats.org/presentationml/2006/ole">
            <p:oleObj spid="_x0000_s1028" name="Document" r:id="rId4" imgW="8368992" imgH="5422700" progId="Word.Document.12">
              <p:embed/>
            </p:oleObj>
          </a:graphicData>
        </a:graphic>
      </p:graphicFrame>
      <p:sp>
        <p:nvSpPr>
          <p:cNvPr id="6" name="TextBox 5"/>
          <p:cNvSpPr txBox="1"/>
          <p:nvPr/>
        </p:nvSpPr>
        <p:spPr>
          <a:xfrm>
            <a:off x="305284" y="246027"/>
            <a:ext cx="8443324" cy="923330"/>
          </a:xfrm>
          <a:prstGeom prst="rect">
            <a:avLst/>
          </a:prstGeom>
          <a:noFill/>
        </p:spPr>
        <p:txBody>
          <a:bodyPr wrap="square" rtlCol="0">
            <a:spAutoFit/>
          </a:bodyPr>
          <a:lstStyle/>
          <a:p>
            <a:r>
              <a:rPr lang="en-US" b="1" dirty="0"/>
              <a:t>QI Sustainability Planning </a:t>
            </a:r>
            <a:r>
              <a:rPr lang="en-US" b="1" dirty="0" smtClean="0"/>
              <a:t>Form*            </a:t>
            </a:r>
            <a:r>
              <a:rPr lang="en-US" sz="1200" b="1" dirty="0" smtClean="0"/>
              <a:t>Hospital</a:t>
            </a:r>
            <a:r>
              <a:rPr lang="en-US" sz="1200" b="1" dirty="0"/>
              <a:t>:    </a:t>
            </a:r>
            <a:r>
              <a:rPr lang="en-US" sz="1200" b="1" u="sng" dirty="0"/>
              <a:t>				</a:t>
            </a:r>
            <a:endParaRPr lang="en-US" sz="1200" dirty="0"/>
          </a:p>
          <a:p>
            <a:r>
              <a:rPr lang="en-US" b="1" dirty="0"/>
              <a:t>	             	    </a:t>
            </a:r>
            <a:r>
              <a:rPr lang="en-US" b="1" dirty="0" smtClean="0"/>
              <a:t>		    </a:t>
            </a:r>
            <a:r>
              <a:rPr lang="en-US" sz="1200" b="1" dirty="0" smtClean="0"/>
              <a:t>Initiative</a:t>
            </a:r>
            <a:r>
              <a:rPr lang="en-US" sz="1200" b="1" dirty="0"/>
              <a:t>:  </a:t>
            </a:r>
            <a:r>
              <a:rPr lang="en-US" sz="1200" u="sng" dirty="0"/>
              <a:t>				</a:t>
            </a:r>
            <a:endParaRPr lang="en-US" sz="1200" dirty="0"/>
          </a:p>
          <a:p>
            <a:r>
              <a:rPr lang="en-US" b="1" dirty="0"/>
              <a:t>	</a:t>
            </a:r>
            <a:r>
              <a:rPr lang="en-US" b="1" dirty="0" smtClean="0"/>
              <a:t>	</a:t>
            </a:r>
            <a:r>
              <a:rPr lang="en-US" sz="1200" b="1" dirty="0" smtClean="0"/>
              <a:t>		     Date:	</a:t>
            </a:r>
            <a:r>
              <a:rPr lang="en-US" sz="1200" b="1" u="sng" dirty="0" smtClean="0"/>
              <a:t>				</a:t>
            </a:r>
            <a:endParaRPr lang="en-US" dirty="0"/>
          </a:p>
        </p:txBody>
      </p:sp>
      <p:sp>
        <p:nvSpPr>
          <p:cNvPr id="8" name="TextBox 7"/>
          <p:cNvSpPr txBox="1"/>
          <p:nvPr/>
        </p:nvSpPr>
        <p:spPr>
          <a:xfrm>
            <a:off x="446837" y="6584621"/>
            <a:ext cx="3825236" cy="276999"/>
          </a:xfrm>
          <a:prstGeom prst="rect">
            <a:avLst/>
          </a:prstGeom>
          <a:noFill/>
        </p:spPr>
        <p:txBody>
          <a:bodyPr wrap="none" rtlCol="0">
            <a:spAutoFit/>
          </a:bodyPr>
          <a:lstStyle/>
          <a:p>
            <a:r>
              <a:rPr lang="en-US" sz="1200" dirty="0" smtClean="0"/>
              <a:t>*Shamelessly stolen, with gratitude, from the PQCNC, 2015</a:t>
            </a:r>
            <a:endParaRPr lang="en-US" sz="1200" dirty="0"/>
          </a:p>
        </p:txBody>
      </p:sp>
    </p:spTree>
    <p:extLst>
      <p:ext uri="{BB962C8B-B14F-4D97-AF65-F5344CB8AC3E}">
        <p14:creationId xmlns:p14="http://schemas.microsoft.com/office/powerpoint/2010/main" xmlns="" val="3018226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Screen Shot 2015-04-13 at 1.50.11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8811" y="1611851"/>
            <a:ext cx="3607237" cy="3453910"/>
          </a:xfrm>
          <a:prstGeom prst="rect">
            <a:avLst/>
          </a:prstGeom>
        </p:spPr>
      </p:pic>
      <p:sp>
        <p:nvSpPr>
          <p:cNvPr id="6" name="TextBox 5"/>
          <p:cNvSpPr txBox="1"/>
          <p:nvPr/>
        </p:nvSpPr>
        <p:spPr>
          <a:xfrm>
            <a:off x="378583" y="3834252"/>
            <a:ext cx="5308389" cy="2246769"/>
          </a:xfrm>
          <a:prstGeom prst="rect">
            <a:avLst/>
          </a:prstGeom>
          <a:noFill/>
        </p:spPr>
        <p:txBody>
          <a:bodyPr wrap="none" rtlCol="0">
            <a:spAutoFit/>
          </a:bodyPr>
          <a:lstStyle/>
          <a:p>
            <a:r>
              <a:rPr lang="en-US" sz="2000" dirty="0" smtClean="0"/>
              <a:t>Barbara Murphy, MSN, RN</a:t>
            </a:r>
          </a:p>
          <a:p>
            <a:r>
              <a:rPr lang="en-US" sz="2000" dirty="0" smtClean="0"/>
              <a:t>Director, CPQCC/CMQCC</a:t>
            </a:r>
          </a:p>
          <a:p>
            <a:r>
              <a:rPr lang="en-US" sz="2000" dirty="0" smtClean="0"/>
              <a:t>Director, Perinatal Programs</a:t>
            </a:r>
          </a:p>
          <a:p>
            <a:r>
              <a:rPr lang="en-US" sz="2000" dirty="0" smtClean="0"/>
              <a:t>Division of Neonatal and Developmental Medicine</a:t>
            </a:r>
          </a:p>
          <a:p>
            <a:r>
              <a:rPr lang="en-US" sz="2000" dirty="0" smtClean="0"/>
              <a:t>Stanford University</a:t>
            </a:r>
          </a:p>
          <a:p>
            <a:r>
              <a:rPr lang="en-US" sz="2000" dirty="0" smtClean="0"/>
              <a:t>650-723-4822</a:t>
            </a:r>
          </a:p>
          <a:p>
            <a:r>
              <a:rPr lang="en-US" sz="2000" dirty="0" err="1" smtClean="0"/>
              <a:t>barbar@stanford.edu</a:t>
            </a:r>
            <a:endParaRPr lang="en-US" sz="2000" dirty="0"/>
          </a:p>
        </p:txBody>
      </p:sp>
    </p:spTree>
    <p:extLst>
      <p:ext uri="{BB962C8B-B14F-4D97-AF65-F5344CB8AC3E}">
        <p14:creationId xmlns:p14="http://schemas.microsoft.com/office/powerpoint/2010/main" xmlns="" val="125764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09898"/>
            <a:ext cx="8153400" cy="990600"/>
          </a:xfrm>
        </p:spPr>
        <p:txBody>
          <a:bodyPr>
            <a:noAutofit/>
          </a:bodyPr>
          <a:lstStyle/>
          <a:p>
            <a:r>
              <a:rPr lang="en-US" sz="3600" dirty="0" smtClean="0"/>
              <a:t>CPQCC Breast Milk Nutrition QI Collaborative – What Happened?</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dirty="0" smtClean="0"/>
              <a:t>CPQCC conducted a study 31 months after the end of the formal collaborative to assess the systems-level qualitative factors that promoted sustained improvement in sites that effectively sustained these improvements following participation.</a:t>
            </a:r>
          </a:p>
          <a:p>
            <a:r>
              <a:rPr lang="en-US" dirty="0" smtClean="0"/>
              <a:t>11 NICUs invited to participate in site-specific, standardized scripted phone interviews with local teams; 8 participated.</a:t>
            </a:r>
          </a:p>
          <a:p>
            <a:r>
              <a:rPr lang="en-US" dirty="0" smtClean="0"/>
              <a:t>Analysis conducted via qualitative research methodology to identify facilitators or barriers to sustainability.</a:t>
            </a:r>
          </a:p>
          <a:p>
            <a:endParaRPr lang="en-US" dirty="0"/>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391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109898"/>
            <a:ext cx="8707933" cy="990600"/>
          </a:xfrm>
        </p:spPr>
        <p:txBody>
          <a:bodyPr>
            <a:noAutofit/>
          </a:bodyPr>
          <a:lstStyle/>
          <a:p>
            <a:r>
              <a:rPr lang="en-US" sz="3600" dirty="0" smtClean="0"/>
              <a:t>CPQCC Breast Milk Nutrition QI Collaborative: Sustainability Study Findings</a:t>
            </a:r>
            <a:endParaRPr lang="en-US" sz="3600" dirty="0"/>
          </a:p>
        </p:txBody>
      </p:sp>
      <p:sp>
        <p:nvSpPr>
          <p:cNvPr id="3" name="Content Placeholder 2"/>
          <p:cNvSpPr>
            <a:spLocks noGrp="1"/>
          </p:cNvSpPr>
          <p:nvPr>
            <p:ph sz="quarter" idx="1"/>
          </p:nvPr>
        </p:nvSpPr>
        <p:spPr>
          <a:xfrm>
            <a:off x="367956" y="1600200"/>
            <a:ext cx="8398092" cy="4495800"/>
          </a:xfrm>
        </p:spPr>
        <p:txBody>
          <a:bodyPr>
            <a:normAutofit lnSpcReduction="10000"/>
          </a:bodyPr>
          <a:lstStyle/>
          <a:p>
            <a:r>
              <a:rPr lang="en-US" dirty="0" smtClean="0"/>
              <a:t>Facilitators:</a:t>
            </a:r>
          </a:p>
          <a:p>
            <a:pPr lvl="1"/>
            <a:r>
              <a:rPr lang="en-US" dirty="0" smtClean="0"/>
              <a:t>Incorporation in daily workflow leading to cultural change</a:t>
            </a:r>
          </a:p>
          <a:p>
            <a:pPr lvl="1"/>
            <a:r>
              <a:rPr lang="en-US" dirty="0" smtClean="0"/>
              <a:t>Advanced approach to staff education</a:t>
            </a:r>
          </a:p>
          <a:p>
            <a:pPr lvl="1"/>
            <a:r>
              <a:rPr lang="en-US" dirty="0" smtClean="0"/>
              <a:t>Multidisciplinary team involvement with an emphasis on physician involvement</a:t>
            </a:r>
          </a:p>
          <a:p>
            <a:pPr lvl="1"/>
            <a:r>
              <a:rPr lang="en-US" dirty="0" smtClean="0"/>
              <a:t>Data-driven feedback system (routine data collection, data review and data sharing with team members)</a:t>
            </a:r>
          </a:p>
          <a:p>
            <a:r>
              <a:rPr lang="en-US" dirty="0" smtClean="0"/>
              <a:t>Formal involvement in structured collaborative contributed to initial success, but not sustainability.</a:t>
            </a:r>
          </a:p>
        </p:txBody>
      </p:sp>
      <p:pic>
        <p:nvPicPr>
          <p:cNvPr id="4"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descr="CMQCC_Logo_NEW 2015 copy.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299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dirty="0"/>
              <a:t>	</a:t>
            </a:r>
            <a:r>
              <a:rPr lang="en-US" dirty="0" smtClean="0"/>
              <a:t>					</a:t>
            </a:r>
          </a:p>
          <a:p>
            <a:pPr marL="0" indent="0">
              <a:buNone/>
            </a:pPr>
            <a:endParaRPr lang="en-US" sz="6000" dirty="0"/>
          </a:p>
          <a:p>
            <a:pPr marL="0" indent="0">
              <a:buNone/>
            </a:pPr>
            <a:r>
              <a:rPr lang="en-US" sz="6000" dirty="0"/>
              <a:t>	</a:t>
            </a:r>
            <a:r>
              <a:rPr lang="en-US" sz="6000" dirty="0" smtClean="0"/>
              <a:t>					DUH!!</a:t>
            </a:r>
            <a:endParaRPr lang="en-US" sz="6000" dirty="0"/>
          </a:p>
        </p:txBody>
      </p:sp>
      <p:pic>
        <p:nvPicPr>
          <p:cNvPr id="4"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creen Shot 2015-04-15 at 6.49.28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8815" y="2221493"/>
            <a:ext cx="4072197" cy="3298143"/>
          </a:xfrm>
          <a:prstGeom prst="rect">
            <a:avLst/>
          </a:prstGeom>
        </p:spPr>
      </p:pic>
    </p:spTree>
    <p:extLst>
      <p:ext uri="{BB962C8B-B14F-4D97-AF65-F5344CB8AC3E}">
        <p14:creationId xmlns:p14="http://schemas.microsoft.com/office/powerpoint/2010/main" xmlns="" val="3718113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Sustainability: </a:t>
            </a:r>
            <a:r>
              <a:rPr lang="en-US" sz="3200" dirty="0"/>
              <a:t>“When new ways of working and improved outcomes become the norm.</a:t>
            </a:r>
            <a:r>
              <a:rPr lang="en-US" sz="3200" dirty="0" smtClean="0"/>
              <a:t>”*</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780745023"/>
              </p:ext>
            </p:extLst>
          </p:nvPr>
        </p:nvGraphicFramePr>
        <p:xfrm>
          <a:off x="612775" y="1600200"/>
          <a:ext cx="8153400" cy="3931920"/>
        </p:xfrm>
        <a:graphic>
          <a:graphicData uri="http://schemas.openxmlformats.org/drawingml/2006/table">
            <a:tbl>
              <a:tblPr firstRow="1" bandRow="1">
                <a:tableStyleId>{5C22544A-7EE6-4342-B048-85BDC9FD1C3A}</a:tableStyleId>
              </a:tblPr>
              <a:tblGrid>
                <a:gridCol w="4597955"/>
                <a:gridCol w="3555445"/>
              </a:tblGrid>
              <a:tr h="3349668">
                <a:tc>
                  <a:txBody>
                    <a:bodyPr/>
                    <a:lstStyle/>
                    <a:p>
                      <a:pPr marL="457200" indent="-457200">
                        <a:buFont typeface="Arial"/>
                        <a:buChar char="•"/>
                      </a:pPr>
                      <a:r>
                        <a:rPr lang="en-US" sz="2800" dirty="0" smtClean="0"/>
                        <a:t>Perceived value</a:t>
                      </a:r>
                    </a:p>
                    <a:p>
                      <a:pPr marL="457200" indent="-457200">
                        <a:buFont typeface="Arial"/>
                        <a:buChar char="•"/>
                      </a:pPr>
                      <a:r>
                        <a:rPr lang="en-US" sz="2800" dirty="0" smtClean="0"/>
                        <a:t>Monitoring and feedback</a:t>
                      </a:r>
                    </a:p>
                    <a:p>
                      <a:pPr marL="457200" indent="-457200">
                        <a:buFont typeface="Arial"/>
                        <a:buChar char="•"/>
                      </a:pPr>
                      <a:r>
                        <a:rPr lang="en-US" sz="2800" dirty="0" smtClean="0"/>
                        <a:t>Leadership</a:t>
                      </a:r>
                    </a:p>
                    <a:p>
                      <a:pPr marL="457200" indent="-457200">
                        <a:buFont typeface="Arial"/>
                        <a:buChar char="•"/>
                      </a:pPr>
                      <a:r>
                        <a:rPr lang="en-US" sz="2800" dirty="0" smtClean="0"/>
                        <a:t>Staff</a:t>
                      </a:r>
                    </a:p>
                    <a:p>
                      <a:pPr marL="457200" indent="-457200">
                        <a:buFont typeface="Arial"/>
                        <a:buChar char="•"/>
                      </a:pPr>
                      <a:r>
                        <a:rPr lang="en-US" sz="2800" dirty="0" smtClean="0"/>
                        <a:t>Shared Models</a:t>
                      </a:r>
                    </a:p>
                    <a:p>
                      <a:pPr marL="457200" indent="-457200">
                        <a:buFont typeface="Arial"/>
                        <a:buChar char="•"/>
                      </a:pPr>
                      <a:r>
                        <a:rPr lang="en-US" sz="2800" dirty="0" smtClean="0"/>
                        <a:t>Organizational infrastructure</a:t>
                      </a:r>
                    </a:p>
                    <a:p>
                      <a:endParaRPr lang="en-US" sz="2800" dirty="0"/>
                    </a:p>
                  </a:txBody>
                  <a:tcPr/>
                </a:tc>
                <a:tc>
                  <a:txBody>
                    <a:bodyPr/>
                    <a:lstStyle/>
                    <a:p>
                      <a:pPr marL="457200" indent="-457200">
                        <a:buFont typeface="Arial"/>
                        <a:buChar char="•"/>
                      </a:pPr>
                      <a:r>
                        <a:rPr lang="en-US" sz="2800" dirty="0" smtClean="0"/>
                        <a:t>Organizational fit</a:t>
                      </a:r>
                    </a:p>
                    <a:p>
                      <a:pPr marL="457200" indent="-457200">
                        <a:buFont typeface="Arial"/>
                        <a:buChar char="•"/>
                      </a:pPr>
                      <a:r>
                        <a:rPr lang="en-US" sz="2800" dirty="0" smtClean="0"/>
                        <a:t>Community fit</a:t>
                      </a:r>
                    </a:p>
                    <a:p>
                      <a:pPr marL="457200" indent="-457200">
                        <a:buFont typeface="Arial"/>
                        <a:buChar char="•"/>
                      </a:pPr>
                      <a:r>
                        <a:rPr lang="en-US" sz="2800" dirty="0" smtClean="0"/>
                        <a:t>Partners</a:t>
                      </a:r>
                    </a:p>
                    <a:p>
                      <a:pPr marL="457200" indent="-457200">
                        <a:buFont typeface="Arial"/>
                        <a:buChar char="•"/>
                      </a:pPr>
                      <a:r>
                        <a:rPr lang="en-US" sz="2800" dirty="0" smtClean="0"/>
                        <a:t>Spread</a:t>
                      </a:r>
                    </a:p>
                    <a:p>
                      <a:pPr marL="457200" indent="-457200">
                        <a:buFont typeface="Arial"/>
                        <a:buChar char="•"/>
                      </a:pPr>
                      <a:r>
                        <a:rPr lang="en-US" sz="2800" dirty="0" smtClean="0"/>
                        <a:t>Funding</a:t>
                      </a:r>
                    </a:p>
                    <a:p>
                      <a:pPr marL="457200" indent="-457200">
                        <a:buFont typeface="Arial"/>
                        <a:buChar char="•"/>
                      </a:pPr>
                      <a:r>
                        <a:rPr lang="en-US" sz="2800" dirty="0" smtClean="0"/>
                        <a:t>Government policies</a:t>
                      </a:r>
                    </a:p>
                    <a:p>
                      <a:endParaRPr lang="en-US" sz="2800" dirty="0"/>
                    </a:p>
                  </a:txBody>
                  <a:tcPr/>
                </a:tc>
              </a:tr>
            </a:tbl>
          </a:graphicData>
        </a:graphic>
      </p:graphicFrame>
      <p:sp>
        <p:nvSpPr>
          <p:cNvPr id="5" name="TextBox 4"/>
          <p:cNvSpPr txBox="1"/>
          <p:nvPr/>
        </p:nvSpPr>
        <p:spPr>
          <a:xfrm>
            <a:off x="612775" y="5258632"/>
            <a:ext cx="8289449" cy="1015663"/>
          </a:xfrm>
          <a:prstGeom prst="rect">
            <a:avLst/>
          </a:prstGeom>
          <a:noFill/>
        </p:spPr>
        <p:txBody>
          <a:bodyPr wrap="none" rtlCol="0">
            <a:spAutoFit/>
          </a:bodyPr>
          <a:lstStyle/>
          <a:p>
            <a:r>
              <a:rPr lang="en-US" sz="1400" dirty="0" smtClean="0"/>
              <a:t>  *Sustainability</a:t>
            </a:r>
            <a:r>
              <a:rPr lang="en-US" sz="1400" dirty="0"/>
              <a:t>: Model and Guide. National Health Service Institute for Innovation and Improvement. UK. </a:t>
            </a:r>
            <a:r>
              <a:rPr lang="en-US" sz="1400" dirty="0" smtClean="0"/>
              <a:t>2007</a:t>
            </a:r>
          </a:p>
          <a:p>
            <a:r>
              <a:rPr lang="en-US" sz="1400" dirty="0" smtClean="0"/>
              <a:t>**Thomas, S and Zahn, D. Sustaining Improved Outcomes: A Toolkit. NYS Health Foundation. 2010</a:t>
            </a:r>
          </a:p>
          <a:p>
            <a:r>
              <a:rPr lang="en-US" sz="1400" dirty="0"/>
              <a:t> </a:t>
            </a:r>
            <a:r>
              <a:rPr lang="en-US" sz="1400" dirty="0" smtClean="0"/>
              <a:t>  </a:t>
            </a:r>
            <a:r>
              <a:rPr lang="en-US" sz="1400" dirty="0"/>
              <a:t>(http://</a:t>
            </a:r>
            <a:r>
              <a:rPr lang="en-US" sz="1400" dirty="0" err="1"/>
              <a:t>nyshealthfoundation.org</a:t>
            </a:r>
            <a:r>
              <a:rPr lang="en-US" sz="1400" dirty="0"/>
              <a:t>/resources-and-reports/resource/sustaining-improved-outcomes-a-</a:t>
            </a:r>
            <a:r>
              <a:rPr lang="en-US" sz="1400" dirty="0" smtClean="0"/>
              <a:t>toolkit)</a:t>
            </a:r>
            <a:endParaRPr lang="en-US" sz="1400" dirty="0"/>
          </a:p>
          <a:p>
            <a:endParaRPr lang="en-US" dirty="0"/>
          </a:p>
        </p:txBody>
      </p:sp>
      <p:pic>
        <p:nvPicPr>
          <p:cNvPr id="6" name="Picture 1" descr="CMQCC_Logo_NEW 2015 copy.pd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612775" y="1230868"/>
            <a:ext cx="386870"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xmlns="" val="306787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dirty="0" smtClean="0"/>
              <a:t>Sustainability: Key Factors*</a:t>
            </a:r>
            <a:endParaRPr lang="en-US"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lnSpcReduction="10000"/>
          </a:bodyPr>
          <a:lstStyle/>
          <a:p>
            <a:r>
              <a:rPr lang="en-US" dirty="0" smtClean="0">
                <a:solidFill>
                  <a:srgbClr val="FF6600"/>
                </a:solidFill>
              </a:rPr>
              <a:t>Innovation: </a:t>
            </a:r>
            <a:r>
              <a:rPr lang="en-US" dirty="0" smtClean="0"/>
              <a:t>doing something different, rather than doing the same thing better</a:t>
            </a:r>
          </a:p>
          <a:p>
            <a:r>
              <a:rPr lang="en-US" dirty="0" smtClean="0">
                <a:solidFill>
                  <a:srgbClr val="FF6600"/>
                </a:solidFill>
              </a:rPr>
              <a:t>Measurement: </a:t>
            </a:r>
            <a:r>
              <a:rPr lang="en-US" dirty="0" smtClean="0"/>
              <a:t>to determine which changes demonstrate improvement and by how much</a:t>
            </a:r>
          </a:p>
          <a:p>
            <a:r>
              <a:rPr lang="en-US" dirty="0" smtClean="0">
                <a:solidFill>
                  <a:srgbClr val="FF6600"/>
                </a:solidFill>
              </a:rPr>
              <a:t>Human factors: </a:t>
            </a:r>
            <a:r>
              <a:rPr lang="en-US" dirty="0" smtClean="0"/>
              <a:t>optimizing the way individuals behave, teams work and organizations function</a:t>
            </a:r>
          </a:p>
          <a:p>
            <a:r>
              <a:rPr lang="en-US" dirty="0" smtClean="0">
                <a:solidFill>
                  <a:srgbClr val="FF6600"/>
                </a:solidFill>
              </a:rPr>
              <a:t>Culture: </a:t>
            </a:r>
            <a:r>
              <a:rPr lang="en-US" dirty="0" smtClean="0"/>
              <a:t>attitudes, beliefs, perceptions and values employees share</a:t>
            </a:r>
          </a:p>
          <a:p>
            <a:r>
              <a:rPr lang="en-US" dirty="0" smtClean="0">
                <a:solidFill>
                  <a:srgbClr val="FF6600"/>
                </a:solidFill>
              </a:rPr>
              <a:t>Change management: </a:t>
            </a:r>
            <a:r>
              <a:rPr lang="en-US" dirty="0" smtClean="0"/>
              <a:t>transitioning individuals, teams and organizations to a desired future state</a:t>
            </a:r>
            <a:endParaRPr lang="en-US" dirty="0"/>
          </a:p>
        </p:txBody>
      </p:sp>
      <p:sp>
        <p:nvSpPr>
          <p:cNvPr id="8" name="TextBox 7"/>
          <p:cNvSpPr txBox="1"/>
          <p:nvPr/>
        </p:nvSpPr>
        <p:spPr>
          <a:xfrm>
            <a:off x="1453270" y="6001038"/>
            <a:ext cx="6103581" cy="738664"/>
          </a:xfrm>
          <a:prstGeom prst="rect">
            <a:avLst/>
          </a:prstGeom>
          <a:noFill/>
        </p:spPr>
        <p:txBody>
          <a:bodyPr wrap="square" rtlCol="0">
            <a:spAutoFit/>
          </a:bodyPr>
          <a:lstStyle/>
          <a:p>
            <a:r>
              <a:rPr lang="en-US" sz="1400" dirty="0" smtClean="0"/>
              <a:t>*Jeffcott, S. Healthcare Improvement Scotland, 2014 for NHS Scotland Quality Improvement Hub  </a:t>
            </a:r>
            <a:r>
              <a:rPr lang="en-US" sz="1400" dirty="0"/>
              <a:t>(http://</a:t>
            </a:r>
            <a:r>
              <a:rPr lang="en-US" sz="1400" dirty="0" err="1"/>
              <a:t>www.qihub.scot.nhs.uk</a:t>
            </a:r>
            <a:r>
              <a:rPr lang="en-US" sz="1400" dirty="0"/>
              <a:t>/knowledge-</a:t>
            </a:r>
            <a:r>
              <a:rPr lang="en-US" sz="1400" dirty="0" err="1"/>
              <a:t>centre</a:t>
            </a:r>
            <a:r>
              <a:rPr lang="en-US" sz="1400" dirty="0"/>
              <a:t>/quality-improvement-topics/spread-and-</a:t>
            </a:r>
            <a:r>
              <a:rPr lang="en-US" sz="1400" dirty="0" err="1"/>
              <a:t>sustainability.aspx</a:t>
            </a:r>
            <a:endParaRPr lang="en-US" sz="1400" dirty="0"/>
          </a:p>
        </p:txBody>
      </p:sp>
    </p:spTree>
    <p:extLst>
      <p:ext uri="{BB962C8B-B14F-4D97-AF65-F5344CB8AC3E}">
        <p14:creationId xmlns:p14="http://schemas.microsoft.com/office/powerpoint/2010/main" xmlns="" val="7002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7690"/>
            <a:ext cx="8153400" cy="990600"/>
          </a:xfrm>
        </p:spPr>
        <p:txBody>
          <a:bodyPr>
            <a:noAutofit/>
          </a:bodyPr>
          <a:lstStyle/>
          <a:p>
            <a:r>
              <a:rPr lang="en-US" dirty="0" smtClean="0"/>
              <a:t>Sustainability: Key Factors*</a:t>
            </a:r>
            <a:endParaRPr lang="en-US" dirty="0"/>
          </a:p>
        </p:txBody>
      </p:sp>
      <p:pic>
        <p:nvPicPr>
          <p:cNvPr id="6" name="Picture 1" descr="CMQCC_Logo_NEW 2015 copy.pd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301" y="6216175"/>
            <a:ext cx="1211969" cy="444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7" descr="Macintosh HD:Users:barbar:Desktop:Screen Shot 2015-02-24 at 2.19.44 P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852" y="6171980"/>
            <a:ext cx="13923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
          </p:nvPr>
        </p:nvSpPr>
        <p:spPr>
          <a:xfrm>
            <a:off x="612648" y="1505238"/>
            <a:ext cx="8153400" cy="4495800"/>
          </a:xfrm>
        </p:spPr>
        <p:txBody>
          <a:bodyPr>
            <a:normAutofit lnSpcReduction="10000"/>
          </a:bodyPr>
          <a:lstStyle/>
          <a:p>
            <a:r>
              <a:rPr lang="en-US" dirty="0" smtClean="0">
                <a:solidFill>
                  <a:srgbClr val="FF6600"/>
                </a:solidFill>
              </a:rPr>
              <a:t>Leadership: </a:t>
            </a:r>
            <a:r>
              <a:rPr lang="en-US" dirty="0" smtClean="0"/>
              <a:t>combining technical QI skills with effective interpersonal and relational skills</a:t>
            </a:r>
          </a:p>
          <a:p>
            <a:r>
              <a:rPr lang="en-US" dirty="0" smtClean="0">
                <a:solidFill>
                  <a:srgbClr val="FF6600"/>
                </a:solidFill>
              </a:rPr>
              <a:t>Knowledge into action: </a:t>
            </a:r>
            <a:r>
              <a:rPr lang="en-US" dirty="0" smtClean="0"/>
              <a:t>how to translate and embed best ideas and evidence into practice</a:t>
            </a:r>
          </a:p>
          <a:p>
            <a:r>
              <a:rPr lang="en-US" dirty="0" smtClean="0">
                <a:solidFill>
                  <a:srgbClr val="FF6600"/>
                </a:solidFill>
              </a:rPr>
              <a:t>Engagement: </a:t>
            </a:r>
            <a:r>
              <a:rPr lang="en-US" dirty="0" smtClean="0"/>
              <a:t>connection with people’s emotional, cognitive and behavioral styles</a:t>
            </a:r>
          </a:p>
          <a:p>
            <a:r>
              <a:rPr lang="en-US" dirty="0" smtClean="0">
                <a:solidFill>
                  <a:srgbClr val="FF6600"/>
                </a:solidFill>
              </a:rPr>
              <a:t>Evaluation: </a:t>
            </a:r>
            <a:r>
              <a:rPr lang="en-US" dirty="0" smtClean="0"/>
              <a:t>understanding why and how a change delivered improvement in a particular context</a:t>
            </a:r>
          </a:p>
          <a:p>
            <a:r>
              <a:rPr lang="en-US" dirty="0" smtClean="0">
                <a:solidFill>
                  <a:srgbClr val="FF6600"/>
                </a:solidFill>
              </a:rPr>
              <a:t>Empowerment: </a:t>
            </a:r>
            <a:r>
              <a:rPr lang="en-US" dirty="0" smtClean="0"/>
              <a:t>the degree of person-centeredness in a system</a:t>
            </a:r>
          </a:p>
          <a:p>
            <a:endParaRPr lang="en-US" dirty="0"/>
          </a:p>
        </p:txBody>
      </p:sp>
      <p:sp>
        <p:nvSpPr>
          <p:cNvPr id="8" name="TextBox 7"/>
          <p:cNvSpPr txBox="1"/>
          <p:nvPr/>
        </p:nvSpPr>
        <p:spPr>
          <a:xfrm>
            <a:off x="1453270" y="6001038"/>
            <a:ext cx="6103581" cy="738664"/>
          </a:xfrm>
          <a:prstGeom prst="rect">
            <a:avLst/>
          </a:prstGeom>
          <a:noFill/>
        </p:spPr>
        <p:txBody>
          <a:bodyPr wrap="square" rtlCol="0">
            <a:spAutoFit/>
          </a:bodyPr>
          <a:lstStyle/>
          <a:p>
            <a:r>
              <a:rPr lang="en-US" sz="1400" dirty="0" smtClean="0"/>
              <a:t>*Jeffcott, S. Healthcare Improvement Scotland, 2014 for NHS Scotland Quality Improvement Hub  </a:t>
            </a:r>
            <a:r>
              <a:rPr lang="en-US" sz="1400" dirty="0"/>
              <a:t>(http://</a:t>
            </a:r>
            <a:r>
              <a:rPr lang="en-US" sz="1400" dirty="0" err="1"/>
              <a:t>www.qihub.scot.nhs.uk</a:t>
            </a:r>
            <a:r>
              <a:rPr lang="en-US" sz="1400" dirty="0"/>
              <a:t>/knowledge-</a:t>
            </a:r>
            <a:r>
              <a:rPr lang="en-US" sz="1400" dirty="0" err="1"/>
              <a:t>centre</a:t>
            </a:r>
            <a:r>
              <a:rPr lang="en-US" sz="1400" dirty="0"/>
              <a:t>/quality-improvement-topics/spread-and-</a:t>
            </a:r>
            <a:r>
              <a:rPr lang="en-US" sz="1400" dirty="0" err="1"/>
              <a:t>sustainability.aspx</a:t>
            </a:r>
            <a:endParaRPr lang="en-US" sz="1400" dirty="0"/>
          </a:p>
        </p:txBody>
      </p:sp>
    </p:spTree>
    <p:extLst>
      <p:ext uri="{BB962C8B-B14F-4D97-AF65-F5344CB8AC3E}">
        <p14:creationId xmlns:p14="http://schemas.microsoft.com/office/powerpoint/2010/main" xmlns="" val="4137497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426</TotalTime>
  <Words>1658</Words>
  <Application>Microsoft Office PowerPoint</Application>
  <PresentationFormat>On-screen Show (4:3)</PresentationFormat>
  <Paragraphs>192</Paragraphs>
  <Slides>32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Median</vt:lpstr>
      <vt:lpstr>Document</vt:lpstr>
      <vt:lpstr>Building sustainable Quality Improvement in the hospital</vt:lpstr>
      <vt:lpstr>The CPQCC Experience: Breast Milk Nutrition QI Collaborative</vt:lpstr>
      <vt:lpstr>CPQCC Breast Milk Nutrition QI Collaborative</vt:lpstr>
      <vt:lpstr>CPQCC Breast Milk Nutrition QI Collaborative – What Happened?</vt:lpstr>
      <vt:lpstr>CPQCC Breast Milk Nutrition QI Collaborative: Sustainability Study Findings</vt:lpstr>
      <vt:lpstr>Slide 6</vt:lpstr>
      <vt:lpstr>Sustainability: “When new ways of working and improved outcomes become the norm.”*</vt:lpstr>
      <vt:lpstr>Sustainability: Key Factors*</vt:lpstr>
      <vt:lpstr>Sustainability: Key Factors*</vt:lpstr>
      <vt:lpstr>Slide 10</vt:lpstr>
      <vt:lpstr>Technical Knowledge vs. “Soft Issues”</vt:lpstr>
      <vt:lpstr>Technical Knowledge vs. “Soft Issues”</vt:lpstr>
      <vt:lpstr>Critical Components</vt:lpstr>
      <vt:lpstr>Sustaining Healthcare Innovations</vt:lpstr>
      <vt:lpstr>Sustaining the Change: How to Prevent Your Efforts From Running Out of Gas</vt:lpstr>
      <vt:lpstr>“Making Change Happen, and Making It Stick”</vt:lpstr>
      <vt:lpstr>“5 Reasons Why a Change Management Strategy Matters”*</vt:lpstr>
      <vt:lpstr>Building a QI Culture</vt:lpstr>
      <vt:lpstr>Building the Foundation of a QI Culture: Leadership Commitment</vt:lpstr>
      <vt:lpstr>Building the Foundation of a QI Culture: QI Infrastructure</vt:lpstr>
      <vt:lpstr>Building the Foundation of a QI Culture: Employee Empowerment and Commitment</vt:lpstr>
      <vt:lpstr>Building the Foundation of a QI Culture: Customer Focus</vt:lpstr>
      <vt:lpstr>Building the Foundation of a QI Culture: Teamwork and Collaboration</vt:lpstr>
      <vt:lpstr>Building the Foundation of a QI Culture: Continuous Process Improvement</vt:lpstr>
      <vt:lpstr> CPQCC Breast Milk Nutrition QI Collaborative: Sustainability Facilitators:  How? </vt:lpstr>
      <vt:lpstr> CPQCC Breast Milk Nutrition QI Collaborative: Sustainability Facilitators:  How? </vt:lpstr>
      <vt:lpstr> CPQCC Breast Milk Nutrition QI Collaborative: Sustainability Facilitators:  How? </vt:lpstr>
      <vt:lpstr> CPQCC Breast Milk Nutrition QI Collaborative: Sustainability Facilitators:  How? </vt:lpstr>
      <vt:lpstr> CPQCC Breast Milk Nutrition QI Collaborative: Sustainability Facilitators:  How? </vt:lpstr>
      <vt:lpstr>Program Sustainability Framework and Domain Descriptions</vt:lpstr>
      <vt:lpstr>Slide 31</vt:lpstr>
      <vt:lpstr>Questions?</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sustainable Quality Improvement in the hospital: The CPQCC experience</dc:title>
  <dc:creator>Barbara Murphy</dc:creator>
  <cp:lastModifiedBy>Katelynne Finnegan</cp:lastModifiedBy>
  <cp:revision>35</cp:revision>
  <dcterms:created xsi:type="dcterms:W3CDTF">2015-04-15T12:58:36Z</dcterms:created>
  <dcterms:modified xsi:type="dcterms:W3CDTF">2015-11-16T17:24:06Z</dcterms:modified>
</cp:coreProperties>
</file>