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87" r:id="rId4"/>
  </p:sldMasterIdLst>
  <p:notesMasterIdLst>
    <p:notesMasterId r:id="rId71"/>
  </p:notesMasterIdLst>
  <p:sldIdLst>
    <p:sldId id="348" r:id="rId5"/>
    <p:sldId id="339" r:id="rId6"/>
    <p:sldId id="269" r:id="rId7"/>
    <p:sldId id="342" r:id="rId8"/>
    <p:sldId id="336" r:id="rId9"/>
    <p:sldId id="335" r:id="rId10"/>
    <p:sldId id="345" r:id="rId11"/>
    <p:sldId id="272" r:id="rId12"/>
    <p:sldId id="349" r:id="rId13"/>
    <p:sldId id="350" r:id="rId14"/>
    <p:sldId id="270" r:id="rId15"/>
    <p:sldId id="273" r:id="rId16"/>
    <p:sldId id="274" r:id="rId17"/>
    <p:sldId id="275" r:id="rId18"/>
    <p:sldId id="276" r:id="rId19"/>
    <p:sldId id="277" r:id="rId20"/>
    <p:sldId id="278" r:id="rId21"/>
    <p:sldId id="279" r:id="rId22"/>
    <p:sldId id="280" r:id="rId23"/>
    <p:sldId id="285" r:id="rId24"/>
    <p:sldId id="341" r:id="rId25"/>
    <p:sldId id="284" r:id="rId26"/>
    <p:sldId id="286" r:id="rId27"/>
    <p:sldId id="287" r:id="rId28"/>
    <p:sldId id="288" r:id="rId29"/>
    <p:sldId id="291" r:id="rId30"/>
    <p:sldId id="292" r:id="rId31"/>
    <p:sldId id="293" r:id="rId32"/>
    <p:sldId id="294" r:id="rId33"/>
    <p:sldId id="295" r:id="rId34"/>
    <p:sldId id="296" r:id="rId35"/>
    <p:sldId id="297" r:id="rId36"/>
    <p:sldId id="298" r:id="rId37"/>
    <p:sldId id="299" r:id="rId38"/>
    <p:sldId id="314" r:id="rId39"/>
    <p:sldId id="315" r:id="rId40"/>
    <p:sldId id="316" r:id="rId41"/>
    <p:sldId id="317" r:id="rId42"/>
    <p:sldId id="318" r:id="rId43"/>
    <p:sldId id="319" r:id="rId44"/>
    <p:sldId id="305" r:id="rId45"/>
    <p:sldId id="320" r:id="rId46"/>
    <p:sldId id="321" r:id="rId47"/>
    <p:sldId id="312"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03" r:id="rId61"/>
    <p:sldId id="262" r:id="rId62"/>
    <p:sldId id="264" r:id="rId63"/>
    <p:sldId id="265" r:id="rId64"/>
    <p:sldId id="346" r:id="rId65"/>
    <p:sldId id="266" r:id="rId66"/>
    <p:sldId id="337" r:id="rId67"/>
    <p:sldId id="334" r:id="rId68"/>
    <p:sldId id="352" r:id="rId69"/>
    <p:sldId id="35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3200" autoAdjust="0"/>
  </p:normalViewPr>
  <p:slideViewPr>
    <p:cSldViewPr snapToGrid="0" snapToObjects="1">
      <p:cViewPr varScale="1">
        <p:scale>
          <a:sx n="79" d="100"/>
          <a:sy n="79" d="100"/>
        </p:scale>
        <p:origin x="-624" y="-104"/>
      </p:cViewPr>
      <p:guideLst>
        <p:guide orient="horz" pos="2160"/>
        <p:guide pos="2880"/>
      </p:guideLst>
    </p:cSldViewPr>
  </p:slideViewPr>
  <p:outlineViewPr>
    <p:cViewPr>
      <p:scale>
        <a:sx n="33" d="100"/>
        <a:sy n="33" d="100"/>
      </p:scale>
      <p:origin x="0" y="391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13451-BDD2-4350-8872-6F47F5C94731}" type="datetimeFigureOut">
              <a:rPr lang="en-US" smtClean="0"/>
              <a:t>11/17/15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45837-A790-4318-A33E-CD190F1560C3}" type="slidenum">
              <a:rPr lang="en-US" smtClean="0"/>
              <a:t>‹#›</a:t>
            </a:fld>
            <a:endParaRPr lang="en-US"/>
          </a:p>
        </p:txBody>
      </p:sp>
    </p:spTree>
    <p:extLst>
      <p:ext uri="{BB962C8B-B14F-4D97-AF65-F5344CB8AC3E}">
        <p14:creationId xmlns:p14="http://schemas.microsoft.com/office/powerpoint/2010/main" val="275138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BA0A6A-B5E1-490B-813B-1BB507A85D1D}" type="slidenum">
              <a:rPr lang="en-US" smtClean="0"/>
              <a:t>3</a:t>
            </a:fld>
            <a:endParaRPr lang="en-US"/>
          </a:p>
        </p:txBody>
      </p:sp>
    </p:spTree>
    <p:extLst>
      <p:ext uri="{BB962C8B-B14F-4D97-AF65-F5344CB8AC3E}">
        <p14:creationId xmlns:p14="http://schemas.microsoft.com/office/powerpoint/2010/main" val="313815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xfrm>
            <a:off x="1143000" y="685800"/>
            <a:ext cx="4572000" cy="3429000"/>
          </a:xfrm>
          <a:ln/>
        </p:spPr>
      </p:sp>
      <p:sp>
        <p:nvSpPr>
          <p:cNvPr id="82946" name="Notes Placeholder 2"/>
          <p:cNvSpPr>
            <a:spLocks noGrp="1"/>
          </p:cNvSpPr>
          <p:nvPr>
            <p:ph type="body" idx="1"/>
          </p:nvPr>
        </p:nvSpPr>
        <p:spPr>
          <a:noFill/>
          <a:ln w="9525"/>
        </p:spPr>
        <p:txBody>
          <a:bodyPr/>
          <a:lstStyle/>
          <a:p>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45837-A790-4318-A33E-CD190F1560C3}" type="slidenum">
              <a:rPr lang="en-US" smtClean="0"/>
              <a:t>33</a:t>
            </a:fld>
            <a:endParaRPr lang="en-US"/>
          </a:p>
        </p:txBody>
      </p:sp>
    </p:spTree>
    <p:extLst>
      <p:ext uri="{BB962C8B-B14F-4D97-AF65-F5344CB8AC3E}">
        <p14:creationId xmlns:p14="http://schemas.microsoft.com/office/powerpoint/2010/main" val="33903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45837-A790-4318-A33E-CD190F1560C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8333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45837-A790-4318-A33E-CD190F1560C3}"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41597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45837-A790-4318-A33E-CD190F1560C3}" type="slidenum">
              <a:rPr lang="en-US" smtClean="0"/>
              <a:t>59</a:t>
            </a:fld>
            <a:endParaRPr lang="en-US"/>
          </a:p>
        </p:txBody>
      </p:sp>
    </p:spTree>
    <p:extLst>
      <p:ext uri="{BB962C8B-B14F-4D97-AF65-F5344CB8AC3E}">
        <p14:creationId xmlns:p14="http://schemas.microsoft.com/office/powerpoint/2010/main" val="147747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3884852" y="8685235"/>
            <a:ext cx="2971593" cy="457200"/>
          </a:xfrm>
          <a:prstGeom prst="rect">
            <a:avLst/>
          </a:prstGeom>
          <a:noFill/>
        </p:spPr>
        <p:txBody>
          <a:bodyPr lIns="89940" tIns="44970" rIns="89940" bIns="44970"/>
          <a:lstStyle>
            <a:lvl1pPr defTabSz="915018" eaLnBrk="0" hangingPunct="0">
              <a:defRPr sz="1400">
                <a:solidFill>
                  <a:schemeClr val="bg2"/>
                </a:solidFill>
                <a:latin typeface="Arial" charset="0"/>
              </a:defRPr>
            </a:lvl1pPr>
            <a:lvl2pPr marL="730766" indent="-281064" defTabSz="915018" eaLnBrk="0" hangingPunct="0">
              <a:defRPr sz="1400">
                <a:solidFill>
                  <a:schemeClr val="bg2"/>
                </a:solidFill>
                <a:latin typeface="Arial" charset="0"/>
              </a:defRPr>
            </a:lvl2pPr>
            <a:lvl3pPr marL="1124255" indent="-224851" defTabSz="915018" eaLnBrk="0" hangingPunct="0">
              <a:defRPr sz="1400">
                <a:solidFill>
                  <a:schemeClr val="bg2"/>
                </a:solidFill>
                <a:latin typeface="Arial" charset="0"/>
              </a:defRPr>
            </a:lvl3pPr>
            <a:lvl4pPr marL="1573957" indent="-224851" defTabSz="915018" eaLnBrk="0" hangingPunct="0">
              <a:defRPr sz="1400">
                <a:solidFill>
                  <a:schemeClr val="bg2"/>
                </a:solidFill>
                <a:latin typeface="Arial" charset="0"/>
              </a:defRPr>
            </a:lvl4pPr>
            <a:lvl5pPr marL="2023659" indent="-224851" defTabSz="915018" eaLnBrk="0" hangingPunct="0">
              <a:defRPr sz="1400">
                <a:solidFill>
                  <a:schemeClr val="bg2"/>
                </a:solidFill>
                <a:latin typeface="Arial" charset="0"/>
              </a:defRPr>
            </a:lvl5pPr>
            <a:lvl6pPr marL="2473361" indent="-224851" defTabSz="915018" eaLnBrk="0" fontAlgn="base" hangingPunct="0">
              <a:spcBef>
                <a:spcPct val="50000"/>
              </a:spcBef>
              <a:spcAft>
                <a:spcPct val="0"/>
              </a:spcAft>
              <a:defRPr sz="1400">
                <a:solidFill>
                  <a:schemeClr val="bg2"/>
                </a:solidFill>
                <a:latin typeface="Arial" charset="0"/>
              </a:defRPr>
            </a:lvl6pPr>
            <a:lvl7pPr marL="2923062" indent="-224851" defTabSz="915018" eaLnBrk="0" fontAlgn="base" hangingPunct="0">
              <a:spcBef>
                <a:spcPct val="50000"/>
              </a:spcBef>
              <a:spcAft>
                <a:spcPct val="0"/>
              </a:spcAft>
              <a:defRPr sz="1400">
                <a:solidFill>
                  <a:schemeClr val="bg2"/>
                </a:solidFill>
                <a:latin typeface="Arial" charset="0"/>
              </a:defRPr>
            </a:lvl7pPr>
            <a:lvl8pPr marL="3372764" indent="-224851" defTabSz="915018" eaLnBrk="0" fontAlgn="base" hangingPunct="0">
              <a:spcBef>
                <a:spcPct val="50000"/>
              </a:spcBef>
              <a:spcAft>
                <a:spcPct val="0"/>
              </a:spcAft>
              <a:defRPr sz="1400">
                <a:solidFill>
                  <a:schemeClr val="bg2"/>
                </a:solidFill>
                <a:latin typeface="Arial" charset="0"/>
              </a:defRPr>
            </a:lvl8pPr>
            <a:lvl9pPr marL="3822466" indent="-224851" defTabSz="915018" eaLnBrk="0" fontAlgn="base" hangingPunct="0">
              <a:spcBef>
                <a:spcPct val="50000"/>
              </a:spcBef>
              <a:spcAft>
                <a:spcPct val="0"/>
              </a:spcAft>
              <a:defRPr sz="1400">
                <a:solidFill>
                  <a:schemeClr val="bg2"/>
                </a:solidFill>
                <a:latin typeface="Arial" charset="0"/>
              </a:defRPr>
            </a:lvl9pPr>
          </a:lstStyle>
          <a:p>
            <a:pPr eaLnBrk="1" hangingPunct="1"/>
            <a:fld id="{DC9A0D66-0DA2-40E4-B3A6-A81FCE9C77A4}" type="slidenum">
              <a:rPr lang="en-US" sz="1200">
                <a:solidFill>
                  <a:srgbClr val="000000"/>
                </a:solidFill>
              </a:rPr>
              <a:pPr eaLnBrk="1" hangingPunct="1"/>
              <a:t>63</a:t>
            </a:fld>
            <a:endParaRPr lang="en-US" sz="1200">
              <a:solidFill>
                <a:srgbClr val="000000"/>
              </a:solidFill>
            </a:endParaRPr>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p:spPr>
        <p:txBody>
          <a:bodyPr/>
          <a:lstStyle/>
          <a:p>
            <a:pPr eaLnBrk="1" hangingPunct="1">
              <a:lnSpc>
                <a:spcPct val="90000"/>
              </a:lnSpc>
            </a:pP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31503-22E2-48EC-B18A-ED8389B1B003}" type="slidenum">
              <a:rPr lang="en-US"/>
              <a:pPr/>
              <a:t>8</a:t>
            </a:fld>
            <a:endParaRPr lang="en-US"/>
          </a:p>
        </p:txBody>
      </p:sp>
      <p:sp>
        <p:nvSpPr>
          <p:cNvPr id="468994" name="Rectangle 2"/>
          <p:cNvSpPr>
            <a:spLocks noGrp="1" noRot="1" noChangeAspect="1" noChangeArrowheads="1" noTextEdit="1"/>
          </p:cNvSpPr>
          <p:nvPr>
            <p:ph type="sldImg"/>
          </p:nvPr>
        </p:nvSpPr>
        <p:spPr>
          <a:xfrm>
            <a:off x="1143000" y="685800"/>
            <a:ext cx="4572000" cy="3429000"/>
          </a:xfrm>
          <a:ln/>
        </p:spPr>
      </p:sp>
      <p:sp>
        <p:nvSpPr>
          <p:cNvPr id="468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8B169-7599-4538-8FAC-FE62BB08DCAA}" type="slidenum">
              <a:rPr lang="en-US"/>
              <a:pPr/>
              <a:t>14</a:t>
            </a:fld>
            <a:endParaRPr lang="en-US"/>
          </a:p>
        </p:txBody>
      </p:sp>
      <p:sp>
        <p:nvSpPr>
          <p:cNvPr id="351234" name="Rectangle 2"/>
          <p:cNvSpPr>
            <a:spLocks noGrp="1" noRot="1" noChangeAspect="1" noChangeArrowheads="1" noTextEdit="1"/>
          </p:cNvSpPr>
          <p:nvPr>
            <p:ph type="sldImg"/>
          </p:nvPr>
        </p:nvSpPr>
        <p:spPr>
          <a:xfrm>
            <a:off x="1143000" y="685800"/>
            <a:ext cx="4572000" cy="3429000"/>
          </a:xfrm>
          <a:ln/>
        </p:spPr>
      </p:sp>
      <p:sp>
        <p:nvSpPr>
          <p:cNvPr id="351235" name="Rectangle 3"/>
          <p:cNvSpPr>
            <a:spLocks noGrp="1" noChangeArrowheads="1"/>
          </p:cNvSpPr>
          <p:nvPr>
            <p:ph type="body" idx="1"/>
          </p:nvPr>
        </p:nvSpPr>
        <p:spPr>
          <a:xfrm>
            <a:off x="914401" y="4343401"/>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FEC74-F6F9-45ED-8F0C-9CED499043DD}" type="slidenum">
              <a:rPr lang="en-US"/>
              <a:pPr/>
              <a:t>15</a:t>
            </a:fld>
            <a:endParaRPr lang="en-US"/>
          </a:p>
        </p:txBody>
      </p:sp>
      <p:sp>
        <p:nvSpPr>
          <p:cNvPr id="457730" name="Rectangle 2"/>
          <p:cNvSpPr>
            <a:spLocks noGrp="1" noRot="1" noChangeAspect="1" noChangeArrowheads="1" noTextEdit="1"/>
          </p:cNvSpPr>
          <p:nvPr>
            <p:ph type="sldImg"/>
          </p:nvPr>
        </p:nvSpPr>
        <p:spPr>
          <a:xfrm>
            <a:off x="1143000" y="685800"/>
            <a:ext cx="4572000" cy="3429000"/>
          </a:xfrm>
          <a:ln/>
        </p:spPr>
      </p:sp>
      <p:sp>
        <p:nvSpPr>
          <p:cNvPr id="457731" name="Rectangle 3"/>
          <p:cNvSpPr>
            <a:spLocks noGrp="1" noChangeArrowheads="1"/>
          </p:cNvSpPr>
          <p:nvPr>
            <p:ph type="body" idx="1"/>
          </p:nvPr>
        </p:nvSpPr>
        <p:spPr>
          <a:xfrm>
            <a:off x="914401" y="4343401"/>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57F58-8CCF-4203-86CD-ABE6782E3E5A}" type="slidenum">
              <a:rPr lang="en-US"/>
              <a:pPr/>
              <a:t>16</a:t>
            </a:fld>
            <a:endParaRPr lang="en-US"/>
          </a:p>
        </p:txBody>
      </p:sp>
      <p:sp>
        <p:nvSpPr>
          <p:cNvPr id="472066" name="Rectangle 2"/>
          <p:cNvSpPr>
            <a:spLocks noGrp="1" noRot="1" noChangeAspect="1" noChangeArrowheads="1" noTextEdit="1"/>
          </p:cNvSpPr>
          <p:nvPr>
            <p:ph type="sldImg"/>
          </p:nvPr>
        </p:nvSpPr>
        <p:spPr>
          <a:xfrm>
            <a:off x="1143000" y="685800"/>
            <a:ext cx="4572000" cy="3429000"/>
          </a:xfrm>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983F5-35ED-47B3-8ECA-E659198FCEE9}" type="slidenum">
              <a:rPr lang="en-US" smtClean="0"/>
              <a:pPr/>
              <a:t>17</a:t>
            </a:fld>
            <a:endParaRPr lang="en-US"/>
          </a:p>
        </p:txBody>
      </p:sp>
    </p:spTree>
    <p:extLst>
      <p:ext uri="{BB962C8B-B14F-4D97-AF65-F5344CB8AC3E}">
        <p14:creationId xmlns:p14="http://schemas.microsoft.com/office/powerpoint/2010/main" val="251567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B2A3-CA83-4C8C-A546-83A865376E4E}" type="slidenum">
              <a:rPr lang="en-US" smtClean="0"/>
              <a:t>19</a:t>
            </a:fld>
            <a:endParaRPr lang="en-US"/>
          </a:p>
        </p:txBody>
      </p:sp>
    </p:spTree>
    <p:extLst>
      <p:ext uri="{BB962C8B-B14F-4D97-AF65-F5344CB8AC3E}">
        <p14:creationId xmlns:p14="http://schemas.microsoft.com/office/powerpoint/2010/main" val="51585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983F5-35ED-47B3-8ECA-E659198FCEE9}" type="slidenum">
              <a:rPr lang="en-US" smtClean="0"/>
              <a:pPr/>
              <a:t>20</a:t>
            </a:fld>
            <a:endParaRPr lang="en-US"/>
          </a:p>
        </p:txBody>
      </p:sp>
    </p:spTree>
    <p:extLst>
      <p:ext uri="{BB962C8B-B14F-4D97-AF65-F5344CB8AC3E}">
        <p14:creationId xmlns:p14="http://schemas.microsoft.com/office/powerpoint/2010/main" val="251567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983F5-35ED-47B3-8ECA-E659198FCEE9}" type="slidenum">
              <a:rPr lang="en-US" smtClean="0"/>
              <a:pPr/>
              <a:t>24</a:t>
            </a:fld>
            <a:endParaRPr lang="en-US"/>
          </a:p>
        </p:txBody>
      </p:sp>
    </p:spTree>
    <p:extLst>
      <p:ext uri="{BB962C8B-B14F-4D97-AF65-F5344CB8AC3E}">
        <p14:creationId xmlns:p14="http://schemas.microsoft.com/office/powerpoint/2010/main" val="421732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914400" y="1600200"/>
            <a:ext cx="7315200" cy="4343400"/>
          </a:xfrm>
        </p:spPr>
        <p:txBody>
          <a:bodyPr/>
          <a:lstStyle>
            <a:lvl1pPr marL="114300" marR="0" indent="-114300" algn="l" defTabSz="457200" rtl="0" eaLnBrk="1" fontAlgn="auto" latinLnBrk="0" hangingPunct="1">
              <a:lnSpc>
                <a:spcPct val="100000"/>
              </a:lnSpc>
              <a:spcBef>
                <a:spcPct val="20000"/>
              </a:spcBef>
              <a:spcAft>
                <a:spcPts val="0"/>
              </a:spcAft>
              <a:buClrTx/>
              <a:buSzTx/>
              <a:buFontTx/>
              <a:buNone/>
              <a:tabLst/>
              <a:defRPr/>
            </a:lvl1pPr>
            <a:lvl2pPr marL="342900" marR="0" indent="-114300" algn="l" defTabSz="457200" rtl="0" eaLnBrk="1" fontAlgn="auto" latinLnBrk="0" hangingPunct="1">
              <a:lnSpc>
                <a:spcPct val="100000"/>
              </a:lnSpc>
              <a:spcBef>
                <a:spcPct val="20000"/>
              </a:spcBef>
              <a:spcAft>
                <a:spcPts val="0"/>
              </a:spcAft>
              <a:buClrTx/>
              <a:buSzPct val="50000"/>
              <a:buFont typeface="Wingdings" charset="2"/>
              <a:buChar char=""/>
              <a:tabLst/>
              <a:defRPr sz="1400"/>
            </a:lvl2pPr>
            <a:lvl3pPr marL="571500" marR="0" indent="-114300" algn="l" defTabSz="457200" rtl="0" eaLnBrk="1" fontAlgn="auto" latinLnBrk="0" hangingPunct="1">
              <a:lnSpc>
                <a:spcPct val="100000"/>
              </a:lnSpc>
              <a:spcBef>
                <a:spcPct val="20000"/>
              </a:spcBef>
              <a:spcAft>
                <a:spcPts val="0"/>
              </a:spcAft>
              <a:buClrTx/>
              <a:buSzPct val="80000"/>
              <a:buFont typeface="Wingdings" charset="2"/>
              <a:buChar char="§"/>
              <a:tabLst/>
              <a:defRPr/>
            </a:lvl3pPr>
            <a:lvl4pPr marL="800100" marR="0" indent="-114300" algn="l" defTabSz="457200" rtl="0" eaLnBrk="1" fontAlgn="auto" latinLnBrk="0" hangingPunct="1">
              <a:lnSpc>
                <a:spcPct val="100000"/>
              </a:lnSpc>
              <a:spcBef>
                <a:spcPct val="20000"/>
              </a:spcBef>
              <a:spcAft>
                <a:spcPts val="0"/>
              </a:spcAft>
              <a:buClrTx/>
              <a:buSzPct val="50000"/>
              <a:buFont typeface="Wingdings" charset="2"/>
              <a:buChar char=""/>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4" name="Slide Number Placeholder 2"/>
          <p:cNvSpPr>
            <a:spLocks noGrp="1"/>
          </p:cNvSpPr>
          <p:nvPr>
            <p:ph type="sldNum" sz="quarter" idx="12"/>
          </p:nvPr>
        </p:nvSpPr>
        <p:spPr/>
        <p:txBody>
          <a:bodyPr/>
          <a:lstStyle>
            <a:lvl1pPr eaLnBrk="0" fontAlgn="base" hangingPunct="0">
              <a:spcBef>
                <a:spcPct val="0"/>
              </a:spcBef>
              <a:spcAft>
                <a:spcPct val="0"/>
              </a:spcAft>
              <a:defRPr b="1"/>
            </a:lvl1pPr>
          </a:lstStyle>
          <a:p>
            <a:pPr>
              <a:defRPr/>
            </a:pPr>
            <a:fld id="{4C9611DB-E90F-4FAB-9622-538B3C867909}" type="slidenum">
              <a:rPr lang="en-US"/>
              <a:pPr>
                <a:defRPr/>
              </a:pPr>
              <a:t>‹#›</a:t>
            </a:fld>
            <a:endParaRPr lang="en-US" dirty="0"/>
          </a:p>
        </p:txBody>
      </p:sp>
    </p:spTree>
    <p:extLst>
      <p:ext uri="{BB962C8B-B14F-4D97-AF65-F5344CB8AC3E}">
        <p14:creationId xmlns:p14="http://schemas.microsoft.com/office/powerpoint/2010/main" val="368565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5086729"/>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04704"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533400" y="1295401"/>
            <a:ext cx="8229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32731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511498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457200" y="6245225"/>
            <a:ext cx="8229600" cy="476250"/>
          </a:xfrm>
          <a:prstGeom prst="rect">
            <a:avLst/>
          </a:prstGeom>
        </p:spPr>
        <p:txBody>
          <a:bodyPr/>
          <a:lstStyle>
            <a:lvl1pPr>
              <a:spcBef>
                <a:spcPct val="50000"/>
              </a:spcBef>
              <a:defRPr/>
            </a:lvl1pPr>
          </a:lstStyle>
          <a:p>
            <a:pPr>
              <a:defRPr/>
            </a:pPr>
            <a:endParaRPr lang="en-US"/>
          </a:p>
        </p:txBody>
      </p:sp>
    </p:spTree>
    <p:extLst>
      <p:ext uri="{BB962C8B-B14F-4D97-AF65-F5344CB8AC3E}">
        <p14:creationId xmlns:p14="http://schemas.microsoft.com/office/powerpoint/2010/main" val="157130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a:t>
            </a:r>
            <a:br>
              <a:rPr lang="en-US" dirty="0" smtClean="0"/>
            </a:br>
            <a:r>
              <a:rPr lang="en-US" dirty="0" smtClean="0"/>
              <a:t>(26 pt. Lucida Sans)</a:t>
            </a:r>
            <a:endParaRPr lang="en-US" dirty="0"/>
          </a:p>
        </p:txBody>
      </p:sp>
    </p:spTree>
    <p:extLst>
      <p:ext uri="{BB962C8B-B14F-4D97-AF65-F5344CB8AC3E}">
        <p14:creationId xmlns:p14="http://schemas.microsoft.com/office/powerpoint/2010/main" val="289219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1" hasCustomPrompt="1"/>
          </p:nvPr>
        </p:nvSpPr>
        <p:spPr>
          <a:xfrm>
            <a:off x="914400" y="1600200"/>
            <a:ext cx="7315200" cy="4343400"/>
          </a:xfrm>
        </p:spPr>
        <p:txBody>
          <a:bodyPr/>
          <a:lstStyle>
            <a:lvl1pPr marL="0" indent="0">
              <a:buFontTx/>
              <a:buNone/>
              <a:defRPr/>
            </a:lvl1pPr>
            <a:lvl2pPr marL="114300" indent="-114300">
              <a:buFont typeface="Arial"/>
              <a:buChar char="•"/>
              <a:defRPr sz="1400"/>
            </a:lvl2pPr>
          </a:lstStyle>
          <a:p>
            <a:pPr lvl="0"/>
            <a:r>
              <a:rPr lang="en-US" dirty="0" smtClean="0"/>
              <a:t>Click to edit Master text styles (Lucida Sans Regular, 14 pt.)</a:t>
            </a:r>
          </a:p>
          <a:p>
            <a:pPr lvl="1"/>
            <a:r>
              <a:rPr lang="en-US" dirty="0" smtClean="0"/>
              <a:t>Second level</a:t>
            </a:r>
          </a:p>
        </p:txBody>
      </p:sp>
      <p:sp>
        <p:nvSpPr>
          <p:cNvPr id="6" name="Title 5"/>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266393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hasCustomPrompt="1"/>
          </p:nvPr>
        </p:nvSpPr>
        <p:spPr>
          <a:xfrm>
            <a:off x="914400" y="1600206"/>
            <a:ext cx="7315200" cy="4343399"/>
          </a:xfrm>
        </p:spPr>
        <p:txBody>
          <a:bodyPr/>
          <a:lstStyle>
            <a:lvl1pPr>
              <a:defRPr baseline="0"/>
            </a:lvl1pPr>
          </a:lstStyle>
          <a:p>
            <a:pPr lvl="0"/>
            <a:r>
              <a:rPr lang="en-US" dirty="0" smtClean="0"/>
              <a:t>Click to edit text styles (Lucida Sans Regular, 14 pt.)</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815783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hasCustomPrompt="1"/>
          </p:nvPr>
        </p:nvSpPr>
        <p:spPr>
          <a:xfrm>
            <a:off x="914400" y="1600206"/>
            <a:ext cx="7315200" cy="4343399"/>
          </a:xfrm>
        </p:spPr>
        <p:txBody>
          <a:bodyPr numCol="2" spcCol="457200"/>
          <a:lstStyle>
            <a:lvl1pPr>
              <a:defRPr baseline="0"/>
            </a:lvl1pPr>
          </a:lstStyle>
          <a:p>
            <a:pPr lvl="0"/>
            <a:r>
              <a:rPr lang="en-US" dirty="0" smtClean="0"/>
              <a:t>Click to edit text styles (Lucida Sans Regular, 14 pt.)</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3118355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354079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Chart Placeholder 4"/>
          <p:cNvSpPr>
            <a:spLocks noGrp="1"/>
          </p:cNvSpPr>
          <p:nvPr>
            <p:ph type="chart"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18264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defRPr sz="3600"/>
            </a:lvl1pPr>
          </a:lstStyle>
          <a:p>
            <a:r>
              <a:rPr lang="en-US" smtClean="0"/>
              <a:t>Click to edit Master title style</a:t>
            </a:r>
            <a:endParaRPr lang="en-US" dirty="0"/>
          </a:p>
        </p:txBody>
      </p:sp>
      <p:sp>
        <p:nvSpPr>
          <p:cNvPr id="9" name="Text Placeholder 8"/>
          <p:cNvSpPr>
            <a:spLocks noGrp="1"/>
          </p:cNvSpPr>
          <p:nvPr>
            <p:ph type="body" sz="quarter" idx="13"/>
          </p:nvPr>
        </p:nvSpPr>
        <p:spPr/>
        <p:txBody>
          <a:bodyPr/>
          <a:lstStyle>
            <a:lvl1pPr>
              <a:spcBef>
                <a:spcPts val="600"/>
              </a:spcBef>
              <a:spcAft>
                <a:spcPts val="600"/>
              </a:spcAft>
              <a:buSzPct val="75000"/>
              <a:buFont typeface="Wingdings" pitchFamily="2" charset="2"/>
              <a:buChar char="v"/>
              <a:defRPr sz="2800"/>
            </a:lvl1pPr>
            <a:lvl2pPr>
              <a:buSzPct val="75000"/>
              <a:buFont typeface="Wingdings" pitchFamily="2" charset="2"/>
              <a:buChar char="§"/>
              <a:defRPr sz="2400"/>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5"/>
          <p:cNvSpPr>
            <a:spLocks noGrp="1"/>
          </p:cNvSpPr>
          <p:nvPr>
            <p:ph type="sldNum" sz="quarter" idx="14"/>
          </p:nvPr>
        </p:nvSpPr>
        <p:spPr/>
        <p:txBody>
          <a:bodyPr/>
          <a:lstStyle>
            <a:lvl1pPr eaLnBrk="0" fontAlgn="base" hangingPunct="0">
              <a:spcBef>
                <a:spcPct val="0"/>
              </a:spcBef>
              <a:spcAft>
                <a:spcPct val="0"/>
              </a:spcAft>
              <a:defRPr b="1"/>
            </a:lvl1pPr>
          </a:lstStyle>
          <a:p>
            <a:pPr>
              <a:defRPr/>
            </a:pPr>
            <a:fld id="{94A3B753-961C-4AC7-8196-7FD146350762}" type="slidenum">
              <a:rPr lang="en-US"/>
              <a:pPr>
                <a:defRPr/>
              </a:pPr>
              <a:t>‹#›</a:t>
            </a:fld>
            <a:endParaRPr lang="en-US" dirty="0"/>
          </a:p>
        </p:txBody>
      </p:sp>
    </p:spTree>
    <p:extLst>
      <p:ext uri="{BB962C8B-B14F-4D97-AF65-F5344CB8AC3E}">
        <p14:creationId xmlns:p14="http://schemas.microsoft.com/office/powerpoint/2010/main" val="1943279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Tree>
    <p:extLst>
      <p:ext uri="{BB962C8B-B14F-4D97-AF65-F5344CB8AC3E}">
        <p14:creationId xmlns:p14="http://schemas.microsoft.com/office/powerpoint/2010/main" val="2751871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8" name="Content Placeholder 7"/>
          <p:cNvSpPr>
            <a:spLocks noGrp="1"/>
          </p:cNvSpPr>
          <p:nvPr>
            <p:ph sz="quarter" idx="13" hasCustomPrompt="1"/>
          </p:nvPr>
        </p:nvSpPr>
        <p:spPr>
          <a:xfrm>
            <a:off x="914401" y="1600200"/>
            <a:ext cx="7315200" cy="4343400"/>
          </a:xfrm>
        </p:spPr>
        <p:txBody>
          <a:bodyPr/>
          <a:lstStyle/>
          <a:p>
            <a:pPr lvl="0"/>
            <a:r>
              <a:rPr lang="en-US" dirty="0" smtClean="0"/>
              <a:t>Click to edit Master text styles (Lucida Sans Regular, 14 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832530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3003779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Master title </a:t>
            </a:r>
            <a:br>
              <a:rPr lang="en-US" dirty="0" smtClean="0"/>
            </a:br>
            <a:r>
              <a:rPr lang="en-US" dirty="0" smtClean="0"/>
              <a:t>(26 pt. Lucida Sans)</a:t>
            </a:r>
            <a:endParaRPr lang="en-US" dirty="0"/>
          </a:p>
        </p:txBody>
      </p:sp>
    </p:spTree>
    <p:extLst>
      <p:ext uri="{BB962C8B-B14F-4D97-AF65-F5344CB8AC3E}">
        <p14:creationId xmlns:p14="http://schemas.microsoft.com/office/powerpoint/2010/main" val="1771466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3"/>
          </p:nvPr>
        </p:nvSpPr>
        <p:spPr>
          <a:xfrm>
            <a:off x="9144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4"/>
          </p:nvPr>
        </p:nvSpPr>
        <p:spPr>
          <a:xfrm>
            <a:off x="48006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6774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1" hasCustomPrompt="1"/>
          </p:nvPr>
        </p:nvSpPr>
        <p:spPr>
          <a:xfrm>
            <a:off x="914400" y="1600200"/>
            <a:ext cx="7315200" cy="4343400"/>
          </a:xfrm>
        </p:spPr>
        <p:txBody>
          <a:bodyPr/>
          <a:lstStyle>
            <a:lvl1pPr marL="0" indent="0">
              <a:buFontTx/>
              <a:buNone/>
              <a:defRPr/>
            </a:lvl1pPr>
            <a:lvl2pPr marL="114300" indent="-114300">
              <a:buFont typeface="Arial"/>
              <a:buChar char="•"/>
              <a:defRPr sz="1400"/>
            </a:lvl2pPr>
          </a:lstStyle>
          <a:p>
            <a:pPr lvl="0"/>
            <a:r>
              <a:rPr lang="en-US" dirty="0" smtClean="0"/>
              <a:t>Click to edit Master text styles (Lucida Sans Regular, 14 pt.)</a:t>
            </a:r>
          </a:p>
          <a:p>
            <a:pPr lvl="1"/>
            <a:r>
              <a:rPr lang="en-US" dirty="0" smtClean="0"/>
              <a:t>Second level</a:t>
            </a:r>
          </a:p>
        </p:txBody>
      </p:sp>
      <p:sp>
        <p:nvSpPr>
          <p:cNvPr id="6" name="Title 5"/>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13718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hasCustomPrompt="1"/>
          </p:nvPr>
        </p:nvSpPr>
        <p:spPr>
          <a:xfrm>
            <a:off x="914400" y="1600206"/>
            <a:ext cx="7315200" cy="4343399"/>
          </a:xfrm>
        </p:spPr>
        <p:txBody>
          <a:bodyPr/>
          <a:lstStyle>
            <a:lvl1pPr>
              <a:defRPr baseline="0"/>
            </a:lvl1pPr>
          </a:lstStyle>
          <a:p>
            <a:pPr lvl="0"/>
            <a:r>
              <a:rPr lang="en-US" dirty="0" smtClean="0"/>
              <a:t>Click to edit text styles (Lucida Sans Regular, 14 pt.)</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1026595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hasCustomPrompt="1"/>
          </p:nvPr>
        </p:nvSpPr>
        <p:spPr>
          <a:xfrm>
            <a:off x="914400" y="1600206"/>
            <a:ext cx="7315200" cy="4343399"/>
          </a:xfrm>
        </p:spPr>
        <p:txBody>
          <a:bodyPr numCol="2" spcCol="457200"/>
          <a:lstStyle>
            <a:lvl1pPr>
              <a:defRPr baseline="0"/>
            </a:lvl1pPr>
          </a:lstStyle>
          <a:p>
            <a:pPr lvl="0"/>
            <a:r>
              <a:rPr lang="en-US" dirty="0" smtClean="0"/>
              <a:t>Click to edit text styles (Lucida Sans Regular, 14 pt.)</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3425338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4212996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Chart Placeholder 4"/>
          <p:cNvSpPr>
            <a:spLocks noGrp="1"/>
          </p:cNvSpPr>
          <p:nvPr>
            <p:ph type="chart"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355078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3"/>
          </p:nvPr>
        </p:nvSpPr>
        <p:spPr>
          <a:xfrm>
            <a:off x="914400" y="1600200"/>
            <a:ext cx="3429000" cy="4343400"/>
          </a:xfrm>
        </p:spPr>
        <p:txBody>
          <a:bodyPr/>
          <a:lstStyle>
            <a:lvl1pPr>
              <a:buFont typeface="Wingdings" pitchFamily="2" charset="2"/>
              <a:buChar char="v"/>
              <a:defRPr/>
            </a:lvl1pPr>
            <a:lvl2pPr>
              <a:buSzPct val="100000"/>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4800600" y="1600200"/>
            <a:ext cx="3429000" cy="4343400"/>
          </a:xfrm>
        </p:spPr>
        <p:txBody>
          <a:bodyPr/>
          <a:lstStyle>
            <a:lvl1pPr>
              <a:buFont typeface="Wingdings" pitchFamily="2" charset="2"/>
              <a:buChar char="v"/>
              <a:defRPr lang="en-US" sz="1400" kern="1200" dirty="0" smtClean="0">
                <a:solidFill>
                  <a:schemeClr val="tx1"/>
                </a:solidFill>
                <a:latin typeface="Lucida Sans"/>
                <a:ea typeface="+mn-ea"/>
                <a:cs typeface="Lucida Sans"/>
              </a:defRPr>
            </a:lvl1pPr>
            <a:lvl2pPr>
              <a:buSzPct val="100000"/>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5"/>
          <p:cNvSpPr>
            <a:spLocks noGrp="1"/>
          </p:cNvSpPr>
          <p:nvPr>
            <p:ph type="sldNum" sz="quarter" idx="15"/>
          </p:nvPr>
        </p:nvSpPr>
        <p:spPr/>
        <p:txBody>
          <a:bodyPr/>
          <a:lstStyle>
            <a:lvl1pPr eaLnBrk="0" fontAlgn="base" hangingPunct="0">
              <a:spcBef>
                <a:spcPct val="0"/>
              </a:spcBef>
              <a:spcAft>
                <a:spcPct val="0"/>
              </a:spcAft>
              <a:defRPr b="1"/>
            </a:lvl1pPr>
          </a:lstStyle>
          <a:p>
            <a:pPr>
              <a:defRPr/>
            </a:pPr>
            <a:fld id="{ADDEF895-57CA-4D2D-9C57-72903CAA3869}" type="slidenum">
              <a:rPr lang="en-US"/>
              <a:pPr>
                <a:defRPr/>
              </a:pPr>
              <a:t>‹#›</a:t>
            </a:fld>
            <a:endParaRPr lang="en-US" dirty="0"/>
          </a:p>
        </p:txBody>
      </p:sp>
    </p:spTree>
    <p:extLst>
      <p:ext uri="{BB962C8B-B14F-4D97-AF65-F5344CB8AC3E}">
        <p14:creationId xmlns:p14="http://schemas.microsoft.com/office/powerpoint/2010/main" val="2677622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Tree>
    <p:extLst>
      <p:ext uri="{BB962C8B-B14F-4D97-AF65-F5344CB8AC3E}">
        <p14:creationId xmlns:p14="http://schemas.microsoft.com/office/powerpoint/2010/main" val="3771467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8" name="Content Placeholder 7"/>
          <p:cNvSpPr>
            <a:spLocks noGrp="1"/>
          </p:cNvSpPr>
          <p:nvPr>
            <p:ph sz="quarter" idx="13" hasCustomPrompt="1"/>
          </p:nvPr>
        </p:nvSpPr>
        <p:spPr>
          <a:xfrm>
            <a:off x="914401" y="1600200"/>
            <a:ext cx="7315200" cy="4343400"/>
          </a:xfrm>
        </p:spPr>
        <p:txBody>
          <a:bodyPr/>
          <a:lstStyle/>
          <a:p>
            <a:pPr lvl="0"/>
            <a:r>
              <a:rPr lang="en-US" dirty="0" smtClean="0"/>
              <a:t>Click to edit Master text styles (Lucida Sans Regular, 14 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4009310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925753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Master title </a:t>
            </a:r>
            <a:br>
              <a:rPr lang="en-US" dirty="0" smtClean="0"/>
            </a:br>
            <a:r>
              <a:rPr lang="en-US" dirty="0" smtClean="0"/>
              <a:t>(26 pt. Lucida Sans)</a:t>
            </a:r>
            <a:endParaRPr lang="en-US" dirty="0"/>
          </a:p>
        </p:txBody>
      </p:sp>
    </p:spTree>
    <p:extLst>
      <p:ext uri="{BB962C8B-B14F-4D97-AF65-F5344CB8AC3E}">
        <p14:creationId xmlns:p14="http://schemas.microsoft.com/office/powerpoint/2010/main" val="4281087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3"/>
          </p:nvPr>
        </p:nvSpPr>
        <p:spPr>
          <a:xfrm>
            <a:off x="9144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4"/>
          </p:nvPr>
        </p:nvSpPr>
        <p:spPr>
          <a:xfrm>
            <a:off x="48006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52066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9478" y="1981200"/>
            <a:ext cx="34205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5478" y="1981200"/>
            <a:ext cx="34205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80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able Placeholder 6"/>
          <p:cNvSpPr>
            <a:spLocks noGrp="1"/>
          </p:cNvSpPr>
          <p:nvPr>
            <p:ph type="tbl" sz="quarter" idx="11"/>
          </p:nvPr>
        </p:nvSpPr>
        <p:spPr>
          <a:xfrm>
            <a:off x="914400" y="1600200"/>
            <a:ext cx="7315200" cy="4343400"/>
          </a:xfrm>
        </p:spPr>
        <p:txBody>
          <a:bodyPr rtlCol="0">
            <a:normAutofit/>
          </a:bodyPr>
          <a:lstStyle/>
          <a:p>
            <a:pPr lvl="0"/>
            <a:r>
              <a:rPr lang="en-US" noProof="0" smtClean="0"/>
              <a:t>Click icon to add table</a:t>
            </a:r>
            <a:endParaRPr lang="en-US" noProof="0" dirty="0"/>
          </a:p>
        </p:txBody>
      </p:sp>
      <p:sp>
        <p:nvSpPr>
          <p:cNvPr id="4" name="Slide Number Placeholder 2"/>
          <p:cNvSpPr>
            <a:spLocks noGrp="1"/>
          </p:cNvSpPr>
          <p:nvPr>
            <p:ph type="sldNum" sz="quarter" idx="12"/>
          </p:nvPr>
        </p:nvSpPr>
        <p:spPr/>
        <p:txBody>
          <a:bodyPr/>
          <a:lstStyle>
            <a:lvl1pPr eaLnBrk="0" fontAlgn="base" hangingPunct="0">
              <a:spcBef>
                <a:spcPct val="0"/>
              </a:spcBef>
              <a:spcAft>
                <a:spcPct val="0"/>
              </a:spcAft>
              <a:defRPr b="1"/>
            </a:lvl1pPr>
          </a:lstStyle>
          <a:p>
            <a:pPr>
              <a:defRPr/>
            </a:pPr>
            <a:fld id="{6B012D5B-1D56-406C-8AF5-CEF0C7B5B166}" type="slidenum">
              <a:rPr lang="en-US"/>
              <a:pPr>
                <a:defRPr/>
              </a:pPr>
              <a:t>‹#›</a:t>
            </a:fld>
            <a:endParaRPr lang="en-US" dirty="0"/>
          </a:p>
        </p:txBody>
      </p:sp>
    </p:spTree>
    <p:extLst>
      <p:ext uri="{BB962C8B-B14F-4D97-AF65-F5344CB8AC3E}">
        <p14:creationId xmlns:p14="http://schemas.microsoft.com/office/powerpoint/2010/main" val="323959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914400" y="1600200"/>
            <a:ext cx="7315200" cy="4343400"/>
          </a:xfrm>
        </p:spPr>
        <p:txBody>
          <a:bodyPr rtlCol="0">
            <a:normAutofit/>
          </a:bodyPr>
          <a:lstStyle/>
          <a:p>
            <a:pPr lvl="0"/>
            <a:r>
              <a:rPr lang="en-US" noProof="0" smtClean="0"/>
              <a:t>Click icon to add chart</a:t>
            </a:r>
            <a:endParaRPr lang="en-US" noProof="0" dirty="0"/>
          </a:p>
        </p:txBody>
      </p:sp>
      <p:sp>
        <p:nvSpPr>
          <p:cNvPr id="4" name="Slide Number Placeholder 2"/>
          <p:cNvSpPr>
            <a:spLocks noGrp="1"/>
          </p:cNvSpPr>
          <p:nvPr>
            <p:ph type="sldNum" sz="quarter" idx="12"/>
          </p:nvPr>
        </p:nvSpPr>
        <p:spPr/>
        <p:txBody>
          <a:bodyPr/>
          <a:lstStyle>
            <a:lvl1pPr eaLnBrk="0" fontAlgn="base" hangingPunct="0">
              <a:spcBef>
                <a:spcPct val="0"/>
              </a:spcBef>
              <a:spcAft>
                <a:spcPct val="0"/>
              </a:spcAft>
              <a:defRPr b="1"/>
            </a:lvl1pPr>
          </a:lstStyle>
          <a:p>
            <a:pPr>
              <a:defRPr/>
            </a:pPr>
            <a:fld id="{8A0D20BC-5E8D-4E0A-85E9-85F17CD256A8}" type="slidenum">
              <a:rPr lang="en-US"/>
              <a:pPr>
                <a:defRPr/>
              </a:pPr>
              <a:t>‹#›</a:t>
            </a:fld>
            <a:endParaRPr lang="en-US" dirty="0"/>
          </a:p>
        </p:txBody>
      </p:sp>
    </p:spTree>
    <p:extLst>
      <p:ext uri="{BB962C8B-B14F-4D97-AF65-F5344CB8AC3E}">
        <p14:creationId xmlns:p14="http://schemas.microsoft.com/office/powerpoint/2010/main" val="193710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Picture Placeholder 4"/>
          <p:cNvSpPr>
            <a:spLocks noGrp="1"/>
          </p:cNvSpPr>
          <p:nvPr>
            <p:ph type="pic" sz="quarter" idx="11"/>
          </p:nvPr>
        </p:nvSpPr>
        <p:spPr>
          <a:xfrm>
            <a:off x="1335024" y="1219200"/>
            <a:ext cx="6473952" cy="4855464"/>
          </a:xfrm>
        </p:spPr>
        <p:txBody>
          <a:bodyPr rtlCol="0">
            <a:normAutofit/>
          </a:bodyPr>
          <a:lstStyle/>
          <a:p>
            <a:pPr lvl="0"/>
            <a:r>
              <a:rPr lang="en-US" noProof="0" smtClean="0"/>
              <a:t>Click icon to add picture</a:t>
            </a:r>
            <a:endParaRPr lang="en-US" noProof="0" dirty="0"/>
          </a:p>
        </p:txBody>
      </p:sp>
      <p:sp>
        <p:nvSpPr>
          <p:cNvPr id="4" name="Slide Number Placeholder 2"/>
          <p:cNvSpPr>
            <a:spLocks noGrp="1"/>
          </p:cNvSpPr>
          <p:nvPr>
            <p:ph type="sldNum" sz="quarter" idx="12"/>
          </p:nvPr>
        </p:nvSpPr>
        <p:spPr/>
        <p:txBody>
          <a:bodyPr/>
          <a:lstStyle>
            <a:lvl1pPr eaLnBrk="0" fontAlgn="base" hangingPunct="0">
              <a:spcBef>
                <a:spcPct val="0"/>
              </a:spcBef>
              <a:spcAft>
                <a:spcPct val="0"/>
              </a:spcAft>
              <a:defRPr b="1"/>
            </a:lvl1pPr>
          </a:lstStyle>
          <a:p>
            <a:pPr>
              <a:defRPr/>
            </a:pPr>
            <a:fld id="{7187C2CD-A7BE-4EB0-8A66-550D89B53E2C}" type="slidenum">
              <a:rPr lang="en-US"/>
              <a:pPr>
                <a:defRPr/>
              </a:pPr>
              <a:t>‹#›</a:t>
            </a:fld>
            <a:endParaRPr lang="en-US" dirty="0"/>
          </a:p>
        </p:txBody>
      </p:sp>
    </p:spTree>
    <p:extLst>
      <p:ext uri="{BB962C8B-B14F-4D97-AF65-F5344CB8AC3E}">
        <p14:creationId xmlns:p14="http://schemas.microsoft.com/office/powerpoint/2010/main" val="31531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962400" y="6423036"/>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itchFamily="34" charset="0"/>
                <a:ea typeface="ＭＳ Ｐゴシック" pitchFamily="34" charset="-128"/>
              </a:defRPr>
            </a:lvl1pPr>
            <a:lvl2pPr marL="742950" indent="-285750">
              <a:defRPr sz="2800" b="1">
                <a:solidFill>
                  <a:schemeClr val="tx1"/>
                </a:solidFill>
                <a:latin typeface="Arial" pitchFamily="34" charset="0"/>
                <a:ea typeface="ＭＳ Ｐゴシック" pitchFamily="34" charset="-128"/>
              </a:defRPr>
            </a:lvl2pPr>
            <a:lvl3pPr marL="1143000" indent="-228600">
              <a:defRPr sz="2800" b="1">
                <a:solidFill>
                  <a:schemeClr val="tx1"/>
                </a:solidFill>
                <a:latin typeface="Arial" pitchFamily="34" charset="0"/>
                <a:ea typeface="ＭＳ Ｐゴシック" pitchFamily="34" charset="-128"/>
              </a:defRPr>
            </a:lvl3pPr>
            <a:lvl4pPr marL="1600200" indent="-228600">
              <a:defRPr sz="2800" b="1">
                <a:solidFill>
                  <a:schemeClr val="tx1"/>
                </a:solidFill>
                <a:latin typeface="Arial" pitchFamily="34" charset="0"/>
                <a:ea typeface="ＭＳ Ｐゴシック" pitchFamily="34" charset="-128"/>
              </a:defRPr>
            </a:lvl4pPr>
            <a:lvl5pPr marL="2057400" indent="-228600">
              <a:defRPr sz="28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defTabSz="914400" fontAlgn="base">
              <a:spcBef>
                <a:spcPct val="0"/>
              </a:spcBef>
              <a:spcAft>
                <a:spcPct val="0"/>
              </a:spcAft>
              <a:defRPr/>
            </a:pPr>
            <a:r>
              <a:rPr lang="en-US" sz="1200" b="0" smtClean="0">
                <a:solidFill>
                  <a:srgbClr val="000000"/>
                </a:solidFill>
                <a:latin typeface="Calibri" pitchFamily="34" charset="0"/>
              </a:rPr>
              <a:t>May 4, 2012 JTB</a:t>
            </a:r>
          </a:p>
        </p:txBody>
      </p:sp>
      <p:sp>
        <p:nvSpPr>
          <p:cNvPr id="8" name="Content Placeholder 7"/>
          <p:cNvSpPr>
            <a:spLocks noGrp="1"/>
          </p:cNvSpPr>
          <p:nvPr>
            <p:ph sz="quarter" idx="13"/>
          </p:nvPr>
        </p:nvSpPr>
        <p:spPr>
          <a:xfrm>
            <a:off x="457200" y="1600200"/>
            <a:ext cx="8153400" cy="43434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5" name="Slide Number Placeholder 5"/>
          <p:cNvSpPr>
            <a:spLocks noGrp="1"/>
          </p:cNvSpPr>
          <p:nvPr>
            <p:ph type="sldNum" sz="quarter" idx="14"/>
          </p:nvPr>
        </p:nvSpPr>
        <p:spPr/>
        <p:txBody>
          <a:bodyPr/>
          <a:lstStyle>
            <a:lvl1pPr eaLnBrk="0" fontAlgn="base" hangingPunct="0">
              <a:spcBef>
                <a:spcPct val="0"/>
              </a:spcBef>
              <a:spcAft>
                <a:spcPct val="0"/>
              </a:spcAft>
              <a:defRPr b="1"/>
            </a:lvl1pPr>
          </a:lstStyle>
          <a:p>
            <a:pPr>
              <a:defRPr/>
            </a:pPr>
            <a:fld id="{B806463B-743F-4F0D-AC93-B3FD66044FAD}" type="slidenum">
              <a:rPr lang="en-US"/>
              <a:pPr>
                <a:defRPr/>
              </a:pPr>
              <a:t>‹#›</a:t>
            </a:fld>
            <a:endParaRPr lang="en-US" dirty="0"/>
          </a:p>
        </p:txBody>
      </p:sp>
    </p:spTree>
    <p:extLst>
      <p:ext uri="{BB962C8B-B14F-4D97-AF65-F5344CB8AC3E}">
        <p14:creationId xmlns:p14="http://schemas.microsoft.com/office/powerpoint/2010/main" val="190247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eaLnBrk="0" fontAlgn="base" hangingPunct="0">
              <a:spcBef>
                <a:spcPct val="0"/>
              </a:spcBef>
              <a:spcAft>
                <a:spcPct val="0"/>
              </a:spcAft>
              <a:defRPr b="1"/>
            </a:lvl1pPr>
          </a:lstStyle>
          <a:p>
            <a:pPr>
              <a:defRPr/>
            </a:pPr>
            <a:fld id="{CF91F345-EA1C-444D-B5E5-527543CA8F8B}" type="slidenum">
              <a:rPr lang="en-US"/>
              <a:pPr>
                <a:defRPr/>
              </a:pPr>
              <a:t>‹#›</a:t>
            </a:fld>
            <a:endParaRPr lang="en-US" dirty="0"/>
          </a:p>
        </p:txBody>
      </p:sp>
    </p:spTree>
    <p:extLst>
      <p:ext uri="{BB962C8B-B14F-4D97-AF65-F5344CB8AC3E}">
        <p14:creationId xmlns:p14="http://schemas.microsoft.com/office/powerpoint/2010/main" val="428668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57200" y="6324608"/>
            <a:ext cx="1524000" cy="365125"/>
          </a:xfrm>
          <a:prstGeom prst="rect">
            <a:avLst/>
          </a:prstGeom>
        </p:spPr>
        <p:txBody>
          <a:bodyPr/>
          <a:lstStyle>
            <a:lvl1pPr>
              <a:defRPr sz="1600">
                <a:latin typeface="Georgia" panose="02040502050405020303" pitchFamily="18" charset="0"/>
              </a:defRPr>
            </a:lvl1pPr>
          </a:lstStyle>
          <a:p>
            <a:r>
              <a:rPr lang="en-US" dirty="0" smtClean="0"/>
              <a:t>Slide </a:t>
            </a:r>
            <a:fld id="{7A6633A4-7D85-4976-A0D0-C4D7FC111F89}" type="slidenum">
              <a:rPr lang="en-US" smtClean="0"/>
              <a:pPr/>
              <a:t>‹#›</a:t>
            </a:fld>
            <a:r>
              <a:rPr lang="en-US" dirty="0" smtClean="0"/>
              <a:t> of X</a:t>
            </a:r>
            <a:endParaRPr lang="en-US" dirty="0"/>
          </a:p>
        </p:txBody>
      </p:sp>
    </p:spTree>
    <p:extLst>
      <p:ext uri="{BB962C8B-B14F-4D97-AF65-F5344CB8AC3E}">
        <p14:creationId xmlns:p14="http://schemas.microsoft.com/office/powerpoint/2010/main" val="316535440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68300" y="152400"/>
            <a:ext cx="822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914400" y="16002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4"/>
          </p:nvPr>
        </p:nvSpPr>
        <p:spPr>
          <a:xfrm>
            <a:off x="7696201" y="6423036"/>
            <a:ext cx="1076678" cy="269875"/>
          </a:xfrm>
          <a:prstGeom prst="rect">
            <a:avLst/>
          </a:prstGeom>
        </p:spPr>
        <p:txBody>
          <a:bodyPr vert="horz" lIns="91440" tIns="45720" rIns="91440" bIns="45720" rtlCol="0" anchor="b"/>
          <a:lstStyle>
            <a:lvl1pPr algn="r" eaLnBrk="1" fontAlgn="auto" hangingPunct="1">
              <a:spcBef>
                <a:spcPts val="0"/>
              </a:spcBef>
              <a:spcAft>
                <a:spcPts val="0"/>
              </a:spcAft>
              <a:defRPr sz="1200" b="0">
                <a:solidFill>
                  <a:srgbClr val="595959"/>
                </a:solidFill>
                <a:latin typeface="Lucida Sans"/>
                <a:cs typeface="Lucida Sans"/>
              </a:defRPr>
            </a:lvl1pPr>
          </a:lstStyle>
          <a:p>
            <a:pPr defTabSz="914400">
              <a:defRPr/>
            </a:pPr>
            <a:fld id="{5EC0A07F-0A56-4AB9-A93C-A835F60F4E27}" type="slidenum">
              <a:rPr lang="en-US">
                <a:ea typeface="ＭＳ Ｐゴシック" pitchFamily="34" charset="-128"/>
              </a:rPr>
              <a:pPr defTabSz="914400">
                <a:defRPr/>
              </a:pPr>
              <a:t>‹#›</a:t>
            </a:fld>
            <a:endParaRPr lang="en-US" dirty="0">
              <a:ea typeface="ＭＳ Ｐゴシック" pitchFamily="34" charset="-128"/>
            </a:endParaRPr>
          </a:p>
        </p:txBody>
      </p:sp>
      <p:cxnSp>
        <p:nvCxnSpPr>
          <p:cNvPr id="5" name="Straight Connector 4"/>
          <p:cNvCxnSpPr/>
          <p:nvPr/>
        </p:nvCxnSpPr>
        <p:spPr>
          <a:xfrm>
            <a:off x="461434" y="1028700"/>
            <a:ext cx="8225366"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77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0" fontAlgn="base" hangingPunct="0">
        <a:spcBef>
          <a:spcPct val="0"/>
        </a:spcBef>
        <a:spcAft>
          <a:spcPct val="0"/>
        </a:spcAft>
        <a:defRPr sz="2000" kern="1200">
          <a:solidFill>
            <a:srgbClr val="595959"/>
          </a:solidFill>
          <a:latin typeface="Lucida Sans"/>
          <a:ea typeface="Lucida Sans" pitchFamily="34" charset="0"/>
          <a:cs typeface="Lucida Sans"/>
        </a:defRPr>
      </a:lvl1pPr>
      <a:lvl2pPr algn="l" defTabSz="457200" rtl="0" eaLnBrk="0" fontAlgn="base" hangingPunct="0">
        <a:spcBef>
          <a:spcPct val="0"/>
        </a:spcBef>
        <a:spcAft>
          <a:spcPct val="0"/>
        </a:spcAft>
        <a:defRPr sz="2000">
          <a:solidFill>
            <a:srgbClr val="595959"/>
          </a:solidFill>
          <a:latin typeface="Lucida Sans" pitchFamily="34" charset="0"/>
          <a:ea typeface="Lucida Sans" pitchFamily="34" charset="0"/>
          <a:cs typeface="Lucida Sans" pitchFamily="34" charset="0"/>
        </a:defRPr>
      </a:lvl2pPr>
      <a:lvl3pPr algn="l" defTabSz="457200" rtl="0" eaLnBrk="0" fontAlgn="base" hangingPunct="0">
        <a:spcBef>
          <a:spcPct val="0"/>
        </a:spcBef>
        <a:spcAft>
          <a:spcPct val="0"/>
        </a:spcAft>
        <a:defRPr sz="2000">
          <a:solidFill>
            <a:srgbClr val="595959"/>
          </a:solidFill>
          <a:latin typeface="Lucida Sans" pitchFamily="34" charset="0"/>
          <a:ea typeface="Lucida Sans" pitchFamily="34" charset="0"/>
          <a:cs typeface="Lucida Sans" pitchFamily="34" charset="0"/>
        </a:defRPr>
      </a:lvl3pPr>
      <a:lvl4pPr algn="l" defTabSz="457200" rtl="0" eaLnBrk="0" fontAlgn="base" hangingPunct="0">
        <a:spcBef>
          <a:spcPct val="0"/>
        </a:spcBef>
        <a:spcAft>
          <a:spcPct val="0"/>
        </a:spcAft>
        <a:defRPr sz="2000">
          <a:solidFill>
            <a:srgbClr val="595959"/>
          </a:solidFill>
          <a:latin typeface="Lucida Sans" pitchFamily="34" charset="0"/>
          <a:ea typeface="Lucida Sans" pitchFamily="34" charset="0"/>
          <a:cs typeface="Lucida Sans" pitchFamily="34" charset="0"/>
        </a:defRPr>
      </a:lvl4pPr>
      <a:lvl5pPr algn="l" defTabSz="457200" rtl="0" eaLnBrk="0" fontAlgn="base" hangingPunct="0">
        <a:spcBef>
          <a:spcPct val="0"/>
        </a:spcBef>
        <a:spcAft>
          <a:spcPct val="0"/>
        </a:spcAft>
        <a:defRPr sz="2000">
          <a:solidFill>
            <a:srgbClr val="595959"/>
          </a:solidFill>
          <a:latin typeface="Lucida Sans" pitchFamily="34" charset="0"/>
          <a:ea typeface="Lucida Sans" pitchFamily="34" charset="0"/>
          <a:cs typeface="Lucida Sans" pitchFamily="34" charset="0"/>
        </a:defRPr>
      </a:lvl5pPr>
      <a:lvl6pPr marL="457200" algn="l" defTabSz="457200" rtl="0" fontAlgn="base">
        <a:spcBef>
          <a:spcPct val="0"/>
        </a:spcBef>
        <a:spcAft>
          <a:spcPct val="0"/>
        </a:spcAft>
        <a:defRPr sz="2000">
          <a:solidFill>
            <a:srgbClr val="595959"/>
          </a:solidFill>
          <a:latin typeface="Lucida Sans" pitchFamily="34" charset="0"/>
          <a:ea typeface="Lucida Sans" pitchFamily="34" charset="0"/>
          <a:cs typeface="Lucida Sans" pitchFamily="34" charset="0"/>
        </a:defRPr>
      </a:lvl6pPr>
      <a:lvl7pPr marL="914400" algn="l" defTabSz="457200" rtl="0" fontAlgn="base">
        <a:spcBef>
          <a:spcPct val="0"/>
        </a:spcBef>
        <a:spcAft>
          <a:spcPct val="0"/>
        </a:spcAft>
        <a:defRPr sz="2000">
          <a:solidFill>
            <a:srgbClr val="595959"/>
          </a:solidFill>
          <a:latin typeface="Lucida Sans" pitchFamily="34" charset="0"/>
          <a:ea typeface="Lucida Sans" pitchFamily="34" charset="0"/>
          <a:cs typeface="Lucida Sans" pitchFamily="34" charset="0"/>
        </a:defRPr>
      </a:lvl7pPr>
      <a:lvl8pPr marL="1371600" algn="l" defTabSz="457200" rtl="0" fontAlgn="base">
        <a:spcBef>
          <a:spcPct val="0"/>
        </a:spcBef>
        <a:spcAft>
          <a:spcPct val="0"/>
        </a:spcAft>
        <a:defRPr sz="2000">
          <a:solidFill>
            <a:srgbClr val="595959"/>
          </a:solidFill>
          <a:latin typeface="Lucida Sans" pitchFamily="34" charset="0"/>
          <a:ea typeface="Lucida Sans" pitchFamily="34" charset="0"/>
          <a:cs typeface="Lucida Sans" pitchFamily="34" charset="0"/>
        </a:defRPr>
      </a:lvl8pPr>
      <a:lvl9pPr marL="1828800" algn="l" defTabSz="457200" rtl="0" fontAlgn="base">
        <a:spcBef>
          <a:spcPct val="0"/>
        </a:spcBef>
        <a:spcAft>
          <a:spcPct val="0"/>
        </a:spcAft>
        <a:defRPr sz="2000">
          <a:solidFill>
            <a:srgbClr val="595959"/>
          </a:solidFill>
          <a:latin typeface="Lucida Sans" pitchFamily="34" charset="0"/>
          <a:ea typeface="Lucida Sans" pitchFamily="34" charset="0"/>
          <a:cs typeface="Lucida Sans" pitchFamily="34" charset="0"/>
        </a:defRPr>
      </a:lvl9pPr>
    </p:titleStyle>
    <p:bodyStyle>
      <a:lvl1pPr marL="114300" indent="-114300" algn="l" defTabSz="457200" rtl="0" eaLnBrk="0" fontAlgn="base" hangingPunct="0">
        <a:spcBef>
          <a:spcPct val="20000"/>
        </a:spcBef>
        <a:spcAft>
          <a:spcPct val="0"/>
        </a:spcAft>
        <a:buFont typeface="Arial" pitchFamily="34" charset="0"/>
        <a:buChar char="•"/>
        <a:defRPr sz="1400" kern="1200">
          <a:solidFill>
            <a:schemeClr val="tx1"/>
          </a:solidFill>
          <a:latin typeface="Lucida Sans"/>
          <a:ea typeface="Lucida Sans" pitchFamily="34" charset="0"/>
          <a:cs typeface="Lucida Sans"/>
        </a:defRPr>
      </a:lvl1pPr>
      <a:lvl2pPr marL="342900" indent="-114300" algn="l" defTabSz="457200" rtl="0" eaLnBrk="0" fontAlgn="base" hangingPunct="0">
        <a:spcBef>
          <a:spcPct val="20000"/>
        </a:spcBef>
        <a:spcAft>
          <a:spcPct val="0"/>
        </a:spcAft>
        <a:buSzPct val="50000"/>
        <a:buFont typeface="Wingdings" pitchFamily="2" charset="2"/>
        <a:buChar char=""/>
        <a:defRPr sz="1400" kern="1200">
          <a:solidFill>
            <a:schemeClr val="tx1"/>
          </a:solidFill>
          <a:latin typeface="Lucida Sans"/>
          <a:ea typeface="Lucida Sans" pitchFamily="34" charset="0"/>
          <a:cs typeface="Lucida Sans"/>
        </a:defRPr>
      </a:lvl2pPr>
      <a:lvl3pPr marL="571500" indent="-114300" algn="l" defTabSz="457200" rtl="0" eaLnBrk="0" fontAlgn="base" hangingPunct="0">
        <a:spcBef>
          <a:spcPct val="20000"/>
        </a:spcBef>
        <a:spcAft>
          <a:spcPct val="0"/>
        </a:spcAft>
        <a:buSzPct val="80000"/>
        <a:buFont typeface="Wingdings" pitchFamily="2" charset="2"/>
        <a:buChar char="§"/>
        <a:defRPr sz="1400" kern="1200">
          <a:solidFill>
            <a:schemeClr val="tx1"/>
          </a:solidFill>
          <a:latin typeface="Lucida Sans"/>
          <a:ea typeface="Lucida Sans" pitchFamily="34" charset="0"/>
          <a:cs typeface="Lucida Sans"/>
        </a:defRPr>
      </a:lvl3pPr>
      <a:lvl4pPr marL="800100" indent="-114300" algn="l" defTabSz="457200" rtl="0" eaLnBrk="0" fontAlgn="base" hangingPunct="0">
        <a:spcBef>
          <a:spcPct val="20000"/>
        </a:spcBef>
        <a:spcAft>
          <a:spcPct val="0"/>
        </a:spcAft>
        <a:buFont typeface="Arial" pitchFamily="34" charset="0"/>
        <a:buChar char="–"/>
        <a:defRPr sz="1400" kern="1200">
          <a:solidFill>
            <a:schemeClr val="tx1"/>
          </a:solidFill>
          <a:latin typeface="Lucida Sans"/>
          <a:ea typeface="Lucida Sans" pitchFamily="34" charset="0"/>
          <a:cs typeface="Lucida Sans"/>
        </a:defRPr>
      </a:lvl4pPr>
      <a:lvl5pPr marL="1028700" indent="-114300" algn="l" defTabSz="457200" rtl="0" eaLnBrk="0" fontAlgn="base" hangingPunct="0">
        <a:spcBef>
          <a:spcPct val="20000"/>
        </a:spcBef>
        <a:spcAft>
          <a:spcPct val="0"/>
        </a:spcAft>
        <a:buFont typeface="Arial" pitchFamily="34" charset="0"/>
        <a:buChar char="»"/>
        <a:defRPr sz="1400" kern="1200">
          <a:solidFill>
            <a:schemeClr val="tx1"/>
          </a:solidFill>
          <a:latin typeface="Lucida Sans"/>
          <a:ea typeface="Lucida Sans" pitchFamily="34" charset="0"/>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8567" y="2218744"/>
            <a:ext cx="5185834" cy="1143000"/>
          </a:xfrm>
          <a:prstGeom prst="rect">
            <a:avLst/>
          </a:prstGeom>
        </p:spPr>
        <p:txBody>
          <a:bodyPr vert="horz" lIns="91440" tIns="45720" rIns="91440" bIns="45720" rtlCol="0" anchor="b">
            <a:normAutofit/>
          </a:bodyPr>
          <a:lstStyle/>
          <a:p>
            <a:r>
              <a:rPr lang="en-US" dirty="0" smtClean="0"/>
              <a:t>Click to edit Master title </a:t>
            </a:r>
            <a:br>
              <a:rPr lang="en-US" dirty="0" smtClean="0"/>
            </a:br>
            <a:r>
              <a:rPr lang="en-US" dirty="0" smtClean="0"/>
              <a:t>(26 pt. Lucida Sans)</a:t>
            </a:r>
            <a:endParaRPr lang="en-US" dirty="0"/>
          </a:p>
        </p:txBody>
      </p:sp>
    </p:spTree>
    <p:extLst>
      <p:ext uri="{BB962C8B-B14F-4D97-AF65-F5344CB8AC3E}">
        <p14:creationId xmlns:p14="http://schemas.microsoft.com/office/powerpoint/2010/main" val="124002147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457200" rtl="0" eaLnBrk="1" latinLnBrk="0" hangingPunct="1">
        <a:spcBef>
          <a:spcPct val="0"/>
        </a:spcBef>
        <a:buNone/>
        <a:defRPr sz="2600" kern="1200" baseline="0">
          <a:solidFill>
            <a:schemeClr val="tx2"/>
          </a:solidFill>
          <a:latin typeface="Lucida Sans"/>
          <a:ea typeface="+mj-ea"/>
          <a:cs typeface="Lucida Sans"/>
        </a:defRPr>
      </a:lvl1pPr>
    </p:titleStyle>
    <p:bodyStyle>
      <a:lvl1pPr marL="119063" indent="-119063" algn="l" defTabSz="457200" rtl="0" eaLnBrk="1" latinLnBrk="0" hangingPunct="1">
        <a:spcBef>
          <a:spcPct val="20000"/>
        </a:spcBef>
        <a:spcAft>
          <a:spcPts val="0"/>
        </a:spcAft>
        <a:buFont typeface="Arial"/>
        <a:buChar char="•"/>
        <a:defRPr sz="1400" kern="1200">
          <a:solidFill>
            <a:schemeClr val="tx1"/>
          </a:solidFill>
          <a:latin typeface="Lucida Sans"/>
          <a:ea typeface="+mn-ea"/>
          <a:cs typeface="Lucida Sans"/>
        </a:defRPr>
      </a:lvl1pPr>
      <a:lvl2pPr marL="5762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2pPr>
      <a:lvl3pPr marL="10334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3pPr>
      <a:lvl4pPr marL="14906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4pPr>
      <a:lvl5pPr marL="19478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dirty="0" smtClean="0"/>
              <a:t>Click to edit Master title style (Lucida Sans Regular, 20 pt.)</a:t>
            </a:r>
            <a:endParaRPr lang="en-US" dirty="0"/>
          </a:p>
        </p:txBody>
      </p:sp>
      <p:sp>
        <p:nvSpPr>
          <p:cNvPr id="3" name="Text Placeholder 2"/>
          <p:cNvSpPr>
            <a:spLocks noGrp="1"/>
          </p:cNvSpPr>
          <p:nvPr>
            <p:ph type="body" idx="1"/>
          </p:nvPr>
        </p:nvSpPr>
        <p:spPr>
          <a:xfrm>
            <a:off x="914400" y="1600206"/>
            <a:ext cx="7315200" cy="4343399"/>
          </a:xfrm>
          <a:prstGeom prst="rect">
            <a:avLst/>
          </a:prstGeom>
        </p:spPr>
        <p:txBody>
          <a:bodyPr vert="horz" lIns="91440" tIns="45720" rIns="91440" bIns="45720" rtlCol="0">
            <a:normAutofit/>
          </a:bodyPr>
          <a:lstStyle/>
          <a:p>
            <a:pPr lvl="0"/>
            <a:r>
              <a:rPr lang="en-US" dirty="0" smtClean="0"/>
              <a:t>Click to edit Master body text (Lucida Sans Regular, 14 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7696199" y="6423032"/>
            <a:ext cx="1076325" cy="269875"/>
          </a:xfrm>
          <a:prstGeom prst="rect">
            <a:avLst/>
          </a:prstGeom>
        </p:spPr>
        <p:txBody>
          <a:bodyPr vert="horz" lIns="91440" tIns="45720" rIns="91440" bIns="45720" rtlCol="0" anchor="b"/>
          <a:lstStyle>
            <a:lvl1pPr algn="r">
              <a:defRPr sz="1200">
                <a:solidFill>
                  <a:srgbClr val="595959"/>
                </a:solidFill>
                <a:latin typeface="Lucida Sans"/>
                <a:cs typeface="Lucida Sans"/>
              </a:defRPr>
            </a:lvl1pPr>
          </a:lstStyle>
          <a:p>
            <a:fld id="{A6A7DFC8-CC87-1C45-AE2C-C06DE0F5DDBD}" type="slidenum">
              <a:rPr lang="en-US" smtClean="0">
                <a:ea typeface="ＭＳ Ｐゴシック"/>
              </a:rPr>
              <a:pPr/>
              <a:t>‹#›</a:t>
            </a:fld>
            <a:endParaRPr lang="en-US" dirty="0">
              <a:ea typeface="ＭＳ Ｐゴシック"/>
            </a:endParaRPr>
          </a:p>
        </p:txBody>
      </p:sp>
      <p:cxnSp>
        <p:nvCxnSpPr>
          <p:cNvPr id="5" name="Straight Connector 4"/>
          <p:cNvCxnSpPr/>
          <p:nvPr userDrawn="1"/>
        </p:nvCxnSpPr>
        <p:spPr>
          <a:xfrm>
            <a:off x="461437" y="1029232"/>
            <a:ext cx="8225367"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8185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hdr="0" ftr="0" dt="0"/>
  <p:txStyles>
    <p:titleStyle>
      <a:lvl1pPr algn="l" defTabSz="457200" rtl="0" eaLnBrk="1" latinLnBrk="0" hangingPunct="1">
        <a:spcBef>
          <a:spcPct val="0"/>
        </a:spcBef>
        <a:buNone/>
        <a:defRPr sz="2000" kern="1200" baseline="0">
          <a:solidFill>
            <a:schemeClr val="tx2"/>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dirty="0" smtClean="0"/>
              <a:t>Click to edit Master title style (Lucida Sans Regular, 20 pt.)</a:t>
            </a:r>
            <a:endParaRPr lang="en-US" dirty="0"/>
          </a:p>
        </p:txBody>
      </p:sp>
      <p:sp>
        <p:nvSpPr>
          <p:cNvPr id="3" name="Text Placeholder 2"/>
          <p:cNvSpPr>
            <a:spLocks noGrp="1"/>
          </p:cNvSpPr>
          <p:nvPr>
            <p:ph type="body" idx="1"/>
          </p:nvPr>
        </p:nvSpPr>
        <p:spPr>
          <a:xfrm>
            <a:off x="914400" y="1600206"/>
            <a:ext cx="7315200" cy="4343399"/>
          </a:xfrm>
          <a:prstGeom prst="rect">
            <a:avLst/>
          </a:prstGeom>
        </p:spPr>
        <p:txBody>
          <a:bodyPr vert="horz" lIns="91440" tIns="45720" rIns="91440" bIns="45720" rtlCol="0">
            <a:normAutofit/>
          </a:bodyPr>
          <a:lstStyle/>
          <a:p>
            <a:pPr lvl="0"/>
            <a:r>
              <a:rPr lang="en-US" dirty="0" smtClean="0"/>
              <a:t>Click to edit Master body text (Lucida Sans Regular, 14 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7696199" y="6423030"/>
            <a:ext cx="1076325" cy="269875"/>
          </a:xfrm>
          <a:prstGeom prst="rect">
            <a:avLst/>
          </a:prstGeom>
        </p:spPr>
        <p:txBody>
          <a:bodyPr vert="horz" lIns="91440" tIns="45720" rIns="91440" bIns="45720" rtlCol="0" anchor="b"/>
          <a:lstStyle>
            <a:lvl1pPr algn="r">
              <a:defRPr sz="1200">
                <a:solidFill>
                  <a:srgbClr val="595959"/>
                </a:solidFill>
                <a:latin typeface="Lucida Sans"/>
                <a:cs typeface="Lucida Sans"/>
              </a:defRPr>
            </a:lvl1pPr>
          </a:lstStyle>
          <a:p>
            <a:fld id="{A6A7DFC8-CC87-1C45-AE2C-C06DE0F5DDBD}" type="slidenum">
              <a:rPr lang="en-US" smtClean="0">
                <a:ea typeface="ＭＳ Ｐゴシック"/>
              </a:rPr>
              <a:pPr/>
              <a:t>‹#›</a:t>
            </a:fld>
            <a:endParaRPr lang="en-US" dirty="0">
              <a:ea typeface="ＭＳ Ｐゴシック"/>
            </a:endParaRPr>
          </a:p>
        </p:txBody>
      </p:sp>
      <p:cxnSp>
        <p:nvCxnSpPr>
          <p:cNvPr id="5" name="Straight Connector 4"/>
          <p:cNvCxnSpPr/>
          <p:nvPr userDrawn="1"/>
        </p:nvCxnSpPr>
        <p:spPr>
          <a:xfrm>
            <a:off x="461437" y="1029232"/>
            <a:ext cx="8225367"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0541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457200" rtl="0" eaLnBrk="1" latinLnBrk="0" hangingPunct="1">
        <a:spcBef>
          <a:spcPct val="0"/>
        </a:spcBef>
        <a:buNone/>
        <a:defRPr sz="2000" kern="1200" baseline="0">
          <a:solidFill>
            <a:schemeClr val="tx2"/>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dx.doi.org/10.1016/j.bpobgyn.2009.01.00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urnals.lww.com/greenjournal/pages/articleviewer.aspx?year=2014&amp;issue=05000&amp;article=00012&amp;type=abstract" TargetMode="External"/><Relationship Id="rId3" Type="http://schemas.openxmlformats.org/officeDocument/2006/relationships/hyperlink" Target="http://journals.lww.com/greenjournal/Fulltext/2014/08000/Standardized_Severe_Maternal_Morbidity_Review_.22.asp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34.emf"/><Relationship Id="rId6" Type="http://schemas.openxmlformats.org/officeDocument/2006/relationships/hyperlink" Target="http://wonder.cdc.gov/" TargetMode="External"/><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pn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870" y="776443"/>
            <a:ext cx="5835191" cy="1599112"/>
          </a:xfrm>
        </p:spPr>
        <p:txBody>
          <a:bodyPr>
            <a:normAutofit/>
          </a:bodyPr>
          <a:lstStyle/>
          <a:p>
            <a:r>
              <a:rPr lang="en-US" sz="3200" b="1" dirty="0">
                <a:solidFill>
                  <a:srgbClr val="595959"/>
                </a:solidFill>
              </a:rPr>
              <a:t>Severe Maternal Morbidity: </a:t>
            </a:r>
            <a:br>
              <a:rPr lang="en-US" sz="3200" b="1" dirty="0">
                <a:solidFill>
                  <a:srgbClr val="595959"/>
                </a:solidFill>
              </a:rPr>
            </a:br>
            <a:r>
              <a:rPr lang="en-US" sz="3200" b="1" dirty="0">
                <a:solidFill>
                  <a:srgbClr val="595959"/>
                </a:solidFill>
              </a:rPr>
              <a:t>Why and How To Review</a:t>
            </a:r>
            <a:endParaRPr lang="en-US" dirty="0">
              <a:solidFill>
                <a:srgbClr val="595959"/>
              </a:solidFill>
            </a:endParaRPr>
          </a:p>
        </p:txBody>
      </p:sp>
      <p:sp>
        <p:nvSpPr>
          <p:cNvPr id="5" name="Text Placeholder 1"/>
          <p:cNvSpPr txBox="1">
            <a:spLocks/>
          </p:cNvSpPr>
          <p:nvPr/>
        </p:nvSpPr>
        <p:spPr bwMode="auto">
          <a:xfrm>
            <a:off x="2648932" y="2625364"/>
            <a:ext cx="6495068" cy="267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4300" marR="0" indent="-114300" algn="l" defTabSz="457200" rtl="0" eaLnBrk="1" fontAlgn="auto" latinLnBrk="0" hangingPunct="1">
              <a:lnSpc>
                <a:spcPct val="100000"/>
              </a:lnSpc>
              <a:spcBef>
                <a:spcPct val="20000"/>
              </a:spcBef>
              <a:spcAft>
                <a:spcPts val="0"/>
              </a:spcAft>
              <a:buClrTx/>
              <a:buSzTx/>
              <a:buFontTx/>
              <a:buNone/>
              <a:tabLst/>
              <a:defRPr sz="1400" kern="1200">
                <a:solidFill>
                  <a:schemeClr val="tx1"/>
                </a:solidFill>
                <a:latin typeface="Lucida Sans"/>
                <a:ea typeface="Lucida Sans" pitchFamily="34" charset="0"/>
                <a:cs typeface="Lucida Sans"/>
              </a:defRPr>
            </a:lvl1pPr>
            <a:lvl2pPr marL="342900" marR="0" indent="-114300" algn="l" defTabSz="457200" rtl="0" eaLnBrk="1" fontAlgn="auto" latinLnBrk="0" hangingPunct="1">
              <a:lnSpc>
                <a:spcPct val="100000"/>
              </a:lnSpc>
              <a:spcBef>
                <a:spcPct val="20000"/>
              </a:spcBef>
              <a:spcAft>
                <a:spcPts val="0"/>
              </a:spcAft>
              <a:buClrTx/>
              <a:buSzPct val="50000"/>
              <a:buFont typeface="Wingdings" charset="2"/>
              <a:buChar char=""/>
              <a:tabLst/>
              <a:defRPr sz="1400" kern="1200">
                <a:solidFill>
                  <a:schemeClr val="tx1"/>
                </a:solidFill>
                <a:latin typeface="Lucida Sans"/>
                <a:ea typeface="Lucida Sans" pitchFamily="34" charset="0"/>
                <a:cs typeface="Lucida Sans"/>
              </a:defRPr>
            </a:lvl2pPr>
            <a:lvl3pPr marL="571500" marR="0" indent="-114300" algn="l" defTabSz="457200" rtl="0" eaLnBrk="1" fontAlgn="auto" latinLnBrk="0" hangingPunct="1">
              <a:lnSpc>
                <a:spcPct val="100000"/>
              </a:lnSpc>
              <a:spcBef>
                <a:spcPct val="20000"/>
              </a:spcBef>
              <a:spcAft>
                <a:spcPts val="0"/>
              </a:spcAft>
              <a:buClrTx/>
              <a:buSzPct val="80000"/>
              <a:buFont typeface="Wingdings" charset="2"/>
              <a:buChar char="§"/>
              <a:tabLst/>
              <a:defRPr sz="1400" kern="1200">
                <a:solidFill>
                  <a:schemeClr val="tx1"/>
                </a:solidFill>
                <a:latin typeface="Lucida Sans"/>
                <a:ea typeface="Lucida Sans" pitchFamily="34" charset="0"/>
                <a:cs typeface="Lucida Sans"/>
              </a:defRPr>
            </a:lvl3pPr>
            <a:lvl4pPr marL="800100" marR="0" indent="-114300" algn="l" defTabSz="457200" rtl="0" eaLnBrk="1" fontAlgn="auto" latinLnBrk="0" hangingPunct="1">
              <a:lnSpc>
                <a:spcPct val="100000"/>
              </a:lnSpc>
              <a:spcBef>
                <a:spcPct val="20000"/>
              </a:spcBef>
              <a:spcAft>
                <a:spcPts val="0"/>
              </a:spcAft>
              <a:buClrTx/>
              <a:buSzPct val="50000"/>
              <a:buFont typeface="Wingdings" charset="2"/>
              <a:buChar char=""/>
              <a:tabLst/>
              <a:defRPr sz="1400" kern="1200">
                <a:solidFill>
                  <a:schemeClr val="tx1"/>
                </a:solidFill>
                <a:latin typeface="Lucida Sans"/>
                <a:ea typeface="Lucida Sans" pitchFamily="34" charset="0"/>
                <a:cs typeface="Lucida Sans"/>
              </a:defRPr>
            </a:lvl4pPr>
            <a:lvl5pPr marL="1028700" indent="-114300" algn="l" defTabSz="457200" rtl="0" eaLnBrk="0" fontAlgn="base" hangingPunct="0">
              <a:spcBef>
                <a:spcPct val="20000"/>
              </a:spcBef>
              <a:spcAft>
                <a:spcPct val="0"/>
              </a:spcAft>
              <a:buFont typeface="Arial" pitchFamily="34" charset="0"/>
              <a:buChar char="»"/>
              <a:defRPr sz="1400" kern="1200">
                <a:solidFill>
                  <a:schemeClr val="tx1"/>
                </a:solidFill>
                <a:latin typeface="Lucida Sans"/>
                <a:ea typeface="Lucida Sans" pitchFamily="34" charset="0"/>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40000"/>
            </a:pPr>
            <a:r>
              <a:rPr lang="en-US" sz="2000" b="1" dirty="0" smtClean="0">
                <a:latin typeface="Lucida Sans" pitchFamily="34" charset="0"/>
              </a:rPr>
              <a:t>Sarah J. Kilpatrick MD, PhD</a:t>
            </a:r>
          </a:p>
          <a:p>
            <a:pPr marL="0" indent="0" algn="ctr">
              <a:buSzPct val="140000"/>
            </a:pPr>
            <a:r>
              <a:rPr lang="en-US" sz="2000" dirty="0" smtClean="0">
                <a:latin typeface="Lucida Sans" pitchFamily="34" charset="0"/>
              </a:rPr>
              <a:t>Professor and Helping Hand of Los Angeles Endowed Chair </a:t>
            </a:r>
          </a:p>
          <a:p>
            <a:pPr marL="0" indent="0" algn="ctr">
              <a:buSzPct val="140000"/>
            </a:pPr>
            <a:r>
              <a:rPr lang="en-US" sz="2000" dirty="0" smtClean="0">
                <a:latin typeface="Lucida Sans" pitchFamily="34" charset="0"/>
              </a:rPr>
              <a:t>Chair Department of Obstetrics and Gynecology</a:t>
            </a:r>
          </a:p>
          <a:p>
            <a:pPr marL="0" indent="0" algn="ctr">
              <a:buSzPct val="140000"/>
            </a:pPr>
            <a:r>
              <a:rPr lang="en-US" sz="2000" dirty="0" smtClean="0">
                <a:latin typeface="Lucida Sans" pitchFamily="34" charset="0"/>
              </a:rPr>
              <a:t>Associate Dean for Faculty Development</a:t>
            </a:r>
          </a:p>
          <a:p>
            <a:pPr marL="0" indent="0" algn="ctr">
              <a:buSzPct val="140000"/>
            </a:pPr>
            <a:r>
              <a:rPr lang="en-US" sz="2000" dirty="0" smtClean="0">
                <a:latin typeface="Lucida Sans" pitchFamily="34" charset="0"/>
              </a:rPr>
              <a:t>Cedars-Sinai Medical Center</a:t>
            </a:r>
          </a:p>
        </p:txBody>
      </p:sp>
    </p:spTree>
    <p:extLst>
      <p:ext uri="{BB962C8B-B14F-4D97-AF65-F5344CB8AC3E}">
        <p14:creationId xmlns:p14="http://schemas.microsoft.com/office/powerpoint/2010/main" val="33883774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11202" y="1600206"/>
            <a:ext cx="7857067" cy="4343399"/>
          </a:xfrm>
        </p:spPr>
        <p:txBody>
          <a:bodyPr>
            <a:normAutofit/>
          </a:bodyPr>
          <a:lstStyle/>
          <a:p>
            <a:r>
              <a:rPr lang="en-US" sz="3200" b="1" dirty="0" smtClean="0"/>
              <a:t> </a:t>
            </a:r>
            <a:r>
              <a:rPr lang="en-US" sz="2800" b="1" dirty="0" smtClean="0"/>
              <a:t>Severe </a:t>
            </a:r>
            <a:r>
              <a:rPr lang="en-US" sz="2800" b="1" dirty="0"/>
              <a:t>maternal morbidity cases</a:t>
            </a:r>
          </a:p>
          <a:p>
            <a:pPr lvl="2">
              <a:buFont typeface="Wingdings" pitchFamily="2" charset="2"/>
              <a:buChar char="Ø"/>
            </a:pPr>
            <a:r>
              <a:rPr lang="en-US" sz="2800" b="1" dirty="0" smtClean="0"/>
              <a:t> 0.5</a:t>
            </a:r>
            <a:r>
              <a:rPr lang="en-US" sz="2800" b="1" dirty="0"/>
              <a:t>% deliveries 1991-2003</a:t>
            </a:r>
          </a:p>
          <a:p>
            <a:pPr lvl="4">
              <a:buFont typeface="Wingdings" pitchFamily="2" charset="2"/>
              <a:buChar char="§"/>
            </a:pPr>
            <a:r>
              <a:rPr lang="en-US" sz="2000" b="1" dirty="0"/>
              <a:t>291,000 cases, 464 hospitals, national hospital discharge survey</a:t>
            </a:r>
          </a:p>
          <a:p>
            <a:pPr lvl="2">
              <a:buFont typeface="Wingdings" pitchFamily="2" charset="2"/>
              <a:buChar char="Ø"/>
            </a:pPr>
            <a:r>
              <a:rPr lang="en-US" sz="2400" b="1" dirty="0" smtClean="0"/>
              <a:t> Based </a:t>
            </a:r>
            <a:r>
              <a:rPr lang="en-US" sz="2400" b="1" dirty="0"/>
              <a:t>on ICD-9 codes most common: </a:t>
            </a:r>
            <a:r>
              <a:rPr lang="en-US" sz="2400" b="1" dirty="0" smtClean="0"/>
              <a:t>  	transfusion</a:t>
            </a:r>
            <a:r>
              <a:rPr lang="en-US" sz="2400" b="1" dirty="0"/>
              <a:t>, </a:t>
            </a:r>
            <a:r>
              <a:rPr lang="en-US" sz="2400" b="1" dirty="0" err="1"/>
              <a:t>eclampsia</a:t>
            </a:r>
            <a:r>
              <a:rPr lang="en-US" sz="2400" b="1" dirty="0"/>
              <a:t>, hysterectomy </a:t>
            </a:r>
            <a:r>
              <a:rPr lang="en-US" sz="2400" b="1" dirty="0" smtClean="0"/>
              <a:t>	(</a:t>
            </a:r>
            <a:r>
              <a:rPr lang="en-US" sz="2400" b="1" dirty="0"/>
              <a:t>75%)</a:t>
            </a:r>
          </a:p>
          <a:p>
            <a:pPr lvl="2">
              <a:buFont typeface="Wingdings" pitchFamily="2" charset="2"/>
              <a:buChar char="Ø"/>
            </a:pPr>
            <a:r>
              <a:rPr lang="en-US" sz="2400" b="1" dirty="0" smtClean="0"/>
              <a:t> </a:t>
            </a:r>
            <a:r>
              <a:rPr lang="en-US" sz="2400" b="1" dirty="0" smtClean="0">
                <a:solidFill>
                  <a:srgbClr val="005DA2"/>
                </a:solidFill>
              </a:rPr>
              <a:t>50X </a:t>
            </a:r>
            <a:r>
              <a:rPr lang="en-US" sz="2400" b="1" dirty="0">
                <a:solidFill>
                  <a:srgbClr val="005DA2"/>
                </a:solidFill>
              </a:rPr>
              <a:t>more common than death</a:t>
            </a:r>
          </a:p>
          <a:p>
            <a:pPr>
              <a:buFont typeface="Arial" pitchFamily="34" charset="0"/>
              <a:buChar char="•"/>
            </a:pPr>
            <a:r>
              <a:rPr lang="en-US" sz="2800" b="1" dirty="0" smtClean="0"/>
              <a:t> What </a:t>
            </a:r>
            <a:r>
              <a:rPr lang="en-US" sz="2800" b="1" dirty="0"/>
              <a:t>if we studied these?</a:t>
            </a:r>
          </a:p>
          <a:p>
            <a:pPr lvl="1">
              <a:buFont typeface="Wingdings" pitchFamily="2" charset="2"/>
              <a:buChar char="Ø"/>
            </a:pPr>
            <a:endParaRPr lang="en-US" dirty="0"/>
          </a:p>
        </p:txBody>
      </p:sp>
      <p:sp>
        <p:nvSpPr>
          <p:cNvPr id="5" name="Title 4"/>
          <p:cNvSpPr>
            <a:spLocks noGrp="1"/>
          </p:cNvSpPr>
          <p:nvPr>
            <p:ph type="title"/>
          </p:nvPr>
        </p:nvSpPr>
        <p:spPr/>
        <p:txBody>
          <a:bodyPr>
            <a:normAutofit/>
          </a:bodyPr>
          <a:lstStyle/>
          <a:p>
            <a:pPr algn="ctr"/>
            <a:r>
              <a:rPr lang="en-US" sz="3600" b="1" dirty="0"/>
              <a:t>What is Below the Iceberg?</a:t>
            </a:r>
          </a:p>
        </p:txBody>
      </p:sp>
      <p:sp>
        <p:nvSpPr>
          <p:cNvPr id="7" name="TextBox 6"/>
          <p:cNvSpPr txBox="1"/>
          <p:nvPr/>
        </p:nvSpPr>
        <p:spPr>
          <a:xfrm>
            <a:off x="4899742" y="5834786"/>
            <a:ext cx="3337773" cy="338554"/>
          </a:xfrm>
          <a:prstGeom prst="rect">
            <a:avLst/>
          </a:prstGeom>
          <a:noFill/>
        </p:spPr>
        <p:txBody>
          <a:bodyPr wrap="none" rtlCol="0">
            <a:spAutoFit/>
          </a:bodyPr>
          <a:lstStyle/>
          <a:p>
            <a:pPr defTabSz="914400" fontAlgn="base">
              <a:spcBef>
                <a:spcPct val="0"/>
              </a:spcBef>
              <a:spcAft>
                <a:spcPct val="0"/>
              </a:spcAft>
            </a:pPr>
            <a:r>
              <a:rPr lang="en-US" sz="1600" b="1" i="1" dirty="0" smtClean="0">
                <a:solidFill>
                  <a:prstClr val="black"/>
                </a:solidFill>
                <a:latin typeface="Lucida Sans" pitchFamily="34" charset="0"/>
                <a:ea typeface="ＭＳ Ｐゴシック"/>
              </a:rPr>
              <a:t>Callaghan ajog 2008;199:133</a:t>
            </a:r>
            <a:endParaRPr lang="en-US" sz="1600" b="1" i="1" dirty="0">
              <a:solidFill>
                <a:prstClr val="black"/>
              </a:solidFill>
              <a:latin typeface="Lucida Sans" pitchFamily="34" charset="0"/>
              <a:ea typeface="ＭＳ Ｐゴシック"/>
            </a:endParaRPr>
          </a:p>
        </p:txBody>
      </p:sp>
    </p:spTree>
    <p:extLst>
      <p:ext uri="{BB962C8B-B14F-4D97-AF65-F5344CB8AC3E}">
        <p14:creationId xmlns:p14="http://schemas.microsoft.com/office/powerpoint/2010/main" val="13528293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530"/>
            <a:ext cx="8229600" cy="1143000"/>
          </a:xfrm>
        </p:spPr>
        <p:txBody>
          <a:bodyPr/>
          <a:lstStyle/>
          <a:p>
            <a:r>
              <a:rPr lang="en-US" sz="3200" dirty="0" smtClean="0">
                <a:solidFill>
                  <a:schemeClr val="tx2"/>
                </a:solidFill>
              </a:rPr>
              <a:t>How to Define and Screen for SMM</a:t>
            </a:r>
            <a:endParaRPr lang="en-US" sz="3200" dirty="0">
              <a:solidFill>
                <a:schemeClr val="tx2"/>
              </a:solidFill>
            </a:endParaRPr>
          </a:p>
        </p:txBody>
      </p:sp>
      <p:sp>
        <p:nvSpPr>
          <p:cNvPr id="3" name="Content Placeholder 2"/>
          <p:cNvSpPr>
            <a:spLocks noGrp="1"/>
          </p:cNvSpPr>
          <p:nvPr>
            <p:ph idx="1"/>
          </p:nvPr>
        </p:nvSpPr>
        <p:spPr>
          <a:xfrm>
            <a:off x="457200" y="1600203"/>
            <a:ext cx="8229600" cy="1904999"/>
          </a:xfrm>
        </p:spPr>
        <p:txBody>
          <a:bodyPr/>
          <a:lstStyle/>
          <a:p>
            <a:pPr marL="857250" indent="-457200">
              <a:buClrTx/>
              <a:buSzPct val="86000"/>
              <a:buFont typeface="Arial" pitchFamily="34" charset="0"/>
              <a:buChar char="•"/>
            </a:pPr>
            <a:r>
              <a:rPr lang="en-US" sz="2800" dirty="0" smtClean="0">
                <a:solidFill>
                  <a:schemeClr val="tx1"/>
                </a:solidFill>
              </a:rPr>
              <a:t>National Surveillance</a:t>
            </a:r>
          </a:p>
          <a:p>
            <a:pPr marL="400050" indent="0">
              <a:buClrTx/>
              <a:buNone/>
            </a:pPr>
            <a:endParaRPr lang="en-US" sz="2800" dirty="0" smtClean="0">
              <a:solidFill>
                <a:schemeClr val="tx1"/>
              </a:solidFill>
            </a:endParaRPr>
          </a:p>
          <a:p>
            <a:pPr marL="857250" indent="-457200">
              <a:buClrTx/>
              <a:buSzPct val="86000"/>
              <a:buFont typeface="Arial" pitchFamily="34" charset="0"/>
              <a:buChar char="•"/>
            </a:pPr>
            <a:r>
              <a:rPr lang="en-US" sz="2800" dirty="0" smtClean="0">
                <a:solidFill>
                  <a:schemeClr val="tx1"/>
                </a:solidFill>
              </a:rPr>
              <a:t>Facility Identification and Review</a:t>
            </a:r>
          </a:p>
          <a:p>
            <a:pPr marL="1085850" lvl="1" indent="-457200">
              <a:buClr>
                <a:schemeClr val="bg2"/>
              </a:buClr>
              <a:buFont typeface="Wingdings" panose="05000000000000000000" pitchFamily="2" charset="2"/>
              <a:buChar char="Ø"/>
            </a:pPr>
            <a:endParaRPr lang="en-US" sz="2800" dirty="0">
              <a:solidFill>
                <a:schemeClr val="tx1"/>
              </a:solidFill>
            </a:endParaRPr>
          </a:p>
        </p:txBody>
      </p:sp>
    </p:spTree>
    <p:extLst>
      <p:ext uri="{BB962C8B-B14F-4D97-AF65-F5344CB8AC3E}">
        <p14:creationId xmlns:p14="http://schemas.microsoft.com/office/powerpoint/2010/main" val="41237137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2"/>
            <a:ext cx="8147571" cy="421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0800000" flipV="1">
            <a:off x="720985" y="4937830"/>
            <a:ext cx="7924800" cy="646331"/>
          </a:xfrm>
          <a:prstGeom prst="rect">
            <a:avLst/>
          </a:prstGeom>
          <a:noFill/>
        </p:spPr>
        <p:txBody>
          <a:bodyPr wrap="square" rtlCol="0">
            <a:spAutoFit/>
          </a:bodyPr>
          <a:lstStyle/>
          <a:p>
            <a:r>
              <a:rPr lang="en-US" dirty="0" smtClean="0">
                <a:latin typeface="Georgia" panose="02040502050405020303" pitchFamily="18" charset="0"/>
              </a:rPr>
              <a:t>“A woman who nearly died but survived a complication that occurred during pregnancy, childbirth or within 42 days of termination of pregnancy.”</a:t>
            </a:r>
            <a:endParaRPr lang="en-US" dirty="0">
              <a:latin typeface="Georgia" panose="02040502050405020303" pitchFamily="18" charset="0"/>
            </a:endParaRPr>
          </a:p>
        </p:txBody>
      </p:sp>
    </p:spTree>
    <p:extLst>
      <p:ext uri="{BB962C8B-B14F-4D97-AF65-F5344CB8AC3E}">
        <p14:creationId xmlns:p14="http://schemas.microsoft.com/office/powerpoint/2010/main" val="4185973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093" y="683754"/>
            <a:ext cx="5514680" cy="525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092" y="22892"/>
            <a:ext cx="8763000" cy="677108"/>
          </a:xfrm>
          <a:prstGeom prst="rect">
            <a:avLst/>
          </a:prstGeom>
          <a:noFill/>
        </p:spPr>
        <p:txBody>
          <a:bodyPr wrap="square" rtlCol="0">
            <a:spAutoFit/>
          </a:bodyPr>
          <a:lstStyle/>
          <a:p>
            <a:pPr algn="ctr"/>
            <a:r>
              <a:rPr lang="en-US" sz="3800" dirty="0" smtClean="0">
                <a:solidFill>
                  <a:schemeClr val="tx2"/>
                </a:solidFill>
                <a:latin typeface="Georgia" panose="02040502050405020303" pitchFamily="18" charset="0"/>
              </a:rPr>
              <a:t>WHO Near-miss Approach</a:t>
            </a:r>
            <a:endParaRPr lang="en-US" sz="3800" dirty="0">
              <a:solidFill>
                <a:schemeClr val="tx2"/>
              </a:solidFill>
              <a:latin typeface="Georgia" panose="02040502050405020303" pitchFamily="18" charset="0"/>
            </a:endParaRPr>
          </a:p>
        </p:txBody>
      </p:sp>
      <p:sp>
        <p:nvSpPr>
          <p:cNvPr id="4" name="TextBox 3"/>
          <p:cNvSpPr txBox="1"/>
          <p:nvPr/>
        </p:nvSpPr>
        <p:spPr>
          <a:xfrm>
            <a:off x="3066054" y="5928597"/>
            <a:ext cx="6077946" cy="307777"/>
          </a:xfrm>
          <a:prstGeom prst="rect">
            <a:avLst/>
          </a:prstGeom>
          <a:noFill/>
        </p:spPr>
        <p:txBody>
          <a:bodyPr wrap="none" rtlCol="0">
            <a:spAutoFit/>
          </a:bodyPr>
          <a:lstStyle/>
          <a:p>
            <a:r>
              <a:rPr lang="en-US" sz="1400" b="1" dirty="0">
                <a:latin typeface="Cambria" panose="02040503050406030204" pitchFamily="18" charset="0"/>
              </a:rPr>
              <a:t>http://whqlibdoc.who.int/publications/2011/9789241502221_eng.pdf</a:t>
            </a:r>
          </a:p>
        </p:txBody>
      </p:sp>
    </p:spTree>
    <p:extLst>
      <p:ext uri="{BB962C8B-B14F-4D97-AF65-F5344CB8AC3E}">
        <p14:creationId xmlns:p14="http://schemas.microsoft.com/office/powerpoint/2010/main" val="22136235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381000" y="152400"/>
            <a:ext cx="8763000" cy="868362"/>
          </a:xfrm>
        </p:spPr>
        <p:txBody>
          <a:bodyPr>
            <a:noAutofit/>
          </a:bodyPr>
          <a:lstStyle/>
          <a:p>
            <a:r>
              <a:rPr lang="en-US" sz="3200" b="1" dirty="0"/>
              <a:t>Severe Maternal </a:t>
            </a:r>
            <a:r>
              <a:rPr lang="en-US" sz="3200" b="1" dirty="0" smtClean="0"/>
              <a:t>Morbidity: Near </a:t>
            </a:r>
            <a:r>
              <a:rPr lang="en-US" sz="3200" b="1" dirty="0"/>
              <a:t>Miss</a:t>
            </a:r>
          </a:p>
        </p:txBody>
      </p:sp>
      <p:sp>
        <p:nvSpPr>
          <p:cNvPr id="350211" name="Rectangle 3"/>
          <p:cNvSpPr>
            <a:spLocks noGrp="1" noChangeArrowheads="1"/>
          </p:cNvSpPr>
          <p:nvPr>
            <p:ph type="body" idx="1"/>
          </p:nvPr>
        </p:nvSpPr>
        <p:spPr>
          <a:xfrm>
            <a:off x="533400" y="1295400"/>
            <a:ext cx="8458200" cy="5029200"/>
          </a:xfrm>
        </p:spPr>
        <p:txBody>
          <a:bodyPr>
            <a:normAutofit lnSpcReduction="10000"/>
          </a:bodyPr>
          <a:lstStyle/>
          <a:p>
            <a:pPr>
              <a:lnSpc>
                <a:spcPct val="90000"/>
              </a:lnSpc>
              <a:spcBef>
                <a:spcPts val="600"/>
              </a:spcBef>
              <a:spcAft>
                <a:spcPts val="600"/>
              </a:spcAft>
            </a:pPr>
            <a:r>
              <a:rPr lang="en-US" sz="2200" dirty="0"/>
              <a:t>Life-threatening events at delivery hospitalization</a:t>
            </a:r>
          </a:p>
          <a:p>
            <a:pPr lvl="1">
              <a:lnSpc>
                <a:spcPct val="90000"/>
              </a:lnSpc>
              <a:spcBef>
                <a:spcPts val="600"/>
              </a:spcBef>
              <a:spcAft>
                <a:spcPts val="600"/>
              </a:spcAft>
            </a:pPr>
            <a:r>
              <a:rPr lang="en-US" sz="2200" dirty="0"/>
              <a:t>‘‘a very ill pregnant or recently delivered woman who would have died had it not been but luck and good quality care was on her side’’</a:t>
            </a:r>
            <a:r>
              <a:rPr lang="en-US" sz="1800" dirty="0"/>
              <a:t> </a:t>
            </a:r>
            <a:endParaRPr lang="en-US" sz="1800" dirty="0" smtClean="0"/>
          </a:p>
          <a:p>
            <a:pPr lvl="2">
              <a:lnSpc>
                <a:spcPct val="90000"/>
              </a:lnSpc>
              <a:spcBef>
                <a:spcPts val="600"/>
              </a:spcBef>
              <a:spcAft>
                <a:spcPts val="600"/>
              </a:spcAft>
            </a:pPr>
            <a:r>
              <a:rPr lang="en-US" sz="1800" i="1" dirty="0" smtClean="0"/>
              <a:t>Mantel </a:t>
            </a:r>
            <a:r>
              <a:rPr lang="en-US" sz="1800" i="1" dirty="0"/>
              <a:t>et al. Br J </a:t>
            </a:r>
            <a:r>
              <a:rPr lang="en-US" sz="1800" i="1" dirty="0" err="1"/>
              <a:t>Obstet</a:t>
            </a:r>
            <a:r>
              <a:rPr lang="en-US" sz="1800" i="1" dirty="0"/>
              <a:t> </a:t>
            </a:r>
            <a:r>
              <a:rPr lang="en-US" sz="1800" i="1" dirty="0" err="1" smtClean="0"/>
              <a:t>Gynecol</a:t>
            </a:r>
            <a:r>
              <a:rPr lang="en-US" sz="1800" i="1" dirty="0" smtClean="0"/>
              <a:t> 1998;105</a:t>
            </a:r>
            <a:r>
              <a:rPr lang="en-US" sz="1800" i="1" dirty="0"/>
              <a:t>:985-</a:t>
            </a:r>
            <a:r>
              <a:rPr lang="en-US" sz="1800" i="1" dirty="0" smtClean="0"/>
              <a:t>90</a:t>
            </a:r>
            <a:r>
              <a:rPr lang="en-US" sz="1800" i="1" dirty="0"/>
              <a:t>.</a:t>
            </a:r>
          </a:p>
          <a:p>
            <a:pPr lvl="1">
              <a:lnSpc>
                <a:spcPct val="90000"/>
              </a:lnSpc>
              <a:spcBef>
                <a:spcPts val="600"/>
              </a:spcBef>
              <a:spcAft>
                <a:spcPts val="600"/>
              </a:spcAft>
            </a:pPr>
            <a:r>
              <a:rPr lang="en-US" sz="2200" dirty="0"/>
              <a:t>“a woman who nearly died but survived a complication that occurred during pregnancy, childbirth or within 42 days of termination of pregnancy” </a:t>
            </a:r>
            <a:endParaRPr lang="en-US" sz="2200" dirty="0" smtClean="0"/>
          </a:p>
          <a:p>
            <a:pPr lvl="2">
              <a:lnSpc>
                <a:spcPct val="90000"/>
              </a:lnSpc>
              <a:spcBef>
                <a:spcPts val="600"/>
              </a:spcBef>
              <a:spcAft>
                <a:spcPts val="600"/>
              </a:spcAft>
            </a:pPr>
            <a:r>
              <a:rPr lang="en-US" sz="1800" i="1" dirty="0" smtClean="0"/>
              <a:t>Say </a:t>
            </a:r>
            <a:r>
              <a:rPr lang="en-US" sz="1800" i="1" dirty="0"/>
              <a:t>et al. Best </a:t>
            </a:r>
            <a:r>
              <a:rPr lang="en-US" sz="1800" i="1" dirty="0" err="1"/>
              <a:t>Pract</a:t>
            </a:r>
            <a:r>
              <a:rPr lang="en-US" sz="1800" i="1" dirty="0"/>
              <a:t> Res </a:t>
            </a:r>
            <a:r>
              <a:rPr lang="en-US" sz="1800" i="1" dirty="0" err="1"/>
              <a:t>Clin</a:t>
            </a:r>
            <a:r>
              <a:rPr lang="en-US" sz="1800" i="1" dirty="0"/>
              <a:t> Obstet </a:t>
            </a:r>
            <a:r>
              <a:rPr lang="en-US" sz="1800" i="1" dirty="0" err="1"/>
              <a:t>Gynaecol</a:t>
            </a:r>
            <a:r>
              <a:rPr lang="en-US" sz="1800" i="1" dirty="0"/>
              <a:t> </a:t>
            </a:r>
            <a:r>
              <a:rPr lang="en-US" sz="1800" i="1" dirty="0" smtClean="0"/>
              <a:t>2009;23:287</a:t>
            </a:r>
            <a:r>
              <a:rPr lang="en-US" sz="1800" i="1" dirty="0"/>
              <a:t>-96 </a:t>
            </a:r>
            <a:r>
              <a:rPr lang="en-US" sz="1800" i="1" dirty="0" err="1"/>
              <a:t>doi</a:t>
            </a:r>
            <a:r>
              <a:rPr lang="en-US" sz="1800" i="1" dirty="0"/>
              <a:t>: </a:t>
            </a:r>
            <a:r>
              <a:rPr lang="en-US" sz="1800" i="1" dirty="0">
                <a:hlinkClick r:id="rId3"/>
              </a:rPr>
              <a:t>10.1016/j.bpobgyn.2009.01.007</a:t>
            </a:r>
            <a:r>
              <a:rPr lang="en-US" sz="1800" dirty="0"/>
              <a:t> </a:t>
            </a:r>
          </a:p>
          <a:p>
            <a:pPr>
              <a:lnSpc>
                <a:spcPct val="90000"/>
              </a:lnSpc>
              <a:spcBef>
                <a:spcPts val="600"/>
              </a:spcBef>
              <a:spcAft>
                <a:spcPts val="600"/>
              </a:spcAft>
            </a:pPr>
            <a:r>
              <a:rPr lang="en-US" sz="2200" dirty="0"/>
              <a:t>Variety of data sources to identify cases based on indicators	</a:t>
            </a:r>
          </a:p>
          <a:p>
            <a:pPr>
              <a:lnSpc>
                <a:spcPct val="90000"/>
              </a:lnSpc>
              <a:spcBef>
                <a:spcPts val="600"/>
              </a:spcBef>
              <a:spcAft>
                <a:spcPts val="600"/>
              </a:spcAft>
            </a:pPr>
            <a:r>
              <a:rPr lang="en-US" sz="2200" dirty="0"/>
              <a:t>Near miss by expert opinion</a:t>
            </a:r>
          </a:p>
          <a:p>
            <a:pPr algn="r">
              <a:lnSpc>
                <a:spcPct val="90000"/>
              </a:lnSpc>
              <a:buFontTx/>
              <a:buNone/>
            </a:pPr>
            <a:r>
              <a:rPr lang="en-US" sz="1800" b="1" i="1" dirty="0" smtClean="0"/>
              <a:t>Geller </a:t>
            </a:r>
            <a:r>
              <a:rPr lang="en-US" sz="1800" b="1" i="1" dirty="0"/>
              <a:t>et al., </a:t>
            </a:r>
            <a:r>
              <a:rPr lang="en-US" sz="1800" b="1" i="1" dirty="0" smtClean="0"/>
              <a:t>JAMA</a:t>
            </a:r>
            <a:r>
              <a:rPr lang="en-US" sz="1800" b="1" i="1" dirty="0"/>
              <a:t>, 2002</a:t>
            </a:r>
          </a:p>
        </p:txBody>
      </p:sp>
    </p:spTree>
    <p:extLst>
      <p:ext uri="{BB962C8B-B14F-4D97-AF65-F5344CB8AC3E}">
        <p14:creationId xmlns:p14="http://schemas.microsoft.com/office/powerpoint/2010/main" val="3781041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304800" y="180370"/>
            <a:ext cx="8686800" cy="868362"/>
          </a:xfrm>
        </p:spPr>
        <p:txBody>
          <a:bodyPr>
            <a:noAutofit/>
          </a:bodyPr>
          <a:lstStyle/>
          <a:p>
            <a:r>
              <a:rPr lang="en-US" sz="3200" b="1" dirty="0" smtClean="0"/>
              <a:t>Severe Maternal Morbidity: Near Miss</a:t>
            </a:r>
            <a:endParaRPr lang="en-US" sz="3200" b="1" dirty="0"/>
          </a:p>
        </p:txBody>
      </p:sp>
      <p:sp>
        <p:nvSpPr>
          <p:cNvPr id="456707" name="Rectangle 3"/>
          <p:cNvSpPr>
            <a:spLocks noGrp="1" noChangeArrowheads="1"/>
          </p:cNvSpPr>
          <p:nvPr>
            <p:ph type="body" idx="1"/>
          </p:nvPr>
        </p:nvSpPr>
        <p:spPr/>
        <p:txBody>
          <a:bodyPr>
            <a:normAutofit lnSpcReduction="10000"/>
          </a:bodyPr>
          <a:lstStyle/>
          <a:p>
            <a:r>
              <a:rPr lang="en-US" sz="2800" dirty="0"/>
              <a:t>5 factor scoring system identified women </a:t>
            </a:r>
            <a:r>
              <a:rPr lang="en-US" sz="2800" dirty="0" smtClean="0"/>
              <a:t>	with </a:t>
            </a:r>
            <a:r>
              <a:rPr lang="en-US" sz="2800" dirty="0"/>
              <a:t>“near miss” </a:t>
            </a:r>
            <a:r>
              <a:rPr lang="en-US" sz="2800" dirty="0" smtClean="0"/>
              <a:t>morbidity (Se 100%; </a:t>
            </a:r>
            <a:r>
              <a:rPr lang="en-US" sz="2800" dirty="0" err="1" smtClean="0"/>
              <a:t>Sp</a:t>
            </a:r>
            <a:r>
              <a:rPr lang="en-US" sz="2800" dirty="0" smtClean="0"/>
              <a:t> 	93%)</a:t>
            </a:r>
            <a:endParaRPr lang="en-US" sz="2800" dirty="0"/>
          </a:p>
          <a:p>
            <a:pPr lvl="2">
              <a:buFont typeface="Wingdings" panose="05000000000000000000" pitchFamily="2" charset="2"/>
              <a:buChar char="Ø"/>
            </a:pPr>
            <a:r>
              <a:rPr lang="en-US" sz="2800" dirty="0"/>
              <a:t>Organ </a:t>
            </a:r>
            <a:r>
              <a:rPr lang="en-US" sz="2800" dirty="0" smtClean="0"/>
              <a:t>system failure</a:t>
            </a:r>
            <a:endParaRPr lang="en-US" sz="2800" dirty="0"/>
          </a:p>
          <a:p>
            <a:pPr lvl="2">
              <a:buFont typeface="Wingdings" panose="05000000000000000000" pitchFamily="2" charset="2"/>
              <a:buChar char="Ø"/>
            </a:pPr>
            <a:r>
              <a:rPr lang="en-US" sz="2800" dirty="0"/>
              <a:t>Extended intubation</a:t>
            </a:r>
          </a:p>
          <a:p>
            <a:pPr lvl="2">
              <a:buFont typeface="Wingdings" panose="05000000000000000000" pitchFamily="2" charset="2"/>
              <a:buChar char="Ø"/>
            </a:pPr>
            <a:r>
              <a:rPr lang="en-US" sz="2800" dirty="0"/>
              <a:t>ICU admission</a:t>
            </a:r>
          </a:p>
          <a:p>
            <a:pPr lvl="2">
              <a:buFont typeface="Wingdings" panose="05000000000000000000" pitchFamily="2" charset="2"/>
              <a:buChar char="Ø"/>
            </a:pPr>
            <a:r>
              <a:rPr lang="en-US" sz="2800" dirty="0"/>
              <a:t>Surgical intervention</a:t>
            </a:r>
          </a:p>
          <a:p>
            <a:pPr lvl="2">
              <a:buFont typeface="Wingdings" panose="05000000000000000000" pitchFamily="2" charset="2"/>
              <a:buChar char="Ø"/>
            </a:pPr>
            <a:r>
              <a:rPr lang="en-US" sz="2800" dirty="0"/>
              <a:t>Transfusion </a:t>
            </a:r>
            <a:r>
              <a:rPr lang="en-US" sz="2800" dirty="0" smtClean="0"/>
              <a:t>≥4 </a:t>
            </a:r>
            <a:r>
              <a:rPr lang="en-US" sz="2800" dirty="0"/>
              <a:t>units</a:t>
            </a:r>
          </a:p>
          <a:p>
            <a:pPr>
              <a:buFontTx/>
              <a:buNone/>
            </a:pPr>
            <a:endParaRPr lang="en-US" dirty="0"/>
          </a:p>
          <a:p>
            <a:pPr algn="r">
              <a:buFontTx/>
              <a:buNone/>
            </a:pPr>
            <a:endParaRPr lang="en-US" sz="1400" i="1" dirty="0" smtClean="0"/>
          </a:p>
          <a:p>
            <a:pPr algn="r">
              <a:buFontTx/>
              <a:buNone/>
            </a:pPr>
            <a:endParaRPr lang="en-US" i="1" dirty="0"/>
          </a:p>
          <a:p>
            <a:pPr algn="r">
              <a:buFontTx/>
              <a:buNone/>
            </a:pPr>
            <a:endParaRPr lang="en-US" sz="1400" i="1" dirty="0" smtClean="0"/>
          </a:p>
          <a:p>
            <a:pPr algn="r">
              <a:buFontTx/>
              <a:buNone/>
            </a:pPr>
            <a:r>
              <a:rPr lang="en-US" sz="1400" b="1" i="1" dirty="0" smtClean="0"/>
              <a:t>Geller </a:t>
            </a:r>
            <a:r>
              <a:rPr lang="en-US" sz="1400" b="1" i="1" dirty="0"/>
              <a:t>et al., J </a:t>
            </a:r>
            <a:r>
              <a:rPr lang="en-US" sz="1400" b="1" i="1" dirty="0" err="1"/>
              <a:t>Clin</a:t>
            </a:r>
            <a:r>
              <a:rPr lang="en-US" sz="1400" b="1" i="1" dirty="0"/>
              <a:t> </a:t>
            </a:r>
            <a:r>
              <a:rPr lang="en-US" sz="1400" b="1" i="1" dirty="0" err="1"/>
              <a:t>Epidemiol</a:t>
            </a:r>
            <a:r>
              <a:rPr lang="en-US" sz="1400" b="1" i="1" dirty="0"/>
              <a:t>, 2004</a:t>
            </a:r>
          </a:p>
        </p:txBody>
      </p:sp>
    </p:spTree>
    <p:extLst>
      <p:ext uri="{BB962C8B-B14F-4D97-AF65-F5344CB8AC3E}">
        <p14:creationId xmlns:p14="http://schemas.microsoft.com/office/powerpoint/2010/main" val="599710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381000" y="134332"/>
            <a:ext cx="8763000" cy="868362"/>
          </a:xfrm>
        </p:spPr>
        <p:txBody>
          <a:bodyPr>
            <a:noAutofit/>
          </a:bodyPr>
          <a:lstStyle/>
          <a:p>
            <a:r>
              <a:rPr lang="en-US" sz="3200" b="1" dirty="0"/>
              <a:t>Severe Maternal </a:t>
            </a:r>
            <a:r>
              <a:rPr lang="en-US" sz="3200" b="1" dirty="0" smtClean="0"/>
              <a:t>Morbidity:</a:t>
            </a:r>
            <a:r>
              <a:rPr lang="en-US" sz="3200" b="1" dirty="0"/>
              <a:t> </a:t>
            </a:r>
            <a:r>
              <a:rPr lang="en-US" sz="3200" b="1" dirty="0" smtClean="0"/>
              <a:t>Near </a:t>
            </a:r>
            <a:r>
              <a:rPr lang="en-US" sz="3200" b="1" dirty="0"/>
              <a:t>Miss</a:t>
            </a:r>
          </a:p>
        </p:txBody>
      </p:sp>
      <p:sp>
        <p:nvSpPr>
          <p:cNvPr id="352259" name="Rectangle 3"/>
          <p:cNvSpPr>
            <a:spLocks noGrp="1" noChangeArrowheads="1"/>
          </p:cNvSpPr>
          <p:nvPr>
            <p:ph type="body" idx="1"/>
          </p:nvPr>
        </p:nvSpPr>
        <p:spPr>
          <a:xfrm>
            <a:off x="381000" y="1143000"/>
            <a:ext cx="8229600" cy="4903839"/>
          </a:xfrm>
        </p:spPr>
        <p:txBody>
          <a:bodyPr>
            <a:normAutofit/>
          </a:bodyPr>
          <a:lstStyle/>
          <a:p>
            <a:pPr>
              <a:spcBef>
                <a:spcPts val="600"/>
              </a:spcBef>
              <a:spcAft>
                <a:spcPts val="600"/>
              </a:spcAft>
            </a:pPr>
            <a:r>
              <a:rPr lang="en-US" sz="2000" dirty="0"/>
              <a:t>Overcomes the issue of severity</a:t>
            </a:r>
          </a:p>
          <a:p>
            <a:pPr>
              <a:spcBef>
                <a:spcPts val="600"/>
              </a:spcBef>
              <a:spcAft>
                <a:spcPts val="600"/>
              </a:spcAft>
            </a:pPr>
            <a:r>
              <a:rPr lang="en-US" sz="2000" dirty="0"/>
              <a:t>Requires multiple sources or a dedicated perinatal database for </a:t>
            </a:r>
            <a:r>
              <a:rPr lang="en-US" sz="2000" dirty="0" smtClean="0"/>
              <a:t>	identification</a:t>
            </a:r>
          </a:p>
          <a:p>
            <a:pPr lvl="1">
              <a:spcBef>
                <a:spcPts val="0"/>
              </a:spcBef>
              <a:buFont typeface="Wingdings" panose="05000000000000000000" pitchFamily="2" charset="2"/>
              <a:buChar char="Ø"/>
            </a:pPr>
            <a:r>
              <a:rPr lang="en-US" sz="2000" dirty="0" smtClean="0"/>
              <a:t>Most scoring system factors not available in administrative 	databases</a:t>
            </a:r>
            <a:endParaRPr lang="en-US" sz="2000" dirty="0"/>
          </a:p>
          <a:p>
            <a:pPr lvl="1">
              <a:spcBef>
                <a:spcPts val="0"/>
              </a:spcBef>
              <a:buFont typeface="Wingdings" panose="05000000000000000000" pitchFamily="2" charset="2"/>
              <a:buChar char="Ø"/>
            </a:pPr>
            <a:r>
              <a:rPr lang="en-US" sz="2000" dirty="0"/>
              <a:t>Less useful in smaller institutions</a:t>
            </a:r>
          </a:p>
          <a:p>
            <a:pPr lvl="1">
              <a:spcBef>
                <a:spcPts val="0"/>
              </a:spcBef>
              <a:buFont typeface="Wingdings" panose="05000000000000000000" pitchFamily="2" charset="2"/>
              <a:buChar char="Ø"/>
            </a:pPr>
            <a:r>
              <a:rPr lang="en-US" sz="2000" dirty="0"/>
              <a:t>Cumbersome for state-level and national </a:t>
            </a:r>
            <a:r>
              <a:rPr lang="en-US" sz="2000" dirty="0" smtClean="0"/>
              <a:t>surveillance</a:t>
            </a:r>
          </a:p>
          <a:p>
            <a:pPr>
              <a:spcBef>
                <a:spcPts val="600"/>
              </a:spcBef>
              <a:spcAft>
                <a:spcPts val="600"/>
              </a:spcAft>
            </a:pPr>
            <a:r>
              <a:rPr lang="en-US" sz="2000" dirty="0" smtClean="0"/>
              <a:t>Organ system failure performs well by itself (Se 95%; </a:t>
            </a:r>
            <a:r>
              <a:rPr lang="en-US" sz="2000" dirty="0" err="1" smtClean="0"/>
              <a:t>Sp</a:t>
            </a:r>
            <a:r>
              <a:rPr lang="en-US" sz="2000" dirty="0" smtClean="0"/>
              <a:t> 88%)</a:t>
            </a:r>
          </a:p>
          <a:p>
            <a:pPr lvl="1">
              <a:spcBef>
                <a:spcPts val="600"/>
              </a:spcBef>
              <a:spcAft>
                <a:spcPts val="600"/>
              </a:spcAft>
              <a:buFont typeface="Wingdings" panose="05000000000000000000" pitchFamily="2" charset="2"/>
              <a:buChar char="Ø"/>
            </a:pPr>
            <a:r>
              <a:rPr lang="en-US" sz="2000" dirty="0" smtClean="0"/>
              <a:t>Indicators of such in administrative data are attractive 	candidates</a:t>
            </a:r>
          </a:p>
          <a:p>
            <a:pPr>
              <a:spcBef>
                <a:spcPts val="600"/>
              </a:spcBef>
              <a:spcAft>
                <a:spcPts val="600"/>
              </a:spcAft>
            </a:pPr>
            <a:r>
              <a:rPr lang="en-US" sz="2000" dirty="0" smtClean="0"/>
              <a:t>Transfusion ≥4 units and/or ICU admission is nearly as sensitive 	as the 5-factor system (Se 100%; </a:t>
            </a:r>
            <a:r>
              <a:rPr lang="en-US" sz="2000" dirty="0" err="1" smtClean="0"/>
              <a:t>Sp</a:t>
            </a:r>
            <a:r>
              <a:rPr lang="en-US" sz="2000" dirty="0" smtClean="0"/>
              <a:t> 78%)</a:t>
            </a:r>
          </a:p>
          <a:p>
            <a:pPr>
              <a:spcBef>
                <a:spcPts val="600"/>
              </a:spcBef>
              <a:spcAft>
                <a:spcPts val="600"/>
              </a:spcAft>
            </a:pPr>
            <a:r>
              <a:rPr lang="en-US" sz="2000" dirty="0" smtClean="0"/>
              <a:t>Geller et al. construct has been validated </a:t>
            </a:r>
          </a:p>
          <a:p>
            <a:endParaRPr lang="en-US" dirty="0"/>
          </a:p>
        </p:txBody>
      </p:sp>
      <p:sp>
        <p:nvSpPr>
          <p:cNvPr id="2" name="Rectangle 1"/>
          <p:cNvSpPr/>
          <p:nvPr/>
        </p:nvSpPr>
        <p:spPr>
          <a:xfrm>
            <a:off x="4394521" y="5937440"/>
            <a:ext cx="4469493" cy="338554"/>
          </a:xfrm>
          <a:prstGeom prst="rect">
            <a:avLst/>
          </a:prstGeom>
        </p:spPr>
        <p:txBody>
          <a:bodyPr wrap="none">
            <a:spAutoFit/>
          </a:bodyPr>
          <a:lstStyle/>
          <a:p>
            <a:r>
              <a:rPr lang="en-US" sz="1600" b="1" i="1" dirty="0">
                <a:latin typeface="Lucida Sans" pitchFamily="34" charset="0"/>
              </a:rPr>
              <a:t>(You et al., Am J </a:t>
            </a:r>
            <a:r>
              <a:rPr lang="en-US" sz="1600" b="1" i="1" dirty="0" err="1">
                <a:latin typeface="Lucida Sans" pitchFamily="34" charset="0"/>
              </a:rPr>
              <a:t>Perinatol</a:t>
            </a:r>
            <a:r>
              <a:rPr lang="en-US" sz="1600" b="1" i="1" dirty="0">
                <a:latin typeface="Lucida Sans" pitchFamily="34" charset="0"/>
              </a:rPr>
              <a:t> 2013;30:21-4)</a:t>
            </a:r>
          </a:p>
        </p:txBody>
      </p:sp>
    </p:spTree>
    <p:extLst>
      <p:ext uri="{BB962C8B-B14F-4D97-AF65-F5344CB8AC3E}">
        <p14:creationId xmlns:p14="http://schemas.microsoft.com/office/powerpoint/2010/main" val="3553756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01" y="73742"/>
            <a:ext cx="79248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8901" y="2046285"/>
            <a:ext cx="8186336" cy="4816703"/>
          </a:xfrm>
          <a:prstGeom prst="rect">
            <a:avLst/>
          </a:prstGeom>
          <a:noFill/>
        </p:spPr>
        <p:txBody>
          <a:bodyPr wrap="square" rtlCol="0">
            <a:spAutoFit/>
          </a:bodyPr>
          <a:lstStyle/>
          <a:p>
            <a:pPr>
              <a:spcBef>
                <a:spcPts val="600"/>
              </a:spcBef>
              <a:spcAft>
                <a:spcPts val="600"/>
              </a:spcAft>
              <a:buFont typeface="Arial" pitchFamily="34" charset="0"/>
              <a:buChar char="•"/>
            </a:pPr>
            <a:r>
              <a:rPr lang="en-US" sz="2000" dirty="0" smtClean="0">
                <a:latin typeface="Georgia" panose="02040502050405020303" pitchFamily="18" charset="0"/>
              </a:rPr>
              <a:t> </a:t>
            </a:r>
            <a:r>
              <a:rPr lang="en-US" sz="2000" dirty="0" smtClean="0">
                <a:latin typeface="Lucida Sans" pitchFamily="34" charset="0"/>
              </a:rPr>
              <a:t>Nationwide </a:t>
            </a:r>
            <a:r>
              <a:rPr lang="en-US" sz="2000" dirty="0">
                <a:latin typeface="Lucida Sans" pitchFamily="34" charset="0"/>
              </a:rPr>
              <a:t>Inpatient Sample </a:t>
            </a:r>
            <a:r>
              <a:rPr lang="en-US" sz="2000" dirty="0" smtClean="0">
                <a:latin typeface="Lucida Sans" pitchFamily="34" charset="0"/>
              </a:rPr>
              <a:t>database</a:t>
            </a:r>
          </a:p>
          <a:p>
            <a:pPr>
              <a:spcBef>
                <a:spcPts val="600"/>
              </a:spcBef>
              <a:spcAft>
                <a:spcPts val="600"/>
              </a:spcAft>
              <a:buFont typeface="Arial" pitchFamily="34" charset="0"/>
              <a:buChar char="•"/>
            </a:pPr>
            <a:r>
              <a:rPr lang="en-US" sz="2000" dirty="0" smtClean="0">
                <a:latin typeface="Lucida Sans" pitchFamily="34" charset="0"/>
              </a:rPr>
              <a:t> Aim </a:t>
            </a:r>
            <a:r>
              <a:rPr lang="en-US" sz="2000" dirty="0">
                <a:latin typeface="Lucida Sans" pitchFamily="34" charset="0"/>
              </a:rPr>
              <a:t>to capture indicators of organ system </a:t>
            </a:r>
            <a:r>
              <a:rPr lang="en-US" sz="2000" dirty="0" smtClean="0">
                <a:latin typeface="Lucida Sans" pitchFamily="34" charset="0"/>
              </a:rPr>
              <a:t>failure</a:t>
            </a:r>
            <a:endParaRPr lang="en-US" sz="2000" dirty="0">
              <a:latin typeface="Lucida Sans" pitchFamily="34" charset="0"/>
            </a:endParaRPr>
          </a:p>
          <a:p>
            <a:pPr>
              <a:spcBef>
                <a:spcPts val="600"/>
              </a:spcBef>
              <a:spcAft>
                <a:spcPts val="600"/>
              </a:spcAft>
              <a:buFont typeface="Arial" pitchFamily="34" charset="0"/>
              <a:buChar char="•"/>
            </a:pPr>
            <a:r>
              <a:rPr lang="en-US" sz="2000" dirty="0" smtClean="0">
                <a:latin typeface="Lucida Sans" pitchFamily="34" charset="0"/>
              </a:rPr>
              <a:t> Use </a:t>
            </a:r>
            <a:r>
              <a:rPr lang="en-US" sz="2000" dirty="0">
                <a:latin typeface="Lucida Sans" pitchFamily="34" charset="0"/>
              </a:rPr>
              <a:t>mortality hospitalizations to identify morbidity </a:t>
            </a:r>
            <a:r>
              <a:rPr lang="en-US" sz="2000" dirty="0" smtClean="0">
                <a:latin typeface="Lucida Sans" pitchFamily="34" charset="0"/>
              </a:rPr>
              <a:t>not 	previously </a:t>
            </a:r>
            <a:r>
              <a:rPr lang="en-US" sz="2000" dirty="0">
                <a:latin typeface="Lucida Sans" pitchFamily="34" charset="0"/>
              </a:rPr>
              <a:t>considered</a:t>
            </a:r>
          </a:p>
          <a:p>
            <a:pPr marL="0" lvl="1">
              <a:spcBef>
                <a:spcPts val="600"/>
              </a:spcBef>
              <a:spcAft>
                <a:spcPts val="600"/>
              </a:spcAft>
              <a:buFont typeface="Arial" pitchFamily="34" charset="0"/>
              <a:buChar char="•"/>
            </a:pPr>
            <a:r>
              <a:rPr lang="en-US" sz="2000" dirty="0" smtClean="0">
                <a:latin typeface="Lucida Sans" pitchFamily="34" charset="0"/>
              </a:rPr>
              <a:t> Length </a:t>
            </a:r>
            <a:r>
              <a:rPr lang="en-US" sz="2000" dirty="0">
                <a:latin typeface="Lucida Sans" pitchFamily="34" charset="0"/>
              </a:rPr>
              <a:t>of stay &gt;90</a:t>
            </a:r>
            <a:r>
              <a:rPr lang="en-US" sz="2000" baseline="30000" dirty="0">
                <a:latin typeface="Lucida Sans" pitchFamily="34" charset="0"/>
              </a:rPr>
              <a:t>th</a:t>
            </a:r>
            <a:r>
              <a:rPr lang="en-US" sz="2000" dirty="0">
                <a:latin typeface="Lucida Sans" pitchFamily="34" charset="0"/>
              </a:rPr>
              <a:t> percentile for diagnosis-identified cases </a:t>
            </a:r>
            <a:r>
              <a:rPr lang="en-US" sz="2000" dirty="0" smtClean="0">
                <a:latin typeface="Lucida Sans" pitchFamily="34" charset="0"/>
              </a:rPr>
              <a:t>	by </a:t>
            </a:r>
            <a:r>
              <a:rPr lang="en-US" sz="2000" dirty="0">
                <a:latin typeface="Lucida Sans" pitchFamily="34" charset="0"/>
              </a:rPr>
              <a:t>mode of delivery</a:t>
            </a:r>
          </a:p>
          <a:p>
            <a:pPr marL="742950" lvl="2" indent="-285750">
              <a:spcBef>
                <a:spcPts val="600"/>
              </a:spcBef>
              <a:spcAft>
                <a:spcPts val="600"/>
              </a:spcAft>
              <a:buFont typeface="Wingdings" panose="05000000000000000000" pitchFamily="2" charset="2"/>
              <a:buChar char="Ø"/>
            </a:pPr>
            <a:r>
              <a:rPr lang="en-US" dirty="0">
                <a:latin typeface="Lucida Sans" pitchFamily="34" charset="0"/>
              </a:rPr>
              <a:t>&gt;2 days vaginal</a:t>
            </a:r>
          </a:p>
          <a:p>
            <a:pPr marL="742950" lvl="2" indent="-285750">
              <a:spcBef>
                <a:spcPts val="600"/>
              </a:spcBef>
              <a:spcAft>
                <a:spcPts val="600"/>
              </a:spcAft>
              <a:buFont typeface="Wingdings" panose="05000000000000000000" pitchFamily="2" charset="2"/>
              <a:buChar char="Ø"/>
            </a:pPr>
            <a:r>
              <a:rPr lang="en-US" dirty="0">
                <a:latin typeface="Lucida Sans" pitchFamily="34" charset="0"/>
              </a:rPr>
              <a:t>&gt;3 days repeat cesarean</a:t>
            </a:r>
          </a:p>
          <a:p>
            <a:pPr marL="742950" lvl="2" indent="-285750">
              <a:spcBef>
                <a:spcPts val="600"/>
              </a:spcBef>
              <a:spcAft>
                <a:spcPts val="600"/>
              </a:spcAft>
              <a:buFont typeface="Wingdings" panose="05000000000000000000" pitchFamily="2" charset="2"/>
              <a:buChar char="Ø"/>
            </a:pPr>
            <a:r>
              <a:rPr lang="en-US" dirty="0">
                <a:latin typeface="Lucida Sans" pitchFamily="34" charset="0"/>
              </a:rPr>
              <a:t>&gt;4 days primary </a:t>
            </a:r>
            <a:r>
              <a:rPr lang="en-US" dirty="0" smtClean="0">
                <a:latin typeface="Lucida Sans" pitchFamily="34" charset="0"/>
              </a:rPr>
              <a:t>cesarean</a:t>
            </a:r>
          </a:p>
          <a:p>
            <a:pPr marL="0" lvl="1">
              <a:spcBef>
                <a:spcPts val="600"/>
              </a:spcBef>
              <a:spcAft>
                <a:spcPts val="600"/>
              </a:spcAft>
              <a:buFont typeface="Arial" pitchFamily="34" charset="0"/>
              <a:buChar char="•"/>
            </a:pPr>
            <a:r>
              <a:rPr lang="en-US" dirty="0" smtClean="0">
                <a:latin typeface="Lucida Sans" pitchFamily="34" charset="0"/>
              </a:rPr>
              <a:t> </a:t>
            </a:r>
            <a:r>
              <a:rPr lang="en-US" sz="2000" dirty="0">
                <a:latin typeface="Lucida Sans" pitchFamily="34" charset="0"/>
              </a:rPr>
              <a:t>Include postpartum admissions</a:t>
            </a:r>
          </a:p>
          <a:p>
            <a:pPr>
              <a:buFont typeface="Arial" pitchFamily="34" charset="0"/>
              <a:buChar char="•"/>
            </a:pPr>
            <a:endParaRPr lang="en-US" sz="2000" dirty="0"/>
          </a:p>
          <a:p>
            <a:r>
              <a:rPr lang="en-US" dirty="0" smtClean="0"/>
              <a:t>					</a:t>
            </a:r>
            <a:endParaRPr lang="en-US" dirty="0"/>
          </a:p>
        </p:txBody>
      </p:sp>
      <p:sp>
        <p:nvSpPr>
          <p:cNvPr id="3" name="TextBox 2"/>
          <p:cNvSpPr txBox="1"/>
          <p:nvPr/>
        </p:nvSpPr>
        <p:spPr>
          <a:xfrm>
            <a:off x="4958235" y="6065260"/>
            <a:ext cx="4185761" cy="276999"/>
          </a:xfrm>
          <a:prstGeom prst="rect">
            <a:avLst/>
          </a:prstGeom>
          <a:noFill/>
        </p:spPr>
        <p:txBody>
          <a:bodyPr wrap="none" rtlCol="0">
            <a:spAutoFit/>
          </a:bodyPr>
          <a:lstStyle/>
          <a:p>
            <a:r>
              <a:rPr lang="en-US" sz="1200" b="1" i="1" dirty="0" smtClean="0">
                <a:latin typeface="Lucida Sans" pitchFamily="34" charset="0"/>
              </a:rPr>
              <a:t>Callaghan et al. Obstet Gynecol 2012;120:1029-36</a:t>
            </a:r>
            <a:endParaRPr lang="en-US" sz="1200" b="1" i="1" dirty="0">
              <a:latin typeface="Lucida Sans" pitchFamily="34" charset="0"/>
            </a:endParaRPr>
          </a:p>
        </p:txBody>
      </p:sp>
    </p:spTree>
    <p:extLst>
      <p:ext uri="{BB962C8B-B14F-4D97-AF65-F5344CB8AC3E}">
        <p14:creationId xmlns:p14="http://schemas.microsoft.com/office/powerpoint/2010/main" val="34096789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09634797"/>
              </p:ext>
            </p:extLst>
          </p:nvPr>
        </p:nvGraphicFramePr>
        <p:xfrm>
          <a:off x="351809" y="189269"/>
          <a:ext cx="8610601" cy="6065352"/>
        </p:xfrm>
        <a:graphic>
          <a:graphicData uri="http://schemas.openxmlformats.org/drawingml/2006/table">
            <a:tbl>
              <a:tblPr firstCol="1" lastCol="1" bandCol="1">
                <a:tableStyleId>{5C22544A-7EE6-4342-B048-85BDC9FD1C3A}</a:tableStyleId>
              </a:tblPr>
              <a:tblGrid>
                <a:gridCol w="3600797"/>
                <a:gridCol w="3217619"/>
                <a:gridCol w="834719"/>
                <a:gridCol w="957466"/>
              </a:tblGrid>
              <a:tr h="161511">
                <a:tc rowSpan="2">
                  <a:txBody>
                    <a:bodyPr/>
                    <a:lstStyle/>
                    <a:p>
                      <a:pPr marL="0" marR="0" algn="ctr">
                        <a:lnSpc>
                          <a:spcPct val="115000"/>
                        </a:lnSpc>
                        <a:spcBef>
                          <a:spcPts val="0"/>
                        </a:spcBef>
                        <a:spcAft>
                          <a:spcPts val="0"/>
                        </a:spcAft>
                      </a:pPr>
                      <a:r>
                        <a:rPr lang="en-US" sz="1800" dirty="0">
                          <a:solidFill>
                            <a:srgbClr val="002060"/>
                          </a:solidFill>
                          <a:effectLst/>
                        </a:rPr>
                        <a:t>Maternal morbidity</a:t>
                      </a:r>
                      <a:endParaRPr lang="en-US" sz="1800" dirty="0">
                        <a:solidFill>
                          <a:srgbClr val="002060"/>
                        </a:solidFill>
                        <a:effectLst/>
                        <a:latin typeface="Times New Roman"/>
                        <a:ea typeface="Calibri"/>
                      </a:endParaRPr>
                    </a:p>
                  </a:txBody>
                  <a:tcPr marL="57130" marR="57130" marT="0" marB="0" anchor="ctr">
                    <a:solidFill>
                      <a:schemeClr val="bg2"/>
                    </a:solidFill>
                  </a:tcPr>
                </a:tc>
                <a:tc gridSpan="3">
                  <a:txBody>
                    <a:bodyPr/>
                    <a:lstStyle/>
                    <a:p>
                      <a:pPr marL="0" marR="0" algn="ctr">
                        <a:lnSpc>
                          <a:spcPct val="115000"/>
                        </a:lnSpc>
                        <a:spcBef>
                          <a:spcPts val="0"/>
                        </a:spcBef>
                        <a:spcAft>
                          <a:spcPts val="0"/>
                        </a:spcAft>
                      </a:pPr>
                      <a:r>
                        <a:rPr lang="en-US" sz="800" b="1" dirty="0">
                          <a:solidFill>
                            <a:srgbClr val="002060"/>
                          </a:solidFill>
                          <a:effectLst/>
                        </a:rPr>
                        <a:t>ICD-9-CM</a:t>
                      </a:r>
                      <a:endParaRPr lang="en-US" sz="1000" b="1" dirty="0">
                        <a:solidFill>
                          <a:srgbClr val="002060"/>
                        </a:solidFill>
                        <a:effectLst/>
                        <a:latin typeface="Times New Roman"/>
                        <a:ea typeface="Calibri"/>
                      </a:endParaRPr>
                    </a:p>
                  </a:txBody>
                  <a:tcPr marL="57130" marR="57130" marT="0" marB="0" anchor="ctr">
                    <a:lnB w="1270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r>
              <a:tr h="484530">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002060"/>
                          </a:solidFill>
                          <a:effectLst/>
                        </a:rPr>
                        <a:t>Codes</a:t>
                      </a:r>
                      <a:endParaRPr lang="en-US" sz="1800" b="1" dirty="0">
                        <a:solidFill>
                          <a:srgbClr val="002060"/>
                        </a:solidFill>
                        <a:effectLst/>
                        <a:latin typeface="Times New Roman"/>
                        <a:ea typeface="Calibri"/>
                      </a:endParaRPr>
                    </a:p>
                  </a:txBody>
                  <a:tcPr marL="57130" marR="5713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200" b="1" dirty="0">
                          <a:solidFill>
                            <a:srgbClr val="002060"/>
                          </a:solidFill>
                          <a:effectLst/>
                        </a:rPr>
                        <a:t>Diagnosis code</a:t>
                      </a:r>
                      <a:endParaRPr lang="en-US" sz="1200" b="1" dirty="0">
                        <a:solidFill>
                          <a:srgbClr val="002060"/>
                        </a:solidFill>
                        <a:effectLst/>
                        <a:latin typeface="Times New Roman"/>
                        <a:ea typeface="Calibri"/>
                      </a:endParaRPr>
                    </a:p>
                  </a:txBody>
                  <a:tcPr marL="57130" marR="57130" marT="0" marB="0" anchor="ctr">
                    <a:lnL w="12700" cap="flat" cmpd="sng" algn="ctr">
                      <a:solidFill>
                        <a:schemeClr val="bg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0"/>
                        </a:spcAft>
                      </a:pPr>
                      <a:r>
                        <a:rPr lang="en-US" sz="1200" dirty="0">
                          <a:solidFill>
                            <a:srgbClr val="002060"/>
                          </a:solidFill>
                          <a:effectLst/>
                        </a:rPr>
                        <a:t>Procedure</a:t>
                      </a:r>
                    </a:p>
                    <a:p>
                      <a:pPr marL="0" marR="0" algn="ctr">
                        <a:lnSpc>
                          <a:spcPct val="115000"/>
                        </a:lnSpc>
                        <a:spcBef>
                          <a:spcPts val="0"/>
                        </a:spcBef>
                        <a:spcAft>
                          <a:spcPts val="0"/>
                        </a:spcAft>
                      </a:pPr>
                      <a:r>
                        <a:rPr lang="en-US" sz="1200" dirty="0">
                          <a:solidFill>
                            <a:srgbClr val="002060"/>
                          </a:solidFill>
                          <a:effectLst/>
                        </a:rPr>
                        <a:t>code</a:t>
                      </a:r>
                      <a:endParaRPr lang="en-US" sz="1200" dirty="0">
                        <a:solidFill>
                          <a:srgbClr val="002060"/>
                        </a:solidFill>
                        <a:effectLst/>
                        <a:latin typeface="Times New Roman"/>
                        <a:ea typeface="Calibri"/>
                      </a:endParaRPr>
                    </a:p>
                  </a:txBody>
                  <a:tcPr marL="57130" marR="57130" marT="0" marB="0" anchor="ctr">
                    <a:solidFill>
                      <a:schemeClr val="bg2"/>
                    </a:solidFill>
                  </a:tcPr>
                </a:tc>
              </a:tr>
              <a:tr h="161511">
                <a:tc gridSpan="4">
                  <a:txBody>
                    <a:bodyPr/>
                    <a:lstStyle/>
                    <a:p>
                      <a:pPr marL="0" marR="0">
                        <a:lnSpc>
                          <a:spcPct val="115000"/>
                        </a:lnSpc>
                        <a:spcBef>
                          <a:spcPts val="0"/>
                        </a:spcBef>
                        <a:spcAft>
                          <a:spcPts val="0"/>
                        </a:spcAft>
                      </a:pPr>
                      <a:r>
                        <a:rPr lang="en-US" sz="800" dirty="0">
                          <a:effectLst/>
                        </a:rPr>
                        <a:t> </a:t>
                      </a:r>
                      <a:endParaRPr lang="en-US" sz="1000" dirty="0">
                        <a:effectLst/>
                        <a:latin typeface="Times New Roman"/>
                        <a:ea typeface="Calibri"/>
                      </a:endParaRPr>
                    </a:p>
                  </a:txBody>
                  <a:tcPr marL="57130" marR="57130" marT="0" marB="0">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Acute renal failure</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584, 669.3</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Cardiac arrest/ventricular fibrillation</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427.41, 427.42, 427.5</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Heart failure during procedure or surgery</a:t>
                      </a:r>
                      <a:endParaRPr lang="en-US" sz="1200" dirty="0">
                        <a:solidFill>
                          <a:srgbClr val="002060"/>
                        </a:solidFill>
                        <a:effectLst/>
                        <a:latin typeface="Courier New"/>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669.4x, 997.1</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Shock</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669.1, 785.5x, 995.0, 995.4, 998.0 </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Sepsis</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038.0-038.9, 995.91, 995.92</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Disseminated intravascular coagulation</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286.6, 286.9, 666.3</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Amniotic fluid embolism</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673.1</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Thrombotic embolism</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415.1x, 673.0, 673.2, 673.3, 673.8</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Puerperal cerebrovascular disorders</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430, 431, 432.x, 433.x, 434.x, 436, 437.x, 671.5, 674.0, 997.2, 999.2</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Severe anesthesia complications</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668.0, 668.1, 668.2</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Pulmonary edema</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428.1, 518.4</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Adult respiratory distress syndrome</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518.5, 518.81, 518.82, 518.84,799.1</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Acute myocardial infarction</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410.xx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3758">
                <a:tc>
                  <a:txBody>
                    <a:bodyPr/>
                    <a:lstStyle/>
                    <a:p>
                      <a:pPr marL="0" marR="0" lvl="0" indent="0">
                        <a:lnSpc>
                          <a:spcPct val="115000"/>
                        </a:lnSpc>
                        <a:spcBef>
                          <a:spcPts val="0"/>
                        </a:spcBef>
                        <a:spcAft>
                          <a:spcPts val="0"/>
                        </a:spcAft>
                        <a:buFont typeface="+mj-lt"/>
                        <a:buNone/>
                      </a:pPr>
                      <a:r>
                        <a:rPr lang="en-US" sz="1200" dirty="0" err="1">
                          <a:solidFill>
                            <a:srgbClr val="002060"/>
                          </a:solidFill>
                          <a:effectLst/>
                        </a:rPr>
                        <a:t>Eclampsia</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642.6x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Blood transfusion</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99.00-99.09</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Hysterectomy</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68.3-68.9</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Ventilation</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93.90, 96.01-96.05, 96.7x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Sickle cell anemia with crisis</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282.62, 282.64, 282.69</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tabLst>
                          <a:tab pos="702945" algn="l"/>
                        </a:tabLst>
                      </a:pPr>
                      <a:r>
                        <a:rPr lang="en-US" sz="1200" dirty="0">
                          <a:solidFill>
                            <a:srgbClr val="002060"/>
                          </a:solidFill>
                          <a:effectLst/>
                        </a:rPr>
                        <a:t>Intracranial injuries</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800.xx, 801.xx, 803.xx, 804.xx, 851.xx-854.xx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Internal injuries of thorax, abdomen, and pelvis</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860.xx—869.xx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Aneurysm</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441.x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Operations on heart and pericardium</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35.xx, 36.xx, 37.xx, 39.xx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Cardio monitoring</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89.6x</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Temporary tracheostomy</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a:solidFill>
                            <a:srgbClr val="002060"/>
                          </a:solidFill>
                          <a:effectLst/>
                        </a:rPr>
                        <a:t>31.1</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a:solidFill>
                            <a:srgbClr val="002060"/>
                          </a:solidFill>
                          <a:effectLst/>
                        </a:rPr>
                        <a:t> </a:t>
                      </a:r>
                      <a:endParaRPr lang="en-US" sz="100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r>
              <a:tr h="208687">
                <a:tc>
                  <a:txBody>
                    <a:bodyPr/>
                    <a:lstStyle/>
                    <a:p>
                      <a:pPr marL="0" marR="0" lvl="0" indent="0">
                        <a:lnSpc>
                          <a:spcPct val="115000"/>
                        </a:lnSpc>
                        <a:spcBef>
                          <a:spcPts val="0"/>
                        </a:spcBef>
                        <a:spcAft>
                          <a:spcPts val="0"/>
                        </a:spcAft>
                        <a:buFont typeface="+mj-lt"/>
                        <a:buNone/>
                      </a:pPr>
                      <a:r>
                        <a:rPr lang="en-US" sz="1200" dirty="0">
                          <a:solidFill>
                            <a:srgbClr val="002060"/>
                          </a:solidFill>
                          <a:effectLst/>
                        </a:rPr>
                        <a:t>Conversion of cardiac </a:t>
                      </a:r>
                      <a:r>
                        <a:rPr lang="en-US" sz="1200" dirty="0" smtClean="0">
                          <a:solidFill>
                            <a:srgbClr val="002060"/>
                          </a:solidFill>
                          <a:effectLst/>
                        </a:rPr>
                        <a:t>rhythm</a:t>
                      </a:r>
                      <a:endParaRPr lang="en-US" sz="1200" dirty="0">
                        <a:solidFill>
                          <a:srgbClr val="002060"/>
                        </a:solidFill>
                        <a:effectLst/>
                        <a:latin typeface="Times New Roman"/>
                        <a:ea typeface="SimSun"/>
                      </a:endParaRPr>
                    </a:p>
                  </a:txBody>
                  <a:tcPr marL="57130" marR="57130" marT="0" marB="0">
                    <a:solidFill>
                      <a:schemeClr val="bg2"/>
                    </a:solidFill>
                  </a:tcPr>
                </a:tc>
                <a:tc>
                  <a:txBody>
                    <a:bodyPr/>
                    <a:lstStyle/>
                    <a:p>
                      <a:pPr marL="0" marR="0">
                        <a:lnSpc>
                          <a:spcPct val="115000"/>
                        </a:lnSpc>
                        <a:spcBef>
                          <a:spcPts val="0"/>
                        </a:spcBef>
                        <a:spcAft>
                          <a:spcPts val="0"/>
                        </a:spcAft>
                      </a:pPr>
                      <a:r>
                        <a:rPr lang="en-US" sz="800" dirty="0">
                          <a:solidFill>
                            <a:srgbClr val="002060"/>
                          </a:solidFill>
                          <a:effectLst/>
                        </a:rPr>
                        <a:t>99.6x</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 </a:t>
                      </a:r>
                      <a:endParaRPr lang="en-US" sz="1000" dirty="0">
                        <a:solidFill>
                          <a:srgbClr val="002060"/>
                        </a:solidFill>
                        <a:effectLst/>
                        <a:latin typeface="Times New Roman"/>
                        <a:ea typeface="Calibri"/>
                      </a:endParaRPr>
                    </a:p>
                  </a:txBody>
                  <a:tcPr marL="57130" marR="57130" marT="0" marB="0">
                    <a:solidFill>
                      <a:schemeClr val="bg2"/>
                    </a:solidFill>
                  </a:tcPr>
                </a:tc>
                <a:tc>
                  <a:txBody>
                    <a:bodyPr/>
                    <a:lstStyle/>
                    <a:p>
                      <a:pPr marL="0" marR="0" algn="ctr">
                        <a:lnSpc>
                          <a:spcPct val="115000"/>
                        </a:lnSpc>
                        <a:spcBef>
                          <a:spcPts val="0"/>
                        </a:spcBef>
                        <a:spcAft>
                          <a:spcPts val="0"/>
                        </a:spcAft>
                      </a:pPr>
                      <a:r>
                        <a:rPr lang="en-US" sz="800" dirty="0">
                          <a:solidFill>
                            <a:srgbClr val="002060"/>
                          </a:solidFill>
                          <a:effectLst/>
                        </a:rPr>
                        <a:t>x</a:t>
                      </a:r>
                      <a:endParaRPr lang="en-US" sz="1000" dirty="0">
                        <a:solidFill>
                          <a:srgbClr val="002060"/>
                        </a:solidFill>
                        <a:effectLst/>
                        <a:latin typeface="Times New Roman"/>
                        <a:ea typeface="Calibri"/>
                      </a:endParaRPr>
                    </a:p>
                  </a:txBody>
                  <a:tcPr marL="57130" marR="57130" marT="0" marB="0">
                    <a:solidFill>
                      <a:schemeClr val="bg2"/>
                    </a:solidFill>
                  </a:tcPr>
                </a:tc>
              </a:tr>
            </a:tbl>
          </a:graphicData>
        </a:graphic>
      </p:graphicFrame>
      <p:sp>
        <p:nvSpPr>
          <p:cNvPr id="4" name="Rectangle 1"/>
          <p:cNvSpPr>
            <a:spLocks noChangeArrowheads="1"/>
          </p:cNvSpPr>
          <p:nvPr/>
        </p:nvSpPr>
        <p:spPr bwMode="auto">
          <a:xfrm>
            <a:off x="1081092" y="16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349271" y="4028767"/>
            <a:ext cx="1371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5332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213"/>
            <a:ext cx="8229600" cy="639762"/>
          </a:xfrm>
        </p:spPr>
        <p:txBody>
          <a:bodyPr>
            <a:normAutofit/>
          </a:bodyPr>
          <a:lstStyle/>
          <a:p>
            <a:r>
              <a:rPr lang="en-US" sz="3200" dirty="0" smtClean="0">
                <a:solidFill>
                  <a:schemeClr val="tx2"/>
                </a:solidFill>
              </a:rPr>
              <a:t>Severe Morbidity</a:t>
            </a:r>
            <a:endParaRPr lang="en-US" sz="3200" dirty="0">
              <a:solidFill>
                <a:schemeClr val="tx2"/>
              </a:solidFill>
            </a:endParaRPr>
          </a:p>
        </p:txBody>
      </p:sp>
      <p:sp>
        <p:nvSpPr>
          <p:cNvPr id="3" name="Content Placeholder 2"/>
          <p:cNvSpPr>
            <a:spLocks noGrp="1"/>
          </p:cNvSpPr>
          <p:nvPr>
            <p:ph idx="1"/>
          </p:nvPr>
        </p:nvSpPr>
        <p:spPr>
          <a:xfrm>
            <a:off x="381000" y="1219200"/>
            <a:ext cx="8229600" cy="4191000"/>
          </a:xfrm>
        </p:spPr>
        <p:txBody>
          <a:bodyPr>
            <a:noAutofit/>
          </a:bodyPr>
          <a:lstStyle/>
          <a:p>
            <a:pPr>
              <a:spcBef>
                <a:spcPts val="600"/>
              </a:spcBef>
              <a:spcAft>
                <a:spcPts val="600"/>
              </a:spcAft>
              <a:buSzPct val="100000"/>
              <a:buFont typeface="Arial" pitchFamily="34" charset="0"/>
              <a:buChar char="•"/>
            </a:pPr>
            <a:r>
              <a:rPr lang="en-US" b="0" dirty="0" smtClean="0">
                <a:solidFill>
                  <a:schemeClr val="tx1"/>
                </a:solidFill>
              </a:rPr>
              <a:t>Between 1998-1999 and 2008-2009 severe morbidity 	during delivery hospitalization increased ~75% 	(7.4-12.9/1,000 deliveries).</a:t>
            </a:r>
          </a:p>
          <a:p>
            <a:pPr>
              <a:spcBef>
                <a:spcPts val="600"/>
              </a:spcBef>
              <a:spcAft>
                <a:spcPts val="600"/>
              </a:spcAft>
              <a:buSzPct val="100000"/>
              <a:buFont typeface="Arial" pitchFamily="34" charset="0"/>
              <a:buChar char="•"/>
            </a:pPr>
            <a:r>
              <a:rPr lang="en-US" b="0" dirty="0" smtClean="0">
                <a:solidFill>
                  <a:schemeClr val="tx1"/>
                </a:solidFill>
              </a:rPr>
              <a:t>Severe morbidity at postpartum hospitalizations 	more than 	doubled (1.4-2.9/1000 deliveries).</a:t>
            </a:r>
          </a:p>
          <a:p>
            <a:pPr>
              <a:spcBef>
                <a:spcPts val="600"/>
              </a:spcBef>
              <a:spcAft>
                <a:spcPts val="600"/>
              </a:spcAft>
              <a:buSzPct val="100000"/>
              <a:buFont typeface="Arial" pitchFamily="34" charset="0"/>
              <a:buChar char="•"/>
            </a:pPr>
            <a:r>
              <a:rPr lang="en-US" b="0" dirty="0" smtClean="0">
                <a:solidFill>
                  <a:schemeClr val="tx1"/>
                </a:solidFill>
              </a:rPr>
              <a:t>Large proportions of women who died in hospital 	had indicators for severe morbidity</a:t>
            </a:r>
          </a:p>
          <a:p>
            <a:pPr lvl="1">
              <a:spcBef>
                <a:spcPts val="600"/>
              </a:spcBef>
              <a:spcAft>
                <a:spcPts val="600"/>
              </a:spcAft>
              <a:buFont typeface="Wingdings" pitchFamily="2" charset="2"/>
              <a:buChar char="Ø"/>
            </a:pPr>
            <a:r>
              <a:rPr lang="en-US" sz="2400" dirty="0">
                <a:solidFill>
                  <a:schemeClr val="tx1"/>
                </a:solidFill>
              </a:rPr>
              <a:t>e</a:t>
            </a:r>
            <a:r>
              <a:rPr lang="en-US" sz="2400" dirty="0" smtClean="0">
                <a:solidFill>
                  <a:schemeClr val="tx1"/>
                </a:solidFill>
              </a:rPr>
              <a:t>.g. 1/3 had transfusion; nearly 2/3 had 	ventilation</a:t>
            </a:r>
            <a:endParaRPr lang="en-US" sz="2400" dirty="0">
              <a:solidFill>
                <a:schemeClr val="tx1"/>
              </a:solidFill>
            </a:endParaRPr>
          </a:p>
          <a:p>
            <a:pPr>
              <a:spcBef>
                <a:spcPts val="600"/>
              </a:spcBef>
              <a:spcAft>
                <a:spcPts val="600"/>
              </a:spcAft>
              <a:buSzPct val="100000"/>
              <a:buFont typeface="Arial" pitchFamily="34" charset="0"/>
              <a:buChar char="•"/>
            </a:pPr>
            <a:r>
              <a:rPr lang="en-US" b="0" dirty="0" smtClean="0">
                <a:solidFill>
                  <a:schemeClr val="tx1"/>
                </a:solidFill>
              </a:rPr>
              <a:t>Severe morbidity 100 times more common than 	mortality</a:t>
            </a:r>
          </a:p>
        </p:txBody>
      </p:sp>
    </p:spTree>
    <p:extLst>
      <p:ext uri="{BB962C8B-B14F-4D97-AF65-F5344CB8AC3E}">
        <p14:creationId xmlns:p14="http://schemas.microsoft.com/office/powerpoint/2010/main" val="35504895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711203" y="1600200"/>
            <a:ext cx="7653867" cy="4495800"/>
          </a:xfrm>
        </p:spPr>
        <p:txBody>
          <a:bodyPr/>
          <a:lstStyle/>
          <a:p>
            <a:r>
              <a:rPr lang="en-US" sz="3200" b="1" dirty="0" smtClean="0"/>
              <a:t>I </a:t>
            </a:r>
            <a:r>
              <a:rPr lang="en-US" sz="3200" b="1" dirty="0"/>
              <a:t>do not have </a:t>
            </a:r>
            <a:r>
              <a:rPr lang="en-US" sz="3200" b="1" dirty="0" smtClean="0"/>
              <a:t>any disclosures.</a:t>
            </a:r>
            <a:endParaRPr lang="en-US" sz="3200" b="1" dirty="0"/>
          </a:p>
          <a:p>
            <a:endParaRPr lang="en-US" dirty="0"/>
          </a:p>
        </p:txBody>
      </p:sp>
      <p:sp>
        <p:nvSpPr>
          <p:cNvPr id="4" name="Title 3"/>
          <p:cNvSpPr>
            <a:spLocks noGrp="1"/>
          </p:cNvSpPr>
          <p:nvPr>
            <p:ph type="title"/>
          </p:nvPr>
        </p:nvSpPr>
        <p:spPr>
          <a:xfrm>
            <a:off x="372533" y="652021"/>
            <a:ext cx="8229600" cy="742950"/>
          </a:xfrm>
        </p:spPr>
        <p:txBody>
          <a:bodyPr>
            <a:noAutofit/>
          </a:bodyPr>
          <a:lstStyle/>
          <a:p>
            <a:r>
              <a:rPr lang="en-US" sz="2800" b="1" dirty="0" smtClean="0"/>
              <a:t>Disclosure </a:t>
            </a:r>
            <a:r>
              <a:rPr lang="en-US" sz="2800" b="1" dirty="0"/>
              <a:t>of Faculty Financial Interests or </a:t>
            </a:r>
            <a:r>
              <a:rPr lang="en-US" sz="2800" b="1" dirty="0" smtClean="0"/>
              <a:t/>
            </a:r>
            <a:br>
              <a:rPr lang="en-US" sz="2800" b="1" dirty="0" smtClean="0"/>
            </a:br>
            <a:r>
              <a:rPr lang="en-US" sz="2800" b="1" dirty="0" smtClean="0"/>
              <a:t>Relationships</a:t>
            </a:r>
            <a:r>
              <a:rPr lang="en-US" sz="2800" dirty="0"/>
              <a:t/>
            </a:r>
            <a:br>
              <a:rPr lang="en-US" sz="2800" dirty="0"/>
            </a:br>
            <a:endParaRPr lang="en-US" sz="2800" dirty="0"/>
          </a:p>
        </p:txBody>
      </p:sp>
    </p:spTree>
    <p:extLst>
      <p:ext uri="{BB962C8B-B14F-4D97-AF65-F5344CB8AC3E}">
        <p14:creationId xmlns:p14="http://schemas.microsoft.com/office/powerpoint/2010/main" val="659608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68" y="72282"/>
            <a:ext cx="79248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856905"/>
            <a:ext cx="8186336" cy="677108"/>
          </a:xfrm>
          <a:prstGeom prst="rect">
            <a:avLst/>
          </a:prstGeom>
          <a:noFill/>
        </p:spPr>
        <p:txBody>
          <a:bodyPr wrap="square" rtlCol="0">
            <a:spAutoFit/>
          </a:bodyPr>
          <a:lstStyle/>
          <a:p>
            <a:pPr>
              <a:buFont typeface="Arial" pitchFamily="34" charset="0"/>
              <a:buChar char="•"/>
            </a:pPr>
            <a:endParaRPr lang="en-US" sz="2000" dirty="0"/>
          </a:p>
          <a:p>
            <a:r>
              <a:rPr lang="en-US" dirty="0" smtClean="0"/>
              <a:t>					</a:t>
            </a:r>
            <a:endParaRPr lang="en-US" dirty="0"/>
          </a:p>
        </p:txBody>
      </p:sp>
      <p:sp>
        <p:nvSpPr>
          <p:cNvPr id="3" name="TextBox 2"/>
          <p:cNvSpPr txBox="1"/>
          <p:nvPr/>
        </p:nvSpPr>
        <p:spPr>
          <a:xfrm>
            <a:off x="5331738" y="6028050"/>
            <a:ext cx="3812262" cy="261610"/>
          </a:xfrm>
          <a:prstGeom prst="rect">
            <a:avLst/>
          </a:prstGeom>
          <a:noFill/>
        </p:spPr>
        <p:txBody>
          <a:bodyPr wrap="none" rtlCol="0">
            <a:spAutoFit/>
          </a:bodyPr>
          <a:lstStyle/>
          <a:p>
            <a:r>
              <a:rPr lang="en-US" sz="1100" b="1" i="1" dirty="0" smtClean="0">
                <a:latin typeface="Georgia" panose="02040502050405020303" pitchFamily="18" charset="0"/>
              </a:rPr>
              <a:t>Callaghan et al. Obstet Gynecol 2012;120:1029-36</a:t>
            </a:r>
            <a:endParaRPr lang="en-US" sz="1100" b="1" i="1" dirty="0">
              <a:latin typeface="Georgia" panose="02040502050405020303" pitchFamily="18" charset="0"/>
            </a:endParaRPr>
          </a:p>
        </p:txBody>
      </p:sp>
      <p:sp>
        <p:nvSpPr>
          <p:cNvPr id="6" name="Content Placeholder 5"/>
          <p:cNvSpPr>
            <a:spLocks noGrp="1"/>
          </p:cNvSpPr>
          <p:nvPr>
            <p:ph idx="1"/>
          </p:nvPr>
        </p:nvSpPr>
        <p:spPr>
          <a:xfrm>
            <a:off x="614109" y="2030335"/>
            <a:ext cx="7315200" cy="2133601"/>
          </a:xfrm>
        </p:spPr>
        <p:txBody>
          <a:bodyPr>
            <a:normAutofit/>
          </a:bodyPr>
          <a:lstStyle/>
          <a:p>
            <a:pPr marL="0" indent="0">
              <a:buNone/>
            </a:pPr>
            <a:r>
              <a:rPr lang="en-US" sz="2500" dirty="0" smtClean="0">
                <a:solidFill>
                  <a:schemeClr val="tx1"/>
                </a:solidFill>
              </a:rPr>
              <a:t>Population-based surveillance</a:t>
            </a:r>
            <a:endParaRPr lang="en-US" sz="2500" dirty="0">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341" y="2445246"/>
            <a:ext cx="5466735" cy="3672349"/>
          </a:xfrm>
          <a:prstGeom prst="rect">
            <a:avLst/>
          </a:prstGeom>
        </p:spPr>
      </p:pic>
    </p:spTree>
    <p:extLst>
      <p:ext uri="{BB962C8B-B14F-4D97-AF65-F5344CB8AC3E}">
        <p14:creationId xmlns:p14="http://schemas.microsoft.com/office/powerpoint/2010/main" val="17374674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89935" y="1295401"/>
            <a:ext cx="7875639" cy="4648200"/>
          </a:xfrm>
        </p:spPr>
        <p:txBody>
          <a:bodyPr>
            <a:normAutofit lnSpcReduction="10000"/>
          </a:bodyPr>
          <a:lstStyle/>
          <a:p>
            <a:pPr marL="457200" indent="-457200" algn="l">
              <a:buClr>
                <a:schemeClr val="tx1"/>
              </a:buClr>
              <a:buFont typeface="Arial" pitchFamily="34" charset="0"/>
              <a:buChar char="•"/>
            </a:pPr>
            <a:r>
              <a:rPr lang="en-US" sz="2800" b="1" dirty="0" smtClean="0"/>
              <a:t> </a:t>
            </a:r>
            <a:r>
              <a:rPr lang="en-US" sz="2800" b="1" dirty="0" smtClean="0">
                <a:solidFill>
                  <a:schemeClr val="tx1"/>
                </a:solidFill>
                <a:latin typeface="Lucida Sans" pitchFamily="34" charset="0"/>
              </a:rPr>
              <a:t>Mild </a:t>
            </a:r>
            <a:r>
              <a:rPr lang="en-US" sz="2800" b="1" dirty="0">
                <a:solidFill>
                  <a:schemeClr val="tx1"/>
                </a:solidFill>
                <a:latin typeface="Lucida Sans" pitchFamily="34" charset="0"/>
              </a:rPr>
              <a:t>preeclampsia at 38 </a:t>
            </a:r>
            <a:r>
              <a:rPr lang="en-US" sz="2800" b="1" dirty="0" err="1">
                <a:solidFill>
                  <a:schemeClr val="tx1"/>
                </a:solidFill>
                <a:latin typeface="Lucida Sans" pitchFamily="34" charset="0"/>
              </a:rPr>
              <a:t>wks</a:t>
            </a:r>
            <a:endParaRPr lang="en-US" sz="2800" b="1" dirty="0">
              <a:solidFill>
                <a:schemeClr val="tx1"/>
              </a:solidFill>
              <a:latin typeface="Lucida Sans" pitchFamily="34" charset="0"/>
            </a:endParaRPr>
          </a:p>
          <a:p>
            <a:pPr marL="457200" indent="-457200" algn="l">
              <a:buFont typeface="Arial" pitchFamily="34" charset="0"/>
              <a:buChar char="•"/>
            </a:pPr>
            <a:r>
              <a:rPr lang="en-US" sz="2800" b="1" dirty="0" smtClean="0">
                <a:solidFill>
                  <a:schemeClr val="tx1"/>
                </a:solidFill>
                <a:latin typeface="Lucida Sans" pitchFamily="34" charset="0"/>
              </a:rPr>
              <a:t> Induction </a:t>
            </a:r>
            <a:r>
              <a:rPr lang="en-US" sz="2800" b="1" dirty="0">
                <a:solidFill>
                  <a:schemeClr val="tx1"/>
                </a:solidFill>
                <a:latin typeface="Lucida Sans" pitchFamily="34" charset="0"/>
              </a:rPr>
              <a:t>recommended; patient </a:t>
            </a:r>
            <a:r>
              <a:rPr lang="en-US" sz="2800" b="1" dirty="0" smtClean="0">
                <a:solidFill>
                  <a:schemeClr val="tx1"/>
                </a:solidFill>
                <a:latin typeface="Lucida Sans" pitchFamily="34" charset="0"/>
              </a:rPr>
              <a:t>	declined</a:t>
            </a:r>
            <a:endParaRPr lang="en-US" sz="2800" b="1" dirty="0">
              <a:solidFill>
                <a:schemeClr val="tx1"/>
              </a:solidFill>
              <a:latin typeface="Lucida Sans" pitchFamily="34" charset="0"/>
            </a:endParaRPr>
          </a:p>
          <a:p>
            <a:pPr marL="457200" indent="-457200" algn="l">
              <a:buFont typeface="Arial" pitchFamily="34" charset="0"/>
              <a:buChar char="•"/>
            </a:pPr>
            <a:r>
              <a:rPr lang="en-US" sz="2800" b="1" dirty="0" smtClean="0">
                <a:solidFill>
                  <a:schemeClr val="tx1"/>
                </a:solidFill>
                <a:latin typeface="Lucida Sans" pitchFamily="34" charset="0"/>
              </a:rPr>
              <a:t> Came </a:t>
            </a:r>
            <a:r>
              <a:rPr lang="en-US" sz="2800" b="1" dirty="0">
                <a:solidFill>
                  <a:schemeClr val="tx1"/>
                </a:solidFill>
                <a:latin typeface="Lucida Sans" pitchFamily="34" charset="0"/>
              </a:rPr>
              <a:t>in with “worst headache of life”</a:t>
            </a:r>
          </a:p>
          <a:p>
            <a:pPr marL="457200" indent="-457200" algn="l">
              <a:buFont typeface="Arial" pitchFamily="34" charset="0"/>
              <a:buChar char="•"/>
            </a:pPr>
            <a:r>
              <a:rPr lang="en-US" sz="2800" b="1" dirty="0" smtClean="0">
                <a:solidFill>
                  <a:schemeClr val="tx1"/>
                </a:solidFill>
                <a:latin typeface="Lucida Sans" pitchFamily="34" charset="0"/>
              </a:rPr>
              <a:t> BP </a:t>
            </a:r>
            <a:r>
              <a:rPr lang="en-US" sz="2800" b="1" dirty="0">
                <a:solidFill>
                  <a:schemeClr val="tx1"/>
                </a:solidFill>
                <a:latin typeface="Lucida Sans" pitchFamily="34" charset="0"/>
              </a:rPr>
              <a:t>220/110</a:t>
            </a:r>
          </a:p>
          <a:p>
            <a:pPr lvl="1">
              <a:buSzPct val="90000"/>
              <a:buFont typeface="Wingdings" pitchFamily="2" charset="2"/>
              <a:buChar char="Ø"/>
            </a:pPr>
            <a:r>
              <a:rPr lang="en-US" sz="2800" b="1" dirty="0">
                <a:latin typeface="Lucida Sans" pitchFamily="34" charset="0"/>
              </a:rPr>
              <a:t>Hydralazine and magnesium started</a:t>
            </a:r>
          </a:p>
          <a:p>
            <a:pPr marL="457200" indent="-457200" algn="l">
              <a:buFont typeface="Arial" pitchFamily="34" charset="0"/>
              <a:buChar char="•"/>
            </a:pPr>
            <a:r>
              <a:rPr lang="en-US" sz="2800" b="1" dirty="0" smtClean="0">
                <a:solidFill>
                  <a:schemeClr val="tx1"/>
                </a:solidFill>
                <a:latin typeface="Lucida Sans" pitchFamily="34" charset="0"/>
              </a:rPr>
              <a:t> </a:t>
            </a:r>
            <a:r>
              <a:rPr lang="en-US" sz="2800" b="1" dirty="0" err="1" smtClean="0">
                <a:solidFill>
                  <a:schemeClr val="tx1"/>
                </a:solidFill>
                <a:latin typeface="Lucida Sans" pitchFamily="34" charset="0"/>
              </a:rPr>
              <a:t>Pt</a:t>
            </a:r>
            <a:r>
              <a:rPr lang="en-US" sz="2800" b="1" dirty="0" smtClean="0">
                <a:solidFill>
                  <a:schemeClr val="tx1"/>
                </a:solidFill>
                <a:latin typeface="Lucida Sans" pitchFamily="34" charset="0"/>
              </a:rPr>
              <a:t> </a:t>
            </a:r>
            <a:r>
              <a:rPr lang="en-US" sz="2800" b="1" dirty="0">
                <a:solidFill>
                  <a:schemeClr val="tx1"/>
                </a:solidFill>
                <a:latin typeface="Lucida Sans" pitchFamily="34" charset="0"/>
              </a:rPr>
              <a:t>stated she was going to </a:t>
            </a:r>
            <a:r>
              <a:rPr lang="en-US" sz="2800" b="1" dirty="0" smtClean="0">
                <a:solidFill>
                  <a:schemeClr val="tx1"/>
                </a:solidFill>
                <a:latin typeface="Lucida Sans" pitchFamily="34" charset="0"/>
              </a:rPr>
              <a:t>seize</a:t>
            </a:r>
          </a:p>
          <a:p>
            <a:pPr marL="457200" indent="-457200" algn="l">
              <a:buFont typeface="Arial" pitchFamily="34" charset="0"/>
              <a:buChar char="•"/>
            </a:pPr>
            <a:r>
              <a:rPr lang="en-US" sz="2800" b="1" dirty="0" smtClean="0">
                <a:solidFill>
                  <a:schemeClr val="tx1"/>
                </a:solidFill>
                <a:latin typeface="Lucida Sans" pitchFamily="34" charset="0"/>
              </a:rPr>
              <a:t> BP </a:t>
            </a:r>
            <a:r>
              <a:rPr lang="en-US" sz="2800" b="1" dirty="0">
                <a:solidFill>
                  <a:schemeClr val="tx1"/>
                </a:solidFill>
                <a:latin typeface="Lucida Sans" pitchFamily="34" charset="0"/>
              </a:rPr>
              <a:t>240/120</a:t>
            </a:r>
          </a:p>
          <a:p>
            <a:pPr marL="457200" indent="-457200" algn="l">
              <a:buFont typeface="Arial" pitchFamily="34" charset="0"/>
              <a:buChar char="•"/>
            </a:pPr>
            <a:r>
              <a:rPr lang="en-US" sz="2800" b="1" dirty="0" smtClean="0">
                <a:solidFill>
                  <a:schemeClr val="tx1"/>
                </a:solidFill>
                <a:latin typeface="Lucida Sans" pitchFamily="34" charset="0"/>
              </a:rPr>
              <a:t> </a:t>
            </a:r>
            <a:r>
              <a:rPr lang="en-US" sz="2800" b="1" dirty="0" err="1" smtClean="0">
                <a:solidFill>
                  <a:schemeClr val="tx1"/>
                </a:solidFill>
                <a:latin typeface="Lucida Sans" pitchFamily="34" charset="0"/>
              </a:rPr>
              <a:t>Pt</a:t>
            </a:r>
            <a:r>
              <a:rPr lang="en-US" sz="2800" b="1" dirty="0" smtClean="0">
                <a:solidFill>
                  <a:schemeClr val="tx1"/>
                </a:solidFill>
                <a:latin typeface="Lucida Sans" pitchFamily="34" charset="0"/>
              </a:rPr>
              <a:t> </a:t>
            </a:r>
            <a:r>
              <a:rPr lang="en-US" sz="2800" b="1" dirty="0">
                <a:solidFill>
                  <a:schemeClr val="tx1"/>
                </a:solidFill>
                <a:latin typeface="Lucida Sans" pitchFamily="34" charset="0"/>
              </a:rPr>
              <a:t>stated she was going to </a:t>
            </a:r>
            <a:r>
              <a:rPr lang="en-US" sz="2800" b="1" dirty="0" smtClean="0">
                <a:solidFill>
                  <a:schemeClr val="tx1"/>
                </a:solidFill>
                <a:latin typeface="Lucida Sans" pitchFamily="34" charset="0"/>
              </a:rPr>
              <a:t>arrest</a:t>
            </a:r>
            <a:endParaRPr lang="en-US" sz="2800" b="1" dirty="0">
              <a:solidFill>
                <a:schemeClr val="tx1"/>
              </a:solidFill>
              <a:latin typeface="Lucida Sans" pitchFamily="34" charset="0"/>
            </a:endParaRPr>
          </a:p>
          <a:p>
            <a:pPr marL="457200" indent="-457200" algn="l">
              <a:buFont typeface="Arial" pitchFamily="34" charset="0"/>
              <a:buChar char="•"/>
            </a:pPr>
            <a:r>
              <a:rPr lang="en-US" sz="2800" b="1" dirty="0" smtClean="0">
                <a:solidFill>
                  <a:schemeClr val="tx1"/>
                </a:solidFill>
                <a:latin typeface="Lucida Sans" pitchFamily="34" charset="0"/>
              </a:rPr>
              <a:t> </a:t>
            </a:r>
            <a:r>
              <a:rPr lang="en-US" sz="2800" b="1" dirty="0" err="1" smtClean="0">
                <a:solidFill>
                  <a:schemeClr val="tx1"/>
                </a:solidFill>
                <a:latin typeface="Lucida Sans" pitchFamily="34" charset="0"/>
              </a:rPr>
              <a:t>Pt</a:t>
            </a:r>
            <a:r>
              <a:rPr lang="en-US" sz="2800" b="1" dirty="0" smtClean="0">
                <a:solidFill>
                  <a:schemeClr val="tx1"/>
                </a:solidFill>
                <a:latin typeface="Lucida Sans" pitchFamily="34" charset="0"/>
              </a:rPr>
              <a:t> </a:t>
            </a:r>
            <a:r>
              <a:rPr lang="en-US" sz="2800" b="1" dirty="0">
                <a:solidFill>
                  <a:schemeClr val="tx1"/>
                </a:solidFill>
                <a:latin typeface="Lucida Sans" pitchFamily="34" charset="0"/>
              </a:rPr>
              <a:t>had left sided paralysis and became 	</a:t>
            </a:r>
            <a:r>
              <a:rPr lang="en-US" sz="2800" b="1" dirty="0" err="1">
                <a:solidFill>
                  <a:schemeClr val="tx1"/>
                </a:solidFill>
                <a:latin typeface="Lucida Sans" pitchFamily="34" charset="0"/>
              </a:rPr>
              <a:t>unarousable</a:t>
            </a:r>
            <a:endParaRPr lang="en-US" sz="2800" b="1" dirty="0">
              <a:solidFill>
                <a:schemeClr val="tx1"/>
              </a:solidFill>
              <a:latin typeface="Lucida Sans" pitchFamily="34" charset="0"/>
            </a:endParaRPr>
          </a:p>
          <a:p>
            <a:endParaRPr lang="en-US" dirty="0"/>
          </a:p>
        </p:txBody>
      </p:sp>
      <p:sp>
        <p:nvSpPr>
          <p:cNvPr id="4" name="Title 3"/>
          <p:cNvSpPr>
            <a:spLocks noGrp="1"/>
          </p:cNvSpPr>
          <p:nvPr>
            <p:ph type="title"/>
          </p:nvPr>
        </p:nvSpPr>
        <p:spPr/>
        <p:txBody>
          <a:bodyPr>
            <a:normAutofit/>
          </a:bodyPr>
          <a:lstStyle/>
          <a:p>
            <a:r>
              <a:rPr lang="en-US" sz="3200" b="1" dirty="0">
                <a:latin typeface="Lucida Sans" pitchFamily="34" charset="0"/>
                <a:ea typeface="ＭＳ Ｐゴシック"/>
                <a:cs typeface="ＭＳ Ｐゴシック"/>
              </a:rPr>
              <a:t>36 YO G1 at 40 Weeks</a:t>
            </a:r>
            <a:endParaRPr lang="en-US" sz="3200" dirty="0">
              <a:latin typeface="Lucida Sans" pitchFamily="34" charset="0"/>
            </a:endParaRPr>
          </a:p>
        </p:txBody>
      </p:sp>
    </p:spTree>
    <p:extLst>
      <p:ext uri="{BB962C8B-B14F-4D97-AF65-F5344CB8AC3E}">
        <p14:creationId xmlns:p14="http://schemas.microsoft.com/office/powerpoint/2010/main" val="10378619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870155"/>
          </a:xfrm>
        </p:spPr>
        <p:txBody>
          <a:bodyPr>
            <a:normAutofit/>
          </a:bodyPr>
          <a:lstStyle/>
          <a:p>
            <a:r>
              <a:rPr lang="en-US" sz="3200" dirty="0" smtClean="0">
                <a:solidFill>
                  <a:schemeClr val="tx2"/>
                </a:solidFill>
              </a:rPr>
              <a:t>Issues for Surveillance of Severe Morbidity</a:t>
            </a:r>
            <a:endParaRPr lang="en-US" sz="3200" dirty="0">
              <a:solidFill>
                <a:schemeClr val="tx2"/>
              </a:solidFill>
            </a:endParaRPr>
          </a:p>
        </p:txBody>
      </p:sp>
      <p:sp>
        <p:nvSpPr>
          <p:cNvPr id="3" name="Content Placeholder 2"/>
          <p:cNvSpPr>
            <a:spLocks noGrp="1"/>
          </p:cNvSpPr>
          <p:nvPr>
            <p:ph idx="1"/>
          </p:nvPr>
        </p:nvSpPr>
        <p:spPr>
          <a:xfrm>
            <a:off x="457200" y="1354395"/>
            <a:ext cx="8229600" cy="4191000"/>
          </a:xfrm>
        </p:spPr>
        <p:txBody>
          <a:bodyPr/>
          <a:lstStyle/>
          <a:p>
            <a:pPr>
              <a:spcBef>
                <a:spcPts val="600"/>
              </a:spcBef>
              <a:spcAft>
                <a:spcPts val="600"/>
              </a:spcAft>
              <a:buSzPct val="100000"/>
              <a:buFont typeface="Arial" pitchFamily="34" charset="0"/>
              <a:buChar char="•"/>
            </a:pPr>
            <a:r>
              <a:rPr lang="en-US" dirty="0" smtClean="0">
                <a:solidFill>
                  <a:schemeClr val="tx1"/>
                </a:solidFill>
              </a:rPr>
              <a:t>Standardization of terminology</a:t>
            </a:r>
          </a:p>
          <a:p>
            <a:pPr lvl="1">
              <a:spcBef>
                <a:spcPts val="600"/>
              </a:spcBef>
              <a:spcAft>
                <a:spcPts val="600"/>
              </a:spcAft>
              <a:buClrTx/>
              <a:buFont typeface="Wingdings" panose="05000000000000000000" pitchFamily="2" charset="2"/>
              <a:buChar char="Ø"/>
            </a:pPr>
            <a:r>
              <a:rPr lang="en-US" sz="2400" b="1" dirty="0" smtClean="0">
                <a:solidFill>
                  <a:schemeClr val="tx1"/>
                </a:solidFill>
              </a:rPr>
              <a:t>Near miss; severe morbidity; severe obstetric 	morbidity. </a:t>
            </a:r>
            <a:r>
              <a:rPr lang="en-US" sz="2400" b="1" dirty="0">
                <a:solidFill>
                  <a:schemeClr val="tx1"/>
                </a:solidFill>
              </a:rPr>
              <a:t>e</a:t>
            </a:r>
            <a:r>
              <a:rPr lang="en-US" sz="2400" b="1" dirty="0" smtClean="0">
                <a:solidFill>
                  <a:schemeClr val="tx1"/>
                </a:solidFill>
              </a:rPr>
              <a:t>tc.</a:t>
            </a:r>
          </a:p>
          <a:p>
            <a:pPr>
              <a:spcBef>
                <a:spcPts val="600"/>
              </a:spcBef>
              <a:spcAft>
                <a:spcPts val="600"/>
              </a:spcAft>
              <a:buClrTx/>
              <a:buSzPct val="100000"/>
              <a:buFont typeface="Arial" pitchFamily="34" charset="0"/>
              <a:buChar char="•"/>
            </a:pPr>
            <a:r>
              <a:rPr lang="en-US" dirty="0" smtClean="0">
                <a:solidFill>
                  <a:schemeClr val="tx1"/>
                </a:solidFill>
              </a:rPr>
              <a:t>Facility versus population</a:t>
            </a:r>
          </a:p>
          <a:p>
            <a:pPr lvl="1">
              <a:spcBef>
                <a:spcPts val="0"/>
              </a:spcBef>
              <a:spcAft>
                <a:spcPts val="600"/>
              </a:spcAft>
              <a:buClrTx/>
              <a:buFont typeface="Wingdings" panose="05000000000000000000" pitchFamily="2" charset="2"/>
              <a:buChar char="Ø"/>
            </a:pPr>
            <a:r>
              <a:rPr lang="en-US" sz="2400" b="1" dirty="0" smtClean="0">
                <a:solidFill>
                  <a:schemeClr val="tx1"/>
                </a:solidFill>
              </a:rPr>
              <a:t>Callaghan et al. construct is retrospective</a:t>
            </a:r>
          </a:p>
          <a:p>
            <a:pPr lvl="1">
              <a:spcBef>
                <a:spcPts val="0"/>
              </a:spcBef>
              <a:spcAft>
                <a:spcPts val="600"/>
              </a:spcAft>
              <a:buClrTx/>
              <a:buFont typeface="Wingdings" panose="05000000000000000000" pitchFamily="2" charset="2"/>
              <a:buChar char="Ø"/>
            </a:pPr>
            <a:r>
              <a:rPr lang="en-US" sz="2400" b="1" dirty="0" smtClean="0">
                <a:solidFill>
                  <a:schemeClr val="tx1"/>
                </a:solidFill>
              </a:rPr>
              <a:t>Real-time identification more important for 	facilities</a:t>
            </a:r>
          </a:p>
          <a:p>
            <a:pPr lvl="1">
              <a:spcBef>
                <a:spcPts val="0"/>
              </a:spcBef>
              <a:spcAft>
                <a:spcPts val="600"/>
              </a:spcAft>
              <a:buClrTx/>
              <a:buFont typeface="Wingdings" panose="05000000000000000000" pitchFamily="2" charset="2"/>
              <a:buChar char="Ø"/>
            </a:pPr>
            <a:r>
              <a:rPr lang="en-US" sz="2400" b="1" dirty="0" smtClean="0">
                <a:solidFill>
                  <a:schemeClr val="tx1"/>
                </a:solidFill>
              </a:rPr>
              <a:t>Availability of data systems</a:t>
            </a:r>
          </a:p>
          <a:p>
            <a:pPr>
              <a:spcBef>
                <a:spcPts val="600"/>
              </a:spcBef>
              <a:spcAft>
                <a:spcPts val="600"/>
              </a:spcAft>
              <a:buClrTx/>
              <a:buSzPct val="100000"/>
              <a:buFont typeface="Arial" pitchFamily="34" charset="0"/>
              <a:buChar char="•"/>
            </a:pPr>
            <a:r>
              <a:rPr lang="en-US" dirty="0" smtClean="0">
                <a:solidFill>
                  <a:schemeClr val="tx1"/>
                </a:solidFill>
              </a:rPr>
              <a:t>Considerations for quality improvement</a:t>
            </a:r>
          </a:p>
          <a:p>
            <a:pPr marL="0" indent="0">
              <a:buClr>
                <a:schemeClr val="bg2"/>
              </a:buClr>
              <a:buSzPct val="100000"/>
              <a:buNone/>
            </a:pPr>
            <a:endParaRPr lang="en-US" b="0" dirty="0"/>
          </a:p>
        </p:txBody>
      </p:sp>
    </p:spTree>
    <p:extLst>
      <p:ext uri="{BB962C8B-B14F-4D97-AF65-F5344CB8AC3E}">
        <p14:creationId xmlns:p14="http://schemas.microsoft.com/office/powerpoint/2010/main" val="9494811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36194" cy="263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457200" y="3051487"/>
            <a:ext cx="8229600" cy="2906869"/>
          </a:xfrm>
        </p:spPr>
        <p:txBody>
          <a:bodyPr/>
          <a:lstStyle/>
          <a:p>
            <a:pPr>
              <a:buSzPct val="100000"/>
              <a:buFont typeface="Arial" panose="020B0604020202020204" pitchFamily="34" charset="0"/>
              <a:buChar char="•"/>
            </a:pPr>
            <a:r>
              <a:rPr lang="en-US" sz="2800" dirty="0" smtClean="0">
                <a:solidFill>
                  <a:schemeClr val="tx1"/>
                </a:solidFill>
              </a:rPr>
              <a:t>Facility </a:t>
            </a:r>
            <a:r>
              <a:rPr lang="en-US" sz="2800" dirty="0">
                <a:solidFill>
                  <a:schemeClr val="tx1"/>
                </a:solidFill>
              </a:rPr>
              <a:t>surveillance </a:t>
            </a:r>
            <a:r>
              <a:rPr lang="en-US" sz="2800" i="1" dirty="0">
                <a:solidFill>
                  <a:schemeClr val="tx1"/>
                </a:solidFill>
              </a:rPr>
              <a:t>AND REVIEW:</a:t>
            </a:r>
          </a:p>
          <a:p>
            <a:pPr lvl="1">
              <a:buClrTx/>
              <a:buSzPct val="70000"/>
              <a:buFont typeface="Wingdings" panose="05000000000000000000" pitchFamily="2" charset="2"/>
              <a:buChar char="Ø"/>
            </a:pPr>
            <a:r>
              <a:rPr lang="en-US" sz="2400" dirty="0">
                <a:solidFill>
                  <a:schemeClr val="tx1"/>
                </a:solidFill>
              </a:rPr>
              <a:t>Transfusion ≥4 units</a:t>
            </a:r>
          </a:p>
          <a:p>
            <a:pPr lvl="1">
              <a:buClrTx/>
              <a:buSzPct val="70000"/>
              <a:buFont typeface="Wingdings" panose="05000000000000000000" pitchFamily="2" charset="2"/>
              <a:buChar char="Ø"/>
            </a:pPr>
            <a:r>
              <a:rPr lang="en-US" sz="2400" dirty="0">
                <a:solidFill>
                  <a:schemeClr val="tx1"/>
                </a:solidFill>
              </a:rPr>
              <a:t>ICU </a:t>
            </a:r>
            <a:r>
              <a:rPr lang="en-US" sz="2400" dirty="0" smtClean="0">
                <a:solidFill>
                  <a:schemeClr val="tx1"/>
                </a:solidFill>
              </a:rPr>
              <a:t>admission</a:t>
            </a:r>
          </a:p>
          <a:p>
            <a:endParaRPr lang="en-US" dirty="0"/>
          </a:p>
          <a:p>
            <a:endParaRPr lang="en-US" dirty="0" smtClean="0"/>
          </a:p>
          <a:p>
            <a:endParaRPr lang="en-US" dirty="0"/>
          </a:p>
        </p:txBody>
      </p:sp>
    </p:spTree>
    <p:extLst>
      <p:ext uri="{BB962C8B-B14F-4D97-AF65-F5344CB8AC3E}">
        <p14:creationId xmlns:p14="http://schemas.microsoft.com/office/powerpoint/2010/main" val="8193939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solidFill>
                  <a:schemeClr val="tx2"/>
                </a:solidFill>
              </a:rPr>
              <a:t>Alignment</a:t>
            </a:r>
            <a:endParaRPr lang="en-US" sz="3200" dirty="0">
              <a:solidFill>
                <a:schemeClr val="tx2"/>
              </a:solidFill>
            </a:endParaRPr>
          </a:p>
        </p:txBody>
      </p:sp>
      <p:sp>
        <p:nvSpPr>
          <p:cNvPr id="3" name="Content Placeholder 2"/>
          <p:cNvSpPr>
            <a:spLocks noGrp="1"/>
          </p:cNvSpPr>
          <p:nvPr>
            <p:ph idx="1"/>
          </p:nvPr>
        </p:nvSpPr>
        <p:spPr>
          <a:xfrm>
            <a:off x="457200" y="1143000"/>
            <a:ext cx="8229600" cy="4191000"/>
          </a:xfrm>
        </p:spPr>
        <p:txBody>
          <a:bodyPr/>
          <a:lstStyle/>
          <a:p>
            <a:pPr>
              <a:buSzPct val="100000"/>
              <a:buFont typeface="Arial" pitchFamily="34" charset="0"/>
              <a:buChar char="•"/>
            </a:pPr>
            <a:r>
              <a:rPr lang="en-US" dirty="0" smtClean="0">
                <a:solidFill>
                  <a:schemeClr val="tx1"/>
                </a:solidFill>
              </a:rPr>
              <a:t>The “M” in MFM</a:t>
            </a:r>
          </a:p>
          <a:p>
            <a:pPr>
              <a:buSzPct val="100000"/>
              <a:buFont typeface="Arial" pitchFamily="34" charset="0"/>
              <a:buChar char="•"/>
            </a:pPr>
            <a:r>
              <a:rPr lang="en-US" dirty="0" smtClean="0">
                <a:solidFill>
                  <a:schemeClr val="tx1"/>
                </a:solidFill>
              </a:rPr>
              <a:t>Proposals to establish maternal levels of care</a:t>
            </a:r>
          </a:p>
          <a:p>
            <a:pPr lvl="1">
              <a:buClrTx/>
              <a:buFont typeface="Myriad Web Pro" charset="0"/>
              <a:buChar char="–"/>
            </a:pPr>
            <a:r>
              <a:rPr lang="en-US" sz="2400" b="1" i="1" dirty="0" smtClean="0">
                <a:solidFill>
                  <a:schemeClr val="tx1"/>
                </a:solidFill>
              </a:rPr>
              <a:t>Hankins et al. Obstet Gynecol 2012; 120:929-34</a:t>
            </a:r>
          </a:p>
          <a:p>
            <a:pPr>
              <a:buSzPct val="100000"/>
              <a:buFont typeface="Arial" pitchFamily="34" charset="0"/>
              <a:buChar char="•"/>
            </a:pPr>
            <a:r>
              <a:rPr lang="en-US" dirty="0" smtClean="0">
                <a:solidFill>
                  <a:schemeClr val="tx1"/>
                </a:solidFill>
              </a:rPr>
              <a:t>Maternal Mortality Initiative (CDC/DRH)</a:t>
            </a:r>
          </a:p>
          <a:p>
            <a:pPr>
              <a:buSzPct val="100000"/>
              <a:buFont typeface="Arial" pitchFamily="34" charset="0"/>
              <a:buChar char="•"/>
            </a:pPr>
            <a:r>
              <a:rPr lang="en-US" dirty="0" smtClean="0">
                <a:solidFill>
                  <a:schemeClr val="tx1"/>
                </a:solidFill>
              </a:rPr>
              <a:t>National Maternal Health Initiative (HRSA/MCHB)</a:t>
            </a:r>
          </a:p>
          <a:p>
            <a:pPr>
              <a:buSzPct val="100000"/>
              <a:buFont typeface="Arial" pitchFamily="34" charset="0"/>
              <a:buChar char="•"/>
            </a:pPr>
            <a:r>
              <a:rPr lang="en-US" dirty="0" smtClean="0">
                <a:solidFill>
                  <a:schemeClr val="tx1"/>
                </a:solidFill>
              </a:rPr>
              <a:t>Every Mother Initiative (AMCHP)</a:t>
            </a:r>
          </a:p>
          <a:p>
            <a:pPr marL="0" indent="0">
              <a:buSzPct val="100000"/>
              <a:buNone/>
            </a:pPr>
            <a:endParaRPr lang="en-US" b="0" dirty="0" smtClean="0">
              <a:solidFill>
                <a:schemeClr val="tx1"/>
              </a:solidFill>
            </a:endParaRPr>
          </a:p>
          <a:p>
            <a:pPr marL="457200" lvl="1" indent="0">
              <a:buNone/>
            </a:pPr>
            <a:endParaRPr lang="en-US" dirty="0" smtClean="0">
              <a:solidFill>
                <a:schemeClr val="tx1"/>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884"/>
          <a:stretch/>
        </p:blipFill>
        <p:spPr bwMode="auto">
          <a:xfrm>
            <a:off x="373933" y="3893574"/>
            <a:ext cx="3539306" cy="127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632" b="10801"/>
          <a:stretch/>
        </p:blipFill>
        <p:spPr bwMode="auto">
          <a:xfrm>
            <a:off x="2635043" y="5246889"/>
            <a:ext cx="6417829" cy="91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9015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13" y="-152400"/>
            <a:ext cx="8229600" cy="1143000"/>
          </a:xfrm>
        </p:spPr>
        <p:txBody>
          <a:bodyPr/>
          <a:lstStyle/>
          <a:p>
            <a:r>
              <a:rPr lang="en-US" sz="3200" dirty="0" smtClean="0">
                <a:solidFill>
                  <a:schemeClr val="tx2"/>
                </a:solidFill>
              </a:rPr>
              <a:t>Alignment</a:t>
            </a:r>
            <a:endParaRPr lang="en-US" sz="3200" dirty="0">
              <a:solidFill>
                <a:schemeClr val="tx2"/>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69" y="2402193"/>
            <a:ext cx="208597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09808"/>
            <a:ext cx="32004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972" y="1219200"/>
            <a:ext cx="24669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4" y="4267200"/>
            <a:ext cx="23907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086225"/>
            <a:ext cx="3429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4" y="1295400"/>
            <a:ext cx="46958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926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21109" y="1602658"/>
            <a:ext cx="8367251" cy="3692017"/>
          </a:xfrm>
        </p:spPr>
        <p:txBody>
          <a:bodyPr>
            <a:normAutofit/>
          </a:bodyPr>
          <a:lstStyle/>
          <a:p>
            <a:pPr marL="457200" indent="-457200" algn="l">
              <a:buFont typeface="Arial" pitchFamily="34" charset="0"/>
              <a:buChar char="•"/>
            </a:pPr>
            <a:r>
              <a:rPr lang="en-US" sz="2800" dirty="0" smtClean="0">
                <a:solidFill>
                  <a:schemeClr val="tx1"/>
                </a:solidFill>
                <a:latin typeface="Lucida Sans" pitchFamily="34" charset="0"/>
              </a:rPr>
              <a:t>37</a:t>
            </a:r>
            <a:r>
              <a:rPr lang="en-US" sz="2800" dirty="0">
                <a:solidFill>
                  <a:schemeClr val="tx1"/>
                </a:solidFill>
                <a:latin typeface="Lucida Sans" pitchFamily="34" charset="0"/>
              </a:rPr>
              <a:t>% deaths in Chicago 1992-98 </a:t>
            </a:r>
            <a:r>
              <a:rPr lang="en-US" sz="2400" dirty="0" smtClean="0">
                <a:solidFill>
                  <a:schemeClr val="tx1"/>
                </a:solidFill>
                <a:latin typeface="Lucida Sans" pitchFamily="34" charset="0"/>
              </a:rPr>
              <a:t>(</a:t>
            </a:r>
            <a:r>
              <a:rPr lang="en-US" sz="2400" i="1" dirty="0" smtClean="0">
                <a:solidFill>
                  <a:schemeClr val="tx1"/>
                </a:solidFill>
                <a:latin typeface="Lucida Sans" pitchFamily="34" charset="0"/>
                <a:ea typeface="ＭＳ Ｐゴシック"/>
                <a:cs typeface="ＭＳ Ｐゴシック"/>
              </a:rPr>
              <a:t>Kemp</a:t>
            </a:r>
            <a:r>
              <a:rPr lang="en-US" sz="2400" dirty="0" smtClean="0">
                <a:solidFill>
                  <a:schemeClr val="tx1"/>
                </a:solidFill>
                <a:latin typeface="Lucida Sans" pitchFamily="34" charset="0"/>
                <a:ea typeface="ＭＳ Ｐゴシック"/>
                <a:cs typeface="ＭＳ Ｐゴシック"/>
              </a:rPr>
              <a:t> AJOG 	2000:182;S164)</a:t>
            </a:r>
            <a:endParaRPr lang="en-US" sz="2400" dirty="0">
              <a:solidFill>
                <a:schemeClr val="tx1"/>
              </a:solidFill>
              <a:latin typeface="Lucida Sans" pitchFamily="34" charset="0"/>
              <a:ea typeface="ＭＳ Ｐゴシック"/>
              <a:cs typeface="ＭＳ Ｐゴシック"/>
            </a:endParaRPr>
          </a:p>
          <a:p>
            <a:pPr marL="457200" indent="-457200" algn="l">
              <a:buFont typeface="Arial" pitchFamily="34" charset="0"/>
              <a:buChar char="•"/>
            </a:pPr>
            <a:r>
              <a:rPr lang="en-US" sz="2800" dirty="0" smtClean="0">
                <a:solidFill>
                  <a:schemeClr val="tx1"/>
                </a:solidFill>
                <a:latin typeface="Lucida Sans" pitchFamily="34" charset="0"/>
              </a:rPr>
              <a:t>54</a:t>
            </a:r>
            <a:r>
              <a:rPr lang="en-US" sz="2800" dirty="0">
                <a:solidFill>
                  <a:schemeClr val="tx1"/>
                </a:solidFill>
                <a:latin typeface="Lucida Sans" pitchFamily="34" charset="0"/>
              </a:rPr>
              <a:t>% deaths in MA 1990-1999 </a:t>
            </a:r>
            <a:r>
              <a:rPr lang="en-US" sz="2400" dirty="0">
                <a:solidFill>
                  <a:schemeClr val="tx1"/>
                </a:solidFill>
                <a:latin typeface="Lucida Sans" pitchFamily="34" charset="0"/>
              </a:rPr>
              <a:t>(Nannini, </a:t>
            </a:r>
            <a:r>
              <a:rPr lang="en-US" sz="2400" dirty="0" smtClean="0">
                <a:solidFill>
                  <a:schemeClr val="tx1"/>
                </a:solidFill>
                <a:latin typeface="Lucida Sans" pitchFamily="34" charset="0"/>
              </a:rPr>
              <a:t>	2002</a:t>
            </a:r>
            <a:r>
              <a:rPr lang="en-US" sz="2400" dirty="0">
                <a:solidFill>
                  <a:schemeClr val="tx1"/>
                </a:solidFill>
                <a:latin typeface="Lucida Sans" pitchFamily="34" charset="0"/>
              </a:rPr>
              <a:t>)</a:t>
            </a:r>
          </a:p>
          <a:p>
            <a:pPr marL="457200" indent="-457200" algn="l">
              <a:buFont typeface="Arial" pitchFamily="34" charset="0"/>
              <a:buChar char="•"/>
            </a:pPr>
            <a:r>
              <a:rPr lang="en-US" sz="2800" dirty="0" smtClean="0">
                <a:solidFill>
                  <a:schemeClr val="tx1"/>
                </a:solidFill>
                <a:latin typeface="Lucida Sans" pitchFamily="34" charset="0"/>
              </a:rPr>
              <a:t>40</a:t>
            </a:r>
            <a:r>
              <a:rPr lang="en-US" sz="2800" dirty="0">
                <a:solidFill>
                  <a:schemeClr val="tx1"/>
                </a:solidFill>
                <a:latin typeface="Lucida Sans" pitchFamily="34" charset="0"/>
              </a:rPr>
              <a:t>% NC 1995-99 </a:t>
            </a:r>
            <a:r>
              <a:rPr lang="en-US" sz="2400" dirty="0" smtClean="0">
                <a:solidFill>
                  <a:schemeClr val="tx1"/>
                </a:solidFill>
                <a:latin typeface="Lucida Sans" pitchFamily="34" charset="0"/>
              </a:rPr>
              <a:t>(</a:t>
            </a:r>
            <a:r>
              <a:rPr lang="en-US" sz="2400" dirty="0" smtClean="0">
                <a:solidFill>
                  <a:schemeClr val="tx1"/>
                </a:solidFill>
                <a:latin typeface="Lucida Sans" pitchFamily="34" charset="0"/>
                <a:ea typeface="ＭＳ Ｐゴシック"/>
                <a:cs typeface="ＭＳ Ｐゴシック"/>
              </a:rPr>
              <a:t>Berg </a:t>
            </a:r>
            <a:r>
              <a:rPr lang="en-US" sz="2400" i="1" dirty="0" smtClean="0">
                <a:solidFill>
                  <a:schemeClr val="tx1"/>
                </a:solidFill>
                <a:latin typeface="Lucida Sans" pitchFamily="34" charset="0"/>
                <a:ea typeface="ＭＳ Ｐゴシック"/>
                <a:cs typeface="ＭＳ Ｐゴシック"/>
              </a:rPr>
              <a:t>OG </a:t>
            </a:r>
            <a:r>
              <a:rPr lang="en-US" sz="2400" dirty="0" smtClean="0">
                <a:solidFill>
                  <a:schemeClr val="tx1"/>
                </a:solidFill>
                <a:latin typeface="Lucida Sans" pitchFamily="34" charset="0"/>
                <a:ea typeface="ＭＳ Ｐゴシック"/>
                <a:cs typeface="ＭＳ Ｐゴシック"/>
              </a:rPr>
              <a:t>2005;106:1228-34)</a:t>
            </a:r>
            <a:r>
              <a:rPr lang="en-US" sz="2400" dirty="0" smtClean="0">
                <a:solidFill>
                  <a:schemeClr val="tx1"/>
                </a:solidFill>
                <a:latin typeface="Lucida Sans" pitchFamily="34" charset="0"/>
              </a:rPr>
              <a:t> </a:t>
            </a:r>
          </a:p>
          <a:p>
            <a:pPr marL="457200" indent="-457200" algn="l">
              <a:buFont typeface="Arial" pitchFamily="34" charset="0"/>
              <a:buChar char="•"/>
            </a:pPr>
            <a:r>
              <a:rPr lang="en-US" sz="2800" dirty="0" smtClean="0">
                <a:solidFill>
                  <a:schemeClr val="tx1"/>
                </a:solidFill>
                <a:latin typeface="Lucida Sans" pitchFamily="34" charset="0"/>
              </a:rPr>
              <a:t>Preventable </a:t>
            </a:r>
            <a:r>
              <a:rPr lang="en-US" sz="2800" dirty="0">
                <a:solidFill>
                  <a:schemeClr val="tx1"/>
                </a:solidFill>
                <a:latin typeface="Lucida Sans" pitchFamily="34" charset="0"/>
              </a:rPr>
              <a:t>factors</a:t>
            </a:r>
          </a:p>
          <a:p>
            <a:pPr lvl="1">
              <a:buFont typeface="Wingdings" pitchFamily="2" charset="2"/>
              <a:buChar char="Ø"/>
            </a:pPr>
            <a:r>
              <a:rPr lang="en-US" sz="2400" dirty="0" smtClean="0">
                <a:latin typeface="Lucida Sans" pitchFamily="34" charset="0"/>
              </a:rPr>
              <a:t>Providers </a:t>
            </a:r>
            <a:r>
              <a:rPr lang="en-US" sz="2400" dirty="0">
                <a:latin typeface="Lucida Sans" pitchFamily="34" charset="0"/>
              </a:rPr>
              <a:t>(41% preventable deaths)</a:t>
            </a:r>
          </a:p>
          <a:p>
            <a:pPr lvl="1">
              <a:buFont typeface="Wingdings" pitchFamily="2" charset="2"/>
              <a:buChar char="Ø"/>
            </a:pPr>
            <a:r>
              <a:rPr lang="en-US" sz="2400" dirty="0">
                <a:latin typeface="Lucida Sans" pitchFamily="34" charset="0"/>
              </a:rPr>
              <a:t>Patients (15%)</a:t>
            </a:r>
          </a:p>
          <a:p>
            <a:pPr lvl="1">
              <a:buFont typeface="Wingdings" pitchFamily="2" charset="2"/>
              <a:buChar char="Ø"/>
            </a:pPr>
            <a:r>
              <a:rPr lang="en-US" sz="2400" dirty="0">
                <a:latin typeface="Lucida Sans" pitchFamily="34" charset="0"/>
              </a:rPr>
              <a:t>Both (15%) </a:t>
            </a:r>
            <a:r>
              <a:rPr lang="en-US" sz="2400" dirty="0" smtClean="0">
                <a:latin typeface="Lucida Sans" pitchFamily="34" charset="0"/>
              </a:rPr>
              <a:t>(</a:t>
            </a:r>
            <a:r>
              <a:rPr lang="en-US" sz="2400" dirty="0" smtClean="0">
                <a:latin typeface="Lucida Sans" pitchFamily="34" charset="0"/>
                <a:ea typeface="ＭＳ Ｐゴシック"/>
                <a:cs typeface="ＭＳ Ｐゴシック"/>
              </a:rPr>
              <a:t>Sachs NEJM</a:t>
            </a:r>
            <a:r>
              <a:rPr lang="en-US" sz="2400" dirty="0">
                <a:latin typeface="Lucida Sans" pitchFamily="34" charset="0"/>
                <a:ea typeface="ＭＳ Ｐゴシック"/>
                <a:cs typeface="ＭＳ Ｐゴシック"/>
              </a:rPr>
              <a:t>, </a:t>
            </a:r>
            <a:r>
              <a:rPr lang="en-US" sz="2400" dirty="0" smtClean="0">
                <a:solidFill>
                  <a:srgbClr val="005DA2"/>
                </a:solidFill>
                <a:latin typeface="Lucida Sans" pitchFamily="34" charset="0"/>
                <a:ea typeface="ＭＳ Ｐゴシック"/>
                <a:cs typeface="ＭＳ Ｐゴシック"/>
              </a:rPr>
              <a:t>1987</a:t>
            </a:r>
            <a:r>
              <a:rPr lang="en-US" sz="2400" dirty="0" smtClean="0">
                <a:latin typeface="Lucida Sans" pitchFamily="34" charset="0"/>
                <a:ea typeface="ＭＳ Ｐゴシック"/>
                <a:cs typeface="ＭＳ Ｐゴシック"/>
              </a:rPr>
              <a:t>:316:667-72)</a:t>
            </a:r>
            <a:endParaRPr lang="en-US" sz="2400" dirty="0">
              <a:latin typeface="Lucida Sans" pitchFamily="34" charset="0"/>
              <a:ea typeface="ＭＳ Ｐゴシック"/>
              <a:cs typeface="ＭＳ Ｐゴシック"/>
            </a:endParaRPr>
          </a:p>
          <a:p>
            <a:endParaRPr lang="en-US" sz="2400" dirty="0"/>
          </a:p>
        </p:txBody>
      </p:sp>
      <p:sp>
        <p:nvSpPr>
          <p:cNvPr id="4" name="Title 3"/>
          <p:cNvSpPr>
            <a:spLocks noGrp="1"/>
          </p:cNvSpPr>
          <p:nvPr>
            <p:ph type="title"/>
          </p:nvPr>
        </p:nvSpPr>
        <p:spPr>
          <a:xfrm>
            <a:off x="381000" y="285135"/>
            <a:ext cx="8763000" cy="776750"/>
          </a:xfrm>
        </p:spPr>
        <p:txBody>
          <a:bodyPr>
            <a:normAutofit/>
          </a:bodyPr>
          <a:lstStyle/>
          <a:p>
            <a:r>
              <a:rPr lang="en-US" sz="3200" b="1" dirty="0"/>
              <a:t>Preventability</a:t>
            </a:r>
          </a:p>
        </p:txBody>
      </p:sp>
    </p:spTree>
    <p:extLst>
      <p:ext uri="{BB962C8B-B14F-4D97-AF65-F5344CB8AC3E}">
        <p14:creationId xmlns:p14="http://schemas.microsoft.com/office/powerpoint/2010/main" val="26968107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266700" y="275304"/>
            <a:ext cx="8763000" cy="698090"/>
          </a:xfrm>
        </p:spPr>
        <p:txBody>
          <a:bodyPr>
            <a:normAutofit/>
          </a:bodyPr>
          <a:lstStyle/>
          <a:p>
            <a:r>
              <a:rPr lang="en-US" sz="3200" b="1" dirty="0" smtClean="0">
                <a:ea typeface="ＭＳ Ｐゴシック"/>
                <a:cs typeface="ＭＳ Ｐゴシック"/>
              </a:rPr>
              <a:t>Preventability Related to Cause</a:t>
            </a:r>
          </a:p>
        </p:txBody>
      </p:sp>
      <p:sp>
        <p:nvSpPr>
          <p:cNvPr id="81922" name="Rectangle 4"/>
          <p:cNvSpPr>
            <a:spLocks noGrp="1" noChangeArrowheads="1"/>
          </p:cNvSpPr>
          <p:nvPr>
            <p:ph type="body" sz="half" idx="1"/>
          </p:nvPr>
        </p:nvSpPr>
        <p:spPr>
          <a:xfrm>
            <a:off x="533400" y="1524000"/>
            <a:ext cx="5715000" cy="4114800"/>
          </a:xfrm>
        </p:spPr>
        <p:txBody>
          <a:bodyPr>
            <a:normAutofit/>
          </a:bodyPr>
          <a:lstStyle/>
          <a:p>
            <a:pPr marL="0" indent="0">
              <a:buNone/>
            </a:pPr>
            <a:r>
              <a:rPr lang="en-US" b="1" dirty="0" smtClean="0">
                <a:ea typeface="ＭＳ Ｐゴシック"/>
                <a:cs typeface="ＭＳ Ｐゴシック"/>
              </a:rPr>
              <a:t>High preventability</a:t>
            </a:r>
          </a:p>
          <a:p>
            <a:pPr lvl="1">
              <a:buFont typeface="Arial" panose="020B0604020202020204" pitchFamily="34" charset="0"/>
              <a:buChar char="•"/>
            </a:pPr>
            <a:r>
              <a:rPr lang="en-US" sz="2000" b="1" dirty="0" smtClean="0">
                <a:ea typeface="ＭＳ Ｐゴシック"/>
              </a:rPr>
              <a:t> </a:t>
            </a:r>
            <a:r>
              <a:rPr lang="en-US" sz="2000" b="1" dirty="0" smtClean="0">
                <a:solidFill>
                  <a:srgbClr val="005DA2"/>
                </a:solidFill>
                <a:ea typeface="ＭＳ Ｐゴシック"/>
              </a:rPr>
              <a:t>Hemorrhage (93%)</a:t>
            </a:r>
          </a:p>
          <a:p>
            <a:pPr lvl="1">
              <a:buFont typeface="Arial" panose="020B0604020202020204" pitchFamily="34" charset="0"/>
              <a:buChar char="•"/>
            </a:pPr>
            <a:r>
              <a:rPr lang="en-US" sz="2000" b="1" dirty="0" smtClean="0">
                <a:ea typeface="ＭＳ Ｐゴシック"/>
              </a:rPr>
              <a:t> </a:t>
            </a:r>
            <a:r>
              <a:rPr lang="en-US" sz="2000" b="1" dirty="0" smtClean="0">
                <a:solidFill>
                  <a:srgbClr val="005DA2"/>
                </a:solidFill>
                <a:ea typeface="ＭＳ Ｐゴシック"/>
              </a:rPr>
              <a:t>Preexisting chronic </a:t>
            </a:r>
          </a:p>
          <a:p>
            <a:pPr marL="457200" lvl="1" indent="0">
              <a:buNone/>
            </a:pPr>
            <a:r>
              <a:rPr lang="en-US" sz="2000" b="1" dirty="0">
                <a:solidFill>
                  <a:srgbClr val="005DA2"/>
                </a:solidFill>
                <a:ea typeface="ＭＳ Ｐゴシック"/>
              </a:rPr>
              <a:t> </a:t>
            </a:r>
            <a:r>
              <a:rPr lang="en-US" sz="2000" b="1" dirty="0" smtClean="0">
                <a:solidFill>
                  <a:srgbClr val="005DA2"/>
                </a:solidFill>
                <a:ea typeface="ＭＳ Ｐゴシック"/>
              </a:rPr>
              <a:t>     disease (89%)</a:t>
            </a:r>
          </a:p>
          <a:p>
            <a:pPr lvl="1">
              <a:buFont typeface="Arial" panose="020B0604020202020204" pitchFamily="34" charset="0"/>
              <a:buChar char="•"/>
            </a:pPr>
            <a:r>
              <a:rPr lang="en-US" sz="2000" b="1" dirty="0" smtClean="0">
                <a:ea typeface="ＭＳ Ｐゴシック"/>
              </a:rPr>
              <a:t> </a:t>
            </a:r>
            <a:r>
              <a:rPr lang="en-US" sz="2000" b="1" dirty="0" smtClean="0">
                <a:solidFill>
                  <a:srgbClr val="005DA2"/>
                </a:solidFill>
                <a:ea typeface="ＭＳ Ｐゴシック"/>
              </a:rPr>
              <a:t>PIH (60%)</a:t>
            </a:r>
          </a:p>
          <a:p>
            <a:pPr lvl="1">
              <a:buFont typeface="Arial" panose="020B0604020202020204" pitchFamily="34" charset="0"/>
              <a:buChar char="•"/>
            </a:pPr>
            <a:r>
              <a:rPr lang="en-US" sz="2000" b="1" dirty="0" smtClean="0">
                <a:ea typeface="ＭＳ Ｐゴシック"/>
              </a:rPr>
              <a:t> </a:t>
            </a:r>
            <a:r>
              <a:rPr lang="en-US" sz="2000" b="1" dirty="0" smtClean="0">
                <a:solidFill>
                  <a:srgbClr val="005DA2"/>
                </a:solidFill>
                <a:ea typeface="ＭＳ Ｐゴシック"/>
              </a:rPr>
              <a:t>Infection (43%)</a:t>
            </a:r>
          </a:p>
          <a:p>
            <a:pPr lvl="1">
              <a:buFont typeface="Arial" panose="020B0604020202020204" pitchFamily="34" charset="0"/>
              <a:buChar char="•"/>
            </a:pPr>
            <a:r>
              <a:rPr lang="en-US" sz="2000" b="1" dirty="0" smtClean="0">
                <a:ea typeface="ＭＳ Ｐゴシック"/>
              </a:rPr>
              <a:t> Cardiovascular (40%)</a:t>
            </a:r>
          </a:p>
        </p:txBody>
      </p:sp>
      <p:sp>
        <p:nvSpPr>
          <p:cNvPr id="81923" name="Rectangle 5"/>
          <p:cNvSpPr>
            <a:spLocks noGrp="1" noChangeArrowheads="1"/>
          </p:cNvSpPr>
          <p:nvPr>
            <p:ph type="body" sz="half" idx="2"/>
          </p:nvPr>
        </p:nvSpPr>
        <p:spPr>
          <a:xfrm>
            <a:off x="4648200" y="1445342"/>
            <a:ext cx="4191000" cy="4114800"/>
          </a:xfrm>
        </p:spPr>
        <p:txBody>
          <a:bodyPr>
            <a:normAutofit/>
          </a:bodyPr>
          <a:lstStyle/>
          <a:p>
            <a:pPr marL="0" indent="0">
              <a:buNone/>
            </a:pPr>
            <a:r>
              <a:rPr lang="en-US" sz="3200" b="1" dirty="0" smtClean="0">
                <a:ea typeface="ＭＳ Ｐゴシック"/>
                <a:cs typeface="ＭＳ Ｐゴシック"/>
              </a:rPr>
              <a:t> </a:t>
            </a:r>
            <a:r>
              <a:rPr lang="en-US" b="1" dirty="0" smtClean="0">
                <a:ea typeface="ＭＳ Ｐゴシック"/>
                <a:cs typeface="ＭＳ Ｐゴシック"/>
              </a:rPr>
              <a:t>Less preventability</a:t>
            </a:r>
          </a:p>
          <a:p>
            <a:pPr lvl="1">
              <a:buFont typeface="Arial" panose="020B0604020202020204" pitchFamily="34" charset="0"/>
              <a:buChar char="•"/>
            </a:pPr>
            <a:r>
              <a:rPr lang="en-US" sz="2000" b="1" dirty="0" err="1" smtClean="0">
                <a:ea typeface="ＭＳ Ｐゴシック"/>
              </a:rPr>
              <a:t>Choriocarcinoma</a:t>
            </a:r>
            <a:r>
              <a:rPr lang="en-US" sz="2000" b="1" dirty="0" smtClean="0">
                <a:ea typeface="ＭＳ Ｐゴシック"/>
              </a:rPr>
              <a:t>   (25%)</a:t>
            </a:r>
          </a:p>
          <a:p>
            <a:pPr lvl="1">
              <a:buFont typeface="Arial" panose="020B0604020202020204" pitchFamily="34" charset="0"/>
              <a:buChar char="•"/>
            </a:pPr>
            <a:r>
              <a:rPr lang="en-US" sz="2000" b="1" dirty="0" smtClean="0">
                <a:ea typeface="ＭＳ Ｐゴシック"/>
              </a:rPr>
              <a:t>Cardiomyopathy (22%)</a:t>
            </a:r>
          </a:p>
          <a:p>
            <a:pPr lvl="1">
              <a:buFont typeface="Arial" panose="020B0604020202020204" pitchFamily="34" charset="0"/>
              <a:buChar char="•"/>
            </a:pPr>
            <a:r>
              <a:rPr lang="en-US" sz="2000" b="1" dirty="0" smtClean="0">
                <a:ea typeface="ＭＳ Ｐゴシック"/>
              </a:rPr>
              <a:t>CVA (0)</a:t>
            </a:r>
          </a:p>
          <a:p>
            <a:pPr lvl="1">
              <a:buFont typeface="Arial" panose="020B0604020202020204" pitchFamily="34" charset="0"/>
              <a:buChar char="•"/>
            </a:pPr>
            <a:r>
              <a:rPr lang="en-US" sz="2000" b="1" dirty="0" smtClean="0">
                <a:ea typeface="ＭＳ Ｐゴシック"/>
              </a:rPr>
              <a:t>AFE (0)</a:t>
            </a:r>
          </a:p>
        </p:txBody>
      </p:sp>
      <p:sp>
        <p:nvSpPr>
          <p:cNvPr id="81924" name="Text Box 6"/>
          <p:cNvSpPr txBox="1">
            <a:spLocks noChangeArrowheads="1"/>
          </p:cNvSpPr>
          <p:nvPr/>
        </p:nvSpPr>
        <p:spPr bwMode="auto">
          <a:xfrm>
            <a:off x="5459749" y="5912368"/>
            <a:ext cx="3379451" cy="369332"/>
          </a:xfrm>
          <a:prstGeom prst="rect">
            <a:avLst/>
          </a:prstGeom>
          <a:noFill/>
          <a:ln w="12700">
            <a:noFill/>
            <a:miter lim="800000"/>
            <a:headEnd/>
            <a:tailEnd/>
          </a:ln>
        </p:spPr>
        <p:txBody>
          <a:bodyPr wrap="none">
            <a:spAutoFit/>
          </a:bodyPr>
          <a:lstStyle/>
          <a:p>
            <a:pPr algn="ctr" eaLnBrk="0" hangingPunct="0"/>
            <a:r>
              <a:rPr lang="en-US" b="1" dirty="0">
                <a:latin typeface="Lucida Sans" pitchFamily="34" charset="0"/>
              </a:rPr>
              <a:t>Berg </a:t>
            </a:r>
            <a:r>
              <a:rPr lang="en-US" b="1" i="1" dirty="0" smtClean="0">
                <a:latin typeface="Lucida Sans" pitchFamily="34" charset="0"/>
              </a:rPr>
              <a:t>OG </a:t>
            </a:r>
            <a:r>
              <a:rPr lang="en-US" b="1" dirty="0" smtClean="0">
                <a:latin typeface="Lucida Sans" pitchFamily="34" charset="0"/>
              </a:rPr>
              <a:t>2005;106:1228-34</a:t>
            </a:r>
            <a:endParaRPr lang="en-US" b="1" dirty="0">
              <a:latin typeface="Lucida Sans" pitchFamily="34" charset="0"/>
            </a:endParaRPr>
          </a:p>
        </p:txBody>
      </p:sp>
    </p:spTree>
    <p:extLst>
      <p:ext uri="{BB962C8B-B14F-4D97-AF65-F5344CB8AC3E}">
        <p14:creationId xmlns:p14="http://schemas.microsoft.com/office/powerpoint/2010/main" val="5823398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solidFill>
                  <a:schemeClr val="tx2"/>
                </a:solidFill>
                <a:ea typeface="ＭＳ Ｐゴシック"/>
                <a:cs typeface="ＭＳ Ｐゴシック"/>
              </a:rPr>
              <a:t>Multivariate Analysis</a:t>
            </a:r>
            <a:endParaRPr lang="en-US" sz="3200" b="1" dirty="0">
              <a:solidFill>
                <a:schemeClr val="tx2"/>
              </a:solidFill>
            </a:endParaRPr>
          </a:p>
        </p:txBody>
      </p:sp>
      <p:sp>
        <p:nvSpPr>
          <p:cNvPr id="3" name="Text Placeholder 2"/>
          <p:cNvSpPr>
            <a:spLocks noGrp="1"/>
          </p:cNvSpPr>
          <p:nvPr>
            <p:ph type="body" sz="quarter" idx="13"/>
          </p:nvPr>
        </p:nvSpPr>
        <p:spPr/>
        <p:txBody>
          <a:bodyPr/>
          <a:lstStyle/>
          <a:p>
            <a:r>
              <a:rPr lang="en-US" dirty="0" smtClean="0"/>
              <a:t>Clinical </a:t>
            </a:r>
            <a:r>
              <a:rPr lang="en-US" dirty="0"/>
              <a:t>diagnosis and </a:t>
            </a:r>
            <a:r>
              <a:rPr lang="en-US" dirty="0">
                <a:solidFill>
                  <a:srgbClr val="0070C0"/>
                </a:solidFill>
              </a:rPr>
              <a:t>provider </a:t>
            </a:r>
            <a:r>
              <a:rPr lang="en-US" dirty="0" smtClean="0">
                <a:solidFill>
                  <a:srgbClr val="0070C0"/>
                </a:solidFill>
              </a:rPr>
              <a:t>		related </a:t>
            </a:r>
            <a:r>
              <a:rPr lang="en-US" dirty="0" smtClean="0"/>
              <a:t>preventable </a:t>
            </a:r>
            <a:r>
              <a:rPr lang="en-US" dirty="0"/>
              <a:t>factors sig </a:t>
            </a:r>
            <a:r>
              <a:rPr lang="en-US" dirty="0" smtClean="0"/>
              <a:t>	associated with progression </a:t>
            </a:r>
            <a:r>
              <a:rPr lang="en-US" dirty="0"/>
              <a:t>from </a:t>
            </a:r>
            <a:r>
              <a:rPr lang="en-US" dirty="0" smtClean="0"/>
              <a:t>	severe morbidity </a:t>
            </a:r>
            <a:r>
              <a:rPr lang="en-US" dirty="0"/>
              <a:t>on </a:t>
            </a:r>
            <a:r>
              <a:rPr lang="en-US" dirty="0" smtClean="0"/>
              <a:t>(</a:t>
            </a:r>
            <a:r>
              <a:rPr lang="en-US" dirty="0"/>
              <a:t>p &lt; .01</a:t>
            </a:r>
            <a:r>
              <a:rPr lang="en-US" dirty="0" smtClean="0"/>
              <a:t>)</a:t>
            </a:r>
          </a:p>
          <a:p>
            <a:endParaRPr lang="en-US" dirty="0"/>
          </a:p>
          <a:p>
            <a:r>
              <a:rPr lang="en-US" dirty="0" smtClean="0"/>
              <a:t> System </a:t>
            </a:r>
            <a:r>
              <a:rPr lang="en-US" dirty="0"/>
              <a:t>and patient factors ns</a:t>
            </a:r>
          </a:p>
          <a:p>
            <a:endParaRPr lang="en-US" sz="3600" dirty="0"/>
          </a:p>
        </p:txBody>
      </p:sp>
      <p:sp>
        <p:nvSpPr>
          <p:cNvPr id="5" name="TextBox 4"/>
          <p:cNvSpPr txBox="1"/>
          <p:nvPr/>
        </p:nvSpPr>
        <p:spPr>
          <a:xfrm>
            <a:off x="5018467" y="5646972"/>
            <a:ext cx="3716082" cy="369332"/>
          </a:xfrm>
          <a:prstGeom prst="rect">
            <a:avLst/>
          </a:prstGeom>
          <a:noFill/>
        </p:spPr>
        <p:txBody>
          <a:bodyPr wrap="none" rtlCol="0">
            <a:spAutoFit/>
          </a:bodyPr>
          <a:lstStyle/>
          <a:p>
            <a:r>
              <a:rPr lang="en-US" b="1" i="1" dirty="0">
                <a:latin typeface="Lucida Sans" pitchFamily="34" charset="0"/>
              </a:rPr>
              <a:t>Geller AJOG </a:t>
            </a:r>
            <a:r>
              <a:rPr lang="en-US" b="1" i="1" dirty="0" smtClean="0">
                <a:latin typeface="Lucida Sans" pitchFamily="34" charset="0"/>
              </a:rPr>
              <a:t>2004;191:939-44</a:t>
            </a:r>
            <a:endParaRPr lang="en-US" b="1" i="1" dirty="0">
              <a:latin typeface="Lucida Sans" pitchFamily="34" charset="0"/>
            </a:endParaRPr>
          </a:p>
        </p:txBody>
      </p:sp>
    </p:spTree>
    <p:extLst>
      <p:ext uri="{BB962C8B-B14F-4D97-AF65-F5344CB8AC3E}">
        <p14:creationId xmlns:p14="http://schemas.microsoft.com/office/powerpoint/2010/main" val="32324858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14400" y="1533831"/>
            <a:ext cx="7531510" cy="3967317"/>
          </a:xfrm>
        </p:spPr>
        <p:txBody>
          <a:bodyPr>
            <a:normAutofit/>
          </a:bodyPr>
          <a:lstStyle/>
          <a:p>
            <a:pPr marL="457200" indent="-457200" algn="l">
              <a:buFont typeface="Arial" pitchFamily="34" charset="0"/>
              <a:buChar char="•"/>
            </a:pPr>
            <a:r>
              <a:rPr lang="en-US" sz="2800" dirty="0" smtClean="0"/>
              <a:t> </a:t>
            </a:r>
            <a:r>
              <a:rPr lang="en-US" sz="2800" dirty="0" smtClean="0">
                <a:solidFill>
                  <a:srgbClr val="0070C0"/>
                </a:solidFill>
              </a:rPr>
              <a:t>40</a:t>
            </a:r>
            <a:r>
              <a:rPr lang="en-US" sz="2800" dirty="0">
                <a:solidFill>
                  <a:srgbClr val="0070C0"/>
                </a:solidFill>
              </a:rPr>
              <a:t>%</a:t>
            </a:r>
            <a:r>
              <a:rPr lang="en-US" sz="2800" dirty="0">
                <a:solidFill>
                  <a:schemeClr val="tx1"/>
                </a:solidFill>
              </a:rPr>
              <a:t> deaths preventable factors</a:t>
            </a:r>
          </a:p>
          <a:p>
            <a:pPr marL="457200" indent="-457200" algn="l">
              <a:buFont typeface="Arial" pitchFamily="34" charset="0"/>
              <a:buChar char="•"/>
            </a:pPr>
            <a:r>
              <a:rPr lang="en-US" sz="2800" dirty="0" smtClean="0">
                <a:solidFill>
                  <a:schemeClr val="tx1"/>
                </a:solidFill>
              </a:rPr>
              <a:t> </a:t>
            </a:r>
            <a:r>
              <a:rPr lang="en-US" sz="2800" dirty="0" smtClean="0">
                <a:solidFill>
                  <a:srgbClr val="0070C0"/>
                </a:solidFill>
              </a:rPr>
              <a:t>45</a:t>
            </a:r>
            <a:r>
              <a:rPr lang="en-US" sz="2800" dirty="0">
                <a:solidFill>
                  <a:srgbClr val="0070C0"/>
                </a:solidFill>
              </a:rPr>
              <a:t>% </a:t>
            </a:r>
            <a:r>
              <a:rPr lang="en-US" sz="2800" dirty="0">
                <a:solidFill>
                  <a:schemeClr val="tx1"/>
                </a:solidFill>
              </a:rPr>
              <a:t>near misses preventable factors</a:t>
            </a:r>
          </a:p>
          <a:p>
            <a:pPr marL="457200" indent="-457200" algn="l">
              <a:buFont typeface="Arial" pitchFamily="34" charset="0"/>
              <a:buChar char="•"/>
            </a:pPr>
            <a:r>
              <a:rPr lang="en-US" sz="2800" dirty="0" smtClean="0">
                <a:solidFill>
                  <a:schemeClr val="tx1"/>
                </a:solidFill>
              </a:rPr>
              <a:t> 17</a:t>
            </a:r>
            <a:r>
              <a:rPr lang="en-US" sz="2800" dirty="0">
                <a:solidFill>
                  <a:schemeClr val="tx1"/>
                </a:solidFill>
              </a:rPr>
              <a:t>% severe morbidities preventable 	factors (p = .01)</a:t>
            </a:r>
          </a:p>
          <a:p>
            <a:pPr marL="457200" indent="-457200" algn="l">
              <a:buFont typeface="Arial" pitchFamily="34" charset="0"/>
              <a:buChar char="•"/>
            </a:pPr>
            <a:r>
              <a:rPr lang="en-US" sz="2800" dirty="0" smtClean="0">
                <a:solidFill>
                  <a:schemeClr val="tx1"/>
                </a:solidFill>
              </a:rPr>
              <a:t> Clearly </a:t>
            </a:r>
            <a:r>
              <a:rPr lang="en-US" sz="2800" dirty="0">
                <a:solidFill>
                  <a:schemeClr val="tx1"/>
                </a:solidFill>
              </a:rPr>
              <a:t>opportunity for slowing 	progression through the 	continuum at least from severe 	morbidity to worse</a:t>
            </a:r>
          </a:p>
          <a:p>
            <a:endParaRPr lang="en-US" dirty="0"/>
          </a:p>
        </p:txBody>
      </p:sp>
      <p:sp>
        <p:nvSpPr>
          <p:cNvPr id="4" name="Title 3"/>
          <p:cNvSpPr>
            <a:spLocks noGrp="1"/>
          </p:cNvSpPr>
          <p:nvPr>
            <p:ph type="title"/>
          </p:nvPr>
        </p:nvSpPr>
        <p:spPr/>
        <p:txBody>
          <a:bodyPr>
            <a:normAutofit/>
          </a:bodyPr>
          <a:lstStyle/>
          <a:p>
            <a:r>
              <a:rPr lang="en-US" sz="3600" b="1" dirty="0"/>
              <a:t>Near Miss Preventable Factors</a:t>
            </a:r>
          </a:p>
        </p:txBody>
      </p:sp>
      <p:sp>
        <p:nvSpPr>
          <p:cNvPr id="5" name="TextBox 4"/>
          <p:cNvSpPr txBox="1"/>
          <p:nvPr/>
        </p:nvSpPr>
        <p:spPr>
          <a:xfrm>
            <a:off x="5191433" y="5883004"/>
            <a:ext cx="3329810" cy="338554"/>
          </a:xfrm>
          <a:prstGeom prst="rect">
            <a:avLst/>
          </a:prstGeom>
          <a:noFill/>
        </p:spPr>
        <p:txBody>
          <a:bodyPr wrap="square" rtlCol="0">
            <a:spAutoFit/>
          </a:bodyPr>
          <a:lstStyle/>
          <a:p>
            <a:r>
              <a:rPr lang="en-US" sz="1600" b="1" i="1" dirty="0" smtClean="0">
                <a:solidFill>
                  <a:prstClr val="black"/>
                </a:solidFill>
                <a:latin typeface="Lucida Sans" pitchFamily="34" charset="0"/>
              </a:rPr>
              <a:t>Geller AJOG 2004;191:939-44</a:t>
            </a:r>
            <a:endParaRPr lang="en-US" sz="1600" b="1" i="1" dirty="0">
              <a:solidFill>
                <a:prstClr val="black"/>
              </a:solidFill>
              <a:latin typeface="Lucida Sans" pitchFamily="34" charset="0"/>
            </a:endParaRPr>
          </a:p>
        </p:txBody>
      </p:sp>
    </p:spTree>
    <p:extLst>
      <p:ext uri="{BB962C8B-B14F-4D97-AF65-F5344CB8AC3E}">
        <p14:creationId xmlns:p14="http://schemas.microsoft.com/office/powerpoint/2010/main" val="1592261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63951"/>
            <a:ext cx="8763000" cy="738791"/>
          </a:xfrm>
        </p:spPr>
        <p:txBody>
          <a:bodyPr/>
          <a:lstStyle/>
          <a:p>
            <a:r>
              <a:rPr lang="en-US" sz="3200" b="1" dirty="0" smtClean="0"/>
              <a:t>Objectives</a:t>
            </a:r>
            <a:endParaRPr lang="en-US" sz="2800" b="1" dirty="0"/>
          </a:p>
        </p:txBody>
      </p:sp>
      <p:sp>
        <p:nvSpPr>
          <p:cNvPr id="3" name="Content Placeholder 2"/>
          <p:cNvSpPr>
            <a:spLocks noGrp="1"/>
          </p:cNvSpPr>
          <p:nvPr>
            <p:ph idx="4294967295"/>
          </p:nvPr>
        </p:nvSpPr>
        <p:spPr>
          <a:xfrm>
            <a:off x="498834" y="1143000"/>
            <a:ext cx="8277520" cy="4876800"/>
          </a:xfrm>
        </p:spPr>
        <p:txBody>
          <a:bodyPr>
            <a:normAutofit/>
          </a:bodyPr>
          <a:lstStyle/>
          <a:p>
            <a:pPr marL="0" indent="0">
              <a:buNone/>
            </a:pPr>
            <a:r>
              <a:rPr lang="en-US" sz="3000" dirty="0" smtClean="0"/>
              <a:t>This session will provide an overview of: </a:t>
            </a:r>
            <a:endParaRPr lang="en-US" sz="3000" dirty="0"/>
          </a:p>
          <a:p>
            <a:pPr lvl="1">
              <a:buSzPct val="75000"/>
              <a:buFont typeface="Arial" pitchFamily="34" charset="0"/>
              <a:buChar char="•"/>
            </a:pPr>
            <a:r>
              <a:rPr lang="en-US" sz="3000" dirty="0" smtClean="0"/>
              <a:t>The </a:t>
            </a:r>
            <a:r>
              <a:rPr lang="en-US" sz="3000" dirty="0"/>
              <a:t>standard definition of severe </a:t>
            </a:r>
            <a:r>
              <a:rPr lang="en-US" sz="3000" dirty="0" smtClean="0"/>
              <a:t>	maternal </a:t>
            </a:r>
            <a:r>
              <a:rPr lang="en-US" sz="3000" dirty="0"/>
              <a:t>morbidity </a:t>
            </a:r>
          </a:p>
          <a:p>
            <a:pPr lvl="1">
              <a:buSzPct val="75000"/>
              <a:buFont typeface="Arial" pitchFamily="34" charset="0"/>
              <a:buChar char="•"/>
            </a:pPr>
            <a:r>
              <a:rPr lang="en-US" sz="3000" dirty="0" smtClean="0"/>
              <a:t>How </a:t>
            </a:r>
            <a:r>
              <a:rPr lang="en-US" sz="3000" dirty="0"/>
              <a:t>to effectively identify cases of severe </a:t>
            </a:r>
            <a:r>
              <a:rPr lang="en-US" sz="3000" dirty="0" smtClean="0"/>
              <a:t>	maternal </a:t>
            </a:r>
            <a:r>
              <a:rPr lang="en-US" sz="3000" dirty="0"/>
              <a:t>morbidity </a:t>
            </a:r>
          </a:p>
          <a:p>
            <a:pPr lvl="1">
              <a:buSzPct val="75000"/>
              <a:buFont typeface="Arial" pitchFamily="34" charset="0"/>
              <a:buChar char="•"/>
            </a:pPr>
            <a:r>
              <a:rPr lang="en-US" sz="3000" dirty="0" smtClean="0"/>
              <a:t>How </a:t>
            </a:r>
            <a:r>
              <a:rPr lang="en-US" sz="3000" dirty="0"/>
              <a:t>to use the Severe Maternal Morbidity </a:t>
            </a:r>
            <a:r>
              <a:rPr lang="en-US" sz="3000" dirty="0" smtClean="0"/>
              <a:t>	Data </a:t>
            </a:r>
            <a:r>
              <a:rPr lang="en-US" sz="3000" dirty="0"/>
              <a:t>Abstraction and Assessment </a:t>
            </a:r>
            <a:r>
              <a:rPr lang="en-US" sz="3000" dirty="0" smtClean="0"/>
              <a:t>Tool</a:t>
            </a:r>
          </a:p>
          <a:p>
            <a:endParaRPr lang="en-US" sz="3000" dirty="0"/>
          </a:p>
        </p:txBody>
      </p:sp>
    </p:spTree>
    <p:extLst>
      <p:ext uri="{BB962C8B-B14F-4D97-AF65-F5344CB8AC3E}">
        <p14:creationId xmlns:p14="http://schemas.microsoft.com/office/powerpoint/2010/main" val="421391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94968" y="1661650"/>
            <a:ext cx="8477555" cy="3019119"/>
          </a:xfrm>
        </p:spPr>
        <p:txBody>
          <a:bodyPr/>
          <a:lstStyle/>
          <a:p>
            <a:pPr marL="342900" indent="-342900" algn="l">
              <a:buFont typeface="Arial" pitchFamily="34" charset="0"/>
              <a:buChar char="•"/>
            </a:pPr>
            <a:r>
              <a:rPr lang="en-US" sz="2400" dirty="0" smtClean="0"/>
              <a:t> </a:t>
            </a:r>
            <a:r>
              <a:rPr lang="en-US" sz="2800" dirty="0" smtClean="0">
                <a:solidFill>
                  <a:schemeClr val="tx1"/>
                </a:solidFill>
                <a:latin typeface="Lucida Sans" pitchFamily="34" charset="0"/>
              </a:rPr>
              <a:t>Prevention </a:t>
            </a:r>
            <a:r>
              <a:rPr lang="en-US" sz="2800" dirty="0">
                <a:solidFill>
                  <a:schemeClr val="tx1"/>
                </a:solidFill>
                <a:latin typeface="Lucida Sans" pitchFamily="34" charset="0"/>
              </a:rPr>
              <a:t>morbidity: harder concept</a:t>
            </a:r>
          </a:p>
          <a:p>
            <a:pPr lvl="1">
              <a:buFont typeface="Wingdings" pitchFamily="2" charset="2"/>
              <a:buChar char="Ø"/>
            </a:pPr>
            <a:r>
              <a:rPr lang="en-US" sz="2800" dirty="0" smtClean="0">
                <a:latin typeface="Lucida Sans" pitchFamily="34" charset="0"/>
              </a:rPr>
              <a:t> </a:t>
            </a:r>
            <a:r>
              <a:rPr lang="en-US" sz="2400" dirty="0" smtClean="0">
                <a:latin typeface="Lucida Sans" pitchFamily="34" charset="0"/>
              </a:rPr>
              <a:t>Reduce </a:t>
            </a:r>
            <a:r>
              <a:rPr lang="en-US" sz="2400" dirty="0">
                <a:latin typeface="Lucida Sans" pitchFamily="34" charset="0"/>
              </a:rPr>
              <a:t>eclampsia, DIC, LOS, renal </a:t>
            </a:r>
            <a:r>
              <a:rPr lang="en-US" sz="2400" dirty="0" smtClean="0">
                <a:latin typeface="Lucida Sans" pitchFamily="34" charset="0"/>
              </a:rPr>
              <a:t>	failure</a:t>
            </a:r>
            <a:r>
              <a:rPr lang="en-US" sz="2400" dirty="0">
                <a:latin typeface="Lucida Sans" pitchFamily="34" charset="0"/>
              </a:rPr>
              <a:t>, </a:t>
            </a:r>
            <a:r>
              <a:rPr lang="en-US" sz="2400" dirty="0" smtClean="0">
                <a:latin typeface="Lucida Sans" pitchFamily="34" charset="0"/>
              </a:rPr>
              <a:t> 	HELLP</a:t>
            </a:r>
            <a:r>
              <a:rPr lang="en-US" sz="2400" dirty="0">
                <a:latin typeface="Lucida Sans" pitchFamily="34" charset="0"/>
              </a:rPr>
              <a:t>, stroke </a:t>
            </a:r>
            <a:r>
              <a:rPr lang="en-US" sz="2400" dirty="0" smtClean="0">
                <a:latin typeface="Lucida Sans" pitchFamily="34" charset="0"/>
              </a:rPr>
              <a:t>etc.</a:t>
            </a:r>
          </a:p>
          <a:p>
            <a:pPr marL="457200" lvl="2" indent="0">
              <a:buNone/>
            </a:pPr>
            <a:endParaRPr lang="en-US" sz="2800" dirty="0">
              <a:latin typeface="Lucida Sans" pitchFamily="34" charset="0"/>
            </a:endParaRPr>
          </a:p>
          <a:p>
            <a:pPr marL="457200" indent="-457200" algn="l">
              <a:buFont typeface="Arial" pitchFamily="34" charset="0"/>
              <a:buChar char="•"/>
            </a:pPr>
            <a:r>
              <a:rPr lang="en-US" sz="2800" dirty="0" smtClean="0">
                <a:solidFill>
                  <a:schemeClr val="tx1"/>
                </a:solidFill>
                <a:latin typeface="Lucida Sans" pitchFamily="34" charset="0"/>
              </a:rPr>
              <a:t> Identifying </a:t>
            </a:r>
            <a:r>
              <a:rPr lang="en-US" sz="2800" dirty="0">
                <a:solidFill>
                  <a:schemeClr val="tx1"/>
                </a:solidFill>
                <a:latin typeface="Lucida Sans" pitchFamily="34" charset="0"/>
              </a:rPr>
              <a:t>opportunities to alter </a:t>
            </a:r>
            <a:r>
              <a:rPr lang="en-US" sz="2800" dirty="0" smtClean="0">
                <a:solidFill>
                  <a:schemeClr val="tx1"/>
                </a:solidFill>
                <a:latin typeface="Lucida Sans" pitchFamily="34" charset="0"/>
              </a:rPr>
              <a:t>outcome</a:t>
            </a:r>
            <a:endParaRPr lang="en-US" sz="2800" dirty="0">
              <a:solidFill>
                <a:schemeClr val="tx1"/>
              </a:solidFill>
              <a:latin typeface="Lucida Sans" pitchFamily="34" charset="0"/>
            </a:endParaRPr>
          </a:p>
          <a:p>
            <a:pPr lvl="1">
              <a:buFont typeface="Wingdings" pitchFamily="2" charset="2"/>
              <a:buChar char="Ø"/>
            </a:pPr>
            <a:r>
              <a:rPr lang="en-US" sz="2400" dirty="0">
                <a:latin typeface="Lucida Sans" pitchFamily="34" charset="0"/>
              </a:rPr>
              <a:t>Strong, possible, none</a:t>
            </a:r>
          </a:p>
          <a:p>
            <a:endParaRPr lang="en-US" dirty="0"/>
          </a:p>
        </p:txBody>
      </p:sp>
      <p:sp>
        <p:nvSpPr>
          <p:cNvPr id="4" name="Title 3"/>
          <p:cNvSpPr>
            <a:spLocks noGrp="1"/>
          </p:cNvSpPr>
          <p:nvPr>
            <p:ph type="title"/>
          </p:nvPr>
        </p:nvSpPr>
        <p:spPr>
          <a:xfrm>
            <a:off x="372536" y="304800"/>
            <a:ext cx="8695267" cy="742950"/>
          </a:xfrm>
        </p:spPr>
        <p:txBody>
          <a:bodyPr>
            <a:noAutofit/>
          </a:bodyPr>
          <a:lstStyle/>
          <a:p>
            <a:r>
              <a:rPr lang="en-US" sz="3200" b="1" dirty="0"/>
              <a:t>Prevention or Opportunity to Alter </a:t>
            </a:r>
            <a:r>
              <a:rPr lang="en-US" sz="3200" b="1" dirty="0" smtClean="0"/>
              <a:t/>
            </a:r>
            <a:br>
              <a:rPr lang="en-US" sz="3200" b="1" dirty="0" smtClean="0"/>
            </a:br>
            <a:r>
              <a:rPr lang="en-US" sz="3200" b="1" dirty="0" smtClean="0"/>
              <a:t>Outcome</a:t>
            </a:r>
            <a:endParaRPr lang="en-US" sz="3200" b="1" dirty="0"/>
          </a:p>
        </p:txBody>
      </p:sp>
    </p:spTree>
    <p:extLst>
      <p:ext uri="{BB962C8B-B14F-4D97-AF65-F5344CB8AC3E}">
        <p14:creationId xmlns:p14="http://schemas.microsoft.com/office/powerpoint/2010/main" val="2565686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14400" y="1295401"/>
            <a:ext cx="7696200" cy="4780934"/>
          </a:xfrm>
        </p:spPr>
        <p:txBody>
          <a:bodyPr>
            <a:normAutofit/>
          </a:bodyPr>
          <a:lstStyle/>
          <a:p>
            <a:pPr marL="342900" lvl="0" indent="-342900" algn="l" defTabSz="914400" eaLnBrk="0" fontAlgn="base" hangingPunct="0">
              <a:lnSpc>
                <a:spcPct val="80000"/>
              </a:lnSpc>
              <a:spcBef>
                <a:spcPts val="600"/>
              </a:spcBef>
              <a:spcAft>
                <a:spcPts val="600"/>
              </a:spcAft>
              <a:buClr>
                <a:schemeClr val="tx1"/>
              </a:buClr>
              <a:buSzPct val="95000"/>
              <a:buFont typeface="Arial" pitchFamily="34" charset="0"/>
              <a:buChar char="•"/>
            </a:pPr>
            <a:r>
              <a:rPr lang="en-US" sz="2400" kern="0" dirty="0">
                <a:solidFill>
                  <a:schemeClr val="tx1"/>
                </a:solidFill>
                <a:ea typeface="ＭＳ Ｐゴシック"/>
                <a:cs typeface="ＭＳ Ｐゴシック"/>
              </a:rPr>
              <a:t>Provider</a:t>
            </a:r>
          </a:p>
          <a:p>
            <a:pPr marL="971550" lvl="1" eaLnBrk="0" fontAlgn="base" hangingPunct="0">
              <a:lnSpc>
                <a:spcPct val="80000"/>
              </a:lnSpc>
              <a:spcBef>
                <a:spcPts val="600"/>
              </a:spcBef>
              <a:spcAft>
                <a:spcPts val="600"/>
              </a:spcAft>
              <a:buClr>
                <a:schemeClr val="tx1"/>
              </a:buClr>
              <a:buSzPct val="100000"/>
              <a:buFont typeface="Wingdings" panose="05000000000000000000" pitchFamily="2" charset="2"/>
              <a:buChar char="Ø"/>
            </a:pPr>
            <a:r>
              <a:rPr lang="en-US" sz="2400" b="1" kern="0" dirty="0">
                <a:latin typeface="Lucida Sans" pitchFamily="34" charset="0"/>
                <a:ea typeface="ＭＳ Ｐゴシック"/>
              </a:rPr>
              <a:t>Failure to identify high risk</a:t>
            </a:r>
          </a:p>
          <a:p>
            <a:pPr marL="971550" lvl="1" eaLnBrk="0" fontAlgn="base" hangingPunct="0">
              <a:lnSpc>
                <a:spcPct val="80000"/>
              </a:lnSpc>
              <a:spcBef>
                <a:spcPts val="600"/>
              </a:spcBef>
              <a:spcAft>
                <a:spcPts val="600"/>
              </a:spcAft>
              <a:buClr>
                <a:schemeClr val="tx1"/>
              </a:buClr>
              <a:buSzPct val="100000"/>
              <a:buFont typeface="Wingdings" panose="05000000000000000000" pitchFamily="2" charset="2"/>
              <a:buChar char="Ø"/>
            </a:pPr>
            <a:r>
              <a:rPr lang="en-US" sz="2400" b="1" kern="0" dirty="0">
                <a:latin typeface="Lucida Sans" pitchFamily="34" charset="0"/>
                <a:ea typeface="ＭＳ Ｐゴシック"/>
              </a:rPr>
              <a:t>Incomplete/inappropriate management</a:t>
            </a:r>
          </a:p>
          <a:p>
            <a:pPr marL="971550" lvl="1" eaLnBrk="0" fontAlgn="base" hangingPunct="0">
              <a:lnSpc>
                <a:spcPct val="80000"/>
              </a:lnSpc>
              <a:spcBef>
                <a:spcPts val="600"/>
              </a:spcBef>
              <a:spcAft>
                <a:spcPts val="600"/>
              </a:spcAft>
              <a:buClr>
                <a:schemeClr val="tx1"/>
              </a:buClr>
              <a:buSzPct val="100000"/>
              <a:buFont typeface="Wingdings" panose="05000000000000000000" pitchFamily="2" charset="2"/>
              <a:buChar char="Ø"/>
            </a:pPr>
            <a:r>
              <a:rPr lang="en-US" sz="2400" b="1" kern="0" dirty="0">
                <a:latin typeface="Lucida Sans" pitchFamily="34" charset="0"/>
                <a:ea typeface="ＭＳ Ｐゴシック"/>
              </a:rPr>
              <a:t>No referral to </a:t>
            </a:r>
            <a:r>
              <a:rPr lang="en-US" sz="2400" b="1" kern="0" dirty="0" smtClean="0">
                <a:latin typeface="Lucida Sans" pitchFamily="34" charset="0"/>
                <a:ea typeface="ＭＳ Ｐゴシック"/>
              </a:rPr>
              <a:t>tertiary</a:t>
            </a:r>
          </a:p>
          <a:p>
            <a:pPr marL="342900" indent="-342900" algn="l">
              <a:lnSpc>
                <a:spcPct val="80000"/>
              </a:lnSpc>
              <a:spcBef>
                <a:spcPts val="600"/>
              </a:spcBef>
              <a:spcAft>
                <a:spcPts val="600"/>
              </a:spcAft>
              <a:buFont typeface="Arial" pitchFamily="34" charset="0"/>
              <a:buChar char="•"/>
            </a:pPr>
            <a:r>
              <a:rPr lang="en-US" sz="2400" dirty="0">
                <a:solidFill>
                  <a:schemeClr val="tx1"/>
                </a:solidFill>
                <a:latin typeface="Lucida Sans" pitchFamily="34" charset="0"/>
                <a:ea typeface="ＭＳ Ｐゴシック"/>
                <a:cs typeface="ＭＳ Ｐゴシック"/>
              </a:rPr>
              <a:t>System</a:t>
            </a:r>
            <a:endParaRPr lang="en-US" sz="2400" b="0" dirty="0">
              <a:solidFill>
                <a:schemeClr val="tx1"/>
              </a:solidFill>
              <a:latin typeface="Lucida Sans" pitchFamily="34" charset="0"/>
              <a:ea typeface="ＭＳ Ｐゴシック"/>
              <a:cs typeface="ＭＳ Ｐゴシック"/>
            </a:endParaRPr>
          </a:p>
          <a:p>
            <a:pPr lvl="2">
              <a:lnSpc>
                <a:spcPct val="80000"/>
              </a:lnSpc>
              <a:spcBef>
                <a:spcPts val="600"/>
              </a:spcBef>
              <a:spcAft>
                <a:spcPts val="600"/>
              </a:spcAft>
              <a:buFont typeface="Wingdings" panose="05000000000000000000" pitchFamily="2" charset="2"/>
              <a:buChar char="Ø"/>
            </a:pPr>
            <a:r>
              <a:rPr lang="en-US" sz="2400" b="1" kern="0" dirty="0">
                <a:latin typeface="Lucida Sans" pitchFamily="34" charset="0"/>
                <a:ea typeface="ＭＳ Ｐゴシック"/>
              </a:rPr>
              <a:t>Communication</a:t>
            </a:r>
          </a:p>
          <a:p>
            <a:pPr lvl="2">
              <a:lnSpc>
                <a:spcPct val="80000"/>
              </a:lnSpc>
              <a:spcBef>
                <a:spcPts val="600"/>
              </a:spcBef>
              <a:spcAft>
                <a:spcPts val="600"/>
              </a:spcAft>
              <a:buFont typeface="Wingdings" panose="05000000000000000000" pitchFamily="2" charset="2"/>
              <a:buChar char="Ø"/>
            </a:pPr>
            <a:r>
              <a:rPr lang="en-US" sz="2400" b="1" kern="0" dirty="0">
                <a:latin typeface="Lucida Sans" pitchFamily="34" charset="0"/>
                <a:ea typeface="ＭＳ Ｐゴシック"/>
              </a:rPr>
              <a:t>Policies</a:t>
            </a:r>
          </a:p>
          <a:p>
            <a:pPr lvl="2">
              <a:lnSpc>
                <a:spcPct val="80000"/>
              </a:lnSpc>
              <a:spcBef>
                <a:spcPts val="600"/>
              </a:spcBef>
              <a:spcAft>
                <a:spcPts val="600"/>
              </a:spcAft>
              <a:buFont typeface="Wingdings" panose="05000000000000000000" pitchFamily="2" charset="2"/>
              <a:buChar char="Ø"/>
            </a:pPr>
            <a:r>
              <a:rPr lang="en-US" sz="2400" b="1" kern="0" dirty="0">
                <a:latin typeface="Lucida Sans" pitchFamily="34" charset="0"/>
                <a:ea typeface="ＭＳ Ｐゴシック"/>
              </a:rPr>
              <a:t>Equipment</a:t>
            </a:r>
          </a:p>
          <a:p>
            <a:pPr lvl="2">
              <a:lnSpc>
                <a:spcPct val="80000"/>
              </a:lnSpc>
              <a:spcBef>
                <a:spcPts val="600"/>
              </a:spcBef>
              <a:spcAft>
                <a:spcPts val="600"/>
              </a:spcAft>
              <a:buFont typeface="Wingdings" panose="05000000000000000000" pitchFamily="2" charset="2"/>
              <a:buChar char="Ø"/>
            </a:pPr>
            <a:r>
              <a:rPr lang="en-US" sz="2400" b="1" kern="0" dirty="0">
                <a:latin typeface="Lucida Sans" pitchFamily="34" charset="0"/>
                <a:ea typeface="ＭＳ Ｐゴシック"/>
              </a:rPr>
              <a:t>Medication</a:t>
            </a:r>
          </a:p>
          <a:p>
            <a:pPr marL="342900" indent="-342900" algn="l">
              <a:lnSpc>
                <a:spcPct val="80000"/>
              </a:lnSpc>
              <a:spcBef>
                <a:spcPts val="600"/>
              </a:spcBef>
              <a:spcAft>
                <a:spcPts val="600"/>
              </a:spcAft>
              <a:buFont typeface="Arial" pitchFamily="34" charset="0"/>
              <a:buChar char="•"/>
            </a:pPr>
            <a:r>
              <a:rPr lang="en-US" sz="2400" dirty="0">
                <a:solidFill>
                  <a:schemeClr val="tx1"/>
                </a:solidFill>
                <a:latin typeface="Lucida Sans" pitchFamily="34" charset="0"/>
                <a:ea typeface="ＭＳ Ｐゴシック"/>
                <a:cs typeface="ＭＳ Ｐゴシック"/>
              </a:rPr>
              <a:t>Patient</a:t>
            </a:r>
          </a:p>
          <a:p>
            <a:pPr marL="514350" indent="-285750" algn="l" defTabSz="914400" eaLnBrk="0" fontAlgn="base" hangingPunct="0">
              <a:lnSpc>
                <a:spcPct val="80000"/>
              </a:lnSpc>
              <a:spcAft>
                <a:spcPct val="0"/>
              </a:spcAft>
              <a:buClr>
                <a:schemeClr val="tx1"/>
              </a:buClr>
              <a:buSzPct val="100000"/>
              <a:buFontTx/>
              <a:buChar char="»"/>
            </a:pPr>
            <a:endParaRPr lang="en-US" sz="2400" b="1" kern="0" dirty="0">
              <a:solidFill>
                <a:srgbClr val="FFFFFF"/>
              </a:solidFill>
              <a:latin typeface="Lucida Sans" pitchFamily="34" charset="0"/>
              <a:ea typeface="ＭＳ Ｐゴシック"/>
            </a:endParaRPr>
          </a:p>
        </p:txBody>
      </p:sp>
      <p:sp>
        <p:nvSpPr>
          <p:cNvPr id="4" name="Title 3"/>
          <p:cNvSpPr>
            <a:spLocks noGrp="1"/>
          </p:cNvSpPr>
          <p:nvPr>
            <p:ph type="title"/>
          </p:nvPr>
        </p:nvSpPr>
        <p:spPr>
          <a:xfrm>
            <a:off x="381000" y="290052"/>
            <a:ext cx="8763000" cy="619432"/>
          </a:xfrm>
        </p:spPr>
        <p:txBody>
          <a:bodyPr>
            <a:normAutofit/>
          </a:bodyPr>
          <a:lstStyle/>
          <a:p>
            <a:r>
              <a:rPr lang="en-US" sz="3200" b="1" dirty="0" smtClean="0"/>
              <a:t>Examples of Preventable Factors</a:t>
            </a:r>
            <a:endParaRPr lang="en-US" sz="3200" b="1" dirty="0"/>
          </a:p>
        </p:txBody>
      </p:sp>
    </p:spTree>
    <p:extLst>
      <p:ext uri="{BB962C8B-B14F-4D97-AF65-F5344CB8AC3E}">
        <p14:creationId xmlns:p14="http://schemas.microsoft.com/office/powerpoint/2010/main" val="22799586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58761" y="1317521"/>
            <a:ext cx="8042787" cy="3544529"/>
          </a:xfrm>
        </p:spPr>
        <p:txBody>
          <a:bodyPr>
            <a:normAutofit lnSpcReduction="10000"/>
          </a:bodyPr>
          <a:lstStyle/>
          <a:p>
            <a:pPr marL="457200" indent="-457200" algn="l">
              <a:buFont typeface="Arial" pitchFamily="34" charset="0"/>
              <a:buChar char="•"/>
            </a:pPr>
            <a:r>
              <a:rPr lang="en-US" sz="2800" dirty="0" smtClean="0">
                <a:solidFill>
                  <a:schemeClr val="tx1"/>
                </a:solidFill>
              </a:rPr>
              <a:t> Obtain </a:t>
            </a:r>
            <a:r>
              <a:rPr lang="en-US" sz="2800" dirty="0">
                <a:solidFill>
                  <a:schemeClr val="tx1"/>
                </a:solidFill>
              </a:rPr>
              <a:t>data</a:t>
            </a:r>
            <a:endParaRPr lang="en-US" sz="3200" dirty="0">
              <a:solidFill>
                <a:schemeClr val="tx1"/>
              </a:solidFill>
            </a:endParaRPr>
          </a:p>
          <a:p>
            <a:pPr lvl="1">
              <a:buFont typeface="Wingdings" pitchFamily="2" charset="2"/>
              <a:buChar char="Ø"/>
            </a:pPr>
            <a:r>
              <a:rPr lang="en-US" sz="2400" dirty="0"/>
              <a:t>Follow CDC 2001 recommendations for severe </a:t>
            </a:r>
            <a:r>
              <a:rPr lang="en-US" sz="2400" dirty="0" smtClean="0"/>
              <a:t>	morbidity </a:t>
            </a:r>
            <a:r>
              <a:rPr lang="en-US" sz="2400" dirty="0"/>
              <a:t>and death</a:t>
            </a:r>
          </a:p>
          <a:p>
            <a:pPr marL="457200" indent="-457200" algn="l">
              <a:buFont typeface="Arial" pitchFamily="34" charset="0"/>
              <a:buChar char="•"/>
            </a:pPr>
            <a:r>
              <a:rPr lang="en-US" sz="2800" dirty="0" smtClean="0">
                <a:solidFill>
                  <a:schemeClr val="tx1"/>
                </a:solidFill>
              </a:rPr>
              <a:t> Utilize </a:t>
            </a:r>
            <a:r>
              <a:rPr lang="en-US" sz="2800" dirty="0">
                <a:solidFill>
                  <a:schemeClr val="tx1"/>
                </a:solidFill>
              </a:rPr>
              <a:t>multidisciplinary approach</a:t>
            </a:r>
          </a:p>
          <a:p>
            <a:pPr marL="457200" indent="-457200" algn="l">
              <a:buFont typeface="Arial" pitchFamily="34" charset="0"/>
              <a:buChar char="•"/>
            </a:pPr>
            <a:r>
              <a:rPr lang="en-US" sz="2800" dirty="0" smtClean="0">
                <a:solidFill>
                  <a:schemeClr val="tx1"/>
                </a:solidFill>
              </a:rPr>
              <a:t> Identify </a:t>
            </a:r>
            <a:r>
              <a:rPr lang="en-US" sz="2800" dirty="0">
                <a:solidFill>
                  <a:schemeClr val="tx1"/>
                </a:solidFill>
              </a:rPr>
              <a:t>opportunities to alter </a:t>
            </a:r>
            <a:r>
              <a:rPr lang="en-US" sz="2800" dirty="0" smtClean="0">
                <a:solidFill>
                  <a:schemeClr val="tx1"/>
                </a:solidFill>
              </a:rPr>
              <a:t>outcome</a:t>
            </a:r>
          </a:p>
          <a:p>
            <a:pPr marL="457200" indent="-457200" algn="l">
              <a:buFont typeface="Arial" pitchFamily="34" charset="0"/>
              <a:buChar char="•"/>
            </a:pPr>
            <a:endParaRPr lang="en-US" sz="2800" dirty="0">
              <a:solidFill>
                <a:schemeClr val="tx1"/>
              </a:solidFill>
            </a:endParaRPr>
          </a:p>
          <a:p>
            <a:pPr marL="457200" indent="-457200" algn="l">
              <a:buFont typeface="Arial" pitchFamily="34" charset="0"/>
              <a:buChar char="•"/>
            </a:pPr>
            <a:r>
              <a:rPr lang="en-US" sz="2800" dirty="0" smtClean="0">
                <a:solidFill>
                  <a:schemeClr val="tx1"/>
                </a:solidFill>
              </a:rPr>
              <a:t> Implement </a:t>
            </a:r>
            <a:r>
              <a:rPr lang="en-US" sz="2800" dirty="0">
                <a:solidFill>
                  <a:schemeClr val="tx1"/>
                </a:solidFill>
              </a:rPr>
              <a:t>interventions based on data</a:t>
            </a:r>
          </a:p>
          <a:p>
            <a:pPr lvl="1">
              <a:buFont typeface="Wingdings" pitchFamily="2" charset="2"/>
              <a:buChar char="Ø"/>
            </a:pPr>
            <a:r>
              <a:rPr lang="en-US" sz="2400" dirty="0"/>
              <a:t>E</a:t>
            </a:r>
            <a:r>
              <a:rPr lang="en-US" sz="2400" dirty="0" smtClean="0"/>
              <a:t>ducational </a:t>
            </a:r>
            <a:r>
              <a:rPr lang="en-US" sz="2400" dirty="0"/>
              <a:t>programs on the basics: </a:t>
            </a:r>
            <a:r>
              <a:rPr lang="en-US" sz="2400" dirty="0" smtClean="0"/>
              <a:t>hemorrhage</a:t>
            </a:r>
            <a:r>
              <a:rPr lang="en-US" sz="2400" dirty="0"/>
              <a:t>, </a:t>
            </a:r>
            <a:r>
              <a:rPr lang="en-US" sz="2400" dirty="0" smtClean="0"/>
              <a:t> 	hypertensive </a:t>
            </a:r>
            <a:r>
              <a:rPr lang="en-US" sz="2400" dirty="0"/>
              <a:t>disease, </a:t>
            </a:r>
            <a:r>
              <a:rPr lang="en-US" sz="2400" dirty="0" smtClean="0"/>
              <a:t>infection, cardiac </a:t>
            </a:r>
            <a:r>
              <a:rPr lang="en-US" sz="2400" dirty="0"/>
              <a:t>disease</a:t>
            </a:r>
          </a:p>
          <a:p>
            <a:endParaRPr lang="en-US" dirty="0"/>
          </a:p>
        </p:txBody>
      </p:sp>
      <p:sp>
        <p:nvSpPr>
          <p:cNvPr id="4" name="Title 3"/>
          <p:cNvSpPr>
            <a:spLocks noGrp="1"/>
          </p:cNvSpPr>
          <p:nvPr>
            <p:ph type="title"/>
          </p:nvPr>
        </p:nvSpPr>
        <p:spPr>
          <a:xfrm>
            <a:off x="381000" y="403122"/>
            <a:ext cx="8763000" cy="688259"/>
          </a:xfrm>
        </p:spPr>
        <p:txBody>
          <a:bodyPr>
            <a:normAutofit/>
          </a:bodyPr>
          <a:lstStyle/>
          <a:p>
            <a:r>
              <a:rPr lang="en-US" sz="3200" b="1" dirty="0"/>
              <a:t>What To Do?</a:t>
            </a:r>
          </a:p>
        </p:txBody>
      </p:sp>
    </p:spTree>
    <p:extLst>
      <p:ext uri="{BB962C8B-B14F-4D97-AF65-F5344CB8AC3E}">
        <p14:creationId xmlns:p14="http://schemas.microsoft.com/office/powerpoint/2010/main" val="35524468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14400" y="1447800"/>
            <a:ext cx="7772400" cy="4495803"/>
          </a:xfrm>
        </p:spPr>
        <p:txBody>
          <a:bodyPr>
            <a:noAutofit/>
          </a:bodyPr>
          <a:lstStyle/>
          <a:p>
            <a:pPr marL="342900" indent="-342900" algn="l">
              <a:buFont typeface="Arial" pitchFamily="34" charset="0"/>
              <a:buChar char="•"/>
            </a:pPr>
            <a:r>
              <a:rPr lang="en-US" sz="2400" b="1" dirty="0" smtClean="0">
                <a:solidFill>
                  <a:schemeClr val="tx1"/>
                </a:solidFill>
                <a:latin typeface="Lucida Sans" pitchFamily="34" charset="0"/>
              </a:rPr>
              <a:t>Terminology</a:t>
            </a:r>
            <a:r>
              <a:rPr lang="en-US" sz="2400" dirty="0" smtClean="0">
                <a:solidFill>
                  <a:schemeClr val="tx1"/>
                </a:solidFill>
                <a:latin typeface="Lucida Sans" pitchFamily="34" charset="0"/>
              </a:rPr>
              <a:t>: severe maternal morbidity</a:t>
            </a:r>
          </a:p>
          <a:p>
            <a:pPr marL="342900" indent="-342900" algn="l">
              <a:buFont typeface="Arial" pitchFamily="34" charset="0"/>
              <a:buChar char="•"/>
            </a:pPr>
            <a:r>
              <a:rPr lang="en-US" sz="2400" b="1" dirty="0" smtClean="0">
                <a:solidFill>
                  <a:schemeClr val="tx1"/>
                </a:solidFill>
                <a:latin typeface="Lucida Sans" pitchFamily="34" charset="0"/>
              </a:rPr>
              <a:t>Identification of cases</a:t>
            </a:r>
            <a:r>
              <a:rPr lang="en-US" sz="2400" dirty="0" smtClean="0">
                <a:solidFill>
                  <a:schemeClr val="tx1"/>
                </a:solidFill>
                <a:latin typeface="Lucida Sans" pitchFamily="34" charset="0"/>
              </a:rPr>
              <a:t>:</a:t>
            </a:r>
          </a:p>
          <a:p>
            <a:pPr lvl="1">
              <a:buFont typeface="Wingdings" panose="05000000000000000000" pitchFamily="2" charset="2"/>
              <a:buChar char="Ø"/>
            </a:pPr>
            <a:r>
              <a:rPr lang="en-US" sz="2400" dirty="0" smtClean="0">
                <a:latin typeface="Lucida Sans" pitchFamily="34" charset="0"/>
              </a:rPr>
              <a:t>ICU admission or</a:t>
            </a:r>
          </a:p>
          <a:p>
            <a:pPr lvl="2"/>
            <a:r>
              <a:rPr lang="en-US" sz="2400" dirty="0" smtClean="0">
                <a:latin typeface="Lucida Sans" pitchFamily="34" charset="0"/>
              </a:rPr>
              <a:t>3-4/1000 deliveries</a:t>
            </a:r>
          </a:p>
          <a:p>
            <a:pPr lvl="1">
              <a:buFont typeface="Wingdings" panose="05000000000000000000" pitchFamily="2" charset="2"/>
              <a:buChar char="Ø"/>
            </a:pPr>
            <a:r>
              <a:rPr lang="en-US" sz="2400" dirty="0" smtClean="0">
                <a:latin typeface="Lucida Sans" pitchFamily="34" charset="0"/>
              </a:rPr>
              <a:t>Transfusion of 4 or more units of blood products</a:t>
            </a:r>
          </a:p>
          <a:p>
            <a:pPr lvl="2"/>
            <a:r>
              <a:rPr lang="en-US" sz="2400" dirty="0" smtClean="0">
                <a:latin typeface="Lucida Sans" pitchFamily="34" charset="0"/>
              </a:rPr>
              <a:t>2/1000 deliveries</a:t>
            </a:r>
          </a:p>
          <a:p>
            <a:pPr marL="342900" indent="-342900" algn="l">
              <a:buFont typeface="Arial" pitchFamily="34" charset="0"/>
              <a:buChar char="•"/>
            </a:pPr>
            <a:r>
              <a:rPr lang="en-US" sz="2400" b="1" dirty="0" smtClean="0">
                <a:solidFill>
                  <a:schemeClr val="tx1"/>
                </a:solidFill>
                <a:latin typeface="Lucida Sans" pitchFamily="34" charset="0"/>
              </a:rPr>
              <a:t>Review</a:t>
            </a:r>
            <a:r>
              <a:rPr lang="en-US" sz="2400" dirty="0" smtClean="0">
                <a:solidFill>
                  <a:schemeClr val="tx1"/>
                </a:solidFill>
                <a:latin typeface="Lucida Sans" pitchFamily="34" charset="0"/>
              </a:rPr>
              <a:t>: should be done to lessons can be 	learned</a:t>
            </a:r>
          </a:p>
          <a:p>
            <a:pPr lvl="1">
              <a:buFont typeface="Wingdings" panose="05000000000000000000" pitchFamily="2" charset="2"/>
              <a:buChar char="Ø"/>
            </a:pPr>
            <a:r>
              <a:rPr lang="en-US" sz="2400" dirty="0" smtClean="0">
                <a:latin typeface="Lucida Sans" pitchFamily="34" charset="0"/>
              </a:rPr>
              <a:t>Facility based</a:t>
            </a:r>
          </a:p>
          <a:p>
            <a:pPr marL="342900" indent="-342900" algn="l">
              <a:buFont typeface="Arial" pitchFamily="34" charset="0"/>
              <a:buChar char="•"/>
            </a:pPr>
            <a:r>
              <a:rPr lang="en-US" sz="2400" b="1" dirty="0" smtClean="0">
                <a:solidFill>
                  <a:schemeClr val="tx1"/>
                </a:solidFill>
                <a:latin typeface="Lucida Sans" pitchFamily="34" charset="0"/>
              </a:rPr>
              <a:t>Research</a:t>
            </a:r>
            <a:r>
              <a:rPr lang="en-US" sz="2400" dirty="0" smtClean="0">
                <a:solidFill>
                  <a:schemeClr val="tx1"/>
                </a:solidFill>
                <a:latin typeface="Lucida Sans" pitchFamily="34" charset="0"/>
              </a:rPr>
              <a:t>: </a:t>
            </a:r>
          </a:p>
          <a:p>
            <a:pPr lvl="1">
              <a:buFont typeface="Wingdings" panose="05000000000000000000" pitchFamily="2" charset="2"/>
              <a:buChar char="Ø"/>
            </a:pPr>
            <a:r>
              <a:rPr lang="en-US" sz="2400" dirty="0" smtClean="0">
                <a:latin typeface="Lucida Sans" pitchFamily="34" charset="0"/>
              </a:rPr>
              <a:t>Are we identifying right cases</a:t>
            </a:r>
          </a:p>
          <a:p>
            <a:pPr lvl="1">
              <a:buFont typeface="Wingdings" panose="05000000000000000000" pitchFamily="2" charset="2"/>
              <a:buChar char="Ø"/>
            </a:pPr>
            <a:r>
              <a:rPr lang="en-US" sz="2400" dirty="0" smtClean="0">
                <a:latin typeface="Lucida Sans" pitchFamily="34" charset="0"/>
              </a:rPr>
              <a:t>Can we improve outcome</a:t>
            </a:r>
            <a:endParaRPr lang="en-US" sz="2400" dirty="0">
              <a:latin typeface="Lucida Sans" pitchFamily="34" charset="0"/>
            </a:endParaRPr>
          </a:p>
        </p:txBody>
      </p:sp>
      <p:sp>
        <p:nvSpPr>
          <p:cNvPr id="4" name="Title 3"/>
          <p:cNvSpPr>
            <a:spLocks noGrp="1"/>
          </p:cNvSpPr>
          <p:nvPr>
            <p:ph type="title"/>
          </p:nvPr>
        </p:nvSpPr>
        <p:spPr>
          <a:xfrm>
            <a:off x="381000" y="137651"/>
            <a:ext cx="8763000" cy="914400"/>
          </a:xfrm>
        </p:spPr>
        <p:txBody>
          <a:bodyPr>
            <a:noAutofit/>
          </a:bodyPr>
          <a:lstStyle/>
          <a:p>
            <a:pPr algn="ctr"/>
            <a:r>
              <a:rPr lang="en-US" sz="2800" b="1" dirty="0" smtClean="0"/>
              <a:t>Facility-Based Identification of Women with Severe Maternal Morbidity</a:t>
            </a:r>
            <a:endParaRPr lang="en-US" sz="2800" b="1" dirty="0"/>
          </a:p>
        </p:txBody>
      </p:sp>
      <p:sp>
        <p:nvSpPr>
          <p:cNvPr id="5" name="TextBox 4"/>
          <p:cNvSpPr txBox="1"/>
          <p:nvPr/>
        </p:nvSpPr>
        <p:spPr>
          <a:xfrm>
            <a:off x="5142271" y="5978019"/>
            <a:ext cx="4001729" cy="307777"/>
          </a:xfrm>
          <a:prstGeom prst="rect">
            <a:avLst/>
          </a:prstGeom>
          <a:noFill/>
        </p:spPr>
        <p:txBody>
          <a:bodyPr wrap="square" rtlCol="0">
            <a:spAutoFit/>
          </a:bodyPr>
          <a:lstStyle/>
          <a:p>
            <a:r>
              <a:rPr lang="en-US" sz="1400" b="1" i="1" dirty="0" smtClean="0">
                <a:latin typeface="Lucida Sans" pitchFamily="34" charset="0"/>
              </a:rPr>
              <a:t>Callaghan OG 2014;123:978-81</a:t>
            </a:r>
            <a:endParaRPr lang="en-US" sz="1400" b="1" i="1" dirty="0">
              <a:latin typeface="Lucida Sans" pitchFamily="34" charset="0"/>
            </a:endParaRPr>
          </a:p>
        </p:txBody>
      </p:sp>
    </p:spTree>
    <p:extLst>
      <p:ext uri="{BB962C8B-B14F-4D97-AF65-F5344CB8AC3E}">
        <p14:creationId xmlns:p14="http://schemas.microsoft.com/office/powerpoint/2010/main" val="28749182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4"/>
          </p:nvPr>
        </p:nvSpPr>
        <p:spPr>
          <a:xfrm>
            <a:off x="459658" y="1307690"/>
            <a:ext cx="8288867" cy="3692014"/>
          </a:xfrm>
        </p:spPr>
        <p:txBody>
          <a:bodyPr/>
          <a:lstStyle/>
          <a:p>
            <a:pPr marL="457200" indent="-457200" algn="l">
              <a:buFont typeface="Arial" pitchFamily="34" charset="0"/>
              <a:buChar char="•"/>
            </a:pPr>
            <a:r>
              <a:rPr lang="en-US" sz="2800" dirty="0" smtClean="0">
                <a:solidFill>
                  <a:schemeClr val="tx1"/>
                </a:solidFill>
              </a:rPr>
              <a:t>Identify women with 4 or more units of 	blood, 	ICU admission</a:t>
            </a:r>
          </a:p>
          <a:p>
            <a:pPr marL="457200" indent="-457200" algn="l">
              <a:buFont typeface="Arial" pitchFamily="34" charset="0"/>
              <a:buChar char="•"/>
            </a:pPr>
            <a:r>
              <a:rPr lang="en-US" sz="2800" dirty="0" smtClean="0">
                <a:solidFill>
                  <a:schemeClr val="tx1"/>
                </a:solidFill>
              </a:rPr>
              <a:t>Develop multidisciplinary committee</a:t>
            </a:r>
          </a:p>
          <a:p>
            <a:pPr lvl="1">
              <a:buFont typeface="Wingdings" panose="05000000000000000000" pitchFamily="2" charset="2"/>
              <a:buChar char="Ø"/>
            </a:pPr>
            <a:r>
              <a:rPr lang="en-US" sz="2800" dirty="0" smtClean="0"/>
              <a:t>OB, MFM, RN, CNM, OB anesthesia, others</a:t>
            </a:r>
          </a:p>
          <a:p>
            <a:pPr marL="457200" indent="-457200" algn="l">
              <a:buFont typeface="Arial" pitchFamily="34" charset="0"/>
              <a:buChar char="•"/>
            </a:pPr>
            <a:r>
              <a:rPr lang="en-US" sz="2800" dirty="0" smtClean="0">
                <a:solidFill>
                  <a:schemeClr val="tx1"/>
                </a:solidFill>
              </a:rPr>
              <a:t>Encourage debriefing after event</a:t>
            </a:r>
          </a:p>
          <a:p>
            <a:pPr lvl="1">
              <a:buFont typeface="Wingdings" panose="05000000000000000000" pitchFamily="2" charset="2"/>
              <a:buChar char="Ø"/>
            </a:pPr>
            <a:r>
              <a:rPr lang="en-US" sz="2400" dirty="0" smtClean="0"/>
              <a:t>This is not the same as a review</a:t>
            </a:r>
          </a:p>
          <a:p>
            <a:pPr marL="457200" indent="-457200" algn="l">
              <a:buFont typeface="Arial" pitchFamily="34" charset="0"/>
              <a:buChar char="•"/>
            </a:pPr>
            <a:r>
              <a:rPr lang="en-US" sz="2800" dirty="0" smtClean="0">
                <a:solidFill>
                  <a:schemeClr val="tx1"/>
                </a:solidFill>
              </a:rPr>
              <a:t>Primary data abstracted from record and 	presented to committee</a:t>
            </a:r>
          </a:p>
        </p:txBody>
      </p:sp>
      <p:sp>
        <p:nvSpPr>
          <p:cNvPr id="4" name="Title 3"/>
          <p:cNvSpPr>
            <a:spLocks noGrp="1"/>
          </p:cNvSpPr>
          <p:nvPr>
            <p:ph type="title"/>
          </p:nvPr>
        </p:nvSpPr>
        <p:spPr>
          <a:xfrm>
            <a:off x="459658" y="76200"/>
            <a:ext cx="8763000" cy="828368"/>
          </a:xfrm>
        </p:spPr>
        <p:txBody>
          <a:bodyPr>
            <a:normAutofit/>
          </a:bodyPr>
          <a:lstStyle/>
          <a:p>
            <a:r>
              <a:rPr lang="en-US" sz="3200" b="1" dirty="0" smtClean="0"/>
              <a:t>SMM Review: Process</a:t>
            </a:r>
            <a:endParaRPr lang="en-US" sz="3200" b="1" dirty="0"/>
          </a:p>
        </p:txBody>
      </p:sp>
      <p:sp>
        <p:nvSpPr>
          <p:cNvPr id="2" name="TextBox 1"/>
          <p:cNvSpPr txBox="1"/>
          <p:nvPr/>
        </p:nvSpPr>
        <p:spPr>
          <a:xfrm>
            <a:off x="4817806" y="5707625"/>
            <a:ext cx="4346501" cy="369332"/>
          </a:xfrm>
          <a:prstGeom prst="rect">
            <a:avLst/>
          </a:prstGeom>
          <a:noFill/>
        </p:spPr>
        <p:txBody>
          <a:bodyPr wrap="square" rtlCol="0">
            <a:spAutoFit/>
          </a:bodyPr>
          <a:lstStyle/>
          <a:p>
            <a:r>
              <a:rPr lang="en-US" b="1" i="1" dirty="0" smtClean="0">
                <a:latin typeface="Lucida Sans" pitchFamily="34" charset="0"/>
              </a:rPr>
              <a:t>Kilpatrick et al. OG 2014 in press</a:t>
            </a:r>
            <a:endParaRPr lang="en-US" b="1" i="1" dirty="0">
              <a:latin typeface="Lucida Sans" pitchFamily="34" charset="0"/>
            </a:endParaRPr>
          </a:p>
        </p:txBody>
      </p:sp>
    </p:spTree>
    <p:extLst>
      <p:ext uri="{BB962C8B-B14F-4D97-AF65-F5344CB8AC3E}">
        <p14:creationId xmlns:p14="http://schemas.microsoft.com/office/powerpoint/2010/main" val="17735004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6645"/>
            <a:ext cx="8763000" cy="894735"/>
          </a:xfrm>
        </p:spPr>
        <p:txBody>
          <a:bodyPr>
            <a:normAutofit/>
          </a:bodyPr>
          <a:lstStyle/>
          <a:p>
            <a:r>
              <a:rPr lang="en-US" sz="3200" b="1" dirty="0" smtClean="0"/>
              <a:t>SMM Review: Process</a:t>
            </a:r>
            <a:endParaRPr lang="en-US" sz="3200" b="1" dirty="0"/>
          </a:p>
        </p:txBody>
      </p:sp>
      <p:sp>
        <p:nvSpPr>
          <p:cNvPr id="5" name="Content Placeholder 4"/>
          <p:cNvSpPr>
            <a:spLocks noGrp="1"/>
          </p:cNvSpPr>
          <p:nvPr>
            <p:ph type="body" sz="quarter" idx="13"/>
          </p:nvPr>
        </p:nvSpPr>
        <p:spPr>
          <a:xfrm>
            <a:off x="457200" y="1295400"/>
            <a:ext cx="8458200" cy="4343400"/>
          </a:xfrm>
        </p:spPr>
        <p:txBody>
          <a:bodyPr/>
          <a:lstStyle/>
          <a:p>
            <a:pPr>
              <a:buSzPct val="95000"/>
              <a:buFont typeface="Arial" pitchFamily="34" charset="0"/>
              <a:buChar char="•"/>
            </a:pPr>
            <a:r>
              <a:rPr lang="en-US" sz="2800" dirty="0" smtClean="0"/>
              <a:t> Identify women with 4 or more units of blood, 	ICU admission</a:t>
            </a:r>
          </a:p>
          <a:p>
            <a:pPr>
              <a:buSzPct val="95000"/>
              <a:buFont typeface="Arial" pitchFamily="34" charset="0"/>
              <a:buChar char="•"/>
            </a:pPr>
            <a:r>
              <a:rPr lang="en-US" sz="2800" dirty="0" smtClean="0"/>
              <a:t> Develop multidisciplinary committee</a:t>
            </a:r>
          </a:p>
          <a:p>
            <a:pPr lvl="1">
              <a:buSzPct val="95000"/>
              <a:buFont typeface="Wingdings" panose="05000000000000000000" pitchFamily="2" charset="2"/>
              <a:buChar char="Ø"/>
            </a:pPr>
            <a:r>
              <a:rPr lang="en-US" dirty="0" smtClean="0"/>
              <a:t>OB, MFM, RN, CNM, OB anesthesia, others</a:t>
            </a:r>
          </a:p>
          <a:p>
            <a:pPr>
              <a:buSzPct val="95000"/>
              <a:buFont typeface="Arial" pitchFamily="34" charset="0"/>
              <a:buChar char="•"/>
            </a:pPr>
            <a:r>
              <a:rPr lang="en-US" sz="2800" dirty="0" smtClean="0"/>
              <a:t> Encourage debriefing after event</a:t>
            </a:r>
          </a:p>
          <a:p>
            <a:pPr lvl="1">
              <a:buSzPct val="95000"/>
              <a:buFont typeface="Wingdings" panose="05000000000000000000" pitchFamily="2" charset="2"/>
              <a:buChar char="Ø"/>
            </a:pPr>
            <a:r>
              <a:rPr lang="en-US" dirty="0"/>
              <a:t>This</a:t>
            </a:r>
            <a:r>
              <a:rPr lang="en-US" dirty="0" smtClean="0"/>
              <a:t> is not the same as a review</a:t>
            </a:r>
          </a:p>
          <a:p>
            <a:pPr>
              <a:buSzPct val="100000"/>
              <a:buFont typeface="Arial" pitchFamily="34" charset="0"/>
              <a:buChar char="•"/>
            </a:pPr>
            <a:r>
              <a:rPr lang="en-US" sz="2800" dirty="0" smtClean="0"/>
              <a:t> Primary data abstracted from record and 	presented to committee for evaluation</a:t>
            </a:r>
          </a:p>
        </p:txBody>
      </p:sp>
      <p:sp>
        <p:nvSpPr>
          <p:cNvPr id="6" name="TextBox 5"/>
          <p:cNvSpPr txBox="1"/>
          <p:nvPr/>
        </p:nvSpPr>
        <p:spPr>
          <a:xfrm>
            <a:off x="2566219" y="5756787"/>
            <a:ext cx="6204155" cy="523220"/>
          </a:xfrm>
          <a:prstGeom prst="rect">
            <a:avLst/>
          </a:prstGeom>
          <a:noFill/>
        </p:spPr>
        <p:txBody>
          <a:bodyPr wrap="square" rtlCol="0">
            <a:spAutoFit/>
          </a:bodyPr>
          <a:lstStyle/>
          <a:p>
            <a:r>
              <a:rPr lang="en-US" sz="1400" b="1" i="1" dirty="0" smtClean="0">
                <a:latin typeface="Lucida Sans" pitchFamily="34" charset="0"/>
              </a:rPr>
              <a:t>Kilpatrick et al.</a:t>
            </a:r>
            <a:r>
              <a:rPr lang="en-US" sz="1400" b="1" i="1" dirty="0" smtClean="0">
                <a:latin typeface="Lucida Sans" pitchFamily="34" charset="0"/>
                <a:hlinkClick r:id="rId2"/>
              </a:rPr>
              <a:t> </a:t>
            </a:r>
            <a:r>
              <a:rPr lang="en-US" sz="1400" b="1" i="1" dirty="0" smtClean="0">
                <a:latin typeface="Lucida Sans" pitchFamily="34" charset="0"/>
                <a:hlinkClick r:id="rId3"/>
              </a:rPr>
              <a:t>Standardize severe maternal morbidity review: rationale and process. </a:t>
            </a:r>
            <a:r>
              <a:rPr lang="en-US" sz="1400" b="1" i="1" dirty="0" err="1" smtClean="0">
                <a:latin typeface="Lucida Sans" pitchFamily="34" charset="0"/>
              </a:rPr>
              <a:t>Obstet</a:t>
            </a:r>
            <a:r>
              <a:rPr lang="en-US" sz="1400" b="1" i="1" dirty="0" smtClean="0">
                <a:latin typeface="Lucida Sans" pitchFamily="34" charset="0"/>
              </a:rPr>
              <a:t> </a:t>
            </a:r>
            <a:r>
              <a:rPr lang="en-US" sz="1400" b="1" i="1" dirty="0" err="1" smtClean="0">
                <a:latin typeface="Lucida Sans" pitchFamily="34" charset="0"/>
              </a:rPr>
              <a:t>Gynecol</a:t>
            </a:r>
            <a:r>
              <a:rPr lang="en-US" sz="1400" b="1" i="1" dirty="0" smtClean="0">
                <a:latin typeface="Lucida Sans" pitchFamily="34" charset="0"/>
              </a:rPr>
              <a:t> 2014; 124: 361-366.</a:t>
            </a:r>
            <a:endParaRPr lang="en-US" sz="1400" b="1" i="1" dirty="0">
              <a:latin typeface="Lucida Sans" pitchFamily="34" charset="0"/>
            </a:endParaRPr>
          </a:p>
        </p:txBody>
      </p:sp>
    </p:spTree>
    <p:extLst>
      <p:ext uri="{BB962C8B-B14F-4D97-AF65-F5344CB8AC3E}">
        <p14:creationId xmlns:p14="http://schemas.microsoft.com/office/powerpoint/2010/main" val="7086903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336755"/>
            <a:ext cx="8763000" cy="742950"/>
          </a:xfrm>
        </p:spPr>
        <p:txBody>
          <a:bodyPr>
            <a:noAutofit/>
          </a:bodyPr>
          <a:lstStyle/>
          <a:p>
            <a:pPr algn="ctr"/>
            <a:r>
              <a:rPr lang="en-US" sz="3200" b="1" dirty="0" smtClean="0"/>
              <a:t>Council on Patient Safety in </a:t>
            </a:r>
            <a:r>
              <a:rPr lang="en-US" sz="3200" b="1" dirty="0"/>
              <a:t/>
            </a:r>
            <a:br>
              <a:rPr lang="en-US" sz="3200" b="1" dirty="0"/>
            </a:br>
            <a:r>
              <a:rPr lang="en-US" sz="3200" b="1" dirty="0" smtClean="0"/>
              <a:t>Women’s Health Care Website</a:t>
            </a:r>
            <a:endParaRPr lang="en-US" sz="3200" b="1" dirty="0"/>
          </a:p>
        </p:txBody>
      </p:sp>
      <p:sp>
        <p:nvSpPr>
          <p:cNvPr id="4" name="TextBox 3"/>
          <p:cNvSpPr txBox="1"/>
          <p:nvPr/>
        </p:nvSpPr>
        <p:spPr>
          <a:xfrm>
            <a:off x="1676400" y="1100829"/>
            <a:ext cx="6019800" cy="369332"/>
          </a:xfrm>
          <a:prstGeom prst="rect">
            <a:avLst/>
          </a:prstGeom>
          <a:solidFill>
            <a:srgbClr val="002060"/>
          </a:solidFill>
        </p:spPr>
        <p:txBody>
          <a:bodyPr wrap="square" rtlCol="0">
            <a:spAutoFit/>
          </a:bodyPr>
          <a:lstStyle/>
          <a:p>
            <a:pPr algn="ctr"/>
            <a:r>
              <a:rPr lang="en-US" b="1" dirty="0" smtClean="0">
                <a:solidFill>
                  <a:schemeClr val="bg1"/>
                </a:solidFill>
                <a:latin typeface="Georgia" panose="02040502050405020303" pitchFamily="18" charset="0"/>
              </a:rPr>
              <a:t>www.safehealthcareforeverywoman.org</a:t>
            </a:r>
            <a:endParaRPr lang="en-US" b="1" dirty="0">
              <a:solidFill>
                <a:schemeClr val="bg1"/>
              </a:solidFill>
              <a:latin typeface="Georgia" panose="02040502050405020303" pitchFamily="18" charset="0"/>
            </a:endParaRPr>
          </a:p>
        </p:txBody>
      </p:sp>
      <p:pic>
        <p:nvPicPr>
          <p:cNvPr id="2" name="Picture 1"/>
          <p:cNvPicPr>
            <a:picLocks noChangeAspect="1"/>
          </p:cNvPicPr>
          <p:nvPr/>
        </p:nvPicPr>
        <p:blipFill rotWithShape="1">
          <a:blip r:embed="rId2"/>
          <a:srcRect l="1835" t="8225" r="2741" b="5756"/>
          <a:stretch/>
        </p:blipFill>
        <p:spPr>
          <a:xfrm>
            <a:off x="1219200" y="1555959"/>
            <a:ext cx="6587613" cy="4658028"/>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869252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272012"/>
            <a:ext cx="6019800" cy="369332"/>
          </a:xfrm>
          <a:prstGeom prst="rect">
            <a:avLst/>
          </a:prstGeom>
          <a:solidFill>
            <a:srgbClr val="002060"/>
          </a:solidFill>
        </p:spPr>
        <p:txBody>
          <a:bodyPr wrap="square" rtlCol="0">
            <a:spAutoFit/>
          </a:bodyPr>
          <a:lstStyle/>
          <a:p>
            <a:pPr algn="ctr"/>
            <a:r>
              <a:rPr lang="en-US" b="1" dirty="0" smtClean="0">
                <a:solidFill>
                  <a:schemeClr val="bg1"/>
                </a:solidFill>
                <a:latin typeface="Georgia" panose="02040502050405020303" pitchFamily="18" charset="0"/>
              </a:rPr>
              <a:t>www.safehealthcareforeverywoman.org</a:t>
            </a:r>
            <a:endParaRPr lang="en-US" b="1" dirty="0">
              <a:solidFill>
                <a:schemeClr val="bg1"/>
              </a:solidFill>
              <a:latin typeface="Georgia" panose="02040502050405020303" pitchFamily="18" charset="0"/>
            </a:endParaRPr>
          </a:p>
        </p:txBody>
      </p:sp>
      <p:pic>
        <p:nvPicPr>
          <p:cNvPr id="2" name="Picture 1"/>
          <p:cNvPicPr>
            <a:picLocks noChangeAspect="1"/>
          </p:cNvPicPr>
          <p:nvPr/>
        </p:nvPicPr>
        <p:blipFill rotWithShape="1">
          <a:blip r:embed="rId2"/>
          <a:srcRect t="8199" r="2017" b="50584"/>
          <a:stretch/>
        </p:blipFill>
        <p:spPr>
          <a:xfrm>
            <a:off x="685801" y="1752600"/>
            <a:ext cx="8151686" cy="2743200"/>
          </a:xfrm>
          <a:prstGeom prst="rect">
            <a:avLst/>
          </a:prstGeom>
          <a:ln>
            <a:solidFill>
              <a:schemeClr val="tx1"/>
            </a:solidFill>
          </a:ln>
          <a:effectLst>
            <a:outerShdw blurRad="50800" dist="38100" dir="5400000" algn="t" rotWithShape="0">
              <a:prstClr val="black">
                <a:alpha val="40000"/>
              </a:prstClr>
            </a:outerShdw>
          </a:effectLst>
        </p:spPr>
      </p:pic>
      <p:cxnSp>
        <p:nvCxnSpPr>
          <p:cNvPr id="5" name="Straight Arrow Connector 4"/>
          <p:cNvCxnSpPr/>
          <p:nvPr/>
        </p:nvCxnSpPr>
        <p:spPr>
          <a:xfrm flipH="1" flipV="1">
            <a:off x="3357716" y="4308987"/>
            <a:ext cx="609600" cy="152400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4267199" y="5258929"/>
            <a:ext cx="2871019" cy="830997"/>
          </a:xfrm>
          <a:prstGeom prst="rect">
            <a:avLst/>
          </a:prstGeom>
          <a:noFill/>
        </p:spPr>
        <p:txBody>
          <a:bodyPr wrap="square" rtlCol="0">
            <a:spAutoFit/>
          </a:bodyPr>
          <a:lstStyle/>
          <a:p>
            <a:r>
              <a:rPr lang="en-US" sz="1600" b="1" dirty="0" smtClean="0">
                <a:latin typeface="Georgia" panose="02040502050405020303" pitchFamily="18" charset="0"/>
              </a:rPr>
              <a:t>Select ‘Severe Maternal Morbidity Forms’ from dropdown</a:t>
            </a:r>
            <a:endParaRPr lang="en-US" sz="1600" b="1" dirty="0">
              <a:latin typeface="Georgia" panose="02040502050405020303" pitchFamily="18" charset="0"/>
            </a:endParaRPr>
          </a:p>
        </p:txBody>
      </p:sp>
      <p:sp>
        <p:nvSpPr>
          <p:cNvPr id="11" name="Title 8"/>
          <p:cNvSpPr txBox="1">
            <a:spLocks/>
          </p:cNvSpPr>
          <p:nvPr/>
        </p:nvSpPr>
        <p:spPr>
          <a:xfrm>
            <a:off x="380144" y="159774"/>
            <a:ext cx="8763000" cy="742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Georgia" panose="02040502050405020303" pitchFamily="18" charset="0"/>
                <a:ea typeface="+mj-ea"/>
                <a:cs typeface="+mj-cs"/>
              </a:defRPr>
            </a:lvl1pPr>
          </a:lstStyle>
          <a:p>
            <a:pPr algn="l"/>
            <a:r>
              <a:rPr lang="en-US" sz="3200" b="1" dirty="0" smtClean="0">
                <a:solidFill>
                  <a:schemeClr val="tx2"/>
                </a:solidFill>
                <a:latin typeface="Lucida Sans" pitchFamily="34" charset="0"/>
              </a:rPr>
              <a:t>Council on Patient Safety in </a:t>
            </a:r>
            <a:br>
              <a:rPr lang="en-US" sz="3200" b="1" dirty="0" smtClean="0">
                <a:solidFill>
                  <a:schemeClr val="tx2"/>
                </a:solidFill>
                <a:latin typeface="Lucida Sans" pitchFamily="34" charset="0"/>
              </a:rPr>
            </a:br>
            <a:r>
              <a:rPr lang="en-US" sz="3200" b="1" dirty="0" smtClean="0">
                <a:solidFill>
                  <a:schemeClr val="tx2"/>
                </a:solidFill>
                <a:latin typeface="Lucida Sans" pitchFamily="34" charset="0"/>
              </a:rPr>
              <a:t>Women’s Health Care Website</a:t>
            </a:r>
            <a:endParaRPr lang="en-US" sz="3200" b="1" dirty="0">
              <a:solidFill>
                <a:schemeClr val="tx2"/>
              </a:solidFill>
              <a:latin typeface="Lucida Sans" pitchFamily="34" charset="0"/>
            </a:endParaRPr>
          </a:p>
        </p:txBody>
      </p:sp>
    </p:spTree>
    <p:extLst>
      <p:ext uri="{BB962C8B-B14F-4D97-AF65-F5344CB8AC3E}">
        <p14:creationId xmlns:p14="http://schemas.microsoft.com/office/powerpoint/2010/main" val="3903618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272012"/>
            <a:ext cx="6019800" cy="369332"/>
          </a:xfrm>
          <a:prstGeom prst="rect">
            <a:avLst/>
          </a:prstGeom>
          <a:solidFill>
            <a:srgbClr val="002060"/>
          </a:solidFill>
        </p:spPr>
        <p:txBody>
          <a:bodyPr wrap="square" rtlCol="0">
            <a:spAutoFit/>
          </a:bodyPr>
          <a:lstStyle/>
          <a:p>
            <a:pPr algn="ctr"/>
            <a:r>
              <a:rPr lang="en-US" b="1" dirty="0" smtClean="0">
                <a:solidFill>
                  <a:schemeClr val="bg1"/>
                </a:solidFill>
                <a:latin typeface="Georgia" panose="02040502050405020303" pitchFamily="18" charset="0"/>
              </a:rPr>
              <a:t>www.safehealthcareforeverywoman.org</a:t>
            </a:r>
            <a:endParaRPr lang="en-US" b="1" dirty="0">
              <a:solidFill>
                <a:schemeClr val="bg1"/>
              </a:solidFill>
              <a:latin typeface="Georgia" panose="02040502050405020303" pitchFamily="18" charset="0"/>
            </a:endParaRPr>
          </a:p>
        </p:txBody>
      </p:sp>
      <p:pic>
        <p:nvPicPr>
          <p:cNvPr id="3" name="Picture 2"/>
          <p:cNvPicPr>
            <a:picLocks noChangeAspect="1"/>
          </p:cNvPicPr>
          <p:nvPr/>
        </p:nvPicPr>
        <p:blipFill rotWithShape="1">
          <a:blip r:embed="rId2"/>
          <a:srcRect l="10714" t="7954" b="16289"/>
          <a:stretch/>
        </p:blipFill>
        <p:spPr>
          <a:xfrm>
            <a:off x="876300" y="1731316"/>
            <a:ext cx="5715000" cy="3879273"/>
          </a:xfrm>
          <a:prstGeom prst="rect">
            <a:avLst/>
          </a:prstGeom>
          <a:ln>
            <a:solidFill>
              <a:schemeClr val="tx1"/>
            </a:solidFill>
          </a:ln>
          <a:effectLst>
            <a:outerShdw blurRad="63500" sx="102000" sy="102000" algn="ctr" rotWithShape="0">
              <a:prstClr val="black">
                <a:alpha val="40000"/>
              </a:prstClr>
            </a:outerShdw>
          </a:effectLst>
        </p:spPr>
      </p:pic>
      <p:cxnSp>
        <p:nvCxnSpPr>
          <p:cNvPr id="5" name="Straight Arrow Connector 4"/>
          <p:cNvCxnSpPr/>
          <p:nvPr/>
        </p:nvCxnSpPr>
        <p:spPr>
          <a:xfrm flipH="1" flipV="1">
            <a:off x="2590800" y="4191000"/>
            <a:ext cx="1066800" cy="175260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10" name="Title 8"/>
          <p:cNvSpPr>
            <a:spLocks noGrp="1"/>
          </p:cNvSpPr>
          <p:nvPr>
            <p:ph type="title"/>
          </p:nvPr>
        </p:nvSpPr>
        <p:spPr>
          <a:xfrm>
            <a:off x="381000" y="356419"/>
            <a:ext cx="8763000" cy="742950"/>
          </a:xfrm>
        </p:spPr>
        <p:txBody>
          <a:bodyPr>
            <a:noAutofit/>
          </a:bodyPr>
          <a:lstStyle/>
          <a:p>
            <a:r>
              <a:rPr lang="en-US" sz="3200" b="1" dirty="0" smtClean="0"/>
              <a:t>Council on Patient Safety in </a:t>
            </a:r>
            <a:r>
              <a:rPr lang="en-US" sz="3200" b="1" dirty="0"/>
              <a:t/>
            </a:r>
            <a:br>
              <a:rPr lang="en-US" sz="3200" b="1" dirty="0"/>
            </a:br>
            <a:r>
              <a:rPr lang="en-US" sz="3200" b="1" dirty="0" smtClean="0"/>
              <a:t>Women’s Health Care Website</a:t>
            </a:r>
            <a:endParaRPr lang="en-US" sz="3200" b="1" dirty="0"/>
          </a:p>
        </p:txBody>
      </p:sp>
      <p:sp>
        <p:nvSpPr>
          <p:cNvPr id="11" name="TextBox 10"/>
          <p:cNvSpPr txBox="1"/>
          <p:nvPr/>
        </p:nvSpPr>
        <p:spPr>
          <a:xfrm>
            <a:off x="3733799" y="5772283"/>
            <a:ext cx="4653117" cy="584775"/>
          </a:xfrm>
          <a:prstGeom prst="rect">
            <a:avLst/>
          </a:prstGeom>
          <a:noFill/>
        </p:spPr>
        <p:txBody>
          <a:bodyPr wrap="square" rtlCol="0">
            <a:spAutoFit/>
          </a:bodyPr>
          <a:lstStyle/>
          <a:p>
            <a:r>
              <a:rPr lang="en-US" sz="1600" b="1" dirty="0" smtClean="0">
                <a:latin typeface="Georgia" panose="02040502050405020303" pitchFamily="18" charset="0"/>
              </a:rPr>
              <a:t>Sign in with your registered email address or click ‘Need an account?’ to create one</a:t>
            </a:r>
            <a:endParaRPr lang="en-US" sz="1600" b="1" dirty="0">
              <a:latin typeface="Georgia" panose="02040502050405020303" pitchFamily="18" charset="0"/>
            </a:endParaRPr>
          </a:p>
        </p:txBody>
      </p:sp>
      <p:cxnSp>
        <p:nvCxnSpPr>
          <p:cNvPr id="13" name="Straight Arrow Connector 12"/>
          <p:cNvCxnSpPr/>
          <p:nvPr/>
        </p:nvCxnSpPr>
        <p:spPr>
          <a:xfrm flipH="1" flipV="1">
            <a:off x="2590800" y="4572000"/>
            <a:ext cx="1066800" cy="137160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869090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272012"/>
            <a:ext cx="6019800" cy="369332"/>
          </a:xfrm>
          <a:prstGeom prst="rect">
            <a:avLst/>
          </a:prstGeom>
          <a:solidFill>
            <a:srgbClr val="002060"/>
          </a:solidFill>
        </p:spPr>
        <p:txBody>
          <a:bodyPr wrap="square" rtlCol="0">
            <a:spAutoFit/>
          </a:bodyPr>
          <a:lstStyle/>
          <a:p>
            <a:pPr algn="ctr"/>
            <a:r>
              <a:rPr lang="en-US" b="1" dirty="0" smtClean="0">
                <a:solidFill>
                  <a:schemeClr val="bg1"/>
                </a:solidFill>
                <a:latin typeface="Georgia" panose="02040502050405020303" pitchFamily="18" charset="0"/>
              </a:rPr>
              <a:t>www.safehealthcareforeverywoman.org</a:t>
            </a:r>
            <a:endParaRPr lang="en-US" b="1" dirty="0">
              <a:solidFill>
                <a:schemeClr val="bg1"/>
              </a:solidFill>
              <a:latin typeface="Georgia" panose="02040502050405020303" pitchFamily="18" charset="0"/>
            </a:endParaRPr>
          </a:p>
        </p:txBody>
      </p:sp>
      <p:sp>
        <p:nvSpPr>
          <p:cNvPr id="10" name="Title 8"/>
          <p:cNvSpPr>
            <a:spLocks noGrp="1"/>
          </p:cNvSpPr>
          <p:nvPr>
            <p:ph type="title"/>
          </p:nvPr>
        </p:nvSpPr>
        <p:spPr>
          <a:xfrm>
            <a:off x="381000" y="326923"/>
            <a:ext cx="8763000" cy="742950"/>
          </a:xfrm>
        </p:spPr>
        <p:txBody>
          <a:bodyPr>
            <a:noAutofit/>
          </a:bodyPr>
          <a:lstStyle/>
          <a:p>
            <a:r>
              <a:rPr lang="en-US" sz="3200" b="1" dirty="0" smtClean="0"/>
              <a:t>Council on Patient Safety in </a:t>
            </a:r>
            <a:r>
              <a:rPr lang="en-US" sz="3200" b="1" dirty="0"/>
              <a:t/>
            </a:r>
            <a:br>
              <a:rPr lang="en-US" sz="3200" b="1" dirty="0"/>
            </a:br>
            <a:r>
              <a:rPr lang="en-US" sz="3200" b="1" dirty="0" smtClean="0"/>
              <a:t>Women’s Health Care Website</a:t>
            </a:r>
            <a:endParaRPr lang="en-US" sz="3200" b="1" dirty="0"/>
          </a:p>
        </p:txBody>
      </p:sp>
      <p:sp>
        <p:nvSpPr>
          <p:cNvPr id="11" name="TextBox 10"/>
          <p:cNvSpPr txBox="1"/>
          <p:nvPr/>
        </p:nvSpPr>
        <p:spPr>
          <a:xfrm>
            <a:off x="5486400" y="4859272"/>
            <a:ext cx="3429000" cy="830997"/>
          </a:xfrm>
          <a:prstGeom prst="rect">
            <a:avLst/>
          </a:prstGeom>
          <a:noFill/>
        </p:spPr>
        <p:txBody>
          <a:bodyPr wrap="square" rtlCol="0">
            <a:spAutoFit/>
          </a:bodyPr>
          <a:lstStyle/>
          <a:p>
            <a:r>
              <a:rPr lang="en-US" sz="1600" b="1" dirty="0" smtClean="0">
                <a:latin typeface="Georgia" panose="02040502050405020303" pitchFamily="18" charset="0"/>
              </a:rPr>
              <a:t>Click the Severe Maternal Morbidity (SMM) Forms link in order to view and download</a:t>
            </a:r>
            <a:endParaRPr lang="en-US" sz="1600" b="1" dirty="0">
              <a:latin typeface="Georgia" panose="02040502050405020303" pitchFamily="18" charset="0"/>
            </a:endParaRPr>
          </a:p>
        </p:txBody>
      </p:sp>
      <p:pic>
        <p:nvPicPr>
          <p:cNvPr id="2" name="Picture 1"/>
          <p:cNvPicPr>
            <a:picLocks noChangeAspect="1"/>
          </p:cNvPicPr>
          <p:nvPr/>
        </p:nvPicPr>
        <p:blipFill rotWithShape="1">
          <a:blip r:embed="rId2"/>
          <a:srcRect t="32110" r="2752" b="25459"/>
          <a:stretch/>
        </p:blipFill>
        <p:spPr>
          <a:xfrm>
            <a:off x="533400" y="1840604"/>
            <a:ext cx="7924800" cy="2819400"/>
          </a:xfrm>
          <a:prstGeom prst="rect">
            <a:avLst/>
          </a:prstGeom>
          <a:ln>
            <a:solidFill>
              <a:schemeClr val="tx1"/>
            </a:solidFill>
          </a:ln>
          <a:effectLst>
            <a:outerShdw blurRad="50800" dist="38100" dir="16200000" rotWithShape="0">
              <a:prstClr val="black">
                <a:alpha val="40000"/>
              </a:prstClr>
            </a:outerShdw>
          </a:effectLst>
        </p:spPr>
      </p:pic>
      <p:cxnSp>
        <p:nvCxnSpPr>
          <p:cNvPr id="5" name="Straight Arrow Connector 4"/>
          <p:cNvCxnSpPr/>
          <p:nvPr/>
        </p:nvCxnSpPr>
        <p:spPr>
          <a:xfrm flipH="1" flipV="1">
            <a:off x="4572000" y="3327301"/>
            <a:ext cx="762000" cy="208290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70465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457200" rtl="0" eaLnBrk="0" fontAlgn="base" latinLnBrk="0" hangingPunct="0">
              <a:lnSpc>
                <a:spcPct val="100000"/>
              </a:lnSpc>
              <a:spcBef>
                <a:spcPct val="0"/>
              </a:spcBef>
              <a:spcAft>
                <a:spcPct val="0"/>
              </a:spcAft>
              <a:buClrTx/>
              <a:buSzTx/>
              <a:buFontTx/>
              <a:buNone/>
              <a:tabLst/>
              <a:defRPr/>
            </a:pPr>
            <a:r>
              <a:rPr lang="en-US" dirty="0"/>
              <a:t/>
            </a:r>
            <a:br>
              <a:rPr lang="en-US" dirty="0"/>
            </a:br>
            <a:r>
              <a:rPr lang="pl-PL" sz="3200" b="1" kern="1200" dirty="0" smtClean="0">
                <a:solidFill>
                  <a:srgbClr val="595959"/>
                </a:solidFill>
                <a:effectLst/>
                <a:latin typeface="Lucida Sans"/>
                <a:ea typeface="Lucida Sans" pitchFamily="34" charset="0"/>
                <a:cs typeface="Lucida Sans"/>
              </a:rPr>
              <a:t>25 YO G3P2 37 </a:t>
            </a:r>
            <a:r>
              <a:rPr lang="pl-PL" sz="3200" b="1" kern="1200" dirty="0" err="1" smtClean="0">
                <a:solidFill>
                  <a:srgbClr val="595959"/>
                </a:solidFill>
                <a:effectLst/>
                <a:latin typeface="Lucida Sans"/>
                <a:ea typeface="Lucida Sans" pitchFamily="34" charset="0"/>
                <a:cs typeface="Lucida Sans"/>
              </a:rPr>
              <a:t>wks</a:t>
            </a:r>
            <a:endParaRPr lang="pl-PL" dirty="0" smtClean="0">
              <a:effectLst/>
            </a:endParaRPr>
          </a:p>
        </p:txBody>
      </p:sp>
      <p:sp>
        <p:nvSpPr>
          <p:cNvPr id="3" name="Text Placeholder 2"/>
          <p:cNvSpPr>
            <a:spLocks noGrp="1"/>
          </p:cNvSpPr>
          <p:nvPr>
            <p:ph type="body" sz="quarter" idx="13"/>
          </p:nvPr>
        </p:nvSpPr>
        <p:spPr>
          <a:xfrm>
            <a:off x="671190" y="1221921"/>
            <a:ext cx="7315200" cy="4343400"/>
          </a:xfrm>
        </p:spPr>
        <p:txBody>
          <a:bodyPr/>
          <a:lstStyle/>
          <a:p>
            <a:pPr marL="0" indent="0">
              <a:buNone/>
            </a:pPr>
            <a:r>
              <a:rPr lang="en-US" sz="2400" b="1" dirty="0" smtClean="0"/>
              <a:t>Presented </a:t>
            </a:r>
            <a:r>
              <a:rPr lang="en-US" sz="2400" b="1" dirty="0"/>
              <a:t>in labor, known fibroids</a:t>
            </a:r>
          </a:p>
          <a:p>
            <a:pPr lvl="1">
              <a:buSzPct val="97000"/>
              <a:buFont typeface="Wingdings" pitchFamily="2" charset="2"/>
              <a:buChar char="v"/>
            </a:pPr>
            <a:r>
              <a:rPr lang="en-US" b="1" dirty="0"/>
              <a:t> Active phase arrest at 8 cm</a:t>
            </a:r>
          </a:p>
          <a:p>
            <a:pPr lvl="1">
              <a:buSzPct val="97000"/>
              <a:buFont typeface="Wingdings" pitchFamily="2" charset="2"/>
              <a:buChar char="v"/>
            </a:pPr>
            <a:r>
              <a:rPr lang="en-US" sz="2000" b="1" dirty="0"/>
              <a:t> </a:t>
            </a:r>
            <a:r>
              <a:rPr lang="en-US" sz="2000" b="1" dirty="0" smtClean="0"/>
              <a:t> </a:t>
            </a:r>
            <a:r>
              <a:rPr lang="en-US" b="1" dirty="0" smtClean="0"/>
              <a:t>Taken </a:t>
            </a:r>
            <a:r>
              <a:rPr lang="en-US" b="1" dirty="0"/>
              <a:t>for cesarean</a:t>
            </a:r>
          </a:p>
          <a:p>
            <a:pPr lvl="2">
              <a:buFont typeface="Wingdings" pitchFamily="2" charset="2"/>
              <a:buChar char="Ø"/>
            </a:pPr>
            <a:r>
              <a:rPr lang="en-US" sz="2400" b="1" dirty="0"/>
              <a:t>Difficulty getting into uterus due to </a:t>
            </a:r>
            <a:r>
              <a:rPr lang="en-US" sz="2400" b="1" dirty="0" smtClean="0"/>
              <a:t>		fibroids</a:t>
            </a:r>
            <a:endParaRPr lang="en-US" sz="2400" b="1" dirty="0"/>
          </a:p>
          <a:p>
            <a:pPr lvl="2">
              <a:buFont typeface="Wingdings" pitchFamily="2" charset="2"/>
              <a:buChar char="Ø"/>
            </a:pPr>
            <a:r>
              <a:rPr lang="en-US" sz="2400" b="1" dirty="0"/>
              <a:t>EBL 1500 cc during delivery</a:t>
            </a:r>
          </a:p>
          <a:p>
            <a:pPr lvl="2">
              <a:buFont typeface="Wingdings" pitchFamily="2" charset="2"/>
              <a:buChar char="Ø"/>
            </a:pPr>
            <a:r>
              <a:rPr lang="en-US" sz="2400" b="1" dirty="0"/>
              <a:t>HR 120’s, BP 110/50</a:t>
            </a:r>
          </a:p>
          <a:p>
            <a:pPr lvl="1">
              <a:buFont typeface="Wingdings" pitchFamily="2" charset="2"/>
              <a:buChar char="v"/>
            </a:pPr>
            <a:r>
              <a:rPr lang="en-US" b="1" dirty="0" smtClean="0"/>
              <a:t>In </a:t>
            </a:r>
            <a:r>
              <a:rPr lang="en-US" b="1" dirty="0"/>
              <a:t>RR </a:t>
            </a:r>
            <a:r>
              <a:rPr lang="en-US" b="1" dirty="0" err="1"/>
              <a:t>pt</a:t>
            </a:r>
            <a:r>
              <a:rPr lang="en-US" b="1" dirty="0"/>
              <a:t> holding baby, became dizzy, 	</a:t>
            </a:r>
            <a:r>
              <a:rPr lang="en-US" b="1" dirty="0" smtClean="0"/>
              <a:t>			hypotensive</a:t>
            </a:r>
            <a:r>
              <a:rPr lang="en-US" b="1" dirty="0"/>
              <a:t>, </a:t>
            </a:r>
            <a:r>
              <a:rPr lang="en-US" b="1" dirty="0" err="1"/>
              <a:t>tachycardic</a:t>
            </a:r>
            <a:endParaRPr lang="en-US" b="1" dirty="0"/>
          </a:p>
          <a:p>
            <a:pPr lvl="1">
              <a:buFont typeface="Wingdings" pitchFamily="2" charset="2"/>
              <a:buChar char="v"/>
            </a:pPr>
            <a:r>
              <a:rPr lang="en-US" b="1" dirty="0" smtClean="0"/>
              <a:t>Taken </a:t>
            </a:r>
            <a:r>
              <a:rPr lang="en-US" b="1" dirty="0"/>
              <a:t>back to OR; large </a:t>
            </a:r>
            <a:r>
              <a:rPr lang="en-US" b="1" dirty="0" err="1"/>
              <a:t>hemoperitoneum</a:t>
            </a:r>
            <a:r>
              <a:rPr lang="en-US" b="1" dirty="0"/>
              <a:t>; 	</a:t>
            </a:r>
            <a:r>
              <a:rPr lang="en-US" b="1" dirty="0" smtClean="0"/>
              <a:t>	could </a:t>
            </a:r>
            <a:r>
              <a:rPr lang="en-US" b="1" dirty="0"/>
              <a:t>not be resuscitated</a:t>
            </a:r>
          </a:p>
          <a:p>
            <a:endParaRPr lang="en-US" dirty="0"/>
          </a:p>
        </p:txBody>
      </p:sp>
    </p:spTree>
    <p:extLst>
      <p:ext uri="{BB962C8B-B14F-4D97-AF65-F5344CB8AC3E}">
        <p14:creationId xmlns:p14="http://schemas.microsoft.com/office/powerpoint/2010/main" val="30274863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272012"/>
            <a:ext cx="6019800" cy="369332"/>
          </a:xfrm>
          <a:prstGeom prst="rect">
            <a:avLst/>
          </a:prstGeom>
          <a:solidFill>
            <a:srgbClr val="002060"/>
          </a:solidFill>
        </p:spPr>
        <p:txBody>
          <a:bodyPr wrap="square" rtlCol="0">
            <a:spAutoFit/>
          </a:bodyPr>
          <a:lstStyle/>
          <a:p>
            <a:pPr algn="ctr"/>
            <a:r>
              <a:rPr lang="en-US" b="1" dirty="0" smtClean="0">
                <a:solidFill>
                  <a:schemeClr val="bg1"/>
                </a:solidFill>
                <a:latin typeface="Georgia" panose="02040502050405020303" pitchFamily="18" charset="0"/>
              </a:rPr>
              <a:t>www.safehealthcareforeverywoman.org</a:t>
            </a:r>
            <a:endParaRPr lang="en-US" b="1" dirty="0">
              <a:solidFill>
                <a:schemeClr val="bg1"/>
              </a:solidFill>
              <a:latin typeface="Georgia" panose="02040502050405020303" pitchFamily="18" charset="0"/>
            </a:endParaRPr>
          </a:p>
        </p:txBody>
      </p:sp>
      <p:sp>
        <p:nvSpPr>
          <p:cNvPr id="10" name="Title 8"/>
          <p:cNvSpPr>
            <a:spLocks noGrp="1"/>
          </p:cNvSpPr>
          <p:nvPr>
            <p:ph type="title"/>
          </p:nvPr>
        </p:nvSpPr>
        <p:spPr>
          <a:xfrm>
            <a:off x="381000" y="270387"/>
            <a:ext cx="8763000" cy="742950"/>
          </a:xfrm>
        </p:spPr>
        <p:txBody>
          <a:bodyPr>
            <a:noAutofit/>
          </a:bodyPr>
          <a:lstStyle/>
          <a:p>
            <a:r>
              <a:rPr lang="en-US" sz="3200" b="1" dirty="0" smtClean="0"/>
              <a:t>Council on Patient Safety in </a:t>
            </a:r>
            <a:r>
              <a:rPr lang="en-US" sz="3200" b="1" dirty="0"/>
              <a:t/>
            </a:r>
            <a:br>
              <a:rPr lang="en-US" sz="3200" b="1" dirty="0"/>
            </a:br>
            <a:r>
              <a:rPr lang="en-US" sz="3200" b="1" dirty="0" smtClean="0"/>
              <a:t>Women’s Health Care Website</a:t>
            </a:r>
            <a:endParaRPr lang="en-US" sz="3200" b="1" dirty="0"/>
          </a:p>
        </p:txBody>
      </p:sp>
      <p:pic>
        <p:nvPicPr>
          <p:cNvPr id="3" name="Picture 2"/>
          <p:cNvPicPr>
            <a:picLocks noChangeAspect="1"/>
          </p:cNvPicPr>
          <p:nvPr/>
        </p:nvPicPr>
        <p:blipFill rotWithShape="1">
          <a:blip r:embed="rId2"/>
          <a:srcRect b="9447"/>
          <a:stretch/>
        </p:blipFill>
        <p:spPr>
          <a:xfrm>
            <a:off x="914400" y="1842248"/>
            <a:ext cx="3875088" cy="4436633"/>
          </a:xfrm>
          <a:prstGeom prst="rect">
            <a:avLst/>
          </a:prstGeom>
          <a:ln>
            <a:solidFill>
              <a:schemeClr val="tx1"/>
            </a:solidFill>
          </a:ln>
          <a:effectLst>
            <a:outerShdw blurRad="63500" sx="102000" sy="102000" algn="ctr" rotWithShape="0">
              <a:prstClr val="black">
                <a:alpha val="40000"/>
              </a:prstClr>
            </a:outerShdw>
          </a:effectLst>
        </p:spPr>
      </p:pic>
      <p:sp>
        <p:nvSpPr>
          <p:cNvPr id="8" name="TextBox 7"/>
          <p:cNvSpPr txBox="1"/>
          <p:nvPr/>
        </p:nvSpPr>
        <p:spPr>
          <a:xfrm>
            <a:off x="4953000" y="2983347"/>
            <a:ext cx="3048000" cy="1477328"/>
          </a:xfrm>
          <a:prstGeom prst="rect">
            <a:avLst/>
          </a:prstGeom>
          <a:noFill/>
        </p:spPr>
        <p:txBody>
          <a:bodyPr wrap="square" rtlCol="0">
            <a:spAutoFit/>
          </a:bodyPr>
          <a:lstStyle/>
          <a:p>
            <a:r>
              <a:rPr lang="en-US" b="1" dirty="0" smtClean="0">
                <a:latin typeface="Lucida Sans" pitchFamily="34" charset="0"/>
              </a:rPr>
              <a:t>Once clicked, it will open in Microsoft Word where data can be entered and saved on your local device. </a:t>
            </a:r>
            <a:endParaRPr lang="en-US" b="1" dirty="0">
              <a:latin typeface="Lucida Sans" pitchFamily="34" charset="0"/>
            </a:endParaRPr>
          </a:p>
        </p:txBody>
      </p:sp>
    </p:spTree>
    <p:extLst>
      <p:ext uri="{BB962C8B-B14F-4D97-AF65-F5344CB8AC3E}">
        <p14:creationId xmlns:p14="http://schemas.microsoft.com/office/powerpoint/2010/main" val="17386004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6200"/>
            <a:ext cx="8534400" cy="975852"/>
          </a:xfrm>
        </p:spPr>
        <p:txBody>
          <a:bodyPr>
            <a:noAutofit/>
          </a:bodyPr>
          <a:lstStyle/>
          <a:p>
            <a:r>
              <a:rPr lang="en-US" sz="3200" b="1" dirty="0" smtClean="0"/>
              <a:t>Council on Patient Safety in Women’s Health Care Website</a:t>
            </a:r>
            <a:endParaRPr lang="en-US" sz="3200" b="1" dirty="0"/>
          </a:p>
        </p:txBody>
      </p:sp>
      <p:sp>
        <p:nvSpPr>
          <p:cNvPr id="4" name="TextBox 3"/>
          <p:cNvSpPr txBox="1"/>
          <p:nvPr/>
        </p:nvSpPr>
        <p:spPr>
          <a:xfrm>
            <a:off x="1828800" y="1280013"/>
            <a:ext cx="6019800" cy="369332"/>
          </a:xfrm>
          <a:prstGeom prst="rect">
            <a:avLst/>
          </a:prstGeom>
          <a:solidFill>
            <a:srgbClr val="002060"/>
          </a:solidFill>
        </p:spPr>
        <p:txBody>
          <a:bodyPr wrap="square" rtlCol="0">
            <a:spAutoFit/>
          </a:bodyPr>
          <a:lstStyle/>
          <a:p>
            <a:pPr algn="ctr"/>
            <a:r>
              <a:rPr lang="en-US" b="1" dirty="0" smtClean="0">
                <a:solidFill>
                  <a:schemeClr val="bg1"/>
                </a:solidFill>
                <a:latin typeface="Georgia" panose="02040502050405020303" pitchFamily="18" charset="0"/>
              </a:rPr>
              <a:t>www.safehealthcareforeverywoman.org</a:t>
            </a:r>
            <a:endParaRPr lang="en-US" b="1" dirty="0">
              <a:solidFill>
                <a:schemeClr val="bg1"/>
              </a:solidFill>
              <a:latin typeface="Georgia" panose="02040502050405020303" pitchFamily="18" charset="0"/>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994" t="8436" r="23387" b="19852"/>
          <a:stretch/>
        </p:blipFill>
        <p:spPr bwMode="auto">
          <a:xfrm>
            <a:off x="1150087" y="1667066"/>
            <a:ext cx="4346145" cy="465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5259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04" y="76200"/>
            <a:ext cx="8987896" cy="877529"/>
          </a:xfrm>
        </p:spPr>
        <p:txBody>
          <a:bodyPr>
            <a:normAutofit/>
          </a:bodyPr>
          <a:lstStyle/>
          <a:p>
            <a:pPr lvl="0"/>
            <a:r>
              <a:rPr lang="en-US" sz="3200" b="1" dirty="0" smtClean="0"/>
              <a:t>SMM Review Process</a:t>
            </a:r>
            <a:endParaRPr lang="en-US" sz="3200" b="1" dirty="0"/>
          </a:p>
        </p:txBody>
      </p:sp>
      <p:sp>
        <p:nvSpPr>
          <p:cNvPr id="3" name="Content Placeholder 2"/>
          <p:cNvSpPr>
            <a:spLocks noGrp="1"/>
          </p:cNvSpPr>
          <p:nvPr>
            <p:ph type="body" sz="quarter" idx="13"/>
          </p:nvPr>
        </p:nvSpPr>
        <p:spPr>
          <a:xfrm>
            <a:off x="381000" y="1219200"/>
            <a:ext cx="8534400" cy="4724400"/>
          </a:xfrm>
        </p:spPr>
        <p:txBody>
          <a:bodyPr>
            <a:normAutofit fontScale="92500" lnSpcReduction="10000"/>
          </a:bodyPr>
          <a:lstStyle/>
          <a:p>
            <a:pPr>
              <a:buSzPct val="100000"/>
              <a:buFont typeface="Arial" pitchFamily="34" charset="0"/>
              <a:buChar char="•"/>
            </a:pPr>
            <a:r>
              <a:rPr lang="en-US" sz="2600" dirty="0" smtClean="0"/>
              <a:t> Can use SMM abstraction and assessment form</a:t>
            </a:r>
          </a:p>
          <a:p>
            <a:pPr lvl="1">
              <a:buSzPct val="100000"/>
              <a:buFont typeface="Wingdings" panose="05000000000000000000" pitchFamily="2" charset="2"/>
              <a:buChar char="Ø"/>
            </a:pPr>
            <a:r>
              <a:rPr lang="en-US" sz="2400" dirty="0" smtClean="0"/>
              <a:t> Abstraction: </a:t>
            </a:r>
          </a:p>
          <a:p>
            <a:pPr lvl="2">
              <a:buFont typeface="Wingdings" pitchFamily="2" charset="2"/>
              <a:buChar char="§"/>
            </a:pPr>
            <a:r>
              <a:rPr lang="en-US" sz="2400" dirty="0" smtClean="0"/>
              <a:t> Trained abstractor</a:t>
            </a:r>
          </a:p>
          <a:p>
            <a:pPr lvl="2">
              <a:buFont typeface="Wingdings" pitchFamily="2" charset="2"/>
              <a:buChar char="§"/>
            </a:pPr>
            <a:r>
              <a:rPr lang="en-US" sz="2400" dirty="0" smtClean="0"/>
              <a:t> Capture analyzable and descriptive data from medical 	record</a:t>
            </a:r>
          </a:p>
          <a:p>
            <a:pPr lvl="2">
              <a:buFont typeface="Wingdings" pitchFamily="2" charset="2"/>
              <a:buChar char="§"/>
            </a:pPr>
            <a:r>
              <a:rPr lang="en-US" sz="2400" dirty="0" smtClean="0"/>
              <a:t> Identify specific morbidity</a:t>
            </a:r>
          </a:p>
          <a:p>
            <a:pPr lvl="2">
              <a:buFont typeface="Wingdings" pitchFamily="2" charset="2"/>
              <a:buChar char="§"/>
            </a:pPr>
            <a:r>
              <a:rPr lang="en-US" sz="2400" dirty="0" smtClean="0"/>
              <a:t> Develop narrative of key aspects of morbidity</a:t>
            </a:r>
          </a:p>
          <a:p>
            <a:pPr lvl="2">
              <a:buFont typeface="Wingdings" pitchFamily="2" charset="2"/>
              <a:buChar char="§"/>
            </a:pPr>
            <a:r>
              <a:rPr lang="en-US" sz="2400" dirty="0" smtClean="0"/>
              <a:t> Focused questions re: care quality</a:t>
            </a:r>
          </a:p>
          <a:p>
            <a:pPr lvl="3">
              <a:buFont typeface="Wingdings" pitchFamily="2" charset="2"/>
              <a:buChar char="§"/>
            </a:pPr>
            <a:r>
              <a:rPr lang="en-US" sz="2400" dirty="0" smtClean="0"/>
              <a:t> Was hypertension recognized appropriately</a:t>
            </a:r>
          </a:p>
          <a:p>
            <a:pPr lvl="3">
              <a:buFont typeface="Wingdings" pitchFamily="2" charset="2"/>
              <a:buChar char="§"/>
            </a:pPr>
            <a:r>
              <a:rPr lang="en-US" sz="2400" dirty="0" smtClean="0"/>
              <a:t> Did woman appropriately receive magnesium</a:t>
            </a:r>
          </a:p>
          <a:p>
            <a:pPr lvl="3">
              <a:buFont typeface="Wingdings" pitchFamily="2" charset="2"/>
              <a:buChar char="§"/>
            </a:pPr>
            <a:r>
              <a:rPr lang="en-US" sz="2400" dirty="0" smtClean="0"/>
              <a:t> Was severe hypertension treated in a timely fashion</a:t>
            </a:r>
          </a:p>
          <a:p>
            <a:pPr lvl="3">
              <a:buFont typeface="Wingdings" pitchFamily="2" charset="2"/>
              <a:buChar char="§"/>
            </a:pPr>
            <a:r>
              <a:rPr lang="en-US" sz="2400" dirty="0" smtClean="0"/>
              <a:t> Was woman delivered in a timely fashion</a:t>
            </a:r>
          </a:p>
        </p:txBody>
      </p:sp>
    </p:spTree>
    <p:extLst>
      <p:ext uri="{BB962C8B-B14F-4D97-AF65-F5344CB8AC3E}">
        <p14:creationId xmlns:p14="http://schemas.microsoft.com/office/powerpoint/2010/main" val="4939074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839200" cy="749710"/>
          </a:xfrm>
        </p:spPr>
        <p:txBody>
          <a:bodyPr>
            <a:noAutofit/>
          </a:bodyPr>
          <a:lstStyle/>
          <a:p>
            <a:pPr lvl="0"/>
            <a:r>
              <a:rPr lang="en-US" sz="3200" b="1" dirty="0" smtClean="0"/>
              <a:t>Assessment: Done by Committee</a:t>
            </a:r>
            <a:endParaRPr lang="en-US" sz="3200" b="1" dirty="0"/>
          </a:p>
        </p:txBody>
      </p:sp>
      <p:sp>
        <p:nvSpPr>
          <p:cNvPr id="3" name="Text Placeholder 2"/>
          <p:cNvSpPr>
            <a:spLocks noGrp="1"/>
          </p:cNvSpPr>
          <p:nvPr>
            <p:ph type="body" sz="quarter" idx="13"/>
          </p:nvPr>
        </p:nvSpPr>
        <p:spPr>
          <a:xfrm>
            <a:off x="914400" y="1371600"/>
            <a:ext cx="8229600" cy="4343400"/>
          </a:xfrm>
        </p:spPr>
        <p:txBody>
          <a:bodyPr>
            <a:normAutofit/>
          </a:bodyPr>
          <a:lstStyle/>
          <a:p>
            <a:pPr lvl="0">
              <a:buSzPct val="95000"/>
              <a:buFont typeface="Arial" pitchFamily="34" charset="0"/>
              <a:buChar char="•"/>
            </a:pPr>
            <a:r>
              <a:rPr lang="en-US" sz="2800" dirty="0" smtClean="0"/>
              <a:t> Identify whether opportunities to alter 	outcome (strong, possible, none)</a:t>
            </a:r>
          </a:p>
          <a:p>
            <a:pPr lvl="0">
              <a:buSzPct val="95000"/>
              <a:buFont typeface="Arial" pitchFamily="34" charset="0"/>
              <a:buChar char="•"/>
            </a:pPr>
            <a:r>
              <a:rPr lang="en-US" sz="2800" dirty="0" smtClean="0"/>
              <a:t> If yes enumerate and make specific 	recommendations</a:t>
            </a:r>
          </a:p>
          <a:p>
            <a:pPr lvl="0">
              <a:buSzPct val="95000"/>
              <a:buFont typeface="Arial" pitchFamily="34" charset="0"/>
              <a:buChar char="•"/>
            </a:pPr>
            <a:r>
              <a:rPr lang="en-US" sz="2800" dirty="0" smtClean="0"/>
              <a:t> Identify things that went well</a:t>
            </a:r>
          </a:p>
          <a:p>
            <a:pPr>
              <a:buSzPct val="95000"/>
              <a:buFont typeface="Arial" pitchFamily="34" charset="0"/>
              <a:buChar char="•"/>
            </a:pPr>
            <a:r>
              <a:rPr lang="en-US" sz="2800" dirty="0" smtClean="0"/>
              <a:t> Conduct of committee</a:t>
            </a:r>
          </a:p>
          <a:p>
            <a:pPr lvl="1">
              <a:buSzPct val="95000"/>
              <a:buFont typeface="Wingdings" pitchFamily="2" charset="2"/>
              <a:buChar char="§"/>
            </a:pPr>
            <a:r>
              <a:rPr lang="en-US" dirty="0" smtClean="0"/>
              <a:t> Just culture or other nonjudgmental approach</a:t>
            </a:r>
          </a:p>
        </p:txBody>
      </p:sp>
    </p:spTree>
    <p:extLst>
      <p:ext uri="{BB962C8B-B14F-4D97-AF65-F5344CB8AC3E}">
        <p14:creationId xmlns:p14="http://schemas.microsoft.com/office/powerpoint/2010/main" val="31058958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40" b="2453"/>
          <a:stretch/>
        </p:blipFill>
        <p:spPr bwMode="auto">
          <a:xfrm>
            <a:off x="2079521" y="913754"/>
            <a:ext cx="5181600" cy="536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8300" y="152400"/>
            <a:ext cx="8775700" cy="488138"/>
          </a:xfrm>
        </p:spPr>
        <p:txBody>
          <a:bodyPr>
            <a:noAutofit/>
          </a:bodyPr>
          <a:lstStyle/>
          <a:p>
            <a:pPr algn="ctr"/>
            <a:r>
              <a:rPr lang="en-US" sz="3200" b="1" dirty="0" smtClean="0"/>
              <a:t>Just Culture</a:t>
            </a:r>
            <a:endParaRPr lang="en-US" sz="3200" b="1" dirty="0"/>
          </a:p>
        </p:txBody>
      </p:sp>
    </p:spTree>
    <p:extLst>
      <p:ext uri="{BB962C8B-B14F-4D97-AF65-F5344CB8AC3E}">
        <p14:creationId xmlns:p14="http://schemas.microsoft.com/office/powerpoint/2010/main" val="1905436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81755796"/>
              </p:ext>
            </p:extLst>
          </p:nvPr>
        </p:nvGraphicFramePr>
        <p:xfrm>
          <a:off x="580983" y="1188728"/>
          <a:ext cx="8563017" cy="880567"/>
        </p:xfrm>
        <a:graphic>
          <a:graphicData uri="http://schemas.openxmlformats.org/drawingml/2006/table">
            <a:tbl>
              <a:tblPr firstRow="1" bandRow="1"/>
              <a:tblGrid>
                <a:gridCol w="8563017"/>
              </a:tblGrid>
              <a:tr h="0">
                <a:tc>
                  <a:txBody>
                    <a:bodyPr/>
                    <a:lstStyle/>
                    <a:p>
                      <a:pPr marL="0" marR="0">
                        <a:lnSpc>
                          <a:spcPct val="107000"/>
                        </a:lnSpc>
                        <a:spcBef>
                          <a:spcPts val="0"/>
                        </a:spcBef>
                        <a:spcAft>
                          <a:spcPts val="0"/>
                        </a:spcAft>
                        <a:tabLst>
                          <a:tab pos="1786255" algn="l"/>
                        </a:tabLst>
                      </a:pPr>
                      <a:r>
                        <a:rPr lang="en-US" sz="1800" dirty="0">
                          <a:solidFill>
                            <a:srgbClr val="FFFFFF"/>
                          </a:solidFill>
                          <a:effectLst/>
                          <a:latin typeface="+mn-lt"/>
                          <a:ea typeface="Calibri"/>
                          <a:cs typeface="Times New Roman"/>
                        </a:rPr>
                        <a:t>ABSTRACTION	</a:t>
                      </a:r>
                      <a:endParaRPr lang="en-US" sz="1800" dirty="0">
                        <a:effectLst/>
                        <a:latin typeface="+mn-lt"/>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0">
                <a:tc>
                  <a:txBody>
                    <a:bodyPr/>
                    <a:lstStyle/>
                    <a:p>
                      <a:pPr marL="0" marR="0">
                        <a:lnSpc>
                          <a:spcPct val="107000"/>
                        </a:lnSpc>
                        <a:spcBef>
                          <a:spcPts val="0"/>
                        </a:spcBef>
                        <a:spcAft>
                          <a:spcPts val="0"/>
                        </a:spcAft>
                      </a:pPr>
                      <a:r>
                        <a:rPr lang="en-US" sz="1800" dirty="0">
                          <a:effectLst/>
                          <a:latin typeface="+mn-lt"/>
                          <a:ea typeface="Calibri"/>
                          <a:cs typeface="Times New Roman"/>
                        </a:rPr>
                        <a:t>[Screened Positive by] </a:t>
                      </a:r>
                      <a:r>
                        <a:rPr lang="en-US" sz="1800" b="1" dirty="0" smtClean="0">
                          <a:solidFill>
                            <a:srgbClr val="FF0000"/>
                          </a:solidFill>
                          <a:effectLst/>
                          <a:latin typeface="+mn-lt"/>
                          <a:ea typeface="Calibri"/>
                          <a:cs typeface="Times New Roman"/>
                        </a:rPr>
                        <a:t>NEW</a:t>
                      </a:r>
                      <a:endParaRPr lang="en-US" sz="1800" b="1" dirty="0">
                        <a:solidFill>
                          <a:srgbClr val="FF0000"/>
                        </a:solidFill>
                        <a:effectLst/>
                        <a:latin typeface="+mn-lt"/>
                        <a:ea typeface="Calibri"/>
                        <a:cs typeface="Times New Roman"/>
                      </a:endParaRPr>
                    </a:p>
                    <a:p>
                      <a:pPr marL="0" marR="0">
                        <a:lnSpc>
                          <a:spcPct val="107000"/>
                        </a:lnSpc>
                        <a:spcBef>
                          <a:spcPts val="0"/>
                        </a:spcBef>
                        <a:spcAft>
                          <a:spcPts val="0"/>
                        </a:spcAft>
                      </a:pPr>
                      <a:r>
                        <a:rPr lang="en-US" sz="1800" dirty="0" err="1">
                          <a:effectLst/>
                          <a:latin typeface="+mn-lt"/>
                          <a:ea typeface="Calibri"/>
                          <a:cs typeface="Times New Roman"/>
                        </a:rPr>
                        <a:t>ICDDx</a:t>
                      </a:r>
                      <a:r>
                        <a:rPr lang="en-US" sz="1800" dirty="0">
                          <a:effectLst/>
                          <a:latin typeface="+mn-lt"/>
                          <a:ea typeface="Calibri"/>
                          <a:cs typeface="Times New Roman"/>
                        </a:rPr>
                        <a:t> Code </a:t>
                      </a:r>
                      <a:r>
                        <a:rPr lang="en-US" sz="1800" dirty="0">
                          <a:effectLst/>
                          <a:latin typeface="+mn-lt"/>
                          <a:ea typeface="MS Gothic"/>
                          <a:cs typeface="Segoe UI Symbol"/>
                        </a:rPr>
                        <a:t>☐</a:t>
                      </a:r>
                      <a:r>
                        <a:rPr lang="en-US" sz="1800" dirty="0">
                          <a:effectLst/>
                          <a:latin typeface="+mn-lt"/>
                          <a:ea typeface="Calibri"/>
                          <a:cs typeface="Times New Roman"/>
                        </a:rPr>
                        <a:t>   ICD </a:t>
                      </a:r>
                      <a:r>
                        <a:rPr lang="en-US" sz="1800" dirty="0" err="1">
                          <a:effectLst/>
                          <a:latin typeface="+mn-lt"/>
                          <a:ea typeface="Calibri"/>
                          <a:cs typeface="Times New Roman"/>
                        </a:rPr>
                        <a:t>Px</a:t>
                      </a:r>
                      <a:r>
                        <a:rPr lang="en-US" sz="1800" dirty="0">
                          <a:effectLst/>
                          <a:latin typeface="+mn-lt"/>
                          <a:ea typeface="Calibri"/>
                          <a:cs typeface="Times New Roman"/>
                        </a:rPr>
                        <a:t> Code </a:t>
                      </a:r>
                      <a:r>
                        <a:rPr lang="en-US" sz="1800" dirty="0">
                          <a:effectLst/>
                          <a:latin typeface="+mn-lt"/>
                          <a:ea typeface="MS Gothic"/>
                          <a:cs typeface="Segoe UI Symbol"/>
                        </a:rPr>
                        <a:t>☐</a:t>
                      </a:r>
                      <a:r>
                        <a:rPr lang="en-US" sz="1800" dirty="0">
                          <a:effectLst/>
                          <a:latin typeface="+mn-lt"/>
                          <a:ea typeface="Calibri"/>
                          <a:cs typeface="Times New Roman"/>
                        </a:rPr>
                        <a:t>    ≥4 Units RBC </a:t>
                      </a:r>
                      <a:r>
                        <a:rPr lang="en-US" sz="1800" dirty="0">
                          <a:effectLst/>
                          <a:latin typeface="+mn-lt"/>
                          <a:ea typeface="MS Gothic"/>
                          <a:cs typeface="Segoe UI Symbol"/>
                        </a:rPr>
                        <a:t>☐</a:t>
                      </a:r>
                      <a:r>
                        <a:rPr lang="en-US" sz="1800" dirty="0">
                          <a:effectLst/>
                          <a:latin typeface="+mn-lt"/>
                          <a:ea typeface="Calibri"/>
                          <a:cs typeface="Times New Roman"/>
                        </a:rPr>
                        <a:t>   ICU Admit </a:t>
                      </a:r>
                      <a:r>
                        <a:rPr lang="en-US" sz="1800" dirty="0">
                          <a:effectLst/>
                          <a:latin typeface="+mn-lt"/>
                          <a:ea typeface="MS Gothic"/>
                          <a:cs typeface="Segoe UI Symbol"/>
                        </a:rPr>
                        <a:t>☐</a:t>
                      </a:r>
                      <a:r>
                        <a:rPr lang="en-US" sz="1800" dirty="0">
                          <a:effectLst/>
                          <a:latin typeface="+mn-lt"/>
                          <a:ea typeface="Calibri"/>
                          <a:cs typeface="Times New Roman"/>
                        </a:rPr>
                        <a:t>   PPLOS </a:t>
                      </a:r>
                      <a:r>
                        <a:rPr lang="en-US" sz="1800" dirty="0">
                          <a:effectLst/>
                          <a:latin typeface="+mn-lt"/>
                          <a:ea typeface="MS Gothic"/>
                          <a:cs typeface="Segoe UI Symbol"/>
                        </a:rPr>
                        <a:t>☐</a:t>
                      </a:r>
                      <a:r>
                        <a:rPr lang="en-US" sz="1800" dirty="0">
                          <a:effectLst/>
                          <a:latin typeface="+mn-lt"/>
                          <a:ea typeface="Calibri"/>
                          <a:cs typeface="Times New Roman"/>
                        </a:rPr>
                        <a:t>  Other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6" name="Title 3"/>
          <p:cNvSpPr>
            <a:spLocks noGrp="1"/>
          </p:cNvSpPr>
          <p:nvPr>
            <p:ph type="title"/>
          </p:nvPr>
        </p:nvSpPr>
        <p:spPr>
          <a:xfrm>
            <a:off x="381000" y="76200"/>
            <a:ext cx="8763000" cy="964068"/>
          </a:xfrm>
        </p:spPr>
        <p:txBody>
          <a:bodyPr/>
          <a:lstStyle/>
          <a:p>
            <a:r>
              <a:rPr lang="en-US" sz="3200" b="1" dirty="0" smtClean="0"/>
              <a:t>SMM Review Form </a:t>
            </a:r>
            <a:br>
              <a:rPr lang="en-US" sz="3200" b="1" dirty="0" smtClean="0"/>
            </a:br>
            <a:r>
              <a:rPr lang="en-US" sz="2000" b="1" dirty="0" smtClean="0"/>
              <a:t>(6/3</a:t>
            </a:r>
            <a:r>
              <a:rPr lang="en-US" sz="2000" b="1" dirty="0"/>
              <a:t>/</a:t>
            </a:r>
            <a:r>
              <a:rPr lang="en-US" sz="2000" b="1" dirty="0" smtClean="0"/>
              <a:t>2015 version)</a:t>
            </a:r>
            <a:endParaRPr lang="en-US" sz="3200" b="1" dirty="0"/>
          </a:p>
        </p:txBody>
      </p:sp>
      <p:sp>
        <p:nvSpPr>
          <p:cNvPr id="8" name="TextBox 7"/>
          <p:cNvSpPr txBox="1"/>
          <p:nvPr/>
        </p:nvSpPr>
        <p:spPr>
          <a:xfrm>
            <a:off x="533403" y="2025833"/>
            <a:ext cx="8455027" cy="1477328"/>
          </a:xfrm>
          <a:prstGeom prst="rect">
            <a:avLst/>
          </a:prstGeom>
          <a:noFill/>
        </p:spPr>
        <p:txBody>
          <a:bodyPr wrap="square" rtlCol="0">
            <a:spAutoFit/>
          </a:bodyPr>
          <a:lstStyle/>
          <a:p>
            <a:pPr defTabSz="457200"/>
            <a:r>
              <a:rPr lang="en-US" b="1" dirty="0" smtClean="0">
                <a:solidFill>
                  <a:prstClr val="black"/>
                </a:solidFill>
              </a:rPr>
              <a:t>PATIENT CHARACTERISTICS	</a:t>
            </a:r>
            <a:r>
              <a:rPr lang="en-US" b="1" dirty="0" smtClean="0">
                <a:solidFill>
                  <a:srgbClr val="0070C0"/>
                </a:solidFill>
              </a:rPr>
              <a:t>mostly drop down boxes	</a:t>
            </a:r>
            <a:r>
              <a:rPr lang="en-US" b="1" dirty="0" smtClean="0">
                <a:solidFill>
                  <a:prstClr val="black"/>
                </a:solidFill>
              </a:rPr>
              <a:t>	 </a:t>
            </a:r>
          </a:p>
          <a:p>
            <a:pPr defTabSz="457200"/>
            <a:r>
              <a:rPr lang="en-US" b="1" dirty="0" smtClean="0">
                <a:solidFill>
                  <a:prstClr val="black"/>
                </a:solidFill>
              </a:rPr>
              <a:t>OBSTETRIC HISTORY </a:t>
            </a:r>
          </a:p>
          <a:p>
            <a:pPr defTabSz="457200"/>
            <a:r>
              <a:rPr lang="en-US" b="1" dirty="0" smtClean="0">
                <a:solidFill>
                  <a:prstClr val="black"/>
                </a:solidFill>
              </a:rPr>
              <a:t>PRENATAL CARE (PNC) </a:t>
            </a:r>
          </a:p>
          <a:p>
            <a:pPr defTabSz="457200"/>
            <a:endParaRPr lang="en-US" b="1" dirty="0" smtClean="0">
              <a:solidFill>
                <a:prstClr val="black"/>
              </a:solidFill>
            </a:endParaRPr>
          </a:p>
          <a:p>
            <a:pPr defTabSz="457200"/>
            <a:endParaRPr lang="en-US" b="1"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61826418"/>
              </p:ext>
            </p:extLst>
          </p:nvPr>
        </p:nvGraphicFramePr>
        <p:xfrm>
          <a:off x="554986" y="2988249"/>
          <a:ext cx="8563016" cy="1467612"/>
        </p:xfrm>
        <a:graphic>
          <a:graphicData uri="http://schemas.openxmlformats.org/drawingml/2006/table">
            <a:tbl>
              <a:tblPr firstRow="1" bandRow="1"/>
              <a:tblGrid>
                <a:gridCol w="4281112"/>
                <a:gridCol w="4281904"/>
              </a:tblGrid>
              <a:tr h="0">
                <a:tc>
                  <a:txBody>
                    <a:bodyPr/>
                    <a:lstStyle/>
                    <a:p>
                      <a:pPr marL="0" marR="0">
                        <a:lnSpc>
                          <a:spcPct val="107000"/>
                        </a:lnSpc>
                        <a:spcBef>
                          <a:spcPts val="0"/>
                        </a:spcBef>
                        <a:spcAft>
                          <a:spcPts val="0"/>
                        </a:spcAft>
                      </a:pPr>
                      <a:r>
                        <a:rPr lang="en-US" sz="1800" dirty="0">
                          <a:effectLst/>
                          <a:latin typeface="Calibri"/>
                          <a:ea typeface="Calibri"/>
                          <a:cs typeface="Times New Roman"/>
                        </a:rPr>
                        <a:t>[Assisted Reproductive Technology (ART)]  </a:t>
                      </a:r>
                      <a:r>
                        <a:rPr lang="en-US" sz="1800" b="1" dirty="0" smtClean="0">
                          <a:solidFill>
                            <a:srgbClr val="FF0000"/>
                          </a:solidFill>
                          <a:effectLst/>
                          <a:latin typeface="Calibri"/>
                          <a:ea typeface="Calibri"/>
                          <a:cs typeface="Times New Roman"/>
                        </a:rPr>
                        <a:t>NEW</a:t>
                      </a:r>
                      <a:r>
                        <a:rPr lang="en-US" sz="1800" dirty="0" smtClean="0">
                          <a:effectLst/>
                          <a:latin typeface="Calibri"/>
                          <a:ea typeface="Calibri"/>
                          <a:cs typeface="Times New Roman"/>
                        </a:rPr>
                        <a:t> Yes/No </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If </a:t>
                      </a:r>
                      <a:r>
                        <a:rPr lang="en-US" sz="1800" dirty="0">
                          <a:effectLst/>
                          <a:latin typeface="Calibri"/>
                          <a:ea typeface="Calibri"/>
                          <a:cs typeface="Times New Roman"/>
                        </a:rPr>
                        <a:t>Yes, what: </a:t>
                      </a:r>
                    </a:p>
                    <a:p>
                      <a:pPr marL="0" marR="0">
                        <a:lnSpc>
                          <a:spcPct val="107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smtClean="0">
                          <a:solidFill>
                            <a:schemeClr val="tx1"/>
                          </a:solidFill>
                          <a:effectLst/>
                          <a:latin typeface="Calibri"/>
                          <a:ea typeface="Calibri"/>
                          <a:cs typeface="Times New Roman"/>
                        </a:rPr>
                        <a:t>Depression/Psychiatric</a:t>
                      </a:r>
                      <a:r>
                        <a:rPr lang="en-US" sz="1600" b="1" baseline="0" dirty="0" smtClean="0">
                          <a:solidFill>
                            <a:schemeClr val="tx1"/>
                          </a:solidFill>
                          <a:effectLst/>
                          <a:latin typeface="Calibri"/>
                          <a:ea typeface="Calibri"/>
                          <a:cs typeface="Times New Roman"/>
                        </a:rPr>
                        <a:t> Disorder </a:t>
                      </a:r>
                      <a:r>
                        <a:rPr lang="en-US" sz="1600" b="1" baseline="0" dirty="0" smtClean="0">
                          <a:solidFill>
                            <a:srgbClr val="FF0000"/>
                          </a:solidFill>
                          <a:effectLst/>
                          <a:latin typeface="Calibri"/>
                          <a:ea typeface="Calibri"/>
                          <a:cs typeface="Times New Roman"/>
                        </a:rPr>
                        <a:t>NEW</a:t>
                      </a:r>
                      <a:endParaRPr lang="en-US" sz="1600" b="1" dirty="0">
                        <a:solidFill>
                          <a:srgbClr val="FF000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[Planned/intended place of delivery]</a:t>
                      </a:r>
                    </a:p>
                    <a:p>
                      <a:pPr marL="0" marR="0">
                        <a:lnSpc>
                          <a:spcPct val="107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10" name="TextBox 9"/>
          <p:cNvSpPr txBox="1"/>
          <p:nvPr/>
        </p:nvSpPr>
        <p:spPr>
          <a:xfrm>
            <a:off x="460372" y="4419600"/>
            <a:ext cx="8563017" cy="369332"/>
          </a:xfrm>
          <a:prstGeom prst="rect">
            <a:avLst/>
          </a:prstGeom>
          <a:noFill/>
        </p:spPr>
        <p:txBody>
          <a:bodyPr wrap="square" rtlCol="0">
            <a:spAutoFit/>
          </a:bodyPr>
          <a:lstStyle/>
          <a:p>
            <a:pPr defTabSz="457200"/>
            <a:r>
              <a:rPr lang="en-US" b="1" dirty="0" smtClean="0">
                <a:solidFill>
                  <a:prstClr val="black"/>
                </a:solidFill>
              </a:rPr>
              <a:t>DELIVERY INFORMATION </a:t>
            </a:r>
            <a:endParaRPr lang="en-US" b="1"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196685890"/>
              </p:ext>
            </p:extLst>
          </p:nvPr>
        </p:nvGraphicFramePr>
        <p:xfrm>
          <a:off x="552765" y="4788940"/>
          <a:ext cx="8591237" cy="1467612"/>
        </p:xfrm>
        <a:graphic>
          <a:graphicData uri="http://schemas.openxmlformats.org/drawingml/2006/table">
            <a:tbl>
              <a:tblPr firstRow="1" bandRow="1"/>
              <a:tblGrid>
                <a:gridCol w="8591237"/>
              </a:tblGrid>
              <a:tr h="0">
                <a:tc>
                  <a:txBody>
                    <a:bodyPr/>
                    <a:lstStyle/>
                    <a:p>
                      <a:pPr marL="0" marR="0">
                        <a:lnSpc>
                          <a:spcPct val="107000"/>
                        </a:lnSpc>
                        <a:spcBef>
                          <a:spcPts val="0"/>
                        </a:spcBef>
                        <a:spcAft>
                          <a:spcPts val="0"/>
                        </a:spcAft>
                      </a:pPr>
                      <a:r>
                        <a:rPr lang="en-US" sz="1800" dirty="0">
                          <a:effectLst/>
                          <a:latin typeface="Calibri"/>
                          <a:ea typeface="Calibri"/>
                          <a:cs typeface="Times New Roman"/>
                        </a:rPr>
                        <a:t>[Gestational age at time of morbidity]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[Birth status</a:t>
                      </a:r>
                      <a:r>
                        <a:rPr lang="en-US" sz="1800" dirty="0" smtClean="0">
                          <a:effectLst/>
                          <a:latin typeface="Calibri"/>
                          <a:ea typeface="Calibri"/>
                          <a:cs typeface="Times New Roman"/>
                        </a:rPr>
                        <a:t>]</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[If C-Section]</a:t>
                      </a:r>
                    </a:p>
                    <a:p>
                      <a:pPr marL="0" marR="0">
                        <a:lnSpc>
                          <a:spcPct val="107000"/>
                        </a:lnSpc>
                        <a:spcBef>
                          <a:spcPts val="0"/>
                        </a:spcBef>
                        <a:spcAft>
                          <a:spcPts val="0"/>
                        </a:spcAft>
                      </a:pPr>
                      <a:r>
                        <a:rPr lang="en-US" sz="1800" dirty="0">
                          <a:effectLst/>
                          <a:latin typeface="Calibri"/>
                          <a:ea typeface="Calibri"/>
                          <a:cs typeface="Times New Roman"/>
                        </a:rPr>
                        <a:t>Type of </a:t>
                      </a:r>
                      <a:r>
                        <a:rPr lang="en-US" sz="1800" dirty="0" smtClean="0">
                          <a:effectLst/>
                          <a:latin typeface="Calibri"/>
                          <a:ea typeface="Calibri"/>
                          <a:cs typeface="Times New Roman"/>
                        </a:rPr>
                        <a:t>C-Section</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[Type of anesthesia</a:t>
                      </a:r>
                      <a:r>
                        <a:rPr lang="en-US" sz="1800" dirty="0" smtClean="0">
                          <a:effectLst/>
                          <a:latin typeface="Calibri"/>
                          <a:ea typeface="Calibri"/>
                          <a:cs typeface="Times New Roman"/>
                        </a:rPr>
                        <a:t>]</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16735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04" y="896"/>
            <a:ext cx="8987896" cy="992162"/>
          </a:xfrm>
        </p:spPr>
        <p:txBody>
          <a:bodyPr>
            <a:normAutofit/>
          </a:bodyPr>
          <a:lstStyle/>
          <a:p>
            <a:r>
              <a:rPr lang="en-US" sz="3200" b="1" dirty="0">
                <a:solidFill>
                  <a:schemeClr val="tx2"/>
                </a:solidFill>
              </a:rPr>
              <a:t>Severe Maternal Morbidity Review Form </a:t>
            </a:r>
            <a:endParaRPr lang="en-US" sz="4800" b="1"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52150452"/>
              </p:ext>
            </p:extLst>
          </p:nvPr>
        </p:nvGraphicFramePr>
        <p:xfrm>
          <a:off x="533400" y="1066800"/>
          <a:ext cx="8553450" cy="1467612"/>
        </p:xfrm>
        <a:graphic>
          <a:graphicData uri="http://schemas.openxmlformats.org/drawingml/2006/table">
            <a:tbl>
              <a:tblPr firstRow="1" firstCol="1" bandRow="1"/>
              <a:tblGrid>
                <a:gridCol w="8553450"/>
              </a:tblGrid>
              <a:tr h="0">
                <a:tc>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ABSTRACTION: CASE NARRATIVE AND TIMELINE</a:t>
                      </a:r>
                      <a:endParaRPr lang="en-US" sz="14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Should include brief synopsis focused on the </a:t>
                      </a:r>
                      <a:r>
                        <a:rPr lang="en-US" sz="1800" b="1" dirty="0">
                          <a:effectLst/>
                          <a:latin typeface="Calibri"/>
                          <a:ea typeface="Calibri"/>
                          <a:cs typeface="Times New Roman"/>
                        </a:rPr>
                        <a:t>specific severe maternal morbidity </a:t>
                      </a:r>
                      <a:r>
                        <a:rPr lang="en-US" sz="1800" dirty="0">
                          <a:effectLst/>
                          <a:latin typeface="Calibri"/>
                          <a:ea typeface="Calibri"/>
                          <a:cs typeface="Times New Roman"/>
                        </a:rPr>
                        <a:t>that occurred. It should be concise and pertinent to the particular SMM and include appropriate time line, evaluation and be in chronologic format. Please attempt to identify key moments that impacted care.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7" name="Rectangle 6"/>
          <p:cNvSpPr/>
          <p:nvPr/>
        </p:nvSpPr>
        <p:spPr>
          <a:xfrm>
            <a:off x="3861231" y="3244334"/>
            <a:ext cx="1421543" cy="369332"/>
          </a:xfrm>
          <a:prstGeom prst="rect">
            <a:avLst/>
          </a:prstGeom>
        </p:spPr>
        <p:txBody>
          <a:bodyPr wrap="none">
            <a:spAutoFit/>
          </a:bodyPr>
          <a:lstStyle/>
          <a:p>
            <a:pPr defTabSz="457200"/>
            <a:r>
              <a:rPr lang="en-US" dirty="0">
                <a:solidFill>
                  <a:srgbClr val="FFFFFF"/>
                </a:solidFill>
                <a:ea typeface="Calibri"/>
                <a:cs typeface="Times New Roman"/>
              </a:rPr>
              <a:t>ASSESSMENT</a:t>
            </a:r>
            <a:endParaRPr lang="en-US"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77253794"/>
              </p:ext>
            </p:extLst>
          </p:nvPr>
        </p:nvGraphicFramePr>
        <p:xfrm>
          <a:off x="533400" y="2590800"/>
          <a:ext cx="8553450" cy="3726769"/>
        </p:xfrm>
        <a:graphic>
          <a:graphicData uri="http://schemas.openxmlformats.org/drawingml/2006/table">
            <a:tbl>
              <a:tblPr firstRow="1" firstCol="1" bandRow="1"/>
              <a:tblGrid>
                <a:gridCol w="2778484"/>
                <a:gridCol w="3139172"/>
                <a:gridCol w="2635794"/>
              </a:tblGrid>
              <a:tr h="185242">
                <a:tc gridSpan="3">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ASSESSMENT</a:t>
                      </a:r>
                      <a:endParaRPr lang="en-US" sz="1600" dirty="0">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303879">
                <a:tc>
                  <a:txBody>
                    <a:bodyPr/>
                    <a:lstStyle/>
                    <a:p>
                      <a:pPr marL="342900" marR="0" lvl="0" indent="-342900">
                        <a:lnSpc>
                          <a:spcPct val="107000"/>
                        </a:lnSpc>
                        <a:spcBef>
                          <a:spcPts val="0"/>
                        </a:spcBef>
                        <a:spcAft>
                          <a:spcPts val="0"/>
                        </a:spcAft>
                        <a:buFont typeface="+mj-lt"/>
                        <a:buAutoNum type="alphaUcPeriod"/>
                      </a:pPr>
                      <a:r>
                        <a:rPr lang="en-US" sz="1800" dirty="0">
                          <a:effectLst/>
                          <a:latin typeface="Calibri"/>
                          <a:ea typeface="Calibri"/>
                          <a:cs typeface="Times New Roman"/>
                        </a:rPr>
                        <a:t>[</a:t>
                      </a:r>
                      <a:r>
                        <a:rPr lang="en-US" sz="1800" b="1" dirty="0">
                          <a:effectLst/>
                          <a:latin typeface="Calibri"/>
                          <a:ea typeface="Calibri"/>
                          <a:cs typeface="Times New Roman"/>
                        </a:rPr>
                        <a:t>Primary Cause of Morbidity] </a:t>
                      </a:r>
                      <a:r>
                        <a:rPr lang="en-US" sz="1800" b="1" dirty="0" smtClean="0">
                          <a:solidFill>
                            <a:srgbClr val="FF0000"/>
                          </a:solidFill>
                          <a:effectLst/>
                          <a:latin typeface="Calibri"/>
                          <a:ea typeface="Calibri"/>
                          <a:cs typeface="Times New Roman"/>
                        </a:rPr>
                        <a:t>*</a:t>
                      </a:r>
                      <a:endParaRPr lang="en-US" sz="1800" b="1" dirty="0">
                        <a:solidFill>
                          <a:srgbClr val="FF0000"/>
                        </a:solidFill>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[If trauma indicated as primary cause of morbidity]   </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[Other cause]</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07757">
                <a:tc gridSpan="3">
                  <a:txBody>
                    <a:bodyPr/>
                    <a:lstStyle/>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B.</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[Sequence </a:t>
                      </a:r>
                      <a:r>
                        <a:rPr lang="en-US" sz="1800" dirty="0">
                          <a:effectLst/>
                          <a:latin typeface="Calibri"/>
                          <a:ea typeface="Calibri"/>
                          <a:cs typeface="Times New Roman"/>
                        </a:rPr>
                        <a:t>of Morbidity: Clinical Cause of Morbidity]</a:t>
                      </a:r>
                    </a:p>
                    <a:p>
                      <a:pPr marL="228600" marR="0" algn="ctr">
                        <a:lnSpc>
                          <a:spcPct val="107000"/>
                        </a:lnSpc>
                        <a:spcBef>
                          <a:spcPts val="0"/>
                        </a:spcBef>
                        <a:spcAft>
                          <a:spcPts val="0"/>
                        </a:spcAft>
                      </a:pPr>
                      <a:r>
                        <a:rPr lang="en-US" sz="1800" dirty="0">
                          <a:effectLst/>
                          <a:latin typeface="Calibri"/>
                          <a:ea typeface="Calibri"/>
                          <a:cs typeface="Times New Roman"/>
                        </a:rPr>
                        <a:t>1 and 2 reflect what initiated the final cause resulting in the severe morbidity and 3 is the final cause.</a:t>
                      </a:r>
                    </a:p>
                    <a:p>
                      <a:pPr marL="228600" marR="0" algn="ctr">
                        <a:lnSpc>
                          <a:spcPct val="107000"/>
                        </a:lnSpc>
                        <a:spcBef>
                          <a:spcPts val="0"/>
                        </a:spcBef>
                        <a:spcAft>
                          <a:spcPts val="0"/>
                        </a:spcAft>
                      </a:pPr>
                      <a:r>
                        <a:rPr lang="en-US" sz="1600" i="1" dirty="0">
                          <a:effectLst/>
                          <a:latin typeface="Calibri"/>
                          <a:ea typeface="Calibri"/>
                          <a:cs typeface="Times New Roman"/>
                        </a:rPr>
                        <a:t>For example: 1. Preeclampsia 2. uncontrolled hypertension 3  intracranial bleed</a:t>
                      </a:r>
                      <a:endParaRPr lang="en-US" sz="1600" dirty="0">
                        <a:effectLst/>
                        <a:latin typeface="Calibri"/>
                        <a:ea typeface="Calibri"/>
                        <a:cs typeface="Times New Roman"/>
                      </a:endParaRPr>
                    </a:p>
                    <a:p>
                      <a:pPr marL="228600" marR="0" algn="ctr">
                        <a:lnSpc>
                          <a:spcPct val="107000"/>
                        </a:lnSpc>
                        <a:spcBef>
                          <a:spcPts val="0"/>
                        </a:spcBef>
                        <a:spcAft>
                          <a:spcPts val="0"/>
                        </a:spcAft>
                      </a:pPr>
                      <a:r>
                        <a:rPr lang="en-US" sz="1600" i="1" dirty="0">
                          <a:effectLst/>
                          <a:latin typeface="Calibri"/>
                          <a:ea typeface="Calibri"/>
                          <a:cs typeface="Times New Roman"/>
                        </a:rPr>
                        <a:t>So that 1, caused 2, that resulted in 3 – the severe morbidity event</a:t>
                      </a:r>
                      <a:endParaRPr lang="en-US" sz="1600" dirty="0">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70920">
                <a:tc gridSpan="3">
                  <a:txBody>
                    <a:bodyPr/>
                    <a:lstStyle/>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1.</a:t>
                      </a:r>
                    </a:p>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2.</a:t>
                      </a:r>
                    </a:p>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3.</a:t>
                      </a:r>
                      <a:r>
                        <a:rPr lang="en-US" sz="1100" dirty="0">
                          <a:effectLst/>
                          <a:latin typeface="Calibri"/>
                          <a:ea typeface="Calibri"/>
                          <a:cs typeface="Times New Roman"/>
                        </a:rPr>
                        <a:t> </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3879">
                <a:tc gridSpan="3">
                  <a:txBody>
                    <a:bodyPr/>
                    <a:lstStyle/>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C.   [Affected </a:t>
                      </a:r>
                      <a:r>
                        <a:rPr lang="en-US" sz="1800" dirty="0">
                          <a:effectLst/>
                          <a:latin typeface="Calibri"/>
                          <a:ea typeface="Calibri"/>
                          <a:cs typeface="Times New Roman"/>
                        </a:rPr>
                        <a:t>organ systems (can have &gt;1</a:t>
                      </a:r>
                      <a:r>
                        <a:rPr lang="en-US" sz="1800" dirty="0" smtClean="0">
                          <a:effectLst/>
                          <a:latin typeface="Calibri"/>
                          <a:ea typeface="Calibri"/>
                          <a:cs typeface="Times New Roman"/>
                        </a:rPr>
                        <a:t>)]</a:t>
                      </a:r>
                      <a:endParaRPr lang="en-US" sz="1800" dirty="0">
                        <a:effectLst/>
                        <a:latin typeface="Calibri"/>
                        <a:ea typeface="Calibri"/>
                        <a:cs typeface="Times New Roman"/>
                      </a:endParaRPr>
                    </a:p>
                    <a:p>
                      <a:pPr marL="228600" marR="0">
                        <a:lnSpc>
                          <a:spcPct val="107000"/>
                        </a:lnSpc>
                        <a:spcBef>
                          <a:spcPts val="0"/>
                        </a:spcBef>
                        <a:spcAft>
                          <a:spcPts val="0"/>
                        </a:spcAft>
                      </a:pPr>
                      <a:r>
                        <a:rPr lang="en-US" sz="1100" dirty="0">
                          <a:effectLst/>
                          <a:latin typeface="Calibri"/>
                          <a:ea typeface="Calibri"/>
                          <a:cs typeface="Times New Roman"/>
                        </a:rPr>
                        <a:t> </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210964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68302" y="1162050"/>
            <a:ext cx="8404579" cy="4781550"/>
          </a:xfrm>
        </p:spPr>
        <p:txBody>
          <a:bodyPr/>
          <a:lstStyle/>
          <a:p>
            <a:r>
              <a:rPr lang="en-US" dirty="0">
                <a:solidFill>
                  <a:srgbClr val="FFFFFF"/>
                </a:solidFill>
                <a:latin typeface="Calibri"/>
                <a:ea typeface="Calibri"/>
                <a:cs typeface="Times New Roman"/>
              </a:rPr>
              <a:t>ASSESSMENT: SYSTEM, PROVIDER AND PATIENT FACTORS</a:t>
            </a:r>
            <a:endParaRPr lang="en-US" dirty="0"/>
          </a:p>
        </p:txBody>
      </p:sp>
      <p:sp>
        <p:nvSpPr>
          <p:cNvPr id="5" name="Title 4"/>
          <p:cNvSpPr>
            <a:spLocks noGrp="1"/>
          </p:cNvSpPr>
          <p:nvPr>
            <p:ph type="title"/>
          </p:nvPr>
        </p:nvSpPr>
        <p:spPr>
          <a:xfrm>
            <a:off x="156104" y="76200"/>
            <a:ext cx="8987896" cy="867697"/>
          </a:xfrm>
        </p:spPr>
        <p:txBody>
          <a:bodyPr>
            <a:normAutofit fontScale="90000"/>
          </a:bodyPr>
          <a:lstStyle/>
          <a:p>
            <a:r>
              <a:rPr lang="en-US" sz="3600" dirty="0">
                <a:solidFill>
                  <a:schemeClr val="tx2"/>
                </a:solidFill>
              </a:rPr>
              <a:t>Severe Maternal Morbidity Review Form </a:t>
            </a:r>
            <a:r>
              <a:rPr lang="en-US" sz="3600" dirty="0" smtClean="0">
                <a:solidFill>
                  <a:schemeClr val="tx2"/>
                </a:solidFill>
              </a:rPr>
              <a:t/>
            </a:r>
            <a:br>
              <a:rPr lang="en-US" sz="3600" dirty="0" smtClean="0">
                <a:solidFill>
                  <a:schemeClr val="tx2"/>
                </a:solidFill>
              </a:rPr>
            </a:br>
            <a:r>
              <a:rPr lang="en-US" sz="2200" dirty="0" smtClean="0">
                <a:solidFill>
                  <a:srgbClr val="FF0000"/>
                </a:solidFill>
              </a:rPr>
              <a:t>Section Reorganized</a:t>
            </a:r>
            <a:endParaRPr lang="en-US" sz="4000" dirty="0">
              <a:solidFill>
                <a:srgbClr val="FF0000"/>
              </a:solidFill>
            </a:endParaRPr>
          </a:p>
        </p:txBody>
      </p:sp>
      <p:pic>
        <p:nvPicPr>
          <p:cNvPr id="2" name="Picture 1"/>
          <p:cNvPicPr>
            <a:picLocks noChangeAspect="1"/>
          </p:cNvPicPr>
          <p:nvPr/>
        </p:nvPicPr>
        <p:blipFill>
          <a:blip r:embed="rId2"/>
          <a:stretch>
            <a:fillRect/>
          </a:stretch>
        </p:blipFill>
        <p:spPr>
          <a:xfrm>
            <a:off x="717755" y="1058118"/>
            <a:ext cx="7973961" cy="5155869"/>
          </a:xfrm>
          <a:prstGeom prst="rect">
            <a:avLst/>
          </a:prstGeom>
        </p:spPr>
      </p:pic>
    </p:spTree>
    <p:extLst>
      <p:ext uri="{BB962C8B-B14F-4D97-AF65-F5344CB8AC3E}">
        <p14:creationId xmlns:p14="http://schemas.microsoft.com/office/powerpoint/2010/main" val="42741165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68302" y="1162050"/>
            <a:ext cx="8404579" cy="4781550"/>
          </a:xfrm>
        </p:spPr>
        <p:txBody>
          <a:bodyPr/>
          <a:lstStyle/>
          <a:p>
            <a:r>
              <a:rPr lang="en-US" dirty="0">
                <a:solidFill>
                  <a:srgbClr val="FFFFFF"/>
                </a:solidFill>
                <a:latin typeface="Calibri"/>
                <a:ea typeface="Calibri"/>
                <a:cs typeface="Times New Roman"/>
              </a:rPr>
              <a:t>ASSESSMENT: SYSTEM, PROVIDER AND PATIENT FACTORS</a:t>
            </a:r>
            <a:endParaRPr lang="en-US" dirty="0"/>
          </a:p>
        </p:txBody>
      </p:sp>
      <p:pic>
        <p:nvPicPr>
          <p:cNvPr id="2" name="Picture 1"/>
          <p:cNvPicPr>
            <a:picLocks noChangeAspect="1"/>
          </p:cNvPicPr>
          <p:nvPr/>
        </p:nvPicPr>
        <p:blipFill>
          <a:blip r:embed="rId2"/>
          <a:stretch>
            <a:fillRect/>
          </a:stretch>
        </p:blipFill>
        <p:spPr>
          <a:xfrm>
            <a:off x="368302" y="1219200"/>
            <a:ext cx="8546982" cy="5169856"/>
          </a:xfrm>
          <a:prstGeom prst="rect">
            <a:avLst/>
          </a:prstGeom>
        </p:spPr>
      </p:pic>
      <p:sp>
        <p:nvSpPr>
          <p:cNvPr id="10" name="Title 4"/>
          <p:cNvSpPr>
            <a:spLocks noGrp="1"/>
          </p:cNvSpPr>
          <p:nvPr>
            <p:ph type="title"/>
          </p:nvPr>
        </p:nvSpPr>
        <p:spPr>
          <a:xfrm>
            <a:off x="156104" y="216310"/>
            <a:ext cx="8987896" cy="747251"/>
          </a:xfrm>
        </p:spPr>
        <p:txBody>
          <a:bodyPr>
            <a:normAutofit fontScale="90000"/>
          </a:bodyPr>
          <a:lstStyle/>
          <a:p>
            <a:r>
              <a:rPr lang="en-US" sz="3200" b="1" dirty="0">
                <a:solidFill>
                  <a:schemeClr val="tx2"/>
                </a:solidFill>
              </a:rPr>
              <a:t>Severe Maternal Morbidity Review Form </a:t>
            </a:r>
            <a:r>
              <a:rPr lang="en-US" sz="3200" b="1" dirty="0" smtClean="0">
                <a:solidFill>
                  <a:schemeClr val="tx2"/>
                </a:solidFill>
              </a:rPr>
              <a:t/>
            </a:r>
            <a:br>
              <a:rPr lang="en-US" sz="3200" b="1" dirty="0" smtClean="0">
                <a:solidFill>
                  <a:schemeClr val="tx2"/>
                </a:solidFill>
              </a:rPr>
            </a:br>
            <a:r>
              <a:rPr lang="en-US" sz="2200" b="1" dirty="0" smtClean="0">
                <a:solidFill>
                  <a:srgbClr val="FF0000"/>
                </a:solidFill>
              </a:rPr>
              <a:t>Section Reorganized</a:t>
            </a:r>
            <a:endParaRPr lang="en-US" sz="4000" b="1" dirty="0">
              <a:solidFill>
                <a:srgbClr val="FF0000"/>
              </a:solidFill>
            </a:endParaRPr>
          </a:p>
        </p:txBody>
      </p:sp>
    </p:spTree>
    <p:extLst>
      <p:ext uri="{BB962C8B-B14F-4D97-AF65-F5344CB8AC3E}">
        <p14:creationId xmlns:p14="http://schemas.microsoft.com/office/powerpoint/2010/main" val="15254363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68302" y="1162050"/>
            <a:ext cx="8404579" cy="4781550"/>
          </a:xfrm>
        </p:spPr>
        <p:txBody>
          <a:bodyPr/>
          <a:lstStyle/>
          <a:p>
            <a:r>
              <a:rPr lang="en-US" dirty="0">
                <a:solidFill>
                  <a:srgbClr val="FFFFFF"/>
                </a:solidFill>
                <a:latin typeface="Calibri"/>
                <a:ea typeface="Calibri"/>
                <a:cs typeface="Times New Roman"/>
              </a:rPr>
              <a:t>ASSESSMENT: SYSTEM, PROVIDER AND PATIENT FACTORS</a:t>
            </a:r>
            <a:endParaRPr lang="en-US" dirty="0"/>
          </a:p>
        </p:txBody>
      </p:sp>
      <p:sp>
        <p:nvSpPr>
          <p:cNvPr id="8" name="Title 4"/>
          <p:cNvSpPr>
            <a:spLocks noGrp="1"/>
          </p:cNvSpPr>
          <p:nvPr>
            <p:ph type="title"/>
          </p:nvPr>
        </p:nvSpPr>
        <p:spPr>
          <a:xfrm>
            <a:off x="156104" y="76200"/>
            <a:ext cx="8987896" cy="956187"/>
          </a:xfrm>
        </p:spPr>
        <p:txBody>
          <a:bodyPr>
            <a:normAutofit/>
          </a:bodyPr>
          <a:lstStyle/>
          <a:p>
            <a:r>
              <a:rPr lang="en-US" sz="3200" b="1" dirty="0">
                <a:solidFill>
                  <a:schemeClr val="tx2"/>
                </a:solidFill>
              </a:rPr>
              <a:t>Severe Maternal Morbidity Review Form </a:t>
            </a:r>
            <a:r>
              <a:rPr lang="en-US" sz="2200" b="1" dirty="0" smtClean="0">
                <a:solidFill>
                  <a:srgbClr val="FF0000"/>
                </a:solidFill>
              </a:rPr>
              <a:t>Section Reorganized</a:t>
            </a:r>
            <a:endParaRPr lang="en-US" sz="4000" b="1" dirty="0">
              <a:solidFill>
                <a:srgbClr val="FF0000"/>
              </a:solidFill>
            </a:endParaRPr>
          </a:p>
        </p:txBody>
      </p:sp>
      <p:pic>
        <p:nvPicPr>
          <p:cNvPr id="3" name="Picture 2"/>
          <p:cNvPicPr>
            <a:picLocks noChangeAspect="1"/>
          </p:cNvPicPr>
          <p:nvPr/>
        </p:nvPicPr>
        <p:blipFill>
          <a:blip r:embed="rId2"/>
          <a:stretch>
            <a:fillRect/>
          </a:stretch>
        </p:blipFill>
        <p:spPr>
          <a:xfrm>
            <a:off x="838200" y="1219200"/>
            <a:ext cx="7861182" cy="4799626"/>
          </a:xfrm>
          <a:prstGeom prst="rect">
            <a:avLst/>
          </a:prstGeom>
        </p:spPr>
      </p:pic>
    </p:spTree>
    <p:extLst>
      <p:ext uri="{BB962C8B-B14F-4D97-AF65-F5344CB8AC3E}">
        <p14:creationId xmlns:p14="http://schemas.microsoft.com/office/powerpoint/2010/main" val="38633171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1084086" y="1111316"/>
            <a:ext cx="7164371" cy="5162562"/>
          </a:xfrm>
          <a:prstGeom prst="rect">
            <a:avLst/>
          </a:prstGeom>
          <a:noFill/>
          <a:ln w="9525">
            <a:noFill/>
            <a:miter lim="800000"/>
            <a:headEnd/>
            <a:tailEnd/>
          </a:ln>
          <a:effectLst/>
        </p:spPr>
      </p:pic>
      <p:sp>
        <p:nvSpPr>
          <p:cNvPr id="3" name="Title 2"/>
          <p:cNvSpPr>
            <a:spLocks noGrp="1"/>
          </p:cNvSpPr>
          <p:nvPr>
            <p:ph type="title"/>
          </p:nvPr>
        </p:nvSpPr>
        <p:spPr/>
        <p:txBody>
          <a:bodyPr>
            <a:normAutofit/>
          </a:bodyPr>
          <a:lstStyle/>
          <a:p>
            <a:r>
              <a:rPr lang="en-US" sz="3200" b="1" dirty="0" smtClean="0"/>
              <a:t>California Data: 1991-2006</a:t>
            </a:r>
            <a:endParaRPr lang="en-US" sz="3200" b="1" dirty="0"/>
          </a:p>
        </p:txBody>
      </p:sp>
    </p:spTree>
    <p:extLst>
      <p:ext uri="{BB962C8B-B14F-4D97-AF65-F5344CB8AC3E}">
        <p14:creationId xmlns:p14="http://schemas.microsoft.com/office/powerpoint/2010/main" val="25838522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68302" y="1162050"/>
            <a:ext cx="8404579" cy="4781550"/>
          </a:xfrm>
        </p:spPr>
        <p:txBody>
          <a:bodyPr/>
          <a:lstStyle/>
          <a:p>
            <a:r>
              <a:rPr lang="en-US" dirty="0">
                <a:solidFill>
                  <a:srgbClr val="FFFFFF"/>
                </a:solidFill>
                <a:latin typeface="Calibri"/>
                <a:ea typeface="Calibri"/>
                <a:cs typeface="Times New Roman"/>
              </a:rPr>
              <a:t>ASSESSMENT: SYSTEM, PROVIDER AND PATIENT FACTORS</a:t>
            </a:r>
            <a:endParaRPr lang="en-US" dirty="0"/>
          </a:p>
        </p:txBody>
      </p:sp>
      <p:sp>
        <p:nvSpPr>
          <p:cNvPr id="9" name="Title 4"/>
          <p:cNvSpPr>
            <a:spLocks noGrp="1"/>
          </p:cNvSpPr>
          <p:nvPr>
            <p:ph type="title"/>
          </p:nvPr>
        </p:nvSpPr>
        <p:spPr>
          <a:xfrm>
            <a:off x="156104" y="76200"/>
            <a:ext cx="8987896" cy="907026"/>
          </a:xfrm>
        </p:spPr>
        <p:txBody>
          <a:bodyPr>
            <a:normAutofit fontScale="90000"/>
          </a:bodyPr>
          <a:lstStyle/>
          <a:p>
            <a:r>
              <a:rPr lang="en-US" sz="3600" b="1" dirty="0">
                <a:solidFill>
                  <a:schemeClr val="tx2"/>
                </a:solidFill>
              </a:rPr>
              <a:t>Severe Maternal Morbidity Review Form </a:t>
            </a:r>
            <a:r>
              <a:rPr lang="en-US" sz="2200" dirty="0" smtClean="0">
                <a:solidFill>
                  <a:srgbClr val="FF0000"/>
                </a:solidFill>
              </a:rPr>
              <a:t>Section Reorganized</a:t>
            </a:r>
            <a:endParaRPr lang="en-US" sz="4000" dirty="0">
              <a:solidFill>
                <a:srgbClr val="FF0000"/>
              </a:solidFill>
            </a:endParaRPr>
          </a:p>
        </p:txBody>
      </p:sp>
      <p:pic>
        <p:nvPicPr>
          <p:cNvPr id="3" name="Picture 2"/>
          <p:cNvPicPr>
            <a:picLocks noChangeAspect="1"/>
          </p:cNvPicPr>
          <p:nvPr/>
        </p:nvPicPr>
        <p:blipFill>
          <a:blip r:embed="rId2"/>
          <a:stretch>
            <a:fillRect/>
          </a:stretch>
        </p:blipFill>
        <p:spPr>
          <a:xfrm>
            <a:off x="533403" y="1828800"/>
            <a:ext cx="8451673" cy="3124200"/>
          </a:xfrm>
          <a:prstGeom prst="rect">
            <a:avLst/>
          </a:prstGeom>
        </p:spPr>
      </p:pic>
    </p:spTree>
    <p:extLst>
      <p:ext uri="{BB962C8B-B14F-4D97-AF65-F5344CB8AC3E}">
        <p14:creationId xmlns:p14="http://schemas.microsoft.com/office/powerpoint/2010/main" val="27473271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92620" y="-38100"/>
            <a:ext cx="8683248" cy="952500"/>
          </a:xfrm>
        </p:spPr>
        <p:txBody>
          <a:bodyPr>
            <a:normAutofit/>
          </a:bodyPr>
          <a:lstStyle/>
          <a:p>
            <a:r>
              <a:rPr lang="en-US" sz="3200" b="1" dirty="0">
                <a:solidFill>
                  <a:schemeClr val="tx2"/>
                </a:solidFill>
              </a:rPr>
              <a:t>Severe Maternal Morbidity Review </a:t>
            </a:r>
            <a:r>
              <a:rPr lang="en-US" sz="3200" b="1" dirty="0" smtClean="0">
                <a:solidFill>
                  <a:schemeClr val="tx2"/>
                </a:solidFill>
              </a:rPr>
              <a:t>Form</a:t>
            </a:r>
            <a:endParaRPr lang="en-US" sz="3200" b="1" dirty="0">
              <a:solidFill>
                <a:schemeClr val="tx2"/>
              </a:solidFill>
            </a:endParaRPr>
          </a:p>
        </p:txBody>
      </p:sp>
      <p:pic>
        <p:nvPicPr>
          <p:cNvPr id="7" name="Picture 6"/>
          <p:cNvPicPr>
            <a:picLocks noChangeAspect="1"/>
          </p:cNvPicPr>
          <p:nvPr/>
        </p:nvPicPr>
        <p:blipFill>
          <a:blip r:embed="rId2"/>
          <a:stretch>
            <a:fillRect/>
          </a:stretch>
        </p:blipFill>
        <p:spPr>
          <a:xfrm>
            <a:off x="426686" y="914400"/>
            <a:ext cx="8717314" cy="5299587"/>
          </a:xfrm>
          <a:prstGeom prst="rect">
            <a:avLst/>
          </a:prstGeom>
        </p:spPr>
      </p:pic>
    </p:spTree>
    <p:extLst>
      <p:ext uri="{BB962C8B-B14F-4D97-AF65-F5344CB8AC3E}">
        <p14:creationId xmlns:p14="http://schemas.microsoft.com/office/powerpoint/2010/main" val="128658018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04" y="76200"/>
            <a:ext cx="8987896" cy="897194"/>
          </a:xfrm>
        </p:spPr>
        <p:txBody>
          <a:bodyPr/>
          <a:lstStyle/>
          <a:p>
            <a:r>
              <a:rPr lang="en-US" sz="4000" b="1" dirty="0" smtClean="0">
                <a:solidFill>
                  <a:schemeClr val="tx2"/>
                </a:solidFill>
              </a:rPr>
              <a:t>Example 1</a:t>
            </a:r>
            <a:endParaRPr lang="en-US" sz="4400" b="1" dirty="0">
              <a:solidFill>
                <a:schemeClr val="tx2"/>
              </a:solidFill>
            </a:endParaRPr>
          </a:p>
        </p:txBody>
      </p:sp>
      <p:sp>
        <p:nvSpPr>
          <p:cNvPr id="3" name="Text Placeholder 2"/>
          <p:cNvSpPr>
            <a:spLocks noGrp="1"/>
          </p:cNvSpPr>
          <p:nvPr>
            <p:ph type="body" sz="quarter" idx="13"/>
          </p:nvPr>
        </p:nvSpPr>
        <p:spPr>
          <a:xfrm>
            <a:off x="381000" y="1295400"/>
            <a:ext cx="8763000" cy="4343400"/>
          </a:xfrm>
        </p:spPr>
        <p:txBody>
          <a:bodyPr/>
          <a:lstStyle/>
          <a:p>
            <a:pPr>
              <a:buFont typeface="Arial" pitchFamily="34" charset="0"/>
              <a:buChar char="•"/>
            </a:pPr>
            <a:r>
              <a:rPr lang="en-US" sz="2400" dirty="0" smtClean="0"/>
              <a:t> </a:t>
            </a:r>
            <a:r>
              <a:rPr lang="en-US" sz="3200" b="1" dirty="0" smtClean="0"/>
              <a:t>43 YO with known </a:t>
            </a:r>
            <a:r>
              <a:rPr lang="en-US" sz="3200" b="1" dirty="0" err="1" smtClean="0"/>
              <a:t>previa</a:t>
            </a:r>
            <a:r>
              <a:rPr lang="en-US" sz="3200" b="1" dirty="0" smtClean="0"/>
              <a:t>, presumed 	</a:t>
            </a:r>
            <a:r>
              <a:rPr lang="en-US" sz="3200" b="1" dirty="0" err="1" smtClean="0"/>
              <a:t>accreta</a:t>
            </a:r>
            <a:endParaRPr lang="en-US" sz="3200" b="1" dirty="0" smtClean="0"/>
          </a:p>
          <a:p>
            <a:pPr lvl="1"/>
            <a:r>
              <a:rPr lang="en-US" sz="2800" b="1" dirty="0" smtClean="0"/>
              <a:t> Presents at 37 </a:t>
            </a:r>
            <a:r>
              <a:rPr lang="en-US" sz="2800" b="1" dirty="0" err="1" smtClean="0"/>
              <a:t>wks</a:t>
            </a:r>
            <a:r>
              <a:rPr lang="en-US" sz="2800" b="1" dirty="0" smtClean="0"/>
              <a:t> with hemorrhage</a:t>
            </a:r>
          </a:p>
          <a:p>
            <a:pPr lvl="1"/>
            <a:r>
              <a:rPr lang="en-US" sz="2800" b="1" dirty="0" smtClean="0"/>
              <a:t> To OR cesarean hysterectomy performed</a:t>
            </a:r>
          </a:p>
          <a:p>
            <a:pPr lvl="2"/>
            <a:r>
              <a:rPr lang="en-US" sz="2000" b="1" dirty="0" smtClean="0"/>
              <a:t>Becomes hypotensive, </a:t>
            </a:r>
            <a:r>
              <a:rPr lang="en-US" sz="2000" b="1" dirty="0" err="1" smtClean="0"/>
              <a:t>tachycardic</a:t>
            </a:r>
            <a:r>
              <a:rPr lang="en-US" sz="2000" b="1" dirty="0" smtClean="0"/>
              <a:t>, Develops DIC</a:t>
            </a:r>
          </a:p>
          <a:p>
            <a:pPr lvl="2"/>
            <a:r>
              <a:rPr lang="en-US" sz="2000" b="1" dirty="0" smtClean="0"/>
              <a:t>Difficulty finding extra surgical help</a:t>
            </a:r>
          </a:p>
          <a:p>
            <a:pPr lvl="1"/>
            <a:r>
              <a:rPr lang="en-US" sz="2800" b="1" dirty="0" smtClean="0"/>
              <a:t> EBL 4 liters, transfused 8 PRBCs, 6 FFP</a:t>
            </a:r>
          </a:p>
          <a:p>
            <a:pPr lvl="1"/>
            <a:r>
              <a:rPr lang="en-US" sz="2800" b="1" dirty="0" smtClean="0"/>
              <a:t> To SICU postop intubated</a:t>
            </a:r>
          </a:p>
          <a:p>
            <a:pPr lvl="1"/>
            <a:r>
              <a:rPr lang="en-US" sz="2800" b="1" dirty="0" smtClean="0"/>
              <a:t> Discharge home on POD 4</a:t>
            </a:r>
          </a:p>
        </p:txBody>
      </p:sp>
    </p:spTree>
    <p:extLst>
      <p:ext uri="{BB962C8B-B14F-4D97-AF65-F5344CB8AC3E}">
        <p14:creationId xmlns:p14="http://schemas.microsoft.com/office/powerpoint/2010/main" val="1963689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40262758"/>
              </p:ext>
            </p:extLst>
          </p:nvPr>
        </p:nvGraphicFramePr>
        <p:xfrm>
          <a:off x="553196" y="1109933"/>
          <a:ext cx="8467025" cy="880567"/>
        </p:xfrm>
        <a:graphic>
          <a:graphicData uri="http://schemas.openxmlformats.org/drawingml/2006/table">
            <a:tbl>
              <a:tblPr firstRow="1" bandRow="1"/>
              <a:tblGrid>
                <a:gridCol w="8467025"/>
              </a:tblGrid>
              <a:tr h="0">
                <a:tc>
                  <a:txBody>
                    <a:bodyPr/>
                    <a:lstStyle/>
                    <a:p>
                      <a:pPr marL="0" marR="0">
                        <a:lnSpc>
                          <a:spcPct val="107000"/>
                        </a:lnSpc>
                        <a:spcBef>
                          <a:spcPts val="0"/>
                        </a:spcBef>
                        <a:spcAft>
                          <a:spcPts val="0"/>
                        </a:spcAft>
                        <a:tabLst>
                          <a:tab pos="1786255" algn="l"/>
                        </a:tabLst>
                      </a:pPr>
                      <a:r>
                        <a:rPr lang="en-US" sz="1800" dirty="0">
                          <a:solidFill>
                            <a:srgbClr val="FFFFFF"/>
                          </a:solidFill>
                          <a:effectLst/>
                          <a:latin typeface="+mn-lt"/>
                          <a:ea typeface="Calibri"/>
                          <a:cs typeface="Times New Roman"/>
                        </a:rPr>
                        <a:t>ABSTRACTION	</a:t>
                      </a:r>
                      <a:endParaRPr lang="en-US" sz="1800" dirty="0">
                        <a:effectLst/>
                        <a:latin typeface="+mn-lt"/>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0">
                <a:tc>
                  <a:txBody>
                    <a:bodyPr/>
                    <a:lstStyle/>
                    <a:p>
                      <a:pPr marL="0" marR="0">
                        <a:lnSpc>
                          <a:spcPct val="107000"/>
                        </a:lnSpc>
                        <a:spcBef>
                          <a:spcPts val="0"/>
                        </a:spcBef>
                        <a:spcAft>
                          <a:spcPts val="0"/>
                        </a:spcAft>
                      </a:pPr>
                      <a:r>
                        <a:rPr lang="en-US" sz="1800" dirty="0">
                          <a:effectLst/>
                          <a:latin typeface="+mn-lt"/>
                          <a:ea typeface="Calibri"/>
                          <a:cs typeface="Times New Roman"/>
                        </a:rPr>
                        <a:t>[Screened Positive by] </a:t>
                      </a:r>
                    </a:p>
                    <a:p>
                      <a:pPr marL="0" marR="0">
                        <a:lnSpc>
                          <a:spcPct val="107000"/>
                        </a:lnSpc>
                        <a:spcBef>
                          <a:spcPts val="0"/>
                        </a:spcBef>
                        <a:spcAft>
                          <a:spcPts val="0"/>
                        </a:spcAft>
                      </a:pPr>
                      <a:r>
                        <a:rPr lang="en-US" sz="1800" dirty="0" err="1">
                          <a:effectLst/>
                          <a:latin typeface="+mn-lt"/>
                          <a:ea typeface="Calibri"/>
                          <a:cs typeface="Times New Roman"/>
                        </a:rPr>
                        <a:t>ICDDx</a:t>
                      </a:r>
                      <a:r>
                        <a:rPr lang="en-US" sz="1800" dirty="0">
                          <a:effectLst/>
                          <a:latin typeface="+mn-lt"/>
                          <a:ea typeface="Calibri"/>
                          <a:cs typeface="Times New Roman"/>
                        </a:rPr>
                        <a:t> Code </a:t>
                      </a:r>
                      <a:r>
                        <a:rPr lang="en-US" sz="1800" dirty="0">
                          <a:effectLst/>
                          <a:latin typeface="+mn-lt"/>
                          <a:ea typeface="MS Gothic"/>
                          <a:cs typeface="Segoe UI Symbol"/>
                        </a:rPr>
                        <a:t>☐</a:t>
                      </a:r>
                      <a:r>
                        <a:rPr lang="en-US" sz="1800" dirty="0">
                          <a:effectLst/>
                          <a:latin typeface="+mn-lt"/>
                          <a:ea typeface="Calibri"/>
                          <a:cs typeface="Times New Roman"/>
                        </a:rPr>
                        <a:t>   ICD </a:t>
                      </a:r>
                      <a:r>
                        <a:rPr lang="en-US" sz="1800" dirty="0" err="1">
                          <a:effectLst/>
                          <a:latin typeface="+mn-lt"/>
                          <a:ea typeface="Calibri"/>
                          <a:cs typeface="Times New Roman"/>
                        </a:rPr>
                        <a:t>Px</a:t>
                      </a:r>
                      <a:r>
                        <a:rPr lang="en-US" sz="1800" dirty="0">
                          <a:effectLst/>
                          <a:latin typeface="+mn-lt"/>
                          <a:ea typeface="Calibri"/>
                          <a:cs typeface="Times New Roman"/>
                        </a:rPr>
                        <a:t> Code </a:t>
                      </a:r>
                      <a:r>
                        <a:rPr lang="en-US" sz="1800" b="1" dirty="0" smtClean="0">
                          <a:solidFill>
                            <a:srgbClr val="0070C0"/>
                          </a:solidFill>
                          <a:effectLst/>
                          <a:latin typeface="+mn-lt"/>
                          <a:ea typeface="MS Gothic"/>
                          <a:cs typeface="Segoe UI Symbol"/>
                        </a:rPr>
                        <a:t>X</a:t>
                      </a:r>
                      <a:r>
                        <a:rPr lang="en-US" sz="1800" dirty="0" smtClean="0">
                          <a:effectLst/>
                          <a:latin typeface="+mn-lt"/>
                          <a:ea typeface="Calibri"/>
                          <a:cs typeface="Times New Roman"/>
                        </a:rPr>
                        <a:t>    </a:t>
                      </a:r>
                      <a:r>
                        <a:rPr lang="en-US" sz="1800" dirty="0">
                          <a:effectLst/>
                          <a:latin typeface="+mn-lt"/>
                          <a:ea typeface="Calibri"/>
                          <a:cs typeface="Times New Roman"/>
                        </a:rPr>
                        <a:t>≥4 Units RBC </a:t>
                      </a:r>
                      <a:r>
                        <a:rPr lang="en-US" sz="1800" b="1" dirty="0" smtClean="0">
                          <a:solidFill>
                            <a:srgbClr val="0070C0"/>
                          </a:solidFill>
                          <a:effectLst/>
                          <a:latin typeface="+mn-lt"/>
                          <a:ea typeface="MS Gothic"/>
                          <a:cs typeface="Segoe UI Symbol"/>
                        </a:rPr>
                        <a:t>X</a:t>
                      </a:r>
                      <a:r>
                        <a:rPr lang="en-US" sz="1800" dirty="0" smtClean="0">
                          <a:effectLst/>
                          <a:latin typeface="+mn-lt"/>
                          <a:ea typeface="Calibri"/>
                          <a:cs typeface="Times New Roman"/>
                        </a:rPr>
                        <a:t>   </a:t>
                      </a:r>
                      <a:r>
                        <a:rPr lang="en-US" sz="1800" dirty="0">
                          <a:effectLst/>
                          <a:latin typeface="+mn-lt"/>
                          <a:ea typeface="Calibri"/>
                          <a:cs typeface="Times New Roman"/>
                        </a:rPr>
                        <a:t>ICU Admit </a:t>
                      </a:r>
                      <a:r>
                        <a:rPr lang="en-US" sz="1800" b="1" dirty="0" smtClean="0">
                          <a:solidFill>
                            <a:srgbClr val="0070C0"/>
                          </a:solidFill>
                          <a:effectLst/>
                          <a:latin typeface="+mn-lt"/>
                          <a:ea typeface="MS Gothic"/>
                          <a:cs typeface="Segoe UI Symbol"/>
                        </a:rPr>
                        <a:t>X</a:t>
                      </a:r>
                      <a:r>
                        <a:rPr lang="en-US" sz="1800" dirty="0" smtClean="0">
                          <a:effectLst/>
                          <a:latin typeface="+mn-lt"/>
                          <a:ea typeface="Calibri"/>
                          <a:cs typeface="Times New Roman"/>
                        </a:rPr>
                        <a:t>   </a:t>
                      </a:r>
                      <a:r>
                        <a:rPr lang="en-US" sz="1800" dirty="0">
                          <a:effectLst/>
                          <a:latin typeface="+mn-lt"/>
                          <a:ea typeface="Calibri"/>
                          <a:cs typeface="Times New Roman"/>
                        </a:rPr>
                        <a:t>PPLOS </a:t>
                      </a:r>
                      <a:r>
                        <a:rPr lang="en-US" sz="1800" dirty="0">
                          <a:effectLst/>
                          <a:latin typeface="+mn-lt"/>
                          <a:ea typeface="MS Gothic"/>
                          <a:cs typeface="Segoe UI Symbol"/>
                        </a:rPr>
                        <a:t>☐</a:t>
                      </a:r>
                      <a:r>
                        <a:rPr lang="en-US" sz="1800" dirty="0">
                          <a:effectLst/>
                          <a:latin typeface="+mn-lt"/>
                          <a:ea typeface="Calibri"/>
                          <a:cs typeface="Times New Roman"/>
                        </a:rPr>
                        <a:t>  Other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6" name="Title 3"/>
          <p:cNvSpPr>
            <a:spLocks noGrp="1"/>
          </p:cNvSpPr>
          <p:nvPr>
            <p:ph type="title"/>
          </p:nvPr>
        </p:nvSpPr>
        <p:spPr>
          <a:xfrm>
            <a:off x="381000" y="76200"/>
            <a:ext cx="8763000" cy="887361"/>
          </a:xfrm>
        </p:spPr>
        <p:txBody>
          <a:bodyPr/>
          <a:lstStyle/>
          <a:p>
            <a:r>
              <a:rPr lang="en-US" sz="3200" b="1" dirty="0" smtClean="0"/>
              <a:t>SMM Review Form Example 1</a:t>
            </a:r>
            <a:endParaRPr lang="en-US" sz="3200" b="1" dirty="0"/>
          </a:p>
        </p:txBody>
      </p:sp>
      <p:sp>
        <p:nvSpPr>
          <p:cNvPr id="8" name="TextBox 7"/>
          <p:cNvSpPr txBox="1"/>
          <p:nvPr/>
        </p:nvSpPr>
        <p:spPr>
          <a:xfrm>
            <a:off x="575608" y="1960517"/>
            <a:ext cx="8563016" cy="1477328"/>
          </a:xfrm>
          <a:prstGeom prst="rect">
            <a:avLst/>
          </a:prstGeom>
          <a:noFill/>
        </p:spPr>
        <p:txBody>
          <a:bodyPr wrap="square" rtlCol="0">
            <a:spAutoFit/>
          </a:bodyPr>
          <a:lstStyle/>
          <a:p>
            <a:pPr defTabSz="457200"/>
            <a:r>
              <a:rPr lang="en-US" b="1" dirty="0" smtClean="0">
                <a:solidFill>
                  <a:prstClr val="black"/>
                </a:solidFill>
              </a:rPr>
              <a:t>PATIENT CHARACTERISTICS </a:t>
            </a:r>
          </a:p>
          <a:p>
            <a:pPr defTabSz="457200"/>
            <a:r>
              <a:rPr lang="en-US" b="1" dirty="0" smtClean="0">
                <a:solidFill>
                  <a:prstClr val="black"/>
                </a:solidFill>
              </a:rPr>
              <a:t>OBSTETRIC HISTORY </a:t>
            </a:r>
          </a:p>
          <a:p>
            <a:pPr defTabSz="457200"/>
            <a:r>
              <a:rPr lang="en-US" b="1" dirty="0" smtClean="0">
                <a:solidFill>
                  <a:prstClr val="black"/>
                </a:solidFill>
              </a:rPr>
              <a:t>PRENATAL CARE (PNC) </a:t>
            </a:r>
          </a:p>
          <a:p>
            <a:pPr defTabSz="457200"/>
            <a:endParaRPr lang="en-US" b="1" dirty="0">
              <a:solidFill>
                <a:prstClr val="black"/>
              </a:solidFill>
            </a:endParaRPr>
          </a:p>
          <a:p>
            <a:pPr defTabSz="457200"/>
            <a:endParaRPr lang="en-US" b="1"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60978603"/>
              </p:ext>
            </p:extLst>
          </p:nvPr>
        </p:nvGraphicFramePr>
        <p:xfrm>
          <a:off x="572917" y="2836968"/>
          <a:ext cx="8447301" cy="1467612"/>
        </p:xfrm>
        <a:graphic>
          <a:graphicData uri="http://schemas.openxmlformats.org/drawingml/2006/table">
            <a:tbl>
              <a:tblPr firstRow="1" bandRow="1"/>
              <a:tblGrid>
                <a:gridCol w="4223260"/>
                <a:gridCol w="4224041"/>
              </a:tblGrid>
              <a:tr h="0">
                <a:tc>
                  <a:txBody>
                    <a:bodyPr/>
                    <a:lstStyle/>
                    <a:p>
                      <a:pPr marL="0" marR="0">
                        <a:lnSpc>
                          <a:spcPct val="107000"/>
                        </a:lnSpc>
                        <a:spcBef>
                          <a:spcPts val="0"/>
                        </a:spcBef>
                        <a:spcAft>
                          <a:spcPts val="0"/>
                        </a:spcAft>
                      </a:pPr>
                      <a:r>
                        <a:rPr lang="en-US" sz="1800" dirty="0">
                          <a:effectLst/>
                          <a:latin typeface="Calibri"/>
                          <a:ea typeface="Calibri"/>
                          <a:cs typeface="Times New Roman"/>
                        </a:rPr>
                        <a:t>[Assisted Reproductive Technology (ART)]  Yes/No </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If </a:t>
                      </a:r>
                      <a:r>
                        <a:rPr lang="en-US" sz="1800" b="1" dirty="0">
                          <a:solidFill>
                            <a:srgbClr val="0070C0"/>
                          </a:solidFill>
                          <a:effectLst/>
                          <a:latin typeface="Calibri"/>
                          <a:ea typeface="Calibri"/>
                          <a:cs typeface="Times New Roman"/>
                        </a:rPr>
                        <a:t>Yes</a:t>
                      </a:r>
                      <a:r>
                        <a:rPr lang="en-US" sz="1800" dirty="0">
                          <a:effectLst/>
                          <a:latin typeface="Calibri"/>
                          <a:ea typeface="Calibri"/>
                          <a:cs typeface="Times New Roman"/>
                        </a:rPr>
                        <a:t>, what: </a:t>
                      </a:r>
                      <a:r>
                        <a:rPr lang="en-US" sz="1800" b="1" dirty="0" smtClean="0">
                          <a:solidFill>
                            <a:srgbClr val="0070C0"/>
                          </a:solidFill>
                          <a:effectLst/>
                          <a:latin typeface="Calibri"/>
                          <a:ea typeface="Calibri"/>
                          <a:cs typeface="Times New Roman"/>
                        </a:rPr>
                        <a:t>IVF</a:t>
                      </a:r>
                      <a:endParaRPr lang="en-US" sz="1800" b="1" dirty="0">
                        <a:solidFill>
                          <a:srgbClr val="0070C0"/>
                        </a:solidFill>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smtClean="0">
                          <a:solidFill>
                            <a:srgbClr val="0070C0"/>
                          </a:solidFill>
                          <a:effectLst/>
                          <a:latin typeface="Calibri"/>
                          <a:ea typeface="Calibri"/>
                          <a:cs typeface="Times New Roman"/>
                        </a:rPr>
                        <a:t>Most of these are drop</a:t>
                      </a:r>
                      <a:r>
                        <a:rPr lang="en-US" sz="1600" b="1" baseline="0" dirty="0" smtClean="0">
                          <a:solidFill>
                            <a:srgbClr val="0070C0"/>
                          </a:solidFill>
                          <a:effectLst/>
                          <a:latin typeface="Calibri"/>
                          <a:ea typeface="Calibri"/>
                          <a:cs typeface="Times New Roman"/>
                        </a:rPr>
                        <a:t> down boxes</a:t>
                      </a:r>
                      <a:endParaRPr lang="en-US" sz="16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[Planned/intended place of delivery]</a:t>
                      </a:r>
                    </a:p>
                    <a:p>
                      <a:pPr marL="0" marR="0">
                        <a:lnSpc>
                          <a:spcPct val="107000"/>
                        </a:lnSpc>
                        <a:spcBef>
                          <a:spcPts val="0"/>
                        </a:spcBef>
                        <a:spcAft>
                          <a:spcPts val="0"/>
                        </a:spcAft>
                      </a:pPr>
                      <a:r>
                        <a:rPr lang="en-US" sz="1800" b="1" dirty="0" smtClean="0">
                          <a:solidFill>
                            <a:srgbClr val="0070C0"/>
                          </a:solidFill>
                          <a:effectLst/>
                          <a:latin typeface="Calibri"/>
                          <a:ea typeface="Calibri"/>
                          <a:cs typeface="Times New Roman"/>
                        </a:rPr>
                        <a:t>Level 3</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10" name="TextBox 9"/>
          <p:cNvSpPr txBox="1"/>
          <p:nvPr/>
        </p:nvSpPr>
        <p:spPr>
          <a:xfrm>
            <a:off x="457203" y="4373749"/>
            <a:ext cx="8563017" cy="369332"/>
          </a:xfrm>
          <a:prstGeom prst="rect">
            <a:avLst/>
          </a:prstGeom>
          <a:noFill/>
        </p:spPr>
        <p:txBody>
          <a:bodyPr wrap="square" rtlCol="0">
            <a:spAutoFit/>
          </a:bodyPr>
          <a:lstStyle/>
          <a:p>
            <a:pPr defTabSz="457200"/>
            <a:r>
              <a:rPr lang="en-US" b="1" dirty="0" smtClean="0">
                <a:solidFill>
                  <a:prstClr val="black"/>
                </a:solidFill>
              </a:rPr>
              <a:t>DELIVERY INFORMATION </a:t>
            </a:r>
            <a:endParaRPr lang="en-US" b="1"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095670208"/>
              </p:ext>
            </p:extLst>
          </p:nvPr>
        </p:nvGraphicFramePr>
        <p:xfrm>
          <a:off x="547388" y="4743089"/>
          <a:ext cx="8472833" cy="1467612"/>
        </p:xfrm>
        <a:graphic>
          <a:graphicData uri="http://schemas.openxmlformats.org/drawingml/2006/table">
            <a:tbl>
              <a:tblPr firstRow="1" bandRow="1"/>
              <a:tblGrid>
                <a:gridCol w="8472833"/>
              </a:tblGrid>
              <a:tr h="0">
                <a:tc>
                  <a:txBody>
                    <a:bodyPr/>
                    <a:lstStyle/>
                    <a:p>
                      <a:pPr marL="0" marR="0">
                        <a:lnSpc>
                          <a:spcPct val="107000"/>
                        </a:lnSpc>
                        <a:spcBef>
                          <a:spcPts val="0"/>
                        </a:spcBef>
                        <a:spcAft>
                          <a:spcPts val="0"/>
                        </a:spcAft>
                      </a:pPr>
                      <a:r>
                        <a:rPr lang="en-US" sz="1800" dirty="0">
                          <a:effectLst/>
                          <a:latin typeface="Calibri"/>
                          <a:ea typeface="Calibri"/>
                          <a:cs typeface="Times New Roman"/>
                        </a:rPr>
                        <a:t>[Gestational age at time of morbidity]  </a:t>
                      </a:r>
                      <a:r>
                        <a:rPr lang="en-US" sz="1800" b="1" dirty="0" smtClean="0">
                          <a:solidFill>
                            <a:srgbClr val="0070C0"/>
                          </a:solidFill>
                          <a:effectLst/>
                          <a:latin typeface="Calibri"/>
                          <a:ea typeface="Calibri"/>
                          <a:cs typeface="Times New Roman"/>
                        </a:rPr>
                        <a:t>37</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[Birth status</a:t>
                      </a:r>
                      <a:r>
                        <a:rPr lang="en-US" sz="1800" dirty="0" smtClean="0">
                          <a:effectLst/>
                          <a:latin typeface="Calibri"/>
                          <a:ea typeface="Calibri"/>
                          <a:cs typeface="Times New Roman"/>
                        </a:rPr>
                        <a:t>] </a:t>
                      </a:r>
                      <a:r>
                        <a:rPr lang="en-US" sz="1800" b="1" dirty="0" smtClean="0">
                          <a:solidFill>
                            <a:srgbClr val="0070C0"/>
                          </a:solidFill>
                          <a:effectLst/>
                          <a:latin typeface="Calibri"/>
                          <a:ea typeface="Calibri"/>
                          <a:cs typeface="Times New Roman"/>
                        </a:rPr>
                        <a:t>live born</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[If C-Section</a:t>
                      </a:r>
                      <a:r>
                        <a:rPr lang="en-US" sz="1800" dirty="0" smtClean="0">
                          <a:effectLst/>
                          <a:latin typeface="Calibri"/>
                          <a:ea typeface="Calibri"/>
                          <a:cs typeface="Times New Roman"/>
                        </a:rPr>
                        <a:t>] </a:t>
                      </a:r>
                      <a:r>
                        <a:rPr lang="en-US" sz="1800" b="1" dirty="0" smtClean="0">
                          <a:solidFill>
                            <a:srgbClr val="0070C0"/>
                          </a:solidFill>
                          <a:effectLst/>
                          <a:latin typeface="Calibri"/>
                          <a:ea typeface="Calibri"/>
                          <a:cs typeface="Times New Roman"/>
                        </a:rPr>
                        <a:t>classical/hysterectomy</a:t>
                      </a:r>
                      <a:endParaRPr lang="en-US" sz="1800" b="1" dirty="0">
                        <a:solidFill>
                          <a:srgbClr val="0070C0"/>
                        </a:solidFill>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Type of </a:t>
                      </a:r>
                      <a:r>
                        <a:rPr lang="en-US" sz="1800" dirty="0" smtClean="0">
                          <a:effectLst/>
                          <a:latin typeface="Calibri"/>
                          <a:ea typeface="Calibri"/>
                          <a:cs typeface="Times New Roman"/>
                        </a:rPr>
                        <a:t>C-Section</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[Type of anesthesia</a:t>
                      </a:r>
                      <a:r>
                        <a:rPr lang="en-US" sz="1800" dirty="0" smtClean="0">
                          <a:effectLst/>
                          <a:latin typeface="Calibri"/>
                          <a:ea typeface="Calibri"/>
                          <a:cs typeface="Times New Roman"/>
                        </a:rPr>
                        <a:t>] </a:t>
                      </a:r>
                      <a:r>
                        <a:rPr lang="en-US" sz="1800" b="1" dirty="0" smtClean="0">
                          <a:solidFill>
                            <a:srgbClr val="0070C0"/>
                          </a:solidFill>
                          <a:effectLst/>
                          <a:latin typeface="Calibri"/>
                          <a:ea typeface="Calibri"/>
                          <a:cs typeface="Times New Roman"/>
                        </a:rPr>
                        <a:t>general</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11779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3027077"/>
              </p:ext>
            </p:extLst>
          </p:nvPr>
        </p:nvGraphicFramePr>
        <p:xfrm>
          <a:off x="533400" y="1083630"/>
          <a:ext cx="8287104" cy="1467612"/>
        </p:xfrm>
        <a:graphic>
          <a:graphicData uri="http://schemas.openxmlformats.org/drawingml/2006/table">
            <a:tbl>
              <a:tblPr firstRow="1" firstCol="1" bandRow="1"/>
              <a:tblGrid>
                <a:gridCol w="8287104"/>
              </a:tblGrid>
              <a:tr h="0">
                <a:tc>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ABSTRACTION: CASE NARRATIVE AND TIMELINE</a:t>
                      </a:r>
                      <a:endParaRPr lang="en-US" sz="14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Should include brief synopsis focused on the specific severe maternal morbidity that occurred. It should be concise and pertinent to the particular SMM and include appropriate time line, evaluation and be in chronologic format. Please attempt to identify key moments that impacted care.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7" name="Rectangle 6"/>
          <p:cNvSpPr/>
          <p:nvPr/>
        </p:nvSpPr>
        <p:spPr>
          <a:xfrm>
            <a:off x="3861231" y="3244334"/>
            <a:ext cx="1421543" cy="369332"/>
          </a:xfrm>
          <a:prstGeom prst="rect">
            <a:avLst/>
          </a:prstGeom>
        </p:spPr>
        <p:txBody>
          <a:bodyPr wrap="none">
            <a:spAutoFit/>
          </a:bodyPr>
          <a:lstStyle/>
          <a:p>
            <a:pPr defTabSz="457200"/>
            <a:r>
              <a:rPr lang="en-US" dirty="0">
                <a:solidFill>
                  <a:srgbClr val="FFFFFF"/>
                </a:solidFill>
                <a:ea typeface="Calibri"/>
                <a:cs typeface="Times New Roman"/>
              </a:rPr>
              <a:t>ASSESSMENT</a:t>
            </a:r>
            <a:endParaRPr lang="en-US"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68428200"/>
              </p:ext>
            </p:extLst>
          </p:nvPr>
        </p:nvGraphicFramePr>
        <p:xfrm>
          <a:off x="533400" y="2584634"/>
          <a:ext cx="8287104" cy="3856283"/>
        </p:xfrm>
        <a:graphic>
          <a:graphicData uri="http://schemas.openxmlformats.org/drawingml/2006/table">
            <a:tbl>
              <a:tblPr firstRow="1" firstCol="1" bandRow="1"/>
              <a:tblGrid>
                <a:gridCol w="3333645"/>
                <a:gridCol w="2399741"/>
                <a:gridCol w="2553718"/>
              </a:tblGrid>
              <a:tr h="185242">
                <a:tc gridSpan="3">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ASSESSMENT</a:t>
                      </a:r>
                      <a:endParaRPr lang="en-US" sz="1600" dirty="0">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303879">
                <a:tc>
                  <a:txBody>
                    <a:bodyPr/>
                    <a:lstStyle/>
                    <a:p>
                      <a:pPr marL="342900" marR="0" lvl="0" indent="-342900">
                        <a:lnSpc>
                          <a:spcPct val="107000"/>
                        </a:lnSpc>
                        <a:spcBef>
                          <a:spcPts val="0"/>
                        </a:spcBef>
                        <a:spcAft>
                          <a:spcPts val="0"/>
                        </a:spcAft>
                        <a:buFont typeface="+mj-lt"/>
                        <a:buAutoNum type="alphaUcPeriod"/>
                      </a:pPr>
                      <a:r>
                        <a:rPr lang="en-US" sz="1800" dirty="0">
                          <a:effectLst/>
                          <a:latin typeface="Calibri"/>
                          <a:ea typeface="Calibri"/>
                          <a:cs typeface="Times New Roman"/>
                        </a:rPr>
                        <a:t>[Primary Cause of Morbidity] </a:t>
                      </a:r>
                      <a:r>
                        <a:rPr lang="en-US" sz="1800" dirty="0" smtClean="0">
                          <a:effectLst/>
                          <a:latin typeface="Calibri"/>
                          <a:ea typeface="Calibri"/>
                          <a:cs typeface="Times New Roman"/>
                        </a:rPr>
                        <a:t> </a:t>
                      </a:r>
                      <a:r>
                        <a:rPr lang="en-US" sz="1800" b="1" dirty="0" smtClean="0">
                          <a:solidFill>
                            <a:srgbClr val="0070C0"/>
                          </a:solidFill>
                          <a:effectLst/>
                          <a:latin typeface="Calibri"/>
                          <a:ea typeface="Calibri"/>
                          <a:cs typeface="Times New Roman"/>
                        </a:rPr>
                        <a:t>OB hemorrhage</a:t>
                      </a:r>
                      <a:endParaRPr lang="en-US" sz="1800" b="1" dirty="0">
                        <a:solidFill>
                          <a:srgbClr val="0070C0"/>
                        </a:solidFill>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[If trauma indicated as primary cause of morbidity]   </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[Other cause]</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238377">
                <a:tc gridSpan="3">
                  <a:txBody>
                    <a:bodyPr/>
                    <a:lstStyle/>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B.</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[Sequence </a:t>
                      </a:r>
                      <a:r>
                        <a:rPr lang="en-US" sz="1800" dirty="0">
                          <a:effectLst/>
                          <a:latin typeface="Calibri"/>
                          <a:ea typeface="Calibri"/>
                          <a:cs typeface="Times New Roman"/>
                        </a:rPr>
                        <a:t>of Morbidity: Clinical Cause of Morbidity]</a:t>
                      </a:r>
                    </a:p>
                    <a:p>
                      <a:pPr marL="228600" marR="0" algn="ctr">
                        <a:lnSpc>
                          <a:spcPct val="107000"/>
                        </a:lnSpc>
                        <a:spcBef>
                          <a:spcPts val="0"/>
                        </a:spcBef>
                        <a:spcAft>
                          <a:spcPts val="0"/>
                        </a:spcAft>
                      </a:pPr>
                      <a:r>
                        <a:rPr lang="en-US" sz="1400" dirty="0">
                          <a:effectLst/>
                          <a:latin typeface="Calibri"/>
                          <a:ea typeface="Calibri"/>
                          <a:cs typeface="Times New Roman"/>
                        </a:rPr>
                        <a:t>1 and 2 reflect what initiated the final cause resulting in the severe morbidity and 3 is the final cause.</a:t>
                      </a:r>
                    </a:p>
                    <a:p>
                      <a:pPr marL="228600" marR="0" algn="ctr">
                        <a:lnSpc>
                          <a:spcPct val="107000"/>
                        </a:lnSpc>
                        <a:spcBef>
                          <a:spcPts val="0"/>
                        </a:spcBef>
                        <a:spcAft>
                          <a:spcPts val="0"/>
                        </a:spcAft>
                      </a:pPr>
                      <a:r>
                        <a:rPr lang="en-US" sz="1600" i="1" dirty="0">
                          <a:effectLst/>
                          <a:latin typeface="Calibri"/>
                          <a:ea typeface="Calibri"/>
                          <a:cs typeface="Times New Roman"/>
                        </a:rPr>
                        <a:t>For example: 1. Preeclampsia 2. uncontrolled hypertension 3  intracranial bleed</a:t>
                      </a:r>
                      <a:endParaRPr lang="en-US" sz="1600" dirty="0">
                        <a:effectLst/>
                        <a:latin typeface="Calibri"/>
                        <a:ea typeface="Calibri"/>
                        <a:cs typeface="Times New Roman"/>
                      </a:endParaRPr>
                    </a:p>
                    <a:p>
                      <a:pPr marL="228600" marR="0" algn="ctr">
                        <a:lnSpc>
                          <a:spcPct val="107000"/>
                        </a:lnSpc>
                        <a:spcBef>
                          <a:spcPts val="0"/>
                        </a:spcBef>
                        <a:spcAft>
                          <a:spcPts val="0"/>
                        </a:spcAft>
                      </a:pPr>
                      <a:r>
                        <a:rPr lang="en-US" sz="1600" i="1" dirty="0">
                          <a:effectLst/>
                          <a:latin typeface="Calibri"/>
                          <a:ea typeface="Calibri"/>
                          <a:cs typeface="Times New Roman"/>
                        </a:rPr>
                        <a:t>So that 1, caused 2, that resulted in 3 – the severe morbidity event</a:t>
                      </a:r>
                      <a:endParaRPr lang="en-US" sz="1600" dirty="0">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70920">
                <a:tc gridSpan="3">
                  <a:txBody>
                    <a:bodyPr/>
                    <a:lstStyle/>
                    <a:p>
                      <a:pPr marL="0" marR="0" lvl="0" indent="0">
                        <a:lnSpc>
                          <a:spcPct val="107000"/>
                        </a:lnSpc>
                        <a:spcBef>
                          <a:spcPts val="0"/>
                        </a:spcBef>
                        <a:spcAft>
                          <a:spcPts val="0"/>
                        </a:spcAft>
                        <a:buFont typeface="+mj-lt"/>
                        <a:buNone/>
                      </a:pPr>
                      <a:r>
                        <a:rPr lang="en-US" sz="1800" b="1" dirty="0" smtClean="0">
                          <a:solidFill>
                            <a:srgbClr val="0070C0"/>
                          </a:solidFill>
                          <a:effectLst/>
                          <a:latin typeface="Calibri"/>
                          <a:ea typeface="Calibri"/>
                          <a:cs typeface="Times New Roman"/>
                        </a:rPr>
                        <a:t>1. </a:t>
                      </a:r>
                      <a:r>
                        <a:rPr lang="en-US" sz="1800" b="1" dirty="0" err="1" smtClean="0">
                          <a:solidFill>
                            <a:srgbClr val="0070C0"/>
                          </a:solidFill>
                          <a:effectLst/>
                          <a:latin typeface="Calibri"/>
                          <a:ea typeface="Calibri"/>
                          <a:cs typeface="Times New Roman"/>
                        </a:rPr>
                        <a:t>previa</a:t>
                      </a:r>
                      <a:r>
                        <a:rPr lang="en-US" sz="1800" b="1" dirty="0" smtClean="0">
                          <a:solidFill>
                            <a:srgbClr val="0070C0"/>
                          </a:solidFill>
                          <a:effectLst/>
                          <a:latin typeface="Calibri"/>
                          <a:ea typeface="Calibri"/>
                          <a:cs typeface="Times New Roman"/>
                        </a:rPr>
                        <a:t>,</a:t>
                      </a:r>
                      <a:r>
                        <a:rPr lang="en-US" sz="1800" b="1" baseline="0" dirty="0" smtClean="0">
                          <a:solidFill>
                            <a:srgbClr val="0070C0"/>
                          </a:solidFill>
                          <a:effectLst/>
                          <a:latin typeface="Calibri"/>
                          <a:ea typeface="Calibri"/>
                          <a:cs typeface="Times New Roman"/>
                        </a:rPr>
                        <a:t> </a:t>
                      </a:r>
                      <a:r>
                        <a:rPr lang="en-US" sz="1800" b="1" baseline="0" dirty="0" err="1" smtClean="0">
                          <a:solidFill>
                            <a:srgbClr val="0070C0"/>
                          </a:solidFill>
                          <a:effectLst/>
                          <a:latin typeface="Calibri"/>
                          <a:ea typeface="Calibri"/>
                          <a:cs typeface="Times New Roman"/>
                        </a:rPr>
                        <a:t>accreta</a:t>
                      </a:r>
                      <a:endParaRPr lang="en-US" sz="1800" b="1" dirty="0" smtClean="0">
                        <a:solidFill>
                          <a:srgbClr val="0070C0"/>
                        </a:solidFill>
                        <a:effectLst/>
                        <a:latin typeface="Calibri"/>
                        <a:ea typeface="Calibri"/>
                        <a:cs typeface="Times New Roman"/>
                      </a:endParaRPr>
                    </a:p>
                    <a:p>
                      <a:pPr marL="0" marR="0" lvl="0" indent="0">
                        <a:lnSpc>
                          <a:spcPct val="107000"/>
                        </a:lnSpc>
                        <a:spcBef>
                          <a:spcPts val="0"/>
                        </a:spcBef>
                        <a:spcAft>
                          <a:spcPts val="0"/>
                        </a:spcAft>
                        <a:buFont typeface="+mj-lt"/>
                        <a:buNone/>
                      </a:pPr>
                      <a:r>
                        <a:rPr lang="en-US" sz="1800" b="1" dirty="0" smtClean="0">
                          <a:solidFill>
                            <a:srgbClr val="0070C0"/>
                          </a:solidFill>
                          <a:effectLst/>
                          <a:latin typeface="Calibri"/>
                          <a:ea typeface="Calibri"/>
                          <a:cs typeface="Times New Roman"/>
                        </a:rPr>
                        <a:t>2. Placental</a:t>
                      </a:r>
                      <a:r>
                        <a:rPr lang="en-US" sz="1800" b="1" baseline="0" dirty="0" smtClean="0">
                          <a:solidFill>
                            <a:srgbClr val="0070C0"/>
                          </a:solidFill>
                          <a:effectLst/>
                          <a:latin typeface="Calibri"/>
                          <a:ea typeface="Calibri"/>
                          <a:cs typeface="Times New Roman"/>
                        </a:rPr>
                        <a:t> hemorrhage, hysterectomy</a:t>
                      </a:r>
                      <a:endParaRPr lang="en-US" sz="1800" b="1" dirty="0" smtClean="0">
                        <a:solidFill>
                          <a:srgbClr val="0070C0"/>
                        </a:solidFill>
                        <a:effectLst/>
                        <a:latin typeface="Calibri"/>
                        <a:ea typeface="Calibri"/>
                        <a:cs typeface="Times New Roman"/>
                      </a:endParaRPr>
                    </a:p>
                    <a:p>
                      <a:pPr marL="0" marR="0" lvl="0" indent="0">
                        <a:lnSpc>
                          <a:spcPct val="107000"/>
                        </a:lnSpc>
                        <a:spcBef>
                          <a:spcPts val="0"/>
                        </a:spcBef>
                        <a:spcAft>
                          <a:spcPts val="0"/>
                        </a:spcAft>
                        <a:buFont typeface="+mj-lt"/>
                        <a:buNone/>
                      </a:pPr>
                      <a:r>
                        <a:rPr lang="en-US" sz="1800" b="1" dirty="0" smtClean="0">
                          <a:solidFill>
                            <a:srgbClr val="0070C0"/>
                          </a:solidFill>
                          <a:effectLst/>
                          <a:latin typeface="Calibri"/>
                          <a:ea typeface="Calibri"/>
                          <a:cs typeface="Times New Roman"/>
                        </a:rPr>
                        <a:t>3.</a:t>
                      </a:r>
                      <a:r>
                        <a:rPr lang="en-US" sz="1100" b="1" dirty="0">
                          <a:solidFill>
                            <a:srgbClr val="0070C0"/>
                          </a:solidFill>
                          <a:effectLst/>
                          <a:latin typeface="Calibri"/>
                          <a:ea typeface="Calibri"/>
                          <a:cs typeface="Times New Roman"/>
                        </a:rPr>
                        <a:t> </a:t>
                      </a:r>
                      <a:r>
                        <a:rPr lang="en-US" sz="1100" b="1" dirty="0" smtClean="0">
                          <a:solidFill>
                            <a:srgbClr val="0070C0"/>
                          </a:solidFill>
                          <a:effectLst/>
                          <a:latin typeface="Calibri"/>
                          <a:ea typeface="Calibri"/>
                          <a:cs typeface="Times New Roman"/>
                        </a:rPr>
                        <a:t> </a:t>
                      </a:r>
                      <a:r>
                        <a:rPr lang="en-US" sz="1800" b="1" dirty="0" smtClean="0">
                          <a:solidFill>
                            <a:srgbClr val="0070C0"/>
                          </a:solidFill>
                          <a:effectLst/>
                          <a:latin typeface="Calibri"/>
                          <a:ea typeface="Calibri"/>
                          <a:cs typeface="Times New Roman"/>
                        </a:rPr>
                        <a:t>DIC</a:t>
                      </a:r>
                      <a:endParaRPr lang="en-US" sz="1800" b="1" dirty="0">
                        <a:solidFill>
                          <a:srgbClr val="0070C0"/>
                        </a:solidFill>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3879">
                <a:tc gridSpan="3">
                  <a:txBody>
                    <a:bodyPr/>
                    <a:lstStyle/>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C.   [Affected </a:t>
                      </a:r>
                      <a:r>
                        <a:rPr lang="en-US" sz="1800" dirty="0">
                          <a:effectLst/>
                          <a:latin typeface="Calibri"/>
                          <a:ea typeface="Calibri"/>
                          <a:cs typeface="Times New Roman"/>
                        </a:rPr>
                        <a:t>organ systems (can have &gt;1</a:t>
                      </a:r>
                      <a:r>
                        <a:rPr lang="en-US" sz="1800" dirty="0" smtClean="0">
                          <a:effectLst/>
                          <a:latin typeface="Calibri"/>
                          <a:ea typeface="Calibri"/>
                          <a:cs typeface="Times New Roman"/>
                        </a:rPr>
                        <a:t>)] placental</a:t>
                      </a:r>
                      <a:r>
                        <a:rPr lang="en-US" sz="1800" baseline="0" dirty="0" smtClean="0">
                          <a:effectLst/>
                          <a:latin typeface="Calibri"/>
                          <a:ea typeface="Calibri"/>
                          <a:cs typeface="Times New Roman"/>
                        </a:rPr>
                        <a:t> hemorrhage, hematologic</a:t>
                      </a:r>
                      <a:endParaRPr lang="en-US" sz="1800" dirty="0">
                        <a:effectLst/>
                        <a:latin typeface="Calibri"/>
                        <a:ea typeface="Calibri"/>
                        <a:cs typeface="Times New Roman"/>
                      </a:endParaRPr>
                    </a:p>
                    <a:p>
                      <a:pPr marL="228600" marR="0">
                        <a:lnSpc>
                          <a:spcPct val="107000"/>
                        </a:lnSpc>
                        <a:spcBef>
                          <a:spcPts val="0"/>
                        </a:spcBef>
                        <a:spcAft>
                          <a:spcPts val="0"/>
                        </a:spcAft>
                      </a:pPr>
                      <a:r>
                        <a:rPr lang="en-US" sz="1100" dirty="0">
                          <a:effectLst/>
                          <a:latin typeface="Calibri"/>
                          <a:ea typeface="Calibri"/>
                          <a:cs typeface="Times New Roman"/>
                        </a:rPr>
                        <a:t> </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9" name="Title 3"/>
          <p:cNvSpPr txBox="1">
            <a:spLocks/>
          </p:cNvSpPr>
          <p:nvPr/>
        </p:nvSpPr>
        <p:spPr>
          <a:xfrm>
            <a:off x="381000" y="76200"/>
            <a:ext cx="876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rgbClr val="595959"/>
                </a:solidFill>
                <a:latin typeface="Georgia" panose="02040502050405020303" pitchFamily="18" charset="0"/>
                <a:ea typeface="+mj-ea"/>
                <a:cs typeface="+mj-cs"/>
              </a:defRPr>
            </a:lvl1pPr>
          </a:lstStyle>
          <a:p>
            <a:pPr algn="l"/>
            <a:r>
              <a:rPr lang="en-US" sz="3200" b="1" dirty="0" smtClean="0">
                <a:solidFill>
                  <a:schemeClr val="tx2"/>
                </a:solidFill>
                <a:latin typeface="Lucida Sans" pitchFamily="34" charset="0"/>
              </a:rPr>
              <a:t>SMM Review Form Example 1</a:t>
            </a:r>
            <a:endParaRPr lang="en-US" sz="3200" b="1" dirty="0">
              <a:solidFill>
                <a:schemeClr val="tx2"/>
              </a:solidFill>
              <a:latin typeface="Lucida Sans" pitchFamily="34" charset="0"/>
            </a:endParaRPr>
          </a:p>
        </p:txBody>
      </p:sp>
    </p:spTree>
    <p:extLst>
      <p:ext uri="{BB962C8B-B14F-4D97-AF65-F5344CB8AC3E}">
        <p14:creationId xmlns:p14="http://schemas.microsoft.com/office/powerpoint/2010/main" val="46415564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1446007"/>
              </p:ext>
            </p:extLst>
          </p:nvPr>
        </p:nvGraphicFramePr>
        <p:xfrm>
          <a:off x="533403" y="1102465"/>
          <a:ext cx="8382001" cy="5101737"/>
        </p:xfrm>
        <a:graphic>
          <a:graphicData uri="http://schemas.openxmlformats.org/drawingml/2006/table">
            <a:tbl>
              <a:tblPr firstRow="1" firstCol="1" bandRow="1"/>
              <a:tblGrid>
                <a:gridCol w="8382001"/>
              </a:tblGrid>
              <a:tr h="271494">
                <a:tc>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FINAL REVIEW COMMITTEE ANALYSIS</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551285">
                <a:tc>
                  <a:txBody>
                    <a:bodyPr/>
                    <a:lstStyle/>
                    <a:p>
                      <a:pPr marL="0" marR="0">
                        <a:lnSpc>
                          <a:spcPct val="107000"/>
                        </a:lnSpc>
                        <a:spcBef>
                          <a:spcPts val="0"/>
                        </a:spcBef>
                        <a:spcAft>
                          <a:spcPts val="0"/>
                        </a:spcAft>
                      </a:pPr>
                      <a:r>
                        <a:rPr lang="en-US" sz="1800" b="1" dirty="0">
                          <a:effectLst/>
                          <a:latin typeface="Calibri"/>
                          <a:ea typeface="Calibri"/>
                          <a:cs typeface="Times New Roman"/>
                        </a:rPr>
                        <a:t>[Opportunity to alter outcome]</a:t>
                      </a:r>
                      <a:endParaRPr lang="en-US" sz="1800" dirty="0">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Strong </a:t>
                      </a:r>
                      <a:r>
                        <a:rPr lang="en-US" sz="1800" dirty="0">
                          <a:effectLst/>
                          <a:latin typeface="Segoe UI Symbol"/>
                          <a:ea typeface="MS Gothic"/>
                          <a:cs typeface="Segoe UI Symbol"/>
                        </a:rPr>
                        <a:t>☐</a:t>
                      </a:r>
                      <a:r>
                        <a:rPr lang="en-US" sz="1800" dirty="0">
                          <a:effectLst/>
                          <a:latin typeface="Calibri"/>
                          <a:ea typeface="Calibri"/>
                          <a:cs typeface="Times New Roman"/>
                        </a:rPr>
                        <a:t>     Possible </a:t>
                      </a:r>
                      <a:r>
                        <a:rPr lang="en-US" sz="1800" b="1" dirty="0" smtClean="0">
                          <a:solidFill>
                            <a:srgbClr val="0070C0"/>
                          </a:solidFill>
                          <a:effectLst/>
                          <a:latin typeface="Segoe UI Symbol"/>
                          <a:ea typeface="MS Gothic"/>
                          <a:cs typeface="Segoe UI Symbol"/>
                        </a:rPr>
                        <a:t>X</a:t>
                      </a:r>
                      <a:r>
                        <a:rPr lang="en-US" sz="1800" b="1" dirty="0" smtClean="0">
                          <a:solidFill>
                            <a:srgbClr val="0070C0"/>
                          </a:solidFill>
                          <a:effectLst/>
                          <a:latin typeface="Calibri"/>
                          <a:ea typeface="Calibri"/>
                          <a:cs typeface="Times New Roman"/>
                        </a:rPr>
                        <a:t> </a:t>
                      </a:r>
                      <a:r>
                        <a:rPr lang="en-US" sz="1800" b="1" dirty="0" smtClean="0">
                          <a:effectLst/>
                          <a:latin typeface="Calibri"/>
                          <a:ea typeface="Calibri"/>
                          <a:cs typeface="Times New Roman"/>
                        </a:rPr>
                        <a:t> </a:t>
                      </a:r>
                      <a:r>
                        <a:rPr lang="en-US" sz="1800" dirty="0" smtClean="0">
                          <a:effectLst/>
                          <a:latin typeface="Calibri"/>
                          <a:ea typeface="Calibri"/>
                          <a:cs typeface="Times New Roman"/>
                        </a:rPr>
                        <a:t>         </a:t>
                      </a:r>
                      <a:r>
                        <a:rPr lang="en-US" sz="1800" dirty="0">
                          <a:effectLst/>
                          <a:latin typeface="Calibri"/>
                          <a:ea typeface="Calibri"/>
                          <a:cs typeface="Times New Roman"/>
                        </a:rPr>
                        <a:t>None </a:t>
                      </a:r>
                      <a:r>
                        <a:rPr lang="en-US" sz="1800" dirty="0">
                          <a:effectLst/>
                          <a:latin typeface="MS Gothic"/>
                          <a:ea typeface="Calibri"/>
                          <a:cs typeface="Times New Roman"/>
                        </a:rPr>
                        <a:t>☐</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835379">
                <a:tc>
                  <a:txBody>
                    <a:bodyPr/>
                    <a:lstStyle/>
                    <a:p>
                      <a:pPr marL="0" marR="0">
                        <a:lnSpc>
                          <a:spcPct val="107000"/>
                        </a:lnSpc>
                        <a:spcBef>
                          <a:spcPts val="0"/>
                        </a:spcBef>
                        <a:spcAft>
                          <a:spcPts val="0"/>
                        </a:spcAft>
                      </a:pPr>
                      <a:r>
                        <a:rPr lang="en-US" sz="1800" b="1" dirty="0">
                          <a:effectLst/>
                          <a:latin typeface="Calibri"/>
                          <a:ea typeface="Calibri"/>
                          <a:cs typeface="Times New Roman"/>
                        </a:rPr>
                        <a:t>[If opportunity to alter outcome present were opportunities largely (select all that apply)] </a:t>
                      </a:r>
                      <a:endParaRPr lang="en-US" sz="1800" dirty="0">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Provider </a:t>
                      </a:r>
                      <a:r>
                        <a:rPr lang="en-US" sz="1800" b="1" dirty="0" smtClean="0">
                          <a:solidFill>
                            <a:srgbClr val="0070C0"/>
                          </a:solidFill>
                          <a:effectLst/>
                          <a:latin typeface="Segoe UI Symbol"/>
                          <a:ea typeface="MS Gothic"/>
                          <a:cs typeface="Segoe UI Symbol"/>
                        </a:rPr>
                        <a:t>X</a:t>
                      </a:r>
                      <a:r>
                        <a:rPr lang="en-US" sz="1800" dirty="0" smtClean="0">
                          <a:effectLst/>
                          <a:latin typeface="Calibri"/>
                          <a:ea typeface="Calibri"/>
                          <a:cs typeface="Times New Roman"/>
                        </a:rPr>
                        <a:t>      </a:t>
                      </a:r>
                      <a:r>
                        <a:rPr lang="en-US" sz="1800" dirty="0">
                          <a:effectLst/>
                          <a:latin typeface="Calibri"/>
                          <a:ea typeface="Calibri"/>
                          <a:cs typeface="Times New Roman"/>
                        </a:rPr>
                        <a:t>System </a:t>
                      </a:r>
                      <a:r>
                        <a:rPr lang="en-US" sz="1800" b="1" dirty="0" smtClean="0">
                          <a:solidFill>
                            <a:srgbClr val="0070C0"/>
                          </a:solidFill>
                          <a:effectLst/>
                          <a:latin typeface="Segoe UI Symbol"/>
                          <a:ea typeface="MS Gothic"/>
                          <a:cs typeface="Segoe UI Symbol"/>
                        </a:rPr>
                        <a:t>X</a:t>
                      </a:r>
                      <a:r>
                        <a:rPr lang="en-US" sz="1800" b="1" dirty="0" smtClean="0">
                          <a:solidFill>
                            <a:srgbClr val="0070C0"/>
                          </a:solidFill>
                          <a:effectLst/>
                          <a:latin typeface="Calibri"/>
                          <a:ea typeface="Calibri"/>
                          <a:cs typeface="Times New Roman"/>
                        </a:rPr>
                        <a:t> </a:t>
                      </a:r>
                      <a:r>
                        <a:rPr lang="en-US" sz="1800" dirty="0" smtClean="0">
                          <a:effectLst/>
                          <a:latin typeface="Calibri"/>
                          <a:ea typeface="Calibri"/>
                          <a:cs typeface="Times New Roman"/>
                        </a:rPr>
                        <a:t>    </a:t>
                      </a:r>
                      <a:r>
                        <a:rPr lang="en-US" sz="1800" dirty="0">
                          <a:effectLst/>
                          <a:latin typeface="Calibri"/>
                          <a:ea typeface="Calibri"/>
                          <a:cs typeface="Times New Roman"/>
                        </a:rPr>
                        <a:t>Patient </a:t>
                      </a:r>
                      <a:r>
                        <a:rPr lang="en-US" sz="1800" dirty="0">
                          <a:effectLst/>
                          <a:latin typeface="Segoe UI Symbol"/>
                          <a:ea typeface="MS Gothic"/>
                          <a:cs typeface="Segoe UI Symbol"/>
                        </a:rPr>
                        <a:t>☐</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321451">
                <a:tc>
                  <a:txBody>
                    <a:bodyPr/>
                    <a:lstStyle/>
                    <a:p>
                      <a:pPr marL="0" marR="0">
                        <a:lnSpc>
                          <a:spcPct val="107000"/>
                        </a:lnSpc>
                        <a:spcBef>
                          <a:spcPts val="0"/>
                        </a:spcBef>
                        <a:spcAft>
                          <a:spcPts val="0"/>
                        </a:spcAft>
                      </a:pPr>
                      <a:r>
                        <a:rPr lang="en-US" sz="1800" b="1" dirty="0">
                          <a:effectLst/>
                          <a:latin typeface="Calibri"/>
                          <a:ea typeface="Calibri"/>
                          <a:cs typeface="Times New Roman"/>
                        </a:rPr>
                        <a:t>[List up to 3 things that could be done to alter outcome]</a:t>
                      </a:r>
                      <a:endParaRPr lang="en-US" sz="1800" dirty="0">
                        <a:effectLst/>
                        <a:latin typeface="Calibri"/>
                        <a:ea typeface="Calibri"/>
                        <a:cs typeface="Times New Roman"/>
                      </a:endParaRPr>
                    </a:p>
                    <a:p>
                      <a:pPr marL="0" marR="0">
                        <a:lnSpc>
                          <a:spcPct val="107000"/>
                        </a:lnSpc>
                        <a:spcBef>
                          <a:spcPts val="0"/>
                        </a:spcBef>
                        <a:spcAft>
                          <a:spcPts val="0"/>
                        </a:spcAft>
                      </a:pPr>
                      <a:r>
                        <a:rPr lang="en-US" sz="1800" b="1" dirty="0">
                          <a:effectLst/>
                          <a:latin typeface="Calibri"/>
                          <a:ea typeface="Calibri"/>
                          <a:cs typeface="Times New Roman"/>
                        </a:rPr>
                        <a:t> </a:t>
                      </a:r>
                      <a:r>
                        <a:rPr lang="en-US" sz="1800" b="1" dirty="0" smtClean="0">
                          <a:solidFill>
                            <a:srgbClr val="0070C0"/>
                          </a:solidFill>
                          <a:effectLst/>
                          <a:latin typeface="Calibri"/>
                          <a:ea typeface="Calibri"/>
                          <a:cs typeface="Times New Roman"/>
                        </a:rPr>
                        <a:t>multidisciplinary</a:t>
                      </a:r>
                      <a:r>
                        <a:rPr lang="en-US" sz="1800" b="1" baseline="0" dirty="0" smtClean="0">
                          <a:solidFill>
                            <a:srgbClr val="0070C0"/>
                          </a:solidFill>
                          <a:effectLst/>
                          <a:latin typeface="Calibri"/>
                          <a:ea typeface="Calibri"/>
                          <a:cs typeface="Times New Roman"/>
                        </a:rPr>
                        <a:t> planning for </a:t>
                      </a:r>
                      <a:r>
                        <a:rPr lang="en-US" sz="1800" b="1" baseline="0" dirty="0" err="1" smtClean="0">
                          <a:solidFill>
                            <a:srgbClr val="0070C0"/>
                          </a:solidFill>
                          <a:effectLst/>
                          <a:latin typeface="Calibri"/>
                          <a:ea typeface="Calibri"/>
                          <a:cs typeface="Times New Roman"/>
                        </a:rPr>
                        <a:t>accreta</a:t>
                      </a:r>
                      <a:r>
                        <a:rPr lang="en-US" sz="1800" b="1" baseline="0" dirty="0" smtClean="0">
                          <a:solidFill>
                            <a:srgbClr val="0070C0"/>
                          </a:solidFill>
                          <a:effectLst/>
                          <a:latin typeface="Calibri"/>
                          <a:ea typeface="Calibri"/>
                          <a:cs typeface="Times New Roman"/>
                        </a:rPr>
                        <a:t> before del</a:t>
                      </a:r>
                    </a:p>
                    <a:p>
                      <a:pPr marL="0" marR="0">
                        <a:lnSpc>
                          <a:spcPct val="107000"/>
                        </a:lnSpc>
                        <a:spcBef>
                          <a:spcPts val="0"/>
                        </a:spcBef>
                        <a:spcAft>
                          <a:spcPts val="0"/>
                        </a:spcAft>
                      </a:pPr>
                      <a:r>
                        <a:rPr lang="en-US" sz="1800" b="1" baseline="0" dirty="0" smtClean="0">
                          <a:solidFill>
                            <a:srgbClr val="0070C0"/>
                          </a:solidFill>
                          <a:effectLst/>
                          <a:latin typeface="Calibri"/>
                          <a:ea typeface="Calibri"/>
                          <a:cs typeface="Times New Roman"/>
                        </a:rPr>
                        <a:t>Planned del before 37 </a:t>
                      </a:r>
                      <a:r>
                        <a:rPr lang="en-US" sz="1800" b="1" baseline="0" dirty="0" err="1" smtClean="0">
                          <a:solidFill>
                            <a:srgbClr val="0070C0"/>
                          </a:solidFill>
                          <a:effectLst/>
                          <a:latin typeface="Calibri"/>
                          <a:ea typeface="Calibri"/>
                          <a:cs typeface="Times New Roman"/>
                        </a:rPr>
                        <a:t>wks</a:t>
                      </a:r>
                      <a:endParaRPr lang="en-US" sz="1800" b="1" baseline="0" dirty="0" smtClean="0">
                        <a:solidFill>
                          <a:srgbClr val="0070C0"/>
                        </a:solidFill>
                        <a:effectLst/>
                        <a:latin typeface="Calibri"/>
                        <a:ea typeface="Calibri"/>
                        <a:cs typeface="Times New Roman"/>
                      </a:endParaRPr>
                    </a:p>
                    <a:p>
                      <a:pPr marL="0" marR="0">
                        <a:lnSpc>
                          <a:spcPct val="107000"/>
                        </a:lnSpc>
                        <a:spcBef>
                          <a:spcPts val="0"/>
                        </a:spcBef>
                        <a:spcAft>
                          <a:spcPts val="0"/>
                        </a:spcAft>
                      </a:pPr>
                      <a:r>
                        <a:rPr lang="en-US" sz="1800" b="1" baseline="0" dirty="0" smtClean="0">
                          <a:solidFill>
                            <a:srgbClr val="0070C0"/>
                          </a:solidFill>
                          <a:effectLst/>
                          <a:latin typeface="Calibri"/>
                          <a:ea typeface="Calibri"/>
                          <a:cs typeface="Times New Roman"/>
                        </a:rPr>
                        <a:t>Have better urgent way to reach gynecologic advanced surgical help</a:t>
                      </a:r>
                      <a:endParaRPr lang="en-US" sz="1800" b="1" dirty="0">
                        <a:solidFill>
                          <a:srgbClr val="0070C0"/>
                        </a:solidFill>
                        <a:effectLst/>
                        <a:latin typeface="Calibri"/>
                        <a:ea typeface="Calibri"/>
                        <a:cs typeface="Times New Roman"/>
                      </a:endParaRPr>
                    </a:p>
                    <a:p>
                      <a:pPr marL="0" marR="0">
                        <a:lnSpc>
                          <a:spcPct val="107000"/>
                        </a:lnSpc>
                        <a:spcBef>
                          <a:spcPts val="0"/>
                        </a:spcBef>
                        <a:spcAft>
                          <a:spcPts val="0"/>
                        </a:spcAft>
                      </a:pPr>
                      <a:r>
                        <a:rPr lang="en-US" sz="1800" b="1" dirty="0">
                          <a:effectLst/>
                          <a:latin typeface="Calibri"/>
                          <a:ea typeface="Calibri"/>
                          <a:cs typeface="Times New Roman"/>
                        </a:rPr>
                        <a:t> </a:t>
                      </a:r>
                      <a:endParaRPr lang="en-US" sz="1800" dirty="0">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98902">
                <a:tc>
                  <a:txBody>
                    <a:bodyPr/>
                    <a:lstStyle/>
                    <a:p>
                      <a:pPr marL="0" marR="0">
                        <a:lnSpc>
                          <a:spcPct val="107000"/>
                        </a:lnSpc>
                        <a:spcBef>
                          <a:spcPts val="0"/>
                        </a:spcBef>
                        <a:spcAft>
                          <a:spcPts val="0"/>
                        </a:spcAft>
                      </a:pPr>
                      <a:r>
                        <a:rPr lang="en-US" sz="1800" b="1" dirty="0">
                          <a:effectLst/>
                          <a:latin typeface="Calibri"/>
                          <a:ea typeface="Calibri"/>
                          <a:cs typeface="Times New Roman"/>
                        </a:rPr>
                        <a:t>[Identify practices that were done well and should be reinforced]</a:t>
                      </a:r>
                      <a:endParaRPr lang="en-US" sz="1800" dirty="0">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 </a:t>
                      </a:r>
                      <a:r>
                        <a:rPr lang="en-US" sz="1800" b="1" dirty="0" smtClean="0">
                          <a:solidFill>
                            <a:srgbClr val="0070C0"/>
                          </a:solidFill>
                          <a:effectLst/>
                          <a:latin typeface="Calibri"/>
                          <a:ea typeface="Calibri"/>
                          <a:cs typeface="Times New Roman"/>
                        </a:rPr>
                        <a:t>Emergent delivery handled well by initial providers</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75165">
                <a:tc>
                  <a:txBody>
                    <a:bodyPr/>
                    <a:lstStyle/>
                    <a:p>
                      <a:pPr marL="0" marR="0">
                        <a:lnSpc>
                          <a:spcPct val="107000"/>
                        </a:lnSpc>
                        <a:spcBef>
                          <a:spcPts val="0"/>
                        </a:spcBef>
                        <a:spcAft>
                          <a:spcPts val="0"/>
                        </a:spcAft>
                      </a:pPr>
                      <a:r>
                        <a:rPr lang="en-US" sz="1800" b="1" dirty="0">
                          <a:effectLst/>
                          <a:latin typeface="Calibri"/>
                          <a:ea typeface="Calibri"/>
                          <a:cs typeface="Times New Roman"/>
                        </a:rPr>
                        <a:t>[Recommendations for system, practice, provider improvements</a:t>
                      </a:r>
                      <a:r>
                        <a:rPr lang="en-US" sz="1800" b="1" dirty="0" smtClean="0">
                          <a:effectLst/>
                          <a:latin typeface="Calibri"/>
                          <a:ea typeface="Calibri"/>
                          <a:cs typeface="Times New Roman"/>
                        </a:rPr>
                        <a:t>]</a:t>
                      </a:r>
                    </a:p>
                    <a:p>
                      <a:pPr marL="0" marR="0">
                        <a:lnSpc>
                          <a:spcPct val="107000"/>
                        </a:lnSpc>
                        <a:spcBef>
                          <a:spcPts val="0"/>
                        </a:spcBef>
                        <a:spcAft>
                          <a:spcPts val="0"/>
                        </a:spcAft>
                      </a:pPr>
                      <a:r>
                        <a:rPr lang="en-US" sz="1800" b="1" dirty="0" smtClean="0">
                          <a:effectLst/>
                          <a:latin typeface="Calibri"/>
                          <a:ea typeface="Calibri"/>
                          <a:cs typeface="Times New Roman"/>
                        </a:rPr>
                        <a:t>Implement system for </a:t>
                      </a:r>
                      <a:r>
                        <a:rPr lang="en-US" sz="1800" b="1" dirty="0" err="1" smtClean="0">
                          <a:effectLst/>
                          <a:latin typeface="Calibri"/>
                          <a:ea typeface="Calibri"/>
                          <a:cs typeface="Times New Roman"/>
                        </a:rPr>
                        <a:t>accreta</a:t>
                      </a:r>
                      <a:r>
                        <a:rPr lang="en-US" sz="1800" b="1" dirty="0" smtClean="0">
                          <a:effectLst/>
                          <a:latin typeface="Calibri"/>
                          <a:ea typeface="Calibri"/>
                          <a:cs typeface="Times New Roman"/>
                        </a:rPr>
                        <a:t> delivery planning</a:t>
                      </a:r>
                    </a:p>
                    <a:p>
                      <a:pPr marL="0" marR="0">
                        <a:lnSpc>
                          <a:spcPct val="107000"/>
                        </a:lnSpc>
                        <a:spcBef>
                          <a:spcPts val="0"/>
                        </a:spcBef>
                        <a:spcAft>
                          <a:spcPts val="0"/>
                        </a:spcAft>
                      </a:pPr>
                      <a:r>
                        <a:rPr lang="en-US" sz="1800" b="1" dirty="0" smtClean="0">
                          <a:effectLst/>
                          <a:latin typeface="Calibri"/>
                          <a:ea typeface="Calibri"/>
                          <a:cs typeface="Times New Roman"/>
                        </a:rPr>
                        <a:t>Make contact</a:t>
                      </a:r>
                      <a:r>
                        <a:rPr lang="en-US" sz="1800" b="1" baseline="0" dirty="0" smtClean="0">
                          <a:effectLst/>
                          <a:latin typeface="Calibri"/>
                          <a:ea typeface="Calibri"/>
                          <a:cs typeface="Times New Roman"/>
                        </a:rPr>
                        <a:t> list for 24 </a:t>
                      </a:r>
                      <a:r>
                        <a:rPr lang="en-US" sz="1800" b="1" baseline="0" dirty="0" err="1" smtClean="0">
                          <a:effectLst/>
                          <a:latin typeface="Calibri"/>
                          <a:ea typeface="Calibri"/>
                          <a:cs typeface="Times New Roman"/>
                        </a:rPr>
                        <a:t>hr</a:t>
                      </a:r>
                      <a:r>
                        <a:rPr lang="en-US" sz="1800" b="1" baseline="0" dirty="0" smtClean="0">
                          <a:effectLst/>
                          <a:latin typeface="Calibri"/>
                          <a:ea typeface="Calibri"/>
                          <a:cs typeface="Times New Roman"/>
                        </a:rPr>
                        <a:t> availability for surgical help</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6" name="Title 3"/>
          <p:cNvSpPr>
            <a:spLocks noGrp="1"/>
          </p:cNvSpPr>
          <p:nvPr>
            <p:ph type="title"/>
          </p:nvPr>
        </p:nvSpPr>
        <p:spPr>
          <a:xfrm>
            <a:off x="381000" y="76200"/>
            <a:ext cx="8763000" cy="857865"/>
          </a:xfrm>
        </p:spPr>
        <p:txBody>
          <a:bodyPr/>
          <a:lstStyle/>
          <a:p>
            <a:r>
              <a:rPr lang="en-US" sz="3200" b="1" dirty="0" smtClean="0"/>
              <a:t>SMM Review Form Example 1</a:t>
            </a:r>
            <a:endParaRPr lang="en-US" sz="3200" b="1" dirty="0"/>
          </a:p>
        </p:txBody>
      </p:sp>
    </p:spTree>
    <p:extLst>
      <p:ext uri="{BB962C8B-B14F-4D97-AF65-F5344CB8AC3E}">
        <p14:creationId xmlns:p14="http://schemas.microsoft.com/office/powerpoint/2010/main" val="22633990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808703"/>
          </a:xfrm>
        </p:spPr>
        <p:txBody>
          <a:bodyPr>
            <a:normAutofit/>
          </a:bodyPr>
          <a:lstStyle/>
          <a:p>
            <a:r>
              <a:rPr lang="en-US" sz="3200" b="1" dirty="0" smtClean="0"/>
              <a:t>SMM Review Process Continued…</a:t>
            </a:r>
            <a:endParaRPr lang="en-US" sz="3200" b="1" dirty="0"/>
          </a:p>
        </p:txBody>
      </p:sp>
      <p:sp>
        <p:nvSpPr>
          <p:cNvPr id="3" name="Content Placeholder 2"/>
          <p:cNvSpPr>
            <a:spLocks noGrp="1"/>
          </p:cNvSpPr>
          <p:nvPr>
            <p:ph type="body" sz="quarter" idx="13"/>
          </p:nvPr>
        </p:nvSpPr>
        <p:spPr>
          <a:xfrm>
            <a:off x="381000" y="1600200"/>
            <a:ext cx="8915400" cy="4343400"/>
          </a:xfrm>
        </p:spPr>
        <p:txBody>
          <a:bodyPr>
            <a:normAutofit fontScale="92500"/>
          </a:bodyPr>
          <a:lstStyle/>
          <a:p>
            <a:pPr marR="0" algn="l" defTabSz="914400" rtl="0" eaLnBrk="0" fontAlgn="base" latinLnBrk="0" hangingPunct="0">
              <a:lnSpc>
                <a:spcPct val="100000"/>
              </a:lnSpc>
              <a:spcBef>
                <a:spcPct val="70000"/>
              </a:spcBef>
              <a:spcAft>
                <a:spcPct val="10000"/>
              </a:spcAft>
              <a:buSzPct val="90000"/>
              <a:buFont typeface="Arial" pitchFamily="34" charset="0"/>
              <a:buChar char="•"/>
              <a:tabLst/>
              <a:defRPr/>
            </a:pPr>
            <a:r>
              <a:rPr lang="en-US" sz="3000" dirty="0" smtClean="0">
                <a:solidFill>
                  <a:schemeClr val="tx1"/>
                </a:solidFill>
                <a:effectLst/>
              </a:rPr>
              <a:t>Have institutional mechanisms to implement 	change</a:t>
            </a:r>
            <a:endParaRPr lang="en-US" sz="3000" dirty="0"/>
          </a:p>
          <a:p>
            <a:pPr marR="0" algn="l" defTabSz="914400" rtl="0" eaLnBrk="0" fontAlgn="base" latinLnBrk="0" hangingPunct="0">
              <a:lnSpc>
                <a:spcPct val="100000"/>
              </a:lnSpc>
              <a:spcBef>
                <a:spcPct val="70000"/>
              </a:spcBef>
              <a:spcAft>
                <a:spcPct val="10000"/>
              </a:spcAft>
              <a:buSzPct val="90000"/>
              <a:buFont typeface="Arial" pitchFamily="34" charset="0"/>
              <a:buChar char="•"/>
              <a:tabLst/>
              <a:defRPr/>
            </a:pPr>
            <a:r>
              <a:rPr lang="en-US" sz="3000" dirty="0" smtClean="0"/>
              <a:t>Trend data internally potentially regionally, etc.</a:t>
            </a:r>
          </a:p>
          <a:p>
            <a:pPr marR="0" algn="l" defTabSz="914400" rtl="0" eaLnBrk="0" fontAlgn="base" latinLnBrk="0" hangingPunct="0">
              <a:lnSpc>
                <a:spcPct val="100000"/>
              </a:lnSpc>
              <a:spcBef>
                <a:spcPct val="70000"/>
              </a:spcBef>
              <a:spcAft>
                <a:spcPct val="10000"/>
              </a:spcAft>
              <a:buSzPct val="90000"/>
              <a:buFont typeface="Arial" pitchFamily="34" charset="0"/>
              <a:buChar char="•"/>
              <a:tabLst/>
              <a:defRPr/>
            </a:pPr>
            <a:r>
              <a:rPr lang="en-US" sz="3000" dirty="0" smtClean="0"/>
              <a:t>Review timing</a:t>
            </a:r>
          </a:p>
          <a:p>
            <a:pPr marR="0" algn="l" defTabSz="914400" rtl="0" eaLnBrk="0" fontAlgn="base" latinLnBrk="0" hangingPunct="0">
              <a:lnSpc>
                <a:spcPct val="100000"/>
              </a:lnSpc>
              <a:spcBef>
                <a:spcPct val="70000"/>
              </a:spcBef>
              <a:spcAft>
                <a:spcPct val="10000"/>
              </a:spcAft>
              <a:buSzPct val="90000"/>
              <a:buFont typeface="Arial" pitchFamily="34" charset="0"/>
              <a:buChar char="•"/>
              <a:tabLst/>
              <a:defRPr/>
            </a:pPr>
            <a:r>
              <a:rPr lang="en-US" sz="3000" dirty="0" smtClean="0"/>
              <a:t>Confidentiality</a:t>
            </a:r>
            <a:endParaRPr lang="en-US" sz="3000" dirty="0"/>
          </a:p>
          <a:p>
            <a:pPr marR="0" algn="l" defTabSz="914400" rtl="0" eaLnBrk="0" fontAlgn="base" latinLnBrk="0" hangingPunct="0">
              <a:lnSpc>
                <a:spcPct val="100000"/>
              </a:lnSpc>
              <a:spcBef>
                <a:spcPct val="70000"/>
              </a:spcBef>
              <a:spcAft>
                <a:spcPct val="10000"/>
              </a:spcAft>
              <a:buSzPct val="90000"/>
              <a:buFont typeface="Arial" pitchFamily="34" charset="0"/>
              <a:buChar char="•"/>
              <a:tabLst/>
              <a:defRPr/>
            </a:pPr>
            <a:r>
              <a:rPr lang="en-US" sz="3000" dirty="0" smtClean="0"/>
              <a:t>Focus on systems</a:t>
            </a:r>
            <a:endParaRPr lang="en-US" sz="3000" dirty="0"/>
          </a:p>
        </p:txBody>
      </p:sp>
    </p:spTree>
    <p:extLst>
      <p:ext uri="{BB962C8B-B14F-4D97-AF65-F5344CB8AC3E}">
        <p14:creationId xmlns:p14="http://schemas.microsoft.com/office/powerpoint/2010/main" val="207516942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372533" y="1295401"/>
            <a:ext cx="8534400" cy="4648200"/>
          </a:xfrm>
        </p:spPr>
        <p:txBody>
          <a:bodyPr>
            <a:normAutofit/>
          </a:bodyPr>
          <a:lstStyle/>
          <a:p>
            <a:pPr marL="457200" indent="-457200" algn="l">
              <a:buFont typeface="Arial" pitchFamily="34" charset="0"/>
              <a:buChar char="•"/>
            </a:pPr>
            <a:r>
              <a:rPr lang="en-US" sz="2800" dirty="0" smtClean="0">
                <a:solidFill>
                  <a:schemeClr val="tx1"/>
                </a:solidFill>
              </a:rPr>
              <a:t>Can use SMM abstraction and assessment form</a:t>
            </a:r>
          </a:p>
          <a:p>
            <a:pPr lvl="1">
              <a:buFont typeface="Wingdings" panose="05000000000000000000" pitchFamily="2" charset="2"/>
              <a:buChar char="Ø"/>
            </a:pPr>
            <a:r>
              <a:rPr lang="en-US" sz="2400" dirty="0" smtClean="0"/>
              <a:t>Abstraction: </a:t>
            </a:r>
          </a:p>
          <a:p>
            <a:pPr lvl="2">
              <a:buFont typeface="Wingdings" pitchFamily="2" charset="2"/>
              <a:buChar char="§"/>
            </a:pPr>
            <a:r>
              <a:rPr lang="en-US" sz="2400" dirty="0" smtClean="0"/>
              <a:t>Trained abstractor</a:t>
            </a:r>
          </a:p>
          <a:p>
            <a:pPr lvl="2">
              <a:buFont typeface="Wingdings" pitchFamily="2" charset="2"/>
              <a:buChar char="§"/>
            </a:pPr>
            <a:r>
              <a:rPr lang="en-US" sz="2400" dirty="0"/>
              <a:t>C</a:t>
            </a:r>
            <a:r>
              <a:rPr lang="en-US" sz="2400" dirty="0" smtClean="0"/>
              <a:t>apture analyzable and descriptive data from medical 	record</a:t>
            </a:r>
          </a:p>
          <a:p>
            <a:pPr lvl="2">
              <a:buFont typeface="Wingdings" pitchFamily="2" charset="2"/>
              <a:buChar char="§"/>
            </a:pPr>
            <a:r>
              <a:rPr lang="en-US" sz="2400" dirty="0" smtClean="0"/>
              <a:t>Narrative of key aspects of morbidity</a:t>
            </a:r>
          </a:p>
          <a:p>
            <a:pPr lvl="2">
              <a:buFont typeface="Wingdings" pitchFamily="2" charset="2"/>
              <a:buChar char="§"/>
            </a:pPr>
            <a:r>
              <a:rPr lang="en-US" sz="2400" dirty="0" smtClean="0"/>
              <a:t>Focused questions re care quality</a:t>
            </a:r>
          </a:p>
          <a:p>
            <a:pPr lvl="3">
              <a:buFont typeface="Wingdings" pitchFamily="2" charset="2"/>
              <a:buChar char="§"/>
            </a:pPr>
            <a:r>
              <a:rPr lang="en-US" sz="2400" dirty="0" smtClean="0"/>
              <a:t>Was hypertension recognized appropriately</a:t>
            </a:r>
          </a:p>
          <a:p>
            <a:pPr lvl="3">
              <a:buFont typeface="Wingdings" pitchFamily="2" charset="2"/>
              <a:buChar char="§"/>
            </a:pPr>
            <a:r>
              <a:rPr lang="en-US" sz="2400" dirty="0" smtClean="0"/>
              <a:t>Did woman appropriately receive magnesium</a:t>
            </a:r>
          </a:p>
          <a:p>
            <a:pPr lvl="3">
              <a:buFont typeface="Wingdings" pitchFamily="2" charset="2"/>
              <a:buChar char="§"/>
            </a:pPr>
            <a:r>
              <a:rPr lang="en-US" sz="2400" dirty="0" smtClean="0"/>
              <a:t>Was severe hypertension treated in a timely fashion</a:t>
            </a:r>
          </a:p>
          <a:p>
            <a:pPr lvl="3">
              <a:buFont typeface="Wingdings" pitchFamily="2" charset="2"/>
              <a:buChar char="§"/>
            </a:pPr>
            <a:r>
              <a:rPr lang="en-US" sz="2400" dirty="0" smtClean="0"/>
              <a:t>Was woman delivered in a timely fashion</a:t>
            </a:r>
          </a:p>
        </p:txBody>
      </p:sp>
      <p:sp>
        <p:nvSpPr>
          <p:cNvPr id="2" name="Title 1"/>
          <p:cNvSpPr>
            <a:spLocks noGrp="1"/>
          </p:cNvSpPr>
          <p:nvPr>
            <p:ph type="title"/>
          </p:nvPr>
        </p:nvSpPr>
        <p:spPr>
          <a:xfrm>
            <a:off x="381000" y="76200"/>
            <a:ext cx="8763000" cy="769374"/>
          </a:xfrm>
        </p:spPr>
        <p:txBody>
          <a:bodyPr>
            <a:normAutofit/>
          </a:bodyPr>
          <a:lstStyle/>
          <a:p>
            <a:pPr lvl="0"/>
            <a:r>
              <a:rPr lang="en-US" sz="3200" b="1" dirty="0" smtClean="0"/>
              <a:t>SMM Review </a:t>
            </a:r>
            <a:r>
              <a:rPr lang="en-US" sz="3200" b="1" dirty="0" err="1" smtClean="0"/>
              <a:t>Cont</a:t>
            </a:r>
            <a:r>
              <a:rPr lang="en-US" sz="3200" b="1" dirty="0" smtClean="0"/>
              <a:t>…</a:t>
            </a:r>
            <a:endParaRPr lang="en-US" sz="3200" b="1" dirty="0"/>
          </a:p>
        </p:txBody>
      </p:sp>
    </p:spTree>
    <p:extLst>
      <p:ext uri="{BB962C8B-B14F-4D97-AF65-F5344CB8AC3E}">
        <p14:creationId xmlns:p14="http://schemas.microsoft.com/office/powerpoint/2010/main" val="99249894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Example 2</a:t>
            </a:r>
            <a:endParaRPr lang="en-US" sz="3200" b="1" dirty="0"/>
          </a:p>
        </p:txBody>
      </p:sp>
      <p:sp>
        <p:nvSpPr>
          <p:cNvPr id="3" name="Text Placeholder 2"/>
          <p:cNvSpPr>
            <a:spLocks noGrp="1"/>
          </p:cNvSpPr>
          <p:nvPr>
            <p:ph type="body" sz="quarter" idx="13"/>
          </p:nvPr>
        </p:nvSpPr>
        <p:spPr>
          <a:xfrm>
            <a:off x="619432" y="1194826"/>
            <a:ext cx="7978467" cy="4343400"/>
          </a:xfrm>
        </p:spPr>
        <p:txBody>
          <a:bodyPr/>
          <a:lstStyle/>
          <a:p>
            <a:r>
              <a:rPr lang="en-US" dirty="0" smtClean="0"/>
              <a:t>43 YO with known </a:t>
            </a:r>
            <a:r>
              <a:rPr lang="en-US" dirty="0" err="1" smtClean="0"/>
              <a:t>previa</a:t>
            </a:r>
            <a:r>
              <a:rPr lang="en-US" dirty="0" smtClean="0"/>
              <a:t>, presumed 	</a:t>
            </a:r>
            <a:r>
              <a:rPr lang="en-US" dirty="0" err="1" smtClean="0"/>
              <a:t>accreta</a:t>
            </a:r>
            <a:endParaRPr lang="en-US" dirty="0" smtClean="0"/>
          </a:p>
          <a:p>
            <a:pPr lvl="1"/>
            <a:r>
              <a:rPr lang="en-US" dirty="0" smtClean="0"/>
              <a:t>Plan made to deliver her at 36 </a:t>
            </a:r>
            <a:r>
              <a:rPr lang="en-US" dirty="0" err="1" smtClean="0"/>
              <a:t>wks</a:t>
            </a:r>
            <a:r>
              <a:rPr lang="en-US" dirty="0" smtClean="0"/>
              <a:t> </a:t>
            </a:r>
          </a:p>
          <a:p>
            <a:pPr lvl="1"/>
            <a:r>
              <a:rPr lang="en-US" dirty="0" smtClean="0"/>
              <a:t>Multidisciplinary team consulted and available</a:t>
            </a:r>
          </a:p>
          <a:p>
            <a:pPr lvl="1"/>
            <a:r>
              <a:rPr lang="en-US" dirty="0" smtClean="0"/>
              <a:t>Scheduled CS </a:t>
            </a:r>
          </a:p>
          <a:p>
            <a:pPr lvl="2"/>
            <a:r>
              <a:rPr lang="en-US" sz="1800" dirty="0" smtClean="0"/>
              <a:t>Plan of surgery made: midline skin, </a:t>
            </a:r>
            <a:r>
              <a:rPr lang="en-US" sz="1800" dirty="0" err="1" smtClean="0"/>
              <a:t>immed</a:t>
            </a:r>
            <a:r>
              <a:rPr lang="en-US" sz="1800" dirty="0" smtClean="0"/>
              <a:t> </a:t>
            </a:r>
            <a:r>
              <a:rPr lang="en-US" sz="1800" dirty="0" err="1" smtClean="0"/>
              <a:t>hyst</a:t>
            </a:r>
            <a:endParaRPr lang="en-US" sz="1800" dirty="0" smtClean="0"/>
          </a:p>
          <a:p>
            <a:pPr lvl="2"/>
            <a:r>
              <a:rPr lang="en-US" sz="1800" dirty="0" smtClean="0"/>
              <a:t>AM, primary surgeon, </a:t>
            </a:r>
            <a:r>
              <a:rPr lang="en-US" sz="1800" dirty="0" err="1" smtClean="0"/>
              <a:t>gyn</a:t>
            </a:r>
            <a:r>
              <a:rPr lang="en-US" sz="1800" dirty="0" smtClean="0"/>
              <a:t> </a:t>
            </a:r>
            <a:r>
              <a:rPr lang="en-US" sz="1800" dirty="0" err="1" smtClean="0"/>
              <a:t>onc</a:t>
            </a:r>
            <a:r>
              <a:rPr lang="en-US" sz="1800" dirty="0" smtClean="0"/>
              <a:t>, </a:t>
            </a:r>
            <a:r>
              <a:rPr lang="en-US" sz="1800" dirty="0" err="1" smtClean="0"/>
              <a:t>ob</a:t>
            </a:r>
            <a:r>
              <a:rPr lang="en-US" sz="1800" dirty="0" smtClean="0"/>
              <a:t> anesthesia and backup IR 	available</a:t>
            </a:r>
          </a:p>
          <a:p>
            <a:pPr lvl="2"/>
            <a:r>
              <a:rPr lang="en-US" sz="1800" dirty="0" smtClean="0"/>
              <a:t>OR cesarean hysterectomy performed</a:t>
            </a:r>
          </a:p>
          <a:p>
            <a:pPr lvl="1"/>
            <a:r>
              <a:rPr lang="en-US" dirty="0" smtClean="0"/>
              <a:t>EBL 3 liters, transfused 6 PRBCs, 6 FFP</a:t>
            </a:r>
          </a:p>
          <a:p>
            <a:pPr lvl="1"/>
            <a:r>
              <a:rPr lang="en-US" dirty="0" smtClean="0"/>
              <a:t>To SICU postop intubated</a:t>
            </a:r>
          </a:p>
          <a:p>
            <a:pPr lvl="1"/>
            <a:r>
              <a:rPr lang="en-US" dirty="0" smtClean="0"/>
              <a:t>Discharge home on POD 4</a:t>
            </a:r>
          </a:p>
        </p:txBody>
      </p:sp>
    </p:spTree>
    <p:extLst>
      <p:ext uri="{BB962C8B-B14F-4D97-AF65-F5344CB8AC3E}">
        <p14:creationId xmlns:p14="http://schemas.microsoft.com/office/powerpoint/2010/main" val="387778424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38773246"/>
              </p:ext>
            </p:extLst>
          </p:nvPr>
        </p:nvGraphicFramePr>
        <p:xfrm>
          <a:off x="209862" y="1109933"/>
          <a:ext cx="8563017" cy="880567"/>
        </p:xfrm>
        <a:graphic>
          <a:graphicData uri="http://schemas.openxmlformats.org/drawingml/2006/table">
            <a:tbl>
              <a:tblPr firstRow="1" bandRow="1"/>
              <a:tblGrid>
                <a:gridCol w="8563017"/>
              </a:tblGrid>
              <a:tr h="0">
                <a:tc>
                  <a:txBody>
                    <a:bodyPr/>
                    <a:lstStyle/>
                    <a:p>
                      <a:pPr marL="0" marR="0">
                        <a:lnSpc>
                          <a:spcPct val="107000"/>
                        </a:lnSpc>
                        <a:spcBef>
                          <a:spcPts val="0"/>
                        </a:spcBef>
                        <a:spcAft>
                          <a:spcPts val="0"/>
                        </a:spcAft>
                        <a:tabLst>
                          <a:tab pos="1786255" algn="l"/>
                        </a:tabLst>
                      </a:pPr>
                      <a:r>
                        <a:rPr lang="en-US" sz="1800" dirty="0">
                          <a:solidFill>
                            <a:srgbClr val="FFFFFF"/>
                          </a:solidFill>
                          <a:effectLst/>
                          <a:latin typeface="+mn-lt"/>
                          <a:ea typeface="Calibri"/>
                          <a:cs typeface="Times New Roman"/>
                        </a:rPr>
                        <a:t>ABSTRACTION	</a:t>
                      </a:r>
                      <a:endParaRPr lang="en-US" sz="1800" dirty="0">
                        <a:effectLst/>
                        <a:latin typeface="+mn-lt"/>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0">
                <a:tc>
                  <a:txBody>
                    <a:bodyPr/>
                    <a:lstStyle/>
                    <a:p>
                      <a:pPr marL="0" marR="0">
                        <a:lnSpc>
                          <a:spcPct val="107000"/>
                        </a:lnSpc>
                        <a:spcBef>
                          <a:spcPts val="0"/>
                        </a:spcBef>
                        <a:spcAft>
                          <a:spcPts val="0"/>
                        </a:spcAft>
                      </a:pPr>
                      <a:r>
                        <a:rPr lang="en-US" sz="1800" dirty="0">
                          <a:effectLst/>
                          <a:latin typeface="+mn-lt"/>
                          <a:ea typeface="Calibri"/>
                          <a:cs typeface="Times New Roman"/>
                        </a:rPr>
                        <a:t>[Screened Positive by] </a:t>
                      </a:r>
                    </a:p>
                    <a:p>
                      <a:pPr marL="0" marR="0">
                        <a:lnSpc>
                          <a:spcPct val="107000"/>
                        </a:lnSpc>
                        <a:spcBef>
                          <a:spcPts val="0"/>
                        </a:spcBef>
                        <a:spcAft>
                          <a:spcPts val="0"/>
                        </a:spcAft>
                      </a:pPr>
                      <a:r>
                        <a:rPr lang="en-US" sz="1800" dirty="0" err="1">
                          <a:effectLst/>
                          <a:latin typeface="+mn-lt"/>
                          <a:ea typeface="Calibri"/>
                          <a:cs typeface="Times New Roman"/>
                        </a:rPr>
                        <a:t>ICDDx</a:t>
                      </a:r>
                      <a:r>
                        <a:rPr lang="en-US" sz="1800" dirty="0">
                          <a:effectLst/>
                          <a:latin typeface="+mn-lt"/>
                          <a:ea typeface="Calibri"/>
                          <a:cs typeface="Times New Roman"/>
                        </a:rPr>
                        <a:t> Code </a:t>
                      </a:r>
                      <a:r>
                        <a:rPr lang="en-US" sz="1800" dirty="0">
                          <a:effectLst/>
                          <a:latin typeface="+mn-lt"/>
                          <a:ea typeface="MS Gothic"/>
                          <a:cs typeface="Segoe UI Symbol"/>
                        </a:rPr>
                        <a:t>☐</a:t>
                      </a:r>
                      <a:r>
                        <a:rPr lang="en-US" sz="1800" dirty="0">
                          <a:effectLst/>
                          <a:latin typeface="+mn-lt"/>
                          <a:ea typeface="Calibri"/>
                          <a:cs typeface="Times New Roman"/>
                        </a:rPr>
                        <a:t>   ICD </a:t>
                      </a:r>
                      <a:r>
                        <a:rPr lang="en-US" sz="1800" dirty="0" err="1">
                          <a:effectLst/>
                          <a:latin typeface="+mn-lt"/>
                          <a:ea typeface="Calibri"/>
                          <a:cs typeface="Times New Roman"/>
                        </a:rPr>
                        <a:t>Px</a:t>
                      </a:r>
                      <a:r>
                        <a:rPr lang="en-US" sz="1800" dirty="0">
                          <a:effectLst/>
                          <a:latin typeface="+mn-lt"/>
                          <a:ea typeface="Calibri"/>
                          <a:cs typeface="Times New Roman"/>
                        </a:rPr>
                        <a:t> Code </a:t>
                      </a:r>
                      <a:r>
                        <a:rPr lang="en-US" sz="1800" b="1" dirty="0" smtClean="0">
                          <a:solidFill>
                            <a:srgbClr val="0070C0"/>
                          </a:solidFill>
                          <a:effectLst/>
                          <a:latin typeface="+mn-lt"/>
                          <a:ea typeface="MS Gothic"/>
                          <a:cs typeface="Segoe UI Symbol"/>
                        </a:rPr>
                        <a:t>X</a:t>
                      </a:r>
                      <a:r>
                        <a:rPr lang="en-US" sz="1800" dirty="0" smtClean="0">
                          <a:effectLst/>
                          <a:latin typeface="+mn-lt"/>
                          <a:ea typeface="Calibri"/>
                          <a:cs typeface="Times New Roman"/>
                        </a:rPr>
                        <a:t>    </a:t>
                      </a:r>
                      <a:r>
                        <a:rPr lang="en-US" sz="1800" dirty="0">
                          <a:effectLst/>
                          <a:latin typeface="+mn-lt"/>
                          <a:ea typeface="Calibri"/>
                          <a:cs typeface="Times New Roman"/>
                        </a:rPr>
                        <a:t>≥4 Units RBC </a:t>
                      </a:r>
                      <a:r>
                        <a:rPr lang="en-US" sz="1800" b="1" dirty="0" smtClean="0">
                          <a:solidFill>
                            <a:srgbClr val="0070C0"/>
                          </a:solidFill>
                          <a:effectLst/>
                          <a:latin typeface="+mn-lt"/>
                          <a:ea typeface="MS Gothic"/>
                          <a:cs typeface="Segoe UI Symbol"/>
                        </a:rPr>
                        <a:t>X</a:t>
                      </a:r>
                      <a:r>
                        <a:rPr lang="en-US" sz="1800" dirty="0" smtClean="0">
                          <a:effectLst/>
                          <a:latin typeface="+mn-lt"/>
                          <a:ea typeface="Calibri"/>
                          <a:cs typeface="Times New Roman"/>
                        </a:rPr>
                        <a:t>   </a:t>
                      </a:r>
                      <a:r>
                        <a:rPr lang="en-US" sz="1800" dirty="0">
                          <a:effectLst/>
                          <a:latin typeface="+mn-lt"/>
                          <a:ea typeface="Calibri"/>
                          <a:cs typeface="Times New Roman"/>
                        </a:rPr>
                        <a:t>ICU Admit </a:t>
                      </a:r>
                      <a:r>
                        <a:rPr lang="en-US" sz="1800" b="1" dirty="0" smtClean="0">
                          <a:solidFill>
                            <a:srgbClr val="0070C0"/>
                          </a:solidFill>
                          <a:effectLst/>
                          <a:latin typeface="+mn-lt"/>
                          <a:ea typeface="MS Gothic"/>
                          <a:cs typeface="Segoe UI Symbol"/>
                        </a:rPr>
                        <a:t>X</a:t>
                      </a:r>
                      <a:r>
                        <a:rPr lang="en-US" sz="1800" dirty="0" smtClean="0">
                          <a:effectLst/>
                          <a:latin typeface="+mn-lt"/>
                          <a:ea typeface="Calibri"/>
                          <a:cs typeface="Times New Roman"/>
                        </a:rPr>
                        <a:t>   </a:t>
                      </a:r>
                      <a:r>
                        <a:rPr lang="en-US" sz="1800" dirty="0">
                          <a:effectLst/>
                          <a:latin typeface="+mn-lt"/>
                          <a:ea typeface="Calibri"/>
                          <a:cs typeface="Times New Roman"/>
                        </a:rPr>
                        <a:t>PPLOS </a:t>
                      </a:r>
                      <a:r>
                        <a:rPr lang="en-US" sz="1800" dirty="0">
                          <a:effectLst/>
                          <a:latin typeface="+mn-lt"/>
                          <a:ea typeface="MS Gothic"/>
                          <a:cs typeface="Segoe UI Symbol"/>
                        </a:rPr>
                        <a:t>☐</a:t>
                      </a:r>
                      <a:r>
                        <a:rPr lang="en-US" sz="1800" dirty="0">
                          <a:effectLst/>
                          <a:latin typeface="+mn-lt"/>
                          <a:ea typeface="Calibri"/>
                          <a:cs typeface="Times New Roman"/>
                        </a:rPr>
                        <a:t>  Other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6" name="Title 3"/>
          <p:cNvSpPr>
            <a:spLocks noGrp="1"/>
          </p:cNvSpPr>
          <p:nvPr>
            <p:ph type="title"/>
          </p:nvPr>
        </p:nvSpPr>
        <p:spPr/>
        <p:txBody>
          <a:bodyPr/>
          <a:lstStyle/>
          <a:p>
            <a:r>
              <a:rPr lang="en-US" sz="2800" b="1" dirty="0" smtClean="0"/>
              <a:t>SMM Review Form Example 2</a:t>
            </a:r>
            <a:endParaRPr lang="en-US" sz="2800" b="1" dirty="0"/>
          </a:p>
        </p:txBody>
      </p:sp>
      <p:sp>
        <p:nvSpPr>
          <p:cNvPr id="8" name="TextBox 7"/>
          <p:cNvSpPr txBox="1"/>
          <p:nvPr/>
        </p:nvSpPr>
        <p:spPr>
          <a:xfrm>
            <a:off x="209864" y="1959937"/>
            <a:ext cx="8563016" cy="1477328"/>
          </a:xfrm>
          <a:prstGeom prst="rect">
            <a:avLst/>
          </a:prstGeom>
          <a:noFill/>
        </p:spPr>
        <p:txBody>
          <a:bodyPr wrap="square" rtlCol="0">
            <a:spAutoFit/>
          </a:bodyPr>
          <a:lstStyle/>
          <a:p>
            <a:r>
              <a:rPr lang="en-US" b="1" dirty="0" smtClean="0"/>
              <a:t>PATIENT CHARACTERISTICS </a:t>
            </a:r>
          </a:p>
          <a:p>
            <a:r>
              <a:rPr lang="en-US" b="1" dirty="0" smtClean="0"/>
              <a:t>OBSTETRIC HISTORY </a:t>
            </a:r>
          </a:p>
          <a:p>
            <a:r>
              <a:rPr lang="en-US" b="1" dirty="0" smtClean="0"/>
              <a:t>PRENATAL CARE (PNC) </a:t>
            </a:r>
          </a:p>
          <a:p>
            <a:endParaRPr lang="en-US" b="1" dirty="0"/>
          </a:p>
          <a:p>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3771239946"/>
              </p:ext>
            </p:extLst>
          </p:nvPr>
        </p:nvGraphicFramePr>
        <p:xfrm>
          <a:off x="209864" y="2849493"/>
          <a:ext cx="8563016" cy="1467612"/>
        </p:xfrm>
        <a:graphic>
          <a:graphicData uri="http://schemas.openxmlformats.org/drawingml/2006/table">
            <a:tbl>
              <a:tblPr firstRow="1" bandRow="1"/>
              <a:tblGrid>
                <a:gridCol w="4281112"/>
                <a:gridCol w="4281904"/>
              </a:tblGrid>
              <a:tr h="0">
                <a:tc>
                  <a:txBody>
                    <a:bodyPr/>
                    <a:lstStyle/>
                    <a:p>
                      <a:pPr marL="0" marR="0">
                        <a:lnSpc>
                          <a:spcPct val="107000"/>
                        </a:lnSpc>
                        <a:spcBef>
                          <a:spcPts val="0"/>
                        </a:spcBef>
                        <a:spcAft>
                          <a:spcPts val="0"/>
                        </a:spcAft>
                      </a:pPr>
                      <a:r>
                        <a:rPr lang="en-US" sz="1800" dirty="0">
                          <a:effectLst/>
                          <a:latin typeface="Calibri"/>
                          <a:ea typeface="Calibri"/>
                          <a:cs typeface="Times New Roman"/>
                        </a:rPr>
                        <a:t>[Assisted Reproductive Technology (ART)]  Yes/No </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If </a:t>
                      </a:r>
                      <a:r>
                        <a:rPr lang="en-US" sz="1800" b="1" dirty="0">
                          <a:solidFill>
                            <a:srgbClr val="0070C0"/>
                          </a:solidFill>
                          <a:effectLst/>
                          <a:latin typeface="Calibri"/>
                          <a:ea typeface="Calibri"/>
                          <a:cs typeface="Times New Roman"/>
                        </a:rPr>
                        <a:t>Yes</a:t>
                      </a:r>
                      <a:r>
                        <a:rPr lang="en-US" sz="1800" dirty="0">
                          <a:effectLst/>
                          <a:latin typeface="Calibri"/>
                          <a:ea typeface="Calibri"/>
                          <a:cs typeface="Times New Roman"/>
                        </a:rPr>
                        <a:t>, what: </a:t>
                      </a:r>
                      <a:r>
                        <a:rPr lang="en-US" sz="1800" b="1" dirty="0" smtClean="0">
                          <a:solidFill>
                            <a:srgbClr val="0070C0"/>
                          </a:solidFill>
                          <a:effectLst/>
                          <a:latin typeface="Calibri"/>
                          <a:ea typeface="Calibri"/>
                          <a:cs typeface="Times New Roman"/>
                        </a:rPr>
                        <a:t>IVF</a:t>
                      </a:r>
                      <a:endParaRPr lang="en-US" sz="1800" b="1" dirty="0">
                        <a:solidFill>
                          <a:srgbClr val="0070C0"/>
                        </a:solidFill>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smtClean="0">
                          <a:solidFill>
                            <a:srgbClr val="0070C0"/>
                          </a:solidFill>
                          <a:effectLst/>
                          <a:latin typeface="Calibri"/>
                          <a:ea typeface="Calibri"/>
                          <a:cs typeface="Times New Roman"/>
                        </a:rPr>
                        <a:t>Most of these are drop</a:t>
                      </a:r>
                      <a:r>
                        <a:rPr lang="en-US" sz="1600" b="1" baseline="0" dirty="0" smtClean="0">
                          <a:solidFill>
                            <a:srgbClr val="0070C0"/>
                          </a:solidFill>
                          <a:effectLst/>
                          <a:latin typeface="Calibri"/>
                          <a:ea typeface="Calibri"/>
                          <a:cs typeface="Times New Roman"/>
                        </a:rPr>
                        <a:t> down boxes</a:t>
                      </a:r>
                      <a:endParaRPr lang="en-US" sz="16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[Planned/intended place of delivery]</a:t>
                      </a:r>
                    </a:p>
                    <a:p>
                      <a:pPr marL="0" marR="0">
                        <a:lnSpc>
                          <a:spcPct val="107000"/>
                        </a:lnSpc>
                        <a:spcBef>
                          <a:spcPts val="0"/>
                        </a:spcBef>
                        <a:spcAft>
                          <a:spcPts val="0"/>
                        </a:spcAft>
                      </a:pPr>
                      <a:r>
                        <a:rPr lang="en-US" sz="1800" b="1" dirty="0" smtClean="0">
                          <a:solidFill>
                            <a:srgbClr val="0070C0"/>
                          </a:solidFill>
                          <a:effectLst/>
                          <a:latin typeface="Calibri"/>
                          <a:ea typeface="Calibri"/>
                          <a:cs typeface="Times New Roman"/>
                        </a:rPr>
                        <a:t>Level 3</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10" name="TextBox 9"/>
          <p:cNvSpPr txBox="1"/>
          <p:nvPr/>
        </p:nvSpPr>
        <p:spPr>
          <a:xfrm>
            <a:off x="209863" y="4309795"/>
            <a:ext cx="8563017" cy="369332"/>
          </a:xfrm>
          <a:prstGeom prst="rect">
            <a:avLst/>
          </a:prstGeom>
          <a:noFill/>
        </p:spPr>
        <p:txBody>
          <a:bodyPr wrap="square" rtlCol="0">
            <a:spAutoFit/>
          </a:bodyPr>
          <a:lstStyle/>
          <a:p>
            <a:r>
              <a:rPr lang="en-US" b="1" dirty="0" smtClean="0"/>
              <a:t>DELIVERY INFORMATION </a:t>
            </a:r>
            <a:endParaRPr lang="en-US" b="1" dirty="0"/>
          </a:p>
        </p:txBody>
      </p:sp>
      <p:graphicFrame>
        <p:nvGraphicFramePr>
          <p:cNvPr id="12" name="Table 11"/>
          <p:cNvGraphicFramePr>
            <a:graphicFrameLocks noGrp="1"/>
          </p:cNvGraphicFramePr>
          <p:nvPr>
            <p:extLst>
              <p:ext uri="{D42A27DB-BD31-4B8C-83A1-F6EECF244321}">
                <p14:modId xmlns:p14="http://schemas.microsoft.com/office/powerpoint/2010/main" val="3947761673"/>
              </p:ext>
            </p:extLst>
          </p:nvPr>
        </p:nvGraphicFramePr>
        <p:xfrm>
          <a:off x="209863" y="4629159"/>
          <a:ext cx="8591237" cy="1467612"/>
        </p:xfrm>
        <a:graphic>
          <a:graphicData uri="http://schemas.openxmlformats.org/drawingml/2006/table">
            <a:tbl>
              <a:tblPr firstRow="1" bandRow="1"/>
              <a:tblGrid>
                <a:gridCol w="8591237"/>
              </a:tblGrid>
              <a:tr h="0">
                <a:tc>
                  <a:txBody>
                    <a:bodyPr/>
                    <a:lstStyle/>
                    <a:p>
                      <a:pPr marL="0" marR="0">
                        <a:lnSpc>
                          <a:spcPct val="107000"/>
                        </a:lnSpc>
                        <a:spcBef>
                          <a:spcPts val="0"/>
                        </a:spcBef>
                        <a:spcAft>
                          <a:spcPts val="0"/>
                        </a:spcAft>
                      </a:pPr>
                      <a:r>
                        <a:rPr lang="en-US" sz="1800" dirty="0">
                          <a:effectLst/>
                          <a:latin typeface="Calibri"/>
                          <a:ea typeface="Calibri"/>
                          <a:cs typeface="Times New Roman"/>
                        </a:rPr>
                        <a:t>[Gestational age at time of morbidity]  </a:t>
                      </a:r>
                      <a:r>
                        <a:rPr lang="en-US" sz="1800" b="1" dirty="0" smtClean="0">
                          <a:solidFill>
                            <a:srgbClr val="0070C0"/>
                          </a:solidFill>
                          <a:effectLst/>
                          <a:latin typeface="Calibri"/>
                          <a:ea typeface="Calibri"/>
                          <a:cs typeface="Times New Roman"/>
                        </a:rPr>
                        <a:t>37</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[Birth status</a:t>
                      </a:r>
                      <a:r>
                        <a:rPr lang="en-US" sz="1800" dirty="0" smtClean="0">
                          <a:effectLst/>
                          <a:latin typeface="Calibri"/>
                          <a:ea typeface="Calibri"/>
                          <a:cs typeface="Times New Roman"/>
                        </a:rPr>
                        <a:t>] </a:t>
                      </a:r>
                      <a:r>
                        <a:rPr lang="en-US" sz="1800" b="1" dirty="0" err="1" smtClean="0">
                          <a:solidFill>
                            <a:srgbClr val="0070C0"/>
                          </a:solidFill>
                          <a:effectLst/>
                          <a:latin typeface="Calibri"/>
                          <a:ea typeface="Calibri"/>
                          <a:cs typeface="Times New Roman"/>
                        </a:rPr>
                        <a:t>liveborn</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[If C-Section</a:t>
                      </a:r>
                      <a:r>
                        <a:rPr lang="en-US" sz="1800" dirty="0" smtClean="0">
                          <a:effectLst/>
                          <a:latin typeface="Calibri"/>
                          <a:ea typeface="Calibri"/>
                          <a:cs typeface="Times New Roman"/>
                        </a:rPr>
                        <a:t>] </a:t>
                      </a:r>
                      <a:r>
                        <a:rPr lang="en-US" sz="1800" b="1" dirty="0" smtClean="0">
                          <a:solidFill>
                            <a:srgbClr val="0070C0"/>
                          </a:solidFill>
                          <a:effectLst/>
                          <a:latin typeface="Calibri"/>
                          <a:ea typeface="Calibri"/>
                          <a:cs typeface="Times New Roman"/>
                        </a:rPr>
                        <a:t>classical/hysterectomy</a:t>
                      </a:r>
                      <a:endParaRPr lang="en-US" sz="1800" b="1" dirty="0">
                        <a:solidFill>
                          <a:srgbClr val="0070C0"/>
                        </a:solidFill>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Type of </a:t>
                      </a:r>
                      <a:r>
                        <a:rPr lang="en-US" sz="1800" dirty="0" smtClean="0">
                          <a:effectLst/>
                          <a:latin typeface="Calibri"/>
                          <a:ea typeface="Calibri"/>
                          <a:cs typeface="Times New Roman"/>
                        </a:rPr>
                        <a:t>C-Section</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[Type of anesthesia</a:t>
                      </a:r>
                      <a:r>
                        <a:rPr lang="en-US" sz="1800" dirty="0" smtClean="0">
                          <a:effectLst/>
                          <a:latin typeface="Calibri"/>
                          <a:ea typeface="Calibri"/>
                          <a:cs typeface="Times New Roman"/>
                        </a:rPr>
                        <a:t>] </a:t>
                      </a:r>
                      <a:r>
                        <a:rPr lang="en-US" sz="1800" b="1" dirty="0" smtClean="0">
                          <a:solidFill>
                            <a:srgbClr val="0070C0"/>
                          </a:solidFill>
                          <a:effectLst/>
                          <a:latin typeface="Calibri"/>
                          <a:ea typeface="Calibri"/>
                          <a:cs typeface="Times New Roman"/>
                        </a:rPr>
                        <a:t>epidural</a:t>
                      </a:r>
                      <a:endParaRPr lang="en-US" sz="1800" b="1" dirty="0">
                        <a:solidFill>
                          <a:srgbClr val="0070C0"/>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1806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24" y="1447800"/>
            <a:ext cx="8375650" cy="337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10"/>
          <p:cNvSpPr>
            <a:spLocks noChangeArrowheads="1"/>
          </p:cNvSpPr>
          <p:nvPr/>
        </p:nvSpPr>
        <p:spPr bwMode="auto">
          <a:xfrm>
            <a:off x="363427" y="4968911"/>
            <a:ext cx="53752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p>
            <a:r>
              <a:rPr lang="en-US" sz="1800" b="0" i="1" dirty="0">
                <a:solidFill>
                  <a:srgbClr val="000000"/>
                </a:solidFill>
                <a:latin typeface="Calibri" charset="0"/>
              </a:rPr>
              <a:t>Hogan MC, Lancet 2010;375:1609-23.</a:t>
            </a:r>
          </a:p>
          <a:p>
            <a:r>
              <a:rPr lang="en-US" sz="1800" b="0" i="1" dirty="0">
                <a:solidFill>
                  <a:srgbClr val="000000"/>
                </a:solidFill>
                <a:latin typeface="Calibri" charset="0"/>
              </a:rPr>
              <a:t>Hankins. Levels of Maternity Care. </a:t>
            </a:r>
            <a:r>
              <a:rPr lang="en-US" sz="1800" b="0" i="1" dirty="0" err="1">
                <a:solidFill>
                  <a:srgbClr val="000000"/>
                </a:solidFill>
                <a:latin typeface="Calibri" charset="0"/>
              </a:rPr>
              <a:t>Obstet</a:t>
            </a:r>
            <a:r>
              <a:rPr lang="en-US" sz="1800" b="0" i="1" dirty="0">
                <a:solidFill>
                  <a:srgbClr val="000000"/>
                </a:solidFill>
                <a:latin typeface="Calibri" charset="0"/>
              </a:rPr>
              <a:t> </a:t>
            </a:r>
            <a:r>
              <a:rPr lang="en-US" sz="1800" b="0" i="1" dirty="0" err="1">
                <a:solidFill>
                  <a:srgbClr val="000000"/>
                </a:solidFill>
                <a:latin typeface="Calibri" charset="0"/>
              </a:rPr>
              <a:t>Gynecol</a:t>
            </a:r>
            <a:r>
              <a:rPr lang="en-US" sz="1800" b="0" i="1" dirty="0">
                <a:solidFill>
                  <a:srgbClr val="000000"/>
                </a:solidFill>
                <a:latin typeface="Calibri" charset="0"/>
              </a:rPr>
              <a:t> 2012</a:t>
            </a:r>
            <a:r>
              <a:rPr lang="en-US" sz="900" b="0" dirty="0">
                <a:solidFill>
                  <a:srgbClr val="000000"/>
                </a:solidFill>
                <a:latin typeface="Calibri" charset="0"/>
              </a:rPr>
              <a:t>.</a:t>
            </a:r>
          </a:p>
        </p:txBody>
      </p:sp>
      <p:sp>
        <p:nvSpPr>
          <p:cNvPr id="2" name="Title 1"/>
          <p:cNvSpPr>
            <a:spLocks noGrp="1"/>
          </p:cNvSpPr>
          <p:nvPr>
            <p:ph type="title"/>
          </p:nvPr>
        </p:nvSpPr>
        <p:spPr/>
        <p:txBody>
          <a:bodyPr>
            <a:normAutofit/>
          </a:bodyPr>
          <a:lstStyle/>
          <a:p>
            <a:r>
              <a:rPr lang="en-US" sz="3200" b="1" dirty="0" smtClean="0"/>
              <a:t>MMR</a:t>
            </a:r>
            <a:r>
              <a:rPr lang="en-US" sz="3200" b="1" baseline="0" dirty="0" smtClean="0"/>
              <a:t> 1980 vs. 2008</a:t>
            </a:r>
            <a:endParaRPr lang="en-US" sz="3200" b="1" dirty="0"/>
          </a:p>
        </p:txBody>
      </p:sp>
    </p:spTree>
    <p:extLst>
      <p:ext uri="{BB962C8B-B14F-4D97-AF65-F5344CB8AC3E}">
        <p14:creationId xmlns:p14="http://schemas.microsoft.com/office/powerpoint/2010/main" val="66733638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SMM Review </a:t>
            </a:r>
            <a:r>
              <a:rPr lang="en-US" sz="2800" b="1" dirty="0"/>
              <a:t>Form </a:t>
            </a:r>
            <a:r>
              <a:rPr lang="en-US" sz="2800" b="1" dirty="0" smtClean="0"/>
              <a:t>Example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12539055"/>
              </p:ext>
            </p:extLst>
          </p:nvPr>
        </p:nvGraphicFramePr>
        <p:xfrm>
          <a:off x="267055" y="1083630"/>
          <a:ext cx="8553450" cy="1467612"/>
        </p:xfrm>
        <a:graphic>
          <a:graphicData uri="http://schemas.openxmlformats.org/drawingml/2006/table">
            <a:tbl>
              <a:tblPr firstRow="1" firstCol="1" bandRow="1"/>
              <a:tblGrid>
                <a:gridCol w="8553450"/>
              </a:tblGrid>
              <a:tr h="0">
                <a:tc>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ABSTRACTION: CASE NARRATIVE AND TIMELINE</a:t>
                      </a:r>
                      <a:endParaRPr lang="en-US" sz="14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0">
                <a:tc>
                  <a:txBody>
                    <a:bodyPr/>
                    <a:lstStyle/>
                    <a:p>
                      <a:pPr marL="0" marR="0">
                        <a:lnSpc>
                          <a:spcPct val="107000"/>
                        </a:lnSpc>
                        <a:spcBef>
                          <a:spcPts val="0"/>
                        </a:spcBef>
                        <a:spcAft>
                          <a:spcPts val="0"/>
                        </a:spcAft>
                      </a:pPr>
                      <a:r>
                        <a:rPr lang="en-US" sz="1800" dirty="0">
                          <a:effectLst/>
                          <a:latin typeface="Calibri"/>
                          <a:ea typeface="Calibri"/>
                          <a:cs typeface="Times New Roman"/>
                        </a:rPr>
                        <a:t>Should include brief synopsis focused on the specific severe maternal morbidity that occurred. It should be concise and pertinent to the particular SMM and include appropriate time line, evaluation and be in chronologic format. Please attempt to identify key moments that impacted care.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7" name="Rectangle 6"/>
          <p:cNvSpPr/>
          <p:nvPr/>
        </p:nvSpPr>
        <p:spPr>
          <a:xfrm>
            <a:off x="3861231" y="3244334"/>
            <a:ext cx="1421543" cy="369332"/>
          </a:xfrm>
          <a:prstGeom prst="rect">
            <a:avLst/>
          </a:prstGeom>
        </p:spPr>
        <p:txBody>
          <a:bodyPr wrap="none">
            <a:spAutoFit/>
          </a:bodyPr>
          <a:lstStyle/>
          <a:p>
            <a:r>
              <a:rPr lang="en-US" dirty="0">
                <a:solidFill>
                  <a:srgbClr val="FFFFFF"/>
                </a:solidFill>
                <a:ea typeface="Calibri"/>
                <a:cs typeface="Times New Roman"/>
              </a:rPr>
              <a:t>ASSESSMENT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15723953"/>
              </p:ext>
            </p:extLst>
          </p:nvPr>
        </p:nvGraphicFramePr>
        <p:xfrm>
          <a:off x="267055" y="2584634"/>
          <a:ext cx="8553450" cy="3856283"/>
        </p:xfrm>
        <a:graphic>
          <a:graphicData uri="http://schemas.openxmlformats.org/drawingml/2006/table">
            <a:tbl>
              <a:tblPr firstRow="1" firstCol="1" bandRow="1"/>
              <a:tblGrid>
                <a:gridCol w="3440788"/>
                <a:gridCol w="2476868"/>
                <a:gridCol w="2635794"/>
              </a:tblGrid>
              <a:tr h="185242">
                <a:tc gridSpan="3">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ASSESSMENT</a:t>
                      </a:r>
                      <a:endParaRPr lang="en-US" sz="1600" dirty="0">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303879">
                <a:tc>
                  <a:txBody>
                    <a:bodyPr/>
                    <a:lstStyle/>
                    <a:p>
                      <a:pPr marL="342900" marR="0" lvl="0" indent="-342900">
                        <a:lnSpc>
                          <a:spcPct val="107000"/>
                        </a:lnSpc>
                        <a:spcBef>
                          <a:spcPts val="0"/>
                        </a:spcBef>
                        <a:spcAft>
                          <a:spcPts val="0"/>
                        </a:spcAft>
                        <a:buFont typeface="+mj-lt"/>
                        <a:buAutoNum type="alphaUcPeriod"/>
                      </a:pPr>
                      <a:r>
                        <a:rPr lang="en-US" sz="1800" dirty="0">
                          <a:effectLst/>
                          <a:latin typeface="Calibri"/>
                          <a:ea typeface="Calibri"/>
                          <a:cs typeface="Times New Roman"/>
                        </a:rPr>
                        <a:t>[Primary Cause of Morbidity] </a:t>
                      </a:r>
                      <a:r>
                        <a:rPr lang="en-US" sz="1800" dirty="0" smtClean="0">
                          <a:effectLst/>
                          <a:latin typeface="Calibri"/>
                          <a:ea typeface="Calibri"/>
                          <a:cs typeface="Times New Roman"/>
                        </a:rPr>
                        <a:t> </a:t>
                      </a:r>
                      <a:r>
                        <a:rPr lang="en-US" sz="1800" b="1" dirty="0" smtClean="0">
                          <a:solidFill>
                            <a:srgbClr val="0070C0"/>
                          </a:solidFill>
                          <a:effectLst/>
                          <a:latin typeface="Calibri"/>
                          <a:ea typeface="Calibri"/>
                          <a:cs typeface="Times New Roman"/>
                        </a:rPr>
                        <a:t>OB hemorrhage</a:t>
                      </a:r>
                      <a:endParaRPr lang="en-US" sz="1800" b="1" dirty="0">
                        <a:solidFill>
                          <a:srgbClr val="0070C0"/>
                        </a:solidFill>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[If trauma indicated as primary cause of morbidity]   </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[Other cause]</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238377">
                <a:tc gridSpan="3">
                  <a:txBody>
                    <a:bodyPr/>
                    <a:lstStyle/>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B.</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[Sequence </a:t>
                      </a:r>
                      <a:r>
                        <a:rPr lang="en-US" sz="1800" dirty="0">
                          <a:effectLst/>
                          <a:latin typeface="Calibri"/>
                          <a:ea typeface="Calibri"/>
                          <a:cs typeface="Times New Roman"/>
                        </a:rPr>
                        <a:t>of Morbidity: Clinical Cause of Morbidity]</a:t>
                      </a:r>
                    </a:p>
                    <a:p>
                      <a:pPr marL="228600" marR="0" algn="ctr">
                        <a:lnSpc>
                          <a:spcPct val="107000"/>
                        </a:lnSpc>
                        <a:spcBef>
                          <a:spcPts val="0"/>
                        </a:spcBef>
                        <a:spcAft>
                          <a:spcPts val="0"/>
                        </a:spcAft>
                      </a:pPr>
                      <a:r>
                        <a:rPr lang="en-US" sz="1400" dirty="0">
                          <a:effectLst/>
                          <a:latin typeface="Calibri"/>
                          <a:ea typeface="Calibri"/>
                          <a:cs typeface="Times New Roman"/>
                        </a:rPr>
                        <a:t>1 and 2 reflect what initiated the final cause resulting in the severe morbidity and 3 is the final cause.</a:t>
                      </a:r>
                    </a:p>
                    <a:p>
                      <a:pPr marL="228600" marR="0" algn="ctr">
                        <a:lnSpc>
                          <a:spcPct val="107000"/>
                        </a:lnSpc>
                        <a:spcBef>
                          <a:spcPts val="0"/>
                        </a:spcBef>
                        <a:spcAft>
                          <a:spcPts val="0"/>
                        </a:spcAft>
                      </a:pPr>
                      <a:r>
                        <a:rPr lang="en-US" sz="1600" i="1" dirty="0">
                          <a:effectLst/>
                          <a:latin typeface="Calibri"/>
                          <a:ea typeface="Calibri"/>
                          <a:cs typeface="Times New Roman"/>
                        </a:rPr>
                        <a:t>For example: 1. Preeclampsia 2. uncontrolled hypertension 3  intracranial bleed</a:t>
                      </a:r>
                      <a:endParaRPr lang="en-US" sz="1600" dirty="0">
                        <a:effectLst/>
                        <a:latin typeface="Calibri"/>
                        <a:ea typeface="Calibri"/>
                        <a:cs typeface="Times New Roman"/>
                      </a:endParaRPr>
                    </a:p>
                    <a:p>
                      <a:pPr marL="228600" marR="0" algn="ctr">
                        <a:lnSpc>
                          <a:spcPct val="107000"/>
                        </a:lnSpc>
                        <a:spcBef>
                          <a:spcPts val="0"/>
                        </a:spcBef>
                        <a:spcAft>
                          <a:spcPts val="0"/>
                        </a:spcAft>
                      </a:pPr>
                      <a:r>
                        <a:rPr lang="en-US" sz="1600" i="1" dirty="0">
                          <a:effectLst/>
                          <a:latin typeface="Calibri"/>
                          <a:ea typeface="Calibri"/>
                          <a:cs typeface="Times New Roman"/>
                        </a:rPr>
                        <a:t>So that 1, caused 2, that resulted in 3 – the severe morbidity event</a:t>
                      </a:r>
                      <a:endParaRPr lang="en-US" sz="1600" dirty="0">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70920">
                <a:tc gridSpan="3">
                  <a:txBody>
                    <a:bodyPr/>
                    <a:lstStyle/>
                    <a:p>
                      <a:pPr marL="0" marR="0" lvl="0" indent="0">
                        <a:lnSpc>
                          <a:spcPct val="107000"/>
                        </a:lnSpc>
                        <a:spcBef>
                          <a:spcPts val="0"/>
                        </a:spcBef>
                        <a:spcAft>
                          <a:spcPts val="0"/>
                        </a:spcAft>
                        <a:buFont typeface="+mj-lt"/>
                        <a:buNone/>
                      </a:pPr>
                      <a:r>
                        <a:rPr lang="en-US" sz="1800" b="1" dirty="0" smtClean="0">
                          <a:solidFill>
                            <a:srgbClr val="0070C0"/>
                          </a:solidFill>
                          <a:effectLst/>
                          <a:latin typeface="Calibri"/>
                          <a:ea typeface="Calibri"/>
                          <a:cs typeface="Times New Roman"/>
                        </a:rPr>
                        <a:t>1. </a:t>
                      </a:r>
                      <a:r>
                        <a:rPr lang="en-US" sz="1800" b="1" dirty="0" err="1" smtClean="0">
                          <a:solidFill>
                            <a:srgbClr val="0070C0"/>
                          </a:solidFill>
                          <a:effectLst/>
                          <a:latin typeface="Calibri"/>
                          <a:ea typeface="Calibri"/>
                          <a:cs typeface="Times New Roman"/>
                        </a:rPr>
                        <a:t>previa</a:t>
                      </a:r>
                      <a:r>
                        <a:rPr lang="en-US" sz="1800" b="1" dirty="0" smtClean="0">
                          <a:solidFill>
                            <a:srgbClr val="0070C0"/>
                          </a:solidFill>
                          <a:effectLst/>
                          <a:latin typeface="Calibri"/>
                          <a:ea typeface="Calibri"/>
                          <a:cs typeface="Times New Roman"/>
                        </a:rPr>
                        <a:t>,</a:t>
                      </a:r>
                      <a:r>
                        <a:rPr lang="en-US" sz="1800" b="1" baseline="0" dirty="0" smtClean="0">
                          <a:solidFill>
                            <a:srgbClr val="0070C0"/>
                          </a:solidFill>
                          <a:effectLst/>
                          <a:latin typeface="Calibri"/>
                          <a:ea typeface="Calibri"/>
                          <a:cs typeface="Times New Roman"/>
                        </a:rPr>
                        <a:t> </a:t>
                      </a:r>
                      <a:r>
                        <a:rPr lang="en-US" sz="1800" b="1" baseline="0" dirty="0" err="1" smtClean="0">
                          <a:solidFill>
                            <a:srgbClr val="0070C0"/>
                          </a:solidFill>
                          <a:effectLst/>
                          <a:latin typeface="Calibri"/>
                          <a:ea typeface="Calibri"/>
                          <a:cs typeface="Times New Roman"/>
                        </a:rPr>
                        <a:t>accreta</a:t>
                      </a:r>
                      <a:endParaRPr lang="en-US" sz="1800" b="1" dirty="0" smtClean="0">
                        <a:solidFill>
                          <a:srgbClr val="0070C0"/>
                        </a:solidFill>
                        <a:effectLst/>
                        <a:latin typeface="Calibri"/>
                        <a:ea typeface="Calibri"/>
                        <a:cs typeface="Times New Roman"/>
                      </a:endParaRPr>
                    </a:p>
                    <a:p>
                      <a:pPr marL="0" marR="0" lvl="0" indent="0">
                        <a:lnSpc>
                          <a:spcPct val="107000"/>
                        </a:lnSpc>
                        <a:spcBef>
                          <a:spcPts val="0"/>
                        </a:spcBef>
                        <a:spcAft>
                          <a:spcPts val="0"/>
                        </a:spcAft>
                        <a:buFont typeface="+mj-lt"/>
                        <a:buNone/>
                      </a:pPr>
                      <a:r>
                        <a:rPr lang="en-US" sz="1800" b="1" dirty="0" smtClean="0">
                          <a:solidFill>
                            <a:srgbClr val="0070C0"/>
                          </a:solidFill>
                          <a:effectLst/>
                          <a:latin typeface="Calibri"/>
                          <a:ea typeface="Calibri"/>
                          <a:cs typeface="Times New Roman"/>
                        </a:rPr>
                        <a:t>2. Placental</a:t>
                      </a:r>
                      <a:r>
                        <a:rPr lang="en-US" sz="1800" b="1" baseline="0" dirty="0" smtClean="0">
                          <a:solidFill>
                            <a:srgbClr val="0070C0"/>
                          </a:solidFill>
                          <a:effectLst/>
                          <a:latin typeface="Calibri"/>
                          <a:ea typeface="Calibri"/>
                          <a:cs typeface="Times New Roman"/>
                        </a:rPr>
                        <a:t> hemorrhage, hysterectomy</a:t>
                      </a:r>
                      <a:endParaRPr lang="en-US" sz="1800" b="1" dirty="0" smtClean="0">
                        <a:solidFill>
                          <a:srgbClr val="0070C0"/>
                        </a:solidFill>
                        <a:effectLst/>
                        <a:latin typeface="Calibri"/>
                        <a:ea typeface="Calibri"/>
                        <a:cs typeface="Times New Roman"/>
                      </a:endParaRPr>
                    </a:p>
                    <a:p>
                      <a:pPr marL="0" marR="0" lvl="0" indent="0">
                        <a:lnSpc>
                          <a:spcPct val="107000"/>
                        </a:lnSpc>
                        <a:spcBef>
                          <a:spcPts val="0"/>
                        </a:spcBef>
                        <a:spcAft>
                          <a:spcPts val="0"/>
                        </a:spcAft>
                        <a:buFont typeface="+mj-lt"/>
                        <a:buNone/>
                      </a:pPr>
                      <a:r>
                        <a:rPr lang="en-US" sz="1800" b="1" dirty="0" smtClean="0">
                          <a:solidFill>
                            <a:srgbClr val="0070C0"/>
                          </a:solidFill>
                          <a:effectLst/>
                          <a:latin typeface="Calibri"/>
                          <a:ea typeface="Calibri"/>
                          <a:cs typeface="Times New Roman"/>
                        </a:rPr>
                        <a:t>3.</a:t>
                      </a:r>
                      <a:r>
                        <a:rPr lang="en-US" sz="1100" b="1" dirty="0">
                          <a:solidFill>
                            <a:srgbClr val="0070C0"/>
                          </a:solidFill>
                          <a:effectLst/>
                          <a:latin typeface="Calibri"/>
                          <a:ea typeface="Calibri"/>
                          <a:cs typeface="Times New Roman"/>
                        </a:rPr>
                        <a:t> </a:t>
                      </a:r>
                      <a:endParaRPr lang="en-US" sz="1800" b="1" dirty="0">
                        <a:solidFill>
                          <a:srgbClr val="0070C0"/>
                        </a:solidFill>
                        <a:effectLst/>
                        <a:latin typeface="Calibri"/>
                        <a:ea typeface="Calibri"/>
                        <a:cs typeface="Times New Roman"/>
                      </a:endParaRP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3879">
                <a:tc gridSpan="3">
                  <a:txBody>
                    <a:bodyPr/>
                    <a:lstStyle/>
                    <a:p>
                      <a:pPr marL="0" marR="0" lvl="0" indent="0">
                        <a:lnSpc>
                          <a:spcPct val="107000"/>
                        </a:lnSpc>
                        <a:spcBef>
                          <a:spcPts val="0"/>
                        </a:spcBef>
                        <a:spcAft>
                          <a:spcPts val="0"/>
                        </a:spcAft>
                        <a:buFont typeface="+mj-lt"/>
                        <a:buNone/>
                      </a:pPr>
                      <a:r>
                        <a:rPr lang="en-US" sz="1800" dirty="0" smtClean="0">
                          <a:effectLst/>
                          <a:latin typeface="Calibri"/>
                          <a:ea typeface="Calibri"/>
                          <a:cs typeface="Times New Roman"/>
                        </a:rPr>
                        <a:t>C.   [Affected </a:t>
                      </a:r>
                      <a:r>
                        <a:rPr lang="en-US" sz="1800" dirty="0">
                          <a:effectLst/>
                          <a:latin typeface="Calibri"/>
                          <a:ea typeface="Calibri"/>
                          <a:cs typeface="Times New Roman"/>
                        </a:rPr>
                        <a:t>organ systems (can have &gt;1</a:t>
                      </a:r>
                      <a:r>
                        <a:rPr lang="en-US" sz="1800" dirty="0" smtClean="0">
                          <a:effectLst/>
                          <a:latin typeface="Calibri"/>
                          <a:ea typeface="Calibri"/>
                          <a:cs typeface="Times New Roman"/>
                        </a:rPr>
                        <a:t>)] placental</a:t>
                      </a:r>
                      <a:r>
                        <a:rPr lang="en-US" sz="1800" baseline="0" dirty="0" smtClean="0">
                          <a:effectLst/>
                          <a:latin typeface="Calibri"/>
                          <a:ea typeface="Calibri"/>
                          <a:cs typeface="Times New Roman"/>
                        </a:rPr>
                        <a:t> hemorrhage, hematologic</a:t>
                      </a:r>
                      <a:endParaRPr lang="en-US" sz="1800" dirty="0">
                        <a:effectLst/>
                        <a:latin typeface="Calibri"/>
                        <a:ea typeface="Calibri"/>
                        <a:cs typeface="Times New Roman"/>
                      </a:endParaRPr>
                    </a:p>
                    <a:p>
                      <a:pPr marL="228600" marR="0">
                        <a:lnSpc>
                          <a:spcPct val="107000"/>
                        </a:lnSpc>
                        <a:spcBef>
                          <a:spcPts val="0"/>
                        </a:spcBef>
                        <a:spcAft>
                          <a:spcPts val="0"/>
                        </a:spcAft>
                      </a:pPr>
                      <a:r>
                        <a:rPr lang="en-US" sz="1100" dirty="0">
                          <a:effectLst/>
                          <a:latin typeface="Calibri"/>
                          <a:ea typeface="Calibri"/>
                          <a:cs typeface="Times New Roman"/>
                        </a:rPr>
                        <a:t> </a:t>
                      </a:r>
                    </a:p>
                  </a:txBody>
                  <a:tcPr marL="65703" marR="6570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02434067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9362874"/>
              </p:ext>
            </p:extLst>
          </p:nvPr>
        </p:nvGraphicFramePr>
        <p:xfrm>
          <a:off x="533403" y="1102460"/>
          <a:ext cx="8382001" cy="4556652"/>
        </p:xfrm>
        <a:graphic>
          <a:graphicData uri="http://schemas.openxmlformats.org/drawingml/2006/table">
            <a:tbl>
              <a:tblPr firstRow="1" firstCol="1" bandRow="1"/>
              <a:tblGrid>
                <a:gridCol w="8382001"/>
              </a:tblGrid>
              <a:tr h="271494">
                <a:tc>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FINAL REVIEW COMMITTEE ANALYSIS</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r>
              <a:tr h="551285">
                <a:tc>
                  <a:txBody>
                    <a:bodyPr/>
                    <a:lstStyle/>
                    <a:p>
                      <a:pPr marL="0" marR="0">
                        <a:lnSpc>
                          <a:spcPct val="107000"/>
                        </a:lnSpc>
                        <a:spcBef>
                          <a:spcPts val="0"/>
                        </a:spcBef>
                        <a:spcAft>
                          <a:spcPts val="0"/>
                        </a:spcAft>
                      </a:pPr>
                      <a:r>
                        <a:rPr lang="en-US" sz="1800" b="1" dirty="0">
                          <a:effectLst/>
                          <a:latin typeface="Calibri"/>
                          <a:ea typeface="Calibri"/>
                          <a:cs typeface="Times New Roman"/>
                        </a:rPr>
                        <a:t>[Opportunity to alter outcome]</a:t>
                      </a:r>
                      <a:endParaRPr lang="en-US" sz="1800" dirty="0">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Strong </a:t>
                      </a:r>
                      <a:r>
                        <a:rPr lang="en-US" sz="1800" dirty="0">
                          <a:effectLst/>
                          <a:latin typeface="Segoe UI Symbol"/>
                          <a:ea typeface="MS Gothic"/>
                          <a:cs typeface="Segoe UI Symbol"/>
                        </a:rPr>
                        <a:t>☐</a:t>
                      </a:r>
                      <a:r>
                        <a:rPr lang="en-US" sz="1800" dirty="0">
                          <a:effectLst/>
                          <a:latin typeface="Calibri"/>
                          <a:ea typeface="Calibri"/>
                          <a:cs typeface="Times New Roman"/>
                        </a:rPr>
                        <a:t>     Possible </a:t>
                      </a:r>
                      <a:r>
                        <a:rPr lang="en-US" sz="1800" b="1" dirty="0" smtClean="0">
                          <a:solidFill>
                            <a:srgbClr val="0070C0"/>
                          </a:solidFill>
                          <a:effectLst/>
                          <a:latin typeface="Calibri"/>
                          <a:ea typeface="Calibri"/>
                          <a:cs typeface="Times New Roman"/>
                        </a:rPr>
                        <a:t> </a:t>
                      </a:r>
                      <a:r>
                        <a:rPr lang="en-US" sz="1800" b="1" dirty="0" smtClean="0">
                          <a:effectLst/>
                          <a:latin typeface="Calibri"/>
                          <a:ea typeface="Calibri"/>
                          <a:cs typeface="Times New Roman"/>
                        </a:rPr>
                        <a:t> </a:t>
                      </a:r>
                      <a:r>
                        <a:rPr lang="en-US" sz="1800" dirty="0" smtClean="0">
                          <a:effectLst/>
                          <a:latin typeface="Calibri"/>
                          <a:ea typeface="Calibri"/>
                          <a:cs typeface="Times New Roman"/>
                        </a:rPr>
                        <a:t>         </a:t>
                      </a:r>
                      <a:r>
                        <a:rPr lang="en-US" sz="1800" dirty="0">
                          <a:effectLst/>
                          <a:latin typeface="Calibri"/>
                          <a:ea typeface="Calibri"/>
                          <a:cs typeface="Times New Roman"/>
                        </a:rPr>
                        <a:t>None </a:t>
                      </a:r>
                      <a:r>
                        <a:rPr lang="en-US" sz="1800" dirty="0" smtClean="0">
                          <a:effectLst/>
                          <a:latin typeface="MS Gothic"/>
                          <a:ea typeface="Calibri"/>
                          <a:cs typeface="Times New Roman"/>
                        </a:rPr>
                        <a:t>X</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835379">
                <a:tc>
                  <a:txBody>
                    <a:bodyPr/>
                    <a:lstStyle/>
                    <a:p>
                      <a:pPr marL="0" marR="0">
                        <a:lnSpc>
                          <a:spcPct val="107000"/>
                        </a:lnSpc>
                        <a:spcBef>
                          <a:spcPts val="0"/>
                        </a:spcBef>
                        <a:spcAft>
                          <a:spcPts val="0"/>
                        </a:spcAft>
                      </a:pPr>
                      <a:r>
                        <a:rPr lang="en-US" sz="1800" b="1" dirty="0">
                          <a:effectLst/>
                          <a:latin typeface="Calibri"/>
                          <a:ea typeface="Calibri"/>
                          <a:cs typeface="Times New Roman"/>
                        </a:rPr>
                        <a:t>[If opportunity to alter outcome present were opportunities largely (select all that apply)] </a:t>
                      </a:r>
                      <a:endParaRPr lang="en-US" sz="1800" dirty="0">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Provider </a:t>
                      </a:r>
                      <a:r>
                        <a:rPr lang="en-US" sz="1800" dirty="0" smtClean="0">
                          <a:effectLst/>
                          <a:latin typeface="Calibri"/>
                          <a:ea typeface="Calibri"/>
                          <a:cs typeface="Times New Roman"/>
                        </a:rPr>
                        <a:t>      </a:t>
                      </a:r>
                      <a:r>
                        <a:rPr lang="en-US" sz="1800" dirty="0">
                          <a:effectLst/>
                          <a:latin typeface="Calibri"/>
                          <a:ea typeface="Calibri"/>
                          <a:cs typeface="Times New Roman"/>
                        </a:rPr>
                        <a:t>System </a:t>
                      </a:r>
                      <a:r>
                        <a:rPr lang="en-US" sz="1800" b="1" dirty="0" smtClean="0">
                          <a:solidFill>
                            <a:srgbClr val="0070C0"/>
                          </a:solidFill>
                          <a:effectLst/>
                          <a:latin typeface="Calibri"/>
                          <a:ea typeface="Calibri"/>
                          <a:cs typeface="Times New Roman"/>
                        </a:rPr>
                        <a:t> </a:t>
                      </a:r>
                      <a:r>
                        <a:rPr lang="en-US" sz="1800" dirty="0" smtClean="0">
                          <a:effectLst/>
                          <a:latin typeface="Calibri"/>
                          <a:ea typeface="Calibri"/>
                          <a:cs typeface="Times New Roman"/>
                        </a:rPr>
                        <a:t>    </a:t>
                      </a:r>
                      <a:r>
                        <a:rPr lang="en-US" sz="1800" dirty="0">
                          <a:effectLst/>
                          <a:latin typeface="Calibri"/>
                          <a:ea typeface="Calibri"/>
                          <a:cs typeface="Times New Roman"/>
                        </a:rPr>
                        <a:t>Patient </a:t>
                      </a:r>
                      <a:r>
                        <a:rPr lang="en-US" sz="1800" dirty="0">
                          <a:effectLst/>
                          <a:latin typeface="Segoe UI Symbol"/>
                          <a:ea typeface="MS Gothic"/>
                          <a:cs typeface="Segoe UI Symbol"/>
                        </a:rPr>
                        <a:t>☐</a:t>
                      </a:r>
                      <a:endParaRPr lang="en-US" sz="1800" dirty="0">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321451">
                <a:tc>
                  <a:txBody>
                    <a:bodyPr/>
                    <a:lstStyle/>
                    <a:p>
                      <a:pPr marL="0" marR="0">
                        <a:lnSpc>
                          <a:spcPct val="107000"/>
                        </a:lnSpc>
                        <a:spcBef>
                          <a:spcPts val="0"/>
                        </a:spcBef>
                        <a:spcAft>
                          <a:spcPts val="0"/>
                        </a:spcAft>
                      </a:pPr>
                      <a:r>
                        <a:rPr lang="en-US" sz="1800" b="1" dirty="0">
                          <a:effectLst/>
                          <a:latin typeface="Calibri"/>
                          <a:ea typeface="Calibri"/>
                          <a:cs typeface="Times New Roman"/>
                        </a:rPr>
                        <a:t>[List up to 3 things that could be done to alter outcome]</a:t>
                      </a:r>
                      <a:endParaRPr lang="en-US" sz="1800" dirty="0">
                        <a:effectLst/>
                        <a:latin typeface="Calibri"/>
                        <a:ea typeface="Calibri"/>
                        <a:cs typeface="Times New Roman"/>
                      </a:endParaRPr>
                    </a:p>
                    <a:p>
                      <a:pPr marL="0" marR="0">
                        <a:lnSpc>
                          <a:spcPct val="107000"/>
                        </a:lnSpc>
                        <a:spcBef>
                          <a:spcPts val="0"/>
                        </a:spcBef>
                        <a:spcAft>
                          <a:spcPts val="0"/>
                        </a:spcAft>
                      </a:pPr>
                      <a:r>
                        <a:rPr lang="en-US" sz="1800" b="1" dirty="0">
                          <a:effectLst/>
                          <a:latin typeface="Calibri"/>
                          <a:ea typeface="Calibri"/>
                          <a:cs typeface="Times New Roman"/>
                        </a:rPr>
                        <a:t>  </a:t>
                      </a:r>
                      <a:endParaRPr lang="en-US" sz="1800" dirty="0">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98902">
                <a:tc>
                  <a:txBody>
                    <a:bodyPr/>
                    <a:lstStyle/>
                    <a:p>
                      <a:pPr marL="0" marR="0">
                        <a:lnSpc>
                          <a:spcPct val="107000"/>
                        </a:lnSpc>
                        <a:spcBef>
                          <a:spcPts val="0"/>
                        </a:spcBef>
                        <a:spcAft>
                          <a:spcPts val="0"/>
                        </a:spcAft>
                      </a:pPr>
                      <a:r>
                        <a:rPr lang="en-US" sz="1800" b="1" dirty="0">
                          <a:effectLst/>
                          <a:latin typeface="Calibri"/>
                          <a:ea typeface="Calibri"/>
                          <a:cs typeface="Times New Roman"/>
                        </a:rPr>
                        <a:t>[Identify practices that were done well and should be reinforced]</a:t>
                      </a:r>
                      <a:endParaRPr lang="en-US" sz="1800" dirty="0">
                        <a:effectLst/>
                        <a:latin typeface="Calibri"/>
                        <a:ea typeface="Calibri"/>
                        <a:cs typeface="Times New Roman"/>
                      </a:endParaRPr>
                    </a:p>
                    <a:p>
                      <a:pPr marL="0" marR="0">
                        <a:lnSpc>
                          <a:spcPct val="107000"/>
                        </a:lnSpc>
                        <a:spcBef>
                          <a:spcPts val="0"/>
                        </a:spcBef>
                        <a:spcAft>
                          <a:spcPts val="0"/>
                        </a:spcAft>
                      </a:pPr>
                      <a:r>
                        <a:rPr lang="en-US" sz="1800" b="1" dirty="0" smtClean="0">
                          <a:solidFill>
                            <a:srgbClr val="0000FF"/>
                          </a:solidFill>
                          <a:effectLst/>
                          <a:latin typeface="Calibri"/>
                          <a:ea typeface="Calibri"/>
                          <a:cs typeface="Times New Roman"/>
                        </a:rPr>
                        <a:t>Excellent planning of care</a:t>
                      </a:r>
                      <a:endParaRPr lang="en-US" sz="1800" b="1" dirty="0">
                        <a:solidFill>
                          <a:srgbClr val="0000FF"/>
                        </a:solidFill>
                        <a:effectLst/>
                        <a:latin typeface="Calibri"/>
                        <a:ea typeface="Calibri"/>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75165">
                <a:tc>
                  <a:txBody>
                    <a:bodyPr/>
                    <a:lstStyle/>
                    <a:p>
                      <a:pPr marL="0" marR="0">
                        <a:lnSpc>
                          <a:spcPct val="107000"/>
                        </a:lnSpc>
                        <a:spcBef>
                          <a:spcPts val="0"/>
                        </a:spcBef>
                        <a:spcAft>
                          <a:spcPts val="0"/>
                        </a:spcAft>
                      </a:pPr>
                      <a:r>
                        <a:rPr lang="en-US" sz="1800" b="1" dirty="0">
                          <a:effectLst/>
                          <a:latin typeface="Calibri"/>
                          <a:ea typeface="Calibri"/>
                          <a:cs typeface="Times New Roman"/>
                        </a:rPr>
                        <a:t>[Recommendations for system, practice, provider improvements</a:t>
                      </a:r>
                      <a:r>
                        <a:rPr lang="en-US" sz="1800" b="1" dirty="0" smtClean="0">
                          <a:effectLst/>
                          <a:latin typeface="Calibri"/>
                          <a:ea typeface="Calibri"/>
                          <a:cs typeface="Times New Roman"/>
                        </a:rPr>
                        <a: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6" name="Title 3"/>
          <p:cNvSpPr>
            <a:spLocks noGrp="1"/>
          </p:cNvSpPr>
          <p:nvPr>
            <p:ph type="title"/>
          </p:nvPr>
        </p:nvSpPr>
        <p:spPr>
          <a:xfrm>
            <a:off x="381000" y="-245488"/>
            <a:ext cx="8763000" cy="1143000"/>
          </a:xfrm>
        </p:spPr>
        <p:txBody>
          <a:bodyPr/>
          <a:lstStyle/>
          <a:p>
            <a:r>
              <a:rPr lang="en-US" sz="3200" b="1" dirty="0" smtClean="0"/>
              <a:t>SMM Review Form Example 2</a:t>
            </a:r>
            <a:endParaRPr lang="en-US" sz="3200" b="1" dirty="0"/>
          </a:p>
        </p:txBody>
      </p:sp>
    </p:spTree>
    <p:extLst>
      <p:ext uri="{BB962C8B-B14F-4D97-AF65-F5344CB8AC3E}">
        <p14:creationId xmlns:p14="http://schemas.microsoft.com/office/powerpoint/2010/main" val="182651743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68302" y="1162050"/>
            <a:ext cx="8404579" cy="4781550"/>
          </a:xfrm>
        </p:spPr>
        <p:txBody>
          <a:bodyPr/>
          <a:lstStyle/>
          <a:p>
            <a:r>
              <a:rPr lang="en-US" dirty="0">
                <a:solidFill>
                  <a:srgbClr val="FFFFFF"/>
                </a:solidFill>
                <a:latin typeface="Calibri"/>
                <a:ea typeface="Calibri"/>
                <a:cs typeface="Times New Roman"/>
              </a:rPr>
              <a:t>ASSESSMENT: SYSTEM, PROVIDER AND PATIENT FACTORS</a:t>
            </a:r>
            <a:endParaRPr lang="en-US" dirty="0"/>
          </a:p>
        </p:txBody>
      </p:sp>
      <p:sp>
        <p:nvSpPr>
          <p:cNvPr id="5" name="Title 4"/>
          <p:cNvSpPr>
            <a:spLocks noGrp="1"/>
          </p:cNvSpPr>
          <p:nvPr>
            <p:ph type="title"/>
          </p:nvPr>
        </p:nvSpPr>
        <p:spPr/>
        <p:txBody>
          <a:bodyPr/>
          <a:lstStyle/>
          <a:p>
            <a:r>
              <a:rPr lang="en-US" sz="3200" b="1" dirty="0" smtClean="0"/>
              <a:t>SMM Review </a:t>
            </a:r>
            <a:r>
              <a:rPr lang="en-US" sz="3200" b="1" dirty="0"/>
              <a:t>Form </a:t>
            </a:r>
            <a:r>
              <a:rPr lang="en-US" sz="3200" b="1" dirty="0" smtClean="0"/>
              <a:t>Example 2</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353078368"/>
              </p:ext>
            </p:extLst>
          </p:nvPr>
        </p:nvGraphicFramePr>
        <p:xfrm>
          <a:off x="368302" y="1162050"/>
          <a:ext cx="8404579" cy="3815791"/>
        </p:xfrm>
        <a:graphic>
          <a:graphicData uri="http://schemas.openxmlformats.org/drawingml/2006/table">
            <a:tbl>
              <a:tblPr firstRow="1" firstCol="1" bandRow="1"/>
              <a:tblGrid>
                <a:gridCol w="2800229"/>
                <a:gridCol w="2546472"/>
                <a:gridCol w="3057878"/>
              </a:tblGrid>
              <a:tr h="200025">
                <a:tc gridSpan="3">
                  <a:txBody>
                    <a:bodyPr/>
                    <a:lstStyle/>
                    <a:p>
                      <a:pPr marL="0" marR="0">
                        <a:lnSpc>
                          <a:spcPct val="107000"/>
                        </a:lnSpc>
                        <a:spcBef>
                          <a:spcPts val="0"/>
                        </a:spcBef>
                        <a:spcAft>
                          <a:spcPts val="0"/>
                        </a:spcAft>
                      </a:pPr>
                      <a:r>
                        <a:rPr lang="en-US" sz="1800" dirty="0">
                          <a:solidFill>
                            <a:srgbClr val="FFFFFF"/>
                          </a:solidFill>
                          <a:effectLst/>
                          <a:latin typeface="Calibri"/>
                          <a:ea typeface="Calibri"/>
                          <a:cs typeface="Times New Roman"/>
                        </a:rPr>
                        <a:t>ASSESSMENT: SYSTEM, PROVIDER AND PATIENT FACTORS</a:t>
                      </a:r>
                      <a:endParaRPr lang="en-US" sz="1800" dirty="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681545">
                <a:tc>
                  <a:txBody>
                    <a:bodyPr/>
                    <a:lstStyle/>
                    <a:p>
                      <a:pPr marL="0" marR="0" algn="ctr">
                        <a:lnSpc>
                          <a:spcPct val="107000"/>
                        </a:lnSpc>
                        <a:spcBef>
                          <a:spcPts val="0"/>
                        </a:spcBef>
                        <a:spcAft>
                          <a:spcPts val="0"/>
                        </a:spcAft>
                      </a:pPr>
                      <a:r>
                        <a:rPr lang="en-US" sz="1800" b="1" dirty="0" smtClean="0">
                          <a:effectLst/>
                          <a:latin typeface="Calibri"/>
                          <a:ea typeface="Calibri"/>
                          <a:cs typeface="Times New Roman"/>
                        </a:rPr>
                        <a:t>SYSTEM/PROVIDER </a:t>
                      </a:r>
                      <a:r>
                        <a:rPr lang="en-US" sz="1800" b="1" dirty="0">
                          <a:effectLst/>
                          <a:latin typeface="Calibri"/>
                          <a:ea typeface="Calibri"/>
                          <a:cs typeface="Times New Roman"/>
                        </a:rPr>
                        <a:t>FACTORS</a:t>
                      </a:r>
                      <a:endParaRPr lang="en-US" sz="1800" dirty="0">
                        <a:effectLst/>
                        <a:latin typeface="Calibri"/>
                        <a:ea typeface="Calibri"/>
                        <a:cs typeface="Times New Roman"/>
                      </a:endParaRPr>
                    </a:p>
                  </a:txBody>
                  <a:tcPr marL="51452" marR="51452"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b="1" dirty="0">
                          <a:effectLst/>
                          <a:latin typeface="Calibri"/>
                          <a:ea typeface="Calibri"/>
                          <a:cs typeface="Times New Roman"/>
                        </a:rPr>
                        <a:t>CHECK OR WRITE DETAILS IN BOX</a:t>
                      </a:r>
                      <a:endParaRPr lang="en-US" sz="1800" dirty="0">
                        <a:effectLst/>
                        <a:latin typeface="Calibri"/>
                        <a:ea typeface="Calibri"/>
                        <a:cs typeface="Times New Roman"/>
                      </a:endParaRPr>
                    </a:p>
                  </a:txBody>
                  <a:tcPr marL="51452" marR="51452"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b="1" dirty="0">
                          <a:effectLst/>
                          <a:latin typeface="Calibri"/>
                          <a:ea typeface="Calibri"/>
                          <a:cs typeface="Times New Roman"/>
                        </a:rPr>
                        <a:t>CONTRIBUTION TO MORBIDITY</a:t>
                      </a:r>
                      <a:endParaRPr lang="en-US" sz="1800" dirty="0">
                        <a:effectLst/>
                        <a:latin typeface="Calibri"/>
                        <a:ea typeface="Calibri"/>
                        <a:cs typeface="Times New Roman"/>
                      </a:endParaRPr>
                    </a:p>
                    <a:p>
                      <a:pPr marL="0" marR="0" algn="ctr">
                        <a:lnSpc>
                          <a:spcPct val="107000"/>
                        </a:lnSpc>
                        <a:spcBef>
                          <a:spcPts val="0"/>
                        </a:spcBef>
                        <a:spcAft>
                          <a:spcPts val="0"/>
                        </a:spcAft>
                      </a:pPr>
                      <a:r>
                        <a:rPr lang="en-US" sz="1800" b="1" dirty="0">
                          <a:effectLst/>
                          <a:latin typeface="Calibri"/>
                          <a:ea typeface="Calibri"/>
                          <a:cs typeface="Times New Roman"/>
                        </a:rPr>
                        <a:t>1: DIRECT 2: POSSIBLE 3: NONE</a:t>
                      </a:r>
                      <a:endParaRPr lang="en-US" sz="1800" dirty="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r>
              <a:tr h="269170">
                <a:tc>
                  <a:txBody>
                    <a:bodyPr/>
                    <a:lstStyle/>
                    <a:p>
                      <a:pPr marL="0" marR="0">
                        <a:lnSpc>
                          <a:spcPct val="107000"/>
                        </a:lnSpc>
                        <a:spcBef>
                          <a:spcPts val="0"/>
                        </a:spcBef>
                        <a:spcAft>
                          <a:spcPts val="0"/>
                        </a:spcAft>
                      </a:pPr>
                      <a:r>
                        <a:rPr lang="en-US" sz="1800" i="1">
                          <a:effectLst/>
                          <a:latin typeface="Calibri"/>
                          <a:ea typeface="Calibri"/>
                          <a:cs typeface="Times New Roman"/>
                        </a:rPr>
                        <a:t>Point of Entry</a:t>
                      </a:r>
                      <a:endParaRPr lang="en-US" sz="180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a:ea typeface="Calibri"/>
                          <a:cs typeface="Times New Roman"/>
                        </a:rPr>
                        <a:t>Delay </a:t>
                      </a:r>
                      <a:r>
                        <a:rPr lang="en-US" sz="1800">
                          <a:effectLst/>
                          <a:latin typeface="Segoe UI Symbol"/>
                          <a:ea typeface="MS Gothic"/>
                          <a:cs typeface="Segoe UI Symbol"/>
                        </a:rPr>
                        <a:t>☐</a:t>
                      </a:r>
                      <a:r>
                        <a:rPr lang="en-US" sz="1800">
                          <a:effectLst/>
                          <a:latin typeface="Calibri"/>
                          <a:ea typeface="Calibri"/>
                          <a:cs typeface="Times New Roman"/>
                        </a:rPr>
                        <a:t> </a:t>
                      </a:r>
                    </a:p>
                    <a:p>
                      <a:pPr marL="0" marR="0">
                        <a:lnSpc>
                          <a:spcPct val="107000"/>
                        </a:lnSpc>
                        <a:spcBef>
                          <a:spcPts val="0"/>
                        </a:spcBef>
                        <a:spcAft>
                          <a:spcPts val="0"/>
                        </a:spcAft>
                      </a:pPr>
                      <a:r>
                        <a:rPr lang="en-US" sz="1800">
                          <a:effectLst/>
                          <a:latin typeface="Calibri"/>
                          <a:ea typeface="Calibri"/>
                          <a:cs typeface="Times New Roman"/>
                        </a:rPr>
                        <a:t>None </a:t>
                      </a:r>
                      <a:r>
                        <a:rPr lang="en-US" sz="1800">
                          <a:effectLst/>
                          <a:latin typeface="Segoe UI Symbol"/>
                          <a:ea typeface="MS Gothic"/>
                          <a:cs typeface="Segoe UI Symbol"/>
                        </a:rPr>
                        <a:t>☐</a:t>
                      </a:r>
                      <a:endParaRPr lang="en-US" sz="180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 </a:t>
                      </a: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3755">
                <a:tc>
                  <a:txBody>
                    <a:bodyPr/>
                    <a:lstStyle/>
                    <a:p>
                      <a:pPr marL="0" marR="0">
                        <a:lnSpc>
                          <a:spcPct val="107000"/>
                        </a:lnSpc>
                        <a:spcBef>
                          <a:spcPts val="0"/>
                        </a:spcBef>
                        <a:spcAft>
                          <a:spcPts val="0"/>
                        </a:spcAft>
                      </a:pPr>
                      <a:r>
                        <a:rPr lang="en-US" sz="1800" i="1">
                          <a:effectLst/>
                          <a:latin typeface="Calibri"/>
                          <a:ea typeface="Calibri"/>
                          <a:cs typeface="Times New Roman"/>
                        </a:rPr>
                        <a:t>Diagnosis</a:t>
                      </a:r>
                      <a:endParaRPr lang="en-US" sz="1800">
                        <a:effectLst/>
                        <a:latin typeface="Calibri"/>
                        <a:ea typeface="Calibri"/>
                        <a:cs typeface="Times New Roman"/>
                      </a:endParaRPr>
                    </a:p>
                    <a:p>
                      <a:pPr marL="0" marR="0">
                        <a:lnSpc>
                          <a:spcPct val="107000"/>
                        </a:lnSpc>
                        <a:spcBef>
                          <a:spcPts val="0"/>
                        </a:spcBef>
                        <a:spcAft>
                          <a:spcPts val="0"/>
                        </a:spcAft>
                      </a:pPr>
                      <a:r>
                        <a:rPr lang="en-US" sz="1800" i="1">
                          <a:effectLst/>
                          <a:latin typeface="Calibri"/>
                          <a:ea typeface="Calibri"/>
                          <a:cs typeface="Times New Roman"/>
                        </a:rPr>
                        <a:t> </a:t>
                      </a:r>
                      <a:endParaRPr lang="en-US" sz="180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a:ea typeface="Calibri"/>
                          <a:cs typeface="Times New Roman"/>
                        </a:rPr>
                        <a:t>Suboptimal </a:t>
                      </a:r>
                      <a:r>
                        <a:rPr lang="en-US" sz="1800">
                          <a:effectLst/>
                          <a:latin typeface="Segoe UI Symbol"/>
                          <a:ea typeface="MS Gothic"/>
                          <a:cs typeface="Segoe UI Symbol"/>
                        </a:rPr>
                        <a:t>☐</a:t>
                      </a:r>
                      <a:r>
                        <a:rPr lang="en-US" sz="1800">
                          <a:effectLst/>
                          <a:latin typeface="Calibri"/>
                          <a:ea typeface="Calibri"/>
                          <a:cs typeface="Times New Roman"/>
                        </a:rPr>
                        <a:t>  </a:t>
                      </a:r>
                    </a:p>
                    <a:p>
                      <a:pPr marL="0" marR="0">
                        <a:lnSpc>
                          <a:spcPct val="107000"/>
                        </a:lnSpc>
                        <a:spcBef>
                          <a:spcPts val="0"/>
                        </a:spcBef>
                        <a:spcAft>
                          <a:spcPts val="0"/>
                        </a:spcAft>
                      </a:pPr>
                      <a:r>
                        <a:rPr lang="en-US" sz="1800">
                          <a:effectLst/>
                          <a:latin typeface="Calibri"/>
                          <a:ea typeface="Calibri"/>
                          <a:cs typeface="Times New Roman"/>
                        </a:rPr>
                        <a:t>Delay </a:t>
                      </a:r>
                      <a:r>
                        <a:rPr lang="en-US" sz="1800">
                          <a:effectLst/>
                          <a:latin typeface="Segoe UI Symbol"/>
                          <a:ea typeface="MS Gothic"/>
                          <a:cs typeface="Segoe UI Symbol"/>
                        </a:rPr>
                        <a:t>☐</a:t>
                      </a:r>
                      <a:endParaRPr lang="en-US" sz="1800">
                        <a:effectLst/>
                        <a:latin typeface="Calibri"/>
                        <a:ea typeface="Calibri"/>
                        <a:cs typeface="Times New Roman"/>
                      </a:endParaRPr>
                    </a:p>
                    <a:p>
                      <a:pPr marL="0" marR="0">
                        <a:lnSpc>
                          <a:spcPct val="107000"/>
                        </a:lnSpc>
                        <a:spcBef>
                          <a:spcPts val="0"/>
                        </a:spcBef>
                        <a:spcAft>
                          <a:spcPts val="0"/>
                        </a:spcAft>
                      </a:pPr>
                      <a:r>
                        <a:rPr lang="en-US" sz="1800">
                          <a:effectLst/>
                          <a:latin typeface="Calibri"/>
                          <a:ea typeface="Calibri"/>
                          <a:cs typeface="Times New Roman"/>
                        </a:rPr>
                        <a:t>None </a:t>
                      </a:r>
                      <a:r>
                        <a:rPr lang="en-US" sz="1800">
                          <a:effectLst/>
                          <a:latin typeface="Segoe UI Symbol"/>
                          <a:ea typeface="MS Gothic"/>
                          <a:cs typeface="Segoe UI Symbol"/>
                        </a:rPr>
                        <a:t>☐</a:t>
                      </a:r>
                      <a:r>
                        <a:rPr lang="en-US" sz="1800">
                          <a:effectLst/>
                          <a:latin typeface="Calibri"/>
                          <a:ea typeface="Calibri"/>
                          <a:cs typeface="Times New Roman"/>
                        </a:rPr>
                        <a:t> </a:t>
                      </a: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a:ea typeface="Calibri"/>
                          <a:cs typeface="Times New Roman"/>
                        </a:rPr>
                        <a:t> </a:t>
                      </a: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9170">
                <a:tc>
                  <a:txBody>
                    <a:bodyPr/>
                    <a:lstStyle/>
                    <a:p>
                      <a:pPr marL="0" marR="0">
                        <a:lnSpc>
                          <a:spcPct val="107000"/>
                        </a:lnSpc>
                        <a:spcBef>
                          <a:spcPts val="0"/>
                        </a:spcBef>
                        <a:spcAft>
                          <a:spcPts val="0"/>
                        </a:spcAft>
                      </a:pPr>
                      <a:r>
                        <a:rPr lang="en-US" sz="1800" i="1">
                          <a:effectLst/>
                          <a:latin typeface="Calibri"/>
                          <a:ea typeface="Calibri"/>
                          <a:cs typeface="Times New Roman"/>
                        </a:rPr>
                        <a:t>Referral to Higher Level Care</a:t>
                      </a:r>
                      <a:endParaRPr lang="en-US" sz="180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smtClean="0">
                          <a:effectLst/>
                          <a:latin typeface="Calibri"/>
                          <a:ea typeface="Calibri"/>
                          <a:cs typeface="Times New Roman"/>
                        </a:rPr>
                        <a:t>Delay</a:t>
                      </a:r>
                      <a:endParaRPr lang="en-US" sz="1800" b="1" dirty="0">
                        <a:solidFill>
                          <a:srgbClr val="0070C0"/>
                        </a:solidFill>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None </a:t>
                      </a:r>
                      <a:r>
                        <a:rPr lang="en-US" sz="1800" dirty="0">
                          <a:effectLst/>
                          <a:latin typeface="MS Gothic"/>
                          <a:ea typeface="Calibri"/>
                          <a:cs typeface="Times New Roman"/>
                        </a:rPr>
                        <a:t>☐</a:t>
                      </a:r>
                      <a:endParaRPr lang="en-US" sz="1800" dirty="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 </a:t>
                      </a: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3755">
                <a:tc>
                  <a:txBody>
                    <a:bodyPr/>
                    <a:lstStyle/>
                    <a:p>
                      <a:pPr marL="0" marR="0">
                        <a:lnSpc>
                          <a:spcPct val="107000"/>
                        </a:lnSpc>
                        <a:spcBef>
                          <a:spcPts val="0"/>
                        </a:spcBef>
                        <a:spcAft>
                          <a:spcPts val="0"/>
                        </a:spcAft>
                      </a:pPr>
                      <a:r>
                        <a:rPr lang="en-US" sz="1800" i="1">
                          <a:effectLst/>
                          <a:latin typeface="Calibri"/>
                          <a:ea typeface="Calibri"/>
                          <a:cs typeface="Times New Roman"/>
                        </a:rPr>
                        <a:t>Treatment</a:t>
                      </a:r>
                      <a:endParaRPr lang="en-US" sz="1800">
                        <a:effectLst/>
                        <a:latin typeface="Calibri"/>
                        <a:ea typeface="Calibri"/>
                        <a:cs typeface="Times New Roman"/>
                      </a:endParaRPr>
                    </a:p>
                    <a:p>
                      <a:pPr marL="0" marR="0">
                        <a:lnSpc>
                          <a:spcPct val="107000"/>
                        </a:lnSpc>
                        <a:spcBef>
                          <a:spcPts val="0"/>
                        </a:spcBef>
                        <a:spcAft>
                          <a:spcPts val="0"/>
                        </a:spcAft>
                      </a:pPr>
                      <a:r>
                        <a:rPr lang="en-US" sz="1800" i="1">
                          <a:effectLst/>
                          <a:latin typeface="Calibri"/>
                          <a:ea typeface="Calibri"/>
                          <a:cs typeface="Times New Roman"/>
                        </a:rPr>
                        <a:t> </a:t>
                      </a:r>
                      <a:endParaRPr lang="en-US" sz="180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smtClean="0">
                          <a:effectLst/>
                          <a:latin typeface="Calibri"/>
                          <a:ea typeface="Calibri"/>
                          <a:cs typeface="Times New Roman"/>
                        </a:rPr>
                        <a:t>Suboptimal</a:t>
                      </a:r>
                      <a:endParaRPr lang="en-US" sz="1800" b="1" dirty="0">
                        <a:solidFill>
                          <a:srgbClr val="0070C0"/>
                        </a:solidFill>
                        <a:effectLst/>
                        <a:latin typeface="Calibri"/>
                        <a:ea typeface="Calibri"/>
                        <a:cs typeface="Times New Roman"/>
                      </a:endParaRPr>
                    </a:p>
                    <a:p>
                      <a:pPr marL="0" marR="0">
                        <a:lnSpc>
                          <a:spcPct val="107000"/>
                        </a:lnSpc>
                        <a:spcBef>
                          <a:spcPts val="0"/>
                        </a:spcBef>
                        <a:spcAft>
                          <a:spcPts val="0"/>
                        </a:spcAft>
                      </a:pPr>
                      <a:r>
                        <a:rPr lang="en-US" sz="1800" dirty="0">
                          <a:effectLst/>
                          <a:latin typeface="Calibri"/>
                          <a:ea typeface="Calibri"/>
                          <a:cs typeface="Times New Roman"/>
                        </a:rPr>
                        <a:t>Delay </a:t>
                      </a:r>
                      <a:r>
                        <a:rPr lang="en-US" sz="1800" dirty="0" smtClean="0">
                          <a:effectLst/>
                          <a:latin typeface="Calibri"/>
                          <a:ea typeface="Calibri"/>
                          <a:cs typeface="Times New Roman"/>
                        </a:rPr>
                        <a:t>None </a:t>
                      </a:r>
                      <a:r>
                        <a:rPr lang="en-US" sz="1800" dirty="0">
                          <a:effectLst/>
                          <a:latin typeface="Segoe UI Symbol"/>
                          <a:ea typeface="MS Gothic"/>
                          <a:cs typeface="Segoe UI Symbol"/>
                        </a:rPr>
                        <a:t>☐</a:t>
                      </a:r>
                      <a:endParaRPr lang="en-US" sz="1800" dirty="0">
                        <a:effectLst/>
                        <a:latin typeface="Calibri"/>
                        <a:ea typeface="Calibri"/>
                        <a:cs typeface="Times New Roman"/>
                      </a:endParaRP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 </a:t>
                      </a:r>
                    </a:p>
                  </a:txBody>
                  <a:tcPr marL="51452" marR="51452"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951786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18319" y="260378"/>
            <a:ext cx="7482681" cy="747713"/>
          </a:xfrm>
        </p:spPr>
        <p:txBody>
          <a:bodyPr/>
          <a:lstStyle/>
          <a:p>
            <a:pPr eaLnBrk="1" hangingPunct="1"/>
            <a:r>
              <a:rPr lang="en-US" sz="2800" b="1" dirty="0" smtClean="0">
                <a:solidFill>
                  <a:schemeClr val="tx2"/>
                </a:solidFill>
              </a:rPr>
              <a:t>Maternal Mortality Rate, </a:t>
            </a:r>
            <a:br>
              <a:rPr lang="en-US" sz="2800" b="1" dirty="0" smtClean="0">
                <a:solidFill>
                  <a:schemeClr val="tx2"/>
                </a:solidFill>
              </a:rPr>
            </a:br>
            <a:r>
              <a:rPr lang="en-US" sz="2800" b="1" dirty="0" smtClean="0">
                <a:solidFill>
                  <a:schemeClr val="tx2"/>
                </a:solidFill>
              </a:rPr>
              <a:t>California and United States; 1999-2010</a:t>
            </a:r>
          </a:p>
        </p:txBody>
      </p:sp>
      <p:graphicFrame>
        <p:nvGraphicFramePr>
          <p:cNvPr id="75779" name="Object 3"/>
          <p:cNvGraphicFramePr>
            <a:graphicFrameLocks noChangeAspect="1"/>
          </p:cNvGraphicFramePr>
          <p:nvPr>
            <p:extLst>
              <p:ext uri="{D42A27DB-BD31-4B8C-83A1-F6EECF244321}">
                <p14:modId xmlns:p14="http://schemas.microsoft.com/office/powerpoint/2010/main" val="1949466336"/>
              </p:ext>
            </p:extLst>
          </p:nvPr>
        </p:nvGraphicFramePr>
        <p:xfrm>
          <a:off x="382592" y="1370013"/>
          <a:ext cx="8231187" cy="4176712"/>
        </p:xfrm>
        <a:graphic>
          <a:graphicData uri="http://schemas.openxmlformats.org/presentationml/2006/ole">
            <mc:AlternateContent xmlns:mc="http://schemas.openxmlformats.org/markup-compatibility/2006">
              <mc:Choice xmlns:v="urn:schemas-microsoft-com:vml" Requires="v">
                <p:oleObj spid="_x0000_s1051" name="Chart" r:id="rId4" imgW="7912100" imgH="4013200" progId="MSGraph.Chart.8">
                  <p:embed followColorScheme="full"/>
                </p:oleObj>
              </mc:Choice>
              <mc:Fallback>
                <p:oleObj name="Chart" r:id="rId4" imgW="7912100" imgH="4013200" progId="MSGraph.Chart.8">
                  <p:embed followColorScheme="full"/>
                  <p:pic>
                    <p:nvPicPr>
                      <p:cNvPr id="0" name=""/>
                      <p:cNvPicPr>
                        <a:picLocks noChangeAspect="1" noChangeArrowheads="1"/>
                      </p:cNvPicPr>
                      <p:nvPr/>
                    </p:nvPicPr>
                    <p:blipFill>
                      <a:blip r:embed="rId5"/>
                      <a:srcRect/>
                      <a:stretch>
                        <a:fillRect/>
                      </a:stretch>
                    </p:blipFill>
                    <p:spPr bwMode="auto">
                      <a:xfrm>
                        <a:off x="382592" y="1370013"/>
                        <a:ext cx="823118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0" name="Text Box 4"/>
          <p:cNvSpPr txBox="1">
            <a:spLocks noChangeArrowheads="1"/>
          </p:cNvSpPr>
          <p:nvPr/>
        </p:nvSpPr>
        <p:spPr bwMode="auto">
          <a:xfrm>
            <a:off x="656819" y="5363497"/>
            <a:ext cx="82458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bg2"/>
                </a:solidFill>
                <a:latin typeface="Arial" charset="0"/>
              </a:defRPr>
            </a:lvl1pPr>
            <a:lvl2pPr marL="742950" indent="-285750" eaLnBrk="0" hangingPunct="0">
              <a:defRPr sz="1400">
                <a:solidFill>
                  <a:schemeClr val="bg2"/>
                </a:solidFill>
                <a:latin typeface="Arial" charset="0"/>
              </a:defRPr>
            </a:lvl2pPr>
            <a:lvl3pPr marL="1143000" indent="-228600" eaLnBrk="0" hangingPunct="0">
              <a:defRPr sz="1400">
                <a:solidFill>
                  <a:schemeClr val="bg2"/>
                </a:solidFill>
                <a:latin typeface="Arial" charset="0"/>
              </a:defRPr>
            </a:lvl3pPr>
            <a:lvl4pPr marL="1600200" indent="-228600" eaLnBrk="0" hangingPunct="0">
              <a:defRPr sz="1400">
                <a:solidFill>
                  <a:schemeClr val="bg2"/>
                </a:solidFill>
                <a:latin typeface="Arial" charset="0"/>
              </a:defRPr>
            </a:lvl4pPr>
            <a:lvl5pPr marL="2057400" indent="-228600" eaLnBrk="0" hangingPunct="0">
              <a:defRPr sz="1400">
                <a:solidFill>
                  <a:schemeClr val="bg2"/>
                </a:solidFill>
                <a:latin typeface="Arial" charset="0"/>
              </a:defRPr>
            </a:lvl5pPr>
            <a:lvl6pPr marL="2514600" indent="-228600" eaLnBrk="0" fontAlgn="base" hangingPunct="0">
              <a:spcBef>
                <a:spcPct val="50000"/>
              </a:spcBef>
              <a:spcAft>
                <a:spcPct val="0"/>
              </a:spcAft>
              <a:defRPr sz="1400">
                <a:solidFill>
                  <a:schemeClr val="bg2"/>
                </a:solidFill>
                <a:latin typeface="Arial" charset="0"/>
              </a:defRPr>
            </a:lvl6pPr>
            <a:lvl7pPr marL="2971800" indent="-228600" eaLnBrk="0" fontAlgn="base" hangingPunct="0">
              <a:spcBef>
                <a:spcPct val="50000"/>
              </a:spcBef>
              <a:spcAft>
                <a:spcPct val="0"/>
              </a:spcAft>
              <a:defRPr sz="1400">
                <a:solidFill>
                  <a:schemeClr val="bg2"/>
                </a:solidFill>
                <a:latin typeface="Arial" charset="0"/>
              </a:defRPr>
            </a:lvl7pPr>
            <a:lvl8pPr marL="3429000" indent="-228600" eaLnBrk="0" fontAlgn="base" hangingPunct="0">
              <a:spcBef>
                <a:spcPct val="50000"/>
              </a:spcBef>
              <a:spcAft>
                <a:spcPct val="0"/>
              </a:spcAft>
              <a:defRPr sz="1400">
                <a:solidFill>
                  <a:schemeClr val="bg2"/>
                </a:solidFill>
                <a:latin typeface="Arial" charset="0"/>
              </a:defRPr>
            </a:lvl8pPr>
            <a:lvl9pPr marL="3886200" indent="-228600" eaLnBrk="0" fontAlgn="base" hangingPunct="0">
              <a:spcBef>
                <a:spcPct val="50000"/>
              </a:spcBef>
              <a:spcAft>
                <a:spcPct val="0"/>
              </a:spcAft>
              <a:defRPr sz="1400">
                <a:solidFill>
                  <a:schemeClr val="bg2"/>
                </a:solidFill>
                <a:latin typeface="Arial" charset="0"/>
              </a:defRPr>
            </a:lvl9pPr>
          </a:lstStyle>
          <a:p>
            <a:pPr eaLnBrk="1" hangingPunct="1">
              <a:spcBef>
                <a:spcPct val="50000"/>
              </a:spcBef>
            </a:pPr>
            <a:r>
              <a:rPr lang="en-US" sz="900" b="0" dirty="0">
                <a:solidFill>
                  <a:srgbClr val="000000"/>
                </a:solidFill>
              </a:rPr>
              <a:t>SOURCE: State of California, Department of Public Health, California Birth and Death Statistical Master Files, 1999-2010.  Maternal mortality for California (deaths ≤ 42 days postpartum) was calculated using ICD-10 cause of death classification (codes A34, O00-O95,O98-O99) for 1999-2010.  United States data and HP2020 Objective were calculated using the same methods. U.S. maternal mortality data is published </a:t>
            </a:r>
            <a:r>
              <a:rPr lang="en-US" sz="900" b="0" dirty="0" smtClean="0">
                <a:solidFill>
                  <a:srgbClr val="000000"/>
                </a:solidFill>
              </a:rPr>
              <a:t>by the National Center for Health Statistics (NCHS) through </a:t>
            </a:r>
            <a:r>
              <a:rPr lang="en-US" sz="900" b="0" dirty="0">
                <a:solidFill>
                  <a:srgbClr val="000000"/>
                </a:solidFill>
              </a:rPr>
              <a:t>2007 only.  </a:t>
            </a:r>
            <a:r>
              <a:rPr lang="en-US" sz="900" b="0" dirty="0" smtClean="0">
                <a:solidFill>
                  <a:srgbClr val="000000"/>
                </a:solidFill>
              </a:rPr>
              <a:t>U.S</a:t>
            </a:r>
            <a:r>
              <a:rPr lang="en-US" sz="900" b="0" dirty="0">
                <a:solidFill>
                  <a:srgbClr val="000000"/>
                </a:solidFill>
              </a:rPr>
              <a:t>.</a:t>
            </a:r>
            <a:r>
              <a:rPr lang="en-US" sz="900" b="0" dirty="0" smtClean="0">
                <a:solidFill>
                  <a:srgbClr val="000000"/>
                </a:solidFill>
              </a:rPr>
              <a:t> rates from 2008-2010 were calculated using NCHS Final Death Data (denominator) and CDC Wonder Online Database for maternal deaths (numerator).  Accessed at </a:t>
            </a:r>
            <a:r>
              <a:rPr lang="en-US" sz="900" b="0" dirty="0" smtClean="0">
                <a:solidFill>
                  <a:srgbClr val="000000"/>
                </a:solidFill>
                <a:hlinkClick r:id="rId6"/>
              </a:rPr>
              <a:t>http://wonder.cdc.gov</a:t>
            </a:r>
            <a:r>
              <a:rPr lang="en-US" sz="900" b="0" dirty="0" smtClean="0">
                <a:solidFill>
                  <a:srgbClr val="000000"/>
                </a:solidFill>
              </a:rPr>
              <a:t> on April 17, 2013. Produced </a:t>
            </a:r>
            <a:r>
              <a:rPr lang="en-US" sz="900" b="0" dirty="0">
                <a:solidFill>
                  <a:srgbClr val="000000"/>
                </a:solidFill>
              </a:rPr>
              <a:t>by California Department of Public Health, Center for Family Health, Maternal, Child and Adolescent Health Division, </a:t>
            </a:r>
            <a:r>
              <a:rPr lang="en-US" sz="900" b="0" dirty="0" smtClean="0">
                <a:solidFill>
                  <a:srgbClr val="000000"/>
                </a:solidFill>
              </a:rPr>
              <a:t>April, 2013.</a:t>
            </a:r>
            <a:endParaRPr lang="en-US" sz="1100" b="0" dirty="0">
              <a:solidFill>
                <a:srgbClr val="FF0000"/>
              </a:solidFill>
            </a:endParaRPr>
          </a:p>
        </p:txBody>
      </p:sp>
      <p:sp>
        <p:nvSpPr>
          <p:cNvPr id="75781" name="Text Box 12"/>
          <p:cNvSpPr txBox="1">
            <a:spLocks noChangeArrowheads="1"/>
          </p:cNvSpPr>
          <p:nvPr/>
        </p:nvSpPr>
        <p:spPr bwMode="auto">
          <a:xfrm>
            <a:off x="2333628" y="4343436"/>
            <a:ext cx="4111625" cy="2762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bg2"/>
                </a:solidFill>
                <a:latin typeface="Arial" charset="0"/>
              </a:defRPr>
            </a:lvl1pPr>
            <a:lvl2pPr marL="742950" indent="-285750" eaLnBrk="0" hangingPunct="0">
              <a:defRPr sz="1400">
                <a:solidFill>
                  <a:schemeClr val="bg2"/>
                </a:solidFill>
                <a:latin typeface="Arial" charset="0"/>
              </a:defRPr>
            </a:lvl2pPr>
            <a:lvl3pPr marL="1143000" indent="-228600" eaLnBrk="0" hangingPunct="0">
              <a:defRPr sz="1400">
                <a:solidFill>
                  <a:schemeClr val="bg2"/>
                </a:solidFill>
                <a:latin typeface="Arial" charset="0"/>
              </a:defRPr>
            </a:lvl3pPr>
            <a:lvl4pPr marL="1600200" indent="-228600" eaLnBrk="0" hangingPunct="0">
              <a:defRPr sz="1400">
                <a:solidFill>
                  <a:schemeClr val="bg2"/>
                </a:solidFill>
                <a:latin typeface="Arial" charset="0"/>
              </a:defRPr>
            </a:lvl4pPr>
            <a:lvl5pPr marL="2057400" indent="-228600" eaLnBrk="0" hangingPunct="0">
              <a:defRPr sz="1400">
                <a:solidFill>
                  <a:schemeClr val="bg2"/>
                </a:solidFill>
                <a:latin typeface="Arial" charset="0"/>
              </a:defRPr>
            </a:lvl5pPr>
            <a:lvl6pPr marL="2514600" indent="-228600" eaLnBrk="0" fontAlgn="base" hangingPunct="0">
              <a:spcBef>
                <a:spcPct val="50000"/>
              </a:spcBef>
              <a:spcAft>
                <a:spcPct val="0"/>
              </a:spcAft>
              <a:defRPr sz="1400">
                <a:solidFill>
                  <a:schemeClr val="bg2"/>
                </a:solidFill>
                <a:latin typeface="Arial" charset="0"/>
              </a:defRPr>
            </a:lvl6pPr>
            <a:lvl7pPr marL="2971800" indent="-228600" eaLnBrk="0" fontAlgn="base" hangingPunct="0">
              <a:spcBef>
                <a:spcPct val="50000"/>
              </a:spcBef>
              <a:spcAft>
                <a:spcPct val="0"/>
              </a:spcAft>
              <a:defRPr sz="1400">
                <a:solidFill>
                  <a:schemeClr val="bg2"/>
                </a:solidFill>
                <a:latin typeface="Arial" charset="0"/>
              </a:defRPr>
            </a:lvl7pPr>
            <a:lvl8pPr marL="3429000" indent="-228600" eaLnBrk="0" fontAlgn="base" hangingPunct="0">
              <a:spcBef>
                <a:spcPct val="50000"/>
              </a:spcBef>
              <a:spcAft>
                <a:spcPct val="0"/>
              </a:spcAft>
              <a:defRPr sz="1400">
                <a:solidFill>
                  <a:schemeClr val="bg2"/>
                </a:solidFill>
                <a:latin typeface="Arial" charset="0"/>
              </a:defRPr>
            </a:lvl8pPr>
            <a:lvl9pPr marL="3886200" indent="-228600" eaLnBrk="0" fontAlgn="base" hangingPunct="0">
              <a:spcBef>
                <a:spcPct val="50000"/>
              </a:spcBef>
              <a:spcAft>
                <a:spcPct val="0"/>
              </a:spcAft>
              <a:defRPr sz="1400">
                <a:solidFill>
                  <a:schemeClr val="bg2"/>
                </a:solidFill>
                <a:latin typeface="Arial" charset="0"/>
              </a:defRPr>
            </a:lvl9pPr>
          </a:lstStyle>
          <a:p>
            <a:pPr eaLnBrk="1" hangingPunct="1">
              <a:spcBef>
                <a:spcPct val="50000"/>
              </a:spcBef>
            </a:pPr>
            <a:r>
              <a:rPr lang="en-US" sz="1200" b="0">
                <a:solidFill>
                  <a:srgbClr val="FC0000"/>
                </a:solidFill>
              </a:rPr>
              <a:t>HP 2020 Objective – 11.4 Deaths per 100,000 Live Births</a:t>
            </a:r>
          </a:p>
        </p:txBody>
      </p:sp>
      <p:sp>
        <p:nvSpPr>
          <p:cNvPr id="75782" name="Text Box 27"/>
          <p:cNvSpPr txBox="1">
            <a:spLocks noChangeArrowheads="1"/>
          </p:cNvSpPr>
          <p:nvPr/>
        </p:nvSpPr>
        <p:spPr bwMode="auto">
          <a:xfrm rot="16200000">
            <a:off x="-1158081" y="3138118"/>
            <a:ext cx="3352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bg2"/>
                </a:solidFill>
                <a:latin typeface="Arial" charset="0"/>
              </a:defRPr>
            </a:lvl1pPr>
            <a:lvl2pPr marL="742950" indent="-285750" eaLnBrk="0" hangingPunct="0">
              <a:defRPr sz="1400">
                <a:solidFill>
                  <a:schemeClr val="bg2"/>
                </a:solidFill>
                <a:latin typeface="Arial" charset="0"/>
              </a:defRPr>
            </a:lvl2pPr>
            <a:lvl3pPr marL="1143000" indent="-228600" eaLnBrk="0" hangingPunct="0">
              <a:defRPr sz="1400">
                <a:solidFill>
                  <a:schemeClr val="bg2"/>
                </a:solidFill>
                <a:latin typeface="Arial" charset="0"/>
              </a:defRPr>
            </a:lvl3pPr>
            <a:lvl4pPr marL="1600200" indent="-228600" eaLnBrk="0" hangingPunct="0">
              <a:defRPr sz="1400">
                <a:solidFill>
                  <a:schemeClr val="bg2"/>
                </a:solidFill>
                <a:latin typeface="Arial" charset="0"/>
              </a:defRPr>
            </a:lvl4pPr>
            <a:lvl5pPr marL="2057400" indent="-228600" eaLnBrk="0" hangingPunct="0">
              <a:defRPr sz="1400">
                <a:solidFill>
                  <a:schemeClr val="bg2"/>
                </a:solidFill>
                <a:latin typeface="Arial" charset="0"/>
              </a:defRPr>
            </a:lvl5pPr>
            <a:lvl6pPr marL="2514600" indent="-228600" eaLnBrk="0" fontAlgn="base" hangingPunct="0">
              <a:spcBef>
                <a:spcPct val="50000"/>
              </a:spcBef>
              <a:spcAft>
                <a:spcPct val="0"/>
              </a:spcAft>
              <a:defRPr sz="1400">
                <a:solidFill>
                  <a:schemeClr val="bg2"/>
                </a:solidFill>
                <a:latin typeface="Arial" charset="0"/>
              </a:defRPr>
            </a:lvl6pPr>
            <a:lvl7pPr marL="2971800" indent="-228600" eaLnBrk="0" fontAlgn="base" hangingPunct="0">
              <a:spcBef>
                <a:spcPct val="50000"/>
              </a:spcBef>
              <a:spcAft>
                <a:spcPct val="0"/>
              </a:spcAft>
              <a:defRPr sz="1400">
                <a:solidFill>
                  <a:schemeClr val="bg2"/>
                </a:solidFill>
                <a:latin typeface="Arial" charset="0"/>
              </a:defRPr>
            </a:lvl7pPr>
            <a:lvl8pPr marL="3429000" indent="-228600" eaLnBrk="0" fontAlgn="base" hangingPunct="0">
              <a:spcBef>
                <a:spcPct val="50000"/>
              </a:spcBef>
              <a:spcAft>
                <a:spcPct val="0"/>
              </a:spcAft>
              <a:defRPr sz="1400">
                <a:solidFill>
                  <a:schemeClr val="bg2"/>
                </a:solidFill>
                <a:latin typeface="Arial" charset="0"/>
              </a:defRPr>
            </a:lvl8pPr>
            <a:lvl9pPr marL="3886200" indent="-228600" eaLnBrk="0" fontAlgn="base" hangingPunct="0">
              <a:spcBef>
                <a:spcPct val="50000"/>
              </a:spcBef>
              <a:spcAft>
                <a:spcPct val="0"/>
              </a:spcAft>
              <a:defRPr sz="1400">
                <a:solidFill>
                  <a:schemeClr val="bg2"/>
                </a:solidFill>
                <a:latin typeface="Arial" charset="0"/>
              </a:defRPr>
            </a:lvl9pPr>
          </a:lstStyle>
          <a:p>
            <a:pPr eaLnBrk="1" hangingPunct="1">
              <a:spcBef>
                <a:spcPct val="50000"/>
              </a:spcBef>
            </a:pPr>
            <a:r>
              <a:rPr lang="en-US" sz="1200">
                <a:solidFill>
                  <a:srgbClr val="000000"/>
                </a:solidFill>
              </a:rPr>
              <a:t>Maternal Deaths per 100,000 Live Births</a:t>
            </a:r>
          </a:p>
        </p:txBody>
      </p:sp>
    </p:spTree>
    <p:extLst>
      <p:ext uri="{BB962C8B-B14F-4D97-AF65-F5344CB8AC3E}">
        <p14:creationId xmlns:p14="http://schemas.microsoft.com/office/powerpoint/2010/main" val="14071771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798871"/>
          </a:xfrm>
        </p:spPr>
        <p:txBody>
          <a:bodyPr>
            <a:normAutofit/>
          </a:bodyPr>
          <a:lstStyle/>
          <a:p>
            <a:pPr lvl="0"/>
            <a:r>
              <a:rPr lang="en-US" sz="3200" b="1" dirty="0" smtClean="0"/>
              <a:t>Main et al.  In Press. </a:t>
            </a:r>
            <a:r>
              <a:rPr lang="en-US" sz="3200" b="1" smtClean="0"/>
              <a:t>AJOG</a:t>
            </a:r>
            <a:endParaRPr lang="en-US" sz="3200" b="1" dirty="0"/>
          </a:p>
        </p:txBody>
      </p:sp>
      <p:sp>
        <p:nvSpPr>
          <p:cNvPr id="3" name="Content Placeholder 2"/>
          <p:cNvSpPr>
            <a:spLocks noGrp="1"/>
          </p:cNvSpPr>
          <p:nvPr>
            <p:ph type="body" sz="quarter" idx="13"/>
          </p:nvPr>
        </p:nvSpPr>
        <p:spPr>
          <a:xfrm>
            <a:off x="647704" y="1371600"/>
            <a:ext cx="8305800" cy="4724400"/>
          </a:xfrm>
        </p:spPr>
        <p:txBody>
          <a:bodyPr>
            <a:normAutofit/>
          </a:bodyPr>
          <a:lstStyle/>
          <a:p>
            <a:pPr>
              <a:buSzPct val="100000"/>
              <a:buFont typeface="Arial" pitchFamily="34" charset="0"/>
              <a:buChar char="•"/>
            </a:pPr>
            <a:r>
              <a:rPr lang="en-US" dirty="0" smtClean="0"/>
              <a:t>Data from CMQCC</a:t>
            </a:r>
          </a:p>
          <a:p>
            <a:pPr lvl="1">
              <a:buSzPct val="100000"/>
              <a:buFont typeface="Arial" pitchFamily="34" charset="0"/>
              <a:buChar char="•"/>
            </a:pPr>
            <a:r>
              <a:rPr lang="en-US" dirty="0" smtClean="0"/>
              <a:t>2012-2013</a:t>
            </a:r>
          </a:p>
          <a:p>
            <a:pPr lvl="1">
              <a:buSzPct val="100000"/>
              <a:buFont typeface="Arial" pitchFamily="34" charset="0"/>
              <a:buChar char="•"/>
            </a:pPr>
            <a:r>
              <a:rPr lang="en-US" dirty="0" smtClean="0"/>
              <a:t>&gt; 66,000 deliveries in CA</a:t>
            </a:r>
          </a:p>
          <a:p>
            <a:pPr>
              <a:buSzPct val="100000"/>
              <a:buFont typeface="Arial" pitchFamily="34" charset="0"/>
              <a:buChar char="•"/>
            </a:pPr>
            <a:r>
              <a:rPr lang="en-US" dirty="0" smtClean="0"/>
              <a:t>Rate screen positive for SMM</a:t>
            </a:r>
          </a:p>
          <a:p>
            <a:pPr lvl="1">
              <a:buSzPct val="100000"/>
              <a:buFont typeface="Arial" pitchFamily="34" charset="0"/>
              <a:buChar char="•"/>
            </a:pPr>
            <a:r>
              <a:rPr lang="en-US" sz="2400" dirty="0" smtClean="0"/>
              <a:t>1.9%</a:t>
            </a:r>
          </a:p>
          <a:p>
            <a:pPr>
              <a:buSzPct val="100000"/>
              <a:buFont typeface="Arial" pitchFamily="34" charset="0"/>
              <a:buChar char="•"/>
            </a:pPr>
            <a:r>
              <a:rPr lang="en-US" sz="2800" dirty="0" smtClean="0"/>
              <a:t>True positive rate for SMM</a:t>
            </a:r>
          </a:p>
          <a:p>
            <a:pPr lvl="1">
              <a:buSzPct val="100000"/>
              <a:buFont typeface="Arial" pitchFamily="34" charset="0"/>
              <a:buChar char="•"/>
            </a:pPr>
            <a:r>
              <a:rPr lang="en-US" sz="2400" dirty="0" smtClean="0"/>
              <a:t>0.7%</a:t>
            </a:r>
          </a:p>
          <a:p>
            <a:pPr>
              <a:buSzPct val="100000"/>
              <a:buFont typeface="Arial" pitchFamily="34" charset="0"/>
              <a:buChar char="•"/>
            </a:pPr>
            <a:r>
              <a:rPr lang="en-US" sz="2800" dirty="0" smtClean="0"/>
              <a:t>False positive rate: 63%</a:t>
            </a:r>
          </a:p>
          <a:p>
            <a:endParaRPr lang="en-US" sz="3200" b="1" dirty="0" smtClean="0"/>
          </a:p>
        </p:txBody>
      </p:sp>
    </p:spTree>
    <p:extLst>
      <p:ext uri="{BB962C8B-B14F-4D97-AF65-F5344CB8AC3E}">
        <p14:creationId xmlns:p14="http://schemas.microsoft.com/office/powerpoint/2010/main" val="163202942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798871"/>
          </a:xfrm>
        </p:spPr>
        <p:txBody>
          <a:bodyPr>
            <a:normAutofit/>
          </a:bodyPr>
          <a:lstStyle/>
          <a:p>
            <a:pPr lvl="0"/>
            <a:r>
              <a:rPr lang="en-US" sz="3200" b="1" dirty="0" smtClean="0"/>
              <a:t>What We Have Learned</a:t>
            </a:r>
            <a:endParaRPr lang="en-US" sz="3200" b="1" dirty="0"/>
          </a:p>
        </p:txBody>
      </p:sp>
      <p:sp>
        <p:nvSpPr>
          <p:cNvPr id="3" name="Content Placeholder 2"/>
          <p:cNvSpPr>
            <a:spLocks noGrp="1"/>
          </p:cNvSpPr>
          <p:nvPr>
            <p:ph type="body" sz="quarter" idx="13"/>
          </p:nvPr>
        </p:nvSpPr>
        <p:spPr>
          <a:xfrm>
            <a:off x="647704" y="1371600"/>
            <a:ext cx="8305800" cy="4724400"/>
          </a:xfrm>
        </p:spPr>
        <p:txBody>
          <a:bodyPr>
            <a:normAutofit/>
          </a:bodyPr>
          <a:lstStyle/>
          <a:p>
            <a:pPr>
              <a:buSzPct val="100000"/>
              <a:buFont typeface="Arial" pitchFamily="34" charset="0"/>
              <a:buChar char="•"/>
            </a:pPr>
            <a:r>
              <a:rPr lang="en-US" dirty="0" smtClean="0"/>
              <a:t>Engagement of multidisciplinary group</a:t>
            </a:r>
          </a:p>
          <a:p>
            <a:pPr>
              <a:buSzPct val="100000"/>
              <a:buFont typeface="Arial" pitchFamily="34" charset="0"/>
              <a:buChar char="•"/>
            </a:pPr>
            <a:r>
              <a:rPr lang="en-US" sz="2800" dirty="0" smtClean="0"/>
              <a:t>Problems with documentation surprising</a:t>
            </a:r>
          </a:p>
          <a:p>
            <a:pPr>
              <a:buSzPct val="100000"/>
              <a:buFont typeface="Arial" pitchFamily="34" charset="0"/>
              <a:buChar char="•"/>
            </a:pPr>
            <a:r>
              <a:rPr lang="en-US" dirty="0" smtClean="0"/>
              <a:t>Choose 1-3 issues to address</a:t>
            </a:r>
          </a:p>
          <a:p>
            <a:pPr lvl="1">
              <a:buSzPct val="100000"/>
              <a:buFont typeface="Arial" pitchFamily="34" charset="0"/>
              <a:buChar char="•"/>
            </a:pPr>
            <a:r>
              <a:rPr lang="en-US" sz="2400" dirty="0" smtClean="0"/>
              <a:t>Laps were not being weighed in OR</a:t>
            </a:r>
          </a:p>
          <a:p>
            <a:pPr lvl="1">
              <a:buSzPct val="100000"/>
              <a:buFont typeface="Arial" pitchFamily="34" charset="0"/>
              <a:buChar char="•"/>
            </a:pPr>
            <a:r>
              <a:rPr lang="en-US" dirty="0" smtClean="0"/>
              <a:t>Not clear who was responsible for ordering antibiotics in OR</a:t>
            </a:r>
          </a:p>
          <a:p>
            <a:pPr lvl="1">
              <a:buSzPct val="100000"/>
              <a:buFont typeface="Arial" pitchFamily="34" charset="0"/>
              <a:buChar char="•"/>
            </a:pPr>
            <a:r>
              <a:rPr lang="en-US" sz="2400" dirty="0" smtClean="0"/>
              <a:t>Need for an </a:t>
            </a:r>
            <a:r>
              <a:rPr lang="en-US" sz="2400" dirty="0" err="1" smtClean="0"/>
              <a:t>accreta</a:t>
            </a:r>
            <a:r>
              <a:rPr lang="en-US" sz="2400" dirty="0" smtClean="0"/>
              <a:t> team</a:t>
            </a:r>
          </a:p>
          <a:p>
            <a:pPr>
              <a:buSzPct val="100000"/>
              <a:buFont typeface="Arial" pitchFamily="34" charset="0"/>
              <a:buChar char="•"/>
            </a:pPr>
            <a:r>
              <a:rPr lang="en-US" sz="2800" dirty="0" smtClean="0"/>
              <a:t>Need someone to keep/organize data</a:t>
            </a:r>
          </a:p>
          <a:p>
            <a:pPr>
              <a:buSzPct val="100000"/>
              <a:buFont typeface="Arial" pitchFamily="34" charset="0"/>
              <a:buChar char="•"/>
            </a:pPr>
            <a:r>
              <a:rPr lang="en-US" dirty="0" smtClean="0"/>
              <a:t>Could shorten by collecting </a:t>
            </a:r>
            <a:r>
              <a:rPr lang="en-US" smtClean="0"/>
              <a:t>less data</a:t>
            </a:r>
            <a:endParaRPr lang="en-US" sz="2400" dirty="0" smtClean="0"/>
          </a:p>
          <a:p>
            <a:endParaRPr lang="en-US" sz="3200" b="1" dirty="0" smtClean="0"/>
          </a:p>
        </p:txBody>
      </p:sp>
    </p:spTree>
    <p:extLst>
      <p:ext uri="{BB962C8B-B14F-4D97-AF65-F5344CB8AC3E}">
        <p14:creationId xmlns:p14="http://schemas.microsoft.com/office/powerpoint/2010/main" val="136695222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798871"/>
          </a:xfrm>
        </p:spPr>
        <p:txBody>
          <a:bodyPr>
            <a:normAutofit/>
          </a:bodyPr>
          <a:lstStyle/>
          <a:p>
            <a:pPr lvl="0"/>
            <a:r>
              <a:rPr lang="en-US" sz="3200" b="1" dirty="0" smtClean="0"/>
              <a:t>Final Thoughts</a:t>
            </a:r>
            <a:endParaRPr lang="en-US" sz="3200" b="1" dirty="0"/>
          </a:p>
        </p:txBody>
      </p:sp>
      <p:sp>
        <p:nvSpPr>
          <p:cNvPr id="3" name="Content Placeholder 2"/>
          <p:cNvSpPr>
            <a:spLocks noGrp="1"/>
          </p:cNvSpPr>
          <p:nvPr>
            <p:ph type="body" sz="quarter" idx="13"/>
          </p:nvPr>
        </p:nvSpPr>
        <p:spPr>
          <a:xfrm>
            <a:off x="647704" y="1371600"/>
            <a:ext cx="8305800" cy="4724400"/>
          </a:xfrm>
        </p:spPr>
        <p:txBody>
          <a:bodyPr>
            <a:normAutofit/>
          </a:bodyPr>
          <a:lstStyle/>
          <a:p>
            <a:pPr>
              <a:buSzPct val="100000"/>
              <a:buFont typeface="Arial" pitchFamily="34" charset="0"/>
              <a:buChar char="•"/>
            </a:pPr>
            <a:r>
              <a:rPr lang="en-US" dirty="0" smtClean="0"/>
              <a:t>Review forms are just a suggestion</a:t>
            </a:r>
          </a:p>
          <a:p>
            <a:pPr>
              <a:buSzPct val="100000"/>
              <a:buFont typeface="Arial" pitchFamily="34" charset="0"/>
              <a:buChar char="•"/>
            </a:pPr>
            <a:r>
              <a:rPr lang="en-US" dirty="0" smtClean="0"/>
              <a:t>Important to capture analyzable data locally, 	regionally, etc. </a:t>
            </a:r>
          </a:p>
          <a:p>
            <a:pPr>
              <a:buSzPct val="100000"/>
              <a:buFont typeface="Arial" pitchFamily="34" charset="0"/>
              <a:buChar char="•"/>
            </a:pPr>
            <a:r>
              <a:rPr lang="en-US" dirty="0" smtClean="0"/>
              <a:t>ICU admission, transfusion of 4 or more units 	are </a:t>
            </a:r>
            <a:r>
              <a:rPr lang="en-US" u="sng" dirty="0" smtClean="0"/>
              <a:t>not</a:t>
            </a:r>
            <a:r>
              <a:rPr lang="en-US" dirty="0" smtClean="0"/>
              <a:t> meant to be quality measures</a:t>
            </a:r>
          </a:p>
          <a:p>
            <a:pPr>
              <a:buSzPct val="100000"/>
              <a:buFont typeface="Arial" pitchFamily="34" charset="0"/>
              <a:buChar char="•"/>
            </a:pPr>
            <a:r>
              <a:rPr lang="en-US" dirty="0" smtClean="0"/>
              <a:t>Debriefs are not the same as reviews</a:t>
            </a:r>
          </a:p>
          <a:p>
            <a:pPr>
              <a:buSzPct val="100000"/>
              <a:buFont typeface="Arial" pitchFamily="34" charset="0"/>
              <a:buChar char="•"/>
            </a:pPr>
            <a:r>
              <a:rPr lang="en-US" dirty="0" smtClean="0"/>
              <a:t>Open to input regarding ease of use of forms</a:t>
            </a:r>
          </a:p>
          <a:p>
            <a:pPr>
              <a:buSzPct val="100000"/>
              <a:buFont typeface="Arial" pitchFamily="34" charset="0"/>
              <a:buChar char="•"/>
            </a:pPr>
            <a:endParaRPr lang="en-US" sz="2800" dirty="0" smtClean="0"/>
          </a:p>
          <a:p>
            <a:endParaRPr lang="en-US" sz="3200" b="1" dirty="0" smtClean="0"/>
          </a:p>
        </p:txBody>
      </p:sp>
    </p:spTree>
    <p:extLst>
      <p:ext uri="{BB962C8B-B14F-4D97-AF65-F5344CB8AC3E}">
        <p14:creationId xmlns:p14="http://schemas.microsoft.com/office/powerpoint/2010/main" val="3875283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237067" y="1828800"/>
            <a:ext cx="8764587" cy="3859212"/>
          </a:xfrm>
          <a:prstGeom prst="rect">
            <a:avLst/>
          </a:prstGeom>
          <a:noFill/>
          <a:ln w="9525">
            <a:noFill/>
            <a:miter lim="800000"/>
            <a:headEnd/>
            <a:tailEnd/>
          </a:ln>
          <a:effectLst/>
        </p:spPr>
      </p:pic>
      <p:sp>
        <p:nvSpPr>
          <p:cNvPr id="5" name="TextBox 4"/>
          <p:cNvSpPr txBox="1"/>
          <p:nvPr/>
        </p:nvSpPr>
        <p:spPr>
          <a:xfrm>
            <a:off x="6468546" y="5848290"/>
            <a:ext cx="2076274" cy="369332"/>
          </a:xfrm>
          <a:prstGeom prst="rect">
            <a:avLst/>
          </a:prstGeom>
          <a:noFill/>
        </p:spPr>
        <p:txBody>
          <a:bodyPr wrap="none" rtlCol="0">
            <a:spAutoFit/>
          </a:bodyPr>
          <a:lstStyle/>
          <a:p>
            <a:r>
              <a:rPr lang="en-US" dirty="0" smtClean="0"/>
              <a:t>Berg OG 2010;116:1</a:t>
            </a:r>
            <a:endParaRPr lang="en-US" dirty="0"/>
          </a:p>
        </p:txBody>
      </p:sp>
      <p:cxnSp>
        <p:nvCxnSpPr>
          <p:cNvPr id="11" name="Straight Arrow Connector 10"/>
          <p:cNvCxnSpPr/>
          <p:nvPr/>
        </p:nvCxnSpPr>
        <p:spPr bwMode="auto">
          <a:xfrm rot="10800000" flipV="1">
            <a:off x="1388533" y="2133600"/>
            <a:ext cx="914400" cy="838200"/>
          </a:xfrm>
          <a:prstGeom prst="straightConnector1">
            <a:avLst/>
          </a:prstGeom>
          <a:ln>
            <a:solidFill>
              <a:srgbClr val="FFC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bwMode="auto">
          <a:xfrm rot="5400000">
            <a:off x="3721100" y="3009917"/>
            <a:ext cx="457200" cy="381000"/>
          </a:xfrm>
          <a:prstGeom prst="straightConnector1">
            <a:avLst/>
          </a:prstGeom>
          <a:ln>
            <a:solidFill>
              <a:schemeClr val="accent2">
                <a:lumMod val="7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3" name="Title 2"/>
          <p:cNvSpPr>
            <a:spLocks noGrp="1"/>
          </p:cNvSpPr>
          <p:nvPr>
            <p:ph type="title"/>
          </p:nvPr>
        </p:nvSpPr>
        <p:spPr>
          <a:xfrm>
            <a:off x="372533" y="762000"/>
            <a:ext cx="8229600" cy="590550"/>
          </a:xfrm>
        </p:spPr>
        <p:txBody>
          <a:bodyPr>
            <a:noAutofit/>
          </a:bodyPr>
          <a:lstStyle/>
          <a:p>
            <a:r>
              <a:rPr lang="en-US" sz="3200" dirty="0" smtClean="0"/>
              <a:t/>
            </a:r>
            <a:br>
              <a:rPr lang="en-US" sz="3200" dirty="0" smtClean="0"/>
            </a:br>
            <a:r>
              <a:rPr lang="en-US" sz="3200" b="1" dirty="0" smtClean="0"/>
              <a:t>Causes </a:t>
            </a:r>
            <a:r>
              <a:rPr lang="en-US" sz="3200" b="1" dirty="0"/>
              <a:t>of Death Subtle Change</a:t>
            </a:r>
            <a:r>
              <a:rPr lang="en-US" sz="3200" dirty="0"/>
              <a:t/>
            </a:r>
            <a:br>
              <a:rPr lang="en-US" sz="3200" dirty="0"/>
            </a:br>
            <a:endParaRPr lang="en-US" sz="3200" dirty="0"/>
          </a:p>
        </p:txBody>
      </p:sp>
    </p:spTree>
    <p:extLst>
      <p:ext uri="{BB962C8B-B14F-4D97-AF65-F5344CB8AC3E}">
        <p14:creationId xmlns:p14="http://schemas.microsoft.com/office/powerpoint/2010/main" val="10102111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81000" y="188536"/>
            <a:ext cx="8763000" cy="870408"/>
          </a:xfrm>
        </p:spPr>
        <p:txBody>
          <a:bodyPr>
            <a:normAutofit/>
          </a:bodyPr>
          <a:lstStyle/>
          <a:p>
            <a:r>
              <a:rPr lang="en-US" sz="3200" b="1" dirty="0"/>
              <a:t>Morbidity: The Problem</a:t>
            </a:r>
          </a:p>
        </p:txBody>
      </p:sp>
      <p:sp>
        <p:nvSpPr>
          <p:cNvPr id="182275" name="Rectangle 3"/>
          <p:cNvSpPr>
            <a:spLocks noGrp="1" noChangeArrowheads="1"/>
          </p:cNvSpPr>
          <p:nvPr>
            <p:ph type="body" idx="1"/>
          </p:nvPr>
        </p:nvSpPr>
        <p:spPr/>
        <p:txBody>
          <a:bodyPr/>
          <a:lstStyle/>
          <a:p>
            <a:r>
              <a:rPr lang="en-US" sz="2800" dirty="0" smtClean="0"/>
              <a:t>Maternal </a:t>
            </a:r>
            <a:r>
              <a:rPr lang="en-US" sz="2800" dirty="0"/>
              <a:t>morbidity is difficult to define</a:t>
            </a:r>
          </a:p>
          <a:p>
            <a:pPr lvl="1"/>
            <a:r>
              <a:rPr lang="en-US" sz="2400" dirty="0"/>
              <a:t>Broad range of complications and conditions</a:t>
            </a:r>
          </a:p>
          <a:p>
            <a:pPr lvl="1"/>
            <a:r>
              <a:rPr lang="en-US" sz="2400" dirty="0"/>
              <a:t>Broad range of </a:t>
            </a:r>
            <a:r>
              <a:rPr lang="en-US" sz="2400" dirty="0" smtClean="0"/>
              <a:t>severity</a:t>
            </a:r>
          </a:p>
          <a:p>
            <a:pPr marL="457200" lvl="1" indent="0">
              <a:buNone/>
            </a:pPr>
            <a:endParaRPr lang="en-US" sz="2400" dirty="0"/>
          </a:p>
          <a:p>
            <a:endParaRPr lang="en-US" sz="2800" dirty="0" smtClean="0"/>
          </a:p>
          <a:p>
            <a:r>
              <a:rPr lang="en-US" sz="2800" dirty="0" smtClean="0"/>
              <a:t>Maternal </a:t>
            </a:r>
            <a:r>
              <a:rPr lang="en-US" sz="2800" dirty="0"/>
              <a:t>morbidity cannot be captured by a </a:t>
            </a:r>
            <a:r>
              <a:rPr lang="en-US" sz="2800" dirty="0" smtClean="0"/>
              <a:t>	defined </a:t>
            </a:r>
            <a:r>
              <a:rPr lang="en-US" sz="2800" dirty="0"/>
              <a:t>set of </a:t>
            </a:r>
            <a:r>
              <a:rPr lang="en-US" sz="2800" dirty="0" smtClean="0"/>
              <a:t>metrics</a:t>
            </a:r>
          </a:p>
          <a:p>
            <a:r>
              <a:rPr lang="en-US" sz="2800" dirty="0"/>
              <a:t>Administrative vs. more local </a:t>
            </a:r>
            <a:r>
              <a:rPr lang="en-US" sz="2800" dirty="0" smtClean="0"/>
              <a:t>records</a:t>
            </a:r>
          </a:p>
          <a:p>
            <a:pPr lvl="1"/>
            <a:r>
              <a:rPr lang="en-US" sz="2400" dirty="0" smtClean="0"/>
              <a:t>We need to start somewhere</a:t>
            </a:r>
            <a:endParaRPr lang="en-US" sz="2400" dirty="0"/>
          </a:p>
          <a:p>
            <a:pPr>
              <a:buFontTx/>
              <a:buNone/>
            </a:pPr>
            <a:endParaRPr lang="en-US" dirty="0"/>
          </a:p>
          <a:p>
            <a:pPr marL="0" indent="0">
              <a:buNone/>
            </a:pPr>
            <a:endParaRPr lang="en-US" dirty="0"/>
          </a:p>
        </p:txBody>
      </p:sp>
      <p:pic>
        <p:nvPicPr>
          <p:cNvPr id="182276" name="Picture 4" descr="iceberg-clevenger-small"/>
          <p:cNvPicPr>
            <a:picLocks noChangeAspect="1" noChangeArrowheads="1"/>
          </p:cNvPicPr>
          <p:nvPr/>
        </p:nvPicPr>
        <p:blipFill>
          <a:blip r:embed="rId3" cstate="print"/>
          <a:srcRect/>
          <a:stretch>
            <a:fillRect/>
          </a:stretch>
        </p:blipFill>
        <p:spPr bwMode="auto">
          <a:xfrm>
            <a:off x="7772402" y="4572000"/>
            <a:ext cx="1054100" cy="1264920"/>
          </a:xfrm>
          <a:prstGeom prst="rect">
            <a:avLst/>
          </a:prstGeom>
          <a:noFill/>
        </p:spPr>
      </p:pic>
      <p:sp>
        <p:nvSpPr>
          <p:cNvPr id="2" name="Rectangle 1"/>
          <p:cNvSpPr/>
          <p:nvPr/>
        </p:nvSpPr>
        <p:spPr>
          <a:xfrm>
            <a:off x="1265222" y="3009900"/>
            <a:ext cx="1676400" cy="381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mbria" panose="02040503050406030204" pitchFamily="18" charset="0"/>
              </a:rPr>
              <a:t>Healthy Mom</a:t>
            </a:r>
            <a:endParaRPr lang="en-US" b="1" dirty="0">
              <a:latin typeface="Cambria" panose="02040503050406030204" pitchFamily="18" charset="0"/>
            </a:endParaRPr>
          </a:p>
        </p:txBody>
      </p:sp>
      <p:cxnSp>
        <p:nvCxnSpPr>
          <p:cNvPr id="4" name="Straight Arrow Connector 3"/>
          <p:cNvCxnSpPr>
            <a:stCxn id="2" idx="3"/>
          </p:cNvCxnSpPr>
          <p:nvPr/>
        </p:nvCxnSpPr>
        <p:spPr>
          <a:xfrm>
            <a:off x="2941624" y="3200400"/>
            <a:ext cx="2971800" cy="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928511" y="3009900"/>
            <a:ext cx="1828800" cy="381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mbria" panose="02040503050406030204" pitchFamily="18" charset="0"/>
              </a:rPr>
              <a:t>Death</a:t>
            </a:r>
            <a:endParaRPr lang="en-US" b="1" dirty="0">
              <a:latin typeface="Cambria" panose="02040503050406030204" pitchFamily="18" charset="0"/>
            </a:endParaRPr>
          </a:p>
        </p:txBody>
      </p:sp>
      <p:cxnSp>
        <p:nvCxnSpPr>
          <p:cNvPr id="6" name="Straight Connector 5"/>
          <p:cNvCxnSpPr/>
          <p:nvPr/>
        </p:nvCxnSpPr>
        <p:spPr>
          <a:xfrm>
            <a:off x="3566311" y="3009900"/>
            <a:ext cx="0" cy="457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80711" y="3009900"/>
            <a:ext cx="0" cy="457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42711" y="3008013"/>
            <a:ext cx="0" cy="457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9225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68301" y="1219204"/>
            <a:ext cx="8505877" cy="4343399"/>
          </a:xfrm>
        </p:spPr>
        <p:txBody>
          <a:bodyPr/>
          <a:lstStyle/>
          <a:p>
            <a:r>
              <a:rPr lang="en-US" sz="2300" b="1" dirty="0"/>
              <a:t>Not enough maternal deaths per institution to study    </a:t>
            </a:r>
            <a:endParaRPr lang="en-US" sz="2300" b="1" dirty="0" smtClean="0"/>
          </a:p>
          <a:p>
            <a:pPr marL="0" indent="0">
              <a:buNone/>
            </a:pPr>
            <a:r>
              <a:rPr lang="en-US" sz="2300" b="1" dirty="0" smtClean="0"/>
              <a:t>         </a:t>
            </a:r>
            <a:r>
              <a:rPr lang="en-US" sz="2300" b="1" dirty="0"/>
              <a:t>	</a:t>
            </a:r>
          </a:p>
          <a:p>
            <a:r>
              <a:rPr lang="en-US" sz="2300" b="1" dirty="0"/>
              <a:t>1.7 million women/year have maternal morbidity </a:t>
            </a:r>
            <a:r>
              <a:rPr lang="en-US" sz="2300" b="1" dirty="0" smtClean="0"/>
              <a:t>	(</a:t>
            </a:r>
            <a:r>
              <a:rPr lang="en-US" sz="2300" b="1" dirty="0" err="1"/>
              <a:t>Danel</a:t>
            </a:r>
            <a:r>
              <a:rPr lang="en-US" sz="2300" b="1" dirty="0"/>
              <a:t>, 2003</a:t>
            </a:r>
            <a:r>
              <a:rPr lang="en-US" sz="2300" b="1" dirty="0" smtClean="0"/>
              <a:t>)</a:t>
            </a:r>
          </a:p>
          <a:p>
            <a:pPr marL="0" indent="0">
              <a:buNone/>
            </a:pPr>
            <a:endParaRPr lang="en-US" sz="2300" b="1" dirty="0"/>
          </a:p>
          <a:p>
            <a:r>
              <a:rPr lang="en-US" sz="2300" b="1" dirty="0"/>
              <a:t>If severe maternal morbidity cases are similar to </a:t>
            </a:r>
            <a:r>
              <a:rPr lang="en-US" sz="2300" b="1" dirty="0" smtClean="0"/>
              <a:t>	deaths </a:t>
            </a:r>
            <a:r>
              <a:rPr lang="en-US" sz="2300" b="1" dirty="0"/>
              <a:t>re disease diagnoses and preventable issues </a:t>
            </a:r>
            <a:r>
              <a:rPr lang="en-US" sz="2300" b="1" dirty="0" smtClean="0"/>
              <a:t>	then </a:t>
            </a:r>
            <a:r>
              <a:rPr lang="en-US" sz="2300" b="1" dirty="0"/>
              <a:t>we large number to study</a:t>
            </a:r>
          </a:p>
          <a:p>
            <a:endParaRPr lang="en-US" dirty="0"/>
          </a:p>
        </p:txBody>
      </p:sp>
      <p:sp>
        <p:nvSpPr>
          <p:cNvPr id="3" name="Title 2"/>
          <p:cNvSpPr>
            <a:spLocks noGrp="1"/>
          </p:cNvSpPr>
          <p:nvPr>
            <p:ph type="title"/>
          </p:nvPr>
        </p:nvSpPr>
        <p:spPr/>
        <p:txBody>
          <a:bodyPr>
            <a:normAutofit/>
          </a:bodyPr>
          <a:lstStyle/>
          <a:p>
            <a:r>
              <a:rPr lang="en-US" sz="2800" b="1" dirty="0" smtClean="0"/>
              <a:t>Why Evaluate Severe Maternal Morbidity?  </a:t>
            </a:r>
            <a:endParaRPr lang="en-US" sz="2800" b="1" dirty="0"/>
          </a:p>
        </p:txBody>
      </p:sp>
      <p:sp>
        <p:nvSpPr>
          <p:cNvPr id="6" name="Text Box 15"/>
          <p:cNvSpPr txBox="1">
            <a:spLocks noChangeArrowheads="1"/>
          </p:cNvSpPr>
          <p:nvPr/>
        </p:nvSpPr>
        <p:spPr bwMode="auto">
          <a:xfrm>
            <a:off x="1828797" y="4741394"/>
            <a:ext cx="5554133" cy="457200"/>
          </a:xfrm>
          <a:prstGeom prst="rect">
            <a:avLst/>
          </a:prstGeom>
          <a:noFill/>
          <a:ln w="12700">
            <a:noFill/>
            <a:miter lim="800000"/>
            <a:headEnd/>
            <a:tailEnd/>
          </a:ln>
        </p:spPr>
        <p:txBody>
          <a:bodyPr wrap="square">
            <a:spAutoFit/>
          </a:bodyPr>
          <a:lstStyle/>
          <a:p>
            <a:pPr algn="ctr" defTabSz="914400" eaLnBrk="0" fontAlgn="base" hangingPunct="0">
              <a:spcBef>
                <a:spcPct val="50000"/>
              </a:spcBef>
              <a:spcAft>
                <a:spcPct val="0"/>
              </a:spcAft>
            </a:pPr>
            <a:r>
              <a:rPr lang="en-US" sz="2400" b="1" dirty="0" smtClean="0">
                <a:solidFill>
                  <a:prstClr val="black"/>
                </a:solidFill>
                <a:latin typeface="Arial" charset="0"/>
                <a:ea typeface="ＭＳ Ｐゴシック"/>
              </a:rPr>
              <a:t>Continuum of </a:t>
            </a:r>
            <a:r>
              <a:rPr lang="en-US" sz="2400" b="1" dirty="0">
                <a:solidFill>
                  <a:prstClr val="black"/>
                </a:solidFill>
                <a:latin typeface="Arial" charset="0"/>
                <a:ea typeface="ＭＳ Ｐゴシック"/>
              </a:rPr>
              <a:t>Morbidity</a:t>
            </a:r>
          </a:p>
        </p:txBody>
      </p:sp>
      <p:pic>
        <p:nvPicPr>
          <p:cNvPr id="7" name="Picture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4691" t="69815" r="8272" b="12593"/>
          <a:stretch/>
        </p:blipFill>
        <p:spPr bwMode="auto">
          <a:xfrm>
            <a:off x="1456264" y="5202213"/>
            <a:ext cx="6299200" cy="99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6861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S Content">
  <a:themeElements>
    <a:clrScheme name="Custom 20">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S Title">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S Content">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S Content">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2771</Words>
  <Application>Microsoft Macintosh PowerPoint</Application>
  <PresentationFormat>On-screen Show (4:3)</PresentationFormat>
  <Paragraphs>620</Paragraphs>
  <Slides>66</Slides>
  <Notes>15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66</vt:i4>
      </vt:variant>
    </vt:vector>
  </HeadingPairs>
  <TitlesOfParts>
    <vt:vector size="71" baseType="lpstr">
      <vt:lpstr>CS Content</vt:lpstr>
      <vt:lpstr>CS Title</vt:lpstr>
      <vt:lpstr>1_CS Content</vt:lpstr>
      <vt:lpstr>2_CS Content</vt:lpstr>
      <vt:lpstr>Chart</vt:lpstr>
      <vt:lpstr>Severe Maternal Morbidity:  Why and How To Review</vt:lpstr>
      <vt:lpstr>Disclosure of Faculty Financial Interests or  Relationships </vt:lpstr>
      <vt:lpstr>Objectives</vt:lpstr>
      <vt:lpstr> 25 YO G3P2 37 wks</vt:lpstr>
      <vt:lpstr>California Data: 1991-2006</vt:lpstr>
      <vt:lpstr>MMR 1980 vs. 2008</vt:lpstr>
      <vt:lpstr> Causes of Death Subtle Change </vt:lpstr>
      <vt:lpstr>Morbidity: The Problem</vt:lpstr>
      <vt:lpstr>Why Evaluate Severe Maternal Morbidity?  </vt:lpstr>
      <vt:lpstr>What is Below the Iceberg?</vt:lpstr>
      <vt:lpstr>How to Define and Screen for SMM</vt:lpstr>
      <vt:lpstr>PowerPoint Presentation</vt:lpstr>
      <vt:lpstr>PowerPoint Presentation</vt:lpstr>
      <vt:lpstr>Severe Maternal Morbidity: Near Miss</vt:lpstr>
      <vt:lpstr>Severe Maternal Morbidity: Near Miss</vt:lpstr>
      <vt:lpstr>Severe Maternal Morbidity: Near Miss</vt:lpstr>
      <vt:lpstr>PowerPoint Presentation</vt:lpstr>
      <vt:lpstr>PowerPoint Presentation</vt:lpstr>
      <vt:lpstr>Severe Morbidity</vt:lpstr>
      <vt:lpstr>PowerPoint Presentation</vt:lpstr>
      <vt:lpstr>36 YO G1 at 40 Weeks</vt:lpstr>
      <vt:lpstr>Issues for Surveillance of Severe Morbidity</vt:lpstr>
      <vt:lpstr>PowerPoint Presentation</vt:lpstr>
      <vt:lpstr>Alignment</vt:lpstr>
      <vt:lpstr>Alignment</vt:lpstr>
      <vt:lpstr>Preventability</vt:lpstr>
      <vt:lpstr>Preventability Related to Cause</vt:lpstr>
      <vt:lpstr>Multivariate Analysis</vt:lpstr>
      <vt:lpstr>Near Miss Preventable Factors</vt:lpstr>
      <vt:lpstr>Prevention or Opportunity to Alter  Outcome</vt:lpstr>
      <vt:lpstr>Examples of Preventable Factors</vt:lpstr>
      <vt:lpstr>What To Do?</vt:lpstr>
      <vt:lpstr>Facility-Based Identification of Women with Severe Maternal Morbidity</vt:lpstr>
      <vt:lpstr>SMM Review: Process</vt:lpstr>
      <vt:lpstr>SMM Review: Process</vt:lpstr>
      <vt:lpstr>Council on Patient Safety in  Women’s Health Care Website</vt:lpstr>
      <vt:lpstr>PowerPoint Presentation</vt:lpstr>
      <vt:lpstr>Council on Patient Safety in  Women’s Health Care Website</vt:lpstr>
      <vt:lpstr>Council on Patient Safety in  Women’s Health Care Website</vt:lpstr>
      <vt:lpstr>Council on Patient Safety in  Women’s Health Care Website</vt:lpstr>
      <vt:lpstr>Council on Patient Safety in Women’s Health Care Website</vt:lpstr>
      <vt:lpstr>SMM Review Process</vt:lpstr>
      <vt:lpstr>Assessment: Done by Committee</vt:lpstr>
      <vt:lpstr>Just Culture</vt:lpstr>
      <vt:lpstr>SMM Review Form  (6/3/2015 version)</vt:lpstr>
      <vt:lpstr>Severe Maternal Morbidity Review Form </vt:lpstr>
      <vt:lpstr>Severe Maternal Morbidity Review Form  Section Reorganized</vt:lpstr>
      <vt:lpstr>Severe Maternal Morbidity Review Form  Section Reorganized</vt:lpstr>
      <vt:lpstr>Severe Maternal Morbidity Review Form Section Reorganized</vt:lpstr>
      <vt:lpstr>Severe Maternal Morbidity Review Form Section Reorganized</vt:lpstr>
      <vt:lpstr>Severe Maternal Morbidity Review Form</vt:lpstr>
      <vt:lpstr>Example 1</vt:lpstr>
      <vt:lpstr>SMM Review Form Example 1</vt:lpstr>
      <vt:lpstr>PowerPoint Presentation</vt:lpstr>
      <vt:lpstr>SMM Review Form Example 1</vt:lpstr>
      <vt:lpstr>SMM Review Process Continued…</vt:lpstr>
      <vt:lpstr>SMM Review Cont…</vt:lpstr>
      <vt:lpstr>Example 2</vt:lpstr>
      <vt:lpstr>SMM Review Form Example 2</vt:lpstr>
      <vt:lpstr>SMM Review Form Example 2</vt:lpstr>
      <vt:lpstr>SMM Review Form Example 2</vt:lpstr>
      <vt:lpstr>SMM Review Form Example 2</vt:lpstr>
      <vt:lpstr>Maternal Mortality Rate,  California and United States; 1999-2010</vt:lpstr>
      <vt:lpstr>Main et al.  In Press. AJOG</vt:lpstr>
      <vt:lpstr>What We Have Learned</vt:lpstr>
      <vt:lpstr>Final Thoughts</vt:lpstr>
    </vt:vector>
  </TitlesOfParts>
  <Company>CSMC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Kilpatrick</dc:creator>
  <cp:lastModifiedBy>Sarah Kilpatrick</cp:lastModifiedBy>
  <cp:revision>52</cp:revision>
  <dcterms:created xsi:type="dcterms:W3CDTF">2015-04-02T13:21:43Z</dcterms:created>
  <dcterms:modified xsi:type="dcterms:W3CDTF">2015-11-17T20:36:08Z</dcterms:modified>
</cp:coreProperties>
</file>