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Lst>
  <p:notesMasterIdLst>
    <p:notesMasterId r:id="rId44"/>
  </p:notesMasterIdLst>
  <p:sldIdLst>
    <p:sldId id="256" r:id="rId3"/>
    <p:sldId id="763" r:id="rId4"/>
    <p:sldId id="747" r:id="rId5"/>
    <p:sldId id="745" r:id="rId6"/>
    <p:sldId id="746" r:id="rId7"/>
    <p:sldId id="751" r:id="rId8"/>
    <p:sldId id="752" r:id="rId9"/>
    <p:sldId id="754" r:id="rId10"/>
    <p:sldId id="750" r:id="rId11"/>
    <p:sldId id="621" r:id="rId12"/>
    <p:sldId id="769" r:id="rId13"/>
    <p:sldId id="753" r:id="rId14"/>
    <p:sldId id="734" r:id="rId15"/>
    <p:sldId id="740" r:id="rId16"/>
    <p:sldId id="735" r:id="rId17"/>
    <p:sldId id="736" r:id="rId18"/>
    <p:sldId id="737" r:id="rId19"/>
    <p:sldId id="738" r:id="rId20"/>
    <p:sldId id="739" r:id="rId21"/>
    <p:sldId id="731" r:id="rId22"/>
    <p:sldId id="732" r:id="rId23"/>
    <p:sldId id="733" r:id="rId24"/>
    <p:sldId id="741" r:id="rId25"/>
    <p:sldId id="743" r:id="rId26"/>
    <p:sldId id="708" r:id="rId27"/>
    <p:sldId id="712" r:id="rId28"/>
    <p:sldId id="714" r:id="rId29"/>
    <p:sldId id="765" r:id="rId30"/>
    <p:sldId id="755" r:id="rId31"/>
    <p:sldId id="756" r:id="rId32"/>
    <p:sldId id="766" r:id="rId33"/>
    <p:sldId id="700" r:id="rId34"/>
    <p:sldId id="706" r:id="rId35"/>
    <p:sldId id="757" r:id="rId36"/>
    <p:sldId id="707" r:id="rId37"/>
    <p:sldId id="718" r:id="rId38"/>
    <p:sldId id="721" r:id="rId39"/>
    <p:sldId id="758" r:id="rId40"/>
    <p:sldId id="762" r:id="rId41"/>
    <p:sldId id="768" r:id="rId42"/>
    <p:sldId id="761"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lynne Finnegan" initials="KF" lastIdx="9" clrIdx="0"/>
  <p:cmAuthor id="1" name="ANNBORDERS"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7A5"/>
    <a:srgbClr val="C9D7E9"/>
    <a:srgbClr val="2D96FF"/>
    <a:srgbClr val="004990"/>
    <a:srgbClr val="F58466"/>
    <a:srgbClr val="B7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94614" autoAdjust="0"/>
  </p:normalViewPr>
  <p:slideViewPr>
    <p:cSldViewPr>
      <p:cViewPr varScale="1">
        <p:scale>
          <a:sx n="76" d="100"/>
          <a:sy n="76" d="100"/>
        </p:scale>
        <p:origin x="90" y="11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enhnet\shared\Nurse_OBS\FR1USER\Borders\ILPQC\Neonatal\Nutrition%202014\Final%20Data%20and%20Reports\less%20than%2010%20percentile%20discharg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nhnet\shared\Nurse_OBS\FR1USER\Borders\ILPQC\Events\Conference\Third\GHdata_graphsforconferen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nhnet\shared\Nurse_OBS\FR1USER\Borders\ILPQC\Events\Conference\Third\BC_runchartoveral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finnegak\AppData\Local\Microsoft\Windows\Temporary%20Internet%20Files\Content.IE5\SYBLDDSB\ILPQCBirthCertificat_DATA_LABELS_2015-10-23_1331.csv"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nhnet\shared\Nurse_OBS\FR1USER\Borders\ILPQC\Obstetric\BC%20Initiative%202015\PNA%20Monthly%20Reports\Hopsitaloverallaccuracy_6%20November%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en-US" sz="1800" b="0" i="0" u="none" strike="noStrike" baseline="0" dirty="0" smtClean="0"/>
          </a:p>
          <a:p>
            <a:pPr>
              <a:defRPr/>
            </a:pPr>
            <a:r>
              <a:rPr lang="en-US" sz="1800" b="1" i="0" u="none" strike="noStrike" baseline="0" dirty="0" smtClean="0"/>
              <a:t>Average Percent Very Low Birth Weight (VLBW) Infants in the Neonatal Intensive Care Unit (NICU) with weight &lt; 10th Percentile at Discharge, All ILPQC Hospitals*, Quarter 1 through Quarter 4 2014 </a:t>
            </a:r>
            <a:endParaRPr lang="en-US" sz="1800" b="0" i="0" u="none" strike="noStrike" baseline="0" dirty="0" smtClean="0"/>
          </a:p>
        </c:rich>
      </c:tx>
      <c:overlay val="0"/>
    </c:title>
    <c:autoTitleDeleted val="0"/>
    <c:plotArea>
      <c:layout>
        <c:manualLayout>
          <c:layoutTarget val="inner"/>
          <c:xMode val="edge"/>
          <c:yMode val="edge"/>
          <c:x val="7.8145459385847243E-2"/>
          <c:y val="0.23184525979391465"/>
          <c:w val="0.87804765691151943"/>
          <c:h val="0.65573960323022495"/>
        </c:manualLayout>
      </c:layout>
      <c:lineChart>
        <c:grouping val="standard"/>
        <c:varyColors val="0"/>
        <c:ser>
          <c:idx val="0"/>
          <c:order val="0"/>
          <c:tx>
            <c:v>All ILPQC Hospitals</c:v>
          </c:tx>
          <c:spPr>
            <a:ln w="25400">
              <a:solidFill>
                <a:srgbClr val="F58466"/>
              </a:solidFill>
            </a:ln>
          </c:spPr>
          <c:marker>
            <c:symbol val="circle"/>
            <c:size val="8"/>
            <c:spPr>
              <a:solidFill>
                <a:srgbClr val="F58466"/>
              </a:solidFill>
              <a:ln>
                <a:noFill/>
              </a:ln>
            </c:spPr>
          </c:marker>
          <c:cat>
            <c:strRef>
              <c:f>'&lt;10 quarter'!$I$2:$L$2</c:f>
              <c:strCache>
                <c:ptCount val="4"/>
                <c:pt idx="0">
                  <c:v>Q1 (Jan-Mar)</c:v>
                </c:pt>
                <c:pt idx="1">
                  <c:v>Q2 (Apr-Jun)</c:v>
                </c:pt>
                <c:pt idx="2">
                  <c:v>Q3 (Jul-Sep)</c:v>
                </c:pt>
                <c:pt idx="3">
                  <c:v>Q4 (Oct-Dec)</c:v>
                </c:pt>
              </c:strCache>
            </c:strRef>
          </c:cat>
          <c:val>
            <c:numRef>
              <c:f>'&lt;10 quarter'!$C$3:$F$3</c:f>
              <c:numCache>
                <c:formatCode>0.00%</c:formatCode>
                <c:ptCount val="4"/>
                <c:pt idx="0">
                  <c:v>0.39702510855485201</c:v>
                </c:pt>
                <c:pt idx="1">
                  <c:v>0.36838628872942603</c:v>
                </c:pt>
                <c:pt idx="2">
                  <c:v>0.36608016506913565</c:v>
                </c:pt>
                <c:pt idx="3">
                  <c:v>0.3436300736300737</c:v>
                </c:pt>
              </c:numCache>
            </c:numRef>
          </c:val>
          <c:smooth val="0"/>
        </c:ser>
        <c:ser>
          <c:idx val="1"/>
          <c:order val="1"/>
          <c:tx>
            <c:v>Goal</c:v>
          </c:tx>
          <c:spPr>
            <a:ln w="25400">
              <a:solidFill>
                <a:srgbClr val="004990"/>
              </a:solidFill>
              <a:prstDash val="dash"/>
            </a:ln>
          </c:spPr>
          <c:marker>
            <c:symbol val="none"/>
          </c:marker>
          <c:cat>
            <c:strRef>
              <c:f>'&lt;10 quarter'!$I$2:$L$2</c:f>
              <c:strCache>
                <c:ptCount val="4"/>
                <c:pt idx="0">
                  <c:v>Q1 (Jan-Mar)</c:v>
                </c:pt>
                <c:pt idx="1">
                  <c:v>Q2 (Apr-Jun)</c:v>
                </c:pt>
                <c:pt idx="2">
                  <c:v>Q3 (Jul-Sep)</c:v>
                </c:pt>
                <c:pt idx="3">
                  <c:v>Q4 (Oct-Dec)</c:v>
                </c:pt>
              </c:strCache>
            </c:strRef>
          </c:cat>
          <c:val>
            <c:numRef>
              <c:f>'&lt;10 quarter'!$C$6:$F$6</c:f>
              <c:numCache>
                <c:formatCode>0.00%</c:formatCode>
                <c:ptCount val="4"/>
                <c:pt idx="0">
                  <c:v>0.4</c:v>
                </c:pt>
                <c:pt idx="1">
                  <c:v>0.4</c:v>
                </c:pt>
                <c:pt idx="2">
                  <c:v>0.4</c:v>
                </c:pt>
                <c:pt idx="3">
                  <c:v>0.4</c:v>
                </c:pt>
              </c:numCache>
            </c:numRef>
          </c:val>
          <c:smooth val="0"/>
        </c:ser>
        <c:ser>
          <c:idx val="2"/>
          <c:order val="2"/>
          <c:tx>
            <c:v>Baseline (VON 2013 Data)</c:v>
          </c:tx>
          <c:spPr>
            <a:ln>
              <a:solidFill>
                <a:schemeClr val="tx1"/>
              </a:solidFill>
              <a:prstDash val="lgDashDot"/>
            </a:ln>
          </c:spPr>
          <c:marker>
            <c:symbol val="none"/>
          </c:marker>
          <c:val>
            <c:numRef>
              <c:f>'&lt;10 quarter'!$C$8:$F$8</c:f>
              <c:numCache>
                <c:formatCode>0.00%</c:formatCode>
                <c:ptCount val="4"/>
                <c:pt idx="0">
                  <c:v>0.45</c:v>
                </c:pt>
                <c:pt idx="1">
                  <c:v>0.45</c:v>
                </c:pt>
                <c:pt idx="2">
                  <c:v>0.45</c:v>
                </c:pt>
                <c:pt idx="3">
                  <c:v>0.45</c:v>
                </c:pt>
              </c:numCache>
            </c:numRef>
          </c:val>
          <c:smooth val="0"/>
        </c:ser>
        <c:dLbls>
          <c:showLegendKey val="0"/>
          <c:showVal val="0"/>
          <c:showCatName val="0"/>
          <c:showSerName val="0"/>
          <c:showPercent val="0"/>
          <c:showBubbleSize val="0"/>
        </c:dLbls>
        <c:marker val="1"/>
        <c:smooth val="0"/>
        <c:axId val="431800688"/>
        <c:axId val="431801808"/>
      </c:lineChart>
      <c:catAx>
        <c:axId val="431800688"/>
        <c:scaling>
          <c:orientation val="minMax"/>
        </c:scaling>
        <c:delete val="0"/>
        <c:axPos val="b"/>
        <c:title>
          <c:tx>
            <c:rich>
              <a:bodyPr/>
              <a:lstStyle/>
              <a:p>
                <a:pPr>
                  <a:defRPr/>
                </a:pPr>
                <a:r>
                  <a:rPr lang="en-US" dirty="0" smtClean="0"/>
                  <a:t>2014</a:t>
                </a:r>
                <a:endParaRPr lang="en-US" dirty="0"/>
              </a:p>
            </c:rich>
          </c:tx>
          <c:layout>
            <c:manualLayout>
              <c:xMode val="edge"/>
              <c:yMode val="edge"/>
              <c:x val="0.48382688101487314"/>
              <c:y val="0.89962988322111914"/>
            </c:manualLayout>
          </c:layout>
          <c:overlay val="0"/>
        </c:title>
        <c:numFmt formatCode="General" sourceLinked="0"/>
        <c:majorTickMark val="out"/>
        <c:minorTickMark val="none"/>
        <c:tickLblPos val="nextTo"/>
        <c:txPr>
          <a:bodyPr/>
          <a:lstStyle/>
          <a:p>
            <a:pPr>
              <a:defRPr sz="1050">
                <a:latin typeface="+mn-lt"/>
              </a:defRPr>
            </a:pPr>
            <a:endParaRPr lang="en-US"/>
          </a:p>
        </c:txPr>
        <c:crossAx val="431801808"/>
        <c:crosses val="autoZero"/>
        <c:auto val="1"/>
        <c:lblAlgn val="ctr"/>
        <c:lblOffset val="100"/>
        <c:noMultiLvlLbl val="0"/>
      </c:catAx>
      <c:valAx>
        <c:axId val="431801808"/>
        <c:scaling>
          <c:orientation val="minMax"/>
          <c:max val="0.60000000000000042"/>
          <c:min val="0"/>
        </c:scaling>
        <c:delete val="0"/>
        <c:axPos val="l"/>
        <c:title>
          <c:tx>
            <c:rich>
              <a:bodyPr rot="-5400000" vert="horz"/>
              <a:lstStyle/>
              <a:p>
                <a:pPr>
                  <a:defRPr sz="1100"/>
                </a:pPr>
                <a:r>
                  <a:rPr lang="en-US" sz="1100"/>
                  <a:t>Percent</a:t>
                </a:r>
              </a:p>
            </c:rich>
          </c:tx>
          <c:layout>
            <c:manualLayout>
              <c:xMode val="edge"/>
              <c:yMode val="edge"/>
              <c:x val="2.4260506310705798E-3"/>
              <c:y val="0.49193149285658655"/>
            </c:manualLayout>
          </c:layout>
          <c:overlay val="0"/>
        </c:title>
        <c:numFmt formatCode="0%" sourceLinked="0"/>
        <c:majorTickMark val="out"/>
        <c:minorTickMark val="none"/>
        <c:tickLblPos val="nextTo"/>
        <c:txPr>
          <a:bodyPr/>
          <a:lstStyle/>
          <a:p>
            <a:pPr>
              <a:defRPr sz="1050">
                <a:latin typeface="+mn-lt"/>
              </a:defRPr>
            </a:pPr>
            <a:endParaRPr lang="en-US"/>
          </a:p>
        </c:txPr>
        <c:crossAx val="431800688"/>
        <c:crosses val="autoZero"/>
        <c:crossBetween val="midCat"/>
        <c:majorUnit val="5.0000000000000024E-2"/>
      </c:valAx>
      <c:spPr>
        <a:solidFill>
          <a:srgbClr val="FEF3F0"/>
        </a:solidFill>
        <a:ln>
          <a:solidFill>
            <a:schemeClr val="tx1">
              <a:lumMod val="95000"/>
              <a:lumOff val="5000"/>
            </a:schemeClr>
          </a:solidFill>
        </a:ln>
      </c:spPr>
    </c:plotArea>
    <c:legend>
      <c:legendPos val="b"/>
      <c:overlay val="0"/>
    </c:legend>
    <c:plotVisOnly val="1"/>
    <c:dispBlanksAs val="gap"/>
    <c:showDLblsOverMax val="0"/>
  </c:chart>
  <c:spPr>
    <a:solidFill>
      <a:srgbClr val="FEF3F0"/>
    </a:solidFill>
    <a:effectLst>
      <a:outerShdw blurRad="50800" dist="38100" dir="2700000" algn="tl" rotWithShape="0">
        <a:prstClr val="black">
          <a:alpha val="40000"/>
        </a:prstClr>
      </a:outerShdw>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1" i="0" u="none" strike="noStrike" baseline="0" smtClean="0"/>
              <a:t>ILPQC: Golden Hour Initiative</a:t>
            </a:r>
          </a:p>
          <a:p>
            <a:pPr>
              <a:defRPr/>
            </a:pPr>
            <a:r>
              <a:rPr lang="en-US" b="1" i="0" u="none" strike="noStrike" baseline="0" smtClean="0"/>
              <a:t>Percent of Deliveries Utilizing Delivery Room Checklist</a:t>
            </a:r>
          </a:p>
          <a:p>
            <a:pPr>
              <a:defRPr/>
            </a:pPr>
            <a:r>
              <a:rPr lang="en-US" b="1" i="0" u="none" strike="noStrike" baseline="0" smtClean="0"/>
              <a:t>All Hospitals, 2015</a:t>
            </a:r>
          </a:p>
        </c:rich>
      </c:tx>
      <c:overlay val="0"/>
    </c:title>
    <c:autoTitleDeleted val="0"/>
    <c:plotArea>
      <c:layout/>
      <c:lineChart>
        <c:grouping val="standard"/>
        <c:varyColors val="0"/>
        <c:ser>
          <c:idx val="0"/>
          <c:order val="0"/>
          <c:cat>
            <c:strRef>
              <c:f>Checklist!$P$2:$P$7</c:f>
              <c:strCache>
                <c:ptCount val="6"/>
                <c:pt idx="0">
                  <c:v>May</c:v>
                </c:pt>
                <c:pt idx="1">
                  <c:v>June</c:v>
                </c:pt>
                <c:pt idx="2">
                  <c:v>July</c:v>
                </c:pt>
                <c:pt idx="3">
                  <c:v>August</c:v>
                </c:pt>
                <c:pt idx="4">
                  <c:v>September</c:v>
                </c:pt>
                <c:pt idx="5">
                  <c:v>October</c:v>
                </c:pt>
              </c:strCache>
            </c:strRef>
          </c:cat>
          <c:val>
            <c:numRef>
              <c:f>Checklist!$Q$2:$Q$7</c:f>
              <c:numCache>
                <c:formatCode>General</c:formatCode>
                <c:ptCount val="6"/>
                <c:pt idx="0">
                  <c:v>0.5625</c:v>
                </c:pt>
                <c:pt idx="1">
                  <c:v>0.45714285714285713</c:v>
                </c:pt>
                <c:pt idx="2">
                  <c:v>0.46122448979591835</c:v>
                </c:pt>
                <c:pt idx="3">
                  <c:v>0.36614173228346458</c:v>
                </c:pt>
                <c:pt idx="4">
                  <c:v>0.74914089347079038</c:v>
                </c:pt>
                <c:pt idx="5">
                  <c:v>0.88165680473372776</c:v>
                </c:pt>
              </c:numCache>
            </c:numRef>
          </c:val>
          <c:smooth val="0"/>
        </c:ser>
        <c:dLbls>
          <c:showLegendKey val="0"/>
          <c:showVal val="0"/>
          <c:showCatName val="0"/>
          <c:showSerName val="0"/>
          <c:showPercent val="0"/>
          <c:showBubbleSize val="0"/>
        </c:dLbls>
        <c:marker val="1"/>
        <c:smooth val="0"/>
        <c:axId val="440772064"/>
        <c:axId val="442086928"/>
      </c:lineChart>
      <c:catAx>
        <c:axId val="440772064"/>
        <c:scaling>
          <c:orientation val="minMax"/>
        </c:scaling>
        <c:delete val="0"/>
        <c:axPos val="b"/>
        <c:numFmt formatCode="General" sourceLinked="0"/>
        <c:majorTickMark val="out"/>
        <c:minorTickMark val="none"/>
        <c:tickLblPos val="nextTo"/>
        <c:txPr>
          <a:bodyPr/>
          <a:lstStyle/>
          <a:p>
            <a:pPr>
              <a:defRPr sz="1200"/>
            </a:pPr>
            <a:endParaRPr lang="en-US"/>
          </a:p>
        </c:txPr>
        <c:crossAx val="442086928"/>
        <c:crosses val="autoZero"/>
        <c:auto val="1"/>
        <c:lblAlgn val="ctr"/>
        <c:lblOffset val="100"/>
        <c:noMultiLvlLbl val="0"/>
      </c:catAx>
      <c:valAx>
        <c:axId val="442086928"/>
        <c:scaling>
          <c:orientation val="minMax"/>
          <c:max val="1"/>
          <c:min val="0"/>
        </c:scaling>
        <c:delete val="0"/>
        <c:axPos val="l"/>
        <c:title>
          <c:tx>
            <c:rich>
              <a:bodyPr rot="-5400000" vert="horz"/>
              <a:lstStyle/>
              <a:p>
                <a:pPr>
                  <a:defRPr sz="1200"/>
                </a:pPr>
                <a:r>
                  <a:rPr lang="en-US" sz="1200"/>
                  <a:t>Percent Deliveries</a:t>
                </a:r>
              </a:p>
            </c:rich>
          </c:tx>
          <c:overlay val="0"/>
        </c:title>
        <c:numFmt formatCode="0.0%" sourceLinked="0"/>
        <c:majorTickMark val="out"/>
        <c:minorTickMark val="none"/>
        <c:tickLblPos val="nextTo"/>
        <c:txPr>
          <a:bodyPr/>
          <a:lstStyle/>
          <a:p>
            <a:pPr>
              <a:defRPr sz="1200"/>
            </a:pPr>
            <a:endParaRPr lang="en-US"/>
          </a:p>
        </c:txPr>
        <c:crossAx val="440772064"/>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Golden Hour Initiative</a:t>
            </a:r>
            <a:endParaRPr lang="en-US">
              <a:effectLst/>
            </a:endParaRPr>
          </a:p>
          <a:p>
            <a:pPr>
              <a:defRPr/>
            </a:pPr>
            <a:r>
              <a:rPr lang="en-US" sz="1800" b="1" i="0" baseline="0">
                <a:effectLst/>
              </a:rPr>
              <a:t>Percent of Infants &lt; 32 Weeks with Temperature &lt;36.5ᵒC, 36.5 - 37.5ᵒC, and &gt;37.5ᵒC upon NICU/Specialty Care Nursery Admission</a:t>
            </a:r>
            <a:endParaRPr lang="en-US">
              <a:effectLst/>
            </a:endParaRPr>
          </a:p>
          <a:p>
            <a:pPr>
              <a:defRPr/>
            </a:pPr>
            <a:r>
              <a:rPr lang="en-US" sz="1800" b="1" i="0" baseline="0">
                <a:effectLst/>
              </a:rPr>
              <a:t>All Hospitals, 2015</a:t>
            </a:r>
          </a:p>
        </c:rich>
      </c:tx>
      <c:overlay val="0"/>
    </c:title>
    <c:autoTitleDeleted val="0"/>
    <c:plotArea>
      <c:layout/>
      <c:barChart>
        <c:barDir val="col"/>
        <c:grouping val="percentStacked"/>
        <c:varyColors val="0"/>
        <c:ser>
          <c:idx val="0"/>
          <c:order val="0"/>
          <c:tx>
            <c:strRef>
              <c:f>'[GHdata_graphsforconference (1).xlsx]Temp&lt;32'!$N$2</c:f>
              <c:strCache>
                <c:ptCount val="1"/>
                <c:pt idx="0">
                  <c:v>&lt;36.5ᵒC</c:v>
                </c:pt>
              </c:strCache>
            </c:strRef>
          </c:tx>
          <c:invertIfNegative val="0"/>
          <c:cat>
            <c:strRef>
              <c:f>'[GHdata_graphsforconference (1).xlsx]Temp&lt;32'!$O$1:$T$1</c:f>
              <c:strCache>
                <c:ptCount val="6"/>
                <c:pt idx="0">
                  <c:v>May</c:v>
                </c:pt>
                <c:pt idx="1">
                  <c:v>June</c:v>
                </c:pt>
                <c:pt idx="2">
                  <c:v>July</c:v>
                </c:pt>
                <c:pt idx="3">
                  <c:v>August</c:v>
                </c:pt>
                <c:pt idx="4">
                  <c:v>September</c:v>
                </c:pt>
                <c:pt idx="5">
                  <c:v>October</c:v>
                </c:pt>
              </c:strCache>
            </c:strRef>
          </c:cat>
          <c:val>
            <c:numRef>
              <c:f>'[GHdata_graphsforconference (1).xlsx]Temp&lt;32'!$O$2:$T$2</c:f>
              <c:numCache>
                <c:formatCode>General</c:formatCode>
                <c:ptCount val="6"/>
                <c:pt idx="0">
                  <c:v>1</c:v>
                </c:pt>
                <c:pt idx="1">
                  <c:v>5</c:v>
                </c:pt>
                <c:pt idx="2">
                  <c:v>15</c:v>
                </c:pt>
                <c:pt idx="3">
                  <c:v>22</c:v>
                </c:pt>
                <c:pt idx="4">
                  <c:v>19</c:v>
                </c:pt>
                <c:pt idx="5">
                  <c:v>10</c:v>
                </c:pt>
              </c:numCache>
            </c:numRef>
          </c:val>
        </c:ser>
        <c:ser>
          <c:idx val="1"/>
          <c:order val="1"/>
          <c:tx>
            <c:strRef>
              <c:f>'[GHdata_graphsforconference (1).xlsx]Temp&lt;32'!$N$3</c:f>
              <c:strCache>
                <c:ptCount val="1"/>
                <c:pt idx="0">
                  <c:v>36.5-37.5ᵒC</c:v>
                </c:pt>
              </c:strCache>
            </c:strRef>
          </c:tx>
          <c:invertIfNegative val="0"/>
          <c:cat>
            <c:strRef>
              <c:f>'[GHdata_graphsforconference (1).xlsx]Temp&lt;32'!$O$1:$T$1</c:f>
              <c:strCache>
                <c:ptCount val="6"/>
                <c:pt idx="0">
                  <c:v>May</c:v>
                </c:pt>
                <c:pt idx="1">
                  <c:v>June</c:v>
                </c:pt>
                <c:pt idx="2">
                  <c:v>July</c:v>
                </c:pt>
                <c:pt idx="3">
                  <c:v>August</c:v>
                </c:pt>
                <c:pt idx="4">
                  <c:v>September</c:v>
                </c:pt>
                <c:pt idx="5">
                  <c:v>October</c:v>
                </c:pt>
              </c:strCache>
            </c:strRef>
          </c:cat>
          <c:val>
            <c:numRef>
              <c:f>'[GHdata_graphsforconference (1).xlsx]Temp&lt;32'!$O$3:$T$3</c:f>
              <c:numCache>
                <c:formatCode>General</c:formatCode>
                <c:ptCount val="6"/>
                <c:pt idx="0">
                  <c:v>14</c:v>
                </c:pt>
                <c:pt idx="1">
                  <c:v>25</c:v>
                </c:pt>
                <c:pt idx="2">
                  <c:v>42</c:v>
                </c:pt>
                <c:pt idx="3">
                  <c:v>61</c:v>
                </c:pt>
                <c:pt idx="4">
                  <c:v>51</c:v>
                </c:pt>
                <c:pt idx="5">
                  <c:v>40</c:v>
                </c:pt>
              </c:numCache>
            </c:numRef>
          </c:val>
        </c:ser>
        <c:ser>
          <c:idx val="2"/>
          <c:order val="2"/>
          <c:tx>
            <c:strRef>
              <c:f>'[GHdata_graphsforconference (1).xlsx]Temp&lt;32'!$N$4</c:f>
              <c:strCache>
                <c:ptCount val="1"/>
                <c:pt idx="0">
                  <c:v>&gt;37.5ᵒC</c:v>
                </c:pt>
              </c:strCache>
            </c:strRef>
          </c:tx>
          <c:invertIfNegative val="0"/>
          <c:cat>
            <c:strRef>
              <c:f>'[GHdata_graphsforconference (1).xlsx]Temp&lt;32'!$O$1:$T$1</c:f>
              <c:strCache>
                <c:ptCount val="6"/>
                <c:pt idx="0">
                  <c:v>May</c:v>
                </c:pt>
                <c:pt idx="1">
                  <c:v>June</c:v>
                </c:pt>
                <c:pt idx="2">
                  <c:v>July</c:v>
                </c:pt>
                <c:pt idx="3">
                  <c:v>August</c:v>
                </c:pt>
                <c:pt idx="4">
                  <c:v>September</c:v>
                </c:pt>
                <c:pt idx="5">
                  <c:v>October</c:v>
                </c:pt>
              </c:strCache>
            </c:strRef>
          </c:cat>
          <c:val>
            <c:numRef>
              <c:f>'[GHdata_graphsforconference (1).xlsx]Temp&lt;32'!$O$4:$T$4</c:f>
              <c:numCache>
                <c:formatCode>General</c:formatCode>
                <c:ptCount val="6"/>
                <c:pt idx="0">
                  <c:v>1</c:v>
                </c:pt>
                <c:pt idx="1">
                  <c:v>1</c:v>
                </c:pt>
                <c:pt idx="2">
                  <c:v>7</c:v>
                </c:pt>
                <c:pt idx="3">
                  <c:v>5</c:v>
                </c:pt>
                <c:pt idx="4">
                  <c:v>5</c:v>
                </c:pt>
                <c:pt idx="5">
                  <c:v>8</c:v>
                </c:pt>
              </c:numCache>
            </c:numRef>
          </c:val>
        </c:ser>
        <c:dLbls>
          <c:showLegendKey val="0"/>
          <c:showVal val="0"/>
          <c:showCatName val="0"/>
          <c:showSerName val="0"/>
          <c:showPercent val="0"/>
          <c:showBubbleSize val="0"/>
        </c:dLbls>
        <c:gapWidth val="150"/>
        <c:overlap val="100"/>
        <c:axId val="430760560"/>
        <c:axId val="440686048"/>
      </c:barChart>
      <c:catAx>
        <c:axId val="430760560"/>
        <c:scaling>
          <c:orientation val="minMax"/>
        </c:scaling>
        <c:delete val="0"/>
        <c:axPos val="b"/>
        <c:numFmt formatCode="General" sourceLinked="0"/>
        <c:majorTickMark val="out"/>
        <c:minorTickMark val="none"/>
        <c:tickLblPos val="nextTo"/>
        <c:txPr>
          <a:bodyPr/>
          <a:lstStyle/>
          <a:p>
            <a:pPr>
              <a:defRPr sz="1200"/>
            </a:pPr>
            <a:endParaRPr lang="en-US"/>
          </a:p>
        </c:txPr>
        <c:crossAx val="440686048"/>
        <c:crosses val="autoZero"/>
        <c:auto val="1"/>
        <c:lblAlgn val="ctr"/>
        <c:lblOffset val="100"/>
        <c:noMultiLvlLbl val="0"/>
      </c:catAx>
      <c:valAx>
        <c:axId val="440686048"/>
        <c:scaling>
          <c:orientation val="minMax"/>
        </c:scaling>
        <c:delete val="0"/>
        <c:axPos val="l"/>
        <c:title>
          <c:tx>
            <c:rich>
              <a:bodyPr rot="-5400000" vert="horz"/>
              <a:lstStyle/>
              <a:p>
                <a:pPr>
                  <a:defRPr sz="1200"/>
                </a:pPr>
                <a:r>
                  <a:rPr lang="en-US" sz="1200"/>
                  <a:t>Percent</a:t>
                </a:r>
                <a:r>
                  <a:rPr lang="en-US" sz="1200" baseline="0"/>
                  <a:t> Infants</a:t>
                </a:r>
                <a:endParaRPr lang="en-US" sz="1200"/>
              </a:p>
            </c:rich>
          </c:tx>
          <c:overlay val="0"/>
        </c:title>
        <c:numFmt formatCode="0%" sourceLinked="1"/>
        <c:majorTickMark val="out"/>
        <c:minorTickMark val="none"/>
        <c:tickLblPos val="nextTo"/>
        <c:txPr>
          <a:bodyPr/>
          <a:lstStyle/>
          <a:p>
            <a:pPr>
              <a:defRPr sz="1200"/>
            </a:pPr>
            <a:endParaRPr lang="en-US"/>
          </a:p>
        </c:txPr>
        <c:crossAx val="430760560"/>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ILPQC Birth Certificate Accuracy Initiative</a:t>
            </a:r>
          </a:p>
          <a:p>
            <a:pPr>
              <a:defRPr/>
            </a:pPr>
            <a:r>
              <a:rPr lang="en-US"/>
              <a:t>Overall</a:t>
            </a:r>
            <a:r>
              <a:rPr lang="en-US" baseline="0"/>
              <a:t> Accuracy of All Birth Certificate Variables</a:t>
            </a:r>
          </a:p>
          <a:p>
            <a:pPr>
              <a:defRPr/>
            </a:pPr>
            <a:r>
              <a:rPr lang="en-US" baseline="0"/>
              <a:t>All Variables, 2015</a:t>
            </a:r>
            <a:endParaRPr lang="en-US"/>
          </a:p>
        </c:rich>
      </c:tx>
      <c:overlay val="0"/>
    </c:title>
    <c:autoTitleDeleted val="0"/>
    <c:plotArea>
      <c:layout/>
      <c:lineChart>
        <c:grouping val="standard"/>
        <c:varyColors val="0"/>
        <c:ser>
          <c:idx val="0"/>
          <c:order val="0"/>
          <c:tx>
            <c:v>All ILPQC Hospitals</c:v>
          </c:tx>
          <c:spPr>
            <a:ln>
              <a:solidFill>
                <a:srgbClr val="F58466"/>
              </a:solidFill>
            </a:ln>
          </c:spPr>
          <c:marker>
            <c:symbol val="circle"/>
            <c:size val="7"/>
            <c:spPr>
              <a:solidFill>
                <a:srgbClr val="F58466"/>
              </a:solidFill>
              <a:ln>
                <a:noFill/>
              </a:ln>
            </c:spPr>
          </c:marker>
          <c:dLbls>
            <c:numFmt formatCode="0%" sourceLinked="0"/>
            <c:spPr>
              <a:noFill/>
              <a:ln>
                <a:noFill/>
              </a:ln>
              <a:effectLst/>
            </c:spPr>
            <c:txPr>
              <a:bodyPr wrap="square" lIns="38100" tIns="19050" rIns="38100" bIns="19050" anchor="ctr">
                <a:spAutoFit/>
              </a:bodyPr>
              <a:lstStyle/>
              <a:p>
                <a:pPr>
                  <a:defRPr sz="14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Sheet1!$A$1:$A$6</c:f>
              <c:strCache>
                <c:ptCount val="6"/>
                <c:pt idx="0">
                  <c:v>Baseline</c:v>
                </c:pt>
                <c:pt idx="1">
                  <c:v>May</c:v>
                </c:pt>
                <c:pt idx="2">
                  <c:v>June</c:v>
                </c:pt>
                <c:pt idx="3">
                  <c:v>July</c:v>
                </c:pt>
                <c:pt idx="4">
                  <c:v>August</c:v>
                </c:pt>
                <c:pt idx="5">
                  <c:v>September</c:v>
                </c:pt>
              </c:strCache>
            </c:strRef>
          </c:cat>
          <c:val>
            <c:numRef>
              <c:f>Sheet1!$B$1:$B$6</c:f>
              <c:numCache>
                <c:formatCode>General</c:formatCode>
                <c:ptCount val="6"/>
                <c:pt idx="0">
                  <c:v>0.87000000000000022</c:v>
                </c:pt>
                <c:pt idx="1">
                  <c:v>0.92</c:v>
                </c:pt>
                <c:pt idx="2">
                  <c:v>0.93</c:v>
                </c:pt>
                <c:pt idx="3">
                  <c:v>0.94000000000000017</c:v>
                </c:pt>
                <c:pt idx="4">
                  <c:v>0.94000000000000017</c:v>
                </c:pt>
                <c:pt idx="5">
                  <c:v>0.95000000000000018</c:v>
                </c:pt>
              </c:numCache>
            </c:numRef>
          </c:val>
          <c:smooth val="0"/>
        </c:ser>
        <c:dLbls>
          <c:showLegendKey val="0"/>
          <c:showVal val="1"/>
          <c:showCatName val="0"/>
          <c:showSerName val="0"/>
          <c:showPercent val="0"/>
          <c:showBubbleSize val="0"/>
        </c:dLbls>
        <c:marker val="1"/>
        <c:smooth val="0"/>
        <c:axId val="440739856"/>
        <c:axId val="440740416"/>
      </c:lineChart>
      <c:catAx>
        <c:axId val="440739856"/>
        <c:scaling>
          <c:orientation val="minMax"/>
        </c:scaling>
        <c:delete val="0"/>
        <c:axPos val="b"/>
        <c:numFmt formatCode="General" sourceLinked="0"/>
        <c:majorTickMark val="out"/>
        <c:minorTickMark val="none"/>
        <c:tickLblPos val="nextTo"/>
        <c:txPr>
          <a:bodyPr/>
          <a:lstStyle/>
          <a:p>
            <a:pPr>
              <a:defRPr sz="1400"/>
            </a:pPr>
            <a:endParaRPr lang="en-US"/>
          </a:p>
        </c:txPr>
        <c:crossAx val="440740416"/>
        <c:crosses val="autoZero"/>
        <c:auto val="1"/>
        <c:lblAlgn val="ctr"/>
        <c:lblOffset val="100"/>
        <c:noMultiLvlLbl val="0"/>
      </c:catAx>
      <c:valAx>
        <c:axId val="440740416"/>
        <c:scaling>
          <c:orientation val="minMax"/>
          <c:max val="1"/>
          <c:min val="0"/>
        </c:scaling>
        <c:delete val="0"/>
        <c:axPos val="l"/>
        <c:title>
          <c:tx>
            <c:rich>
              <a:bodyPr rot="-5400000" vert="horz"/>
              <a:lstStyle/>
              <a:p>
                <a:pPr>
                  <a:defRPr sz="1400"/>
                </a:pPr>
                <a:r>
                  <a:rPr lang="en-US" sz="1400"/>
                  <a:t>Percent Accuracy</a:t>
                </a:r>
              </a:p>
            </c:rich>
          </c:tx>
          <c:overlay val="0"/>
        </c:title>
        <c:numFmt formatCode="0%" sourceLinked="0"/>
        <c:majorTickMark val="out"/>
        <c:minorTickMark val="none"/>
        <c:tickLblPos val="nextTo"/>
        <c:txPr>
          <a:bodyPr/>
          <a:lstStyle/>
          <a:p>
            <a:pPr>
              <a:defRPr sz="1400"/>
            </a:pPr>
            <a:endParaRPr lang="en-US"/>
          </a:p>
        </c:txPr>
        <c:crossAx val="440739856"/>
        <c:crosses val="autoZero"/>
        <c:crossBetween val="between"/>
      </c:valAx>
      <c:spPr>
        <a:solidFill>
          <a:srgbClr val="FEF3F0"/>
        </a:solidFill>
      </c:spPr>
    </c:plotArea>
    <c:legend>
      <c:legendPos val="b"/>
      <c:overlay val="0"/>
      <c:txPr>
        <a:bodyPr/>
        <a:lstStyle/>
        <a:p>
          <a:pPr>
            <a:defRPr sz="1400"/>
          </a:pPr>
          <a:endParaRPr lang="en-US"/>
        </a:p>
      </c:txPr>
    </c:legend>
    <c:plotVisOnly val="1"/>
    <c:dispBlanksAs val="gap"/>
    <c:showDLblsOverMax val="0"/>
  </c:chart>
  <c:spPr>
    <a:solidFill>
      <a:srgbClr val="FEF3F0"/>
    </a:solidFill>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Average Birth Certificate Accuracy for 17 Key Variables</a:t>
            </a:r>
            <a:endParaRPr lang="en-US">
              <a:effectLst/>
            </a:endParaRPr>
          </a:p>
          <a:p>
            <a:pPr>
              <a:defRPr/>
            </a:pPr>
            <a:r>
              <a:rPr lang="en-US" sz="1800" b="1" i="0" baseline="0">
                <a:effectLst/>
              </a:rPr>
              <a:t>Comparing Baseline (Aug-Oct 2014) to August 2015 Audit Data</a:t>
            </a:r>
            <a:endParaRPr lang="en-US">
              <a:effectLst/>
            </a:endParaRPr>
          </a:p>
        </c:rich>
      </c:tx>
      <c:overlay val="0"/>
    </c:title>
    <c:autoTitleDeleted val="0"/>
    <c:plotArea>
      <c:layout/>
      <c:barChart>
        <c:barDir val="col"/>
        <c:grouping val="clustered"/>
        <c:varyColors val="0"/>
        <c:ser>
          <c:idx val="0"/>
          <c:order val="0"/>
          <c:tx>
            <c:strRef>
              <c:f>Sheet1!$B$1</c:f>
              <c:strCache>
                <c:ptCount val="1"/>
                <c:pt idx="0">
                  <c:v>Baseline (Aug-Oct 2014)</c:v>
                </c:pt>
              </c:strCache>
            </c:strRef>
          </c:tx>
          <c:spPr>
            <a:solidFill>
              <a:srgbClr val="004990"/>
            </a:solidFill>
          </c:spPr>
          <c:invertIfNegative val="0"/>
          <c:cat>
            <c:strRef>
              <c:f>Sheet1!$A$2:$A$18</c:f>
              <c:strCache>
                <c:ptCount val="17"/>
                <c:pt idx="0">
                  <c:v>Prenatal Care</c:v>
                </c:pt>
                <c:pt idx="1">
                  <c:v>Infant Feeding</c:v>
                </c:pt>
                <c:pt idx="2">
                  <c:v>LMP</c:v>
                </c:pt>
                <c:pt idx="3">
                  <c:v>WIC</c:v>
                </c:pt>
                <c:pt idx="4">
                  <c:v>Gestation at Delivery</c:v>
                </c:pt>
                <c:pt idx="5">
                  <c:v>SSN</c:v>
                </c:pt>
                <c:pt idx="6">
                  <c:v>Payment</c:v>
                </c:pt>
                <c:pt idx="7">
                  <c:v>Augmentation</c:v>
                </c:pt>
                <c:pt idx="8">
                  <c:v>Antibiotics</c:v>
                </c:pt>
                <c:pt idx="9">
                  <c:v>Induction</c:v>
                </c:pt>
                <c:pt idx="10">
                  <c:v>Assisted Ventilation</c:v>
                </c:pt>
                <c:pt idx="11">
                  <c:v>HTN</c:v>
                </c:pt>
                <c:pt idx="12">
                  <c:v>Prev Preterm Delivery</c:v>
                </c:pt>
                <c:pt idx="13">
                  <c:v>ANS</c:v>
                </c:pt>
                <c:pt idx="14">
                  <c:v>Fetal Intolerance</c:v>
                </c:pt>
                <c:pt idx="15">
                  <c:v>NICU Admission</c:v>
                </c:pt>
                <c:pt idx="16">
                  <c:v>Maternal Transfusion</c:v>
                </c:pt>
              </c:strCache>
            </c:strRef>
          </c:cat>
          <c:val>
            <c:numRef>
              <c:f>Sheet1!$B$2:$B$18</c:f>
              <c:numCache>
                <c:formatCode>General</c:formatCode>
                <c:ptCount val="17"/>
                <c:pt idx="0">
                  <c:v>0.78300000000000003</c:v>
                </c:pt>
                <c:pt idx="1">
                  <c:v>0.84000000000000019</c:v>
                </c:pt>
                <c:pt idx="2">
                  <c:v>0.81</c:v>
                </c:pt>
                <c:pt idx="3">
                  <c:v>0.76700000000000024</c:v>
                </c:pt>
                <c:pt idx="4">
                  <c:v>0.88700000000000001</c:v>
                </c:pt>
                <c:pt idx="5">
                  <c:v>0.86000000000000021</c:v>
                </c:pt>
                <c:pt idx="6">
                  <c:v>0.95300000000000018</c:v>
                </c:pt>
                <c:pt idx="7">
                  <c:v>0.88700000000000001</c:v>
                </c:pt>
                <c:pt idx="8">
                  <c:v>0.86000000000000021</c:v>
                </c:pt>
                <c:pt idx="9">
                  <c:v>0.93</c:v>
                </c:pt>
                <c:pt idx="10">
                  <c:v>0.94299999999999995</c:v>
                </c:pt>
                <c:pt idx="11">
                  <c:v>0.95300000000000018</c:v>
                </c:pt>
                <c:pt idx="12">
                  <c:v>0.94299999999999995</c:v>
                </c:pt>
                <c:pt idx="13">
                  <c:v>0.95000000000000018</c:v>
                </c:pt>
                <c:pt idx="14">
                  <c:v>0.93700000000000028</c:v>
                </c:pt>
                <c:pt idx="15">
                  <c:v>0.96700000000000019</c:v>
                </c:pt>
                <c:pt idx="16">
                  <c:v>0.95300000000000018</c:v>
                </c:pt>
              </c:numCache>
            </c:numRef>
          </c:val>
        </c:ser>
        <c:ser>
          <c:idx val="1"/>
          <c:order val="1"/>
          <c:tx>
            <c:strRef>
              <c:f>Sheet1!$C$1</c:f>
              <c:strCache>
                <c:ptCount val="1"/>
                <c:pt idx="0">
                  <c:v>Sep-15</c:v>
                </c:pt>
              </c:strCache>
            </c:strRef>
          </c:tx>
          <c:spPr>
            <a:solidFill>
              <a:srgbClr val="F58466"/>
            </a:solidFill>
          </c:spPr>
          <c:invertIfNegative val="0"/>
          <c:cat>
            <c:strRef>
              <c:f>Sheet1!$A$2:$A$18</c:f>
              <c:strCache>
                <c:ptCount val="17"/>
                <c:pt idx="0">
                  <c:v>Prenatal Care</c:v>
                </c:pt>
                <c:pt idx="1">
                  <c:v>Infant Feeding</c:v>
                </c:pt>
                <c:pt idx="2">
                  <c:v>LMP</c:v>
                </c:pt>
                <c:pt idx="3">
                  <c:v>WIC</c:v>
                </c:pt>
                <c:pt idx="4">
                  <c:v>Gestation at Delivery</c:v>
                </c:pt>
                <c:pt idx="5">
                  <c:v>SSN</c:v>
                </c:pt>
                <c:pt idx="6">
                  <c:v>Payment</c:v>
                </c:pt>
                <c:pt idx="7">
                  <c:v>Augmentation</c:v>
                </c:pt>
                <c:pt idx="8">
                  <c:v>Antibiotics</c:v>
                </c:pt>
                <c:pt idx="9">
                  <c:v>Induction</c:v>
                </c:pt>
                <c:pt idx="10">
                  <c:v>Assisted Ventilation</c:v>
                </c:pt>
                <c:pt idx="11">
                  <c:v>HTN</c:v>
                </c:pt>
                <c:pt idx="12">
                  <c:v>Prev Preterm Delivery</c:v>
                </c:pt>
                <c:pt idx="13">
                  <c:v>ANS</c:v>
                </c:pt>
                <c:pt idx="14">
                  <c:v>Fetal Intolerance</c:v>
                </c:pt>
                <c:pt idx="15">
                  <c:v>NICU Admission</c:v>
                </c:pt>
                <c:pt idx="16">
                  <c:v>Maternal Transfusion</c:v>
                </c:pt>
              </c:strCache>
            </c:strRef>
          </c:cat>
          <c:val>
            <c:numRef>
              <c:f>Sheet1!$C$2:$C$18</c:f>
              <c:numCache>
                <c:formatCode>General</c:formatCode>
                <c:ptCount val="17"/>
                <c:pt idx="0">
                  <c:v>0.9</c:v>
                </c:pt>
                <c:pt idx="1">
                  <c:v>0.9</c:v>
                </c:pt>
                <c:pt idx="2">
                  <c:v>0.91</c:v>
                </c:pt>
                <c:pt idx="3">
                  <c:v>0.93</c:v>
                </c:pt>
                <c:pt idx="4">
                  <c:v>0.94000000000000017</c:v>
                </c:pt>
                <c:pt idx="5">
                  <c:v>0.95000000000000018</c:v>
                </c:pt>
                <c:pt idx="6">
                  <c:v>0.95000000000000018</c:v>
                </c:pt>
                <c:pt idx="7">
                  <c:v>0.95000000000000018</c:v>
                </c:pt>
                <c:pt idx="8">
                  <c:v>0.95000000000000018</c:v>
                </c:pt>
                <c:pt idx="9">
                  <c:v>0.96000000000000019</c:v>
                </c:pt>
                <c:pt idx="10">
                  <c:v>0.96000000000000019</c:v>
                </c:pt>
                <c:pt idx="11">
                  <c:v>0.98</c:v>
                </c:pt>
                <c:pt idx="12">
                  <c:v>0.98</c:v>
                </c:pt>
                <c:pt idx="13">
                  <c:v>0.98</c:v>
                </c:pt>
                <c:pt idx="14">
                  <c:v>0.98</c:v>
                </c:pt>
                <c:pt idx="15">
                  <c:v>0.99</c:v>
                </c:pt>
                <c:pt idx="16">
                  <c:v>1</c:v>
                </c:pt>
              </c:numCache>
            </c:numRef>
          </c:val>
        </c:ser>
        <c:dLbls>
          <c:showLegendKey val="0"/>
          <c:showVal val="0"/>
          <c:showCatName val="0"/>
          <c:showSerName val="0"/>
          <c:showPercent val="0"/>
          <c:showBubbleSize val="0"/>
        </c:dLbls>
        <c:gapWidth val="150"/>
        <c:axId val="431142032"/>
        <c:axId val="431142592"/>
      </c:barChart>
      <c:scatterChart>
        <c:scatterStyle val="lineMarker"/>
        <c:varyColors val="0"/>
        <c:ser>
          <c:idx val="2"/>
          <c:order val="2"/>
          <c:tx>
            <c:v>95% Goal</c:v>
          </c:tx>
          <c:spPr>
            <a:ln>
              <a:solidFill>
                <a:srgbClr val="FF0000"/>
              </a:solidFill>
              <a:prstDash val="dash"/>
            </a:ln>
          </c:spPr>
          <c:marker>
            <c:symbol val="none"/>
          </c:marker>
          <c:xVal>
            <c:numRef>
              <c:f>Sheet1!$F$2:$F$3</c:f>
              <c:numCache>
                <c:formatCode>General</c:formatCode>
                <c:ptCount val="2"/>
                <c:pt idx="0">
                  <c:v>0</c:v>
                </c:pt>
                <c:pt idx="1">
                  <c:v>1</c:v>
                </c:pt>
              </c:numCache>
            </c:numRef>
          </c:xVal>
          <c:yVal>
            <c:numRef>
              <c:f>Sheet1!$G$2:$G$3</c:f>
              <c:numCache>
                <c:formatCode>General</c:formatCode>
                <c:ptCount val="2"/>
                <c:pt idx="0">
                  <c:v>0.95000000000000018</c:v>
                </c:pt>
                <c:pt idx="1">
                  <c:v>0.95000000000000018</c:v>
                </c:pt>
              </c:numCache>
            </c:numRef>
          </c:yVal>
          <c:smooth val="0"/>
        </c:ser>
        <c:dLbls>
          <c:showLegendKey val="0"/>
          <c:showVal val="0"/>
          <c:showCatName val="0"/>
          <c:showSerName val="0"/>
          <c:showPercent val="0"/>
          <c:showBubbleSize val="0"/>
        </c:dLbls>
        <c:axId val="431143712"/>
        <c:axId val="431143152"/>
      </c:scatterChart>
      <c:catAx>
        <c:axId val="431142032"/>
        <c:scaling>
          <c:orientation val="minMax"/>
        </c:scaling>
        <c:delete val="0"/>
        <c:axPos val="b"/>
        <c:numFmt formatCode="General" sourceLinked="0"/>
        <c:majorTickMark val="out"/>
        <c:minorTickMark val="none"/>
        <c:tickLblPos val="nextTo"/>
        <c:txPr>
          <a:bodyPr/>
          <a:lstStyle/>
          <a:p>
            <a:pPr>
              <a:defRPr sz="1200"/>
            </a:pPr>
            <a:endParaRPr lang="en-US"/>
          </a:p>
        </c:txPr>
        <c:crossAx val="431142592"/>
        <c:crosses val="autoZero"/>
        <c:auto val="1"/>
        <c:lblAlgn val="ctr"/>
        <c:lblOffset val="100"/>
        <c:noMultiLvlLbl val="0"/>
      </c:catAx>
      <c:valAx>
        <c:axId val="431142592"/>
        <c:scaling>
          <c:orientation val="minMax"/>
          <c:max val="1"/>
          <c:min val="0"/>
        </c:scaling>
        <c:delete val="0"/>
        <c:axPos val="l"/>
        <c:title>
          <c:tx>
            <c:rich>
              <a:bodyPr rot="-5400000" vert="horz"/>
              <a:lstStyle/>
              <a:p>
                <a:pPr>
                  <a:defRPr sz="1200"/>
                </a:pPr>
                <a:r>
                  <a:rPr lang="en-US" sz="1200"/>
                  <a:t>Percent</a:t>
                </a:r>
                <a:r>
                  <a:rPr lang="en-US" sz="1200" baseline="0"/>
                  <a:t> Accuracy</a:t>
                </a:r>
                <a:endParaRPr lang="en-US" sz="1200"/>
              </a:p>
            </c:rich>
          </c:tx>
          <c:overlay val="0"/>
        </c:title>
        <c:numFmt formatCode="0.0%" sourceLinked="0"/>
        <c:majorTickMark val="out"/>
        <c:minorTickMark val="none"/>
        <c:tickLblPos val="nextTo"/>
        <c:txPr>
          <a:bodyPr/>
          <a:lstStyle/>
          <a:p>
            <a:pPr>
              <a:defRPr sz="1200"/>
            </a:pPr>
            <a:endParaRPr lang="en-US"/>
          </a:p>
        </c:txPr>
        <c:crossAx val="431142032"/>
        <c:crosses val="autoZero"/>
        <c:crossBetween val="between"/>
      </c:valAx>
      <c:valAx>
        <c:axId val="431143152"/>
        <c:scaling>
          <c:orientation val="minMax"/>
        </c:scaling>
        <c:delete val="1"/>
        <c:axPos val="r"/>
        <c:numFmt formatCode="General" sourceLinked="1"/>
        <c:majorTickMark val="out"/>
        <c:minorTickMark val="none"/>
        <c:tickLblPos val="none"/>
        <c:crossAx val="431143712"/>
        <c:crosses val="max"/>
        <c:crossBetween val="midCat"/>
      </c:valAx>
      <c:valAx>
        <c:axId val="431143712"/>
        <c:scaling>
          <c:orientation val="minMax"/>
          <c:max val="1"/>
          <c:min val="0"/>
        </c:scaling>
        <c:delete val="1"/>
        <c:axPos val="t"/>
        <c:numFmt formatCode="General" sourceLinked="1"/>
        <c:majorTickMark val="out"/>
        <c:minorTickMark val="none"/>
        <c:tickLblPos val="none"/>
        <c:crossAx val="431143152"/>
        <c:crosses val="max"/>
        <c:crossBetween val="midCat"/>
      </c:valAx>
    </c:plotArea>
    <c:legend>
      <c:legendPos val="b"/>
      <c:overlay val="0"/>
      <c:txPr>
        <a:bodyPr/>
        <a:lstStyle/>
        <a:p>
          <a:pPr>
            <a:defRPr sz="12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ILPQC Birth Certificate</a:t>
            </a:r>
            <a:r>
              <a:rPr lang="en-US" baseline="0"/>
              <a:t> Accuracy Initiative</a:t>
            </a:r>
          </a:p>
          <a:p>
            <a:pPr>
              <a:defRPr/>
            </a:pPr>
            <a:r>
              <a:rPr lang="en-US" baseline="0"/>
              <a:t>Overall Accuracy Distribution Accross All Hospitals</a:t>
            </a:r>
          </a:p>
          <a:p>
            <a:pPr>
              <a:defRPr/>
            </a:pPr>
            <a:r>
              <a:rPr lang="en-US" baseline="0"/>
              <a:t>Baseline (Aug-Oct 2014) and Monthly Data Collection (May-Sep 2015)</a:t>
            </a:r>
            <a:endParaRPr lang="en-US"/>
          </a:p>
        </c:rich>
      </c:tx>
      <c:overlay val="0"/>
    </c:title>
    <c:autoTitleDeleted val="0"/>
    <c:plotArea>
      <c:layout/>
      <c:barChart>
        <c:barDir val="col"/>
        <c:grouping val="clustered"/>
        <c:varyColors val="0"/>
        <c:ser>
          <c:idx val="0"/>
          <c:order val="0"/>
          <c:tx>
            <c:strRef>
              <c:f>Sheet1!$N$2</c:f>
              <c:strCache>
                <c:ptCount val="1"/>
                <c:pt idx="0">
                  <c:v>&lt;79.9%</c:v>
                </c:pt>
              </c:strCache>
            </c:strRef>
          </c:tx>
          <c:invertIfNegative val="0"/>
          <c:cat>
            <c:strRef>
              <c:f>Sheet1!$O$1:$T$1</c:f>
              <c:strCache>
                <c:ptCount val="6"/>
                <c:pt idx="0">
                  <c:v>Baseline</c:v>
                </c:pt>
                <c:pt idx="1">
                  <c:v>May</c:v>
                </c:pt>
                <c:pt idx="2">
                  <c:v>June</c:v>
                </c:pt>
                <c:pt idx="3">
                  <c:v>July</c:v>
                </c:pt>
                <c:pt idx="4">
                  <c:v>August</c:v>
                </c:pt>
                <c:pt idx="5">
                  <c:v>September</c:v>
                </c:pt>
              </c:strCache>
            </c:strRef>
          </c:cat>
          <c:val>
            <c:numRef>
              <c:f>Sheet1!$O$2:$T$2</c:f>
              <c:numCache>
                <c:formatCode>General</c:formatCode>
                <c:ptCount val="6"/>
                <c:pt idx="0">
                  <c:v>19</c:v>
                </c:pt>
                <c:pt idx="1">
                  <c:v>6</c:v>
                </c:pt>
                <c:pt idx="2">
                  <c:v>5</c:v>
                </c:pt>
                <c:pt idx="3">
                  <c:v>4</c:v>
                </c:pt>
                <c:pt idx="4">
                  <c:v>2</c:v>
                </c:pt>
                <c:pt idx="5">
                  <c:v>2</c:v>
                </c:pt>
              </c:numCache>
            </c:numRef>
          </c:val>
        </c:ser>
        <c:ser>
          <c:idx val="1"/>
          <c:order val="1"/>
          <c:tx>
            <c:strRef>
              <c:f>Sheet1!$N$3</c:f>
              <c:strCache>
                <c:ptCount val="1"/>
                <c:pt idx="0">
                  <c:v>80-84.9%</c:v>
                </c:pt>
              </c:strCache>
            </c:strRef>
          </c:tx>
          <c:invertIfNegative val="0"/>
          <c:cat>
            <c:strRef>
              <c:f>Sheet1!$O$1:$T$1</c:f>
              <c:strCache>
                <c:ptCount val="6"/>
                <c:pt idx="0">
                  <c:v>Baseline</c:v>
                </c:pt>
                <c:pt idx="1">
                  <c:v>May</c:v>
                </c:pt>
                <c:pt idx="2">
                  <c:v>June</c:v>
                </c:pt>
                <c:pt idx="3">
                  <c:v>July</c:v>
                </c:pt>
                <c:pt idx="4">
                  <c:v>August</c:v>
                </c:pt>
                <c:pt idx="5">
                  <c:v>September</c:v>
                </c:pt>
              </c:strCache>
            </c:strRef>
          </c:cat>
          <c:val>
            <c:numRef>
              <c:f>Sheet1!$O$3:$T$3</c:f>
              <c:numCache>
                <c:formatCode>General</c:formatCode>
                <c:ptCount val="6"/>
                <c:pt idx="0">
                  <c:v>14</c:v>
                </c:pt>
                <c:pt idx="1">
                  <c:v>8</c:v>
                </c:pt>
                <c:pt idx="2">
                  <c:v>3</c:v>
                </c:pt>
                <c:pt idx="3">
                  <c:v>0</c:v>
                </c:pt>
                <c:pt idx="4">
                  <c:v>3</c:v>
                </c:pt>
                <c:pt idx="5">
                  <c:v>2</c:v>
                </c:pt>
              </c:numCache>
            </c:numRef>
          </c:val>
        </c:ser>
        <c:ser>
          <c:idx val="2"/>
          <c:order val="2"/>
          <c:tx>
            <c:strRef>
              <c:f>Sheet1!$N$4</c:f>
              <c:strCache>
                <c:ptCount val="1"/>
                <c:pt idx="0">
                  <c:v>85-89.9%</c:v>
                </c:pt>
              </c:strCache>
            </c:strRef>
          </c:tx>
          <c:invertIfNegative val="0"/>
          <c:cat>
            <c:strRef>
              <c:f>Sheet1!$O$1:$T$1</c:f>
              <c:strCache>
                <c:ptCount val="6"/>
                <c:pt idx="0">
                  <c:v>Baseline</c:v>
                </c:pt>
                <c:pt idx="1">
                  <c:v>May</c:v>
                </c:pt>
                <c:pt idx="2">
                  <c:v>June</c:v>
                </c:pt>
                <c:pt idx="3">
                  <c:v>July</c:v>
                </c:pt>
                <c:pt idx="4">
                  <c:v>August</c:v>
                </c:pt>
                <c:pt idx="5">
                  <c:v>September</c:v>
                </c:pt>
              </c:strCache>
            </c:strRef>
          </c:cat>
          <c:val>
            <c:numRef>
              <c:f>Sheet1!$O$4:$T$4</c:f>
              <c:numCache>
                <c:formatCode>General</c:formatCode>
                <c:ptCount val="6"/>
                <c:pt idx="0">
                  <c:v>19</c:v>
                </c:pt>
                <c:pt idx="1">
                  <c:v>13</c:v>
                </c:pt>
                <c:pt idx="2">
                  <c:v>11</c:v>
                </c:pt>
                <c:pt idx="3">
                  <c:v>14</c:v>
                </c:pt>
                <c:pt idx="4">
                  <c:v>7</c:v>
                </c:pt>
                <c:pt idx="5">
                  <c:v>4</c:v>
                </c:pt>
              </c:numCache>
            </c:numRef>
          </c:val>
        </c:ser>
        <c:ser>
          <c:idx val="3"/>
          <c:order val="3"/>
          <c:tx>
            <c:strRef>
              <c:f>Sheet1!$N$5</c:f>
              <c:strCache>
                <c:ptCount val="1"/>
                <c:pt idx="0">
                  <c:v>90-94.9%</c:v>
                </c:pt>
              </c:strCache>
            </c:strRef>
          </c:tx>
          <c:invertIfNegative val="0"/>
          <c:cat>
            <c:strRef>
              <c:f>Sheet1!$O$1:$T$1</c:f>
              <c:strCache>
                <c:ptCount val="6"/>
                <c:pt idx="0">
                  <c:v>Baseline</c:v>
                </c:pt>
                <c:pt idx="1">
                  <c:v>May</c:v>
                </c:pt>
                <c:pt idx="2">
                  <c:v>June</c:v>
                </c:pt>
                <c:pt idx="3">
                  <c:v>July</c:v>
                </c:pt>
                <c:pt idx="4">
                  <c:v>August</c:v>
                </c:pt>
                <c:pt idx="5">
                  <c:v>September</c:v>
                </c:pt>
              </c:strCache>
            </c:strRef>
          </c:cat>
          <c:val>
            <c:numRef>
              <c:f>Sheet1!$O$5:$T$5</c:f>
              <c:numCache>
                <c:formatCode>General</c:formatCode>
                <c:ptCount val="6"/>
                <c:pt idx="0">
                  <c:v>35</c:v>
                </c:pt>
                <c:pt idx="1">
                  <c:v>31</c:v>
                </c:pt>
                <c:pt idx="2">
                  <c:v>30</c:v>
                </c:pt>
                <c:pt idx="3">
                  <c:v>29</c:v>
                </c:pt>
                <c:pt idx="4">
                  <c:v>29</c:v>
                </c:pt>
                <c:pt idx="5">
                  <c:v>16</c:v>
                </c:pt>
              </c:numCache>
            </c:numRef>
          </c:val>
        </c:ser>
        <c:ser>
          <c:idx val="4"/>
          <c:order val="4"/>
          <c:tx>
            <c:strRef>
              <c:f>Sheet1!$N$6</c:f>
              <c:strCache>
                <c:ptCount val="1"/>
                <c:pt idx="0">
                  <c:v>&gt;95%</c:v>
                </c:pt>
              </c:strCache>
            </c:strRef>
          </c:tx>
          <c:invertIfNegative val="0"/>
          <c:cat>
            <c:strRef>
              <c:f>Sheet1!$O$1:$T$1</c:f>
              <c:strCache>
                <c:ptCount val="6"/>
                <c:pt idx="0">
                  <c:v>Baseline</c:v>
                </c:pt>
                <c:pt idx="1">
                  <c:v>May</c:v>
                </c:pt>
                <c:pt idx="2">
                  <c:v>June</c:v>
                </c:pt>
                <c:pt idx="3">
                  <c:v>July</c:v>
                </c:pt>
                <c:pt idx="4">
                  <c:v>August</c:v>
                </c:pt>
                <c:pt idx="5">
                  <c:v>September</c:v>
                </c:pt>
              </c:strCache>
            </c:strRef>
          </c:cat>
          <c:val>
            <c:numRef>
              <c:f>Sheet1!$O$6:$T$6</c:f>
              <c:numCache>
                <c:formatCode>General</c:formatCode>
                <c:ptCount val="6"/>
                <c:pt idx="0">
                  <c:v>13</c:v>
                </c:pt>
                <c:pt idx="1">
                  <c:v>44</c:v>
                </c:pt>
                <c:pt idx="2">
                  <c:v>49</c:v>
                </c:pt>
                <c:pt idx="3">
                  <c:v>47</c:v>
                </c:pt>
                <c:pt idx="4">
                  <c:v>49</c:v>
                </c:pt>
                <c:pt idx="5">
                  <c:v>60</c:v>
                </c:pt>
              </c:numCache>
            </c:numRef>
          </c:val>
        </c:ser>
        <c:dLbls>
          <c:showLegendKey val="0"/>
          <c:showVal val="0"/>
          <c:showCatName val="0"/>
          <c:showSerName val="0"/>
          <c:showPercent val="0"/>
          <c:showBubbleSize val="0"/>
        </c:dLbls>
        <c:gapWidth val="150"/>
        <c:axId val="277634928"/>
        <c:axId val="447970976"/>
      </c:barChart>
      <c:catAx>
        <c:axId val="277634928"/>
        <c:scaling>
          <c:orientation val="minMax"/>
        </c:scaling>
        <c:delete val="0"/>
        <c:axPos val="b"/>
        <c:title>
          <c:tx>
            <c:rich>
              <a:bodyPr/>
              <a:lstStyle/>
              <a:p>
                <a:pPr>
                  <a:defRPr sz="1200" b="1"/>
                </a:pPr>
                <a:r>
                  <a:rPr lang="en-US" sz="1200" b="1" i="0" baseline="0">
                    <a:effectLst/>
                  </a:rPr>
                  <a:t>Hospital Birth Certificate Accuracy Rate</a:t>
                </a:r>
                <a:endParaRPr lang="en-US" sz="1200" b="1">
                  <a:effectLst/>
                </a:endParaRPr>
              </a:p>
            </c:rich>
          </c:tx>
          <c:overlay val="0"/>
        </c:title>
        <c:numFmt formatCode="General" sourceLinked="0"/>
        <c:majorTickMark val="out"/>
        <c:minorTickMark val="none"/>
        <c:tickLblPos val="nextTo"/>
        <c:txPr>
          <a:bodyPr/>
          <a:lstStyle/>
          <a:p>
            <a:pPr>
              <a:defRPr sz="1200"/>
            </a:pPr>
            <a:endParaRPr lang="en-US"/>
          </a:p>
        </c:txPr>
        <c:crossAx val="447970976"/>
        <c:crosses val="autoZero"/>
        <c:auto val="1"/>
        <c:lblAlgn val="ctr"/>
        <c:lblOffset val="100"/>
        <c:noMultiLvlLbl val="0"/>
      </c:catAx>
      <c:valAx>
        <c:axId val="447970976"/>
        <c:scaling>
          <c:orientation val="minMax"/>
        </c:scaling>
        <c:delete val="0"/>
        <c:axPos val="l"/>
        <c:title>
          <c:tx>
            <c:rich>
              <a:bodyPr rot="-5400000" vert="horz"/>
              <a:lstStyle/>
              <a:p>
                <a:pPr>
                  <a:defRPr sz="1200"/>
                </a:pPr>
                <a:r>
                  <a:rPr lang="en-US" sz="1200"/>
                  <a:t>Number of Teams</a:t>
                </a:r>
              </a:p>
            </c:rich>
          </c:tx>
          <c:overlay val="0"/>
        </c:title>
        <c:numFmt formatCode="General" sourceLinked="1"/>
        <c:majorTickMark val="out"/>
        <c:minorTickMark val="none"/>
        <c:tickLblPos val="nextTo"/>
        <c:txPr>
          <a:bodyPr/>
          <a:lstStyle/>
          <a:p>
            <a:pPr>
              <a:defRPr sz="1200"/>
            </a:pPr>
            <a:endParaRPr lang="en-US"/>
          </a:p>
        </c:txPr>
        <c:crossAx val="277634928"/>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0.10353</cdr:x>
      <cdr:y>0.32877</cdr:y>
    </cdr:from>
    <cdr:to>
      <cdr:x>0.9554</cdr:x>
      <cdr:y>0.32877</cdr:y>
    </cdr:to>
    <cdr:cxnSp macro="">
      <cdr:nvCxnSpPr>
        <cdr:cNvPr id="3" name="Straight Connector 2"/>
        <cdr:cNvCxnSpPr/>
      </cdr:nvCxnSpPr>
      <cdr:spPr>
        <a:xfrm xmlns:a="http://schemas.openxmlformats.org/drawingml/2006/main" flipV="1">
          <a:off x="866774" y="1828800"/>
          <a:ext cx="7132320" cy="0"/>
        </a:xfrm>
        <a:prstGeom xmlns:a="http://schemas.openxmlformats.org/drawingml/2006/main" prst="line">
          <a:avLst/>
        </a:prstGeom>
        <a:ln xmlns:a="http://schemas.openxmlformats.org/drawingml/2006/main" w="15875">
          <a:solidFill>
            <a:schemeClr val="accent6"/>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0.12212</cdr:x>
      <cdr:y>0.22947</cdr:y>
    </cdr:from>
    <cdr:to>
      <cdr:x>0.97179</cdr:x>
      <cdr:y>0.22947</cdr:y>
    </cdr:to>
    <cdr:cxnSp macro="">
      <cdr:nvCxnSpPr>
        <cdr:cNvPr id="3" name="Straight Connector 2"/>
        <cdr:cNvCxnSpPr/>
      </cdr:nvCxnSpPr>
      <cdr:spPr>
        <a:xfrm xmlns:a="http://schemas.openxmlformats.org/drawingml/2006/main" flipV="1">
          <a:off x="946292" y="1268774"/>
          <a:ext cx="6583680" cy="0"/>
        </a:xfrm>
        <a:prstGeom xmlns:a="http://schemas.openxmlformats.org/drawingml/2006/main" prst="line">
          <a:avLst/>
        </a:prstGeom>
        <a:ln xmlns:a="http://schemas.openxmlformats.org/drawingml/2006/main" w="15875">
          <a:solidFill>
            <a:srgbClr val="00499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11/17/2015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3927377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13</a:t>
            </a:fld>
            <a:endParaRPr lang="en-US" altLang="en-US">
              <a:latin typeface="Calibri" pitchFamily="34" charset="0"/>
            </a:endParaRPr>
          </a:p>
        </p:txBody>
      </p:sp>
    </p:spTree>
    <p:extLst>
      <p:ext uri="{BB962C8B-B14F-4D97-AF65-F5344CB8AC3E}">
        <p14:creationId xmlns:p14="http://schemas.microsoft.com/office/powerpoint/2010/main" val="295593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Footer Placeholder 4"/>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altLang="en-US" smtClean="0">
              <a:latin typeface="Calibri" panose="020F0502020204030204" pitchFamily="34" charset="0"/>
            </a:endParaRPr>
          </a:p>
        </p:txBody>
      </p:sp>
    </p:spTree>
    <p:extLst>
      <p:ext uri="{BB962C8B-B14F-4D97-AF65-F5344CB8AC3E}">
        <p14:creationId xmlns:p14="http://schemas.microsoft.com/office/powerpoint/2010/main" val="61266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Footer Placeholder 4"/>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altLang="en-US" smtClean="0">
              <a:latin typeface="Calibri" panose="020F0502020204030204" pitchFamily="34" charset="0"/>
            </a:endParaRPr>
          </a:p>
        </p:txBody>
      </p:sp>
    </p:spTree>
    <p:extLst>
      <p:ext uri="{BB962C8B-B14F-4D97-AF65-F5344CB8AC3E}">
        <p14:creationId xmlns:p14="http://schemas.microsoft.com/office/powerpoint/2010/main" val="328601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20</a:t>
            </a:fld>
            <a:endParaRPr lang="en-US" altLang="en-US">
              <a:latin typeface="Calibri" pitchFamily="34" charset="0"/>
            </a:endParaRPr>
          </a:p>
        </p:txBody>
      </p:sp>
    </p:spTree>
    <p:extLst>
      <p:ext uri="{BB962C8B-B14F-4D97-AF65-F5344CB8AC3E}">
        <p14:creationId xmlns:p14="http://schemas.microsoft.com/office/powerpoint/2010/main" val="4068032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Footer Placeholder 4"/>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altLang="en-US" smtClean="0">
              <a:latin typeface="Calibri" panose="020F0502020204030204" pitchFamily="34" charset="0"/>
            </a:endParaRPr>
          </a:p>
        </p:txBody>
      </p:sp>
    </p:spTree>
    <p:extLst>
      <p:ext uri="{BB962C8B-B14F-4D97-AF65-F5344CB8AC3E}">
        <p14:creationId xmlns:p14="http://schemas.microsoft.com/office/powerpoint/2010/main" val="3603395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 name="Footer Placeholder 3"/>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1318370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23</a:t>
            </a:fld>
            <a:endParaRPr lang="en-US" altLang="en-US">
              <a:latin typeface="Calibri" pitchFamily="34" charset="0"/>
            </a:endParaRPr>
          </a:p>
        </p:txBody>
      </p:sp>
    </p:spTree>
    <p:extLst>
      <p:ext uri="{BB962C8B-B14F-4D97-AF65-F5344CB8AC3E}">
        <p14:creationId xmlns:p14="http://schemas.microsoft.com/office/powerpoint/2010/main" val="2185032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24</a:t>
            </a:fld>
            <a:endParaRPr lang="en-US" altLang="en-US">
              <a:latin typeface="Calibri" pitchFamily="34" charset="0"/>
            </a:endParaRPr>
          </a:p>
        </p:txBody>
      </p:sp>
    </p:spTree>
    <p:extLst>
      <p:ext uri="{BB962C8B-B14F-4D97-AF65-F5344CB8AC3E}">
        <p14:creationId xmlns:p14="http://schemas.microsoft.com/office/powerpoint/2010/main" val="373299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kern="1200" baseline="0" dirty="0" smtClean="0">
                <a:solidFill>
                  <a:schemeClr val="tx1"/>
                </a:solidFill>
                <a:latin typeface="+mn-lt"/>
                <a:ea typeface="MS PGothic" pitchFamily="34" charset="-128"/>
                <a:cs typeface="MS PGothic" charset="0"/>
              </a:rPr>
              <a:t>Value: Decrease in charges for TPN – $4-4.5 million, Decrease in resources for special education</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26</a:t>
            </a:fld>
            <a:endParaRPr lang="en-US" altLang="en-US"/>
          </a:p>
        </p:txBody>
      </p:sp>
    </p:spTree>
    <p:extLst>
      <p:ext uri="{BB962C8B-B14F-4D97-AF65-F5344CB8AC3E}">
        <p14:creationId xmlns:p14="http://schemas.microsoft.com/office/powerpoint/2010/main" val="510174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27</a:t>
            </a:fld>
            <a:endParaRPr lang="en-US" altLang="en-US"/>
          </a:p>
        </p:txBody>
      </p:sp>
    </p:spTree>
    <p:extLst>
      <p:ext uri="{BB962C8B-B14F-4D97-AF65-F5344CB8AC3E}">
        <p14:creationId xmlns:p14="http://schemas.microsoft.com/office/powerpoint/2010/main" val="176140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a:t>
            </a:fld>
            <a:endParaRPr lang="en-US" altLang="en-US">
              <a:latin typeface="Calibri" pitchFamily="34" charset="0"/>
            </a:endParaRPr>
          </a:p>
        </p:txBody>
      </p:sp>
    </p:spTree>
    <p:extLst>
      <p:ext uri="{BB962C8B-B14F-4D97-AF65-F5344CB8AC3E}">
        <p14:creationId xmlns:p14="http://schemas.microsoft.com/office/powerpoint/2010/main" val="1171232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57066" indent="-291179">
              <a:defRPr>
                <a:solidFill>
                  <a:schemeClr val="tx1"/>
                </a:solidFill>
                <a:latin typeface="Arial" pitchFamily="34" charset="0"/>
                <a:ea typeface="MS PGothic" pitchFamily="34" charset="-128"/>
              </a:defRPr>
            </a:lvl2pPr>
            <a:lvl3pPr marL="1164717" indent="-232943">
              <a:defRPr>
                <a:solidFill>
                  <a:schemeClr val="tx1"/>
                </a:solidFill>
                <a:latin typeface="Arial" pitchFamily="34" charset="0"/>
                <a:ea typeface="MS PGothic" pitchFamily="34" charset="-128"/>
              </a:defRPr>
            </a:lvl3pPr>
            <a:lvl4pPr marL="1630604" indent="-232943">
              <a:defRPr>
                <a:solidFill>
                  <a:schemeClr val="tx1"/>
                </a:solidFill>
                <a:latin typeface="Arial" pitchFamily="34" charset="0"/>
                <a:ea typeface="MS PGothic" pitchFamily="34" charset="-128"/>
              </a:defRPr>
            </a:lvl4pPr>
            <a:lvl5pPr marL="2096491" indent="-232943">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fld id="{728A82AB-5A91-4892-AB8C-E83DAB7404C2}" type="slidenum">
              <a:rPr lang="en-US" altLang="en-US">
                <a:latin typeface="Calibri" pitchFamily="34" charset="0"/>
              </a:rPr>
              <a:pPr/>
              <a:t>33</a:t>
            </a:fld>
            <a:endParaRPr lang="en-US" altLang="en-US">
              <a:latin typeface="Calibri" pitchFamily="34" charset="0"/>
            </a:endParaRPr>
          </a:p>
        </p:txBody>
      </p:sp>
    </p:spTree>
    <p:extLst>
      <p:ext uri="{BB962C8B-B14F-4D97-AF65-F5344CB8AC3E}">
        <p14:creationId xmlns:p14="http://schemas.microsoft.com/office/powerpoint/2010/main" val="2308585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09" indent="-285734">
              <a:defRPr>
                <a:solidFill>
                  <a:schemeClr val="tx1"/>
                </a:solidFill>
                <a:latin typeface="Arial" pitchFamily="34" charset="0"/>
                <a:ea typeface="MS PGothic" pitchFamily="34" charset="-128"/>
              </a:defRPr>
            </a:lvl2pPr>
            <a:lvl3pPr marL="1142937" indent="-228587">
              <a:defRPr>
                <a:solidFill>
                  <a:schemeClr val="tx1"/>
                </a:solidFill>
                <a:latin typeface="Arial" pitchFamily="34" charset="0"/>
                <a:ea typeface="MS PGothic" pitchFamily="34" charset="-128"/>
              </a:defRPr>
            </a:lvl3pPr>
            <a:lvl4pPr marL="1600112" indent="-228587">
              <a:defRPr>
                <a:solidFill>
                  <a:schemeClr val="tx1"/>
                </a:solidFill>
                <a:latin typeface="Arial" pitchFamily="34" charset="0"/>
                <a:ea typeface="MS PGothic" pitchFamily="34" charset="-128"/>
              </a:defRPr>
            </a:lvl4pPr>
            <a:lvl5pPr marL="2057287" indent="-228587">
              <a:defRPr>
                <a:solidFill>
                  <a:schemeClr val="tx1"/>
                </a:solidFill>
                <a:latin typeface="Arial" pitchFamily="34" charset="0"/>
                <a:ea typeface="MS PGothic" pitchFamily="34" charset="-128"/>
              </a:defRPr>
            </a:lvl5pPr>
            <a:lvl6pPr marL="2514461" indent="-228587" eaLnBrk="0" fontAlgn="base" hangingPunct="0">
              <a:spcBef>
                <a:spcPct val="0"/>
              </a:spcBef>
              <a:spcAft>
                <a:spcPct val="0"/>
              </a:spcAft>
              <a:defRPr>
                <a:solidFill>
                  <a:schemeClr val="tx1"/>
                </a:solidFill>
                <a:latin typeface="Arial" pitchFamily="34" charset="0"/>
                <a:ea typeface="MS PGothic" pitchFamily="34" charset="-128"/>
              </a:defRPr>
            </a:lvl6pPr>
            <a:lvl7pPr marL="2971635" indent="-228587" eaLnBrk="0" fontAlgn="base" hangingPunct="0">
              <a:spcBef>
                <a:spcPct val="0"/>
              </a:spcBef>
              <a:spcAft>
                <a:spcPct val="0"/>
              </a:spcAft>
              <a:defRPr>
                <a:solidFill>
                  <a:schemeClr val="tx1"/>
                </a:solidFill>
                <a:latin typeface="Arial" pitchFamily="34" charset="0"/>
                <a:ea typeface="MS PGothic" pitchFamily="34" charset="-128"/>
              </a:defRPr>
            </a:lvl7pPr>
            <a:lvl8pPr marL="3428810" indent="-228587" eaLnBrk="0" fontAlgn="base" hangingPunct="0">
              <a:spcBef>
                <a:spcPct val="0"/>
              </a:spcBef>
              <a:spcAft>
                <a:spcPct val="0"/>
              </a:spcAft>
              <a:defRPr>
                <a:solidFill>
                  <a:schemeClr val="tx1"/>
                </a:solidFill>
                <a:latin typeface="Arial" pitchFamily="34" charset="0"/>
                <a:ea typeface="MS PGothic" pitchFamily="34" charset="-128"/>
              </a:defRPr>
            </a:lvl8pPr>
            <a:lvl9pPr marL="3885985" indent="-228587" eaLnBrk="0" fontAlgn="base" hangingPunct="0">
              <a:spcBef>
                <a:spcPct val="0"/>
              </a:spcBef>
              <a:spcAft>
                <a:spcPct val="0"/>
              </a:spcAft>
              <a:defRPr>
                <a:solidFill>
                  <a:schemeClr val="tx1"/>
                </a:solidFill>
                <a:latin typeface="Arial" pitchFamily="34" charset="0"/>
                <a:ea typeface="MS PGothic" pitchFamily="34" charset="-128"/>
              </a:defRPr>
            </a:lvl9pPr>
          </a:lstStyle>
          <a:p>
            <a:fld id="{460AA6DD-DB9B-4ECF-8007-06681669E900}" type="slidenum">
              <a:rPr lang="en-US" altLang="en-US">
                <a:latin typeface="Calibri" pitchFamily="34" charset="0"/>
              </a:rPr>
              <a:pPr/>
              <a:t>34</a:t>
            </a:fld>
            <a:endParaRPr lang="en-US" altLang="en-US">
              <a:latin typeface="Calibri" pitchFamily="34" charset="0"/>
            </a:endParaRPr>
          </a:p>
        </p:txBody>
      </p:sp>
    </p:spTree>
    <p:extLst>
      <p:ext uri="{BB962C8B-B14F-4D97-AF65-F5344CB8AC3E}">
        <p14:creationId xmlns:p14="http://schemas.microsoft.com/office/powerpoint/2010/main" val="1100794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01039" y="4415790"/>
            <a:ext cx="5608319" cy="4183379"/>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181100" y="696913"/>
            <a:ext cx="46497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83444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37</a:t>
            </a:fld>
            <a:endParaRPr lang="en-US" altLang="en-US"/>
          </a:p>
        </p:txBody>
      </p:sp>
    </p:spTree>
    <p:extLst>
      <p:ext uri="{BB962C8B-B14F-4D97-AF65-F5344CB8AC3E}">
        <p14:creationId xmlns:p14="http://schemas.microsoft.com/office/powerpoint/2010/main" val="990760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64FC26E8-C405-4B24-B87B-C896E89B11E5}" type="slidenum">
              <a:rPr lang="en-US" altLang="en-US">
                <a:solidFill>
                  <a:srgbClr val="000000"/>
                </a:solidFill>
                <a:latin typeface="Calibri" pitchFamily="34" charset="0"/>
              </a:rPr>
              <a:pPr/>
              <a:t>39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377266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41</a:t>
            </a:fld>
            <a:endParaRPr lang="en-US" altLang="en-US">
              <a:latin typeface="Calibri" pitchFamily="34" charset="0"/>
            </a:endParaRPr>
          </a:p>
        </p:txBody>
      </p:sp>
    </p:spTree>
    <p:extLst>
      <p:ext uri="{BB962C8B-B14F-4D97-AF65-F5344CB8AC3E}">
        <p14:creationId xmlns:p14="http://schemas.microsoft.com/office/powerpoint/2010/main" val="416661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Tree>
    <p:extLst>
      <p:ext uri="{BB962C8B-B14F-4D97-AF65-F5344CB8AC3E}">
        <p14:creationId xmlns:p14="http://schemas.microsoft.com/office/powerpoint/2010/main" val="419690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Tree>
    <p:extLst>
      <p:ext uri="{BB962C8B-B14F-4D97-AF65-F5344CB8AC3E}">
        <p14:creationId xmlns:p14="http://schemas.microsoft.com/office/powerpoint/2010/main" val="331704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Tree>
    <p:extLst>
      <p:ext uri="{BB962C8B-B14F-4D97-AF65-F5344CB8AC3E}">
        <p14:creationId xmlns:p14="http://schemas.microsoft.com/office/powerpoint/2010/main" val="218014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8</a:t>
            </a:fld>
            <a:endParaRPr lang="en-US" altLang="en-US">
              <a:latin typeface="Calibri" pitchFamily="34" charset="0"/>
            </a:endParaRPr>
          </a:p>
        </p:txBody>
      </p:sp>
    </p:spTree>
    <p:extLst>
      <p:ext uri="{BB962C8B-B14F-4D97-AF65-F5344CB8AC3E}">
        <p14:creationId xmlns:p14="http://schemas.microsoft.com/office/powerpoint/2010/main" val="245463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9</a:t>
            </a:fld>
            <a:endParaRPr lang="en-US" altLang="en-US">
              <a:latin typeface="Calibri" pitchFamily="34" charset="0"/>
            </a:endParaRPr>
          </a:p>
        </p:txBody>
      </p:sp>
    </p:spTree>
    <p:extLst>
      <p:ext uri="{BB962C8B-B14F-4D97-AF65-F5344CB8AC3E}">
        <p14:creationId xmlns:p14="http://schemas.microsoft.com/office/powerpoint/2010/main" val="110848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10</a:t>
            </a:fld>
            <a:endParaRPr lang="en-US" altLang="en-US">
              <a:latin typeface="Calibri" pitchFamily="34" charset="0"/>
            </a:endParaRPr>
          </a:p>
        </p:txBody>
      </p:sp>
    </p:spTree>
    <p:extLst>
      <p:ext uri="{BB962C8B-B14F-4D97-AF65-F5344CB8AC3E}">
        <p14:creationId xmlns:p14="http://schemas.microsoft.com/office/powerpoint/2010/main" val="2163721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Footer Placeholder 4"/>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altLang="en-US" smtClean="0">
              <a:latin typeface="Calibri" panose="020F0502020204030204" pitchFamily="34" charset="0"/>
            </a:endParaRPr>
          </a:p>
        </p:txBody>
      </p:sp>
    </p:spTree>
    <p:extLst>
      <p:ext uri="{BB962C8B-B14F-4D97-AF65-F5344CB8AC3E}">
        <p14:creationId xmlns:p14="http://schemas.microsoft.com/office/powerpoint/2010/main" val="1941131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6BAFB-DC4C-4496-8400-32EEC7D914DF}" type="datetimeFigureOut">
              <a:rPr lang="en-US">
                <a:solidFill>
                  <a:prstClr val="black">
                    <a:tint val="75000"/>
                  </a:prstClr>
                </a:solidFill>
              </a:rPr>
              <a:pPr/>
              <a:t>11/17/2015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AA314D-82DD-419D-8CDC-6E22C8E7C96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87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6BAFB-DC4C-4496-8400-32EEC7D914DF}" type="datetimeFigureOut">
              <a:rPr lang="en-US">
                <a:solidFill>
                  <a:prstClr val="black">
                    <a:tint val="75000"/>
                  </a:prstClr>
                </a:solidFill>
              </a:rPr>
              <a:pPr/>
              <a:t>11/17/2015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AA314D-82DD-419D-8CDC-6E22C8E7C96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627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6BAFB-DC4C-4496-8400-32EEC7D914DF}" type="datetimeFigureOut">
              <a:rPr lang="en-US">
                <a:solidFill>
                  <a:prstClr val="black">
                    <a:tint val="75000"/>
                  </a:prstClr>
                </a:solidFill>
              </a:rPr>
              <a:pPr/>
              <a:t>11/17/2015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AA314D-82DD-419D-8CDC-6E22C8E7C96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006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6BAFB-DC4C-4496-8400-32EEC7D914DF}" type="datetimeFigureOut">
              <a:rPr lang="en-US">
                <a:solidFill>
                  <a:prstClr val="black">
                    <a:tint val="75000"/>
                  </a:prstClr>
                </a:solidFill>
              </a:rPr>
              <a:pPr/>
              <a:t>11/17/2015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AA314D-82DD-419D-8CDC-6E22C8E7C96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229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6BAFB-DC4C-4496-8400-32EEC7D914DF}" type="datetimeFigureOut">
              <a:rPr lang="en-US">
                <a:solidFill>
                  <a:prstClr val="black">
                    <a:tint val="75000"/>
                  </a:prstClr>
                </a:solidFill>
              </a:rPr>
              <a:pPr/>
              <a:t>11/17/2015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AA314D-82DD-419D-8CDC-6E22C8E7C96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761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6BAFB-DC4C-4496-8400-32EEC7D914DF}" type="datetimeFigureOut">
              <a:rPr lang="en-US">
                <a:solidFill>
                  <a:prstClr val="black">
                    <a:tint val="75000"/>
                  </a:prstClr>
                </a:solidFill>
              </a:rPr>
              <a:pPr/>
              <a:t>11/17/2015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AA314D-82DD-419D-8CDC-6E22C8E7C96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3856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6BAFB-DC4C-4496-8400-32EEC7D914DF}" type="datetimeFigureOut">
              <a:rPr lang="en-US">
                <a:solidFill>
                  <a:prstClr val="black">
                    <a:tint val="75000"/>
                  </a:prstClr>
                </a:solidFill>
              </a:rPr>
              <a:pPr/>
              <a:t>11/17/2015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AA314D-82DD-419D-8CDC-6E22C8E7C96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200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6BAFB-DC4C-4496-8400-32EEC7D914DF}" type="datetimeFigureOut">
              <a:rPr lang="en-US">
                <a:solidFill>
                  <a:prstClr val="black">
                    <a:tint val="75000"/>
                  </a:prstClr>
                </a:solidFill>
              </a:rPr>
              <a:pPr/>
              <a:t>11/17/2015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AA314D-82DD-419D-8CDC-6E22C8E7C96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49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6BAFB-DC4C-4496-8400-32EEC7D914DF}" type="datetimeFigureOut">
              <a:rPr lang="en-US">
                <a:solidFill>
                  <a:prstClr val="black">
                    <a:tint val="75000"/>
                  </a:prstClr>
                </a:solidFill>
              </a:rPr>
              <a:pPr/>
              <a:t>11/17/2015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AA314D-82DD-419D-8CDC-6E22C8E7C96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7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6BAFB-DC4C-4496-8400-32EEC7D914DF}" type="datetimeFigureOut">
              <a:rPr lang="en-US">
                <a:solidFill>
                  <a:prstClr val="black">
                    <a:tint val="75000"/>
                  </a:prstClr>
                </a:solidFill>
              </a:rPr>
              <a:pPr/>
              <a:t>11/17/2015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AA314D-82DD-419D-8CDC-6E22C8E7C96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42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6BAFB-DC4C-4496-8400-32EEC7D914DF}" type="datetimeFigureOut">
              <a:rPr lang="en-US">
                <a:solidFill>
                  <a:prstClr val="black">
                    <a:tint val="75000"/>
                  </a:prstClr>
                </a:solidFill>
              </a:rPr>
              <a:pPr/>
              <a:t>11/17/2015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AA314D-82DD-419D-8CDC-6E22C8E7C96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19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11/17/2015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11/17/2015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11/17/2015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11/17/2015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11/17/2015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11/17/2015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11/17/2015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7"/>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11/17/2015</a:t>
            </a:fld>
            <a:endParaRPr lang="en-US" altLang="en-US"/>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1" y="635635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A06BAFB-DC4C-4496-8400-32EEC7D914DF}" type="datetimeFigureOut">
              <a:rPr lang="en-US" smtClean="0">
                <a:solidFill>
                  <a:prstClr val="black">
                    <a:tint val="75000"/>
                  </a:prstClr>
                </a:solidFill>
                <a:latin typeface="Calibri"/>
                <a:ea typeface="+mn-ea"/>
              </a:rPr>
              <a:pPr eaLnBrk="1" fontAlgn="auto" hangingPunct="1">
                <a:spcBef>
                  <a:spcPts val="0"/>
                </a:spcBef>
                <a:spcAft>
                  <a:spcPts val="0"/>
                </a:spcAft>
              </a:pPr>
              <a:t>11/17/2015</a:t>
            </a:fld>
            <a:endParaRPr lang="en-US" smtClean="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smtClean="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4AA314D-82DD-419D-8CDC-6E22C8E7C963}"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smtClean="0">
              <a:solidFill>
                <a:prstClr val="black">
                  <a:tint val="75000"/>
                </a:prstClr>
              </a:solidFill>
              <a:latin typeface="Calibri"/>
              <a:ea typeface="+mn-ea"/>
            </a:endParaRPr>
          </a:p>
        </p:txBody>
      </p:sp>
    </p:spTree>
    <p:extLst>
      <p:ext uri="{BB962C8B-B14F-4D97-AF65-F5344CB8AC3E}">
        <p14:creationId xmlns:p14="http://schemas.microsoft.com/office/powerpoint/2010/main" val="3391416593"/>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lpqc.org/" TargetMode="External"/><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ILPQC Third Annual Conference</a:t>
            </a:r>
          </a:p>
          <a:p>
            <a:pPr eaLnBrk="1" hangingPunct="1">
              <a:buFont typeface="Wingdings 2" pitchFamily="18" charset="2"/>
              <a:buNone/>
            </a:pPr>
            <a:r>
              <a:rPr lang="en-US" altLang="en-US" sz="2000" dirty="0" smtClean="0">
                <a:solidFill>
                  <a:srgbClr val="898989"/>
                </a:solidFill>
              </a:rPr>
              <a:t>November 18, 2015</a:t>
            </a:r>
          </a:p>
        </p:txBody>
      </p:sp>
      <p:sp>
        <p:nvSpPr>
          <p:cNvPr id="15364" name="Title 1"/>
          <p:cNvSpPr>
            <a:spLocks noGrp="1"/>
          </p:cNvSpPr>
          <p:nvPr>
            <p:ph type="ctrTitle"/>
          </p:nvPr>
        </p:nvSpPr>
        <p:spPr>
          <a:xfrm>
            <a:off x="3276600" y="2057407"/>
            <a:ext cx="5638800" cy="1622425"/>
          </a:xfrm>
        </p:spPr>
        <p:txBody>
          <a:bodyPr/>
          <a:lstStyle/>
          <a:p>
            <a:pPr eaLnBrk="1" hangingPunct="1"/>
            <a:r>
              <a:rPr lang="en-US" sz="3600" b="1" dirty="0" smtClean="0">
                <a:solidFill>
                  <a:srgbClr val="004990"/>
                </a:solidFill>
                <a:latin typeface="Goudy Old Style" panose="02020502050305020303" pitchFamily="18" charset="0"/>
              </a:rPr>
              <a:t>ILPQC: Welcome</a:t>
            </a:r>
            <a:endParaRPr lang="en-US" altLang="en-US" sz="3600" b="1" dirty="0" smtClean="0">
              <a:solidFill>
                <a:srgbClr val="004990"/>
              </a:solidFill>
              <a:latin typeface="Goudy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16387" name="Content Placeholder 3"/>
          <p:cNvSpPr>
            <a:spLocks noGrp="1"/>
          </p:cNvSpPr>
          <p:nvPr>
            <p:ph idx="1"/>
          </p:nvPr>
        </p:nvSpPr>
        <p:spPr>
          <a:xfrm>
            <a:off x="457200" y="1189037"/>
            <a:ext cx="8229600" cy="4830763"/>
          </a:xfrm>
        </p:spPr>
        <p:txBody>
          <a:bodyPr/>
          <a:lstStyle/>
          <a:p>
            <a:pPr eaLnBrk="1" hangingPunct="1">
              <a:buClr>
                <a:srgbClr val="F58466"/>
              </a:buClr>
            </a:pPr>
            <a:r>
              <a:rPr lang="en-US" altLang="en-US" sz="2000" dirty="0" smtClean="0"/>
              <a:t>ILPQC accomplishments for 2015</a:t>
            </a:r>
          </a:p>
          <a:p>
            <a:pPr lvl="1" eaLnBrk="1" hangingPunct="1">
              <a:buClr>
                <a:srgbClr val="004990"/>
              </a:buClr>
              <a:buFont typeface="Arial" pitchFamily="34" charset="0"/>
              <a:buChar char="•"/>
            </a:pPr>
            <a:r>
              <a:rPr lang="en-US" altLang="en-US" sz="1800" dirty="0"/>
              <a:t>Increase state-wide participation</a:t>
            </a:r>
          </a:p>
          <a:p>
            <a:pPr lvl="1" eaLnBrk="1" hangingPunct="1">
              <a:buClr>
                <a:srgbClr val="004990"/>
              </a:buClr>
              <a:buFont typeface="Arial" pitchFamily="34" charset="0"/>
              <a:buChar char="•"/>
            </a:pPr>
            <a:r>
              <a:rPr lang="en-US" altLang="en-US" sz="1800" dirty="0" smtClean="0"/>
              <a:t>Expand QI services to hospital teams</a:t>
            </a:r>
          </a:p>
          <a:p>
            <a:pPr lvl="1" eaLnBrk="1" hangingPunct="1">
              <a:buClr>
                <a:srgbClr val="004990"/>
              </a:buClr>
              <a:buFont typeface="Arial" pitchFamily="34" charset="0"/>
              <a:buChar char="•"/>
            </a:pPr>
            <a:r>
              <a:rPr lang="en-US" altLang="en-US" sz="1800" dirty="0" smtClean="0"/>
              <a:t>Acknowledge hospital team achievements in 2014</a:t>
            </a:r>
          </a:p>
          <a:p>
            <a:pPr lvl="1" eaLnBrk="1" hangingPunct="1">
              <a:buClr>
                <a:srgbClr val="004990"/>
              </a:buClr>
              <a:buFont typeface="Arial" pitchFamily="34" charset="0"/>
              <a:buChar char="•"/>
            </a:pPr>
            <a:r>
              <a:rPr lang="en-US" altLang="en-US" sz="1800" dirty="0" smtClean="0"/>
              <a:t>Implement new initiatives </a:t>
            </a:r>
          </a:p>
          <a:p>
            <a:pPr lvl="1" eaLnBrk="1" hangingPunct="1">
              <a:buClr>
                <a:srgbClr val="004990"/>
              </a:buClr>
              <a:buFont typeface="Arial" pitchFamily="34" charset="0"/>
              <a:buChar char="•"/>
            </a:pPr>
            <a:r>
              <a:rPr lang="en-US" altLang="en-US" sz="1800" dirty="0" smtClean="0"/>
              <a:t>Plan future initiatives for 2016 and beyond</a:t>
            </a:r>
          </a:p>
          <a:p>
            <a:pPr eaLnBrk="1" hangingPunct="1">
              <a:buClr>
                <a:srgbClr val="F58466"/>
              </a:buClr>
            </a:pPr>
            <a:r>
              <a:rPr lang="en-US" altLang="en-US" sz="2000" dirty="0" smtClean="0"/>
              <a:t>Our initiative highlights</a:t>
            </a:r>
          </a:p>
          <a:p>
            <a:pPr lvl="1" eaLnBrk="1" hangingPunct="1">
              <a:buClr>
                <a:srgbClr val="004990"/>
              </a:buClr>
              <a:buFont typeface="Arial" panose="020B0604020202020204" pitchFamily="34" charset="0"/>
              <a:buChar char="•"/>
            </a:pPr>
            <a:r>
              <a:rPr lang="en-US" altLang="en-US" sz="1800" dirty="0" smtClean="0"/>
              <a:t>Early Elective Delivery</a:t>
            </a:r>
          </a:p>
          <a:p>
            <a:pPr lvl="1" eaLnBrk="1" hangingPunct="1">
              <a:buClr>
                <a:srgbClr val="004990"/>
              </a:buClr>
              <a:buFont typeface="Arial" panose="020B0604020202020204" pitchFamily="34" charset="0"/>
              <a:buChar char="•"/>
            </a:pPr>
            <a:r>
              <a:rPr lang="en-US" altLang="en-US" sz="1800" dirty="0" smtClean="0"/>
              <a:t>Neonatal Nutrition</a:t>
            </a:r>
          </a:p>
          <a:p>
            <a:pPr lvl="1" eaLnBrk="1" hangingPunct="1">
              <a:buClr>
                <a:srgbClr val="004990"/>
              </a:buClr>
              <a:buFont typeface="Arial" panose="020B0604020202020204" pitchFamily="34" charset="0"/>
              <a:buChar char="•"/>
            </a:pPr>
            <a:r>
              <a:rPr lang="en-US" altLang="en-US" sz="1800" dirty="0" smtClean="0"/>
              <a:t>Golden Hour</a:t>
            </a:r>
          </a:p>
          <a:p>
            <a:pPr lvl="1" eaLnBrk="1" hangingPunct="1">
              <a:buClr>
                <a:srgbClr val="004990"/>
              </a:buClr>
              <a:buFont typeface="Arial" panose="020B0604020202020204" pitchFamily="34" charset="0"/>
              <a:buChar char="•"/>
            </a:pPr>
            <a:r>
              <a:rPr lang="en-US" altLang="en-US" sz="1800" dirty="0" smtClean="0"/>
              <a:t>Birth Certificate Accuracy</a:t>
            </a:r>
          </a:p>
          <a:p>
            <a:pPr lvl="1" eaLnBrk="1" hangingPunct="1">
              <a:buClr>
                <a:srgbClr val="004990"/>
              </a:buClr>
              <a:buFont typeface="Arial" panose="020B0604020202020204" pitchFamily="34" charset="0"/>
              <a:buChar char="•"/>
            </a:pPr>
            <a:r>
              <a:rPr lang="en-US" altLang="en-US" sz="1800" dirty="0" smtClean="0"/>
              <a:t>Launch of Maternal Hypertension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8600"/>
            <a:ext cx="8077200" cy="869950"/>
          </a:xfrm>
        </p:spPr>
        <p:txBody>
          <a:bodyPr/>
          <a:lstStyle/>
          <a:p>
            <a:pPr eaLnBrk="1" hangingPunct="1"/>
            <a:r>
              <a:rPr lang="en-US" altLang="en-US" sz="4000" dirty="0">
                <a:solidFill>
                  <a:srgbClr val="F58466"/>
                </a:solidFill>
                <a:latin typeface="Goudy Old Style" panose="02020502050305020303" pitchFamily="18" charset="0"/>
              </a:rPr>
              <a:t>ILPQC Vision</a:t>
            </a:r>
          </a:p>
        </p:txBody>
      </p:sp>
      <p:sp>
        <p:nvSpPr>
          <p:cNvPr id="13316" name="TextBox 10"/>
          <p:cNvSpPr txBox="1">
            <a:spLocks noChangeArrowheads="1"/>
          </p:cNvSpPr>
          <p:nvPr/>
        </p:nvSpPr>
        <p:spPr bwMode="auto">
          <a:xfrm>
            <a:off x="228600" y="1600200"/>
            <a:ext cx="6172200" cy="4093428"/>
          </a:xfrm>
          <a:prstGeom prst="rect">
            <a:avLst/>
          </a:prstGeom>
          <a:noFill/>
          <a:ln w="9525">
            <a:noFill/>
            <a:miter lim="800000"/>
            <a:headEnd/>
            <a:tailEnd/>
          </a:ln>
        </p:spPr>
        <p:txBody>
          <a:bodyPr>
            <a:spAutoFit/>
          </a:bodyPr>
          <a:lstStyle/>
          <a:p>
            <a:pPr eaLnBrk="1" hangingPunct="1"/>
            <a:r>
              <a:rPr lang="en-US" altLang="en-US" sz="2600" dirty="0">
                <a:cs typeface="Arial" charset="0"/>
              </a:rPr>
              <a:t>A statewide perinatal quality collaborative that involves all perinatal stakeholders; utilizes </a:t>
            </a:r>
            <a:r>
              <a:rPr lang="en-US" altLang="en-US" sz="2600" dirty="0" smtClean="0">
                <a:cs typeface="Arial" charset="0"/>
              </a:rPr>
              <a:t>data-driven</a:t>
            </a:r>
            <a:r>
              <a:rPr lang="en-US" altLang="en-US" sz="2600" dirty="0">
                <a:cs typeface="Arial" charset="0"/>
              </a:rPr>
              <a:t>, evidence-based practices; improves perinatal quality resulting in improved birth outcomes, improved health for women and infants, and decreased costs; builds on Illinois’ existing state-mandated Regionalized Perinatal System, and operates with long-term sustainable funding.</a:t>
            </a:r>
          </a:p>
        </p:txBody>
      </p:sp>
      <p:pic>
        <p:nvPicPr>
          <p:cNvPr id="13318" name="Picture 18" descr="iStock_000016539594Large.jpg"/>
          <p:cNvPicPr>
            <a:picLocks noChangeAspect="1"/>
          </p:cNvPicPr>
          <p:nvPr/>
        </p:nvPicPr>
        <p:blipFill>
          <a:blip r:embed="rId3" cstate="print"/>
          <a:srcRect/>
          <a:stretch>
            <a:fillRect/>
          </a:stretch>
        </p:blipFill>
        <p:spPr bwMode="auto">
          <a:xfrm>
            <a:off x="6172200" y="1603375"/>
            <a:ext cx="2971800" cy="4367213"/>
          </a:xfrm>
          <a:prstGeom prst="rect">
            <a:avLst/>
          </a:prstGeom>
          <a:noFill/>
          <a:ln w="9525">
            <a:noFill/>
            <a:miter lim="800000"/>
            <a:headEnd/>
            <a:tailEnd/>
          </a:ln>
        </p:spPr>
      </p:pic>
    </p:spTree>
    <p:extLst>
      <p:ext uri="{BB962C8B-B14F-4D97-AF65-F5344CB8AC3E}">
        <p14:creationId xmlns:p14="http://schemas.microsoft.com/office/powerpoint/2010/main" val="2466015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76200" y="5256640"/>
            <a:ext cx="8991601" cy="0"/>
          </a:xfrm>
          <a:prstGeom prst="straightConnector1">
            <a:avLst/>
          </a:prstGeom>
          <a:ln w="15875">
            <a:solidFill>
              <a:schemeClr val="accent2"/>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743200" y="2894439"/>
            <a:ext cx="1676400" cy="3810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dirty="0">
                <a:solidFill>
                  <a:schemeClr val="tx1"/>
                </a:solidFill>
                <a:latin typeface="Arial Narrow" pitchFamily="34" charset="0"/>
              </a:rPr>
              <a:t>ILPQC Kick-Off Conference </a:t>
            </a:r>
          </a:p>
        </p:txBody>
      </p:sp>
      <p:cxnSp>
        <p:nvCxnSpPr>
          <p:cNvPr id="37" name="Straight Connector 36"/>
          <p:cNvCxnSpPr/>
          <p:nvPr/>
        </p:nvCxnSpPr>
        <p:spPr>
          <a:xfrm>
            <a:off x="2362200" y="2665839"/>
            <a:ext cx="0" cy="2751139"/>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362200" y="2513439"/>
            <a:ext cx="1371600" cy="3048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dirty="0">
                <a:solidFill>
                  <a:schemeClr val="tx1"/>
                </a:solidFill>
                <a:latin typeface="Arial Narrow" pitchFamily="34" charset="0"/>
              </a:rPr>
              <a:t>Website Launch</a:t>
            </a:r>
          </a:p>
        </p:txBody>
      </p:sp>
      <p:sp>
        <p:nvSpPr>
          <p:cNvPr id="55" name="Rectangle 54"/>
          <p:cNvSpPr/>
          <p:nvPr/>
        </p:nvSpPr>
        <p:spPr>
          <a:xfrm>
            <a:off x="4495804" y="3199239"/>
            <a:ext cx="871537" cy="9144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dirty="0" err="1">
                <a:solidFill>
                  <a:schemeClr val="tx1"/>
                </a:solidFill>
                <a:latin typeface="Arial Narrow" pitchFamily="34" charset="0"/>
              </a:rPr>
              <a:t>REDCap</a:t>
            </a:r>
            <a:r>
              <a:rPr lang="en-US" altLang="en-US" sz="1200" b="1" dirty="0">
                <a:solidFill>
                  <a:schemeClr val="tx1"/>
                </a:solidFill>
                <a:latin typeface="Arial Narrow" pitchFamily="34" charset="0"/>
              </a:rPr>
              <a:t> Data System launched</a:t>
            </a:r>
          </a:p>
        </p:txBody>
      </p:sp>
      <p:cxnSp>
        <p:nvCxnSpPr>
          <p:cNvPr id="56" name="Straight Connector 55"/>
          <p:cNvCxnSpPr/>
          <p:nvPr/>
        </p:nvCxnSpPr>
        <p:spPr>
          <a:xfrm>
            <a:off x="4495799" y="3732639"/>
            <a:ext cx="0" cy="1676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302" name="Title 1"/>
          <p:cNvSpPr>
            <a:spLocks noGrp="1"/>
          </p:cNvSpPr>
          <p:nvPr>
            <p:ph type="title"/>
          </p:nvPr>
        </p:nvSpPr>
        <p:spPr>
          <a:xfrm>
            <a:off x="457200" y="273051"/>
            <a:ext cx="8229600" cy="869951"/>
          </a:xfrm>
        </p:spPr>
        <p:txBody>
          <a:bodyPr/>
          <a:lstStyle/>
          <a:p>
            <a:r>
              <a:rPr lang="en-US" altLang="en-US" sz="4000" dirty="0" smtClean="0">
                <a:solidFill>
                  <a:srgbClr val="F58466"/>
                </a:solidFill>
                <a:latin typeface="Goudy Old Style" panose="02020502050305020303" pitchFamily="18" charset="0"/>
              </a:rPr>
              <a:t>ILPQC Timeline</a:t>
            </a:r>
            <a:endParaRPr lang="en-US" altLang="en-US" sz="4000" dirty="0" smtClean="0">
              <a:latin typeface="Goudy Old Style" panose="02020502050305020303" pitchFamily="18" charset="0"/>
            </a:endParaRPr>
          </a:p>
        </p:txBody>
      </p:sp>
      <p:sp>
        <p:nvSpPr>
          <p:cNvPr id="27" name="TextBox 26"/>
          <p:cNvSpPr txBox="1"/>
          <p:nvPr/>
        </p:nvSpPr>
        <p:spPr>
          <a:xfrm>
            <a:off x="2514600" y="5409043"/>
            <a:ext cx="533400" cy="415498"/>
          </a:xfrm>
          <a:prstGeom prst="rect">
            <a:avLst/>
          </a:prstGeom>
          <a:noFill/>
        </p:spPr>
        <p:txBody>
          <a:bodyPr>
            <a:spAutoFit/>
          </a:bodyPr>
          <a:lstStyle/>
          <a:p>
            <a:pPr algn="ctr">
              <a:defRPr/>
            </a:pPr>
            <a:r>
              <a:rPr lang="en-US" sz="1050" b="1" dirty="0">
                <a:solidFill>
                  <a:schemeClr val="accent2"/>
                </a:solidFill>
                <a:latin typeface="Arial" panose="020B0604020202020204" pitchFamily="34" charset="0"/>
              </a:rPr>
              <a:t>Nov.</a:t>
            </a:r>
            <a:br>
              <a:rPr lang="en-US" sz="1050" b="1" dirty="0">
                <a:solidFill>
                  <a:schemeClr val="accent2"/>
                </a:solidFill>
                <a:latin typeface="Arial" panose="020B0604020202020204" pitchFamily="34" charset="0"/>
              </a:rPr>
            </a:br>
            <a:r>
              <a:rPr lang="en-US" sz="1050" b="1" dirty="0">
                <a:solidFill>
                  <a:schemeClr val="accent2"/>
                </a:solidFill>
                <a:latin typeface="Arial" panose="020B0604020202020204" pitchFamily="34" charset="0"/>
              </a:rPr>
              <a:t>2013</a:t>
            </a:r>
          </a:p>
        </p:txBody>
      </p:sp>
      <p:sp>
        <p:nvSpPr>
          <p:cNvPr id="46" name="TextBox 45"/>
          <p:cNvSpPr txBox="1"/>
          <p:nvPr/>
        </p:nvSpPr>
        <p:spPr>
          <a:xfrm>
            <a:off x="4190999" y="5451902"/>
            <a:ext cx="609600" cy="415498"/>
          </a:xfrm>
          <a:prstGeom prst="rect">
            <a:avLst/>
          </a:prstGeom>
          <a:noFill/>
        </p:spPr>
        <p:txBody>
          <a:bodyPr>
            <a:spAutoFit/>
          </a:bodyPr>
          <a:lstStyle/>
          <a:p>
            <a:pPr algn="ctr">
              <a:defRPr/>
            </a:pPr>
            <a:r>
              <a:rPr lang="en-US" sz="1050" b="1" dirty="0">
                <a:solidFill>
                  <a:schemeClr val="accent2"/>
                </a:solidFill>
                <a:latin typeface="Arial" panose="020B0604020202020204" pitchFamily="34" charset="0"/>
              </a:rPr>
              <a:t>Jun.</a:t>
            </a:r>
            <a:br>
              <a:rPr lang="en-US" sz="1050" b="1" dirty="0">
                <a:solidFill>
                  <a:schemeClr val="accent2"/>
                </a:solidFill>
                <a:latin typeface="Arial" panose="020B0604020202020204" pitchFamily="34" charset="0"/>
              </a:rPr>
            </a:br>
            <a:r>
              <a:rPr lang="en-US" sz="1050" b="1" dirty="0">
                <a:solidFill>
                  <a:schemeClr val="accent2"/>
                </a:solidFill>
                <a:latin typeface="Arial" panose="020B0604020202020204" pitchFamily="34" charset="0"/>
              </a:rPr>
              <a:t>2014</a:t>
            </a:r>
          </a:p>
        </p:txBody>
      </p:sp>
      <p:sp>
        <p:nvSpPr>
          <p:cNvPr id="40" name="Rectangle 39"/>
          <p:cNvSpPr/>
          <p:nvPr/>
        </p:nvSpPr>
        <p:spPr>
          <a:xfrm>
            <a:off x="4924424" y="4266039"/>
            <a:ext cx="866775" cy="4572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dirty="0">
                <a:solidFill>
                  <a:schemeClr val="tx1"/>
                </a:solidFill>
                <a:latin typeface="Arial Narrow" pitchFamily="34" charset="0"/>
              </a:rPr>
              <a:t>CDC Award with IDPH</a:t>
            </a:r>
          </a:p>
        </p:txBody>
      </p:sp>
      <p:cxnSp>
        <p:nvCxnSpPr>
          <p:cNvPr id="41" name="Straight Connector 40"/>
          <p:cNvCxnSpPr/>
          <p:nvPr/>
        </p:nvCxnSpPr>
        <p:spPr>
          <a:xfrm>
            <a:off x="4924419" y="4267626"/>
            <a:ext cx="0" cy="1173167"/>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648199" y="5450741"/>
            <a:ext cx="609600" cy="415498"/>
          </a:xfrm>
          <a:prstGeom prst="rect">
            <a:avLst/>
          </a:prstGeom>
          <a:noFill/>
        </p:spPr>
        <p:txBody>
          <a:bodyPr>
            <a:spAutoFit/>
          </a:bodyPr>
          <a:lstStyle/>
          <a:p>
            <a:pPr algn="ctr">
              <a:defRPr/>
            </a:pPr>
            <a:r>
              <a:rPr lang="en-US" sz="1050" b="1" dirty="0">
                <a:solidFill>
                  <a:schemeClr val="accent2"/>
                </a:solidFill>
                <a:latin typeface="Arial" panose="020B0604020202020204" pitchFamily="34" charset="0"/>
              </a:rPr>
              <a:t>Sept.</a:t>
            </a:r>
            <a:br>
              <a:rPr lang="en-US" sz="1050" b="1" dirty="0">
                <a:solidFill>
                  <a:schemeClr val="accent2"/>
                </a:solidFill>
                <a:latin typeface="Arial" panose="020B0604020202020204" pitchFamily="34" charset="0"/>
              </a:rPr>
            </a:br>
            <a:r>
              <a:rPr lang="en-US" sz="1050" b="1" dirty="0">
                <a:solidFill>
                  <a:schemeClr val="accent2"/>
                </a:solidFill>
                <a:latin typeface="Arial" panose="020B0604020202020204" pitchFamily="34" charset="0"/>
              </a:rPr>
              <a:t>2014</a:t>
            </a:r>
          </a:p>
        </p:txBody>
      </p:sp>
      <p:sp>
        <p:nvSpPr>
          <p:cNvPr id="43" name="TextBox 42"/>
          <p:cNvSpPr txBox="1"/>
          <p:nvPr/>
        </p:nvSpPr>
        <p:spPr>
          <a:xfrm>
            <a:off x="0" y="5365804"/>
            <a:ext cx="533400" cy="415498"/>
          </a:xfrm>
          <a:prstGeom prst="rect">
            <a:avLst/>
          </a:prstGeom>
          <a:noFill/>
        </p:spPr>
        <p:txBody>
          <a:bodyPr>
            <a:spAutoFit/>
          </a:bodyPr>
          <a:lstStyle/>
          <a:p>
            <a:pPr algn="ctr">
              <a:defRPr/>
            </a:pPr>
            <a:r>
              <a:rPr lang="en-US" sz="1050" b="1" dirty="0">
                <a:solidFill>
                  <a:schemeClr val="accent2"/>
                </a:solidFill>
                <a:latin typeface="Arial" panose="020B0604020202020204" pitchFamily="34" charset="0"/>
              </a:rPr>
              <a:t>Nov.</a:t>
            </a:r>
            <a:br>
              <a:rPr lang="en-US" sz="1050" b="1" dirty="0">
                <a:solidFill>
                  <a:schemeClr val="accent2"/>
                </a:solidFill>
                <a:latin typeface="Arial" panose="020B0604020202020204" pitchFamily="34" charset="0"/>
              </a:rPr>
            </a:br>
            <a:r>
              <a:rPr lang="en-US" sz="1050" b="1" dirty="0">
                <a:solidFill>
                  <a:schemeClr val="accent2"/>
                </a:solidFill>
                <a:latin typeface="Arial" panose="020B0604020202020204" pitchFamily="34" charset="0"/>
              </a:rPr>
              <a:t>2012</a:t>
            </a:r>
          </a:p>
        </p:txBody>
      </p:sp>
      <p:sp>
        <p:nvSpPr>
          <p:cNvPr id="45" name="Rectangle 44"/>
          <p:cNvSpPr/>
          <p:nvPr/>
        </p:nvSpPr>
        <p:spPr>
          <a:xfrm>
            <a:off x="228600" y="1141839"/>
            <a:ext cx="2286000" cy="6858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dirty="0">
                <a:solidFill>
                  <a:schemeClr val="tx1"/>
                </a:solidFill>
                <a:latin typeface="Arial Narrow" pitchFamily="34" charset="0"/>
              </a:rPr>
              <a:t>IL </a:t>
            </a:r>
            <a:r>
              <a:rPr lang="en-US" altLang="en-US" sz="1200" b="1" dirty="0" err="1">
                <a:solidFill>
                  <a:schemeClr val="tx1"/>
                </a:solidFill>
                <a:latin typeface="Arial Narrow" pitchFamily="34" charset="0"/>
              </a:rPr>
              <a:t>Perinatal</a:t>
            </a:r>
            <a:r>
              <a:rPr lang="en-US" altLang="en-US" sz="1200" b="1" dirty="0">
                <a:solidFill>
                  <a:schemeClr val="tx1"/>
                </a:solidFill>
                <a:latin typeface="Arial Narrow" pitchFamily="34" charset="0"/>
              </a:rPr>
              <a:t> Advisory Committee Prematurity  Task Force Report Released</a:t>
            </a:r>
          </a:p>
        </p:txBody>
      </p:sp>
      <p:cxnSp>
        <p:nvCxnSpPr>
          <p:cNvPr id="47" name="Straight Connector 46"/>
          <p:cNvCxnSpPr/>
          <p:nvPr/>
        </p:nvCxnSpPr>
        <p:spPr>
          <a:xfrm rot="5400000">
            <a:off x="-1675606" y="3503245"/>
            <a:ext cx="3810000" cy="1588"/>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057400" y="5409043"/>
            <a:ext cx="609600" cy="415498"/>
          </a:xfrm>
          <a:prstGeom prst="rect">
            <a:avLst/>
          </a:prstGeom>
          <a:noFill/>
        </p:spPr>
        <p:txBody>
          <a:bodyPr>
            <a:spAutoFit/>
          </a:bodyPr>
          <a:lstStyle/>
          <a:p>
            <a:pPr algn="ctr">
              <a:defRPr/>
            </a:pPr>
            <a:r>
              <a:rPr lang="en-US" sz="1050" b="1" dirty="0">
                <a:solidFill>
                  <a:schemeClr val="accent2"/>
                </a:solidFill>
                <a:latin typeface="Arial" panose="020B0604020202020204" pitchFamily="34" charset="0"/>
              </a:rPr>
              <a:t>Sept.</a:t>
            </a:r>
            <a:br>
              <a:rPr lang="en-US" sz="1050" b="1" dirty="0">
                <a:solidFill>
                  <a:schemeClr val="accent2"/>
                </a:solidFill>
                <a:latin typeface="Arial" panose="020B0604020202020204" pitchFamily="34" charset="0"/>
              </a:rPr>
            </a:br>
            <a:r>
              <a:rPr lang="en-US" sz="1050" b="1" dirty="0">
                <a:solidFill>
                  <a:schemeClr val="accent2"/>
                </a:solidFill>
                <a:latin typeface="Arial" panose="020B0604020202020204" pitchFamily="34" charset="0"/>
              </a:rPr>
              <a:t>2013</a:t>
            </a:r>
          </a:p>
        </p:txBody>
      </p:sp>
      <p:cxnSp>
        <p:nvCxnSpPr>
          <p:cNvPr id="58" name="Straight Connector 57"/>
          <p:cNvCxnSpPr>
            <a:stCxn id="36" idx="1"/>
          </p:cNvCxnSpPr>
          <p:nvPr/>
        </p:nvCxnSpPr>
        <p:spPr>
          <a:xfrm>
            <a:off x="2743200" y="3084939"/>
            <a:ext cx="0" cy="2365375"/>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25425" y="1980042"/>
            <a:ext cx="1371600" cy="85883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dirty="0">
                <a:solidFill>
                  <a:schemeClr val="tx1"/>
                </a:solidFill>
                <a:latin typeface="Arial Narrow" pitchFamily="34" charset="0"/>
              </a:rPr>
              <a:t>Stakeholder Meetings </a:t>
            </a:r>
            <a:r>
              <a:rPr lang="en-US" altLang="en-US" sz="1200" b="1" dirty="0" smtClean="0">
                <a:solidFill>
                  <a:schemeClr val="tx1"/>
                </a:solidFill>
                <a:latin typeface="Arial Narrow" pitchFamily="34" charset="0"/>
              </a:rPr>
              <a:t>Begin</a:t>
            </a:r>
            <a:endParaRPr lang="en-US" altLang="en-US" sz="1200" b="1" dirty="0">
              <a:solidFill>
                <a:schemeClr val="tx1"/>
              </a:solidFill>
              <a:latin typeface="Arial Narrow" pitchFamily="34" charset="0"/>
            </a:endParaRPr>
          </a:p>
        </p:txBody>
      </p:sp>
      <p:sp>
        <p:nvSpPr>
          <p:cNvPr id="39" name="Rectangle 38"/>
          <p:cNvSpPr/>
          <p:nvPr/>
        </p:nvSpPr>
        <p:spPr>
          <a:xfrm>
            <a:off x="230188" y="3110342"/>
            <a:ext cx="1371600" cy="858839"/>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i="1" dirty="0">
                <a:solidFill>
                  <a:schemeClr val="tx1"/>
                </a:solidFill>
                <a:latin typeface="Arial Narrow" pitchFamily="34" charset="0"/>
              </a:rPr>
              <a:t>Start Up Funding </a:t>
            </a:r>
            <a:r>
              <a:rPr lang="en-US" altLang="en-US" sz="1200" i="1" dirty="0">
                <a:solidFill>
                  <a:schemeClr val="tx1"/>
                </a:solidFill>
                <a:latin typeface="Arial Narrow" pitchFamily="34" charset="0"/>
              </a:rPr>
              <a:t>CHIPRA / HFS</a:t>
            </a:r>
          </a:p>
        </p:txBody>
      </p:sp>
      <p:sp>
        <p:nvSpPr>
          <p:cNvPr id="54" name="Rectangle 53"/>
          <p:cNvSpPr/>
          <p:nvPr/>
        </p:nvSpPr>
        <p:spPr>
          <a:xfrm>
            <a:off x="230188" y="4134284"/>
            <a:ext cx="1371600" cy="858837"/>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dirty="0">
                <a:solidFill>
                  <a:schemeClr val="tx1"/>
                </a:solidFill>
                <a:latin typeface="Arial Narrow" pitchFamily="34" charset="0"/>
              </a:rPr>
              <a:t>Consultation with Perinatal Quality Leaders </a:t>
            </a:r>
          </a:p>
          <a:p>
            <a:pPr algn="ctr">
              <a:lnSpc>
                <a:spcPct val="90000"/>
              </a:lnSpc>
              <a:buClr>
                <a:srgbClr val="F58466"/>
              </a:buClr>
              <a:defRPr/>
            </a:pPr>
            <a:r>
              <a:rPr lang="en-US" altLang="en-US" sz="1200" i="1" dirty="0">
                <a:solidFill>
                  <a:schemeClr val="tx1"/>
                </a:solidFill>
                <a:latin typeface="Arial Narrow" pitchFamily="34" charset="0"/>
              </a:rPr>
              <a:t>OH, CA, NC, FL</a:t>
            </a:r>
          </a:p>
        </p:txBody>
      </p:sp>
      <p:sp>
        <p:nvSpPr>
          <p:cNvPr id="61" name="Rectangle 60"/>
          <p:cNvSpPr/>
          <p:nvPr/>
        </p:nvSpPr>
        <p:spPr>
          <a:xfrm>
            <a:off x="2743200" y="3351639"/>
            <a:ext cx="1676400" cy="5334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dirty="0">
                <a:solidFill>
                  <a:schemeClr val="tx1"/>
                </a:solidFill>
                <a:latin typeface="Arial Narrow" pitchFamily="34" charset="0"/>
              </a:rPr>
              <a:t>Launch </a:t>
            </a:r>
            <a:r>
              <a:rPr lang="en-US" altLang="en-US" sz="1200" b="1" dirty="0" smtClean="0">
                <a:solidFill>
                  <a:schemeClr val="tx1"/>
                </a:solidFill>
                <a:latin typeface="Arial Narrow" pitchFamily="34" charset="0"/>
              </a:rPr>
              <a:t>EED </a:t>
            </a:r>
            <a:r>
              <a:rPr lang="en-US" altLang="en-US" sz="1200" b="1" dirty="0">
                <a:solidFill>
                  <a:schemeClr val="tx1"/>
                </a:solidFill>
                <a:latin typeface="Arial Narrow" pitchFamily="34" charset="0"/>
              </a:rPr>
              <a:t>and Neonatal </a:t>
            </a:r>
            <a:r>
              <a:rPr lang="en-US" altLang="en-US" sz="1200" b="1" dirty="0" smtClean="0">
                <a:solidFill>
                  <a:schemeClr val="tx1"/>
                </a:solidFill>
                <a:latin typeface="Arial Narrow" pitchFamily="34" charset="0"/>
              </a:rPr>
              <a:t>Nutrition Initiatives</a:t>
            </a:r>
            <a:endParaRPr lang="en-US" altLang="en-US" sz="1200" i="1" dirty="0">
              <a:solidFill>
                <a:schemeClr val="tx1"/>
              </a:solidFill>
              <a:latin typeface="Arial Narrow" pitchFamily="34" charset="0"/>
            </a:endParaRPr>
          </a:p>
        </p:txBody>
      </p:sp>
      <p:sp>
        <p:nvSpPr>
          <p:cNvPr id="73" name="Rectangle 72"/>
          <p:cNvSpPr/>
          <p:nvPr/>
        </p:nvSpPr>
        <p:spPr>
          <a:xfrm>
            <a:off x="5867399" y="1751439"/>
            <a:ext cx="914400" cy="8128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dirty="0">
                <a:solidFill>
                  <a:schemeClr val="tx1"/>
                </a:solidFill>
                <a:latin typeface="Arial Narrow" pitchFamily="34" charset="0"/>
              </a:rPr>
              <a:t>2</a:t>
            </a:r>
            <a:r>
              <a:rPr lang="en-US" altLang="en-US" sz="1200" b="1" baseline="30000" dirty="0">
                <a:solidFill>
                  <a:schemeClr val="tx1"/>
                </a:solidFill>
                <a:latin typeface="Arial Narrow" pitchFamily="34" charset="0"/>
              </a:rPr>
              <a:t>nd</a:t>
            </a:r>
            <a:r>
              <a:rPr lang="en-US" altLang="en-US" sz="1200" b="1" dirty="0">
                <a:solidFill>
                  <a:schemeClr val="tx1"/>
                </a:solidFill>
                <a:latin typeface="Arial Narrow" pitchFamily="34" charset="0"/>
              </a:rPr>
              <a:t> Annual ILPQC </a:t>
            </a:r>
            <a:r>
              <a:rPr lang="en-US" altLang="en-US" sz="1200" b="1" dirty="0" smtClean="0">
                <a:solidFill>
                  <a:schemeClr val="tx1"/>
                </a:solidFill>
                <a:latin typeface="Arial Narrow" pitchFamily="34" charset="0"/>
              </a:rPr>
              <a:t>Conference</a:t>
            </a:r>
            <a:endParaRPr lang="en-US" altLang="en-US" sz="1200" b="1" dirty="0">
              <a:solidFill>
                <a:schemeClr val="tx1"/>
              </a:solidFill>
              <a:latin typeface="Arial Narrow" pitchFamily="34" charset="0"/>
            </a:endParaRPr>
          </a:p>
        </p:txBody>
      </p:sp>
      <p:cxnSp>
        <p:nvCxnSpPr>
          <p:cNvPr id="74" name="Straight Connector 73"/>
          <p:cNvCxnSpPr/>
          <p:nvPr/>
        </p:nvCxnSpPr>
        <p:spPr>
          <a:xfrm flipH="1">
            <a:off x="5867398" y="1980042"/>
            <a:ext cx="1" cy="3428997"/>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562598" y="5409043"/>
            <a:ext cx="609600" cy="415498"/>
          </a:xfrm>
          <a:prstGeom prst="rect">
            <a:avLst/>
          </a:prstGeom>
          <a:noFill/>
        </p:spPr>
        <p:txBody>
          <a:bodyPr>
            <a:spAutoFit/>
          </a:bodyPr>
          <a:lstStyle/>
          <a:p>
            <a:pPr algn="ctr">
              <a:defRPr/>
            </a:pPr>
            <a:r>
              <a:rPr lang="en-US" sz="1050" b="1" dirty="0">
                <a:solidFill>
                  <a:schemeClr val="accent2"/>
                </a:solidFill>
                <a:latin typeface="Arial" panose="020B0604020202020204" pitchFamily="34" charset="0"/>
              </a:rPr>
              <a:t>Nov.</a:t>
            </a:r>
            <a:br>
              <a:rPr lang="en-US" sz="1050" b="1" dirty="0">
                <a:solidFill>
                  <a:schemeClr val="accent2"/>
                </a:solidFill>
                <a:latin typeface="Arial" panose="020B0604020202020204" pitchFamily="34" charset="0"/>
              </a:rPr>
            </a:br>
            <a:r>
              <a:rPr lang="en-US" sz="1050" b="1" dirty="0">
                <a:solidFill>
                  <a:schemeClr val="accent2"/>
                </a:solidFill>
                <a:latin typeface="Arial" panose="020B0604020202020204" pitchFamily="34" charset="0"/>
              </a:rPr>
              <a:t>2014</a:t>
            </a:r>
          </a:p>
        </p:txBody>
      </p:sp>
      <p:sp>
        <p:nvSpPr>
          <p:cNvPr id="62" name="Rectangle 61"/>
          <p:cNvSpPr/>
          <p:nvPr/>
        </p:nvSpPr>
        <p:spPr>
          <a:xfrm>
            <a:off x="6248399" y="2818239"/>
            <a:ext cx="914400" cy="8128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dirty="0" smtClean="0">
                <a:solidFill>
                  <a:schemeClr val="tx1"/>
                </a:solidFill>
                <a:latin typeface="Arial Narrow" pitchFamily="34" charset="0"/>
              </a:rPr>
              <a:t>Launch Birth Certificate Initiative</a:t>
            </a:r>
            <a:endParaRPr lang="en-US" altLang="en-US" sz="1200" b="1" dirty="0">
              <a:solidFill>
                <a:schemeClr val="tx1"/>
              </a:solidFill>
              <a:latin typeface="Arial Narrow" pitchFamily="34" charset="0"/>
            </a:endParaRPr>
          </a:p>
        </p:txBody>
      </p:sp>
      <p:cxnSp>
        <p:nvCxnSpPr>
          <p:cNvPr id="63" name="Straight Connector 62"/>
          <p:cNvCxnSpPr/>
          <p:nvPr/>
        </p:nvCxnSpPr>
        <p:spPr>
          <a:xfrm>
            <a:off x="6248398" y="2970639"/>
            <a:ext cx="1" cy="2438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5943598" y="5409043"/>
            <a:ext cx="609600" cy="415498"/>
          </a:xfrm>
          <a:prstGeom prst="rect">
            <a:avLst/>
          </a:prstGeom>
          <a:noFill/>
        </p:spPr>
        <p:txBody>
          <a:bodyPr>
            <a:spAutoFit/>
          </a:bodyPr>
          <a:lstStyle/>
          <a:p>
            <a:pPr algn="ctr">
              <a:defRPr/>
            </a:pPr>
            <a:r>
              <a:rPr lang="en-US" sz="1050" b="1" dirty="0" smtClean="0">
                <a:solidFill>
                  <a:schemeClr val="accent2"/>
                </a:solidFill>
              </a:rPr>
              <a:t>Dec</a:t>
            </a:r>
            <a:r>
              <a:rPr lang="en-US" sz="1050" b="1" dirty="0" smtClean="0">
                <a:solidFill>
                  <a:schemeClr val="accent2"/>
                </a:solidFill>
                <a:latin typeface="Arial" panose="020B0604020202020204" pitchFamily="34" charset="0"/>
              </a:rPr>
              <a:t>.</a:t>
            </a:r>
            <a:r>
              <a:rPr lang="en-US" sz="1050" b="1" dirty="0">
                <a:solidFill>
                  <a:schemeClr val="accent2"/>
                </a:solidFill>
                <a:latin typeface="Arial" panose="020B0604020202020204" pitchFamily="34" charset="0"/>
              </a:rPr>
              <a:t/>
            </a:r>
            <a:br>
              <a:rPr lang="en-US" sz="1050" b="1" dirty="0">
                <a:solidFill>
                  <a:schemeClr val="accent2"/>
                </a:solidFill>
                <a:latin typeface="Arial" panose="020B0604020202020204" pitchFamily="34" charset="0"/>
              </a:rPr>
            </a:br>
            <a:r>
              <a:rPr lang="en-US" sz="1050" b="1" dirty="0">
                <a:solidFill>
                  <a:schemeClr val="accent2"/>
                </a:solidFill>
                <a:latin typeface="Arial" panose="020B0604020202020204" pitchFamily="34" charset="0"/>
              </a:rPr>
              <a:t>2014</a:t>
            </a:r>
          </a:p>
        </p:txBody>
      </p:sp>
      <p:sp>
        <p:nvSpPr>
          <p:cNvPr id="65" name="Rectangle 64"/>
          <p:cNvSpPr/>
          <p:nvPr/>
        </p:nvSpPr>
        <p:spPr>
          <a:xfrm>
            <a:off x="6934200" y="3759200"/>
            <a:ext cx="914400" cy="8128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dirty="0" smtClean="0">
                <a:solidFill>
                  <a:schemeClr val="tx1"/>
                </a:solidFill>
                <a:latin typeface="Arial Narrow" pitchFamily="34" charset="0"/>
              </a:rPr>
              <a:t>Launch Golden Hour Initiative</a:t>
            </a:r>
            <a:endParaRPr lang="en-US" altLang="en-US" sz="1200" b="1" dirty="0">
              <a:solidFill>
                <a:schemeClr val="tx1"/>
              </a:solidFill>
              <a:latin typeface="Arial Narrow" pitchFamily="34" charset="0"/>
            </a:endParaRPr>
          </a:p>
        </p:txBody>
      </p:sp>
      <p:cxnSp>
        <p:nvCxnSpPr>
          <p:cNvPr id="67" name="Straight Connector 66"/>
          <p:cNvCxnSpPr/>
          <p:nvPr/>
        </p:nvCxnSpPr>
        <p:spPr>
          <a:xfrm>
            <a:off x="6934199" y="3885039"/>
            <a:ext cx="1" cy="1525943"/>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629399" y="5410986"/>
            <a:ext cx="609600" cy="415498"/>
          </a:xfrm>
          <a:prstGeom prst="rect">
            <a:avLst/>
          </a:prstGeom>
          <a:noFill/>
        </p:spPr>
        <p:txBody>
          <a:bodyPr>
            <a:spAutoFit/>
          </a:bodyPr>
          <a:lstStyle/>
          <a:p>
            <a:pPr algn="ctr">
              <a:defRPr/>
            </a:pPr>
            <a:r>
              <a:rPr lang="en-US" sz="1050" b="1" dirty="0" smtClean="0">
                <a:solidFill>
                  <a:schemeClr val="accent2"/>
                </a:solidFill>
              </a:rPr>
              <a:t>Apr</a:t>
            </a:r>
            <a:r>
              <a:rPr lang="en-US" sz="1050" b="1" dirty="0" smtClean="0">
                <a:solidFill>
                  <a:schemeClr val="accent2"/>
                </a:solidFill>
                <a:latin typeface="Arial" panose="020B0604020202020204" pitchFamily="34" charset="0"/>
              </a:rPr>
              <a:t>.</a:t>
            </a:r>
            <a:r>
              <a:rPr lang="en-US" sz="1050" b="1" dirty="0">
                <a:solidFill>
                  <a:schemeClr val="accent2"/>
                </a:solidFill>
                <a:latin typeface="Arial" panose="020B0604020202020204" pitchFamily="34" charset="0"/>
              </a:rPr>
              <a:t/>
            </a:r>
            <a:br>
              <a:rPr lang="en-US" sz="1050" b="1" dirty="0">
                <a:solidFill>
                  <a:schemeClr val="accent2"/>
                </a:solidFill>
                <a:latin typeface="Arial" panose="020B0604020202020204" pitchFamily="34" charset="0"/>
              </a:rPr>
            </a:br>
            <a:r>
              <a:rPr lang="en-US" sz="1050" b="1" dirty="0" smtClean="0">
                <a:solidFill>
                  <a:schemeClr val="accent2"/>
                </a:solidFill>
                <a:latin typeface="Arial" panose="020B0604020202020204" pitchFamily="34" charset="0"/>
              </a:rPr>
              <a:t>2015</a:t>
            </a:r>
            <a:endParaRPr lang="en-US" sz="1050" b="1" dirty="0">
              <a:solidFill>
                <a:schemeClr val="accent2"/>
              </a:solidFill>
              <a:latin typeface="Arial" panose="020B0604020202020204" pitchFamily="34" charset="0"/>
            </a:endParaRPr>
          </a:p>
        </p:txBody>
      </p:sp>
      <p:sp>
        <p:nvSpPr>
          <p:cNvPr id="71" name="Rectangle 70"/>
          <p:cNvSpPr/>
          <p:nvPr/>
        </p:nvSpPr>
        <p:spPr>
          <a:xfrm>
            <a:off x="8077201" y="1752600"/>
            <a:ext cx="914400" cy="812800"/>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buClr>
                <a:srgbClr val="F58466"/>
              </a:buClr>
              <a:defRPr/>
            </a:pPr>
            <a:r>
              <a:rPr lang="en-US" altLang="en-US" sz="1200" b="1" dirty="0">
                <a:solidFill>
                  <a:schemeClr val="tx1"/>
                </a:solidFill>
                <a:latin typeface="Arial Narrow" pitchFamily="34" charset="0"/>
              </a:rPr>
              <a:t>3</a:t>
            </a:r>
            <a:r>
              <a:rPr lang="en-US" altLang="en-US" sz="1200" b="1" baseline="30000" dirty="0" smtClean="0">
                <a:solidFill>
                  <a:schemeClr val="tx1"/>
                </a:solidFill>
                <a:latin typeface="Arial Narrow" pitchFamily="34" charset="0"/>
              </a:rPr>
              <a:t>nd</a:t>
            </a:r>
            <a:r>
              <a:rPr lang="en-US" altLang="en-US" sz="1200" b="1" dirty="0" smtClean="0">
                <a:solidFill>
                  <a:schemeClr val="tx1"/>
                </a:solidFill>
                <a:latin typeface="Arial Narrow" pitchFamily="34" charset="0"/>
              </a:rPr>
              <a:t> </a:t>
            </a:r>
            <a:r>
              <a:rPr lang="en-US" altLang="en-US" sz="1200" b="1" dirty="0">
                <a:solidFill>
                  <a:schemeClr val="tx1"/>
                </a:solidFill>
                <a:latin typeface="Arial Narrow" pitchFamily="34" charset="0"/>
              </a:rPr>
              <a:t>Annual ILPQC </a:t>
            </a:r>
            <a:r>
              <a:rPr lang="en-US" altLang="en-US" sz="1200" b="1" dirty="0" smtClean="0">
                <a:solidFill>
                  <a:schemeClr val="tx1"/>
                </a:solidFill>
                <a:latin typeface="Arial Narrow" pitchFamily="34" charset="0"/>
              </a:rPr>
              <a:t>Conference</a:t>
            </a:r>
            <a:endParaRPr lang="en-US" altLang="en-US" sz="1200" b="1" dirty="0">
              <a:solidFill>
                <a:schemeClr val="tx1"/>
              </a:solidFill>
              <a:latin typeface="Arial Narrow" pitchFamily="34" charset="0"/>
            </a:endParaRPr>
          </a:p>
        </p:txBody>
      </p:sp>
      <p:cxnSp>
        <p:nvCxnSpPr>
          <p:cNvPr id="72" name="Straight Connector 71"/>
          <p:cNvCxnSpPr/>
          <p:nvPr/>
        </p:nvCxnSpPr>
        <p:spPr>
          <a:xfrm flipH="1">
            <a:off x="8077200" y="1981203"/>
            <a:ext cx="1" cy="3428997"/>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772400" y="5410204"/>
            <a:ext cx="609600" cy="415498"/>
          </a:xfrm>
          <a:prstGeom prst="rect">
            <a:avLst/>
          </a:prstGeom>
          <a:noFill/>
        </p:spPr>
        <p:txBody>
          <a:bodyPr>
            <a:spAutoFit/>
          </a:bodyPr>
          <a:lstStyle/>
          <a:p>
            <a:pPr algn="ctr">
              <a:defRPr/>
            </a:pPr>
            <a:r>
              <a:rPr lang="en-US" sz="1050" b="1" dirty="0">
                <a:solidFill>
                  <a:schemeClr val="accent2"/>
                </a:solidFill>
                <a:latin typeface="Arial" panose="020B0604020202020204" pitchFamily="34" charset="0"/>
              </a:rPr>
              <a:t>Nov.</a:t>
            </a:r>
            <a:br>
              <a:rPr lang="en-US" sz="1050" b="1" dirty="0">
                <a:solidFill>
                  <a:schemeClr val="accent2"/>
                </a:solidFill>
                <a:latin typeface="Arial" panose="020B0604020202020204" pitchFamily="34" charset="0"/>
              </a:rPr>
            </a:br>
            <a:r>
              <a:rPr lang="en-US" sz="1050" b="1" dirty="0" smtClean="0">
                <a:solidFill>
                  <a:schemeClr val="accent2"/>
                </a:solidFill>
                <a:latin typeface="Arial" panose="020B0604020202020204" pitchFamily="34" charset="0"/>
              </a:rPr>
              <a:t>2015</a:t>
            </a:r>
            <a:endParaRPr lang="en-US" sz="1050" b="1" dirty="0">
              <a:solidFill>
                <a:schemeClr val="accent2"/>
              </a:solidFill>
              <a:latin typeface="Arial" panose="020B0604020202020204" pitchFamily="34" charset="0"/>
            </a:endParaRPr>
          </a:p>
        </p:txBody>
      </p:sp>
    </p:spTree>
    <p:extLst>
      <p:ext uri="{BB962C8B-B14F-4D97-AF65-F5344CB8AC3E}">
        <p14:creationId xmlns:p14="http://schemas.microsoft.com/office/powerpoint/2010/main" val="621196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Goal 1: Increase State-wide Participation</a:t>
            </a:r>
            <a:endParaRPr lang="en-US" altLang="en-US" sz="4000" b="1" dirty="0">
              <a:solidFill>
                <a:srgbClr val="F58466"/>
              </a:solidFill>
              <a:latin typeface="Goudy Old Style" pitchFamily="18" charset="0"/>
            </a:endParaRPr>
          </a:p>
        </p:txBody>
      </p:sp>
      <p:sp>
        <p:nvSpPr>
          <p:cNvPr id="16387" name="Content Placeholder 3"/>
          <p:cNvSpPr>
            <a:spLocks noGrp="1"/>
          </p:cNvSpPr>
          <p:nvPr>
            <p:ph idx="1"/>
          </p:nvPr>
        </p:nvSpPr>
        <p:spPr>
          <a:xfrm>
            <a:off x="457200" y="1676402"/>
            <a:ext cx="8229600" cy="4830763"/>
          </a:xfrm>
        </p:spPr>
        <p:txBody>
          <a:bodyPr/>
          <a:lstStyle/>
          <a:p>
            <a:pPr eaLnBrk="1" hangingPunct="1">
              <a:buClr>
                <a:srgbClr val="F58466"/>
              </a:buClr>
            </a:pPr>
            <a:r>
              <a:rPr lang="en-US" altLang="en-US" sz="2800" dirty="0"/>
              <a:t>Increased the number of hospitals participating in QI initiatives from 50 to </a:t>
            </a:r>
            <a:r>
              <a:rPr lang="en-US" altLang="en-US" sz="2800" dirty="0" smtClean="0"/>
              <a:t>109</a:t>
            </a:r>
            <a:endParaRPr lang="en-US" altLang="en-US" sz="2800" dirty="0"/>
          </a:p>
          <a:p>
            <a:pPr eaLnBrk="1" hangingPunct="1">
              <a:buClr>
                <a:srgbClr val="F58466"/>
              </a:buClr>
            </a:pPr>
            <a:r>
              <a:rPr lang="en-US" altLang="en-US" sz="2800" dirty="0" smtClean="0"/>
              <a:t>Increased </a:t>
            </a:r>
            <a:r>
              <a:rPr lang="en-US" altLang="en-US" sz="2800" dirty="0"/>
              <a:t>advisory group participation</a:t>
            </a:r>
          </a:p>
          <a:p>
            <a:pPr lvl="1" eaLnBrk="1" hangingPunct="1">
              <a:buClr>
                <a:srgbClr val="004990"/>
              </a:buClr>
              <a:buFont typeface="Arial" panose="020B0604020202020204" pitchFamily="34" charset="0"/>
              <a:buChar char="•"/>
            </a:pPr>
            <a:r>
              <a:rPr lang="en-US" altLang="en-US" sz="2400" dirty="0" smtClean="0"/>
              <a:t>OB Advisory Group – 73 members </a:t>
            </a:r>
            <a:r>
              <a:rPr lang="en-US" altLang="en-US" sz="2400" dirty="0" smtClean="0"/>
              <a:t>representing 34 hospitals with 25-30 participants on each monthly call</a:t>
            </a:r>
            <a:endParaRPr lang="en-US" altLang="en-US" sz="2400" dirty="0" smtClean="0"/>
          </a:p>
          <a:p>
            <a:pPr lvl="1" eaLnBrk="1" hangingPunct="1">
              <a:buClr>
                <a:srgbClr val="004990"/>
              </a:buClr>
              <a:buFont typeface="Arial" panose="020B0604020202020204" pitchFamily="34" charset="0"/>
              <a:buChar char="•"/>
            </a:pPr>
            <a:r>
              <a:rPr lang="en-US" altLang="en-US" sz="2400" dirty="0" smtClean="0"/>
              <a:t>Neonatal Advisory – 17 members representing 17 hospitals</a:t>
            </a:r>
          </a:p>
          <a:p>
            <a:pPr lvl="1" eaLnBrk="1" hangingPunct="1">
              <a:buClr>
                <a:srgbClr val="004990"/>
              </a:buClr>
              <a:buFont typeface="Arial" panose="020B0604020202020204" pitchFamily="34" charset="0"/>
              <a:buChar char="•"/>
            </a:pPr>
            <a:r>
              <a:rPr lang="en-US" altLang="en-US" sz="2400" dirty="0" smtClean="0"/>
              <a:t>Data Advisory – 20 members representing 17 hospitals</a:t>
            </a:r>
            <a:endParaRPr lang="en-US" altLang="en-US" sz="2400" dirty="0"/>
          </a:p>
        </p:txBody>
      </p:sp>
    </p:spTree>
    <p:extLst>
      <p:ext uri="{BB962C8B-B14F-4D97-AF65-F5344CB8AC3E}">
        <p14:creationId xmlns:p14="http://schemas.microsoft.com/office/powerpoint/2010/main" val="848546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3051"/>
            <a:ext cx="8229600" cy="869951"/>
          </a:xfrm>
        </p:spPr>
        <p:txBody>
          <a:bodyPr/>
          <a:lstStyle/>
          <a:p>
            <a:pPr eaLnBrk="1" hangingPunct="1"/>
            <a:r>
              <a:rPr lang="en-US" altLang="en-US" sz="4000" dirty="0" smtClean="0">
                <a:solidFill>
                  <a:srgbClr val="F58466"/>
                </a:solidFill>
                <a:latin typeface="Goudy Old Style" pitchFamily="18" charset="0"/>
              </a:rPr>
              <a:t>Hospital Engagement </a:t>
            </a:r>
            <a:endParaRPr lang="en-US" altLang="en-US" sz="4000" dirty="0" smtClean="0">
              <a:solidFill>
                <a:schemeClr val="accent2"/>
              </a:solidFill>
              <a:latin typeface="Goudy Old Style" pitchFamily="18" charset="0"/>
            </a:endParaRPr>
          </a:p>
        </p:txBody>
      </p:sp>
      <p:sp>
        <p:nvSpPr>
          <p:cNvPr id="28676" name="TextBox 10"/>
          <p:cNvSpPr txBox="1">
            <a:spLocks noChangeArrowheads="1"/>
          </p:cNvSpPr>
          <p:nvPr/>
        </p:nvSpPr>
        <p:spPr bwMode="auto">
          <a:xfrm>
            <a:off x="247934" y="1502151"/>
            <a:ext cx="434340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900">
                <a:solidFill>
                  <a:schemeClr val="tx1"/>
                </a:solidFill>
                <a:latin typeface="Arial" charset="0"/>
                <a:ea typeface="MS PGothic" pitchFamily="34" charset="-128"/>
              </a:defRPr>
            </a:lvl1pPr>
            <a:lvl2pPr marL="615950" indent="-342900">
              <a:defRPr sz="2600">
                <a:solidFill>
                  <a:schemeClr val="tx1"/>
                </a:solidFill>
                <a:latin typeface="Arial" charset="0"/>
                <a:ea typeface="MS PGothic" pitchFamily="34" charset="-128"/>
              </a:defRPr>
            </a:lvl2pPr>
            <a:lvl3pPr marL="1143000">
              <a:defRPr sz="2300">
                <a:solidFill>
                  <a:schemeClr val="tx1"/>
                </a:solidFill>
                <a:latin typeface="Arial" charset="0"/>
                <a:ea typeface="MS PGothic" pitchFamily="34" charset="-128"/>
              </a:defRPr>
            </a:lvl3pPr>
            <a:lvl4pPr marL="1600200">
              <a:defRPr sz="2000">
                <a:solidFill>
                  <a:schemeClr val="tx1"/>
                </a:solidFill>
                <a:latin typeface="Arial" charset="0"/>
                <a:ea typeface="MS PGothic" pitchFamily="34" charset="-128"/>
              </a:defRPr>
            </a:lvl4pPr>
            <a:lvl5pPr marL="2057400">
              <a:defRPr sz="2000">
                <a:solidFill>
                  <a:schemeClr val="tx1"/>
                </a:solidFill>
                <a:latin typeface="Arial" charset="0"/>
                <a:ea typeface="MS PGothic" pitchFamily="34" charset="-128"/>
              </a:defRPr>
            </a:lvl5pPr>
            <a:lvl6pPr marL="2514600" eaLnBrk="0" fontAlgn="base" hangingPunct="0">
              <a:spcBef>
                <a:spcPts val="400"/>
              </a:spcBef>
              <a:spcAft>
                <a:spcPct val="0"/>
              </a:spcAft>
              <a:buClr>
                <a:srgbClr val="788BBC"/>
              </a:buClr>
              <a:buSzPct val="65000"/>
              <a:buFont typeface="Wingdings" pitchFamily="2" charset="2"/>
              <a:buChar char=""/>
              <a:defRPr sz="2000">
                <a:solidFill>
                  <a:schemeClr val="tx1"/>
                </a:solidFill>
                <a:latin typeface="Arial" charset="0"/>
                <a:ea typeface="MS PGothic" pitchFamily="34" charset="-128"/>
              </a:defRPr>
            </a:lvl6pPr>
            <a:lvl7pPr marL="2971800" eaLnBrk="0" fontAlgn="base" hangingPunct="0">
              <a:spcBef>
                <a:spcPts val="400"/>
              </a:spcBef>
              <a:spcAft>
                <a:spcPct val="0"/>
              </a:spcAft>
              <a:buClr>
                <a:srgbClr val="788BBC"/>
              </a:buClr>
              <a:buSzPct val="65000"/>
              <a:buFont typeface="Wingdings" pitchFamily="2" charset="2"/>
              <a:buChar char=""/>
              <a:defRPr sz="2000">
                <a:solidFill>
                  <a:schemeClr val="tx1"/>
                </a:solidFill>
                <a:latin typeface="Arial" charset="0"/>
                <a:ea typeface="MS PGothic" pitchFamily="34" charset="-128"/>
              </a:defRPr>
            </a:lvl7pPr>
            <a:lvl8pPr marL="3429000" eaLnBrk="0" fontAlgn="base" hangingPunct="0">
              <a:spcBef>
                <a:spcPts val="400"/>
              </a:spcBef>
              <a:spcAft>
                <a:spcPct val="0"/>
              </a:spcAft>
              <a:buClr>
                <a:srgbClr val="788BBC"/>
              </a:buClr>
              <a:buSzPct val="65000"/>
              <a:buFont typeface="Wingdings" pitchFamily="2" charset="2"/>
              <a:buChar char=""/>
              <a:defRPr sz="2000">
                <a:solidFill>
                  <a:schemeClr val="tx1"/>
                </a:solidFill>
                <a:latin typeface="Arial" charset="0"/>
                <a:ea typeface="MS PGothic" pitchFamily="34" charset="-128"/>
              </a:defRPr>
            </a:lvl8pPr>
            <a:lvl9pPr marL="3886200" eaLnBrk="0" fontAlgn="base" hangingPunct="0">
              <a:spcBef>
                <a:spcPts val="400"/>
              </a:spcBef>
              <a:spcAft>
                <a:spcPct val="0"/>
              </a:spcAft>
              <a:buClr>
                <a:srgbClr val="788BBC"/>
              </a:buClr>
              <a:buSzPct val="65000"/>
              <a:buFont typeface="Wingdings" pitchFamily="2" charset="2"/>
              <a:buChar char=""/>
              <a:defRPr sz="2000">
                <a:solidFill>
                  <a:schemeClr val="tx1"/>
                </a:solidFill>
                <a:latin typeface="Arial" charset="0"/>
                <a:ea typeface="MS PGothic" pitchFamily="34" charset="-128"/>
              </a:defRPr>
            </a:lvl9pPr>
          </a:lstStyle>
          <a:p>
            <a:pPr marL="342900" indent="-342900" eaLnBrk="1" hangingPunct="1">
              <a:lnSpc>
                <a:spcPct val="110000"/>
              </a:lnSpc>
              <a:buClr>
                <a:srgbClr val="F58466"/>
              </a:buClr>
              <a:buSzPct val="104000"/>
              <a:buFont typeface="Arial" panose="020B0604020202020204" pitchFamily="34" charset="0"/>
              <a:buChar char="•"/>
            </a:pPr>
            <a:r>
              <a:rPr lang="en-US" altLang="en-US" sz="2400" dirty="0" smtClean="0"/>
              <a:t>109</a:t>
            </a:r>
            <a:r>
              <a:rPr lang="en-US" altLang="en-US" sz="2400" dirty="0" smtClean="0">
                <a:solidFill>
                  <a:schemeClr val="accent5"/>
                </a:solidFill>
              </a:rPr>
              <a:t> </a:t>
            </a:r>
            <a:r>
              <a:rPr lang="en-US" altLang="en-US" sz="2400" dirty="0"/>
              <a:t>hospitals</a:t>
            </a:r>
            <a:r>
              <a:rPr lang="en-US" altLang="en-US" sz="2400" dirty="0">
                <a:solidFill>
                  <a:schemeClr val="accent5"/>
                </a:solidFill>
              </a:rPr>
              <a:t> </a:t>
            </a:r>
            <a:r>
              <a:rPr lang="en-US" altLang="en-US" sz="2400" dirty="0"/>
              <a:t>participating in one or more </a:t>
            </a:r>
            <a:r>
              <a:rPr lang="en-US" altLang="en-US" sz="2400" dirty="0" smtClean="0"/>
              <a:t>ILPQC Initiative</a:t>
            </a:r>
          </a:p>
          <a:p>
            <a:pPr marL="342900" indent="-342900" eaLnBrk="1" hangingPunct="1">
              <a:lnSpc>
                <a:spcPct val="110000"/>
              </a:lnSpc>
              <a:buClr>
                <a:srgbClr val="F58466"/>
              </a:buClr>
              <a:buSzPct val="104000"/>
              <a:buFont typeface="Arial" panose="020B0604020202020204" pitchFamily="34" charset="0"/>
              <a:buChar char="•"/>
            </a:pPr>
            <a:r>
              <a:rPr lang="en-US" altLang="en-US" sz="2400" dirty="0" smtClean="0"/>
              <a:t>107 hospitals in OB </a:t>
            </a:r>
          </a:p>
          <a:p>
            <a:pPr eaLnBrk="1" hangingPunct="1">
              <a:lnSpc>
                <a:spcPct val="110000"/>
              </a:lnSpc>
              <a:buClr>
                <a:srgbClr val="F58466"/>
              </a:buClr>
              <a:buSzPct val="104000"/>
            </a:pPr>
            <a:r>
              <a:rPr lang="en-US" altLang="en-US" sz="2400" dirty="0"/>
              <a:t> </a:t>
            </a:r>
            <a:r>
              <a:rPr lang="en-US" altLang="en-US" sz="2400" dirty="0" smtClean="0"/>
              <a:t>   Initiatives</a:t>
            </a:r>
          </a:p>
          <a:p>
            <a:pPr lvl="1" eaLnBrk="1" hangingPunct="1">
              <a:lnSpc>
                <a:spcPct val="110000"/>
              </a:lnSpc>
              <a:buClr>
                <a:srgbClr val="004990"/>
              </a:buClr>
              <a:buSzPct val="104000"/>
              <a:buFont typeface="Arial" charset="0"/>
              <a:buChar char="•"/>
            </a:pPr>
            <a:r>
              <a:rPr lang="en-US" altLang="en-US" sz="2400" dirty="0" smtClean="0"/>
              <a:t>Over 95% of IL births covered by ILPQC</a:t>
            </a:r>
          </a:p>
          <a:p>
            <a:pPr marL="342900" indent="-342900" eaLnBrk="1" hangingPunct="1">
              <a:lnSpc>
                <a:spcPct val="110000"/>
              </a:lnSpc>
              <a:buClr>
                <a:srgbClr val="F58466"/>
              </a:buClr>
              <a:buSzPct val="104000"/>
              <a:buFont typeface="Arial" panose="020B0604020202020204" pitchFamily="34" charset="0"/>
              <a:buChar char="•"/>
            </a:pPr>
            <a:r>
              <a:rPr lang="en-US" altLang="en-US" sz="2400" dirty="0" smtClean="0"/>
              <a:t> 26 hospitals in Neonatal </a:t>
            </a:r>
            <a:br>
              <a:rPr lang="en-US" altLang="en-US" sz="2400" dirty="0" smtClean="0"/>
            </a:br>
            <a:r>
              <a:rPr lang="en-US" altLang="en-US" sz="2400" dirty="0" smtClean="0"/>
              <a:t>    Initiative</a:t>
            </a:r>
          </a:p>
          <a:p>
            <a:pPr lvl="1" eaLnBrk="1" hangingPunct="1">
              <a:lnSpc>
                <a:spcPct val="110000"/>
              </a:lnSpc>
              <a:buClr>
                <a:srgbClr val="004990"/>
              </a:buClr>
              <a:buSzPct val="104000"/>
              <a:buFont typeface="Arial" charset="0"/>
              <a:buChar char="•"/>
            </a:pPr>
            <a:r>
              <a:rPr lang="en-US" altLang="en-US" sz="2400" dirty="0" smtClean="0"/>
              <a:t>Over 85% of IL NICU beds covered </a:t>
            </a:r>
            <a:br>
              <a:rPr lang="en-US" altLang="en-US" sz="2400" dirty="0" smtClean="0"/>
            </a:br>
            <a:r>
              <a:rPr lang="en-US" altLang="en-US" sz="2400" dirty="0" smtClean="0"/>
              <a:t>by ILPQC</a:t>
            </a:r>
          </a:p>
          <a:p>
            <a:pPr marL="457200" indent="-457200">
              <a:lnSpc>
                <a:spcPct val="110000"/>
              </a:lnSpc>
              <a:buClr>
                <a:srgbClr val="F58466"/>
              </a:buClr>
              <a:buSzPct val="104000"/>
              <a:buBlip>
                <a:blip r:embed="rId3"/>
              </a:buBlip>
            </a:pPr>
            <a:endParaRPr lang="en-US" sz="2200" dirty="0"/>
          </a:p>
          <a:p>
            <a:pPr eaLnBrk="1" hangingPunct="1"/>
            <a:endParaRPr lang="en-US" altLang="en-US" sz="2800" dirty="0"/>
          </a:p>
        </p:txBody>
      </p:sp>
      <p:sp>
        <p:nvSpPr>
          <p:cNvPr id="10" name="Rectangle 9"/>
          <p:cNvSpPr/>
          <p:nvPr/>
        </p:nvSpPr>
        <p:spPr>
          <a:xfrm>
            <a:off x="5563672" y="2242801"/>
            <a:ext cx="227528" cy="241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4591338" y="5486400"/>
            <a:ext cx="2038067"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stretch>
            <a:fillRect/>
          </a:stretch>
        </p:blipFill>
        <p:spPr>
          <a:xfrm>
            <a:off x="4591333" y="1676400"/>
            <a:ext cx="4398000" cy="4572000"/>
          </a:xfrm>
          <a:prstGeom prst="rect">
            <a:avLst/>
          </a:prstGeom>
        </p:spPr>
      </p:pic>
      <p:sp>
        <p:nvSpPr>
          <p:cNvPr id="5" name="Rectangle 4"/>
          <p:cNvSpPr/>
          <p:nvPr/>
        </p:nvSpPr>
        <p:spPr>
          <a:xfrm>
            <a:off x="4591332" y="5181600"/>
            <a:ext cx="2038068"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419601" y="1676400"/>
            <a:ext cx="13716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043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1"/>
            <a:ext cx="6324600" cy="673100"/>
          </a:xfrm>
        </p:spPr>
        <p:txBody>
          <a:bodyPr/>
          <a:lstStyle/>
          <a:p>
            <a:pPr eaLnBrk="1" hangingPunct="1"/>
            <a:r>
              <a:rPr lang="en-US" altLang="en-US" sz="4000" dirty="0" smtClean="0">
                <a:solidFill>
                  <a:srgbClr val="F58466"/>
                </a:solidFill>
                <a:latin typeface="Goudy Old Style" panose="02020502050305020303" pitchFamily="18" charset="0"/>
              </a:rPr>
              <a:t>ILPQC Infrastructure</a:t>
            </a:r>
            <a:endParaRPr lang="en-US" altLang="en-US" dirty="0" smtClean="0">
              <a:solidFill>
                <a:srgbClr val="F58466"/>
              </a:solidFill>
              <a:latin typeface="Goudy Old Style" panose="02020502050305020303" pitchFamily="18" charset="0"/>
            </a:endParaRPr>
          </a:p>
        </p:txBody>
      </p:sp>
      <p:pic>
        <p:nvPicPr>
          <p:cNvPr id="2050" name="Picture 2" descr="S:\Nurse_OBS\FR1USER\Borders\ILPQC\ILPQC Org Chart_11 November 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769189"/>
            <a:ext cx="6829351" cy="530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07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4000" b="1" dirty="0">
                <a:solidFill>
                  <a:srgbClr val="F58466"/>
                </a:solidFill>
                <a:latin typeface="Goudy Old Style" pitchFamily="18" charset="0"/>
              </a:rPr>
              <a:t>OB Advisory </a:t>
            </a:r>
            <a:r>
              <a:rPr lang="en-US" sz="4000" b="1" dirty="0" smtClean="0">
                <a:solidFill>
                  <a:srgbClr val="F58466"/>
                </a:solidFill>
                <a:latin typeface="Goudy Old Style" pitchFamily="18" charset="0"/>
              </a:rPr>
              <a:t>Group </a:t>
            </a:r>
            <a:endParaRPr lang="en-US" sz="4000" b="1" dirty="0">
              <a:solidFill>
                <a:srgbClr val="F58466"/>
              </a:solidFill>
              <a:latin typeface="Goudy Old Style" pitchFamily="18" charset="0"/>
            </a:endParaRPr>
          </a:p>
        </p:txBody>
      </p:sp>
      <p:sp>
        <p:nvSpPr>
          <p:cNvPr id="4" name="Content Placeholder 3"/>
          <p:cNvSpPr>
            <a:spLocks noGrp="1"/>
          </p:cNvSpPr>
          <p:nvPr>
            <p:ph sz="half" idx="1"/>
          </p:nvPr>
        </p:nvSpPr>
        <p:spPr>
          <a:xfrm>
            <a:off x="457200" y="1295400"/>
            <a:ext cx="4038600" cy="4525963"/>
          </a:xfrm>
        </p:spPr>
        <p:txBody>
          <a:bodyPr>
            <a:normAutofit fontScale="25000" lnSpcReduction="20000"/>
          </a:bodyPr>
          <a:lstStyle/>
          <a:p>
            <a:pPr eaLnBrk="1" hangingPunct="1">
              <a:buClr>
                <a:srgbClr val="F58466"/>
              </a:buClr>
            </a:pPr>
            <a:r>
              <a:rPr lang="en-US" sz="7200" dirty="0"/>
              <a:t>Andrea </a:t>
            </a:r>
            <a:r>
              <a:rPr lang="en-US" sz="7200" dirty="0" smtClean="0"/>
              <a:t>Palmer</a:t>
            </a:r>
            <a:endParaRPr lang="en-US" sz="7200" dirty="0"/>
          </a:p>
          <a:p>
            <a:pPr eaLnBrk="1" hangingPunct="1">
              <a:buClr>
                <a:srgbClr val="F58466"/>
              </a:buClr>
            </a:pPr>
            <a:r>
              <a:rPr lang="en-US" sz="7200" dirty="0"/>
              <a:t>Angelique </a:t>
            </a:r>
            <a:r>
              <a:rPr lang="en-US" sz="7200" dirty="0" err="1" smtClean="0"/>
              <a:t>Rettig</a:t>
            </a:r>
            <a:r>
              <a:rPr lang="en-US" sz="7200" dirty="0" smtClean="0"/>
              <a:t>* </a:t>
            </a:r>
            <a:endParaRPr lang="en-US" sz="7200" dirty="0"/>
          </a:p>
          <a:p>
            <a:pPr eaLnBrk="1" hangingPunct="1">
              <a:buClr>
                <a:srgbClr val="F58466"/>
              </a:buClr>
            </a:pPr>
            <a:r>
              <a:rPr lang="en-US" sz="7200" dirty="0"/>
              <a:t>Angela </a:t>
            </a:r>
            <a:r>
              <a:rPr lang="en-US" sz="7200" dirty="0" smtClean="0"/>
              <a:t>Rodriguez</a:t>
            </a:r>
          </a:p>
          <a:p>
            <a:pPr eaLnBrk="1" hangingPunct="1">
              <a:buClr>
                <a:srgbClr val="F58466"/>
              </a:buClr>
            </a:pPr>
            <a:r>
              <a:rPr lang="en-US" sz="7200" dirty="0" smtClean="0"/>
              <a:t>Angie Bowen</a:t>
            </a:r>
            <a:endParaRPr lang="en-US" sz="7200" dirty="0"/>
          </a:p>
          <a:p>
            <a:pPr eaLnBrk="1" hangingPunct="1">
              <a:buClr>
                <a:srgbClr val="F58466"/>
              </a:buClr>
            </a:pPr>
            <a:r>
              <a:rPr lang="en-US" sz="7200" dirty="0"/>
              <a:t>Ann </a:t>
            </a:r>
            <a:r>
              <a:rPr lang="en-US" sz="7200" dirty="0" smtClean="0"/>
              <a:t>Borders*  </a:t>
            </a:r>
            <a:endParaRPr lang="en-US" sz="7200" dirty="0"/>
          </a:p>
          <a:p>
            <a:pPr eaLnBrk="1" hangingPunct="1">
              <a:buClr>
                <a:srgbClr val="F58466"/>
              </a:buClr>
            </a:pPr>
            <a:r>
              <a:rPr lang="en-US" sz="7200" dirty="0"/>
              <a:t>Barbara M. </a:t>
            </a:r>
            <a:r>
              <a:rPr lang="en-US" sz="7200" dirty="0" err="1" smtClean="0"/>
              <a:t>Scavone</a:t>
            </a:r>
            <a:endParaRPr lang="en-US" sz="7200" dirty="0"/>
          </a:p>
          <a:p>
            <a:pPr eaLnBrk="1" hangingPunct="1">
              <a:buClr>
                <a:srgbClr val="F58466"/>
              </a:buClr>
            </a:pPr>
            <a:r>
              <a:rPr lang="en-US" sz="7200" dirty="0"/>
              <a:t>Carol </a:t>
            </a:r>
            <a:r>
              <a:rPr lang="en-US" sz="7200" dirty="0" err="1"/>
              <a:t>Andrychowski</a:t>
            </a:r>
            <a:r>
              <a:rPr lang="en-US" sz="7200" dirty="0"/>
              <a:t> </a:t>
            </a:r>
          </a:p>
          <a:p>
            <a:pPr eaLnBrk="1" hangingPunct="1">
              <a:buClr>
                <a:srgbClr val="F58466"/>
              </a:buClr>
            </a:pPr>
            <a:r>
              <a:rPr lang="en-US" sz="7200" dirty="0"/>
              <a:t>Carol </a:t>
            </a:r>
            <a:r>
              <a:rPr lang="en-US" sz="7200" dirty="0" smtClean="0"/>
              <a:t>Burke*</a:t>
            </a:r>
            <a:endParaRPr lang="en-US" sz="7200" dirty="0"/>
          </a:p>
          <a:p>
            <a:pPr eaLnBrk="1" hangingPunct="1">
              <a:buClr>
                <a:srgbClr val="F58466"/>
              </a:buClr>
            </a:pPr>
            <a:r>
              <a:rPr lang="en-US" sz="7200" dirty="0"/>
              <a:t>Cindy </a:t>
            </a:r>
            <a:r>
              <a:rPr lang="en-US" sz="7200" dirty="0" smtClean="0"/>
              <a:t>Mitchell</a:t>
            </a:r>
            <a:endParaRPr lang="en-US" sz="7200" dirty="0"/>
          </a:p>
          <a:p>
            <a:pPr eaLnBrk="1" hangingPunct="1">
              <a:buClr>
                <a:srgbClr val="F58466"/>
              </a:buClr>
            </a:pPr>
            <a:r>
              <a:rPr lang="en-US" sz="7200" dirty="0"/>
              <a:t>Deb </a:t>
            </a:r>
            <a:r>
              <a:rPr lang="en-US" sz="7200" dirty="0" err="1"/>
              <a:t>Landacre</a:t>
            </a:r>
            <a:endParaRPr lang="en-US" sz="7200" dirty="0"/>
          </a:p>
          <a:p>
            <a:pPr eaLnBrk="1" hangingPunct="1">
              <a:buClr>
                <a:srgbClr val="F58466"/>
              </a:buClr>
            </a:pPr>
            <a:r>
              <a:rPr lang="en-US" sz="7200" dirty="0"/>
              <a:t>Debbie Miller </a:t>
            </a:r>
          </a:p>
          <a:p>
            <a:pPr eaLnBrk="1" hangingPunct="1">
              <a:buClr>
                <a:srgbClr val="F58466"/>
              </a:buClr>
            </a:pPr>
            <a:r>
              <a:rPr lang="en-US" sz="7200" dirty="0"/>
              <a:t>Debra </a:t>
            </a:r>
            <a:r>
              <a:rPr lang="en-US" sz="7200" dirty="0" err="1"/>
              <a:t>Kamradt</a:t>
            </a:r>
            <a:r>
              <a:rPr lang="en-US" sz="7200" dirty="0"/>
              <a:t> </a:t>
            </a:r>
          </a:p>
          <a:p>
            <a:pPr eaLnBrk="1" hangingPunct="1">
              <a:buClr>
                <a:srgbClr val="F58466"/>
              </a:buClr>
            </a:pPr>
            <a:r>
              <a:rPr lang="en-US" sz="7200" dirty="0"/>
              <a:t>Debbie </a:t>
            </a:r>
            <a:r>
              <a:rPr lang="en-US" sz="7200" dirty="0" err="1"/>
              <a:t>Schy</a:t>
            </a:r>
            <a:endParaRPr lang="en-US" sz="7200" dirty="0"/>
          </a:p>
          <a:p>
            <a:pPr eaLnBrk="1" hangingPunct="1">
              <a:buClr>
                <a:srgbClr val="F58466"/>
              </a:buClr>
            </a:pPr>
            <a:r>
              <a:rPr lang="en-US" sz="7200" dirty="0"/>
              <a:t>Felicia </a:t>
            </a:r>
            <a:r>
              <a:rPr lang="en-US" sz="7200" dirty="0" err="1"/>
              <a:t>Feifer</a:t>
            </a:r>
            <a:r>
              <a:rPr lang="en-US" sz="7200" dirty="0"/>
              <a:t> </a:t>
            </a:r>
          </a:p>
          <a:p>
            <a:pPr eaLnBrk="1" hangingPunct="1">
              <a:buClr>
                <a:srgbClr val="F58466"/>
              </a:buClr>
            </a:pPr>
            <a:r>
              <a:rPr lang="en-US" sz="7200" dirty="0"/>
              <a:t>Regina </a:t>
            </a:r>
            <a:r>
              <a:rPr lang="en-US" sz="7200" dirty="0" smtClean="0"/>
              <a:t>Gomez</a:t>
            </a:r>
          </a:p>
          <a:p>
            <a:pPr eaLnBrk="1" hangingPunct="1">
              <a:buClr>
                <a:srgbClr val="F58466"/>
              </a:buClr>
            </a:pPr>
            <a:r>
              <a:rPr lang="en-US" sz="7200" dirty="0" smtClean="0"/>
              <a:t>Jean Goodman</a:t>
            </a:r>
          </a:p>
          <a:p>
            <a:pPr eaLnBrk="1" hangingPunct="1">
              <a:buClr>
                <a:srgbClr val="F58466"/>
              </a:buClr>
            </a:pPr>
            <a:r>
              <a:rPr lang="en-US" sz="7200" dirty="0" smtClean="0"/>
              <a:t>Jim Keller* </a:t>
            </a:r>
          </a:p>
          <a:p>
            <a:pPr marL="0" indent="0" eaLnBrk="1" hangingPunct="1">
              <a:buClr>
                <a:srgbClr val="F58466"/>
              </a:buClr>
              <a:buNone/>
            </a:pPr>
            <a:endParaRPr lang="en-US" sz="7200" dirty="0"/>
          </a:p>
          <a:p>
            <a:pPr marL="0" indent="0">
              <a:buNone/>
            </a:pPr>
            <a:r>
              <a:rPr lang="en-US" sz="7200" dirty="0"/>
              <a:t>*</a:t>
            </a:r>
            <a:r>
              <a:rPr lang="en-US" sz="7200" dirty="0" smtClean="0"/>
              <a:t>Hypertension Leadership Team</a:t>
            </a:r>
            <a:endParaRPr lang="en-US" sz="7200" dirty="0"/>
          </a:p>
        </p:txBody>
      </p:sp>
      <p:sp>
        <p:nvSpPr>
          <p:cNvPr id="5" name="Content Placeholder 4"/>
          <p:cNvSpPr>
            <a:spLocks noGrp="1"/>
          </p:cNvSpPr>
          <p:nvPr>
            <p:ph sz="half" idx="2"/>
          </p:nvPr>
        </p:nvSpPr>
        <p:spPr>
          <a:xfrm>
            <a:off x="4622369" y="1295400"/>
            <a:ext cx="4038600" cy="4525963"/>
          </a:xfrm>
        </p:spPr>
        <p:txBody>
          <a:bodyPr>
            <a:normAutofit fontScale="25000" lnSpcReduction="20000"/>
          </a:bodyPr>
          <a:lstStyle/>
          <a:p>
            <a:pPr eaLnBrk="1" hangingPunct="1">
              <a:buClr>
                <a:srgbClr val="F58466"/>
              </a:buClr>
            </a:pPr>
            <a:r>
              <a:rPr lang="en-US" sz="7200" dirty="0" err="1"/>
              <a:t>Jodee</a:t>
            </a:r>
            <a:r>
              <a:rPr lang="en-US" sz="7200" dirty="0"/>
              <a:t> </a:t>
            </a:r>
            <a:r>
              <a:rPr lang="en-US" sz="7200" dirty="0" smtClean="0"/>
              <a:t>Brandon</a:t>
            </a:r>
            <a:endParaRPr lang="en-US" sz="7200" dirty="0"/>
          </a:p>
          <a:p>
            <a:pPr eaLnBrk="1" hangingPunct="1">
              <a:buClr>
                <a:srgbClr val="F58466"/>
              </a:buClr>
            </a:pPr>
            <a:r>
              <a:rPr lang="en-US" sz="7200" dirty="0"/>
              <a:t>Jude </a:t>
            </a:r>
            <a:r>
              <a:rPr lang="en-US" sz="7200" dirty="0" smtClean="0"/>
              <a:t>Duval</a:t>
            </a:r>
            <a:endParaRPr lang="en-US" sz="7200" dirty="0"/>
          </a:p>
          <a:p>
            <a:pPr eaLnBrk="1" hangingPunct="1">
              <a:buClr>
                <a:srgbClr val="F58466"/>
              </a:buClr>
            </a:pPr>
            <a:r>
              <a:rPr lang="en-US" sz="7200" dirty="0"/>
              <a:t>Lisa Sullivan</a:t>
            </a:r>
          </a:p>
          <a:p>
            <a:pPr eaLnBrk="1" hangingPunct="1">
              <a:buClr>
                <a:srgbClr val="F58466"/>
              </a:buClr>
            </a:pPr>
            <a:r>
              <a:rPr lang="en-US" sz="7200" dirty="0" err="1"/>
              <a:t>Maripat</a:t>
            </a:r>
            <a:r>
              <a:rPr lang="en-US" sz="7200" dirty="0"/>
              <a:t> </a:t>
            </a:r>
            <a:r>
              <a:rPr lang="en-US" sz="7200" dirty="0" err="1" smtClean="0"/>
              <a:t>Zeschke</a:t>
            </a:r>
            <a:r>
              <a:rPr lang="en-US" sz="7200" dirty="0" smtClean="0"/>
              <a:t>* </a:t>
            </a:r>
            <a:endParaRPr lang="en-US" sz="7200" dirty="0"/>
          </a:p>
          <a:p>
            <a:pPr eaLnBrk="1" hangingPunct="1">
              <a:buClr>
                <a:srgbClr val="F58466"/>
              </a:buClr>
            </a:pPr>
            <a:r>
              <a:rPr lang="en-US" sz="7200" dirty="0"/>
              <a:t>Margaret </a:t>
            </a:r>
            <a:r>
              <a:rPr lang="en-US" sz="7200" dirty="0" err="1"/>
              <a:t>Villareal</a:t>
            </a:r>
            <a:r>
              <a:rPr lang="en-US" sz="7200" dirty="0"/>
              <a:t> </a:t>
            </a:r>
          </a:p>
          <a:p>
            <a:pPr eaLnBrk="1" hangingPunct="1">
              <a:buClr>
                <a:srgbClr val="F58466"/>
              </a:buClr>
            </a:pPr>
            <a:r>
              <a:rPr lang="en-US" sz="7200" dirty="0"/>
              <a:t>Mary Jean </a:t>
            </a:r>
            <a:r>
              <a:rPr lang="en-US" sz="7200" dirty="0" err="1"/>
              <a:t>Handrigan</a:t>
            </a:r>
            <a:endParaRPr lang="en-US" sz="7200" dirty="0"/>
          </a:p>
          <a:p>
            <a:pPr eaLnBrk="1" hangingPunct="1">
              <a:buClr>
                <a:srgbClr val="F58466"/>
              </a:buClr>
            </a:pPr>
            <a:r>
              <a:rPr lang="en-US" sz="7200" dirty="0"/>
              <a:t>Maura </a:t>
            </a:r>
            <a:r>
              <a:rPr lang="en-US" sz="7200" dirty="0" smtClean="0"/>
              <a:t>Quinlan</a:t>
            </a:r>
          </a:p>
          <a:p>
            <a:pPr eaLnBrk="1" hangingPunct="1">
              <a:buClr>
                <a:srgbClr val="F58466"/>
              </a:buClr>
            </a:pPr>
            <a:r>
              <a:rPr lang="en-US" sz="7200" dirty="0" smtClean="0"/>
              <a:t>Melissa </a:t>
            </a:r>
            <a:r>
              <a:rPr lang="en-US" sz="7200" dirty="0"/>
              <a:t>Brantley </a:t>
            </a:r>
          </a:p>
          <a:p>
            <a:pPr eaLnBrk="1" hangingPunct="1">
              <a:buClr>
                <a:srgbClr val="F58466"/>
              </a:buClr>
            </a:pPr>
            <a:r>
              <a:rPr lang="en-US" sz="7200" dirty="0"/>
              <a:t>Myra </a:t>
            </a:r>
            <a:r>
              <a:rPr lang="en-US" sz="7200" dirty="0" err="1" smtClean="0"/>
              <a:t>Sabini</a:t>
            </a:r>
            <a:endParaRPr lang="en-US" sz="7200" dirty="0"/>
          </a:p>
          <a:p>
            <a:pPr eaLnBrk="1" hangingPunct="1">
              <a:buClr>
                <a:srgbClr val="F58466"/>
              </a:buClr>
            </a:pPr>
            <a:r>
              <a:rPr lang="en-US" sz="7200" dirty="0"/>
              <a:t>Nicole </a:t>
            </a:r>
            <a:r>
              <a:rPr lang="en-US" sz="7200" dirty="0" err="1" smtClean="0"/>
              <a:t>Chesis</a:t>
            </a:r>
            <a:endParaRPr lang="en-US" sz="7200" dirty="0"/>
          </a:p>
          <a:p>
            <a:pPr eaLnBrk="1" hangingPunct="1">
              <a:buClr>
                <a:srgbClr val="F58466"/>
              </a:buClr>
            </a:pPr>
            <a:r>
              <a:rPr lang="en-US" sz="7200" dirty="0"/>
              <a:t>Pam Wolfe </a:t>
            </a:r>
          </a:p>
          <a:p>
            <a:pPr eaLnBrk="1" hangingPunct="1">
              <a:buClr>
                <a:srgbClr val="F58466"/>
              </a:buClr>
            </a:pPr>
            <a:r>
              <a:rPr lang="en-US" sz="7200" dirty="0"/>
              <a:t>Pat </a:t>
            </a:r>
            <a:r>
              <a:rPr lang="en-US" sz="7200" dirty="0" err="1"/>
              <a:t>Joschko</a:t>
            </a:r>
            <a:r>
              <a:rPr lang="en-US" sz="7200" dirty="0"/>
              <a:t> </a:t>
            </a:r>
          </a:p>
          <a:p>
            <a:pPr eaLnBrk="1" hangingPunct="1">
              <a:buClr>
                <a:srgbClr val="F58466"/>
              </a:buClr>
            </a:pPr>
            <a:r>
              <a:rPr lang="en-US" sz="7200" dirty="0"/>
              <a:t>Patricia </a:t>
            </a:r>
            <a:r>
              <a:rPr lang="en-US" sz="7200" dirty="0" smtClean="0"/>
              <a:t>Heywood</a:t>
            </a:r>
          </a:p>
          <a:p>
            <a:pPr eaLnBrk="1" hangingPunct="1">
              <a:buClr>
                <a:srgbClr val="F58466"/>
              </a:buClr>
            </a:pPr>
            <a:r>
              <a:rPr lang="en-US" sz="7200" dirty="0" smtClean="0"/>
              <a:t>Ralph </a:t>
            </a:r>
            <a:r>
              <a:rPr lang="en-US" sz="7200" dirty="0" err="1" smtClean="0"/>
              <a:t>Kehl</a:t>
            </a:r>
            <a:endParaRPr lang="en-US" sz="7200" dirty="0"/>
          </a:p>
          <a:p>
            <a:pPr eaLnBrk="1" hangingPunct="1">
              <a:buClr>
                <a:srgbClr val="F58466"/>
              </a:buClr>
            </a:pPr>
            <a:r>
              <a:rPr lang="en-US" sz="7200" dirty="0"/>
              <a:t>Roma Allen </a:t>
            </a:r>
          </a:p>
          <a:p>
            <a:pPr eaLnBrk="1" hangingPunct="1">
              <a:buClr>
                <a:srgbClr val="F58466"/>
              </a:buClr>
            </a:pPr>
            <a:r>
              <a:rPr lang="en-US" sz="7200" dirty="0"/>
              <a:t>Samantha </a:t>
            </a:r>
            <a:r>
              <a:rPr lang="en-US" sz="7200" dirty="0" err="1"/>
              <a:t>Schoenfelder</a:t>
            </a:r>
            <a:r>
              <a:rPr lang="en-US" sz="7200" dirty="0"/>
              <a:t> </a:t>
            </a:r>
          </a:p>
          <a:p>
            <a:pPr eaLnBrk="1" hangingPunct="1">
              <a:buClr>
                <a:srgbClr val="F58466"/>
              </a:buClr>
            </a:pPr>
            <a:r>
              <a:rPr lang="en-US" sz="7200" dirty="0" err="1" smtClean="0"/>
              <a:t>Sirosh</a:t>
            </a:r>
            <a:r>
              <a:rPr lang="en-US" sz="7200" dirty="0" smtClean="0"/>
              <a:t> </a:t>
            </a:r>
            <a:r>
              <a:rPr lang="en-US" sz="7200" dirty="0" err="1" smtClean="0"/>
              <a:t>Rana</a:t>
            </a:r>
            <a:r>
              <a:rPr lang="en-US" sz="7200" dirty="0" smtClean="0"/>
              <a:t> </a:t>
            </a:r>
            <a:endParaRPr lang="en-US" sz="7200" dirty="0"/>
          </a:p>
          <a:p>
            <a:pPr eaLnBrk="1" hangingPunct="1">
              <a:buClr>
                <a:srgbClr val="F58466"/>
              </a:buClr>
            </a:pPr>
            <a:endParaRPr lang="en-US" sz="8600" dirty="0"/>
          </a:p>
          <a:p>
            <a:pPr eaLnBrk="1" hangingPunct="1">
              <a:buClr>
                <a:srgbClr val="F58466"/>
              </a:buClr>
            </a:pPr>
            <a:endParaRPr lang="en-US" sz="8600" dirty="0"/>
          </a:p>
        </p:txBody>
      </p:sp>
    </p:spTree>
    <p:extLst>
      <p:ext uri="{BB962C8B-B14F-4D97-AF65-F5344CB8AC3E}">
        <p14:creationId xmlns:p14="http://schemas.microsoft.com/office/powerpoint/2010/main" val="3320654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4000" b="1" dirty="0">
                <a:solidFill>
                  <a:srgbClr val="F58466"/>
                </a:solidFill>
                <a:latin typeface="Goudy Old Style" pitchFamily="18" charset="0"/>
              </a:rPr>
              <a:t>OB Advisory </a:t>
            </a:r>
            <a:r>
              <a:rPr lang="en-US" sz="4000" b="1" dirty="0" smtClean="0">
                <a:solidFill>
                  <a:srgbClr val="F58466"/>
                </a:solidFill>
                <a:latin typeface="Goudy Old Style" pitchFamily="18" charset="0"/>
              </a:rPr>
              <a:t>Group (cont.)</a:t>
            </a:r>
            <a:endParaRPr lang="en-US" sz="4000" b="1" dirty="0">
              <a:solidFill>
                <a:srgbClr val="F58466"/>
              </a:solidFill>
              <a:latin typeface="Goudy Old Style" pitchFamily="18" charset="0"/>
            </a:endParaRPr>
          </a:p>
        </p:txBody>
      </p:sp>
      <p:sp>
        <p:nvSpPr>
          <p:cNvPr id="3" name="Content Placeholder 2"/>
          <p:cNvSpPr>
            <a:spLocks noGrp="1"/>
          </p:cNvSpPr>
          <p:nvPr>
            <p:ph sz="half" idx="1"/>
          </p:nvPr>
        </p:nvSpPr>
        <p:spPr>
          <a:xfrm>
            <a:off x="457200" y="1219204"/>
            <a:ext cx="4038600" cy="4906963"/>
          </a:xfrm>
        </p:spPr>
        <p:txBody>
          <a:bodyPr>
            <a:normAutofit fontScale="25000" lnSpcReduction="20000"/>
          </a:bodyPr>
          <a:lstStyle/>
          <a:p>
            <a:pPr eaLnBrk="1" hangingPunct="1">
              <a:buClr>
                <a:srgbClr val="F58466"/>
              </a:buClr>
            </a:pPr>
            <a:r>
              <a:rPr lang="en-US" sz="6400" dirty="0"/>
              <a:t>Sheila </a:t>
            </a:r>
            <a:r>
              <a:rPr lang="en-US" sz="6400" dirty="0" smtClean="0"/>
              <a:t>Rhodes</a:t>
            </a:r>
          </a:p>
          <a:p>
            <a:pPr eaLnBrk="1" hangingPunct="1">
              <a:buClr>
                <a:srgbClr val="F58466"/>
              </a:buClr>
            </a:pPr>
            <a:r>
              <a:rPr lang="en-US" sz="6400" dirty="0" smtClean="0"/>
              <a:t>Trish </a:t>
            </a:r>
            <a:r>
              <a:rPr lang="en-US" sz="6400" dirty="0"/>
              <a:t>O'Malley </a:t>
            </a:r>
          </a:p>
          <a:p>
            <a:pPr eaLnBrk="1" hangingPunct="1">
              <a:buClr>
                <a:srgbClr val="F58466"/>
              </a:buClr>
            </a:pPr>
            <a:r>
              <a:rPr lang="en-US" sz="6400" dirty="0"/>
              <a:t>Jennifer Woo</a:t>
            </a:r>
          </a:p>
          <a:p>
            <a:pPr eaLnBrk="1" hangingPunct="1">
              <a:buClr>
                <a:srgbClr val="F58466"/>
              </a:buClr>
            </a:pPr>
            <a:r>
              <a:rPr lang="en-US" sz="6400" dirty="0"/>
              <a:t>Mona </a:t>
            </a:r>
            <a:r>
              <a:rPr lang="en-US" sz="6400" dirty="0" err="1" smtClean="0"/>
              <a:t>LeGrand</a:t>
            </a:r>
            <a:endParaRPr lang="en-US" sz="6400" dirty="0"/>
          </a:p>
          <a:p>
            <a:pPr eaLnBrk="1" hangingPunct="1">
              <a:buClr>
                <a:srgbClr val="F58466"/>
              </a:buClr>
            </a:pPr>
            <a:r>
              <a:rPr lang="en-US" sz="6400" dirty="0"/>
              <a:t>Bill </a:t>
            </a:r>
            <a:r>
              <a:rPr lang="en-US" sz="6400" dirty="0" err="1" smtClean="0"/>
              <a:t>Grobman</a:t>
            </a:r>
            <a:endParaRPr lang="en-US" sz="6400" dirty="0" smtClean="0"/>
          </a:p>
          <a:p>
            <a:pPr eaLnBrk="1" hangingPunct="1">
              <a:buClr>
                <a:srgbClr val="F58466"/>
              </a:buClr>
            </a:pPr>
            <a:r>
              <a:rPr lang="en-US" sz="6400" dirty="0" smtClean="0"/>
              <a:t>Bridgette Blazek</a:t>
            </a:r>
          </a:p>
          <a:p>
            <a:pPr eaLnBrk="1" hangingPunct="1">
              <a:buClr>
                <a:srgbClr val="F58466"/>
              </a:buClr>
            </a:pPr>
            <a:r>
              <a:rPr lang="en-US" sz="6400" dirty="0" smtClean="0"/>
              <a:t>Chelsea </a:t>
            </a:r>
            <a:r>
              <a:rPr lang="en-US" sz="6400" dirty="0"/>
              <a:t>Rogers</a:t>
            </a:r>
          </a:p>
          <a:p>
            <a:pPr eaLnBrk="1" hangingPunct="1">
              <a:buClr>
                <a:srgbClr val="F58466"/>
              </a:buClr>
            </a:pPr>
            <a:r>
              <a:rPr lang="en-US" sz="6400" dirty="0"/>
              <a:t>Deb </a:t>
            </a:r>
            <a:r>
              <a:rPr lang="en-US" sz="6400" dirty="0" err="1" smtClean="0"/>
              <a:t>Rosenburg</a:t>
            </a:r>
            <a:endParaRPr lang="en-US" sz="6400" dirty="0"/>
          </a:p>
          <a:p>
            <a:pPr eaLnBrk="1" hangingPunct="1">
              <a:buClr>
                <a:srgbClr val="F58466"/>
              </a:buClr>
            </a:pPr>
            <a:r>
              <a:rPr lang="en-US" sz="6400" dirty="0"/>
              <a:t>Denise Massey</a:t>
            </a:r>
          </a:p>
          <a:p>
            <a:pPr eaLnBrk="1" hangingPunct="1">
              <a:buClr>
                <a:srgbClr val="F58466"/>
              </a:buClr>
            </a:pPr>
            <a:r>
              <a:rPr lang="en-US" sz="6400" dirty="0"/>
              <a:t>Emmet </a:t>
            </a:r>
            <a:r>
              <a:rPr lang="en-US" sz="6400" dirty="0" smtClean="0"/>
              <a:t>Hirsch</a:t>
            </a:r>
          </a:p>
          <a:p>
            <a:pPr eaLnBrk="1" hangingPunct="1">
              <a:buClr>
                <a:srgbClr val="F58466"/>
              </a:buClr>
            </a:pPr>
            <a:r>
              <a:rPr lang="en-US" sz="6400" dirty="0" smtClean="0"/>
              <a:t>Emanuel </a:t>
            </a:r>
            <a:r>
              <a:rPr lang="en-US" sz="6400" dirty="0" err="1"/>
              <a:t>Vlastos</a:t>
            </a:r>
            <a:r>
              <a:rPr lang="en-US" sz="6400" dirty="0"/>
              <a:t> </a:t>
            </a:r>
          </a:p>
          <a:p>
            <a:pPr eaLnBrk="1" hangingPunct="1">
              <a:buClr>
                <a:srgbClr val="F58466"/>
              </a:buClr>
            </a:pPr>
            <a:r>
              <a:rPr lang="en-US" sz="6400" dirty="0"/>
              <a:t>Howard </a:t>
            </a:r>
            <a:r>
              <a:rPr lang="en-US" sz="6400" dirty="0" err="1"/>
              <a:t>Strassner</a:t>
            </a:r>
            <a:r>
              <a:rPr lang="en-US" sz="6400" dirty="0"/>
              <a:t> </a:t>
            </a:r>
          </a:p>
          <a:p>
            <a:pPr eaLnBrk="1" hangingPunct="1">
              <a:buClr>
                <a:srgbClr val="F58466"/>
              </a:buClr>
            </a:pPr>
            <a:r>
              <a:rPr lang="en-US" sz="6400" dirty="0"/>
              <a:t>Heather </a:t>
            </a:r>
            <a:r>
              <a:rPr lang="en-US" sz="6400" dirty="0" smtClean="0"/>
              <a:t>Stanley-Christian</a:t>
            </a:r>
          </a:p>
          <a:p>
            <a:pPr eaLnBrk="1" hangingPunct="1">
              <a:buClr>
                <a:srgbClr val="F58466"/>
              </a:buClr>
            </a:pPr>
            <a:r>
              <a:rPr lang="en-US" sz="6400" dirty="0" smtClean="0"/>
              <a:t>Jessica </a:t>
            </a:r>
            <a:r>
              <a:rPr lang="en-US" sz="6400" dirty="0" err="1"/>
              <a:t>Bimm</a:t>
            </a:r>
            <a:r>
              <a:rPr lang="en-US" sz="6400" dirty="0"/>
              <a:t> </a:t>
            </a:r>
            <a:r>
              <a:rPr lang="en-US" sz="6400" dirty="0" err="1"/>
              <a:t>Rosati</a:t>
            </a:r>
            <a:r>
              <a:rPr lang="en-US" sz="6400" dirty="0"/>
              <a:t> </a:t>
            </a:r>
          </a:p>
          <a:p>
            <a:pPr eaLnBrk="1" hangingPunct="1">
              <a:buClr>
                <a:srgbClr val="F58466"/>
              </a:buClr>
            </a:pPr>
            <a:r>
              <a:rPr lang="en-US" sz="6400" dirty="0"/>
              <a:t>Julie Watson</a:t>
            </a:r>
          </a:p>
          <a:p>
            <a:pPr eaLnBrk="1" hangingPunct="1">
              <a:buClr>
                <a:srgbClr val="F58466"/>
              </a:buClr>
            </a:pPr>
            <a:r>
              <a:rPr lang="en-US" sz="6400" dirty="0"/>
              <a:t>Katie Warren </a:t>
            </a:r>
          </a:p>
          <a:p>
            <a:pPr eaLnBrk="1" hangingPunct="1">
              <a:buClr>
                <a:srgbClr val="F58466"/>
              </a:buClr>
            </a:pPr>
            <a:r>
              <a:rPr lang="en-US" sz="6400" dirty="0"/>
              <a:t>Kim </a:t>
            </a:r>
            <a:r>
              <a:rPr lang="en-US" sz="6400" dirty="0" err="1"/>
              <a:t>Armour</a:t>
            </a:r>
            <a:r>
              <a:rPr lang="en-US" sz="6400" dirty="0"/>
              <a:t> </a:t>
            </a:r>
          </a:p>
          <a:p>
            <a:pPr eaLnBrk="1" hangingPunct="1">
              <a:buClr>
                <a:srgbClr val="F58466"/>
              </a:buClr>
            </a:pPr>
            <a:r>
              <a:rPr lang="en-US" sz="6400" dirty="0"/>
              <a:t>Kristin </a:t>
            </a:r>
            <a:r>
              <a:rPr lang="en-US" sz="6400" dirty="0" err="1"/>
              <a:t>Salyards</a:t>
            </a:r>
            <a:r>
              <a:rPr lang="en-US" sz="6400" dirty="0"/>
              <a:t> </a:t>
            </a:r>
          </a:p>
          <a:p>
            <a:pPr eaLnBrk="1" hangingPunct="1">
              <a:buClr>
                <a:srgbClr val="F58466"/>
              </a:buClr>
            </a:pPr>
            <a:r>
              <a:rPr lang="en-US" sz="6400" dirty="0"/>
              <a:t>Lisa </a:t>
            </a:r>
            <a:r>
              <a:rPr lang="en-US" sz="6400" dirty="0" err="1"/>
              <a:t>Doot</a:t>
            </a:r>
            <a:r>
              <a:rPr lang="en-US" sz="6400" dirty="0"/>
              <a:t> </a:t>
            </a:r>
            <a:r>
              <a:rPr lang="en-US" sz="6400" dirty="0" err="1"/>
              <a:t>Abinoj</a:t>
            </a:r>
            <a:endParaRPr lang="en-US" sz="6400" dirty="0"/>
          </a:p>
          <a:p>
            <a:endParaRPr lang="en-US" dirty="0" smtClean="0"/>
          </a:p>
          <a:p>
            <a:endParaRPr lang="en-US" dirty="0" smtClean="0"/>
          </a:p>
          <a:p>
            <a:endParaRPr lang="en-US" dirty="0"/>
          </a:p>
        </p:txBody>
      </p:sp>
      <p:sp>
        <p:nvSpPr>
          <p:cNvPr id="4" name="Content Placeholder 3"/>
          <p:cNvSpPr>
            <a:spLocks noGrp="1"/>
          </p:cNvSpPr>
          <p:nvPr>
            <p:ph sz="half" idx="2"/>
          </p:nvPr>
        </p:nvSpPr>
        <p:spPr>
          <a:xfrm>
            <a:off x="4648200" y="1219202"/>
            <a:ext cx="4038600" cy="4525963"/>
          </a:xfrm>
        </p:spPr>
        <p:txBody>
          <a:bodyPr>
            <a:noAutofit/>
          </a:bodyPr>
          <a:lstStyle/>
          <a:p>
            <a:pPr eaLnBrk="1" hangingPunct="1">
              <a:spcBef>
                <a:spcPts val="0"/>
              </a:spcBef>
              <a:buClr>
                <a:srgbClr val="F58466"/>
              </a:buClr>
            </a:pPr>
            <a:r>
              <a:rPr lang="en-US" sz="1600" dirty="0"/>
              <a:t>Lori </a:t>
            </a:r>
            <a:r>
              <a:rPr lang="en-US" sz="1600" dirty="0" err="1"/>
              <a:t>Andriakos</a:t>
            </a:r>
            <a:r>
              <a:rPr lang="en-US" sz="1600" dirty="0"/>
              <a:t> </a:t>
            </a:r>
          </a:p>
          <a:p>
            <a:pPr eaLnBrk="1" hangingPunct="1">
              <a:spcBef>
                <a:spcPts val="0"/>
              </a:spcBef>
              <a:buClr>
                <a:srgbClr val="F58466"/>
              </a:buClr>
            </a:pPr>
            <a:r>
              <a:rPr lang="en-US" sz="1600" dirty="0"/>
              <a:t>Mahmoud Ismail</a:t>
            </a:r>
          </a:p>
          <a:p>
            <a:pPr eaLnBrk="1" hangingPunct="1">
              <a:spcBef>
                <a:spcPts val="0"/>
              </a:spcBef>
              <a:buClr>
                <a:srgbClr val="F58466"/>
              </a:buClr>
            </a:pPr>
            <a:r>
              <a:rPr lang="en-US" sz="1600" dirty="0"/>
              <a:t>Michael </a:t>
            </a:r>
            <a:r>
              <a:rPr lang="en-US" sz="1600" dirty="0" err="1" smtClean="0"/>
              <a:t>Leonardi</a:t>
            </a:r>
            <a:endParaRPr lang="en-US" sz="1600" dirty="0"/>
          </a:p>
          <a:p>
            <a:pPr eaLnBrk="1" hangingPunct="1">
              <a:spcBef>
                <a:spcPts val="0"/>
              </a:spcBef>
              <a:buClr>
                <a:srgbClr val="F58466"/>
              </a:buClr>
            </a:pPr>
            <a:r>
              <a:rPr lang="en-US" sz="1600" dirty="0"/>
              <a:t>Michael </a:t>
            </a:r>
            <a:r>
              <a:rPr lang="en-US" sz="1600" dirty="0" err="1"/>
              <a:t>Socol</a:t>
            </a:r>
            <a:r>
              <a:rPr lang="en-US" sz="1600" dirty="0"/>
              <a:t> </a:t>
            </a:r>
          </a:p>
          <a:p>
            <a:pPr eaLnBrk="1" hangingPunct="1">
              <a:spcBef>
                <a:spcPts val="0"/>
              </a:spcBef>
              <a:buClr>
                <a:srgbClr val="F58466"/>
              </a:buClr>
            </a:pPr>
            <a:r>
              <a:rPr lang="en-US" sz="1600" dirty="0" err="1"/>
              <a:t>Mayank</a:t>
            </a:r>
            <a:r>
              <a:rPr lang="en-US" sz="1600" dirty="0"/>
              <a:t> </a:t>
            </a:r>
            <a:r>
              <a:rPr lang="en-US" sz="1600" dirty="0" smtClean="0"/>
              <a:t>Shah</a:t>
            </a:r>
          </a:p>
          <a:p>
            <a:pPr eaLnBrk="1" hangingPunct="1">
              <a:spcBef>
                <a:spcPts val="0"/>
              </a:spcBef>
              <a:buClr>
                <a:srgbClr val="F58466"/>
              </a:buClr>
            </a:pPr>
            <a:r>
              <a:rPr lang="en-US" sz="1600" dirty="0" smtClean="0"/>
              <a:t>Phil Higgins</a:t>
            </a:r>
          </a:p>
          <a:p>
            <a:pPr eaLnBrk="1" hangingPunct="1">
              <a:spcBef>
                <a:spcPts val="0"/>
              </a:spcBef>
              <a:buClr>
                <a:srgbClr val="F58466"/>
              </a:buClr>
            </a:pPr>
            <a:r>
              <a:rPr lang="en-US" sz="1600" dirty="0" smtClean="0"/>
              <a:t>Rob Abrams</a:t>
            </a:r>
            <a:endParaRPr lang="en-US" sz="1600" dirty="0"/>
          </a:p>
          <a:p>
            <a:pPr eaLnBrk="1" hangingPunct="1">
              <a:spcBef>
                <a:spcPts val="0"/>
              </a:spcBef>
              <a:buClr>
                <a:srgbClr val="F58466"/>
              </a:buClr>
            </a:pPr>
            <a:r>
              <a:rPr lang="en-US" sz="1600" dirty="0" err="1"/>
              <a:t>Robbin</a:t>
            </a:r>
            <a:r>
              <a:rPr lang="en-US" sz="1600" dirty="0"/>
              <a:t> </a:t>
            </a:r>
            <a:r>
              <a:rPr lang="en-US" sz="1600" dirty="0" err="1"/>
              <a:t>Uchison</a:t>
            </a:r>
            <a:endParaRPr lang="en-US" sz="1600" dirty="0"/>
          </a:p>
          <a:p>
            <a:pPr eaLnBrk="1" hangingPunct="1">
              <a:spcBef>
                <a:spcPts val="0"/>
              </a:spcBef>
              <a:buClr>
                <a:srgbClr val="F58466"/>
              </a:buClr>
            </a:pPr>
            <a:r>
              <a:rPr lang="en-US" sz="1600" dirty="0"/>
              <a:t>Sherry </a:t>
            </a:r>
            <a:r>
              <a:rPr lang="en-US" sz="1600" dirty="0" smtClean="0"/>
              <a:t>Jones</a:t>
            </a:r>
          </a:p>
          <a:p>
            <a:pPr eaLnBrk="1" hangingPunct="1">
              <a:spcBef>
                <a:spcPts val="0"/>
              </a:spcBef>
              <a:buClr>
                <a:srgbClr val="F58466"/>
              </a:buClr>
            </a:pPr>
            <a:r>
              <a:rPr lang="en-US" sz="1600" dirty="0" smtClean="0"/>
              <a:t>Sue </a:t>
            </a:r>
            <a:r>
              <a:rPr lang="en-US" sz="1600" dirty="0" err="1"/>
              <a:t>Hesse</a:t>
            </a:r>
            <a:r>
              <a:rPr lang="en-US" sz="1600" dirty="0"/>
              <a:t> </a:t>
            </a:r>
          </a:p>
          <a:p>
            <a:pPr eaLnBrk="1" hangingPunct="1">
              <a:spcBef>
                <a:spcPts val="0"/>
              </a:spcBef>
              <a:buClr>
                <a:srgbClr val="F58466"/>
              </a:buClr>
            </a:pPr>
            <a:r>
              <a:rPr lang="en-US" sz="1600" dirty="0"/>
              <a:t>Susan </a:t>
            </a:r>
            <a:r>
              <a:rPr lang="en-US" sz="1600" dirty="0" err="1"/>
              <a:t>Fulara</a:t>
            </a:r>
            <a:r>
              <a:rPr lang="en-US" sz="1600" dirty="0"/>
              <a:t> </a:t>
            </a:r>
          </a:p>
          <a:p>
            <a:pPr eaLnBrk="1" hangingPunct="1">
              <a:spcBef>
                <a:spcPts val="0"/>
              </a:spcBef>
              <a:buClr>
                <a:srgbClr val="F58466"/>
              </a:buClr>
            </a:pPr>
            <a:r>
              <a:rPr lang="en-US" sz="1600" dirty="0"/>
              <a:t>Tina </a:t>
            </a:r>
            <a:r>
              <a:rPr lang="en-US" sz="1600" dirty="0" smtClean="0"/>
              <a:t>Wheat</a:t>
            </a:r>
          </a:p>
          <a:p>
            <a:pPr eaLnBrk="1" hangingPunct="1">
              <a:spcBef>
                <a:spcPts val="0"/>
              </a:spcBef>
              <a:buClr>
                <a:srgbClr val="F58466"/>
              </a:buClr>
            </a:pPr>
            <a:r>
              <a:rPr lang="en-US" sz="1600" dirty="0" smtClean="0"/>
              <a:t>Amanda </a:t>
            </a:r>
            <a:r>
              <a:rPr lang="en-US" sz="1600" dirty="0"/>
              <a:t>Bennett </a:t>
            </a:r>
          </a:p>
          <a:p>
            <a:pPr eaLnBrk="1" hangingPunct="1">
              <a:spcBef>
                <a:spcPts val="0"/>
              </a:spcBef>
              <a:buClr>
                <a:srgbClr val="F58466"/>
              </a:buClr>
            </a:pPr>
            <a:r>
              <a:rPr lang="en-US" sz="1600" dirty="0"/>
              <a:t>April Caruso </a:t>
            </a:r>
          </a:p>
          <a:p>
            <a:pPr eaLnBrk="1" hangingPunct="1">
              <a:spcBef>
                <a:spcPts val="0"/>
              </a:spcBef>
              <a:buClr>
                <a:srgbClr val="F58466"/>
              </a:buClr>
            </a:pPr>
            <a:r>
              <a:rPr lang="en-US" sz="1600" dirty="0"/>
              <a:t>Jean Mahoney </a:t>
            </a:r>
          </a:p>
          <a:p>
            <a:pPr eaLnBrk="1" hangingPunct="1">
              <a:spcBef>
                <a:spcPts val="0"/>
              </a:spcBef>
              <a:buClr>
                <a:srgbClr val="F58466"/>
              </a:buClr>
            </a:pPr>
            <a:r>
              <a:rPr lang="en-US" sz="1600" dirty="0"/>
              <a:t>Jennifer Hofer</a:t>
            </a:r>
          </a:p>
          <a:p>
            <a:pPr eaLnBrk="1" hangingPunct="1">
              <a:spcBef>
                <a:spcPts val="0"/>
              </a:spcBef>
              <a:buClr>
                <a:srgbClr val="F58466"/>
              </a:buClr>
            </a:pPr>
            <a:r>
              <a:rPr lang="en-US" sz="1600" dirty="0"/>
              <a:t>Kai Tao</a:t>
            </a:r>
          </a:p>
          <a:p>
            <a:pPr eaLnBrk="1" hangingPunct="1">
              <a:spcBef>
                <a:spcPts val="0"/>
              </a:spcBef>
              <a:buClr>
                <a:srgbClr val="F58466"/>
              </a:buClr>
            </a:pPr>
            <a:r>
              <a:rPr lang="en-US" sz="1600" dirty="0" err="1"/>
              <a:t>Kisha</a:t>
            </a:r>
            <a:r>
              <a:rPr lang="en-US" sz="1600" dirty="0"/>
              <a:t> </a:t>
            </a:r>
            <a:r>
              <a:rPr lang="en-US" sz="1600" dirty="0" err="1"/>
              <a:t>Semenuk</a:t>
            </a:r>
            <a:r>
              <a:rPr lang="en-US" sz="1600" dirty="0"/>
              <a:t> </a:t>
            </a:r>
          </a:p>
          <a:p>
            <a:pPr eaLnBrk="1" hangingPunct="1">
              <a:spcBef>
                <a:spcPts val="0"/>
              </a:spcBef>
              <a:buClr>
                <a:srgbClr val="F58466"/>
              </a:buClr>
            </a:pPr>
            <a:r>
              <a:rPr lang="en-US" sz="1600" dirty="0" err="1"/>
              <a:t>Trishna</a:t>
            </a:r>
            <a:r>
              <a:rPr lang="en-US" sz="1600" dirty="0"/>
              <a:t> Harris </a:t>
            </a:r>
            <a:endParaRPr lang="en-US" sz="1600" dirty="0" smtClean="0"/>
          </a:p>
          <a:p>
            <a:pPr eaLnBrk="1" hangingPunct="1">
              <a:spcBef>
                <a:spcPts val="0"/>
              </a:spcBef>
              <a:buClr>
                <a:srgbClr val="F58466"/>
              </a:buClr>
            </a:pPr>
            <a:r>
              <a:rPr lang="en-US" sz="1600" dirty="0" smtClean="0"/>
              <a:t>Miranda </a:t>
            </a:r>
            <a:r>
              <a:rPr lang="en-US" sz="1600" dirty="0"/>
              <a:t>Scott </a:t>
            </a:r>
          </a:p>
          <a:p>
            <a:pPr eaLnBrk="1" hangingPunct="1">
              <a:spcBef>
                <a:spcPts val="0"/>
              </a:spcBef>
              <a:buClr>
                <a:srgbClr val="F58466"/>
              </a:buClr>
            </a:pPr>
            <a:endParaRPr lang="en-US" sz="1600" dirty="0"/>
          </a:p>
        </p:txBody>
      </p:sp>
    </p:spTree>
    <p:extLst>
      <p:ext uri="{BB962C8B-B14F-4D97-AF65-F5344CB8AC3E}">
        <p14:creationId xmlns:p14="http://schemas.microsoft.com/office/powerpoint/2010/main" val="475812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4000" b="1" dirty="0">
                <a:solidFill>
                  <a:srgbClr val="F58466"/>
                </a:solidFill>
                <a:latin typeface="Goudy Old Style" pitchFamily="18" charset="0"/>
              </a:rPr>
              <a:t>Neonatal Advisory Group</a:t>
            </a:r>
          </a:p>
        </p:txBody>
      </p:sp>
      <p:sp>
        <p:nvSpPr>
          <p:cNvPr id="3" name="Content Placeholder 2"/>
          <p:cNvSpPr>
            <a:spLocks noGrp="1"/>
          </p:cNvSpPr>
          <p:nvPr>
            <p:ph sz="half" idx="1"/>
          </p:nvPr>
        </p:nvSpPr>
        <p:spPr/>
        <p:txBody>
          <a:bodyPr>
            <a:normAutofit/>
          </a:bodyPr>
          <a:lstStyle/>
          <a:p>
            <a:pPr eaLnBrk="1" hangingPunct="1">
              <a:lnSpc>
                <a:spcPct val="80000"/>
              </a:lnSpc>
              <a:buClr>
                <a:srgbClr val="F58466"/>
              </a:buClr>
            </a:pPr>
            <a:r>
              <a:rPr lang="en-US" sz="3200" dirty="0" err="1" smtClean="0"/>
              <a:t>Akhil</a:t>
            </a:r>
            <a:r>
              <a:rPr lang="en-US" sz="3200" dirty="0" smtClean="0"/>
              <a:t> </a:t>
            </a:r>
            <a:r>
              <a:rPr lang="en-US" sz="3200" dirty="0" err="1" smtClean="0"/>
              <a:t>Maheshwari</a:t>
            </a:r>
            <a:endParaRPr lang="en-US" sz="3200" dirty="0" smtClean="0"/>
          </a:p>
          <a:p>
            <a:pPr eaLnBrk="1" hangingPunct="1">
              <a:lnSpc>
                <a:spcPct val="80000"/>
              </a:lnSpc>
              <a:buClr>
                <a:srgbClr val="F58466"/>
              </a:buClr>
            </a:pPr>
            <a:r>
              <a:rPr lang="en-US" sz="3200" dirty="0" smtClean="0"/>
              <a:t>Akihiko Noguchi </a:t>
            </a:r>
            <a:endParaRPr lang="en-US" sz="3200" dirty="0"/>
          </a:p>
          <a:p>
            <a:pPr eaLnBrk="1" hangingPunct="1">
              <a:lnSpc>
                <a:spcPct val="80000"/>
              </a:lnSpc>
              <a:buClr>
                <a:srgbClr val="F58466"/>
              </a:buClr>
            </a:pPr>
            <a:r>
              <a:rPr lang="en-US" sz="3200" dirty="0" err="1"/>
              <a:t>Alok</a:t>
            </a:r>
            <a:r>
              <a:rPr lang="en-US" sz="3200" dirty="0"/>
              <a:t> </a:t>
            </a:r>
            <a:r>
              <a:rPr lang="en-US" sz="3200" dirty="0" err="1" smtClean="0"/>
              <a:t>Rastogi</a:t>
            </a:r>
            <a:endParaRPr lang="en-US" sz="3200" dirty="0"/>
          </a:p>
          <a:p>
            <a:pPr eaLnBrk="1" hangingPunct="1">
              <a:lnSpc>
                <a:spcPct val="80000"/>
              </a:lnSpc>
              <a:buClr>
                <a:srgbClr val="F58466"/>
              </a:buClr>
            </a:pPr>
            <a:r>
              <a:rPr lang="en-US" sz="3200" dirty="0"/>
              <a:t>Anthony Bell</a:t>
            </a:r>
          </a:p>
          <a:p>
            <a:pPr eaLnBrk="1" hangingPunct="1">
              <a:lnSpc>
                <a:spcPct val="80000"/>
              </a:lnSpc>
              <a:buClr>
                <a:srgbClr val="F58466"/>
              </a:buClr>
            </a:pPr>
            <a:r>
              <a:rPr lang="en-US" sz="3200" dirty="0" smtClean="0"/>
              <a:t>Elaine Shafer</a:t>
            </a:r>
            <a:endParaRPr lang="en-US" sz="3200" dirty="0"/>
          </a:p>
          <a:p>
            <a:pPr eaLnBrk="1" hangingPunct="1">
              <a:lnSpc>
                <a:spcPct val="80000"/>
              </a:lnSpc>
              <a:buClr>
                <a:srgbClr val="F58466"/>
              </a:buClr>
            </a:pPr>
            <a:r>
              <a:rPr lang="en-US" sz="3200" dirty="0"/>
              <a:t>Ellen </a:t>
            </a:r>
            <a:r>
              <a:rPr lang="en-US" sz="3200" dirty="0" err="1"/>
              <a:t>Melo-Waak</a:t>
            </a:r>
            <a:endParaRPr lang="en-US" sz="3200" dirty="0"/>
          </a:p>
          <a:p>
            <a:pPr eaLnBrk="1" hangingPunct="1">
              <a:lnSpc>
                <a:spcPct val="80000"/>
              </a:lnSpc>
              <a:buClr>
                <a:srgbClr val="F58466"/>
              </a:buClr>
            </a:pPr>
            <a:r>
              <a:rPr lang="en-US" sz="3200" dirty="0" smtClean="0"/>
              <a:t>Janine Khan</a:t>
            </a:r>
            <a:endParaRPr lang="en-US" sz="3200" dirty="0"/>
          </a:p>
          <a:p>
            <a:pPr eaLnBrk="1" hangingPunct="1">
              <a:lnSpc>
                <a:spcPct val="80000"/>
              </a:lnSpc>
              <a:buClr>
                <a:srgbClr val="F58466"/>
              </a:buClr>
            </a:pPr>
            <a:r>
              <a:rPr lang="en-US" sz="3200" dirty="0"/>
              <a:t>Jean </a:t>
            </a:r>
            <a:r>
              <a:rPr lang="en-US" sz="3200" dirty="0" err="1" smtClean="0"/>
              <a:t>Silvestri</a:t>
            </a:r>
            <a:endParaRPr lang="en-US" sz="3200" dirty="0"/>
          </a:p>
          <a:p>
            <a:pPr eaLnBrk="1" hangingPunct="1">
              <a:lnSpc>
                <a:spcPct val="80000"/>
              </a:lnSpc>
              <a:buClr>
                <a:srgbClr val="F58466"/>
              </a:buClr>
            </a:pPr>
            <a:r>
              <a:rPr lang="en-US" sz="3200" dirty="0"/>
              <a:t>Joel Fisher </a:t>
            </a:r>
          </a:p>
          <a:p>
            <a:endParaRPr lang="en-US" dirty="0" smtClean="0"/>
          </a:p>
        </p:txBody>
      </p:sp>
      <p:sp>
        <p:nvSpPr>
          <p:cNvPr id="4" name="Content Placeholder 3"/>
          <p:cNvSpPr>
            <a:spLocks noGrp="1"/>
          </p:cNvSpPr>
          <p:nvPr>
            <p:ph sz="half" idx="2"/>
          </p:nvPr>
        </p:nvSpPr>
        <p:spPr/>
        <p:txBody>
          <a:bodyPr>
            <a:normAutofit/>
          </a:bodyPr>
          <a:lstStyle/>
          <a:p>
            <a:pPr eaLnBrk="1" hangingPunct="1">
              <a:lnSpc>
                <a:spcPct val="80000"/>
              </a:lnSpc>
              <a:buClr>
                <a:srgbClr val="F58466"/>
              </a:buClr>
            </a:pPr>
            <a:r>
              <a:rPr lang="en-US" sz="3200" dirty="0"/>
              <a:t>Leslie </a:t>
            </a:r>
            <a:r>
              <a:rPr lang="en-US" sz="3200" dirty="0" err="1"/>
              <a:t>Caldarelli</a:t>
            </a:r>
            <a:endParaRPr lang="en-US" sz="3200" dirty="0"/>
          </a:p>
          <a:p>
            <a:pPr eaLnBrk="1" hangingPunct="1">
              <a:lnSpc>
                <a:spcPct val="80000"/>
              </a:lnSpc>
              <a:buClr>
                <a:srgbClr val="F58466"/>
              </a:buClr>
            </a:pPr>
            <a:r>
              <a:rPr lang="en-US" sz="3200" dirty="0" smtClean="0"/>
              <a:t>Marc </a:t>
            </a:r>
            <a:r>
              <a:rPr lang="en-US" sz="3200" dirty="0"/>
              <a:t>Weiss</a:t>
            </a:r>
          </a:p>
          <a:p>
            <a:pPr eaLnBrk="1" hangingPunct="1">
              <a:lnSpc>
                <a:spcPct val="80000"/>
              </a:lnSpc>
              <a:buClr>
                <a:srgbClr val="F58466"/>
              </a:buClr>
            </a:pPr>
            <a:r>
              <a:rPr lang="en-US" sz="3200" dirty="0" smtClean="0"/>
              <a:t>Matthew Derrick</a:t>
            </a:r>
            <a:endParaRPr lang="en-US" sz="3200" dirty="0"/>
          </a:p>
          <a:p>
            <a:pPr eaLnBrk="1" hangingPunct="1">
              <a:lnSpc>
                <a:spcPct val="80000"/>
              </a:lnSpc>
              <a:buClr>
                <a:srgbClr val="F58466"/>
              </a:buClr>
            </a:pPr>
            <a:r>
              <a:rPr lang="en-US" sz="3200" dirty="0"/>
              <a:t>Patricia </a:t>
            </a:r>
            <a:r>
              <a:rPr lang="en-US" sz="3200" dirty="0" err="1" smtClean="0"/>
              <a:t>Ittmann</a:t>
            </a:r>
            <a:endParaRPr lang="en-US" sz="3200" dirty="0"/>
          </a:p>
          <a:p>
            <a:pPr eaLnBrk="1" hangingPunct="1">
              <a:lnSpc>
                <a:spcPct val="80000"/>
              </a:lnSpc>
              <a:buClr>
                <a:srgbClr val="F58466"/>
              </a:buClr>
            </a:pPr>
            <a:r>
              <a:rPr lang="en-US" sz="3200" dirty="0"/>
              <a:t>Robert Covert </a:t>
            </a:r>
          </a:p>
          <a:p>
            <a:pPr eaLnBrk="1" hangingPunct="1">
              <a:lnSpc>
                <a:spcPct val="80000"/>
              </a:lnSpc>
              <a:buClr>
                <a:srgbClr val="F58466"/>
              </a:buClr>
            </a:pPr>
            <a:r>
              <a:rPr lang="en-US" sz="3200" dirty="0" err="1" smtClean="0"/>
              <a:t>Venkata</a:t>
            </a:r>
            <a:r>
              <a:rPr lang="en-US" sz="3200" dirty="0" smtClean="0"/>
              <a:t> </a:t>
            </a:r>
            <a:r>
              <a:rPr lang="en-US" sz="3200" dirty="0" err="1" smtClean="0"/>
              <a:t>Majjiga</a:t>
            </a:r>
            <a:endParaRPr lang="en-US" sz="3200" dirty="0"/>
          </a:p>
          <a:p>
            <a:pPr eaLnBrk="1" hangingPunct="1">
              <a:lnSpc>
                <a:spcPct val="80000"/>
              </a:lnSpc>
              <a:buClr>
                <a:srgbClr val="F58466"/>
              </a:buClr>
            </a:pPr>
            <a:r>
              <a:rPr lang="en-US" sz="3200" dirty="0" err="1"/>
              <a:t>Vibhan</a:t>
            </a:r>
            <a:r>
              <a:rPr lang="en-US" sz="3200" dirty="0"/>
              <a:t> </a:t>
            </a:r>
            <a:r>
              <a:rPr lang="en-US" sz="3200" dirty="0" err="1" smtClean="0"/>
              <a:t>Thaker</a:t>
            </a:r>
            <a:endParaRPr lang="en-US" sz="3200" dirty="0"/>
          </a:p>
          <a:p>
            <a:pPr eaLnBrk="1" hangingPunct="1">
              <a:lnSpc>
                <a:spcPct val="80000"/>
              </a:lnSpc>
              <a:buClr>
                <a:srgbClr val="F58466"/>
              </a:buClr>
            </a:pPr>
            <a:r>
              <a:rPr lang="en-US" sz="3200" dirty="0"/>
              <a:t>William </a:t>
            </a:r>
            <a:r>
              <a:rPr lang="en-US" sz="3200" dirty="0" smtClean="0"/>
              <a:t>Stratton</a:t>
            </a:r>
            <a:endParaRPr lang="en-US" sz="3200" dirty="0"/>
          </a:p>
          <a:p>
            <a:pPr marL="0" indent="0">
              <a:buNone/>
            </a:pPr>
            <a:endParaRPr lang="en-US" dirty="0"/>
          </a:p>
        </p:txBody>
      </p:sp>
    </p:spTree>
    <p:extLst>
      <p:ext uri="{BB962C8B-B14F-4D97-AF65-F5344CB8AC3E}">
        <p14:creationId xmlns:p14="http://schemas.microsoft.com/office/powerpoint/2010/main" val="103584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4000" b="1" dirty="0">
                <a:solidFill>
                  <a:srgbClr val="F58466"/>
                </a:solidFill>
                <a:latin typeface="Goudy Old Style" pitchFamily="18" charset="0"/>
              </a:rPr>
              <a:t>Data Advisory Group</a:t>
            </a:r>
          </a:p>
        </p:txBody>
      </p:sp>
      <p:sp>
        <p:nvSpPr>
          <p:cNvPr id="3" name="Content Placeholder 2"/>
          <p:cNvSpPr>
            <a:spLocks noGrp="1"/>
          </p:cNvSpPr>
          <p:nvPr>
            <p:ph sz="half" idx="1"/>
          </p:nvPr>
        </p:nvSpPr>
        <p:spPr/>
        <p:txBody>
          <a:bodyPr>
            <a:normAutofit fontScale="55000" lnSpcReduction="20000"/>
          </a:bodyPr>
          <a:lstStyle/>
          <a:p>
            <a:pPr eaLnBrk="1" hangingPunct="1">
              <a:buClr>
                <a:srgbClr val="F58466"/>
              </a:buClr>
            </a:pPr>
            <a:r>
              <a:rPr lang="en-US" sz="5100" dirty="0"/>
              <a:t>Abel </a:t>
            </a:r>
            <a:r>
              <a:rPr lang="en-US" sz="5100" dirty="0" smtClean="0"/>
              <a:t>Kho</a:t>
            </a:r>
            <a:endParaRPr lang="en-US" sz="5100" dirty="0"/>
          </a:p>
          <a:p>
            <a:pPr eaLnBrk="1" hangingPunct="1">
              <a:buClr>
                <a:srgbClr val="F58466"/>
              </a:buClr>
            </a:pPr>
            <a:r>
              <a:rPr lang="en-US" sz="5100" dirty="0"/>
              <a:t>Aki </a:t>
            </a:r>
            <a:r>
              <a:rPr lang="en-US" sz="5100" dirty="0" smtClean="0"/>
              <a:t>Noguchi</a:t>
            </a:r>
            <a:endParaRPr lang="en-US" sz="5100" dirty="0"/>
          </a:p>
          <a:p>
            <a:pPr eaLnBrk="1" hangingPunct="1">
              <a:buClr>
                <a:srgbClr val="F58466"/>
              </a:buClr>
            </a:pPr>
            <a:r>
              <a:rPr lang="en-US" sz="5100" dirty="0"/>
              <a:t>Ann </a:t>
            </a:r>
            <a:r>
              <a:rPr lang="en-US" sz="5100" dirty="0" smtClean="0"/>
              <a:t>Borders</a:t>
            </a:r>
          </a:p>
          <a:p>
            <a:pPr eaLnBrk="1" hangingPunct="1">
              <a:buClr>
                <a:srgbClr val="F58466"/>
              </a:buClr>
            </a:pPr>
            <a:r>
              <a:rPr lang="en-US" sz="5100" dirty="0"/>
              <a:t>Brianne Augustine </a:t>
            </a:r>
          </a:p>
          <a:p>
            <a:pPr eaLnBrk="1" hangingPunct="1">
              <a:buClr>
                <a:srgbClr val="F58466"/>
              </a:buClr>
            </a:pPr>
            <a:r>
              <a:rPr lang="en-US" sz="5100" dirty="0" smtClean="0"/>
              <a:t>Carol </a:t>
            </a:r>
            <a:r>
              <a:rPr lang="en-US" sz="5100" dirty="0" err="1" smtClean="0"/>
              <a:t>Rosenbusch</a:t>
            </a:r>
            <a:endParaRPr lang="en-US" sz="5100" dirty="0"/>
          </a:p>
          <a:p>
            <a:pPr eaLnBrk="1" hangingPunct="1">
              <a:buClr>
                <a:srgbClr val="F58466"/>
              </a:buClr>
            </a:pPr>
            <a:r>
              <a:rPr lang="en-US" sz="5100" dirty="0" err="1"/>
              <a:t>Chelsey</a:t>
            </a:r>
            <a:r>
              <a:rPr lang="en-US" sz="5100" dirty="0"/>
              <a:t> </a:t>
            </a:r>
            <a:r>
              <a:rPr lang="en-US" sz="5100" dirty="0" err="1"/>
              <a:t>Leruth</a:t>
            </a:r>
            <a:r>
              <a:rPr lang="en-US" sz="5100" dirty="0"/>
              <a:t> </a:t>
            </a:r>
          </a:p>
          <a:p>
            <a:pPr eaLnBrk="1" hangingPunct="1">
              <a:buClr>
                <a:srgbClr val="F58466"/>
              </a:buClr>
            </a:pPr>
            <a:r>
              <a:rPr lang="en-US" sz="5100" dirty="0"/>
              <a:t>Cindy Mitchell </a:t>
            </a:r>
          </a:p>
          <a:p>
            <a:pPr eaLnBrk="1" hangingPunct="1">
              <a:buClr>
                <a:srgbClr val="F58466"/>
              </a:buClr>
            </a:pPr>
            <a:r>
              <a:rPr lang="en-US" sz="5100" dirty="0"/>
              <a:t>Deb </a:t>
            </a:r>
            <a:r>
              <a:rPr lang="en-US" sz="5100" dirty="0" smtClean="0"/>
              <a:t>Rosenberg</a:t>
            </a:r>
            <a:endParaRPr lang="en-US" sz="5100" dirty="0"/>
          </a:p>
          <a:p>
            <a:pPr eaLnBrk="1" hangingPunct="1">
              <a:buClr>
                <a:srgbClr val="F58466"/>
              </a:buClr>
            </a:pPr>
            <a:r>
              <a:rPr lang="en-US" sz="5100" dirty="0"/>
              <a:t>Don </a:t>
            </a:r>
            <a:r>
              <a:rPr lang="en-US" sz="5100" dirty="0" err="1" smtClean="0"/>
              <a:t>Houchins</a:t>
            </a:r>
            <a:endParaRPr lang="en-US" sz="5100" dirty="0"/>
          </a:p>
          <a:p>
            <a:pPr eaLnBrk="1" hangingPunct="1">
              <a:buClr>
                <a:srgbClr val="F58466"/>
              </a:buClr>
            </a:pPr>
            <a:r>
              <a:rPr lang="en-US" sz="5100" dirty="0"/>
              <a:t>Janelle Landis </a:t>
            </a:r>
            <a:r>
              <a:rPr lang="en-US" sz="5100" dirty="0" err="1" smtClean="0"/>
              <a:t>Kheshgi</a:t>
            </a:r>
            <a:endParaRPr lang="en-US" sz="5100" dirty="0" smtClean="0"/>
          </a:p>
          <a:p>
            <a:endParaRPr lang="en-US" dirty="0" smtClean="0"/>
          </a:p>
        </p:txBody>
      </p:sp>
      <p:sp>
        <p:nvSpPr>
          <p:cNvPr id="4" name="Content Placeholder 3"/>
          <p:cNvSpPr>
            <a:spLocks noGrp="1"/>
          </p:cNvSpPr>
          <p:nvPr>
            <p:ph sz="half" idx="2"/>
          </p:nvPr>
        </p:nvSpPr>
        <p:spPr/>
        <p:txBody>
          <a:bodyPr>
            <a:normAutofit fontScale="55000" lnSpcReduction="20000"/>
          </a:bodyPr>
          <a:lstStyle/>
          <a:p>
            <a:pPr eaLnBrk="1" hangingPunct="1">
              <a:buClr>
                <a:srgbClr val="F58466"/>
              </a:buClr>
            </a:pPr>
            <a:r>
              <a:rPr lang="en-US" sz="5100" dirty="0"/>
              <a:t>Jenny Brandenburg</a:t>
            </a:r>
          </a:p>
          <a:p>
            <a:pPr eaLnBrk="1" hangingPunct="1">
              <a:buClr>
                <a:srgbClr val="F58466"/>
              </a:buClr>
            </a:pPr>
            <a:r>
              <a:rPr lang="en-US" sz="5100" dirty="0" smtClean="0"/>
              <a:t>Jillian </a:t>
            </a:r>
            <a:r>
              <a:rPr lang="en-US" sz="5100" dirty="0" err="1" smtClean="0"/>
              <a:t>Baranggay</a:t>
            </a:r>
            <a:endParaRPr lang="en-US" sz="5100" dirty="0"/>
          </a:p>
          <a:p>
            <a:pPr eaLnBrk="1" hangingPunct="1">
              <a:buClr>
                <a:srgbClr val="F58466"/>
              </a:buClr>
            </a:pPr>
            <a:r>
              <a:rPr lang="en-US" sz="5100" dirty="0"/>
              <a:t>Marie Cleary-Fishman </a:t>
            </a:r>
          </a:p>
          <a:p>
            <a:pPr eaLnBrk="1" hangingPunct="1">
              <a:buClr>
                <a:srgbClr val="F58466"/>
              </a:buClr>
            </a:pPr>
            <a:r>
              <a:rPr lang="en-US" sz="5100" dirty="0"/>
              <a:t>Matthew Derrick</a:t>
            </a:r>
          </a:p>
          <a:p>
            <a:pPr eaLnBrk="1" hangingPunct="1">
              <a:buClr>
                <a:srgbClr val="F58466"/>
              </a:buClr>
            </a:pPr>
            <a:r>
              <a:rPr lang="en-US" sz="5100" dirty="0"/>
              <a:t>Meghan Harris </a:t>
            </a:r>
          </a:p>
          <a:p>
            <a:pPr eaLnBrk="1" hangingPunct="1">
              <a:buClr>
                <a:srgbClr val="F58466"/>
              </a:buClr>
            </a:pPr>
            <a:r>
              <a:rPr lang="en-US" sz="5100" dirty="0" smtClean="0"/>
              <a:t>Pat </a:t>
            </a:r>
            <a:r>
              <a:rPr lang="en-US" sz="5100" dirty="0" err="1" smtClean="0"/>
              <a:t>Ittmann</a:t>
            </a:r>
            <a:endParaRPr lang="en-US" sz="5100" dirty="0"/>
          </a:p>
          <a:p>
            <a:pPr eaLnBrk="1" hangingPunct="1">
              <a:buClr>
                <a:srgbClr val="F58466"/>
              </a:buClr>
            </a:pPr>
            <a:r>
              <a:rPr lang="en-US" sz="5100" dirty="0" err="1"/>
              <a:t>Satyender</a:t>
            </a:r>
            <a:r>
              <a:rPr lang="en-US" sz="5100" dirty="0"/>
              <a:t> </a:t>
            </a:r>
            <a:r>
              <a:rPr lang="en-US" sz="5100" dirty="0" err="1" smtClean="0"/>
              <a:t>Goel</a:t>
            </a:r>
            <a:endParaRPr lang="en-US" sz="5100" dirty="0" smtClean="0"/>
          </a:p>
          <a:p>
            <a:pPr eaLnBrk="1" hangingPunct="1">
              <a:buClr>
                <a:srgbClr val="F58466"/>
              </a:buClr>
            </a:pPr>
            <a:r>
              <a:rPr lang="en-US" sz="5100" dirty="0" smtClean="0"/>
              <a:t>Theresa Larsen</a:t>
            </a:r>
          </a:p>
          <a:p>
            <a:pPr eaLnBrk="1" hangingPunct="1">
              <a:buClr>
                <a:srgbClr val="F58466"/>
              </a:buClr>
            </a:pPr>
            <a:r>
              <a:rPr lang="en-US" sz="5100" dirty="0" smtClean="0"/>
              <a:t>Tony Bell</a:t>
            </a:r>
          </a:p>
          <a:p>
            <a:pPr eaLnBrk="1" hangingPunct="1">
              <a:buClr>
                <a:srgbClr val="F58466"/>
              </a:buClr>
            </a:pPr>
            <a:r>
              <a:rPr lang="en-US" sz="5100" dirty="0" smtClean="0"/>
              <a:t>William Scharf</a:t>
            </a:r>
          </a:p>
          <a:p>
            <a:endParaRPr lang="en-US" dirty="0"/>
          </a:p>
        </p:txBody>
      </p:sp>
    </p:spTree>
    <p:extLst>
      <p:ext uri="{BB962C8B-B14F-4D97-AF65-F5344CB8AC3E}">
        <p14:creationId xmlns:p14="http://schemas.microsoft.com/office/powerpoint/2010/main" val="635420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Happy 2</a:t>
            </a:r>
            <a:r>
              <a:rPr lang="en-US" altLang="en-US" sz="4000" b="1" baseline="30000" dirty="0" smtClean="0">
                <a:solidFill>
                  <a:srgbClr val="F58466"/>
                </a:solidFill>
                <a:latin typeface="Goudy Old Style" pitchFamily="18" charset="0"/>
              </a:rPr>
              <a:t>nd</a:t>
            </a:r>
            <a:r>
              <a:rPr lang="en-US" altLang="en-US" sz="4000" b="1" dirty="0" smtClean="0">
                <a:solidFill>
                  <a:srgbClr val="F58466"/>
                </a:solidFill>
                <a:latin typeface="Goudy Old Style" pitchFamily="18" charset="0"/>
              </a:rPr>
              <a:t> Birthday ILPQC!</a:t>
            </a:r>
          </a:p>
        </p:txBody>
      </p:sp>
      <p:sp>
        <p:nvSpPr>
          <p:cNvPr id="16387" name="Content Placeholder 3"/>
          <p:cNvSpPr>
            <a:spLocks noGrp="1"/>
          </p:cNvSpPr>
          <p:nvPr>
            <p:ph idx="1"/>
          </p:nvPr>
        </p:nvSpPr>
        <p:spPr>
          <a:xfrm>
            <a:off x="4724400" y="1447800"/>
            <a:ext cx="3962400" cy="4830763"/>
          </a:xfrm>
        </p:spPr>
        <p:txBody>
          <a:bodyPr/>
          <a:lstStyle/>
          <a:p>
            <a:pPr eaLnBrk="1" hangingPunct="1">
              <a:buClr>
                <a:srgbClr val="F58466"/>
              </a:buClr>
            </a:pPr>
            <a:r>
              <a:rPr lang="en-US" altLang="en-US" sz="2800" dirty="0"/>
              <a:t>Thank you to all who have contributed to building a successful state perinatal quality collaborative for IL</a:t>
            </a:r>
          </a:p>
          <a:p>
            <a:pPr lvl="1" eaLnBrk="1" hangingPunct="1">
              <a:buClr>
                <a:srgbClr val="004990"/>
              </a:buClr>
              <a:buFont typeface="Arial" pitchFamily="34" charset="0"/>
              <a:buChar char="•"/>
            </a:pPr>
            <a:r>
              <a:rPr lang="en-US" altLang="en-US" sz="2000" dirty="0"/>
              <a:t>Sponsors</a:t>
            </a:r>
          </a:p>
          <a:p>
            <a:pPr lvl="1" eaLnBrk="1" hangingPunct="1">
              <a:buClr>
                <a:srgbClr val="004990"/>
              </a:buClr>
              <a:buFont typeface="Arial" pitchFamily="34" charset="0"/>
              <a:buChar char="•"/>
            </a:pPr>
            <a:r>
              <a:rPr lang="en-US" altLang="en-US" sz="2000" dirty="0"/>
              <a:t>Stakeholders</a:t>
            </a:r>
          </a:p>
          <a:p>
            <a:pPr lvl="1" eaLnBrk="1" hangingPunct="1">
              <a:buClr>
                <a:srgbClr val="004990"/>
              </a:buClr>
              <a:buFont typeface="Arial" pitchFamily="34" charset="0"/>
              <a:buChar char="•"/>
            </a:pPr>
            <a:r>
              <a:rPr lang="en-US" altLang="en-US" sz="2000" dirty="0"/>
              <a:t>Advisory Workgroups</a:t>
            </a:r>
          </a:p>
          <a:p>
            <a:pPr lvl="1" eaLnBrk="1" hangingPunct="1">
              <a:buClr>
                <a:srgbClr val="004990"/>
              </a:buClr>
              <a:buFont typeface="Arial" pitchFamily="34" charset="0"/>
              <a:buChar char="•"/>
            </a:pPr>
            <a:r>
              <a:rPr lang="en-US" altLang="en-US" sz="2000" dirty="0"/>
              <a:t>Leadership / Data teams</a:t>
            </a:r>
          </a:p>
          <a:p>
            <a:pPr lvl="1" eaLnBrk="1" hangingPunct="1">
              <a:buClr>
                <a:srgbClr val="004990"/>
              </a:buClr>
              <a:buFont typeface="Arial" pitchFamily="34" charset="0"/>
              <a:buChar char="•"/>
            </a:pPr>
            <a:r>
              <a:rPr lang="en-US" altLang="en-US" sz="2000" dirty="0"/>
              <a:t>Hospital Teams</a:t>
            </a:r>
          </a:p>
          <a:p>
            <a:pPr lvl="1" eaLnBrk="1" hangingPunct="1">
              <a:buClr>
                <a:srgbClr val="004990"/>
              </a:buClr>
              <a:buFont typeface="Arial" pitchFamily="34" charset="0"/>
              <a:buChar char="•"/>
            </a:pPr>
            <a:r>
              <a:rPr lang="en-US" altLang="en-US" sz="2000" dirty="0"/>
              <a:t>Families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0"/>
            <a:ext cx="426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871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Goal 2: Expand </a:t>
            </a:r>
            <a:r>
              <a:rPr lang="en-US" altLang="en-US" sz="4000" b="1" dirty="0">
                <a:solidFill>
                  <a:srgbClr val="F58466"/>
                </a:solidFill>
                <a:latin typeface="Goudy Old Style" pitchFamily="18" charset="0"/>
              </a:rPr>
              <a:t>QI </a:t>
            </a:r>
            <a:r>
              <a:rPr lang="en-US" altLang="en-US" sz="4000" b="1" dirty="0" smtClean="0">
                <a:solidFill>
                  <a:srgbClr val="F58466"/>
                </a:solidFill>
                <a:latin typeface="Goudy Old Style" pitchFamily="18" charset="0"/>
              </a:rPr>
              <a:t>Services </a:t>
            </a:r>
            <a:r>
              <a:rPr lang="en-US" altLang="en-US" sz="4000" b="1" dirty="0">
                <a:solidFill>
                  <a:srgbClr val="F58466"/>
                </a:solidFill>
                <a:latin typeface="Goudy Old Style" pitchFamily="18" charset="0"/>
              </a:rPr>
              <a:t>to </a:t>
            </a:r>
            <a:r>
              <a:rPr lang="en-US" altLang="en-US" sz="4000" b="1" dirty="0" smtClean="0">
                <a:solidFill>
                  <a:srgbClr val="F58466"/>
                </a:solidFill>
                <a:latin typeface="Goudy Old Style" pitchFamily="18" charset="0"/>
              </a:rPr>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Hospital Teams</a:t>
            </a:r>
            <a:endParaRPr lang="en-US" altLang="en-US" sz="4000" b="1" dirty="0">
              <a:solidFill>
                <a:srgbClr val="F58466"/>
              </a:solidFill>
              <a:latin typeface="Goudy Old Style" pitchFamily="18" charset="0"/>
            </a:endParaRPr>
          </a:p>
        </p:txBody>
      </p:sp>
      <p:sp>
        <p:nvSpPr>
          <p:cNvPr id="16387" name="Content Placeholder 3"/>
          <p:cNvSpPr>
            <a:spLocks noGrp="1"/>
          </p:cNvSpPr>
          <p:nvPr>
            <p:ph idx="1"/>
          </p:nvPr>
        </p:nvSpPr>
        <p:spPr>
          <a:xfrm>
            <a:off x="304800" y="1676400"/>
            <a:ext cx="8382000" cy="4678363"/>
          </a:xfrm>
        </p:spPr>
        <p:txBody>
          <a:bodyPr/>
          <a:lstStyle/>
          <a:p>
            <a:pPr eaLnBrk="1" hangingPunct="1">
              <a:buClr>
                <a:srgbClr val="F58466"/>
              </a:buClr>
            </a:pPr>
            <a:r>
              <a:rPr lang="en-US" altLang="en-US" sz="2400" dirty="0" smtClean="0"/>
              <a:t>Expanded quality improvement (QI) support</a:t>
            </a:r>
          </a:p>
          <a:p>
            <a:pPr lvl="1" eaLnBrk="1" hangingPunct="1">
              <a:buClr>
                <a:srgbClr val="004990"/>
              </a:buClr>
              <a:buFont typeface="Arial" panose="020B0604020202020204" pitchFamily="34" charset="0"/>
              <a:buChar char="•"/>
            </a:pPr>
            <a:r>
              <a:rPr lang="en-US" altLang="en-US" sz="2400" dirty="0" smtClean="0"/>
              <a:t>One-on-one QI support calls to over 30 hospitals</a:t>
            </a:r>
          </a:p>
          <a:p>
            <a:pPr lvl="1" eaLnBrk="1" hangingPunct="1">
              <a:buClr>
                <a:srgbClr val="004990"/>
              </a:buClr>
              <a:buFont typeface="Arial" panose="020B0604020202020204" pitchFamily="34" charset="0"/>
              <a:buChar char="•"/>
            </a:pPr>
            <a:r>
              <a:rPr lang="en-US" altLang="en-US" sz="2400" dirty="0" smtClean="0"/>
              <a:t>5 PDSA-cycle workshop webinars with over 50 hospitals </a:t>
            </a:r>
          </a:p>
          <a:p>
            <a:pPr lvl="1" eaLnBrk="1" hangingPunct="1">
              <a:buClr>
                <a:srgbClr val="004990"/>
              </a:buClr>
              <a:buFont typeface="Arial" panose="020B0604020202020204" pitchFamily="34" charset="0"/>
              <a:buChar char="•"/>
            </a:pPr>
            <a:r>
              <a:rPr lang="en-US" altLang="en-US" sz="2400" dirty="0"/>
              <a:t>Monthly OB and Neo team </a:t>
            </a:r>
            <a:r>
              <a:rPr lang="en-US" altLang="en-US" sz="2400" dirty="0" smtClean="0"/>
              <a:t>calls</a:t>
            </a:r>
          </a:p>
          <a:p>
            <a:pPr eaLnBrk="1" hangingPunct="1">
              <a:buClr>
                <a:srgbClr val="F58466"/>
              </a:buClr>
            </a:pPr>
            <a:r>
              <a:rPr lang="en-US" altLang="en-US" sz="2400" dirty="0" smtClean="0"/>
              <a:t>Increased collaborative learning opportunities</a:t>
            </a:r>
          </a:p>
          <a:p>
            <a:pPr lvl="1" eaLnBrk="1" hangingPunct="1">
              <a:buClr>
                <a:srgbClr val="004990"/>
              </a:buClr>
              <a:buFont typeface="Arial" panose="020B0604020202020204" pitchFamily="34" charset="0"/>
              <a:buChar char="•"/>
            </a:pPr>
            <a:r>
              <a:rPr lang="en-US" altLang="en-US" sz="2400" dirty="0" smtClean="0"/>
              <a:t>Face-to-face meetings in April (Neo) and May (OB)</a:t>
            </a:r>
          </a:p>
          <a:p>
            <a:pPr lvl="1" eaLnBrk="1" hangingPunct="1">
              <a:buClr>
                <a:srgbClr val="004990"/>
              </a:buClr>
              <a:buFont typeface="Arial" panose="020B0604020202020204" pitchFamily="34" charset="0"/>
              <a:buChar char="•"/>
            </a:pPr>
            <a:r>
              <a:rPr lang="en-US" altLang="en-US" sz="2400" dirty="0" smtClean="0"/>
              <a:t>6 BC QI topic workshops with about 30 hospitals </a:t>
            </a:r>
          </a:p>
          <a:p>
            <a:pPr lvl="1" eaLnBrk="1" hangingPunct="1">
              <a:buClr>
                <a:srgbClr val="004990"/>
              </a:buClr>
              <a:buFont typeface="Arial" panose="020B0604020202020204" pitchFamily="34" charset="0"/>
              <a:buChar char="•"/>
            </a:pPr>
            <a:r>
              <a:rPr lang="en-US" altLang="en-US" sz="2400" dirty="0" smtClean="0"/>
              <a:t>Redesigned website with members’ only section to facilitate collaborative learning through discussion boards</a:t>
            </a:r>
          </a:p>
          <a:p>
            <a:pPr marL="342900" lvl="1" indent="-342900" eaLnBrk="1" hangingPunct="1">
              <a:buClr>
                <a:srgbClr val="F58466"/>
              </a:buClr>
              <a:buFont typeface="Arial" pitchFamily="34" charset="0"/>
              <a:buChar char="•"/>
            </a:pPr>
            <a:r>
              <a:rPr lang="en-US" altLang="en-US" sz="2400" dirty="0" smtClean="0"/>
              <a:t>Developed </a:t>
            </a:r>
            <a:r>
              <a:rPr lang="en-US" altLang="en-US" sz="2400" dirty="0"/>
              <a:t>real-time reports </a:t>
            </a:r>
            <a:r>
              <a:rPr lang="en-US" altLang="en-US" sz="2400" dirty="0" smtClean="0"/>
              <a:t>to work with </a:t>
            </a:r>
            <a:r>
              <a:rPr lang="en-US" altLang="en-US" sz="2400" dirty="0"/>
              <a:t>rapid-response data system</a:t>
            </a:r>
          </a:p>
          <a:p>
            <a:pPr marL="457200" lvl="1" indent="0" eaLnBrk="1" hangingPunct="1">
              <a:buClr>
                <a:srgbClr val="F58466"/>
              </a:buClr>
              <a:buNone/>
            </a:pPr>
            <a:endParaRPr lang="en-US" altLang="en-US" sz="2400" dirty="0" smtClean="0"/>
          </a:p>
        </p:txBody>
      </p:sp>
    </p:spTree>
    <p:extLst>
      <p:ext uri="{BB962C8B-B14F-4D97-AF65-F5344CB8AC3E}">
        <p14:creationId xmlns:p14="http://schemas.microsoft.com/office/powerpoint/2010/main" val="4097095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3051"/>
            <a:ext cx="8229600" cy="869951"/>
          </a:xfrm>
        </p:spPr>
        <p:txBody>
          <a:bodyPr/>
          <a:lstStyle/>
          <a:p>
            <a:pPr eaLnBrk="1" hangingPunct="1"/>
            <a:r>
              <a:rPr lang="en-US" altLang="en-US" sz="4000" dirty="0" smtClean="0">
                <a:solidFill>
                  <a:srgbClr val="F58466"/>
                </a:solidFill>
                <a:latin typeface="Goudy Old Style" panose="02020502050305020303" pitchFamily="18" charset="0"/>
                <a:hlinkClick r:id="rId3"/>
              </a:rPr>
              <a:t>www.ilpqc.org</a:t>
            </a:r>
            <a:r>
              <a:rPr lang="en-US" altLang="en-US" sz="4000" dirty="0" smtClean="0">
                <a:solidFill>
                  <a:srgbClr val="F58466"/>
                </a:solidFill>
                <a:latin typeface="Goudy Old Style" panose="02020502050305020303" pitchFamily="18" charset="0"/>
              </a:rPr>
              <a:t>	</a:t>
            </a:r>
            <a:endParaRPr lang="en-US" altLang="en-US" dirty="0" smtClean="0">
              <a:solidFill>
                <a:srgbClr val="F58466"/>
              </a:solidFill>
              <a:latin typeface="Goudy Old Style" panose="02020502050305020303" pitchFamily="18" charset="0"/>
            </a:endParaRPr>
          </a:p>
        </p:txBody>
      </p:sp>
      <p:pic>
        <p:nvPicPr>
          <p:cNvPr id="16387" name="Content Placeholder 9" descr="IllinoisPQC_logo_PMS280+IL-tint.jpg"/>
          <p:cNvPicPr>
            <a:picLocks noGrp="1" noChangeAspect="1"/>
          </p:cNvPicPr>
          <p:nvPr>
            <p:ph sz="quarter" idx="1"/>
          </p:nvPr>
        </p:nvPicPr>
        <p:blipFill>
          <a:blip r:embed="rId4" cstate="print"/>
          <a:srcRect/>
          <a:stretch>
            <a:fillRect/>
          </a:stretch>
        </p:blipFill>
        <p:spPr>
          <a:xfrm>
            <a:off x="6781800" y="152400"/>
            <a:ext cx="2133600" cy="1066800"/>
          </a:xfrm>
        </p:spPr>
      </p:pic>
      <p:pic>
        <p:nvPicPr>
          <p:cNvPr id="9" name="Picture 8"/>
          <p:cNvPicPr>
            <a:picLocks noChangeAspect="1"/>
          </p:cNvPicPr>
          <p:nvPr/>
        </p:nvPicPr>
        <p:blipFill>
          <a:blip r:embed="rId5" cstate="print"/>
          <a:stretch>
            <a:fillRect/>
          </a:stretch>
        </p:blipFill>
        <p:spPr>
          <a:xfrm>
            <a:off x="228600" y="1396052"/>
            <a:ext cx="4653468" cy="252931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cstate="print"/>
          <a:stretch>
            <a:fillRect/>
          </a:stretch>
        </p:blipFill>
        <p:spPr>
          <a:xfrm>
            <a:off x="2511684" y="2823393"/>
            <a:ext cx="4272750" cy="2419423"/>
          </a:xfrm>
          <a:prstGeom prst="rect">
            <a:avLst/>
          </a:prstGeom>
          <a:effectLst>
            <a:outerShdw blurRad="50800" dist="38100" dir="2700000" algn="tl" rotWithShape="0">
              <a:prstClr val="black">
                <a:alpha val="40000"/>
              </a:prstClr>
            </a:outerShdw>
          </a:effectLst>
        </p:spPr>
      </p:pic>
      <p:pic>
        <p:nvPicPr>
          <p:cNvPr id="16391" name="Picture 8" descr="members only area.jpg"/>
          <p:cNvPicPr>
            <a:picLocks noChangeAspect="1"/>
          </p:cNvPicPr>
          <p:nvPr/>
        </p:nvPicPr>
        <p:blipFill>
          <a:blip r:embed="rId7" cstate="print"/>
          <a:srcRect/>
          <a:stretch>
            <a:fillRect/>
          </a:stretch>
        </p:blipFill>
        <p:spPr bwMode="auto">
          <a:xfrm rot="198064">
            <a:off x="4466097" y="4008522"/>
            <a:ext cx="3799978" cy="221115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Explosion 1 6"/>
          <p:cNvSpPr/>
          <p:nvPr/>
        </p:nvSpPr>
        <p:spPr>
          <a:xfrm>
            <a:off x="4144968" y="352194"/>
            <a:ext cx="4541837" cy="35950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Launched members-only area to share initiative-specific resources and collaborate via discussion boards</a:t>
            </a:r>
            <a:endParaRPr lang="en-US" dirty="0"/>
          </a:p>
        </p:txBody>
      </p:sp>
      <p:sp>
        <p:nvSpPr>
          <p:cNvPr id="11" name="Oval 10"/>
          <p:cNvSpPr/>
          <p:nvPr/>
        </p:nvSpPr>
        <p:spPr>
          <a:xfrm>
            <a:off x="228600" y="1310164"/>
            <a:ext cx="685800" cy="26554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p:nvSpPr>
        <p:spPr>
          <a:xfrm>
            <a:off x="2564954" y="3645964"/>
            <a:ext cx="685800" cy="26554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9572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1" y="273051"/>
            <a:ext cx="8153400" cy="869951"/>
          </a:xfrm>
        </p:spPr>
        <p:txBody>
          <a:bodyPr/>
          <a:lstStyle/>
          <a:p>
            <a:pPr eaLnBrk="1" hangingPunct="1"/>
            <a:r>
              <a:rPr lang="en-US" altLang="en-US" sz="4000" dirty="0" smtClean="0">
                <a:solidFill>
                  <a:srgbClr val="F58466"/>
                </a:solidFill>
                <a:latin typeface="Goudy Old Style" panose="02020502050305020303" pitchFamily="18" charset="0"/>
              </a:rPr>
              <a:t>ILPQC </a:t>
            </a:r>
            <a:r>
              <a:rPr lang="en-US" altLang="en-US" sz="4000" dirty="0" err="1" smtClean="0">
                <a:solidFill>
                  <a:srgbClr val="F58466"/>
                </a:solidFill>
                <a:latin typeface="Goudy Old Style" panose="02020502050305020303" pitchFamily="18" charset="0"/>
              </a:rPr>
              <a:t>REDCap</a:t>
            </a:r>
            <a:r>
              <a:rPr lang="en-US" altLang="en-US" sz="4000" dirty="0" smtClean="0">
                <a:solidFill>
                  <a:srgbClr val="F58466"/>
                </a:solidFill>
                <a:latin typeface="Goudy Old Style" panose="02020502050305020303" pitchFamily="18" charset="0"/>
              </a:rPr>
              <a:t> Data System</a:t>
            </a:r>
            <a:endParaRPr lang="en-US" altLang="en-US" sz="4000" dirty="0" smtClean="0">
              <a:latin typeface="Goudy Old Style" panose="02020502050305020303" pitchFamily="18" charset="0"/>
            </a:endParaRPr>
          </a:p>
        </p:txBody>
      </p:sp>
      <p:pic>
        <p:nvPicPr>
          <p:cNvPr id="7" name="Picture 6"/>
          <p:cNvPicPr>
            <a:picLocks noChangeAspect="1"/>
          </p:cNvPicPr>
          <p:nvPr/>
        </p:nvPicPr>
        <p:blipFill>
          <a:blip r:embed="rId3" cstate="print"/>
          <a:stretch>
            <a:fillRect/>
          </a:stretch>
        </p:blipFill>
        <p:spPr>
          <a:xfrm>
            <a:off x="533400" y="1259048"/>
            <a:ext cx="4087432" cy="2794591"/>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1460" y="3001926"/>
            <a:ext cx="5591826" cy="298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29832" y="3429000"/>
            <a:ext cx="757248" cy="21923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Explosion 1 8"/>
          <p:cNvSpPr/>
          <p:nvPr/>
        </p:nvSpPr>
        <p:spPr>
          <a:xfrm>
            <a:off x="4635859" y="800493"/>
            <a:ext cx="4541837" cy="35950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0"/>
          <p:cNvSpPr txBox="1">
            <a:spLocks noChangeArrowheads="1"/>
          </p:cNvSpPr>
          <p:nvPr/>
        </p:nvSpPr>
        <p:spPr bwMode="auto">
          <a:xfrm>
            <a:off x="5403407" y="1828804"/>
            <a:ext cx="2941093" cy="1477328"/>
          </a:xfrm>
          <a:prstGeom prst="rect">
            <a:avLst/>
          </a:prstGeom>
          <a:noFill/>
          <a:ln w="9525">
            <a:noFill/>
            <a:miter lim="800000"/>
            <a:headEnd/>
            <a:tailEnd/>
          </a:ln>
        </p:spPr>
        <p:txBody>
          <a:bodyPr wrap="square">
            <a:spAutoFit/>
          </a:bodyPr>
          <a:lstStyle/>
          <a:p>
            <a:pPr algn="ctr">
              <a:buClr>
                <a:srgbClr val="F58466"/>
              </a:buClr>
            </a:pPr>
            <a:r>
              <a:rPr lang="en-US" altLang="en-US" dirty="0">
                <a:solidFill>
                  <a:schemeClr val="lt1"/>
                </a:solidFill>
                <a:latin typeface="+mn-lt"/>
                <a:ea typeface="+mn-ea"/>
              </a:rPr>
              <a:t>Enter your </a:t>
            </a:r>
            <a:r>
              <a:rPr lang="en-US" altLang="en-US" dirty="0" smtClean="0">
                <a:solidFill>
                  <a:schemeClr val="lt1"/>
                </a:solidFill>
                <a:latin typeface="+mn-lt"/>
                <a:ea typeface="+mn-ea"/>
              </a:rPr>
              <a:t>monthly QI data </a:t>
            </a:r>
            <a:r>
              <a:rPr lang="en-US" altLang="en-US" dirty="0">
                <a:solidFill>
                  <a:schemeClr val="lt1"/>
                </a:solidFill>
                <a:latin typeface="+mn-lt"/>
                <a:ea typeface="+mn-ea"/>
              </a:rPr>
              <a:t>and immediately get </a:t>
            </a:r>
            <a:r>
              <a:rPr lang="en-US" altLang="en-US" dirty="0" smtClean="0">
                <a:solidFill>
                  <a:schemeClr val="lt1"/>
                </a:solidFill>
                <a:latin typeface="+mn-lt"/>
                <a:ea typeface="+mn-ea"/>
              </a:rPr>
              <a:t>QI reports to see your progress over time and in comparison to other hospitals</a:t>
            </a:r>
            <a:endParaRPr lang="en-US" altLang="en-US" dirty="0">
              <a:solidFill>
                <a:schemeClr val="lt1"/>
              </a:solidFill>
              <a:latin typeface="+mn-lt"/>
              <a:ea typeface="+mn-ea"/>
            </a:endParaRPr>
          </a:p>
        </p:txBody>
      </p:sp>
      <p:sp>
        <p:nvSpPr>
          <p:cNvPr id="3" name="Right Arrow 2"/>
          <p:cNvSpPr/>
          <p:nvPr/>
        </p:nvSpPr>
        <p:spPr>
          <a:xfrm rot="1385701">
            <a:off x="991765" y="4142285"/>
            <a:ext cx="3582689" cy="349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172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381004"/>
            <a:ext cx="8229600" cy="1143000"/>
          </a:xfrm>
        </p:spPr>
        <p:txBody>
          <a:bodyPr/>
          <a:lstStyle/>
          <a:p>
            <a:pPr algn="l" eaLnBrk="1" hangingPunct="1"/>
            <a:r>
              <a:rPr lang="en-US" altLang="en-US" sz="4000" b="1" dirty="0" smtClean="0">
                <a:solidFill>
                  <a:srgbClr val="F58466"/>
                </a:solidFill>
                <a:latin typeface="Goudy Old Style" pitchFamily="18" charset="0"/>
              </a:rPr>
              <a:t>Goal 3: Acknowledge </a:t>
            </a:r>
            <a:r>
              <a:rPr lang="en-US" altLang="en-US" sz="4000" b="1" dirty="0" smtClean="0">
                <a:solidFill>
                  <a:srgbClr val="F58466"/>
                </a:solidFill>
                <a:latin typeface="Goudy Old Style" pitchFamily="18" charset="0"/>
              </a:rPr>
              <a:t>Hospital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Team Achievements from 2014</a:t>
            </a:r>
          </a:p>
        </p:txBody>
      </p:sp>
      <p:sp>
        <p:nvSpPr>
          <p:cNvPr id="16387" name="Content Placeholder 3"/>
          <p:cNvSpPr>
            <a:spLocks noGrp="1"/>
          </p:cNvSpPr>
          <p:nvPr>
            <p:ph idx="1"/>
          </p:nvPr>
        </p:nvSpPr>
        <p:spPr>
          <a:xfrm>
            <a:off x="457201" y="1524000"/>
            <a:ext cx="4227723" cy="4114800"/>
          </a:xfrm>
        </p:spPr>
        <p:txBody>
          <a:bodyPr/>
          <a:lstStyle/>
          <a:p>
            <a:pPr eaLnBrk="1" hangingPunct="1">
              <a:buClr>
                <a:srgbClr val="F58466"/>
              </a:buClr>
            </a:pPr>
            <a:r>
              <a:rPr lang="en-US" altLang="en-US" sz="2800" dirty="0" smtClean="0"/>
              <a:t>Early Elective Delivery</a:t>
            </a:r>
          </a:p>
          <a:p>
            <a:pPr lvl="1" eaLnBrk="1" hangingPunct="1">
              <a:buClr>
                <a:srgbClr val="004990"/>
              </a:buClr>
              <a:buFont typeface="Arial" panose="020B0604020202020204" pitchFamily="34" charset="0"/>
              <a:buChar char="•"/>
            </a:pPr>
            <a:r>
              <a:rPr lang="en-US" altLang="en-US" sz="2400" dirty="0" smtClean="0"/>
              <a:t>Sent letters of commendation to hospitals</a:t>
            </a:r>
          </a:p>
          <a:p>
            <a:pPr lvl="2" eaLnBrk="1" hangingPunct="1">
              <a:buClr>
                <a:srgbClr val="004990"/>
              </a:buClr>
            </a:pPr>
            <a:r>
              <a:rPr lang="en-US" altLang="en-US" dirty="0" smtClean="0"/>
              <a:t>41 reaching goal of &lt;5% EED</a:t>
            </a:r>
          </a:p>
          <a:p>
            <a:pPr lvl="2" eaLnBrk="1" hangingPunct="1">
              <a:buClr>
                <a:srgbClr val="004990"/>
              </a:buClr>
            </a:pPr>
            <a:r>
              <a:rPr lang="en-US" altLang="en-US" dirty="0" smtClean="0"/>
              <a:t>43 completing </a:t>
            </a:r>
            <a:r>
              <a:rPr lang="en-US" altLang="en-US" dirty="0"/>
              <a:t>2014 data entry</a:t>
            </a:r>
          </a:p>
          <a:p>
            <a:pPr lvl="1" eaLnBrk="1" hangingPunct="1">
              <a:buClr>
                <a:srgbClr val="004990"/>
              </a:buClr>
              <a:buSzPct val="104000"/>
              <a:buFont typeface="Arial" panose="020B0604020202020204" pitchFamily="34" charset="0"/>
              <a:buChar char="•"/>
            </a:pPr>
            <a:r>
              <a:rPr lang="en-US" altLang="en-US" sz="2400" dirty="0" smtClean="0"/>
              <a:t>Provided 38 </a:t>
            </a:r>
            <a:r>
              <a:rPr lang="en-US" altLang="en-US" sz="2400" dirty="0"/>
              <a:t>banners </a:t>
            </a:r>
            <a:r>
              <a:rPr lang="en-US" altLang="en-US" sz="2400" dirty="0" smtClean="0"/>
              <a:t>to hospitals with </a:t>
            </a:r>
            <a:r>
              <a:rPr lang="en-US" altLang="en-US" sz="2400" dirty="0"/>
              <a:t>March of Dimes, </a:t>
            </a:r>
            <a:r>
              <a:rPr lang="en-US" altLang="en-US" sz="2400" dirty="0" smtClean="0"/>
              <a:t>IHA</a:t>
            </a:r>
            <a:endParaRPr lang="en-US" altLang="en-US" sz="2400" dirty="0"/>
          </a:p>
        </p:txBody>
      </p:sp>
      <p:pic>
        <p:nvPicPr>
          <p:cNvPr id="5" name="Picture 4"/>
          <p:cNvPicPr>
            <a:picLocks noChangeAspect="1"/>
          </p:cNvPicPr>
          <p:nvPr/>
        </p:nvPicPr>
        <p:blipFill>
          <a:blip r:embed="rId3" cstate="print"/>
          <a:srcRect/>
          <a:stretch>
            <a:fillRect/>
          </a:stretch>
        </p:blipFill>
        <p:spPr bwMode="auto">
          <a:xfrm>
            <a:off x="4953000" y="3810002"/>
            <a:ext cx="3924300" cy="1963739"/>
          </a:xfrm>
          <a:prstGeom prst="rect">
            <a:avLst/>
          </a:prstGeom>
          <a:noFill/>
          <a:ln w="9525">
            <a:noFill/>
            <a:miter lim="800000"/>
            <a:headEnd/>
            <a:tailEnd/>
          </a:ln>
        </p:spPr>
      </p:pic>
      <p:sp>
        <p:nvSpPr>
          <p:cNvPr id="3" name="TextBox 2"/>
          <p:cNvSpPr txBox="1"/>
          <p:nvPr/>
        </p:nvSpPr>
        <p:spPr>
          <a:xfrm>
            <a:off x="4761815" y="1524004"/>
            <a:ext cx="4001877" cy="1982081"/>
          </a:xfrm>
          <a:prstGeom prst="rect">
            <a:avLst/>
          </a:prstGeom>
          <a:noFill/>
        </p:spPr>
        <p:txBody>
          <a:bodyPr wrap="square" rtlCol="0">
            <a:spAutoFit/>
          </a:bodyPr>
          <a:lstStyle/>
          <a:p>
            <a:pPr marL="342900" indent="-342900" eaLnBrk="1" hangingPunct="1">
              <a:spcBef>
                <a:spcPct val="20000"/>
              </a:spcBef>
              <a:buClr>
                <a:srgbClr val="F58466"/>
              </a:buClr>
              <a:buFont typeface="Arial" pitchFamily="34" charset="0"/>
              <a:buChar char="•"/>
            </a:pPr>
            <a:r>
              <a:rPr lang="en-US" altLang="en-US" sz="2800" dirty="0">
                <a:latin typeface="+mn-lt"/>
                <a:cs typeface="MS PGothic" charset="0"/>
              </a:rPr>
              <a:t>Neonatal Nutrition</a:t>
            </a:r>
          </a:p>
          <a:p>
            <a:pPr marL="742950" lvl="1" indent="-285750" eaLnBrk="1" hangingPunct="1">
              <a:spcBef>
                <a:spcPct val="20000"/>
              </a:spcBef>
              <a:buClr>
                <a:srgbClr val="004990"/>
              </a:buClr>
              <a:buFont typeface="Arial" panose="020B0604020202020204" pitchFamily="34" charset="0"/>
              <a:buChar char="•"/>
            </a:pPr>
            <a:r>
              <a:rPr lang="en-US" altLang="en-US" sz="2400" dirty="0">
                <a:latin typeface="+mn-lt"/>
                <a:cs typeface="MS PGothic" charset="0"/>
              </a:rPr>
              <a:t>Recognized superior performers at Neonatal Face-to-Face meeting</a:t>
            </a:r>
          </a:p>
          <a:p>
            <a:endParaRPr lang="en-US" dirty="0"/>
          </a:p>
        </p:txBody>
      </p:sp>
    </p:spTree>
    <p:extLst>
      <p:ext uri="{BB962C8B-B14F-4D97-AF65-F5344CB8AC3E}">
        <p14:creationId xmlns:p14="http://schemas.microsoft.com/office/powerpoint/2010/main" val="1050635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4152" y="228600"/>
            <a:ext cx="8229600" cy="1143000"/>
          </a:xfrm>
        </p:spPr>
        <p:txBody>
          <a:bodyPr/>
          <a:lstStyle/>
          <a:p>
            <a:pPr algn="l" eaLnBrk="1" hangingPunct="1"/>
            <a:r>
              <a:rPr lang="en-US" altLang="en-US" sz="4000" b="1" dirty="0" smtClean="0">
                <a:solidFill>
                  <a:srgbClr val="F58466"/>
                </a:solidFill>
                <a:latin typeface="Goudy Old Style" pitchFamily="18" charset="0"/>
              </a:rPr>
              <a:t>Goal 4: Working </a:t>
            </a:r>
            <a:r>
              <a:rPr lang="en-US" altLang="en-US" sz="4000" b="1" dirty="0" smtClean="0">
                <a:solidFill>
                  <a:srgbClr val="F58466"/>
                </a:solidFill>
                <a:latin typeface="Goudy Old Style" pitchFamily="18" charset="0"/>
              </a:rPr>
              <a:t>Together on</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State-wide Initiatives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6800" y="1371600"/>
            <a:ext cx="3196404" cy="213360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921" y="3997388"/>
            <a:ext cx="3310562" cy="2209800"/>
          </a:xfrm>
          <a:prstGeom prst="rect">
            <a:avLst/>
          </a:prstGeom>
        </p:spPr>
      </p:pic>
      <p:pic>
        <p:nvPicPr>
          <p:cNvPr id="5" name="Picture 4"/>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57200" y="1684592"/>
            <a:ext cx="3806004" cy="2152204"/>
          </a:xfrm>
          <a:prstGeom prst="rect">
            <a:avLst/>
          </a:prstGeom>
        </p:spPr>
      </p:pic>
      <p:pic>
        <p:nvPicPr>
          <p:cNvPr id="6" name="Picture 5"/>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419600" y="3657600"/>
            <a:ext cx="3087673" cy="2315755"/>
          </a:xfrm>
          <a:prstGeom prst="rect">
            <a:avLst/>
          </a:prstGeom>
        </p:spPr>
      </p:pic>
    </p:spTree>
    <p:extLst>
      <p:ext uri="{BB962C8B-B14F-4D97-AF65-F5344CB8AC3E}">
        <p14:creationId xmlns:p14="http://schemas.microsoft.com/office/powerpoint/2010/main" val="724428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600" y="3505200"/>
            <a:ext cx="5715000" cy="106680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09600" y="1295401"/>
            <a:ext cx="5715000" cy="18669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Title 1"/>
          <p:cNvSpPr>
            <a:spLocks noGrp="1"/>
          </p:cNvSpPr>
          <p:nvPr>
            <p:ph type="title"/>
          </p:nvPr>
        </p:nvSpPr>
        <p:spPr>
          <a:xfrm>
            <a:off x="533400" y="273051"/>
            <a:ext cx="6096000" cy="869951"/>
          </a:xfrm>
        </p:spPr>
        <p:txBody>
          <a:bodyPr/>
          <a:lstStyle/>
          <a:p>
            <a:pPr algn="l" eaLnBrk="1" hangingPunct="1"/>
            <a:r>
              <a:rPr lang="en-US" altLang="en-US" sz="4000" b="1" dirty="0" smtClean="0">
                <a:solidFill>
                  <a:srgbClr val="F58466"/>
                </a:solidFill>
                <a:latin typeface="Goudy Old Style" panose="02020502050305020303" pitchFamily="18" charset="0"/>
              </a:rPr>
              <a:t>Early Elective Delivery Overview</a:t>
            </a:r>
            <a:endParaRPr lang="en-US" altLang="en-US" sz="4000" b="1" dirty="0" smtClean="0">
              <a:latin typeface="Goudy Old Style" panose="02020502050305020303" pitchFamily="18" charset="0"/>
            </a:endParaRPr>
          </a:p>
        </p:txBody>
      </p:sp>
      <p:sp>
        <p:nvSpPr>
          <p:cNvPr id="21508" name="Text Placeholder 7"/>
          <p:cNvSpPr>
            <a:spLocks noGrp="1"/>
          </p:cNvSpPr>
          <p:nvPr>
            <p:ph type="body" sz="quarter" idx="1"/>
          </p:nvPr>
        </p:nvSpPr>
        <p:spPr>
          <a:xfrm>
            <a:off x="609600" y="1676400"/>
            <a:ext cx="5715000" cy="1447800"/>
          </a:xfrm>
        </p:spPr>
        <p:txBody>
          <a:bodyPr/>
          <a:lstStyle/>
          <a:p>
            <a:r>
              <a:rPr lang="en-US" altLang="en-US" dirty="0" smtClean="0">
                <a:solidFill>
                  <a:schemeClr val="tx2"/>
                </a:solidFill>
              </a:rPr>
              <a:t>Aim:</a:t>
            </a:r>
            <a:r>
              <a:rPr lang="en-US" altLang="en-US" dirty="0" smtClean="0"/>
              <a:t> Reduce EED to &lt;5% across &gt;=95% of participating hospitals and improve ability for hospitals to compare accurate EED data across time and across other Illinois hospitals.</a:t>
            </a:r>
          </a:p>
        </p:txBody>
      </p:sp>
      <p:sp>
        <p:nvSpPr>
          <p:cNvPr id="9" name="Text Placeholder 8"/>
          <p:cNvSpPr>
            <a:spLocks noGrp="1"/>
          </p:cNvSpPr>
          <p:nvPr>
            <p:ph type="body" sz="quarter" idx="3"/>
          </p:nvPr>
        </p:nvSpPr>
        <p:spPr>
          <a:xfrm>
            <a:off x="609600" y="3276600"/>
            <a:ext cx="5715000" cy="1371600"/>
          </a:xfrm>
        </p:spPr>
        <p:txBody>
          <a:bodyPr>
            <a:normAutofit/>
          </a:bodyPr>
          <a:lstStyle/>
          <a:p>
            <a:pPr eaLnBrk="1" hangingPunct="1">
              <a:defRPr/>
            </a:pPr>
            <a:r>
              <a:rPr lang="en-US" dirty="0" smtClean="0">
                <a:solidFill>
                  <a:schemeClr val="tx2"/>
                </a:solidFill>
                <a:ea typeface="ＭＳ Ｐゴシック" charset="0"/>
              </a:rPr>
              <a:t>Approach: </a:t>
            </a:r>
            <a:r>
              <a:rPr lang="en-US" dirty="0" smtClean="0">
                <a:ea typeface="ＭＳ Ｐゴシック" charset="0"/>
              </a:rPr>
              <a:t>Provided </a:t>
            </a:r>
            <a:r>
              <a:rPr lang="en-US" dirty="0">
                <a:ea typeface="ＭＳ Ｐゴシック" charset="0"/>
              </a:rPr>
              <a:t>access to tool kits, </a:t>
            </a:r>
            <a:r>
              <a:rPr lang="en-US" dirty="0" smtClean="0">
                <a:ea typeface="ＭＳ Ｐゴシック" charset="0"/>
              </a:rPr>
              <a:t>learning sessions</a:t>
            </a:r>
            <a:r>
              <a:rPr lang="en-US" dirty="0">
                <a:ea typeface="ＭＳ Ｐゴシック" charset="0"/>
              </a:rPr>
              <a:t>, secure reporting system </a:t>
            </a:r>
            <a:r>
              <a:rPr lang="en-US" dirty="0" smtClean="0">
                <a:ea typeface="ＭＳ Ｐゴシック" charset="0"/>
              </a:rPr>
              <a:t>to compare.</a:t>
            </a:r>
            <a:endParaRPr lang="en-US" dirty="0">
              <a:ea typeface="ＭＳ Ｐゴシック" charset="0"/>
            </a:endParaRPr>
          </a:p>
        </p:txBody>
      </p:sp>
      <p:sp>
        <p:nvSpPr>
          <p:cNvPr id="21510" name="TextBox 10"/>
          <p:cNvSpPr txBox="1">
            <a:spLocks noChangeArrowheads="1"/>
          </p:cNvSpPr>
          <p:nvPr/>
        </p:nvSpPr>
        <p:spPr bwMode="auto">
          <a:xfrm>
            <a:off x="609601" y="4343408"/>
            <a:ext cx="8077200" cy="1985159"/>
          </a:xfrm>
          <a:prstGeom prst="rect">
            <a:avLst/>
          </a:prstGeom>
          <a:noFill/>
          <a:ln w="9525">
            <a:noFill/>
            <a:miter lim="800000"/>
            <a:headEnd/>
            <a:tailEnd/>
          </a:ln>
        </p:spPr>
        <p:txBody>
          <a:bodyPr>
            <a:spAutoFit/>
          </a:bodyPr>
          <a:lstStyle/>
          <a:p>
            <a:pPr eaLnBrk="1" hangingPunct="1">
              <a:lnSpc>
                <a:spcPct val="90000"/>
              </a:lnSpc>
              <a:buClr>
                <a:srgbClr val="F58466"/>
              </a:buClr>
              <a:buFontTx/>
              <a:buBlip>
                <a:blip r:embed="rId2"/>
              </a:buBlip>
            </a:pPr>
            <a:endParaRPr lang="en-US" altLang="en-US" sz="1000" dirty="0">
              <a:cs typeface="Arial" charset="0"/>
            </a:endParaRPr>
          </a:p>
          <a:p>
            <a:pPr marL="171450" indent="-171450" eaLnBrk="1" hangingPunct="1">
              <a:buClr>
                <a:srgbClr val="F58466"/>
              </a:buClr>
              <a:buFont typeface="Arial" panose="020B0604020202020204" pitchFamily="34" charset="0"/>
              <a:buChar char="•"/>
            </a:pPr>
            <a:endParaRPr lang="en-US" altLang="en-US" sz="1000" dirty="0">
              <a:cs typeface="Arial" charset="0"/>
            </a:endParaRPr>
          </a:p>
          <a:p>
            <a:pPr marL="457200" indent="-457200" eaLnBrk="1" hangingPunct="1">
              <a:spcBef>
                <a:spcPts val="0"/>
              </a:spcBef>
              <a:buClr>
                <a:srgbClr val="F58466"/>
              </a:buClr>
              <a:buFont typeface="Arial" panose="020B0604020202020204" pitchFamily="34" charset="0"/>
              <a:buChar char="•"/>
            </a:pPr>
            <a:r>
              <a:rPr lang="en-US" altLang="en-US" sz="2600" dirty="0" smtClean="0">
                <a:cs typeface="Arial" charset="0"/>
              </a:rPr>
              <a:t>49 </a:t>
            </a:r>
            <a:r>
              <a:rPr lang="en-US" altLang="en-US" sz="2600" dirty="0">
                <a:cs typeface="Arial" charset="0"/>
              </a:rPr>
              <a:t>IL birthing </a:t>
            </a:r>
            <a:r>
              <a:rPr lang="en-US" altLang="en-US" sz="2600" dirty="0" smtClean="0">
                <a:cs typeface="Arial" charset="0"/>
              </a:rPr>
              <a:t>hospitals submitted data</a:t>
            </a:r>
          </a:p>
          <a:p>
            <a:pPr marL="457200" indent="-457200" eaLnBrk="1" hangingPunct="1">
              <a:spcBef>
                <a:spcPts val="0"/>
              </a:spcBef>
              <a:buClr>
                <a:srgbClr val="F58466"/>
              </a:buClr>
              <a:buFont typeface="Arial" panose="020B0604020202020204" pitchFamily="34" charset="0"/>
              <a:buChar char="•"/>
            </a:pPr>
            <a:r>
              <a:rPr lang="en-US" altLang="en-US" sz="2600" dirty="0" smtClean="0">
                <a:cs typeface="Arial" charset="0"/>
              </a:rPr>
              <a:t>Quarterly data entry (PC-01) for 2013 thru 2014</a:t>
            </a:r>
          </a:p>
          <a:p>
            <a:pPr marL="457200" indent="-457200" eaLnBrk="1" hangingPunct="1">
              <a:spcBef>
                <a:spcPts val="0"/>
              </a:spcBef>
              <a:buClr>
                <a:srgbClr val="F58466"/>
              </a:buClr>
              <a:buFont typeface="Arial" panose="020B0604020202020204" pitchFamily="34" charset="0"/>
              <a:buChar char="•"/>
            </a:pPr>
            <a:r>
              <a:rPr lang="en-US" altLang="en-US" sz="2600" dirty="0">
                <a:cs typeface="Arial" charset="0"/>
              </a:rPr>
              <a:t>41 hospitals received commendation for </a:t>
            </a:r>
            <a:r>
              <a:rPr lang="en-US" altLang="en-US" sz="2600" dirty="0" smtClean="0">
                <a:cs typeface="Arial" charset="0"/>
              </a:rPr>
              <a:t>achieving goal of &lt;5%</a:t>
            </a:r>
            <a:endParaRPr lang="en-US" altLang="en-US" sz="2600" dirty="0">
              <a:cs typeface="Arial" charset="0"/>
            </a:endParaRPr>
          </a:p>
        </p:txBody>
      </p:sp>
      <p:pic>
        <p:nvPicPr>
          <p:cNvPr id="21512" name="Picture 11" descr="iStock_000035700464XLarge.jpg"/>
          <p:cNvPicPr>
            <a:picLocks noChangeAspect="1"/>
          </p:cNvPicPr>
          <p:nvPr/>
        </p:nvPicPr>
        <p:blipFill>
          <a:blip r:embed="rId3" cstate="print"/>
          <a:srcRect l="7526" r="28503"/>
          <a:stretch>
            <a:fillRect/>
          </a:stretch>
        </p:blipFill>
        <p:spPr bwMode="auto">
          <a:xfrm>
            <a:off x="6324605" y="1676400"/>
            <a:ext cx="2460625" cy="2971800"/>
          </a:xfrm>
          <a:prstGeom prst="rect">
            <a:avLst/>
          </a:prstGeom>
          <a:noFill/>
          <a:ln w="9525">
            <a:noFill/>
            <a:miter lim="800000"/>
            <a:headEnd/>
            <a:tailEnd/>
          </a:ln>
        </p:spPr>
      </p:pic>
    </p:spTree>
    <p:extLst>
      <p:ext uri="{BB962C8B-B14F-4D97-AF65-F5344CB8AC3E}">
        <p14:creationId xmlns:p14="http://schemas.microsoft.com/office/powerpoint/2010/main" val="379402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3124200"/>
            <a:ext cx="5715000" cy="106680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1257300"/>
            <a:ext cx="5715000" cy="15240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p:txBody>
          <a:bodyPr/>
          <a:lstStyle/>
          <a:p>
            <a:pPr algn="l" eaLnBrk="1" hangingPunct="1"/>
            <a:r>
              <a:rPr lang="en-US" altLang="en-US" sz="4000" b="1" dirty="0" smtClean="0">
                <a:solidFill>
                  <a:srgbClr val="F58466"/>
                </a:solidFill>
                <a:latin typeface="Goudy Old Style" panose="02020502050305020303" pitchFamily="18" charset="0"/>
              </a:rPr>
              <a:t>Neonatal Nutrition Initiative</a:t>
            </a:r>
            <a:endParaRPr lang="en-US" altLang="en-US" sz="4000" b="1" dirty="0" smtClean="0">
              <a:latin typeface="Goudy Old Style" panose="02020502050305020303" pitchFamily="18" charset="0"/>
            </a:endParaRPr>
          </a:p>
        </p:txBody>
      </p:sp>
      <p:sp>
        <p:nvSpPr>
          <p:cNvPr id="46083" name="Text Placeholder 7"/>
          <p:cNvSpPr>
            <a:spLocks noGrp="1"/>
          </p:cNvSpPr>
          <p:nvPr>
            <p:ph type="body" sz="quarter" idx="1"/>
          </p:nvPr>
        </p:nvSpPr>
        <p:spPr>
          <a:xfrm>
            <a:off x="609600" y="1295400"/>
            <a:ext cx="5867400" cy="1447800"/>
          </a:xfrm>
        </p:spPr>
        <p:txBody>
          <a:bodyPr>
            <a:normAutofit fontScale="92500" lnSpcReduction="20000"/>
          </a:bodyPr>
          <a:lstStyle/>
          <a:p>
            <a:pPr>
              <a:defRPr/>
            </a:pPr>
            <a:r>
              <a:rPr lang="en-US" dirty="0" smtClean="0">
                <a:solidFill>
                  <a:schemeClr val="tx2"/>
                </a:solidFill>
              </a:rPr>
              <a:t>Aim:</a:t>
            </a:r>
            <a:r>
              <a:rPr lang="en-US" dirty="0" smtClean="0"/>
              <a:t> Reduce from 45% to below 40% the percentage of very low birth weight (VLBW) infants discharged from a neonatal intensive-care unit (NICU) with weight &lt;10th percentile by the end of 2014. </a:t>
            </a:r>
            <a:endParaRPr lang="en-US" b="0" dirty="0" smtClean="0"/>
          </a:p>
        </p:txBody>
      </p:sp>
      <p:sp>
        <p:nvSpPr>
          <p:cNvPr id="9" name="Text Placeholder 8"/>
          <p:cNvSpPr>
            <a:spLocks noGrp="1"/>
          </p:cNvSpPr>
          <p:nvPr>
            <p:ph type="body" sz="quarter" idx="3"/>
          </p:nvPr>
        </p:nvSpPr>
        <p:spPr>
          <a:xfrm>
            <a:off x="609600" y="2895600"/>
            <a:ext cx="5867400" cy="1371600"/>
          </a:xfrm>
        </p:spPr>
        <p:txBody>
          <a:bodyPr>
            <a:normAutofit/>
          </a:bodyPr>
          <a:lstStyle/>
          <a:p>
            <a:pPr fontAlgn="auto">
              <a:spcAft>
                <a:spcPts val="0"/>
              </a:spcAft>
              <a:defRPr/>
            </a:pPr>
            <a:r>
              <a:rPr lang="en-US" altLang="en-US" dirty="0" smtClean="0">
                <a:solidFill>
                  <a:schemeClr val="tx2"/>
                </a:solidFill>
              </a:rPr>
              <a:t>Approach: </a:t>
            </a:r>
            <a:r>
              <a:rPr lang="en-US" altLang="en-US" dirty="0" smtClean="0"/>
              <a:t>Ev</a:t>
            </a:r>
            <a:r>
              <a:rPr lang="en-US" dirty="0" smtClean="0"/>
              <a:t>idence-based toolkit </a:t>
            </a:r>
            <a:r>
              <a:rPr lang="en-US" dirty="0"/>
              <a:t>(based on CPQCC and </a:t>
            </a:r>
            <a:r>
              <a:rPr lang="en-US" dirty="0" smtClean="0"/>
              <a:t>VON) with best practices for parenteral &amp; </a:t>
            </a:r>
            <a:r>
              <a:rPr lang="en-US" dirty="0" err="1" smtClean="0"/>
              <a:t>enteral</a:t>
            </a:r>
            <a:r>
              <a:rPr lang="en-US" dirty="0" smtClean="0"/>
              <a:t> nutrition</a:t>
            </a:r>
            <a:endParaRPr lang="en-US" dirty="0"/>
          </a:p>
        </p:txBody>
      </p:sp>
      <p:sp>
        <p:nvSpPr>
          <p:cNvPr id="25606" name="TextBox 10"/>
          <p:cNvSpPr txBox="1">
            <a:spLocks noChangeArrowheads="1"/>
          </p:cNvSpPr>
          <p:nvPr/>
        </p:nvSpPr>
        <p:spPr bwMode="auto">
          <a:xfrm>
            <a:off x="609601" y="3886200"/>
            <a:ext cx="8077200" cy="2059025"/>
          </a:xfrm>
          <a:prstGeom prst="rect">
            <a:avLst/>
          </a:prstGeom>
          <a:noFill/>
          <a:ln w="9525">
            <a:noFill/>
            <a:miter lim="800000"/>
            <a:headEnd/>
            <a:tailEnd/>
          </a:ln>
        </p:spPr>
        <p:txBody>
          <a:bodyPr>
            <a:spAutoFit/>
          </a:bodyPr>
          <a:lstStyle/>
          <a:p>
            <a:pPr eaLnBrk="1" hangingPunct="1">
              <a:lnSpc>
                <a:spcPct val="90000"/>
              </a:lnSpc>
              <a:buClr>
                <a:srgbClr val="F58466"/>
              </a:buClr>
              <a:buFontTx/>
              <a:buBlip>
                <a:blip r:embed="rId3"/>
              </a:buBlip>
            </a:pPr>
            <a:endParaRPr lang="en-US" altLang="en-US" sz="1000" dirty="0">
              <a:cs typeface="Arial" charset="0"/>
            </a:endParaRPr>
          </a:p>
          <a:p>
            <a:pPr eaLnBrk="1" hangingPunct="1">
              <a:buClr>
                <a:srgbClr val="F58466"/>
              </a:buClr>
            </a:pPr>
            <a:endParaRPr lang="en-US" altLang="en-US" sz="1000" dirty="0">
              <a:cs typeface="Arial" charset="0"/>
            </a:endParaRPr>
          </a:p>
          <a:p>
            <a:pPr marL="457200" indent="-457200" eaLnBrk="1" hangingPunct="1">
              <a:buClr>
                <a:srgbClr val="F58466"/>
              </a:buClr>
              <a:buFont typeface="Arial" panose="020B0604020202020204" pitchFamily="34" charset="0"/>
              <a:buChar char="•"/>
            </a:pPr>
            <a:r>
              <a:rPr lang="en-US" altLang="en-US" sz="2400" dirty="0" smtClean="0">
                <a:cs typeface="Arial" charset="0"/>
              </a:rPr>
              <a:t>18 NICUs participated</a:t>
            </a:r>
          </a:p>
          <a:p>
            <a:pPr marL="457200" indent="-457200" eaLnBrk="1" hangingPunct="1">
              <a:buClr>
                <a:srgbClr val="F58466"/>
              </a:buClr>
              <a:buFont typeface="Arial" panose="020B0604020202020204" pitchFamily="34" charset="0"/>
              <a:buChar char="•"/>
            </a:pPr>
            <a:endParaRPr lang="en-US" altLang="en-US" sz="900" dirty="0">
              <a:cs typeface="Arial" charset="0"/>
            </a:endParaRPr>
          </a:p>
          <a:p>
            <a:pPr marL="457200" indent="-457200" eaLnBrk="1" hangingPunct="1">
              <a:lnSpc>
                <a:spcPct val="90000"/>
              </a:lnSpc>
              <a:buClr>
                <a:srgbClr val="F58466"/>
              </a:buClr>
              <a:buFont typeface="Arial" panose="020B0604020202020204" pitchFamily="34" charset="0"/>
              <a:buChar char="•"/>
            </a:pPr>
            <a:r>
              <a:rPr lang="en-US" altLang="en-US" sz="2400" dirty="0" smtClean="0">
                <a:cs typeface="Arial" charset="0"/>
              </a:rPr>
              <a:t>Monthly </a:t>
            </a:r>
            <a:r>
              <a:rPr lang="en-US" altLang="en-US" sz="2400" dirty="0">
                <a:cs typeface="Arial" charset="0"/>
              </a:rPr>
              <a:t>data collection on all VLBW infants </a:t>
            </a:r>
            <a:r>
              <a:rPr lang="en-US" altLang="en-US" sz="2400" dirty="0" smtClean="0">
                <a:cs typeface="Arial" charset="0"/>
              </a:rPr>
              <a:t>for babies  </a:t>
            </a:r>
          </a:p>
          <a:p>
            <a:pPr marL="457200" indent="-457200" eaLnBrk="1" hangingPunct="1">
              <a:lnSpc>
                <a:spcPct val="90000"/>
              </a:lnSpc>
              <a:buClr>
                <a:srgbClr val="F58466"/>
              </a:buClr>
            </a:pPr>
            <a:r>
              <a:rPr lang="en-US" altLang="en-US" sz="2400" dirty="0" smtClean="0">
                <a:cs typeface="Arial" charset="0"/>
              </a:rPr>
              <a:t>      born in 2014.  Data reported on 1,524 infants.</a:t>
            </a:r>
          </a:p>
          <a:p>
            <a:pPr marL="457200" indent="-457200" eaLnBrk="1" hangingPunct="1">
              <a:lnSpc>
                <a:spcPct val="90000"/>
              </a:lnSpc>
              <a:buClr>
                <a:srgbClr val="F58466"/>
              </a:buClr>
              <a:buFont typeface="Arial" panose="020B0604020202020204" pitchFamily="34" charset="0"/>
              <a:buChar char="•"/>
            </a:pPr>
            <a:endParaRPr lang="en-US" altLang="en-US" sz="1000" dirty="0" smtClean="0">
              <a:cs typeface="Arial" charset="0"/>
            </a:endParaRPr>
          </a:p>
          <a:p>
            <a:pPr marL="457200" indent="-457200" eaLnBrk="1" hangingPunct="1">
              <a:lnSpc>
                <a:spcPct val="90000"/>
              </a:lnSpc>
              <a:buClr>
                <a:srgbClr val="F58466"/>
              </a:buClr>
              <a:buFont typeface="Arial" panose="020B0604020202020204" pitchFamily="34" charset="0"/>
              <a:buChar char="•"/>
            </a:pPr>
            <a:r>
              <a:rPr lang="en-US" altLang="en-US" sz="2400" dirty="0" smtClean="0">
                <a:cs typeface="Arial" charset="0"/>
              </a:rPr>
              <a:t>Improvement in process and growth measures</a:t>
            </a:r>
            <a:endParaRPr lang="en-US" altLang="en-US" sz="2400" dirty="0">
              <a:cs typeface="Arial" charset="0"/>
            </a:endParaRPr>
          </a:p>
        </p:txBody>
      </p:sp>
      <p:pic>
        <p:nvPicPr>
          <p:cNvPr id="25608" name="Picture 6" descr="premature baby and mom.jpg"/>
          <p:cNvPicPr>
            <a:picLocks noChangeAspect="1"/>
          </p:cNvPicPr>
          <p:nvPr/>
        </p:nvPicPr>
        <p:blipFill>
          <a:blip r:embed="rId4" cstate="print"/>
          <a:srcRect/>
          <a:stretch>
            <a:fillRect/>
          </a:stretch>
        </p:blipFill>
        <p:spPr bwMode="auto">
          <a:xfrm>
            <a:off x="6477000" y="1295400"/>
            <a:ext cx="2076450" cy="2971800"/>
          </a:xfrm>
          <a:prstGeom prst="rect">
            <a:avLst/>
          </a:prstGeom>
          <a:noFill/>
          <a:ln w="9525">
            <a:noFill/>
            <a:miter lim="800000"/>
            <a:headEnd/>
            <a:tailEnd/>
          </a:ln>
        </p:spPr>
      </p:pic>
    </p:spTree>
    <p:extLst>
      <p:ext uri="{BB962C8B-B14F-4D97-AF65-F5344CB8AC3E}">
        <p14:creationId xmlns:p14="http://schemas.microsoft.com/office/powerpoint/2010/main" val="888935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273051"/>
            <a:ext cx="6248400" cy="869951"/>
          </a:xfrm>
        </p:spPr>
        <p:txBody>
          <a:bodyPr/>
          <a:lstStyle/>
          <a:p>
            <a:pPr algn="l" eaLnBrk="1" hangingPunct="1">
              <a:defRPr/>
            </a:pPr>
            <a:r>
              <a:rPr lang="en-US" altLang="en-US" sz="4000" b="1" dirty="0">
                <a:solidFill>
                  <a:srgbClr val="F58466"/>
                </a:solidFill>
                <a:latin typeface="Goudy Old Style" panose="02020502050305020303" pitchFamily="18" charset="0"/>
                <a:ea typeface="MS PGothic" charset="-128"/>
              </a:rPr>
              <a:t>Outcome Measure: </a:t>
            </a:r>
            <a:br>
              <a:rPr lang="en-US" altLang="en-US" sz="4000" b="1" dirty="0">
                <a:solidFill>
                  <a:srgbClr val="F58466"/>
                </a:solidFill>
                <a:latin typeface="Goudy Old Style" panose="02020502050305020303" pitchFamily="18" charset="0"/>
                <a:ea typeface="MS PGothic" charset="-128"/>
              </a:rPr>
            </a:br>
            <a:r>
              <a:rPr lang="en-US" altLang="en-US" sz="4000" b="1" dirty="0">
                <a:solidFill>
                  <a:srgbClr val="F58466"/>
                </a:solidFill>
                <a:latin typeface="Goudy Old Style" panose="02020502050305020303" pitchFamily="18" charset="0"/>
                <a:ea typeface="MS PGothic" charset="-128"/>
              </a:rPr>
              <a:t>Weight at Discharge</a:t>
            </a:r>
          </a:p>
        </p:txBody>
      </p:sp>
      <p:graphicFrame>
        <p:nvGraphicFramePr>
          <p:cNvPr id="4" name="Chart 3"/>
          <p:cNvGraphicFramePr>
            <a:graphicFrameLocks/>
          </p:cNvGraphicFramePr>
          <p:nvPr/>
        </p:nvGraphicFramePr>
        <p:xfrm>
          <a:off x="0" y="1371600"/>
          <a:ext cx="91440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0298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smtClean="0">
                <a:solidFill>
                  <a:srgbClr val="F58466"/>
                </a:solidFill>
                <a:latin typeface="Goudy Old Style" pitchFamily="18" charset="0"/>
              </a:rPr>
              <a:t>Outcome Measures:</a:t>
            </a:r>
            <a:br>
              <a:rPr lang="en-US" sz="3600" b="1" dirty="0" smtClean="0">
                <a:solidFill>
                  <a:srgbClr val="F58466"/>
                </a:solidFill>
                <a:latin typeface="Goudy Old Style" pitchFamily="18" charset="0"/>
              </a:rPr>
            </a:br>
            <a:r>
              <a:rPr lang="en-US" sz="3600" b="1" dirty="0" smtClean="0">
                <a:solidFill>
                  <a:srgbClr val="F58466"/>
                </a:solidFill>
                <a:latin typeface="Goudy Old Style" pitchFamily="18" charset="0"/>
              </a:rPr>
              <a:t>Quarter 1 – 4, 2014</a:t>
            </a:r>
            <a:endParaRPr lang="en-US" sz="3600" b="1" dirty="0">
              <a:solidFill>
                <a:srgbClr val="F58466"/>
              </a:solidFill>
              <a:latin typeface="Goudy Old Style"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6322880"/>
              </p:ext>
            </p:extLst>
          </p:nvPr>
        </p:nvGraphicFramePr>
        <p:xfrm>
          <a:off x="457200" y="2590800"/>
          <a:ext cx="8382001" cy="3355848"/>
        </p:xfrm>
        <a:graphic>
          <a:graphicData uri="http://schemas.openxmlformats.org/drawingml/2006/table">
            <a:tbl>
              <a:tblPr firstRow="1" firstCol="1" bandRow="1">
                <a:tableStyleId>{B301B821-A1FF-4177-AEE7-76D212191A09}</a:tableStyleId>
              </a:tblPr>
              <a:tblGrid>
                <a:gridCol w="1102407"/>
                <a:gridCol w="1015802"/>
                <a:gridCol w="1015152"/>
                <a:gridCol w="1107616"/>
                <a:gridCol w="1719557"/>
                <a:gridCol w="2421467"/>
              </a:tblGrid>
              <a:tr h="838200">
                <a:tc>
                  <a:txBody>
                    <a:bodyPr/>
                    <a:lstStyle/>
                    <a:p>
                      <a:pPr marL="0" marR="0" algn="ctr">
                        <a:lnSpc>
                          <a:spcPct val="115000"/>
                        </a:lnSpc>
                        <a:spcBef>
                          <a:spcPts val="0"/>
                        </a:spcBef>
                        <a:spcAft>
                          <a:spcPts val="0"/>
                        </a:spcAft>
                      </a:pPr>
                      <a:r>
                        <a:rPr lang="en-US" sz="1800" dirty="0">
                          <a:effectLst/>
                        </a:rPr>
                        <a:t> </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smtClean="0">
                          <a:effectLst/>
                          <a:latin typeface="+mn-lt"/>
                          <a:ea typeface="+mn-ea"/>
                          <a:cs typeface="+mn-cs"/>
                        </a:rPr>
                        <a:t>Q1</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smtClean="0">
                          <a:effectLst/>
                        </a:rPr>
                        <a:t>Q2</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smtClean="0">
                          <a:effectLst/>
                        </a:rPr>
                        <a:t>Q3</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smtClean="0">
                          <a:effectLst/>
                        </a:rPr>
                        <a:t>Q4</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2400" dirty="0" smtClean="0">
                          <a:effectLst/>
                        </a:rPr>
                        <a:t>VON Best Quartile 2014</a:t>
                      </a:r>
                      <a:endParaRPr lang="en-US" sz="2400" dirty="0">
                        <a:effectLst/>
                        <a:latin typeface="Calibri"/>
                        <a:ea typeface="MS Mincho"/>
                        <a:cs typeface="Times New Roman"/>
                      </a:endParaRPr>
                    </a:p>
                  </a:txBody>
                  <a:tcPr marL="0" marR="0" marT="0" marB="0" anchor="ctr"/>
                </a:tc>
              </a:tr>
              <a:tr h="838200">
                <a:tc>
                  <a:txBody>
                    <a:bodyPr/>
                    <a:lstStyle/>
                    <a:p>
                      <a:pPr marL="0" marR="0" algn="ctr">
                        <a:lnSpc>
                          <a:spcPct val="115000"/>
                        </a:lnSpc>
                        <a:spcBef>
                          <a:spcPts val="0"/>
                        </a:spcBef>
                        <a:spcAft>
                          <a:spcPts val="0"/>
                        </a:spcAft>
                      </a:pPr>
                      <a:r>
                        <a:rPr lang="en-US" sz="1800" dirty="0" err="1">
                          <a:effectLst/>
                        </a:rPr>
                        <a:t>Wt</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effectLst/>
                        </a:rPr>
                        <a:t> </a:t>
                      </a:r>
                      <a:r>
                        <a:rPr lang="en-US" sz="1800" dirty="0" smtClean="0">
                          <a:effectLst/>
                        </a:rPr>
                        <a:t>39.7%</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effectLst/>
                        </a:rPr>
                        <a:t> </a:t>
                      </a:r>
                      <a:r>
                        <a:rPr lang="en-US" sz="1800" dirty="0" smtClean="0">
                          <a:effectLst/>
                        </a:rPr>
                        <a:t>35.8%</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effectLst/>
                        </a:rPr>
                        <a:t> </a:t>
                      </a:r>
                      <a:r>
                        <a:rPr lang="en-US" sz="1800" dirty="0" smtClean="0">
                          <a:effectLst/>
                        </a:rPr>
                        <a:t>36.4%</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smtClean="0">
                          <a:solidFill>
                            <a:schemeClr val="dk1"/>
                          </a:solidFill>
                          <a:effectLst/>
                          <a:latin typeface="+mn-lt"/>
                          <a:ea typeface="+mn-ea"/>
                          <a:cs typeface="+mn-cs"/>
                        </a:rPr>
                        <a:t>33.9%</a:t>
                      </a:r>
                      <a:endParaRPr lang="en-US" sz="1800" kern="1200" dirty="0">
                        <a:solidFill>
                          <a:schemeClr val="dk1"/>
                        </a:solidFill>
                        <a:effectLst/>
                        <a:latin typeface="+mn-lt"/>
                        <a:ea typeface="+mn-ea"/>
                        <a:cs typeface="+mn-cs"/>
                      </a:endParaRPr>
                    </a:p>
                  </a:txBody>
                  <a:tcPr marL="0" marR="0" marT="0" marB="0" anchor="ctr"/>
                </a:tc>
                <a:tc>
                  <a:txBody>
                    <a:bodyPr/>
                    <a:lstStyle/>
                    <a:p>
                      <a:pPr marL="0" marR="0" algn="ctr">
                        <a:lnSpc>
                          <a:spcPct val="115000"/>
                        </a:lnSpc>
                        <a:spcBef>
                          <a:spcPts val="0"/>
                        </a:spcBef>
                        <a:spcAft>
                          <a:spcPts val="0"/>
                        </a:spcAft>
                      </a:pPr>
                      <a:r>
                        <a:rPr kumimoji="0" lang="en-US" sz="2800" u="none" strike="noStrike" kern="1200" cap="none" spc="0" normalizeH="0" baseline="0" noProof="0" dirty="0" smtClean="0">
                          <a:ln>
                            <a:noFill/>
                          </a:ln>
                          <a:solidFill>
                            <a:srgbClr val="FF0000"/>
                          </a:solidFill>
                          <a:effectLst/>
                          <a:uLnTx/>
                          <a:uFillTx/>
                        </a:rPr>
                        <a:t>41%</a:t>
                      </a:r>
                      <a:endParaRPr lang="en-US" sz="2800" b="1" dirty="0">
                        <a:solidFill>
                          <a:srgbClr val="FF0000"/>
                        </a:solidFill>
                        <a:effectLst/>
                        <a:latin typeface="Calibri"/>
                        <a:ea typeface="MS Mincho"/>
                        <a:cs typeface="Times New Roman"/>
                      </a:endParaRPr>
                    </a:p>
                  </a:txBody>
                  <a:tcPr marL="0" marR="0" marT="0" marB="0" anchor="ctr"/>
                </a:tc>
              </a:tr>
              <a:tr h="838200">
                <a:tc>
                  <a:txBody>
                    <a:bodyPr/>
                    <a:lstStyle/>
                    <a:p>
                      <a:pPr marL="0" marR="0" algn="ctr">
                        <a:lnSpc>
                          <a:spcPct val="115000"/>
                        </a:lnSpc>
                        <a:spcBef>
                          <a:spcPts val="0"/>
                        </a:spcBef>
                        <a:spcAft>
                          <a:spcPts val="0"/>
                        </a:spcAft>
                      </a:pPr>
                      <a:r>
                        <a:rPr lang="en-US" sz="1800">
                          <a:effectLst/>
                        </a:rPr>
                        <a:t> Length</a:t>
                      </a:r>
                      <a:endParaRPr lang="en-US" sz="160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effectLst/>
                        </a:rPr>
                        <a:t> </a:t>
                      </a:r>
                      <a:r>
                        <a:rPr lang="en-US" sz="1800" dirty="0" smtClean="0">
                          <a:effectLst/>
                        </a:rPr>
                        <a:t>42.8%</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effectLst/>
                        </a:rPr>
                        <a:t> </a:t>
                      </a:r>
                      <a:r>
                        <a:rPr lang="en-US" sz="1800" dirty="0" smtClean="0">
                          <a:effectLst/>
                        </a:rPr>
                        <a:t>37.4%</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a:effectLst/>
                        </a:rPr>
                        <a:t> 38.0</a:t>
                      </a:r>
                      <a:endParaRPr lang="en-US" sz="160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smtClean="0">
                          <a:solidFill>
                            <a:schemeClr val="dk1"/>
                          </a:solidFill>
                          <a:effectLst/>
                          <a:latin typeface="+mn-lt"/>
                          <a:ea typeface="+mn-ea"/>
                          <a:cs typeface="+mn-cs"/>
                        </a:rPr>
                        <a:t>34.1%</a:t>
                      </a:r>
                      <a:endParaRPr lang="en-US" sz="1800" kern="1200" dirty="0">
                        <a:solidFill>
                          <a:schemeClr val="dk1"/>
                        </a:solidFill>
                        <a:effectLst/>
                        <a:latin typeface="+mn-lt"/>
                        <a:ea typeface="+mn-ea"/>
                        <a:cs typeface="+mn-cs"/>
                      </a:endParaRPr>
                    </a:p>
                  </a:txBody>
                  <a:tcPr marL="0" marR="0" marT="0" marB="0" anchor="ctr"/>
                </a:tc>
                <a:tc>
                  <a:txBody>
                    <a:bodyPr/>
                    <a:lstStyle/>
                    <a:p>
                      <a:pPr marL="0" marR="0" algn="ctr">
                        <a:lnSpc>
                          <a:spcPct val="115000"/>
                        </a:lnSpc>
                        <a:spcBef>
                          <a:spcPts val="0"/>
                        </a:spcBef>
                        <a:spcAft>
                          <a:spcPts val="0"/>
                        </a:spcAft>
                      </a:pPr>
                      <a:endParaRPr lang="en-US" sz="1600" b="1" dirty="0">
                        <a:solidFill>
                          <a:srgbClr val="FF0000"/>
                        </a:solidFill>
                        <a:effectLst/>
                        <a:latin typeface="Calibri"/>
                        <a:ea typeface="MS Mincho"/>
                        <a:cs typeface="Times New Roman"/>
                      </a:endParaRPr>
                    </a:p>
                  </a:txBody>
                  <a:tcPr marL="0" marR="0" marT="0" marB="0" anchor="ctr"/>
                </a:tc>
              </a:tr>
              <a:tr h="838200">
                <a:tc>
                  <a:txBody>
                    <a:bodyPr/>
                    <a:lstStyle/>
                    <a:p>
                      <a:pPr marL="0" marR="0" algn="ctr">
                        <a:lnSpc>
                          <a:spcPct val="115000"/>
                        </a:lnSpc>
                        <a:spcBef>
                          <a:spcPts val="0"/>
                        </a:spcBef>
                        <a:spcAft>
                          <a:spcPts val="0"/>
                        </a:spcAft>
                      </a:pPr>
                      <a:r>
                        <a:rPr lang="en-US" sz="1800">
                          <a:effectLst/>
                        </a:rPr>
                        <a:t> HC</a:t>
                      </a:r>
                      <a:endParaRPr lang="en-US" sz="160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effectLst/>
                        </a:rPr>
                        <a:t> </a:t>
                      </a:r>
                      <a:r>
                        <a:rPr lang="en-US" sz="1800" dirty="0" smtClean="0">
                          <a:effectLst/>
                        </a:rPr>
                        <a:t>26.8%</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effectLst/>
                        </a:rPr>
                        <a:t> </a:t>
                      </a:r>
                      <a:r>
                        <a:rPr lang="en-US" sz="1800" dirty="0" smtClean="0">
                          <a:effectLst/>
                        </a:rPr>
                        <a:t>18.2%</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dirty="0">
                          <a:effectLst/>
                        </a:rPr>
                        <a:t> </a:t>
                      </a:r>
                      <a:r>
                        <a:rPr lang="en-US" sz="1800" dirty="0" smtClean="0">
                          <a:effectLst/>
                        </a:rPr>
                        <a:t>25.7%</a:t>
                      </a:r>
                      <a:endParaRPr lang="en-US" sz="1600" dirty="0">
                        <a:effectLst/>
                        <a:latin typeface="Calibri"/>
                        <a:ea typeface="MS Mincho"/>
                        <a:cs typeface="Times New Roman"/>
                      </a:endParaRPr>
                    </a:p>
                  </a:txBody>
                  <a:tcPr marL="0" marR="0" marT="0" marB="0" anchor="ctr"/>
                </a:tc>
                <a:tc>
                  <a:txBody>
                    <a:bodyPr/>
                    <a:lstStyle/>
                    <a:p>
                      <a:pPr marL="0" marR="0" algn="ctr">
                        <a:lnSpc>
                          <a:spcPct val="115000"/>
                        </a:lnSpc>
                        <a:spcBef>
                          <a:spcPts val="0"/>
                        </a:spcBef>
                        <a:spcAft>
                          <a:spcPts val="0"/>
                        </a:spcAft>
                      </a:pPr>
                      <a:r>
                        <a:rPr lang="en-US" sz="1800" kern="1200" dirty="0" smtClean="0">
                          <a:solidFill>
                            <a:schemeClr val="dk1"/>
                          </a:solidFill>
                          <a:effectLst/>
                          <a:latin typeface="+mn-lt"/>
                          <a:ea typeface="+mn-ea"/>
                          <a:cs typeface="+mn-cs"/>
                        </a:rPr>
                        <a:t>19.2%</a:t>
                      </a:r>
                      <a:endParaRPr lang="en-US" sz="1800" kern="1200" dirty="0">
                        <a:solidFill>
                          <a:schemeClr val="dk1"/>
                        </a:solidFill>
                        <a:effectLst/>
                        <a:latin typeface="+mn-lt"/>
                        <a:ea typeface="+mn-ea"/>
                        <a:cs typeface="+mn-cs"/>
                      </a:endParaRPr>
                    </a:p>
                  </a:txBody>
                  <a:tcPr marL="0" marR="0" marT="0" marB="0" anchor="ctr"/>
                </a:tc>
                <a:tc>
                  <a:txBody>
                    <a:bodyPr/>
                    <a:lstStyle/>
                    <a:p>
                      <a:pPr marL="0" marR="0" algn="ctr">
                        <a:lnSpc>
                          <a:spcPct val="115000"/>
                        </a:lnSpc>
                        <a:spcBef>
                          <a:spcPts val="0"/>
                        </a:spcBef>
                        <a:spcAft>
                          <a:spcPts val="0"/>
                        </a:spcAft>
                      </a:pPr>
                      <a:r>
                        <a:rPr kumimoji="0" lang="en-US" sz="2800" u="none" strike="noStrike" kern="1200" cap="none" spc="0" normalizeH="0" baseline="0" noProof="0" dirty="0" smtClean="0">
                          <a:ln>
                            <a:noFill/>
                          </a:ln>
                          <a:solidFill>
                            <a:srgbClr val="FF0000"/>
                          </a:solidFill>
                          <a:effectLst/>
                          <a:uLnTx/>
                          <a:uFillTx/>
                        </a:rPr>
                        <a:t>24%</a:t>
                      </a:r>
                      <a:endParaRPr lang="en-US" sz="2800" b="1" dirty="0">
                        <a:solidFill>
                          <a:srgbClr val="FF0000"/>
                        </a:solidFill>
                        <a:effectLst/>
                        <a:latin typeface="Calibri"/>
                        <a:ea typeface="MS Mincho"/>
                        <a:cs typeface="Times New Roman"/>
                      </a:endParaRPr>
                    </a:p>
                  </a:txBody>
                  <a:tcPr marL="0" marR="0" marT="0" marB="0" anchor="ctr"/>
                </a:tc>
              </a:tr>
            </a:tbl>
          </a:graphicData>
        </a:graphic>
      </p:graphicFrame>
      <p:sp>
        <p:nvSpPr>
          <p:cNvPr id="5" name="TextBox 4"/>
          <p:cNvSpPr txBox="1"/>
          <p:nvPr/>
        </p:nvSpPr>
        <p:spPr>
          <a:xfrm>
            <a:off x="609600" y="1515070"/>
            <a:ext cx="7543800" cy="923330"/>
          </a:xfrm>
          <a:prstGeom prst="rect">
            <a:avLst/>
          </a:prstGeom>
          <a:noFill/>
        </p:spPr>
        <p:txBody>
          <a:bodyPr wrap="square" rtlCol="0">
            <a:spAutoFit/>
          </a:bodyPr>
          <a:lstStyle/>
          <a:p>
            <a:r>
              <a:rPr lang="en-US" dirty="0" smtClean="0"/>
              <a:t>Vermont Oxford 2014</a:t>
            </a:r>
          </a:p>
          <a:p>
            <a:r>
              <a:rPr lang="en-US" dirty="0" smtClean="0"/>
              <a:t>Weight &lt; 10</a:t>
            </a:r>
            <a:r>
              <a:rPr lang="en-US" baseline="30000" dirty="0" smtClean="0"/>
              <a:t>th</a:t>
            </a:r>
            <a:r>
              <a:rPr lang="en-US" dirty="0" smtClean="0"/>
              <a:t> percentile VON Best Quartile = </a:t>
            </a:r>
            <a:r>
              <a:rPr lang="en-US" dirty="0" smtClean="0">
                <a:solidFill>
                  <a:srgbClr val="FF0000"/>
                </a:solidFill>
              </a:rPr>
              <a:t>41%</a:t>
            </a:r>
          </a:p>
          <a:p>
            <a:r>
              <a:rPr lang="en-US" dirty="0" smtClean="0"/>
              <a:t>Head Circumference &lt; 10</a:t>
            </a:r>
            <a:r>
              <a:rPr lang="en-US" baseline="30000" dirty="0" smtClean="0"/>
              <a:t>th</a:t>
            </a:r>
            <a:r>
              <a:rPr lang="en-US" dirty="0" smtClean="0"/>
              <a:t> percentile VON Best Quartile = </a:t>
            </a:r>
            <a:r>
              <a:rPr lang="en-US" dirty="0" smtClean="0">
                <a:solidFill>
                  <a:srgbClr val="FF0000"/>
                </a:solidFill>
              </a:rPr>
              <a:t>24%</a:t>
            </a:r>
            <a:endParaRPr lang="en-US" dirty="0">
              <a:solidFill>
                <a:srgbClr val="FF0000"/>
              </a:solidFill>
            </a:endParaRPr>
          </a:p>
        </p:txBody>
      </p:sp>
    </p:spTree>
    <p:extLst>
      <p:ext uri="{BB962C8B-B14F-4D97-AF65-F5344CB8AC3E}">
        <p14:creationId xmlns:p14="http://schemas.microsoft.com/office/powerpoint/2010/main" val="2236238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3086101"/>
            <a:ext cx="5823856" cy="118110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3"/>
          </p:nvPr>
        </p:nvSpPr>
        <p:spPr>
          <a:xfrm>
            <a:off x="609600" y="2895600"/>
            <a:ext cx="5867400" cy="1371600"/>
          </a:xfrm>
        </p:spPr>
        <p:txBody>
          <a:bodyPr>
            <a:normAutofit/>
          </a:bodyPr>
          <a:lstStyle/>
          <a:p>
            <a:r>
              <a:rPr lang="en-US" altLang="en-US" dirty="0" smtClean="0">
                <a:solidFill>
                  <a:schemeClr val="tx2"/>
                </a:solidFill>
              </a:rPr>
              <a:t>Approach: </a:t>
            </a:r>
            <a:r>
              <a:rPr lang="en-US" altLang="en-US" dirty="0" smtClean="0"/>
              <a:t>Establish </a:t>
            </a:r>
            <a:r>
              <a:rPr lang="en-US" altLang="en-US" dirty="0"/>
              <a:t>workgroup, identify hospital teams, implement evidenced based practices for first hours of life</a:t>
            </a:r>
          </a:p>
        </p:txBody>
      </p:sp>
      <p:sp>
        <p:nvSpPr>
          <p:cNvPr id="7" name="Rectangle 6"/>
          <p:cNvSpPr/>
          <p:nvPr/>
        </p:nvSpPr>
        <p:spPr>
          <a:xfrm>
            <a:off x="609603" y="1600201"/>
            <a:ext cx="5823857" cy="11811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a:xfrm>
            <a:off x="152400" y="295277"/>
            <a:ext cx="8153400" cy="869951"/>
          </a:xfrm>
        </p:spPr>
        <p:txBody>
          <a:bodyPr/>
          <a:lstStyle/>
          <a:p>
            <a:pPr algn="l" eaLnBrk="1" hangingPunct="1"/>
            <a:r>
              <a:rPr lang="en-US" altLang="en-US" sz="3600" b="1" dirty="0">
                <a:solidFill>
                  <a:srgbClr val="F58466"/>
                </a:solidFill>
                <a:latin typeface="Goudy Old Style" pitchFamily="18" charset="0"/>
              </a:rPr>
              <a:t>Neonatal Golden Hour Initiative</a:t>
            </a:r>
          </a:p>
        </p:txBody>
      </p:sp>
      <p:sp>
        <p:nvSpPr>
          <p:cNvPr id="46083" name="Text Placeholder 7"/>
          <p:cNvSpPr>
            <a:spLocks noGrp="1"/>
          </p:cNvSpPr>
          <p:nvPr>
            <p:ph type="body" sz="quarter" idx="1"/>
          </p:nvPr>
        </p:nvSpPr>
        <p:spPr>
          <a:xfrm>
            <a:off x="609600" y="1295400"/>
            <a:ext cx="5867400" cy="1447800"/>
          </a:xfrm>
        </p:spPr>
        <p:txBody>
          <a:bodyPr>
            <a:normAutofit/>
          </a:bodyPr>
          <a:lstStyle/>
          <a:p>
            <a:pPr>
              <a:defRPr/>
            </a:pPr>
            <a:r>
              <a:rPr lang="en-US" dirty="0" smtClean="0">
                <a:solidFill>
                  <a:schemeClr val="tx2"/>
                </a:solidFill>
              </a:rPr>
              <a:t>Aim:</a:t>
            </a:r>
            <a:r>
              <a:rPr lang="en-US" dirty="0" smtClean="0"/>
              <a:t> I</a:t>
            </a:r>
            <a:r>
              <a:rPr lang="en-US" altLang="en-US" dirty="0" smtClean="0"/>
              <a:t>mprove </a:t>
            </a:r>
            <a:r>
              <a:rPr lang="en-US" altLang="en-US" dirty="0"/>
              <a:t>outcomes of infants requiring resuscitation and stabilization </a:t>
            </a:r>
            <a:r>
              <a:rPr lang="en-US" altLang="en-US" dirty="0" smtClean="0"/>
              <a:t>by December 31, 2016</a:t>
            </a:r>
            <a:endParaRPr lang="en-US" b="0" dirty="0" smtClean="0"/>
          </a:p>
        </p:txBody>
      </p:sp>
      <p:sp>
        <p:nvSpPr>
          <p:cNvPr id="25606" name="TextBox 10"/>
          <p:cNvSpPr txBox="1">
            <a:spLocks noChangeArrowheads="1"/>
          </p:cNvSpPr>
          <p:nvPr/>
        </p:nvSpPr>
        <p:spPr bwMode="auto">
          <a:xfrm>
            <a:off x="609601" y="4114804"/>
            <a:ext cx="8077200" cy="1923604"/>
          </a:xfrm>
          <a:prstGeom prst="rect">
            <a:avLst/>
          </a:prstGeom>
          <a:noFill/>
          <a:ln w="9525">
            <a:noFill/>
            <a:miter lim="800000"/>
            <a:headEnd/>
            <a:tailEnd/>
          </a:ln>
        </p:spPr>
        <p:txBody>
          <a:bodyPr>
            <a:spAutoFit/>
          </a:bodyPr>
          <a:lstStyle/>
          <a:p>
            <a:pPr eaLnBrk="1" hangingPunct="1">
              <a:lnSpc>
                <a:spcPct val="90000"/>
              </a:lnSpc>
              <a:buClr>
                <a:srgbClr val="F58466"/>
              </a:buClr>
              <a:buFontTx/>
              <a:buBlip>
                <a:blip r:embed="rId2"/>
              </a:buBlip>
            </a:pPr>
            <a:endParaRPr lang="en-US" altLang="en-US" sz="1000" dirty="0">
              <a:cs typeface="Arial" charset="0"/>
            </a:endParaRPr>
          </a:p>
          <a:p>
            <a:pPr eaLnBrk="1" hangingPunct="1">
              <a:buClr>
                <a:srgbClr val="F58466"/>
              </a:buClr>
            </a:pPr>
            <a:endParaRPr lang="en-US" altLang="en-US" sz="1000" dirty="0">
              <a:cs typeface="Arial" charset="0"/>
            </a:endParaRPr>
          </a:p>
          <a:p>
            <a:pPr marL="457200" indent="-457200" eaLnBrk="1" hangingPunct="1">
              <a:buClr>
                <a:srgbClr val="F58466"/>
              </a:buClr>
              <a:buFont typeface="Arial" panose="020B0604020202020204" pitchFamily="34" charset="0"/>
              <a:buChar char="•"/>
            </a:pPr>
            <a:r>
              <a:rPr lang="en-US" altLang="en-US" sz="2000" dirty="0" smtClean="0">
                <a:cs typeface="Arial" charset="0"/>
              </a:rPr>
              <a:t>26 NICUs participating</a:t>
            </a:r>
          </a:p>
          <a:p>
            <a:pPr marL="457200" indent="-457200" eaLnBrk="1" hangingPunct="1">
              <a:buClr>
                <a:srgbClr val="F58466"/>
              </a:buClr>
              <a:buFont typeface="Arial" panose="020B0604020202020204" pitchFamily="34" charset="0"/>
              <a:buChar char="•"/>
            </a:pPr>
            <a:r>
              <a:rPr lang="en-US" altLang="en-US" sz="2000" dirty="0" smtClean="0">
                <a:cs typeface="Arial" charset="0"/>
              </a:rPr>
              <a:t>Toolkit produced by multi-center, multi-disciplinary teams</a:t>
            </a:r>
          </a:p>
          <a:p>
            <a:pPr marL="457200" indent="-457200" eaLnBrk="1" hangingPunct="1">
              <a:buClr>
                <a:srgbClr val="F58466"/>
              </a:buClr>
              <a:buFont typeface="Arial" panose="020B0604020202020204" pitchFamily="34" charset="0"/>
              <a:buChar char="•"/>
            </a:pPr>
            <a:r>
              <a:rPr lang="en-US" altLang="en-US" sz="2000" dirty="0" smtClean="0">
                <a:cs typeface="Arial" charset="0"/>
              </a:rPr>
              <a:t>Includes family engagement focus</a:t>
            </a:r>
          </a:p>
          <a:p>
            <a:pPr marL="457200" indent="-457200" eaLnBrk="1" hangingPunct="1">
              <a:buClr>
                <a:srgbClr val="F58466"/>
              </a:buClr>
              <a:buFont typeface="Arial" panose="020B0604020202020204" pitchFamily="34" charset="0"/>
              <a:buChar char="•"/>
            </a:pPr>
            <a:r>
              <a:rPr lang="en-US" altLang="en-US" sz="2000" dirty="0" smtClean="0">
                <a:cs typeface="Arial" charset="0"/>
              </a:rPr>
              <a:t>Kick-off with hospitals April 2015</a:t>
            </a:r>
          </a:p>
          <a:p>
            <a:pPr marL="457200" indent="-457200" eaLnBrk="1" hangingPunct="1">
              <a:buClr>
                <a:srgbClr val="F58466"/>
              </a:buClr>
              <a:buFont typeface="Arial" panose="020B0604020202020204" pitchFamily="34" charset="0"/>
              <a:buChar char="•"/>
            </a:pPr>
            <a:r>
              <a:rPr lang="en-US" altLang="en-US" sz="2000" dirty="0" smtClean="0">
                <a:cs typeface="Arial" charset="0"/>
              </a:rPr>
              <a:t>Data on over 1,000 infants entered as of November 2015</a:t>
            </a:r>
            <a:endParaRPr lang="en-US" altLang="en-US" sz="2000" dirty="0">
              <a:cs typeface="Arial" charset="0"/>
            </a:endParaRPr>
          </a:p>
        </p:txBody>
      </p:sp>
      <p:pic>
        <p:nvPicPr>
          <p:cNvPr id="10" name="Picture 9" descr="C:\Users\finnegak\AppData\Local\Microsoft\Windows\Temporary Internet Files\Content.IE5\EWS4I67X\iStock_000021457837XLarge (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a:stretch/>
        </p:blipFill>
        <p:spPr bwMode="auto">
          <a:xfrm>
            <a:off x="6400800" y="1600201"/>
            <a:ext cx="2743200"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10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3051"/>
            <a:ext cx="8229600" cy="869951"/>
          </a:xfrm>
        </p:spPr>
        <p:txBody>
          <a:bodyPr/>
          <a:lstStyle/>
          <a:p>
            <a:r>
              <a:rPr lang="en-US" sz="4000" dirty="0" smtClean="0">
                <a:solidFill>
                  <a:srgbClr val="F58466"/>
                </a:solidFill>
                <a:latin typeface="Goudy Old Style" pitchFamily="18" charset="0"/>
              </a:rPr>
              <a:t>Overall Conference Objectives</a:t>
            </a:r>
          </a:p>
        </p:txBody>
      </p:sp>
      <p:sp>
        <p:nvSpPr>
          <p:cNvPr id="7" name="Content Placeholder 2"/>
          <p:cNvSpPr txBox="1">
            <a:spLocks/>
          </p:cNvSpPr>
          <p:nvPr/>
        </p:nvSpPr>
        <p:spPr bwMode="auto">
          <a:xfrm>
            <a:off x="612648" y="16002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514350" marR="0" lvl="0" indent="-514350" algn="l" defTabSz="914400" rtl="0" eaLnBrk="1" fontAlgn="base" latinLnBrk="0" hangingPunct="1">
              <a:lnSpc>
                <a:spcPct val="100000"/>
              </a:lnSpc>
              <a:spcBef>
                <a:spcPts val="700"/>
              </a:spcBef>
              <a:spcAft>
                <a:spcPct val="0"/>
              </a:spcAft>
              <a:buClr>
                <a:srgbClr val="F58466"/>
              </a:buClr>
              <a:buSzPct val="60000"/>
              <a:buFont typeface="+mj-lt"/>
              <a:buAutoNum type="arabicPeriod"/>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Use QI</a:t>
            </a:r>
            <a:r>
              <a:rPr kumimoji="0" lang="en-US" sz="2900" b="0" i="0" u="none" strike="noStrike" kern="1200" cap="none" spc="0" normalizeH="0" noProof="0" dirty="0" smtClean="0">
                <a:ln>
                  <a:noFill/>
                </a:ln>
                <a:solidFill>
                  <a:schemeClr val="tx1"/>
                </a:solidFill>
                <a:effectLst/>
                <a:uLnTx/>
                <a:uFillTx/>
                <a:latin typeface="+mn-lt"/>
                <a:ea typeface="+mn-ea"/>
                <a:cs typeface="+mn-cs"/>
              </a:rPr>
              <a:t> tools</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and methods to improve perinatal outcomes.</a:t>
            </a:r>
          </a:p>
          <a:p>
            <a:pPr marL="514350" marR="0" lvl="0" indent="-514350" algn="l" defTabSz="914400" rtl="0" eaLnBrk="1" fontAlgn="base" latinLnBrk="0" hangingPunct="1">
              <a:lnSpc>
                <a:spcPct val="100000"/>
              </a:lnSpc>
              <a:spcBef>
                <a:spcPts val="700"/>
              </a:spcBef>
              <a:spcAft>
                <a:spcPct val="0"/>
              </a:spcAft>
              <a:buClr>
                <a:srgbClr val="F58466"/>
              </a:buClr>
              <a:buSzPct val="60000"/>
              <a:buFont typeface="+mj-lt"/>
              <a:buAutoNum type="arabicPeriod"/>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Identify successful past/present initiatives in Illinois to reduce adverse perinatal outcomes.</a:t>
            </a:r>
          </a:p>
          <a:p>
            <a:pPr marL="514350" marR="0" lvl="0" indent="-514350" algn="l" defTabSz="914400" rtl="0" eaLnBrk="1" fontAlgn="base" latinLnBrk="0" hangingPunct="1">
              <a:lnSpc>
                <a:spcPct val="100000"/>
              </a:lnSpc>
              <a:spcBef>
                <a:spcPts val="700"/>
              </a:spcBef>
              <a:spcAft>
                <a:spcPct val="0"/>
              </a:spcAft>
              <a:buClr>
                <a:srgbClr val="F58466"/>
              </a:buClr>
              <a:buSzPct val="60000"/>
              <a:buFont typeface="+mj-lt"/>
              <a:buAutoNum type="arabicPeriod"/>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Lead or participate in the planning, implementation and sustenance of a perinatal quality improvement project based on one’s expertise.</a:t>
            </a:r>
          </a:p>
          <a:p>
            <a:pPr marL="514350" marR="0" lvl="0" indent="-514350" algn="l" defTabSz="914400" rtl="0" eaLnBrk="1" fontAlgn="base" latinLnBrk="0" hangingPunct="1">
              <a:lnSpc>
                <a:spcPct val="100000"/>
              </a:lnSpc>
              <a:spcBef>
                <a:spcPts val="700"/>
              </a:spcBef>
              <a:spcAft>
                <a:spcPct val="0"/>
              </a:spcAft>
              <a:buClr>
                <a:srgbClr val="F58466"/>
              </a:buClr>
              <a:buSzPct val="60000"/>
              <a:buFont typeface="+mj-lt"/>
              <a:buAutoNum type="arabicPeriod"/>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Drive national, state, and local policies aimed to improve perinatal health care.</a:t>
            </a: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AutoNum type="arabicPeriod"/>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02263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152400"/>
            <a:ext cx="8153400" cy="990600"/>
          </a:xfrm>
        </p:spPr>
        <p:txBody>
          <a:bodyPr/>
          <a:lstStyle/>
          <a:p>
            <a:pPr algn="l" eaLnBrk="1" hangingPunct="1"/>
            <a:r>
              <a:rPr lang="en-US" altLang="en-US" sz="3500" b="1" dirty="0">
                <a:solidFill>
                  <a:srgbClr val="F58466"/>
                </a:solidFill>
                <a:latin typeface="Goudy Old Style" pitchFamily="18" charset="0"/>
              </a:rPr>
              <a:t>Neonatal Golden </a:t>
            </a:r>
            <a:r>
              <a:rPr lang="en-US" altLang="en-US" sz="3500" b="1" dirty="0" smtClean="0">
                <a:solidFill>
                  <a:srgbClr val="F58466"/>
                </a:solidFill>
                <a:latin typeface="Goudy Old Style" pitchFamily="18" charset="0"/>
              </a:rPr>
              <a:t>Hour: </a:t>
            </a:r>
            <a:br>
              <a:rPr lang="en-US" altLang="en-US" sz="3500" b="1" dirty="0" smtClean="0">
                <a:solidFill>
                  <a:srgbClr val="F58466"/>
                </a:solidFill>
                <a:latin typeface="Goudy Old Style" pitchFamily="18" charset="0"/>
              </a:rPr>
            </a:br>
            <a:r>
              <a:rPr lang="en-US" altLang="en-US" sz="3500" b="1" dirty="0" smtClean="0">
                <a:solidFill>
                  <a:srgbClr val="F58466"/>
                </a:solidFill>
                <a:latin typeface="Goudy Old Style" pitchFamily="18" charset="0"/>
              </a:rPr>
              <a:t>Checklist</a:t>
            </a:r>
            <a:endParaRPr lang="en-US" altLang="en-US" sz="3500" b="1" dirty="0">
              <a:solidFill>
                <a:srgbClr val="F58466"/>
              </a:solidFill>
              <a:latin typeface="Goudy Old Style" pitchFamily="18" charset="0"/>
            </a:endParaRPr>
          </a:p>
        </p:txBody>
      </p:sp>
      <p:graphicFrame>
        <p:nvGraphicFramePr>
          <p:cNvPr id="7" name="Chart 6"/>
          <p:cNvGraphicFramePr/>
          <p:nvPr>
            <p:extLst>
              <p:ext uri="{D42A27DB-BD31-4B8C-83A1-F6EECF244321}">
                <p14:modId xmlns:p14="http://schemas.microsoft.com/office/powerpoint/2010/main" val="3819144612"/>
              </p:ext>
            </p:extLst>
          </p:nvPr>
        </p:nvGraphicFramePr>
        <p:xfrm>
          <a:off x="0" y="1143000"/>
          <a:ext cx="9144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5896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Admission </a:t>
            </a:r>
            <a:r>
              <a:rPr lang="en-US" sz="4000" b="1" dirty="0" smtClean="0">
                <a:solidFill>
                  <a:srgbClr val="F58466"/>
                </a:solidFill>
                <a:latin typeface="Goudy Old Style" pitchFamily="18" charset="0"/>
              </a:rPr>
              <a:t>Temperature</a:t>
            </a:r>
            <a:endParaRPr lang="en-US" sz="4000" dirty="0">
              <a:solidFill>
                <a:srgbClr val="F9B7A5"/>
              </a:solidFill>
              <a:latin typeface="Goudy Old Style" panose="020205020503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7830537"/>
              </p:ext>
            </p:extLst>
          </p:nvPr>
        </p:nvGraphicFramePr>
        <p:xfrm>
          <a:off x="0" y="1143000"/>
          <a:ext cx="9144000" cy="4983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5104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 y="3314700"/>
            <a:ext cx="5823857" cy="1284288"/>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 y="2019301"/>
            <a:ext cx="5823857" cy="11811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Title 1"/>
          <p:cNvSpPr>
            <a:spLocks noGrp="1"/>
          </p:cNvSpPr>
          <p:nvPr>
            <p:ph type="title"/>
          </p:nvPr>
        </p:nvSpPr>
        <p:spPr/>
        <p:txBody>
          <a:bodyPr/>
          <a:lstStyle/>
          <a:p>
            <a:pPr algn="l" eaLnBrk="1" hangingPunct="1"/>
            <a:r>
              <a:rPr lang="en-US" altLang="en-US" sz="4000" b="1" dirty="0" smtClean="0">
                <a:solidFill>
                  <a:srgbClr val="F58466"/>
                </a:solidFill>
                <a:latin typeface="Goudy Old Style" panose="02020502050305020303" pitchFamily="18" charset="0"/>
              </a:rPr>
              <a:t>Birth Certificate </a:t>
            </a:r>
            <a:br>
              <a:rPr lang="en-US" altLang="en-US" sz="4000" b="1" dirty="0" smtClean="0">
                <a:solidFill>
                  <a:srgbClr val="F58466"/>
                </a:solidFill>
                <a:latin typeface="Goudy Old Style" panose="02020502050305020303" pitchFamily="18" charset="0"/>
              </a:rPr>
            </a:br>
            <a:r>
              <a:rPr lang="en-US" altLang="en-US" sz="4000" b="1" dirty="0" smtClean="0">
                <a:solidFill>
                  <a:srgbClr val="F58466"/>
                </a:solidFill>
                <a:latin typeface="Goudy Old Style" panose="02020502050305020303" pitchFamily="18" charset="0"/>
              </a:rPr>
              <a:t>Optimization Initiative</a:t>
            </a:r>
            <a:endParaRPr lang="en-US" altLang="en-US" sz="4000" b="1" dirty="0" smtClean="0">
              <a:latin typeface="Goudy Old Style" panose="02020502050305020303" pitchFamily="18" charset="0"/>
            </a:endParaRPr>
          </a:p>
        </p:txBody>
      </p:sp>
      <p:sp>
        <p:nvSpPr>
          <p:cNvPr id="31748" name="Text Placeholder 7"/>
          <p:cNvSpPr>
            <a:spLocks noGrp="1"/>
          </p:cNvSpPr>
          <p:nvPr>
            <p:ph type="body" sz="quarter" idx="1"/>
          </p:nvPr>
        </p:nvSpPr>
        <p:spPr>
          <a:xfrm>
            <a:off x="38101" y="1676400"/>
            <a:ext cx="5867400" cy="1447800"/>
          </a:xfrm>
        </p:spPr>
        <p:txBody>
          <a:bodyPr/>
          <a:lstStyle/>
          <a:p>
            <a:r>
              <a:rPr lang="en-US" altLang="en-US" dirty="0" smtClean="0">
                <a:solidFill>
                  <a:schemeClr val="tx2"/>
                </a:solidFill>
              </a:rPr>
              <a:t>Aim:</a:t>
            </a:r>
            <a:r>
              <a:rPr lang="en-US" altLang="en-US" dirty="0" smtClean="0"/>
              <a:t> In partnership with IDPH and IHA, obtain at least 95% accuracy on 17 key birth certificate variables</a:t>
            </a:r>
            <a:endParaRPr lang="en-US" altLang="en-US" b="0" dirty="0" smtClean="0"/>
          </a:p>
        </p:txBody>
      </p:sp>
      <p:sp>
        <p:nvSpPr>
          <p:cNvPr id="9" name="Text Placeholder 8"/>
          <p:cNvSpPr>
            <a:spLocks noGrp="1"/>
          </p:cNvSpPr>
          <p:nvPr>
            <p:ph type="body" sz="quarter" idx="3"/>
          </p:nvPr>
        </p:nvSpPr>
        <p:spPr>
          <a:xfrm>
            <a:off x="38101" y="3228975"/>
            <a:ext cx="5867400" cy="1371600"/>
          </a:xfrm>
        </p:spPr>
        <p:txBody>
          <a:bodyPr>
            <a:normAutofit fontScale="77500" lnSpcReduction="20000"/>
          </a:bodyPr>
          <a:lstStyle/>
          <a:p>
            <a:pPr fontAlgn="auto">
              <a:spcAft>
                <a:spcPts val="0"/>
              </a:spcAft>
              <a:defRPr/>
            </a:pPr>
            <a:r>
              <a:rPr lang="en-US" altLang="en-US" dirty="0" smtClean="0">
                <a:solidFill>
                  <a:schemeClr val="tx2"/>
                </a:solidFill>
              </a:rPr>
              <a:t>Approach: </a:t>
            </a:r>
            <a:r>
              <a:rPr lang="en-US" dirty="0" smtClean="0"/>
              <a:t>Obtain baseline data, implement collaborative learning on best practices to improve birth certificate accuracy for hospital teams (webinars, face to face and monthly teams calls), collect ongoing accuracy data to support PDSA cycles at the hospital level</a:t>
            </a:r>
            <a:endParaRPr lang="en-US" dirty="0"/>
          </a:p>
        </p:txBody>
      </p:sp>
      <p:sp>
        <p:nvSpPr>
          <p:cNvPr id="31750" name="TextBox 10"/>
          <p:cNvSpPr txBox="1">
            <a:spLocks noChangeArrowheads="1"/>
          </p:cNvSpPr>
          <p:nvPr/>
        </p:nvSpPr>
        <p:spPr bwMode="auto">
          <a:xfrm>
            <a:off x="0" y="4729428"/>
            <a:ext cx="4419600" cy="2396041"/>
          </a:xfrm>
          <a:prstGeom prst="rect">
            <a:avLst/>
          </a:prstGeom>
          <a:noFill/>
          <a:ln w="9525">
            <a:noFill/>
            <a:miter lim="800000"/>
            <a:headEnd/>
            <a:tailEnd/>
          </a:ln>
        </p:spPr>
        <p:txBody>
          <a:bodyPr wrap="square">
            <a:spAutoFit/>
          </a:bodyPr>
          <a:lstStyle/>
          <a:p>
            <a:pPr eaLnBrk="1" hangingPunct="1">
              <a:buClr>
                <a:srgbClr val="F58466"/>
              </a:buClr>
              <a:buSzPct val="104000"/>
              <a:buFont typeface="Arial" pitchFamily="34" charset="0"/>
              <a:buChar char="•"/>
              <a:defRPr/>
            </a:pPr>
            <a:r>
              <a:rPr lang="en-US" altLang="en-US" sz="2400" dirty="0">
                <a:cs typeface="Arial" charset="0"/>
              </a:rPr>
              <a:t> </a:t>
            </a:r>
            <a:r>
              <a:rPr lang="en-US" sz="2400" dirty="0"/>
              <a:t>Wave 1 (Roll-out </a:t>
            </a:r>
            <a:r>
              <a:rPr lang="en-US" sz="2400" dirty="0" smtClean="0"/>
              <a:t>Dec 2014)</a:t>
            </a:r>
            <a:endParaRPr lang="en-US" sz="2400" dirty="0"/>
          </a:p>
          <a:p>
            <a:pPr marL="615950" lvl="1" indent="-342900" eaLnBrk="1" hangingPunct="1">
              <a:lnSpc>
                <a:spcPct val="110000"/>
              </a:lnSpc>
              <a:buClr>
                <a:srgbClr val="004990"/>
              </a:buClr>
              <a:buSzPct val="104000"/>
              <a:buFont typeface="Arial" charset="0"/>
              <a:buChar char="•"/>
              <a:defRPr/>
            </a:pPr>
            <a:r>
              <a:rPr lang="en-US" sz="2400" dirty="0" smtClean="0">
                <a:cs typeface="Arial" charset="0"/>
              </a:rPr>
              <a:t>44 </a:t>
            </a:r>
            <a:r>
              <a:rPr lang="en-US" sz="2400" dirty="0">
                <a:cs typeface="Arial" charset="0"/>
              </a:rPr>
              <a:t>team rosters </a:t>
            </a:r>
            <a:r>
              <a:rPr lang="en-US" sz="2400" dirty="0" smtClean="0">
                <a:cs typeface="Arial" charset="0"/>
              </a:rPr>
              <a:t>submitted</a:t>
            </a:r>
          </a:p>
          <a:p>
            <a:pPr eaLnBrk="1" hangingPunct="1">
              <a:buClr>
                <a:srgbClr val="F58466"/>
              </a:buClr>
              <a:buSzPct val="104000"/>
              <a:buFont typeface="Arial" pitchFamily="34" charset="0"/>
              <a:buChar char="•"/>
              <a:defRPr/>
            </a:pPr>
            <a:r>
              <a:rPr lang="en-US" sz="2400" dirty="0" smtClean="0"/>
              <a:t> Wave </a:t>
            </a:r>
            <a:r>
              <a:rPr lang="en-US" sz="2400" dirty="0"/>
              <a:t>2 (Roll-out Mar 2015)</a:t>
            </a:r>
          </a:p>
          <a:p>
            <a:pPr marL="615950" lvl="1" indent="-342900" eaLnBrk="1" hangingPunct="1">
              <a:lnSpc>
                <a:spcPct val="110000"/>
              </a:lnSpc>
              <a:buClr>
                <a:srgbClr val="004990"/>
              </a:buClr>
              <a:buSzPct val="104000"/>
              <a:buFont typeface="Arial" charset="0"/>
              <a:buChar char="•"/>
              <a:defRPr/>
            </a:pPr>
            <a:r>
              <a:rPr lang="en-US" sz="2400" dirty="0">
                <a:cs typeface="Arial" charset="0"/>
              </a:rPr>
              <a:t>63 team rosters submitted</a:t>
            </a:r>
          </a:p>
          <a:p>
            <a:pPr marL="273050" lvl="1" eaLnBrk="1" hangingPunct="1">
              <a:lnSpc>
                <a:spcPct val="110000"/>
              </a:lnSpc>
              <a:buClr>
                <a:srgbClr val="004990"/>
              </a:buClr>
              <a:buSzPct val="104000"/>
              <a:defRPr/>
            </a:pPr>
            <a:endParaRPr lang="en-US" sz="2400" dirty="0">
              <a:cs typeface="Arial" charset="0"/>
            </a:endParaRPr>
          </a:p>
          <a:p>
            <a:pPr eaLnBrk="1" hangingPunct="1">
              <a:lnSpc>
                <a:spcPct val="90000"/>
              </a:lnSpc>
              <a:buClr>
                <a:srgbClr val="F58466"/>
              </a:buClr>
              <a:buSzPct val="90000"/>
            </a:pPr>
            <a:endParaRPr lang="en-US" altLang="en-US" sz="2500" dirty="0">
              <a:cs typeface="Arial" charset="0"/>
            </a:endParaRPr>
          </a:p>
        </p:txBody>
      </p:sp>
      <p:pic>
        <p:nvPicPr>
          <p:cNvPr id="31751" name="Picture 4"/>
          <p:cNvPicPr>
            <a:picLocks noChangeAspect="1"/>
          </p:cNvPicPr>
          <p:nvPr/>
        </p:nvPicPr>
        <p:blipFill>
          <a:blip r:embed="rId2" cstate="print"/>
          <a:srcRect/>
          <a:stretch>
            <a:fillRect/>
          </a:stretch>
        </p:blipFill>
        <p:spPr bwMode="auto">
          <a:xfrm>
            <a:off x="5902642" y="1676401"/>
            <a:ext cx="3119438" cy="2922588"/>
          </a:xfrm>
          <a:prstGeom prst="rect">
            <a:avLst/>
          </a:prstGeom>
          <a:noFill/>
          <a:ln w="9525">
            <a:noFill/>
            <a:miter lim="800000"/>
            <a:headEnd/>
            <a:tailEnd/>
          </a:ln>
        </p:spPr>
      </p:pic>
      <p:sp>
        <p:nvSpPr>
          <p:cNvPr id="8" name="TextBox 10"/>
          <p:cNvSpPr txBox="1">
            <a:spLocks noChangeArrowheads="1"/>
          </p:cNvSpPr>
          <p:nvPr/>
        </p:nvSpPr>
        <p:spPr bwMode="auto">
          <a:xfrm>
            <a:off x="4575287" y="4729428"/>
            <a:ext cx="4419600" cy="1200329"/>
          </a:xfrm>
          <a:prstGeom prst="rect">
            <a:avLst/>
          </a:prstGeom>
          <a:noFill/>
          <a:ln w="9525">
            <a:noFill/>
            <a:miter lim="800000"/>
            <a:headEnd/>
            <a:tailEnd/>
          </a:ln>
        </p:spPr>
        <p:txBody>
          <a:bodyPr wrap="square">
            <a:spAutoFit/>
          </a:bodyPr>
          <a:lstStyle/>
          <a:p>
            <a:pPr eaLnBrk="1" hangingPunct="1">
              <a:buClr>
                <a:srgbClr val="F58466"/>
              </a:buClr>
              <a:buSzPct val="104000"/>
              <a:buFont typeface="Arial" pitchFamily="34" charset="0"/>
              <a:buChar char="•"/>
              <a:defRPr/>
            </a:pPr>
            <a:r>
              <a:rPr lang="en-US" sz="2400" dirty="0" smtClean="0"/>
              <a:t> Average of over 70 participants on </a:t>
            </a:r>
            <a:r>
              <a:rPr lang="en-US" sz="2400" dirty="0" smtClean="0"/>
              <a:t>monthly </a:t>
            </a:r>
            <a:r>
              <a:rPr lang="en-US" sz="2400" dirty="0" smtClean="0"/>
              <a:t>OB Teams Calls since March 2015 </a:t>
            </a:r>
            <a:endParaRPr lang="en-US" altLang="en-US" sz="2500" dirty="0">
              <a:cs typeface="Arial" charset="0"/>
            </a:endParaRPr>
          </a:p>
        </p:txBody>
      </p:sp>
    </p:spTree>
    <p:extLst>
      <p:ext uri="{BB962C8B-B14F-4D97-AF65-F5344CB8AC3E}">
        <p14:creationId xmlns:p14="http://schemas.microsoft.com/office/powerpoint/2010/main" val="953878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304800" y="76200"/>
            <a:ext cx="8229600" cy="1143000"/>
          </a:xfrm>
        </p:spPr>
        <p:txBody>
          <a:bodyPr/>
          <a:lstStyle/>
          <a:p>
            <a:pPr algn="l" eaLnBrk="1" hangingPunct="1"/>
            <a:r>
              <a:rPr lang="en-US" altLang="en-US" sz="4000" b="1" dirty="0" smtClean="0">
                <a:solidFill>
                  <a:srgbClr val="F58466"/>
                </a:solidFill>
                <a:latin typeface="Goudy Old Style" pitchFamily="18" charset="0"/>
              </a:rPr>
              <a:t>BC Accuracy: Overall Accuracy</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of All Variables</a:t>
            </a:r>
          </a:p>
        </p:txBody>
      </p:sp>
      <p:graphicFrame>
        <p:nvGraphicFramePr>
          <p:cNvPr id="3" name="Chart 2"/>
          <p:cNvGraphicFramePr>
            <a:graphicFrameLocks/>
          </p:cNvGraphicFramePr>
          <p:nvPr>
            <p:extLst>
              <p:ext uri="{D42A27DB-BD31-4B8C-83A1-F6EECF244321}">
                <p14:modId xmlns:p14="http://schemas.microsoft.com/office/powerpoint/2010/main" val="2378392740"/>
              </p:ext>
            </p:extLst>
          </p:nvPr>
        </p:nvGraphicFramePr>
        <p:xfrm>
          <a:off x="1066800" y="1219200"/>
          <a:ext cx="7379496" cy="4974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6111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304800"/>
            <a:ext cx="8229600" cy="1143000"/>
          </a:xfrm>
        </p:spPr>
        <p:txBody>
          <a:bodyPr/>
          <a:lstStyle/>
          <a:p>
            <a:pPr algn="l" eaLnBrk="1" hangingPunct="1"/>
            <a:r>
              <a:rPr lang="en-US" altLang="en-US" sz="4000" b="1" smtClean="0">
                <a:solidFill>
                  <a:srgbClr val="F58466"/>
                </a:solidFill>
                <a:latin typeface="Goudy Old Style" pitchFamily="18" charset="0"/>
              </a:rPr>
              <a:t>BC Accuracy to Date</a:t>
            </a:r>
          </a:p>
        </p:txBody>
      </p:sp>
      <p:graphicFrame>
        <p:nvGraphicFramePr>
          <p:cNvPr id="4" name="Chart 3"/>
          <p:cNvGraphicFramePr>
            <a:graphicFrameLocks/>
          </p:cNvGraphicFramePr>
          <p:nvPr>
            <p:extLst>
              <p:ext uri="{D42A27DB-BD31-4B8C-83A1-F6EECF244321}">
                <p14:modId xmlns:p14="http://schemas.microsoft.com/office/powerpoint/2010/main" val="1563427008"/>
              </p:ext>
            </p:extLst>
          </p:nvPr>
        </p:nvGraphicFramePr>
        <p:xfrm>
          <a:off x="0" y="1066799"/>
          <a:ext cx="9144000" cy="495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5662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28600" y="228604"/>
            <a:ext cx="8153399"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smtClean="0">
                <a:solidFill>
                  <a:srgbClr val="F58466"/>
                </a:solidFill>
                <a:latin typeface="Goudy Old Style" pitchFamily="18" charset="0"/>
                <a:sym typeface="Arial"/>
              </a:rPr>
              <a:t>Accuracy Distribution</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066804"/>
            <a:ext cx="8534400" cy="5105399"/>
          </a:xfrm>
          <a:prstGeom prst="rect">
            <a:avLst/>
          </a:prstGeom>
          <a:noFill/>
          <a:ln>
            <a:noFill/>
          </a:ln>
        </p:spPr>
        <p:txBody>
          <a:bodyPr lIns="91425" tIns="45700" rIns="91425" bIns="45700" anchor="t" anchorCtr="0">
            <a:noAutofit/>
          </a:bodyPr>
          <a:lstStyle/>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graphicFrame>
        <p:nvGraphicFramePr>
          <p:cNvPr id="6" name="Chart 5"/>
          <p:cNvGraphicFramePr>
            <a:graphicFrameLocks/>
          </p:cNvGraphicFramePr>
          <p:nvPr>
            <p:extLst>
              <p:ext uri="{D42A27DB-BD31-4B8C-83A1-F6EECF244321}">
                <p14:modId xmlns:p14="http://schemas.microsoft.com/office/powerpoint/2010/main" val="2014198354"/>
              </p:ext>
            </p:extLst>
          </p:nvPr>
        </p:nvGraphicFramePr>
        <p:xfrm>
          <a:off x="304800" y="914400"/>
          <a:ext cx="847725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6966472"/>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37907" y="3276600"/>
            <a:ext cx="5823857" cy="137160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4096" y="1752600"/>
            <a:ext cx="5823857" cy="13716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p:txBody>
          <a:bodyPr/>
          <a:lstStyle/>
          <a:p>
            <a:pPr algn="l" eaLnBrk="1" hangingPunct="1"/>
            <a:r>
              <a:rPr lang="en-US" altLang="en-US" sz="3600" b="1" dirty="0" smtClean="0">
                <a:solidFill>
                  <a:srgbClr val="F58466"/>
                </a:solidFill>
                <a:latin typeface="Goudy Old Style" pitchFamily="18" charset="0"/>
              </a:rPr>
              <a:t>March of Dimes Antenatal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Corticosteroids (ACT) Initiative</a:t>
            </a:r>
            <a:endParaRPr lang="en-US" altLang="en-US" sz="3600" b="1" dirty="0">
              <a:solidFill>
                <a:srgbClr val="F58466"/>
              </a:solidFill>
              <a:latin typeface="Goudy Old Style" pitchFamily="18" charset="0"/>
            </a:endParaRPr>
          </a:p>
        </p:txBody>
      </p:sp>
      <p:sp>
        <p:nvSpPr>
          <p:cNvPr id="46083" name="Text Placeholder 7"/>
          <p:cNvSpPr>
            <a:spLocks noGrp="1"/>
          </p:cNvSpPr>
          <p:nvPr>
            <p:ph type="body" sz="quarter" idx="1"/>
          </p:nvPr>
        </p:nvSpPr>
        <p:spPr>
          <a:xfrm>
            <a:off x="609600" y="1676400"/>
            <a:ext cx="5867400" cy="1447800"/>
          </a:xfrm>
        </p:spPr>
        <p:txBody>
          <a:bodyPr>
            <a:normAutofit fontScale="70000" lnSpcReduction="20000"/>
          </a:bodyPr>
          <a:lstStyle/>
          <a:p>
            <a:pPr>
              <a:defRPr/>
            </a:pPr>
            <a:r>
              <a:rPr lang="en-US" dirty="0" smtClean="0">
                <a:solidFill>
                  <a:schemeClr val="tx2"/>
                </a:solidFill>
              </a:rPr>
              <a:t>Aim:</a:t>
            </a:r>
            <a:r>
              <a:rPr lang="en-US" dirty="0" smtClean="0"/>
              <a:t> </a:t>
            </a:r>
            <a:r>
              <a:rPr lang="en-US" dirty="0"/>
              <a:t>The March of Dimes Big 5 State Perinatal Collaborative (comprised of perinatal leaders from CA, FL, IL, NY and TX) is recruiting hospitals to join a 5-state pilot program to help hospitals work towards 100% administration of ACT to mothers who are candidates to receive antenatal steroids and deliver between 23-34 weeks gestation.</a:t>
            </a:r>
            <a:endParaRPr lang="en-US" b="0" dirty="0" smtClean="0"/>
          </a:p>
        </p:txBody>
      </p:sp>
      <p:sp>
        <p:nvSpPr>
          <p:cNvPr id="9" name="Text Placeholder 8"/>
          <p:cNvSpPr>
            <a:spLocks noGrp="1"/>
          </p:cNvSpPr>
          <p:nvPr>
            <p:ph type="body" sz="quarter" idx="3"/>
          </p:nvPr>
        </p:nvSpPr>
        <p:spPr>
          <a:xfrm>
            <a:off x="609600" y="3276600"/>
            <a:ext cx="5867400" cy="1371600"/>
          </a:xfrm>
        </p:spPr>
        <p:txBody>
          <a:bodyPr>
            <a:normAutofit fontScale="92500" lnSpcReduction="10000"/>
          </a:bodyPr>
          <a:lstStyle/>
          <a:p>
            <a:r>
              <a:rPr lang="en-US" altLang="en-US" dirty="0" smtClean="0">
                <a:solidFill>
                  <a:schemeClr val="tx2"/>
                </a:solidFill>
              </a:rPr>
              <a:t>Approach: </a:t>
            </a:r>
            <a:r>
              <a:rPr lang="en-US" altLang="en-US" dirty="0" smtClean="0"/>
              <a:t>Establish </a:t>
            </a:r>
            <a:r>
              <a:rPr lang="en-US" altLang="en-US" dirty="0"/>
              <a:t>workgroup, identify hospital teams, implement evidence-based practices </a:t>
            </a:r>
            <a:r>
              <a:rPr lang="en-US" altLang="en-US" dirty="0" smtClean="0"/>
              <a:t>for administration of antenatal corticosteroids to eligible mothers</a:t>
            </a:r>
            <a:endParaRPr lang="en-US" altLang="en-US" dirty="0"/>
          </a:p>
        </p:txBody>
      </p:sp>
      <p:sp>
        <p:nvSpPr>
          <p:cNvPr id="25606" name="TextBox 10"/>
          <p:cNvSpPr txBox="1">
            <a:spLocks noChangeArrowheads="1"/>
          </p:cNvSpPr>
          <p:nvPr/>
        </p:nvSpPr>
        <p:spPr bwMode="auto">
          <a:xfrm>
            <a:off x="609601" y="4495807"/>
            <a:ext cx="8077200" cy="1825115"/>
          </a:xfrm>
          <a:prstGeom prst="rect">
            <a:avLst/>
          </a:prstGeom>
          <a:noFill/>
          <a:ln w="9525">
            <a:noFill/>
            <a:miter lim="800000"/>
            <a:headEnd/>
            <a:tailEnd/>
          </a:ln>
        </p:spPr>
        <p:txBody>
          <a:bodyPr>
            <a:spAutoFit/>
          </a:bodyPr>
          <a:lstStyle/>
          <a:p>
            <a:pPr eaLnBrk="1" hangingPunct="1">
              <a:lnSpc>
                <a:spcPct val="90000"/>
              </a:lnSpc>
              <a:buClr>
                <a:srgbClr val="F58466"/>
              </a:buClr>
              <a:buFontTx/>
              <a:buBlip>
                <a:blip r:embed="rId2"/>
              </a:buBlip>
            </a:pPr>
            <a:endParaRPr lang="en-US" altLang="en-US" sz="1000" dirty="0">
              <a:cs typeface="Arial" charset="0"/>
            </a:endParaRPr>
          </a:p>
          <a:p>
            <a:pPr marL="342900" indent="-342900" eaLnBrk="1" hangingPunct="1">
              <a:buClr>
                <a:srgbClr val="F58466"/>
              </a:buClr>
              <a:buFont typeface="Arial" panose="020B0604020202020204" pitchFamily="34" charset="0"/>
              <a:buChar char="•"/>
            </a:pPr>
            <a:r>
              <a:rPr lang="en-US" altLang="en-US" sz="2800" dirty="0" smtClean="0">
                <a:cs typeface="Arial" charset="0"/>
              </a:rPr>
              <a:t>12 </a:t>
            </a:r>
            <a:r>
              <a:rPr lang="en-US" altLang="en-US" sz="2800" dirty="0">
                <a:cs typeface="Arial" charset="0"/>
              </a:rPr>
              <a:t>t</a:t>
            </a:r>
            <a:r>
              <a:rPr lang="en-US" altLang="en-US" sz="2800" dirty="0" smtClean="0">
                <a:cs typeface="Arial" charset="0"/>
              </a:rPr>
              <a:t>eams participating</a:t>
            </a:r>
          </a:p>
          <a:p>
            <a:pPr marL="342900" indent="-342900" eaLnBrk="1" hangingPunct="1">
              <a:lnSpc>
                <a:spcPct val="90000"/>
              </a:lnSpc>
              <a:buClr>
                <a:srgbClr val="F58466"/>
              </a:buClr>
              <a:buFont typeface="Arial" panose="020B0604020202020204" pitchFamily="34" charset="0"/>
              <a:buChar char="•"/>
            </a:pPr>
            <a:r>
              <a:rPr lang="en-US" altLang="en-US" sz="2800" dirty="0" smtClean="0">
                <a:cs typeface="Arial" charset="0"/>
              </a:rPr>
              <a:t> Face-to-face meeting October 2015</a:t>
            </a:r>
          </a:p>
          <a:p>
            <a:pPr marL="342900" lvl="1" indent="-342900" eaLnBrk="1" hangingPunct="1">
              <a:lnSpc>
                <a:spcPct val="90000"/>
              </a:lnSpc>
              <a:buClr>
                <a:srgbClr val="F58466"/>
              </a:buClr>
              <a:buFont typeface="Arial" panose="020B0604020202020204" pitchFamily="34" charset="0"/>
              <a:buChar char="•"/>
            </a:pPr>
            <a:r>
              <a:rPr lang="en-US" sz="2800" dirty="0" smtClean="0"/>
              <a:t> Monthly webinars, baseline then monthly data collection, and QI work</a:t>
            </a:r>
          </a:p>
        </p:txBody>
      </p:sp>
      <p:pic>
        <p:nvPicPr>
          <p:cNvPr id="11" name="Picture 10" descr="C:\Users\finnegak\AppData\Local\Microsoft\Windows\Temporary Internet Files\Content.IE5\NMR8A4AP\iStock_000018234871Large (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57953" y="1752600"/>
            <a:ext cx="253252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557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0081" y="3474720"/>
            <a:ext cx="5823857" cy="109728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3"/>
          </p:nvPr>
        </p:nvSpPr>
        <p:spPr>
          <a:xfrm>
            <a:off x="609600" y="3200400"/>
            <a:ext cx="5867400" cy="1371600"/>
          </a:xfrm>
        </p:spPr>
        <p:txBody>
          <a:bodyPr>
            <a:normAutofit/>
          </a:bodyPr>
          <a:lstStyle/>
          <a:p>
            <a:r>
              <a:rPr lang="en-US" altLang="en-US" sz="2200" dirty="0" smtClean="0">
                <a:solidFill>
                  <a:schemeClr val="tx2"/>
                </a:solidFill>
              </a:rPr>
              <a:t>Approach: </a:t>
            </a:r>
            <a:r>
              <a:rPr lang="en-US" altLang="en-US" sz="2200" dirty="0" smtClean="0"/>
              <a:t>Establish </a:t>
            </a:r>
            <a:r>
              <a:rPr lang="en-US" altLang="en-US" sz="2200" dirty="0"/>
              <a:t>workgroup, identify hospital teams, implement evidence-based practices / protocols / </a:t>
            </a:r>
            <a:r>
              <a:rPr lang="en-US" altLang="en-US" sz="2200" dirty="0" smtClean="0"/>
              <a:t>AIM HTN Bundle</a:t>
            </a:r>
            <a:endParaRPr lang="en-US" altLang="en-US" sz="2200" dirty="0"/>
          </a:p>
        </p:txBody>
      </p:sp>
      <p:sp>
        <p:nvSpPr>
          <p:cNvPr id="7" name="Rectangle 6"/>
          <p:cNvSpPr/>
          <p:nvPr/>
        </p:nvSpPr>
        <p:spPr>
          <a:xfrm>
            <a:off x="634096" y="1676400"/>
            <a:ext cx="5823857" cy="13716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p:cNvSpPr>
            <a:spLocks noGrp="1"/>
          </p:cNvSpPr>
          <p:nvPr>
            <p:ph type="title"/>
          </p:nvPr>
        </p:nvSpPr>
        <p:spPr/>
        <p:txBody>
          <a:bodyPr/>
          <a:lstStyle/>
          <a:p>
            <a:pPr algn="l" eaLnBrk="1" hangingPunct="1"/>
            <a:r>
              <a:rPr lang="en-US" altLang="en-US" sz="3600" b="1" dirty="0" smtClean="0">
                <a:solidFill>
                  <a:srgbClr val="F58466"/>
                </a:solidFill>
                <a:latin typeface="Goudy Old Style" pitchFamily="18" charset="0"/>
              </a:rPr>
              <a:t>ILPQC Maternal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Hypertension Initiative</a:t>
            </a:r>
            <a:endParaRPr lang="en-US" altLang="en-US" sz="3600" b="1" dirty="0">
              <a:solidFill>
                <a:srgbClr val="F58466"/>
              </a:solidFill>
              <a:latin typeface="Goudy Old Style" pitchFamily="18" charset="0"/>
            </a:endParaRPr>
          </a:p>
        </p:txBody>
      </p:sp>
      <p:sp>
        <p:nvSpPr>
          <p:cNvPr id="46083" name="Text Placeholder 7"/>
          <p:cNvSpPr>
            <a:spLocks noGrp="1"/>
          </p:cNvSpPr>
          <p:nvPr>
            <p:ph type="body" sz="quarter" idx="1"/>
          </p:nvPr>
        </p:nvSpPr>
        <p:spPr>
          <a:xfrm>
            <a:off x="609600" y="1676400"/>
            <a:ext cx="5867400" cy="1447800"/>
          </a:xfrm>
        </p:spPr>
        <p:txBody>
          <a:bodyPr>
            <a:normAutofit fontScale="92500" lnSpcReduction="20000"/>
          </a:bodyPr>
          <a:lstStyle/>
          <a:p>
            <a:pPr>
              <a:defRPr/>
            </a:pPr>
            <a:r>
              <a:rPr lang="en-US" dirty="0" smtClean="0">
                <a:solidFill>
                  <a:schemeClr val="tx2"/>
                </a:solidFill>
              </a:rPr>
              <a:t>Aim:</a:t>
            </a:r>
            <a:r>
              <a:rPr lang="en-US" dirty="0" smtClean="0"/>
              <a:t> </a:t>
            </a:r>
            <a:r>
              <a:rPr lang="en-US" dirty="0"/>
              <a:t>Reduce the rate of severe morbidities in women with severe preeclampsia, </a:t>
            </a:r>
            <a:r>
              <a:rPr lang="en-US" dirty="0" err="1"/>
              <a:t>eclampsia</a:t>
            </a:r>
            <a:r>
              <a:rPr lang="en-US" dirty="0"/>
              <a:t>, or preeclampsia superimposed on pre-existing hypertension by 20% over the course of the </a:t>
            </a:r>
            <a:r>
              <a:rPr lang="en-US" dirty="0" smtClean="0"/>
              <a:t>initiative</a:t>
            </a:r>
            <a:endParaRPr lang="en-US" b="0" dirty="0" smtClean="0"/>
          </a:p>
        </p:txBody>
      </p:sp>
      <p:sp>
        <p:nvSpPr>
          <p:cNvPr id="25606" name="TextBox 10"/>
          <p:cNvSpPr txBox="1">
            <a:spLocks noChangeArrowheads="1"/>
          </p:cNvSpPr>
          <p:nvPr/>
        </p:nvSpPr>
        <p:spPr bwMode="auto">
          <a:xfrm>
            <a:off x="609601" y="4419600"/>
            <a:ext cx="8077200" cy="1754326"/>
          </a:xfrm>
          <a:prstGeom prst="rect">
            <a:avLst/>
          </a:prstGeom>
          <a:noFill/>
          <a:ln w="9525">
            <a:noFill/>
            <a:miter lim="800000"/>
            <a:headEnd/>
            <a:tailEnd/>
          </a:ln>
        </p:spPr>
        <p:txBody>
          <a:bodyPr>
            <a:spAutoFit/>
          </a:bodyPr>
          <a:lstStyle/>
          <a:p>
            <a:pPr eaLnBrk="1" hangingPunct="1">
              <a:lnSpc>
                <a:spcPct val="90000"/>
              </a:lnSpc>
              <a:buClr>
                <a:srgbClr val="F58466"/>
              </a:buClr>
            </a:pPr>
            <a:endParaRPr lang="en-US" altLang="en-US" sz="1000" dirty="0" smtClean="0">
              <a:cs typeface="Arial" charset="0"/>
            </a:endParaRPr>
          </a:p>
          <a:p>
            <a:pPr marL="342900" indent="-342900" eaLnBrk="1" hangingPunct="1">
              <a:lnSpc>
                <a:spcPct val="90000"/>
              </a:lnSpc>
              <a:buClr>
                <a:srgbClr val="F58466"/>
              </a:buClr>
              <a:buFont typeface="Arial" pitchFamily="34" charset="0"/>
              <a:buChar char="•"/>
            </a:pPr>
            <a:r>
              <a:rPr lang="en-US" altLang="en-US" dirty="0" smtClean="0">
                <a:cs typeface="Arial" charset="0"/>
              </a:rPr>
              <a:t>OB Advisory Workgroup and HTN Clinical Leadership Team developed process/outcome measures, toolkit/education, data form and reports </a:t>
            </a:r>
          </a:p>
          <a:p>
            <a:pPr marL="342900" indent="-342900" eaLnBrk="1" hangingPunct="1">
              <a:lnSpc>
                <a:spcPct val="90000"/>
              </a:lnSpc>
              <a:buClr>
                <a:srgbClr val="F58466"/>
              </a:buClr>
              <a:buFont typeface="Arial" pitchFamily="34" charset="0"/>
              <a:buChar char="•"/>
            </a:pPr>
            <a:endParaRPr lang="en-US" altLang="en-US" sz="800" dirty="0" smtClean="0">
              <a:cs typeface="Arial" charset="0"/>
            </a:endParaRPr>
          </a:p>
          <a:p>
            <a:pPr marL="342900" lvl="1" indent="-342900" eaLnBrk="1" hangingPunct="1">
              <a:lnSpc>
                <a:spcPct val="90000"/>
              </a:lnSpc>
              <a:buClr>
                <a:srgbClr val="F58466"/>
              </a:buClr>
              <a:buFont typeface="Arial" pitchFamily="34" charset="0"/>
              <a:buChar char="•"/>
            </a:pPr>
            <a:r>
              <a:rPr lang="en-US" dirty="0" smtClean="0"/>
              <a:t>Input </a:t>
            </a:r>
            <a:r>
              <a:rPr lang="en-US" dirty="0"/>
              <a:t>from </a:t>
            </a:r>
            <a:r>
              <a:rPr lang="en-US" dirty="0" smtClean="0"/>
              <a:t> </a:t>
            </a:r>
            <a:r>
              <a:rPr lang="en-US" dirty="0"/>
              <a:t>IDPH </a:t>
            </a:r>
            <a:r>
              <a:rPr lang="en-US" dirty="0" smtClean="0"/>
              <a:t>SQC / Perinatal Network Administrators / AIM Initiative / CA, NY, and NC </a:t>
            </a:r>
            <a:r>
              <a:rPr lang="en-US" dirty="0" err="1" smtClean="0"/>
              <a:t>collaboratives</a:t>
            </a:r>
            <a:r>
              <a:rPr lang="en-US" dirty="0" smtClean="0"/>
              <a:t> </a:t>
            </a:r>
          </a:p>
          <a:p>
            <a:pPr marL="342900" lvl="1" indent="-342900" eaLnBrk="1" hangingPunct="1">
              <a:lnSpc>
                <a:spcPct val="90000"/>
              </a:lnSpc>
              <a:buClr>
                <a:srgbClr val="F58466"/>
              </a:buClr>
              <a:buFont typeface="Arial" pitchFamily="34" charset="0"/>
              <a:buChar char="•"/>
            </a:pPr>
            <a:endParaRPr lang="en-US" sz="900" dirty="0" smtClean="0"/>
          </a:p>
          <a:p>
            <a:pPr marL="342900" lvl="1" indent="-342900" eaLnBrk="1" hangingPunct="1">
              <a:lnSpc>
                <a:spcPct val="90000"/>
              </a:lnSpc>
              <a:buClr>
                <a:srgbClr val="F58466"/>
              </a:buClr>
              <a:buFont typeface="Arial" pitchFamily="34" charset="0"/>
              <a:buChar char="•"/>
            </a:pPr>
            <a:r>
              <a:rPr lang="en-US" altLang="en-US" dirty="0">
                <a:cs typeface="Arial" charset="0"/>
              </a:rPr>
              <a:t>Launch </a:t>
            </a:r>
            <a:r>
              <a:rPr lang="en-US" altLang="en-US" dirty="0" smtClean="0">
                <a:cs typeface="Arial" charset="0"/>
              </a:rPr>
              <a:t>Wave 1 in January 2016, Wave 2 May 2016</a:t>
            </a:r>
            <a:endParaRPr lang="en-US" altLang="en-US" dirty="0">
              <a:cs typeface="Arial" charset="0"/>
            </a:endParaRPr>
          </a:p>
        </p:txBody>
      </p:sp>
      <p:pic>
        <p:nvPicPr>
          <p:cNvPr id="8" name="Picture 7"/>
          <p:cNvPicPr>
            <a:picLocks noChangeAspect="1"/>
          </p:cNvPicPr>
          <p:nvPr/>
        </p:nvPicPr>
        <p:blipFill>
          <a:blip r:embed="rId3" cstate="print"/>
          <a:stretch>
            <a:fillRect/>
          </a:stretch>
        </p:blipFill>
        <p:spPr>
          <a:xfrm>
            <a:off x="6457955" y="1673445"/>
            <a:ext cx="2526933" cy="2898555"/>
          </a:xfrm>
          <a:prstGeom prst="rect">
            <a:avLst/>
          </a:prstGeom>
        </p:spPr>
      </p:pic>
    </p:spTree>
    <p:extLst>
      <p:ext uri="{BB962C8B-B14F-4D97-AF65-F5344CB8AC3E}">
        <p14:creationId xmlns:p14="http://schemas.microsoft.com/office/powerpoint/2010/main" val="3366033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4800" y="228600"/>
            <a:ext cx="8229600" cy="914400"/>
          </a:xfrm>
        </p:spPr>
        <p:txBody>
          <a:bodyPr/>
          <a:lstStyle/>
          <a:p>
            <a:pPr algn="l" eaLnBrk="1" hangingPunct="1"/>
            <a:r>
              <a:rPr lang="en-US" altLang="en-US" sz="4000" b="1" smtClean="0">
                <a:solidFill>
                  <a:srgbClr val="F58466"/>
                </a:solidFill>
                <a:latin typeface="Goudy Old Style" pitchFamily="18" charset="0"/>
              </a:rPr>
              <a:t>HTN Initiative Goal &amp; </a:t>
            </a:r>
            <a:br>
              <a:rPr lang="en-US" altLang="en-US" sz="4000" b="1" smtClean="0">
                <a:solidFill>
                  <a:srgbClr val="F58466"/>
                </a:solidFill>
                <a:latin typeface="Goudy Old Style" pitchFamily="18" charset="0"/>
              </a:rPr>
            </a:br>
            <a:r>
              <a:rPr lang="en-US" altLang="en-US" sz="4000" b="1" smtClean="0">
                <a:solidFill>
                  <a:srgbClr val="F58466"/>
                </a:solidFill>
                <a:latin typeface="Goudy Old Style" pitchFamily="18" charset="0"/>
              </a:rPr>
              <a:t>Measures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39545832"/>
              </p:ext>
            </p:extLst>
          </p:nvPr>
        </p:nvGraphicFramePr>
        <p:xfrm>
          <a:off x="457200" y="1600200"/>
          <a:ext cx="8229600" cy="4424139"/>
        </p:xfrm>
        <a:graphic>
          <a:graphicData uri="http://schemas.openxmlformats.org/drawingml/2006/table">
            <a:tbl>
              <a:tblPr firstRow="1" bandRow="1">
                <a:tableStyleId>{5C22544A-7EE6-4342-B048-85BDC9FD1C3A}</a:tableStyleId>
              </a:tblPr>
              <a:tblGrid>
                <a:gridCol w="6019800"/>
                <a:gridCol w="1066800"/>
                <a:gridCol w="1143000"/>
              </a:tblGrid>
              <a:tr h="362352">
                <a:tc>
                  <a:txBody>
                    <a:bodyPr/>
                    <a:lstStyle/>
                    <a:p>
                      <a:r>
                        <a:rPr lang="en-US" sz="1800" dirty="0" smtClean="0"/>
                        <a:t>IL</a:t>
                      </a:r>
                      <a:r>
                        <a:rPr lang="en-US" sz="1800" baseline="0" dirty="0" smtClean="0"/>
                        <a:t> </a:t>
                      </a:r>
                      <a:r>
                        <a:rPr lang="en-US" sz="1800" dirty="0" smtClean="0"/>
                        <a:t>Measure</a:t>
                      </a:r>
                      <a:endParaRPr lang="en-US" sz="1800" dirty="0"/>
                    </a:p>
                  </a:txBody>
                  <a:tcPr marT="45724" marB="45724"/>
                </a:tc>
                <a:tc>
                  <a:txBody>
                    <a:bodyPr/>
                    <a:lstStyle/>
                    <a:p>
                      <a:r>
                        <a:rPr lang="en-US" sz="1800" dirty="0" smtClean="0"/>
                        <a:t>Type</a:t>
                      </a:r>
                      <a:endParaRPr lang="en-US" sz="1800" dirty="0"/>
                    </a:p>
                  </a:txBody>
                  <a:tcPr marT="45724" marB="45724"/>
                </a:tc>
                <a:tc>
                  <a:txBody>
                    <a:bodyPr/>
                    <a:lstStyle/>
                    <a:p>
                      <a:r>
                        <a:rPr lang="en-US" sz="1800" dirty="0" smtClean="0"/>
                        <a:t>Goal</a:t>
                      </a:r>
                      <a:endParaRPr lang="en-US" sz="1800" dirty="0"/>
                    </a:p>
                  </a:txBody>
                  <a:tcPr marT="45724" marB="45724"/>
                </a:tc>
              </a:tr>
              <a:tr h="1449382">
                <a:tc>
                  <a:txBody>
                    <a:bodyPr/>
                    <a:lstStyle/>
                    <a:p>
                      <a:r>
                        <a:rPr lang="en-US" altLang="en-US" sz="1800" b="1" dirty="0" smtClean="0"/>
                        <a:t>Severe Maternal Morbidity</a:t>
                      </a:r>
                    </a:p>
                    <a:p>
                      <a:r>
                        <a:rPr lang="en-US" sz="1800" i="1" dirty="0" smtClean="0"/>
                        <a:t>No. of</a:t>
                      </a:r>
                      <a:r>
                        <a:rPr lang="en-US" sz="1800" i="1" baseline="0" dirty="0" smtClean="0"/>
                        <a:t> w</a:t>
                      </a:r>
                      <a:r>
                        <a:rPr lang="en-US" sz="1800" i="1" dirty="0" smtClean="0"/>
                        <a:t>omen</a:t>
                      </a:r>
                      <a:r>
                        <a:rPr lang="en-US" sz="1800" i="1" baseline="0" dirty="0" smtClean="0"/>
                        <a:t> with severe maternal morbidities (e.g. Acute renal failure, ARDS, Pulmonary Edema, Puerperal CNS Disorder such as Seizure, DIC, Ventilation, Abruption) / No. </a:t>
                      </a:r>
                      <a:r>
                        <a:rPr lang="en-US" altLang="en-US" sz="1800" i="1" dirty="0" smtClean="0"/>
                        <a:t>pregnant &amp; postpartum women with new onset severe range HTN </a:t>
                      </a:r>
                      <a:endParaRPr lang="en-US" sz="1800" i="1" dirty="0"/>
                    </a:p>
                  </a:txBody>
                  <a:tcPr marT="45724" marB="45724"/>
                </a:tc>
                <a:tc>
                  <a:txBody>
                    <a:bodyPr/>
                    <a:lstStyle/>
                    <a:p>
                      <a:r>
                        <a:rPr lang="en-US" sz="1800" dirty="0" smtClean="0"/>
                        <a:t>Outcome</a:t>
                      </a:r>
                      <a:endParaRPr lang="en-US" sz="1800" dirty="0"/>
                    </a:p>
                  </a:txBody>
                  <a:tcPr marT="45724" marB="45724" anchor="ctr"/>
                </a:tc>
                <a:tc>
                  <a:txBody>
                    <a:bodyPr/>
                    <a:lstStyle/>
                    <a:p>
                      <a:r>
                        <a:rPr lang="en-US" sz="1800" dirty="0" smtClean="0"/>
                        <a:t>20%</a:t>
                      </a:r>
                      <a:r>
                        <a:rPr lang="en-US" sz="1800" baseline="0" dirty="0" smtClean="0"/>
                        <a:t> reduction</a:t>
                      </a:r>
                      <a:endParaRPr lang="en-US" sz="1800" dirty="0"/>
                    </a:p>
                  </a:txBody>
                  <a:tcPr marT="45724" marB="45724" anchor="ctr"/>
                </a:tc>
              </a:tr>
              <a:tr h="1177625">
                <a:tc>
                  <a:txBody>
                    <a:bodyPr/>
                    <a:lstStyle/>
                    <a:p>
                      <a:r>
                        <a:rPr lang="en-US" sz="1800" b="1" dirty="0" smtClean="0"/>
                        <a:t>Appropriate Medical Management in</a:t>
                      </a:r>
                      <a:r>
                        <a:rPr lang="en-US" sz="1800" b="1" baseline="0" dirty="0" smtClean="0"/>
                        <a:t> under 60 minutes</a:t>
                      </a:r>
                      <a:endParaRPr lang="en-US" sz="1800"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800" i="1" dirty="0" smtClean="0"/>
                        <a:t>No.</a:t>
                      </a:r>
                      <a:r>
                        <a:rPr lang="en-US" altLang="en-US" sz="1800" i="1" baseline="0" dirty="0" smtClean="0"/>
                        <a:t> </a:t>
                      </a:r>
                      <a:r>
                        <a:rPr lang="en-US" altLang="en-US" sz="1800" i="1" dirty="0" smtClean="0"/>
                        <a:t>of women in each time to treatment</a:t>
                      </a:r>
                      <a:r>
                        <a:rPr lang="en-US" altLang="en-US" sz="1800" i="1" baseline="0" dirty="0" smtClean="0"/>
                        <a:t> interval</a:t>
                      </a:r>
                      <a:r>
                        <a:rPr lang="en-US" altLang="en-US" sz="1800" i="1" dirty="0" smtClean="0"/>
                        <a:t> (&lt;30,30-60,60-90, &gt;90 min) after elevated BP is identified / No. of women with new onset severe range HTN</a:t>
                      </a:r>
                      <a:endParaRPr lang="en-US" sz="1800" i="1" dirty="0"/>
                    </a:p>
                  </a:txBody>
                  <a:tcPr marT="45724" marB="45724"/>
                </a:tc>
                <a:tc>
                  <a:txBody>
                    <a:bodyPr/>
                    <a:lstStyle/>
                    <a:p>
                      <a:r>
                        <a:rPr lang="en-US" sz="1800" dirty="0" smtClean="0"/>
                        <a:t>Process</a:t>
                      </a:r>
                      <a:endParaRPr lang="en-US" sz="1800" dirty="0"/>
                    </a:p>
                  </a:txBody>
                  <a:tcPr marT="45724" marB="45724" anchor="ctr"/>
                </a:tc>
                <a:tc>
                  <a:txBody>
                    <a:bodyPr/>
                    <a:lstStyle/>
                    <a:p>
                      <a:r>
                        <a:rPr lang="en-US" sz="1800" dirty="0" smtClean="0"/>
                        <a:t>100%</a:t>
                      </a:r>
                      <a:endParaRPr lang="en-US" sz="1800" dirty="0"/>
                    </a:p>
                  </a:txBody>
                  <a:tcPr marT="45724" marB="45724" anchor="ctr"/>
                </a:tc>
              </a:tr>
              <a:tr h="362352">
                <a:tc>
                  <a:txBody>
                    <a:bodyPr/>
                    <a:lstStyle/>
                    <a:p>
                      <a:r>
                        <a:rPr lang="en-US" sz="1800" b="1" dirty="0" smtClean="0"/>
                        <a:t>Debriefs on all new onset severe range HTN cases</a:t>
                      </a:r>
                      <a:endParaRPr lang="en-US" sz="1800" b="1" dirty="0"/>
                    </a:p>
                  </a:txBody>
                  <a:tcPr marT="45724" marB="45724"/>
                </a:tc>
                <a:tc>
                  <a:txBody>
                    <a:bodyPr/>
                    <a:lstStyle/>
                    <a:p>
                      <a:r>
                        <a:rPr lang="en-US" sz="1800" dirty="0" smtClean="0"/>
                        <a:t>Process</a:t>
                      </a:r>
                      <a:endParaRPr lang="en-US" sz="1800" dirty="0"/>
                    </a:p>
                  </a:txBody>
                  <a:tcPr marT="45724" marB="45724" anchor="ctr"/>
                </a:tc>
                <a:tc>
                  <a:txBody>
                    <a:bodyPr/>
                    <a:lstStyle/>
                    <a:p>
                      <a:r>
                        <a:rPr lang="en-US" sz="1800" dirty="0" smtClean="0"/>
                        <a:t>100%</a:t>
                      </a:r>
                      <a:endParaRPr lang="en-US" sz="1800" dirty="0"/>
                    </a:p>
                  </a:txBody>
                  <a:tcPr marT="45724" marB="45724" anchor="ctr"/>
                </a:tc>
              </a:tr>
              <a:tr h="400739">
                <a:tc>
                  <a:txBody>
                    <a:bodyPr/>
                    <a:lstStyle/>
                    <a:p>
                      <a:r>
                        <a:rPr lang="en-US" sz="1800" b="1" baseline="0" dirty="0" smtClean="0"/>
                        <a:t>Preeclampsia education provided prior to discharge</a:t>
                      </a:r>
                      <a:endParaRPr lang="en-US" sz="1800" b="1" dirty="0"/>
                    </a:p>
                  </a:txBody>
                  <a:tcPr marT="45724" marB="45724"/>
                </a:tc>
                <a:tc>
                  <a:txBody>
                    <a:bodyPr/>
                    <a:lstStyle/>
                    <a:p>
                      <a:r>
                        <a:rPr lang="en-US" sz="1800" smtClean="0"/>
                        <a:t>Process</a:t>
                      </a:r>
                      <a:endParaRPr lang="en-US" sz="1800" dirty="0"/>
                    </a:p>
                  </a:txBody>
                  <a:tcPr marT="45724" marB="45724" anchor="ctr"/>
                </a:tc>
                <a:tc>
                  <a:txBody>
                    <a:bodyPr/>
                    <a:lstStyle/>
                    <a:p>
                      <a:r>
                        <a:rPr lang="en-US" sz="1800" dirty="0" smtClean="0"/>
                        <a:t>100%</a:t>
                      </a:r>
                      <a:endParaRPr lang="en-US" sz="1800" dirty="0"/>
                    </a:p>
                  </a:txBody>
                  <a:tcPr marT="45724" marB="45724" anchor="ctr"/>
                </a:tc>
              </a:tr>
              <a:tr h="362352">
                <a:tc>
                  <a:txBody>
                    <a:bodyPr/>
                    <a:lstStyle/>
                    <a:p>
                      <a:r>
                        <a:rPr lang="en-US" sz="1800" b="1" dirty="0" smtClean="0"/>
                        <a:t>Appropriately timed follow-up appointment scheduled prior to discharge</a:t>
                      </a:r>
                      <a:endParaRPr lang="en-US" sz="1800" b="1" dirty="0"/>
                    </a:p>
                  </a:txBody>
                  <a:tcPr marT="45724" marB="45724"/>
                </a:tc>
                <a:tc>
                  <a:txBody>
                    <a:bodyPr/>
                    <a:lstStyle/>
                    <a:p>
                      <a:r>
                        <a:rPr lang="en-US" sz="1800" dirty="0" smtClean="0"/>
                        <a:t>Process</a:t>
                      </a:r>
                      <a:endParaRPr lang="en-US" sz="1800" dirty="0"/>
                    </a:p>
                  </a:txBody>
                  <a:tcPr marT="45724" marB="45724" anchor="ctr"/>
                </a:tc>
                <a:tc>
                  <a:txBody>
                    <a:bodyPr/>
                    <a:lstStyle/>
                    <a:p>
                      <a:r>
                        <a:rPr lang="en-US" sz="1800" dirty="0" smtClean="0"/>
                        <a:t>100%</a:t>
                      </a:r>
                      <a:endParaRPr lang="en-US" sz="1800" dirty="0"/>
                    </a:p>
                  </a:txBody>
                  <a:tcPr marT="45724" marB="45724" anchor="ctr"/>
                </a:tc>
              </a:tr>
            </a:tbl>
          </a:graphicData>
        </a:graphic>
      </p:graphicFrame>
      <p:sp>
        <p:nvSpPr>
          <p:cNvPr id="23583" name="Rectangle 6"/>
          <p:cNvSpPr>
            <a:spLocks noChangeArrowheads="1"/>
          </p:cNvSpPr>
          <p:nvPr/>
        </p:nvSpPr>
        <p:spPr bwMode="auto">
          <a:xfrm>
            <a:off x="381000" y="930275"/>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Clr>
                <a:srgbClr val="F58466"/>
              </a:buClr>
            </a:pPr>
            <a:endParaRPr lang="en-US" altLang="en-US"/>
          </a:p>
          <a:p>
            <a:pPr eaLnBrk="1" hangingPunct="1">
              <a:buClr>
                <a:srgbClr val="F58466"/>
              </a:buClr>
            </a:pPr>
            <a:r>
              <a:rPr lang="en-US" altLang="en-US"/>
              <a:t>Goal: Reduce preeclampsia maternal morbidity</a:t>
            </a:r>
          </a:p>
        </p:txBody>
      </p:sp>
    </p:spTree>
    <p:extLst>
      <p:ext uri="{BB962C8B-B14F-4D97-AF65-F5344CB8AC3E}">
        <p14:creationId xmlns:p14="http://schemas.microsoft.com/office/powerpoint/2010/main" val="36779769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01838" y="1335088"/>
            <a:ext cx="1755775" cy="941387"/>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a:solidFill>
                  <a:prstClr val="black"/>
                </a:solidFill>
                <a:latin typeface="Arial" pitchFamily="34" charset="0"/>
                <a:cs typeface="Arial" pitchFamily="34" charset="0"/>
              </a:rPr>
              <a:t>Readiness: Implementation of standard processes for optimal care of severe maternal hypertension in pregnancy</a:t>
            </a:r>
          </a:p>
        </p:txBody>
      </p:sp>
      <p:sp>
        <p:nvSpPr>
          <p:cNvPr id="11" name="Rectangle 10"/>
          <p:cNvSpPr/>
          <p:nvPr/>
        </p:nvSpPr>
        <p:spPr>
          <a:xfrm>
            <a:off x="2001838" y="2495550"/>
            <a:ext cx="1771650" cy="1154113"/>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a:solidFill>
                  <a:prstClr val="black"/>
                </a:solidFill>
                <a:latin typeface="Arial" pitchFamily="34" charset="0"/>
                <a:cs typeface="Arial" pitchFamily="34" charset="0"/>
              </a:rPr>
              <a:t>Recognition: Screening and early diagnosis of severe maternal hypertension in pregnancy</a:t>
            </a:r>
          </a:p>
        </p:txBody>
      </p:sp>
      <p:sp>
        <p:nvSpPr>
          <p:cNvPr id="15" name="Rectangle 14"/>
          <p:cNvSpPr/>
          <p:nvPr/>
        </p:nvSpPr>
        <p:spPr>
          <a:xfrm>
            <a:off x="4051300" y="931863"/>
            <a:ext cx="4916488" cy="1492250"/>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Implement standard order sets and/or algorithms for early warning signs, diagnostic criteria, timely triage, monitoring and treatment of severe hypertension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Ensure rapid access to medications used for severe hypertension with guide for administration and dosage</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Implement system plan for escalation, obtaining appropriate consultation, and maternal transport</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Perform regular simulation drills of severe hypertension protocols with post-drill debriefs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Integrate severe hypertension processes (e.g. order sets, tracking tools) into your EHR</a:t>
            </a:r>
            <a:endParaRPr lang="en-US" sz="900" dirty="0">
              <a:solidFill>
                <a:prstClr val="black"/>
              </a:solidFill>
            </a:endParaRPr>
          </a:p>
        </p:txBody>
      </p:sp>
      <p:sp>
        <p:nvSpPr>
          <p:cNvPr id="17" name="Rectangle 16"/>
          <p:cNvSpPr/>
          <p:nvPr/>
        </p:nvSpPr>
        <p:spPr>
          <a:xfrm>
            <a:off x="4057650" y="2443163"/>
            <a:ext cx="4908550" cy="1387475"/>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Standardize protocol for measurement and assessment of blood pressure and urine protein for all pregnant and postpartum women</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Standardize response to early warning signs including listening to and investigating symptoms and assessment of labs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Implement facility-wide standards for patient-centered education of women and their families on signs and symptoms of severe hypertension</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Educate OB, ED, and anesthesiology physicians, midwives, and nurses on recognition and diagnosis of severe hypertension that includes utilizing resources such as the AIM hypertension bundle and/or unit standard protocol</a:t>
            </a:r>
          </a:p>
        </p:txBody>
      </p:sp>
      <p:sp>
        <p:nvSpPr>
          <p:cNvPr id="20" name="Rectangle 19"/>
          <p:cNvSpPr/>
          <p:nvPr/>
        </p:nvSpPr>
        <p:spPr>
          <a:xfrm>
            <a:off x="1995488" y="3914775"/>
            <a:ext cx="1785937" cy="11811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a:solidFill>
                  <a:prstClr val="black"/>
                </a:solidFill>
                <a:latin typeface="Arial" pitchFamily="34" charset="0"/>
                <a:cs typeface="Arial" pitchFamily="34" charset="0"/>
              </a:rPr>
              <a:t>Response: Care management for every pregnant or postpartum woman with new onset severe hypertension</a:t>
            </a:r>
          </a:p>
        </p:txBody>
      </p:sp>
      <p:sp>
        <p:nvSpPr>
          <p:cNvPr id="21" name="Rectangle 20"/>
          <p:cNvSpPr/>
          <p:nvPr/>
        </p:nvSpPr>
        <p:spPr>
          <a:xfrm>
            <a:off x="2000250" y="5359400"/>
            <a:ext cx="1781175" cy="993775"/>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lang="en-US" sz="1000" dirty="0">
                <a:solidFill>
                  <a:prstClr val="black"/>
                </a:solidFill>
                <a:latin typeface="Arial" pitchFamily="34" charset="0"/>
                <a:cs typeface="Arial" pitchFamily="34" charset="0"/>
              </a:rPr>
              <a:t>Reporting/Systems Learning: Foster a culture of safety and improvement for care of women with new onset severe hypertension</a:t>
            </a:r>
          </a:p>
        </p:txBody>
      </p:sp>
      <p:sp>
        <p:nvSpPr>
          <p:cNvPr id="22" name="Rectangle 21"/>
          <p:cNvSpPr/>
          <p:nvPr/>
        </p:nvSpPr>
        <p:spPr>
          <a:xfrm>
            <a:off x="176213" y="344488"/>
            <a:ext cx="8839200" cy="355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600" dirty="0">
                <a:solidFill>
                  <a:prstClr val="black"/>
                </a:solidFill>
                <a:cs typeface="Arial" pitchFamily="34" charset="0"/>
              </a:rPr>
              <a:t>GOAL: To reduce preeclampsia maternal morbidity in Illinois hospitals</a:t>
            </a:r>
          </a:p>
        </p:txBody>
      </p:sp>
      <p:sp>
        <p:nvSpPr>
          <p:cNvPr id="14347" name="TextBox 37"/>
          <p:cNvSpPr txBox="1">
            <a:spLocks noChangeArrowheads="1"/>
          </p:cNvSpPr>
          <p:nvPr/>
        </p:nvSpPr>
        <p:spPr bwMode="auto">
          <a:xfrm>
            <a:off x="723900" y="9525"/>
            <a:ext cx="7315200" cy="40005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altLang="en-US" sz="2000" b="1" dirty="0">
                <a:solidFill>
                  <a:srgbClr val="F58466"/>
                </a:solidFill>
                <a:latin typeface="Goudy Old Style" pitchFamily="18" charset="0"/>
                <a:ea typeface="+mn-ea"/>
              </a:rPr>
              <a:t>Key Driver Diagram: Maternal Hypertension Initiative</a:t>
            </a:r>
            <a:endParaRPr lang="en-US" sz="2000" b="1" dirty="0">
              <a:solidFill>
                <a:prstClr val="black"/>
              </a:solidFill>
              <a:latin typeface="Calibri"/>
              <a:ea typeface="+mn-ea"/>
            </a:endParaRPr>
          </a:p>
        </p:txBody>
      </p:sp>
      <p:sp>
        <p:nvSpPr>
          <p:cNvPr id="14348" name="TextBox 39"/>
          <p:cNvSpPr txBox="1">
            <a:spLocks noChangeArrowheads="1"/>
          </p:cNvSpPr>
          <p:nvPr/>
        </p:nvSpPr>
        <p:spPr bwMode="auto">
          <a:xfrm>
            <a:off x="1776413" y="984250"/>
            <a:ext cx="1981200" cy="307975"/>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400" b="1" u="sng" dirty="0">
                <a:solidFill>
                  <a:prstClr val="black"/>
                </a:solidFill>
                <a:latin typeface="Calibri"/>
                <a:ea typeface="+mn-ea"/>
              </a:rPr>
              <a:t>Key Drivers</a:t>
            </a:r>
          </a:p>
        </p:txBody>
      </p:sp>
      <p:sp>
        <p:nvSpPr>
          <p:cNvPr id="14349" name="TextBox 40"/>
          <p:cNvSpPr txBox="1">
            <a:spLocks noChangeArrowheads="1"/>
          </p:cNvSpPr>
          <p:nvPr/>
        </p:nvSpPr>
        <p:spPr bwMode="auto">
          <a:xfrm>
            <a:off x="5867400" y="661988"/>
            <a:ext cx="1828800" cy="307975"/>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400" b="1" u="sng" dirty="0">
                <a:solidFill>
                  <a:prstClr val="black"/>
                </a:solidFill>
                <a:latin typeface="Calibri"/>
                <a:ea typeface="+mn-ea"/>
              </a:rPr>
              <a:t>Interventions</a:t>
            </a:r>
          </a:p>
        </p:txBody>
      </p:sp>
      <p:sp>
        <p:nvSpPr>
          <p:cNvPr id="34" name="Rectangle 33"/>
          <p:cNvSpPr/>
          <p:nvPr/>
        </p:nvSpPr>
        <p:spPr>
          <a:xfrm>
            <a:off x="4057650" y="5499100"/>
            <a:ext cx="4905375" cy="1271588"/>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Establish a system to perform regular debriefs after all new onset severe hypertension cases</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Establish a process in your hospital to perform multidisciplinary systems-level reviews on all severe hypertension cases admitted to ICU</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Continuously monitor, disseminate, and discuss your monthly data in ILPQC </a:t>
            </a:r>
            <a:r>
              <a:rPr lang="en-US" sz="1000" dirty="0" err="1">
                <a:solidFill>
                  <a:prstClr val="black"/>
                </a:solidFill>
              </a:rPr>
              <a:t>REDCap</a:t>
            </a:r>
            <a:r>
              <a:rPr lang="en-US" sz="1000" dirty="0">
                <a:solidFill>
                  <a:prstClr val="black"/>
                </a:solidFill>
              </a:rPr>
              <a:t> system at staff/administrative meetings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Add maternal hypertension assessment and treatment protocols and education to provider and staff orientations, and annual competency assessments</a:t>
            </a:r>
          </a:p>
        </p:txBody>
      </p:sp>
      <p:cxnSp>
        <p:nvCxnSpPr>
          <p:cNvPr id="76" name="Straight Arrow Connector 75"/>
          <p:cNvCxnSpPr>
            <a:stCxn id="15" idx="1"/>
            <a:endCxn id="10" idx="3"/>
          </p:cNvCxnSpPr>
          <p:nvPr/>
        </p:nvCxnSpPr>
        <p:spPr>
          <a:xfrm flipH="1">
            <a:off x="3757613" y="1677988"/>
            <a:ext cx="293687" cy="128587"/>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34" idx="1"/>
            <a:endCxn id="21" idx="3"/>
          </p:cNvCxnSpPr>
          <p:nvPr/>
        </p:nvCxnSpPr>
        <p:spPr>
          <a:xfrm flipH="1" flipV="1">
            <a:off x="3781425" y="5856288"/>
            <a:ext cx="276225" cy="279400"/>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057650" y="3849688"/>
            <a:ext cx="4908550" cy="163195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Execute facility-wide standard protocols for appropriate medical management in under 60 minutes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Create and ensure understanding of communication and escalation procedures (e.g. implementing a rapid response team through the use of </a:t>
            </a:r>
            <a:r>
              <a:rPr lang="en-US" sz="1000" dirty="0" err="1">
                <a:solidFill>
                  <a:prstClr val="black"/>
                </a:solidFill>
              </a:rPr>
              <a:t>TeamSTEPPS</a:t>
            </a:r>
            <a:r>
              <a:rPr lang="en-US" sz="1000" dirty="0">
                <a:solidFill>
                  <a:prstClr val="black"/>
                </a:solidFill>
              </a:rPr>
              <a:t>)</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Develop OB-specific resources and protocols to support patients, families, staff through major complications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Provide patient-centered discharge education materials on preeclampsia and postpartum preeclampsia </a:t>
            </a:r>
          </a:p>
          <a:p>
            <a:pPr marL="171450" indent="-171450" eaLnBrk="1" fontAlgn="auto" hangingPunct="1">
              <a:spcBef>
                <a:spcPts val="0"/>
              </a:spcBef>
              <a:spcAft>
                <a:spcPts val="0"/>
              </a:spcAft>
              <a:buFont typeface="Arial" panose="020B0604020202020204" pitchFamily="34" charset="0"/>
              <a:buChar char="•"/>
              <a:defRPr/>
            </a:pPr>
            <a:r>
              <a:rPr lang="en-US" sz="1000" dirty="0">
                <a:solidFill>
                  <a:prstClr val="black"/>
                </a:solidFill>
              </a:rPr>
              <a:t>Implement patient protocols to ensure follow-up </a:t>
            </a:r>
            <a:r>
              <a:rPr lang="en-US" sz="1000">
                <a:solidFill>
                  <a:prstClr val="black"/>
                </a:solidFill>
              </a:rPr>
              <a:t>within 7-10 </a:t>
            </a:r>
            <a:r>
              <a:rPr lang="en-US" sz="1000" dirty="0">
                <a:solidFill>
                  <a:prstClr val="black"/>
                </a:solidFill>
              </a:rPr>
              <a:t>days for all women with severe hypertension and 72 hours for all women on medications </a:t>
            </a:r>
          </a:p>
        </p:txBody>
      </p:sp>
      <p:sp>
        <p:nvSpPr>
          <p:cNvPr id="37" name="Flowchart: Process 36"/>
          <p:cNvSpPr/>
          <p:nvPr/>
        </p:nvSpPr>
        <p:spPr>
          <a:xfrm>
            <a:off x="176213" y="1319213"/>
            <a:ext cx="1524000" cy="5191125"/>
          </a:xfrm>
          <a:prstGeom prst="flowChartProcess">
            <a:avLst/>
          </a:prstGeom>
          <a:ln/>
        </p:spPr>
        <p:style>
          <a:lnRef idx="2">
            <a:schemeClr val="accent3"/>
          </a:lnRef>
          <a:fillRef idx="1">
            <a:schemeClr val="lt1"/>
          </a:fillRef>
          <a:effectRef idx="0">
            <a:schemeClr val="accent3"/>
          </a:effectRef>
          <a:fontRef idx="minor">
            <a:schemeClr val="dk1"/>
          </a:fontRef>
        </p:style>
        <p:txBody>
          <a:bodyPr anchor="ctr"/>
          <a:lstStyle/>
          <a:p>
            <a:pPr eaLnBrk="1" fontAlgn="auto" hangingPunct="1">
              <a:spcBef>
                <a:spcPts val="0"/>
              </a:spcBef>
              <a:spcAft>
                <a:spcPts val="0"/>
              </a:spcAft>
              <a:buClr>
                <a:srgbClr val="F58466"/>
              </a:buClr>
              <a:defRPr/>
            </a:pPr>
            <a:r>
              <a:rPr lang="en-US" altLang="en-US" dirty="0">
                <a:solidFill>
                  <a:prstClr val="black"/>
                </a:solidFill>
              </a:rPr>
              <a:t>AIM: By December 2016, to reduce the rate of severe morbidities in women with preeclampsia, eclampsia, or preeclampsia superimposed on pre-existing hypertension by 20%</a:t>
            </a:r>
          </a:p>
        </p:txBody>
      </p:sp>
      <p:cxnSp>
        <p:nvCxnSpPr>
          <p:cNvPr id="57" name="Straight Arrow Connector 56"/>
          <p:cNvCxnSpPr>
            <a:stCxn id="10" idx="1"/>
          </p:cNvCxnSpPr>
          <p:nvPr/>
        </p:nvCxnSpPr>
        <p:spPr>
          <a:xfrm flipH="1">
            <a:off x="1708150" y="1806575"/>
            <a:ext cx="293688" cy="161131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1"/>
          </p:cNvCxnSpPr>
          <p:nvPr/>
        </p:nvCxnSpPr>
        <p:spPr>
          <a:xfrm flipH="1">
            <a:off x="1708150" y="3073400"/>
            <a:ext cx="293688" cy="57626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1" idx="1"/>
            <a:endCxn id="37" idx="3"/>
          </p:cNvCxnSpPr>
          <p:nvPr/>
        </p:nvCxnSpPr>
        <p:spPr>
          <a:xfrm flipH="1" flipV="1">
            <a:off x="1700213" y="3914775"/>
            <a:ext cx="300037" cy="194151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0" idx="1"/>
          </p:cNvCxnSpPr>
          <p:nvPr/>
        </p:nvCxnSpPr>
        <p:spPr>
          <a:xfrm flipH="1" flipV="1">
            <a:off x="1690688" y="3770313"/>
            <a:ext cx="304800" cy="735012"/>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757613" y="3238500"/>
            <a:ext cx="300037" cy="55563"/>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0" idx="3"/>
          </p:cNvCxnSpPr>
          <p:nvPr/>
        </p:nvCxnSpPr>
        <p:spPr>
          <a:xfrm flipH="1" flipV="1">
            <a:off x="3781425" y="4505325"/>
            <a:ext cx="276225" cy="177800"/>
          </a:xfrm>
          <a:prstGeom prst="straightConnector1">
            <a:avLst/>
          </a:prstGeom>
          <a:ln>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876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28600"/>
            <a:ext cx="8229600" cy="990600"/>
          </a:xfrm>
        </p:spPr>
        <p:txBody>
          <a:bodyPr>
            <a:normAutofit/>
          </a:bodyPr>
          <a:lstStyle/>
          <a:p>
            <a:r>
              <a:rPr lang="en-US" sz="2800" b="1" dirty="0" smtClean="0">
                <a:solidFill>
                  <a:srgbClr val="F58466"/>
                </a:solidFill>
                <a:latin typeface="Goudy Old Style" pitchFamily="18" charset="0"/>
              </a:rPr>
              <a:t>Illinois Perinatal Quality Collaborative</a:t>
            </a:r>
            <a:br>
              <a:rPr lang="en-US" sz="2800" b="1" dirty="0" smtClean="0">
                <a:solidFill>
                  <a:srgbClr val="F58466"/>
                </a:solidFill>
                <a:latin typeface="Goudy Old Style" pitchFamily="18" charset="0"/>
              </a:rPr>
            </a:br>
            <a:r>
              <a:rPr lang="en-US" sz="2800" b="1" dirty="0" smtClean="0">
                <a:solidFill>
                  <a:srgbClr val="F58466"/>
                </a:solidFill>
                <a:latin typeface="Goudy Old Style" pitchFamily="18" charset="0"/>
              </a:rPr>
              <a:t>(ILPQC) Third Annual Conference </a:t>
            </a:r>
            <a:r>
              <a:rPr lang="en-US" sz="2700" b="1" dirty="0" smtClean="0">
                <a:solidFill>
                  <a:srgbClr val="F58466"/>
                </a:solidFill>
              </a:rPr>
              <a:t>	</a:t>
            </a:r>
            <a:endParaRPr lang="en-US" dirty="0">
              <a:solidFill>
                <a:srgbClr val="F58466"/>
              </a:solidFill>
            </a:endParaRPr>
          </a:p>
        </p:txBody>
      </p:sp>
      <p:sp>
        <p:nvSpPr>
          <p:cNvPr id="8" name="Content Placeholder 2"/>
          <p:cNvSpPr txBox="1">
            <a:spLocks/>
          </p:cNvSpPr>
          <p:nvPr/>
        </p:nvSpPr>
        <p:spPr bwMode="auto">
          <a:xfrm>
            <a:off x="914401" y="1872729"/>
            <a:ext cx="7467600" cy="3842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gn="ctr" eaLnBrk="1" hangingPunct="1">
              <a:spcBef>
                <a:spcPts val="700"/>
              </a:spcBef>
              <a:buClr>
                <a:schemeClr val="accent2"/>
              </a:buClr>
              <a:buSzPct val="60000"/>
              <a:defRPr/>
            </a:pPr>
            <a:r>
              <a:rPr lang="en-US" sz="2800" dirty="0"/>
              <a:t>Approval for 6.8 contact hours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endParaRPr lang="en-US" sz="2800" dirty="0">
              <a:latin typeface="+mn-lt"/>
              <a:ea typeface="+mn-ea"/>
            </a:endParaRPr>
          </a:p>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This continuing nursing education activity was approved by the Ohio Nurses Association (OBN-001-91), an accredited approver by the American Nurses Credentialing Center’s Commission on Accreditation. </a:t>
            </a:r>
          </a:p>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73517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eaLnBrk="1" hangingPunct="1"/>
            <a:r>
              <a:rPr lang="en-US" sz="4000" b="1" dirty="0">
                <a:solidFill>
                  <a:srgbClr val="F58466"/>
                </a:solidFill>
                <a:latin typeface="Goudy Old Style" pitchFamily="18" charset="0"/>
              </a:rPr>
              <a:t>Looking ahead</a:t>
            </a:r>
          </a:p>
        </p:txBody>
      </p:sp>
      <p:sp>
        <p:nvSpPr>
          <p:cNvPr id="5" name="Content Placeholder 4"/>
          <p:cNvSpPr>
            <a:spLocks noGrp="1"/>
          </p:cNvSpPr>
          <p:nvPr>
            <p:ph idx="1"/>
          </p:nvPr>
        </p:nvSpPr>
        <p:spPr/>
        <p:txBody>
          <a:bodyPr/>
          <a:lstStyle/>
          <a:p>
            <a:pPr eaLnBrk="1" hangingPunct="1">
              <a:buClr>
                <a:srgbClr val="004990"/>
              </a:buClr>
            </a:pPr>
            <a:r>
              <a:rPr lang="en-US" altLang="en-US" dirty="0"/>
              <a:t>Major challenges persist in maternal and neonatal </a:t>
            </a:r>
            <a:r>
              <a:rPr lang="en-US" altLang="en-US" dirty="0" smtClean="0"/>
              <a:t>health</a:t>
            </a:r>
          </a:p>
          <a:p>
            <a:pPr eaLnBrk="1" hangingPunct="1">
              <a:buClr>
                <a:srgbClr val="004990"/>
              </a:buClr>
            </a:pPr>
            <a:r>
              <a:rPr lang="en-US" altLang="en-US" dirty="0" smtClean="0"/>
              <a:t>Perinatal Quality </a:t>
            </a:r>
            <a:r>
              <a:rPr lang="en-US" altLang="en-US" dirty="0" err="1" smtClean="0"/>
              <a:t>Collaboratives</a:t>
            </a:r>
            <a:r>
              <a:rPr lang="en-US" altLang="en-US" dirty="0" smtClean="0"/>
              <a:t> providing evidenced based collaborative learning and data driven quality improvement support can make a difference.</a:t>
            </a:r>
          </a:p>
          <a:p>
            <a:pPr eaLnBrk="1" hangingPunct="1">
              <a:buClr>
                <a:srgbClr val="004990"/>
              </a:buClr>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40</a:t>
            </a:fld>
            <a:endParaRPr lang="en-US" alt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524000"/>
            <a:ext cx="7315200" cy="4572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0262"/>
            <a:ext cx="9144000" cy="403886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950" y="1189482"/>
            <a:ext cx="5524500" cy="569595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892" y="1180338"/>
            <a:ext cx="6838950" cy="512921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892" y="1143762"/>
            <a:ext cx="8175767" cy="4848695"/>
          </a:xfrm>
          <a:prstGeom prst="rect">
            <a:avLst/>
          </a:prstGeom>
        </p:spPr>
      </p:pic>
    </p:spTree>
    <p:extLst>
      <p:ext uri="{BB962C8B-B14F-4D97-AF65-F5344CB8AC3E}">
        <p14:creationId xmlns:p14="http://schemas.microsoft.com/office/powerpoint/2010/main" val="19880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Improving Together</a:t>
            </a:r>
          </a:p>
        </p:txBody>
      </p:sp>
      <p:sp>
        <p:nvSpPr>
          <p:cNvPr id="16387" name="Content Placeholder 3"/>
          <p:cNvSpPr>
            <a:spLocks noGrp="1"/>
          </p:cNvSpPr>
          <p:nvPr>
            <p:ph idx="1"/>
          </p:nvPr>
        </p:nvSpPr>
        <p:spPr>
          <a:xfrm>
            <a:off x="457200" y="1219200"/>
            <a:ext cx="8229600" cy="4830762"/>
          </a:xfrm>
        </p:spPr>
        <p:txBody>
          <a:bodyPr/>
          <a:lstStyle/>
          <a:p>
            <a:pPr eaLnBrk="1" hangingPunct="1">
              <a:buClr>
                <a:srgbClr val="F58466"/>
              </a:buClr>
            </a:pPr>
            <a:r>
              <a:rPr lang="en-US" sz="2800" dirty="0" smtClean="0"/>
              <a:t>Overcoming these major challenges takes physicians</a:t>
            </a:r>
            <a:r>
              <a:rPr lang="en-US" sz="2800" dirty="0"/>
              <a:t>, nurses, hospital </a:t>
            </a:r>
            <a:r>
              <a:rPr lang="en-US" sz="2800" dirty="0" smtClean="0"/>
              <a:t>teams, </a:t>
            </a:r>
            <a:r>
              <a:rPr lang="en-US" sz="2800" dirty="0"/>
              <a:t>public </a:t>
            </a:r>
            <a:r>
              <a:rPr lang="en-US" sz="2800" dirty="0" smtClean="0"/>
              <a:t>health </a:t>
            </a:r>
            <a:r>
              <a:rPr lang="en-US" sz="2800" dirty="0"/>
              <a:t>and other stakeholders </a:t>
            </a:r>
            <a:r>
              <a:rPr lang="en-US" sz="2800" dirty="0" smtClean="0"/>
              <a:t>working together to succeed</a:t>
            </a:r>
          </a:p>
          <a:p>
            <a:pPr eaLnBrk="1" hangingPunct="1">
              <a:buClr>
                <a:srgbClr val="F58466"/>
              </a:buClr>
            </a:pPr>
            <a:r>
              <a:rPr lang="en-US" sz="2800" dirty="0" smtClean="0"/>
              <a:t>Thank you all – we look forward to continuing our work together to improve perinatal health </a:t>
            </a:r>
          </a:p>
          <a:p>
            <a:pPr eaLnBrk="1" hangingPunct="1">
              <a:buClr>
                <a:srgbClr val="F58466"/>
              </a:buClr>
            </a:pPr>
            <a:endParaRPr lang="en-US" altLang="en-US"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1" y="3581400"/>
            <a:ext cx="5593680" cy="2778560"/>
          </a:xfrm>
          <a:prstGeom prst="rect">
            <a:avLst/>
          </a:prstGeom>
        </p:spPr>
      </p:pic>
    </p:spTree>
    <p:extLst>
      <p:ext uri="{BB962C8B-B14F-4D97-AF65-F5344CB8AC3E}">
        <p14:creationId xmlns:p14="http://schemas.microsoft.com/office/powerpoint/2010/main" val="2454460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3051"/>
            <a:ext cx="8229600" cy="869951"/>
          </a:xfrm>
        </p:spPr>
        <p:txBody>
          <a:bodyPr/>
          <a:lstStyle/>
          <a:p>
            <a:r>
              <a:rPr lang="en-US" sz="4000" dirty="0" smtClean="0">
                <a:solidFill>
                  <a:srgbClr val="F58466"/>
                </a:solidFill>
                <a:latin typeface="Goudy Old Style" pitchFamily="18" charset="0"/>
              </a:rPr>
              <a:t>CEU’s</a:t>
            </a:r>
          </a:p>
        </p:txBody>
      </p:sp>
      <p:sp>
        <p:nvSpPr>
          <p:cNvPr id="10" name="Content Placeholder 2"/>
          <p:cNvSpPr txBox="1">
            <a:spLocks/>
          </p:cNvSpPr>
          <p:nvPr/>
        </p:nvSpPr>
        <p:spPr bwMode="auto">
          <a:xfrm>
            <a:off x="612648" y="16002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To receive your contact hours you must attend the entire presentation and complete the evaluation from. </a:t>
            </a:r>
          </a:p>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CEU certificates will be distributed at the end of the conference after the evaluation is turned in.</a:t>
            </a: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The planning committee and the speakers of the conference declare no conflict of interest.</a:t>
            </a: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77252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1" y="2"/>
            <a:ext cx="8153400" cy="869951"/>
          </a:xfrm>
        </p:spPr>
        <p:txBody>
          <a:bodyPr/>
          <a:lstStyle/>
          <a:p>
            <a:r>
              <a:rPr lang="en-US" altLang="en-US" sz="4000" dirty="0" smtClean="0">
                <a:solidFill>
                  <a:srgbClr val="F58466"/>
                </a:solidFill>
                <a:latin typeface="Goudy Old Style" pitchFamily="18" charset="0"/>
              </a:rPr>
              <a:t>Conference Agenda</a:t>
            </a:r>
            <a:endParaRPr lang="en-US" altLang="en-US" sz="4000" dirty="0" smtClean="0">
              <a:latin typeface="Goudy Old Style" pitchFamily="18"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1523647831"/>
              </p:ext>
            </p:extLst>
          </p:nvPr>
        </p:nvGraphicFramePr>
        <p:xfrm>
          <a:off x="685800" y="1219200"/>
          <a:ext cx="8138160" cy="5272914"/>
        </p:xfrm>
        <a:graphic>
          <a:graphicData uri="http://schemas.openxmlformats.org/drawingml/2006/table">
            <a:tbl>
              <a:tblPr firstRow="1" bandRow="1">
                <a:tableStyleId>{69CF1AB2-1976-4502-BF36-3FF5EA218861}</a:tableStyleId>
              </a:tblPr>
              <a:tblGrid>
                <a:gridCol w="1319701"/>
                <a:gridCol w="6818459"/>
              </a:tblGrid>
              <a:tr h="301869">
                <a:tc>
                  <a:txBody>
                    <a:bodyPr/>
                    <a:lstStyle/>
                    <a:p>
                      <a:r>
                        <a:rPr lang="en-US" sz="1600" b="0" dirty="0" smtClean="0"/>
                        <a:t>8:00-8:10</a:t>
                      </a:r>
                      <a:endParaRPr lang="en-US" sz="1600" b="0" dirty="0"/>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dirty="0" smtClean="0"/>
                        <a:t>Welcome </a:t>
                      </a:r>
                    </a:p>
                  </a:txBody>
                  <a:tcPr marT="45711" marB="45711"/>
                </a:tc>
              </a:tr>
              <a:tr h="301869">
                <a:tc>
                  <a:txBody>
                    <a:bodyPr/>
                    <a:lstStyle/>
                    <a:p>
                      <a:r>
                        <a:rPr lang="en-US" sz="1600" b="0" dirty="0" smtClean="0"/>
                        <a:t>8:10-8:45</a:t>
                      </a:r>
                      <a:endParaRPr lang="en-US" sz="1600" b="0" dirty="0"/>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dirty="0" smtClean="0"/>
                        <a:t>ILPQC Highlights:</a:t>
                      </a:r>
                      <a:r>
                        <a:rPr lang="en-US" altLang="en-US" sz="1600" b="1" baseline="0" dirty="0" smtClean="0"/>
                        <a:t> A Year in Review</a:t>
                      </a:r>
                      <a:endParaRPr lang="en-US" altLang="en-US" sz="1600" b="1" dirty="0" smtClean="0"/>
                    </a:p>
                  </a:txBody>
                  <a:tcPr marT="45711" marB="45711"/>
                </a:tc>
              </a:tr>
              <a:tr h="513189">
                <a:tc>
                  <a:txBody>
                    <a:bodyPr/>
                    <a:lstStyle/>
                    <a:p>
                      <a:r>
                        <a:rPr lang="en-US" sz="1600" b="0" dirty="0" smtClean="0"/>
                        <a:t>8:45-9:35</a:t>
                      </a:r>
                      <a:endParaRPr lang="en-US" sz="1600" b="0" dirty="0"/>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dirty="0" smtClean="0"/>
                        <a:t>Keynote: Severe Maternal Morbidity: Why Review</a:t>
                      </a:r>
                    </a:p>
                    <a:p>
                      <a:r>
                        <a:rPr lang="en-US" sz="1600" i="0" kern="1200" dirty="0" smtClean="0">
                          <a:solidFill>
                            <a:schemeClr val="dk1"/>
                          </a:solidFill>
                          <a:latin typeface="+mn-lt"/>
                          <a:ea typeface="+mn-ea"/>
                          <a:cs typeface="+mn-cs"/>
                        </a:rPr>
                        <a:t>Sarah Kilpatrick, MD, PhD</a:t>
                      </a:r>
                      <a:endParaRPr lang="en-US" sz="1600" i="0" kern="1200" dirty="0">
                        <a:solidFill>
                          <a:schemeClr val="dk1"/>
                        </a:solidFill>
                        <a:latin typeface="+mn-lt"/>
                        <a:ea typeface="+mn-ea"/>
                        <a:cs typeface="+mn-cs"/>
                      </a:endParaRPr>
                    </a:p>
                  </a:txBody>
                  <a:tcPr marT="45711" marB="45711"/>
                </a:tc>
              </a:tr>
              <a:tr h="513189">
                <a:tc>
                  <a:txBody>
                    <a:bodyPr/>
                    <a:lstStyle/>
                    <a:p>
                      <a:r>
                        <a:rPr lang="en-US" sz="1600" b="0" dirty="0" smtClean="0"/>
                        <a:t>9:35-10:15</a:t>
                      </a:r>
                      <a:endParaRPr lang="en-US" sz="1600" b="0" dirty="0"/>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1" i="0" dirty="0" smtClean="0"/>
                        <a:t>Building Sustainable Quality Improvement at the Hospital Level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b="0" i="0" dirty="0" smtClean="0"/>
                        <a:t>Barb Murphy, MSN, RN</a:t>
                      </a:r>
                    </a:p>
                  </a:txBody>
                  <a:tcPr marT="45711" marB="45711"/>
                </a:tc>
              </a:tr>
              <a:tr h="301869">
                <a:tc>
                  <a:txBody>
                    <a:bodyPr/>
                    <a:lstStyle/>
                    <a:p>
                      <a:r>
                        <a:rPr lang="en-US" sz="1600" b="0" dirty="0" smtClean="0"/>
                        <a:t>10:15-10:30</a:t>
                      </a:r>
                      <a:endParaRPr lang="en-US" sz="1600" b="0" dirty="0"/>
                    </a:p>
                  </a:txBody>
                  <a:tcPr marT="45711" marB="45711"/>
                </a:tc>
                <a:tc>
                  <a:txBody>
                    <a:bodyPr/>
                    <a:lstStyle/>
                    <a:p>
                      <a:r>
                        <a:rPr lang="en-US" sz="1600" b="1" dirty="0" smtClean="0"/>
                        <a:t>Break</a:t>
                      </a:r>
                      <a:endParaRPr lang="en-US" sz="1600" b="1" dirty="0"/>
                    </a:p>
                  </a:txBody>
                  <a:tcPr marT="45711" marB="45711"/>
                </a:tc>
              </a:tr>
              <a:tr h="1358472">
                <a:tc>
                  <a:txBody>
                    <a:bodyPr/>
                    <a:lstStyle/>
                    <a:p>
                      <a:r>
                        <a:rPr lang="en-US" sz="1600" b="0" dirty="0" smtClean="0"/>
                        <a:t>10:30-11:15</a:t>
                      </a:r>
                      <a:endParaRPr lang="en-US" sz="1600" b="0" dirty="0"/>
                    </a:p>
                  </a:txBody>
                  <a:tcPr marT="45711" marB="45711"/>
                </a:tc>
                <a:tc>
                  <a:txBody>
                    <a:bodyPr/>
                    <a:lstStyle/>
                    <a:p>
                      <a:r>
                        <a:rPr lang="en-US" sz="1600" b="1" kern="1200" dirty="0" smtClean="0">
                          <a:solidFill>
                            <a:schemeClr val="dk1"/>
                          </a:solidFill>
                          <a:latin typeface="+mn-lt"/>
                          <a:ea typeface="+mn-ea"/>
                          <a:cs typeface="+mn-cs"/>
                        </a:rPr>
                        <a:t>Panel: Strategies for Family Engagement in QI</a:t>
                      </a:r>
                    </a:p>
                    <a:p>
                      <a:r>
                        <a:rPr lang="en-US" sz="1600" kern="1200" dirty="0" smtClean="0">
                          <a:solidFill>
                            <a:schemeClr val="dk1"/>
                          </a:solidFill>
                          <a:latin typeface="+mn-lt"/>
                          <a:ea typeface="+mn-ea"/>
                          <a:cs typeface="+mn-cs"/>
                        </a:rPr>
                        <a:t>Terry Griffin, MS, APN, NNP-BC</a:t>
                      </a:r>
                    </a:p>
                    <a:p>
                      <a:r>
                        <a:rPr lang="en-US" sz="1600" kern="1200" dirty="0" smtClean="0">
                          <a:solidFill>
                            <a:schemeClr val="dk1"/>
                          </a:solidFill>
                          <a:latin typeface="+mn-lt"/>
                          <a:ea typeface="+mn-ea"/>
                          <a:cs typeface="+mn-cs"/>
                        </a:rPr>
                        <a:t>Panelists:</a:t>
                      </a:r>
                    </a:p>
                    <a:p>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Maliha</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Shareef</a:t>
                      </a:r>
                      <a:r>
                        <a:rPr lang="en-US" sz="1600" kern="1200" dirty="0" smtClean="0">
                          <a:solidFill>
                            <a:schemeClr val="dk1"/>
                          </a:solidFill>
                          <a:latin typeface="+mn-lt"/>
                          <a:ea typeface="+mn-ea"/>
                          <a:cs typeface="+mn-cs"/>
                        </a:rPr>
                        <a:t>, MD                   • </a:t>
                      </a:r>
                      <a:r>
                        <a:rPr lang="en-US" sz="1600" kern="1200" dirty="0" err="1" smtClean="0">
                          <a:solidFill>
                            <a:schemeClr val="dk1"/>
                          </a:solidFill>
                          <a:latin typeface="+mn-lt"/>
                          <a:ea typeface="+mn-ea"/>
                          <a:cs typeface="+mn-cs"/>
                        </a:rPr>
                        <a:t>Licia</a:t>
                      </a:r>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Cirone</a:t>
                      </a:r>
                      <a:r>
                        <a:rPr lang="en-US" sz="1600" kern="1200" dirty="0" smtClean="0">
                          <a:solidFill>
                            <a:schemeClr val="dk1"/>
                          </a:solidFill>
                          <a:latin typeface="+mn-lt"/>
                          <a:ea typeface="+mn-ea"/>
                          <a:cs typeface="+mn-cs"/>
                        </a:rPr>
                        <a:t>, RN, BSN</a:t>
                      </a:r>
                    </a:p>
                    <a:p>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Korina</a:t>
                      </a:r>
                      <a:r>
                        <a:rPr lang="en-US" sz="1600" kern="1200" dirty="0" smtClean="0">
                          <a:solidFill>
                            <a:schemeClr val="dk1"/>
                          </a:solidFill>
                          <a:latin typeface="+mn-lt"/>
                          <a:ea typeface="+mn-ea"/>
                          <a:cs typeface="+mn-cs"/>
                        </a:rPr>
                        <a:t> Sanchez, RN, BSN           • Stacey Porter (parent)</a:t>
                      </a:r>
                    </a:p>
                    <a:p>
                      <a:r>
                        <a:rPr lang="en-US" sz="1600" kern="1200" dirty="0" smtClean="0">
                          <a:solidFill>
                            <a:schemeClr val="dk1"/>
                          </a:solidFill>
                          <a:latin typeface="+mn-lt"/>
                          <a:ea typeface="+mn-ea"/>
                          <a:cs typeface="+mn-cs"/>
                        </a:rPr>
                        <a:t>• Theresa Rekuc, BA (parent)</a:t>
                      </a:r>
                    </a:p>
                  </a:txBody>
                  <a:tcPr marT="45711" marB="45711"/>
                </a:tc>
              </a:tr>
              <a:tr h="1408434">
                <a:tc>
                  <a:txBody>
                    <a:bodyPr/>
                    <a:lstStyle/>
                    <a:p>
                      <a:r>
                        <a:rPr lang="en-US" sz="1600" b="0" dirty="0" smtClean="0"/>
                        <a:t>11:15-12:00</a:t>
                      </a:r>
                      <a:endParaRPr lang="en-US" sz="1600" b="0" dirty="0"/>
                    </a:p>
                  </a:txBody>
                  <a:tcPr marT="45711" marB="45711"/>
                </a:tc>
                <a:tc>
                  <a:txBody>
                    <a:bodyPr/>
                    <a:lstStyle/>
                    <a:p>
                      <a:r>
                        <a:rPr lang="en-US" sz="1600" b="1" kern="1200" dirty="0" smtClean="0">
                          <a:solidFill>
                            <a:schemeClr val="dk1"/>
                          </a:solidFill>
                          <a:latin typeface="+mn-lt"/>
                          <a:ea typeface="+mn-ea"/>
                          <a:cs typeface="+mn-cs"/>
                        </a:rPr>
                        <a:t>Panel: Teams Share Strategies for QI Success</a:t>
                      </a:r>
                    </a:p>
                    <a:p>
                      <a:r>
                        <a:rPr lang="en-US" sz="1600" kern="1200" dirty="0" smtClean="0">
                          <a:solidFill>
                            <a:schemeClr val="dk1"/>
                          </a:solidFill>
                          <a:latin typeface="+mn-lt"/>
                          <a:ea typeface="+mn-ea"/>
                          <a:cs typeface="+mn-cs"/>
                        </a:rPr>
                        <a:t>Barb Murphy, MSN, RN</a:t>
                      </a:r>
                    </a:p>
                    <a:p>
                      <a:r>
                        <a:rPr lang="en-US" sz="1600" kern="1200" dirty="0" smtClean="0">
                          <a:solidFill>
                            <a:schemeClr val="dk1"/>
                          </a:solidFill>
                          <a:latin typeface="+mn-lt"/>
                          <a:ea typeface="+mn-ea"/>
                          <a:cs typeface="+mn-cs"/>
                        </a:rPr>
                        <a:t>Panelists: </a:t>
                      </a:r>
                    </a:p>
                    <a:p>
                      <a:r>
                        <a:rPr lang="en-US" sz="1600" kern="1200" dirty="0" smtClean="0">
                          <a:solidFill>
                            <a:schemeClr val="dk1"/>
                          </a:solidFill>
                          <a:latin typeface="+mn-lt"/>
                          <a:ea typeface="+mn-ea"/>
                          <a:cs typeface="+mn-cs"/>
                        </a:rPr>
                        <a:t>• </a:t>
                      </a:r>
                      <a:r>
                        <a:rPr lang="en-US" sz="1600" kern="1200" dirty="0" err="1" smtClean="0">
                          <a:solidFill>
                            <a:schemeClr val="dk1"/>
                          </a:solidFill>
                          <a:latin typeface="+mn-lt"/>
                          <a:ea typeface="+mn-ea"/>
                          <a:cs typeface="+mn-cs"/>
                        </a:rPr>
                        <a:t>Shanice</a:t>
                      </a:r>
                      <a:r>
                        <a:rPr lang="en-US" sz="1600" kern="1200" dirty="0" smtClean="0">
                          <a:solidFill>
                            <a:schemeClr val="dk1"/>
                          </a:solidFill>
                          <a:latin typeface="+mn-lt"/>
                          <a:ea typeface="+mn-ea"/>
                          <a:cs typeface="+mn-cs"/>
                        </a:rPr>
                        <a:t> Graham, BS                              • Melissa A. </a:t>
                      </a:r>
                      <a:r>
                        <a:rPr lang="en-US" sz="1600" kern="1200" dirty="0" err="1" smtClean="0">
                          <a:solidFill>
                            <a:schemeClr val="dk1"/>
                          </a:solidFill>
                          <a:latin typeface="+mn-lt"/>
                          <a:ea typeface="+mn-ea"/>
                          <a:cs typeface="+mn-cs"/>
                        </a:rPr>
                        <a:t>Byars</a:t>
                      </a:r>
                      <a:r>
                        <a:rPr lang="en-US" sz="1600" kern="1200" dirty="0" smtClean="0">
                          <a:solidFill>
                            <a:schemeClr val="dk1"/>
                          </a:solidFill>
                          <a:latin typeface="+mn-lt"/>
                          <a:ea typeface="+mn-ea"/>
                          <a:cs typeface="+mn-cs"/>
                        </a:rPr>
                        <a:t> RNC-OB, BSN</a:t>
                      </a:r>
                    </a:p>
                    <a:p>
                      <a:r>
                        <a:rPr lang="en-US" sz="1600" kern="1200" dirty="0" smtClean="0">
                          <a:solidFill>
                            <a:schemeClr val="dk1"/>
                          </a:solidFill>
                          <a:latin typeface="+mn-lt"/>
                          <a:ea typeface="+mn-ea"/>
                          <a:cs typeface="+mn-cs"/>
                        </a:rPr>
                        <a:t>• Adelaide B. </a:t>
                      </a:r>
                      <a:r>
                        <a:rPr lang="en-US" sz="1600" kern="1200" dirty="0" err="1" smtClean="0">
                          <a:solidFill>
                            <a:schemeClr val="dk1"/>
                          </a:solidFill>
                          <a:latin typeface="+mn-lt"/>
                          <a:ea typeface="+mn-ea"/>
                          <a:cs typeface="+mn-cs"/>
                        </a:rPr>
                        <a:t>Caprio</a:t>
                      </a:r>
                      <a:r>
                        <a:rPr lang="en-US" sz="1600" kern="1200" dirty="0" smtClean="0">
                          <a:solidFill>
                            <a:schemeClr val="dk1"/>
                          </a:solidFill>
                          <a:latin typeface="+mn-lt"/>
                          <a:ea typeface="+mn-ea"/>
                          <a:cs typeface="+mn-cs"/>
                        </a:rPr>
                        <a:t>, APN, CCNS, MSN • Rhonda Gale, RNC-NIC</a:t>
                      </a:r>
                    </a:p>
                    <a:p>
                      <a:r>
                        <a:rPr lang="en-US" sz="1600" kern="1200" dirty="0" smtClean="0">
                          <a:solidFill>
                            <a:schemeClr val="dk1"/>
                          </a:solidFill>
                          <a:latin typeface="+mn-lt"/>
                          <a:ea typeface="+mn-ea"/>
                          <a:cs typeface="+mn-cs"/>
                        </a:rPr>
                        <a:t>• Aarti </a:t>
                      </a:r>
                      <a:r>
                        <a:rPr lang="en-US" sz="1600" kern="1200" dirty="0" err="1" smtClean="0">
                          <a:solidFill>
                            <a:schemeClr val="dk1"/>
                          </a:solidFill>
                          <a:latin typeface="+mn-lt"/>
                          <a:ea typeface="+mn-ea"/>
                          <a:cs typeface="+mn-cs"/>
                        </a:rPr>
                        <a:t>Raghavan</a:t>
                      </a:r>
                      <a:r>
                        <a:rPr lang="en-US" sz="1600" kern="1200" dirty="0" smtClean="0">
                          <a:solidFill>
                            <a:schemeClr val="dk1"/>
                          </a:solidFill>
                          <a:latin typeface="+mn-lt"/>
                          <a:ea typeface="+mn-ea"/>
                          <a:cs typeface="+mn-cs"/>
                        </a:rPr>
                        <a:t>, MD                              • </a:t>
                      </a:r>
                      <a:r>
                        <a:rPr lang="en-US" sz="1600" kern="1200" dirty="0" err="1" smtClean="0">
                          <a:solidFill>
                            <a:schemeClr val="dk1"/>
                          </a:solidFill>
                          <a:latin typeface="+mn-lt"/>
                          <a:ea typeface="+mn-ea"/>
                          <a:cs typeface="+mn-cs"/>
                        </a:rPr>
                        <a:t>Glynis</a:t>
                      </a:r>
                      <a:r>
                        <a:rPr lang="en-US" sz="1600" kern="1200" dirty="0" smtClean="0">
                          <a:solidFill>
                            <a:schemeClr val="dk1"/>
                          </a:solidFill>
                          <a:latin typeface="+mn-lt"/>
                          <a:ea typeface="+mn-ea"/>
                          <a:cs typeface="+mn-cs"/>
                        </a:rPr>
                        <a:t> Adams, RNC, MS</a:t>
                      </a:r>
                    </a:p>
                  </a:txBody>
                  <a:tcPr marT="45711" marB="45711"/>
                </a:tc>
              </a:tr>
            </a:tbl>
          </a:graphicData>
        </a:graphic>
      </p:graphicFrame>
    </p:spTree>
    <p:extLst>
      <p:ext uri="{BB962C8B-B14F-4D97-AF65-F5344CB8AC3E}">
        <p14:creationId xmlns:p14="http://schemas.microsoft.com/office/powerpoint/2010/main" val="996221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1" y="273051"/>
            <a:ext cx="8153400" cy="869951"/>
          </a:xfrm>
        </p:spPr>
        <p:txBody>
          <a:bodyPr/>
          <a:lstStyle/>
          <a:p>
            <a:r>
              <a:rPr lang="en-US" altLang="en-US" sz="4000" dirty="0" smtClean="0">
                <a:solidFill>
                  <a:srgbClr val="F58466"/>
                </a:solidFill>
                <a:latin typeface="Goudy Old Style" pitchFamily="18" charset="0"/>
              </a:rPr>
              <a:t>Conference Agenda</a:t>
            </a:r>
          </a:p>
        </p:txBody>
      </p:sp>
      <p:graphicFrame>
        <p:nvGraphicFramePr>
          <p:cNvPr id="7" name="Content Placeholder 3"/>
          <p:cNvGraphicFramePr>
            <a:graphicFrameLocks/>
          </p:cNvGraphicFramePr>
          <p:nvPr>
            <p:extLst>
              <p:ext uri="{D42A27DB-BD31-4B8C-83A1-F6EECF244321}">
                <p14:modId xmlns:p14="http://schemas.microsoft.com/office/powerpoint/2010/main" val="1763978337"/>
              </p:ext>
            </p:extLst>
          </p:nvPr>
        </p:nvGraphicFramePr>
        <p:xfrm>
          <a:off x="457200" y="1295400"/>
          <a:ext cx="8138160" cy="4449772"/>
        </p:xfrm>
        <a:graphic>
          <a:graphicData uri="http://schemas.openxmlformats.org/drawingml/2006/table">
            <a:tbl>
              <a:tblPr firstRow="1" bandRow="1">
                <a:tableStyleId>{69CF1AB2-1976-4502-BF36-3FF5EA218861}</a:tableStyleId>
              </a:tblPr>
              <a:tblGrid>
                <a:gridCol w="1319701"/>
                <a:gridCol w="6818459"/>
              </a:tblGrid>
              <a:tr h="330692">
                <a:tc>
                  <a:txBody>
                    <a:bodyPr/>
                    <a:lstStyle/>
                    <a:p>
                      <a:r>
                        <a:rPr lang="en-US" sz="1600" b="0" dirty="0" smtClean="0"/>
                        <a:t>12-1:30</a:t>
                      </a:r>
                      <a:endParaRPr lang="en-US" sz="1600" b="0" dirty="0"/>
                    </a:p>
                  </a:txBody>
                  <a:tcPr marT="45711" marB="45711"/>
                </a:tc>
                <a:tc>
                  <a:txBody>
                    <a:bodyPr/>
                    <a:lstStyle/>
                    <a:p>
                      <a:r>
                        <a:rPr lang="en-US" sz="1600" b="1" kern="1200" dirty="0" smtClean="0">
                          <a:solidFill>
                            <a:schemeClr val="dk1"/>
                          </a:solidFill>
                          <a:latin typeface="+mn-lt"/>
                          <a:ea typeface="+mn-ea"/>
                          <a:cs typeface="+mn-cs"/>
                        </a:rPr>
                        <a:t>Networking Lunch and Poster Session</a:t>
                      </a:r>
                      <a:endParaRPr lang="en-US" altLang="en-US" sz="1600" b="0" dirty="0" smtClean="0"/>
                    </a:p>
                  </a:txBody>
                  <a:tcPr marT="45711" marB="45711"/>
                </a:tc>
              </a:tr>
              <a:tr h="571169">
                <a:tc>
                  <a:txBody>
                    <a:bodyPr/>
                    <a:lstStyle/>
                    <a:p>
                      <a:r>
                        <a:rPr lang="en-US" sz="1600" b="0" dirty="0" smtClean="0"/>
                        <a:t>1:30-2:15</a:t>
                      </a:r>
                      <a:endParaRPr lang="en-US" sz="1600" b="0" dirty="0"/>
                    </a:p>
                  </a:txBody>
                  <a:tcPr marT="45691" marB="45691"/>
                </a:tc>
                <a:tc>
                  <a:txBody>
                    <a:bodyPr/>
                    <a:lstStyle/>
                    <a:p>
                      <a:r>
                        <a:rPr lang="en-US" sz="1600" b="1" kern="1200" dirty="0" smtClean="0">
                          <a:solidFill>
                            <a:schemeClr val="dk1"/>
                          </a:solidFill>
                          <a:latin typeface="+mn-lt"/>
                          <a:ea typeface="+mn-ea"/>
                          <a:cs typeface="+mn-cs"/>
                        </a:rPr>
                        <a:t>Golden Hour - Improving Stabilization of the High-risk Neonate after Birth</a:t>
                      </a:r>
                    </a:p>
                    <a:p>
                      <a:r>
                        <a:rPr lang="en-US" sz="1600" b="0" kern="1200" dirty="0" err="1" smtClean="0">
                          <a:solidFill>
                            <a:schemeClr val="dk1"/>
                          </a:solidFill>
                          <a:latin typeface="+mn-lt"/>
                          <a:ea typeface="+mn-ea"/>
                          <a:cs typeface="+mn-cs"/>
                        </a:rPr>
                        <a:t>Gautham</a:t>
                      </a:r>
                      <a:r>
                        <a:rPr lang="en-US" sz="1600" b="0" kern="1200" dirty="0" smtClean="0">
                          <a:solidFill>
                            <a:schemeClr val="dk1"/>
                          </a:solidFill>
                          <a:latin typeface="+mn-lt"/>
                          <a:ea typeface="+mn-ea"/>
                          <a:cs typeface="+mn-cs"/>
                        </a:rPr>
                        <a:t> Suresh, MD, DM, MS, FAAP</a:t>
                      </a:r>
                      <a:endParaRPr lang="en-US" sz="1600" b="0" dirty="0"/>
                    </a:p>
                  </a:txBody>
                  <a:tcPr marT="45691" marB="45691"/>
                </a:tc>
              </a:tr>
              <a:tr h="571169">
                <a:tc>
                  <a:txBody>
                    <a:bodyPr/>
                    <a:lstStyle/>
                    <a:p>
                      <a:r>
                        <a:rPr lang="en-US" sz="1600" b="0" dirty="0" smtClean="0"/>
                        <a:t>2:15-3:00</a:t>
                      </a:r>
                      <a:endParaRPr lang="en-US" sz="1600" b="0" dirty="0"/>
                    </a:p>
                  </a:txBody>
                  <a:tcPr marT="45691" marB="45691"/>
                </a:tc>
                <a:tc>
                  <a:txBody>
                    <a:bodyPr/>
                    <a:lstStyle/>
                    <a:p>
                      <a:r>
                        <a:rPr lang="en-US" sz="1600" b="1" kern="1200" dirty="0" smtClean="0">
                          <a:solidFill>
                            <a:schemeClr val="dk1"/>
                          </a:solidFill>
                          <a:latin typeface="+mn-lt"/>
                          <a:ea typeface="+mn-ea"/>
                          <a:cs typeface="+mn-cs"/>
                        </a:rPr>
                        <a:t>Antenatal Corticosteroids - Why are We Still Talking About This?</a:t>
                      </a:r>
                    </a:p>
                    <a:p>
                      <a:r>
                        <a:rPr lang="en-US" sz="1600" b="0" kern="1200" dirty="0" smtClean="0">
                          <a:solidFill>
                            <a:schemeClr val="dk1"/>
                          </a:solidFill>
                          <a:latin typeface="+mn-lt"/>
                          <a:ea typeface="+mn-ea"/>
                          <a:cs typeface="+mn-cs"/>
                        </a:rPr>
                        <a:t>Bryan T. Oshiro, MD</a:t>
                      </a:r>
                      <a:endParaRPr lang="en-US" sz="1600" b="0" dirty="0"/>
                    </a:p>
                  </a:txBody>
                  <a:tcPr marT="45691" marB="45691"/>
                </a:tc>
              </a:tr>
              <a:tr h="330653">
                <a:tc>
                  <a:txBody>
                    <a:bodyPr/>
                    <a:lstStyle/>
                    <a:p>
                      <a:r>
                        <a:rPr lang="en-US" sz="1600" b="0" dirty="0" smtClean="0"/>
                        <a:t>3:00-3:15</a:t>
                      </a:r>
                      <a:endParaRPr lang="en-US" sz="1600" b="0" dirty="0"/>
                    </a:p>
                  </a:txBody>
                  <a:tcPr marT="45691" marB="45691"/>
                </a:tc>
                <a:tc>
                  <a:txBody>
                    <a:bodyPr/>
                    <a:lstStyle/>
                    <a:p>
                      <a:r>
                        <a:rPr lang="en-US" sz="1600" b="1" dirty="0" smtClean="0"/>
                        <a:t>Break</a:t>
                      </a:r>
                      <a:endParaRPr lang="en-US" sz="1600" b="1" dirty="0"/>
                    </a:p>
                  </a:txBody>
                  <a:tcPr marT="45691" marB="45691"/>
                </a:tc>
              </a:tr>
              <a:tr h="2254784">
                <a:tc>
                  <a:txBody>
                    <a:bodyPr/>
                    <a:lstStyle/>
                    <a:p>
                      <a:r>
                        <a:rPr lang="en-US" sz="1600" b="0" dirty="0" smtClean="0"/>
                        <a:t>3:15-4:45</a:t>
                      </a:r>
                      <a:endParaRPr lang="en-US" sz="1600" b="0" dirty="0"/>
                    </a:p>
                  </a:txBody>
                  <a:tcPr marT="45691" marB="45691"/>
                </a:tc>
                <a:tc>
                  <a:txBody>
                    <a:bodyPr/>
                    <a:lstStyle/>
                    <a:p>
                      <a:r>
                        <a:rPr lang="en-US" sz="1600" b="1" kern="1200" dirty="0" smtClean="0">
                          <a:solidFill>
                            <a:schemeClr val="dk1"/>
                          </a:solidFill>
                          <a:latin typeface="+mn-lt"/>
                          <a:ea typeface="+mn-ea"/>
                          <a:cs typeface="+mn-cs"/>
                        </a:rPr>
                        <a:t>Hot Topics in Neonatal and OB QI: Discussion of Current and Future Initiatives </a:t>
                      </a:r>
                      <a:endParaRPr lang="en-US" sz="1600" kern="1200" dirty="0" smtClean="0">
                        <a:solidFill>
                          <a:schemeClr val="dk1"/>
                        </a:solidFill>
                        <a:latin typeface="+mn-lt"/>
                        <a:ea typeface="+mn-ea"/>
                        <a:cs typeface="+mn-cs"/>
                      </a:endParaRPr>
                    </a:p>
                    <a:p>
                      <a:r>
                        <a:rPr lang="en-US" sz="1600" b="1" kern="1200" dirty="0" smtClean="0">
                          <a:solidFill>
                            <a:schemeClr val="dk1"/>
                          </a:solidFill>
                          <a:latin typeface="+mn-lt"/>
                          <a:ea typeface="+mn-ea"/>
                          <a:cs typeface="+mn-cs"/>
                        </a:rPr>
                        <a:t>Neonatal Breakout: </a:t>
                      </a:r>
                      <a:endParaRPr lang="en-US" sz="16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err="1" smtClean="0">
                          <a:solidFill>
                            <a:schemeClr val="dk1"/>
                          </a:solidFill>
                          <a:latin typeface="+mn-lt"/>
                          <a:ea typeface="+mn-ea"/>
                          <a:cs typeface="+mn-cs"/>
                        </a:rPr>
                        <a:t>Gautham</a:t>
                      </a:r>
                      <a:r>
                        <a:rPr lang="en-US" sz="1600" b="0" kern="1200" dirty="0" smtClean="0">
                          <a:solidFill>
                            <a:schemeClr val="dk1"/>
                          </a:solidFill>
                          <a:latin typeface="+mn-lt"/>
                          <a:ea typeface="+mn-ea"/>
                          <a:cs typeface="+mn-cs"/>
                        </a:rPr>
                        <a:t> Suresh, MD, DM, MS, FAAP,</a:t>
                      </a:r>
                      <a:r>
                        <a:rPr lang="en-US" sz="1600" b="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Aki Noguchi, MD, ILPQC; Patricia Ittmann, DO, ILPQC;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latin typeface="+mn-lt"/>
                          <a:ea typeface="+mn-ea"/>
                          <a:cs typeface="+mn-cs"/>
                        </a:rPr>
                        <a:t>Obstetric Breakout</a:t>
                      </a:r>
                      <a:endParaRPr lang="en-US"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Ann Borders, MD, MSc, MPH, ILPQC; Barbara Murphy, RN, MSN; Jeanne Mahoney, RN, BSN</a:t>
                      </a:r>
                    </a:p>
                    <a:p>
                      <a:r>
                        <a:rPr lang="en-US" sz="1600" b="1" kern="1200" dirty="0" smtClean="0">
                          <a:solidFill>
                            <a:schemeClr val="dk1"/>
                          </a:solidFill>
                          <a:latin typeface="+mn-lt"/>
                          <a:ea typeface="+mn-ea"/>
                          <a:cs typeface="+mn-cs"/>
                        </a:rPr>
                        <a:t>Family Engagement Breakout</a:t>
                      </a:r>
                      <a:endParaRPr lang="en-US" sz="1600" kern="1200" dirty="0" smtClean="0">
                        <a:solidFill>
                          <a:schemeClr val="dk1"/>
                        </a:solidFill>
                        <a:latin typeface="+mn-lt"/>
                        <a:ea typeface="+mn-ea"/>
                        <a:cs typeface="+mn-cs"/>
                      </a:endParaRPr>
                    </a:p>
                    <a:p>
                      <a:r>
                        <a:rPr lang="en-US" sz="1600" kern="1200" dirty="0" smtClean="0">
                          <a:solidFill>
                            <a:schemeClr val="dk1"/>
                          </a:solidFill>
                          <a:latin typeface="+mn-lt"/>
                          <a:ea typeface="+mn-ea"/>
                          <a:cs typeface="+mn-cs"/>
                        </a:rPr>
                        <a:t>Terry Griffin, MS, APN, NNP-BC</a:t>
                      </a:r>
                      <a:endParaRPr lang="en-US" sz="1600" kern="1200" dirty="0">
                        <a:solidFill>
                          <a:schemeClr val="dk1"/>
                        </a:solidFill>
                        <a:latin typeface="+mn-lt"/>
                        <a:ea typeface="+mn-ea"/>
                        <a:cs typeface="+mn-cs"/>
                      </a:endParaRPr>
                    </a:p>
                  </a:txBody>
                  <a:tcPr marT="45691" marB="45691"/>
                </a:tc>
              </a:tr>
              <a:tr h="330653">
                <a:tc>
                  <a:txBody>
                    <a:bodyPr/>
                    <a:lstStyle/>
                    <a:p>
                      <a:r>
                        <a:rPr lang="en-US" sz="1600" b="0" dirty="0" smtClean="0"/>
                        <a:t>4:45-5:00</a:t>
                      </a:r>
                      <a:endParaRPr lang="en-US" sz="1600" b="0" dirty="0"/>
                    </a:p>
                  </a:txBody>
                  <a:tcPr marT="45691" marB="45691"/>
                </a:tc>
                <a:tc>
                  <a:txBody>
                    <a:bodyPr/>
                    <a:lstStyle/>
                    <a:p>
                      <a:r>
                        <a:rPr lang="en-US" sz="1600" b="1" dirty="0" smtClean="0"/>
                        <a:t>Wrap up &amp; Evaluation</a:t>
                      </a:r>
                      <a:endParaRPr lang="en-US" sz="1600" b="1" dirty="0"/>
                    </a:p>
                  </a:txBody>
                  <a:tcPr marT="45691" marB="45691"/>
                </a:tc>
              </a:tr>
            </a:tbl>
          </a:graphicData>
        </a:graphic>
      </p:graphicFrame>
    </p:spTree>
    <p:extLst>
      <p:ext uri="{BB962C8B-B14F-4D97-AF65-F5344CB8AC3E}">
        <p14:creationId xmlns:p14="http://schemas.microsoft.com/office/powerpoint/2010/main" val="2372606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ILPQC Third Annual Conference</a:t>
            </a:r>
          </a:p>
          <a:p>
            <a:pPr eaLnBrk="1" hangingPunct="1">
              <a:buFont typeface="Wingdings 2" pitchFamily="18" charset="2"/>
              <a:buNone/>
            </a:pPr>
            <a:r>
              <a:rPr lang="en-US" altLang="en-US" sz="2000" dirty="0" smtClean="0">
                <a:solidFill>
                  <a:srgbClr val="898989"/>
                </a:solidFill>
              </a:rPr>
              <a:t>November 18, 2015</a:t>
            </a:r>
          </a:p>
        </p:txBody>
      </p:sp>
      <p:sp>
        <p:nvSpPr>
          <p:cNvPr id="15364" name="Title 1"/>
          <p:cNvSpPr>
            <a:spLocks noGrp="1"/>
          </p:cNvSpPr>
          <p:nvPr>
            <p:ph type="ctrTitle"/>
          </p:nvPr>
        </p:nvSpPr>
        <p:spPr>
          <a:xfrm>
            <a:off x="3276600" y="2057407"/>
            <a:ext cx="5638800" cy="1622425"/>
          </a:xfrm>
        </p:spPr>
        <p:txBody>
          <a:bodyPr/>
          <a:lstStyle/>
          <a:p>
            <a:pPr eaLnBrk="1" hangingPunct="1"/>
            <a:r>
              <a:rPr lang="en-US" sz="3600" b="1" dirty="0" smtClean="0">
                <a:solidFill>
                  <a:srgbClr val="004990"/>
                </a:solidFill>
                <a:latin typeface="Goudy Old Style" panose="02020502050305020303" pitchFamily="18" charset="0"/>
              </a:rPr>
              <a:t>ILPQC Welcome:</a:t>
            </a:r>
            <a:br>
              <a:rPr lang="en-US" sz="3600" b="1" dirty="0" smtClean="0">
                <a:solidFill>
                  <a:srgbClr val="004990"/>
                </a:solidFill>
                <a:latin typeface="Goudy Old Style" panose="02020502050305020303" pitchFamily="18" charset="0"/>
              </a:rPr>
            </a:br>
            <a:r>
              <a:rPr lang="en-US" sz="3600" b="1" dirty="0" smtClean="0">
                <a:solidFill>
                  <a:srgbClr val="004990"/>
                </a:solidFill>
                <a:latin typeface="Goudy Old Style" panose="02020502050305020303" pitchFamily="18" charset="0"/>
              </a:rPr>
              <a:t>Dr. </a:t>
            </a:r>
            <a:r>
              <a:rPr lang="en-US" sz="3600" b="1" dirty="0" err="1" smtClean="0">
                <a:solidFill>
                  <a:srgbClr val="004990"/>
                </a:solidFill>
                <a:latin typeface="Goudy Old Style" panose="02020502050305020303" pitchFamily="18" charset="0"/>
              </a:rPr>
              <a:t>Nirav</a:t>
            </a:r>
            <a:r>
              <a:rPr lang="en-US" sz="3600" b="1" dirty="0" smtClean="0">
                <a:solidFill>
                  <a:srgbClr val="004990"/>
                </a:solidFill>
                <a:latin typeface="Goudy Old Style" panose="02020502050305020303" pitchFamily="18" charset="0"/>
              </a:rPr>
              <a:t> Shah, MD, JD</a:t>
            </a:r>
            <a:endParaRPr lang="en-US" altLang="en-US" sz="3600" b="1" dirty="0" smtClean="0">
              <a:solidFill>
                <a:srgbClr val="004990"/>
              </a:solidFill>
              <a:latin typeface="Goudy Old Style" pitchFamily="18" charset="0"/>
            </a:endParaRPr>
          </a:p>
        </p:txBody>
      </p:sp>
    </p:spTree>
    <p:extLst>
      <p:ext uri="{BB962C8B-B14F-4D97-AF65-F5344CB8AC3E}">
        <p14:creationId xmlns:p14="http://schemas.microsoft.com/office/powerpoint/2010/main" val="158647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ILPQC Third Annual Conference</a:t>
            </a:r>
          </a:p>
          <a:p>
            <a:pPr eaLnBrk="1" hangingPunct="1">
              <a:buFont typeface="Wingdings 2" pitchFamily="18" charset="2"/>
              <a:buNone/>
            </a:pPr>
            <a:r>
              <a:rPr lang="en-US" altLang="en-US" sz="2000" dirty="0" smtClean="0">
                <a:solidFill>
                  <a:srgbClr val="898989"/>
                </a:solidFill>
              </a:rPr>
              <a:t>November 18, 2015</a:t>
            </a:r>
          </a:p>
        </p:txBody>
      </p:sp>
      <p:sp>
        <p:nvSpPr>
          <p:cNvPr id="15364" name="Title 1"/>
          <p:cNvSpPr>
            <a:spLocks noGrp="1"/>
          </p:cNvSpPr>
          <p:nvPr>
            <p:ph type="ctrTitle"/>
          </p:nvPr>
        </p:nvSpPr>
        <p:spPr>
          <a:xfrm>
            <a:off x="3276600" y="2057407"/>
            <a:ext cx="5638800" cy="1622425"/>
          </a:xfrm>
        </p:spPr>
        <p:txBody>
          <a:bodyPr/>
          <a:lstStyle/>
          <a:p>
            <a:pPr eaLnBrk="1" hangingPunct="1"/>
            <a:r>
              <a:rPr lang="en-US" sz="3600" b="1" dirty="0" smtClean="0">
                <a:solidFill>
                  <a:srgbClr val="004990"/>
                </a:solidFill>
                <a:latin typeface="Goudy Old Style" panose="02020502050305020303" pitchFamily="18" charset="0"/>
              </a:rPr>
              <a:t>ILPQC Highlights:</a:t>
            </a:r>
            <a:br>
              <a:rPr lang="en-US" sz="3600" b="1" dirty="0" smtClean="0">
                <a:solidFill>
                  <a:srgbClr val="004990"/>
                </a:solidFill>
                <a:latin typeface="Goudy Old Style" panose="02020502050305020303" pitchFamily="18" charset="0"/>
              </a:rPr>
            </a:br>
            <a:r>
              <a:rPr lang="en-US" sz="3600" b="1" dirty="0" smtClean="0">
                <a:solidFill>
                  <a:srgbClr val="004990"/>
                </a:solidFill>
                <a:latin typeface="Goudy Old Style" panose="02020502050305020303" pitchFamily="18" charset="0"/>
              </a:rPr>
              <a:t>A Year in Review</a:t>
            </a:r>
            <a:endParaRPr lang="en-US" altLang="en-US" sz="3600" b="1" dirty="0" smtClean="0">
              <a:solidFill>
                <a:srgbClr val="004990"/>
              </a:solidFill>
              <a:latin typeface="Goudy Old Style" pitchFamily="18" charset="0"/>
            </a:endParaRPr>
          </a:p>
        </p:txBody>
      </p:sp>
    </p:spTree>
    <p:extLst>
      <p:ext uri="{BB962C8B-B14F-4D97-AF65-F5344CB8AC3E}">
        <p14:creationId xmlns:p14="http://schemas.microsoft.com/office/powerpoint/2010/main" val="2041073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55028</TotalTime>
  <Words>2655</Words>
  <Application>Microsoft Office PowerPoint</Application>
  <PresentationFormat>On-screen Show (4:3)</PresentationFormat>
  <Paragraphs>457</Paragraphs>
  <Slides>41</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MS Mincho</vt:lpstr>
      <vt:lpstr>MS PGothic</vt:lpstr>
      <vt:lpstr>MS PGothic</vt:lpstr>
      <vt:lpstr>Arial</vt:lpstr>
      <vt:lpstr>Arial Narrow</vt:lpstr>
      <vt:lpstr>Calibri</vt:lpstr>
      <vt:lpstr>Goudy Old Style</vt:lpstr>
      <vt:lpstr>Noto Symbol</vt:lpstr>
      <vt:lpstr>Times New Roman</vt:lpstr>
      <vt:lpstr>Wingdings</vt:lpstr>
      <vt:lpstr>Wingdings 2</vt:lpstr>
      <vt:lpstr>Office Theme</vt:lpstr>
      <vt:lpstr>1_Office Theme</vt:lpstr>
      <vt:lpstr>ILPQC: Welcome</vt:lpstr>
      <vt:lpstr>Happy 2nd Birthday ILPQC!</vt:lpstr>
      <vt:lpstr>Overall Conference Objectives</vt:lpstr>
      <vt:lpstr>Illinois Perinatal Quality Collaborative (ILPQC) Third Annual Conference  </vt:lpstr>
      <vt:lpstr>CEU’s</vt:lpstr>
      <vt:lpstr>Conference Agenda</vt:lpstr>
      <vt:lpstr>Conference Agenda</vt:lpstr>
      <vt:lpstr>ILPQC Welcome: Dr. Nirav Shah, MD, JD</vt:lpstr>
      <vt:lpstr>ILPQC Highlights: A Year in Review</vt:lpstr>
      <vt:lpstr>Overview</vt:lpstr>
      <vt:lpstr>ILPQC Vision</vt:lpstr>
      <vt:lpstr>ILPQC Timeline</vt:lpstr>
      <vt:lpstr>Goal 1: Increase State-wide Participation</vt:lpstr>
      <vt:lpstr>Hospital Engagement </vt:lpstr>
      <vt:lpstr>ILPQC Infrastructure</vt:lpstr>
      <vt:lpstr>OB Advisory Group </vt:lpstr>
      <vt:lpstr>OB Advisory Group (cont.)</vt:lpstr>
      <vt:lpstr>Neonatal Advisory Group</vt:lpstr>
      <vt:lpstr>Data Advisory Group</vt:lpstr>
      <vt:lpstr>Goal 2: Expand QI Services to  Hospital Teams</vt:lpstr>
      <vt:lpstr>www.ilpqc.org </vt:lpstr>
      <vt:lpstr>ILPQC REDCap Data System</vt:lpstr>
      <vt:lpstr>Goal 3: Acknowledge Hospital  Team Achievements from 2014</vt:lpstr>
      <vt:lpstr>Goal 4: Working Together on State-wide Initiatives</vt:lpstr>
      <vt:lpstr>Early Elective Delivery Overview</vt:lpstr>
      <vt:lpstr>Neonatal Nutrition Initiative</vt:lpstr>
      <vt:lpstr>Outcome Measure:  Weight at Discharge</vt:lpstr>
      <vt:lpstr>Outcome Measures: Quarter 1 – 4, 2014</vt:lpstr>
      <vt:lpstr>Neonatal Golden Hour Initiative</vt:lpstr>
      <vt:lpstr>Neonatal Golden Hour:  Checklist</vt:lpstr>
      <vt:lpstr>Admission Temperature</vt:lpstr>
      <vt:lpstr>Birth Certificate  Optimization Initiative</vt:lpstr>
      <vt:lpstr>BC Accuracy: Overall Accuracy of All Variables</vt:lpstr>
      <vt:lpstr>BC Accuracy to Date</vt:lpstr>
      <vt:lpstr>Accuracy Distribution</vt:lpstr>
      <vt:lpstr>March of Dimes Antenatal  Corticosteroids (ACT) Initiative</vt:lpstr>
      <vt:lpstr>ILPQC Maternal  Hypertension Initiative</vt:lpstr>
      <vt:lpstr>HTN Initiative Goal &amp;  Measures</vt:lpstr>
      <vt:lpstr>PowerPoint Presentation</vt:lpstr>
      <vt:lpstr>Looking ahead</vt:lpstr>
      <vt:lpstr>Improving Together</vt:lpstr>
    </vt:vector>
  </TitlesOfParts>
  <Company>State of Illinois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Patricia Ann Lee King</cp:lastModifiedBy>
  <cp:revision>981</cp:revision>
  <dcterms:created xsi:type="dcterms:W3CDTF">2013-06-07T18:46:59Z</dcterms:created>
  <dcterms:modified xsi:type="dcterms:W3CDTF">2015-11-17T16:51:06Z</dcterms:modified>
</cp:coreProperties>
</file>