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9"/>
  </p:notesMasterIdLst>
  <p:sldIdLst>
    <p:sldId id="469" r:id="rId2"/>
    <p:sldId id="475" r:id="rId3"/>
    <p:sldId id="465" r:id="rId4"/>
    <p:sldId id="471" r:id="rId5"/>
    <p:sldId id="472" r:id="rId6"/>
    <p:sldId id="473" r:id="rId7"/>
    <p:sldId id="47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58466"/>
    <a:srgbClr val="0049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892" autoAdjust="0"/>
    <p:restoredTop sz="94434" autoAdjust="0"/>
  </p:normalViewPr>
  <p:slideViewPr>
    <p:cSldViewPr>
      <p:cViewPr>
        <p:scale>
          <a:sx n="80" d="100"/>
          <a:sy n="80" d="100"/>
        </p:scale>
        <p:origin x="-85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44A7DBEB-28C1-4AE4-AD6C-3BE2A23D0C1F}" type="datetimeFigureOut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B05D7AF-3899-4D68-9069-AF239A09E5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58544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A400F9-CF10-4F94-84BB-F76AD0810D3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768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66612A4-6D1F-48D9-852B-48910445E01B}" type="slidenum">
              <a:rPr lang="en-US" smtClean="0">
                <a:latin typeface="Calibri" pitchFamily="34" charset="0"/>
              </a:rPr>
              <a:pPr eaLnBrk="1" hangingPunct="1"/>
              <a:t>3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57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66612A4-6D1F-48D9-852B-48910445E01B}" type="slidenum">
              <a:rPr lang="en-US" smtClean="0">
                <a:latin typeface="Calibri" pitchFamily="34" charset="0"/>
              </a:rPr>
              <a:pPr eaLnBrk="1" hangingPunct="1"/>
              <a:t>4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57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66612A4-6D1F-48D9-852B-48910445E01B}" type="slidenum">
              <a:rPr lang="en-US" smtClean="0">
                <a:latin typeface="Calibri" pitchFamily="34" charset="0"/>
              </a:rPr>
              <a:pPr eaLnBrk="1" hangingPunct="1"/>
              <a:t>5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57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E33F94C-C7C4-40F1-8D43-2A90996B2406}" type="slidenum">
              <a:rPr lang="en-US" altLang="en-US">
                <a:latin typeface="Calibri" pitchFamily="34" charset="0"/>
              </a:rPr>
              <a:pPr/>
              <a:t>6</a:t>
            </a:fld>
            <a:endParaRPr lang="en-US" alt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A400F9-CF10-4F94-84BB-F76AD0810D3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023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D524B-90AA-4853-A2A9-32D307F93715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8EECD-92A9-4F6E-9B05-5D3298B3AB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64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D3671-A3CD-47FE-BFFE-C2129B3CA844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14A2C-0BB4-4C83-90C6-356E631A03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2324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EE58F-D2EE-495C-98E7-9C9A5786E11E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1C12F-6FCB-4092-9F5E-1F701CFFA5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1341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5115A-B978-4E78-80DD-BFAA41FB0B3E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B3707-9EBE-4F61-9602-1846D1F9C0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1547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B6A3B-6EE5-45FC-B5E7-85EA02CF9438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BC7D3-7B25-4FDD-856F-1603EF21A3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837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5AFD5-87AB-4EAC-B8F3-626CFA20BD9F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D5B7C-D638-410F-8F12-FDCC174C92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4706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38ABD-2F3C-40D2-9153-37AEC74DFA52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E017F-DA69-4B3C-A037-D10685B37F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133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DB940-3E9D-4E0B-ADD5-B60F857202D2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BC30F-3F90-4FDB-8DE1-B03ADC4523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154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CA1AC-DC1C-42D0-8DB2-A7DCA50624B5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78548-3F39-47E1-AAB1-0B8768C059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7991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F736A-4D75-44CF-860A-3E26DF2F0A11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6B208-2224-4F8C-957F-ED93EC9998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834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4C989-64A1-4AD1-984F-B4BA61CC127B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50925-DA78-48C8-9D2A-B71289D7E8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39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259C56B8-1699-4F0F-8F35-D686F2EA2998}" type="datetime1">
              <a:rPr lang="en-US" altLang="ja-JP"/>
              <a:pPr>
                <a:defRPr/>
              </a:pPr>
              <a:t>11/17/2015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979DE521-3343-49A6-8A33-A21B433AA9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ilpqc.or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ilpqc.org/" TargetMode="External"/><Relationship Id="rId4" Type="http://schemas.openxmlformats.org/officeDocument/2006/relationships/hyperlink" Target="mailto:info@ilpqc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image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304800"/>
            <a:ext cx="321468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3265227" y="4686302"/>
            <a:ext cx="5410200" cy="12954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2000" dirty="0" smtClean="0">
                <a:solidFill>
                  <a:srgbClr val="898989"/>
                </a:solidFill>
                <a:ea typeface="ＭＳ Ｐゴシック" pitchFamily="34" charset="-128"/>
              </a:rPr>
              <a:t/>
            </a:r>
            <a:br>
              <a:rPr lang="en-US" altLang="en-US" sz="2000" dirty="0" smtClean="0">
                <a:solidFill>
                  <a:srgbClr val="898989"/>
                </a:solidFill>
                <a:ea typeface="ＭＳ Ｐゴシック" pitchFamily="34" charset="-128"/>
              </a:rPr>
            </a:br>
            <a:r>
              <a:rPr lang="en-US" altLang="en-US" sz="2000" dirty="0" smtClean="0">
                <a:solidFill>
                  <a:srgbClr val="898989"/>
                </a:solidFill>
                <a:ea typeface="ＭＳ Ｐゴシック" pitchFamily="34" charset="-128"/>
              </a:rPr>
              <a:t>ILPQC Third Annual Conference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en-US" sz="2000" dirty="0" smtClean="0">
                <a:solidFill>
                  <a:srgbClr val="898989"/>
                </a:solidFill>
                <a:ea typeface="ＭＳ Ｐゴシック" pitchFamily="34" charset="-128"/>
              </a:rPr>
              <a:t>November 18, 2015</a:t>
            </a:r>
          </a:p>
        </p:txBody>
      </p:sp>
      <p:sp>
        <p:nvSpPr>
          <p:cNvPr id="2053" name="Title 1"/>
          <p:cNvSpPr>
            <a:spLocks noGrp="1"/>
          </p:cNvSpPr>
          <p:nvPr>
            <p:ph type="ctrTitle"/>
          </p:nvPr>
        </p:nvSpPr>
        <p:spPr>
          <a:xfrm>
            <a:off x="3200400" y="2052400"/>
            <a:ext cx="6019800" cy="1622425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4990"/>
                </a:solidFill>
                <a:latin typeface="Goudy Old Style" pitchFamily="18" charset="0"/>
                <a:ea typeface="ＭＳ Ｐゴシック" pitchFamily="34" charset="-128"/>
              </a:rPr>
              <a:t>Illinois Perinatal Quality Collaborative: Next Steps and Wrap Up</a:t>
            </a:r>
            <a:endParaRPr lang="en-US" altLang="en-US" sz="3200" b="1" dirty="0" smtClean="0">
              <a:solidFill>
                <a:srgbClr val="004990"/>
              </a:solidFill>
              <a:latin typeface="Goudy Old Style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056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b="1" dirty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Wrap up from </a:t>
            </a:r>
            <a:r>
              <a:rPr 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Breakouts:</a:t>
            </a:r>
            <a:endParaRPr lang="en-US" sz="4000" b="1" dirty="0">
              <a:solidFill>
                <a:srgbClr val="F58466"/>
              </a:solidFill>
              <a:latin typeface="Goudy Old Style" pitchFamily="18" charset="0"/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58466"/>
              </a:buClr>
            </a:pPr>
            <a:r>
              <a:rPr lang="en-US" dirty="0" smtClean="0"/>
              <a:t>OB</a:t>
            </a:r>
            <a:endParaRPr lang="en-US" dirty="0"/>
          </a:p>
          <a:p>
            <a:pPr>
              <a:buClr>
                <a:srgbClr val="F58466"/>
              </a:buClr>
            </a:pPr>
            <a:r>
              <a:rPr lang="en-US" dirty="0"/>
              <a:t>Neonatal</a:t>
            </a:r>
            <a:endParaRPr lang="en-US" dirty="0"/>
          </a:p>
          <a:p>
            <a:pPr>
              <a:buClr>
                <a:srgbClr val="F58466"/>
              </a:buClr>
            </a:pPr>
            <a:r>
              <a:rPr lang="en-US" dirty="0"/>
              <a:t>Fa</a:t>
            </a:r>
            <a:r>
              <a:rPr lang="en-US" dirty="0" smtClean="0"/>
              <a:t>mily Engagement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FB3707-9EBE-4F61-9602-1846D1F9C0E8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256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305800" cy="669925"/>
          </a:xfrm>
        </p:spPr>
        <p:txBody>
          <a:bodyPr/>
          <a:lstStyle/>
          <a:p>
            <a:pPr algn="l" eaLnBrk="1" hangingPunct="1"/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Next Steps for ILPQC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4648200"/>
          </a:xfrm>
        </p:spPr>
        <p:txBody>
          <a:bodyPr/>
          <a:lstStyle/>
          <a:p>
            <a:pPr>
              <a:buClr>
                <a:srgbClr val="F58466"/>
              </a:buClr>
            </a:pPr>
            <a:r>
              <a:rPr lang="en-US" sz="2800" dirty="0"/>
              <a:t>Wrap-up Birth Certificate Accuracy </a:t>
            </a:r>
            <a:r>
              <a:rPr lang="en-US" sz="2800" dirty="0" smtClean="0"/>
              <a:t>Initiative, plan </a:t>
            </a:r>
            <a:r>
              <a:rPr lang="en-US" sz="2800" dirty="0"/>
              <a:t>for </a:t>
            </a:r>
            <a:r>
              <a:rPr lang="en-US" sz="2800" dirty="0" smtClean="0"/>
              <a:t>sustainability through education / outreach </a:t>
            </a:r>
            <a:r>
              <a:rPr lang="en-US" sz="2800" dirty="0"/>
              <a:t>with </a:t>
            </a:r>
            <a:r>
              <a:rPr lang="en-US" sz="2800" dirty="0" smtClean="0"/>
              <a:t>IDPH</a:t>
            </a:r>
            <a:endParaRPr lang="en-US" sz="2800" dirty="0"/>
          </a:p>
          <a:p>
            <a:pPr>
              <a:buClr>
                <a:srgbClr val="F58466"/>
              </a:buClr>
            </a:pPr>
            <a:r>
              <a:rPr lang="en-US" sz="2800" dirty="0"/>
              <a:t>Launch OB Maternal Hypertension Initiative </a:t>
            </a:r>
            <a:endParaRPr lang="en-US" sz="2800" dirty="0"/>
          </a:p>
          <a:p>
            <a:pPr lvl="1">
              <a:buClr>
                <a:srgbClr val="F58466"/>
              </a:buClr>
            </a:pPr>
            <a:r>
              <a:rPr lang="en-US" sz="2400" dirty="0" smtClean="0"/>
              <a:t>Wave 1: January 2016, Wave 2: May 2016</a:t>
            </a:r>
          </a:p>
          <a:p>
            <a:pPr>
              <a:buClr>
                <a:srgbClr val="F58466"/>
              </a:buClr>
            </a:pPr>
            <a:r>
              <a:rPr lang="en-US" dirty="0" smtClean="0"/>
              <a:t> </a:t>
            </a:r>
            <a:r>
              <a:rPr lang="en-US" sz="2800" dirty="0"/>
              <a:t>C</a:t>
            </a:r>
            <a:r>
              <a:rPr lang="en-US" sz="2800" dirty="0" smtClean="0"/>
              <a:t>ontinue </a:t>
            </a:r>
            <a:r>
              <a:rPr lang="en-US" sz="2800" dirty="0"/>
              <a:t>Neonatal Golden </a:t>
            </a:r>
            <a:r>
              <a:rPr lang="en-US" sz="2800" dirty="0" smtClean="0"/>
              <a:t>Hour Initiative</a:t>
            </a:r>
          </a:p>
          <a:p>
            <a:pPr lvl="1">
              <a:buClr>
                <a:srgbClr val="F58466"/>
              </a:buClr>
            </a:pPr>
            <a:r>
              <a:rPr lang="en-US" sz="2400" dirty="0" smtClean="0"/>
              <a:t>Data reporting available January 2016</a:t>
            </a:r>
            <a:endParaRPr lang="en-US" sz="2400" dirty="0"/>
          </a:p>
          <a:p>
            <a:pPr>
              <a:buClr>
                <a:srgbClr val="F58466"/>
              </a:buClr>
            </a:pPr>
            <a:r>
              <a:rPr lang="en-US" sz="2800" dirty="0"/>
              <a:t>Continue to provide valued QI </a:t>
            </a:r>
            <a:r>
              <a:rPr lang="en-US" sz="2800" dirty="0" smtClean="0"/>
              <a:t>services to </a:t>
            </a:r>
            <a:r>
              <a:rPr lang="en-US" sz="2800" dirty="0"/>
              <a:t>hospital </a:t>
            </a:r>
            <a:r>
              <a:rPr lang="en-US" sz="2800" dirty="0" smtClean="0"/>
              <a:t>teams</a:t>
            </a:r>
            <a:endParaRPr lang="en-US" sz="2800" dirty="0"/>
          </a:p>
          <a:p>
            <a:pPr>
              <a:buClr>
                <a:srgbClr val="F58466"/>
              </a:buClr>
            </a:pPr>
            <a:r>
              <a:rPr lang="en-US" sz="2800" dirty="0"/>
              <a:t>Continue to engage stakeholders / key advisory groups</a:t>
            </a:r>
          </a:p>
          <a:p>
            <a:pPr>
              <a:buClr>
                <a:srgbClr val="F58466"/>
              </a:buClr>
            </a:pPr>
            <a:r>
              <a:rPr lang="en-US" sz="2800" dirty="0" smtClean="0"/>
              <a:t>Ongoing focus on </a:t>
            </a:r>
            <a:r>
              <a:rPr lang="en-US" sz="2800" dirty="0"/>
              <a:t>sustainable funding</a:t>
            </a:r>
          </a:p>
          <a:p>
            <a:pPr>
              <a:buClr>
                <a:srgbClr val="F58466"/>
              </a:buClr>
            </a:pPr>
            <a:r>
              <a:rPr lang="en-US" sz="2800" dirty="0"/>
              <a:t>Plan for 2017 and beyond</a:t>
            </a:r>
          </a:p>
        </p:txBody>
      </p:sp>
    </p:spTree>
    <p:extLst>
      <p:ext uri="{BB962C8B-B14F-4D97-AF65-F5344CB8AC3E}">
        <p14:creationId xmlns:p14="http://schemas.microsoft.com/office/powerpoint/2010/main" val="192163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305800" cy="669925"/>
          </a:xfrm>
        </p:spPr>
        <p:txBody>
          <a:bodyPr/>
          <a:lstStyle/>
          <a:p>
            <a:pPr algn="l" eaLnBrk="1" hangingPunct="1"/>
            <a:r>
              <a:rPr lang="en-US" altLang="en-US" sz="4000" b="1" dirty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To Participate in an </a:t>
            </a:r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/>
            </a:r>
            <a:b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</a:br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ILPQC </a:t>
            </a:r>
            <a:r>
              <a:rPr lang="en-US" altLang="en-US" sz="4000" b="1" dirty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QI Initiative</a:t>
            </a:r>
            <a:endParaRPr lang="en-US" altLang="en-US" sz="4000" b="1" dirty="0" smtClean="0">
              <a:solidFill>
                <a:srgbClr val="F58466"/>
              </a:solidFill>
              <a:latin typeface="Goudy Old Style" pitchFamily="18" charset="0"/>
              <a:ea typeface="ＭＳ Ｐゴシック" pitchFamily="34" charset="-128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4648200"/>
          </a:xfrm>
        </p:spPr>
        <p:txBody>
          <a:bodyPr/>
          <a:lstStyle/>
          <a:p>
            <a:pPr>
              <a:buClr>
                <a:srgbClr val="F58466"/>
              </a:buClr>
            </a:pPr>
            <a:r>
              <a:rPr lang="en-US" sz="3600" dirty="0"/>
              <a:t>Contact </a:t>
            </a:r>
            <a:r>
              <a:rPr lang="en-US" sz="3600" dirty="0" smtClean="0">
                <a:hlinkClick r:id="rId3"/>
              </a:rPr>
              <a:t>info@ilpqc.org</a:t>
            </a:r>
            <a:r>
              <a:rPr lang="en-US" sz="3600" dirty="0" smtClean="0"/>
              <a:t> </a:t>
            </a:r>
            <a:r>
              <a:rPr lang="en-US" sz="3600" dirty="0"/>
              <a:t>for more information on our 2016 initiatives</a:t>
            </a:r>
          </a:p>
          <a:p>
            <a:pPr lvl="1">
              <a:buClr>
                <a:srgbClr val="F58466"/>
              </a:buClr>
              <a:buFont typeface="Arial" charset="0"/>
              <a:buChar char="•"/>
            </a:pPr>
            <a:r>
              <a:rPr lang="en-US" sz="3200" dirty="0"/>
              <a:t>OB Maternal </a:t>
            </a:r>
            <a:r>
              <a:rPr lang="en-US" sz="3200" dirty="0" smtClean="0"/>
              <a:t>Hypertension</a:t>
            </a:r>
          </a:p>
          <a:p>
            <a:pPr marL="914400" lvl="2" indent="0">
              <a:buClr>
                <a:srgbClr val="F58466"/>
              </a:buClr>
              <a:buNone/>
            </a:pPr>
            <a:r>
              <a:rPr lang="en-US" dirty="0" smtClean="0"/>
              <a:t>- Recruiting </a:t>
            </a:r>
            <a:r>
              <a:rPr lang="en-US" dirty="0"/>
              <a:t>Wave 2 teams by May 2016 </a:t>
            </a:r>
          </a:p>
          <a:p>
            <a:pPr lvl="1">
              <a:buClr>
                <a:srgbClr val="F58466"/>
              </a:buClr>
              <a:buFont typeface="Arial" charset="0"/>
              <a:buChar char="•"/>
            </a:pPr>
            <a:r>
              <a:rPr lang="en-US" dirty="0"/>
              <a:t>N</a:t>
            </a:r>
            <a:r>
              <a:rPr lang="en-US" sz="3200" dirty="0"/>
              <a:t>eonatal Golden Hour (continuing from 2015)</a:t>
            </a:r>
          </a:p>
        </p:txBody>
      </p:sp>
    </p:spTree>
    <p:extLst>
      <p:ext uri="{BB962C8B-B14F-4D97-AF65-F5344CB8AC3E}">
        <p14:creationId xmlns:p14="http://schemas.microsoft.com/office/powerpoint/2010/main" val="17659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305800" cy="669925"/>
          </a:xfrm>
        </p:spPr>
        <p:txBody>
          <a:bodyPr/>
          <a:lstStyle/>
          <a:p>
            <a:pPr algn="l" eaLnBrk="1" hangingPunct="1"/>
            <a:r>
              <a:rPr lang="en-US" altLang="en-US" sz="4000" b="1" dirty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To Participate in </a:t>
            </a:r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an</a:t>
            </a:r>
            <a:b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</a:br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Advisory </a:t>
            </a:r>
            <a:r>
              <a:rPr lang="en-US" altLang="en-US" sz="4000" b="1" dirty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Workgroup</a:t>
            </a:r>
            <a:endParaRPr lang="en-US" altLang="en-US" sz="4000" b="1" dirty="0" smtClean="0">
              <a:solidFill>
                <a:srgbClr val="F58466"/>
              </a:solidFill>
              <a:latin typeface="Goudy Old Style" pitchFamily="18" charset="0"/>
              <a:ea typeface="ＭＳ Ｐゴシック" pitchFamily="34" charset="-128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4648200"/>
          </a:xfrm>
        </p:spPr>
        <p:txBody>
          <a:bodyPr/>
          <a:lstStyle/>
          <a:p>
            <a:pPr>
              <a:buClr>
                <a:srgbClr val="F58466"/>
              </a:buClr>
            </a:pPr>
            <a:r>
              <a:rPr lang="en-US" dirty="0"/>
              <a:t>Neonatal, Obstetric, and Data Advisory Workgroups meet regularly to provide guidance for ILPQC initiatives </a:t>
            </a:r>
          </a:p>
          <a:p>
            <a:pPr>
              <a:buClr>
                <a:srgbClr val="F58466"/>
              </a:buClr>
            </a:pPr>
            <a:r>
              <a:rPr lang="en-US" dirty="0"/>
              <a:t>Representation across state, perinatal levels, and professions (MDs, RNs, QI, public health)</a:t>
            </a:r>
          </a:p>
          <a:p>
            <a:pPr>
              <a:buClr>
                <a:srgbClr val="F58466"/>
              </a:buClr>
            </a:pPr>
            <a:r>
              <a:rPr lang="en-US" dirty="0"/>
              <a:t>Contact info@ilpqc.org to participate or for more </a:t>
            </a:r>
            <a:r>
              <a:rPr lang="en-US" dirty="0" smtClean="0"/>
              <a:t>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66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</a:rPr>
              <a:t>Happy 2</a:t>
            </a:r>
            <a:r>
              <a:rPr lang="en-US" altLang="en-US" sz="4000" b="1" baseline="30000" dirty="0" smtClean="0">
                <a:solidFill>
                  <a:srgbClr val="F58466"/>
                </a:solidFill>
                <a:latin typeface="Goudy Old Style" pitchFamily="18" charset="0"/>
              </a:rPr>
              <a:t>nd</a:t>
            </a:r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</a:rPr>
              <a:t> Birthday ILPQC!</a:t>
            </a:r>
          </a:p>
        </p:txBody>
      </p:sp>
      <p:sp>
        <p:nvSpPr>
          <p:cNvPr id="16387" name="Content Placeholder 3"/>
          <p:cNvSpPr>
            <a:spLocks noGrp="1"/>
          </p:cNvSpPr>
          <p:nvPr>
            <p:ph idx="1"/>
          </p:nvPr>
        </p:nvSpPr>
        <p:spPr>
          <a:xfrm>
            <a:off x="4724400" y="1447800"/>
            <a:ext cx="3962400" cy="4830763"/>
          </a:xfrm>
        </p:spPr>
        <p:txBody>
          <a:bodyPr/>
          <a:lstStyle/>
          <a:p>
            <a:pPr eaLnBrk="1" hangingPunct="1">
              <a:buClr>
                <a:srgbClr val="F58466"/>
              </a:buClr>
            </a:pPr>
            <a:r>
              <a:rPr lang="en-US" altLang="en-US" sz="2800" dirty="0"/>
              <a:t>Thank you to all who have contributed to building a successful state perinatal quality collaborative for IL</a:t>
            </a:r>
          </a:p>
          <a:p>
            <a:pPr lvl="1" eaLnBrk="1" hangingPunct="1">
              <a:buClr>
                <a:srgbClr val="004990"/>
              </a:buClr>
              <a:buFont typeface="Arial" pitchFamily="34" charset="0"/>
              <a:buChar char="•"/>
            </a:pPr>
            <a:r>
              <a:rPr lang="en-US" altLang="en-US" sz="2000" dirty="0"/>
              <a:t>Sponsors</a:t>
            </a:r>
          </a:p>
          <a:p>
            <a:pPr lvl="1" eaLnBrk="1" hangingPunct="1">
              <a:buClr>
                <a:srgbClr val="004990"/>
              </a:buClr>
              <a:buFont typeface="Arial" pitchFamily="34" charset="0"/>
              <a:buChar char="•"/>
            </a:pPr>
            <a:r>
              <a:rPr lang="en-US" altLang="en-US" sz="2000" dirty="0"/>
              <a:t>Stakeholders</a:t>
            </a:r>
          </a:p>
          <a:p>
            <a:pPr lvl="1" eaLnBrk="1" hangingPunct="1">
              <a:buClr>
                <a:srgbClr val="004990"/>
              </a:buClr>
              <a:buFont typeface="Arial" pitchFamily="34" charset="0"/>
              <a:buChar char="•"/>
            </a:pPr>
            <a:r>
              <a:rPr lang="en-US" altLang="en-US" sz="2000" dirty="0"/>
              <a:t>Advisory Workgroups</a:t>
            </a:r>
          </a:p>
          <a:p>
            <a:pPr lvl="1" eaLnBrk="1" hangingPunct="1">
              <a:buClr>
                <a:srgbClr val="004990"/>
              </a:buClr>
              <a:buFont typeface="Arial" pitchFamily="34" charset="0"/>
              <a:buChar char="•"/>
            </a:pPr>
            <a:r>
              <a:rPr lang="en-US" altLang="en-US" sz="2000" dirty="0"/>
              <a:t>Leadership / Data teams</a:t>
            </a:r>
          </a:p>
          <a:p>
            <a:pPr lvl="1" eaLnBrk="1" hangingPunct="1">
              <a:buClr>
                <a:srgbClr val="004990"/>
              </a:buClr>
              <a:buFont typeface="Arial" pitchFamily="34" charset="0"/>
              <a:buChar char="•"/>
            </a:pPr>
            <a:r>
              <a:rPr lang="en-US" altLang="en-US" sz="2000" dirty="0"/>
              <a:t>Hospital Teams</a:t>
            </a:r>
          </a:p>
          <a:p>
            <a:pPr lvl="1" eaLnBrk="1" hangingPunct="1">
              <a:buClr>
                <a:srgbClr val="004990"/>
              </a:buClr>
              <a:buFont typeface="Arial" pitchFamily="34" charset="0"/>
              <a:buChar char="•"/>
            </a:pPr>
            <a:r>
              <a:rPr lang="en-US" altLang="en-US" sz="2000" dirty="0"/>
              <a:t>Families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4267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247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27008" y="228600"/>
            <a:ext cx="6202392" cy="990600"/>
          </a:xfrm>
        </p:spPr>
        <p:txBody>
          <a:bodyPr/>
          <a:lstStyle/>
          <a:p>
            <a:pPr algn="l" eaLnBrk="1" hangingPunct="1"/>
            <a:r>
              <a:rPr lang="en-US" altLang="en-US" sz="4000" b="1" dirty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ILPQC </a:t>
            </a:r>
            <a:r>
              <a:rPr lang="en-US" altLang="en-US" sz="4000" b="1" dirty="0" smtClean="0">
                <a:solidFill>
                  <a:srgbClr val="F58466"/>
                </a:solidFill>
                <a:latin typeface="Goudy Old Style" pitchFamily="18" charset="0"/>
                <a:ea typeface="ＭＳ Ｐゴシック" pitchFamily="34" charset="-128"/>
              </a:rPr>
              <a:t>Administrative Team</a:t>
            </a:r>
            <a:endParaRPr lang="en-US" altLang="en-US" sz="4000" b="1" dirty="0">
              <a:solidFill>
                <a:srgbClr val="F58466"/>
              </a:solidFill>
              <a:latin typeface="Goudy Old Style" pitchFamily="18" charset="0"/>
              <a:ea typeface="ＭＳ Ｐゴシック" pitchFamily="34" charset="-128"/>
            </a:endParaRPr>
          </a:p>
        </p:txBody>
      </p:sp>
      <p:pic>
        <p:nvPicPr>
          <p:cNvPr id="37892" name="Content Placeholder 6" descr="iStock_000014282501Large.jpg"/>
          <p:cNvPicPr>
            <a:picLocks noGrp="1" noChangeAspect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1600" y="1374775"/>
            <a:ext cx="3216275" cy="4572000"/>
          </a:xfrm>
        </p:spPr>
      </p:pic>
      <p:sp>
        <p:nvSpPr>
          <p:cNvPr id="37893" name="TextBox 10"/>
          <p:cNvSpPr txBox="1">
            <a:spLocks noChangeArrowheads="1"/>
          </p:cNvSpPr>
          <p:nvPr/>
        </p:nvSpPr>
        <p:spPr bwMode="auto">
          <a:xfrm>
            <a:off x="427008" y="1374775"/>
            <a:ext cx="43434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ts val="400"/>
              </a:spcBef>
              <a:buClr>
                <a:srgbClr val="C1C8E2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ts val="400"/>
              </a:spcBef>
              <a:buClr>
                <a:srgbClr val="788BB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88BB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88BB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88BB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88BB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+mn-lt"/>
                <a:cs typeface="Arial" panose="020B0604020202020204" pitchFamily="34" charset="0"/>
              </a:rPr>
              <a:t>Ann Borders </a:t>
            </a:r>
            <a:r>
              <a:rPr lang="en-US" altLang="en-US" sz="2000" dirty="0">
                <a:latin typeface="+mn-lt"/>
                <a:cs typeface="Arial" panose="020B0604020202020204" pitchFamily="34" charset="0"/>
              </a:rPr>
              <a:t/>
            </a:r>
            <a:br>
              <a:rPr lang="en-US" altLang="en-US" sz="2000" dirty="0">
                <a:latin typeface="+mn-lt"/>
                <a:cs typeface="Arial" panose="020B0604020202020204" pitchFamily="34" charset="0"/>
              </a:rPr>
            </a:br>
            <a:r>
              <a:rPr lang="en-US" altLang="en-US" sz="2000" dirty="0">
                <a:latin typeface="+mn-lt"/>
                <a:cs typeface="Arial" panose="020B0604020202020204" pitchFamily="34" charset="0"/>
              </a:rPr>
              <a:t>ILPQC Executive Director, OB Lead</a:t>
            </a:r>
            <a:br>
              <a:rPr lang="en-US" altLang="en-US" sz="2000" dirty="0">
                <a:latin typeface="+mn-lt"/>
                <a:cs typeface="Arial" panose="020B0604020202020204" pitchFamily="34" charset="0"/>
              </a:rPr>
            </a:br>
            <a:endParaRPr lang="en-US" altLang="en-US" sz="2800" dirty="0">
              <a:latin typeface="+mn-lt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+mn-lt"/>
                <a:cs typeface="Arial" panose="020B0604020202020204" pitchFamily="34" charset="0"/>
              </a:rPr>
              <a:t>Aki Noguchi 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and </a:t>
            </a:r>
            <a:r>
              <a:rPr lang="en-US" altLang="en-US" sz="2800" dirty="0">
                <a:latin typeface="+mn-lt"/>
                <a:cs typeface="Arial" panose="020B0604020202020204" pitchFamily="34" charset="0"/>
              </a:rPr>
              <a:t>Pat </a:t>
            </a:r>
            <a:r>
              <a:rPr lang="en-US" altLang="en-US" sz="2800" dirty="0" err="1">
                <a:latin typeface="+mn-lt"/>
                <a:cs typeface="Arial" panose="020B0604020202020204" pitchFamily="34" charset="0"/>
              </a:rPr>
              <a:t>Ittmann</a:t>
            </a:r>
            <a:r>
              <a:rPr lang="en-US" altLang="en-US" sz="2000" dirty="0">
                <a:latin typeface="+mn-lt"/>
                <a:cs typeface="Arial" panose="020B0604020202020204" pitchFamily="34" charset="0"/>
              </a:rPr>
              <a:t/>
            </a:r>
            <a:br>
              <a:rPr lang="en-US" altLang="en-US" sz="2000" dirty="0">
                <a:latin typeface="+mn-lt"/>
                <a:cs typeface="Arial" panose="020B0604020202020204" pitchFamily="34" charset="0"/>
              </a:rPr>
            </a:br>
            <a:r>
              <a:rPr lang="en-US" altLang="en-US" sz="2000" dirty="0">
                <a:latin typeface="+mn-lt"/>
                <a:cs typeface="Arial" panose="020B0604020202020204" pitchFamily="34" charset="0"/>
              </a:rPr>
              <a:t>Neonatal Leads</a:t>
            </a:r>
            <a:br>
              <a:rPr lang="en-US" altLang="en-US" sz="2000" dirty="0">
                <a:latin typeface="+mn-lt"/>
                <a:cs typeface="Arial" panose="020B0604020202020204" pitchFamily="34" charset="0"/>
              </a:rPr>
            </a:br>
            <a:endParaRPr lang="en-US" altLang="en-US" sz="2000" dirty="0">
              <a:latin typeface="+mn-lt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+mn-lt"/>
                <a:cs typeface="Arial" panose="020B0604020202020204" pitchFamily="34" charset="0"/>
              </a:rPr>
              <a:t>Patricia Lee King </a:t>
            </a:r>
            <a:r>
              <a:rPr lang="en-US" altLang="en-US" sz="2000" dirty="0">
                <a:latin typeface="+mn-lt"/>
                <a:cs typeface="Arial" panose="020B0604020202020204" pitchFamily="34" charset="0"/>
              </a:rPr>
              <a:t/>
            </a:r>
            <a:br>
              <a:rPr lang="en-US" altLang="en-US" sz="2000" dirty="0">
                <a:latin typeface="+mn-lt"/>
                <a:cs typeface="Arial" panose="020B0604020202020204" pitchFamily="34" charset="0"/>
              </a:rPr>
            </a:br>
            <a:r>
              <a:rPr lang="en-US" altLang="en-US" sz="2000" dirty="0">
                <a:latin typeface="+mn-lt"/>
                <a:cs typeface="Arial" panose="020B0604020202020204" pitchFamily="34" charset="0"/>
              </a:rPr>
              <a:t>State Project Director</a:t>
            </a:r>
            <a:br>
              <a:rPr lang="en-US" altLang="en-US" sz="2000" dirty="0">
                <a:latin typeface="+mn-lt"/>
                <a:cs typeface="Arial" panose="020B0604020202020204" pitchFamily="34" charset="0"/>
              </a:rPr>
            </a:br>
            <a:endParaRPr lang="en-US" altLang="en-US" sz="2000" dirty="0">
              <a:latin typeface="+mn-lt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Kate Finnegan</a:t>
            </a:r>
            <a:r>
              <a:rPr lang="en-US" altLang="en-US" sz="2000" dirty="0">
                <a:latin typeface="+mn-lt"/>
                <a:cs typeface="Arial" panose="020B0604020202020204" pitchFamily="34" charset="0"/>
              </a:rPr>
              <a:t/>
            </a:r>
            <a:br>
              <a:rPr lang="en-US" altLang="en-US" sz="2000" dirty="0">
                <a:latin typeface="+mn-lt"/>
                <a:cs typeface="Arial" panose="020B0604020202020204" pitchFamily="34" charset="0"/>
              </a:rPr>
            </a:br>
            <a:r>
              <a:rPr lang="en-US" altLang="en-US" sz="2000" dirty="0">
                <a:latin typeface="+mn-lt"/>
                <a:cs typeface="Arial" panose="020B0604020202020204" pitchFamily="34" charset="0"/>
              </a:rPr>
              <a:t>Project Coordinator</a:t>
            </a:r>
            <a:br>
              <a:rPr lang="en-US" altLang="en-US" sz="2000" dirty="0">
                <a:latin typeface="+mn-lt"/>
                <a:cs typeface="Arial" panose="020B0604020202020204" pitchFamily="34" charset="0"/>
              </a:rPr>
            </a:br>
            <a:endParaRPr lang="en-US" altLang="en-US" sz="2000" dirty="0">
              <a:latin typeface="+mn-lt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+mn-lt"/>
                <a:cs typeface="Arial" panose="020B0604020202020204" pitchFamily="34" charset="0"/>
              </a:rPr>
              <a:t>Email us at</a:t>
            </a:r>
            <a:r>
              <a:rPr lang="en-US" altLang="en-US" sz="2000" dirty="0">
                <a:solidFill>
                  <a:srgbClr val="00499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000" dirty="0">
                <a:solidFill>
                  <a:srgbClr val="004990"/>
                </a:solidFill>
                <a:latin typeface="+mn-lt"/>
                <a:cs typeface="Arial" panose="020B0604020202020204" pitchFamily="34" charset="0"/>
                <a:hlinkClick r:id="rId4"/>
              </a:rPr>
              <a:t>info@ilpqc.org</a:t>
            </a:r>
            <a:endParaRPr lang="en-US" altLang="en-US" sz="2000" dirty="0">
              <a:solidFill>
                <a:srgbClr val="004990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+mn-lt"/>
                <a:cs typeface="Arial" panose="020B0604020202020204" pitchFamily="34" charset="0"/>
              </a:rPr>
              <a:t>Website: </a:t>
            </a:r>
            <a:r>
              <a:rPr lang="en-US" altLang="en-US" sz="2000" dirty="0">
                <a:solidFill>
                  <a:srgbClr val="004990"/>
                </a:solidFill>
                <a:latin typeface="+mn-lt"/>
                <a:cs typeface="Arial" panose="020B0604020202020204" pitchFamily="34" charset="0"/>
                <a:hlinkClick r:id="rId5"/>
              </a:rPr>
              <a:t>www.ilpqc.org</a:t>
            </a:r>
            <a:endParaRPr lang="en-US" altLang="en-US" sz="2000" dirty="0">
              <a:solidFill>
                <a:srgbClr val="004990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52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21980</TotalTime>
  <Words>216</Words>
  <Application>Microsoft Office PowerPoint</Application>
  <PresentationFormat>On-screen Show (4:3)</PresentationFormat>
  <Paragraphs>48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Illinois Perinatal Quality Collaborative: Next Steps and Wrap Up</vt:lpstr>
      <vt:lpstr>Wrap up from Breakouts:</vt:lpstr>
      <vt:lpstr>Next Steps for ILPQC</vt:lpstr>
      <vt:lpstr>To Participate in an  ILPQC QI Initiative</vt:lpstr>
      <vt:lpstr>To Participate in an Advisory Workgroup</vt:lpstr>
      <vt:lpstr>Happy 2nd Birthday ILPQC!</vt:lpstr>
      <vt:lpstr>ILPQC Administrative Team</vt:lpstr>
    </vt:vector>
  </TitlesOfParts>
  <Company>State of Illinois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Illinois Perinatal Quality Collaborative</dc:title>
  <dc:creator>alicia.hawkins</dc:creator>
  <cp:lastModifiedBy>ANNBORDERS</cp:lastModifiedBy>
  <cp:revision>329</cp:revision>
  <dcterms:created xsi:type="dcterms:W3CDTF">2013-06-07T18:46:59Z</dcterms:created>
  <dcterms:modified xsi:type="dcterms:W3CDTF">2015-11-17T06:43:35Z</dcterms:modified>
</cp:coreProperties>
</file>