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3" r:id="rId3"/>
  </p:sldMasterIdLst>
  <p:notesMasterIdLst>
    <p:notesMasterId r:id="rId72"/>
  </p:notesMasterIdLst>
  <p:sldIdLst>
    <p:sldId id="724" r:id="rId4"/>
    <p:sldId id="723" r:id="rId5"/>
    <p:sldId id="713" r:id="rId6"/>
    <p:sldId id="719" r:id="rId7"/>
    <p:sldId id="715" r:id="rId8"/>
    <p:sldId id="716" r:id="rId9"/>
    <p:sldId id="717" r:id="rId10"/>
    <p:sldId id="718" r:id="rId11"/>
    <p:sldId id="621" r:id="rId12"/>
    <p:sldId id="700" r:id="rId13"/>
    <p:sldId id="709" r:id="rId14"/>
    <p:sldId id="699" r:id="rId15"/>
    <p:sldId id="708" r:id="rId16"/>
    <p:sldId id="702" r:id="rId17"/>
    <p:sldId id="704" r:id="rId18"/>
    <p:sldId id="712" r:id="rId19"/>
    <p:sldId id="705" r:id="rId20"/>
    <p:sldId id="721" r:id="rId21"/>
    <p:sldId id="720" r:id="rId22"/>
    <p:sldId id="706" r:id="rId23"/>
    <p:sldId id="707"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 id="738" r:id="rId38"/>
    <p:sldId id="739" r:id="rId39"/>
    <p:sldId id="740" r:id="rId40"/>
    <p:sldId id="742" r:id="rId41"/>
    <p:sldId id="743" r:id="rId42"/>
    <p:sldId id="744" r:id="rId43"/>
    <p:sldId id="745" r:id="rId44"/>
    <p:sldId id="746" r:id="rId45"/>
    <p:sldId id="747" r:id="rId46"/>
    <p:sldId id="748" r:id="rId47"/>
    <p:sldId id="749" r:id="rId48"/>
    <p:sldId id="750" r:id="rId49"/>
    <p:sldId id="751" r:id="rId50"/>
    <p:sldId id="752" r:id="rId51"/>
    <p:sldId id="753" r:id="rId52"/>
    <p:sldId id="754" r:id="rId53"/>
    <p:sldId id="755" r:id="rId54"/>
    <p:sldId id="756" r:id="rId55"/>
    <p:sldId id="757" r:id="rId56"/>
    <p:sldId id="758" r:id="rId57"/>
    <p:sldId id="759" r:id="rId58"/>
    <p:sldId id="760" r:id="rId59"/>
    <p:sldId id="761" r:id="rId60"/>
    <p:sldId id="762" r:id="rId61"/>
    <p:sldId id="763" r:id="rId62"/>
    <p:sldId id="764" r:id="rId63"/>
    <p:sldId id="765" r:id="rId64"/>
    <p:sldId id="766" r:id="rId65"/>
    <p:sldId id="767" r:id="rId66"/>
    <p:sldId id="768" r:id="rId67"/>
    <p:sldId id="769" r:id="rId68"/>
    <p:sldId id="770" r:id="rId69"/>
    <p:sldId id="741" r:id="rId70"/>
    <p:sldId id="722"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9" autoAdjust="0"/>
    <p:restoredTop sz="85810" autoAdjust="0"/>
  </p:normalViewPr>
  <p:slideViewPr>
    <p:cSldViewPr>
      <p:cViewPr varScale="1">
        <p:scale>
          <a:sx n="63" d="100"/>
          <a:sy n="63" d="100"/>
        </p:scale>
        <p:origin x="90" y="11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nhnet\shared\Nurse_OBS\FR1USER\Borders\ILPQC\Events\Conference\Third\BC_runchartovera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finnegan\Downloads\ILPQCBirthCertificat_DATA_LABELS_2015-10-26_1550.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innegak\AppData\Local\Microsoft\Windows\Temporary%20Internet%20Files\Content.IE5\SYBLDDSB\ILPQCBirthCertificat_DATA_LABELS_2015-10-23_1331.csv"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ILPQC Birth Certificate Accuracy Initiative</a:t>
            </a:r>
          </a:p>
          <a:p>
            <a:pPr>
              <a:defRPr/>
            </a:pPr>
            <a:r>
              <a:rPr lang="en-US"/>
              <a:t>Overall</a:t>
            </a:r>
            <a:r>
              <a:rPr lang="en-US" baseline="0"/>
              <a:t> Accuracy of All Birth Certificate Variables</a:t>
            </a:r>
          </a:p>
          <a:p>
            <a:pPr>
              <a:defRPr/>
            </a:pPr>
            <a:r>
              <a:rPr lang="en-US" baseline="0"/>
              <a:t>All Variables, 2015</a:t>
            </a:r>
            <a:endParaRPr lang="en-US"/>
          </a:p>
        </c:rich>
      </c:tx>
      <c:overlay val="0"/>
    </c:title>
    <c:autoTitleDeleted val="0"/>
    <c:plotArea>
      <c:layout/>
      <c:lineChart>
        <c:grouping val="standard"/>
        <c:varyColors val="0"/>
        <c:ser>
          <c:idx val="0"/>
          <c:order val="0"/>
          <c:tx>
            <c:v>All ILPQC Hospitals</c:v>
          </c:tx>
          <c:spPr>
            <a:ln>
              <a:solidFill>
                <a:srgbClr val="F58466"/>
              </a:solidFill>
            </a:ln>
          </c:spPr>
          <c:marker>
            <c:symbol val="circle"/>
            <c:size val="7"/>
            <c:spPr>
              <a:solidFill>
                <a:srgbClr val="F58466"/>
              </a:solidFill>
              <a:ln>
                <a:noFill/>
              </a:ln>
            </c:spPr>
          </c:marker>
          <c:dLbls>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Sheet1!$A$1:$A$6</c:f>
              <c:strCache>
                <c:ptCount val="6"/>
                <c:pt idx="0">
                  <c:v>Baseline</c:v>
                </c:pt>
                <c:pt idx="1">
                  <c:v>May</c:v>
                </c:pt>
                <c:pt idx="2">
                  <c:v>June</c:v>
                </c:pt>
                <c:pt idx="3">
                  <c:v>July</c:v>
                </c:pt>
                <c:pt idx="4">
                  <c:v>August</c:v>
                </c:pt>
                <c:pt idx="5">
                  <c:v>September</c:v>
                </c:pt>
              </c:strCache>
            </c:strRef>
          </c:cat>
          <c:val>
            <c:numRef>
              <c:f>Sheet1!$B$1:$B$6</c:f>
              <c:numCache>
                <c:formatCode>General</c:formatCode>
                <c:ptCount val="6"/>
                <c:pt idx="0">
                  <c:v>0.87</c:v>
                </c:pt>
                <c:pt idx="1">
                  <c:v>0.92</c:v>
                </c:pt>
                <c:pt idx="2">
                  <c:v>0.93</c:v>
                </c:pt>
                <c:pt idx="3">
                  <c:v>0.94</c:v>
                </c:pt>
                <c:pt idx="4">
                  <c:v>0.94</c:v>
                </c:pt>
                <c:pt idx="5">
                  <c:v>0.95</c:v>
                </c:pt>
              </c:numCache>
            </c:numRef>
          </c:val>
          <c:smooth val="0"/>
        </c:ser>
        <c:dLbls>
          <c:dLblPos val="b"/>
          <c:showLegendKey val="0"/>
          <c:showVal val="1"/>
          <c:showCatName val="0"/>
          <c:showSerName val="0"/>
          <c:showPercent val="0"/>
          <c:showBubbleSize val="0"/>
        </c:dLbls>
        <c:marker val="1"/>
        <c:smooth val="0"/>
        <c:axId val="440774304"/>
        <c:axId val="432237872"/>
      </c:lineChart>
      <c:catAx>
        <c:axId val="440774304"/>
        <c:scaling>
          <c:orientation val="minMax"/>
        </c:scaling>
        <c:delete val="0"/>
        <c:axPos val="b"/>
        <c:numFmt formatCode="General" sourceLinked="0"/>
        <c:majorTickMark val="out"/>
        <c:minorTickMark val="none"/>
        <c:tickLblPos val="nextTo"/>
        <c:crossAx val="432237872"/>
        <c:crosses val="autoZero"/>
        <c:auto val="1"/>
        <c:lblAlgn val="ctr"/>
        <c:lblOffset val="100"/>
        <c:noMultiLvlLbl val="0"/>
      </c:catAx>
      <c:valAx>
        <c:axId val="432237872"/>
        <c:scaling>
          <c:orientation val="minMax"/>
          <c:max val="1"/>
          <c:min val="0"/>
        </c:scaling>
        <c:delete val="0"/>
        <c:axPos val="l"/>
        <c:title>
          <c:tx>
            <c:rich>
              <a:bodyPr rot="-5400000" vert="horz"/>
              <a:lstStyle/>
              <a:p>
                <a:pPr>
                  <a:defRPr/>
                </a:pPr>
                <a:r>
                  <a:rPr lang="en-US"/>
                  <a:t>Percent Accuracy</a:t>
                </a:r>
              </a:p>
            </c:rich>
          </c:tx>
          <c:overlay val="0"/>
        </c:title>
        <c:numFmt formatCode="0.00%" sourceLinked="0"/>
        <c:majorTickMark val="out"/>
        <c:minorTickMark val="none"/>
        <c:tickLblPos val="nextTo"/>
        <c:crossAx val="440774304"/>
        <c:crosses val="autoZero"/>
        <c:crossBetween val="between"/>
      </c:valAx>
      <c:spPr>
        <a:solidFill>
          <a:srgbClr val="FEF3F0"/>
        </a:solidFill>
      </c:spPr>
    </c:plotArea>
    <c:legend>
      <c:legendPos val="b"/>
      <c:overlay val="0"/>
    </c:legend>
    <c:plotVisOnly val="1"/>
    <c:dispBlanksAs val="gap"/>
    <c:showDLblsOverMax val="0"/>
  </c:chart>
  <c:spPr>
    <a:solidFill>
      <a:srgbClr val="FEF3F0"/>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ILPQC Birth Certificate Accuracy </a:t>
            </a:r>
            <a:r>
              <a:rPr lang="en-US" sz="1800" b="1" i="0" baseline="0" dirty="0" smtClean="0">
                <a:effectLst/>
              </a:rPr>
              <a:t>Initiative </a:t>
            </a:r>
            <a:r>
              <a:rPr lang="en-US" sz="1800" b="1" i="0" baseline="0" dirty="0">
                <a:effectLst/>
              </a:rPr>
              <a:t>September Data</a:t>
            </a:r>
            <a:endParaRPr lang="en-US" dirty="0">
              <a:effectLst/>
            </a:endParaRPr>
          </a:p>
          <a:p>
            <a:pPr>
              <a:defRPr/>
            </a:pPr>
            <a:r>
              <a:rPr lang="en-US" sz="1800" b="1" i="0" baseline="0" dirty="0">
                <a:effectLst/>
              </a:rPr>
              <a:t>October 26, 2015</a:t>
            </a:r>
            <a:endParaRPr lang="en-US" dirty="0">
              <a:effectLst/>
            </a:endParaRPr>
          </a:p>
          <a:p>
            <a:pPr>
              <a:defRPr/>
            </a:pPr>
            <a:endParaRPr lang="en-US" dirty="0"/>
          </a:p>
        </c:rich>
      </c:tx>
      <c:overlay val="0"/>
    </c:title>
    <c:autoTitleDeleted val="0"/>
    <c:plotArea>
      <c:layout/>
      <c:barChart>
        <c:barDir val="col"/>
        <c:grouping val="clustered"/>
        <c:varyColors val="0"/>
        <c:ser>
          <c:idx val="0"/>
          <c:order val="0"/>
          <c:spPr>
            <a:solidFill>
              <a:srgbClr val="92D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FF00"/>
              </a:solidFill>
            </c:spPr>
          </c:dPt>
          <c:dPt>
            <c:idx val="7"/>
            <c:invertIfNegative val="0"/>
            <c:bubble3D val="0"/>
            <c:spPr>
              <a:solidFill>
                <a:srgbClr val="FFFF00"/>
              </a:solidFill>
            </c:spPr>
          </c:dPt>
          <c:dPt>
            <c:idx val="8"/>
            <c:invertIfNegative val="0"/>
            <c:bubble3D val="0"/>
            <c:spPr>
              <a:solidFill>
                <a:srgbClr val="FFFF00"/>
              </a:solidFill>
            </c:spPr>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Sheet3!$A$2:$A$18</c:f>
              <c:strCache>
                <c:ptCount val="17"/>
                <c:pt idx="0">
                  <c:v>Prenatal Care</c:v>
                </c:pt>
                <c:pt idx="1">
                  <c:v>Infant Feeding</c:v>
                </c:pt>
                <c:pt idx="2">
                  <c:v>LMP</c:v>
                </c:pt>
                <c:pt idx="3">
                  <c:v>WIC</c:v>
                </c:pt>
                <c:pt idx="4">
                  <c:v>Gestation at Delivery</c:v>
                </c:pt>
                <c:pt idx="5">
                  <c:v>Antibiotics</c:v>
                </c:pt>
                <c:pt idx="6">
                  <c:v>SSN</c:v>
                </c:pt>
                <c:pt idx="7">
                  <c:v>Augmentataion</c:v>
                </c:pt>
                <c:pt idx="8">
                  <c:v>Payment</c:v>
                </c:pt>
                <c:pt idx="9">
                  <c:v>Induction</c:v>
                </c:pt>
                <c:pt idx="10">
                  <c:v>Assisted Ventilation</c:v>
                </c:pt>
                <c:pt idx="11">
                  <c:v>Prev Preterm Delivery</c:v>
                </c:pt>
                <c:pt idx="12">
                  <c:v>ANS</c:v>
                </c:pt>
                <c:pt idx="13">
                  <c:v>Fetal Intolerance</c:v>
                </c:pt>
                <c:pt idx="14">
                  <c:v>HTN</c:v>
                </c:pt>
                <c:pt idx="15">
                  <c:v>NICU Admission</c:v>
                </c:pt>
                <c:pt idx="16">
                  <c:v>Maternal Transfusion</c:v>
                </c:pt>
              </c:strCache>
            </c:strRef>
          </c:cat>
          <c:val>
            <c:numRef>
              <c:f>Sheet3!$B$2:$B$18</c:f>
              <c:numCache>
                <c:formatCode>General</c:formatCode>
                <c:ptCount val="17"/>
                <c:pt idx="0">
                  <c:v>0.89675174013921111</c:v>
                </c:pt>
                <c:pt idx="1">
                  <c:v>0.89895470383275256</c:v>
                </c:pt>
                <c:pt idx="2">
                  <c:v>0.90845886442641943</c:v>
                </c:pt>
                <c:pt idx="3">
                  <c:v>0.9324796274738073</c:v>
                </c:pt>
                <c:pt idx="4">
                  <c:v>0.94186046511627908</c:v>
                </c:pt>
                <c:pt idx="5">
                  <c:v>0.94847775175644</c:v>
                </c:pt>
                <c:pt idx="6">
                  <c:v>0.94853801169590668</c:v>
                </c:pt>
                <c:pt idx="7">
                  <c:v>0.95305164319248881</c:v>
                </c:pt>
                <c:pt idx="8">
                  <c:v>0.95438596491228056</c:v>
                </c:pt>
                <c:pt idx="9">
                  <c:v>0.96270396270396252</c:v>
                </c:pt>
                <c:pt idx="10">
                  <c:v>0.96474735605170425</c:v>
                </c:pt>
                <c:pt idx="11">
                  <c:v>0.97655334114888659</c:v>
                </c:pt>
                <c:pt idx="12">
                  <c:v>0.97655334114888659</c:v>
                </c:pt>
                <c:pt idx="13">
                  <c:v>0.97655334114888659</c:v>
                </c:pt>
                <c:pt idx="14">
                  <c:v>0.97671711292200269</c:v>
                </c:pt>
                <c:pt idx="15">
                  <c:v>0.9918128654970757</c:v>
                </c:pt>
                <c:pt idx="16">
                  <c:v>0.99647473560517064</c:v>
                </c:pt>
              </c:numCache>
            </c:numRef>
          </c:val>
        </c:ser>
        <c:dLbls>
          <c:showLegendKey val="0"/>
          <c:showVal val="0"/>
          <c:showCatName val="0"/>
          <c:showSerName val="0"/>
          <c:showPercent val="0"/>
          <c:showBubbleSize val="0"/>
        </c:dLbls>
        <c:gapWidth val="150"/>
        <c:axId val="438642080"/>
        <c:axId val="438641520"/>
      </c:barChart>
      <c:scatterChart>
        <c:scatterStyle val="lineMarker"/>
        <c:varyColors val="0"/>
        <c:ser>
          <c:idx val="1"/>
          <c:order val="1"/>
          <c:spPr>
            <a:ln>
              <a:solidFill>
                <a:srgbClr val="FF0000"/>
              </a:solidFill>
              <a:prstDash val="dash"/>
            </a:ln>
          </c:spPr>
          <c:marker>
            <c:symbol val="none"/>
          </c:marker>
          <c:xVal>
            <c:numRef>
              <c:f>Sheet3!$F$4:$F$5</c:f>
              <c:numCache>
                <c:formatCode>General</c:formatCode>
                <c:ptCount val="2"/>
                <c:pt idx="0">
                  <c:v>0</c:v>
                </c:pt>
                <c:pt idx="1">
                  <c:v>1</c:v>
                </c:pt>
              </c:numCache>
            </c:numRef>
          </c:xVal>
          <c:yVal>
            <c:numRef>
              <c:f>Sheet3!$G$4:$G$5</c:f>
              <c:numCache>
                <c:formatCode>General</c:formatCode>
                <c:ptCount val="2"/>
                <c:pt idx="0">
                  <c:v>0.95000000000000029</c:v>
                </c:pt>
                <c:pt idx="1">
                  <c:v>0.95000000000000029</c:v>
                </c:pt>
              </c:numCache>
            </c:numRef>
          </c:yVal>
          <c:smooth val="0"/>
        </c:ser>
        <c:ser>
          <c:idx val="2"/>
          <c:order val="2"/>
          <c:spPr>
            <a:ln w="38100">
              <a:solidFill>
                <a:schemeClr val="tx1"/>
              </a:solidFill>
              <a:prstDash val="sysDot"/>
            </a:ln>
          </c:spPr>
          <c:marker>
            <c:symbol val="none"/>
          </c:marker>
          <c:xVal>
            <c:numRef>
              <c:f>Sheet3!$J$4:$J$5</c:f>
              <c:numCache>
                <c:formatCode>General</c:formatCode>
                <c:ptCount val="2"/>
                <c:pt idx="0">
                  <c:v>0</c:v>
                </c:pt>
                <c:pt idx="1">
                  <c:v>1</c:v>
                </c:pt>
              </c:numCache>
            </c:numRef>
          </c:xVal>
          <c:yVal>
            <c:numRef>
              <c:f>Sheet3!$K$4:$K$5</c:f>
              <c:numCache>
                <c:formatCode>General</c:formatCode>
                <c:ptCount val="2"/>
                <c:pt idx="0">
                  <c:v>0.9531400302322387</c:v>
                </c:pt>
                <c:pt idx="1">
                  <c:v>0.9531400302322387</c:v>
                </c:pt>
              </c:numCache>
            </c:numRef>
          </c:yVal>
          <c:smooth val="0"/>
        </c:ser>
        <c:ser>
          <c:idx val="3"/>
          <c:order val="3"/>
          <c:spPr>
            <a:ln>
              <a:solidFill>
                <a:srgbClr val="0070C0"/>
              </a:solidFill>
              <a:prstDash val="lgDashDot"/>
            </a:ln>
          </c:spPr>
          <c:marker>
            <c:symbol val="none"/>
          </c:marker>
          <c:xVal>
            <c:numRef>
              <c:f>Sheet3!$N$4:$N$5</c:f>
              <c:numCache>
                <c:formatCode>General</c:formatCode>
                <c:ptCount val="2"/>
                <c:pt idx="0">
                  <c:v>0</c:v>
                </c:pt>
                <c:pt idx="1">
                  <c:v>1</c:v>
                </c:pt>
              </c:numCache>
            </c:numRef>
          </c:xVal>
          <c:yVal>
            <c:numRef>
              <c:f>Sheet3!$O$4:$O$5</c:f>
              <c:numCache>
                <c:formatCode>General</c:formatCode>
                <c:ptCount val="2"/>
                <c:pt idx="0">
                  <c:v>0.87300000000000033</c:v>
                </c:pt>
                <c:pt idx="1">
                  <c:v>0.87300000000000033</c:v>
                </c:pt>
              </c:numCache>
            </c:numRef>
          </c:yVal>
          <c:smooth val="0"/>
        </c:ser>
        <c:dLbls>
          <c:showLegendKey val="0"/>
          <c:showVal val="0"/>
          <c:showCatName val="0"/>
          <c:showSerName val="0"/>
          <c:showPercent val="0"/>
          <c:showBubbleSize val="0"/>
        </c:dLbls>
        <c:axId val="438642640"/>
        <c:axId val="438643760"/>
      </c:scatterChart>
      <c:catAx>
        <c:axId val="438642080"/>
        <c:scaling>
          <c:orientation val="minMax"/>
        </c:scaling>
        <c:delete val="0"/>
        <c:axPos val="b"/>
        <c:numFmt formatCode="General" sourceLinked="0"/>
        <c:majorTickMark val="out"/>
        <c:minorTickMark val="none"/>
        <c:tickLblPos val="nextTo"/>
        <c:crossAx val="438641520"/>
        <c:crosses val="autoZero"/>
        <c:auto val="1"/>
        <c:lblAlgn val="ctr"/>
        <c:lblOffset val="100"/>
        <c:noMultiLvlLbl val="0"/>
      </c:catAx>
      <c:valAx>
        <c:axId val="438641520"/>
        <c:scaling>
          <c:orientation val="minMax"/>
          <c:max val="1"/>
          <c:min val="0"/>
        </c:scaling>
        <c:delete val="0"/>
        <c:axPos val="l"/>
        <c:title>
          <c:tx>
            <c:rich>
              <a:bodyPr rot="-5400000" vert="horz"/>
              <a:lstStyle/>
              <a:p>
                <a:pPr>
                  <a:defRPr/>
                </a:pPr>
                <a:r>
                  <a:rPr lang="en-US"/>
                  <a:t>Percent</a:t>
                </a:r>
                <a:r>
                  <a:rPr lang="en-US" baseline="0"/>
                  <a:t> Accuracy</a:t>
                </a:r>
                <a:endParaRPr lang="en-US"/>
              </a:p>
            </c:rich>
          </c:tx>
          <c:overlay val="0"/>
        </c:title>
        <c:numFmt formatCode="0.0%" sourceLinked="0"/>
        <c:majorTickMark val="out"/>
        <c:minorTickMark val="none"/>
        <c:tickLblPos val="nextTo"/>
        <c:crossAx val="438642080"/>
        <c:crosses val="autoZero"/>
        <c:crossBetween val="between"/>
      </c:valAx>
      <c:valAx>
        <c:axId val="438643760"/>
        <c:scaling>
          <c:orientation val="minMax"/>
        </c:scaling>
        <c:delete val="1"/>
        <c:axPos val="r"/>
        <c:numFmt formatCode="General" sourceLinked="1"/>
        <c:majorTickMark val="out"/>
        <c:minorTickMark val="none"/>
        <c:tickLblPos val="none"/>
        <c:crossAx val="438642640"/>
        <c:crosses val="max"/>
        <c:crossBetween val="midCat"/>
      </c:valAx>
      <c:valAx>
        <c:axId val="438642640"/>
        <c:scaling>
          <c:orientation val="minMax"/>
          <c:max val="1"/>
          <c:min val="0"/>
        </c:scaling>
        <c:delete val="1"/>
        <c:axPos val="t"/>
        <c:numFmt formatCode="General" sourceLinked="1"/>
        <c:majorTickMark val="out"/>
        <c:minorTickMark val="none"/>
        <c:tickLblPos val="none"/>
        <c:crossAx val="438643760"/>
        <c:crosses val="max"/>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ILPQC Average Birth Certificate Accuracy for 17 Key Variables</a:t>
            </a:r>
            <a:endParaRPr lang="en-US" dirty="0">
              <a:effectLst/>
            </a:endParaRPr>
          </a:p>
          <a:p>
            <a:pPr>
              <a:defRPr/>
            </a:pPr>
            <a:r>
              <a:rPr lang="en-US" sz="1800" b="1" i="0" baseline="0" dirty="0">
                <a:effectLst/>
              </a:rPr>
              <a:t>Comparing Baseline (Aug-Oct 2014) to </a:t>
            </a:r>
            <a:r>
              <a:rPr lang="en-US" sz="1800" b="1" i="0" baseline="0" dirty="0" smtClean="0">
                <a:effectLst/>
              </a:rPr>
              <a:t>September </a:t>
            </a:r>
            <a:r>
              <a:rPr lang="en-US" sz="1800" b="1" i="0" baseline="0" dirty="0">
                <a:effectLst/>
              </a:rPr>
              <a:t>2015 Audit Data</a:t>
            </a:r>
            <a:endParaRPr lang="en-US" dirty="0">
              <a:effectLst/>
            </a:endParaRPr>
          </a:p>
        </c:rich>
      </c:tx>
      <c:overlay val="0"/>
    </c:title>
    <c:autoTitleDeleted val="0"/>
    <c:plotArea>
      <c:layout/>
      <c:barChart>
        <c:barDir val="col"/>
        <c:grouping val="clustered"/>
        <c:varyColors val="0"/>
        <c:ser>
          <c:idx val="0"/>
          <c:order val="0"/>
          <c:tx>
            <c:strRef>
              <c:f>Sheet1!$B$1</c:f>
              <c:strCache>
                <c:ptCount val="1"/>
                <c:pt idx="0">
                  <c:v>Baseline (Aug-Oct 2014)</c:v>
                </c:pt>
              </c:strCache>
            </c:strRef>
          </c:tx>
          <c:spPr>
            <a:solidFill>
              <a:srgbClr val="004990"/>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Sheet1!$B$2:$B$18</c:f>
              <c:numCache>
                <c:formatCode>General</c:formatCode>
                <c:ptCount val="17"/>
                <c:pt idx="0">
                  <c:v>0.78300000000000003</c:v>
                </c:pt>
                <c:pt idx="1">
                  <c:v>0.8400000000000003</c:v>
                </c:pt>
                <c:pt idx="2">
                  <c:v>0.81</c:v>
                </c:pt>
                <c:pt idx="3">
                  <c:v>0.76700000000000035</c:v>
                </c:pt>
                <c:pt idx="4">
                  <c:v>0.88700000000000001</c:v>
                </c:pt>
                <c:pt idx="5">
                  <c:v>0.86000000000000032</c:v>
                </c:pt>
                <c:pt idx="6">
                  <c:v>0.95300000000000029</c:v>
                </c:pt>
                <c:pt idx="7">
                  <c:v>0.88700000000000001</c:v>
                </c:pt>
                <c:pt idx="8">
                  <c:v>0.86000000000000032</c:v>
                </c:pt>
                <c:pt idx="9">
                  <c:v>0.93</c:v>
                </c:pt>
                <c:pt idx="10">
                  <c:v>0.94299999999999995</c:v>
                </c:pt>
                <c:pt idx="11">
                  <c:v>0.95300000000000029</c:v>
                </c:pt>
                <c:pt idx="12">
                  <c:v>0.94299999999999995</c:v>
                </c:pt>
                <c:pt idx="13">
                  <c:v>0.95000000000000029</c:v>
                </c:pt>
                <c:pt idx="14">
                  <c:v>0.93700000000000039</c:v>
                </c:pt>
                <c:pt idx="15">
                  <c:v>0.9670000000000003</c:v>
                </c:pt>
                <c:pt idx="16">
                  <c:v>0.95300000000000029</c:v>
                </c:pt>
              </c:numCache>
            </c:numRef>
          </c:val>
        </c:ser>
        <c:ser>
          <c:idx val="1"/>
          <c:order val="1"/>
          <c:tx>
            <c:strRef>
              <c:f>Sheet1!$C$1</c:f>
              <c:strCache>
                <c:ptCount val="1"/>
                <c:pt idx="0">
                  <c:v>Sep-15</c:v>
                </c:pt>
              </c:strCache>
            </c:strRef>
          </c:tx>
          <c:spPr>
            <a:solidFill>
              <a:srgbClr val="F58466"/>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Sheet1!$C$2:$C$18</c:f>
              <c:numCache>
                <c:formatCode>General</c:formatCode>
                <c:ptCount val="17"/>
                <c:pt idx="0">
                  <c:v>0.9</c:v>
                </c:pt>
                <c:pt idx="1">
                  <c:v>0.9</c:v>
                </c:pt>
                <c:pt idx="2">
                  <c:v>0.91</c:v>
                </c:pt>
                <c:pt idx="3">
                  <c:v>0.93</c:v>
                </c:pt>
                <c:pt idx="4">
                  <c:v>0.94000000000000028</c:v>
                </c:pt>
                <c:pt idx="5">
                  <c:v>0.95000000000000029</c:v>
                </c:pt>
                <c:pt idx="6">
                  <c:v>0.95000000000000029</c:v>
                </c:pt>
                <c:pt idx="7">
                  <c:v>0.95000000000000029</c:v>
                </c:pt>
                <c:pt idx="8">
                  <c:v>0.95000000000000029</c:v>
                </c:pt>
                <c:pt idx="9">
                  <c:v>0.9600000000000003</c:v>
                </c:pt>
                <c:pt idx="10">
                  <c:v>0.9600000000000003</c:v>
                </c:pt>
                <c:pt idx="11">
                  <c:v>0.98</c:v>
                </c:pt>
                <c:pt idx="12">
                  <c:v>0.98</c:v>
                </c:pt>
                <c:pt idx="13">
                  <c:v>0.98</c:v>
                </c:pt>
                <c:pt idx="14">
                  <c:v>0.98</c:v>
                </c:pt>
                <c:pt idx="15">
                  <c:v>0.99</c:v>
                </c:pt>
                <c:pt idx="16">
                  <c:v>1</c:v>
                </c:pt>
              </c:numCache>
            </c:numRef>
          </c:val>
        </c:ser>
        <c:dLbls>
          <c:showLegendKey val="0"/>
          <c:showVal val="0"/>
          <c:showCatName val="0"/>
          <c:showSerName val="0"/>
          <c:showPercent val="0"/>
          <c:showBubbleSize val="0"/>
        </c:dLbls>
        <c:gapWidth val="150"/>
        <c:axId val="442089168"/>
        <c:axId val="450179808"/>
      </c:barChart>
      <c:scatterChart>
        <c:scatterStyle val="lineMarker"/>
        <c:varyColors val="0"/>
        <c:ser>
          <c:idx val="2"/>
          <c:order val="2"/>
          <c:tx>
            <c:v>95% Goal</c:v>
          </c:tx>
          <c:spPr>
            <a:ln>
              <a:solidFill>
                <a:srgbClr val="FF0000"/>
              </a:solidFill>
              <a:prstDash val="dash"/>
            </a:ln>
          </c:spPr>
          <c:marker>
            <c:symbol val="none"/>
          </c:marker>
          <c:xVal>
            <c:numRef>
              <c:f>Sheet1!$F$2:$F$3</c:f>
              <c:numCache>
                <c:formatCode>General</c:formatCode>
                <c:ptCount val="2"/>
                <c:pt idx="0">
                  <c:v>0</c:v>
                </c:pt>
                <c:pt idx="1">
                  <c:v>1</c:v>
                </c:pt>
              </c:numCache>
            </c:numRef>
          </c:xVal>
          <c:yVal>
            <c:numRef>
              <c:f>Sheet1!$G$2:$G$3</c:f>
              <c:numCache>
                <c:formatCode>General</c:formatCode>
                <c:ptCount val="2"/>
                <c:pt idx="0">
                  <c:v>0.95000000000000029</c:v>
                </c:pt>
                <c:pt idx="1">
                  <c:v>0.95000000000000029</c:v>
                </c:pt>
              </c:numCache>
            </c:numRef>
          </c:yVal>
          <c:smooth val="0"/>
        </c:ser>
        <c:dLbls>
          <c:showLegendKey val="0"/>
          <c:showVal val="0"/>
          <c:showCatName val="0"/>
          <c:showSerName val="0"/>
          <c:showPercent val="0"/>
          <c:showBubbleSize val="0"/>
        </c:dLbls>
        <c:axId val="450180928"/>
        <c:axId val="450179248"/>
      </c:scatterChart>
      <c:catAx>
        <c:axId val="442089168"/>
        <c:scaling>
          <c:orientation val="minMax"/>
        </c:scaling>
        <c:delete val="0"/>
        <c:axPos val="b"/>
        <c:numFmt formatCode="General" sourceLinked="0"/>
        <c:majorTickMark val="out"/>
        <c:minorTickMark val="none"/>
        <c:tickLblPos val="nextTo"/>
        <c:crossAx val="450179808"/>
        <c:crosses val="autoZero"/>
        <c:auto val="1"/>
        <c:lblAlgn val="ctr"/>
        <c:lblOffset val="100"/>
        <c:noMultiLvlLbl val="0"/>
      </c:catAx>
      <c:valAx>
        <c:axId val="450179808"/>
        <c:scaling>
          <c:orientation val="minMax"/>
          <c:max val="1"/>
          <c:min val="0"/>
        </c:scaling>
        <c:delete val="0"/>
        <c:axPos val="l"/>
        <c:title>
          <c:tx>
            <c:rich>
              <a:bodyPr rot="-5400000" vert="horz"/>
              <a:lstStyle/>
              <a:p>
                <a:pPr>
                  <a:defRPr/>
                </a:pPr>
                <a:r>
                  <a:rPr lang="en-US"/>
                  <a:t>Percent</a:t>
                </a:r>
                <a:r>
                  <a:rPr lang="en-US" baseline="0"/>
                  <a:t> Accuracy</a:t>
                </a:r>
                <a:endParaRPr lang="en-US"/>
              </a:p>
            </c:rich>
          </c:tx>
          <c:overlay val="0"/>
        </c:title>
        <c:numFmt formatCode="0.0%" sourceLinked="0"/>
        <c:majorTickMark val="out"/>
        <c:minorTickMark val="none"/>
        <c:tickLblPos val="nextTo"/>
        <c:crossAx val="442089168"/>
        <c:crosses val="autoZero"/>
        <c:crossBetween val="between"/>
      </c:valAx>
      <c:valAx>
        <c:axId val="450179248"/>
        <c:scaling>
          <c:orientation val="minMax"/>
        </c:scaling>
        <c:delete val="1"/>
        <c:axPos val="r"/>
        <c:numFmt formatCode="General" sourceLinked="1"/>
        <c:majorTickMark val="out"/>
        <c:minorTickMark val="none"/>
        <c:tickLblPos val="none"/>
        <c:crossAx val="450180928"/>
        <c:crosses val="max"/>
        <c:crossBetween val="midCat"/>
      </c:valAx>
      <c:valAx>
        <c:axId val="450180928"/>
        <c:scaling>
          <c:orientation val="minMax"/>
          <c:max val="1"/>
          <c:min val="0"/>
        </c:scaling>
        <c:delete val="1"/>
        <c:axPos val="t"/>
        <c:numFmt formatCode="General" sourceLinked="1"/>
        <c:majorTickMark val="out"/>
        <c:minorTickMark val="none"/>
        <c:tickLblPos val="none"/>
        <c:crossAx val="450179248"/>
        <c:crosses val="max"/>
        <c:crossBetween val="midCat"/>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Key variable guide and guidebook online</c:v>
                </c:pt>
                <c:pt idx="1">
                  <c:v>Training slide set online</c:v>
                </c:pt>
                <c:pt idx="2">
                  <c:v>Report on analysis of possible errors annually</c:v>
                </c:pt>
                <c:pt idx="3">
                  <c:v>Toolkit for adhoc audits</c:v>
                </c:pt>
                <c:pt idx="4">
                  <c:v>ILPQC.org discussion board</c:v>
                </c:pt>
                <c:pt idx="5">
                  <c:v>Workgroup with meetings</c:v>
                </c:pt>
              </c:strCache>
            </c:strRef>
          </c:cat>
          <c:val>
            <c:numRef>
              <c:f>Sheet1!$B$2:$B$7</c:f>
              <c:numCache>
                <c:formatCode>General</c:formatCode>
                <c:ptCount val="6"/>
                <c:pt idx="0">
                  <c:v>84.6</c:v>
                </c:pt>
                <c:pt idx="1">
                  <c:v>80.8</c:v>
                </c:pt>
                <c:pt idx="2">
                  <c:v>69.2</c:v>
                </c:pt>
                <c:pt idx="3">
                  <c:v>65.400000000000006</c:v>
                </c:pt>
                <c:pt idx="4">
                  <c:v>46.2</c:v>
                </c:pt>
                <c:pt idx="5">
                  <c:v>30.8</c:v>
                </c:pt>
              </c:numCache>
            </c:numRef>
          </c:val>
        </c:ser>
        <c:dLbls>
          <c:showLegendKey val="0"/>
          <c:showVal val="0"/>
          <c:showCatName val="0"/>
          <c:showSerName val="0"/>
          <c:showPercent val="0"/>
          <c:showBubbleSize val="0"/>
        </c:dLbls>
        <c:gapWidth val="182"/>
        <c:axId val="274595728"/>
        <c:axId val="274596288"/>
      </c:barChart>
      <c:catAx>
        <c:axId val="27459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596288"/>
        <c:crosses val="autoZero"/>
        <c:auto val="1"/>
        <c:lblAlgn val="ctr"/>
        <c:lblOffset val="100"/>
        <c:noMultiLvlLbl val="0"/>
      </c:catAx>
      <c:valAx>
        <c:axId val="274596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59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06FD6-20AC-D845-8B26-4EF7DFEB5381}"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6F8B7D3D-0290-704C-A02D-2B3FFCBBA98A}">
      <dgm:prSet phldrT="[Text]" custT="1"/>
      <dgm:spPr/>
      <dgm:t>
        <a:bodyPr/>
        <a:lstStyle/>
        <a:p>
          <a:r>
            <a:rPr lang="en-US" sz="2000" dirty="0" smtClean="0"/>
            <a:t> </a:t>
          </a:r>
          <a:r>
            <a:rPr lang="en-US" sz="2000" dirty="0" smtClean="0">
              <a:solidFill>
                <a:schemeClr val="tx1"/>
              </a:solidFill>
            </a:rPr>
            <a:t>1. Identification of cases</a:t>
          </a:r>
          <a:endParaRPr lang="en-US" sz="2000" dirty="0"/>
        </a:p>
      </dgm:t>
    </dgm:pt>
    <dgm:pt modelId="{F44E6BE4-9690-384D-914B-DDD563A197D5}" type="parTrans" cxnId="{C6678B4C-F9AF-974C-8F27-F8E35DB2D5DB}">
      <dgm:prSet/>
      <dgm:spPr/>
      <dgm:t>
        <a:bodyPr/>
        <a:lstStyle/>
        <a:p>
          <a:endParaRPr lang="en-US"/>
        </a:p>
      </dgm:t>
    </dgm:pt>
    <dgm:pt modelId="{E25E6F26-61AA-064C-A2F3-AF4DB5359787}" type="sibTrans" cxnId="{C6678B4C-F9AF-974C-8F27-F8E35DB2D5DB}">
      <dgm:prSet/>
      <dgm:spPr>
        <a:solidFill>
          <a:schemeClr val="bg2">
            <a:lumMod val="75000"/>
          </a:schemeClr>
        </a:solidFill>
      </dgm:spPr>
      <dgm:t>
        <a:bodyPr/>
        <a:lstStyle/>
        <a:p>
          <a:endParaRPr lang="en-US"/>
        </a:p>
      </dgm:t>
    </dgm:pt>
    <dgm:pt modelId="{38787BBC-361A-754D-9435-FA586FF44A90}">
      <dgm:prSet phldrT="[Text]" custT="1"/>
      <dgm:spPr/>
      <dgm:t>
        <a:bodyPr/>
        <a:lstStyle/>
        <a:p>
          <a:r>
            <a:rPr lang="en-US" sz="2000" dirty="0" smtClean="0">
              <a:solidFill>
                <a:srgbClr val="000000"/>
              </a:solidFill>
            </a:rPr>
            <a:t>2. Information collection, review by multidisciplinary committee </a:t>
          </a:r>
          <a:endParaRPr lang="en-US" sz="2000" dirty="0">
            <a:solidFill>
              <a:srgbClr val="000000"/>
            </a:solidFill>
          </a:endParaRPr>
        </a:p>
      </dgm:t>
    </dgm:pt>
    <dgm:pt modelId="{82263758-A97B-9D42-BD74-199E8641C7E0}" type="parTrans" cxnId="{7AFE72A7-4498-DE4B-88E8-2C0C8088B308}">
      <dgm:prSet/>
      <dgm:spPr/>
      <dgm:t>
        <a:bodyPr/>
        <a:lstStyle/>
        <a:p>
          <a:endParaRPr lang="en-US"/>
        </a:p>
      </dgm:t>
    </dgm:pt>
    <dgm:pt modelId="{5D6DDF62-312F-4F43-A35A-0270C63DC834}" type="sibTrans" cxnId="{7AFE72A7-4498-DE4B-88E8-2C0C8088B308}">
      <dgm:prSet/>
      <dgm:spPr/>
      <dgm:t>
        <a:bodyPr/>
        <a:lstStyle/>
        <a:p>
          <a:endParaRPr lang="en-US"/>
        </a:p>
      </dgm:t>
    </dgm:pt>
    <dgm:pt modelId="{5A54C79B-265E-2448-BB77-205F8786800E}">
      <dgm:prSet phldrT="[Text]" custT="1"/>
      <dgm:spPr/>
      <dgm:t>
        <a:bodyPr/>
        <a:lstStyle/>
        <a:p>
          <a:r>
            <a:rPr lang="en-US" sz="2000" dirty="0" smtClean="0">
              <a:solidFill>
                <a:srgbClr val="000000"/>
              </a:solidFill>
            </a:rPr>
            <a:t>3. Cause of Death, Contributing Factors and Quality Improvement Opportunities (QIO) identified</a:t>
          </a:r>
          <a:endParaRPr lang="en-US" sz="2000" dirty="0">
            <a:solidFill>
              <a:srgbClr val="000000"/>
            </a:solidFill>
          </a:endParaRPr>
        </a:p>
      </dgm:t>
    </dgm:pt>
    <dgm:pt modelId="{1BA3DE5C-D87C-1D4D-BACA-091A88EE48AA}" type="parTrans" cxnId="{C2665E88-A1F2-4144-8798-06735D99055B}">
      <dgm:prSet/>
      <dgm:spPr/>
      <dgm:t>
        <a:bodyPr/>
        <a:lstStyle/>
        <a:p>
          <a:endParaRPr lang="en-US"/>
        </a:p>
      </dgm:t>
    </dgm:pt>
    <dgm:pt modelId="{9A7D38C8-E287-BB4A-91BE-6C552ECF74E6}" type="sibTrans" cxnId="{C2665E88-A1F2-4144-8798-06735D99055B}">
      <dgm:prSet/>
      <dgm:spPr/>
      <dgm:t>
        <a:bodyPr/>
        <a:lstStyle/>
        <a:p>
          <a:endParaRPr lang="en-US"/>
        </a:p>
      </dgm:t>
    </dgm:pt>
    <dgm:pt modelId="{51DF9897-E504-474C-87E9-2E63D094EE98}">
      <dgm:prSet phldrT="[Text]" custT="1"/>
      <dgm:spPr/>
      <dgm:t>
        <a:bodyPr/>
        <a:lstStyle/>
        <a:p>
          <a:r>
            <a:rPr lang="en-US" sz="2000" dirty="0" smtClean="0">
              <a:solidFill>
                <a:srgbClr val="000000"/>
              </a:solidFill>
            </a:rPr>
            <a:t>4. Strategies to improve care and reduce morbidity and mortality</a:t>
          </a:r>
          <a:endParaRPr lang="en-US" sz="2000" dirty="0">
            <a:solidFill>
              <a:srgbClr val="000000"/>
            </a:solidFill>
          </a:endParaRPr>
        </a:p>
      </dgm:t>
    </dgm:pt>
    <dgm:pt modelId="{05F0B7B4-0FAD-8E4B-A639-07D1F4C9A9D8}" type="parTrans" cxnId="{231A9D03-3133-054B-9144-A24347D87AD7}">
      <dgm:prSet/>
      <dgm:spPr/>
      <dgm:t>
        <a:bodyPr/>
        <a:lstStyle/>
        <a:p>
          <a:endParaRPr lang="en-US"/>
        </a:p>
      </dgm:t>
    </dgm:pt>
    <dgm:pt modelId="{23624C64-5952-E040-9DDA-53A750FFFD65}" type="sibTrans" cxnId="{231A9D03-3133-054B-9144-A24347D87AD7}">
      <dgm:prSet/>
      <dgm:spPr/>
      <dgm:t>
        <a:bodyPr/>
        <a:lstStyle/>
        <a:p>
          <a:endParaRPr lang="en-US"/>
        </a:p>
      </dgm:t>
    </dgm:pt>
    <dgm:pt modelId="{D2E71520-54E4-BB46-ACBD-29BE51C0351C}">
      <dgm:prSet phldrT="[Text]" custT="1"/>
      <dgm:spPr/>
      <dgm:t>
        <a:bodyPr/>
        <a:lstStyle/>
        <a:p>
          <a:r>
            <a:rPr lang="en-US" sz="2000" dirty="0" smtClean="0">
              <a:solidFill>
                <a:srgbClr val="000000"/>
              </a:solidFill>
            </a:rPr>
            <a:t>5. Evaluation and Implementation of QI strategies and tools</a:t>
          </a:r>
          <a:endParaRPr lang="en-US" sz="2000" dirty="0">
            <a:solidFill>
              <a:srgbClr val="000000"/>
            </a:solidFill>
          </a:endParaRPr>
        </a:p>
      </dgm:t>
    </dgm:pt>
    <dgm:pt modelId="{AAC10F62-B52B-5047-A13A-C70606C79F05}" type="parTrans" cxnId="{BCE813C7-4345-4047-B4FC-AB191C4A5500}">
      <dgm:prSet/>
      <dgm:spPr/>
      <dgm:t>
        <a:bodyPr/>
        <a:lstStyle/>
        <a:p>
          <a:endParaRPr lang="en-US"/>
        </a:p>
      </dgm:t>
    </dgm:pt>
    <dgm:pt modelId="{33F49C03-B37D-3344-A9F2-2380E3A89242}" type="sibTrans" cxnId="{BCE813C7-4345-4047-B4FC-AB191C4A5500}">
      <dgm:prSet/>
      <dgm:spPr/>
      <dgm:t>
        <a:bodyPr/>
        <a:lstStyle/>
        <a:p>
          <a:endParaRPr lang="en-US"/>
        </a:p>
      </dgm:t>
    </dgm:pt>
    <dgm:pt modelId="{641318E9-55FF-CE4E-81BD-CDF005000664}" type="pres">
      <dgm:prSet presAssocID="{8D206FD6-20AC-D845-8B26-4EF7DFEB5381}" presName="Name0" presStyleCnt="0">
        <dgm:presLayoutVars>
          <dgm:dir/>
          <dgm:resizeHandles val="exact"/>
        </dgm:presLayoutVars>
      </dgm:prSet>
      <dgm:spPr/>
      <dgm:t>
        <a:bodyPr/>
        <a:lstStyle/>
        <a:p>
          <a:endParaRPr lang="en-US"/>
        </a:p>
      </dgm:t>
    </dgm:pt>
    <dgm:pt modelId="{84FB3808-B2EB-3947-8952-6E0FE3E7E868}" type="pres">
      <dgm:prSet presAssocID="{8D206FD6-20AC-D845-8B26-4EF7DFEB5381}" presName="cycle" presStyleCnt="0"/>
      <dgm:spPr/>
    </dgm:pt>
    <dgm:pt modelId="{2420F6A9-7AA8-F04E-BC9F-FD9A4A357741}" type="pres">
      <dgm:prSet presAssocID="{6F8B7D3D-0290-704C-A02D-2B3FFCBBA98A}" presName="nodeFirstNode" presStyleLbl="node1" presStyleIdx="0" presStyleCnt="5" custScaleX="109213" custScaleY="89426" custRadScaleRad="95214" custRadScaleInc="674">
        <dgm:presLayoutVars>
          <dgm:bulletEnabled val="1"/>
        </dgm:presLayoutVars>
      </dgm:prSet>
      <dgm:spPr/>
      <dgm:t>
        <a:bodyPr/>
        <a:lstStyle/>
        <a:p>
          <a:endParaRPr lang="en-US"/>
        </a:p>
      </dgm:t>
    </dgm:pt>
    <dgm:pt modelId="{1B07E161-2ED3-BA45-B485-E63452173B71}" type="pres">
      <dgm:prSet presAssocID="{E25E6F26-61AA-064C-A2F3-AF4DB5359787}" presName="sibTransFirstNode" presStyleLbl="bgShp" presStyleIdx="0" presStyleCnt="1" custLinFactNeighborX="781" custLinFactNeighborY="-3309"/>
      <dgm:spPr/>
      <dgm:t>
        <a:bodyPr/>
        <a:lstStyle/>
        <a:p>
          <a:endParaRPr lang="en-US"/>
        </a:p>
      </dgm:t>
    </dgm:pt>
    <dgm:pt modelId="{2BC83F09-191A-6B4A-AF14-9D2E16ED8385}" type="pres">
      <dgm:prSet presAssocID="{38787BBC-361A-754D-9435-FA586FF44A90}" presName="nodeFollowingNodes" presStyleLbl="node1" presStyleIdx="1" presStyleCnt="5" custScaleX="136500" custScaleY="113796" custRadScaleRad="120874" custRadScaleInc="5314">
        <dgm:presLayoutVars>
          <dgm:bulletEnabled val="1"/>
        </dgm:presLayoutVars>
      </dgm:prSet>
      <dgm:spPr/>
      <dgm:t>
        <a:bodyPr/>
        <a:lstStyle/>
        <a:p>
          <a:endParaRPr lang="en-US"/>
        </a:p>
      </dgm:t>
    </dgm:pt>
    <dgm:pt modelId="{803FE6CA-C253-1445-B5CC-48AF20809C38}" type="pres">
      <dgm:prSet presAssocID="{5A54C79B-265E-2448-BB77-205F8786800E}" presName="nodeFollowingNodes" presStyleLbl="node1" presStyleIdx="2" presStyleCnt="5" custScaleX="135095" custScaleY="133427" custRadScaleRad="119098" custRadScaleInc="-28885">
        <dgm:presLayoutVars>
          <dgm:bulletEnabled val="1"/>
        </dgm:presLayoutVars>
      </dgm:prSet>
      <dgm:spPr/>
      <dgm:t>
        <a:bodyPr/>
        <a:lstStyle/>
        <a:p>
          <a:endParaRPr lang="en-US"/>
        </a:p>
      </dgm:t>
    </dgm:pt>
    <dgm:pt modelId="{16D1855B-FE44-D741-8514-A9ED9ED5E710}" type="pres">
      <dgm:prSet presAssocID="{51DF9897-E504-474C-87E9-2E63D094EE98}" presName="nodeFollowingNodes" presStyleLbl="node1" presStyleIdx="3" presStyleCnt="5" custScaleX="120582" custScaleY="117523" custRadScaleRad="109986" custRadScaleInc="18778">
        <dgm:presLayoutVars>
          <dgm:bulletEnabled val="1"/>
        </dgm:presLayoutVars>
      </dgm:prSet>
      <dgm:spPr/>
      <dgm:t>
        <a:bodyPr/>
        <a:lstStyle/>
        <a:p>
          <a:endParaRPr lang="en-US"/>
        </a:p>
      </dgm:t>
    </dgm:pt>
    <dgm:pt modelId="{95340A20-0255-E640-8C38-E94D4BF8FD25}" type="pres">
      <dgm:prSet presAssocID="{D2E71520-54E4-BB46-ACBD-29BE51C0351C}" presName="nodeFollowingNodes" presStyleLbl="node1" presStyleIdx="4" presStyleCnt="5" custScaleX="107075" custScaleY="106163" custRadScaleRad="116180" custRadScaleInc="-5426">
        <dgm:presLayoutVars>
          <dgm:bulletEnabled val="1"/>
        </dgm:presLayoutVars>
      </dgm:prSet>
      <dgm:spPr/>
      <dgm:t>
        <a:bodyPr/>
        <a:lstStyle/>
        <a:p>
          <a:endParaRPr lang="en-US"/>
        </a:p>
      </dgm:t>
    </dgm:pt>
  </dgm:ptLst>
  <dgm:cxnLst>
    <dgm:cxn modelId="{C6678B4C-F9AF-974C-8F27-F8E35DB2D5DB}" srcId="{8D206FD6-20AC-D845-8B26-4EF7DFEB5381}" destId="{6F8B7D3D-0290-704C-A02D-2B3FFCBBA98A}" srcOrd="0" destOrd="0" parTransId="{F44E6BE4-9690-384D-914B-DDD563A197D5}" sibTransId="{E25E6F26-61AA-064C-A2F3-AF4DB5359787}"/>
    <dgm:cxn modelId="{9ABED7EB-2797-4F6B-BCBE-825B7D9B0BFF}" type="presOf" srcId="{6F8B7D3D-0290-704C-A02D-2B3FFCBBA98A}" destId="{2420F6A9-7AA8-F04E-BC9F-FD9A4A357741}" srcOrd="0" destOrd="0" presId="urn:microsoft.com/office/officeart/2005/8/layout/cycle3"/>
    <dgm:cxn modelId="{7AFE72A7-4498-DE4B-88E8-2C0C8088B308}" srcId="{8D206FD6-20AC-D845-8B26-4EF7DFEB5381}" destId="{38787BBC-361A-754D-9435-FA586FF44A90}" srcOrd="1" destOrd="0" parTransId="{82263758-A97B-9D42-BD74-199E8641C7E0}" sibTransId="{5D6DDF62-312F-4F43-A35A-0270C63DC834}"/>
    <dgm:cxn modelId="{C2665E88-A1F2-4144-8798-06735D99055B}" srcId="{8D206FD6-20AC-D845-8B26-4EF7DFEB5381}" destId="{5A54C79B-265E-2448-BB77-205F8786800E}" srcOrd="2" destOrd="0" parTransId="{1BA3DE5C-D87C-1D4D-BACA-091A88EE48AA}" sibTransId="{9A7D38C8-E287-BB4A-91BE-6C552ECF74E6}"/>
    <dgm:cxn modelId="{BCE813C7-4345-4047-B4FC-AB191C4A5500}" srcId="{8D206FD6-20AC-D845-8B26-4EF7DFEB5381}" destId="{D2E71520-54E4-BB46-ACBD-29BE51C0351C}" srcOrd="4" destOrd="0" parTransId="{AAC10F62-B52B-5047-A13A-C70606C79F05}" sibTransId="{33F49C03-B37D-3344-A9F2-2380E3A89242}"/>
    <dgm:cxn modelId="{43CB8A78-63CD-4C2F-9518-74A8D15D4A84}" type="presOf" srcId="{8D206FD6-20AC-D845-8B26-4EF7DFEB5381}" destId="{641318E9-55FF-CE4E-81BD-CDF005000664}" srcOrd="0" destOrd="0" presId="urn:microsoft.com/office/officeart/2005/8/layout/cycle3"/>
    <dgm:cxn modelId="{231A9D03-3133-054B-9144-A24347D87AD7}" srcId="{8D206FD6-20AC-D845-8B26-4EF7DFEB5381}" destId="{51DF9897-E504-474C-87E9-2E63D094EE98}" srcOrd="3" destOrd="0" parTransId="{05F0B7B4-0FAD-8E4B-A639-07D1F4C9A9D8}" sibTransId="{23624C64-5952-E040-9DDA-53A750FFFD65}"/>
    <dgm:cxn modelId="{88FEED6D-5C7A-4EEB-B535-2FECE5502078}" type="presOf" srcId="{51DF9897-E504-474C-87E9-2E63D094EE98}" destId="{16D1855B-FE44-D741-8514-A9ED9ED5E710}" srcOrd="0" destOrd="0" presId="urn:microsoft.com/office/officeart/2005/8/layout/cycle3"/>
    <dgm:cxn modelId="{C4D9E2BA-6FA3-4785-A5C9-B5468617DBA5}" type="presOf" srcId="{38787BBC-361A-754D-9435-FA586FF44A90}" destId="{2BC83F09-191A-6B4A-AF14-9D2E16ED8385}" srcOrd="0" destOrd="0" presId="urn:microsoft.com/office/officeart/2005/8/layout/cycle3"/>
    <dgm:cxn modelId="{18BD3667-F729-4BC8-B365-ABDD7EFAFCC2}" type="presOf" srcId="{E25E6F26-61AA-064C-A2F3-AF4DB5359787}" destId="{1B07E161-2ED3-BA45-B485-E63452173B71}" srcOrd="0" destOrd="0" presId="urn:microsoft.com/office/officeart/2005/8/layout/cycle3"/>
    <dgm:cxn modelId="{CDE947A9-5A92-4E89-A427-FF67F7B24385}" type="presOf" srcId="{D2E71520-54E4-BB46-ACBD-29BE51C0351C}" destId="{95340A20-0255-E640-8C38-E94D4BF8FD25}" srcOrd="0" destOrd="0" presId="urn:microsoft.com/office/officeart/2005/8/layout/cycle3"/>
    <dgm:cxn modelId="{3B01EBE4-CBB3-4797-B6C0-AE0947F84982}" type="presOf" srcId="{5A54C79B-265E-2448-BB77-205F8786800E}" destId="{803FE6CA-C253-1445-B5CC-48AF20809C38}" srcOrd="0" destOrd="0" presId="urn:microsoft.com/office/officeart/2005/8/layout/cycle3"/>
    <dgm:cxn modelId="{27ABDDCA-FCFE-43B8-88C6-C2E0A20866C7}" type="presParOf" srcId="{641318E9-55FF-CE4E-81BD-CDF005000664}" destId="{84FB3808-B2EB-3947-8952-6E0FE3E7E868}" srcOrd="0" destOrd="0" presId="urn:microsoft.com/office/officeart/2005/8/layout/cycle3"/>
    <dgm:cxn modelId="{76E5D5EB-9DF9-4309-926F-B6B3C7165740}" type="presParOf" srcId="{84FB3808-B2EB-3947-8952-6E0FE3E7E868}" destId="{2420F6A9-7AA8-F04E-BC9F-FD9A4A357741}" srcOrd="0" destOrd="0" presId="urn:microsoft.com/office/officeart/2005/8/layout/cycle3"/>
    <dgm:cxn modelId="{3C40BE2D-F3D3-4FBC-9EF5-086E1C439E2C}" type="presParOf" srcId="{84FB3808-B2EB-3947-8952-6E0FE3E7E868}" destId="{1B07E161-2ED3-BA45-B485-E63452173B71}" srcOrd="1" destOrd="0" presId="urn:microsoft.com/office/officeart/2005/8/layout/cycle3"/>
    <dgm:cxn modelId="{5A5BC808-5F98-40B4-8EE7-9B41580BD18A}" type="presParOf" srcId="{84FB3808-B2EB-3947-8952-6E0FE3E7E868}" destId="{2BC83F09-191A-6B4A-AF14-9D2E16ED8385}" srcOrd="2" destOrd="0" presId="urn:microsoft.com/office/officeart/2005/8/layout/cycle3"/>
    <dgm:cxn modelId="{5191F48E-31F9-412A-8FC2-98AE7D6F48F0}" type="presParOf" srcId="{84FB3808-B2EB-3947-8952-6E0FE3E7E868}" destId="{803FE6CA-C253-1445-B5CC-48AF20809C38}" srcOrd="3" destOrd="0" presId="urn:microsoft.com/office/officeart/2005/8/layout/cycle3"/>
    <dgm:cxn modelId="{CDA29138-ED67-4023-8552-4F06C782ADEE}" type="presParOf" srcId="{84FB3808-B2EB-3947-8952-6E0FE3E7E868}" destId="{16D1855B-FE44-D741-8514-A9ED9ED5E710}" srcOrd="4" destOrd="0" presId="urn:microsoft.com/office/officeart/2005/8/layout/cycle3"/>
    <dgm:cxn modelId="{F1DC2D6B-6FEA-46D0-8FF7-08E6BADC6EDB}" type="presParOf" srcId="{84FB3808-B2EB-3947-8952-6E0FE3E7E868}" destId="{95340A20-0255-E640-8C38-E94D4BF8FD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0.12212</cdr:x>
      <cdr:y>0.22947</cdr:y>
    </cdr:from>
    <cdr:to>
      <cdr:x>0.97179</cdr:x>
      <cdr:y>0.22947</cdr:y>
    </cdr:to>
    <cdr:cxnSp macro="">
      <cdr:nvCxnSpPr>
        <cdr:cNvPr id="3" name="Straight Connector 2"/>
        <cdr:cNvCxnSpPr/>
      </cdr:nvCxnSpPr>
      <cdr:spPr>
        <a:xfrm xmlns:a="http://schemas.openxmlformats.org/drawingml/2006/main" flipV="1">
          <a:off x="946292" y="1268774"/>
          <a:ext cx="6583680" cy="0"/>
        </a:xfrm>
        <a:prstGeom xmlns:a="http://schemas.openxmlformats.org/drawingml/2006/main" prst="line">
          <a:avLst/>
        </a:prstGeom>
        <a:ln xmlns:a="http://schemas.openxmlformats.org/drawingml/2006/main" w="15875">
          <a:solidFill>
            <a:srgbClr val="00499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11/17/2015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373299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11</a:t>
            </a:fld>
            <a:endParaRPr lang="en-US"/>
          </a:p>
        </p:txBody>
      </p:sp>
    </p:spTree>
    <p:extLst>
      <p:ext uri="{BB962C8B-B14F-4D97-AF65-F5344CB8AC3E}">
        <p14:creationId xmlns:p14="http://schemas.microsoft.com/office/powerpoint/2010/main" val="44792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77366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13</a:t>
            </a:fld>
            <a:endParaRPr lang="en-US" altLang="en-US">
              <a:latin typeface="Calibri" pitchFamily="34" charset="0"/>
            </a:endParaRPr>
          </a:p>
        </p:txBody>
      </p:sp>
    </p:spTree>
    <p:extLst>
      <p:ext uri="{BB962C8B-B14F-4D97-AF65-F5344CB8AC3E}">
        <p14:creationId xmlns:p14="http://schemas.microsoft.com/office/powerpoint/2010/main" val="271024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14</a:t>
            </a:fld>
            <a:endParaRPr lang="en-US"/>
          </a:p>
        </p:txBody>
      </p:sp>
    </p:spTree>
    <p:extLst>
      <p:ext uri="{BB962C8B-B14F-4D97-AF65-F5344CB8AC3E}">
        <p14:creationId xmlns:p14="http://schemas.microsoft.com/office/powerpoint/2010/main" val="447923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15</a:t>
            </a:fld>
            <a:endParaRPr lang="en-US"/>
          </a:p>
        </p:txBody>
      </p:sp>
    </p:spTree>
    <p:extLst>
      <p:ext uri="{BB962C8B-B14F-4D97-AF65-F5344CB8AC3E}">
        <p14:creationId xmlns:p14="http://schemas.microsoft.com/office/powerpoint/2010/main" val="3108049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16</a:t>
            </a:fld>
            <a:endParaRPr lang="en-US"/>
          </a:p>
        </p:txBody>
      </p:sp>
    </p:spTree>
    <p:extLst>
      <p:ext uri="{BB962C8B-B14F-4D97-AF65-F5344CB8AC3E}">
        <p14:creationId xmlns:p14="http://schemas.microsoft.com/office/powerpoint/2010/main" val="157332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17</a:t>
            </a:fld>
            <a:endParaRPr lang="en-US"/>
          </a:p>
        </p:txBody>
      </p:sp>
    </p:spTree>
    <p:extLst>
      <p:ext uri="{BB962C8B-B14F-4D97-AF65-F5344CB8AC3E}">
        <p14:creationId xmlns:p14="http://schemas.microsoft.com/office/powerpoint/2010/main" val="3092589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18</a:t>
            </a:fld>
            <a:endParaRPr lang="en-US"/>
          </a:p>
        </p:txBody>
      </p:sp>
    </p:spTree>
    <p:extLst>
      <p:ext uri="{BB962C8B-B14F-4D97-AF65-F5344CB8AC3E}">
        <p14:creationId xmlns:p14="http://schemas.microsoft.com/office/powerpoint/2010/main" val="12234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19</a:t>
            </a:fld>
            <a:endParaRPr lang="en-US" altLang="en-US">
              <a:latin typeface="Calibri" pitchFamily="34" charset="0"/>
            </a:endParaRPr>
          </a:p>
        </p:txBody>
      </p:sp>
    </p:spTree>
    <p:extLst>
      <p:ext uri="{BB962C8B-B14F-4D97-AF65-F5344CB8AC3E}">
        <p14:creationId xmlns:p14="http://schemas.microsoft.com/office/powerpoint/2010/main" val="20204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345930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20</a:t>
            </a:fld>
            <a:endParaRPr lang="en-US"/>
          </a:p>
        </p:txBody>
      </p:sp>
    </p:spTree>
    <p:extLst>
      <p:ext uri="{BB962C8B-B14F-4D97-AF65-F5344CB8AC3E}">
        <p14:creationId xmlns:p14="http://schemas.microsoft.com/office/powerpoint/2010/main" val="32611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21</a:t>
            </a:fld>
            <a:endParaRPr lang="en-US"/>
          </a:p>
        </p:txBody>
      </p:sp>
    </p:spTree>
    <p:extLst>
      <p:ext uri="{BB962C8B-B14F-4D97-AF65-F5344CB8AC3E}">
        <p14:creationId xmlns:p14="http://schemas.microsoft.com/office/powerpoint/2010/main" val="1961409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3413721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val="149280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255162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43"/>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91420" rIns="91420" bIns="91420" numCol="1" anchor="t" anchorCtr="0" compatLnSpc="1">
            <a:prstTxWarp prst="textNoShape">
              <a:avLst/>
            </a:prstTxWarp>
          </a:bodyPr>
          <a:lstStyle/>
          <a:p>
            <a:endParaRPr lang="en-US" altLang="en-US" smtClean="0"/>
          </a:p>
        </p:txBody>
      </p:sp>
      <p:sp>
        <p:nvSpPr>
          <p:cNvPr id="49155" name="Shape 244"/>
          <p:cNvSpPr>
            <a:spLocks noGrp="1" noRot="1" noChangeAspect="1" noTextEdit="1"/>
          </p:cNvSpPr>
          <p:nvPr>
            <p:ph type="sldImg" idx="2"/>
          </p:nvPr>
        </p:nvSpPr>
        <p:spPr bwMode="auto">
          <a:xfrm>
            <a:off x="1182688" y="696913"/>
            <a:ext cx="4646612"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21400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07382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236"/>
          <p:cNvSpPr>
            <a:spLocks noGrp="1"/>
          </p:cNvSpPr>
          <p:nvPr>
            <p:ph type="body" idx="1"/>
          </p:nvPr>
        </p:nvSpPr>
        <p:spPr bwMode="auto">
          <a:xfrm>
            <a:off x="701675" y="4344025"/>
            <a:ext cx="560705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23555" name="Shape 237"/>
          <p:cNvSpPr>
            <a:spLocks noGrp="1" noRot="1" noChangeAspect="1" noTextEdit="1"/>
          </p:cNvSpPr>
          <p:nvPr>
            <p:ph type="sldImg" idx="2"/>
          </p:nvPr>
        </p:nvSpPr>
        <p:spPr bwMode="auto">
          <a:xfrm>
            <a:off x="12192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66040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284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8097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3</a:t>
            </a:fld>
            <a:endParaRPr lang="en-US" altLang="en-US">
              <a:latin typeface="Calibri" pitchFamily="34" charset="0"/>
            </a:endParaRPr>
          </a:p>
        </p:txBody>
      </p:sp>
    </p:spTree>
    <p:extLst>
      <p:ext uri="{BB962C8B-B14F-4D97-AF65-F5344CB8AC3E}">
        <p14:creationId xmlns:p14="http://schemas.microsoft.com/office/powerpoint/2010/main" val="124283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64FC26E8-C405-4B24-B87B-C896E89B11E5}" type="slidenum">
              <a:rPr lang="en-US" altLang="en-US">
                <a:solidFill>
                  <a:srgbClr val="000000"/>
                </a:solidFill>
                <a:latin typeface="Calibri" pitchFamily="34" charset="0"/>
              </a:rPr>
              <a:pPr/>
              <a:t>33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0537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74126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36"/>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
        <p:nvSpPr>
          <p:cNvPr id="48131" name="Shape 237"/>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70941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Here  is an example of patient education materials from the Preeclampsia Foundation.</a:t>
            </a:r>
          </a:p>
        </p:txBody>
      </p:sp>
      <p:sp>
        <p:nvSpPr>
          <p:cNvPr id="188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rgbClr val="44002E"/>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rgbClr val="44002E"/>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rgbClr val="44002E"/>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9pPr>
          </a:lstStyle>
          <a:p>
            <a:pPr eaLnBrk="1" hangingPunct="1"/>
            <a:fld id="{BD9FA0DA-33A8-4930-BAEC-18344ABDA7E2}" type="slidenum">
              <a:rPr lang="en-US" altLang="en-US" sz="1200">
                <a:solidFill>
                  <a:srgbClr val="000000"/>
                </a:solidFill>
                <a:latin typeface="Calibri" panose="020F0502020204030204" pitchFamily="34" charset="0"/>
              </a:rPr>
              <a:pPr eaLnBrk="1" hangingPunct="1"/>
              <a:t>36</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17263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1475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the process we go</a:t>
            </a:r>
            <a:r>
              <a:rPr lang="en-US" baseline="0" dirty="0" smtClean="0"/>
              <a:t> through to collect and analyze the data that guides us towards toolkit development.</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41221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Contributing factors R/T the healthcare providers</a:t>
            </a:r>
            <a:r>
              <a:rPr lang="en-US" baseline="0" dirty="0" smtClean="0">
                <a:latin typeface="Arial" charset="0"/>
              </a:rPr>
              <a:t> involved in the care of the patient were identified in 96% of the cases and of these, the factors which definitely or probably contributed to the fatal outcome were Delay in Dx, ineffective tx and misdiagnosis.</a:t>
            </a:r>
          </a:p>
          <a:p>
            <a:pPr eaLnBrk="1" hangingPunct="1">
              <a:spcBef>
                <a:spcPct val="0"/>
              </a:spcBef>
            </a:pPr>
            <a:r>
              <a:rPr lang="en-US" baseline="0" dirty="0" smtClean="0">
                <a:latin typeface="Arial" charset="0"/>
              </a:rPr>
              <a:t>At least 1 healthcare facility factor was identified in 12 (48%) of the deaths and the most frequent factors that contributed to the deaths include:  inadequate staff and lack of continuity of care.</a:t>
            </a:r>
          </a:p>
          <a:p>
            <a:pPr eaLnBrk="1" hangingPunct="1">
              <a:spcBef>
                <a:spcPct val="0"/>
              </a:spcBef>
            </a:pPr>
            <a:endParaRPr lang="en-US" dirty="0">
              <a:latin typeface="Arial" charset="0"/>
            </a:endParaRPr>
          </a:p>
        </p:txBody>
      </p:sp>
      <p:sp>
        <p:nvSpPr>
          <p:cNvPr id="142339"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rgbClr val="000000"/>
                </a:solidFill>
              </a:rPr>
              <a:t>CA-PAMR Technical Report 2002-2004</a:t>
            </a:r>
          </a:p>
        </p:txBody>
      </p:sp>
      <p:sp>
        <p:nvSpPr>
          <p:cNvPr id="142340"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7CC6175-050E-E04C-AE38-0109BF73B4ED}" type="datetime1">
              <a:rPr lang="en-US" sz="1200" smtClean="0">
                <a:solidFill>
                  <a:srgbClr val="000000"/>
                </a:solidFill>
                <a:latin typeface="Arial" charset="0"/>
              </a:rPr>
              <a:pPr eaLnBrk="1" hangingPunct="1"/>
              <a:t>11/17/2015</a:t>
            </a:fld>
            <a:endParaRPr lang="en-US" sz="1200" dirty="0">
              <a:solidFill>
                <a:srgbClr val="000000"/>
              </a:solidFill>
              <a:latin typeface="Arial" charset="0"/>
            </a:endParaRPr>
          </a:p>
        </p:txBody>
      </p:sp>
      <p:sp>
        <p:nvSpPr>
          <p:cNvPr id="142341"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036B035-C6FB-D042-933D-6547FDD47CCF}" type="slidenum">
              <a:rPr lang="en-US" sz="1200">
                <a:solidFill>
                  <a:srgbClr val="000000"/>
                </a:solidFill>
                <a:latin typeface="Arial" charset="0"/>
              </a:rPr>
              <a:pPr eaLnBrk="1" hangingPunct="1"/>
              <a:t>40</a:t>
            </a:fld>
            <a:endParaRPr lang="en-US" sz="1200" dirty="0">
              <a:solidFill>
                <a:srgbClr val="000000"/>
              </a:solidFill>
              <a:latin typeface="Arial" charset="0"/>
            </a:endParaRPr>
          </a:p>
        </p:txBody>
      </p:sp>
      <p:sp>
        <p:nvSpPr>
          <p:cNvPr id="142342" name="Footer Placeholder 1"/>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1167" indent="-285064" eaLnBrk="0" hangingPunct="0">
              <a:defRPr sz="2400">
                <a:solidFill>
                  <a:schemeClr val="tx1"/>
                </a:solidFill>
                <a:latin typeface="Calibri" charset="0"/>
                <a:ea typeface="ＭＳ Ｐゴシック" charset="0"/>
              </a:defRPr>
            </a:lvl2pPr>
            <a:lvl3pPr marL="1140257" indent="-228051" eaLnBrk="0" hangingPunct="0">
              <a:defRPr sz="2400">
                <a:solidFill>
                  <a:schemeClr val="tx1"/>
                </a:solidFill>
                <a:latin typeface="Calibri" charset="0"/>
                <a:ea typeface="ＭＳ Ｐゴシック" charset="0"/>
              </a:defRPr>
            </a:lvl3pPr>
            <a:lvl4pPr marL="1596360" indent="-228051" eaLnBrk="0" hangingPunct="0">
              <a:defRPr sz="2400">
                <a:solidFill>
                  <a:schemeClr val="tx1"/>
                </a:solidFill>
                <a:latin typeface="Calibri" charset="0"/>
                <a:ea typeface="ＭＳ Ｐゴシック" charset="0"/>
              </a:defRPr>
            </a:lvl4pPr>
            <a:lvl5pPr marL="2052462" indent="-228051" eaLnBrk="0" hangingPunct="0">
              <a:defRPr sz="2400">
                <a:solidFill>
                  <a:schemeClr val="tx1"/>
                </a:solidFill>
                <a:latin typeface="Calibri" charset="0"/>
                <a:ea typeface="ＭＳ Ｐゴシック" charset="0"/>
              </a:defRPr>
            </a:lvl5pPr>
            <a:lvl6pPr marL="2508565" indent="-228051" eaLnBrk="0" fontAlgn="base" hangingPunct="0">
              <a:spcBef>
                <a:spcPct val="0"/>
              </a:spcBef>
              <a:spcAft>
                <a:spcPct val="0"/>
              </a:spcAft>
              <a:defRPr sz="2400">
                <a:solidFill>
                  <a:schemeClr val="tx1"/>
                </a:solidFill>
                <a:latin typeface="Calibri" charset="0"/>
                <a:ea typeface="ＭＳ Ｐゴシック" charset="0"/>
              </a:defRPr>
            </a:lvl6pPr>
            <a:lvl7pPr marL="2964668" indent="-228051" eaLnBrk="0" fontAlgn="base" hangingPunct="0">
              <a:spcBef>
                <a:spcPct val="0"/>
              </a:spcBef>
              <a:spcAft>
                <a:spcPct val="0"/>
              </a:spcAft>
              <a:defRPr sz="2400">
                <a:solidFill>
                  <a:schemeClr val="tx1"/>
                </a:solidFill>
                <a:latin typeface="Calibri" charset="0"/>
                <a:ea typeface="ＭＳ Ｐゴシック" charset="0"/>
              </a:defRPr>
            </a:lvl7pPr>
            <a:lvl8pPr marL="3420770" indent="-228051" eaLnBrk="0" fontAlgn="base" hangingPunct="0">
              <a:spcBef>
                <a:spcPct val="0"/>
              </a:spcBef>
              <a:spcAft>
                <a:spcPct val="0"/>
              </a:spcAft>
              <a:defRPr sz="2400">
                <a:solidFill>
                  <a:schemeClr val="tx1"/>
                </a:solidFill>
                <a:latin typeface="Calibri" charset="0"/>
                <a:ea typeface="ＭＳ Ｐゴシック" charset="0"/>
              </a:defRPr>
            </a:lvl8pPr>
            <a:lvl9pPr marL="3876873" indent="-22805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dirty="0">
                <a:solidFill>
                  <a:srgbClr val="000000"/>
                </a:solidFill>
              </a:rPr>
              <a:t>CONFIDENTIAL _ not for distribution outside CA-PAMR</a:t>
            </a:r>
          </a:p>
        </p:txBody>
      </p:sp>
    </p:spTree>
    <p:extLst>
      <p:ext uri="{BB962C8B-B14F-4D97-AF65-F5344CB8AC3E}">
        <p14:creationId xmlns:p14="http://schemas.microsoft.com/office/powerpoint/2010/main" val="1007057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xfrm>
            <a:off x="1020763" y="412750"/>
            <a:ext cx="4646612"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Arial" charset="0"/>
              </a:rPr>
              <a:t>TALKING </a:t>
            </a:r>
            <a:r>
              <a:rPr lang="en-US" dirty="0">
                <a:latin typeface="Arial" charset="0"/>
              </a:rPr>
              <a:t>POINTS:  </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CA PAMR Committee judged that there was a strong-to-good chance to have altered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fatal outcome in 40% of all the pregnancy-related deaths in California in 2002 to 2004. </a:t>
            </a:r>
          </a:p>
          <a:p>
            <a:pPr eaLnBrk="1" hangingPunct="1">
              <a:spcBef>
                <a:spcPct val="0"/>
              </a:spcBef>
            </a:pPr>
            <a:endParaRPr lang="en-US" dirty="0">
              <a:latin typeface="Arial" charset="0"/>
            </a:endParaRPr>
          </a:p>
          <a:p>
            <a:pPr eaLnBrk="1" hangingPunct="1">
              <a:spcBef>
                <a:spcPct val="0"/>
              </a:spcBef>
            </a:pPr>
            <a:r>
              <a:rPr lang="en-US" dirty="0" smtClean="0">
                <a:latin typeface="Arial" charset="0"/>
              </a:rPr>
              <a:t>12 </a:t>
            </a:r>
            <a:r>
              <a:rPr lang="en-US" dirty="0">
                <a:latin typeface="Arial" charset="0"/>
              </a:rPr>
              <a:t>of the </a:t>
            </a:r>
            <a:r>
              <a:rPr lang="en-US" dirty="0" smtClean="0">
                <a:latin typeface="Arial" charset="0"/>
              </a:rPr>
              <a:t>25 </a:t>
            </a:r>
            <a:r>
              <a:rPr lang="en-US" dirty="0">
                <a:latin typeface="Arial" charset="0"/>
              </a:rPr>
              <a:t>cases of preeclampsia (50%) had a good–to-strong chance to alter outcome. </a:t>
            </a:r>
          </a:p>
          <a:p>
            <a:pPr eaLnBrk="1" hangingPunct="1">
              <a:spcBef>
                <a:spcPct val="0"/>
              </a:spcBef>
            </a:pPr>
            <a:r>
              <a:rPr lang="en-US" dirty="0">
                <a:latin typeface="Arial" charset="0"/>
              </a:rPr>
              <a:t>In comparison, none of the 15 deaths from amniotic fluid embolism had a good-to-strong chance to alter outcome. </a:t>
            </a:r>
          </a:p>
          <a:p>
            <a:pPr eaLnBrk="1" hangingPunct="1">
              <a:spcBef>
                <a:spcPct val="0"/>
              </a:spcBef>
            </a:pPr>
            <a:r>
              <a:rPr lang="en-US" dirty="0">
                <a:latin typeface="Arial" charset="0"/>
              </a:rPr>
              <a:t> </a:t>
            </a:r>
          </a:p>
          <a:p>
            <a:pPr eaLnBrk="1" hangingPunct="1">
              <a:spcBef>
                <a:spcPct val="0"/>
              </a:spcBef>
            </a:pPr>
            <a:r>
              <a:rPr lang="en-US" dirty="0" smtClean="0">
                <a:latin typeface="Arial" charset="0"/>
              </a:rPr>
              <a:t>Data </a:t>
            </a:r>
            <a:r>
              <a:rPr lang="en-US" dirty="0">
                <a:latin typeface="Arial" charset="0"/>
              </a:rPr>
              <a:t>Source: CA PAMR, Pregnancy-Related Deaths; 2002-2004 (N=145)</a:t>
            </a:r>
          </a:p>
          <a:p>
            <a:pPr eaLnBrk="1" hangingPunct="1">
              <a:spcBef>
                <a:spcPct val="0"/>
              </a:spcBef>
            </a:pPr>
            <a:endParaRPr lang="en-US" dirty="0">
              <a:latin typeface="Arial" charset="0"/>
            </a:endParaRPr>
          </a:p>
        </p:txBody>
      </p:sp>
      <p:sp>
        <p:nvSpPr>
          <p:cNvPr id="140291"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dirty="0">
                <a:solidFill>
                  <a:srgbClr val="000000"/>
                </a:solidFill>
                <a:latin typeface="Arial" charset="0"/>
              </a:rPr>
              <a:t>CA-PAMR Technical Report 2002-2004</a:t>
            </a:r>
          </a:p>
        </p:txBody>
      </p:sp>
      <p:sp>
        <p:nvSpPr>
          <p:cNvPr id="140292"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8FEBFC86-A484-2941-98C1-CAD15A7D7B5D}" type="datetime1">
              <a:rPr lang="en-US" sz="1200" smtClean="0">
                <a:solidFill>
                  <a:srgbClr val="000000"/>
                </a:solidFill>
                <a:latin typeface="Arial" charset="0"/>
              </a:rPr>
              <a:pPr eaLnBrk="1" fontAlgn="base" hangingPunct="1">
                <a:spcBef>
                  <a:spcPct val="0"/>
                </a:spcBef>
                <a:spcAft>
                  <a:spcPct val="0"/>
                </a:spcAft>
              </a:pPr>
              <a:t>11/17/2015</a:t>
            </a:fld>
            <a:endParaRPr lang="en-US" sz="1200" dirty="0">
              <a:solidFill>
                <a:srgbClr val="000000"/>
              </a:solidFill>
              <a:latin typeface="Arial" charset="0"/>
            </a:endParaRPr>
          </a:p>
        </p:txBody>
      </p:sp>
      <p:sp>
        <p:nvSpPr>
          <p:cNvPr id="140293"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33800F6-CC2D-1F42-B6D6-4C32C6E1A627}" type="slidenum">
              <a:rPr lang="en-US" sz="1200">
                <a:solidFill>
                  <a:srgbClr val="000000"/>
                </a:solidFill>
                <a:latin typeface="Arial" charset="0"/>
              </a:rPr>
              <a:pPr eaLnBrk="1" fontAlgn="base" hangingPunct="1">
                <a:spcBef>
                  <a:spcPct val="0"/>
                </a:spcBef>
                <a:spcAft>
                  <a:spcPct val="0"/>
                </a:spcAft>
              </a:pPr>
              <a:t>41</a:t>
            </a:fld>
            <a:endParaRPr lang="en-US" sz="1200" dirty="0">
              <a:solidFill>
                <a:srgbClr val="000000"/>
              </a:solidFill>
              <a:latin typeface="Arial" charset="0"/>
            </a:endParaRPr>
          </a:p>
        </p:txBody>
      </p:sp>
      <p:sp>
        <p:nvSpPr>
          <p:cNvPr id="140294" name="Footer Placeholder 1"/>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872" indent="-285720" eaLnBrk="0" hangingPunct="0">
              <a:defRPr sz="2400">
                <a:solidFill>
                  <a:schemeClr val="tx1"/>
                </a:solidFill>
                <a:latin typeface="Calibri" charset="0"/>
                <a:ea typeface="ＭＳ Ｐゴシック" charset="0"/>
              </a:defRPr>
            </a:lvl2pPr>
            <a:lvl3pPr marL="1142880" indent="-228576" eaLnBrk="0" hangingPunct="0">
              <a:defRPr sz="2400">
                <a:solidFill>
                  <a:schemeClr val="tx1"/>
                </a:solidFill>
                <a:latin typeface="Calibri" charset="0"/>
                <a:ea typeface="ＭＳ Ｐゴシック" charset="0"/>
              </a:defRPr>
            </a:lvl3pPr>
            <a:lvl4pPr marL="1600032" indent="-228576" eaLnBrk="0" hangingPunct="0">
              <a:defRPr sz="2400">
                <a:solidFill>
                  <a:schemeClr val="tx1"/>
                </a:solidFill>
                <a:latin typeface="Calibri" charset="0"/>
                <a:ea typeface="ＭＳ Ｐゴシック" charset="0"/>
              </a:defRPr>
            </a:lvl4pPr>
            <a:lvl5pPr marL="2057183" indent="-228576" eaLnBrk="0" hangingPunct="0">
              <a:defRPr sz="2400">
                <a:solidFill>
                  <a:schemeClr val="tx1"/>
                </a:solidFill>
                <a:latin typeface="Calibri" charset="0"/>
                <a:ea typeface="ＭＳ Ｐゴシック" charset="0"/>
              </a:defRPr>
            </a:lvl5pPr>
            <a:lvl6pPr marL="2514335" indent="-228576" eaLnBrk="0" fontAlgn="base" hangingPunct="0">
              <a:spcBef>
                <a:spcPct val="0"/>
              </a:spcBef>
              <a:spcAft>
                <a:spcPct val="0"/>
              </a:spcAft>
              <a:defRPr sz="2400">
                <a:solidFill>
                  <a:schemeClr val="tx1"/>
                </a:solidFill>
                <a:latin typeface="Calibri" charset="0"/>
                <a:ea typeface="ＭＳ Ｐゴシック" charset="0"/>
              </a:defRPr>
            </a:lvl6pPr>
            <a:lvl7pPr marL="2971487" indent="-228576" eaLnBrk="0" fontAlgn="base" hangingPunct="0">
              <a:spcBef>
                <a:spcPct val="0"/>
              </a:spcBef>
              <a:spcAft>
                <a:spcPct val="0"/>
              </a:spcAft>
              <a:defRPr sz="2400">
                <a:solidFill>
                  <a:schemeClr val="tx1"/>
                </a:solidFill>
                <a:latin typeface="Calibri" charset="0"/>
                <a:ea typeface="ＭＳ Ｐゴシック" charset="0"/>
              </a:defRPr>
            </a:lvl7pPr>
            <a:lvl8pPr marL="3428638" indent="-228576" eaLnBrk="0" fontAlgn="base" hangingPunct="0">
              <a:spcBef>
                <a:spcPct val="0"/>
              </a:spcBef>
              <a:spcAft>
                <a:spcPct val="0"/>
              </a:spcAft>
              <a:defRPr sz="2400">
                <a:solidFill>
                  <a:schemeClr val="tx1"/>
                </a:solidFill>
                <a:latin typeface="Calibri" charset="0"/>
                <a:ea typeface="ＭＳ Ｐゴシック" charset="0"/>
              </a:defRPr>
            </a:lvl8pPr>
            <a:lvl9pPr marL="3885790" indent="-228576"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dirty="0">
                <a:solidFill>
                  <a:srgbClr val="000000"/>
                </a:solidFill>
              </a:rPr>
              <a:t>CONFIDENTIAL _ not for distribution outside CA-PAMR</a:t>
            </a:r>
          </a:p>
        </p:txBody>
      </p:sp>
    </p:spTree>
    <p:extLst>
      <p:ext uri="{BB962C8B-B14F-4D97-AF65-F5344CB8AC3E}">
        <p14:creationId xmlns:p14="http://schemas.microsoft.com/office/powerpoint/2010/main" val="194612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977162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88429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4</a:t>
            </a:fld>
            <a:endParaRPr lang="en-US" altLang="en-US">
              <a:latin typeface="Calibri" pitchFamily="34" charset="0"/>
            </a:endParaRPr>
          </a:p>
        </p:txBody>
      </p:sp>
    </p:spTree>
    <p:extLst>
      <p:ext uri="{BB962C8B-B14F-4D97-AF65-F5344CB8AC3E}">
        <p14:creationId xmlns:p14="http://schemas.microsoft.com/office/powerpoint/2010/main" val="4017722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 sample Box from Stanford University.  Each</a:t>
            </a:r>
            <a:r>
              <a:rPr lang="en-US" baseline="0" dirty="0" smtClean="0"/>
              <a:t> facility can customize their own box based on their hospital formulary.</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32418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573462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a:t>
            </a:r>
            <a:r>
              <a:rPr lang="en-US" baseline="0" dirty="0" smtClean="0"/>
              <a:t> tool that is designed to aid in the early recognition and response to a patient’s deteriorating condition as the disease process progresses in severity.  The next slide is a continuation of this form with interventions based on the number of triggers.</a:t>
            </a:r>
            <a:endParaRPr lang="en-US" dirty="0"/>
          </a:p>
        </p:txBody>
      </p:sp>
      <p:sp>
        <p:nvSpPr>
          <p:cNvPr id="4" name="Slide Number Placeholder 3"/>
          <p:cNvSpPr>
            <a:spLocks noGrp="1"/>
          </p:cNvSpPr>
          <p:nvPr>
            <p:ph type="sldNum" sz="quarter" idx="10"/>
          </p:nvPr>
        </p:nvSpPr>
        <p:spPr/>
        <p:txBody>
          <a:bodyPr/>
          <a:lstStyle/>
          <a:p>
            <a:fld id="{D3BF90E9-91A6-C349-99F2-3814E953B3D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16415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104900" y="696913"/>
            <a:ext cx="4648200" cy="3486150"/>
          </a:xfrm>
          <a:ln/>
        </p:spPr>
      </p:sp>
      <p:sp>
        <p:nvSpPr>
          <p:cNvPr id="1423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hope is that </a:t>
            </a:r>
            <a:r>
              <a:rPr lang="en-US" dirty="0" smtClean="0">
                <a:ea typeface="ＭＳ Ｐゴシック" charset="0"/>
                <a:cs typeface="ＭＳ Ｐゴシック" charset="0"/>
              </a:rPr>
              <a:t>this Early</a:t>
            </a:r>
            <a:r>
              <a:rPr lang="en-US" baseline="0" dirty="0" smtClean="0">
                <a:ea typeface="ＭＳ Ｐゴシック" charset="0"/>
                <a:cs typeface="ＭＳ Ｐゴシック" charset="0"/>
              </a:rPr>
              <a:t> Recognition Tool</a:t>
            </a:r>
            <a:r>
              <a:rPr lang="en-US" dirty="0" smtClean="0">
                <a:ea typeface="ＭＳ Ｐゴシック" charset="0"/>
                <a:cs typeface="ＭＳ Ｐゴシック" charset="0"/>
              </a:rPr>
              <a:t> </a:t>
            </a:r>
            <a:r>
              <a:rPr lang="en-US" dirty="0">
                <a:ea typeface="ＭＳ Ｐゴシック" charset="0"/>
                <a:cs typeface="ＭＳ Ｐゴシック" charset="0"/>
              </a:rPr>
              <a:t>can be incorporated into the maternal notes and can be initiated in prenatal </a:t>
            </a:r>
            <a:r>
              <a:rPr lang="en-US" dirty="0" smtClean="0">
                <a:ea typeface="ＭＳ Ｐゴシック" charset="0"/>
                <a:cs typeface="ＭＳ Ｐゴシック" charset="0"/>
              </a:rPr>
              <a:t>clinics </a:t>
            </a:r>
            <a:r>
              <a:rPr lang="en-US" dirty="0">
                <a:ea typeface="ＭＳ Ｐゴシック" charset="0"/>
                <a:cs typeface="ＭＳ Ｐゴシック" charset="0"/>
              </a:rPr>
              <a:t>and utilized as </a:t>
            </a:r>
            <a:r>
              <a:rPr lang="en-US" dirty="0" smtClean="0">
                <a:ea typeface="ＭＳ Ｐゴシック" charset="0"/>
                <a:cs typeface="ＭＳ Ｐゴシック" charset="0"/>
              </a:rPr>
              <a:t>vital</a:t>
            </a:r>
            <a:r>
              <a:rPr lang="en-US" baseline="0" dirty="0" smtClean="0">
                <a:ea typeface="ＭＳ Ｐゴシック" charset="0"/>
                <a:cs typeface="ＭＳ Ｐゴシック" charset="0"/>
              </a:rPr>
              <a:t> sign</a:t>
            </a:r>
            <a:r>
              <a:rPr lang="en-US" dirty="0" smtClean="0">
                <a:ea typeface="ＭＳ Ｐゴシック" charset="0"/>
                <a:cs typeface="ＭＳ Ｐゴシック" charset="0"/>
              </a:rPr>
              <a:t> </a:t>
            </a:r>
            <a:r>
              <a:rPr lang="en-US" dirty="0">
                <a:ea typeface="ＭＳ Ｐゴシック" charset="0"/>
                <a:cs typeface="ＭＳ Ｐゴシック" charset="0"/>
              </a:rPr>
              <a:t>documentation until discharge.  The chart stays with the </a:t>
            </a:r>
            <a:r>
              <a:rPr lang="en-US" dirty="0" smtClean="0">
                <a:ea typeface="ＭＳ Ｐゴシック" charset="0"/>
                <a:cs typeface="ＭＳ Ｐゴシック" charset="0"/>
              </a:rPr>
              <a:t>patient </a:t>
            </a:r>
            <a:r>
              <a:rPr lang="en-US" dirty="0">
                <a:ea typeface="ＭＳ Ｐゴシック" charset="0"/>
                <a:cs typeface="ＭＳ Ｐゴシック" charset="0"/>
              </a:rPr>
              <a:t>until discharge creating a visual trend of individual physiology and allows assessment and </a:t>
            </a:r>
            <a:r>
              <a:rPr lang="en-US" dirty="0" smtClean="0">
                <a:ea typeface="ＭＳ Ｐゴシック" charset="0"/>
                <a:cs typeface="ＭＳ Ｐゴシック" charset="0"/>
              </a:rPr>
              <a:t>treatment </a:t>
            </a:r>
            <a:r>
              <a:rPr lang="en-US" dirty="0">
                <a:ea typeface="ＭＳ Ｐゴシック" charset="0"/>
                <a:cs typeface="ＭＳ Ｐゴシック" charset="0"/>
              </a:rPr>
              <a:t>based on what is abnormal for </a:t>
            </a:r>
            <a:r>
              <a:rPr lang="en-US" dirty="0" smtClean="0">
                <a:ea typeface="ＭＳ Ｐゴシック" charset="0"/>
                <a:cs typeface="ＭＳ Ｐゴシック" charset="0"/>
              </a:rPr>
              <a:t>the patient.</a:t>
            </a:r>
            <a:endParaRPr lang="en-US" dirty="0">
              <a:ea typeface="ＭＳ Ｐゴシック" charset="0"/>
              <a:cs typeface="ＭＳ Ｐゴシック" charset="0"/>
            </a:endParaRPr>
          </a:p>
        </p:txBody>
      </p:sp>
      <p:sp>
        <p:nvSpPr>
          <p:cNvPr id="1423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D2486A2-E438-8546-90CD-00E3863F7D58}" type="slidenum">
              <a:rPr lang="en-US" sz="1200">
                <a:solidFill>
                  <a:prstClr val="black"/>
                </a:solidFill>
              </a:rPr>
              <a:pPr/>
              <a:t>52</a:t>
            </a:fld>
            <a:endParaRPr lang="en-US" sz="1200" dirty="0">
              <a:solidFill>
                <a:prstClr val="black"/>
              </a:solidFill>
            </a:endParaRPr>
          </a:p>
        </p:txBody>
      </p:sp>
    </p:spTree>
    <p:extLst>
      <p:ext uri="{BB962C8B-B14F-4D97-AF65-F5344CB8AC3E}">
        <p14:creationId xmlns:p14="http://schemas.microsoft.com/office/powerpoint/2010/main" val="3777478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Here  is an example of</a:t>
            </a:r>
            <a:r>
              <a:rPr lang="en-US" baseline="0" dirty="0" smtClean="0"/>
              <a:t> </a:t>
            </a:r>
            <a:r>
              <a:rPr lang="en-US" dirty="0" smtClean="0"/>
              <a:t>patient</a:t>
            </a:r>
            <a:r>
              <a:rPr lang="en-US" baseline="0" dirty="0" smtClean="0"/>
              <a:t> education materials from the Preeclampsia Foundation.</a:t>
            </a:r>
            <a:endParaRPr lang="en-US" dirty="0"/>
          </a:p>
        </p:txBody>
      </p:sp>
      <p:sp>
        <p:nvSpPr>
          <p:cNvPr id="4" name="Slide Number Placeholder 3"/>
          <p:cNvSpPr>
            <a:spLocks noGrp="1"/>
          </p:cNvSpPr>
          <p:nvPr>
            <p:ph type="sldNum" sz="quarter" idx="10"/>
          </p:nvPr>
        </p:nvSpPr>
        <p:spPr/>
        <p:txBody>
          <a:bodyPr/>
          <a:lstStyle/>
          <a:p>
            <a:fld id="{909F3FA3-B954-264A-B414-8AF5A591C0F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479406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Champions</a:t>
            </a:r>
            <a:r>
              <a:rPr lang="en-US" baseline="0" dirty="0" smtClean="0"/>
              <a:t> will be both local at each hospital, regional (through hospital local OB groups) and nationally by being in alignment with organizations like ACOG, SOGC, NICE.  </a:t>
            </a:r>
          </a:p>
          <a:p>
            <a:pPr marL="0" indent="0">
              <a:buFontTx/>
              <a:buNone/>
            </a:pPr>
            <a:r>
              <a:rPr lang="en-US" baseline="0" dirty="0" smtClean="0"/>
              <a:t>Distribute the rationale and evidence including: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Data from maternal mortality reviews and other large databases. This may still be received with resistance as most physicians and other healthcare professionals will view their own personal experience as different.</a:t>
            </a:r>
          </a:p>
          <a:p>
            <a:pPr marL="171450" indent="-171450">
              <a:buFontTx/>
              <a:buChar char="-"/>
            </a:pPr>
            <a:r>
              <a:rPr lang="en-US" baseline="0" dirty="0" smtClean="0"/>
              <a:t>Distribute the evidence and rationale through publications, and local and regional presentations.</a:t>
            </a:r>
          </a:p>
        </p:txBody>
      </p:sp>
      <p:sp>
        <p:nvSpPr>
          <p:cNvPr id="4" name="Slide Number Placeholder 3"/>
          <p:cNvSpPr>
            <a:spLocks noGrp="1"/>
          </p:cNvSpPr>
          <p:nvPr>
            <p:ph type="sldNum" sz="quarter" idx="10"/>
          </p:nvPr>
        </p:nvSpPr>
        <p:spPr/>
        <p:txBody>
          <a:bodyPr/>
          <a:lstStyle/>
          <a:p>
            <a:pPr>
              <a:defRPr/>
            </a:pPr>
            <a:fld id="{A46471BD-F3E2-5244-A951-C2BD0D938176}" type="slidenum">
              <a:rPr lang="en-US" smtClean="0">
                <a:solidFill>
                  <a:srgbClr val="000000"/>
                </a:solidFill>
              </a:rPr>
              <a:pPr>
                <a:defRPr/>
              </a:pPr>
              <a:t>56</a:t>
            </a:fld>
            <a:endParaRPr lang="en-US" dirty="0">
              <a:solidFill>
                <a:srgbClr val="000000"/>
              </a:solidFill>
            </a:endParaRPr>
          </a:p>
        </p:txBody>
      </p:sp>
    </p:spTree>
    <p:extLst>
      <p:ext uri="{BB962C8B-B14F-4D97-AF65-F5344CB8AC3E}">
        <p14:creationId xmlns:p14="http://schemas.microsoft.com/office/powerpoint/2010/main" val="3345524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96F38E-2D6D-435C-8449-0DE9CBF9143F}"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2783156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ADFEC-F93D-48F6-A4BE-1ED33F6A438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439602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7DDA2-E745-40D0-809D-978E53EEDB3F}"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38252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9A30E6-E036-409D-9FB4-C13937841E52}"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30385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24" indent="-291163">
              <a:defRPr>
                <a:solidFill>
                  <a:schemeClr val="tx1"/>
                </a:solidFill>
                <a:latin typeface="Arial" pitchFamily="34" charset="0"/>
                <a:ea typeface="MS PGothic" pitchFamily="34" charset="-128"/>
              </a:defRPr>
            </a:lvl2pPr>
            <a:lvl3pPr marL="1164653" indent="-232930">
              <a:defRPr>
                <a:solidFill>
                  <a:schemeClr val="tx1"/>
                </a:solidFill>
                <a:latin typeface="Arial" pitchFamily="34" charset="0"/>
                <a:ea typeface="MS PGothic" pitchFamily="34" charset="-128"/>
              </a:defRPr>
            </a:lvl3pPr>
            <a:lvl4pPr marL="1630513" indent="-232930">
              <a:defRPr>
                <a:solidFill>
                  <a:schemeClr val="tx1"/>
                </a:solidFill>
                <a:latin typeface="Arial" pitchFamily="34" charset="0"/>
                <a:ea typeface="MS PGothic" pitchFamily="34" charset="-128"/>
              </a:defRPr>
            </a:lvl4pPr>
            <a:lvl5pPr marL="2096375" indent="-232930">
              <a:defRPr>
                <a:solidFill>
                  <a:schemeClr val="tx1"/>
                </a:solidFill>
                <a:latin typeface="Arial" pitchFamily="34" charset="0"/>
                <a:ea typeface="MS PGothic" pitchFamily="34" charset="-128"/>
              </a:defRPr>
            </a:lvl5pPr>
            <a:lvl6pPr marL="2562235" indent="-232930" eaLnBrk="0" fontAlgn="base" hangingPunct="0">
              <a:spcBef>
                <a:spcPct val="0"/>
              </a:spcBef>
              <a:spcAft>
                <a:spcPct val="0"/>
              </a:spcAft>
              <a:defRPr>
                <a:solidFill>
                  <a:schemeClr val="tx1"/>
                </a:solidFill>
                <a:latin typeface="Arial" pitchFamily="34" charset="0"/>
                <a:ea typeface="MS PGothic" pitchFamily="34" charset="-128"/>
              </a:defRPr>
            </a:lvl6pPr>
            <a:lvl7pPr marL="3028097" indent="-232930" eaLnBrk="0" fontAlgn="base" hangingPunct="0">
              <a:spcBef>
                <a:spcPct val="0"/>
              </a:spcBef>
              <a:spcAft>
                <a:spcPct val="0"/>
              </a:spcAft>
              <a:defRPr>
                <a:solidFill>
                  <a:schemeClr val="tx1"/>
                </a:solidFill>
                <a:latin typeface="Arial" pitchFamily="34" charset="0"/>
                <a:ea typeface="MS PGothic" pitchFamily="34" charset="-128"/>
              </a:defRPr>
            </a:lvl7pPr>
            <a:lvl8pPr marL="3493958" indent="-232930" eaLnBrk="0" fontAlgn="base" hangingPunct="0">
              <a:spcBef>
                <a:spcPct val="0"/>
              </a:spcBef>
              <a:spcAft>
                <a:spcPct val="0"/>
              </a:spcAft>
              <a:defRPr>
                <a:solidFill>
                  <a:schemeClr val="tx1"/>
                </a:solidFill>
                <a:latin typeface="Arial" pitchFamily="34" charset="0"/>
                <a:ea typeface="MS PGothic" pitchFamily="34" charset="-128"/>
              </a:defRPr>
            </a:lvl8pPr>
            <a:lvl9pPr marL="3959819" indent="-232930" eaLnBrk="0" fontAlgn="base" hangingPunct="0">
              <a:spcBef>
                <a:spcPct val="0"/>
              </a:spcBef>
              <a:spcAft>
                <a:spcPct val="0"/>
              </a:spcAft>
              <a:defRPr>
                <a:solidFill>
                  <a:schemeClr val="tx1"/>
                </a:solidFill>
                <a:latin typeface="Arial" pitchFamily="34" charset="0"/>
                <a:ea typeface="MS PGothic" pitchFamily="34" charset="-128"/>
              </a:defRPr>
            </a:lvl9pPr>
          </a:lstStyle>
          <a:p>
            <a:fld id="{728A82AB-5A91-4892-AB8C-E83DAB7404C2}" type="slidenum">
              <a:rPr lang="en-US" altLang="en-US">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23085858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647B-B5AA-41EB-959B-EF588ABB5AB4}"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15108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t>68</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09" indent="-285734"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2937" indent="-228587"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112" indent="-228587"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287" indent="-228587"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461"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63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8810"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5985" indent="-228587"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D041E54-936B-4420-983E-DEEFADB0312C}"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24793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24" indent="-291163">
              <a:defRPr>
                <a:solidFill>
                  <a:schemeClr val="tx1"/>
                </a:solidFill>
                <a:latin typeface="Arial" pitchFamily="34" charset="0"/>
                <a:ea typeface="MS PGothic" pitchFamily="34" charset="-128"/>
              </a:defRPr>
            </a:lvl2pPr>
            <a:lvl3pPr marL="1164653" indent="-232930">
              <a:defRPr>
                <a:solidFill>
                  <a:schemeClr val="tx1"/>
                </a:solidFill>
                <a:latin typeface="Arial" pitchFamily="34" charset="0"/>
                <a:ea typeface="MS PGothic" pitchFamily="34" charset="-128"/>
              </a:defRPr>
            </a:lvl3pPr>
            <a:lvl4pPr marL="1630513" indent="-232930">
              <a:defRPr>
                <a:solidFill>
                  <a:schemeClr val="tx1"/>
                </a:solidFill>
                <a:latin typeface="Arial" pitchFamily="34" charset="0"/>
                <a:ea typeface="MS PGothic" pitchFamily="34" charset="-128"/>
              </a:defRPr>
            </a:lvl4pPr>
            <a:lvl5pPr marL="2096375" indent="-232930">
              <a:defRPr>
                <a:solidFill>
                  <a:schemeClr val="tx1"/>
                </a:solidFill>
                <a:latin typeface="Arial" pitchFamily="34" charset="0"/>
                <a:ea typeface="MS PGothic" pitchFamily="34" charset="-128"/>
              </a:defRPr>
            </a:lvl5pPr>
            <a:lvl6pPr marL="2562235" indent="-232930" eaLnBrk="0" fontAlgn="base" hangingPunct="0">
              <a:spcBef>
                <a:spcPct val="0"/>
              </a:spcBef>
              <a:spcAft>
                <a:spcPct val="0"/>
              </a:spcAft>
              <a:defRPr>
                <a:solidFill>
                  <a:schemeClr val="tx1"/>
                </a:solidFill>
                <a:latin typeface="Arial" pitchFamily="34" charset="0"/>
                <a:ea typeface="MS PGothic" pitchFamily="34" charset="-128"/>
              </a:defRPr>
            </a:lvl6pPr>
            <a:lvl7pPr marL="3028097" indent="-232930" eaLnBrk="0" fontAlgn="base" hangingPunct="0">
              <a:spcBef>
                <a:spcPct val="0"/>
              </a:spcBef>
              <a:spcAft>
                <a:spcPct val="0"/>
              </a:spcAft>
              <a:defRPr>
                <a:solidFill>
                  <a:schemeClr val="tx1"/>
                </a:solidFill>
                <a:latin typeface="Arial" pitchFamily="34" charset="0"/>
                <a:ea typeface="MS PGothic" pitchFamily="34" charset="-128"/>
              </a:defRPr>
            </a:lvl7pPr>
            <a:lvl8pPr marL="3493958" indent="-232930" eaLnBrk="0" fontAlgn="base" hangingPunct="0">
              <a:spcBef>
                <a:spcPct val="0"/>
              </a:spcBef>
              <a:spcAft>
                <a:spcPct val="0"/>
              </a:spcAft>
              <a:defRPr>
                <a:solidFill>
                  <a:schemeClr val="tx1"/>
                </a:solidFill>
                <a:latin typeface="Arial" pitchFamily="34" charset="0"/>
                <a:ea typeface="MS PGothic" pitchFamily="34" charset="-128"/>
              </a:defRPr>
            </a:lvl8pPr>
            <a:lvl9pPr marL="3959819" indent="-232930" eaLnBrk="0" fontAlgn="base" hangingPunct="0">
              <a:spcBef>
                <a:spcPct val="0"/>
              </a:spcBef>
              <a:spcAft>
                <a:spcPct val="0"/>
              </a:spcAft>
              <a:defRPr>
                <a:solidFill>
                  <a:schemeClr val="tx1"/>
                </a:solidFill>
                <a:latin typeface="Arial" pitchFamily="34" charset="0"/>
                <a:ea typeface="MS PGothic" pitchFamily="34" charset="-128"/>
              </a:defRPr>
            </a:lvl9pPr>
          </a:lstStyle>
          <a:p>
            <a:fld id="{460AA6DD-DB9B-4ECF-8007-06681669E900}"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110079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09" indent="-285734">
              <a:defRPr>
                <a:solidFill>
                  <a:schemeClr val="tx1"/>
                </a:solidFill>
                <a:latin typeface="Arial" pitchFamily="34" charset="0"/>
                <a:ea typeface="MS PGothic" pitchFamily="34" charset="-128"/>
              </a:defRPr>
            </a:lvl2pPr>
            <a:lvl3pPr marL="1142937" indent="-228587">
              <a:defRPr>
                <a:solidFill>
                  <a:schemeClr val="tx1"/>
                </a:solidFill>
                <a:latin typeface="Arial" pitchFamily="34" charset="0"/>
                <a:ea typeface="MS PGothic" pitchFamily="34" charset="-128"/>
              </a:defRPr>
            </a:lvl3pPr>
            <a:lvl4pPr marL="1600112" indent="-228587">
              <a:defRPr>
                <a:solidFill>
                  <a:schemeClr val="tx1"/>
                </a:solidFill>
                <a:latin typeface="Arial" pitchFamily="34" charset="0"/>
                <a:ea typeface="MS PGothic" pitchFamily="34" charset="-128"/>
              </a:defRPr>
            </a:lvl4pPr>
            <a:lvl5pPr marL="2057287" indent="-228587">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fld id="{0304CBC4-A3B7-49FC-838C-A1FECAA602B6}" type="slidenum">
              <a:rPr lang="en-US">
                <a:latin typeface="Calibri" pitchFamily="34" charset="0"/>
              </a:rPr>
              <a:pPr/>
              <a:t>8</a:t>
            </a:fld>
            <a:endParaRPr lang="en-US">
              <a:latin typeface="Calibri" pitchFamily="34" charset="0"/>
            </a:endParaRPr>
          </a:p>
        </p:txBody>
      </p:sp>
    </p:spTree>
    <p:extLst>
      <p:ext uri="{BB962C8B-B14F-4D97-AF65-F5344CB8AC3E}">
        <p14:creationId xmlns:p14="http://schemas.microsoft.com/office/powerpoint/2010/main" val="250937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406803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dirty="0">
                <a:solidFill>
                  <a:srgbClr val="000000"/>
                </a:solidFill>
                <a:latin typeface="Times New Roman" charset="0"/>
                <a:ea typeface="ＭＳ Ｐゴシック" charset="0"/>
                <a:cs typeface="ＭＳ Ｐゴシック"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grpSp>
      </p:grpSp>
      <p:pic>
        <p:nvPicPr>
          <p:cNvPr id="18" name="Picture 26" descr="CMQC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495800" cy="168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62600" y="46039"/>
            <a:ext cx="3581400" cy="144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5" name="Rectangle 19"/>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r>
              <a:rPr lang="en-US" smtClean="0"/>
              <a:t>Click to edit Master title style</a:t>
            </a:r>
            <a:endParaRPr lang="en-US"/>
          </a:p>
        </p:txBody>
      </p:sp>
      <p:sp>
        <p:nvSpPr>
          <p:cNvPr id="29716" name="Rectangle 20"/>
          <p:cNvSpPr>
            <a:spLocks noGrp="1" noChangeArrowheads="1"/>
          </p:cNvSpPr>
          <p:nvPr>
            <p:ph type="subTitle" idx="1"/>
          </p:nvPr>
        </p:nvSpPr>
        <p:spPr>
          <a:xfrm>
            <a:off x="2438400" y="4267200"/>
            <a:ext cx="6705600" cy="2286000"/>
          </a:xfrm>
        </p:spPr>
        <p:txBody>
          <a:bodyPr/>
          <a:lstStyle>
            <a:lvl1pPr marL="0" indent="0">
              <a:buFont typeface="Wingdings" pitchFamily="-65" charset="2"/>
              <a:buNone/>
              <a:defRPr sz="2000"/>
            </a:lvl1pPr>
          </a:lstStyle>
          <a:p>
            <a:r>
              <a:rPr lang="en-US" smtClean="0"/>
              <a:t>Click to edit Master subtitle style</a:t>
            </a:r>
            <a:endParaRPr lang="en-US"/>
          </a:p>
        </p:txBody>
      </p:sp>
      <p:sp>
        <p:nvSpPr>
          <p:cNvPr id="20" name="Rectangle 16"/>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ea typeface="ＭＳ Ｐゴシック" charset="-128"/>
                <a:cs typeface="ＭＳ Ｐゴシック" charset="-128"/>
              </a:defRPr>
            </a:lvl1pPr>
          </a:lstStyle>
          <a:p>
            <a:pPr>
              <a:defRPr/>
            </a:pPr>
            <a:endParaRPr lang="en-US" dirty="0">
              <a:solidFill>
                <a:srgbClr val="000000"/>
              </a:solidFill>
              <a:latin typeface="Arial" charset="0"/>
            </a:endParaRPr>
          </a:p>
        </p:txBody>
      </p:sp>
      <p:sp>
        <p:nvSpPr>
          <p:cNvPr id="21" name="Rectangle 1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
        <p:nvSpPr>
          <p:cNvPr id="22"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29072B87-B1D8-1F47-AFF7-7C29E921F49D}" type="slidenum">
              <a:rPr lang="en-US" smtClean="0">
                <a:solidFill>
                  <a:srgbClr val="000000"/>
                </a:solidFill>
                <a:ea typeface="ＭＳ Ｐゴシック" charset="0"/>
                <a:cs typeface="ＭＳ Ｐゴシック" charset="0"/>
              </a:rPr>
              <a:pPr>
                <a:defRPr/>
              </a:pPr>
              <a:t>‹#›</a:t>
            </a:fld>
            <a:endParaRPr lang="en-US"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44586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pic>
        <p:nvPicPr>
          <p:cNvPr id="6"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8967" y="150258"/>
            <a:ext cx="1143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06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5588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70118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34815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0740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10428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8049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18716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75006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3408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79086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28638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xfrm>
            <a:off x="381000" y="6248400"/>
            <a:ext cx="5638800" cy="457200"/>
          </a:xfrm>
          <a:prstGeom prst="rect">
            <a:avLst/>
          </a:prstGeom>
          <a:ln/>
        </p:spPr>
        <p:txBody>
          <a:bodyPr/>
          <a:lstStyle>
            <a:lvl1pPr>
              <a:defRPr/>
            </a:lvl1pPr>
          </a:lstStyle>
          <a:p>
            <a:pPr algn="ctr">
              <a:defRPr/>
            </a:pP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0893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6351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40079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5059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538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3868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081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9693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3579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3355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76493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227A-1AC4-435C-9EF7-D98D7C79BFA8}" type="datetimeFigureOut">
              <a:rPr lang="en-US" smtClean="0">
                <a:solidFill>
                  <a:prstClr val="white">
                    <a:tint val="75000"/>
                  </a:prstClr>
                </a:solidFill>
              </a:rPr>
              <a:pPr/>
              <a:t>11/17/2015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4F392C-8D6E-4D44-ACB3-F50EAF90384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136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11/17/2015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11/17/2015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11/17/2015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Microsoft_PowerPoint_97-2003_Presentation1.ppt"/><Relationship Id="rId2" Type="http://schemas.openxmlformats.org/officeDocument/2006/relationships/slideLayout" Target="../slideLayouts/slideLayout13.xml"/><Relationship Id="rId16" Type="http://schemas.openxmlformats.org/officeDocument/2006/relationships/vmlDrawing" Target="../drawings/vmlDrawing1.v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11/17/2015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7" name="Group 4"/>
          <p:cNvGrpSpPr>
            <a:grpSpLocks/>
          </p:cNvGrpSpPr>
          <p:nvPr/>
        </p:nvGrpSpPr>
        <p:grpSpPr bwMode="auto">
          <a:xfrm>
            <a:off x="0" y="0"/>
            <a:ext cx="9144000" cy="546100"/>
            <a:chOff x="0" y="0"/>
            <a:chExt cx="5760" cy="344"/>
          </a:xfrm>
        </p:grpSpPr>
        <p:sp>
          <p:nvSpPr>
            <p:cNvPr id="103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dirty="0">
                <a:solidFill>
                  <a:srgbClr val="000000"/>
                </a:solidFill>
                <a:latin typeface="Times New Roman" charset="0"/>
                <a:ea typeface="ＭＳ Ｐゴシック" charset="0"/>
                <a:cs typeface="ＭＳ Ｐゴシック" charset="0"/>
              </a:endParaRPr>
            </a:p>
          </p:txBody>
        </p:sp>
        <p:sp>
          <p:nvSpPr>
            <p:cNvPr id="103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03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CC3300"/>
                </a:solidFill>
                <a:latin typeface="Arial" charset="0"/>
                <a:ea typeface="ＭＳ Ｐゴシック" charset="0"/>
                <a:cs typeface="ＭＳ Ｐゴシック" charset="0"/>
              </a:endParaRPr>
            </a:p>
          </p:txBody>
        </p:sp>
        <p:sp>
          <p:nvSpPr>
            <p:cNvPr id="103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CC3300"/>
                </a:solidFill>
                <a:latin typeface="Arial" charset="0"/>
                <a:ea typeface="ＭＳ Ｐゴシック" charset="0"/>
                <a:cs typeface="ＭＳ Ｐゴシック" charset="0"/>
              </a:endParaRPr>
            </a:p>
          </p:txBody>
        </p:sp>
        <p:sp>
          <p:nvSpPr>
            <p:cNvPr id="103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FBA313"/>
                </a:solidFill>
                <a:latin typeface="Arial" charset="0"/>
                <a:ea typeface="ＭＳ Ｐゴシック" charset="0"/>
                <a:cs typeface="ＭＳ Ｐゴシック" charset="0"/>
              </a:endParaRPr>
            </a:p>
          </p:txBody>
        </p:sp>
        <p:sp>
          <p:nvSpPr>
            <p:cNvPr id="103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CC3300"/>
                </a:solidFill>
                <a:latin typeface="Arial" charset="0"/>
                <a:ea typeface="ＭＳ Ｐゴシック" charset="0"/>
                <a:cs typeface="ＭＳ Ｐゴシック" charset="0"/>
              </a:endParaRPr>
            </a:p>
          </p:txBody>
        </p:sp>
        <p:sp>
          <p:nvSpPr>
            <p:cNvPr id="104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2400" dirty="0">
                <a:solidFill>
                  <a:srgbClr val="000000"/>
                </a:solidFill>
                <a:latin typeface="Times New Roman" charset="0"/>
                <a:ea typeface="ＭＳ Ｐゴシック" charset="0"/>
                <a:cs typeface="ＭＳ Ｐゴシック" charset="0"/>
              </a:endParaRPr>
            </a:p>
          </p:txBody>
        </p:sp>
        <p:sp>
          <p:nvSpPr>
            <p:cNvPr id="104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FBA313"/>
                </a:solidFill>
                <a:latin typeface="Arial" charset="0"/>
                <a:ea typeface="ＭＳ Ｐゴシック" charset="0"/>
                <a:cs typeface="ＭＳ Ｐゴシック" charset="0"/>
              </a:endParaRPr>
            </a:p>
          </p:txBody>
        </p:sp>
        <p:sp>
          <p:nvSpPr>
            <p:cNvPr id="104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solidFill>
                  <a:srgbClr val="FBA313"/>
                </a:solidFill>
                <a:latin typeface="Arial" charset="0"/>
                <a:ea typeface="ＭＳ Ｐゴシック" charset="0"/>
                <a:cs typeface="ＭＳ Ｐゴシック" charset="0"/>
              </a:endParaRPr>
            </a:p>
          </p:txBody>
        </p:sp>
      </p:grpSp>
      <p:sp>
        <p:nvSpPr>
          <p:cNvPr id="1028" name="Rectangle 14"/>
          <p:cNvSpPr>
            <a:spLocks noGrp="1" noChangeArrowheads="1"/>
          </p:cNvSpPr>
          <p:nvPr>
            <p:ph type="title"/>
          </p:nvPr>
        </p:nvSpPr>
        <p:spPr bwMode="auto">
          <a:xfrm>
            <a:off x="762000" y="-203200"/>
            <a:ext cx="7772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9"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aphicFrame>
        <p:nvGraphicFramePr>
          <p:cNvPr id="1033" name="Base" hidden="1"/>
          <p:cNvGraphicFramePr>
            <a:graphicFrameLocks/>
          </p:cNvGraphicFramePr>
          <p:nvPr/>
        </p:nvGraphicFramePr>
        <p:xfrm>
          <a:off x="1524000" y="1397001"/>
          <a:ext cx="6096000" cy="4064000"/>
        </p:xfrm>
        <a:graphic>
          <a:graphicData uri="http://schemas.openxmlformats.org/presentationml/2006/ole">
            <mc:AlternateContent xmlns:mc="http://schemas.openxmlformats.org/markup-compatibility/2006">
              <mc:Choice xmlns:v="urn:schemas-microsoft-com:vml" Requires="v">
                <p:oleObj spid="_x0000_s1027" r:id="rId17" imgW="0" imgH="0" progId="PowerPoint.Show.8">
                  <p:embed/>
                </p:oleObj>
              </mc:Choice>
              <mc:Fallback>
                <p:oleObj r:id="rId17"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1"/>
                        <a:ext cx="6096000" cy="4064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rgbClr val="FF99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93698695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800">
          <a:solidFill>
            <a:schemeClr val="tx1"/>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2pPr>
      <a:lvl3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3pPr>
      <a:lvl4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4pPr>
      <a:lvl5pPr algn="l" rtl="0" eaLnBrk="1" fontAlgn="base" hangingPunct="1">
        <a:spcBef>
          <a:spcPct val="0"/>
        </a:spcBef>
        <a:spcAft>
          <a:spcPct val="0"/>
        </a:spcAft>
        <a:defRPr sz="4000">
          <a:solidFill>
            <a:schemeClr val="tx1"/>
          </a:solidFill>
          <a:latin typeface="Arial" pitchFamily="-65"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4000">
          <a:solidFill>
            <a:schemeClr val="tx1"/>
          </a:solidFill>
          <a:latin typeface="Arial" pitchFamily="-65" charset="0"/>
        </a:defRPr>
      </a:lvl6pPr>
      <a:lvl7pPr marL="914400" algn="l" rtl="0" eaLnBrk="1" fontAlgn="base" hangingPunct="1">
        <a:spcBef>
          <a:spcPct val="0"/>
        </a:spcBef>
        <a:spcAft>
          <a:spcPct val="0"/>
        </a:spcAft>
        <a:defRPr sz="4000">
          <a:solidFill>
            <a:schemeClr val="tx1"/>
          </a:solidFill>
          <a:latin typeface="Arial" pitchFamily="-65" charset="0"/>
        </a:defRPr>
      </a:lvl7pPr>
      <a:lvl8pPr marL="1371600" algn="l" rtl="0" eaLnBrk="1" fontAlgn="base" hangingPunct="1">
        <a:spcBef>
          <a:spcPct val="0"/>
        </a:spcBef>
        <a:spcAft>
          <a:spcPct val="0"/>
        </a:spcAft>
        <a:defRPr sz="4000">
          <a:solidFill>
            <a:schemeClr val="tx1"/>
          </a:solidFill>
          <a:latin typeface="Arial" pitchFamily="-65" charset="0"/>
        </a:defRPr>
      </a:lvl8pPr>
      <a:lvl9pPr marL="1828800" algn="l" rtl="0" eaLnBrk="1" fontAlgn="base" hangingPunct="1">
        <a:spcBef>
          <a:spcPct val="0"/>
        </a:spcBef>
        <a:spcAft>
          <a:spcPct val="0"/>
        </a:spcAft>
        <a:defRPr sz="4000">
          <a:solidFill>
            <a:schemeClr val="tx1"/>
          </a:solidFill>
          <a:latin typeface="Arial" pitchFamily="-65" charset="0"/>
        </a:defRPr>
      </a:lvl9pPr>
    </p:titleStyle>
    <p:bodyStyle>
      <a:lvl1pPr marL="342900" indent="-342900" algn="l" rtl="0" eaLnBrk="1" fontAlgn="base" hangingPunct="1">
        <a:spcBef>
          <a:spcPct val="20000"/>
        </a:spcBef>
        <a:spcAft>
          <a:spcPct val="0"/>
        </a:spcAft>
        <a:buClr>
          <a:schemeClr val="bg2"/>
        </a:buClr>
        <a:buSzPct val="75000"/>
        <a:buFont typeface="Wingdings" charset="0"/>
        <a:buChar char="n"/>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lr>
          <a:schemeClr val="accent2"/>
        </a:buClr>
        <a:buSzPct val="80000"/>
        <a:buFont typeface="Wingdings" charset="0"/>
        <a:buChar char="¨"/>
        <a:defRPr sz="2800">
          <a:solidFill>
            <a:schemeClr val="tx1"/>
          </a:solidFill>
          <a:latin typeface="+mn-lt"/>
          <a:ea typeface="ＭＳ Ｐゴシック" pitchFamily="-65" charset="-128"/>
        </a:defRPr>
      </a:lvl2pPr>
      <a:lvl3pPr marL="1143000" indent="-228600" algn="l" rtl="0" eaLnBrk="1" fontAlgn="base" hangingPunct="1">
        <a:spcBef>
          <a:spcPct val="20000"/>
        </a:spcBef>
        <a:spcAft>
          <a:spcPct val="0"/>
        </a:spcAft>
        <a:buClr>
          <a:schemeClr val="bg2"/>
        </a:buClr>
        <a:buSzPct val="65000"/>
        <a:buFont typeface="Wingdings" charset="0"/>
        <a:buChar char="n"/>
        <a:defRPr sz="2400">
          <a:solidFill>
            <a:schemeClr val="tx1"/>
          </a:solidFill>
          <a:latin typeface="+mn-lt"/>
          <a:ea typeface="ＭＳ Ｐゴシック" pitchFamily="-65" charset="-128"/>
        </a:defRPr>
      </a:lvl3pPr>
      <a:lvl4pPr marL="1600200" indent="-228600" algn="l" rtl="0" eaLnBrk="1" fontAlgn="base" hangingPunct="1">
        <a:spcBef>
          <a:spcPct val="20000"/>
        </a:spcBef>
        <a:spcAft>
          <a:spcPct val="0"/>
        </a:spcAft>
        <a:buClr>
          <a:schemeClr val="accent2"/>
        </a:buClr>
        <a:buSzPct val="70000"/>
        <a:buFont typeface="Wingdings" charset="0"/>
        <a:buChar char="¨"/>
        <a:defRPr sz="2000">
          <a:solidFill>
            <a:schemeClr val="tx1"/>
          </a:solidFill>
          <a:latin typeface="+mn-lt"/>
          <a:ea typeface="ＭＳ Ｐゴシック" pitchFamily="-65" charset="-128"/>
        </a:defRPr>
      </a:lvl4pPr>
      <a:lvl5pPr marL="2057400" indent="-228600" algn="l" rtl="0" eaLnBrk="1" fontAlgn="base" hangingPunct="1">
        <a:spcBef>
          <a:spcPct val="20000"/>
        </a:spcBef>
        <a:spcAft>
          <a:spcPct val="0"/>
        </a:spcAft>
        <a:buClr>
          <a:schemeClr val="bg2"/>
        </a:buClr>
        <a:buFont typeface="Wingdings" charset="0"/>
        <a:buChar char="§"/>
        <a:defRPr sz="2000">
          <a:solidFill>
            <a:schemeClr val="tx1"/>
          </a:solidFill>
          <a:latin typeface="+mn-lt"/>
          <a:ea typeface="ＭＳ Ｐゴシック" pitchFamily="-65" charset="-128"/>
        </a:defRPr>
      </a:lvl5pPr>
      <a:lvl6pPr marL="25146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lr>
          <a:schemeClr val="bg2"/>
        </a:buClr>
        <a:buFont typeface="Wingdings" pitchFamily="-65" charset="2"/>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163227A-1AC4-435C-9EF7-D98D7C79BFA8}" type="datetimeFigureOut">
              <a:rPr lang="en-US" smtClean="0">
                <a:solidFill>
                  <a:prstClr val="white">
                    <a:tint val="75000"/>
                  </a:prstClr>
                </a:solidFill>
                <a:latin typeface="Calibri" panose="020F0502020204030204"/>
                <a:ea typeface="+mn-ea"/>
              </a:rPr>
              <a:pPr eaLnBrk="1" fontAlgn="auto" hangingPunct="1">
                <a:spcBef>
                  <a:spcPts val="0"/>
                </a:spcBef>
                <a:spcAft>
                  <a:spcPts val="0"/>
                </a:spcAft>
              </a:pPr>
              <a:t>11/17/2015</a:t>
            </a:fld>
            <a:endParaRPr lang="en-US">
              <a:solidFill>
                <a:prstClr val="white">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white">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D4F392C-8D6E-4D44-ACB3-F50EAF90384A}" type="slidenum">
              <a:rPr lang="en-US" smtClean="0">
                <a:solidFill>
                  <a:prstClr val="white">
                    <a:tint val="75000"/>
                  </a:prstClr>
                </a:solidFill>
                <a:latin typeface="Calibri" panose="020F0502020204030204"/>
                <a:ea typeface="+mn-ea"/>
              </a:rPr>
              <a:pPr eaLnBrk="1" fontAlgn="auto" hangingPunct="1">
                <a:spcBef>
                  <a:spcPts val="0"/>
                </a:spcBef>
                <a:spcAft>
                  <a:spcPts val="0"/>
                </a:spcAft>
              </a:pPr>
              <a:t>‹#›</a:t>
            </a:fld>
            <a:endParaRPr lang="en-US">
              <a:solidFill>
                <a:prstClr val="white">
                  <a:tint val="75000"/>
                </a:prstClr>
              </a:solidFill>
              <a:latin typeface="Calibri" panose="020F0502020204030204"/>
              <a:ea typeface="+mn-ea"/>
            </a:endParaRPr>
          </a:p>
        </p:txBody>
      </p:sp>
    </p:spTree>
    <p:extLst>
      <p:ext uri="{BB962C8B-B14F-4D97-AF65-F5344CB8AC3E}">
        <p14:creationId xmlns:p14="http://schemas.microsoft.com/office/powerpoint/2010/main" val="2185863638"/>
      </p:ext>
    </p:extLst>
  </p:cSld>
  <p:clrMap bg1="dk1" tx1="lt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hyperlink" Target="http://www.ilpqc.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www.preeclampsia.org/market-plac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hyperlink" Target="mailto:info@cmqcc.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afehealthcareforeverywoman.org/" TargetMode="Externa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a:solidFill>
                  <a:srgbClr val="004990"/>
                </a:solidFill>
                <a:latin typeface="Goudy Old Style" panose="02020502050305020303" pitchFamily="18" charset="0"/>
              </a:rPr>
              <a:t>Hot Topics in Obstetric QI: Discussion of Current and Future Initiatives</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Barriers – Key Themes</a:t>
            </a:r>
          </a:p>
        </p:txBody>
      </p:sp>
      <p:sp>
        <p:nvSpPr>
          <p:cNvPr id="16387" name="Content Placeholder 3"/>
          <p:cNvSpPr>
            <a:spLocks noGrp="1"/>
          </p:cNvSpPr>
          <p:nvPr>
            <p:ph idx="1"/>
          </p:nvPr>
        </p:nvSpPr>
        <p:spPr>
          <a:xfrm>
            <a:off x="457200" y="1295400"/>
            <a:ext cx="8686800" cy="5059362"/>
          </a:xfrm>
        </p:spPr>
        <p:txBody>
          <a:bodyPr/>
          <a:lstStyle/>
          <a:p>
            <a:pPr eaLnBrk="1" hangingPunct="1">
              <a:buClr>
                <a:srgbClr val="F58466"/>
              </a:buClr>
            </a:pPr>
            <a:r>
              <a:rPr lang="en-US" altLang="en-US" sz="2400" dirty="0" smtClean="0"/>
              <a:t>Interpretation and understanding of definitions (15)</a:t>
            </a:r>
          </a:p>
          <a:p>
            <a:pPr eaLnBrk="1" hangingPunct="1">
              <a:buClr>
                <a:srgbClr val="F58466"/>
              </a:buClr>
            </a:pPr>
            <a:r>
              <a:rPr lang="en-US" altLang="en-US" sz="2400" dirty="0"/>
              <a:t>Many people involved in birth certificate process (11)</a:t>
            </a:r>
          </a:p>
          <a:p>
            <a:pPr lvl="1" eaLnBrk="1" hangingPunct="1">
              <a:buClr>
                <a:srgbClr val="004990"/>
              </a:buClr>
              <a:buFont typeface="Arial" panose="020B0604020202020204" pitchFamily="34" charset="0"/>
              <a:buChar char="•"/>
            </a:pPr>
            <a:r>
              <a:rPr lang="en-US" altLang="en-US" sz="2000" dirty="0" smtClean="0"/>
              <a:t>Identification of who is responsible</a:t>
            </a:r>
          </a:p>
          <a:p>
            <a:pPr lvl="1" eaLnBrk="1" hangingPunct="1">
              <a:buClr>
                <a:srgbClr val="004990"/>
              </a:buClr>
              <a:buFont typeface="Arial" panose="020B0604020202020204" pitchFamily="34" charset="0"/>
              <a:buChar char="•"/>
            </a:pPr>
            <a:r>
              <a:rPr lang="en-US" altLang="en-US" sz="2000" dirty="0" smtClean="0"/>
              <a:t>Communication and inefficiency of process</a:t>
            </a:r>
            <a:endParaRPr lang="en-US" altLang="en-US" sz="2000" dirty="0"/>
          </a:p>
          <a:p>
            <a:pPr eaLnBrk="1" hangingPunct="1">
              <a:buClr>
                <a:srgbClr val="F58466"/>
              </a:buClr>
            </a:pPr>
            <a:r>
              <a:rPr lang="en-US" altLang="en-US" sz="2400" dirty="0"/>
              <a:t>Locating accurate information among multiple and sometimes discrepant or incomplete sources (9)</a:t>
            </a:r>
          </a:p>
          <a:p>
            <a:pPr lvl="1" eaLnBrk="1" hangingPunct="1">
              <a:buClr>
                <a:srgbClr val="004990"/>
              </a:buClr>
              <a:buFont typeface="Arial" panose="020B0604020202020204" pitchFamily="34" charset="0"/>
              <a:buChar char="•"/>
            </a:pPr>
            <a:r>
              <a:rPr lang="en-US" altLang="en-US" sz="2000" dirty="0"/>
              <a:t>Too much reliance on worksheet</a:t>
            </a:r>
          </a:p>
          <a:p>
            <a:pPr lvl="1" eaLnBrk="1" hangingPunct="1">
              <a:buClr>
                <a:srgbClr val="004990"/>
              </a:buClr>
              <a:buFont typeface="Arial" panose="020B0604020202020204" pitchFamily="34" charset="0"/>
              <a:buChar char="•"/>
            </a:pPr>
            <a:r>
              <a:rPr lang="en-US" altLang="en-US" sz="2000" dirty="0"/>
              <a:t>Discrepancies between chart and prenatal </a:t>
            </a:r>
          </a:p>
          <a:p>
            <a:pPr eaLnBrk="1" hangingPunct="1">
              <a:buClr>
                <a:srgbClr val="F58466"/>
              </a:buClr>
            </a:pPr>
            <a:r>
              <a:rPr lang="en-US" altLang="en-US" sz="2400" dirty="0" smtClean="0"/>
              <a:t>Information </a:t>
            </a:r>
            <a:r>
              <a:rPr lang="en-US" altLang="en-US" sz="2400" dirty="0"/>
              <a:t>not documented in the chart or accessible in EHR (8)</a:t>
            </a:r>
          </a:p>
          <a:p>
            <a:pPr eaLnBrk="1" hangingPunct="1">
              <a:buClr>
                <a:srgbClr val="F58466"/>
              </a:buClr>
            </a:pPr>
            <a:r>
              <a:rPr lang="en-US" altLang="en-US" sz="2400" dirty="0" smtClean="0"/>
              <a:t>Access to clear and accurate prenatal record (7)</a:t>
            </a:r>
          </a:p>
          <a:p>
            <a:pPr eaLnBrk="1" hangingPunct="1">
              <a:buClr>
                <a:srgbClr val="F58466"/>
              </a:buClr>
            </a:pPr>
            <a:r>
              <a:rPr lang="en-US" altLang="en-US" sz="2400" dirty="0" smtClean="0"/>
              <a:t>Need for training and elimination of distractions for birth certificate abstractors (4)</a:t>
            </a:r>
          </a:p>
          <a:p>
            <a:pPr lvl="1" eaLnBrk="1" hangingPunct="1">
              <a:buClr>
                <a:srgbClr val="004990"/>
              </a:buClr>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027369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eaLnBrk="1" hangingPunct="1"/>
            <a:r>
              <a:rPr lang="en-US" sz="4000" b="1" dirty="0" smtClean="0">
                <a:solidFill>
                  <a:srgbClr val="F58466"/>
                </a:solidFill>
                <a:latin typeface="Goudy Old Style" pitchFamily="18" charset="0"/>
              </a:rPr>
              <a:t>Barriers- Quotes</a:t>
            </a:r>
            <a:endParaRPr lang="en-US" sz="4000" b="1" dirty="0">
              <a:solidFill>
                <a:srgbClr val="F58466"/>
              </a:solidFill>
              <a:latin typeface="Goudy Old Style" pitchFamily="18" charset="0"/>
            </a:endParaRPr>
          </a:p>
        </p:txBody>
      </p:sp>
      <p:sp>
        <p:nvSpPr>
          <p:cNvPr id="4" name="Oval Callout 3"/>
          <p:cNvSpPr/>
          <p:nvPr/>
        </p:nvSpPr>
        <p:spPr>
          <a:xfrm>
            <a:off x="609600" y="1219200"/>
            <a:ext cx="3124200" cy="1981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a:t>“Having many associates involved in the Birth certificate process.” </a:t>
            </a:r>
          </a:p>
          <a:p>
            <a:pPr algn="ctr"/>
            <a:endParaRPr lang="en-US" dirty="0"/>
          </a:p>
        </p:txBody>
      </p:sp>
      <p:sp>
        <p:nvSpPr>
          <p:cNvPr id="5" name="Oval Callout 4"/>
          <p:cNvSpPr/>
          <p:nvPr/>
        </p:nvSpPr>
        <p:spPr>
          <a:xfrm>
            <a:off x="1790700" y="4114800"/>
            <a:ext cx="2552700" cy="213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a:t>“Time constraints and conflicting priorities.” </a:t>
            </a:r>
          </a:p>
          <a:p>
            <a:pPr algn="ctr"/>
            <a:endParaRPr lang="en-US" dirty="0"/>
          </a:p>
        </p:txBody>
      </p:sp>
      <p:sp>
        <p:nvSpPr>
          <p:cNvPr id="6" name="Oval Callout 5"/>
          <p:cNvSpPr/>
          <p:nvPr/>
        </p:nvSpPr>
        <p:spPr>
          <a:xfrm>
            <a:off x="4648200" y="1430311"/>
            <a:ext cx="4191000" cy="3962400"/>
          </a:xfrm>
          <a:prstGeom prst="wedgeEllipse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i="1" dirty="0"/>
              <a:t>“</a:t>
            </a:r>
            <a:r>
              <a:rPr lang="en-US" sz="2900" i="1" dirty="0"/>
              <a:t>Different </a:t>
            </a:r>
            <a:r>
              <a:rPr lang="en-US" sz="2900" i="1" dirty="0" smtClean="0"/>
              <a:t>forms [or EMRs] </a:t>
            </a:r>
            <a:r>
              <a:rPr lang="en-US" sz="2900" i="1" dirty="0"/>
              <a:t>had info in different places or did not have the info at all.”</a:t>
            </a:r>
          </a:p>
          <a:p>
            <a:pPr algn="ctr"/>
            <a:endParaRPr lang="en-US" dirty="0"/>
          </a:p>
        </p:txBody>
      </p:sp>
    </p:spTree>
    <p:extLst>
      <p:ext uri="{BB962C8B-B14F-4D97-AF65-F5344CB8AC3E}">
        <p14:creationId xmlns:p14="http://schemas.microsoft.com/office/powerpoint/2010/main" val="156426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sz="4000" b="1" dirty="0">
                <a:solidFill>
                  <a:srgbClr val="F58466"/>
                </a:solidFill>
                <a:latin typeface="Goudy Old Style" pitchFamily="18" charset="0"/>
              </a:rPr>
              <a:t>Changes </a:t>
            </a:r>
            <a:r>
              <a:rPr lang="en-US" sz="4000" b="1" dirty="0" smtClean="0">
                <a:solidFill>
                  <a:srgbClr val="F58466"/>
                </a:solidFill>
                <a:latin typeface="Goudy Old Style" pitchFamily="18" charset="0"/>
              </a:rPr>
              <a:t>that had Biggest Impact</a:t>
            </a:r>
            <a:endParaRPr lang="en-US" altLang="en-US" sz="4000" b="1" dirty="0" smtClean="0">
              <a:solidFill>
                <a:srgbClr val="F58466"/>
              </a:solidFill>
              <a:latin typeface="Goudy Old Style" pitchFamily="18" charset="0"/>
            </a:endParaRPr>
          </a:p>
        </p:txBody>
      </p:sp>
      <p:pic>
        <p:nvPicPr>
          <p:cNvPr id="3" name="Content Placeholder 2" descr="Impact Work Cloud"/>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3336" b="13336"/>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3143563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Impact – Key Themes</a:t>
            </a:r>
          </a:p>
        </p:txBody>
      </p:sp>
      <p:sp>
        <p:nvSpPr>
          <p:cNvPr id="16387" name="Content Placeholder 3"/>
          <p:cNvSpPr>
            <a:spLocks noGrp="1"/>
          </p:cNvSpPr>
          <p:nvPr>
            <p:ph idx="1"/>
          </p:nvPr>
        </p:nvSpPr>
        <p:spPr>
          <a:xfrm>
            <a:off x="457200" y="1295400"/>
            <a:ext cx="8229600" cy="5059362"/>
          </a:xfrm>
        </p:spPr>
        <p:txBody>
          <a:bodyPr/>
          <a:lstStyle/>
          <a:p>
            <a:pPr eaLnBrk="1" hangingPunct="1">
              <a:buClr>
                <a:srgbClr val="F58466"/>
              </a:buClr>
            </a:pPr>
            <a:r>
              <a:rPr lang="en-US" altLang="en-US" sz="2400" dirty="0"/>
              <a:t>Educating staff (38)</a:t>
            </a:r>
          </a:p>
          <a:p>
            <a:pPr lvl="1" eaLnBrk="1" hangingPunct="1">
              <a:buClr>
                <a:srgbClr val="004990"/>
              </a:buClr>
              <a:buFont typeface="Arial" panose="020B0604020202020204" pitchFamily="34" charset="0"/>
              <a:buChar char="•"/>
            </a:pPr>
            <a:r>
              <a:rPr lang="en-US" altLang="en-US" sz="2000" dirty="0"/>
              <a:t>Birth </a:t>
            </a:r>
            <a:r>
              <a:rPr lang="en-US" altLang="en-US" sz="2000" dirty="0" smtClean="0"/>
              <a:t>certificate </a:t>
            </a:r>
            <a:r>
              <a:rPr lang="en-US" altLang="en-US" sz="2000" dirty="0"/>
              <a:t>importance</a:t>
            </a:r>
          </a:p>
          <a:p>
            <a:pPr lvl="1" eaLnBrk="1" hangingPunct="1">
              <a:buClr>
                <a:srgbClr val="004990"/>
              </a:buClr>
              <a:buFont typeface="Arial" panose="020B0604020202020204" pitchFamily="34" charset="0"/>
              <a:buChar char="•"/>
            </a:pPr>
            <a:r>
              <a:rPr lang="en-US" altLang="en-US" sz="2000" dirty="0"/>
              <a:t>Variables </a:t>
            </a:r>
            <a:r>
              <a:rPr lang="en-US" altLang="en-US" sz="2000" dirty="0" smtClean="0"/>
              <a:t>and </a:t>
            </a:r>
            <a:r>
              <a:rPr lang="en-US" altLang="en-US" sz="2000" dirty="0"/>
              <a:t>definitions</a:t>
            </a:r>
          </a:p>
          <a:p>
            <a:pPr lvl="1" eaLnBrk="1" hangingPunct="1">
              <a:buClr>
                <a:srgbClr val="004990"/>
              </a:buClr>
              <a:buFont typeface="Arial" panose="020B0604020202020204" pitchFamily="34" charset="0"/>
              <a:buChar char="•"/>
            </a:pPr>
            <a:r>
              <a:rPr lang="en-US" altLang="en-US" sz="2000" dirty="0"/>
              <a:t>Location of information </a:t>
            </a:r>
          </a:p>
          <a:p>
            <a:pPr eaLnBrk="1" hangingPunct="1">
              <a:buClr>
                <a:srgbClr val="F58466"/>
              </a:buClr>
            </a:pPr>
            <a:r>
              <a:rPr lang="en-US" altLang="en-US" sz="2400" dirty="0" smtClean="0"/>
              <a:t>Process flow improvements (25)</a:t>
            </a:r>
          </a:p>
          <a:p>
            <a:pPr lvl="1" eaLnBrk="1" hangingPunct="1">
              <a:buClr>
                <a:srgbClr val="004990"/>
              </a:buClr>
              <a:buFont typeface="Arial" panose="020B0604020202020204" pitchFamily="34" charset="0"/>
              <a:buChar char="•"/>
            </a:pPr>
            <a:r>
              <a:rPr lang="en-US" altLang="en-US" sz="2000" dirty="0" smtClean="0"/>
              <a:t>Designated staff with clearly defined roles and responsibilities </a:t>
            </a:r>
          </a:p>
          <a:p>
            <a:pPr lvl="1" eaLnBrk="1" hangingPunct="1">
              <a:buClr>
                <a:srgbClr val="004990"/>
              </a:buClr>
              <a:buFont typeface="Arial" panose="020B0604020202020204" pitchFamily="34" charset="0"/>
              <a:buChar char="•"/>
            </a:pPr>
            <a:r>
              <a:rPr lang="en-US" altLang="en-US" sz="2000" dirty="0" smtClean="0"/>
              <a:t>Team approach to completing information</a:t>
            </a:r>
          </a:p>
          <a:p>
            <a:pPr lvl="1" eaLnBrk="1" hangingPunct="1">
              <a:buClr>
                <a:srgbClr val="004990"/>
              </a:buClr>
              <a:buFont typeface="Arial" panose="020B0604020202020204" pitchFamily="34" charset="0"/>
              <a:buChar char="•"/>
            </a:pPr>
            <a:r>
              <a:rPr lang="en-US" altLang="en-US" sz="2000" dirty="0" smtClean="0"/>
              <a:t>Double verification</a:t>
            </a:r>
            <a:endParaRPr lang="en-US" altLang="en-US" sz="2000" dirty="0"/>
          </a:p>
          <a:p>
            <a:pPr eaLnBrk="1" hangingPunct="1">
              <a:buClr>
                <a:srgbClr val="F58466"/>
              </a:buClr>
            </a:pPr>
            <a:r>
              <a:rPr lang="en-US" altLang="en-US" sz="2400" dirty="0" smtClean="0"/>
              <a:t>Improvements in documentation (11)</a:t>
            </a:r>
          </a:p>
          <a:p>
            <a:pPr lvl="1" eaLnBrk="1" hangingPunct="1">
              <a:buClr>
                <a:srgbClr val="004990"/>
              </a:buClr>
              <a:buFont typeface="Arial" panose="020B0604020202020204" pitchFamily="34" charset="0"/>
              <a:buChar char="•"/>
            </a:pPr>
            <a:r>
              <a:rPr lang="en-US" altLang="en-US" sz="2000" dirty="0" smtClean="0"/>
              <a:t>EMR modifications</a:t>
            </a:r>
          </a:p>
          <a:p>
            <a:pPr lvl="1" eaLnBrk="1" hangingPunct="1">
              <a:buClr>
                <a:srgbClr val="004990"/>
              </a:buClr>
              <a:buFont typeface="Arial" panose="020B0604020202020204" pitchFamily="34" charset="0"/>
              <a:buChar char="•"/>
            </a:pPr>
            <a:r>
              <a:rPr lang="en-US" altLang="en-US" sz="2000" dirty="0" smtClean="0"/>
              <a:t>Information collection worksheets</a:t>
            </a:r>
          </a:p>
          <a:p>
            <a:pPr eaLnBrk="1" hangingPunct="1">
              <a:buClr>
                <a:srgbClr val="F58466"/>
              </a:buClr>
            </a:pPr>
            <a:r>
              <a:rPr lang="en-US" altLang="en-US" sz="2400" dirty="0" smtClean="0"/>
              <a:t>Increased collaboration of all involved in the process (5)</a:t>
            </a:r>
            <a:endParaRPr lang="en-US" altLang="en-US" sz="2400" dirty="0"/>
          </a:p>
          <a:p>
            <a:pPr lvl="1" eaLnBrk="1" hangingPunct="1">
              <a:buClr>
                <a:srgbClr val="004990"/>
              </a:buClr>
              <a:buFont typeface="Arial" panose="020B0604020202020204" pitchFamily="34" charset="0"/>
              <a:buChar char="•"/>
            </a:pPr>
            <a:r>
              <a:rPr lang="en-US" altLang="en-US" sz="2000" dirty="0" smtClean="0"/>
              <a:t>Information sharing</a:t>
            </a:r>
          </a:p>
          <a:p>
            <a:pPr lvl="1" eaLnBrk="1" hangingPunct="1">
              <a:buClr>
                <a:srgbClr val="004990"/>
              </a:buClr>
              <a:buFont typeface="Arial" panose="020B0604020202020204" pitchFamily="34" charset="0"/>
              <a:buChar char="•"/>
            </a:pPr>
            <a:r>
              <a:rPr lang="en-US" altLang="en-US" sz="2000" dirty="0" smtClean="0"/>
              <a:t>Team approaches</a:t>
            </a:r>
          </a:p>
          <a:p>
            <a:pPr lvl="1" eaLnBrk="1" hangingPunct="1">
              <a:buClr>
                <a:srgbClr val="004990"/>
              </a:buClr>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83893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eaLnBrk="1" hangingPunct="1"/>
            <a:r>
              <a:rPr lang="en-US" sz="4000" b="1" dirty="0" smtClean="0">
                <a:solidFill>
                  <a:srgbClr val="F58466"/>
                </a:solidFill>
                <a:latin typeface="Goudy Old Style" pitchFamily="18" charset="0"/>
              </a:rPr>
              <a:t>Impact - Quotes</a:t>
            </a:r>
            <a:endParaRPr lang="en-US" sz="4000" b="1" dirty="0">
              <a:solidFill>
                <a:srgbClr val="F58466"/>
              </a:solidFill>
              <a:latin typeface="Goudy Old Style" pitchFamily="18" charset="0"/>
            </a:endParaRPr>
          </a:p>
        </p:txBody>
      </p:sp>
      <p:sp>
        <p:nvSpPr>
          <p:cNvPr id="4" name="Rounded Rectangular Callout 3"/>
          <p:cNvSpPr/>
          <p:nvPr/>
        </p:nvSpPr>
        <p:spPr>
          <a:xfrm>
            <a:off x="443948" y="4691270"/>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dirty="0"/>
              <a:t>“</a:t>
            </a:r>
            <a:r>
              <a:rPr lang="en-US" sz="2000" i="1" dirty="0"/>
              <a:t>Identified most common errors and focused on reeducation</a:t>
            </a:r>
            <a:r>
              <a:rPr lang="en-US" sz="2000" i="1" dirty="0" smtClean="0"/>
              <a:t>.”</a:t>
            </a:r>
            <a:endParaRPr lang="en-US" sz="2000" i="1" dirty="0"/>
          </a:p>
        </p:txBody>
      </p:sp>
      <p:sp>
        <p:nvSpPr>
          <p:cNvPr id="5" name="Rounded Rectangular Callout 4"/>
          <p:cNvSpPr/>
          <p:nvPr/>
        </p:nvSpPr>
        <p:spPr>
          <a:xfrm>
            <a:off x="4419600" y="4161182"/>
            <a:ext cx="3276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i="1" dirty="0"/>
              <a:t>“Limiting the number of people handling the information gathering</a:t>
            </a:r>
            <a:r>
              <a:rPr lang="en-US" sz="2000" i="1" dirty="0" smtClean="0"/>
              <a:t>.”</a:t>
            </a:r>
            <a:endParaRPr lang="en-US" sz="2000" i="1" dirty="0"/>
          </a:p>
        </p:txBody>
      </p:sp>
      <p:sp>
        <p:nvSpPr>
          <p:cNvPr id="6" name="Rounded Rectangular Callout 5"/>
          <p:cNvSpPr/>
          <p:nvPr/>
        </p:nvSpPr>
        <p:spPr>
          <a:xfrm>
            <a:off x="4953000" y="2080591"/>
            <a:ext cx="3276600" cy="1447800"/>
          </a:xfrm>
          <a:prstGeom prst="wedgeRoundRectCallout">
            <a:avLst/>
          </a:prstGeom>
          <a:ln>
            <a:solidFill>
              <a:srgbClr val="F58466"/>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sz="2000" i="1" dirty="0"/>
              <a:t>“Had our Epic analysts build the WIC question into the triage section of the EMR.” </a:t>
            </a:r>
            <a:endParaRPr lang="en-US" sz="2000" dirty="0"/>
          </a:p>
        </p:txBody>
      </p:sp>
      <p:sp>
        <p:nvSpPr>
          <p:cNvPr id="7" name="Rounded Rectangular Callout 6"/>
          <p:cNvSpPr/>
          <p:nvPr/>
        </p:nvSpPr>
        <p:spPr>
          <a:xfrm>
            <a:off x="255104" y="1661491"/>
            <a:ext cx="38100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t>“</a:t>
            </a:r>
            <a:r>
              <a:rPr lang="en-US" sz="2000" i="1" dirty="0"/>
              <a:t>The flow of the birth certificate and its completion is not completed by a single RN. L&amp;D and M/B are both responsible for filling out data</a:t>
            </a:r>
            <a:r>
              <a:rPr lang="en-US" sz="2000" i="1" dirty="0" smtClean="0"/>
              <a:t>.”</a:t>
            </a:r>
            <a:endParaRPr lang="en-US" sz="2000" i="1" dirty="0"/>
          </a:p>
        </p:txBody>
      </p:sp>
    </p:spTree>
    <p:extLst>
      <p:ext uri="{BB962C8B-B14F-4D97-AF65-F5344CB8AC3E}">
        <p14:creationId xmlns:p14="http://schemas.microsoft.com/office/powerpoint/2010/main" val="3764153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Autofit/>
          </a:bodyPr>
          <a:lstStyle/>
          <a:p>
            <a:pPr algn="l" eaLnBrk="1" hangingPunct="1"/>
            <a:r>
              <a:rPr lang="en-US" sz="4000" b="1" dirty="0" smtClean="0">
                <a:solidFill>
                  <a:srgbClr val="F58466"/>
                </a:solidFill>
                <a:latin typeface="Goudy Old Style" pitchFamily="18" charset="0"/>
              </a:rPr>
              <a:t>Suggestions for further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improvement</a:t>
            </a:r>
            <a:endParaRPr lang="en-US" sz="4000" b="1" dirty="0">
              <a:solidFill>
                <a:srgbClr val="F58466"/>
              </a:solidFill>
              <a:latin typeface="Goudy Old Style" pitchFamily="18" charset="0"/>
            </a:endParaRPr>
          </a:p>
        </p:txBody>
      </p:sp>
      <p:sp>
        <p:nvSpPr>
          <p:cNvPr id="4" name="Content Placeholder 3"/>
          <p:cNvSpPr txBox="1">
            <a:spLocks/>
          </p:cNvSpPr>
          <p:nvPr/>
        </p:nvSpPr>
        <p:spPr bwMode="auto">
          <a:xfrm>
            <a:off x="228600" y="1676400"/>
            <a:ext cx="85344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buClr>
                <a:srgbClr val="F58466"/>
              </a:buClr>
              <a:buFont typeface="Arial" pitchFamily="34" charset="0"/>
              <a:buChar char="•"/>
            </a:pPr>
            <a:r>
              <a:rPr lang="en-US" altLang="en-US" sz="2400" dirty="0"/>
              <a:t>Provide variable definitions and guides up front</a:t>
            </a:r>
          </a:p>
          <a:p>
            <a:pPr marL="342900" lvl="1" indent="-342900" eaLnBrk="1" hangingPunct="1">
              <a:buClr>
                <a:srgbClr val="F58466"/>
              </a:buClr>
              <a:buFont typeface="Arial" pitchFamily="34" charset="0"/>
              <a:buChar char="•"/>
            </a:pPr>
            <a:r>
              <a:rPr lang="en-US" altLang="en-US" sz="2400" dirty="0"/>
              <a:t>Involve physicians offices </a:t>
            </a:r>
            <a:r>
              <a:rPr lang="en-US" altLang="en-US" sz="2400" dirty="0" smtClean="0"/>
              <a:t>and educate them on </a:t>
            </a:r>
            <a:r>
              <a:rPr lang="en-US" altLang="en-US" sz="2400" dirty="0"/>
              <a:t>their role in birth certificate accuracy</a:t>
            </a:r>
          </a:p>
          <a:p>
            <a:pPr marL="342900" lvl="1" indent="-342900" eaLnBrk="1" hangingPunct="1">
              <a:buClr>
                <a:srgbClr val="F58466"/>
              </a:buClr>
              <a:buFont typeface="Arial" pitchFamily="34" charset="0"/>
              <a:buChar char="•"/>
            </a:pPr>
            <a:r>
              <a:rPr lang="en-US" altLang="en-US" sz="2400" dirty="0" smtClean="0"/>
              <a:t>Condense </a:t>
            </a:r>
            <a:r>
              <a:rPr lang="en-US" altLang="en-US" sz="2400" dirty="0"/>
              <a:t>the information collected</a:t>
            </a:r>
          </a:p>
          <a:p>
            <a:pPr marL="342900" lvl="1" indent="-342900" eaLnBrk="1" hangingPunct="1">
              <a:buClr>
                <a:srgbClr val="F58466"/>
              </a:buClr>
              <a:buFont typeface="Arial" pitchFamily="34" charset="0"/>
              <a:buChar char="•"/>
            </a:pPr>
            <a:r>
              <a:rPr lang="en-US" altLang="en-US" sz="2400" dirty="0"/>
              <a:t>More support for data collection and entry</a:t>
            </a:r>
          </a:p>
          <a:p>
            <a:pPr marL="0" indent="0" eaLnBrk="1" hangingPunct="1">
              <a:buClr>
                <a:srgbClr val="F58466"/>
              </a:buClr>
              <a:buNone/>
            </a:pPr>
            <a:endParaRPr lang="en-US" sz="2400" dirty="0"/>
          </a:p>
          <a:p>
            <a:pPr eaLnBrk="1" hangingPunct="1">
              <a:buClr>
                <a:srgbClr val="F58466"/>
              </a:buClr>
            </a:pPr>
            <a:endParaRPr lang="en-US" altLang="en-US" sz="2400" dirty="0" smtClean="0"/>
          </a:p>
          <a:p>
            <a:pPr eaLnBrk="1" hangingPunct="1">
              <a:buClr>
                <a:srgbClr val="F58466"/>
              </a:buClr>
            </a:pPr>
            <a:endParaRPr lang="en-US" altLang="en-US" sz="2400" dirty="0" smtClean="0"/>
          </a:p>
          <a:p>
            <a:pPr lvl="1" eaLnBrk="1" hangingPunct="1">
              <a:buClr>
                <a:srgbClr val="004990"/>
              </a:buClr>
              <a:buFont typeface="Arial" pitchFamily="34" charset="0"/>
              <a:buChar char="•"/>
            </a:pPr>
            <a:endParaRPr lang="en-US" altLang="en-US" sz="2000" dirty="0"/>
          </a:p>
        </p:txBody>
      </p:sp>
      <p:sp>
        <p:nvSpPr>
          <p:cNvPr id="5" name="Flowchart: Terminator 4"/>
          <p:cNvSpPr/>
          <p:nvPr/>
        </p:nvSpPr>
        <p:spPr>
          <a:xfrm>
            <a:off x="0" y="3822302"/>
            <a:ext cx="5562600" cy="914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buClr>
                <a:srgbClr val="F58466"/>
              </a:buClr>
              <a:buNone/>
            </a:pPr>
            <a:r>
              <a:rPr lang="en-US">
                <a:solidFill>
                  <a:schemeClr val="bg1"/>
                </a:solidFill>
              </a:rPr>
              <a:t>“I wish there had been more support for data collection and entry - it was very time consuming.”</a:t>
            </a:r>
            <a:endParaRPr lang="en-US" dirty="0">
              <a:solidFill>
                <a:schemeClr val="bg1"/>
              </a:solidFill>
            </a:endParaRPr>
          </a:p>
        </p:txBody>
      </p:sp>
      <p:sp>
        <p:nvSpPr>
          <p:cNvPr id="6" name="Flowchart: Terminator 5"/>
          <p:cNvSpPr/>
          <p:nvPr/>
        </p:nvSpPr>
        <p:spPr>
          <a:xfrm>
            <a:off x="381000" y="4898032"/>
            <a:ext cx="8763000" cy="1219200"/>
          </a:xfrm>
          <a:prstGeom prst="flowChartTerminator">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t>“The state needs to provide MD offices with information on the Key Variables (LMP, pre-</a:t>
            </a:r>
            <a:r>
              <a:rPr lang="en-US" sz="2000" dirty="0" err="1"/>
              <a:t>preg</a:t>
            </a:r>
            <a:r>
              <a:rPr lang="en-US" sz="2000" dirty="0"/>
              <a:t> </a:t>
            </a:r>
            <a:r>
              <a:rPr lang="en-US" sz="2000" dirty="0" err="1"/>
              <a:t>wt</a:t>
            </a:r>
            <a:r>
              <a:rPr lang="en-US" sz="2000" dirty="0"/>
              <a:t>) and stress the importance of the accurate information on prenatal records</a:t>
            </a:r>
            <a:r>
              <a:rPr lang="en-US" sz="2000" dirty="0" smtClean="0"/>
              <a:t>.”</a:t>
            </a:r>
            <a:endParaRPr lang="en-US" dirty="0"/>
          </a:p>
        </p:txBody>
      </p:sp>
    </p:spTree>
    <p:extLst>
      <p:ext uri="{BB962C8B-B14F-4D97-AF65-F5344CB8AC3E}">
        <p14:creationId xmlns:p14="http://schemas.microsoft.com/office/powerpoint/2010/main" val="319607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28600"/>
            <a:ext cx="8229600" cy="1143000"/>
          </a:xfrm>
        </p:spPr>
        <p:txBody>
          <a:bodyPr>
            <a:noAutofit/>
          </a:bodyPr>
          <a:lstStyle/>
          <a:p>
            <a:pPr algn="l" eaLnBrk="1" hangingPunct="1"/>
            <a:r>
              <a:rPr lang="en-US" sz="4000" b="1" dirty="0" smtClean="0">
                <a:solidFill>
                  <a:srgbClr val="F58466"/>
                </a:solidFill>
                <a:latin typeface="Goudy Old Style" pitchFamily="18" charset="0"/>
              </a:rPr>
              <a:t>Achieving our Goals Together</a:t>
            </a:r>
            <a:endParaRPr lang="en-US" sz="4000" b="1" dirty="0">
              <a:solidFill>
                <a:srgbClr val="F58466"/>
              </a:solidFill>
              <a:latin typeface="Goudy Old Style" pitchFamily="18" charset="0"/>
            </a:endParaRPr>
          </a:p>
        </p:txBody>
      </p:sp>
      <p:sp>
        <p:nvSpPr>
          <p:cNvPr id="3" name="Rectangular Callout 2"/>
          <p:cNvSpPr/>
          <p:nvPr/>
        </p:nvSpPr>
        <p:spPr>
          <a:xfrm>
            <a:off x="254000" y="1371600"/>
            <a:ext cx="3327400" cy="2133600"/>
          </a:xfrm>
          <a:prstGeom prst="wedgeRectCallout">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“Thank </a:t>
            </a:r>
            <a:r>
              <a:rPr lang="en-US" dirty="0"/>
              <a:t>you for all of your hard work around this. We now have a process that should help us achieve the 95% </a:t>
            </a:r>
            <a:r>
              <a:rPr lang="en-US" dirty="0" smtClean="0"/>
              <a:t>accuracy.”</a:t>
            </a:r>
            <a:endParaRPr lang="en-US" dirty="0"/>
          </a:p>
        </p:txBody>
      </p:sp>
      <p:sp>
        <p:nvSpPr>
          <p:cNvPr id="5" name="Rectangular Callout 4"/>
          <p:cNvSpPr/>
          <p:nvPr/>
        </p:nvSpPr>
        <p:spPr>
          <a:xfrm>
            <a:off x="762000" y="4008120"/>
            <a:ext cx="3695700" cy="17830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a:t>
            </a:r>
            <a:r>
              <a:rPr lang="en-US" dirty="0"/>
              <a:t>most helpful tool is redcap reports as it allows simple graphs to be printed/ saved to share with staff and physicians</a:t>
            </a:r>
            <a:r>
              <a:rPr lang="en-US" dirty="0" smtClean="0"/>
              <a:t>.”</a:t>
            </a:r>
            <a:endParaRPr lang="en-US" dirty="0"/>
          </a:p>
        </p:txBody>
      </p:sp>
      <p:sp>
        <p:nvSpPr>
          <p:cNvPr id="6" name="Rectangular Callout 5"/>
          <p:cNvSpPr/>
          <p:nvPr/>
        </p:nvSpPr>
        <p:spPr>
          <a:xfrm>
            <a:off x="4953000" y="4343400"/>
            <a:ext cx="3566160" cy="1143000"/>
          </a:xfrm>
          <a:prstGeom prst="wedgeRectCallout">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“Great </a:t>
            </a:r>
            <a:r>
              <a:rPr lang="en-US" dirty="0"/>
              <a:t>process, love the book with definitions it was so helpful</a:t>
            </a:r>
            <a:r>
              <a:rPr lang="en-US" dirty="0" smtClean="0"/>
              <a:t>.”</a:t>
            </a:r>
            <a:endParaRPr lang="en-US" dirty="0"/>
          </a:p>
        </p:txBody>
      </p:sp>
      <p:sp>
        <p:nvSpPr>
          <p:cNvPr id="7" name="Rectangular Callout 6"/>
          <p:cNvSpPr/>
          <p:nvPr/>
        </p:nvSpPr>
        <p:spPr>
          <a:xfrm>
            <a:off x="4114800" y="1699260"/>
            <a:ext cx="4572000" cy="14782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“It </a:t>
            </a:r>
            <a:r>
              <a:rPr lang="en-US" dirty="0"/>
              <a:t>was extremely helpful coming at this project as a team and utilizing resources from other hospitals dealing with the same </a:t>
            </a:r>
            <a:r>
              <a:rPr lang="en-US" dirty="0" smtClean="0"/>
              <a:t>issues.”</a:t>
            </a:r>
            <a:endParaRPr lang="en-US" dirty="0"/>
          </a:p>
        </p:txBody>
      </p:sp>
    </p:spTree>
    <p:extLst>
      <p:ext uri="{BB962C8B-B14F-4D97-AF65-F5344CB8AC3E}">
        <p14:creationId xmlns:p14="http://schemas.microsoft.com/office/powerpoint/2010/main" val="893592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Resources </a:t>
            </a:r>
            <a:r>
              <a:rPr lang="en-US" sz="4000" b="1" dirty="0">
                <a:solidFill>
                  <a:srgbClr val="F58466"/>
                </a:solidFill>
                <a:latin typeface="Goudy Old Style" pitchFamily="18" charset="0"/>
              </a:rPr>
              <a:t>that </a:t>
            </a:r>
            <a:r>
              <a:rPr lang="en-US" sz="4000" b="1" dirty="0" smtClean="0">
                <a:solidFill>
                  <a:srgbClr val="F58466"/>
                </a:solidFill>
                <a:latin typeface="Goudy Old Style" pitchFamily="18" charset="0"/>
              </a:rPr>
              <a:t>Best </a:t>
            </a:r>
            <a:r>
              <a:rPr lang="en-US" sz="4000" b="1" dirty="0">
                <a:solidFill>
                  <a:srgbClr val="F58466"/>
                </a:solidFill>
                <a:latin typeface="Goudy Old Style" pitchFamily="18" charset="0"/>
              </a:rPr>
              <a:t>S</a:t>
            </a:r>
            <a:r>
              <a:rPr lang="en-US" sz="4000" b="1" dirty="0" smtClean="0">
                <a:solidFill>
                  <a:srgbClr val="F58466"/>
                </a:solidFill>
                <a:latin typeface="Goudy Old Style" pitchFamily="18" charset="0"/>
              </a:rPr>
              <a:t>upport </a:t>
            </a:r>
            <a:r>
              <a:rPr lang="en-US" sz="4000" b="1" dirty="0">
                <a:solidFill>
                  <a:srgbClr val="F58466"/>
                </a:solidFill>
                <a:latin typeface="Goudy Old Style" pitchFamily="18" charset="0"/>
              </a:rPr>
              <a:t/>
            </a:r>
            <a:br>
              <a:rPr lang="en-US" sz="4000" b="1" dirty="0">
                <a:solidFill>
                  <a:srgbClr val="F58466"/>
                </a:solidFill>
                <a:latin typeface="Goudy Old Style" pitchFamily="18" charset="0"/>
              </a:rPr>
            </a:br>
            <a:r>
              <a:rPr lang="en-US" sz="4000" b="1" dirty="0" smtClean="0">
                <a:solidFill>
                  <a:srgbClr val="F58466"/>
                </a:solidFill>
                <a:latin typeface="Goudy Old Style" pitchFamily="18" charset="0"/>
              </a:rPr>
              <a:t>Sustaining BC Accuracy</a:t>
            </a:r>
            <a:endParaRPr lang="en-US" sz="4000" b="1" dirty="0">
              <a:solidFill>
                <a:srgbClr val="F58466"/>
              </a:solidFill>
              <a:latin typeface="Goudy Old Style"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9572546"/>
              </p:ext>
            </p:extLst>
          </p:nvPr>
        </p:nvGraphicFramePr>
        <p:xfrm>
          <a:off x="457200" y="1537856"/>
          <a:ext cx="7543800" cy="41909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429000" y="5715000"/>
            <a:ext cx="5334000" cy="307777"/>
          </a:xfrm>
          <a:prstGeom prst="rect">
            <a:avLst/>
          </a:prstGeom>
          <a:noFill/>
        </p:spPr>
        <p:txBody>
          <a:bodyPr wrap="square" rtlCol="0">
            <a:spAutoFit/>
          </a:bodyPr>
          <a:lstStyle/>
          <a:p>
            <a:r>
              <a:rPr lang="en-US" sz="1400" dirty="0" smtClean="0"/>
              <a:t>Percent of respondents selecting the resource</a:t>
            </a:r>
            <a:endParaRPr lang="en-US" sz="1400" dirty="0"/>
          </a:p>
        </p:txBody>
      </p:sp>
    </p:spTree>
    <p:extLst>
      <p:ext uri="{BB962C8B-B14F-4D97-AF65-F5344CB8AC3E}">
        <p14:creationId xmlns:p14="http://schemas.microsoft.com/office/powerpoint/2010/main" val="98469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Birth Certificate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eaLnBrk="1" hangingPunct="1">
              <a:buClr>
                <a:srgbClr val="F58466"/>
              </a:buClr>
            </a:pPr>
            <a:r>
              <a:rPr lang="en-US" sz="2400" dirty="0" smtClean="0"/>
              <a:t>Complete final 2 months of accuracy audits – these audits are vital to monitoring your improvement over time and identifying opportunities for improvement </a:t>
            </a:r>
          </a:p>
          <a:p>
            <a:pPr lvl="1" eaLnBrk="1" hangingPunct="1">
              <a:buClr>
                <a:srgbClr val="004990"/>
              </a:buClr>
              <a:buFont typeface="Arial" pitchFamily="34" charset="0"/>
              <a:buChar char="•"/>
            </a:pPr>
            <a:r>
              <a:rPr lang="en-US" sz="2000" dirty="0"/>
              <a:t>Submit November audit data by December 15, 2015</a:t>
            </a:r>
          </a:p>
          <a:p>
            <a:pPr lvl="1" eaLnBrk="1" hangingPunct="1">
              <a:buClr>
                <a:srgbClr val="004990"/>
              </a:buClr>
              <a:buFont typeface="Arial" pitchFamily="34" charset="0"/>
              <a:buChar char="•"/>
            </a:pPr>
            <a:r>
              <a:rPr lang="en-US" sz="2000" dirty="0"/>
              <a:t>Submit December audit data by January 15, 2016</a:t>
            </a:r>
          </a:p>
          <a:p>
            <a:pPr eaLnBrk="1" hangingPunct="1">
              <a:buClr>
                <a:srgbClr val="F58466"/>
              </a:buClr>
            </a:pPr>
            <a:r>
              <a:rPr lang="en-US" sz="2400" dirty="0" smtClean="0"/>
              <a:t>Participate in birth certificate accuracy initiative audit wrap up OB Teams Call on December 7, 2015 from 12:30-1:30pm</a:t>
            </a:r>
          </a:p>
          <a:p>
            <a:pPr eaLnBrk="1" hangingPunct="1">
              <a:buClr>
                <a:srgbClr val="F58466"/>
              </a:buClr>
            </a:pPr>
            <a:r>
              <a:rPr lang="en-US" sz="2400" dirty="0" smtClean="0"/>
              <a:t>Look for information on opportunities and resources for sustaining your birth certificate accuracy improvements in January 2016</a:t>
            </a:r>
            <a:endParaRPr lang="en-US" sz="2400" dirty="0"/>
          </a:p>
        </p:txBody>
      </p:sp>
    </p:spTree>
    <p:extLst>
      <p:ext uri="{BB962C8B-B14F-4D97-AF65-F5344CB8AC3E}">
        <p14:creationId xmlns:p14="http://schemas.microsoft.com/office/powerpoint/2010/main" val="230276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Future OB QI Initiatives </a:t>
            </a:r>
          </a:p>
        </p:txBody>
      </p:sp>
    </p:spTree>
    <p:extLst>
      <p:ext uri="{BB962C8B-B14F-4D97-AF65-F5344CB8AC3E}">
        <p14:creationId xmlns:p14="http://schemas.microsoft.com/office/powerpoint/2010/main" val="1454465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371600"/>
            <a:ext cx="8229600" cy="4830763"/>
          </a:xfrm>
        </p:spPr>
        <p:txBody>
          <a:bodyPr/>
          <a:lstStyle/>
          <a:p>
            <a:pPr eaLnBrk="1" hangingPunct="1">
              <a:buClr>
                <a:srgbClr val="F58466"/>
              </a:buClr>
            </a:pPr>
            <a:r>
              <a:rPr lang="en-US" altLang="en-US" sz="2800" dirty="0" smtClean="0"/>
              <a:t>Panel:</a:t>
            </a:r>
          </a:p>
          <a:p>
            <a:pPr lvl="1" eaLnBrk="1" hangingPunct="1">
              <a:buClr>
                <a:srgbClr val="004990"/>
              </a:buClr>
              <a:buFont typeface="Arial" panose="020B0604020202020204" pitchFamily="34" charset="0"/>
              <a:buChar char="•"/>
            </a:pPr>
            <a:r>
              <a:rPr lang="en-US" altLang="en-US" sz="2000" dirty="0" smtClean="0"/>
              <a:t>Sarah Kilpatrick, MD, PhD</a:t>
            </a:r>
          </a:p>
          <a:p>
            <a:pPr lvl="1" eaLnBrk="1" hangingPunct="1">
              <a:buClr>
                <a:srgbClr val="004990"/>
              </a:buClr>
              <a:buFont typeface="Arial" panose="020B0604020202020204" pitchFamily="34" charset="0"/>
              <a:buChar char="•"/>
            </a:pPr>
            <a:r>
              <a:rPr lang="en-US" altLang="en-US" sz="2000" dirty="0"/>
              <a:t>Jeanne Mahoney, RN, BSN</a:t>
            </a:r>
          </a:p>
          <a:p>
            <a:pPr lvl="1" eaLnBrk="1" hangingPunct="1">
              <a:buClr>
                <a:srgbClr val="004990"/>
              </a:buClr>
              <a:buFont typeface="Arial" panose="020B0604020202020204" pitchFamily="34" charset="0"/>
              <a:buChar char="•"/>
            </a:pPr>
            <a:r>
              <a:rPr lang="en-US" altLang="en-US" sz="2000" dirty="0" smtClean="0"/>
              <a:t>Barb </a:t>
            </a:r>
            <a:r>
              <a:rPr lang="en-US" altLang="en-US" sz="2000" dirty="0"/>
              <a:t>Murphy, MSN, </a:t>
            </a:r>
            <a:r>
              <a:rPr lang="en-US" altLang="en-US" sz="2000" dirty="0" smtClean="0"/>
              <a:t>RN</a:t>
            </a:r>
          </a:p>
          <a:p>
            <a:pPr lvl="1" eaLnBrk="1" hangingPunct="1">
              <a:buClr>
                <a:srgbClr val="004990"/>
              </a:buClr>
              <a:buFont typeface="Arial" panose="020B0604020202020204" pitchFamily="34" charset="0"/>
              <a:buChar char="•"/>
            </a:pPr>
            <a:r>
              <a:rPr lang="en-US" altLang="en-US" sz="2000" dirty="0" smtClean="0"/>
              <a:t>Bryan Oshiro, MD</a:t>
            </a:r>
            <a:endParaRPr lang="en-US" altLang="en-US" sz="2000" dirty="0"/>
          </a:p>
          <a:p>
            <a:pPr eaLnBrk="1" hangingPunct="1">
              <a:buClr>
                <a:srgbClr val="F58466"/>
              </a:buClr>
            </a:pPr>
            <a:r>
              <a:rPr lang="en-US" altLang="en-US" sz="2800" dirty="0" smtClean="0"/>
              <a:t>Birth Certificate Accuracy Initiative Lessons Learned</a:t>
            </a:r>
          </a:p>
          <a:p>
            <a:pPr eaLnBrk="1" hangingPunct="1">
              <a:buClr>
                <a:srgbClr val="F58466"/>
              </a:buClr>
            </a:pPr>
            <a:r>
              <a:rPr lang="en-US" altLang="en-US" sz="2800" dirty="0" smtClean="0"/>
              <a:t>Discussion of Future Initiatives</a:t>
            </a:r>
          </a:p>
          <a:p>
            <a:pPr eaLnBrk="1" hangingPunct="1">
              <a:buClr>
                <a:srgbClr val="F58466"/>
              </a:buClr>
            </a:pPr>
            <a:r>
              <a:rPr lang="en-US" altLang="en-US" sz="2800" dirty="0" smtClean="0"/>
              <a:t>Overview of Maternal Hypertension Initiative</a:t>
            </a:r>
          </a:p>
          <a:p>
            <a:pPr lvl="1" eaLnBrk="1" hangingPunct="1">
              <a:buClr>
                <a:srgbClr val="004990"/>
              </a:buClr>
              <a:buFont typeface="Arial" panose="020B0604020202020204" pitchFamily="34" charset="0"/>
              <a:buChar char="•"/>
            </a:pPr>
            <a:r>
              <a:rPr lang="en-US" sz="2000" dirty="0"/>
              <a:t>Improving Healthcare Response to Preeclampsia: CA HTN </a:t>
            </a:r>
            <a:r>
              <a:rPr lang="en-US" sz="2000" dirty="0" smtClean="0"/>
              <a:t>Toolkit</a:t>
            </a:r>
            <a:r>
              <a:rPr lang="en-US" altLang="en-US" sz="2000" dirty="0" smtClean="0"/>
              <a:t>, Barb Murphy, MSN, RN</a:t>
            </a:r>
          </a:p>
          <a:p>
            <a:pPr lvl="1" eaLnBrk="1" hangingPunct="1">
              <a:buClr>
                <a:srgbClr val="004990"/>
              </a:buClr>
              <a:buFont typeface="Arial" panose="020B0604020202020204" pitchFamily="34" charset="0"/>
              <a:buChar char="•"/>
            </a:pPr>
            <a:r>
              <a:rPr lang="en-US" sz="2000" dirty="0"/>
              <a:t>HTN Initiative Roll Out, AIM </a:t>
            </a:r>
            <a:r>
              <a:rPr lang="en-US" sz="2000" dirty="0" smtClean="0"/>
              <a:t>Bundles</a:t>
            </a:r>
            <a:r>
              <a:rPr lang="en-US" altLang="en-US" sz="2000" dirty="0" smtClean="0"/>
              <a:t>, Jeanne Mahoney, RN, BSN</a:t>
            </a:r>
            <a:endParaRPr lang="en-US" altLang="en-US" sz="2000" dirty="0"/>
          </a:p>
          <a:p>
            <a:pPr eaLnBrk="1" hangingPunct="1">
              <a:buClr>
                <a:srgbClr val="F58466"/>
              </a:buClr>
            </a:pPr>
            <a:r>
              <a:rPr lang="en-US" altLang="en-US" sz="2800" dirty="0" smtClean="0"/>
              <a:t>Next steps</a:t>
            </a:r>
          </a:p>
        </p:txBody>
      </p:sp>
    </p:spTree>
    <p:extLst>
      <p:ext uri="{BB962C8B-B14F-4D97-AF65-F5344CB8AC3E}">
        <p14:creationId xmlns:p14="http://schemas.microsoft.com/office/powerpoint/2010/main" val="233867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Future Initiatives of Most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Interest to Teams for 2017</a:t>
            </a:r>
            <a:endParaRPr lang="en-US" sz="40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2660869"/>
              </p:ext>
            </p:extLst>
          </p:nvPr>
        </p:nvGraphicFramePr>
        <p:xfrm>
          <a:off x="457200" y="1981200"/>
          <a:ext cx="8229600" cy="3291840"/>
        </p:xfrm>
        <a:graphic>
          <a:graphicData uri="http://schemas.openxmlformats.org/drawingml/2006/table">
            <a:tbl>
              <a:tblPr firstRow="1" bandRow="1">
                <a:tableStyleId>{69012ECD-51FC-41F1-AA8D-1B2483CD663E}</a:tableStyleId>
              </a:tblPr>
              <a:tblGrid>
                <a:gridCol w="1828800"/>
                <a:gridCol w="4267200"/>
                <a:gridCol w="2133600"/>
              </a:tblGrid>
              <a:tr h="336973">
                <a:tc>
                  <a:txBody>
                    <a:bodyPr/>
                    <a:lstStyle/>
                    <a:p>
                      <a:pPr algn="ctr"/>
                      <a:r>
                        <a:rPr lang="en-US" u="none" dirty="0" smtClean="0"/>
                        <a:t>Ranking</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8466"/>
                    </a:solidFill>
                  </a:tcPr>
                </a:tc>
                <a:tc>
                  <a:txBody>
                    <a:bodyPr/>
                    <a:lstStyle/>
                    <a:p>
                      <a:pPr algn="ctr"/>
                      <a:r>
                        <a:rPr lang="en-US" u="none" dirty="0" smtClean="0"/>
                        <a:t>Initiative</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8466"/>
                    </a:solidFill>
                  </a:tcPr>
                </a:tc>
                <a:tc>
                  <a:txBody>
                    <a:bodyPr/>
                    <a:lstStyle/>
                    <a:p>
                      <a:pPr algn="ctr"/>
                      <a:r>
                        <a:rPr lang="en-US" u="none" dirty="0" smtClean="0"/>
                        <a:t>Rating Score</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8466"/>
                    </a:solidFill>
                  </a:tcPr>
                </a:tc>
              </a:tr>
              <a:tr h="336973">
                <a:tc>
                  <a:txBody>
                    <a:bodyPr/>
                    <a:lstStyle/>
                    <a:p>
                      <a:pPr algn="l"/>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Continue Hypertension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1.96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Hemorrhage</a:t>
                      </a:r>
                      <a:r>
                        <a:rPr lang="en-US" baseline="0" dirty="0" smtClean="0"/>
                        <a:t> 2.0 with AIM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3.09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Primary</a:t>
                      </a:r>
                      <a:r>
                        <a:rPr lang="en-US" baseline="0" dirty="0" smtClean="0"/>
                        <a:t> C-Section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3.39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Optimal Breastfeeding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4.12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Venous </a:t>
                      </a:r>
                      <a:r>
                        <a:rPr lang="en-US" dirty="0" err="1" smtClean="0"/>
                        <a:t>ThromboEmbolism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5.05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ACT Expansion of MOD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5.48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Postpartum LARC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5.88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6973">
                <a:tc>
                  <a:txBody>
                    <a:bodyPr/>
                    <a:lstStyle/>
                    <a:p>
                      <a:pPr algn="l"/>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Progesterone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smtClean="0"/>
                        <a:t>6.64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08325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Other OB QI Initiatives of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Interest </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eaLnBrk="1" hangingPunct="1">
              <a:buClr>
                <a:srgbClr val="F58466"/>
              </a:buClr>
            </a:pPr>
            <a:r>
              <a:rPr lang="en-US" sz="2400" dirty="0"/>
              <a:t>Late preterm infant care </a:t>
            </a:r>
          </a:p>
          <a:p>
            <a:pPr eaLnBrk="1" hangingPunct="1">
              <a:buClr>
                <a:srgbClr val="F58466"/>
              </a:buClr>
            </a:pPr>
            <a:r>
              <a:rPr lang="en-US" sz="2400" dirty="0"/>
              <a:t>Standardized P</a:t>
            </a:r>
            <a:r>
              <a:rPr lang="en-US" sz="2400" dirty="0" smtClean="0"/>
              <a:t>itocin </a:t>
            </a:r>
            <a:r>
              <a:rPr lang="en-US" sz="2400" dirty="0"/>
              <a:t>use</a:t>
            </a:r>
          </a:p>
          <a:p>
            <a:pPr eaLnBrk="1" hangingPunct="1">
              <a:buClr>
                <a:srgbClr val="F58466"/>
              </a:buClr>
            </a:pPr>
            <a:r>
              <a:rPr lang="en-US" sz="2400" dirty="0" smtClean="0"/>
              <a:t>Reducing elective inductions </a:t>
            </a:r>
            <a:r>
              <a:rPr lang="en-US" sz="2400" dirty="0"/>
              <a:t>and augmentation </a:t>
            </a:r>
            <a:r>
              <a:rPr lang="en-US" sz="2400" dirty="0" smtClean="0"/>
              <a:t>rates between 39 weeks 0 days and 41 weeks 0 days </a:t>
            </a:r>
            <a:endParaRPr lang="en-US" sz="2400" dirty="0"/>
          </a:p>
        </p:txBody>
      </p:sp>
    </p:spTree>
    <p:extLst>
      <p:ext uri="{BB962C8B-B14F-4D97-AF65-F5344CB8AC3E}">
        <p14:creationId xmlns:p14="http://schemas.microsoft.com/office/powerpoint/2010/main" val="334755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0"/>
            <a:ext cx="5638800" cy="1622425"/>
          </a:xfrm>
        </p:spPr>
        <p:txBody>
          <a:bodyPr/>
          <a:lstStyle/>
          <a:p>
            <a:pPr eaLnBrk="1" hangingPunct="1"/>
            <a:r>
              <a:rPr lang="en-US" sz="3600" b="1" dirty="0" smtClean="0">
                <a:solidFill>
                  <a:srgbClr val="004990"/>
                </a:solidFill>
                <a:latin typeface="Goudy Old Style" panose="02020502050305020303" pitchFamily="18" charset="0"/>
              </a:rPr>
              <a:t>ILPQC: Overview </a:t>
            </a:r>
            <a:r>
              <a:rPr lang="en-US" sz="3600" b="1" dirty="0">
                <a:solidFill>
                  <a:srgbClr val="004990"/>
                </a:solidFill>
                <a:latin typeface="Goudy Old Style" panose="02020502050305020303" pitchFamily="18" charset="0"/>
              </a:rPr>
              <a:t>of </a:t>
            </a:r>
            <a:r>
              <a:rPr lang="en-US" sz="3600" b="1" dirty="0" smtClean="0">
                <a:solidFill>
                  <a:srgbClr val="004990"/>
                </a:solidFill>
                <a:latin typeface="Goudy Old Style" panose="02020502050305020303" pitchFamily="18" charset="0"/>
              </a:rPr>
              <a:t>2016 Maternal Hypertension </a:t>
            </a:r>
            <a:r>
              <a:rPr lang="en-US" sz="3600" b="1" dirty="0">
                <a:solidFill>
                  <a:srgbClr val="004990"/>
                </a:solidFill>
                <a:latin typeface="Goudy Old Style" panose="02020502050305020303" pitchFamily="18" charset="0"/>
              </a:rPr>
              <a:t>Initiative</a:t>
            </a:r>
            <a:endParaRPr lang="en-US" altLang="en-US" sz="3600" b="1" dirty="0" smtClean="0">
              <a:solidFill>
                <a:srgbClr val="004990"/>
              </a:solidFill>
              <a:latin typeface="Goudy Old Style" pitchFamily="18" charset="0"/>
            </a:endParaRPr>
          </a:p>
        </p:txBody>
      </p:sp>
    </p:spTree>
    <p:extLst>
      <p:ext uri="{BB962C8B-B14F-4D97-AF65-F5344CB8AC3E}">
        <p14:creationId xmlns:p14="http://schemas.microsoft.com/office/powerpoint/2010/main" val="904403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8"/>
            <a:ext cx="8229600" cy="4830762"/>
          </a:xfrm>
        </p:spPr>
        <p:txBody>
          <a:bodyPr/>
          <a:lstStyle/>
          <a:p>
            <a:pPr eaLnBrk="1" hangingPunct="1">
              <a:buClr>
                <a:srgbClr val="F58466"/>
              </a:buClr>
            </a:pPr>
            <a:r>
              <a:rPr lang="en-US" altLang="en-US" sz="2800" dirty="0" smtClean="0"/>
              <a:t>Preview of the ILPQC HTN Initiative </a:t>
            </a:r>
          </a:p>
          <a:p>
            <a:pPr lvl="1" eaLnBrk="1" hangingPunct="1">
              <a:buClr>
                <a:srgbClr val="004990"/>
              </a:buClr>
              <a:buFont typeface="Arial" panose="020B0604020202020204" pitchFamily="34" charset="0"/>
              <a:buChar char="•"/>
            </a:pPr>
            <a:r>
              <a:rPr lang="en-US" altLang="en-US" sz="2400" dirty="0" smtClean="0"/>
              <a:t>Timeline</a:t>
            </a:r>
          </a:p>
          <a:p>
            <a:pPr lvl="1" eaLnBrk="1" hangingPunct="1">
              <a:buClr>
                <a:srgbClr val="004990"/>
              </a:buClr>
              <a:buFont typeface="Arial" panose="020B0604020202020204" pitchFamily="34" charset="0"/>
              <a:buChar char="•"/>
            </a:pPr>
            <a:r>
              <a:rPr lang="en-US" altLang="en-US" sz="2400" dirty="0" smtClean="0"/>
              <a:t>Toolkit</a:t>
            </a:r>
          </a:p>
          <a:p>
            <a:pPr lvl="1" eaLnBrk="1" hangingPunct="1">
              <a:buClr>
                <a:srgbClr val="004990"/>
              </a:buClr>
              <a:buFont typeface="Arial" panose="020B0604020202020204" pitchFamily="34" charset="0"/>
              <a:buChar char="•"/>
            </a:pPr>
            <a:r>
              <a:rPr lang="en-US" altLang="en-US" sz="2400" dirty="0" smtClean="0"/>
              <a:t>Materials for support</a:t>
            </a:r>
          </a:p>
          <a:p>
            <a:pPr lvl="1" eaLnBrk="1" hangingPunct="1">
              <a:buClr>
                <a:srgbClr val="004990"/>
              </a:buClr>
              <a:buFont typeface="Arial" panose="020B0604020202020204" pitchFamily="34" charset="0"/>
              <a:buChar char="•"/>
            </a:pPr>
            <a:r>
              <a:rPr lang="en-US" altLang="en-US" sz="2400" dirty="0" smtClean="0"/>
              <a:t>Education </a:t>
            </a:r>
          </a:p>
        </p:txBody>
      </p:sp>
    </p:spTree>
    <p:extLst>
      <p:ext uri="{BB962C8B-B14F-4D97-AF65-F5344CB8AC3E}">
        <p14:creationId xmlns:p14="http://schemas.microsoft.com/office/powerpoint/2010/main" val="623611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0081" y="3474720"/>
            <a:ext cx="5823857" cy="109728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3"/>
          </p:nvPr>
        </p:nvSpPr>
        <p:spPr>
          <a:xfrm>
            <a:off x="609600" y="3200400"/>
            <a:ext cx="5867400" cy="1371600"/>
          </a:xfrm>
        </p:spPr>
        <p:txBody>
          <a:bodyPr>
            <a:normAutofit/>
          </a:bodyPr>
          <a:lstStyle/>
          <a:p>
            <a:r>
              <a:rPr lang="en-US" altLang="en-US" sz="2200" dirty="0" smtClean="0">
                <a:solidFill>
                  <a:schemeClr val="tx2"/>
                </a:solidFill>
              </a:rPr>
              <a:t>Approach: </a:t>
            </a:r>
            <a:r>
              <a:rPr lang="en-US" altLang="en-US" sz="2200" dirty="0" smtClean="0"/>
              <a:t>Establish </a:t>
            </a:r>
            <a:r>
              <a:rPr lang="en-US" altLang="en-US" sz="2200" dirty="0"/>
              <a:t>workgroup, identify hospital teams, implement evidence-based practices / protocols / </a:t>
            </a:r>
            <a:r>
              <a:rPr lang="en-US" altLang="en-US" sz="2200" dirty="0" smtClean="0"/>
              <a:t>AIM HTN Bundle</a:t>
            </a:r>
            <a:endParaRPr lang="en-US" altLang="en-US" sz="2200" dirty="0"/>
          </a:p>
        </p:txBody>
      </p:sp>
      <p:sp>
        <p:nvSpPr>
          <p:cNvPr id="7" name="Rectangle 6"/>
          <p:cNvSpPr/>
          <p:nvPr/>
        </p:nvSpPr>
        <p:spPr>
          <a:xfrm>
            <a:off x="634096" y="1676400"/>
            <a:ext cx="582385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3600" b="1" dirty="0" smtClean="0">
                <a:solidFill>
                  <a:srgbClr val="F58466"/>
                </a:solidFill>
                <a:latin typeface="Goudy Old Style" pitchFamily="18" charset="0"/>
              </a:rPr>
              <a:t>ILPQC Maternal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Hypertension Initiative</a:t>
            </a:r>
            <a:endParaRPr lang="en-US" altLang="en-US" sz="3600" b="1" dirty="0">
              <a:solidFill>
                <a:srgbClr val="F58466"/>
              </a:solidFill>
              <a:latin typeface="Goudy Old Style" pitchFamily="18" charset="0"/>
            </a:endParaRPr>
          </a:p>
        </p:txBody>
      </p:sp>
      <p:sp>
        <p:nvSpPr>
          <p:cNvPr id="46083" name="Text Placeholder 7"/>
          <p:cNvSpPr>
            <a:spLocks noGrp="1"/>
          </p:cNvSpPr>
          <p:nvPr>
            <p:ph type="body" sz="quarter" idx="1"/>
          </p:nvPr>
        </p:nvSpPr>
        <p:spPr>
          <a:xfrm>
            <a:off x="609600" y="1676400"/>
            <a:ext cx="5867400" cy="1447800"/>
          </a:xfrm>
        </p:spPr>
        <p:txBody>
          <a:bodyPr>
            <a:normAutofit fontScale="92500" lnSpcReduction="20000"/>
          </a:bodyPr>
          <a:lstStyle/>
          <a:p>
            <a:pPr>
              <a:defRPr/>
            </a:pPr>
            <a:r>
              <a:rPr lang="en-US" dirty="0" smtClean="0">
                <a:solidFill>
                  <a:schemeClr val="tx2"/>
                </a:solidFill>
              </a:rPr>
              <a:t>Aim:</a:t>
            </a:r>
            <a:r>
              <a:rPr lang="en-US" dirty="0" smtClean="0"/>
              <a:t> </a:t>
            </a:r>
            <a:r>
              <a:rPr lang="en-US" dirty="0"/>
              <a:t>Reduce the rate of severe morbidities in women with severe preeclampsia, </a:t>
            </a:r>
            <a:r>
              <a:rPr lang="en-US" dirty="0" err="1"/>
              <a:t>eclampsia</a:t>
            </a:r>
            <a:r>
              <a:rPr lang="en-US" dirty="0"/>
              <a:t>, or preeclampsia superimposed on pre-existing hypertension by 20% over the course of the </a:t>
            </a:r>
            <a:r>
              <a:rPr lang="en-US" dirty="0" smtClean="0"/>
              <a:t>initiative</a:t>
            </a:r>
            <a:endParaRPr lang="en-US" b="0" dirty="0" smtClean="0"/>
          </a:p>
        </p:txBody>
      </p:sp>
      <p:sp>
        <p:nvSpPr>
          <p:cNvPr id="25606" name="TextBox 10"/>
          <p:cNvSpPr txBox="1">
            <a:spLocks noChangeArrowheads="1"/>
          </p:cNvSpPr>
          <p:nvPr/>
        </p:nvSpPr>
        <p:spPr bwMode="auto">
          <a:xfrm>
            <a:off x="609601" y="4419600"/>
            <a:ext cx="8077200" cy="1754326"/>
          </a:xfrm>
          <a:prstGeom prst="rect">
            <a:avLst/>
          </a:prstGeom>
          <a:noFill/>
          <a:ln w="9525">
            <a:noFill/>
            <a:miter lim="800000"/>
            <a:headEnd/>
            <a:tailEnd/>
          </a:ln>
        </p:spPr>
        <p:txBody>
          <a:bodyPr>
            <a:spAutoFit/>
          </a:bodyPr>
          <a:lstStyle/>
          <a:p>
            <a:pPr eaLnBrk="1" hangingPunct="1">
              <a:lnSpc>
                <a:spcPct val="90000"/>
              </a:lnSpc>
              <a:buClr>
                <a:srgbClr val="F58466"/>
              </a:buClr>
            </a:pPr>
            <a:endParaRPr lang="en-US" altLang="en-US" sz="1000" dirty="0" smtClean="0">
              <a:cs typeface="Arial" charset="0"/>
            </a:endParaRPr>
          </a:p>
          <a:p>
            <a:pPr marL="342900" indent="-342900" eaLnBrk="1" hangingPunct="1">
              <a:lnSpc>
                <a:spcPct val="90000"/>
              </a:lnSpc>
              <a:buClr>
                <a:srgbClr val="F58466"/>
              </a:buClr>
              <a:buFont typeface="Arial" pitchFamily="34" charset="0"/>
              <a:buChar char="•"/>
            </a:pPr>
            <a:r>
              <a:rPr lang="en-US" altLang="en-US" dirty="0" smtClean="0">
                <a:cs typeface="Arial" charset="0"/>
              </a:rPr>
              <a:t>OB Advisory Workgroup and HTN Clinical Leadership Team developed process/outcome measures, toolkit/education, data form and reports </a:t>
            </a:r>
          </a:p>
          <a:p>
            <a:pPr marL="342900" indent="-342900" eaLnBrk="1" hangingPunct="1">
              <a:lnSpc>
                <a:spcPct val="90000"/>
              </a:lnSpc>
              <a:buClr>
                <a:srgbClr val="F58466"/>
              </a:buClr>
              <a:buFont typeface="Arial" pitchFamily="34" charset="0"/>
              <a:buChar char="•"/>
            </a:pPr>
            <a:endParaRPr lang="en-US" altLang="en-US" sz="800" dirty="0" smtClean="0">
              <a:cs typeface="Arial" charset="0"/>
            </a:endParaRPr>
          </a:p>
          <a:p>
            <a:pPr marL="342900" lvl="1" indent="-342900" eaLnBrk="1" hangingPunct="1">
              <a:lnSpc>
                <a:spcPct val="90000"/>
              </a:lnSpc>
              <a:buClr>
                <a:srgbClr val="F58466"/>
              </a:buClr>
              <a:buFont typeface="Arial" pitchFamily="34" charset="0"/>
              <a:buChar char="•"/>
            </a:pPr>
            <a:r>
              <a:rPr lang="en-US" dirty="0" smtClean="0"/>
              <a:t>Input </a:t>
            </a:r>
            <a:r>
              <a:rPr lang="en-US" dirty="0"/>
              <a:t>from </a:t>
            </a:r>
            <a:r>
              <a:rPr lang="en-US" dirty="0" smtClean="0"/>
              <a:t> </a:t>
            </a:r>
            <a:r>
              <a:rPr lang="en-US" dirty="0"/>
              <a:t>IDPH </a:t>
            </a:r>
            <a:r>
              <a:rPr lang="en-US" dirty="0" smtClean="0"/>
              <a:t>SQC / Perinatal Network Administrators / AIM Initiative / CA, NY, and NC </a:t>
            </a:r>
            <a:r>
              <a:rPr lang="en-US" dirty="0" err="1" smtClean="0"/>
              <a:t>collaboratives</a:t>
            </a:r>
            <a:r>
              <a:rPr lang="en-US" dirty="0" smtClean="0"/>
              <a:t> </a:t>
            </a:r>
          </a:p>
          <a:p>
            <a:pPr marL="342900" lvl="1" indent="-342900" eaLnBrk="1" hangingPunct="1">
              <a:lnSpc>
                <a:spcPct val="90000"/>
              </a:lnSpc>
              <a:buClr>
                <a:srgbClr val="F58466"/>
              </a:buClr>
              <a:buFont typeface="Arial" pitchFamily="34" charset="0"/>
              <a:buChar char="•"/>
            </a:pPr>
            <a:endParaRPr lang="en-US" sz="900" dirty="0" smtClean="0"/>
          </a:p>
          <a:p>
            <a:pPr marL="342900" lvl="1" indent="-342900" eaLnBrk="1" hangingPunct="1">
              <a:lnSpc>
                <a:spcPct val="90000"/>
              </a:lnSpc>
              <a:buClr>
                <a:srgbClr val="F58466"/>
              </a:buClr>
              <a:buFont typeface="Arial" pitchFamily="34" charset="0"/>
              <a:buChar char="•"/>
            </a:pPr>
            <a:r>
              <a:rPr lang="en-US" altLang="en-US" dirty="0">
                <a:cs typeface="Arial" charset="0"/>
              </a:rPr>
              <a:t>Launch </a:t>
            </a:r>
            <a:r>
              <a:rPr lang="en-US" altLang="en-US" dirty="0" smtClean="0">
                <a:cs typeface="Arial" charset="0"/>
              </a:rPr>
              <a:t>Wave 1 in January 2016, Wave 2 May 2016</a:t>
            </a:r>
            <a:endParaRPr lang="en-US" altLang="en-US" dirty="0">
              <a:cs typeface="Arial" charset="0"/>
            </a:endParaRPr>
          </a:p>
        </p:txBody>
      </p:sp>
      <p:pic>
        <p:nvPicPr>
          <p:cNvPr id="8" name="Picture 7"/>
          <p:cNvPicPr>
            <a:picLocks noChangeAspect="1"/>
          </p:cNvPicPr>
          <p:nvPr/>
        </p:nvPicPr>
        <p:blipFill>
          <a:blip r:embed="rId3" cstate="print"/>
          <a:stretch>
            <a:fillRect/>
          </a:stretch>
        </p:blipFill>
        <p:spPr>
          <a:xfrm>
            <a:off x="6457955" y="1673445"/>
            <a:ext cx="2526933" cy="2898555"/>
          </a:xfrm>
          <a:prstGeom prst="rect">
            <a:avLst/>
          </a:prstGeom>
        </p:spPr>
      </p:pic>
    </p:spTree>
    <p:extLst>
      <p:ext uri="{BB962C8B-B14F-4D97-AF65-F5344CB8AC3E}">
        <p14:creationId xmlns:p14="http://schemas.microsoft.com/office/powerpoint/2010/main" val="3925463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l"/>
            <a:r>
              <a:rPr lang="en-US" sz="3600" b="1" dirty="0">
                <a:solidFill>
                  <a:srgbClr val="F58466"/>
                </a:solidFill>
                <a:latin typeface="Goudy Old Style" pitchFamily="18" charset="0"/>
              </a:rPr>
              <a:t>Support from Other State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600" b="1" dirty="0" err="1" smtClean="0">
                <a:solidFill>
                  <a:srgbClr val="F58466"/>
                </a:solidFill>
                <a:latin typeface="Goudy Old Style" pitchFamily="18" charset="0"/>
              </a:rPr>
              <a:t>Collaboratives</a:t>
            </a:r>
            <a:r>
              <a:rPr lang="en-US" sz="3600" b="1" dirty="0" smtClean="0">
                <a:solidFill>
                  <a:srgbClr val="F58466"/>
                </a:solidFill>
                <a:latin typeface="Goudy Old Style" pitchFamily="18" charset="0"/>
              </a:rPr>
              <a:t> </a:t>
            </a:r>
            <a:r>
              <a:rPr lang="en-US" sz="3600" b="1" dirty="0">
                <a:solidFill>
                  <a:srgbClr val="F58466"/>
                </a:solidFill>
                <a:latin typeface="Goudy Old Style" pitchFamily="18" charset="0"/>
              </a:rPr>
              <a:t>Working on HTN</a:t>
            </a:r>
          </a:p>
        </p:txBody>
      </p:sp>
      <p:sp>
        <p:nvSpPr>
          <p:cNvPr id="3" name="Content Placeholder 2"/>
          <p:cNvSpPr>
            <a:spLocks noGrp="1"/>
          </p:cNvSpPr>
          <p:nvPr>
            <p:ph idx="1"/>
          </p:nvPr>
        </p:nvSpPr>
        <p:spPr>
          <a:xfrm>
            <a:off x="381000" y="1371600"/>
            <a:ext cx="8229600" cy="4525963"/>
          </a:xfrm>
        </p:spPr>
        <p:txBody>
          <a:bodyPr/>
          <a:lstStyle/>
          <a:p>
            <a:pPr>
              <a:buClr>
                <a:srgbClr val="F58466"/>
              </a:buClr>
            </a:pPr>
            <a:r>
              <a:rPr lang="en-US" altLang="en-US" b="1" dirty="0"/>
              <a:t>CMQCC (California Collaborative)  </a:t>
            </a:r>
            <a:br>
              <a:rPr lang="en-US" altLang="en-US" b="1" dirty="0"/>
            </a:br>
            <a:r>
              <a:rPr lang="en-US" altLang="en-US" b="1" dirty="0"/>
              <a:t>Preeclampsia Initiative</a:t>
            </a:r>
          </a:p>
          <a:p>
            <a:pPr marL="742950" lvl="2" indent="-342900">
              <a:buClr>
                <a:srgbClr val="F58466"/>
              </a:buClr>
            </a:pPr>
            <a:r>
              <a:rPr lang="en-US" altLang="en-US" dirty="0"/>
              <a:t>HTN Clinical Leads Teams multiple meetings with CMQCC to leverage their measures, data form, and process</a:t>
            </a:r>
          </a:p>
          <a:p>
            <a:pPr>
              <a:buClr>
                <a:srgbClr val="F58466"/>
              </a:buClr>
            </a:pPr>
            <a:r>
              <a:rPr lang="en-US" altLang="en-US" b="1" dirty="0"/>
              <a:t>PQCNC (North Carolina)– Conservative </a:t>
            </a:r>
            <a:br>
              <a:rPr lang="en-US" altLang="en-US" b="1" dirty="0"/>
            </a:br>
            <a:r>
              <a:rPr lang="en-US" altLang="en-US" b="1" dirty="0"/>
              <a:t>Management of Preeclampsia</a:t>
            </a:r>
          </a:p>
          <a:p>
            <a:pPr marL="742950" lvl="2" indent="-342900">
              <a:buClr>
                <a:srgbClr val="F58466"/>
              </a:buClr>
            </a:pPr>
            <a:r>
              <a:rPr lang="en-US" altLang="en-US" dirty="0"/>
              <a:t>Ongoing work with PQCNC to learn from their education plan</a:t>
            </a:r>
          </a:p>
          <a:p>
            <a:pPr>
              <a:buClr>
                <a:srgbClr val="F58466"/>
              </a:buClr>
            </a:pPr>
            <a:r>
              <a:rPr lang="en-US" altLang="en-US" b="1" dirty="0"/>
              <a:t>New York ACOG – Safe Motherhood Initiative</a:t>
            </a:r>
          </a:p>
          <a:p>
            <a:pPr marL="742950" lvl="2" indent="-342900">
              <a:buClr>
                <a:srgbClr val="F58466"/>
              </a:buClr>
            </a:pPr>
            <a:r>
              <a:rPr lang="en-US" altLang="en-US" dirty="0"/>
              <a:t>Ongoing calls to learn about their education plan </a:t>
            </a:r>
            <a:r>
              <a:rPr lang="en-US" altLang="en-US" sz="2800" dirty="0"/>
              <a:t>and </a:t>
            </a:r>
            <a:r>
              <a:rPr lang="en-US" altLang="en-US" dirty="0"/>
              <a:t>quality improvement </a:t>
            </a:r>
            <a:r>
              <a:rPr lang="en-US" altLang="en-US" dirty="0" smtClean="0"/>
              <a:t>processes with 117 hospitals</a:t>
            </a:r>
            <a:endParaRPr lang="en-US" altLang="en-US" dirty="0"/>
          </a:p>
          <a:p>
            <a:pPr marL="457200" lvl="1" indent="0">
              <a:buNone/>
            </a:pPr>
            <a:endParaRPr lang="en-US" alt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25</a:t>
            </a:fld>
            <a:endParaRPr lang="en-US" altLang="en-US"/>
          </a:p>
        </p:txBody>
      </p:sp>
    </p:spTree>
    <p:extLst>
      <p:ext uri="{BB962C8B-B14F-4D97-AF65-F5344CB8AC3E}">
        <p14:creationId xmlns:p14="http://schemas.microsoft.com/office/powerpoint/2010/main" val="366648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239"/>
          <p:cNvSpPr>
            <a:spLocks noGrp="1"/>
          </p:cNvSpPr>
          <p:nvPr>
            <p:ph type="title"/>
          </p:nvPr>
        </p:nvSpPr>
        <p:spPr>
          <a:xfrm>
            <a:off x="304800" y="228600"/>
            <a:ext cx="61722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ILPQC HTN:</a:t>
            </a:r>
            <a:br>
              <a:rPr lang="en-US" altLang="en-US" sz="3600" b="1" dirty="0" smtClean="0">
                <a:solidFill>
                  <a:srgbClr val="F58466"/>
                </a:solidFill>
                <a:latin typeface="Goudy Old Style" pitchFamily="18" charset="0"/>
                <a:sym typeface="Arial" pitchFamily="34" charset="0"/>
              </a:rPr>
            </a:br>
            <a:r>
              <a:rPr lang="en-US" altLang="en-US" sz="3600" b="1" dirty="0" smtClean="0">
                <a:solidFill>
                  <a:srgbClr val="F58466"/>
                </a:solidFill>
                <a:latin typeface="Goudy Old Style" pitchFamily="18" charset="0"/>
                <a:sym typeface="Arial" pitchFamily="34" charset="0"/>
              </a:rPr>
              <a:t>Proposed Timeline</a:t>
            </a:r>
            <a:endParaRPr lang="en-US" altLang="en-US" sz="2000" b="1" dirty="0" smtClean="0">
              <a:solidFill>
                <a:srgbClr val="F58466"/>
              </a:solidFill>
              <a:latin typeface="Arial" pitchFamily="34" charset="0"/>
              <a:cs typeface="Arial" pitchFamily="34" charset="0"/>
              <a:sym typeface="Arial" pitchFamily="34" charset="0"/>
            </a:endParaRPr>
          </a:p>
        </p:txBody>
      </p:sp>
      <p:graphicFrame>
        <p:nvGraphicFramePr>
          <p:cNvPr id="4" name="Table 3"/>
          <p:cNvGraphicFramePr>
            <a:graphicFrameLocks noGrp="1"/>
          </p:cNvGraphicFramePr>
          <p:nvPr>
            <p:extLst/>
          </p:nvPr>
        </p:nvGraphicFramePr>
        <p:xfrm>
          <a:off x="380996" y="1219198"/>
          <a:ext cx="8686806" cy="4724401"/>
        </p:xfrm>
        <a:graphic>
          <a:graphicData uri="http://schemas.openxmlformats.org/drawingml/2006/table">
            <a:tbl>
              <a:tblPr firstRow="1" firstCol="1" bandRow="1"/>
              <a:tblGrid>
                <a:gridCol w="1582165"/>
                <a:gridCol w="1582165"/>
                <a:gridCol w="428150"/>
                <a:gridCol w="428150"/>
                <a:gridCol w="369197"/>
                <a:gridCol w="369197"/>
                <a:gridCol w="369197"/>
                <a:gridCol w="369197"/>
                <a:gridCol w="369197"/>
                <a:gridCol w="369197"/>
                <a:gridCol w="369197"/>
                <a:gridCol w="369197"/>
                <a:gridCol w="428150"/>
                <a:gridCol w="428150"/>
                <a:gridCol w="428150"/>
                <a:gridCol w="428150"/>
              </a:tblGrid>
              <a:tr h="374622">
                <a:tc>
                  <a:txBody>
                    <a:bodyPr/>
                    <a:lstStyle/>
                    <a:p>
                      <a:pPr marL="0" marR="0">
                        <a:spcBef>
                          <a:spcPts val="0"/>
                        </a:spcBef>
                        <a:spcAft>
                          <a:spcPts val="0"/>
                        </a:spcAft>
                      </a:pPr>
                      <a:r>
                        <a:rPr lang="en-US" sz="1200" dirty="0">
                          <a:effectLst/>
                          <a:latin typeface="Times New Roman"/>
                          <a:ea typeface="MS Mincho"/>
                          <a:cs typeface="Times New Roman"/>
                        </a:rPr>
                        <a:t> </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Activity</a:t>
                      </a:r>
                      <a:endParaRPr lang="en-US" sz="16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12/15</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3/16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4/16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5/16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6/16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7/16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8/16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9/16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10/16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Times New Roman"/>
                          <a:ea typeface="MS Mincho"/>
                          <a:cs typeface="Times New Roman"/>
                        </a:rPr>
                        <a:t>11/16</a:t>
                      </a:r>
                      <a:endParaRPr lang="en-US" sz="140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a:ea typeface="MS Mincho"/>
                          <a:cs typeface="Times New Roman"/>
                        </a:rPr>
                        <a:t>12/16</a:t>
                      </a:r>
                      <a:endParaRPr lang="en-US" sz="1400" dirty="0">
                        <a:effectLst/>
                        <a:latin typeface="Cambria"/>
                        <a:ea typeface="MS Mincho"/>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57872">
                <a:tc rowSpan="3">
                  <a:txBody>
                    <a:bodyPr/>
                    <a:lstStyle/>
                    <a:p>
                      <a:pPr marL="71755" marR="71755" algn="ctr">
                        <a:spcBef>
                          <a:spcPts val="0"/>
                        </a:spcBef>
                        <a:spcAft>
                          <a:spcPts val="0"/>
                        </a:spcAft>
                      </a:pPr>
                      <a:r>
                        <a:rPr lang="en-US" sz="1400" dirty="0">
                          <a:effectLst/>
                          <a:latin typeface="Times New Roman"/>
                          <a:ea typeface="MS Mincho"/>
                          <a:cs typeface="Times New Roman"/>
                        </a:rPr>
                        <a:t>Wave 1</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Launch initiative, Annual meeting</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Wave 1 Teams call</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Begin data collection, baseline data</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5">
                <a:tc>
                  <a:txBody>
                    <a:bodyPr/>
                    <a:lstStyle/>
                    <a:p>
                      <a:pPr marL="0" marR="0">
                        <a:spcBef>
                          <a:spcPts val="0"/>
                        </a:spcBef>
                        <a:spcAft>
                          <a:spcPts val="0"/>
                        </a:spcAft>
                      </a:pPr>
                      <a:r>
                        <a:rPr lang="en-US" sz="1400" dirty="0">
                          <a:effectLst/>
                          <a:latin typeface="Times New Roman"/>
                          <a:ea typeface="MS Mincho"/>
                          <a:cs typeface="Times New Roman"/>
                        </a:rPr>
                        <a:t> </a:t>
                      </a:r>
                      <a:endParaRPr lang="en-US" sz="1600" dirty="0">
                        <a:effectLst/>
                        <a:latin typeface="Cambria"/>
                        <a:ea typeface="MS Mincho"/>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Wave 1 feedback</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872">
                <a:tc rowSpan="4">
                  <a:txBody>
                    <a:bodyPr/>
                    <a:lstStyle/>
                    <a:p>
                      <a:pPr marL="71755" marR="71755" algn="ctr">
                        <a:spcBef>
                          <a:spcPts val="0"/>
                        </a:spcBef>
                        <a:spcAft>
                          <a:spcPts val="0"/>
                        </a:spcAft>
                      </a:pPr>
                      <a:r>
                        <a:rPr lang="en-US" sz="1400" dirty="0">
                          <a:effectLst/>
                          <a:latin typeface="Times New Roman"/>
                          <a:ea typeface="MS Mincho"/>
                          <a:cs typeface="Times New Roman"/>
                        </a:rPr>
                        <a:t>Wave 2</a:t>
                      </a:r>
                      <a:endParaRPr lang="en-US" sz="1600" dirty="0">
                        <a:effectLst/>
                        <a:latin typeface="Cambria"/>
                        <a:ea typeface="MS Mincho"/>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a:ea typeface="MS Mincho"/>
                          <a:cs typeface="Times New Roman"/>
                        </a:rPr>
                        <a:t>Enroll Wave 2 teams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2-hour educational webinars for all teams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Face-to-face meetings to launch QI work</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07">
                <a:tc vMerge="1">
                  <a:txBody>
                    <a:bodyPr/>
                    <a:lstStyle/>
                    <a:p>
                      <a:endParaRPr lang="en-US"/>
                    </a:p>
                  </a:txBody>
                  <a:tcPr/>
                </a:tc>
                <a:tc>
                  <a:txBody>
                    <a:bodyPr/>
                    <a:lstStyle/>
                    <a:p>
                      <a:pPr marL="0" marR="0">
                        <a:spcBef>
                          <a:spcPts val="0"/>
                        </a:spcBef>
                        <a:spcAft>
                          <a:spcPts val="0"/>
                        </a:spcAft>
                      </a:pPr>
                      <a:r>
                        <a:rPr lang="en-US" sz="1400" dirty="0">
                          <a:effectLst/>
                          <a:latin typeface="Times New Roman"/>
                          <a:ea typeface="MS Mincho"/>
                          <a:cs typeface="Times New Roman"/>
                        </a:rPr>
                        <a:t>Monthly data collection/team calls</a:t>
                      </a:r>
                      <a:endParaRPr lang="en-US"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a:effectLst/>
                          <a:latin typeface="Times New Roman"/>
                          <a:ea typeface="MS Mincho"/>
                          <a:cs typeface="Times New Roman"/>
                        </a:rPr>
                        <a:t> </a:t>
                      </a:r>
                      <a:endParaRPr lang="en-US" sz="120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spcBef>
                          <a:spcPts val="0"/>
                        </a:spcBef>
                        <a:spcAft>
                          <a:spcPts val="0"/>
                        </a:spcAft>
                      </a:pPr>
                      <a:r>
                        <a:rPr lang="en-US" sz="1100" dirty="0">
                          <a:effectLst/>
                          <a:latin typeface="Times New Roman"/>
                          <a:ea typeface="MS Mincho"/>
                          <a:cs typeface="Times New Roman"/>
                        </a:rPr>
                        <a:t> </a:t>
                      </a:r>
                      <a:endParaRPr lang="en-US" sz="12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extLst>
      <p:ext uri="{BB962C8B-B14F-4D97-AF65-F5344CB8AC3E}">
        <p14:creationId xmlns:p14="http://schemas.microsoft.com/office/powerpoint/2010/main" val="416144175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Welcome Wave 1 Teams</a:t>
            </a:r>
          </a:p>
        </p:txBody>
      </p:sp>
      <p:sp>
        <p:nvSpPr>
          <p:cNvPr id="233" name="Shape 233"/>
          <p:cNvSpPr txBox="1">
            <a:spLocks noGrp="1"/>
          </p:cNvSpPr>
          <p:nvPr>
            <p:ph sz="half" idx="1"/>
          </p:nvPr>
        </p:nvSpPr>
        <p:spPr>
          <a:xfrm>
            <a:off x="4800600" y="1600200"/>
            <a:ext cx="4038600" cy="4525963"/>
          </a:xfrm>
        </p:spPr>
        <p:txBody>
          <a:bodyPr lIns="91425" tIns="45700" rIns="91425" bIns="45700">
            <a:noAutofit/>
          </a:bodyPr>
          <a:lstStyle/>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
        <p:nvSpPr>
          <p:cNvPr id="9" name="Content Placeholder 8"/>
          <p:cNvSpPr>
            <a:spLocks noGrp="1"/>
          </p:cNvSpPr>
          <p:nvPr>
            <p:ph sz="half" idx="2"/>
          </p:nvPr>
        </p:nvSpPr>
        <p:spPr>
          <a:xfrm>
            <a:off x="457200" y="1219200"/>
            <a:ext cx="4038600" cy="4525963"/>
          </a:xfrm>
        </p:spPr>
        <p:txBody>
          <a:bodyPr/>
          <a:lstStyle/>
          <a:p>
            <a:pPr>
              <a:buClr>
                <a:srgbClr val="F58466"/>
              </a:buClr>
            </a:pPr>
            <a:r>
              <a:rPr lang="en-US" sz="2000" dirty="0"/>
              <a:t>Advocate Illinois Masonic Hospital</a:t>
            </a:r>
          </a:p>
          <a:p>
            <a:pPr>
              <a:buClr>
                <a:srgbClr val="F58466"/>
              </a:buClr>
            </a:pPr>
            <a:r>
              <a:rPr lang="en-US" sz="2000" dirty="0"/>
              <a:t>Advocate Sherman Hospital</a:t>
            </a:r>
          </a:p>
          <a:p>
            <a:pPr>
              <a:buClr>
                <a:srgbClr val="F58466"/>
              </a:buClr>
            </a:pPr>
            <a:r>
              <a:rPr lang="en-US" sz="2000" dirty="0"/>
              <a:t>Advocate South Suburban</a:t>
            </a:r>
          </a:p>
          <a:p>
            <a:pPr>
              <a:buClr>
                <a:srgbClr val="F58466"/>
              </a:buClr>
            </a:pPr>
            <a:r>
              <a:rPr lang="en-US" sz="2000" dirty="0"/>
              <a:t>Blessing Hospital</a:t>
            </a:r>
          </a:p>
          <a:p>
            <a:pPr>
              <a:buClr>
                <a:srgbClr val="F58466"/>
              </a:buClr>
            </a:pPr>
            <a:r>
              <a:rPr lang="en-US" sz="2000" dirty="0"/>
              <a:t>Elmhurst Memorial Hospital</a:t>
            </a:r>
          </a:p>
          <a:p>
            <a:pPr>
              <a:buClr>
                <a:srgbClr val="F58466"/>
              </a:buClr>
            </a:pPr>
            <a:r>
              <a:rPr lang="en-US" sz="2000" dirty="0"/>
              <a:t>Illinois Valley Community Hospital</a:t>
            </a:r>
          </a:p>
          <a:p>
            <a:pPr>
              <a:buClr>
                <a:srgbClr val="F58466"/>
              </a:buClr>
            </a:pPr>
            <a:r>
              <a:rPr lang="en-US" sz="2000" dirty="0"/>
              <a:t>Ingalls Hospital</a:t>
            </a:r>
          </a:p>
          <a:p>
            <a:pPr>
              <a:buClr>
                <a:srgbClr val="F58466"/>
              </a:buClr>
            </a:pPr>
            <a:r>
              <a:rPr lang="en-US" sz="2000" dirty="0" err="1"/>
              <a:t>Kishwaukee</a:t>
            </a:r>
            <a:r>
              <a:rPr lang="en-US" sz="2000" dirty="0"/>
              <a:t> Hospital</a:t>
            </a:r>
          </a:p>
          <a:p>
            <a:pPr>
              <a:buClr>
                <a:srgbClr val="F58466"/>
              </a:buClr>
            </a:pPr>
            <a:r>
              <a:rPr lang="en-US" sz="2000" dirty="0"/>
              <a:t>Loyola</a:t>
            </a:r>
          </a:p>
          <a:p>
            <a:pPr>
              <a:buClr>
                <a:srgbClr val="F58466"/>
              </a:buClr>
            </a:pPr>
            <a:r>
              <a:rPr lang="en-US" sz="2000" dirty="0"/>
              <a:t>Memorial Hospital of Carbondale</a:t>
            </a:r>
          </a:p>
          <a:p>
            <a:pPr>
              <a:buClr>
                <a:srgbClr val="F58466"/>
              </a:buClr>
            </a:pPr>
            <a:r>
              <a:rPr lang="en-US" sz="2000" dirty="0"/>
              <a:t>Northwest Community Hospital</a:t>
            </a:r>
          </a:p>
          <a:p>
            <a:pPr marL="0" indent="0">
              <a:buNone/>
            </a:pPr>
            <a:endParaRPr lang="en-US" sz="2000" dirty="0"/>
          </a:p>
        </p:txBody>
      </p:sp>
      <p:sp>
        <p:nvSpPr>
          <p:cNvPr id="13" name="Content Placeholder 8"/>
          <p:cNvSpPr txBox="1">
            <a:spLocks/>
          </p:cNvSpPr>
          <p:nvPr/>
        </p:nvSpPr>
        <p:spPr bwMode="auto">
          <a:xfrm>
            <a:off x="4876800" y="1219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F58466"/>
              </a:buClr>
            </a:pPr>
            <a:r>
              <a:rPr lang="en-US" sz="2000" dirty="0"/>
              <a:t>Norwegian American</a:t>
            </a:r>
          </a:p>
          <a:p>
            <a:pPr>
              <a:buClr>
                <a:srgbClr val="F58466"/>
              </a:buClr>
            </a:pPr>
            <a:r>
              <a:rPr lang="en-US" sz="2000" dirty="0"/>
              <a:t>OSF Saint James – John W. Albrecht Medical Center</a:t>
            </a:r>
          </a:p>
          <a:p>
            <a:pPr>
              <a:buClr>
                <a:srgbClr val="F58466"/>
              </a:buClr>
            </a:pPr>
            <a:r>
              <a:rPr lang="en-US" sz="2000" dirty="0"/>
              <a:t>Riverside Hospital</a:t>
            </a:r>
          </a:p>
          <a:p>
            <a:pPr>
              <a:buClr>
                <a:srgbClr val="F58466"/>
              </a:buClr>
            </a:pPr>
            <a:r>
              <a:rPr lang="en-US" sz="2000" dirty="0"/>
              <a:t>Rockford Memorial Hospital</a:t>
            </a:r>
          </a:p>
          <a:p>
            <a:pPr>
              <a:buClr>
                <a:srgbClr val="F58466"/>
              </a:buClr>
            </a:pPr>
            <a:r>
              <a:rPr lang="en-US" sz="2000" dirty="0"/>
              <a:t>Silver Cross Hospital</a:t>
            </a:r>
          </a:p>
          <a:p>
            <a:pPr>
              <a:buClr>
                <a:srgbClr val="F58466"/>
              </a:buClr>
            </a:pPr>
            <a:r>
              <a:rPr lang="en-US" sz="2000" dirty="0"/>
              <a:t>St. Anthony Hospital- Chicago</a:t>
            </a:r>
          </a:p>
          <a:p>
            <a:pPr>
              <a:buClr>
                <a:srgbClr val="F58466"/>
              </a:buClr>
            </a:pPr>
            <a:r>
              <a:rPr lang="en-US" sz="2000" dirty="0"/>
              <a:t>St. Bernard Hospital</a:t>
            </a:r>
          </a:p>
          <a:p>
            <a:pPr>
              <a:buClr>
                <a:srgbClr val="F58466"/>
              </a:buClr>
            </a:pPr>
            <a:r>
              <a:rPr lang="en-US" sz="2000" dirty="0"/>
              <a:t>St. Elizabeth's Hospital- Belleville</a:t>
            </a:r>
          </a:p>
          <a:p>
            <a:pPr>
              <a:buClr>
                <a:srgbClr val="F58466"/>
              </a:buClr>
            </a:pPr>
            <a:r>
              <a:rPr lang="en-US" sz="2000" dirty="0"/>
              <a:t>St. John's Hospital</a:t>
            </a:r>
          </a:p>
          <a:p>
            <a:pPr>
              <a:buClr>
                <a:srgbClr val="F58466"/>
              </a:buClr>
            </a:pPr>
            <a:r>
              <a:rPr lang="en-US" sz="2000" dirty="0"/>
              <a:t>UIC Hospital</a:t>
            </a:r>
          </a:p>
          <a:p>
            <a:pPr>
              <a:buClr>
                <a:srgbClr val="F58466"/>
              </a:buClr>
            </a:pPr>
            <a:r>
              <a:rPr lang="en-US" sz="2000" dirty="0"/>
              <a:t>West Suburban</a:t>
            </a:r>
          </a:p>
          <a:p>
            <a:pPr marL="0" indent="0">
              <a:buFont typeface="Arial" pitchFamily="34" charset="0"/>
              <a:buNone/>
            </a:pPr>
            <a:endParaRPr lang="en-US" sz="2000" dirty="0"/>
          </a:p>
        </p:txBody>
      </p:sp>
    </p:spTree>
    <p:extLst>
      <p:ext uri="{BB962C8B-B14F-4D97-AF65-F5344CB8AC3E}">
        <p14:creationId xmlns:p14="http://schemas.microsoft.com/office/powerpoint/2010/main" val="3334865009"/>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b="1" dirty="0" smtClean="0">
                <a:solidFill>
                  <a:srgbClr val="F58466"/>
                </a:solidFill>
                <a:latin typeface="Goudy Old Style" pitchFamily="18" charset="0"/>
              </a:rPr>
              <a:t>Three types of measures</a:t>
            </a:r>
            <a:endParaRPr lang="en-US" sz="4000" b="1" dirty="0">
              <a:solidFill>
                <a:srgbClr val="F58466"/>
              </a:solidFill>
              <a:latin typeface="Goudy Old Style" pitchFamily="18" charset="0"/>
            </a:endParaRPr>
          </a:p>
        </p:txBody>
      </p:sp>
      <p:sp>
        <p:nvSpPr>
          <p:cNvPr id="5" name="Content Placeholder 4"/>
          <p:cNvSpPr>
            <a:spLocks noGrp="1"/>
          </p:cNvSpPr>
          <p:nvPr>
            <p:ph idx="1"/>
          </p:nvPr>
        </p:nvSpPr>
        <p:spPr>
          <a:xfrm>
            <a:off x="457200" y="1219200"/>
            <a:ext cx="8229600" cy="4525963"/>
          </a:xfrm>
        </p:spPr>
        <p:txBody>
          <a:bodyPr/>
          <a:lstStyle/>
          <a:p>
            <a:pPr>
              <a:buClr>
                <a:srgbClr val="F58466"/>
              </a:buClr>
            </a:pPr>
            <a:r>
              <a:rPr lang="en-US" sz="2800" b="1" u="sng" dirty="0" smtClean="0"/>
              <a:t>Outcome Measures </a:t>
            </a:r>
            <a:r>
              <a:rPr lang="en-US" sz="2800" dirty="0" smtClean="0"/>
              <a:t>– Identify whether changes are leading to improvement and achieving the overall aims </a:t>
            </a:r>
          </a:p>
          <a:p>
            <a:pPr lvl="1">
              <a:buClr>
                <a:srgbClr val="004990"/>
              </a:buClr>
              <a:buFont typeface="Arial" pitchFamily="34" charset="0"/>
              <a:buChar char="•"/>
            </a:pPr>
            <a:r>
              <a:rPr lang="en-US" sz="2400" dirty="0" smtClean="0"/>
              <a:t>How is the system performing?</a:t>
            </a:r>
          </a:p>
          <a:p>
            <a:pPr lvl="1">
              <a:buClr>
                <a:srgbClr val="004990"/>
              </a:buClr>
              <a:buFont typeface="Arial" pitchFamily="34" charset="0"/>
              <a:buChar char="•"/>
            </a:pPr>
            <a:r>
              <a:rPr lang="en-US" sz="2400" dirty="0" smtClean="0"/>
              <a:t>What is the result?</a:t>
            </a:r>
          </a:p>
          <a:p>
            <a:pPr>
              <a:buClr>
                <a:srgbClr val="F58466"/>
              </a:buClr>
            </a:pPr>
            <a:r>
              <a:rPr lang="en-US" sz="2800" b="1" u="sng" dirty="0" smtClean="0"/>
              <a:t>Process Measures </a:t>
            </a:r>
            <a:r>
              <a:rPr lang="en-US" sz="2800" dirty="0" smtClean="0"/>
              <a:t>– identify changes to processes of care that can affect outcome measures. Measuring the results of these process changes will tell you if the changes are leading to an improved, safer system</a:t>
            </a:r>
          </a:p>
          <a:p>
            <a:pPr>
              <a:buClr>
                <a:srgbClr val="F58466"/>
              </a:buClr>
            </a:pPr>
            <a:r>
              <a:rPr lang="en-US" sz="2800" b="1" u="sng" dirty="0" smtClean="0"/>
              <a:t>Balancing Measures </a:t>
            </a:r>
            <a:r>
              <a:rPr lang="en-US" sz="2800" dirty="0" smtClean="0"/>
              <a:t>– identify changes in one part of the system that may result in new problems in other parts of the system. </a:t>
            </a:r>
            <a:endParaRPr lang="en-US" sz="2800" dirty="0"/>
          </a:p>
        </p:txBody>
      </p:sp>
      <p:sp>
        <p:nvSpPr>
          <p:cNvPr id="2" name="TextBox 1"/>
          <p:cNvSpPr txBox="1"/>
          <p:nvPr/>
        </p:nvSpPr>
        <p:spPr>
          <a:xfrm>
            <a:off x="7239000" y="6488668"/>
            <a:ext cx="1697901" cy="369332"/>
          </a:xfrm>
          <a:prstGeom prst="rect">
            <a:avLst/>
          </a:prstGeom>
          <a:noFill/>
        </p:spPr>
        <p:txBody>
          <a:bodyPr wrap="none" rtlCol="0">
            <a:spAutoFit/>
          </a:bodyPr>
          <a:lstStyle/>
          <a:p>
            <a:r>
              <a:rPr lang="en-US" dirty="0" smtClean="0"/>
              <a:t>CMQCC, 2013</a:t>
            </a:r>
            <a:endParaRPr lang="en-US" dirty="0"/>
          </a:p>
        </p:txBody>
      </p:sp>
    </p:spTree>
    <p:extLst>
      <p:ext uri="{BB962C8B-B14F-4D97-AF65-F5344CB8AC3E}">
        <p14:creationId xmlns:p14="http://schemas.microsoft.com/office/powerpoint/2010/main" val="37064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28600"/>
            <a:ext cx="8229600" cy="914400"/>
          </a:xfrm>
        </p:spPr>
        <p:txBody>
          <a:bodyPr/>
          <a:lstStyle/>
          <a:p>
            <a:pPr algn="l" eaLnBrk="1" hangingPunct="1"/>
            <a:r>
              <a:rPr lang="en-US" altLang="en-US" sz="4000" b="1" smtClean="0">
                <a:solidFill>
                  <a:srgbClr val="F58466"/>
                </a:solidFill>
                <a:latin typeface="Goudy Old Style" pitchFamily="18" charset="0"/>
              </a:rPr>
              <a:t>HTN Initiative Goal &amp; </a:t>
            </a:r>
            <a:br>
              <a:rPr lang="en-US" altLang="en-US" sz="4000" b="1" smtClean="0">
                <a:solidFill>
                  <a:srgbClr val="F58466"/>
                </a:solidFill>
                <a:latin typeface="Goudy Old Style" pitchFamily="18" charset="0"/>
              </a:rPr>
            </a:br>
            <a:r>
              <a:rPr lang="en-US" altLang="en-US" sz="4000" b="1" smtClean="0">
                <a:solidFill>
                  <a:srgbClr val="F58466"/>
                </a:solidFill>
                <a:latin typeface="Goudy Old Style" pitchFamily="18" charset="0"/>
              </a:rPr>
              <a:t>Measures</a:t>
            </a:r>
          </a:p>
        </p:txBody>
      </p:sp>
      <p:graphicFrame>
        <p:nvGraphicFramePr>
          <p:cNvPr id="5" name="Content Placeholder 4"/>
          <p:cNvGraphicFramePr>
            <a:graphicFrameLocks noGrp="1"/>
          </p:cNvGraphicFramePr>
          <p:nvPr>
            <p:ph idx="1"/>
            <p:extLst/>
          </p:nvPr>
        </p:nvGraphicFramePr>
        <p:xfrm>
          <a:off x="457200" y="1600200"/>
          <a:ext cx="8229600" cy="4424139"/>
        </p:xfrm>
        <a:graphic>
          <a:graphicData uri="http://schemas.openxmlformats.org/drawingml/2006/table">
            <a:tbl>
              <a:tblPr firstRow="1" bandRow="1">
                <a:tableStyleId>{5C22544A-7EE6-4342-B048-85BDC9FD1C3A}</a:tableStyleId>
              </a:tblPr>
              <a:tblGrid>
                <a:gridCol w="6019800"/>
                <a:gridCol w="1066800"/>
                <a:gridCol w="1143000"/>
              </a:tblGrid>
              <a:tr h="362352">
                <a:tc>
                  <a:txBody>
                    <a:bodyPr/>
                    <a:lstStyle/>
                    <a:p>
                      <a:r>
                        <a:rPr lang="en-US" sz="1800" dirty="0" smtClean="0"/>
                        <a:t>IL</a:t>
                      </a:r>
                      <a:r>
                        <a:rPr lang="en-US" sz="1800" baseline="0" dirty="0" smtClean="0"/>
                        <a:t> </a:t>
                      </a:r>
                      <a:r>
                        <a:rPr lang="en-US" sz="1800" dirty="0" smtClean="0"/>
                        <a:t>Measure</a:t>
                      </a:r>
                      <a:endParaRPr lang="en-US" sz="1800" dirty="0"/>
                    </a:p>
                  </a:txBody>
                  <a:tcPr marT="45724" marB="45724"/>
                </a:tc>
                <a:tc>
                  <a:txBody>
                    <a:bodyPr/>
                    <a:lstStyle/>
                    <a:p>
                      <a:r>
                        <a:rPr lang="en-US" sz="1800" dirty="0" smtClean="0"/>
                        <a:t>Type</a:t>
                      </a:r>
                      <a:endParaRPr lang="en-US" sz="1800" dirty="0"/>
                    </a:p>
                  </a:txBody>
                  <a:tcPr marT="45724" marB="45724"/>
                </a:tc>
                <a:tc>
                  <a:txBody>
                    <a:bodyPr/>
                    <a:lstStyle/>
                    <a:p>
                      <a:r>
                        <a:rPr lang="en-US" sz="1800" dirty="0" smtClean="0"/>
                        <a:t>Goal</a:t>
                      </a:r>
                      <a:endParaRPr lang="en-US" sz="1800" dirty="0"/>
                    </a:p>
                  </a:txBody>
                  <a:tcPr marT="45724" marB="45724"/>
                </a:tc>
              </a:tr>
              <a:tr h="1449382">
                <a:tc>
                  <a:txBody>
                    <a:bodyPr/>
                    <a:lstStyle/>
                    <a:p>
                      <a:r>
                        <a:rPr lang="en-US" altLang="en-US" sz="1800" b="1" dirty="0" smtClean="0"/>
                        <a:t>Severe Maternal Morbidity</a:t>
                      </a:r>
                    </a:p>
                    <a:p>
                      <a:r>
                        <a:rPr lang="en-US" sz="1800" i="1" dirty="0" smtClean="0"/>
                        <a:t>No. of</a:t>
                      </a:r>
                      <a:r>
                        <a:rPr lang="en-US" sz="1800" i="1" baseline="0" dirty="0" smtClean="0"/>
                        <a:t> w</a:t>
                      </a:r>
                      <a:r>
                        <a:rPr lang="en-US" sz="1800" i="1" dirty="0" smtClean="0"/>
                        <a:t>omen</a:t>
                      </a:r>
                      <a:r>
                        <a:rPr lang="en-US" sz="1800" i="1" baseline="0" dirty="0" smtClean="0"/>
                        <a:t> with severe maternal morbidities (e.g. Acute renal failure, ARDS, Pulmonary Edema, Puerperal CNS Disorder such as Seizure, DIC, Ventilation, Abruption) / No. </a:t>
                      </a:r>
                      <a:r>
                        <a:rPr lang="en-US" altLang="en-US" sz="1800" i="1" dirty="0" smtClean="0"/>
                        <a:t>pregnant &amp; postpartum women with new onset severe range HTN </a:t>
                      </a:r>
                      <a:endParaRPr lang="en-US" sz="1800" i="1" dirty="0"/>
                    </a:p>
                  </a:txBody>
                  <a:tcPr marT="45724" marB="45724"/>
                </a:tc>
                <a:tc>
                  <a:txBody>
                    <a:bodyPr/>
                    <a:lstStyle/>
                    <a:p>
                      <a:r>
                        <a:rPr lang="en-US" sz="1800" dirty="0" smtClean="0"/>
                        <a:t>Outcome</a:t>
                      </a:r>
                      <a:endParaRPr lang="en-US" sz="1800" dirty="0"/>
                    </a:p>
                  </a:txBody>
                  <a:tcPr marT="45724" marB="45724" anchor="ctr"/>
                </a:tc>
                <a:tc>
                  <a:txBody>
                    <a:bodyPr/>
                    <a:lstStyle/>
                    <a:p>
                      <a:r>
                        <a:rPr lang="en-US" sz="1800" dirty="0" smtClean="0"/>
                        <a:t>20%</a:t>
                      </a:r>
                      <a:r>
                        <a:rPr lang="en-US" sz="1800" baseline="0" dirty="0" smtClean="0"/>
                        <a:t> reduction</a:t>
                      </a:r>
                      <a:endParaRPr lang="en-US" sz="1800" dirty="0"/>
                    </a:p>
                  </a:txBody>
                  <a:tcPr marT="45724" marB="45724" anchor="ctr"/>
                </a:tc>
              </a:tr>
              <a:tr h="1177625">
                <a:tc>
                  <a:txBody>
                    <a:bodyPr/>
                    <a:lstStyle/>
                    <a:p>
                      <a:r>
                        <a:rPr lang="en-US" sz="1800" b="1" dirty="0" smtClean="0"/>
                        <a:t>Appropriate Medical Management in</a:t>
                      </a:r>
                      <a:r>
                        <a:rPr lang="en-US" sz="1800" b="1" baseline="0" dirty="0" smtClean="0"/>
                        <a:t> under 60 minutes</a:t>
                      </a:r>
                      <a:endParaRPr lang="en-US" sz="18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i="1" dirty="0" smtClean="0"/>
                        <a:t>No.</a:t>
                      </a:r>
                      <a:r>
                        <a:rPr lang="en-US" altLang="en-US" sz="1800" i="1" baseline="0" dirty="0" smtClean="0"/>
                        <a:t> </a:t>
                      </a:r>
                      <a:r>
                        <a:rPr lang="en-US" altLang="en-US" sz="1800" i="1" dirty="0" smtClean="0"/>
                        <a:t>of women in each time to treatment</a:t>
                      </a:r>
                      <a:r>
                        <a:rPr lang="en-US" altLang="en-US" sz="1800" i="1" baseline="0" dirty="0" smtClean="0"/>
                        <a:t> interval</a:t>
                      </a:r>
                      <a:r>
                        <a:rPr lang="en-US" altLang="en-US" sz="1800" i="1" dirty="0" smtClean="0"/>
                        <a:t> (&lt;30,30-60,60-90, &gt;90 min) after elevated BP is identified / No. of women with new onset severe range HTN</a:t>
                      </a:r>
                      <a:endParaRPr lang="en-US" sz="1800" i="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Debriefs on all new onset severe range HTN cases</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400739">
                <a:tc>
                  <a:txBody>
                    <a:bodyPr/>
                    <a:lstStyle/>
                    <a:p>
                      <a:r>
                        <a:rPr lang="en-US" sz="1800" b="1" baseline="0" dirty="0" smtClean="0"/>
                        <a:t>Preeclampsia education provided prior to discharge</a:t>
                      </a:r>
                      <a:endParaRPr lang="en-US" sz="1800" b="1" dirty="0"/>
                    </a:p>
                  </a:txBody>
                  <a:tcPr marT="45724" marB="45724"/>
                </a:tc>
                <a:tc>
                  <a:txBody>
                    <a:bodyPr/>
                    <a:lstStyle/>
                    <a:p>
                      <a:r>
                        <a:rPr lang="en-US" sz="180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Appropriately timed follow-up appointment scheduled prior to discharge</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bl>
          </a:graphicData>
        </a:graphic>
      </p:graphicFrame>
      <p:sp>
        <p:nvSpPr>
          <p:cNvPr id="23583" name="Rectangle 6"/>
          <p:cNvSpPr>
            <a:spLocks noChangeArrowheads="1"/>
          </p:cNvSpPr>
          <p:nvPr/>
        </p:nvSpPr>
        <p:spPr bwMode="auto">
          <a:xfrm>
            <a:off x="381000" y="930275"/>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58466"/>
              </a:buClr>
            </a:pPr>
            <a:endParaRPr lang="en-US" altLang="en-US"/>
          </a:p>
          <a:p>
            <a:pPr eaLnBrk="1" hangingPunct="1">
              <a:buClr>
                <a:srgbClr val="F58466"/>
              </a:buClr>
            </a:pPr>
            <a:r>
              <a:rPr lang="en-US" altLang="en-US"/>
              <a:t>Goal: Reduce preeclampsia maternal morbidity</a:t>
            </a:r>
          </a:p>
        </p:txBody>
      </p:sp>
    </p:spTree>
    <p:extLst>
      <p:ext uri="{BB962C8B-B14F-4D97-AF65-F5344CB8AC3E}">
        <p14:creationId xmlns:p14="http://schemas.microsoft.com/office/powerpoint/2010/main" val="19498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Birth Certificate Accuracy Initiative Lessons Learned</a:t>
            </a:r>
          </a:p>
        </p:txBody>
      </p:sp>
    </p:spTree>
    <p:extLst>
      <p:ext uri="{BB962C8B-B14F-4D97-AF65-F5344CB8AC3E}">
        <p14:creationId xmlns:p14="http://schemas.microsoft.com/office/powerpoint/2010/main" val="2425640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HTN: Draft Data Form</a:t>
            </a:r>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514"/>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210097"/>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Alliance for Innovation on </a:t>
            </a:r>
            <a:br>
              <a:rPr lang="en-US" altLang="en-US" sz="3600" b="1" dirty="0" smtClean="0">
                <a:solidFill>
                  <a:srgbClr val="F58466"/>
                </a:solidFill>
                <a:latin typeface="Goudy Old Style" pitchFamily="18" charset="0"/>
                <a:sym typeface="Arial" pitchFamily="34" charset="0"/>
              </a:rPr>
            </a:br>
            <a:r>
              <a:rPr lang="en-US" altLang="en-US" sz="3600" b="1" dirty="0" smtClean="0">
                <a:solidFill>
                  <a:srgbClr val="F58466"/>
                </a:solidFill>
                <a:latin typeface="Goudy Old Style" pitchFamily="18" charset="0"/>
                <a:sym typeface="Arial" pitchFamily="34" charset="0"/>
              </a:rPr>
              <a:t>Maternal Health (AIM</a:t>
            </a:r>
            <a:r>
              <a:rPr lang="en-US" altLang="en-US" sz="3200" b="1" dirty="0" smtClean="0">
                <a:solidFill>
                  <a:srgbClr val="F58466"/>
                </a:solidFill>
                <a:latin typeface="Goudy Old Style" pitchFamily="18" charset="0"/>
                <a:sym typeface="Arial" pitchFamily="34" charset="0"/>
              </a:rPr>
              <a:t>)</a:t>
            </a:r>
          </a:p>
        </p:txBody>
      </p:sp>
      <p:sp>
        <p:nvSpPr>
          <p:cNvPr id="233" name="Shape 233"/>
          <p:cNvSpPr txBox="1">
            <a:spLocks noGrp="1"/>
          </p:cNvSpPr>
          <p:nvPr>
            <p:ph type="body" idx="1"/>
          </p:nvPr>
        </p:nvSpPr>
        <p:spPr>
          <a:xfrm>
            <a:off x="304800" y="1295400"/>
            <a:ext cx="8153400" cy="5334000"/>
          </a:xfrm>
        </p:spPr>
        <p:txBody>
          <a:bodyPr lIns="91425" tIns="45700" rIns="91425" bIns="45700">
            <a:noAutofit/>
          </a:bodyPr>
          <a:lstStyle/>
          <a:p>
            <a:pPr>
              <a:buClr>
                <a:srgbClr val="F58466"/>
              </a:buClr>
            </a:pPr>
            <a:r>
              <a:rPr lang="en-US" sz="2800" dirty="0" smtClean="0"/>
              <a:t>ILPQC has been accepted as an AIM state</a:t>
            </a:r>
          </a:p>
          <a:p>
            <a:pPr>
              <a:buClr>
                <a:srgbClr val="F58466"/>
              </a:buClr>
            </a:pPr>
            <a:r>
              <a:rPr lang="en-US" sz="2800" dirty="0" smtClean="0"/>
              <a:t>ILPQC to collect IL specific variables and AIM variables of interest</a:t>
            </a:r>
          </a:p>
          <a:p>
            <a:pPr>
              <a:buClr>
                <a:srgbClr val="F58466"/>
              </a:buClr>
            </a:pPr>
            <a:r>
              <a:rPr lang="en-US" sz="2800" dirty="0" smtClean="0"/>
              <a:t>ILPQC will be able to compare HTN data across all AIM participating states quarterly</a:t>
            </a:r>
          </a:p>
          <a:p>
            <a:pPr>
              <a:buClr>
                <a:srgbClr val="F58466"/>
              </a:buClr>
            </a:pPr>
            <a:r>
              <a:rPr lang="en-US" sz="2800" dirty="0" smtClean="0"/>
              <a:t>AIM resources and materials available to IL hospitals, including toolkits, webinar support, educational materials and provider / nursing training focused on:</a:t>
            </a:r>
          </a:p>
          <a:p>
            <a:pPr marL="457200" lvl="1" indent="0">
              <a:buClr>
                <a:srgbClr val="004990"/>
              </a:buClr>
              <a:buNone/>
            </a:pPr>
            <a:r>
              <a:rPr lang="en-US" sz="2400" dirty="0" smtClean="0"/>
              <a:t> </a:t>
            </a:r>
            <a:r>
              <a:rPr lang="en-US" dirty="0" smtClean="0"/>
              <a:t>- Readiness     - Recognition</a:t>
            </a:r>
            <a:endParaRPr lang="en-US" dirty="0"/>
          </a:p>
          <a:p>
            <a:pPr marL="457200" lvl="1" indent="0">
              <a:buClr>
                <a:srgbClr val="004990"/>
              </a:buClr>
              <a:buNone/>
            </a:pPr>
            <a:r>
              <a:rPr lang="en-US" dirty="0" smtClean="0"/>
              <a:t> - Response</a:t>
            </a:r>
            <a:r>
              <a:rPr lang="en-US" dirty="0"/>
              <a:t> </a:t>
            </a:r>
            <a:r>
              <a:rPr lang="en-US" dirty="0" smtClean="0"/>
              <a:t>     - Reporting</a:t>
            </a:r>
          </a:p>
          <a:p>
            <a:pPr lvl="1">
              <a:buClr>
                <a:srgbClr val="F58466"/>
              </a:buClr>
            </a:pPr>
            <a:endParaRPr lang="en-US" dirty="0" smtClean="0"/>
          </a:p>
          <a:p>
            <a:pPr lvl="1">
              <a:buClr>
                <a:srgbClr val="F58466"/>
              </a:buClr>
            </a:pPr>
            <a:endParaRPr lang="en-US" dirty="0" smtClean="0"/>
          </a:p>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16934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smtClean="0">
                <a:solidFill>
                  <a:srgbClr val="F58466"/>
                </a:solidFill>
                <a:latin typeface="Goudy Old Style" pitchFamily="18" charset="0"/>
                <a:sym typeface="Arial" pitchFamily="34" charset="0"/>
              </a:rPr>
              <a:t>AIM - Additional </a:t>
            </a:r>
            <a:br>
              <a:rPr lang="en-US" altLang="en-US" sz="4000" b="1" smtClean="0">
                <a:solidFill>
                  <a:srgbClr val="F58466"/>
                </a:solidFill>
                <a:latin typeface="Goudy Old Style" pitchFamily="18" charset="0"/>
                <a:sym typeface="Arial" pitchFamily="34" charset="0"/>
              </a:rPr>
            </a:br>
            <a:r>
              <a:rPr lang="en-US" altLang="en-US" sz="4000" b="1" smtClean="0">
                <a:solidFill>
                  <a:srgbClr val="F58466"/>
                </a:solidFill>
                <a:latin typeface="Goudy Old Style" pitchFamily="18" charset="0"/>
                <a:sym typeface="Arial" pitchFamily="34" charset="0"/>
              </a:rPr>
              <a:t>Hypertension Measures</a:t>
            </a:r>
          </a:p>
        </p:txBody>
      </p:sp>
      <p:sp>
        <p:nvSpPr>
          <p:cNvPr id="233" name="Shape 233"/>
          <p:cNvSpPr txBox="1">
            <a:spLocks noGrp="1"/>
          </p:cNvSpPr>
          <p:nvPr>
            <p:ph type="body" idx="1"/>
          </p:nvPr>
        </p:nvSpPr>
        <p:spPr>
          <a:xfrm>
            <a:off x="228600" y="1371600"/>
            <a:ext cx="8153400" cy="5105400"/>
          </a:xfrm>
        </p:spPr>
        <p:txBody>
          <a:bodyPr lIns="91425" tIns="45700" rIns="91425" bIns="45700">
            <a:noAutofit/>
          </a:bodyPr>
          <a:lstStyle/>
          <a:p>
            <a:pPr eaLnBrk="1" hangingPunct="1">
              <a:buClr>
                <a:srgbClr val="F58466"/>
              </a:buClr>
              <a:buSzPct val="100000"/>
              <a:defRPr/>
            </a:pPr>
            <a:r>
              <a:rPr lang="en-US" dirty="0" smtClean="0"/>
              <a:t>Provider education</a:t>
            </a:r>
          </a:p>
          <a:p>
            <a:pPr eaLnBrk="1" hangingPunct="1">
              <a:buClr>
                <a:srgbClr val="F58466"/>
              </a:buClr>
              <a:buSzPct val="100000"/>
              <a:defRPr/>
            </a:pPr>
            <a:r>
              <a:rPr lang="en-US" dirty="0" smtClean="0"/>
              <a:t>Nursing </a:t>
            </a:r>
            <a:r>
              <a:rPr lang="en-US" dirty="0"/>
              <a:t>e</a:t>
            </a:r>
            <a:r>
              <a:rPr lang="en-US" dirty="0" smtClean="0"/>
              <a:t>ducation</a:t>
            </a:r>
          </a:p>
          <a:p>
            <a:pPr eaLnBrk="1" hangingPunct="1">
              <a:buClr>
                <a:srgbClr val="F58466"/>
              </a:buClr>
              <a:buSzPct val="100000"/>
              <a:defRPr/>
            </a:pPr>
            <a:r>
              <a:rPr lang="en-US" dirty="0" smtClean="0"/>
              <a:t>Preeclampsia protocols</a:t>
            </a:r>
          </a:p>
          <a:p>
            <a:pPr eaLnBrk="1" hangingPunct="1">
              <a:buClr>
                <a:srgbClr val="F58466"/>
              </a:buClr>
              <a:buSzPct val="100000"/>
              <a:defRPr/>
            </a:pPr>
            <a:r>
              <a:rPr lang="en-US" dirty="0" smtClean="0"/>
              <a:t>Preeclampsia EHR integration</a:t>
            </a:r>
          </a:p>
          <a:p>
            <a:pPr eaLnBrk="1" hangingPunct="1">
              <a:buClr>
                <a:srgbClr val="F58466"/>
              </a:buClr>
              <a:buSzPct val="100000"/>
              <a:defRPr/>
            </a:pPr>
            <a:r>
              <a:rPr lang="en-US" dirty="0" smtClean="0"/>
              <a:t>Unit drill protocols </a:t>
            </a:r>
          </a:p>
          <a:p>
            <a:pPr eaLnBrk="1" hangingPunct="1">
              <a:buClr>
                <a:srgbClr val="F58466"/>
              </a:buClr>
              <a:buSzPct val="100000"/>
              <a:defRPr/>
            </a:pPr>
            <a:r>
              <a:rPr lang="en-US" dirty="0" smtClean="0"/>
              <a:t>Patient/family support protocols </a:t>
            </a:r>
          </a:p>
          <a:p>
            <a:pPr eaLnBrk="1" hangingPunct="1">
              <a:buClr>
                <a:srgbClr val="F58466"/>
              </a:buClr>
              <a:buSzPct val="100000"/>
              <a:defRPr/>
            </a:pPr>
            <a:r>
              <a:rPr lang="en-US" dirty="0" smtClean="0"/>
              <a:t>Debrief and multi-disciplinary case review protocols</a:t>
            </a:r>
          </a:p>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490082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38" y="1335088"/>
            <a:ext cx="1755775" cy="941387"/>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Readiness: Implementation of standard processes for optimal care of severe maternal hypertension in pregnancy</a:t>
            </a:r>
          </a:p>
        </p:txBody>
      </p:sp>
      <p:sp>
        <p:nvSpPr>
          <p:cNvPr id="11" name="Rectangle 10"/>
          <p:cNvSpPr/>
          <p:nvPr/>
        </p:nvSpPr>
        <p:spPr>
          <a:xfrm>
            <a:off x="2001838" y="2495550"/>
            <a:ext cx="1771650" cy="11541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Recognition: Screening and early diagnosis of severe maternal hypertension in pregnancy</a:t>
            </a:r>
          </a:p>
        </p:txBody>
      </p:sp>
      <p:sp>
        <p:nvSpPr>
          <p:cNvPr id="15" name="Rectangle 14"/>
          <p:cNvSpPr/>
          <p:nvPr/>
        </p:nvSpPr>
        <p:spPr>
          <a:xfrm>
            <a:off x="4051300" y="931863"/>
            <a:ext cx="4916488" cy="1492250"/>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standard order sets and/or algorithms for early warning signs, diagnostic criteria, timely triage, monitoring and treatment of severe hypertension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Ensure rapid access to medications used for severe hypertension with guide for administration and dosage</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system plan for escalation, obtaining appropriate consultation, and maternal transport</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Perform regular simulation drills of severe hypertension protocols with post-drill debriefs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Integrate severe hypertension processes (e.g. order sets, tracking tools) into your EHR</a:t>
            </a:r>
            <a:endParaRPr lang="en-US" sz="900" dirty="0">
              <a:solidFill>
                <a:prstClr val="black"/>
              </a:solidFill>
            </a:endParaRPr>
          </a:p>
        </p:txBody>
      </p:sp>
      <p:sp>
        <p:nvSpPr>
          <p:cNvPr id="17" name="Rectangle 16"/>
          <p:cNvSpPr/>
          <p:nvPr/>
        </p:nvSpPr>
        <p:spPr>
          <a:xfrm>
            <a:off x="4057650" y="2443163"/>
            <a:ext cx="4908550" cy="138747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Standardize response to early warning signs including listening to and investigating symptoms and assessment of labs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facility-wide standards for patient-centered education of women and their families on signs and symptoms of severe hypertension</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Educate OB, ED, and anesthesiology physicians, midwives, and nurses on recognition and diagnosis of severe hypertension that includes utilizing resources such as the AIM hypertension bundle and/or unit standard protocol</a:t>
            </a:r>
          </a:p>
        </p:txBody>
      </p:sp>
      <p:sp>
        <p:nvSpPr>
          <p:cNvPr id="20" name="Rectangle 19"/>
          <p:cNvSpPr/>
          <p:nvPr/>
        </p:nvSpPr>
        <p:spPr>
          <a:xfrm>
            <a:off x="1995488" y="3914775"/>
            <a:ext cx="1785937" cy="11811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Response: Care management for every pregnant or postpartum woman with new onset severe hypertension</a:t>
            </a:r>
          </a:p>
        </p:txBody>
      </p:sp>
      <p:sp>
        <p:nvSpPr>
          <p:cNvPr id="21" name="Rectangle 20"/>
          <p:cNvSpPr/>
          <p:nvPr/>
        </p:nvSpPr>
        <p:spPr>
          <a:xfrm>
            <a:off x="2000250" y="5359400"/>
            <a:ext cx="1781175" cy="9937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Reporting/Systems Learning: Foster a culture of safety and improvement for care of women with new onset severe hypertension</a:t>
            </a:r>
          </a:p>
        </p:txBody>
      </p:sp>
      <p:sp>
        <p:nvSpPr>
          <p:cNvPr id="22" name="Rectangle 21"/>
          <p:cNvSpPr/>
          <p:nvPr/>
        </p:nvSpPr>
        <p:spPr>
          <a:xfrm>
            <a:off x="176213" y="344488"/>
            <a:ext cx="8839200" cy="35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a:solidFill>
                  <a:prstClr val="black"/>
                </a:solidFill>
                <a:cs typeface="Arial" pitchFamily="34" charset="0"/>
              </a:rPr>
              <a:t>GOAL: To reduce preeclampsia maternal morbidity in Illinois hospitals</a:t>
            </a:r>
          </a:p>
        </p:txBody>
      </p:sp>
      <p:sp>
        <p:nvSpPr>
          <p:cNvPr id="14347" name="TextBox 37"/>
          <p:cNvSpPr txBox="1">
            <a:spLocks noChangeArrowheads="1"/>
          </p:cNvSpPr>
          <p:nvPr/>
        </p:nvSpPr>
        <p:spPr bwMode="auto">
          <a:xfrm>
            <a:off x="723900" y="9525"/>
            <a:ext cx="7315200" cy="400050"/>
          </a:xfrm>
          <a:prstGeom prst="rect">
            <a:avLst/>
          </a:prstGeom>
          <a:noFill/>
          <a:ln w="9525">
            <a:noFill/>
            <a:miter lim="800000"/>
            <a:headEnd/>
            <a:tailEnd/>
          </a:ln>
        </p:spPr>
        <p:txBody>
          <a:bodyPr>
            <a:spAutoFit/>
          </a:bodyPr>
          <a:lstStyle/>
          <a:p>
            <a:pPr algn="ctr" eaLnBrk="1" hangingPunct="1">
              <a:defRPr/>
            </a:pPr>
            <a:r>
              <a:rPr lang="en-US" altLang="en-US" sz="2000" b="1" dirty="0">
                <a:solidFill>
                  <a:srgbClr val="F58466"/>
                </a:solidFill>
                <a:latin typeface="Goudy Old Style" pitchFamily="18" charset="0"/>
              </a:rPr>
              <a:t>Key Driver Diagram: Maternal Hypertension Initiative</a:t>
            </a:r>
            <a:endParaRPr lang="en-US" sz="2000" b="1" dirty="0">
              <a:solidFill>
                <a:prstClr val="black"/>
              </a:solidFill>
              <a:latin typeface="Calibri"/>
            </a:endParaRPr>
          </a:p>
        </p:txBody>
      </p:sp>
      <p:sp>
        <p:nvSpPr>
          <p:cNvPr id="14348" name="TextBox 39"/>
          <p:cNvSpPr txBox="1">
            <a:spLocks noChangeArrowheads="1"/>
          </p:cNvSpPr>
          <p:nvPr/>
        </p:nvSpPr>
        <p:spPr bwMode="auto">
          <a:xfrm>
            <a:off x="1776413" y="984250"/>
            <a:ext cx="1981200" cy="307975"/>
          </a:xfrm>
          <a:prstGeom prst="rect">
            <a:avLst/>
          </a:prstGeom>
          <a:noFill/>
          <a:ln w="9525">
            <a:noFill/>
            <a:miter lim="800000"/>
            <a:headEnd/>
            <a:tailEnd/>
          </a:ln>
        </p:spPr>
        <p:txBody>
          <a:bodyPr>
            <a:spAutoFit/>
          </a:bodyPr>
          <a:lstStyle/>
          <a:p>
            <a:pPr algn="ctr" eaLnBrk="1" hangingPunct="1">
              <a:defRPr/>
            </a:pPr>
            <a:r>
              <a:rPr lang="en-US" sz="1400" b="1" u="sng" dirty="0">
                <a:solidFill>
                  <a:prstClr val="black"/>
                </a:solidFill>
                <a:latin typeface="Calibri"/>
              </a:rPr>
              <a:t>Key Drivers</a:t>
            </a:r>
          </a:p>
        </p:txBody>
      </p:sp>
      <p:sp>
        <p:nvSpPr>
          <p:cNvPr id="14349" name="TextBox 40"/>
          <p:cNvSpPr txBox="1">
            <a:spLocks noChangeArrowheads="1"/>
          </p:cNvSpPr>
          <p:nvPr/>
        </p:nvSpPr>
        <p:spPr bwMode="auto">
          <a:xfrm>
            <a:off x="5867400" y="661988"/>
            <a:ext cx="1828800" cy="307975"/>
          </a:xfrm>
          <a:prstGeom prst="rect">
            <a:avLst/>
          </a:prstGeom>
          <a:noFill/>
          <a:ln w="9525">
            <a:noFill/>
            <a:miter lim="800000"/>
            <a:headEnd/>
            <a:tailEnd/>
          </a:ln>
        </p:spPr>
        <p:txBody>
          <a:bodyPr>
            <a:spAutoFit/>
          </a:bodyPr>
          <a:lstStyle/>
          <a:p>
            <a:pPr eaLnBrk="1" hangingPunct="1">
              <a:defRPr/>
            </a:pPr>
            <a:r>
              <a:rPr lang="en-US" sz="1400" b="1" u="sng" dirty="0">
                <a:solidFill>
                  <a:prstClr val="black"/>
                </a:solidFill>
                <a:latin typeface="Calibri"/>
              </a:rPr>
              <a:t>Interventions</a:t>
            </a:r>
          </a:p>
        </p:txBody>
      </p:sp>
      <p:sp>
        <p:nvSpPr>
          <p:cNvPr id="34" name="Rectangle 33"/>
          <p:cNvSpPr/>
          <p:nvPr/>
        </p:nvSpPr>
        <p:spPr>
          <a:xfrm>
            <a:off x="4057650" y="5499100"/>
            <a:ext cx="4905375" cy="127158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Establish a system to perform regular debriefs after all new onset severe hypertension cases</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Establish a process in your hospital to perform multidisciplinary systems-level reviews on all severe hypertension cases admitted to ICU</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Continuously monitor, disseminate, and discuss your monthly data in ILPQC </a:t>
            </a:r>
            <a:r>
              <a:rPr lang="en-US" sz="1000" dirty="0" err="1">
                <a:solidFill>
                  <a:prstClr val="black"/>
                </a:solidFill>
              </a:rPr>
              <a:t>REDCap</a:t>
            </a:r>
            <a:r>
              <a:rPr lang="en-US" sz="1000" dirty="0">
                <a:solidFill>
                  <a:prstClr val="black"/>
                </a:solidFill>
              </a:rPr>
              <a:t> system at staff/administrative meetings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Add maternal hypertension assessment and treatment protocols and education to provider and staff orientations, and annual competency assessments</a:t>
            </a:r>
          </a:p>
        </p:txBody>
      </p:sp>
      <p:cxnSp>
        <p:nvCxnSpPr>
          <p:cNvPr id="76" name="Straight Arrow Connector 75"/>
          <p:cNvCxnSpPr>
            <a:stCxn id="15" idx="1"/>
            <a:endCxn id="10" idx="3"/>
          </p:cNvCxnSpPr>
          <p:nvPr/>
        </p:nvCxnSpPr>
        <p:spPr>
          <a:xfrm flipH="1">
            <a:off x="3757613" y="1677988"/>
            <a:ext cx="293687" cy="128587"/>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1425" y="5856288"/>
            <a:ext cx="276225" cy="279400"/>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650" y="3849688"/>
            <a:ext cx="4908550" cy="163195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Create and ensure understanding of communication and escalation procedures (e.g. implementing a rapid response team through the use of </a:t>
            </a:r>
            <a:r>
              <a:rPr lang="en-US" sz="1000" dirty="0" err="1">
                <a:solidFill>
                  <a:prstClr val="black"/>
                </a:solidFill>
              </a:rPr>
              <a:t>TeamSTEPPS</a:t>
            </a:r>
            <a:r>
              <a:rPr lang="en-US" sz="1000" dirty="0">
                <a:solidFill>
                  <a:prstClr val="black"/>
                </a:solidFill>
              </a:rPr>
              <a:t>)</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Develop OB-specific resources and protocols to support patients, families, staff through major complications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Provide patient-centered discharge education materials on preeclampsia and postpartum preeclampsia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patient protocols to ensure follow-up </a:t>
            </a:r>
            <a:r>
              <a:rPr lang="en-US" sz="1000">
                <a:solidFill>
                  <a:prstClr val="black"/>
                </a:solidFill>
              </a:rPr>
              <a:t>within 7-10 </a:t>
            </a:r>
            <a:r>
              <a:rPr lang="en-US" sz="1000" dirty="0">
                <a:solidFill>
                  <a:prstClr val="black"/>
                </a:solidFill>
              </a:rPr>
              <a:t>days for all women with severe hypertension and 72 hours for all women on medications </a:t>
            </a:r>
          </a:p>
        </p:txBody>
      </p:sp>
      <p:sp>
        <p:nvSpPr>
          <p:cNvPr id="37" name="Flowchart: Process 36"/>
          <p:cNvSpPr/>
          <p:nvPr/>
        </p:nvSpPr>
        <p:spPr>
          <a:xfrm>
            <a:off x="176213" y="1319213"/>
            <a:ext cx="1524000" cy="5191125"/>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defRPr/>
            </a:pPr>
            <a:r>
              <a:rPr lang="en-US" altLang="en-US" dirty="0">
                <a:solidFill>
                  <a:prstClr val="black"/>
                </a:solidFill>
              </a:rPr>
              <a:t>AIM: By December 2016, to reduce the rate of severe morbidities in women with preeclampsia, eclampsia, or preeclampsia superimposed on pre-existing hypertension by 20%</a:t>
            </a:r>
          </a:p>
        </p:txBody>
      </p:sp>
      <p:cxnSp>
        <p:nvCxnSpPr>
          <p:cNvPr id="57" name="Straight Arrow Connector 56"/>
          <p:cNvCxnSpPr>
            <a:stCxn id="10" idx="1"/>
          </p:cNvCxnSpPr>
          <p:nvPr/>
        </p:nvCxnSpPr>
        <p:spPr>
          <a:xfrm flipH="1">
            <a:off x="1708150" y="1806575"/>
            <a:ext cx="293688" cy="161131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8150" y="3073400"/>
            <a:ext cx="293688" cy="57626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0213" y="3914775"/>
            <a:ext cx="300037" cy="194151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8" y="3770313"/>
            <a:ext cx="304800" cy="73501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613" y="3238500"/>
            <a:ext cx="300037" cy="5556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1425" y="4505325"/>
            <a:ext cx="276225" cy="177800"/>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19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228600" y="182563"/>
            <a:ext cx="8153400" cy="9906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Proposed Education Plan</a:t>
            </a:r>
          </a:p>
        </p:txBody>
      </p:sp>
      <p:sp>
        <p:nvSpPr>
          <p:cNvPr id="233" name="Shape 233"/>
          <p:cNvSpPr txBox="1">
            <a:spLocks noGrp="1"/>
          </p:cNvSpPr>
          <p:nvPr>
            <p:ph type="body" idx="1"/>
          </p:nvPr>
        </p:nvSpPr>
        <p:spPr>
          <a:xfrm>
            <a:off x="228600" y="1066800"/>
            <a:ext cx="8686800" cy="5105400"/>
          </a:xfrm>
        </p:spPr>
        <p:txBody>
          <a:bodyPr lIns="91425" tIns="45700" rIns="91425" bIns="45700">
            <a:noAutofit/>
          </a:bodyPr>
          <a:lstStyle/>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
        <p:nvSpPr>
          <p:cNvPr id="4" name="Shape 233"/>
          <p:cNvSpPr txBox="1">
            <a:spLocks/>
          </p:cNvSpPr>
          <p:nvPr/>
        </p:nvSpPr>
        <p:spPr bwMode="auto">
          <a:xfrm>
            <a:off x="381000" y="9906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rgbClr val="F58466"/>
              </a:buClr>
              <a:buSzPct val="100000"/>
              <a:defRPr/>
            </a:pPr>
            <a:r>
              <a:rPr lang="en-US" dirty="0" smtClean="0"/>
              <a:t>2-hour webinar in early May</a:t>
            </a:r>
          </a:p>
          <a:p>
            <a:pPr lvl="1" eaLnBrk="1" hangingPunct="1">
              <a:buClr>
                <a:srgbClr val="004990"/>
              </a:buClr>
              <a:buSzPct val="100000"/>
              <a:buFont typeface="Arial" panose="020B0604020202020204" pitchFamily="34" charset="0"/>
              <a:buChar char="•"/>
              <a:defRPr/>
            </a:pPr>
            <a:r>
              <a:rPr lang="en-US" dirty="0" smtClean="0"/>
              <a:t>Why HTN initiative, Baseline </a:t>
            </a:r>
            <a:r>
              <a:rPr lang="en-US" dirty="0"/>
              <a:t>Data Collection and Data Entry, Team Building, </a:t>
            </a:r>
            <a:r>
              <a:rPr lang="en-US" dirty="0" smtClean="0"/>
              <a:t>Educational resources</a:t>
            </a:r>
            <a:r>
              <a:rPr lang="en-US" dirty="0"/>
              <a:t>, </a:t>
            </a:r>
            <a:r>
              <a:rPr lang="en-US" dirty="0" smtClean="0"/>
              <a:t>Wave 1 Teams </a:t>
            </a:r>
            <a:r>
              <a:rPr lang="en-US" dirty="0"/>
              <a:t>Presenting on Process</a:t>
            </a:r>
          </a:p>
          <a:p>
            <a:pPr eaLnBrk="1" hangingPunct="1">
              <a:buClr>
                <a:srgbClr val="F58466"/>
              </a:buClr>
              <a:buSzPct val="100000"/>
              <a:defRPr/>
            </a:pPr>
            <a:r>
              <a:rPr lang="en-US" dirty="0" smtClean="0"/>
              <a:t>Face-to-Face Collaborative Learning Session in last week of May</a:t>
            </a:r>
          </a:p>
          <a:p>
            <a:pPr lvl="1" eaLnBrk="1" hangingPunct="1">
              <a:buClr>
                <a:srgbClr val="004990"/>
              </a:buClr>
              <a:buSzPct val="100000"/>
              <a:buFont typeface="Arial" panose="020B0604020202020204" pitchFamily="34" charset="0"/>
              <a:buChar char="•"/>
              <a:defRPr/>
            </a:pPr>
            <a:r>
              <a:rPr lang="en-US" dirty="0" smtClean="0"/>
              <a:t>HTN education, BP train the trainer, process flow, QI training, sharing across teams, National Experts and other state HTN initiatives hospital teams share QI experience</a:t>
            </a:r>
          </a:p>
          <a:p>
            <a:pPr eaLnBrk="1" hangingPunct="1">
              <a:buClr>
                <a:srgbClr val="F58466"/>
              </a:buClr>
              <a:buSzPct val="100000"/>
              <a:defRPr/>
            </a:pPr>
            <a:r>
              <a:rPr lang="en-US" dirty="0" smtClean="0"/>
              <a:t>Monthly OB Teams Calls</a:t>
            </a:r>
          </a:p>
          <a:p>
            <a:pPr marL="457200" lvl="1" indent="0" eaLnBrk="1" hangingPunct="1">
              <a:buClr>
                <a:srgbClr val="004990"/>
              </a:buClr>
              <a:buSzPct val="100000"/>
              <a:buNone/>
              <a:defRPr/>
            </a:pPr>
            <a:r>
              <a:rPr lang="en-US" dirty="0" smtClean="0"/>
              <a:t/>
            </a:r>
            <a:br>
              <a:rPr lang="en-US" dirty="0" smtClean="0"/>
            </a:br>
            <a:endParaRPr lang="en-US" dirty="0" smtClean="0"/>
          </a:p>
          <a:p>
            <a:pPr lvl="1" indent="-284163">
              <a:buSzPct val="70000"/>
              <a:buFont typeface="Arial" charset="0"/>
              <a:buChar char="–"/>
              <a:defRPr/>
            </a:pPr>
            <a:endParaRPr lang="en-US" sz="3200" dirty="0" smtClean="0"/>
          </a:p>
          <a:p>
            <a:pPr lvl="1" indent="-284163">
              <a:buSzPct val="70000"/>
              <a:buFont typeface="Arial" charset="0"/>
              <a:buChar char="–"/>
              <a:defRPr/>
            </a:pPr>
            <a:endParaRPr lang="en-US"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9239648"/>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32"/>
          <p:cNvSpPr>
            <a:spLocks noGrp="1"/>
          </p:cNvSpPr>
          <p:nvPr>
            <p:ph type="title"/>
          </p:nvPr>
        </p:nvSpPr>
        <p:spPr>
          <a:xfrm>
            <a:off x="152400" y="152400"/>
            <a:ext cx="8153400" cy="990600"/>
          </a:xfrm>
        </p:spPr>
        <p:txBody>
          <a:bodyPr lIns="91425" tIns="45700" rIns="91425" bIns="45700"/>
          <a:lstStyle/>
          <a:p>
            <a:pPr algn="l">
              <a:buSzPct val="25000"/>
            </a:pPr>
            <a:r>
              <a:rPr lang="en-US" altLang="en-US" sz="3600" b="1" dirty="0" smtClean="0">
                <a:solidFill>
                  <a:srgbClr val="F58466"/>
                </a:solidFill>
                <a:latin typeface="Goudy Old Style" pitchFamily="18" charset="0"/>
                <a:sym typeface="Arial" pitchFamily="34" charset="0"/>
              </a:rPr>
              <a:t>Education Plan: Proposed Topics</a:t>
            </a:r>
          </a:p>
        </p:txBody>
      </p:sp>
      <p:sp>
        <p:nvSpPr>
          <p:cNvPr id="233" name="Shape 233"/>
          <p:cNvSpPr txBox="1">
            <a:spLocks noGrp="1"/>
          </p:cNvSpPr>
          <p:nvPr>
            <p:ph type="body" idx="1"/>
          </p:nvPr>
        </p:nvSpPr>
        <p:spPr>
          <a:xfrm>
            <a:off x="228600" y="1371600"/>
            <a:ext cx="8153400" cy="5105400"/>
          </a:xfrm>
        </p:spPr>
        <p:txBody>
          <a:bodyPr lIns="91425" tIns="45700" rIns="91425" bIns="45700">
            <a:noAutofit/>
          </a:bodyPr>
          <a:lstStyle/>
          <a:p>
            <a:pPr marL="0" indent="0" eaLnBrk="1" hangingPunct="1">
              <a:buClr>
                <a:srgbClr val="F58466"/>
              </a:buClr>
              <a:buSzPct val="59999"/>
              <a:buFont typeface="Arial" pitchFamily="34" charset="0"/>
              <a:buNone/>
              <a:defRPr/>
            </a:pPr>
            <a:r>
              <a:rPr lang="en-US" sz="2400" dirty="0"/>
              <a:t/>
            </a:r>
            <a:br>
              <a:rPr lang="en-US" sz="2400" dirty="0"/>
            </a:br>
            <a:endParaRPr lang="en-US" sz="2400" dirty="0"/>
          </a:p>
          <a:p>
            <a:pPr lvl="1" indent="-284163">
              <a:buSzPct val="70000"/>
              <a:buFont typeface="Arial" charset="0"/>
              <a:buChar char="–"/>
              <a:defRPr/>
            </a:pPr>
            <a:endParaRPr lang="en-US" sz="3200" dirty="0"/>
          </a:p>
          <a:p>
            <a:pPr lvl="1" indent="-284163">
              <a:buSzPct val="70000"/>
              <a:buFont typeface="Arial" charset="0"/>
              <a:buChar char="–"/>
              <a:defRPr/>
            </a:pPr>
            <a:endParaRPr sz="3200" dirty="0">
              <a:solidFill>
                <a:schemeClr val="dk1"/>
              </a:solidFill>
              <a:latin typeface="Arial"/>
              <a:ea typeface="Arial"/>
              <a:cs typeface="Arial"/>
              <a:sym typeface="Arial"/>
            </a:endParaRPr>
          </a:p>
        </p:txBody>
      </p:sp>
      <p:sp>
        <p:nvSpPr>
          <p:cNvPr id="4" name="Shape 233"/>
          <p:cNvSpPr txBox="1">
            <a:spLocks/>
          </p:cNvSpPr>
          <p:nvPr/>
        </p:nvSpPr>
        <p:spPr bwMode="auto">
          <a:xfrm>
            <a:off x="381000" y="9906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rgbClr val="F58466"/>
              </a:buClr>
              <a:buSzPct val="100000"/>
              <a:defRPr/>
            </a:pPr>
            <a:r>
              <a:rPr lang="en-US" dirty="0"/>
              <a:t>Accurate measurement of blood </a:t>
            </a:r>
            <a:r>
              <a:rPr lang="en-US" dirty="0" smtClean="0"/>
              <a:t>pressure and identification of severe range hypertension</a:t>
            </a:r>
          </a:p>
          <a:p>
            <a:pPr eaLnBrk="1" hangingPunct="1">
              <a:buClr>
                <a:srgbClr val="F58466"/>
              </a:buClr>
              <a:buSzPct val="100000"/>
              <a:defRPr/>
            </a:pPr>
            <a:r>
              <a:rPr lang="en-US" dirty="0" smtClean="0"/>
              <a:t>ACOG new treatment guidelines</a:t>
            </a:r>
          </a:p>
          <a:p>
            <a:pPr eaLnBrk="1" hangingPunct="1">
              <a:buClr>
                <a:srgbClr val="F58466"/>
              </a:buClr>
              <a:buSzPct val="100000"/>
              <a:defRPr/>
            </a:pPr>
            <a:r>
              <a:rPr lang="en-US" dirty="0" smtClean="0"/>
              <a:t>Strategies to reduce time to treatment across settings</a:t>
            </a:r>
          </a:p>
          <a:p>
            <a:pPr eaLnBrk="1" hangingPunct="1">
              <a:buClr>
                <a:srgbClr val="F58466"/>
              </a:buClr>
              <a:buSzPct val="100000"/>
              <a:defRPr/>
            </a:pPr>
            <a:r>
              <a:rPr lang="en-US" dirty="0" smtClean="0"/>
              <a:t>Updates on diagnosis of Preeclampsia</a:t>
            </a:r>
          </a:p>
          <a:p>
            <a:pPr eaLnBrk="1" hangingPunct="1">
              <a:buClr>
                <a:srgbClr val="F58466"/>
              </a:buClr>
              <a:buSzPct val="100000"/>
              <a:defRPr/>
            </a:pPr>
            <a:r>
              <a:rPr lang="en-US" dirty="0" smtClean="0"/>
              <a:t>Drills and Simulations / Team Debriefs</a:t>
            </a:r>
          </a:p>
          <a:p>
            <a:pPr eaLnBrk="1" hangingPunct="1">
              <a:buClr>
                <a:srgbClr val="F58466"/>
              </a:buClr>
              <a:buSzPct val="100000"/>
              <a:defRPr/>
            </a:pPr>
            <a:r>
              <a:rPr lang="en-US" dirty="0" smtClean="0"/>
              <a:t>Multidisciplinary Review / MMR</a:t>
            </a:r>
          </a:p>
          <a:p>
            <a:pPr eaLnBrk="1" hangingPunct="1">
              <a:buClr>
                <a:srgbClr val="F58466"/>
              </a:buClr>
              <a:buSzPct val="100000"/>
              <a:defRPr/>
            </a:pPr>
            <a:r>
              <a:rPr lang="en-US" dirty="0" smtClean="0"/>
              <a:t>Patient engagement / </a:t>
            </a:r>
            <a:r>
              <a:rPr lang="en-US" dirty="0"/>
              <a:t>Patient </a:t>
            </a:r>
            <a:r>
              <a:rPr lang="en-US" dirty="0" smtClean="0"/>
              <a:t>Education</a:t>
            </a:r>
          </a:p>
          <a:p>
            <a:pPr eaLnBrk="1" hangingPunct="1">
              <a:buClr>
                <a:srgbClr val="F58466"/>
              </a:buClr>
              <a:buSzPct val="100000"/>
              <a:defRPr/>
            </a:pPr>
            <a:r>
              <a:rPr lang="en-US" dirty="0" smtClean="0"/>
              <a:t>Use </a:t>
            </a:r>
            <a:r>
              <a:rPr lang="en-US" dirty="0"/>
              <a:t>of EHR</a:t>
            </a:r>
          </a:p>
          <a:p>
            <a:pPr eaLnBrk="1" hangingPunct="1">
              <a:buClr>
                <a:srgbClr val="F58466"/>
              </a:buClr>
              <a:buSzPct val="100000"/>
              <a:defRPr/>
            </a:pPr>
            <a:endParaRPr lang="en-US" dirty="0" smtClean="0"/>
          </a:p>
          <a:p>
            <a:pPr marL="0" indent="0" eaLnBrk="1" hangingPunct="1">
              <a:buClr>
                <a:srgbClr val="F58466"/>
              </a:buClr>
              <a:buSzPct val="59999"/>
              <a:buFont typeface="Arial" pitchFamily="34" charset="0"/>
              <a:buNone/>
              <a:defRPr/>
            </a:pPr>
            <a:r>
              <a:rPr lang="en-US" sz="2400" dirty="0" smtClean="0"/>
              <a:t/>
            </a:r>
            <a:br>
              <a:rPr lang="en-US" sz="2400" dirty="0" smtClean="0"/>
            </a:br>
            <a:endParaRPr lang="en-US" sz="2400" dirty="0" smtClean="0"/>
          </a:p>
          <a:p>
            <a:pPr lvl="1" indent="-284163">
              <a:buSzPct val="70000"/>
              <a:buFont typeface="Arial" charset="0"/>
              <a:buChar char="–"/>
              <a:defRPr/>
            </a:pPr>
            <a:endParaRPr lang="en-US" sz="3200" dirty="0" smtClean="0"/>
          </a:p>
          <a:p>
            <a:pPr lvl="1" indent="-284163">
              <a:buSzPct val="70000"/>
              <a:buFont typeface="Arial" charset="0"/>
              <a:buChar char="–"/>
              <a:defRPr/>
            </a:pPr>
            <a:endParaRPr lang="en-US"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816208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228600" y="227013"/>
            <a:ext cx="7886700" cy="735012"/>
          </a:xfrm>
        </p:spPr>
        <p:txBody>
          <a:bodyPr/>
          <a:lstStyle/>
          <a:p>
            <a:pPr algn="l" eaLnBrk="1" hangingPunct="1"/>
            <a:r>
              <a:rPr lang="en-US" altLang="en-US" sz="3600" b="1" dirty="0">
                <a:solidFill>
                  <a:srgbClr val="F58466"/>
                </a:solidFill>
                <a:latin typeface="Goudy Old Style" pitchFamily="18" charset="0"/>
              </a:rPr>
              <a:t>Patient Education Materials</a:t>
            </a:r>
          </a:p>
        </p:txBody>
      </p:sp>
      <p:sp>
        <p:nvSpPr>
          <p:cNvPr id="187395" name="TextBox 2"/>
          <p:cNvSpPr txBox="1">
            <a:spLocks noChangeArrowheads="1"/>
          </p:cNvSpPr>
          <p:nvPr/>
        </p:nvSpPr>
        <p:spPr bwMode="auto">
          <a:xfrm>
            <a:off x="3112812" y="4993140"/>
            <a:ext cx="59950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rgbClr val="44002E"/>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rgbClr val="44002E"/>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rgbClr val="44002E"/>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rgbClr val="44002E"/>
                </a:solidFill>
                <a:latin typeface="Arial" panose="020B0604020202020204" pitchFamily="34" charset="0"/>
                <a:ea typeface="ＭＳ Ｐゴシック" panose="020B0600070205080204" pitchFamily="34" charset="-128"/>
              </a:defRPr>
            </a:lvl9pPr>
          </a:lstStyle>
          <a:p>
            <a:pPr eaLnBrk="1" hangingPunct="1"/>
            <a:r>
              <a:rPr lang="en-US" altLang="en-US" sz="2000" dirty="0" smtClean="0">
                <a:solidFill>
                  <a:srgbClr val="000000"/>
                </a:solidFill>
              </a:rPr>
              <a:t>ILPQC has an approximately 1 year per participating hospital supply of tear pads for patient education on preeclampsia from the Preeclampsia Foundation.</a:t>
            </a:r>
            <a:endParaRPr lang="en-US" altLang="en-US" sz="2000" dirty="0">
              <a:solidFill>
                <a:srgbClr val="000000"/>
              </a:solidFill>
            </a:endParaRPr>
          </a:p>
        </p:txBody>
      </p:sp>
      <p:pic>
        <p:nvPicPr>
          <p:cNvPr id="2" name="Picture 1"/>
          <p:cNvPicPr>
            <a:picLocks noChangeAspect="1"/>
          </p:cNvPicPr>
          <p:nvPr/>
        </p:nvPicPr>
        <p:blipFill>
          <a:blip r:embed="rId3" cstate="print"/>
          <a:stretch>
            <a:fillRect/>
          </a:stretch>
        </p:blipFill>
        <p:spPr>
          <a:xfrm>
            <a:off x="228600" y="954004"/>
            <a:ext cx="2767907" cy="5362575"/>
          </a:xfrm>
          <a:prstGeom prst="rect">
            <a:avLst/>
          </a:prstGeom>
        </p:spPr>
      </p:pic>
      <p:sp>
        <p:nvSpPr>
          <p:cNvPr id="4" name="Rounded Rectangular Callout 3"/>
          <p:cNvSpPr/>
          <p:nvPr/>
        </p:nvSpPr>
        <p:spPr>
          <a:xfrm>
            <a:off x="4523874" y="1715712"/>
            <a:ext cx="3962400" cy="406435"/>
          </a:xfrm>
          <a:prstGeom prst="wedgeRoundRectCallout">
            <a:avLst>
              <a:gd name="adj1" fmla="val -129735"/>
              <a:gd name="adj2" fmla="val -1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it?</a:t>
            </a:r>
            <a:endParaRPr lang="en-US" dirty="0"/>
          </a:p>
        </p:txBody>
      </p:sp>
      <p:sp>
        <p:nvSpPr>
          <p:cNvPr id="10" name="Rounded Rectangular Callout 9"/>
          <p:cNvSpPr/>
          <p:nvPr/>
        </p:nvSpPr>
        <p:spPr>
          <a:xfrm>
            <a:off x="3372852" y="3415739"/>
            <a:ext cx="5250447" cy="439104"/>
          </a:xfrm>
          <a:prstGeom prst="wedgeRoundRectCallout">
            <a:avLst>
              <a:gd name="adj1" fmla="val -79766"/>
              <a:gd name="adj2" fmla="val -47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you pay attention to?</a:t>
            </a:r>
            <a:endParaRPr lang="en-US" dirty="0"/>
          </a:p>
        </p:txBody>
      </p:sp>
      <p:sp>
        <p:nvSpPr>
          <p:cNvPr id="11" name="Rounded Rectangular Callout 10"/>
          <p:cNvSpPr/>
          <p:nvPr/>
        </p:nvSpPr>
        <p:spPr>
          <a:xfrm>
            <a:off x="4495800" y="2279436"/>
            <a:ext cx="3962400" cy="482516"/>
          </a:xfrm>
          <a:prstGeom prst="wedgeRoundRectCallout">
            <a:avLst>
              <a:gd name="adj1" fmla="val -94974"/>
              <a:gd name="adj2" fmla="val 77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should you care?</a:t>
            </a:r>
            <a:endParaRPr lang="en-US" dirty="0"/>
          </a:p>
        </p:txBody>
      </p:sp>
      <p:sp>
        <p:nvSpPr>
          <p:cNvPr id="12" name="Rounded Rectangular Callout 11"/>
          <p:cNvSpPr/>
          <p:nvPr/>
        </p:nvSpPr>
        <p:spPr>
          <a:xfrm>
            <a:off x="3372853" y="3914104"/>
            <a:ext cx="5270500" cy="607692"/>
          </a:xfrm>
          <a:prstGeom prst="wedgeRoundRectCallout">
            <a:avLst>
              <a:gd name="adj1" fmla="val -79638"/>
              <a:gd name="adj2" fmla="val 1636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you do if you have any of the signs?</a:t>
            </a:r>
            <a:endParaRPr lang="en-US" dirty="0"/>
          </a:p>
        </p:txBody>
      </p:sp>
    </p:spTree>
    <p:extLst>
      <p:ext uri="{BB962C8B-B14F-4D97-AF65-F5344CB8AC3E}">
        <p14:creationId xmlns:p14="http://schemas.microsoft.com/office/powerpoint/2010/main" val="177638281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HTN </a:t>
            </a:r>
            <a:r>
              <a:rPr lang="en-US" sz="3600" b="1" dirty="0" smtClean="0">
                <a:solidFill>
                  <a:srgbClr val="F58466"/>
                </a:solidFill>
                <a:latin typeface="Goudy Old Style" pitchFamily="18" charset="0"/>
              </a:rPr>
              <a:t>Roll-</a:t>
            </a:r>
            <a:r>
              <a:rPr lang="en-US" sz="3600" b="1" dirty="0" err="1" smtClean="0">
                <a:solidFill>
                  <a:srgbClr val="F58466"/>
                </a:solidFill>
                <a:latin typeface="Goudy Old Style" pitchFamily="18" charset="0"/>
              </a:rPr>
              <a:t>OutTimeline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381000" y="1371600"/>
            <a:ext cx="8229600" cy="4525963"/>
          </a:xfrm>
        </p:spPr>
        <p:txBody>
          <a:bodyPr/>
          <a:lstStyle/>
          <a:p>
            <a:pPr marL="342900" lvl="1" indent="-342900">
              <a:buClr>
                <a:srgbClr val="F58466"/>
              </a:buClr>
              <a:buFont typeface="Arial" pitchFamily="34" charset="0"/>
              <a:buChar char="•"/>
            </a:pPr>
            <a:r>
              <a:rPr lang="en-US" dirty="0"/>
              <a:t>Wave 1 teams get started on January 25, 2016 </a:t>
            </a:r>
            <a:r>
              <a:rPr lang="en-US" dirty="0" smtClean="0"/>
              <a:t>       OB </a:t>
            </a:r>
            <a:r>
              <a:rPr lang="en-US" dirty="0"/>
              <a:t>Teams Call from 12:30-1:30pm</a:t>
            </a:r>
          </a:p>
          <a:p>
            <a:pPr marL="342900" lvl="1" indent="-342900">
              <a:buClr>
                <a:srgbClr val="F58466"/>
              </a:buClr>
              <a:buFont typeface="Arial" pitchFamily="34" charset="0"/>
              <a:buChar char="•"/>
            </a:pPr>
            <a:r>
              <a:rPr lang="en-US" dirty="0"/>
              <a:t>Wave 2 team sign up by May 2016</a:t>
            </a:r>
          </a:p>
          <a:p>
            <a:pPr marL="800100" lvl="3" indent="-342900">
              <a:buClr>
                <a:srgbClr val="F58466"/>
              </a:buClr>
            </a:pPr>
            <a:r>
              <a:rPr lang="en-US" dirty="0"/>
              <a:t>Submit Team Roster Form (Nurse lead, Physician Lead, QI lead if available) with </a:t>
            </a:r>
            <a:r>
              <a:rPr lang="en-US" dirty="0" err="1"/>
              <a:t>REDcap</a:t>
            </a:r>
            <a:r>
              <a:rPr lang="en-US" dirty="0"/>
              <a:t> Access Form by May 2016</a:t>
            </a:r>
          </a:p>
          <a:p>
            <a:pPr marL="800100" lvl="3" indent="-342900">
              <a:buClr>
                <a:srgbClr val="F58466"/>
              </a:buClr>
            </a:pPr>
            <a:r>
              <a:rPr lang="en-US" dirty="0"/>
              <a:t>Forms available at </a:t>
            </a:r>
            <a:r>
              <a:rPr lang="en-US" dirty="0">
                <a:hlinkClick r:id="rId2"/>
              </a:rPr>
              <a:t>www.ILPQC.org</a:t>
            </a:r>
            <a:endParaRPr lang="en-US" dirty="0"/>
          </a:p>
          <a:p>
            <a:pPr marL="342900" lvl="2" indent="-342900">
              <a:buClr>
                <a:srgbClr val="F58466"/>
              </a:buClr>
            </a:pPr>
            <a:r>
              <a:rPr lang="en-US" sz="2800" dirty="0"/>
              <a:t>Questions contact us at:  </a:t>
            </a:r>
            <a:r>
              <a:rPr lang="en-US" sz="2800" dirty="0">
                <a:hlinkClick r:id="rId3"/>
              </a:rPr>
              <a:t>info@ilpqc.org</a:t>
            </a:r>
            <a:endParaRPr lang="en-US" sz="2800" dirty="0"/>
          </a:p>
          <a:p>
            <a:pPr marL="342900" lvl="2" indent="-342900">
              <a:buClr>
                <a:srgbClr val="F58466"/>
              </a:buClr>
            </a:pPr>
            <a:r>
              <a:rPr lang="en-US" sz="2800" dirty="0"/>
              <a:t>2 hour HTN Kick Off Webinar early May</a:t>
            </a:r>
          </a:p>
          <a:p>
            <a:pPr marL="342900" lvl="2" indent="-342900">
              <a:buClr>
                <a:srgbClr val="F58466"/>
              </a:buClr>
            </a:pPr>
            <a:r>
              <a:rPr lang="en-US" sz="2800" dirty="0"/>
              <a:t>HTN </a:t>
            </a:r>
            <a:r>
              <a:rPr lang="en-US" sz="2800" dirty="0" smtClean="0"/>
              <a:t>Face-to-Face </a:t>
            </a:r>
            <a:r>
              <a:rPr lang="en-US" sz="2800" dirty="0"/>
              <a:t>meeting downstate last week </a:t>
            </a:r>
            <a:r>
              <a:rPr lang="en-US" sz="2800" dirty="0" smtClean="0"/>
              <a:t>May, </a:t>
            </a:r>
            <a:r>
              <a:rPr lang="en-US" sz="2800" dirty="0"/>
              <a:t>will review process flow and </a:t>
            </a:r>
            <a:r>
              <a:rPr lang="en-US" sz="2800" dirty="0" smtClean="0"/>
              <a:t>storyboards</a:t>
            </a:r>
          </a:p>
          <a:p>
            <a:pPr marL="0" lvl="2" indent="0">
              <a:buClr>
                <a:srgbClr val="F58466"/>
              </a:buClr>
              <a:buNone/>
            </a:pPr>
            <a:endParaRPr lang="en-US" sz="2800" dirty="0"/>
          </a:p>
          <a:p>
            <a:pPr>
              <a:buClr>
                <a:srgbClr val="F58466"/>
              </a:buClr>
            </a:pPr>
            <a:endParaRPr lang="en-US" sz="2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37</a:t>
            </a:fld>
            <a:endParaRPr lang="en-US" altLang="en-US"/>
          </a:p>
        </p:txBody>
      </p:sp>
    </p:spTree>
    <p:extLst>
      <p:ext uri="{BB962C8B-B14F-4D97-AF65-F5344CB8AC3E}">
        <p14:creationId xmlns:p14="http://schemas.microsoft.com/office/powerpoint/2010/main" val="2192386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29097" y="1445736"/>
            <a:ext cx="7541749" cy="2551681"/>
          </a:xfrm>
        </p:spPr>
        <p:txBody>
          <a:bodyPr/>
          <a:lstStyle/>
          <a:p>
            <a:pPr algn="ctr"/>
            <a:r>
              <a:rPr lang="en-US" sz="3600" dirty="0" smtClean="0">
                <a:solidFill>
                  <a:schemeClr val="tx1"/>
                </a:solidFill>
              </a:rPr>
              <a:t>Improving Health Care Response to Preeclampsia: A California Quality Improvement Toolkit</a:t>
            </a:r>
            <a:endParaRPr lang="en-US" sz="3600" dirty="0">
              <a:solidFill>
                <a:schemeClr val="tx1"/>
              </a:solidFill>
            </a:endParaRPr>
          </a:p>
        </p:txBody>
      </p:sp>
      <p:sp>
        <p:nvSpPr>
          <p:cNvPr id="5" name="Subtitle 4"/>
          <p:cNvSpPr>
            <a:spLocks noGrp="1"/>
          </p:cNvSpPr>
          <p:nvPr>
            <p:ph type="subTitle" idx="1"/>
          </p:nvPr>
        </p:nvSpPr>
        <p:spPr>
          <a:xfrm>
            <a:off x="338453" y="5448354"/>
            <a:ext cx="8232393" cy="873337"/>
          </a:xfrm>
        </p:spPr>
        <p:txBody>
          <a:bodyPr/>
          <a:lstStyle/>
          <a:p>
            <a:r>
              <a:rPr lang="en-US" sz="1600" u="sng" dirty="0"/>
              <a:t>Funding for the development of this toolkit was provided by: </a:t>
            </a:r>
            <a:endParaRPr lang="en-US" sz="1600" dirty="0"/>
          </a:p>
          <a:p>
            <a:r>
              <a:rPr lang="en-US" sz="1600" dirty="0"/>
              <a:t>Federal Title V block grant funding from the California Department of </a:t>
            </a:r>
            <a:r>
              <a:rPr lang="en-US" sz="1600" dirty="0" smtClean="0"/>
              <a:t>Public </a:t>
            </a:r>
            <a:r>
              <a:rPr lang="en-US" sz="1600" dirty="0"/>
              <a:t>Health; Maternal, Child and Adolescent Health Division </a:t>
            </a:r>
            <a:r>
              <a:rPr lang="en-US" sz="1600" dirty="0" smtClean="0"/>
              <a:t>and Stanford </a:t>
            </a:r>
            <a:r>
              <a:rPr lang="en-US" sz="1600" dirty="0"/>
              <a:t>University.</a:t>
            </a:r>
          </a:p>
          <a:p>
            <a:endParaRPr lang="en-US" sz="28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1150" y="1445736"/>
            <a:ext cx="1003300" cy="638096"/>
          </a:xfrm>
          <a:prstGeom prst="rect">
            <a:avLst/>
          </a:prstGeom>
          <a:noFill/>
          <a:ln>
            <a:noFill/>
          </a:ln>
        </p:spPr>
      </p:pic>
      <p:sp>
        <p:nvSpPr>
          <p:cNvPr id="2" name="TextBox 1"/>
          <p:cNvSpPr txBox="1"/>
          <p:nvPr/>
        </p:nvSpPr>
        <p:spPr>
          <a:xfrm>
            <a:off x="2705100" y="4477434"/>
            <a:ext cx="3942794" cy="646331"/>
          </a:xfrm>
          <a:prstGeom prst="rect">
            <a:avLst/>
          </a:prstGeom>
          <a:noFill/>
        </p:spPr>
        <p:txBody>
          <a:bodyPr wrap="none" rtlCol="0">
            <a:spAutoFit/>
          </a:bodyPr>
          <a:lstStyle/>
          <a:p>
            <a:pPr defTabSz="457200" eaLnBrk="1" fontAlgn="auto" hangingPunct="1">
              <a:spcBef>
                <a:spcPts val="0"/>
              </a:spcBef>
              <a:spcAft>
                <a:spcPts val="0"/>
              </a:spcAft>
            </a:pPr>
            <a:r>
              <a:rPr lang="en-US" dirty="0" smtClean="0">
                <a:solidFill>
                  <a:srgbClr val="000000"/>
                </a:solidFill>
                <a:latin typeface="Arial"/>
                <a:ea typeface="+mn-ea"/>
              </a:rPr>
              <a:t>Barbara Murphy, MSN, RN</a:t>
            </a:r>
          </a:p>
          <a:p>
            <a:pPr defTabSz="457200" eaLnBrk="1" fontAlgn="auto" hangingPunct="1">
              <a:spcBef>
                <a:spcPts val="0"/>
              </a:spcBef>
              <a:spcAft>
                <a:spcPts val="0"/>
              </a:spcAft>
            </a:pPr>
            <a:r>
              <a:rPr lang="en-US" dirty="0" smtClean="0">
                <a:solidFill>
                  <a:srgbClr val="000000"/>
                </a:solidFill>
                <a:latin typeface="Arial"/>
                <a:ea typeface="+mn-ea"/>
              </a:rPr>
              <a:t>Executive Director, CPQCC/CMQCC</a:t>
            </a:r>
            <a:endParaRPr lang="en-US" dirty="0">
              <a:solidFill>
                <a:srgbClr val="000000"/>
              </a:solidFill>
              <a:latin typeface="Arial"/>
              <a:ea typeface="+mn-ea"/>
            </a:endParaRPr>
          </a:p>
        </p:txBody>
      </p:sp>
    </p:spTree>
    <p:extLst>
      <p:ext uri="{BB962C8B-B14F-4D97-AF65-F5344CB8AC3E}">
        <p14:creationId xmlns:p14="http://schemas.microsoft.com/office/powerpoint/2010/main" val="2183152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1382" y="292305"/>
            <a:ext cx="7061441" cy="1200328"/>
          </a:xfrm>
          <a:prstGeom prst="rect">
            <a:avLst/>
          </a:prstGeom>
          <a:noFill/>
        </p:spPr>
        <p:txBody>
          <a:bodyPr wrap="square" rtlCol="0">
            <a:spAutoFit/>
          </a:bodyPr>
          <a:lstStyle/>
          <a:p>
            <a:pPr defTabSz="457200" eaLnBrk="1" fontAlgn="auto" hangingPunct="1">
              <a:spcBef>
                <a:spcPts val="0"/>
              </a:spcBef>
              <a:spcAft>
                <a:spcPts val="0"/>
              </a:spcAft>
            </a:pPr>
            <a:r>
              <a:rPr lang="en-US" sz="2400" dirty="0" smtClean="0">
                <a:solidFill>
                  <a:srgbClr val="000000"/>
                </a:solidFill>
                <a:latin typeface="Arial"/>
                <a:ea typeface="+mn-ea"/>
              </a:rPr>
              <a:t>California Pregnancy-Associated Mortality </a:t>
            </a:r>
          </a:p>
          <a:p>
            <a:pPr defTabSz="457200" eaLnBrk="1" fontAlgn="auto" hangingPunct="1">
              <a:spcBef>
                <a:spcPts val="0"/>
              </a:spcBef>
              <a:spcAft>
                <a:spcPts val="0"/>
              </a:spcAft>
            </a:pPr>
            <a:r>
              <a:rPr lang="en-US" sz="2400" dirty="0" smtClean="0">
                <a:solidFill>
                  <a:srgbClr val="000000"/>
                </a:solidFill>
                <a:latin typeface="Arial"/>
                <a:ea typeface="+mn-ea"/>
              </a:rPr>
              <a:t>Review </a:t>
            </a:r>
            <a:r>
              <a:rPr lang="en-US" sz="2400" dirty="0">
                <a:solidFill>
                  <a:srgbClr val="000000"/>
                </a:solidFill>
                <a:latin typeface="Arial"/>
                <a:ea typeface="+mn-ea"/>
              </a:rPr>
              <a:t>(</a:t>
            </a:r>
            <a:r>
              <a:rPr lang="en-US" sz="2400" dirty="0" smtClean="0">
                <a:solidFill>
                  <a:srgbClr val="000000"/>
                </a:solidFill>
                <a:latin typeface="Arial"/>
                <a:ea typeface="+mn-ea"/>
              </a:rPr>
              <a:t>CA-PAMR) Quality Improvement Review Cycle</a:t>
            </a:r>
            <a:endParaRPr lang="en-US" sz="2400" dirty="0">
              <a:solidFill>
                <a:srgbClr val="000000"/>
              </a:solidFill>
              <a:latin typeface="Arial"/>
              <a:ea typeface="+mn-ea"/>
            </a:endParaRPr>
          </a:p>
        </p:txBody>
      </p:sp>
      <p:graphicFrame>
        <p:nvGraphicFramePr>
          <p:cNvPr id="5" name="Diagram 4"/>
          <p:cNvGraphicFramePr/>
          <p:nvPr>
            <p:extLst/>
          </p:nvPr>
        </p:nvGraphicFramePr>
        <p:xfrm>
          <a:off x="675351" y="1316700"/>
          <a:ext cx="8354108" cy="527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bwMode="auto">
          <a:xfrm rot="18004399">
            <a:off x="3472680" y="4528920"/>
            <a:ext cx="388157" cy="21200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65" charset="0"/>
              <a:ea typeface="+mn-ea"/>
            </a:endParaRPr>
          </a:p>
        </p:txBody>
      </p:sp>
      <p:sp>
        <p:nvSpPr>
          <p:cNvPr id="7" name="TextBox 6"/>
          <p:cNvSpPr txBox="1"/>
          <p:nvPr/>
        </p:nvSpPr>
        <p:spPr>
          <a:xfrm>
            <a:off x="3617471" y="2975234"/>
            <a:ext cx="2237229" cy="1200329"/>
          </a:xfrm>
          <a:prstGeom prst="rect">
            <a:avLst/>
          </a:prstGeom>
          <a:noFill/>
        </p:spPr>
        <p:txBody>
          <a:bodyPr wrap="square" rtlCol="0">
            <a:spAutoFit/>
          </a:bodyPr>
          <a:lstStyle/>
          <a:p>
            <a:pPr defTabSz="457200" eaLnBrk="1" fontAlgn="auto" hangingPunct="1">
              <a:spcBef>
                <a:spcPts val="0"/>
              </a:spcBef>
              <a:spcAft>
                <a:spcPts val="0"/>
              </a:spcAft>
            </a:pPr>
            <a:r>
              <a:rPr lang="en-US" b="1" dirty="0">
                <a:solidFill>
                  <a:srgbClr val="000000"/>
                </a:solidFill>
                <a:latin typeface="Arial"/>
                <a:ea typeface="+mn-ea"/>
              </a:rPr>
              <a:t>Toolkits </a:t>
            </a:r>
            <a:r>
              <a:rPr lang="en-US" b="1" dirty="0" smtClean="0">
                <a:solidFill>
                  <a:srgbClr val="000000"/>
                </a:solidFill>
                <a:latin typeface="Arial"/>
                <a:ea typeface="+mn-ea"/>
              </a:rPr>
              <a:t>Developed:</a:t>
            </a:r>
            <a:endParaRPr lang="en-US" b="1" dirty="0">
              <a:solidFill>
                <a:srgbClr val="000000"/>
              </a:solidFill>
              <a:latin typeface="Arial"/>
              <a:ea typeface="+mn-ea"/>
            </a:endParaRPr>
          </a:p>
          <a:p>
            <a:pPr marL="285750" indent="-285750" defTabSz="457200" eaLnBrk="1" fontAlgn="auto" hangingPunct="1">
              <a:spcBef>
                <a:spcPts val="0"/>
              </a:spcBef>
              <a:spcAft>
                <a:spcPts val="0"/>
              </a:spcAft>
              <a:buFont typeface="Arial"/>
              <a:buChar char="•"/>
            </a:pPr>
            <a:r>
              <a:rPr lang="en-US" b="1" dirty="0" smtClean="0">
                <a:solidFill>
                  <a:srgbClr val="000000"/>
                </a:solidFill>
                <a:latin typeface="Arial"/>
                <a:ea typeface="+mn-ea"/>
              </a:rPr>
              <a:t>Hemorrhage </a:t>
            </a:r>
          </a:p>
          <a:p>
            <a:pPr marL="285750" indent="-285750" defTabSz="457200" eaLnBrk="1" fontAlgn="auto" hangingPunct="1">
              <a:spcBef>
                <a:spcPts val="0"/>
              </a:spcBef>
              <a:spcAft>
                <a:spcPts val="0"/>
              </a:spcAft>
              <a:buFont typeface="Arial"/>
              <a:buChar char="•"/>
            </a:pPr>
            <a:r>
              <a:rPr lang="en-US" b="1" dirty="0" smtClean="0">
                <a:solidFill>
                  <a:srgbClr val="000000"/>
                </a:solidFill>
                <a:latin typeface="Arial"/>
                <a:ea typeface="+mn-ea"/>
              </a:rPr>
              <a:t>Preeclampsia</a:t>
            </a:r>
            <a:endParaRPr lang="en-US" b="1" dirty="0">
              <a:solidFill>
                <a:srgbClr val="000000"/>
              </a:solidFill>
              <a:latin typeface="Arial"/>
              <a:ea typeface="+mn-ea"/>
            </a:endParaRPr>
          </a:p>
        </p:txBody>
      </p:sp>
      <p:pic>
        <p:nvPicPr>
          <p:cNvPr id="10"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6459" y="99787"/>
            <a:ext cx="1143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701" y="214292"/>
            <a:ext cx="1003300" cy="638096"/>
          </a:xfrm>
          <a:prstGeom prst="rect">
            <a:avLst/>
          </a:prstGeom>
          <a:noFill/>
          <a:ln>
            <a:noFill/>
          </a:ln>
        </p:spPr>
      </p:pic>
    </p:spTree>
    <p:extLst>
      <p:ext uri="{BB962C8B-B14F-4D97-AF65-F5344CB8AC3E}">
        <p14:creationId xmlns:p14="http://schemas.microsoft.com/office/powerpoint/2010/main" val="2186970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7"/>
            <a:ext cx="8229600" cy="4830763"/>
          </a:xfrm>
        </p:spPr>
        <p:txBody>
          <a:bodyPr/>
          <a:lstStyle/>
          <a:p>
            <a:pPr eaLnBrk="1" hangingPunct="1">
              <a:buClr>
                <a:srgbClr val="F58466"/>
              </a:buClr>
            </a:pPr>
            <a:r>
              <a:rPr lang="en-US" altLang="en-US" sz="2800" dirty="0" smtClean="0"/>
              <a:t>Review Birth Certificate data to date</a:t>
            </a:r>
          </a:p>
          <a:p>
            <a:pPr eaLnBrk="1" hangingPunct="1">
              <a:buClr>
                <a:srgbClr val="F58466"/>
              </a:buClr>
            </a:pPr>
            <a:r>
              <a:rPr lang="en-US" altLang="en-US" sz="2800" dirty="0" smtClean="0"/>
              <a:t>Team Survey Results</a:t>
            </a:r>
          </a:p>
          <a:p>
            <a:pPr lvl="1" eaLnBrk="1" hangingPunct="1">
              <a:buClr>
                <a:srgbClr val="004990"/>
              </a:buClr>
              <a:buFont typeface="Arial" panose="020B0604020202020204" pitchFamily="34" charset="0"/>
              <a:buChar char="•"/>
            </a:pPr>
            <a:r>
              <a:rPr lang="en-US" altLang="en-US" sz="2000" dirty="0"/>
              <a:t>Barriers to accuracy</a:t>
            </a:r>
          </a:p>
          <a:p>
            <a:pPr lvl="1" eaLnBrk="1" hangingPunct="1">
              <a:buClr>
                <a:srgbClr val="004990"/>
              </a:buClr>
              <a:buFont typeface="Arial" panose="020B0604020202020204" pitchFamily="34" charset="0"/>
              <a:buChar char="•"/>
            </a:pPr>
            <a:r>
              <a:rPr lang="en-US" altLang="en-US" sz="2000" dirty="0" smtClean="0"/>
              <a:t>Changes that </a:t>
            </a:r>
            <a:r>
              <a:rPr lang="en-US" altLang="en-US" sz="2000" dirty="0"/>
              <a:t>had the largest impact</a:t>
            </a:r>
          </a:p>
          <a:p>
            <a:pPr lvl="1" eaLnBrk="1" hangingPunct="1">
              <a:buClr>
                <a:srgbClr val="004990"/>
              </a:buClr>
              <a:buFont typeface="Arial" panose="020B0604020202020204" pitchFamily="34" charset="0"/>
              <a:buChar char="•"/>
            </a:pPr>
            <a:r>
              <a:rPr lang="en-US" altLang="en-US" sz="2000" dirty="0"/>
              <a:t>Additional feedback </a:t>
            </a:r>
          </a:p>
          <a:p>
            <a:pPr lvl="1" eaLnBrk="1" hangingPunct="1">
              <a:buClr>
                <a:srgbClr val="004990"/>
              </a:buClr>
              <a:buFont typeface="Arial" panose="020B0604020202020204" pitchFamily="34" charset="0"/>
              <a:buChar char="•"/>
            </a:pPr>
            <a:r>
              <a:rPr lang="en-US" altLang="en-US" sz="2000" dirty="0"/>
              <a:t>Sustainability</a:t>
            </a:r>
          </a:p>
          <a:p>
            <a:pPr eaLnBrk="1" hangingPunct="1">
              <a:buClr>
                <a:srgbClr val="F58466"/>
              </a:buClr>
            </a:pPr>
            <a:r>
              <a:rPr lang="en-US" altLang="en-US" sz="2800" dirty="0" smtClean="0"/>
              <a:t>Next steps</a:t>
            </a:r>
          </a:p>
        </p:txBody>
      </p:sp>
    </p:spTree>
    <p:extLst>
      <p:ext uri="{BB962C8B-B14F-4D97-AF65-F5344CB8AC3E}">
        <p14:creationId xmlns:p14="http://schemas.microsoft.com/office/powerpoint/2010/main" val="2852679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600" y="1314451"/>
          <a:ext cx="7543800" cy="5404422"/>
        </p:xfrm>
        <a:graphic>
          <a:graphicData uri="http://schemas.openxmlformats.org/drawingml/2006/table">
            <a:tbl>
              <a:tblPr firstRow="1" bandRow="1">
                <a:tableStyleId>{10A1B5D5-9B99-4C35-A422-299274C87663}</a:tableStyleId>
              </a:tblPr>
              <a:tblGrid>
                <a:gridCol w="4114800"/>
                <a:gridCol w="1834695"/>
                <a:gridCol w="1594305"/>
              </a:tblGrid>
              <a:tr h="826155">
                <a:tc>
                  <a:txBody>
                    <a:bodyPr/>
                    <a:lstStyle/>
                    <a:p>
                      <a:r>
                        <a:rPr lang="en-US" sz="2000" dirty="0" smtClean="0">
                          <a:solidFill>
                            <a:srgbClr val="000000"/>
                          </a:solidFill>
                        </a:rPr>
                        <a:t>Contributing</a:t>
                      </a:r>
                      <a:r>
                        <a:rPr lang="en-US" sz="2000" dirty="0" smtClean="0"/>
                        <a:t> </a:t>
                      </a:r>
                      <a:r>
                        <a:rPr lang="en-US" sz="2000" dirty="0" smtClean="0">
                          <a:solidFill>
                            <a:schemeClr val="tx1"/>
                          </a:solidFill>
                        </a:rPr>
                        <a:t>Factor</a:t>
                      </a:r>
                      <a:r>
                        <a:rPr lang="en-US" sz="2000" dirty="0" smtClean="0"/>
                        <a:t> </a:t>
                      </a:r>
                    </a:p>
                    <a:p>
                      <a:r>
                        <a:rPr lang="en-US" sz="1800" b="0" dirty="0" smtClean="0">
                          <a:solidFill>
                            <a:srgbClr val="000000"/>
                          </a:solidFill>
                        </a:rPr>
                        <a:t>(at</a:t>
                      </a:r>
                      <a:r>
                        <a:rPr lang="en-US" sz="1800" b="0" dirty="0" smtClean="0"/>
                        <a:t> </a:t>
                      </a:r>
                      <a:r>
                        <a:rPr lang="en-US" sz="1800" b="0" dirty="0" smtClean="0">
                          <a:solidFill>
                            <a:srgbClr val="000000"/>
                          </a:solidFill>
                        </a:rPr>
                        <a:t>least</a:t>
                      </a:r>
                      <a:r>
                        <a:rPr lang="en-US" sz="1800" b="0" dirty="0" smtClean="0"/>
                        <a:t> </a:t>
                      </a:r>
                      <a:r>
                        <a:rPr lang="en-US" sz="1800" b="0" dirty="0" smtClean="0">
                          <a:solidFill>
                            <a:srgbClr val="000000"/>
                          </a:solidFill>
                        </a:rPr>
                        <a:t>one</a:t>
                      </a:r>
                      <a:r>
                        <a:rPr lang="en-US" sz="1800" b="0" dirty="0" smtClean="0"/>
                        <a:t> </a:t>
                      </a:r>
                      <a:r>
                        <a:rPr lang="en-US" sz="1800" b="0" dirty="0" smtClean="0">
                          <a:solidFill>
                            <a:schemeClr val="tx1"/>
                          </a:solidFill>
                        </a:rPr>
                        <a:t>factor</a:t>
                      </a:r>
                      <a:r>
                        <a:rPr lang="en-US" sz="1800" b="0" dirty="0" smtClean="0"/>
                        <a:t> </a:t>
                      </a:r>
                      <a:r>
                        <a:rPr lang="en-US" sz="1800" b="0" dirty="0" smtClean="0">
                          <a:solidFill>
                            <a:srgbClr val="000000"/>
                          </a:solidFill>
                        </a:rPr>
                        <a:t>probably</a:t>
                      </a:r>
                      <a:r>
                        <a:rPr lang="en-US" sz="1800" b="0" baseline="0" dirty="0" smtClean="0">
                          <a:solidFill>
                            <a:srgbClr val="000000"/>
                          </a:solidFill>
                        </a:rPr>
                        <a:t> or d</a:t>
                      </a:r>
                      <a:r>
                        <a:rPr lang="en-US" sz="1800" b="0" dirty="0" smtClean="0">
                          <a:solidFill>
                            <a:srgbClr val="000000"/>
                          </a:solidFill>
                        </a:rPr>
                        <a:t>efinitely contributed)</a:t>
                      </a:r>
                      <a:endParaRPr lang="en-US" sz="1800" b="0" dirty="0">
                        <a:solidFill>
                          <a:srgbClr val="000000"/>
                        </a:solidFill>
                      </a:endParaRPr>
                    </a:p>
                  </a:txBody>
                  <a:tcPr marT="45712" marB="45712"/>
                </a:tc>
                <a:tc>
                  <a:txBody>
                    <a:bodyPr/>
                    <a:lstStyle/>
                    <a:p>
                      <a:pPr algn="ctr"/>
                      <a:r>
                        <a:rPr lang="en-US" sz="2000" dirty="0" smtClean="0">
                          <a:solidFill>
                            <a:srgbClr val="000000"/>
                          </a:solidFill>
                        </a:rPr>
                        <a:t>Preeclampsia</a:t>
                      </a:r>
                    </a:p>
                    <a:p>
                      <a:pPr algn="ctr"/>
                      <a:r>
                        <a:rPr lang="en-US" sz="1800" dirty="0" smtClean="0">
                          <a:solidFill>
                            <a:srgbClr val="000000"/>
                          </a:solidFill>
                        </a:rPr>
                        <a:t>N (%)</a:t>
                      </a:r>
                      <a:endParaRPr lang="en-US" sz="1800" dirty="0">
                        <a:solidFill>
                          <a:srgbClr val="000000"/>
                        </a:solidFill>
                      </a:endParaRPr>
                    </a:p>
                  </a:txBody>
                  <a:tcPr marT="45712" marB="45712" anchor="ctr"/>
                </a:tc>
                <a:tc>
                  <a:txBody>
                    <a:bodyPr/>
                    <a:lstStyle/>
                    <a:p>
                      <a:pPr algn="ctr"/>
                      <a:r>
                        <a:rPr lang="en-US" sz="2000" dirty="0" smtClean="0">
                          <a:solidFill>
                            <a:srgbClr val="000000"/>
                          </a:solidFill>
                        </a:rPr>
                        <a:t>TOTAL</a:t>
                      </a:r>
                      <a:r>
                        <a:rPr lang="en-US" sz="1800" dirty="0" smtClean="0">
                          <a:solidFill>
                            <a:srgbClr val="000000"/>
                          </a:solidFill>
                        </a:rPr>
                        <a:t> </a:t>
                      </a:r>
                    </a:p>
                    <a:p>
                      <a:pPr algn="ctr"/>
                      <a:r>
                        <a:rPr lang="en-US" sz="1800" dirty="0" smtClean="0">
                          <a:solidFill>
                            <a:srgbClr val="000000"/>
                          </a:solidFill>
                        </a:rPr>
                        <a:t>N</a:t>
                      </a:r>
                      <a:r>
                        <a:rPr lang="en-US" sz="1800" baseline="0" dirty="0" smtClean="0">
                          <a:solidFill>
                            <a:srgbClr val="000000"/>
                          </a:solidFill>
                        </a:rPr>
                        <a:t> (%)</a:t>
                      </a:r>
                      <a:endParaRPr lang="en-US" sz="1800" dirty="0">
                        <a:solidFill>
                          <a:srgbClr val="000000"/>
                        </a:solidFill>
                      </a:endParaRPr>
                    </a:p>
                  </a:txBody>
                  <a:tcPr marT="45712" marB="45712" anchor="ctr"/>
                </a:tc>
              </a:tr>
              <a:tr h="345254">
                <a:tc>
                  <a:txBody>
                    <a:bodyPr/>
                    <a:lstStyle/>
                    <a:p>
                      <a:r>
                        <a:rPr lang="en-US" sz="1800" b="1" dirty="0" smtClean="0"/>
                        <a:t>OVERALL</a:t>
                      </a:r>
                      <a:endParaRPr lang="en-US" sz="1800" b="1" dirty="0"/>
                    </a:p>
                  </a:txBody>
                  <a:tcPr marT="45712" marB="45712"/>
                </a:tc>
                <a:tc>
                  <a:txBody>
                    <a:bodyPr/>
                    <a:lstStyle/>
                    <a:p>
                      <a:r>
                        <a:rPr lang="en-US" sz="1800" b="1" kern="1200" dirty="0" smtClean="0">
                          <a:effectLst/>
                        </a:rPr>
                        <a:t>  25 (100%)</a:t>
                      </a:r>
                      <a:endParaRPr lang="en-US" sz="1800" b="1" dirty="0"/>
                    </a:p>
                  </a:txBody>
                  <a:tcPr marT="45712" marB="45712"/>
                </a:tc>
                <a:tc>
                  <a:txBody>
                    <a:bodyPr/>
                    <a:lstStyle/>
                    <a:p>
                      <a:r>
                        <a:rPr lang="en-US" sz="1800" b="1" kern="1200" dirty="0" smtClean="0">
                          <a:effectLst/>
                        </a:rPr>
                        <a:t>129 (89%)</a:t>
                      </a:r>
                      <a:endParaRPr lang="en-US" sz="1800" b="1" dirty="0"/>
                    </a:p>
                  </a:txBody>
                  <a:tcPr marT="45712" marB="45712"/>
                </a:tc>
              </a:tr>
              <a:tr h="345254">
                <a:tc>
                  <a:txBody>
                    <a:bodyPr/>
                    <a:lstStyle/>
                    <a:p>
                      <a:r>
                        <a:rPr lang="en-US" sz="1800" dirty="0" smtClean="0"/>
                        <a:t>PATIENT</a:t>
                      </a:r>
                      <a:r>
                        <a:rPr lang="en-US" sz="1800" baseline="0" dirty="0" smtClean="0"/>
                        <a:t> FACTORS</a:t>
                      </a:r>
                      <a:endParaRPr lang="en-US" sz="1800" b="1" dirty="0"/>
                    </a:p>
                  </a:txBody>
                  <a:tcPr marT="45712" marB="45712"/>
                </a:tc>
                <a:tc>
                  <a:txBody>
                    <a:bodyPr/>
                    <a:lstStyle/>
                    <a:p>
                      <a:r>
                        <a:rPr lang="en-US" sz="1800" dirty="0" smtClean="0"/>
                        <a:t>  16</a:t>
                      </a:r>
                      <a:r>
                        <a:rPr lang="en-US" sz="1800" baseline="0" dirty="0" smtClean="0"/>
                        <a:t> (64%)</a:t>
                      </a:r>
                      <a:endParaRPr lang="en-US" sz="1800" b="1" dirty="0"/>
                    </a:p>
                  </a:txBody>
                  <a:tcPr marT="45712" marB="45712"/>
                </a:tc>
                <a:tc>
                  <a:txBody>
                    <a:bodyPr/>
                    <a:lstStyle/>
                    <a:p>
                      <a:r>
                        <a:rPr lang="en-US" sz="1800" kern="1200" dirty="0" smtClean="0">
                          <a:effectLst/>
                        </a:rPr>
                        <a:t>104 (72%) </a:t>
                      </a:r>
                      <a:endParaRPr lang="en-US" sz="1800" b="1" dirty="0"/>
                    </a:p>
                  </a:txBody>
                  <a:tcPr marT="45712" marB="45712"/>
                </a:tc>
              </a:tr>
              <a:tr h="400742">
                <a:tc>
                  <a:txBody>
                    <a:bodyPr/>
                    <a:lstStyle/>
                    <a:p>
                      <a:pPr lvl="1"/>
                      <a:r>
                        <a:rPr lang="en-US" sz="1400" kern="1200" dirty="0" smtClean="0">
                          <a:effectLst/>
                        </a:rPr>
                        <a:t>Underlying significant medical conditions</a:t>
                      </a:r>
                      <a:r>
                        <a:rPr lang="en-US" sz="1400" dirty="0" smtClean="0">
                          <a:effectLst/>
                        </a:rPr>
                        <a:t> </a:t>
                      </a:r>
                      <a:endParaRPr lang="en-US" sz="1400" dirty="0"/>
                    </a:p>
                  </a:txBody>
                  <a:tcPr marT="45712" marB="45712"/>
                </a:tc>
                <a:tc>
                  <a:txBody>
                    <a:bodyPr/>
                    <a:lstStyle/>
                    <a:p>
                      <a:pPr lvl="1"/>
                      <a:r>
                        <a:rPr lang="en-US" sz="1400" dirty="0" smtClean="0"/>
                        <a:t> 8 (50%)</a:t>
                      </a:r>
                      <a:endParaRPr lang="en-US" sz="1400" dirty="0"/>
                    </a:p>
                  </a:txBody>
                  <a:tcPr marT="45712" marB="45712"/>
                </a:tc>
                <a:tc>
                  <a:txBody>
                    <a:bodyPr/>
                    <a:lstStyle/>
                    <a:p>
                      <a:pPr lvl="1"/>
                      <a:r>
                        <a:rPr lang="en-US" sz="1400" dirty="0" smtClean="0"/>
                        <a:t>40 (39%)</a:t>
                      </a:r>
                      <a:endParaRPr lang="en-US" sz="1400" dirty="0"/>
                    </a:p>
                  </a:txBody>
                  <a:tcPr marT="45712" marB="45712"/>
                </a:tc>
              </a:tr>
              <a:tr h="400742">
                <a:tc>
                  <a:txBody>
                    <a:bodyPr/>
                    <a:lstStyle/>
                    <a:p>
                      <a:pPr lvl="1"/>
                      <a:r>
                        <a:rPr lang="en-US" sz="1400" b="0" kern="1200" dirty="0" smtClean="0">
                          <a:effectLst/>
                        </a:rPr>
                        <a:t>Delay or failure to seek care</a:t>
                      </a:r>
                      <a:r>
                        <a:rPr lang="en-US" sz="1400" b="0" dirty="0" smtClean="0">
                          <a:effectLst/>
                        </a:rPr>
                        <a:t> </a:t>
                      </a:r>
                      <a:endParaRPr lang="en-US" sz="1400" b="0" dirty="0"/>
                    </a:p>
                  </a:txBody>
                  <a:tcPr marT="45712" marB="45712"/>
                </a:tc>
                <a:tc>
                  <a:txBody>
                    <a:bodyPr/>
                    <a:lstStyle/>
                    <a:p>
                      <a:pPr lvl="1"/>
                      <a:r>
                        <a:rPr lang="en-US" sz="1400" b="0" dirty="0" smtClean="0"/>
                        <a:t>10 (63%)</a:t>
                      </a:r>
                      <a:endParaRPr lang="en-US" sz="1400" b="0" dirty="0"/>
                    </a:p>
                  </a:txBody>
                  <a:tcPr marT="45712" marB="45712"/>
                </a:tc>
                <a:tc>
                  <a:txBody>
                    <a:bodyPr/>
                    <a:lstStyle/>
                    <a:p>
                      <a:pPr lvl="1"/>
                      <a:r>
                        <a:rPr lang="en-US" sz="1400" b="0" dirty="0" smtClean="0"/>
                        <a:t>27 (26%)</a:t>
                      </a:r>
                      <a:endParaRPr lang="en-US" sz="1400" b="0" dirty="0"/>
                    </a:p>
                  </a:txBody>
                  <a:tcPr marT="45712" marB="45712"/>
                </a:tc>
              </a:tr>
              <a:tr h="400742">
                <a:tc>
                  <a:txBody>
                    <a:bodyPr/>
                    <a:lstStyle/>
                    <a:p>
                      <a:pPr lvl="1"/>
                      <a:r>
                        <a:rPr lang="en-US" sz="1400" b="0" kern="1200" dirty="0" smtClean="0">
                          <a:effectLst/>
                        </a:rPr>
                        <a:t>Lack of understanding the importance of a health event </a:t>
                      </a:r>
                      <a:endParaRPr lang="en-US" sz="1400" b="0" dirty="0"/>
                    </a:p>
                  </a:txBody>
                  <a:tcPr marT="45712" marB="45712"/>
                </a:tc>
                <a:tc>
                  <a:txBody>
                    <a:bodyPr/>
                    <a:lstStyle/>
                    <a:p>
                      <a:pPr lvl="1"/>
                      <a:r>
                        <a:rPr lang="en-US" sz="1400" b="0" dirty="0" smtClean="0"/>
                        <a:t> 9 (56%)</a:t>
                      </a:r>
                      <a:endParaRPr lang="en-US" sz="1400" b="0" dirty="0"/>
                    </a:p>
                  </a:txBody>
                  <a:tcPr marT="45712" marB="45712"/>
                </a:tc>
                <a:tc>
                  <a:txBody>
                    <a:bodyPr/>
                    <a:lstStyle/>
                    <a:p>
                      <a:pPr lvl="1"/>
                      <a:r>
                        <a:rPr lang="en-US" sz="1400" b="0" dirty="0" smtClean="0"/>
                        <a:t>16 (15%)</a:t>
                      </a:r>
                      <a:endParaRPr lang="en-US" sz="1400" b="0" dirty="0"/>
                    </a:p>
                  </a:txBody>
                  <a:tcPr marT="45712" marB="45712"/>
                </a:tc>
              </a:tr>
              <a:tr h="345254">
                <a:tc>
                  <a:txBody>
                    <a:bodyPr/>
                    <a:lstStyle/>
                    <a:p>
                      <a:r>
                        <a:rPr lang="en-US" sz="1800" dirty="0" smtClean="0"/>
                        <a:t>HEALTHCARE PROFESSIONALS</a:t>
                      </a:r>
                      <a:endParaRPr lang="en-US" sz="1800" b="1" dirty="0"/>
                    </a:p>
                  </a:txBody>
                  <a:tcPr marT="45712" marB="45712"/>
                </a:tc>
                <a:tc>
                  <a:txBody>
                    <a:bodyPr/>
                    <a:lstStyle/>
                    <a:p>
                      <a:r>
                        <a:rPr lang="en-US" sz="1800" dirty="0" smtClean="0"/>
                        <a:t>   24 (96%)</a:t>
                      </a:r>
                      <a:endParaRPr lang="en-US" sz="1800" b="1" dirty="0"/>
                    </a:p>
                  </a:txBody>
                  <a:tcPr marT="45712" marB="45712"/>
                </a:tc>
                <a:tc>
                  <a:txBody>
                    <a:bodyPr/>
                    <a:lstStyle/>
                    <a:p>
                      <a:r>
                        <a:rPr lang="en-US" sz="1800" dirty="0" smtClean="0"/>
                        <a:t>115 (79%)</a:t>
                      </a:r>
                      <a:endParaRPr lang="en-US" sz="1800" b="1" dirty="0"/>
                    </a:p>
                  </a:txBody>
                  <a:tcPr marT="45712" marB="45712"/>
                </a:tc>
              </a:tr>
              <a:tr h="437735">
                <a:tc>
                  <a:txBody>
                    <a:bodyPr/>
                    <a:lstStyle/>
                    <a:p>
                      <a:pPr lvl="1"/>
                      <a:r>
                        <a:rPr lang="en-US" sz="1600" b="1" dirty="0" smtClean="0"/>
                        <a:t>Delay in diagnosis</a:t>
                      </a:r>
                      <a:endParaRPr lang="en-US" sz="1600" b="1" dirty="0"/>
                    </a:p>
                  </a:txBody>
                  <a:tcPr marT="45712" marB="45712"/>
                </a:tc>
                <a:tc>
                  <a:txBody>
                    <a:bodyPr/>
                    <a:lstStyle/>
                    <a:p>
                      <a:pPr marL="457200" lvl="1" indent="-230188"/>
                      <a:r>
                        <a:rPr lang="en-US" sz="1600" b="1" dirty="0" smtClean="0"/>
                        <a:t>22 (92%)</a:t>
                      </a:r>
                      <a:endParaRPr lang="en-US" sz="1600" b="1" dirty="0"/>
                    </a:p>
                  </a:txBody>
                  <a:tcPr marT="45712" marB="45712"/>
                </a:tc>
                <a:tc>
                  <a:txBody>
                    <a:bodyPr/>
                    <a:lstStyle/>
                    <a:p>
                      <a:pPr marL="515938" lvl="1" indent="-288925"/>
                      <a:r>
                        <a:rPr lang="en-US" sz="1600" b="1" dirty="0" smtClean="0"/>
                        <a:t>62 (54%) </a:t>
                      </a:r>
                      <a:endParaRPr lang="en-US" sz="1600" b="1" dirty="0"/>
                    </a:p>
                  </a:txBody>
                  <a:tcPr marT="45712" marB="45712"/>
                </a:tc>
              </a:tr>
              <a:tr h="437735">
                <a:tc>
                  <a:txBody>
                    <a:bodyPr/>
                    <a:lstStyle/>
                    <a:p>
                      <a:pPr lvl="1"/>
                      <a:r>
                        <a:rPr lang="en-US" sz="1600" b="1" dirty="0" smtClean="0"/>
                        <a:t>Use of ineffective treatment</a:t>
                      </a:r>
                      <a:endParaRPr lang="en-US" sz="1600" b="1" dirty="0"/>
                    </a:p>
                  </a:txBody>
                  <a:tcPr marT="45712" marB="45712"/>
                </a:tc>
                <a:tc>
                  <a:txBody>
                    <a:bodyPr/>
                    <a:lstStyle/>
                    <a:p>
                      <a:pPr marL="457200" lvl="1" indent="-230188"/>
                      <a:r>
                        <a:rPr lang="en-US" sz="1600" b="1" dirty="0" smtClean="0"/>
                        <a:t>19 (79%)</a:t>
                      </a:r>
                      <a:endParaRPr lang="en-US" sz="1600" b="1" dirty="0"/>
                    </a:p>
                  </a:txBody>
                  <a:tcPr marT="45712" marB="45712"/>
                </a:tc>
                <a:tc>
                  <a:txBody>
                    <a:bodyPr/>
                    <a:lstStyle/>
                    <a:p>
                      <a:pPr marL="457200" lvl="1" indent="-230188"/>
                      <a:r>
                        <a:rPr lang="en-US" sz="1600" b="1" dirty="0" smtClean="0"/>
                        <a:t>48 (42%)</a:t>
                      </a:r>
                      <a:endParaRPr lang="en-US" sz="1600" b="1" dirty="0"/>
                    </a:p>
                  </a:txBody>
                  <a:tcPr marT="45712" marB="45712"/>
                </a:tc>
              </a:tr>
              <a:tr h="400742">
                <a:tc>
                  <a:txBody>
                    <a:bodyPr/>
                    <a:lstStyle/>
                    <a:p>
                      <a:pPr lvl="1"/>
                      <a:r>
                        <a:rPr lang="en-US" sz="1400" dirty="0" smtClean="0"/>
                        <a:t>Misdiagnosis</a:t>
                      </a:r>
                      <a:endParaRPr lang="en-US" sz="1400" dirty="0"/>
                    </a:p>
                  </a:txBody>
                  <a:tcPr marT="45712" marB="45712"/>
                </a:tc>
                <a:tc>
                  <a:txBody>
                    <a:bodyPr/>
                    <a:lstStyle/>
                    <a:p>
                      <a:pPr lvl="1"/>
                      <a:r>
                        <a:rPr lang="en-US" sz="1400" dirty="0" smtClean="0"/>
                        <a:t>13 (54%)</a:t>
                      </a:r>
                      <a:endParaRPr lang="en-US" sz="1400" dirty="0"/>
                    </a:p>
                  </a:txBody>
                  <a:tcPr marT="45712" marB="45712"/>
                </a:tc>
                <a:tc>
                  <a:txBody>
                    <a:bodyPr/>
                    <a:lstStyle/>
                    <a:p>
                      <a:pPr lvl="1"/>
                      <a:r>
                        <a:rPr lang="en-US" sz="1400" dirty="0" smtClean="0"/>
                        <a:t>36 (31%)</a:t>
                      </a:r>
                      <a:endParaRPr lang="en-US" sz="1400" dirty="0"/>
                    </a:p>
                  </a:txBody>
                  <a:tcPr marT="45712" marB="45712"/>
                </a:tc>
              </a:tr>
              <a:tr h="400742">
                <a:tc>
                  <a:txBody>
                    <a:bodyPr/>
                    <a:lstStyle/>
                    <a:p>
                      <a:pPr lvl="1"/>
                      <a:r>
                        <a:rPr lang="en-US" sz="1400" dirty="0" smtClean="0"/>
                        <a:t>Failure to refer or seek consultation</a:t>
                      </a:r>
                      <a:endParaRPr lang="en-US" sz="1400" dirty="0"/>
                    </a:p>
                  </a:txBody>
                  <a:tcPr marT="45712" marB="45712"/>
                </a:tc>
                <a:tc>
                  <a:txBody>
                    <a:bodyPr/>
                    <a:lstStyle/>
                    <a:p>
                      <a:pPr lvl="1"/>
                      <a:r>
                        <a:rPr lang="en-US" sz="1400" dirty="0" smtClean="0"/>
                        <a:t> 6 (25%)</a:t>
                      </a:r>
                      <a:endParaRPr lang="en-US" sz="1400" dirty="0"/>
                    </a:p>
                  </a:txBody>
                  <a:tcPr marT="45712" marB="45712"/>
                </a:tc>
                <a:tc>
                  <a:txBody>
                    <a:bodyPr/>
                    <a:lstStyle/>
                    <a:p>
                      <a:pPr lvl="1"/>
                      <a:r>
                        <a:rPr lang="en-US" sz="1400" dirty="0" smtClean="0"/>
                        <a:t>26 (23%)</a:t>
                      </a:r>
                      <a:endParaRPr lang="en-US" sz="1400" dirty="0"/>
                    </a:p>
                  </a:txBody>
                  <a:tcPr marT="45712" marB="45712"/>
                </a:tc>
              </a:tr>
              <a:tr h="345254">
                <a:tc>
                  <a:txBody>
                    <a:bodyPr/>
                    <a:lstStyle/>
                    <a:p>
                      <a:pPr lvl="0"/>
                      <a:r>
                        <a:rPr lang="en-US" sz="1800" dirty="0" smtClean="0"/>
                        <a:t>HEALTHCARE FACILITY</a:t>
                      </a:r>
                      <a:endParaRPr lang="en-US" sz="1800" dirty="0"/>
                    </a:p>
                  </a:txBody>
                  <a:tcPr marT="45712" marB="45712"/>
                </a:tc>
                <a:tc>
                  <a:txBody>
                    <a:bodyPr/>
                    <a:lstStyle/>
                    <a:p>
                      <a:pPr lvl="0"/>
                      <a:r>
                        <a:rPr lang="en-US" sz="1800" dirty="0" smtClean="0"/>
                        <a:t>    12</a:t>
                      </a:r>
                      <a:r>
                        <a:rPr lang="en-US" sz="1800" baseline="0" dirty="0" smtClean="0"/>
                        <a:t> (48%)</a:t>
                      </a:r>
                      <a:endParaRPr lang="en-US" sz="1800" b="1" dirty="0"/>
                    </a:p>
                  </a:txBody>
                  <a:tcPr marT="45712" marB="45712"/>
                </a:tc>
                <a:tc>
                  <a:txBody>
                    <a:bodyPr/>
                    <a:lstStyle/>
                    <a:p>
                      <a:pPr lvl="0"/>
                      <a:r>
                        <a:rPr lang="en-US" sz="1800" kern="1200" dirty="0" smtClean="0">
                          <a:effectLst/>
                        </a:rPr>
                        <a:t>72 (50%) </a:t>
                      </a:r>
                      <a:endParaRPr lang="en-US" sz="1800" b="1" dirty="0"/>
                    </a:p>
                  </a:txBody>
                  <a:tcPr marT="45712" marB="45712"/>
                </a:tc>
              </a:tr>
            </a:tbl>
          </a:graphicData>
        </a:graphic>
      </p:graphicFrame>
      <p:sp>
        <p:nvSpPr>
          <p:cNvPr id="5" name="Rectangle 4"/>
          <p:cNvSpPr/>
          <p:nvPr/>
        </p:nvSpPr>
        <p:spPr>
          <a:xfrm>
            <a:off x="1304181" y="360344"/>
            <a:ext cx="7162800" cy="954107"/>
          </a:xfrm>
          <a:prstGeom prst="rect">
            <a:avLst/>
          </a:prstGeom>
        </p:spPr>
        <p:txBody>
          <a:bodyPr wrap="square">
            <a:spAutoFit/>
          </a:bodyPr>
          <a:lstStyle/>
          <a:p>
            <a:r>
              <a:rPr lang="en-US" sz="2800" dirty="0">
                <a:solidFill>
                  <a:srgbClr val="000000"/>
                </a:solidFill>
                <a:latin typeface="Arial" charset="0"/>
                <a:ea typeface="ＭＳ Ｐゴシック" charset="0"/>
                <a:cs typeface="ＭＳ Ｐゴシック" charset="0"/>
              </a:rPr>
              <a:t>Factors Contributing to Pregnancy</a:t>
            </a:r>
            <a:r>
              <a:rPr lang="en-US" sz="2800" dirty="0" smtClean="0">
                <a:solidFill>
                  <a:srgbClr val="000000"/>
                </a:solidFill>
                <a:latin typeface="Arial" charset="0"/>
                <a:ea typeface="ＭＳ Ｐゴシック" charset="0"/>
                <a:cs typeface="ＭＳ Ｐゴシック" charset="0"/>
              </a:rPr>
              <a:t>-Related </a:t>
            </a:r>
            <a:r>
              <a:rPr lang="en-US" sz="2800" dirty="0">
                <a:solidFill>
                  <a:srgbClr val="000000"/>
                </a:solidFill>
                <a:latin typeface="Arial" charset="0"/>
                <a:ea typeface="ＭＳ Ｐゴシック" charset="0"/>
                <a:cs typeface="ＭＳ Ｐゴシック" charset="0"/>
              </a:rPr>
              <a:t>Deaths, CA-PAMR 2002-2004</a:t>
            </a:r>
          </a:p>
        </p:txBody>
      </p:sp>
      <p:sp>
        <p:nvSpPr>
          <p:cNvPr id="2" name="Rectangle 1"/>
          <p:cNvSpPr/>
          <p:nvPr/>
        </p:nvSpPr>
        <p:spPr bwMode="auto">
          <a:xfrm>
            <a:off x="4775200" y="4711700"/>
            <a:ext cx="3378200" cy="8001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65" charset="0"/>
              <a:ea typeface="+mn-ea"/>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483098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18" name="Title 1"/>
          <p:cNvSpPr>
            <a:spLocks noGrp="1"/>
          </p:cNvSpPr>
          <p:nvPr>
            <p:ph type="title"/>
          </p:nvPr>
        </p:nvSpPr>
        <p:spPr>
          <a:xfrm>
            <a:off x="1422400" y="354324"/>
            <a:ext cx="6858000" cy="868363"/>
          </a:xfrm>
        </p:spPr>
        <p:txBody>
          <a:bodyPr/>
          <a:lstStyle/>
          <a:p>
            <a:pPr eaLnBrk="1" hangingPunct="1"/>
            <a:r>
              <a:rPr lang="en-US" sz="2800" dirty="0">
                <a:latin typeface="Arial" charset="0"/>
                <a:ea typeface="ＭＳ Ｐゴシック" charset="0"/>
                <a:cs typeface="ＭＳ Ｐゴシック" charset="0"/>
              </a:rPr>
              <a:t>CA-</a:t>
            </a:r>
            <a:r>
              <a:rPr lang="en-US" sz="2800" dirty="0" smtClean="0">
                <a:latin typeface="Arial" charset="0"/>
                <a:ea typeface="ＭＳ Ｐゴシック" charset="0"/>
                <a:cs typeface="ＭＳ Ｐゴシック" charset="0"/>
              </a:rPr>
              <a:t>PAMR: </a:t>
            </a:r>
            <a:r>
              <a:rPr lang="en-US" sz="2800" dirty="0" smtClean="0">
                <a:latin typeface="Arial" charset="0"/>
                <a:ea typeface="ＭＳ Ｐゴシック" charset="0"/>
                <a:cs typeface="Arial" charset="0"/>
              </a:rPr>
              <a:t>Chance </a:t>
            </a:r>
            <a:r>
              <a:rPr lang="en-US" sz="2800" dirty="0">
                <a:latin typeface="Arial" charset="0"/>
                <a:ea typeface="ＭＳ Ｐゴシック" charset="0"/>
                <a:cs typeface="Arial" charset="0"/>
              </a:rPr>
              <a:t>to Alter Outcome </a:t>
            </a:r>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sz="2400" dirty="0" smtClean="0">
                <a:latin typeface="Arial" charset="0"/>
                <a:ea typeface="ＭＳ Ｐゴシック" charset="0"/>
                <a:cs typeface="Arial" charset="0"/>
              </a:rPr>
              <a:t>Grouped </a:t>
            </a:r>
            <a:r>
              <a:rPr lang="en-US" sz="2400" dirty="0">
                <a:latin typeface="Arial" charset="0"/>
                <a:ea typeface="ＭＳ Ｐゴシック" charset="0"/>
                <a:cs typeface="Arial" charset="0"/>
              </a:rPr>
              <a:t>Cause of Death; 2002-2004 (N=145)</a:t>
            </a:r>
          </a:p>
        </p:txBody>
      </p:sp>
      <p:cxnSp>
        <p:nvCxnSpPr>
          <p:cNvPr id="11" name="Straight Connector 3"/>
          <p:cNvCxnSpPr>
            <a:cxnSpLocks noChangeShapeType="1"/>
          </p:cNvCxnSpPr>
          <p:nvPr/>
        </p:nvCxnSpPr>
        <p:spPr bwMode="auto">
          <a:xfrm>
            <a:off x="381000" y="1676400"/>
            <a:ext cx="8382000" cy="0"/>
          </a:xfrm>
          <a:prstGeom prst="line">
            <a:avLst/>
          </a:prstGeom>
          <a:noFill/>
          <a:ln w="25400">
            <a:solidFill>
              <a:srgbClr val="595959"/>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graphicFrame>
        <p:nvGraphicFramePr>
          <p:cNvPr id="13" name="Content Placeholder 5"/>
          <p:cNvGraphicFramePr>
            <a:graphicFrameLocks/>
          </p:cNvGraphicFramePr>
          <p:nvPr>
            <p:extLst/>
          </p:nvPr>
        </p:nvGraphicFramePr>
        <p:xfrm>
          <a:off x="419100" y="1384169"/>
          <a:ext cx="8229598" cy="5403465"/>
        </p:xfrm>
        <a:graphic>
          <a:graphicData uri="http://schemas.openxmlformats.org/drawingml/2006/table">
            <a:tbl>
              <a:tblPr/>
              <a:tblGrid>
                <a:gridCol w="3366653"/>
                <a:gridCol w="1197032"/>
                <a:gridCol w="885305"/>
                <a:gridCol w="1390304"/>
                <a:gridCol w="1390304"/>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Grouped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Cause of Death</a:t>
                      </a:r>
                    </a:p>
                  </a:txBody>
                  <a:tcPr marT="45723" marB="45723" horzOverflow="overflow">
                    <a:lnL>
                      <a:noFill/>
                    </a:lnL>
                    <a:lnR>
                      <a:noFill/>
                    </a:lnR>
                    <a:lnT>
                      <a:noFill/>
                    </a:lnT>
                    <a:lnB>
                      <a:noFill/>
                    </a:lnB>
                    <a:lnTlToBr>
                      <a:noFill/>
                    </a:lnTlToBr>
                    <a:lnBlToTr>
                      <a:noFill/>
                    </a:lnBlToTr>
                    <a:solidFill>
                      <a:srgbClr val="E3BECA"/>
                    </a:solidFill>
                  </a:tcPr>
                </a:tc>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Chance to Alter Outcome  </a:t>
                      </a:r>
                    </a:p>
                  </a:txBody>
                  <a:tcPr marT="45723" marB="45723" horzOverflow="overflow">
                    <a:lnL>
                      <a:noFill/>
                    </a:lnL>
                    <a:lnR>
                      <a:noFill/>
                    </a:lnR>
                    <a:lnT>
                      <a:noFill/>
                    </a:lnT>
                    <a:lnB>
                      <a:noFill/>
                    </a:lnB>
                    <a:lnTlToBr>
                      <a:noFill/>
                    </a:lnTlToBr>
                    <a:lnBlToTr>
                      <a:noFill/>
                    </a:lnBlToTr>
                    <a:solidFill>
                      <a:srgbClr val="E3BEC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Strong /</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Good </a:t>
                      </a: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Some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None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Total </a:t>
                      </a:r>
                      <a:endPar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N (%)</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Obstetric hemorrhage</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69</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25</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16 (11)</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Deep vein thrombosis/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pulmonary embolism</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53</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7</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15 (10)</a:t>
                      </a:r>
                    </a:p>
                  </a:txBody>
                  <a:tcPr marT="45723" marB="45723" anchor="ctr" horzOverflow="overflow">
                    <a:lnL>
                      <a:noFill/>
                    </a:lnL>
                    <a:lnR>
                      <a:noFill/>
                    </a:lnR>
                    <a:lnT>
                      <a:noFill/>
                    </a:lnT>
                    <a:lnB>
                      <a:noFill/>
                    </a:lnB>
                    <a:lnTlToBr>
                      <a:noFill/>
                    </a:lnTlToBr>
                    <a:lnBlToTr>
                      <a:noFill/>
                    </a:lnBlToTr>
                    <a:noFill/>
                  </a:tcPr>
                </a:tc>
              </a:tr>
              <a:tr h="2070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Sepsis/infection</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10 (7)</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Preeclampsia/eclampsia</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50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25 </a:t>
                      </a: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(17)</a:t>
                      </a:r>
                    </a:p>
                  </a:txBody>
                  <a:tcPr marT="45723" marB="45723" anchor="ctr" horzOverflow="overflow">
                    <a:lnL>
                      <a:noFill/>
                    </a:lnL>
                    <a:lnR>
                      <a:noFill/>
                    </a:lnR>
                    <a:lnT>
                      <a:noFill/>
                    </a:lnT>
                    <a:lnB>
                      <a:noFill/>
                    </a:lnB>
                    <a:lnTlToBr>
                      <a:noFill/>
                    </a:lnTlToBr>
                    <a:lnBlToTr>
                      <a:noFill/>
                    </a:lnBlToTr>
                    <a:noFill/>
                  </a:tcPr>
                </a:tc>
              </a:tr>
              <a:tr h="68636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Cardiomyopathy and other cardiovascular causes</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25</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61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14</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28 (19)</a:t>
                      </a:r>
                    </a:p>
                  </a:txBody>
                  <a:tcPr marT="45723" marB="45723" anchor="ctr" horzOverflow="overflow">
                    <a:lnL>
                      <a:noFill/>
                    </a:lnL>
                    <a:lnR>
                      <a:noFill/>
                    </a:lnR>
                    <a:lnT>
                      <a:noFill/>
                    </a:lnT>
                    <a:lnB>
                      <a:noFill/>
                    </a:lnB>
                    <a:lnTlToBr>
                      <a:noFill/>
                    </a:lnTlToBr>
                    <a:lnBlToTr>
                      <a:noFill/>
                    </a:lnBlToTr>
                    <a:noFill/>
                  </a:tcPr>
                </a:tc>
              </a:tr>
              <a:tr h="5266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Cerebral vascular accident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22</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78</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9 (6)</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Amniotic </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fluid </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mbolism</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0</a:t>
                      </a:r>
                    </a:p>
                  </a:txBody>
                  <a:tcPr marT="45723" marB="45723" anchor="ctr" horzOverflow="overflow">
                    <a:lnL>
                      <a:noFill/>
                    </a:lnL>
                    <a:lnR>
                      <a:noFill/>
                    </a:lnR>
                    <a:lnT>
                      <a:noFill/>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87</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13</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15 (10)</a:t>
                      </a:r>
                    </a:p>
                  </a:txBody>
                  <a:tcPr marT="45723" marB="45723" anchor="ctr" horzOverflow="overflow">
                    <a:lnL>
                      <a:noFill/>
                    </a:lnL>
                    <a:lnR>
                      <a:noFill/>
                    </a:lnR>
                    <a:lnT>
                      <a:noFill/>
                    </a:lnT>
                    <a:lnB>
                      <a:noFill/>
                    </a:lnB>
                    <a:lnTlToBr>
                      <a:noFill/>
                    </a:lnTlToBr>
                    <a:lnBlToTr>
                      <a:noFill/>
                    </a:lnBlToTr>
                    <a:noFill/>
                  </a:tcPr>
                </a:tc>
              </a:tr>
              <a:tr h="366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All other causes of </a:t>
                      </a:r>
                      <a:r>
                        <a:rPr kumimoji="0" lang="en-US" sz="2000" b="0" i="0" u="none" strike="noStrike" cap="none" normalizeH="0" baseline="0" dirty="0" smtClean="0">
                          <a:ln>
                            <a:noFill/>
                          </a:ln>
                          <a:solidFill>
                            <a:srgbClr val="000000"/>
                          </a:solidFill>
                          <a:effectLst/>
                          <a:latin typeface="Arial" charset="0"/>
                          <a:ea typeface="ＭＳ Ｐゴシック" charset="0"/>
                          <a:cs typeface="ＭＳ Ｐゴシック" charset="0"/>
                        </a:rPr>
                        <a:t>death</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46</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46</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8</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26 (18)</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070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Total (%)</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40</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CD3D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rPr>
                        <a:t>48</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12</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ea typeface="ＭＳ Ｐゴシック" charset="0"/>
                          <a:cs typeface="ＭＳ Ｐゴシック" charset="0"/>
                        </a:rPr>
                        <a:t>145</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2" name="Rectangle 1"/>
          <p:cNvSpPr/>
          <p:nvPr/>
        </p:nvSpPr>
        <p:spPr bwMode="auto">
          <a:xfrm>
            <a:off x="254000" y="3911601"/>
            <a:ext cx="8356600" cy="431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65" charset="0"/>
              <a:ea typeface="+mn-ea"/>
            </a:endParaRPr>
          </a:p>
        </p:txBody>
      </p:sp>
      <p:sp>
        <p:nvSpPr>
          <p:cNvPr id="7" name="Rectangle 6"/>
          <p:cNvSpPr/>
          <p:nvPr/>
        </p:nvSpPr>
        <p:spPr bwMode="auto">
          <a:xfrm>
            <a:off x="279400" y="2438401"/>
            <a:ext cx="8356600" cy="431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solidFill>
                <a:srgbClr val="000000"/>
              </a:solidFill>
              <a:latin typeface="Arial" pitchFamily="-65" charset="0"/>
              <a:ea typeface="+mn-ea"/>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354324"/>
            <a:ext cx="1003300" cy="638096"/>
          </a:xfrm>
          <a:prstGeom prst="rect">
            <a:avLst/>
          </a:prstGeom>
          <a:noFill/>
          <a:ln>
            <a:noFill/>
          </a:ln>
        </p:spPr>
      </p:pic>
    </p:spTree>
    <p:extLst>
      <p:ext uri="{BB962C8B-B14F-4D97-AF65-F5344CB8AC3E}">
        <p14:creationId xmlns:p14="http://schemas.microsoft.com/office/powerpoint/2010/main" val="2604998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1200"/>
            <a:ext cx="7772400" cy="914400"/>
          </a:xfrm>
        </p:spPr>
        <p:txBody>
          <a:bodyPr/>
          <a:lstStyle/>
          <a:p>
            <a:r>
              <a:rPr lang="en-US" sz="2000" dirty="0" smtClean="0"/>
              <a:t>Major Themes in Quality Improvement Opportunities (QIO) among </a:t>
            </a:r>
            <a:r>
              <a:rPr lang="en-US" sz="2000" dirty="0" err="1"/>
              <a:t>P</a:t>
            </a:r>
            <a:r>
              <a:rPr lang="en-US" sz="2000" dirty="0" err="1" smtClean="0"/>
              <a:t>reeclamptic</a:t>
            </a:r>
            <a:r>
              <a:rPr lang="en-US" sz="2000" dirty="0" smtClean="0"/>
              <a:t> Deaths, CA-PAMR, 2002-2004</a:t>
            </a:r>
            <a:endParaRPr lang="en-US" sz="2000" dirty="0"/>
          </a:p>
        </p:txBody>
      </p:sp>
      <p:pic>
        <p:nvPicPr>
          <p:cNvPr id="8" name="Content Placeholder 7" descr="Screen Shot 2015-11-15 at 11.06.44 AM.png"/>
          <p:cNvPicPr>
            <a:picLocks noGrp="1" noChangeAspect="1"/>
          </p:cNvPicPr>
          <p:nvPr>
            <p:ph idx="1"/>
          </p:nvPr>
        </p:nvPicPr>
        <p:blipFill>
          <a:blip r:embed="rId2">
            <a:extLst>
              <a:ext uri="{28A0092B-C50C-407E-A947-70E740481C1C}">
                <a14:useLocalDpi xmlns:a14="http://schemas.microsoft.com/office/drawing/2010/main" val="0"/>
              </a:ext>
            </a:extLst>
          </a:blip>
          <a:srcRect t="17344" b="17344"/>
          <a:stretch>
            <a:fillRect/>
          </a:stretch>
        </p:blipFill>
        <p:spPr/>
      </p:pic>
    </p:spTree>
    <p:extLst>
      <p:ext uri="{BB962C8B-B14F-4D97-AF65-F5344CB8AC3E}">
        <p14:creationId xmlns:p14="http://schemas.microsoft.com/office/powerpoint/2010/main" val="602811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15 at 11.00.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337" y="0"/>
            <a:ext cx="5973927" cy="6858000"/>
          </a:xfrm>
          <a:prstGeom prst="rect">
            <a:avLst/>
          </a:prstGeom>
        </p:spPr>
      </p:pic>
    </p:spTree>
    <p:extLst>
      <p:ext uri="{BB962C8B-B14F-4D97-AF65-F5344CB8AC3E}">
        <p14:creationId xmlns:p14="http://schemas.microsoft.com/office/powerpoint/2010/main" val="742307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914400"/>
          </a:xfrm>
        </p:spPr>
        <p:txBody>
          <a:bodyPr/>
          <a:lstStyle/>
          <a:p>
            <a:pPr algn="ctr"/>
            <a:r>
              <a:rPr lang="en-US" sz="3600" dirty="0" smtClean="0"/>
              <a:t>CPMS: Preeclampsia Patient Safety Bundle</a:t>
            </a:r>
            <a:endParaRPr lang="en-US" sz="3600" dirty="0"/>
          </a:p>
        </p:txBody>
      </p:sp>
      <p:sp>
        <p:nvSpPr>
          <p:cNvPr id="3" name="Content Placeholder 2"/>
          <p:cNvSpPr>
            <a:spLocks noGrp="1"/>
          </p:cNvSpPr>
          <p:nvPr>
            <p:ph idx="1"/>
          </p:nvPr>
        </p:nvSpPr>
        <p:spPr>
          <a:xfrm>
            <a:off x="457200" y="1587500"/>
            <a:ext cx="8229600" cy="5092700"/>
          </a:xfrm>
        </p:spPr>
        <p:txBody>
          <a:bodyPr/>
          <a:lstStyle/>
          <a:p>
            <a:r>
              <a:rPr lang="en-US" sz="2800" u="sng" dirty="0" smtClean="0"/>
              <a:t>Readiness</a:t>
            </a:r>
            <a:r>
              <a:rPr lang="en-US" sz="2800" dirty="0" smtClean="0"/>
              <a:t> - every unit:</a:t>
            </a:r>
          </a:p>
          <a:p>
            <a:pPr lvl="1"/>
            <a:r>
              <a:rPr lang="en-US" sz="2000" dirty="0" smtClean="0"/>
              <a:t>Adoption of standard process</a:t>
            </a:r>
          </a:p>
          <a:p>
            <a:pPr lvl="1"/>
            <a:r>
              <a:rPr lang="en-US" sz="2000" dirty="0" smtClean="0"/>
              <a:t>Team education; regular unit-based drills</a:t>
            </a:r>
          </a:p>
          <a:p>
            <a:pPr lvl="1"/>
            <a:r>
              <a:rPr lang="en-US" sz="2000" dirty="0"/>
              <a:t>T</a:t>
            </a:r>
            <a:r>
              <a:rPr lang="en-US" sz="2000" dirty="0" smtClean="0"/>
              <a:t>imely triage and evaluation</a:t>
            </a:r>
          </a:p>
          <a:p>
            <a:pPr lvl="1"/>
            <a:r>
              <a:rPr lang="en-US" sz="2000" dirty="0" smtClean="0"/>
              <a:t>Rapid access to medication; guide for administration/dosage</a:t>
            </a:r>
          </a:p>
          <a:p>
            <a:pPr lvl="1"/>
            <a:r>
              <a:rPr lang="en-US" sz="2000" dirty="0" smtClean="0"/>
              <a:t>System plan for escalation, including consultation/transport</a:t>
            </a:r>
          </a:p>
          <a:p>
            <a:endParaRPr lang="en-US" sz="2000" u="sng" dirty="0"/>
          </a:p>
          <a:p>
            <a:r>
              <a:rPr lang="en-US" sz="2800" u="sng" dirty="0" smtClean="0"/>
              <a:t>Recognition and Prevention </a:t>
            </a:r>
            <a:r>
              <a:rPr lang="en-US" sz="2800" dirty="0" smtClean="0"/>
              <a:t>– every patient:</a:t>
            </a:r>
          </a:p>
          <a:p>
            <a:pPr lvl="1"/>
            <a:r>
              <a:rPr lang="en-US" sz="2000" dirty="0"/>
              <a:t>Adoption of standard </a:t>
            </a:r>
            <a:r>
              <a:rPr lang="en-US" sz="2000" dirty="0" smtClean="0"/>
              <a:t>process</a:t>
            </a:r>
          </a:p>
          <a:p>
            <a:pPr lvl="1"/>
            <a:r>
              <a:rPr lang="en-US" sz="2000" dirty="0" smtClean="0"/>
              <a:t>Implementation of standard response</a:t>
            </a:r>
          </a:p>
          <a:p>
            <a:pPr lvl="1"/>
            <a:r>
              <a:rPr lang="en-US" sz="2000" dirty="0" smtClean="0"/>
              <a:t>Prenatal and postpartum patient education</a:t>
            </a:r>
          </a:p>
          <a:p>
            <a:pPr marL="0" indent="0">
              <a:buNone/>
            </a:pPr>
            <a:endParaRPr lang="en-US" sz="2800" dirty="0"/>
          </a:p>
          <a:p>
            <a:endParaRPr lang="en-US" sz="2400" dirty="0" smtClean="0"/>
          </a:p>
          <a:p>
            <a:pPr lvl="1"/>
            <a:endParaRPr lang="en-US" sz="2000" dirty="0"/>
          </a:p>
        </p:txBody>
      </p:sp>
    </p:spTree>
    <p:extLst>
      <p:ext uri="{BB962C8B-B14F-4D97-AF65-F5344CB8AC3E}">
        <p14:creationId xmlns:p14="http://schemas.microsoft.com/office/powerpoint/2010/main" val="687934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914400"/>
          </a:xfrm>
        </p:spPr>
        <p:txBody>
          <a:bodyPr/>
          <a:lstStyle/>
          <a:p>
            <a:pPr algn="ctr"/>
            <a:r>
              <a:rPr lang="en-US" sz="3600" dirty="0" smtClean="0"/>
              <a:t>CPMS: Preeclampsia Patient Safety Bundle</a:t>
            </a:r>
            <a:endParaRPr lang="en-US" sz="3600" dirty="0"/>
          </a:p>
        </p:txBody>
      </p:sp>
      <p:sp>
        <p:nvSpPr>
          <p:cNvPr id="3" name="Content Placeholder 2"/>
          <p:cNvSpPr>
            <a:spLocks noGrp="1"/>
          </p:cNvSpPr>
          <p:nvPr>
            <p:ph idx="1"/>
          </p:nvPr>
        </p:nvSpPr>
        <p:spPr>
          <a:xfrm>
            <a:off x="304800" y="1587500"/>
            <a:ext cx="8661400" cy="5092700"/>
          </a:xfrm>
        </p:spPr>
        <p:txBody>
          <a:bodyPr/>
          <a:lstStyle/>
          <a:p>
            <a:r>
              <a:rPr lang="en-US" sz="2800" u="sng" dirty="0" smtClean="0"/>
              <a:t>Response</a:t>
            </a:r>
            <a:r>
              <a:rPr lang="en-US" sz="2800" dirty="0" smtClean="0"/>
              <a:t> – all severe hypertension/preeclampsia:</a:t>
            </a:r>
          </a:p>
          <a:p>
            <a:pPr lvl="1"/>
            <a:r>
              <a:rPr lang="en-US" sz="2000" dirty="0" smtClean="0"/>
              <a:t>Facility-wide standard processes/checklists for:</a:t>
            </a:r>
          </a:p>
          <a:p>
            <a:pPr lvl="2"/>
            <a:r>
              <a:rPr lang="en-US" dirty="0" smtClean="0"/>
              <a:t>Severe hypertension</a:t>
            </a:r>
          </a:p>
          <a:p>
            <a:pPr lvl="2"/>
            <a:r>
              <a:rPr lang="en-US" dirty="0" err="1" smtClean="0"/>
              <a:t>Eclampsia</a:t>
            </a:r>
            <a:r>
              <a:rPr lang="en-US" dirty="0" smtClean="0"/>
              <a:t>, seizure prophylaxis, MgSO4 overdose</a:t>
            </a:r>
          </a:p>
          <a:p>
            <a:pPr lvl="2"/>
            <a:r>
              <a:rPr lang="en-US" dirty="0" smtClean="0"/>
              <a:t>Postpartum, ED, outpatient presentation of severe hypertension/</a:t>
            </a:r>
            <a:r>
              <a:rPr lang="en-US" dirty="0" err="1" smtClean="0"/>
              <a:t>preclampsia</a:t>
            </a:r>
            <a:endParaRPr lang="en-US" dirty="0" smtClean="0"/>
          </a:p>
          <a:p>
            <a:pPr lvl="1"/>
            <a:r>
              <a:rPr lang="en-US" sz="2000" dirty="0" smtClean="0"/>
              <a:t>Support plan for patients, families, staff</a:t>
            </a:r>
          </a:p>
          <a:p>
            <a:pPr lvl="1"/>
            <a:endParaRPr lang="en-US" sz="2000" u="sng" dirty="0"/>
          </a:p>
          <a:p>
            <a:r>
              <a:rPr lang="en-US" sz="2800" u="sng" dirty="0" smtClean="0"/>
              <a:t>Reporting/Systems learning</a:t>
            </a:r>
            <a:r>
              <a:rPr lang="en-US" sz="2800" dirty="0" smtClean="0"/>
              <a:t> – every unit:</a:t>
            </a:r>
          </a:p>
          <a:p>
            <a:pPr lvl="1"/>
            <a:r>
              <a:rPr lang="en-US" sz="2000" dirty="0" smtClean="0"/>
              <a:t>Huddles for high-risk cases and post event team debrief</a:t>
            </a:r>
          </a:p>
          <a:p>
            <a:pPr lvl="1"/>
            <a:r>
              <a:rPr lang="en-US" sz="2000" dirty="0" smtClean="0"/>
              <a:t>Review of cases for systems issues</a:t>
            </a:r>
          </a:p>
          <a:p>
            <a:pPr lvl="1"/>
            <a:r>
              <a:rPr lang="en-US" sz="2000" dirty="0" smtClean="0"/>
              <a:t>Monitor outcomes/process metrics</a:t>
            </a:r>
          </a:p>
          <a:p>
            <a:pPr lvl="1"/>
            <a:r>
              <a:rPr lang="en-US" sz="2000" dirty="0" smtClean="0"/>
              <a:t>Documentation of patient education</a:t>
            </a:r>
          </a:p>
          <a:p>
            <a:pPr marL="0" indent="0">
              <a:buNone/>
            </a:pPr>
            <a:endParaRPr lang="en-US" sz="2800" dirty="0"/>
          </a:p>
          <a:p>
            <a:endParaRPr lang="en-US" sz="2400" dirty="0" smtClean="0"/>
          </a:p>
          <a:p>
            <a:pPr lvl="1"/>
            <a:endParaRPr lang="en-US" sz="2000" dirty="0"/>
          </a:p>
        </p:txBody>
      </p:sp>
    </p:spTree>
    <p:extLst>
      <p:ext uri="{BB962C8B-B14F-4D97-AF65-F5344CB8AC3E}">
        <p14:creationId xmlns:p14="http://schemas.microsoft.com/office/powerpoint/2010/main" val="2326038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9144000" cy="914400"/>
          </a:xfrm>
        </p:spPr>
        <p:txBody>
          <a:bodyPr/>
          <a:lstStyle/>
          <a:p>
            <a:pPr algn="ctr"/>
            <a:r>
              <a:rPr lang="en-US" sz="3600" dirty="0" smtClean="0"/>
              <a:t>CPMS: Preeclampsia Patient Safety Bundle</a:t>
            </a:r>
            <a:endParaRPr lang="en-US" sz="3600" dirty="0"/>
          </a:p>
        </p:txBody>
      </p:sp>
      <p:sp>
        <p:nvSpPr>
          <p:cNvPr id="3" name="Content Placeholder 2"/>
          <p:cNvSpPr>
            <a:spLocks noGrp="1"/>
          </p:cNvSpPr>
          <p:nvPr>
            <p:ph idx="1"/>
          </p:nvPr>
        </p:nvSpPr>
        <p:spPr>
          <a:xfrm>
            <a:off x="304800" y="1587500"/>
            <a:ext cx="8661400" cy="5092700"/>
          </a:xfrm>
        </p:spPr>
        <p:txBody>
          <a:bodyPr/>
          <a:lstStyle/>
          <a:p>
            <a:r>
              <a:rPr lang="en-US" sz="2800" dirty="0" smtClean="0"/>
              <a:t>Minimal requirements for standard process:</a:t>
            </a:r>
          </a:p>
          <a:p>
            <a:pPr lvl="1"/>
            <a:r>
              <a:rPr lang="en-US" sz="2000" dirty="0" smtClean="0"/>
              <a:t>Provider notification for systolic BP =/</a:t>
            </a:r>
            <a:r>
              <a:rPr lang="en-US" sz="2000" u="sng" dirty="0" smtClean="0"/>
              <a:t>&gt;</a:t>
            </a:r>
            <a:r>
              <a:rPr lang="en-US" sz="2000" dirty="0" smtClean="0"/>
              <a:t> 160 or diastolic BP =/</a:t>
            </a:r>
            <a:r>
              <a:rPr lang="en-US" sz="2000" u="sng" dirty="0" smtClean="0"/>
              <a:t>&gt;</a:t>
            </a:r>
            <a:r>
              <a:rPr lang="en-US" sz="2000" dirty="0" smtClean="0"/>
              <a:t> 110, 2 measurements, 15 min apart</a:t>
            </a:r>
          </a:p>
          <a:p>
            <a:pPr lvl="1"/>
            <a:r>
              <a:rPr lang="en-US" sz="2000" dirty="0" smtClean="0"/>
              <a:t>After second elevated reading, initiate treatment within 60 min</a:t>
            </a:r>
          </a:p>
          <a:p>
            <a:pPr lvl="1"/>
            <a:r>
              <a:rPr lang="en-US" sz="2000" dirty="0" smtClean="0"/>
              <a:t>Include timing for use of MgSO4</a:t>
            </a:r>
          </a:p>
          <a:p>
            <a:pPr lvl="1"/>
            <a:r>
              <a:rPr lang="en-US" sz="2000" dirty="0" smtClean="0"/>
              <a:t>Include escalation measures for those unresponsive to standard treatment</a:t>
            </a:r>
          </a:p>
          <a:p>
            <a:pPr lvl="1"/>
            <a:r>
              <a:rPr lang="en-US" sz="2000" dirty="0" smtClean="0"/>
              <a:t>Describe manner/verification of postpartum follow-up within 7-10 days of birth</a:t>
            </a:r>
          </a:p>
          <a:p>
            <a:pPr lvl="1"/>
            <a:r>
              <a:rPr lang="en-US" sz="2000" dirty="0" smtClean="0"/>
              <a:t>Describe postpartum education</a:t>
            </a:r>
          </a:p>
          <a:p>
            <a:pPr lvl="1"/>
            <a:endParaRPr lang="en-US" sz="2000" dirty="0" smtClean="0"/>
          </a:p>
          <a:p>
            <a:endParaRPr lang="en-US" sz="2400" dirty="0" smtClean="0"/>
          </a:p>
          <a:p>
            <a:pPr lvl="1"/>
            <a:endParaRPr lang="en-US" sz="2000" dirty="0"/>
          </a:p>
        </p:txBody>
      </p:sp>
    </p:spTree>
    <p:extLst>
      <p:ext uri="{BB962C8B-B14F-4D97-AF65-F5344CB8AC3E}">
        <p14:creationId xmlns:p14="http://schemas.microsoft.com/office/powerpoint/2010/main" val="13756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772400" cy="914400"/>
          </a:xfrm>
        </p:spPr>
        <p:txBody>
          <a:bodyPr/>
          <a:lstStyle/>
          <a:p>
            <a:r>
              <a:rPr lang="en-US" sz="3200" dirty="0" smtClean="0"/>
              <a:t>Clinical Pearls – Acute Treatment</a:t>
            </a:r>
            <a:endParaRPr lang="en-US" sz="3200" dirty="0"/>
          </a:p>
        </p:txBody>
      </p:sp>
      <p:sp>
        <p:nvSpPr>
          <p:cNvPr id="3" name="Content Placeholder 2"/>
          <p:cNvSpPr>
            <a:spLocks noGrp="1"/>
          </p:cNvSpPr>
          <p:nvPr>
            <p:ph idx="1"/>
          </p:nvPr>
        </p:nvSpPr>
        <p:spPr>
          <a:xfrm>
            <a:off x="457200" y="1028700"/>
            <a:ext cx="8229600" cy="5257800"/>
          </a:xfrm>
        </p:spPr>
        <p:txBody>
          <a:bodyPr/>
          <a:lstStyle/>
          <a:p>
            <a:r>
              <a:rPr lang="en-US" sz="2000" dirty="0" smtClean="0"/>
              <a:t>Antihypertensive meds administered within 1 hour, ideally ASAP, for BP </a:t>
            </a:r>
            <a:r>
              <a:rPr lang="en-US" sz="2000" dirty="0"/>
              <a:t>160 systolic</a:t>
            </a:r>
            <a:r>
              <a:rPr lang="en-US" sz="2000" dirty="0" smtClean="0"/>
              <a:t>, and</a:t>
            </a:r>
            <a:r>
              <a:rPr lang="en-US" sz="2000" dirty="0"/>
              <a:t>/or 105-110 diastolic or </a:t>
            </a:r>
            <a:r>
              <a:rPr lang="en-US" sz="2000" dirty="0" smtClean="0"/>
              <a:t>greater.</a:t>
            </a:r>
          </a:p>
          <a:p>
            <a:r>
              <a:rPr lang="en-US" sz="2000" dirty="0" smtClean="0"/>
              <a:t>MgSO4 administered for seizure prophylaxis to patients with severe preeclampsia/neurological symptoms, and considered in patients diagnosed with preeclampsia without severe features.</a:t>
            </a:r>
          </a:p>
          <a:p>
            <a:r>
              <a:rPr lang="en-US" sz="2000" dirty="0" smtClean="0"/>
              <a:t>MgSO4 – approved initial therapy for </a:t>
            </a:r>
            <a:r>
              <a:rPr lang="en-US" sz="2000" dirty="0" err="1" smtClean="0"/>
              <a:t>eclamptic</a:t>
            </a:r>
            <a:r>
              <a:rPr lang="en-US" sz="2000" dirty="0" smtClean="0"/>
              <a:t> seizure.</a:t>
            </a:r>
          </a:p>
          <a:p>
            <a:r>
              <a:rPr lang="en-US" sz="2000" dirty="0" smtClean="0"/>
              <a:t>Algorithms for acute treatment readily available/posted on units.</a:t>
            </a:r>
          </a:p>
          <a:p>
            <a:r>
              <a:rPr lang="en-US" sz="2000" dirty="0" smtClean="0"/>
              <a:t>Early postpartum follow-up – within 3-7 days if medication required; 7-14 days if no medication required.</a:t>
            </a:r>
          </a:p>
          <a:p>
            <a:r>
              <a:rPr lang="en-US" sz="2000" dirty="0" smtClean="0"/>
              <a:t>Symptomatic postpartum patients presenting to ED assessed by or admitted to OB service.</a:t>
            </a:r>
          </a:p>
          <a:p>
            <a:r>
              <a:rPr lang="en-US" sz="2000" dirty="0"/>
              <a:t>S</a:t>
            </a:r>
            <a:r>
              <a:rPr lang="en-US" sz="2000" dirty="0" smtClean="0"/>
              <a:t>evere </a:t>
            </a:r>
            <a:r>
              <a:rPr lang="en-US" sz="2000" dirty="0"/>
              <a:t>preeclampsia/</a:t>
            </a:r>
            <a:r>
              <a:rPr lang="en-US" sz="2000" dirty="0" err="1"/>
              <a:t>eclampsia</a:t>
            </a:r>
            <a:r>
              <a:rPr lang="en-US" sz="2000" dirty="0"/>
              <a:t> box </a:t>
            </a:r>
            <a:r>
              <a:rPr lang="en-US" sz="2000" dirty="0" smtClean="0"/>
              <a:t>of medications </a:t>
            </a:r>
            <a:r>
              <a:rPr lang="en-US" sz="2000" dirty="0"/>
              <a:t>and supplies needed for the treatment of </a:t>
            </a:r>
            <a:r>
              <a:rPr lang="en-US" sz="2000" dirty="0" smtClean="0"/>
              <a:t>preeclampsia available in L&amp;D, ED, other.</a:t>
            </a:r>
          </a:p>
          <a:p>
            <a:r>
              <a:rPr lang="en-US" sz="2000" dirty="0" smtClean="0"/>
              <a:t>Be prepared for unexpected severe hypotension in patients with chronic cocaine/methamphetamine use or regional/general anesthesia.</a:t>
            </a:r>
            <a:endParaRPr lang="en-US" sz="2000" dirty="0"/>
          </a:p>
        </p:txBody>
      </p:sp>
    </p:spTree>
    <p:extLst>
      <p:ext uri="{BB962C8B-B14F-4D97-AF65-F5344CB8AC3E}">
        <p14:creationId xmlns:p14="http://schemas.microsoft.com/office/powerpoint/2010/main" val="16480288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81" y="710168"/>
            <a:ext cx="8369300" cy="914400"/>
          </a:xfrm>
        </p:spPr>
        <p:txBody>
          <a:bodyPr/>
          <a:lstStyle/>
          <a:p>
            <a:r>
              <a:rPr lang="en-US" dirty="0" smtClean="0"/>
              <a:t>Labor and Delivery Medication Box and </a:t>
            </a:r>
            <a:br>
              <a:rPr lang="en-US" dirty="0" smtClean="0"/>
            </a:br>
            <a:r>
              <a:rPr lang="en-US" dirty="0" smtClean="0"/>
              <a:t>Dose Guidelines for Severe Preeclampsia </a:t>
            </a:r>
            <a:br>
              <a:rPr lang="en-US" dirty="0" smtClean="0"/>
            </a:br>
            <a:r>
              <a:rPr lang="en-US" dirty="0" smtClean="0"/>
              <a:t>and Eclampsia</a:t>
            </a:r>
            <a:endParaRPr lang="en-US" dirty="0"/>
          </a:p>
        </p:txBody>
      </p:sp>
      <p:pic>
        <p:nvPicPr>
          <p:cNvPr id="5" name="Picture 4" descr="Screen Shot 2013-10-31 at 11.25.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81" y="1776968"/>
            <a:ext cx="7454899" cy="5081032"/>
          </a:xfrm>
          <a:prstGeom prst="rect">
            <a:avLst/>
          </a:prstGeom>
        </p:spPr>
      </p:pic>
      <p:sp>
        <p:nvSpPr>
          <p:cNvPr id="3" name="TextBox 2"/>
          <p:cNvSpPr txBox="1"/>
          <p:nvPr/>
        </p:nvSpPr>
        <p:spPr>
          <a:xfrm>
            <a:off x="304800" y="596900"/>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dirty="0">
              <a:solidFill>
                <a:srgbClr val="000000"/>
              </a:solidFill>
              <a:latin typeface="Arial"/>
              <a:ea typeface="+mn-ea"/>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81" y="279400"/>
            <a:ext cx="1003300" cy="752900"/>
          </a:xfrm>
          <a:prstGeom prst="rect">
            <a:avLst/>
          </a:prstGeom>
          <a:noFill/>
          <a:ln>
            <a:noFill/>
          </a:ln>
        </p:spPr>
      </p:pic>
    </p:spTree>
    <p:extLst>
      <p:ext uri="{BB962C8B-B14F-4D97-AF65-F5344CB8AC3E}">
        <p14:creationId xmlns:p14="http://schemas.microsoft.com/office/powerpoint/2010/main" val="3503891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530" y="509080"/>
            <a:ext cx="5294263" cy="523220"/>
          </a:xfrm>
          <a:prstGeom prst="rect">
            <a:avLst/>
          </a:prstGeom>
          <a:noFill/>
        </p:spPr>
        <p:txBody>
          <a:bodyPr wrap="none" rtlCol="0">
            <a:spAutoFit/>
          </a:bodyPr>
          <a:lstStyle/>
          <a:p>
            <a:pPr defTabSz="457200" eaLnBrk="1" fontAlgn="auto" hangingPunct="1">
              <a:spcBef>
                <a:spcPts val="0"/>
              </a:spcBef>
              <a:spcAft>
                <a:spcPts val="0"/>
              </a:spcAft>
            </a:pPr>
            <a:r>
              <a:rPr lang="en-US" sz="2800" dirty="0" smtClean="0">
                <a:solidFill>
                  <a:srgbClr val="000000"/>
                </a:solidFill>
                <a:latin typeface="Arial"/>
                <a:ea typeface="+mn-ea"/>
              </a:rPr>
              <a:t>Protocol for Labetalol Treatment</a:t>
            </a:r>
            <a:endParaRPr lang="en-US" sz="2800" dirty="0">
              <a:solidFill>
                <a:srgbClr val="000000"/>
              </a:solidFill>
              <a:latin typeface="Arial"/>
              <a:ea typeface="+mn-ea"/>
            </a:endParaRPr>
          </a:p>
        </p:txBody>
      </p:sp>
      <p:pic>
        <p:nvPicPr>
          <p:cNvPr id="3" name="Picture 2" descr="Labetalol_Slide_10.29.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686832"/>
            <a:ext cx="8280400" cy="6278682"/>
          </a:xfrm>
          <a:prstGeom prst="rect">
            <a:avLst/>
          </a:prstGeom>
        </p:spPr>
      </p:pic>
      <p:sp>
        <p:nvSpPr>
          <p:cNvPr id="4" name="TextBox 3"/>
          <p:cNvSpPr txBox="1"/>
          <p:nvPr/>
        </p:nvSpPr>
        <p:spPr>
          <a:xfrm>
            <a:off x="876300" y="317500"/>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dirty="0">
              <a:solidFill>
                <a:srgbClr val="000000"/>
              </a:solidFill>
              <a:latin typeface="Arial"/>
              <a:ea typeface="+mn-ea"/>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359554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304800" y="76200"/>
            <a:ext cx="8229600" cy="1143000"/>
          </a:xfrm>
        </p:spPr>
        <p:txBody>
          <a:bodyPr/>
          <a:lstStyle/>
          <a:p>
            <a:pPr algn="l" eaLnBrk="1" hangingPunct="1"/>
            <a:r>
              <a:rPr lang="en-US" altLang="en-US" sz="4000" b="1" dirty="0" smtClean="0">
                <a:solidFill>
                  <a:srgbClr val="F58466"/>
                </a:solidFill>
                <a:latin typeface="Goudy Old Style" pitchFamily="18" charset="0"/>
              </a:rPr>
              <a:t>BC Accuracy: Overall Accuracy</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of All Variables</a:t>
            </a:r>
          </a:p>
        </p:txBody>
      </p:sp>
      <p:graphicFrame>
        <p:nvGraphicFramePr>
          <p:cNvPr id="3" name="Chart 2"/>
          <p:cNvGraphicFramePr>
            <a:graphicFrameLocks/>
          </p:cNvGraphicFramePr>
          <p:nvPr>
            <p:extLst>
              <p:ext uri="{D42A27DB-BD31-4B8C-83A1-F6EECF244321}">
                <p14:modId xmlns:p14="http://schemas.microsoft.com/office/powerpoint/2010/main" val="3947871772"/>
              </p:ext>
            </p:extLst>
          </p:nvPr>
        </p:nvGraphicFramePr>
        <p:xfrm>
          <a:off x="1066800" y="1219200"/>
          <a:ext cx="7379496" cy="4974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465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772400" cy="914400"/>
          </a:xfrm>
        </p:spPr>
        <p:txBody>
          <a:bodyPr/>
          <a:lstStyle/>
          <a:p>
            <a:r>
              <a:rPr lang="en-US" sz="3200" dirty="0" smtClean="0"/>
              <a:t>Clinical Pearls – Patient Assessment</a:t>
            </a:r>
            <a:endParaRPr lang="en-US" sz="3200" dirty="0"/>
          </a:p>
        </p:txBody>
      </p:sp>
      <p:sp>
        <p:nvSpPr>
          <p:cNvPr id="3" name="Content Placeholder 2"/>
          <p:cNvSpPr>
            <a:spLocks noGrp="1"/>
          </p:cNvSpPr>
          <p:nvPr>
            <p:ph idx="1"/>
          </p:nvPr>
        </p:nvSpPr>
        <p:spPr>
          <a:xfrm>
            <a:off x="457200" y="1028700"/>
            <a:ext cx="8229600" cy="5257800"/>
          </a:xfrm>
        </p:spPr>
        <p:txBody>
          <a:bodyPr/>
          <a:lstStyle/>
          <a:p>
            <a:endParaRPr lang="en-US" sz="2400" dirty="0" smtClean="0"/>
          </a:p>
          <a:p>
            <a:endParaRPr lang="en-US" sz="2400" dirty="0"/>
          </a:p>
          <a:p>
            <a:endParaRPr lang="en-US" sz="2400" dirty="0" smtClean="0"/>
          </a:p>
          <a:p>
            <a:endParaRPr lang="en-US" sz="2400" dirty="0"/>
          </a:p>
          <a:p>
            <a:r>
              <a:rPr lang="en-US" sz="2400" dirty="0" smtClean="0"/>
              <a:t>High index of suspicion for in pregnant women with new onset hypertension/proteinuria – 40% will develop preeclampsia.</a:t>
            </a:r>
          </a:p>
          <a:p>
            <a:r>
              <a:rPr lang="en-US" sz="2400" dirty="0" smtClean="0"/>
              <a:t>Early onset preeclampsia (prior to 34 weeks) often more severe with atypical presentation (e.g., vague symptoms – HA, SOB, swelling, complaints of not feeling well).</a:t>
            </a:r>
            <a:endParaRPr lang="en-US" sz="2000" dirty="0" smtClean="0"/>
          </a:p>
          <a:p>
            <a:r>
              <a:rPr lang="en-US" sz="2400" dirty="0" smtClean="0"/>
              <a:t>Patients presenting to centers with limited resources to care for both mother/infant should be stabilized and transferred to a center with appropriate capacity.</a:t>
            </a:r>
          </a:p>
        </p:txBody>
      </p:sp>
      <p:pic>
        <p:nvPicPr>
          <p:cNvPr id="4" name="Picture 3" descr="Screen Shot 2015-11-15 at 12.10.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1028700"/>
            <a:ext cx="3644900" cy="1651000"/>
          </a:xfrm>
          <a:prstGeom prst="rect">
            <a:avLst/>
          </a:prstGeom>
        </p:spPr>
      </p:pic>
    </p:spTree>
    <p:extLst>
      <p:ext uri="{BB962C8B-B14F-4D97-AF65-F5344CB8AC3E}">
        <p14:creationId xmlns:p14="http://schemas.microsoft.com/office/powerpoint/2010/main" val="2573621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618464" y="261442"/>
            <a:ext cx="8229600" cy="827868"/>
          </a:xfrm>
        </p:spPr>
        <p:txBody>
          <a:bodyPr/>
          <a:lstStyle/>
          <a:p>
            <a:pPr algn="ctr"/>
            <a:r>
              <a:rPr lang="en-US" b="1" dirty="0">
                <a:cs typeface="Helvetica"/>
              </a:rPr>
              <a:t>Preeclampsia Early Recognition Tool</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81" y="261442"/>
            <a:ext cx="1003300" cy="638096"/>
          </a:xfrm>
          <a:prstGeom prst="rect">
            <a:avLst/>
          </a:prstGeom>
          <a:noFill/>
          <a:ln>
            <a:noFill/>
          </a:ln>
        </p:spPr>
      </p:pic>
      <p:pic>
        <p:nvPicPr>
          <p:cNvPr id="4" name="Picture 3" descr="Screen Shot 2013-12-19 at 3.48.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50" y="899538"/>
            <a:ext cx="6565900" cy="5905500"/>
          </a:xfrm>
          <a:prstGeom prst="rect">
            <a:avLst/>
          </a:prstGeom>
        </p:spPr>
      </p:pic>
    </p:spTree>
    <p:extLst>
      <p:ext uri="{BB962C8B-B14F-4D97-AF65-F5344CB8AC3E}">
        <p14:creationId xmlns:p14="http://schemas.microsoft.com/office/powerpoint/2010/main" val="1616871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2476500" y="111239"/>
            <a:ext cx="6667500" cy="990600"/>
          </a:xfrm>
        </p:spPr>
        <p:txBody>
          <a:bodyPr/>
          <a:lstStyle/>
          <a:p>
            <a:r>
              <a:rPr lang="en-US" sz="3200" dirty="0" smtClean="0">
                <a:cs typeface="Helvetica"/>
              </a:rPr>
              <a:t>Clinical Signs to Watch for:</a:t>
            </a:r>
            <a:endParaRPr lang="en-US" sz="3200" dirty="0">
              <a:cs typeface="Helvetica"/>
            </a:endParaRPr>
          </a:p>
        </p:txBody>
      </p:sp>
      <p:pic>
        <p:nvPicPr>
          <p:cNvPr id="2" name="Picture 1" descr="Screen Shot 2013-10-30 at 3.02.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1" y="1281427"/>
            <a:ext cx="8599276" cy="4230374"/>
          </a:xfrm>
          <a:prstGeom prst="rect">
            <a:avLst/>
          </a:prstGeom>
        </p:spPr>
      </p:pic>
      <p:sp>
        <p:nvSpPr>
          <p:cNvPr id="5" name="TextBox 4"/>
          <p:cNvSpPr txBox="1"/>
          <p:nvPr/>
        </p:nvSpPr>
        <p:spPr>
          <a:xfrm>
            <a:off x="419102" y="5981701"/>
            <a:ext cx="1073143" cy="307777"/>
          </a:xfrm>
          <a:prstGeom prst="rect">
            <a:avLst/>
          </a:prstGeom>
          <a:noFill/>
        </p:spPr>
        <p:txBody>
          <a:bodyPr wrap="none" rtlCol="0">
            <a:spAutoFit/>
          </a:bodyPr>
          <a:lstStyle/>
          <a:p>
            <a:pPr defTabSz="457200" eaLnBrk="1" fontAlgn="auto" hangingPunct="1">
              <a:spcBef>
                <a:spcPts val="0"/>
              </a:spcBef>
              <a:spcAft>
                <a:spcPts val="0"/>
              </a:spcAft>
            </a:pPr>
            <a:r>
              <a:rPr lang="en-US" sz="1400" dirty="0" smtClean="0">
                <a:solidFill>
                  <a:srgbClr val="000000"/>
                </a:solidFill>
                <a:latin typeface="Arial"/>
                <a:ea typeface="+mn-ea"/>
              </a:rPr>
              <a:t>10.30.13v1</a:t>
            </a:r>
            <a:endParaRPr lang="en-US" sz="1400" dirty="0">
              <a:solidFill>
                <a:srgbClr val="000000"/>
              </a:solidFill>
              <a:latin typeface="Arial"/>
              <a:ea typeface="+mn-ea"/>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spTree>
    <p:extLst>
      <p:ext uri="{BB962C8B-B14F-4D97-AF65-F5344CB8AC3E}">
        <p14:creationId xmlns:p14="http://schemas.microsoft.com/office/powerpoint/2010/main" val="1137194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15 at 11.48.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45" y="584200"/>
            <a:ext cx="6213311" cy="6858000"/>
          </a:xfrm>
          <a:prstGeom prst="rect">
            <a:avLst/>
          </a:prstGeom>
        </p:spPr>
      </p:pic>
    </p:spTree>
    <p:extLst>
      <p:ext uri="{BB962C8B-B14F-4D97-AF65-F5344CB8AC3E}">
        <p14:creationId xmlns:p14="http://schemas.microsoft.com/office/powerpoint/2010/main" val="994732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772400" cy="914400"/>
          </a:xfrm>
        </p:spPr>
        <p:txBody>
          <a:bodyPr/>
          <a:lstStyle/>
          <a:p>
            <a:r>
              <a:rPr lang="en-US" dirty="0" smtClean="0"/>
              <a:t>Clinical Pearls – Provider and Patient Education</a:t>
            </a:r>
            <a:endParaRPr lang="en-US" dirty="0"/>
          </a:p>
        </p:txBody>
      </p:sp>
      <p:sp>
        <p:nvSpPr>
          <p:cNvPr id="3" name="Content Placeholder 2"/>
          <p:cNvSpPr>
            <a:spLocks noGrp="1"/>
          </p:cNvSpPr>
          <p:nvPr>
            <p:ph idx="1"/>
          </p:nvPr>
        </p:nvSpPr>
        <p:spPr>
          <a:xfrm>
            <a:off x="457200" y="1028700"/>
            <a:ext cx="8229600" cy="5257800"/>
          </a:xfrm>
        </p:spPr>
        <p:txBody>
          <a:bodyPr/>
          <a:lstStyle/>
          <a:p>
            <a:r>
              <a:rPr lang="en-US" sz="2400" dirty="0" smtClean="0"/>
              <a:t>Tendency to minimize signs and symptoms, leading to missed opportunity to treat and alter outcome.</a:t>
            </a:r>
          </a:p>
          <a:p>
            <a:r>
              <a:rPr lang="en-US" sz="2400" dirty="0" smtClean="0"/>
              <a:t>Patient education strategies, re: signs and symptoms, targeted to educational level of patients, increases awareness and earlier intervention.</a:t>
            </a:r>
          </a:p>
          <a:p>
            <a:r>
              <a:rPr lang="en-US" sz="2400" dirty="0" smtClean="0"/>
              <a:t>Adequate prenatal care/access to OB services emphasized for all socio-economic groups.</a:t>
            </a:r>
          </a:p>
          <a:p>
            <a:r>
              <a:rPr lang="en-US" sz="2400" dirty="0" smtClean="0"/>
              <a:t>Implementation of QI strategies </a:t>
            </a:r>
            <a:r>
              <a:rPr lang="en-US" sz="2400" dirty="0"/>
              <a:t>(</a:t>
            </a:r>
            <a:r>
              <a:rPr lang="en-US" sz="2400" dirty="0" smtClean="0"/>
              <a:t>checklists, team training and communication strategies) can reduce associated morbidity.</a:t>
            </a:r>
          </a:p>
          <a:p>
            <a:r>
              <a:rPr lang="en-US" sz="2400" dirty="0" smtClean="0"/>
              <a:t>Counsel patients that hypertensive disorders during pregnancy may predict future cardiovascular risk.</a:t>
            </a:r>
          </a:p>
          <a:p>
            <a:r>
              <a:rPr lang="en-US" sz="2400" dirty="0" smtClean="0"/>
              <a:t>No screening strategy exists to predict preeclampsia.</a:t>
            </a:r>
          </a:p>
          <a:p>
            <a:endParaRPr lang="en-US" sz="2400" dirty="0" smtClean="0"/>
          </a:p>
        </p:txBody>
      </p:sp>
    </p:spTree>
    <p:extLst>
      <p:ext uri="{BB962C8B-B14F-4D97-AF65-F5344CB8AC3E}">
        <p14:creationId xmlns:p14="http://schemas.microsoft.com/office/powerpoint/2010/main" val="4659127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595" y="226710"/>
            <a:ext cx="5828705" cy="736081"/>
          </a:xfrm>
        </p:spPr>
        <p:txBody>
          <a:bodyPr/>
          <a:lstStyle/>
          <a:p>
            <a:r>
              <a:rPr lang="en-US" sz="3200" dirty="0" smtClean="0"/>
              <a:t>Patient Education Materials</a:t>
            </a:r>
            <a:endParaRPr lang="en-US" sz="3200" dirty="0"/>
          </a:p>
        </p:txBody>
      </p:sp>
      <p:pic>
        <p:nvPicPr>
          <p:cNvPr id="9" name="Content Placeholder 8"/>
          <p:cNvPicPr>
            <a:picLocks noGrp="1"/>
          </p:cNvPicPr>
          <p:nvPr>
            <p:ph idx="1"/>
          </p:nvPr>
        </p:nvPicPr>
        <p:blipFill rotWithShape="1">
          <a:blip r:embed="rId3">
            <a:extLst>
              <a:ext uri="{28A0092B-C50C-407E-A947-70E740481C1C}">
                <a14:useLocalDpi xmlns:a14="http://schemas.microsoft.com/office/drawing/2010/main" val="0"/>
              </a:ext>
            </a:extLst>
          </a:blip>
          <a:srcRect l="-481" r="-326"/>
          <a:stretch/>
        </p:blipFill>
        <p:spPr bwMode="auto">
          <a:xfrm>
            <a:off x="457200" y="957386"/>
            <a:ext cx="3987801" cy="5900615"/>
          </a:xfrm>
          <a:prstGeom prst="rect">
            <a:avLst/>
          </a:prstGeom>
          <a:noFill/>
          <a:ln>
            <a:noFill/>
          </a:ln>
        </p:spPr>
      </p:pic>
      <p:sp>
        <p:nvSpPr>
          <p:cNvPr id="3" name="TextBox 2"/>
          <p:cNvSpPr txBox="1"/>
          <p:nvPr/>
        </p:nvSpPr>
        <p:spPr>
          <a:xfrm>
            <a:off x="5613400" y="1892301"/>
            <a:ext cx="3251200" cy="2308324"/>
          </a:xfrm>
          <a:prstGeom prst="rect">
            <a:avLst/>
          </a:prstGeom>
          <a:noFill/>
        </p:spPr>
        <p:txBody>
          <a:bodyPr wrap="square" rtlCol="0">
            <a:spAutoFit/>
          </a:bodyPr>
          <a:lstStyle/>
          <a:p>
            <a:pPr defTabSz="457200" eaLnBrk="1" fontAlgn="auto" hangingPunct="1">
              <a:spcBef>
                <a:spcPts val="0"/>
              </a:spcBef>
              <a:spcAft>
                <a:spcPts val="0"/>
              </a:spcAft>
            </a:pPr>
            <a:r>
              <a:rPr lang="en-US" sz="2400" dirty="0" smtClean="0">
                <a:solidFill>
                  <a:srgbClr val="000000"/>
                </a:solidFill>
                <a:latin typeface="Arial"/>
                <a:ea typeface="+mn-ea"/>
              </a:rPr>
              <a:t>This and many other patient education materials can be ordered from </a:t>
            </a:r>
            <a:r>
              <a:rPr lang="en-US" sz="2400" u="sng" dirty="0">
                <a:solidFill>
                  <a:srgbClr val="000000"/>
                </a:solidFill>
                <a:latin typeface="Arial"/>
                <a:ea typeface="+mn-ea"/>
                <a:hlinkClick r:id="rId4"/>
              </a:rPr>
              <a:t>www.preeclampsia.org/market-place</a:t>
            </a:r>
            <a:endParaRPr lang="en-US" sz="2400" dirty="0">
              <a:solidFill>
                <a:srgbClr val="000000"/>
              </a:solidFill>
              <a:latin typeface="Arial"/>
              <a:ea typeface="+mn-ea"/>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881" y="307094"/>
            <a:ext cx="1003300" cy="638096"/>
          </a:xfrm>
          <a:prstGeom prst="rect">
            <a:avLst/>
          </a:prstGeom>
          <a:noFill/>
          <a:ln>
            <a:noFill/>
          </a:ln>
        </p:spPr>
      </p:pic>
    </p:spTree>
    <p:extLst>
      <p:ext uri="{BB962C8B-B14F-4D97-AF65-F5344CB8AC3E}">
        <p14:creationId xmlns:p14="http://schemas.microsoft.com/office/powerpoint/2010/main" val="526381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78428"/>
            <a:ext cx="8305799" cy="646546"/>
          </a:xfrm>
        </p:spPr>
        <p:txBody>
          <a:bodyPr/>
          <a:lstStyle/>
          <a:p>
            <a:pPr algn="ctr"/>
            <a:r>
              <a:rPr lang="en-US" b="1" dirty="0" smtClean="0"/>
              <a:t>Getting The Job Done in Your Institution </a:t>
            </a:r>
            <a:endParaRPr lang="en-US" b="1" dirty="0"/>
          </a:p>
        </p:txBody>
      </p:sp>
      <p:sp>
        <p:nvSpPr>
          <p:cNvPr id="3" name="Content Placeholder 2"/>
          <p:cNvSpPr>
            <a:spLocks noGrp="1"/>
          </p:cNvSpPr>
          <p:nvPr>
            <p:ph idx="1"/>
          </p:nvPr>
        </p:nvSpPr>
        <p:spPr>
          <a:xfrm>
            <a:off x="512619" y="1245756"/>
            <a:ext cx="8229600" cy="5294743"/>
          </a:xfrm>
        </p:spPr>
        <p:txBody>
          <a:bodyPr/>
          <a:lstStyle/>
          <a:p>
            <a:r>
              <a:rPr lang="en-US" sz="2800" dirty="0" smtClean="0"/>
              <a:t>Establish tools / new recommendations</a:t>
            </a:r>
          </a:p>
          <a:p>
            <a:r>
              <a:rPr lang="en-US" sz="2800" dirty="0" smtClean="0"/>
              <a:t>Establish champions and collaborators</a:t>
            </a:r>
          </a:p>
          <a:p>
            <a:r>
              <a:rPr lang="en-US" sz="2800" dirty="0" smtClean="0"/>
              <a:t>Provide </a:t>
            </a:r>
            <a:r>
              <a:rPr lang="en-US" sz="2800" i="1" dirty="0" smtClean="0"/>
              <a:t>convincing rationale </a:t>
            </a:r>
            <a:r>
              <a:rPr lang="en-US" sz="2800" dirty="0" smtClean="0"/>
              <a:t>for change</a:t>
            </a:r>
          </a:p>
          <a:p>
            <a:r>
              <a:rPr lang="en-US" sz="2800" dirty="0" smtClean="0"/>
              <a:t>Get providers to adopt the changes</a:t>
            </a:r>
            <a:endParaRPr lang="en-US" sz="2800" dirty="0"/>
          </a:p>
          <a:p>
            <a:r>
              <a:rPr lang="en-US" sz="2800" dirty="0" smtClean="0"/>
              <a:t>Provide </a:t>
            </a:r>
            <a:r>
              <a:rPr lang="en-US" sz="2800" i="1" dirty="0" smtClean="0"/>
              <a:t>convincing evidence </a:t>
            </a:r>
            <a:r>
              <a:rPr lang="en-US" sz="2800" dirty="0" smtClean="0"/>
              <a:t>that the proposed changes in clinical care will improve outcome</a:t>
            </a:r>
          </a:p>
          <a:p>
            <a:pPr marL="0" indent="0">
              <a:buNone/>
            </a:pPr>
            <a:endParaRPr lang="en-US" i="1" dirty="0" smtClean="0"/>
          </a:p>
          <a:p>
            <a:pPr marL="0" indent="0">
              <a:buNone/>
            </a:pPr>
            <a:endParaRPr lang="en-US" i="1" dirty="0"/>
          </a:p>
          <a:p>
            <a:r>
              <a:rPr lang="en-US" sz="2800" b="1" i="1" dirty="0" smtClean="0"/>
              <a:t>Distribute the convincing rationale and evidence</a:t>
            </a:r>
          </a:p>
          <a:p>
            <a:endParaRPr lang="en-US" dirty="0"/>
          </a:p>
        </p:txBody>
      </p:sp>
      <p:sp>
        <p:nvSpPr>
          <p:cNvPr id="4" name="TextBox 3"/>
          <p:cNvSpPr txBox="1"/>
          <p:nvPr/>
        </p:nvSpPr>
        <p:spPr>
          <a:xfrm>
            <a:off x="533400" y="431800"/>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dirty="0">
              <a:solidFill>
                <a:srgbClr val="000000"/>
              </a:solidFill>
              <a:latin typeface="Arial"/>
              <a:ea typeface="+mn-ea"/>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pic>
        <p:nvPicPr>
          <p:cNvPr id="5" name="Picture 4" descr="Screen Shot 2015-11-15 at 12.17.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00" y="4292600"/>
            <a:ext cx="4597400" cy="1257300"/>
          </a:xfrm>
          <a:prstGeom prst="rect">
            <a:avLst/>
          </a:prstGeom>
        </p:spPr>
      </p:pic>
    </p:spTree>
    <p:extLst>
      <p:ext uri="{BB962C8B-B14F-4D97-AF65-F5344CB8AC3E}">
        <p14:creationId xmlns:p14="http://schemas.microsoft.com/office/powerpoint/2010/main" val="5891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0" y="698500"/>
            <a:ext cx="3657600" cy="1752600"/>
          </a:xfrm>
        </p:spPr>
        <p:txBody>
          <a:bodyPr/>
          <a:lstStyle/>
          <a:p>
            <a:pPr algn="ctr"/>
            <a:r>
              <a:rPr lang="en-US" sz="2800" b="1" dirty="0" smtClean="0">
                <a:latin typeface="Arial" charset="0"/>
                <a:ea typeface="ＭＳ Ｐゴシック" charset="0"/>
              </a:rPr>
              <a:t>For More Information and to </a:t>
            </a:r>
            <a:br>
              <a:rPr lang="en-US" sz="2800" b="1" dirty="0" smtClean="0">
                <a:latin typeface="Arial" charset="0"/>
                <a:ea typeface="ＭＳ Ｐゴシック" charset="0"/>
              </a:rPr>
            </a:br>
            <a:r>
              <a:rPr lang="en-US" b="1" dirty="0" smtClean="0">
                <a:latin typeface="Arial" charset="0"/>
                <a:ea typeface="ＭＳ Ｐゴシック" charset="0"/>
              </a:rPr>
              <a:t>Download the </a:t>
            </a:r>
            <a:br>
              <a:rPr lang="en-US" b="1" dirty="0" smtClean="0">
                <a:latin typeface="Arial" charset="0"/>
                <a:ea typeface="ＭＳ Ｐゴシック" charset="0"/>
              </a:rPr>
            </a:br>
            <a:r>
              <a:rPr lang="en-US" b="1" dirty="0" smtClean="0">
                <a:latin typeface="Arial" charset="0"/>
                <a:ea typeface="ＭＳ Ｐゴシック" charset="0"/>
              </a:rPr>
              <a:t>Toolkit</a:t>
            </a:r>
            <a:endParaRPr lang="en-US" sz="2800" b="1" dirty="0"/>
          </a:p>
        </p:txBody>
      </p:sp>
      <p:sp>
        <p:nvSpPr>
          <p:cNvPr id="3" name="Content Placeholder 2"/>
          <p:cNvSpPr>
            <a:spLocks noGrp="1"/>
          </p:cNvSpPr>
          <p:nvPr>
            <p:ph idx="1"/>
          </p:nvPr>
        </p:nvSpPr>
        <p:spPr>
          <a:xfrm>
            <a:off x="5575300" y="2743200"/>
            <a:ext cx="3479800" cy="1943100"/>
          </a:xfrm>
        </p:spPr>
        <p:txBody>
          <a:bodyPr/>
          <a:lstStyle/>
          <a:p>
            <a:pPr marL="0" indent="0">
              <a:buNone/>
            </a:pPr>
            <a:endParaRPr lang="en-US" sz="2000" dirty="0">
              <a:hlinkClick r:id="rId3"/>
            </a:endParaRPr>
          </a:p>
          <a:p>
            <a:r>
              <a:rPr lang="en-US" sz="2000" dirty="0" smtClean="0"/>
              <a:t>Visit our website: </a:t>
            </a:r>
            <a:r>
              <a:rPr lang="en-US" sz="2000" dirty="0">
                <a:hlinkClick r:id="rId3"/>
              </a:rPr>
              <a:t>www.cmqcc.org</a:t>
            </a:r>
            <a:endParaRPr lang="en-US" sz="2000" dirty="0"/>
          </a:p>
          <a:p>
            <a:r>
              <a:rPr lang="en-US" sz="2000" dirty="0"/>
              <a:t>Or contact </a:t>
            </a:r>
            <a:r>
              <a:rPr lang="en-US" sz="2000" dirty="0" smtClean="0"/>
              <a:t>us:</a:t>
            </a:r>
            <a:br>
              <a:rPr lang="en-US" sz="2000" dirty="0" smtClean="0"/>
            </a:br>
            <a:r>
              <a:rPr lang="en-US" sz="2000" dirty="0" smtClean="0">
                <a:hlinkClick r:id="rId4"/>
              </a:rPr>
              <a:t>info@cmqcc.org</a:t>
            </a:r>
            <a:endParaRPr lang="en-US" sz="2000" dirty="0" smtClean="0"/>
          </a:p>
          <a:p>
            <a:pPr marL="0" indent="0">
              <a:buNone/>
            </a:pPr>
            <a:endParaRPr lang="en-US" sz="2000" dirty="0" smtClean="0"/>
          </a:p>
        </p:txBody>
      </p:sp>
      <p:sp>
        <p:nvSpPr>
          <p:cNvPr id="4" name="TextBox 3"/>
          <p:cNvSpPr txBox="1"/>
          <p:nvPr/>
        </p:nvSpPr>
        <p:spPr>
          <a:xfrm>
            <a:off x="5967678" y="4940301"/>
            <a:ext cx="2731823" cy="646331"/>
          </a:xfrm>
          <a:prstGeom prst="rect">
            <a:avLst/>
          </a:prstGeom>
          <a:noFill/>
          <a:ln>
            <a:solidFill>
              <a:srgbClr val="FF0000"/>
            </a:solidFill>
          </a:ln>
        </p:spPr>
        <p:txBody>
          <a:bodyPr wrap="square" rtlCol="0">
            <a:spAutoFit/>
          </a:bodyPr>
          <a:lstStyle/>
          <a:p>
            <a:pPr defTabSz="457200" eaLnBrk="1" fontAlgn="auto" hangingPunct="1">
              <a:spcBef>
                <a:spcPts val="0"/>
              </a:spcBef>
              <a:spcAft>
                <a:spcPts val="0"/>
              </a:spcAft>
            </a:pPr>
            <a:r>
              <a:rPr lang="en-US" dirty="0" smtClean="0">
                <a:solidFill>
                  <a:srgbClr val="FF0000"/>
                </a:solidFill>
                <a:latin typeface="Arial"/>
                <a:ea typeface="+mn-ea"/>
              </a:rPr>
              <a:t>Available online at www.cmqcc.org</a:t>
            </a:r>
            <a:endParaRPr lang="en-US" dirty="0">
              <a:solidFill>
                <a:srgbClr val="FF0000"/>
              </a:solidFill>
              <a:latin typeface="Arial"/>
              <a:ea typeface="+mn-ea"/>
            </a:endParaRP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881" y="394204"/>
            <a:ext cx="1003300" cy="638096"/>
          </a:xfrm>
          <a:prstGeom prst="rect">
            <a:avLst/>
          </a:prstGeom>
          <a:noFill/>
          <a:ln>
            <a:noFill/>
          </a:ln>
        </p:spPr>
      </p:pic>
      <p:pic>
        <p:nvPicPr>
          <p:cNvPr id="5" name="Picture 4" descr="Screen Shot 2013-12-19 at 3.29.4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81" y="1032300"/>
            <a:ext cx="4153084" cy="5430956"/>
          </a:xfrm>
          <a:prstGeom prst="rect">
            <a:avLst/>
          </a:prstGeom>
        </p:spPr>
      </p:pic>
    </p:spTree>
    <p:extLst>
      <p:ext uri="{BB962C8B-B14F-4D97-AF65-F5344CB8AC3E}">
        <p14:creationId xmlns:p14="http://schemas.microsoft.com/office/powerpoint/2010/main" val="36367068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83017"/>
            <a:ext cx="4998904"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srgbClr val="00B0F0"/>
                </a:solidFill>
                <a:latin typeface="Calibri" panose="020F0502020204030204"/>
                <a:ea typeface="+mn-ea"/>
              </a:rPr>
              <a:t>Jeanne Mahoney, RN, BSN</a:t>
            </a:r>
          </a:p>
          <a:p>
            <a:pPr eaLnBrk="1" fontAlgn="auto" hangingPunct="1">
              <a:spcBef>
                <a:spcPts val="0"/>
              </a:spcBef>
              <a:spcAft>
                <a:spcPts val="0"/>
              </a:spcAft>
            </a:pPr>
            <a:r>
              <a:rPr lang="en-US" sz="2800" dirty="0" smtClean="0">
                <a:solidFill>
                  <a:srgbClr val="00B0F0"/>
                </a:solidFill>
                <a:latin typeface="Calibri" panose="020F0502020204030204"/>
                <a:ea typeface="+mn-ea"/>
              </a:rPr>
              <a:t>Contact: aim@acog.org</a:t>
            </a:r>
            <a:endParaRPr lang="en-US" sz="2800" dirty="0">
              <a:solidFill>
                <a:srgbClr val="00B0F0"/>
              </a:solidFill>
              <a:latin typeface="Calibri" panose="020F0502020204030204"/>
              <a:ea typeface="+mn-ea"/>
            </a:endParaRPr>
          </a:p>
        </p:txBody>
      </p:sp>
      <p:pic>
        <p:nvPicPr>
          <p:cNvPr id="6" name="Picture 5"/>
          <p:cNvPicPr>
            <a:picLocks noChangeAspect="1"/>
          </p:cNvPicPr>
          <p:nvPr/>
        </p:nvPicPr>
        <p:blipFill>
          <a:blip r:embed="rId3"/>
          <a:stretch>
            <a:fillRect/>
          </a:stretch>
        </p:blipFill>
        <p:spPr>
          <a:xfrm>
            <a:off x="342900" y="1891144"/>
            <a:ext cx="8274719" cy="2493820"/>
          </a:xfrm>
          <a:prstGeom prst="rect">
            <a:avLst/>
          </a:prstGeom>
        </p:spPr>
      </p:pic>
    </p:spTree>
    <p:extLst>
      <p:ext uri="{BB962C8B-B14F-4D97-AF65-F5344CB8AC3E}">
        <p14:creationId xmlns:p14="http://schemas.microsoft.com/office/powerpoint/2010/main" val="4284998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749" b="1"/>
          <a:stretch/>
        </p:blipFill>
        <p:spPr>
          <a:xfrm>
            <a:off x="1392262" y="3696818"/>
            <a:ext cx="6307856" cy="1573619"/>
          </a:xfrm>
          <a:prstGeom prst="rect">
            <a:avLst/>
          </a:prstGeom>
        </p:spPr>
      </p:pic>
      <p:sp>
        <p:nvSpPr>
          <p:cNvPr id="11" name="Title 1"/>
          <p:cNvSpPr txBox="1">
            <a:spLocks/>
          </p:cNvSpPr>
          <p:nvPr/>
        </p:nvSpPr>
        <p:spPr>
          <a:xfrm>
            <a:off x="309716" y="879318"/>
            <a:ext cx="8472948" cy="857250"/>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baseline="0">
                <a:solidFill>
                  <a:schemeClr val="tx1"/>
                </a:solidFill>
                <a:latin typeface="Georgia" panose="02040502050405020303" pitchFamily="18" charset="0"/>
                <a:ea typeface="+mj-ea"/>
                <a:cs typeface="+mj-cs"/>
              </a:defRPr>
            </a:lvl1pPr>
          </a:lstStyle>
          <a:p>
            <a:pPr fontAlgn="auto">
              <a:spcAft>
                <a:spcPts val="0"/>
              </a:spcAft>
            </a:pPr>
            <a:r>
              <a:rPr lang="en-US" sz="3300" dirty="0">
                <a:solidFill>
                  <a:prstClr val="white"/>
                </a:solidFill>
              </a:rPr>
              <a:t> </a:t>
            </a:r>
            <a:r>
              <a:rPr lang="en-US" sz="2925" dirty="0">
                <a:solidFill>
                  <a:srgbClr val="70AD47">
                    <a:lumMod val="40000"/>
                    <a:lumOff val="60000"/>
                  </a:srgbClr>
                </a:solidFill>
              </a:rPr>
              <a:t>Council for Patient Safety in Women’s Health Care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494" t="1679" r="15119" b="74805"/>
          <a:stretch/>
        </p:blipFill>
        <p:spPr>
          <a:xfrm>
            <a:off x="1655119" y="1721912"/>
            <a:ext cx="4629151" cy="8001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026" t="23516" r="31143" b="46250"/>
          <a:stretch/>
        </p:blipFill>
        <p:spPr>
          <a:xfrm>
            <a:off x="1501947" y="2579657"/>
            <a:ext cx="2753978" cy="95388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3516" r="80974" b="46250"/>
          <a:stretch/>
        </p:blipFill>
        <p:spPr>
          <a:xfrm>
            <a:off x="6479105" y="1608108"/>
            <a:ext cx="1200150" cy="102870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8703" t="25195" b="46608"/>
          <a:stretch/>
        </p:blipFill>
        <p:spPr>
          <a:xfrm>
            <a:off x="5866784" y="2669020"/>
            <a:ext cx="1812471" cy="88079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839"/>
          <a:stretch/>
        </p:blipFill>
        <p:spPr>
          <a:xfrm>
            <a:off x="4236984" y="2873674"/>
            <a:ext cx="1649509" cy="533350"/>
          </a:xfrm>
          <a:prstGeom prst="rect">
            <a:avLst/>
          </a:prstGeom>
        </p:spPr>
      </p:pic>
    </p:spTree>
    <p:extLst>
      <p:ext uri="{BB962C8B-B14F-4D97-AF65-F5344CB8AC3E}">
        <p14:creationId xmlns:p14="http://schemas.microsoft.com/office/powerpoint/2010/main" val="3312322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anose="02020502050305020303" pitchFamily="18" charset="0"/>
              </a:rPr>
              <a:t>BC Accuracy September Data:</a:t>
            </a:r>
            <a:br>
              <a:rPr lang="en-US" altLang="en-US" sz="4000" b="1" dirty="0" smtClean="0">
                <a:solidFill>
                  <a:srgbClr val="F58466"/>
                </a:solidFill>
                <a:latin typeface="Goudy Old Style" panose="02020502050305020303" pitchFamily="18" charset="0"/>
              </a:rPr>
            </a:br>
            <a:r>
              <a:rPr lang="en-US" altLang="en-US" sz="4000" b="1" dirty="0" smtClean="0">
                <a:solidFill>
                  <a:srgbClr val="F58466"/>
                </a:solidFill>
                <a:latin typeface="Goudy Old Style" panose="02020502050305020303" pitchFamily="18" charset="0"/>
              </a:rPr>
              <a:t>All Variables</a:t>
            </a:r>
            <a:endParaRPr lang="en-US" altLang="en-US" sz="2800" b="1" dirty="0" smtClean="0">
              <a:solidFill>
                <a:srgbClr val="F58466"/>
              </a:solidFill>
              <a:latin typeface="Goudy Old Style" panose="02020502050305020303" pitchFamily="18" charset="0"/>
            </a:endParaRPr>
          </a:p>
        </p:txBody>
      </p:sp>
      <p:sp>
        <p:nvSpPr>
          <p:cNvPr id="4099" name="TextBox 1"/>
          <p:cNvSpPr txBox="1">
            <a:spLocks noChangeArrowheads="1"/>
          </p:cNvSpPr>
          <p:nvPr/>
        </p:nvSpPr>
        <p:spPr bwMode="auto">
          <a:xfrm>
            <a:off x="838200" y="6096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100" name="TextBox 2"/>
          <p:cNvSpPr txBox="1">
            <a:spLocks noChangeArrowheads="1"/>
          </p:cNvSpPr>
          <p:nvPr/>
        </p:nvSpPr>
        <p:spPr bwMode="auto">
          <a:xfrm>
            <a:off x="-699" y="5334000"/>
            <a:ext cx="631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dirty="0" smtClean="0">
                <a:latin typeface="Arial" panose="020B0604020202020204" pitchFamily="34" charset="0"/>
              </a:rPr>
              <a:t>Goal = </a:t>
            </a:r>
            <a:r>
              <a:rPr lang="en-US" altLang="en-US" sz="1400" b="1" dirty="0" smtClean="0">
                <a:latin typeface="Arial" panose="020B0604020202020204" pitchFamily="34" charset="0"/>
              </a:rPr>
              <a:t>95.0% </a:t>
            </a:r>
            <a:r>
              <a:rPr lang="en-US" altLang="en-US" sz="1400" dirty="0" smtClean="0">
                <a:latin typeface="Arial" panose="020B0604020202020204" pitchFamily="34" charset="0"/>
              </a:rPr>
              <a:t>(red dashed line)</a:t>
            </a:r>
          </a:p>
          <a:p>
            <a:pPr>
              <a:spcBef>
                <a:spcPct val="0"/>
              </a:spcBef>
              <a:buFontTx/>
              <a:buNone/>
            </a:pPr>
            <a:r>
              <a:rPr lang="en-US" altLang="en-US" sz="1400" dirty="0" smtClean="0">
                <a:latin typeface="Arial" panose="020B0604020202020204" pitchFamily="34" charset="0"/>
              </a:rPr>
              <a:t>Baseline = </a:t>
            </a:r>
            <a:r>
              <a:rPr lang="en-US" altLang="en-US" sz="1400" b="1" dirty="0" smtClean="0">
                <a:latin typeface="Arial" panose="020B0604020202020204" pitchFamily="34" charset="0"/>
              </a:rPr>
              <a:t>87.0% </a:t>
            </a:r>
            <a:r>
              <a:rPr lang="en-US" altLang="en-US" sz="1400" dirty="0" smtClean="0">
                <a:latin typeface="Arial" panose="020B0604020202020204" pitchFamily="34" charset="0"/>
              </a:rPr>
              <a:t>(blue dash dot line)</a:t>
            </a:r>
          </a:p>
          <a:p>
            <a:pPr>
              <a:spcBef>
                <a:spcPct val="0"/>
              </a:spcBef>
              <a:buFontTx/>
              <a:buNone/>
            </a:pPr>
            <a:r>
              <a:rPr lang="en-US" altLang="en-US" sz="1400" dirty="0" smtClean="0">
                <a:latin typeface="Arial" panose="020B0604020202020204" pitchFamily="34" charset="0"/>
              </a:rPr>
              <a:t>Overall </a:t>
            </a:r>
            <a:r>
              <a:rPr lang="en-US" altLang="en-US" sz="1400" dirty="0">
                <a:latin typeface="Arial" panose="020B0604020202020204" pitchFamily="34" charset="0"/>
              </a:rPr>
              <a:t>accuracy for all 17 </a:t>
            </a:r>
            <a:r>
              <a:rPr lang="en-US" altLang="en-US" sz="1400" dirty="0" smtClean="0">
                <a:latin typeface="Arial" panose="020B0604020202020204" pitchFamily="34" charset="0"/>
              </a:rPr>
              <a:t>variables for September </a:t>
            </a:r>
            <a:r>
              <a:rPr lang="en-US" altLang="en-US" sz="1400" dirty="0">
                <a:latin typeface="Arial" panose="020B0604020202020204" pitchFamily="34" charset="0"/>
              </a:rPr>
              <a:t>= </a:t>
            </a:r>
            <a:r>
              <a:rPr lang="en-US" altLang="en-US" sz="1400" b="1" dirty="0" smtClean="0">
                <a:latin typeface="Arial" panose="020B0604020202020204" pitchFamily="34" charset="0"/>
              </a:rPr>
              <a:t>95.3% </a:t>
            </a:r>
            <a:r>
              <a:rPr lang="en-US" altLang="en-US" sz="1400" dirty="0" smtClean="0">
                <a:latin typeface="Arial" panose="020B0604020202020204" pitchFamily="34" charset="0"/>
              </a:rPr>
              <a:t>(black dotted line)</a:t>
            </a:r>
            <a:endParaRPr lang="en-US" altLang="en-US" sz="1400" b="1" dirty="0">
              <a:latin typeface="Arial" panose="020B0604020202020204" pitchFamily="34" charset="0"/>
            </a:endParaRPr>
          </a:p>
          <a:p>
            <a:pPr>
              <a:spcBef>
                <a:spcPct val="0"/>
              </a:spcBef>
              <a:buFontTx/>
              <a:buNone/>
            </a:pPr>
            <a:r>
              <a:rPr lang="en-US" altLang="en-US" sz="1400" b="1" dirty="0">
                <a:latin typeface="Arial" panose="020B0604020202020204" pitchFamily="34" charset="0"/>
              </a:rPr>
              <a:t>Total Hospitals </a:t>
            </a:r>
            <a:r>
              <a:rPr lang="en-US" altLang="en-US" sz="1400" b="1" dirty="0" smtClean="0">
                <a:latin typeface="Arial" panose="020B0604020202020204" pitchFamily="34" charset="0"/>
              </a:rPr>
              <a:t>Reporting August Data </a:t>
            </a:r>
            <a:r>
              <a:rPr lang="en-US" altLang="en-US" sz="1400" b="1" dirty="0">
                <a:latin typeface="Arial" panose="020B0604020202020204" pitchFamily="34" charset="0"/>
              </a:rPr>
              <a:t>= </a:t>
            </a:r>
            <a:r>
              <a:rPr lang="en-US" altLang="en-US" sz="1400" b="1" dirty="0" smtClean="0">
                <a:latin typeface="Arial" panose="020B0604020202020204" pitchFamily="34" charset="0"/>
              </a:rPr>
              <a:t>86</a:t>
            </a:r>
            <a:endParaRPr lang="en-US" altLang="en-US" sz="1400" b="1" dirty="0">
              <a:solidFill>
                <a:srgbClr val="FF0000"/>
              </a:solidFill>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625126893"/>
              </p:ext>
            </p:extLst>
          </p:nvPr>
        </p:nvGraphicFramePr>
        <p:xfrm>
          <a:off x="0" y="1219200"/>
          <a:ext cx="9210675" cy="4191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0796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273" y="291544"/>
            <a:ext cx="3741521" cy="999242"/>
          </a:xfrm>
          <a:prstGeom prst="rect">
            <a:avLst/>
          </a:prstGeom>
        </p:spPr>
      </p:pic>
      <p:sp>
        <p:nvSpPr>
          <p:cNvPr id="12" name="Content Placeholder 2"/>
          <p:cNvSpPr txBox="1">
            <a:spLocks/>
          </p:cNvSpPr>
          <p:nvPr/>
        </p:nvSpPr>
        <p:spPr>
          <a:xfrm>
            <a:off x="2117972" y="2760105"/>
            <a:ext cx="6487711" cy="3739847"/>
          </a:xfrm>
          <a:prstGeom prst="rect">
            <a:avLst/>
          </a:prstGeom>
          <a:solidFill>
            <a:srgbClr val="CC99FF"/>
          </a:solidFill>
          <a:ln>
            <a:solidFill>
              <a:schemeClr val="bg1"/>
            </a:solidFill>
          </a:ln>
          <a:effectLst>
            <a:outerShdw blurRad="50800" dist="38100" dir="5400000" algn="t"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sz="169" dirty="0">
              <a:solidFill>
                <a:prstClr val="black"/>
              </a:solidFill>
              <a:effectLst>
                <a:outerShdw blurRad="38100" dist="38100" dir="2700000" algn="tl">
                  <a:srgbClr val="000000">
                    <a:alpha val="43137"/>
                  </a:srgbClr>
                </a:outerShdw>
              </a:effectLst>
              <a:latin typeface="Georgia" panose="02040502050405020303" pitchFamily="18" charset="0"/>
            </a:endParaRPr>
          </a:p>
          <a:p>
            <a:pPr marL="0" indent="0" fontAlgn="auto">
              <a:spcAft>
                <a:spcPts val="0"/>
              </a:spcAft>
              <a:buFont typeface="Arial" panose="020B0604020202020204" pitchFamily="34" charset="0"/>
              <a:buNone/>
            </a:pPr>
            <a:r>
              <a:rPr lang="en-US" b="1" dirty="0">
                <a:solidFill>
                  <a:prstClr val="black"/>
                </a:solidFill>
                <a:effectLst>
                  <a:outerShdw blurRad="38100" dist="38100" dir="2700000" algn="tl">
                    <a:srgbClr val="000000">
                      <a:alpha val="43137"/>
                    </a:srgbClr>
                  </a:outerShdw>
                </a:effectLst>
                <a:latin typeface="Calibri Light" panose="020F0302020204030204"/>
              </a:rPr>
              <a:t>AIM Objectives:</a:t>
            </a:r>
          </a:p>
          <a:p>
            <a:pPr marL="216992" indent="-216992" fontAlgn="auto">
              <a:spcAft>
                <a:spcPts val="0"/>
              </a:spcAft>
              <a:buFont typeface="+mj-lt"/>
              <a:buAutoNum type="arabicPeriod"/>
            </a:pPr>
            <a:r>
              <a:rPr lang="en-US" sz="2000" dirty="0">
                <a:solidFill>
                  <a:prstClr val="black"/>
                </a:solidFill>
                <a:latin typeface="Calibri Light" panose="020F0302020204030204"/>
              </a:rPr>
              <a:t>Partner development and strengthening</a:t>
            </a:r>
          </a:p>
          <a:p>
            <a:pPr marL="216992" indent="-216992" fontAlgn="auto">
              <a:spcAft>
                <a:spcPts val="0"/>
              </a:spcAft>
              <a:buFont typeface="+mj-lt"/>
              <a:buAutoNum type="arabicPeriod"/>
            </a:pPr>
            <a:r>
              <a:rPr lang="en-US" sz="2000" dirty="0">
                <a:solidFill>
                  <a:prstClr val="black"/>
                </a:solidFill>
                <a:latin typeface="Calibri Light" panose="020F0302020204030204"/>
              </a:rPr>
              <a:t>Maternal safety bundle implementation</a:t>
            </a:r>
          </a:p>
          <a:p>
            <a:pPr marL="216992" indent="-216992" fontAlgn="auto">
              <a:spcAft>
                <a:spcPts val="0"/>
              </a:spcAft>
              <a:buFont typeface="+mj-lt"/>
              <a:buAutoNum type="arabicPeriod"/>
            </a:pPr>
            <a:r>
              <a:rPr lang="en-US" sz="2000" dirty="0">
                <a:solidFill>
                  <a:prstClr val="black"/>
                </a:solidFill>
                <a:latin typeface="Calibri Light" panose="020F0302020204030204"/>
              </a:rPr>
              <a:t>Develop and implement new maternal safety bundles on safe reduction of primary Cesarean births, improvement of content and access to postpartum care, and reduction of </a:t>
            </a:r>
            <a:r>
              <a:rPr lang="en-US" sz="2000" dirty="0" err="1">
                <a:solidFill>
                  <a:prstClr val="black"/>
                </a:solidFill>
                <a:latin typeface="Calibri Light" panose="020F0302020204030204"/>
              </a:rPr>
              <a:t>peripartum</a:t>
            </a:r>
            <a:r>
              <a:rPr lang="en-US" sz="2000" dirty="0">
                <a:solidFill>
                  <a:prstClr val="black"/>
                </a:solidFill>
                <a:latin typeface="Calibri Light" panose="020F0302020204030204"/>
              </a:rPr>
              <a:t> racial disparities. </a:t>
            </a:r>
          </a:p>
          <a:p>
            <a:pPr marL="216992" indent="-216992" fontAlgn="auto">
              <a:spcAft>
                <a:spcPts val="0"/>
              </a:spcAft>
              <a:buFont typeface="+mj-lt"/>
              <a:buAutoNum type="arabicPeriod"/>
            </a:pPr>
            <a:r>
              <a:rPr lang="en-US" sz="2000" dirty="0">
                <a:solidFill>
                  <a:prstClr val="black"/>
                </a:solidFill>
                <a:latin typeface="Calibri Light" panose="020F0302020204030204"/>
              </a:rPr>
              <a:t>State and national data infrastructure development</a:t>
            </a:r>
          </a:p>
          <a:p>
            <a:pPr marL="216992" indent="-216992" fontAlgn="auto">
              <a:spcAft>
                <a:spcPts val="0"/>
              </a:spcAft>
              <a:buFont typeface="+mj-lt"/>
              <a:buAutoNum type="arabicPeriod"/>
            </a:pPr>
            <a:r>
              <a:rPr lang="en-US" sz="2000" dirty="0">
                <a:solidFill>
                  <a:prstClr val="black"/>
                </a:solidFill>
                <a:latin typeface="Calibri Light" panose="020F0302020204030204"/>
              </a:rPr>
              <a:t>Provide intensive technical assistance</a:t>
            </a:r>
          </a:p>
        </p:txBody>
      </p:sp>
      <p:pic>
        <p:nvPicPr>
          <p:cNvPr id="2052" name="Picture 4" descr="http://4vector.com/i/free-vector-hrsa-mchb_083262_hrsa-mch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453" b="32773"/>
          <a:stretch/>
        </p:blipFill>
        <p:spPr bwMode="auto">
          <a:xfrm>
            <a:off x="460634" y="5068642"/>
            <a:ext cx="1657338" cy="5763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7412" y="1563780"/>
            <a:ext cx="6998461" cy="923330"/>
          </a:xfrm>
          <a:prstGeom prst="rect">
            <a:avLst/>
          </a:prstGeom>
          <a:solidFill>
            <a:schemeClr val="accent6">
              <a:lumMod val="20000"/>
              <a:lumOff val="80000"/>
            </a:schemeClr>
          </a:solidFill>
          <a:ln>
            <a:solidFill>
              <a:schemeClr val="bg1"/>
            </a:solidFill>
          </a:ln>
          <a:effectLst>
            <a:outerShdw blurRad="50800" dist="38100" dir="8100000" algn="tr" rotWithShape="0">
              <a:prstClr val="black">
                <a:alpha val="40000"/>
              </a:prstClr>
            </a:outerShdw>
          </a:effectLst>
        </p:spPr>
        <p:txBody>
          <a:bodyPr wrap="square">
            <a:spAutoFit/>
          </a:bodyPr>
          <a:lstStyle/>
          <a:p>
            <a:pPr algn="ctr" eaLnBrk="1" fontAlgn="auto" hangingPunct="1">
              <a:spcBef>
                <a:spcPts val="0"/>
              </a:spcBef>
              <a:spcAft>
                <a:spcPts val="0"/>
              </a:spcAft>
            </a:pPr>
            <a:r>
              <a:rPr lang="en-US" dirty="0">
                <a:solidFill>
                  <a:prstClr val="black"/>
                </a:solidFill>
                <a:latin typeface="Calibri Light" panose="020F0302020204030204"/>
                <a:ea typeface="+mn-ea"/>
              </a:rPr>
              <a:t>In 2014 the Council was awarded a 4 year cooperative agreement from the Health Resources and Services Administration (HSRA) Maternal and Child Health Bureau (MCHB)</a:t>
            </a:r>
          </a:p>
        </p:txBody>
      </p:sp>
    </p:spTree>
    <p:extLst>
      <p:ext uri="{BB962C8B-B14F-4D97-AF65-F5344CB8AC3E}">
        <p14:creationId xmlns:p14="http://schemas.microsoft.com/office/powerpoint/2010/main" val="12891147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383" y="2472804"/>
            <a:ext cx="6907575" cy="2846933"/>
          </a:xfrm>
          <a:prstGeom prst="rect">
            <a:avLst/>
          </a:prstGeom>
          <a:noFill/>
        </p:spPr>
        <p:txBody>
          <a:bodyPr wrap="square" rtlCol="0">
            <a:spAutoFit/>
          </a:bodyPr>
          <a:lstStyle/>
          <a:p>
            <a:pPr eaLnBrk="1" fontAlgn="auto" hangingPunct="1">
              <a:spcBef>
                <a:spcPts val="0"/>
              </a:spcBef>
              <a:spcAft>
                <a:spcPts val="0"/>
              </a:spcAft>
            </a:pPr>
            <a:endParaRPr lang="en-US" sz="2100" dirty="0">
              <a:solidFill>
                <a:srgbClr val="7030A0"/>
              </a:solidFill>
              <a:latin typeface="Georgia" panose="02040502050405020303" pitchFamily="18" charset="0"/>
              <a:ea typeface="+mn-ea"/>
            </a:endParaRPr>
          </a:p>
          <a:p>
            <a:pPr algn="ctr" eaLnBrk="1" fontAlgn="auto" hangingPunct="1">
              <a:spcBef>
                <a:spcPts val="0"/>
              </a:spcBef>
              <a:spcAft>
                <a:spcPts val="0"/>
              </a:spcAft>
            </a:pPr>
            <a:r>
              <a:rPr lang="en-US" sz="3200" b="1" dirty="0">
                <a:solidFill>
                  <a:srgbClr val="00B0F0"/>
                </a:solidFill>
                <a:latin typeface="Calibri" panose="020F0502020204030204"/>
                <a:ea typeface="+mn-ea"/>
              </a:rPr>
              <a:t>Goals of AIM</a:t>
            </a:r>
          </a:p>
          <a:p>
            <a:pPr eaLnBrk="1" fontAlgn="auto" hangingPunct="1">
              <a:spcBef>
                <a:spcPts val="0"/>
              </a:spcBef>
              <a:spcAft>
                <a:spcPts val="0"/>
              </a:spcAft>
            </a:pPr>
            <a:endParaRPr lang="en-US" sz="2100" dirty="0">
              <a:solidFill>
                <a:srgbClr val="7030A0"/>
              </a:solidFill>
              <a:latin typeface="Calibri" panose="020F0502020204030204"/>
              <a:ea typeface="+mn-ea"/>
            </a:endParaRPr>
          </a:p>
          <a:p>
            <a:pPr eaLnBrk="1" fontAlgn="auto" hangingPunct="1">
              <a:spcBef>
                <a:spcPts val="0"/>
              </a:spcBef>
              <a:spcAft>
                <a:spcPts val="0"/>
              </a:spcAft>
            </a:pPr>
            <a:r>
              <a:rPr lang="en-US" sz="2100" dirty="0">
                <a:solidFill>
                  <a:prstClr val="white"/>
                </a:solidFill>
                <a:latin typeface="Calibri" panose="020F0502020204030204"/>
                <a:ea typeface="+mn-ea"/>
              </a:rPr>
              <a:t>By the end of 2018:</a:t>
            </a:r>
          </a:p>
          <a:p>
            <a:pPr eaLnBrk="1" fontAlgn="auto" hangingPunct="1">
              <a:spcBef>
                <a:spcPts val="0"/>
              </a:spcBef>
              <a:spcAft>
                <a:spcPts val="0"/>
              </a:spcAft>
            </a:pPr>
            <a:endParaRPr lang="en-US" sz="2100" dirty="0">
              <a:solidFill>
                <a:prstClr val="white"/>
              </a:solidFill>
              <a:latin typeface="Calibri" panose="020F0502020204030204"/>
              <a:ea typeface="+mn-ea"/>
            </a:endParaRPr>
          </a:p>
          <a:p>
            <a:pPr marL="385763" indent="-385763" eaLnBrk="1" fontAlgn="auto" hangingPunct="1">
              <a:spcBef>
                <a:spcPts val="0"/>
              </a:spcBef>
              <a:spcAft>
                <a:spcPts val="0"/>
              </a:spcAft>
              <a:buFont typeface="+mj-lt"/>
              <a:buAutoNum type="arabicPeriod"/>
            </a:pPr>
            <a:r>
              <a:rPr lang="en-US" sz="2100" dirty="0">
                <a:solidFill>
                  <a:prstClr val="white"/>
                </a:solidFill>
                <a:latin typeface="Calibri" panose="020F0502020204030204"/>
                <a:ea typeface="+mn-ea"/>
              </a:rPr>
              <a:t>Reduce maternal mortality by 1,000 deaths</a:t>
            </a:r>
          </a:p>
          <a:p>
            <a:pPr marL="385763" indent="-385763" eaLnBrk="1" fontAlgn="auto" hangingPunct="1">
              <a:spcBef>
                <a:spcPts val="0"/>
              </a:spcBef>
              <a:spcAft>
                <a:spcPts val="0"/>
              </a:spcAft>
              <a:buFont typeface="+mj-lt"/>
              <a:buAutoNum type="arabicPeriod"/>
            </a:pPr>
            <a:endParaRPr lang="en-US" sz="2100" dirty="0">
              <a:solidFill>
                <a:prstClr val="white"/>
              </a:solidFill>
              <a:latin typeface="Calibri" panose="020F0502020204030204"/>
              <a:ea typeface="+mn-ea"/>
            </a:endParaRPr>
          </a:p>
          <a:p>
            <a:pPr marL="385763" indent="-385763" eaLnBrk="1" fontAlgn="auto" hangingPunct="1">
              <a:spcBef>
                <a:spcPts val="0"/>
              </a:spcBef>
              <a:spcAft>
                <a:spcPts val="0"/>
              </a:spcAft>
              <a:buFont typeface="+mj-lt"/>
              <a:buAutoNum type="arabicPeriod"/>
            </a:pPr>
            <a:r>
              <a:rPr lang="en-US" sz="2100" dirty="0">
                <a:solidFill>
                  <a:prstClr val="white"/>
                </a:solidFill>
                <a:latin typeface="Calibri" panose="020F0502020204030204"/>
                <a:ea typeface="+mn-ea"/>
              </a:rPr>
              <a:t>Reduce severe maternal morbidity by 100,000 incidents</a:t>
            </a:r>
          </a:p>
        </p:txBody>
      </p:sp>
      <p:pic>
        <p:nvPicPr>
          <p:cNvPr id="5" name="Picture 4"/>
          <p:cNvPicPr>
            <a:picLocks noChangeAspect="1"/>
          </p:cNvPicPr>
          <p:nvPr/>
        </p:nvPicPr>
        <p:blipFill>
          <a:blip r:embed="rId2"/>
          <a:stretch>
            <a:fillRect/>
          </a:stretch>
        </p:blipFill>
        <p:spPr>
          <a:xfrm>
            <a:off x="177598" y="190287"/>
            <a:ext cx="2784533" cy="743661"/>
          </a:xfrm>
          <a:prstGeom prst="rect">
            <a:avLst/>
          </a:prstGeom>
        </p:spPr>
      </p:pic>
    </p:spTree>
    <p:extLst>
      <p:ext uri="{BB962C8B-B14F-4D97-AF65-F5344CB8AC3E}">
        <p14:creationId xmlns:p14="http://schemas.microsoft.com/office/powerpoint/2010/main" val="2623030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543051"/>
            <a:ext cx="6572250" cy="742951"/>
          </a:xfrm>
          <a:noFill/>
          <a:ln>
            <a:noFill/>
          </a:ln>
        </p:spPr>
        <p:txBody>
          <a:bodyPr>
            <a:normAutofit/>
          </a:bodyPr>
          <a:lstStyle/>
          <a:p>
            <a:r>
              <a:rPr lang="en-US" dirty="0" smtClean="0">
                <a:solidFill>
                  <a:srgbClr val="CC99FF"/>
                </a:solidFill>
              </a:rPr>
              <a:t>AIM Strategies</a:t>
            </a:r>
            <a:endParaRPr lang="en-US" dirty="0">
              <a:solidFill>
                <a:srgbClr val="CC99FF"/>
              </a:solidFill>
            </a:endParaRPr>
          </a:p>
        </p:txBody>
      </p:sp>
      <p:sp>
        <p:nvSpPr>
          <p:cNvPr id="3" name="Content Placeholder 2"/>
          <p:cNvSpPr>
            <a:spLocks noGrp="1"/>
          </p:cNvSpPr>
          <p:nvPr>
            <p:ph idx="1"/>
          </p:nvPr>
        </p:nvSpPr>
        <p:spPr>
          <a:xfrm>
            <a:off x="881349" y="2434815"/>
            <a:ext cx="7568588" cy="3217084"/>
          </a:xfrm>
        </p:spPr>
        <p:txBody>
          <a:bodyPr>
            <a:normAutofit fontScale="85000" lnSpcReduction="20000"/>
          </a:bodyPr>
          <a:lstStyle/>
          <a:p>
            <a:r>
              <a:rPr lang="en-US" dirty="0" smtClean="0">
                <a:solidFill>
                  <a:srgbClr val="00B0F0"/>
                </a:solidFill>
                <a:cs typeface="Times New Roman" panose="02020603050405020304" pitchFamily="18" charset="0"/>
              </a:rPr>
              <a:t>Partner with provider organizations, public health and perinatal associations</a:t>
            </a:r>
          </a:p>
          <a:p>
            <a:r>
              <a:rPr lang="en-US" dirty="0" smtClean="0">
                <a:solidFill>
                  <a:srgbClr val="00B0F0"/>
                </a:solidFill>
                <a:cs typeface="Times New Roman" panose="02020603050405020304" pitchFamily="18" charset="0"/>
              </a:rPr>
              <a:t>Provide tools and TA for self-evaluation and quality improvement planning</a:t>
            </a:r>
          </a:p>
          <a:p>
            <a:r>
              <a:rPr lang="en-US" dirty="0" smtClean="0">
                <a:solidFill>
                  <a:srgbClr val="00B0F0"/>
                </a:solidFill>
                <a:cs typeface="Times New Roman" panose="02020603050405020304" pitchFamily="18" charset="0"/>
              </a:rPr>
              <a:t>Provide step by step implementation training</a:t>
            </a:r>
          </a:p>
          <a:p>
            <a:r>
              <a:rPr lang="en-US" dirty="0" smtClean="0">
                <a:solidFill>
                  <a:srgbClr val="00B0F0"/>
                </a:solidFill>
                <a:cs typeface="Times New Roman" panose="02020603050405020304" pitchFamily="18" charset="0"/>
              </a:rPr>
              <a:t>Provide real time data to promote quality improvement initiatives</a:t>
            </a:r>
          </a:p>
          <a:p>
            <a:r>
              <a:rPr lang="en-US" dirty="0" smtClean="0">
                <a:solidFill>
                  <a:srgbClr val="00B0F0"/>
                </a:solidFill>
                <a:cs typeface="Times New Roman" panose="02020603050405020304" pitchFamily="18" charset="0"/>
              </a:rPr>
              <a:t>Building on existing platforms and initiatives</a:t>
            </a:r>
          </a:p>
          <a:p>
            <a:r>
              <a:rPr lang="en-US" dirty="0" smtClean="0">
                <a:solidFill>
                  <a:srgbClr val="00B0F0"/>
                </a:solidFill>
                <a:cs typeface="Times New Roman" panose="02020603050405020304" pitchFamily="18" charset="0"/>
              </a:rPr>
              <a:t>Expect incremental adoption</a:t>
            </a:r>
          </a:p>
        </p:txBody>
      </p:sp>
      <p:pic>
        <p:nvPicPr>
          <p:cNvPr id="6" name="Picture 5"/>
          <p:cNvPicPr>
            <a:picLocks noChangeAspect="1"/>
          </p:cNvPicPr>
          <p:nvPr/>
        </p:nvPicPr>
        <p:blipFill>
          <a:blip r:embed="rId3"/>
          <a:stretch>
            <a:fillRect/>
          </a:stretch>
        </p:blipFill>
        <p:spPr>
          <a:xfrm>
            <a:off x="116505" y="263900"/>
            <a:ext cx="2784533" cy="743661"/>
          </a:xfrm>
          <a:prstGeom prst="rect">
            <a:avLst/>
          </a:prstGeom>
        </p:spPr>
      </p:pic>
    </p:spTree>
    <p:extLst>
      <p:ext uri="{BB962C8B-B14F-4D97-AF65-F5344CB8AC3E}">
        <p14:creationId xmlns:p14="http://schemas.microsoft.com/office/powerpoint/2010/main" val="1990077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3455"/>
            <a:ext cx="7886700" cy="1538897"/>
          </a:xfrm>
        </p:spPr>
        <p:txBody>
          <a:bodyPr>
            <a:normAutofit/>
          </a:bodyPr>
          <a:lstStyle/>
          <a:p>
            <a:r>
              <a:rPr lang="en-US" sz="3200" dirty="0" smtClean="0">
                <a:solidFill>
                  <a:srgbClr val="CC99FF"/>
                </a:solidFill>
                <a:latin typeface="+mn-lt"/>
              </a:rPr>
              <a:t>Align with National Strategies</a:t>
            </a:r>
            <a:endParaRPr lang="en-US" sz="3200" dirty="0">
              <a:solidFill>
                <a:srgbClr val="CC99FF"/>
              </a:solidFill>
              <a:latin typeface="+mn-lt"/>
            </a:endParaRPr>
          </a:p>
        </p:txBody>
      </p:sp>
      <p:sp>
        <p:nvSpPr>
          <p:cNvPr id="3" name="Content Placeholder 2"/>
          <p:cNvSpPr>
            <a:spLocks noGrp="1"/>
          </p:cNvSpPr>
          <p:nvPr>
            <p:ph idx="1"/>
          </p:nvPr>
        </p:nvSpPr>
        <p:spPr>
          <a:xfrm>
            <a:off x="628650" y="1580450"/>
            <a:ext cx="7886700" cy="2700605"/>
          </a:xfrm>
        </p:spPr>
        <p:txBody>
          <a:bodyPr>
            <a:normAutofit lnSpcReduction="10000"/>
          </a:bodyPr>
          <a:lstStyle/>
          <a:p>
            <a:pPr>
              <a:lnSpc>
                <a:spcPct val="100000"/>
              </a:lnSpc>
            </a:pPr>
            <a:r>
              <a:rPr lang="en-US" dirty="0" smtClean="0">
                <a:solidFill>
                  <a:schemeClr val="accent6">
                    <a:lumMod val="40000"/>
                    <a:lumOff val="60000"/>
                  </a:schemeClr>
                </a:solidFill>
              </a:rPr>
              <a:t>Partnership for Patients/HENS</a:t>
            </a:r>
          </a:p>
          <a:p>
            <a:pPr>
              <a:lnSpc>
                <a:spcPct val="100000"/>
              </a:lnSpc>
            </a:pPr>
            <a:r>
              <a:rPr lang="en-US" dirty="0" smtClean="0">
                <a:solidFill>
                  <a:schemeClr val="accent6">
                    <a:lumMod val="40000"/>
                    <a:lumOff val="60000"/>
                  </a:schemeClr>
                </a:solidFill>
              </a:rPr>
              <a:t>AHRQ – Team Steeps</a:t>
            </a:r>
          </a:p>
          <a:p>
            <a:pPr>
              <a:lnSpc>
                <a:spcPct val="100000"/>
              </a:lnSpc>
            </a:pPr>
            <a:r>
              <a:rPr lang="en-US" dirty="0" smtClean="0">
                <a:solidFill>
                  <a:schemeClr val="accent6">
                    <a:lumMod val="40000"/>
                    <a:lumOff val="60000"/>
                  </a:schemeClr>
                </a:solidFill>
              </a:rPr>
              <a:t>Joint Commission</a:t>
            </a:r>
          </a:p>
          <a:p>
            <a:pPr>
              <a:lnSpc>
                <a:spcPct val="100000"/>
              </a:lnSpc>
            </a:pPr>
            <a:r>
              <a:rPr lang="en-US" dirty="0" smtClean="0">
                <a:solidFill>
                  <a:schemeClr val="accent6">
                    <a:lumMod val="40000"/>
                    <a:lumOff val="60000"/>
                  </a:schemeClr>
                </a:solidFill>
              </a:rPr>
              <a:t>COIIN</a:t>
            </a:r>
            <a:endParaRPr lang="en-US" dirty="0">
              <a:solidFill>
                <a:schemeClr val="accent6">
                  <a:lumMod val="40000"/>
                  <a:lumOff val="60000"/>
                </a:schemeClr>
              </a:solidFill>
            </a:endParaRPr>
          </a:p>
          <a:p>
            <a:pPr>
              <a:lnSpc>
                <a:spcPct val="100000"/>
              </a:lnSpc>
            </a:pPr>
            <a:r>
              <a:rPr lang="en-US" dirty="0">
                <a:solidFill>
                  <a:schemeClr val="accent6">
                    <a:lumMod val="40000"/>
                    <a:lumOff val="60000"/>
                  </a:schemeClr>
                </a:solidFill>
              </a:rPr>
              <a:t>Healthy Start</a:t>
            </a:r>
          </a:p>
          <a:p>
            <a:endParaRPr lang="en-US" dirty="0"/>
          </a:p>
        </p:txBody>
      </p:sp>
      <p:pic>
        <p:nvPicPr>
          <p:cNvPr id="4" name="Picture 3"/>
          <p:cNvPicPr>
            <a:picLocks noChangeAspect="1"/>
          </p:cNvPicPr>
          <p:nvPr/>
        </p:nvPicPr>
        <p:blipFill>
          <a:blip r:embed="rId2"/>
          <a:stretch>
            <a:fillRect/>
          </a:stretch>
        </p:blipFill>
        <p:spPr>
          <a:xfrm>
            <a:off x="124829" y="231550"/>
            <a:ext cx="2784533" cy="743661"/>
          </a:xfrm>
          <a:prstGeom prst="rect">
            <a:avLst/>
          </a:prstGeom>
        </p:spPr>
      </p:pic>
      <p:sp>
        <p:nvSpPr>
          <p:cNvPr id="5" name="TextBox 4"/>
          <p:cNvSpPr txBox="1"/>
          <p:nvPr/>
        </p:nvSpPr>
        <p:spPr>
          <a:xfrm>
            <a:off x="628650" y="4281055"/>
            <a:ext cx="8193232" cy="2308324"/>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srgbClr val="00B0F0"/>
                </a:solidFill>
                <a:latin typeface="Calibri" panose="020F0502020204030204"/>
                <a:ea typeface="+mn-ea"/>
              </a:rPr>
              <a:t>Incorporate and share work on Maternal Safety</a:t>
            </a:r>
          </a:p>
          <a:p>
            <a:pPr marL="457200" indent="-457200" eaLnBrk="1" fontAlgn="auto" hangingPunct="1">
              <a:spcBef>
                <a:spcPts val="0"/>
              </a:spcBef>
              <a:spcAft>
                <a:spcPts val="0"/>
              </a:spcAft>
              <a:buFont typeface="Arial" panose="020B0604020202020204" pitchFamily="34" charset="0"/>
              <a:buChar char="•"/>
            </a:pPr>
            <a:r>
              <a:rPr lang="en-US" sz="2800" dirty="0" smtClean="0">
                <a:solidFill>
                  <a:srgbClr val="CC99FF"/>
                </a:solidFill>
                <a:latin typeface="Calibri" panose="020F0502020204030204"/>
                <a:ea typeface="+mn-ea"/>
              </a:rPr>
              <a:t>CMQCC </a:t>
            </a:r>
          </a:p>
          <a:p>
            <a:pPr marL="457200" indent="-457200" eaLnBrk="1" fontAlgn="auto" hangingPunct="1">
              <a:spcBef>
                <a:spcPts val="0"/>
              </a:spcBef>
              <a:spcAft>
                <a:spcPts val="0"/>
              </a:spcAft>
              <a:buFont typeface="Arial" panose="020B0604020202020204" pitchFamily="34" charset="0"/>
              <a:buChar char="•"/>
            </a:pPr>
            <a:r>
              <a:rPr lang="en-US" sz="2800" dirty="0" smtClean="0">
                <a:solidFill>
                  <a:srgbClr val="CC99FF"/>
                </a:solidFill>
                <a:latin typeface="Calibri" panose="020F0502020204030204"/>
                <a:ea typeface="+mn-ea"/>
              </a:rPr>
              <a:t>Other maternal quality improvement </a:t>
            </a:r>
            <a:r>
              <a:rPr lang="en-US" sz="2800" dirty="0" err="1" smtClean="0">
                <a:solidFill>
                  <a:srgbClr val="CC99FF"/>
                </a:solidFill>
                <a:latin typeface="Calibri" panose="020F0502020204030204"/>
                <a:ea typeface="+mn-ea"/>
              </a:rPr>
              <a:t>collaboratives</a:t>
            </a:r>
            <a:endParaRPr lang="en-US" sz="2800" dirty="0" smtClean="0">
              <a:solidFill>
                <a:srgbClr val="CC99FF"/>
              </a:solidFill>
              <a:latin typeface="Calibri" panose="020F0502020204030204"/>
              <a:ea typeface="+mn-ea"/>
            </a:endParaRPr>
          </a:p>
          <a:p>
            <a:pPr marL="457200" indent="-457200" eaLnBrk="1" fontAlgn="auto" hangingPunct="1">
              <a:spcBef>
                <a:spcPts val="0"/>
              </a:spcBef>
              <a:spcAft>
                <a:spcPts val="0"/>
              </a:spcAft>
              <a:buFont typeface="Arial" panose="020B0604020202020204" pitchFamily="34" charset="0"/>
              <a:buChar char="•"/>
            </a:pPr>
            <a:r>
              <a:rPr lang="en-US" sz="2800" dirty="0" smtClean="0">
                <a:solidFill>
                  <a:srgbClr val="CC99FF"/>
                </a:solidFill>
                <a:latin typeface="Calibri" panose="020F0502020204030204"/>
                <a:ea typeface="+mn-ea"/>
              </a:rPr>
              <a:t>Safe Motherhood Initiative</a:t>
            </a:r>
          </a:p>
          <a:p>
            <a:pPr marL="457200" indent="-457200" eaLnBrk="1" fontAlgn="auto" hangingPunct="1">
              <a:spcBef>
                <a:spcPts val="0"/>
              </a:spcBef>
              <a:spcAft>
                <a:spcPts val="0"/>
              </a:spcAft>
              <a:buFont typeface="Arial" panose="020B0604020202020204" pitchFamily="34" charset="0"/>
              <a:buChar char="•"/>
            </a:pPr>
            <a:r>
              <a:rPr lang="en-US" sz="2800" dirty="0" smtClean="0">
                <a:solidFill>
                  <a:srgbClr val="CC99FF"/>
                </a:solidFill>
                <a:latin typeface="Calibri" panose="020F0502020204030204"/>
                <a:ea typeface="+mn-ea"/>
              </a:rPr>
              <a:t>Institute for Healthcare Improvement</a:t>
            </a:r>
            <a:endParaRPr lang="en-US" sz="2800" dirty="0">
              <a:solidFill>
                <a:srgbClr val="CC99FF"/>
              </a:solidFill>
              <a:latin typeface="Calibri" panose="020F0502020204030204"/>
              <a:ea typeface="+mn-ea"/>
            </a:endParaRPr>
          </a:p>
        </p:txBody>
      </p:sp>
    </p:spTree>
    <p:extLst>
      <p:ext uri="{BB962C8B-B14F-4D97-AF65-F5344CB8AC3E}">
        <p14:creationId xmlns:p14="http://schemas.microsoft.com/office/powerpoint/2010/main" val="3862215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8325"/>
            <a:ext cx="7886700" cy="994172"/>
          </a:xfrm>
        </p:spPr>
        <p:txBody>
          <a:bodyPr>
            <a:normAutofit/>
          </a:bodyPr>
          <a:lstStyle/>
          <a:p>
            <a:pPr algn="ctr"/>
            <a:r>
              <a:rPr lang="en-US" dirty="0" smtClean="0">
                <a:solidFill>
                  <a:srgbClr val="CC99FF"/>
                </a:solidFill>
                <a:latin typeface="+mn-lt"/>
              </a:rPr>
              <a:t>Current Implementation </a:t>
            </a:r>
            <a:endParaRPr lang="en-US" dirty="0">
              <a:solidFill>
                <a:srgbClr val="CC99FF"/>
              </a:solidFill>
              <a:latin typeface="+mn-lt"/>
            </a:endParaRPr>
          </a:p>
        </p:txBody>
      </p:sp>
      <p:sp>
        <p:nvSpPr>
          <p:cNvPr id="3" name="Content Placeholder 2"/>
          <p:cNvSpPr>
            <a:spLocks noGrp="1"/>
          </p:cNvSpPr>
          <p:nvPr>
            <p:ph idx="1"/>
          </p:nvPr>
        </p:nvSpPr>
        <p:spPr>
          <a:xfrm>
            <a:off x="628650" y="2038262"/>
            <a:ext cx="7953490" cy="3998982"/>
          </a:xfrm>
        </p:spPr>
        <p:txBody>
          <a:bodyPr>
            <a:normAutofit fontScale="85000" lnSpcReduction="20000"/>
          </a:bodyPr>
          <a:lstStyle/>
          <a:p>
            <a:pPr marL="0" indent="0">
              <a:buNone/>
            </a:pPr>
            <a:r>
              <a:rPr lang="en-US" dirty="0" smtClean="0">
                <a:solidFill>
                  <a:srgbClr val="00B0F0"/>
                </a:solidFill>
              </a:rPr>
              <a:t>State Engagement for intensive implementation</a:t>
            </a:r>
          </a:p>
          <a:p>
            <a:pPr lvl="1"/>
            <a:r>
              <a:rPr lang="en-US" dirty="0">
                <a:solidFill>
                  <a:srgbClr val="00B0F0"/>
                </a:solidFill>
              </a:rPr>
              <a:t>Focus on states with high maternal mortality rates. </a:t>
            </a:r>
          </a:p>
          <a:p>
            <a:pPr lvl="1"/>
            <a:r>
              <a:rPr lang="en-US" dirty="0">
                <a:solidFill>
                  <a:srgbClr val="00B0F0"/>
                </a:solidFill>
              </a:rPr>
              <a:t>Teams involve public health, hospitals, providers, payers</a:t>
            </a:r>
          </a:p>
          <a:p>
            <a:pPr lvl="1"/>
            <a:r>
              <a:rPr lang="en-US" dirty="0" smtClean="0">
                <a:solidFill>
                  <a:srgbClr val="00B0F0"/>
                </a:solidFill>
              </a:rPr>
              <a:t>Current </a:t>
            </a:r>
            <a:r>
              <a:rPr lang="en-US" dirty="0">
                <a:solidFill>
                  <a:srgbClr val="00B0F0"/>
                </a:solidFill>
              </a:rPr>
              <a:t>states : OK, MD, LA, FL, MI, IL </a:t>
            </a:r>
          </a:p>
          <a:p>
            <a:pPr lvl="1"/>
            <a:r>
              <a:rPr lang="en-US" dirty="0">
                <a:solidFill>
                  <a:srgbClr val="00B0F0"/>
                </a:solidFill>
              </a:rPr>
              <a:t>Expected states for year 3 – NJ, SC, </a:t>
            </a:r>
            <a:r>
              <a:rPr lang="en-US" dirty="0" smtClean="0">
                <a:solidFill>
                  <a:srgbClr val="00B0F0"/>
                </a:solidFill>
              </a:rPr>
              <a:t>MS</a:t>
            </a:r>
            <a:endParaRPr lang="en-US" dirty="0">
              <a:solidFill>
                <a:srgbClr val="00B0F0"/>
              </a:solidFill>
            </a:endParaRPr>
          </a:p>
          <a:p>
            <a:pPr marL="0" indent="0">
              <a:buNone/>
            </a:pPr>
            <a:r>
              <a:rPr lang="en-US" dirty="0" smtClean="0">
                <a:solidFill>
                  <a:srgbClr val="CC99FF"/>
                </a:solidFill>
              </a:rPr>
              <a:t>Hospital Networks</a:t>
            </a:r>
          </a:p>
          <a:p>
            <a:pPr lvl="1"/>
            <a:r>
              <a:rPr lang="en-US" dirty="0" smtClean="0">
                <a:solidFill>
                  <a:srgbClr val="CC99FF"/>
                </a:solidFill>
              </a:rPr>
              <a:t>Have capacity to receive and transmit administrative data</a:t>
            </a:r>
          </a:p>
          <a:p>
            <a:pPr lvl="2"/>
            <a:r>
              <a:rPr lang="en-US" dirty="0" smtClean="0">
                <a:solidFill>
                  <a:srgbClr val="CC99FF"/>
                </a:solidFill>
              </a:rPr>
              <a:t>National Perinatal Information Center – 90 of the larger national hospitals</a:t>
            </a:r>
          </a:p>
          <a:p>
            <a:pPr lvl="2"/>
            <a:r>
              <a:rPr lang="en-US" dirty="0" smtClean="0">
                <a:solidFill>
                  <a:srgbClr val="CC99FF"/>
                </a:solidFill>
              </a:rPr>
              <a:t>Premier Quest hospitals – 300 birth hospitals focused on quality care </a:t>
            </a:r>
          </a:p>
          <a:p>
            <a:pPr lvl="2"/>
            <a:r>
              <a:rPr lang="en-US" dirty="0" smtClean="0">
                <a:solidFill>
                  <a:srgbClr val="CC99FF"/>
                </a:solidFill>
              </a:rPr>
              <a:t>Trinity Health Care – 40 birth hospitals with a large affiliation network</a:t>
            </a:r>
          </a:p>
          <a:p>
            <a:pPr marL="0" indent="0">
              <a:buNone/>
            </a:pPr>
            <a:r>
              <a:rPr lang="en-US" dirty="0" smtClean="0">
                <a:solidFill>
                  <a:schemeClr val="accent6">
                    <a:lumMod val="40000"/>
                    <a:lumOff val="60000"/>
                  </a:schemeClr>
                </a:solidFill>
              </a:rPr>
              <a:t>Next Steps</a:t>
            </a:r>
          </a:p>
          <a:p>
            <a:pPr lvl="1"/>
            <a:r>
              <a:rPr lang="en-US" dirty="0" smtClean="0">
                <a:solidFill>
                  <a:schemeClr val="accent6">
                    <a:lumMod val="40000"/>
                    <a:lumOff val="60000"/>
                  </a:schemeClr>
                </a:solidFill>
              </a:rPr>
              <a:t> States with the likely capacity to implement bundles and use data with available resources and some virtual technical assistance</a:t>
            </a:r>
            <a:r>
              <a:rPr lang="en-US" dirty="0" smtClean="0">
                <a:solidFill>
                  <a:srgbClr val="00CC00"/>
                </a:solidFill>
              </a:rPr>
              <a:t>.  </a:t>
            </a:r>
          </a:p>
          <a:p>
            <a:pPr marL="0" indent="0">
              <a:buNone/>
            </a:pPr>
            <a:endParaRPr lang="en-US" dirty="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124829" y="231550"/>
            <a:ext cx="2784533" cy="743661"/>
          </a:xfrm>
          <a:prstGeom prst="rect">
            <a:avLst/>
          </a:prstGeom>
        </p:spPr>
      </p:pic>
    </p:spTree>
    <p:extLst>
      <p:ext uri="{BB962C8B-B14F-4D97-AF65-F5344CB8AC3E}">
        <p14:creationId xmlns:p14="http://schemas.microsoft.com/office/powerpoint/2010/main" val="27653790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919"/>
            <a:ext cx="8229600" cy="1143000"/>
          </a:xfrm>
        </p:spPr>
        <p:txBody>
          <a:bodyPr>
            <a:normAutofit fontScale="90000"/>
          </a:bodyPr>
          <a:lstStyle/>
          <a:p>
            <a:r>
              <a:rPr lang="en-US" dirty="0" smtClean="0">
                <a:solidFill>
                  <a:srgbClr val="CC99FF"/>
                </a:solidFill>
              </a:rPr>
              <a:t>Bundles for AIM </a:t>
            </a:r>
            <a:br>
              <a:rPr lang="en-US" dirty="0" smtClean="0">
                <a:solidFill>
                  <a:srgbClr val="CC99FF"/>
                </a:solidFill>
              </a:rPr>
            </a:br>
            <a:r>
              <a:rPr lang="en-US" dirty="0" smtClean="0">
                <a:solidFill>
                  <a:srgbClr val="CC99FF"/>
                </a:solidFill>
              </a:rPr>
              <a:t>Quality Improvement Action</a:t>
            </a:r>
            <a:endParaRPr lang="en-US" dirty="0">
              <a:solidFill>
                <a:srgbClr val="CC99FF"/>
              </a:solidFill>
            </a:endParaRPr>
          </a:p>
        </p:txBody>
      </p:sp>
      <p:sp>
        <p:nvSpPr>
          <p:cNvPr id="3" name="Content Placeholder 2"/>
          <p:cNvSpPr>
            <a:spLocks noGrp="1"/>
          </p:cNvSpPr>
          <p:nvPr>
            <p:ph idx="1"/>
          </p:nvPr>
        </p:nvSpPr>
        <p:spPr>
          <a:xfrm>
            <a:off x="1434641" y="3260515"/>
            <a:ext cx="6642100" cy="3173336"/>
          </a:xfrm>
        </p:spPr>
        <p:txBody>
          <a:bodyPr>
            <a:normAutofit fontScale="77500" lnSpcReduction="20000"/>
          </a:bodyPr>
          <a:lstStyle/>
          <a:p>
            <a:pPr>
              <a:buClrTx/>
            </a:pPr>
            <a:r>
              <a:rPr lang="en-US" b="1" dirty="0" smtClean="0">
                <a:solidFill>
                  <a:schemeClr val="accent2">
                    <a:lumMod val="75000"/>
                  </a:schemeClr>
                </a:solidFill>
              </a:rPr>
              <a:t>Obstetric Hemorrhage</a:t>
            </a:r>
          </a:p>
          <a:p>
            <a:pPr>
              <a:buClr>
                <a:schemeClr val="accent3">
                  <a:lumMod val="50000"/>
                </a:schemeClr>
              </a:buClr>
            </a:pPr>
            <a:r>
              <a:rPr lang="en-US" b="1" dirty="0" smtClean="0">
                <a:solidFill>
                  <a:srgbClr val="92D050"/>
                </a:solidFill>
              </a:rPr>
              <a:t>Hypertension in Pregnancy</a:t>
            </a:r>
          </a:p>
          <a:p>
            <a:r>
              <a:rPr lang="en-US" b="1" dirty="0">
                <a:solidFill>
                  <a:srgbClr val="CC99FF"/>
                </a:solidFill>
              </a:rPr>
              <a:t>Prevention of </a:t>
            </a:r>
            <a:r>
              <a:rPr lang="en-US" b="1" dirty="0" smtClean="0">
                <a:solidFill>
                  <a:srgbClr val="CC99FF"/>
                </a:solidFill>
              </a:rPr>
              <a:t>Maternal Venous Thromboembolism</a:t>
            </a:r>
          </a:p>
          <a:p>
            <a:r>
              <a:rPr lang="en-US" b="1" dirty="0" smtClean="0">
                <a:solidFill>
                  <a:srgbClr val="349DEB"/>
                </a:solidFill>
              </a:rPr>
              <a:t>Safe Reduction of Low Risk Primary Cesarean Births</a:t>
            </a:r>
          </a:p>
          <a:p>
            <a:pPr marL="0" indent="0">
              <a:buNone/>
            </a:pPr>
            <a:endParaRPr lang="en-US" dirty="0" smtClean="0"/>
          </a:p>
          <a:p>
            <a:pPr marL="0" indent="0">
              <a:buNone/>
            </a:pPr>
            <a:r>
              <a:rPr lang="en-US" dirty="0" smtClean="0"/>
              <a:t>Coming soon:</a:t>
            </a:r>
          </a:p>
          <a:p>
            <a:r>
              <a:rPr lang="en-US" i="1" dirty="0" smtClean="0">
                <a:solidFill>
                  <a:srgbClr val="FFC000"/>
                </a:solidFill>
              </a:rPr>
              <a:t>Reduction of </a:t>
            </a:r>
            <a:r>
              <a:rPr lang="en-US" i="1" dirty="0" err="1" smtClean="0">
                <a:solidFill>
                  <a:srgbClr val="FFC000"/>
                </a:solidFill>
              </a:rPr>
              <a:t>Peri</a:t>
            </a:r>
            <a:r>
              <a:rPr lang="en-US" i="1" dirty="0" smtClean="0">
                <a:solidFill>
                  <a:srgbClr val="FFC000"/>
                </a:solidFill>
              </a:rPr>
              <a:t>-Partum Racial Disparities</a:t>
            </a:r>
          </a:p>
          <a:p>
            <a:r>
              <a:rPr lang="en-US" i="1" dirty="0" smtClean="0">
                <a:solidFill>
                  <a:srgbClr val="FF3399"/>
                </a:solidFill>
              </a:rPr>
              <a:t>Postpartum care basics for maternal safety</a:t>
            </a:r>
            <a:r>
              <a:rPr lang="en-US" b="1" dirty="0" smtClean="0">
                <a:solidFill>
                  <a:srgbClr val="349DEB"/>
                </a:solidFill>
              </a:rPr>
              <a:t/>
            </a:r>
            <a:br>
              <a:rPr lang="en-US" b="1" dirty="0" smtClean="0">
                <a:solidFill>
                  <a:srgbClr val="349DEB"/>
                </a:solidFill>
              </a:rPr>
            </a:br>
            <a:endParaRPr lang="en-US" b="1" dirty="0" smtClean="0">
              <a:solidFill>
                <a:srgbClr val="349DEB"/>
              </a:solidFill>
            </a:endParaRPr>
          </a:p>
          <a:p>
            <a:endParaRPr lang="en-US" dirty="0"/>
          </a:p>
        </p:txBody>
      </p:sp>
      <p:pic>
        <p:nvPicPr>
          <p:cNvPr id="4" name="Picture 3"/>
          <p:cNvPicPr>
            <a:picLocks noChangeAspect="1"/>
          </p:cNvPicPr>
          <p:nvPr/>
        </p:nvPicPr>
        <p:blipFill>
          <a:blip r:embed="rId2"/>
          <a:stretch>
            <a:fillRect/>
          </a:stretch>
        </p:blipFill>
        <p:spPr>
          <a:xfrm>
            <a:off x="113811" y="220266"/>
            <a:ext cx="2784533" cy="743661"/>
          </a:xfrm>
          <a:prstGeom prst="rect">
            <a:avLst/>
          </a:prstGeom>
        </p:spPr>
      </p:pic>
    </p:spTree>
    <p:extLst>
      <p:ext uri="{BB962C8B-B14F-4D97-AF65-F5344CB8AC3E}">
        <p14:creationId xmlns:p14="http://schemas.microsoft.com/office/powerpoint/2010/main" val="2964221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5385"/>
            <a:ext cx="7886700" cy="960240"/>
          </a:xfrm>
        </p:spPr>
        <p:txBody>
          <a:bodyPr/>
          <a:lstStyle/>
          <a:p>
            <a:pPr algn="ctr"/>
            <a:r>
              <a:rPr lang="en-US" dirty="0" smtClean="0">
                <a:solidFill>
                  <a:srgbClr val="CC99FF"/>
                </a:solidFill>
              </a:rPr>
              <a:t>AIM Resources</a:t>
            </a:r>
            <a:endParaRPr lang="en-US" dirty="0">
              <a:solidFill>
                <a:srgbClr val="CC99FF"/>
              </a:solidFill>
            </a:endParaRPr>
          </a:p>
        </p:txBody>
      </p:sp>
      <p:sp>
        <p:nvSpPr>
          <p:cNvPr id="3" name="Content Placeholder 2"/>
          <p:cNvSpPr>
            <a:spLocks noGrp="1"/>
          </p:cNvSpPr>
          <p:nvPr>
            <p:ph idx="1"/>
          </p:nvPr>
        </p:nvSpPr>
        <p:spPr>
          <a:xfrm>
            <a:off x="628650" y="1825625"/>
            <a:ext cx="7886700" cy="4482708"/>
          </a:xfrm>
        </p:spPr>
        <p:txBody>
          <a:bodyPr>
            <a:normAutofit lnSpcReduction="10000"/>
          </a:bodyPr>
          <a:lstStyle/>
          <a:p>
            <a:r>
              <a:rPr lang="en-US" dirty="0" smtClean="0">
                <a:solidFill>
                  <a:schemeClr val="accent2">
                    <a:lumMod val="60000"/>
                    <a:lumOff val="40000"/>
                  </a:schemeClr>
                </a:solidFill>
              </a:rPr>
              <a:t>Archived webinars</a:t>
            </a:r>
          </a:p>
          <a:p>
            <a:pPr lvl="1"/>
            <a:r>
              <a:rPr lang="en-US" dirty="0" smtClean="0">
                <a:solidFill>
                  <a:schemeClr val="accent2">
                    <a:lumMod val="60000"/>
                    <a:lumOff val="40000"/>
                  </a:schemeClr>
                </a:solidFill>
              </a:rPr>
              <a:t>Several on HTN in pregnancy and postpartum involving OB/GYNs, nursing and anesthesia</a:t>
            </a:r>
          </a:p>
          <a:p>
            <a:pPr lvl="1"/>
            <a:r>
              <a:rPr lang="en-US" dirty="0" smtClean="0">
                <a:solidFill>
                  <a:schemeClr val="accent2">
                    <a:lumMod val="60000"/>
                    <a:lumOff val="40000"/>
                  </a:schemeClr>
                </a:solidFill>
              </a:rPr>
              <a:t>HTN Drills</a:t>
            </a:r>
          </a:p>
          <a:p>
            <a:pPr lvl="1"/>
            <a:r>
              <a:rPr lang="en-US" dirty="0" smtClean="0">
                <a:solidFill>
                  <a:schemeClr val="accent2">
                    <a:lumMod val="60000"/>
                    <a:lumOff val="40000"/>
                  </a:schemeClr>
                </a:solidFill>
              </a:rPr>
              <a:t>Maternal early warning systems</a:t>
            </a:r>
          </a:p>
          <a:p>
            <a:pPr lvl="1"/>
            <a:r>
              <a:rPr lang="en-US" dirty="0" smtClean="0">
                <a:solidFill>
                  <a:schemeClr val="accent2">
                    <a:lumMod val="60000"/>
                    <a:lumOff val="40000"/>
                  </a:schemeClr>
                </a:solidFill>
              </a:rPr>
              <a:t>Doing post event debriefing and formal reviews</a:t>
            </a:r>
          </a:p>
          <a:p>
            <a:pPr lvl="1"/>
            <a:r>
              <a:rPr lang="en-US" dirty="0" smtClean="0">
                <a:solidFill>
                  <a:schemeClr val="accent2">
                    <a:lumMod val="60000"/>
                    <a:lumOff val="40000"/>
                  </a:schemeClr>
                </a:solidFill>
              </a:rPr>
              <a:t>Patient, staff and family support during and after a severe event.</a:t>
            </a:r>
          </a:p>
          <a:p>
            <a:r>
              <a:rPr lang="en-US" dirty="0" smtClean="0">
                <a:solidFill>
                  <a:schemeClr val="accent5">
                    <a:lumMod val="60000"/>
                    <a:lumOff val="40000"/>
                  </a:schemeClr>
                </a:solidFill>
              </a:rPr>
              <a:t>E learning modules</a:t>
            </a:r>
          </a:p>
          <a:p>
            <a:r>
              <a:rPr lang="en-US" dirty="0" smtClean="0">
                <a:solidFill>
                  <a:schemeClr val="accent6">
                    <a:lumMod val="60000"/>
                    <a:lumOff val="40000"/>
                  </a:schemeClr>
                </a:solidFill>
              </a:rPr>
              <a:t>National data benchmarking</a:t>
            </a:r>
          </a:p>
          <a:p>
            <a:pPr marL="0" indent="0">
              <a:buNone/>
            </a:pPr>
            <a:r>
              <a:rPr lang="en-US" dirty="0" smtClean="0">
                <a:hlinkClick r:id="rId2"/>
              </a:rPr>
              <a:t>www.safehealthcareforeverywoman.org</a:t>
            </a:r>
            <a:endParaRPr lang="en-US" dirty="0" smtClean="0"/>
          </a:p>
          <a:p>
            <a:pPr marL="0" indent="0">
              <a:buNone/>
            </a:pPr>
            <a:endParaRPr lang="en-US" dirty="0" smtClean="0"/>
          </a:p>
          <a:p>
            <a:endParaRPr lang="en-US" dirty="0"/>
          </a:p>
          <a:p>
            <a:endParaRPr lang="en-US" dirty="0" smtClean="0"/>
          </a:p>
          <a:p>
            <a:endParaRPr lang="en-US" dirty="0" smtClean="0"/>
          </a:p>
          <a:p>
            <a:pPr marL="457200" lvl="1" indent="0">
              <a:buNone/>
            </a:pPr>
            <a:endParaRPr lang="en-US" dirty="0"/>
          </a:p>
        </p:txBody>
      </p:sp>
      <p:pic>
        <p:nvPicPr>
          <p:cNvPr id="4" name="Picture 3"/>
          <p:cNvPicPr>
            <a:picLocks noChangeAspect="1"/>
          </p:cNvPicPr>
          <p:nvPr/>
        </p:nvPicPr>
        <p:blipFill>
          <a:blip r:embed="rId3"/>
          <a:stretch>
            <a:fillRect/>
          </a:stretch>
        </p:blipFill>
        <p:spPr>
          <a:xfrm>
            <a:off x="113811" y="220266"/>
            <a:ext cx="2784533" cy="743661"/>
          </a:xfrm>
          <a:prstGeom prst="rect">
            <a:avLst/>
          </a:prstGeom>
        </p:spPr>
      </p:pic>
    </p:spTree>
    <p:extLst>
      <p:ext uri="{BB962C8B-B14F-4D97-AF65-F5344CB8AC3E}">
        <p14:creationId xmlns:p14="http://schemas.microsoft.com/office/powerpoint/2010/main" val="463768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Discussion</a:t>
            </a:r>
          </a:p>
        </p:txBody>
      </p:sp>
      <p:sp>
        <p:nvSpPr>
          <p:cNvPr id="3" name="Content Placeholder 2"/>
          <p:cNvSpPr>
            <a:spLocks noGrp="1"/>
          </p:cNvSpPr>
          <p:nvPr>
            <p:ph idx="1"/>
          </p:nvPr>
        </p:nvSpPr>
        <p:spPr/>
        <p:txBody>
          <a:bodyPr/>
          <a:lstStyle/>
          <a:p>
            <a:r>
              <a:rPr lang="en-US" dirty="0" smtClean="0"/>
              <a:t>Questions</a:t>
            </a:r>
          </a:p>
          <a:p>
            <a:r>
              <a:rPr lang="en-US" dirty="0" smtClean="0"/>
              <a:t>Ideas</a:t>
            </a:r>
          </a:p>
          <a:p>
            <a:r>
              <a:rPr lang="en-US" dirty="0" smtClean="0"/>
              <a:t>Timeline?</a:t>
            </a:r>
          </a:p>
          <a:p>
            <a:r>
              <a:rPr lang="en-US" dirty="0" smtClean="0"/>
              <a:t>Education topics?</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67</a:t>
            </a:fld>
            <a:endParaRPr lang="en-US" altLang="en-US"/>
          </a:p>
        </p:txBody>
      </p:sp>
    </p:spTree>
    <p:extLst>
      <p:ext uri="{BB962C8B-B14F-4D97-AF65-F5344CB8AC3E}">
        <p14:creationId xmlns:p14="http://schemas.microsoft.com/office/powerpoint/2010/main" val="386196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OB Teams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normAutofit/>
          </a:bodyPr>
          <a:lstStyle/>
          <a:p>
            <a:pPr eaLnBrk="1" hangingPunct="1">
              <a:buClr>
                <a:srgbClr val="F58466"/>
              </a:buClr>
            </a:pPr>
            <a:r>
              <a:rPr lang="en-US" sz="2400" dirty="0" smtClean="0"/>
              <a:t>Birth Certificates QI Initiative Wrap up and Sustainability: </a:t>
            </a:r>
          </a:p>
          <a:p>
            <a:pPr lvl="1" eaLnBrk="1" hangingPunct="1">
              <a:buClr>
                <a:srgbClr val="004990"/>
              </a:buClr>
              <a:buFont typeface="Arial" pitchFamily="34" charset="0"/>
              <a:buChar char="•"/>
            </a:pPr>
            <a:r>
              <a:rPr lang="en-US" sz="2000" dirty="0"/>
              <a:t>Complete final 2 months of accuracy audits </a:t>
            </a:r>
            <a:r>
              <a:rPr lang="en-US" sz="2000" dirty="0" smtClean="0"/>
              <a:t>and </a:t>
            </a:r>
            <a:r>
              <a:rPr lang="en-US" sz="2000" dirty="0"/>
              <a:t>participate in </a:t>
            </a:r>
            <a:r>
              <a:rPr lang="en-US" sz="2000" dirty="0" smtClean="0"/>
              <a:t>December </a:t>
            </a:r>
            <a:r>
              <a:rPr lang="en-US" sz="2000" dirty="0"/>
              <a:t>7, 2015 </a:t>
            </a:r>
            <a:r>
              <a:rPr lang="en-US" sz="2000" dirty="0" smtClean="0"/>
              <a:t>OB Teams Call from </a:t>
            </a:r>
            <a:r>
              <a:rPr lang="en-US" sz="2000" dirty="0"/>
              <a:t>12:30-1:30pm</a:t>
            </a:r>
          </a:p>
          <a:p>
            <a:pPr lvl="1" eaLnBrk="1" hangingPunct="1">
              <a:buClr>
                <a:srgbClr val="004990"/>
              </a:buClr>
              <a:buFont typeface="Arial" pitchFamily="34" charset="0"/>
              <a:buChar char="•"/>
            </a:pPr>
            <a:r>
              <a:rPr lang="en-US" sz="2000" dirty="0" smtClean="0"/>
              <a:t>Look for information on opportunities and resources for sustaining your birth certificate accuracy improvements in January 2016</a:t>
            </a:r>
          </a:p>
          <a:p>
            <a:pPr eaLnBrk="1" hangingPunct="1">
              <a:buClr>
                <a:srgbClr val="F58466"/>
              </a:buClr>
            </a:pPr>
            <a:r>
              <a:rPr lang="en-US" sz="2400" dirty="0" smtClean="0"/>
              <a:t>Hypertension Roll Out: </a:t>
            </a:r>
            <a:endParaRPr lang="en-US" sz="2400" dirty="0"/>
          </a:p>
          <a:p>
            <a:pPr lvl="1" eaLnBrk="1" hangingPunct="1">
              <a:buClr>
                <a:srgbClr val="004990"/>
              </a:buClr>
              <a:buFont typeface="Arial" pitchFamily="34" charset="0"/>
              <a:buChar char="•"/>
            </a:pPr>
            <a:r>
              <a:rPr lang="en-US" sz="2000" dirty="0" smtClean="0"/>
              <a:t>Wave 1 teams get started on January 25, 2016 OB </a:t>
            </a:r>
            <a:r>
              <a:rPr lang="en-US" sz="2000" dirty="0"/>
              <a:t>Teams Call from 12:30-1:30pm</a:t>
            </a:r>
          </a:p>
          <a:p>
            <a:pPr lvl="1" eaLnBrk="1" hangingPunct="1">
              <a:buClr>
                <a:srgbClr val="004990"/>
              </a:buClr>
              <a:buFont typeface="Arial" pitchFamily="34" charset="0"/>
              <a:buChar char="•"/>
            </a:pPr>
            <a:r>
              <a:rPr lang="en-US" sz="2000" dirty="0" smtClean="0"/>
              <a:t>Wave 2 team sign up by May 2016</a:t>
            </a:r>
          </a:p>
          <a:p>
            <a:pPr lvl="2" eaLnBrk="1" hangingPunct="1">
              <a:buClr>
                <a:srgbClr val="004990"/>
              </a:buClr>
            </a:pPr>
            <a:r>
              <a:rPr lang="en-US" sz="1600" dirty="0" smtClean="0"/>
              <a:t>Submit Team Roster Form (Nurse lead, Physician Lead, QI lead if available) with </a:t>
            </a:r>
            <a:r>
              <a:rPr lang="en-US" sz="1600" dirty="0" err="1" smtClean="0"/>
              <a:t>REDcap</a:t>
            </a:r>
            <a:r>
              <a:rPr lang="en-US" sz="1600" dirty="0" smtClean="0"/>
              <a:t> Access Form by May 2016</a:t>
            </a:r>
          </a:p>
          <a:p>
            <a:pPr lvl="2" eaLnBrk="1" hangingPunct="1">
              <a:buClr>
                <a:srgbClr val="004990"/>
              </a:buClr>
            </a:pPr>
            <a:r>
              <a:rPr lang="en-US" sz="1600" dirty="0" smtClean="0"/>
              <a:t>Forms available at </a:t>
            </a:r>
            <a:r>
              <a:rPr lang="en-US" sz="1600" dirty="0" smtClean="0">
                <a:hlinkClick r:id="rId3"/>
              </a:rPr>
              <a:t>www.ILPQC.org</a:t>
            </a:r>
            <a:endParaRPr lang="en-US" sz="1600" dirty="0" smtClean="0"/>
          </a:p>
          <a:p>
            <a:pPr lvl="2" eaLnBrk="1" hangingPunct="1">
              <a:buClr>
                <a:srgbClr val="004990"/>
              </a:buClr>
            </a:pPr>
            <a:r>
              <a:rPr lang="en-US" sz="1600" dirty="0" smtClean="0"/>
              <a:t>Questions contact us at:  </a:t>
            </a:r>
            <a:r>
              <a:rPr lang="en-US" sz="1600" dirty="0" smtClean="0">
                <a:hlinkClick r:id="rId4"/>
              </a:rPr>
              <a:t>info@ilpqc.org</a:t>
            </a:r>
            <a:endParaRPr lang="en-US" sz="1600" dirty="0" smtClean="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387479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304800"/>
            <a:ext cx="8229600" cy="1143000"/>
          </a:xfrm>
        </p:spPr>
        <p:txBody>
          <a:bodyPr/>
          <a:lstStyle/>
          <a:p>
            <a:pPr algn="l" eaLnBrk="1" hangingPunct="1"/>
            <a:r>
              <a:rPr lang="en-US" altLang="en-US" sz="4000" b="1" dirty="0" smtClean="0">
                <a:solidFill>
                  <a:srgbClr val="F58466"/>
                </a:solidFill>
                <a:latin typeface="Goudy Old Style" pitchFamily="18" charset="0"/>
              </a:rPr>
              <a:t>BC Accuracy to Date</a:t>
            </a:r>
          </a:p>
        </p:txBody>
      </p:sp>
      <p:graphicFrame>
        <p:nvGraphicFramePr>
          <p:cNvPr id="4" name="Chart 3"/>
          <p:cNvGraphicFramePr>
            <a:graphicFrameLocks/>
          </p:cNvGraphicFramePr>
          <p:nvPr>
            <p:extLst>
              <p:ext uri="{D42A27DB-BD31-4B8C-83A1-F6EECF244321}">
                <p14:modId xmlns:p14="http://schemas.microsoft.com/office/powerpoint/2010/main" val="3456831588"/>
              </p:ext>
            </p:extLst>
          </p:nvPr>
        </p:nvGraphicFramePr>
        <p:xfrm>
          <a:off x="0" y="1219200"/>
          <a:ext cx="9144000" cy="495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74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143000"/>
          </a:xfrm>
        </p:spPr>
        <p:txBody>
          <a:bodyPr/>
          <a:lstStyle/>
          <a:p>
            <a:pPr algn="l" eaLnBrk="1" hangingPunct="1"/>
            <a:r>
              <a:rPr lang="en-US" sz="4000" b="1" smtClean="0">
                <a:solidFill>
                  <a:srgbClr val="F58466"/>
                </a:solidFill>
                <a:latin typeface="Goudy Old Style" pitchFamily="18" charset="0"/>
              </a:rPr>
              <a:t>Opportunities for Change</a:t>
            </a:r>
          </a:p>
        </p:txBody>
      </p:sp>
      <p:graphicFrame>
        <p:nvGraphicFramePr>
          <p:cNvPr id="6" name="Table 5"/>
          <p:cNvGraphicFramePr>
            <a:graphicFrameLocks noGrp="1"/>
          </p:cNvGraphicFramePr>
          <p:nvPr>
            <p:extLst>
              <p:ext uri="{D42A27DB-BD31-4B8C-83A1-F6EECF244321}">
                <p14:modId xmlns:p14="http://schemas.microsoft.com/office/powerpoint/2010/main" val="3173641773"/>
              </p:ext>
            </p:extLst>
          </p:nvPr>
        </p:nvGraphicFramePr>
        <p:xfrm>
          <a:off x="228598" y="1929103"/>
          <a:ext cx="8686804" cy="3135416"/>
        </p:xfrm>
        <a:graphic>
          <a:graphicData uri="http://schemas.openxmlformats.org/drawingml/2006/table">
            <a:tbl>
              <a:tblPr firstRow="1" firstCol="1" bandRow="1">
                <a:tableStyleId>{9D7B26C5-4107-4FEC-AEDC-1716B250A1EF}</a:tableStyleId>
              </a:tblPr>
              <a:tblGrid>
                <a:gridCol w="1240972"/>
                <a:gridCol w="1240972"/>
                <a:gridCol w="1240972"/>
                <a:gridCol w="1240972"/>
                <a:gridCol w="1240972"/>
                <a:gridCol w="1240972"/>
                <a:gridCol w="1240972"/>
              </a:tblGrid>
              <a:tr h="426619">
                <a:tc>
                  <a:txBody>
                    <a:bodyPr/>
                    <a:lstStyle/>
                    <a:p>
                      <a:pPr marL="0" marR="0" algn="ctr">
                        <a:spcBef>
                          <a:spcPts val="0"/>
                        </a:spcBef>
                        <a:spcAft>
                          <a:spcPts val="0"/>
                        </a:spcAft>
                      </a:pPr>
                      <a:r>
                        <a:rPr lang="en-US" sz="1400" dirty="0">
                          <a:effectLst/>
                        </a:rPr>
                        <a:t>Variable</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Baseline Accuracy</a:t>
                      </a:r>
                      <a:endParaRPr lang="en-US" sz="1400" dirty="0" smtClean="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May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June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July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August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September Accuracy</a:t>
                      </a:r>
                      <a:endParaRPr lang="en-US" sz="1400" dirty="0">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Augmentation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Antibiotics</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Gestation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 94</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Infant Feeding</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83.7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90</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SSN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Prenatal Care</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88</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90</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WIC</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86</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LMP</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81.0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r>
            </a:tbl>
          </a:graphicData>
        </a:graphic>
      </p:graphicFrame>
      <p:sp>
        <p:nvSpPr>
          <p:cNvPr id="2" name="Oval 1"/>
          <p:cNvSpPr/>
          <p:nvPr/>
        </p:nvSpPr>
        <p:spPr>
          <a:xfrm>
            <a:off x="7989757" y="2340878"/>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73518" y="2688322"/>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07246" y="3733800"/>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7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sz="4000" b="1" dirty="0">
                <a:solidFill>
                  <a:srgbClr val="F58466"/>
                </a:solidFill>
                <a:latin typeface="Goudy Old Style" pitchFamily="18" charset="0"/>
              </a:rPr>
              <a:t>Biggest Barriers to Accuracy</a:t>
            </a:r>
            <a:endParaRPr lang="en-US" altLang="en-US" sz="4000" b="1" dirty="0" smtClean="0">
              <a:solidFill>
                <a:srgbClr val="F58466"/>
              </a:solidFill>
              <a:latin typeface="Goudy Old Style" pitchFamily="18" charset="0"/>
            </a:endParaRPr>
          </a:p>
        </p:txBody>
      </p:sp>
      <p:pic>
        <p:nvPicPr>
          <p:cNvPr id="7" name="Content Placeholder 6" descr="Barriers Word Cloud"/>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3336" b="13336"/>
          <a:stretch>
            <a:fillRect/>
          </a:stretch>
        </p:blipFill>
        <p:spPr>
          <a:xfrm>
            <a:off x="533400" y="1371602"/>
            <a:ext cx="8229600" cy="45029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QCC PIH definitions 11-4">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54992</TotalTime>
  <Words>4276</Words>
  <Application>Microsoft Office PowerPoint</Application>
  <PresentationFormat>On-screen Show (4:3)</PresentationFormat>
  <Paragraphs>855</Paragraphs>
  <Slides>68</Slides>
  <Notes>51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86" baseType="lpstr">
      <vt:lpstr>MS Mincho</vt:lpstr>
      <vt:lpstr>MS PGothic</vt:lpstr>
      <vt:lpstr>MS PGothic</vt:lpstr>
      <vt:lpstr>Arial</vt:lpstr>
      <vt:lpstr>Arial Black</vt:lpstr>
      <vt:lpstr>Calibri</vt:lpstr>
      <vt:lpstr>Calibri Light</vt:lpstr>
      <vt:lpstr>Cambria</vt:lpstr>
      <vt:lpstr>Georgia</vt:lpstr>
      <vt:lpstr>Goudy Old Style</vt:lpstr>
      <vt:lpstr>Helvetica</vt:lpstr>
      <vt:lpstr>Times New Roman</vt:lpstr>
      <vt:lpstr>Wingdings</vt:lpstr>
      <vt:lpstr>Wingdings 2</vt:lpstr>
      <vt:lpstr>Office Theme</vt:lpstr>
      <vt:lpstr>CMQCC PIH definitions 11-4</vt:lpstr>
      <vt:lpstr>1_Office Theme</vt:lpstr>
      <vt:lpstr>Microsoft PowerPoint 97-2003 Presentation</vt:lpstr>
      <vt:lpstr>Hot Topics in Obstetric QI: Discussion of Current and Future Initiatives</vt:lpstr>
      <vt:lpstr>Overview</vt:lpstr>
      <vt:lpstr>Birth Certificate Accuracy Initiative Lessons Learned</vt:lpstr>
      <vt:lpstr>Overview</vt:lpstr>
      <vt:lpstr>BC Accuracy: Overall Accuracy of All Variables</vt:lpstr>
      <vt:lpstr>BC Accuracy September Data: All Variables</vt:lpstr>
      <vt:lpstr>BC Accuracy to Date</vt:lpstr>
      <vt:lpstr>Opportunities for Change</vt:lpstr>
      <vt:lpstr>Biggest Barriers to Accuracy</vt:lpstr>
      <vt:lpstr>Barriers – Key Themes</vt:lpstr>
      <vt:lpstr>Barriers- Quotes</vt:lpstr>
      <vt:lpstr>Changes that had Biggest Impact</vt:lpstr>
      <vt:lpstr>Impact – Key Themes</vt:lpstr>
      <vt:lpstr>Impact - Quotes</vt:lpstr>
      <vt:lpstr>Suggestions for further  improvement</vt:lpstr>
      <vt:lpstr>Achieving our Goals Together</vt:lpstr>
      <vt:lpstr>Resources that Best Support  Sustaining BC Accuracy</vt:lpstr>
      <vt:lpstr>Birth Certificate Next Steps</vt:lpstr>
      <vt:lpstr>Future OB QI Initiatives </vt:lpstr>
      <vt:lpstr>Future Initiatives of Most  Interest to Teams for 2017</vt:lpstr>
      <vt:lpstr>Other OB QI Initiatives of  Interest </vt:lpstr>
      <vt:lpstr>ILPQC: Overview of 2016 Maternal Hypertension Initiative</vt:lpstr>
      <vt:lpstr>Overview</vt:lpstr>
      <vt:lpstr>ILPQC Maternal  Hypertension Initiative</vt:lpstr>
      <vt:lpstr>Support from Other State  Collaboratives Working on HTN</vt:lpstr>
      <vt:lpstr>ILPQC HTN: Proposed Timeline</vt:lpstr>
      <vt:lpstr>Welcome Wave 1 Teams</vt:lpstr>
      <vt:lpstr>Three types of measures</vt:lpstr>
      <vt:lpstr>HTN Initiative Goal &amp;  Measures</vt:lpstr>
      <vt:lpstr>HTN: Draft Data Form</vt:lpstr>
      <vt:lpstr>Alliance for Innovation on  Maternal Health (AIM)</vt:lpstr>
      <vt:lpstr>AIM - Additional  Hypertension Measures</vt:lpstr>
      <vt:lpstr>PowerPoint Presentation</vt:lpstr>
      <vt:lpstr>Proposed Education Plan</vt:lpstr>
      <vt:lpstr>Education Plan: Proposed Topics</vt:lpstr>
      <vt:lpstr>Patient Education Materials</vt:lpstr>
      <vt:lpstr>HTN Roll-OutTimeline</vt:lpstr>
      <vt:lpstr>Improving Health Care Response to Preeclampsia: A California Quality Improvement Toolkit</vt:lpstr>
      <vt:lpstr>PowerPoint Presentation</vt:lpstr>
      <vt:lpstr>PowerPoint Presentation</vt:lpstr>
      <vt:lpstr>CA-PAMR: Chance to Alter Outcome  Grouped Cause of Death; 2002-2004 (N=145)</vt:lpstr>
      <vt:lpstr>Major Themes in Quality Improvement Opportunities (QIO) among Preeclamptic Deaths, CA-PAMR, 2002-2004</vt:lpstr>
      <vt:lpstr>PowerPoint Presentation</vt:lpstr>
      <vt:lpstr>CPMS: Preeclampsia Patient Safety Bundle</vt:lpstr>
      <vt:lpstr>CPMS: Preeclampsia Patient Safety Bundle</vt:lpstr>
      <vt:lpstr>CPMS: Preeclampsia Patient Safety Bundle</vt:lpstr>
      <vt:lpstr>Clinical Pearls – Acute Treatment</vt:lpstr>
      <vt:lpstr>Labor and Delivery Medication Box and  Dose Guidelines for Severe Preeclampsia  and Eclampsia</vt:lpstr>
      <vt:lpstr>PowerPoint Presentation</vt:lpstr>
      <vt:lpstr>Clinical Pearls – Patient Assessment</vt:lpstr>
      <vt:lpstr>Preeclampsia Early Recognition Tool</vt:lpstr>
      <vt:lpstr>Clinical Signs to Watch for:</vt:lpstr>
      <vt:lpstr>PowerPoint Presentation</vt:lpstr>
      <vt:lpstr>Clinical Pearls – Provider and Patient Education</vt:lpstr>
      <vt:lpstr>Patient Education Materials</vt:lpstr>
      <vt:lpstr>Getting The Job Done in Your Institution </vt:lpstr>
      <vt:lpstr>For More Information and to  Download the  Toolkit</vt:lpstr>
      <vt:lpstr>PowerPoint Presentation</vt:lpstr>
      <vt:lpstr>PowerPoint Presentation</vt:lpstr>
      <vt:lpstr>PowerPoint Presentation</vt:lpstr>
      <vt:lpstr>PowerPoint Presentation</vt:lpstr>
      <vt:lpstr>AIM Strategies</vt:lpstr>
      <vt:lpstr>Align with National Strategies</vt:lpstr>
      <vt:lpstr>Current Implementation </vt:lpstr>
      <vt:lpstr>Bundles for AIM  Quality Improvement Action</vt:lpstr>
      <vt:lpstr>AIM Resources</vt:lpstr>
      <vt:lpstr>Discussion</vt:lpstr>
      <vt:lpstr>OB Teams Next Steps</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Patricia Ann Lee King</cp:lastModifiedBy>
  <cp:revision>1024</cp:revision>
  <dcterms:created xsi:type="dcterms:W3CDTF">2013-06-07T18:46:59Z</dcterms:created>
  <dcterms:modified xsi:type="dcterms:W3CDTF">2015-11-17T17:45:06Z</dcterms:modified>
</cp:coreProperties>
</file>