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303" r:id="rId2"/>
    <p:sldId id="320" r:id="rId3"/>
    <p:sldId id="284" r:id="rId4"/>
    <p:sldId id="297" r:id="rId5"/>
    <p:sldId id="318" r:id="rId6"/>
    <p:sldId id="319" r:id="rId7"/>
    <p:sldId id="309" r:id="rId8"/>
    <p:sldId id="310" r:id="rId9"/>
    <p:sldId id="314" r:id="rId10"/>
    <p:sldId id="316" r:id="rId11"/>
    <p:sldId id="321" r:id="rId12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hlink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hlink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hlink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hlink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hlink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hlink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hlink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hlink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hlink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99"/>
    <a:srgbClr val="FFFF00"/>
    <a:srgbClr val="FF0000"/>
    <a:srgbClr val="A4B4F8"/>
    <a:srgbClr val="00CCFF"/>
    <a:srgbClr val="2EF4DC"/>
    <a:srgbClr val="E8E8E8"/>
    <a:srgbClr val="DADA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266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097360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86" tIns="44694" rIns="90986" bIns="4469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51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3800" y="703263"/>
            <a:ext cx="4629150" cy="34734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</p:spTree>
    <p:extLst>
      <p:ext uri="{BB962C8B-B14F-4D97-AF65-F5344CB8AC3E}">
        <p14:creationId xmlns:p14="http://schemas.microsoft.com/office/powerpoint/2010/main" val="31604723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4516787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5396901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9976916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0760754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5726611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7496852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4037291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4559030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8198862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05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644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78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505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34216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301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469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402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26628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443347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82681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762000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defTabSz="762000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85800"/>
          </a:xfrm>
        </p:spPr>
        <p:txBody>
          <a:bodyPr/>
          <a:lstStyle/>
          <a:p>
            <a:r>
              <a:rPr lang="en-US" altLang="en-US" sz="4000" smtClean="0"/>
              <a:t>Storyboard Instructions </a:t>
            </a:r>
            <a:br>
              <a:rPr lang="en-US" altLang="en-US" sz="4000" smtClean="0"/>
            </a:br>
            <a:r>
              <a:rPr lang="en-US" altLang="en-US" sz="2000" smtClean="0"/>
              <a:t>Adapted from the New York State Perinatal Quality Collaborative (NYSPQC)</a:t>
            </a:r>
          </a:p>
        </p:txBody>
      </p:sp>
      <p:sp>
        <p:nvSpPr>
          <p:cNvPr id="3075" name="Text Box 5"/>
          <p:cNvSpPr txBox="1">
            <a:spLocks noChangeArrowheads="1"/>
          </p:cNvSpPr>
          <p:nvPr/>
        </p:nvSpPr>
        <p:spPr bwMode="auto">
          <a:xfrm>
            <a:off x="228600" y="962025"/>
            <a:ext cx="8686800" cy="594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600" dirty="0">
                <a:latin typeface="Tahoma" pitchFamily="34" charset="0"/>
              </a:rPr>
              <a:t>This is a Storyboard template.  Feel free to change font size, color, add slides, or use your own pages, but please provide as much information as possible that is requested in this template.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altLang="en-US" sz="1600" dirty="0">
                <a:latin typeface="Tahoma" pitchFamily="34" charset="0"/>
              </a:rPr>
              <a:t>At the Face-to-Face Learning Session, use the Storyboard to tell your team’s story descriptively, clearly and creatively – photos, collages and illustrations are welcome.  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altLang="en-US" sz="1600" dirty="0">
                <a:latin typeface="Tahoma" pitchFamily="34" charset="0"/>
              </a:rPr>
              <a:t>There is no wrong way to create a Storyboard so don’t be afraid to be creative. Additionally, be sure to keep it simple; the Storyboard is not meant to be an extremely time-consuming project.  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altLang="en-US" sz="1600" dirty="0">
                <a:solidFill>
                  <a:srgbClr val="000099"/>
                </a:solidFill>
                <a:latin typeface="Tahoma" pitchFamily="34" charset="0"/>
              </a:rPr>
              <a:t>Storyboards must fit into a space approximately 28 x 40 inches.  It may be created from a collection of letter-sized sheets (print outs of your power point slides or word documents) that are convenient for carrying while traveling.  </a:t>
            </a:r>
            <a:r>
              <a:rPr lang="en-US" altLang="en-US" sz="1600" b="1" dirty="0" smtClean="0">
                <a:solidFill>
                  <a:srgbClr val="000099"/>
                </a:solidFill>
                <a:latin typeface="Tahoma" pitchFamily="34" charset="0"/>
              </a:rPr>
              <a:t>Seven to eight pages </a:t>
            </a:r>
            <a:r>
              <a:rPr lang="en-US" altLang="en-US" sz="1600" b="1" dirty="0">
                <a:solidFill>
                  <a:srgbClr val="000099"/>
                </a:solidFill>
                <a:latin typeface="Tahoma" pitchFamily="34" charset="0"/>
              </a:rPr>
              <a:t>fit </a:t>
            </a:r>
            <a:r>
              <a:rPr lang="en-US" altLang="en-US" sz="1600" b="1" dirty="0" smtClean="0">
                <a:solidFill>
                  <a:srgbClr val="000099"/>
                </a:solidFill>
                <a:latin typeface="Tahoma" pitchFamily="34" charset="0"/>
              </a:rPr>
              <a:t>easily in </a:t>
            </a:r>
            <a:r>
              <a:rPr lang="en-US" altLang="en-US" sz="1600" b="1" dirty="0">
                <a:solidFill>
                  <a:srgbClr val="000099"/>
                </a:solidFill>
                <a:latin typeface="Tahoma" pitchFamily="34" charset="0"/>
              </a:rPr>
              <a:t>the available space – depending on </a:t>
            </a:r>
            <a:r>
              <a:rPr lang="en-US" altLang="en-US" sz="1600" b="1" dirty="0" smtClean="0">
                <a:solidFill>
                  <a:srgbClr val="000099"/>
                </a:solidFill>
                <a:latin typeface="Tahoma" pitchFamily="34" charset="0"/>
              </a:rPr>
              <a:t>arrangement - but more can be accommodated by overlapping pages (see </a:t>
            </a:r>
            <a:r>
              <a:rPr lang="en-US" altLang="en-US" sz="1600" b="1" dirty="0" smtClean="0">
                <a:solidFill>
                  <a:srgbClr val="000099"/>
                </a:solidFill>
                <a:latin typeface="Tahoma" pitchFamily="34" charset="0"/>
              </a:rPr>
              <a:t>Slide 11 </a:t>
            </a:r>
            <a:r>
              <a:rPr lang="en-US" altLang="en-US" sz="1600" b="1" dirty="0" smtClean="0">
                <a:solidFill>
                  <a:srgbClr val="000099"/>
                </a:solidFill>
                <a:latin typeface="Tahoma" pitchFamily="34" charset="0"/>
              </a:rPr>
              <a:t>for sample layouts).</a:t>
            </a:r>
            <a:r>
              <a:rPr lang="en-US" altLang="en-US" sz="1600" dirty="0" smtClean="0">
                <a:solidFill>
                  <a:srgbClr val="000099"/>
                </a:solidFill>
                <a:latin typeface="Tahoma" pitchFamily="34" charset="0"/>
              </a:rPr>
              <a:t> </a:t>
            </a:r>
            <a:r>
              <a:rPr lang="en-US" altLang="en-US" sz="1600" dirty="0">
                <a:solidFill>
                  <a:srgbClr val="000099"/>
                </a:solidFill>
                <a:latin typeface="Tahoma" pitchFamily="34" charset="0"/>
              </a:rPr>
              <a:t>Boards for posting and pushpins will be provided at the </a:t>
            </a:r>
            <a:r>
              <a:rPr lang="en-US" altLang="en-US" sz="1600" dirty="0" smtClean="0">
                <a:solidFill>
                  <a:srgbClr val="000099"/>
                </a:solidFill>
                <a:latin typeface="Tahoma" pitchFamily="34" charset="0"/>
              </a:rPr>
              <a:t>Face-to-Face. </a:t>
            </a:r>
            <a:endParaRPr lang="en-US" altLang="en-US" sz="1600" dirty="0">
              <a:solidFill>
                <a:srgbClr val="000099"/>
              </a:solidFill>
              <a:latin typeface="Tahoma" pitchFamily="34" charset="0"/>
            </a:endParaRPr>
          </a:p>
          <a:p>
            <a:pPr>
              <a:spcBef>
                <a:spcPct val="50000"/>
              </a:spcBef>
            </a:pPr>
            <a:r>
              <a:rPr lang="en-US" altLang="en-US" sz="1600" b="1" dirty="0">
                <a:latin typeface="Tahoma" pitchFamily="34" charset="0"/>
              </a:rPr>
              <a:t>Display Tips 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en-US" altLang="en-US" sz="1200" dirty="0">
                <a:latin typeface="Tahoma" pitchFamily="34" charset="0"/>
              </a:rPr>
              <a:t>Fewer words: More pictures and graphics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en-US" altLang="en-US" sz="1200" dirty="0">
                <a:latin typeface="Tahoma" pitchFamily="34" charset="0"/>
              </a:rPr>
              <a:t>Real people pictures… At least of your teams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en-US" altLang="en-US" sz="1200" dirty="0">
                <a:latin typeface="Tahoma" pitchFamily="34" charset="0"/>
              </a:rPr>
              <a:t>Font size as big as possible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en-US" altLang="en-US" sz="1200" dirty="0">
                <a:latin typeface="Tahoma" pitchFamily="34" charset="0"/>
              </a:rPr>
              <a:t>Fancy not necessary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en-US" altLang="en-US" sz="1200" dirty="0">
                <a:latin typeface="Tahoma" pitchFamily="34" charset="0"/>
              </a:rPr>
              <a:t>Color to highlight key messages (If you don’t have a color printer, use bright highlighters)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en-US" altLang="en-US" sz="1200" dirty="0">
                <a:latin typeface="Tahoma" pitchFamily="34" charset="0"/>
              </a:rPr>
              <a:t>Clear titles and labels if you use graphs (X and Y axes, dates, brief explanation of what it shows)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 smtClean="0"/>
              <a:t>Support Needed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What help does your team need from other teams?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Layouts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1905000"/>
            <a:ext cx="3086100" cy="411480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5400" y="1905000"/>
            <a:ext cx="3086100" cy="41148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90600" y="6172200"/>
            <a:ext cx="31623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With 4 portrait oriented sheets in the middle panel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105400" y="6173273"/>
            <a:ext cx="31623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With 3 landscape oriented sheets in the middle panel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06204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smtClean="0"/>
              <a:t>Storyboard Template for </a:t>
            </a:r>
            <a:br>
              <a:rPr lang="en-US" altLang="en-US" smtClean="0"/>
            </a:br>
            <a:r>
              <a:rPr lang="en-US" altLang="en-US" smtClean="0"/>
              <a:t>Illinois Teams</a:t>
            </a:r>
          </a:p>
        </p:txBody>
      </p:sp>
      <p:sp>
        <p:nvSpPr>
          <p:cNvPr id="512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sz="2800" smtClean="0"/>
              <a:t>Adapted from the New York State Perinatal Quality Collaborative (NYSPQC)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 altLang="en-US" smtClean="0"/>
              <a:t>Team Name</a:t>
            </a:r>
          </a:p>
        </p:txBody>
      </p:sp>
      <p:sp>
        <p:nvSpPr>
          <p:cNvPr id="614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09600" y="1295400"/>
            <a:ext cx="7848600" cy="4724400"/>
          </a:xfrm>
        </p:spPr>
        <p:txBody>
          <a:bodyPr/>
          <a:lstStyle/>
          <a:p>
            <a:pPr algn="l"/>
            <a:r>
              <a:rPr lang="en-US" altLang="en-US" smtClean="0"/>
              <a:t>List team members and their roles</a:t>
            </a:r>
          </a:p>
          <a:p>
            <a:pPr algn="l">
              <a:buFontTx/>
              <a:buChar char="•"/>
            </a:pPr>
            <a:endParaRPr lang="en-US" altLang="en-US" smtClean="0"/>
          </a:p>
          <a:p>
            <a:pPr algn="l">
              <a:buFontTx/>
              <a:buChar char="•"/>
            </a:pPr>
            <a:endParaRPr lang="en-US" altLang="en-US" smtClean="0"/>
          </a:p>
          <a:p>
            <a:pPr lvl="1" algn="l">
              <a:buFontTx/>
              <a:buChar char="–"/>
            </a:pPr>
            <a:endParaRPr lang="en-US" altLang="en-US" smtClean="0"/>
          </a:p>
          <a:p>
            <a:pPr lvl="1" algn="l">
              <a:buFontTx/>
              <a:buChar char="–"/>
            </a:pPr>
            <a:endParaRPr lang="en-US" altLang="en-US" smtClean="0"/>
          </a:p>
          <a:p>
            <a:pPr lvl="1" algn="l"/>
            <a:endParaRPr lang="en-US" altLang="en-US" smtClean="0"/>
          </a:p>
          <a:p>
            <a:pPr algn="l"/>
            <a:endParaRPr lang="en-US" altLang="en-US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/>
            </a:r>
            <a:br>
              <a:rPr lang="en-US" altLang="en-US" smtClean="0"/>
            </a:br>
            <a:endParaRPr lang="en-US" altLang="en-US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41148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mtClean="0"/>
              <a:t>Describe your Hospital and your improvement team.</a:t>
            </a:r>
          </a:p>
          <a:p>
            <a:endParaRPr lang="en-US" altLang="en-US" smtClean="0"/>
          </a:p>
          <a:p>
            <a:endParaRPr lang="en-US" altLang="en-US" smtClean="0"/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533400" y="6019800"/>
            <a:ext cx="5943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800" b="1"/>
              <a:t>Team Leader Key Contact Info:  Name, Phone, email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Hospital Population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Brief description of your demographics</a:t>
            </a:r>
          </a:p>
          <a:p>
            <a:r>
              <a:rPr lang="en-US" altLang="en-US" smtClean="0"/>
              <a:t>Other additional information about cultural groups or important demographics others should know about you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Process Flow Diagram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 smtClean="0"/>
              <a:t>See Process Flow Diagram Tip Sheet for guidance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Baseline Data </a:t>
            </a:r>
            <a:br>
              <a:rPr lang="en-US" altLang="en-US" smtClean="0"/>
            </a:br>
            <a:r>
              <a:rPr lang="en-US" altLang="en-US" sz="3200" smtClean="0"/>
              <a:t>(Available at Face-to-Face Learning Session)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 smtClean="0"/>
              <a:t>Baseline data, if entered in ILPQC REDCap data system by May 11, 2015 will be available at the Face-to-Face Learning Session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Changes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 smtClean="0"/>
              <a:t>Include any initial ideas for changes you would like to make based on the results of your process flow document and baseline data collection</a:t>
            </a:r>
          </a:p>
          <a:p>
            <a:pPr>
              <a:buFontTx/>
              <a:buNone/>
            </a:pPr>
            <a:endParaRPr lang="en-US" altLang="en-US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 smtClean="0"/>
              <a:t>Strengths to Share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What strength or expertise does your team have that you would be willing to share with other teams?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IHI BPHC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IHI BPHC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457200" marR="0" indent="-45720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AutoNum type="arabicPeriod"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hlink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457200" marR="0" indent="-45720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AutoNum type="arabicPeriod"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hlink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IHI BPHC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HI BPHC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HI BPHC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HI BPHC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HI BPHC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HI BPHC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HI BPHC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5007</TotalTime>
  <Pages>9</Pages>
  <Words>438</Words>
  <Application>Microsoft Office PowerPoint</Application>
  <PresentationFormat>On-screen Show (4:3)</PresentationFormat>
  <Paragraphs>39</Paragraphs>
  <Slides>11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Tahoma</vt:lpstr>
      <vt:lpstr>Times New Roman</vt:lpstr>
      <vt:lpstr>IHI BPHC</vt:lpstr>
      <vt:lpstr>Storyboard Instructions  Adapted from the New York State Perinatal Quality Collaborative (NYSPQC)</vt:lpstr>
      <vt:lpstr>Storyboard Template for  Illinois Teams</vt:lpstr>
      <vt:lpstr>Team Name</vt:lpstr>
      <vt:lpstr> </vt:lpstr>
      <vt:lpstr>Hospital Population</vt:lpstr>
      <vt:lpstr>Process Flow Diagram</vt:lpstr>
      <vt:lpstr>Baseline Data  (Available at Face-to-Face Learning Session)</vt:lpstr>
      <vt:lpstr>Changes</vt:lpstr>
      <vt:lpstr>Strengths to Share</vt:lpstr>
      <vt:lpstr>Support Needed</vt:lpstr>
      <vt:lpstr>Sample Layouts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Center for Health Studies</dc:creator>
  <cp:lastModifiedBy>Patricia Ann Lee King</cp:lastModifiedBy>
  <cp:revision>163</cp:revision>
  <cp:lastPrinted>1999-10-13T22:30:39Z</cp:lastPrinted>
  <dcterms:created xsi:type="dcterms:W3CDTF">1997-07-24T15:07:42Z</dcterms:created>
  <dcterms:modified xsi:type="dcterms:W3CDTF">2015-05-08T16:04:18Z</dcterms:modified>
</cp:coreProperties>
</file>