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0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Ann Lee King" initials="PALK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6E249-13D8-4788-BEB2-ED562DE87A17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400F9-CF10-4F94-84BB-F76AD0810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2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7AD1C0-F823-413B-BE25-E79F1DC005E6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979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83C72-E57F-46B9-BCEB-729C648F49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9D016-6232-45FA-8ADB-3E908346740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27E19-A5BB-4136-A2A7-02C5A01C451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8F253-E42C-440D-A102-695CD11A4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D626B-8D38-44B8-AB4C-176A445268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5A8B7-1067-4155-BF3F-44ED22BD54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9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2D76C-BF6E-43E8-873B-134CC4BCD6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29216-4919-494F-9AC1-61C5CB0EB5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12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22FE2-7464-444D-9888-5625BB0FE0E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4AD74-DAF2-496F-B72F-B69F11F1E8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17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87D12-84B2-4352-8AE5-95C688A676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B6EEC-A2BB-4E92-9B5A-5C5DDB3C31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89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FE2E6-771C-4DAD-902D-0C1B542580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6248A-1F4F-4E4F-A01A-F4CEB02FED4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5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9BF9F-A89C-4E23-A223-DF5C266857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5234-0337-49A4-95AE-B95F409D4D1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7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E7BD2-F12D-4879-A922-C388FEBBCF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26E9C-95F4-40F1-A0CC-05FB89FA5EA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3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CD8D9-253A-4B35-A960-06A965DD6C8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CE26-59DD-4B2C-B8BF-163991DABFF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08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7B712-796E-4AAA-9E83-9A6C7240BFE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3BD9A-BDBB-4C7C-93FA-60E2491F188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8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9DDBED-A79D-44C7-A052-3A43682B531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53F50E-76FC-457E-A97B-94AAC08779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75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152400" y="2286000"/>
            <a:ext cx="1524000" cy="2914650"/>
          </a:xfrm>
          <a:prstGeom prst="flowChartProcess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In 9 months, improve birth registry accuracy so that focused variables ** will be transmitted accurately in 95% of records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00"/>
                </a:solidFill>
                <a:latin typeface="Arial" charset="0"/>
                <a:cs typeface="Arial" charset="0"/>
              </a:rPr>
              <a:t>(What do we want these variables to be diabetes, </a:t>
            </a:r>
            <a:r>
              <a:rPr lang="en-US" sz="1200" dirty="0" err="1">
                <a:solidFill>
                  <a:srgbClr val="FFFF00"/>
                </a:solidFill>
                <a:latin typeface="Arial" charset="0"/>
                <a:cs typeface="Arial" charset="0"/>
              </a:rPr>
              <a:t>htn</a:t>
            </a:r>
            <a:r>
              <a:rPr lang="en-US" sz="1200" dirty="0">
                <a:solidFill>
                  <a:srgbClr val="FFFF00"/>
                </a:solidFill>
                <a:latin typeface="Arial" charset="0"/>
                <a:cs typeface="Arial" charset="0"/>
              </a:rPr>
              <a:t>, </a:t>
            </a:r>
            <a:r>
              <a:rPr lang="en-US" sz="1200" dirty="0" err="1">
                <a:solidFill>
                  <a:srgbClr val="FFFF00"/>
                </a:solidFill>
                <a:latin typeface="Arial" charset="0"/>
                <a:cs typeface="Arial" charset="0"/>
              </a:rPr>
              <a:t>ga</a:t>
            </a:r>
            <a:r>
              <a:rPr lang="en-US" sz="1200" dirty="0">
                <a:solidFill>
                  <a:srgbClr val="FFFF00"/>
                </a:solidFill>
                <a:latin typeface="Arial" charset="0"/>
                <a:cs typeface="Arial" charset="0"/>
              </a:rPr>
              <a:t>, </a:t>
            </a:r>
            <a:r>
              <a:rPr lang="en-US" sz="1200" dirty="0" err="1">
                <a:solidFill>
                  <a:srgbClr val="FFFF00"/>
                </a:solidFill>
                <a:latin typeface="Arial" charset="0"/>
                <a:cs typeface="Arial" charset="0"/>
              </a:rPr>
              <a:t>ANCS</a:t>
            </a:r>
            <a:r>
              <a:rPr lang="en-US" sz="1200" dirty="0">
                <a:solidFill>
                  <a:srgbClr val="FFFF00"/>
                </a:solidFill>
                <a:latin typeface="Arial" charset="0"/>
                <a:cs typeface="Arial" charset="0"/>
              </a:rPr>
              <a:t>, and induction of labor?)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1752600"/>
            <a:ext cx="1600200" cy="609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Strong communication between clinical team and birth data staff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14600" y="2486025"/>
            <a:ext cx="1600200" cy="4572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Trained clinical and birth data </a:t>
            </a: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collection teams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48200" y="801579"/>
            <a:ext cx="4114800" cy="132326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improvement team (nurse, physician, BC abstractor)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all sources of birth data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steps for birth certificate data collection and entry into IVRS using a process flow diagram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area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 process improvement using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process flow diagram </a:t>
            </a:r>
            <a:endParaRPr lang="en-US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Ensure staff entering birth certificate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access to necessary clinical data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2173179"/>
            <a:ext cx="4114800" cy="134773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Utilize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ILPQC and Perinatal Network Administrators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education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training clinical staff and staff entering birth certificate data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Disseminate birth certificate variable definitions to birth certificate and clinical staff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Ensure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clear understanding of birth registry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variables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Ensure clear understanding by birth data team of medical terminology related to birth registry variables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48200" y="3588354"/>
            <a:ext cx="4114800" cy="44548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Coaching and outreach by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Perinatal Network Administrators leveraging QI training and support from ILPQC</a:t>
            </a:r>
          </a:p>
          <a:p>
            <a:pPr>
              <a:defRPr/>
            </a:pPr>
            <a:endParaRPr lang="en-US" sz="105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48200" y="4119778"/>
            <a:ext cx="4114800" cy="93881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Enter and monitor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birth certificate accuracy audit data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ILPQC </a:t>
            </a:r>
            <a:r>
              <a:rPr lang="en-US" sz="105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REDCap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data system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gaps and inform hospital team PDSA cycles with support of Perinatal Network Administrator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Review monthly ILPQC </a:t>
            </a:r>
            <a:r>
              <a:rPr lang="en-US" sz="105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REDCap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data reports to track improvement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14600" y="3133725"/>
            <a:ext cx="1600200" cy="4286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Audit process for data verification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52700" y="3743325"/>
            <a:ext cx="1562100" cy="5238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Appreciation of the importance of the Birth Registry information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" y="609600"/>
            <a:ext cx="3657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Goal:  </a:t>
            </a:r>
            <a:r>
              <a:rPr lang="en-US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Improve birth registry accuracy to support </a:t>
            </a:r>
            <a:r>
              <a:rPr lang="en-US" sz="1200" b="1" i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Public Health initiatives and continuous</a:t>
            </a:r>
            <a:r>
              <a:rPr lang="en-US" sz="1200" i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quality </a:t>
            </a:r>
            <a:r>
              <a:rPr lang="en-US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improvement activities. </a:t>
            </a:r>
          </a:p>
        </p:txBody>
      </p:sp>
      <p:sp>
        <p:nvSpPr>
          <p:cNvPr id="14347" name="TextBox 37"/>
          <p:cNvSpPr txBox="1">
            <a:spLocks noChangeArrowheads="1"/>
          </p:cNvSpPr>
          <p:nvPr/>
        </p:nvSpPr>
        <p:spPr bwMode="auto">
          <a:xfrm>
            <a:off x="609600" y="86380"/>
            <a:ext cx="731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58466"/>
                </a:solidFill>
                <a:latin typeface="Goudy Old Style" pitchFamily="18" charset="0"/>
              </a:rPr>
              <a:t>Key Driver </a:t>
            </a:r>
            <a:r>
              <a:rPr lang="en-US" altLang="en-US" sz="2800" b="1" dirty="0" smtClean="0">
                <a:solidFill>
                  <a:srgbClr val="F58466"/>
                </a:solidFill>
                <a:latin typeface="Goudy Old Style" pitchFamily="18" charset="0"/>
              </a:rPr>
              <a:t>Diagram: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4348" name="TextBox 39"/>
          <p:cNvSpPr txBox="1">
            <a:spLocks noChangeArrowheads="1"/>
          </p:cNvSpPr>
          <p:nvPr/>
        </p:nvSpPr>
        <p:spPr bwMode="auto">
          <a:xfrm>
            <a:off x="2133600" y="14478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u="sng">
                <a:solidFill>
                  <a:prstClr val="black"/>
                </a:solidFill>
              </a:rPr>
              <a:t>Key Drivers</a:t>
            </a:r>
          </a:p>
        </p:txBody>
      </p:sp>
      <p:sp>
        <p:nvSpPr>
          <p:cNvPr id="14349" name="TextBox 40"/>
          <p:cNvSpPr txBox="1">
            <a:spLocks noChangeArrowheads="1"/>
          </p:cNvSpPr>
          <p:nvPr/>
        </p:nvSpPr>
        <p:spPr bwMode="auto">
          <a:xfrm>
            <a:off x="5791200" y="533400"/>
            <a:ext cx="1828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u="sng">
                <a:solidFill>
                  <a:prstClr val="black"/>
                </a:solidFill>
              </a:rPr>
              <a:t> </a:t>
            </a:r>
            <a:r>
              <a:rPr lang="en-US" sz="1400" b="1" u="sng">
                <a:solidFill>
                  <a:prstClr val="black"/>
                </a:solidFill>
              </a:rPr>
              <a:t>DRAFT Interventions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81275" y="5305425"/>
            <a:ext cx="1533525" cy="762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Identification and spread of best practices for data entry and verification.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48200" y="5638800"/>
            <a:ext cx="4114800" cy="681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Participate in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monthly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hospital team webinars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in-person education for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participating hospital teams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Complete monthly QI process feedback form to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 QI support from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Perinatal Network Administrator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1714500" y="2162175"/>
            <a:ext cx="800100" cy="158115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0" idx="1"/>
          </p:cNvCxnSpPr>
          <p:nvPr/>
        </p:nvCxnSpPr>
        <p:spPr>
          <a:xfrm flipH="1">
            <a:off x="1704975" y="3348038"/>
            <a:ext cx="809625" cy="40481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1" idx="1"/>
            <a:endCxn id="2" idx="3"/>
          </p:cNvCxnSpPr>
          <p:nvPr/>
        </p:nvCxnSpPr>
        <p:spPr>
          <a:xfrm flipH="1" flipV="1">
            <a:off x="1676400" y="3743325"/>
            <a:ext cx="876300" cy="261938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3" idx="1"/>
          </p:cNvCxnSpPr>
          <p:nvPr/>
        </p:nvCxnSpPr>
        <p:spPr>
          <a:xfrm flipH="1" flipV="1">
            <a:off x="1714500" y="3719513"/>
            <a:ext cx="866775" cy="196691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4" idx="1"/>
            <a:endCxn id="10" idx="3"/>
          </p:cNvCxnSpPr>
          <p:nvPr/>
        </p:nvCxnSpPr>
        <p:spPr>
          <a:xfrm flipH="1">
            <a:off x="4114800" y="1463211"/>
            <a:ext cx="533400" cy="594189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15" idx="1"/>
            <a:endCxn id="11" idx="3"/>
          </p:cNvCxnSpPr>
          <p:nvPr/>
        </p:nvCxnSpPr>
        <p:spPr>
          <a:xfrm flipH="1" flipV="1">
            <a:off x="4114800" y="2714625"/>
            <a:ext cx="533400" cy="13242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17" idx="1"/>
            <a:endCxn id="20" idx="3"/>
          </p:cNvCxnSpPr>
          <p:nvPr/>
        </p:nvCxnSpPr>
        <p:spPr>
          <a:xfrm flipH="1" flipV="1">
            <a:off x="4114800" y="3348038"/>
            <a:ext cx="533400" cy="1241149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34" idx="1"/>
            <a:endCxn id="33" idx="3"/>
          </p:cNvCxnSpPr>
          <p:nvPr/>
        </p:nvCxnSpPr>
        <p:spPr>
          <a:xfrm flipH="1" flipV="1">
            <a:off x="4114800" y="5686425"/>
            <a:ext cx="533400" cy="292894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16" idx="1"/>
            <a:endCxn id="11" idx="3"/>
          </p:cNvCxnSpPr>
          <p:nvPr/>
        </p:nvCxnSpPr>
        <p:spPr>
          <a:xfrm flipH="1" flipV="1">
            <a:off x="4114800" y="2714625"/>
            <a:ext cx="533400" cy="109647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1"/>
            <a:endCxn id="2" idx="3"/>
          </p:cNvCxnSpPr>
          <p:nvPr/>
        </p:nvCxnSpPr>
        <p:spPr>
          <a:xfrm flipH="1">
            <a:off x="1676400" y="2714625"/>
            <a:ext cx="838200" cy="102870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2" name="TextBox 24"/>
          <p:cNvSpPr txBox="1">
            <a:spLocks noChangeArrowheads="1"/>
          </p:cNvSpPr>
          <p:nvPr/>
        </p:nvSpPr>
        <p:spPr bwMode="auto">
          <a:xfrm>
            <a:off x="2562225" y="4475163"/>
            <a:ext cx="1552575" cy="5540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cs typeface="Arial" charset="0"/>
              </a:rPr>
              <a:t>IVRS fields include essential and specific information/definitions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648200" y="5126037"/>
            <a:ext cx="4133850" cy="415498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Clarify IVRS definitions and </a:t>
            </a:r>
            <a:r>
              <a:rPr lang="en-US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instructions on monthly hospital team webinars 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Straight Arrow Connector 68"/>
          <p:cNvCxnSpPr>
            <a:stCxn id="66" idx="1"/>
            <a:endCxn id="14362" idx="3"/>
          </p:cNvCxnSpPr>
          <p:nvPr/>
        </p:nvCxnSpPr>
        <p:spPr>
          <a:xfrm flipH="1" flipV="1">
            <a:off x="4114800" y="4752182"/>
            <a:ext cx="533400" cy="5816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14" idx="1"/>
          </p:cNvCxnSpPr>
          <p:nvPr/>
        </p:nvCxnSpPr>
        <p:spPr>
          <a:xfrm flipH="1">
            <a:off x="4114800" y="1463211"/>
            <a:ext cx="533400" cy="11323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4" idx="1"/>
            <a:endCxn id="14362" idx="3"/>
          </p:cNvCxnSpPr>
          <p:nvPr/>
        </p:nvCxnSpPr>
        <p:spPr>
          <a:xfrm flipH="1">
            <a:off x="4114800" y="1463211"/>
            <a:ext cx="533400" cy="32889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4" idx="1"/>
            <a:endCxn id="33" idx="3"/>
          </p:cNvCxnSpPr>
          <p:nvPr/>
        </p:nvCxnSpPr>
        <p:spPr>
          <a:xfrm flipH="1">
            <a:off x="4114800" y="1463211"/>
            <a:ext cx="533400" cy="4223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14" idx="1"/>
            <a:endCxn id="21" idx="3"/>
          </p:cNvCxnSpPr>
          <p:nvPr/>
        </p:nvCxnSpPr>
        <p:spPr>
          <a:xfrm flipH="1">
            <a:off x="4114800" y="1463211"/>
            <a:ext cx="533400" cy="2542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15" idx="1"/>
            <a:endCxn id="20" idx="3"/>
          </p:cNvCxnSpPr>
          <p:nvPr/>
        </p:nvCxnSpPr>
        <p:spPr>
          <a:xfrm flipH="1">
            <a:off x="4114800" y="2847046"/>
            <a:ext cx="533400" cy="500992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15" idx="1"/>
            <a:endCxn id="21" idx="3"/>
          </p:cNvCxnSpPr>
          <p:nvPr/>
        </p:nvCxnSpPr>
        <p:spPr>
          <a:xfrm flipH="1">
            <a:off x="4114800" y="2847046"/>
            <a:ext cx="533400" cy="11582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4362" idx="1"/>
          </p:cNvCxnSpPr>
          <p:nvPr/>
        </p:nvCxnSpPr>
        <p:spPr>
          <a:xfrm flipH="1" flipV="1">
            <a:off x="1666875" y="3719513"/>
            <a:ext cx="895350" cy="1033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owchart: Process 36"/>
          <p:cNvSpPr/>
          <p:nvPr/>
        </p:nvSpPr>
        <p:spPr>
          <a:xfrm>
            <a:off x="152400" y="1447800"/>
            <a:ext cx="1524000" cy="4953000"/>
          </a:xfrm>
          <a:prstGeom prst="flowChart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charset="0"/>
              </a:rPr>
              <a:t>In 9 months, improve birth registry accuracy so that focused </a:t>
            </a: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17 focused variables identified on the IVRS audit sheet </a:t>
            </a:r>
            <a:r>
              <a:rPr lang="en-US" sz="1400" dirty="0">
                <a:solidFill>
                  <a:prstClr val="black"/>
                </a:solidFill>
                <a:latin typeface="Arial" charset="0"/>
                <a:cs typeface="Arial" charset="0"/>
              </a:rPr>
              <a:t>will be transmitted accurately in 95% of records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89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4407</TotalTime>
  <Words>342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Goudy Old Style</vt:lpstr>
      <vt:lpstr>Office Theme</vt:lpstr>
      <vt:lpstr>PowerPoint Presentation</vt:lpstr>
    </vt:vector>
  </TitlesOfParts>
  <Company>NorthShore University Health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Birth Certificate Initiative – Webinar 1</dc:title>
  <dc:creator>Katelynne Finnegan</dc:creator>
  <cp:lastModifiedBy>Patricia Ann Lee King</cp:lastModifiedBy>
  <cp:revision>224</cp:revision>
  <dcterms:created xsi:type="dcterms:W3CDTF">2015-02-12T15:31:22Z</dcterms:created>
  <dcterms:modified xsi:type="dcterms:W3CDTF">2015-05-06T20:50:32Z</dcterms:modified>
</cp:coreProperties>
</file>