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drawings/drawing7.xml" ContentType="application/vnd.openxmlformats-officedocument.drawingml.chartshape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drawings/drawing8.xml" ContentType="application/vnd.openxmlformats-officedocument.drawingml.chartshapes+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62"/>
  </p:notesMasterIdLst>
  <p:sldIdLst>
    <p:sldId id="256" r:id="rId2"/>
    <p:sldId id="266" r:id="rId3"/>
    <p:sldId id="356" r:id="rId4"/>
    <p:sldId id="357" r:id="rId5"/>
    <p:sldId id="271" r:id="rId6"/>
    <p:sldId id="268" r:id="rId7"/>
    <p:sldId id="269" r:id="rId8"/>
    <p:sldId id="272" r:id="rId9"/>
    <p:sldId id="279" r:id="rId10"/>
    <p:sldId id="258" r:id="rId11"/>
    <p:sldId id="323" r:id="rId12"/>
    <p:sldId id="334" r:id="rId13"/>
    <p:sldId id="335" r:id="rId14"/>
    <p:sldId id="336" r:id="rId15"/>
    <p:sldId id="309" r:id="rId16"/>
    <p:sldId id="310" r:id="rId17"/>
    <p:sldId id="311" r:id="rId18"/>
    <p:sldId id="312" r:id="rId19"/>
    <p:sldId id="313" r:id="rId20"/>
    <p:sldId id="314" r:id="rId21"/>
    <p:sldId id="315" r:id="rId22"/>
    <p:sldId id="333" r:id="rId23"/>
    <p:sldId id="303" r:id="rId24"/>
    <p:sldId id="359" r:id="rId25"/>
    <p:sldId id="360" r:id="rId26"/>
    <p:sldId id="361" r:id="rId27"/>
    <p:sldId id="362" r:id="rId28"/>
    <p:sldId id="363" r:id="rId29"/>
    <p:sldId id="364" r:id="rId30"/>
    <p:sldId id="365" r:id="rId31"/>
    <p:sldId id="366" r:id="rId32"/>
    <p:sldId id="367" r:id="rId33"/>
    <p:sldId id="344" r:id="rId34"/>
    <p:sldId id="345" r:id="rId35"/>
    <p:sldId id="346" r:id="rId36"/>
    <p:sldId id="348" r:id="rId37"/>
    <p:sldId id="260" r:id="rId38"/>
    <p:sldId id="270" r:id="rId39"/>
    <p:sldId id="261" r:id="rId40"/>
    <p:sldId id="262" r:id="rId41"/>
    <p:sldId id="263" r:id="rId42"/>
    <p:sldId id="347" r:id="rId43"/>
    <p:sldId id="352" r:id="rId44"/>
    <p:sldId id="287" r:id="rId45"/>
    <p:sldId id="288" r:id="rId46"/>
    <p:sldId id="289" r:id="rId47"/>
    <p:sldId id="290" r:id="rId48"/>
    <p:sldId id="327" r:id="rId49"/>
    <p:sldId id="300" r:id="rId50"/>
    <p:sldId id="297" r:id="rId51"/>
    <p:sldId id="301" r:id="rId52"/>
    <p:sldId id="302" r:id="rId53"/>
    <p:sldId id="278" r:id="rId54"/>
    <p:sldId id="368" r:id="rId55"/>
    <p:sldId id="369" r:id="rId56"/>
    <p:sldId id="285" r:id="rId57"/>
    <p:sldId id="286" r:id="rId58"/>
    <p:sldId id="275" r:id="rId59"/>
    <p:sldId id="276" r:id="rId60"/>
    <p:sldId id="277"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finnerty" initials="p" lastIdx="1" clrIdx="0"/>
  <p:cmAuthor id="1" name="Ashley Hirai" initials="A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66633"/>
    <a:srgbClr val="663300"/>
    <a:srgbClr val="A88000"/>
    <a:srgbClr val="2A2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97" autoAdjust="0"/>
    <p:restoredTop sz="81503" autoAdjust="0"/>
  </p:normalViewPr>
  <p:slideViewPr>
    <p:cSldViewPr>
      <p:cViewPr>
        <p:scale>
          <a:sx n="60" d="100"/>
          <a:sy n="60" d="100"/>
        </p:scale>
        <p:origin x="-1410" y="96"/>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finnerty\AppData\Local\Microsoft\Windows\Temporary%20Internet%20Files\Content.Outlook\S8COP04I\Audiology%20Data%20Collection%20Summary%20Tool%20Final.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Office_Excel_Worksheet4.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Office_Excel_Worksheet5.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finnerty\AppData\Local\Microsoft\Windows\Temporary%20Internet%20Files\Content.Outlook\S8COP04I\Autism%20run%20charts.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Workbook1"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Workbook1"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Sonja:Users:janetaylor:Library:Mail%20Downloads:NJ%20TDP%20Dec%202012%20Data.xls"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pfinnerty\AppData\Local\Microsoft\Windows\Temporary%20Internet%20Files\Content.Outlook\S8COP04I\Autism%20run%20charts.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ACB\Documents\Work\UIC\Title%20V%20Contract\Early%20Elective%20Deliveries\Hospital%20Fact%20Sheets\Data%20-%20Hospital%20Plots%20-%20Final%20version.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000"/>
            </a:pPr>
            <a:r>
              <a:rPr lang="en-US" sz="1000" dirty="0"/>
              <a:t>Percent of children seen where the family was able to re-state the next steps</a:t>
            </a:r>
          </a:p>
        </c:rich>
      </c:tx>
      <c:layout>
        <c:manualLayout>
          <c:xMode val="edge"/>
          <c:yMode val="edge"/>
          <c:x val="0.16296119235095627"/>
          <c:y val="6.6905074365704281E-2"/>
        </c:manualLayout>
      </c:layout>
      <c:overlay val="1"/>
    </c:title>
    <c:plotArea>
      <c:layout>
        <c:manualLayout>
          <c:layoutTarget val="inner"/>
          <c:xMode val="edge"/>
          <c:yMode val="edge"/>
          <c:x val="8.6851772317718026E-2"/>
          <c:y val="0.13310155027355577"/>
          <c:w val="0.81349403692959621"/>
          <c:h val="0.7209283910266"/>
        </c:manualLayout>
      </c:layout>
      <c:lineChart>
        <c:grouping val="standard"/>
        <c:ser>
          <c:idx val="0"/>
          <c:order val="0"/>
          <c:tx>
            <c:strRef>
              <c:f>'I Lab %'!$B$19</c:f>
              <c:strCache>
                <c:ptCount val="1"/>
                <c:pt idx="0">
                  <c:v>Percent of children seen where the family was able to re-state the next steps</c:v>
                </c:pt>
              </c:strCache>
            </c:strRef>
          </c:tx>
          <c:spPr>
            <a:ln w="38100">
              <a:solidFill>
                <a:schemeClr val="tx2"/>
              </a:solidFill>
            </a:ln>
          </c:spPr>
          <c:marker>
            <c:spPr>
              <a:solidFill>
                <a:schemeClr val="tx2"/>
              </a:solidFill>
              <a:ln>
                <a:solidFill>
                  <a:schemeClr val="tx2"/>
                </a:solidFill>
              </a:ln>
            </c:spPr>
          </c:marker>
          <c:cat>
            <c:strRef>
              <c:f>'I Lab %'!$E$3:$AO$3</c:f>
              <c:strCache>
                <c:ptCount val="13"/>
                <c:pt idx="0">
                  <c:v>Prework</c:v>
                </c:pt>
                <c:pt idx="1">
                  <c:v>Sep-12</c:v>
                </c:pt>
                <c:pt idx="2">
                  <c:v>Oct-12</c:v>
                </c:pt>
                <c:pt idx="3">
                  <c:v>Nov-12</c:v>
                </c:pt>
                <c:pt idx="4">
                  <c:v>Dec-12</c:v>
                </c:pt>
                <c:pt idx="5">
                  <c:v>Jan-13</c:v>
                </c:pt>
                <c:pt idx="6">
                  <c:v>Feb-13</c:v>
                </c:pt>
                <c:pt idx="7">
                  <c:v>Mar-13</c:v>
                </c:pt>
                <c:pt idx="8">
                  <c:v>Apr-13</c:v>
                </c:pt>
                <c:pt idx="9">
                  <c:v>May-13</c:v>
                </c:pt>
                <c:pt idx="10">
                  <c:v>Jun-13</c:v>
                </c:pt>
                <c:pt idx="11">
                  <c:v>Jul-13</c:v>
                </c:pt>
                <c:pt idx="12">
                  <c:v>Aug-13</c:v>
                </c:pt>
              </c:strCache>
            </c:strRef>
          </c:cat>
          <c:val>
            <c:numRef>
              <c:f>'I Lab %'!$E$19:$AO$19</c:f>
              <c:numCache>
                <c:formatCode>0%</c:formatCode>
                <c:ptCount val="13"/>
                <c:pt idx="0">
                  <c:v>0.53346080305927368</c:v>
                </c:pt>
                <c:pt idx="1">
                  <c:v>0.56852791878172559</c:v>
                </c:pt>
                <c:pt idx="2">
                  <c:v>0.47191011235955144</c:v>
                </c:pt>
                <c:pt idx="3">
                  <c:v>0.73684210526315785</c:v>
                </c:pt>
                <c:pt idx="4">
                  <c:v>0.81404958677685968</c:v>
                </c:pt>
                <c:pt idx="5">
                  <c:v>0.75732217573221616</c:v>
                </c:pt>
                <c:pt idx="6">
                  <c:v>0.7747252747252763</c:v>
                </c:pt>
                <c:pt idx="7">
                  <c:v>0.79365079365079483</c:v>
                </c:pt>
                <c:pt idx="8">
                  <c:v>0.79617834394904452</c:v>
                </c:pt>
                <c:pt idx="9">
                  <c:v>0.72826086956521741</c:v>
                </c:pt>
                <c:pt idx="10">
                  <c:v>0.84761904761904883</c:v>
                </c:pt>
                <c:pt idx="11">
                  <c:v>0.8411214953271039</c:v>
                </c:pt>
                <c:pt idx="12">
                  <c:v>0.84347826086956523</c:v>
                </c:pt>
              </c:numCache>
            </c:numRef>
          </c:val>
        </c:ser>
        <c:ser>
          <c:idx val="1"/>
          <c:order val="1"/>
          <c:tx>
            <c:strRef>
              <c:f>'I Lab %'!$A$20</c:f>
              <c:strCache>
                <c:ptCount val="1"/>
                <c:pt idx="0">
                  <c:v>Median</c:v>
                </c:pt>
              </c:strCache>
            </c:strRef>
          </c:tx>
          <c:spPr>
            <a:ln>
              <a:solidFill>
                <a:srgbClr val="FF0000"/>
              </a:solidFill>
            </a:ln>
          </c:spPr>
          <c:marker>
            <c:symbol val="none"/>
          </c:marker>
          <c:val>
            <c:numRef>
              <c:f>'I Lab %'!$E$20:$AL$20</c:f>
              <c:numCache>
                <c:formatCode>0%</c:formatCode>
                <c:ptCount val="12"/>
                <c:pt idx="0">
                  <c:v>0.7747252747252763</c:v>
                </c:pt>
                <c:pt idx="1">
                  <c:v>0.7747252747252763</c:v>
                </c:pt>
                <c:pt idx="2">
                  <c:v>0.7747252747252763</c:v>
                </c:pt>
                <c:pt idx="3">
                  <c:v>0.7747252747252763</c:v>
                </c:pt>
                <c:pt idx="4">
                  <c:v>0.7747252747252763</c:v>
                </c:pt>
                <c:pt idx="5">
                  <c:v>0.7747252747252763</c:v>
                </c:pt>
                <c:pt idx="6">
                  <c:v>0.7747252747252763</c:v>
                </c:pt>
                <c:pt idx="7">
                  <c:v>0.7747252747252763</c:v>
                </c:pt>
                <c:pt idx="8">
                  <c:v>0.7747252747252763</c:v>
                </c:pt>
                <c:pt idx="9">
                  <c:v>0.7747252747252763</c:v>
                </c:pt>
                <c:pt idx="10">
                  <c:v>0.7747252747252763</c:v>
                </c:pt>
                <c:pt idx="11">
                  <c:v>0.7747252747252763</c:v>
                </c:pt>
              </c:numCache>
            </c:numRef>
          </c:val>
        </c:ser>
        <c:dLbls/>
        <c:marker val="1"/>
        <c:axId val="59802752"/>
        <c:axId val="59804288"/>
      </c:lineChart>
      <c:catAx>
        <c:axId val="59802752"/>
        <c:scaling>
          <c:orientation val="minMax"/>
        </c:scaling>
        <c:axPos val="b"/>
        <c:numFmt formatCode="General" sourceLinked="0"/>
        <c:tickLblPos val="nextTo"/>
        <c:txPr>
          <a:bodyPr rot="-2700000"/>
          <a:lstStyle/>
          <a:p>
            <a:pPr>
              <a:defRPr sz="1100" b="0"/>
            </a:pPr>
            <a:endParaRPr lang="en-US"/>
          </a:p>
        </c:txPr>
        <c:crossAx val="59804288"/>
        <c:crosses val="autoZero"/>
        <c:auto val="1"/>
        <c:lblAlgn val="ctr"/>
        <c:lblOffset val="100"/>
      </c:catAx>
      <c:valAx>
        <c:axId val="59804288"/>
        <c:scaling>
          <c:orientation val="minMax"/>
          <c:max val="1"/>
        </c:scaling>
        <c:axPos val="l"/>
        <c:numFmt formatCode="0%" sourceLinked="1"/>
        <c:tickLblPos val="nextTo"/>
        <c:txPr>
          <a:bodyPr/>
          <a:lstStyle/>
          <a:p>
            <a:pPr>
              <a:defRPr sz="1200" b="0"/>
            </a:pPr>
            <a:endParaRPr lang="en-US"/>
          </a:p>
        </c:txPr>
        <c:crossAx val="59802752"/>
        <c:crosses val="autoZero"/>
        <c:crossBetween val="between"/>
        <c:majorUnit val="0.2"/>
      </c:valAx>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894679145645724"/>
          <c:y val="3.8390201224846897E-2"/>
          <c:w val="0.82606758923098667"/>
          <c:h val="0.62761134971764865"/>
        </c:manualLayout>
      </c:layout>
      <c:lineChart>
        <c:grouping val="standard"/>
        <c:ser>
          <c:idx val="0"/>
          <c:order val="0"/>
          <c:spPr>
            <a:ln w="31735">
              <a:solidFill>
                <a:schemeClr val="bg1">
                  <a:lumMod val="50000"/>
                </a:schemeClr>
              </a:solidFill>
            </a:ln>
          </c:spPr>
          <c:marker>
            <c:symbol val="none"/>
          </c:marker>
          <c:cat>
            <c:strRef>
              <c:f>Sheet1!$A$2:$A$15</c:f>
              <c:strCache>
                <c:ptCount val="14"/>
                <c:pt idx="0">
                  <c:v>2011--1st</c:v>
                </c:pt>
                <c:pt idx="1">
                  <c:v>2nd</c:v>
                </c:pt>
                <c:pt idx="2">
                  <c:v>3rd</c:v>
                </c:pt>
                <c:pt idx="3">
                  <c:v>4th</c:v>
                </c:pt>
                <c:pt idx="4">
                  <c:v>2012--1st</c:v>
                </c:pt>
                <c:pt idx="5">
                  <c:v>2nd</c:v>
                </c:pt>
                <c:pt idx="6">
                  <c:v>3rd</c:v>
                </c:pt>
                <c:pt idx="7">
                  <c:v>4th</c:v>
                </c:pt>
                <c:pt idx="8">
                  <c:v>Prov 2013--1st</c:v>
                </c:pt>
                <c:pt idx="9">
                  <c:v>2nd</c:v>
                </c:pt>
                <c:pt idx="10">
                  <c:v>3rd</c:v>
                </c:pt>
                <c:pt idx="11">
                  <c:v>4th</c:v>
                </c:pt>
                <c:pt idx="12">
                  <c:v>Prov 2014--1st</c:v>
                </c:pt>
                <c:pt idx="13">
                  <c:v>2nd</c:v>
                </c:pt>
              </c:strCache>
            </c:strRef>
          </c:cat>
          <c:val>
            <c:numRef>
              <c:f>Sheet1!$B$2:$B$15</c:f>
              <c:numCache>
                <c:formatCode>0.00</c:formatCode>
                <c:ptCount val="14"/>
                <c:pt idx="0">
                  <c:v>11.68902775225142</c:v>
                </c:pt>
                <c:pt idx="1">
                  <c:v>10.046728971962617</c:v>
                </c:pt>
                <c:pt idx="2">
                  <c:v>10.268808392066871</c:v>
                </c:pt>
                <c:pt idx="3">
                  <c:v>10.271714922049</c:v>
                </c:pt>
                <c:pt idx="4">
                  <c:v>10.508506438575054</c:v>
                </c:pt>
                <c:pt idx="5">
                  <c:v>9.558616811920162</c:v>
                </c:pt>
                <c:pt idx="6">
                  <c:v>8.4783162182805736</c:v>
                </c:pt>
                <c:pt idx="7">
                  <c:v>8.5558143701845548</c:v>
                </c:pt>
                <c:pt idx="8">
                  <c:v>8.1349397590361452</c:v>
                </c:pt>
                <c:pt idx="9">
                  <c:v>7.1401479233832736</c:v>
                </c:pt>
                <c:pt idx="10">
                  <c:v>9.3672826364642816</c:v>
                </c:pt>
                <c:pt idx="11">
                  <c:v>9.3722525057147923</c:v>
                </c:pt>
                <c:pt idx="12">
                  <c:v>4.8364579178300762</c:v>
                </c:pt>
              </c:numCache>
            </c:numRef>
          </c:val>
        </c:ser>
        <c:ser>
          <c:idx val="3"/>
          <c:order val="1"/>
          <c:spPr>
            <a:ln w="31735">
              <a:solidFill>
                <a:schemeClr val="bg1">
                  <a:lumMod val="50000"/>
                </a:schemeClr>
              </a:solidFill>
            </a:ln>
          </c:spPr>
          <c:marker>
            <c:symbol val="none"/>
          </c:marker>
          <c:cat>
            <c:strRef>
              <c:f>Sheet1!$A$2:$A$15</c:f>
              <c:strCache>
                <c:ptCount val="14"/>
                <c:pt idx="0">
                  <c:v>2011--1st</c:v>
                </c:pt>
                <c:pt idx="1">
                  <c:v>2nd</c:v>
                </c:pt>
                <c:pt idx="2">
                  <c:v>3rd</c:v>
                </c:pt>
                <c:pt idx="3">
                  <c:v>4th</c:v>
                </c:pt>
                <c:pt idx="4">
                  <c:v>2012--1st</c:v>
                </c:pt>
                <c:pt idx="5">
                  <c:v>2nd</c:v>
                </c:pt>
                <c:pt idx="6">
                  <c:v>3rd</c:v>
                </c:pt>
                <c:pt idx="7">
                  <c:v>4th</c:v>
                </c:pt>
                <c:pt idx="8">
                  <c:v>Prov 2013--1st</c:v>
                </c:pt>
                <c:pt idx="9">
                  <c:v>2nd</c:v>
                </c:pt>
                <c:pt idx="10">
                  <c:v>3rd</c:v>
                </c:pt>
                <c:pt idx="11">
                  <c:v>4th</c:v>
                </c:pt>
                <c:pt idx="12">
                  <c:v>Prov 2014--1st</c:v>
                </c:pt>
                <c:pt idx="13">
                  <c:v>2nd</c:v>
                </c:pt>
              </c:strCache>
            </c:strRef>
          </c:cat>
          <c:val>
            <c:numRef>
              <c:f>Sheet1!$C$2:$C$15</c:f>
              <c:numCache>
                <c:formatCode>0.00</c:formatCode>
                <c:ptCount val="14"/>
                <c:pt idx="0">
                  <c:v>10.556901988377248</c:v>
                </c:pt>
                <c:pt idx="1">
                  <c:v>10.439224241134371</c:v>
                </c:pt>
                <c:pt idx="2">
                  <c:v>10.081435146937332</c:v>
                </c:pt>
                <c:pt idx="3">
                  <c:v>9.9758454106280254</c:v>
                </c:pt>
                <c:pt idx="4">
                  <c:v>9.6867420137276223</c:v>
                </c:pt>
                <c:pt idx="5">
                  <c:v>9.2868723918879397</c:v>
                </c:pt>
                <c:pt idx="6">
                  <c:v>9.3963115935068675</c:v>
                </c:pt>
                <c:pt idx="7">
                  <c:v>8.9509678354800553</c:v>
                </c:pt>
                <c:pt idx="8">
                  <c:v>8.7717930729856857</c:v>
                </c:pt>
                <c:pt idx="9">
                  <c:v>8.6927564802727986</c:v>
                </c:pt>
                <c:pt idx="10">
                  <c:v>8.5444833128486373</c:v>
                </c:pt>
                <c:pt idx="11">
                  <c:v>8.4225503230471439</c:v>
                </c:pt>
                <c:pt idx="12">
                  <c:v>7.3113312308444005</c:v>
                </c:pt>
                <c:pt idx="13">
                  <c:v>8.3034587225448124</c:v>
                </c:pt>
              </c:numCache>
            </c:numRef>
          </c:val>
        </c:ser>
        <c:ser>
          <c:idx val="4"/>
          <c:order val="2"/>
          <c:spPr>
            <a:ln w="31735">
              <a:solidFill>
                <a:schemeClr val="bg1">
                  <a:lumMod val="50000"/>
                </a:schemeClr>
              </a:solidFill>
            </a:ln>
          </c:spPr>
          <c:marker>
            <c:symbol val="none"/>
          </c:marker>
          <c:cat>
            <c:strRef>
              <c:f>Sheet1!$A$2:$A$15</c:f>
              <c:strCache>
                <c:ptCount val="14"/>
                <c:pt idx="0">
                  <c:v>2011--1st</c:v>
                </c:pt>
                <c:pt idx="1">
                  <c:v>2nd</c:v>
                </c:pt>
                <c:pt idx="2">
                  <c:v>3rd</c:v>
                </c:pt>
                <c:pt idx="3">
                  <c:v>4th</c:v>
                </c:pt>
                <c:pt idx="4">
                  <c:v>2012--1st</c:v>
                </c:pt>
                <c:pt idx="5">
                  <c:v>2nd</c:v>
                </c:pt>
                <c:pt idx="6">
                  <c:v>3rd</c:v>
                </c:pt>
                <c:pt idx="7">
                  <c:v>4th</c:v>
                </c:pt>
                <c:pt idx="8">
                  <c:v>Prov 2013--1st</c:v>
                </c:pt>
                <c:pt idx="9">
                  <c:v>2nd</c:v>
                </c:pt>
                <c:pt idx="10">
                  <c:v>3rd</c:v>
                </c:pt>
                <c:pt idx="11">
                  <c:v>4th</c:v>
                </c:pt>
                <c:pt idx="12">
                  <c:v>Prov 2014--1st</c:v>
                </c:pt>
                <c:pt idx="13">
                  <c:v>2nd</c:v>
                </c:pt>
              </c:strCache>
            </c:strRef>
          </c:cat>
          <c:val>
            <c:numRef>
              <c:f>Sheet1!$D$2:$D$15</c:f>
              <c:numCache>
                <c:formatCode>0.00</c:formatCode>
                <c:ptCount val="14"/>
                <c:pt idx="0">
                  <c:v>9.192541159002575</c:v>
                </c:pt>
                <c:pt idx="1">
                  <c:v>9.3195985675759374</c:v>
                </c:pt>
                <c:pt idx="2">
                  <c:v>8.894191878336839</c:v>
                </c:pt>
                <c:pt idx="3">
                  <c:v>8.3633589080581583</c:v>
                </c:pt>
                <c:pt idx="4">
                  <c:v>9.5365666968199871</c:v>
                </c:pt>
                <c:pt idx="5">
                  <c:v>9.1142773207990526</c:v>
                </c:pt>
                <c:pt idx="6">
                  <c:v>8.9609638226185186</c:v>
                </c:pt>
                <c:pt idx="7">
                  <c:v>9.1305622754930003</c:v>
                </c:pt>
                <c:pt idx="8">
                  <c:v>8.7767901804609636</c:v>
                </c:pt>
                <c:pt idx="9">
                  <c:v>8.7030312598673856</c:v>
                </c:pt>
                <c:pt idx="10">
                  <c:v>8.2623721808529531</c:v>
                </c:pt>
                <c:pt idx="11">
                  <c:v>8.3776937479349467</c:v>
                </c:pt>
                <c:pt idx="12">
                  <c:v>8.4012955086432317</c:v>
                </c:pt>
                <c:pt idx="13">
                  <c:v>8.2365733369577843</c:v>
                </c:pt>
              </c:numCache>
            </c:numRef>
          </c:val>
        </c:ser>
        <c:ser>
          <c:idx val="5"/>
          <c:order val="3"/>
          <c:spPr>
            <a:ln w="31735">
              <a:solidFill>
                <a:schemeClr val="bg1">
                  <a:lumMod val="50000"/>
                </a:schemeClr>
              </a:solidFill>
            </a:ln>
          </c:spPr>
          <c:marker>
            <c:symbol val="none"/>
          </c:marker>
          <c:cat>
            <c:strRef>
              <c:f>Sheet1!$A$2:$A$15</c:f>
              <c:strCache>
                <c:ptCount val="14"/>
                <c:pt idx="0">
                  <c:v>2011--1st</c:v>
                </c:pt>
                <c:pt idx="1">
                  <c:v>2nd</c:v>
                </c:pt>
                <c:pt idx="2">
                  <c:v>3rd</c:v>
                </c:pt>
                <c:pt idx="3">
                  <c:v>4th</c:v>
                </c:pt>
                <c:pt idx="4">
                  <c:v>2012--1st</c:v>
                </c:pt>
                <c:pt idx="5">
                  <c:v>2nd</c:v>
                </c:pt>
                <c:pt idx="6">
                  <c:v>3rd</c:v>
                </c:pt>
                <c:pt idx="7">
                  <c:v>4th</c:v>
                </c:pt>
                <c:pt idx="8">
                  <c:v>Prov 2013--1st</c:v>
                </c:pt>
                <c:pt idx="9">
                  <c:v>2nd</c:v>
                </c:pt>
                <c:pt idx="10">
                  <c:v>3rd</c:v>
                </c:pt>
                <c:pt idx="11">
                  <c:v>4th</c:v>
                </c:pt>
                <c:pt idx="12">
                  <c:v>Prov 2014--1st</c:v>
                </c:pt>
                <c:pt idx="13">
                  <c:v>2nd</c:v>
                </c:pt>
              </c:strCache>
            </c:strRef>
          </c:cat>
          <c:val>
            <c:numRef>
              <c:f>Sheet1!$E$2:$E$15</c:f>
              <c:numCache>
                <c:formatCode>0.00</c:formatCode>
                <c:ptCount val="14"/>
                <c:pt idx="0">
                  <c:v>13.043965903992817</c:v>
                </c:pt>
                <c:pt idx="1">
                  <c:v>13.895266207499731</c:v>
                </c:pt>
                <c:pt idx="2">
                  <c:v>12.770541572813634</c:v>
                </c:pt>
                <c:pt idx="3">
                  <c:v>12.335871124351756</c:v>
                </c:pt>
                <c:pt idx="4">
                  <c:v>12.307338394294916</c:v>
                </c:pt>
                <c:pt idx="5">
                  <c:v>12.35461926706167</c:v>
                </c:pt>
                <c:pt idx="6">
                  <c:v>11.448945231256808</c:v>
                </c:pt>
                <c:pt idx="7">
                  <c:v>10.919666374012298</c:v>
                </c:pt>
                <c:pt idx="8">
                  <c:v>10.093500056325341</c:v>
                </c:pt>
                <c:pt idx="9">
                  <c:v>9.9944781888459406</c:v>
                </c:pt>
                <c:pt idx="10">
                  <c:v>9.4682230869001227</c:v>
                </c:pt>
                <c:pt idx="11">
                  <c:v>9.8150782361308675</c:v>
                </c:pt>
                <c:pt idx="12">
                  <c:v>9.2674116717462525</c:v>
                </c:pt>
                <c:pt idx="13">
                  <c:v>10.001149557420396</c:v>
                </c:pt>
              </c:numCache>
            </c:numRef>
          </c:val>
        </c:ser>
        <c:ser>
          <c:idx val="7"/>
          <c:order val="4"/>
          <c:spPr>
            <a:ln w="50775">
              <a:solidFill>
                <a:srgbClr val="6EA92D"/>
              </a:solidFill>
            </a:ln>
          </c:spPr>
          <c:marker>
            <c:symbol val="none"/>
          </c:marker>
          <c:cat>
            <c:strRef>
              <c:f>Sheet1!$A$2:$A$15</c:f>
              <c:strCache>
                <c:ptCount val="14"/>
                <c:pt idx="0">
                  <c:v>2011--1st</c:v>
                </c:pt>
                <c:pt idx="1">
                  <c:v>2nd</c:v>
                </c:pt>
                <c:pt idx="2">
                  <c:v>3rd</c:v>
                </c:pt>
                <c:pt idx="3">
                  <c:v>4th</c:v>
                </c:pt>
                <c:pt idx="4">
                  <c:v>2012--1st</c:v>
                </c:pt>
                <c:pt idx="5">
                  <c:v>2nd</c:v>
                </c:pt>
                <c:pt idx="6">
                  <c:v>3rd</c:v>
                </c:pt>
                <c:pt idx="7">
                  <c:v>4th</c:v>
                </c:pt>
                <c:pt idx="8">
                  <c:v>Prov 2013--1st</c:v>
                </c:pt>
                <c:pt idx="9">
                  <c:v>2nd</c:v>
                </c:pt>
                <c:pt idx="10">
                  <c:v>3rd</c:v>
                </c:pt>
                <c:pt idx="11">
                  <c:v>4th</c:v>
                </c:pt>
                <c:pt idx="12">
                  <c:v>Prov 2014--1st</c:v>
                </c:pt>
                <c:pt idx="13">
                  <c:v>2nd</c:v>
                </c:pt>
              </c:strCache>
            </c:strRef>
          </c:cat>
          <c:val>
            <c:numRef>
              <c:f>Sheet1!$F$2:$F$15</c:f>
              <c:numCache>
                <c:formatCode>0.00</c:formatCode>
                <c:ptCount val="14"/>
                <c:pt idx="0">
                  <c:v>17.856625633598842</c:v>
                </c:pt>
                <c:pt idx="1">
                  <c:v>18.23425022182786</c:v>
                </c:pt>
                <c:pt idx="2">
                  <c:v>18.378936499741869</c:v>
                </c:pt>
                <c:pt idx="3">
                  <c:v>18.062617072518055</c:v>
                </c:pt>
                <c:pt idx="4">
                  <c:v>17.893494615725029</c:v>
                </c:pt>
                <c:pt idx="5">
                  <c:v>18.505447291698626</c:v>
                </c:pt>
                <c:pt idx="6">
                  <c:v>17.282249173098119</c:v>
                </c:pt>
                <c:pt idx="7">
                  <c:v>16.862910008410431</c:v>
                </c:pt>
                <c:pt idx="8">
                  <c:v>13.48616600790514</c:v>
                </c:pt>
                <c:pt idx="9">
                  <c:v>14.58502517459802</c:v>
                </c:pt>
                <c:pt idx="10">
                  <c:v>12.698633955952049</c:v>
                </c:pt>
                <c:pt idx="11">
                  <c:v>12.225254992098835</c:v>
                </c:pt>
                <c:pt idx="12">
                  <c:v>12.467171327050822</c:v>
                </c:pt>
                <c:pt idx="13">
                  <c:v>11.261616002520082</c:v>
                </c:pt>
              </c:numCache>
            </c:numRef>
          </c:val>
        </c:ser>
        <c:ser>
          <c:idx val="1"/>
          <c:order val="5"/>
          <c:spPr>
            <a:ln w="31735">
              <a:solidFill>
                <a:schemeClr val="bg1">
                  <a:lumMod val="50000"/>
                </a:schemeClr>
              </a:solidFill>
            </a:ln>
          </c:spPr>
          <c:marker>
            <c:symbol val="none"/>
          </c:marker>
          <c:cat>
            <c:strRef>
              <c:f>Sheet1!$A$2:$A$15</c:f>
              <c:strCache>
                <c:ptCount val="14"/>
                <c:pt idx="0">
                  <c:v>2011--1st</c:v>
                </c:pt>
                <c:pt idx="1">
                  <c:v>2nd</c:v>
                </c:pt>
                <c:pt idx="2">
                  <c:v>3rd</c:v>
                </c:pt>
                <c:pt idx="3">
                  <c:v>4th</c:v>
                </c:pt>
                <c:pt idx="4">
                  <c:v>2012--1st</c:v>
                </c:pt>
                <c:pt idx="5">
                  <c:v>2nd</c:v>
                </c:pt>
                <c:pt idx="6">
                  <c:v>3rd</c:v>
                </c:pt>
                <c:pt idx="7">
                  <c:v>4th</c:v>
                </c:pt>
                <c:pt idx="8">
                  <c:v>Prov 2013--1st</c:v>
                </c:pt>
                <c:pt idx="9">
                  <c:v>2nd</c:v>
                </c:pt>
                <c:pt idx="10">
                  <c:v>3rd</c:v>
                </c:pt>
                <c:pt idx="11">
                  <c:v>4th</c:v>
                </c:pt>
                <c:pt idx="12">
                  <c:v>Prov 2014--1st</c:v>
                </c:pt>
                <c:pt idx="13">
                  <c:v>2nd</c:v>
                </c:pt>
              </c:strCache>
            </c:strRef>
          </c:cat>
          <c:val>
            <c:numRef>
              <c:f>Sheet1!$G$2:$G$15</c:f>
              <c:numCache>
                <c:formatCode>0.00</c:formatCode>
                <c:ptCount val="14"/>
                <c:pt idx="0">
                  <c:v>7.7551403624072845</c:v>
                </c:pt>
                <c:pt idx="1">
                  <c:v>8.0211932734393017</c:v>
                </c:pt>
                <c:pt idx="2">
                  <c:v>7.6051095507994226</c:v>
                </c:pt>
                <c:pt idx="3">
                  <c:v>7.4380909500225121</c:v>
                </c:pt>
                <c:pt idx="4">
                  <c:v>7.2373576729820694</c:v>
                </c:pt>
                <c:pt idx="5">
                  <c:v>7.0053851557012408</c:v>
                </c:pt>
                <c:pt idx="6">
                  <c:v>7.0360747902380867</c:v>
                </c:pt>
                <c:pt idx="7">
                  <c:v>7.5221044296837167</c:v>
                </c:pt>
                <c:pt idx="8">
                  <c:v>7.3422213696527905</c:v>
                </c:pt>
                <c:pt idx="9">
                  <c:v>6.660189458343452</c:v>
                </c:pt>
                <c:pt idx="10">
                  <c:v>6.4918352857649984</c:v>
                </c:pt>
                <c:pt idx="11">
                  <c:v>6.3787469811052713</c:v>
                </c:pt>
                <c:pt idx="12">
                  <c:v>6.8454946503726974</c:v>
                </c:pt>
                <c:pt idx="13">
                  <c:v>6.1151621825496632</c:v>
                </c:pt>
              </c:numCache>
            </c:numRef>
          </c:val>
        </c:ser>
        <c:ser>
          <c:idx val="2"/>
          <c:order val="6"/>
          <c:spPr>
            <a:ln w="31735">
              <a:solidFill>
                <a:schemeClr val="bg1">
                  <a:lumMod val="50000"/>
                </a:schemeClr>
              </a:solidFill>
            </a:ln>
          </c:spPr>
          <c:marker>
            <c:symbol val="none"/>
          </c:marker>
          <c:cat>
            <c:strRef>
              <c:f>Sheet1!$A$2:$A$15</c:f>
              <c:strCache>
                <c:ptCount val="14"/>
                <c:pt idx="0">
                  <c:v>2011--1st</c:v>
                </c:pt>
                <c:pt idx="1">
                  <c:v>2nd</c:v>
                </c:pt>
                <c:pt idx="2">
                  <c:v>3rd</c:v>
                </c:pt>
                <c:pt idx="3">
                  <c:v>4th</c:v>
                </c:pt>
                <c:pt idx="4">
                  <c:v>2012--1st</c:v>
                </c:pt>
                <c:pt idx="5">
                  <c:v>2nd</c:v>
                </c:pt>
                <c:pt idx="6">
                  <c:v>3rd</c:v>
                </c:pt>
                <c:pt idx="7">
                  <c:v>4th</c:v>
                </c:pt>
                <c:pt idx="8">
                  <c:v>Prov 2013--1st</c:v>
                </c:pt>
                <c:pt idx="9">
                  <c:v>2nd</c:v>
                </c:pt>
                <c:pt idx="10">
                  <c:v>3rd</c:v>
                </c:pt>
                <c:pt idx="11">
                  <c:v>4th</c:v>
                </c:pt>
                <c:pt idx="12">
                  <c:v>Prov 2014--1st</c:v>
                </c:pt>
                <c:pt idx="13">
                  <c:v>2nd</c:v>
                </c:pt>
              </c:strCache>
            </c:strRef>
          </c:cat>
          <c:val>
            <c:numRef>
              <c:f>Sheet1!$H$2:$H$15</c:f>
              <c:numCache>
                <c:formatCode>0.00</c:formatCode>
                <c:ptCount val="14"/>
                <c:pt idx="0">
                  <c:v>11.971294987495924</c:v>
                </c:pt>
                <c:pt idx="1">
                  <c:v>12.161106772286066</c:v>
                </c:pt>
                <c:pt idx="2">
                  <c:v>11.086607858861274</c:v>
                </c:pt>
                <c:pt idx="3">
                  <c:v>9.9205519548400574</c:v>
                </c:pt>
                <c:pt idx="4">
                  <c:v>9.9869876382563483</c:v>
                </c:pt>
                <c:pt idx="5">
                  <c:v>9.2931790088773987</c:v>
                </c:pt>
                <c:pt idx="6">
                  <c:v>8.6733152009670587</c:v>
                </c:pt>
                <c:pt idx="7">
                  <c:v>8.4438829227205705</c:v>
                </c:pt>
                <c:pt idx="8">
                  <c:v>8.0258611080147109</c:v>
                </c:pt>
                <c:pt idx="9">
                  <c:v>8.0461069047349998</c:v>
                </c:pt>
                <c:pt idx="10">
                  <c:v>7.1794871794871788</c:v>
                </c:pt>
                <c:pt idx="11">
                  <c:v>7.8799046173856482</c:v>
                </c:pt>
                <c:pt idx="12">
                  <c:v>7.8904428904428903</c:v>
                </c:pt>
                <c:pt idx="13">
                  <c:v>6.8531468531468507</c:v>
                </c:pt>
              </c:numCache>
            </c:numRef>
          </c:val>
        </c:ser>
        <c:ser>
          <c:idx val="6"/>
          <c:order val="7"/>
          <c:spPr>
            <a:ln w="31735">
              <a:solidFill>
                <a:schemeClr val="bg1">
                  <a:lumMod val="50000"/>
                </a:schemeClr>
              </a:solidFill>
            </a:ln>
          </c:spPr>
          <c:marker>
            <c:symbol val="none"/>
          </c:marker>
          <c:cat>
            <c:strRef>
              <c:f>Sheet1!$A$2:$A$15</c:f>
              <c:strCache>
                <c:ptCount val="14"/>
                <c:pt idx="0">
                  <c:v>2011--1st</c:v>
                </c:pt>
                <c:pt idx="1">
                  <c:v>2nd</c:v>
                </c:pt>
                <c:pt idx="2">
                  <c:v>3rd</c:v>
                </c:pt>
                <c:pt idx="3">
                  <c:v>4th</c:v>
                </c:pt>
                <c:pt idx="4">
                  <c:v>2012--1st</c:v>
                </c:pt>
                <c:pt idx="5">
                  <c:v>2nd</c:v>
                </c:pt>
                <c:pt idx="6">
                  <c:v>3rd</c:v>
                </c:pt>
                <c:pt idx="7">
                  <c:v>4th</c:v>
                </c:pt>
                <c:pt idx="8">
                  <c:v>Prov 2013--1st</c:v>
                </c:pt>
                <c:pt idx="9">
                  <c:v>2nd</c:v>
                </c:pt>
                <c:pt idx="10">
                  <c:v>3rd</c:v>
                </c:pt>
                <c:pt idx="11">
                  <c:v>4th</c:v>
                </c:pt>
                <c:pt idx="12">
                  <c:v>Prov 2014--1st</c:v>
                </c:pt>
                <c:pt idx="13">
                  <c:v>2nd</c:v>
                </c:pt>
              </c:strCache>
            </c:strRef>
          </c:cat>
          <c:val>
            <c:numRef>
              <c:f>Sheet1!$I$2:$I$15</c:f>
              <c:numCache>
                <c:formatCode>0.00</c:formatCode>
                <c:ptCount val="14"/>
                <c:pt idx="0">
                  <c:v>11.959326149643349</c:v>
                </c:pt>
                <c:pt idx="1">
                  <c:v>11.368595290045901</c:v>
                </c:pt>
                <c:pt idx="2">
                  <c:v>11.461454644511036</c:v>
                </c:pt>
                <c:pt idx="3">
                  <c:v>11.070515162586773</c:v>
                </c:pt>
                <c:pt idx="4">
                  <c:v>10.758456265832219</c:v>
                </c:pt>
                <c:pt idx="5">
                  <c:v>10.573382430299842</c:v>
                </c:pt>
                <c:pt idx="6">
                  <c:v>10.248762963465053</c:v>
                </c:pt>
                <c:pt idx="7">
                  <c:v>9.9412691591462536</c:v>
                </c:pt>
                <c:pt idx="8">
                  <c:v>8.578908002991767</c:v>
                </c:pt>
                <c:pt idx="9">
                  <c:v>8.9035510415894468</c:v>
                </c:pt>
                <c:pt idx="10">
                  <c:v>9.1670575621523831</c:v>
                </c:pt>
                <c:pt idx="11">
                  <c:v>8.8299103268730104</c:v>
                </c:pt>
                <c:pt idx="12">
                  <c:v>8.5665120454885528</c:v>
                </c:pt>
                <c:pt idx="13">
                  <c:v>8.9142773977586955</c:v>
                </c:pt>
              </c:numCache>
            </c:numRef>
          </c:val>
        </c:ser>
        <c:ser>
          <c:idx val="8"/>
          <c:order val="8"/>
          <c:spPr>
            <a:ln w="31735">
              <a:solidFill>
                <a:schemeClr val="bg1">
                  <a:lumMod val="50000"/>
                </a:schemeClr>
              </a:solidFill>
            </a:ln>
          </c:spPr>
          <c:marker>
            <c:symbol val="none"/>
          </c:marker>
          <c:cat>
            <c:strRef>
              <c:f>Sheet1!$A$2:$A$15</c:f>
              <c:strCache>
                <c:ptCount val="14"/>
                <c:pt idx="0">
                  <c:v>2011--1st</c:v>
                </c:pt>
                <c:pt idx="1">
                  <c:v>2nd</c:v>
                </c:pt>
                <c:pt idx="2">
                  <c:v>3rd</c:v>
                </c:pt>
                <c:pt idx="3">
                  <c:v>4th</c:v>
                </c:pt>
                <c:pt idx="4">
                  <c:v>2012--1st</c:v>
                </c:pt>
                <c:pt idx="5">
                  <c:v>2nd</c:v>
                </c:pt>
                <c:pt idx="6">
                  <c:v>3rd</c:v>
                </c:pt>
                <c:pt idx="7">
                  <c:v>4th</c:v>
                </c:pt>
                <c:pt idx="8">
                  <c:v>Prov 2013--1st</c:v>
                </c:pt>
                <c:pt idx="9">
                  <c:v>2nd</c:v>
                </c:pt>
                <c:pt idx="10">
                  <c:v>3rd</c:v>
                </c:pt>
                <c:pt idx="11">
                  <c:v>4th</c:v>
                </c:pt>
                <c:pt idx="12">
                  <c:v>Prov 2014--1st</c:v>
                </c:pt>
                <c:pt idx="13">
                  <c:v>2nd</c:v>
                </c:pt>
              </c:strCache>
            </c:strRef>
          </c:cat>
          <c:val>
            <c:numRef>
              <c:f>Sheet1!$J$2:$J$15</c:f>
              <c:numCache>
                <c:formatCode>0.00</c:formatCode>
                <c:ptCount val="14"/>
                <c:pt idx="0">
                  <c:v>12.222222222222221</c:v>
                </c:pt>
                <c:pt idx="1">
                  <c:v>12.284040995607617</c:v>
                </c:pt>
                <c:pt idx="2">
                  <c:v>11.171803875666535</c:v>
                </c:pt>
                <c:pt idx="3">
                  <c:v>10.625</c:v>
                </c:pt>
                <c:pt idx="4">
                  <c:v>10.839469808541978</c:v>
                </c:pt>
                <c:pt idx="5">
                  <c:v>9.9069836113982017</c:v>
                </c:pt>
                <c:pt idx="6">
                  <c:v>9.2837837837837789</c:v>
                </c:pt>
                <c:pt idx="7">
                  <c:v>9.9095337508698709</c:v>
                </c:pt>
                <c:pt idx="8">
                  <c:v>9.0665873959571979</c:v>
                </c:pt>
                <c:pt idx="9">
                  <c:v>9.3160199305450728</c:v>
                </c:pt>
                <c:pt idx="10">
                  <c:v>8.288409703504044</c:v>
                </c:pt>
                <c:pt idx="11">
                  <c:v>8.346501939376525</c:v>
                </c:pt>
                <c:pt idx="12" formatCode="General">
                  <c:v>8.06</c:v>
                </c:pt>
                <c:pt idx="13" formatCode="General">
                  <c:v>8.42</c:v>
                </c:pt>
              </c:numCache>
            </c:numRef>
          </c:val>
        </c:ser>
        <c:ser>
          <c:idx val="9"/>
          <c:order val="9"/>
          <c:spPr>
            <a:ln w="31735">
              <a:solidFill>
                <a:schemeClr val="bg1">
                  <a:lumMod val="50000"/>
                </a:schemeClr>
              </a:solidFill>
            </a:ln>
          </c:spPr>
          <c:marker>
            <c:symbol val="none"/>
          </c:marker>
          <c:cat>
            <c:strRef>
              <c:f>Sheet1!$A$2:$A$15</c:f>
              <c:strCache>
                <c:ptCount val="14"/>
                <c:pt idx="0">
                  <c:v>2011--1st</c:v>
                </c:pt>
                <c:pt idx="1">
                  <c:v>2nd</c:v>
                </c:pt>
                <c:pt idx="2">
                  <c:v>3rd</c:v>
                </c:pt>
                <c:pt idx="3">
                  <c:v>4th</c:v>
                </c:pt>
                <c:pt idx="4">
                  <c:v>2012--1st</c:v>
                </c:pt>
                <c:pt idx="5">
                  <c:v>2nd</c:v>
                </c:pt>
                <c:pt idx="6">
                  <c:v>3rd</c:v>
                </c:pt>
                <c:pt idx="7">
                  <c:v>4th</c:v>
                </c:pt>
                <c:pt idx="8">
                  <c:v>Prov 2013--1st</c:v>
                </c:pt>
                <c:pt idx="9">
                  <c:v>2nd</c:v>
                </c:pt>
                <c:pt idx="10">
                  <c:v>3rd</c:v>
                </c:pt>
                <c:pt idx="11">
                  <c:v>4th</c:v>
                </c:pt>
                <c:pt idx="12">
                  <c:v>Prov 2014--1st</c:v>
                </c:pt>
                <c:pt idx="13">
                  <c:v>2nd</c:v>
                </c:pt>
              </c:strCache>
            </c:strRef>
          </c:cat>
          <c:val>
            <c:numRef>
              <c:f>Sheet1!$K$2:$K$15</c:f>
              <c:numCache>
                <c:formatCode>0.00</c:formatCode>
                <c:ptCount val="14"/>
                <c:pt idx="0">
                  <c:v>17.790442788250761</c:v>
                </c:pt>
                <c:pt idx="1">
                  <c:v>15.804994931342737</c:v>
                </c:pt>
                <c:pt idx="2">
                  <c:v>13.85312350977587</c:v>
                </c:pt>
                <c:pt idx="3">
                  <c:v>13.496165388462821</c:v>
                </c:pt>
                <c:pt idx="4">
                  <c:v>11.535087719298252</c:v>
                </c:pt>
                <c:pt idx="5">
                  <c:v>10.165975103734436</c:v>
                </c:pt>
                <c:pt idx="6">
                  <c:v>9.6947496947496994</c:v>
                </c:pt>
                <c:pt idx="7">
                  <c:v>10.044964791719693</c:v>
                </c:pt>
                <c:pt idx="8">
                  <c:v>9.058071686579602</c:v>
                </c:pt>
                <c:pt idx="9">
                  <c:v>8.9053117782909936</c:v>
                </c:pt>
                <c:pt idx="10">
                  <c:v>8.8414386620118499</c:v>
                </c:pt>
                <c:pt idx="11">
                  <c:v>8.6000165384933478</c:v>
                </c:pt>
                <c:pt idx="12">
                  <c:v>8.4620191020262485</c:v>
                </c:pt>
                <c:pt idx="13">
                  <c:v>8.760801617944475</c:v>
                </c:pt>
              </c:numCache>
            </c:numRef>
          </c:val>
        </c:ser>
        <c:ser>
          <c:idx val="10"/>
          <c:order val="10"/>
          <c:spPr>
            <a:ln w="50775">
              <a:solidFill>
                <a:srgbClr val="009E93"/>
              </a:solidFill>
            </a:ln>
          </c:spPr>
          <c:marker>
            <c:symbol val="none"/>
          </c:marker>
          <c:cat>
            <c:strRef>
              <c:f>Sheet1!$A$2:$A$15</c:f>
              <c:strCache>
                <c:ptCount val="14"/>
                <c:pt idx="0">
                  <c:v>2011--1st</c:v>
                </c:pt>
                <c:pt idx="1">
                  <c:v>2nd</c:v>
                </c:pt>
                <c:pt idx="2">
                  <c:v>3rd</c:v>
                </c:pt>
                <c:pt idx="3">
                  <c:v>4th</c:v>
                </c:pt>
                <c:pt idx="4">
                  <c:v>2012--1st</c:v>
                </c:pt>
                <c:pt idx="5">
                  <c:v>2nd</c:v>
                </c:pt>
                <c:pt idx="6">
                  <c:v>3rd</c:v>
                </c:pt>
                <c:pt idx="7">
                  <c:v>4th</c:v>
                </c:pt>
                <c:pt idx="8">
                  <c:v>Prov 2013--1st</c:v>
                </c:pt>
                <c:pt idx="9">
                  <c:v>2nd</c:v>
                </c:pt>
                <c:pt idx="10">
                  <c:v>3rd</c:v>
                </c:pt>
                <c:pt idx="11">
                  <c:v>4th</c:v>
                </c:pt>
                <c:pt idx="12">
                  <c:v>Prov 2014--1st</c:v>
                </c:pt>
                <c:pt idx="13">
                  <c:v>2nd</c:v>
                </c:pt>
              </c:strCache>
            </c:strRef>
          </c:cat>
          <c:val>
            <c:numRef>
              <c:f>Sheet1!$L$2:$L$15</c:f>
              <c:numCache>
                <c:formatCode>0.00</c:formatCode>
                <c:ptCount val="14"/>
                <c:pt idx="0">
                  <c:v>6.9088618227635461</c:v>
                </c:pt>
                <c:pt idx="1">
                  <c:v>5.8518364805976359</c:v>
                </c:pt>
                <c:pt idx="2">
                  <c:v>7.0626934984520124</c:v>
                </c:pt>
                <c:pt idx="3">
                  <c:v>7.0069023216900224</c:v>
                </c:pt>
                <c:pt idx="4">
                  <c:v>7.6096302665520215</c:v>
                </c:pt>
                <c:pt idx="5">
                  <c:v>6.7506942960905789</c:v>
                </c:pt>
                <c:pt idx="6">
                  <c:v>6.5431164901664145</c:v>
                </c:pt>
                <c:pt idx="7">
                  <c:v>6.3162448626433054</c:v>
                </c:pt>
                <c:pt idx="8">
                  <c:v>5.6887635166901758</c:v>
                </c:pt>
                <c:pt idx="9">
                  <c:v>6.0291574005436122</c:v>
                </c:pt>
                <c:pt idx="10">
                  <c:v>5.8488848429676796</c:v>
                </c:pt>
                <c:pt idx="11">
                  <c:v>7.0344129554655854</c:v>
                </c:pt>
                <c:pt idx="12">
                  <c:v>8.6183678965795814</c:v>
                </c:pt>
                <c:pt idx="13">
                  <c:v>8.9163237311385437</c:v>
                </c:pt>
              </c:numCache>
            </c:numRef>
          </c:val>
        </c:ser>
        <c:ser>
          <c:idx val="11"/>
          <c:order val="11"/>
          <c:spPr>
            <a:ln w="31735">
              <a:solidFill>
                <a:schemeClr val="bg1">
                  <a:lumMod val="50000"/>
                </a:schemeClr>
              </a:solidFill>
            </a:ln>
          </c:spPr>
          <c:marker>
            <c:symbol val="none"/>
          </c:marker>
          <c:cat>
            <c:strRef>
              <c:f>Sheet1!$A$2:$A$15</c:f>
              <c:strCache>
                <c:ptCount val="14"/>
                <c:pt idx="0">
                  <c:v>2011--1st</c:v>
                </c:pt>
                <c:pt idx="1">
                  <c:v>2nd</c:v>
                </c:pt>
                <c:pt idx="2">
                  <c:v>3rd</c:v>
                </c:pt>
                <c:pt idx="3">
                  <c:v>4th</c:v>
                </c:pt>
                <c:pt idx="4">
                  <c:v>2012--1st</c:v>
                </c:pt>
                <c:pt idx="5">
                  <c:v>2nd</c:v>
                </c:pt>
                <c:pt idx="6">
                  <c:v>3rd</c:v>
                </c:pt>
                <c:pt idx="7">
                  <c:v>4th</c:v>
                </c:pt>
                <c:pt idx="8">
                  <c:v>Prov 2013--1st</c:v>
                </c:pt>
                <c:pt idx="9">
                  <c:v>2nd</c:v>
                </c:pt>
                <c:pt idx="10">
                  <c:v>3rd</c:v>
                </c:pt>
                <c:pt idx="11">
                  <c:v>4th</c:v>
                </c:pt>
                <c:pt idx="12">
                  <c:v>Prov 2014--1st</c:v>
                </c:pt>
                <c:pt idx="13">
                  <c:v>2nd</c:v>
                </c:pt>
              </c:strCache>
            </c:strRef>
          </c:cat>
          <c:val>
            <c:numRef>
              <c:f>Sheet1!$M$2:$M$15</c:f>
              <c:numCache>
                <c:formatCode>0.00</c:formatCode>
                <c:ptCount val="14"/>
                <c:pt idx="0">
                  <c:v>14.356737012987024</c:v>
                </c:pt>
                <c:pt idx="1">
                  <c:v>11.884292505310002</c:v>
                </c:pt>
                <c:pt idx="2">
                  <c:v>11.292189865526765</c:v>
                </c:pt>
                <c:pt idx="3">
                  <c:v>10.354061291282356</c:v>
                </c:pt>
                <c:pt idx="4">
                  <c:v>10.699878983461069</c:v>
                </c:pt>
                <c:pt idx="5">
                  <c:v>11.462409886714729</c:v>
                </c:pt>
                <c:pt idx="6">
                  <c:v>10.425551220397423</c:v>
                </c:pt>
                <c:pt idx="7">
                  <c:v>10.273972602739722</c:v>
                </c:pt>
                <c:pt idx="8">
                  <c:v>9.9321221800758615</c:v>
                </c:pt>
                <c:pt idx="9">
                  <c:v>9.3799212598425203</c:v>
                </c:pt>
                <c:pt idx="10">
                  <c:v>8.9978795980455448</c:v>
                </c:pt>
                <c:pt idx="11">
                  <c:v>9.0189722566498229</c:v>
                </c:pt>
                <c:pt idx="12">
                  <c:v>9.6904024767801857</c:v>
                </c:pt>
                <c:pt idx="13">
                  <c:v>8.8942560117610032</c:v>
                </c:pt>
              </c:numCache>
            </c:numRef>
          </c:val>
        </c:ser>
        <c:ser>
          <c:idx val="12"/>
          <c:order val="12"/>
          <c:marker>
            <c:symbol val="none"/>
          </c:marker>
          <c:cat>
            <c:strRef>
              <c:f>Sheet1!$A$2:$A$15</c:f>
              <c:strCache>
                <c:ptCount val="14"/>
                <c:pt idx="0">
                  <c:v>2011--1st</c:v>
                </c:pt>
                <c:pt idx="1">
                  <c:v>2nd</c:v>
                </c:pt>
                <c:pt idx="2">
                  <c:v>3rd</c:v>
                </c:pt>
                <c:pt idx="3">
                  <c:v>4th</c:v>
                </c:pt>
                <c:pt idx="4">
                  <c:v>2012--1st</c:v>
                </c:pt>
                <c:pt idx="5">
                  <c:v>2nd</c:v>
                </c:pt>
                <c:pt idx="6">
                  <c:v>3rd</c:v>
                </c:pt>
                <c:pt idx="7">
                  <c:v>4th</c:v>
                </c:pt>
                <c:pt idx="8">
                  <c:v>Prov 2013--1st</c:v>
                </c:pt>
                <c:pt idx="9">
                  <c:v>2nd</c:v>
                </c:pt>
                <c:pt idx="10">
                  <c:v>3rd</c:v>
                </c:pt>
                <c:pt idx="11">
                  <c:v>4th</c:v>
                </c:pt>
                <c:pt idx="12">
                  <c:v>Prov 2014--1st</c:v>
                </c:pt>
                <c:pt idx="13">
                  <c:v>2nd</c:v>
                </c:pt>
              </c:strCache>
            </c:strRef>
          </c:cat>
          <c:val>
            <c:numRef>
              <c:f>Sheet1!$N$2:$N$15</c:f>
              <c:numCache>
                <c:formatCode>0.00</c:formatCode>
                <c:ptCount val="14"/>
                <c:pt idx="0">
                  <c:v>14.923047240238057</c:v>
                </c:pt>
                <c:pt idx="1">
                  <c:v>13.88913790527417</c:v>
                </c:pt>
                <c:pt idx="2">
                  <c:v>12.496359640994413</c:v>
                </c:pt>
                <c:pt idx="3">
                  <c:v>10.653674265995365</c:v>
                </c:pt>
                <c:pt idx="4">
                  <c:v>10.611596980951242</c:v>
                </c:pt>
                <c:pt idx="5">
                  <c:v>10.174222302255432</c:v>
                </c:pt>
                <c:pt idx="6">
                  <c:v>10.170765477681808</c:v>
                </c:pt>
                <c:pt idx="7">
                  <c:v>10.489879893238436</c:v>
                </c:pt>
                <c:pt idx="8">
                  <c:v>10.34710942669795</c:v>
                </c:pt>
                <c:pt idx="9">
                  <c:v>10.56702169973925</c:v>
                </c:pt>
                <c:pt idx="10">
                  <c:v>9.910263968035629</c:v>
                </c:pt>
                <c:pt idx="11">
                  <c:v>10.095809516087627</c:v>
                </c:pt>
                <c:pt idx="12">
                  <c:v>9.8715436533855865</c:v>
                </c:pt>
                <c:pt idx="13">
                  <c:v>10.184625133212363</c:v>
                </c:pt>
              </c:numCache>
            </c:numRef>
          </c:val>
        </c:ser>
        <c:ser>
          <c:idx val="13"/>
          <c:order val="13"/>
          <c:spPr>
            <a:ln w="50800">
              <a:solidFill>
                <a:srgbClr val="FF0000"/>
              </a:solidFill>
            </a:ln>
          </c:spPr>
          <c:marker>
            <c:symbol val="none"/>
          </c:marker>
          <c:cat>
            <c:strRef>
              <c:f>Sheet1!$A$2:$A$15</c:f>
              <c:strCache>
                <c:ptCount val="14"/>
                <c:pt idx="0">
                  <c:v>2011--1st</c:v>
                </c:pt>
                <c:pt idx="1">
                  <c:v>2nd</c:v>
                </c:pt>
                <c:pt idx="2">
                  <c:v>3rd</c:v>
                </c:pt>
                <c:pt idx="3">
                  <c:v>4th</c:v>
                </c:pt>
                <c:pt idx="4">
                  <c:v>2012--1st</c:v>
                </c:pt>
                <c:pt idx="5">
                  <c:v>2nd</c:v>
                </c:pt>
                <c:pt idx="6">
                  <c:v>3rd</c:v>
                </c:pt>
                <c:pt idx="7">
                  <c:v>4th</c:v>
                </c:pt>
                <c:pt idx="8">
                  <c:v>Prov 2013--1st</c:v>
                </c:pt>
                <c:pt idx="9">
                  <c:v>2nd</c:v>
                </c:pt>
                <c:pt idx="10">
                  <c:v>3rd</c:v>
                </c:pt>
                <c:pt idx="11">
                  <c:v>4th</c:v>
                </c:pt>
                <c:pt idx="12">
                  <c:v>Prov 2014--1st</c:v>
                </c:pt>
                <c:pt idx="13">
                  <c:v>2nd</c:v>
                </c:pt>
              </c:strCache>
            </c:strRef>
          </c:cat>
          <c:val>
            <c:numRef>
              <c:f>Sheet1!$O$2:$O$15</c:f>
              <c:numCache>
                <c:formatCode>General</c:formatCode>
                <c:ptCount val="14"/>
                <c:pt idx="0">
                  <c:v>6.8297780594270616</c:v>
                </c:pt>
                <c:pt idx="1">
                  <c:v>6.8297780594270616</c:v>
                </c:pt>
                <c:pt idx="2">
                  <c:v>6.8297780594270616</c:v>
                </c:pt>
                <c:pt idx="3">
                  <c:v>6.8297780594270616</c:v>
                </c:pt>
                <c:pt idx="4">
                  <c:v>6.8297780594270616</c:v>
                </c:pt>
                <c:pt idx="5">
                  <c:v>6.8297780594270616</c:v>
                </c:pt>
                <c:pt idx="6">
                  <c:v>6.8297780594270616</c:v>
                </c:pt>
                <c:pt idx="7">
                  <c:v>6.8297780594270616</c:v>
                </c:pt>
                <c:pt idx="8">
                  <c:v>6.8297780594270616</c:v>
                </c:pt>
                <c:pt idx="9">
                  <c:v>6.8297780594270616</c:v>
                </c:pt>
                <c:pt idx="10">
                  <c:v>6.8297780594270616</c:v>
                </c:pt>
                <c:pt idx="11">
                  <c:v>6.8297780594270616</c:v>
                </c:pt>
                <c:pt idx="12">
                  <c:v>6.8297780594270616</c:v>
                </c:pt>
                <c:pt idx="13">
                  <c:v>6.8297780594270616</c:v>
                </c:pt>
              </c:numCache>
            </c:numRef>
          </c:val>
        </c:ser>
        <c:ser>
          <c:idx val="14"/>
          <c:order val="14"/>
          <c:spPr>
            <a:ln w="50800">
              <a:solidFill>
                <a:srgbClr val="FF0000"/>
              </a:solidFill>
            </a:ln>
          </c:spPr>
          <c:marker>
            <c:symbol val="none"/>
          </c:marker>
          <c:cat>
            <c:strRef>
              <c:f>Sheet1!$A$2:$A$15</c:f>
              <c:strCache>
                <c:ptCount val="14"/>
                <c:pt idx="0">
                  <c:v>2011--1st</c:v>
                </c:pt>
                <c:pt idx="1">
                  <c:v>2nd</c:v>
                </c:pt>
                <c:pt idx="2">
                  <c:v>3rd</c:v>
                </c:pt>
                <c:pt idx="3">
                  <c:v>4th</c:v>
                </c:pt>
                <c:pt idx="4">
                  <c:v>2012--1st</c:v>
                </c:pt>
                <c:pt idx="5">
                  <c:v>2nd</c:v>
                </c:pt>
                <c:pt idx="6">
                  <c:v>3rd</c:v>
                </c:pt>
                <c:pt idx="7">
                  <c:v>4th</c:v>
                </c:pt>
                <c:pt idx="8">
                  <c:v>Prov 2013--1st</c:v>
                </c:pt>
                <c:pt idx="9">
                  <c:v>2nd</c:v>
                </c:pt>
                <c:pt idx="10">
                  <c:v>3rd</c:v>
                </c:pt>
                <c:pt idx="11">
                  <c:v>4th</c:v>
                </c:pt>
                <c:pt idx="12">
                  <c:v>Prov 2014--1st</c:v>
                </c:pt>
                <c:pt idx="13">
                  <c:v>2nd</c:v>
                </c:pt>
              </c:strCache>
            </c:strRef>
          </c:cat>
          <c:val>
            <c:numRef>
              <c:f>Sheet1!$P$2:$P$15</c:f>
              <c:numCache>
                <c:formatCode>0.00</c:formatCode>
                <c:ptCount val="14"/>
                <c:pt idx="0">
                  <c:v>17.07257959075427</c:v>
                </c:pt>
                <c:pt idx="1">
                  <c:v>17.07257959075427</c:v>
                </c:pt>
                <c:pt idx="2">
                  <c:v>17.07257959075427</c:v>
                </c:pt>
                <c:pt idx="3">
                  <c:v>17.07257959075427</c:v>
                </c:pt>
                <c:pt idx="4">
                  <c:v>17.07257959075427</c:v>
                </c:pt>
                <c:pt idx="5">
                  <c:v>17.07257959075427</c:v>
                </c:pt>
                <c:pt idx="6">
                  <c:v>17.07257959075427</c:v>
                </c:pt>
                <c:pt idx="7">
                  <c:v>17.07257959075427</c:v>
                </c:pt>
                <c:pt idx="8">
                  <c:v>17.07257959075427</c:v>
                </c:pt>
                <c:pt idx="9">
                  <c:v>17.07257959075427</c:v>
                </c:pt>
                <c:pt idx="10">
                  <c:v>17.07257959075427</c:v>
                </c:pt>
                <c:pt idx="11">
                  <c:v>17.07257959075427</c:v>
                </c:pt>
                <c:pt idx="12">
                  <c:v>17.07257959075427</c:v>
                </c:pt>
                <c:pt idx="13">
                  <c:v>17.07257959075427</c:v>
                </c:pt>
              </c:numCache>
            </c:numRef>
          </c:val>
        </c:ser>
        <c:dLbls/>
        <c:marker val="1"/>
        <c:axId val="99383168"/>
        <c:axId val="99384704"/>
      </c:lineChart>
      <c:catAx>
        <c:axId val="99383168"/>
        <c:scaling>
          <c:orientation val="minMax"/>
        </c:scaling>
        <c:axPos val="b"/>
        <c:majorGridlines/>
        <c:numFmt formatCode="General" sourceLinked="0"/>
        <c:tickLblPos val="nextTo"/>
        <c:crossAx val="99384704"/>
        <c:crosses val="autoZero"/>
        <c:auto val="1"/>
        <c:lblAlgn val="ctr"/>
        <c:lblOffset val="100"/>
        <c:tickMarkSkip val="4"/>
      </c:catAx>
      <c:valAx>
        <c:axId val="99384704"/>
        <c:scaling>
          <c:orientation val="minMax"/>
        </c:scaling>
        <c:axPos val="l"/>
        <c:majorGridlines/>
        <c:title>
          <c:tx>
            <c:rich>
              <a:bodyPr/>
              <a:lstStyle/>
              <a:p>
                <a:pPr>
                  <a:defRPr sz="2399" b="1" i="0" u="none" strike="noStrike" baseline="0">
                    <a:solidFill>
                      <a:srgbClr val="000000"/>
                    </a:solidFill>
                    <a:latin typeface="Arial"/>
                    <a:ea typeface="Arial"/>
                    <a:cs typeface="Arial"/>
                  </a:defRPr>
                </a:pPr>
                <a:r>
                  <a:rPr lang="en-US" dirty="0"/>
                  <a:t>Percent</a:t>
                </a:r>
              </a:p>
            </c:rich>
          </c:tx>
          <c:layout>
            <c:manualLayout>
              <c:xMode val="edge"/>
              <c:yMode val="edge"/>
              <c:x val="3.1279928960190842E-2"/>
              <c:y val="0.26894462388798762"/>
            </c:manualLayout>
          </c:layout>
        </c:title>
        <c:numFmt formatCode="#,##0" sourceLinked="0"/>
        <c:tickLblPos val="nextTo"/>
        <c:crossAx val="99383168"/>
        <c:crosses val="autoZero"/>
        <c:crossBetween val="between"/>
      </c:valAx>
      <c:spPr>
        <a:noFill/>
        <a:ln w="25388">
          <a:noFill/>
        </a:ln>
      </c:spPr>
    </c:plotArea>
    <c:plotVisOnly val="1"/>
    <c:dispBlanksAs val="gap"/>
  </c:chart>
  <c:txPr>
    <a:bodyPr/>
    <a:lstStyle/>
    <a:p>
      <a:pPr>
        <a:defRPr sz="1799"/>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v>Non-Hispanic Black</c:v>
          </c:tx>
          <c:spPr>
            <a:ln w="63500">
              <a:solidFill>
                <a:srgbClr val="FFC000"/>
              </a:solidFill>
            </a:ln>
          </c:spPr>
          <c:marker>
            <c:symbol val="none"/>
          </c:marker>
          <c:cat>
            <c:strRef>
              <c:f>Sheet1!$B$149:$B$169</c:f>
              <c:strCache>
                <c:ptCount val="21"/>
                <c:pt idx="0">
                  <c:v>2011 Q1/Q2</c:v>
                </c:pt>
                <c:pt idx="1">
                  <c:v>2011 Q3/Q4</c:v>
                </c:pt>
                <c:pt idx="2">
                  <c:v>2012 Q1/Q2</c:v>
                </c:pt>
                <c:pt idx="3">
                  <c:v>2012 Q3/Q4</c:v>
                </c:pt>
                <c:pt idx="4">
                  <c:v>2013 Q1/Q2</c:v>
                </c:pt>
                <c:pt idx="5">
                  <c:v>2013 Q3/Q4</c:v>
                </c:pt>
                <c:pt idx="6">
                  <c:v>2014 Q1/Q2</c:v>
                </c:pt>
                <c:pt idx="7">
                  <c:v>2011 Q1/Q2</c:v>
                </c:pt>
                <c:pt idx="8">
                  <c:v>2011 Q3/Q4</c:v>
                </c:pt>
                <c:pt idx="9">
                  <c:v>2012 Q1/Q2</c:v>
                </c:pt>
                <c:pt idx="10">
                  <c:v>2012 Q3/Q4</c:v>
                </c:pt>
                <c:pt idx="11">
                  <c:v>2013 Q1/Q2</c:v>
                </c:pt>
                <c:pt idx="12">
                  <c:v>2013 Q3/Q4</c:v>
                </c:pt>
                <c:pt idx="13">
                  <c:v>2014 Q1/Q2</c:v>
                </c:pt>
                <c:pt idx="14">
                  <c:v>2011 Q1/Q2</c:v>
                </c:pt>
                <c:pt idx="15">
                  <c:v>2011 Q3/Q4</c:v>
                </c:pt>
                <c:pt idx="16">
                  <c:v>2012 Q1/Q2</c:v>
                </c:pt>
                <c:pt idx="17">
                  <c:v>2012 Q3/Q4</c:v>
                </c:pt>
                <c:pt idx="18">
                  <c:v>2013 Q1/Q2</c:v>
                </c:pt>
                <c:pt idx="19">
                  <c:v>2013 Q3/Q4</c:v>
                </c:pt>
                <c:pt idx="20">
                  <c:v>2014 Q1/Q2</c:v>
                </c:pt>
              </c:strCache>
            </c:strRef>
          </c:cat>
          <c:val>
            <c:numRef>
              <c:f>Sheet1!$F$142:$F$148</c:f>
              <c:numCache>
                <c:formatCode>0.0%</c:formatCode>
                <c:ptCount val="7"/>
                <c:pt idx="0">
                  <c:v>0.14917209611154916</c:v>
                </c:pt>
                <c:pt idx="1">
                  <c:v>0.14342534166691595</c:v>
                </c:pt>
                <c:pt idx="2">
                  <c:v>0.14549166721997214</c:v>
                </c:pt>
                <c:pt idx="3">
                  <c:v>0.14355346622670223</c:v>
                </c:pt>
                <c:pt idx="4">
                  <c:v>0.1423046335440124</c:v>
                </c:pt>
                <c:pt idx="5">
                  <c:v>0.13983534733055181</c:v>
                </c:pt>
                <c:pt idx="6">
                  <c:v>0.14177460866630101</c:v>
                </c:pt>
              </c:numCache>
            </c:numRef>
          </c:val>
        </c:ser>
        <c:ser>
          <c:idx val="1"/>
          <c:order val="1"/>
          <c:tx>
            <c:v>Total</c:v>
          </c:tx>
          <c:spPr>
            <a:ln w="63500">
              <a:solidFill>
                <a:srgbClr val="C00000"/>
              </a:solidFill>
            </a:ln>
          </c:spPr>
          <c:marker>
            <c:symbol val="none"/>
          </c:marker>
          <c:cat>
            <c:strRef>
              <c:f>Sheet1!$B$149:$B$169</c:f>
              <c:strCache>
                <c:ptCount val="21"/>
                <c:pt idx="0">
                  <c:v>2011 Q1/Q2</c:v>
                </c:pt>
                <c:pt idx="1">
                  <c:v>2011 Q3/Q4</c:v>
                </c:pt>
                <c:pt idx="2">
                  <c:v>2012 Q1/Q2</c:v>
                </c:pt>
                <c:pt idx="3">
                  <c:v>2012 Q3/Q4</c:v>
                </c:pt>
                <c:pt idx="4">
                  <c:v>2013 Q1/Q2</c:v>
                </c:pt>
                <c:pt idx="5">
                  <c:v>2013 Q3/Q4</c:v>
                </c:pt>
                <c:pt idx="6">
                  <c:v>2014 Q1/Q2</c:v>
                </c:pt>
                <c:pt idx="7">
                  <c:v>2011 Q1/Q2</c:v>
                </c:pt>
                <c:pt idx="8">
                  <c:v>2011 Q3/Q4</c:v>
                </c:pt>
                <c:pt idx="9">
                  <c:v>2012 Q1/Q2</c:v>
                </c:pt>
                <c:pt idx="10">
                  <c:v>2012 Q3/Q4</c:v>
                </c:pt>
                <c:pt idx="11">
                  <c:v>2013 Q1/Q2</c:v>
                </c:pt>
                <c:pt idx="12">
                  <c:v>2013 Q3/Q4</c:v>
                </c:pt>
                <c:pt idx="13">
                  <c:v>2014 Q1/Q2</c:v>
                </c:pt>
                <c:pt idx="14">
                  <c:v>2011 Q1/Q2</c:v>
                </c:pt>
                <c:pt idx="15">
                  <c:v>2011 Q3/Q4</c:v>
                </c:pt>
                <c:pt idx="16">
                  <c:v>2012 Q1/Q2</c:v>
                </c:pt>
                <c:pt idx="17">
                  <c:v>2012 Q3/Q4</c:v>
                </c:pt>
                <c:pt idx="18">
                  <c:v>2013 Q1/Q2</c:v>
                </c:pt>
                <c:pt idx="19">
                  <c:v>2013 Q3/Q4</c:v>
                </c:pt>
                <c:pt idx="20">
                  <c:v>2014 Q1/Q2</c:v>
                </c:pt>
              </c:strCache>
            </c:strRef>
          </c:cat>
          <c:val>
            <c:numRef>
              <c:f>Sheet1!$F$128:$F$134</c:f>
              <c:numCache>
                <c:formatCode>0.0%</c:formatCode>
                <c:ptCount val="7"/>
                <c:pt idx="0">
                  <c:v>0.1135675140111083</c:v>
                </c:pt>
                <c:pt idx="1">
                  <c:v>0.10815024453984862</c:v>
                </c:pt>
                <c:pt idx="2">
                  <c:v>0.10960014499904344</c:v>
                </c:pt>
                <c:pt idx="3">
                  <c:v>0.10752127388731596</c:v>
                </c:pt>
                <c:pt idx="4">
                  <c:v>0.10804763464792443</c:v>
                </c:pt>
                <c:pt idx="5">
                  <c:v>0.10573676557570985</c:v>
                </c:pt>
                <c:pt idx="6">
                  <c:v>0.10649972522685544</c:v>
                </c:pt>
              </c:numCache>
            </c:numRef>
          </c:val>
        </c:ser>
        <c:ser>
          <c:idx val="2"/>
          <c:order val="2"/>
          <c:tx>
            <c:v>Non-Hispanic White</c:v>
          </c:tx>
          <c:spPr>
            <a:ln w="63500">
              <a:solidFill>
                <a:srgbClr val="92D050"/>
              </a:solidFill>
            </a:ln>
          </c:spPr>
          <c:marker>
            <c:symbol val="none"/>
          </c:marker>
          <c:cat>
            <c:strRef>
              <c:f>Sheet1!$B$149:$B$169</c:f>
              <c:strCache>
                <c:ptCount val="21"/>
                <c:pt idx="0">
                  <c:v>2011 Q1/Q2</c:v>
                </c:pt>
                <c:pt idx="1">
                  <c:v>2011 Q3/Q4</c:v>
                </c:pt>
                <c:pt idx="2">
                  <c:v>2012 Q1/Q2</c:v>
                </c:pt>
                <c:pt idx="3">
                  <c:v>2012 Q3/Q4</c:v>
                </c:pt>
                <c:pt idx="4">
                  <c:v>2013 Q1/Q2</c:v>
                </c:pt>
                <c:pt idx="5">
                  <c:v>2013 Q3/Q4</c:v>
                </c:pt>
                <c:pt idx="6">
                  <c:v>2014 Q1/Q2</c:v>
                </c:pt>
                <c:pt idx="7">
                  <c:v>2011 Q1/Q2</c:v>
                </c:pt>
                <c:pt idx="8">
                  <c:v>2011 Q3/Q4</c:v>
                </c:pt>
                <c:pt idx="9">
                  <c:v>2012 Q1/Q2</c:v>
                </c:pt>
                <c:pt idx="10">
                  <c:v>2012 Q3/Q4</c:v>
                </c:pt>
                <c:pt idx="11">
                  <c:v>2013 Q1/Q2</c:v>
                </c:pt>
                <c:pt idx="12">
                  <c:v>2013 Q3/Q4</c:v>
                </c:pt>
                <c:pt idx="13">
                  <c:v>2014 Q1/Q2</c:v>
                </c:pt>
                <c:pt idx="14">
                  <c:v>2011 Q1/Q2</c:v>
                </c:pt>
                <c:pt idx="15">
                  <c:v>2011 Q3/Q4</c:v>
                </c:pt>
                <c:pt idx="16">
                  <c:v>2012 Q1/Q2</c:v>
                </c:pt>
                <c:pt idx="17">
                  <c:v>2012 Q3/Q4</c:v>
                </c:pt>
                <c:pt idx="18">
                  <c:v>2013 Q1/Q2</c:v>
                </c:pt>
                <c:pt idx="19">
                  <c:v>2013 Q3/Q4</c:v>
                </c:pt>
                <c:pt idx="20">
                  <c:v>2014 Q1/Q2</c:v>
                </c:pt>
              </c:strCache>
            </c:strRef>
          </c:cat>
          <c:val>
            <c:numRef>
              <c:f>Sheet1!$F$135:$F$141</c:f>
              <c:numCache>
                <c:formatCode>0.0%</c:formatCode>
                <c:ptCount val="7"/>
                <c:pt idx="0">
                  <c:v>0.10580418401983678</c:v>
                </c:pt>
                <c:pt idx="1">
                  <c:v>9.9298896428904368E-2</c:v>
                </c:pt>
                <c:pt idx="2">
                  <c:v>0.10204383478715502</c:v>
                </c:pt>
                <c:pt idx="3">
                  <c:v>9.9372196153251213E-2</c:v>
                </c:pt>
                <c:pt idx="4">
                  <c:v>0.10080292910765935</c:v>
                </c:pt>
                <c:pt idx="5">
                  <c:v>9.7921260863925261E-2</c:v>
                </c:pt>
                <c:pt idx="6">
                  <c:v>9.872073546298285E-2</c:v>
                </c:pt>
              </c:numCache>
            </c:numRef>
          </c:val>
        </c:ser>
        <c:dLbls/>
        <c:marker val="1"/>
        <c:axId val="101898112"/>
        <c:axId val="101899648"/>
      </c:lineChart>
      <c:catAx>
        <c:axId val="101898112"/>
        <c:scaling>
          <c:orientation val="minMax"/>
        </c:scaling>
        <c:axPos val="b"/>
        <c:tickLblPos val="nextTo"/>
        <c:txPr>
          <a:bodyPr/>
          <a:lstStyle/>
          <a:p>
            <a:pPr>
              <a:defRPr sz="1400">
                <a:solidFill>
                  <a:schemeClr val="tx1"/>
                </a:solidFill>
              </a:defRPr>
            </a:pPr>
            <a:endParaRPr lang="en-US"/>
          </a:p>
        </c:txPr>
        <c:crossAx val="101899648"/>
        <c:crosses val="autoZero"/>
        <c:auto val="1"/>
        <c:lblAlgn val="ctr"/>
        <c:lblOffset val="100"/>
      </c:catAx>
      <c:valAx>
        <c:axId val="101899648"/>
        <c:scaling>
          <c:orientation val="minMax"/>
          <c:min val="5.0000000000000024E-2"/>
        </c:scaling>
        <c:axPos val="l"/>
        <c:majorGridlines>
          <c:spPr>
            <a:ln>
              <a:noFill/>
            </a:ln>
          </c:spPr>
        </c:majorGridlines>
        <c:numFmt formatCode="0.0%" sourceLinked="1"/>
        <c:tickLblPos val="nextTo"/>
        <c:txPr>
          <a:bodyPr/>
          <a:lstStyle/>
          <a:p>
            <a:pPr>
              <a:defRPr>
                <a:solidFill>
                  <a:schemeClr val="tx1"/>
                </a:solidFill>
              </a:defRPr>
            </a:pPr>
            <a:endParaRPr lang="en-US"/>
          </a:p>
        </c:txPr>
        <c:crossAx val="101898112"/>
        <c:crosses val="autoZero"/>
        <c:crossBetween val="between"/>
      </c:valAx>
    </c:plotArea>
    <c:legend>
      <c:legendPos val="r"/>
      <c:layout>
        <c:manualLayout>
          <c:xMode val="edge"/>
          <c:yMode val="edge"/>
          <c:x val="0.73576473395371056"/>
          <c:y val="0.25048027022190417"/>
          <c:w val="0.25514435695538046"/>
          <c:h val="0.40813036864710095"/>
        </c:manualLayout>
      </c:layout>
      <c:txPr>
        <a:bodyPr/>
        <a:lstStyle/>
        <a:p>
          <a:pPr>
            <a:defRPr sz="1600">
              <a:solidFill>
                <a:schemeClr val="tx1"/>
              </a:solidFill>
            </a:defRPr>
          </a:pPr>
          <a:endParaRPr lang="en-US"/>
        </a:p>
      </c:txPr>
    </c:legend>
    <c:plotVisOnly val="1"/>
    <c:dispBlanksAs val="gap"/>
  </c:chart>
  <c:txPr>
    <a:bodyPr/>
    <a:lstStyle/>
    <a:p>
      <a:pPr>
        <a:defRPr sz="1800"/>
      </a:pPr>
      <a:endParaRPr lang="en-U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v>Non-Hispanic Black</c:v>
          </c:tx>
          <c:spPr>
            <a:ln w="63500">
              <a:solidFill>
                <a:srgbClr val="FFC000"/>
              </a:solidFill>
            </a:ln>
          </c:spPr>
          <c:marker>
            <c:symbol val="none"/>
          </c:marker>
          <c:cat>
            <c:numRef>
              <c:f>Sheet1!$B$35:$B$37</c:f>
              <c:numCache>
                <c:formatCode>General</c:formatCode>
                <c:ptCount val="3"/>
                <c:pt idx="0">
                  <c:v>2011</c:v>
                </c:pt>
                <c:pt idx="1">
                  <c:v>2012</c:v>
                </c:pt>
                <c:pt idx="2">
                  <c:v>2013</c:v>
                </c:pt>
              </c:numCache>
            </c:numRef>
          </c:cat>
          <c:val>
            <c:numRef>
              <c:f>Sheet1!$H$35:$H$37</c:f>
              <c:numCache>
                <c:formatCode>0.00</c:formatCode>
                <c:ptCount val="3"/>
                <c:pt idx="0">
                  <c:v>12.011978827091593</c:v>
                </c:pt>
                <c:pt idx="1">
                  <c:v>11.534046660293718</c:v>
                </c:pt>
                <c:pt idx="2">
                  <c:v>11.163285520378592</c:v>
                </c:pt>
              </c:numCache>
            </c:numRef>
          </c:val>
        </c:ser>
        <c:ser>
          <c:idx val="1"/>
          <c:order val="1"/>
          <c:tx>
            <c:v>Total</c:v>
          </c:tx>
          <c:spPr>
            <a:ln w="63500">
              <a:solidFill>
                <a:srgbClr val="C00000"/>
              </a:solidFill>
            </a:ln>
          </c:spPr>
          <c:marker>
            <c:symbol val="none"/>
          </c:marker>
          <c:cat>
            <c:numRef>
              <c:f>Sheet1!$B$35:$B$37</c:f>
              <c:numCache>
                <c:formatCode>General</c:formatCode>
                <c:ptCount val="3"/>
                <c:pt idx="0">
                  <c:v>2011</c:v>
                </c:pt>
                <c:pt idx="1">
                  <c:v>2012</c:v>
                </c:pt>
                <c:pt idx="2">
                  <c:v>2013</c:v>
                </c:pt>
              </c:numCache>
            </c:numRef>
          </c:cat>
          <c:val>
            <c:numRef>
              <c:f>Sheet1!$H$27:$H$29</c:f>
              <c:numCache>
                <c:formatCode>0.00</c:formatCode>
                <c:ptCount val="3"/>
                <c:pt idx="0">
                  <c:v>6.6948074661773118</c:v>
                </c:pt>
                <c:pt idx="1">
                  <c:v>6.669409085022588</c:v>
                </c:pt>
                <c:pt idx="2">
                  <c:v>6.4709492603867949</c:v>
                </c:pt>
              </c:numCache>
            </c:numRef>
          </c:val>
        </c:ser>
        <c:ser>
          <c:idx val="2"/>
          <c:order val="2"/>
          <c:tx>
            <c:v>Non-Hispanic White</c:v>
          </c:tx>
          <c:spPr>
            <a:ln w="63500">
              <a:solidFill>
                <a:srgbClr val="92D050"/>
              </a:solidFill>
            </a:ln>
          </c:spPr>
          <c:marker>
            <c:symbol val="none"/>
          </c:marker>
          <c:cat>
            <c:numRef>
              <c:f>Sheet1!$B$35:$B$37</c:f>
              <c:numCache>
                <c:formatCode>General</c:formatCode>
                <c:ptCount val="3"/>
                <c:pt idx="0">
                  <c:v>2011</c:v>
                </c:pt>
                <c:pt idx="1">
                  <c:v>2012</c:v>
                </c:pt>
                <c:pt idx="2">
                  <c:v>2013</c:v>
                </c:pt>
              </c:numCache>
            </c:numRef>
          </c:cat>
          <c:val>
            <c:numRef>
              <c:f>Sheet1!$H$31:$H$33</c:f>
              <c:numCache>
                <c:formatCode>0.00</c:formatCode>
                <c:ptCount val="3"/>
                <c:pt idx="0">
                  <c:v>5.4204988296472685</c:v>
                </c:pt>
                <c:pt idx="1">
                  <c:v>5.6224811566246933</c:v>
                </c:pt>
                <c:pt idx="2">
                  <c:v>5.4410151966160116</c:v>
                </c:pt>
              </c:numCache>
            </c:numRef>
          </c:val>
        </c:ser>
        <c:dLbls/>
        <c:marker val="1"/>
        <c:axId val="102344576"/>
        <c:axId val="102346112"/>
      </c:lineChart>
      <c:catAx>
        <c:axId val="102344576"/>
        <c:scaling>
          <c:orientation val="minMax"/>
        </c:scaling>
        <c:axPos val="b"/>
        <c:numFmt formatCode="General" sourceLinked="1"/>
        <c:tickLblPos val="nextTo"/>
        <c:crossAx val="102346112"/>
        <c:crosses val="autoZero"/>
        <c:auto val="1"/>
        <c:lblAlgn val="ctr"/>
        <c:lblOffset val="100"/>
      </c:catAx>
      <c:valAx>
        <c:axId val="102346112"/>
        <c:scaling>
          <c:orientation val="minMax"/>
          <c:min val="4"/>
        </c:scaling>
        <c:axPos val="l"/>
        <c:majorGridlines>
          <c:spPr>
            <a:ln>
              <a:noFill/>
            </a:ln>
          </c:spPr>
        </c:majorGridlines>
        <c:title>
          <c:tx>
            <c:rich>
              <a:bodyPr rot="-5400000" vert="horz"/>
              <a:lstStyle/>
              <a:p>
                <a:pPr>
                  <a:defRPr/>
                </a:pPr>
                <a:r>
                  <a:rPr lang="en-US" dirty="0"/>
                  <a:t>Infant deaths per 1,000 live births</a:t>
                </a:r>
              </a:p>
            </c:rich>
          </c:tx>
          <c:layout/>
        </c:title>
        <c:numFmt formatCode="0.0" sourceLinked="0"/>
        <c:tickLblPos val="nextTo"/>
        <c:crossAx val="102344576"/>
        <c:crosses val="autoZero"/>
        <c:crossBetween val="between"/>
      </c:valAx>
    </c:plotArea>
    <c:legend>
      <c:legendPos val="r"/>
      <c:layout>
        <c:manualLayout>
          <c:xMode val="edge"/>
          <c:yMode val="edge"/>
          <c:x val="0.69898913677457009"/>
          <c:y val="0.30128195922061246"/>
          <c:w val="0.29175160396617089"/>
          <c:h val="0.40304792593311078"/>
        </c:manualLayout>
      </c:layout>
    </c:legend>
    <c:plotVisOnly val="1"/>
    <c:dispBlanksAs val="gap"/>
  </c:chart>
  <c:txPr>
    <a:bodyPr/>
    <a:lstStyle/>
    <a:p>
      <a:pPr>
        <a:defRPr sz="1800">
          <a:solidFill>
            <a:schemeClr val="tx1"/>
          </a:solidFill>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b="1" i="0" u="none" strike="noStrike" baseline="0">
                <a:solidFill>
                  <a:srgbClr val="000000"/>
                </a:solidFill>
                <a:latin typeface="Arial"/>
                <a:ea typeface="Arial"/>
                <a:cs typeface="Arial"/>
              </a:defRPr>
            </a:pPr>
            <a:r>
              <a:rPr lang="en-US" sz="1000" dirty="0" smtClean="0">
                <a:latin typeface="+mj-lt"/>
              </a:rPr>
              <a:t>Review</a:t>
            </a:r>
            <a:r>
              <a:rPr lang="en-US" sz="1000" baseline="0" dirty="0" smtClean="0">
                <a:latin typeface="+mj-lt"/>
              </a:rPr>
              <a:t> of Systems</a:t>
            </a:r>
            <a:endParaRPr lang="en-US" sz="1000" dirty="0">
              <a:latin typeface="+mj-lt"/>
            </a:endParaRPr>
          </a:p>
        </c:rich>
      </c:tx>
      <c:layout>
        <c:manualLayout>
          <c:xMode val="edge"/>
          <c:yMode val="edge"/>
          <c:x val="0.34858065126479137"/>
          <c:y val="2.8288223096455862E-2"/>
        </c:manualLayout>
      </c:layout>
      <c:spPr>
        <a:noFill/>
        <a:ln w="25400">
          <a:noFill/>
        </a:ln>
      </c:spPr>
    </c:title>
    <c:plotArea>
      <c:layout>
        <c:manualLayout>
          <c:layoutTarget val="inner"/>
          <c:xMode val="edge"/>
          <c:yMode val="edge"/>
          <c:x val="0.1125002288823016"/>
          <c:y val="0.15063669999079271"/>
          <c:w val="0.85625174204862964"/>
          <c:h val="0.69519964188275651"/>
        </c:manualLayout>
      </c:layout>
      <c:lineChart>
        <c:grouping val="standard"/>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cat>
            <c:numRef>
              <c:f>wksDatabase01!$B$61:$B$85</c:f>
              <c:numCache>
                <c:formatCode>m/d/yyyy</c:formatCode>
                <c:ptCount val="25"/>
                <c:pt idx="0">
                  <c:v>40878</c:v>
                </c:pt>
                <c:pt idx="1">
                  <c:v>40909</c:v>
                </c:pt>
                <c:pt idx="2">
                  <c:v>40940</c:v>
                </c:pt>
                <c:pt idx="3">
                  <c:v>40969</c:v>
                </c:pt>
                <c:pt idx="4">
                  <c:v>41000</c:v>
                </c:pt>
                <c:pt idx="5">
                  <c:v>41030</c:v>
                </c:pt>
                <c:pt idx="6">
                  <c:v>41061</c:v>
                </c:pt>
                <c:pt idx="7">
                  <c:v>41091</c:v>
                </c:pt>
                <c:pt idx="8">
                  <c:v>41122</c:v>
                </c:pt>
                <c:pt idx="9">
                  <c:v>41153</c:v>
                </c:pt>
                <c:pt idx="10">
                  <c:v>41183</c:v>
                </c:pt>
                <c:pt idx="11">
                  <c:v>41214</c:v>
                </c:pt>
                <c:pt idx="12">
                  <c:v>41244</c:v>
                </c:pt>
                <c:pt idx="13">
                  <c:v>41275</c:v>
                </c:pt>
                <c:pt idx="14">
                  <c:v>41306</c:v>
                </c:pt>
                <c:pt idx="15">
                  <c:v>41334</c:v>
                </c:pt>
                <c:pt idx="16">
                  <c:v>41365</c:v>
                </c:pt>
                <c:pt idx="17">
                  <c:v>41395</c:v>
                </c:pt>
                <c:pt idx="18">
                  <c:v>41426</c:v>
                </c:pt>
                <c:pt idx="19">
                  <c:v>41456</c:v>
                </c:pt>
                <c:pt idx="20">
                  <c:v>41487</c:v>
                </c:pt>
                <c:pt idx="21">
                  <c:v>41518</c:v>
                </c:pt>
                <c:pt idx="22">
                  <c:v>41548</c:v>
                </c:pt>
                <c:pt idx="23">
                  <c:v>41579</c:v>
                </c:pt>
                <c:pt idx="24">
                  <c:v>41609</c:v>
                </c:pt>
              </c:numCache>
            </c:numRef>
          </c:cat>
          <c:val>
            <c:numRef>
              <c:f>wksDatabase01!$E$61:$E$85</c:f>
              <c:numCache>
                <c:formatCode>0.00%</c:formatCode>
                <c:ptCount val="25"/>
                <c:pt idx="0">
                  <c:v>0.76582278481012667</c:v>
                </c:pt>
                <c:pt idx="1">
                  <c:v>0.97520661157024791</c:v>
                </c:pt>
                <c:pt idx="2">
                  <c:v>0.9285714285714286</c:v>
                </c:pt>
                <c:pt idx="3">
                  <c:v>0.91372549019607985</c:v>
                </c:pt>
                <c:pt idx="4">
                  <c:v>0.94052044609665431</c:v>
                </c:pt>
                <c:pt idx="5">
                  <c:v>0.88888888888888884</c:v>
                </c:pt>
                <c:pt idx="6">
                  <c:v>0.96142433234421365</c:v>
                </c:pt>
                <c:pt idx="7">
                  <c:v>0.98757763975155177</c:v>
                </c:pt>
                <c:pt idx="8">
                  <c:v>0.98860398860398868</c:v>
                </c:pt>
                <c:pt idx="9">
                  <c:v>0.96428571428571463</c:v>
                </c:pt>
                <c:pt idx="10">
                  <c:v>0.96543778801843316</c:v>
                </c:pt>
                <c:pt idx="11">
                  <c:v>0.88341968911917101</c:v>
                </c:pt>
                <c:pt idx="12">
                  <c:v>0.90656565656565669</c:v>
                </c:pt>
                <c:pt idx="13">
                  <c:v>0.99470899470899454</c:v>
                </c:pt>
                <c:pt idx="14">
                  <c:v>1</c:v>
                </c:pt>
                <c:pt idx="15">
                  <c:v>1</c:v>
                </c:pt>
                <c:pt idx="16">
                  <c:v>0.99732620320855614</c:v>
                </c:pt>
                <c:pt idx="17">
                  <c:v>0.9935897435897435</c:v>
                </c:pt>
                <c:pt idx="18">
                  <c:v>1</c:v>
                </c:pt>
                <c:pt idx="19">
                  <c:v>0.98431372549019558</c:v>
                </c:pt>
                <c:pt idx="20">
                  <c:v>0.99616858237547889</c:v>
                </c:pt>
                <c:pt idx="21">
                  <c:v>1</c:v>
                </c:pt>
                <c:pt idx="22">
                  <c:v>1</c:v>
                </c:pt>
                <c:pt idx="23">
                  <c:v>0.99074074074074059</c:v>
                </c:pt>
                <c:pt idx="24">
                  <c:v>1</c:v>
                </c:pt>
              </c:numCache>
            </c:numRef>
          </c:val>
        </c:ser>
        <c:ser>
          <c:idx val="1"/>
          <c:order val="1"/>
          <c:tx>
            <c:v>Center</c:v>
          </c:tx>
          <c:spPr>
            <a:ln w="12700">
              <a:solidFill>
                <a:srgbClr val="000000"/>
              </a:solidFill>
              <a:prstDash val="solid"/>
            </a:ln>
          </c:spPr>
          <c:marker>
            <c:symbol val="none"/>
          </c:marker>
          <c:cat>
            <c:numRef>
              <c:f>wksDatabase01!$B$61:$B$85</c:f>
              <c:numCache>
                <c:formatCode>m/d/yyyy</c:formatCode>
                <c:ptCount val="25"/>
                <c:pt idx="0">
                  <c:v>40878</c:v>
                </c:pt>
                <c:pt idx="1">
                  <c:v>40909</c:v>
                </c:pt>
                <c:pt idx="2">
                  <c:v>40940</c:v>
                </c:pt>
                <c:pt idx="3">
                  <c:v>40969</c:v>
                </c:pt>
                <c:pt idx="4">
                  <c:v>41000</c:v>
                </c:pt>
                <c:pt idx="5">
                  <c:v>41030</c:v>
                </c:pt>
                <c:pt idx="6">
                  <c:v>41061</c:v>
                </c:pt>
                <c:pt idx="7">
                  <c:v>41091</c:v>
                </c:pt>
                <c:pt idx="8">
                  <c:v>41122</c:v>
                </c:pt>
                <c:pt idx="9">
                  <c:v>41153</c:v>
                </c:pt>
                <c:pt idx="10">
                  <c:v>41183</c:v>
                </c:pt>
                <c:pt idx="11">
                  <c:v>41214</c:v>
                </c:pt>
                <c:pt idx="12">
                  <c:v>41244</c:v>
                </c:pt>
                <c:pt idx="13">
                  <c:v>41275</c:v>
                </c:pt>
                <c:pt idx="14">
                  <c:v>41306</c:v>
                </c:pt>
                <c:pt idx="15">
                  <c:v>41334</c:v>
                </c:pt>
                <c:pt idx="16">
                  <c:v>41365</c:v>
                </c:pt>
                <c:pt idx="17">
                  <c:v>41395</c:v>
                </c:pt>
                <c:pt idx="18">
                  <c:v>41426</c:v>
                </c:pt>
                <c:pt idx="19">
                  <c:v>41456</c:v>
                </c:pt>
                <c:pt idx="20">
                  <c:v>41487</c:v>
                </c:pt>
                <c:pt idx="21">
                  <c:v>41518</c:v>
                </c:pt>
                <c:pt idx="22">
                  <c:v>41548</c:v>
                </c:pt>
                <c:pt idx="23">
                  <c:v>41579</c:v>
                </c:pt>
                <c:pt idx="24">
                  <c:v>41609</c:v>
                </c:pt>
              </c:numCache>
            </c:numRef>
          </c:cat>
          <c:val>
            <c:numRef>
              <c:f>wksDatabase01!$F$61:$F$85</c:f>
              <c:numCache>
                <c:formatCode>0.00%</c:formatCode>
                <c:ptCount val="25"/>
                <c:pt idx="0">
                  <c:v>0.96241992882562177</c:v>
                </c:pt>
                <c:pt idx="1">
                  <c:v>0.96241992882562177</c:v>
                </c:pt>
                <c:pt idx="2">
                  <c:v>0.96241992882562177</c:v>
                </c:pt>
                <c:pt idx="3">
                  <c:v>0.96241992882562177</c:v>
                </c:pt>
                <c:pt idx="4">
                  <c:v>0.96241992882562177</c:v>
                </c:pt>
                <c:pt idx="5">
                  <c:v>0.96241992882562177</c:v>
                </c:pt>
                <c:pt idx="6">
                  <c:v>0.96241992882562177</c:v>
                </c:pt>
                <c:pt idx="7">
                  <c:v>0.96241992882562177</c:v>
                </c:pt>
                <c:pt idx="8">
                  <c:v>0.96241992882562177</c:v>
                </c:pt>
                <c:pt idx="9">
                  <c:v>0.96241992882562177</c:v>
                </c:pt>
                <c:pt idx="10">
                  <c:v>0.96241992882562177</c:v>
                </c:pt>
                <c:pt idx="11">
                  <c:v>0.96241992882562177</c:v>
                </c:pt>
                <c:pt idx="12">
                  <c:v>0.96241992882562177</c:v>
                </c:pt>
                <c:pt idx="13">
                  <c:v>0.96241992882562177</c:v>
                </c:pt>
                <c:pt idx="14">
                  <c:v>0.96241992882562177</c:v>
                </c:pt>
                <c:pt idx="15">
                  <c:v>0.96241992882562177</c:v>
                </c:pt>
                <c:pt idx="16">
                  <c:v>0.96241992882562177</c:v>
                </c:pt>
                <c:pt idx="17">
                  <c:v>0.96241992882562177</c:v>
                </c:pt>
                <c:pt idx="18">
                  <c:v>0.96241992882562177</c:v>
                </c:pt>
                <c:pt idx="19">
                  <c:v>0.96241992882562177</c:v>
                </c:pt>
                <c:pt idx="20">
                  <c:v>0.96241992882562177</c:v>
                </c:pt>
                <c:pt idx="21">
                  <c:v>0.96241992882562177</c:v>
                </c:pt>
                <c:pt idx="22">
                  <c:v>0.96241992882562177</c:v>
                </c:pt>
                <c:pt idx="23">
                  <c:v>0.96241992882562177</c:v>
                </c:pt>
                <c:pt idx="24">
                  <c:v>0.96241992882562177</c:v>
                </c:pt>
              </c:numCache>
            </c:numRef>
          </c:val>
        </c:ser>
        <c:ser>
          <c:idx val="2"/>
          <c:order val="2"/>
          <c:tx>
            <c:v>UCL</c:v>
          </c:tx>
          <c:spPr>
            <a:ln w="12700">
              <a:solidFill>
                <a:srgbClr val="000000"/>
              </a:solidFill>
              <a:prstDash val="sysDash"/>
            </a:ln>
          </c:spPr>
          <c:marker>
            <c:symbol val="none"/>
          </c:marker>
          <c:dLbls>
            <c:dLbl>
              <c:idx val="0"/>
              <c:layout/>
              <c:spPr>
                <a:solidFill>
                  <a:srgbClr val="FFFFFF"/>
                </a:solidFill>
                <a:ln w="25400">
                  <a:noFill/>
                </a:ln>
              </c:spPr>
              <c:txPr>
                <a:bodyPr/>
                <a:lstStyle/>
                <a:p>
                  <a:pPr>
                    <a:defRPr sz="600" b="0" i="0" u="none" strike="noStrike" baseline="0">
                      <a:solidFill>
                        <a:srgbClr val="000000"/>
                      </a:solidFill>
                      <a:latin typeface="Arial"/>
                      <a:ea typeface="Arial"/>
                      <a:cs typeface="Arial"/>
                    </a:defRPr>
                  </a:pPr>
                  <a:endParaRPr lang="en-US"/>
                </a:p>
              </c:txPr>
              <c:showSerName val="1"/>
              <c:extLst>
                <c:ext xmlns:c15="http://schemas.microsoft.com/office/drawing/2012/chart" uri="{CE6537A1-D6FC-4f65-9D91-7224C49458BB}"/>
              </c:extLst>
            </c:dLbl>
            <c:delete val="1"/>
            <c:spPr>
              <a:noFill/>
              <a:ln>
                <a:noFill/>
              </a:ln>
              <a:effectLst/>
            </c:spPr>
            <c:extLst>
              <c:ext xmlns:c15="http://schemas.microsoft.com/office/drawing/2012/chart" uri="{CE6537A1-D6FC-4f65-9D91-7224C49458BB}">
                <c15:showLeaderLines val="0"/>
              </c:ext>
            </c:extLst>
          </c:dLbls>
          <c:cat>
            <c:numRef>
              <c:f>wksDatabase01!$B$61:$B$85</c:f>
              <c:numCache>
                <c:formatCode>m/d/yyyy</c:formatCode>
                <c:ptCount val="25"/>
                <c:pt idx="0">
                  <c:v>40878</c:v>
                </c:pt>
                <c:pt idx="1">
                  <c:v>40909</c:v>
                </c:pt>
                <c:pt idx="2">
                  <c:v>40940</c:v>
                </c:pt>
                <c:pt idx="3">
                  <c:v>40969</c:v>
                </c:pt>
                <c:pt idx="4">
                  <c:v>41000</c:v>
                </c:pt>
                <c:pt idx="5">
                  <c:v>41030</c:v>
                </c:pt>
                <c:pt idx="6">
                  <c:v>41061</c:v>
                </c:pt>
                <c:pt idx="7">
                  <c:v>41091</c:v>
                </c:pt>
                <c:pt idx="8">
                  <c:v>41122</c:v>
                </c:pt>
                <c:pt idx="9">
                  <c:v>41153</c:v>
                </c:pt>
                <c:pt idx="10">
                  <c:v>41183</c:v>
                </c:pt>
                <c:pt idx="11">
                  <c:v>41214</c:v>
                </c:pt>
                <c:pt idx="12">
                  <c:v>41244</c:v>
                </c:pt>
                <c:pt idx="13">
                  <c:v>41275</c:v>
                </c:pt>
                <c:pt idx="14">
                  <c:v>41306</c:v>
                </c:pt>
                <c:pt idx="15">
                  <c:v>41334</c:v>
                </c:pt>
                <c:pt idx="16">
                  <c:v>41365</c:v>
                </c:pt>
                <c:pt idx="17">
                  <c:v>41395</c:v>
                </c:pt>
                <c:pt idx="18">
                  <c:v>41426</c:v>
                </c:pt>
                <c:pt idx="19">
                  <c:v>41456</c:v>
                </c:pt>
                <c:pt idx="20">
                  <c:v>41487</c:v>
                </c:pt>
                <c:pt idx="21">
                  <c:v>41518</c:v>
                </c:pt>
                <c:pt idx="22">
                  <c:v>41548</c:v>
                </c:pt>
                <c:pt idx="23">
                  <c:v>41579</c:v>
                </c:pt>
                <c:pt idx="24">
                  <c:v>41609</c:v>
                </c:pt>
              </c:numCache>
            </c:numRef>
          </c:cat>
          <c:val>
            <c:numRef>
              <c:f>wksDatabase01!$H$61:$H$85</c:f>
              <c:numCache>
                <c:formatCode>0.00%</c:formatCode>
                <c:ptCount val="25"/>
                <c:pt idx="0">
                  <c:v>1</c:v>
                </c:pt>
                <c:pt idx="1">
                  <c:v>1</c:v>
                </c:pt>
                <c:pt idx="2">
                  <c:v>1</c:v>
                </c:pt>
                <c:pt idx="3">
                  <c:v>0.99814822182821439</c:v>
                </c:pt>
                <c:pt idx="4">
                  <c:v>0.99720606698823233</c:v>
                </c:pt>
                <c:pt idx="5">
                  <c:v>0.99657697099609766</c:v>
                </c:pt>
                <c:pt idx="6">
                  <c:v>0.9934989553497261</c:v>
                </c:pt>
                <c:pt idx="7">
                  <c:v>0.99421460614219692</c:v>
                </c:pt>
                <c:pt idx="8">
                  <c:v>0.9928728388482092</c:v>
                </c:pt>
                <c:pt idx="9">
                  <c:v>0.99492918249445372</c:v>
                </c:pt>
                <c:pt idx="10">
                  <c:v>0.98980648935723048</c:v>
                </c:pt>
                <c:pt idx="11">
                  <c:v>0.99145940012464651</c:v>
                </c:pt>
                <c:pt idx="12">
                  <c:v>0.99109039566430301</c:v>
                </c:pt>
                <c:pt idx="13">
                  <c:v>0.99176508719358336</c:v>
                </c:pt>
                <c:pt idx="14">
                  <c:v>0.99134720599763526</c:v>
                </c:pt>
                <c:pt idx="15">
                  <c:v>0.99157290989143787</c:v>
                </c:pt>
                <c:pt idx="16">
                  <c:v>0.99192159581487604</c:v>
                </c:pt>
                <c:pt idx="17">
                  <c:v>0.9947201176013758</c:v>
                </c:pt>
                <c:pt idx="18">
                  <c:v>1</c:v>
                </c:pt>
                <c:pt idx="19">
                  <c:v>0.99814822182821439</c:v>
                </c:pt>
                <c:pt idx="20">
                  <c:v>0.99773516409651031</c:v>
                </c:pt>
                <c:pt idx="21">
                  <c:v>0.99828916238728349</c:v>
                </c:pt>
                <c:pt idx="22">
                  <c:v>1</c:v>
                </c:pt>
                <c:pt idx="23">
                  <c:v>1</c:v>
                </c:pt>
                <c:pt idx="24">
                  <c:v>1</c:v>
                </c:pt>
              </c:numCache>
            </c:numRef>
          </c:val>
        </c:ser>
        <c:ser>
          <c:idx val="3"/>
          <c:order val="3"/>
          <c:tx>
            <c:v>LCL</c:v>
          </c:tx>
          <c:spPr>
            <a:ln w="12700">
              <a:solidFill>
                <a:srgbClr val="000000"/>
              </a:solidFill>
              <a:prstDash val="sysDash"/>
            </a:ln>
          </c:spPr>
          <c:marker>
            <c:symbol val="none"/>
          </c:marker>
          <c:dLbls>
            <c:dLbl>
              <c:idx val="0"/>
              <c:layout/>
              <c:spPr>
                <a:solidFill>
                  <a:srgbClr val="FFFFFF"/>
                </a:solidFill>
                <a:ln w="25400">
                  <a:noFill/>
                </a:ln>
              </c:spPr>
              <c:txPr>
                <a:bodyPr/>
                <a:lstStyle/>
                <a:p>
                  <a:pPr>
                    <a:defRPr sz="600" b="0" i="0" u="none" strike="noStrike" baseline="0">
                      <a:solidFill>
                        <a:srgbClr val="000000"/>
                      </a:solidFill>
                      <a:latin typeface="Arial"/>
                      <a:ea typeface="Arial"/>
                      <a:cs typeface="Arial"/>
                    </a:defRPr>
                  </a:pPr>
                  <a:endParaRPr lang="en-US"/>
                </a:p>
              </c:txPr>
              <c:showSerName val="1"/>
              <c:extLst>
                <c:ext xmlns:c15="http://schemas.microsoft.com/office/drawing/2012/chart" uri="{CE6537A1-D6FC-4f65-9D91-7224C49458BB}"/>
              </c:extLst>
            </c:dLbl>
            <c:delete val="1"/>
            <c:spPr>
              <a:noFill/>
              <a:ln>
                <a:noFill/>
              </a:ln>
              <a:effectLst/>
            </c:spPr>
            <c:extLst>
              <c:ext xmlns:c15="http://schemas.microsoft.com/office/drawing/2012/chart" uri="{CE6537A1-D6FC-4f65-9D91-7224C49458BB}">
                <c15:showLeaderLines val="0"/>
              </c:ext>
            </c:extLst>
          </c:dLbls>
          <c:cat>
            <c:numRef>
              <c:f>wksDatabase01!$B$61:$B$85</c:f>
              <c:numCache>
                <c:formatCode>m/d/yyyy</c:formatCode>
                <c:ptCount val="25"/>
                <c:pt idx="0">
                  <c:v>40878</c:v>
                </c:pt>
                <c:pt idx="1">
                  <c:v>40909</c:v>
                </c:pt>
                <c:pt idx="2">
                  <c:v>40940</c:v>
                </c:pt>
                <c:pt idx="3">
                  <c:v>40969</c:v>
                </c:pt>
                <c:pt idx="4">
                  <c:v>41000</c:v>
                </c:pt>
                <c:pt idx="5">
                  <c:v>41030</c:v>
                </c:pt>
                <c:pt idx="6">
                  <c:v>41061</c:v>
                </c:pt>
                <c:pt idx="7">
                  <c:v>41091</c:v>
                </c:pt>
                <c:pt idx="8">
                  <c:v>41122</c:v>
                </c:pt>
                <c:pt idx="9">
                  <c:v>41153</c:v>
                </c:pt>
                <c:pt idx="10">
                  <c:v>41183</c:v>
                </c:pt>
                <c:pt idx="11">
                  <c:v>41214</c:v>
                </c:pt>
                <c:pt idx="12">
                  <c:v>41244</c:v>
                </c:pt>
                <c:pt idx="13">
                  <c:v>41275</c:v>
                </c:pt>
                <c:pt idx="14">
                  <c:v>41306</c:v>
                </c:pt>
                <c:pt idx="15">
                  <c:v>41334</c:v>
                </c:pt>
                <c:pt idx="16">
                  <c:v>41365</c:v>
                </c:pt>
                <c:pt idx="17">
                  <c:v>41395</c:v>
                </c:pt>
                <c:pt idx="18">
                  <c:v>41426</c:v>
                </c:pt>
                <c:pt idx="19">
                  <c:v>41456</c:v>
                </c:pt>
                <c:pt idx="20">
                  <c:v>41487</c:v>
                </c:pt>
                <c:pt idx="21">
                  <c:v>41518</c:v>
                </c:pt>
                <c:pt idx="22">
                  <c:v>41548</c:v>
                </c:pt>
                <c:pt idx="23">
                  <c:v>41579</c:v>
                </c:pt>
                <c:pt idx="24">
                  <c:v>41609</c:v>
                </c:pt>
              </c:numCache>
            </c:numRef>
          </c:cat>
          <c:val>
            <c:numRef>
              <c:f>wksDatabase01!$I$61:$I$85</c:f>
              <c:numCache>
                <c:formatCode>0.00%</c:formatCode>
                <c:ptCount val="25"/>
                <c:pt idx="0">
                  <c:v>0.91703059443854262</c:v>
                </c:pt>
                <c:pt idx="1">
                  <c:v>0.91055310278840651</c:v>
                </c:pt>
                <c:pt idx="2">
                  <c:v>0.9216674226535263</c:v>
                </c:pt>
                <c:pt idx="3">
                  <c:v>0.9266916358230326</c:v>
                </c:pt>
                <c:pt idx="4">
                  <c:v>0.92763379066301321</c:v>
                </c:pt>
                <c:pt idx="5">
                  <c:v>0.92826288665514678</c:v>
                </c:pt>
                <c:pt idx="6">
                  <c:v>0.93134090230152056</c:v>
                </c:pt>
                <c:pt idx="7">
                  <c:v>0.93062525150904996</c:v>
                </c:pt>
                <c:pt idx="8">
                  <c:v>0.93196701880303634</c:v>
                </c:pt>
                <c:pt idx="9">
                  <c:v>0.92991067515679182</c:v>
                </c:pt>
                <c:pt idx="10">
                  <c:v>0.9350333682940134</c:v>
                </c:pt>
                <c:pt idx="11">
                  <c:v>0.93338045752660004</c:v>
                </c:pt>
                <c:pt idx="12">
                  <c:v>0.93374946198694253</c:v>
                </c:pt>
                <c:pt idx="13">
                  <c:v>0.9330747704576634</c:v>
                </c:pt>
                <c:pt idx="14">
                  <c:v>0.93349265165360895</c:v>
                </c:pt>
                <c:pt idx="15">
                  <c:v>0.93326694775980457</c:v>
                </c:pt>
                <c:pt idx="16">
                  <c:v>0.93291826183636828</c:v>
                </c:pt>
                <c:pt idx="17">
                  <c:v>0.93011974004987164</c:v>
                </c:pt>
                <c:pt idx="18">
                  <c:v>0.91891703632461363</c:v>
                </c:pt>
                <c:pt idx="19">
                  <c:v>0.9266916358230326</c:v>
                </c:pt>
                <c:pt idx="20">
                  <c:v>0.92710469355473635</c:v>
                </c:pt>
                <c:pt idx="21">
                  <c:v>0.9265506952639615</c:v>
                </c:pt>
                <c:pt idx="22">
                  <c:v>0.91238069154248569</c:v>
                </c:pt>
                <c:pt idx="23">
                  <c:v>0.92359993321290945</c:v>
                </c:pt>
                <c:pt idx="24">
                  <c:v>0.90228025022246927</c:v>
                </c:pt>
              </c:numCache>
            </c:numRef>
          </c:val>
        </c:ser>
        <c:dLbls/>
        <c:marker val="1"/>
        <c:axId val="59840384"/>
        <c:axId val="59841920"/>
      </c:lineChart>
      <c:catAx>
        <c:axId val="59840384"/>
        <c:scaling>
          <c:orientation val="minMax"/>
        </c:scaling>
        <c:axPos val="b"/>
        <c:numFmt formatCode="m/d/yy" sourceLinked="0"/>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n-US"/>
          </a:p>
        </c:txPr>
        <c:crossAx val="59841920"/>
        <c:crosses val="autoZero"/>
        <c:lblAlgn val="ctr"/>
        <c:lblOffset val="100"/>
        <c:tickLblSkip val="1"/>
        <c:tickMarkSkip val="1"/>
      </c:catAx>
      <c:valAx>
        <c:axId val="59841920"/>
        <c:scaling>
          <c:orientation val="minMax"/>
          <c:max val="1.05"/>
          <c:min val="0.65000000000000169"/>
        </c:scaling>
        <c:axPos val="l"/>
        <c:numFmt formatCode="0%" sourceLinked="0"/>
        <c:majorTickMark val="cross"/>
        <c:minorTickMark val="in"/>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59840384"/>
        <c:crosses val="autoZero"/>
        <c:crossBetween val="between"/>
      </c:valAx>
      <c:spPr>
        <a:noFill/>
        <a:ln w="25400">
          <a:noFill/>
        </a:ln>
      </c:spPr>
    </c:plotArea>
    <c:plotVisOnly val="1"/>
    <c:dispBlanksAs val="gap"/>
  </c:chart>
  <c:spPr>
    <a:solidFill>
      <a:srgbClr val="FFFFFF"/>
    </a:solidFill>
    <a:ln w="3175">
      <a:no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7"/>
  <c:clrMapOvr bg1="lt1" tx1="dk1" bg2="lt2" tx2="dk2" accent1="accent1" accent2="accent2" accent3="accent3" accent4="accent4" accent5="accent5" accent6="accent6" hlink="hlink" folHlink="folHlink"/>
  <c:chart>
    <c:plotArea>
      <c:layout>
        <c:manualLayout>
          <c:layoutTarget val="inner"/>
          <c:xMode val="edge"/>
          <c:yMode val="edge"/>
          <c:x val="0.128739918873777"/>
          <c:y val="8.5684860968075288E-2"/>
          <c:w val="0.81974492961107526"/>
          <c:h val="0.77003786988006351"/>
        </c:manualLayout>
      </c:layout>
      <c:lineChart>
        <c:grouping val="standard"/>
        <c:ser>
          <c:idx val="1"/>
          <c:order val="0"/>
          <c:spPr>
            <a:ln w="31750">
              <a:solidFill>
                <a:srgbClr val="FFFFFF">
                  <a:lumMod val="50000"/>
                </a:srgbClr>
              </a:solidFill>
            </a:ln>
          </c:spPr>
          <c:marker>
            <c:symbol val="square"/>
            <c:size val="7"/>
            <c:spPr>
              <a:solidFill>
                <a:srgbClr val="FFFFFF">
                  <a:lumMod val="50000"/>
                </a:srgbClr>
              </a:solidFill>
              <a:ln>
                <a:solidFill>
                  <a:srgbClr val="FFFFFF">
                    <a:lumMod val="50000"/>
                  </a:srgbClr>
                </a:solidFill>
              </a:ln>
            </c:spPr>
          </c:marker>
          <c:val>
            <c:numRef>
              <c:f>Sheet1!$F$1:$F$14</c:f>
              <c:numCache>
                <c:formatCode>General</c:formatCode>
                <c:ptCount val="14"/>
                <c:pt idx="0">
                  <c:v>0.5</c:v>
                </c:pt>
                <c:pt idx="1">
                  <c:v>1</c:v>
                </c:pt>
                <c:pt idx="2">
                  <c:v>2</c:v>
                </c:pt>
                <c:pt idx="3">
                  <c:v>1</c:v>
                </c:pt>
                <c:pt idx="4">
                  <c:v>2</c:v>
                </c:pt>
                <c:pt idx="5">
                  <c:v>1</c:v>
                </c:pt>
                <c:pt idx="6">
                  <c:v>3</c:v>
                </c:pt>
                <c:pt idx="7">
                  <c:v>1</c:v>
                </c:pt>
                <c:pt idx="8">
                  <c:v>2</c:v>
                </c:pt>
                <c:pt idx="9">
                  <c:v>2</c:v>
                </c:pt>
                <c:pt idx="10">
                  <c:v>1</c:v>
                </c:pt>
                <c:pt idx="11">
                  <c:v>2</c:v>
                </c:pt>
                <c:pt idx="12">
                  <c:v>2</c:v>
                </c:pt>
                <c:pt idx="13">
                  <c:v>2</c:v>
                </c:pt>
              </c:numCache>
            </c:numRef>
          </c:val>
        </c:ser>
        <c:dLbls/>
        <c:marker val="1"/>
        <c:axId val="53526528"/>
        <c:axId val="53527680"/>
      </c:lineChart>
      <c:catAx>
        <c:axId val="53526528"/>
        <c:scaling>
          <c:orientation val="minMax"/>
        </c:scaling>
        <c:axPos val="b"/>
        <c:tickLblPos val="nextTo"/>
        <c:txPr>
          <a:bodyPr/>
          <a:lstStyle/>
          <a:p>
            <a:pPr>
              <a:defRPr sz="1400"/>
            </a:pPr>
            <a:endParaRPr lang="en-US"/>
          </a:p>
        </c:txPr>
        <c:crossAx val="53527680"/>
        <c:crosses val="autoZero"/>
        <c:auto val="1"/>
        <c:lblAlgn val="ctr"/>
        <c:lblOffset val="100"/>
      </c:catAx>
      <c:valAx>
        <c:axId val="53527680"/>
        <c:scaling>
          <c:orientation val="minMax"/>
        </c:scaling>
        <c:axPos val="l"/>
        <c:numFmt formatCode="General" sourceLinked="1"/>
        <c:tickLblPos val="nextTo"/>
        <c:txPr>
          <a:bodyPr/>
          <a:lstStyle/>
          <a:p>
            <a:pPr>
              <a:defRPr sz="1400"/>
            </a:pPr>
            <a:endParaRPr lang="en-US"/>
          </a:p>
        </c:txPr>
        <c:crossAx val="53526528"/>
        <c:crosses val="autoZero"/>
        <c:crossBetween val="between"/>
      </c:valAx>
    </c:plotArea>
    <c:plotVisOnly val="1"/>
    <c:dispBlanksAs val="gap"/>
  </c:chart>
  <c:txPr>
    <a:bodyPr/>
    <a:lstStyle/>
    <a:p>
      <a:pPr>
        <a:defRPr sz="1800"/>
      </a:pPr>
      <a:endParaRPr lang="en-US"/>
    </a:p>
  </c:tx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en-US"/>
  <c:style val="17"/>
  <c:clrMapOvr bg1="lt1" tx1="dk1" bg2="lt2" tx2="dk2" accent1="accent1" accent2="accent2" accent3="accent3" accent4="accent4" accent5="accent5" accent6="accent6" hlink="hlink" folHlink="folHlink"/>
  <c:chart>
    <c:plotArea>
      <c:layout/>
      <c:lineChart>
        <c:grouping val="standard"/>
        <c:ser>
          <c:idx val="1"/>
          <c:order val="0"/>
          <c:marker>
            <c:symbol val="none"/>
          </c:marker>
          <c:val>
            <c:numRef>
              <c:f>Sheet1!$S$1:$S$11</c:f>
              <c:numCache>
                <c:formatCode>General</c:formatCode>
                <c:ptCount val="11"/>
                <c:pt idx="0">
                  <c:v>25</c:v>
                </c:pt>
                <c:pt idx="1">
                  <c:v>28</c:v>
                </c:pt>
                <c:pt idx="2">
                  <c:v>22</c:v>
                </c:pt>
                <c:pt idx="3">
                  <c:v>24</c:v>
                </c:pt>
                <c:pt idx="4">
                  <c:v>25</c:v>
                </c:pt>
                <c:pt idx="5">
                  <c:v>24</c:v>
                </c:pt>
                <c:pt idx="6">
                  <c:v>26</c:v>
                </c:pt>
                <c:pt idx="7">
                  <c:v>23</c:v>
                </c:pt>
                <c:pt idx="8">
                  <c:v>20</c:v>
                </c:pt>
                <c:pt idx="9">
                  <c:v>21</c:v>
                </c:pt>
                <c:pt idx="10">
                  <c:v>20</c:v>
                </c:pt>
              </c:numCache>
            </c:numRef>
          </c:val>
        </c:ser>
        <c:dLbls/>
        <c:marker val="1"/>
        <c:axId val="59920768"/>
        <c:axId val="59922304"/>
      </c:lineChart>
      <c:catAx>
        <c:axId val="59920768"/>
        <c:scaling>
          <c:orientation val="minMax"/>
        </c:scaling>
        <c:axPos val="b"/>
        <c:tickLblPos val="nextTo"/>
        <c:crossAx val="59922304"/>
        <c:crosses val="autoZero"/>
        <c:auto val="1"/>
        <c:lblAlgn val="ctr"/>
        <c:lblOffset val="100"/>
      </c:catAx>
      <c:valAx>
        <c:axId val="59922304"/>
        <c:scaling>
          <c:orientation val="minMax"/>
          <c:max val="45"/>
        </c:scaling>
        <c:axPos val="l"/>
        <c:numFmt formatCode="General" sourceLinked="1"/>
        <c:tickLblPos val="nextTo"/>
        <c:crossAx val="59920768"/>
        <c:crosses val="autoZero"/>
        <c:crossBetween val="between"/>
      </c:valAx>
    </c:plotArea>
    <c:plotVisOnly val="1"/>
    <c:dispBlanksAs val="gap"/>
  </c:chart>
  <c:txPr>
    <a:bodyPr/>
    <a:lstStyle/>
    <a:p>
      <a:pPr>
        <a:defRPr sz="1400"/>
      </a:pPr>
      <a:endParaRPr lang="en-US"/>
    </a:p>
  </c:txPr>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611861488726314E-2"/>
          <c:y val="0.17880794701986821"/>
          <c:w val="0.9033997157659065"/>
          <c:h val="0.71192052980132359"/>
        </c:manualLayout>
      </c:layout>
      <c:lineChart>
        <c:grouping val="standard"/>
        <c:ser>
          <c:idx val="0"/>
          <c:order val="0"/>
          <c:tx>
            <c:v>Values</c:v>
          </c:tx>
          <c:spPr>
            <a:ln w="38100">
              <a:solidFill>
                <a:srgbClr val="000090"/>
              </a:solidFill>
              <a:prstDash val="solid"/>
            </a:ln>
          </c:spPr>
          <c:marker>
            <c:symbol val="circle"/>
            <c:size val="9"/>
            <c:spPr>
              <a:solidFill>
                <a:srgbClr val="000090"/>
              </a:solidFill>
              <a:ln>
                <a:solidFill>
                  <a:srgbClr val="000090"/>
                </a:solidFill>
                <a:prstDash val="solid"/>
              </a:ln>
            </c:spPr>
          </c:marker>
          <c:cat>
            <c:numLit>
              <c:formatCode>General</c:formatCode>
              <c:ptCount val="8"/>
              <c:pt idx="0">
                <c:v>41060</c:v>
              </c:pt>
              <c:pt idx="1">
                <c:v>41090</c:v>
              </c:pt>
              <c:pt idx="2">
                <c:v>41121</c:v>
              </c:pt>
              <c:pt idx="3">
                <c:v>41152</c:v>
              </c:pt>
              <c:pt idx="4">
                <c:v>41182</c:v>
              </c:pt>
              <c:pt idx="5">
                <c:v>41213</c:v>
              </c:pt>
              <c:pt idx="6">
                <c:v>41243</c:v>
              </c:pt>
              <c:pt idx="7">
                <c:v>41274</c:v>
              </c:pt>
            </c:numLit>
          </c:cat>
          <c:val>
            <c:numLit>
              <c:formatCode>General</c:formatCode>
              <c:ptCount val="8"/>
              <c:pt idx="0">
                <c:v>0.39000000000000223</c:v>
              </c:pt>
              <c:pt idx="1">
                <c:v>0.5</c:v>
              </c:pt>
              <c:pt idx="2">
                <c:v>0.54</c:v>
              </c:pt>
              <c:pt idx="3">
                <c:v>0.58000000000000007</c:v>
              </c:pt>
              <c:pt idx="4">
                <c:v>0.74000000000000321</c:v>
              </c:pt>
              <c:pt idx="5">
                <c:v>0.77000000000000346</c:v>
              </c:pt>
              <c:pt idx="6">
                <c:v>0.78</c:v>
              </c:pt>
              <c:pt idx="7">
                <c:v>0.93</c:v>
              </c:pt>
            </c:numLit>
          </c:val>
        </c:ser>
        <c:ser>
          <c:idx val="1"/>
          <c:order val="1"/>
          <c:tx>
            <c:v>Median</c:v>
          </c:tx>
          <c:spPr>
            <a:ln w="25400">
              <a:solidFill>
                <a:srgbClr val="FF6600"/>
              </a:solidFill>
              <a:prstDash val="solid"/>
            </a:ln>
          </c:spPr>
          <c:marker>
            <c:symbol val="none"/>
          </c:marker>
          <c:dLbls>
            <c:dLbl>
              <c:idx val="0"/>
              <c:layout/>
              <c:tx>
                <c:rich>
                  <a:bodyPr/>
                  <a:lstStyle/>
                  <a:p>
                    <a:pPr>
                      <a:defRPr sz="800" b="0" i="0" u="none" strike="noStrike" baseline="0">
                        <a:solidFill>
                          <a:srgbClr val="DD0806"/>
                        </a:solidFill>
                        <a:latin typeface="Arial"/>
                        <a:ea typeface="Arial"/>
                        <a:cs typeface="Arial"/>
                      </a:defRPr>
                    </a:pPr>
                    <a:r>
                      <a:rPr lang="en-US" dirty="0"/>
                      <a:t>Median</a:t>
                    </a:r>
                  </a:p>
                </c:rich>
              </c:tx>
              <c:spPr>
                <a:solidFill>
                  <a:srgbClr val="FFFFFF"/>
                </a:solidFill>
                <a:ln w="25400">
                  <a:noFill/>
                </a:ln>
              </c:spPr>
              <c:extLst>
                <c:ext xmlns:c15="http://schemas.microsoft.com/office/drawing/2012/chart" uri="{CE6537A1-D6FC-4f65-9D91-7224C49458BB}"/>
              </c:extLst>
            </c:dLbl>
            <c:delete val="1"/>
            <c:spPr>
              <a:noFill/>
              <a:ln>
                <a:noFill/>
              </a:ln>
              <a:effectLst/>
            </c:spPr>
            <c:extLst>
              <c:ext xmlns:c15="http://schemas.microsoft.com/office/drawing/2012/chart" uri="{CE6537A1-D6FC-4f65-9D91-7224C49458BB}">
                <c15:showLeaderLines val="0"/>
              </c:ext>
            </c:extLst>
          </c:dLbls>
          <c:val>
            <c:numLit>
              <c:formatCode>General</c:formatCode>
              <c:ptCount val="8"/>
              <c:pt idx="0">
                <c:v>0.66000000000000392</c:v>
              </c:pt>
              <c:pt idx="1">
                <c:v>0.66000000000000392</c:v>
              </c:pt>
              <c:pt idx="2">
                <c:v>0.66000000000000392</c:v>
              </c:pt>
              <c:pt idx="3">
                <c:v>0.66000000000000392</c:v>
              </c:pt>
              <c:pt idx="4">
                <c:v>0.66000000000000392</c:v>
              </c:pt>
              <c:pt idx="5">
                <c:v>0.66000000000000392</c:v>
              </c:pt>
              <c:pt idx="6">
                <c:v>0.66000000000000392</c:v>
              </c:pt>
              <c:pt idx="7">
                <c:v>0.66000000000000392</c:v>
              </c:pt>
            </c:numLit>
          </c:val>
        </c:ser>
        <c:dLbls/>
        <c:marker val="1"/>
        <c:axId val="65565440"/>
        <c:axId val="65566976"/>
      </c:lineChart>
      <c:catAx>
        <c:axId val="65565440"/>
        <c:scaling>
          <c:orientation val="minMax"/>
        </c:scaling>
        <c:axPos val="b"/>
        <c:numFmt formatCode="General" sourceLinked="1"/>
        <c:tickLblPos val="nextTo"/>
        <c:spPr>
          <a:ln w="3175">
            <a:solidFill>
              <a:srgbClr val="000000"/>
            </a:solidFill>
            <a:prstDash val="solid"/>
          </a:ln>
        </c:spPr>
        <c:txPr>
          <a:bodyPr rot="5400000" vert="horz"/>
          <a:lstStyle/>
          <a:p>
            <a:pPr>
              <a:defRPr sz="800" b="0" i="0" u="none" strike="noStrike" baseline="0">
                <a:solidFill>
                  <a:srgbClr val="000000"/>
                </a:solidFill>
                <a:latin typeface="Arial"/>
                <a:ea typeface="Arial"/>
                <a:cs typeface="Arial"/>
              </a:defRPr>
            </a:pPr>
            <a:endParaRPr lang="en-US"/>
          </a:p>
        </c:txPr>
        <c:crossAx val="65566976"/>
        <c:crosses val="autoZero"/>
        <c:lblAlgn val="ctr"/>
        <c:lblOffset val="100"/>
        <c:tickLblSkip val="1"/>
        <c:tickMarkSkip val="1"/>
      </c:catAx>
      <c:valAx>
        <c:axId val="65566976"/>
        <c:scaling>
          <c:orientation val="minMax"/>
          <c:max val="1"/>
          <c:min val="0"/>
        </c:scaling>
        <c:axPos val="l"/>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5565440"/>
        <c:crosses val="autoZero"/>
        <c:crossBetween val="between"/>
      </c:valAx>
      <c:spPr>
        <a:noFill/>
        <a:ln w="12700">
          <a:solidFill>
            <a:srgbClr val="808080"/>
          </a:solidFill>
          <a:prstDash val="solid"/>
        </a:ln>
      </c:spPr>
    </c:plotArea>
    <c:plotVisOnly val="1"/>
    <c:dispBlanksAs val="gap"/>
  </c:chart>
  <c:spPr>
    <a:solidFill>
      <a:srgbClr val="FFFFFF"/>
    </a:solidFill>
    <a:ln w="3175">
      <a:noFill/>
      <a:prstDash val="solid"/>
    </a:ln>
  </c:spPr>
  <c:txPr>
    <a:bodyPr/>
    <a:lstStyle/>
    <a:p>
      <a:pPr>
        <a:defRPr sz="800" b="0" i="0" u="none" strike="noStrike" baseline="0">
          <a:solidFill>
            <a:srgbClr val="000000"/>
          </a:solidFill>
          <a:latin typeface="Arial"/>
          <a:ea typeface="Arial"/>
          <a:cs typeface="Arial"/>
        </a:defRPr>
      </a:pPr>
      <a:endParaRPr lang="en-US"/>
    </a:p>
  </c:tx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b="1" i="0" u="none" strike="noStrike" baseline="0">
                <a:solidFill>
                  <a:srgbClr val="000000"/>
                </a:solidFill>
                <a:latin typeface="Arial"/>
                <a:ea typeface="Arial"/>
                <a:cs typeface="Arial"/>
              </a:defRPr>
            </a:pPr>
            <a:r>
              <a:rPr lang="en-US" sz="1000" dirty="0" smtClean="0">
                <a:latin typeface="+mj-lt"/>
              </a:rPr>
              <a:t>Review</a:t>
            </a:r>
            <a:r>
              <a:rPr lang="en-US" sz="1000" baseline="0" dirty="0" smtClean="0">
                <a:latin typeface="+mj-lt"/>
              </a:rPr>
              <a:t> of Systems</a:t>
            </a:r>
            <a:endParaRPr lang="en-US" sz="1000" dirty="0">
              <a:latin typeface="+mj-lt"/>
            </a:endParaRPr>
          </a:p>
        </c:rich>
      </c:tx>
      <c:layout>
        <c:manualLayout>
          <c:xMode val="edge"/>
          <c:yMode val="edge"/>
          <c:x val="0.34858065126479154"/>
          <c:y val="2.8288223096455862E-2"/>
        </c:manualLayout>
      </c:layout>
      <c:spPr>
        <a:noFill/>
        <a:ln w="25400">
          <a:noFill/>
        </a:ln>
      </c:spPr>
    </c:title>
    <c:plotArea>
      <c:layout>
        <c:manualLayout>
          <c:layoutTarget val="inner"/>
          <c:xMode val="edge"/>
          <c:yMode val="edge"/>
          <c:x val="0.1125002288823016"/>
          <c:y val="0.15063669999079271"/>
          <c:w val="0.85625174204862964"/>
          <c:h val="0.69519964188275651"/>
        </c:manualLayout>
      </c:layout>
      <c:lineChart>
        <c:grouping val="standard"/>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cat>
            <c:numRef>
              <c:f>wksDatabase01!$B$61:$B$85</c:f>
              <c:numCache>
                <c:formatCode>m/d/yyyy</c:formatCode>
                <c:ptCount val="25"/>
                <c:pt idx="0">
                  <c:v>40878</c:v>
                </c:pt>
                <c:pt idx="1">
                  <c:v>40909</c:v>
                </c:pt>
                <c:pt idx="2">
                  <c:v>40940</c:v>
                </c:pt>
                <c:pt idx="3">
                  <c:v>40969</c:v>
                </c:pt>
                <c:pt idx="4">
                  <c:v>41000</c:v>
                </c:pt>
                <c:pt idx="5">
                  <c:v>41030</c:v>
                </c:pt>
                <c:pt idx="6">
                  <c:v>41061</c:v>
                </c:pt>
                <c:pt idx="7">
                  <c:v>41091</c:v>
                </c:pt>
                <c:pt idx="8">
                  <c:v>41122</c:v>
                </c:pt>
                <c:pt idx="9">
                  <c:v>41153</c:v>
                </c:pt>
                <c:pt idx="10">
                  <c:v>41183</c:v>
                </c:pt>
                <c:pt idx="11">
                  <c:v>41214</c:v>
                </c:pt>
                <c:pt idx="12">
                  <c:v>41244</c:v>
                </c:pt>
                <c:pt idx="13">
                  <c:v>41275</c:v>
                </c:pt>
                <c:pt idx="14">
                  <c:v>41306</c:v>
                </c:pt>
                <c:pt idx="15">
                  <c:v>41334</c:v>
                </c:pt>
                <c:pt idx="16">
                  <c:v>41365</c:v>
                </c:pt>
                <c:pt idx="17">
                  <c:v>41395</c:v>
                </c:pt>
                <c:pt idx="18">
                  <c:v>41426</c:v>
                </c:pt>
                <c:pt idx="19">
                  <c:v>41456</c:v>
                </c:pt>
                <c:pt idx="20">
                  <c:v>41487</c:v>
                </c:pt>
                <c:pt idx="21">
                  <c:v>41518</c:v>
                </c:pt>
                <c:pt idx="22">
                  <c:v>41548</c:v>
                </c:pt>
                <c:pt idx="23">
                  <c:v>41579</c:v>
                </c:pt>
                <c:pt idx="24">
                  <c:v>41609</c:v>
                </c:pt>
              </c:numCache>
            </c:numRef>
          </c:cat>
          <c:val>
            <c:numRef>
              <c:f>wksDatabase01!$E$61:$E$85</c:f>
              <c:numCache>
                <c:formatCode>0.00%</c:formatCode>
                <c:ptCount val="25"/>
                <c:pt idx="0">
                  <c:v>0.76582278481012667</c:v>
                </c:pt>
                <c:pt idx="1">
                  <c:v>0.97520661157024791</c:v>
                </c:pt>
                <c:pt idx="2">
                  <c:v>0.9285714285714286</c:v>
                </c:pt>
                <c:pt idx="3">
                  <c:v>0.91372549019608018</c:v>
                </c:pt>
                <c:pt idx="4">
                  <c:v>0.94052044609665431</c:v>
                </c:pt>
                <c:pt idx="5">
                  <c:v>0.88888888888888884</c:v>
                </c:pt>
                <c:pt idx="6">
                  <c:v>0.96142433234421365</c:v>
                </c:pt>
                <c:pt idx="7">
                  <c:v>0.98757763975155155</c:v>
                </c:pt>
                <c:pt idx="8">
                  <c:v>0.98860398860398868</c:v>
                </c:pt>
                <c:pt idx="9">
                  <c:v>0.96428571428571463</c:v>
                </c:pt>
                <c:pt idx="10">
                  <c:v>0.96543778801843316</c:v>
                </c:pt>
                <c:pt idx="11">
                  <c:v>0.88341968911917101</c:v>
                </c:pt>
                <c:pt idx="12">
                  <c:v>0.90656565656565669</c:v>
                </c:pt>
                <c:pt idx="13">
                  <c:v>0.99470899470899454</c:v>
                </c:pt>
                <c:pt idx="14">
                  <c:v>1</c:v>
                </c:pt>
                <c:pt idx="15">
                  <c:v>1</c:v>
                </c:pt>
                <c:pt idx="16">
                  <c:v>0.99732620320855614</c:v>
                </c:pt>
                <c:pt idx="17">
                  <c:v>0.9935897435897435</c:v>
                </c:pt>
                <c:pt idx="18">
                  <c:v>1</c:v>
                </c:pt>
                <c:pt idx="19">
                  <c:v>0.98431372549019558</c:v>
                </c:pt>
                <c:pt idx="20">
                  <c:v>0.99616858237547889</c:v>
                </c:pt>
                <c:pt idx="21">
                  <c:v>1</c:v>
                </c:pt>
                <c:pt idx="22">
                  <c:v>1</c:v>
                </c:pt>
                <c:pt idx="23">
                  <c:v>0.99074074074074059</c:v>
                </c:pt>
                <c:pt idx="24">
                  <c:v>1</c:v>
                </c:pt>
              </c:numCache>
            </c:numRef>
          </c:val>
        </c:ser>
        <c:ser>
          <c:idx val="1"/>
          <c:order val="1"/>
          <c:tx>
            <c:v>Center</c:v>
          </c:tx>
          <c:spPr>
            <a:ln w="12700">
              <a:solidFill>
                <a:srgbClr val="000000"/>
              </a:solidFill>
              <a:prstDash val="solid"/>
            </a:ln>
          </c:spPr>
          <c:marker>
            <c:symbol val="none"/>
          </c:marker>
          <c:cat>
            <c:numRef>
              <c:f>wksDatabase01!$B$61:$B$85</c:f>
              <c:numCache>
                <c:formatCode>m/d/yyyy</c:formatCode>
                <c:ptCount val="25"/>
                <c:pt idx="0">
                  <c:v>40878</c:v>
                </c:pt>
                <c:pt idx="1">
                  <c:v>40909</c:v>
                </c:pt>
                <c:pt idx="2">
                  <c:v>40940</c:v>
                </c:pt>
                <c:pt idx="3">
                  <c:v>40969</c:v>
                </c:pt>
                <c:pt idx="4">
                  <c:v>41000</c:v>
                </c:pt>
                <c:pt idx="5">
                  <c:v>41030</c:v>
                </c:pt>
                <c:pt idx="6">
                  <c:v>41061</c:v>
                </c:pt>
                <c:pt idx="7">
                  <c:v>41091</c:v>
                </c:pt>
                <c:pt idx="8">
                  <c:v>41122</c:v>
                </c:pt>
                <c:pt idx="9">
                  <c:v>41153</c:v>
                </c:pt>
                <c:pt idx="10">
                  <c:v>41183</c:v>
                </c:pt>
                <c:pt idx="11">
                  <c:v>41214</c:v>
                </c:pt>
                <c:pt idx="12">
                  <c:v>41244</c:v>
                </c:pt>
                <c:pt idx="13">
                  <c:v>41275</c:v>
                </c:pt>
                <c:pt idx="14">
                  <c:v>41306</c:v>
                </c:pt>
                <c:pt idx="15">
                  <c:v>41334</c:v>
                </c:pt>
                <c:pt idx="16">
                  <c:v>41365</c:v>
                </c:pt>
                <c:pt idx="17">
                  <c:v>41395</c:v>
                </c:pt>
                <c:pt idx="18">
                  <c:v>41426</c:v>
                </c:pt>
                <c:pt idx="19">
                  <c:v>41456</c:v>
                </c:pt>
                <c:pt idx="20">
                  <c:v>41487</c:v>
                </c:pt>
                <c:pt idx="21">
                  <c:v>41518</c:v>
                </c:pt>
                <c:pt idx="22">
                  <c:v>41548</c:v>
                </c:pt>
                <c:pt idx="23">
                  <c:v>41579</c:v>
                </c:pt>
                <c:pt idx="24">
                  <c:v>41609</c:v>
                </c:pt>
              </c:numCache>
            </c:numRef>
          </c:cat>
          <c:val>
            <c:numRef>
              <c:f>wksDatabase01!$F$61:$F$85</c:f>
              <c:numCache>
                <c:formatCode>0.00%</c:formatCode>
                <c:ptCount val="25"/>
                <c:pt idx="0">
                  <c:v>0.96241992882562155</c:v>
                </c:pt>
                <c:pt idx="1">
                  <c:v>0.96241992882562155</c:v>
                </c:pt>
                <c:pt idx="2">
                  <c:v>0.96241992882562155</c:v>
                </c:pt>
                <c:pt idx="3">
                  <c:v>0.96241992882562155</c:v>
                </c:pt>
                <c:pt idx="4">
                  <c:v>0.96241992882562155</c:v>
                </c:pt>
                <c:pt idx="5">
                  <c:v>0.96241992882562155</c:v>
                </c:pt>
                <c:pt idx="6">
                  <c:v>0.96241992882562155</c:v>
                </c:pt>
                <c:pt idx="7">
                  <c:v>0.96241992882562155</c:v>
                </c:pt>
                <c:pt idx="8">
                  <c:v>0.96241992882562155</c:v>
                </c:pt>
                <c:pt idx="9">
                  <c:v>0.96241992882562155</c:v>
                </c:pt>
                <c:pt idx="10">
                  <c:v>0.96241992882562155</c:v>
                </c:pt>
                <c:pt idx="11">
                  <c:v>0.96241992882562155</c:v>
                </c:pt>
                <c:pt idx="12">
                  <c:v>0.96241992882562155</c:v>
                </c:pt>
                <c:pt idx="13">
                  <c:v>0.96241992882562155</c:v>
                </c:pt>
                <c:pt idx="14">
                  <c:v>0.96241992882562155</c:v>
                </c:pt>
                <c:pt idx="15">
                  <c:v>0.96241992882562155</c:v>
                </c:pt>
                <c:pt idx="16">
                  <c:v>0.96241992882562155</c:v>
                </c:pt>
                <c:pt idx="17">
                  <c:v>0.96241992882562155</c:v>
                </c:pt>
                <c:pt idx="18">
                  <c:v>0.96241992882562155</c:v>
                </c:pt>
                <c:pt idx="19">
                  <c:v>0.96241992882562155</c:v>
                </c:pt>
                <c:pt idx="20">
                  <c:v>0.96241992882562155</c:v>
                </c:pt>
                <c:pt idx="21">
                  <c:v>0.96241992882562155</c:v>
                </c:pt>
                <c:pt idx="22">
                  <c:v>0.96241992882562155</c:v>
                </c:pt>
                <c:pt idx="23">
                  <c:v>0.96241992882562155</c:v>
                </c:pt>
                <c:pt idx="24">
                  <c:v>0.96241992882562155</c:v>
                </c:pt>
              </c:numCache>
            </c:numRef>
          </c:val>
        </c:ser>
        <c:ser>
          <c:idx val="2"/>
          <c:order val="2"/>
          <c:tx>
            <c:v>UCL</c:v>
          </c:tx>
          <c:spPr>
            <a:ln w="12700">
              <a:solidFill>
                <a:srgbClr val="000000"/>
              </a:solidFill>
              <a:prstDash val="sysDash"/>
            </a:ln>
          </c:spPr>
          <c:marker>
            <c:symbol val="none"/>
          </c:marker>
          <c:dLbls>
            <c:dLbl>
              <c:idx val="0"/>
              <c:layout/>
              <c:spPr>
                <a:solidFill>
                  <a:srgbClr val="FFFFFF"/>
                </a:solidFill>
                <a:ln w="25400">
                  <a:noFill/>
                </a:ln>
              </c:spPr>
              <c:txPr>
                <a:bodyPr/>
                <a:lstStyle/>
                <a:p>
                  <a:pPr>
                    <a:defRPr sz="600" b="0" i="0" u="none" strike="noStrike" baseline="0">
                      <a:solidFill>
                        <a:srgbClr val="000000"/>
                      </a:solidFill>
                      <a:latin typeface="Arial"/>
                      <a:ea typeface="Arial"/>
                      <a:cs typeface="Arial"/>
                    </a:defRPr>
                  </a:pPr>
                  <a:endParaRPr lang="en-US"/>
                </a:p>
              </c:txPr>
              <c:showSerName val="1"/>
              <c:extLst>
                <c:ext xmlns:c15="http://schemas.microsoft.com/office/drawing/2012/chart" uri="{CE6537A1-D6FC-4f65-9D91-7224C49458BB}"/>
              </c:extLst>
            </c:dLbl>
            <c:delete val="1"/>
            <c:spPr>
              <a:noFill/>
              <a:ln>
                <a:noFill/>
              </a:ln>
              <a:effectLst/>
            </c:spPr>
            <c:extLst>
              <c:ext xmlns:c15="http://schemas.microsoft.com/office/drawing/2012/chart" uri="{CE6537A1-D6FC-4f65-9D91-7224C49458BB}">
                <c15:showLeaderLines val="0"/>
              </c:ext>
            </c:extLst>
          </c:dLbls>
          <c:cat>
            <c:numRef>
              <c:f>wksDatabase01!$B$61:$B$85</c:f>
              <c:numCache>
                <c:formatCode>m/d/yyyy</c:formatCode>
                <c:ptCount val="25"/>
                <c:pt idx="0">
                  <c:v>40878</c:v>
                </c:pt>
                <c:pt idx="1">
                  <c:v>40909</c:v>
                </c:pt>
                <c:pt idx="2">
                  <c:v>40940</c:v>
                </c:pt>
                <c:pt idx="3">
                  <c:v>40969</c:v>
                </c:pt>
                <c:pt idx="4">
                  <c:v>41000</c:v>
                </c:pt>
                <c:pt idx="5">
                  <c:v>41030</c:v>
                </c:pt>
                <c:pt idx="6">
                  <c:v>41061</c:v>
                </c:pt>
                <c:pt idx="7">
                  <c:v>41091</c:v>
                </c:pt>
                <c:pt idx="8">
                  <c:v>41122</c:v>
                </c:pt>
                <c:pt idx="9">
                  <c:v>41153</c:v>
                </c:pt>
                <c:pt idx="10">
                  <c:v>41183</c:v>
                </c:pt>
                <c:pt idx="11">
                  <c:v>41214</c:v>
                </c:pt>
                <c:pt idx="12">
                  <c:v>41244</c:v>
                </c:pt>
                <c:pt idx="13">
                  <c:v>41275</c:v>
                </c:pt>
                <c:pt idx="14">
                  <c:v>41306</c:v>
                </c:pt>
                <c:pt idx="15">
                  <c:v>41334</c:v>
                </c:pt>
                <c:pt idx="16">
                  <c:v>41365</c:v>
                </c:pt>
                <c:pt idx="17">
                  <c:v>41395</c:v>
                </c:pt>
                <c:pt idx="18">
                  <c:v>41426</c:v>
                </c:pt>
                <c:pt idx="19">
                  <c:v>41456</c:v>
                </c:pt>
                <c:pt idx="20">
                  <c:v>41487</c:v>
                </c:pt>
                <c:pt idx="21">
                  <c:v>41518</c:v>
                </c:pt>
                <c:pt idx="22">
                  <c:v>41548</c:v>
                </c:pt>
                <c:pt idx="23">
                  <c:v>41579</c:v>
                </c:pt>
                <c:pt idx="24">
                  <c:v>41609</c:v>
                </c:pt>
              </c:numCache>
            </c:numRef>
          </c:cat>
          <c:val>
            <c:numRef>
              <c:f>wksDatabase01!$H$61:$H$85</c:f>
              <c:numCache>
                <c:formatCode>0.00%</c:formatCode>
                <c:ptCount val="25"/>
                <c:pt idx="0">
                  <c:v>1</c:v>
                </c:pt>
                <c:pt idx="1">
                  <c:v>1</c:v>
                </c:pt>
                <c:pt idx="2">
                  <c:v>1</c:v>
                </c:pt>
                <c:pt idx="3">
                  <c:v>0.99814822182821439</c:v>
                </c:pt>
                <c:pt idx="4">
                  <c:v>0.99720606698823211</c:v>
                </c:pt>
                <c:pt idx="5">
                  <c:v>0.99657697099609743</c:v>
                </c:pt>
                <c:pt idx="6">
                  <c:v>0.9934989553497261</c:v>
                </c:pt>
                <c:pt idx="7">
                  <c:v>0.99421460614219692</c:v>
                </c:pt>
                <c:pt idx="8">
                  <c:v>0.9928728388482092</c:v>
                </c:pt>
                <c:pt idx="9">
                  <c:v>0.99492918249445372</c:v>
                </c:pt>
                <c:pt idx="10">
                  <c:v>0.98980648935723026</c:v>
                </c:pt>
                <c:pt idx="11">
                  <c:v>0.99145940012464651</c:v>
                </c:pt>
                <c:pt idx="12">
                  <c:v>0.99109039566430301</c:v>
                </c:pt>
                <c:pt idx="13">
                  <c:v>0.99176508719358381</c:v>
                </c:pt>
                <c:pt idx="14">
                  <c:v>0.99134720599763493</c:v>
                </c:pt>
                <c:pt idx="15">
                  <c:v>0.99157290989143732</c:v>
                </c:pt>
                <c:pt idx="16">
                  <c:v>0.99192159581487604</c:v>
                </c:pt>
                <c:pt idx="17">
                  <c:v>0.99472011760137602</c:v>
                </c:pt>
                <c:pt idx="18">
                  <c:v>1</c:v>
                </c:pt>
                <c:pt idx="19">
                  <c:v>0.99814822182821439</c:v>
                </c:pt>
                <c:pt idx="20">
                  <c:v>0.99773516409651031</c:v>
                </c:pt>
                <c:pt idx="21">
                  <c:v>0.99828916238728349</c:v>
                </c:pt>
                <c:pt idx="22">
                  <c:v>1</c:v>
                </c:pt>
                <c:pt idx="23">
                  <c:v>1</c:v>
                </c:pt>
                <c:pt idx="24">
                  <c:v>1</c:v>
                </c:pt>
              </c:numCache>
            </c:numRef>
          </c:val>
        </c:ser>
        <c:ser>
          <c:idx val="3"/>
          <c:order val="3"/>
          <c:tx>
            <c:v>LCL</c:v>
          </c:tx>
          <c:spPr>
            <a:ln w="12700">
              <a:solidFill>
                <a:srgbClr val="000000"/>
              </a:solidFill>
              <a:prstDash val="sysDash"/>
            </a:ln>
          </c:spPr>
          <c:marker>
            <c:symbol val="none"/>
          </c:marker>
          <c:dLbls>
            <c:dLbl>
              <c:idx val="0"/>
              <c:layout/>
              <c:spPr>
                <a:solidFill>
                  <a:srgbClr val="FFFFFF"/>
                </a:solidFill>
                <a:ln w="25400">
                  <a:noFill/>
                </a:ln>
              </c:spPr>
              <c:txPr>
                <a:bodyPr/>
                <a:lstStyle/>
                <a:p>
                  <a:pPr>
                    <a:defRPr sz="600" b="0" i="0" u="none" strike="noStrike" baseline="0">
                      <a:solidFill>
                        <a:srgbClr val="000000"/>
                      </a:solidFill>
                      <a:latin typeface="Arial"/>
                      <a:ea typeface="Arial"/>
                      <a:cs typeface="Arial"/>
                    </a:defRPr>
                  </a:pPr>
                  <a:endParaRPr lang="en-US"/>
                </a:p>
              </c:txPr>
              <c:showSerName val="1"/>
              <c:extLst>
                <c:ext xmlns:c15="http://schemas.microsoft.com/office/drawing/2012/chart" uri="{CE6537A1-D6FC-4f65-9D91-7224C49458BB}"/>
              </c:extLst>
            </c:dLbl>
            <c:delete val="1"/>
            <c:spPr>
              <a:noFill/>
              <a:ln>
                <a:noFill/>
              </a:ln>
              <a:effectLst/>
            </c:spPr>
            <c:extLst>
              <c:ext xmlns:c15="http://schemas.microsoft.com/office/drawing/2012/chart" uri="{CE6537A1-D6FC-4f65-9D91-7224C49458BB}">
                <c15:showLeaderLines val="0"/>
              </c:ext>
            </c:extLst>
          </c:dLbls>
          <c:cat>
            <c:numRef>
              <c:f>wksDatabase01!$B$61:$B$85</c:f>
              <c:numCache>
                <c:formatCode>m/d/yyyy</c:formatCode>
                <c:ptCount val="25"/>
                <c:pt idx="0">
                  <c:v>40878</c:v>
                </c:pt>
                <c:pt idx="1">
                  <c:v>40909</c:v>
                </c:pt>
                <c:pt idx="2">
                  <c:v>40940</c:v>
                </c:pt>
                <c:pt idx="3">
                  <c:v>40969</c:v>
                </c:pt>
                <c:pt idx="4">
                  <c:v>41000</c:v>
                </c:pt>
                <c:pt idx="5">
                  <c:v>41030</c:v>
                </c:pt>
                <c:pt idx="6">
                  <c:v>41061</c:v>
                </c:pt>
                <c:pt idx="7">
                  <c:v>41091</c:v>
                </c:pt>
                <c:pt idx="8">
                  <c:v>41122</c:v>
                </c:pt>
                <c:pt idx="9">
                  <c:v>41153</c:v>
                </c:pt>
                <c:pt idx="10">
                  <c:v>41183</c:v>
                </c:pt>
                <c:pt idx="11">
                  <c:v>41214</c:v>
                </c:pt>
                <c:pt idx="12">
                  <c:v>41244</c:v>
                </c:pt>
                <c:pt idx="13">
                  <c:v>41275</c:v>
                </c:pt>
                <c:pt idx="14">
                  <c:v>41306</c:v>
                </c:pt>
                <c:pt idx="15">
                  <c:v>41334</c:v>
                </c:pt>
                <c:pt idx="16">
                  <c:v>41365</c:v>
                </c:pt>
                <c:pt idx="17">
                  <c:v>41395</c:v>
                </c:pt>
                <c:pt idx="18">
                  <c:v>41426</c:v>
                </c:pt>
                <c:pt idx="19">
                  <c:v>41456</c:v>
                </c:pt>
                <c:pt idx="20">
                  <c:v>41487</c:v>
                </c:pt>
                <c:pt idx="21">
                  <c:v>41518</c:v>
                </c:pt>
                <c:pt idx="22">
                  <c:v>41548</c:v>
                </c:pt>
                <c:pt idx="23">
                  <c:v>41579</c:v>
                </c:pt>
                <c:pt idx="24">
                  <c:v>41609</c:v>
                </c:pt>
              </c:numCache>
            </c:numRef>
          </c:cat>
          <c:val>
            <c:numRef>
              <c:f>wksDatabase01!$I$61:$I$85</c:f>
              <c:numCache>
                <c:formatCode>0.00%</c:formatCode>
                <c:ptCount val="25"/>
                <c:pt idx="0">
                  <c:v>0.91703059443854262</c:v>
                </c:pt>
                <c:pt idx="1">
                  <c:v>0.91055310278840651</c:v>
                </c:pt>
                <c:pt idx="2">
                  <c:v>0.92166742265352675</c:v>
                </c:pt>
                <c:pt idx="3">
                  <c:v>0.92669163582303282</c:v>
                </c:pt>
                <c:pt idx="4">
                  <c:v>0.92763379066301344</c:v>
                </c:pt>
                <c:pt idx="5">
                  <c:v>0.92826288665514678</c:v>
                </c:pt>
                <c:pt idx="6">
                  <c:v>0.93134090230152089</c:v>
                </c:pt>
                <c:pt idx="7">
                  <c:v>0.9306252515090504</c:v>
                </c:pt>
                <c:pt idx="8">
                  <c:v>0.93196701880303634</c:v>
                </c:pt>
                <c:pt idx="9">
                  <c:v>0.92991067515679182</c:v>
                </c:pt>
                <c:pt idx="10">
                  <c:v>0.9350333682940134</c:v>
                </c:pt>
                <c:pt idx="11">
                  <c:v>0.93338045752660004</c:v>
                </c:pt>
                <c:pt idx="12">
                  <c:v>0.93374946198694253</c:v>
                </c:pt>
                <c:pt idx="13">
                  <c:v>0.9330747704576634</c:v>
                </c:pt>
                <c:pt idx="14">
                  <c:v>0.93349265165360895</c:v>
                </c:pt>
                <c:pt idx="15">
                  <c:v>0.93326694775980457</c:v>
                </c:pt>
                <c:pt idx="16">
                  <c:v>0.93291826183636806</c:v>
                </c:pt>
                <c:pt idx="17">
                  <c:v>0.93011974004987164</c:v>
                </c:pt>
                <c:pt idx="18">
                  <c:v>0.91891703632461363</c:v>
                </c:pt>
                <c:pt idx="19">
                  <c:v>0.92669163582303282</c:v>
                </c:pt>
                <c:pt idx="20">
                  <c:v>0.92710469355473668</c:v>
                </c:pt>
                <c:pt idx="21">
                  <c:v>0.9265506952639615</c:v>
                </c:pt>
                <c:pt idx="22">
                  <c:v>0.91238069154248569</c:v>
                </c:pt>
                <c:pt idx="23">
                  <c:v>0.92359993321290945</c:v>
                </c:pt>
                <c:pt idx="24">
                  <c:v>0.90228025022246927</c:v>
                </c:pt>
              </c:numCache>
            </c:numRef>
          </c:val>
        </c:ser>
        <c:dLbls/>
        <c:marker val="1"/>
        <c:axId val="65630976"/>
        <c:axId val="65632512"/>
      </c:lineChart>
      <c:catAx>
        <c:axId val="65630976"/>
        <c:scaling>
          <c:orientation val="minMax"/>
        </c:scaling>
        <c:axPos val="b"/>
        <c:numFmt formatCode="m/d/yy" sourceLinked="0"/>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n-US"/>
          </a:p>
        </c:txPr>
        <c:crossAx val="65632512"/>
        <c:crosses val="autoZero"/>
        <c:lblAlgn val="ctr"/>
        <c:lblOffset val="100"/>
        <c:tickLblSkip val="1"/>
        <c:tickMarkSkip val="1"/>
      </c:catAx>
      <c:valAx>
        <c:axId val="65632512"/>
        <c:scaling>
          <c:orientation val="minMax"/>
          <c:max val="1.05"/>
          <c:min val="0.65000000000000191"/>
        </c:scaling>
        <c:axPos val="l"/>
        <c:numFmt formatCode="0%" sourceLinked="0"/>
        <c:majorTickMark val="cross"/>
        <c:minorTickMark val="in"/>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65630976"/>
        <c:crosses val="autoZero"/>
        <c:crossBetween val="between"/>
      </c:valAx>
      <c:spPr>
        <a:noFill/>
        <a:ln w="25400">
          <a:noFill/>
        </a:ln>
      </c:spPr>
    </c:plotArea>
    <c:plotVisOnly val="1"/>
    <c:dispBlanksAs val="gap"/>
  </c:chart>
  <c:spPr>
    <a:solidFill>
      <a:srgbClr val="FFFFFF"/>
    </a:solidFill>
    <a:ln w="3175">
      <a:no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584059805024365"/>
          <c:y val="5.8028755427297983E-2"/>
          <c:w val="0.82994528027746561"/>
          <c:h val="0.84555541444416316"/>
        </c:manualLayout>
      </c:layout>
      <c:lineChart>
        <c:grouping val="standard"/>
        <c:ser>
          <c:idx val="0"/>
          <c:order val="0"/>
          <c:tx>
            <c:strRef>
              <c:f>Sheet1!$B$1</c:f>
              <c:strCache>
                <c:ptCount val="1"/>
                <c:pt idx="0">
                  <c:v>IMR</c:v>
                </c:pt>
              </c:strCache>
            </c:strRef>
          </c:tx>
          <c:spPr>
            <a:ln>
              <a:solidFill>
                <a:srgbClr val="0070C0"/>
              </a:solidFill>
            </a:ln>
          </c:spPr>
          <c:marker>
            <c:spPr>
              <a:solidFill>
                <a:srgbClr val="0070C0"/>
              </a:solidFill>
              <a:ln>
                <a:solidFill>
                  <a:srgbClr val="0070C0"/>
                </a:solidFill>
              </a:ln>
            </c:spPr>
          </c:marker>
          <c:cat>
            <c:strRef>
              <c:f>Sheet1!$A$2:$A$13</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Sheet1!$B$2:$B$13</c:f>
              <c:numCache>
                <c:formatCode>General</c:formatCode>
                <c:ptCount val="12"/>
                <c:pt idx="0">
                  <c:v>6.91</c:v>
                </c:pt>
                <c:pt idx="1">
                  <c:v>6.85</c:v>
                </c:pt>
                <c:pt idx="2">
                  <c:v>6.9700000000000024</c:v>
                </c:pt>
                <c:pt idx="3">
                  <c:v>6.85</c:v>
                </c:pt>
                <c:pt idx="4">
                  <c:v>6.79</c:v>
                </c:pt>
                <c:pt idx="5">
                  <c:v>6.87</c:v>
                </c:pt>
                <c:pt idx="6">
                  <c:v>6.6899999999999995</c:v>
                </c:pt>
                <c:pt idx="7">
                  <c:v>6.75</c:v>
                </c:pt>
                <c:pt idx="8">
                  <c:v>6.6099999999999985</c:v>
                </c:pt>
                <c:pt idx="9">
                  <c:v>6.39</c:v>
                </c:pt>
                <c:pt idx="10">
                  <c:v>6.1499999999999995</c:v>
                </c:pt>
                <c:pt idx="11">
                  <c:v>6.05</c:v>
                </c:pt>
              </c:numCache>
            </c:numRef>
          </c:val>
        </c:ser>
        <c:ser>
          <c:idx val="1"/>
          <c:order val="1"/>
          <c:tx>
            <c:strRef>
              <c:f>Sheet1!$C$1</c:f>
              <c:strCache>
                <c:ptCount val="1"/>
                <c:pt idx="0">
                  <c:v>Annual Change: -0.4%</c:v>
                </c:pt>
              </c:strCache>
            </c:strRef>
          </c:tx>
          <c:spPr>
            <a:ln>
              <a:solidFill>
                <a:srgbClr val="FFC000"/>
              </a:solidFill>
            </a:ln>
          </c:spPr>
          <c:marker>
            <c:symbol val="none"/>
          </c:marker>
          <c:cat>
            <c:strRef>
              <c:f>Sheet1!$A$2:$A$13</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Sheet1!$C$2:$C$13</c:f>
              <c:numCache>
                <c:formatCode>General</c:formatCode>
                <c:ptCount val="12"/>
                <c:pt idx="0">
                  <c:v>6.9300000000000024</c:v>
                </c:pt>
                <c:pt idx="1">
                  <c:v>6.9</c:v>
                </c:pt>
                <c:pt idx="2">
                  <c:v>6.88</c:v>
                </c:pt>
                <c:pt idx="3">
                  <c:v>6.85</c:v>
                </c:pt>
                <c:pt idx="4">
                  <c:v>6.83</c:v>
                </c:pt>
                <c:pt idx="5">
                  <c:v>6.8</c:v>
                </c:pt>
                <c:pt idx="6">
                  <c:v>6.78</c:v>
                </c:pt>
                <c:pt idx="7">
                  <c:v>6.75</c:v>
                </c:pt>
              </c:numCache>
            </c:numRef>
          </c:val>
        </c:ser>
        <c:ser>
          <c:idx val="2"/>
          <c:order val="2"/>
          <c:tx>
            <c:strRef>
              <c:f>Sheet1!$D$1</c:f>
              <c:strCache>
                <c:ptCount val="1"/>
                <c:pt idx="0">
                  <c:v>Annual Change: -2.8%</c:v>
                </c:pt>
              </c:strCache>
            </c:strRef>
          </c:tx>
          <c:spPr>
            <a:ln>
              <a:solidFill>
                <a:srgbClr val="FF0000"/>
              </a:solidFill>
            </a:ln>
          </c:spPr>
          <c:marker>
            <c:symbol val="none"/>
          </c:marker>
          <c:cat>
            <c:strRef>
              <c:f>Sheet1!$A$2:$A$13</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Sheet1!$D$2:$D$13</c:f>
              <c:numCache>
                <c:formatCode>General</c:formatCode>
                <c:ptCount val="12"/>
                <c:pt idx="7">
                  <c:v>6.75</c:v>
                </c:pt>
                <c:pt idx="8">
                  <c:v>6.56</c:v>
                </c:pt>
                <c:pt idx="9">
                  <c:v>6.38</c:v>
                </c:pt>
                <c:pt idx="10">
                  <c:v>6.2</c:v>
                </c:pt>
                <c:pt idx="11">
                  <c:v>6.03</c:v>
                </c:pt>
              </c:numCache>
            </c:numRef>
          </c:val>
        </c:ser>
        <c:dLbls/>
        <c:marker val="1"/>
        <c:axId val="101264384"/>
        <c:axId val="101266176"/>
      </c:lineChart>
      <c:catAx>
        <c:axId val="101264384"/>
        <c:scaling>
          <c:orientation val="minMax"/>
        </c:scaling>
        <c:axPos val="b"/>
        <c:numFmt formatCode="General" sourceLinked="1"/>
        <c:tickLblPos val="nextTo"/>
        <c:txPr>
          <a:bodyPr rot="0"/>
          <a:lstStyle/>
          <a:p>
            <a:pPr>
              <a:defRPr sz="1400">
                <a:solidFill>
                  <a:schemeClr val="tx1"/>
                </a:solidFill>
              </a:defRPr>
            </a:pPr>
            <a:endParaRPr lang="en-US"/>
          </a:p>
        </c:txPr>
        <c:crossAx val="101266176"/>
        <c:crosses val="autoZero"/>
        <c:auto val="1"/>
        <c:lblAlgn val="ctr"/>
        <c:lblOffset val="100"/>
        <c:tickLblSkip val="1"/>
      </c:catAx>
      <c:valAx>
        <c:axId val="101266176"/>
        <c:scaling>
          <c:orientation val="minMax"/>
        </c:scaling>
        <c:axPos val="l"/>
        <c:majorGridlines>
          <c:spPr>
            <a:ln>
              <a:noFill/>
            </a:ln>
          </c:spPr>
        </c:majorGridlines>
        <c:title>
          <c:tx>
            <c:rich>
              <a:bodyPr rot="-5400000" vert="horz"/>
              <a:lstStyle/>
              <a:p>
                <a:pPr>
                  <a:defRPr sz="1400"/>
                </a:pPr>
                <a:r>
                  <a:rPr lang="en-US" sz="1400" dirty="0" smtClean="0">
                    <a:solidFill>
                      <a:schemeClr val="bg1"/>
                    </a:solidFill>
                  </a:rPr>
                  <a:t>Infant deaths</a:t>
                </a:r>
                <a:r>
                  <a:rPr lang="en-US" sz="1400" baseline="0" dirty="0" smtClean="0">
                    <a:solidFill>
                      <a:schemeClr val="bg1"/>
                    </a:solidFill>
                  </a:rPr>
                  <a:t> per 1,000 live births</a:t>
                </a:r>
                <a:endParaRPr lang="en-US" sz="1400" dirty="0">
                  <a:solidFill>
                    <a:schemeClr val="bg1"/>
                  </a:solidFill>
                </a:endParaRPr>
              </a:p>
            </c:rich>
          </c:tx>
          <c:layout>
            <c:manualLayout>
              <c:xMode val="edge"/>
              <c:yMode val="edge"/>
              <c:x val="2.9761904761904791E-3"/>
              <c:y val="0.201275929218525"/>
            </c:manualLayout>
          </c:layout>
        </c:title>
        <c:numFmt formatCode="#,##0.0" sourceLinked="0"/>
        <c:tickLblPos val="nextTo"/>
        <c:txPr>
          <a:bodyPr/>
          <a:lstStyle/>
          <a:p>
            <a:pPr>
              <a:defRPr sz="1600">
                <a:solidFill>
                  <a:schemeClr val="tx1"/>
                </a:solidFill>
              </a:defRPr>
            </a:pPr>
            <a:endParaRPr lang="en-US"/>
          </a:p>
        </c:txPr>
        <c:crossAx val="101264384"/>
        <c:crosses val="autoZero"/>
        <c:crossBetween val="midCat"/>
      </c:valAx>
    </c:plotArea>
    <c:legend>
      <c:legendPos val="r"/>
      <c:layout>
        <c:manualLayout>
          <c:xMode val="edge"/>
          <c:yMode val="edge"/>
          <c:x val="0.53703119141357414"/>
          <c:y val="0.49780077893489222"/>
          <c:w val="0.28424857049118829"/>
          <c:h val="0.21952120904241831"/>
        </c:manualLayout>
      </c:layout>
      <c:overlay val="1"/>
      <c:txPr>
        <a:bodyPr/>
        <a:lstStyle/>
        <a:p>
          <a:pPr>
            <a:defRPr sz="1600">
              <a:solidFill>
                <a:schemeClr val="tx1"/>
              </a:solidFill>
            </a:defRPr>
          </a:pPr>
          <a:endParaRPr lang="en-US"/>
        </a:p>
      </c:txPr>
    </c:legend>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7278576026152348"/>
          <c:y val="0.20435964735177334"/>
          <c:w val="0.5911178716000105"/>
          <c:h val="0.65401810350629264"/>
        </c:manualLayout>
      </c:layout>
      <c:lineChart>
        <c:grouping val="standard"/>
        <c:ser>
          <c:idx val="0"/>
          <c:order val="0"/>
          <c:tx>
            <c:v>Illinois Overall</c:v>
          </c:tx>
          <c:spPr>
            <a:ln w="38100">
              <a:solidFill>
                <a:schemeClr val="tx1"/>
              </a:solidFill>
              <a:prstDash val="dash"/>
            </a:ln>
          </c:spPr>
          <c:marker>
            <c:symbol val="none"/>
          </c:marker>
          <c:cat>
            <c:numLit>
              <c:formatCode>General</c:formatCode>
              <c:ptCount val="3"/>
              <c:pt idx="0">
                <c:v>2010</c:v>
              </c:pt>
              <c:pt idx="1">
                <c:v>2011</c:v>
              </c:pt>
              <c:pt idx="2">
                <c:v>2012</c:v>
              </c:pt>
            </c:numLit>
          </c:cat>
          <c:val>
            <c:numRef>
              <c:f>('DATA for Chart 2- By Network'!$E$150,'DATA for Chart 2- By Network'!$H$150,'DATA for Chart 2- By Network'!$K$150)</c:f>
              <c:numCache>
                <c:formatCode>0.0%</c:formatCode>
                <c:ptCount val="3"/>
                <c:pt idx="0">
                  <c:v>0.29641495530708473</c:v>
                </c:pt>
                <c:pt idx="1">
                  <c:v>0.27529452529452531</c:v>
                </c:pt>
                <c:pt idx="2">
                  <c:v>0.25086044778767408</c:v>
                </c:pt>
              </c:numCache>
            </c:numRef>
          </c:val>
        </c:ser>
        <c:ser>
          <c:idx val="1"/>
          <c:order val="1"/>
          <c:tx>
            <c:strRef>
              <c:f>'DATA for Chart 2- By Network'!$B$151</c:f>
              <c:strCache>
                <c:ptCount val="1"/>
                <c:pt idx="0">
                  <c:v>Perinatal Network</c:v>
                </c:pt>
              </c:strCache>
            </c:strRef>
          </c:tx>
          <c:spPr>
            <a:ln w="57150">
              <a:solidFill>
                <a:schemeClr val="bg1">
                  <a:lumMod val="50000"/>
                </a:schemeClr>
              </a:solidFill>
            </a:ln>
          </c:spPr>
          <c:marker>
            <c:symbol val="none"/>
          </c:marker>
          <c:cat>
            <c:numLit>
              <c:formatCode>General</c:formatCode>
              <c:ptCount val="3"/>
              <c:pt idx="0">
                <c:v>2010</c:v>
              </c:pt>
              <c:pt idx="1">
                <c:v>2011</c:v>
              </c:pt>
              <c:pt idx="2">
                <c:v>2012</c:v>
              </c:pt>
            </c:numLit>
          </c:cat>
          <c:val>
            <c:numRef>
              <c:f>('DATA for Chart 2- By Network'!$E$151,'DATA for Chart 2- By Network'!$H$151,'DATA for Chart 2- By Network'!$K$151)</c:f>
              <c:numCache>
                <c:formatCode>0.0%</c:formatCode>
                <c:ptCount val="3"/>
                <c:pt idx="0">
                  <c:v>0.39905734485467487</c:v>
                </c:pt>
                <c:pt idx="1">
                  <c:v>0.31326833403984838</c:v>
                </c:pt>
                <c:pt idx="2">
                  <c:v>0.27373068432671083</c:v>
                </c:pt>
              </c:numCache>
            </c:numRef>
          </c:val>
        </c:ser>
        <c:ser>
          <c:idx val="4"/>
          <c:order val="2"/>
          <c:tx>
            <c:v>Your Hospital</c:v>
          </c:tx>
          <c:spPr>
            <a:ln w="57150">
              <a:solidFill>
                <a:sysClr val="windowText" lastClr="000000"/>
              </a:solidFill>
            </a:ln>
          </c:spPr>
          <c:marker>
            <c:symbol val="none"/>
          </c:marker>
          <c:cat>
            <c:numLit>
              <c:formatCode>General</c:formatCode>
              <c:ptCount val="3"/>
              <c:pt idx="0">
                <c:v>2010</c:v>
              </c:pt>
              <c:pt idx="1">
                <c:v>2011</c:v>
              </c:pt>
              <c:pt idx="2">
                <c:v>2012</c:v>
              </c:pt>
            </c:numLit>
          </c:cat>
          <c:val>
            <c:numRef>
              <c:f>('DATA for Chart 2- By Network'!$E$152,'DATA for Chart 2- By Network'!$H$152,'DATA for Chart 2- By Network'!$K$152)</c:f>
              <c:numCache>
                <c:formatCode>0.0%</c:formatCode>
                <c:ptCount val="3"/>
                <c:pt idx="0">
                  <c:v>0.44345898004434686</c:v>
                </c:pt>
                <c:pt idx="1">
                  <c:v>0.36666666666666747</c:v>
                </c:pt>
                <c:pt idx="2">
                  <c:v>0.25428571428571428</c:v>
                </c:pt>
              </c:numCache>
            </c:numRef>
          </c:val>
        </c:ser>
        <c:dLbls/>
        <c:marker val="1"/>
        <c:axId val="60143104"/>
        <c:axId val="60145024"/>
      </c:lineChart>
      <c:catAx>
        <c:axId val="60143104"/>
        <c:scaling>
          <c:orientation val="minMax"/>
        </c:scaling>
        <c:axPos val="b"/>
        <c:title>
          <c:tx>
            <c:rich>
              <a:bodyPr/>
              <a:lstStyle/>
              <a:p>
                <a:pPr>
                  <a:defRPr sz="1800"/>
                </a:pPr>
                <a:r>
                  <a:rPr lang="en-US" sz="1800" dirty="0"/>
                  <a:t>Year</a:t>
                </a:r>
              </a:p>
            </c:rich>
          </c:tx>
          <c:layout>
            <c:manualLayout>
              <c:xMode val="edge"/>
              <c:yMode val="edge"/>
              <c:x val="0.42002310906148332"/>
              <c:y val="0.95206060606060605"/>
            </c:manualLayout>
          </c:layout>
        </c:title>
        <c:numFmt formatCode="General" sourceLinked="1"/>
        <c:tickLblPos val="nextTo"/>
        <c:txPr>
          <a:bodyPr/>
          <a:lstStyle/>
          <a:p>
            <a:pPr>
              <a:defRPr sz="1800"/>
            </a:pPr>
            <a:endParaRPr lang="en-US"/>
          </a:p>
        </c:txPr>
        <c:crossAx val="60145024"/>
        <c:crosses val="autoZero"/>
        <c:auto val="1"/>
        <c:lblAlgn val="ctr"/>
        <c:lblOffset val="100"/>
      </c:catAx>
      <c:valAx>
        <c:axId val="60145024"/>
        <c:scaling>
          <c:orientation val="minMax"/>
          <c:max val="0.60000000000000064"/>
          <c:min val="0"/>
        </c:scaling>
        <c:axPos val="l"/>
        <c:title>
          <c:tx>
            <c:rich>
              <a:bodyPr rot="-5400000" vert="horz"/>
              <a:lstStyle/>
              <a:p>
                <a:pPr>
                  <a:defRPr sz="1800" b="1"/>
                </a:pPr>
                <a:r>
                  <a:rPr lang="en-US" sz="1800" b="1" dirty="0"/>
                  <a:t>% NMIED</a:t>
                </a:r>
                <a:r>
                  <a:rPr lang="en-US" sz="1800" b="1" baseline="0" dirty="0"/>
                  <a:t> at 37-38 wks gestation</a:t>
                </a:r>
                <a:endParaRPr lang="en-US" sz="1800" b="1" dirty="0"/>
              </a:p>
            </c:rich>
          </c:tx>
          <c:layout>
            <c:manualLayout>
              <c:xMode val="edge"/>
              <c:yMode val="edge"/>
              <c:x val="1.5399266859940332E-2"/>
              <c:y val="0.16242145981883133"/>
            </c:manualLayout>
          </c:layout>
        </c:title>
        <c:numFmt formatCode="0%" sourceLinked="0"/>
        <c:tickLblPos val="nextTo"/>
        <c:txPr>
          <a:bodyPr/>
          <a:lstStyle/>
          <a:p>
            <a:pPr>
              <a:defRPr sz="1800"/>
            </a:pPr>
            <a:endParaRPr lang="en-US"/>
          </a:p>
        </c:txPr>
        <c:crossAx val="60143104"/>
        <c:crosses val="autoZero"/>
        <c:crossBetween val="between"/>
        <c:minorUnit val="5.0000000000000051E-2"/>
      </c:valAx>
    </c:plotArea>
    <c:legend>
      <c:legendPos val="r"/>
      <c:layout>
        <c:manualLayout>
          <c:xMode val="edge"/>
          <c:yMode val="edge"/>
          <c:x val="0.76753006161801263"/>
          <c:y val="0.26272273920305472"/>
          <c:w val="0.22368120567572211"/>
          <c:h val="0.50902600811262122"/>
        </c:manualLayout>
      </c:layout>
      <c:txPr>
        <a:bodyPr/>
        <a:lstStyle/>
        <a:p>
          <a:pPr>
            <a:defRPr sz="1800"/>
          </a:pPr>
          <a:endParaRPr lang="en-US"/>
        </a:p>
      </c:txPr>
    </c:legend>
    <c:plotVisOnly val="1"/>
    <c:dispBlanksAs val="gap"/>
  </c:chart>
  <c:spPr>
    <a:ln>
      <a:solidFill>
        <a:schemeClr val="tx1"/>
      </a:solidFill>
    </a:ln>
  </c:sp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v>Region VI</c:v>
          </c:tx>
          <c:spPr>
            <a:ln w="63504">
              <a:solidFill>
                <a:srgbClr val="FFFF00"/>
              </a:solidFill>
            </a:ln>
          </c:spPr>
          <c:marker>
            <c:symbol val="none"/>
          </c:marker>
          <c:cat>
            <c:strRef>
              <c:f>'Regional Totals'!$D$2:$D$15</c:f>
              <c:strCache>
                <c:ptCount val="14"/>
                <c:pt idx="0">
                  <c:v>2011 Q1</c:v>
                </c:pt>
                <c:pt idx="1">
                  <c:v>2011 Q2</c:v>
                </c:pt>
                <c:pt idx="2">
                  <c:v>2011 Q3</c:v>
                </c:pt>
                <c:pt idx="3">
                  <c:v>2011 Q4</c:v>
                </c:pt>
                <c:pt idx="4">
                  <c:v>2012 Q1</c:v>
                </c:pt>
                <c:pt idx="5">
                  <c:v>2012 Q2</c:v>
                </c:pt>
                <c:pt idx="6">
                  <c:v>2012 Q3</c:v>
                </c:pt>
                <c:pt idx="7">
                  <c:v>2012 Q4</c:v>
                </c:pt>
                <c:pt idx="8">
                  <c:v>2013 Q1</c:v>
                </c:pt>
                <c:pt idx="9">
                  <c:v>2013 Q2</c:v>
                </c:pt>
                <c:pt idx="10">
                  <c:v>2013 Q3</c:v>
                </c:pt>
                <c:pt idx="11">
                  <c:v>2013 Q4</c:v>
                </c:pt>
                <c:pt idx="12">
                  <c:v>2014 Q1</c:v>
                </c:pt>
                <c:pt idx="13">
                  <c:v>2014 Q2</c:v>
                </c:pt>
              </c:strCache>
            </c:strRef>
          </c:cat>
          <c:val>
            <c:numRef>
              <c:f>'Regional Totals'!$H$16:$H$29</c:f>
              <c:numCache>
                <c:formatCode>0.0%</c:formatCode>
                <c:ptCount val="14"/>
                <c:pt idx="0">
                  <c:v>0.14628598790925959</c:v>
                </c:pt>
                <c:pt idx="1">
                  <c:v>0.13398511835838778</c:v>
                </c:pt>
                <c:pt idx="2">
                  <c:v>0.12186970858212283</c:v>
                </c:pt>
                <c:pt idx="3">
                  <c:v>0.10781918142944411</c:v>
                </c:pt>
                <c:pt idx="4">
                  <c:v>0.1060140253581691</c:v>
                </c:pt>
                <c:pt idx="5">
                  <c:v>0.10119198837481073</c:v>
                </c:pt>
                <c:pt idx="6">
                  <c:v>9.9133498466408565E-2</c:v>
                </c:pt>
                <c:pt idx="7">
                  <c:v>0.10197644881346969</c:v>
                </c:pt>
                <c:pt idx="8">
                  <c:v>9.8739431675975944E-2</c:v>
                </c:pt>
                <c:pt idx="9">
                  <c:v>9.9973878797621027E-2</c:v>
                </c:pt>
                <c:pt idx="10">
                  <c:v>9.434657227817056E-2</c:v>
                </c:pt>
                <c:pt idx="11">
                  <c:v>9.5966361539034081E-2</c:v>
                </c:pt>
                <c:pt idx="12">
                  <c:v>9.5355037889419028E-2</c:v>
                </c:pt>
                <c:pt idx="13">
                  <c:v>9.7443020014188725E-2</c:v>
                </c:pt>
              </c:numCache>
            </c:numRef>
          </c:val>
        </c:ser>
        <c:ser>
          <c:idx val="2"/>
          <c:order val="1"/>
          <c:tx>
            <c:v>Combined</c:v>
          </c:tx>
          <c:spPr>
            <a:ln w="63504">
              <a:solidFill>
                <a:srgbClr val="0070C0"/>
              </a:solidFill>
            </a:ln>
          </c:spPr>
          <c:marker>
            <c:symbol val="none"/>
          </c:marker>
          <c:cat>
            <c:strRef>
              <c:f>'Regional Totals'!$D$2:$D$15</c:f>
              <c:strCache>
                <c:ptCount val="14"/>
                <c:pt idx="0">
                  <c:v>2011 Q1</c:v>
                </c:pt>
                <c:pt idx="1">
                  <c:v>2011 Q2</c:v>
                </c:pt>
                <c:pt idx="2">
                  <c:v>2011 Q3</c:v>
                </c:pt>
                <c:pt idx="3">
                  <c:v>2011 Q4</c:v>
                </c:pt>
                <c:pt idx="4">
                  <c:v>2012 Q1</c:v>
                </c:pt>
                <c:pt idx="5">
                  <c:v>2012 Q2</c:v>
                </c:pt>
                <c:pt idx="6">
                  <c:v>2012 Q3</c:v>
                </c:pt>
                <c:pt idx="7">
                  <c:v>2012 Q4</c:v>
                </c:pt>
                <c:pt idx="8">
                  <c:v>2013 Q1</c:v>
                </c:pt>
                <c:pt idx="9">
                  <c:v>2013 Q2</c:v>
                </c:pt>
                <c:pt idx="10">
                  <c:v>2013 Q3</c:v>
                </c:pt>
                <c:pt idx="11">
                  <c:v>2013 Q4</c:v>
                </c:pt>
                <c:pt idx="12">
                  <c:v>2014 Q1</c:v>
                </c:pt>
                <c:pt idx="13">
                  <c:v>2014 Q2</c:v>
                </c:pt>
              </c:strCache>
            </c:strRef>
          </c:cat>
          <c:val>
            <c:numRef>
              <c:f>'Regional Totals'!$H$30:$H$43</c:f>
              <c:numCache>
                <c:formatCode>0.0%</c:formatCode>
                <c:ptCount val="14"/>
                <c:pt idx="0">
                  <c:v>0.12426798451016413</c:v>
                </c:pt>
                <c:pt idx="1">
                  <c:v>0.11847383449300937</c:v>
                </c:pt>
                <c:pt idx="2">
                  <c:v>0.11139345597877112</c:v>
                </c:pt>
                <c:pt idx="3">
                  <c:v>0.10344799203233158</c:v>
                </c:pt>
                <c:pt idx="4">
                  <c:v>0.10267434173126891</c:v>
                </c:pt>
                <c:pt idx="5">
                  <c:v>9.8728150134048329E-2</c:v>
                </c:pt>
                <c:pt idx="6">
                  <c:v>9.6351734185146323E-2</c:v>
                </c:pt>
                <c:pt idx="7">
                  <c:v>9.6900802301731565E-2</c:v>
                </c:pt>
                <c:pt idx="8">
                  <c:v>9.3286338132199983E-2</c:v>
                </c:pt>
                <c:pt idx="9">
                  <c:v>9.3166196305209822E-2</c:v>
                </c:pt>
                <c:pt idx="10">
                  <c:v>8.8877078783317784E-2</c:v>
                </c:pt>
                <c:pt idx="11">
                  <c:v>8.9478267499769254E-2</c:v>
                </c:pt>
                <c:pt idx="12">
                  <c:v>8.5408638153599975E-2</c:v>
                </c:pt>
                <c:pt idx="13">
                  <c:v>8.7397396709825895E-2</c:v>
                </c:pt>
              </c:numCache>
            </c:numRef>
          </c:val>
        </c:ser>
        <c:ser>
          <c:idx val="1"/>
          <c:order val="2"/>
          <c:tx>
            <c:v>Region IV</c:v>
          </c:tx>
          <c:spPr>
            <a:ln w="63504">
              <a:solidFill>
                <a:srgbClr val="FF0000"/>
              </a:solidFill>
            </a:ln>
          </c:spPr>
          <c:marker>
            <c:symbol val="none"/>
          </c:marker>
          <c:cat>
            <c:strRef>
              <c:f>'Regional Totals'!$D$2:$D$15</c:f>
              <c:strCache>
                <c:ptCount val="14"/>
                <c:pt idx="0">
                  <c:v>2011 Q1</c:v>
                </c:pt>
                <c:pt idx="1">
                  <c:v>2011 Q2</c:v>
                </c:pt>
                <c:pt idx="2">
                  <c:v>2011 Q3</c:v>
                </c:pt>
                <c:pt idx="3">
                  <c:v>2011 Q4</c:v>
                </c:pt>
                <c:pt idx="4">
                  <c:v>2012 Q1</c:v>
                </c:pt>
                <c:pt idx="5">
                  <c:v>2012 Q2</c:v>
                </c:pt>
                <c:pt idx="6">
                  <c:v>2012 Q3</c:v>
                </c:pt>
                <c:pt idx="7">
                  <c:v>2012 Q4</c:v>
                </c:pt>
                <c:pt idx="8">
                  <c:v>2013 Q1</c:v>
                </c:pt>
                <c:pt idx="9">
                  <c:v>2013 Q2</c:v>
                </c:pt>
                <c:pt idx="10">
                  <c:v>2013 Q3</c:v>
                </c:pt>
                <c:pt idx="11">
                  <c:v>2013 Q4</c:v>
                </c:pt>
                <c:pt idx="12">
                  <c:v>2014 Q1</c:v>
                </c:pt>
                <c:pt idx="13">
                  <c:v>2014 Q2</c:v>
                </c:pt>
              </c:strCache>
            </c:strRef>
          </c:cat>
          <c:val>
            <c:numRef>
              <c:f>'Regional Totals'!$H$2:$H$15</c:f>
              <c:numCache>
                <c:formatCode>0.0%</c:formatCode>
                <c:ptCount val="14"/>
                <c:pt idx="0">
                  <c:v>0.1075031142709568</c:v>
                </c:pt>
                <c:pt idx="1">
                  <c:v>0.10669388878693345</c:v>
                </c:pt>
                <c:pt idx="2">
                  <c:v>0.10331702759151368</c:v>
                </c:pt>
                <c:pt idx="3">
                  <c:v>0.10013457392159993</c:v>
                </c:pt>
                <c:pt idx="4">
                  <c:v>0.10026459820943129</c:v>
                </c:pt>
                <c:pt idx="5">
                  <c:v>9.6928398580739095E-2</c:v>
                </c:pt>
                <c:pt idx="6">
                  <c:v>9.4254392470436016E-2</c:v>
                </c:pt>
                <c:pt idx="7">
                  <c:v>9.3122645222965747E-2</c:v>
                </c:pt>
                <c:pt idx="8">
                  <c:v>8.9263195820572863E-2</c:v>
                </c:pt>
                <c:pt idx="9">
                  <c:v>8.8012958963283011E-2</c:v>
                </c:pt>
                <c:pt idx="10">
                  <c:v>8.4720420563938068E-2</c:v>
                </c:pt>
                <c:pt idx="11">
                  <c:v>8.45560472288681E-2</c:v>
                </c:pt>
                <c:pt idx="12">
                  <c:v>7.8200928300077716E-2</c:v>
                </c:pt>
                <c:pt idx="13">
                  <c:v>7.9830193365799329E-2</c:v>
                </c:pt>
              </c:numCache>
            </c:numRef>
          </c:val>
        </c:ser>
        <c:dLbls/>
        <c:marker val="1"/>
        <c:axId val="101512704"/>
        <c:axId val="101514240"/>
      </c:lineChart>
      <c:catAx>
        <c:axId val="101512704"/>
        <c:scaling>
          <c:orientation val="minMax"/>
        </c:scaling>
        <c:axPos val="b"/>
        <c:numFmt formatCode="General" sourceLinked="1"/>
        <c:tickLblPos val="nextTo"/>
        <c:txPr>
          <a:bodyPr/>
          <a:lstStyle/>
          <a:p>
            <a:pPr>
              <a:defRPr sz="1400" b="0">
                <a:solidFill>
                  <a:schemeClr val="tx1"/>
                </a:solidFill>
              </a:defRPr>
            </a:pPr>
            <a:endParaRPr lang="en-US"/>
          </a:p>
        </c:txPr>
        <c:crossAx val="101514240"/>
        <c:crosses val="autoZero"/>
        <c:auto val="1"/>
        <c:lblAlgn val="ctr"/>
        <c:lblOffset val="100"/>
      </c:catAx>
      <c:valAx>
        <c:axId val="101514240"/>
        <c:scaling>
          <c:orientation val="minMax"/>
          <c:max val="0.15000000000000008"/>
          <c:min val="0.05"/>
        </c:scaling>
        <c:axPos val="l"/>
        <c:majorGridlines>
          <c:spPr>
            <a:ln>
              <a:noFill/>
            </a:ln>
          </c:spPr>
        </c:majorGridlines>
        <c:numFmt formatCode="0%" sourceLinked="0"/>
        <c:tickLblPos val="nextTo"/>
        <c:txPr>
          <a:bodyPr/>
          <a:lstStyle/>
          <a:p>
            <a:pPr>
              <a:defRPr sz="1600">
                <a:solidFill>
                  <a:schemeClr val="tx1"/>
                </a:solidFill>
              </a:defRPr>
            </a:pPr>
            <a:endParaRPr lang="en-US"/>
          </a:p>
        </c:txPr>
        <c:crossAx val="101512704"/>
        <c:crosses val="autoZero"/>
        <c:crossBetween val="between"/>
      </c:valAx>
      <c:spPr>
        <a:noFill/>
        <a:ln w="25402">
          <a:noFill/>
        </a:ln>
      </c:spPr>
    </c:plotArea>
    <c:legend>
      <c:legendPos val="r"/>
      <c:layout>
        <c:manualLayout>
          <c:xMode val="edge"/>
          <c:yMode val="edge"/>
          <c:x val="0.8311473218625447"/>
          <c:y val="0.43925723652623749"/>
          <c:w val="0.15580261688790295"/>
          <c:h val="0.22137145177722403"/>
        </c:manualLayout>
      </c:layout>
      <c:txPr>
        <a:bodyPr/>
        <a:lstStyle/>
        <a:p>
          <a:pPr>
            <a:defRPr sz="1600">
              <a:solidFill>
                <a:schemeClr val="tx1"/>
              </a:solidFill>
            </a:defRPr>
          </a:pPr>
          <a:endParaRPr lang="en-US"/>
        </a:p>
      </c:txPr>
    </c:legend>
    <c:plotVisOnly val="1"/>
    <c:dispBlanksAs val="gap"/>
  </c:chart>
  <c:externalData r:id="rId1"/>
</c:chartSpace>
</file>

<file path=ppt/drawings/drawing1.xml><?xml version="1.0" encoding="utf-8"?>
<c:userShapes xmlns:c="http://schemas.openxmlformats.org/drawingml/2006/chart">
  <cdr:relSizeAnchor xmlns:cdr="http://schemas.openxmlformats.org/drawingml/2006/chartDrawing">
    <cdr:from>
      <cdr:x>0.01896</cdr:x>
      <cdr:y>0.052</cdr:y>
    </cdr:from>
    <cdr:to>
      <cdr:x>0.31982</cdr:x>
      <cdr:y>0.12942</cdr:y>
    </cdr:to>
    <cdr:sp macro="" textlink="">
      <cdr:nvSpPr>
        <cdr:cNvPr id="34817" name="Text Box 1"/>
        <cdr:cNvSpPr txBox="1">
          <a:spLocks xmlns:a="http://schemas.openxmlformats.org/drawingml/2006/main" noChangeArrowheads="1"/>
        </cdr:cNvSpPr>
      </cdr:nvSpPr>
      <cdr:spPr bwMode="auto">
        <a:xfrm xmlns:a="http://schemas.openxmlformats.org/drawingml/2006/main">
          <a:off x="129338" y="202124"/>
          <a:ext cx="2055699" cy="24842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US" sz="800" b="0" i="0" u="none" strike="noStrike" baseline="0" dirty="0">
              <a:solidFill>
                <a:srgbClr val="000000"/>
              </a:solidFill>
              <a:latin typeface="Arial"/>
              <a:cs typeface="Arial"/>
            </a:rPr>
            <a:t>Percent</a:t>
          </a:r>
        </a:p>
      </cdr:txBody>
    </cdr:sp>
  </cdr:relSizeAnchor>
</c:userShapes>
</file>

<file path=ppt/drawings/drawing2.xml><?xml version="1.0" encoding="utf-8"?>
<c:userShapes xmlns:c="http://schemas.openxmlformats.org/drawingml/2006/chart">
  <cdr:relSizeAnchor xmlns:cdr="http://schemas.openxmlformats.org/drawingml/2006/chartDrawing">
    <cdr:from>
      <cdr:x>0.18519</cdr:x>
      <cdr:y>0.02778</cdr:y>
    </cdr:from>
    <cdr:to>
      <cdr:x>0.96296</cdr:x>
      <cdr:y>0.13889</cdr:y>
    </cdr:to>
    <cdr:sp macro="" textlink="">
      <cdr:nvSpPr>
        <cdr:cNvPr id="2" name="TextBox 1"/>
        <cdr:cNvSpPr txBox="1"/>
      </cdr:nvSpPr>
      <cdr:spPr>
        <a:xfrm xmlns:a="http://schemas.openxmlformats.org/drawingml/2006/main">
          <a:off x="762000" y="76200"/>
          <a:ext cx="3200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200" b="1" dirty="0" smtClean="0"/>
            <a:t>Hours Per Week on Budget</a:t>
          </a:r>
        </a:p>
        <a:p xmlns:a="http://schemas.openxmlformats.org/drawingml/2006/main">
          <a:pPr algn="ctr"/>
          <a:endParaRPr lang="en-US" sz="12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0.17391</cdr:x>
      <cdr:y>0.01695</cdr:y>
    </cdr:from>
    <cdr:to>
      <cdr:x>0.95652</cdr:x>
      <cdr:y>0.3064</cdr:y>
    </cdr:to>
    <cdr:sp macro="" textlink="">
      <cdr:nvSpPr>
        <cdr:cNvPr id="2" name="TextBox 1"/>
        <cdr:cNvSpPr txBox="1"/>
      </cdr:nvSpPr>
      <cdr:spPr>
        <a:xfrm xmlns:a="http://schemas.openxmlformats.org/drawingml/2006/main">
          <a:off x="609600" y="34873"/>
          <a:ext cx="2743200" cy="5955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200" b="1" dirty="0" smtClean="0"/>
            <a:t>Lab Turn </a:t>
          </a:r>
          <a:r>
            <a:rPr lang="en-US" sz="1200" b="1" dirty="0"/>
            <a:t>A</a:t>
          </a:r>
          <a:r>
            <a:rPr lang="en-US" sz="1200" b="1" dirty="0" smtClean="0"/>
            <a:t>round Time in Minutes </a:t>
          </a:r>
        </a:p>
        <a:p xmlns:a="http://schemas.openxmlformats.org/drawingml/2006/main">
          <a:pPr algn="ctr"/>
          <a:r>
            <a:rPr lang="en-US" sz="1200" b="1" dirty="0" smtClean="0"/>
            <a:t>For XYZ Test on June 9th</a:t>
          </a:r>
          <a:endParaRPr lang="en-US" sz="1200" b="1" dirty="0"/>
        </a:p>
      </cdr:txBody>
    </cdr:sp>
  </cdr:relSizeAnchor>
  <cdr:relSizeAnchor xmlns:cdr="http://schemas.openxmlformats.org/drawingml/2006/chartDrawing">
    <cdr:from>
      <cdr:x>0.12069</cdr:x>
      <cdr:y>0.4</cdr:y>
    </cdr:from>
    <cdr:to>
      <cdr:x>1</cdr:x>
      <cdr:y>0.4</cdr:y>
    </cdr:to>
    <cdr:cxnSp macro="">
      <cdr:nvCxnSpPr>
        <cdr:cNvPr id="4" name="Straight Connector 3"/>
        <cdr:cNvCxnSpPr/>
      </cdr:nvCxnSpPr>
      <cdr:spPr bwMode="auto">
        <a:xfrm xmlns:a="http://schemas.openxmlformats.org/drawingml/2006/main">
          <a:off x="377060" y="762000"/>
          <a:ext cx="2747140" cy="0"/>
        </a:xfrm>
        <a:prstGeom xmlns:a="http://schemas.openxmlformats.org/drawingml/2006/main" prst="line">
          <a:avLst/>
        </a:prstGeom>
        <a:solidFill xmlns:a="http://schemas.openxmlformats.org/drawingml/2006/main">
          <a:schemeClr val="accent1"/>
        </a:solidFill>
        <a:ln xmlns:a="http://schemas.openxmlformats.org/drawingml/2006/main" w="19050" cap="flat" cmpd="sng" algn="ctr">
          <a:solidFill>
            <a:schemeClr val="tx1"/>
          </a:solidFill>
          <a:prstDash val="solid"/>
          <a:round/>
          <a:headEnd type="none" w="med" len="med"/>
          <a:tailEnd type="none" w="med" len="med"/>
        </a:ln>
        <a:effectLst xmlns:a="http://schemas.openxmlformats.org/drawingml/2006/main"/>
      </cdr:spPr>
    </cdr:cxnSp>
  </cdr:relSizeAnchor>
</c:userShapes>
</file>

<file path=ppt/drawings/drawing4.xml><?xml version="1.0" encoding="utf-8"?>
<c:userShapes xmlns:c="http://schemas.openxmlformats.org/drawingml/2006/chart">
  <cdr:relSizeAnchor xmlns:cdr="http://schemas.openxmlformats.org/drawingml/2006/chartDrawing">
    <cdr:from>
      <cdr:x>0.03149</cdr:x>
      <cdr:y>3.74953E-7</cdr:y>
    </cdr:from>
    <cdr:to>
      <cdr:x>0.21429</cdr:x>
      <cdr:y>0.12884</cdr:y>
    </cdr:to>
    <cdr:sp macro="" textlink="">
      <cdr:nvSpPr>
        <cdr:cNvPr id="2050" name="Text Box 2"/>
        <cdr:cNvSpPr txBox="1">
          <a:spLocks xmlns:a="http://schemas.openxmlformats.org/drawingml/2006/main" noChangeArrowheads="1" noTextEdit="1"/>
        </cdr:cNvSpPr>
      </cdr:nvSpPr>
      <cdr:spPr bwMode="auto">
        <a:xfrm xmlns:a="http://schemas.openxmlformats.org/drawingml/2006/main">
          <a:off x="134374" y="1"/>
          <a:ext cx="780026" cy="34361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endParaRPr lang="en-US" sz="800" b="0" i="0" u="none" strike="noStrike" baseline="0" dirty="0">
            <a:solidFill>
              <a:srgbClr val="000000"/>
            </a:solidFill>
            <a:latin typeface="Arial"/>
            <a:cs typeface="Arial"/>
          </a:endParaRPr>
        </a:p>
      </cdr:txBody>
    </cdr:sp>
  </cdr:relSizeAnchor>
  <cdr:relSizeAnchor xmlns:cdr="http://schemas.openxmlformats.org/drawingml/2006/chartDrawing">
    <cdr:from>
      <cdr:x>0.01786</cdr:x>
      <cdr:y>0.05714</cdr:y>
    </cdr:from>
    <cdr:to>
      <cdr:x>0.30357</cdr:x>
      <cdr:y>0.17143</cdr:y>
    </cdr:to>
    <cdr:sp macro="" textlink="">
      <cdr:nvSpPr>
        <cdr:cNvPr id="3" name="Text Box 2"/>
        <cdr:cNvSpPr txBox="1">
          <a:spLocks xmlns:a="http://schemas.openxmlformats.org/drawingml/2006/main" noChangeArrowheads="1" noTextEdit="1"/>
        </cdr:cNvSpPr>
      </cdr:nvSpPr>
      <cdr:spPr bwMode="auto">
        <a:xfrm xmlns:a="http://schemas.openxmlformats.org/drawingml/2006/main">
          <a:off x="76200" y="152400"/>
          <a:ext cx="1219200" cy="30479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2860" rIns="0" bIns="22860" anchor="ctr"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sz="800" b="0" i="0" u="none" strike="noStrike" baseline="0" dirty="0" smtClean="0">
              <a:solidFill>
                <a:srgbClr val="000000"/>
              </a:solidFill>
              <a:latin typeface="Arial"/>
              <a:cs typeface="Arial"/>
            </a:rPr>
            <a:t>Percent</a:t>
          </a:r>
          <a:endParaRPr lang="en-US" sz="800" b="0" i="0" u="none" strike="noStrike" baseline="0" dirty="0">
            <a:solidFill>
              <a:srgbClr val="000000"/>
            </a:solidFill>
            <a:latin typeface="Arial"/>
            <a:cs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0.01896</cdr:x>
      <cdr:y>0.052</cdr:y>
    </cdr:from>
    <cdr:to>
      <cdr:x>0.31982</cdr:x>
      <cdr:y>0.12942</cdr:y>
    </cdr:to>
    <cdr:sp macro="" textlink="">
      <cdr:nvSpPr>
        <cdr:cNvPr id="34817" name="Text Box 1"/>
        <cdr:cNvSpPr txBox="1">
          <a:spLocks xmlns:a="http://schemas.openxmlformats.org/drawingml/2006/main" noChangeArrowheads="1"/>
        </cdr:cNvSpPr>
      </cdr:nvSpPr>
      <cdr:spPr bwMode="auto">
        <a:xfrm xmlns:a="http://schemas.openxmlformats.org/drawingml/2006/main">
          <a:off x="129338" y="202124"/>
          <a:ext cx="2055699" cy="24842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US" sz="800" b="0" i="0" u="none" strike="noStrike" baseline="0" dirty="0">
              <a:solidFill>
                <a:srgbClr val="000000"/>
              </a:solidFill>
              <a:latin typeface="Arial"/>
              <a:cs typeface="Arial"/>
            </a:rPr>
            <a:t>Percent</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0.0122</cdr:y>
    </cdr:from>
    <cdr:to>
      <cdr:x>1</cdr:x>
      <cdr:y>0.16524</cdr:y>
    </cdr:to>
    <cdr:sp macro="" textlink="">
      <cdr:nvSpPr>
        <cdr:cNvPr id="2" name="TextBox 1"/>
        <cdr:cNvSpPr txBox="1"/>
      </cdr:nvSpPr>
      <cdr:spPr>
        <a:xfrm xmlns:a="http://schemas.openxmlformats.org/drawingml/2006/main">
          <a:off x="0" y="60144"/>
          <a:ext cx="7036309" cy="7543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200" b="1" i="0" u="none" strike="noStrike" kern="1200" baseline="0">
              <a:solidFill>
                <a:srgbClr val="000000"/>
              </a:solidFill>
              <a:latin typeface="+mn-lt"/>
              <a:ea typeface="+mn-ea"/>
              <a:cs typeface="+mn-cs"/>
            </a:defRPr>
          </a:pPr>
          <a:r>
            <a:rPr lang="en-US" sz="2000" dirty="0" smtClean="0"/>
            <a:t>Example: Percent Non-Medically</a:t>
          </a:r>
          <a:r>
            <a:rPr lang="en-US" sz="2000" baseline="0" dirty="0" smtClean="0"/>
            <a:t> Indicated Elective Deliveries (NMIED) at 37-38 weeks gestation, </a:t>
          </a:r>
          <a:r>
            <a:rPr lang="en-US" sz="2000" dirty="0" smtClean="0"/>
            <a:t>2010-2012</a:t>
          </a:r>
          <a:endParaRPr lang="en-US" sz="2000" dirty="0"/>
        </a:p>
      </cdr:txBody>
    </cdr:sp>
  </cdr:relSizeAnchor>
</c:userShapes>
</file>

<file path=ppt/drawings/drawing7.xml><?xml version="1.0" encoding="utf-8"?>
<c:userShapes xmlns:c="http://schemas.openxmlformats.org/drawingml/2006/chart">
  <cdr:relSizeAnchor xmlns:cdr="http://schemas.openxmlformats.org/drawingml/2006/chartDrawing">
    <cdr:from>
      <cdr:x>0.66364</cdr:x>
      <cdr:y>0.18004</cdr:y>
    </cdr:from>
    <cdr:to>
      <cdr:x>0.77727</cdr:x>
      <cdr:y>0.24822</cdr:y>
    </cdr:to>
    <cdr:sp macro="" textlink="">
      <cdr:nvSpPr>
        <cdr:cNvPr id="2" name="TextBox 1"/>
        <cdr:cNvSpPr txBox="1"/>
      </cdr:nvSpPr>
      <cdr:spPr>
        <a:xfrm xmlns:a="http://schemas.openxmlformats.org/drawingml/2006/main">
          <a:off x="5562600" y="804863"/>
          <a:ext cx="9525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chemeClr val="tx1"/>
              </a:solidFill>
              <a:latin typeface="Calibri" panose="020F0502020204030204" pitchFamily="34" charset="0"/>
              <a:cs typeface="Calibri" panose="020F0502020204030204" pitchFamily="34" charset="0"/>
            </a:rPr>
            <a:t>↓5%</a:t>
          </a:r>
          <a:endParaRPr lang="en-US" sz="1800" dirty="0">
            <a:solidFill>
              <a:schemeClr val="tx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0.66364</cdr:x>
      <cdr:y>0.40341</cdr:y>
    </cdr:from>
    <cdr:to>
      <cdr:x>0.77727</cdr:x>
      <cdr:y>0.47159</cdr:y>
    </cdr:to>
    <cdr:sp macro="" textlink="">
      <cdr:nvSpPr>
        <cdr:cNvPr id="3" name="TextBox 1"/>
        <cdr:cNvSpPr txBox="1"/>
      </cdr:nvSpPr>
      <cdr:spPr>
        <a:xfrm xmlns:a="http://schemas.openxmlformats.org/drawingml/2006/main">
          <a:off x="5562600" y="1803400"/>
          <a:ext cx="9525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solidFill>
                <a:schemeClr val="tx1"/>
              </a:solidFill>
              <a:latin typeface="Calibri" panose="020F0502020204030204" pitchFamily="34" charset="0"/>
              <a:cs typeface="Calibri" panose="020F0502020204030204" pitchFamily="34" charset="0"/>
            </a:rPr>
            <a:t>↓6%</a:t>
          </a:r>
          <a:endParaRPr lang="en-US" sz="1800" dirty="0">
            <a:solidFill>
              <a:schemeClr val="tx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0.66364</cdr:x>
      <cdr:y>0.48864</cdr:y>
    </cdr:from>
    <cdr:to>
      <cdr:x>0.77727</cdr:x>
      <cdr:y>0.55682</cdr:y>
    </cdr:to>
    <cdr:sp macro="" textlink="">
      <cdr:nvSpPr>
        <cdr:cNvPr id="4" name="TextBox 1"/>
        <cdr:cNvSpPr txBox="1"/>
      </cdr:nvSpPr>
      <cdr:spPr>
        <a:xfrm xmlns:a="http://schemas.openxmlformats.org/drawingml/2006/main">
          <a:off x="5562600" y="2184400"/>
          <a:ext cx="9525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solidFill>
                <a:schemeClr val="tx1"/>
              </a:solidFill>
              <a:latin typeface="Calibri" panose="020F0502020204030204" pitchFamily="34" charset="0"/>
              <a:cs typeface="Calibri" panose="020F0502020204030204" pitchFamily="34" charset="0"/>
            </a:rPr>
            <a:t>↓7%</a:t>
          </a:r>
          <a:endParaRPr lang="en-US" sz="1800" dirty="0">
            <a:solidFill>
              <a:schemeClr val="tx1"/>
            </a:solidFill>
            <a:latin typeface="Calibri" panose="020F0502020204030204" pitchFamily="34" charset="0"/>
            <a:cs typeface="Calibri" panose="020F050202020403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0.60185</cdr:x>
      <cdr:y>0.23571</cdr:y>
    </cdr:from>
    <cdr:to>
      <cdr:x>0.7037</cdr:x>
      <cdr:y>0.30305</cdr:y>
    </cdr:to>
    <cdr:sp macro="" textlink="">
      <cdr:nvSpPr>
        <cdr:cNvPr id="2" name="TextBox 1"/>
        <cdr:cNvSpPr txBox="1"/>
      </cdr:nvSpPr>
      <cdr:spPr>
        <a:xfrm xmlns:a="http://schemas.openxmlformats.org/drawingml/2006/main">
          <a:off x="4953000" y="1066800"/>
          <a:ext cx="838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chemeClr val="tx1"/>
              </a:solidFill>
              <a:latin typeface="Times New Roman"/>
              <a:cs typeface="Times New Roman"/>
            </a:rPr>
            <a:t>↓</a:t>
          </a:r>
          <a:r>
            <a:rPr lang="en-US" sz="1800" dirty="0" smtClean="0">
              <a:solidFill>
                <a:schemeClr val="tx1"/>
              </a:solidFill>
            </a:rPr>
            <a:t>7%</a:t>
          </a:r>
          <a:endParaRPr lang="en-US" sz="1800" dirty="0">
            <a:solidFill>
              <a:schemeClr val="tx1"/>
            </a:solidFill>
          </a:endParaRPr>
        </a:p>
      </cdr:txBody>
    </cdr:sp>
  </cdr:relSizeAnchor>
  <cdr:relSizeAnchor xmlns:cdr="http://schemas.openxmlformats.org/drawingml/2006/chartDrawing">
    <cdr:from>
      <cdr:x>0.60185</cdr:x>
      <cdr:y>0.62294</cdr:y>
    </cdr:from>
    <cdr:to>
      <cdr:x>0.7037</cdr:x>
      <cdr:y>0.69028</cdr:y>
    </cdr:to>
    <cdr:sp macro="" textlink="">
      <cdr:nvSpPr>
        <cdr:cNvPr id="3" name="TextBox 1"/>
        <cdr:cNvSpPr txBox="1"/>
      </cdr:nvSpPr>
      <cdr:spPr>
        <a:xfrm xmlns:a="http://schemas.openxmlformats.org/drawingml/2006/main">
          <a:off x="4953000" y="2819400"/>
          <a:ext cx="8382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solidFill>
                <a:schemeClr val="tx1"/>
              </a:solidFill>
              <a:latin typeface="Times New Roman"/>
              <a:cs typeface="Times New Roman"/>
            </a:rPr>
            <a:t>↓</a:t>
          </a:r>
          <a:r>
            <a:rPr lang="en-US" sz="1800" dirty="0">
              <a:solidFill>
                <a:schemeClr val="tx1"/>
              </a:solidFill>
            </a:rPr>
            <a:t>3</a:t>
          </a:r>
          <a:r>
            <a:rPr lang="en-US" sz="1800" dirty="0" smtClean="0">
              <a:solidFill>
                <a:schemeClr val="tx1"/>
              </a:solidFill>
            </a:rPr>
            <a:t>%</a:t>
          </a:r>
          <a:endParaRPr lang="en-US" sz="1800" dirty="0">
            <a:solidFill>
              <a:schemeClr val="tx1"/>
            </a:solidFill>
          </a:endParaRPr>
        </a:p>
      </cdr:txBody>
    </cdr:sp>
  </cdr:relSizeAnchor>
  <cdr:relSizeAnchor xmlns:cdr="http://schemas.openxmlformats.org/drawingml/2006/chartDrawing">
    <cdr:from>
      <cdr:x>0.60185</cdr:x>
      <cdr:y>0.72396</cdr:y>
    </cdr:from>
    <cdr:to>
      <cdr:x>0.77778</cdr:x>
      <cdr:y>0.7913</cdr:y>
    </cdr:to>
    <cdr:sp macro="" textlink="">
      <cdr:nvSpPr>
        <cdr:cNvPr id="4" name="TextBox 1"/>
        <cdr:cNvSpPr txBox="1"/>
      </cdr:nvSpPr>
      <cdr:spPr>
        <a:xfrm xmlns:a="http://schemas.openxmlformats.org/drawingml/2006/main">
          <a:off x="4953000" y="3276600"/>
          <a:ext cx="14478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solidFill>
                <a:schemeClr val="tx1"/>
              </a:solidFill>
            </a:rPr>
            <a:t>No change</a:t>
          </a:r>
          <a:endParaRPr lang="en-US" sz="1800" dirty="0">
            <a:solidFill>
              <a:schemeClr val="tx1"/>
            </a:solidFill>
          </a:endParaRPr>
        </a:p>
      </cdr:txBody>
    </cdr:sp>
  </cdr:relSizeAnchor>
  <cdr:relSizeAnchor xmlns:cdr="http://schemas.openxmlformats.org/drawingml/2006/chartDrawing">
    <cdr:from>
      <cdr:x>0.02778</cdr:x>
      <cdr:y>0.91582</cdr:y>
    </cdr:from>
    <cdr:to>
      <cdr:x>0.67593</cdr:x>
      <cdr:y>1</cdr:y>
    </cdr:to>
    <cdr:sp macro="" textlink="">
      <cdr:nvSpPr>
        <cdr:cNvPr id="5" name="TextBox 4"/>
        <cdr:cNvSpPr txBox="1"/>
      </cdr:nvSpPr>
      <cdr:spPr>
        <a:xfrm xmlns:a="http://schemas.openxmlformats.org/drawingml/2006/main">
          <a:off x="228600" y="4144963"/>
          <a:ext cx="5334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3D8C48-AD4F-4270-B6F5-705588F8C645}" type="datetimeFigureOut">
              <a:rPr lang="en-US" smtClean="0"/>
              <a:pPr/>
              <a:t>5/31/2015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446EF2-EB0E-49FC-8D32-9417DA87D640}" type="slidenum">
              <a:rPr lang="en-US" smtClean="0"/>
              <a:pPr/>
              <a:t>‹#›</a:t>
            </a:fld>
            <a:endParaRPr lang="en-US" dirty="0"/>
          </a:p>
        </p:txBody>
      </p:sp>
    </p:spTree>
    <p:extLst>
      <p:ext uri="{BB962C8B-B14F-4D97-AF65-F5344CB8AC3E}">
        <p14:creationId xmlns:p14="http://schemas.microsoft.com/office/powerpoint/2010/main" xmlns="" val="409821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Centrality of data for CoIIN and QI in general – it’s what create</a:t>
            </a:r>
            <a:r>
              <a:rPr lang="en-US" baseline="0" dirty="0" smtClean="0"/>
              <a:t>s momentum, energy—what leads you to act and know if you’ve achieved success</a:t>
            </a:r>
          </a:p>
          <a:p>
            <a:endParaRPr lang="en-US" baseline="0" dirty="0" smtClean="0"/>
          </a:p>
          <a:p>
            <a:r>
              <a:rPr lang="en-US" baseline="0" dirty="0" smtClean="0"/>
              <a:t>Epitomized in the quote “what gets measured, gets done”</a:t>
            </a:r>
            <a:endParaRPr lang="en-US" dirty="0"/>
          </a:p>
        </p:txBody>
      </p:sp>
      <p:sp>
        <p:nvSpPr>
          <p:cNvPr id="4" name="Slide Number Placeholder 3"/>
          <p:cNvSpPr>
            <a:spLocks noGrp="1"/>
          </p:cNvSpPr>
          <p:nvPr>
            <p:ph type="sldNum" sz="quarter" idx="10"/>
          </p:nvPr>
        </p:nvSpPr>
        <p:spPr/>
        <p:txBody>
          <a:bodyPr/>
          <a:lstStyle/>
          <a:p>
            <a:fld id="{6FF0D1AE-4582-4DE0-94DE-5AC422A12466}" type="slidenum">
              <a:rPr lang="en-US" smtClean="0"/>
              <a:pPr/>
              <a:t>2</a:t>
            </a:fld>
            <a:endParaRPr lang="en-US" dirty="0"/>
          </a:p>
        </p:txBody>
      </p:sp>
    </p:spTree>
    <p:extLst>
      <p:ext uri="{BB962C8B-B14F-4D97-AF65-F5344CB8AC3E}">
        <p14:creationId xmlns:p14="http://schemas.microsoft.com/office/powerpoint/2010/main" xmlns="" val="941045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7BA3BA-47B2-40D9-8441-7C453EE02031}" type="slidenum">
              <a:rPr lang="en-US" smtClean="0"/>
              <a:pPr/>
              <a:t>20</a:t>
            </a:fld>
            <a:endParaRPr lang="en-US" dirty="0"/>
          </a:p>
        </p:txBody>
      </p:sp>
    </p:spTree>
    <p:extLst>
      <p:ext uri="{BB962C8B-B14F-4D97-AF65-F5344CB8AC3E}">
        <p14:creationId xmlns:p14="http://schemas.microsoft.com/office/powerpoint/2010/main" xmlns="" val="2763875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data from CoIIN actually – smoking in pregnancy from the birth certificate</a:t>
            </a:r>
          </a:p>
          <a:p>
            <a:r>
              <a:rPr lang="en-US" dirty="0" smtClean="0"/>
              <a:t>Reflect different states</a:t>
            </a:r>
          </a:p>
          <a:p>
            <a:r>
              <a:rPr lang="en-US" dirty="0" smtClean="0"/>
              <a:t>Take a</a:t>
            </a:r>
            <a:r>
              <a:rPr lang="en-US" baseline="0" dirty="0" smtClean="0"/>
              <a:t> moment and turn to your neighbor to discuss which rule it might follow</a:t>
            </a:r>
          </a:p>
          <a:p>
            <a:endParaRPr lang="en-US" baseline="0" dirty="0" smtClean="0"/>
          </a:p>
          <a:p>
            <a:r>
              <a:rPr lang="en-US" baseline="0" dirty="0" smtClean="0"/>
              <a:t>Top Left:  too few crossings 3 with 14 observations</a:t>
            </a:r>
          </a:p>
          <a:p>
            <a:r>
              <a:rPr lang="en-US" baseline="0" dirty="0" smtClean="0"/>
              <a:t>Top Right:  Anomaly – what might this reflect?  This is like Type 1 error  , QI tampering – luckily we know better</a:t>
            </a:r>
          </a:p>
          <a:p>
            <a:r>
              <a:rPr lang="en-US" baseline="0" dirty="0" smtClean="0"/>
              <a:t>Bottom Left: shift 6 or too few crossings</a:t>
            </a:r>
          </a:p>
          <a:p>
            <a:r>
              <a:rPr lang="en-US" baseline="0" dirty="0" smtClean="0"/>
              <a:t>Bottom right: no change pattern</a:t>
            </a:r>
          </a:p>
          <a:p>
            <a:endParaRPr lang="en-US" baseline="0" dirty="0" smtClean="0"/>
          </a:p>
          <a:p>
            <a:r>
              <a:rPr lang="en-US" baseline="0" dirty="0" smtClean="0"/>
              <a:t>Bottom line:   we have some states and patterns to really learn from on the left</a:t>
            </a:r>
            <a:endParaRPr lang="en-US" dirty="0"/>
          </a:p>
        </p:txBody>
      </p:sp>
      <p:sp>
        <p:nvSpPr>
          <p:cNvPr id="4" name="Slide Number Placeholder 3"/>
          <p:cNvSpPr>
            <a:spLocks noGrp="1"/>
          </p:cNvSpPr>
          <p:nvPr>
            <p:ph type="sldNum" sz="quarter" idx="10"/>
          </p:nvPr>
        </p:nvSpPr>
        <p:spPr/>
        <p:txBody>
          <a:bodyPr/>
          <a:lstStyle/>
          <a:p>
            <a:fld id="{E5446EF2-EB0E-49FC-8D32-9417DA87D640}" type="slidenum">
              <a:rPr lang="en-US" smtClean="0"/>
              <a:pPr/>
              <a:t>21</a:t>
            </a:fld>
            <a:endParaRPr lang="en-US" dirty="0"/>
          </a:p>
        </p:txBody>
      </p:sp>
    </p:spTree>
    <p:extLst>
      <p:ext uri="{BB962C8B-B14F-4D97-AF65-F5344CB8AC3E}">
        <p14:creationId xmlns:p14="http://schemas.microsoft.com/office/powerpoint/2010/main" xmlns="" val="877272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Control charts add those confidence limits to help distinguish</a:t>
            </a:r>
            <a:r>
              <a:rPr lang="en-US" baseline="0" dirty="0" smtClean="0"/>
              <a:t> true variation</a:t>
            </a:r>
          </a:p>
          <a:p>
            <a:r>
              <a:rPr lang="en-US" baseline="0" dirty="0" smtClean="0"/>
              <a:t>Adding statistics to the equation – can add more confidence to the process</a:t>
            </a:r>
          </a:p>
          <a:p>
            <a:r>
              <a:rPr lang="en-US" baseline="0" dirty="0" smtClean="0"/>
              <a:t>Maybe help prevent flawed conclusions – what’s type 1 error?  Type II?</a:t>
            </a:r>
          </a:p>
          <a:p>
            <a:r>
              <a:rPr lang="en-US" baseline="0" dirty="0" smtClean="0"/>
              <a:t>Generally, QI folks are more concerned about type 1 error – not sure of history or genesis of that but they just really want to make sure a improvement is a true improvement and avoid false discovery/attribution  </a:t>
            </a:r>
          </a:p>
          <a:p>
            <a:r>
              <a:rPr lang="en-US" baseline="0" dirty="0" smtClean="0"/>
              <a:t>It does mean they may miss some true change – but that may be avoided when you know you’re testing new ideas and can look for break-points</a:t>
            </a:r>
            <a:endParaRPr lang="en-US" dirty="0"/>
          </a:p>
        </p:txBody>
      </p:sp>
      <p:sp>
        <p:nvSpPr>
          <p:cNvPr id="4" name="Slide Number Placeholder 3"/>
          <p:cNvSpPr>
            <a:spLocks noGrp="1"/>
          </p:cNvSpPr>
          <p:nvPr>
            <p:ph type="sldNum" sz="quarter" idx="10"/>
          </p:nvPr>
        </p:nvSpPr>
        <p:spPr/>
        <p:txBody>
          <a:bodyPr/>
          <a:lstStyle/>
          <a:p>
            <a:fld id="{E07BA3BA-47B2-40D9-8441-7C453EE02031}" type="slidenum">
              <a:rPr lang="en-US" smtClean="0"/>
              <a:pPr/>
              <a:t>22</a:t>
            </a:fld>
            <a:endParaRPr lang="en-US" dirty="0"/>
          </a:p>
        </p:txBody>
      </p:sp>
    </p:spTree>
    <p:extLst>
      <p:ext uri="{BB962C8B-B14F-4D97-AF65-F5344CB8AC3E}">
        <p14:creationId xmlns:p14="http://schemas.microsoft.com/office/powerpoint/2010/main" xmlns="" val="822424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7BA3BA-47B2-40D9-8441-7C453EE02031}" type="slidenum">
              <a:rPr lang="en-US" smtClean="0"/>
              <a:pPr/>
              <a:t>23</a:t>
            </a:fld>
            <a:endParaRPr lang="en-US" dirty="0"/>
          </a:p>
        </p:txBody>
      </p:sp>
    </p:spTree>
    <p:extLst>
      <p:ext uri="{BB962C8B-B14F-4D97-AF65-F5344CB8AC3E}">
        <p14:creationId xmlns:p14="http://schemas.microsoft.com/office/powerpoint/2010/main" xmlns="" val="3122616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 to the run chart rules</a:t>
            </a:r>
          </a:p>
          <a:p>
            <a:r>
              <a:rPr lang="en-US" dirty="0" smtClean="0"/>
              <a:t>Limits are really only</a:t>
            </a:r>
            <a:r>
              <a:rPr lang="en-US" baseline="0" dirty="0" smtClean="0"/>
              <a:t> used for identifying those anomalies or large shifts where you may want to recalibrate the median and limits</a:t>
            </a:r>
            <a:endParaRPr lang="en-US" dirty="0"/>
          </a:p>
        </p:txBody>
      </p:sp>
      <p:sp>
        <p:nvSpPr>
          <p:cNvPr id="4" name="Slide Number Placeholder 3"/>
          <p:cNvSpPr>
            <a:spLocks noGrp="1"/>
          </p:cNvSpPr>
          <p:nvPr>
            <p:ph type="sldNum" sz="quarter" idx="10"/>
          </p:nvPr>
        </p:nvSpPr>
        <p:spPr/>
        <p:txBody>
          <a:bodyPr/>
          <a:lstStyle/>
          <a:p>
            <a:fld id="{E07BA3BA-47B2-40D9-8441-7C453EE02031}" type="slidenum">
              <a:rPr lang="en-US" smtClean="0"/>
              <a:pPr/>
              <a:t>24</a:t>
            </a:fld>
            <a:endParaRPr lang="en-US" dirty="0"/>
          </a:p>
        </p:txBody>
      </p:sp>
    </p:spTree>
    <p:extLst>
      <p:ext uri="{BB962C8B-B14F-4D97-AF65-F5344CB8AC3E}">
        <p14:creationId xmlns:p14="http://schemas.microsoft.com/office/powerpoint/2010/main" xmlns="" val="275046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12879"/>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1519" indent="-285080">
              <a:defRPr>
                <a:solidFill>
                  <a:schemeClr val="tx1"/>
                </a:solidFill>
                <a:latin typeface="Arial" pitchFamily="34" charset="0"/>
                <a:cs typeface="Arial" pitchFamily="34" charset="0"/>
              </a:defRPr>
            </a:lvl2pPr>
            <a:lvl3pPr marL="1141878" indent="-227441">
              <a:defRPr>
                <a:solidFill>
                  <a:schemeClr val="tx1"/>
                </a:solidFill>
                <a:latin typeface="Arial" pitchFamily="34" charset="0"/>
                <a:cs typeface="Arial" pitchFamily="34" charset="0"/>
              </a:defRPr>
            </a:lvl3pPr>
            <a:lvl4pPr marL="1599875" indent="-227441">
              <a:defRPr>
                <a:solidFill>
                  <a:schemeClr val="tx1"/>
                </a:solidFill>
                <a:latin typeface="Arial" pitchFamily="34" charset="0"/>
                <a:cs typeface="Arial" pitchFamily="34" charset="0"/>
              </a:defRPr>
            </a:lvl4pPr>
            <a:lvl5pPr marL="2056314" indent="-227441">
              <a:defRPr>
                <a:solidFill>
                  <a:schemeClr val="tx1"/>
                </a:solidFill>
                <a:latin typeface="Arial" pitchFamily="34" charset="0"/>
                <a:cs typeface="Arial" pitchFamily="34" charset="0"/>
              </a:defRPr>
            </a:lvl5pPr>
            <a:lvl6pPr marL="2504965" indent="-227441" eaLnBrk="0" fontAlgn="base" hangingPunct="0">
              <a:spcBef>
                <a:spcPct val="0"/>
              </a:spcBef>
              <a:spcAft>
                <a:spcPct val="0"/>
              </a:spcAft>
              <a:defRPr>
                <a:solidFill>
                  <a:schemeClr val="tx1"/>
                </a:solidFill>
                <a:latin typeface="Arial" pitchFamily="34" charset="0"/>
                <a:cs typeface="Arial" pitchFamily="34" charset="0"/>
              </a:defRPr>
            </a:lvl6pPr>
            <a:lvl7pPr marL="2953615" indent="-227441" eaLnBrk="0" fontAlgn="base" hangingPunct="0">
              <a:spcBef>
                <a:spcPct val="0"/>
              </a:spcBef>
              <a:spcAft>
                <a:spcPct val="0"/>
              </a:spcAft>
              <a:defRPr>
                <a:solidFill>
                  <a:schemeClr val="tx1"/>
                </a:solidFill>
                <a:latin typeface="Arial" pitchFamily="34" charset="0"/>
                <a:cs typeface="Arial" pitchFamily="34" charset="0"/>
              </a:defRPr>
            </a:lvl7pPr>
            <a:lvl8pPr marL="3402265" indent="-227441" eaLnBrk="0" fontAlgn="base" hangingPunct="0">
              <a:spcBef>
                <a:spcPct val="0"/>
              </a:spcBef>
              <a:spcAft>
                <a:spcPct val="0"/>
              </a:spcAft>
              <a:defRPr>
                <a:solidFill>
                  <a:schemeClr val="tx1"/>
                </a:solidFill>
                <a:latin typeface="Arial" pitchFamily="34" charset="0"/>
                <a:cs typeface="Arial" pitchFamily="34" charset="0"/>
              </a:defRPr>
            </a:lvl8pPr>
            <a:lvl9pPr marL="3850916" indent="-227441" eaLnBrk="0" fontAlgn="base" hangingPunct="0">
              <a:spcBef>
                <a:spcPct val="0"/>
              </a:spcBef>
              <a:spcAft>
                <a:spcPct val="0"/>
              </a:spcAft>
              <a:defRPr>
                <a:solidFill>
                  <a:schemeClr val="tx1"/>
                </a:solidFill>
                <a:latin typeface="Arial" pitchFamily="34" charset="0"/>
                <a:cs typeface="Arial" pitchFamily="34" charset="0"/>
              </a:defRPr>
            </a:lvl9pPr>
          </a:lstStyle>
          <a:p>
            <a:fld id="{19CC629D-0E6B-4DDB-B365-E8F56374142D}" type="slidenum">
              <a:rPr lang="en-US" altLang="en-US">
                <a:latin typeface="Calibri" pitchFamily="34" charset="0"/>
              </a:rPr>
              <a:pPr/>
              <a:t>26</a:t>
            </a:fld>
            <a:endParaRPr lang="en-US" altLang="en-US"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1519" indent="-285080">
              <a:defRPr>
                <a:solidFill>
                  <a:schemeClr val="tx1"/>
                </a:solidFill>
                <a:latin typeface="Arial" pitchFamily="34" charset="0"/>
                <a:cs typeface="Arial" pitchFamily="34" charset="0"/>
              </a:defRPr>
            </a:lvl2pPr>
            <a:lvl3pPr marL="1141878" indent="-227441">
              <a:defRPr>
                <a:solidFill>
                  <a:schemeClr val="tx1"/>
                </a:solidFill>
                <a:latin typeface="Arial" pitchFamily="34" charset="0"/>
                <a:cs typeface="Arial" pitchFamily="34" charset="0"/>
              </a:defRPr>
            </a:lvl3pPr>
            <a:lvl4pPr marL="1599875" indent="-227441">
              <a:defRPr>
                <a:solidFill>
                  <a:schemeClr val="tx1"/>
                </a:solidFill>
                <a:latin typeface="Arial" pitchFamily="34" charset="0"/>
                <a:cs typeface="Arial" pitchFamily="34" charset="0"/>
              </a:defRPr>
            </a:lvl4pPr>
            <a:lvl5pPr marL="2056314" indent="-227441">
              <a:defRPr>
                <a:solidFill>
                  <a:schemeClr val="tx1"/>
                </a:solidFill>
                <a:latin typeface="Arial" pitchFamily="34" charset="0"/>
                <a:cs typeface="Arial" pitchFamily="34" charset="0"/>
              </a:defRPr>
            </a:lvl5pPr>
            <a:lvl6pPr marL="2504965" indent="-227441" eaLnBrk="0" fontAlgn="base" hangingPunct="0">
              <a:spcBef>
                <a:spcPct val="0"/>
              </a:spcBef>
              <a:spcAft>
                <a:spcPct val="0"/>
              </a:spcAft>
              <a:defRPr>
                <a:solidFill>
                  <a:schemeClr val="tx1"/>
                </a:solidFill>
                <a:latin typeface="Arial" pitchFamily="34" charset="0"/>
                <a:cs typeface="Arial" pitchFamily="34" charset="0"/>
              </a:defRPr>
            </a:lvl6pPr>
            <a:lvl7pPr marL="2953615" indent="-227441" eaLnBrk="0" fontAlgn="base" hangingPunct="0">
              <a:spcBef>
                <a:spcPct val="0"/>
              </a:spcBef>
              <a:spcAft>
                <a:spcPct val="0"/>
              </a:spcAft>
              <a:defRPr>
                <a:solidFill>
                  <a:schemeClr val="tx1"/>
                </a:solidFill>
                <a:latin typeface="Arial" pitchFamily="34" charset="0"/>
                <a:cs typeface="Arial" pitchFamily="34" charset="0"/>
              </a:defRPr>
            </a:lvl7pPr>
            <a:lvl8pPr marL="3402265" indent="-227441" eaLnBrk="0" fontAlgn="base" hangingPunct="0">
              <a:spcBef>
                <a:spcPct val="0"/>
              </a:spcBef>
              <a:spcAft>
                <a:spcPct val="0"/>
              </a:spcAft>
              <a:defRPr>
                <a:solidFill>
                  <a:schemeClr val="tx1"/>
                </a:solidFill>
                <a:latin typeface="Arial" pitchFamily="34" charset="0"/>
                <a:cs typeface="Arial" pitchFamily="34" charset="0"/>
              </a:defRPr>
            </a:lvl8pPr>
            <a:lvl9pPr marL="3850916" indent="-227441" eaLnBrk="0" fontAlgn="base" hangingPunct="0">
              <a:spcBef>
                <a:spcPct val="0"/>
              </a:spcBef>
              <a:spcAft>
                <a:spcPct val="0"/>
              </a:spcAft>
              <a:defRPr>
                <a:solidFill>
                  <a:schemeClr val="tx1"/>
                </a:solidFill>
                <a:latin typeface="Arial" pitchFamily="34" charset="0"/>
                <a:cs typeface="Arial" pitchFamily="34" charset="0"/>
              </a:defRPr>
            </a:lvl9pPr>
          </a:lstStyle>
          <a:p>
            <a:fld id="{59AD3760-0307-4C20-91BA-5592DBB21740}" type="slidenum">
              <a:rPr lang="en-US" altLang="en-US">
                <a:latin typeface="Calibri" pitchFamily="34" charset="0"/>
              </a:rPr>
              <a:pPr/>
              <a:t>27</a:t>
            </a:fld>
            <a:endParaRPr lang="en-US" altLang="en-US" dirty="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1519" indent="-285080">
              <a:defRPr>
                <a:solidFill>
                  <a:schemeClr val="tx1"/>
                </a:solidFill>
                <a:latin typeface="Arial" pitchFamily="34" charset="0"/>
                <a:cs typeface="Arial" pitchFamily="34" charset="0"/>
              </a:defRPr>
            </a:lvl2pPr>
            <a:lvl3pPr marL="1141878" indent="-227441">
              <a:defRPr>
                <a:solidFill>
                  <a:schemeClr val="tx1"/>
                </a:solidFill>
                <a:latin typeface="Arial" pitchFamily="34" charset="0"/>
                <a:cs typeface="Arial" pitchFamily="34" charset="0"/>
              </a:defRPr>
            </a:lvl3pPr>
            <a:lvl4pPr marL="1599875" indent="-227441">
              <a:defRPr>
                <a:solidFill>
                  <a:schemeClr val="tx1"/>
                </a:solidFill>
                <a:latin typeface="Arial" pitchFamily="34" charset="0"/>
                <a:cs typeface="Arial" pitchFamily="34" charset="0"/>
              </a:defRPr>
            </a:lvl4pPr>
            <a:lvl5pPr marL="2056314" indent="-227441">
              <a:defRPr>
                <a:solidFill>
                  <a:schemeClr val="tx1"/>
                </a:solidFill>
                <a:latin typeface="Arial" pitchFamily="34" charset="0"/>
                <a:cs typeface="Arial" pitchFamily="34" charset="0"/>
              </a:defRPr>
            </a:lvl5pPr>
            <a:lvl6pPr marL="2504965" indent="-227441" eaLnBrk="0" fontAlgn="base" hangingPunct="0">
              <a:spcBef>
                <a:spcPct val="0"/>
              </a:spcBef>
              <a:spcAft>
                <a:spcPct val="0"/>
              </a:spcAft>
              <a:defRPr>
                <a:solidFill>
                  <a:schemeClr val="tx1"/>
                </a:solidFill>
                <a:latin typeface="Arial" pitchFamily="34" charset="0"/>
                <a:cs typeface="Arial" pitchFamily="34" charset="0"/>
              </a:defRPr>
            </a:lvl6pPr>
            <a:lvl7pPr marL="2953615" indent="-227441" eaLnBrk="0" fontAlgn="base" hangingPunct="0">
              <a:spcBef>
                <a:spcPct val="0"/>
              </a:spcBef>
              <a:spcAft>
                <a:spcPct val="0"/>
              </a:spcAft>
              <a:defRPr>
                <a:solidFill>
                  <a:schemeClr val="tx1"/>
                </a:solidFill>
                <a:latin typeface="Arial" pitchFamily="34" charset="0"/>
                <a:cs typeface="Arial" pitchFamily="34" charset="0"/>
              </a:defRPr>
            </a:lvl7pPr>
            <a:lvl8pPr marL="3402265" indent="-227441" eaLnBrk="0" fontAlgn="base" hangingPunct="0">
              <a:spcBef>
                <a:spcPct val="0"/>
              </a:spcBef>
              <a:spcAft>
                <a:spcPct val="0"/>
              </a:spcAft>
              <a:defRPr>
                <a:solidFill>
                  <a:schemeClr val="tx1"/>
                </a:solidFill>
                <a:latin typeface="Arial" pitchFamily="34" charset="0"/>
                <a:cs typeface="Arial" pitchFamily="34" charset="0"/>
              </a:defRPr>
            </a:lvl8pPr>
            <a:lvl9pPr marL="3850916" indent="-227441" eaLnBrk="0" fontAlgn="base" hangingPunct="0">
              <a:spcBef>
                <a:spcPct val="0"/>
              </a:spcBef>
              <a:spcAft>
                <a:spcPct val="0"/>
              </a:spcAft>
              <a:defRPr>
                <a:solidFill>
                  <a:schemeClr val="tx1"/>
                </a:solidFill>
                <a:latin typeface="Arial" pitchFamily="34" charset="0"/>
                <a:cs typeface="Arial" pitchFamily="34" charset="0"/>
              </a:defRPr>
            </a:lvl9pPr>
          </a:lstStyle>
          <a:p>
            <a:fld id="{7D11E31B-BC84-4CED-BFD4-58336810593F}" type="slidenum">
              <a:rPr lang="en-US" altLang="en-US">
                <a:latin typeface="Calibri" pitchFamily="34" charset="0"/>
              </a:rPr>
              <a:pPr/>
              <a:t>28</a:t>
            </a:fld>
            <a:endParaRPr lang="en-US" altLang="en-US" dirty="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1519" indent="-285080">
              <a:defRPr>
                <a:solidFill>
                  <a:schemeClr val="tx1"/>
                </a:solidFill>
                <a:latin typeface="Arial" pitchFamily="34" charset="0"/>
                <a:cs typeface="Arial" pitchFamily="34" charset="0"/>
              </a:defRPr>
            </a:lvl2pPr>
            <a:lvl3pPr marL="1141878" indent="-227441">
              <a:defRPr>
                <a:solidFill>
                  <a:schemeClr val="tx1"/>
                </a:solidFill>
                <a:latin typeface="Arial" pitchFamily="34" charset="0"/>
                <a:cs typeface="Arial" pitchFamily="34" charset="0"/>
              </a:defRPr>
            </a:lvl3pPr>
            <a:lvl4pPr marL="1599875" indent="-227441">
              <a:defRPr>
                <a:solidFill>
                  <a:schemeClr val="tx1"/>
                </a:solidFill>
                <a:latin typeface="Arial" pitchFamily="34" charset="0"/>
                <a:cs typeface="Arial" pitchFamily="34" charset="0"/>
              </a:defRPr>
            </a:lvl4pPr>
            <a:lvl5pPr marL="2056314" indent="-227441">
              <a:defRPr>
                <a:solidFill>
                  <a:schemeClr val="tx1"/>
                </a:solidFill>
                <a:latin typeface="Arial" pitchFamily="34" charset="0"/>
                <a:cs typeface="Arial" pitchFamily="34" charset="0"/>
              </a:defRPr>
            </a:lvl5pPr>
            <a:lvl6pPr marL="2504965" indent="-227441" eaLnBrk="0" fontAlgn="base" hangingPunct="0">
              <a:spcBef>
                <a:spcPct val="0"/>
              </a:spcBef>
              <a:spcAft>
                <a:spcPct val="0"/>
              </a:spcAft>
              <a:defRPr>
                <a:solidFill>
                  <a:schemeClr val="tx1"/>
                </a:solidFill>
                <a:latin typeface="Arial" pitchFamily="34" charset="0"/>
                <a:cs typeface="Arial" pitchFamily="34" charset="0"/>
              </a:defRPr>
            </a:lvl6pPr>
            <a:lvl7pPr marL="2953615" indent="-227441" eaLnBrk="0" fontAlgn="base" hangingPunct="0">
              <a:spcBef>
                <a:spcPct val="0"/>
              </a:spcBef>
              <a:spcAft>
                <a:spcPct val="0"/>
              </a:spcAft>
              <a:defRPr>
                <a:solidFill>
                  <a:schemeClr val="tx1"/>
                </a:solidFill>
                <a:latin typeface="Arial" pitchFamily="34" charset="0"/>
                <a:cs typeface="Arial" pitchFamily="34" charset="0"/>
              </a:defRPr>
            </a:lvl7pPr>
            <a:lvl8pPr marL="3402265" indent="-227441" eaLnBrk="0" fontAlgn="base" hangingPunct="0">
              <a:spcBef>
                <a:spcPct val="0"/>
              </a:spcBef>
              <a:spcAft>
                <a:spcPct val="0"/>
              </a:spcAft>
              <a:defRPr>
                <a:solidFill>
                  <a:schemeClr val="tx1"/>
                </a:solidFill>
                <a:latin typeface="Arial" pitchFamily="34" charset="0"/>
                <a:cs typeface="Arial" pitchFamily="34" charset="0"/>
              </a:defRPr>
            </a:lvl8pPr>
            <a:lvl9pPr marL="3850916" indent="-227441" eaLnBrk="0" fontAlgn="base" hangingPunct="0">
              <a:spcBef>
                <a:spcPct val="0"/>
              </a:spcBef>
              <a:spcAft>
                <a:spcPct val="0"/>
              </a:spcAft>
              <a:defRPr>
                <a:solidFill>
                  <a:schemeClr val="tx1"/>
                </a:solidFill>
                <a:latin typeface="Arial" pitchFamily="34" charset="0"/>
                <a:cs typeface="Arial" pitchFamily="34" charset="0"/>
              </a:defRPr>
            </a:lvl9pPr>
          </a:lstStyle>
          <a:p>
            <a:fld id="{95EDA65E-10DA-457A-A33C-F63A8011A8E0}" type="slidenum">
              <a:rPr lang="en-US" altLang="en-US">
                <a:latin typeface="Calibri" pitchFamily="34" charset="0"/>
              </a:rPr>
              <a:pPr/>
              <a:t>33</a:t>
            </a:fld>
            <a:endParaRPr lang="en-US" altLang="en-US"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1519" indent="-285080">
              <a:defRPr>
                <a:solidFill>
                  <a:schemeClr val="tx1"/>
                </a:solidFill>
                <a:latin typeface="Arial" pitchFamily="34" charset="0"/>
                <a:cs typeface="Arial" pitchFamily="34" charset="0"/>
              </a:defRPr>
            </a:lvl2pPr>
            <a:lvl3pPr marL="1141878" indent="-227441">
              <a:defRPr>
                <a:solidFill>
                  <a:schemeClr val="tx1"/>
                </a:solidFill>
                <a:latin typeface="Arial" pitchFamily="34" charset="0"/>
                <a:cs typeface="Arial" pitchFamily="34" charset="0"/>
              </a:defRPr>
            </a:lvl3pPr>
            <a:lvl4pPr marL="1599875" indent="-227441">
              <a:defRPr>
                <a:solidFill>
                  <a:schemeClr val="tx1"/>
                </a:solidFill>
                <a:latin typeface="Arial" pitchFamily="34" charset="0"/>
                <a:cs typeface="Arial" pitchFamily="34" charset="0"/>
              </a:defRPr>
            </a:lvl4pPr>
            <a:lvl5pPr marL="2056314" indent="-227441">
              <a:defRPr>
                <a:solidFill>
                  <a:schemeClr val="tx1"/>
                </a:solidFill>
                <a:latin typeface="Arial" pitchFamily="34" charset="0"/>
                <a:cs typeface="Arial" pitchFamily="34" charset="0"/>
              </a:defRPr>
            </a:lvl5pPr>
            <a:lvl6pPr marL="2504965" indent="-227441" eaLnBrk="0" fontAlgn="base" hangingPunct="0">
              <a:spcBef>
                <a:spcPct val="0"/>
              </a:spcBef>
              <a:spcAft>
                <a:spcPct val="0"/>
              </a:spcAft>
              <a:defRPr>
                <a:solidFill>
                  <a:schemeClr val="tx1"/>
                </a:solidFill>
                <a:latin typeface="Arial" pitchFamily="34" charset="0"/>
                <a:cs typeface="Arial" pitchFamily="34" charset="0"/>
              </a:defRPr>
            </a:lvl6pPr>
            <a:lvl7pPr marL="2953615" indent="-227441" eaLnBrk="0" fontAlgn="base" hangingPunct="0">
              <a:spcBef>
                <a:spcPct val="0"/>
              </a:spcBef>
              <a:spcAft>
                <a:spcPct val="0"/>
              </a:spcAft>
              <a:defRPr>
                <a:solidFill>
                  <a:schemeClr val="tx1"/>
                </a:solidFill>
                <a:latin typeface="Arial" pitchFamily="34" charset="0"/>
                <a:cs typeface="Arial" pitchFamily="34" charset="0"/>
              </a:defRPr>
            </a:lvl7pPr>
            <a:lvl8pPr marL="3402265" indent="-227441" eaLnBrk="0" fontAlgn="base" hangingPunct="0">
              <a:spcBef>
                <a:spcPct val="0"/>
              </a:spcBef>
              <a:spcAft>
                <a:spcPct val="0"/>
              </a:spcAft>
              <a:defRPr>
                <a:solidFill>
                  <a:schemeClr val="tx1"/>
                </a:solidFill>
                <a:latin typeface="Arial" pitchFamily="34" charset="0"/>
                <a:cs typeface="Arial" pitchFamily="34" charset="0"/>
              </a:defRPr>
            </a:lvl8pPr>
            <a:lvl9pPr marL="3850916" indent="-227441" eaLnBrk="0" fontAlgn="base" hangingPunct="0">
              <a:spcBef>
                <a:spcPct val="0"/>
              </a:spcBef>
              <a:spcAft>
                <a:spcPct val="0"/>
              </a:spcAft>
              <a:defRPr>
                <a:solidFill>
                  <a:schemeClr val="tx1"/>
                </a:solidFill>
                <a:latin typeface="Arial" pitchFamily="34" charset="0"/>
                <a:cs typeface="Arial" pitchFamily="34" charset="0"/>
              </a:defRPr>
            </a:lvl9pPr>
          </a:lstStyle>
          <a:p>
            <a:fld id="{95EDA65E-10DA-457A-A33C-F63A8011A8E0}" type="slidenum">
              <a:rPr lang="en-US" altLang="en-US">
                <a:latin typeface="Calibri" pitchFamily="34" charset="0"/>
              </a:rPr>
              <a:pPr/>
              <a:t>34</a:t>
            </a:fld>
            <a:endParaRPr lang="en-US" altLang="en-US"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7BA3BA-47B2-40D9-8441-7C453EE02031}" type="slidenum">
              <a:rPr lang="en-US" smtClean="0"/>
              <a:pPr/>
              <a:t>10</a:t>
            </a:fld>
            <a:endParaRPr lang="en-US" dirty="0"/>
          </a:p>
        </p:txBody>
      </p:sp>
    </p:spTree>
    <p:extLst>
      <p:ext uri="{BB962C8B-B14F-4D97-AF65-F5344CB8AC3E}">
        <p14:creationId xmlns:p14="http://schemas.microsoft.com/office/powerpoint/2010/main" xmlns="" val="500923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Detailed results between December 2011 and August 2013 indicated that 150 infections were avoided in Florida - saving 18 lives, reducing length of stay by more than 1,199 days and saving over $7.9 million. </a:t>
            </a:r>
            <a:endParaRPr lang="en-US" dirty="0" smtClean="0"/>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xmlns="" val="275316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graphic of the measure selection process that strategy team data</a:t>
            </a:r>
            <a:r>
              <a:rPr lang="en-US" baseline="0" dirty="0" smtClean="0"/>
              <a:t> experts and co-leads help to facilitate</a:t>
            </a:r>
          </a:p>
          <a:p>
            <a:endParaRPr lang="en-US" baseline="0" dirty="0" smtClean="0"/>
          </a:p>
          <a:p>
            <a:r>
              <a:rPr lang="en-US" baseline="0" dirty="0" smtClean="0"/>
              <a:t>A team first develops aim statements and key strategies or drivers in a driver diagram</a:t>
            </a:r>
          </a:p>
          <a:p>
            <a:r>
              <a:rPr lang="en-US" baseline="0" dirty="0" smtClean="0"/>
              <a:t>Then identifies outcome measures based on the aim which are finalized in consultation with state team members and data liaisons</a:t>
            </a:r>
          </a:p>
          <a:p>
            <a:r>
              <a:rPr lang="en-US" baseline="0" dirty="0" smtClean="0"/>
              <a:t>real measure priorities for QI versus epi or research are timeliness and just enough data – willing to accept bias as long as its consistent—simple measures typically without adjustment</a:t>
            </a:r>
          </a:p>
          <a:p>
            <a:endParaRPr lang="en-US" baseline="0" dirty="0" smtClean="0"/>
          </a:p>
          <a:p>
            <a:r>
              <a:rPr lang="en-US" baseline="0" dirty="0" smtClean="0"/>
              <a:t>Then the strategies are implemented and a standard reporting process begins for the outcome measures</a:t>
            </a:r>
            <a:endParaRPr lang="en-US" dirty="0"/>
          </a:p>
        </p:txBody>
      </p:sp>
      <p:sp>
        <p:nvSpPr>
          <p:cNvPr id="4" name="Slide Number Placeholder 3"/>
          <p:cNvSpPr>
            <a:spLocks noGrp="1"/>
          </p:cNvSpPr>
          <p:nvPr>
            <p:ph type="sldNum" sz="quarter" idx="10"/>
          </p:nvPr>
        </p:nvSpPr>
        <p:spPr/>
        <p:txBody>
          <a:bodyPr/>
          <a:lstStyle/>
          <a:p>
            <a:fld id="{6FF0D1AE-4582-4DE0-94DE-5AC422A12466}" type="slidenum">
              <a:rPr lang="en-US" smtClean="0"/>
              <a:pPr/>
              <a:t>43</a:t>
            </a:fld>
            <a:endParaRPr lang="en-US" dirty="0"/>
          </a:p>
        </p:txBody>
      </p:sp>
    </p:spTree>
    <p:extLst>
      <p:ext uri="{BB962C8B-B14F-4D97-AF65-F5344CB8AC3E}">
        <p14:creationId xmlns:p14="http://schemas.microsoft.com/office/powerpoint/2010/main" xmlns="" val="2827716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aims and measures across strategy team measures,</a:t>
            </a:r>
            <a:r>
              <a:rPr lang="en-US" baseline="0" dirty="0" smtClean="0"/>
              <a:t> data sources, and reporting frequency</a:t>
            </a:r>
          </a:p>
          <a:p>
            <a:r>
              <a:rPr lang="en-US" baseline="0" dirty="0" smtClean="0"/>
              <a:t>EED had two quarterly measures from the birth certificate</a:t>
            </a:r>
          </a:p>
          <a:p>
            <a:r>
              <a:rPr lang="en-US" baseline="0" dirty="0" smtClean="0"/>
              <a:t>Smoking cessation had three quarterly measures from the birth certificate</a:t>
            </a:r>
          </a:p>
          <a:p>
            <a:r>
              <a:rPr lang="en-US" baseline="0" dirty="0" smtClean="0"/>
              <a:t>Perinatal regionalization had two measures, one from birth certificate, one from linked birth/death certificates measured semi-annually/annually</a:t>
            </a:r>
          </a:p>
          <a:p>
            <a:r>
              <a:rPr lang="en-US" baseline="0" dirty="0" smtClean="0"/>
              <a:t>Safe Sleep had three semi-annual measures from PRAMS – currently still only have pre-CoIIN data from 2011 – undergoing a major change to electronic submission which should lead to future improvements in timeliness and a provisional system</a:t>
            </a:r>
          </a:p>
          <a:p>
            <a:endParaRPr lang="en-US" baseline="0" dirty="0" smtClean="0"/>
          </a:p>
          <a:p>
            <a:r>
              <a:rPr lang="en-US" baseline="0" dirty="0" smtClean="0"/>
              <a:t>ICC had three semi-annual measures from Medicaid administrative data – unable to get a critical mass of reporting within CoIIN timeframe –denominators varied by state in how they defined women with prior adverse pregnancy outcomes which were the target of state efforts/strategies; no consistent SAS code or data source  (some linked, unlinked).  Definitely lessons learned to support standard methodologies for Medicaid data in the national expansion.</a:t>
            </a:r>
            <a:endParaRPr lang="en-US" dirty="0"/>
          </a:p>
        </p:txBody>
      </p:sp>
      <p:sp>
        <p:nvSpPr>
          <p:cNvPr id="4" name="Slide Number Placeholder 3"/>
          <p:cNvSpPr>
            <a:spLocks noGrp="1"/>
          </p:cNvSpPr>
          <p:nvPr>
            <p:ph type="sldNum" sz="quarter" idx="10"/>
          </p:nvPr>
        </p:nvSpPr>
        <p:spPr/>
        <p:txBody>
          <a:bodyPr/>
          <a:lstStyle/>
          <a:p>
            <a:fld id="{6FF0D1AE-4582-4DE0-94DE-5AC422A12466}" type="slidenum">
              <a:rPr lang="en-US" smtClean="0"/>
              <a:pPr/>
              <a:t>44</a:t>
            </a:fld>
            <a:endParaRPr lang="en-US" dirty="0"/>
          </a:p>
        </p:txBody>
      </p:sp>
    </p:spTree>
    <p:extLst>
      <p:ext uri="{BB962C8B-B14F-4D97-AF65-F5344CB8AC3E}">
        <p14:creationId xmlns:p14="http://schemas.microsoft.com/office/powerpoint/2010/main" xmlns="" val="2060406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smtClean="0"/>
              <a:t>These were some of the steps taken to facilitate the data submission and sharing process</a:t>
            </a:r>
          </a:p>
          <a:p>
            <a:endParaRPr lang="en-US" baseline="0" dirty="0" smtClean="0"/>
          </a:p>
          <a:p>
            <a:r>
              <a:rPr lang="en-US" baseline="0" dirty="0" smtClean="0"/>
              <a:t>We first gathered information on preferences and capacity through the state data liaisons and MCH directors and learned that there was overwhelming demand for a streamlined/unified data submission process across strategy teams and a need for a data use agreement to keep data internal to the QI process and safe space for sharing given that many states don’t routinely release provisional statistics or for these particular measures and want to be protected if rates change from provisional to final</a:t>
            </a:r>
          </a:p>
          <a:p>
            <a:endParaRPr lang="en-US" baseline="0" dirty="0" smtClean="0"/>
          </a:p>
          <a:p>
            <a:r>
              <a:rPr lang="en-US" baseline="0" dirty="0" smtClean="0"/>
              <a:t>ASTHO/AMCHP sent a letter to State leadership (SHOs, MCH Directors, Vital Statistics and Medicaid Directors) to launch the formal request for data tracking and sharing within CoIIN and unite leadership in support of data timeliness</a:t>
            </a:r>
          </a:p>
          <a:p>
            <a:endParaRPr lang="en-US" baseline="0" dirty="0" smtClean="0"/>
          </a:p>
          <a:p>
            <a:r>
              <a:rPr lang="en-US" baseline="0" dirty="0" smtClean="0"/>
              <a:t>States began submitting data on a quarterly basis – six weeks after the close of a quarter</a:t>
            </a:r>
          </a:p>
          <a:p>
            <a:endParaRPr lang="en-US" baseline="0" dirty="0" smtClean="0"/>
          </a:p>
          <a:p>
            <a:r>
              <a:rPr lang="en-US" baseline="0" dirty="0" smtClean="0"/>
              <a:t>Sara Donahue made this a very organized process for states and we’ve had excellent reporting – only one state has yet to submit their 2014 data</a:t>
            </a:r>
          </a:p>
          <a:p>
            <a:endParaRPr lang="en-US" baseline="0" dirty="0" smtClean="0"/>
          </a:p>
          <a:p>
            <a:r>
              <a:rPr lang="en-US" baseline="0" dirty="0" smtClean="0"/>
              <a:t>Data uploaded to dashboard after quality control checks</a:t>
            </a:r>
          </a:p>
        </p:txBody>
      </p:sp>
      <p:sp>
        <p:nvSpPr>
          <p:cNvPr id="4" name="Slide Number Placeholder 3"/>
          <p:cNvSpPr>
            <a:spLocks noGrp="1"/>
          </p:cNvSpPr>
          <p:nvPr>
            <p:ph type="sldNum" sz="quarter" idx="10"/>
          </p:nvPr>
        </p:nvSpPr>
        <p:spPr/>
        <p:txBody>
          <a:bodyPr/>
          <a:lstStyle/>
          <a:p>
            <a:fld id="{30B26969-FFEF-4C6B-A33C-38371FB36DDA}" type="slidenum">
              <a:rPr lang="en-US" smtClean="0"/>
              <a:pPr/>
              <a:t>45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EED, these are the regional total</a:t>
            </a:r>
            <a:r>
              <a:rPr lang="en-US" baseline="0" dirty="0" smtClean="0"/>
              <a:t> lines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Overall, 30% decline in EED…</a:t>
            </a:r>
          </a:p>
          <a:p>
            <a:endParaRPr lang="en-US" baseline="0" dirty="0" smtClean="0"/>
          </a:p>
          <a:p>
            <a:r>
              <a:rPr lang="en-US" baseline="0" dirty="0" smtClean="0"/>
              <a:t>You can see in Region VI (yellow) that is heavily weighted toward TX, progress appeared to decelerate within the CoIIN time frame compared to prior in 2011 – likely because they instituted a state-wide hard stop on reimbursement in Medicaid prior to CoIIN</a:t>
            </a:r>
          </a:p>
          <a:p>
            <a:r>
              <a:rPr lang="en-US" baseline="0" dirty="0" smtClean="0"/>
              <a:t>Region IV (red line) generally accelerated their progress in CoIIN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Average annual change prior to CoIIN was 6% reduction, doubled in first year of CoIIN 12% (9% overall within CoIIN)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F0D1AE-4582-4DE0-94DE-5AC422A12466}" type="slidenum">
              <a:rPr lang="en-US" smtClean="0"/>
              <a:pPr/>
              <a:t>46</a:t>
            </a:fld>
            <a:endParaRPr lang="en-US" dirty="0"/>
          </a:p>
        </p:txBody>
      </p:sp>
    </p:spTree>
    <p:extLst>
      <p:ext uri="{BB962C8B-B14F-4D97-AF65-F5344CB8AC3E}">
        <p14:creationId xmlns:p14="http://schemas.microsoft.com/office/powerpoint/2010/main" xmlns="" val="1824651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37DAF3-B05B-4C82-948E-6635B4EDCEE6}" type="slidenum">
              <a:rPr lang="en-US" altLang="en-US" sz="1200"/>
              <a:pPr/>
              <a:t>47</a:t>
            </a:fld>
            <a:endParaRPr lang="en-US" alt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For Preterm Birth, although</a:t>
            </a:r>
            <a:r>
              <a:rPr lang="en-US" altLang="en-US" baseline="0" dirty="0" smtClean="0"/>
              <a:t> we requested quarterly data—I found that it was choppy, bounced around a lot so I converted it to semi-annual data for this graph</a:t>
            </a:r>
          </a:p>
          <a:p>
            <a:endParaRPr lang="en-US" altLang="en-US" baseline="0" dirty="0" smtClean="0"/>
          </a:p>
          <a:p>
            <a:r>
              <a:rPr lang="en-US" altLang="en-US" baseline="0" dirty="0" smtClean="0"/>
              <a:t>Overall, there was a 5% decline for Black infants, 7% decline for White infants, 6% decline overall</a:t>
            </a:r>
          </a:p>
          <a:p>
            <a:r>
              <a:rPr lang="en-US" altLang="en-US" baseline="0" dirty="0" smtClean="0"/>
              <a:t>11 of 12 reporting states had declines</a:t>
            </a:r>
          </a:p>
          <a:p>
            <a:r>
              <a:rPr lang="en-US" altLang="en-US" baseline="0" dirty="0" smtClean="0"/>
              <a:t>5 states had declines of 10%+</a:t>
            </a:r>
          </a:p>
          <a:p>
            <a:r>
              <a:rPr lang="en-US" altLang="en-US" baseline="0" dirty="0" smtClean="0"/>
              <a:t>3 states reduced disparity by 15%-30%</a:t>
            </a:r>
          </a:p>
          <a:p>
            <a:endParaRPr lang="en-US" altLang="en-US" baseline="0" dirty="0" smtClean="0"/>
          </a:p>
        </p:txBody>
      </p:sp>
      <p:sp>
        <p:nvSpPr>
          <p:cNvPr id="4" name="Slide Number Placeholder 3"/>
          <p:cNvSpPr>
            <a:spLocks noGrp="1"/>
          </p:cNvSpPr>
          <p:nvPr>
            <p:ph type="sldNum" sz="quarter" idx="5"/>
          </p:nvPr>
        </p:nvSpPr>
        <p:spPr/>
        <p:txBody>
          <a:bodyPr/>
          <a:lstStyle/>
          <a:p>
            <a:pPr>
              <a:defRPr/>
            </a:pPr>
            <a:fld id="{37E05D54-DE54-43C5-A059-95993D729143}" type="slidenum">
              <a:rPr lang="en-US" smtClean="0"/>
              <a:pPr>
                <a:defRPr/>
              </a:pPr>
              <a:t>48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Here is Infant Mortality by</a:t>
            </a:r>
            <a:r>
              <a:rPr lang="en-US" altLang="en-US" baseline="0" dirty="0" smtClean="0"/>
              <a:t> Race from 2011 – 2013 for all states across regions IV/VI combined</a:t>
            </a:r>
          </a:p>
          <a:p>
            <a:r>
              <a:rPr lang="en-US" altLang="en-US" baseline="0" dirty="0" smtClean="0"/>
              <a:t>We can see the Black IMR declined by 7%</a:t>
            </a:r>
          </a:p>
          <a:p>
            <a:r>
              <a:rPr lang="en-US" altLang="en-US" baseline="0" dirty="0" smtClean="0"/>
              <a:t>Essentially no change in White IMR and a 3% drop in overall IMR</a:t>
            </a:r>
          </a:p>
          <a:p>
            <a:r>
              <a:rPr lang="en-US" altLang="en-US" baseline="0" dirty="0" smtClean="0"/>
              <a:t>The differential decline for black infants led to a decline in the disparity</a:t>
            </a:r>
          </a:p>
          <a:p>
            <a:r>
              <a:rPr lang="en-US" altLang="en-US" baseline="0" dirty="0" smtClean="0"/>
              <a:t>From a rate ratio of 2.22 to 2.05 – corresponding to a 14% decline  </a:t>
            </a:r>
          </a:p>
          <a:p>
            <a:endParaRPr lang="en-US" altLang="en-US" baseline="0" dirty="0" smtClean="0"/>
          </a:p>
          <a:p>
            <a:r>
              <a:rPr lang="en-US" altLang="en-US" baseline="0" dirty="0" smtClean="0"/>
              <a:t>Really impressive over two years—figures are robust because they contain 13 states combined</a:t>
            </a:r>
          </a:p>
          <a:p>
            <a:endParaRPr lang="en-US" altLang="en-US" baseline="0" dirty="0" smtClean="0"/>
          </a:p>
          <a:p>
            <a:r>
              <a:rPr lang="en-US" altLang="en-US" baseline="0" dirty="0" smtClean="0"/>
              <a:t>Looking at individual state data: 6 of 12 reporting states achieved IMR reductions</a:t>
            </a:r>
          </a:p>
          <a:p>
            <a:r>
              <a:rPr lang="en-US" altLang="en-US" baseline="0" dirty="0" smtClean="0"/>
              <a:t>3 states had declines of 10% or more</a:t>
            </a:r>
          </a:p>
          <a:p>
            <a:r>
              <a:rPr lang="en-US" altLang="en-US" baseline="0" dirty="0" smtClean="0"/>
              <a:t>6 reduced the disparity by 25% or more – sounds dramatic but important to keep in mind that only 2 of those states that optimally lowered the disparity through reductions in both Black and White IMR but steeper drops for Black but 5 did achieve Black reductions of 10% or more; 3 achieved white reductions of 10% or more</a:t>
            </a:r>
            <a:endParaRPr lang="en-US" altLang="en-US" dirty="0" smtClean="0"/>
          </a:p>
        </p:txBody>
      </p:sp>
      <p:sp>
        <p:nvSpPr>
          <p:cNvPr id="4" name="Slide Number Placeholder 3"/>
          <p:cNvSpPr>
            <a:spLocks noGrp="1"/>
          </p:cNvSpPr>
          <p:nvPr>
            <p:ph type="sldNum" sz="quarter" idx="5"/>
          </p:nvPr>
        </p:nvSpPr>
        <p:spPr/>
        <p:txBody>
          <a:bodyPr/>
          <a:lstStyle/>
          <a:p>
            <a:pPr>
              <a:defRPr/>
            </a:pPr>
            <a:fld id="{F8C9D64E-008B-4EA0-BE82-C64568D0EB52}" type="slidenum">
              <a:rPr lang="en-US" smtClean="0"/>
              <a:pPr>
                <a:defRPr/>
              </a:pPr>
              <a:t>49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teams had secondary measures and more than</a:t>
            </a:r>
            <a:r>
              <a:rPr lang="en-US" baseline="0" dirty="0" smtClean="0"/>
              <a:t> 3 primary measures with requests for data overall and by race/ethnicity</a:t>
            </a:r>
          </a:p>
          <a:p>
            <a:r>
              <a:rPr lang="en-US" baseline="0" dirty="0" smtClean="0"/>
              <a:t>Midway through the CoIIN, we streamlined the measures eliminating all secondary measures and several primary measures that weren’t essential and eliminating requests for race/ethnic data where it didn’t make sense (EED—there weren’t disparities; ICC in Medicaid was already focused on a disparate population</a:t>
            </a:r>
          </a:p>
          <a:p>
            <a:endParaRPr lang="en-US" baseline="0" dirty="0" smtClean="0"/>
          </a:p>
          <a:p>
            <a:r>
              <a:rPr lang="en-US" baseline="0" dirty="0" smtClean="0"/>
              <a:t>We had some timeliness challenges with PRAMS and Medicaid data in terms of linkages/access</a:t>
            </a:r>
          </a:p>
          <a:p>
            <a:r>
              <a:rPr lang="en-US" baseline="0" dirty="0" smtClean="0"/>
              <a:t>Working on some additional measures for them as I mentioned – SUID and HEDIS data</a:t>
            </a:r>
          </a:p>
          <a:p>
            <a:endParaRPr lang="en-US" baseline="0" dirty="0" smtClean="0"/>
          </a:p>
          <a:p>
            <a:r>
              <a:rPr lang="en-US" baseline="0" dirty="0" smtClean="0"/>
              <a:t>Another lesson learned was the need to make connections between process and outcome measures to know what changes/strategies resulted in improvements – the Ilab dashboard the NICHQ is developing for the national roll-out will be a one-stop shop where states enter and track both process and outcome measures</a:t>
            </a:r>
          </a:p>
          <a:p>
            <a:endParaRPr lang="en-US" baseline="0" dirty="0" smtClean="0"/>
          </a:p>
          <a:p>
            <a:r>
              <a:rPr lang="en-US" baseline="0" dirty="0" smtClean="0"/>
              <a:t>Also realizing that process measures may change more rapidly than outcome measures for certain strategies – ICC policy and procedural changes were not expected to make immediate changes in outcomes – takes time for full implementation; so for some teams it’s the process or activity measures that are really key within the 18-24 month timeframe of CoIIN</a:t>
            </a:r>
          </a:p>
          <a:p>
            <a:endParaRPr lang="en-US" baseline="0" dirty="0" smtClean="0"/>
          </a:p>
          <a:p>
            <a:r>
              <a:rPr lang="en-US" baseline="0" dirty="0" smtClean="0"/>
              <a:t>And for some teams, the first goal may be improved assessment—perinatal regionalization lacked standardized data on hospital levels of care so it was a huge accomplishment to have developed and piloted a survey to assess equipment and staffing that define levels – we are working to get that instrument added to an AAP hospital survey so we have a true national picture on levels of regionalization for the first time!</a:t>
            </a:r>
          </a:p>
          <a:p>
            <a:r>
              <a:rPr lang="en-US" baseline="0" dirty="0" smtClean="0"/>
              <a:t>So success can come in lots of forms and not just in changing outcomes right away</a:t>
            </a:r>
            <a:endParaRPr lang="en-US" dirty="0"/>
          </a:p>
        </p:txBody>
      </p:sp>
      <p:sp>
        <p:nvSpPr>
          <p:cNvPr id="4" name="Slide Number Placeholder 3"/>
          <p:cNvSpPr>
            <a:spLocks noGrp="1"/>
          </p:cNvSpPr>
          <p:nvPr>
            <p:ph type="sldNum" sz="quarter" idx="10"/>
          </p:nvPr>
        </p:nvSpPr>
        <p:spPr/>
        <p:txBody>
          <a:bodyPr/>
          <a:lstStyle/>
          <a:p>
            <a:fld id="{6FF0D1AE-4582-4DE0-94DE-5AC422A12466}" type="slidenum">
              <a:rPr lang="en-US" smtClean="0"/>
              <a:pPr/>
              <a:t>50</a:t>
            </a:fld>
            <a:endParaRPr lang="en-US" dirty="0"/>
          </a:p>
        </p:txBody>
      </p:sp>
    </p:spTree>
    <p:extLst>
      <p:ext uri="{BB962C8B-B14F-4D97-AF65-F5344CB8AC3E}">
        <p14:creationId xmlns:p14="http://schemas.microsoft.com/office/powerpoint/2010/main" xmlns="" val="449985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Engaging epidemiologists to be critical members of state teams in driving data to action was key – moving forward we have actively encouraged states</a:t>
            </a:r>
            <a:r>
              <a:rPr lang="en-US" baseline="0" dirty="0" smtClean="0"/>
              <a:t> to include an epi on the teams that attended subsequent summits in Region V and the national roll-out; great synergy in the PDSA cycle that requires both data and program staff</a:t>
            </a:r>
          </a:p>
          <a:p>
            <a:endParaRPr lang="en-US" baseline="0" dirty="0" smtClean="0"/>
          </a:p>
          <a:p>
            <a:r>
              <a:rPr lang="en-US" baseline="0" dirty="0" smtClean="0"/>
              <a:t>Timeliness of vital statistics was another huge win – all but two states in the country now have the electronic birth certificate and registration system; CoIIN provided a platform to breakdown political barriers to access and protect sensitivities related to provisional data.  The South really provided an example for the roll-out about just how timely vitals can be.</a:t>
            </a:r>
          </a:p>
          <a:p>
            <a:endParaRPr lang="en-US" baseline="0" dirty="0" smtClean="0"/>
          </a:p>
          <a:p>
            <a:r>
              <a:rPr lang="en-US" baseline="0" dirty="0" smtClean="0"/>
              <a:t>CoIIN also helped to leverage resources to improve timeliness in other data systems—we know PRAMS is working on it and CMS and CDC have sponsored linkage trainings for Medicaid data; helped to foster critical partnerships around data</a:t>
            </a:r>
          </a:p>
          <a:p>
            <a:endParaRPr lang="en-US" baseline="0" dirty="0" smtClean="0"/>
          </a:p>
          <a:p>
            <a:r>
              <a:rPr lang="en-US" baseline="0" dirty="0" smtClean="0"/>
              <a:t>Data innovations and quality improvement – some states developed hospital feedback loops with the birth certificate—this is what the BC is saying your rate of EED is—motivate them to improve accuracy and documentation of conditions on the birth certificate. Similarly, others did validations against medical records with clerk training to improve data quality. TN did real time tracking of SUID cases. </a:t>
            </a:r>
          </a:p>
          <a:p>
            <a:endParaRPr lang="en-US" baseline="0" dirty="0" smtClean="0"/>
          </a:p>
          <a:p>
            <a:r>
              <a:rPr lang="en-US" baseline="0" dirty="0" smtClean="0"/>
              <a:t>SAS code shared in this platform of collaborative learning</a:t>
            </a:r>
          </a:p>
          <a:p>
            <a:endParaRPr lang="en-US" baseline="0" dirty="0" smtClean="0"/>
          </a:p>
          <a:p>
            <a:r>
              <a:rPr lang="en-US" baseline="0" dirty="0" smtClean="0"/>
              <a:t>SSDI funding to support data availability, timeliness, quality – workgroups formed on standards for data timeliness, within-state sharing agreements for data linkages –ongoing resource with a built in CoIIN component moving forward to FY15</a:t>
            </a:r>
            <a:endParaRPr lang="en-US" dirty="0"/>
          </a:p>
        </p:txBody>
      </p:sp>
      <p:sp>
        <p:nvSpPr>
          <p:cNvPr id="4" name="Slide Number Placeholder 3"/>
          <p:cNvSpPr>
            <a:spLocks noGrp="1"/>
          </p:cNvSpPr>
          <p:nvPr>
            <p:ph type="sldNum" sz="quarter" idx="10"/>
          </p:nvPr>
        </p:nvSpPr>
        <p:spPr/>
        <p:txBody>
          <a:bodyPr/>
          <a:lstStyle/>
          <a:p>
            <a:fld id="{6FF0D1AE-4582-4DE0-94DE-5AC422A12466}" type="slidenum">
              <a:rPr lang="en-US" smtClean="0"/>
              <a:pPr/>
              <a:t>51</a:t>
            </a:fld>
            <a:endParaRPr lang="en-US" dirty="0"/>
          </a:p>
        </p:txBody>
      </p:sp>
    </p:spTree>
    <p:extLst>
      <p:ext uri="{BB962C8B-B14F-4D97-AF65-F5344CB8AC3E}">
        <p14:creationId xmlns:p14="http://schemas.microsoft.com/office/powerpoint/2010/main" xmlns="" val="389769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endParaRPr lang="en-US" dirty="0" smtClean="0"/>
          </a:p>
        </p:txBody>
      </p:sp>
      <p:sp>
        <p:nvSpPr>
          <p:cNvPr id="40963" name="Slide Number Placeholder 3"/>
          <p:cNvSpPr>
            <a:spLocks noGrp="1"/>
          </p:cNvSpPr>
          <p:nvPr>
            <p:ph type="sldNum" sz="quarter" idx="5"/>
          </p:nvPr>
        </p:nvSpPr>
        <p:spPr>
          <a:noFill/>
        </p:spPr>
        <p:txBody>
          <a:bodyPr/>
          <a:lstStyle/>
          <a:p>
            <a:fld id="{8F9FCDF1-C712-4EFB-A856-93515814845F}" type="slidenum">
              <a:rPr lang="en-US"/>
              <a:pPr/>
              <a:t>11</a:t>
            </a:fld>
            <a:endParaRPr lang="en-US" dirty="0"/>
          </a:p>
        </p:txBody>
      </p:sp>
    </p:spTree>
    <p:extLst>
      <p:ext uri="{BB962C8B-B14F-4D97-AF65-F5344CB8AC3E}">
        <p14:creationId xmlns:p14="http://schemas.microsoft.com/office/powerpoint/2010/main" xmlns="" val="385411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05FA01D-0F9C-4312-AB54-F2892ACC1BEB}"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xmlns="" val="2380377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05FA01D-0F9C-4312-AB54-F2892ACC1BEB}"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xmlns="" val="2380377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5FD115D-14D9-42F8-B3F6-3742A5679E7D}" type="slidenum">
              <a:rPr lang="en-US" smtClean="0"/>
              <a:pPr/>
              <a:t>12</a:t>
            </a:fld>
            <a:endParaRPr lang="en-US" dirty="0" smtClean="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xmlns="" val="2708690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mostly basic pointers Kristin’s gone over and what I really wanted to impress upon you here is </a:t>
            </a:r>
          </a:p>
          <a:p>
            <a:r>
              <a:rPr lang="en-US" dirty="0" smtClean="0"/>
              <a:t>#3 Y-axis – to really zoom in on the variation so you can better see the changes</a:t>
            </a:r>
          </a:p>
          <a:p>
            <a:r>
              <a:rPr lang="en-US" dirty="0" smtClean="0"/>
              <a:t>Rule of thumb – quarter of</a:t>
            </a:r>
            <a:r>
              <a:rPr lang="en-US" baseline="0" dirty="0" smtClean="0"/>
              <a:t> space below lowest point, quarter above –so most 50% is viewing the actual data</a:t>
            </a:r>
          </a:p>
          <a:p>
            <a:endParaRPr lang="en-US" baseline="0" dirty="0" smtClean="0"/>
          </a:p>
          <a:p>
            <a:r>
              <a:rPr lang="en-US" baseline="0" dirty="0" smtClean="0"/>
              <a:t>At first, I felt I was kind of cheating by doing this – how to lie with statistics , changes look a lot more impressive – ideally show 0 – 100%   But point of QI is to examine that variation not show absolute scale/values; make note of scale or use the same scale when comparing across graphs</a:t>
            </a:r>
            <a:endParaRPr lang="en-US" dirty="0"/>
          </a:p>
        </p:txBody>
      </p:sp>
      <p:sp>
        <p:nvSpPr>
          <p:cNvPr id="4" name="Slide Number Placeholder 3"/>
          <p:cNvSpPr>
            <a:spLocks noGrp="1"/>
          </p:cNvSpPr>
          <p:nvPr>
            <p:ph type="sldNum" sz="quarter" idx="10"/>
          </p:nvPr>
        </p:nvSpPr>
        <p:spPr/>
        <p:txBody>
          <a:bodyPr/>
          <a:lstStyle/>
          <a:p>
            <a:fld id="{E07BA3BA-47B2-40D9-8441-7C453EE02031}" type="slidenum">
              <a:rPr lang="en-US" smtClean="0"/>
              <a:pPr/>
              <a:t>13</a:t>
            </a:fld>
            <a:endParaRPr lang="en-US" dirty="0"/>
          </a:p>
        </p:txBody>
      </p:sp>
    </p:spTree>
    <p:extLst>
      <p:ext uri="{BB962C8B-B14F-4D97-AF65-F5344CB8AC3E}">
        <p14:creationId xmlns:p14="http://schemas.microsoft.com/office/powerpoint/2010/main" xmlns="" val="2363162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smtClean="0"/>
              <a:t>Feels like phase 10 – more detail on subsequent</a:t>
            </a:r>
            <a:r>
              <a:rPr lang="en-US" baseline="0" dirty="0" smtClean="0"/>
              <a:t> slides</a:t>
            </a:r>
            <a:endParaRPr lang="en-US" dirty="0"/>
          </a:p>
        </p:txBody>
      </p:sp>
      <p:sp>
        <p:nvSpPr>
          <p:cNvPr id="4" name="Slide Number Placeholder 3"/>
          <p:cNvSpPr>
            <a:spLocks noGrp="1"/>
          </p:cNvSpPr>
          <p:nvPr>
            <p:ph type="sldNum" sz="quarter" idx="10"/>
          </p:nvPr>
        </p:nvSpPr>
        <p:spPr/>
        <p:txBody>
          <a:bodyPr/>
          <a:lstStyle/>
          <a:p>
            <a:fld id="{E07BA3BA-47B2-40D9-8441-7C453EE02031}" type="slidenum">
              <a:rPr lang="en-US" smtClean="0"/>
              <a:pPr/>
              <a:t>14</a:t>
            </a:fld>
            <a:endParaRPr lang="en-US" dirty="0"/>
          </a:p>
        </p:txBody>
      </p:sp>
    </p:spTree>
    <p:extLst>
      <p:ext uri="{BB962C8B-B14F-4D97-AF65-F5344CB8AC3E}">
        <p14:creationId xmlns:p14="http://schemas.microsoft.com/office/powerpoint/2010/main" xmlns="" val="440936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7BA3BA-47B2-40D9-8441-7C453EE02031}" type="slidenum">
              <a:rPr lang="en-US" smtClean="0"/>
              <a:pPr/>
              <a:t>15</a:t>
            </a:fld>
            <a:endParaRPr lang="en-US" dirty="0"/>
          </a:p>
        </p:txBody>
      </p:sp>
    </p:spTree>
    <p:extLst>
      <p:ext uri="{BB962C8B-B14F-4D97-AF65-F5344CB8AC3E}">
        <p14:creationId xmlns:p14="http://schemas.microsoft.com/office/powerpoint/2010/main" xmlns="" val="271269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indicate something is affecting the process</a:t>
            </a:r>
          </a:p>
          <a:p>
            <a:r>
              <a:rPr lang="en-US" dirty="0" smtClean="0"/>
              <a:t>Similar to Rule 1 in kind of identifying shifts</a:t>
            </a:r>
            <a:r>
              <a:rPr lang="en-US" baseline="0" dirty="0" smtClean="0"/>
              <a:t> in the process but doesn’t require a certain number of points (6 points below or above)</a:t>
            </a:r>
          </a:p>
          <a:p>
            <a:r>
              <a:rPr lang="en-US" baseline="0" dirty="0" smtClean="0"/>
              <a:t>If you have only one crossing for example that means half are below and half are above the median – shift might have occurred</a:t>
            </a:r>
          </a:p>
          <a:p>
            <a:endParaRPr lang="en-US" baseline="0" dirty="0" smtClean="0"/>
          </a:p>
          <a:p>
            <a:r>
              <a:rPr lang="en-US" baseline="0" dirty="0" smtClean="0"/>
              <a:t>Having too many crossings could be an indication that if you have some of kind of </a:t>
            </a:r>
            <a:r>
              <a:rPr lang="en-US" baseline="0" dirty="0" err="1" smtClean="0"/>
              <a:t>cyclicity</a:t>
            </a:r>
            <a:r>
              <a:rPr lang="en-US" baseline="0" dirty="0" smtClean="0"/>
              <a:t> that should be explored</a:t>
            </a:r>
          </a:p>
          <a:p>
            <a:r>
              <a:rPr lang="en-US" baseline="0" dirty="0" smtClean="0"/>
              <a:t>For example, something that might happen in a certain month/quarter of every year, day of week – if identified could help to minimize variation in a positive direction. </a:t>
            </a:r>
          </a:p>
          <a:p>
            <a:endParaRPr lang="en-US" baseline="0" dirty="0" smtClean="0"/>
          </a:p>
          <a:p>
            <a:r>
              <a:rPr lang="en-US" baseline="0" dirty="0" smtClean="0"/>
              <a:t>Tried to figure out pattern – looks like you basically take a third of points (lower run) and add half of points to that for upper</a:t>
            </a:r>
            <a:endParaRPr lang="en-US" dirty="0"/>
          </a:p>
        </p:txBody>
      </p:sp>
      <p:sp>
        <p:nvSpPr>
          <p:cNvPr id="4" name="Slide Number Placeholder 3"/>
          <p:cNvSpPr>
            <a:spLocks noGrp="1"/>
          </p:cNvSpPr>
          <p:nvPr>
            <p:ph type="sldNum" sz="quarter" idx="10"/>
          </p:nvPr>
        </p:nvSpPr>
        <p:spPr/>
        <p:txBody>
          <a:bodyPr/>
          <a:lstStyle/>
          <a:p>
            <a:fld id="{E07BA3BA-47B2-40D9-8441-7C453EE02031}" type="slidenum">
              <a:rPr lang="en-US" smtClean="0"/>
              <a:pPr/>
              <a:t>17</a:t>
            </a:fld>
            <a:endParaRPr lang="en-US" dirty="0"/>
          </a:p>
        </p:txBody>
      </p:sp>
    </p:spTree>
    <p:extLst>
      <p:ext uri="{BB962C8B-B14F-4D97-AF65-F5344CB8AC3E}">
        <p14:creationId xmlns:p14="http://schemas.microsoft.com/office/powerpoint/2010/main" xmlns="" val="294942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just like a shift – just didn’t have six</a:t>
            </a:r>
            <a:r>
              <a:rPr lang="en-US" baseline="0" dirty="0" smtClean="0"/>
              <a:t> on either side</a:t>
            </a:r>
          </a:p>
          <a:p>
            <a:r>
              <a:rPr lang="en-US" baseline="0" dirty="0" smtClean="0"/>
              <a:t>May be useful when you have fewer data points</a:t>
            </a:r>
            <a:endParaRPr lang="en-US" dirty="0"/>
          </a:p>
        </p:txBody>
      </p:sp>
      <p:sp>
        <p:nvSpPr>
          <p:cNvPr id="4" name="Slide Number Placeholder 3"/>
          <p:cNvSpPr>
            <a:spLocks noGrp="1"/>
          </p:cNvSpPr>
          <p:nvPr>
            <p:ph type="sldNum" sz="quarter" idx="10"/>
          </p:nvPr>
        </p:nvSpPr>
        <p:spPr/>
        <p:txBody>
          <a:bodyPr/>
          <a:lstStyle/>
          <a:p>
            <a:fld id="{E07BA3BA-47B2-40D9-8441-7C453EE02031}" type="slidenum">
              <a:rPr lang="en-US" smtClean="0"/>
              <a:pPr/>
              <a:t>18</a:t>
            </a:fld>
            <a:endParaRPr lang="en-US" dirty="0"/>
          </a:p>
        </p:txBody>
      </p:sp>
    </p:spTree>
    <p:extLst>
      <p:ext uri="{BB962C8B-B14F-4D97-AF65-F5344CB8AC3E}">
        <p14:creationId xmlns:p14="http://schemas.microsoft.com/office/powerpoint/2010/main" xmlns="" val="4108613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43011"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3012" name="Rectangle 4"/>
          <p:cNvSpPr>
            <a:spLocks noGrp="1" noChangeArrowheads="1"/>
          </p:cNvSpPr>
          <p:nvPr>
            <p:ph type="dt" sz="half" idx="2"/>
          </p:nvPr>
        </p:nvSpPr>
        <p:spPr/>
        <p:txBody>
          <a:bodyPr/>
          <a:lstStyle>
            <a:lvl1pPr>
              <a:defRPr sz="1200"/>
            </a:lvl1pPr>
          </a:lstStyle>
          <a:p>
            <a:endParaRPr lang="en-US" dirty="0"/>
          </a:p>
        </p:txBody>
      </p:sp>
      <p:sp>
        <p:nvSpPr>
          <p:cNvPr id="43013" name="Rectangle 5"/>
          <p:cNvSpPr>
            <a:spLocks noGrp="1" noChangeArrowheads="1"/>
          </p:cNvSpPr>
          <p:nvPr>
            <p:ph type="ftr" sz="quarter" idx="3"/>
          </p:nvPr>
        </p:nvSpPr>
        <p:spPr/>
        <p:txBody>
          <a:bodyPr/>
          <a:lstStyle>
            <a:lvl1pPr>
              <a:defRPr sz="1200"/>
            </a:lvl1pPr>
          </a:lstStyle>
          <a:p>
            <a:endParaRPr lang="en-US" dirty="0"/>
          </a:p>
        </p:txBody>
      </p:sp>
      <p:sp>
        <p:nvSpPr>
          <p:cNvPr id="43014" name="Rectangle 6"/>
          <p:cNvSpPr>
            <a:spLocks noGrp="1" noChangeArrowheads="1"/>
          </p:cNvSpPr>
          <p:nvPr>
            <p:ph type="sldNum" sz="quarter" idx="4"/>
          </p:nvPr>
        </p:nvSpPr>
        <p:spPr/>
        <p:txBody>
          <a:bodyPr/>
          <a:lstStyle>
            <a:lvl1pPr>
              <a:defRPr sz="1200"/>
            </a:lvl1pPr>
          </a:lstStyle>
          <a:p>
            <a:fld id="{36F011FD-6EAB-49A9-866B-607DF6C2766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6F011FD-6EAB-49A9-866B-607DF6C276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6F011FD-6EAB-49A9-866B-607DF6C2766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944562"/>
          </a:xfrm>
        </p:spPr>
        <p:txBody>
          <a:bodyPr/>
          <a:lstStyle>
            <a:lvl1pPr>
              <a:defRPr>
                <a:solidFill>
                  <a:srgbClr val="66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953000"/>
          </a:xfrm>
        </p:spPr>
        <p:txBody>
          <a:bodyPr/>
          <a:lstStyle>
            <a:lvl1pPr marL="0" indent="0">
              <a:spcBef>
                <a:spcPts val="0"/>
              </a:spcBef>
              <a:buNone/>
              <a:defRPr/>
            </a:lvl1pPr>
            <a:lvl2pPr>
              <a:spcBef>
                <a:spcPts val="0"/>
              </a:spcBef>
              <a:buNone/>
              <a:defRPr sz="2800"/>
            </a:lvl2pPr>
            <a:lvl3pPr>
              <a:spcBef>
                <a:spcPts val="0"/>
              </a:spcBef>
              <a:buNone/>
              <a:defRPr sz="2800"/>
            </a:lvl3pPr>
            <a:lvl4pPr>
              <a:spcBef>
                <a:spcPts val="0"/>
              </a:spcBef>
              <a:buNone/>
              <a:defRPr sz="2800"/>
            </a:lvl4pPr>
            <a:lvl5pPr>
              <a:spcBef>
                <a:spcPts val="0"/>
              </a:spcBef>
              <a:buNone/>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934200" y="6457950"/>
            <a:ext cx="2133600" cy="476250"/>
          </a:xfrm>
        </p:spPr>
        <p:txBody>
          <a:bodyPr/>
          <a:lstStyle>
            <a:lvl1pPr>
              <a:defRPr/>
            </a:lvl1pPr>
          </a:lstStyle>
          <a:p>
            <a:fld id="{A6164360-CEEF-4DE7-8EE3-DAD6E4DDA73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6F011FD-6EAB-49A9-866B-607DF6C2766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6F011FD-6EAB-49A9-866B-607DF6C2766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6F011FD-6EAB-49A9-866B-607DF6C2766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36F011FD-6EAB-49A9-866B-607DF6C276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4" name="Slide Number Placeholder 3"/>
          <p:cNvSpPr>
            <a:spLocks noGrp="1"/>
          </p:cNvSpPr>
          <p:nvPr>
            <p:ph type="sldNum" sz="quarter" idx="12"/>
          </p:nvPr>
        </p:nvSpPr>
        <p:spPr>
          <a:xfrm>
            <a:off x="6934200" y="6381750"/>
            <a:ext cx="2133600" cy="476250"/>
          </a:xfrm>
        </p:spPr>
        <p:txBody>
          <a:bodyPr/>
          <a:lstStyle>
            <a:lvl1pPr>
              <a:defRPr/>
            </a:lvl1pPr>
          </a:lstStyle>
          <a:p>
            <a:fld id="{36F011FD-6EAB-49A9-866B-607DF6C276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6F011FD-6EAB-49A9-866B-607DF6C2766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6F011FD-6EAB-49A9-866B-607DF6C2766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bright="40000" contrast="-30000"/>
          </a:blip>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rebuchet MS" pitchFamily="34" charset="0"/>
              </a:defRPr>
            </a:lvl1pPr>
          </a:lstStyle>
          <a:p>
            <a:endParaRPr lang="en-US" dirty="0"/>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rebuchet MS" pitchFamily="34" charset="0"/>
              </a:defRPr>
            </a:lvl1pPr>
          </a:lstStyle>
          <a:p>
            <a:endParaRPr lang="en-US" dirty="0"/>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pitchFamily="34" charset="0"/>
              </a:defRPr>
            </a:lvl1pPr>
          </a:lstStyle>
          <a:p>
            <a:fld id="{36F011FD-6EAB-49A9-866B-607DF6C2766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3600" b="1">
          <a:solidFill>
            <a:srgbClr val="7A3D00"/>
          </a:solidFill>
          <a:latin typeface="+mj-lt"/>
          <a:ea typeface="+mj-ea"/>
          <a:cs typeface="+mj-cs"/>
        </a:defRPr>
      </a:lvl1pPr>
      <a:lvl2pPr algn="ctr" rtl="0" eaLnBrk="1" fontAlgn="base" hangingPunct="1">
        <a:spcBef>
          <a:spcPct val="0"/>
        </a:spcBef>
        <a:spcAft>
          <a:spcPct val="0"/>
        </a:spcAft>
        <a:defRPr sz="3600" b="1">
          <a:solidFill>
            <a:srgbClr val="7A3D00"/>
          </a:solidFill>
          <a:latin typeface="Times New Roman" pitchFamily="18" charset="0"/>
        </a:defRPr>
      </a:lvl2pPr>
      <a:lvl3pPr algn="ctr" rtl="0" eaLnBrk="1" fontAlgn="base" hangingPunct="1">
        <a:spcBef>
          <a:spcPct val="0"/>
        </a:spcBef>
        <a:spcAft>
          <a:spcPct val="0"/>
        </a:spcAft>
        <a:defRPr sz="3600" b="1">
          <a:solidFill>
            <a:srgbClr val="7A3D00"/>
          </a:solidFill>
          <a:latin typeface="Times New Roman" pitchFamily="18" charset="0"/>
        </a:defRPr>
      </a:lvl3pPr>
      <a:lvl4pPr algn="ctr" rtl="0" eaLnBrk="1" fontAlgn="base" hangingPunct="1">
        <a:spcBef>
          <a:spcPct val="0"/>
        </a:spcBef>
        <a:spcAft>
          <a:spcPct val="0"/>
        </a:spcAft>
        <a:defRPr sz="3600" b="1">
          <a:solidFill>
            <a:srgbClr val="7A3D00"/>
          </a:solidFill>
          <a:latin typeface="Times New Roman" pitchFamily="18" charset="0"/>
        </a:defRPr>
      </a:lvl4pPr>
      <a:lvl5pPr algn="ctr" rtl="0" eaLnBrk="1" fontAlgn="base" hangingPunct="1">
        <a:spcBef>
          <a:spcPct val="0"/>
        </a:spcBef>
        <a:spcAft>
          <a:spcPct val="0"/>
        </a:spcAft>
        <a:defRPr sz="3600" b="1">
          <a:solidFill>
            <a:srgbClr val="7A3D00"/>
          </a:solidFill>
          <a:latin typeface="Times New Roman" pitchFamily="18" charset="0"/>
        </a:defRPr>
      </a:lvl5pPr>
      <a:lvl6pPr marL="457200" algn="ctr" rtl="0" eaLnBrk="1" fontAlgn="base" hangingPunct="1">
        <a:spcBef>
          <a:spcPct val="0"/>
        </a:spcBef>
        <a:spcAft>
          <a:spcPct val="0"/>
        </a:spcAft>
        <a:defRPr sz="3600" b="1">
          <a:solidFill>
            <a:srgbClr val="7A3D00"/>
          </a:solidFill>
          <a:latin typeface="Times New Roman" pitchFamily="18" charset="0"/>
        </a:defRPr>
      </a:lvl6pPr>
      <a:lvl7pPr marL="914400" algn="ctr" rtl="0" eaLnBrk="1" fontAlgn="base" hangingPunct="1">
        <a:spcBef>
          <a:spcPct val="0"/>
        </a:spcBef>
        <a:spcAft>
          <a:spcPct val="0"/>
        </a:spcAft>
        <a:defRPr sz="3600" b="1">
          <a:solidFill>
            <a:srgbClr val="7A3D00"/>
          </a:solidFill>
          <a:latin typeface="Times New Roman" pitchFamily="18" charset="0"/>
        </a:defRPr>
      </a:lvl7pPr>
      <a:lvl8pPr marL="1371600" algn="ctr" rtl="0" eaLnBrk="1" fontAlgn="base" hangingPunct="1">
        <a:spcBef>
          <a:spcPct val="0"/>
        </a:spcBef>
        <a:spcAft>
          <a:spcPct val="0"/>
        </a:spcAft>
        <a:defRPr sz="3600" b="1">
          <a:solidFill>
            <a:srgbClr val="7A3D00"/>
          </a:solidFill>
          <a:latin typeface="Times New Roman" pitchFamily="18" charset="0"/>
        </a:defRPr>
      </a:lvl8pPr>
      <a:lvl9pPr marL="1828800" algn="ctr" rtl="0" eaLnBrk="1" fontAlgn="base" hangingPunct="1">
        <a:spcBef>
          <a:spcPct val="0"/>
        </a:spcBef>
        <a:spcAft>
          <a:spcPct val="0"/>
        </a:spcAft>
        <a:defRPr sz="3600" b="1">
          <a:solidFill>
            <a:srgbClr val="7A3D00"/>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hirai@hrsa.gov" TargetMode="External"/><Relationship Id="rId2" Type="http://schemas.openxmlformats.org/officeDocument/2006/relationships/hyperlink" Target="mailto:drose@uic.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ncabsi.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ihi.org/resources/Pages/Tools/RunChart.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2362200"/>
          </a:xfrm>
        </p:spPr>
        <p:txBody>
          <a:bodyPr/>
          <a:lstStyle/>
          <a:p>
            <a:r>
              <a:rPr lang="en-US" sz="3200" dirty="0" smtClean="0">
                <a:solidFill>
                  <a:srgbClr val="333399">
                    <a:lumMod val="50000"/>
                  </a:srgbClr>
                </a:solidFill>
              </a:rPr>
              <a:t>Friday June 5, 2015, 10:-11:30</a:t>
            </a:r>
            <a:br>
              <a:rPr lang="en-US" sz="3200" dirty="0" smtClean="0">
                <a:solidFill>
                  <a:srgbClr val="333399">
                    <a:lumMod val="50000"/>
                  </a:srgbClr>
                </a:solidFill>
              </a:rPr>
            </a:br>
            <a:r>
              <a:rPr lang="en-US" sz="3200" dirty="0" smtClean="0">
                <a:solidFill>
                  <a:srgbClr val="333399">
                    <a:lumMod val="50000"/>
                  </a:srgbClr>
                </a:solidFill>
              </a:rPr>
              <a:t>Training Course in MCH Epidemiology </a:t>
            </a:r>
            <a:r>
              <a:rPr lang="en-US" dirty="0" smtClean="0"/>
              <a:t/>
            </a:r>
            <a:br>
              <a:rPr lang="en-US" dirty="0" smtClean="0"/>
            </a:br>
            <a:r>
              <a:rPr lang="en-US" sz="1400" dirty="0" smtClean="0"/>
              <a:t/>
            </a:r>
            <a:br>
              <a:rPr lang="en-US" sz="1400" dirty="0" smtClean="0"/>
            </a:br>
            <a:r>
              <a:rPr lang="en-US" dirty="0" smtClean="0"/>
              <a:t>Analytic Methods for </a:t>
            </a:r>
            <a:br>
              <a:rPr lang="en-US" dirty="0" smtClean="0"/>
            </a:br>
            <a:r>
              <a:rPr lang="en-US" dirty="0" smtClean="0"/>
              <a:t>Quality Improvement</a:t>
            </a:r>
            <a:endParaRPr lang="en-US" dirty="0"/>
          </a:p>
        </p:txBody>
      </p:sp>
      <p:sp>
        <p:nvSpPr>
          <p:cNvPr id="3" name="Subtitle 2"/>
          <p:cNvSpPr>
            <a:spLocks noGrp="1"/>
          </p:cNvSpPr>
          <p:nvPr>
            <p:ph type="subTitle" idx="1"/>
          </p:nvPr>
        </p:nvSpPr>
        <p:spPr>
          <a:xfrm>
            <a:off x="228600" y="4017818"/>
            <a:ext cx="4495800" cy="1676400"/>
          </a:xfrm>
        </p:spPr>
        <p:txBody>
          <a:bodyPr/>
          <a:lstStyle/>
          <a:p>
            <a:pPr marL="234950" lvl="3">
              <a:spcBef>
                <a:spcPts val="0"/>
              </a:spcBef>
              <a:buNone/>
            </a:pPr>
            <a:r>
              <a:rPr lang="en-US" sz="2000" dirty="0" smtClean="0"/>
              <a:t>Deb Rosenberg, PhD</a:t>
            </a:r>
          </a:p>
          <a:p>
            <a:pPr marL="234950" lvl="3">
              <a:spcBef>
                <a:spcPts val="0"/>
              </a:spcBef>
              <a:buNone/>
            </a:pPr>
            <a:r>
              <a:rPr lang="en-US" sz="2000" dirty="0" smtClean="0"/>
              <a:t>Research Associate Professor</a:t>
            </a:r>
          </a:p>
          <a:p>
            <a:pPr marL="234950" lvl="3">
              <a:spcBef>
                <a:spcPts val="0"/>
              </a:spcBef>
              <a:buNone/>
            </a:pPr>
            <a:r>
              <a:rPr lang="en-US" sz="2000" dirty="0" smtClean="0"/>
              <a:t>Epidemiology and Biostatistics</a:t>
            </a:r>
          </a:p>
          <a:p>
            <a:pPr marL="234950" lvl="3">
              <a:spcBef>
                <a:spcPts val="0"/>
              </a:spcBef>
              <a:buNone/>
            </a:pPr>
            <a:r>
              <a:rPr lang="en-US" sz="2000" dirty="0" smtClean="0"/>
              <a:t>U of IL at Chicago, Schl of Public Health</a:t>
            </a:r>
          </a:p>
          <a:p>
            <a:pPr marL="234950" lvl="3">
              <a:spcBef>
                <a:spcPts val="0"/>
              </a:spcBef>
              <a:buNone/>
            </a:pPr>
            <a:r>
              <a:rPr lang="en-US" sz="2000" dirty="0" smtClean="0">
                <a:hlinkClick r:id="rId2"/>
              </a:rPr>
              <a:t>drose@uic.edu</a:t>
            </a:r>
            <a:endParaRPr lang="en-US" dirty="0"/>
          </a:p>
        </p:txBody>
      </p:sp>
      <p:sp>
        <p:nvSpPr>
          <p:cNvPr id="4" name="TextBox 3"/>
          <p:cNvSpPr txBox="1"/>
          <p:nvPr/>
        </p:nvSpPr>
        <p:spPr>
          <a:xfrm>
            <a:off x="4724400" y="3976255"/>
            <a:ext cx="3962400" cy="1631216"/>
          </a:xfrm>
          <a:prstGeom prst="rect">
            <a:avLst/>
          </a:prstGeom>
          <a:noFill/>
        </p:spPr>
        <p:txBody>
          <a:bodyPr wrap="square" rtlCol="0">
            <a:spAutoFit/>
          </a:bodyPr>
          <a:lstStyle/>
          <a:p>
            <a:r>
              <a:rPr lang="en-US" sz="2000" dirty="0" smtClean="0"/>
              <a:t>Ashley Hirai, PhD</a:t>
            </a:r>
          </a:p>
          <a:p>
            <a:r>
              <a:rPr lang="en-US" sz="2000" dirty="0" smtClean="0"/>
              <a:t>Senior Health Scientist</a:t>
            </a:r>
          </a:p>
          <a:p>
            <a:r>
              <a:rPr lang="en-US" sz="2000" dirty="0" smtClean="0"/>
              <a:t>Office of Epidemiology &amp; Research</a:t>
            </a:r>
          </a:p>
          <a:p>
            <a:r>
              <a:rPr lang="en-US" sz="2000" dirty="0" smtClean="0"/>
              <a:t>Maternal and Child Health Bureau</a:t>
            </a:r>
          </a:p>
          <a:p>
            <a:r>
              <a:rPr lang="en-US" sz="2000" dirty="0" smtClean="0">
                <a:hlinkClick r:id="rId3"/>
              </a:rPr>
              <a:t>ahirai@hrsa.gov</a:t>
            </a:r>
            <a:r>
              <a:rPr lang="en-US" sz="2000"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Improvement </a:t>
            </a:r>
            <a:endParaRPr lang="en-US" dirty="0"/>
          </a:p>
        </p:txBody>
      </p:sp>
      <p:sp>
        <p:nvSpPr>
          <p:cNvPr id="3" name="Content Placeholder 2"/>
          <p:cNvSpPr>
            <a:spLocks noGrp="1"/>
          </p:cNvSpPr>
          <p:nvPr>
            <p:ph idx="1"/>
          </p:nvPr>
        </p:nvSpPr>
        <p:spPr>
          <a:xfrm>
            <a:off x="304800" y="1524000"/>
            <a:ext cx="8534400" cy="4876800"/>
          </a:xfrm>
        </p:spPr>
        <p:txBody>
          <a:bodyPr/>
          <a:lstStyle/>
          <a:p>
            <a:pPr algn="ctr"/>
            <a:r>
              <a:rPr lang="en-US" b="1" dirty="0" smtClean="0">
                <a:solidFill>
                  <a:srgbClr val="A88000"/>
                </a:solidFill>
              </a:rPr>
              <a:t>Terminology: Run charts and control charts</a:t>
            </a:r>
          </a:p>
          <a:p>
            <a:pPr algn="ctr"/>
            <a:r>
              <a:rPr lang="en-US" b="1" dirty="0" smtClean="0">
                <a:solidFill>
                  <a:srgbClr val="A88000"/>
                </a:solidFill>
              </a:rPr>
              <a:t>Trend Graphs in the QI World</a:t>
            </a:r>
          </a:p>
          <a:p>
            <a:pPr algn="ctr"/>
            <a:endParaRPr lang="en-US" sz="1200" dirty="0" smtClean="0"/>
          </a:p>
          <a:p>
            <a:pPr marL="506413" indent="-506413">
              <a:buClr>
                <a:schemeClr val="accent2">
                  <a:lumMod val="50000"/>
                </a:schemeClr>
              </a:buClr>
              <a:buSzPct val="80000"/>
              <a:buFont typeface="Wingdings" pitchFamily="2" charset="2"/>
              <a:buChar char="n"/>
            </a:pPr>
            <a:r>
              <a:rPr lang="en-US" dirty="0" smtClean="0"/>
              <a:t>A "run" refers to a consistency in points (not a consensus number, but typically at least 5)—contiguous points are above or below average, or monotonically increasing or decreasing</a:t>
            </a:r>
          </a:p>
          <a:p>
            <a:pPr marL="506413" indent="-506413">
              <a:buClr>
                <a:schemeClr val="accent2">
                  <a:lumMod val="50000"/>
                </a:schemeClr>
              </a:buClr>
              <a:buSzPct val="80000"/>
              <a:buFont typeface="Wingdings" pitchFamily="2" charset="2"/>
              <a:buChar char="n"/>
            </a:pPr>
            <a:r>
              <a:rPr lang="en-US" dirty="0" smtClean="0"/>
              <a:t>A "control" chart adds limits or boundaries for the process being measured—often the mean and +/- standard deviation, or the median and interquartile range are plotted.</a:t>
            </a:r>
          </a:p>
          <a:p>
            <a:pPr algn="ctr"/>
            <a:endParaRPr lang="en-US" dirty="0" smtClean="0"/>
          </a:p>
          <a:p>
            <a:endParaRPr lang="en-US" dirty="0" smtClean="0"/>
          </a:p>
          <a:p>
            <a:endParaRPr lang="en-US" dirty="0"/>
          </a:p>
        </p:txBody>
      </p:sp>
      <p:sp>
        <p:nvSpPr>
          <p:cNvPr id="4" name="Slide Number Placeholder 3"/>
          <p:cNvSpPr>
            <a:spLocks noGrp="1"/>
          </p:cNvSpPr>
          <p:nvPr>
            <p:ph type="sldNum" sz="quarter" idx="4294967295"/>
          </p:nvPr>
        </p:nvSpPr>
        <p:spPr>
          <a:xfrm>
            <a:off x="6934200" y="6400800"/>
            <a:ext cx="2133600" cy="320675"/>
          </a:xfrm>
          <a:prstGeom prst="rect">
            <a:avLst/>
          </a:prstGeom>
        </p:spPr>
        <p:txBody>
          <a:bodyPr/>
          <a:lstStyle/>
          <a:p>
            <a:pPr algn="r">
              <a:defRPr/>
            </a:pPr>
            <a:fld id="{F15FCA81-2962-4CA8-A6B2-00B4BE745874}" type="slidenum">
              <a:rPr lang="en-US" sz="1400" smtClean="0">
                <a:solidFill>
                  <a:srgbClr val="000000"/>
                </a:solidFill>
              </a:rPr>
              <a:pPr algn="r">
                <a:defRPr/>
              </a:pPr>
              <a:t>9</a:t>
            </a:fld>
            <a:endParaRPr lang="en-US" sz="1400"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304800"/>
            <a:ext cx="8229600" cy="1139825"/>
          </a:xfrm>
        </p:spPr>
        <p:txBody>
          <a:bodyPr/>
          <a:lstStyle/>
          <a:p>
            <a:r>
              <a:rPr lang="en-US" dirty="0" smtClean="0">
                <a:solidFill>
                  <a:srgbClr val="666633"/>
                </a:solidFill>
              </a:rPr>
              <a:t>Quality improvement </a:t>
            </a:r>
            <a:br>
              <a:rPr lang="en-US" dirty="0" smtClean="0">
                <a:solidFill>
                  <a:srgbClr val="666633"/>
                </a:solidFill>
              </a:rPr>
            </a:br>
            <a:r>
              <a:rPr lang="en-US" dirty="0" smtClean="0">
                <a:solidFill>
                  <a:srgbClr val="666633"/>
                </a:solidFill>
              </a:rPr>
              <a:t>How to Analyze Variation Over Time</a:t>
            </a:r>
            <a:endParaRPr lang="en-US" dirty="0">
              <a:solidFill>
                <a:srgbClr val="666633"/>
              </a:solidFill>
            </a:endParaRPr>
          </a:p>
        </p:txBody>
      </p:sp>
      <p:sp>
        <p:nvSpPr>
          <p:cNvPr id="3" name="Content Placeholder 2"/>
          <p:cNvSpPr>
            <a:spLocks noGrp="1"/>
          </p:cNvSpPr>
          <p:nvPr>
            <p:ph idx="4294967295"/>
          </p:nvPr>
        </p:nvSpPr>
        <p:spPr>
          <a:xfrm>
            <a:off x="304800" y="1600200"/>
            <a:ext cx="8229600" cy="4530725"/>
          </a:xfrm>
        </p:spPr>
        <p:txBody>
          <a:bodyPr/>
          <a:lstStyle/>
          <a:p>
            <a:pPr>
              <a:buNone/>
            </a:pPr>
            <a:r>
              <a:rPr lang="en-US" b="1" dirty="0" smtClean="0"/>
              <a:t>Run Charts</a:t>
            </a:r>
          </a:p>
          <a:p>
            <a:r>
              <a:rPr lang="en-US" sz="2000" dirty="0" smtClean="0"/>
              <a:t>Graph of data over time</a:t>
            </a:r>
          </a:p>
          <a:p>
            <a:r>
              <a:rPr lang="en-US" sz="2000" dirty="0" smtClean="0"/>
              <a:t>Centerline = median</a:t>
            </a:r>
          </a:p>
          <a:p>
            <a:r>
              <a:rPr lang="en-US" sz="2000" dirty="0" smtClean="0"/>
              <a:t>4 run chart rules to determine                                                                           random or non-random patterns</a:t>
            </a:r>
          </a:p>
          <a:p>
            <a:pPr>
              <a:buNone/>
            </a:pPr>
            <a:r>
              <a:rPr lang="en-US" b="1" dirty="0" smtClean="0"/>
              <a:t>Control Charts</a:t>
            </a:r>
          </a:p>
          <a:p>
            <a:r>
              <a:rPr lang="en-US" sz="2000" dirty="0" smtClean="0"/>
              <a:t>Graph of data over time or subgroups</a:t>
            </a:r>
          </a:p>
          <a:p>
            <a:r>
              <a:rPr lang="en-US" sz="2000" dirty="0" smtClean="0"/>
              <a:t>Centerline = mean</a:t>
            </a:r>
          </a:p>
          <a:p>
            <a:r>
              <a:rPr lang="en-US" sz="2000" dirty="0" smtClean="0"/>
              <a:t>Upper and lower control limits</a:t>
            </a:r>
          </a:p>
          <a:p>
            <a:r>
              <a:rPr lang="en-US" sz="2000" dirty="0" smtClean="0"/>
              <a:t>5  rules to distinguish                                                                     special and common and special cause variation</a:t>
            </a:r>
          </a:p>
          <a:p>
            <a:endParaRPr lang="en-US" b="1" dirty="0" smtClean="0"/>
          </a:p>
          <a:p>
            <a:endParaRPr lang="en-US" sz="2400" b="1" dirty="0"/>
          </a:p>
        </p:txBody>
      </p:sp>
      <p:graphicFrame>
        <p:nvGraphicFramePr>
          <p:cNvPr id="4" name="Chart 3"/>
          <p:cNvGraphicFramePr/>
          <p:nvPr/>
        </p:nvGraphicFramePr>
        <p:xfrm>
          <a:off x="4572000" y="1600200"/>
          <a:ext cx="43434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CT_33683_1"/>
          <p:cNvGraphicFramePr>
            <a:graphicFrameLocks/>
          </p:cNvGraphicFramePr>
          <p:nvPr/>
        </p:nvGraphicFramePr>
        <p:xfrm>
          <a:off x="4572000" y="3962400"/>
          <a:ext cx="4386695" cy="2744499"/>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12"/>
          </p:nvPr>
        </p:nvSpPr>
        <p:spPr>
          <a:xfrm>
            <a:off x="6858000" y="6457950"/>
            <a:ext cx="2133600" cy="400050"/>
          </a:xfrm>
        </p:spPr>
        <p:txBody>
          <a:bodyPr/>
          <a:lstStyle/>
          <a:p>
            <a:fld id="{36F011FD-6EAB-49A9-866B-607DF6C2766B}" type="slidenum">
              <a:rPr lang="en-US" smtClean="0"/>
              <a:pPr/>
              <a:t>10</a:t>
            </a:fld>
            <a:endParaRPr lang="en-US" dirty="0"/>
          </a:p>
        </p:txBody>
      </p:sp>
    </p:spTree>
    <p:extLst>
      <p:ext uri="{BB962C8B-B14F-4D97-AF65-F5344CB8AC3E}">
        <p14:creationId xmlns:p14="http://schemas.microsoft.com/office/powerpoint/2010/main" xmlns="" val="4100929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a:xfrm>
            <a:off x="381000" y="228600"/>
            <a:ext cx="8229600" cy="1139825"/>
          </a:xfrm>
        </p:spPr>
        <p:txBody>
          <a:bodyPr/>
          <a:lstStyle/>
          <a:p>
            <a:r>
              <a:rPr lang="en-US" sz="3200" dirty="0" smtClean="0">
                <a:solidFill>
                  <a:srgbClr val="666633"/>
                </a:solidFill>
              </a:rPr>
              <a:t>Quality improvement </a:t>
            </a:r>
            <a:br>
              <a:rPr lang="en-US" sz="3200" dirty="0" smtClean="0">
                <a:solidFill>
                  <a:srgbClr val="666633"/>
                </a:solidFill>
              </a:rPr>
            </a:br>
            <a:r>
              <a:rPr lang="en-US" sz="3200" dirty="0" smtClean="0">
                <a:solidFill>
                  <a:srgbClr val="666633"/>
                </a:solidFill>
              </a:rPr>
              <a:t>How to Analyze Variation Over Time</a:t>
            </a:r>
            <a:endParaRPr lang="en-US" sz="3200" dirty="0" smtClean="0"/>
          </a:p>
        </p:txBody>
      </p:sp>
      <p:sp>
        <p:nvSpPr>
          <p:cNvPr id="3" name="Content Placeholder 2"/>
          <p:cNvSpPr>
            <a:spLocks noGrp="1"/>
          </p:cNvSpPr>
          <p:nvPr>
            <p:ph idx="4294967295"/>
          </p:nvPr>
        </p:nvSpPr>
        <p:spPr>
          <a:xfrm>
            <a:off x="381000" y="1524000"/>
            <a:ext cx="4953000" cy="4530725"/>
          </a:xfrm>
        </p:spPr>
        <p:txBody>
          <a:bodyPr/>
          <a:lstStyle/>
          <a:p>
            <a:pPr algn="ctr">
              <a:buNone/>
            </a:pPr>
            <a:r>
              <a:rPr lang="en-US" sz="3200" b="1" dirty="0" smtClean="0">
                <a:solidFill>
                  <a:srgbClr val="663300"/>
                </a:solidFill>
              </a:rPr>
              <a:t>Run Charts</a:t>
            </a:r>
          </a:p>
          <a:p>
            <a:endParaRPr lang="en-US" sz="800" dirty="0" smtClean="0">
              <a:solidFill>
                <a:srgbClr val="000000"/>
              </a:solidFill>
            </a:endParaRPr>
          </a:p>
          <a:p>
            <a:r>
              <a:rPr lang="en-US" sz="2200" dirty="0" smtClean="0">
                <a:solidFill>
                  <a:srgbClr val="000000"/>
                </a:solidFill>
              </a:rPr>
              <a:t>Graphical display of data</a:t>
            </a:r>
          </a:p>
          <a:p>
            <a:r>
              <a:rPr lang="en-US" sz="2200" dirty="0" smtClean="0">
                <a:solidFill>
                  <a:srgbClr val="000000"/>
                </a:solidFill>
              </a:rPr>
              <a:t>Simple to make, use and interpret</a:t>
            </a:r>
          </a:p>
          <a:p>
            <a:r>
              <a:rPr lang="en-US" sz="2200" dirty="0" smtClean="0">
                <a:solidFill>
                  <a:srgbClr val="000000"/>
                </a:solidFill>
              </a:rPr>
              <a:t>Data is plotted in some order  – often time order</a:t>
            </a:r>
          </a:p>
          <a:p>
            <a:r>
              <a:rPr lang="en-US" sz="2200" dirty="0" smtClean="0">
                <a:solidFill>
                  <a:srgbClr val="000000"/>
                </a:solidFill>
              </a:rPr>
              <a:t>Lets you </a:t>
            </a:r>
          </a:p>
          <a:p>
            <a:pPr lvl="1">
              <a:buFont typeface="Wingdings" pitchFamily="2" charset="2"/>
              <a:buChar char="§"/>
            </a:pPr>
            <a:r>
              <a:rPr lang="en-US" sz="1800" dirty="0" smtClean="0">
                <a:solidFill>
                  <a:srgbClr val="000000"/>
                </a:solidFill>
              </a:rPr>
              <a:t>Communicate and understand variation</a:t>
            </a:r>
          </a:p>
          <a:p>
            <a:pPr lvl="1">
              <a:buFont typeface="Wingdings" pitchFamily="2" charset="2"/>
              <a:buChar char="§"/>
            </a:pPr>
            <a:r>
              <a:rPr lang="en-US" sz="1800" dirty="0" smtClean="0">
                <a:solidFill>
                  <a:srgbClr val="000000"/>
                </a:solidFill>
              </a:rPr>
              <a:t>Displays key measures over time to make progress visible </a:t>
            </a:r>
          </a:p>
          <a:p>
            <a:pPr lvl="1">
              <a:buFont typeface="Wingdings" pitchFamily="2" charset="2"/>
              <a:buChar char="§"/>
            </a:pPr>
            <a:r>
              <a:rPr lang="en-US" sz="1800" dirty="0" smtClean="0">
                <a:solidFill>
                  <a:srgbClr val="000000"/>
                </a:solidFill>
              </a:rPr>
              <a:t>Determine if changes made are an improvement</a:t>
            </a:r>
          </a:p>
          <a:p>
            <a:pPr lvl="1">
              <a:buFont typeface="Wingdings" pitchFamily="2" charset="2"/>
              <a:buChar char="§"/>
            </a:pPr>
            <a:r>
              <a:rPr lang="en-US" sz="1800" dirty="0" smtClean="0">
                <a:solidFill>
                  <a:srgbClr val="000000"/>
                </a:solidFill>
              </a:rPr>
              <a:t>Illustrates if gains held</a:t>
            </a:r>
          </a:p>
          <a:p>
            <a:pPr>
              <a:buFont typeface="Wingdings" pitchFamily="2" charset="2"/>
              <a:buNone/>
            </a:pPr>
            <a:endParaRPr lang="en-US" sz="2200" dirty="0" smtClean="0">
              <a:solidFill>
                <a:srgbClr val="000000"/>
              </a:solidFill>
            </a:endParaRPr>
          </a:p>
        </p:txBody>
      </p:sp>
      <p:graphicFrame>
        <p:nvGraphicFramePr>
          <p:cNvPr id="6" name="Content Placeholder 6"/>
          <p:cNvGraphicFramePr>
            <a:graphicFrameLocks noGrp="1"/>
          </p:cNvGraphicFramePr>
          <p:nvPr>
            <p:ph idx="4294967295"/>
          </p:nvPr>
        </p:nvGraphicFramePr>
        <p:xfrm>
          <a:off x="5638800" y="1600200"/>
          <a:ext cx="3124200" cy="213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p:cNvGraphicFramePr>
            <a:graphicFrameLocks noGrp="1"/>
          </p:cNvGraphicFramePr>
          <p:nvPr>
            <p:ph idx="4294967295"/>
          </p:nvPr>
        </p:nvGraphicFramePr>
        <p:xfrm>
          <a:off x="5791200" y="4038600"/>
          <a:ext cx="3124200" cy="1905000"/>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7"/>
          <p:cNvSpPr>
            <a:spLocks noGrp="1"/>
          </p:cNvSpPr>
          <p:nvPr>
            <p:ph type="sldNum" sz="quarter" idx="12"/>
          </p:nvPr>
        </p:nvSpPr>
        <p:spPr>
          <a:xfrm>
            <a:off x="7010400" y="6381750"/>
            <a:ext cx="2133600" cy="476250"/>
          </a:xfrm>
        </p:spPr>
        <p:txBody>
          <a:bodyPr/>
          <a:lstStyle/>
          <a:p>
            <a:r>
              <a:rPr lang="en-US" dirty="0" smtClean="0"/>
              <a:t>11</a:t>
            </a:r>
          </a:p>
          <a:p>
            <a:endParaRPr lang="en-US" dirty="0"/>
          </a:p>
        </p:txBody>
      </p:sp>
    </p:spTree>
    <p:extLst>
      <p:ext uri="{BB962C8B-B14F-4D97-AF65-F5344CB8AC3E}">
        <p14:creationId xmlns:p14="http://schemas.microsoft.com/office/powerpoint/2010/main" xmlns="" val="1642042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200" dirty="0" smtClean="0"/>
              <a:t>Quality improvement </a:t>
            </a:r>
            <a:br>
              <a:rPr lang="en-US" sz="3200" dirty="0" smtClean="0"/>
            </a:br>
            <a:r>
              <a:rPr lang="en-US" sz="3200" dirty="0" smtClean="0"/>
              <a:t>How to Analyze Variation Over Time</a:t>
            </a:r>
            <a:endParaRPr lang="en-US" altLang="en-US" sz="3200" dirty="0" smtClean="0"/>
          </a:p>
        </p:txBody>
      </p:sp>
      <p:sp>
        <p:nvSpPr>
          <p:cNvPr id="33" name="Content Placeholder 32"/>
          <p:cNvSpPr>
            <a:spLocks noGrp="1"/>
          </p:cNvSpPr>
          <p:nvPr>
            <p:ph idx="1"/>
          </p:nvPr>
        </p:nvSpPr>
        <p:spPr/>
        <p:txBody>
          <a:bodyPr/>
          <a:lstStyle/>
          <a:p>
            <a:pPr algn="ctr"/>
            <a:r>
              <a:rPr lang="en-US" altLang="en-US" sz="3200" b="1" dirty="0" smtClean="0">
                <a:solidFill>
                  <a:srgbClr val="663300"/>
                </a:solidFill>
                <a:ea typeface="+mj-ea"/>
                <a:cs typeface="+mj-cs"/>
              </a:rPr>
              <a:t>Annotated Run Chart</a:t>
            </a:r>
            <a:endParaRPr lang="en-US" sz="3200" dirty="0">
              <a:solidFill>
                <a:srgbClr val="663300"/>
              </a:solidFill>
            </a:endParaRPr>
          </a:p>
        </p:txBody>
      </p:sp>
      <p:grpSp>
        <p:nvGrpSpPr>
          <p:cNvPr id="2" name="Group 4"/>
          <p:cNvGrpSpPr>
            <a:grpSpLocks/>
          </p:cNvGrpSpPr>
          <p:nvPr/>
        </p:nvGrpSpPr>
        <p:grpSpPr bwMode="auto">
          <a:xfrm>
            <a:off x="685800" y="2197100"/>
            <a:ext cx="7620000" cy="3898900"/>
            <a:chOff x="432" y="1280"/>
            <a:chExt cx="4800" cy="2456"/>
          </a:xfrm>
        </p:grpSpPr>
        <p:sp>
          <p:nvSpPr>
            <p:cNvPr id="50180" name="Line 5"/>
            <p:cNvSpPr>
              <a:spLocks noChangeShapeType="1"/>
            </p:cNvSpPr>
            <p:nvPr/>
          </p:nvSpPr>
          <p:spPr bwMode="auto">
            <a:xfrm>
              <a:off x="1440" y="3414"/>
              <a:ext cx="3792" cy="0"/>
            </a:xfrm>
            <a:prstGeom prst="line">
              <a:avLst/>
            </a:prstGeom>
            <a:noFill/>
            <a:ln w="25400">
              <a:solidFill>
                <a:schemeClr val="tx1"/>
              </a:solidFill>
              <a:round/>
              <a:headEnd/>
              <a:tailEnd type="triangle" w="med" len="med"/>
            </a:ln>
          </p:spPr>
          <p:txBody>
            <a:bodyPr wrap="none" anchor="ctr"/>
            <a:lstStyle/>
            <a:p>
              <a:endParaRPr lang="en-US" dirty="0"/>
            </a:p>
          </p:txBody>
        </p:sp>
        <p:sp>
          <p:nvSpPr>
            <p:cNvPr id="50181" name="Line 6"/>
            <p:cNvSpPr>
              <a:spLocks noChangeShapeType="1"/>
            </p:cNvSpPr>
            <p:nvPr/>
          </p:nvSpPr>
          <p:spPr bwMode="auto">
            <a:xfrm flipV="1">
              <a:off x="1440" y="1542"/>
              <a:ext cx="0" cy="1872"/>
            </a:xfrm>
            <a:prstGeom prst="line">
              <a:avLst/>
            </a:prstGeom>
            <a:noFill/>
            <a:ln w="25400">
              <a:solidFill>
                <a:schemeClr val="tx1"/>
              </a:solidFill>
              <a:round/>
              <a:headEnd/>
              <a:tailEnd type="triangle" w="med" len="med"/>
            </a:ln>
          </p:spPr>
          <p:txBody>
            <a:bodyPr wrap="none" anchor="ctr"/>
            <a:lstStyle/>
            <a:p>
              <a:endParaRPr lang="en-US" dirty="0"/>
            </a:p>
          </p:txBody>
        </p:sp>
        <p:sp>
          <p:nvSpPr>
            <p:cNvPr id="50182" name="Rectangle 7"/>
            <p:cNvSpPr>
              <a:spLocks noChangeArrowheads="1"/>
            </p:cNvSpPr>
            <p:nvPr/>
          </p:nvSpPr>
          <p:spPr bwMode="auto">
            <a:xfrm>
              <a:off x="2496" y="3510"/>
              <a:ext cx="1824" cy="226"/>
            </a:xfrm>
            <a:prstGeom prst="rect">
              <a:avLst/>
            </a:prstGeom>
            <a:solidFill>
              <a:schemeClr val="tx1"/>
            </a:solidFill>
            <a:ln w="12700">
              <a:solidFill>
                <a:schemeClr val="tx1"/>
              </a:solidFill>
              <a:miter lim="800000"/>
              <a:headEnd/>
              <a:tailEnd/>
            </a:ln>
          </p:spPr>
          <p:txBody>
            <a:bodyPr lIns="95250" tIns="47625" rIns="95250" bIns="47625">
              <a:spAutoFit/>
            </a:bodyPr>
            <a:lstStyle/>
            <a:p>
              <a:pPr defTabSz="950913">
                <a:lnSpc>
                  <a:spcPct val="90000"/>
                </a:lnSpc>
              </a:pPr>
              <a:r>
                <a:rPr lang="en-US" altLang="en-US" sz="1900" dirty="0">
                  <a:solidFill>
                    <a:schemeClr val="bg1"/>
                  </a:solidFill>
                  <a:latin typeface="Helvetica" pitchFamily="34" charset="0"/>
                </a:rPr>
                <a:t>Time Order (e.g., Month)</a:t>
              </a:r>
            </a:p>
          </p:txBody>
        </p:sp>
        <p:sp>
          <p:nvSpPr>
            <p:cNvPr id="50183" name="Rectangle 8"/>
            <p:cNvSpPr>
              <a:spLocks noChangeArrowheads="1"/>
            </p:cNvSpPr>
            <p:nvPr/>
          </p:nvSpPr>
          <p:spPr bwMode="auto">
            <a:xfrm>
              <a:off x="432" y="1932"/>
              <a:ext cx="960" cy="1138"/>
            </a:xfrm>
            <a:prstGeom prst="rect">
              <a:avLst/>
            </a:prstGeom>
            <a:solidFill>
              <a:schemeClr val="tx1"/>
            </a:solidFill>
            <a:ln w="12700">
              <a:solidFill>
                <a:schemeClr val="tx1"/>
              </a:solidFill>
              <a:miter lim="800000"/>
              <a:headEnd/>
              <a:tailEnd/>
            </a:ln>
          </p:spPr>
          <p:txBody>
            <a:bodyPr lIns="95250" tIns="47625" rIns="95250" bIns="47625">
              <a:spAutoFit/>
            </a:bodyPr>
            <a:lstStyle/>
            <a:p>
              <a:pPr algn="ctr" defTabSz="950913">
                <a:lnSpc>
                  <a:spcPct val="90000"/>
                </a:lnSpc>
              </a:pPr>
              <a:r>
                <a:rPr lang="en-US" altLang="en-US" sz="1900" dirty="0">
                  <a:solidFill>
                    <a:schemeClr val="bg1"/>
                  </a:solidFill>
                  <a:latin typeface="Helvetica" pitchFamily="34" charset="0"/>
                </a:rPr>
                <a:t>Observed</a:t>
              </a:r>
            </a:p>
            <a:p>
              <a:pPr algn="ctr" defTabSz="950913">
                <a:lnSpc>
                  <a:spcPct val="90000"/>
                </a:lnSpc>
              </a:pPr>
              <a:r>
                <a:rPr lang="en-US" altLang="en-US" sz="1900" dirty="0">
                  <a:solidFill>
                    <a:schemeClr val="bg1"/>
                  </a:solidFill>
                  <a:latin typeface="Helvetica" pitchFamily="34" charset="0"/>
                </a:rPr>
                <a:t>Data</a:t>
              </a:r>
            </a:p>
            <a:p>
              <a:pPr algn="ctr" defTabSz="950913">
                <a:lnSpc>
                  <a:spcPct val="90000"/>
                </a:lnSpc>
              </a:pPr>
              <a:r>
                <a:rPr lang="en-US" altLang="en-US" sz="1900" dirty="0">
                  <a:solidFill>
                    <a:schemeClr val="bg1"/>
                  </a:solidFill>
                  <a:latin typeface="Helvetica" pitchFamily="34" charset="0"/>
                </a:rPr>
                <a:t>Value</a:t>
              </a:r>
            </a:p>
            <a:p>
              <a:pPr algn="ctr" defTabSz="950913">
                <a:lnSpc>
                  <a:spcPct val="90000"/>
                </a:lnSpc>
              </a:pPr>
              <a:endParaRPr lang="en-US" altLang="en-US" sz="1000" dirty="0">
                <a:solidFill>
                  <a:schemeClr val="bg1"/>
                </a:solidFill>
                <a:latin typeface="Helvetica" pitchFamily="34" charset="0"/>
              </a:endParaRPr>
            </a:p>
            <a:p>
              <a:pPr algn="ctr" defTabSz="950913">
                <a:lnSpc>
                  <a:spcPct val="90000"/>
                </a:lnSpc>
              </a:pPr>
              <a:r>
                <a:rPr lang="en-US" altLang="en-US" sz="1900" dirty="0">
                  <a:solidFill>
                    <a:schemeClr val="bg1"/>
                  </a:solidFill>
                  <a:latin typeface="Helvetica" pitchFamily="34" charset="0"/>
                </a:rPr>
                <a:t>(e.g., Infection Rate)</a:t>
              </a:r>
            </a:p>
          </p:txBody>
        </p:sp>
        <p:sp>
          <p:nvSpPr>
            <p:cNvPr id="50184" name="Line 9"/>
            <p:cNvSpPr>
              <a:spLocks noChangeShapeType="1"/>
            </p:cNvSpPr>
            <p:nvPr/>
          </p:nvSpPr>
          <p:spPr bwMode="auto">
            <a:xfrm flipV="1">
              <a:off x="1629" y="2022"/>
              <a:ext cx="291" cy="391"/>
            </a:xfrm>
            <a:prstGeom prst="line">
              <a:avLst/>
            </a:prstGeom>
            <a:noFill/>
            <a:ln w="12700">
              <a:solidFill>
                <a:schemeClr val="tx1"/>
              </a:solidFill>
              <a:round/>
              <a:headEnd/>
              <a:tailEnd/>
            </a:ln>
          </p:spPr>
          <p:txBody>
            <a:bodyPr wrap="none" anchor="ctr"/>
            <a:lstStyle/>
            <a:p>
              <a:endParaRPr lang="en-US" dirty="0"/>
            </a:p>
          </p:txBody>
        </p:sp>
        <p:sp>
          <p:nvSpPr>
            <p:cNvPr id="50185" name="Line 10"/>
            <p:cNvSpPr>
              <a:spLocks noChangeShapeType="1"/>
            </p:cNvSpPr>
            <p:nvPr/>
          </p:nvSpPr>
          <p:spPr bwMode="auto">
            <a:xfrm>
              <a:off x="1968" y="2022"/>
              <a:ext cx="240" cy="432"/>
            </a:xfrm>
            <a:prstGeom prst="line">
              <a:avLst/>
            </a:prstGeom>
            <a:noFill/>
            <a:ln w="12700">
              <a:solidFill>
                <a:schemeClr val="tx1"/>
              </a:solidFill>
              <a:round/>
              <a:headEnd/>
              <a:tailEnd/>
            </a:ln>
          </p:spPr>
          <p:txBody>
            <a:bodyPr wrap="none" anchor="ctr"/>
            <a:lstStyle/>
            <a:p>
              <a:endParaRPr lang="en-US" dirty="0"/>
            </a:p>
          </p:txBody>
        </p:sp>
        <p:sp>
          <p:nvSpPr>
            <p:cNvPr id="50186" name="Line 11"/>
            <p:cNvSpPr>
              <a:spLocks noChangeShapeType="1"/>
            </p:cNvSpPr>
            <p:nvPr/>
          </p:nvSpPr>
          <p:spPr bwMode="auto">
            <a:xfrm flipV="1">
              <a:off x="2256" y="1926"/>
              <a:ext cx="336" cy="543"/>
            </a:xfrm>
            <a:prstGeom prst="line">
              <a:avLst/>
            </a:prstGeom>
            <a:noFill/>
            <a:ln w="12700">
              <a:solidFill>
                <a:schemeClr val="tx1"/>
              </a:solidFill>
              <a:round/>
              <a:headEnd/>
              <a:tailEnd/>
            </a:ln>
          </p:spPr>
          <p:txBody>
            <a:bodyPr wrap="none" anchor="ctr"/>
            <a:lstStyle/>
            <a:p>
              <a:endParaRPr lang="en-US" dirty="0"/>
            </a:p>
          </p:txBody>
        </p:sp>
        <p:sp>
          <p:nvSpPr>
            <p:cNvPr id="50187" name="Line 12"/>
            <p:cNvSpPr>
              <a:spLocks noChangeShapeType="1"/>
            </p:cNvSpPr>
            <p:nvPr/>
          </p:nvSpPr>
          <p:spPr bwMode="auto">
            <a:xfrm>
              <a:off x="2640" y="1895"/>
              <a:ext cx="384" cy="271"/>
            </a:xfrm>
            <a:prstGeom prst="line">
              <a:avLst/>
            </a:prstGeom>
            <a:noFill/>
            <a:ln w="12700">
              <a:solidFill>
                <a:schemeClr val="tx1"/>
              </a:solidFill>
              <a:round/>
              <a:headEnd/>
              <a:tailEnd/>
            </a:ln>
          </p:spPr>
          <p:txBody>
            <a:bodyPr wrap="none" anchor="ctr"/>
            <a:lstStyle/>
            <a:p>
              <a:endParaRPr lang="en-US" dirty="0"/>
            </a:p>
          </p:txBody>
        </p:sp>
        <p:sp>
          <p:nvSpPr>
            <p:cNvPr id="50188" name="Line 13"/>
            <p:cNvSpPr>
              <a:spLocks noChangeShapeType="1"/>
            </p:cNvSpPr>
            <p:nvPr/>
          </p:nvSpPr>
          <p:spPr bwMode="auto">
            <a:xfrm flipV="1">
              <a:off x="3024" y="1974"/>
              <a:ext cx="384" cy="192"/>
            </a:xfrm>
            <a:prstGeom prst="line">
              <a:avLst/>
            </a:prstGeom>
            <a:noFill/>
            <a:ln w="12700">
              <a:solidFill>
                <a:schemeClr val="tx1"/>
              </a:solidFill>
              <a:round/>
              <a:headEnd/>
              <a:tailEnd/>
            </a:ln>
          </p:spPr>
          <p:txBody>
            <a:bodyPr wrap="none" anchor="ctr"/>
            <a:lstStyle/>
            <a:p>
              <a:endParaRPr lang="en-US" dirty="0"/>
            </a:p>
          </p:txBody>
        </p:sp>
        <p:sp>
          <p:nvSpPr>
            <p:cNvPr id="50189" name="Line 14"/>
            <p:cNvSpPr>
              <a:spLocks noChangeShapeType="1"/>
            </p:cNvSpPr>
            <p:nvPr/>
          </p:nvSpPr>
          <p:spPr bwMode="auto">
            <a:xfrm flipH="1" flipV="1">
              <a:off x="3407" y="2022"/>
              <a:ext cx="289" cy="432"/>
            </a:xfrm>
            <a:prstGeom prst="line">
              <a:avLst/>
            </a:prstGeom>
            <a:noFill/>
            <a:ln w="6350" cap="rnd">
              <a:solidFill>
                <a:schemeClr val="tx1"/>
              </a:solidFill>
              <a:prstDash val="sysDot"/>
              <a:round/>
              <a:headEnd/>
              <a:tailEnd/>
            </a:ln>
          </p:spPr>
          <p:txBody>
            <a:bodyPr wrap="none" anchor="ctr"/>
            <a:lstStyle/>
            <a:p>
              <a:endParaRPr lang="en-US" dirty="0"/>
            </a:p>
          </p:txBody>
        </p:sp>
        <p:sp>
          <p:nvSpPr>
            <p:cNvPr id="50190" name="Line 15"/>
            <p:cNvSpPr>
              <a:spLocks noChangeShapeType="1"/>
            </p:cNvSpPr>
            <p:nvPr/>
          </p:nvSpPr>
          <p:spPr bwMode="auto">
            <a:xfrm flipV="1">
              <a:off x="3744" y="2406"/>
              <a:ext cx="336" cy="117"/>
            </a:xfrm>
            <a:prstGeom prst="line">
              <a:avLst/>
            </a:prstGeom>
            <a:noFill/>
            <a:ln w="12700">
              <a:solidFill>
                <a:schemeClr val="tx1"/>
              </a:solidFill>
              <a:round/>
              <a:headEnd/>
              <a:tailEnd/>
            </a:ln>
          </p:spPr>
          <p:txBody>
            <a:bodyPr wrap="none" anchor="ctr"/>
            <a:lstStyle/>
            <a:p>
              <a:endParaRPr lang="en-US" dirty="0"/>
            </a:p>
          </p:txBody>
        </p:sp>
        <p:sp>
          <p:nvSpPr>
            <p:cNvPr id="50191" name="Line 16"/>
            <p:cNvSpPr>
              <a:spLocks noChangeShapeType="1"/>
            </p:cNvSpPr>
            <p:nvPr/>
          </p:nvSpPr>
          <p:spPr bwMode="auto">
            <a:xfrm>
              <a:off x="4128" y="2406"/>
              <a:ext cx="336" cy="480"/>
            </a:xfrm>
            <a:prstGeom prst="line">
              <a:avLst/>
            </a:prstGeom>
            <a:noFill/>
            <a:ln w="12700">
              <a:solidFill>
                <a:schemeClr val="tx1"/>
              </a:solidFill>
              <a:round/>
              <a:headEnd/>
              <a:tailEnd/>
            </a:ln>
          </p:spPr>
          <p:txBody>
            <a:bodyPr wrap="none" anchor="ctr"/>
            <a:lstStyle/>
            <a:p>
              <a:endParaRPr lang="en-US" dirty="0"/>
            </a:p>
          </p:txBody>
        </p:sp>
        <p:sp>
          <p:nvSpPr>
            <p:cNvPr id="50192" name="Line 17"/>
            <p:cNvSpPr>
              <a:spLocks noChangeShapeType="1"/>
            </p:cNvSpPr>
            <p:nvPr/>
          </p:nvSpPr>
          <p:spPr bwMode="auto">
            <a:xfrm flipV="1">
              <a:off x="4512" y="2598"/>
              <a:ext cx="288" cy="295"/>
            </a:xfrm>
            <a:prstGeom prst="line">
              <a:avLst/>
            </a:prstGeom>
            <a:noFill/>
            <a:ln w="12700">
              <a:solidFill>
                <a:schemeClr val="tx1"/>
              </a:solidFill>
              <a:round/>
              <a:headEnd/>
              <a:tailEnd/>
            </a:ln>
          </p:spPr>
          <p:txBody>
            <a:bodyPr wrap="none" anchor="ctr"/>
            <a:lstStyle/>
            <a:p>
              <a:endParaRPr lang="en-US" dirty="0"/>
            </a:p>
          </p:txBody>
        </p:sp>
        <p:sp>
          <p:nvSpPr>
            <p:cNvPr id="50193" name="Line 18"/>
            <p:cNvSpPr>
              <a:spLocks noChangeShapeType="1"/>
            </p:cNvSpPr>
            <p:nvPr/>
          </p:nvSpPr>
          <p:spPr bwMode="auto">
            <a:xfrm>
              <a:off x="4848" y="2598"/>
              <a:ext cx="336" cy="288"/>
            </a:xfrm>
            <a:prstGeom prst="line">
              <a:avLst/>
            </a:prstGeom>
            <a:noFill/>
            <a:ln w="12700">
              <a:solidFill>
                <a:schemeClr val="tx1"/>
              </a:solidFill>
              <a:round/>
              <a:headEnd/>
              <a:tailEnd/>
            </a:ln>
          </p:spPr>
          <p:txBody>
            <a:bodyPr wrap="none" anchor="ctr"/>
            <a:lstStyle/>
            <a:p>
              <a:endParaRPr lang="en-US" dirty="0"/>
            </a:p>
          </p:txBody>
        </p:sp>
        <p:sp>
          <p:nvSpPr>
            <p:cNvPr id="50194" name="Oval 19"/>
            <p:cNvSpPr>
              <a:spLocks noChangeArrowheads="1"/>
            </p:cNvSpPr>
            <p:nvPr/>
          </p:nvSpPr>
          <p:spPr bwMode="auto">
            <a:xfrm>
              <a:off x="1910" y="1953"/>
              <a:ext cx="58" cy="78"/>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50195" name="Oval 20"/>
            <p:cNvSpPr>
              <a:spLocks noChangeArrowheads="1"/>
            </p:cNvSpPr>
            <p:nvPr/>
          </p:nvSpPr>
          <p:spPr bwMode="auto">
            <a:xfrm>
              <a:off x="1596" y="2382"/>
              <a:ext cx="58" cy="78"/>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50196" name="Oval 21"/>
            <p:cNvSpPr>
              <a:spLocks noChangeArrowheads="1"/>
            </p:cNvSpPr>
            <p:nvPr/>
          </p:nvSpPr>
          <p:spPr bwMode="auto">
            <a:xfrm>
              <a:off x="2197" y="2406"/>
              <a:ext cx="59" cy="78"/>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50197" name="Oval 22"/>
            <p:cNvSpPr>
              <a:spLocks noChangeArrowheads="1"/>
            </p:cNvSpPr>
            <p:nvPr/>
          </p:nvSpPr>
          <p:spPr bwMode="auto">
            <a:xfrm>
              <a:off x="2976" y="2136"/>
              <a:ext cx="59" cy="78"/>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50198" name="Oval 23"/>
            <p:cNvSpPr>
              <a:spLocks noChangeArrowheads="1"/>
            </p:cNvSpPr>
            <p:nvPr/>
          </p:nvSpPr>
          <p:spPr bwMode="auto">
            <a:xfrm>
              <a:off x="2582" y="1878"/>
              <a:ext cx="58" cy="78"/>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50199" name="Oval 24"/>
            <p:cNvSpPr>
              <a:spLocks noChangeArrowheads="1"/>
            </p:cNvSpPr>
            <p:nvPr/>
          </p:nvSpPr>
          <p:spPr bwMode="auto">
            <a:xfrm>
              <a:off x="3350" y="1944"/>
              <a:ext cx="58" cy="78"/>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50200" name="Oval 25"/>
            <p:cNvSpPr>
              <a:spLocks noChangeArrowheads="1"/>
            </p:cNvSpPr>
            <p:nvPr/>
          </p:nvSpPr>
          <p:spPr bwMode="auto">
            <a:xfrm>
              <a:off x="3696" y="2454"/>
              <a:ext cx="59" cy="78"/>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50201" name="Oval 26"/>
            <p:cNvSpPr>
              <a:spLocks noChangeArrowheads="1"/>
            </p:cNvSpPr>
            <p:nvPr/>
          </p:nvSpPr>
          <p:spPr bwMode="auto">
            <a:xfrm>
              <a:off x="4070" y="2358"/>
              <a:ext cx="58" cy="78"/>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50202" name="Oval 27"/>
            <p:cNvSpPr>
              <a:spLocks noChangeArrowheads="1"/>
            </p:cNvSpPr>
            <p:nvPr/>
          </p:nvSpPr>
          <p:spPr bwMode="auto">
            <a:xfrm>
              <a:off x="4454" y="2838"/>
              <a:ext cx="58" cy="78"/>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50203" name="Oval 28"/>
            <p:cNvSpPr>
              <a:spLocks noChangeArrowheads="1"/>
            </p:cNvSpPr>
            <p:nvPr/>
          </p:nvSpPr>
          <p:spPr bwMode="auto">
            <a:xfrm>
              <a:off x="5136" y="2838"/>
              <a:ext cx="59" cy="78"/>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50204" name="Oval 29"/>
            <p:cNvSpPr>
              <a:spLocks noChangeArrowheads="1"/>
            </p:cNvSpPr>
            <p:nvPr/>
          </p:nvSpPr>
          <p:spPr bwMode="auto">
            <a:xfrm>
              <a:off x="4800" y="2533"/>
              <a:ext cx="58" cy="78"/>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50205" name="Text Box 30"/>
            <p:cNvSpPr txBox="1">
              <a:spLocks noChangeArrowheads="1"/>
            </p:cNvSpPr>
            <p:nvPr/>
          </p:nvSpPr>
          <p:spPr bwMode="auto">
            <a:xfrm>
              <a:off x="1826" y="1280"/>
              <a:ext cx="650" cy="448"/>
            </a:xfrm>
            <a:prstGeom prst="rect">
              <a:avLst/>
            </a:prstGeom>
            <a:solidFill>
              <a:schemeClr val="tx1"/>
            </a:solidFill>
            <a:ln w="9525">
              <a:solidFill>
                <a:schemeClr val="tx1"/>
              </a:solidFill>
              <a:miter lim="800000"/>
              <a:headEnd/>
              <a:tailEnd/>
            </a:ln>
          </p:spPr>
          <p:txBody>
            <a:bodyPr wrap="none">
              <a:spAutoFit/>
            </a:bodyPr>
            <a:lstStyle/>
            <a:p>
              <a:pPr algn="ctr"/>
              <a:r>
                <a:rPr lang="en-US" altLang="en-US" sz="2000" dirty="0">
                  <a:solidFill>
                    <a:schemeClr val="bg1"/>
                  </a:solidFill>
                  <a:latin typeface="Times" pitchFamily="18" charset="0"/>
                </a:rPr>
                <a:t>Change 1</a:t>
              </a:r>
            </a:p>
            <a:p>
              <a:pPr algn="ctr"/>
              <a:r>
                <a:rPr lang="en-US" altLang="en-US" sz="2000" dirty="0">
                  <a:solidFill>
                    <a:schemeClr val="bg1"/>
                  </a:solidFill>
                  <a:latin typeface="Times" pitchFamily="18" charset="0"/>
                </a:rPr>
                <a:t>tested</a:t>
              </a:r>
            </a:p>
          </p:txBody>
        </p:sp>
        <p:sp>
          <p:nvSpPr>
            <p:cNvPr id="50206" name="Text Box 31"/>
            <p:cNvSpPr txBox="1">
              <a:spLocks noChangeArrowheads="1"/>
            </p:cNvSpPr>
            <p:nvPr/>
          </p:nvSpPr>
          <p:spPr bwMode="auto">
            <a:xfrm>
              <a:off x="3842" y="1606"/>
              <a:ext cx="650" cy="448"/>
            </a:xfrm>
            <a:prstGeom prst="rect">
              <a:avLst/>
            </a:prstGeom>
            <a:solidFill>
              <a:schemeClr val="tx1"/>
            </a:solidFill>
            <a:ln w="9525">
              <a:solidFill>
                <a:schemeClr val="tx1"/>
              </a:solidFill>
              <a:miter lim="800000"/>
              <a:headEnd/>
              <a:tailEnd/>
            </a:ln>
          </p:spPr>
          <p:txBody>
            <a:bodyPr wrap="none">
              <a:spAutoFit/>
            </a:bodyPr>
            <a:lstStyle/>
            <a:p>
              <a:pPr algn="ctr"/>
              <a:r>
                <a:rPr lang="en-US" altLang="en-US" sz="2000" dirty="0">
                  <a:solidFill>
                    <a:schemeClr val="bg1"/>
                  </a:solidFill>
                  <a:latin typeface="Times" pitchFamily="18" charset="0"/>
                </a:rPr>
                <a:t>Change 2</a:t>
              </a:r>
            </a:p>
            <a:p>
              <a:pPr algn="ctr"/>
              <a:r>
                <a:rPr lang="en-US" altLang="en-US" sz="2000" dirty="0">
                  <a:solidFill>
                    <a:schemeClr val="bg1"/>
                  </a:solidFill>
                  <a:latin typeface="Times" pitchFamily="18" charset="0"/>
                </a:rPr>
                <a:t>tested</a:t>
              </a:r>
            </a:p>
          </p:txBody>
        </p:sp>
        <p:sp>
          <p:nvSpPr>
            <p:cNvPr id="50207" name="Line 32"/>
            <p:cNvSpPr>
              <a:spLocks noChangeShapeType="1"/>
            </p:cNvSpPr>
            <p:nvPr/>
          </p:nvSpPr>
          <p:spPr bwMode="auto">
            <a:xfrm>
              <a:off x="2208" y="1766"/>
              <a:ext cx="192" cy="336"/>
            </a:xfrm>
            <a:prstGeom prst="line">
              <a:avLst/>
            </a:prstGeom>
            <a:noFill/>
            <a:ln w="9525">
              <a:solidFill>
                <a:schemeClr val="tx1"/>
              </a:solidFill>
              <a:round/>
              <a:headEnd/>
              <a:tailEnd type="arrow" w="lg" len="med"/>
            </a:ln>
          </p:spPr>
          <p:txBody>
            <a:bodyPr wrap="none" anchor="ctr"/>
            <a:lstStyle/>
            <a:p>
              <a:endParaRPr lang="en-US" dirty="0"/>
            </a:p>
          </p:txBody>
        </p:sp>
        <p:sp>
          <p:nvSpPr>
            <p:cNvPr id="50208" name="Line 33"/>
            <p:cNvSpPr>
              <a:spLocks noChangeShapeType="1"/>
            </p:cNvSpPr>
            <p:nvPr/>
          </p:nvSpPr>
          <p:spPr bwMode="auto">
            <a:xfrm flipH="1">
              <a:off x="3552" y="1862"/>
              <a:ext cx="288" cy="192"/>
            </a:xfrm>
            <a:prstGeom prst="line">
              <a:avLst/>
            </a:prstGeom>
            <a:noFill/>
            <a:ln w="9525">
              <a:solidFill>
                <a:schemeClr val="tx1"/>
              </a:solidFill>
              <a:round/>
              <a:headEnd/>
              <a:tailEnd type="arrow" w="lg" len="med"/>
            </a:ln>
          </p:spPr>
          <p:txBody>
            <a:bodyPr wrap="none" anchor="ctr"/>
            <a:lstStyle/>
            <a:p>
              <a:endParaRPr lang="en-US" dirty="0"/>
            </a:p>
          </p:txBody>
        </p:sp>
      </p:grpSp>
      <p:sp>
        <p:nvSpPr>
          <p:cNvPr id="34" name="Slide Number Placeholder 33"/>
          <p:cNvSpPr>
            <a:spLocks noGrp="1"/>
          </p:cNvSpPr>
          <p:nvPr>
            <p:ph type="sldNum" sz="quarter" idx="12"/>
          </p:nvPr>
        </p:nvSpPr>
        <p:spPr/>
        <p:txBody>
          <a:bodyPr/>
          <a:lstStyle/>
          <a:p>
            <a:fld id="{36F011FD-6EAB-49A9-866B-607DF6C2766B}" type="slidenum">
              <a:rPr lang="en-US" smtClean="0"/>
              <a:pPr/>
              <a:t>12</a:t>
            </a:fld>
            <a:endParaRPr lang="en-US" dirty="0"/>
          </a:p>
        </p:txBody>
      </p:sp>
    </p:spTree>
    <p:extLst>
      <p:ext uri="{BB962C8B-B14F-4D97-AF65-F5344CB8AC3E}">
        <p14:creationId xmlns:p14="http://schemas.microsoft.com/office/powerpoint/2010/main" xmlns="" val="2955307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457200" y="228600"/>
            <a:ext cx="8229600" cy="1139825"/>
          </a:xfrm>
        </p:spPr>
        <p:txBody>
          <a:bodyPr/>
          <a:lstStyle/>
          <a:p>
            <a:r>
              <a:rPr lang="en-US" sz="3200" dirty="0" smtClean="0">
                <a:solidFill>
                  <a:srgbClr val="666633"/>
                </a:solidFill>
              </a:rPr>
              <a:t>Quality improvement </a:t>
            </a:r>
            <a:br>
              <a:rPr lang="en-US" sz="3200" dirty="0" smtClean="0">
                <a:solidFill>
                  <a:srgbClr val="666633"/>
                </a:solidFill>
              </a:rPr>
            </a:br>
            <a:r>
              <a:rPr lang="en-US" sz="3200" dirty="0" smtClean="0">
                <a:solidFill>
                  <a:srgbClr val="666633"/>
                </a:solidFill>
              </a:rPr>
              <a:t>How to Analyze Variation Over Time</a:t>
            </a:r>
            <a:endParaRPr lang="en-US" dirty="0" smtClean="0"/>
          </a:p>
        </p:txBody>
      </p:sp>
      <p:sp>
        <p:nvSpPr>
          <p:cNvPr id="15363" name="Content Placeholder 2"/>
          <p:cNvSpPr>
            <a:spLocks noGrp="1"/>
          </p:cNvSpPr>
          <p:nvPr>
            <p:ph idx="4294967295"/>
          </p:nvPr>
        </p:nvSpPr>
        <p:spPr>
          <a:xfrm>
            <a:off x="457200" y="1371600"/>
            <a:ext cx="8229600" cy="5105400"/>
          </a:xfrm>
        </p:spPr>
        <p:txBody>
          <a:bodyPr/>
          <a:lstStyle/>
          <a:p>
            <a:pPr marL="514350" indent="-514350" algn="ctr">
              <a:spcBef>
                <a:spcPts val="0"/>
              </a:spcBef>
              <a:buClr>
                <a:schemeClr val="tx1"/>
              </a:buClr>
              <a:buNone/>
              <a:defRPr/>
            </a:pPr>
            <a:r>
              <a:rPr lang="en-US" sz="3200" b="1" dirty="0" smtClean="0">
                <a:solidFill>
                  <a:srgbClr val="7A3D00"/>
                </a:solidFill>
                <a:ea typeface="+mj-ea"/>
                <a:cs typeface="+mj-cs"/>
              </a:rPr>
              <a:t>Steps to Constructing a Run Chart</a:t>
            </a:r>
            <a:endParaRPr lang="en-US" sz="3200" dirty="0" smtClean="0">
              <a:solidFill>
                <a:schemeClr val="accent4"/>
              </a:solidFill>
            </a:endParaRPr>
          </a:p>
          <a:p>
            <a:pPr marL="514350" indent="-514350">
              <a:spcBef>
                <a:spcPts val="0"/>
              </a:spcBef>
              <a:buClr>
                <a:schemeClr val="tx1"/>
              </a:buClr>
              <a:buFont typeface="Arial" charset="0"/>
              <a:buAutoNum type="arabicPeriod"/>
              <a:defRPr/>
            </a:pPr>
            <a:endParaRPr lang="en-US" sz="1000" dirty="0" smtClean="0">
              <a:solidFill>
                <a:schemeClr val="accent4"/>
              </a:solidFill>
            </a:endParaRPr>
          </a:p>
          <a:p>
            <a:pPr marL="514350" indent="-514350">
              <a:spcBef>
                <a:spcPts val="0"/>
              </a:spcBef>
              <a:buClr>
                <a:schemeClr val="tx1"/>
              </a:buClr>
              <a:buFont typeface="Arial" charset="0"/>
              <a:buAutoNum type="arabicPeriod"/>
              <a:defRPr/>
            </a:pPr>
            <a:r>
              <a:rPr lang="en-US" sz="2400" dirty="0" smtClean="0">
                <a:solidFill>
                  <a:schemeClr val="accent4"/>
                </a:solidFill>
              </a:rPr>
              <a:t>Select the measure</a:t>
            </a:r>
          </a:p>
          <a:p>
            <a:pPr marL="514350" indent="-514350">
              <a:spcBef>
                <a:spcPts val="0"/>
              </a:spcBef>
              <a:buClrTx/>
              <a:buFont typeface="Arial" charset="0"/>
              <a:buAutoNum type="arabicPeriod"/>
              <a:defRPr/>
            </a:pPr>
            <a:r>
              <a:rPr lang="en-US" sz="2400" dirty="0" smtClean="0">
                <a:solidFill>
                  <a:schemeClr val="accent4"/>
                </a:solidFill>
              </a:rPr>
              <a:t>Develop the X axis: a scale or a sequence</a:t>
            </a:r>
          </a:p>
          <a:p>
            <a:pPr marL="514350" indent="-514350">
              <a:spcBef>
                <a:spcPts val="0"/>
              </a:spcBef>
              <a:buClrTx/>
              <a:buFont typeface="Arial" charset="0"/>
              <a:buAutoNum type="arabicPeriod"/>
              <a:defRPr/>
            </a:pPr>
            <a:r>
              <a:rPr lang="en-US" sz="2400" dirty="0" smtClean="0">
                <a:solidFill>
                  <a:schemeClr val="accent4"/>
                </a:solidFill>
              </a:rPr>
              <a:t>Develop the Y axis (Rule of thumb 25 percent space above and below plot)</a:t>
            </a:r>
          </a:p>
          <a:p>
            <a:pPr marL="514350" indent="-514350">
              <a:spcBef>
                <a:spcPts val="0"/>
              </a:spcBef>
              <a:buClrTx/>
              <a:buFont typeface="Arial" charset="0"/>
              <a:buAutoNum type="arabicPeriod"/>
              <a:defRPr/>
            </a:pPr>
            <a:r>
              <a:rPr lang="en-US" sz="2400" dirty="0" smtClean="0">
                <a:solidFill>
                  <a:schemeClr val="accent4"/>
                </a:solidFill>
              </a:rPr>
              <a:t>Plot the data</a:t>
            </a:r>
            <a:endParaRPr lang="en-US" sz="2000" dirty="0" smtClean="0">
              <a:solidFill>
                <a:schemeClr val="accent4"/>
              </a:solidFill>
            </a:endParaRPr>
          </a:p>
          <a:p>
            <a:pPr marL="514350" indent="-514350">
              <a:spcBef>
                <a:spcPts val="0"/>
              </a:spcBef>
              <a:buClrTx/>
              <a:buFont typeface="Arial" charset="0"/>
              <a:buAutoNum type="arabicPeriod"/>
              <a:defRPr/>
            </a:pPr>
            <a:r>
              <a:rPr lang="en-US" sz="2400" dirty="0" smtClean="0">
                <a:solidFill>
                  <a:schemeClr val="accent4"/>
                </a:solidFill>
              </a:rPr>
              <a:t>Label the graph with a title and label both axes: X axis is sequence, Y axis is item of interest</a:t>
            </a:r>
          </a:p>
          <a:p>
            <a:pPr marL="514350" indent="-514350">
              <a:spcBef>
                <a:spcPts val="0"/>
              </a:spcBef>
              <a:buClrTx/>
              <a:buFont typeface="Arial" charset="0"/>
              <a:buAutoNum type="arabicPeriod"/>
              <a:defRPr/>
            </a:pPr>
            <a:r>
              <a:rPr lang="en-US" sz="2400" dirty="0" smtClean="0">
                <a:solidFill>
                  <a:schemeClr val="accent4"/>
                </a:solidFill>
              </a:rPr>
              <a:t>Calculate and add median</a:t>
            </a:r>
          </a:p>
          <a:p>
            <a:pPr marL="514350" indent="-514350">
              <a:spcBef>
                <a:spcPts val="0"/>
              </a:spcBef>
              <a:buClrTx/>
              <a:buFont typeface="Arial" charset="0"/>
              <a:buAutoNum type="arabicPeriod"/>
              <a:defRPr/>
            </a:pPr>
            <a:r>
              <a:rPr lang="en-US" sz="2400" dirty="0" smtClean="0">
                <a:solidFill>
                  <a:schemeClr val="accent4"/>
                </a:solidFill>
              </a:rPr>
              <a:t>Add annotations of tests of change or a goal line</a:t>
            </a:r>
          </a:p>
          <a:p>
            <a:pPr marL="514350" indent="-514350">
              <a:spcBef>
                <a:spcPts val="0"/>
              </a:spcBef>
              <a:buClrTx/>
              <a:buFont typeface="Arial" charset="0"/>
              <a:buAutoNum type="arabicPeriod"/>
              <a:defRPr/>
            </a:pPr>
            <a:r>
              <a:rPr lang="en-US" sz="2400" dirty="0" smtClean="0">
                <a:solidFill>
                  <a:schemeClr val="accent4"/>
                </a:solidFill>
              </a:rPr>
              <a:t>Add “direction of goodness” arrow, if unclear</a:t>
            </a:r>
          </a:p>
          <a:p>
            <a:pPr marL="0" indent="0">
              <a:spcBef>
                <a:spcPts val="0"/>
              </a:spcBef>
              <a:buClrTx/>
              <a:buFont typeface="Wingdings" charset="0"/>
              <a:buNone/>
              <a:defRPr/>
            </a:pPr>
            <a:endParaRPr lang="en-US" sz="2400" b="1" dirty="0" smtClean="0">
              <a:solidFill>
                <a:schemeClr val="accent4"/>
              </a:solidFill>
            </a:endParaRPr>
          </a:p>
          <a:p>
            <a:pPr marL="0" indent="0">
              <a:spcBef>
                <a:spcPts val="0"/>
              </a:spcBef>
              <a:buClrTx/>
              <a:buFont typeface="Wingdings" charset="0"/>
              <a:buNone/>
              <a:defRPr/>
            </a:pPr>
            <a:r>
              <a:rPr lang="en-US" sz="2400" b="1" dirty="0" smtClean="0">
                <a:solidFill>
                  <a:srgbClr val="002060"/>
                </a:solidFill>
              </a:rPr>
              <a:t>Tip:  </a:t>
            </a:r>
            <a:r>
              <a:rPr lang="en-US" sz="2400" dirty="0" smtClean="0">
                <a:solidFill>
                  <a:srgbClr val="002060"/>
                </a:solidFill>
              </a:rPr>
              <a:t>Avoid gridlines, regression lines. Less ink is best.</a:t>
            </a:r>
          </a:p>
        </p:txBody>
      </p:sp>
      <p:sp>
        <p:nvSpPr>
          <p:cNvPr id="43011" name="Slide Number Placeholder 6"/>
          <p:cNvSpPr txBox="1">
            <a:spLocks noGrp="1"/>
          </p:cNvSpPr>
          <p:nvPr/>
        </p:nvSpPr>
        <p:spPr bwMode="auto">
          <a:xfrm>
            <a:off x="7042150" y="6172200"/>
            <a:ext cx="1905000" cy="457200"/>
          </a:xfrm>
          <a:prstGeom prst="rect">
            <a:avLst/>
          </a:prstGeom>
          <a:noFill/>
          <a:ln w="9525">
            <a:noFill/>
            <a:miter lim="800000"/>
            <a:headEnd/>
            <a:tailEnd/>
          </a:ln>
        </p:spPr>
        <p:txBody>
          <a:bodyPr anchor="b"/>
          <a:lstStyle/>
          <a:p>
            <a:pPr algn="r"/>
            <a:fld id="{8FA12D70-F92A-44AF-B1EA-AD46BFFA3F36}" type="slidenum">
              <a:rPr lang="en-US" sz="1400">
                <a:latin typeface="Calibri" pitchFamily="34" charset="0"/>
              </a:rPr>
              <a:pPr algn="r"/>
              <a:t>13</a:t>
            </a:fld>
            <a:endParaRPr lang="en-US" sz="1400" dirty="0">
              <a:latin typeface="Calibri" pitchFamily="34" charset="0"/>
            </a:endParaRPr>
          </a:p>
        </p:txBody>
      </p:sp>
    </p:spTree>
    <p:extLst>
      <p:ext uri="{BB962C8B-B14F-4D97-AF65-F5344CB8AC3E}">
        <p14:creationId xmlns:p14="http://schemas.microsoft.com/office/powerpoint/2010/main" xmlns="" val="734937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Quality Improvement</a:t>
            </a:r>
            <a:br>
              <a:rPr lang="en-US" sz="3200" dirty="0"/>
            </a:br>
            <a:r>
              <a:rPr lang="en-US" sz="3200" dirty="0" smtClean="0"/>
              <a:t>Four Simple "Rules" for Run Charts </a:t>
            </a:r>
            <a:endParaRPr lang="en-US" sz="3200" dirty="0"/>
          </a:p>
        </p:txBody>
      </p:sp>
      <p:pic>
        <p:nvPicPr>
          <p:cNvPr id="140290" name="Picture 2"/>
          <p:cNvPicPr>
            <a:picLocks noGrp="1" noChangeAspect="1" noChangeArrowheads="1"/>
          </p:cNvPicPr>
          <p:nvPr>
            <p:ph idx="1"/>
          </p:nvPr>
        </p:nvPicPr>
        <p:blipFill>
          <a:blip r:embed="rId3" cstate="print"/>
          <a:srcRect/>
          <a:stretch>
            <a:fillRect/>
          </a:stretch>
        </p:blipFill>
        <p:spPr bwMode="auto">
          <a:xfrm>
            <a:off x="228600" y="1371600"/>
            <a:ext cx="8733078" cy="5257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A6164360-CEEF-4DE7-8EE3-DAD6E4DDA73C}" type="slidenum">
              <a:rPr lang="en-US" smtClean="0"/>
              <a:pPr/>
              <a:t>14</a:t>
            </a:fld>
            <a:endParaRPr lang="en-US" dirty="0"/>
          </a:p>
        </p:txBody>
      </p:sp>
    </p:spTree>
    <p:extLst>
      <p:ext uri="{BB962C8B-B14F-4D97-AF65-F5344CB8AC3E}">
        <p14:creationId xmlns:p14="http://schemas.microsoft.com/office/powerpoint/2010/main" xmlns="" val="2291156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idx="4294967295"/>
          </p:nvPr>
        </p:nvSpPr>
        <p:spPr>
          <a:xfrm>
            <a:off x="497821" y="228600"/>
            <a:ext cx="8153400" cy="1066800"/>
          </a:xfrm>
        </p:spPr>
        <p:txBody>
          <a:bodyPr/>
          <a:lstStyle/>
          <a:p>
            <a:r>
              <a:rPr lang="en-US" sz="3200" dirty="0" smtClean="0">
                <a:solidFill>
                  <a:srgbClr val="666633"/>
                </a:solidFill>
              </a:rPr>
              <a:t>Quality Improvement</a:t>
            </a:r>
            <a:br>
              <a:rPr lang="en-US" sz="3200" dirty="0" smtClean="0">
                <a:solidFill>
                  <a:srgbClr val="666633"/>
                </a:solidFill>
              </a:rPr>
            </a:br>
            <a:r>
              <a:rPr lang="en-US" sz="3200" dirty="0" smtClean="0">
                <a:solidFill>
                  <a:srgbClr val="666633"/>
                </a:solidFill>
              </a:rPr>
              <a:t>Four Simple "Rules" for Run Charts</a:t>
            </a:r>
            <a:endParaRPr lang="en-US" b="1" dirty="0" smtClean="0">
              <a:solidFill>
                <a:schemeClr val="tx1"/>
              </a:solidFill>
            </a:endParaRPr>
          </a:p>
        </p:txBody>
      </p:sp>
      <p:sp>
        <p:nvSpPr>
          <p:cNvPr id="25603" name="Content Placeholder 2"/>
          <p:cNvSpPr>
            <a:spLocks noGrp="1"/>
          </p:cNvSpPr>
          <p:nvPr>
            <p:ph idx="4294967295"/>
          </p:nvPr>
        </p:nvSpPr>
        <p:spPr>
          <a:xfrm>
            <a:off x="457200" y="1295400"/>
            <a:ext cx="8229600" cy="4876800"/>
          </a:xfrm>
        </p:spPr>
        <p:txBody>
          <a:bodyPr/>
          <a:lstStyle/>
          <a:p>
            <a:pPr marL="795338" indent="-795338" eaLnBrk="1" hangingPunct="1">
              <a:spcAft>
                <a:spcPts val="600"/>
              </a:spcAft>
              <a:buFont typeface="Wingdings" pitchFamily="2" charset="2"/>
              <a:buNone/>
              <a:defRPr/>
            </a:pPr>
            <a:r>
              <a:rPr lang="en-US" sz="2000" dirty="0" smtClean="0">
                <a:solidFill>
                  <a:schemeClr val="tx2"/>
                </a:solidFill>
              </a:rPr>
              <a:t>Rule 1:  A shift in the process is indicated by six or more consecutive points above or below the median. Points on the median do not add to or break a shift. Skip values on the median when counting the number of values.</a:t>
            </a:r>
          </a:p>
          <a:p>
            <a:pPr eaLnBrk="1" hangingPunct="1">
              <a:spcAft>
                <a:spcPts val="600"/>
              </a:spcAft>
              <a:buFont typeface="Wingdings" pitchFamily="2" charset="2"/>
              <a:buNone/>
              <a:defRPr/>
            </a:pPr>
            <a:endParaRPr lang="en-US" sz="400" dirty="0" smtClean="0">
              <a:solidFill>
                <a:srgbClr val="000000"/>
              </a:solidFill>
            </a:endParaRPr>
          </a:p>
        </p:txBody>
      </p:sp>
      <p:pic>
        <p:nvPicPr>
          <p:cNvPr id="6" name="Picture 2"/>
          <p:cNvPicPr>
            <a:picLocks noChangeAspect="1" noChangeArrowheads="1"/>
          </p:cNvPicPr>
          <p:nvPr/>
        </p:nvPicPr>
        <p:blipFill>
          <a:blip r:embed="rId3" cstate="print"/>
          <a:srcRect/>
          <a:stretch>
            <a:fillRect/>
          </a:stretch>
        </p:blipFill>
        <p:spPr bwMode="auto">
          <a:xfrm>
            <a:off x="1031875" y="2667000"/>
            <a:ext cx="7273925" cy="3762681"/>
          </a:xfrm>
          <a:prstGeom prst="rect">
            <a:avLst/>
          </a:prstGeom>
          <a:noFill/>
          <a:ln w="9525">
            <a:noFill/>
            <a:miter lim="800000"/>
            <a:headEnd/>
            <a:tailEnd/>
          </a:ln>
        </p:spPr>
      </p:pic>
      <p:sp>
        <p:nvSpPr>
          <p:cNvPr id="7" name="TextBox 11"/>
          <p:cNvSpPr txBox="1">
            <a:spLocks noChangeArrowheads="1"/>
          </p:cNvSpPr>
          <p:nvPr/>
        </p:nvSpPr>
        <p:spPr bwMode="auto">
          <a:xfrm>
            <a:off x="5562600" y="5181600"/>
            <a:ext cx="2016125" cy="307777"/>
          </a:xfrm>
          <a:prstGeom prst="rect">
            <a:avLst/>
          </a:prstGeom>
          <a:solidFill>
            <a:schemeClr val="bg1"/>
          </a:solidFill>
          <a:ln w="9525">
            <a:solidFill>
              <a:schemeClr val="tx1"/>
            </a:solidFill>
            <a:miter lim="800000"/>
            <a:headEnd/>
            <a:tailEnd/>
          </a:ln>
        </p:spPr>
        <p:txBody>
          <a:bodyPr wrap="square">
            <a:spAutoFit/>
          </a:bodyPr>
          <a:lstStyle/>
          <a:p>
            <a:pPr>
              <a:defRPr/>
            </a:pPr>
            <a:r>
              <a:rPr lang="en-US" sz="1400" dirty="0">
                <a:solidFill>
                  <a:schemeClr val="accent4"/>
                </a:solidFill>
                <a:latin typeface="+mn-lt"/>
                <a:ea typeface="MS PGothic" charset="0"/>
                <a:cs typeface="MS PGothic" charset="0"/>
              </a:rPr>
              <a:t>Began to use nasal dose</a:t>
            </a:r>
          </a:p>
        </p:txBody>
      </p:sp>
      <p:sp>
        <p:nvSpPr>
          <p:cNvPr id="8" name="Oval 1"/>
          <p:cNvSpPr>
            <a:spLocks noChangeArrowheads="1"/>
          </p:cNvSpPr>
          <p:nvPr/>
        </p:nvSpPr>
        <p:spPr bwMode="auto">
          <a:xfrm>
            <a:off x="5680075" y="4038600"/>
            <a:ext cx="1658938" cy="1055688"/>
          </a:xfrm>
          <a:prstGeom prst="ellipse">
            <a:avLst/>
          </a:prstGeom>
          <a:noFill/>
          <a:ln w="9525">
            <a:solidFill>
              <a:schemeClr val="tx1"/>
            </a:solidFill>
            <a:round/>
            <a:headEnd/>
            <a:tailEnd/>
          </a:ln>
        </p:spPr>
        <p:txBody>
          <a:bodyPr/>
          <a:lstStyle/>
          <a:p>
            <a:pPr eaLnBrk="0" hangingPunct="0"/>
            <a:endParaRPr lang="en-US" dirty="0"/>
          </a:p>
        </p:txBody>
      </p:sp>
      <p:sp>
        <p:nvSpPr>
          <p:cNvPr id="9" name="TextBox 8"/>
          <p:cNvSpPr txBox="1"/>
          <p:nvPr/>
        </p:nvSpPr>
        <p:spPr>
          <a:xfrm>
            <a:off x="2895600" y="6412468"/>
            <a:ext cx="3357842" cy="369332"/>
          </a:xfrm>
          <a:prstGeom prst="rect">
            <a:avLst/>
          </a:prstGeom>
          <a:noFill/>
        </p:spPr>
        <p:txBody>
          <a:bodyPr wrap="none" rtlCol="0">
            <a:spAutoFit/>
          </a:bodyPr>
          <a:lstStyle/>
          <a:p>
            <a:r>
              <a:rPr lang="en-US" dirty="0" smtClean="0"/>
              <a:t>Average Wait Time per Day</a:t>
            </a:r>
            <a:endParaRPr lang="en-US" dirty="0"/>
          </a:p>
        </p:txBody>
      </p:sp>
      <p:sp>
        <p:nvSpPr>
          <p:cNvPr id="10" name="Slide Number Placeholder 9"/>
          <p:cNvSpPr>
            <a:spLocks noGrp="1"/>
          </p:cNvSpPr>
          <p:nvPr>
            <p:ph type="sldNum" sz="quarter" idx="12"/>
          </p:nvPr>
        </p:nvSpPr>
        <p:spPr/>
        <p:txBody>
          <a:bodyPr/>
          <a:lstStyle/>
          <a:p>
            <a:fld id="{36F011FD-6EAB-49A9-866B-607DF6C2766B}" type="slidenum">
              <a:rPr lang="en-US" smtClean="0"/>
              <a:pPr/>
              <a:t>15</a:t>
            </a:fld>
            <a:endParaRPr lang="en-US" dirty="0"/>
          </a:p>
        </p:txBody>
      </p:sp>
    </p:spTree>
    <p:extLst>
      <p:ext uri="{BB962C8B-B14F-4D97-AF65-F5344CB8AC3E}">
        <p14:creationId xmlns:p14="http://schemas.microsoft.com/office/powerpoint/2010/main" xmlns="" val="25832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a:xfrm>
            <a:off x="381000" y="304800"/>
            <a:ext cx="8153400" cy="1066800"/>
          </a:xfrm>
        </p:spPr>
        <p:txBody>
          <a:bodyPr/>
          <a:lstStyle/>
          <a:p>
            <a:r>
              <a:rPr lang="en-US" sz="3200" dirty="0" smtClean="0">
                <a:solidFill>
                  <a:srgbClr val="666633"/>
                </a:solidFill>
              </a:rPr>
              <a:t>Quality Improvement</a:t>
            </a:r>
            <a:br>
              <a:rPr lang="en-US" sz="3200" dirty="0" smtClean="0">
                <a:solidFill>
                  <a:srgbClr val="666633"/>
                </a:solidFill>
              </a:rPr>
            </a:br>
            <a:r>
              <a:rPr lang="en-US" sz="3200" dirty="0" smtClean="0">
                <a:solidFill>
                  <a:srgbClr val="666633"/>
                </a:solidFill>
              </a:rPr>
              <a:t>Four Simple "Rules" for Run Charts </a:t>
            </a:r>
            <a:r>
              <a:rPr lang="en-US" dirty="0" smtClean="0"/>
              <a:t> </a:t>
            </a:r>
            <a:endParaRPr lang="en-US" b="1" dirty="0" smtClean="0">
              <a:solidFill>
                <a:schemeClr val="tx1"/>
              </a:solidFill>
            </a:endParaRPr>
          </a:p>
        </p:txBody>
      </p:sp>
      <p:sp>
        <p:nvSpPr>
          <p:cNvPr id="25603" name="Content Placeholder 2"/>
          <p:cNvSpPr>
            <a:spLocks noGrp="1"/>
          </p:cNvSpPr>
          <p:nvPr>
            <p:ph idx="4294967295"/>
          </p:nvPr>
        </p:nvSpPr>
        <p:spPr>
          <a:xfrm>
            <a:off x="457200" y="1600200"/>
            <a:ext cx="8229600" cy="4495800"/>
          </a:xfrm>
        </p:spPr>
        <p:txBody>
          <a:bodyPr/>
          <a:lstStyle/>
          <a:p>
            <a:pPr marL="795338" indent="-795338" eaLnBrk="1" hangingPunct="1">
              <a:spcAft>
                <a:spcPts val="600"/>
              </a:spcAft>
              <a:buFont typeface="Wingdings" pitchFamily="2" charset="2"/>
              <a:buNone/>
              <a:defRPr/>
            </a:pPr>
            <a:r>
              <a:rPr lang="en-US" sz="2000" dirty="0" smtClean="0">
                <a:solidFill>
                  <a:srgbClr val="000000"/>
                </a:solidFill>
              </a:rPr>
              <a:t>Rule 1:  A shift in the process is indicated by six or more consecutive points above or below the median. Points on the median do not add to or break a shift. Skip values on the median when counting the number of values.</a:t>
            </a:r>
          </a:p>
          <a:p>
            <a:pPr eaLnBrk="1" hangingPunct="1">
              <a:spcAft>
                <a:spcPts val="600"/>
              </a:spcAft>
              <a:buFont typeface="Wingdings" pitchFamily="2" charset="2"/>
              <a:buNone/>
              <a:defRPr/>
            </a:pPr>
            <a:endParaRPr lang="en-US" sz="400" dirty="0" smtClean="0">
              <a:solidFill>
                <a:srgbClr val="000000"/>
              </a:solidFill>
            </a:endParaRPr>
          </a:p>
          <a:p>
            <a:pPr marL="795338" indent="-795338" eaLnBrk="1" hangingPunct="1">
              <a:spcAft>
                <a:spcPts val="600"/>
              </a:spcAft>
              <a:buFont typeface="Wingdings" pitchFamily="2" charset="2"/>
              <a:buNone/>
              <a:defRPr/>
            </a:pPr>
            <a:r>
              <a:rPr lang="en-US" sz="2000" dirty="0" smtClean="0">
                <a:solidFill>
                  <a:schemeClr val="tx2"/>
                </a:solidFill>
              </a:rPr>
              <a:t>Rule 2:  A trend is indicated by five or more consecutive points all  increasing or decreasing.  If two consecutive points are the same, do not count one of them to assess the trend.</a:t>
            </a:r>
          </a:p>
          <a:p>
            <a:pPr eaLnBrk="1" hangingPunct="1">
              <a:spcAft>
                <a:spcPts val="600"/>
              </a:spcAft>
              <a:buFont typeface="Wingdings" pitchFamily="2" charset="2"/>
              <a:buNone/>
              <a:defRPr/>
            </a:pPr>
            <a:endParaRPr lang="en-US" sz="400" dirty="0" smtClean="0">
              <a:solidFill>
                <a:srgbClr val="000000"/>
              </a:solidFill>
            </a:endParaRPr>
          </a:p>
          <a:p>
            <a:pPr eaLnBrk="1" hangingPunct="1">
              <a:spcAft>
                <a:spcPts val="600"/>
              </a:spcAft>
              <a:buFont typeface="Wingdings" pitchFamily="2" charset="2"/>
              <a:buNone/>
              <a:defRPr/>
            </a:pPr>
            <a:endParaRPr lang="en-US" sz="400" dirty="0" smtClean="0">
              <a:solidFill>
                <a:srgbClr val="000000"/>
              </a:solidFill>
            </a:endParaRPr>
          </a:p>
        </p:txBody>
      </p:sp>
      <p:sp>
        <p:nvSpPr>
          <p:cNvPr id="49155" name="Slide Number Placeholder 6"/>
          <p:cNvSpPr txBox="1">
            <a:spLocks noGrp="1"/>
          </p:cNvSpPr>
          <p:nvPr/>
        </p:nvSpPr>
        <p:spPr bwMode="auto">
          <a:xfrm>
            <a:off x="7042150" y="6172200"/>
            <a:ext cx="1905000" cy="457200"/>
          </a:xfrm>
          <a:prstGeom prst="rect">
            <a:avLst/>
          </a:prstGeom>
          <a:noFill/>
          <a:ln w="9525">
            <a:noFill/>
            <a:miter lim="800000"/>
            <a:headEnd/>
            <a:tailEnd/>
          </a:ln>
        </p:spPr>
        <p:txBody>
          <a:bodyPr anchor="b"/>
          <a:lstStyle/>
          <a:p>
            <a:pPr algn="r"/>
            <a:fld id="{681BBAD5-F0C4-4438-8DCC-38C7ADCE673B}" type="slidenum">
              <a:rPr lang="en-US" sz="1400">
                <a:latin typeface="Calibri" pitchFamily="34" charset="0"/>
              </a:rPr>
              <a:pPr algn="r"/>
              <a:t>16</a:t>
            </a:fld>
            <a:endParaRPr lang="en-US" sz="1400" dirty="0">
              <a:latin typeface="Calibri" pitchFamily="34" charset="0"/>
            </a:endParaRPr>
          </a:p>
        </p:txBody>
      </p:sp>
      <p:graphicFrame>
        <p:nvGraphicFramePr>
          <p:cNvPr id="8" name="Content Placeholder 3"/>
          <p:cNvGraphicFramePr>
            <a:graphicFrameLocks/>
          </p:cNvGraphicFramePr>
          <p:nvPr/>
        </p:nvGraphicFramePr>
        <p:xfrm>
          <a:off x="4114800" y="4038600"/>
          <a:ext cx="4800600" cy="2667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4648200" y="4114800"/>
            <a:ext cx="3878626" cy="307777"/>
          </a:xfrm>
          <a:prstGeom prst="rect">
            <a:avLst/>
          </a:prstGeom>
          <a:noFill/>
        </p:spPr>
        <p:txBody>
          <a:bodyPr wrap="none" rtlCol="0">
            <a:spAutoFit/>
          </a:bodyPr>
          <a:lstStyle/>
          <a:p>
            <a:r>
              <a:rPr lang="en-US" sz="1400" dirty="0" smtClean="0"/>
              <a:t>% Patients having a discussion about HU</a:t>
            </a:r>
            <a:endParaRPr lang="en-US" sz="1400" dirty="0"/>
          </a:p>
        </p:txBody>
      </p:sp>
      <p:sp>
        <p:nvSpPr>
          <p:cNvPr id="7" name="Slide Number Placeholder 6"/>
          <p:cNvSpPr>
            <a:spLocks noGrp="1"/>
          </p:cNvSpPr>
          <p:nvPr>
            <p:ph type="sldNum" sz="quarter" idx="12"/>
          </p:nvPr>
        </p:nvSpPr>
        <p:spPr>
          <a:xfrm>
            <a:off x="6934200" y="6381750"/>
            <a:ext cx="2133600" cy="476250"/>
          </a:xfrm>
        </p:spPr>
        <p:txBody>
          <a:bodyPr/>
          <a:lstStyle/>
          <a:p>
            <a:fld id="{36F011FD-6EAB-49A9-866B-607DF6C2766B}" type="slidenum">
              <a:rPr lang="en-US" smtClean="0"/>
              <a:pPr/>
              <a:t>16</a:t>
            </a:fld>
            <a:endParaRPr lang="en-US" dirty="0"/>
          </a:p>
        </p:txBody>
      </p:sp>
    </p:spTree>
    <p:extLst>
      <p:ext uri="{BB962C8B-B14F-4D97-AF65-F5344CB8AC3E}">
        <p14:creationId xmlns:p14="http://schemas.microsoft.com/office/powerpoint/2010/main" xmlns="" val="177681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 calcmode="lin" valueType="num">
                                      <p:cBhvr additive="base">
                                        <p:cTn id="7" dur="500" fill="hold"/>
                                        <p:tgtEl>
                                          <p:spTgt spid="49155"/>
                                        </p:tgtEl>
                                        <p:attrNameLst>
                                          <p:attrName>ppt_x</p:attrName>
                                        </p:attrNameLst>
                                      </p:cBhvr>
                                      <p:tavLst>
                                        <p:tav tm="0">
                                          <p:val>
                                            <p:strVal val="#ppt_x"/>
                                          </p:val>
                                        </p:tav>
                                        <p:tav tm="100000">
                                          <p:val>
                                            <p:strVal val="#ppt_x"/>
                                          </p:val>
                                        </p:tav>
                                      </p:tavLst>
                                    </p:anim>
                                    <p:anim calcmode="lin" valueType="num">
                                      <p:cBhvr additive="base">
                                        <p:cTn id="8" dur="500" fill="hold"/>
                                        <p:tgtEl>
                                          <p:spTgt spid="491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Graphic spid="8" grpId="0">
        <p:bldAsOne/>
      </p:bldGraphic>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a:xfrm>
            <a:off x="533400" y="304800"/>
            <a:ext cx="8153400" cy="1066800"/>
          </a:xfrm>
        </p:spPr>
        <p:txBody>
          <a:bodyPr/>
          <a:lstStyle/>
          <a:p>
            <a:r>
              <a:rPr lang="en-US" sz="3200" dirty="0" smtClean="0">
                <a:solidFill>
                  <a:srgbClr val="666633"/>
                </a:solidFill>
              </a:rPr>
              <a:t>Quality Improvement</a:t>
            </a:r>
            <a:br>
              <a:rPr lang="en-US" sz="3200" dirty="0" smtClean="0">
                <a:solidFill>
                  <a:srgbClr val="666633"/>
                </a:solidFill>
              </a:rPr>
            </a:br>
            <a:r>
              <a:rPr lang="en-US" sz="3200" dirty="0" smtClean="0">
                <a:solidFill>
                  <a:srgbClr val="666633"/>
                </a:solidFill>
              </a:rPr>
              <a:t>Four Simple "Rules" for Run Charts </a:t>
            </a:r>
            <a:endParaRPr lang="en-US" b="1" dirty="0" smtClean="0">
              <a:solidFill>
                <a:schemeClr val="tx1"/>
              </a:solidFill>
            </a:endParaRPr>
          </a:p>
        </p:txBody>
      </p:sp>
      <p:sp>
        <p:nvSpPr>
          <p:cNvPr id="25603" name="Content Placeholder 2"/>
          <p:cNvSpPr>
            <a:spLocks noGrp="1"/>
          </p:cNvSpPr>
          <p:nvPr>
            <p:ph idx="4294967295"/>
          </p:nvPr>
        </p:nvSpPr>
        <p:spPr>
          <a:xfrm>
            <a:off x="457200" y="1600200"/>
            <a:ext cx="8229600" cy="4495800"/>
          </a:xfrm>
        </p:spPr>
        <p:txBody>
          <a:bodyPr/>
          <a:lstStyle/>
          <a:p>
            <a:pPr marL="795338" indent="-795338" eaLnBrk="1" hangingPunct="1">
              <a:spcAft>
                <a:spcPts val="600"/>
              </a:spcAft>
              <a:buFont typeface="Wingdings" pitchFamily="2" charset="2"/>
              <a:buNone/>
              <a:defRPr/>
            </a:pPr>
            <a:r>
              <a:rPr lang="en-US" sz="2000" dirty="0" smtClean="0">
                <a:solidFill>
                  <a:srgbClr val="000000"/>
                </a:solidFill>
              </a:rPr>
              <a:t>Rule 1:  A shift in the process is indicated by six or more consecutive points above or below the median. Points on the median do not add to or break a shift. Skip values on the median when counting the number of values.</a:t>
            </a:r>
          </a:p>
          <a:p>
            <a:pPr eaLnBrk="1" hangingPunct="1">
              <a:spcAft>
                <a:spcPts val="600"/>
              </a:spcAft>
              <a:buFont typeface="Wingdings" pitchFamily="2" charset="2"/>
              <a:buNone/>
              <a:defRPr/>
            </a:pPr>
            <a:endParaRPr lang="en-US" sz="400" dirty="0" smtClean="0">
              <a:solidFill>
                <a:srgbClr val="000000"/>
              </a:solidFill>
            </a:endParaRPr>
          </a:p>
          <a:p>
            <a:pPr marL="795338" indent="-795338" eaLnBrk="1" hangingPunct="1">
              <a:spcAft>
                <a:spcPts val="600"/>
              </a:spcAft>
              <a:buFont typeface="Wingdings" pitchFamily="2" charset="2"/>
              <a:buNone/>
              <a:defRPr/>
            </a:pPr>
            <a:r>
              <a:rPr lang="en-US" sz="2000" dirty="0" smtClean="0"/>
              <a:t>Rule 2:  A trend is indicated by five or more consecutive points all  increasing or decreasing.  If two successive points are the same, do not count one of them to assess the trend.</a:t>
            </a:r>
          </a:p>
          <a:p>
            <a:pPr eaLnBrk="1" hangingPunct="1">
              <a:spcAft>
                <a:spcPts val="600"/>
              </a:spcAft>
              <a:buFont typeface="Wingdings" pitchFamily="2" charset="2"/>
              <a:buNone/>
              <a:defRPr/>
            </a:pPr>
            <a:endParaRPr lang="en-US" sz="400" dirty="0" smtClean="0">
              <a:solidFill>
                <a:srgbClr val="000000"/>
              </a:solidFill>
            </a:endParaRPr>
          </a:p>
          <a:p>
            <a:pPr marL="973138" indent="-973138" eaLnBrk="1" hangingPunct="1">
              <a:spcAft>
                <a:spcPts val="600"/>
              </a:spcAft>
              <a:buFont typeface="Wingdings" pitchFamily="2" charset="2"/>
              <a:buNone/>
              <a:defRPr/>
            </a:pPr>
            <a:r>
              <a:rPr lang="en-US" sz="2000" dirty="0" smtClean="0">
                <a:solidFill>
                  <a:schemeClr val="tx2"/>
                </a:solidFill>
              </a:rPr>
              <a:t>Rule 3:  Too many or too few runs, or crossing of the median line</a:t>
            </a:r>
          </a:p>
          <a:p>
            <a:r>
              <a:rPr lang="en-US" sz="1400" dirty="0" smtClean="0"/>
              <a:t>Count the number of data points that </a:t>
            </a:r>
            <a:r>
              <a:rPr lang="en-US" sz="1400" b="1" dirty="0" smtClean="0"/>
              <a:t>do not</a:t>
            </a:r>
            <a:r>
              <a:rPr lang="en-US" sz="1400" dirty="0" smtClean="0"/>
              <a:t> fall on median.</a:t>
            </a:r>
          </a:p>
          <a:p>
            <a:r>
              <a:rPr lang="en-US" sz="1400" dirty="0" smtClean="0"/>
              <a:t>Count number of runs on run chart (number of times crossing </a:t>
            </a:r>
            <a:br>
              <a:rPr lang="en-US" sz="1400" dirty="0" smtClean="0"/>
            </a:br>
            <a:r>
              <a:rPr lang="en-US" sz="1400" dirty="0" smtClean="0"/>
              <a:t>median +1)</a:t>
            </a:r>
          </a:p>
          <a:p>
            <a:r>
              <a:rPr lang="en-US" sz="1400" dirty="0" smtClean="0"/>
              <a:t>Use this table (Table 3.4, Pg 80) to find lower and upper number of runs </a:t>
            </a:r>
            <a:br>
              <a:rPr lang="en-US" sz="1400" dirty="0" smtClean="0"/>
            </a:br>
            <a:r>
              <a:rPr lang="en-US" sz="1400" dirty="0" smtClean="0"/>
              <a:t>based on the number of data points</a:t>
            </a:r>
          </a:p>
          <a:p>
            <a:r>
              <a:rPr lang="en-US" sz="1400" dirty="0" smtClean="0"/>
              <a:t>If the number of runs in your data falls below the lower </a:t>
            </a:r>
            <a:br>
              <a:rPr lang="en-US" sz="1400" dirty="0" smtClean="0"/>
            </a:br>
            <a:r>
              <a:rPr lang="en-US" sz="1400" dirty="0" smtClean="0"/>
              <a:t>limit or above the upper limit then this is a signal</a:t>
            </a:r>
          </a:p>
          <a:p>
            <a:pPr marL="973138" indent="-973138" eaLnBrk="1" hangingPunct="1">
              <a:spcAft>
                <a:spcPts val="600"/>
              </a:spcAft>
              <a:buFont typeface="Wingdings" pitchFamily="2" charset="2"/>
              <a:buNone/>
              <a:defRPr/>
            </a:pPr>
            <a:endParaRPr lang="en-US" sz="400" dirty="0" smtClean="0">
              <a:solidFill>
                <a:srgbClr val="000000"/>
              </a:solidFill>
            </a:endParaRPr>
          </a:p>
        </p:txBody>
      </p:sp>
      <p:pic>
        <p:nvPicPr>
          <p:cNvPr id="1026" name="Picture 2" descr="C:\Users\efaro\Desktop\Picture1.png"/>
          <p:cNvPicPr>
            <a:picLocks noChangeAspect="1" noChangeArrowheads="1"/>
          </p:cNvPicPr>
          <p:nvPr/>
        </p:nvPicPr>
        <p:blipFill>
          <a:blip r:embed="rId3" cstate="print"/>
          <a:srcRect/>
          <a:stretch>
            <a:fillRect/>
          </a:stretch>
        </p:blipFill>
        <p:spPr bwMode="auto">
          <a:xfrm>
            <a:off x="7239000" y="3581400"/>
            <a:ext cx="1905000" cy="3275308"/>
          </a:xfrm>
          <a:prstGeom prst="rect">
            <a:avLst/>
          </a:prstGeom>
          <a:noFill/>
        </p:spPr>
      </p:pic>
      <p:sp>
        <p:nvSpPr>
          <p:cNvPr id="5" name="Slide Number Placeholder 4"/>
          <p:cNvSpPr>
            <a:spLocks noGrp="1"/>
          </p:cNvSpPr>
          <p:nvPr>
            <p:ph type="sldNum" sz="quarter" idx="12"/>
          </p:nvPr>
        </p:nvSpPr>
        <p:spPr/>
        <p:txBody>
          <a:bodyPr/>
          <a:lstStyle/>
          <a:p>
            <a:fld id="{36F011FD-6EAB-49A9-866B-607DF6C2766B}" type="slidenum">
              <a:rPr lang="en-US" smtClean="0"/>
              <a:pPr/>
              <a:t>17</a:t>
            </a:fld>
            <a:endParaRPr lang="en-US" dirty="0"/>
          </a:p>
        </p:txBody>
      </p:sp>
    </p:spTree>
    <p:extLst>
      <p:ext uri="{BB962C8B-B14F-4D97-AF65-F5344CB8AC3E}">
        <p14:creationId xmlns:p14="http://schemas.microsoft.com/office/powerpoint/2010/main" xmlns="" val="342097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anim calcmode="lin" valueType="num">
                                      <p:cBhvr additive="base">
                                        <p:cTn id="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3">
                                            <p:txEl>
                                              <p:pRg st="6" end="6"/>
                                            </p:txEl>
                                          </p:spTgt>
                                        </p:tgtEl>
                                        <p:attrNameLst>
                                          <p:attrName>style.visibility</p:attrName>
                                        </p:attrNameLst>
                                      </p:cBhvr>
                                      <p:to>
                                        <p:strVal val="visible"/>
                                      </p:to>
                                    </p:set>
                                    <p:anim calcmode="lin" valueType="num">
                                      <p:cBhvr additive="base">
                                        <p:cTn id="11"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603">
                                            <p:txEl>
                                              <p:pRg st="7" end="7"/>
                                            </p:txEl>
                                          </p:spTgt>
                                        </p:tgtEl>
                                        <p:attrNameLst>
                                          <p:attrName>style.visibility</p:attrName>
                                        </p:attrNameLst>
                                      </p:cBhvr>
                                      <p:to>
                                        <p:strVal val="visible"/>
                                      </p:to>
                                    </p:set>
                                    <p:anim calcmode="lin" valueType="num">
                                      <p:cBhvr additive="base">
                                        <p:cTn id="15" dur="5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60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603">
                                            <p:txEl>
                                              <p:pRg st="8" end="8"/>
                                            </p:txEl>
                                          </p:spTgt>
                                        </p:tgtEl>
                                        <p:attrNameLst>
                                          <p:attrName>style.visibility</p:attrName>
                                        </p:attrNameLst>
                                      </p:cBhvr>
                                      <p:to>
                                        <p:strVal val="visible"/>
                                      </p:to>
                                    </p:set>
                                    <p:anim calcmode="lin" valueType="num">
                                      <p:cBhvr additive="base">
                                        <p:cTn id="19" dur="500" fill="hold"/>
                                        <p:tgtEl>
                                          <p:spTgt spid="2560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ppt_x"/>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6"/>
          <p:cNvSpPr>
            <a:spLocks noGrp="1"/>
          </p:cNvSpPr>
          <p:nvPr>
            <p:ph type="title"/>
          </p:nvPr>
        </p:nvSpPr>
        <p:spPr/>
        <p:txBody>
          <a:bodyPr/>
          <a:lstStyle/>
          <a:p>
            <a:r>
              <a:rPr lang="en-US" sz="3200" dirty="0" smtClean="0"/>
              <a:t>Quality Improvement</a:t>
            </a:r>
            <a:br>
              <a:rPr lang="en-US" sz="3200" dirty="0" smtClean="0"/>
            </a:br>
            <a:r>
              <a:rPr lang="en-US" sz="3200" dirty="0" smtClean="0"/>
              <a:t>Four Simple "Rules" for Run Charts </a:t>
            </a:r>
            <a:endParaRPr lang="en-US" dirty="0" smtClean="0"/>
          </a:p>
        </p:txBody>
      </p:sp>
      <p:pic>
        <p:nvPicPr>
          <p:cNvPr id="43011" name="Picture 2"/>
          <p:cNvPicPr>
            <a:picLocks noGrp="1" noChangeAspect="1" noChangeArrowheads="1"/>
          </p:cNvPicPr>
          <p:nvPr>
            <p:ph idx="1"/>
          </p:nvPr>
        </p:nvPicPr>
        <p:blipFill>
          <a:blip r:embed="rId3" cstate="print"/>
          <a:stretch>
            <a:fillRect/>
          </a:stretch>
        </p:blipFill>
        <p:spPr>
          <a:xfrm>
            <a:off x="457200" y="1955697"/>
            <a:ext cx="8229600" cy="3911703"/>
          </a:xfrm>
        </p:spPr>
      </p:pic>
      <p:sp>
        <p:nvSpPr>
          <p:cNvPr id="43014" name="Slide Number Placeholder 6"/>
          <p:cNvSpPr txBox="1">
            <a:spLocks noGrp="1"/>
          </p:cNvSpPr>
          <p:nvPr/>
        </p:nvSpPr>
        <p:spPr bwMode="auto">
          <a:xfrm>
            <a:off x="7042150" y="6172200"/>
            <a:ext cx="1905000" cy="457200"/>
          </a:xfrm>
          <a:prstGeom prst="rect">
            <a:avLst/>
          </a:prstGeom>
          <a:noFill/>
          <a:ln w="9525">
            <a:noFill/>
            <a:miter lim="800000"/>
            <a:headEnd/>
            <a:tailEnd/>
          </a:ln>
        </p:spPr>
        <p:txBody>
          <a:bodyPr anchor="b"/>
          <a:lstStyle/>
          <a:p>
            <a:pPr algn="r"/>
            <a:fld id="{6983D23E-2493-4971-AE61-91F3B751183A}" type="slidenum">
              <a:rPr lang="en-US" sz="1400">
                <a:latin typeface="Calibri" pitchFamily="34" charset="0"/>
              </a:rPr>
              <a:pPr algn="r"/>
              <a:t>18</a:t>
            </a:fld>
            <a:endParaRPr lang="en-US" sz="1400" dirty="0">
              <a:latin typeface="Calibri" pitchFamily="34" charset="0"/>
            </a:endParaRPr>
          </a:p>
        </p:txBody>
      </p:sp>
      <p:sp>
        <p:nvSpPr>
          <p:cNvPr id="52230" name="TextBox 1"/>
          <p:cNvSpPr txBox="1">
            <a:spLocks noChangeArrowheads="1"/>
          </p:cNvSpPr>
          <p:nvPr/>
        </p:nvSpPr>
        <p:spPr bwMode="auto">
          <a:xfrm>
            <a:off x="1981200" y="5943600"/>
            <a:ext cx="5862502" cy="400110"/>
          </a:xfrm>
          <a:prstGeom prst="rect">
            <a:avLst/>
          </a:prstGeom>
          <a:noFill/>
          <a:ln w="9525">
            <a:noFill/>
            <a:miter lim="800000"/>
            <a:headEnd/>
            <a:tailEnd/>
          </a:ln>
        </p:spPr>
        <p:txBody>
          <a:bodyPr wrap="none">
            <a:spAutoFit/>
          </a:bodyPr>
          <a:lstStyle/>
          <a:p>
            <a:pPr>
              <a:defRPr/>
            </a:pPr>
            <a:r>
              <a:rPr lang="en-US" sz="2000" dirty="0">
                <a:latin typeface="+mn-lt"/>
              </a:rPr>
              <a:t>10 Data points; </a:t>
            </a:r>
            <a:r>
              <a:rPr lang="en-US" sz="2000" dirty="0" smtClean="0">
                <a:latin typeface="+mn-lt"/>
              </a:rPr>
              <a:t>should have between 3 </a:t>
            </a:r>
            <a:r>
              <a:rPr lang="en-US" sz="2000" dirty="0">
                <a:latin typeface="+mn-lt"/>
              </a:rPr>
              <a:t>and 9 crossings </a:t>
            </a:r>
          </a:p>
        </p:txBody>
      </p:sp>
      <p:sp>
        <p:nvSpPr>
          <p:cNvPr id="10" name="TextBox 9"/>
          <p:cNvSpPr txBox="1"/>
          <p:nvPr/>
        </p:nvSpPr>
        <p:spPr>
          <a:xfrm>
            <a:off x="838200" y="1447800"/>
            <a:ext cx="7467600" cy="523220"/>
          </a:xfrm>
          <a:prstGeom prst="rect">
            <a:avLst/>
          </a:prstGeom>
          <a:noFill/>
        </p:spPr>
        <p:txBody>
          <a:bodyPr wrap="square" rtlCol="0">
            <a:spAutoFit/>
          </a:bodyPr>
          <a:lstStyle/>
          <a:p>
            <a:pPr algn="ctr"/>
            <a:r>
              <a:rPr lang="en-US" sz="2800" b="1" kern="0" dirty="0" smtClean="0">
                <a:solidFill>
                  <a:srgbClr val="7A3D00"/>
                </a:solidFill>
                <a:ea typeface="+mj-ea"/>
                <a:cs typeface="+mj-cs"/>
              </a:rPr>
              <a:t>Average Wait Time Per Day</a:t>
            </a:r>
            <a:endParaRPr lang="en-US" sz="2800" dirty="0"/>
          </a:p>
        </p:txBody>
      </p:sp>
    </p:spTree>
    <p:extLst>
      <p:ext uri="{BB962C8B-B14F-4D97-AF65-F5344CB8AC3E}">
        <p14:creationId xmlns:p14="http://schemas.microsoft.com/office/powerpoint/2010/main" xmlns="" val="1830194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meraldinsight.com/content_images/fig/06201706070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2087940"/>
            <a:ext cx="3775933" cy="4008060"/>
          </a:xfrm>
          <a:prstGeom prst="rect">
            <a:avLst/>
          </a:prstGeom>
          <a:noFill/>
          <a:ln>
            <a:solidFill>
              <a:srgbClr val="6EA92D"/>
            </a:solidFill>
          </a:ln>
          <a:extLst>
            <a:ext uri="{909E8E84-426E-40DD-AFC4-6F175D3DCCD1}">
              <a14:hiddenFill xmlns:a14="http://schemas.microsoft.com/office/drawing/2010/main" xmlns="">
                <a:solidFill>
                  <a:srgbClr val="FFFFFF"/>
                </a:solidFill>
              </a14:hiddenFill>
            </a:ext>
          </a:extLst>
        </p:spPr>
      </p:pic>
      <p:pic>
        <p:nvPicPr>
          <p:cNvPr id="1026" name="Picture 2" descr="img_improvementChart"/>
          <p:cNvPicPr>
            <a:picLocks noChangeAspect="1" noChangeArrowheads="1"/>
          </p:cNvPicPr>
          <p:nvPr/>
        </p:nvPicPr>
        <p:blipFill>
          <a:blip r:embed="rId3" cstate="print"/>
          <a:srcRect/>
          <a:stretch>
            <a:fillRect/>
          </a:stretch>
        </p:blipFill>
        <p:spPr bwMode="auto">
          <a:xfrm>
            <a:off x="5867400" y="1261110"/>
            <a:ext cx="1828800" cy="5063490"/>
          </a:xfrm>
          <a:prstGeom prst="rect">
            <a:avLst/>
          </a:prstGeom>
          <a:noFill/>
          <a:ln w="9525">
            <a:noFill/>
            <a:miter lim="800000"/>
            <a:headEnd/>
            <a:tailEnd/>
          </a:ln>
        </p:spPr>
      </p:pic>
      <p:sp>
        <p:nvSpPr>
          <p:cNvPr id="5" name="Content Placeholder 4"/>
          <p:cNvSpPr>
            <a:spLocks noGrp="1"/>
          </p:cNvSpPr>
          <p:nvPr>
            <p:ph idx="1"/>
          </p:nvPr>
        </p:nvSpPr>
        <p:spPr>
          <a:xfrm>
            <a:off x="304800" y="1295400"/>
            <a:ext cx="8382000" cy="4953000"/>
          </a:xfrm>
        </p:spPr>
        <p:txBody>
          <a:bodyPr/>
          <a:lstStyle/>
          <a:p>
            <a:r>
              <a:rPr lang="en-US" dirty="0" smtClean="0"/>
              <a:t>The Framework for QI</a:t>
            </a:r>
            <a:endParaRPr lang="en-US" dirty="0"/>
          </a:p>
        </p:txBody>
      </p:sp>
      <p:sp>
        <p:nvSpPr>
          <p:cNvPr id="4" name="Title 3"/>
          <p:cNvSpPr>
            <a:spLocks noGrp="1"/>
          </p:cNvSpPr>
          <p:nvPr>
            <p:ph type="title"/>
          </p:nvPr>
        </p:nvSpPr>
        <p:spPr/>
        <p:txBody>
          <a:bodyPr/>
          <a:lstStyle/>
          <a:p>
            <a:r>
              <a:rPr lang="en-US" dirty="0" smtClean="0"/>
              <a:t>Quality Improvement</a:t>
            </a:r>
            <a:endParaRPr lang="en-US" dirty="0"/>
          </a:p>
        </p:txBody>
      </p:sp>
      <p:sp>
        <p:nvSpPr>
          <p:cNvPr id="6" name="Slide Number Placeholder 5"/>
          <p:cNvSpPr>
            <a:spLocks noGrp="1"/>
          </p:cNvSpPr>
          <p:nvPr>
            <p:ph type="sldNum" sz="quarter" idx="12"/>
          </p:nvPr>
        </p:nvSpPr>
        <p:spPr/>
        <p:txBody>
          <a:bodyPr/>
          <a:lstStyle/>
          <a:p>
            <a:fld id="{36F011FD-6EAB-49A9-866B-607DF6C2766B}" type="slidenum">
              <a:rPr lang="en-US" smtClean="0"/>
              <a:pPr/>
              <a:t>1</a:t>
            </a:fld>
            <a:endParaRPr lang="en-US" dirty="0"/>
          </a:p>
        </p:txBody>
      </p:sp>
    </p:spTree>
    <p:extLst>
      <p:ext uri="{BB962C8B-B14F-4D97-AF65-F5344CB8AC3E}">
        <p14:creationId xmlns:p14="http://schemas.microsoft.com/office/powerpoint/2010/main" xmlns="" val="1047407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a:xfrm>
            <a:off x="381000" y="381000"/>
            <a:ext cx="8153400" cy="1066800"/>
          </a:xfrm>
        </p:spPr>
        <p:txBody>
          <a:bodyPr/>
          <a:lstStyle/>
          <a:p>
            <a:r>
              <a:rPr lang="en-US" sz="3200" dirty="0" smtClean="0">
                <a:solidFill>
                  <a:srgbClr val="666633"/>
                </a:solidFill>
              </a:rPr>
              <a:t>Quality Improvement</a:t>
            </a:r>
            <a:br>
              <a:rPr lang="en-US" sz="3200" dirty="0" smtClean="0">
                <a:solidFill>
                  <a:srgbClr val="666633"/>
                </a:solidFill>
              </a:rPr>
            </a:br>
            <a:r>
              <a:rPr lang="en-US" sz="3200" dirty="0" smtClean="0">
                <a:solidFill>
                  <a:srgbClr val="666633"/>
                </a:solidFill>
              </a:rPr>
              <a:t>Four Simple "Rules" for Run Charts </a:t>
            </a:r>
            <a:endParaRPr lang="en-US" b="1" dirty="0" smtClean="0">
              <a:solidFill>
                <a:schemeClr val="tx1"/>
              </a:solidFill>
            </a:endParaRPr>
          </a:p>
        </p:txBody>
      </p:sp>
      <p:sp>
        <p:nvSpPr>
          <p:cNvPr id="53250" name="Content Placeholder 2"/>
          <p:cNvSpPr>
            <a:spLocks noGrp="1"/>
          </p:cNvSpPr>
          <p:nvPr>
            <p:ph idx="4294967295"/>
          </p:nvPr>
        </p:nvSpPr>
        <p:spPr>
          <a:xfrm>
            <a:off x="381000" y="1676400"/>
            <a:ext cx="8229600" cy="4495800"/>
          </a:xfrm>
        </p:spPr>
        <p:txBody>
          <a:bodyPr/>
          <a:lstStyle/>
          <a:p>
            <a:pPr marL="795338" indent="-795338" eaLnBrk="1" hangingPunct="1">
              <a:spcAft>
                <a:spcPts val="600"/>
              </a:spcAft>
              <a:buFont typeface="Wingdings" pitchFamily="2" charset="2"/>
              <a:buNone/>
            </a:pPr>
            <a:r>
              <a:rPr lang="en-US" sz="2000" dirty="0" smtClean="0">
                <a:solidFill>
                  <a:srgbClr val="000000"/>
                </a:solidFill>
              </a:rPr>
              <a:t>Rule 1:  A shift in the process is indicated by six or more consecutive points above or below the median. Points on the median do not add to or </a:t>
            </a:r>
            <a:r>
              <a:rPr lang="en-US" sz="2000" dirty="0" smtClean="0"/>
              <a:t>break a shift. Skip values on the median when counting the number of values.</a:t>
            </a:r>
          </a:p>
          <a:p>
            <a:pPr marL="795338" indent="-795338" eaLnBrk="1" hangingPunct="1">
              <a:spcAft>
                <a:spcPts val="600"/>
              </a:spcAft>
              <a:buFont typeface="Wingdings" pitchFamily="2" charset="2"/>
              <a:buNone/>
            </a:pPr>
            <a:endParaRPr lang="en-US" sz="400" dirty="0" smtClean="0"/>
          </a:p>
          <a:p>
            <a:pPr marL="795338" indent="-795338" eaLnBrk="1" hangingPunct="1">
              <a:spcAft>
                <a:spcPts val="600"/>
              </a:spcAft>
              <a:buFont typeface="Wingdings" pitchFamily="2" charset="2"/>
              <a:buNone/>
            </a:pPr>
            <a:r>
              <a:rPr lang="en-US" sz="2000" dirty="0" smtClean="0"/>
              <a:t>Rule 2:  A trend is indicated by five or more consecutive points all  increasing or decreasing.  If two successive points are the same, do not count one of them to assess the trend.</a:t>
            </a:r>
          </a:p>
          <a:p>
            <a:pPr marL="795338" indent="-795338" eaLnBrk="1" hangingPunct="1">
              <a:spcAft>
                <a:spcPts val="600"/>
              </a:spcAft>
              <a:buFont typeface="Wingdings" pitchFamily="2" charset="2"/>
              <a:buNone/>
            </a:pPr>
            <a:endParaRPr lang="en-US" sz="400" dirty="0" smtClean="0"/>
          </a:p>
          <a:p>
            <a:pPr marL="795338" indent="-795338" eaLnBrk="1" hangingPunct="1">
              <a:spcAft>
                <a:spcPts val="600"/>
              </a:spcAft>
              <a:buFont typeface="Wingdings" pitchFamily="2" charset="2"/>
              <a:buNone/>
            </a:pPr>
            <a:r>
              <a:rPr lang="en-US" sz="2000" dirty="0" smtClean="0"/>
              <a:t>Rule 3:  Too many or too few runs indicate something is acting on the process.</a:t>
            </a:r>
          </a:p>
          <a:p>
            <a:pPr marL="795338" indent="-795338" eaLnBrk="1" hangingPunct="1">
              <a:spcAft>
                <a:spcPts val="600"/>
              </a:spcAft>
              <a:buFont typeface="Wingdings" pitchFamily="2" charset="2"/>
              <a:buNone/>
            </a:pPr>
            <a:endParaRPr lang="en-US" sz="400" dirty="0" smtClean="0">
              <a:solidFill>
                <a:srgbClr val="000000"/>
              </a:solidFill>
            </a:endParaRPr>
          </a:p>
          <a:p>
            <a:pPr marL="795338" indent="-795338" eaLnBrk="1" hangingPunct="1">
              <a:spcAft>
                <a:spcPts val="600"/>
              </a:spcAft>
              <a:buFont typeface="Wingdings" pitchFamily="2" charset="2"/>
              <a:buNone/>
            </a:pPr>
            <a:r>
              <a:rPr lang="en-US" sz="2000" dirty="0" smtClean="0">
                <a:solidFill>
                  <a:schemeClr val="tx2"/>
                </a:solidFill>
              </a:rPr>
              <a:t>Rule 4:  An </a:t>
            </a:r>
            <a:r>
              <a:rPr lang="ja-JP" altLang="en-US" sz="2000" smtClean="0">
                <a:solidFill>
                  <a:schemeClr val="tx2"/>
                </a:solidFill>
              </a:rPr>
              <a:t>“</a:t>
            </a:r>
            <a:r>
              <a:rPr lang="en-US" altLang="ja-JP" sz="2000" dirty="0" smtClean="0">
                <a:solidFill>
                  <a:schemeClr val="tx2"/>
                </a:solidFill>
              </a:rPr>
              <a:t>astronomical</a:t>
            </a:r>
            <a:r>
              <a:rPr lang="ja-JP" altLang="en-US" sz="2000" smtClean="0">
                <a:solidFill>
                  <a:schemeClr val="tx2"/>
                </a:solidFill>
              </a:rPr>
              <a:t>”</a:t>
            </a:r>
            <a:r>
              <a:rPr lang="en-US" altLang="ja-JP" sz="2000" dirty="0" smtClean="0">
                <a:solidFill>
                  <a:schemeClr val="tx2"/>
                </a:solidFill>
              </a:rPr>
              <a:t> data point is a unusually large or small data point</a:t>
            </a:r>
            <a:endParaRPr lang="en-US" sz="2000" dirty="0" smtClean="0">
              <a:solidFill>
                <a:schemeClr val="tx2"/>
              </a:solidFill>
            </a:endParaRPr>
          </a:p>
        </p:txBody>
      </p:sp>
      <p:sp>
        <p:nvSpPr>
          <p:cNvPr id="53251" name="Slide Number Placeholder 6"/>
          <p:cNvSpPr txBox="1">
            <a:spLocks noGrp="1"/>
          </p:cNvSpPr>
          <p:nvPr/>
        </p:nvSpPr>
        <p:spPr bwMode="auto">
          <a:xfrm>
            <a:off x="7042150" y="6172200"/>
            <a:ext cx="1905000" cy="457200"/>
          </a:xfrm>
          <a:prstGeom prst="rect">
            <a:avLst/>
          </a:prstGeom>
          <a:noFill/>
          <a:ln w="9525">
            <a:noFill/>
            <a:miter lim="800000"/>
            <a:headEnd/>
            <a:tailEnd/>
          </a:ln>
        </p:spPr>
        <p:txBody>
          <a:bodyPr anchor="b"/>
          <a:lstStyle/>
          <a:p>
            <a:pPr algn="r"/>
            <a:fld id="{4A613005-9BA5-44F9-91EF-0A8887E4B4CA}" type="slidenum">
              <a:rPr lang="en-US" sz="1400">
                <a:latin typeface="Calibri" pitchFamily="34" charset="0"/>
              </a:rPr>
              <a:pPr algn="r"/>
              <a:t>19</a:t>
            </a:fld>
            <a:endParaRPr lang="en-US" sz="1400" dirty="0">
              <a:latin typeface="Calibri" pitchFamily="34" charset="0"/>
            </a:endParaRPr>
          </a:p>
        </p:txBody>
      </p:sp>
    </p:spTree>
    <p:extLst>
      <p:ext uri="{BB962C8B-B14F-4D97-AF65-F5344CB8AC3E}">
        <p14:creationId xmlns:p14="http://schemas.microsoft.com/office/powerpoint/2010/main" xmlns="" val="885071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8"/>
          <p:cNvSpPr>
            <a:spLocks noGrp="1"/>
          </p:cNvSpPr>
          <p:nvPr>
            <p:ph type="title" idx="4294967295"/>
          </p:nvPr>
        </p:nvSpPr>
        <p:spPr>
          <a:xfrm>
            <a:off x="381000" y="228600"/>
            <a:ext cx="8229600" cy="1139825"/>
          </a:xfrm>
        </p:spPr>
        <p:txBody>
          <a:bodyPr/>
          <a:lstStyle/>
          <a:p>
            <a:r>
              <a:rPr lang="en-US" sz="3200" dirty="0" smtClean="0">
                <a:solidFill>
                  <a:srgbClr val="666633"/>
                </a:solidFill>
              </a:rPr>
              <a:t>Quality Improvement</a:t>
            </a:r>
            <a:br>
              <a:rPr lang="en-US" sz="3200" dirty="0" smtClean="0">
                <a:solidFill>
                  <a:srgbClr val="666633"/>
                </a:solidFill>
              </a:rPr>
            </a:br>
            <a:r>
              <a:rPr lang="en-US" sz="3200" dirty="0" smtClean="0">
                <a:solidFill>
                  <a:srgbClr val="666633"/>
                </a:solidFill>
              </a:rPr>
              <a:t>Four Simple "Rules" for Run Charts </a:t>
            </a:r>
            <a:endParaRPr lang="en-US" b="1" dirty="0" smtClean="0"/>
          </a:p>
        </p:txBody>
      </p:sp>
      <p:pic>
        <p:nvPicPr>
          <p:cNvPr id="54274" name="Picture 2"/>
          <p:cNvPicPr>
            <a:picLocks noGrp="1" noChangeAspect="1" noChangeArrowheads="1"/>
          </p:cNvPicPr>
          <p:nvPr>
            <p:ph idx="4294967295"/>
          </p:nvPr>
        </p:nvPicPr>
        <p:blipFill>
          <a:blip r:embed="rId3" cstate="print"/>
          <a:srcRect/>
          <a:stretch>
            <a:fillRect/>
          </a:stretch>
        </p:blipFill>
        <p:spPr>
          <a:xfrm>
            <a:off x="609600" y="1905000"/>
            <a:ext cx="7924800" cy="4114800"/>
          </a:xfrm>
        </p:spPr>
      </p:pic>
      <p:sp>
        <p:nvSpPr>
          <p:cNvPr id="31748" name="TextBox 11"/>
          <p:cNvSpPr txBox="1">
            <a:spLocks noChangeArrowheads="1"/>
          </p:cNvSpPr>
          <p:nvPr/>
        </p:nvSpPr>
        <p:spPr bwMode="auto">
          <a:xfrm>
            <a:off x="5943600" y="2057400"/>
            <a:ext cx="1631950" cy="344488"/>
          </a:xfrm>
          <a:prstGeom prst="rect">
            <a:avLst/>
          </a:prstGeom>
          <a:solidFill>
            <a:schemeClr val="bg1"/>
          </a:solidFill>
          <a:ln w="9525">
            <a:solidFill>
              <a:schemeClr val="tx1"/>
            </a:solidFill>
            <a:miter lim="800000"/>
            <a:headEnd/>
            <a:tailEnd/>
          </a:ln>
        </p:spPr>
        <p:txBody>
          <a:bodyPr>
            <a:spAutoFit/>
          </a:bodyPr>
          <a:lstStyle/>
          <a:p>
            <a:pPr>
              <a:defRPr/>
            </a:pPr>
            <a:r>
              <a:rPr lang="en-US" sz="1600" dirty="0">
                <a:solidFill>
                  <a:schemeClr val="accent4"/>
                </a:solidFill>
                <a:latin typeface="+mn-lt"/>
                <a:ea typeface="MS PGothic" charset="0"/>
                <a:cs typeface="MS PGothic" charset="0"/>
              </a:rPr>
              <a:t>3 staff call in sick</a:t>
            </a:r>
          </a:p>
        </p:txBody>
      </p:sp>
      <p:sp>
        <p:nvSpPr>
          <p:cNvPr id="54276" name="Slide Number Placeholder 6"/>
          <p:cNvSpPr txBox="1">
            <a:spLocks noGrp="1"/>
          </p:cNvSpPr>
          <p:nvPr/>
        </p:nvSpPr>
        <p:spPr bwMode="auto">
          <a:xfrm>
            <a:off x="7042150" y="6172200"/>
            <a:ext cx="1905000" cy="457200"/>
          </a:xfrm>
          <a:prstGeom prst="rect">
            <a:avLst/>
          </a:prstGeom>
          <a:noFill/>
          <a:ln w="9525">
            <a:noFill/>
            <a:miter lim="800000"/>
            <a:headEnd/>
            <a:tailEnd/>
          </a:ln>
        </p:spPr>
        <p:txBody>
          <a:bodyPr anchor="b"/>
          <a:lstStyle/>
          <a:p>
            <a:pPr algn="r"/>
            <a:fld id="{C3D11767-3700-4D8C-B869-13D53C58F4C2}" type="slidenum">
              <a:rPr lang="en-US" sz="1400">
                <a:latin typeface="Calibri" pitchFamily="34" charset="0"/>
              </a:rPr>
              <a:pPr algn="r"/>
              <a:t>20</a:t>
            </a:fld>
            <a:endParaRPr lang="en-US" sz="1400" dirty="0">
              <a:latin typeface="Calibri" pitchFamily="34" charset="0"/>
            </a:endParaRPr>
          </a:p>
        </p:txBody>
      </p:sp>
      <p:sp>
        <p:nvSpPr>
          <p:cNvPr id="6" name="Oval 5"/>
          <p:cNvSpPr/>
          <p:nvPr/>
        </p:nvSpPr>
        <p:spPr bwMode="auto">
          <a:xfrm>
            <a:off x="4953000" y="2133600"/>
            <a:ext cx="762000" cy="762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p:txBody>
      </p:sp>
      <p:sp>
        <p:nvSpPr>
          <p:cNvPr id="7" name="TextBox 6"/>
          <p:cNvSpPr txBox="1"/>
          <p:nvPr/>
        </p:nvSpPr>
        <p:spPr>
          <a:xfrm>
            <a:off x="838200" y="1447800"/>
            <a:ext cx="7467600" cy="523220"/>
          </a:xfrm>
          <a:prstGeom prst="rect">
            <a:avLst/>
          </a:prstGeom>
          <a:noFill/>
        </p:spPr>
        <p:txBody>
          <a:bodyPr wrap="square" rtlCol="0">
            <a:spAutoFit/>
          </a:bodyPr>
          <a:lstStyle/>
          <a:p>
            <a:pPr algn="ctr"/>
            <a:r>
              <a:rPr lang="en-US" sz="2800" b="1" kern="0" dirty="0" smtClean="0">
                <a:solidFill>
                  <a:srgbClr val="7A3D00"/>
                </a:solidFill>
                <a:ea typeface="+mj-ea"/>
                <a:cs typeface="+mj-cs"/>
              </a:rPr>
              <a:t>Average Wait Time Per Day</a:t>
            </a:r>
            <a:endParaRPr lang="en-US" sz="2800" dirty="0"/>
          </a:p>
        </p:txBody>
      </p:sp>
    </p:spTree>
    <p:extLst>
      <p:ext uri="{BB962C8B-B14F-4D97-AF65-F5344CB8AC3E}">
        <p14:creationId xmlns:p14="http://schemas.microsoft.com/office/powerpoint/2010/main" xmlns="" val="114498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748"/>
                                        </p:tgtEl>
                                        <p:attrNameLst>
                                          <p:attrName>style.visibility</p:attrName>
                                        </p:attrNameLst>
                                      </p:cBhvr>
                                      <p:to>
                                        <p:strVal val="visible"/>
                                      </p:to>
                                    </p:set>
                                    <p:anim calcmode="lin" valueType="num">
                                      <p:cBhvr additive="base">
                                        <p:cTn id="11" dur="500" fill="hold"/>
                                        <p:tgtEl>
                                          <p:spTgt spid="31748"/>
                                        </p:tgtEl>
                                        <p:attrNameLst>
                                          <p:attrName>ppt_x</p:attrName>
                                        </p:attrNameLst>
                                      </p:cBhvr>
                                      <p:tavLst>
                                        <p:tav tm="0">
                                          <p:val>
                                            <p:strVal val="#ppt_x"/>
                                          </p:val>
                                        </p:tav>
                                        <p:tav tm="100000">
                                          <p:val>
                                            <p:strVal val="#ppt_x"/>
                                          </p:val>
                                        </p:tav>
                                      </p:tavLst>
                                    </p:anim>
                                    <p:anim calcmode="lin" valueType="num">
                                      <p:cBhvr additive="base">
                                        <p:cTn id="12"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 Exercise: Which Charts Suggest a Real Change?  Why? </a:t>
            </a:r>
            <a:endParaRPr lang="en-US" dirty="0"/>
          </a:p>
        </p:txBody>
      </p:sp>
      <p:sp>
        <p:nvSpPr>
          <p:cNvPr id="4" name="Slide Number Placeholder 3"/>
          <p:cNvSpPr>
            <a:spLocks noGrp="1"/>
          </p:cNvSpPr>
          <p:nvPr>
            <p:ph type="sldNum" sz="quarter" idx="12"/>
          </p:nvPr>
        </p:nvSpPr>
        <p:spPr>
          <a:xfrm>
            <a:off x="6934200" y="6457950"/>
            <a:ext cx="2133600" cy="400050"/>
          </a:xfrm>
        </p:spPr>
        <p:txBody>
          <a:bodyPr/>
          <a:lstStyle/>
          <a:p>
            <a:fld id="{36F011FD-6EAB-49A9-866B-607DF6C2766B}" type="slidenum">
              <a:rPr lang="en-US" smtClean="0"/>
              <a:pPr/>
              <a:t>21</a:t>
            </a:fld>
            <a:endParaRPr lang="en-US" dirty="0"/>
          </a:p>
        </p:txBody>
      </p:sp>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1406236"/>
            <a:ext cx="4233203" cy="25444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06824" y="1371600"/>
            <a:ext cx="4267200" cy="25650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2400" y="4106934"/>
            <a:ext cx="4233203" cy="2544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17848" y="4092717"/>
            <a:ext cx="4245152" cy="25517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1491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229600" cy="1139825"/>
          </a:xfrm>
        </p:spPr>
        <p:txBody>
          <a:bodyPr/>
          <a:lstStyle/>
          <a:p>
            <a:r>
              <a:rPr lang="en-US" dirty="0" smtClean="0">
                <a:solidFill>
                  <a:srgbClr val="666633"/>
                </a:solidFill>
              </a:rPr>
              <a:t>Quality Improvement</a:t>
            </a:r>
            <a:br>
              <a:rPr lang="en-US" dirty="0" smtClean="0">
                <a:solidFill>
                  <a:srgbClr val="666633"/>
                </a:solidFill>
              </a:rPr>
            </a:br>
            <a:r>
              <a:rPr lang="en-US" dirty="0" smtClean="0">
                <a:solidFill>
                  <a:srgbClr val="666633"/>
                </a:solidFill>
              </a:rPr>
              <a:t>Control/Shewhart Charts</a:t>
            </a:r>
            <a:endParaRPr lang="en-US" dirty="0">
              <a:solidFill>
                <a:srgbClr val="666633"/>
              </a:solidFill>
            </a:endParaRPr>
          </a:p>
        </p:txBody>
      </p:sp>
      <p:sp>
        <p:nvSpPr>
          <p:cNvPr id="3" name="Content Placeholder 2"/>
          <p:cNvSpPr>
            <a:spLocks noGrp="1"/>
          </p:cNvSpPr>
          <p:nvPr>
            <p:ph idx="4294967295"/>
          </p:nvPr>
        </p:nvSpPr>
        <p:spPr>
          <a:xfrm>
            <a:off x="381000" y="1600200"/>
            <a:ext cx="8229600" cy="4530725"/>
          </a:xfrm>
        </p:spPr>
        <p:txBody>
          <a:bodyPr/>
          <a:lstStyle/>
          <a:p>
            <a:r>
              <a:rPr lang="en-US" dirty="0" smtClean="0"/>
              <a:t>Statistical tool to distinguish between what are called "common" and "special" causes of variation</a:t>
            </a:r>
          </a:p>
          <a:p>
            <a:r>
              <a:rPr lang="en-US" dirty="0" smtClean="0"/>
              <a:t>Centerline plus upper and lower limits</a:t>
            </a:r>
          </a:p>
          <a:p>
            <a:pPr lvl="1"/>
            <a:r>
              <a:rPr lang="en-US" dirty="0" smtClean="0"/>
              <a:t> Centerline = mean</a:t>
            </a:r>
          </a:p>
          <a:p>
            <a:pPr lvl="1"/>
            <a:r>
              <a:rPr lang="en-US" dirty="0" smtClean="0"/>
              <a:t> Upper and lower limits 3 standard errors from the center line</a:t>
            </a:r>
          </a:p>
          <a:p>
            <a:r>
              <a:rPr lang="en-US" dirty="0" smtClean="0"/>
              <a:t>Recommend to start </a:t>
            </a:r>
            <a:br>
              <a:rPr lang="en-US" dirty="0" smtClean="0"/>
            </a:br>
            <a:r>
              <a:rPr lang="en-US" dirty="0" smtClean="0"/>
              <a:t>with 20 data points</a:t>
            </a:r>
          </a:p>
          <a:p>
            <a:endParaRPr lang="en-US" dirty="0" smtClean="0"/>
          </a:p>
        </p:txBody>
      </p:sp>
      <p:graphicFrame>
        <p:nvGraphicFramePr>
          <p:cNvPr id="4" name="CCT_33683_1"/>
          <p:cNvGraphicFramePr>
            <a:graphicFrameLocks/>
          </p:cNvGraphicFramePr>
          <p:nvPr/>
        </p:nvGraphicFramePr>
        <p:xfrm>
          <a:off x="4572000" y="3962400"/>
          <a:ext cx="4386695" cy="2744499"/>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36F011FD-6EAB-49A9-866B-607DF6C2766B}" type="slidenum">
              <a:rPr lang="en-US" smtClean="0"/>
              <a:pPr/>
              <a:t>22</a:t>
            </a:fld>
            <a:endParaRPr lang="en-US" dirty="0"/>
          </a:p>
        </p:txBody>
      </p:sp>
    </p:spTree>
    <p:extLst>
      <p:ext uri="{BB962C8B-B14F-4D97-AF65-F5344CB8AC3E}">
        <p14:creationId xmlns:p14="http://schemas.microsoft.com/office/powerpoint/2010/main" xmlns="" val="1347598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l="15461" t="3750" r="9839" b="5000"/>
          <a:stretch>
            <a:fillRect/>
          </a:stretch>
        </p:blipFill>
        <p:spPr bwMode="auto">
          <a:xfrm>
            <a:off x="609600" y="228600"/>
            <a:ext cx="8229600" cy="6324600"/>
          </a:xfrm>
          <a:prstGeom prst="rect">
            <a:avLst/>
          </a:prstGeom>
          <a:noFill/>
          <a:ln w="9525">
            <a:noFill/>
            <a:miter lim="800000"/>
            <a:headEnd/>
            <a:tailEnd/>
          </a:ln>
        </p:spPr>
      </p:pic>
      <p:sp>
        <p:nvSpPr>
          <p:cNvPr id="3" name="TextBox 2"/>
          <p:cNvSpPr txBox="1"/>
          <p:nvPr/>
        </p:nvSpPr>
        <p:spPr>
          <a:xfrm>
            <a:off x="304800" y="6553200"/>
            <a:ext cx="5486400" cy="369332"/>
          </a:xfrm>
          <a:prstGeom prst="rect">
            <a:avLst/>
          </a:prstGeom>
          <a:noFill/>
        </p:spPr>
        <p:txBody>
          <a:bodyPr wrap="square" rtlCol="0">
            <a:spAutoFit/>
          </a:bodyPr>
          <a:lstStyle/>
          <a:p>
            <a:r>
              <a:rPr lang="en-US" dirty="0" smtClean="0"/>
              <a:t>Source: QI-Charts</a:t>
            </a:r>
            <a:endParaRPr lang="en-US" dirty="0"/>
          </a:p>
        </p:txBody>
      </p:sp>
      <p:sp>
        <p:nvSpPr>
          <p:cNvPr id="4" name="Rectangle 3"/>
          <p:cNvSpPr/>
          <p:nvPr/>
        </p:nvSpPr>
        <p:spPr>
          <a:xfrm>
            <a:off x="1828800" y="4419600"/>
            <a:ext cx="2590800" cy="2209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133600" y="4040841"/>
            <a:ext cx="2209800" cy="381000"/>
          </a:xfrm>
          <a:prstGeom prst="rect">
            <a:avLst/>
          </a:prstGeom>
          <a:noFill/>
        </p:spPr>
        <p:txBody>
          <a:bodyPr wrap="square" rtlCol="0">
            <a:spAutoFit/>
          </a:bodyPr>
          <a:lstStyle/>
          <a:p>
            <a:r>
              <a:rPr lang="en-US" b="1" dirty="0" smtClean="0">
                <a:solidFill>
                  <a:srgbClr val="FF0000"/>
                </a:solidFill>
              </a:rPr>
              <a:t>Rates	          %</a:t>
            </a:r>
            <a:endParaRPr lang="en-US" b="1" dirty="0">
              <a:solidFill>
                <a:srgbClr val="FF0000"/>
              </a:solidFill>
            </a:endParaRPr>
          </a:p>
        </p:txBody>
      </p:sp>
      <p:sp>
        <p:nvSpPr>
          <p:cNvPr id="7" name="Slide Number Placeholder 6"/>
          <p:cNvSpPr>
            <a:spLocks noGrp="1"/>
          </p:cNvSpPr>
          <p:nvPr>
            <p:ph type="sldNum" sz="quarter" idx="12"/>
          </p:nvPr>
        </p:nvSpPr>
        <p:spPr/>
        <p:txBody>
          <a:bodyPr/>
          <a:lstStyle/>
          <a:p>
            <a:fld id="{36F011FD-6EAB-49A9-866B-607DF6C2766B}" type="slidenum">
              <a:rPr lang="en-US" smtClean="0"/>
              <a:pPr/>
              <a:t>23</a:t>
            </a:fld>
            <a:endParaRPr lang="en-US" dirty="0"/>
          </a:p>
        </p:txBody>
      </p:sp>
    </p:spTree>
    <p:extLst>
      <p:ext uri="{BB962C8B-B14F-4D97-AF65-F5344CB8AC3E}">
        <p14:creationId xmlns:p14="http://schemas.microsoft.com/office/powerpoint/2010/main" xmlns="" val="20654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a:blip r:embed="rId3" cstate="print"/>
          <a:srcRect l="28111" t="5000" r="23192" b="11250"/>
          <a:stretch>
            <a:fillRect/>
          </a:stretch>
        </p:blipFill>
        <p:spPr bwMode="auto">
          <a:xfrm>
            <a:off x="838200" y="228600"/>
            <a:ext cx="7696200" cy="6248400"/>
          </a:xfrm>
          <a:prstGeom prst="rect">
            <a:avLst/>
          </a:prstGeom>
          <a:noFill/>
          <a:ln w="9525">
            <a:noFill/>
            <a:miter lim="800000"/>
            <a:headEnd/>
            <a:tailEnd/>
          </a:ln>
        </p:spPr>
      </p:pic>
      <p:sp>
        <p:nvSpPr>
          <p:cNvPr id="5" name="TextBox 4"/>
          <p:cNvSpPr txBox="1"/>
          <p:nvPr/>
        </p:nvSpPr>
        <p:spPr>
          <a:xfrm>
            <a:off x="304800" y="6553200"/>
            <a:ext cx="5486400" cy="369332"/>
          </a:xfrm>
          <a:prstGeom prst="rect">
            <a:avLst/>
          </a:prstGeom>
          <a:noFill/>
        </p:spPr>
        <p:txBody>
          <a:bodyPr wrap="square" rtlCol="0">
            <a:spAutoFit/>
          </a:bodyPr>
          <a:lstStyle/>
          <a:p>
            <a:r>
              <a:rPr lang="en-US" dirty="0" smtClean="0"/>
              <a:t>Source: QI-Charts</a:t>
            </a:r>
            <a:endParaRPr lang="en-US" dirty="0"/>
          </a:p>
        </p:txBody>
      </p:sp>
      <p:sp>
        <p:nvSpPr>
          <p:cNvPr id="6" name="Slide Number Placeholder 5"/>
          <p:cNvSpPr>
            <a:spLocks noGrp="1"/>
          </p:cNvSpPr>
          <p:nvPr>
            <p:ph type="sldNum" sz="quarter" idx="12"/>
          </p:nvPr>
        </p:nvSpPr>
        <p:spPr/>
        <p:txBody>
          <a:bodyPr/>
          <a:lstStyle/>
          <a:p>
            <a:fld id="{36F011FD-6EAB-49A9-866B-607DF6C2766B}" type="slidenum">
              <a:rPr lang="en-US" smtClean="0"/>
              <a:pPr/>
              <a:t>24</a:t>
            </a:fld>
            <a:endParaRPr lang="en-US" dirty="0"/>
          </a:p>
        </p:txBody>
      </p:sp>
    </p:spTree>
    <p:extLst>
      <p:ext uri="{BB962C8B-B14F-4D97-AF65-F5344CB8AC3E}">
        <p14:creationId xmlns:p14="http://schemas.microsoft.com/office/powerpoint/2010/main" xmlns="" val="1710158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Subgroups</a:t>
            </a:r>
            <a:endParaRPr lang="en-US" dirty="0"/>
          </a:p>
        </p:txBody>
      </p:sp>
      <p:sp>
        <p:nvSpPr>
          <p:cNvPr id="4" name="Text Placeholder 3"/>
          <p:cNvSpPr>
            <a:spLocks noGrp="1"/>
          </p:cNvSpPr>
          <p:nvPr>
            <p:ph type="body" idx="1"/>
          </p:nvPr>
        </p:nvSpPr>
        <p:spPr/>
        <p:txBody>
          <a:bodyPr/>
          <a:lstStyle/>
          <a:p>
            <a:r>
              <a:rPr lang="en-US" dirty="0" smtClean="0"/>
              <a:t>Over units at same time</a:t>
            </a:r>
            <a:endParaRPr lang="en-US" dirty="0"/>
          </a:p>
        </p:txBody>
      </p:sp>
      <p:sp>
        <p:nvSpPr>
          <p:cNvPr id="5" name="Content Placeholder 4"/>
          <p:cNvSpPr>
            <a:spLocks noGrp="1"/>
          </p:cNvSpPr>
          <p:nvPr>
            <p:ph sz="half" idx="2"/>
          </p:nvPr>
        </p:nvSpPr>
        <p:spPr/>
        <p:txBody>
          <a:bodyPr/>
          <a:lstStyle/>
          <a:p>
            <a:r>
              <a:rPr lang="en-US" dirty="0" smtClean="0"/>
              <a:t>Useful at project start</a:t>
            </a:r>
          </a:p>
          <a:p>
            <a:r>
              <a:rPr lang="en-US" dirty="0" smtClean="0"/>
              <a:t>Try to learn from high/low performers</a:t>
            </a:r>
          </a:p>
          <a:p>
            <a:pPr lvl="1"/>
            <a:r>
              <a:rPr lang="en-US" dirty="0" smtClean="0"/>
              <a:t>States</a:t>
            </a:r>
          </a:p>
          <a:p>
            <a:pPr lvl="1"/>
            <a:r>
              <a:rPr lang="en-US" dirty="0" smtClean="0"/>
              <a:t>Counties </a:t>
            </a:r>
          </a:p>
          <a:p>
            <a:pPr lvl="1"/>
            <a:r>
              <a:rPr lang="en-US" dirty="0" smtClean="0"/>
              <a:t>Hospitals</a:t>
            </a:r>
          </a:p>
          <a:p>
            <a:pPr lvl="1"/>
            <a:r>
              <a:rPr lang="en-US" dirty="0" smtClean="0"/>
              <a:t>Clinics</a:t>
            </a:r>
          </a:p>
          <a:p>
            <a:endParaRPr lang="en-US" dirty="0" smtClean="0"/>
          </a:p>
          <a:p>
            <a:endParaRPr lang="en-US" dirty="0"/>
          </a:p>
        </p:txBody>
      </p:sp>
      <p:sp>
        <p:nvSpPr>
          <p:cNvPr id="6" name="Text Placeholder 5"/>
          <p:cNvSpPr>
            <a:spLocks noGrp="1"/>
          </p:cNvSpPr>
          <p:nvPr>
            <p:ph type="body" sz="quarter" idx="3"/>
          </p:nvPr>
        </p:nvSpPr>
        <p:spPr/>
        <p:txBody>
          <a:bodyPr/>
          <a:lstStyle/>
          <a:p>
            <a:r>
              <a:rPr lang="en-US" dirty="0" smtClean="0"/>
              <a:t>Over time within unit</a:t>
            </a:r>
            <a:endParaRPr lang="en-US" dirty="0"/>
          </a:p>
        </p:txBody>
      </p:sp>
      <p:sp>
        <p:nvSpPr>
          <p:cNvPr id="7" name="Content Placeholder 6"/>
          <p:cNvSpPr>
            <a:spLocks noGrp="1"/>
          </p:cNvSpPr>
          <p:nvPr>
            <p:ph sz="quarter" idx="4"/>
          </p:nvPr>
        </p:nvSpPr>
        <p:spPr/>
        <p:txBody>
          <a:bodyPr/>
          <a:lstStyle/>
          <a:p>
            <a:r>
              <a:rPr lang="en-US" dirty="0" smtClean="0"/>
              <a:t>Useful for tests of change</a:t>
            </a:r>
          </a:p>
          <a:p>
            <a:r>
              <a:rPr lang="en-US" dirty="0" smtClean="0"/>
              <a:t>Try to learn from units that have improved</a:t>
            </a:r>
          </a:p>
          <a:p>
            <a:r>
              <a:rPr lang="en-US" dirty="0" smtClean="0"/>
              <a:t>Identify, spread, and scale the strategy that led to improvement </a:t>
            </a:r>
          </a:p>
          <a:p>
            <a:r>
              <a:rPr lang="en-US" dirty="0" smtClean="0"/>
              <a:t>Refine or improve strategies if no improvement seen</a:t>
            </a:r>
            <a:endParaRPr lang="en-US" dirty="0"/>
          </a:p>
        </p:txBody>
      </p:sp>
      <p:sp>
        <p:nvSpPr>
          <p:cNvPr id="2" name="Slide Number Placeholder 1"/>
          <p:cNvSpPr>
            <a:spLocks noGrp="1"/>
          </p:cNvSpPr>
          <p:nvPr>
            <p:ph type="sldNum" sz="quarter" idx="12"/>
          </p:nvPr>
        </p:nvSpPr>
        <p:spPr/>
        <p:txBody>
          <a:bodyPr/>
          <a:lstStyle/>
          <a:p>
            <a:fld id="{36F011FD-6EAB-49A9-866B-607DF6C2766B}" type="slidenum">
              <a:rPr lang="en-US" smtClean="0"/>
              <a:pPr/>
              <a:t>25</a:t>
            </a:fld>
            <a:endParaRPr lang="en-US" dirty="0"/>
          </a:p>
        </p:txBody>
      </p:sp>
    </p:spTree>
    <p:extLst>
      <p:ext uri="{BB962C8B-B14F-4D97-AF65-F5344CB8AC3E}">
        <p14:creationId xmlns:p14="http://schemas.microsoft.com/office/powerpoint/2010/main" xmlns="" val="1780314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0C0548F-728B-41C8-A7C2-C6241DF69025}" type="slidenum">
              <a:rPr lang="en-US" altLang="en-US" sz="1200">
                <a:solidFill>
                  <a:srgbClr val="898989"/>
                </a:solidFill>
                <a:latin typeface="Calibri" pitchFamily="34" charset="0"/>
              </a:rPr>
              <a:pPr/>
              <a:t>26</a:t>
            </a:fld>
            <a:endParaRPr lang="en-US" altLang="en-US" sz="1200" dirty="0">
              <a:solidFill>
                <a:srgbClr val="898989"/>
              </a:solidFill>
              <a:latin typeface="Calibri" pitchFamily="34" charset="0"/>
            </a:endParaRPr>
          </a:p>
        </p:txBody>
      </p:sp>
      <p:pic>
        <p:nvPicPr>
          <p:cNvPr id="26627"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5875"/>
            <a:ext cx="8229600" cy="333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8" name="Picture 2"/>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3429000"/>
            <a:ext cx="8229600" cy="3313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566197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3E6B5F5-43FD-4C80-B8F4-6AD46F56CBDA}" type="slidenum">
              <a:rPr lang="en-US" altLang="en-US" sz="1200">
                <a:solidFill>
                  <a:srgbClr val="898989"/>
                </a:solidFill>
                <a:latin typeface="Calibri" pitchFamily="34" charset="0"/>
              </a:rPr>
              <a:pPr/>
              <a:t>27</a:t>
            </a:fld>
            <a:endParaRPr lang="en-US" altLang="en-US" sz="1200" dirty="0">
              <a:solidFill>
                <a:srgbClr val="898989"/>
              </a:solidFill>
              <a:latin typeface="Calibri" pitchFamily="34" charset="0"/>
            </a:endParaRPr>
          </a:p>
        </p:txBody>
      </p:sp>
      <p:pic>
        <p:nvPicPr>
          <p:cNvPr id="30723"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55638"/>
            <a:ext cx="9144000" cy="571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4" name="TextBox 5"/>
          <p:cNvSpPr txBox="1">
            <a:spLocks noChangeArrowheads="1"/>
          </p:cNvSpPr>
          <p:nvPr/>
        </p:nvSpPr>
        <p:spPr bwMode="auto">
          <a:xfrm>
            <a:off x="914400" y="152400"/>
            <a:ext cx="7391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dirty="0"/>
              <a:t>2012 Data: Infant Mortality Rate Funnel Plots Stratified by Race</a:t>
            </a:r>
          </a:p>
        </p:txBody>
      </p:sp>
    </p:spTree>
    <p:extLst>
      <p:ext uri="{BB962C8B-B14F-4D97-AF65-F5344CB8AC3E}">
        <p14:creationId xmlns:p14="http://schemas.microsoft.com/office/powerpoint/2010/main" xmlns="" val="1901468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ED9FAC8-8CDE-489C-AFCB-EA2A8B2CCD9F}" type="slidenum">
              <a:rPr lang="en-US" altLang="en-US" sz="1200">
                <a:solidFill>
                  <a:srgbClr val="898989"/>
                </a:solidFill>
                <a:latin typeface="Calibri" pitchFamily="34" charset="0"/>
              </a:rPr>
              <a:pPr/>
              <a:t>28</a:t>
            </a:fld>
            <a:endParaRPr lang="en-US" altLang="en-US" sz="1200" dirty="0">
              <a:solidFill>
                <a:srgbClr val="898989"/>
              </a:solidFill>
              <a:latin typeface="Calibri" pitchFamily="34" charset="0"/>
            </a:endParaRPr>
          </a:p>
        </p:txBody>
      </p:sp>
      <p:pic>
        <p:nvPicPr>
          <p:cNvPr id="32771"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0975" y="457200"/>
            <a:ext cx="8937625" cy="561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8755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000" dirty="0" smtClean="0"/>
              <a:t>Importance of Data for QI</a:t>
            </a:r>
            <a:endParaRPr lang="en-US" sz="4000" dirty="0"/>
          </a:p>
        </p:txBody>
      </p:sp>
      <p:sp>
        <p:nvSpPr>
          <p:cNvPr id="3" name="Content Placeholder 2"/>
          <p:cNvSpPr>
            <a:spLocks noGrp="1"/>
          </p:cNvSpPr>
          <p:nvPr>
            <p:ph idx="1"/>
          </p:nvPr>
        </p:nvSpPr>
        <p:spPr/>
        <p:txBody>
          <a:bodyPr/>
          <a:lstStyle/>
          <a:p>
            <a:pPr marL="457200" indent="-457200">
              <a:spcBef>
                <a:spcPts val="1200"/>
              </a:spcBef>
              <a:buFont typeface="Arial" panose="020B0604020202020204" pitchFamily="34" charset="0"/>
              <a:buChar char="•"/>
            </a:pPr>
            <a:r>
              <a:rPr lang="en-US" sz="2800" dirty="0" smtClean="0"/>
              <a:t>Data drives quality improvement</a:t>
            </a:r>
          </a:p>
          <a:p>
            <a:pPr marL="800100" lvl="1" indent="-342900">
              <a:spcBef>
                <a:spcPts val="1200"/>
              </a:spcBef>
              <a:buFont typeface="Arial" panose="020B0604020202020204" pitchFamily="34" charset="0"/>
              <a:buChar char="•"/>
            </a:pPr>
            <a:r>
              <a:rPr lang="en-US" sz="2400" dirty="0" smtClean="0"/>
              <a:t>“What gets measured, gets done”</a:t>
            </a:r>
            <a:endParaRPr lang="en-US" sz="2400" b="1" i="1" dirty="0" smtClean="0"/>
          </a:p>
          <a:p>
            <a:pPr marL="800100" lvl="1" indent="-342900">
              <a:spcBef>
                <a:spcPts val="1200"/>
              </a:spcBef>
              <a:buFont typeface="Arial" panose="020B0604020202020204" pitchFamily="34" charset="0"/>
              <a:buChar char="•"/>
            </a:pPr>
            <a:r>
              <a:rPr lang="en-US" sz="2400" b="1" i="1" dirty="0" smtClean="0">
                <a:solidFill>
                  <a:srgbClr val="C00000"/>
                </a:solidFill>
              </a:rPr>
              <a:t>Plan</a:t>
            </a:r>
            <a:r>
              <a:rPr lang="en-US" sz="2400" dirty="0" smtClean="0"/>
              <a:t>, Do, </a:t>
            </a:r>
            <a:r>
              <a:rPr lang="en-US" sz="2400" b="1" i="1" dirty="0" smtClean="0">
                <a:solidFill>
                  <a:srgbClr val="C00000"/>
                </a:solidFill>
              </a:rPr>
              <a:t>Study</a:t>
            </a:r>
            <a:r>
              <a:rPr lang="en-US" sz="2400" dirty="0" smtClean="0"/>
              <a:t>, Act</a:t>
            </a:r>
          </a:p>
          <a:p>
            <a:pPr marL="800100" lvl="1" indent="-342900">
              <a:spcBef>
                <a:spcPts val="1200"/>
              </a:spcBef>
              <a:buFont typeface="Arial" panose="020B0604020202020204" pitchFamily="34" charset="0"/>
              <a:buChar char="•"/>
            </a:pPr>
            <a:endParaRPr lang="en-US" sz="1200" dirty="0" smtClean="0"/>
          </a:p>
          <a:p>
            <a:pPr marL="457200" indent="-457200">
              <a:buFont typeface="Arial" panose="020B0604020202020204" pitchFamily="34" charset="0"/>
              <a:buChar char="•"/>
            </a:pPr>
            <a:r>
              <a:rPr lang="en-US" sz="2800" dirty="0" smtClean="0"/>
              <a:t>Planning phase requires data to understand the problem and select strategies </a:t>
            </a:r>
          </a:p>
          <a:p>
            <a:pPr marL="457200" indent="-457200">
              <a:spcBef>
                <a:spcPts val="1200"/>
              </a:spcBef>
              <a:buFont typeface="Arial" panose="020B0604020202020204" pitchFamily="34" charset="0"/>
              <a:buChar char="•"/>
            </a:pPr>
            <a:endParaRPr lang="en-US" sz="1200" dirty="0" smtClean="0"/>
          </a:p>
          <a:p>
            <a:pPr marL="457200" indent="-457200">
              <a:buFont typeface="Arial" panose="020B0604020202020204" pitchFamily="34" charset="0"/>
              <a:buChar char="•"/>
            </a:pPr>
            <a:r>
              <a:rPr lang="en-US" sz="2800" dirty="0" smtClean="0"/>
              <a:t>Study/evaluate to ensure success; what’s effective, what might need refinement; explore variation to identify opportunities for improvement</a:t>
            </a:r>
          </a:p>
          <a:p>
            <a:endParaRPr lang="en-US" dirty="0"/>
          </a:p>
        </p:txBody>
      </p:sp>
      <p:sp>
        <p:nvSpPr>
          <p:cNvPr id="4" name="Slide Number Placeholder 3"/>
          <p:cNvSpPr>
            <a:spLocks noGrp="1"/>
          </p:cNvSpPr>
          <p:nvPr>
            <p:ph type="sldNum" sz="quarter" idx="12"/>
          </p:nvPr>
        </p:nvSpPr>
        <p:spPr/>
        <p:txBody>
          <a:bodyPr/>
          <a:lstStyle/>
          <a:p>
            <a:fld id="{36F011FD-6EAB-49A9-866B-607DF6C2766B}" type="slidenum">
              <a:rPr lang="en-US" smtClean="0"/>
              <a:pPr/>
              <a:t>2</a:t>
            </a:fld>
            <a:endParaRPr lang="en-US" dirty="0"/>
          </a:p>
        </p:txBody>
      </p:sp>
    </p:spTree>
    <p:extLst>
      <p:ext uri="{BB962C8B-B14F-4D97-AF65-F5344CB8AC3E}">
        <p14:creationId xmlns:p14="http://schemas.microsoft.com/office/powerpoint/2010/main" xmlns="" val="4004486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6F011FD-6EAB-49A9-866B-607DF6C2766B}" type="slidenum">
              <a:rPr lang="en-US" smtClean="0"/>
              <a:pPr/>
              <a:t>29</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35944"/>
            <a:ext cx="7532687" cy="3451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399" y="3393068"/>
            <a:ext cx="7532687" cy="34649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25798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U.S. Infant Mortality Rate, 2000-2011</a:t>
            </a:r>
            <a:r>
              <a:rPr lang="en-US" sz="3600" baseline="30000" dirty="0" smtClean="0"/>
              <a:t>*</a:t>
            </a:r>
            <a:endParaRPr lang="en-US" sz="3600" baseline="30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6087197"/>
              </p:ext>
            </p:extLst>
          </p:nvPr>
        </p:nvGraphicFramePr>
        <p:xfrm>
          <a:off x="152400" y="1143000"/>
          <a:ext cx="8534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371600" y="6172200"/>
            <a:ext cx="5105400" cy="461665"/>
          </a:xfrm>
          <a:prstGeom prst="rect">
            <a:avLst/>
          </a:prstGeom>
          <a:noFill/>
        </p:spPr>
        <p:txBody>
          <a:bodyPr wrap="square" rtlCol="0">
            <a:spAutoFit/>
          </a:bodyPr>
          <a:lstStyle/>
          <a:p>
            <a:r>
              <a:rPr lang="en-US" sz="1200" dirty="0" smtClean="0"/>
              <a:t>* 2011 data are preliminary</a:t>
            </a:r>
          </a:p>
          <a:p>
            <a:r>
              <a:rPr lang="en-US" sz="1200" dirty="0" smtClean="0"/>
              <a:t>Using Joinpoint Regression Software from the National Cancer Institute</a:t>
            </a:r>
            <a:endParaRPr lang="en-US" sz="1200" dirty="0"/>
          </a:p>
        </p:txBody>
      </p:sp>
      <p:sp>
        <p:nvSpPr>
          <p:cNvPr id="6" name="TextBox 5"/>
          <p:cNvSpPr txBox="1"/>
          <p:nvPr/>
        </p:nvSpPr>
        <p:spPr>
          <a:xfrm>
            <a:off x="5867400" y="1371600"/>
            <a:ext cx="1600200" cy="923330"/>
          </a:xfrm>
          <a:prstGeom prst="rect">
            <a:avLst/>
          </a:prstGeom>
          <a:noFill/>
        </p:spPr>
        <p:txBody>
          <a:bodyPr wrap="square" rtlCol="0">
            <a:spAutoFit/>
          </a:bodyPr>
          <a:lstStyle/>
          <a:p>
            <a:r>
              <a:rPr lang="en-US" dirty="0" smtClean="0"/>
              <a:t>Change not significant prior to 2007</a:t>
            </a:r>
            <a:endParaRPr lang="en-US" dirty="0"/>
          </a:p>
        </p:txBody>
      </p:sp>
      <p:sp>
        <p:nvSpPr>
          <p:cNvPr id="7" name="Slide Number Placeholder 6"/>
          <p:cNvSpPr>
            <a:spLocks noGrp="1"/>
          </p:cNvSpPr>
          <p:nvPr>
            <p:ph type="sldNum" sz="quarter" idx="12"/>
          </p:nvPr>
        </p:nvSpPr>
        <p:spPr/>
        <p:txBody>
          <a:bodyPr/>
          <a:lstStyle/>
          <a:p>
            <a:fld id="{36F011FD-6EAB-49A9-866B-607DF6C2766B}" type="slidenum">
              <a:rPr lang="en-US" smtClean="0"/>
              <a:pPr/>
              <a:t>30</a:t>
            </a:fld>
            <a:endParaRPr lang="en-US" dirty="0"/>
          </a:p>
        </p:txBody>
      </p:sp>
    </p:spTree>
    <p:extLst>
      <p:ext uri="{BB962C8B-B14F-4D97-AF65-F5344CB8AC3E}">
        <p14:creationId xmlns:p14="http://schemas.microsoft.com/office/powerpoint/2010/main" xmlns="" val="7169600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6F011FD-6EAB-49A9-866B-607DF6C2766B}" type="slidenum">
              <a:rPr lang="en-US" smtClean="0"/>
              <a:pPr/>
              <a:t>31</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5738" y="1325563"/>
            <a:ext cx="8770937" cy="420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428685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When to revise limits?</a:t>
            </a:r>
            <a:endParaRPr lang="en-US" dirty="0"/>
          </a:p>
        </p:txBody>
      </p:sp>
      <p:sp>
        <p:nvSpPr>
          <p:cNvPr id="5" name="Content Placeholder 4"/>
          <p:cNvSpPr>
            <a:spLocks noGrp="1"/>
          </p:cNvSpPr>
          <p:nvPr>
            <p:ph idx="1"/>
          </p:nvPr>
        </p:nvSpPr>
        <p:spPr/>
        <p:txBody>
          <a:bodyPr/>
          <a:lstStyle/>
          <a:p>
            <a:pPr marL="514350" indent="-514350">
              <a:buFont typeface="+mj-lt"/>
              <a:buAutoNum type="arabicPeriod"/>
            </a:pPr>
            <a:r>
              <a:rPr lang="en-US" dirty="0" smtClean="0"/>
              <a:t>When </a:t>
            </a:r>
            <a:r>
              <a:rPr lang="en-US" dirty="0"/>
              <a:t>“trial” limits have been calculated with fewer than 20 subgroups</a:t>
            </a:r>
          </a:p>
          <a:p>
            <a:pPr marL="514350" indent="-514350">
              <a:buFont typeface="+mj-lt"/>
              <a:buAutoNum type="arabicPeriod"/>
            </a:pPr>
            <a:r>
              <a:rPr lang="en-US" dirty="0" smtClean="0"/>
              <a:t>When </a:t>
            </a:r>
            <a:r>
              <a:rPr lang="en-US" dirty="0"/>
              <a:t>the initial </a:t>
            </a:r>
            <a:r>
              <a:rPr lang="en-US" dirty="0" smtClean="0"/>
              <a:t>control </a:t>
            </a:r>
            <a:r>
              <a:rPr lang="en-US" dirty="0"/>
              <a:t>chart has special causes and there is a desire to use the calculated limits for analysis of data to be collected in the future</a:t>
            </a:r>
          </a:p>
          <a:p>
            <a:pPr marL="514350" indent="-514350">
              <a:buFont typeface="+mj-lt"/>
              <a:buAutoNum type="arabicPeriod"/>
            </a:pPr>
            <a:r>
              <a:rPr lang="en-US" dirty="0" smtClean="0"/>
              <a:t>When </a:t>
            </a:r>
            <a:r>
              <a:rPr lang="en-US" dirty="0"/>
              <a:t>improvements have be made to the process and the improvements result in special causes on the </a:t>
            </a:r>
            <a:r>
              <a:rPr lang="en-US" dirty="0" smtClean="0"/>
              <a:t>control </a:t>
            </a:r>
            <a:r>
              <a:rPr lang="en-US" dirty="0"/>
              <a:t>chart</a:t>
            </a:r>
          </a:p>
          <a:p>
            <a:pPr marL="514350" indent="-514350">
              <a:buFont typeface="+mj-lt"/>
              <a:buAutoNum type="arabicPeriod"/>
            </a:pPr>
            <a:r>
              <a:rPr lang="en-US" dirty="0" smtClean="0"/>
              <a:t>When </a:t>
            </a:r>
            <a:r>
              <a:rPr lang="en-US" dirty="0"/>
              <a:t>the </a:t>
            </a:r>
            <a:r>
              <a:rPr lang="en-US" dirty="0" smtClean="0"/>
              <a:t>control </a:t>
            </a:r>
            <a:r>
              <a:rPr lang="en-US" dirty="0"/>
              <a:t>chart remains unstable for 20 or more subgroups and approaches to identify and remove the special causes have exhausted.</a:t>
            </a:r>
          </a:p>
          <a:p>
            <a:endParaRPr lang="en-US" dirty="0"/>
          </a:p>
        </p:txBody>
      </p:sp>
      <p:sp>
        <p:nvSpPr>
          <p:cNvPr id="2" name="Slide Number Placeholder 1"/>
          <p:cNvSpPr>
            <a:spLocks noGrp="1"/>
          </p:cNvSpPr>
          <p:nvPr>
            <p:ph type="sldNum" sz="quarter" idx="12"/>
          </p:nvPr>
        </p:nvSpPr>
        <p:spPr>
          <a:xfrm>
            <a:off x="6934200" y="6381750"/>
            <a:ext cx="2133600" cy="476250"/>
          </a:xfrm>
        </p:spPr>
        <p:txBody>
          <a:bodyPr/>
          <a:lstStyle/>
          <a:p>
            <a:fld id="{36F011FD-6EAB-49A9-866B-607DF6C2766B}" type="slidenum">
              <a:rPr lang="en-US" smtClean="0"/>
              <a:pPr/>
              <a:t>32</a:t>
            </a:fld>
            <a:endParaRPr lang="en-US" dirty="0"/>
          </a:p>
        </p:txBody>
      </p:sp>
    </p:spTree>
    <p:extLst>
      <p:ext uri="{BB962C8B-B14F-4D97-AF65-F5344CB8AC3E}">
        <p14:creationId xmlns:p14="http://schemas.microsoft.com/office/powerpoint/2010/main" xmlns="" val="6717179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944562"/>
          </a:xfrm>
        </p:spPr>
        <p:txBody>
          <a:bodyPr/>
          <a:lstStyle/>
          <a:p>
            <a:r>
              <a:rPr lang="en-US" dirty="0" smtClean="0"/>
              <a:t>Control Charts for Population Data: Annual </a:t>
            </a:r>
            <a:r>
              <a:rPr lang="en-US" altLang="en-US" dirty="0" smtClean="0"/>
              <a:t>SUID by State – 1990-2013</a:t>
            </a:r>
            <a:endParaRPr lang="en-US" dirty="0"/>
          </a:p>
        </p:txBody>
      </p:sp>
      <p:sp>
        <p:nvSpPr>
          <p:cNvPr id="6" name="Content Placeholder 5"/>
          <p:cNvSpPr>
            <a:spLocks noGrp="1"/>
          </p:cNvSpPr>
          <p:nvPr>
            <p:ph idx="1"/>
          </p:nvPr>
        </p:nvSpPr>
        <p:spPr/>
        <p:txBody>
          <a:bodyPr/>
          <a:lstStyle/>
          <a:p>
            <a:endParaRPr lang="en-US" dirty="0"/>
          </a:p>
        </p:txBody>
      </p:sp>
      <p:sp>
        <p:nvSpPr>
          <p:cNvPr id="22530" name="Slide Number Placeholder 1"/>
          <p:cNvSpPr>
            <a:spLocks noGrp="1"/>
          </p:cNvSpPr>
          <p:nvPr>
            <p:ph type="sldNum" sz="quarter" idx="12"/>
          </p:nvPr>
        </p:nvSpPr>
        <p:spPr bwMode="auto">
          <a:xfrm>
            <a:off x="6934200" y="6534150"/>
            <a:ext cx="2133600" cy="4762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9CAA961-40D2-47F5-B062-7FCB72260671}" type="slidenum">
              <a:rPr lang="en-US" altLang="en-US">
                <a:latin typeface="Calibri" pitchFamily="34" charset="0"/>
              </a:rPr>
              <a:pPr/>
              <a:t>33</a:t>
            </a:fld>
            <a:endParaRPr lang="en-US" altLang="en-US" dirty="0">
              <a:latin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8706" y="1312854"/>
            <a:ext cx="8912755" cy="52403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97854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2"/>
          </p:nvPr>
        </p:nvSpPr>
        <p:spPr bwMode="auto">
          <a:xfrm>
            <a:off x="7010400" y="6534150"/>
            <a:ext cx="2133600" cy="4762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9CAA961-40D2-47F5-B062-7FCB72260671}" type="slidenum">
              <a:rPr lang="en-US" altLang="en-US">
                <a:latin typeface="Calibri" pitchFamily="34" charset="0"/>
              </a:rPr>
              <a:pPr/>
              <a:t>34</a:t>
            </a:fld>
            <a:endParaRPr lang="en-US" altLang="en-US" dirty="0">
              <a:latin typeface="Calibri" pitchFamily="34" charset="0"/>
            </a:endParaRPr>
          </a:p>
        </p:txBody>
      </p:sp>
      <p:pic>
        <p:nvPicPr>
          <p:cNvPr id="22531"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838" y="1296988"/>
            <a:ext cx="9047162" cy="525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4"/>
          <p:cNvSpPr txBox="1">
            <a:spLocks/>
          </p:cNvSpPr>
          <p:nvPr/>
        </p:nvSpPr>
        <p:spPr>
          <a:xfrm>
            <a:off x="457200" y="228600"/>
            <a:ext cx="8229600" cy="94456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666633"/>
                </a:solidFill>
                <a:effectLst/>
                <a:uLnTx/>
                <a:uFillTx/>
                <a:latin typeface="+mj-lt"/>
                <a:ea typeface="+mj-ea"/>
                <a:cs typeface="+mj-cs"/>
              </a:rPr>
              <a:t>Control Charts for Population Data: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smtClean="0">
                <a:ln>
                  <a:noFill/>
                </a:ln>
                <a:solidFill>
                  <a:srgbClr val="666633"/>
                </a:solidFill>
                <a:effectLst/>
                <a:uLnTx/>
                <a:uFillTx/>
                <a:latin typeface="+mj-lt"/>
                <a:ea typeface="+mj-ea"/>
                <a:cs typeface="+mj-cs"/>
              </a:rPr>
              <a:t>Quarterly SUID by State – 1990-2013</a:t>
            </a:r>
            <a:endParaRPr kumimoji="0" lang="en-US" sz="3200" b="1" i="0" u="none" strike="noStrike" kern="0" cap="none" spc="0" normalizeH="0" baseline="0" noProof="0" dirty="0">
              <a:ln>
                <a:noFill/>
              </a:ln>
              <a:solidFill>
                <a:srgbClr val="666633"/>
              </a:solidFill>
              <a:effectLst/>
              <a:uLnTx/>
              <a:uFillTx/>
              <a:latin typeface="+mj-lt"/>
              <a:ea typeface="+mj-ea"/>
              <a:cs typeface="+mj-cs"/>
            </a:endParaRPr>
          </a:p>
        </p:txBody>
      </p:sp>
    </p:spTree>
    <p:extLst>
      <p:ext uri="{BB962C8B-B14F-4D97-AF65-F5344CB8AC3E}">
        <p14:creationId xmlns:p14="http://schemas.microsoft.com/office/powerpoint/2010/main" xmlns="" val="12305317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0"/>
            <a:ext cx="7772400" cy="1362075"/>
          </a:xfrm>
        </p:spPr>
        <p:txBody>
          <a:bodyPr/>
          <a:lstStyle/>
          <a:p>
            <a:r>
              <a:rPr lang="en-US" dirty="0" smtClean="0"/>
              <a:t>Examples from the field</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4858629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Improvement</a:t>
            </a:r>
            <a:br>
              <a:rPr lang="en-US" dirty="0" smtClean="0"/>
            </a:br>
            <a:r>
              <a:rPr lang="en-US" sz="2800" dirty="0" smtClean="0"/>
              <a:t>Minnesota : County WIC Data</a:t>
            </a:r>
            <a:endParaRPr lang="en-US" sz="2800" dirty="0"/>
          </a:p>
        </p:txBody>
      </p:sp>
      <p:pic>
        <p:nvPicPr>
          <p:cNvPr id="5" name="Content Placeholder 4" descr="MN WIC runchart2_rev.png"/>
          <p:cNvPicPr>
            <a:picLocks noGrp="1" noChangeAspect="1"/>
          </p:cNvPicPr>
          <p:nvPr>
            <p:ph idx="1"/>
          </p:nvPr>
        </p:nvPicPr>
        <p:blipFill>
          <a:blip r:embed="rId2" cstate="print"/>
          <a:stretch>
            <a:fillRect/>
          </a:stretch>
        </p:blipFill>
        <p:spPr>
          <a:xfrm>
            <a:off x="988885" y="1383982"/>
            <a:ext cx="6859715" cy="5169218"/>
          </a:xfrm>
        </p:spPr>
      </p:pic>
      <p:sp>
        <p:nvSpPr>
          <p:cNvPr id="4" name="Slide Number Placeholder 3"/>
          <p:cNvSpPr>
            <a:spLocks noGrp="1"/>
          </p:cNvSpPr>
          <p:nvPr>
            <p:ph type="sldNum" sz="quarter" idx="4294967295"/>
          </p:nvPr>
        </p:nvSpPr>
        <p:spPr>
          <a:xfrm>
            <a:off x="6934200" y="6461125"/>
            <a:ext cx="2133600" cy="320675"/>
          </a:xfrm>
          <a:prstGeom prst="rect">
            <a:avLst/>
          </a:prstGeom>
        </p:spPr>
        <p:txBody>
          <a:bodyPr/>
          <a:lstStyle/>
          <a:p>
            <a:pPr algn="r">
              <a:defRPr/>
            </a:pPr>
            <a:fld id="{F15FCA81-2962-4CA8-A6B2-00B4BE745874}" type="slidenum">
              <a:rPr lang="en-US" sz="1400" smtClean="0">
                <a:solidFill>
                  <a:srgbClr val="000000"/>
                </a:solidFill>
              </a:rPr>
              <a:pPr algn="r">
                <a:defRPr/>
              </a:pPr>
              <a:t>36</a:t>
            </a:fld>
            <a:endParaRPr lang="en-US" sz="1400" dirty="0">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Improvement</a:t>
            </a:r>
            <a:endParaRPr lang="en-US" dirty="0"/>
          </a:p>
        </p:txBody>
      </p:sp>
      <p:sp>
        <p:nvSpPr>
          <p:cNvPr id="8" name="Content Placeholder 7"/>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885825" y="1190625"/>
            <a:ext cx="7496175" cy="5210175"/>
          </a:xfrm>
          <a:prstGeom prst="rect">
            <a:avLst/>
          </a:prstGeom>
          <a:noFill/>
          <a:ln w="9525">
            <a:noFill/>
            <a:miter lim="800000"/>
            <a:headEnd/>
            <a:tailEnd/>
          </a:ln>
        </p:spPr>
      </p:pic>
      <p:sp>
        <p:nvSpPr>
          <p:cNvPr id="5" name="Slide Number Placeholder 4"/>
          <p:cNvSpPr>
            <a:spLocks noGrp="1"/>
          </p:cNvSpPr>
          <p:nvPr>
            <p:ph type="sldNum" sz="quarter" idx="12"/>
          </p:nvPr>
        </p:nvSpPr>
        <p:spPr>
          <a:xfrm>
            <a:off x="6934200" y="6457950"/>
            <a:ext cx="2133600" cy="476250"/>
          </a:xfrm>
        </p:spPr>
        <p:txBody>
          <a:bodyPr/>
          <a:lstStyle/>
          <a:p>
            <a:fld id="{36F011FD-6EAB-49A9-866B-607DF6C2766B}" type="slidenum">
              <a:rPr lang="en-US" smtClean="0"/>
              <a:pPr/>
              <a:t>37</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Improvement </a:t>
            </a:r>
            <a:endParaRPr lang="en-US" dirty="0"/>
          </a:p>
        </p:txBody>
      </p:sp>
      <p:pic>
        <p:nvPicPr>
          <p:cNvPr id="5" name="Content Placeholder 4" descr="FLorida NMIDLessThan39Weeks_Smaller.jpg"/>
          <p:cNvPicPr>
            <a:picLocks noGrp="1" noChangeAspect="1"/>
          </p:cNvPicPr>
          <p:nvPr>
            <p:ph idx="1"/>
          </p:nvPr>
        </p:nvPicPr>
        <p:blipFill>
          <a:blip r:embed="rId2" cstate="print"/>
          <a:stretch>
            <a:fillRect/>
          </a:stretch>
        </p:blipFill>
        <p:spPr>
          <a:xfrm>
            <a:off x="1219200" y="1572768"/>
            <a:ext cx="6705600" cy="4828032"/>
          </a:xfrm>
        </p:spPr>
      </p:pic>
      <p:sp>
        <p:nvSpPr>
          <p:cNvPr id="4" name="Slide Number Placeholder 3"/>
          <p:cNvSpPr>
            <a:spLocks noGrp="1"/>
          </p:cNvSpPr>
          <p:nvPr>
            <p:ph type="sldNum" sz="quarter" idx="4294967295"/>
          </p:nvPr>
        </p:nvSpPr>
        <p:spPr>
          <a:xfrm>
            <a:off x="6934200" y="6461125"/>
            <a:ext cx="2133600" cy="320675"/>
          </a:xfrm>
          <a:prstGeom prst="rect">
            <a:avLst/>
          </a:prstGeom>
        </p:spPr>
        <p:txBody>
          <a:bodyPr/>
          <a:lstStyle/>
          <a:p>
            <a:pPr algn="r">
              <a:defRPr/>
            </a:pPr>
            <a:fld id="{F15FCA81-2962-4CA8-A6B2-00B4BE745874}" type="slidenum">
              <a:rPr lang="en-US" sz="1400" smtClean="0">
                <a:solidFill>
                  <a:srgbClr val="000000"/>
                </a:solidFill>
              </a:rPr>
              <a:pPr algn="r">
                <a:defRPr/>
              </a:pPr>
              <a:t>38</a:t>
            </a:fld>
            <a:endParaRPr lang="en-US" sz="1400"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378" y="274638"/>
            <a:ext cx="8534400" cy="1143000"/>
          </a:xfrm>
        </p:spPr>
        <p:txBody>
          <a:bodyPr>
            <a:normAutofit/>
          </a:bodyPr>
          <a:lstStyle/>
          <a:p>
            <a:r>
              <a:rPr lang="en-US" dirty="0" smtClean="0"/>
              <a:t>Quality Improvement </a:t>
            </a:r>
            <a:endParaRPr lang="en-US" sz="3600" b="1" dirty="0">
              <a:solidFill>
                <a:srgbClr val="009E93"/>
              </a:solidFill>
            </a:endParaRPr>
          </a:p>
        </p:txBody>
      </p:sp>
      <p:sp>
        <p:nvSpPr>
          <p:cNvPr id="3" name="Content Placeholder 2"/>
          <p:cNvSpPr>
            <a:spLocks noGrp="1"/>
          </p:cNvSpPr>
          <p:nvPr>
            <p:ph idx="1"/>
          </p:nvPr>
        </p:nvSpPr>
        <p:spPr>
          <a:xfrm>
            <a:off x="457200" y="1600200"/>
            <a:ext cx="8229600" cy="4724400"/>
          </a:xfrm>
        </p:spPr>
        <p:txBody>
          <a:bodyPr/>
          <a:lstStyle/>
          <a:p>
            <a:r>
              <a:rPr lang="en-US" dirty="0" smtClean="0"/>
              <a:t>QI is sometimes differentiated from much public health epidemiology in terms of the questions being asked:</a:t>
            </a:r>
          </a:p>
          <a:p>
            <a:pPr marL="0" indent="0" algn="ctr">
              <a:buNone/>
            </a:pPr>
            <a:endParaRPr lang="en-US" sz="3600" b="1" dirty="0" smtClean="0">
              <a:solidFill>
                <a:srgbClr val="6EA92D"/>
              </a:solidFill>
            </a:endParaRPr>
          </a:p>
          <a:p>
            <a:pPr marL="0" indent="0" algn="ctr">
              <a:buNone/>
            </a:pPr>
            <a:r>
              <a:rPr lang="en-US" sz="3600" b="1" dirty="0" smtClean="0">
                <a:solidFill>
                  <a:srgbClr val="6EA92D"/>
                </a:solidFill>
              </a:rPr>
              <a:t>“Are we doing the right thing?”</a:t>
            </a:r>
          </a:p>
          <a:p>
            <a:pPr marL="0" indent="0" algn="ctr">
              <a:buNone/>
            </a:pPr>
            <a:r>
              <a:rPr lang="en-US" dirty="0" smtClean="0">
                <a:solidFill>
                  <a:schemeClr val="tx1">
                    <a:lumMod val="65000"/>
                    <a:lumOff val="35000"/>
                  </a:schemeClr>
                </a:solidFill>
              </a:rPr>
              <a:t>(Evidence-Based Public Health Practice)</a:t>
            </a:r>
          </a:p>
          <a:p>
            <a:pPr marL="0" indent="0" algn="ctr">
              <a:buNone/>
            </a:pPr>
            <a:endParaRPr lang="en-US" sz="1000" dirty="0"/>
          </a:p>
          <a:p>
            <a:pPr marL="0" indent="0" algn="ctr">
              <a:buNone/>
            </a:pPr>
            <a:r>
              <a:rPr lang="en-US" b="1" dirty="0">
                <a:solidFill>
                  <a:schemeClr val="tx1">
                    <a:lumMod val="65000"/>
                    <a:lumOff val="35000"/>
                  </a:schemeClr>
                </a:solidFill>
              </a:rPr>
              <a:t>o</a:t>
            </a:r>
            <a:r>
              <a:rPr lang="en-US" b="1" dirty="0" smtClean="0">
                <a:solidFill>
                  <a:schemeClr val="tx1">
                    <a:lumMod val="65000"/>
                    <a:lumOff val="35000"/>
                  </a:schemeClr>
                </a:solidFill>
              </a:rPr>
              <a:t>r</a:t>
            </a:r>
            <a:endParaRPr lang="en-US" sz="1000" b="1" dirty="0" smtClean="0">
              <a:solidFill>
                <a:schemeClr val="tx1">
                  <a:lumMod val="65000"/>
                  <a:lumOff val="35000"/>
                </a:schemeClr>
              </a:solidFill>
            </a:endParaRPr>
          </a:p>
          <a:p>
            <a:pPr marL="0" indent="0" algn="ctr">
              <a:buNone/>
            </a:pPr>
            <a:endParaRPr lang="en-US" sz="1000" dirty="0"/>
          </a:p>
          <a:p>
            <a:pPr marL="0" indent="0" algn="ctr">
              <a:buNone/>
            </a:pPr>
            <a:r>
              <a:rPr lang="en-US" sz="3600" b="1" dirty="0" smtClean="0">
                <a:solidFill>
                  <a:srgbClr val="6EA92D"/>
                </a:solidFill>
              </a:rPr>
              <a:t>“Are we doing things right?”</a:t>
            </a:r>
          </a:p>
          <a:p>
            <a:pPr marL="0" indent="0" algn="ctr">
              <a:buNone/>
            </a:pPr>
            <a:r>
              <a:rPr lang="en-US" dirty="0" smtClean="0">
                <a:solidFill>
                  <a:schemeClr val="tx1">
                    <a:lumMod val="65000"/>
                    <a:lumOff val="35000"/>
                  </a:schemeClr>
                </a:solidFill>
              </a:rPr>
              <a:t>(Quality Improvement or Program Evaluation)</a:t>
            </a:r>
            <a:endParaRPr lang="en-US" dirty="0">
              <a:solidFill>
                <a:schemeClr val="tx1">
                  <a:lumMod val="65000"/>
                  <a:lumOff val="35000"/>
                </a:schemeClr>
              </a:solidFill>
            </a:endParaRPr>
          </a:p>
        </p:txBody>
      </p:sp>
      <p:cxnSp>
        <p:nvCxnSpPr>
          <p:cNvPr id="4" name="Straight Connector 3"/>
          <p:cNvCxnSpPr/>
          <p:nvPr/>
        </p:nvCxnSpPr>
        <p:spPr>
          <a:xfrm>
            <a:off x="398930" y="1447800"/>
            <a:ext cx="8382000" cy="0"/>
          </a:xfrm>
          <a:prstGeom prst="line">
            <a:avLst/>
          </a:prstGeom>
          <a:ln w="38100">
            <a:solidFill>
              <a:srgbClr val="6EA92D"/>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6F011FD-6EAB-49A9-866B-607DF6C2766B}" type="slidenum">
              <a:rPr lang="en-US" smtClean="0"/>
              <a:pPr/>
              <a:t>3</a:t>
            </a:fld>
            <a:endParaRPr lang="en-US" dirty="0"/>
          </a:p>
        </p:txBody>
      </p:sp>
    </p:spTree>
    <p:extLst>
      <p:ext uri="{BB962C8B-B14F-4D97-AF65-F5344CB8AC3E}">
        <p14:creationId xmlns:p14="http://schemas.microsoft.com/office/powerpoint/2010/main" xmlns="" val="3353787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Improvement</a:t>
            </a:r>
            <a:br>
              <a:rPr lang="en-US" dirty="0" smtClean="0"/>
            </a:br>
            <a:r>
              <a:rPr lang="en-US" sz="2800" dirty="0" smtClean="0"/>
              <a:t>Ohio Early Elective Delivery Data </a:t>
            </a:r>
            <a:endParaRPr lang="en-US" sz="28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294967295"/>
          </p:nvPr>
        </p:nvSpPr>
        <p:spPr>
          <a:xfrm>
            <a:off x="7010400" y="6461125"/>
            <a:ext cx="2133600" cy="320675"/>
          </a:xfrm>
          <a:prstGeom prst="rect">
            <a:avLst/>
          </a:prstGeom>
        </p:spPr>
        <p:txBody>
          <a:bodyPr/>
          <a:lstStyle/>
          <a:p>
            <a:pPr algn="r">
              <a:defRPr/>
            </a:pPr>
            <a:fld id="{F15FCA81-2962-4CA8-A6B2-00B4BE745874}" type="slidenum">
              <a:rPr lang="en-US" sz="1400" smtClean="0">
                <a:solidFill>
                  <a:srgbClr val="000000"/>
                </a:solidFill>
              </a:rPr>
              <a:pPr algn="r">
                <a:defRPr/>
              </a:pPr>
              <a:t>39</a:t>
            </a:fld>
            <a:endParaRPr lang="en-US" sz="1400" dirty="0">
              <a:solidFill>
                <a:srgbClr val="000000"/>
              </a:solidFill>
            </a:endParaRPr>
          </a:p>
        </p:txBody>
      </p:sp>
      <p:pic>
        <p:nvPicPr>
          <p:cNvPr id="17410" name="Picture 2"/>
          <p:cNvPicPr>
            <a:picLocks noChangeAspect="1" noChangeArrowheads="1"/>
          </p:cNvPicPr>
          <p:nvPr/>
        </p:nvPicPr>
        <p:blipFill>
          <a:blip r:embed="rId2" cstate="print"/>
          <a:srcRect/>
          <a:stretch>
            <a:fillRect/>
          </a:stretch>
        </p:blipFill>
        <p:spPr bwMode="auto">
          <a:xfrm>
            <a:off x="1163955" y="1371600"/>
            <a:ext cx="6684645" cy="512349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Quality Improvement</a:t>
            </a:r>
            <a:br>
              <a:rPr lang="en-US" dirty="0" smtClean="0"/>
            </a:br>
            <a:r>
              <a:rPr lang="en-US" dirty="0" smtClean="0"/>
              <a:t>Illinois: Birth Certificate Data</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xmlns="" val="4124488848"/>
              </p:ext>
            </p:extLst>
          </p:nvPr>
        </p:nvGraphicFramePr>
        <p:xfrm>
          <a:off x="304800" y="1600200"/>
          <a:ext cx="85344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4294967295"/>
          </p:nvPr>
        </p:nvSpPr>
        <p:spPr>
          <a:xfrm>
            <a:off x="7010400" y="6461125"/>
            <a:ext cx="2133600" cy="320675"/>
          </a:xfrm>
          <a:prstGeom prst="rect">
            <a:avLst/>
          </a:prstGeom>
        </p:spPr>
        <p:txBody>
          <a:bodyPr/>
          <a:lstStyle/>
          <a:p>
            <a:pPr algn="r"/>
            <a:fld id="{A9C77DC0-D628-4E3D-9828-184214CD3FC8}" type="slidenum">
              <a:rPr lang="en-US" sz="1400" smtClean="0"/>
              <a:pPr algn="r"/>
              <a:t>40</a:t>
            </a:fld>
            <a:endParaRPr lang="en-US" sz="1400" dirty="0"/>
          </a:p>
        </p:txBody>
      </p:sp>
    </p:spTree>
    <p:extLst>
      <p:ext uri="{BB962C8B-B14F-4D97-AF65-F5344CB8AC3E}">
        <p14:creationId xmlns:p14="http://schemas.microsoft.com/office/powerpoint/2010/main" xmlns="" val="38825032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a:xfrm>
            <a:off x="7010400" y="6457950"/>
            <a:ext cx="2133600" cy="476250"/>
          </a:xfrm>
        </p:spPr>
        <p:txBody>
          <a:bodyPr/>
          <a:lstStyle/>
          <a:p>
            <a:fld id="{36F011FD-6EAB-49A9-866B-607DF6C2766B}" type="slidenum">
              <a:rPr lang="en-US" smtClean="0"/>
              <a:pPr/>
              <a:t>41</a:t>
            </a:fld>
            <a:endParaRPr lang="en-US"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475254"/>
            <a:ext cx="8470157" cy="6001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6474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74638"/>
            <a:ext cx="4648200" cy="1143000"/>
          </a:xfrm>
        </p:spPr>
        <p:txBody>
          <a:bodyPr>
            <a:normAutofit/>
          </a:bodyPr>
          <a:lstStyle/>
          <a:p>
            <a:r>
              <a:rPr lang="en-US" dirty="0"/>
              <a:t>Where We’ve Come</a:t>
            </a:r>
          </a:p>
        </p:txBody>
      </p:sp>
      <p:sp>
        <p:nvSpPr>
          <p:cNvPr id="3" name="Content Placeholder 2"/>
          <p:cNvSpPr>
            <a:spLocks noGrp="1"/>
          </p:cNvSpPr>
          <p:nvPr>
            <p:ph idx="1"/>
          </p:nvPr>
        </p:nvSpPr>
        <p:spPr>
          <a:xfrm>
            <a:off x="457200" y="5578474"/>
            <a:ext cx="8229600" cy="822326"/>
          </a:xfrm>
        </p:spPr>
        <p:txBody>
          <a:bodyPr>
            <a:normAutofit fontScale="55000" lnSpcReduction="20000"/>
          </a:bodyPr>
          <a:lstStyle/>
          <a:p>
            <a:pPr marL="0" indent="0">
              <a:buNone/>
            </a:pPr>
            <a:r>
              <a:rPr lang="en-US" sz="3200" dirty="0" smtClean="0">
                <a:latin typeface="Garamond" pitchFamily="18" charset="0"/>
                <a:cs typeface="Times New Roman"/>
              </a:rPr>
              <a:t>Based on current central line-associated bloodstream infection (CLABSI) rates as of August 2013. Mortality rate 12.3%, increased length of stay of 8 days and estimated average cost of $53,000 per infection.</a:t>
            </a:r>
          </a:p>
          <a:p>
            <a:pPr marL="0" indent="0">
              <a:buNone/>
            </a:pPr>
            <a:endParaRPr lang="en-US" dirty="0"/>
          </a:p>
        </p:txBody>
      </p:sp>
      <p:sp>
        <p:nvSpPr>
          <p:cNvPr id="4" name="Slide Number Placeholder 3"/>
          <p:cNvSpPr>
            <a:spLocks noGrp="1"/>
          </p:cNvSpPr>
          <p:nvPr>
            <p:ph type="sldNum" sz="quarter" idx="12"/>
          </p:nvPr>
        </p:nvSpPr>
        <p:spPr>
          <a:xfrm>
            <a:off x="6934200" y="6457950"/>
            <a:ext cx="2133600" cy="476250"/>
          </a:xfrm>
        </p:spPr>
        <p:txBody>
          <a:bodyPr/>
          <a:lstStyle/>
          <a:p>
            <a:fld id="{800332C6-A5C1-4D88-ADCE-6F3163D8595A}" type="slidenum">
              <a:rPr lang="en-US" smtClean="0"/>
              <a:pPr/>
              <a:t>42</a:t>
            </a:fld>
            <a:endParaRPr lang="en-US" dirty="0"/>
          </a:p>
        </p:txBody>
      </p:sp>
      <p:pic>
        <p:nvPicPr>
          <p:cNvPr id="5" name="Picture 2" descr="Home">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6870" y="110486"/>
            <a:ext cx="2988330" cy="1698631"/>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7675" y="1812925"/>
            <a:ext cx="8315325" cy="3749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695732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34" y="76200"/>
            <a:ext cx="8229600" cy="1143000"/>
          </a:xfrm>
        </p:spPr>
        <p:txBody>
          <a:bodyPr/>
          <a:lstStyle/>
          <a:p>
            <a:r>
              <a:rPr lang="en-US" sz="4000" dirty="0" smtClean="0"/>
              <a:t>CoIIN Measure Selection Process</a:t>
            </a:r>
            <a:endParaRPr lang="en-US" sz="4000"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353" y="955221"/>
            <a:ext cx="7913294" cy="4371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57200" y="5326432"/>
            <a:ext cx="8229600" cy="553998"/>
          </a:xfrm>
          <a:prstGeom prst="rect">
            <a:avLst/>
          </a:prstGeom>
          <a:solidFill>
            <a:schemeClr val="accent1"/>
          </a:solidFill>
        </p:spPr>
        <p:txBody>
          <a:bodyPr wrap="square" rtlCol="0">
            <a:spAutoFit/>
          </a:bodyPr>
          <a:lstStyle/>
          <a:p>
            <a:r>
              <a:rPr lang="en-US" sz="1000" dirty="0">
                <a:latin typeface="Calibri"/>
                <a:ea typeface="Calibri"/>
                <a:cs typeface="Calibri"/>
              </a:rPr>
              <a:t>Note: The decision-making process to select outcome measures is grounded in the key characteristics of the COIN (Collaborative Innovation Network) model: Being a </a:t>
            </a:r>
            <a:r>
              <a:rPr lang="en-US" sz="1000" b="1" dirty="0">
                <a:latin typeface="Calibri"/>
                <a:ea typeface="Calibri"/>
                <a:cs typeface="Calibri"/>
              </a:rPr>
              <a:t>“cyber-team” </a:t>
            </a:r>
            <a:r>
              <a:rPr lang="en-US" sz="1000" dirty="0">
                <a:latin typeface="Calibri"/>
                <a:ea typeface="Calibri"/>
                <a:cs typeface="Calibri"/>
              </a:rPr>
              <a:t>(i.e., most work is distance-based); fostering innovation through </a:t>
            </a:r>
            <a:r>
              <a:rPr lang="en-US" sz="1000" b="1" dirty="0">
                <a:latin typeface="Calibri"/>
                <a:ea typeface="Calibri"/>
                <a:cs typeface="Calibri"/>
              </a:rPr>
              <a:t>rapid and on-going communication </a:t>
            </a:r>
            <a:r>
              <a:rPr lang="en-US" sz="1000" dirty="0">
                <a:latin typeface="Calibri"/>
                <a:ea typeface="Calibri"/>
                <a:cs typeface="Calibri"/>
              </a:rPr>
              <a:t>across all levels; and working in patterns characterized by meritocracy, </a:t>
            </a:r>
            <a:r>
              <a:rPr lang="en-US" sz="1000" b="1" dirty="0">
                <a:latin typeface="Calibri"/>
                <a:ea typeface="Calibri"/>
                <a:cs typeface="Calibri"/>
              </a:rPr>
              <a:t>transparency</a:t>
            </a:r>
            <a:r>
              <a:rPr lang="en-US" sz="1000" dirty="0">
                <a:latin typeface="Calibri"/>
                <a:ea typeface="Calibri"/>
                <a:cs typeface="Calibri"/>
              </a:rPr>
              <a:t>, and openness to contributions from everyone</a:t>
            </a:r>
            <a:r>
              <a:rPr lang="en-US" sz="1000" dirty="0" smtClean="0">
                <a:latin typeface="Calibri"/>
                <a:ea typeface="Calibri"/>
                <a:cs typeface="Calibri"/>
              </a:rPr>
              <a:t>.</a:t>
            </a:r>
            <a:endParaRPr lang="en-US" sz="1000" dirty="0">
              <a:latin typeface="Calibri"/>
              <a:ea typeface="Calibri"/>
              <a:cs typeface="Times New Roman"/>
            </a:endParaRPr>
          </a:p>
        </p:txBody>
      </p:sp>
      <p:sp>
        <p:nvSpPr>
          <p:cNvPr id="5" name="Slide Number Placeholder 4"/>
          <p:cNvSpPr>
            <a:spLocks noGrp="1"/>
          </p:cNvSpPr>
          <p:nvPr>
            <p:ph type="sldNum" sz="quarter" idx="12"/>
          </p:nvPr>
        </p:nvSpPr>
        <p:spPr>
          <a:xfrm>
            <a:off x="6934200" y="6457950"/>
            <a:ext cx="2133600" cy="476250"/>
          </a:xfrm>
        </p:spPr>
        <p:txBody>
          <a:bodyPr/>
          <a:lstStyle/>
          <a:p>
            <a:fld id="{36F011FD-6EAB-49A9-866B-607DF6C2766B}" type="slidenum">
              <a:rPr lang="en-US" smtClean="0"/>
              <a:pPr/>
              <a:t>43</a:t>
            </a:fld>
            <a:endParaRPr lang="en-US" dirty="0"/>
          </a:p>
        </p:txBody>
      </p:sp>
    </p:spTree>
    <p:extLst>
      <p:ext uri="{BB962C8B-B14F-4D97-AF65-F5344CB8AC3E}">
        <p14:creationId xmlns:p14="http://schemas.microsoft.com/office/powerpoint/2010/main" xmlns="" val="14201756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
            <a:ext cx="9144000" cy="1143000"/>
          </a:xfrm>
        </p:spPr>
        <p:txBody>
          <a:bodyPr/>
          <a:lstStyle/>
          <a:p>
            <a:r>
              <a:rPr lang="en-US" dirty="0" smtClean="0"/>
              <a:t>Regions IV/VI Aims &amp; Primary Measures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52159201"/>
              </p:ext>
            </p:extLst>
          </p:nvPr>
        </p:nvGraphicFramePr>
        <p:xfrm>
          <a:off x="304800" y="990600"/>
          <a:ext cx="8610600" cy="5857240"/>
        </p:xfrm>
        <a:graphic>
          <a:graphicData uri="http://schemas.openxmlformats.org/drawingml/2006/table">
            <a:tbl>
              <a:tblPr firstRow="1" bandRow="1">
                <a:tableStyleId>{5C22544A-7EE6-4342-B048-85BDC9FD1C3A}</a:tableStyleId>
              </a:tblPr>
              <a:tblGrid>
                <a:gridCol w="4038600"/>
                <a:gridCol w="2667000"/>
                <a:gridCol w="1905000"/>
              </a:tblGrid>
              <a:tr h="370840">
                <a:tc>
                  <a:txBody>
                    <a:bodyPr/>
                    <a:lstStyle/>
                    <a:p>
                      <a:r>
                        <a:rPr lang="en-US" sz="1400" dirty="0" smtClean="0"/>
                        <a:t>Strategy Area and Measure</a:t>
                      </a:r>
                      <a:endParaRPr lang="en-US" sz="1400" dirty="0"/>
                    </a:p>
                  </a:txBody>
                  <a:tcPr>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Data Source</a:t>
                      </a:r>
                    </a:p>
                  </a:txBody>
                  <a:tcPr>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Reporting Frequency</a:t>
                      </a:r>
                    </a:p>
                  </a:txBody>
                  <a:tcPr>
                    <a:solidFill>
                      <a:schemeClr val="accent1">
                        <a:lumMod val="75000"/>
                      </a:schemeClr>
                    </a:solidFill>
                  </a:tcPr>
                </a:tc>
              </a:tr>
              <a:tr h="274320">
                <a:tc gridSpan="3">
                  <a:txBody>
                    <a:bodyPr/>
                    <a:lstStyle/>
                    <a:p>
                      <a:r>
                        <a:rPr lang="en-US" sz="1200" u="sng" kern="1200" dirty="0" smtClean="0">
                          <a:solidFill>
                            <a:schemeClr val="dk1"/>
                          </a:solidFill>
                          <a:effectLst/>
                          <a:latin typeface="+mn-lt"/>
                          <a:ea typeface="+mn-ea"/>
                          <a:cs typeface="+mn-cs"/>
                        </a:rPr>
                        <a:t>Early Elective Delivery Aim</a:t>
                      </a:r>
                      <a:r>
                        <a:rPr lang="en-US" sz="1200" i="1" kern="1200" dirty="0" smtClean="0">
                          <a:solidFill>
                            <a:schemeClr val="dk1"/>
                          </a:solidFill>
                          <a:effectLst/>
                          <a:latin typeface="+mn-lt"/>
                          <a:ea typeface="+mn-ea"/>
                          <a:cs typeface="+mn-cs"/>
                        </a:rPr>
                        <a:t>:  By August</a:t>
                      </a:r>
                      <a:r>
                        <a:rPr lang="en-US" sz="1200" i="1" kern="1200" baseline="0" dirty="0" smtClean="0">
                          <a:solidFill>
                            <a:schemeClr val="dk1"/>
                          </a:solidFill>
                          <a:effectLst/>
                          <a:latin typeface="+mn-lt"/>
                          <a:ea typeface="+mn-ea"/>
                          <a:cs typeface="+mn-cs"/>
                        </a:rPr>
                        <a:t> </a:t>
                      </a:r>
                      <a:r>
                        <a:rPr lang="en-US" sz="1200" i="1" kern="1200" dirty="0" smtClean="0">
                          <a:solidFill>
                            <a:schemeClr val="dk1"/>
                          </a:solidFill>
                          <a:effectLst/>
                          <a:latin typeface="+mn-lt"/>
                          <a:ea typeface="+mn-ea"/>
                          <a:cs typeface="+mn-cs"/>
                        </a:rPr>
                        <a:t>2014, reduce the proportion of non-medically indicated deliveries &lt;39 weeks by 33%.</a:t>
                      </a:r>
                      <a:endParaRPr lang="en-US" sz="1000" i="1" dirty="0"/>
                    </a:p>
                  </a:txBody>
                  <a:tcPr/>
                </a:tc>
                <a:tc hMerge="1">
                  <a:txBody>
                    <a:bodyPr/>
                    <a:lstStyle/>
                    <a:p>
                      <a:endParaRPr lang="en-US"/>
                    </a:p>
                  </a:txBody>
                  <a:tcPr/>
                </a:tc>
                <a:tc hMerge="1">
                  <a:txBody>
                    <a:bodyPr/>
                    <a:lstStyle/>
                    <a:p>
                      <a:endParaRPr lang="en-US"/>
                    </a:p>
                  </a:txBody>
                  <a:tcPr/>
                </a:tc>
              </a:tr>
              <a:tr h="274320">
                <a:tc>
                  <a:txBody>
                    <a:bodyPr/>
                    <a:lstStyle/>
                    <a:p>
                      <a:pPr marL="182880" lvl="0"/>
                      <a:r>
                        <a:rPr lang="en-US" sz="1200" dirty="0" smtClean="0"/>
                        <a:t>Early Elective</a:t>
                      </a:r>
                      <a:r>
                        <a:rPr lang="en-US" sz="1200" baseline="0" dirty="0" smtClean="0"/>
                        <a:t> Delivery Rate</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Birth Certificate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Quarterly</a:t>
                      </a:r>
                    </a:p>
                  </a:txBody>
                  <a:tcPr/>
                </a:tc>
              </a:tr>
              <a:tr h="274320">
                <a:tc>
                  <a:txBody>
                    <a:bodyPr/>
                    <a:lstStyle/>
                    <a:p>
                      <a:pPr marL="182880" lvl="0"/>
                      <a:r>
                        <a:rPr lang="en-US" sz="1200" dirty="0" smtClean="0"/>
                        <a:t>Early Term Birth Rate</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Birth Certificate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Quarterly</a:t>
                      </a:r>
                    </a:p>
                  </a:txBody>
                  <a:tcPr/>
                </a:tc>
              </a:tr>
              <a:tr h="27432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t>Smoking Cessation Aim</a:t>
                      </a:r>
                      <a:r>
                        <a:rPr lang="en-US" sz="1200" dirty="0" smtClean="0"/>
                        <a:t>:  </a:t>
                      </a:r>
                      <a:r>
                        <a:rPr lang="en-US" sz="1200" i="1" kern="1200" dirty="0" smtClean="0">
                          <a:solidFill>
                            <a:schemeClr val="dk1"/>
                          </a:solidFill>
                          <a:effectLst/>
                          <a:latin typeface="+mn-lt"/>
                          <a:ea typeface="+mn-ea"/>
                          <a:cs typeface="+mn-cs"/>
                        </a:rPr>
                        <a:t>By August 2014, decrease the tobacco smoking rate by 3% among pregnant women .</a:t>
                      </a:r>
                      <a:endParaRPr lang="en-US" sz="1200" i="1" dirty="0"/>
                    </a:p>
                  </a:txBody>
                  <a:tcPr/>
                </a:tc>
                <a:tc hMerge="1">
                  <a:txBody>
                    <a:bodyPr/>
                    <a:lstStyle/>
                    <a:p>
                      <a:endParaRPr lang="en-US"/>
                    </a:p>
                  </a:txBody>
                  <a:tcPr/>
                </a:tc>
                <a:tc hMerge="1">
                  <a:txBody>
                    <a:bodyPr/>
                    <a:lstStyle/>
                    <a:p>
                      <a:endParaRPr lang="en-US"/>
                    </a:p>
                  </a:txBody>
                  <a:tcPr/>
                </a:tc>
              </a:tr>
              <a:tr h="274320">
                <a:tc>
                  <a:txBody>
                    <a:bodyPr/>
                    <a:lstStyle/>
                    <a:p>
                      <a:pPr marL="182880"/>
                      <a:r>
                        <a:rPr lang="en-US" sz="1200" dirty="0" smtClean="0"/>
                        <a:t>Smoking During Pregnancy Rate</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Birth Certificate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Quarterly</a:t>
                      </a:r>
                    </a:p>
                  </a:txBody>
                  <a:tcPr/>
                </a:tc>
              </a:tr>
              <a:tr h="274320">
                <a:tc>
                  <a:txBody>
                    <a:bodyPr/>
                    <a:lstStyle/>
                    <a:p>
                      <a:pPr marL="182880"/>
                      <a:r>
                        <a:rPr lang="en-US" sz="1200" dirty="0" smtClean="0"/>
                        <a:t>Quit</a:t>
                      </a:r>
                      <a:r>
                        <a:rPr lang="en-US" sz="1200" baseline="0" dirty="0" smtClean="0"/>
                        <a:t> Rate Prior to Pregnancy</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Birth Certificate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Quarterly</a:t>
                      </a:r>
                    </a:p>
                  </a:txBody>
                  <a:tcPr/>
                </a:tc>
              </a:tr>
              <a:tr h="274320">
                <a:tc>
                  <a:txBody>
                    <a:bodyPr/>
                    <a:lstStyle/>
                    <a:p>
                      <a:pPr marL="182880"/>
                      <a:r>
                        <a:rPr lang="en-US" sz="1200" dirty="0" smtClean="0"/>
                        <a:t>Quit Rate During Pregnancy</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Birth Certificate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Quarterly</a:t>
                      </a:r>
                    </a:p>
                  </a:txBody>
                  <a:tcPr/>
                </a:tc>
              </a:tr>
              <a:tr h="370840">
                <a:tc gridSpan="3">
                  <a:txBody>
                    <a:bodyPr/>
                    <a:lstStyle/>
                    <a:p>
                      <a:pPr marL="0" lvl="1" indent="0" eaLnBrk="1" hangingPunct="1">
                        <a:buFont typeface="Arial" pitchFamily="34" charset="0"/>
                        <a:buNone/>
                        <a:defRPr/>
                      </a:pPr>
                      <a:r>
                        <a:rPr lang="en-US" sz="1200" u="sng" dirty="0" smtClean="0"/>
                        <a:t>Perinatal Regionalization Aim</a:t>
                      </a:r>
                      <a:r>
                        <a:rPr lang="en-US" sz="1200" dirty="0" smtClean="0"/>
                        <a:t>:  </a:t>
                      </a:r>
                      <a:r>
                        <a:rPr lang="en-US" sz="1200" i="1" kern="1200" dirty="0" smtClean="0">
                          <a:solidFill>
                            <a:schemeClr val="dk1"/>
                          </a:solidFill>
                          <a:effectLst/>
                          <a:latin typeface="+mn-lt"/>
                          <a:ea typeface="+mn-ea"/>
                          <a:cs typeface="+mn-cs"/>
                        </a:rPr>
                        <a:t>By August</a:t>
                      </a:r>
                      <a:r>
                        <a:rPr lang="en-US" sz="1200" i="1" kern="1200" baseline="0" dirty="0" smtClean="0">
                          <a:solidFill>
                            <a:schemeClr val="dk1"/>
                          </a:solidFill>
                          <a:effectLst/>
                          <a:latin typeface="+mn-lt"/>
                          <a:ea typeface="+mn-ea"/>
                          <a:cs typeface="+mn-cs"/>
                        </a:rPr>
                        <a:t> 2014</a:t>
                      </a:r>
                      <a:r>
                        <a:rPr lang="en-US" sz="1200" i="1" kern="1200" dirty="0" smtClean="0">
                          <a:solidFill>
                            <a:schemeClr val="dk1"/>
                          </a:solidFill>
                          <a:effectLst/>
                          <a:latin typeface="+mn-lt"/>
                          <a:ea typeface="+mn-ea"/>
                          <a:cs typeface="+mn-cs"/>
                        </a:rPr>
                        <a:t>,</a:t>
                      </a:r>
                      <a:r>
                        <a:rPr lang="en-US" sz="1200" b="0" i="1" kern="1200" dirty="0" smtClean="0">
                          <a:solidFill>
                            <a:schemeClr val="dk1"/>
                          </a:solidFill>
                          <a:effectLst/>
                          <a:latin typeface="+mn-lt"/>
                          <a:ea typeface="+mn-ea"/>
                          <a:cs typeface="+mn-cs"/>
                        </a:rPr>
                        <a:t> i</a:t>
                      </a:r>
                      <a:r>
                        <a:rPr lang="en-US" sz="1200" b="0" i="1" dirty="0" smtClean="0"/>
                        <a:t>ncrease the percent of mothers delivering at appropriate facilities (including infants &lt;32 weeks gestation and/or less than 1500 grams) to 90% or by 20% above baseline.</a:t>
                      </a:r>
                      <a:endParaRPr lang="en-US" sz="1200" b="0" i="1" dirty="0"/>
                    </a:p>
                  </a:txBody>
                  <a:tcPr/>
                </a:tc>
                <a:tc hMerge="1">
                  <a:txBody>
                    <a:bodyPr/>
                    <a:lstStyle/>
                    <a:p>
                      <a:endParaRPr lang="en-US"/>
                    </a:p>
                  </a:txBody>
                  <a:tcPr/>
                </a:tc>
                <a:tc hMerge="1">
                  <a:txBody>
                    <a:bodyPr/>
                    <a:lstStyle/>
                    <a:p>
                      <a:endParaRPr lang="en-US"/>
                    </a:p>
                  </a:txBody>
                  <a:tcPr/>
                </a:tc>
              </a:tr>
              <a:tr h="274320">
                <a:tc>
                  <a:txBody>
                    <a:bodyPr/>
                    <a:lstStyle/>
                    <a:p>
                      <a:pPr marL="182880"/>
                      <a:r>
                        <a:rPr lang="en-US" sz="1200" dirty="0" smtClean="0"/>
                        <a:t>Percent of VLBW infants delivered in Level III+</a:t>
                      </a:r>
                      <a:r>
                        <a:rPr lang="en-US" sz="1200" baseline="0" dirty="0" smtClean="0"/>
                        <a:t> NICU</a:t>
                      </a:r>
                      <a:endParaRPr lang="en-US" sz="1200" dirty="0"/>
                    </a:p>
                  </a:txBody>
                  <a:tcPr/>
                </a:tc>
                <a:tc>
                  <a:txBody>
                    <a:bodyPr/>
                    <a:lstStyle/>
                    <a:p>
                      <a:r>
                        <a:rPr lang="en-US" sz="1200" dirty="0" smtClean="0"/>
                        <a:t>Birth Certificate</a:t>
                      </a:r>
                      <a:endParaRPr lang="en-US" sz="1200" dirty="0"/>
                    </a:p>
                  </a:txBody>
                  <a:tcPr/>
                </a:tc>
                <a:tc>
                  <a:txBody>
                    <a:bodyPr/>
                    <a:lstStyle/>
                    <a:p>
                      <a:r>
                        <a:rPr lang="en-US" sz="1200" dirty="0" smtClean="0"/>
                        <a:t>Semi-annually</a:t>
                      </a:r>
                      <a:endParaRPr lang="en-US" sz="1200" dirty="0"/>
                    </a:p>
                  </a:txBody>
                  <a:tcPr/>
                </a:tc>
              </a:tr>
              <a:tr h="274320">
                <a:tc>
                  <a:txBody>
                    <a:bodyPr/>
                    <a:lstStyle/>
                    <a:p>
                      <a:pPr marL="182880"/>
                      <a:r>
                        <a:rPr lang="en-US" sz="1200" dirty="0" smtClean="0"/>
                        <a:t>Birthweight-specific</a:t>
                      </a:r>
                      <a:r>
                        <a:rPr lang="en-US" sz="1200" baseline="0" dirty="0" smtClean="0"/>
                        <a:t> mortality rates (&lt;1,500g)</a:t>
                      </a:r>
                      <a:endParaRPr lang="en-US" sz="1200" dirty="0"/>
                    </a:p>
                  </a:txBody>
                  <a:tcPr/>
                </a:tc>
                <a:tc>
                  <a:txBody>
                    <a:bodyPr/>
                    <a:lstStyle/>
                    <a:p>
                      <a:r>
                        <a:rPr lang="en-US" sz="1200" dirty="0" smtClean="0"/>
                        <a:t>Linked Birth/Infant</a:t>
                      </a:r>
                      <a:r>
                        <a:rPr lang="en-US" sz="1200" baseline="0" dirty="0" smtClean="0"/>
                        <a:t> Death Certificate</a:t>
                      </a:r>
                      <a:endParaRPr lang="en-US" sz="1200" dirty="0"/>
                    </a:p>
                  </a:txBody>
                  <a:tcPr/>
                </a:tc>
                <a:tc>
                  <a:txBody>
                    <a:bodyPr/>
                    <a:lstStyle/>
                    <a:p>
                      <a:r>
                        <a:rPr lang="en-US" sz="1200" dirty="0" smtClean="0"/>
                        <a:t>Annually</a:t>
                      </a:r>
                      <a:endParaRPr lang="en-US" sz="1200" dirty="0"/>
                    </a:p>
                  </a:txBody>
                  <a:tcPr/>
                </a:tc>
              </a:tr>
              <a:tr h="27432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t>Safe Sleep</a:t>
                      </a:r>
                      <a:r>
                        <a:rPr lang="en-US" sz="1200" u="sng" baseline="0" dirty="0" smtClean="0"/>
                        <a:t> </a:t>
                      </a:r>
                      <a:r>
                        <a:rPr lang="en-US" sz="1200" u="sng" dirty="0" smtClean="0"/>
                        <a:t>Aim</a:t>
                      </a:r>
                      <a:r>
                        <a:rPr lang="en-US" sz="1200" dirty="0" smtClean="0"/>
                        <a:t>:  </a:t>
                      </a:r>
                      <a:r>
                        <a:rPr lang="en-US" sz="1200" i="1" kern="1200" baseline="0" dirty="0" smtClean="0">
                          <a:solidFill>
                            <a:schemeClr val="dk1"/>
                          </a:solidFill>
                          <a:effectLst/>
                          <a:latin typeface="+mn-lt"/>
                          <a:ea typeface="+mn-ea"/>
                          <a:cs typeface="+mn-cs"/>
                        </a:rPr>
                        <a:t> By</a:t>
                      </a:r>
                      <a:r>
                        <a:rPr lang="en-US" sz="1200" i="1" kern="1200" dirty="0" smtClean="0">
                          <a:solidFill>
                            <a:schemeClr val="dk1"/>
                          </a:solidFill>
                          <a:effectLst/>
                          <a:latin typeface="+mn-lt"/>
                          <a:ea typeface="+mn-ea"/>
                          <a:cs typeface="+mn-cs"/>
                        </a:rPr>
                        <a:t> August 2014, increase infant safe sleep practices by 5%.</a:t>
                      </a:r>
                      <a:endParaRPr lang="en-US" sz="1200" i="1" dirty="0" smtClean="0"/>
                    </a:p>
                  </a:txBody>
                  <a:tcPr/>
                </a:tc>
                <a:tc hMerge="1">
                  <a:txBody>
                    <a:bodyPr/>
                    <a:lstStyle/>
                    <a:p>
                      <a:endParaRPr lang="en-US"/>
                    </a:p>
                  </a:txBody>
                  <a:tcPr/>
                </a:tc>
                <a:tc hMerge="1">
                  <a:txBody>
                    <a:bodyPr/>
                    <a:lstStyle/>
                    <a:p>
                      <a:endParaRPr lang="en-US"/>
                    </a:p>
                  </a:txBody>
                  <a:tcPr/>
                </a:tc>
              </a:tr>
              <a:tr h="274320">
                <a:tc>
                  <a:txBody>
                    <a:bodyPr/>
                    <a:lstStyle/>
                    <a:p>
                      <a:pPr marL="182880"/>
                      <a:r>
                        <a:rPr lang="en-US" sz="1200" dirty="0" smtClean="0"/>
                        <a:t>Percent of infants placed on back to sleep</a:t>
                      </a:r>
                      <a:endParaRPr lang="en-US" sz="1200" dirty="0"/>
                    </a:p>
                  </a:txBody>
                  <a:tcPr/>
                </a:tc>
                <a:tc>
                  <a:txBody>
                    <a:bodyPr/>
                    <a:lstStyle/>
                    <a:p>
                      <a:r>
                        <a:rPr lang="en-US" sz="1200" dirty="0" smtClean="0"/>
                        <a:t>PRAMS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Semi-annually</a:t>
                      </a:r>
                    </a:p>
                  </a:txBody>
                  <a:tcPr/>
                </a:tc>
              </a:tr>
              <a:tr h="274320">
                <a:tc>
                  <a:txBody>
                    <a:bodyPr/>
                    <a:lstStyle/>
                    <a:p>
                      <a:pPr marL="182880"/>
                      <a:r>
                        <a:rPr lang="en-US" sz="1200" dirty="0" smtClean="0"/>
                        <a:t>Percent of infants not</a:t>
                      </a:r>
                      <a:r>
                        <a:rPr lang="en-US" sz="1200" baseline="0" dirty="0" smtClean="0"/>
                        <a:t> sharing a sleep surface</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PRAMS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Semi-annually</a:t>
                      </a:r>
                    </a:p>
                  </a:txBody>
                  <a:tcPr/>
                </a:tc>
              </a:tr>
              <a:tr h="274320">
                <a:tc>
                  <a:txBody>
                    <a:bodyPr/>
                    <a:lstStyle/>
                    <a:p>
                      <a:pPr marL="182880"/>
                      <a:r>
                        <a:rPr lang="en-US" sz="1200" dirty="0" smtClean="0"/>
                        <a:t>Percent of infants placed in a safe sleep environment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PRAMS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Semi-annually</a:t>
                      </a:r>
                    </a:p>
                  </a:txBody>
                  <a:tcPr/>
                </a:tc>
              </a:tr>
              <a:tr h="370840">
                <a:tc gridSpan="3">
                  <a:txBody>
                    <a:bodyPr/>
                    <a:lstStyle/>
                    <a:p>
                      <a:pPr marL="0" lvl="1" indent="0" eaLnBrk="1" hangingPunct="1">
                        <a:buFont typeface="Arial" pitchFamily="34" charset="0"/>
                        <a:buNone/>
                        <a:defRPr/>
                      </a:pPr>
                      <a:r>
                        <a:rPr lang="en-US" sz="1200" u="sng" kern="1200" dirty="0" smtClean="0">
                          <a:solidFill>
                            <a:schemeClr val="dk1"/>
                          </a:solidFill>
                          <a:effectLst/>
                          <a:latin typeface="+mn-lt"/>
                          <a:ea typeface="+mn-ea"/>
                          <a:cs typeface="+mn-cs"/>
                        </a:rPr>
                        <a:t>Interconception Care Aim</a:t>
                      </a:r>
                      <a:r>
                        <a:rPr lang="en-US" sz="1200" kern="1200" dirty="0" smtClean="0">
                          <a:solidFill>
                            <a:schemeClr val="dk1"/>
                          </a:solidFill>
                          <a:effectLst/>
                          <a:latin typeface="+mn-lt"/>
                          <a:ea typeface="+mn-ea"/>
                          <a:cs typeface="+mn-cs"/>
                        </a:rPr>
                        <a:t>:   </a:t>
                      </a:r>
                      <a:r>
                        <a:rPr lang="en-US" sz="1200" i="1" kern="1200" dirty="0" smtClean="0">
                          <a:solidFill>
                            <a:schemeClr val="dk1"/>
                          </a:solidFill>
                          <a:effectLst/>
                          <a:latin typeface="+mn-lt"/>
                          <a:ea typeface="+mn-ea"/>
                          <a:cs typeface="+mn-cs"/>
                        </a:rPr>
                        <a:t>By August 2014 , modify Medicaid policies/procedures in 5-8 Southern states to </a:t>
                      </a:r>
                      <a:r>
                        <a:rPr lang="en-US" sz="1200" i="1" dirty="0" smtClean="0"/>
                        <a:t>improve access/financing of postpartum visits and ICC case management for women </a:t>
                      </a:r>
                      <a:r>
                        <a:rPr lang="en-US" sz="1200" i="1" baseline="0" dirty="0" smtClean="0"/>
                        <a:t> with prior adverse pregnancy outcomes.</a:t>
                      </a:r>
                      <a:endParaRPr lang="en-US" sz="1200" i="1" dirty="0" smtClean="0"/>
                    </a:p>
                  </a:txBody>
                  <a:tcPr/>
                </a:tc>
                <a:tc hMerge="1">
                  <a:txBody>
                    <a:bodyPr/>
                    <a:lstStyle/>
                    <a:p>
                      <a:endParaRPr lang="en-US"/>
                    </a:p>
                  </a:txBody>
                  <a:tcPr/>
                </a:tc>
                <a:tc hMerge="1">
                  <a:txBody>
                    <a:bodyPr/>
                    <a:lstStyle/>
                    <a:p>
                      <a:endParaRPr lang="en-US"/>
                    </a:p>
                  </a:txBody>
                  <a:tcPr/>
                </a:tc>
              </a:tr>
              <a:tr h="274320">
                <a:tc>
                  <a:txBody>
                    <a:bodyPr/>
                    <a:lstStyle/>
                    <a:p>
                      <a:pPr marL="182880"/>
                      <a:r>
                        <a:rPr lang="en-US" sz="1200" dirty="0" smtClean="0"/>
                        <a:t>Percent of women with a timely postpartum</a:t>
                      </a:r>
                      <a:r>
                        <a:rPr lang="en-US" sz="1200" baseline="0" dirty="0" smtClean="0"/>
                        <a:t> visit</a:t>
                      </a:r>
                      <a:endParaRPr lang="en-US" sz="1200" dirty="0"/>
                    </a:p>
                  </a:txBody>
                  <a:tcPr/>
                </a:tc>
                <a:tc>
                  <a:txBody>
                    <a:bodyPr/>
                    <a:lstStyle/>
                    <a:p>
                      <a:r>
                        <a:rPr lang="en-US" sz="1200" dirty="0" smtClean="0"/>
                        <a:t>Medicaid administrative/billing data</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Semi-annually</a:t>
                      </a:r>
                    </a:p>
                  </a:txBody>
                  <a:tcPr/>
                </a:tc>
              </a:tr>
              <a:tr h="274320">
                <a:tc>
                  <a:txBody>
                    <a:bodyPr/>
                    <a:lstStyle/>
                    <a:p>
                      <a:pPr marL="182880"/>
                      <a:r>
                        <a:rPr lang="en-US" sz="1200" dirty="0" smtClean="0"/>
                        <a:t>Percent of women with a family planning visit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Medicaid administrative/billing data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Semi-annually</a:t>
                      </a:r>
                    </a:p>
                  </a:txBody>
                  <a:tcPr/>
                </a:tc>
              </a:tr>
              <a:tr h="274320">
                <a:tc>
                  <a:txBody>
                    <a:bodyPr/>
                    <a:lstStyle/>
                    <a:p>
                      <a:pPr marL="182880"/>
                      <a:r>
                        <a:rPr lang="en-US" sz="1200" dirty="0" smtClean="0"/>
                        <a:t>Percent of eligible women receiving ICC through a waiver or enhancement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Medicaid administrative/billing data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Semi-annually</a:t>
                      </a:r>
                    </a:p>
                  </a:txBody>
                  <a:tcPr/>
                </a:tc>
              </a:tr>
            </a:tbl>
          </a:graphicData>
        </a:graphic>
      </p:graphicFrame>
      <p:sp>
        <p:nvSpPr>
          <p:cNvPr id="5" name="Slide Number Placeholder 4"/>
          <p:cNvSpPr>
            <a:spLocks noGrp="1"/>
          </p:cNvSpPr>
          <p:nvPr>
            <p:ph type="sldNum" sz="quarter" idx="12"/>
          </p:nvPr>
        </p:nvSpPr>
        <p:spPr/>
        <p:txBody>
          <a:bodyPr/>
          <a:lstStyle/>
          <a:p>
            <a:fld id="{36F011FD-6EAB-49A9-866B-607DF6C2766B}" type="slidenum">
              <a:rPr lang="en-US" smtClean="0"/>
              <a:pPr/>
              <a:t>44</a:t>
            </a:fld>
            <a:endParaRPr lang="en-US" dirty="0"/>
          </a:p>
        </p:txBody>
      </p:sp>
    </p:spTree>
    <p:extLst>
      <p:ext uri="{BB962C8B-B14F-4D97-AF65-F5344CB8AC3E}">
        <p14:creationId xmlns:p14="http://schemas.microsoft.com/office/powerpoint/2010/main" xmlns="" val="39802657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lstStyle/>
          <a:p>
            <a:r>
              <a:rPr lang="en-US" sz="4000" dirty="0" smtClean="0"/>
              <a:t>Data Submission/Sharing Process</a:t>
            </a:r>
            <a:endParaRPr lang="en-US" sz="4000" dirty="0"/>
          </a:p>
        </p:txBody>
      </p:sp>
      <p:sp>
        <p:nvSpPr>
          <p:cNvPr id="3" name="Content Placeholder 2"/>
          <p:cNvSpPr>
            <a:spLocks noGrp="1"/>
          </p:cNvSpPr>
          <p:nvPr>
            <p:ph idx="1"/>
          </p:nvPr>
        </p:nvSpPr>
        <p:spPr>
          <a:xfrm>
            <a:off x="457200" y="1371600"/>
            <a:ext cx="8382000" cy="4800600"/>
          </a:xfrm>
        </p:spPr>
        <p:txBody>
          <a:bodyPr/>
          <a:lstStyle/>
          <a:p>
            <a:pPr>
              <a:spcBef>
                <a:spcPts val="1800"/>
              </a:spcBef>
            </a:pPr>
            <a:r>
              <a:rPr lang="en-US" sz="2800" dirty="0" smtClean="0"/>
              <a:t>Developed a data use agreement (DUA)</a:t>
            </a:r>
          </a:p>
          <a:p>
            <a:pPr>
              <a:spcBef>
                <a:spcPts val="1800"/>
              </a:spcBef>
            </a:pPr>
            <a:r>
              <a:rPr lang="en-US" sz="2800" dirty="0" smtClean="0"/>
              <a:t>Letter to State leadership from ASTHO/AMCHP</a:t>
            </a:r>
          </a:p>
          <a:p>
            <a:pPr>
              <a:spcBef>
                <a:spcPts val="1800"/>
              </a:spcBef>
            </a:pPr>
            <a:r>
              <a:rPr lang="en-US" sz="2800" dirty="0" smtClean="0"/>
              <a:t>State data liaisons submitted data on a quarterly basis </a:t>
            </a:r>
          </a:p>
          <a:p>
            <a:pPr lvl="1">
              <a:spcBef>
                <a:spcPts val="600"/>
              </a:spcBef>
            </a:pPr>
            <a:r>
              <a:rPr lang="en-US" sz="2400" dirty="0" smtClean="0"/>
              <a:t>Provisional birth data within 6 weeks of quarter close</a:t>
            </a:r>
          </a:p>
          <a:p>
            <a:pPr lvl="1">
              <a:spcBef>
                <a:spcPts val="600"/>
              </a:spcBef>
            </a:pPr>
            <a:r>
              <a:rPr lang="en-US" sz="2400" dirty="0" smtClean="0"/>
              <a:t>Provisional death data within 6 months of annual close</a:t>
            </a:r>
          </a:p>
          <a:p>
            <a:pPr>
              <a:spcBef>
                <a:spcPts val="1800"/>
              </a:spcBef>
            </a:pPr>
            <a:r>
              <a:rPr lang="en-US" sz="2800" dirty="0" smtClean="0"/>
              <a:t>Data uploaded to CoIIN data dashboard after quality control checks </a:t>
            </a:r>
          </a:p>
        </p:txBody>
      </p:sp>
      <p:sp>
        <p:nvSpPr>
          <p:cNvPr id="4" name="Slide Number Placeholder 3"/>
          <p:cNvSpPr>
            <a:spLocks noGrp="1"/>
          </p:cNvSpPr>
          <p:nvPr>
            <p:ph type="sldNum" sz="quarter" idx="12"/>
          </p:nvPr>
        </p:nvSpPr>
        <p:spPr/>
        <p:txBody>
          <a:bodyPr/>
          <a:lstStyle/>
          <a:p>
            <a:fld id="{36F011FD-6EAB-49A9-866B-607DF6C2766B}" type="slidenum">
              <a:rPr lang="en-US" smtClean="0"/>
              <a:pPr/>
              <a:t>45</a:t>
            </a:fld>
            <a:endParaRPr lang="en-US" dirty="0"/>
          </a:p>
        </p:txBody>
      </p:sp>
    </p:spTree>
    <p:extLst>
      <p:ext uri="{BB962C8B-B14F-4D97-AF65-F5344CB8AC3E}">
        <p14:creationId xmlns:p14="http://schemas.microsoft.com/office/powerpoint/2010/main" xmlns="" val="22908014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p:cNvGraphicFramePr>
            <a:graphicFrameLocks noGrp="1"/>
          </p:cNvGraphicFramePr>
          <p:nvPr>
            <p:ph idx="1"/>
            <p:extLst>
              <p:ext uri="{D42A27DB-BD31-4B8C-83A1-F6EECF244321}">
                <p14:modId xmlns:p14="http://schemas.microsoft.com/office/powerpoint/2010/main" xmlns="" val="2633090893"/>
              </p:ext>
            </p:extLst>
          </p:nvPr>
        </p:nvGraphicFramePr>
        <p:xfrm>
          <a:off x="457200" y="13716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9219" name="Title 3"/>
          <p:cNvSpPr>
            <a:spLocks noGrp="1"/>
          </p:cNvSpPr>
          <p:nvPr>
            <p:ph type="title"/>
          </p:nvPr>
        </p:nvSpPr>
        <p:spPr>
          <a:xfrm>
            <a:off x="152400" y="30480"/>
            <a:ext cx="8763000" cy="1143000"/>
          </a:xfrm>
        </p:spPr>
        <p:txBody>
          <a:bodyPr/>
          <a:lstStyle/>
          <a:p>
            <a:pPr eaLnBrk="1" hangingPunct="1"/>
            <a:r>
              <a:rPr lang="en-US" altLang="en-US" sz="2800" dirty="0" smtClean="0">
                <a:cs typeface="Calibri" pitchFamily="34" charset="0"/>
              </a:rPr>
              <a:t>Non-Medically Indicated Early Term Deliveries Among Singleton, Term Deliveries</a:t>
            </a:r>
            <a:r>
              <a:rPr lang="en-US" altLang="en-US" sz="2800" baseline="30000" dirty="0" smtClean="0">
                <a:cs typeface="Calibri" pitchFamily="34" charset="0"/>
              </a:rPr>
              <a:t>*</a:t>
            </a:r>
          </a:p>
        </p:txBody>
      </p:sp>
      <p:sp>
        <p:nvSpPr>
          <p:cNvPr id="9220" name="TextBox 6"/>
          <p:cNvSpPr txBox="1">
            <a:spLocks noChangeArrowheads="1"/>
          </p:cNvSpPr>
          <p:nvPr/>
        </p:nvSpPr>
        <p:spPr bwMode="auto">
          <a:xfrm>
            <a:off x="1168400" y="6140450"/>
            <a:ext cx="77724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bg1"/>
                </a:solidFill>
                <a:latin typeface="Arial Unicode MS" pitchFamily="34" charset="-128"/>
              </a:defRPr>
            </a:lvl1pPr>
            <a:lvl2pPr eaLnBrk="0" hangingPunct="0">
              <a:spcBef>
                <a:spcPct val="20000"/>
              </a:spcBef>
              <a:buFont typeface="Arial" charset="0"/>
              <a:buChar char="•"/>
              <a:defRPr sz="2800">
                <a:solidFill>
                  <a:schemeClr val="bg1"/>
                </a:solidFill>
                <a:latin typeface="Arial Unicode MS" pitchFamily="34" charset="-128"/>
              </a:defRPr>
            </a:lvl2pPr>
            <a:lvl3pPr marL="1143000" indent="-228600" eaLnBrk="0" hangingPunct="0">
              <a:spcBef>
                <a:spcPct val="20000"/>
              </a:spcBef>
              <a:buFont typeface="Arial" charset="0"/>
              <a:buChar char="•"/>
              <a:defRPr sz="2400">
                <a:solidFill>
                  <a:schemeClr val="bg1"/>
                </a:solidFill>
                <a:latin typeface="Arial Unicode MS" pitchFamily="34" charset="-128"/>
              </a:defRPr>
            </a:lvl3pPr>
            <a:lvl4pPr marL="1600200" indent="-228600" eaLnBrk="0" hangingPunct="0">
              <a:spcBef>
                <a:spcPct val="20000"/>
              </a:spcBef>
              <a:buFont typeface="Arial" charset="0"/>
              <a:buChar char="•"/>
              <a:defRPr sz="2000">
                <a:solidFill>
                  <a:schemeClr val="bg1"/>
                </a:solidFill>
                <a:latin typeface="Arial Unicode MS" pitchFamily="34" charset="-128"/>
              </a:defRPr>
            </a:lvl4pPr>
            <a:lvl5pPr marL="2057400" indent="-228600" eaLnBrk="0" hangingPunct="0">
              <a:spcBef>
                <a:spcPct val="20000"/>
              </a:spcBef>
              <a:buFont typeface="Arial" charset="0"/>
              <a:buChar char="•"/>
              <a:defRPr sz="2000">
                <a:solidFill>
                  <a:schemeClr val="bg1"/>
                </a:solidFill>
                <a:latin typeface="Arial Unicode MS" pitchFamily="34" charset="-128"/>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8"/>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8"/>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8"/>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8"/>
              </a:defRPr>
            </a:lvl9pPr>
          </a:lstStyle>
          <a:p>
            <a:pPr marL="0" lvl="1" eaLnBrk="1" hangingPunct="1">
              <a:spcBef>
                <a:spcPct val="0"/>
              </a:spcBef>
              <a:buFont typeface="Arial" charset="0"/>
              <a:buNone/>
            </a:pPr>
            <a:r>
              <a:rPr lang="en-US" altLang="en-US" sz="1400" dirty="0" smtClean="0">
                <a:solidFill>
                  <a:schemeClr val="tx1"/>
                </a:solidFill>
                <a:latin typeface="CopprplGoth Bd BT" pitchFamily="34" charset="0"/>
              </a:rPr>
              <a:t>* Based </a:t>
            </a:r>
            <a:r>
              <a:rPr lang="en-US" altLang="en-US" sz="1400" dirty="0">
                <a:solidFill>
                  <a:schemeClr val="tx1"/>
                </a:solidFill>
                <a:latin typeface="CopprplGoth Bd BT" pitchFamily="34" charset="0"/>
              </a:rPr>
              <a:t>provisional birth certificate </a:t>
            </a:r>
            <a:r>
              <a:rPr lang="en-US" altLang="en-US" sz="1400" dirty="0" smtClean="0">
                <a:solidFill>
                  <a:schemeClr val="tx1"/>
                </a:solidFill>
                <a:latin typeface="CopprplGoth Bd BT" pitchFamily="34" charset="0"/>
              </a:rPr>
              <a:t>data; denominator excludes women </a:t>
            </a:r>
          </a:p>
          <a:p>
            <a:pPr marL="0" lvl="1" eaLnBrk="1" hangingPunct="1">
              <a:spcBef>
                <a:spcPct val="0"/>
              </a:spcBef>
              <a:buFont typeface="Arial" charset="0"/>
              <a:buNone/>
            </a:pPr>
            <a:r>
              <a:rPr lang="en-US" altLang="en-US" sz="1400" dirty="0" smtClean="0">
                <a:solidFill>
                  <a:schemeClr val="tx1"/>
                </a:solidFill>
                <a:latin typeface="CopprplGoth Bd BT" pitchFamily="34" charset="0"/>
              </a:rPr>
              <a:t>with medical indications present prior to and during pregnancy</a:t>
            </a:r>
          </a:p>
        </p:txBody>
      </p:sp>
      <p:sp>
        <p:nvSpPr>
          <p:cNvPr id="9221" name="TextBox 4"/>
          <p:cNvSpPr txBox="1">
            <a:spLocks noChangeArrowheads="1"/>
          </p:cNvSpPr>
          <p:nvPr/>
        </p:nvSpPr>
        <p:spPr bwMode="auto">
          <a:xfrm>
            <a:off x="4724400" y="1295400"/>
            <a:ext cx="3657600" cy="166199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bg1"/>
                </a:solidFill>
                <a:latin typeface="Arial Unicode MS" pitchFamily="34" charset="-128"/>
              </a:defRPr>
            </a:lvl1pPr>
            <a:lvl2pPr marL="742950" indent="-285750" eaLnBrk="0" hangingPunct="0">
              <a:spcBef>
                <a:spcPct val="20000"/>
              </a:spcBef>
              <a:buFont typeface="Arial" charset="0"/>
              <a:buChar char="•"/>
              <a:defRPr sz="2800">
                <a:solidFill>
                  <a:schemeClr val="bg1"/>
                </a:solidFill>
                <a:latin typeface="Arial Unicode MS" pitchFamily="34" charset="-128"/>
              </a:defRPr>
            </a:lvl2pPr>
            <a:lvl3pPr marL="1143000" indent="-228600" eaLnBrk="0" hangingPunct="0">
              <a:spcBef>
                <a:spcPct val="20000"/>
              </a:spcBef>
              <a:buFont typeface="Arial" charset="0"/>
              <a:buChar char="•"/>
              <a:defRPr sz="2400">
                <a:solidFill>
                  <a:schemeClr val="bg1"/>
                </a:solidFill>
                <a:latin typeface="Arial Unicode MS" pitchFamily="34" charset="-128"/>
              </a:defRPr>
            </a:lvl3pPr>
            <a:lvl4pPr marL="1600200" indent="-228600" eaLnBrk="0" hangingPunct="0">
              <a:spcBef>
                <a:spcPct val="20000"/>
              </a:spcBef>
              <a:buFont typeface="Arial" charset="0"/>
              <a:buChar char="•"/>
              <a:defRPr sz="2000">
                <a:solidFill>
                  <a:schemeClr val="bg1"/>
                </a:solidFill>
                <a:latin typeface="Arial Unicode MS" pitchFamily="34" charset="-128"/>
              </a:defRPr>
            </a:lvl4pPr>
            <a:lvl5pPr marL="2057400" indent="-228600" eaLnBrk="0" hangingPunct="0">
              <a:spcBef>
                <a:spcPct val="20000"/>
              </a:spcBef>
              <a:buFont typeface="Arial" charset="0"/>
              <a:buChar char="•"/>
              <a:defRPr sz="2000">
                <a:solidFill>
                  <a:schemeClr val="bg1"/>
                </a:solidFill>
                <a:latin typeface="Arial Unicode MS" pitchFamily="34" charset="-128"/>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8"/>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8"/>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8"/>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8"/>
              </a:defRPr>
            </a:lvl9pPr>
          </a:lstStyle>
          <a:p>
            <a:pPr eaLnBrk="1" hangingPunct="1">
              <a:spcBef>
                <a:spcPct val="0"/>
              </a:spcBef>
              <a:buFontTx/>
              <a:buNone/>
            </a:pPr>
            <a:r>
              <a:rPr lang="en-US" altLang="en-US" sz="1800" dirty="0" smtClean="0">
                <a:solidFill>
                  <a:srgbClr val="000000"/>
                </a:solidFill>
                <a:latin typeface="CopprplGoth Bd BT" pitchFamily="34" charset="0"/>
              </a:rPr>
              <a:t>30% </a:t>
            </a:r>
            <a:r>
              <a:rPr lang="en-US" altLang="en-US" sz="1800" dirty="0">
                <a:solidFill>
                  <a:srgbClr val="000000"/>
                </a:solidFill>
                <a:latin typeface="CopprplGoth Bd BT" pitchFamily="34" charset="0"/>
              </a:rPr>
              <a:t>total decline translating to </a:t>
            </a:r>
            <a:r>
              <a:rPr lang="en-US" altLang="en-US" sz="1800" dirty="0" smtClean="0">
                <a:solidFill>
                  <a:srgbClr val="000000"/>
                </a:solidFill>
                <a:latin typeface="CopprplGoth Bd BT" pitchFamily="34" charset="0"/>
              </a:rPr>
              <a:t>~85,000 </a:t>
            </a:r>
            <a:r>
              <a:rPr lang="en-US" altLang="en-US" sz="1800" dirty="0">
                <a:solidFill>
                  <a:srgbClr val="000000"/>
                </a:solidFill>
                <a:latin typeface="CopprplGoth Bd BT" pitchFamily="34" charset="0"/>
              </a:rPr>
              <a:t>early elective deliveries averted since 2011 </a:t>
            </a:r>
            <a:r>
              <a:rPr lang="en-US" altLang="en-US" sz="1800" dirty="0" smtClean="0">
                <a:solidFill>
                  <a:srgbClr val="000000"/>
                </a:solidFill>
                <a:latin typeface="CopprplGoth Bd BT" pitchFamily="34" charset="0"/>
              </a:rPr>
              <a:t>Q1</a:t>
            </a:r>
          </a:p>
          <a:p>
            <a:pPr eaLnBrk="1" hangingPunct="1">
              <a:spcBef>
                <a:spcPct val="0"/>
              </a:spcBef>
              <a:buFontTx/>
              <a:buNone/>
            </a:pPr>
            <a:endParaRPr lang="en-US" altLang="en-US" sz="1200" dirty="0">
              <a:solidFill>
                <a:srgbClr val="000000"/>
              </a:solidFill>
              <a:latin typeface="CopprplGoth Bd BT" pitchFamily="34" charset="0"/>
            </a:endParaRPr>
          </a:p>
          <a:p>
            <a:pPr eaLnBrk="1" hangingPunct="1">
              <a:spcBef>
                <a:spcPct val="0"/>
              </a:spcBef>
              <a:buFontTx/>
              <a:buNone/>
            </a:pPr>
            <a:r>
              <a:rPr lang="en-US" altLang="en-US" sz="1800" dirty="0" smtClean="0">
                <a:solidFill>
                  <a:srgbClr val="000000"/>
                </a:solidFill>
                <a:latin typeface="CopprplGoth Bd BT" pitchFamily="34" charset="0"/>
              </a:rPr>
              <a:t>5 states met aim of 33% reduction</a:t>
            </a:r>
          </a:p>
          <a:p>
            <a:pPr eaLnBrk="1" hangingPunct="1">
              <a:spcBef>
                <a:spcPct val="0"/>
              </a:spcBef>
              <a:buFontTx/>
              <a:buNone/>
            </a:pPr>
            <a:r>
              <a:rPr lang="en-US" altLang="en-US" sz="1800" dirty="0" smtClean="0">
                <a:solidFill>
                  <a:srgbClr val="000000"/>
                </a:solidFill>
                <a:latin typeface="CopprplGoth Bd BT" pitchFamily="34" charset="0"/>
              </a:rPr>
              <a:t>11 states had declines of 20%+</a:t>
            </a:r>
            <a:endParaRPr lang="en-US" altLang="en-US" sz="1800" dirty="0">
              <a:solidFill>
                <a:srgbClr val="000000"/>
              </a:solidFill>
              <a:latin typeface="CopprplGoth Bd BT" pitchFamily="34" charset="0"/>
            </a:endParaRPr>
          </a:p>
        </p:txBody>
      </p:sp>
      <p:cxnSp>
        <p:nvCxnSpPr>
          <p:cNvPr id="4" name="Straight Connector 3"/>
          <p:cNvCxnSpPr/>
          <p:nvPr/>
        </p:nvCxnSpPr>
        <p:spPr>
          <a:xfrm flipV="1">
            <a:off x="3048000" y="1572214"/>
            <a:ext cx="0" cy="373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876800" y="3124200"/>
            <a:ext cx="0" cy="2181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553200" y="3124200"/>
            <a:ext cx="0" cy="2181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1600" y="3943480"/>
            <a:ext cx="6324600" cy="646331"/>
          </a:xfrm>
          <a:prstGeom prst="rect">
            <a:avLst/>
          </a:prstGeom>
          <a:noFill/>
        </p:spPr>
        <p:txBody>
          <a:bodyPr wrap="square" rtlCol="0">
            <a:spAutoFit/>
          </a:bodyPr>
          <a:lstStyle/>
          <a:p>
            <a:r>
              <a:rPr lang="en-US" dirty="0" smtClean="0"/>
              <a:t>Region IV</a:t>
            </a:r>
          </a:p>
          <a:p>
            <a:r>
              <a:rPr lang="en-US" dirty="0" smtClean="0"/>
              <a:t>APC   </a:t>
            </a:r>
            <a:r>
              <a:rPr lang="en-US" dirty="0" smtClean="0">
                <a:latin typeface="Times New Roman"/>
                <a:cs typeface="Times New Roman"/>
              </a:rPr>
              <a:t>↓</a:t>
            </a:r>
            <a:r>
              <a:rPr lang="en-US" dirty="0" smtClean="0"/>
              <a:t>7%                     </a:t>
            </a:r>
            <a:r>
              <a:rPr lang="en-US" dirty="0" smtClean="0">
                <a:cs typeface="Times New Roman"/>
              </a:rPr>
              <a:t>↓</a:t>
            </a:r>
            <a:r>
              <a:rPr lang="en-US" dirty="0" smtClean="0"/>
              <a:t>11%                     </a:t>
            </a:r>
            <a:r>
              <a:rPr lang="en-US" dirty="0" smtClean="0">
                <a:cs typeface="Times New Roman"/>
              </a:rPr>
              <a:t>↓</a:t>
            </a:r>
            <a:r>
              <a:rPr lang="en-US" dirty="0" smtClean="0"/>
              <a:t>13%                 </a:t>
            </a:r>
            <a:endParaRPr lang="en-US" dirty="0"/>
          </a:p>
        </p:txBody>
      </p:sp>
      <p:sp>
        <p:nvSpPr>
          <p:cNvPr id="10" name="Slide Number Placeholder 9"/>
          <p:cNvSpPr>
            <a:spLocks noGrp="1"/>
          </p:cNvSpPr>
          <p:nvPr>
            <p:ph type="sldNum" sz="quarter" idx="12"/>
          </p:nvPr>
        </p:nvSpPr>
        <p:spPr/>
        <p:txBody>
          <a:bodyPr/>
          <a:lstStyle/>
          <a:p>
            <a:fld id="{36F011FD-6EAB-49A9-866B-607DF6C2766B}" type="slidenum">
              <a:rPr lang="en-US" smtClean="0"/>
              <a:pPr/>
              <a:t>46</a:t>
            </a:fld>
            <a:endParaRPr lang="en-US" dirty="0"/>
          </a:p>
        </p:txBody>
      </p:sp>
    </p:spTree>
    <p:extLst>
      <p:ext uri="{BB962C8B-B14F-4D97-AF65-F5344CB8AC3E}">
        <p14:creationId xmlns:p14="http://schemas.microsoft.com/office/powerpoint/2010/main" xmlns="" val="19922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979488" y="182563"/>
            <a:ext cx="8164512" cy="1111250"/>
          </a:xfrm>
        </p:spPr>
        <p:txBody>
          <a:bodyPr/>
          <a:lstStyle/>
          <a:p>
            <a:r>
              <a:rPr lang="en-US" altLang="en-US" sz="2800" b="1" dirty="0" smtClean="0">
                <a:cs typeface="Arial" pitchFamily="34" charset="0"/>
              </a:rPr>
              <a:t>MCHB CoIIN</a:t>
            </a:r>
            <a:r>
              <a:rPr lang="en-US" altLang="en-US" sz="2800" b="1" dirty="0" smtClean="0">
                <a:solidFill>
                  <a:srgbClr val="009E93"/>
                </a:solidFill>
                <a:cs typeface="Arial" pitchFamily="34" charset="0"/>
              </a:rPr>
              <a:t>—Percent of Non-Medically Indicated Early Term Deliveries Among Singleton Term Deliveries, Reg. IV/VI (Provisional)</a:t>
            </a:r>
          </a:p>
        </p:txBody>
      </p:sp>
      <p:graphicFrame>
        <p:nvGraphicFramePr>
          <p:cNvPr id="2" name="Content Placeholder 5"/>
          <p:cNvGraphicFramePr>
            <a:graphicFrameLocks noGrp="1"/>
          </p:cNvGraphicFramePr>
          <p:nvPr>
            <p:ph idx="1"/>
            <p:extLst>
              <p:ext uri="{D42A27DB-BD31-4B8C-83A1-F6EECF244321}">
                <p14:modId xmlns:p14="http://schemas.microsoft.com/office/powerpoint/2010/main" xmlns="" val="235770036"/>
              </p:ext>
            </p:extLst>
          </p:nvPr>
        </p:nvGraphicFramePr>
        <p:xfrm>
          <a:off x="355600" y="1600200"/>
          <a:ext cx="8483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36F011FD-6EAB-49A9-866B-607DF6C2766B}" type="slidenum">
              <a:rPr lang="en-US" smtClean="0"/>
              <a:pPr/>
              <a:t>47</a:t>
            </a:fld>
            <a:endParaRPr lang="en-US" dirty="0"/>
          </a:p>
        </p:txBody>
      </p:sp>
    </p:spTree>
    <p:extLst>
      <p:ext uri="{BB962C8B-B14F-4D97-AF65-F5344CB8AC3E}">
        <p14:creationId xmlns:p14="http://schemas.microsoft.com/office/powerpoint/2010/main" xmlns="" val="372188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152400"/>
            <a:ext cx="8534400" cy="1143000"/>
          </a:xfrm>
        </p:spPr>
        <p:txBody>
          <a:bodyPr/>
          <a:lstStyle/>
          <a:p>
            <a:r>
              <a:rPr lang="en-US" altLang="en-US" dirty="0" smtClean="0"/>
              <a:t>Preterm Birth</a:t>
            </a:r>
            <a:r>
              <a:rPr lang="en-US" altLang="en-US" sz="4000" baseline="30000" dirty="0" smtClean="0"/>
              <a:t>*</a:t>
            </a:r>
          </a:p>
        </p:txBody>
      </p:sp>
      <p:sp>
        <p:nvSpPr>
          <p:cNvPr id="26627" name="Rectangle 3"/>
          <p:cNvSpPr>
            <a:spLocks noChangeArrowheads="1"/>
          </p:cNvSpPr>
          <p:nvPr/>
        </p:nvSpPr>
        <p:spPr bwMode="auto">
          <a:xfrm>
            <a:off x="1447800" y="6172200"/>
            <a:ext cx="53573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eaLnBrk="1" hangingPunct="1"/>
            <a:r>
              <a:rPr lang="en-US" altLang="en-US" sz="1400" dirty="0" smtClean="0"/>
              <a:t>* Includes </a:t>
            </a:r>
            <a:r>
              <a:rPr lang="en-US" altLang="en-US" sz="1400" dirty="0"/>
              <a:t>provisional </a:t>
            </a:r>
            <a:r>
              <a:rPr lang="en-US" altLang="en-US" sz="1400" dirty="0" smtClean="0"/>
              <a:t> birth certificate data ; </a:t>
            </a:r>
            <a:r>
              <a:rPr lang="en-US" altLang="en-US" sz="1400" dirty="0"/>
              <a:t>&lt;37 weeks’ </a:t>
            </a:r>
            <a:r>
              <a:rPr lang="en-US" altLang="en-US" sz="1400" dirty="0" smtClean="0"/>
              <a:t>gestation</a:t>
            </a:r>
          </a:p>
          <a:p>
            <a:pPr eaLnBrk="1" hangingPunct="1"/>
            <a:r>
              <a:rPr lang="en-US" altLang="en-US" sz="1400" dirty="0" smtClean="0"/>
              <a:t>Excludes 1 State that did not submit 2014 data</a:t>
            </a:r>
            <a:endParaRPr lang="en-US" altLang="en-US" sz="1400" dirty="0"/>
          </a:p>
        </p:txBody>
      </p:sp>
      <p:graphicFrame>
        <p:nvGraphicFramePr>
          <p:cNvPr id="2" name="Chart 1"/>
          <p:cNvGraphicFramePr/>
          <p:nvPr>
            <p:extLst>
              <p:ext uri="{D42A27DB-BD31-4B8C-83A1-F6EECF244321}">
                <p14:modId xmlns:p14="http://schemas.microsoft.com/office/powerpoint/2010/main" xmlns="" val="1595803693"/>
              </p:ext>
            </p:extLst>
          </p:nvPr>
        </p:nvGraphicFramePr>
        <p:xfrm>
          <a:off x="457200" y="1397000"/>
          <a:ext cx="8382000"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26629" name="TextBox 5"/>
          <p:cNvSpPr txBox="1">
            <a:spLocks noChangeArrowheads="1"/>
          </p:cNvSpPr>
          <p:nvPr/>
        </p:nvSpPr>
        <p:spPr bwMode="auto">
          <a:xfrm>
            <a:off x="5334000" y="1219200"/>
            <a:ext cx="3657600" cy="83099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bg1"/>
                </a:solidFill>
                <a:latin typeface="Arial Unicode MS" pitchFamily="34" charset="-128"/>
              </a:defRPr>
            </a:lvl1pPr>
            <a:lvl2pPr marL="742950" indent="-285750" eaLnBrk="0" hangingPunct="0">
              <a:spcBef>
                <a:spcPct val="20000"/>
              </a:spcBef>
              <a:buFont typeface="Arial" charset="0"/>
              <a:buChar char="•"/>
              <a:defRPr sz="2800">
                <a:solidFill>
                  <a:schemeClr val="bg1"/>
                </a:solidFill>
                <a:latin typeface="Arial Unicode MS" pitchFamily="34" charset="-128"/>
              </a:defRPr>
            </a:lvl2pPr>
            <a:lvl3pPr marL="1143000" indent="-228600" eaLnBrk="0" hangingPunct="0">
              <a:spcBef>
                <a:spcPct val="20000"/>
              </a:spcBef>
              <a:buFont typeface="Arial" charset="0"/>
              <a:buChar char="•"/>
              <a:defRPr sz="2400">
                <a:solidFill>
                  <a:schemeClr val="bg1"/>
                </a:solidFill>
                <a:latin typeface="Arial Unicode MS" pitchFamily="34" charset="-128"/>
              </a:defRPr>
            </a:lvl3pPr>
            <a:lvl4pPr marL="1600200" indent="-228600" eaLnBrk="0" hangingPunct="0">
              <a:spcBef>
                <a:spcPct val="20000"/>
              </a:spcBef>
              <a:buFont typeface="Arial" charset="0"/>
              <a:buChar char="•"/>
              <a:defRPr sz="2000">
                <a:solidFill>
                  <a:schemeClr val="bg1"/>
                </a:solidFill>
                <a:latin typeface="Arial Unicode MS" pitchFamily="34" charset="-128"/>
              </a:defRPr>
            </a:lvl4pPr>
            <a:lvl5pPr marL="2057400" indent="-228600" eaLnBrk="0" hangingPunct="0">
              <a:spcBef>
                <a:spcPct val="20000"/>
              </a:spcBef>
              <a:buFont typeface="Arial" charset="0"/>
              <a:buChar char="•"/>
              <a:defRPr sz="2000">
                <a:solidFill>
                  <a:schemeClr val="bg1"/>
                </a:solidFill>
                <a:latin typeface="Arial Unicode MS" pitchFamily="34" charset="-128"/>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8"/>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8"/>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8"/>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8"/>
              </a:defRPr>
            </a:lvl9pPr>
          </a:lstStyle>
          <a:p>
            <a:pPr eaLnBrk="1" hangingPunct="1">
              <a:spcBef>
                <a:spcPct val="0"/>
              </a:spcBef>
              <a:buFontTx/>
              <a:buNone/>
            </a:pPr>
            <a:r>
              <a:rPr lang="en-US" altLang="en-US" sz="1600" dirty="0" smtClean="0">
                <a:solidFill>
                  <a:schemeClr val="tx1"/>
                </a:solidFill>
                <a:latin typeface="CopprplGoth Bd BT" pitchFamily="34" charset="0"/>
              </a:rPr>
              <a:t>11 </a:t>
            </a:r>
            <a:r>
              <a:rPr lang="en-US" altLang="en-US" sz="1600" dirty="0">
                <a:solidFill>
                  <a:schemeClr val="tx1"/>
                </a:solidFill>
                <a:latin typeface="CopprplGoth Bd BT" pitchFamily="34" charset="0"/>
              </a:rPr>
              <a:t>of </a:t>
            </a:r>
            <a:r>
              <a:rPr lang="en-US" altLang="en-US" sz="1600" dirty="0" smtClean="0">
                <a:solidFill>
                  <a:schemeClr val="tx1"/>
                </a:solidFill>
                <a:latin typeface="CopprplGoth Bd BT" pitchFamily="34" charset="0"/>
              </a:rPr>
              <a:t>12 States </a:t>
            </a:r>
            <a:r>
              <a:rPr lang="en-US" altLang="en-US" sz="1600" dirty="0">
                <a:solidFill>
                  <a:schemeClr val="tx1"/>
                </a:solidFill>
                <a:latin typeface="CopprplGoth Bd BT" pitchFamily="34" charset="0"/>
              </a:rPr>
              <a:t>had declines</a:t>
            </a:r>
          </a:p>
          <a:p>
            <a:pPr eaLnBrk="1" hangingPunct="1">
              <a:spcBef>
                <a:spcPct val="0"/>
              </a:spcBef>
              <a:buFontTx/>
              <a:buNone/>
            </a:pPr>
            <a:r>
              <a:rPr lang="en-US" altLang="en-US" sz="1600" dirty="0" smtClean="0">
                <a:solidFill>
                  <a:schemeClr val="tx1"/>
                </a:solidFill>
                <a:latin typeface="CopprplGoth Bd BT" pitchFamily="34" charset="0"/>
              </a:rPr>
              <a:t>5 States had </a:t>
            </a:r>
            <a:r>
              <a:rPr lang="en-US" altLang="en-US" sz="1600" dirty="0">
                <a:solidFill>
                  <a:schemeClr val="tx1"/>
                </a:solidFill>
                <a:latin typeface="CopprplGoth Bd BT" pitchFamily="34" charset="0"/>
              </a:rPr>
              <a:t>declines </a:t>
            </a:r>
            <a:r>
              <a:rPr lang="en-US" altLang="en-US" sz="1600" dirty="0" smtClean="0">
                <a:solidFill>
                  <a:schemeClr val="tx1"/>
                </a:solidFill>
                <a:latin typeface="CopprplGoth Bd BT" pitchFamily="34" charset="0"/>
              </a:rPr>
              <a:t>of 10%+</a:t>
            </a:r>
            <a:endParaRPr lang="en-US" altLang="en-US" sz="1600" dirty="0">
              <a:solidFill>
                <a:schemeClr val="tx1"/>
              </a:solidFill>
              <a:latin typeface="CopprplGoth Bd BT" pitchFamily="34" charset="0"/>
            </a:endParaRPr>
          </a:p>
          <a:p>
            <a:pPr eaLnBrk="1" hangingPunct="1">
              <a:spcBef>
                <a:spcPct val="0"/>
              </a:spcBef>
              <a:buFontTx/>
              <a:buNone/>
            </a:pPr>
            <a:r>
              <a:rPr lang="en-US" altLang="en-US" sz="1600" dirty="0" smtClean="0">
                <a:solidFill>
                  <a:schemeClr val="tx1"/>
                </a:solidFill>
                <a:latin typeface="CopprplGoth Bd BT" pitchFamily="34" charset="0"/>
              </a:rPr>
              <a:t>3 States </a:t>
            </a:r>
            <a:r>
              <a:rPr lang="en-US" altLang="en-US" sz="1600" dirty="0">
                <a:solidFill>
                  <a:schemeClr val="tx1"/>
                </a:solidFill>
                <a:latin typeface="CopprplGoth Bd BT" pitchFamily="34" charset="0"/>
              </a:rPr>
              <a:t>reduced disparity by </a:t>
            </a:r>
            <a:r>
              <a:rPr lang="en-US" altLang="en-US" sz="1600" dirty="0" smtClean="0">
                <a:solidFill>
                  <a:schemeClr val="tx1"/>
                </a:solidFill>
                <a:latin typeface="CopprplGoth Bd BT" pitchFamily="34" charset="0"/>
              </a:rPr>
              <a:t>15-30%</a:t>
            </a:r>
            <a:endParaRPr lang="en-US" altLang="en-US" sz="1600" dirty="0">
              <a:solidFill>
                <a:schemeClr val="tx1"/>
              </a:solidFill>
              <a:latin typeface="CopprplGoth Bd BT" pitchFamily="34" charset="0"/>
            </a:endParaRPr>
          </a:p>
        </p:txBody>
      </p:sp>
      <p:sp>
        <p:nvSpPr>
          <p:cNvPr id="6" name="Slide Number Placeholder 5"/>
          <p:cNvSpPr>
            <a:spLocks noGrp="1"/>
          </p:cNvSpPr>
          <p:nvPr>
            <p:ph type="sldNum" sz="quarter" idx="12"/>
          </p:nvPr>
        </p:nvSpPr>
        <p:spPr/>
        <p:txBody>
          <a:bodyPr/>
          <a:lstStyle/>
          <a:p>
            <a:fld id="{36F011FD-6EAB-49A9-866B-607DF6C2766B}" type="slidenum">
              <a:rPr lang="en-US" smtClean="0"/>
              <a:pPr/>
              <a:t>48</a:t>
            </a:fld>
            <a:endParaRPr lang="en-US" dirty="0"/>
          </a:p>
        </p:txBody>
      </p:sp>
    </p:spTree>
    <p:extLst>
      <p:ext uri="{BB962C8B-B14F-4D97-AF65-F5344CB8AC3E}">
        <p14:creationId xmlns:p14="http://schemas.microsoft.com/office/powerpoint/2010/main" xmlns="" val="518434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Improvement </a:t>
            </a:r>
            <a:endParaRPr lang="en-US" dirty="0"/>
          </a:p>
        </p:txBody>
      </p:sp>
      <p:sp>
        <p:nvSpPr>
          <p:cNvPr id="3" name="Content Placeholder 2"/>
          <p:cNvSpPr>
            <a:spLocks noGrp="1"/>
          </p:cNvSpPr>
          <p:nvPr>
            <p:ph idx="1"/>
          </p:nvPr>
        </p:nvSpPr>
        <p:spPr/>
        <p:txBody>
          <a:bodyPr/>
          <a:lstStyle/>
          <a:p>
            <a:pPr marL="0" indent="0"/>
            <a:r>
              <a:rPr lang="en-US" dirty="0" smtClean="0"/>
              <a:t>Data for QI typically differ from data for needs assessment, surveillance or even for evaluation of population-based programs in that:</a:t>
            </a:r>
          </a:p>
          <a:p>
            <a:endParaRPr lang="en-US" sz="1600" dirty="0" smtClean="0"/>
          </a:p>
          <a:p>
            <a:pPr marL="676275" lvl="2">
              <a:spcBef>
                <a:spcPts val="0"/>
              </a:spcBef>
              <a:buClr>
                <a:schemeClr val="accent2">
                  <a:lumMod val="50000"/>
                </a:schemeClr>
              </a:buClr>
              <a:buFont typeface="Arial" pitchFamily="34" charset="0"/>
              <a:buChar char="•"/>
            </a:pPr>
            <a:r>
              <a:rPr lang="en-US" dirty="0" smtClean="0"/>
              <a:t>data are collected continuously</a:t>
            </a:r>
          </a:p>
          <a:p>
            <a:pPr marL="676275" lvl="2">
              <a:spcBef>
                <a:spcPts val="0"/>
              </a:spcBef>
              <a:buClr>
                <a:schemeClr val="accent2">
                  <a:lumMod val="50000"/>
                </a:schemeClr>
              </a:buClr>
              <a:buFont typeface="Arial" pitchFamily="34" charset="0"/>
              <a:buChar char="•"/>
            </a:pPr>
            <a:r>
              <a:rPr lang="en-US" dirty="0" smtClean="0"/>
              <a:t>data can be accessed / displayed continuously</a:t>
            </a:r>
          </a:p>
          <a:p>
            <a:pPr marL="676275" lvl="2">
              <a:spcBef>
                <a:spcPts val="0"/>
              </a:spcBef>
              <a:buClr>
                <a:schemeClr val="accent2">
                  <a:lumMod val="50000"/>
                </a:schemeClr>
              </a:buClr>
              <a:buFont typeface="Arial" pitchFamily="34" charset="0"/>
              <a:buChar char="•"/>
            </a:pPr>
            <a:r>
              <a:rPr lang="en-US" dirty="0" smtClean="0"/>
              <a:t>time intervals are short, eg quarters, months or days</a:t>
            </a:r>
          </a:p>
          <a:p>
            <a:pPr marL="676275" lvl="2">
              <a:spcBef>
                <a:spcPts val="0"/>
              </a:spcBef>
              <a:buClr>
                <a:schemeClr val="accent2">
                  <a:lumMod val="50000"/>
                </a:schemeClr>
              </a:buClr>
              <a:buFont typeface="Arial" pitchFamily="34" charset="0"/>
              <a:buChar char="•"/>
            </a:pPr>
            <a:r>
              <a:rPr lang="en-US" dirty="0" smtClean="0"/>
              <a:t>sample sizes are small</a:t>
            </a:r>
          </a:p>
          <a:p>
            <a:pPr marL="676275" lvl="2">
              <a:spcBef>
                <a:spcPts val="0"/>
              </a:spcBef>
              <a:buClr>
                <a:schemeClr val="accent2">
                  <a:lumMod val="50000"/>
                </a:schemeClr>
              </a:buClr>
              <a:buFont typeface="Arial" pitchFamily="34" charset="0"/>
              <a:buChar char="•"/>
            </a:pPr>
            <a:r>
              <a:rPr lang="en-US" dirty="0" smtClean="0"/>
              <a:t>not necessarily comparison groups</a:t>
            </a:r>
          </a:p>
          <a:p>
            <a:pPr marL="676275" lvl="2">
              <a:spcBef>
                <a:spcPts val="0"/>
              </a:spcBef>
              <a:buClr>
                <a:schemeClr val="accent2">
                  <a:lumMod val="50000"/>
                </a:schemeClr>
              </a:buClr>
              <a:buFont typeface="Arial" pitchFamily="34" charset="0"/>
              <a:buChar char="•"/>
            </a:pPr>
            <a:r>
              <a:rPr lang="en-US" dirty="0" smtClean="0"/>
              <a:t>typically no statistical testing</a:t>
            </a:r>
          </a:p>
          <a:p>
            <a:pPr marL="676275" lvl="2">
              <a:spcBef>
                <a:spcPts val="0"/>
              </a:spcBef>
              <a:buClr>
                <a:schemeClr val="accent2">
                  <a:lumMod val="50000"/>
                </a:schemeClr>
              </a:buClr>
              <a:buFont typeface="Arial" pitchFamily="34" charset="0"/>
              <a:buChar char="•"/>
            </a:pPr>
            <a:r>
              <a:rPr lang="en-US" dirty="0" smtClean="0"/>
              <a:t>focus is usually on processes as opposed to outcomes</a:t>
            </a:r>
          </a:p>
        </p:txBody>
      </p:sp>
      <p:sp>
        <p:nvSpPr>
          <p:cNvPr id="4" name="Slide Number Placeholder 3"/>
          <p:cNvSpPr>
            <a:spLocks noGrp="1"/>
          </p:cNvSpPr>
          <p:nvPr>
            <p:ph type="sldNum" sz="quarter" idx="4294967295"/>
          </p:nvPr>
        </p:nvSpPr>
        <p:spPr>
          <a:xfrm>
            <a:off x="6934200" y="6400800"/>
            <a:ext cx="2133600" cy="320675"/>
          </a:xfrm>
          <a:prstGeom prst="rect">
            <a:avLst/>
          </a:prstGeom>
        </p:spPr>
        <p:txBody>
          <a:bodyPr/>
          <a:lstStyle/>
          <a:p>
            <a:pPr>
              <a:defRPr/>
            </a:pPr>
            <a:fld id="{F15FCA81-2962-4CA8-A6B2-00B4BE745874}" type="slidenum">
              <a:rPr lang="en-US" smtClean="0">
                <a:solidFill>
                  <a:srgbClr val="000000"/>
                </a:solidFill>
              </a:rPr>
              <a:pPr>
                <a:defRPr/>
              </a:pPr>
              <a:t>4</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 y="33338"/>
            <a:ext cx="8686800" cy="1143000"/>
          </a:xfrm>
        </p:spPr>
        <p:txBody>
          <a:bodyPr/>
          <a:lstStyle/>
          <a:p>
            <a:r>
              <a:rPr lang="en-US" altLang="en-US" dirty="0" smtClean="0"/>
              <a:t>Infant Mortality</a:t>
            </a:r>
            <a:r>
              <a:rPr lang="en-US" altLang="en-US" baseline="30000" dirty="0"/>
              <a:t>*</a:t>
            </a:r>
            <a:endParaRPr lang="en-US" altLang="en-US" dirty="0" smtClean="0"/>
          </a:p>
        </p:txBody>
      </p:sp>
      <p:sp>
        <p:nvSpPr>
          <p:cNvPr id="6" name="TextBox 6"/>
          <p:cNvSpPr txBox="1">
            <a:spLocks noChangeArrowheads="1"/>
          </p:cNvSpPr>
          <p:nvPr/>
        </p:nvSpPr>
        <p:spPr bwMode="auto">
          <a:xfrm>
            <a:off x="1371600" y="6161764"/>
            <a:ext cx="77724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bg1"/>
                </a:solidFill>
                <a:latin typeface="Arial Unicode MS" pitchFamily="34" charset="-128"/>
              </a:defRPr>
            </a:lvl1pPr>
            <a:lvl2pPr marL="742950" indent="-285750" eaLnBrk="0" hangingPunct="0">
              <a:spcBef>
                <a:spcPct val="20000"/>
              </a:spcBef>
              <a:buFont typeface="Arial" charset="0"/>
              <a:buChar char="•"/>
              <a:defRPr sz="2800">
                <a:solidFill>
                  <a:schemeClr val="bg1"/>
                </a:solidFill>
                <a:latin typeface="Arial Unicode MS" pitchFamily="34" charset="-128"/>
              </a:defRPr>
            </a:lvl2pPr>
            <a:lvl3pPr marL="1143000" indent="-228600" eaLnBrk="0" hangingPunct="0">
              <a:spcBef>
                <a:spcPct val="20000"/>
              </a:spcBef>
              <a:buFont typeface="Arial" charset="0"/>
              <a:buChar char="•"/>
              <a:defRPr sz="2400">
                <a:solidFill>
                  <a:schemeClr val="bg1"/>
                </a:solidFill>
                <a:latin typeface="Arial Unicode MS" pitchFamily="34" charset="-128"/>
              </a:defRPr>
            </a:lvl3pPr>
            <a:lvl4pPr marL="1600200" indent="-228600" eaLnBrk="0" hangingPunct="0">
              <a:spcBef>
                <a:spcPct val="20000"/>
              </a:spcBef>
              <a:buFont typeface="Arial" charset="0"/>
              <a:buChar char="•"/>
              <a:defRPr sz="2000">
                <a:solidFill>
                  <a:schemeClr val="bg1"/>
                </a:solidFill>
                <a:latin typeface="Arial Unicode MS" pitchFamily="34" charset="-128"/>
              </a:defRPr>
            </a:lvl4pPr>
            <a:lvl5pPr marL="2057400" indent="-228600" eaLnBrk="0" hangingPunct="0">
              <a:spcBef>
                <a:spcPct val="20000"/>
              </a:spcBef>
              <a:buFont typeface="Arial" charset="0"/>
              <a:buChar char="•"/>
              <a:defRPr sz="2000">
                <a:solidFill>
                  <a:schemeClr val="bg1"/>
                </a:solidFill>
                <a:latin typeface="Arial Unicode MS" pitchFamily="34" charset="-128"/>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8"/>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8"/>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8"/>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8"/>
              </a:defRPr>
            </a:lvl9pPr>
          </a:lstStyle>
          <a:p>
            <a:pPr eaLnBrk="1" hangingPunct="1">
              <a:spcBef>
                <a:spcPct val="0"/>
              </a:spcBef>
              <a:buFontTx/>
              <a:buNone/>
            </a:pPr>
            <a:r>
              <a:rPr lang="en-US" altLang="en-US" sz="1400" dirty="0" smtClean="0">
                <a:solidFill>
                  <a:srgbClr val="FFFFFF"/>
                </a:solidFill>
                <a:latin typeface="CopprplGoth Bd BT" pitchFamily="34" charset="0"/>
              </a:rPr>
              <a:t>* Includes </a:t>
            </a:r>
            <a:r>
              <a:rPr lang="en-US" altLang="en-US" sz="1400" dirty="0">
                <a:solidFill>
                  <a:srgbClr val="FFFFFF"/>
                </a:solidFill>
                <a:latin typeface="CopprplGoth Bd BT" pitchFamily="34" charset="0"/>
              </a:rPr>
              <a:t>provisional </a:t>
            </a:r>
            <a:r>
              <a:rPr lang="en-US" altLang="en-US" sz="1400" dirty="0" smtClean="0">
                <a:solidFill>
                  <a:srgbClr val="FFFFFF"/>
                </a:solidFill>
                <a:latin typeface="CopprplGoth Bd BT" pitchFamily="34" charset="0"/>
              </a:rPr>
              <a:t>birth/death certificate data</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799070350"/>
              </p:ext>
            </p:extLst>
          </p:nvPr>
        </p:nvGraphicFramePr>
        <p:xfrm>
          <a:off x="457200" y="1078992"/>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5574268"/>
            <a:ext cx="7848600" cy="369332"/>
          </a:xfrm>
          <a:prstGeom prst="rect">
            <a:avLst/>
          </a:prstGeom>
          <a:noFill/>
          <a:ln>
            <a:solidFill>
              <a:schemeClr val="tx1"/>
            </a:solidFill>
            <a:prstDash val="sysDash"/>
          </a:ln>
        </p:spPr>
        <p:txBody>
          <a:bodyPr wrap="square" rtlCol="0">
            <a:spAutoFit/>
          </a:bodyPr>
          <a:lstStyle/>
          <a:p>
            <a:r>
              <a:rPr lang="en-US" sz="1400" dirty="0" smtClean="0"/>
              <a:t>Black-White Rate Ratio      </a:t>
            </a:r>
            <a:r>
              <a:rPr lang="en-US" dirty="0" smtClean="0"/>
              <a:t>2.22		                         </a:t>
            </a:r>
            <a:r>
              <a:rPr lang="en-US" dirty="0" smtClean="0">
                <a:cs typeface="Calibri" panose="020F0502020204030204" pitchFamily="34" charset="0"/>
              </a:rPr>
              <a:t>2.05        ↓ 14%</a:t>
            </a:r>
            <a:endParaRPr lang="en-US" dirty="0">
              <a:cs typeface="Calibri" panose="020F0502020204030204" pitchFamily="34" charset="0"/>
            </a:endParaRPr>
          </a:p>
        </p:txBody>
      </p:sp>
      <p:sp>
        <p:nvSpPr>
          <p:cNvPr id="25605" name="TextBox 5"/>
          <p:cNvSpPr txBox="1">
            <a:spLocks noChangeArrowheads="1"/>
          </p:cNvSpPr>
          <p:nvPr/>
        </p:nvSpPr>
        <p:spPr bwMode="auto">
          <a:xfrm>
            <a:off x="5105400" y="1074003"/>
            <a:ext cx="3733800" cy="83099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bg1"/>
                </a:solidFill>
                <a:latin typeface="Arial Unicode MS" pitchFamily="34" charset="-128"/>
              </a:defRPr>
            </a:lvl1pPr>
            <a:lvl2pPr marL="742950" indent="-285750" eaLnBrk="0" hangingPunct="0">
              <a:spcBef>
                <a:spcPct val="20000"/>
              </a:spcBef>
              <a:buFont typeface="Arial" charset="0"/>
              <a:buChar char="•"/>
              <a:defRPr sz="2800">
                <a:solidFill>
                  <a:schemeClr val="bg1"/>
                </a:solidFill>
                <a:latin typeface="Arial Unicode MS" pitchFamily="34" charset="-128"/>
              </a:defRPr>
            </a:lvl2pPr>
            <a:lvl3pPr marL="1143000" indent="-228600" eaLnBrk="0" hangingPunct="0">
              <a:spcBef>
                <a:spcPct val="20000"/>
              </a:spcBef>
              <a:buFont typeface="Arial" charset="0"/>
              <a:buChar char="•"/>
              <a:defRPr sz="2400">
                <a:solidFill>
                  <a:schemeClr val="bg1"/>
                </a:solidFill>
                <a:latin typeface="Arial Unicode MS" pitchFamily="34" charset="-128"/>
              </a:defRPr>
            </a:lvl3pPr>
            <a:lvl4pPr marL="1600200" indent="-228600" eaLnBrk="0" hangingPunct="0">
              <a:spcBef>
                <a:spcPct val="20000"/>
              </a:spcBef>
              <a:buFont typeface="Arial" charset="0"/>
              <a:buChar char="•"/>
              <a:defRPr sz="2000">
                <a:solidFill>
                  <a:schemeClr val="bg1"/>
                </a:solidFill>
                <a:latin typeface="Arial Unicode MS" pitchFamily="34" charset="-128"/>
              </a:defRPr>
            </a:lvl4pPr>
            <a:lvl5pPr marL="2057400" indent="-228600" eaLnBrk="0" hangingPunct="0">
              <a:spcBef>
                <a:spcPct val="20000"/>
              </a:spcBef>
              <a:buFont typeface="Arial" charset="0"/>
              <a:buChar char="•"/>
              <a:defRPr sz="2000">
                <a:solidFill>
                  <a:schemeClr val="bg1"/>
                </a:solidFill>
                <a:latin typeface="Arial Unicode MS" pitchFamily="34" charset="-128"/>
              </a:defRPr>
            </a:lvl5pPr>
            <a:lvl6pPr marL="2514600" indent="-228600" eaLnBrk="0" fontAlgn="base" hangingPunct="0">
              <a:spcBef>
                <a:spcPct val="20000"/>
              </a:spcBef>
              <a:spcAft>
                <a:spcPct val="0"/>
              </a:spcAft>
              <a:buFont typeface="Arial" charset="0"/>
              <a:buChar char="•"/>
              <a:defRPr sz="2000">
                <a:solidFill>
                  <a:schemeClr val="bg1"/>
                </a:solidFill>
                <a:latin typeface="Arial Unicode MS" pitchFamily="34" charset="-128"/>
              </a:defRPr>
            </a:lvl6pPr>
            <a:lvl7pPr marL="2971800" indent="-228600" eaLnBrk="0" fontAlgn="base" hangingPunct="0">
              <a:spcBef>
                <a:spcPct val="20000"/>
              </a:spcBef>
              <a:spcAft>
                <a:spcPct val="0"/>
              </a:spcAft>
              <a:buFont typeface="Arial" charset="0"/>
              <a:buChar char="•"/>
              <a:defRPr sz="2000">
                <a:solidFill>
                  <a:schemeClr val="bg1"/>
                </a:solidFill>
                <a:latin typeface="Arial Unicode MS" pitchFamily="34" charset="-128"/>
              </a:defRPr>
            </a:lvl7pPr>
            <a:lvl8pPr marL="3429000" indent="-228600" eaLnBrk="0" fontAlgn="base" hangingPunct="0">
              <a:spcBef>
                <a:spcPct val="20000"/>
              </a:spcBef>
              <a:spcAft>
                <a:spcPct val="0"/>
              </a:spcAft>
              <a:buFont typeface="Arial" charset="0"/>
              <a:buChar char="•"/>
              <a:defRPr sz="2000">
                <a:solidFill>
                  <a:schemeClr val="bg1"/>
                </a:solidFill>
                <a:latin typeface="Arial Unicode MS" pitchFamily="34" charset="-128"/>
              </a:defRPr>
            </a:lvl8pPr>
            <a:lvl9pPr marL="3886200" indent="-228600" eaLnBrk="0" fontAlgn="base" hangingPunct="0">
              <a:spcBef>
                <a:spcPct val="20000"/>
              </a:spcBef>
              <a:spcAft>
                <a:spcPct val="0"/>
              </a:spcAft>
              <a:buFont typeface="Arial" charset="0"/>
              <a:buChar char="•"/>
              <a:defRPr sz="2000">
                <a:solidFill>
                  <a:schemeClr val="bg1"/>
                </a:solidFill>
                <a:latin typeface="Arial Unicode MS" pitchFamily="34" charset="-128"/>
              </a:defRPr>
            </a:lvl9pPr>
          </a:lstStyle>
          <a:p>
            <a:pPr eaLnBrk="1" hangingPunct="1">
              <a:spcBef>
                <a:spcPct val="0"/>
              </a:spcBef>
              <a:buFontTx/>
              <a:buNone/>
            </a:pPr>
            <a:r>
              <a:rPr lang="en-US" altLang="en-US" sz="1600" dirty="0" smtClean="0">
                <a:solidFill>
                  <a:schemeClr val="tx1"/>
                </a:solidFill>
                <a:latin typeface="CopprplGoth Bd BT" pitchFamily="34" charset="0"/>
              </a:rPr>
              <a:t>7 States achieved IMR reductions</a:t>
            </a:r>
          </a:p>
          <a:p>
            <a:pPr eaLnBrk="1" hangingPunct="1">
              <a:spcBef>
                <a:spcPct val="0"/>
              </a:spcBef>
              <a:buFontTx/>
              <a:buNone/>
            </a:pPr>
            <a:r>
              <a:rPr lang="en-US" altLang="en-US" sz="1600" dirty="0" smtClean="0">
                <a:solidFill>
                  <a:schemeClr val="tx1"/>
                </a:solidFill>
                <a:latin typeface="CopprplGoth Bd BT" pitchFamily="34" charset="0"/>
              </a:rPr>
              <a:t>3 States had declines of 10%+</a:t>
            </a:r>
            <a:endParaRPr lang="en-US" altLang="en-US" sz="1600" dirty="0">
              <a:solidFill>
                <a:schemeClr val="tx1"/>
              </a:solidFill>
              <a:latin typeface="CopprplGoth Bd BT" pitchFamily="34" charset="0"/>
            </a:endParaRPr>
          </a:p>
          <a:p>
            <a:pPr eaLnBrk="1" hangingPunct="1">
              <a:spcBef>
                <a:spcPct val="0"/>
              </a:spcBef>
              <a:buFontTx/>
              <a:buNone/>
            </a:pPr>
            <a:r>
              <a:rPr lang="en-US" altLang="en-US" sz="1600" dirty="0" smtClean="0">
                <a:solidFill>
                  <a:schemeClr val="tx1"/>
                </a:solidFill>
                <a:latin typeface="CopprplGoth Bd BT" pitchFamily="34" charset="0"/>
              </a:rPr>
              <a:t>6 States reduced disparity by 25%+</a:t>
            </a:r>
          </a:p>
        </p:txBody>
      </p:sp>
      <p:sp>
        <p:nvSpPr>
          <p:cNvPr id="7" name="Slide Number Placeholder 6"/>
          <p:cNvSpPr>
            <a:spLocks noGrp="1"/>
          </p:cNvSpPr>
          <p:nvPr>
            <p:ph type="sldNum" sz="quarter" idx="12"/>
          </p:nvPr>
        </p:nvSpPr>
        <p:spPr/>
        <p:txBody>
          <a:bodyPr/>
          <a:lstStyle/>
          <a:p>
            <a:fld id="{36F011FD-6EAB-49A9-866B-607DF6C2766B}" type="slidenum">
              <a:rPr lang="en-US" smtClean="0"/>
              <a:pPr/>
              <a:t>49</a:t>
            </a:fld>
            <a:endParaRPr lang="en-US" dirty="0"/>
          </a:p>
        </p:txBody>
      </p:sp>
    </p:spTree>
    <p:extLst>
      <p:ext uri="{BB962C8B-B14F-4D97-AF65-F5344CB8AC3E}">
        <p14:creationId xmlns:p14="http://schemas.microsoft.com/office/powerpoint/2010/main" xmlns="" val="35409408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
            <a:ext cx="8839200" cy="1143000"/>
          </a:xfrm>
        </p:spPr>
        <p:txBody>
          <a:bodyPr/>
          <a:lstStyle/>
          <a:p>
            <a:r>
              <a:rPr lang="en-US" sz="4000" dirty="0" smtClean="0"/>
              <a:t>Data Challenges &amp; Lessons Learned</a:t>
            </a:r>
            <a:endParaRPr lang="en-US" sz="4000" dirty="0"/>
          </a:p>
        </p:txBody>
      </p:sp>
      <p:sp>
        <p:nvSpPr>
          <p:cNvPr id="3" name="Content Placeholder 2"/>
          <p:cNvSpPr>
            <a:spLocks noGrp="1"/>
          </p:cNvSpPr>
          <p:nvPr>
            <p:ph idx="1"/>
          </p:nvPr>
        </p:nvSpPr>
        <p:spPr>
          <a:xfrm>
            <a:off x="457200" y="1066800"/>
            <a:ext cx="8229600" cy="4525963"/>
          </a:xfrm>
        </p:spPr>
        <p:txBody>
          <a:bodyPr/>
          <a:lstStyle/>
          <a:p>
            <a:pPr marL="457200" indent="-457200">
              <a:spcBef>
                <a:spcPts val="1200"/>
              </a:spcBef>
              <a:buFont typeface="Arial" panose="020B0604020202020204" pitchFamily="34" charset="0"/>
              <a:buChar char="•"/>
            </a:pPr>
            <a:r>
              <a:rPr lang="en-US" sz="2800" dirty="0"/>
              <a:t>Keeping it simple, reducing burden</a:t>
            </a:r>
          </a:p>
          <a:p>
            <a:pPr marL="457200" indent="-457200">
              <a:spcBef>
                <a:spcPts val="1200"/>
              </a:spcBef>
              <a:buFont typeface="Arial" panose="020B0604020202020204" pitchFamily="34" charset="0"/>
              <a:buChar char="•"/>
            </a:pPr>
            <a:r>
              <a:rPr lang="en-US" sz="2800" dirty="0" smtClean="0"/>
              <a:t>Lack of timeliness for certain data</a:t>
            </a:r>
          </a:p>
          <a:p>
            <a:pPr marL="457200" indent="-457200">
              <a:spcBef>
                <a:spcPts val="1200"/>
              </a:spcBef>
              <a:buFont typeface="Arial" panose="020B0604020202020204" pitchFamily="34" charset="0"/>
              <a:buChar char="•"/>
            </a:pPr>
            <a:r>
              <a:rPr lang="en-US" sz="2800" dirty="0" smtClean="0"/>
              <a:t>Need to make connections between process and outcome measures</a:t>
            </a:r>
          </a:p>
          <a:p>
            <a:pPr marL="457200" indent="-457200">
              <a:spcBef>
                <a:spcPts val="1200"/>
              </a:spcBef>
              <a:buFont typeface="Arial" panose="020B0604020202020204" pitchFamily="34" charset="0"/>
              <a:buChar char="•"/>
            </a:pPr>
            <a:r>
              <a:rPr lang="en-US" sz="2800" dirty="0" smtClean="0"/>
              <a:t>Realizing that process measures may change more rapidly than outcome measures for certain strategies</a:t>
            </a:r>
          </a:p>
          <a:p>
            <a:pPr marL="457200" indent="-457200">
              <a:spcBef>
                <a:spcPts val="1200"/>
              </a:spcBef>
              <a:buFont typeface="Arial" panose="020B0604020202020204" pitchFamily="34" charset="0"/>
              <a:buChar char="•"/>
            </a:pPr>
            <a:r>
              <a:rPr lang="en-US" dirty="0"/>
              <a:t>Examine variability within and across states</a:t>
            </a:r>
          </a:p>
          <a:p>
            <a:pPr marL="457200" indent="-457200">
              <a:spcBef>
                <a:spcPts val="1200"/>
              </a:spcBef>
              <a:buFont typeface="Arial" panose="020B0604020202020204" pitchFamily="34" charset="0"/>
              <a:buChar char="•"/>
            </a:pPr>
            <a:r>
              <a:rPr lang="en-US" sz="2800" dirty="0" smtClean="0"/>
              <a:t>Assessment/data improvement may be important goal for certain strategies</a:t>
            </a:r>
          </a:p>
        </p:txBody>
      </p:sp>
      <p:sp>
        <p:nvSpPr>
          <p:cNvPr id="4" name="Slide Number Placeholder 3"/>
          <p:cNvSpPr>
            <a:spLocks noGrp="1"/>
          </p:cNvSpPr>
          <p:nvPr>
            <p:ph type="sldNum" sz="quarter" idx="12"/>
          </p:nvPr>
        </p:nvSpPr>
        <p:spPr/>
        <p:txBody>
          <a:bodyPr/>
          <a:lstStyle/>
          <a:p>
            <a:fld id="{36F011FD-6EAB-49A9-866B-607DF6C2766B}" type="slidenum">
              <a:rPr lang="en-US" smtClean="0"/>
              <a:pPr/>
              <a:t>50</a:t>
            </a:fld>
            <a:endParaRPr lang="en-US" dirty="0"/>
          </a:p>
        </p:txBody>
      </p:sp>
    </p:spTree>
    <p:extLst>
      <p:ext uri="{BB962C8B-B14F-4D97-AF65-F5344CB8AC3E}">
        <p14:creationId xmlns:p14="http://schemas.microsoft.com/office/powerpoint/2010/main" xmlns="" val="7959604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t>Data Strengths &amp; Opportunities</a:t>
            </a:r>
            <a:endParaRPr lang="en-US" sz="4000" dirty="0"/>
          </a:p>
        </p:txBody>
      </p:sp>
      <p:sp>
        <p:nvSpPr>
          <p:cNvPr id="3" name="Content Placeholder 2"/>
          <p:cNvSpPr>
            <a:spLocks noGrp="1"/>
          </p:cNvSpPr>
          <p:nvPr>
            <p:ph idx="1"/>
          </p:nvPr>
        </p:nvSpPr>
        <p:spPr/>
        <p:txBody>
          <a:bodyPr/>
          <a:lstStyle/>
          <a:p>
            <a:pPr marL="457200" indent="-457200">
              <a:spcBef>
                <a:spcPts val="2400"/>
              </a:spcBef>
              <a:buFont typeface="Arial" panose="020B0604020202020204" pitchFamily="34" charset="0"/>
              <a:buChar char="•"/>
            </a:pPr>
            <a:r>
              <a:rPr lang="en-US" sz="3200" dirty="0"/>
              <a:t>Epidemiologist engagement </a:t>
            </a:r>
            <a:endParaRPr lang="en-US" sz="3200" dirty="0" smtClean="0"/>
          </a:p>
          <a:p>
            <a:pPr marL="457200" indent="-457200">
              <a:spcBef>
                <a:spcPts val="2400"/>
              </a:spcBef>
              <a:buFont typeface="Arial" panose="020B0604020202020204" pitchFamily="34" charset="0"/>
              <a:buChar char="•"/>
            </a:pPr>
            <a:r>
              <a:rPr lang="en-US" sz="3200" dirty="0" smtClean="0"/>
              <a:t>Accelerated improvement</a:t>
            </a:r>
            <a:endParaRPr lang="en-US" sz="3200" dirty="0"/>
          </a:p>
          <a:p>
            <a:pPr marL="457200" indent="-457200">
              <a:spcBef>
                <a:spcPts val="2400"/>
              </a:spcBef>
              <a:buFont typeface="Arial" panose="020B0604020202020204" pitchFamily="34" charset="0"/>
              <a:buChar char="•"/>
            </a:pPr>
            <a:r>
              <a:rPr lang="en-US" sz="3200" dirty="0" smtClean="0"/>
              <a:t>Timeliness of vital statistics</a:t>
            </a:r>
          </a:p>
          <a:p>
            <a:pPr marL="457200" indent="-457200">
              <a:spcBef>
                <a:spcPts val="2400"/>
              </a:spcBef>
              <a:buFont typeface="Arial" panose="020B0604020202020204" pitchFamily="34" charset="0"/>
              <a:buChar char="•"/>
            </a:pPr>
            <a:r>
              <a:rPr lang="en-US" sz="3200" dirty="0"/>
              <a:t>SAS code development and </a:t>
            </a:r>
            <a:r>
              <a:rPr lang="en-US" sz="3200" dirty="0" smtClean="0"/>
              <a:t>sharing</a:t>
            </a:r>
          </a:p>
          <a:p>
            <a:pPr marL="457200" indent="-457200">
              <a:spcBef>
                <a:spcPts val="2400"/>
              </a:spcBef>
              <a:buFont typeface="Arial" panose="020B0604020202020204" pitchFamily="34" charset="0"/>
              <a:buChar char="•"/>
            </a:pPr>
            <a:r>
              <a:rPr lang="en-US" sz="3200" dirty="0"/>
              <a:t>Data innovations and quality </a:t>
            </a:r>
            <a:r>
              <a:rPr lang="en-US" sz="3200" dirty="0" smtClean="0"/>
              <a:t>improvement</a:t>
            </a:r>
          </a:p>
          <a:p>
            <a:pPr marL="457200" indent="-457200">
              <a:spcBef>
                <a:spcPts val="2400"/>
              </a:spcBef>
              <a:buFont typeface="Arial" panose="020B0604020202020204" pitchFamily="34" charset="0"/>
              <a:buChar char="•"/>
            </a:pPr>
            <a:r>
              <a:rPr lang="en-US" sz="3200" dirty="0" smtClean="0"/>
              <a:t>State Systems Development Initiative</a:t>
            </a:r>
          </a:p>
        </p:txBody>
      </p:sp>
      <p:sp>
        <p:nvSpPr>
          <p:cNvPr id="4" name="Slide Number Placeholder 3"/>
          <p:cNvSpPr>
            <a:spLocks noGrp="1"/>
          </p:cNvSpPr>
          <p:nvPr>
            <p:ph type="sldNum" sz="quarter" idx="12"/>
          </p:nvPr>
        </p:nvSpPr>
        <p:spPr/>
        <p:txBody>
          <a:bodyPr/>
          <a:lstStyle/>
          <a:p>
            <a:fld id="{36F011FD-6EAB-49A9-866B-607DF6C2766B}" type="slidenum">
              <a:rPr lang="en-US" smtClean="0"/>
              <a:pPr/>
              <a:t>51</a:t>
            </a:fld>
            <a:endParaRPr lang="en-US" dirty="0"/>
          </a:p>
        </p:txBody>
      </p:sp>
    </p:spTree>
    <p:extLst>
      <p:ext uri="{BB962C8B-B14F-4D97-AF65-F5344CB8AC3E}">
        <p14:creationId xmlns:p14="http://schemas.microsoft.com/office/powerpoint/2010/main" xmlns="" val="3375568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QI lessons/principles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What gets measured gets done </a:t>
            </a:r>
          </a:p>
          <a:p>
            <a:pPr marL="1200150" lvl="1" indent="-457200">
              <a:buFont typeface="Arial" panose="020B0604020202020204" pitchFamily="34" charset="0"/>
              <a:buChar char="•"/>
            </a:pPr>
            <a:r>
              <a:rPr lang="en-US" dirty="0" smtClean="0"/>
              <a:t>But you can’t fatten a cow just by weighing it</a:t>
            </a:r>
          </a:p>
          <a:p>
            <a:pPr marL="1200150" lvl="1"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Data is for improvement, not for judgment</a:t>
            </a:r>
          </a:p>
          <a:p>
            <a:pPr marL="1200150" lvl="1" indent="-457200">
              <a:buFont typeface="Arial" panose="020B0604020202020204" pitchFamily="34" charset="0"/>
              <a:buChar char="•"/>
            </a:pPr>
            <a:r>
              <a:rPr lang="en-US" dirty="0" smtClean="0"/>
              <a:t>In QI, we </a:t>
            </a:r>
            <a:r>
              <a:rPr lang="en-US" i="1" dirty="0" smtClean="0"/>
              <a:t>want</a:t>
            </a:r>
            <a:r>
              <a:rPr lang="en-US" dirty="0" smtClean="0"/>
              <a:t> to increase our failure rate</a:t>
            </a:r>
          </a:p>
          <a:p>
            <a:pPr marL="1200150" lvl="1"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Work smarter, not harder</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Share seamlessly, steal shamelessly </a:t>
            </a:r>
          </a:p>
          <a:p>
            <a:pPr marL="1200150" lvl="1" indent="-457200">
              <a:buFont typeface="Arial" panose="020B0604020202020204" pitchFamily="34" charset="0"/>
              <a:buChar char="•"/>
            </a:pPr>
            <a:r>
              <a:rPr lang="en-US" dirty="0" smtClean="0"/>
              <a:t>Learn, spread, scale to reduce variation and improve systems</a:t>
            </a:r>
            <a:endParaRPr lang="en-US" dirty="0"/>
          </a:p>
        </p:txBody>
      </p:sp>
      <p:sp>
        <p:nvSpPr>
          <p:cNvPr id="4" name="Slide Number Placeholder 3"/>
          <p:cNvSpPr>
            <a:spLocks noGrp="1"/>
          </p:cNvSpPr>
          <p:nvPr>
            <p:ph type="sldNum" sz="quarter" idx="12"/>
          </p:nvPr>
        </p:nvSpPr>
        <p:spPr/>
        <p:txBody>
          <a:bodyPr/>
          <a:lstStyle/>
          <a:p>
            <a:fld id="{36F011FD-6EAB-49A9-866B-607DF6C2766B}" type="slidenum">
              <a:rPr lang="en-US" smtClean="0"/>
              <a:pPr/>
              <a:t>52</a:t>
            </a:fld>
            <a:endParaRPr lang="en-US" dirty="0"/>
          </a:p>
        </p:txBody>
      </p:sp>
    </p:spTree>
    <p:extLst>
      <p:ext uri="{BB962C8B-B14F-4D97-AF65-F5344CB8AC3E}">
        <p14:creationId xmlns:p14="http://schemas.microsoft.com/office/powerpoint/2010/main" xmlns="" val="20414006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solidFill>
                  <a:srgbClr val="009E93"/>
                </a:solidFill>
              </a:rPr>
              <a:t>Bill’s Personal Discovery</a:t>
            </a:r>
            <a:endParaRPr lang="en-US" sz="3600" b="1" dirty="0">
              <a:solidFill>
                <a:srgbClr val="009E93"/>
              </a:solidFill>
            </a:endParaRPr>
          </a:p>
        </p:txBody>
      </p:sp>
      <p:sp>
        <p:nvSpPr>
          <p:cNvPr id="6" name="Content Placeholder 5"/>
          <p:cNvSpPr>
            <a:spLocks noGrp="1"/>
          </p:cNvSpPr>
          <p:nvPr>
            <p:ph idx="1"/>
          </p:nvPr>
        </p:nvSpPr>
        <p:spPr>
          <a:xfrm>
            <a:off x="457200" y="1417638"/>
            <a:ext cx="8229600" cy="4708525"/>
          </a:xfrm>
        </p:spPr>
        <p:txBody>
          <a:bodyPr>
            <a:normAutofit/>
          </a:bodyPr>
          <a:lstStyle/>
          <a:p>
            <a:pPr marL="0" indent="0">
              <a:buNone/>
            </a:pPr>
            <a:r>
              <a:rPr lang="en-US" b="1" i="1" dirty="0" smtClean="0">
                <a:solidFill>
                  <a:srgbClr val="6EA92D"/>
                </a:solidFill>
              </a:rPr>
              <a:t>Quality improvement </a:t>
            </a:r>
            <a:r>
              <a:rPr lang="en-US" b="1" i="1" dirty="0">
                <a:solidFill>
                  <a:srgbClr val="6EA92D"/>
                </a:solidFill>
              </a:rPr>
              <a:t>i</a:t>
            </a:r>
            <a:r>
              <a:rPr lang="en-US" b="1" i="1" dirty="0" smtClean="0">
                <a:solidFill>
                  <a:srgbClr val="6EA92D"/>
                </a:solidFill>
              </a:rPr>
              <a:t>nitiatives </a:t>
            </a:r>
            <a:r>
              <a:rPr lang="en-US" dirty="0" smtClean="0">
                <a:solidFill>
                  <a:schemeClr val="tx1">
                    <a:lumMod val="65000"/>
                    <a:lumOff val="35000"/>
                  </a:schemeClr>
                </a:solidFill>
              </a:rPr>
              <a:t>can use rapidly available imperfect simple data to make decisions to change health care that can have a major population impact.</a:t>
            </a:r>
            <a:endParaRPr lang="en-US" sz="800" dirty="0" smtClean="0">
              <a:solidFill>
                <a:schemeClr val="tx1">
                  <a:lumMod val="65000"/>
                  <a:lumOff val="35000"/>
                </a:schemeClr>
              </a:solidFill>
            </a:endParaRPr>
          </a:p>
          <a:p>
            <a:pPr marL="0" indent="0">
              <a:buNone/>
            </a:pPr>
            <a:endParaRPr lang="en-US" sz="800" dirty="0" smtClean="0"/>
          </a:p>
          <a:p>
            <a:pPr marL="0" indent="0">
              <a:buNone/>
            </a:pPr>
            <a:endParaRPr lang="en-US" b="1" dirty="0" smtClean="0">
              <a:solidFill>
                <a:srgbClr val="009E93"/>
              </a:solidFill>
            </a:endParaRPr>
          </a:p>
          <a:p>
            <a:pPr marL="0" indent="0">
              <a:buNone/>
            </a:pPr>
            <a:r>
              <a:rPr lang="en-US" b="1" dirty="0" smtClean="0">
                <a:solidFill>
                  <a:srgbClr val="009E93"/>
                </a:solidFill>
              </a:rPr>
              <a:t>Examples:</a:t>
            </a:r>
          </a:p>
          <a:p>
            <a:pPr>
              <a:spcBef>
                <a:spcPts val="0"/>
              </a:spcBef>
            </a:pPr>
            <a:r>
              <a:rPr lang="en-US" dirty="0">
                <a:solidFill>
                  <a:schemeClr val="tx1">
                    <a:lumMod val="65000"/>
                    <a:lumOff val="35000"/>
                  </a:schemeClr>
                </a:solidFill>
              </a:rPr>
              <a:t>E</a:t>
            </a:r>
            <a:r>
              <a:rPr lang="en-US" dirty="0" smtClean="0">
                <a:solidFill>
                  <a:schemeClr val="tx1">
                    <a:lumMod val="65000"/>
                    <a:lumOff val="35000"/>
                  </a:schemeClr>
                </a:solidFill>
              </a:rPr>
              <a:t>arly elective delivery</a:t>
            </a:r>
          </a:p>
          <a:p>
            <a:pPr>
              <a:spcBef>
                <a:spcPts val="0"/>
              </a:spcBef>
            </a:pPr>
            <a:r>
              <a:rPr lang="en-US" dirty="0">
                <a:solidFill>
                  <a:schemeClr val="tx1">
                    <a:lumMod val="65000"/>
                    <a:lumOff val="35000"/>
                  </a:schemeClr>
                </a:solidFill>
              </a:rPr>
              <a:t>O</a:t>
            </a:r>
            <a:r>
              <a:rPr lang="en-US" dirty="0" smtClean="0">
                <a:solidFill>
                  <a:schemeClr val="tx1">
                    <a:lumMod val="65000"/>
                    <a:lumOff val="35000"/>
                  </a:schemeClr>
                </a:solidFill>
              </a:rPr>
              <a:t>bstetric hemorrhage</a:t>
            </a:r>
          </a:p>
          <a:p>
            <a:pPr>
              <a:spcBef>
                <a:spcPts val="0"/>
              </a:spcBef>
            </a:pPr>
            <a:r>
              <a:rPr lang="en-US" dirty="0" smtClean="0">
                <a:solidFill>
                  <a:schemeClr val="tx1">
                    <a:lumMod val="65000"/>
                    <a:lumOff val="35000"/>
                  </a:schemeClr>
                </a:solidFill>
              </a:rPr>
              <a:t>Neonatal line infections</a:t>
            </a:r>
            <a:endParaRPr lang="en-US" dirty="0">
              <a:solidFill>
                <a:schemeClr val="tx1">
                  <a:lumMod val="65000"/>
                  <a:lumOff val="35000"/>
                </a:schemeClr>
              </a:solidFill>
            </a:endParaRPr>
          </a:p>
        </p:txBody>
      </p:sp>
      <p:cxnSp>
        <p:nvCxnSpPr>
          <p:cNvPr id="7" name="Straight Connector 6"/>
          <p:cNvCxnSpPr/>
          <p:nvPr/>
        </p:nvCxnSpPr>
        <p:spPr>
          <a:xfrm>
            <a:off x="398930" y="1447800"/>
            <a:ext cx="8382000" cy="0"/>
          </a:xfrm>
          <a:prstGeom prst="line">
            <a:avLst/>
          </a:prstGeom>
          <a:ln w="38100">
            <a:solidFill>
              <a:srgbClr val="6EA92D"/>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36F011FD-6EAB-49A9-866B-607DF6C2766B}" type="slidenum">
              <a:rPr lang="en-US" smtClean="0"/>
              <a:pPr/>
              <a:t>53</a:t>
            </a:fld>
            <a:endParaRPr lang="en-US" dirty="0"/>
          </a:p>
        </p:txBody>
      </p:sp>
    </p:spTree>
    <p:extLst>
      <p:ext uri="{BB962C8B-B14F-4D97-AF65-F5344CB8AC3E}">
        <p14:creationId xmlns:p14="http://schemas.microsoft.com/office/powerpoint/2010/main" xmlns="" val="27657883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Deb’s Personal Discovery</a:t>
            </a:r>
            <a:endParaRPr lang="en-US" dirty="0"/>
          </a:p>
        </p:txBody>
      </p:sp>
      <p:sp>
        <p:nvSpPr>
          <p:cNvPr id="3" name="Content Placeholder 2"/>
          <p:cNvSpPr>
            <a:spLocks noGrp="1"/>
          </p:cNvSpPr>
          <p:nvPr>
            <p:ph idx="1"/>
          </p:nvPr>
        </p:nvSpPr>
        <p:spPr/>
        <p:txBody>
          <a:bodyPr/>
          <a:lstStyle/>
          <a:p>
            <a:endParaRPr lang="en-US" sz="3200" dirty="0" smtClean="0">
              <a:solidFill>
                <a:srgbClr val="00B0F0"/>
              </a:solidFill>
            </a:endParaRPr>
          </a:p>
          <a:p>
            <a:r>
              <a:rPr lang="en-US" sz="3200" dirty="0" smtClean="0">
                <a:solidFill>
                  <a:srgbClr val="00B0F0"/>
                </a:solidFill>
              </a:rPr>
              <a:t>Integrating QI thinking and methods with epidemiologic thinking and methods can strengthen each approach. </a:t>
            </a:r>
          </a:p>
          <a:p>
            <a:endParaRPr lang="en-US" sz="3200" dirty="0" smtClean="0"/>
          </a:p>
          <a:p>
            <a:r>
              <a:rPr lang="en-US" sz="3200" dirty="0" smtClean="0">
                <a:solidFill>
                  <a:srgbClr val="FF6600"/>
                </a:solidFill>
              </a:rPr>
              <a:t>As data are applied in different ways, a wider range of people get energized and involved in making change happen. </a:t>
            </a:r>
            <a:endParaRPr lang="en-US" sz="3200" dirty="0">
              <a:solidFill>
                <a:srgbClr val="FF6600"/>
              </a:solidFill>
            </a:endParaRPr>
          </a:p>
        </p:txBody>
      </p:sp>
      <p:sp>
        <p:nvSpPr>
          <p:cNvPr id="4" name="Slide Number Placeholder 3"/>
          <p:cNvSpPr>
            <a:spLocks noGrp="1"/>
          </p:cNvSpPr>
          <p:nvPr>
            <p:ph type="sldNum" sz="quarter" idx="12"/>
          </p:nvPr>
        </p:nvSpPr>
        <p:spPr/>
        <p:txBody>
          <a:bodyPr/>
          <a:lstStyle/>
          <a:p>
            <a:fld id="{36F011FD-6EAB-49A9-866B-607DF6C2766B}" type="slidenum">
              <a:rPr lang="en-US" smtClean="0"/>
              <a:pPr/>
              <a:t>54</a:t>
            </a:fld>
            <a:endParaRPr lang="en-US" dirty="0"/>
          </a:p>
        </p:txBody>
      </p:sp>
    </p:spTree>
    <p:extLst>
      <p:ext uri="{BB962C8B-B14F-4D97-AF65-F5344CB8AC3E}">
        <p14:creationId xmlns:p14="http://schemas.microsoft.com/office/powerpoint/2010/main" xmlns="" val="19997628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649" y="228600"/>
            <a:ext cx="8229600" cy="944562"/>
          </a:xfrm>
        </p:spPr>
        <p:txBody>
          <a:bodyPr>
            <a:normAutofit fontScale="90000"/>
          </a:bodyPr>
          <a:lstStyle/>
          <a:p>
            <a:r>
              <a:rPr lang="en-US" dirty="0" smtClean="0"/>
              <a:t>Differences between QI, Performance Measurement, and Research/Evaluation</a:t>
            </a:r>
            <a:r>
              <a:rPr lang="en-US" baseline="30000" dirty="0" smtClean="0"/>
              <a:t>1</a:t>
            </a:r>
            <a:endParaRPr lang="en-US" baseline="30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737693"/>
              </p:ext>
            </p:extLst>
          </p:nvPr>
        </p:nvGraphicFramePr>
        <p:xfrm>
          <a:off x="446649" y="1295400"/>
          <a:ext cx="8229600" cy="5291501"/>
        </p:xfrm>
        <a:graphic>
          <a:graphicData uri="http://schemas.openxmlformats.org/drawingml/2006/table">
            <a:tbl>
              <a:tblPr firstRow="1" bandRow="1">
                <a:tableStyleId>{21E4AEA4-8DFA-4A89-87EB-49C32662AFE0}</a:tableStyleId>
              </a:tblPr>
              <a:tblGrid>
                <a:gridCol w="2057400"/>
                <a:gridCol w="2057400"/>
                <a:gridCol w="2057400"/>
                <a:gridCol w="2057400"/>
              </a:tblGrid>
              <a:tr h="728142">
                <a:tc>
                  <a:txBody>
                    <a:bodyPr/>
                    <a:lstStyle/>
                    <a:p>
                      <a:r>
                        <a:rPr lang="en-US" sz="2000" dirty="0" smtClean="0">
                          <a:latin typeface="Arial" panose="020B0604020202020204" pitchFamily="34" charset="0"/>
                          <a:cs typeface="Arial" panose="020B0604020202020204" pitchFamily="34" charset="0"/>
                        </a:rPr>
                        <a:t>ASPECT</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Improvement/</a:t>
                      </a:r>
                      <a:r>
                        <a:rPr lang="en-US" sz="2000" baseline="0" dirty="0" smtClean="0">
                          <a:latin typeface="Arial" panose="020B0604020202020204" pitchFamily="34" charset="0"/>
                          <a:cs typeface="Arial" panose="020B0604020202020204" pitchFamily="34" charset="0"/>
                        </a:rPr>
                        <a:t> PDSA</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Performance Measurement</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Research/ Evaluation</a:t>
                      </a:r>
                      <a:endParaRPr lang="en-US" sz="2000" dirty="0">
                        <a:latin typeface="Arial" panose="020B0604020202020204" pitchFamily="34" charset="0"/>
                        <a:cs typeface="Arial" panose="020B0604020202020204" pitchFamily="34" charset="0"/>
                      </a:endParaRPr>
                    </a:p>
                  </a:txBody>
                  <a:tcPr/>
                </a:tc>
              </a:tr>
              <a:tr h="1361309">
                <a:tc>
                  <a:txBody>
                    <a:bodyPr/>
                    <a:lstStyle/>
                    <a:p>
                      <a:r>
                        <a:rPr lang="en-US" sz="2000" dirty="0" smtClean="0">
                          <a:latin typeface="Arial" panose="020B0604020202020204" pitchFamily="34" charset="0"/>
                          <a:cs typeface="Arial" panose="020B0604020202020204" pitchFamily="34" charset="0"/>
                        </a:rPr>
                        <a:t>Aim/Purpose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Improvement of process,</a:t>
                      </a:r>
                      <a:r>
                        <a:rPr lang="en-US" sz="2000" baseline="0" dirty="0" smtClean="0">
                          <a:latin typeface="Arial" panose="020B0604020202020204" pitchFamily="34" charset="0"/>
                          <a:cs typeface="Arial" panose="020B0604020202020204" pitchFamily="34" charset="0"/>
                        </a:rPr>
                        <a:t> system, and outcomes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Accountability</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To generate new generalizable knowledge</a:t>
                      </a:r>
                      <a:r>
                        <a:rPr lang="en-US" sz="2000" baseline="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txBody>
                  <a:tcPr/>
                </a:tc>
              </a:tr>
              <a:tr h="411559">
                <a:tc>
                  <a:txBody>
                    <a:bodyPr/>
                    <a:lstStyle/>
                    <a:p>
                      <a:r>
                        <a:rPr lang="en-US" sz="2000" dirty="0" smtClean="0">
                          <a:latin typeface="Arial" panose="020B0604020202020204" pitchFamily="34" charset="0"/>
                          <a:cs typeface="Arial" panose="020B0604020202020204" pitchFamily="34" charset="0"/>
                        </a:rPr>
                        <a:t>Audience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Program Managers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Funders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Society</a:t>
                      </a:r>
                      <a:endParaRPr lang="en-US" sz="2000" dirty="0">
                        <a:latin typeface="Arial" panose="020B0604020202020204" pitchFamily="34" charset="0"/>
                        <a:cs typeface="Arial" panose="020B0604020202020204" pitchFamily="34" charset="0"/>
                      </a:endParaRPr>
                    </a:p>
                  </a:txBody>
                  <a:tcPr/>
                </a:tc>
              </a:tr>
              <a:tr h="728142">
                <a:tc>
                  <a:txBody>
                    <a:bodyPr/>
                    <a:lstStyle/>
                    <a:p>
                      <a:r>
                        <a:rPr lang="en-US" sz="2000" dirty="0" smtClean="0">
                          <a:latin typeface="Arial" panose="020B0604020202020204" pitchFamily="34" charset="0"/>
                          <a:cs typeface="Arial" panose="020B0604020202020204" pitchFamily="34" charset="0"/>
                        </a:rPr>
                        <a:t>Scale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Smaller unit(s) within a system</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Larger unit or population level</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Either</a:t>
                      </a:r>
                      <a:endParaRPr lang="en-US" sz="2000" dirty="0">
                        <a:latin typeface="Arial" panose="020B0604020202020204" pitchFamily="34" charset="0"/>
                        <a:cs typeface="Arial" panose="020B0604020202020204" pitchFamily="34" charset="0"/>
                      </a:endParaRPr>
                    </a:p>
                  </a:txBody>
                  <a:tcPr/>
                </a:tc>
              </a:tr>
              <a:tr h="728142">
                <a:tc>
                  <a:txBody>
                    <a:bodyPr/>
                    <a:lstStyle/>
                    <a:p>
                      <a:r>
                        <a:rPr lang="en-US" sz="2000" dirty="0" smtClean="0">
                          <a:latin typeface="Arial" panose="020B0604020202020204" pitchFamily="34" charset="0"/>
                          <a:cs typeface="Arial" panose="020B0604020202020204" pitchFamily="34" charset="0"/>
                        </a:rPr>
                        <a:t>Timeliness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Real time/ provisional</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Final/annual </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Multiyear</a:t>
                      </a:r>
                      <a:endParaRPr lang="en-US" sz="2000" dirty="0">
                        <a:latin typeface="Arial" panose="020B0604020202020204" pitchFamily="34" charset="0"/>
                        <a:cs typeface="Arial" panose="020B0604020202020204" pitchFamily="34" charset="0"/>
                      </a:endParaRPr>
                    </a:p>
                  </a:txBody>
                  <a:tcPr/>
                </a:tc>
              </a:tr>
              <a:tr h="1044726">
                <a:tc>
                  <a:txBody>
                    <a:bodyPr/>
                    <a:lstStyle/>
                    <a:p>
                      <a:r>
                        <a:rPr lang="en-US" sz="2000" dirty="0" smtClean="0">
                          <a:latin typeface="Arial" panose="020B0604020202020204" pitchFamily="34" charset="0"/>
                          <a:cs typeface="Arial" panose="020B0604020202020204" pitchFamily="34" charset="0"/>
                        </a:rPr>
                        <a:t>Bias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Accept stable bias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Measure and adjust to reduce bias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Design to eliminate</a:t>
                      </a:r>
                      <a:r>
                        <a:rPr lang="en-US" sz="2000" baseline="0" dirty="0" smtClean="0">
                          <a:latin typeface="Arial" panose="020B0604020202020204" pitchFamily="34" charset="0"/>
                          <a:cs typeface="Arial" panose="020B0604020202020204" pitchFamily="34" charset="0"/>
                        </a:rPr>
                        <a:t> bias</a:t>
                      </a:r>
                      <a:endParaRPr lang="en-US" sz="2000" dirty="0">
                        <a:latin typeface="Arial" panose="020B0604020202020204" pitchFamily="34" charset="0"/>
                        <a:cs typeface="Arial" panose="020B0604020202020204" pitchFamily="34" charset="0"/>
                      </a:endParaRPr>
                    </a:p>
                  </a:txBody>
                  <a:tcPr/>
                </a:tc>
              </a:tr>
            </a:tbl>
          </a:graphicData>
        </a:graphic>
      </p:graphicFrame>
      <p:sp>
        <p:nvSpPr>
          <p:cNvPr id="5" name="TextBox 4"/>
          <p:cNvSpPr txBox="1"/>
          <p:nvPr/>
        </p:nvSpPr>
        <p:spPr>
          <a:xfrm>
            <a:off x="-10551" y="6429345"/>
            <a:ext cx="9144000" cy="461665"/>
          </a:xfrm>
          <a:prstGeom prst="rect">
            <a:avLst/>
          </a:prstGeom>
          <a:noFill/>
        </p:spPr>
        <p:txBody>
          <a:bodyPr wrap="square" rtlCol="0">
            <a:spAutoFit/>
          </a:bodyPr>
          <a:lstStyle/>
          <a:p>
            <a:pPr fontAlgn="auto">
              <a:spcBef>
                <a:spcPts val="0"/>
              </a:spcBef>
              <a:spcAft>
                <a:spcPts val="0"/>
              </a:spcAft>
            </a:pPr>
            <a:r>
              <a:rPr lang="en-US" sz="1200" baseline="30000" dirty="0" smtClean="0">
                <a:solidFill>
                  <a:prstClr val="black"/>
                </a:solidFill>
                <a:latin typeface="Calibri"/>
                <a:cs typeface="+mn-cs"/>
              </a:rPr>
              <a:t>1 </a:t>
            </a:r>
            <a:r>
              <a:rPr lang="en-US" sz="1200" dirty="0" smtClean="0">
                <a:solidFill>
                  <a:prstClr val="black"/>
                </a:solidFill>
                <a:latin typeface="Calibri"/>
              </a:rPr>
              <a:t>Loosely based on </a:t>
            </a:r>
            <a:r>
              <a:rPr lang="en-US" sz="1200" dirty="0" smtClean="0">
                <a:solidFill>
                  <a:prstClr val="black"/>
                </a:solidFill>
                <a:latin typeface="Calibri"/>
                <a:cs typeface="+mn-cs"/>
              </a:rPr>
              <a:t>Provost</a:t>
            </a:r>
            <a:r>
              <a:rPr lang="en-US" sz="1200" dirty="0">
                <a:solidFill>
                  <a:prstClr val="black"/>
                </a:solidFill>
                <a:latin typeface="Calibri"/>
                <a:cs typeface="+mn-cs"/>
              </a:rPr>
              <a:t>, Lloyd and Sandra Murray. </a:t>
            </a:r>
            <a:r>
              <a:rPr lang="en-US" sz="1200" u="sng" dirty="0">
                <a:solidFill>
                  <a:prstClr val="black"/>
                </a:solidFill>
                <a:latin typeface="Calibri"/>
                <a:cs typeface="+mn-cs"/>
              </a:rPr>
              <a:t>The Health Care Data Guide Learning From Data for Improvement</a:t>
            </a:r>
            <a:r>
              <a:rPr lang="en-US" sz="1200" dirty="0">
                <a:solidFill>
                  <a:prstClr val="black"/>
                </a:solidFill>
                <a:latin typeface="Calibri"/>
                <a:cs typeface="+mn-cs"/>
              </a:rPr>
              <a:t>. San Francisco: Jossey Bass, 2011.</a:t>
            </a:r>
          </a:p>
        </p:txBody>
      </p:sp>
      <p:sp>
        <p:nvSpPr>
          <p:cNvPr id="6" name="Slide Number Placeholder 5"/>
          <p:cNvSpPr>
            <a:spLocks noGrp="1"/>
          </p:cNvSpPr>
          <p:nvPr>
            <p:ph type="sldNum" sz="quarter" idx="12"/>
          </p:nvPr>
        </p:nvSpPr>
        <p:spPr/>
        <p:txBody>
          <a:bodyPr/>
          <a:lstStyle/>
          <a:p>
            <a:fld id="{36F011FD-6EAB-49A9-866B-607DF6C2766B}" type="slidenum">
              <a:rPr lang="en-US" smtClean="0"/>
              <a:pPr/>
              <a:t>55</a:t>
            </a:fld>
            <a:endParaRPr lang="en-US" dirty="0"/>
          </a:p>
        </p:txBody>
      </p:sp>
    </p:spTree>
    <p:extLst>
      <p:ext uri="{BB962C8B-B14F-4D97-AF65-F5344CB8AC3E}">
        <p14:creationId xmlns:p14="http://schemas.microsoft.com/office/powerpoint/2010/main" xmlns="" val="14678850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Differences between QI, Performance Measurement, and Research/Evaluation</a:t>
            </a:r>
            <a:r>
              <a:rPr lang="en-US" baseline="30000" dirty="0"/>
              <a:t>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64982777"/>
              </p:ext>
            </p:extLst>
          </p:nvPr>
        </p:nvGraphicFramePr>
        <p:xfrm>
          <a:off x="457200" y="1447800"/>
          <a:ext cx="8229600" cy="5334000"/>
        </p:xfrm>
        <a:graphic>
          <a:graphicData uri="http://schemas.openxmlformats.org/drawingml/2006/table">
            <a:tbl>
              <a:tblPr firstRow="1" bandRow="1">
                <a:tableStyleId>{21E4AEA4-8DFA-4A89-87EB-49C32662AFE0}</a:tableStyleId>
              </a:tblPr>
              <a:tblGrid>
                <a:gridCol w="2057400"/>
                <a:gridCol w="2057400"/>
                <a:gridCol w="2057400"/>
                <a:gridCol w="2057400"/>
              </a:tblGrid>
              <a:tr h="370840">
                <a:tc>
                  <a:txBody>
                    <a:bodyPr/>
                    <a:lstStyle/>
                    <a:p>
                      <a:r>
                        <a:rPr lang="en-US" sz="2000" dirty="0" smtClean="0">
                          <a:latin typeface="Arial" panose="020B0604020202020204" pitchFamily="34" charset="0"/>
                          <a:cs typeface="Arial" panose="020B0604020202020204" pitchFamily="34" charset="0"/>
                        </a:rPr>
                        <a:t>ASPECT</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Improvement/</a:t>
                      </a:r>
                    </a:p>
                    <a:p>
                      <a:pPr algn="ctr"/>
                      <a:r>
                        <a:rPr lang="en-US" sz="2000" dirty="0" smtClean="0">
                          <a:latin typeface="Arial" panose="020B0604020202020204" pitchFamily="34" charset="0"/>
                          <a:cs typeface="Arial" panose="020B0604020202020204" pitchFamily="34" charset="0"/>
                        </a:rPr>
                        <a:t>PDSA</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Performance Measurement</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Research/ Evaluation</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Comparison Groups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Internal and historical</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Historical or benchmarks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External or randomized</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Sample size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“Just enough” data, small, sequential samples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Obtain 100% of</a:t>
                      </a:r>
                      <a:r>
                        <a:rPr lang="en-US" sz="2000" baseline="0" dirty="0" smtClean="0">
                          <a:latin typeface="Arial" panose="020B0604020202020204" pitchFamily="34" charset="0"/>
                          <a:cs typeface="Arial" panose="020B0604020202020204" pitchFamily="34" charset="0"/>
                        </a:rPr>
                        <a:t> relevant and available data</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“Just in case” data</a:t>
                      </a:r>
                      <a:endParaRPr lang="en-US" sz="2000" dirty="0">
                        <a:latin typeface="Arial" panose="020B0604020202020204" pitchFamily="34" charset="0"/>
                        <a:cs typeface="Arial" panose="020B0604020202020204" pitchFamily="34" charset="0"/>
                      </a:endParaRPr>
                    </a:p>
                  </a:txBody>
                  <a:tcPr/>
                </a:tc>
              </a:tr>
              <a:tr h="1264920">
                <a:tc>
                  <a:txBody>
                    <a:bodyPr/>
                    <a:lstStyle/>
                    <a:p>
                      <a:r>
                        <a:rPr lang="en-US" sz="2000" dirty="0" smtClean="0">
                          <a:latin typeface="Arial" panose="020B0604020202020204" pitchFamily="34" charset="0"/>
                          <a:cs typeface="Arial" panose="020B0604020202020204" pitchFamily="34" charset="0"/>
                        </a:rPr>
                        <a:t>Flexibility of hypothesis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Very flexible;</a:t>
                      </a:r>
                      <a:r>
                        <a:rPr lang="en-US" sz="2000" baseline="0" dirty="0" smtClean="0">
                          <a:latin typeface="Arial" panose="020B0604020202020204" pitchFamily="34" charset="0"/>
                          <a:cs typeface="Arial" panose="020B0604020202020204" pitchFamily="34" charset="0"/>
                        </a:rPr>
                        <a:t> changes as learning takes place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No</a:t>
                      </a:r>
                      <a:r>
                        <a:rPr lang="en-US" sz="2000" baseline="0" dirty="0" smtClean="0">
                          <a:latin typeface="Arial" panose="020B0604020202020204" pitchFamily="34" charset="0"/>
                          <a:cs typeface="Arial" panose="020B0604020202020204" pitchFamily="34" charset="0"/>
                        </a:rPr>
                        <a:t> hypothesis; meet objectives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Fixed hypothesis</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Determining if</a:t>
                      </a:r>
                      <a:r>
                        <a:rPr lang="en-US" sz="2000" baseline="0" dirty="0" smtClean="0">
                          <a:latin typeface="Arial" panose="020B0604020202020204" pitchFamily="34" charset="0"/>
                          <a:cs typeface="Arial" panose="020B0604020202020204" pitchFamily="34" charset="0"/>
                        </a:rPr>
                        <a:t> a change is an improvement</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Run charts or</a:t>
                      </a:r>
                      <a:r>
                        <a:rPr lang="en-US" sz="2000" baseline="0" dirty="0" smtClean="0">
                          <a:latin typeface="Arial" panose="020B0604020202020204" pitchFamily="34" charset="0"/>
                          <a:cs typeface="Arial" panose="020B0604020202020204" pitchFamily="34" charset="0"/>
                        </a:rPr>
                        <a:t> statistical process control charts</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No formal test; met / not</a:t>
                      </a:r>
                      <a:r>
                        <a:rPr lang="en-US" sz="2000" baseline="0" dirty="0" smtClean="0">
                          <a:latin typeface="Arial" panose="020B0604020202020204" pitchFamily="34" charset="0"/>
                          <a:cs typeface="Arial" panose="020B0604020202020204" pitchFamily="34" charset="0"/>
                        </a:rPr>
                        <a:t> met</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Hypothesis tests (t-test, X</a:t>
                      </a:r>
                      <a:r>
                        <a:rPr lang="en-US" sz="2000" baseline="30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 etc…), focus on p-value</a:t>
                      </a:r>
                      <a:endParaRPr lang="en-US" sz="2000" dirty="0">
                        <a:latin typeface="Arial" panose="020B0604020202020204" pitchFamily="34" charset="0"/>
                        <a:cs typeface="Arial" panose="020B0604020202020204" pitchFamily="34" charset="0"/>
                      </a:endParaRPr>
                    </a:p>
                  </a:txBody>
                  <a:tcPr/>
                </a:tc>
              </a:tr>
            </a:tbl>
          </a:graphicData>
        </a:graphic>
      </p:graphicFrame>
      <p:sp>
        <p:nvSpPr>
          <p:cNvPr id="5" name="TextBox 4"/>
          <p:cNvSpPr txBox="1"/>
          <p:nvPr/>
        </p:nvSpPr>
        <p:spPr>
          <a:xfrm>
            <a:off x="0" y="6629400"/>
            <a:ext cx="9144000" cy="276999"/>
          </a:xfrm>
          <a:prstGeom prst="rect">
            <a:avLst/>
          </a:prstGeom>
          <a:noFill/>
        </p:spPr>
        <p:txBody>
          <a:bodyPr wrap="square" rtlCol="0">
            <a:spAutoFit/>
          </a:bodyPr>
          <a:lstStyle/>
          <a:p>
            <a:pPr fontAlgn="auto">
              <a:spcBef>
                <a:spcPts val="0"/>
              </a:spcBef>
              <a:spcAft>
                <a:spcPts val="0"/>
              </a:spcAft>
            </a:pPr>
            <a:r>
              <a:rPr lang="en-US" sz="1200" baseline="30000" dirty="0">
                <a:solidFill>
                  <a:prstClr val="black"/>
                </a:solidFill>
                <a:latin typeface="Calibri"/>
                <a:cs typeface="+mn-cs"/>
              </a:rPr>
              <a:t>1</a:t>
            </a:r>
            <a:r>
              <a:rPr lang="en-US" sz="1200" dirty="0">
                <a:solidFill>
                  <a:prstClr val="black"/>
                </a:solidFill>
                <a:latin typeface="Calibri"/>
                <a:cs typeface="+mn-cs"/>
              </a:rPr>
              <a:t>Provost, Lloyd and Sandra Murray. </a:t>
            </a:r>
            <a:r>
              <a:rPr lang="en-US" sz="1200" u="sng" dirty="0">
                <a:solidFill>
                  <a:prstClr val="black"/>
                </a:solidFill>
                <a:latin typeface="Calibri"/>
                <a:cs typeface="+mn-cs"/>
              </a:rPr>
              <a:t>The Health Care Data Guide Learning From Data for Improvement</a:t>
            </a:r>
            <a:r>
              <a:rPr lang="en-US" sz="1200" dirty="0">
                <a:solidFill>
                  <a:prstClr val="black"/>
                </a:solidFill>
                <a:latin typeface="Calibri"/>
                <a:cs typeface="+mn-cs"/>
              </a:rPr>
              <a:t>. San Francisco: Jossey Bass, 2011.</a:t>
            </a:r>
          </a:p>
        </p:txBody>
      </p:sp>
      <p:sp>
        <p:nvSpPr>
          <p:cNvPr id="6" name="Slide Number Placeholder 5"/>
          <p:cNvSpPr>
            <a:spLocks noGrp="1"/>
          </p:cNvSpPr>
          <p:nvPr>
            <p:ph type="sldNum" sz="quarter" idx="12"/>
          </p:nvPr>
        </p:nvSpPr>
        <p:spPr/>
        <p:txBody>
          <a:bodyPr/>
          <a:lstStyle/>
          <a:p>
            <a:fld id="{36F011FD-6EAB-49A9-866B-607DF6C2766B}" type="slidenum">
              <a:rPr lang="en-US" smtClean="0"/>
              <a:pPr/>
              <a:t>56</a:t>
            </a:fld>
            <a:endParaRPr lang="en-US" dirty="0"/>
          </a:p>
        </p:txBody>
      </p:sp>
    </p:spTree>
    <p:extLst>
      <p:ext uri="{BB962C8B-B14F-4D97-AF65-F5344CB8AC3E}">
        <p14:creationId xmlns:p14="http://schemas.microsoft.com/office/powerpoint/2010/main" xmlns="" val="7046309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0838"/>
            <a:ext cx="8686800" cy="944562"/>
          </a:xfrm>
        </p:spPr>
        <p:txBody>
          <a:bodyPr/>
          <a:lstStyle/>
          <a:p>
            <a:r>
              <a:rPr lang="en-US" dirty="0" smtClean="0"/>
              <a:t>Home Visiting or Healthy Start Discussion</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What are some activities/indicators for QI?</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What are some activities/indicators for performance measurement?</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What are some activities/indicators for evaluation?</a:t>
            </a:r>
            <a:endParaRPr lang="en-US" dirty="0"/>
          </a:p>
        </p:txBody>
      </p:sp>
      <p:sp>
        <p:nvSpPr>
          <p:cNvPr id="4" name="Slide Number Placeholder 3"/>
          <p:cNvSpPr>
            <a:spLocks noGrp="1"/>
          </p:cNvSpPr>
          <p:nvPr>
            <p:ph type="sldNum" sz="quarter" idx="12"/>
          </p:nvPr>
        </p:nvSpPr>
        <p:spPr/>
        <p:txBody>
          <a:bodyPr/>
          <a:lstStyle/>
          <a:p>
            <a:fld id="{36F011FD-6EAB-49A9-866B-607DF6C2766B}" type="slidenum">
              <a:rPr lang="en-US" smtClean="0"/>
              <a:pPr/>
              <a:t>57</a:t>
            </a:fld>
            <a:endParaRPr lang="en-US" dirty="0"/>
          </a:p>
        </p:txBody>
      </p:sp>
    </p:spTree>
    <p:extLst>
      <p:ext uri="{BB962C8B-B14F-4D97-AF65-F5344CB8AC3E}">
        <p14:creationId xmlns:p14="http://schemas.microsoft.com/office/powerpoint/2010/main" xmlns="" val="34322901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dirty="0" smtClean="0"/>
              <a:t>References and Resources</a:t>
            </a:r>
            <a:endParaRPr lang="en-US" dirty="0"/>
          </a:p>
        </p:txBody>
      </p:sp>
      <p:sp>
        <p:nvSpPr>
          <p:cNvPr id="3" name="Content Placeholder 2"/>
          <p:cNvSpPr>
            <a:spLocks noGrp="1"/>
          </p:cNvSpPr>
          <p:nvPr>
            <p:ph idx="1"/>
          </p:nvPr>
        </p:nvSpPr>
        <p:spPr>
          <a:xfrm>
            <a:off x="457200" y="990600"/>
            <a:ext cx="8229600" cy="4953000"/>
          </a:xfrm>
        </p:spPr>
        <p:txBody>
          <a:bodyPr/>
          <a:lstStyle/>
          <a:p>
            <a:r>
              <a:rPr lang="en-US" sz="1800" dirty="0"/>
              <a:t>Provost LP, Murray S. The Health Care Data Guide: Learning from Data for Improvement. San Francisco: Jossey-Bass; </a:t>
            </a:r>
            <a:r>
              <a:rPr lang="en-US" sz="1800" dirty="0" smtClean="0"/>
              <a:t>2011</a:t>
            </a:r>
          </a:p>
          <a:p>
            <a:endParaRPr lang="en-US" sz="1400" dirty="0" smtClean="0"/>
          </a:p>
          <a:p>
            <a:r>
              <a:rPr lang="en-US" sz="1800" dirty="0" smtClean="0"/>
              <a:t>Riley </a:t>
            </a:r>
            <a:r>
              <a:rPr lang="en-US" sz="1800" dirty="0"/>
              <a:t>WJ, Moran JW, Corso LC, Beitsch LM, Bialek R, Cofsky A. Defining quality improvement in public health. J Public Health Manag Pract. 2010 Jan-Feb;16(1):5-7. </a:t>
            </a:r>
            <a:endParaRPr lang="en-US" sz="1800" dirty="0" smtClean="0"/>
          </a:p>
          <a:p>
            <a:endParaRPr lang="en-US" sz="1400" dirty="0" smtClean="0"/>
          </a:p>
          <a:p>
            <a:r>
              <a:rPr lang="en-US" sz="1800" dirty="0"/>
              <a:t>Dilley JA, Bekemeier B, Harris JR. Quality improvement interventions in public health systems: a systematic review. Am J Prev Med. 2012 May;42(5 Suppl 1):S58-71</a:t>
            </a:r>
            <a:r>
              <a:rPr lang="en-US" sz="1800" dirty="0" smtClean="0"/>
              <a:t>. </a:t>
            </a:r>
          </a:p>
          <a:p>
            <a:endParaRPr lang="en-US" sz="1400" dirty="0" smtClean="0"/>
          </a:p>
          <a:p>
            <a:r>
              <a:rPr lang="en-US" sz="1800" dirty="0"/>
              <a:t>Benneyan JC, Lloyd RC, Plsek PE. Statistical process control as a tool for research and healthcare improvement. Qual Saf Health Care. 2003 Dec;12(6):458-64. Review</a:t>
            </a:r>
            <a:r>
              <a:rPr lang="en-US" sz="1800" dirty="0" smtClean="0"/>
              <a:t>.</a:t>
            </a:r>
          </a:p>
          <a:p>
            <a:endParaRPr lang="en-US" sz="1600" dirty="0"/>
          </a:p>
          <a:p>
            <a:r>
              <a:rPr lang="en-US" sz="1800" dirty="0">
                <a:hlinkClick r:id="rId2"/>
              </a:rPr>
              <a:t>http://www.ihi.org/resources/Pages/Tools/RunChart.aspx</a:t>
            </a:r>
            <a:r>
              <a:rPr lang="en-US" sz="1800" dirty="0"/>
              <a:t> </a:t>
            </a:r>
          </a:p>
          <a:p>
            <a:endParaRPr lang="en-US" sz="1050" dirty="0"/>
          </a:p>
          <a:p>
            <a:r>
              <a:rPr lang="en-US" sz="1800" dirty="0" smtClean="0"/>
              <a:t>Excel add-in QI Charts and QI Macro</a:t>
            </a:r>
            <a:endParaRPr lang="en-US" sz="1800" dirty="0"/>
          </a:p>
          <a:p>
            <a:endParaRPr lang="en-US" sz="1200" dirty="0" smtClean="0"/>
          </a:p>
          <a:p>
            <a:r>
              <a:rPr lang="en-US" sz="1800" dirty="0"/>
              <a:t>Mohammed MA, Worthington P, Woodall WH. Plotting basic control charts: tutorial notes for healthcare practitioners. </a:t>
            </a:r>
            <a:r>
              <a:rPr lang="en-US" sz="1800" dirty="0" err="1"/>
              <a:t>Qual</a:t>
            </a:r>
            <a:r>
              <a:rPr lang="en-US" sz="1800" dirty="0"/>
              <a:t> </a:t>
            </a:r>
            <a:r>
              <a:rPr lang="en-US" sz="1800" dirty="0" err="1"/>
              <a:t>Saf</a:t>
            </a:r>
            <a:r>
              <a:rPr lang="en-US" sz="1800" dirty="0"/>
              <a:t> Health Care. 2008 Apr;17(2):137-45</a:t>
            </a:r>
            <a:r>
              <a:rPr lang="en-US" sz="1800" dirty="0" smtClean="0"/>
              <a:t>.</a:t>
            </a:r>
          </a:p>
          <a:p>
            <a:endParaRPr lang="en-US" sz="1100" dirty="0"/>
          </a:p>
          <a:p>
            <a:r>
              <a:rPr lang="en-US" sz="1800" dirty="0" err="1"/>
              <a:t>Koetsier</a:t>
            </a:r>
            <a:r>
              <a:rPr lang="en-US" sz="1800" dirty="0"/>
              <a:t> A, van der Veer SN, </a:t>
            </a:r>
            <a:r>
              <a:rPr lang="en-US" sz="1800" dirty="0" err="1"/>
              <a:t>Jager</a:t>
            </a:r>
            <a:r>
              <a:rPr lang="en-US" sz="1800" dirty="0"/>
              <a:t> KJ, Peek N, de Keizer NF. Control charts in healthcare quality improvement. A systematic review on adherence to methodological criteria. Methods </a:t>
            </a:r>
            <a:r>
              <a:rPr lang="en-US" sz="1800" dirty="0" err="1"/>
              <a:t>Inf</a:t>
            </a:r>
            <a:r>
              <a:rPr lang="en-US" sz="1800" dirty="0"/>
              <a:t> Med. 2012;51(3):189-98.</a:t>
            </a:r>
          </a:p>
        </p:txBody>
      </p:sp>
      <p:sp>
        <p:nvSpPr>
          <p:cNvPr id="4" name="Slide Number Placeholder 3"/>
          <p:cNvSpPr>
            <a:spLocks noGrp="1"/>
          </p:cNvSpPr>
          <p:nvPr>
            <p:ph type="sldNum" sz="quarter" idx="12"/>
          </p:nvPr>
        </p:nvSpPr>
        <p:spPr/>
        <p:txBody>
          <a:bodyPr/>
          <a:lstStyle/>
          <a:p>
            <a:fld id="{36F011FD-6EAB-49A9-866B-607DF6C2766B}" type="slidenum">
              <a:rPr lang="en-US" smtClean="0"/>
              <a:pPr/>
              <a:t>58</a:t>
            </a:fld>
            <a:endParaRPr lang="en-US" dirty="0"/>
          </a:p>
        </p:txBody>
      </p:sp>
    </p:spTree>
    <p:extLst>
      <p:ext uri="{BB962C8B-B14F-4D97-AF65-F5344CB8AC3E}">
        <p14:creationId xmlns:p14="http://schemas.microsoft.com/office/powerpoint/2010/main" xmlns="" val="4065185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Improvement</a:t>
            </a:r>
            <a:endParaRPr lang="en-US" dirty="0"/>
          </a:p>
        </p:txBody>
      </p:sp>
      <p:sp>
        <p:nvSpPr>
          <p:cNvPr id="3" name="Content Placeholder 2"/>
          <p:cNvSpPr>
            <a:spLocks noGrp="1"/>
          </p:cNvSpPr>
          <p:nvPr>
            <p:ph idx="1"/>
          </p:nvPr>
        </p:nvSpPr>
        <p:spPr>
          <a:xfrm>
            <a:off x="381000" y="1295400"/>
            <a:ext cx="8382000" cy="4953000"/>
          </a:xfrm>
        </p:spPr>
        <p:txBody>
          <a:bodyPr/>
          <a:lstStyle/>
          <a:p>
            <a:pPr algn="ctr"/>
            <a:r>
              <a:rPr lang="en-US" b="1" dirty="0" smtClean="0">
                <a:solidFill>
                  <a:srgbClr val="A88000"/>
                </a:solidFill>
              </a:rPr>
              <a:t>Integration of QI and Epidemiology</a:t>
            </a:r>
          </a:p>
          <a:p>
            <a:pPr algn="ctr"/>
            <a:r>
              <a:rPr lang="en-US" dirty="0" smtClean="0"/>
              <a:t>Parallel use of QI data and population-based data</a:t>
            </a:r>
          </a:p>
          <a:p>
            <a:endParaRPr lang="en-US" sz="1200" dirty="0" smtClean="0"/>
          </a:p>
          <a:p>
            <a:endParaRPr lang="en-US" sz="1200" dirty="0" smtClean="0"/>
          </a:p>
          <a:p>
            <a:endParaRPr lang="en-US" sz="1200" dirty="0" smtClean="0"/>
          </a:p>
          <a:p>
            <a:pPr marL="287338" lvl="0" indent="-287338">
              <a:buFont typeface="Arial" pitchFamily="34" charset="0"/>
              <a:buChar char="•"/>
            </a:pPr>
            <a:r>
              <a:rPr lang="en-US" sz="2400" dirty="0" smtClean="0">
                <a:solidFill>
                  <a:srgbClr val="000000"/>
                </a:solidFill>
              </a:rPr>
              <a:t>The QI approach provides impetus to make population-based data more timely and accurate</a:t>
            </a:r>
          </a:p>
          <a:p>
            <a:pPr marL="287338" lvl="0" indent="-287338">
              <a:buFont typeface="Arial" pitchFamily="34" charset="0"/>
              <a:buChar char="•"/>
            </a:pPr>
            <a:endParaRPr lang="en-US" sz="2400" dirty="0" smtClean="0">
              <a:solidFill>
                <a:srgbClr val="000000"/>
              </a:solidFill>
            </a:endParaRPr>
          </a:p>
          <a:p>
            <a:pPr marL="287338" lvl="0" indent="-287338">
              <a:buFont typeface="Arial" pitchFamily="34" charset="0"/>
              <a:buChar char="•"/>
            </a:pPr>
            <a:r>
              <a:rPr lang="en-US" sz="2400" dirty="0" smtClean="0">
                <a:solidFill>
                  <a:srgbClr val="000000"/>
                </a:solidFill>
              </a:rPr>
              <a:t>The public health epidemiology approach provides impetus to   ensuring QI initiatives address measurement and reporting issues</a:t>
            </a:r>
          </a:p>
          <a:p>
            <a:pPr marL="287338" lvl="0" indent="-287338">
              <a:buFont typeface="Arial" pitchFamily="34" charset="0"/>
              <a:buChar char="•"/>
            </a:pPr>
            <a:endParaRPr lang="en-US" sz="2400" dirty="0" smtClean="0">
              <a:solidFill>
                <a:srgbClr val="000000"/>
              </a:solidFill>
            </a:endParaRPr>
          </a:p>
          <a:p>
            <a:pPr marL="287338" lvl="0" indent="-287338">
              <a:buFont typeface="Arial" pitchFamily="34" charset="0"/>
              <a:buChar char="•"/>
            </a:pPr>
            <a:r>
              <a:rPr lang="en-US" sz="2400" dirty="0" smtClean="0">
                <a:solidFill>
                  <a:srgbClr val="000000"/>
                </a:solidFill>
              </a:rPr>
              <a:t>The two approaches can be synergistic, providing short and long term perspective on change / action </a:t>
            </a:r>
          </a:p>
          <a:p>
            <a:endParaRPr lang="en-US" sz="1200" dirty="0" smtClean="0"/>
          </a:p>
          <a:p>
            <a:endParaRPr lang="en-US" sz="1200" dirty="0" smtClean="0"/>
          </a:p>
          <a:p>
            <a:endParaRPr lang="en-US" sz="2400" dirty="0" smtClean="0"/>
          </a:p>
          <a:p>
            <a:pPr algn="ctr"/>
            <a:endParaRPr lang="en-US" dirty="0" smtClean="0"/>
          </a:p>
          <a:p>
            <a:pPr algn="ctr"/>
            <a:endParaRPr lang="en-US" dirty="0"/>
          </a:p>
        </p:txBody>
      </p:sp>
      <p:sp>
        <p:nvSpPr>
          <p:cNvPr id="4" name="Slide Number Placeholder 3"/>
          <p:cNvSpPr>
            <a:spLocks noGrp="1"/>
          </p:cNvSpPr>
          <p:nvPr>
            <p:ph type="sldNum" sz="quarter" idx="12"/>
          </p:nvPr>
        </p:nvSpPr>
        <p:spPr/>
        <p:txBody>
          <a:bodyPr/>
          <a:lstStyle/>
          <a:p>
            <a:fld id="{36F011FD-6EAB-49A9-866B-607DF6C2766B}" type="slidenum">
              <a:rPr lang="en-US" smtClean="0"/>
              <a:pPr/>
              <a:t>5</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Bill Sappenfield, MD, MPH</a:t>
            </a:r>
          </a:p>
          <a:p>
            <a:r>
              <a:rPr lang="en-US" dirty="0" smtClean="0"/>
              <a:t>University of South Florida</a:t>
            </a:r>
          </a:p>
          <a:p>
            <a:endParaRPr lang="en-US" dirty="0" smtClean="0"/>
          </a:p>
          <a:p>
            <a:r>
              <a:rPr lang="en-US" dirty="0" smtClean="0"/>
              <a:t>Judith Shaw, EdD</a:t>
            </a:r>
            <a:r>
              <a:rPr lang="en-US" dirty="0"/>
              <a:t>, MPH, RN, </a:t>
            </a:r>
            <a:r>
              <a:rPr lang="en-US" dirty="0" smtClean="0"/>
              <a:t>FAAP</a:t>
            </a:r>
          </a:p>
          <a:p>
            <a:r>
              <a:rPr lang="en-US" dirty="0" smtClean="0"/>
              <a:t>Vermont Child Health Improvement Program</a:t>
            </a:r>
          </a:p>
          <a:p>
            <a:endParaRPr lang="en-US" dirty="0"/>
          </a:p>
          <a:p>
            <a:r>
              <a:rPr lang="en-US" dirty="0" smtClean="0"/>
              <a:t>Lloyd Provost, MS</a:t>
            </a:r>
          </a:p>
          <a:p>
            <a:r>
              <a:rPr lang="en-US" dirty="0" smtClean="0"/>
              <a:t>Associates in Process Improvement</a:t>
            </a:r>
            <a:r>
              <a:rPr lang="en-US" dirty="0"/>
              <a:t>	</a:t>
            </a:r>
            <a:endParaRPr lang="en-US" dirty="0" smtClean="0"/>
          </a:p>
          <a:p>
            <a:endParaRPr lang="en-US" dirty="0" smtClean="0"/>
          </a:p>
          <a:p>
            <a:r>
              <a:rPr lang="en-US" dirty="0" smtClean="0"/>
              <a:t>Tricia Finnerty, MSc</a:t>
            </a:r>
          </a:p>
          <a:p>
            <a:r>
              <a:rPr lang="en-US" dirty="0" smtClean="0"/>
              <a:t>National Institute for Children’s Health Quality</a:t>
            </a:r>
            <a:endParaRPr lang="en-US" dirty="0"/>
          </a:p>
        </p:txBody>
      </p:sp>
      <p:sp>
        <p:nvSpPr>
          <p:cNvPr id="4" name="Slide Number Placeholder 3"/>
          <p:cNvSpPr>
            <a:spLocks noGrp="1"/>
          </p:cNvSpPr>
          <p:nvPr>
            <p:ph type="sldNum" sz="quarter" idx="12"/>
          </p:nvPr>
        </p:nvSpPr>
        <p:spPr/>
        <p:txBody>
          <a:bodyPr/>
          <a:lstStyle/>
          <a:p>
            <a:fld id="{36F011FD-6EAB-49A9-866B-607DF6C2766B}" type="slidenum">
              <a:rPr lang="en-US" smtClean="0"/>
              <a:pPr/>
              <a:t>59</a:t>
            </a:fld>
            <a:endParaRPr lang="en-US" dirty="0"/>
          </a:p>
        </p:txBody>
      </p:sp>
    </p:spTree>
    <p:extLst>
      <p:ext uri="{BB962C8B-B14F-4D97-AF65-F5344CB8AC3E}">
        <p14:creationId xmlns:p14="http://schemas.microsoft.com/office/powerpoint/2010/main" xmlns="" val="125402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Improvement</a:t>
            </a:r>
            <a:endParaRPr lang="en-US" dirty="0"/>
          </a:p>
        </p:txBody>
      </p:sp>
      <p:sp>
        <p:nvSpPr>
          <p:cNvPr id="3" name="Content Placeholder 2"/>
          <p:cNvSpPr>
            <a:spLocks noGrp="1"/>
          </p:cNvSpPr>
          <p:nvPr>
            <p:ph idx="1"/>
          </p:nvPr>
        </p:nvSpPr>
        <p:spPr>
          <a:xfrm>
            <a:off x="304800" y="1295400"/>
            <a:ext cx="8610600" cy="4953000"/>
          </a:xfrm>
        </p:spPr>
        <p:txBody>
          <a:bodyPr/>
          <a:lstStyle/>
          <a:p>
            <a:pPr algn="ctr"/>
            <a:r>
              <a:rPr lang="en-US" b="1" dirty="0" smtClean="0">
                <a:solidFill>
                  <a:srgbClr val="A88000"/>
                </a:solidFill>
              </a:rPr>
              <a:t>Integration of QI and Epidemiology</a:t>
            </a:r>
          </a:p>
          <a:p>
            <a:pPr algn="ctr"/>
            <a:endParaRPr lang="en-US" sz="1200" dirty="0" smtClean="0"/>
          </a:p>
          <a:p>
            <a:pPr marL="341313" indent="-341313"/>
            <a:r>
              <a:rPr lang="en-US" sz="2600" b="1" u="sng" dirty="0" smtClean="0"/>
              <a:t>QI initiatives can:</a:t>
            </a:r>
          </a:p>
          <a:p>
            <a:pPr marL="341313" indent="-341313">
              <a:buFont typeface="Arial" pitchFamily="34" charset="0"/>
              <a:buChar char="•"/>
            </a:pPr>
            <a:r>
              <a:rPr lang="en-US" sz="2600" dirty="0" smtClean="0"/>
              <a:t>identify data quality issues in population-based data sources</a:t>
            </a:r>
          </a:p>
          <a:p>
            <a:pPr marL="341313" indent="-341313">
              <a:buFont typeface="Arial" pitchFamily="34" charset="0"/>
              <a:buChar char="•"/>
            </a:pPr>
            <a:r>
              <a:rPr lang="en-US" sz="2600" dirty="0" smtClean="0"/>
              <a:t>inform analysis of population-based data; refine conceptual framework for analysis and reporting</a:t>
            </a:r>
          </a:p>
          <a:p>
            <a:endParaRPr lang="en-US" sz="2600" b="1" u="sng" dirty="0" smtClean="0"/>
          </a:p>
          <a:p>
            <a:r>
              <a:rPr lang="en-US" sz="2600" b="1" u="sng" dirty="0" smtClean="0"/>
              <a:t>Population-based data can:</a:t>
            </a:r>
          </a:p>
          <a:p>
            <a:pPr marL="341313" indent="-341313">
              <a:buFont typeface="Arial" pitchFamily="34" charset="0"/>
              <a:buChar char="•"/>
            </a:pPr>
            <a:r>
              <a:rPr lang="en-US" sz="2600" dirty="0" smtClean="0"/>
              <a:t>inform the design of a QI initiative</a:t>
            </a:r>
          </a:p>
          <a:p>
            <a:pPr marL="341313" indent="-341313">
              <a:buFont typeface="Arial" pitchFamily="34" charset="0"/>
              <a:buChar char="•"/>
            </a:pPr>
            <a:r>
              <a:rPr lang="en-US" sz="2600" dirty="0" smtClean="0"/>
              <a:t>assess changes at the population level following completion of a QI initiative</a:t>
            </a:r>
          </a:p>
          <a:p>
            <a:pPr marL="341313" indent="-341313">
              <a:buFont typeface="Arial" pitchFamily="34" charset="0"/>
              <a:buChar char="•"/>
            </a:pPr>
            <a:r>
              <a:rPr lang="en-US" sz="2600" dirty="0" smtClean="0"/>
              <a:t>provide a different perspective on an issue being addressed at the clinical / programmatic level</a:t>
            </a:r>
          </a:p>
          <a:p>
            <a:pPr marL="341313" indent="-341313">
              <a:buFont typeface="Arial" pitchFamily="34" charset="0"/>
              <a:buChar char="•"/>
            </a:pPr>
            <a:endParaRPr lang="en-US" sz="1200" dirty="0" smtClean="0"/>
          </a:p>
          <a:p>
            <a:endParaRPr lang="en-US" dirty="0"/>
          </a:p>
        </p:txBody>
      </p:sp>
      <p:sp>
        <p:nvSpPr>
          <p:cNvPr id="4" name="Slide Number Placeholder 3"/>
          <p:cNvSpPr>
            <a:spLocks noGrp="1"/>
          </p:cNvSpPr>
          <p:nvPr>
            <p:ph type="sldNum" sz="quarter" idx="12"/>
          </p:nvPr>
        </p:nvSpPr>
        <p:spPr/>
        <p:txBody>
          <a:bodyPr/>
          <a:lstStyle/>
          <a:p>
            <a:fld id="{36F011FD-6EAB-49A9-866B-607DF6C2766B}" type="slidenum">
              <a:rPr lang="en-US" smtClean="0"/>
              <a:pPr/>
              <a:t>6</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Improvement </a:t>
            </a:r>
            <a:endParaRPr lang="en-US" dirty="0"/>
          </a:p>
        </p:txBody>
      </p:sp>
      <p:sp>
        <p:nvSpPr>
          <p:cNvPr id="3" name="Content Placeholder 2"/>
          <p:cNvSpPr>
            <a:spLocks noGrp="1"/>
          </p:cNvSpPr>
          <p:nvPr>
            <p:ph idx="1"/>
          </p:nvPr>
        </p:nvSpPr>
        <p:spPr>
          <a:xfrm>
            <a:off x="304800" y="1219200"/>
            <a:ext cx="8610600" cy="5181600"/>
          </a:xfrm>
        </p:spPr>
        <p:txBody>
          <a:bodyPr/>
          <a:lstStyle/>
          <a:p>
            <a:pPr lvl="0" algn="ctr"/>
            <a:r>
              <a:rPr lang="en-US" b="1" dirty="0" smtClean="0">
                <a:solidFill>
                  <a:srgbClr val="A88000"/>
                </a:solidFill>
              </a:rPr>
              <a:t>Integration of QI and Epidemiology</a:t>
            </a:r>
          </a:p>
          <a:p>
            <a:pPr algn="ctr"/>
            <a:r>
              <a:rPr lang="en-US" dirty="0" smtClean="0"/>
              <a:t>What is the Role of an Epidemiologist?</a:t>
            </a:r>
          </a:p>
          <a:p>
            <a:endParaRPr lang="en-US" sz="800" dirty="0" smtClean="0"/>
          </a:p>
          <a:p>
            <a:pPr marL="341313" indent="-341313">
              <a:spcBef>
                <a:spcPts val="0"/>
              </a:spcBef>
              <a:buClr>
                <a:schemeClr val="accent2">
                  <a:lumMod val="50000"/>
                </a:schemeClr>
              </a:buClr>
              <a:buFont typeface="Wingdings" pitchFamily="2" charset="2"/>
              <a:buChar char="§"/>
            </a:pPr>
            <a:r>
              <a:rPr lang="en-US" dirty="0" smtClean="0"/>
              <a:t>Thinking about patterns over time in epi terms, e.g. potential confounding and interaction, stratification, etc. </a:t>
            </a:r>
          </a:p>
          <a:p>
            <a:pPr marL="341313" indent="-341313">
              <a:spcBef>
                <a:spcPts val="0"/>
              </a:spcBef>
              <a:buClr>
                <a:schemeClr val="accent2">
                  <a:lumMod val="50000"/>
                </a:schemeClr>
              </a:buClr>
            </a:pPr>
            <a:endParaRPr lang="en-US" sz="1000" dirty="0" smtClean="0"/>
          </a:p>
          <a:p>
            <a:pPr marL="1084263" lvl="1" indent="-341313">
              <a:buClr>
                <a:schemeClr val="accent2">
                  <a:lumMod val="50000"/>
                </a:schemeClr>
              </a:buClr>
            </a:pPr>
            <a:r>
              <a:rPr lang="en-US" dirty="0" smtClean="0"/>
              <a:t>	</a:t>
            </a:r>
            <a:r>
              <a:rPr lang="en-US" dirty="0" smtClean="0">
                <a:solidFill>
                  <a:schemeClr val="accent6">
                    <a:lumMod val="60000"/>
                    <a:lumOff val="40000"/>
                  </a:schemeClr>
                </a:solidFill>
              </a:rPr>
              <a:t>(JoinPoint might be very useful in QI work)</a:t>
            </a:r>
          </a:p>
          <a:p>
            <a:pPr marL="341313" indent="-341313">
              <a:spcBef>
                <a:spcPts val="0"/>
              </a:spcBef>
              <a:buClr>
                <a:schemeClr val="accent2">
                  <a:lumMod val="50000"/>
                </a:schemeClr>
              </a:buClr>
            </a:pPr>
            <a:endParaRPr lang="en-US" sz="1000" dirty="0" smtClean="0"/>
          </a:p>
          <a:p>
            <a:pPr marL="341313" indent="-341313">
              <a:spcBef>
                <a:spcPts val="0"/>
              </a:spcBef>
              <a:buClr>
                <a:schemeClr val="accent2">
                  <a:lumMod val="50000"/>
                </a:schemeClr>
              </a:buClr>
              <a:buFont typeface="Wingdings" pitchFamily="2" charset="2"/>
              <a:buChar char="§"/>
            </a:pPr>
            <a:r>
              <a:rPr lang="en-US" dirty="0" smtClean="0"/>
              <a:t>More emphasis on appropriate comparison groups</a:t>
            </a:r>
          </a:p>
          <a:p>
            <a:pPr marL="341313" indent="-341313">
              <a:spcBef>
                <a:spcPts val="0"/>
              </a:spcBef>
              <a:buClr>
                <a:schemeClr val="accent2">
                  <a:lumMod val="50000"/>
                </a:schemeClr>
              </a:buClr>
              <a:buFont typeface="Wingdings" pitchFamily="2" charset="2"/>
              <a:buChar char="§"/>
            </a:pPr>
            <a:r>
              <a:rPr lang="en-US" dirty="0" smtClean="0"/>
              <a:t>Measure definition: thinking about numerators and denominators</a:t>
            </a:r>
          </a:p>
          <a:p>
            <a:pPr marL="341313" indent="-341313">
              <a:spcBef>
                <a:spcPts val="0"/>
              </a:spcBef>
              <a:buClr>
                <a:schemeClr val="accent2">
                  <a:lumMod val="50000"/>
                </a:schemeClr>
              </a:buClr>
              <a:buFont typeface="Wingdings" pitchFamily="2" charset="2"/>
              <a:buChar char="§"/>
            </a:pPr>
            <a:r>
              <a:rPr lang="en-US" dirty="0" smtClean="0"/>
              <a:t>Considering sample size</a:t>
            </a:r>
          </a:p>
          <a:p>
            <a:pPr marL="341313" indent="-341313">
              <a:spcBef>
                <a:spcPts val="0"/>
              </a:spcBef>
              <a:buClr>
                <a:schemeClr val="accent2">
                  <a:lumMod val="50000"/>
                </a:schemeClr>
              </a:buClr>
              <a:buFont typeface="Wingdings" pitchFamily="2" charset="2"/>
              <a:buChar char="§"/>
            </a:pPr>
            <a:r>
              <a:rPr lang="en-US" dirty="0" smtClean="0"/>
              <a:t>Examining intermediate outcomes</a:t>
            </a:r>
          </a:p>
          <a:p>
            <a:pPr marL="341313" indent="-341313">
              <a:spcBef>
                <a:spcPts val="0"/>
              </a:spcBef>
              <a:buClr>
                <a:schemeClr val="accent2">
                  <a:lumMod val="50000"/>
                </a:schemeClr>
              </a:buClr>
              <a:buFont typeface="Wingdings" pitchFamily="2" charset="2"/>
              <a:buChar char="§"/>
            </a:pPr>
            <a:r>
              <a:rPr lang="en-US" dirty="0" smtClean="0"/>
              <a:t>Improved design of reports—charts, tables, narrative</a:t>
            </a:r>
          </a:p>
          <a:p>
            <a:pPr>
              <a:buFont typeface="Arial" pitchFamily="34" charset="0"/>
              <a:buChar char="•"/>
            </a:pPr>
            <a:endParaRPr lang="en-US" dirty="0" smtClean="0"/>
          </a:p>
          <a:p>
            <a:endParaRPr lang="en-US" dirty="0"/>
          </a:p>
        </p:txBody>
      </p:sp>
      <p:sp>
        <p:nvSpPr>
          <p:cNvPr id="4" name="Slide Number Placeholder 3"/>
          <p:cNvSpPr>
            <a:spLocks noGrp="1"/>
          </p:cNvSpPr>
          <p:nvPr>
            <p:ph type="sldNum" sz="quarter" idx="4294967295"/>
          </p:nvPr>
        </p:nvSpPr>
        <p:spPr>
          <a:xfrm>
            <a:off x="6934200" y="6400800"/>
            <a:ext cx="2133600" cy="320675"/>
          </a:xfrm>
          <a:prstGeom prst="rect">
            <a:avLst/>
          </a:prstGeom>
        </p:spPr>
        <p:txBody>
          <a:bodyPr/>
          <a:lstStyle/>
          <a:p>
            <a:pPr>
              <a:defRPr/>
            </a:pPr>
            <a:fld id="{F15FCA81-2962-4CA8-A6B2-00B4BE745874}" type="slidenum">
              <a:rPr lang="en-US" smtClean="0">
                <a:solidFill>
                  <a:srgbClr val="000000"/>
                </a:solidFill>
              </a:rPr>
              <a:pPr>
                <a:defRPr/>
              </a:pPr>
              <a:t>7</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Quality Improvement </a:t>
            </a:r>
            <a:endParaRPr lang="en-US" sz="3600" b="1" dirty="0"/>
          </a:p>
        </p:txBody>
      </p:sp>
      <p:sp>
        <p:nvSpPr>
          <p:cNvPr id="3" name="Content Placeholder 2"/>
          <p:cNvSpPr>
            <a:spLocks noGrp="1"/>
          </p:cNvSpPr>
          <p:nvPr>
            <p:ph idx="1"/>
          </p:nvPr>
        </p:nvSpPr>
        <p:spPr>
          <a:xfrm>
            <a:off x="457200" y="1371600"/>
            <a:ext cx="8382000" cy="4754563"/>
          </a:xfrm>
        </p:spPr>
        <p:txBody>
          <a:bodyPr>
            <a:normAutofit fontScale="92500" lnSpcReduction="10000"/>
          </a:bodyPr>
          <a:lstStyle/>
          <a:p>
            <a:pPr marL="457200" lvl="0" indent="-457200" algn="ctr">
              <a:spcBef>
                <a:spcPts val="600"/>
              </a:spcBef>
            </a:pPr>
            <a:r>
              <a:rPr lang="en-US" b="1" dirty="0" smtClean="0">
                <a:solidFill>
                  <a:srgbClr val="A88000"/>
                </a:solidFill>
              </a:rPr>
              <a:t>Integration of QI and Epidemiology: </a:t>
            </a:r>
          </a:p>
          <a:p>
            <a:pPr marL="457200" lvl="0" indent="-457200" algn="ctr">
              <a:spcBef>
                <a:spcPts val="600"/>
              </a:spcBef>
            </a:pPr>
            <a:r>
              <a:rPr lang="en-US" dirty="0" smtClean="0"/>
              <a:t>What is the Role of an Epidemiologist?</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Identify the QI priorities</a:t>
            </a:r>
          </a:p>
          <a:p>
            <a:pPr marL="457200" indent="-457200">
              <a:buFont typeface="Arial" panose="020B0604020202020204" pitchFamily="34" charset="0"/>
              <a:buChar char="•"/>
            </a:pPr>
            <a:r>
              <a:rPr lang="en-US" dirty="0" smtClean="0"/>
              <a:t>Justify the need for QI initiatives</a:t>
            </a:r>
          </a:p>
          <a:p>
            <a:pPr marL="457200" indent="-457200">
              <a:buFont typeface="Arial" panose="020B0604020202020204" pitchFamily="34" charset="0"/>
              <a:buChar char="•"/>
            </a:pPr>
            <a:r>
              <a:rPr lang="en-US" dirty="0" smtClean="0"/>
              <a:t>Select the best measures/indicators</a:t>
            </a:r>
          </a:p>
          <a:p>
            <a:pPr marL="457200" indent="-457200">
              <a:buFont typeface="Arial" panose="020B0604020202020204" pitchFamily="34" charset="0"/>
              <a:buChar char="•"/>
            </a:pPr>
            <a:r>
              <a:rPr lang="en-US" dirty="0"/>
              <a:t>Develop and test formulas and algorithms</a:t>
            </a:r>
          </a:p>
          <a:p>
            <a:pPr marL="457200" indent="-457200">
              <a:buFont typeface="Arial" panose="020B0604020202020204" pitchFamily="34" charset="0"/>
              <a:buChar char="•"/>
            </a:pPr>
            <a:r>
              <a:rPr lang="en-US" dirty="0" smtClean="0"/>
              <a:t>Design and test reporting mechanisms </a:t>
            </a:r>
          </a:p>
          <a:p>
            <a:pPr marL="457200" indent="-457200">
              <a:buFont typeface="Arial" panose="020B0604020202020204" pitchFamily="34" charset="0"/>
              <a:buChar char="•"/>
            </a:pPr>
            <a:r>
              <a:rPr lang="en-US" dirty="0" smtClean="0"/>
              <a:t>Assist with providing data on a timely basis</a:t>
            </a:r>
          </a:p>
          <a:p>
            <a:pPr marL="457200" indent="-457200">
              <a:buFont typeface="Arial" panose="020B0604020202020204" pitchFamily="34" charset="0"/>
              <a:buChar char="•"/>
            </a:pPr>
            <a:r>
              <a:rPr lang="en-US" dirty="0" smtClean="0"/>
              <a:t>Assess variability and opportunities for improvement </a:t>
            </a:r>
            <a:endParaRPr lang="en-US" dirty="0"/>
          </a:p>
          <a:p>
            <a:pPr marL="457200" indent="-457200">
              <a:buFont typeface="Arial" panose="020B0604020202020204" pitchFamily="34" charset="0"/>
              <a:buChar char="•"/>
            </a:pPr>
            <a:r>
              <a:rPr lang="en-US" dirty="0" smtClean="0"/>
              <a:t>Assess impact</a:t>
            </a:r>
          </a:p>
          <a:p>
            <a:pPr marL="457200" indent="-457200">
              <a:buFont typeface="Arial" panose="020B0604020202020204" pitchFamily="34" charset="0"/>
              <a:buChar char="•"/>
            </a:pPr>
            <a:r>
              <a:rPr lang="en-US" dirty="0" smtClean="0"/>
              <a:t>Connect QI and population-based analysis</a:t>
            </a:r>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36F011FD-6EAB-49A9-866B-607DF6C2766B}" type="slidenum">
              <a:rPr lang="en-US" smtClean="0"/>
              <a:pPr/>
              <a:t>8</a:t>
            </a:fld>
            <a:endParaRPr lang="en-US" dirty="0"/>
          </a:p>
        </p:txBody>
      </p:sp>
    </p:spTree>
    <p:extLst>
      <p:ext uri="{BB962C8B-B14F-4D97-AF65-F5344CB8AC3E}">
        <p14:creationId xmlns:p14="http://schemas.microsoft.com/office/powerpoint/2010/main" xmlns="" val="157994537"/>
      </p:ext>
    </p:extLst>
  </p:cSld>
  <p:clrMapOvr>
    <a:masterClrMapping/>
  </p:clrMapOvr>
</p:sld>
</file>

<file path=ppt/theme/theme1.xml><?xml version="1.0" encoding="utf-8"?>
<a:theme xmlns:a="http://schemas.openxmlformats.org/drawingml/2006/main" name="too many files">
  <a:themeElements>
    <a:clrScheme name="Too many fil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o many files desig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oo many fil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o many file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o many file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o many file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o many file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o many file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o many file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o many file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o many file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o many file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o many fil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o many file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evel 13">
    <a:dk1>
      <a:srgbClr val="000000"/>
    </a:dk1>
    <a:lt1>
      <a:srgbClr val="FFFFFF"/>
    </a:lt1>
    <a:dk2>
      <a:srgbClr val="0033CC"/>
    </a:dk2>
    <a:lt2>
      <a:srgbClr val="3399FF"/>
    </a:lt2>
    <a:accent1>
      <a:srgbClr val="FFFF00"/>
    </a:accent1>
    <a:accent2>
      <a:srgbClr val="FFFF00"/>
    </a:accent2>
    <a:accent3>
      <a:srgbClr val="FFFFFF"/>
    </a:accent3>
    <a:accent4>
      <a:srgbClr val="000000"/>
    </a:accent4>
    <a:accent5>
      <a:srgbClr val="FFFFAA"/>
    </a:accent5>
    <a:accent6>
      <a:srgbClr val="E7E700"/>
    </a:accent6>
    <a:hlink>
      <a:srgbClr val="00CCFF"/>
    </a:hlink>
    <a:folHlink>
      <a:srgbClr val="FFFF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evel 13">
    <a:dk1>
      <a:srgbClr val="000000"/>
    </a:dk1>
    <a:lt1>
      <a:srgbClr val="FFFFFF"/>
    </a:lt1>
    <a:dk2>
      <a:srgbClr val="0033CC"/>
    </a:dk2>
    <a:lt2>
      <a:srgbClr val="3399FF"/>
    </a:lt2>
    <a:accent1>
      <a:srgbClr val="FFFF00"/>
    </a:accent1>
    <a:accent2>
      <a:srgbClr val="FFFF00"/>
    </a:accent2>
    <a:accent3>
      <a:srgbClr val="FFFFFF"/>
    </a:accent3>
    <a:accent4>
      <a:srgbClr val="000000"/>
    </a:accent4>
    <a:accent5>
      <a:srgbClr val="FFFFAA"/>
    </a:accent5>
    <a:accent6>
      <a:srgbClr val="E7E700"/>
    </a:accent6>
    <a:hlink>
      <a:srgbClr val="00CCFF"/>
    </a:hlink>
    <a:folHlink>
      <a:srgbClr val="FFFF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Level 13">
    <a:dk1>
      <a:srgbClr val="000000"/>
    </a:dk1>
    <a:lt1>
      <a:srgbClr val="FFFFFF"/>
    </a:lt1>
    <a:dk2>
      <a:srgbClr val="0033CC"/>
    </a:dk2>
    <a:lt2>
      <a:srgbClr val="3399FF"/>
    </a:lt2>
    <a:accent1>
      <a:srgbClr val="FFFF00"/>
    </a:accent1>
    <a:accent2>
      <a:srgbClr val="FFFF00"/>
    </a:accent2>
    <a:accent3>
      <a:srgbClr val="FFFFFF"/>
    </a:accent3>
    <a:accent4>
      <a:srgbClr val="000000"/>
    </a:accent4>
    <a:accent5>
      <a:srgbClr val="FFFFAA"/>
    </a:accent5>
    <a:accent6>
      <a:srgbClr val="E7E700"/>
    </a:accent6>
    <a:hlink>
      <a:srgbClr val="00CCFF"/>
    </a:hlink>
    <a:folHlink>
      <a:srgbClr val="FFFF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too many files</Template>
  <TotalTime>4096</TotalTime>
  <Words>4931</Words>
  <Application>Microsoft Office PowerPoint</Application>
  <PresentationFormat>On-screen Show (4:3)</PresentationFormat>
  <Paragraphs>649</Paragraphs>
  <Slides>60</Slides>
  <Notes>31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too many files</vt:lpstr>
      <vt:lpstr>Friday June 5, 2015, 10:-11:30 Training Course in MCH Epidemiology   Analytic Methods for  Quality Improvement</vt:lpstr>
      <vt:lpstr>Quality Improvement</vt:lpstr>
      <vt:lpstr>Importance of Data for QI</vt:lpstr>
      <vt:lpstr>Quality Improvement </vt:lpstr>
      <vt:lpstr>Quality Improvement </vt:lpstr>
      <vt:lpstr>Quality Improvement</vt:lpstr>
      <vt:lpstr>Quality Improvement</vt:lpstr>
      <vt:lpstr>Quality Improvement </vt:lpstr>
      <vt:lpstr>Quality Improvement </vt:lpstr>
      <vt:lpstr>Quality Improvement </vt:lpstr>
      <vt:lpstr>Quality improvement  How to Analyze Variation Over Time</vt:lpstr>
      <vt:lpstr>Quality improvement  How to Analyze Variation Over Time</vt:lpstr>
      <vt:lpstr>Quality improvement  How to Analyze Variation Over Time</vt:lpstr>
      <vt:lpstr>Quality improvement  How to Analyze Variation Over Time</vt:lpstr>
      <vt:lpstr>Quality Improvement Four Simple "Rules" for Run Charts </vt:lpstr>
      <vt:lpstr>Quality Improvement Four Simple "Rules" for Run Charts</vt:lpstr>
      <vt:lpstr>Quality Improvement Four Simple "Rules" for Run Charts  </vt:lpstr>
      <vt:lpstr>Quality Improvement Four Simple "Rules" for Run Charts </vt:lpstr>
      <vt:lpstr>Quality Improvement Four Simple "Rules" for Run Charts </vt:lpstr>
      <vt:lpstr>Quality Improvement Four Simple "Rules" for Run Charts </vt:lpstr>
      <vt:lpstr>Quality Improvement Four Simple "Rules" for Run Charts </vt:lpstr>
      <vt:lpstr>Check-in Exercise: Which Charts Suggest a Real Change?  Why? </vt:lpstr>
      <vt:lpstr>Quality Improvement Control/Shewhart Charts</vt:lpstr>
      <vt:lpstr>Slide 23</vt:lpstr>
      <vt:lpstr>Slide 24</vt:lpstr>
      <vt:lpstr>Subgroups</vt:lpstr>
      <vt:lpstr>Slide 26</vt:lpstr>
      <vt:lpstr>Slide 27</vt:lpstr>
      <vt:lpstr>Slide 28</vt:lpstr>
      <vt:lpstr>Slide 29</vt:lpstr>
      <vt:lpstr>U.S. Infant Mortality Rate, 2000-2011*</vt:lpstr>
      <vt:lpstr>Slide 31</vt:lpstr>
      <vt:lpstr>When to revise limits?</vt:lpstr>
      <vt:lpstr>Control Charts for Population Data: Annual SUID by State – 1990-2013</vt:lpstr>
      <vt:lpstr>Slide 34</vt:lpstr>
      <vt:lpstr>Examples from the field</vt:lpstr>
      <vt:lpstr>Quality Improvement Minnesota : County WIC Data</vt:lpstr>
      <vt:lpstr>Quality Improvement</vt:lpstr>
      <vt:lpstr>Quality Improvement </vt:lpstr>
      <vt:lpstr>Quality Improvement Ohio Early Elective Delivery Data </vt:lpstr>
      <vt:lpstr>Quality Improvement Illinois: Birth Certificate Data</vt:lpstr>
      <vt:lpstr>Slide 41</vt:lpstr>
      <vt:lpstr>Where We’ve Come</vt:lpstr>
      <vt:lpstr>CoIIN Measure Selection Process</vt:lpstr>
      <vt:lpstr>Regions IV/VI Aims &amp; Primary Measures</vt:lpstr>
      <vt:lpstr>Data Submission/Sharing Process</vt:lpstr>
      <vt:lpstr>Non-Medically Indicated Early Term Deliveries Among Singleton, Term Deliveries*</vt:lpstr>
      <vt:lpstr>MCHB CoIIN—Percent of Non-Medically Indicated Early Term Deliveries Among Singleton Term Deliveries, Reg. IV/VI (Provisional)</vt:lpstr>
      <vt:lpstr>Preterm Birth*</vt:lpstr>
      <vt:lpstr>Infant Mortality*</vt:lpstr>
      <vt:lpstr>Data Challenges &amp; Lessons Learned</vt:lpstr>
      <vt:lpstr>Data Strengths &amp; Opportunities</vt:lpstr>
      <vt:lpstr>Some QI lessons/principles</vt:lpstr>
      <vt:lpstr>Bill’s Personal Discovery</vt:lpstr>
      <vt:lpstr>Deb’s Personal Discovery</vt:lpstr>
      <vt:lpstr>Differences between QI, Performance Measurement, and Research/Evaluation1</vt:lpstr>
      <vt:lpstr>Differences between QI, Performance Measurement, and Research/Evaluation1</vt:lpstr>
      <vt:lpstr>Home Visiting or Healthy Start Discussion</vt:lpstr>
      <vt:lpstr>References and Resources</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June 5, 2015, 10:-11:30 Training Course in MCH Epidemiology   Analytic Methods for  Quality Improvement</dc:title>
  <dc:creator>drose</dc:creator>
  <cp:lastModifiedBy>drose</cp:lastModifiedBy>
  <cp:revision>37</cp:revision>
  <dcterms:created xsi:type="dcterms:W3CDTF">2015-05-26T13:43:25Z</dcterms:created>
  <dcterms:modified xsi:type="dcterms:W3CDTF">2015-06-01T02:21:15Z</dcterms:modified>
</cp:coreProperties>
</file>