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sldIdLst>
    <p:sldId id="257" r:id="rId3"/>
    <p:sldId id="621" r:id="rId4"/>
    <p:sldId id="544" r:id="rId5"/>
    <p:sldId id="545" r:id="rId6"/>
    <p:sldId id="657" r:id="rId7"/>
    <p:sldId id="658" r:id="rId8"/>
    <p:sldId id="659" r:id="rId9"/>
    <p:sldId id="660" r:id="rId10"/>
    <p:sldId id="560" r:id="rId11"/>
    <p:sldId id="636" r:id="rId12"/>
    <p:sldId id="570" r:id="rId13"/>
    <p:sldId id="564" r:id="rId14"/>
    <p:sldId id="637" r:id="rId15"/>
    <p:sldId id="630" r:id="rId16"/>
    <p:sldId id="565" r:id="rId17"/>
    <p:sldId id="631" r:id="rId18"/>
    <p:sldId id="667" r:id="rId19"/>
    <p:sldId id="668" r:id="rId20"/>
    <p:sldId id="669" r:id="rId21"/>
    <p:sldId id="670" r:id="rId22"/>
    <p:sldId id="671" r:id="rId23"/>
    <p:sldId id="672" r:id="rId24"/>
    <p:sldId id="673" r:id="rId25"/>
    <p:sldId id="674" r:id="rId26"/>
    <p:sldId id="675" r:id="rId27"/>
    <p:sldId id="676" r:id="rId28"/>
    <p:sldId id="677" r:id="rId29"/>
    <p:sldId id="678" r:id="rId30"/>
    <p:sldId id="679" r:id="rId31"/>
    <p:sldId id="680" r:id="rId32"/>
    <p:sldId id="681" r:id="rId33"/>
    <p:sldId id="682" r:id="rId34"/>
    <p:sldId id="661" r:id="rId35"/>
    <p:sldId id="662" r:id="rId36"/>
    <p:sldId id="633" r:id="rId37"/>
    <p:sldId id="664" r:id="rId38"/>
    <p:sldId id="665" r:id="rId39"/>
    <p:sldId id="666" r:id="rId40"/>
    <p:sldId id="543" r:id="rId41"/>
    <p:sldId id="533" r:id="rId42"/>
    <p:sldId id="454" r:id="rId43"/>
    <p:sldId id="264"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2F0"/>
    <a:srgbClr val="CBD9EB"/>
    <a:srgbClr val="F58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9" autoAdjust="0"/>
  </p:normalViewPr>
  <p:slideViewPr>
    <p:cSldViewPr>
      <p:cViewPr varScale="1">
        <p:scale>
          <a:sx n="87" d="100"/>
          <a:sy n="87" d="100"/>
        </p:scale>
        <p:origin x="-75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innegak\AppData\Local\Microsoft\Windows\Temporary%20Internet%20Files\Content.IE5\5EB9OF1Z\ILPQCBirthCertificat_DATA_LABELS_2015-09-25_1617.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Birth Certificate Accuracy Initiative August Audit Data</a:t>
            </a:r>
            <a:endParaRPr lang="en-US">
              <a:effectLst/>
            </a:endParaRPr>
          </a:p>
          <a:p>
            <a:pPr>
              <a:defRPr/>
            </a:pPr>
            <a:r>
              <a:rPr lang="en-US" sz="1800" b="1" i="0" baseline="0">
                <a:effectLst/>
              </a:rPr>
              <a:t>September 25, 2015</a:t>
            </a:r>
            <a:endParaRPr lang="en-US">
              <a:effectLst/>
            </a:endParaRPr>
          </a:p>
        </c:rich>
      </c:tx>
      <c:layout/>
      <c:overlay val="0"/>
    </c:title>
    <c:autoTitleDeleted val="0"/>
    <c:plotArea>
      <c:layout/>
      <c:barChart>
        <c:barDir val="col"/>
        <c:grouping val="clustered"/>
        <c:varyColors val="0"/>
        <c:ser>
          <c:idx val="0"/>
          <c:order val="0"/>
          <c:spPr>
            <a:solidFill>
              <a:srgbClr val="FF0000"/>
            </a:solidFill>
          </c:spPr>
          <c:invertIfNegative val="0"/>
          <c:dPt>
            <c:idx val="8"/>
            <c:invertIfNegative val="0"/>
            <c:bubble3D val="0"/>
            <c:spPr>
              <a:solidFill>
                <a:srgbClr val="FFFF00"/>
              </a:solidFill>
            </c:spPr>
          </c:dPt>
          <c:dPt>
            <c:idx val="9"/>
            <c:invertIfNegative val="0"/>
            <c:bubble3D val="0"/>
            <c:spPr>
              <a:solidFill>
                <a:srgbClr val="FFFF00"/>
              </a:solidFill>
            </c:spPr>
          </c:dPt>
          <c:dPt>
            <c:idx val="10"/>
            <c:invertIfNegative val="0"/>
            <c:bubble3D val="0"/>
            <c:spPr>
              <a:solidFill>
                <a:srgbClr val="92D050"/>
              </a:solidFill>
            </c:spPr>
          </c:dPt>
          <c:dPt>
            <c:idx val="11"/>
            <c:invertIfNegative val="0"/>
            <c:bubble3D val="0"/>
            <c:spPr>
              <a:solidFill>
                <a:srgbClr val="92D050"/>
              </a:solidFill>
            </c:spPr>
          </c:dPt>
          <c:dPt>
            <c:idx val="12"/>
            <c:invertIfNegative val="0"/>
            <c:bubble3D val="0"/>
            <c:spPr>
              <a:solidFill>
                <a:srgbClr val="92D050"/>
              </a:solidFill>
            </c:spPr>
          </c:dPt>
          <c:dPt>
            <c:idx val="13"/>
            <c:invertIfNegative val="0"/>
            <c:bubble3D val="0"/>
            <c:spPr>
              <a:solidFill>
                <a:srgbClr val="92D050"/>
              </a:solidFill>
            </c:spPr>
          </c:dPt>
          <c:dPt>
            <c:idx val="14"/>
            <c:invertIfNegative val="0"/>
            <c:bubble3D val="0"/>
            <c:spPr>
              <a:solidFill>
                <a:srgbClr val="92D050"/>
              </a:solidFill>
            </c:spPr>
          </c:dPt>
          <c:dPt>
            <c:idx val="15"/>
            <c:invertIfNegative val="0"/>
            <c:bubble3D val="0"/>
            <c:spPr>
              <a:solidFill>
                <a:srgbClr val="92D050"/>
              </a:solidFill>
            </c:spPr>
          </c:dPt>
          <c:dPt>
            <c:idx val="16"/>
            <c:invertIfNegative val="0"/>
            <c:bubble3D val="0"/>
            <c:spPr>
              <a:solidFill>
                <a:srgbClr val="92D050"/>
              </a:solidFill>
            </c:spPr>
          </c:dPt>
          <c:dLbls>
            <c:dLbl>
              <c:idx val="2"/>
              <c:layout>
                <c:manualLayout>
                  <c:x val="-1.2254900778244321E-3"/>
                  <c:y val="5.813953488372092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
                  <c:y val="5.813953488372092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0"/>
                  <c:y val="-1.356589147286821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4.4934117104139856E-17"/>
                  <c:y val="-7.751937984496123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0"/>
                  <c:y val="-5.8141060855765123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0"/>
                  <c:y val="-5.8139534883721112E-3"/>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Sheet4!$A$2:$A$18</c:f>
              <c:strCache>
                <c:ptCount val="17"/>
                <c:pt idx="0">
                  <c:v>Prenatal Care</c:v>
                </c:pt>
                <c:pt idx="1">
                  <c:v>Infant Feeding</c:v>
                </c:pt>
                <c:pt idx="2">
                  <c:v>WIC</c:v>
                </c:pt>
                <c:pt idx="3">
                  <c:v>LMP</c:v>
                </c:pt>
                <c:pt idx="4">
                  <c:v>SSN</c:v>
                </c:pt>
                <c:pt idx="5">
                  <c:v>Augmentation</c:v>
                </c:pt>
                <c:pt idx="6">
                  <c:v>Gestation at Delivery</c:v>
                </c:pt>
                <c:pt idx="7">
                  <c:v>Antibiotics</c:v>
                </c:pt>
                <c:pt idx="8">
                  <c:v>Payment</c:v>
                </c:pt>
                <c:pt idx="9">
                  <c:v>Induction</c:v>
                </c:pt>
                <c:pt idx="10">
                  <c:v>Prev Preterm Delivery</c:v>
                </c:pt>
                <c:pt idx="11">
                  <c:v>HTN</c:v>
                </c:pt>
                <c:pt idx="12">
                  <c:v>ANS</c:v>
                </c:pt>
                <c:pt idx="13">
                  <c:v>Assisted Ventilation</c:v>
                </c:pt>
                <c:pt idx="14">
                  <c:v>Fetal Intolerance</c:v>
                </c:pt>
                <c:pt idx="15">
                  <c:v>NICU Admission</c:v>
                </c:pt>
                <c:pt idx="16">
                  <c:v>Maternal Transfusion</c:v>
                </c:pt>
              </c:strCache>
            </c:strRef>
          </c:cat>
          <c:val>
            <c:numRef>
              <c:f>Sheet4!$B$2:$B$18</c:f>
              <c:numCache>
                <c:formatCode>General</c:formatCode>
                <c:ptCount val="17"/>
                <c:pt idx="0">
                  <c:v>0.87971698113207553</c:v>
                </c:pt>
                <c:pt idx="1">
                  <c:v>0.89179548156956001</c:v>
                </c:pt>
                <c:pt idx="2">
                  <c:v>0.9042553191489362</c:v>
                </c:pt>
                <c:pt idx="3">
                  <c:v>0.90791027154663517</c:v>
                </c:pt>
                <c:pt idx="4">
                  <c:v>0.92822966507177029</c:v>
                </c:pt>
                <c:pt idx="5">
                  <c:v>0.93095238095238098</c:v>
                </c:pt>
                <c:pt idx="6">
                  <c:v>0.93364928909952605</c:v>
                </c:pt>
                <c:pt idx="7">
                  <c:v>0.93428912783751494</c:v>
                </c:pt>
                <c:pt idx="8">
                  <c:v>0.9492924528301887</c:v>
                </c:pt>
                <c:pt idx="9">
                  <c:v>0.95400943396226412</c:v>
                </c:pt>
                <c:pt idx="10">
                  <c:v>0.95990566037735847</c:v>
                </c:pt>
                <c:pt idx="11">
                  <c:v>0.96331360946745559</c:v>
                </c:pt>
                <c:pt idx="12">
                  <c:v>0.97142857142857142</c:v>
                </c:pt>
                <c:pt idx="13">
                  <c:v>0.97727272727272729</c:v>
                </c:pt>
                <c:pt idx="14">
                  <c:v>0.98205741626794263</c:v>
                </c:pt>
                <c:pt idx="15">
                  <c:v>0.98578199052132698</c:v>
                </c:pt>
                <c:pt idx="16">
                  <c:v>0.99041916167664668</c:v>
                </c:pt>
              </c:numCache>
            </c:numRef>
          </c:val>
        </c:ser>
        <c:dLbls>
          <c:dLblPos val="outEnd"/>
          <c:showLegendKey val="0"/>
          <c:showVal val="1"/>
          <c:showCatName val="0"/>
          <c:showSerName val="0"/>
          <c:showPercent val="0"/>
          <c:showBubbleSize val="0"/>
        </c:dLbls>
        <c:gapWidth val="150"/>
        <c:axId val="42273792"/>
        <c:axId val="42291968"/>
      </c:barChart>
      <c:scatterChart>
        <c:scatterStyle val="lineMarker"/>
        <c:varyColors val="0"/>
        <c:ser>
          <c:idx val="1"/>
          <c:order val="1"/>
          <c:spPr>
            <a:ln>
              <a:solidFill>
                <a:srgbClr val="FF0000"/>
              </a:solidFill>
              <a:prstDash val="dash"/>
            </a:ln>
          </c:spPr>
          <c:marker>
            <c:symbol val="none"/>
          </c:marker>
          <c:xVal>
            <c:numRef>
              <c:f>Sheet4!$E$2:$E$3</c:f>
              <c:numCache>
                <c:formatCode>General</c:formatCode>
                <c:ptCount val="2"/>
                <c:pt idx="0">
                  <c:v>0</c:v>
                </c:pt>
                <c:pt idx="1">
                  <c:v>1</c:v>
                </c:pt>
              </c:numCache>
            </c:numRef>
          </c:xVal>
          <c:yVal>
            <c:numRef>
              <c:f>Sheet4!$F$2:$F$3</c:f>
              <c:numCache>
                <c:formatCode>General</c:formatCode>
                <c:ptCount val="2"/>
                <c:pt idx="0">
                  <c:v>0.95</c:v>
                </c:pt>
                <c:pt idx="1">
                  <c:v>0.95</c:v>
                </c:pt>
              </c:numCache>
            </c:numRef>
          </c:yVal>
          <c:smooth val="0"/>
        </c:ser>
        <c:ser>
          <c:idx val="2"/>
          <c:order val="2"/>
          <c:spPr>
            <a:ln>
              <a:solidFill>
                <a:srgbClr val="00B0F0"/>
              </a:solidFill>
              <a:prstDash val="lgDashDot"/>
            </a:ln>
          </c:spPr>
          <c:marker>
            <c:symbol val="none"/>
          </c:marker>
          <c:xVal>
            <c:numRef>
              <c:f>Sheet4!$H$2:$H$3</c:f>
              <c:numCache>
                <c:formatCode>General</c:formatCode>
                <c:ptCount val="2"/>
                <c:pt idx="0">
                  <c:v>0</c:v>
                </c:pt>
                <c:pt idx="1">
                  <c:v>1</c:v>
                </c:pt>
              </c:numCache>
            </c:numRef>
          </c:xVal>
          <c:yVal>
            <c:numRef>
              <c:f>Sheet4!$I$2:$I$3</c:f>
              <c:numCache>
                <c:formatCode>General</c:formatCode>
                <c:ptCount val="2"/>
                <c:pt idx="0">
                  <c:v>0.87</c:v>
                </c:pt>
                <c:pt idx="1">
                  <c:v>0.87</c:v>
                </c:pt>
              </c:numCache>
            </c:numRef>
          </c:yVal>
          <c:smooth val="0"/>
        </c:ser>
        <c:ser>
          <c:idx val="3"/>
          <c:order val="3"/>
          <c:spPr>
            <a:ln w="38100">
              <a:solidFill>
                <a:schemeClr val="tx1"/>
              </a:solidFill>
              <a:prstDash val="sysDot"/>
            </a:ln>
          </c:spPr>
          <c:marker>
            <c:symbol val="none"/>
          </c:marker>
          <c:xVal>
            <c:numRef>
              <c:f>Sheet4!$K$2:$K$3</c:f>
              <c:numCache>
                <c:formatCode>General</c:formatCode>
                <c:ptCount val="2"/>
                <c:pt idx="0">
                  <c:v>0</c:v>
                </c:pt>
                <c:pt idx="1">
                  <c:v>1</c:v>
                </c:pt>
              </c:numCache>
            </c:numRef>
          </c:xVal>
          <c:yVal>
            <c:numRef>
              <c:f>Sheet4!$L$2:$L$3</c:f>
              <c:numCache>
                <c:formatCode>General</c:formatCode>
                <c:ptCount val="2"/>
                <c:pt idx="0">
                  <c:v>0.94371115301347863</c:v>
                </c:pt>
                <c:pt idx="1">
                  <c:v>0.94371115301347863</c:v>
                </c:pt>
              </c:numCache>
            </c:numRef>
          </c:yVal>
          <c:smooth val="0"/>
        </c:ser>
        <c:dLbls>
          <c:showLegendKey val="0"/>
          <c:showVal val="0"/>
          <c:showCatName val="0"/>
          <c:showSerName val="0"/>
          <c:showPercent val="0"/>
          <c:showBubbleSize val="0"/>
        </c:dLbls>
        <c:axId val="42303872"/>
        <c:axId val="42293888"/>
      </c:scatterChart>
      <c:catAx>
        <c:axId val="42273792"/>
        <c:scaling>
          <c:orientation val="minMax"/>
        </c:scaling>
        <c:delete val="0"/>
        <c:axPos val="b"/>
        <c:numFmt formatCode="General" sourceLinked="0"/>
        <c:majorTickMark val="out"/>
        <c:minorTickMark val="none"/>
        <c:tickLblPos val="nextTo"/>
        <c:crossAx val="42291968"/>
        <c:crosses val="autoZero"/>
        <c:auto val="1"/>
        <c:lblAlgn val="ctr"/>
        <c:lblOffset val="100"/>
        <c:noMultiLvlLbl val="0"/>
      </c:catAx>
      <c:valAx>
        <c:axId val="42291968"/>
        <c:scaling>
          <c:orientation val="minMax"/>
          <c:max val="1"/>
          <c:min val="0"/>
        </c:scaling>
        <c:delete val="0"/>
        <c:axPos val="l"/>
        <c:title>
          <c:tx>
            <c:rich>
              <a:bodyPr rot="-5400000" vert="horz"/>
              <a:lstStyle/>
              <a:p>
                <a:pPr>
                  <a:defRPr/>
                </a:pPr>
                <a:r>
                  <a:rPr lang="en-US"/>
                  <a:t>Percent</a:t>
                </a:r>
                <a:r>
                  <a:rPr lang="en-US" baseline="0"/>
                  <a:t> Accuracy</a:t>
                </a:r>
                <a:endParaRPr lang="en-US"/>
              </a:p>
            </c:rich>
          </c:tx>
          <c:layout/>
          <c:overlay val="0"/>
        </c:title>
        <c:numFmt formatCode="0.0%" sourceLinked="0"/>
        <c:majorTickMark val="out"/>
        <c:minorTickMark val="none"/>
        <c:tickLblPos val="nextTo"/>
        <c:crossAx val="42273792"/>
        <c:crosses val="autoZero"/>
        <c:crossBetween val="between"/>
      </c:valAx>
      <c:valAx>
        <c:axId val="42293888"/>
        <c:scaling>
          <c:orientation val="minMax"/>
        </c:scaling>
        <c:delete val="1"/>
        <c:axPos val="r"/>
        <c:numFmt formatCode="General" sourceLinked="1"/>
        <c:majorTickMark val="out"/>
        <c:minorTickMark val="none"/>
        <c:tickLblPos val="nextTo"/>
        <c:crossAx val="42303872"/>
        <c:crosses val="max"/>
        <c:crossBetween val="midCat"/>
      </c:valAx>
      <c:valAx>
        <c:axId val="42303872"/>
        <c:scaling>
          <c:orientation val="minMax"/>
          <c:max val="1"/>
          <c:min val="0"/>
        </c:scaling>
        <c:delete val="1"/>
        <c:axPos val="t"/>
        <c:numFmt formatCode="General" sourceLinked="1"/>
        <c:majorTickMark val="out"/>
        <c:minorTickMark val="none"/>
        <c:tickLblPos val="nextTo"/>
        <c:crossAx val="42293888"/>
        <c:crosses val="max"/>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76E249-13D8-4788-BEB2-ED562DE87A17}" type="datetimeFigureOut">
              <a:rPr lang="en-US" smtClean="0"/>
              <a:pPr/>
              <a:t>9/28/2015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1A400F9-CF10-4F94-84BB-F76AD0810D3E}" type="slidenum">
              <a:rPr lang="en-US" smtClean="0"/>
              <a:pPr/>
              <a:t>‹#›</a:t>
            </a:fld>
            <a:endParaRPr lang="en-US"/>
          </a:p>
        </p:txBody>
      </p:sp>
    </p:spTree>
    <p:extLst>
      <p:ext uri="{BB962C8B-B14F-4D97-AF65-F5344CB8AC3E}">
        <p14:creationId xmlns:p14="http://schemas.microsoft.com/office/powerpoint/2010/main" val="152570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a:t>
            </a:fld>
            <a:endParaRPr lang="en-US"/>
          </a:p>
        </p:txBody>
      </p:sp>
    </p:spTree>
    <p:extLst>
      <p:ext uri="{BB962C8B-B14F-4D97-AF65-F5344CB8AC3E}">
        <p14:creationId xmlns:p14="http://schemas.microsoft.com/office/powerpoint/2010/main" val="4030768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83444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12</a:t>
            </a:fld>
            <a:endParaRPr lang="en-US"/>
          </a:p>
        </p:txBody>
      </p:sp>
    </p:spTree>
    <p:extLst>
      <p:ext uri="{BB962C8B-B14F-4D97-AF65-F5344CB8AC3E}">
        <p14:creationId xmlns:p14="http://schemas.microsoft.com/office/powerpoint/2010/main" val="1115512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13</a:t>
            </a:fld>
            <a:endParaRPr lang="en-US"/>
          </a:p>
        </p:txBody>
      </p:sp>
    </p:spTree>
    <p:extLst>
      <p:ext uri="{BB962C8B-B14F-4D97-AF65-F5344CB8AC3E}">
        <p14:creationId xmlns:p14="http://schemas.microsoft.com/office/powerpoint/2010/main" val="111551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14</a:t>
            </a:fld>
            <a:endParaRPr lang="en-US"/>
          </a:p>
        </p:txBody>
      </p:sp>
    </p:spTree>
    <p:extLst>
      <p:ext uri="{BB962C8B-B14F-4D97-AF65-F5344CB8AC3E}">
        <p14:creationId xmlns:p14="http://schemas.microsoft.com/office/powerpoint/2010/main" val="1115512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15</a:t>
            </a:fld>
            <a:endParaRPr lang="en-US"/>
          </a:p>
        </p:txBody>
      </p:sp>
    </p:spTree>
    <p:extLst>
      <p:ext uri="{BB962C8B-B14F-4D97-AF65-F5344CB8AC3E}">
        <p14:creationId xmlns:p14="http://schemas.microsoft.com/office/powerpoint/2010/main" val="1115512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16</a:t>
            </a:fld>
            <a:endParaRPr lang="en-US"/>
          </a:p>
        </p:txBody>
      </p:sp>
    </p:spTree>
    <p:extLst>
      <p:ext uri="{BB962C8B-B14F-4D97-AF65-F5344CB8AC3E}">
        <p14:creationId xmlns:p14="http://schemas.microsoft.com/office/powerpoint/2010/main" val="1115512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5111051D-FF27-4A2B-96D9-536999B239E1}" type="slidenum">
              <a:rPr lang="en-US" altLang="en-US">
                <a:cs typeface="Arial" charset="0"/>
              </a:rPr>
              <a:pPr/>
              <a:t>3</a:t>
            </a:fld>
            <a:endParaRPr lang="en-US" altLang="en-US">
              <a:cs typeface="Arial" charset="0"/>
            </a:endParaRPr>
          </a:p>
        </p:txBody>
      </p:sp>
    </p:spTree>
    <p:extLst>
      <p:ext uri="{BB962C8B-B14F-4D97-AF65-F5344CB8AC3E}">
        <p14:creationId xmlns:p14="http://schemas.microsoft.com/office/powerpoint/2010/main" val="105262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68288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41</a:t>
            </a:fld>
            <a:endParaRPr lang="en-US"/>
          </a:p>
        </p:txBody>
      </p:sp>
    </p:spTree>
    <p:extLst>
      <p:ext uri="{BB962C8B-B14F-4D97-AF65-F5344CB8AC3E}">
        <p14:creationId xmlns:p14="http://schemas.microsoft.com/office/powerpoint/2010/main" val="1532023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42</a:t>
            </a:fld>
            <a:endParaRPr lang="en-US"/>
          </a:p>
        </p:txBody>
      </p:sp>
    </p:spTree>
    <p:extLst>
      <p:ext uri="{BB962C8B-B14F-4D97-AF65-F5344CB8AC3E}">
        <p14:creationId xmlns:p14="http://schemas.microsoft.com/office/powerpoint/2010/main" val="381784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AA3D2005-F5B6-4EC8-89B8-5B09B9EF6A0C}" type="slidenum">
              <a:rPr lang="en-US" altLang="en-US">
                <a:cs typeface="Arial" charset="0"/>
              </a:rPr>
              <a:pPr/>
              <a:t>4</a:t>
            </a:fld>
            <a:endParaRPr lang="en-US" altLang="en-US">
              <a:cs typeface="Arial" charset="0"/>
            </a:endParaRPr>
          </a:p>
        </p:txBody>
      </p:sp>
    </p:spTree>
    <p:extLst>
      <p:ext uri="{BB962C8B-B14F-4D97-AF65-F5344CB8AC3E}">
        <p14:creationId xmlns:p14="http://schemas.microsoft.com/office/powerpoint/2010/main" val="154205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AA3D2005-F5B6-4EC8-89B8-5B09B9EF6A0C}" type="slidenum">
              <a:rPr lang="en-US" altLang="en-US">
                <a:cs typeface="Arial" charset="0"/>
              </a:rPr>
              <a:pPr/>
              <a:t>5</a:t>
            </a:fld>
            <a:endParaRPr lang="en-US" altLang="en-US">
              <a:cs typeface="Arial" charset="0"/>
            </a:endParaRPr>
          </a:p>
        </p:txBody>
      </p:sp>
    </p:spTree>
    <p:extLst>
      <p:ext uri="{BB962C8B-B14F-4D97-AF65-F5344CB8AC3E}">
        <p14:creationId xmlns:p14="http://schemas.microsoft.com/office/powerpoint/2010/main" val="1542051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AA3D2005-F5B6-4EC8-89B8-5B09B9EF6A0C}" type="slidenum">
              <a:rPr lang="en-US" altLang="en-US">
                <a:cs typeface="Arial" charset="0"/>
              </a:rPr>
              <a:pPr/>
              <a:t>6</a:t>
            </a:fld>
            <a:endParaRPr lang="en-US" altLang="en-US">
              <a:cs typeface="Arial" charset="0"/>
            </a:endParaRPr>
          </a:p>
        </p:txBody>
      </p:sp>
    </p:spTree>
    <p:extLst>
      <p:ext uri="{BB962C8B-B14F-4D97-AF65-F5344CB8AC3E}">
        <p14:creationId xmlns:p14="http://schemas.microsoft.com/office/powerpoint/2010/main" val="154205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AA3D2005-F5B6-4EC8-89B8-5B09B9EF6A0C}" type="slidenum">
              <a:rPr lang="en-US" altLang="en-US">
                <a:cs typeface="Arial" charset="0"/>
              </a:rPr>
              <a:pPr/>
              <a:t>7</a:t>
            </a:fld>
            <a:endParaRPr lang="en-US" altLang="en-US">
              <a:cs typeface="Arial" charset="0"/>
            </a:endParaRPr>
          </a:p>
        </p:txBody>
      </p:sp>
    </p:spTree>
    <p:extLst>
      <p:ext uri="{BB962C8B-B14F-4D97-AF65-F5344CB8AC3E}">
        <p14:creationId xmlns:p14="http://schemas.microsoft.com/office/powerpoint/2010/main" val="1542051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AA3D2005-F5B6-4EC8-89B8-5B09B9EF6A0C}" type="slidenum">
              <a:rPr lang="en-US" altLang="en-US">
                <a:cs typeface="Arial" charset="0"/>
              </a:rPr>
              <a:pPr/>
              <a:t>8</a:t>
            </a:fld>
            <a:endParaRPr lang="en-US" altLang="en-US">
              <a:cs typeface="Arial" charset="0"/>
            </a:endParaRPr>
          </a:p>
        </p:txBody>
      </p:sp>
    </p:spTree>
    <p:extLst>
      <p:ext uri="{BB962C8B-B14F-4D97-AF65-F5344CB8AC3E}">
        <p14:creationId xmlns:p14="http://schemas.microsoft.com/office/powerpoint/2010/main" val="154205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D041E54-936B-4420-983E-DEEFADB0312C}"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24793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10</a:t>
            </a:fld>
            <a:endParaRPr lang="en-US"/>
          </a:p>
        </p:txBody>
      </p:sp>
    </p:spTree>
    <p:extLst>
      <p:ext uri="{BB962C8B-B14F-4D97-AF65-F5344CB8AC3E}">
        <p14:creationId xmlns:p14="http://schemas.microsoft.com/office/powerpoint/2010/main" val="111551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8D524B-90AA-4853-A2A9-32D307F93715}" type="datetime1">
              <a:rPr lang="en-US" altLang="ja-JP"/>
              <a:pPr>
                <a:defRPr/>
              </a:pPr>
              <a:t>9/28/2015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58EECD-92A9-4F6E-9B05-5D3298B3ABA1}" type="slidenum">
              <a:rPr lang="en-US" altLang="en-US"/>
              <a:pPr>
                <a:defRPr/>
              </a:pPr>
              <a:t>‹#›</a:t>
            </a:fld>
            <a:endParaRPr lang="en-US" altLang="en-US"/>
          </a:p>
        </p:txBody>
      </p:sp>
    </p:spTree>
    <p:extLst>
      <p:ext uri="{BB962C8B-B14F-4D97-AF65-F5344CB8AC3E}">
        <p14:creationId xmlns:p14="http://schemas.microsoft.com/office/powerpoint/2010/main" val="12160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D3671-A3CD-47FE-BFFE-C2129B3CA844}" type="datetime1">
              <a:rPr lang="en-US" altLang="ja-JP"/>
              <a:pPr>
                <a:defRPr/>
              </a:pPr>
              <a:t>9/28/2015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714A2C-0BB4-4C83-90C6-356E631A038C}" type="slidenum">
              <a:rPr lang="en-US" altLang="en-US"/>
              <a:pPr>
                <a:defRPr/>
              </a:pPr>
              <a:t>‹#›</a:t>
            </a:fld>
            <a:endParaRPr lang="en-US" altLang="en-US"/>
          </a:p>
        </p:txBody>
      </p:sp>
    </p:spTree>
    <p:extLst>
      <p:ext uri="{BB962C8B-B14F-4D97-AF65-F5344CB8AC3E}">
        <p14:creationId xmlns:p14="http://schemas.microsoft.com/office/powerpoint/2010/main" val="213061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EE58F-D2EE-495C-98E7-9C9A5786E11E}" type="datetime1">
              <a:rPr lang="en-US" altLang="ja-JP"/>
              <a:pPr>
                <a:defRPr/>
              </a:pPr>
              <a:t>9/28/2015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01C12F-6FCB-4092-9F5E-1F701CFFA5F9}" type="slidenum">
              <a:rPr lang="en-US" altLang="en-US"/>
              <a:pPr>
                <a:defRPr/>
              </a:pPr>
              <a:t>‹#›</a:t>
            </a:fld>
            <a:endParaRPr lang="en-US" altLang="en-US"/>
          </a:p>
        </p:txBody>
      </p:sp>
    </p:spTree>
    <p:extLst>
      <p:ext uri="{BB962C8B-B14F-4D97-AF65-F5344CB8AC3E}">
        <p14:creationId xmlns:p14="http://schemas.microsoft.com/office/powerpoint/2010/main" val="1254300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12AC3B1-4079-4E5A-A773-FC8D2B2EF638}" type="datetimeFigureOut">
              <a:rPr lang="en-US" smtClean="0">
                <a:solidFill>
                  <a:srgbClr val="D6ECFF"/>
                </a:solidFill>
              </a:rPr>
              <a:pPr/>
              <a:t>9/28/2015</a:t>
            </a:fld>
            <a:endParaRPr lang="en-US" dirty="0">
              <a:solidFill>
                <a:srgbClr val="D6ECFF"/>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FE7A22A-CB69-456C-9C39-A19D67374E8F}"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D6ECFF"/>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785714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2AC3B1-4079-4E5A-A773-FC8D2B2EF638}" type="datetimeFigureOut">
              <a:rPr lang="en-US" smtClean="0">
                <a:solidFill>
                  <a:srgbClr val="4E5B6F"/>
                </a:solidFill>
              </a:rPr>
              <a:pPr/>
              <a:t>9/28/2015</a:t>
            </a:fld>
            <a:endParaRPr lang="en-US" dirty="0">
              <a:solidFill>
                <a:srgbClr val="4E5B6F"/>
              </a:solidFill>
            </a:endParaRPr>
          </a:p>
        </p:txBody>
      </p:sp>
      <p:sp>
        <p:nvSpPr>
          <p:cNvPr id="5" name="Footer Placeholder 4"/>
          <p:cNvSpPr>
            <a:spLocks noGrp="1"/>
          </p:cNvSpPr>
          <p:nvPr>
            <p:ph type="ftr" sz="quarter" idx="11"/>
          </p:nvPr>
        </p:nvSpPr>
        <p:spPr/>
        <p:txBody>
          <a:bodyPr/>
          <a:lstStyle/>
          <a:p>
            <a:endParaRPr lang="en-US" dirty="0">
              <a:solidFill>
                <a:srgbClr val="4E5B6F"/>
              </a:solidFill>
            </a:endParaRPr>
          </a:p>
        </p:txBody>
      </p:sp>
      <p:sp>
        <p:nvSpPr>
          <p:cNvPr id="6" name="Slide Number Placeholder 5"/>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dirty="0">
              <a:solidFill>
                <a:srgbClr val="4E5B6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1332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12AC3B1-4079-4E5A-A773-FC8D2B2EF638}" type="datetimeFigureOut">
              <a:rPr lang="en-US" smtClean="0"/>
              <a:pPr/>
              <a:t>9/28/2015</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FE7A22A-CB69-456C-9C39-A19D67374E8F}" type="slidenum">
              <a:rPr lang="en-US" smtClean="0">
                <a:solidFill>
                  <a:srgbClr val="D6ECFF"/>
                </a:solidFill>
              </a:rPr>
              <a:pPr/>
              <a:t>‹#›</a:t>
            </a:fld>
            <a:endParaRPr lang="en-US" dirty="0">
              <a:solidFill>
                <a:srgbClr val="D6ECFF"/>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384218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2AC3B1-4079-4E5A-A773-FC8D2B2EF638}" type="datetimeFigureOut">
              <a:rPr lang="en-US" smtClean="0">
                <a:solidFill>
                  <a:srgbClr val="4E5B6F"/>
                </a:solidFill>
              </a:rPr>
              <a:pPr/>
              <a:t>9/28/2015</a:t>
            </a:fld>
            <a:endParaRPr lang="en-US" dirty="0">
              <a:solidFill>
                <a:srgbClr val="4E5B6F"/>
              </a:solidFill>
            </a:endParaRPr>
          </a:p>
        </p:txBody>
      </p:sp>
      <p:sp>
        <p:nvSpPr>
          <p:cNvPr id="6" name="Footer Placeholder 5"/>
          <p:cNvSpPr>
            <a:spLocks noGrp="1"/>
          </p:cNvSpPr>
          <p:nvPr>
            <p:ph type="ftr" sz="quarter" idx="11"/>
          </p:nvPr>
        </p:nvSpPr>
        <p:spPr/>
        <p:txBody>
          <a:bodyPr/>
          <a:lstStyle/>
          <a:p>
            <a:endParaRPr lang="en-US" dirty="0">
              <a:solidFill>
                <a:srgbClr val="4E5B6F"/>
              </a:solidFill>
            </a:endParaRPr>
          </a:p>
        </p:txBody>
      </p:sp>
      <p:sp>
        <p:nvSpPr>
          <p:cNvPr id="7" name="Slide Number Placeholder 6"/>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dirty="0">
              <a:solidFill>
                <a:srgbClr val="4E5B6F"/>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7984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2AC3B1-4079-4E5A-A773-FC8D2B2EF638}" type="datetimeFigureOut">
              <a:rPr lang="en-US" smtClean="0">
                <a:solidFill>
                  <a:srgbClr val="4E5B6F"/>
                </a:solidFill>
              </a:rPr>
              <a:pPr/>
              <a:t>9/28/2015</a:t>
            </a:fld>
            <a:endParaRPr lang="en-US" dirty="0">
              <a:solidFill>
                <a:srgbClr val="4E5B6F"/>
              </a:solidFill>
            </a:endParaRPr>
          </a:p>
        </p:txBody>
      </p:sp>
      <p:sp>
        <p:nvSpPr>
          <p:cNvPr id="8" name="Footer Placeholder 7"/>
          <p:cNvSpPr>
            <a:spLocks noGrp="1"/>
          </p:cNvSpPr>
          <p:nvPr>
            <p:ph type="ftr" sz="quarter" idx="11"/>
          </p:nvPr>
        </p:nvSpPr>
        <p:spPr/>
        <p:txBody>
          <a:bodyPr/>
          <a:lstStyle/>
          <a:p>
            <a:endParaRPr lang="en-US" dirty="0">
              <a:solidFill>
                <a:srgbClr val="4E5B6F"/>
              </a:solidFill>
            </a:endParaRPr>
          </a:p>
        </p:txBody>
      </p:sp>
      <p:sp>
        <p:nvSpPr>
          <p:cNvPr id="9" name="Slide Number Placeholder 8"/>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dirty="0">
              <a:solidFill>
                <a:srgbClr val="4E5B6F"/>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823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2AC3B1-4079-4E5A-A773-FC8D2B2EF638}" type="datetimeFigureOut">
              <a:rPr lang="en-US" smtClean="0">
                <a:solidFill>
                  <a:srgbClr val="4E5B6F"/>
                </a:solidFill>
              </a:rPr>
              <a:pPr/>
              <a:t>9/28/2015</a:t>
            </a:fld>
            <a:endParaRPr lang="en-US" dirty="0">
              <a:solidFill>
                <a:srgbClr val="4E5B6F"/>
              </a:solidFill>
            </a:endParaRPr>
          </a:p>
        </p:txBody>
      </p:sp>
      <p:sp>
        <p:nvSpPr>
          <p:cNvPr id="4" name="Footer Placeholder 3"/>
          <p:cNvSpPr>
            <a:spLocks noGrp="1"/>
          </p:cNvSpPr>
          <p:nvPr>
            <p:ph type="ftr" sz="quarter" idx="11"/>
          </p:nvPr>
        </p:nvSpPr>
        <p:spPr/>
        <p:txBody>
          <a:bodyPr/>
          <a:lstStyle/>
          <a:p>
            <a:endParaRPr lang="en-US" dirty="0">
              <a:solidFill>
                <a:srgbClr val="4E5B6F"/>
              </a:solidFill>
            </a:endParaRPr>
          </a:p>
        </p:txBody>
      </p:sp>
      <p:sp>
        <p:nvSpPr>
          <p:cNvPr id="5" name="Slide Number Placeholder 4"/>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dirty="0">
              <a:solidFill>
                <a:srgbClr val="4E5B6F"/>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0060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p>
            <a:fld id="{912AC3B1-4079-4E5A-A773-FC8D2B2EF638}" type="datetimeFigureOut">
              <a:rPr lang="en-US" smtClean="0">
                <a:solidFill>
                  <a:srgbClr val="4E5B6F"/>
                </a:solidFill>
              </a:rPr>
              <a:pPr/>
              <a:t>9/28/2015</a:t>
            </a:fld>
            <a:endParaRPr lang="en-US" dirty="0">
              <a:solidFill>
                <a:srgbClr val="4E5B6F"/>
              </a:solidFill>
            </a:endParaRPr>
          </a:p>
        </p:txBody>
      </p:sp>
      <p:sp>
        <p:nvSpPr>
          <p:cNvPr id="3" name="Footer Placeholder 2"/>
          <p:cNvSpPr>
            <a:spLocks noGrp="1"/>
          </p:cNvSpPr>
          <p:nvPr>
            <p:ph type="ftr" sz="quarter" idx="11"/>
          </p:nvPr>
        </p:nvSpPr>
        <p:spPr/>
        <p:txBody>
          <a:bodyPr/>
          <a:lstStyle/>
          <a:p>
            <a:endParaRPr lang="en-US" dirty="0">
              <a:solidFill>
                <a:srgbClr val="4E5B6F"/>
              </a:solidFill>
            </a:endParaRPr>
          </a:p>
        </p:txBody>
      </p:sp>
      <p:sp>
        <p:nvSpPr>
          <p:cNvPr id="4" name="Slide Number Placeholder 3"/>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dirty="0">
              <a:solidFill>
                <a:srgbClr val="4E5B6F"/>
              </a:solidFill>
            </a:endParaRPr>
          </a:p>
        </p:txBody>
      </p:sp>
    </p:spTree>
    <p:extLst>
      <p:ext uri="{BB962C8B-B14F-4D97-AF65-F5344CB8AC3E}">
        <p14:creationId xmlns:p14="http://schemas.microsoft.com/office/powerpoint/2010/main" val="2025165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AC3B1-4079-4E5A-A773-FC8D2B2EF638}" type="datetimeFigureOut">
              <a:rPr lang="en-US" smtClean="0">
                <a:solidFill>
                  <a:srgbClr val="4E5B6F"/>
                </a:solidFill>
              </a:rPr>
              <a:pPr/>
              <a:t>9/28/2015</a:t>
            </a:fld>
            <a:endParaRPr lang="en-US" dirty="0">
              <a:solidFill>
                <a:srgbClr val="4E5B6F"/>
              </a:solidFill>
            </a:endParaRPr>
          </a:p>
        </p:txBody>
      </p:sp>
      <p:sp>
        <p:nvSpPr>
          <p:cNvPr id="6" name="Footer Placeholder 5"/>
          <p:cNvSpPr>
            <a:spLocks noGrp="1"/>
          </p:cNvSpPr>
          <p:nvPr>
            <p:ph type="ftr" sz="quarter" idx="11"/>
          </p:nvPr>
        </p:nvSpPr>
        <p:spPr/>
        <p:txBody>
          <a:bodyPr/>
          <a:lstStyle/>
          <a:p>
            <a:endParaRPr lang="en-US" dirty="0">
              <a:solidFill>
                <a:srgbClr val="4E5B6F"/>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FE7A22A-CB69-456C-9C39-A19D67374E8F}"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8463488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55115A-B978-4E78-80DD-BFAA41FB0B3E}" type="datetime1">
              <a:rPr lang="en-US" altLang="ja-JP"/>
              <a:pPr>
                <a:defRPr/>
              </a:pPr>
              <a:t>9/28/2015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FB3707-9EBE-4F61-9602-1846D1F9C0E8}" type="slidenum">
              <a:rPr lang="en-US" altLang="en-US"/>
              <a:pPr>
                <a:defRPr/>
              </a:pPr>
              <a:t>‹#›</a:t>
            </a:fld>
            <a:endParaRPr lang="en-US" altLang="en-US"/>
          </a:p>
        </p:txBody>
      </p:sp>
    </p:spTree>
    <p:extLst>
      <p:ext uri="{BB962C8B-B14F-4D97-AF65-F5344CB8AC3E}">
        <p14:creationId xmlns:p14="http://schemas.microsoft.com/office/powerpoint/2010/main" val="1276630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AC3B1-4079-4E5A-A773-FC8D2B2EF638}" type="datetimeFigureOut">
              <a:rPr lang="en-US" smtClean="0">
                <a:solidFill>
                  <a:srgbClr val="D6ECFF"/>
                </a:solidFill>
              </a:rPr>
              <a:pPr/>
              <a:t>9/28/2015</a:t>
            </a:fld>
            <a:endParaRPr lang="en-US" dirty="0">
              <a:solidFill>
                <a:srgbClr val="D6ECFF"/>
              </a:solidFill>
            </a:endParaRPr>
          </a:p>
        </p:txBody>
      </p:sp>
      <p:sp>
        <p:nvSpPr>
          <p:cNvPr id="6" name="Footer Placeholder 5"/>
          <p:cNvSpPr>
            <a:spLocks noGrp="1"/>
          </p:cNvSpPr>
          <p:nvPr>
            <p:ph type="ftr" sz="quarter" idx="11"/>
          </p:nvPr>
        </p:nvSpPr>
        <p:spPr/>
        <p:txBody>
          <a:bodyPr/>
          <a:lstStyle/>
          <a:p>
            <a:endParaRPr lang="en-US" dirty="0">
              <a:solidFill>
                <a:srgbClr val="D6ECFF"/>
              </a:solidFill>
            </a:endParaRPr>
          </a:p>
        </p:txBody>
      </p:sp>
      <p:sp>
        <p:nvSpPr>
          <p:cNvPr id="7" name="Slide Number Placeholder 6"/>
          <p:cNvSpPr>
            <a:spLocks noGrp="1"/>
          </p:cNvSpPr>
          <p:nvPr>
            <p:ph type="sldNum" sz="quarter" idx="12"/>
          </p:nvPr>
        </p:nvSpPr>
        <p:spPr/>
        <p:txBody>
          <a:bodyPr/>
          <a:lstStyle/>
          <a:p>
            <a:fld id="{5FE7A22A-CB69-456C-9C39-A19D67374E8F}" type="slidenum">
              <a:rPr lang="en-US" smtClean="0">
                <a:solidFill>
                  <a:srgbClr val="D6ECFF"/>
                </a:solidFill>
              </a:rPr>
              <a:pPr/>
              <a:t>‹#›</a:t>
            </a:fld>
            <a:endParaRPr lang="en-US" dirty="0">
              <a:solidFill>
                <a:srgbClr val="D6ECFF"/>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1262131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AC3B1-4079-4E5A-A773-FC8D2B2EF638}" type="datetimeFigureOut">
              <a:rPr lang="en-US" smtClean="0">
                <a:solidFill>
                  <a:srgbClr val="4E5B6F"/>
                </a:solidFill>
              </a:rPr>
              <a:pPr/>
              <a:t>9/28/2015</a:t>
            </a:fld>
            <a:endParaRPr lang="en-US" dirty="0">
              <a:solidFill>
                <a:srgbClr val="4E5B6F"/>
              </a:solidFill>
            </a:endParaRPr>
          </a:p>
        </p:txBody>
      </p:sp>
      <p:sp>
        <p:nvSpPr>
          <p:cNvPr id="5" name="Footer Placeholder 4"/>
          <p:cNvSpPr>
            <a:spLocks noGrp="1"/>
          </p:cNvSpPr>
          <p:nvPr>
            <p:ph type="ftr" sz="quarter" idx="11"/>
          </p:nvPr>
        </p:nvSpPr>
        <p:spPr/>
        <p:txBody>
          <a:bodyPr/>
          <a:lstStyle/>
          <a:p>
            <a:endParaRPr lang="en-US" dirty="0">
              <a:solidFill>
                <a:srgbClr val="4E5B6F"/>
              </a:solidFill>
            </a:endParaRPr>
          </a:p>
        </p:txBody>
      </p:sp>
      <p:sp>
        <p:nvSpPr>
          <p:cNvPr id="6" name="Slide Number Placeholder 5"/>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dirty="0">
              <a:solidFill>
                <a:srgbClr val="4E5B6F"/>
              </a:solidFill>
            </a:endParaRPr>
          </a:p>
        </p:txBody>
      </p:sp>
    </p:spTree>
    <p:extLst>
      <p:ext uri="{BB962C8B-B14F-4D97-AF65-F5344CB8AC3E}">
        <p14:creationId xmlns:p14="http://schemas.microsoft.com/office/powerpoint/2010/main" val="2889339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2AC3B1-4079-4E5A-A773-FC8D2B2EF638}" type="datetimeFigureOut">
              <a:rPr lang="en-US" smtClean="0">
                <a:solidFill>
                  <a:srgbClr val="4E5B6F"/>
                </a:solidFill>
              </a:rPr>
              <a:pPr/>
              <a:t>9/28/2015</a:t>
            </a:fld>
            <a:endParaRPr lang="en-US" dirty="0">
              <a:solidFill>
                <a:srgbClr val="4E5B6F"/>
              </a:solidFill>
            </a:endParaRPr>
          </a:p>
        </p:txBody>
      </p:sp>
      <p:sp>
        <p:nvSpPr>
          <p:cNvPr id="5" name="Footer Placeholder 4"/>
          <p:cNvSpPr>
            <a:spLocks noGrp="1"/>
          </p:cNvSpPr>
          <p:nvPr>
            <p:ph type="ftr" sz="quarter" idx="11"/>
          </p:nvPr>
        </p:nvSpPr>
        <p:spPr/>
        <p:txBody>
          <a:bodyPr/>
          <a:lstStyle/>
          <a:p>
            <a:endParaRPr lang="en-US" dirty="0">
              <a:solidFill>
                <a:srgbClr val="4E5B6F"/>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FE7A22A-CB69-456C-9C39-A19D67374E8F}" type="slidenum">
              <a:rPr lang="en-US" smtClean="0">
                <a:solidFill>
                  <a:srgbClr val="D6ECFF"/>
                </a:solidFill>
              </a:rPr>
              <a:pPr/>
              <a:t>‹#›</a:t>
            </a:fld>
            <a:endParaRPr lang="en-US" dirty="0">
              <a:solidFill>
                <a:srgbClr val="D6ECFF"/>
              </a:solidFill>
            </a:endParaRPr>
          </a:p>
        </p:txBody>
      </p:sp>
    </p:spTree>
    <p:extLst>
      <p:ext uri="{BB962C8B-B14F-4D97-AF65-F5344CB8AC3E}">
        <p14:creationId xmlns:p14="http://schemas.microsoft.com/office/powerpoint/2010/main" val="28929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4B6A3B-6EE5-45FC-B5E7-85EA02CF9438}" type="datetime1">
              <a:rPr lang="en-US" altLang="ja-JP"/>
              <a:pPr>
                <a:defRPr/>
              </a:pPr>
              <a:t>9/28/2015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FBC7D3-7B25-4FDD-856F-1603EF21A3CD}" type="slidenum">
              <a:rPr lang="en-US" altLang="en-US"/>
              <a:pPr>
                <a:defRPr/>
              </a:pPr>
              <a:t>‹#›</a:t>
            </a:fld>
            <a:endParaRPr lang="en-US" altLang="en-US"/>
          </a:p>
        </p:txBody>
      </p:sp>
    </p:spTree>
    <p:extLst>
      <p:ext uri="{BB962C8B-B14F-4D97-AF65-F5344CB8AC3E}">
        <p14:creationId xmlns:p14="http://schemas.microsoft.com/office/powerpoint/2010/main" val="239271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F5AFD5-87AB-4EAC-B8F3-626CFA20BD9F}" type="datetime1">
              <a:rPr lang="en-US" altLang="ja-JP"/>
              <a:pPr>
                <a:defRPr/>
              </a:pPr>
              <a:t>9/28/2015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8D5B7C-D638-410F-8F12-FDCC174C92BF}" type="slidenum">
              <a:rPr lang="en-US" altLang="en-US"/>
              <a:pPr>
                <a:defRPr/>
              </a:pPr>
              <a:t>‹#›</a:t>
            </a:fld>
            <a:endParaRPr lang="en-US" altLang="en-US"/>
          </a:p>
        </p:txBody>
      </p:sp>
    </p:spTree>
    <p:extLst>
      <p:ext uri="{BB962C8B-B14F-4D97-AF65-F5344CB8AC3E}">
        <p14:creationId xmlns:p14="http://schemas.microsoft.com/office/powerpoint/2010/main" val="100386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B38ABD-2F3C-40D2-9153-37AEC74DFA52}" type="datetime1">
              <a:rPr lang="en-US" altLang="ja-JP"/>
              <a:pPr>
                <a:defRPr/>
              </a:pPr>
              <a:t>9/28/2015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DFE017F-DA69-4B3C-A037-D10685B37F8F}" type="slidenum">
              <a:rPr lang="en-US" altLang="en-US"/>
              <a:pPr>
                <a:defRPr/>
              </a:pPr>
              <a:t>‹#›</a:t>
            </a:fld>
            <a:endParaRPr lang="en-US" altLang="en-US"/>
          </a:p>
        </p:txBody>
      </p:sp>
    </p:spTree>
    <p:extLst>
      <p:ext uri="{BB962C8B-B14F-4D97-AF65-F5344CB8AC3E}">
        <p14:creationId xmlns:p14="http://schemas.microsoft.com/office/powerpoint/2010/main" val="372732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1DB940-3E9D-4E0B-ADD5-B60F857202D2}" type="datetime1">
              <a:rPr lang="en-US" altLang="ja-JP"/>
              <a:pPr>
                <a:defRPr/>
              </a:pPr>
              <a:t>9/28/2015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D8BC30F-3F90-4FDB-8DE1-B03ADC4523CD}" type="slidenum">
              <a:rPr lang="en-US" altLang="en-US"/>
              <a:pPr>
                <a:defRPr/>
              </a:pPr>
              <a:t>‹#›</a:t>
            </a:fld>
            <a:endParaRPr lang="en-US" altLang="en-US"/>
          </a:p>
        </p:txBody>
      </p:sp>
    </p:spTree>
    <p:extLst>
      <p:ext uri="{BB962C8B-B14F-4D97-AF65-F5344CB8AC3E}">
        <p14:creationId xmlns:p14="http://schemas.microsoft.com/office/powerpoint/2010/main" val="102362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1CA1AC-DC1C-42D0-8DB2-A7DCA50624B5}" type="datetime1">
              <a:rPr lang="en-US" altLang="ja-JP"/>
              <a:pPr>
                <a:defRPr/>
              </a:pPr>
              <a:t>9/28/2015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F78548-3F39-47E1-AAB1-0B8768C059F7}" type="slidenum">
              <a:rPr lang="en-US" altLang="en-US"/>
              <a:pPr>
                <a:defRPr/>
              </a:pPr>
              <a:t>‹#›</a:t>
            </a:fld>
            <a:endParaRPr lang="en-US" altLang="en-US"/>
          </a:p>
        </p:txBody>
      </p:sp>
    </p:spTree>
    <p:extLst>
      <p:ext uri="{BB962C8B-B14F-4D97-AF65-F5344CB8AC3E}">
        <p14:creationId xmlns:p14="http://schemas.microsoft.com/office/powerpoint/2010/main" val="272780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9F736A-4D75-44CF-860A-3E26DF2F0A11}" type="datetime1">
              <a:rPr lang="en-US" altLang="ja-JP"/>
              <a:pPr>
                <a:defRPr/>
              </a:pPr>
              <a:t>9/28/2015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C6B208-2224-4F8C-957F-ED93EC9998D4}" type="slidenum">
              <a:rPr lang="en-US" altLang="en-US"/>
              <a:pPr>
                <a:defRPr/>
              </a:pPr>
              <a:t>‹#›</a:t>
            </a:fld>
            <a:endParaRPr lang="en-US" altLang="en-US"/>
          </a:p>
        </p:txBody>
      </p:sp>
    </p:spTree>
    <p:extLst>
      <p:ext uri="{BB962C8B-B14F-4D97-AF65-F5344CB8AC3E}">
        <p14:creationId xmlns:p14="http://schemas.microsoft.com/office/powerpoint/2010/main" val="221315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84C989-64A1-4AD1-984F-B4BA61CC127B}" type="datetime1">
              <a:rPr lang="en-US" altLang="ja-JP"/>
              <a:pPr>
                <a:defRPr/>
              </a:pPr>
              <a:t>9/28/2015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950925-DA78-48C8-9D2A-B71289D7E8CE}" type="slidenum">
              <a:rPr lang="en-US" altLang="en-US"/>
              <a:pPr>
                <a:defRPr/>
              </a:pPr>
              <a:t>‹#›</a:t>
            </a:fld>
            <a:endParaRPr lang="en-US" altLang="en-US"/>
          </a:p>
        </p:txBody>
      </p:sp>
    </p:spTree>
    <p:extLst>
      <p:ext uri="{BB962C8B-B14F-4D97-AF65-F5344CB8AC3E}">
        <p14:creationId xmlns:p14="http://schemas.microsoft.com/office/powerpoint/2010/main" val="406220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defRPr>
            </a:lvl1pPr>
          </a:lstStyle>
          <a:p>
            <a:pPr fontAlgn="base">
              <a:spcBef>
                <a:spcPct val="0"/>
              </a:spcBef>
              <a:spcAft>
                <a:spcPct val="0"/>
              </a:spcAft>
              <a:defRPr/>
            </a:pPr>
            <a:fld id="{259C56B8-1699-4F0F-8F35-D686F2EA2998}" type="datetime1">
              <a:rPr lang="en-US" altLang="ja-JP"/>
              <a:pPr fontAlgn="base">
                <a:spcBef>
                  <a:spcPct val="0"/>
                </a:spcBef>
                <a:spcAft>
                  <a:spcPct val="0"/>
                </a:spcAft>
                <a:defRPr/>
              </a:pPr>
              <a:t>9/28/2015</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defRPr>
            </a:lvl1pPr>
          </a:lstStyle>
          <a:p>
            <a:pPr fontAlgn="base">
              <a:spcBef>
                <a:spcPct val="0"/>
              </a:spcBef>
              <a:spcAft>
                <a:spcPct val="0"/>
              </a:spcAft>
              <a:defRPr/>
            </a:pPr>
            <a:fld id="{979DE521-3343-49A6-8A33-A21B433AA9C9}" type="slidenum">
              <a:rPr lang="en-US" altLang="en-US">
                <a:ea typeface="ＭＳ Ｐゴシック" pitchFamily="34" charset="-128"/>
              </a:rPr>
              <a:pPr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3442545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12AC3B1-4079-4E5A-A773-FC8D2B2EF638}" type="datetimeFigureOut">
              <a:rPr lang="en-US" smtClean="0">
                <a:solidFill>
                  <a:srgbClr val="4E5B6F"/>
                </a:solidFill>
              </a:rPr>
              <a:pPr/>
              <a:t>9/28/2015</a:t>
            </a:fld>
            <a:endParaRPr lang="en-US" dirty="0">
              <a:solidFill>
                <a:srgbClr val="4E5B6F"/>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solidFill>
                <a:srgbClr val="4E5B6F"/>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FE7A22A-CB69-456C-9C39-A19D67374E8F}" type="slidenum">
              <a:rPr lang="en-US" smtClean="0">
                <a:solidFill>
                  <a:srgbClr val="4E5B6F"/>
                </a:solidFill>
              </a:rPr>
              <a:pPr/>
              <a:t>‹#›</a:t>
            </a:fld>
            <a:endParaRPr lang="en-US" dirty="0">
              <a:solidFill>
                <a:srgbClr val="4E5B6F"/>
              </a:solidFill>
            </a:endParaRPr>
          </a:p>
        </p:txBody>
      </p:sp>
    </p:spTree>
    <p:extLst>
      <p:ext uri="{BB962C8B-B14F-4D97-AF65-F5344CB8AC3E}">
        <p14:creationId xmlns:p14="http://schemas.microsoft.com/office/powerpoint/2010/main" val="4062991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arriott.com/meeting-event-hotels/group-corporate-travel/groupCorp.mi?resLinkData=Illinois%20Perinatal%20Quality%20Collaborative%20Room%20Block%5echidm%60cpqcpqa%60209.00%60USD%60false%604%6011/17/15%6011/18/15%6010/11/15&amp;app=resvlink&amp;stop_mobi=y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dcap.healthlnk.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surveymonkey.com/r/876BS2C"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ilpqc.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info@ilpqc.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www.ilpqc.org/" TargetMode="External"/><Relationship Id="rId4" Type="http://schemas.openxmlformats.org/officeDocument/2006/relationships/hyperlink" Target="mailto:info@ilpqc.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ubtitle 2"/>
          <p:cNvSpPr>
            <a:spLocks noGrp="1"/>
          </p:cNvSpPr>
          <p:nvPr>
            <p:ph type="subTitle" idx="1"/>
          </p:nvPr>
        </p:nvSpPr>
        <p:spPr>
          <a:xfrm>
            <a:off x="3265227" y="4686302"/>
            <a:ext cx="5410200" cy="1295400"/>
          </a:xfrm>
        </p:spPr>
        <p:txBody>
          <a:bodyPr/>
          <a:lstStyle/>
          <a:p>
            <a:pPr eaLnBrk="1" hangingPunct="1">
              <a:buFont typeface="Wingdings 2" pitchFamily="18" charset="2"/>
              <a:buNone/>
            </a:pPr>
            <a:r>
              <a:rPr lang="en-US" altLang="en-US" sz="2000" dirty="0" smtClean="0">
                <a:solidFill>
                  <a:srgbClr val="898989"/>
                </a:solidFill>
                <a:ea typeface="ＭＳ Ｐゴシック" pitchFamily="34" charset="-128"/>
              </a:rPr>
              <a:t/>
            </a:r>
            <a:br>
              <a:rPr lang="en-US" altLang="en-US" sz="2000" dirty="0" smtClean="0">
                <a:solidFill>
                  <a:srgbClr val="898989"/>
                </a:solidFill>
                <a:ea typeface="ＭＳ Ｐゴシック" pitchFamily="34" charset="-128"/>
              </a:rPr>
            </a:br>
            <a:r>
              <a:rPr lang="en-US" altLang="en-US" sz="2000" dirty="0" smtClean="0">
                <a:solidFill>
                  <a:srgbClr val="898989"/>
                </a:solidFill>
                <a:ea typeface="ＭＳ Ｐゴシック" pitchFamily="34" charset="-128"/>
              </a:rPr>
              <a:t>September 28, 2015</a:t>
            </a:r>
          </a:p>
          <a:p>
            <a:pPr eaLnBrk="1" hangingPunct="1">
              <a:buFont typeface="Wingdings 2" pitchFamily="18" charset="2"/>
              <a:buNone/>
            </a:pPr>
            <a:r>
              <a:rPr lang="en-US" altLang="en-US" sz="2000" dirty="0" smtClean="0">
                <a:solidFill>
                  <a:srgbClr val="898989"/>
                </a:solidFill>
                <a:ea typeface="ＭＳ Ｐゴシック" pitchFamily="34" charset="-128"/>
              </a:rPr>
              <a:t>12:30 pm – 1:30 pm</a:t>
            </a:r>
          </a:p>
        </p:txBody>
      </p:sp>
      <p:sp>
        <p:nvSpPr>
          <p:cNvPr id="2053" name="Title 1"/>
          <p:cNvSpPr>
            <a:spLocks noGrp="1"/>
          </p:cNvSpPr>
          <p:nvPr>
            <p:ph type="ctrTitle"/>
          </p:nvPr>
        </p:nvSpPr>
        <p:spPr>
          <a:xfrm>
            <a:off x="3048000" y="2052400"/>
            <a:ext cx="6019800" cy="1622425"/>
          </a:xfrm>
        </p:spPr>
        <p:txBody>
          <a:bodyPr/>
          <a:lstStyle/>
          <a:p>
            <a:pPr eaLnBrk="1" hangingPunct="1"/>
            <a:r>
              <a:rPr lang="en-US" altLang="en-US" b="1" dirty="0" smtClean="0">
                <a:solidFill>
                  <a:srgbClr val="004990"/>
                </a:solidFill>
                <a:latin typeface="Goudy Old Style" pitchFamily="18" charset="0"/>
                <a:ea typeface="ＭＳ Ｐゴシック" pitchFamily="34" charset="-128"/>
              </a:rPr>
              <a:t>Birth Certificate Accuracy Initiative</a:t>
            </a:r>
            <a:br>
              <a:rPr lang="en-US" altLang="en-US" b="1" dirty="0" smtClean="0">
                <a:solidFill>
                  <a:srgbClr val="004990"/>
                </a:solidFill>
                <a:latin typeface="Goudy Old Style" pitchFamily="18" charset="0"/>
                <a:ea typeface="ＭＳ Ｐゴシック" pitchFamily="34" charset="-128"/>
              </a:rPr>
            </a:br>
            <a:r>
              <a:rPr lang="en-US" altLang="en-US" b="1" dirty="0" smtClean="0">
                <a:solidFill>
                  <a:srgbClr val="004990"/>
                </a:solidFill>
                <a:latin typeface="Goudy Old Style" pitchFamily="18" charset="0"/>
                <a:ea typeface="ＭＳ Ｐゴシック" pitchFamily="34" charset="-128"/>
              </a:rPr>
              <a:t>Monthly OB Teams Call</a:t>
            </a:r>
            <a:endParaRPr lang="en-US" altLang="en-US" sz="3200" b="1" dirty="0" smtClean="0">
              <a:solidFill>
                <a:srgbClr val="004990"/>
              </a:solidFill>
              <a:latin typeface="Goudy Old Style" pitchFamily="18" charset="0"/>
              <a:ea typeface="ＭＳ Ｐゴシック" pitchFamily="34" charset="-128"/>
            </a:endParaRPr>
          </a:p>
        </p:txBody>
      </p:sp>
    </p:spTree>
    <p:extLst>
      <p:ext uri="{BB962C8B-B14F-4D97-AF65-F5344CB8AC3E}">
        <p14:creationId xmlns:p14="http://schemas.microsoft.com/office/powerpoint/2010/main" val="2268076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reports.healthlnk.org/BirthChart.aspx?ChartDirectorChartImage=chart_ContentPlaceHolder1_WebChartViewer2&amp;cacheId=b0f5fee619b649b1a15d40e1f73dde4e&amp;cacheDefeat=6357870533865175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899" y="1600200"/>
            <a:ext cx="7239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304800"/>
            <a:ext cx="8229600" cy="1143000"/>
          </a:xfrm>
        </p:spPr>
        <p:txBody>
          <a:bodyPr/>
          <a:lstStyle/>
          <a:p>
            <a:pPr algn="l" eaLnBrk="1" hangingPunct="1"/>
            <a:r>
              <a:rPr lang="en-US" sz="4000" b="1" dirty="0" smtClean="0">
                <a:solidFill>
                  <a:srgbClr val="F58466"/>
                </a:solidFill>
                <a:latin typeface="Goudy Old Style" pitchFamily="18" charset="0"/>
              </a:rPr>
              <a:t>BC Accuracy: Overall Accuracy</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of All Variables</a:t>
            </a:r>
            <a:endParaRPr lang="en-US" sz="4000" b="1" dirty="0">
              <a:solidFill>
                <a:srgbClr val="F58466"/>
              </a:solidFill>
              <a:latin typeface="Goudy Old Style" pitchFamily="18" charset="0"/>
            </a:endParaRPr>
          </a:p>
        </p:txBody>
      </p:sp>
      <p:sp>
        <p:nvSpPr>
          <p:cNvPr id="6" name="TextBox 5"/>
          <p:cNvSpPr txBox="1"/>
          <p:nvPr/>
        </p:nvSpPr>
        <p:spPr>
          <a:xfrm>
            <a:off x="2287646" y="3544240"/>
            <a:ext cx="2817753" cy="369332"/>
          </a:xfrm>
          <a:prstGeom prst="rect">
            <a:avLst/>
          </a:prstGeom>
          <a:noFill/>
        </p:spPr>
        <p:txBody>
          <a:bodyPr wrap="square" rtlCol="0">
            <a:spAutoFit/>
          </a:bodyPr>
          <a:lstStyle/>
          <a:p>
            <a:r>
              <a:rPr lang="en-US" dirty="0" smtClean="0"/>
              <a:t>2014 Baseline = 87.3%</a:t>
            </a:r>
            <a:endParaRPr lang="en-US" dirty="0"/>
          </a:p>
        </p:txBody>
      </p:sp>
      <p:cxnSp>
        <p:nvCxnSpPr>
          <p:cNvPr id="7" name="Straight Arrow Connector 6"/>
          <p:cNvCxnSpPr/>
          <p:nvPr/>
        </p:nvCxnSpPr>
        <p:spPr>
          <a:xfrm flipV="1">
            <a:off x="3429000" y="2669790"/>
            <a:ext cx="775639"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4300" y="2315478"/>
            <a:ext cx="1371599" cy="1384995"/>
          </a:xfrm>
          <a:prstGeom prst="rect">
            <a:avLst/>
          </a:prstGeom>
          <a:noFill/>
        </p:spPr>
        <p:txBody>
          <a:bodyPr wrap="square" rtlCol="0">
            <a:spAutoFit/>
          </a:bodyPr>
          <a:lstStyle/>
          <a:p>
            <a:r>
              <a:rPr lang="en-US" sz="1400" dirty="0" smtClean="0"/>
              <a:t>Note: Disregard September -only ONE hospital with September data entered!</a:t>
            </a:r>
            <a:endParaRPr lang="en-US" sz="1400" dirty="0"/>
          </a:p>
        </p:txBody>
      </p:sp>
    </p:spTree>
    <p:extLst>
      <p:ext uri="{BB962C8B-B14F-4D97-AF65-F5344CB8AC3E}">
        <p14:creationId xmlns:p14="http://schemas.microsoft.com/office/powerpoint/2010/main" val="160498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28600" y="228600"/>
            <a:ext cx="8153399"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3600" b="1" dirty="0">
                <a:solidFill>
                  <a:srgbClr val="F58466"/>
                </a:solidFill>
                <a:latin typeface="Goudy Old Style" pitchFamily="18" charset="0"/>
              </a:rPr>
              <a:t>QI Cycle Support Recap</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143000"/>
            <a:ext cx="8534400" cy="5105399"/>
          </a:xfrm>
          <a:prstGeom prst="rect">
            <a:avLst/>
          </a:prstGeom>
          <a:noFill/>
          <a:ln>
            <a:noFill/>
          </a:ln>
        </p:spPr>
        <p:txBody>
          <a:bodyPr lIns="91425" tIns="45700" rIns="91425" bIns="45700" anchor="t" anchorCtr="0">
            <a:noAutofit/>
          </a:bodyPr>
          <a:lstStyle/>
          <a:p>
            <a:pPr eaLnBrk="1" hangingPunct="1">
              <a:buClr>
                <a:srgbClr val="F58466"/>
              </a:buClr>
              <a:buSzPct val="104000"/>
            </a:pPr>
            <a:r>
              <a:rPr lang="en-US" b="1" dirty="0">
                <a:sym typeface="Arial"/>
              </a:rPr>
              <a:t>Monthly </a:t>
            </a:r>
            <a:r>
              <a:rPr lang="en-US" dirty="0">
                <a:sym typeface="Arial"/>
              </a:rPr>
              <a:t>QI cycle process </a:t>
            </a:r>
            <a:r>
              <a:rPr lang="en-US" dirty="0" smtClean="0">
                <a:sym typeface="Arial"/>
              </a:rPr>
              <a:t> </a:t>
            </a:r>
          </a:p>
          <a:p>
            <a:pPr marL="812800" marR="0" lvl="1" indent="-457200" eaLnBrk="1" hangingPunct="1">
              <a:buClr>
                <a:srgbClr val="004990"/>
              </a:buClr>
              <a:buSzPct val="104000"/>
              <a:buFont typeface="Arial" pitchFamily="34" charset="0"/>
              <a:buChar char="•"/>
            </a:pPr>
            <a:r>
              <a:rPr lang="en-US" sz="3200" dirty="0" smtClean="0">
                <a:sym typeface="Arial"/>
              </a:rPr>
              <a:t>OB Teams webinar on the 4</a:t>
            </a:r>
            <a:r>
              <a:rPr lang="en-US" sz="3200" baseline="30000" dirty="0" smtClean="0">
                <a:sym typeface="Arial"/>
              </a:rPr>
              <a:t>th</a:t>
            </a:r>
            <a:r>
              <a:rPr lang="en-US" sz="3200" dirty="0" smtClean="0">
                <a:sym typeface="Arial"/>
              </a:rPr>
              <a:t> Monday of each month, 12:30-1:30 </a:t>
            </a:r>
          </a:p>
          <a:p>
            <a:pPr marL="812800" marR="0" lvl="1" indent="-457200" eaLnBrk="1" hangingPunct="1">
              <a:buClr>
                <a:srgbClr val="004990"/>
              </a:buClr>
              <a:buSzPct val="104000"/>
              <a:buFont typeface="Arial" pitchFamily="34" charset="0"/>
              <a:buChar char="•"/>
            </a:pPr>
            <a:r>
              <a:rPr lang="en-US" sz="3200" dirty="0" smtClean="0">
                <a:sym typeface="Arial"/>
              </a:rPr>
              <a:t>Data reporting via </a:t>
            </a:r>
            <a:r>
              <a:rPr lang="en-US" sz="3200" dirty="0" err="1" smtClean="0">
                <a:sym typeface="Arial"/>
              </a:rPr>
              <a:t>REDCap</a:t>
            </a:r>
            <a:r>
              <a:rPr lang="en-US" sz="3200" dirty="0" smtClean="0">
                <a:sym typeface="Arial"/>
              </a:rPr>
              <a:t> and QI process feedback reporting via </a:t>
            </a:r>
            <a:r>
              <a:rPr lang="en-US" sz="3200" dirty="0" err="1" smtClean="0">
                <a:sym typeface="Arial"/>
              </a:rPr>
              <a:t>SurveyMonkey</a:t>
            </a:r>
            <a:endParaRPr lang="en-US" sz="3200" dirty="0" smtClean="0">
              <a:sym typeface="Arial"/>
            </a:endParaRPr>
          </a:p>
          <a:p>
            <a:pPr marL="812800" marR="0" lvl="1" indent="-457200" eaLnBrk="1" hangingPunct="1">
              <a:buClr>
                <a:srgbClr val="004990"/>
              </a:buClr>
              <a:buSzPct val="104000"/>
              <a:buFont typeface="Arial" pitchFamily="34" charset="0"/>
              <a:buChar char="•"/>
            </a:pPr>
            <a:r>
              <a:rPr lang="en-US" sz="3200" dirty="0" smtClean="0"/>
              <a:t>QI </a:t>
            </a:r>
            <a:r>
              <a:rPr lang="en-US" sz="3200" dirty="0"/>
              <a:t>coaching </a:t>
            </a:r>
            <a:r>
              <a:rPr lang="en-US" sz="3200" dirty="0" smtClean="0"/>
              <a:t>calls with Perinatal Network Administrators and ILPQC as needed</a:t>
            </a:r>
          </a:p>
          <a:p>
            <a:pPr marL="812800" marR="0" lvl="1" indent="-457200" eaLnBrk="1" hangingPunct="1">
              <a:buClr>
                <a:srgbClr val="004990"/>
              </a:buClr>
              <a:buSzPct val="104000"/>
              <a:buFont typeface="Arial" pitchFamily="34" charset="0"/>
              <a:buChar char="•"/>
            </a:pPr>
            <a:r>
              <a:rPr lang="en-US" sz="3200" dirty="0" smtClean="0">
                <a:sym typeface="Arial"/>
              </a:rPr>
              <a:t>Meet with your team to discuss data report, QI process feedback form and plan next PDSA</a:t>
            </a:r>
            <a:endParaRPr lang="en-US" sz="3200" dirty="0">
              <a:sym typeface="Arial"/>
            </a:endParaRPr>
          </a:p>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1120914"/>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eaLnBrk="1" hangingPunct="1"/>
            <a:r>
              <a:rPr lang="en-US" sz="4000" b="1" dirty="0" smtClean="0">
                <a:solidFill>
                  <a:srgbClr val="F58466"/>
                </a:solidFill>
                <a:latin typeface="Goudy Old Style" pitchFamily="18" charset="0"/>
              </a:rPr>
              <a:t>Opportunities for Change</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a:buClr>
                <a:srgbClr val="F58466"/>
              </a:buClr>
            </a:pPr>
            <a:r>
              <a:rPr lang="en-US" dirty="0" smtClean="0"/>
              <a:t>Let’s take a closer look at variables under 95% accuracy </a:t>
            </a:r>
            <a:r>
              <a:rPr lang="en-US" dirty="0"/>
              <a:t>&amp;</a:t>
            </a:r>
            <a:r>
              <a:rPr lang="en-US" dirty="0" smtClean="0"/>
              <a:t> identified on PDSA workshop calls</a:t>
            </a:r>
          </a:p>
          <a:p>
            <a:pPr>
              <a:buClr>
                <a:srgbClr val="F58466"/>
              </a:buClr>
            </a:pPr>
            <a:endParaRPr lang="en-US" dirty="0" smtClean="0"/>
          </a:p>
          <a:p>
            <a:pPr>
              <a:buClr>
                <a:srgbClr val="F58466"/>
              </a:buClr>
            </a:pPr>
            <a:endParaRPr lang="en-US" dirty="0" smtClean="0"/>
          </a:p>
          <a:p>
            <a:pPr>
              <a:buClr>
                <a:srgbClr val="F58466"/>
              </a:buClr>
            </a:pPr>
            <a:endParaRPr lang="en-US" dirty="0" smtClean="0"/>
          </a:p>
          <a:p>
            <a:pPr>
              <a:buClr>
                <a:srgbClr val="F58466"/>
              </a:buClr>
            </a:pPr>
            <a:endParaRPr lang="en-US" dirty="0" smtClean="0">
              <a:solidFill>
                <a:srgbClr val="92D05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31752679"/>
              </p:ext>
            </p:extLst>
          </p:nvPr>
        </p:nvGraphicFramePr>
        <p:xfrm>
          <a:off x="914400" y="2743200"/>
          <a:ext cx="7467600" cy="3136056"/>
        </p:xfrm>
        <a:graphic>
          <a:graphicData uri="http://schemas.openxmlformats.org/drawingml/2006/table">
            <a:tbl>
              <a:tblPr firstRow="1" firstCol="1" bandRow="1">
                <a:tableStyleId>{9D7B26C5-4107-4FEC-AEDC-1716B250A1EF}</a:tableStyleId>
              </a:tblPr>
              <a:tblGrid>
                <a:gridCol w="1244600"/>
                <a:gridCol w="1244600"/>
                <a:gridCol w="1244600"/>
                <a:gridCol w="1244600"/>
                <a:gridCol w="1244600"/>
                <a:gridCol w="1244600"/>
              </a:tblGrid>
              <a:tr h="338667">
                <a:tc>
                  <a:txBody>
                    <a:bodyPr/>
                    <a:lstStyle/>
                    <a:p>
                      <a:pPr marL="0" marR="0" algn="ctr">
                        <a:spcBef>
                          <a:spcPts val="0"/>
                        </a:spcBef>
                        <a:spcAft>
                          <a:spcPts val="0"/>
                        </a:spcAft>
                      </a:pPr>
                      <a:r>
                        <a:rPr lang="en-US" sz="1400" dirty="0">
                          <a:effectLst/>
                        </a:rPr>
                        <a:t>Variable</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effectLst/>
                        </a:rPr>
                        <a:t>Baseline Accuracy</a:t>
                      </a:r>
                      <a:endParaRPr lang="en-US" sz="1400" dirty="0" smtClean="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rPr>
                        <a:t>May Accuracy</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rPr>
                        <a:t>June Accuracy</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Calibri"/>
                          <a:ea typeface="Calibri"/>
                          <a:cs typeface="Times New Roman"/>
                        </a:rPr>
                        <a:t>July Accuracy</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Calibri"/>
                          <a:ea typeface="Calibri"/>
                          <a:cs typeface="Times New Roman"/>
                        </a:rPr>
                        <a:t>August Accuracy</a:t>
                      </a:r>
                      <a:endParaRPr lang="en-US" sz="1400" dirty="0">
                        <a:effectLst/>
                        <a:latin typeface="Calibri"/>
                        <a:ea typeface="Calibri"/>
                        <a:cs typeface="Times New Roman"/>
                      </a:endParaRPr>
                    </a:p>
                  </a:txBody>
                  <a:tcPr marL="68580" marR="68580" marT="0" marB="0" anchor="ctr"/>
                </a:tc>
              </a:tr>
              <a:tr h="338667">
                <a:tc>
                  <a:txBody>
                    <a:bodyPr/>
                    <a:lstStyle/>
                    <a:p>
                      <a:pPr marL="0" marR="0">
                        <a:spcBef>
                          <a:spcPts val="0"/>
                        </a:spcBef>
                        <a:spcAft>
                          <a:spcPts val="0"/>
                        </a:spcAft>
                      </a:pPr>
                      <a:r>
                        <a:rPr lang="en-US" sz="1400" dirty="0">
                          <a:solidFill>
                            <a:schemeClr val="tx1"/>
                          </a:solidFill>
                          <a:effectLst/>
                        </a:rPr>
                        <a:t>Augmentation</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90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94</a:t>
                      </a: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p>
                  </a:txBody>
                  <a:tcPr marL="68580" marR="68580" marT="0" marB="0" anchor="ctr"/>
                </a:tc>
              </a:tr>
              <a:tr h="338667">
                <a:tc>
                  <a:txBody>
                    <a:bodyPr/>
                    <a:lstStyle/>
                    <a:p>
                      <a:pPr marL="0" marR="0">
                        <a:spcBef>
                          <a:spcPts val="0"/>
                        </a:spcBef>
                        <a:spcAft>
                          <a:spcPts val="0"/>
                        </a:spcAft>
                      </a:pPr>
                      <a:r>
                        <a:rPr lang="en-US" sz="1400" dirty="0">
                          <a:solidFill>
                            <a:schemeClr val="tx1"/>
                          </a:solidFill>
                          <a:effectLst/>
                        </a:rPr>
                        <a:t>Antibiotics</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86.0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92</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94</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p>
                  </a:txBody>
                  <a:tcPr marL="68580" marR="68580" marT="0" marB="0" anchor="ctr"/>
                </a:tc>
              </a:tr>
              <a:tr h="338667">
                <a:tc>
                  <a:txBody>
                    <a:bodyPr/>
                    <a:lstStyle/>
                    <a:p>
                      <a:pPr marL="0" marR="0">
                        <a:spcBef>
                          <a:spcPts val="0"/>
                        </a:spcBef>
                        <a:spcAft>
                          <a:spcPts val="0"/>
                        </a:spcAft>
                      </a:pPr>
                      <a:r>
                        <a:rPr lang="en-US" sz="1400" dirty="0">
                          <a:solidFill>
                            <a:srgbClr val="00B050"/>
                          </a:solidFill>
                          <a:effectLst/>
                        </a:rPr>
                        <a:t>Gestation</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rPr>
                        <a:t>88.0</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rgbClr val="00B050"/>
                          </a:solidFill>
                          <a:effectLst/>
                        </a:rPr>
                        <a:t>91</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rgbClr val="00B050"/>
                          </a:solidFill>
                          <a:effectLst/>
                        </a:rPr>
                        <a:t>91</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latin typeface="Calibri"/>
                          <a:ea typeface="Calibri"/>
                          <a:cs typeface="Times New Roman"/>
                        </a:rPr>
                        <a:t>93</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latin typeface="Calibri"/>
                          <a:ea typeface="Calibri"/>
                          <a:cs typeface="Times New Roman"/>
                        </a:rPr>
                        <a:t>93</a:t>
                      </a:r>
                      <a:endParaRPr lang="en-US" sz="1400" dirty="0">
                        <a:solidFill>
                          <a:srgbClr val="00B050"/>
                        </a:solidFill>
                        <a:effectLst/>
                        <a:latin typeface="Calibri"/>
                        <a:ea typeface="Calibri"/>
                        <a:cs typeface="Times New Roman"/>
                      </a:endParaRPr>
                    </a:p>
                  </a:txBody>
                  <a:tcPr marL="68580" marR="68580" marT="0" marB="0" anchor="ctr"/>
                </a:tc>
              </a:tr>
              <a:tr h="338667">
                <a:tc>
                  <a:txBody>
                    <a:bodyPr/>
                    <a:lstStyle/>
                    <a:p>
                      <a:pPr marL="0" marR="0">
                        <a:spcBef>
                          <a:spcPts val="0"/>
                        </a:spcBef>
                        <a:spcAft>
                          <a:spcPts val="0"/>
                        </a:spcAft>
                      </a:pPr>
                      <a:r>
                        <a:rPr lang="en-US" sz="1400" dirty="0">
                          <a:solidFill>
                            <a:schemeClr val="tx1"/>
                          </a:solidFill>
                          <a:effectLst/>
                        </a:rPr>
                        <a:t>Infant Feeding</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83.7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89</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89</a:t>
                      </a:r>
                    </a:p>
                  </a:txBody>
                  <a:tcPr marL="68580" marR="68580" marT="0" marB="0" anchor="ctr"/>
                </a:tc>
              </a:tr>
              <a:tr h="338667">
                <a:tc>
                  <a:txBody>
                    <a:bodyPr/>
                    <a:lstStyle/>
                    <a:p>
                      <a:pPr marL="0" marR="0">
                        <a:spcBef>
                          <a:spcPts val="0"/>
                        </a:spcBef>
                        <a:spcAft>
                          <a:spcPts val="0"/>
                        </a:spcAft>
                      </a:pPr>
                      <a:r>
                        <a:rPr lang="en-US" sz="1400" dirty="0">
                          <a:solidFill>
                            <a:srgbClr val="00B050"/>
                          </a:solidFill>
                          <a:effectLst/>
                        </a:rPr>
                        <a:t>SSN</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rPr>
                        <a:t>85.7</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rPr>
                        <a:t>93</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rPr>
                        <a:t>91</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latin typeface="Calibri"/>
                          <a:ea typeface="Calibri"/>
                          <a:cs typeface="Times New Roman"/>
                        </a:rPr>
                        <a:t>92</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latin typeface="Calibri"/>
                          <a:ea typeface="Calibri"/>
                          <a:cs typeface="Times New Roman"/>
                        </a:rPr>
                        <a:t>93</a:t>
                      </a:r>
                      <a:endParaRPr lang="en-US" sz="1400" dirty="0">
                        <a:solidFill>
                          <a:srgbClr val="00B050"/>
                        </a:solidFill>
                        <a:effectLst/>
                        <a:latin typeface="Calibri"/>
                        <a:ea typeface="Calibri"/>
                        <a:cs typeface="Times New Roman"/>
                      </a:endParaRPr>
                    </a:p>
                  </a:txBody>
                  <a:tcPr marL="68580" marR="68580" marT="0" marB="0" anchor="ctr"/>
                </a:tc>
              </a:tr>
              <a:tr h="338667">
                <a:tc>
                  <a:txBody>
                    <a:bodyPr/>
                    <a:lstStyle/>
                    <a:p>
                      <a:pPr marL="0" marR="0">
                        <a:spcBef>
                          <a:spcPts val="0"/>
                        </a:spcBef>
                        <a:spcAft>
                          <a:spcPts val="0"/>
                        </a:spcAft>
                      </a:pPr>
                      <a:r>
                        <a:rPr lang="en-US" sz="1400" dirty="0">
                          <a:solidFill>
                            <a:schemeClr val="tx1"/>
                          </a:solidFill>
                          <a:effectLst/>
                        </a:rPr>
                        <a:t>Prenatal Care</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78.3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84</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85</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89</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88</a:t>
                      </a:r>
                      <a:endParaRPr lang="en-US" sz="1400" dirty="0">
                        <a:solidFill>
                          <a:schemeClr val="tx1"/>
                        </a:solidFill>
                        <a:effectLst/>
                        <a:latin typeface="Calibri"/>
                        <a:ea typeface="Calibri"/>
                        <a:cs typeface="Times New Roman"/>
                      </a:endParaRPr>
                    </a:p>
                  </a:txBody>
                  <a:tcPr marL="68580" marR="68580" marT="0" marB="0" anchor="ctr"/>
                </a:tc>
              </a:tr>
              <a:tr h="338667">
                <a:tc>
                  <a:txBody>
                    <a:bodyPr/>
                    <a:lstStyle/>
                    <a:p>
                      <a:pPr marL="0" marR="0">
                        <a:spcBef>
                          <a:spcPts val="0"/>
                        </a:spcBef>
                        <a:spcAft>
                          <a:spcPts val="0"/>
                        </a:spcAft>
                      </a:pPr>
                      <a:r>
                        <a:rPr lang="en-US" sz="1400" dirty="0">
                          <a:solidFill>
                            <a:schemeClr val="tx1"/>
                          </a:solidFill>
                          <a:effectLst/>
                        </a:rPr>
                        <a:t>WIC</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76.0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86</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90</a:t>
                      </a:r>
                      <a:endParaRPr lang="en-US" sz="1400" dirty="0">
                        <a:solidFill>
                          <a:schemeClr val="tx1"/>
                        </a:solidFill>
                        <a:effectLst/>
                        <a:latin typeface="Calibri"/>
                        <a:ea typeface="Calibri"/>
                        <a:cs typeface="Times New Roman"/>
                      </a:endParaRPr>
                    </a:p>
                  </a:txBody>
                  <a:tcPr marL="68580" marR="68580" marT="0" marB="0" anchor="ctr"/>
                </a:tc>
              </a:tr>
              <a:tr h="338667">
                <a:tc>
                  <a:txBody>
                    <a:bodyPr/>
                    <a:lstStyle/>
                    <a:p>
                      <a:pPr marL="0" marR="0">
                        <a:spcBef>
                          <a:spcPts val="0"/>
                        </a:spcBef>
                        <a:spcAft>
                          <a:spcPts val="0"/>
                        </a:spcAft>
                      </a:pPr>
                      <a:r>
                        <a:rPr lang="en-US" sz="1400" dirty="0">
                          <a:solidFill>
                            <a:schemeClr val="tx1"/>
                          </a:solidFill>
                          <a:effectLst/>
                        </a:rPr>
                        <a:t>LMP</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81.0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91</a:t>
                      </a:r>
                      <a:endParaRPr lang="en-US" sz="1400" dirty="0">
                        <a:solidFill>
                          <a:schemeClr val="tx1"/>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968642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reports.healthlnk.org/BirthChart.aspx?ChartDirectorChartImage=chart_ContentPlaceHolder1_WebChartViewer2&amp;cacheId=56296f9965374fa0a867206c7cab6897&amp;cacheDefeat=6357878769719928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298" y="1371600"/>
            <a:ext cx="7239000" cy="4857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04800"/>
            <a:ext cx="8229600" cy="1143000"/>
          </a:xfrm>
        </p:spPr>
        <p:txBody>
          <a:bodyPr/>
          <a:lstStyle/>
          <a:p>
            <a:pPr algn="l" eaLnBrk="1" hangingPunct="1"/>
            <a:r>
              <a:rPr lang="en-US" sz="4000" b="1" dirty="0" smtClean="0">
                <a:solidFill>
                  <a:srgbClr val="F58466"/>
                </a:solidFill>
                <a:latin typeface="Goudy Old Style" pitchFamily="18" charset="0"/>
              </a:rPr>
              <a:t>Opportunities for Change:</a:t>
            </a:r>
            <a:br>
              <a:rPr lang="en-US" sz="4000" b="1" dirty="0" smtClean="0">
                <a:solidFill>
                  <a:srgbClr val="F58466"/>
                </a:solidFill>
                <a:latin typeface="Goudy Old Style" pitchFamily="18" charset="0"/>
              </a:rPr>
            </a:br>
            <a:r>
              <a:rPr lang="en-US" sz="4000" b="1" dirty="0">
                <a:solidFill>
                  <a:srgbClr val="F58466"/>
                </a:solidFill>
                <a:latin typeface="Goudy Old Style" pitchFamily="18" charset="0"/>
              </a:rPr>
              <a:t>Gestation at Delivery</a:t>
            </a:r>
          </a:p>
        </p:txBody>
      </p:sp>
      <p:sp>
        <p:nvSpPr>
          <p:cNvPr id="3" name="TextBox 2"/>
          <p:cNvSpPr txBox="1"/>
          <p:nvPr/>
        </p:nvSpPr>
        <p:spPr>
          <a:xfrm>
            <a:off x="2209800" y="3200400"/>
            <a:ext cx="2284600" cy="369332"/>
          </a:xfrm>
          <a:prstGeom prst="rect">
            <a:avLst/>
          </a:prstGeom>
          <a:noFill/>
        </p:spPr>
        <p:txBody>
          <a:bodyPr wrap="none" rtlCol="0">
            <a:spAutoFit/>
          </a:bodyPr>
          <a:lstStyle/>
          <a:p>
            <a:r>
              <a:rPr lang="en-US" dirty="0" smtClean="0"/>
              <a:t>2014 Baseline = 88.7%</a:t>
            </a:r>
            <a:endParaRPr lang="en-US" dirty="0"/>
          </a:p>
        </p:txBody>
      </p:sp>
      <p:cxnSp>
        <p:nvCxnSpPr>
          <p:cNvPr id="6" name="Straight Arrow Connector 5"/>
          <p:cNvCxnSpPr/>
          <p:nvPr/>
        </p:nvCxnSpPr>
        <p:spPr>
          <a:xfrm flipV="1">
            <a:off x="3680419" y="2588581"/>
            <a:ext cx="273519"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48" y="2111527"/>
            <a:ext cx="1371599" cy="1384995"/>
          </a:xfrm>
          <a:prstGeom prst="rect">
            <a:avLst/>
          </a:prstGeom>
          <a:noFill/>
        </p:spPr>
        <p:txBody>
          <a:bodyPr wrap="square" rtlCol="0">
            <a:spAutoFit/>
          </a:bodyPr>
          <a:lstStyle/>
          <a:p>
            <a:r>
              <a:rPr lang="en-US" sz="1400" dirty="0" smtClean="0"/>
              <a:t>Note: Disregard September - only ONE hospital with September data entered!</a:t>
            </a:r>
            <a:endParaRPr lang="en-US" sz="1400" dirty="0"/>
          </a:p>
        </p:txBody>
      </p:sp>
    </p:spTree>
    <p:extLst>
      <p:ext uri="{BB962C8B-B14F-4D97-AF65-F5344CB8AC3E}">
        <p14:creationId xmlns:p14="http://schemas.microsoft.com/office/powerpoint/2010/main" val="2571491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eaLnBrk="1" hangingPunct="1"/>
            <a:r>
              <a:rPr lang="en-US" sz="4000" b="1" dirty="0" smtClean="0">
                <a:solidFill>
                  <a:srgbClr val="F58466"/>
                </a:solidFill>
                <a:latin typeface="Goudy Old Style" pitchFamily="18" charset="0"/>
              </a:rPr>
              <a:t>Accuracy of Gestation at Delivery</a:t>
            </a:r>
            <a:endParaRPr lang="en-US" sz="4000" b="1" dirty="0">
              <a:solidFill>
                <a:srgbClr val="F58466"/>
              </a:solidFill>
              <a:latin typeface="Goudy Old Style"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8719189"/>
              </p:ext>
            </p:extLst>
          </p:nvPr>
        </p:nvGraphicFramePr>
        <p:xfrm>
          <a:off x="457201" y="1676400"/>
          <a:ext cx="7772399" cy="3886200"/>
        </p:xfrm>
        <a:graphic>
          <a:graphicData uri="http://schemas.openxmlformats.org/drawingml/2006/table">
            <a:tbl>
              <a:tblPr firstRow="1" firstCol="1" bandRow="1">
                <a:tableStyleId>{9D7B26C5-4107-4FEC-AEDC-1716B250A1EF}</a:tableStyleId>
              </a:tblPr>
              <a:tblGrid>
                <a:gridCol w="2718557"/>
                <a:gridCol w="5053842"/>
              </a:tblGrid>
              <a:tr h="331702">
                <a:tc>
                  <a:txBody>
                    <a:bodyPr/>
                    <a:lstStyle/>
                    <a:p>
                      <a:pPr marL="0" marR="0">
                        <a:spcBef>
                          <a:spcPts val="0"/>
                        </a:spcBef>
                        <a:spcAft>
                          <a:spcPts val="0"/>
                        </a:spcAft>
                      </a:pPr>
                      <a:r>
                        <a:rPr lang="en-US" sz="1400" dirty="0" smtClean="0">
                          <a:effectLst/>
                        </a:rPr>
                        <a:t>Opportunity </a:t>
                      </a:r>
                      <a:r>
                        <a:rPr lang="en-US" sz="1400" dirty="0">
                          <a:effectLst/>
                        </a:rPr>
                        <a:t>for Change</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Possible PDSA</a:t>
                      </a:r>
                      <a:endParaRPr lang="en-US" sz="1400" dirty="0">
                        <a:effectLst/>
                        <a:latin typeface="Calibri"/>
                        <a:ea typeface="Calibri"/>
                        <a:cs typeface="Times New Roman"/>
                      </a:endParaRPr>
                    </a:p>
                  </a:txBody>
                  <a:tcPr marL="68580" marR="68580" marT="0" marB="0"/>
                </a:tc>
              </a:tr>
              <a:tr h="1194382">
                <a:tc>
                  <a:txBody>
                    <a:bodyPr/>
                    <a:lstStyle/>
                    <a:p>
                      <a:pPr marL="0" marR="0">
                        <a:spcBef>
                          <a:spcPts val="0"/>
                        </a:spcBef>
                        <a:spcAft>
                          <a:spcPts val="0"/>
                        </a:spcAft>
                      </a:pPr>
                      <a:r>
                        <a:rPr lang="en-US" sz="1400" dirty="0" smtClean="0">
                          <a:effectLst/>
                          <a:latin typeface="Calibri"/>
                          <a:ea typeface="Calibri"/>
                          <a:cs typeface="Times New Roman"/>
                        </a:rPr>
                        <a:t>Fine-tuning</a:t>
                      </a:r>
                      <a:r>
                        <a:rPr lang="en-US" sz="1400" baseline="0" dirty="0" smtClean="0">
                          <a:effectLst/>
                          <a:latin typeface="Calibri"/>
                          <a:ea typeface="Calibri"/>
                          <a:cs typeface="Times New Roman"/>
                        </a:rPr>
                        <a:t> education roll-outs for specific group/individual needs (initial education roll outs don’t reach everyone)</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smtClean="0">
                          <a:effectLst/>
                          <a:latin typeface="Calibri"/>
                          <a:ea typeface="Calibri"/>
                          <a:cs typeface="Times New Roman"/>
                        </a:rPr>
                        <a:t>Reach out to a receptive staff member that needs additional support to develop a way to help them remember and apply the</a:t>
                      </a:r>
                      <a:r>
                        <a:rPr lang="en-US" sz="1400" baseline="0" dirty="0" smtClean="0">
                          <a:effectLst/>
                          <a:latin typeface="Calibri"/>
                          <a:ea typeface="Calibri"/>
                          <a:cs typeface="Times New Roman"/>
                        </a:rPr>
                        <a:t> education (e.g. highlighting fields on forms, including tips/definitions on forms, etc.). Test the approach with 1 staff before rolling out a system/policy change</a:t>
                      </a:r>
                      <a:endParaRPr lang="en-US" sz="1400" dirty="0">
                        <a:effectLst/>
                        <a:latin typeface="Calibri"/>
                        <a:ea typeface="Calibri"/>
                        <a:cs typeface="Times New Roman"/>
                      </a:endParaRPr>
                    </a:p>
                  </a:txBody>
                  <a:tcPr marL="68580" marR="68580" marT="0" marB="0"/>
                </a:tc>
              </a:tr>
              <a:tr h="1033307">
                <a:tc>
                  <a:txBody>
                    <a:bodyPr/>
                    <a:lstStyle/>
                    <a:p>
                      <a:pPr marL="0" marR="0">
                        <a:spcBef>
                          <a:spcPts val="0"/>
                        </a:spcBef>
                        <a:spcAft>
                          <a:spcPts val="0"/>
                        </a:spcAft>
                      </a:pPr>
                      <a:r>
                        <a:rPr lang="en-US" sz="1400" dirty="0" smtClean="0">
                          <a:effectLst/>
                          <a:latin typeface="Calibri"/>
                          <a:ea typeface="Calibri"/>
                          <a:cs typeface="Times New Roman"/>
                        </a:rPr>
                        <a:t>Making</a:t>
                      </a:r>
                      <a:r>
                        <a:rPr lang="en-US" sz="1400" baseline="0" dirty="0" smtClean="0">
                          <a:effectLst/>
                          <a:latin typeface="Calibri"/>
                          <a:ea typeface="Calibri"/>
                          <a:cs typeface="Times New Roman"/>
                        </a:rPr>
                        <a:t> the GA easier to find from a consistent source</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smtClean="0">
                          <a:effectLst/>
                          <a:latin typeface="Calibri"/>
                          <a:ea typeface="Calibri"/>
                          <a:cs typeface="Times New Roman"/>
                        </a:rPr>
                        <a:t>Look for opportunities</a:t>
                      </a:r>
                      <a:r>
                        <a:rPr lang="en-US" sz="1400" baseline="0" dirty="0" smtClean="0">
                          <a:effectLst/>
                          <a:latin typeface="Calibri"/>
                          <a:ea typeface="Calibri"/>
                          <a:cs typeface="Times New Roman"/>
                        </a:rPr>
                        <a:t> that reduce the hunting for GA, including identifying the best source of this information and highlighting GA on this best source to reduce the need for staff to search and interpret multiple GAs in the medical record</a:t>
                      </a:r>
                      <a:endParaRPr lang="en-US" sz="1400" dirty="0">
                        <a:effectLst/>
                        <a:latin typeface="Calibri"/>
                        <a:ea typeface="Calibri"/>
                        <a:cs typeface="Times New Roman"/>
                      </a:endParaRPr>
                    </a:p>
                  </a:txBody>
                  <a:tcPr marL="68580" marR="68580" marT="0" marB="0"/>
                </a:tc>
              </a:tr>
              <a:tr h="1326809">
                <a:tc>
                  <a:txBody>
                    <a:bodyPr/>
                    <a:lstStyle/>
                    <a:p>
                      <a:pPr marL="0" marR="0">
                        <a:spcBef>
                          <a:spcPts val="0"/>
                        </a:spcBef>
                        <a:spcAft>
                          <a:spcPts val="0"/>
                        </a:spcAft>
                      </a:pPr>
                      <a:r>
                        <a:rPr lang="en-US" sz="1400" dirty="0" smtClean="0">
                          <a:effectLst/>
                          <a:latin typeface="Calibri"/>
                          <a:ea typeface="Calibri"/>
                          <a:cs typeface="Times New Roman"/>
                        </a:rPr>
                        <a:t>Getting the GA</a:t>
                      </a:r>
                      <a:r>
                        <a:rPr lang="en-US" sz="1400" baseline="0" dirty="0" smtClean="0">
                          <a:effectLst/>
                          <a:latin typeface="Calibri"/>
                          <a:ea typeface="Calibri"/>
                          <a:cs typeface="Times New Roman"/>
                        </a:rPr>
                        <a:t> in a timely, clear, and consistent format from your prenatal providers on the prenatal record</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smtClean="0">
                          <a:effectLst/>
                          <a:latin typeface="Calibri"/>
                          <a:ea typeface="Calibri"/>
                          <a:cs typeface="Times New Roman"/>
                        </a:rPr>
                        <a:t>Work with a willing provider to explain</a:t>
                      </a:r>
                      <a:r>
                        <a:rPr lang="en-US" sz="1400" baseline="0" dirty="0" smtClean="0">
                          <a:effectLst/>
                          <a:latin typeface="Calibri"/>
                          <a:ea typeface="Calibri"/>
                          <a:cs typeface="Times New Roman"/>
                        </a:rPr>
                        <a:t> the use and value of this information from their office for the birth certificate and brainstorm methods to improve their communication of GA on the prenatal record.</a:t>
                      </a:r>
                      <a:endParaRPr lang="en-US" sz="1400" dirty="0">
                        <a:effectLst/>
                        <a:latin typeface="Calibri"/>
                        <a:ea typeface="Calibri"/>
                        <a:cs typeface="Times New Roman"/>
                      </a:endParaRPr>
                    </a:p>
                  </a:txBody>
                  <a:tcPr marL="68580" marR="68580" marT="0" marB="0"/>
                </a:tc>
              </a:tr>
            </a:tbl>
          </a:graphicData>
        </a:graphic>
      </p:graphicFrame>
      <p:sp>
        <p:nvSpPr>
          <p:cNvPr id="6" name="TextBox 5"/>
          <p:cNvSpPr txBox="1"/>
          <p:nvPr/>
        </p:nvSpPr>
        <p:spPr>
          <a:xfrm>
            <a:off x="381000" y="5715000"/>
            <a:ext cx="7696200" cy="646331"/>
          </a:xfrm>
          <a:prstGeom prst="rect">
            <a:avLst/>
          </a:prstGeom>
          <a:noFill/>
        </p:spPr>
        <p:txBody>
          <a:bodyPr wrap="square" rtlCol="0">
            <a:spAutoFit/>
          </a:bodyPr>
          <a:lstStyle/>
          <a:p>
            <a:r>
              <a:rPr lang="en-US" dirty="0" smtClean="0"/>
              <a:t>What are barriers to Gestation at Delivery accuracy at your hospital? Share in the chat box.</a:t>
            </a:r>
            <a:endParaRPr lang="en-US" dirty="0"/>
          </a:p>
        </p:txBody>
      </p:sp>
    </p:spTree>
    <p:extLst>
      <p:ext uri="{BB962C8B-B14F-4D97-AF65-F5344CB8AC3E}">
        <p14:creationId xmlns:p14="http://schemas.microsoft.com/office/powerpoint/2010/main" val="1407002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reports.healthlnk.org/BirthChart.aspx?ChartDirectorChartImage=chart_ContentPlaceHolder1_WebChartViewer2&amp;cacheId=27af9962b3784d348ff8012fbf0b46ac&amp;cacheDefeat=6357878775285972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834" y="1371600"/>
            <a:ext cx="7239000" cy="4857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04800"/>
            <a:ext cx="8229600" cy="1143000"/>
          </a:xfrm>
        </p:spPr>
        <p:txBody>
          <a:bodyPr/>
          <a:lstStyle/>
          <a:p>
            <a:pPr algn="l" eaLnBrk="1" hangingPunct="1"/>
            <a:r>
              <a:rPr lang="en-US" sz="4000" b="1" dirty="0" smtClean="0">
                <a:solidFill>
                  <a:srgbClr val="F58466"/>
                </a:solidFill>
                <a:latin typeface="Goudy Old Style" pitchFamily="18" charset="0"/>
              </a:rPr>
              <a:t>Opportunities for Change:</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Mother’s SSN</a:t>
            </a:r>
            <a:endParaRPr lang="en-US" sz="4000" b="1" dirty="0">
              <a:solidFill>
                <a:srgbClr val="F58466"/>
              </a:solidFill>
              <a:latin typeface="Goudy Old Style" pitchFamily="18" charset="0"/>
            </a:endParaRPr>
          </a:p>
        </p:txBody>
      </p:sp>
      <p:sp>
        <p:nvSpPr>
          <p:cNvPr id="3" name="TextBox 2"/>
          <p:cNvSpPr txBox="1"/>
          <p:nvPr/>
        </p:nvSpPr>
        <p:spPr>
          <a:xfrm>
            <a:off x="2209800" y="3200400"/>
            <a:ext cx="2284600" cy="369332"/>
          </a:xfrm>
          <a:prstGeom prst="rect">
            <a:avLst/>
          </a:prstGeom>
          <a:noFill/>
        </p:spPr>
        <p:txBody>
          <a:bodyPr wrap="none" rtlCol="0">
            <a:spAutoFit/>
          </a:bodyPr>
          <a:lstStyle/>
          <a:p>
            <a:r>
              <a:rPr lang="en-US" dirty="0" smtClean="0"/>
              <a:t>2014 Baseline = 86.0%</a:t>
            </a:r>
            <a:endParaRPr lang="en-US" dirty="0"/>
          </a:p>
        </p:txBody>
      </p:sp>
      <p:cxnSp>
        <p:nvCxnSpPr>
          <p:cNvPr id="6" name="Straight Arrow Connector 5"/>
          <p:cNvCxnSpPr/>
          <p:nvPr/>
        </p:nvCxnSpPr>
        <p:spPr>
          <a:xfrm flipV="1">
            <a:off x="3567761" y="2667000"/>
            <a:ext cx="273519"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1820920"/>
            <a:ext cx="1371599" cy="1384995"/>
          </a:xfrm>
          <a:prstGeom prst="rect">
            <a:avLst/>
          </a:prstGeom>
          <a:noFill/>
        </p:spPr>
        <p:txBody>
          <a:bodyPr wrap="square" rtlCol="0">
            <a:spAutoFit/>
          </a:bodyPr>
          <a:lstStyle/>
          <a:p>
            <a:r>
              <a:rPr lang="en-US" sz="1400" dirty="0" smtClean="0"/>
              <a:t>Note: Disregard September - only ONE hospital with September data entered!</a:t>
            </a:r>
            <a:endParaRPr lang="en-US" sz="1400" dirty="0"/>
          </a:p>
        </p:txBody>
      </p:sp>
    </p:spTree>
    <p:extLst>
      <p:ext uri="{BB962C8B-B14F-4D97-AF65-F5344CB8AC3E}">
        <p14:creationId xmlns:p14="http://schemas.microsoft.com/office/powerpoint/2010/main" val="138987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eaLnBrk="1" hangingPunct="1"/>
            <a:r>
              <a:rPr lang="en-US" sz="4000" b="1" dirty="0" smtClean="0">
                <a:solidFill>
                  <a:srgbClr val="F58466"/>
                </a:solidFill>
                <a:latin typeface="Goudy Old Style" pitchFamily="18" charset="0"/>
              </a:rPr>
              <a:t>Accuracy of Mother’s SSN</a:t>
            </a:r>
            <a:endParaRPr lang="en-US" sz="4000" b="1" dirty="0">
              <a:solidFill>
                <a:srgbClr val="F58466"/>
              </a:solidFill>
              <a:latin typeface="Goudy Old Style"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75424811"/>
              </p:ext>
            </p:extLst>
          </p:nvPr>
        </p:nvGraphicFramePr>
        <p:xfrm>
          <a:off x="380998" y="1295400"/>
          <a:ext cx="8534401" cy="3621257"/>
        </p:xfrm>
        <a:graphic>
          <a:graphicData uri="http://schemas.openxmlformats.org/drawingml/2006/table">
            <a:tbl>
              <a:tblPr firstRow="1" firstCol="1" bandRow="1">
                <a:tableStyleId>{9D7B26C5-4107-4FEC-AEDC-1716B250A1EF}</a:tableStyleId>
              </a:tblPr>
              <a:tblGrid>
                <a:gridCol w="2743202"/>
                <a:gridCol w="5791199"/>
              </a:tblGrid>
              <a:tr h="203983">
                <a:tc>
                  <a:txBody>
                    <a:bodyPr/>
                    <a:lstStyle/>
                    <a:p>
                      <a:pPr marL="0" marR="0">
                        <a:spcBef>
                          <a:spcPts val="0"/>
                        </a:spcBef>
                        <a:spcAft>
                          <a:spcPts val="0"/>
                        </a:spcAft>
                      </a:pPr>
                      <a:r>
                        <a:rPr lang="en-US" sz="1600" dirty="0">
                          <a:effectLst/>
                        </a:rPr>
                        <a:t>Opportunity for Change</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Possible PDSA</a:t>
                      </a:r>
                      <a:endParaRPr lang="en-US" sz="1600" dirty="0">
                        <a:effectLst/>
                        <a:latin typeface="Calibri"/>
                        <a:ea typeface="Calibri"/>
                        <a:cs typeface="Times New Roman"/>
                      </a:endParaRPr>
                    </a:p>
                  </a:txBody>
                  <a:tcPr marL="68580" marR="68580" marT="0" marB="0"/>
                </a:tc>
              </a:tr>
              <a:tr h="1621829">
                <a:tc>
                  <a:txBody>
                    <a:bodyPr/>
                    <a:lstStyle/>
                    <a:p>
                      <a:pPr marL="0" marR="0">
                        <a:spcBef>
                          <a:spcPts val="0"/>
                        </a:spcBef>
                        <a:spcAft>
                          <a:spcPts val="0"/>
                        </a:spcAft>
                      </a:pPr>
                      <a:r>
                        <a:rPr lang="en-US" sz="1800" dirty="0" smtClean="0">
                          <a:effectLst/>
                          <a:latin typeface="Calibri"/>
                          <a:ea typeface="Calibri"/>
                          <a:cs typeface="Times New Roman"/>
                        </a:rPr>
                        <a:t>Mom doesn’t give SSN during the birth certificate interview / on birth certificate</a:t>
                      </a:r>
                      <a:r>
                        <a:rPr lang="en-US" sz="1800" baseline="0" dirty="0" smtClean="0">
                          <a:effectLst/>
                          <a:latin typeface="Calibri"/>
                          <a:ea typeface="Calibri"/>
                          <a:cs typeface="Times New Roman"/>
                        </a:rPr>
                        <a:t> worksheet</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smtClean="0">
                          <a:effectLst/>
                          <a:latin typeface="Calibri"/>
                          <a:ea typeface="Calibri"/>
                          <a:cs typeface="Times New Roman"/>
                        </a:rPr>
                        <a:t>Add</a:t>
                      </a:r>
                      <a:r>
                        <a:rPr lang="en-US" sz="1800" baseline="0" dirty="0" smtClean="0">
                          <a:effectLst/>
                          <a:latin typeface="Calibri"/>
                          <a:ea typeface="Calibri"/>
                          <a:cs typeface="Times New Roman"/>
                        </a:rPr>
                        <a:t> a check for this information in the medical record into the process for birth certificate abstraction.</a:t>
                      </a:r>
                      <a:endParaRPr lang="en-US" sz="1800" dirty="0">
                        <a:effectLst/>
                        <a:latin typeface="Calibri"/>
                        <a:ea typeface="Calibri"/>
                        <a:cs typeface="Times New Roman"/>
                      </a:endParaRPr>
                    </a:p>
                  </a:txBody>
                  <a:tcPr marL="68580" marR="68580" marT="0" marB="0"/>
                </a:tc>
              </a:tr>
              <a:tr h="1755588">
                <a:tc>
                  <a:txBody>
                    <a:bodyPr/>
                    <a:lstStyle/>
                    <a:p>
                      <a:pPr marL="0" marR="0">
                        <a:spcBef>
                          <a:spcPts val="0"/>
                        </a:spcBef>
                        <a:spcAft>
                          <a:spcPts val="0"/>
                        </a:spcAft>
                      </a:pPr>
                      <a:r>
                        <a:rPr lang="en-US" sz="1800" dirty="0" smtClean="0">
                          <a:effectLst/>
                          <a:latin typeface="Calibri"/>
                          <a:ea typeface="Calibri"/>
                          <a:cs typeface="Times New Roman"/>
                        </a:rPr>
                        <a:t>Mom</a:t>
                      </a:r>
                      <a:r>
                        <a:rPr lang="en-US" sz="1800" baseline="0" dirty="0" smtClean="0">
                          <a:effectLst/>
                          <a:latin typeface="Calibri"/>
                          <a:ea typeface="Calibri"/>
                          <a:cs typeface="Times New Roman"/>
                        </a:rPr>
                        <a:t> doesn’t want to provide SSN</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kern="1200" dirty="0" smtClean="0">
                          <a:solidFill>
                            <a:schemeClr val="tx1"/>
                          </a:solidFill>
                          <a:effectLst/>
                          <a:latin typeface="+mn-lt"/>
                          <a:ea typeface="+mn-ea"/>
                          <a:cs typeface="+mn-cs"/>
                        </a:rPr>
                        <a:t>Have</a:t>
                      </a:r>
                      <a:r>
                        <a:rPr lang="en-US" sz="1800" kern="1200" baseline="0" dirty="0" smtClean="0">
                          <a:solidFill>
                            <a:schemeClr val="tx1"/>
                          </a:solidFill>
                          <a:effectLst/>
                          <a:latin typeface="+mn-lt"/>
                          <a:ea typeface="+mn-ea"/>
                          <a:cs typeface="+mn-cs"/>
                        </a:rPr>
                        <a:t> interviewing staff inform mom that </a:t>
                      </a:r>
                      <a:r>
                        <a:rPr lang="en-US" sz="1800" kern="1200" dirty="0" smtClean="0">
                          <a:solidFill>
                            <a:schemeClr val="tx1"/>
                          </a:solidFill>
                          <a:effectLst/>
                          <a:latin typeface="+mn-lt"/>
                          <a:ea typeface="+mn-ea"/>
                          <a:cs typeface="+mn-cs"/>
                        </a:rPr>
                        <a:t>it is a part of the statistical section of the birth record, and is required to be collected by the Federal Government.  This information will never show on a copy of the birth record, and is considered confidential information.</a:t>
                      </a:r>
                      <a:endParaRPr lang="en-US" sz="1800" dirty="0">
                        <a:effectLst/>
                        <a:latin typeface="Calibri"/>
                        <a:ea typeface="Calibri"/>
                        <a:cs typeface="Times New Roman"/>
                      </a:endParaRPr>
                    </a:p>
                  </a:txBody>
                  <a:tcPr marL="68580" marR="68580" marT="0" marB="0"/>
                </a:tc>
              </a:tr>
            </a:tbl>
          </a:graphicData>
        </a:graphic>
      </p:graphicFrame>
      <p:sp>
        <p:nvSpPr>
          <p:cNvPr id="3" name="Rectangle 2"/>
          <p:cNvSpPr/>
          <p:nvPr/>
        </p:nvSpPr>
        <p:spPr>
          <a:xfrm>
            <a:off x="304800" y="5791200"/>
            <a:ext cx="8382000" cy="369332"/>
          </a:xfrm>
          <a:prstGeom prst="rect">
            <a:avLst/>
          </a:prstGeom>
        </p:spPr>
        <p:txBody>
          <a:bodyPr wrap="square">
            <a:spAutoFit/>
          </a:bodyPr>
          <a:lstStyle/>
          <a:p>
            <a:pPr marR="0">
              <a:spcBef>
                <a:spcPts val="0"/>
              </a:spcBef>
              <a:spcAft>
                <a:spcPts val="0"/>
              </a:spcAft>
            </a:pPr>
            <a:r>
              <a:rPr lang="en-US" dirty="0" smtClean="0"/>
              <a:t>What are barriers to Mother’s SSN accuracy at your hospital?  Share in the chat box.</a:t>
            </a:r>
            <a:endParaRPr lang="en-US" dirty="0"/>
          </a:p>
        </p:txBody>
      </p:sp>
    </p:spTree>
    <p:extLst>
      <p:ext uri="{BB962C8B-B14F-4D97-AF65-F5344CB8AC3E}">
        <p14:creationId xmlns:p14="http://schemas.microsoft.com/office/powerpoint/2010/main" val="1477156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34200" y="3048000"/>
            <a:ext cx="2209800" cy="1828800"/>
          </a:xfrm>
        </p:spPr>
        <p:txBody>
          <a:bodyPr>
            <a:normAutofit/>
          </a:bodyPr>
          <a:lstStyle/>
          <a:p>
            <a:r>
              <a:rPr lang="en-US" sz="1800" dirty="0" smtClean="0"/>
              <a:t>09/28/2015</a:t>
            </a:r>
          </a:p>
          <a:p>
            <a:r>
              <a:rPr lang="en-US" sz="1800" dirty="0"/>
              <a:t>C</a:t>
            </a:r>
            <a:r>
              <a:rPr lang="en-US" sz="1800" dirty="0" smtClean="0"/>
              <a:t>indy Mitchell</a:t>
            </a:r>
          </a:p>
          <a:p>
            <a:r>
              <a:rPr lang="en-US" sz="1800" dirty="0" smtClean="0"/>
              <a:t>HSHS St. John’s</a:t>
            </a:r>
          </a:p>
        </p:txBody>
      </p:sp>
      <p:sp>
        <p:nvSpPr>
          <p:cNvPr id="2" name="Title 1"/>
          <p:cNvSpPr>
            <a:spLocks noGrp="1"/>
          </p:cNvSpPr>
          <p:nvPr>
            <p:ph type="title"/>
          </p:nvPr>
        </p:nvSpPr>
        <p:spPr>
          <a:xfrm>
            <a:off x="429064" y="3337560"/>
            <a:ext cx="7571936" cy="2301240"/>
          </a:xfrm>
        </p:spPr>
        <p:txBody>
          <a:bodyPr/>
          <a:lstStyle/>
          <a:p>
            <a:pPr algn="l"/>
            <a:r>
              <a:rPr lang="en-US" dirty="0" smtClean="0"/>
              <a:t>OB Teams Call</a:t>
            </a:r>
            <a:br>
              <a:rPr lang="en-US" dirty="0" smtClean="0"/>
            </a:br>
            <a:r>
              <a:rPr lang="en-US" dirty="0" smtClean="0"/>
              <a:t>Birth Certificate optimization initiative</a:t>
            </a:r>
            <a:endParaRPr lang="en-US" dirty="0"/>
          </a:p>
        </p:txBody>
      </p:sp>
    </p:spTree>
    <p:extLst>
      <p:ext uri="{BB962C8B-B14F-4D97-AF65-F5344CB8AC3E}">
        <p14:creationId xmlns:p14="http://schemas.microsoft.com/office/powerpoint/2010/main" val="3404736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r>
              <a:rPr lang="en-US" sz="3200" dirty="0" smtClean="0"/>
              <a:t>Mom’s Social </a:t>
            </a:r>
            <a:r>
              <a:rPr lang="en-US" sz="3200" dirty="0"/>
              <a:t>S</a:t>
            </a:r>
            <a:r>
              <a:rPr lang="en-US" sz="3200" dirty="0" smtClean="0"/>
              <a:t>ecurity number</a:t>
            </a:r>
          </a:p>
          <a:p>
            <a:r>
              <a:rPr lang="en-US" sz="3200" dirty="0" smtClean="0"/>
              <a:t>Prenatal Care</a:t>
            </a:r>
          </a:p>
          <a:p>
            <a:r>
              <a:rPr lang="en-US" sz="3200" dirty="0" smtClean="0"/>
              <a:t>WIC</a:t>
            </a:r>
          </a:p>
        </p:txBody>
      </p:sp>
      <p:sp>
        <p:nvSpPr>
          <p:cNvPr id="3" name="Title 2"/>
          <p:cNvSpPr>
            <a:spLocks noGrp="1"/>
          </p:cNvSpPr>
          <p:nvPr>
            <p:ph type="title"/>
          </p:nvPr>
        </p:nvSpPr>
        <p:spPr/>
        <p:txBody>
          <a:bodyPr/>
          <a:lstStyle/>
          <a:p>
            <a:r>
              <a:rPr lang="en-US" dirty="0" smtClean="0"/>
              <a:t>Variables for Discussion </a:t>
            </a:r>
            <a:endParaRPr lang="en-US" dirty="0"/>
          </a:p>
        </p:txBody>
      </p:sp>
    </p:spTree>
    <p:extLst>
      <p:ext uri="{BB962C8B-B14F-4D97-AF65-F5344CB8AC3E}">
        <p14:creationId xmlns:p14="http://schemas.microsoft.com/office/powerpoint/2010/main" val="625574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response</a:t>
            </a:r>
            <a:endParaRPr lang="en-US" dirty="0"/>
          </a:p>
        </p:txBody>
      </p:sp>
      <p:sp>
        <p:nvSpPr>
          <p:cNvPr id="4" name="Content Placeholder 3"/>
          <p:cNvSpPr>
            <a:spLocks noGrp="1"/>
          </p:cNvSpPr>
          <p:nvPr>
            <p:ph idx="1"/>
          </p:nvPr>
        </p:nvSpPr>
        <p:spPr/>
        <p:txBody>
          <a:bodyPr/>
          <a:lstStyle/>
          <a:p>
            <a:endParaRPr lang="en-US" dirty="0" smtClean="0"/>
          </a:p>
          <a:p>
            <a:endParaRPr lang="en-US" dirty="0"/>
          </a:p>
          <a:p>
            <a:r>
              <a:rPr lang="en-US" dirty="0" smtClean="0"/>
              <a:t>Go </a:t>
            </a:r>
            <a:r>
              <a:rPr lang="en-US" dirty="0"/>
              <a:t>to </a:t>
            </a:r>
            <a:r>
              <a:rPr lang="en-US" dirty="0" smtClean="0"/>
              <a:t>respond.cc</a:t>
            </a:r>
            <a:endParaRPr lang="en-US" dirty="0"/>
          </a:p>
          <a:p>
            <a:r>
              <a:rPr lang="en-US" dirty="0"/>
              <a:t>Enter the </a:t>
            </a:r>
            <a:r>
              <a:rPr lang="en-US" dirty="0" smtClean="0"/>
              <a:t>code 644640</a:t>
            </a:r>
          </a:p>
          <a:p>
            <a:r>
              <a:rPr lang="en-US" dirty="0" smtClean="0"/>
              <a:t>Answer </a:t>
            </a:r>
            <a:r>
              <a:rPr lang="en-US" dirty="0"/>
              <a:t>the following questions</a:t>
            </a:r>
          </a:p>
          <a:p>
            <a:endParaRPr lang="en-US" dirty="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3546987" cy="26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38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4000" b="1" dirty="0">
                <a:solidFill>
                  <a:srgbClr val="F58466"/>
                </a:solidFill>
                <a:latin typeface="Goudy Old Style" pitchFamily="18" charset="0"/>
              </a:rPr>
              <a:t>Variables of the Month:</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Audience Response</a:t>
            </a:r>
          </a:p>
        </p:txBody>
      </p:sp>
      <p:sp>
        <p:nvSpPr>
          <p:cNvPr id="4" name="Content Placeholder 3"/>
          <p:cNvSpPr>
            <a:spLocks noGrp="1"/>
          </p:cNvSpPr>
          <p:nvPr>
            <p:ph idx="1"/>
          </p:nvPr>
        </p:nvSpPr>
        <p:spPr/>
        <p:txBody>
          <a:bodyPr/>
          <a:lstStyle/>
          <a:p>
            <a:endParaRPr lang="en-US" dirty="0" smtClean="0"/>
          </a:p>
          <a:p>
            <a:pPr marL="0" indent="0">
              <a:buNone/>
            </a:pPr>
            <a:endParaRPr lang="en-US" dirty="0" smtClean="0"/>
          </a:p>
          <a:p>
            <a:pPr>
              <a:buClr>
                <a:srgbClr val="F58466"/>
              </a:buClr>
            </a:pPr>
            <a:r>
              <a:rPr lang="en-US" dirty="0" smtClean="0"/>
              <a:t>Go </a:t>
            </a:r>
            <a:r>
              <a:rPr lang="en-US" dirty="0"/>
              <a:t>to </a:t>
            </a:r>
            <a:r>
              <a:rPr lang="en-US" dirty="0" smtClean="0"/>
              <a:t>respond.cc</a:t>
            </a:r>
            <a:endParaRPr lang="en-US" dirty="0"/>
          </a:p>
          <a:p>
            <a:pPr>
              <a:buClr>
                <a:srgbClr val="F58466"/>
              </a:buClr>
            </a:pPr>
            <a:r>
              <a:rPr lang="en-US" dirty="0"/>
              <a:t>Enter the </a:t>
            </a:r>
            <a:r>
              <a:rPr lang="en-US" dirty="0" smtClean="0"/>
              <a:t>code </a:t>
            </a:r>
            <a:r>
              <a:rPr lang="en-US" b="1" i="1" dirty="0"/>
              <a:t>644640</a:t>
            </a:r>
          </a:p>
          <a:p>
            <a:pPr>
              <a:buClr>
                <a:srgbClr val="F58466"/>
              </a:buClr>
            </a:pPr>
            <a:r>
              <a:rPr lang="en-US" dirty="0" smtClean="0"/>
              <a:t>Answer the questions for the variables of the month discussion</a:t>
            </a:r>
            <a:endParaRPr lang="en-US" dirty="0"/>
          </a:p>
          <a:p>
            <a:endParaRPr lang="en-US" dirty="0"/>
          </a:p>
          <a:p>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987" y="1524000"/>
            <a:ext cx="3285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009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chor="ctr">
            <a:normAutofit/>
          </a:bodyPr>
          <a:lstStyle/>
          <a:p>
            <a:pPr marL="45720" indent="0">
              <a:buNone/>
            </a:pPr>
            <a:r>
              <a:rPr lang="en-US" dirty="0" smtClean="0"/>
              <a:t>Mom does not put her social security number on the birth certificate worksheet that she completes.  You do see her social security number on the prenatal care record.  Should you enter 999-99-9999 or the number listed on her prenatal care record?</a:t>
            </a:r>
          </a:p>
          <a:p>
            <a:pPr marL="45720" indent="0">
              <a:buNone/>
            </a:pPr>
            <a:r>
              <a:rPr lang="en-US" dirty="0"/>
              <a:t>	</a:t>
            </a:r>
            <a:endParaRPr lang="en-US" dirty="0" smtClean="0"/>
          </a:p>
          <a:p>
            <a:pPr marL="45720" indent="0">
              <a:buNone/>
            </a:pPr>
            <a:r>
              <a:rPr lang="en-US" dirty="0"/>
              <a:t>	</a:t>
            </a:r>
            <a:r>
              <a:rPr lang="en-US" dirty="0" smtClean="0"/>
              <a:t>a)	999-99-9999</a:t>
            </a:r>
          </a:p>
          <a:p>
            <a:pPr marL="45720" indent="0">
              <a:buNone/>
            </a:pPr>
            <a:r>
              <a:rPr lang="en-US" dirty="0"/>
              <a:t>	</a:t>
            </a:r>
            <a:r>
              <a:rPr lang="en-US" dirty="0" smtClean="0"/>
              <a:t>b)	The number listed on her prenatal care record</a:t>
            </a:r>
            <a:endParaRPr lang="en-US" dirty="0"/>
          </a:p>
        </p:txBody>
      </p:sp>
      <p:sp>
        <p:nvSpPr>
          <p:cNvPr id="3" name="Title 2"/>
          <p:cNvSpPr>
            <a:spLocks noGrp="1"/>
          </p:cNvSpPr>
          <p:nvPr>
            <p:ph type="title"/>
          </p:nvPr>
        </p:nvSpPr>
        <p:spPr>
          <a:xfrm>
            <a:off x="432791" y="228600"/>
            <a:ext cx="8381260" cy="1054394"/>
          </a:xfrm>
        </p:spPr>
        <p:txBody>
          <a:bodyPr/>
          <a:lstStyle/>
          <a:p>
            <a:r>
              <a:rPr lang="en-US" dirty="0" smtClean="0"/>
              <a:t>Mother’s social security number</a:t>
            </a:r>
            <a:endParaRPr lang="en-US" dirty="0"/>
          </a:p>
        </p:txBody>
      </p:sp>
      <p:sp>
        <p:nvSpPr>
          <p:cNvPr id="5" name="Oval 4"/>
          <p:cNvSpPr/>
          <p:nvPr/>
        </p:nvSpPr>
        <p:spPr>
          <a:xfrm>
            <a:off x="2057400" y="4876800"/>
            <a:ext cx="6096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72624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45720" indent="0">
              <a:buNone/>
            </a:pPr>
            <a:r>
              <a:rPr lang="en-US" dirty="0"/>
              <a:t>Mom does not put her social security number on the birth certificate </a:t>
            </a:r>
            <a:r>
              <a:rPr lang="en-US" dirty="0" smtClean="0"/>
              <a:t>worksheet </a:t>
            </a:r>
            <a:r>
              <a:rPr lang="en-US" dirty="0"/>
              <a:t>that she completes.  You do see her social security number on the </a:t>
            </a:r>
            <a:r>
              <a:rPr lang="en-US" dirty="0" smtClean="0"/>
              <a:t>financial information form in her chart.  </a:t>
            </a:r>
            <a:r>
              <a:rPr lang="en-US" dirty="0"/>
              <a:t>Should you enter </a:t>
            </a:r>
            <a:r>
              <a:rPr lang="en-US" dirty="0" smtClean="0"/>
              <a:t>999-99-9999 </a:t>
            </a:r>
            <a:r>
              <a:rPr lang="en-US" dirty="0"/>
              <a:t>or </a:t>
            </a:r>
            <a:r>
              <a:rPr lang="en-US" dirty="0" smtClean="0"/>
              <a:t>the number from the </a:t>
            </a:r>
            <a:r>
              <a:rPr lang="en-US" dirty="0"/>
              <a:t>financial information form in her chart</a:t>
            </a:r>
            <a:r>
              <a:rPr lang="en-US" dirty="0" smtClean="0"/>
              <a:t>?</a:t>
            </a:r>
            <a:endParaRPr lang="en-US" dirty="0"/>
          </a:p>
          <a:p>
            <a:pPr marL="45720" indent="0">
              <a:buNone/>
            </a:pPr>
            <a:endParaRPr lang="en-US" dirty="0"/>
          </a:p>
          <a:p>
            <a:pPr marL="45720" indent="0">
              <a:buNone/>
            </a:pPr>
            <a:r>
              <a:rPr lang="en-US" dirty="0" smtClean="0"/>
              <a:t>		a) the number from the financial </a:t>
            </a:r>
            <a:r>
              <a:rPr lang="en-US" dirty="0"/>
              <a:t>information </a:t>
            </a:r>
            <a:r>
              <a:rPr lang="en-US" dirty="0" smtClean="0"/>
              <a:t>form 		    in </a:t>
            </a:r>
            <a:r>
              <a:rPr lang="en-US" dirty="0"/>
              <a:t>her chart 	</a:t>
            </a:r>
            <a:r>
              <a:rPr lang="en-US" dirty="0" smtClean="0"/>
              <a:t>	</a:t>
            </a:r>
          </a:p>
          <a:p>
            <a:pPr marL="45720" indent="0">
              <a:buNone/>
            </a:pPr>
            <a:r>
              <a:rPr lang="en-US" dirty="0" smtClean="0"/>
              <a:t>		b) 999-99-9999</a:t>
            </a:r>
            <a:endParaRPr lang="en-US" dirty="0"/>
          </a:p>
        </p:txBody>
      </p:sp>
      <p:sp>
        <p:nvSpPr>
          <p:cNvPr id="3" name="Title 2"/>
          <p:cNvSpPr>
            <a:spLocks noGrp="1"/>
          </p:cNvSpPr>
          <p:nvPr>
            <p:ph type="title"/>
          </p:nvPr>
        </p:nvSpPr>
        <p:spPr/>
        <p:txBody>
          <a:bodyPr/>
          <a:lstStyle/>
          <a:p>
            <a:r>
              <a:rPr lang="en-US" dirty="0"/>
              <a:t>Mother’s social security number</a:t>
            </a:r>
          </a:p>
        </p:txBody>
      </p:sp>
      <p:sp>
        <p:nvSpPr>
          <p:cNvPr id="4" name="Oval 3"/>
          <p:cNvSpPr/>
          <p:nvPr/>
        </p:nvSpPr>
        <p:spPr>
          <a:xfrm>
            <a:off x="1828800" y="4191000"/>
            <a:ext cx="693346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472963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45720" indent="0">
              <a:buNone/>
            </a:pPr>
            <a:r>
              <a:rPr lang="en-US" dirty="0"/>
              <a:t>Mom </a:t>
            </a:r>
            <a:r>
              <a:rPr lang="en-US" dirty="0" smtClean="0"/>
              <a:t>provides the last 4 digits of her social security number.  Should you enter the portions you know (last 4 digits) and for the digits unknown enter 9’s or should you enter her social security number as 999-99-9999?</a:t>
            </a:r>
            <a:endParaRPr lang="en-US" dirty="0"/>
          </a:p>
          <a:p>
            <a:pPr marL="45720" indent="0">
              <a:buNone/>
            </a:pPr>
            <a:endParaRPr lang="en-US" dirty="0"/>
          </a:p>
          <a:p>
            <a:pPr marL="45720" indent="0">
              <a:buNone/>
            </a:pPr>
            <a:r>
              <a:rPr lang="en-US" dirty="0" smtClean="0"/>
              <a:t>		a) enter the 4 digits known with the rest as 9’s</a:t>
            </a:r>
            <a:r>
              <a:rPr lang="en-US" dirty="0"/>
              <a:t>	</a:t>
            </a:r>
            <a:r>
              <a:rPr lang="en-US" dirty="0" smtClean="0"/>
              <a:t>	</a:t>
            </a:r>
          </a:p>
          <a:p>
            <a:pPr marL="45720" indent="0">
              <a:buNone/>
            </a:pPr>
            <a:r>
              <a:rPr lang="en-US" dirty="0" smtClean="0"/>
              <a:t>		b) 999-99-9999</a:t>
            </a:r>
            <a:endParaRPr lang="en-US" dirty="0"/>
          </a:p>
        </p:txBody>
      </p:sp>
      <p:sp>
        <p:nvSpPr>
          <p:cNvPr id="3" name="Title 2"/>
          <p:cNvSpPr>
            <a:spLocks noGrp="1"/>
          </p:cNvSpPr>
          <p:nvPr>
            <p:ph type="title"/>
          </p:nvPr>
        </p:nvSpPr>
        <p:spPr/>
        <p:txBody>
          <a:bodyPr/>
          <a:lstStyle/>
          <a:p>
            <a:r>
              <a:rPr lang="en-US" dirty="0"/>
              <a:t>Mother’s social security number</a:t>
            </a:r>
          </a:p>
        </p:txBody>
      </p:sp>
      <p:sp>
        <p:nvSpPr>
          <p:cNvPr id="4" name="Oval 3"/>
          <p:cNvSpPr/>
          <p:nvPr/>
        </p:nvSpPr>
        <p:spPr>
          <a:xfrm>
            <a:off x="1905000" y="4800600"/>
            <a:ext cx="2667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55102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681729"/>
          </a:xfrm>
        </p:spPr>
        <p:txBody>
          <a:bodyPr>
            <a:normAutofit/>
          </a:bodyPr>
          <a:lstStyle/>
          <a:p>
            <a:endParaRPr lang="en-US" dirty="0" smtClean="0"/>
          </a:p>
          <a:p>
            <a:endParaRPr lang="en-US" dirty="0"/>
          </a:p>
        </p:txBody>
      </p:sp>
      <p:sp>
        <p:nvSpPr>
          <p:cNvPr id="2" name="Title 1"/>
          <p:cNvSpPr>
            <a:spLocks noGrp="1"/>
          </p:cNvSpPr>
          <p:nvPr>
            <p:ph type="title"/>
          </p:nvPr>
        </p:nvSpPr>
        <p:spPr/>
        <p:txBody>
          <a:bodyPr/>
          <a:lstStyle/>
          <a:p>
            <a:r>
              <a:rPr lang="en-US" dirty="0"/>
              <a:t>Mother’s social security number</a:t>
            </a:r>
          </a:p>
        </p:txBody>
      </p:sp>
      <p:sp>
        <p:nvSpPr>
          <p:cNvPr id="5" name="Content Placeholder 2"/>
          <p:cNvSpPr txBox="1">
            <a:spLocks/>
          </p:cNvSpPr>
          <p:nvPr/>
        </p:nvSpPr>
        <p:spPr>
          <a:xfrm>
            <a:off x="380999" y="1719070"/>
            <a:ext cx="8407893" cy="4757929"/>
          </a:xfrm>
          <a:prstGeom prst="rect">
            <a:avLst/>
          </a:prstGeom>
        </p:spPr>
        <p:txBody>
          <a:bodyPr vert="horz" lIns="91440" tIns="45720" rIns="91440" bIns="45720" rtlCol="0" anchor="ct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7FD13B"/>
              </a:buClr>
            </a:pPr>
            <a:endParaRPr lang="en-US" b="1" i="1" dirty="0" smtClean="0">
              <a:solidFill>
                <a:srgbClr val="FF0000"/>
              </a:solidFill>
            </a:endParaRPr>
          </a:p>
          <a:p>
            <a:pPr>
              <a:buClr>
                <a:srgbClr val="7FD13B"/>
              </a:buClr>
            </a:pPr>
            <a:r>
              <a:rPr lang="en-US" b="1" i="1" dirty="0" smtClean="0">
                <a:solidFill>
                  <a:srgbClr val="FF0000"/>
                </a:solidFill>
              </a:rPr>
              <a:t>Definition</a:t>
            </a:r>
            <a:r>
              <a:rPr lang="en-US" dirty="0" smtClean="0">
                <a:solidFill>
                  <a:srgbClr val="4E5B6F"/>
                </a:solidFill>
              </a:rPr>
              <a:t>: Enter the mother’s social security number</a:t>
            </a:r>
          </a:p>
          <a:p>
            <a:pPr>
              <a:buClr>
                <a:srgbClr val="7FD13B"/>
              </a:buClr>
            </a:pPr>
            <a:endParaRPr lang="en-US" dirty="0" smtClean="0">
              <a:solidFill>
                <a:srgbClr val="4E5B6F"/>
              </a:solidFill>
            </a:endParaRPr>
          </a:p>
          <a:p>
            <a:pPr>
              <a:buClr>
                <a:srgbClr val="7FD13B"/>
              </a:buClr>
            </a:pPr>
            <a:r>
              <a:rPr lang="en-US" dirty="0" smtClean="0">
                <a:solidFill>
                  <a:srgbClr val="4E5B6F"/>
                </a:solidFill>
              </a:rPr>
              <a:t>Enter the mother’s complete 9 digit social security number.  Do not enter only the last 4 digits of the complete number. </a:t>
            </a:r>
          </a:p>
          <a:p>
            <a:pPr marL="45720" indent="0">
              <a:buClr>
                <a:srgbClr val="7FD13B"/>
              </a:buClr>
              <a:buFont typeface="Wingdings 2" pitchFamily="18" charset="2"/>
              <a:buNone/>
            </a:pPr>
            <a:r>
              <a:rPr lang="en-US" dirty="0" smtClean="0">
                <a:solidFill>
                  <a:srgbClr val="4E5B6F"/>
                </a:solidFill>
              </a:rPr>
              <a:t> </a:t>
            </a:r>
          </a:p>
          <a:p>
            <a:pPr>
              <a:buClr>
                <a:srgbClr val="7FD13B"/>
              </a:buClr>
            </a:pPr>
            <a:r>
              <a:rPr lang="en-US" dirty="0" smtClean="0">
                <a:solidFill>
                  <a:srgbClr val="4E5B6F"/>
                </a:solidFill>
              </a:rPr>
              <a:t>If mom will not provide or does not have a SS# enter all 9’s.</a:t>
            </a:r>
          </a:p>
          <a:p>
            <a:pPr>
              <a:buClr>
                <a:srgbClr val="7FD13B"/>
              </a:buClr>
            </a:pPr>
            <a:endParaRPr lang="en-US" dirty="0" smtClean="0">
              <a:solidFill>
                <a:srgbClr val="4E5B6F"/>
              </a:solidFill>
            </a:endParaRPr>
          </a:p>
          <a:p>
            <a:pPr marL="45720" indent="0">
              <a:buClr>
                <a:srgbClr val="7FD13B"/>
              </a:buClr>
              <a:buFont typeface="Wingdings 2" pitchFamily="18" charset="2"/>
              <a:buNone/>
            </a:pPr>
            <a:r>
              <a:rPr lang="en-US" dirty="0" smtClean="0">
                <a:solidFill>
                  <a:srgbClr val="4E5B6F"/>
                </a:solidFill>
              </a:rPr>
              <a:t>                 </a:t>
            </a:r>
          </a:p>
          <a:p>
            <a:pPr>
              <a:buClr>
                <a:srgbClr val="7FD13B"/>
              </a:buClr>
            </a:pPr>
            <a:r>
              <a:rPr lang="en-US" dirty="0" smtClean="0">
                <a:solidFill>
                  <a:srgbClr val="4E5B6F"/>
                </a:solidFill>
              </a:rPr>
              <a:t>Guidebook #19; pg. 15</a:t>
            </a:r>
          </a:p>
          <a:p>
            <a:pPr>
              <a:buClr>
                <a:srgbClr val="7FD13B"/>
              </a:buClr>
            </a:pPr>
            <a:r>
              <a:rPr lang="en-US" dirty="0" smtClean="0">
                <a:solidFill>
                  <a:srgbClr val="4E5B6F"/>
                </a:solidFill>
              </a:rPr>
              <a:t>Key Variable Document variable #1</a:t>
            </a:r>
          </a:p>
          <a:p>
            <a:pPr>
              <a:buClr>
                <a:srgbClr val="7FD13B"/>
              </a:buClr>
            </a:pPr>
            <a:endParaRPr lang="en-US" dirty="0">
              <a:solidFill>
                <a:srgbClr val="4E5B6F"/>
              </a:solidFill>
            </a:endParaRPr>
          </a:p>
        </p:txBody>
      </p:sp>
    </p:spTree>
    <p:extLst>
      <p:ext uri="{BB962C8B-B14F-4D97-AF65-F5344CB8AC3E}">
        <p14:creationId xmlns:p14="http://schemas.microsoft.com/office/powerpoint/2010/main" val="4075399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Mom finds out she is pregnant.  Schedules an appointment with her doctor’s office.  On that visit she sees the nurse and has an initial ultrasound for dating completed. They schedule her to see the CNM in 2 days.  Which visit would be counted as the first prenatal care visit?</a:t>
            </a:r>
          </a:p>
          <a:p>
            <a:endParaRPr lang="en-US" dirty="0"/>
          </a:p>
          <a:p>
            <a:r>
              <a:rPr lang="en-US" dirty="0" smtClean="0"/>
              <a:t>A)  The visit where mom saw the nurse and had an ultrasound for dating</a:t>
            </a:r>
          </a:p>
          <a:p>
            <a:r>
              <a:rPr lang="en-US" dirty="0" smtClean="0"/>
              <a:t>B)  The visit two days later when she saw the CNM</a:t>
            </a:r>
            <a:endParaRPr lang="en-US" dirty="0"/>
          </a:p>
        </p:txBody>
      </p:sp>
      <p:sp>
        <p:nvSpPr>
          <p:cNvPr id="3" name="Title 2"/>
          <p:cNvSpPr>
            <a:spLocks noGrp="1"/>
          </p:cNvSpPr>
          <p:nvPr>
            <p:ph type="title"/>
          </p:nvPr>
        </p:nvSpPr>
        <p:spPr/>
        <p:txBody>
          <a:bodyPr/>
          <a:lstStyle/>
          <a:p>
            <a:r>
              <a:rPr lang="en-US" dirty="0" smtClean="0"/>
              <a:t>Prenatal care</a:t>
            </a:r>
            <a:endParaRPr lang="en-US" dirty="0"/>
          </a:p>
        </p:txBody>
      </p:sp>
      <p:pic>
        <p:nvPicPr>
          <p:cNvPr id="4" name="Picture 3"/>
          <p:cNvPicPr>
            <a:picLocks noChangeAspect="1"/>
          </p:cNvPicPr>
          <p:nvPr/>
        </p:nvPicPr>
        <p:blipFill>
          <a:blip r:embed="rId2"/>
          <a:stretch>
            <a:fillRect/>
          </a:stretch>
        </p:blipFill>
        <p:spPr>
          <a:xfrm>
            <a:off x="228600" y="3505200"/>
            <a:ext cx="8533660" cy="914401"/>
          </a:xfrm>
          <a:prstGeom prst="rect">
            <a:avLst/>
          </a:prstGeom>
        </p:spPr>
      </p:pic>
    </p:spTree>
    <p:extLst>
      <p:ext uri="{BB962C8B-B14F-4D97-AF65-F5344CB8AC3E}">
        <p14:creationId xmlns:p14="http://schemas.microsoft.com/office/powerpoint/2010/main" val="2088510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Mom was sent from her doctor’s office today for an induction of labor due to elevated blood pressure.  When you go to complete the birth certificate the prenatal record on file has her last visit listed as 9/21/2015.  Would you enter 9/21/2015 or 9/28/2015 as the date of her last prenatal care visit?</a:t>
            </a:r>
          </a:p>
          <a:p>
            <a:endParaRPr lang="en-US" dirty="0"/>
          </a:p>
          <a:p>
            <a:pPr marL="45720" indent="0">
              <a:buNone/>
            </a:pPr>
            <a:r>
              <a:rPr lang="en-US" dirty="0" smtClean="0"/>
              <a:t>	A)	9/28/2015</a:t>
            </a:r>
          </a:p>
          <a:p>
            <a:pPr marL="45720" indent="0">
              <a:buNone/>
            </a:pPr>
            <a:r>
              <a:rPr lang="en-US" dirty="0"/>
              <a:t>	</a:t>
            </a:r>
            <a:r>
              <a:rPr lang="en-US" dirty="0" smtClean="0"/>
              <a:t>B)	9/21/2015</a:t>
            </a:r>
          </a:p>
          <a:p>
            <a:pPr marL="45720" indent="0">
              <a:buNone/>
            </a:pPr>
            <a:endParaRPr lang="en-US" dirty="0"/>
          </a:p>
          <a:p>
            <a:pPr marL="45720" indent="0">
              <a:buNone/>
            </a:pPr>
            <a:endParaRPr lang="en-US" dirty="0" smtClean="0"/>
          </a:p>
          <a:p>
            <a:pPr marL="45720" indent="0">
              <a:buNone/>
            </a:pPr>
            <a:r>
              <a:rPr lang="en-US" dirty="0" smtClean="0"/>
              <a:t>Recommend requesting an updated prenatal record from the providers office documenting the visit that mom had prior to her induction.  </a:t>
            </a:r>
            <a:endParaRPr lang="en-US" dirty="0"/>
          </a:p>
        </p:txBody>
      </p:sp>
      <p:sp>
        <p:nvSpPr>
          <p:cNvPr id="3" name="Title 2"/>
          <p:cNvSpPr>
            <a:spLocks noGrp="1"/>
          </p:cNvSpPr>
          <p:nvPr>
            <p:ph type="title"/>
          </p:nvPr>
        </p:nvSpPr>
        <p:spPr/>
        <p:txBody>
          <a:bodyPr/>
          <a:lstStyle/>
          <a:p>
            <a:r>
              <a:rPr lang="en-US" dirty="0" smtClean="0"/>
              <a:t>Prenatal care</a:t>
            </a:r>
            <a:endParaRPr lang="en-US" dirty="0"/>
          </a:p>
        </p:txBody>
      </p:sp>
      <p:pic>
        <p:nvPicPr>
          <p:cNvPr id="4" name="Picture 3"/>
          <p:cNvPicPr>
            <a:picLocks noChangeAspect="1"/>
          </p:cNvPicPr>
          <p:nvPr/>
        </p:nvPicPr>
        <p:blipFill>
          <a:blip r:embed="rId2"/>
          <a:stretch>
            <a:fillRect/>
          </a:stretch>
        </p:blipFill>
        <p:spPr>
          <a:xfrm>
            <a:off x="1143000" y="4038600"/>
            <a:ext cx="3200400" cy="457200"/>
          </a:xfrm>
          <a:prstGeom prst="rect">
            <a:avLst/>
          </a:prstGeom>
        </p:spPr>
      </p:pic>
    </p:spTree>
    <p:extLst>
      <p:ext uri="{BB962C8B-B14F-4D97-AF65-F5344CB8AC3E}">
        <p14:creationId xmlns:p14="http://schemas.microsoft.com/office/powerpoint/2010/main" val="4146080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Mom is visiting family in town when she goes into labor.  She states she is 36w and she started her prenatal care in February. Mom states she saw her doctor 8 times during this pregnancy.  She provides the name of the out of state physician she saw during her pregnancy. </a:t>
            </a:r>
            <a:r>
              <a:rPr lang="en-US" dirty="0"/>
              <a:t>T</a:t>
            </a:r>
            <a:r>
              <a:rPr lang="en-US" dirty="0" smtClean="0"/>
              <a:t>he office is called and are unable to locate any records for this mom.  When completing the birth certificate do you use the 8 visits mom stated she had, mark no prenatal care, or unknown for the variable asking total number of visits recorded? </a:t>
            </a:r>
            <a:endParaRPr lang="en-US" dirty="0"/>
          </a:p>
          <a:p>
            <a:endParaRPr lang="en-US" dirty="0" smtClean="0"/>
          </a:p>
          <a:p>
            <a:r>
              <a:rPr lang="en-US" dirty="0" smtClean="0"/>
              <a:t>A)	8</a:t>
            </a:r>
          </a:p>
          <a:p>
            <a:r>
              <a:rPr lang="en-US" dirty="0" smtClean="0"/>
              <a:t>B)	No Prenatal Care</a:t>
            </a:r>
          </a:p>
          <a:p>
            <a:r>
              <a:rPr lang="en-US" dirty="0" smtClean="0"/>
              <a:t>C)	Unknown</a:t>
            </a:r>
            <a:endParaRPr lang="en-US" dirty="0"/>
          </a:p>
        </p:txBody>
      </p:sp>
      <p:sp>
        <p:nvSpPr>
          <p:cNvPr id="3" name="Title 2"/>
          <p:cNvSpPr>
            <a:spLocks noGrp="1"/>
          </p:cNvSpPr>
          <p:nvPr>
            <p:ph type="title"/>
          </p:nvPr>
        </p:nvSpPr>
        <p:spPr/>
        <p:txBody>
          <a:bodyPr/>
          <a:lstStyle/>
          <a:p>
            <a:r>
              <a:rPr lang="en-US" dirty="0" smtClean="0"/>
              <a:t>Prenatal care</a:t>
            </a:r>
            <a:endParaRPr lang="en-US" dirty="0"/>
          </a:p>
        </p:txBody>
      </p:sp>
      <p:pic>
        <p:nvPicPr>
          <p:cNvPr id="4" name="Picture 3"/>
          <p:cNvPicPr>
            <a:picLocks noChangeAspect="1"/>
          </p:cNvPicPr>
          <p:nvPr/>
        </p:nvPicPr>
        <p:blipFill>
          <a:blip r:embed="rId2"/>
          <a:stretch>
            <a:fillRect/>
          </a:stretch>
        </p:blipFill>
        <p:spPr>
          <a:xfrm>
            <a:off x="457200" y="5638800"/>
            <a:ext cx="2819400" cy="381000"/>
          </a:xfrm>
          <a:prstGeom prst="rect">
            <a:avLst/>
          </a:prstGeom>
        </p:spPr>
      </p:pic>
    </p:spTree>
    <p:extLst>
      <p:ext uri="{BB962C8B-B14F-4D97-AF65-F5344CB8AC3E}">
        <p14:creationId xmlns:p14="http://schemas.microsoft.com/office/powerpoint/2010/main" val="2414446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724400"/>
          </a:xfrm>
        </p:spPr>
        <p:txBody>
          <a:bodyPr anchor="ctr">
            <a:normAutofit fontScale="92500" lnSpcReduction="20000"/>
          </a:bodyPr>
          <a:lstStyle/>
          <a:p>
            <a:pPr marL="45720" indent="0">
              <a:buNone/>
            </a:pPr>
            <a:endParaRPr lang="en-US" b="1" i="1" dirty="0" smtClean="0">
              <a:solidFill>
                <a:srgbClr val="FF0000"/>
              </a:solidFill>
            </a:endParaRPr>
          </a:p>
          <a:p>
            <a:endParaRPr lang="en-US" b="1" i="1" dirty="0">
              <a:solidFill>
                <a:srgbClr val="FF0000"/>
              </a:solidFill>
            </a:endParaRPr>
          </a:p>
          <a:p>
            <a:r>
              <a:rPr lang="en-US" b="1" i="1" dirty="0" smtClean="0">
                <a:solidFill>
                  <a:srgbClr val="FF0000"/>
                </a:solidFill>
              </a:rPr>
              <a:t>Definition:  </a:t>
            </a:r>
            <a:r>
              <a:rPr lang="en-US" dirty="0" smtClean="0"/>
              <a:t>Date of 1</a:t>
            </a:r>
            <a:r>
              <a:rPr lang="en-US" baseline="30000" dirty="0" smtClean="0"/>
              <a:t>st</a:t>
            </a:r>
            <a:r>
              <a:rPr lang="en-US" dirty="0" smtClean="0"/>
              <a:t> prenatal care visit.</a:t>
            </a:r>
          </a:p>
          <a:p>
            <a:endParaRPr lang="en-US" dirty="0"/>
          </a:p>
          <a:p>
            <a:r>
              <a:rPr lang="en-US" dirty="0" smtClean="0"/>
              <a:t>The date the pregnant woman was first examined and/or counseled by a provider or healthcare professional.</a:t>
            </a:r>
          </a:p>
          <a:p>
            <a:endParaRPr lang="en-US" dirty="0" smtClean="0"/>
          </a:p>
          <a:p>
            <a:r>
              <a:rPr lang="en-US" dirty="0" smtClean="0"/>
              <a:t>This information you can get from the prenatal care record or use what mom puts on the birth certificate worksheet.</a:t>
            </a:r>
          </a:p>
          <a:p>
            <a:endParaRPr lang="en-US" dirty="0"/>
          </a:p>
          <a:p>
            <a:r>
              <a:rPr lang="en-US" dirty="0" smtClean="0"/>
              <a:t>Enter all portions of the date that are known. If mom knows she started prenatal care in February of this year but cannot remember the date of the visit you can use 02/99/2015</a:t>
            </a:r>
            <a:endParaRPr lang="en-US" dirty="0"/>
          </a:p>
          <a:p>
            <a:endParaRPr lang="en-US" dirty="0" smtClean="0"/>
          </a:p>
          <a:p>
            <a:pPr marL="45720" indent="0">
              <a:buNone/>
            </a:pPr>
            <a:endParaRPr lang="en-US" dirty="0"/>
          </a:p>
          <a:p>
            <a:r>
              <a:rPr lang="en-US" dirty="0"/>
              <a:t>Guidebook </a:t>
            </a:r>
            <a:r>
              <a:rPr lang="en-US" dirty="0" smtClean="0"/>
              <a:t>#30a; pg. 20</a:t>
            </a:r>
            <a:endParaRPr lang="en-US" dirty="0"/>
          </a:p>
          <a:p>
            <a:r>
              <a:rPr lang="en-US" dirty="0"/>
              <a:t>Key Variable Document variable </a:t>
            </a:r>
            <a:r>
              <a:rPr lang="en-US" dirty="0" smtClean="0"/>
              <a:t>#2</a:t>
            </a:r>
            <a:endParaRPr lang="en-US" dirty="0"/>
          </a:p>
          <a:p>
            <a:pPr marL="45720" indent="0">
              <a:buNone/>
            </a:pPr>
            <a:endParaRPr lang="en-US" dirty="0"/>
          </a:p>
          <a:p>
            <a:pPr marL="45720" indent="0">
              <a:buNone/>
            </a:pPr>
            <a:endParaRPr lang="en-US" dirty="0"/>
          </a:p>
          <a:p>
            <a:endParaRPr lang="en-US" dirty="0"/>
          </a:p>
        </p:txBody>
      </p:sp>
      <p:sp>
        <p:nvSpPr>
          <p:cNvPr id="3" name="Title 2"/>
          <p:cNvSpPr>
            <a:spLocks noGrp="1"/>
          </p:cNvSpPr>
          <p:nvPr>
            <p:ph type="title"/>
          </p:nvPr>
        </p:nvSpPr>
        <p:spPr/>
        <p:txBody>
          <a:bodyPr/>
          <a:lstStyle/>
          <a:p>
            <a:r>
              <a:rPr lang="en-US" dirty="0" smtClean="0"/>
              <a:t>Prenatal care</a:t>
            </a:r>
            <a:endParaRPr lang="en-US" dirty="0"/>
          </a:p>
        </p:txBody>
      </p:sp>
    </p:spTree>
    <p:extLst>
      <p:ext uri="{BB962C8B-B14F-4D97-AF65-F5344CB8AC3E}">
        <p14:creationId xmlns:p14="http://schemas.microsoft.com/office/powerpoint/2010/main" val="3478365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724400"/>
          </a:xfrm>
        </p:spPr>
        <p:txBody>
          <a:bodyPr anchor="ctr">
            <a:normAutofit fontScale="92500" lnSpcReduction="20000"/>
          </a:bodyPr>
          <a:lstStyle/>
          <a:p>
            <a:pPr marL="45720" indent="0">
              <a:buNone/>
            </a:pPr>
            <a:endParaRPr lang="en-US" b="1" i="1" dirty="0" smtClean="0">
              <a:solidFill>
                <a:srgbClr val="FF0000"/>
              </a:solidFill>
            </a:endParaRPr>
          </a:p>
          <a:p>
            <a:endParaRPr lang="en-US" b="1" i="1" dirty="0">
              <a:solidFill>
                <a:srgbClr val="FF0000"/>
              </a:solidFill>
            </a:endParaRPr>
          </a:p>
          <a:p>
            <a:r>
              <a:rPr lang="en-US" b="1" i="1" dirty="0" smtClean="0">
                <a:solidFill>
                  <a:srgbClr val="FF0000"/>
                </a:solidFill>
              </a:rPr>
              <a:t>Definition:  </a:t>
            </a:r>
            <a:r>
              <a:rPr lang="en-US" dirty="0" smtClean="0"/>
              <a:t>Date of last prenatal care visit</a:t>
            </a:r>
          </a:p>
          <a:p>
            <a:endParaRPr lang="en-US" dirty="0" smtClean="0"/>
          </a:p>
          <a:p>
            <a:r>
              <a:rPr lang="en-US" dirty="0" smtClean="0"/>
              <a:t>The month, day, and year of the last prenatal care visit recorded in the prenatal care record.</a:t>
            </a:r>
            <a:endParaRPr lang="en-US" dirty="0"/>
          </a:p>
          <a:p>
            <a:endParaRPr lang="en-US" dirty="0" smtClean="0"/>
          </a:p>
          <a:p>
            <a:r>
              <a:rPr lang="en-US" dirty="0" smtClean="0"/>
              <a:t>Do not use a date based on what mom states as her last prenatal care visit</a:t>
            </a:r>
          </a:p>
          <a:p>
            <a:endParaRPr lang="en-US" dirty="0" smtClean="0"/>
          </a:p>
          <a:p>
            <a:r>
              <a:rPr lang="en-US" dirty="0" smtClean="0"/>
              <a:t>Must have documentation ~ request updated prenatal record and use what is documented in that record</a:t>
            </a:r>
          </a:p>
          <a:p>
            <a:pPr marL="45720" indent="0">
              <a:buNone/>
            </a:pPr>
            <a:endParaRPr lang="en-US" dirty="0" smtClean="0"/>
          </a:p>
          <a:p>
            <a:r>
              <a:rPr lang="en-US" dirty="0" smtClean="0"/>
              <a:t>Enter all known portions of the date ~ unknown portions of the date can be entered as 9’s.</a:t>
            </a:r>
            <a:endParaRPr lang="en-US" dirty="0"/>
          </a:p>
          <a:p>
            <a:endParaRPr lang="en-US" dirty="0" smtClean="0"/>
          </a:p>
          <a:p>
            <a:r>
              <a:rPr lang="en-US" dirty="0" smtClean="0"/>
              <a:t>Guidebook #30b; pg. 21</a:t>
            </a:r>
            <a:endParaRPr lang="en-US" dirty="0"/>
          </a:p>
          <a:p>
            <a:pPr marL="45720" indent="0">
              <a:buNone/>
            </a:pPr>
            <a:endParaRPr lang="en-US" dirty="0"/>
          </a:p>
          <a:p>
            <a:pPr marL="45720" indent="0">
              <a:buNone/>
            </a:pPr>
            <a:endParaRPr lang="en-US" dirty="0"/>
          </a:p>
          <a:p>
            <a:endParaRPr lang="en-US" dirty="0"/>
          </a:p>
        </p:txBody>
      </p:sp>
      <p:sp>
        <p:nvSpPr>
          <p:cNvPr id="3" name="Title 2"/>
          <p:cNvSpPr>
            <a:spLocks noGrp="1"/>
          </p:cNvSpPr>
          <p:nvPr>
            <p:ph type="title"/>
          </p:nvPr>
        </p:nvSpPr>
        <p:spPr/>
        <p:txBody>
          <a:bodyPr/>
          <a:lstStyle/>
          <a:p>
            <a:r>
              <a:rPr lang="en-US" dirty="0" smtClean="0"/>
              <a:t>Prenatal care</a:t>
            </a:r>
            <a:endParaRPr lang="en-US" dirty="0"/>
          </a:p>
        </p:txBody>
      </p:sp>
    </p:spTree>
    <p:extLst>
      <p:ext uri="{BB962C8B-B14F-4D97-AF65-F5344CB8AC3E}">
        <p14:creationId xmlns:p14="http://schemas.microsoft.com/office/powerpoint/2010/main" val="3423345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724400"/>
          </a:xfrm>
        </p:spPr>
        <p:txBody>
          <a:bodyPr anchor="ctr">
            <a:normAutofit/>
          </a:bodyPr>
          <a:lstStyle/>
          <a:p>
            <a:pPr marL="45720" indent="0">
              <a:buNone/>
            </a:pPr>
            <a:endParaRPr lang="en-US" b="1" i="1" dirty="0" smtClean="0">
              <a:solidFill>
                <a:srgbClr val="FF0000"/>
              </a:solidFill>
            </a:endParaRPr>
          </a:p>
          <a:p>
            <a:endParaRPr lang="en-US" b="1" i="1" dirty="0">
              <a:solidFill>
                <a:srgbClr val="FF0000"/>
              </a:solidFill>
            </a:endParaRPr>
          </a:p>
          <a:p>
            <a:r>
              <a:rPr lang="en-US" b="1" i="1" dirty="0" smtClean="0">
                <a:solidFill>
                  <a:srgbClr val="FF0000"/>
                </a:solidFill>
              </a:rPr>
              <a:t>Definition:  </a:t>
            </a:r>
            <a:r>
              <a:rPr lang="en-US" dirty="0" smtClean="0"/>
              <a:t>Total number or prenatal care visits</a:t>
            </a:r>
          </a:p>
          <a:p>
            <a:endParaRPr lang="en-US" dirty="0"/>
          </a:p>
          <a:p>
            <a:r>
              <a:rPr lang="en-US" dirty="0" smtClean="0"/>
              <a:t>Count only dates (visits) recorded in the prenatal care record</a:t>
            </a:r>
            <a:endParaRPr lang="en-US" dirty="0"/>
          </a:p>
          <a:p>
            <a:endParaRPr lang="en-US" dirty="0" smtClean="0"/>
          </a:p>
          <a:p>
            <a:r>
              <a:rPr lang="en-US" dirty="0" smtClean="0"/>
              <a:t>If no prenatal care enter 0 ~ also be sure the box for no prenatal care is checked on 30a.</a:t>
            </a:r>
          </a:p>
          <a:p>
            <a:endParaRPr lang="en-US" dirty="0"/>
          </a:p>
          <a:p>
            <a:endParaRPr lang="en-US" dirty="0" smtClean="0"/>
          </a:p>
          <a:p>
            <a:r>
              <a:rPr lang="en-US" dirty="0" smtClean="0"/>
              <a:t>Guidebook #31; pg. 21</a:t>
            </a:r>
            <a:endParaRPr lang="en-US" dirty="0"/>
          </a:p>
          <a:p>
            <a:pPr marL="45720" indent="0">
              <a:buNone/>
            </a:pPr>
            <a:endParaRPr lang="en-US" dirty="0"/>
          </a:p>
          <a:p>
            <a:pPr marL="45720" indent="0">
              <a:buNone/>
            </a:pPr>
            <a:endParaRPr lang="en-US" dirty="0"/>
          </a:p>
          <a:p>
            <a:endParaRPr lang="en-US" dirty="0"/>
          </a:p>
        </p:txBody>
      </p:sp>
      <p:sp>
        <p:nvSpPr>
          <p:cNvPr id="3" name="Title 2"/>
          <p:cNvSpPr>
            <a:spLocks noGrp="1"/>
          </p:cNvSpPr>
          <p:nvPr>
            <p:ph type="title"/>
          </p:nvPr>
        </p:nvSpPr>
        <p:spPr/>
        <p:txBody>
          <a:bodyPr/>
          <a:lstStyle/>
          <a:p>
            <a:r>
              <a:rPr lang="en-US" dirty="0" smtClean="0"/>
              <a:t>Prenatal care</a:t>
            </a:r>
            <a:endParaRPr lang="en-US" dirty="0"/>
          </a:p>
        </p:txBody>
      </p:sp>
    </p:spTree>
    <p:extLst>
      <p:ext uri="{BB962C8B-B14F-4D97-AF65-F5344CB8AC3E}">
        <p14:creationId xmlns:p14="http://schemas.microsoft.com/office/powerpoint/2010/main" val="366758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860"/>
            <a:ext cx="8229600" cy="1143000"/>
          </a:xfrm>
        </p:spPr>
        <p:txBody>
          <a:bodyPr/>
          <a:lstStyle/>
          <a:p>
            <a:pPr algn="l" eaLnBrk="1" hangingPunct="1"/>
            <a:r>
              <a:rPr lang="en-US" altLang="en-US" sz="4000" b="1" dirty="0" smtClean="0">
                <a:solidFill>
                  <a:srgbClr val="F58466"/>
                </a:solidFill>
                <a:latin typeface="Goudy Old Style" pitchFamily="18" charset="0"/>
              </a:rPr>
              <a:t>Overview</a:t>
            </a:r>
          </a:p>
        </p:txBody>
      </p:sp>
      <p:sp>
        <p:nvSpPr>
          <p:cNvPr id="5123" name="Content Placeholder 3"/>
          <p:cNvSpPr>
            <a:spLocks noGrp="1"/>
          </p:cNvSpPr>
          <p:nvPr>
            <p:ph idx="1"/>
          </p:nvPr>
        </p:nvSpPr>
        <p:spPr>
          <a:xfrm>
            <a:off x="457200" y="838200"/>
            <a:ext cx="8229600" cy="4830763"/>
          </a:xfrm>
        </p:spPr>
        <p:txBody>
          <a:bodyPr/>
          <a:lstStyle/>
          <a:p>
            <a:pPr eaLnBrk="1" hangingPunct="1">
              <a:buClr>
                <a:srgbClr val="F58466"/>
              </a:buClr>
            </a:pPr>
            <a:r>
              <a:rPr lang="en-US" altLang="en-US" sz="2000" dirty="0" smtClean="0"/>
              <a:t>Birth Certificate Accuracy Initiative update</a:t>
            </a:r>
          </a:p>
          <a:p>
            <a:pPr eaLnBrk="1" hangingPunct="1">
              <a:buClr>
                <a:srgbClr val="F58466"/>
              </a:buClr>
            </a:pPr>
            <a:r>
              <a:rPr lang="en-US" altLang="en-US" sz="2000" dirty="0" smtClean="0"/>
              <a:t>QI topics of interest </a:t>
            </a:r>
          </a:p>
          <a:p>
            <a:pPr lvl="1" eaLnBrk="1" hangingPunct="1">
              <a:buClr>
                <a:srgbClr val="004990"/>
              </a:buClr>
              <a:buFont typeface="Arial" pitchFamily="34" charset="0"/>
              <a:buChar char="•"/>
            </a:pPr>
            <a:r>
              <a:rPr lang="en-US" altLang="en-US" sz="2000" dirty="0" smtClean="0"/>
              <a:t>Team meetings and shortened QI Process Feedback Form</a:t>
            </a:r>
          </a:p>
          <a:p>
            <a:pPr lvl="1" eaLnBrk="1" hangingPunct="1">
              <a:buClr>
                <a:srgbClr val="004990"/>
              </a:buClr>
              <a:buFont typeface="Arial" pitchFamily="34" charset="0"/>
              <a:buChar char="•"/>
            </a:pPr>
            <a:r>
              <a:rPr lang="en-US" altLang="en-US" sz="2000" dirty="0" smtClean="0"/>
              <a:t>Review data and identify opportunities for change</a:t>
            </a:r>
          </a:p>
          <a:p>
            <a:pPr eaLnBrk="1" hangingPunct="1">
              <a:buClr>
                <a:srgbClr val="F58466"/>
              </a:buClr>
            </a:pPr>
            <a:r>
              <a:rPr lang="en-US" altLang="en-US" sz="2000" dirty="0" smtClean="0"/>
              <a:t>Variables of the month</a:t>
            </a:r>
          </a:p>
          <a:p>
            <a:pPr lvl="1" eaLnBrk="1" hangingPunct="1">
              <a:buClr>
                <a:srgbClr val="004990"/>
              </a:buClr>
              <a:buFont typeface="Arial" pitchFamily="34" charset="0"/>
              <a:buChar char="•"/>
            </a:pPr>
            <a:r>
              <a:rPr lang="en-US" sz="2000" dirty="0"/>
              <a:t>WIC</a:t>
            </a:r>
          </a:p>
          <a:p>
            <a:pPr lvl="1" eaLnBrk="1" hangingPunct="1">
              <a:buClr>
                <a:srgbClr val="004990"/>
              </a:buClr>
              <a:buFont typeface="Arial" pitchFamily="34" charset="0"/>
              <a:buChar char="•"/>
            </a:pPr>
            <a:r>
              <a:rPr lang="en-US" sz="2000" dirty="0"/>
              <a:t>Prenatal care</a:t>
            </a:r>
          </a:p>
          <a:p>
            <a:pPr lvl="1" eaLnBrk="1" hangingPunct="1">
              <a:buClr>
                <a:srgbClr val="004990"/>
              </a:buClr>
              <a:buFont typeface="Arial" pitchFamily="34" charset="0"/>
              <a:buChar char="•"/>
            </a:pPr>
            <a:r>
              <a:rPr lang="en-US" sz="2000" dirty="0"/>
              <a:t>SSN</a:t>
            </a:r>
          </a:p>
          <a:p>
            <a:pPr eaLnBrk="1" hangingPunct="1">
              <a:buClr>
                <a:srgbClr val="F58466"/>
              </a:buClr>
            </a:pPr>
            <a:r>
              <a:rPr lang="en-US" altLang="en-US" sz="2000" dirty="0" smtClean="0"/>
              <a:t>Team Talks</a:t>
            </a:r>
          </a:p>
          <a:p>
            <a:pPr lvl="1" eaLnBrk="1" hangingPunct="1">
              <a:buClr>
                <a:srgbClr val="004990"/>
              </a:buClr>
              <a:buFont typeface="Arial" pitchFamily="34" charset="0"/>
              <a:buChar char="•"/>
            </a:pPr>
            <a:r>
              <a:rPr lang="en-US" altLang="en-US" sz="2000" dirty="0"/>
              <a:t>Presence St. </a:t>
            </a:r>
            <a:r>
              <a:rPr lang="en-US" altLang="en-US" sz="2000" dirty="0" smtClean="0"/>
              <a:t>Mary’s Hospital – Christa </a:t>
            </a:r>
            <a:r>
              <a:rPr lang="en-US" altLang="en-US" sz="2000" dirty="0" err="1" smtClean="0"/>
              <a:t>Regnier</a:t>
            </a:r>
            <a:endParaRPr lang="en-US" altLang="en-US" sz="2000" dirty="0" smtClean="0"/>
          </a:p>
          <a:p>
            <a:pPr lvl="1" eaLnBrk="1" hangingPunct="1">
              <a:buClr>
                <a:srgbClr val="004990"/>
              </a:buClr>
              <a:buFont typeface="Arial" pitchFamily="34" charset="0"/>
              <a:buChar char="•"/>
            </a:pPr>
            <a:r>
              <a:rPr lang="en-US" altLang="en-US" sz="2000" dirty="0" smtClean="0"/>
              <a:t>Northwestern Memorial Hospital – Debbie Miller</a:t>
            </a:r>
          </a:p>
          <a:p>
            <a:pPr lvl="1" eaLnBrk="1" hangingPunct="1">
              <a:buClr>
                <a:srgbClr val="004990"/>
              </a:buClr>
              <a:buFont typeface="Arial" pitchFamily="34" charset="0"/>
              <a:buChar char="•"/>
            </a:pPr>
            <a:r>
              <a:rPr lang="en-US" altLang="en-US" sz="2000" dirty="0" smtClean="0"/>
              <a:t>Northwestern Lake Forest – Wendy </a:t>
            </a:r>
            <a:r>
              <a:rPr lang="en-US" altLang="en-US" sz="2000" dirty="0" err="1" smtClean="0"/>
              <a:t>Rusinak</a:t>
            </a:r>
            <a:r>
              <a:rPr lang="en-US" altLang="en-US" sz="2000" dirty="0" smtClean="0"/>
              <a:t> &amp; Dr. Tanner </a:t>
            </a:r>
            <a:r>
              <a:rPr lang="en-US" altLang="en-US" sz="2000" dirty="0" err="1" smtClean="0"/>
              <a:t>Colegrove</a:t>
            </a:r>
            <a:endParaRPr lang="en-US" altLang="en-US" sz="2000" dirty="0" smtClean="0"/>
          </a:p>
          <a:p>
            <a:pPr eaLnBrk="1" hangingPunct="1">
              <a:buClr>
                <a:srgbClr val="F58466"/>
              </a:buClr>
            </a:pPr>
            <a:r>
              <a:rPr lang="en-US" altLang="en-US" sz="2000" dirty="0" smtClean="0"/>
              <a:t>Annual Meeting &amp; Poster Session</a:t>
            </a:r>
          </a:p>
          <a:p>
            <a:pPr eaLnBrk="1" hangingPunct="1">
              <a:buClr>
                <a:srgbClr val="F58466"/>
              </a:buClr>
            </a:pPr>
            <a:r>
              <a:rPr lang="en-US" altLang="en-US" sz="2000" dirty="0" smtClean="0"/>
              <a:t>Campus Catalyst</a:t>
            </a:r>
          </a:p>
          <a:p>
            <a:pPr eaLnBrk="1" hangingPunct="1">
              <a:buClr>
                <a:srgbClr val="F58466"/>
              </a:buClr>
            </a:pPr>
            <a:r>
              <a:rPr lang="en-US" altLang="en-US" sz="2000" dirty="0" smtClean="0"/>
              <a:t>Next </a:t>
            </a:r>
            <a:r>
              <a:rPr lang="en-US" altLang="en-US" sz="2000" dirty="0"/>
              <a:t>Steps</a:t>
            </a:r>
          </a:p>
          <a:p>
            <a:pPr lvl="1" eaLnBrk="1" hangingPunct="1">
              <a:buClr>
                <a:srgbClr val="F58466"/>
              </a:buClr>
            </a:pPr>
            <a:endParaRPr lang="en-US" altLang="en-US" sz="1800" dirty="0" smtClean="0"/>
          </a:p>
          <a:p>
            <a:pPr eaLnBrk="1" hangingPunct="1">
              <a:buClr>
                <a:srgbClr val="F58466"/>
              </a:buClr>
            </a:pPr>
            <a:endParaRPr lang="en-US" altLang="en-US" sz="2000" dirty="0" smtClean="0"/>
          </a:p>
        </p:txBody>
      </p:sp>
    </p:spTree>
    <p:extLst>
      <p:ext uri="{BB962C8B-B14F-4D97-AF65-F5344CB8AC3E}">
        <p14:creationId xmlns:p14="http://schemas.microsoft.com/office/powerpoint/2010/main" val="3893000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lstStyle/>
          <a:p>
            <a:r>
              <a:rPr lang="en-US" dirty="0" smtClean="0"/>
              <a:t>When reviewing the birth certificate worksheet with mom you notice that she has left the question regarding receiving WIC benefits during her pregnancy blank.  You ask her again and she says, “I don’t know what that means”.  Would you mark yes, no, or unknown for this variable?</a:t>
            </a:r>
          </a:p>
          <a:p>
            <a:endParaRPr lang="en-US" dirty="0"/>
          </a:p>
          <a:p>
            <a:endParaRPr lang="en-US" dirty="0" smtClean="0"/>
          </a:p>
          <a:p>
            <a:r>
              <a:rPr lang="en-US" dirty="0" smtClean="0"/>
              <a:t>A)	Yes</a:t>
            </a:r>
          </a:p>
          <a:p>
            <a:r>
              <a:rPr lang="en-US" dirty="0" smtClean="0"/>
              <a:t>B)	NO</a:t>
            </a:r>
          </a:p>
          <a:p>
            <a:r>
              <a:rPr lang="en-US" dirty="0" smtClean="0"/>
              <a:t>C)	Unknown</a:t>
            </a:r>
            <a:endParaRPr lang="en-US" dirty="0"/>
          </a:p>
        </p:txBody>
      </p:sp>
      <p:sp>
        <p:nvSpPr>
          <p:cNvPr id="3" name="Title 2"/>
          <p:cNvSpPr>
            <a:spLocks noGrp="1"/>
          </p:cNvSpPr>
          <p:nvPr>
            <p:ph type="title"/>
          </p:nvPr>
        </p:nvSpPr>
        <p:spPr/>
        <p:txBody>
          <a:bodyPr/>
          <a:lstStyle/>
          <a:p>
            <a:r>
              <a:rPr lang="en-US" dirty="0" smtClean="0"/>
              <a:t>WIC</a:t>
            </a:r>
            <a:endParaRPr lang="en-US" dirty="0"/>
          </a:p>
        </p:txBody>
      </p:sp>
      <p:pic>
        <p:nvPicPr>
          <p:cNvPr id="4" name="Picture 3"/>
          <p:cNvPicPr>
            <a:picLocks noChangeAspect="1"/>
          </p:cNvPicPr>
          <p:nvPr/>
        </p:nvPicPr>
        <p:blipFill>
          <a:blip r:embed="rId2"/>
          <a:stretch>
            <a:fillRect/>
          </a:stretch>
        </p:blipFill>
        <p:spPr>
          <a:xfrm>
            <a:off x="380999" y="4800600"/>
            <a:ext cx="2590801" cy="457200"/>
          </a:xfrm>
          <a:prstGeom prst="rect">
            <a:avLst/>
          </a:prstGeom>
        </p:spPr>
      </p:pic>
    </p:spTree>
    <p:extLst>
      <p:ext uri="{BB962C8B-B14F-4D97-AF65-F5344CB8AC3E}">
        <p14:creationId xmlns:p14="http://schemas.microsoft.com/office/powerpoint/2010/main" val="1486532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30"/>
          </a:xfrm>
        </p:spPr>
        <p:txBody>
          <a:bodyPr>
            <a:normAutofit fontScale="92500" lnSpcReduction="20000"/>
          </a:bodyPr>
          <a:lstStyle/>
          <a:p>
            <a:r>
              <a:rPr lang="en-US" b="1" i="1" dirty="0">
                <a:solidFill>
                  <a:srgbClr val="FF0000"/>
                </a:solidFill>
              </a:rPr>
              <a:t>Definition:</a:t>
            </a:r>
            <a:r>
              <a:rPr lang="en-US" dirty="0"/>
              <a:t>  </a:t>
            </a:r>
            <a:r>
              <a:rPr lang="en-US" dirty="0" smtClean="0"/>
              <a:t>Did mother get WIC food for herself during this pregnancy?</a:t>
            </a:r>
          </a:p>
          <a:p>
            <a:endParaRPr lang="en-US" dirty="0"/>
          </a:p>
          <a:p>
            <a:pPr marL="346075" indent="-346075"/>
            <a:r>
              <a:rPr lang="en-US" dirty="0" smtClean="0"/>
              <a:t>This should be a question mom answers on the birth certificate worksheet.   </a:t>
            </a:r>
          </a:p>
          <a:p>
            <a:pPr marL="346075" indent="-346075"/>
            <a:endParaRPr lang="en-US" dirty="0"/>
          </a:p>
          <a:p>
            <a:pPr marL="346075" indent="-346075"/>
            <a:r>
              <a:rPr lang="en-US" dirty="0" smtClean="0"/>
              <a:t>Mark yes if she is receiving WIC</a:t>
            </a:r>
          </a:p>
          <a:p>
            <a:pPr marL="346075" indent="-346075"/>
            <a:endParaRPr lang="en-US" dirty="0" smtClean="0"/>
          </a:p>
          <a:p>
            <a:pPr marL="346075" indent="-346075"/>
            <a:r>
              <a:rPr lang="en-US" dirty="0" smtClean="0"/>
              <a:t>Mark no if she is not receiving WIC</a:t>
            </a:r>
          </a:p>
          <a:p>
            <a:pPr marL="346075" indent="-346075"/>
            <a:endParaRPr lang="en-US" dirty="0" smtClean="0"/>
          </a:p>
          <a:p>
            <a:pPr marL="346075" indent="-346075"/>
            <a:r>
              <a:rPr lang="en-US" dirty="0" smtClean="0"/>
              <a:t>Mark unknown if after discussion mom is unsure if she is receiving WIC</a:t>
            </a:r>
          </a:p>
          <a:p>
            <a:pPr marL="346075" indent="-346075"/>
            <a:endParaRPr lang="en-US" dirty="0"/>
          </a:p>
          <a:p>
            <a:pPr marL="45720" indent="0">
              <a:buNone/>
            </a:pPr>
            <a:endParaRPr lang="en-US" dirty="0"/>
          </a:p>
          <a:p>
            <a:r>
              <a:rPr lang="en-US" dirty="0"/>
              <a:t>Guidebook </a:t>
            </a:r>
            <a:r>
              <a:rPr lang="en-US" dirty="0" smtClean="0"/>
              <a:t>#35; pg. 23</a:t>
            </a:r>
            <a:endParaRPr lang="en-US" dirty="0"/>
          </a:p>
          <a:p>
            <a:r>
              <a:rPr lang="en-US" dirty="0"/>
              <a:t>Key Variable Document variable </a:t>
            </a:r>
            <a:r>
              <a:rPr lang="en-US" dirty="0" smtClean="0"/>
              <a:t>#3</a:t>
            </a:r>
          </a:p>
          <a:p>
            <a:endParaRPr lang="en-US" dirty="0"/>
          </a:p>
          <a:p>
            <a:pPr marL="45720" indent="0">
              <a:buNone/>
            </a:pPr>
            <a:endParaRPr lang="en-US" dirty="0"/>
          </a:p>
          <a:p>
            <a:pPr marL="346075" indent="-346075"/>
            <a:endParaRPr lang="en-US" dirty="0"/>
          </a:p>
          <a:p>
            <a:pPr marL="2916238" indent="-346075"/>
            <a:endParaRPr lang="en-US" dirty="0"/>
          </a:p>
        </p:txBody>
      </p:sp>
      <p:sp>
        <p:nvSpPr>
          <p:cNvPr id="3" name="Title 2"/>
          <p:cNvSpPr>
            <a:spLocks noGrp="1"/>
          </p:cNvSpPr>
          <p:nvPr>
            <p:ph type="title"/>
          </p:nvPr>
        </p:nvSpPr>
        <p:spPr/>
        <p:txBody>
          <a:bodyPr/>
          <a:lstStyle/>
          <a:p>
            <a:r>
              <a:rPr lang="en-US" dirty="0" smtClean="0"/>
              <a:t>WIC</a:t>
            </a:r>
            <a:endParaRPr lang="en-US" dirty="0"/>
          </a:p>
        </p:txBody>
      </p:sp>
    </p:spTree>
    <p:extLst>
      <p:ext uri="{BB962C8B-B14F-4D97-AF65-F5344CB8AC3E}">
        <p14:creationId xmlns:p14="http://schemas.microsoft.com/office/powerpoint/2010/main" val="31455495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63108" y="2322374"/>
            <a:ext cx="4243184" cy="3200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869511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4000" b="1" dirty="0" smtClean="0">
                <a:solidFill>
                  <a:srgbClr val="F58466"/>
                </a:solidFill>
                <a:latin typeface="Goudy Old Style" pitchFamily="18" charset="0"/>
              </a:rPr>
              <a:t>Team Talks</a:t>
            </a:r>
            <a:endParaRPr lang="en-US" sz="24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eaLnBrk="1" hangingPunct="1">
              <a:buClr>
                <a:srgbClr val="F58466"/>
              </a:buClr>
              <a:buSzPct val="104000"/>
              <a:buFont typeface="Arial" pitchFamily="34" charset="0"/>
              <a:buChar char="•"/>
            </a:pPr>
            <a:r>
              <a:rPr lang="en-US" sz="3600" dirty="0" smtClean="0">
                <a:sym typeface="Arial"/>
              </a:rPr>
              <a:t>Presence St. Mary’s</a:t>
            </a:r>
            <a:endParaRPr lang="en-US" sz="3600" dirty="0">
              <a:sym typeface="Arial"/>
            </a:endParaRPr>
          </a:p>
          <a:p>
            <a:pPr lvl="1" eaLnBrk="1" hangingPunct="1">
              <a:buClr>
                <a:srgbClr val="004990"/>
              </a:buClr>
              <a:buSzPct val="104000"/>
              <a:buFont typeface="Arial" pitchFamily="34" charset="0"/>
              <a:buChar char="•"/>
            </a:pPr>
            <a:r>
              <a:rPr lang="en-US" sz="3600" dirty="0" smtClean="0">
                <a:sym typeface="Arial"/>
              </a:rPr>
              <a:t>Christa </a:t>
            </a:r>
            <a:r>
              <a:rPr lang="en-US" sz="3600" dirty="0" err="1" smtClean="0">
                <a:sym typeface="Arial"/>
              </a:rPr>
              <a:t>Regnier</a:t>
            </a:r>
            <a:endParaRPr lang="en-US" sz="3600" dirty="0" smtClean="0">
              <a:sym typeface="Arial"/>
            </a:endParaRPr>
          </a:p>
          <a:p>
            <a:pPr eaLnBrk="1" hangingPunct="1">
              <a:buClr>
                <a:srgbClr val="F58466"/>
              </a:buClr>
              <a:buSzPct val="104000"/>
              <a:buFont typeface="Arial" pitchFamily="34" charset="0"/>
              <a:buChar char="•"/>
            </a:pPr>
            <a:r>
              <a:rPr lang="en-US" sz="3600" dirty="0">
                <a:sym typeface="Arial"/>
              </a:rPr>
              <a:t>Northwestern Memorial Hospital</a:t>
            </a:r>
          </a:p>
          <a:p>
            <a:pPr lvl="1" eaLnBrk="1" hangingPunct="1">
              <a:buClr>
                <a:srgbClr val="004990"/>
              </a:buClr>
              <a:buSzPct val="104000"/>
              <a:buFont typeface="Arial" pitchFamily="34" charset="0"/>
              <a:buChar char="•"/>
            </a:pPr>
            <a:r>
              <a:rPr lang="en-US" sz="3600" dirty="0" smtClean="0">
                <a:sym typeface="Arial"/>
              </a:rPr>
              <a:t>Debbie Miller</a:t>
            </a:r>
          </a:p>
          <a:p>
            <a:pPr eaLnBrk="1" hangingPunct="1">
              <a:buClr>
                <a:srgbClr val="F58466"/>
              </a:buClr>
              <a:buSzPct val="104000"/>
              <a:buFont typeface="Arial" pitchFamily="34" charset="0"/>
              <a:buChar char="•"/>
            </a:pPr>
            <a:r>
              <a:rPr lang="en-US" sz="3600" dirty="0">
                <a:sym typeface="Arial"/>
              </a:rPr>
              <a:t>Northwestern Lake Forest</a:t>
            </a:r>
          </a:p>
          <a:p>
            <a:pPr lvl="1" eaLnBrk="1" hangingPunct="1">
              <a:buClr>
                <a:srgbClr val="004990"/>
              </a:buClr>
              <a:buSzPct val="104000"/>
              <a:buFont typeface="Arial" pitchFamily="34" charset="0"/>
              <a:buChar char="•"/>
            </a:pPr>
            <a:r>
              <a:rPr lang="en-US" sz="3600" dirty="0">
                <a:sym typeface="Arial"/>
              </a:rPr>
              <a:t>Wendy </a:t>
            </a:r>
            <a:r>
              <a:rPr lang="en-US" sz="3600" dirty="0" err="1">
                <a:sym typeface="Arial"/>
              </a:rPr>
              <a:t>Rusinak</a:t>
            </a:r>
            <a:r>
              <a:rPr lang="en-US" sz="3600" dirty="0">
                <a:sym typeface="Arial"/>
              </a:rPr>
              <a:t> &amp; Dr. </a:t>
            </a:r>
            <a:r>
              <a:rPr lang="en-US" sz="3600" dirty="0" smtClean="0">
                <a:sym typeface="Arial"/>
              </a:rPr>
              <a:t>Tanner </a:t>
            </a:r>
            <a:r>
              <a:rPr lang="en-US" sz="3600" dirty="0" err="1" smtClean="0">
                <a:sym typeface="Arial"/>
              </a:rPr>
              <a:t>Colegrove</a:t>
            </a:r>
            <a:endParaRPr lang="en-US" sz="3600" dirty="0">
              <a:sym typeface="Arial"/>
            </a:endParaRPr>
          </a:p>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76626666"/>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4000" b="1" dirty="0" smtClean="0">
                <a:solidFill>
                  <a:srgbClr val="F58466"/>
                </a:solidFill>
                <a:latin typeface="Goudy Old Style" pitchFamily="18" charset="0"/>
              </a:rPr>
              <a:t>Team Talks</a:t>
            </a:r>
            <a:endParaRPr lang="en-US" sz="24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557327"/>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sz="3600" b="1" dirty="0" smtClean="0">
                <a:solidFill>
                  <a:srgbClr val="F58466"/>
                </a:solidFill>
                <a:latin typeface="Goudy Old Style" pitchFamily="18" charset="0"/>
                <a:sym typeface="Arial"/>
              </a:rPr>
              <a:t>ILPQC 3</a:t>
            </a:r>
            <a:r>
              <a:rPr lang="en-US" sz="3600" b="1" baseline="30000" dirty="0" smtClean="0">
                <a:solidFill>
                  <a:srgbClr val="F58466"/>
                </a:solidFill>
                <a:latin typeface="Goudy Old Style" pitchFamily="18" charset="0"/>
                <a:sym typeface="Arial"/>
              </a:rPr>
              <a:t>rd</a:t>
            </a:r>
            <a:r>
              <a:rPr lang="en-US" sz="3600" b="1" dirty="0" smtClean="0">
                <a:solidFill>
                  <a:srgbClr val="F58466"/>
                </a:solidFill>
                <a:latin typeface="Goudy Old Style" pitchFamily="18" charset="0"/>
                <a:sym typeface="Arial"/>
              </a:rPr>
              <a:t> Annual Meeting</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10000"/>
            </a:pPr>
            <a:r>
              <a:rPr lang="en-US" sz="2400" dirty="0" smtClean="0">
                <a:sym typeface="Arial"/>
              </a:rPr>
              <a:t>ILPQC 3</a:t>
            </a:r>
            <a:r>
              <a:rPr lang="en-US" sz="2400" baseline="30000" dirty="0" smtClean="0">
                <a:sym typeface="Arial"/>
              </a:rPr>
              <a:t>rd</a:t>
            </a:r>
            <a:r>
              <a:rPr lang="en-US" sz="2400" dirty="0" smtClean="0">
                <a:sym typeface="Arial"/>
              </a:rPr>
              <a:t> Annual Meeting to be held at UIC Forum on Wednesday, November 18 – register here:</a:t>
            </a:r>
          </a:p>
          <a:p>
            <a:pPr lvl="1" eaLnBrk="1" hangingPunct="1">
              <a:buClr>
                <a:srgbClr val="004990"/>
              </a:buClr>
              <a:buSzPct val="104000"/>
              <a:buFont typeface="Arial" pitchFamily="34" charset="0"/>
              <a:buChar char="•"/>
            </a:pPr>
            <a:r>
              <a:rPr lang="en-US" sz="2000" dirty="0">
                <a:sym typeface="Arial"/>
              </a:rPr>
              <a:t>https://www.eventbrite.com/e/illinois-perinatal-quality-collaborative-3rd-annual-conference-tickets-18436586326</a:t>
            </a:r>
          </a:p>
          <a:p>
            <a:pPr marR="0" lvl="0" eaLnBrk="1" hangingPunct="1">
              <a:buClr>
                <a:srgbClr val="F58466"/>
              </a:buClr>
              <a:buSzPct val="110000"/>
            </a:pPr>
            <a:r>
              <a:rPr lang="en-US" sz="2400" dirty="0" smtClean="0">
                <a:sym typeface="Arial"/>
              </a:rPr>
              <a:t>Block of hotel rooms available at Chicago Marriott UIC/Medical District</a:t>
            </a:r>
          </a:p>
          <a:p>
            <a:pPr lvl="1" eaLnBrk="1" hangingPunct="1">
              <a:buClr>
                <a:srgbClr val="004990"/>
              </a:buClr>
              <a:buSzPct val="104000"/>
              <a:buFont typeface="Arial" pitchFamily="34" charset="0"/>
              <a:buChar char="•"/>
            </a:pPr>
            <a:r>
              <a:rPr lang="en-US" sz="2000" dirty="0" smtClean="0">
                <a:sym typeface="Arial"/>
              </a:rPr>
              <a:t>Book before 10/11 to receive rate</a:t>
            </a:r>
          </a:p>
          <a:p>
            <a:pPr lvl="1" eaLnBrk="1" hangingPunct="1">
              <a:buClr>
                <a:srgbClr val="004990"/>
              </a:buClr>
              <a:buSzPct val="104000"/>
              <a:buFont typeface="Arial" pitchFamily="34" charset="0"/>
              <a:buChar char="•"/>
            </a:pPr>
            <a:r>
              <a:rPr lang="en-US" sz="2000" dirty="0" smtClean="0">
                <a:sym typeface="Arial"/>
              </a:rPr>
              <a:t>Rooms </a:t>
            </a:r>
            <a:r>
              <a:rPr lang="en-US" sz="2000" dirty="0">
                <a:sym typeface="Arial"/>
              </a:rPr>
              <a:t>are $209/night + taxes and fees</a:t>
            </a:r>
          </a:p>
          <a:p>
            <a:pPr lvl="1" eaLnBrk="1" hangingPunct="1">
              <a:buClr>
                <a:srgbClr val="004990"/>
              </a:buClr>
              <a:buSzPct val="104000"/>
              <a:buFont typeface="Arial" pitchFamily="34" charset="0"/>
              <a:buChar char="•"/>
            </a:pPr>
            <a:r>
              <a:rPr lang="en-US" sz="2000" dirty="0">
                <a:sym typeface="Arial"/>
              </a:rPr>
              <a:t>Call </a:t>
            </a:r>
            <a:r>
              <a:rPr lang="en-US" sz="2000" dirty="0" smtClean="0"/>
              <a:t>1-312-491-1234 or use the link below</a:t>
            </a:r>
            <a:r>
              <a:rPr lang="en-US" sz="2000" dirty="0"/>
              <a:t> and reserve a room under the "Illinois Perinatal Quality Collaborative Room Block</a:t>
            </a:r>
            <a:r>
              <a:rPr lang="en-US" sz="2000" dirty="0" smtClean="0"/>
              <a:t>”</a:t>
            </a:r>
          </a:p>
          <a:p>
            <a:pPr marL="0" indent="0">
              <a:buNone/>
            </a:pPr>
            <a:r>
              <a:rPr lang="en-US" sz="2400" b="1" u="sng" dirty="0">
                <a:hlinkClick r:id="rId3"/>
              </a:rPr>
              <a:t>Book your group rate for Illinois Perinatal Quality Collaborative Room Block </a:t>
            </a:r>
            <a:endParaRPr lang="en-US" sz="2400" dirty="0"/>
          </a:p>
          <a:p>
            <a:pPr marR="0" lvl="0" eaLnBrk="1" hangingPunct="1">
              <a:buClr>
                <a:srgbClr val="F58466"/>
              </a:buClr>
              <a:buSzPct val="104000"/>
            </a:pPr>
            <a:endParaRPr lang="en-US" sz="2400" dirty="0" smtClean="0">
              <a:sym typeface="Arial"/>
            </a:endParaRPr>
          </a:p>
          <a:p>
            <a:pPr marL="639763" marR="0" lvl="1" indent="-190818" algn="l" rtl="0">
              <a:spcBef>
                <a:spcPts val="550"/>
              </a:spcBef>
              <a:spcAft>
                <a:spcPts val="0"/>
              </a:spcAft>
              <a:buClr>
                <a:schemeClr val="accent1"/>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27000184"/>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sz="3600" b="1" dirty="0" smtClean="0">
                <a:solidFill>
                  <a:srgbClr val="F58466"/>
                </a:solidFill>
                <a:latin typeface="Goudy Old Style" pitchFamily="18" charset="0"/>
                <a:sym typeface="Arial"/>
              </a:rPr>
              <a:t>ILPQC 3</a:t>
            </a:r>
            <a:r>
              <a:rPr lang="en-US" sz="3600" b="1" baseline="30000" dirty="0" smtClean="0">
                <a:solidFill>
                  <a:srgbClr val="F58466"/>
                </a:solidFill>
                <a:latin typeface="Goudy Old Style" pitchFamily="18" charset="0"/>
                <a:sym typeface="Arial"/>
              </a:rPr>
              <a:t>rd</a:t>
            </a:r>
            <a:r>
              <a:rPr lang="en-US" sz="3600" b="1" dirty="0" smtClean="0">
                <a:solidFill>
                  <a:srgbClr val="F58466"/>
                </a:solidFill>
                <a:latin typeface="Goudy Old Style" pitchFamily="18" charset="0"/>
                <a:sym typeface="Arial"/>
              </a:rPr>
              <a:t> Annual Meeting:</a:t>
            </a:r>
            <a:br>
              <a:rPr lang="en-US" sz="3600" b="1" dirty="0" smtClean="0">
                <a:solidFill>
                  <a:srgbClr val="F58466"/>
                </a:solidFill>
                <a:latin typeface="Goudy Old Style" pitchFamily="18" charset="0"/>
                <a:sym typeface="Arial"/>
              </a:rPr>
            </a:br>
            <a:r>
              <a:rPr lang="en-US" sz="3600" b="1" dirty="0" smtClean="0">
                <a:solidFill>
                  <a:srgbClr val="F58466"/>
                </a:solidFill>
                <a:latin typeface="Goudy Old Style" pitchFamily="18" charset="0"/>
                <a:sym typeface="Arial"/>
              </a:rPr>
              <a:t>Poster Abstract Submission!</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10000"/>
            </a:pPr>
            <a:r>
              <a:rPr lang="en-US" sz="2400" dirty="0" smtClean="0">
                <a:sym typeface="Arial"/>
              </a:rPr>
              <a:t>ILPQC 3</a:t>
            </a:r>
            <a:r>
              <a:rPr lang="en-US" sz="2400" baseline="30000" dirty="0" smtClean="0">
                <a:sym typeface="Arial"/>
              </a:rPr>
              <a:t>rd</a:t>
            </a:r>
            <a:r>
              <a:rPr lang="en-US" sz="2400" dirty="0" smtClean="0">
                <a:sym typeface="Arial"/>
              </a:rPr>
              <a:t> Annual Meeting to be held at UIC Forum on Wednesday, November 18</a:t>
            </a:r>
          </a:p>
          <a:p>
            <a:pPr marR="0" lvl="0" eaLnBrk="1" hangingPunct="1">
              <a:buClr>
                <a:srgbClr val="F58466"/>
              </a:buClr>
              <a:buSzPct val="110000"/>
            </a:pPr>
            <a:r>
              <a:rPr lang="en-US" sz="2400" dirty="0" smtClean="0">
                <a:sym typeface="Arial"/>
              </a:rPr>
              <a:t>Now accepting poster abstract submissions!</a:t>
            </a:r>
          </a:p>
          <a:p>
            <a:pPr lvl="1" eaLnBrk="1" hangingPunct="1">
              <a:buClr>
                <a:srgbClr val="004990"/>
              </a:buClr>
              <a:buSzPct val="104000"/>
              <a:buFont typeface="Arial" pitchFamily="34" charset="0"/>
              <a:buChar char="•"/>
            </a:pPr>
            <a:r>
              <a:rPr lang="en-US" sz="2000" dirty="0" smtClean="0"/>
              <a:t>Opportunity </a:t>
            </a:r>
            <a:r>
              <a:rPr lang="en-US" sz="2000" dirty="0"/>
              <a:t>for ALL hospitals across the state to share a perinatal quality improvement </a:t>
            </a:r>
            <a:r>
              <a:rPr lang="en-US" sz="2000" dirty="0" smtClean="0"/>
              <a:t>projects!</a:t>
            </a:r>
          </a:p>
          <a:p>
            <a:pPr lvl="1" eaLnBrk="1" hangingPunct="1">
              <a:buClr>
                <a:srgbClr val="004990"/>
              </a:buClr>
              <a:buSzPct val="104000"/>
              <a:buFont typeface="Arial" pitchFamily="34" charset="0"/>
              <a:buChar char="•"/>
            </a:pPr>
            <a:r>
              <a:rPr lang="en-US" sz="2000" dirty="0"/>
              <a:t>Posters detailing ANY </a:t>
            </a:r>
            <a:r>
              <a:rPr lang="en-US" sz="2000" dirty="0" smtClean="0"/>
              <a:t>quality improvement projects </a:t>
            </a:r>
            <a:r>
              <a:rPr lang="en-US" sz="2000" dirty="0"/>
              <a:t>in development, current projects, or recently completed </a:t>
            </a:r>
            <a:r>
              <a:rPr lang="en-US" sz="2000" dirty="0" smtClean="0"/>
              <a:t>projects (not limited to ILPQC initiatives) </a:t>
            </a:r>
            <a:r>
              <a:rPr lang="en-US" sz="2000" dirty="0"/>
              <a:t>are welcome! </a:t>
            </a:r>
            <a:endParaRPr lang="en-US" sz="2000" dirty="0" smtClean="0">
              <a:sym typeface="Arial"/>
            </a:endParaRPr>
          </a:p>
          <a:p>
            <a:pPr lvl="1" eaLnBrk="1" hangingPunct="1">
              <a:buClr>
                <a:srgbClr val="004990"/>
              </a:buClr>
              <a:buSzPct val="104000"/>
              <a:buFont typeface="Arial" pitchFamily="34" charset="0"/>
              <a:buChar char="•"/>
            </a:pPr>
            <a:r>
              <a:rPr lang="en-US" sz="2000" dirty="0" smtClean="0">
                <a:sym typeface="Arial"/>
              </a:rPr>
              <a:t>Instructions for submissions found here:</a:t>
            </a:r>
          </a:p>
          <a:p>
            <a:pPr marL="457200" lvl="1" indent="0" eaLnBrk="1" hangingPunct="1">
              <a:buClr>
                <a:srgbClr val="004990"/>
              </a:buClr>
              <a:buSzPct val="104000"/>
              <a:buNone/>
            </a:pPr>
            <a:r>
              <a:rPr lang="en-US" sz="2000" dirty="0">
                <a:sym typeface="Arial"/>
              </a:rPr>
              <a:t>	</a:t>
            </a:r>
            <a:r>
              <a:rPr lang="en-US" sz="2000" dirty="0" smtClean="0">
                <a:sym typeface="Arial"/>
              </a:rPr>
              <a:t>http</a:t>
            </a:r>
            <a:r>
              <a:rPr lang="en-US" sz="2000" dirty="0">
                <a:sym typeface="Arial"/>
              </a:rPr>
              <a:t>://bit.ly/1DPWBLe</a:t>
            </a:r>
            <a:endParaRPr lang="en-US" sz="2000" dirty="0" smtClean="0">
              <a:sym typeface="Arial"/>
            </a:endParaRPr>
          </a:p>
          <a:p>
            <a:pPr lvl="1" eaLnBrk="1" hangingPunct="1">
              <a:buClr>
                <a:srgbClr val="004990"/>
              </a:buClr>
              <a:buSzPct val="104000"/>
              <a:buFont typeface="Arial" pitchFamily="34" charset="0"/>
              <a:buChar char="•"/>
            </a:pPr>
            <a:r>
              <a:rPr lang="en-US" sz="2000" dirty="0" smtClean="0">
                <a:sym typeface="Arial"/>
              </a:rPr>
              <a:t>Abstracts to be submitted to Survey Monkey here:</a:t>
            </a:r>
          </a:p>
          <a:p>
            <a:pPr marL="457200" lvl="1" indent="0" eaLnBrk="1" hangingPunct="1">
              <a:buClr>
                <a:srgbClr val="F58466"/>
              </a:buClr>
              <a:buSzPct val="104000"/>
              <a:buNone/>
            </a:pPr>
            <a:r>
              <a:rPr lang="en-US" sz="2000" dirty="0" smtClean="0">
                <a:sym typeface="Arial"/>
              </a:rPr>
              <a:t>	https</a:t>
            </a:r>
            <a:r>
              <a:rPr lang="en-US" sz="2000" dirty="0">
                <a:sym typeface="Arial"/>
              </a:rPr>
              <a:t>://www.surveymonkey.com/s/ILPQCposters2015</a:t>
            </a:r>
            <a:endParaRPr lang="en-US" sz="2000" dirty="0" smtClean="0">
              <a:sym typeface="Arial"/>
            </a:endParaRPr>
          </a:p>
          <a:p>
            <a:pPr marR="0" lvl="0" eaLnBrk="1" hangingPunct="1">
              <a:buClr>
                <a:srgbClr val="F58466"/>
              </a:buClr>
              <a:buSzPct val="104000"/>
            </a:pPr>
            <a:endParaRPr lang="en-US" sz="2400" dirty="0" smtClean="0">
              <a:sym typeface="Arial"/>
            </a:endParaRPr>
          </a:p>
          <a:p>
            <a:pPr marL="639763" marR="0" lvl="1" indent="-190818" algn="l" rtl="0">
              <a:spcBef>
                <a:spcPts val="550"/>
              </a:spcBef>
              <a:spcAft>
                <a:spcPts val="0"/>
              </a:spcAft>
              <a:buClr>
                <a:schemeClr val="accent1"/>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91851412"/>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sz="3600" b="1" dirty="0" err="1" smtClean="0">
                <a:solidFill>
                  <a:srgbClr val="F58466"/>
                </a:solidFill>
                <a:latin typeface="Goudy Old Style" pitchFamily="18" charset="0"/>
                <a:sym typeface="Arial"/>
              </a:rPr>
              <a:t>campusCatalyst</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10000"/>
            </a:pPr>
            <a:r>
              <a:rPr lang="en-US" sz="2400" dirty="0" err="1"/>
              <a:t>campusCATALYST</a:t>
            </a:r>
            <a:r>
              <a:rPr lang="en-US" sz="2400" dirty="0"/>
              <a:t> (</a:t>
            </a:r>
            <a:r>
              <a:rPr lang="en-US" sz="2400" dirty="0" err="1"/>
              <a:t>cC</a:t>
            </a:r>
            <a:r>
              <a:rPr lang="en-US" sz="2400" dirty="0"/>
              <a:t>) </a:t>
            </a:r>
            <a:r>
              <a:rPr lang="en-US" sz="2400" dirty="0" smtClean="0"/>
              <a:t>is a Northwestern undergraduate program that combines experiential </a:t>
            </a:r>
            <a:r>
              <a:rPr lang="en-US" sz="2400" dirty="0"/>
              <a:t>learning with </a:t>
            </a:r>
            <a:r>
              <a:rPr lang="en-US" sz="2400" dirty="0" smtClean="0"/>
              <a:t>a course taught </a:t>
            </a:r>
            <a:r>
              <a:rPr lang="en-US" sz="2400" dirty="0"/>
              <a:t>by a leader in the local non-profit community  </a:t>
            </a:r>
            <a:endParaRPr lang="en-US" sz="2400" dirty="0" smtClean="0"/>
          </a:p>
          <a:p>
            <a:pPr marR="0" lvl="0" eaLnBrk="1" hangingPunct="1">
              <a:buClr>
                <a:srgbClr val="F58466"/>
              </a:buClr>
              <a:buSzPct val="110000"/>
            </a:pPr>
            <a:r>
              <a:rPr lang="en-US" sz="2400" dirty="0" smtClean="0"/>
              <a:t>Class is </a:t>
            </a:r>
            <a:r>
              <a:rPr lang="en-US" sz="2400" dirty="0"/>
              <a:t>composed of 25 students who are split into teams of 5</a:t>
            </a:r>
            <a:r>
              <a:rPr lang="en-US" sz="2400" dirty="0" smtClean="0"/>
              <a:t>, </a:t>
            </a:r>
            <a:r>
              <a:rPr lang="en-US" sz="2400" dirty="0"/>
              <a:t>and matched with local non-profit organizations and Kellogg MBA </a:t>
            </a:r>
            <a:r>
              <a:rPr lang="en-US" sz="2400" dirty="0" smtClean="0"/>
              <a:t>mentors </a:t>
            </a:r>
            <a:r>
              <a:rPr lang="en-US" sz="2400" dirty="0"/>
              <a:t>to work on quarter-long consulting engagements</a:t>
            </a:r>
          </a:p>
          <a:p>
            <a:pPr eaLnBrk="1" hangingPunct="1">
              <a:buClr>
                <a:srgbClr val="F58466"/>
              </a:buClr>
              <a:buSzPct val="110000"/>
            </a:pPr>
            <a:r>
              <a:rPr lang="en-US" sz="2400" dirty="0" smtClean="0"/>
              <a:t>ILPQC was selected as a one of the non-profit sites for the Fall 2015 academic quarter </a:t>
            </a:r>
          </a:p>
          <a:p>
            <a:pPr lvl="1" eaLnBrk="1" hangingPunct="1">
              <a:buClr>
                <a:srgbClr val="004990"/>
              </a:buClr>
              <a:buSzPct val="104000"/>
              <a:buFont typeface="Arial" pitchFamily="34" charset="0"/>
              <a:buChar char="•"/>
            </a:pPr>
            <a:r>
              <a:rPr lang="en-US" sz="2000" dirty="0"/>
              <a:t>5 students working with us on a business case for perinatal quality </a:t>
            </a:r>
            <a:r>
              <a:rPr lang="en-US" sz="2000" dirty="0" err="1" smtClean="0"/>
              <a:t>collaboratives</a:t>
            </a:r>
            <a:r>
              <a:rPr lang="en-US" sz="2000" dirty="0" smtClean="0"/>
              <a:t> for potential funders</a:t>
            </a:r>
          </a:p>
          <a:p>
            <a:pPr lvl="1" eaLnBrk="1" hangingPunct="1">
              <a:buClr>
                <a:srgbClr val="004990"/>
              </a:buClr>
              <a:buSzPct val="104000"/>
              <a:buFont typeface="Arial" pitchFamily="34" charset="0"/>
              <a:buChar char="•"/>
            </a:pPr>
            <a:r>
              <a:rPr lang="en-US" sz="2000" dirty="0" smtClean="0"/>
              <a:t>May reach out to a few team to have a brief conversation with these students to inform our business case</a:t>
            </a:r>
            <a:endParaRPr lang="en-US" sz="2000" dirty="0"/>
          </a:p>
          <a:p>
            <a:pPr marR="0" lvl="0" eaLnBrk="1" hangingPunct="1">
              <a:buClr>
                <a:srgbClr val="F58466"/>
              </a:buClr>
              <a:buSzPct val="104000"/>
            </a:pPr>
            <a:endParaRPr lang="en-US" sz="2400" dirty="0" smtClean="0">
              <a:sym typeface="Arial"/>
            </a:endParaRPr>
          </a:p>
          <a:p>
            <a:pPr marL="639763" marR="0" lvl="1" indent="-190818" algn="l" rtl="0">
              <a:spcBef>
                <a:spcPts val="550"/>
              </a:spcBef>
              <a:spcAft>
                <a:spcPts val="0"/>
              </a:spcAft>
              <a:buClr>
                <a:schemeClr val="accent1"/>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75991028"/>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sz="3600" b="1" dirty="0" smtClean="0">
                <a:solidFill>
                  <a:srgbClr val="F58466"/>
                </a:solidFill>
                <a:latin typeface="Goudy Old Style" pitchFamily="18" charset="0"/>
                <a:sym typeface="Arial"/>
              </a:rPr>
              <a:t>Future Initiatives</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10000"/>
            </a:pPr>
            <a:r>
              <a:rPr lang="en-US" sz="2000" dirty="0" smtClean="0"/>
              <a:t>Survey on future initiatives to be sent out before the next teams call on 10/26</a:t>
            </a:r>
          </a:p>
          <a:p>
            <a:pPr marR="0" lvl="0" eaLnBrk="1" hangingPunct="1">
              <a:buClr>
                <a:srgbClr val="F58466"/>
              </a:buClr>
              <a:buSzPct val="110000"/>
            </a:pPr>
            <a:r>
              <a:rPr lang="en-US" sz="2000" dirty="0" smtClean="0"/>
              <a:t>Results will be discussed at annual meeting</a:t>
            </a:r>
          </a:p>
          <a:p>
            <a:pPr marR="0" lvl="0" eaLnBrk="1" hangingPunct="1">
              <a:buClr>
                <a:srgbClr val="F58466"/>
              </a:buClr>
              <a:buSzPct val="110000"/>
            </a:pPr>
            <a:r>
              <a:rPr lang="en-US" sz="2000" dirty="0" smtClean="0"/>
              <a:t>Potential initiatives:</a:t>
            </a:r>
          </a:p>
          <a:p>
            <a:pPr lvl="1" eaLnBrk="1" hangingPunct="1">
              <a:buClr>
                <a:srgbClr val="004990"/>
              </a:buClr>
              <a:buSzPct val="104000"/>
              <a:buFont typeface="Arial" pitchFamily="34" charset="0"/>
              <a:buChar char="•"/>
            </a:pPr>
            <a:r>
              <a:rPr lang="en-US" sz="1800" dirty="0"/>
              <a:t>Maternal morbidity reduction/hypertension (continued work on 2016 initiative) </a:t>
            </a:r>
            <a:endParaRPr lang="en-US" sz="1800" dirty="0" smtClean="0"/>
          </a:p>
          <a:p>
            <a:pPr lvl="1" eaLnBrk="1" hangingPunct="1">
              <a:buClr>
                <a:srgbClr val="004990"/>
              </a:buClr>
              <a:buSzPct val="104000"/>
              <a:buFont typeface="Arial" pitchFamily="34" charset="0"/>
              <a:buChar char="•"/>
            </a:pPr>
            <a:r>
              <a:rPr lang="en-US" sz="1800" dirty="0" smtClean="0"/>
              <a:t>Maternal </a:t>
            </a:r>
            <a:r>
              <a:rPr lang="en-US" sz="1800" dirty="0"/>
              <a:t>morbidity reduction/hemorrhage  (updating the initial statewide initiative, i.e. Hemorrhage 2.0, with new AIM / ACOG toolkits and bundles and protocols) </a:t>
            </a:r>
            <a:endParaRPr lang="en-US" sz="1800" dirty="0" smtClean="0"/>
          </a:p>
          <a:p>
            <a:pPr lvl="1" eaLnBrk="1" hangingPunct="1">
              <a:buClr>
                <a:srgbClr val="004990"/>
              </a:buClr>
              <a:buSzPct val="104000"/>
              <a:buFont typeface="Arial" pitchFamily="34" charset="0"/>
              <a:buChar char="•"/>
            </a:pPr>
            <a:r>
              <a:rPr lang="en-US" sz="1800" dirty="0" smtClean="0"/>
              <a:t>Maternal </a:t>
            </a:r>
            <a:r>
              <a:rPr lang="en-US" sz="1800" dirty="0"/>
              <a:t>morbidity reduction/Prevention of Venous Thromboembolism </a:t>
            </a:r>
            <a:endParaRPr lang="en-US" sz="1800" dirty="0" smtClean="0"/>
          </a:p>
          <a:p>
            <a:pPr lvl="1" eaLnBrk="1" hangingPunct="1">
              <a:buClr>
                <a:srgbClr val="004990"/>
              </a:buClr>
              <a:buSzPct val="104000"/>
              <a:buFont typeface="Arial" pitchFamily="34" charset="0"/>
              <a:buChar char="•"/>
            </a:pPr>
            <a:r>
              <a:rPr lang="en-US" sz="1800" dirty="0" smtClean="0"/>
              <a:t>Antenatal </a:t>
            </a:r>
            <a:r>
              <a:rPr lang="en-US" sz="1800" dirty="0"/>
              <a:t>corticosteroids optimization (expanding the Big V initiative) </a:t>
            </a:r>
            <a:endParaRPr lang="en-US" sz="1800" dirty="0" smtClean="0"/>
          </a:p>
          <a:p>
            <a:pPr lvl="1" eaLnBrk="1" hangingPunct="1">
              <a:buClr>
                <a:srgbClr val="004990"/>
              </a:buClr>
              <a:buSzPct val="104000"/>
              <a:buFont typeface="Arial" pitchFamily="34" charset="0"/>
              <a:buChar char="•"/>
            </a:pPr>
            <a:r>
              <a:rPr lang="en-US" sz="1800" dirty="0" smtClean="0"/>
              <a:t>Primary </a:t>
            </a:r>
            <a:r>
              <a:rPr lang="en-US" sz="1800" dirty="0"/>
              <a:t>cesarean section rate reduction </a:t>
            </a:r>
            <a:endParaRPr lang="en-US" sz="1800" dirty="0" smtClean="0"/>
          </a:p>
          <a:p>
            <a:pPr lvl="1" eaLnBrk="1" hangingPunct="1">
              <a:buClr>
                <a:srgbClr val="004990"/>
              </a:buClr>
              <a:buSzPct val="104000"/>
              <a:buFont typeface="Arial" pitchFamily="34" charset="0"/>
              <a:buChar char="•"/>
            </a:pPr>
            <a:r>
              <a:rPr lang="en-US" sz="1800" dirty="0" smtClean="0"/>
              <a:t>Optimal </a:t>
            </a:r>
            <a:r>
              <a:rPr lang="en-US" sz="1800" dirty="0"/>
              <a:t>breastfeeding </a:t>
            </a:r>
            <a:endParaRPr lang="en-US" sz="1800" dirty="0" smtClean="0"/>
          </a:p>
          <a:p>
            <a:pPr lvl="1" eaLnBrk="1" hangingPunct="1">
              <a:buClr>
                <a:srgbClr val="004990"/>
              </a:buClr>
              <a:buSzPct val="104000"/>
              <a:buFont typeface="Arial" pitchFamily="34" charset="0"/>
              <a:buChar char="•"/>
            </a:pPr>
            <a:r>
              <a:rPr lang="en-US" sz="1800" dirty="0" smtClean="0"/>
              <a:t>Immediate </a:t>
            </a:r>
            <a:r>
              <a:rPr lang="en-US" sz="1800" dirty="0"/>
              <a:t>postpartum LARC </a:t>
            </a:r>
            <a:endParaRPr lang="en-US" sz="1800" dirty="0" smtClean="0"/>
          </a:p>
          <a:p>
            <a:pPr lvl="1" eaLnBrk="1" hangingPunct="1">
              <a:buClr>
                <a:srgbClr val="004990"/>
              </a:buClr>
              <a:buSzPct val="104000"/>
              <a:buFont typeface="Arial" pitchFamily="34" charset="0"/>
              <a:buChar char="•"/>
            </a:pPr>
            <a:r>
              <a:rPr lang="en-US" sz="1800" dirty="0" smtClean="0"/>
              <a:t>Optimizing </a:t>
            </a:r>
            <a:r>
              <a:rPr lang="en-US" sz="1800" dirty="0"/>
              <a:t>Progesterone Therapy for prevention of preterm birth</a:t>
            </a:r>
          </a:p>
          <a:p>
            <a:pPr marR="0" lvl="0" eaLnBrk="1" hangingPunct="1">
              <a:buClr>
                <a:srgbClr val="F58466"/>
              </a:buClr>
              <a:buSzPct val="104000"/>
            </a:pPr>
            <a:endParaRPr lang="en-US" sz="2400" dirty="0" smtClean="0">
              <a:sym typeface="Arial"/>
            </a:endParaRPr>
          </a:p>
          <a:p>
            <a:pPr marL="639763" marR="0" lvl="1" indent="-190818" algn="l" rtl="0">
              <a:spcBef>
                <a:spcPts val="550"/>
              </a:spcBef>
              <a:spcAft>
                <a:spcPts val="0"/>
              </a:spcAft>
              <a:buClr>
                <a:schemeClr val="accent1"/>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7191087"/>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286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3600" b="1" dirty="0" smtClean="0">
                <a:solidFill>
                  <a:srgbClr val="F58466"/>
                </a:solidFill>
                <a:latin typeface="Goudy Old Style" pitchFamily="18" charset="0"/>
              </a:rPr>
              <a:t>Next Steps</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9906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04000"/>
            </a:pPr>
            <a:r>
              <a:rPr lang="en-US" dirty="0" smtClean="0">
                <a:sym typeface="Arial"/>
              </a:rPr>
              <a:t>Conduct monthly audit for September and enter data into </a:t>
            </a:r>
            <a:r>
              <a:rPr lang="en-US" dirty="0" err="1" smtClean="0">
                <a:sym typeface="Arial"/>
              </a:rPr>
              <a:t>REDCap</a:t>
            </a:r>
            <a:r>
              <a:rPr lang="en-US" dirty="0" smtClean="0">
                <a:sym typeface="Arial"/>
              </a:rPr>
              <a:t> by October 15 </a:t>
            </a:r>
          </a:p>
          <a:p>
            <a:pPr eaLnBrk="1" hangingPunct="1">
              <a:buClr>
                <a:srgbClr val="F58466"/>
              </a:buClr>
              <a:buSzPct val="104000"/>
            </a:pPr>
            <a:r>
              <a:rPr lang="en-US" dirty="0" smtClean="0">
                <a:sym typeface="Arial"/>
              </a:rPr>
              <a:t>Submit monthly QI process feedback form for August via </a:t>
            </a:r>
            <a:r>
              <a:rPr lang="en-US" dirty="0" err="1" smtClean="0">
                <a:sym typeface="Arial"/>
              </a:rPr>
              <a:t>SurveyMonkey</a:t>
            </a:r>
            <a:r>
              <a:rPr lang="en-US" dirty="0" smtClean="0">
                <a:sym typeface="Arial"/>
              </a:rPr>
              <a:t> by October 15</a:t>
            </a:r>
          </a:p>
          <a:p>
            <a:pPr marR="0" lvl="0" eaLnBrk="1" hangingPunct="1">
              <a:buClr>
                <a:srgbClr val="F58466"/>
              </a:buClr>
              <a:buSzPct val="104000"/>
            </a:pPr>
            <a:r>
              <a:rPr lang="en-US" sz="3200" dirty="0" smtClean="0">
                <a:sym typeface="Arial"/>
              </a:rPr>
              <a:t>Review your reports immediately in </a:t>
            </a:r>
            <a:r>
              <a:rPr lang="en-US" sz="3200" dirty="0" err="1" smtClean="0">
                <a:sym typeface="Arial"/>
              </a:rPr>
              <a:t>REDCap</a:t>
            </a:r>
            <a:r>
              <a:rPr lang="en-US" sz="3200" dirty="0" smtClean="0">
                <a:sym typeface="Arial"/>
              </a:rPr>
              <a:t> to evaluate your progress towards improved accuracy and identify opportunities for change</a:t>
            </a:r>
          </a:p>
          <a:p>
            <a:pPr eaLnBrk="1" hangingPunct="1">
              <a:buClr>
                <a:srgbClr val="F58466"/>
              </a:buClr>
              <a:buSzPct val="104000"/>
            </a:pPr>
            <a:r>
              <a:rPr lang="en-US" dirty="0" smtClean="0">
                <a:sym typeface="Arial"/>
              </a:rPr>
              <a:t>Meet with your </a:t>
            </a:r>
            <a:r>
              <a:rPr lang="en-US" smtClean="0">
                <a:sym typeface="Arial"/>
              </a:rPr>
              <a:t>team to discuss </a:t>
            </a:r>
            <a:r>
              <a:rPr lang="en-US" dirty="0" smtClean="0">
                <a:sym typeface="Arial"/>
              </a:rPr>
              <a:t>progress, complete QI feedback form and </a:t>
            </a:r>
            <a:r>
              <a:rPr lang="en-US" dirty="0">
                <a:sym typeface="Arial"/>
              </a:rPr>
              <a:t>plan next PDSA.</a:t>
            </a:r>
          </a:p>
          <a:p>
            <a:pPr marR="0" lvl="0" eaLnBrk="1" hangingPunct="1">
              <a:buClr>
                <a:srgbClr val="F58466"/>
              </a:buClr>
              <a:buSzPct val="104000"/>
            </a:pPr>
            <a:r>
              <a:rPr lang="en-US" dirty="0" smtClean="0">
                <a:sym typeface="Arial"/>
              </a:rPr>
              <a:t>Contact ILPQC or your PNA with any questions </a:t>
            </a:r>
            <a:endParaRPr lang="en-US" sz="3200" dirty="0" smtClean="0">
              <a:sym typeface="Arial"/>
            </a:endParaRPr>
          </a:p>
          <a:p>
            <a:pPr marR="0" lvl="0" eaLnBrk="1" hangingPunct="1">
              <a:buClr>
                <a:srgbClr val="F58466"/>
              </a:buClr>
              <a:buSzPct val="104000"/>
            </a:pPr>
            <a:endParaRPr lang="en-US" sz="3200" dirty="0" smtClean="0">
              <a:sym typeface="Arial"/>
            </a:endParaRPr>
          </a:p>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9400139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BC Accuracy August Data </a:t>
            </a:r>
            <a:endParaRPr lang="en-US" altLang="en-US" sz="2800" b="1" dirty="0" smtClean="0">
              <a:solidFill>
                <a:srgbClr val="F58466"/>
              </a:solidFill>
              <a:latin typeface="Goudy Old Style" pitchFamily="18" charset="0"/>
            </a:endParaRPr>
          </a:p>
        </p:txBody>
      </p:sp>
      <p:sp>
        <p:nvSpPr>
          <p:cNvPr id="18435" name="Content Placeholder 3"/>
          <p:cNvSpPr>
            <a:spLocks noGrp="1"/>
          </p:cNvSpPr>
          <p:nvPr>
            <p:ph idx="1"/>
          </p:nvPr>
        </p:nvSpPr>
        <p:spPr>
          <a:xfrm>
            <a:off x="457200" y="1371600"/>
            <a:ext cx="8534400" cy="4953000"/>
          </a:xfrm>
        </p:spPr>
        <p:txBody>
          <a:bodyPr/>
          <a:lstStyle/>
          <a:p>
            <a:pPr eaLnBrk="1" hangingPunct="1">
              <a:buClr>
                <a:srgbClr val="F58466"/>
              </a:buClr>
              <a:buSzPct val="104000"/>
            </a:pPr>
            <a:r>
              <a:rPr lang="en-US" altLang="en-US" sz="2800" dirty="0" smtClean="0"/>
              <a:t>107 team rosters submitted for initiative (44 wave 1, 63 wave 2)</a:t>
            </a:r>
          </a:p>
          <a:p>
            <a:pPr eaLnBrk="1" hangingPunct="1">
              <a:buClr>
                <a:srgbClr val="F58466"/>
              </a:buClr>
              <a:buSzPct val="104000"/>
            </a:pPr>
            <a:r>
              <a:rPr lang="en-US" altLang="en-US" sz="2800" dirty="0" smtClean="0"/>
              <a:t>August audit data due 9/15 in </a:t>
            </a:r>
            <a:r>
              <a:rPr lang="en-US" altLang="en-US" sz="2800" dirty="0" err="1" smtClean="0"/>
              <a:t>REDCap</a:t>
            </a:r>
            <a:r>
              <a:rPr lang="en-US" altLang="en-US" sz="2800" dirty="0"/>
              <a:t> </a:t>
            </a:r>
            <a:r>
              <a:rPr lang="en-US" altLang="en-US" sz="1800" dirty="0">
                <a:hlinkClick r:id="rId3"/>
              </a:rPr>
              <a:t>https://redcap.healthlnk.org</a:t>
            </a:r>
            <a:r>
              <a:rPr lang="en-US" altLang="en-US" sz="1800" dirty="0" smtClean="0">
                <a:hlinkClick r:id="rId3"/>
              </a:rPr>
              <a:t>/</a:t>
            </a:r>
            <a:endParaRPr lang="en-US" altLang="en-US" sz="1800" dirty="0" smtClean="0"/>
          </a:p>
          <a:p>
            <a:pPr marL="742950" lvl="2" indent="-342900" eaLnBrk="1" hangingPunct="1">
              <a:buClr>
                <a:srgbClr val="F58466"/>
              </a:buClr>
              <a:buSzPct val="104000"/>
              <a:buFont typeface="Arial" pitchFamily="34" charset="0"/>
              <a:buChar char="•"/>
            </a:pPr>
            <a:r>
              <a:rPr lang="en-US" altLang="en-US" dirty="0" smtClean="0"/>
              <a:t>As of 9/25, 87 teams have entered data (81.3% of teams)! </a:t>
            </a:r>
          </a:p>
          <a:p>
            <a:pPr eaLnBrk="1" hangingPunct="1">
              <a:buClr>
                <a:srgbClr val="F58466"/>
              </a:buClr>
              <a:buSzPct val="104000"/>
            </a:pPr>
            <a:r>
              <a:rPr lang="en-US" altLang="en-US" sz="2800" dirty="0" smtClean="0"/>
              <a:t>QI Process Feedback Forms (as of 9/25)</a:t>
            </a:r>
          </a:p>
          <a:p>
            <a:pPr marL="742950" lvl="2" indent="-342900" eaLnBrk="1" hangingPunct="1">
              <a:buClr>
                <a:srgbClr val="F58466"/>
              </a:buClr>
              <a:buSzPct val="104000"/>
              <a:buFont typeface="Arial" pitchFamily="34" charset="0"/>
              <a:buChar char="•"/>
            </a:pPr>
            <a:r>
              <a:rPr lang="en-US" altLang="en-US" dirty="0" smtClean="0"/>
              <a:t>52 </a:t>
            </a:r>
            <a:r>
              <a:rPr lang="en-US" altLang="en-US" dirty="0"/>
              <a:t>completed for May </a:t>
            </a:r>
          </a:p>
          <a:p>
            <a:pPr marL="742950" lvl="2" indent="-342900" eaLnBrk="1" hangingPunct="1">
              <a:buClr>
                <a:srgbClr val="F58466"/>
              </a:buClr>
              <a:buSzPct val="104000"/>
              <a:buFont typeface="Arial" pitchFamily="34" charset="0"/>
              <a:buChar char="•"/>
            </a:pPr>
            <a:r>
              <a:rPr lang="en-US" altLang="en-US" dirty="0" smtClean="0"/>
              <a:t>34 </a:t>
            </a:r>
            <a:r>
              <a:rPr lang="en-US" altLang="en-US" dirty="0"/>
              <a:t>completed for </a:t>
            </a:r>
            <a:r>
              <a:rPr lang="en-US" altLang="en-US" dirty="0" smtClean="0"/>
              <a:t>June</a:t>
            </a:r>
          </a:p>
          <a:p>
            <a:pPr marL="742950" lvl="2" indent="-342900" eaLnBrk="1" hangingPunct="1">
              <a:buClr>
                <a:srgbClr val="F58466"/>
              </a:buClr>
              <a:buSzPct val="104000"/>
              <a:buFont typeface="Arial" pitchFamily="34" charset="0"/>
              <a:buChar char="•"/>
            </a:pPr>
            <a:r>
              <a:rPr lang="en-US" altLang="en-US" dirty="0" smtClean="0"/>
              <a:t>25 </a:t>
            </a:r>
            <a:r>
              <a:rPr lang="en-US" altLang="en-US" dirty="0"/>
              <a:t>completed for </a:t>
            </a:r>
            <a:r>
              <a:rPr lang="en-US" altLang="en-US" dirty="0" smtClean="0"/>
              <a:t>July</a:t>
            </a:r>
          </a:p>
          <a:p>
            <a:pPr marL="742950" lvl="2" indent="-342900" eaLnBrk="1" hangingPunct="1">
              <a:buClr>
                <a:srgbClr val="F58466"/>
              </a:buClr>
              <a:buSzPct val="104000"/>
              <a:buFont typeface="Arial" pitchFamily="34" charset="0"/>
              <a:buChar char="•"/>
            </a:pPr>
            <a:r>
              <a:rPr lang="en-US" altLang="en-US" dirty="0" smtClean="0"/>
              <a:t>27 completed for August </a:t>
            </a:r>
          </a:p>
          <a:p>
            <a:pPr marL="742950" lvl="2" indent="-342900" eaLnBrk="1" hangingPunct="1">
              <a:buClr>
                <a:srgbClr val="F58466"/>
              </a:buClr>
              <a:buSzPct val="104000"/>
              <a:buFont typeface="Arial" pitchFamily="34" charset="0"/>
              <a:buChar char="•"/>
            </a:pPr>
            <a:r>
              <a:rPr lang="en-US" altLang="en-US" dirty="0" smtClean="0"/>
              <a:t>Report your QI process monthly:</a:t>
            </a:r>
            <a:r>
              <a:rPr lang="en-US" dirty="0" smtClean="0"/>
              <a:t> </a:t>
            </a:r>
          </a:p>
          <a:p>
            <a:pPr marL="457200" lvl="1" indent="0" eaLnBrk="1" hangingPunct="1">
              <a:buClr>
                <a:srgbClr val="004990"/>
              </a:buClr>
              <a:buSzPct val="104000"/>
              <a:buNone/>
            </a:pPr>
            <a:r>
              <a:rPr lang="en-US" altLang="en-US" sz="2000" dirty="0">
                <a:solidFill>
                  <a:srgbClr val="FF0000"/>
                </a:solidFill>
                <a:hlinkClick r:id="rId4"/>
              </a:rPr>
              <a:t>https://</a:t>
            </a:r>
            <a:r>
              <a:rPr lang="en-US" altLang="en-US" sz="2000" dirty="0" smtClean="0">
                <a:solidFill>
                  <a:srgbClr val="FF0000"/>
                </a:solidFill>
                <a:hlinkClick r:id="rId4"/>
              </a:rPr>
              <a:t>www.surveymonkey.com/r/876BS2C</a:t>
            </a:r>
            <a:endParaRPr lang="en-US" altLang="en-US" sz="2000" dirty="0" smtClean="0">
              <a:solidFill>
                <a:srgbClr val="FF0000"/>
              </a:solidFill>
            </a:endParaRPr>
          </a:p>
          <a:p>
            <a:pPr marL="457200" lvl="1" indent="0" eaLnBrk="1" hangingPunct="1">
              <a:buClr>
                <a:srgbClr val="004990"/>
              </a:buClr>
              <a:buSzPct val="104000"/>
              <a:buNone/>
            </a:pPr>
            <a:endParaRPr lang="en-US" altLang="en-US" sz="2000" dirty="0" smtClean="0">
              <a:solidFill>
                <a:srgbClr val="FF0000"/>
              </a:solidFill>
            </a:endParaRPr>
          </a:p>
        </p:txBody>
      </p:sp>
    </p:spTree>
    <p:extLst>
      <p:ext uri="{BB962C8B-B14F-4D97-AF65-F5344CB8AC3E}">
        <p14:creationId xmlns:p14="http://schemas.microsoft.com/office/powerpoint/2010/main" val="4111788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3600" b="1" dirty="0" smtClean="0">
                <a:solidFill>
                  <a:srgbClr val="F58466"/>
                </a:solidFill>
                <a:latin typeface="Goudy Old Style" pitchFamily="18" charset="0"/>
              </a:rPr>
              <a:t>Next OB Teams Meeting</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04000"/>
            </a:pPr>
            <a:r>
              <a:rPr lang="en-US" dirty="0" smtClean="0">
                <a:sym typeface="Arial"/>
              </a:rPr>
              <a:t>September 28, 12:30-1:30pm</a:t>
            </a:r>
          </a:p>
          <a:p>
            <a:pPr marR="0" lvl="0" eaLnBrk="1" hangingPunct="1">
              <a:buClr>
                <a:srgbClr val="F58466"/>
              </a:buClr>
              <a:buSzPct val="104000"/>
            </a:pPr>
            <a:r>
              <a:rPr lang="en-US" dirty="0" smtClean="0">
                <a:sym typeface="Arial"/>
              </a:rPr>
              <a:t>Need 2 teams to sign up for “Team Talks” for September – December meetings</a:t>
            </a:r>
          </a:p>
          <a:p>
            <a:pPr eaLnBrk="1" hangingPunct="1">
              <a:buClr>
                <a:srgbClr val="F58466"/>
              </a:buClr>
              <a:buSzPct val="104000"/>
            </a:pPr>
            <a:r>
              <a:rPr lang="en-US" dirty="0" smtClean="0"/>
              <a:t>Remember to register </a:t>
            </a:r>
            <a:r>
              <a:rPr lang="en-US" dirty="0"/>
              <a:t>for the </a:t>
            </a:r>
            <a:r>
              <a:rPr lang="en-US" dirty="0" smtClean="0">
                <a:hlinkClick r:id="rId3"/>
              </a:rPr>
              <a:t>www.ilpqc.org</a:t>
            </a:r>
            <a:endParaRPr lang="en-US" dirty="0" smtClean="0"/>
          </a:p>
          <a:p>
            <a:pPr marL="0" indent="0" eaLnBrk="1" hangingPunct="1">
              <a:buClr>
                <a:srgbClr val="F58466"/>
              </a:buClr>
              <a:buSzPct val="104000"/>
              <a:buNone/>
            </a:pPr>
            <a:r>
              <a:rPr lang="en-US" dirty="0"/>
              <a:t> </a:t>
            </a:r>
            <a:r>
              <a:rPr lang="en-US" dirty="0" smtClean="0"/>
              <a:t>   ILPQC website member’s </a:t>
            </a:r>
            <a:r>
              <a:rPr lang="en-US" dirty="0"/>
              <a:t>only </a:t>
            </a:r>
            <a:r>
              <a:rPr lang="en-US" dirty="0" smtClean="0"/>
              <a:t>section</a:t>
            </a:r>
          </a:p>
          <a:p>
            <a:pPr eaLnBrk="1" hangingPunct="1">
              <a:buClr>
                <a:srgbClr val="F58466"/>
              </a:buClr>
              <a:buSzPct val="104000"/>
            </a:pPr>
            <a:r>
              <a:rPr lang="en-US" dirty="0" smtClean="0"/>
              <a:t>Send your Process Flow Diagram and PDSA worksheets to </a:t>
            </a:r>
            <a:r>
              <a:rPr lang="en-US" dirty="0" smtClean="0">
                <a:hlinkClick r:id="rId4"/>
              </a:rPr>
              <a:t>info@ilpqc.org</a:t>
            </a:r>
            <a:r>
              <a:rPr lang="en-US" dirty="0" smtClean="0"/>
              <a:t> to share with other teams in the ILPQC members section.</a:t>
            </a:r>
            <a:endParaRPr lang="en-US" dirty="0"/>
          </a:p>
          <a:p>
            <a:pPr marR="0" lvl="0" eaLnBrk="1" hangingPunct="1">
              <a:buClr>
                <a:srgbClr val="F58466"/>
              </a:buClr>
              <a:buSzPct val="104000"/>
            </a:pPr>
            <a:endParaRPr lang="en-US" sz="3200" dirty="0" smtClean="0">
              <a:sym typeface="Arial"/>
            </a:endParaRPr>
          </a:p>
          <a:p>
            <a:pPr marR="0" lvl="0" eaLnBrk="1" hangingPunct="1">
              <a:buClr>
                <a:srgbClr val="F58466"/>
              </a:buClr>
              <a:buSzPct val="104000"/>
            </a:pPr>
            <a:endParaRPr lang="en-US" sz="3200" dirty="0" smtClean="0">
              <a:sym typeface="Arial"/>
            </a:endParaRPr>
          </a:p>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1352457"/>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27008" y="228600"/>
            <a:ext cx="6202392" cy="990600"/>
          </a:xfrm>
        </p:spPr>
        <p:txBody>
          <a:bodyPr/>
          <a:lstStyle/>
          <a:p>
            <a:pPr algn="l" eaLnBrk="1" hangingPunct="1"/>
            <a:r>
              <a:rPr lang="en-US" altLang="en-US" sz="4000" b="1" dirty="0">
                <a:solidFill>
                  <a:srgbClr val="F58466"/>
                </a:solidFill>
                <a:latin typeface="Goudy Old Style" pitchFamily="18" charset="0"/>
                <a:ea typeface="ＭＳ Ｐゴシック" pitchFamily="34" charset="-128"/>
              </a:rPr>
              <a:t>ILPQC </a:t>
            </a:r>
            <a:r>
              <a:rPr lang="en-US" altLang="en-US" sz="4000" b="1" dirty="0" smtClean="0">
                <a:solidFill>
                  <a:srgbClr val="F58466"/>
                </a:solidFill>
                <a:latin typeface="Goudy Old Style" pitchFamily="18" charset="0"/>
                <a:ea typeface="ＭＳ Ｐゴシック" pitchFamily="34" charset="-128"/>
              </a:rPr>
              <a:t>Administrative Team</a:t>
            </a:r>
            <a:endParaRPr lang="en-US" altLang="en-US" sz="4000" b="1" dirty="0">
              <a:solidFill>
                <a:srgbClr val="F58466"/>
              </a:solidFill>
              <a:latin typeface="Goudy Old Style" pitchFamily="18" charset="0"/>
              <a:ea typeface="ＭＳ Ｐゴシック" pitchFamily="34" charset="-128"/>
            </a:endParaRPr>
          </a:p>
        </p:txBody>
      </p:sp>
      <p:pic>
        <p:nvPicPr>
          <p:cNvPr id="37892" name="Content Placeholder 6" descr="iStock_000014282501Large.jpg"/>
          <p:cNvPicPr>
            <a:picLocks noGrp="1" noChangeAspect="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81600" y="1374775"/>
            <a:ext cx="3216275" cy="4572000"/>
          </a:xfrm>
        </p:spPr>
      </p:pic>
      <p:sp>
        <p:nvSpPr>
          <p:cNvPr id="37893" name="TextBox 10"/>
          <p:cNvSpPr txBox="1">
            <a:spLocks noChangeArrowheads="1"/>
          </p:cNvSpPr>
          <p:nvPr/>
        </p:nvSpPr>
        <p:spPr bwMode="auto">
          <a:xfrm>
            <a:off x="427008" y="1374775"/>
            <a:ext cx="4343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ea typeface="MS PGothic" panose="020B0600070205080204" pitchFamily="34" charset="-128"/>
              </a:defRPr>
            </a:lvl3pPr>
            <a:lvl4pPr marL="1600200" indent="-228600">
              <a:spcBef>
                <a:spcPts val="400"/>
              </a:spcBef>
              <a:buClr>
                <a:srgbClr val="C1C8E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ts val="400"/>
              </a:spcBef>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800" dirty="0">
                <a:latin typeface="+mn-lt"/>
                <a:cs typeface="Arial" panose="020B0604020202020204" pitchFamily="34" charset="0"/>
              </a:rPr>
              <a:t>Ann Borders </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ILPQC Executive Director, OB Lead</a:t>
            </a:r>
            <a:br>
              <a:rPr lang="en-US" altLang="en-US" sz="2000" dirty="0">
                <a:latin typeface="+mn-lt"/>
                <a:cs typeface="Arial" panose="020B0604020202020204" pitchFamily="34" charset="0"/>
              </a:rPr>
            </a:br>
            <a:endParaRPr lang="en-US" altLang="en-US" sz="2800" dirty="0">
              <a:latin typeface="+mn-lt"/>
              <a:cs typeface="Arial" panose="020B0604020202020204" pitchFamily="34" charset="0"/>
            </a:endParaRPr>
          </a:p>
          <a:p>
            <a:pPr eaLnBrk="1" hangingPunct="1">
              <a:spcBef>
                <a:spcPct val="0"/>
              </a:spcBef>
              <a:buClrTx/>
              <a:buSzTx/>
              <a:buFontTx/>
              <a:buNone/>
            </a:pPr>
            <a:r>
              <a:rPr lang="en-US" altLang="en-US" sz="2800" dirty="0">
                <a:latin typeface="+mn-lt"/>
                <a:cs typeface="Arial" panose="020B0604020202020204" pitchFamily="34" charset="0"/>
              </a:rPr>
              <a:t>Aki Noguchi </a:t>
            </a:r>
            <a:r>
              <a:rPr lang="en-US" altLang="en-US" sz="2800" dirty="0" smtClean="0">
                <a:latin typeface="+mn-lt"/>
                <a:cs typeface="Arial" panose="020B0604020202020204" pitchFamily="34" charset="0"/>
              </a:rPr>
              <a:t>and </a:t>
            </a:r>
            <a:r>
              <a:rPr lang="en-US" altLang="en-US" sz="2800" dirty="0">
                <a:latin typeface="+mn-lt"/>
                <a:cs typeface="Arial" panose="020B0604020202020204" pitchFamily="34" charset="0"/>
              </a:rPr>
              <a:t>Pat </a:t>
            </a:r>
            <a:r>
              <a:rPr lang="en-US" altLang="en-US" sz="2800" dirty="0" err="1">
                <a:latin typeface="+mn-lt"/>
                <a:cs typeface="Arial" panose="020B0604020202020204" pitchFamily="34" charset="0"/>
              </a:rPr>
              <a:t>Ittmann</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Neonatal Leads</a:t>
            </a:r>
            <a:br>
              <a:rPr lang="en-US" altLang="en-US" sz="2000" dirty="0">
                <a:latin typeface="+mn-lt"/>
                <a:cs typeface="Arial" panose="020B0604020202020204" pitchFamily="34" charset="0"/>
              </a:rPr>
            </a:b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800" dirty="0">
                <a:latin typeface="+mn-lt"/>
                <a:cs typeface="Arial" panose="020B0604020202020204" pitchFamily="34" charset="0"/>
              </a:rPr>
              <a:t>Patricia Lee King </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State Project Director</a:t>
            </a:r>
            <a:br>
              <a:rPr lang="en-US" altLang="en-US" sz="2000" dirty="0">
                <a:latin typeface="+mn-lt"/>
                <a:cs typeface="Arial" panose="020B0604020202020204" pitchFamily="34" charset="0"/>
              </a:rPr>
            </a:b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800" dirty="0" smtClean="0">
                <a:latin typeface="+mn-lt"/>
                <a:cs typeface="Arial" panose="020B0604020202020204" pitchFamily="34" charset="0"/>
              </a:rPr>
              <a:t>Kate Finnegan</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Project Coordinator</a:t>
            </a:r>
            <a:br>
              <a:rPr lang="en-US" altLang="en-US" sz="2000" dirty="0">
                <a:latin typeface="+mn-lt"/>
                <a:cs typeface="Arial" panose="020B0604020202020204" pitchFamily="34" charset="0"/>
              </a:rPr>
            </a:b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000" dirty="0">
                <a:latin typeface="+mn-lt"/>
                <a:cs typeface="Arial" panose="020B0604020202020204" pitchFamily="34" charset="0"/>
              </a:rPr>
              <a:t>Email us at</a:t>
            </a:r>
            <a:r>
              <a:rPr lang="en-US" altLang="en-US" sz="2000" dirty="0">
                <a:solidFill>
                  <a:srgbClr val="004990"/>
                </a:solidFill>
                <a:latin typeface="+mn-lt"/>
                <a:cs typeface="Arial" panose="020B0604020202020204" pitchFamily="34" charset="0"/>
              </a:rPr>
              <a:t> </a:t>
            </a:r>
            <a:r>
              <a:rPr lang="en-US" altLang="en-US" sz="2000" dirty="0">
                <a:solidFill>
                  <a:srgbClr val="004990"/>
                </a:solidFill>
                <a:latin typeface="+mn-lt"/>
                <a:cs typeface="Arial" panose="020B0604020202020204" pitchFamily="34" charset="0"/>
                <a:hlinkClick r:id="rId4"/>
              </a:rPr>
              <a:t>info@ilpqc.org</a:t>
            </a:r>
            <a:endParaRPr lang="en-US" altLang="en-US" sz="2000" dirty="0">
              <a:solidFill>
                <a:srgbClr val="004990"/>
              </a:solidFill>
              <a:latin typeface="+mn-lt"/>
              <a:cs typeface="Arial" panose="020B0604020202020204" pitchFamily="34" charset="0"/>
            </a:endParaRPr>
          </a:p>
          <a:p>
            <a:pPr eaLnBrk="1" hangingPunct="1">
              <a:spcBef>
                <a:spcPct val="0"/>
              </a:spcBef>
              <a:buClrTx/>
              <a:buSzTx/>
              <a:buFontTx/>
              <a:buNone/>
            </a:pPr>
            <a:r>
              <a:rPr lang="en-US" altLang="en-US" sz="2000" dirty="0">
                <a:latin typeface="+mn-lt"/>
                <a:cs typeface="Arial" panose="020B0604020202020204" pitchFamily="34" charset="0"/>
              </a:rPr>
              <a:t>Website: </a:t>
            </a:r>
            <a:r>
              <a:rPr lang="en-US" altLang="en-US" sz="2000" dirty="0">
                <a:solidFill>
                  <a:srgbClr val="004990"/>
                </a:solidFill>
                <a:latin typeface="+mn-lt"/>
                <a:cs typeface="Arial" panose="020B0604020202020204" pitchFamily="34" charset="0"/>
                <a:hlinkClick r:id="rId5"/>
              </a:rPr>
              <a:t>www.ilpqc.org</a:t>
            </a:r>
            <a:endParaRPr lang="en-US" altLang="en-US" sz="2000" dirty="0">
              <a:solidFill>
                <a:srgbClr val="004990"/>
              </a:solidFill>
              <a:latin typeface="+mn-lt"/>
              <a:cs typeface="Arial" panose="020B0604020202020204" pitchFamily="34" charset="0"/>
            </a:endParaRPr>
          </a:p>
        </p:txBody>
      </p:sp>
    </p:spTree>
    <p:extLst>
      <p:ext uri="{BB962C8B-B14F-4D97-AF65-F5344CB8AC3E}">
        <p14:creationId xmlns:p14="http://schemas.microsoft.com/office/powerpoint/2010/main" val="3061452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sponsor_slide.jpg"/>
          <p:cNvPicPr>
            <a:picLocks noChangeAspect="1"/>
          </p:cNvPicPr>
          <p:nvPr/>
        </p:nvPicPr>
        <p:blipFill>
          <a:blip r:embed="rId3" cstate="print"/>
          <a:srcRect/>
          <a:stretch>
            <a:fillRect/>
          </a:stretch>
        </p:blipFill>
        <p:spPr bwMode="auto">
          <a:xfrm>
            <a:off x="0" y="-76200"/>
            <a:ext cx="9144000" cy="6826250"/>
          </a:xfrm>
          <a:prstGeom prst="rect">
            <a:avLst/>
          </a:prstGeom>
          <a:noFill/>
          <a:ln w="9525">
            <a:noFill/>
            <a:miter lim="800000"/>
            <a:headEnd/>
            <a:tailEnd/>
          </a:ln>
        </p:spPr>
      </p:pic>
    </p:spTree>
    <p:extLst>
      <p:ext uri="{BB962C8B-B14F-4D97-AF65-F5344CB8AC3E}">
        <p14:creationId xmlns:p14="http://schemas.microsoft.com/office/powerpoint/2010/main" val="1502088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143000"/>
          </a:xfrm>
        </p:spPr>
        <p:txBody>
          <a:bodyPr/>
          <a:lstStyle/>
          <a:p>
            <a:pPr algn="l" eaLnBrk="1" hangingPunct="1"/>
            <a:r>
              <a:rPr lang="en-US" altLang="en-US" sz="4000" b="1" dirty="0" smtClean="0">
                <a:solidFill>
                  <a:srgbClr val="F58466"/>
                </a:solidFill>
                <a:latin typeface="Goudy Old Style" pitchFamily="18" charset="0"/>
              </a:rPr>
              <a:t>Shortened QI Process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Feedback Form: Purpose</a:t>
            </a:r>
            <a:endParaRPr lang="en-US" altLang="en-US" sz="2800" b="1" dirty="0" smtClean="0">
              <a:solidFill>
                <a:srgbClr val="F58466"/>
              </a:solidFill>
              <a:latin typeface="Goudy Old Style" pitchFamily="18" charset="0"/>
            </a:endParaRPr>
          </a:p>
        </p:txBody>
      </p:sp>
      <p:sp>
        <p:nvSpPr>
          <p:cNvPr id="18435" name="Content Placeholder 3"/>
          <p:cNvSpPr>
            <a:spLocks noGrp="1"/>
          </p:cNvSpPr>
          <p:nvPr>
            <p:ph idx="1"/>
          </p:nvPr>
        </p:nvSpPr>
        <p:spPr>
          <a:xfrm>
            <a:off x="457200" y="1468272"/>
            <a:ext cx="8534400" cy="4953000"/>
          </a:xfrm>
        </p:spPr>
        <p:txBody>
          <a:bodyPr/>
          <a:lstStyle/>
          <a:p>
            <a:pPr eaLnBrk="1" hangingPunct="1">
              <a:buClr>
                <a:srgbClr val="F58466"/>
              </a:buClr>
              <a:buSzPct val="104000"/>
            </a:pPr>
            <a:r>
              <a:rPr lang="en-US" altLang="en-US" sz="2800" dirty="0" smtClean="0"/>
              <a:t>Based on your feedback</a:t>
            </a:r>
            <a:r>
              <a:rPr lang="en-US" altLang="en-US" sz="2800" dirty="0"/>
              <a:t> </a:t>
            </a:r>
            <a:r>
              <a:rPr lang="en-US" altLang="en-US" sz="2800" dirty="0" smtClean="0"/>
              <a:t>we removed 5 fields!</a:t>
            </a:r>
          </a:p>
          <a:p>
            <a:pPr eaLnBrk="1" hangingPunct="1">
              <a:buClr>
                <a:srgbClr val="F58466"/>
              </a:buClr>
              <a:buSzPct val="104000"/>
            </a:pPr>
            <a:r>
              <a:rPr lang="en-US" altLang="en-US" sz="2800" dirty="0" smtClean="0"/>
              <a:t>Tool for your team meetings – take time each month to discuss what you’ve done in the previous month and your plan for next month and record it here</a:t>
            </a:r>
          </a:p>
          <a:p>
            <a:pPr eaLnBrk="1" hangingPunct="1">
              <a:buClr>
                <a:srgbClr val="F58466"/>
              </a:buClr>
              <a:buSzPct val="104000"/>
            </a:pPr>
            <a:r>
              <a:rPr lang="en-US" altLang="en-US" sz="2800" dirty="0" smtClean="0"/>
              <a:t>Information used to provide your team with help identifying opportunities for change and developing PDSA cycles</a:t>
            </a:r>
          </a:p>
          <a:p>
            <a:pPr eaLnBrk="1" hangingPunct="1">
              <a:buClr>
                <a:srgbClr val="F58466"/>
              </a:buClr>
              <a:buSzPct val="104000"/>
            </a:pPr>
            <a:r>
              <a:rPr lang="en-US" altLang="en-US" sz="2800" dirty="0" err="1" smtClean="0"/>
              <a:t>REDCap</a:t>
            </a:r>
            <a:r>
              <a:rPr lang="en-US" altLang="en-US" sz="2800" dirty="0" smtClean="0"/>
              <a:t> data alone doesn’t provide enough information on your QI process to facilitate PDSA support</a:t>
            </a:r>
          </a:p>
          <a:p>
            <a:pPr eaLnBrk="1" hangingPunct="1">
              <a:buClr>
                <a:srgbClr val="F58466"/>
              </a:buClr>
              <a:buSzPct val="104000"/>
            </a:pPr>
            <a:r>
              <a:rPr lang="en-US" altLang="en-US" sz="2800" b="1" i="1" dirty="0" smtClean="0"/>
              <a:t>There are no right or wrong answers</a:t>
            </a:r>
            <a:endParaRPr lang="en-US" altLang="en-US" sz="2800" dirty="0" smtClean="0"/>
          </a:p>
          <a:p>
            <a:pPr marL="0" indent="0" eaLnBrk="1" hangingPunct="1">
              <a:buClr>
                <a:srgbClr val="F58466"/>
              </a:buClr>
              <a:buSzPct val="104000"/>
              <a:buNone/>
            </a:pPr>
            <a:endParaRPr lang="en-US" altLang="en-US" sz="2800" dirty="0"/>
          </a:p>
          <a:p>
            <a:pPr eaLnBrk="1" hangingPunct="1">
              <a:buClr>
                <a:srgbClr val="F58466"/>
              </a:buClr>
              <a:buSzPct val="104000"/>
            </a:pPr>
            <a:endParaRPr lang="en-US" altLang="en-US" sz="2000" dirty="0" smtClean="0">
              <a:solidFill>
                <a:srgbClr val="FF0000"/>
              </a:solidFill>
            </a:endParaRPr>
          </a:p>
        </p:txBody>
      </p:sp>
    </p:spTree>
    <p:extLst>
      <p:ext uri="{BB962C8B-B14F-4D97-AF65-F5344CB8AC3E}">
        <p14:creationId xmlns:p14="http://schemas.microsoft.com/office/powerpoint/2010/main" val="1162664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143000"/>
          </a:xfrm>
        </p:spPr>
        <p:txBody>
          <a:bodyPr/>
          <a:lstStyle/>
          <a:p>
            <a:pPr algn="l" eaLnBrk="1" hangingPunct="1"/>
            <a:r>
              <a:rPr lang="en-US" altLang="en-US" sz="4000" b="1" dirty="0" smtClean="0">
                <a:solidFill>
                  <a:srgbClr val="F58466"/>
                </a:solidFill>
                <a:latin typeface="Goudy Old Style" pitchFamily="18" charset="0"/>
              </a:rPr>
              <a:t>Shortened QI Process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Feedback Form (1/3)</a:t>
            </a:r>
            <a:endParaRPr lang="en-US" altLang="en-US" sz="2800" b="1" dirty="0" smtClean="0">
              <a:solidFill>
                <a:srgbClr val="F58466"/>
              </a:solidFill>
              <a:latin typeface="Goudy Old Style" pitchFamily="18" charset="0"/>
            </a:endParaRPr>
          </a:p>
        </p:txBody>
      </p:sp>
      <p:sp>
        <p:nvSpPr>
          <p:cNvPr id="18435" name="Content Placeholder 3"/>
          <p:cNvSpPr>
            <a:spLocks noGrp="1"/>
          </p:cNvSpPr>
          <p:nvPr>
            <p:ph idx="1"/>
          </p:nvPr>
        </p:nvSpPr>
        <p:spPr>
          <a:xfrm>
            <a:off x="457200" y="1468272"/>
            <a:ext cx="8534400" cy="4953000"/>
          </a:xfrm>
        </p:spPr>
        <p:txBody>
          <a:bodyPr/>
          <a:lstStyle/>
          <a:p>
            <a:pPr marL="0" indent="0" eaLnBrk="1" hangingPunct="1">
              <a:buClr>
                <a:srgbClr val="F58466"/>
              </a:buClr>
              <a:buSzPct val="104000"/>
              <a:buNone/>
            </a:pPr>
            <a:endParaRPr lang="en-US" altLang="en-US" sz="2800" dirty="0"/>
          </a:p>
          <a:p>
            <a:pPr eaLnBrk="1" hangingPunct="1">
              <a:buClr>
                <a:srgbClr val="F58466"/>
              </a:buClr>
              <a:buSzPct val="104000"/>
            </a:pPr>
            <a:endParaRPr lang="en-US" altLang="en-US" sz="2000" dirty="0" smtClean="0">
              <a:solidFill>
                <a:srgbClr val="FF000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79" t="17963" r="28125" b="28704"/>
          <a:stretch/>
        </p:blipFill>
        <p:spPr bwMode="auto">
          <a:xfrm>
            <a:off x="0" y="144780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123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143000"/>
          </a:xfrm>
        </p:spPr>
        <p:txBody>
          <a:bodyPr/>
          <a:lstStyle/>
          <a:p>
            <a:pPr algn="l" eaLnBrk="1" hangingPunct="1"/>
            <a:r>
              <a:rPr lang="en-US" altLang="en-US" sz="4000" b="1" dirty="0" smtClean="0">
                <a:solidFill>
                  <a:srgbClr val="F58466"/>
                </a:solidFill>
                <a:latin typeface="Goudy Old Style" pitchFamily="18" charset="0"/>
              </a:rPr>
              <a:t>Shortened QI Process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Feedback Form (2/3)</a:t>
            </a:r>
            <a:endParaRPr lang="en-US" altLang="en-US" sz="2800" b="1" dirty="0" smtClean="0">
              <a:solidFill>
                <a:srgbClr val="F58466"/>
              </a:solidFill>
              <a:latin typeface="Goudy Old Style" pitchFamily="18" charset="0"/>
            </a:endParaRPr>
          </a:p>
        </p:txBody>
      </p:sp>
      <p:sp>
        <p:nvSpPr>
          <p:cNvPr id="18435" name="Content Placeholder 3"/>
          <p:cNvSpPr>
            <a:spLocks noGrp="1"/>
          </p:cNvSpPr>
          <p:nvPr>
            <p:ph idx="1"/>
          </p:nvPr>
        </p:nvSpPr>
        <p:spPr>
          <a:xfrm>
            <a:off x="457200" y="1468272"/>
            <a:ext cx="8534400" cy="4953000"/>
          </a:xfrm>
        </p:spPr>
        <p:txBody>
          <a:bodyPr/>
          <a:lstStyle/>
          <a:p>
            <a:pPr marL="0" indent="0" eaLnBrk="1" hangingPunct="1">
              <a:buClr>
                <a:srgbClr val="F58466"/>
              </a:buClr>
              <a:buSzPct val="104000"/>
              <a:buNone/>
            </a:pPr>
            <a:endParaRPr lang="en-US" altLang="en-US" sz="2800" dirty="0"/>
          </a:p>
          <a:p>
            <a:pPr eaLnBrk="1" hangingPunct="1">
              <a:buClr>
                <a:srgbClr val="F58466"/>
              </a:buClr>
              <a:buSzPct val="104000"/>
            </a:pPr>
            <a:endParaRPr lang="en-US" altLang="en-US" sz="2000" dirty="0" smtClean="0">
              <a:solidFill>
                <a:srgbClr val="FF0000"/>
              </a:solidFill>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833" t="25432" r="27848" b="27901"/>
          <a:stretch/>
        </p:blipFill>
        <p:spPr bwMode="auto">
          <a:xfrm>
            <a:off x="0" y="1580866"/>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967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143000"/>
          </a:xfrm>
        </p:spPr>
        <p:txBody>
          <a:bodyPr/>
          <a:lstStyle/>
          <a:p>
            <a:pPr algn="l" eaLnBrk="1" hangingPunct="1"/>
            <a:r>
              <a:rPr lang="en-US" altLang="en-US" sz="4000" b="1" dirty="0" smtClean="0">
                <a:solidFill>
                  <a:srgbClr val="F58466"/>
                </a:solidFill>
                <a:latin typeface="Goudy Old Style" pitchFamily="18" charset="0"/>
              </a:rPr>
              <a:t>Shortened QI Process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Feedback Form (3/3)</a:t>
            </a:r>
            <a:endParaRPr lang="en-US" altLang="en-US" sz="2800" b="1" dirty="0" smtClean="0">
              <a:solidFill>
                <a:srgbClr val="F58466"/>
              </a:solidFill>
              <a:latin typeface="Goudy Old Style" pitchFamily="18" charset="0"/>
            </a:endParaRPr>
          </a:p>
        </p:txBody>
      </p:sp>
      <p:sp>
        <p:nvSpPr>
          <p:cNvPr id="18435" name="Content Placeholder 3"/>
          <p:cNvSpPr>
            <a:spLocks noGrp="1"/>
          </p:cNvSpPr>
          <p:nvPr>
            <p:ph idx="1"/>
          </p:nvPr>
        </p:nvSpPr>
        <p:spPr>
          <a:xfrm>
            <a:off x="457200" y="1468272"/>
            <a:ext cx="8534400" cy="4953000"/>
          </a:xfrm>
        </p:spPr>
        <p:txBody>
          <a:bodyPr/>
          <a:lstStyle/>
          <a:p>
            <a:pPr marL="0" indent="0" eaLnBrk="1" hangingPunct="1">
              <a:buClr>
                <a:srgbClr val="F58466"/>
              </a:buClr>
              <a:buSzPct val="104000"/>
              <a:buNone/>
            </a:pPr>
            <a:endParaRPr lang="en-US" altLang="en-US" sz="2800" dirty="0"/>
          </a:p>
          <a:p>
            <a:pPr eaLnBrk="1" hangingPunct="1">
              <a:buClr>
                <a:srgbClr val="F58466"/>
              </a:buClr>
              <a:buSzPct val="104000"/>
            </a:pPr>
            <a:endParaRPr lang="en-US" altLang="en-US" sz="2000" dirty="0" smtClean="0">
              <a:solidFill>
                <a:srgbClr val="FF0000"/>
              </a:solidFill>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043" t="20555" r="28541" b="16667"/>
          <a:stretch/>
        </p:blipFill>
        <p:spPr bwMode="auto">
          <a:xfrm>
            <a:off x="0" y="15240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438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52400"/>
            <a:ext cx="8229600" cy="1143000"/>
          </a:xfrm>
        </p:spPr>
        <p:txBody>
          <a:bodyPr/>
          <a:lstStyle/>
          <a:p>
            <a:pPr algn="l" eaLnBrk="1" hangingPunct="1"/>
            <a:r>
              <a:rPr lang="en-US" altLang="en-US" sz="4000" b="1" dirty="0" smtClean="0">
                <a:solidFill>
                  <a:srgbClr val="F58466"/>
                </a:solidFill>
                <a:latin typeface="Goudy Old Style" panose="02020502050305020303" pitchFamily="18" charset="0"/>
              </a:rPr>
              <a:t>BC Accuracy August Data:</a:t>
            </a:r>
            <a:br>
              <a:rPr lang="en-US" altLang="en-US" sz="4000" b="1" dirty="0" smtClean="0">
                <a:solidFill>
                  <a:srgbClr val="F58466"/>
                </a:solidFill>
                <a:latin typeface="Goudy Old Style" panose="02020502050305020303" pitchFamily="18" charset="0"/>
              </a:rPr>
            </a:br>
            <a:r>
              <a:rPr lang="en-US" altLang="en-US" sz="4000" b="1" dirty="0" smtClean="0">
                <a:solidFill>
                  <a:srgbClr val="F58466"/>
                </a:solidFill>
                <a:latin typeface="Goudy Old Style" panose="02020502050305020303" pitchFamily="18" charset="0"/>
              </a:rPr>
              <a:t>All Variables</a:t>
            </a:r>
            <a:endParaRPr lang="en-US" altLang="en-US" sz="2800" b="1" dirty="0" smtClean="0">
              <a:solidFill>
                <a:srgbClr val="F58466"/>
              </a:solidFill>
              <a:latin typeface="Goudy Old Style" panose="02020502050305020303" pitchFamily="18" charset="0"/>
            </a:endParaRPr>
          </a:p>
        </p:txBody>
      </p:sp>
      <p:sp>
        <p:nvSpPr>
          <p:cNvPr id="4099" name="TextBox 1"/>
          <p:cNvSpPr txBox="1">
            <a:spLocks noChangeArrowheads="1"/>
          </p:cNvSpPr>
          <p:nvPr/>
        </p:nvSpPr>
        <p:spPr bwMode="auto">
          <a:xfrm>
            <a:off x="838200" y="6096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4100" name="TextBox 2"/>
          <p:cNvSpPr txBox="1">
            <a:spLocks noChangeArrowheads="1"/>
          </p:cNvSpPr>
          <p:nvPr/>
        </p:nvSpPr>
        <p:spPr bwMode="auto">
          <a:xfrm>
            <a:off x="-699" y="5335054"/>
            <a:ext cx="5851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dirty="0" smtClean="0">
                <a:latin typeface="Arial" panose="020B0604020202020204" pitchFamily="34" charset="0"/>
              </a:rPr>
              <a:t>Goal = </a:t>
            </a:r>
            <a:r>
              <a:rPr lang="en-US" altLang="en-US" sz="1400" b="1" dirty="0" smtClean="0">
                <a:latin typeface="Arial" panose="020B0604020202020204" pitchFamily="34" charset="0"/>
              </a:rPr>
              <a:t>95.0% </a:t>
            </a:r>
            <a:r>
              <a:rPr lang="en-US" altLang="en-US" sz="1400" dirty="0" smtClean="0">
                <a:latin typeface="Arial" panose="020B0604020202020204" pitchFamily="34" charset="0"/>
              </a:rPr>
              <a:t>(red dashed line)</a:t>
            </a:r>
          </a:p>
          <a:p>
            <a:pPr>
              <a:spcBef>
                <a:spcPct val="0"/>
              </a:spcBef>
              <a:buFontTx/>
              <a:buNone/>
            </a:pPr>
            <a:r>
              <a:rPr lang="en-US" altLang="en-US" sz="1400" dirty="0" smtClean="0">
                <a:latin typeface="Arial" panose="020B0604020202020204" pitchFamily="34" charset="0"/>
              </a:rPr>
              <a:t>Baseline = </a:t>
            </a:r>
            <a:r>
              <a:rPr lang="en-US" altLang="en-US" sz="1400" b="1" dirty="0" smtClean="0">
                <a:latin typeface="Arial" panose="020B0604020202020204" pitchFamily="34" charset="0"/>
              </a:rPr>
              <a:t>87.0% </a:t>
            </a:r>
            <a:r>
              <a:rPr lang="en-US" altLang="en-US" sz="1400" dirty="0" smtClean="0">
                <a:latin typeface="Arial" panose="020B0604020202020204" pitchFamily="34" charset="0"/>
              </a:rPr>
              <a:t>(blue dash dot line)</a:t>
            </a:r>
          </a:p>
          <a:p>
            <a:pPr>
              <a:spcBef>
                <a:spcPct val="0"/>
              </a:spcBef>
              <a:buFontTx/>
              <a:buNone/>
            </a:pPr>
            <a:r>
              <a:rPr lang="en-US" altLang="en-US" sz="1400" dirty="0" smtClean="0">
                <a:latin typeface="Arial" panose="020B0604020202020204" pitchFamily="34" charset="0"/>
              </a:rPr>
              <a:t>Overall </a:t>
            </a:r>
            <a:r>
              <a:rPr lang="en-US" altLang="en-US" sz="1400" dirty="0">
                <a:latin typeface="Arial" panose="020B0604020202020204" pitchFamily="34" charset="0"/>
              </a:rPr>
              <a:t>accuracy for all 17 </a:t>
            </a:r>
            <a:r>
              <a:rPr lang="en-US" altLang="en-US" sz="1400" dirty="0" smtClean="0">
                <a:latin typeface="Arial" panose="020B0604020202020204" pitchFamily="34" charset="0"/>
              </a:rPr>
              <a:t>variables for August </a:t>
            </a:r>
            <a:r>
              <a:rPr lang="en-US" altLang="en-US" sz="1400" dirty="0">
                <a:latin typeface="Arial" panose="020B0604020202020204" pitchFamily="34" charset="0"/>
              </a:rPr>
              <a:t>= </a:t>
            </a:r>
            <a:r>
              <a:rPr lang="en-US" altLang="en-US" sz="1400" b="1" dirty="0" smtClean="0">
                <a:latin typeface="Arial" panose="020B0604020202020204" pitchFamily="34" charset="0"/>
              </a:rPr>
              <a:t>95% </a:t>
            </a:r>
            <a:r>
              <a:rPr lang="en-US" altLang="en-US" sz="1400" dirty="0" smtClean="0">
                <a:latin typeface="Arial" panose="020B0604020202020204" pitchFamily="34" charset="0"/>
              </a:rPr>
              <a:t>(black dotted line)</a:t>
            </a:r>
            <a:endParaRPr lang="en-US" altLang="en-US" sz="1400" b="1" dirty="0">
              <a:latin typeface="Arial" panose="020B0604020202020204" pitchFamily="34" charset="0"/>
            </a:endParaRPr>
          </a:p>
          <a:p>
            <a:pPr>
              <a:spcBef>
                <a:spcPct val="0"/>
              </a:spcBef>
              <a:buFontTx/>
              <a:buNone/>
            </a:pPr>
            <a:r>
              <a:rPr lang="en-US" altLang="en-US" sz="1400" b="1" dirty="0">
                <a:latin typeface="Arial" panose="020B0604020202020204" pitchFamily="34" charset="0"/>
              </a:rPr>
              <a:t>Total Hospitals </a:t>
            </a:r>
            <a:r>
              <a:rPr lang="en-US" altLang="en-US" sz="1400" b="1" dirty="0" smtClean="0">
                <a:latin typeface="Arial" panose="020B0604020202020204" pitchFamily="34" charset="0"/>
              </a:rPr>
              <a:t>Reporting August Data </a:t>
            </a:r>
            <a:r>
              <a:rPr lang="en-US" altLang="en-US" sz="1400" b="1" dirty="0">
                <a:latin typeface="Arial" panose="020B0604020202020204" pitchFamily="34" charset="0"/>
              </a:rPr>
              <a:t>= </a:t>
            </a:r>
            <a:r>
              <a:rPr lang="en-US" altLang="en-US" sz="1400" b="1" dirty="0" smtClean="0">
                <a:latin typeface="Arial" panose="020B0604020202020204" pitchFamily="34" charset="0"/>
              </a:rPr>
              <a:t>87</a:t>
            </a:r>
            <a:endParaRPr lang="en-US" altLang="en-US" sz="1400" b="1" dirty="0">
              <a:solidFill>
                <a:srgbClr val="FF0000"/>
              </a:solidFill>
              <a:latin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302294186"/>
              </p:ext>
            </p:extLst>
          </p:nvPr>
        </p:nvGraphicFramePr>
        <p:xfrm>
          <a:off x="-1" y="1295400"/>
          <a:ext cx="9144001"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57176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i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11142</TotalTime>
  <Words>2116</Words>
  <Application>Microsoft Office PowerPoint</Application>
  <PresentationFormat>On-screen Show (4:3)</PresentationFormat>
  <Paragraphs>380</Paragraphs>
  <Slides>42</Slides>
  <Notes>25</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1_Office Theme</vt:lpstr>
      <vt:lpstr>Grid</vt:lpstr>
      <vt:lpstr>Birth Certificate Accuracy Initiative Monthly OB Teams Call</vt:lpstr>
      <vt:lpstr>Variables of the Month: Audience Response</vt:lpstr>
      <vt:lpstr>Overview</vt:lpstr>
      <vt:lpstr>BC Accuracy August Data </vt:lpstr>
      <vt:lpstr>Shortened QI Process  Feedback Form: Purpose</vt:lpstr>
      <vt:lpstr>Shortened QI Process  Feedback Form (1/3)</vt:lpstr>
      <vt:lpstr>Shortened QI Process  Feedback Form (2/3)</vt:lpstr>
      <vt:lpstr>Shortened QI Process  Feedback Form (3/3)</vt:lpstr>
      <vt:lpstr>BC Accuracy August Data: All Variables</vt:lpstr>
      <vt:lpstr>BC Accuracy: Overall Accuracy of All Variables</vt:lpstr>
      <vt:lpstr>QI Cycle Support Recap</vt:lpstr>
      <vt:lpstr>Opportunities for Change</vt:lpstr>
      <vt:lpstr>Opportunities for Change: Gestation at Delivery</vt:lpstr>
      <vt:lpstr>Accuracy of Gestation at Delivery</vt:lpstr>
      <vt:lpstr>Opportunities for Change: Mother’s SSN</vt:lpstr>
      <vt:lpstr>Accuracy of Mother’s SSN</vt:lpstr>
      <vt:lpstr>OB Teams Call Birth Certificate optimization initiative</vt:lpstr>
      <vt:lpstr>Variables for Discussion </vt:lpstr>
      <vt:lpstr>Audience response</vt:lpstr>
      <vt:lpstr>Mother’s social security number</vt:lpstr>
      <vt:lpstr>Mother’s social security number</vt:lpstr>
      <vt:lpstr>Mother’s social security number</vt:lpstr>
      <vt:lpstr>Mother’s social security number</vt:lpstr>
      <vt:lpstr>Prenatal care</vt:lpstr>
      <vt:lpstr>Prenatal care</vt:lpstr>
      <vt:lpstr>Prenatal care</vt:lpstr>
      <vt:lpstr>Prenatal care</vt:lpstr>
      <vt:lpstr>Prenatal care</vt:lpstr>
      <vt:lpstr>Prenatal care</vt:lpstr>
      <vt:lpstr>WIC</vt:lpstr>
      <vt:lpstr>WIC</vt:lpstr>
      <vt:lpstr>Questions</vt:lpstr>
      <vt:lpstr>Team Talks</vt:lpstr>
      <vt:lpstr>Team Talks</vt:lpstr>
      <vt:lpstr>ILPQC 3rd Annual Meeting</vt:lpstr>
      <vt:lpstr>ILPQC 3rd Annual Meeting: Poster Abstract Submission!</vt:lpstr>
      <vt:lpstr>campusCatalyst</vt:lpstr>
      <vt:lpstr>Future Initiatives</vt:lpstr>
      <vt:lpstr>Next Steps</vt:lpstr>
      <vt:lpstr>Next OB Teams Meeting</vt:lpstr>
      <vt:lpstr>ILPQC Administrative Team</vt:lpstr>
      <vt:lpstr>PowerPoint Presentation</vt:lpstr>
    </vt:vector>
  </TitlesOfParts>
  <Company>NorthShore University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Certificate Initiative – Webinar 1</dc:title>
  <dc:creator>Katelynne Finnegan</dc:creator>
  <cp:lastModifiedBy>Katelynne Finnegan</cp:lastModifiedBy>
  <cp:revision>546</cp:revision>
  <cp:lastPrinted>2015-05-15T13:56:34Z</cp:lastPrinted>
  <dcterms:created xsi:type="dcterms:W3CDTF">2015-02-12T15:31:22Z</dcterms:created>
  <dcterms:modified xsi:type="dcterms:W3CDTF">2015-09-28T15:22:04Z</dcterms:modified>
</cp:coreProperties>
</file>