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1"/>
  </p:notesMasterIdLst>
  <p:sldIdLst>
    <p:sldId id="257" r:id="rId4"/>
    <p:sldId id="621" r:id="rId5"/>
    <p:sldId id="544" r:id="rId6"/>
    <p:sldId id="545" r:id="rId7"/>
    <p:sldId id="560" r:id="rId8"/>
    <p:sldId id="683" r:id="rId9"/>
    <p:sldId id="684" r:id="rId10"/>
    <p:sldId id="686" r:id="rId11"/>
    <p:sldId id="687" r:id="rId12"/>
    <p:sldId id="685" r:id="rId13"/>
    <p:sldId id="691" r:id="rId14"/>
    <p:sldId id="692" r:id="rId15"/>
    <p:sldId id="693" r:id="rId16"/>
    <p:sldId id="694" r:id="rId17"/>
    <p:sldId id="695" r:id="rId18"/>
    <p:sldId id="696" r:id="rId19"/>
    <p:sldId id="697" r:id="rId20"/>
    <p:sldId id="698" r:id="rId21"/>
    <p:sldId id="699" r:id="rId22"/>
    <p:sldId id="700" r:id="rId23"/>
    <p:sldId id="701" r:id="rId24"/>
    <p:sldId id="702" r:id="rId25"/>
    <p:sldId id="703" r:id="rId26"/>
    <p:sldId id="704" r:id="rId27"/>
    <p:sldId id="705" r:id="rId28"/>
    <p:sldId id="706" r:id="rId29"/>
    <p:sldId id="707" r:id="rId30"/>
    <p:sldId id="708" r:id="rId31"/>
    <p:sldId id="709" r:id="rId32"/>
    <p:sldId id="710" r:id="rId33"/>
    <p:sldId id="711" r:id="rId34"/>
    <p:sldId id="712" r:id="rId35"/>
    <p:sldId id="713" r:id="rId36"/>
    <p:sldId id="714" r:id="rId37"/>
    <p:sldId id="715" r:id="rId38"/>
    <p:sldId id="661" r:id="rId39"/>
    <p:sldId id="739" r:id="rId40"/>
    <p:sldId id="716" r:id="rId41"/>
    <p:sldId id="717" r:id="rId42"/>
    <p:sldId id="718" r:id="rId43"/>
    <p:sldId id="719" r:id="rId44"/>
    <p:sldId id="720" r:id="rId45"/>
    <p:sldId id="721" r:id="rId46"/>
    <p:sldId id="722" r:id="rId47"/>
    <p:sldId id="723" r:id="rId48"/>
    <p:sldId id="724" r:id="rId49"/>
    <p:sldId id="725" r:id="rId50"/>
    <p:sldId id="726" r:id="rId51"/>
    <p:sldId id="727" r:id="rId52"/>
    <p:sldId id="728" r:id="rId53"/>
    <p:sldId id="729" r:id="rId54"/>
    <p:sldId id="730" r:id="rId55"/>
    <p:sldId id="731" r:id="rId56"/>
    <p:sldId id="732" r:id="rId57"/>
    <p:sldId id="733" r:id="rId58"/>
    <p:sldId id="734" r:id="rId59"/>
    <p:sldId id="735" r:id="rId60"/>
    <p:sldId id="736" r:id="rId61"/>
    <p:sldId id="690" r:id="rId62"/>
    <p:sldId id="688" r:id="rId63"/>
    <p:sldId id="666" r:id="rId64"/>
    <p:sldId id="737" r:id="rId65"/>
    <p:sldId id="738" r:id="rId66"/>
    <p:sldId id="543" r:id="rId67"/>
    <p:sldId id="533" r:id="rId68"/>
    <p:sldId id="454" r:id="rId69"/>
    <p:sldId id="264"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2F0"/>
    <a:srgbClr val="CBD9EB"/>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9" autoAdjust="0"/>
  </p:normalViewPr>
  <p:slideViewPr>
    <p:cSldViewPr>
      <p:cViewPr>
        <p:scale>
          <a:sx n="114" d="100"/>
          <a:sy n="114" d="100"/>
        </p:scale>
        <p:origin x="-147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finnegan\Downloads\ILPQCBirthCertificat_DATA_LABELS_2015-10-26_1550.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innegak\AppData\Local\Microsoft\Windows\Temporary%20Internet%20Files\Content.IE5\SYBLDDSB\ILPQCBirthCertificat_DATA_LABELS_2015-10-23_133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ILPQC Birth Certificate Accuracy </a:t>
            </a:r>
            <a:r>
              <a:rPr lang="en-US" sz="1800" b="1" i="0" baseline="0" dirty="0" smtClean="0">
                <a:effectLst/>
              </a:rPr>
              <a:t>Initiative </a:t>
            </a:r>
            <a:r>
              <a:rPr lang="en-US" sz="1800" b="1" i="0" baseline="0" dirty="0">
                <a:effectLst/>
              </a:rPr>
              <a:t>September Data</a:t>
            </a:r>
            <a:endParaRPr lang="en-US" dirty="0">
              <a:effectLst/>
            </a:endParaRPr>
          </a:p>
          <a:p>
            <a:pPr>
              <a:defRPr/>
            </a:pPr>
            <a:r>
              <a:rPr lang="en-US" sz="1800" b="1" i="0" baseline="0" dirty="0">
                <a:effectLst/>
              </a:rPr>
              <a:t>October 26, 2015</a:t>
            </a:r>
            <a:endParaRPr lang="en-US" dirty="0">
              <a:effectLst/>
            </a:endParaRPr>
          </a:p>
          <a:p>
            <a:pPr>
              <a:defRPr/>
            </a:pPr>
            <a:endParaRPr lang="en-US" dirty="0"/>
          </a:p>
        </c:rich>
      </c:tx>
      <c:layout/>
      <c:overlay val="0"/>
    </c:title>
    <c:autoTitleDeleted val="0"/>
    <c:plotArea>
      <c:layout/>
      <c:barChart>
        <c:barDir val="col"/>
        <c:grouping val="clustered"/>
        <c:varyColors val="0"/>
        <c:ser>
          <c:idx val="0"/>
          <c:order val="0"/>
          <c:spPr>
            <a:solidFill>
              <a:srgbClr val="92D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FF00"/>
              </a:solidFill>
            </c:spPr>
          </c:dPt>
          <c:dPt>
            <c:idx val="7"/>
            <c:invertIfNegative val="0"/>
            <c:bubble3D val="0"/>
            <c:spPr>
              <a:solidFill>
                <a:srgbClr val="FFFF00"/>
              </a:solidFill>
            </c:spPr>
          </c:dPt>
          <c:dPt>
            <c:idx val="8"/>
            <c:invertIfNegative val="0"/>
            <c:bubble3D val="0"/>
            <c:spPr>
              <a:solidFill>
                <a:srgbClr val="FFFF00"/>
              </a:solidFill>
            </c:spPr>
          </c:dPt>
          <c:dLbls>
            <c:numFmt formatCode="0.0%" sourceLinked="0"/>
            <c:dLblPos val="outEnd"/>
            <c:showLegendKey val="0"/>
            <c:showVal val="1"/>
            <c:showCatName val="0"/>
            <c:showSerName val="0"/>
            <c:showPercent val="0"/>
            <c:showBubbleSize val="0"/>
            <c:showLeaderLines val="0"/>
          </c:dLbls>
          <c:cat>
            <c:strRef>
              <c:f>Sheet3!$A$2:$A$18</c:f>
              <c:strCache>
                <c:ptCount val="17"/>
                <c:pt idx="0">
                  <c:v>Prenatal Care</c:v>
                </c:pt>
                <c:pt idx="1">
                  <c:v>Infant Feeding</c:v>
                </c:pt>
                <c:pt idx="2">
                  <c:v>LMP</c:v>
                </c:pt>
                <c:pt idx="3">
                  <c:v>WIC</c:v>
                </c:pt>
                <c:pt idx="4">
                  <c:v>Gestation at Delivery</c:v>
                </c:pt>
                <c:pt idx="5">
                  <c:v>Antibiotics</c:v>
                </c:pt>
                <c:pt idx="6">
                  <c:v>SSN</c:v>
                </c:pt>
                <c:pt idx="7">
                  <c:v>Augmentataion</c:v>
                </c:pt>
                <c:pt idx="8">
                  <c:v>Payment</c:v>
                </c:pt>
                <c:pt idx="9">
                  <c:v>Induction</c:v>
                </c:pt>
                <c:pt idx="10">
                  <c:v>Assisted Ventilation</c:v>
                </c:pt>
                <c:pt idx="11">
                  <c:v>Prev Preterm Delivery</c:v>
                </c:pt>
                <c:pt idx="12">
                  <c:v>ANS</c:v>
                </c:pt>
                <c:pt idx="13">
                  <c:v>Fetal Intolerance</c:v>
                </c:pt>
                <c:pt idx="14">
                  <c:v>HTN</c:v>
                </c:pt>
                <c:pt idx="15">
                  <c:v>NICU Admission</c:v>
                </c:pt>
                <c:pt idx="16">
                  <c:v>Maternal Transfusion</c:v>
                </c:pt>
              </c:strCache>
            </c:strRef>
          </c:cat>
          <c:val>
            <c:numRef>
              <c:f>Sheet3!$B$2:$B$18</c:f>
              <c:numCache>
                <c:formatCode>General</c:formatCode>
                <c:ptCount val="17"/>
                <c:pt idx="0">
                  <c:v>0.89675174013921111</c:v>
                </c:pt>
                <c:pt idx="1">
                  <c:v>0.89895470383275267</c:v>
                </c:pt>
                <c:pt idx="2">
                  <c:v>0.90845886442641943</c:v>
                </c:pt>
                <c:pt idx="3">
                  <c:v>0.93247962747380675</c:v>
                </c:pt>
                <c:pt idx="4">
                  <c:v>0.94186046511627908</c:v>
                </c:pt>
                <c:pt idx="5">
                  <c:v>0.94847775175644033</c:v>
                </c:pt>
                <c:pt idx="6">
                  <c:v>0.94853801169590646</c:v>
                </c:pt>
                <c:pt idx="7">
                  <c:v>0.95305164319248825</c:v>
                </c:pt>
                <c:pt idx="8">
                  <c:v>0.95438596491228067</c:v>
                </c:pt>
                <c:pt idx="9">
                  <c:v>0.96270396270396275</c:v>
                </c:pt>
                <c:pt idx="10">
                  <c:v>0.96474735605170392</c:v>
                </c:pt>
                <c:pt idx="11">
                  <c:v>0.97655334114888626</c:v>
                </c:pt>
                <c:pt idx="12">
                  <c:v>0.97655334114888626</c:v>
                </c:pt>
                <c:pt idx="13">
                  <c:v>0.97655334114888626</c:v>
                </c:pt>
                <c:pt idx="14">
                  <c:v>0.97671711292200236</c:v>
                </c:pt>
                <c:pt idx="15">
                  <c:v>0.99181286549707603</c:v>
                </c:pt>
                <c:pt idx="16">
                  <c:v>0.99647473560517041</c:v>
                </c:pt>
              </c:numCache>
            </c:numRef>
          </c:val>
        </c:ser>
        <c:dLbls>
          <c:showLegendKey val="0"/>
          <c:showVal val="0"/>
          <c:showCatName val="0"/>
          <c:showSerName val="0"/>
          <c:showPercent val="0"/>
          <c:showBubbleSize val="0"/>
        </c:dLbls>
        <c:gapWidth val="150"/>
        <c:axId val="220292992"/>
        <c:axId val="220294528"/>
      </c:barChart>
      <c:scatterChart>
        <c:scatterStyle val="lineMarker"/>
        <c:varyColors val="0"/>
        <c:ser>
          <c:idx val="1"/>
          <c:order val="1"/>
          <c:spPr>
            <a:ln>
              <a:solidFill>
                <a:srgbClr val="FF0000"/>
              </a:solidFill>
              <a:prstDash val="dash"/>
            </a:ln>
          </c:spPr>
          <c:marker>
            <c:symbol val="none"/>
          </c:marker>
          <c:xVal>
            <c:numRef>
              <c:f>Sheet3!$F$4:$F$5</c:f>
              <c:numCache>
                <c:formatCode>General</c:formatCode>
                <c:ptCount val="2"/>
                <c:pt idx="0">
                  <c:v>0</c:v>
                </c:pt>
                <c:pt idx="1">
                  <c:v>1</c:v>
                </c:pt>
              </c:numCache>
            </c:numRef>
          </c:xVal>
          <c:yVal>
            <c:numRef>
              <c:f>Sheet3!$G$4:$G$5</c:f>
              <c:numCache>
                <c:formatCode>General</c:formatCode>
                <c:ptCount val="2"/>
                <c:pt idx="0">
                  <c:v>0.95</c:v>
                </c:pt>
                <c:pt idx="1">
                  <c:v>0.95</c:v>
                </c:pt>
              </c:numCache>
            </c:numRef>
          </c:yVal>
          <c:smooth val="0"/>
        </c:ser>
        <c:ser>
          <c:idx val="2"/>
          <c:order val="2"/>
          <c:spPr>
            <a:ln w="38100">
              <a:solidFill>
                <a:schemeClr val="tx1"/>
              </a:solidFill>
              <a:prstDash val="sysDot"/>
            </a:ln>
          </c:spPr>
          <c:marker>
            <c:symbol val="none"/>
          </c:marker>
          <c:xVal>
            <c:numRef>
              <c:f>Sheet3!$J$4:$J$5</c:f>
              <c:numCache>
                <c:formatCode>General</c:formatCode>
                <c:ptCount val="2"/>
                <c:pt idx="0">
                  <c:v>0</c:v>
                </c:pt>
                <c:pt idx="1">
                  <c:v>1</c:v>
                </c:pt>
              </c:numCache>
            </c:numRef>
          </c:xVal>
          <c:yVal>
            <c:numRef>
              <c:f>Sheet3!$K$4:$K$5</c:f>
              <c:numCache>
                <c:formatCode>General</c:formatCode>
                <c:ptCount val="2"/>
                <c:pt idx="0">
                  <c:v>0.95314003023223859</c:v>
                </c:pt>
                <c:pt idx="1">
                  <c:v>0.95314003023223859</c:v>
                </c:pt>
              </c:numCache>
            </c:numRef>
          </c:yVal>
          <c:smooth val="0"/>
        </c:ser>
        <c:ser>
          <c:idx val="3"/>
          <c:order val="3"/>
          <c:spPr>
            <a:ln>
              <a:solidFill>
                <a:srgbClr val="0070C0"/>
              </a:solidFill>
              <a:prstDash val="lgDashDot"/>
            </a:ln>
          </c:spPr>
          <c:marker>
            <c:symbol val="none"/>
          </c:marker>
          <c:xVal>
            <c:numRef>
              <c:f>Sheet3!$N$4:$N$5</c:f>
              <c:numCache>
                <c:formatCode>General</c:formatCode>
                <c:ptCount val="2"/>
                <c:pt idx="0">
                  <c:v>0</c:v>
                </c:pt>
                <c:pt idx="1">
                  <c:v>1</c:v>
                </c:pt>
              </c:numCache>
            </c:numRef>
          </c:xVal>
          <c:yVal>
            <c:numRef>
              <c:f>Sheet3!$O$4:$O$5</c:f>
              <c:numCache>
                <c:formatCode>General</c:formatCode>
                <c:ptCount val="2"/>
                <c:pt idx="0">
                  <c:v>0.873</c:v>
                </c:pt>
                <c:pt idx="1">
                  <c:v>0.873</c:v>
                </c:pt>
              </c:numCache>
            </c:numRef>
          </c:yVal>
          <c:smooth val="0"/>
        </c:ser>
        <c:dLbls>
          <c:showLegendKey val="0"/>
          <c:showVal val="0"/>
          <c:showCatName val="0"/>
          <c:showSerName val="0"/>
          <c:showPercent val="0"/>
          <c:showBubbleSize val="0"/>
        </c:dLbls>
        <c:axId val="221634944"/>
        <c:axId val="221222400"/>
      </c:scatterChart>
      <c:catAx>
        <c:axId val="220292992"/>
        <c:scaling>
          <c:orientation val="minMax"/>
        </c:scaling>
        <c:delete val="0"/>
        <c:axPos val="b"/>
        <c:majorTickMark val="out"/>
        <c:minorTickMark val="none"/>
        <c:tickLblPos val="nextTo"/>
        <c:crossAx val="220294528"/>
        <c:crosses val="autoZero"/>
        <c:auto val="1"/>
        <c:lblAlgn val="ctr"/>
        <c:lblOffset val="100"/>
        <c:noMultiLvlLbl val="0"/>
      </c:catAx>
      <c:valAx>
        <c:axId val="220294528"/>
        <c:scaling>
          <c:orientation val="minMax"/>
          <c:max val="1"/>
          <c:min val="0"/>
        </c:scaling>
        <c:delete val="0"/>
        <c:axPos val="l"/>
        <c:title>
          <c:tx>
            <c:rich>
              <a:bodyPr rot="-5400000" vert="horz"/>
              <a:lstStyle/>
              <a:p>
                <a:pPr>
                  <a:defRPr/>
                </a:pPr>
                <a:r>
                  <a:rPr lang="en-US"/>
                  <a:t>Percent</a:t>
                </a:r>
                <a:r>
                  <a:rPr lang="en-US" baseline="0"/>
                  <a:t> Accuracy</a:t>
                </a:r>
                <a:endParaRPr lang="en-US"/>
              </a:p>
            </c:rich>
          </c:tx>
          <c:layout/>
          <c:overlay val="0"/>
        </c:title>
        <c:numFmt formatCode="0.0%" sourceLinked="0"/>
        <c:majorTickMark val="out"/>
        <c:minorTickMark val="none"/>
        <c:tickLblPos val="nextTo"/>
        <c:crossAx val="220292992"/>
        <c:crosses val="autoZero"/>
        <c:crossBetween val="between"/>
      </c:valAx>
      <c:valAx>
        <c:axId val="221222400"/>
        <c:scaling>
          <c:orientation val="minMax"/>
        </c:scaling>
        <c:delete val="1"/>
        <c:axPos val="r"/>
        <c:numFmt formatCode="General" sourceLinked="1"/>
        <c:majorTickMark val="out"/>
        <c:minorTickMark val="none"/>
        <c:tickLblPos val="nextTo"/>
        <c:crossAx val="221634944"/>
        <c:crosses val="max"/>
        <c:crossBetween val="midCat"/>
      </c:valAx>
      <c:valAx>
        <c:axId val="221634944"/>
        <c:scaling>
          <c:orientation val="minMax"/>
          <c:max val="1"/>
          <c:min val="0"/>
        </c:scaling>
        <c:delete val="1"/>
        <c:axPos val="t"/>
        <c:numFmt formatCode="General" sourceLinked="1"/>
        <c:majorTickMark val="out"/>
        <c:minorTickMark val="none"/>
        <c:tickLblPos val="nextTo"/>
        <c:crossAx val="221222400"/>
        <c:crosses val="max"/>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Average Birth Certificate Accuracy for 17 Key Variables</a:t>
            </a:r>
            <a:endParaRPr lang="en-US">
              <a:effectLst/>
            </a:endParaRPr>
          </a:p>
          <a:p>
            <a:pPr>
              <a:defRPr/>
            </a:pPr>
            <a:r>
              <a:rPr lang="en-US" sz="1800" b="1" i="0" baseline="0">
                <a:effectLst/>
              </a:rPr>
              <a:t>Comparing Baseline (Aug-Oct 2014) to August 2015 Audit Data</a:t>
            </a:r>
            <a:endParaRPr lang="en-US">
              <a:effectLst/>
            </a:endParaRPr>
          </a:p>
        </c:rich>
      </c:tx>
      <c:layout/>
      <c:overlay val="0"/>
    </c:title>
    <c:autoTitleDeleted val="0"/>
    <c:plotArea>
      <c:layout/>
      <c:barChart>
        <c:barDir val="col"/>
        <c:grouping val="clustered"/>
        <c:varyColors val="0"/>
        <c:ser>
          <c:idx val="0"/>
          <c:order val="0"/>
          <c:tx>
            <c:strRef>
              <c:f>Sheet1!$B$1</c:f>
              <c:strCache>
                <c:ptCount val="1"/>
                <c:pt idx="0">
                  <c:v>Baseline (Aug-Oct 2014)</c:v>
                </c:pt>
              </c:strCache>
            </c:strRef>
          </c:tx>
          <c:spPr>
            <a:solidFill>
              <a:srgbClr val="004990"/>
            </a:solidFill>
          </c:spPr>
          <c:invertIfNegative val="0"/>
          <c:cat>
            <c:strRef>
              <c:f>Sheet1!$A$2:$A$18</c:f>
              <c:strCache>
                <c:ptCount val="17"/>
                <c:pt idx="0">
                  <c:v>Prenatal Care</c:v>
                </c:pt>
                <c:pt idx="1">
                  <c:v>Infant Feeding</c:v>
                </c:pt>
                <c:pt idx="2">
                  <c:v>LMP</c:v>
                </c:pt>
                <c:pt idx="3">
                  <c:v>WIC</c:v>
                </c:pt>
                <c:pt idx="4">
                  <c:v>Gestation at Delivery</c:v>
                </c:pt>
                <c:pt idx="5">
                  <c:v>SSN</c:v>
                </c:pt>
                <c:pt idx="6">
                  <c:v>Payment</c:v>
                </c:pt>
                <c:pt idx="7">
                  <c:v>Augmentation</c:v>
                </c:pt>
                <c:pt idx="8">
                  <c:v>Antibiotics</c:v>
                </c:pt>
                <c:pt idx="9">
                  <c:v>Induction</c:v>
                </c:pt>
                <c:pt idx="10">
                  <c:v>Assisted Ventilation</c:v>
                </c:pt>
                <c:pt idx="11">
                  <c:v>HTN</c:v>
                </c:pt>
                <c:pt idx="12">
                  <c:v>Prev Preterm Delivery</c:v>
                </c:pt>
                <c:pt idx="13">
                  <c:v>ANS</c:v>
                </c:pt>
                <c:pt idx="14">
                  <c:v>Fetal Intolerance</c:v>
                </c:pt>
                <c:pt idx="15">
                  <c:v>NICU Admission</c:v>
                </c:pt>
                <c:pt idx="16">
                  <c:v>Maternal Transfusion</c:v>
                </c:pt>
              </c:strCache>
            </c:strRef>
          </c:cat>
          <c:val>
            <c:numRef>
              <c:f>Sheet1!$B$2:$B$18</c:f>
              <c:numCache>
                <c:formatCode>General</c:formatCode>
                <c:ptCount val="17"/>
                <c:pt idx="0">
                  <c:v>0.78300000000000003</c:v>
                </c:pt>
                <c:pt idx="1">
                  <c:v>0.84</c:v>
                </c:pt>
                <c:pt idx="2">
                  <c:v>0.81</c:v>
                </c:pt>
                <c:pt idx="3">
                  <c:v>0.76700000000000002</c:v>
                </c:pt>
                <c:pt idx="4">
                  <c:v>0.88700000000000001</c:v>
                </c:pt>
                <c:pt idx="5">
                  <c:v>0.86</c:v>
                </c:pt>
                <c:pt idx="6">
                  <c:v>0.95299999999999996</c:v>
                </c:pt>
                <c:pt idx="7">
                  <c:v>0.88700000000000001</c:v>
                </c:pt>
                <c:pt idx="8">
                  <c:v>0.86</c:v>
                </c:pt>
                <c:pt idx="9">
                  <c:v>0.93</c:v>
                </c:pt>
                <c:pt idx="10">
                  <c:v>0.94299999999999995</c:v>
                </c:pt>
                <c:pt idx="11">
                  <c:v>0.95299999999999996</c:v>
                </c:pt>
                <c:pt idx="12">
                  <c:v>0.94299999999999995</c:v>
                </c:pt>
                <c:pt idx="13">
                  <c:v>0.95</c:v>
                </c:pt>
                <c:pt idx="14">
                  <c:v>0.93700000000000006</c:v>
                </c:pt>
                <c:pt idx="15">
                  <c:v>0.96699999999999997</c:v>
                </c:pt>
                <c:pt idx="16">
                  <c:v>0.95299999999999996</c:v>
                </c:pt>
              </c:numCache>
            </c:numRef>
          </c:val>
        </c:ser>
        <c:ser>
          <c:idx val="1"/>
          <c:order val="1"/>
          <c:tx>
            <c:strRef>
              <c:f>Sheet1!$C$1</c:f>
              <c:strCache>
                <c:ptCount val="1"/>
                <c:pt idx="0">
                  <c:v>Sep-15</c:v>
                </c:pt>
              </c:strCache>
            </c:strRef>
          </c:tx>
          <c:spPr>
            <a:solidFill>
              <a:srgbClr val="F58466"/>
            </a:solidFill>
          </c:spPr>
          <c:invertIfNegative val="0"/>
          <c:cat>
            <c:strRef>
              <c:f>Sheet1!$A$2:$A$18</c:f>
              <c:strCache>
                <c:ptCount val="17"/>
                <c:pt idx="0">
                  <c:v>Prenatal Care</c:v>
                </c:pt>
                <c:pt idx="1">
                  <c:v>Infant Feeding</c:v>
                </c:pt>
                <c:pt idx="2">
                  <c:v>LMP</c:v>
                </c:pt>
                <c:pt idx="3">
                  <c:v>WIC</c:v>
                </c:pt>
                <c:pt idx="4">
                  <c:v>Gestation at Delivery</c:v>
                </c:pt>
                <c:pt idx="5">
                  <c:v>SSN</c:v>
                </c:pt>
                <c:pt idx="6">
                  <c:v>Payment</c:v>
                </c:pt>
                <c:pt idx="7">
                  <c:v>Augmentation</c:v>
                </c:pt>
                <c:pt idx="8">
                  <c:v>Antibiotics</c:v>
                </c:pt>
                <c:pt idx="9">
                  <c:v>Induction</c:v>
                </c:pt>
                <c:pt idx="10">
                  <c:v>Assisted Ventilation</c:v>
                </c:pt>
                <c:pt idx="11">
                  <c:v>HTN</c:v>
                </c:pt>
                <c:pt idx="12">
                  <c:v>Prev Preterm Delivery</c:v>
                </c:pt>
                <c:pt idx="13">
                  <c:v>ANS</c:v>
                </c:pt>
                <c:pt idx="14">
                  <c:v>Fetal Intolerance</c:v>
                </c:pt>
                <c:pt idx="15">
                  <c:v>NICU Admission</c:v>
                </c:pt>
                <c:pt idx="16">
                  <c:v>Maternal Transfusion</c:v>
                </c:pt>
              </c:strCache>
            </c:strRef>
          </c:cat>
          <c:val>
            <c:numRef>
              <c:f>Sheet1!$C$2:$C$18</c:f>
              <c:numCache>
                <c:formatCode>General</c:formatCode>
                <c:ptCount val="17"/>
                <c:pt idx="0">
                  <c:v>0.9</c:v>
                </c:pt>
                <c:pt idx="1">
                  <c:v>0.9</c:v>
                </c:pt>
                <c:pt idx="2">
                  <c:v>0.91</c:v>
                </c:pt>
                <c:pt idx="3">
                  <c:v>0.93</c:v>
                </c:pt>
                <c:pt idx="4">
                  <c:v>0.94</c:v>
                </c:pt>
                <c:pt idx="5">
                  <c:v>0.95</c:v>
                </c:pt>
                <c:pt idx="6">
                  <c:v>0.95</c:v>
                </c:pt>
                <c:pt idx="7">
                  <c:v>0.95</c:v>
                </c:pt>
                <c:pt idx="8">
                  <c:v>0.95</c:v>
                </c:pt>
                <c:pt idx="9">
                  <c:v>0.96</c:v>
                </c:pt>
                <c:pt idx="10">
                  <c:v>0.96</c:v>
                </c:pt>
                <c:pt idx="11">
                  <c:v>0.98</c:v>
                </c:pt>
                <c:pt idx="12">
                  <c:v>0.98</c:v>
                </c:pt>
                <c:pt idx="13">
                  <c:v>0.98</c:v>
                </c:pt>
                <c:pt idx="14">
                  <c:v>0.98</c:v>
                </c:pt>
                <c:pt idx="15">
                  <c:v>0.99</c:v>
                </c:pt>
                <c:pt idx="16">
                  <c:v>1</c:v>
                </c:pt>
              </c:numCache>
            </c:numRef>
          </c:val>
        </c:ser>
        <c:dLbls>
          <c:showLegendKey val="0"/>
          <c:showVal val="0"/>
          <c:showCatName val="0"/>
          <c:showSerName val="0"/>
          <c:showPercent val="0"/>
          <c:showBubbleSize val="0"/>
        </c:dLbls>
        <c:gapWidth val="150"/>
        <c:axId val="246530816"/>
        <c:axId val="259789568"/>
      </c:barChart>
      <c:scatterChart>
        <c:scatterStyle val="lineMarker"/>
        <c:varyColors val="0"/>
        <c:ser>
          <c:idx val="2"/>
          <c:order val="2"/>
          <c:tx>
            <c:v>95% Goal</c:v>
          </c:tx>
          <c:spPr>
            <a:ln>
              <a:solidFill>
                <a:srgbClr val="FF0000"/>
              </a:solidFill>
              <a:prstDash val="dash"/>
            </a:ln>
          </c:spPr>
          <c:marker>
            <c:symbol val="none"/>
          </c:marker>
          <c:xVal>
            <c:numRef>
              <c:f>Sheet1!$F$2:$F$3</c:f>
              <c:numCache>
                <c:formatCode>General</c:formatCode>
                <c:ptCount val="2"/>
                <c:pt idx="0">
                  <c:v>0</c:v>
                </c:pt>
                <c:pt idx="1">
                  <c:v>1</c:v>
                </c:pt>
              </c:numCache>
            </c:numRef>
          </c:xVal>
          <c:yVal>
            <c:numRef>
              <c:f>Sheet1!$G$2:$G$3</c:f>
              <c:numCache>
                <c:formatCode>General</c:formatCode>
                <c:ptCount val="2"/>
                <c:pt idx="0">
                  <c:v>0.95</c:v>
                </c:pt>
                <c:pt idx="1">
                  <c:v>0.95</c:v>
                </c:pt>
              </c:numCache>
            </c:numRef>
          </c:yVal>
          <c:smooth val="0"/>
        </c:ser>
        <c:dLbls>
          <c:showLegendKey val="0"/>
          <c:showVal val="0"/>
          <c:showCatName val="0"/>
          <c:showSerName val="0"/>
          <c:showPercent val="0"/>
          <c:showBubbleSize val="0"/>
        </c:dLbls>
        <c:axId val="118794880"/>
        <c:axId val="118793344"/>
      </c:scatterChart>
      <c:catAx>
        <c:axId val="246530816"/>
        <c:scaling>
          <c:orientation val="minMax"/>
        </c:scaling>
        <c:delete val="0"/>
        <c:axPos val="b"/>
        <c:numFmt formatCode="General" sourceLinked="0"/>
        <c:majorTickMark val="out"/>
        <c:minorTickMark val="none"/>
        <c:tickLblPos val="nextTo"/>
        <c:crossAx val="259789568"/>
        <c:crosses val="autoZero"/>
        <c:auto val="1"/>
        <c:lblAlgn val="ctr"/>
        <c:lblOffset val="100"/>
        <c:noMultiLvlLbl val="0"/>
      </c:catAx>
      <c:valAx>
        <c:axId val="259789568"/>
        <c:scaling>
          <c:orientation val="minMax"/>
          <c:max val="1"/>
          <c:min val="0"/>
        </c:scaling>
        <c:delete val="0"/>
        <c:axPos val="l"/>
        <c:title>
          <c:tx>
            <c:rich>
              <a:bodyPr rot="-5400000" vert="horz"/>
              <a:lstStyle/>
              <a:p>
                <a:pPr>
                  <a:defRPr/>
                </a:pPr>
                <a:r>
                  <a:rPr lang="en-US"/>
                  <a:t>Percent</a:t>
                </a:r>
                <a:r>
                  <a:rPr lang="en-US" baseline="0"/>
                  <a:t> Accuracy</a:t>
                </a:r>
                <a:endParaRPr lang="en-US"/>
              </a:p>
            </c:rich>
          </c:tx>
          <c:layout/>
          <c:overlay val="0"/>
        </c:title>
        <c:numFmt formatCode="0.0%" sourceLinked="0"/>
        <c:majorTickMark val="out"/>
        <c:minorTickMark val="none"/>
        <c:tickLblPos val="nextTo"/>
        <c:crossAx val="246530816"/>
        <c:crosses val="autoZero"/>
        <c:crossBetween val="between"/>
      </c:valAx>
      <c:valAx>
        <c:axId val="118793344"/>
        <c:scaling>
          <c:orientation val="minMax"/>
        </c:scaling>
        <c:delete val="1"/>
        <c:axPos val="r"/>
        <c:numFmt formatCode="General" sourceLinked="1"/>
        <c:majorTickMark val="out"/>
        <c:minorTickMark val="none"/>
        <c:tickLblPos val="nextTo"/>
        <c:crossAx val="118794880"/>
        <c:crosses val="max"/>
        <c:crossBetween val="midCat"/>
      </c:valAx>
      <c:valAx>
        <c:axId val="118794880"/>
        <c:scaling>
          <c:orientation val="minMax"/>
          <c:max val="1"/>
          <c:min val="0"/>
        </c:scaling>
        <c:delete val="1"/>
        <c:axPos val="t"/>
        <c:numFmt formatCode="General" sourceLinked="1"/>
        <c:majorTickMark val="out"/>
        <c:minorTickMark val="none"/>
        <c:tickLblPos val="nextTo"/>
        <c:crossAx val="118793344"/>
        <c:crosses val="max"/>
        <c:crossBetween val="midCat"/>
      </c:val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76E249-13D8-4788-BEB2-ED562DE87A17}" type="datetimeFigureOut">
              <a:rPr lang="en-US" smtClean="0"/>
              <a:pPr/>
              <a:t>10/27/2015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A400F9-CF10-4F94-84BB-F76AD0810D3E}" type="slidenum">
              <a:rPr lang="en-US" smtClean="0"/>
              <a:pPr/>
              <a:t>‹#›</a:t>
            </a:fld>
            <a:endParaRPr lang="en-US"/>
          </a:p>
        </p:txBody>
      </p:sp>
    </p:spTree>
    <p:extLst>
      <p:ext uri="{BB962C8B-B14F-4D97-AF65-F5344CB8AC3E}">
        <p14:creationId xmlns:p14="http://schemas.microsoft.com/office/powerpoint/2010/main" val="152570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a:t>
            </a:fld>
            <a:endParaRPr lang="en-US"/>
          </a:p>
        </p:txBody>
      </p:sp>
    </p:spTree>
    <p:extLst>
      <p:ext uri="{BB962C8B-B14F-4D97-AF65-F5344CB8AC3E}">
        <p14:creationId xmlns:p14="http://schemas.microsoft.com/office/powerpoint/2010/main" val="403076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7"/>
            <a:ext cx="5732948" cy="4253102"/>
          </a:xfrm>
          <a:prstGeom prst="rect">
            <a:avLst/>
          </a:prstGeom>
        </p:spPr>
        <p:txBody>
          <a:bodyPr lIns="93157" tIns="93157" rIns="93157" bIns="93157" anchor="t" anchorCtr="0">
            <a:noAutofit/>
          </a:bodyPr>
          <a:lstStyle/>
          <a:p>
            <a:endParaRPr/>
          </a:p>
        </p:txBody>
      </p:sp>
      <p:sp>
        <p:nvSpPr>
          <p:cNvPr id="244" name="Shape 244"/>
          <p:cNvSpPr>
            <a:spLocks noGrp="1" noRot="1" noChangeAspect="1"/>
          </p:cNvSpPr>
          <p:nvPr>
            <p:ph type="sldImg" idx="2"/>
          </p:nvPr>
        </p:nvSpPr>
        <p:spPr>
          <a:xfrm>
            <a:off x="1220788" y="708025"/>
            <a:ext cx="47275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896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7"/>
            <a:ext cx="5732948" cy="4253102"/>
          </a:xfrm>
          <a:prstGeom prst="rect">
            <a:avLst/>
          </a:prstGeom>
        </p:spPr>
        <p:txBody>
          <a:bodyPr lIns="93157" tIns="93157" rIns="93157" bIns="93157" anchor="t" anchorCtr="0">
            <a:noAutofit/>
          </a:bodyPr>
          <a:lstStyle/>
          <a:p>
            <a:endParaRPr/>
          </a:p>
        </p:txBody>
      </p:sp>
      <p:sp>
        <p:nvSpPr>
          <p:cNvPr id="244" name="Shape 244"/>
          <p:cNvSpPr>
            <a:spLocks noGrp="1" noRot="1" noChangeAspect="1"/>
          </p:cNvSpPr>
          <p:nvPr>
            <p:ph type="sldImg" idx="2"/>
          </p:nvPr>
        </p:nvSpPr>
        <p:spPr>
          <a:xfrm>
            <a:off x="1220788" y="708025"/>
            <a:ext cx="47275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43AA2A15-63B4-4616-B58E-F6490FE91BFE}" type="slidenum">
              <a:rPr lang="en-US" altLang="en-US">
                <a:cs typeface="Arial" charset="0"/>
              </a:rPr>
              <a:pPr/>
              <a:t>62</a:t>
            </a:fld>
            <a:endParaRPr lang="en-US" altLang="en-US">
              <a:cs typeface="Arial" charset="0"/>
            </a:endParaRPr>
          </a:p>
        </p:txBody>
      </p:sp>
    </p:spTree>
    <p:extLst>
      <p:ext uri="{BB962C8B-B14F-4D97-AF65-F5344CB8AC3E}">
        <p14:creationId xmlns:p14="http://schemas.microsoft.com/office/powerpoint/2010/main" val="338067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5111051D-FF27-4A2B-96D9-536999B239E1}" type="slidenum">
              <a:rPr lang="en-US" altLang="en-US">
                <a:cs typeface="Arial" charset="0"/>
              </a:rPr>
              <a:pPr/>
              <a:t>3</a:t>
            </a:fld>
            <a:endParaRPr lang="en-US" altLang="en-US">
              <a:cs typeface="Arial" charset="0"/>
            </a:endParaRPr>
          </a:p>
        </p:txBody>
      </p:sp>
    </p:spTree>
    <p:extLst>
      <p:ext uri="{BB962C8B-B14F-4D97-AF65-F5344CB8AC3E}">
        <p14:creationId xmlns:p14="http://schemas.microsoft.com/office/powerpoint/2010/main" val="105262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7"/>
            <a:ext cx="5732948" cy="4253102"/>
          </a:xfrm>
          <a:prstGeom prst="rect">
            <a:avLst/>
          </a:prstGeom>
        </p:spPr>
        <p:txBody>
          <a:bodyPr lIns="93157" tIns="93157" rIns="93157" bIns="93157" anchor="t" anchorCtr="0">
            <a:noAutofit/>
          </a:bodyPr>
          <a:lstStyle/>
          <a:p>
            <a:endParaRPr dirty="0"/>
          </a:p>
        </p:txBody>
      </p:sp>
      <p:sp>
        <p:nvSpPr>
          <p:cNvPr id="244" name="Shape 244"/>
          <p:cNvSpPr>
            <a:spLocks noGrp="1" noRot="1" noChangeAspect="1"/>
          </p:cNvSpPr>
          <p:nvPr>
            <p:ph type="sldImg" idx="2"/>
          </p:nvPr>
        </p:nvSpPr>
        <p:spPr>
          <a:xfrm>
            <a:off x="1220788" y="708025"/>
            <a:ext cx="4727575"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68288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66</a:t>
            </a:fld>
            <a:endParaRPr lang="en-US"/>
          </a:p>
        </p:txBody>
      </p:sp>
    </p:spTree>
    <p:extLst>
      <p:ext uri="{BB962C8B-B14F-4D97-AF65-F5344CB8AC3E}">
        <p14:creationId xmlns:p14="http://schemas.microsoft.com/office/powerpoint/2010/main" val="1532023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67</a:t>
            </a:fld>
            <a:endParaRPr lang="en-US"/>
          </a:p>
        </p:txBody>
      </p:sp>
    </p:spTree>
    <p:extLst>
      <p:ext uri="{BB962C8B-B14F-4D97-AF65-F5344CB8AC3E}">
        <p14:creationId xmlns:p14="http://schemas.microsoft.com/office/powerpoint/2010/main" val="381784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4</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D041E54-936B-4420-983E-DEEFADB0312C}"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24793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460AA6DD-DB9B-4ECF-8007-06681669E900}" type="slidenum">
              <a:rPr lang="en-US" altLang="en-US">
                <a:latin typeface="Calibri" pitchFamily="34" charset="0"/>
              </a:rPr>
              <a:pPr/>
              <a:t>6</a:t>
            </a:fld>
            <a:endParaRPr lang="en-US" altLang="en-US">
              <a:latin typeface="Calibri" pitchFamily="34" charset="0"/>
            </a:endParaRPr>
          </a:p>
        </p:txBody>
      </p:sp>
    </p:spTree>
    <p:extLst>
      <p:ext uri="{BB962C8B-B14F-4D97-AF65-F5344CB8AC3E}">
        <p14:creationId xmlns:p14="http://schemas.microsoft.com/office/powerpoint/2010/main" val="110079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728A82AB-5A91-4892-AB8C-E83DAB7404C2}"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230858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344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344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0304CBC4-A3B7-49FC-838C-A1FECAA602B6}" type="slidenum">
              <a:rPr lang="en-US">
                <a:latin typeface="Calibri" pitchFamily="34" charset="0"/>
              </a:rPr>
              <a:pPr/>
              <a:t>10</a:t>
            </a:fld>
            <a:endParaRPr lang="en-US">
              <a:latin typeface="Calibri" pitchFamily="34" charset="0"/>
            </a:endParaRPr>
          </a:p>
        </p:txBody>
      </p:sp>
    </p:spTree>
    <p:extLst>
      <p:ext uri="{BB962C8B-B14F-4D97-AF65-F5344CB8AC3E}">
        <p14:creationId xmlns:p14="http://schemas.microsoft.com/office/powerpoint/2010/main" val="250937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D524B-90AA-4853-A2A9-32D307F93715}" type="datetime1">
              <a:rPr lang="en-US" altLang="ja-JP"/>
              <a:pPr>
                <a:defRPr/>
              </a:pPr>
              <a:t>10/27/2015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8EECD-92A9-4F6E-9B05-5D3298B3ABA1}" type="slidenum">
              <a:rPr lang="en-US" altLang="en-US"/>
              <a:pPr>
                <a:defRPr/>
              </a:pPr>
              <a:t>‹#›</a:t>
            </a:fld>
            <a:endParaRPr lang="en-US" altLang="en-US"/>
          </a:p>
        </p:txBody>
      </p:sp>
    </p:spTree>
    <p:extLst>
      <p:ext uri="{BB962C8B-B14F-4D97-AF65-F5344CB8AC3E}">
        <p14:creationId xmlns:p14="http://schemas.microsoft.com/office/powerpoint/2010/main" val="12160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D3671-A3CD-47FE-BFFE-C2129B3CA844}" type="datetime1">
              <a:rPr lang="en-US" altLang="ja-JP"/>
              <a:pPr>
                <a:defRPr/>
              </a:pPr>
              <a:t>10/27/2015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714A2C-0BB4-4C83-90C6-356E631A038C}" type="slidenum">
              <a:rPr lang="en-US" altLang="en-US"/>
              <a:pPr>
                <a:defRPr/>
              </a:pPr>
              <a:t>‹#›</a:t>
            </a:fld>
            <a:endParaRPr lang="en-US" altLang="en-US"/>
          </a:p>
        </p:txBody>
      </p:sp>
    </p:spTree>
    <p:extLst>
      <p:ext uri="{BB962C8B-B14F-4D97-AF65-F5344CB8AC3E}">
        <p14:creationId xmlns:p14="http://schemas.microsoft.com/office/powerpoint/2010/main" val="21306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EE58F-D2EE-495C-98E7-9C9A5786E11E}" type="datetime1">
              <a:rPr lang="en-US" altLang="ja-JP"/>
              <a:pPr>
                <a:defRPr/>
              </a:pPr>
              <a:t>10/27/2015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1C12F-6FCB-4092-9F5E-1F701CFFA5F9}" type="slidenum">
              <a:rPr lang="en-US" altLang="en-US"/>
              <a:pPr>
                <a:defRPr/>
              </a:pPr>
              <a:t>‹#›</a:t>
            </a:fld>
            <a:endParaRPr lang="en-US" altLang="en-US"/>
          </a:p>
        </p:txBody>
      </p:sp>
    </p:spTree>
    <p:extLst>
      <p:ext uri="{BB962C8B-B14F-4D97-AF65-F5344CB8AC3E}">
        <p14:creationId xmlns:p14="http://schemas.microsoft.com/office/powerpoint/2010/main" val="125430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12AC3B1-4079-4E5A-A773-FC8D2B2EF638}" type="datetimeFigureOut">
              <a:rPr lang="en-US" smtClean="0">
                <a:solidFill>
                  <a:srgbClr val="D6ECFF"/>
                </a:solidFill>
              </a:rPr>
              <a:pPr/>
              <a:t>10/27/2015</a:t>
            </a:fld>
            <a:endParaRPr lang="en-US">
              <a:solidFill>
                <a:srgbClr val="D6ECFF"/>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FE7A22A-CB69-456C-9C39-A19D67374E8F}"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D6ECFF"/>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4209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448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12AC3B1-4079-4E5A-A773-FC8D2B2EF638}" type="datetimeFigureOut">
              <a:rPr lang="en-US" smtClean="0"/>
              <a:pPr/>
              <a:t>10/27/2015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FE7A22A-CB69-456C-9C39-A19D67374E8F}" type="slidenum">
              <a:rPr lang="en-US" smtClean="0">
                <a:solidFill>
                  <a:srgbClr val="D6ECFF"/>
                </a:solidFill>
              </a:rPr>
              <a:pPr/>
              <a:t>‹#›</a:t>
            </a:fld>
            <a:endParaRPr lang="en-US">
              <a:solidFill>
                <a:srgbClr val="D6ECFF"/>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06492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341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8" name="Footer Placeholder 7"/>
          <p:cNvSpPr>
            <a:spLocks noGrp="1"/>
          </p:cNvSpPr>
          <p:nvPr>
            <p:ph type="ftr" sz="quarter" idx="11"/>
          </p:nvPr>
        </p:nvSpPr>
        <p:spPr/>
        <p:txBody>
          <a:bodyPr/>
          <a:lstStyle/>
          <a:p>
            <a:endParaRPr lang="en-US">
              <a:solidFill>
                <a:srgbClr val="4E5B6F"/>
              </a:solidFill>
            </a:endParaRPr>
          </a:p>
        </p:txBody>
      </p:sp>
      <p:sp>
        <p:nvSpPr>
          <p:cNvPr id="9" name="Slide Number Placeholder 8"/>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6410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913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373004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FE7A22A-CB69-456C-9C39-A19D67374E8F}"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93083080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5115A-B978-4E78-80DD-BFAA41FB0B3E}" type="datetime1">
              <a:rPr lang="en-US" altLang="ja-JP"/>
              <a:pPr>
                <a:defRPr/>
              </a:pPr>
              <a:t>10/27/2015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FB3707-9EBE-4F61-9602-1846D1F9C0E8}" type="slidenum">
              <a:rPr lang="en-US" altLang="en-US"/>
              <a:pPr>
                <a:defRPr/>
              </a:pPr>
              <a:t>‹#›</a:t>
            </a:fld>
            <a:endParaRPr lang="en-US" altLang="en-US"/>
          </a:p>
        </p:txBody>
      </p:sp>
    </p:spTree>
    <p:extLst>
      <p:ext uri="{BB962C8B-B14F-4D97-AF65-F5344CB8AC3E}">
        <p14:creationId xmlns:p14="http://schemas.microsoft.com/office/powerpoint/2010/main" val="127663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D6ECFF"/>
                </a:solidFill>
              </a:rPr>
              <a:pPr/>
              <a:t>10/27/2015</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FE7A22A-CB69-456C-9C39-A19D67374E8F}" type="slidenum">
              <a:rPr lang="en-US" smtClean="0">
                <a:solidFill>
                  <a:srgbClr val="D6ECFF"/>
                </a:solidFill>
              </a:rPr>
              <a:pPr/>
              <a:t>‹#›</a:t>
            </a:fld>
            <a:endParaRPr lang="en-US">
              <a:solidFill>
                <a:srgbClr val="D6ECFF"/>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9677771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770855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FE7A22A-CB69-456C-9C39-A19D67374E8F}"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83743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5078413" y="6203950"/>
            <a:ext cx="4065587" cy="46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13" y="4830763"/>
            <a:ext cx="503713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8640" y="475249"/>
            <a:ext cx="8046720"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62708" y="3250345"/>
            <a:ext cx="8018584" cy="1138775"/>
          </a:xfrm>
        </p:spPr>
        <p:txBody>
          <a:bodyPr>
            <a:norm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p:txBody>
          <a:bodyPr/>
          <a:lstStyle>
            <a:lvl1pPr>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51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6347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7297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9680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 no logo">
    <p:spTree>
      <p:nvGrpSpPr>
        <p:cNvPr id="1" name=""/>
        <p:cNvGrpSpPr/>
        <p:nvPr/>
      </p:nvGrpSpPr>
      <p:grpSpPr>
        <a:xfrm>
          <a:off x="0" y="0"/>
          <a:ext cx="0" cy="0"/>
          <a:chOff x="0" y="0"/>
          <a:chExt cx="0" cy="0"/>
        </a:xfrm>
      </p:grpSpPr>
      <p:sp>
        <p:nvSpPr>
          <p:cNvPr id="3" name="Rectangle 2"/>
          <p:cNvSpPr/>
          <p:nvPr/>
        </p:nvSpPr>
        <p:spPr>
          <a:xfrm>
            <a:off x="5205413" y="6203950"/>
            <a:ext cx="3938587" cy="47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069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6151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heme Graphic">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963" y="2386013"/>
            <a:ext cx="771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36513" y="4763"/>
            <a:ext cx="9180513" cy="466725"/>
            <a:chOff x="-36288" y="5443"/>
            <a:chExt cx="9180287" cy="465364"/>
          </a:xfrm>
        </p:grpSpPr>
        <p:sp>
          <p:nvSpPr>
            <p:cNvPr id="4" name="Freeform 21"/>
            <p:cNvSpPr/>
            <p:nvPr userDrawn="1"/>
          </p:nvSpPr>
          <p:spPr>
            <a:xfrm>
              <a:off x="-36288" y="5443"/>
              <a:ext cx="9180287"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 name="connsiteX0" fmla="*/ 4231821 w 4231821"/>
                <a:gd name="connsiteY0" fmla="*/ 32657 h 498021"/>
                <a:gd name="connsiteX1" fmla="*/ 0 w 4231821"/>
                <a:gd name="connsiteY1" fmla="*/ 0 h 498021"/>
                <a:gd name="connsiteX2" fmla="*/ 1423306 w 4231821"/>
                <a:gd name="connsiteY2" fmla="*/ 498021 h 498021"/>
                <a:gd name="connsiteX3" fmla="*/ 2291442 w 4231821"/>
                <a:gd name="connsiteY3" fmla="*/ 498021 h 498021"/>
                <a:gd name="connsiteX4" fmla="*/ 4231821 w 4231821"/>
                <a:gd name="connsiteY4" fmla="*/ 32657 h 498021"/>
                <a:gd name="connsiteX0" fmla="*/ 7010399 w 7010399"/>
                <a:gd name="connsiteY0" fmla="*/ 0 h 465364"/>
                <a:gd name="connsiteX1" fmla="*/ 0 w 7010399"/>
                <a:gd name="connsiteY1" fmla="*/ 10886 h 465364"/>
                <a:gd name="connsiteX2" fmla="*/ 4201884 w 7010399"/>
                <a:gd name="connsiteY2" fmla="*/ 465364 h 465364"/>
                <a:gd name="connsiteX3" fmla="*/ 5070020 w 7010399"/>
                <a:gd name="connsiteY3" fmla="*/ 465364 h 465364"/>
                <a:gd name="connsiteX4" fmla="*/ 7010399 w 7010399"/>
                <a:gd name="connsiteY4" fmla="*/ 0 h 465364"/>
                <a:gd name="connsiteX0" fmla="*/ 8645978 w 8645978"/>
                <a:gd name="connsiteY0" fmla="*/ 0 h 465364"/>
                <a:gd name="connsiteX1" fmla="*/ 0 w 8645978"/>
                <a:gd name="connsiteY1" fmla="*/ 2722 h 465364"/>
                <a:gd name="connsiteX2" fmla="*/ 5837463 w 8645978"/>
                <a:gd name="connsiteY2" fmla="*/ 465364 h 465364"/>
                <a:gd name="connsiteX3" fmla="*/ 6705599 w 8645978"/>
                <a:gd name="connsiteY3" fmla="*/ 465364 h 465364"/>
                <a:gd name="connsiteX4" fmla="*/ 8645978 w 8645978"/>
                <a:gd name="connsiteY4" fmla="*/ 0 h 465364"/>
                <a:gd name="connsiteX0" fmla="*/ 9168493 w 9168493"/>
                <a:gd name="connsiteY0" fmla="*/ 0 h 465364"/>
                <a:gd name="connsiteX1" fmla="*/ 0 w 9168493"/>
                <a:gd name="connsiteY1" fmla="*/ 2722 h 465364"/>
                <a:gd name="connsiteX2" fmla="*/ 6359978 w 9168493"/>
                <a:gd name="connsiteY2" fmla="*/ 465364 h 465364"/>
                <a:gd name="connsiteX3" fmla="*/ 7228114 w 9168493"/>
                <a:gd name="connsiteY3" fmla="*/ 465364 h 465364"/>
                <a:gd name="connsiteX4" fmla="*/ 9168493 w 9168493"/>
                <a:gd name="connsiteY4" fmla="*/ 0 h 465364"/>
                <a:gd name="connsiteX0" fmla="*/ 9180287 w 9180287"/>
                <a:gd name="connsiteY0" fmla="*/ 0 h 465364"/>
                <a:gd name="connsiteX1" fmla="*/ 11794 w 9180287"/>
                <a:gd name="connsiteY1" fmla="*/ 2722 h 465364"/>
                <a:gd name="connsiteX2" fmla="*/ 0 w 9180287"/>
                <a:gd name="connsiteY2" fmla="*/ 465364 h 465364"/>
                <a:gd name="connsiteX3" fmla="*/ 7239908 w 9180287"/>
                <a:gd name="connsiteY3" fmla="*/ 465364 h 465364"/>
                <a:gd name="connsiteX4" fmla="*/ 9180287 w 9180287"/>
                <a:gd name="connsiteY4" fmla="*/ 0 h 465364"/>
                <a:gd name="connsiteX0" fmla="*/ 9180287 w 9180287"/>
                <a:gd name="connsiteY0" fmla="*/ 0 h 465364"/>
                <a:gd name="connsiteX1" fmla="*/ 11794 w 9180287"/>
                <a:gd name="connsiteY1" fmla="*/ 2722 h 465364"/>
                <a:gd name="connsiteX2" fmla="*/ 0 w 9180287"/>
                <a:gd name="connsiteY2" fmla="*/ 465364 h 465364"/>
                <a:gd name="connsiteX3" fmla="*/ 7239908 w 9180287"/>
                <a:gd name="connsiteY3" fmla="*/ 465364 h 465364"/>
                <a:gd name="connsiteX4" fmla="*/ 9180287 w 9180287"/>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287" h="465364">
                  <a:moveTo>
                    <a:pt x="9180287" y="0"/>
                  </a:moveTo>
                  <a:lnTo>
                    <a:pt x="11794" y="2722"/>
                  </a:lnTo>
                  <a:lnTo>
                    <a:pt x="0" y="465364"/>
                  </a:lnTo>
                  <a:lnTo>
                    <a:pt x="7239908" y="465364"/>
                  </a:lnTo>
                  <a:lnTo>
                    <a:pt x="918028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Freeform 1"/>
            <p:cNvSpPr/>
            <p:nvPr userDrawn="1"/>
          </p:nvSpPr>
          <p:spPr>
            <a:xfrm>
              <a:off x="2079798" y="5443"/>
              <a:ext cx="2808219"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15" h="465364">
                  <a:moveTo>
                    <a:pt x="2808515" y="0"/>
                  </a:moveTo>
                  <a:lnTo>
                    <a:pt x="1932215" y="0"/>
                  </a:lnTo>
                  <a:lnTo>
                    <a:pt x="0" y="465364"/>
                  </a:lnTo>
                  <a:lnTo>
                    <a:pt x="868136" y="465364"/>
                  </a:lnTo>
                  <a:lnTo>
                    <a:pt x="28085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Freeform 19"/>
            <p:cNvSpPr/>
            <p:nvPr userDrawn="1"/>
          </p:nvSpPr>
          <p:spPr>
            <a:xfrm>
              <a:off x="3806955" y="5443"/>
              <a:ext cx="2808219"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15" h="465364">
                  <a:moveTo>
                    <a:pt x="2808515" y="0"/>
                  </a:moveTo>
                  <a:lnTo>
                    <a:pt x="1932215" y="0"/>
                  </a:lnTo>
                  <a:lnTo>
                    <a:pt x="0" y="465364"/>
                  </a:lnTo>
                  <a:lnTo>
                    <a:pt x="868136" y="465364"/>
                  </a:lnTo>
                  <a:lnTo>
                    <a:pt x="28085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20"/>
            <p:cNvSpPr/>
            <p:nvPr userDrawn="1"/>
          </p:nvSpPr>
          <p:spPr>
            <a:xfrm>
              <a:off x="5494427" y="5443"/>
              <a:ext cx="2808218"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15" h="465364">
                  <a:moveTo>
                    <a:pt x="2808515" y="0"/>
                  </a:moveTo>
                  <a:lnTo>
                    <a:pt x="1932215" y="0"/>
                  </a:lnTo>
                  <a:lnTo>
                    <a:pt x="0" y="465364"/>
                  </a:lnTo>
                  <a:lnTo>
                    <a:pt x="868136" y="465364"/>
                  </a:lnTo>
                  <a:lnTo>
                    <a:pt x="28085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8" name="Group 23"/>
          <p:cNvGrpSpPr>
            <a:grpSpLocks/>
          </p:cNvGrpSpPr>
          <p:nvPr/>
        </p:nvGrpSpPr>
        <p:grpSpPr bwMode="auto">
          <a:xfrm rot="10800000">
            <a:off x="0" y="6407150"/>
            <a:ext cx="9180513" cy="465138"/>
            <a:chOff x="-36288" y="5443"/>
            <a:chExt cx="9180287" cy="465364"/>
          </a:xfrm>
        </p:grpSpPr>
        <p:sp>
          <p:nvSpPr>
            <p:cNvPr id="9" name="Freeform 24"/>
            <p:cNvSpPr/>
            <p:nvPr userDrawn="1"/>
          </p:nvSpPr>
          <p:spPr>
            <a:xfrm>
              <a:off x="-36288" y="5443"/>
              <a:ext cx="9180287"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 name="connsiteX0" fmla="*/ 4231821 w 4231821"/>
                <a:gd name="connsiteY0" fmla="*/ 32657 h 498021"/>
                <a:gd name="connsiteX1" fmla="*/ 0 w 4231821"/>
                <a:gd name="connsiteY1" fmla="*/ 0 h 498021"/>
                <a:gd name="connsiteX2" fmla="*/ 1423306 w 4231821"/>
                <a:gd name="connsiteY2" fmla="*/ 498021 h 498021"/>
                <a:gd name="connsiteX3" fmla="*/ 2291442 w 4231821"/>
                <a:gd name="connsiteY3" fmla="*/ 498021 h 498021"/>
                <a:gd name="connsiteX4" fmla="*/ 4231821 w 4231821"/>
                <a:gd name="connsiteY4" fmla="*/ 32657 h 498021"/>
                <a:gd name="connsiteX0" fmla="*/ 7010399 w 7010399"/>
                <a:gd name="connsiteY0" fmla="*/ 0 h 465364"/>
                <a:gd name="connsiteX1" fmla="*/ 0 w 7010399"/>
                <a:gd name="connsiteY1" fmla="*/ 10886 h 465364"/>
                <a:gd name="connsiteX2" fmla="*/ 4201884 w 7010399"/>
                <a:gd name="connsiteY2" fmla="*/ 465364 h 465364"/>
                <a:gd name="connsiteX3" fmla="*/ 5070020 w 7010399"/>
                <a:gd name="connsiteY3" fmla="*/ 465364 h 465364"/>
                <a:gd name="connsiteX4" fmla="*/ 7010399 w 7010399"/>
                <a:gd name="connsiteY4" fmla="*/ 0 h 465364"/>
                <a:gd name="connsiteX0" fmla="*/ 8645978 w 8645978"/>
                <a:gd name="connsiteY0" fmla="*/ 0 h 465364"/>
                <a:gd name="connsiteX1" fmla="*/ 0 w 8645978"/>
                <a:gd name="connsiteY1" fmla="*/ 2722 h 465364"/>
                <a:gd name="connsiteX2" fmla="*/ 5837463 w 8645978"/>
                <a:gd name="connsiteY2" fmla="*/ 465364 h 465364"/>
                <a:gd name="connsiteX3" fmla="*/ 6705599 w 8645978"/>
                <a:gd name="connsiteY3" fmla="*/ 465364 h 465364"/>
                <a:gd name="connsiteX4" fmla="*/ 8645978 w 8645978"/>
                <a:gd name="connsiteY4" fmla="*/ 0 h 465364"/>
                <a:gd name="connsiteX0" fmla="*/ 9168493 w 9168493"/>
                <a:gd name="connsiteY0" fmla="*/ 0 h 465364"/>
                <a:gd name="connsiteX1" fmla="*/ 0 w 9168493"/>
                <a:gd name="connsiteY1" fmla="*/ 2722 h 465364"/>
                <a:gd name="connsiteX2" fmla="*/ 6359978 w 9168493"/>
                <a:gd name="connsiteY2" fmla="*/ 465364 h 465364"/>
                <a:gd name="connsiteX3" fmla="*/ 7228114 w 9168493"/>
                <a:gd name="connsiteY3" fmla="*/ 465364 h 465364"/>
                <a:gd name="connsiteX4" fmla="*/ 9168493 w 9168493"/>
                <a:gd name="connsiteY4" fmla="*/ 0 h 465364"/>
                <a:gd name="connsiteX0" fmla="*/ 9180287 w 9180287"/>
                <a:gd name="connsiteY0" fmla="*/ 0 h 465364"/>
                <a:gd name="connsiteX1" fmla="*/ 11794 w 9180287"/>
                <a:gd name="connsiteY1" fmla="*/ 2722 h 465364"/>
                <a:gd name="connsiteX2" fmla="*/ 0 w 9180287"/>
                <a:gd name="connsiteY2" fmla="*/ 465364 h 465364"/>
                <a:gd name="connsiteX3" fmla="*/ 7239908 w 9180287"/>
                <a:gd name="connsiteY3" fmla="*/ 465364 h 465364"/>
                <a:gd name="connsiteX4" fmla="*/ 9180287 w 9180287"/>
                <a:gd name="connsiteY4" fmla="*/ 0 h 465364"/>
                <a:gd name="connsiteX0" fmla="*/ 9180287 w 9180287"/>
                <a:gd name="connsiteY0" fmla="*/ 0 h 465364"/>
                <a:gd name="connsiteX1" fmla="*/ 11794 w 9180287"/>
                <a:gd name="connsiteY1" fmla="*/ 2722 h 465364"/>
                <a:gd name="connsiteX2" fmla="*/ 0 w 9180287"/>
                <a:gd name="connsiteY2" fmla="*/ 465364 h 465364"/>
                <a:gd name="connsiteX3" fmla="*/ 7239908 w 9180287"/>
                <a:gd name="connsiteY3" fmla="*/ 465364 h 465364"/>
                <a:gd name="connsiteX4" fmla="*/ 9180287 w 9180287"/>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287" h="465364">
                  <a:moveTo>
                    <a:pt x="9180287" y="0"/>
                  </a:moveTo>
                  <a:lnTo>
                    <a:pt x="11794" y="2722"/>
                  </a:lnTo>
                  <a:lnTo>
                    <a:pt x="0" y="465364"/>
                  </a:lnTo>
                  <a:lnTo>
                    <a:pt x="7239908" y="465364"/>
                  </a:lnTo>
                  <a:lnTo>
                    <a:pt x="91802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Freeform 25"/>
            <p:cNvSpPr/>
            <p:nvPr userDrawn="1"/>
          </p:nvSpPr>
          <p:spPr>
            <a:xfrm>
              <a:off x="2081385" y="5443"/>
              <a:ext cx="2808219"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15" h="465364">
                  <a:moveTo>
                    <a:pt x="2808515" y="0"/>
                  </a:moveTo>
                  <a:lnTo>
                    <a:pt x="1932215" y="0"/>
                  </a:lnTo>
                  <a:lnTo>
                    <a:pt x="0" y="465364"/>
                  </a:lnTo>
                  <a:lnTo>
                    <a:pt x="868136" y="465364"/>
                  </a:lnTo>
                  <a:lnTo>
                    <a:pt x="28085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Freeform 26"/>
            <p:cNvSpPr/>
            <p:nvPr userDrawn="1"/>
          </p:nvSpPr>
          <p:spPr>
            <a:xfrm>
              <a:off x="3808542" y="5443"/>
              <a:ext cx="2808219"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15" h="465364">
                  <a:moveTo>
                    <a:pt x="2808515" y="0"/>
                  </a:moveTo>
                  <a:lnTo>
                    <a:pt x="1932215" y="0"/>
                  </a:lnTo>
                  <a:lnTo>
                    <a:pt x="0" y="465364"/>
                  </a:lnTo>
                  <a:lnTo>
                    <a:pt x="868136" y="465364"/>
                  </a:lnTo>
                  <a:lnTo>
                    <a:pt x="28085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Freeform 27"/>
            <p:cNvSpPr/>
            <p:nvPr userDrawn="1"/>
          </p:nvSpPr>
          <p:spPr>
            <a:xfrm>
              <a:off x="5496014" y="5443"/>
              <a:ext cx="2808218" cy="465364"/>
            </a:xfrm>
            <a:custGeom>
              <a:avLst/>
              <a:gdLst>
                <a:gd name="connsiteX0" fmla="*/ 2808515 w 2808515"/>
                <a:gd name="connsiteY0" fmla="*/ 0 h 465364"/>
                <a:gd name="connsiteX1" fmla="*/ 1932215 w 2808515"/>
                <a:gd name="connsiteY1" fmla="*/ 0 h 465364"/>
                <a:gd name="connsiteX2" fmla="*/ 0 w 2808515"/>
                <a:gd name="connsiteY2" fmla="*/ 465364 h 465364"/>
                <a:gd name="connsiteX3" fmla="*/ 868136 w 2808515"/>
                <a:gd name="connsiteY3" fmla="*/ 465364 h 465364"/>
                <a:gd name="connsiteX4" fmla="*/ 2808515 w 2808515"/>
                <a:gd name="connsiteY4" fmla="*/ 0 h 46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15" h="465364">
                  <a:moveTo>
                    <a:pt x="2808515" y="0"/>
                  </a:moveTo>
                  <a:lnTo>
                    <a:pt x="1932215" y="0"/>
                  </a:lnTo>
                  <a:lnTo>
                    <a:pt x="0" y="465364"/>
                  </a:lnTo>
                  <a:lnTo>
                    <a:pt x="868136" y="465364"/>
                  </a:lnTo>
                  <a:lnTo>
                    <a:pt x="28085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22176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10/27/2015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239271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F5AFD5-87AB-4EAC-B8F3-626CFA20BD9F}" type="datetime1">
              <a:rPr lang="en-US" altLang="ja-JP"/>
              <a:pPr>
                <a:defRPr/>
              </a:pPr>
              <a:t>10/27/2015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8D5B7C-D638-410F-8F12-FDCC174C92BF}" type="slidenum">
              <a:rPr lang="en-US" altLang="en-US"/>
              <a:pPr>
                <a:defRPr/>
              </a:pPr>
              <a:t>‹#›</a:t>
            </a:fld>
            <a:endParaRPr lang="en-US" altLang="en-US"/>
          </a:p>
        </p:txBody>
      </p:sp>
    </p:spTree>
    <p:extLst>
      <p:ext uri="{BB962C8B-B14F-4D97-AF65-F5344CB8AC3E}">
        <p14:creationId xmlns:p14="http://schemas.microsoft.com/office/powerpoint/2010/main" val="100386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B38ABD-2F3C-40D2-9153-37AEC74DFA52}" type="datetime1">
              <a:rPr lang="en-US" altLang="ja-JP"/>
              <a:pPr>
                <a:defRPr/>
              </a:pPr>
              <a:t>10/27/2015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FE017F-DA69-4B3C-A037-D10685B37F8F}" type="slidenum">
              <a:rPr lang="en-US" altLang="en-US"/>
              <a:pPr>
                <a:defRPr/>
              </a:pPr>
              <a:t>‹#›</a:t>
            </a:fld>
            <a:endParaRPr lang="en-US" altLang="en-US"/>
          </a:p>
        </p:txBody>
      </p:sp>
    </p:spTree>
    <p:extLst>
      <p:ext uri="{BB962C8B-B14F-4D97-AF65-F5344CB8AC3E}">
        <p14:creationId xmlns:p14="http://schemas.microsoft.com/office/powerpoint/2010/main" val="37273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1DB940-3E9D-4E0B-ADD5-B60F857202D2}" type="datetime1">
              <a:rPr lang="en-US" altLang="ja-JP"/>
              <a:pPr>
                <a:defRPr/>
              </a:pPr>
              <a:t>10/27/2015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8BC30F-3F90-4FDB-8DE1-B03ADC4523CD}" type="slidenum">
              <a:rPr lang="en-US" altLang="en-US"/>
              <a:pPr>
                <a:defRPr/>
              </a:pPr>
              <a:t>‹#›</a:t>
            </a:fld>
            <a:endParaRPr lang="en-US" altLang="en-US"/>
          </a:p>
        </p:txBody>
      </p:sp>
    </p:spTree>
    <p:extLst>
      <p:ext uri="{BB962C8B-B14F-4D97-AF65-F5344CB8AC3E}">
        <p14:creationId xmlns:p14="http://schemas.microsoft.com/office/powerpoint/2010/main" val="102362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CA1AC-DC1C-42D0-8DB2-A7DCA50624B5}" type="datetime1">
              <a:rPr lang="en-US" altLang="ja-JP"/>
              <a:pPr>
                <a:defRPr/>
              </a:pPr>
              <a:t>10/27/2015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F78548-3F39-47E1-AAB1-0B8768C059F7}" type="slidenum">
              <a:rPr lang="en-US" altLang="en-US"/>
              <a:pPr>
                <a:defRPr/>
              </a:pPr>
              <a:t>‹#›</a:t>
            </a:fld>
            <a:endParaRPr lang="en-US" altLang="en-US"/>
          </a:p>
        </p:txBody>
      </p:sp>
    </p:spTree>
    <p:extLst>
      <p:ext uri="{BB962C8B-B14F-4D97-AF65-F5344CB8AC3E}">
        <p14:creationId xmlns:p14="http://schemas.microsoft.com/office/powerpoint/2010/main" val="27278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F736A-4D75-44CF-860A-3E26DF2F0A11}" type="datetime1">
              <a:rPr lang="en-US" altLang="ja-JP"/>
              <a:pPr>
                <a:defRPr/>
              </a:pPr>
              <a:t>10/27/2015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C6B208-2224-4F8C-957F-ED93EC9998D4}" type="slidenum">
              <a:rPr lang="en-US" altLang="en-US"/>
              <a:pPr>
                <a:defRPr/>
              </a:pPr>
              <a:t>‹#›</a:t>
            </a:fld>
            <a:endParaRPr lang="en-US" altLang="en-US"/>
          </a:p>
        </p:txBody>
      </p:sp>
    </p:spTree>
    <p:extLst>
      <p:ext uri="{BB962C8B-B14F-4D97-AF65-F5344CB8AC3E}">
        <p14:creationId xmlns:p14="http://schemas.microsoft.com/office/powerpoint/2010/main" val="221315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4C989-64A1-4AD1-984F-B4BA61CC127B}" type="datetime1">
              <a:rPr lang="en-US" altLang="ja-JP"/>
              <a:pPr>
                <a:defRPr/>
              </a:pPr>
              <a:t>10/27/2015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950925-DA78-48C8-9D2A-B71289D7E8CE}" type="slidenum">
              <a:rPr lang="en-US" altLang="en-US"/>
              <a:pPr>
                <a:defRPr/>
              </a:pPr>
              <a:t>‹#›</a:t>
            </a:fld>
            <a:endParaRPr lang="en-US" altLang="en-US"/>
          </a:p>
        </p:txBody>
      </p:sp>
    </p:spTree>
    <p:extLst>
      <p:ext uri="{BB962C8B-B14F-4D97-AF65-F5344CB8AC3E}">
        <p14:creationId xmlns:p14="http://schemas.microsoft.com/office/powerpoint/2010/main" val="40622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fontAlgn="base">
              <a:spcBef>
                <a:spcPct val="0"/>
              </a:spcBef>
              <a:spcAft>
                <a:spcPct val="0"/>
              </a:spcAft>
              <a:defRPr/>
            </a:pPr>
            <a:fld id="{259C56B8-1699-4F0F-8F35-D686F2EA2998}" type="datetime1">
              <a:rPr lang="en-US" altLang="ja-JP"/>
              <a:pPr fontAlgn="base">
                <a:spcBef>
                  <a:spcPct val="0"/>
                </a:spcBef>
                <a:spcAft>
                  <a:spcPct val="0"/>
                </a:spcAft>
                <a:defRPr/>
              </a:pPr>
              <a:t>10/27/2015</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fontAlgn="base">
              <a:spcBef>
                <a:spcPct val="0"/>
              </a:spcBef>
              <a:spcAft>
                <a:spcPct val="0"/>
              </a:spcAft>
              <a:defRPr/>
            </a:pPr>
            <a:fld id="{979DE521-3343-49A6-8A33-A21B433AA9C9}"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254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12AC3B1-4079-4E5A-A773-FC8D2B2EF638}" type="datetimeFigureOut">
              <a:rPr lang="en-US" smtClean="0">
                <a:solidFill>
                  <a:srgbClr val="4E5B6F"/>
                </a:solidFill>
              </a:rPr>
              <a:pPr/>
              <a:t>10/27/2015</a:t>
            </a:fld>
            <a:endParaRPr lang="en-US">
              <a:solidFill>
                <a:srgbClr val="4E5B6F"/>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4E5B6F"/>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FE7A22A-CB69-456C-9C39-A19D67374E8F}"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3111113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00663" y="6254750"/>
            <a:ext cx="3608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6563" y="127000"/>
            <a:ext cx="838358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36563" y="1574800"/>
            <a:ext cx="837247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6" name="Slide Number Placeholder 5"/>
          <p:cNvSpPr>
            <a:spLocks noGrp="1"/>
          </p:cNvSpPr>
          <p:nvPr>
            <p:ph type="sldNum" sz="quarter" idx="4"/>
          </p:nvPr>
        </p:nvSpPr>
        <p:spPr>
          <a:xfrm>
            <a:off x="0" y="6380163"/>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B6F15528-21DE-4FAA-801E-634DDDAF4B2B}" type="slidenum">
              <a:rPr lang="en-US">
                <a:solidFill>
                  <a:prstClr val="black">
                    <a:tint val="75000"/>
                  </a:prstClr>
                </a:solidFill>
              </a:rPr>
              <a:pPr/>
              <a:t>‹#›</a:t>
            </a:fld>
            <a:endParaRPr lang="en-US" dirty="0">
              <a:solidFill>
                <a:prstClr val="black">
                  <a:tint val="75000"/>
                </a:prstClr>
              </a:solidFill>
            </a:endParaRPr>
          </a:p>
        </p:txBody>
      </p:sp>
      <p:grpSp>
        <p:nvGrpSpPr>
          <p:cNvPr id="1030" name="Group 25"/>
          <p:cNvGrpSpPr>
            <a:grpSpLocks/>
          </p:cNvGrpSpPr>
          <p:nvPr/>
        </p:nvGrpSpPr>
        <p:grpSpPr bwMode="auto">
          <a:xfrm>
            <a:off x="-4763" y="0"/>
            <a:ext cx="9134476" cy="127000"/>
            <a:chOff x="-211015" y="1"/>
            <a:chExt cx="9355014" cy="129672"/>
          </a:xfrm>
        </p:grpSpPr>
        <p:sp>
          <p:nvSpPr>
            <p:cNvPr id="16" name="Freeform 15"/>
            <p:cNvSpPr/>
            <p:nvPr userDrawn="1"/>
          </p:nvSpPr>
          <p:spPr>
            <a:xfrm flipH="1">
              <a:off x="1013234" y="1"/>
              <a:ext cx="8130765"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Freeform 19"/>
            <p:cNvSpPr/>
            <p:nvPr userDrawn="1"/>
          </p:nvSpPr>
          <p:spPr>
            <a:xfrm flipH="1">
              <a:off x="808380" y="1"/>
              <a:ext cx="8132390"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Freeform 20"/>
            <p:cNvSpPr/>
            <p:nvPr userDrawn="1"/>
          </p:nvSpPr>
          <p:spPr>
            <a:xfrm flipH="1">
              <a:off x="605152" y="1"/>
              <a:ext cx="8130764"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Freeform 21"/>
            <p:cNvSpPr/>
            <p:nvPr userDrawn="1"/>
          </p:nvSpPr>
          <p:spPr>
            <a:xfrm flipH="1">
              <a:off x="400297" y="1"/>
              <a:ext cx="8132390"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Freeform 22"/>
            <p:cNvSpPr/>
            <p:nvPr userDrawn="1"/>
          </p:nvSpPr>
          <p:spPr>
            <a:xfrm flipH="1">
              <a:off x="197068" y="1"/>
              <a:ext cx="8130765"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Freeform 23"/>
            <p:cNvSpPr/>
            <p:nvPr userDrawn="1"/>
          </p:nvSpPr>
          <p:spPr>
            <a:xfrm flipH="1">
              <a:off x="-7786" y="1"/>
              <a:ext cx="8132390"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Freeform 24"/>
            <p:cNvSpPr/>
            <p:nvPr userDrawn="1"/>
          </p:nvSpPr>
          <p:spPr>
            <a:xfrm flipH="1">
              <a:off x="-211015" y="1"/>
              <a:ext cx="8130765"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1031" name="Group 26"/>
          <p:cNvGrpSpPr>
            <a:grpSpLocks/>
          </p:cNvGrpSpPr>
          <p:nvPr/>
        </p:nvGrpSpPr>
        <p:grpSpPr bwMode="auto">
          <a:xfrm rot="10800000">
            <a:off x="-4763" y="6731000"/>
            <a:ext cx="9134476" cy="127000"/>
            <a:chOff x="-211015" y="1"/>
            <a:chExt cx="9355014" cy="129672"/>
          </a:xfrm>
        </p:grpSpPr>
        <p:sp>
          <p:nvSpPr>
            <p:cNvPr id="28" name="Freeform 27"/>
            <p:cNvSpPr/>
            <p:nvPr userDrawn="1"/>
          </p:nvSpPr>
          <p:spPr>
            <a:xfrm flipH="1">
              <a:off x="1016485" y="1"/>
              <a:ext cx="8130765"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 name="Freeform 28"/>
            <p:cNvSpPr/>
            <p:nvPr userDrawn="1"/>
          </p:nvSpPr>
          <p:spPr>
            <a:xfrm flipH="1">
              <a:off x="810005" y="1"/>
              <a:ext cx="8132390"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 name="Freeform 29"/>
            <p:cNvSpPr/>
            <p:nvPr userDrawn="1"/>
          </p:nvSpPr>
          <p:spPr>
            <a:xfrm flipH="1">
              <a:off x="608402" y="1"/>
              <a:ext cx="8130765"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 name="Freeform 30"/>
            <p:cNvSpPr/>
            <p:nvPr userDrawn="1"/>
          </p:nvSpPr>
          <p:spPr>
            <a:xfrm flipH="1">
              <a:off x="400296" y="1"/>
              <a:ext cx="8132390"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 name="Freeform 31"/>
            <p:cNvSpPr/>
            <p:nvPr userDrawn="1"/>
          </p:nvSpPr>
          <p:spPr>
            <a:xfrm flipH="1">
              <a:off x="200320" y="1"/>
              <a:ext cx="8130764"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Freeform 32"/>
            <p:cNvSpPr/>
            <p:nvPr userDrawn="1"/>
          </p:nvSpPr>
          <p:spPr>
            <a:xfrm flipH="1">
              <a:off x="-6161" y="1"/>
              <a:ext cx="8132390"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Freeform 33"/>
            <p:cNvSpPr/>
            <p:nvPr userDrawn="1"/>
          </p:nvSpPr>
          <p:spPr>
            <a:xfrm flipH="1">
              <a:off x="-207763" y="1"/>
              <a:ext cx="8130765" cy="129672"/>
            </a:xfrm>
            <a:custGeom>
              <a:avLst/>
              <a:gdLst>
                <a:gd name="connsiteX0" fmla="*/ 8476090 w 8476090"/>
                <a:gd name="connsiteY0" fmla="*/ 135173 h 135173"/>
                <a:gd name="connsiteX1" fmla="*/ 564542 w 8476090"/>
                <a:gd name="connsiteY1" fmla="*/ 135173 h 135173"/>
                <a:gd name="connsiteX2" fmla="*/ 0 w 8476090"/>
                <a:gd name="connsiteY2" fmla="*/ 0 h 135173"/>
                <a:gd name="connsiteX3" fmla="*/ 8476090 w 8476090"/>
                <a:gd name="connsiteY3" fmla="*/ 0 h 135173"/>
                <a:gd name="connsiteX4" fmla="*/ 8476090 w 8476090"/>
                <a:gd name="connsiteY4" fmla="*/ 135173 h 135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090" h="135173">
                  <a:moveTo>
                    <a:pt x="8476090" y="135173"/>
                  </a:moveTo>
                  <a:lnTo>
                    <a:pt x="564542" y="135173"/>
                  </a:lnTo>
                  <a:lnTo>
                    <a:pt x="0" y="0"/>
                  </a:lnTo>
                  <a:lnTo>
                    <a:pt x="8476090" y="0"/>
                  </a:lnTo>
                  <a:lnTo>
                    <a:pt x="8476090" y="1351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867223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rtl="0" eaLnBrk="1" fontAlgn="base" hangingPunct="1">
        <a:lnSpc>
          <a:spcPct val="90000"/>
        </a:lnSpc>
        <a:spcBef>
          <a:spcPct val="0"/>
        </a:spcBef>
        <a:spcAft>
          <a:spcPct val="0"/>
        </a:spcAft>
        <a:defRPr sz="3600" kern="1200">
          <a:solidFill>
            <a:srgbClr val="69615F"/>
          </a:solidFill>
          <a:latin typeface="+mj-lt"/>
          <a:ea typeface="+mj-ea"/>
          <a:cs typeface="+mj-cs"/>
        </a:defRPr>
      </a:lvl1pPr>
      <a:lvl2pPr algn="l" rtl="0" eaLnBrk="1" fontAlgn="base" hangingPunct="1">
        <a:lnSpc>
          <a:spcPct val="90000"/>
        </a:lnSpc>
        <a:spcBef>
          <a:spcPct val="0"/>
        </a:spcBef>
        <a:spcAft>
          <a:spcPct val="0"/>
        </a:spcAft>
        <a:defRPr sz="3600">
          <a:solidFill>
            <a:srgbClr val="69615F"/>
          </a:solidFill>
          <a:latin typeface="Arial" charset="0"/>
        </a:defRPr>
      </a:lvl2pPr>
      <a:lvl3pPr algn="l" rtl="0" eaLnBrk="1" fontAlgn="base" hangingPunct="1">
        <a:lnSpc>
          <a:spcPct val="90000"/>
        </a:lnSpc>
        <a:spcBef>
          <a:spcPct val="0"/>
        </a:spcBef>
        <a:spcAft>
          <a:spcPct val="0"/>
        </a:spcAft>
        <a:defRPr sz="3600">
          <a:solidFill>
            <a:srgbClr val="69615F"/>
          </a:solidFill>
          <a:latin typeface="Arial" charset="0"/>
        </a:defRPr>
      </a:lvl3pPr>
      <a:lvl4pPr algn="l" rtl="0" eaLnBrk="1" fontAlgn="base" hangingPunct="1">
        <a:lnSpc>
          <a:spcPct val="90000"/>
        </a:lnSpc>
        <a:spcBef>
          <a:spcPct val="0"/>
        </a:spcBef>
        <a:spcAft>
          <a:spcPct val="0"/>
        </a:spcAft>
        <a:defRPr sz="3600">
          <a:solidFill>
            <a:srgbClr val="69615F"/>
          </a:solidFill>
          <a:latin typeface="Arial" charset="0"/>
        </a:defRPr>
      </a:lvl4pPr>
      <a:lvl5pPr algn="l" rtl="0" eaLnBrk="1" fontAlgn="base" hangingPunct="1">
        <a:lnSpc>
          <a:spcPct val="90000"/>
        </a:lnSpc>
        <a:spcBef>
          <a:spcPct val="0"/>
        </a:spcBef>
        <a:spcAft>
          <a:spcPct val="0"/>
        </a:spcAft>
        <a:defRPr sz="3600">
          <a:solidFill>
            <a:srgbClr val="69615F"/>
          </a:solidFill>
          <a:latin typeface="Arial" charset="0"/>
        </a:defRPr>
      </a:lvl5pPr>
      <a:lvl6pPr marL="457200" algn="l" rtl="0" eaLnBrk="1" fontAlgn="base" hangingPunct="1">
        <a:lnSpc>
          <a:spcPct val="90000"/>
        </a:lnSpc>
        <a:spcBef>
          <a:spcPct val="0"/>
        </a:spcBef>
        <a:spcAft>
          <a:spcPct val="0"/>
        </a:spcAft>
        <a:defRPr sz="3600">
          <a:solidFill>
            <a:srgbClr val="69615F"/>
          </a:solidFill>
          <a:latin typeface="Arial" charset="0"/>
        </a:defRPr>
      </a:lvl6pPr>
      <a:lvl7pPr marL="914400" algn="l" rtl="0" eaLnBrk="1" fontAlgn="base" hangingPunct="1">
        <a:lnSpc>
          <a:spcPct val="90000"/>
        </a:lnSpc>
        <a:spcBef>
          <a:spcPct val="0"/>
        </a:spcBef>
        <a:spcAft>
          <a:spcPct val="0"/>
        </a:spcAft>
        <a:defRPr sz="3600">
          <a:solidFill>
            <a:srgbClr val="69615F"/>
          </a:solidFill>
          <a:latin typeface="Arial" charset="0"/>
        </a:defRPr>
      </a:lvl7pPr>
      <a:lvl8pPr marL="1371600" algn="l" rtl="0" eaLnBrk="1" fontAlgn="base" hangingPunct="1">
        <a:lnSpc>
          <a:spcPct val="90000"/>
        </a:lnSpc>
        <a:spcBef>
          <a:spcPct val="0"/>
        </a:spcBef>
        <a:spcAft>
          <a:spcPct val="0"/>
        </a:spcAft>
        <a:defRPr sz="3600">
          <a:solidFill>
            <a:srgbClr val="69615F"/>
          </a:solidFill>
          <a:latin typeface="Arial" charset="0"/>
        </a:defRPr>
      </a:lvl8pPr>
      <a:lvl9pPr marL="1828800" algn="l" rtl="0" eaLnBrk="1" fontAlgn="base" hangingPunct="1">
        <a:lnSpc>
          <a:spcPct val="90000"/>
        </a:lnSpc>
        <a:spcBef>
          <a:spcPct val="0"/>
        </a:spcBef>
        <a:spcAft>
          <a:spcPct val="0"/>
        </a:spcAft>
        <a:defRPr sz="3600">
          <a:solidFill>
            <a:srgbClr val="69615F"/>
          </a:solidFill>
          <a:latin typeface="Arial" charset="0"/>
        </a:defRPr>
      </a:lvl9pPr>
    </p:titleStyle>
    <p:bodyStyle>
      <a:lvl1pPr marL="280988" indent="-280988" algn="l" rtl="0" eaLnBrk="1" fontAlgn="base" hangingPunct="1">
        <a:lnSpc>
          <a:spcPct val="90000"/>
        </a:lnSpc>
        <a:spcBef>
          <a:spcPts val="1000"/>
        </a:spcBef>
        <a:spcAft>
          <a:spcPct val="0"/>
        </a:spcAft>
        <a:buClr>
          <a:schemeClr val="accent2"/>
        </a:buClr>
        <a:buFont typeface="Arial" charset="0"/>
        <a:buChar char="•"/>
        <a:defRPr sz="3000" kern="1200">
          <a:solidFill>
            <a:srgbClr val="69615F"/>
          </a:solidFill>
          <a:latin typeface="+mn-lt"/>
          <a:ea typeface="+mn-ea"/>
          <a:cs typeface="+mn-cs"/>
        </a:defRPr>
      </a:lvl1pPr>
      <a:lvl2pPr marL="801688" indent="-352425" algn="l" rtl="0" eaLnBrk="1" fontAlgn="base" hangingPunct="1">
        <a:lnSpc>
          <a:spcPct val="90000"/>
        </a:lnSpc>
        <a:spcBef>
          <a:spcPts val="500"/>
        </a:spcBef>
        <a:spcAft>
          <a:spcPct val="0"/>
        </a:spcAft>
        <a:buClr>
          <a:schemeClr val="accent2"/>
        </a:buClr>
        <a:buFont typeface="Arial" charset="0"/>
        <a:buChar char="‒"/>
        <a:defRPr sz="3000" kern="1200">
          <a:solidFill>
            <a:srgbClr val="69615F"/>
          </a:solidFill>
          <a:latin typeface="+mn-lt"/>
          <a:ea typeface="+mn-ea"/>
          <a:cs typeface="+mn-cs"/>
        </a:defRPr>
      </a:lvl2pPr>
      <a:lvl3pPr marL="1143000" indent="-228600" algn="l" rtl="0" eaLnBrk="1" fontAlgn="base" hangingPunct="1">
        <a:lnSpc>
          <a:spcPct val="90000"/>
        </a:lnSpc>
        <a:spcBef>
          <a:spcPts val="500"/>
        </a:spcBef>
        <a:spcAft>
          <a:spcPct val="0"/>
        </a:spcAft>
        <a:buClr>
          <a:schemeClr val="accent2"/>
        </a:buClr>
        <a:buFont typeface="Arial" charset="0"/>
        <a:buChar char="-"/>
        <a:defRPr sz="2600" kern="1200">
          <a:solidFill>
            <a:srgbClr val="69615F"/>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urveymonkey.com/r/876BS2C"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eventbrite.com/e/illinois-perinatal-quality-collaborative-3rd-annual-conference-tickets-1843658632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urveymonkey.com/r/ZGKDW7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a:spLocks noGrp="1"/>
          </p:cNvSpPr>
          <p:nvPr>
            <p:ph type="subTitle" idx="1"/>
          </p:nvPr>
        </p:nvSpPr>
        <p:spPr>
          <a:xfrm>
            <a:off x="3265227" y="4686302"/>
            <a:ext cx="5410200" cy="1295400"/>
          </a:xfrm>
        </p:spPr>
        <p:txBody>
          <a:bodyPr/>
          <a:lstStyle/>
          <a:p>
            <a:pPr eaLnBrk="1" hangingPunct="1">
              <a:buFont typeface="Wingdings 2" pitchFamily="18" charset="2"/>
              <a:buNone/>
            </a:pPr>
            <a:r>
              <a:rPr lang="en-US" altLang="en-US" sz="2000" dirty="0" smtClean="0">
                <a:solidFill>
                  <a:srgbClr val="898989"/>
                </a:solidFill>
                <a:ea typeface="ＭＳ Ｐゴシック" pitchFamily="34" charset="-128"/>
              </a:rPr>
              <a:t/>
            </a:r>
            <a:br>
              <a:rPr lang="en-US" altLang="en-US" sz="2000" dirty="0" smtClean="0">
                <a:solidFill>
                  <a:srgbClr val="898989"/>
                </a:solidFill>
                <a:ea typeface="ＭＳ Ｐゴシック" pitchFamily="34" charset="-128"/>
              </a:rPr>
            </a:br>
            <a:r>
              <a:rPr lang="en-US" altLang="en-US" sz="2000" dirty="0" smtClean="0">
                <a:solidFill>
                  <a:srgbClr val="898989"/>
                </a:solidFill>
                <a:ea typeface="ＭＳ Ｐゴシック" pitchFamily="34" charset="-128"/>
              </a:rPr>
              <a:t>October 26, 2015</a:t>
            </a:r>
          </a:p>
          <a:p>
            <a:pPr eaLnBrk="1" hangingPunct="1">
              <a:buFont typeface="Wingdings 2" pitchFamily="18" charset="2"/>
              <a:buNone/>
            </a:pPr>
            <a:r>
              <a:rPr lang="en-US" altLang="en-US" sz="2000" dirty="0" smtClean="0">
                <a:solidFill>
                  <a:srgbClr val="898989"/>
                </a:solidFill>
                <a:ea typeface="ＭＳ Ｐゴシック" pitchFamily="34" charset="-128"/>
              </a:rPr>
              <a:t>12:30 pm – 1:30 pm</a:t>
            </a:r>
          </a:p>
        </p:txBody>
      </p:sp>
      <p:sp>
        <p:nvSpPr>
          <p:cNvPr id="2053" name="Title 1"/>
          <p:cNvSpPr>
            <a:spLocks noGrp="1"/>
          </p:cNvSpPr>
          <p:nvPr>
            <p:ph type="ctrTitle"/>
          </p:nvPr>
        </p:nvSpPr>
        <p:spPr>
          <a:xfrm>
            <a:off x="3048000" y="2052400"/>
            <a:ext cx="6019800" cy="1622425"/>
          </a:xfrm>
        </p:spPr>
        <p:txBody>
          <a:bodyPr/>
          <a:lstStyle/>
          <a:p>
            <a:pPr eaLnBrk="1" hangingPunct="1"/>
            <a:r>
              <a:rPr lang="en-US" altLang="en-US" b="1" dirty="0" smtClean="0">
                <a:solidFill>
                  <a:srgbClr val="004990"/>
                </a:solidFill>
                <a:latin typeface="Goudy Old Style" pitchFamily="18" charset="0"/>
                <a:ea typeface="ＭＳ Ｐゴシック" pitchFamily="34" charset="-128"/>
              </a:rPr>
              <a:t>Birth Certificate Accuracy Initiative</a:t>
            </a:r>
            <a:br>
              <a:rPr lang="en-US" altLang="en-US" b="1" dirty="0" smtClean="0">
                <a:solidFill>
                  <a:srgbClr val="004990"/>
                </a:solidFill>
                <a:latin typeface="Goudy Old Style" pitchFamily="18" charset="0"/>
                <a:ea typeface="ＭＳ Ｐゴシック" pitchFamily="34" charset="-128"/>
              </a:rPr>
            </a:br>
            <a:r>
              <a:rPr lang="en-US" altLang="en-US" b="1" dirty="0" smtClean="0">
                <a:solidFill>
                  <a:srgbClr val="004990"/>
                </a:solidFill>
                <a:latin typeface="Goudy Old Style" pitchFamily="18" charset="0"/>
                <a:ea typeface="ＭＳ Ｐゴシック" pitchFamily="34" charset="-128"/>
              </a:rPr>
              <a:t>Monthly OB Teams Call</a:t>
            </a:r>
            <a:endParaRPr lang="en-US" altLang="en-US" sz="3200" b="1" dirty="0" smtClean="0">
              <a:solidFill>
                <a:srgbClr val="004990"/>
              </a:solidFill>
              <a:latin typeface="Goudy Old Style" pitchFamily="18" charset="0"/>
              <a:ea typeface="ＭＳ Ｐゴシック" pitchFamily="34" charset="-128"/>
            </a:endParaRPr>
          </a:p>
        </p:txBody>
      </p:sp>
    </p:spTree>
    <p:extLst>
      <p:ext uri="{BB962C8B-B14F-4D97-AF65-F5344CB8AC3E}">
        <p14:creationId xmlns:p14="http://schemas.microsoft.com/office/powerpoint/2010/main" val="226807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1143000"/>
          </a:xfrm>
        </p:spPr>
        <p:txBody>
          <a:bodyPr/>
          <a:lstStyle/>
          <a:p>
            <a:pPr algn="l" eaLnBrk="1" hangingPunct="1"/>
            <a:r>
              <a:rPr lang="en-US" sz="4000" b="1" smtClean="0">
                <a:solidFill>
                  <a:srgbClr val="F58466"/>
                </a:solidFill>
                <a:latin typeface="Goudy Old Style" pitchFamily="18" charset="0"/>
              </a:rPr>
              <a:t>Opportunities for Change</a:t>
            </a:r>
          </a:p>
        </p:txBody>
      </p:sp>
      <p:sp>
        <p:nvSpPr>
          <p:cNvPr id="30723" name="Content Placeholder 2"/>
          <p:cNvSpPr>
            <a:spLocks noGrp="1"/>
          </p:cNvSpPr>
          <p:nvPr>
            <p:ph idx="1"/>
          </p:nvPr>
        </p:nvSpPr>
        <p:spPr/>
        <p:txBody>
          <a:bodyPr/>
          <a:lstStyle/>
          <a:p>
            <a:pPr>
              <a:buClr>
                <a:srgbClr val="F58466"/>
              </a:buClr>
            </a:pPr>
            <a:r>
              <a:rPr lang="en-US" dirty="0" smtClean="0"/>
              <a:t>Variables under 95% accuracy &amp; identified on PDSA workshop calls</a:t>
            </a:r>
          </a:p>
          <a:p>
            <a:pPr>
              <a:buClr>
                <a:srgbClr val="F58466"/>
              </a:buClr>
            </a:pPr>
            <a:endParaRPr lang="en-US" dirty="0" smtClean="0"/>
          </a:p>
          <a:p>
            <a:pPr>
              <a:buClr>
                <a:srgbClr val="F58466"/>
              </a:buClr>
            </a:pPr>
            <a:endParaRPr lang="en-US" dirty="0" smtClean="0"/>
          </a:p>
          <a:p>
            <a:pPr>
              <a:buClr>
                <a:srgbClr val="F58466"/>
              </a:buClr>
            </a:pPr>
            <a:endParaRPr lang="en-US" dirty="0" smtClean="0"/>
          </a:p>
          <a:p>
            <a:pPr>
              <a:buClr>
                <a:srgbClr val="F58466"/>
              </a:buClr>
            </a:pPr>
            <a:endParaRPr lang="en-US" dirty="0" smtClean="0">
              <a:solidFill>
                <a:srgbClr val="92D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91741729"/>
              </p:ext>
            </p:extLst>
          </p:nvPr>
        </p:nvGraphicFramePr>
        <p:xfrm>
          <a:off x="228599" y="2743200"/>
          <a:ext cx="8686804" cy="3135416"/>
        </p:xfrm>
        <a:graphic>
          <a:graphicData uri="http://schemas.openxmlformats.org/drawingml/2006/table">
            <a:tbl>
              <a:tblPr firstRow="1" firstCol="1" bandRow="1">
                <a:tableStyleId>{9D7B26C5-4107-4FEC-AEDC-1716B250A1EF}</a:tableStyleId>
              </a:tblPr>
              <a:tblGrid>
                <a:gridCol w="1240972"/>
                <a:gridCol w="1240972"/>
                <a:gridCol w="1240972"/>
                <a:gridCol w="1240972"/>
                <a:gridCol w="1240972"/>
                <a:gridCol w="1240972"/>
                <a:gridCol w="1240972"/>
              </a:tblGrid>
              <a:tr h="426619">
                <a:tc>
                  <a:txBody>
                    <a:bodyPr/>
                    <a:lstStyle/>
                    <a:p>
                      <a:pPr marL="0" marR="0" algn="ctr">
                        <a:spcBef>
                          <a:spcPts val="0"/>
                        </a:spcBef>
                        <a:spcAft>
                          <a:spcPts val="0"/>
                        </a:spcAft>
                      </a:pPr>
                      <a:r>
                        <a:rPr lang="en-US" sz="1400" dirty="0">
                          <a:effectLst/>
                        </a:rPr>
                        <a:t>Variable</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Baseline Accuracy</a:t>
                      </a:r>
                      <a:endParaRPr lang="en-US" sz="1400" dirty="0" smtClean="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May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June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July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August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September Accuracy</a:t>
                      </a:r>
                      <a:endParaRPr lang="en-US" sz="1400" dirty="0">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Augmentation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94</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Antibiotics</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Gestation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 94</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Infant Feeding</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83.7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90</a:t>
                      </a: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SSN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85.7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Prenatal Care</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85</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88</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90</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WIC</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86</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r>
              <a:tr h="338587">
                <a:tc>
                  <a:txBody>
                    <a:bodyPr/>
                    <a:lstStyle/>
                    <a:p>
                      <a:pPr marL="0" marR="0">
                        <a:spcBef>
                          <a:spcPts val="0"/>
                        </a:spcBef>
                        <a:spcAft>
                          <a:spcPts val="0"/>
                        </a:spcAft>
                      </a:pPr>
                      <a:r>
                        <a:rPr lang="en-US" sz="1400" dirty="0">
                          <a:solidFill>
                            <a:schemeClr val="tx1"/>
                          </a:solidFill>
                          <a:effectLst/>
                        </a:rPr>
                        <a:t>LMP</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81.0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91</a:t>
                      </a:r>
                      <a:endParaRPr lang="en-US" sz="1400" dirty="0">
                        <a:solidFill>
                          <a:schemeClr val="tx1"/>
                        </a:solidFill>
                        <a:effectLst/>
                        <a:latin typeface="Calibri"/>
                        <a:ea typeface="Calibri"/>
                        <a:cs typeface="Times New Roman"/>
                      </a:endParaRPr>
                    </a:p>
                  </a:txBody>
                  <a:tcPr marL="68580" marR="68580" marT="0" marB="0" anchor="ctr"/>
                </a:tc>
              </a:tr>
            </a:tbl>
          </a:graphicData>
        </a:graphic>
      </p:graphicFrame>
      <p:sp>
        <p:nvSpPr>
          <p:cNvPr id="2" name="Oval 1"/>
          <p:cNvSpPr/>
          <p:nvPr/>
        </p:nvSpPr>
        <p:spPr>
          <a:xfrm>
            <a:off x="7975833" y="3192011"/>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1000" y="3538756"/>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01000" y="4538444"/>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99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14011"/>
            <a:ext cx="6324600" cy="1828800"/>
          </a:xfrm>
        </p:spPr>
        <p:txBody>
          <a:bodyPr>
            <a:normAutofit/>
          </a:bodyPr>
          <a:lstStyle/>
          <a:p>
            <a:r>
              <a:rPr lang="en-US" sz="1800" dirty="0" smtClean="0"/>
              <a:t>October 26, 2015</a:t>
            </a:r>
          </a:p>
          <a:p>
            <a:r>
              <a:rPr lang="en-US" sz="1800" smtClean="0"/>
              <a:t>Cindy Mitchell</a:t>
            </a:r>
          </a:p>
          <a:p>
            <a:r>
              <a:rPr lang="en-US" sz="1800" smtClean="0"/>
              <a:t>HSHS St. John’s</a:t>
            </a:r>
            <a:endParaRPr lang="en-US" sz="1800" dirty="0" smtClean="0"/>
          </a:p>
        </p:txBody>
      </p:sp>
      <p:sp>
        <p:nvSpPr>
          <p:cNvPr id="2" name="Title 1"/>
          <p:cNvSpPr>
            <a:spLocks noGrp="1"/>
          </p:cNvSpPr>
          <p:nvPr>
            <p:ph type="title"/>
          </p:nvPr>
        </p:nvSpPr>
        <p:spPr>
          <a:xfrm>
            <a:off x="381000" y="609600"/>
            <a:ext cx="7571936" cy="2301240"/>
          </a:xfrm>
        </p:spPr>
        <p:txBody>
          <a:bodyPr/>
          <a:lstStyle/>
          <a:p>
            <a:pPr algn="l"/>
            <a:r>
              <a:rPr lang="en-US" dirty="0" smtClean="0"/>
              <a:t>OB Teams Call</a:t>
            </a:r>
            <a:br>
              <a:rPr lang="en-US" dirty="0" smtClean="0"/>
            </a:br>
            <a:r>
              <a:rPr lang="en-US" dirty="0" smtClean="0"/>
              <a:t>Birth Certificate optimization initiative</a:t>
            </a:r>
            <a:endParaRPr lang="en-US" dirty="0"/>
          </a:p>
        </p:txBody>
      </p:sp>
    </p:spTree>
    <p:extLst>
      <p:ext uri="{BB962C8B-B14F-4D97-AF65-F5344CB8AC3E}">
        <p14:creationId xmlns:p14="http://schemas.microsoft.com/office/powerpoint/2010/main" val="411009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chor="ctr">
            <a:normAutofit/>
          </a:bodyPr>
          <a:lstStyle/>
          <a:p>
            <a:endParaRPr lang="en-US" sz="3200" dirty="0" smtClean="0"/>
          </a:p>
          <a:p>
            <a:r>
              <a:rPr lang="en-US" sz="3200" dirty="0" smtClean="0"/>
              <a:t>Fetal Intolerance to Labor</a:t>
            </a:r>
          </a:p>
          <a:p>
            <a:r>
              <a:rPr lang="en-US" sz="3200" dirty="0" smtClean="0"/>
              <a:t>Last Normal Menses</a:t>
            </a:r>
          </a:p>
          <a:p>
            <a:r>
              <a:rPr lang="en-US" sz="3200" dirty="0" smtClean="0"/>
              <a:t>Mom’s Social Security Number</a:t>
            </a:r>
          </a:p>
          <a:p>
            <a:r>
              <a:rPr lang="en-US" sz="3200" dirty="0" smtClean="0"/>
              <a:t>Prenatal Care</a:t>
            </a:r>
          </a:p>
          <a:p>
            <a:r>
              <a:rPr lang="en-US" sz="3200" dirty="0" smtClean="0"/>
              <a:t>WIC</a:t>
            </a:r>
          </a:p>
          <a:p>
            <a:r>
              <a:rPr lang="en-US" sz="3200" dirty="0" smtClean="0"/>
              <a:t>Previous Preterm Birth</a:t>
            </a:r>
          </a:p>
          <a:p>
            <a:r>
              <a:rPr lang="en-US" sz="3200" dirty="0" smtClean="0"/>
              <a:t>NICU Admission</a:t>
            </a:r>
          </a:p>
          <a:p>
            <a:endParaRPr lang="en-US" sz="3200" dirty="0" smtClean="0"/>
          </a:p>
          <a:p>
            <a:endParaRPr lang="en-US" sz="3200" dirty="0"/>
          </a:p>
        </p:txBody>
      </p:sp>
      <p:sp>
        <p:nvSpPr>
          <p:cNvPr id="3" name="Title 2"/>
          <p:cNvSpPr>
            <a:spLocks noGrp="1"/>
          </p:cNvSpPr>
          <p:nvPr>
            <p:ph type="title"/>
          </p:nvPr>
        </p:nvSpPr>
        <p:spPr/>
        <p:txBody>
          <a:bodyPr/>
          <a:lstStyle/>
          <a:p>
            <a:r>
              <a:rPr lang="en-US" dirty="0" smtClean="0"/>
              <a:t>Variables for Discussion </a:t>
            </a:r>
            <a:endParaRPr lang="en-US" dirty="0"/>
          </a:p>
        </p:txBody>
      </p:sp>
    </p:spTree>
    <p:extLst>
      <p:ext uri="{BB962C8B-B14F-4D97-AF65-F5344CB8AC3E}">
        <p14:creationId xmlns:p14="http://schemas.microsoft.com/office/powerpoint/2010/main" val="184639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response</a:t>
            </a:r>
            <a:endParaRPr lang="en-US" dirty="0"/>
          </a:p>
        </p:txBody>
      </p:sp>
      <p:sp>
        <p:nvSpPr>
          <p:cNvPr id="4" name="Content Placeholder 3"/>
          <p:cNvSpPr>
            <a:spLocks noGrp="1"/>
          </p:cNvSpPr>
          <p:nvPr>
            <p:ph idx="1"/>
          </p:nvPr>
        </p:nvSpPr>
        <p:spPr/>
        <p:txBody>
          <a:bodyPr/>
          <a:lstStyle/>
          <a:p>
            <a:endParaRPr lang="en-US" dirty="0" smtClean="0"/>
          </a:p>
          <a:p>
            <a:endParaRPr lang="en-US" dirty="0"/>
          </a:p>
          <a:p>
            <a:r>
              <a:rPr lang="en-US" dirty="0" smtClean="0"/>
              <a:t>Go </a:t>
            </a:r>
            <a:r>
              <a:rPr lang="en-US" dirty="0"/>
              <a:t>to </a:t>
            </a:r>
            <a:r>
              <a:rPr lang="en-US" dirty="0" smtClean="0"/>
              <a:t>respond.cc</a:t>
            </a:r>
            <a:endParaRPr lang="en-US" dirty="0"/>
          </a:p>
          <a:p>
            <a:r>
              <a:rPr lang="en-US" dirty="0"/>
              <a:t>Enter the </a:t>
            </a:r>
            <a:r>
              <a:rPr lang="en-US" dirty="0" smtClean="0"/>
              <a:t>code </a:t>
            </a:r>
            <a:r>
              <a:rPr lang="en-US" b="1" dirty="0" smtClean="0">
                <a:solidFill>
                  <a:srgbClr val="FF0000"/>
                </a:solidFill>
              </a:rPr>
              <a:t>784098</a:t>
            </a:r>
          </a:p>
          <a:p>
            <a:r>
              <a:rPr lang="en-US" dirty="0" smtClean="0"/>
              <a:t>Answer </a:t>
            </a:r>
            <a:r>
              <a:rPr lang="en-US" dirty="0"/>
              <a:t>the following questions</a:t>
            </a:r>
          </a:p>
          <a:p>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546987" cy="26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05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r>
              <a:rPr lang="en-US" dirty="0"/>
              <a:t>Mom arrives and on exam is found to be </a:t>
            </a:r>
            <a:r>
              <a:rPr lang="en-US" dirty="0" err="1"/>
              <a:t>8cm</a:t>
            </a:r>
            <a:r>
              <a:rPr lang="en-US" dirty="0"/>
              <a:t> dilated.  Monitor shows repetitive late decelerations with minimal variability.  Position is changed, oxygen applied, IV fluid bolus done without improvement in fetal status.  Pt. moved to OR for c/s delivery.  On arrival to OR pt. complains of urge to push and then delivers rapidly in the OR.  Should the box for fetal Intolerance of Labor be checked</a:t>
            </a:r>
            <a:r>
              <a:rPr lang="en-US" dirty="0" smtClean="0"/>
              <a:t>?</a:t>
            </a:r>
          </a:p>
          <a:p>
            <a:endParaRPr lang="en-US" dirty="0"/>
          </a:p>
          <a:p>
            <a:pPr marL="45720" indent="0">
              <a:buNone/>
            </a:pPr>
            <a:r>
              <a:rPr lang="en-US" dirty="0" smtClean="0"/>
              <a:t>				a) </a:t>
            </a:r>
            <a:r>
              <a:rPr lang="en-US" dirty="0"/>
              <a:t>Yes</a:t>
            </a:r>
          </a:p>
          <a:p>
            <a:pPr marL="45720" indent="0">
              <a:buNone/>
            </a:pPr>
            <a:r>
              <a:rPr lang="en-US" dirty="0" smtClean="0"/>
              <a:t>				b) No</a:t>
            </a:r>
          </a:p>
          <a:p>
            <a:endParaRPr lang="en-US" dirty="0"/>
          </a:p>
        </p:txBody>
      </p:sp>
      <p:sp>
        <p:nvSpPr>
          <p:cNvPr id="2" name="Title 1"/>
          <p:cNvSpPr>
            <a:spLocks noGrp="1"/>
          </p:cNvSpPr>
          <p:nvPr>
            <p:ph type="title"/>
          </p:nvPr>
        </p:nvSpPr>
        <p:spPr/>
        <p:txBody>
          <a:bodyPr/>
          <a:lstStyle/>
          <a:p>
            <a:r>
              <a:rPr lang="en-US" dirty="0"/>
              <a:t>Fetal Intolerance of Labor</a:t>
            </a:r>
          </a:p>
        </p:txBody>
      </p:sp>
    </p:spTree>
    <p:extLst>
      <p:ext uri="{BB962C8B-B14F-4D97-AF65-F5344CB8AC3E}">
        <p14:creationId xmlns:p14="http://schemas.microsoft.com/office/powerpoint/2010/main" val="3467908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r>
              <a:rPr lang="en-US" b="1" i="1" dirty="0">
                <a:solidFill>
                  <a:srgbClr val="FF0000"/>
                </a:solidFill>
              </a:rPr>
              <a:t>Definition</a:t>
            </a:r>
            <a:r>
              <a:rPr lang="en-US" dirty="0"/>
              <a:t>:  Fetal intolerance of labor refers to an abnormal or concerning fetal heart rate tracing that does not respond to procedures to improve the fetal heart rate tracing and therefore </a:t>
            </a:r>
            <a:r>
              <a:rPr lang="en-US" b="1" u="sng" dirty="0"/>
              <a:t>requires an operative vaginal delivery or cesarean delivery</a:t>
            </a:r>
            <a:r>
              <a:rPr lang="en-US" dirty="0"/>
              <a:t> in order to shorten time to delivery.</a:t>
            </a:r>
          </a:p>
          <a:p>
            <a:endParaRPr lang="en-US" dirty="0" smtClean="0"/>
          </a:p>
          <a:p>
            <a:r>
              <a:rPr lang="en-US" dirty="0" smtClean="0"/>
              <a:t>Characteristics of Labor and Delivery</a:t>
            </a:r>
          </a:p>
          <a:p>
            <a:r>
              <a:rPr lang="en-US" dirty="0" smtClean="0"/>
              <a:t>Guidebook #46; pg48</a:t>
            </a:r>
          </a:p>
          <a:p>
            <a:r>
              <a:rPr lang="en-US" dirty="0" smtClean="0"/>
              <a:t>Key Variable Document </a:t>
            </a:r>
            <a:r>
              <a:rPr lang="en-US" dirty="0" err="1" smtClean="0"/>
              <a:t>pg</a:t>
            </a:r>
            <a:endParaRPr lang="en-US" dirty="0" smtClean="0"/>
          </a:p>
          <a:p>
            <a:endParaRPr lang="en-US" dirty="0"/>
          </a:p>
        </p:txBody>
      </p:sp>
      <p:sp>
        <p:nvSpPr>
          <p:cNvPr id="2" name="Title 1"/>
          <p:cNvSpPr>
            <a:spLocks noGrp="1"/>
          </p:cNvSpPr>
          <p:nvPr>
            <p:ph type="title"/>
          </p:nvPr>
        </p:nvSpPr>
        <p:spPr/>
        <p:txBody>
          <a:bodyPr/>
          <a:lstStyle/>
          <a:p>
            <a:r>
              <a:rPr lang="en-US" dirty="0"/>
              <a:t>Fetal Intolerance of Labor</a:t>
            </a:r>
          </a:p>
        </p:txBody>
      </p:sp>
    </p:spTree>
    <p:extLst>
      <p:ext uri="{BB962C8B-B14F-4D97-AF65-F5344CB8AC3E}">
        <p14:creationId xmlns:p14="http://schemas.microsoft.com/office/powerpoint/2010/main" val="1175191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dirty="0" smtClean="0"/>
              <a:t>Mom comes in and delivers with no PNC.  When completing the birth certificate mom states that her last period was October last year.  How would you answer this variable on the birth certificate?</a:t>
            </a:r>
          </a:p>
          <a:p>
            <a:pPr marL="45720" indent="0">
              <a:buNone/>
            </a:pPr>
            <a:endParaRPr lang="en-US" dirty="0"/>
          </a:p>
          <a:p>
            <a:pPr marL="45720" indent="0">
              <a:buNone/>
            </a:pPr>
            <a:r>
              <a:rPr lang="en-US" dirty="0" smtClean="0"/>
              <a:t>		a) 10/99/2014</a:t>
            </a:r>
          </a:p>
          <a:p>
            <a:pPr marL="45720" indent="0">
              <a:buNone/>
            </a:pPr>
            <a:r>
              <a:rPr lang="en-US" dirty="0"/>
              <a:t>	</a:t>
            </a:r>
            <a:r>
              <a:rPr lang="en-US" dirty="0" smtClean="0"/>
              <a:t>	b) 99/99/9999</a:t>
            </a:r>
            <a:endParaRPr lang="en-US" dirty="0"/>
          </a:p>
        </p:txBody>
      </p:sp>
      <p:sp>
        <p:nvSpPr>
          <p:cNvPr id="3" name="Title 2"/>
          <p:cNvSpPr>
            <a:spLocks noGrp="1"/>
          </p:cNvSpPr>
          <p:nvPr>
            <p:ph type="title"/>
          </p:nvPr>
        </p:nvSpPr>
        <p:spPr/>
        <p:txBody>
          <a:bodyPr/>
          <a:lstStyle/>
          <a:p>
            <a:r>
              <a:rPr lang="en-US" dirty="0"/>
              <a:t>Date of last normal menses</a:t>
            </a:r>
          </a:p>
        </p:txBody>
      </p:sp>
    </p:spTree>
    <p:extLst>
      <p:ext uri="{BB962C8B-B14F-4D97-AF65-F5344CB8AC3E}">
        <p14:creationId xmlns:p14="http://schemas.microsoft.com/office/powerpoint/2010/main" val="1638097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Mom is unsure of the date of her last menstrual period but states she is very regular e​very 4 weeks.  Should you use the EDC to calculate it</a:t>
            </a:r>
            <a:r>
              <a:rPr lang="en-US" dirty="0" smtClean="0"/>
              <a:t>?</a:t>
            </a:r>
          </a:p>
          <a:p>
            <a:endParaRPr lang="en-US" dirty="0"/>
          </a:p>
          <a:p>
            <a:endParaRPr lang="en-US" dirty="0" smtClean="0"/>
          </a:p>
          <a:p>
            <a:pPr marL="45720" indent="0">
              <a:buNone/>
            </a:pPr>
            <a:r>
              <a:rPr lang="en-US" dirty="0" smtClean="0"/>
              <a:t>				a)  Yes</a:t>
            </a:r>
          </a:p>
          <a:p>
            <a:pPr marL="45720" indent="0">
              <a:buNone/>
            </a:pPr>
            <a:r>
              <a:rPr lang="en-US" dirty="0" smtClean="0"/>
              <a:t>				b)  No</a:t>
            </a:r>
            <a:endParaRPr lang="en-US" dirty="0"/>
          </a:p>
          <a:p>
            <a:endParaRPr lang="en-US" dirty="0"/>
          </a:p>
        </p:txBody>
      </p:sp>
      <p:sp>
        <p:nvSpPr>
          <p:cNvPr id="4" name="Title 2"/>
          <p:cNvSpPr>
            <a:spLocks noGrp="1"/>
          </p:cNvSpPr>
          <p:nvPr>
            <p:ph type="title"/>
          </p:nvPr>
        </p:nvSpPr>
        <p:spPr/>
        <p:txBody>
          <a:bodyPr/>
          <a:lstStyle/>
          <a:p>
            <a:r>
              <a:rPr lang="en-US" dirty="0"/>
              <a:t>Date of last normal menses</a:t>
            </a:r>
          </a:p>
        </p:txBody>
      </p:sp>
    </p:spTree>
    <p:extLst>
      <p:ext uri="{BB962C8B-B14F-4D97-AF65-F5344CB8AC3E}">
        <p14:creationId xmlns:p14="http://schemas.microsoft.com/office/powerpoint/2010/main" val="2214507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681729"/>
          </a:xfrm>
        </p:spPr>
        <p:txBody>
          <a:bodyPr>
            <a:normAutofit/>
          </a:bodyPr>
          <a:lstStyle/>
          <a:p>
            <a:endParaRPr lang="en-US" dirty="0" smtClean="0"/>
          </a:p>
          <a:p>
            <a:endParaRPr lang="en-US" dirty="0"/>
          </a:p>
        </p:txBody>
      </p:sp>
      <p:sp>
        <p:nvSpPr>
          <p:cNvPr id="2" name="Title 1"/>
          <p:cNvSpPr>
            <a:spLocks noGrp="1"/>
          </p:cNvSpPr>
          <p:nvPr>
            <p:ph type="title"/>
          </p:nvPr>
        </p:nvSpPr>
        <p:spPr/>
        <p:txBody>
          <a:bodyPr/>
          <a:lstStyle/>
          <a:p>
            <a:r>
              <a:rPr lang="en-US" dirty="0"/>
              <a:t>Date of last normal menses</a:t>
            </a:r>
          </a:p>
        </p:txBody>
      </p:sp>
      <p:sp>
        <p:nvSpPr>
          <p:cNvPr id="5" name="Content Placeholder 2"/>
          <p:cNvSpPr txBox="1">
            <a:spLocks/>
          </p:cNvSpPr>
          <p:nvPr/>
        </p:nvSpPr>
        <p:spPr>
          <a:xfrm>
            <a:off x="380999" y="1719070"/>
            <a:ext cx="8407893" cy="4757929"/>
          </a:xfrm>
          <a:prstGeom prst="rect">
            <a:avLst/>
          </a:prstGeom>
        </p:spPr>
        <p:txBody>
          <a:bodyPr vert="horz" lIns="91440" tIns="45720" rIns="91440" bIns="45720" rtlCol="0" anchor="ctr">
            <a:normAutofit fontScale="700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FD13B"/>
              </a:buClr>
            </a:pPr>
            <a:endParaRPr lang="en-US" b="1" i="1" dirty="0" smtClean="0">
              <a:solidFill>
                <a:srgbClr val="FF0000"/>
              </a:solidFill>
            </a:endParaRPr>
          </a:p>
          <a:p>
            <a:pPr>
              <a:buClr>
                <a:srgbClr val="7FD13B"/>
              </a:buClr>
            </a:pPr>
            <a:r>
              <a:rPr lang="en-US" b="1" i="1" dirty="0" smtClean="0">
                <a:solidFill>
                  <a:srgbClr val="FF0000"/>
                </a:solidFill>
              </a:rPr>
              <a:t>Definition</a:t>
            </a:r>
            <a:r>
              <a:rPr lang="en-US" dirty="0" smtClean="0">
                <a:solidFill>
                  <a:srgbClr val="4E5B6F"/>
                </a:solidFill>
              </a:rPr>
              <a:t>: The date the mother’s last normal menstrual cycle began.  </a:t>
            </a:r>
          </a:p>
          <a:p>
            <a:pPr>
              <a:buClr>
                <a:srgbClr val="7FD13B"/>
              </a:buClr>
            </a:pPr>
            <a:endParaRPr lang="en-US" dirty="0" smtClean="0">
              <a:solidFill>
                <a:srgbClr val="4E5B6F"/>
              </a:solidFill>
            </a:endParaRPr>
          </a:p>
          <a:p>
            <a:pPr>
              <a:buClr>
                <a:srgbClr val="7FD13B"/>
              </a:buClr>
            </a:pPr>
            <a:r>
              <a:rPr lang="en-US" dirty="0">
                <a:solidFill>
                  <a:srgbClr val="4E5B6F"/>
                </a:solidFill>
              </a:rPr>
              <a:t>Do not calculate the date of when you think the last menstrual period should have been based off the EDC in the mom’s record</a:t>
            </a:r>
          </a:p>
          <a:p>
            <a:pPr>
              <a:buClr>
                <a:srgbClr val="7FD13B"/>
              </a:buClr>
            </a:pPr>
            <a:endParaRPr lang="en-US" dirty="0">
              <a:solidFill>
                <a:srgbClr val="4E5B6F"/>
              </a:solidFill>
            </a:endParaRPr>
          </a:p>
          <a:p>
            <a:pPr>
              <a:buClr>
                <a:srgbClr val="7FD13B"/>
              </a:buClr>
            </a:pPr>
            <a:r>
              <a:rPr lang="en-US" dirty="0">
                <a:solidFill>
                  <a:srgbClr val="4E5B6F"/>
                </a:solidFill>
              </a:rPr>
              <a:t>Enter all portions of the date mom does know and for those she is unsure of enter “99”</a:t>
            </a:r>
          </a:p>
          <a:p>
            <a:pPr>
              <a:buClr>
                <a:srgbClr val="7FD13B"/>
              </a:buClr>
            </a:pPr>
            <a:endParaRPr lang="en-US" dirty="0">
              <a:solidFill>
                <a:srgbClr val="4E5B6F"/>
              </a:solidFill>
            </a:endParaRPr>
          </a:p>
          <a:p>
            <a:pPr>
              <a:buClr>
                <a:srgbClr val="7FD13B"/>
              </a:buClr>
            </a:pPr>
            <a:r>
              <a:rPr lang="en-US" dirty="0">
                <a:solidFill>
                  <a:srgbClr val="4E5B6F"/>
                </a:solidFill>
              </a:rPr>
              <a:t>Example:  Mom states her last period was sometime in January 2015 you would </a:t>
            </a:r>
            <a:r>
              <a:rPr lang="en-US" dirty="0" smtClean="0">
                <a:solidFill>
                  <a:srgbClr val="4E5B6F"/>
                </a:solidFill>
              </a:rPr>
              <a:t>enter</a:t>
            </a:r>
            <a:r>
              <a:rPr lang="en-US" dirty="0">
                <a:solidFill>
                  <a:srgbClr val="4E5B6F"/>
                </a:solidFill>
              </a:rPr>
              <a:t>	</a:t>
            </a:r>
            <a:r>
              <a:rPr lang="en-US" dirty="0">
                <a:solidFill>
                  <a:srgbClr val="FF0000"/>
                </a:solidFill>
              </a:rPr>
              <a:t>01 </a:t>
            </a:r>
            <a:r>
              <a:rPr lang="en-US" dirty="0">
                <a:solidFill>
                  <a:srgbClr val="4E5B6F"/>
                </a:solidFill>
              </a:rPr>
              <a:t>99 </a:t>
            </a:r>
            <a:r>
              <a:rPr lang="en-US" dirty="0">
                <a:solidFill>
                  <a:srgbClr val="FF0000"/>
                </a:solidFill>
              </a:rPr>
              <a:t>2015</a:t>
            </a:r>
          </a:p>
          <a:p>
            <a:pPr>
              <a:buClr>
                <a:srgbClr val="7FD13B"/>
              </a:buClr>
            </a:pPr>
            <a:endParaRPr lang="en-US" dirty="0" smtClean="0">
              <a:solidFill>
                <a:srgbClr val="4E5B6F"/>
              </a:solidFill>
            </a:endParaRPr>
          </a:p>
          <a:p>
            <a:pPr>
              <a:buClr>
                <a:srgbClr val="7FD13B"/>
              </a:buClr>
            </a:pPr>
            <a:endParaRPr lang="en-US" dirty="0" smtClean="0">
              <a:solidFill>
                <a:srgbClr val="4E5B6F"/>
              </a:solidFill>
            </a:endParaRPr>
          </a:p>
          <a:p>
            <a:pPr>
              <a:buClr>
                <a:srgbClr val="7FD13B"/>
              </a:buClr>
            </a:pPr>
            <a:r>
              <a:rPr lang="en-US" dirty="0" smtClean="0">
                <a:solidFill>
                  <a:srgbClr val="4E5B6F"/>
                </a:solidFill>
              </a:rPr>
              <a:t>Sources:  Prenatal Care Record (1</a:t>
            </a:r>
            <a:r>
              <a:rPr lang="en-US" baseline="30000" dirty="0" smtClean="0">
                <a:solidFill>
                  <a:srgbClr val="4E5B6F"/>
                </a:solidFill>
              </a:rPr>
              <a:t>st</a:t>
            </a:r>
            <a:r>
              <a:rPr lang="en-US" dirty="0" smtClean="0">
                <a:solidFill>
                  <a:srgbClr val="4E5B6F"/>
                </a:solidFill>
              </a:rPr>
              <a:t> choice)</a:t>
            </a:r>
          </a:p>
          <a:p>
            <a:pPr marL="45720" indent="0">
              <a:buClr>
                <a:srgbClr val="7FD13B"/>
              </a:buClr>
              <a:buFont typeface="Wingdings 2" pitchFamily="18" charset="2"/>
              <a:buNone/>
            </a:pPr>
            <a:r>
              <a:rPr lang="en-US" dirty="0" smtClean="0">
                <a:solidFill>
                  <a:srgbClr val="4E5B6F"/>
                </a:solidFill>
              </a:rPr>
              <a:t>                  Admission H&amp;P</a:t>
            </a:r>
          </a:p>
          <a:p>
            <a:pPr marL="45720" indent="0">
              <a:buClr>
                <a:srgbClr val="7FD13B"/>
              </a:buClr>
              <a:buFont typeface="Wingdings 2" pitchFamily="18" charset="2"/>
              <a:buNone/>
            </a:pPr>
            <a:r>
              <a:rPr lang="en-US" dirty="0">
                <a:solidFill>
                  <a:srgbClr val="4E5B6F"/>
                </a:solidFill>
              </a:rPr>
              <a:t>	 </a:t>
            </a:r>
            <a:r>
              <a:rPr lang="en-US" dirty="0" smtClean="0">
                <a:solidFill>
                  <a:srgbClr val="4E5B6F"/>
                </a:solidFill>
              </a:rPr>
              <a:t>   Mom’s report</a:t>
            </a:r>
          </a:p>
          <a:p>
            <a:pPr marL="45720" indent="0">
              <a:buClr>
                <a:srgbClr val="7FD13B"/>
              </a:buClr>
              <a:buFont typeface="Wingdings 2" pitchFamily="18" charset="2"/>
              <a:buNone/>
            </a:pPr>
            <a:r>
              <a:rPr lang="en-US" dirty="0" smtClean="0">
                <a:solidFill>
                  <a:srgbClr val="4E5B6F"/>
                </a:solidFill>
              </a:rPr>
              <a:t>                  </a:t>
            </a:r>
          </a:p>
          <a:p>
            <a:pPr>
              <a:buClr>
                <a:srgbClr val="7FD13B"/>
              </a:buClr>
            </a:pPr>
            <a:r>
              <a:rPr lang="en-US" dirty="0" smtClean="0">
                <a:solidFill>
                  <a:srgbClr val="4E5B6F"/>
                </a:solidFill>
              </a:rPr>
              <a:t>Date last normal menses began</a:t>
            </a:r>
          </a:p>
          <a:p>
            <a:pPr>
              <a:buClr>
                <a:srgbClr val="7FD13B"/>
              </a:buClr>
            </a:pPr>
            <a:r>
              <a:rPr lang="en-US" dirty="0" smtClean="0">
                <a:solidFill>
                  <a:srgbClr val="4E5B6F"/>
                </a:solidFill>
              </a:rPr>
              <a:t>Guidebook #40; </a:t>
            </a:r>
            <a:r>
              <a:rPr lang="en-US" dirty="0" err="1" smtClean="0">
                <a:solidFill>
                  <a:srgbClr val="4E5B6F"/>
                </a:solidFill>
              </a:rPr>
              <a:t>pg</a:t>
            </a:r>
            <a:r>
              <a:rPr lang="en-US" dirty="0" smtClean="0">
                <a:solidFill>
                  <a:srgbClr val="4E5B6F"/>
                </a:solidFill>
              </a:rPr>
              <a:t> 27</a:t>
            </a:r>
          </a:p>
          <a:p>
            <a:pPr>
              <a:buClr>
                <a:srgbClr val="7FD13B"/>
              </a:buClr>
            </a:pPr>
            <a:r>
              <a:rPr lang="en-US" dirty="0" smtClean="0">
                <a:solidFill>
                  <a:srgbClr val="4E5B6F"/>
                </a:solidFill>
              </a:rPr>
              <a:t>Key Variable Document variable #5</a:t>
            </a:r>
          </a:p>
          <a:p>
            <a:pPr>
              <a:buClr>
                <a:srgbClr val="7FD13B"/>
              </a:buClr>
            </a:pPr>
            <a:endParaRPr lang="en-US" dirty="0">
              <a:solidFill>
                <a:srgbClr val="4E5B6F"/>
              </a:solidFill>
            </a:endParaRPr>
          </a:p>
        </p:txBody>
      </p:sp>
    </p:spTree>
    <p:extLst>
      <p:ext uri="{BB962C8B-B14F-4D97-AF65-F5344CB8AC3E}">
        <p14:creationId xmlns:p14="http://schemas.microsoft.com/office/powerpoint/2010/main" val="3774087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dirty="0"/>
              <a:t>Mom </a:t>
            </a:r>
            <a:r>
              <a:rPr lang="en-US" dirty="0" smtClean="0"/>
              <a:t>provides the last 4 digits of her social security number.  Should you enter the portions you know (last 4 digits) and for the digits unknown enter 9’s or should you enter her social security number as 999-99-9999?</a:t>
            </a:r>
            <a:endParaRPr lang="en-US" dirty="0"/>
          </a:p>
          <a:p>
            <a:pPr marL="45720" indent="0">
              <a:buNone/>
            </a:pPr>
            <a:endParaRPr lang="en-US" dirty="0"/>
          </a:p>
          <a:p>
            <a:pPr marL="45720" indent="0">
              <a:buNone/>
            </a:pPr>
            <a:r>
              <a:rPr lang="en-US" dirty="0" smtClean="0"/>
              <a:t>		a) enter the 4 digits known with the rest as 9’s</a:t>
            </a:r>
            <a:r>
              <a:rPr lang="en-US" dirty="0"/>
              <a:t>	</a:t>
            </a:r>
            <a:r>
              <a:rPr lang="en-US" dirty="0" smtClean="0"/>
              <a:t>	</a:t>
            </a:r>
          </a:p>
          <a:p>
            <a:pPr marL="45720" indent="0">
              <a:buNone/>
            </a:pPr>
            <a:r>
              <a:rPr lang="en-US" dirty="0" smtClean="0"/>
              <a:t>		b) 999-99-9999</a:t>
            </a:r>
            <a:endParaRPr lang="en-US" dirty="0"/>
          </a:p>
        </p:txBody>
      </p:sp>
      <p:sp>
        <p:nvSpPr>
          <p:cNvPr id="3" name="Title 2"/>
          <p:cNvSpPr>
            <a:spLocks noGrp="1"/>
          </p:cNvSpPr>
          <p:nvPr>
            <p:ph type="title"/>
          </p:nvPr>
        </p:nvSpPr>
        <p:spPr/>
        <p:txBody>
          <a:bodyPr/>
          <a:lstStyle/>
          <a:p>
            <a:r>
              <a:rPr lang="en-US" dirty="0"/>
              <a:t>Mother’s social security number</a:t>
            </a:r>
          </a:p>
        </p:txBody>
      </p:sp>
    </p:spTree>
    <p:extLst>
      <p:ext uri="{BB962C8B-B14F-4D97-AF65-F5344CB8AC3E}">
        <p14:creationId xmlns:p14="http://schemas.microsoft.com/office/powerpoint/2010/main" val="178588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Variables of the Month:</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Audience Response</a:t>
            </a:r>
          </a:p>
        </p:txBody>
      </p:sp>
      <p:sp>
        <p:nvSpPr>
          <p:cNvPr id="4" name="Content Placeholder 3"/>
          <p:cNvSpPr>
            <a:spLocks noGrp="1"/>
          </p:cNvSpPr>
          <p:nvPr>
            <p:ph idx="1"/>
          </p:nvPr>
        </p:nvSpPr>
        <p:spPr/>
        <p:txBody>
          <a:bodyPr/>
          <a:lstStyle/>
          <a:p>
            <a:endParaRPr lang="en-US" dirty="0" smtClean="0"/>
          </a:p>
          <a:p>
            <a:pPr marL="0" indent="0">
              <a:buNone/>
            </a:pPr>
            <a:endParaRPr lang="en-US" dirty="0" smtClean="0"/>
          </a:p>
          <a:p>
            <a:pPr>
              <a:buClr>
                <a:srgbClr val="F58466"/>
              </a:buClr>
            </a:pPr>
            <a:r>
              <a:rPr lang="en-US" dirty="0" smtClean="0"/>
              <a:t>Go </a:t>
            </a:r>
            <a:r>
              <a:rPr lang="en-US" dirty="0"/>
              <a:t>to </a:t>
            </a:r>
            <a:r>
              <a:rPr lang="en-US" dirty="0" smtClean="0"/>
              <a:t>respond.cc</a:t>
            </a:r>
            <a:endParaRPr lang="en-US" dirty="0"/>
          </a:p>
          <a:p>
            <a:pPr>
              <a:buClr>
                <a:srgbClr val="F58466"/>
              </a:buClr>
            </a:pPr>
            <a:r>
              <a:rPr lang="en-US" dirty="0"/>
              <a:t>Enter the code </a:t>
            </a:r>
            <a:r>
              <a:rPr lang="en-US" b="1" dirty="0">
                <a:solidFill>
                  <a:srgbClr val="FF0000"/>
                </a:solidFill>
              </a:rPr>
              <a:t>784098</a:t>
            </a:r>
          </a:p>
          <a:p>
            <a:pPr>
              <a:buClr>
                <a:srgbClr val="F58466"/>
              </a:buClr>
            </a:pPr>
            <a:r>
              <a:rPr lang="en-US" dirty="0" smtClean="0"/>
              <a:t>Answer the questions for the variables of the month discussion</a:t>
            </a:r>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987" y="1524000"/>
            <a:ext cx="328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0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681729"/>
          </a:xfrm>
        </p:spPr>
        <p:txBody>
          <a:bodyPr>
            <a:normAutofit/>
          </a:bodyPr>
          <a:lstStyle/>
          <a:p>
            <a:endParaRPr lang="en-US" dirty="0" smtClean="0"/>
          </a:p>
          <a:p>
            <a:endParaRPr lang="en-US" dirty="0"/>
          </a:p>
        </p:txBody>
      </p:sp>
      <p:sp>
        <p:nvSpPr>
          <p:cNvPr id="2" name="Title 1"/>
          <p:cNvSpPr>
            <a:spLocks noGrp="1"/>
          </p:cNvSpPr>
          <p:nvPr>
            <p:ph type="title"/>
          </p:nvPr>
        </p:nvSpPr>
        <p:spPr/>
        <p:txBody>
          <a:bodyPr/>
          <a:lstStyle/>
          <a:p>
            <a:r>
              <a:rPr lang="en-US" dirty="0"/>
              <a:t>Mother’s social security number</a:t>
            </a:r>
          </a:p>
        </p:txBody>
      </p:sp>
      <p:sp>
        <p:nvSpPr>
          <p:cNvPr id="5" name="Content Placeholder 2"/>
          <p:cNvSpPr txBox="1">
            <a:spLocks/>
          </p:cNvSpPr>
          <p:nvPr/>
        </p:nvSpPr>
        <p:spPr>
          <a:xfrm>
            <a:off x="380999" y="1719070"/>
            <a:ext cx="8407893" cy="4757929"/>
          </a:xfrm>
          <a:prstGeom prst="rect">
            <a:avLst/>
          </a:prstGeom>
        </p:spPr>
        <p:txBody>
          <a:bodyPr vert="horz" lIns="91440" tIns="45720" rIns="91440" bIns="45720" rtlCol="0" anchor="ct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FD13B"/>
              </a:buClr>
            </a:pPr>
            <a:endParaRPr lang="en-US" b="1" i="1" dirty="0" smtClean="0">
              <a:solidFill>
                <a:srgbClr val="FF0000"/>
              </a:solidFill>
            </a:endParaRPr>
          </a:p>
          <a:p>
            <a:pPr>
              <a:buClr>
                <a:srgbClr val="7FD13B"/>
              </a:buClr>
            </a:pPr>
            <a:r>
              <a:rPr lang="en-US" b="1" i="1" dirty="0" smtClean="0">
                <a:solidFill>
                  <a:srgbClr val="FF0000"/>
                </a:solidFill>
              </a:rPr>
              <a:t>Definition</a:t>
            </a:r>
            <a:r>
              <a:rPr lang="en-US" dirty="0" smtClean="0">
                <a:solidFill>
                  <a:srgbClr val="4E5B6F"/>
                </a:solidFill>
              </a:rPr>
              <a:t>: Enter the mother’s social security number</a:t>
            </a:r>
          </a:p>
          <a:p>
            <a:pPr>
              <a:buClr>
                <a:srgbClr val="7FD13B"/>
              </a:buClr>
            </a:pPr>
            <a:endParaRPr lang="en-US" dirty="0" smtClean="0">
              <a:solidFill>
                <a:srgbClr val="4E5B6F"/>
              </a:solidFill>
            </a:endParaRPr>
          </a:p>
          <a:p>
            <a:pPr>
              <a:buClr>
                <a:srgbClr val="7FD13B"/>
              </a:buClr>
            </a:pPr>
            <a:r>
              <a:rPr lang="en-US" dirty="0" smtClean="0">
                <a:solidFill>
                  <a:srgbClr val="4E5B6F"/>
                </a:solidFill>
              </a:rPr>
              <a:t>Enter the mother’s complete 9 digit social security number.  Do not enter only the last 4 digits of the complete number. </a:t>
            </a:r>
          </a:p>
          <a:p>
            <a:pPr marL="45720" indent="0">
              <a:buClr>
                <a:srgbClr val="7FD13B"/>
              </a:buClr>
              <a:buFont typeface="Wingdings 2" pitchFamily="18" charset="2"/>
              <a:buNone/>
            </a:pPr>
            <a:r>
              <a:rPr lang="en-US" dirty="0" smtClean="0">
                <a:solidFill>
                  <a:srgbClr val="4E5B6F"/>
                </a:solidFill>
              </a:rPr>
              <a:t> </a:t>
            </a:r>
          </a:p>
          <a:p>
            <a:pPr>
              <a:buClr>
                <a:srgbClr val="7FD13B"/>
              </a:buClr>
            </a:pPr>
            <a:r>
              <a:rPr lang="en-US" dirty="0" smtClean="0">
                <a:solidFill>
                  <a:srgbClr val="4E5B6F"/>
                </a:solidFill>
              </a:rPr>
              <a:t>If mom will not provide or does not have a </a:t>
            </a:r>
            <a:r>
              <a:rPr lang="en-US" dirty="0" err="1" smtClean="0">
                <a:solidFill>
                  <a:srgbClr val="4E5B6F"/>
                </a:solidFill>
              </a:rPr>
              <a:t>ss</a:t>
            </a:r>
            <a:r>
              <a:rPr lang="en-US" dirty="0" smtClean="0">
                <a:solidFill>
                  <a:srgbClr val="4E5B6F"/>
                </a:solidFill>
              </a:rPr>
              <a:t># enter all 9’s.</a:t>
            </a:r>
          </a:p>
          <a:p>
            <a:pPr>
              <a:buClr>
                <a:srgbClr val="7FD13B"/>
              </a:buClr>
            </a:pPr>
            <a:endParaRPr lang="en-US" dirty="0" smtClean="0">
              <a:solidFill>
                <a:srgbClr val="4E5B6F"/>
              </a:solidFill>
            </a:endParaRPr>
          </a:p>
          <a:p>
            <a:pPr marL="45720" indent="0">
              <a:buClr>
                <a:srgbClr val="7FD13B"/>
              </a:buClr>
              <a:buFont typeface="Wingdings 2" pitchFamily="18" charset="2"/>
              <a:buNone/>
            </a:pPr>
            <a:r>
              <a:rPr lang="en-US" dirty="0" smtClean="0">
                <a:solidFill>
                  <a:srgbClr val="4E5B6F"/>
                </a:solidFill>
              </a:rPr>
              <a:t>                 </a:t>
            </a:r>
          </a:p>
          <a:p>
            <a:pPr>
              <a:buClr>
                <a:srgbClr val="7FD13B"/>
              </a:buClr>
            </a:pPr>
            <a:r>
              <a:rPr lang="en-US" dirty="0" smtClean="0">
                <a:solidFill>
                  <a:srgbClr val="4E5B6F"/>
                </a:solidFill>
              </a:rPr>
              <a:t>Guidebook #19; </a:t>
            </a:r>
            <a:r>
              <a:rPr lang="en-US" dirty="0" err="1" smtClean="0">
                <a:solidFill>
                  <a:srgbClr val="4E5B6F"/>
                </a:solidFill>
              </a:rPr>
              <a:t>pg</a:t>
            </a:r>
            <a:r>
              <a:rPr lang="en-US" dirty="0" smtClean="0">
                <a:solidFill>
                  <a:srgbClr val="4E5B6F"/>
                </a:solidFill>
              </a:rPr>
              <a:t> 15</a:t>
            </a:r>
          </a:p>
          <a:p>
            <a:pPr>
              <a:buClr>
                <a:srgbClr val="7FD13B"/>
              </a:buClr>
            </a:pPr>
            <a:r>
              <a:rPr lang="en-US" dirty="0" smtClean="0">
                <a:solidFill>
                  <a:srgbClr val="4E5B6F"/>
                </a:solidFill>
              </a:rPr>
              <a:t>Key Variable Document variable #1</a:t>
            </a:r>
          </a:p>
          <a:p>
            <a:pPr>
              <a:buClr>
                <a:srgbClr val="7FD13B"/>
              </a:buClr>
            </a:pPr>
            <a:endParaRPr lang="en-US" dirty="0">
              <a:solidFill>
                <a:srgbClr val="4E5B6F"/>
              </a:solidFill>
            </a:endParaRPr>
          </a:p>
        </p:txBody>
      </p:sp>
    </p:spTree>
    <p:extLst>
      <p:ext uri="{BB962C8B-B14F-4D97-AF65-F5344CB8AC3E}">
        <p14:creationId xmlns:p14="http://schemas.microsoft.com/office/powerpoint/2010/main" val="3498643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Mom finds out she is pregnant.  Schedules an appointment with her doctor’s office.  On that visit she sees the nurse and has an initial ultrasound for dating completed. They schedule her to see the CNM in 2 days.  Which visit would be counted as the first prenatal care visit?</a:t>
            </a:r>
          </a:p>
          <a:p>
            <a:endParaRPr lang="en-US" dirty="0"/>
          </a:p>
          <a:p>
            <a:r>
              <a:rPr lang="en-US" dirty="0" smtClean="0"/>
              <a:t>A)  The visit where mom saw the nurse and had an ultrasound for dating</a:t>
            </a:r>
          </a:p>
          <a:p>
            <a:r>
              <a:rPr lang="en-US" dirty="0" smtClean="0"/>
              <a:t>B)  The visit two days later when she saw the CNM</a:t>
            </a:r>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206511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Mom was sent from her doctor’s office today for an induction of labor due to elevated blood pressure.  When you go to complete the birth certificate the prenatal record on file has her last visit listed as 9/21/2015.  Would you enter 9/21/2015 or 9/28/2015 as the date of her last prenatal care visit?</a:t>
            </a:r>
          </a:p>
          <a:p>
            <a:endParaRPr lang="en-US" dirty="0"/>
          </a:p>
          <a:p>
            <a:pPr marL="45720" indent="0">
              <a:buNone/>
            </a:pPr>
            <a:r>
              <a:rPr lang="en-US" dirty="0" smtClean="0"/>
              <a:t>	A)	9/28/2015</a:t>
            </a:r>
          </a:p>
          <a:p>
            <a:pPr marL="45720" indent="0">
              <a:buNone/>
            </a:pPr>
            <a:r>
              <a:rPr lang="en-US" dirty="0"/>
              <a:t>	</a:t>
            </a:r>
            <a:r>
              <a:rPr lang="en-US" dirty="0" smtClean="0"/>
              <a:t>B)	9/21/2015</a:t>
            </a:r>
          </a:p>
          <a:p>
            <a:pPr marL="45720" indent="0">
              <a:buNone/>
            </a:pPr>
            <a:endParaRPr lang="en-US" dirty="0"/>
          </a:p>
          <a:p>
            <a:pPr marL="45720" indent="0">
              <a:buNone/>
            </a:pPr>
            <a:endParaRPr lang="en-US" dirty="0" smtClean="0"/>
          </a:p>
          <a:p>
            <a:pPr marL="45720" indent="0">
              <a:buNone/>
            </a:pPr>
            <a:r>
              <a:rPr lang="en-US" dirty="0" smtClean="0"/>
              <a:t>Recommend requesting an updated prenatal record from the providers office documenting the visit that mom had prior to her induction.  </a:t>
            </a:r>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3647292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Mom is visiting family in town when she goes into labor.  She states she is 36w and she started her prenatal care in February and that she saw her doctor 8 times during her pregnancy.  She provides the name of the physician out of state that she saw during her pregnancy.  When the office is called they don’t have any records on file for this mom.  When completing the birth certificate do you use the 8 visits mom stated she had, mark no prenatal care, or unknown for the variable asking total number of visits recorded </a:t>
            </a:r>
            <a:endParaRPr lang="en-US" dirty="0"/>
          </a:p>
          <a:p>
            <a:endParaRPr lang="en-US" dirty="0" smtClean="0"/>
          </a:p>
          <a:p>
            <a:r>
              <a:rPr lang="en-US" dirty="0" smtClean="0"/>
              <a:t>A)	8</a:t>
            </a:r>
          </a:p>
          <a:p>
            <a:r>
              <a:rPr lang="en-US" dirty="0" smtClean="0"/>
              <a:t>B)	No Prenatal Care</a:t>
            </a:r>
          </a:p>
          <a:p>
            <a:r>
              <a:rPr lang="en-US" dirty="0" smtClean="0"/>
              <a:t>C)	Answer the question as Unknown (99)</a:t>
            </a:r>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208421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Date of 1</a:t>
            </a:r>
            <a:r>
              <a:rPr lang="en-US" baseline="30000" dirty="0" smtClean="0"/>
              <a:t>st</a:t>
            </a:r>
            <a:r>
              <a:rPr lang="en-US" dirty="0" smtClean="0"/>
              <a:t> prenatal care visit.</a:t>
            </a:r>
          </a:p>
          <a:p>
            <a:endParaRPr lang="en-US" dirty="0"/>
          </a:p>
          <a:p>
            <a:r>
              <a:rPr lang="en-US" dirty="0" smtClean="0"/>
              <a:t>The date the pregnant woman was first examined and/or counseled by a provider or healthcare professional.</a:t>
            </a:r>
            <a:endParaRPr lang="en-US" dirty="0"/>
          </a:p>
          <a:p>
            <a:pPr marL="45720" indent="0">
              <a:buNone/>
            </a:pPr>
            <a:endParaRPr lang="en-US" dirty="0"/>
          </a:p>
          <a:p>
            <a:endParaRPr lang="en-US" dirty="0" smtClean="0"/>
          </a:p>
          <a:p>
            <a:pPr marL="45720" indent="0">
              <a:buNone/>
            </a:pPr>
            <a:endParaRPr lang="en-US" dirty="0"/>
          </a:p>
          <a:p>
            <a:r>
              <a:rPr lang="en-US" dirty="0"/>
              <a:t>Guidebook </a:t>
            </a:r>
            <a:r>
              <a:rPr lang="en-US" dirty="0" smtClean="0"/>
              <a:t>#30a; </a:t>
            </a:r>
            <a:r>
              <a:rPr lang="en-US" dirty="0" err="1"/>
              <a:t>pg</a:t>
            </a:r>
            <a:r>
              <a:rPr lang="en-US" dirty="0"/>
              <a:t> </a:t>
            </a:r>
            <a:r>
              <a:rPr lang="en-US" dirty="0" smtClean="0"/>
              <a:t>20</a:t>
            </a:r>
            <a:endParaRPr lang="en-US" dirty="0"/>
          </a:p>
          <a:p>
            <a:r>
              <a:rPr lang="en-US" dirty="0"/>
              <a:t>Key Variable Document variable </a:t>
            </a:r>
            <a:r>
              <a:rPr lang="en-US" dirty="0" smtClean="0"/>
              <a:t>#2</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101529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fontScale="92500" lnSpcReduction="20000"/>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Date of last prenatal care visit</a:t>
            </a:r>
          </a:p>
          <a:p>
            <a:endParaRPr lang="en-US" dirty="0" smtClean="0"/>
          </a:p>
          <a:p>
            <a:r>
              <a:rPr lang="en-US" dirty="0" smtClean="0"/>
              <a:t>The month, day, and year of the last prenatal care visit recorded in the prenatal care record.</a:t>
            </a:r>
            <a:endParaRPr lang="en-US" dirty="0"/>
          </a:p>
          <a:p>
            <a:endParaRPr lang="en-US" dirty="0" smtClean="0"/>
          </a:p>
          <a:p>
            <a:r>
              <a:rPr lang="en-US" dirty="0" smtClean="0"/>
              <a:t>Do not use a date based on what mom states as her last prenatal care visit</a:t>
            </a:r>
          </a:p>
          <a:p>
            <a:endParaRPr lang="en-US" dirty="0" smtClean="0"/>
          </a:p>
          <a:p>
            <a:r>
              <a:rPr lang="en-US" dirty="0" smtClean="0"/>
              <a:t>Must have documentation ~ request updated prenatal record and use what is documented in that record</a:t>
            </a:r>
          </a:p>
          <a:p>
            <a:pPr marL="45720" indent="0">
              <a:buNone/>
            </a:pPr>
            <a:endParaRPr lang="en-US" dirty="0" smtClean="0"/>
          </a:p>
          <a:p>
            <a:r>
              <a:rPr lang="en-US" dirty="0" smtClean="0"/>
              <a:t>Enter all known portions of the date ~ unknown portions of the date can be entered as 9’s.</a:t>
            </a:r>
            <a:endParaRPr lang="en-US" dirty="0"/>
          </a:p>
          <a:p>
            <a:endParaRPr lang="en-US" dirty="0" smtClean="0"/>
          </a:p>
          <a:p>
            <a:r>
              <a:rPr lang="en-US" dirty="0" smtClean="0"/>
              <a:t>Guidebook #30b; </a:t>
            </a:r>
            <a:r>
              <a:rPr lang="en-US" dirty="0" err="1"/>
              <a:t>pg</a:t>
            </a:r>
            <a:r>
              <a:rPr lang="en-US" dirty="0"/>
              <a:t> </a:t>
            </a:r>
            <a:r>
              <a:rPr lang="en-US" dirty="0" smtClean="0"/>
              <a:t>21</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2694813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Total number or prenatal care visits</a:t>
            </a:r>
          </a:p>
          <a:p>
            <a:endParaRPr lang="en-US" dirty="0"/>
          </a:p>
          <a:p>
            <a:r>
              <a:rPr lang="en-US" dirty="0" smtClean="0"/>
              <a:t>Count only dates (visits) recorded in the prenatal care record</a:t>
            </a:r>
            <a:endParaRPr lang="en-US" dirty="0"/>
          </a:p>
          <a:p>
            <a:endParaRPr lang="en-US" dirty="0" smtClean="0"/>
          </a:p>
          <a:p>
            <a:r>
              <a:rPr lang="en-US" dirty="0" smtClean="0"/>
              <a:t>If no prenatal care enter 0 ~ also be sure the box for no prenatal care is checked on 30a.</a:t>
            </a:r>
          </a:p>
          <a:p>
            <a:endParaRPr lang="en-US" dirty="0"/>
          </a:p>
          <a:p>
            <a:endParaRPr lang="en-US" dirty="0" smtClean="0"/>
          </a:p>
          <a:p>
            <a:r>
              <a:rPr lang="en-US" dirty="0" smtClean="0"/>
              <a:t>Guidebook #31; </a:t>
            </a:r>
            <a:r>
              <a:rPr lang="en-US" dirty="0" err="1"/>
              <a:t>pg</a:t>
            </a:r>
            <a:r>
              <a:rPr lang="en-US" dirty="0"/>
              <a:t> </a:t>
            </a:r>
            <a:r>
              <a:rPr lang="en-US" dirty="0" smtClean="0"/>
              <a:t>21</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Prenatal care</a:t>
            </a:r>
            <a:endParaRPr lang="en-US" dirty="0"/>
          </a:p>
        </p:txBody>
      </p:sp>
    </p:spTree>
    <p:extLst>
      <p:ext uri="{BB962C8B-B14F-4D97-AF65-F5344CB8AC3E}">
        <p14:creationId xmlns:p14="http://schemas.microsoft.com/office/powerpoint/2010/main" val="3345438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r>
              <a:rPr lang="en-US" dirty="0" smtClean="0"/>
              <a:t>When reviewing the birth certificate worksheet with mom you notice that she has left the question regarding receiving WIC benefits during her pregnancy blank.  You ask her again and she says, “I don’t know what that means”.  Would you mark yes, no, or unknown for this variable?</a:t>
            </a:r>
          </a:p>
          <a:p>
            <a:endParaRPr lang="en-US" dirty="0"/>
          </a:p>
          <a:p>
            <a:endParaRPr lang="en-US" dirty="0" smtClean="0"/>
          </a:p>
          <a:p>
            <a:r>
              <a:rPr lang="en-US" dirty="0" smtClean="0"/>
              <a:t>A)	Yes</a:t>
            </a:r>
          </a:p>
          <a:p>
            <a:r>
              <a:rPr lang="en-US" dirty="0" smtClean="0"/>
              <a:t>B)	NO</a:t>
            </a:r>
          </a:p>
          <a:p>
            <a:r>
              <a:rPr lang="en-US" dirty="0" smtClean="0"/>
              <a:t>C)	Unknown</a:t>
            </a:r>
            <a:endParaRPr lang="en-US" dirty="0"/>
          </a:p>
        </p:txBody>
      </p:sp>
      <p:sp>
        <p:nvSpPr>
          <p:cNvPr id="3" name="Title 2"/>
          <p:cNvSpPr>
            <a:spLocks noGrp="1"/>
          </p:cNvSpPr>
          <p:nvPr>
            <p:ph type="title"/>
          </p:nvPr>
        </p:nvSpPr>
        <p:spPr/>
        <p:txBody>
          <a:bodyPr/>
          <a:lstStyle/>
          <a:p>
            <a:r>
              <a:rPr lang="en-US" dirty="0" smtClean="0"/>
              <a:t>WIC</a:t>
            </a:r>
            <a:endParaRPr lang="en-US" dirty="0"/>
          </a:p>
        </p:txBody>
      </p:sp>
    </p:spTree>
    <p:extLst>
      <p:ext uri="{BB962C8B-B14F-4D97-AF65-F5344CB8AC3E}">
        <p14:creationId xmlns:p14="http://schemas.microsoft.com/office/powerpoint/2010/main" val="56312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30"/>
          </a:xfrm>
        </p:spPr>
        <p:txBody>
          <a:bodyPr>
            <a:normAutofit fontScale="92500" lnSpcReduction="20000"/>
          </a:bodyPr>
          <a:lstStyle/>
          <a:p>
            <a:r>
              <a:rPr lang="en-US" b="1" i="1" dirty="0">
                <a:solidFill>
                  <a:srgbClr val="FF0000"/>
                </a:solidFill>
              </a:rPr>
              <a:t>Definition:</a:t>
            </a:r>
            <a:r>
              <a:rPr lang="en-US" dirty="0"/>
              <a:t>  </a:t>
            </a:r>
            <a:r>
              <a:rPr lang="en-US" dirty="0" smtClean="0"/>
              <a:t>Did mother get WIC food for herself during this pregnancy?</a:t>
            </a:r>
          </a:p>
          <a:p>
            <a:endParaRPr lang="en-US" dirty="0"/>
          </a:p>
          <a:p>
            <a:pPr marL="346075" indent="-346075"/>
            <a:r>
              <a:rPr lang="en-US" dirty="0" smtClean="0"/>
              <a:t>This should be a question mom answers on the birth certificate worksheet.   </a:t>
            </a:r>
          </a:p>
          <a:p>
            <a:pPr marL="346075" indent="-346075"/>
            <a:endParaRPr lang="en-US" dirty="0"/>
          </a:p>
          <a:p>
            <a:pPr marL="346075" indent="-346075"/>
            <a:r>
              <a:rPr lang="en-US" dirty="0" smtClean="0"/>
              <a:t>Mark yes if she is receiving WIC</a:t>
            </a:r>
          </a:p>
          <a:p>
            <a:pPr marL="346075" indent="-346075"/>
            <a:endParaRPr lang="en-US" dirty="0" smtClean="0"/>
          </a:p>
          <a:p>
            <a:pPr marL="346075" indent="-346075"/>
            <a:r>
              <a:rPr lang="en-US" dirty="0" smtClean="0"/>
              <a:t>Mark no if she is not receiving WIC</a:t>
            </a:r>
          </a:p>
          <a:p>
            <a:pPr marL="346075" indent="-346075"/>
            <a:endParaRPr lang="en-US" dirty="0" smtClean="0"/>
          </a:p>
          <a:p>
            <a:pPr marL="346075" indent="-346075"/>
            <a:r>
              <a:rPr lang="en-US" dirty="0" smtClean="0"/>
              <a:t>Mark unknown if after discussion mom is unsure if she is receiving WIC</a:t>
            </a:r>
          </a:p>
          <a:p>
            <a:pPr marL="346075" indent="-346075"/>
            <a:endParaRPr lang="en-US" dirty="0"/>
          </a:p>
          <a:p>
            <a:pPr marL="45720" indent="0">
              <a:buNone/>
            </a:pPr>
            <a:endParaRPr lang="en-US" dirty="0"/>
          </a:p>
          <a:p>
            <a:r>
              <a:rPr lang="en-US" dirty="0"/>
              <a:t>Guidebook </a:t>
            </a:r>
            <a:r>
              <a:rPr lang="en-US" dirty="0" smtClean="0"/>
              <a:t>#35; </a:t>
            </a:r>
            <a:r>
              <a:rPr lang="en-US" dirty="0" err="1"/>
              <a:t>pg</a:t>
            </a:r>
            <a:r>
              <a:rPr lang="en-US" dirty="0"/>
              <a:t> </a:t>
            </a:r>
            <a:r>
              <a:rPr lang="en-US" dirty="0" smtClean="0"/>
              <a:t>23</a:t>
            </a:r>
            <a:endParaRPr lang="en-US" dirty="0"/>
          </a:p>
          <a:p>
            <a:r>
              <a:rPr lang="en-US" dirty="0"/>
              <a:t>Key Variable Document variable </a:t>
            </a:r>
            <a:r>
              <a:rPr lang="en-US" dirty="0" smtClean="0"/>
              <a:t>#3</a:t>
            </a:r>
          </a:p>
          <a:p>
            <a:endParaRPr lang="en-US" dirty="0"/>
          </a:p>
          <a:p>
            <a:pPr marL="45720" indent="0">
              <a:buNone/>
            </a:pPr>
            <a:endParaRPr lang="en-US" dirty="0"/>
          </a:p>
          <a:p>
            <a:pPr marL="346075" indent="-346075"/>
            <a:endParaRPr lang="en-US" dirty="0"/>
          </a:p>
          <a:p>
            <a:pPr marL="2916238" indent="-346075"/>
            <a:endParaRPr lang="en-US" dirty="0"/>
          </a:p>
        </p:txBody>
      </p:sp>
      <p:sp>
        <p:nvSpPr>
          <p:cNvPr id="3" name="Title 2"/>
          <p:cNvSpPr>
            <a:spLocks noGrp="1"/>
          </p:cNvSpPr>
          <p:nvPr>
            <p:ph type="title"/>
          </p:nvPr>
        </p:nvSpPr>
        <p:spPr/>
        <p:txBody>
          <a:bodyPr/>
          <a:lstStyle/>
          <a:p>
            <a:r>
              <a:rPr lang="en-US" dirty="0" smtClean="0"/>
              <a:t>WIC</a:t>
            </a:r>
            <a:endParaRPr lang="en-US" dirty="0"/>
          </a:p>
        </p:txBody>
      </p:sp>
    </p:spTree>
    <p:extLst>
      <p:ext uri="{BB962C8B-B14F-4D97-AF65-F5344CB8AC3E}">
        <p14:creationId xmlns:p14="http://schemas.microsoft.com/office/powerpoint/2010/main" val="427843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pPr marL="45720" indent="0">
              <a:buNone/>
            </a:pPr>
            <a:r>
              <a:rPr lang="en-US" dirty="0" smtClean="0"/>
              <a:t>Mom’s pregnancy outcomes:</a:t>
            </a:r>
          </a:p>
          <a:p>
            <a:r>
              <a:rPr lang="en-US" dirty="0" smtClean="0"/>
              <a:t>1</a:t>
            </a:r>
            <a:r>
              <a:rPr lang="en-US" baseline="30000" dirty="0" smtClean="0"/>
              <a:t>st</a:t>
            </a:r>
            <a:r>
              <a:rPr lang="en-US" dirty="0" smtClean="0"/>
              <a:t> pregnancy ~ 39w </a:t>
            </a:r>
            <a:r>
              <a:rPr lang="en-US" dirty="0"/>
              <a:t>4</a:t>
            </a:r>
            <a:r>
              <a:rPr lang="en-US" dirty="0" smtClean="0"/>
              <a:t>d </a:t>
            </a:r>
          </a:p>
          <a:p>
            <a:r>
              <a:rPr lang="en-US" dirty="0" smtClean="0"/>
              <a:t>2</a:t>
            </a:r>
            <a:r>
              <a:rPr lang="en-US" baseline="30000" dirty="0" smtClean="0"/>
              <a:t>nd</a:t>
            </a:r>
            <a:r>
              <a:rPr lang="en-US" dirty="0" smtClean="0"/>
              <a:t> pregnancy ~ 38w 0d</a:t>
            </a:r>
          </a:p>
          <a:p>
            <a:r>
              <a:rPr lang="en-US" dirty="0" smtClean="0"/>
              <a:t>Current </a:t>
            </a:r>
            <a:r>
              <a:rPr lang="en-US" dirty="0"/>
              <a:t>pregnancy delivers at 36w </a:t>
            </a:r>
            <a:r>
              <a:rPr lang="en-US" dirty="0" smtClean="0"/>
              <a:t>6d</a:t>
            </a:r>
          </a:p>
          <a:p>
            <a:r>
              <a:rPr lang="en-US" dirty="0" smtClean="0"/>
              <a:t>All babies did well and were discharged with mom on day 2.</a:t>
            </a:r>
          </a:p>
          <a:p>
            <a:pPr marL="45720" indent="0" algn="ctr">
              <a:buNone/>
            </a:pPr>
            <a:endParaRPr lang="en-US" dirty="0" smtClean="0"/>
          </a:p>
          <a:p>
            <a:pPr marL="45720" indent="0" algn="ctr">
              <a:buNone/>
            </a:pPr>
            <a:r>
              <a:rPr lang="en-US" dirty="0" smtClean="0"/>
              <a:t>For the current pregnancy would you check previous preterm birth?</a:t>
            </a:r>
          </a:p>
          <a:p>
            <a:endParaRPr lang="en-US" dirty="0" smtClean="0"/>
          </a:p>
          <a:p>
            <a:pPr algn="ctr"/>
            <a:r>
              <a:rPr lang="en-US" dirty="0" smtClean="0"/>
              <a:t>Yes</a:t>
            </a:r>
            <a:endParaRPr lang="en-US" dirty="0"/>
          </a:p>
          <a:p>
            <a:pPr algn="ctr"/>
            <a:r>
              <a:rPr lang="en-US" dirty="0"/>
              <a:t>No</a:t>
            </a:r>
          </a:p>
          <a:p>
            <a:pPr marL="45720" indent="0">
              <a:buNone/>
            </a:pPr>
            <a:endParaRPr lang="en-US" dirty="0" smtClean="0"/>
          </a:p>
        </p:txBody>
      </p:sp>
      <p:sp>
        <p:nvSpPr>
          <p:cNvPr id="3" name="Title 2"/>
          <p:cNvSpPr>
            <a:spLocks noGrp="1"/>
          </p:cNvSpPr>
          <p:nvPr>
            <p:ph type="title"/>
          </p:nvPr>
        </p:nvSpPr>
        <p:spPr/>
        <p:txBody>
          <a:bodyPr/>
          <a:lstStyle/>
          <a:p>
            <a:r>
              <a:rPr lang="en-US" dirty="0" smtClean="0"/>
              <a:t>Previous Preterm Birth</a:t>
            </a:r>
            <a:endParaRPr lang="en-US" dirty="0"/>
          </a:p>
        </p:txBody>
      </p:sp>
    </p:spTree>
    <p:extLst>
      <p:ext uri="{BB962C8B-B14F-4D97-AF65-F5344CB8AC3E}">
        <p14:creationId xmlns:p14="http://schemas.microsoft.com/office/powerpoint/2010/main" val="22869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86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5123" name="Content Placeholder 3"/>
          <p:cNvSpPr>
            <a:spLocks noGrp="1"/>
          </p:cNvSpPr>
          <p:nvPr>
            <p:ph idx="1"/>
          </p:nvPr>
        </p:nvSpPr>
        <p:spPr>
          <a:xfrm>
            <a:off x="457200" y="838200"/>
            <a:ext cx="8229600" cy="4830763"/>
          </a:xfrm>
        </p:spPr>
        <p:txBody>
          <a:bodyPr/>
          <a:lstStyle/>
          <a:p>
            <a:pPr eaLnBrk="1" hangingPunct="1">
              <a:buClr>
                <a:srgbClr val="F58466"/>
              </a:buClr>
            </a:pPr>
            <a:r>
              <a:rPr lang="en-US" altLang="en-US" sz="2400" dirty="0" smtClean="0"/>
              <a:t>Birth Certificate Accuracy Initiative update</a:t>
            </a:r>
          </a:p>
          <a:p>
            <a:pPr eaLnBrk="1" hangingPunct="1">
              <a:buClr>
                <a:srgbClr val="F58466"/>
              </a:buClr>
            </a:pPr>
            <a:r>
              <a:rPr lang="en-US" altLang="en-US" sz="2400" dirty="0" smtClean="0"/>
              <a:t>QI topics of interest </a:t>
            </a:r>
          </a:p>
          <a:p>
            <a:pPr lvl="1" eaLnBrk="1" hangingPunct="1">
              <a:buClr>
                <a:srgbClr val="004990"/>
              </a:buClr>
              <a:buFont typeface="Arial" pitchFamily="34" charset="0"/>
              <a:buChar char="•"/>
            </a:pPr>
            <a:r>
              <a:rPr lang="en-US" altLang="en-US" sz="2400" dirty="0" smtClean="0"/>
              <a:t>Review data and identify opportunities for change</a:t>
            </a:r>
          </a:p>
          <a:p>
            <a:pPr eaLnBrk="1" hangingPunct="1">
              <a:buClr>
                <a:srgbClr val="F58466"/>
              </a:buClr>
            </a:pPr>
            <a:r>
              <a:rPr lang="en-US" altLang="en-US" sz="2400" dirty="0" smtClean="0"/>
              <a:t>Variables of the month – recap of challenging cases on variables with accuracy &lt;95%</a:t>
            </a:r>
          </a:p>
          <a:p>
            <a:pPr eaLnBrk="1" hangingPunct="1">
              <a:buClr>
                <a:srgbClr val="F58466"/>
              </a:buClr>
            </a:pPr>
            <a:r>
              <a:rPr lang="en-US" altLang="en-US" sz="2400" dirty="0" smtClean="0"/>
              <a:t>Team Talks</a:t>
            </a:r>
          </a:p>
          <a:p>
            <a:pPr lvl="1" eaLnBrk="1" hangingPunct="1">
              <a:buClr>
                <a:srgbClr val="004990"/>
              </a:buClr>
              <a:buFont typeface="Arial" pitchFamily="34" charset="0"/>
              <a:buChar char="•"/>
            </a:pPr>
            <a:r>
              <a:rPr lang="en-US" altLang="en-US" sz="2400" dirty="0"/>
              <a:t>West Suburban Medical Center – </a:t>
            </a:r>
            <a:r>
              <a:rPr lang="en-US" altLang="en-US" sz="2400" dirty="0" err="1"/>
              <a:t>Robbin</a:t>
            </a:r>
            <a:r>
              <a:rPr lang="en-US" altLang="en-US" sz="2400" dirty="0"/>
              <a:t> </a:t>
            </a:r>
            <a:r>
              <a:rPr lang="en-US" altLang="en-US" sz="2400" dirty="0" err="1" smtClean="0"/>
              <a:t>Uchison</a:t>
            </a:r>
            <a:endParaRPr lang="en-US" altLang="en-US" sz="2400" dirty="0" smtClean="0"/>
          </a:p>
          <a:p>
            <a:pPr lvl="1" eaLnBrk="1" hangingPunct="1">
              <a:buClr>
                <a:srgbClr val="004990"/>
              </a:buClr>
              <a:buFont typeface="Arial" pitchFamily="34" charset="0"/>
              <a:buChar char="•"/>
            </a:pPr>
            <a:r>
              <a:rPr lang="en-US" altLang="en-US" sz="2400" dirty="0" smtClean="0"/>
              <a:t>Edward Hospital – Pat Bradley</a:t>
            </a:r>
          </a:p>
          <a:p>
            <a:pPr eaLnBrk="1" hangingPunct="1">
              <a:buClr>
                <a:srgbClr val="F58466"/>
              </a:buClr>
            </a:pPr>
            <a:r>
              <a:rPr lang="en-US" altLang="en-US" sz="2400" dirty="0" smtClean="0"/>
              <a:t>Annual Meeting Updates</a:t>
            </a:r>
          </a:p>
          <a:p>
            <a:pPr eaLnBrk="1" hangingPunct="1">
              <a:buClr>
                <a:srgbClr val="F58466"/>
              </a:buClr>
            </a:pPr>
            <a:r>
              <a:rPr lang="en-US" altLang="en-US" sz="2400" dirty="0" smtClean="0"/>
              <a:t>Town Hall</a:t>
            </a:r>
            <a:endParaRPr lang="en-US" altLang="en-US" sz="2400" dirty="0"/>
          </a:p>
          <a:p>
            <a:pPr eaLnBrk="1" hangingPunct="1">
              <a:buClr>
                <a:srgbClr val="F58466"/>
              </a:buClr>
            </a:pPr>
            <a:r>
              <a:rPr lang="en-US" altLang="en-US" sz="2400" dirty="0" err="1" smtClean="0"/>
              <a:t>campusCatalyst</a:t>
            </a:r>
            <a:endParaRPr lang="en-US" altLang="en-US" sz="2400" dirty="0" smtClean="0"/>
          </a:p>
          <a:p>
            <a:pPr eaLnBrk="1" hangingPunct="1">
              <a:buClr>
                <a:srgbClr val="F58466"/>
              </a:buClr>
            </a:pPr>
            <a:r>
              <a:rPr lang="en-US" altLang="en-US" sz="2400" dirty="0" smtClean="0"/>
              <a:t>Next </a:t>
            </a:r>
            <a:r>
              <a:rPr lang="en-US" altLang="en-US" sz="2400" dirty="0"/>
              <a:t>Steps</a:t>
            </a:r>
          </a:p>
          <a:p>
            <a:pPr lvl="1" eaLnBrk="1" hangingPunct="1">
              <a:buClr>
                <a:srgbClr val="F58466"/>
              </a:buClr>
            </a:pPr>
            <a:endParaRPr lang="en-US" altLang="en-US" sz="1800" dirty="0" smtClean="0"/>
          </a:p>
          <a:p>
            <a:pPr eaLnBrk="1" hangingPunct="1">
              <a:buClr>
                <a:srgbClr val="F58466"/>
              </a:buClr>
            </a:pPr>
            <a:endParaRPr lang="en-US" altLang="en-US" sz="2000" dirty="0" smtClean="0"/>
          </a:p>
        </p:txBody>
      </p:sp>
    </p:spTree>
    <p:extLst>
      <p:ext uri="{BB962C8B-B14F-4D97-AF65-F5344CB8AC3E}">
        <p14:creationId xmlns:p14="http://schemas.microsoft.com/office/powerpoint/2010/main" val="3893000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834129"/>
          </a:xfrm>
        </p:spPr>
        <p:txBody>
          <a:bodyPr>
            <a:normAutofit/>
          </a:bodyPr>
          <a:lstStyle/>
          <a:p>
            <a:r>
              <a:rPr lang="en-US" dirty="0"/>
              <a:t>Mom's history states that she has had 2 prior deliveries.  One at 39w 6d, a male infant who did well and went home in 48 hours.  The second was a still birth at 32w 4d.  This time she delivers at 36w 5d.  Would you mark Yes or No on the birth certificate when asked previous preterm birth</a:t>
            </a:r>
            <a:r>
              <a:rPr lang="en-US" dirty="0" smtClean="0"/>
              <a:t>.</a:t>
            </a:r>
          </a:p>
          <a:p>
            <a:endParaRPr lang="en-US" dirty="0"/>
          </a:p>
          <a:p>
            <a:endParaRPr lang="en-US" dirty="0" smtClean="0"/>
          </a:p>
          <a:p>
            <a:pPr marL="45720" indent="0">
              <a:buNone/>
            </a:pPr>
            <a:r>
              <a:rPr lang="en-US" dirty="0" smtClean="0"/>
              <a:t>			a)  Yes</a:t>
            </a:r>
          </a:p>
          <a:p>
            <a:pPr marL="45720" indent="0">
              <a:buNone/>
            </a:pPr>
            <a:r>
              <a:rPr lang="en-US" dirty="0" smtClean="0"/>
              <a:t>			b)  No</a:t>
            </a:r>
            <a:endParaRPr lang="en-US" dirty="0"/>
          </a:p>
        </p:txBody>
      </p:sp>
      <p:sp>
        <p:nvSpPr>
          <p:cNvPr id="2" name="Title 1"/>
          <p:cNvSpPr>
            <a:spLocks noGrp="1"/>
          </p:cNvSpPr>
          <p:nvPr>
            <p:ph type="title"/>
          </p:nvPr>
        </p:nvSpPr>
        <p:spPr/>
        <p:txBody>
          <a:bodyPr/>
          <a:lstStyle/>
          <a:p>
            <a:r>
              <a:rPr lang="en-US" dirty="0"/>
              <a:t>Previous Preterm </a:t>
            </a:r>
            <a:r>
              <a:rPr lang="en-US" dirty="0" smtClean="0"/>
              <a:t>Birth</a:t>
            </a:r>
            <a:endParaRPr lang="en-US" dirty="0"/>
          </a:p>
        </p:txBody>
      </p:sp>
    </p:spTree>
    <p:extLst>
      <p:ext uri="{BB962C8B-B14F-4D97-AF65-F5344CB8AC3E}">
        <p14:creationId xmlns:p14="http://schemas.microsoft.com/office/powerpoint/2010/main" val="1531585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r>
              <a:rPr lang="en-US" b="1" i="1" dirty="0">
                <a:solidFill>
                  <a:srgbClr val="FF0000"/>
                </a:solidFill>
              </a:rPr>
              <a:t>Definition</a:t>
            </a:r>
            <a:r>
              <a:rPr lang="en-US" dirty="0"/>
              <a:t>:  A history of a previous pregnancy resulting in a LIVE BORN infant delivered prior to 37 completed weeks of gestation.  </a:t>
            </a:r>
          </a:p>
          <a:p>
            <a:endParaRPr lang="en-US" dirty="0"/>
          </a:p>
          <a:p>
            <a:r>
              <a:rPr lang="en-US" dirty="0"/>
              <a:t>If mom delivers a </a:t>
            </a:r>
            <a:r>
              <a:rPr lang="en-US" b="1" i="1" dirty="0">
                <a:solidFill>
                  <a:srgbClr val="FF0000"/>
                </a:solidFill>
              </a:rPr>
              <a:t>live born </a:t>
            </a:r>
            <a:r>
              <a:rPr lang="en-US" dirty="0"/>
              <a:t>infant anytime before </a:t>
            </a:r>
            <a:r>
              <a:rPr lang="en-US" dirty="0" err="1"/>
              <a:t>37w</a:t>
            </a:r>
            <a:r>
              <a:rPr lang="en-US" dirty="0"/>
              <a:t> </a:t>
            </a:r>
            <a:r>
              <a:rPr lang="en-US" dirty="0" err="1"/>
              <a:t>0d</a:t>
            </a:r>
            <a:r>
              <a:rPr lang="en-US" dirty="0"/>
              <a:t> this variable would be answered </a:t>
            </a:r>
            <a:r>
              <a:rPr lang="en-US" b="1" i="1" dirty="0" smtClean="0">
                <a:solidFill>
                  <a:srgbClr val="FF0000"/>
                </a:solidFill>
              </a:rPr>
              <a:t>yes</a:t>
            </a:r>
          </a:p>
          <a:p>
            <a:endParaRPr lang="en-US" b="1" i="1" dirty="0"/>
          </a:p>
          <a:p>
            <a:r>
              <a:rPr lang="en-US" dirty="0"/>
              <a:t>If mom delivers a </a:t>
            </a:r>
            <a:r>
              <a:rPr lang="en-US" b="1" i="1" dirty="0">
                <a:solidFill>
                  <a:srgbClr val="FF0000"/>
                </a:solidFill>
              </a:rPr>
              <a:t>stillbirth</a:t>
            </a:r>
            <a:r>
              <a:rPr lang="en-US" dirty="0"/>
              <a:t> before </a:t>
            </a:r>
            <a:r>
              <a:rPr lang="en-US" dirty="0" err="1"/>
              <a:t>37w</a:t>
            </a:r>
            <a:r>
              <a:rPr lang="en-US" dirty="0"/>
              <a:t> </a:t>
            </a:r>
            <a:r>
              <a:rPr lang="en-US" dirty="0" err="1"/>
              <a:t>0d</a:t>
            </a:r>
            <a:r>
              <a:rPr lang="en-US" dirty="0"/>
              <a:t> this would be answered </a:t>
            </a:r>
            <a:r>
              <a:rPr lang="en-US" b="1" i="1" dirty="0">
                <a:solidFill>
                  <a:srgbClr val="FF0000"/>
                </a:solidFill>
              </a:rPr>
              <a:t>no</a:t>
            </a:r>
            <a:r>
              <a:rPr lang="en-US" dirty="0"/>
              <a:t>. </a:t>
            </a:r>
          </a:p>
        </p:txBody>
      </p:sp>
      <p:sp>
        <p:nvSpPr>
          <p:cNvPr id="2" name="Title 1"/>
          <p:cNvSpPr>
            <a:spLocks noGrp="1"/>
          </p:cNvSpPr>
          <p:nvPr>
            <p:ph type="title"/>
          </p:nvPr>
        </p:nvSpPr>
        <p:spPr/>
        <p:txBody>
          <a:bodyPr/>
          <a:lstStyle/>
          <a:p>
            <a:r>
              <a:rPr lang="en-US" dirty="0"/>
              <a:t>Previous Preterm Birth</a:t>
            </a:r>
          </a:p>
        </p:txBody>
      </p:sp>
    </p:spTree>
    <p:extLst>
      <p:ext uri="{BB962C8B-B14F-4D97-AF65-F5344CB8AC3E}">
        <p14:creationId xmlns:p14="http://schemas.microsoft.com/office/powerpoint/2010/main" val="3404382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567213"/>
          </a:xfrm>
        </p:spPr>
        <p:txBody>
          <a:bodyPr anchor="ctr">
            <a:normAutofit/>
          </a:bodyPr>
          <a:lstStyle/>
          <a:p>
            <a:r>
              <a:rPr lang="en-US" dirty="0"/>
              <a:t>Mom comes into the hospital in active labor at </a:t>
            </a:r>
            <a:r>
              <a:rPr lang="en-US" dirty="0" err="1"/>
              <a:t>37w</a:t>
            </a:r>
            <a:r>
              <a:rPr lang="en-US" dirty="0"/>
              <a:t> </a:t>
            </a:r>
            <a:r>
              <a:rPr lang="en-US" dirty="0" err="1"/>
              <a:t>6d</a:t>
            </a:r>
            <a:r>
              <a:rPr lang="en-US" dirty="0"/>
              <a:t>.  Delivers without complications.  Infant starts to have respiratory issues and is transferred to another hospital for higher level of care.  Would you mark NICU admission on the birth certificate</a:t>
            </a:r>
            <a:r>
              <a:rPr lang="en-US" dirty="0" smtClean="0"/>
              <a:t>?</a:t>
            </a:r>
          </a:p>
          <a:p>
            <a:endParaRPr lang="en-US" dirty="0"/>
          </a:p>
          <a:p>
            <a:pPr algn="ctr"/>
            <a:r>
              <a:rPr lang="en-US" dirty="0" smtClean="0"/>
              <a:t>Yes</a:t>
            </a:r>
          </a:p>
          <a:p>
            <a:pPr algn="ctr"/>
            <a:r>
              <a:rPr lang="en-US" dirty="0" smtClean="0"/>
              <a:t>No</a:t>
            </a:r>
            <a:r>
              <a:rPr lang="en-US" dirty="0"/>
              <a:t/>
            </a:r>
            <a:br>
              <a:rPr lang="en-US" dirty="0"/>
            </a:br>
            <a:endParaRPr lang="en-US" dirty="0"/>
          </a:p>
        </p:txBody>
      </p:sp>
      <p:sp>
        <p:nvSpPr>
          <p:cNvPr id="3" name="Title 2"/>
          <p:cNvSpPr>
            <a:spLocks noGrp="1"/>
          </p:cNvSpPr>
          <p:nvPr>
            <p:ph type="title"/>
          </p:nvPr>
        </p:nvSpPr>
        <p:spPr/>
        <p:txBody>
          <a:bodyPr/>
          <a:lstStyle/>
          <a:p>
            <a:r>
              <a:rPr lang="en-US" dirty="0" smtClean="0"/>
              <a:t>NICU Admission</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044950"/>
            <a:ext cx="2710202" cy="224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840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30"/>
          </a:xfrm>
        </p:spPr>
        <p:txBody>
          <a:bodyPr>
            <a:normAutofit fontScale="85000" lnSpcReduction="20000"/>
          </a:bodyPr>
          <a:lstStyle/>
          <a:p>
            <a:r>
              <a:rPr lang="en-US" b="1" i="1" dirty="0">
                <a:solidFill>
                  <a:srgbClr val="FF0000"/>
                </a:solidFill>
              </a:rPr>
              <a:t>Definition:</a:t>
            </a:r>
            <a:r>
              <a:rPr lang="en-US" dirty="0"/>
              <a:t>  Admission to a facility or unit with staffing and equipment to provide continuous mechanical ventilator support for a newborn</a:t>
            </a:r>
            <a:r>
              <a:rPr lang="en-US" dirty="0" smtClean="0"/>
              <a:t>.</a:t>
            </a:r>
          </a:p>
          <a:p>
            <a:endParaRPr lang="en-US" dirty="0"/>
          </a:p>
          <a:p>
            <a:r>
              <a:rPr lang="en-US" b="1" u="sng" dirty="0"/>
              <a:t>DO NOT </a:t>
            </a:r>
            <a:r>
              <a:rPr lang="en-US" dirty="0"/>
              <a:t>chose NICU admission if the infant was transferred to another hospital because that is a different variable. 	</a:t>
            </a:r>
          </a:p>
          <a:p>
            <a:endParaRPr lang="en-US" dirty="0" smtClean="0"/>
          </a:p>
          <a:p>
            <a:r>
              <a:rPr lang="en-US" dirty="0" smtClean="0"/>
              <a:t>Do </a:t>
            </a:r>
            <a:r>
              <a:rPr lang="en-US" dirty="0"/>
              <a:t>choose NICU admission, if the infant was admitted to the</a:t>
            </a:r>
            <a:r>
              <a:rPr lang="en-US" dirty="0" smtClean="0"/>
              <a:t>:</a:t>
            </a:r>
          </a:p>
          <a:p>
            <a:pPr marL="2916238" indent="-346075"/>
            <a:r>
              <a:rPr lang="en-US" dirty="0" smtClean="0"/>
              <a:t>NICU</a:t>
            </a:r>
          </a:p>
          <a:p>
            <a:pPr marL="2916238" indent="-346075"/>
            <a:r>
              <a:rPr lang="en-US" dirty="0" smtClean="0"/>
              <a:t>Special </a:t>
            </a:r>
            <a:r>
              <a:rPr lang="en-US" dirty="0"/>
              <a:t>Care Nursery,</a:t>
            </a:r>
          </a:p>
          <a:p>
            <a:pPr marL="2916238" indent="-346075"/>
            <a:r>
              <a:rPr lang="en-US" dirty="0" smtClean="0"/>
              <a:t>Intensive </a:t>
            </a:r>
            <a:r>
              <a:rPr lang="en-US" dirty="0"/>
              <a:t>Care Nursery, or</a:t>
            </a:r>
          </a:p>
          <a:p>
            <a:pPr marL="2916238" indent="-346075"/>
            <a:r>
              <a:rPr lang="en-US" dirty="0" smtClean="0"/>
              <a:t>Pediatric </a:t>
            </a:r>
            <a:r>
              <a:rPr lang="en-US" dirty="0"/>
              <a:t>Intensive Care in your </a:t>
            </a:r>
            <a:r>
              <a:rPr lang="en-US" dirty="0" smtClean="0"/>
              <a:t>hospital</a:t>
            </a:r>
          </a:p>
          <a:p>
            <a:pPr marL="346075" indent="-346075"/>
            <a:endParaRPr lang="en-US" dirty="0" smtClean="0"/>
          </a:p>
          <a:p>
            <a:pPr marL="346075" indent="-346075"/>
            <a:endParaRPr lang="en-US" dirty="0"/>
          </a:p>
          <a:p>
            <a:pPr marL="346075" indent="-346075"/>
            <a:r>
              <a:rPr lang="en-US" dirty="0" smtClean="0"/>
              <a:t>Level </a:t>
            </a:r>
            <a:r>
              <a:rPr lang="en-US" dirty="0"/>
              <a:t>II+ or III hospital should be the only facilities with a “yes” answer in this box</a:t>
            </a:r>
            <a:r>
              <a:rPr lang="en-US" dirty="0" smtClean="0"/>
              <a:t>.</a:t>
            </a:r>
          </a:p>
          <a:p>
            <a:pPr marL="346075" indent="-346075"/>
            <a:endParaRPr lang="en-US" dirty="0"/>
          </a:p>
          <a:p>
            <a:r>
              <a:rPr lang="en-US" dirty="0" smtClean="0"/>
              <a:t>Abnormal conditions of the newborn:  NICU admission</a:t>
            </a:r>
            <a:endParaRPr lang="en-US" dirty="0"/>
          </a:p>
          <a:p>
            <a:r>
              <a:rPr lang="en-US" dirty="0"/>
              <a:t>Guidebook </a:t>
            </a:r>
            <a:r>
              <a:rPr lang="en-US" dirty="0" smtClean="0"/>
              <a:t>#55; </a:t>
            </a:r>
            <a:r>
              <a:rPr lang="en-US" dirty="0" err="1"/>
              <a:t>pg</a:t>
            </a:r>
            <a:r>
              <a:rPr lang="en-US" dirty="0"/>
              <a:t> </a:t>
            </a:r>
            <a:r>
              <a:rPr lang="en-US" dirty="0" smtClean="0"/>
              <a:t>59</a:t>
            </a:r>
            <a:endParaRPr lang="en-US" dirty="0"/>
          </a:p>
          <a:p>
            <a:r>
              <a:rPr lang="en-US" dirty="0"/>
              <a:t>Key Variable Document variable </a:t>
            </a:r>
            <a:r>
              <a:rPr lang="en-US" dirty="0" smtClean="0"/>
              <a:t>#16</a:t>
            </a:r>
          </a:p>
          <a:p>
            <a:endParaRPr lang="en-US" dirty="0"/>
          </a:p>
          <a:p>
            <a:pPr marL="45720" indent="0">
              <a:buNone/>
            </a:pPr>
            <a:endParaRPr lang="en-US" dirty="0"/>
          </a:p>
          <a:p>
            <a:pPr marL="346075" indent="-346075"/>
            <a:endParaRPr lang="en-US" dirty="0"/>
          </a:p>
          <a:p>
            <a:pPr marL="2916238" indent="-346075"/>
            <a:endParaRPr lang="en-US" dirty="0"/>
          </a:p>
        </p:txBody>
      </p:sp>
      <p:sp>
        <p:nvSpPr>
          <p:cNvPr id="3" name="Title 2"/>
          <p:cNvSpPr>
            <a:spLocks noGrp="1"/>
          </p:cNvSpPr>
          <p:nvPr>
            <p:ph type="title"/>
          </p:nvPr>
        </p:nvSpPr>
        <p:spPr/>
        <p:txBody>
          <a:bodyPr/>
          <a:lstStyle/>
          <a:p>
            <a:r>
              <a:rPr lang="en-US" dirty="0" smtClean="0"/>
              <a:t>NICU Admission</a:t>
            </a:r>
            <a:endParaRPr lang="en-US" dirty="0"/>
          </a:p>
        </p:txBody>
      </p:sp>
    </p:spTree>
    <p:extLst>
      <p:ext uri="{BB962C8B-B14F-4D97-AF65-F5344CB8AC3E}">
        <p14:creationId xmlns:p14="http://schemas.microsoft.com/office/powerpoint/2010/main" val="1155969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224529"/>
          </a:xfrm>
        </p:spPr>
        <p:txBody>
          <a:bodyPr anchor="ctr">
            <a:norm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NICU Admission</a:t>
            </a:r>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67338"/>
            <a:ext cx="8686800" cy="3443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38400" y="4191000"/>
            <a:ext cx="1828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Tree>
    <p:extLst>
      <p:ext uri="{BB962C8B-B14F-4D97-AF65-F5344CB8AC3E}">
        <p14:creationId xmlns:p14="http://schemas.microsoft.com/office/powerpoint/2010/main" val="3844140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63108" y="2322374"/>
            <a:ext cx="4243184" cy="3200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257111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4000" b="1" dirty="0" smtClean="0">
                <a:solidFill>
                  <a:srgbClr val="F58466"/>
                </a:solidFill>
                <a:latin typeface="Goudy Old Style" pitchFamily="18" charset="0"/>
              </a:rPr>
              <a:t>Team Talks</a:t>
            </a:r>
            <a:endParaRPr lang="en-US" sz="24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buFont typeface="Arial" pitchFamily="34" charset="0"/>
              <a:buChar char="•"/>
            </a:pPr>
            <a:r>
              <a:rPr lang="en-US" sz="3600" dirty="0">
                <a:sym typeface="Arial"/>
              </a:rPr>
              <a:t>West Suburban Medical Center</a:t>
            </a:r>
          </a:p>
          <a:p>
            <a:pPr lvl="1" eaLnBrk="1" hangingPunct="1">
              <a:buClr>
                <a:srgbClr val="004990"/>
              </a:buClr>
              <a:buSzPct val="104000"/>
              <a:buFont typeface="Arial" pitchFamily="34" charset="0"/>
              <a:buChar char="•"/>
            </a:pPr>
            <a:r>
              <a:rPr lang="en-US" sz="3600" dirty="0" err="1">
                <a:sym typeface="Arial"/>
              </a:rPr>
              <a:t>Robbin</a:t>
            </a:r>
            <a:r>
              <a:rPr lang="en-US" sz="3600" dirty="0">
                <a:sym typeface="Arial"/>
              </a:rPr>
              <a:t> </a:t>
            </a:r>
            <a:r>
              <a:rPr lang="en-US" sz="3600" dirty="0" err="1">
                <a:sym typeface="Arial"/>
              </a:rPr>
              <a:t>Uchison</a:t>
            </a:r>
            <a:endParaRPr lang="en-US" sz="3600" dirty="0">
              <a:sym typeface="Arial"/>
            </a:endParaRPr>
          </a:p>
          <a:p>
            <a:pPr eaLnBrk="1" hangingPunct="1">
              <a:buClr>
                <a:srgbClr val="F58466"/>
              </a:buClr>
              <a:buSzPct val="104000"/>
              <a:buFont typeface="Arial" pitchFamily="34" charset="0"/>
              <a:buChar char="•"/>
            </a:pPr>
            <a:r>
              <a:rPr lang="en-US" sz="3600" dirty="0" smtClean="0">
                <a:sym typeface="Arial"/>
              </a:rPr>
              <a:t>Edward Hospital</a:t>
            </a:r>
            <a:endParaRPr lang="en-US" sz="3600" dirty="0">
              <a:sym typeface="Arial"/>
            </a:endParaRPr>
          </a:p>
          <a:p>
            <a:pPr lvl="1" eaLnBrk="1" hangingPunct="1">
              <a:buClr>
                <a:srgbClr val="004990"/>
              </a:buClr>
              <a:buSzPct val="104000"/>
              <a:buFont typeface="Arial" pitchFamily="34" charset="0"/>
              <a:buChar char="•"/>
            </a:pPr>
            <a:r>
              <a:rPr lang="en-US" sz="3600" dirty="0" smtClean="0">
                <a:sym typeface="Arial"/>
              </a:rPr>
              <a:t>Pat Bradley</a:t>
            </a: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6626666"/>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913"/>
            <a:ext cx="91440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976909"/>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Birth Certificate Accuracy Quality Improvement Project </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October 26, 2015</a:t>
            </a:r>
            <a:endParaRPr lang="en-US" dirty="0"/>
          </a:p>
        </p:txBody>
      </p:sp>
    </p:spTree>
    <p:extLst>
      <p:ext uri="{BB962C8B-B14F-4D97-AF65-F5344CB8AC3E}">
        <p14:creationId xmlns:p14="http://schemas.microsoft.com/office/powerpoint/2010/main" val="191481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altLang="en-US" dirty="0" smtClean="0">
                <a:solidFill>
                  <a:schemeClr val="bg2">
                    <a:lumMod val="50000"/>
                  </a:schemeClr>
                </a:solidFill>
              </a:rPr>
              <a:t>Edward Hospital - Naperville, IL</a:t>
            </a:r>
          </a:p>
        </p:txBody>
      </p:sp>
      <p:sp>
        <p:nvSpPr>
          <p:cNvPr id="24579" name="Content Placeholder 2"/>
          <p:cNvSpPr>
            <a:spLocks noGrp="1"/>
          </p:cNvSpPr>
          <p:nvPr>
            <p:ph sz="half" idx="2"/>
          </p:nvPr>
        </p:nvSpPr>
        <p:spPr>
          <a:xfrm>
            <a:off x="3832225" y="1706563"/>
            <a:ext cx="5013325" cy="3402012"/>
          </a:xfrm>
        </p:spPr>
        <p:txBody>
          <a:bodyPr/>
          <a:lstStyle/>
          <a:p>
            <a:pPr eaLnBrk="1" hangingPunct="1">
              <a:defRPr/>
            </a:pPr>
            <a:r>
              <a:rPr lang="en-US" sz="2000" dirty="0" smtClean="0">
                <a:solidFill>
                  <a:schemeClr val="bg2">
                    <a:lumMod val="50000"/>
                  </a:schemeClr>
                </a:solidFill>
              </a:rPr>
              <a:t>Opened in 1907 as a tuberculosis sanatorium </a:t>
            </a:r>
          </a:p>
          <a:p>
            <a:pPr eaLnBrk="1" hangingPunct="1">
              <a:defRPr/>
            </a:pPr>
            <a:r>
              <a:rPr lang="en-US" sz="2000" dirty="0" smtClean="0">
                <a:solidFill>
                  <a:schemeClr val="bg2">
                    <a:lumMod val="50000"/>
                  </a:schemeClr>
                </a:solidFill>
              </a:rPr>
              <a:t>Converted to acute-care facility with 45 beds in 1955</a:t>
            </a:r>
          </a:p>
          <a:p>
            <a:pPr eaLnBrk="1" hangingPunct="1">
              <a:defRPr/>
            </a:pPr>
            <a:r>
              <a:rPr lang="en-US" sz="2000" dirty="0" smtClean="0">
                <a:solidFill>
                  <a:schemeClr val="bg2">
                    <a:lumMod val="50000"/>
                  </a:schemeClr>
                </a:solidFill>
              </a:rPr>
              <a:t>Transitioned to regional center of excellence in the 1990s</a:t>
            </a:r>
          </a:p>
          <a:p>
            <a:pPr eaLnBrk="1" hangingPunct="1">
              <a:defRPr/>
            </a:pPr>
            <a:r>
              <a:rPr lang="en-US" sz="2000" dirty="0" smtClean="0">
                <a:solidFill>
                  <a:schemeClr val="bg2">
                    <a:lumMod val="50000"/>
                  </a:schemeClr>
                </a:solidFill>
              </a:rPr>
              <a:t>Merged with Elmhurst Memorial Hospital to form Edward-Elmhurst Healthcare, July 2013</a:t>
            </a:r>
          </a:p>
        </p:txBody>
      </p:sp>
      <p:pic>
        <p:nvPicPr>
          <p:cNvPr id="24581" name="Picture 5"/>
          <p:cNvPicPr>
            <a:picLocks noChangeAspect="1" noChangeArrowheads="1"/>
          </p:cNvPicPr>
          <p:nvPr/>
        </p:nvPicPr>
        <p:blipFill>
          <a:blip r:embed="rId2"/>
          <a:srcRect/>
          <a:stretch>
            <a:fillRect/>
          </a:stretch>
        </p:blipFill>
        <p:spPr bwMode="auto">
          <a:xfrm>
            <a:off x="492125" y="1706563"/>
            <a:ext cx="3290888" cy="2185987"/>
          </a:xfrm>
          <a:prstGeom prst="rect">
            <a:avLst/>
          </a:prstGeom>
          <a:noFill/>
          <a:ln w="127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5835650"/>
            <a:ext cx="9048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469621"/>
      </p:ext>
    </p:extLst>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BC Accuracy August Data </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371600"/>
            <a:ext cx="8534400" cy="4953000"/>
          </a:xfrm>
        </p:spPr>
        <p:txBody>
          <a:bodyPr/>
          <a:lstStyle/>
          <a:p>
            <a:pPr eaLnBrk="1" hangingPunct="1">
              <a:buClr>
                <a:srgbClr val="F58466"/>
              </a:buClr>
              <a:buSzPct val="104000"/>
            </a:pPr>
            <a:r>
              <a:rPr lang="en-US" altLang="en-US" sz="2400" dirty="0" smtClean="0"/>
              <a:t>107 team rosters submitted for initiative (44 wave 1, 63 wave 2)</a:t>
            </a:r>
          </a:p>
          <a:p>
            <a:pPr eaLnBrk="1" hangingPunct="1">
              <a:buClr>
                <a:srgbClr val="F58466"/>
              </a:buClr>
              <a:buSzPct val="104000"/>
            </a:pPr>
            <a:r>
              <a:rPr lang="en-US" altLang="en-US" sz="2400" dirty="0" smtClean="0"/>
              <a:t>September audit data due 10/15 in </a:t>
            </a:r>
            <a:r>
              <a:rPr lang="en-US" altLang="en-US" sz="2400" dirty="0" err="1" smtClean="0"/>
              <a:t>REDCap</a:t>
            </a:r>
            <a:r>
              <a:rPr lang="en-US" altLang="en-US" sz="2400" dirty="0"/>
              <a:t> </a:t>
            </a:r>
            <a:r>
              <a:rPr lang="en-US" altLang="en-US" sz="1600" dirty="0">
                <a:hlinkClick r:id="rId3"/>
              </a:rPr>
              <a:t>https://redcap.healthlnk.org</a:t>
            </a:r>
            <a:r>
              <a:rPr lang="en-US" altLang="en-US" sz="1600" dirty="0" smtClean="0">
                <a:hlinkClick r:id="rId3"/>
              </a:rPr>
              <a:t>/</a:t>
            </a:r>
            <a:endParaRPr lang="en-US" altLang="en-US" sz="1600" dirty="0" smtClean="0"/>
          </a:p>
          <a:p>
            <a:pPr marL="742950" lvl="2" indent="-342900" eaLnBrk="1" hangingPunct="1">
              <a:buClr>
                <a:srgbClr val="004990"/>
              </a:buClr>
              <a:buSzPct val="104000"/>
              <a:buFont typeface="Arial" pitchFamily="34" charset="0"/>
              <a:buChar char="•"/>
            </a:pPr>
            <a:r>
              <a:rPr lang="en-US" altLang="en-US" sz="2000" dirty="0" smtClean="0"/>
              <a:t>As of 10/26, 86 teams have entered data (80.4% of teams)! </a:t>
            </a:r>
          </a:p>
          <a:p>
            <a:pPr eaLnBrk="1" hangingPunct="1">
              <a:buClr>
                <a:srgbClr val="F58466"/>
              </a:buClr>
              <a:buSzPct val="104000"/>
            </a:pPr>
            <a:r>
              <a:rPr lang="en-US" altLang="en-US" sz="2400" dirty="0" smtClean="0"/>
              <a:t>QI Process Feedback Forms (as of 9/25)</a:t>
            </a:r>
          </a:p>
          <a:p>
            <a:pPr marL="742950" lvl="2" indent="-342900" eaLnBrk="1" hangingPunct="1">
              <a:buClr>
                <a:srgbClr val="004990"/>
              </a:buClr>
              <a:buSzPct val="104000"/>
              <a:buFont typeface="Arial" pitchFamily="34" charset="0"/>
              <a:buChar char="•"/>
            </a:pPr>
            <a:r>
              <a:rPr lang="en-US" altLang="en-US" sz="2000" dirty="0" smtClean="0"/>
              <a:t>52 </a:t>
            </a:r>
            <a:r>
              <a:rPr lang="en-US" altLang="en-US" sz="2000" dirty="0"/>
              <a:t>completed for May </a:t>
            </a:r>
          </a:p>
          <a:p>
            <a:pPr marL="742950" lvl="2" indent="-342900" eaLnBrk="1" hangingPunct="1">
              <a:buClr>
                <a:srgbClr val="004990"/>
              </a:buClr>
              <a:buSzPct val="104000"/>
              <a:buFont typeface="Arial" pitchFamily="34" charset="0"/>
              <a:buChar char="•"/>
            </a:pPr>
            <a:r>
              <a:rPr lang="en-US" altLang="en-US" sz="2000" dirty="0" smtClean="0"/>
              <a:t>34 </a:t>
            </a:r>
            <a:r>
              <a:rPr lang="en-US" altLang="en-US" sz="2000" dirty="0"/>
              <a:t>completed for </a:t>
            </a:r>
            <a:r>
              <a:rPr lang="en-US" altLang="en-US" sz="2000" dirty="0" smtClean="0"/>
              <a:t>June</a:t>
            </a:r>
          </a:p>
          <a:p>
            <a:pPr marL="742950" lvl="2" indent="-342900" eaLnBrk="1" hangingPunct="1">
              <a:buClr>
                <a:srgbClr val="004990"/>
              </a:buClr>
              <a:buSzPct val="104000"/>
              <a:buFont typeface="Arial" pitchFamily="34" charset="0"/>
              <a:buChar char="•"/>
            </a:pPr>
            <a:r>
              <a:rPr lang="en-US" altLang="en-US" sz="2000" dirty="0" smtClean="0"/>
              <a:t>25 </a:t>
            </a:r>
            <a:r>
              <a:rPr lang="en-US" altLang="en-US" sz="2000" dirty="0"/>
              <a:t>completed for </a:t>
            </a:r>
            <a:r>
              <a:rPr lang="en-US" altLang="en-US" sz="2000" dirty="0" smtClean="0"/>
              <a:t>July</a:t>
            </a:r>
          </a:p>
          <a:p>
            <a:pPr marL="742950" lvl="2" indent="-342900" eaLnBrk="1" hangingPunct="1">
              <a:buClr>
                <a:srgbClr val="004990"/>
              </a:buClr>
              <a:buSzPct val="104000"/>
              <a:buFont typeface="Arial" pitchFamily="34" charset="0"/>
              <a:buChar char="•"/>
            </a:pPr>
            <a:r>
              <a:rPr lang="en-US" altLang="en-US" sz="2000" dirty="0" smtClean="0"/>
              <a:t>27 completed for August</a:t>
            </a:r>
          </a:p>
          <a:p>
            <a:pPr marL="742950" lvl="2" indent="-342900" eaLnBrk="1" hangingPunct="1">
              <a:buClr>
                <a:srgbClr val="004990"/>
              </a:buClr>
              <a:buSzPct val="104000"/>
              <a:buFont typeface="Arial" pitchFamily="34" charset="0"/>
              <a:buChar char="•"/>
            </a:pPr>
            <a:r>
              <a:rPr lang="en-US" altLang="en-US" sz="2000" dirty="0" smtClean="0"/>
              <a:t>35 completed for September </a:t>
            </a:r>
          </a:p>
          <a:p>
            <a:pPr marL="742950" lvl="2" indent="-342900" eaLnBrk="1" hangingPunct="1">
              <a:buClr>
                <a:srgbClr val="004990"/>
              </a:buClr>
              <a:buSzPct val="104000"/>
              <a:buFont typeface="Arial" pitchFamily="34" charset="0"/>
              <a:buChar char="•"/>
            </a:pPr>
            <a:r>
              <a:rPr lang="en-US" altLang="en-US" sz="2000" dirty="0" smtClean="0"/>
              <a:t>Report your QI process monthly:</a:t>
            </a:r>
            <a:r>
              <a:rPr lang="en-US" sz="2000" dirty="0" smtClean="0"/>
              <a:t> </a:t>
            </a:r>
          </a:p>
          <a:p>
            <a:pPr marL="457200" lvl="1" indent="0" eaLnBrk="1" hangingPunct="1">
              <a:buClr>
                <a:srgbClr val="004990"/>
              </a:buClr>
              <a:buSzPct val="104000"/>
              <a:buNone/>
            </a:pPr>
            <a:r>
              <a:rPr lang="en-US" altLang="en-US" sz="1800" dirty="0">
                <a:solidFill>
                  <a:srgbClr val="FF0000"/>
                </a:solidFill>
                <a:hlinkClick r:id="rId4"/>
              </a:rPr>
              <a:t>https://</a:t>
            </a:r>
            <a:r>
              <a:rPr lang="en-US" altLang="en-US" sz="1800" dirty="0" smtClean="0">
                <a:solidFill>
                  <a:srgbClr val="FF0000"/>
                </a:solidFill>
                <a:hlinkClick r:id="rId4"/>
              </a:rPr>
              <a:t>www.surveymonkey.com/r/876BS2C</a:t>
            </a:r>
            <a:endParaRPr lang="en-US" altLang="en-US" sz="1800" dirty="0" smtClean="0">
              <a:solidFill>
                <a:srgbClr val="FF0000"/>
              </a:solidFill>
            </a:endParaRPr>
          </a:p>
          <a:p>
            <a:pPr marL="457200" lvl="1" indent="0" eaLnBrk="1" hangingPunct="1">
              <a:buClr>
                <a:srgbClr val="004990"/>
              </a:buClr>
              <a:buSzPct val="104000"/>
              <a:buNone/>
            </a:pPr>
            <a:endParaRPr lang="en-US" altLang="en-US" sz="2000" dirty="0" smtClean="0">
              <a:solidFill>
                <a:srgbClr val="FF0000"/>
              </a:solidFill>
            </a:endParaRPr>
          </a:p>
        </p:txBody>
      </p:sp>
    </p:spTree>
    <p:extLst>
      <p:ext uri="{BB962C8B-B14F-4D97-AF65-F5344CB8AC3E}">
        <p14:creationId xmlns:p14="http://schemas.microsoft.com/office/powerpoint/2010/main" val="4111788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Obstetrics</a:t>
            </a:r>
          </a:p>
        </p:txBody>
      </p:sp>
      <p:sp>
        <p:nvSpPr>
          <p:cNvPr id="19459" name="Content Placeholder 2"/>
          <p:cNvSpPr>
            <a:spLocks noGrp="1"/>
          </p:cNvSpPr>
          <p:nvPr>
            <p:ph idx="1"/>
          </p:nvPr>
        </p:nvSpPr>
        <p:spPr>
          <a:xfrm>
            <a:off x="368300" y="1876425"/>
            <a:ext cx="8372475" cy="3800475"/>
          </a:xfrm>
        </p:spPr>
        <p:txBody>
          <a:bodyPr/>
          <a:lstStyle/>
          <a:p>
            <a:r>
              <a:rPr lang="en-US" altLang="en-US" dirty="0" smtClean="0"/>
              <a:t>Facilities:</a:t>
            </a:r>
          </a:p>
          <a:p>
            <a:pPr lvl="1"/>
            <a:r>
              <a:rPr lang="en-US" altLang="en-US" sz="2400" dirty="0" smtClean="0"/>
              <a:t>16 remodeled LDR’s</a:t>
            </a:r>
          </a:p>
          <a:p>
            <a:pPr lvl="1"/>
            <a:r>
              <a:rPr lang="en-US" altLang="en-US" sz="2400" dirty="0" smtClean="0"/>
              <a:t>37 remodeled post-partum beds</a:t>
            </a:r>
          </a:p>
          <a:p>
            <a:pPr lvl="1"/>
            <a:r>
              <a:rPr lang="en-US" altLang="en-US" sz="2400" dirty="0" smtClean="0"/>
              <a:t>3 surgical suites</a:t>
            </a:r>
          </a:p>
          <a:p>
            <a:r>
              <a:rPr lang="en-US" altLang="en-US" dirty="0" smtClean="0"/>
              <a:t>Volumes:</a:t>
            </a:r>
          </a:p>
          <a:p>
            <a:pPr lvl="1"/>
            <a:r>
              <a:rPr lang="en-US" altLang="en-US" sz="2400" dirty="0" smtClean="0"/>
              <a:t>3200 deliveries per year</a:t>
            </a:r>
          </a:p>
          <a:p>
            <a:pPr lvl="1"/>
            <a:r>
              <a:rPr lang="en-US" altLang="en-US" sz="2400" dirty="0" smtClean="0"/>
              <a:t>10% of OB volume is high risk</a:t>
            </a:r>
          </a:p>
        </p:txBody>
      </p:sp>
      <p:sp>
        <p:nvSpPr>
          <p:cNvPr id="4" name="Slide Number Placeholder 3"/>
          <p:cNvSpPr>
            <a:spLocks noGrp="1"/>
          </p:cNvSpPr>
          <p:nvPr>
            <p:ph type="sldNum" sz="quarter" idx="10"/>
          </p:nvPr>
        </p:nvSpPr>
        <p:spPr/>
        <p:txBody>
          <a:bodyPr/>
          <a:lstStyle/>
          <a:p>
            <a:pPr>
              <a:defRPr/>
            </a:pPr>
            <a:fld id="{C42D5523-B4D7-4F00-AB76-1F8226DC1BBE}" type="slidenum">
              <a:rPr lang="en-US" smtClean="0">
                <a:solidFill>
                  <a:prstClr val="black">
                    <a:tint val="75000"/>
                  </a:prstClr>
                </a:solidFill>
              </a:rPr>
              <a:pPr>
                <a:defRPr/>
              </a:pPr>
              <a:t>40</a:t>
            </a:fld>
            <a:endParaRPr lang="en-US" dirty="0">
              <a:solidFill>
                <a:prstClr val="black">
                  <a:tint val="75000"/>
                </a:prstClr>
              </a:solidFill>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506413"/>
            <a:ext cx="3235325"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2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6563" y="319088"/>
            <a:ext cx="8383587" cy="919162"/>
          </a:xfrm>
        </p:spPr>
        <p:txBody>
          <a:bodyPr/>
          <a:lstStyle/>
          <a:p>
            <a:r>
              <a:rPr lang="en-US" altLang="en-US" dirty="0" smtClean="0"/>
              <a:t>NICU</a:t>
            </a:r>
          </a:p>
        </p:txBody>
      </p:sp>
      <p:sp>
        <p:nvSpPr>
          <p:cNvPr id="20483" name="Content Placeholder 2"/>
          <p:cNvSpPr>
            <a:spLocks noGrp="1"/>
          </p:cNvSpPr>
          <p:nvPr>
            <p:ph idx="1"/>
          </p:nvPr>
        </p:nvSpPr>
        <p:spPr>
          <a:xfrm>
            <a:off x="436563" y="1195388"/>
            <a:ext cx="7419975" cy="5103812"/>
          </a:xfrm>
        </p:spPr>
        <p:txBody>
          <a:bodyPr/>
          <a:lstStyle/>
          <a:p>
            <a:r>
              <a:rPr lang="en-US" altLang="en-US" sz="2400" dirty="0" smtClean="0"/>
              <a:t>Facilities:</a:t>
            </a:r>
          </a:p>
          <a:p>
            <a:pPr lvl="1"/>
            <a:r>
              <a:rPr lang="en-US" altLang="en-US" sz="2400" dirty="0" smtClean="0"/>
              <a:t>22 single room NICU</a:t>
            </a:r>
          </a:p>
          <a:p>
            <a:pPr lvl="1"/>
            <a:r>
              <a:rPr lang="en-US" altLang="en-US" sz="2400" dirty="0" smtClean="0"/>
              <a:t>12 Level III beds</a:t>
            </a:r>
          </a:p>
          <a:p>
            <a:pPr lvl="1"/>
            <a:r>
              <a:rPr lang="en-US" altLang="en-US" sz="2400" dirty="0" smtClean="0"/>
              <a:t>23 Level II beds</a:t>
            </a:r>
          </a:p>
          <a:p>
            <a:pPr lvl="1"/>
            <a:r>
              <a:rPr lang="en-US" altLang="en-US" sz="2400" dirty="0" smtClean="0"/>
              <a:t>Ronald McDonald Family and Sleep Rooms</a:t>
            </a:r>
          </a:p>
          <a:p>
            <a:r>
              <a:rPr lang="en-US" altLang="en-US" sz="2400" dirty="0" smtClean="0"/>
              <a:t>Volumes:</a:t>
            </a:r>
          </a:p>
          <a:p>
            <a:pPr lvl="1"/>
            <a:r>
              <a:rPr lang="en-US" altLang="en-US" sz="2400" dirty="0" smtClean="0"/>
              <a:t>Yearly average of 49 &lt; 1500 gram infants</a:t>
            </a:r>
          </a:p>
          <a:p>
            <a:pPr lvl="1"/>
            <a:r>
              <a:rPr lang="en-US" altLang="en-US" sz="2400" dirty="0" smtClean="0"/>
              <a:t>Over 360 NICU discharges per year</a:t>
            </a:r>
          </a:p>
          <a:p>
            <a:pPr lvl="1"/>
            <a:r>
              <a:rPr lang="en-US" altLang="en-US" sz="2400" dirty="0" smtClean="0"/>
              <a:t>11% of deliveries are admitted to NICU</a:t>
            </a:r>
          </a:p>
          <a:p>
            <a:endParaRPr lang="en-US" altLang="en-US" sz="2400" dirty="0" smtClean="0"/>
          </a:p>
        </p:txBody>
      </p:sp>
      <p:sp>
        <p:nvSpPr>
          <p:cNvPr id="4" name="Slide Number Placeholder 3"/>
          <p:cNvSpPr>
            <a:spLocks noGrp="1"/>
          </p:cNvSpPr>
          <p:nvPr>
            <p:ph type="sldNum" sz="quarter" idx="10"/>
          </p:nvPr>
        </p:nvSpPr>
        <p:spPr/>
        <p:txBody>
          <a:bodyPr/>
          <a:lstStyle/>
          <a:p>
            <a:pPr>
              <a:defRPr/>
            </a:pPr>
            <a:fld id="{C39F6F4A-928F-48E8-B3C1-FB53D2068F91}" type="slidenum">
              <a:rPr lang="en-US" smtClean="0">
                <a:solidFill>
                  <a:prstClr val="black">
                    <a:tint val="75000"/>
                  </a:prstClr>
                </a:solidFill>
              </a:rPr>
              <a:pPr>
                <a:defRPr/>
              </a:pPr>
              <a:t>41</a:t>
            </a:fld>
            <a:endParaRPr lang="en-US" dirty="0">
              <a:solidFill>
                <a:prstClr val="black">
                  <a:tint val="75000"/>
                </a:prstClr>
              </a:solidFill>
            </a:endParaRPr>
          </a:p>
        </p:txBody>
      </p:sp>
      <p:pic>
        <p:nvPicPr>
          <p:cNvPr id="20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4650"/>
            <a:ext cx="30480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189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Obstetrical Staff</a:t>
            </a:r>
            <a:endParaRPr lang="en-US" dirty="0"/>
          </a:p>
        </p:txBody>
      </p:sp>
      <p:sp>
        <p:nvSpPr>
          <p:cNvPr id="3" name="Content Placeholder 2"/>
          <p:cNvSpPr>
            <a:spLocks noGrp="1"/>
          </p:cNvSpPr>
          <p:nvPr>
            <p:ph idx="1"/>
          </p:nvPr>
        </p:nvSpPr>
        <p:spPr/>
        <p:txBody>
          <a:bodyPr/>
          <a:lstStyle/>
          <a:p>
            <a:r>
              <a:rPr lang="en-US" dirty="0" smtClean="0"/>
              <a:t>35 Obstetricians</a:t>
            </a:r>
          </a:p>
          <a:p>
            <a:r>
              <a:rPr lang="en-US" dirty="0" smtClean="0"/>
              <a:t>63 Labor and Delivery RN’s</a:t>
            </a:r>
          </a:p>
          <a:p>
            <a:r>
              <a:rPr lang="en-US" dirty="0" smtClean="0"/>
              <a:t>55 Mother Baby RN’s</a:t>
            </a:r>
          </a:p>
          <a:p>
            <a:r>
              <a:rPr lang="en-US" dirty="0" smtClean="0"/>
              <a:t>17 OB Clerical Assistants </a:t>
            </a:r>
          </a:p>
          <a:p>
            <a:r>
              <a:rPr lang="en-US" dirty="0" smtClean="0"/>
              <a:t>10 Lactation Consultants</a:t>
            </a:r>
          </a:p>
          <a:p>
            <a:r>
              <a:rPr lang="en-US" dirty="0" smtClean="0"/>
              <a:t>7 PCT’s</a:t>
            </a:r>
          </a:p>
          <a:p>
            <a:r>
              <a:rPr lang="en-US" dirty="0" smtClean="0"/>
              <a:t>22 OB Techs</a:t>
            </a:r>
          </a:p>
          <a:p>
            <a:pPr marL="449263" lvl="1" indent="0">
              <a:buNone/>
            </a:pPr>
            <a:endParaRPr lang="en-US" dirty="0"/>
          </a:p>
        </p:txBody>
      </p:sp>
    </p:spTree>
    <p:extLst>
      <p:ext uri="{BB962C8B-B14F-4D97-AF65-F5344CB8AC3E}">
        <p14:creationId xmlns:p14="http://schemas.microsoft.com/office/powerpoint/2010/main" val="195802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ctrTitle"/>
          </p:nvPr>
        </p:nvSpPr>
        <p:spPr>
          <a:xfrm>
            <a:off x="685800" y="228600"/>
            <a:ext cx="7772400" cy="762000"/>
          </a:xfrm>
        </p:spPr>
        <p:txBody>
          <a:bodyPr>
            <a:normAutofit fontScale="90000"/>
          </a:bodyPr>
          <a:lstStyle/>
          <a:p>
            <a:r>
              <a:rPr lang="en-US" altLang="en-US" dirty="0" smtClean="0"/>
              <a:t>Edward Hospital Project Team</a:t>
            </a:r>
          </a:p>
        </p:txBody>
      </p:sp>
      <p:sp>
        <p:nvSpPr>
          <p:cNvPr id="6147" name="Rectangle 5"/>
          <p:cNvSpPr>
            <a:spLocks noGrp="1" noChangeArrowheads="1"/>
          </p:cNvSpPr>
          <p:nvPr>
            <p:ph type="subTitle" idx="1"/>
          </p:nvPr>
        </p:nvSpPr>
        <p:spPr>
          <a:xfrm>
            <a:off x="609600" y="1219200"/>
            <a:ext cx="7848600" cy="4267200"/>
          </a:xfrm>
        </p:spPr>
        <p:txBody>
          <a:bodyPr>
            <a:normAutofit lnSpcReduction="10000"/>
          </a:bodyPr>
          <a:lstStyle/>
          <a:p>
            <a:pPr marL="457200" indent="-457200" algn="l">
              <a:buFont typeface="Arial" pitchFamily="34" charset="0"/>
              <a:buChar char="•"/>
            </a:pPr>
            <a:r>
              <a:rPr lang="en-US" altLang="en-US" dirty="0" smtClean="0"/>
              <a:t>Pat Bradley, RNC, BSN – Project Team Leader</a:t>
            </a:r>
          </a:p>
          <a:p>
            <a:pPr marL="457200" indent="-457200" algn="l">
              <a:buFont typeface="Arial" pitchFamily="34" charset="0"/>
              <a:buChar char="•"/>
            </a:pPr>
            <a:r>
              <a:rPr lang="en-US" altLang="en-US" dirty="0" smtClean="0"/>
              <a:t>Jill Moran, MD – Physician Champion</a:t>
            </a:r>
          </a:p>
          <a:p>
            <a:pPr marL="457200" indent="-457200">
              <a:buFont typeface="Arial" pitchFamily="34" charset="0"/>
              <a:buChar char="•"/>
            </a:pPr>
            <a:r>
              <a:rPr lang="en-US" altLang="en-US" dirty="0" smtClean="0"/>
              <a:t>Diane Fitzpatrick, RNC, BSN – </a:t>
            </a:r>
            <a:r>
              <a:rPr lang="en-US" altLang="en-US" dirty="0"/>
              <a:t>Nurse </a:t>
            </a:r>
            <a:r>
              <a:rPr lang="en-US" altLang="en-US" dirty="0" smtClean="0"/>
              <a:t>Champion</a:t>
            </a:r>
          </a:p>
          <a:p>
            <a:pPr marL="457200" indent="-457200">
              <a:buFont typeface="Arial" pitchFamily="34" charset="0"/>
              <a:buChar char="•"/>
            </a:pPr>
            <a:r>
              <a:rPr lang="en-US" altLang="en-US" dirty="0" smtClean="0"/>
              <a:t>Melinda </a:t>
            </a:r>
            <a:r>
              <a:rPr lang="en-US" altLang="en-US" dirty="0"/>
              <a:t>Panzarella, RNC, MSN, MBA – Quality Lead</a:t>
            </a:r>
          </a:p>
          <a:p>
            <a:pPr marL="457200" indent="-457200" algn="l">
              <a:buFont typeface="Arial" pitchFamily="34" charset="0"/>
              <a:buChar char="•"/>
            </a:pPr>
            <a:r>
              <a:rPr lang="en-US" altLang="en-US" dirty="0" smtClean="0"/>
              <a:t>Elaine Rea – Birth Certificate Representative</a:t>
            </a:r>
          </a:p>
          <a:p>
            <a:pPr marL="457200" indent="-457200" algn="l">
              <a:buFont typeface="Arial" pitchFamily="34" charset="0"/>
              <a:buChar char="•"/>
            </a:pPr>
            <a:r>
              <a:rPr lang="en-US" altLang="en-US" dirty="0" smtClean="0"/>
              <a:t>Linda Machtan – Birth Certificate Representative</a:t>
            </a:r>
          </a:p>
          <a:p>
            <a:pPr algn="l">
              <a:buFontTx/>
              <a:buChar char="•"/>
            </a:pPr>
            <a:endParaRPr lang="en-US" altLang="en-US" dirty="0" smtClean="0"/>
          </a:p>
          <a:p>
            <a:pPr algn="l">
              <a:buFontTx/>
              <a:buChar char="•"/>
            </a:pPr>
            <a:endParaRPr lang="en-US" altLang="en-US" dirty="0" smtClean="0"/>
          </a:p>
          <a:p>
            <a:pPr lvl="1" algn="l">
              <a:buFontTx/>
              <a:buChar char="–"/>
            </a:pPr>
            <a:endParaRPr lang="en-US" altLang="en-US" dirty="0" smtClean="0"/>
          </a:p>
          <a:p>
            <a:pPr lvl="1" algn="l">
              <a:buFontTx/>
              <a:buChar char="–"/>
            </a:pPr>
            <a:endParaRPr lang="en-US" altLang="en-US" dirty="0" smtClean="0"/>
          </a:p>
          <a:p>
            <a:pPr lvl="1" algn="l"/>
            <a:endParaRPr lang="en-US" altLang="en-US" dirty="0" smtClean="0"/>
          </a:p>
          <a:p>
            <a:pPr algn="l"/>
            <a:endParaRPr lang="en-US" altLang="en-US" dirty="0" smtClean="0"/>
          </a:p>
        </p:txBody>
      </p:sp>
    </p:spTree>
    <p:extLst>
      <p:ext uri="{BB962C8B-B14F-4D97-AF65-F5344CB8AC3E}">
        <p14:creationId xmlns:p14="http://schemas.microsoft.com/office/powerpoint/2010/main" val="17789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Process Flow Diagram-Initial</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458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498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Overall Accuracy for 2014 Baseline Data Revealed at the ILPQC Face To Face</a:t>
            </a:r>
            <a:endParaRPr lang="en-US" sz="3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21" y="1371600"/>
            <a:ext cx="6858958" cy="4715246"/>
          </a:xfrm>
          <a:prstGeom prst="rect">
            <a:avLst/>
          </a:prstGeom>
        </p:spPr>
      </p:pic>
    </p:spTree>
    <p:extLst>
      <p:ext uri="{BB962C8B-B14F-4D97-AF65-F5344CB8AC3E}">
        <p14:creationId xmlns:p14="http://schemas.microsoft.com/office/powerpoint/2010/main" val="3256108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Changes</a:t>
            </a:r>
          </a:p>
        </p:txBody>
      </p:sp>
      <p:sp>
        <p:nvSpPr>
          <p:cNvPr id="16387" name="Rectangle 3"/>
          <p:cNvSpPr>
            <a:spLocks noGrp="1" noChangeArrowheads="1"/>
          </p:cNvSpPr>
          <p:nvPr>
            <p:ph idx="1"/>
          </p:nvPr>
        </p:nvSpPr>
        <p:spPr/>
        <p:txBody>
          <a:bodyPr/>
          <a:lstStyle/>
          <a:p>
            <a:r>
              <a:rPr lang="en-US" altLang="en-US" dirty="0" smtClean="0"/>
              <a:t>Education for nurses and birth certificate clerks</a:t>
            </a:r>
          </a:p>
          <a:p>
            <a:pPr lvl="1"/>
            <a:r>
              <a:rPr lang="en-US" altLang="en-US" dirty="0" smtClean="0"/>
              <a:t>Job responsibility. Who fills in which fields?</a:t>
            </a:r>
          </a:p>
          <a:p>
            <a:pPr lvl="1"/>
            <a:r>
              <a:rPr lang="en-US" altLang="en-US" dirty="0" smtClean="0"/>
              <a:t>Definitions of fields. What does each field mean?</a:t>
            </a:r>
          </a:p>
          <a:p>
            <a:pPr lvl="1"/>
            <a:r>
              <a:rPr lang="en-US" altLang="en-US" dirty="0" smtClean="0"/>
              <a:t>Where to look for missing information? </a:t>
            </a:r>
          </a:p>
          <a:p>
            <a:pPr lvl="1"/>
            <a:r>
              <a:rPr lang="en-US" altLang="en-US" dirty="0" smtClean="0"/>
              <a:t>How do you handle information that is not available or conflicting?</a:t>
            </a:r>
          </a:p>
          <a:p>
            <a:pPr>
              <a:buFontTx/>
              <a:buNone/>
            </a:pPr>
            <a:endParaRPr lang="en-US" altLang="en-US" dirty="0" smtClean="0"/>
          </a:p>
        </p:txBody>
      </p:sp>
    </p:spTree>
    <p:extLst>
      <p:ext uri="{BB962C8B-B14F-4D97-AF65-F5344CB8AC3E}">
        <p14:creationId xmlns:p14="http://schemas.microsoft.com/office/powerpoint/2010/main" val="3581938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Birth Certificate </a:t>
            </a:r>
            <a:br>
              <a:rPr lang="en-US" dirty="0" smtClean="0"/>
            </a:br>
            <a:r>
              <a:rPr lang="en-US" dirty="0" smtClean="0"/>
              <a:t>Accuracy for 2015</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126" y="1295400"/>
            <a:ext cx="6963747" cy="4758104"/>
          </a:xfrm>
          <a:prstGeom prst="rect">
            <a:avLst/>
          </a:prstGeom>
        </p:spPr>
      </p:pic>
    </p:spTree>
    <p:extLst>
      <p:ext uri="{BB962C8B-B14F-4D97-AF65-F5344CB8AC3E}">
        <p14:creationId xmlns:p14="http://schemas.microsoft.com/office/powerpoint/2010/main" val="1917032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Variable # 17</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889" y="1045191"/>
            <a:ext cx="6982311" cy="5036891"/>
          </a:xfrm>
          <a:prstGeom prst="rect">
            <a:avLst/>
          </a:prstGeom>
        </p:spPr>
      </p:pic>
    </p:spTree>
    <p:extLst>
      <p:ext uri="{BB962C8B-B14F-4D97-AF65-F5344CB8AC3E}">
        <p14:creationId xmlns:p14="http://schemas.microsoft.com/office/powerpoint/2010/main" val="3134518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Variable # 17</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653" y="1023212"/>
            <a:ext cx="7053747" cy="5016002"/>
          </a:xfrm>
          <a:prstGeom prst="rect">
            <a:avLst/>
          </a:prstGeom>
        </p:spPr>
      </p:pic>
    </p:spTree>
    <p:extLst>
      <p:ext uri="{BB962C8B-B14F-4D97-AF65-F5344CB8AC3E}">
        <p14:creationId xmlns:p14="http://schemas.microsoft.com/office/powerpoint/2010/main" val="266170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anose="02020502050305020303" pitchFamily="18" charset="0"/>
              </a:rPr>
              <a:t>BC Accuracy September Data:</a:t>
            </a:r>
            <a:br>
              <a:rPr lang="en-US" altLang="en-US" sz="4000" b="1" dirty="0" smtClean="0">
                <a:solidFill>
                  <a:srgbClr val="F58466"/>
                </a:solidFill>
                <a:latin typeface="Goudy Old Style" panose="02020502050305020303" pitchFamily="18" charset="0"/>
              </a:rPr>
            </a:br>
            <a:r>
              <a:rPr lang="en-US" altLang="en-US" sz="4000" b="1" dirty="0" smtClean="0">
                <a:solidFill>
                  <a:srgbClr val="F58466"/>
                </a:solidFill>
                <a:latin typeface="Goudy Old Style" panose="02020502050305020303" pitchFamily="18" charset="0"/>
              </a:rPr>
              <a:t>All Variables</a:t>
            </a:r>
            <a:endParaRPr lang="en-US" altLang="en-US" sz="2800" b="1" dirty="0" smtClean="0">
              <a:solidFill>
                <a:srgbClr val="F58466"/>
              </a:solidFill>
              <a:latin typeface="Goudy Old Style" panose="02020502050305020303" pitchFamily="18" charset="0"/>
            </a:endParaRPr>
          </a:p>
        </p:txBody>
      </p:sp>
      <p:sp>
        <p:nvSpPr>
          <p:cNvPr id="4099" name="TextBox 1"/>
          <p:cNvSpPr txBox="1">
            <a:spLocks noChangeArrowheads="1"/>
          </p:cNvSpPr>
          <p:nvPr/>
        </p:nvSpPr>
        <p:spPr bwMode="auto">
          <a:xfrm>
            <a:off x="838200" y="6096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100" name="TextBox 2"/>
          <p:cNvSpPr txBox="1">
            <a:spLocks noChangeArrowheads="1"/>
          </p:cNvSpPr>
          <p:nvPr/>
        </p:nvSpPr>
        <p:spPr bwMode="auto">
          <a:xfrm>
            <a:off x="-699" y="5335054"/>
            <a:ext cx="631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dirty="0" smtClean="0">
                <a:latin typeface="Arial" panose="020B0604020202020204" pitchFamily="34" charset="0"/>
              </a:rPr>
              <a:t>Goal = </a:t>
            </a:r>
            <a:r>
              <a:rPr lang="en-US" altLang="en-US" sz="1400" b="1" dirty="0" smtClean="0">
                <a:latin typeface="Arial" panose="020B0604020202020204" pitchFamily="34" charset="0"/>
              </a:rPr>
              <a:t>95.0% </a:t>
            </a:r>
            <a:r>
              <a:rPr lang="en-US" altLang="en-US" sz="1400" dirty="0" smtClean="0">
                <a:latin typeface="Arial" panose="020B0604020202020204" pitchFamily="34" charset="0"/>
              </a:rPr>
              <a:t>(red dashed line)</a:t>
            </a:r>
          </a:p>
          <a:p>
            <a:pPr>
              <a:spcBef>
                <a:spcPct val="0"/>
              </a:spcBef>
              <a:buFontTx/>
              <a:buNone/>
            </a:pPr>
            <a:r>
              <a:rPr lang="en-US" altLang="en-US" sz="1400" dirty="0" smtClean="0">
                <a:latin typeface="Arial" panose="020B0604020202020204" pitchFamily="34" charset="0"/>
              </a:rPr>
              <a:t>Baseline = </a:t>
            </a:r>
            <a:r>
              <a:rPr lang="en-US" altLang="en-US" sz="1400" b="1" dirty="0" smtClean="0">
                <a:latin typeface="Arial" panose="020B0604020202020204" pitchFamily="34" charset="0"/>
              </a:rPr>
              <a:t>87.0% </a:t>
            </a:r>
            <a:r>
              <a:rPr lang="en-US" altLang="en-US" sz="1400" dirty="0" smtClean="0">
                <a:latin typeface="Arial" panose="020B0604020202020204" pitchFamily="34" charset="0"/>
              </a:rPr>
              <a:t>(blue dash dot line)</a:t>
            </a:r>
          </a:p>
          <a:p>
            <a:pPr>
              <a:spcBef>
                <a:spcPct val="0"/>
              </a:spcBef>
              <a:buFontTx/>
              <a:buNone/>
            </a:pPr>
            <a:r>
              <a:rPr lang="en-US" altLang="en-US" sz="1400" dirty="0" smtClean="0">
                <a:latin typeface="Arial" panose="020B0604020202020204" pitchFamily="34" charset="0"/>
              </a:rPr>
              <a:t>Overall </a:t>
            </a:r>
            <a:r>
              <a:rPr lang="en-US" altLang="en-US" sz="1400" dirty="0">
                <a:latin typeface="Arial" panose="020B0604020202020204" pitchFamily="34" charset="0"/>
              </a:rPr>
              <a:t>accuracy for all 17 </a:t>
            </a:r>
            <a:r>
              <a:rPr lang="en-US" altLang="en-US" sz="1400" dirty="0" smtClean="0">
                <a:latin typeface="Arial" panose="020B0604020202020204" pitchFamily="34" charset="0"/>
              </a:rPr>
              <a:t>variables for September </a:t>
            </a:r>
            <a:r>
              <a:rPr lang="en-US" altLang="en-US" sz="1400" dirty="0">
                <a:latin typeface="Arial" panose="020B0604020202020204" pitchFamily="34" charset="0"/>
              </a:rPr>
              <a:t>= </a:t>
            </a:r>
            <a:r>
              <a:rPr lang="en-US" altLang="en-US" sz="1400" b="1" dirty="0" smtClean="0">
                <a:latin typeface="Arial" panose="020B0604020202020204" pitchFamily="34" charset="0"/>
              </a:rPr>
              <a:t>95.3% </a:t>
            </a:r>
            <a:r>
              <a:rPr lang="en-US" altLang="en-US" sz="1400" dirty="0" smtClean="0">
                <a:latin typeface="Arial" panose="020B0604020202020204" pitchFamily="34" charset="0"/>
              </a:rPr>
              <a:t>(black dotted line)</a:t>
            </a:r>
            <a:endParaRPr lang="en-US" altLang="en-US" sz="1400" b="1" dirty="0">
              <a:latin typeface="Arial" panose="020B0604020202020204" pitchFamily="34" charset="0"/>
            </a:endParaRPr>
          </a:p>
          <a:p>
            <a:pPr>
              <a:spcBef>
                <a:spcPct val="0"/>
              </a:spcBef>
              <a:buFontTx/>
              <a:buNone/>
            </a:pPr>
            <a:r>
              <a:rPr lang="en-US" altLang="en-US" sz="1400" b="1" dirty="0">
                <a:latin typeface="Arial" panose="020B0604020202020204" pitchFamily="34" charset="0"/>
              </a:rPr>
              <a:t>Total Hospitals </a:t>
            </a:r>
            <a:r>
              <a:rPr lang="en-US" altLang="en-US" sz="1400" b="1" dirty="0" smtClean="0">
                <a:latin typeface="Arial" panose="020B0604020202020204" pitchFamily="34" charset="0"/>
              </a:rPr>
              <a:t>Reporting August Data </a:t>
            </a:r>
            <a:r>
              <a:rPr lang="en-US" altLang="en-US" sz="1400" b="1" dirty="0">
                <a:latin typeface="Arial" panose="020B0604020202020204" pitchFamily="34" charset="0"/>
              </a:rPr>
              <a:t>= </a:t>
            </a:r>
            <a:r>
              <a:rPr lang="en-US" altLang="en-US" sz="1400" b="1" dirty="0" smtClean="0">
                <a:latin typeface="Arial" panose="020B0604020202020204" pitchFamily="34" charset="0"/>
              </a:rPr>
              <a:t>86</a:t>
            </a:r>
            <a:endParaRPr lang="en-US" altLang="en-US" sz="1400" b="1" dirty="0">
              <a:solidFill>
                <a:srgbClr val="FF0000"/>
              </a:solidFill>
              <a:latin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184344755"/>
              </p:ext>
            </p:extLst>
          </p:nvPr>
        </p:nvGraphicFramePr>
        <p:xfrm>
          <a:off x="-33337" y="1219199"/>
          <a:ext cx="9210675" cy="4191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71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00"/>
            <a:ext cx="8439150" cy="1854200"/>
          </a:xfrm>
        </p:spPr>
        <p:txBody>
          <a:bodyPr/>
          <a:lstStyle/>
          <a:p>
            <a:r>
              <a:rPr lang="en-US" dirty="0" smtClean="0"/>
              <a:t>Variable # 17-Do</a:t>
            </a:r>
            <a:endParaRPr lang="en-US" dirty="0"/>
          </a:p>
        </p:txBody>
      </p:sp>
      <p:sp>
        <p:nvSpPr>
          <p:cNvPr id="3" name="Content Placeholder 2"/>
          <p:cNvSpPr>
            <a:spLocks noGrp="1"/>
          </p:cNvSpPr>
          <p:nvPr>
            <p:ph idx="1"/>
          </p:nvPr>
        </p:nvSpPr>
        <p:spPr>
          <a:xfrm>
            <a:off x="304800" y="1524000"/>
            <a:ext cx="8372475" cy="4602163"/>
          </a:xfrm>
        </p:spPr>
        <p:txBody>
          <a:bodyPr>
            <a:normAutofit/>
          </a:bodyPr>
          <a:lstStyle/>
          <a:p>
            <a:pPr marL="0" indent="0">
              <a:buNone/>
            </a:pPr>
            <a:r>
              <a:rPr lang="en-US" b="1" i="1" dirty="0" smtClean="0"/>
              <a:t>How the infant is being fed</a:t>
            </a:r>
          </a:p>
          <a:p>
            <a:r>
              <a:rPr lang="en-US" dirty="0" smtClean="0"/>
              <a:t>Responsibilities for birth certificate worksheet not performed as originally assigned</a:t>
            </a:r>
          </a:p>
          <a:p>
            <a:r>
              <a:rPr lang="en-US" dirty="0" smtClean="0"/>
              <a:t>Data decreased in accuracy each month</a:t>
            </a:r>
          </a:p>
          <a:p>
            <a:r>
              <a:rPr lang="en-US" dirty="0" smtClean="0"/>
              <a:t>Decrease in data all associated with formula fed infants</a:t>
            </a:r>
          </a:p>
          <a:p>
            <a:endParaRPr lang="en-US" dirty="0" smtClean="0"/>
          </a:p>
        </p:txBody>
      </p:sp>
    </p:spTree>
    <p:extLst>
      <p:ext uri="{BB962C8B-B14F-4D97-AF65-F5344CB8AC3E}">
        <p14:creationId xmlns:p14="http://schemas.microsoft.com/office/powerpoint/2010/main" val="4076965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Quality Improvement Activity-Do</a:t>
            </a:r>
            <a:endParaRPr lang="en-US" dirty="0"/>
          </a:p>
        </p:txBody>
      </p:sp>
      <p:sp>
        <p:nvSpPr>
          <p:cNvPr id="3" name="Content Placeholder 2"/>
          <p:cNvSpPr>
            <a:spLocks noGrp="1"/>
          </p:cNvSpPr>
          <p:nvPr>
            <p:ph idx="1"/>
          </p:nvPr>
        </p:nvSpPr>
        <p:spPr>
          <a:xfrm>
            <a:off x="381000" y="1143000"/>
            <a:ext cx="8372475" cy="4602163"/>
          </a:xfrm>
        </p:spPr>
        <p:txBody>
          <a:bodyPr/>
          <a:lstStyle/>
          <a:p>
            <a:pPr marL="0" indent="0">
              <a:buNone/>
            </a:pPr>
            <a:endParaRPr lang="en-US" dirty="0" smtClean="0"/>
          </a:p>
          <a:p>
            <a:pPr marL="0" indent="0">
              <a:buNone/>
            </a:pPr>
            <a:r>
              <a:rPr lang="en-US" dirty="0" smtClean="0"/>
              <a:t>It was discovered for the variable “</a:t>
            </a:r>
            <a:r>
              <a:rPr lang="en-US" b="1" i="1" dirty="0" smtClean="0"/>
              <a:t>How the infant is being fed” </a:t>
            </a:r>
            <a:r>
              <a:rPr lang="en-US" dirty="0" smtClean="0"/>
              <a:t>there was a break in communication on transfer to M/B unit. Formula fed babies were marked as breastfeeding</a:t>
            </a:r>
            <a:endParaRPr lang="en-US" b="1" i="1"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2246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Process Flow Diagram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4582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Shape 1"/>
          <p:cNvSpPr/>
          <p:nvPr/>
        </p:nvSpPr>
        <p:spPr>
          <a:xfrm rot="16200000">
            <a:off x="4114800" y="-533400"/>
            <a:ext cx="3276600" cy="6324600"/>
          </a:xfrm>
          <a:prstGeom prst="corner">
            <a:avLst>
              <a:gd name="adj1" fmla="val 50000"/>
              <a:gd name="adj2" fmla="val 5918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2670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in Responsibilities-ACT</a:t>
            </a:r>
            <a:endParaRPr lang="en-US" dirty="0"/>
          </a:p>
        </p:txBody>
      </p:sp>
      <p:sp>
        <p:nvSpPr>
          <p:cNvPr id="3" name="Content Placeholder 2"/>
          <p:cNvSpPr>
            <a:spLocks noGrp="1"/>
          </p:cNvSpPr>
          <p:nvPr>
            <p:ph idx="1"/>
          </p:nvPr>
        </p:nvSpPr>
        <p:spPr>
          <a:xfrm>
            <a:off x="436563" y="1371600"/>
            <a:ext cx="8372475" cy="4805363"/>
          </a:xfrm>
        </p:spPr>
        <p:txBody>
          <a:bodyPr/>
          <a:lstStyle/>
          <a:p>
            <a:pPr marL="0" indent="0">
              <a:buNone/>
            </a:pPr>
            <a:r>
              <a:rPr lang="en-US" dirty="0" smtClean="0"/>
              <a:t>Reiterate job responsibilities to L&amp;D RN, M/B RN, and OB Clerical Assistants</a:t>
            </a:r>
          </a:p>
          <a:p>
            <a:r>
              <a:rPr lang="en-US" dirty="0" smtClean="0"/>
              <a:t>L&amp;D is to leave newborn information blank</a:t>
            </a:r>
          </a:p>
          <a:p>
            <a:r>
              <a:rPr lang="en-US" dirty="0" smtClean="0"/>
              <a:t>M/B is to complete unanswered questions on birth certificate, after “Head to Toe Assessment” </a:t>
            </a:r>
          </a:p>
          <a:p>
            <a:r>
              <a:rPr lang="en-US" dirty="0" smtClean="0"/>
              <a:t>OB Clerical Assistants re-educated on waiting until completed birth certificate worksheet before entering data into IVRS.</a:t>
            </a:r>
          </a:p>
          <a:p>
            <a:endParaRPr lang="en-US" dirty="0" smtClean="0"/>
          </a:p>
          <a:p>
            <a:endParaRPr lang="en-US" dirty="0" smtClean="0"/>
          </a:p>
        </p:txBody>
      </p:sp>
    </p:spTree>
    <p:extLst>
      <p:ext uri="{BB962C8B-B14F-4D97-AF65-F5344CB8AC3E}">
        <p14:creationId xmlns:p14="http://schemas.microsoft.com/office/powerpoint/2010/main" val="575311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Process Flow Diagram-Act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66800"/>
            <a:ext cx="6720347" cy="4905730"/>
          </a:xfrm>
          <a:prstGeom prst="rect">
            <a:avLst/>
          </a:prstGeom>
        </p:spPr>
      </p:pic>
    </p:spTree>
    <p:extLst>
      <p:ext uri="{BB962C8B-B14F-4D97-AF65-F5344CB8AC3E}">
        <p14:creationId xmlns:p14="http://schemas.microsoft.com/office/powerpoint/2010/main" val="1566973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Unit Media Campaign Highlighting November Variable # 17 Goals of 95% accuracy or better</a:t>
            </a:r>
          </a:p>
          <a:p>
            <a:r>
              <a:rPr lang="en-US" dirty="0" smtClean="0"/>
              <a:t>Email correspondence</a:t>
            </a:r>
          </a:p>
          <a:p>
            <a:r>
              <a:rPr lang="en-US" dirty="0" smtClean="0"/>
              <a:t>Bulletin Board Visuals of Process and Definitions</a:t>
            </a:r>
          </a:p>
          <a:p>
            <a:r>
              <a:rPr lang="en-US" dirty="0" smtClean="0"/>
              <a:t>Break Room and Staff Washroom Postings</a:t>
            </a:r>
          </a:p>
          <a:p>
            <a:r>
              <a:rPr lang="en-US" dirty="0" smtClean="0"/>
              <a:t>Mid November Progress Report to Staff</a:t>
            </a:r>
          </a:p>
          <a:p>
            <a:pPr marL="0" indent="0">
              <a:buNone/>
            </a:pPr>
            <a:endParaRPr lang="en-US" dirty="0"/>
          </a:p>
        </p:txBody>
      </p:sp>
      <p:sp>
        <p:nvSpPr>
          <p:cNvPr id="4" name="Title 1"/>
          <p:cNvSpPr>
            <a:spLocks noGrp="1"/>
          </p:cNvSpPr>
          <p:nvPr>
            <p:ph type="title"/>
          </p:nvPr>
        </p:nvSpPr>
        <p:spPr/>
        <p:txBody>
          <a:bodyPr/>
          <a:lstStyle/>
          <a:p>
            <a:r>
              <a:rPr lang="en-US" dirty="0" smtClean="0"/>
              <a:t>Act-Other Activities Planned</a:t>
            </a:r>
            <a:endParaRPr lang="en-US" dirty="0"/>
          </a:p>
        </p:txBody>
      </p:sp>
    </p:spTree>
    <p:extLst>
      <p:ext uri="{BB962C8B-B14F-4D97-AF65-F5344CB8AC3E}">
        <p14:creationId xmlns:p14="http://schemas.microsoft.com/office/powerpoint/2010/main" val="1754562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a:t>
            </a:r>
            <a:endParaRPr lang="en-US" dirty="0"/>
          </a:p>
        </p:txBody>
      </p:sp>
      <p:sp>
        <p:nvSpPr>
          <p:cNvPr id="3" name="Content Placeholder 2"/>
          <p:cNvSpPr>
            <a:spLocks noGrp="1"/>
          </p:cNvSpPr>
          <p:nvPr>
            <p:ph idx="1"/>
          </p:nvPr>
        </p:nvSpPr>
        <p:spPr/>
        <p:txBody>
          <a:bodyPr/>
          <a:lstStyle/>
          <a:p>
            <a:r>
              <a:rPr lang="en-US" dirty="0" smtClean="0"/>
              <a:t>Goal to reach 95% Accuracy with November Data</a:t>
            </a:r>
          </a:p>
          <a:p>
            <a:r>
              <a:rPr lang="en-US" dirty="0" smtClean="0"/>
              <a:t>If Goal Met we will continue with new Process Flow</a:t>
            </a:r>
          </a:p>
          <a:p>
            <a:r>
              <a:rPr lang="en-US" dirty="0" smtClean="0"/>
              <a:t>If Goal not Met, Barriers will be identified and process change will take place or individuals will receive council and or reeducation</a:t>
            </a:r>
          </a:p>
        </p:txBody>
      </p:sp>
    </p:spTree>
    <p:extLst>
      <p:ext uri="{BB962C8B-B14F-4D97-AF65-F5344CB8AC3E}">
        <p14:creationId xmlns:p14="http://schemas.microsoft.com/office/powerpoint/2010/main" val="1349877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533400"/>
            <a:ext cx="7239001" cy="5264638"/>
            <a:chOff x="838200" y="533400"/>
            <a:chExt cx="6853738" cy="491694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68537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82489" y="5105400"/>
              <a:ext cx="6709449" cy="344940"/>
            </a:xfrm>
            <a:prstGeom prst="rect">
              <a:avLst/>
            </a:prstGeom>
            <a:noFill/>
          </p:spPr>
          <p:txBody>
            <a:bodyPr wrap="square" rtlCol="0">
              <a:spAutoFit/>
            </a:bodyPr>
            <a:lstStyle/>
            <a:p>
              <a:pPr algn="ctr"/>
              <a:r>
                <a:rPr lang="en-US" dirty="0" smtClean="0">
                  <a:solidFill>
                    <a:prstClr val="black"/>
                  </a:solidFill>
                </a:rPr>
                <a:t>Dr. Jill Moran – Physician Champion</a:t>
              </a:r>
              <a:endParaRPr lang="en-US" dirty="0">
                <a:solidFill>
                  <a:prstClr val="black"/>
                </a:solidFill>
              </a:endParaRPr>
            </a:p>
          </p:txBody>
        </p:sp>
      </p:grpSp>
    </p:spTree>
    <p:extLst>
      <p:ext uri="{BB962C8B-B14F-4D97-AF65-F5344CB8AC3E}">
        <p14:creationId xmlns:p14="http://schemas.microsoft.com/office/powerpoint/2010/main" val="1847733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Hospital Team – Questions?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3840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Birth Certificate Accuracy Sustainability</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19199"/>
            <a:ext cx="8534400" cy="4876800"/>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800" dirty="0" smtClean="0">
                <a:sym typeface="Arial"/>
              </a:rPr>
              <a:t>One more OB Teams Meeting focused on Birth Certificate scheduled for December 2015</a:t>
            </a:r>
          </a:p>
          <a:p>
            <a:pPr lvl="1" eaLnBrk="1" hangingPunct="1">
              <a:buClr>
                <a:srgbClr val="004990"/>
              </a:buClr>
              <a:buSzPct val="104000"/>
              <a:buFont typeface="Arial" pitchFamily="34" charset="0"/>
              <a:buChar char="•"/>
            </a:pPr>
            <a:r>
              <a:rPr lang="en-US" dirty="0">
                <a:sym typeface="Arial"/>
              </a:rPr>
              <a:t>Discussion of additional OB teams meeting in January</a:t>
            </a:r>
          </a:p>
          <a:p>
            <a:pPr lvl="0" eaLnBrk="1" hangingPunct="1">
              <a:buClr>
                <a:srgbClr val="F58466"/>
              </a:buClr>
              <a:buSzPct val="104000"/>
            </a:pPr>
            <a:r>
              <a:rPr lang="en-US" sz="2800" dirty="0" smtClean="0">
                <a:sym typeface="Arial"/>
              </a:rPr>
              <a:t>What does your hospital need to support sustaining these improvements in the future?</a:t>
            </a:r>
          </a:p>
          <a:p>
            <a:pPr lvl="1" eaLnBrk="1" hangingPunct="1">
              <a:buClr>
                <a:srgbClr val="004990"/>
              </a:buClr>
              <a:buSzPct val="110000"/>
              <a:buFont typeface="Arial" pitchFamily="34" charset="0"/>
              <a:buChar char="•"/>
            </a:pPr>
            <a:r>
              <a:rPr lang="en-US" dirty="0" smtClean="0">
                <a:sym typeface="Arial"/>
              </a:rPr>
              <a:t>Resources online</a:t>
            </a:r>
          </a:p>
          <a:p>
            <a:pPr lvl="1" eaLnBrk="1" hangingPunct="1">
              <a:buClr>
                <a:srgbClr val="004990"/>
              </a:buClr>
              <a:buSzPct val="110000"/>
              <a:buFont typeface="Arial" pitchFamily="34" charset="0"/>
              <a:buChar char="•"/>
            </a:pPr>
            <a:r>
              <a:rPr lang="en-US" dirty="0" smtClean="0">
                <a:sym typeface="Arial"/>
              </a:rPr>
              <a:t>Workgroup</a:t>
            </a:r>
          </a:p>
          <a:p>
            <a:pPr lvl="1" eaLnBrk="1" hangingPunct="1">
              <a:buClr>
                <a:srgbClr val="004990"/>
              </a:buClr>
              <a:buSzPct val="110000"/>
              <a:buFont typeface="Arial" pitchFamily="34" charset="0"/>
              <a:buChar char="•"/>
            </a:pPr>
            <a:r>
              <a:rPr lang="en-US" dirty="0" smtClean="0">
                <a:sym typeface="Arial"/>
              </a:rPr>
              <a:t>Please enter your ideas in the chat box or on the phone</a:t>
            </a:r>
            <a:endParaRPr lang="en-US" dirty="0"/>
          </a:p>
          <a:p>
            <a:pPr lvl="1" eaLnBrk="1" hangingPunct="1">
              <a:buClr>
                <a:srgbClr val="004990"/>
              </a:buClr>
              <a:buSzPct val="104000"/>
            </a:pPr>
            <a:endParaRPr lang="en-US" sz="2000" dirty="0" smtClean="0">
              <a:sym typeface="Arial"/>
            </a:endParaRPr>
          </a:p>
        </p:txBody>
      </p:sp>
    </p:spTree>
    <p:extLst>
      <p:ext uri="{BB962C8B-B14F-4D97-AF65-F5344CB8AC3E}">
        <p14:creationId xmlns:p14="http://schemas.microsoft.com/office/powerpoint/2010/main" val="207088591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304800"/>
            <a:ext cx="8229600" cy="1143000"/>
          </a:xfrm>
        </p:spPr>
        <p:txBody>
          <a:bodyPr/>
          <a:lstStyle/>
          <a:p>
            <a:pPr algn="l" eaLnBrk="1" hangingPunct="1"/>
            <a:r>
              <a:rPr lang="en-US" altLang="en-US" sz="4000" b="1" smtClean="0">
                <a:solidFill>
                  <a:srgbClr val="F58466"/>
                </a:solidFill>
                <a:latin typeface="Goudy Old Style" pitchFamily="18" charset="0"/>
              </a:rPr>
              <a:t>BC Accuracy to Date</a:t>
            </a:r>
          </a:p>
        </p:txBody>
      </p:sp>
      <p:graphicFrame>
        <p:nvGraphicFramePr>
          <p:cNvPr id="4" name="Chart 3"/>
          <p:cNvGraphicFramePr>
            <a:graphicFrameLocks/>
          </p:cNvGraphicFramePr>
          <p:nvPr>
            <p:extLst>
              <p:ext uri="{D42A27DB-BD31-4B8C-83A1-F6EECF244321}">
                <p14:modId xmlns:p14="http://schemas.microsoft.com/office/powerpoint/2010/main" val="262473749"/>
              </p:ext>
            </p:extLst>
          </p:nvPr>
        </p:nvGraphicFramePr>
        <p:xfrm>
          <a:off x="0" y="1066799"/>
          <a:ext cx="9144000" cy="495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795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ILPQC 3</a:t>
            </a:r>
            <a:r>
              <a:rPr lang="en-US" sz="3600" b="1" baseline="30000" dirty="0" smtClean="0">
                <a:solidFill>
                  <a:srgbClr val="F58466"/>
                </a:solidFill>
                <a:latin typeface="Goudy Old Style" pitchFamily="18" charset="0"/>
                <a:sym typeface="Arial"/>
              </a:rPr>
              <a:t>rd</a:t>
            </a:r>
            <a:r>
              <a:rPr lang="en-US" sz="3600" b="1" dirty="0" smtClean="0">
                <a:solidFill>
                  <a:srgbClr val="F58466"/>
                </a:solidFill>
                <a:latin typeface="Goudy Old Style" pitchFamily="18" charset="0"/>
                <a:sym typeface="Arial"/>
              </a:rPr>
              <a:t> Annual Meeting</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9906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000" dirty="0" smtClean="0">
                <a:sym typeface="Arial"/>
              </a:rPr>
              <a:t>ILPQC 3</a:t>
            </a:r>
            <a:r>
              <a:rPr lang="en-US" sz="2000" baseline="30000" dirty="0" smtClean="0">
                <a:sym typeface="Arial"/>
              </a:rPr>
              <a:t>rd</a:t>
            </a:r>
            <a:r>
              <a:rPr lang="en-US" sz="2000" dirty="0" smtClean="0">
                <a:sym typeface="Arial"/>
              </a:rPr>
              <a:t> Annual Meeting to be held at UIC Forum on Wednesday, November 18 – register here:</a:t>
            </a:r>
          </a:p>
          <a:p>
            <a:pPr lvl="1" eaLnBrk="1" hangingPunct="1">
              <a:buClr>
                <a:srgbClr val="004990"/>
              </a:buClr>
              <a:buSzPct val="104000"/>
              <a:buFont typeface="Arial" pitchFamily="34" charset="0"/>
              <a:buChar char="•"/>
            </a:pPr>
            <a:r>
              <a:rPr lang="en-US" sz="1800" dirty="0">
                <a:sym typeface="Arial"/>
                <a:hlinkClick r:id="rId3"/>
              </a:rPr>
              <a:t>https://</a:t>
            </a:r>
            <a:r>
              <a:rPr lang="en-US" sz="1800" dirty="0" smtClean="0">
                <a:sym typeface="Arial"/>
                <a:hlinkClick r:id="rId3"/>
              </a:rPr>
              <a:t>www.eventbrite.com/e/illinois-perinatal-quality-collaborative-3rd-annual-conference-tickets-18436586326</a:t>
            </a:r>
            <a:endParaRPr lang="en-US" sz="1800" dirty="0" smtClean="0">
              <a:sym typeface="Arial"/>
            </a:endParaRPr>
          </a:p>
          <a:p>
            <a:pPr lvl="0" eaLnBrk="1" hangingPunct="1">
              <a:buClr>
                <a:srgbClr val="F58466"/>
              </a:buClr>
              <a:buSzPct val="104000"/>
            </a:pPr>
            <a:r>
              <a:rPr lang="en-US" sz="2000" dirty="0" smtClean="0">
                <a:sym typeface="Arial"/>
              </a:rPr>
              <a:t>220 </a:t>
            </a:r>
            <a:r>
              <a:rPr lang="en-US" sz="2000" dirty="0">
                <a:sym typeface="Arial"/>
              </a:rPr>
              <a:t>registrants as of </a:t>
            </a:r>
            <a:r>
              <a:rPr lang="en-US" sz="2000" dirty="0" smtClean="0">
                <a:sym typeface="Arial"/>
              </a:rPr>
              <a:t>10/22 </a:t>
            </a:r>
            <a:r>
              <a:rPr lang="en-US" sz="2000" dirty="0">
                <a:sym typeface="Arial"/>
              </a:rPr>
              <a:t>– </a:t>
            </a:r>
            <a:r>
              <a:rPr lang="en-US" sz="2000" b="1" i="1" dirty="0">
                <a:sym typeface="Arial"/>
              </a:rPr>
              <a:t>registration closes </a:t>
            </a:r>
            <a:r>
              <a:rPr lang="en-US" sz="2000" b="1" i="1" dirty="0" smtClean="0">
                <a:sym typeface="Arial"/>
              </a:rPr>
              <a:t>11/6</a:t>
            </a:r>
          </a:p>
          <a:p>
            <a:pPr marR="0" lvl="0" eaLnBrk="1" hangingPunct="1">
              <a:buClr>
                <a:srgbClr val="F58466"/>
              </a:buClr>
              <a:buSzPct val="110000"/>
            </a:pPr>
            <a:r>
              <a:rPr lang="en-US" sz="2000" dirty="0">
                <a:sym typeface="Arial"/>
              </a:rPr>
              <a:t>42 posters submitted as of 10/22</a:t>
            </a:r>
          </a:p>
          <a:p>
            <a:pPr lvl="1" eaLnBrk="1" hangingPunct="1">
              <a:buClr>
                <a:srgbClr val="004990"/>
              </a:buClr>
              <a:buSzPct val="110000"/>
              <a:buFont typeface="Arial" pitchFamily="34" charset="0"/>
              <a:buChar char="•"/>
            </a:pPr>
            <a:r>
              <a:rPr lang="en-US" sz="1800" dirty="0">
                <a:sym typeface="Arial"/>
              </a:rPr>
              <a:t>All abstracts will be accepted so get started on those posters!</a:t>
            </a:r>
            <a:endParaRPr lang="en-US" sz="1800" dirty="0"/>
          </a:p>
          <a:p>
            <a:pPr eaLnBrk="1" hangingPunct="1">
              <a:buClr>
                <a:srgbClr val="F58466"/>
              </a:buClr>
              <a:buSzPct val="104000"/>
            </a:pPr>
            <a:r>
              <a:rPr lang="en-US" sz="2000" dirty="0" smtClean="0">
                <a:sym typeface="Arial"/>
              </a:rPr>
              <a:t>Speakers include:</a:t>
            </a:r>
          </a:p>
          <a:p>
            <a:pPr lvl="1" eaLnBrk="1" hangingPunct="1">
              <a:buClr>
                <a:srgbClr val="004990"/>
              </a:buClr>
              <a:buSzPct val="104000"/>
              <a:buFont typeface="Arial" pitchFamily="34" charset="0"/>
              <a:buChar char="•"/>
            </a:pPr>
            <a:r>
              <a:rPr lang="en-US" sz="1800" dirty="0" smtClean="0">
                <a:sym typeface="Arial"/>
              </a:rPr>
              <a:t>Sarah </a:t>
            </a:r>
            <a:r>
              <a:rPr lang="en-US" sz="1800" dirty="0">
                <a:sym typeface="Arial"/>
              </a:rPr>
              <a:t>Kilpatrick, MD, </a:t>
            </a:r>
            <a:r>
              <a:rPr lang="en-US" sz="1800" dirty="0" smtClean="0">
                <a:sym typeface="Arial"/>
              </a:rPr>
              <a:t>PhD: </a:t>
            </a:r>
            <a:r>
              <a:rPr lang="en-US" sz="1800" dirty="0">
                <a:sym typeface="Arial"/>
              </a:rPr>
              <a:t>Severe Maternal Morbidity: Why Review</a:t>
            </a:r>
          </a:p>
          <a:p>
            <a:pPr lvl="1" eaLnBrk="1" hangingPunct="1">
              <a:buClr>
                <a:srgbClr val="004990"/>
              </a:buClr>
              <a:buSzPct val="104000"/>
              <a:buFont typeface="Arial" pitchFamily="34" charset="0"/>
              <a:buChar char="•"/>
            </a:pPr>
            <a:r>
              <a:rPr lang="en-US" sz="1800" dirty="0" smtClean="0">
                <a:sym typeface="Arial"/>
              </a:rPr>
              <a:t>Barb </a:t>
            </a:r>
            <a:r>
              <a:rPr lang="en-US" sz="1800" dirty="0">
                <a:sym typeface="Arial"/>
              </a:rPr>
              <a:t>Murphy, MS, </a:t>
            </a:r>
            <a:r>
              <a:rPr lang="en-US" sz="1800" dirty="0" smtClean="0">
                <a:sym typeface="Arial"/>
              </a:rPr>
              <a:t>RN: </a:t>
            </a:r>
            <a:r>
              <a:rPr lang="en-US" sz="1800" dirty="0">
                <a:sym typeface="Arial"/>
              </a:rPr>
              <a:t>Building Sustainable Quality Improvement in the Hospital</a:t>
            </a:r>
          </a:p>
          <a:p>
            <a:pPr lvl="1" eaLnBrk="1" hangingPunct="1">
              <a:buClr>
                <a:srgbClr val="004990"/>
              </a:buClr>
              <a:buSzPct val="104000"/>
              <a:buFont typeface="Arial" pitchFamily="34" charset="0"/>
              <a:buChar char="•"/>
            </a:pPr>
            <a:r>
              <a:rPr lang="en-US" sz="1800" dirty="0" smtClean="0">
                <a:sym typeface="Arial"/>
              </a:rPr>
              <a:t>Terry </a:t>
            </a:r>
            <a:r>
              <a:rPr lang="en-US" sz="1800" dirty="0">
                <a:sym typeface="Arial"/>
              </a:rPr>
              <a:t>Griffin, MS, APN, </a:t>
            </a:r>
            <a:r>
              <a:rPr lang="en-US" sz="1800" dirty="0" smtClean="0">
                <a:sym typeface="Arial"/>
              </a:rPr>
              <a:t>NNP-BC: </a:t>
            </a:r>
            <a:r>
              <a:rPr lang="en-US" sz="1800" dirty="0">
                <a:sym typeface="Arial"/>
              </a:rPr>
              <a:t>Panel: Family Partnership</a:t>
            </a:r>
          </a:p>
          <a:p>
            <a:pPr lvl="1" eaLnBrk="1" hangingPunct="1">
              <a:buClr>
                <a:srgbClr val="004990"/>
              </a:buClr>
              <a:buSzPct val="104000"/>
              <a:buFont typeface="Arial" pitchFamily="34" charset="0"/>
              <a:buChar char="•"/>
            </a:pPr>
            <a:r>
              <a:rPr lang="en-US" sz="1800" dirty="0" smtClean="0">
                <a:sym typeface="Arial"/>
              </a:rPr>
              <a:t>Barb </a:t>
            </a:r>
            <a:r>
              <a:rPr lang="en-US" sz="1800" dirty="0">
                <a:sym typeface="Arial"/>
              </a:rPr>
              <a:t>Murphy, MS, </a:t>
            </a:r>
            <a:r>
              <a:rPr lang="en-US" sz="1800" dirty="0" smtClean="0">
                <a:sym typeface="Arial"/>
              </a:rPr>
              <a:t>RN: </a:t>
            </a:r>
            <a:r>
              <a:rPr lang="en-US" sz="1800" dirty="0">
                <a:sym typeface="Arial"/>
              </a:rPr>
              <a:t>Panel: QI Success Stories</a:t>
            </a:r>
          </a:p>
          <a:p>
            <a:pPr lvl="1" eaLnBrk="1" hangingPunct="1">
              <a:buClr>
                <a:srgbClr val="004990"/>
              </a:buClr>
              <a:buSzPct val="104000"/>
              <a:buFont typeface="Arial" pitchFamily="34" charset="0"/>
              <a:buChar char="•"/>
            </a:pPr>
            <a:r>
              <a:rPr lang="en-US" sz="1800" dirty="0" err="1" smtClean="0">
                <a:sym typeface="Arial"/>
              </a:rPr>
              <a:t>Gautham</a:t>
            </a:r>
            <a:r>
              <a:rPr lang="en-US" sz="1800" dirty="0" smtClean="0">
                <a:sym typeface="Arial"/>
              </a:rPr>
              <a:t> </a:t>
            </a:r>
            <a:r>
              <a:rPr lang="en-US" sz="1800" dirty="0">
                <a:sym typeface="Arial"/>
              </a:rPr>
              <a:t>Suresh, </a:t>
            </a:r>
            <a:r>
              <a:rPr lang="en-US" sz="1800" dirty="0" smtClean="0">
                <a:sym typeface="Arial"/>
              </a:rPr>
              <a:t>MD: </a:t>
            </a:r>
            <a:r>
              <a:rPr lang="en-US" sz="1800" dirty="0">
                <a:sym typeface="Arial"/>
              </a:rPr>
              <a:t>Golden Hour - Improving Stabilization of the High-Risk Neonate after birth</a:t>
            </a:r>
          </a:p>
          <a:p>
            <a:pPr lvl="1" eaLnBrk="1" hangingPunct="1">
              <a:buClr>
                <a:srgbClr val="004990"/>
              </a:buClr>
              <a:buSzPct val="104000"/>
              <a:buFont typeface="Arial" pitchFamily="34" charset="0"/>
              <a:buChar char="•"/>
            </a:pPr>
            <a:r>
              <a:rPr lang="en-US" sz="1800" dirty="0" smtClean="0">
                <a:sym typeface="Arial"/>
              </a:rPr>
              <a:t>Bryan </a:t>
            </a:r>
            <a:r>
              <a:rPr lang="en-US" sz="1800" dirty="0" err="1">
                <a:sym typeface="Arial"/>
              </a:rPr>
              <a:t>Oshiro</a:t>
            </a:r>
            <a:r>
              <a:rPr lang="en-US" sz="1800" dirty="0">
                <a:sym typeface="Arial"/>
              </a:rPr>
              <a:t>, </a:t>
            </a:r>
            <a:r>
              <a:rPr lang="en-US" sz="1800" dirty="0" smtClean="0">
                <a:sym typeface="Arial"/>
              </a:rPr>
              <a:t>MD: </a:t>
            </a:r>
            <a:r>
              <a:rPr lang="en-US" sz="1800" dirty="0">
                <a:sym typeface="Arial"/>
              </a:rPr>
              <a:t>Antenatal Corticosteroids - Why are we Still Talking About This?</a:t>
            </a:r>
          </a:p>
          <a:p>
            <a:pPr lvl="1" eaLnBrk="1" hangingPunct="1">
              <a:buClr>
                <a:srgbClr val="004990"/>
              </a:buClr>
              <a:buSzPct val="104000"/>
            </a:pPr>
            <a:endParaRPr lang="en-US" sz="2000" dirty="0" smtClean="0">
              <a:sym typeface="Arial"/>
            </a:endParaRPr>
          </a:p>
        </p:txBody>
      </p:sp>
    </p:spTree>
    <p:extLst>
      <p:ext uri="{BB962C8B-B14F-4D97-AF65-F5344CB8AC3E}">
        <p14:creationId xmlns:p14="http://schemas.microsoft.com/office/powerpoint/2010/main" val="580356513"/>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Vote Today – </a:t>
            </a:r>
            <a:br>
              <a:rPr lang="en-US" sz="3600" b="1" dirty="0" smtClean="0">
                <a:solidFill>
                  <a:srgbClr val="F58466"/>
                </a:solidFill>
                <a:latin typeface="Goudy Old Style" pitchFamily="18" charset="0"/>
                <a:sym typeface="Arial"/>
              </a:rPr>
            </a:br>
            <a:r>
              <a:rPr lang="en-US" sz="3600" b="1" dirty="0" smtClean="0">
                <a:solidFill>
                  <a:srgbClr val="F58466"/>
                </a:solidFill>
                <a:latin typeface="Goudy Old Style" pitchFamily="18" charset="0"/>
                <a:sym typeface="Arial"/>
              </a:rPr>
              <a:t>Future Initiatives Survey</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000" dirty="0" smtClean="0"/>
              <a:t>Survey </a:t>
            </a:r>
            <a:r>
              <a:rPr lang="en-US" sz="2000" dirty="0"/>
              <a:t>is live: </a:t>
            </a:r>
            <a:r>
              <a:rPr lang="en-US" sz="2000" dirty="0">
                <a:hlinkClick r:id="rId3"/>
              </a:rPr>
              <a:t>https://www.surveymonkey.com/r/ZGKDW75</a:t>
            </a:r>
            <a:endParaRPr lang="en-US" sz="2000" dirty="0" smtClean="0"/>
          </a:p>
          <a:p>
            <a:pPr marR="0" lvl="0" eaLnBrk="1" hangingPunct="1">
              <a:buClr>
                <a:srgbClr val="F58466"/>
              </a:buClr>
              <a:buSzPct val="110000"/>
            </a:pPr>
            <a:r>
              <a:rPr lang="en-US" sz="2000" dirty="0" smtClean="0"/>
              <a:t>Results will be discussed at annual meeting in OB Breakout Session</a:t>
            </a:r>
          </a:p>
          <a:p>
            <a:pPr marR="0" lvl="0" eaLnBrk="1" hangingPunct="1">
              <a:buClr>
                <a:srgbClr val="F58466"/>
              </a:buClr>
              <a:buSzPct val="110000"/>
            </a:pPr>
            <a:r>
              <a:rPr lang="en-US" sz="2000" dirty="0" smtClean="0"/>
              <a:t>Potential initiatives to rank in the survey:</a:t>
            </a:r>
          </a:p>
          <a:p>
            <a:pPr lvl="1" eaLnBrk="1" hangingPunct="1">
              <a:buClr>
                <a:srgbClr val="004990"/>
              </a:buClr>
              <a:buSzPct val="104000"/>
              <a:buFont typeface="Arial" pitchFamily="34" charset="0"/>
              <a:buChar char="•"/>
            </a:pPr>
            <a:r>
              <a:rPr lang="en-US" sz="1800" dirty="0"/>
              <a:t>Maternal morbidity reduction/hypertension (continued work on 2016 initiative) </a:t>
            </a:r>
            <a:endParaRPr lang="en-US" sz="1800" dirty="0" smtClean="0"/>
          </a:p>
          <a:p>
            <a:pPr lvl="1" eaLnBrk="1" hangingPunct="1">
              <a:buClr>
                <a:srgbClr val="004990"/>
              </a:buClr>
              <a:buSzPct val="104000"/>
              <a:buFont typeface="Arial" pitchFamily="34" charset="0"/>
              <a:buChar char="•"/>
            </a:pPr>
            <a:r>
              <a:rPr lang="en-US" sz="1800" dirty="0" smtClean="0"/>
              <a:t>Maternal </a:t>
            </a:r>
            <a:r>
              <a:rPr lang="en-US" sz="1800" dirty="0"/>
              <a:t>morbidity reduction/hemorrhage  (updating the initial statewide initiative, i.e. Hemorrhage 2.0, with new AIM / ACOG toolkits and bundles and protocols) </a:t>
            </a:r>
            <a:endParaRPr lang="en-US" sz="1800" dirty="0" smtClean="0"/>
          </a:p>
          <a:p>
            <a:pPr lvl="1" eaLnBrk="1" hangingPunct="1">
              <a:buClr>
                <a:srgbClr val="004990"/>
              </a:buClr>
              <a:buSzPct val="104000"/>
              <a:buFont typeface="Arial" pitchFamily="34" charset="0"/>
              <a:buChar char="•"/>
            </a:pPr>
            <a:r>
              <a:rPr lang="en-US" sz="1800" dirty="0" smtClean="0"/>
              <a:t>Maternal </a:t>
            </a:r>
            <a:r>
              <a:rPr lang="en-US" sz="1800" dirty="0"/>
              <a:t>morbidity reduction/Prevention of Venous Thromboembolism </a:t>
            </a:r>
            <a:endParaRPr lang="en-US" sz="1800" dirty="0" smtClean="0"/>
          </a:p>
          <a:p>
            <a:pPr lvl="1" eaLnBrk="1" hangingPunct="1">
              <a:buClr>
                <a:srgbClr val="004990"/>
              </a:buClr>
              <a:buSzPct val="104000"/>
              <a:buFont typeface="Arial" pitchFamily="34" charset="0"/>
              <a:buChar char="•"/>
            </a:pPr>
            <a:r>
              <a:rPr lang="en-US" sz="1800" dirty="0" smtClean="0"/>
              <a:t>Antenatal </a:t>
            </a:r>
            <a:r>
              <a:rPr lang="en-US" sz="1800" dirty="0"/>
              <a:t>corticosteroids optimization (expanding the Big V initiative) </a:t>
            </a:r>
            <a:endParaRPr lang="en-US" sz="1800" dirty="0" smtClean="0"/>
          </a:p>
          <a:p>
            <a:pPr lvl="1" eaLnBrk="1" hangingPunct="1">
              <a:buClr>
                <a:srgbClr val="004990"/>
              </a:buClr>
              <a:buSzPct val="104000"/>
              <a:buFont typeface="Arial" pitchFamily="34" charset="0"/>
              <a:buChar char="•"/>
            </a:pPr>
            <a:r>
              <a:rPr lang="en-US" sz="1800" dirty="0" smtClean="0"/>
              <a:t>Primary </a:t>
            </a:r>
            <a:r>
              <a:rPr lang="en-US" sz="1800" dirty="0"/>
              <a:t>cesarean section rate reduction </a:t>
            </a:r>
            <a:endParaRPr lang="en-US" sz="1800" dirty="0" smtClean="0"/>
          </a:p>
          <a:p>
            <a:pPr lvl="1" eaLnBrk="1" hangingPunct="1">
              <a:buClr>
                <a:srgbClr val="004990"/>
              </a:buClr>
              <a:buSzPct val="104000"/>
              <a:buFont typeface="Arial" pitchFamily="34" charset="0"/>
              <a:buChar char="•"/>
            </a:pPr>
            <a:r>
              <a:rPr lang="en-US" sz="1800" dirty="0" smtClean="0"/>
              <a:t>Optimal </a:t>
            </a:r>
            <a:r>
              <a:rPr lang="en-US" sz="1800" dirty="0"/>
              <a:t>breastfeeding </a:t>
            </a:r>
            <a:endParaRPr lang="en-US" sz="1800" dirty="0" smtClean="0"/>
          </a:p>
          <a:p>
            <a:pPr lvl="1" eaLnBrk="1" hangingPunct="1">
              <a:buClr>
                <a:srgbClr val="004990"/>
              </a:buClr>
              <a:buSzPct val="104000"/>
              <a:buFont typeface="Arial" pitchFamily="34" charset="0"/>
              <a:buChar char="•"/>
            </a:pPr>
            <a:r>
              <a:rPr lang="en-US" sz="1800" dirty="0" smtClean="0"/>
              <a:t>Immediate </a:t>
            </a:r>
            <a:r>
              <a:rPr lang="en-US" sz="1800" dirty="0"/>
              <a:t>postpartum LARC </a:t>
            </a:r>
            <a:endParaRPr lang="en-US" sz="1800" dirty="0" smtClean="0"/>
          </a:p>
          <a:p>
            <a:pPr lvl="1" eaLnBrk="1" hangingPunct="1">
              <a:buClr>
                <a:srgbClr val="004990"/>
              </a:buClr>
              <a:buSzPct val="104000"/>
              <a:buFont typeface="Arial" pitchFamily="34" charset="0"/>
              <a:buChar char="•"/>
            </a:pPr>
            <a:r>
              <a:rPr lang="en-US" sz="1800" dirty="0" smtClean="0"/>
              <a:t>Optimizing </a:t>
            </a:r>
            <a:r>
              <a:rPr lang="en-US" sz="1800" dirty="0"/>
              <a:t>Progesterone Therapy for prevention of preterm birth</a:t>
            </a:r>
          </a:p>
          <a:p>
            <a:pPr marR="0" lvl="0" eaLnBrk="1" hangingPunct="1">
              <a:buClr>
                <a:srgbClr val="F58466"/>
              </a:buClr>
              <a:buSzPct val="104000"/>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7191087"/>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28600"/>
            <a:ext cx="8229600" cy="1143000"/>
          </a:xfrm>
        </p:spPr>
        <p:txBody>
          <a:bodyPr/>
          <a:lstStyle/>
          <a:p>
            <a:pPr algn="l" eaLnBrk="1" hangingPunct="1"/>
            <a:r>
              <a:rPr lang="en-US" altLang="en-US" sz="4000" b="1" dirty="0" smtClean="0">
                <a:solidFill>
                  <a:srgbClr val="F58466"/>
                </a:solidFill>
                <a:latin typeface="Goudy Old Style" pitchFamily="18" charset="0"/>
              </a:rPr>
              <a:t>Town Hall Meeting</a:t>
            </a:r>
          </a:p>
        </p:txBody>
      </p:sp>
      <p:sp>
        <p:nvSpPr>
          <p:cNvPr id="43011" name="Content Placeholder 2"/>
          <p:cNvSpPr>
            <a:spLocks noGrp="1"/>
          </p:cNvSpPr>
          <p:nvPr>
            <p:ph idx="1"/>
          </p:nvPr>
        </p:nvSpPr>
        <p:spPr>
          <a:xfrm>
            <a:off x="457200" y="1112838"/>
            <a:ext cx="8534400" cy="4678362"/>
          </a:xfrm>
        </p:spPr>
        <p:txBody>
          <a:bodyPr/>
          <a:lstStyle/>
          <a:p>
            <a:pPr eaLnBrk="1" hangingPunct="1">
              <a:buClr>
                <a:srgbClr val="F58466"/>
              </a:buClr>
            </a:pPr>
            <a:r>
              <a:rPr lang="en-US" altLang="en-US" dirty="0" smtClean="0"/>
              <a:t>Town Hall meeting with Rep. Harris and Senator Steans for their constituents on November 5 from 6-7:30pm</a:t>
            </a:r>
          </a:p>
          <a:p>
            <a:pPr lvl="1" eaLnBrk="1" hangingPunct="1">
              <a:buClr>
                <a:srgbClr val="004990"/>
              </a:buClr>
              <a:buFont typeface="Arial" pitchFamily="34" charset="0"/>
              <a:buChar char="•"/>
            </a:pPr>
            <a:r>
              <a:rPr lang="en-US" sz="2400" dirty="0" smtClean="0"/>
              <a:t>Prenatal </a:t>
            </a:r>
            <a:r>
              <a:rPr lang="en-US" sz="2400" dirty="0"/>
              <a:t>and Neonatal Quality: What Every Family Needs to </a:t>
            </a:r>
            <a:r>
              <a:rPr lang="en-US" sz="2400" dirty="0" smtClean="0"/>
              <a:t>Know </a:t>
            </a:r>
          </a:p>
          <a:p>
            <a:pPr lvl="1" eaLnBrk="1" hangingPunct="1">
              <a:buClr>
                <a:srgbClr val="004990"/>
              </a:buClr>
              <a:buFont typeface="Arial" pitchFamily="34" charset="0"/>
              <a:buChar char="•"/>
            </a:pPr>
            <a:r>
              <a:rPr lang="en-US" sz="2400" dirty="0" smtClean="0"/>
              <a:t>Held at Swedish Covenant Hospital</a:t>
            </a:r>
          </a:p>
          <a:p>
            <a:pPr lvl="1" eaLnBrk="1" hangingPunct="1">
              <a:buClr>
                <a:srgbClr val="004990"/>
              </a:buClr>
              <a:buFont typeface="Arial" pitchFamily="34" charset="0"/>
              <a:buChar char="•"/>
            </a:pPr>
            <a:r>
              <a:rPr lang="en-US" sz="2400" dirty="0" smtClean="0"/>
              <a:t>5 speakers/topics planned – 10  minutes per topic</a:t>
            </a:r>
          </a:p>
          <a:p>
            <a:pPr lvl="2" eaLnBrk="1" hangingPunct="1">
              <a:buClr>
                <a:srgbClr val="F58466"/>
              </a:buClr>
            </a:pPr>
            <a:r>
              <a:rPr lang="en-US" sz="1800" dirty="0"/>
              <a:t>N</a:t>
            </a:r>
            <a:r>
              <a:rPr lang="en-US" sz="1800" dirty="0" smtClean="0"/>
              <a:t>utrition </a:t>
            </a:r>
            <a:r>
              <a:rPr lang="en-US" sz="1800" dirty="0"/>
              <a:t>and weight gain in </a:t>
            </a:r>
            <a:r>
              <a:rPr lang="en-US" sz="1800" dirty="0" smtClean="0"/>
              <a:t>pregnancy</a:t>
            </a:r>
          </a:p>
          <a:p>
            <a:pPr lvl="2" eaLnBrk="1" hangingPunct="1">
              <a:buClr>
                <a:srgbClr val="F58466"/>
              </a:buClr>
            </a:pPr>
            <a:r>
              <a:rPr lang="en-US" sz="1800" dirty="0" smtClean="0"/>
              <a:t>Pregnancy </a:t>
            </a:r>
            <a:r>
              <a:rPr lang="en-US" sz="1800" dirty="0"/>
              <a:t>warning signs: depression, preterm birth, </a:t>
            </a:r>
            <a:r>
              <a:rPr lang="en-US" sz="1800" dirty="0" smtClean="0"/>
              <a:t>preeclampsia</a:t>
            </a:r>
          </a:p>
          <a:p>
            <a:pPr lvl="2" eaLnBrk="1" hangingPunct="1">
              <a:buClr>
                <a:srgbClr val="F58466"/>
              </a:buClr>
            </a:pPr>
            <a:r>
              <a:rPr lang="en-US" sz="1800" dirty="0" smtClean="0"/>
              <a:t>Optimal breastfeeding</a:t>
            </a:r>
            <a:endParaRPr lang="en-US" sz="1800" dirty="0"/>
          </a:p>
          <a:p>
            <a:pPr lvl="2" eaLnBrk="1" hangingPunct="1">
              <a:buClr>
                <a:srgbClr val="F58466"/>
              </a:buClr>
            </a:pPr>
            <a:r>
              <a:rPr lang="en-US" sz="1800" dirty="0" smtClean="0"/>
              <a:t>Immunizations</a:t>
            </a:r>
            <a:endParaRPr lang="en-US" sz="1800" dirty="0"/>
          </a:p>
          <a:p>
            <a:pPr lvl="2" eaLnBrk="1" hangingPunct="1">
              <a:buClr>
                <a:srgbClr val="F58466"/>
              </a:buClr>
            </a:pPr>
            <a:r>
              <a:rPr lang="en-US" sz="1800" dirty="0"/>
              <a:t>P</a:t>
            </a:r>
            <a:r>
              <a:rPr lang="en-US" sz="1800" dirty="0" smtClean="0"/>
              <a:t>atient </a:t>
            </a:r>
            <a:r>
              <a:rPr lang="en-US" sz="1800" dirty="0"/>
              <a:t>engagement and improving care with patient and </a:t>
            </a:r>
            <a:r>
              <a:rPr lang="en-US" sz="1800" dirty="0" smtClean="0"/>
              <a:t>families</a:t>
            </a:r>
          </a:p>
          <a:p>
            <a:pPr lvl="1" eaLnBrk="1" hangingPunct="1">
              <a:buClr>
                <a:srgbClr val="004990"/>
              </a:buClr>
              <a:buFont typeface="Arial" pitchFamily="34" charset="0"/>
              <a:buChar char="•"/>
            </a:pPr>
            <a:r>
              <a:rPr lang="en-US" sz="2400" dirty="0"/>
              <a:t>Q&amp;A for 40 minutes</a:t>
            </a:r>
          </a:p>
        </p:txBody>
      </p:sp>
    </p:spTree>
    <p:extLst>
      <p:ext uri="{BB962C8B-B14F-4D97-AF65-F5344CB8AC3E}">
        <p14:creationId xmlns:p14="http://schemas.microsoft.com/office/powerpoint/2010/main" val="41635216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err="1" smtClean="0">
                <a:solidFill>
                  <a:srgbClr val="F58466"/>
                </a:solidFill>
                <a:latin typeface="Goudy Old Style" pitchFamily="18" charset="0"/>
                <a:sym typeface="Arial"/>
              </a:rPr>
              <a:t>campusCatalyst</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9906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000" dirty="0" err="1"/>
              <a:t>campusCATALYST</a:t>
            </a:r>
            <a:r>
              <a:rPr lang="en-US" sz="2000" dirty="0"/>
              <a:t> (</a:t>
            </a:r>
            <a:r>
              <a:rPr lang="en-US" sz="2000" dirty="0" err="1"/>
              <a:t>cC</a:t>
            </a:r>
            <a:r>
              <a:rPr lang="en-US" sz="2000" dirty="0"/>
              <a:t>) </a:t>
            </a:r>
            <a:r>
              <a:rPr lang="en-US" sz="2000" dirty="0" smtClean="0"/>
              <a:t>is a Northwestern undergraduate program that combines experiential </a:t>
            </a:r>
            <a:r>
              <a:rPr lang="en-US" sz="2000" dirty="0"/>
              <a:t>learning with </a:t>
            </a:r>
            <a:r>
              <a:rPr lang="en-US" sz="2000" dirty="0" smtClean="0"/>
              <a:t>a course taught </a:t>
            </a:r>
            <a:r>
              <a:rPr lang="en-US" sz="2000" dirty="0"/>
              <a:t>by a leader in the local non-profit community  </a:t>
            </a:r>
            <a:endParaRPr lang="en-US" sz="2000" dirty="0" smtClean="0"/>
          </a:p>
          <a:p>
            <a:pPr marR="0" lvl="0" eaLnBrk="1" hangingPunct="1">
              <a:buClr>
                <a:srgbClr val="F58466"/>
              </a:buClr>
              <a:buSzPct val="110000"/>
            </a:pPr>
            <a:r>
              <a:rPr lang="en-US" sz="2000" dirty="0" smtClean="0"/>
              <a:t>Class is </a:t>
            </a:r>
            <a:r>
              <a:rPr lang="en-US" sz="2000" dirty="0"/>
              <a:t>composed of 25 students who are split into teams of 5</a:t>
            </a:r>
            <a:r>
              <a:rPr lang="en-US" sz="2000" dirty="0" smtClean="0"/>
              <a:t>, </a:t>
            </a:r>
            <a:r>
              <a:rPr lang="en-US" sz="2000" dirty="0"/>
              <a:t>and matched with local non-profit organizations and Kellogg MBA </a:t>
            </a:r>
            <a:r>
              <a:rPr lang="en-US" sz="2000" dirty="0" smtClean="0"/>
              <a:t>mentors </a:t>
            </a:r>
            <a:r>
              <a:rPr lang="en-US" sz="2000" dirty="0"/>
              <a:t>to work on quarter-long consulting engagements</a:t>
            </a:r>
          </a:p>
          <a:p>
            <a:pPr eaLnBrk="1" hangingPunct="1">
              <a:buClr>
                <a:srgbClr val="F58466"/>
              </a:buClr>
              <a:buSzPct val="110000"/>
            </a:pPr>
            <a:r>
              <a:rPr lang="en-US" sz="2000" dirty="0" smtClean="0"/>
              <a:t>ILPQC was selected as a one of the non-profit sites for the Fall 2015 academic quarter </a:t>
            </a:r>
          </a:p>
          <a:p>
            <a:pPr marL="342900" lvl="1" indent="-342900" eaLnBrk="1" hangingPunct="1">
              <a:buClr>
                <a:srgbClr val="F58466"/>
              </a:buClr>
              <a:buSzPct val="110000"/>
              <a:buFont typeface="Arial" charset="0"/>
              <a:buChar char="•"/>
            </a:pPr>
            <a:r>
              <a:rPr lang="en-US" sz="2000" dirty="0"/>
              <a:t>5 students working with ILPQC and top PQC’s in the country to develop a business case for perinatal quality collaboratives for potential funders</a:t>
            </a:r>
          </a:p>
          <a:p>
            <a:pPr marL="0" marR="0" lvl="0" indent="0" eaLnBrk="1" hangingPunct="1">
              <a:buClr>
                <a:srgbClr val="F58466"/>
              </a:buClr>
              <a:buSzPct val="104000"/>
              <a:buNone/>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56" y="4328421"/>
            <a:ext cx="1280160" cy="12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1356" y="4356078"/>
            <a:ext cx="1280160" cy="123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3956" y="4364998"/>
            <a:ext cx="1280160" cy="118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356" y="4332404"/>
            <a:ext cx="1280160" cy="124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3916" y="4315448"/>
            <a:ext cx="1280160"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9849" y="5638800"/>
            <a:ext cx="1039067" cy="307777"/>
          </a:xfrm>
          <a:prstGeom prst="rect">
            <a:avLst/>
          </a:prstGeom>
          <a:noFill/>
        </p:spPr>
        <p:txBody>
          <a:bodyPr wrap="none" rtlCol="0">
            <a:spAutoFit/>
          </a:bodyPr>
          <a:lstStyle/>
          <a:p>
            <a:r>
              <a:rPr lang="en-US" sz="1400" dirty="0" smtClean="0">
                <a:latin typeface="+mn-lt"/>
              </a:rPr>
              <a:t>Jeanne </a:t>
            </a:r>
            <a:r>
              <a:rPr lang="en-US" sz="1400" dirty="0" err="1" smtClean="0">
                <a:latin typeface="+mn-lt"/>
              </a:rPr>
              <a:t>Hou</a:t>
            </a:r>
            <a:endParaRPr lang="en-US" sz="1400" dirty="0">
              <a:latin typeface="+mn-lt"/>
            </a:endParaRPr>
          </a:p>
        </p:txBody>
      </p:sp>
      <p:sp>
        <p:nvSpPr>
          <p:cNvPr id="12" name="TextBox 11"/>
          <p:cNvSpPr txBox="1"/>
          <p:nvPr/>
        </p:nvSpPr>
        <p:spPr>
          <a:xfrm>
            <a:off x="2136116" y="5635823"/>
            <a:ext cx="1346522" cy="307777"/>
          </a:xfrm>
          <a:prstGeom prst="rect">
            <a:avLst/>
          </a:prstGeom>
          <a:noFill/>
        </p:spPr>
        <p:txBody>
          <a:bodyPr wrap="none" rtlCol="0">
            <a:spAutoFit/>
          </a:bodyPr>
          <a:lstStyle/>
          <a:p>
            <a:r>
              <a:rPr lang="en-US" sz="1400" dirty="0" smtClean="0">
                <a:latin typeface="+mn-lt"/>
              </a:rPr>
              <a:t>Stephan </a:t>
            </a:r>
            <a:r>
              <a:rPr lang="en-US" sz="1400" dirty="0" err="1" smtClean="0">
                <a:latin typeface="+mn-lt"/>
              </a:rPr>
              <a:t>Kienzle</a:t>
            </a:r>
            <a:endParaRPr lang="en-US" sz="1400" dirty="0">
              <a:latin typeface="+mn-lt"/>
            </a:endParaRPr>
          </a:p>
        </p:txBody>
      </p:sp>
      <p:sp>
        <p:nvSpPr>
          <p:cNvPr id="13" name="TextBox 12"/>
          <p:cNvSpPr txBox="1"/>
          <p:nvPr/>
        </p:nvSpPr>
        <p:spPr>
          <a:xfrm>
            <a:off x="4041116" y="5638800"/>
            <a:ext cx="1045479" cy="307777"/>
          </a:xfrm>
          <a:prstGeom prst="rect">
            <a:avLst/>
          </a:prstGeom>
          <a:noFill/>
        </p:spPr>
        <p:txBody>
          <a:bodyPr wrap="none" rtlCol="0">
            <a:spAutoFit/>
          </a:bodyPr>
          <a:lstStyle/>
          <a:p>
            <a:r>
              <a:rPr lang="en-US" sz="1400" dirty="0" smtClean="0">
                <a:latin typeface="+mn-lt"/>
              </a:rPr>
              <a:t>Alan </a:t>
            </a:r>
            <a:r>
              <a:rPr lang="en-US" sz="1400" dirty="0" err="1" smtClean="0">
                <a:latin typeface="+mn-lt"/>
              </a:rPr>
              <a:t>Neider</a:t>
            </a:r>
            <a:endParaRPr lang="en-US" sz="1400" dirty="0">
              <a:latin typeface="+mn-lt"/>
            </a:endParaRPr>
          </a:p>
        </p:txBody>
      </p:sp>
      <p:sp>
        <p:nvSpPr>
          <p:cNvPr id="14" name="TextBox 13"/>
          <p:cNvSpPr txBox="1"/>
          <p:nvPr/>
        </p:nvSpPr>
        <p:spPr>
          <a:xfrm>
            <a:off x="5750700" y="5638800"/>
            <a:ext cx="1033616" cy="307777"/>
          </a:xfrm>
          <a:prstGeom prst="rect">
            <a:avLst/>
          </a:prstGeom>
          <a:noFill/>
        </p:spPr>
        <p:txBody>
          <a:bodyPr wrap="none" rtlCol="0">
            <a:spAutoFit/>
          </a:bodyPr>
          <a:lstStyle/>
          <a:p>
            <a:r>
              <a:rPr lang="en-US" sz="1400" dirty="0" smtClean="0">
                <a:latin typeface="+mn-lt"/>
              </a:rPr>
              <a:t>Allison Park</a:t>
            </a:r>
            <a:endParaRPr lang="en-US" sz="1400" dirty="0">
              <a:latin typeface="+mn-lt"/>
            </a:endParaRPr>
          </a:p>
        </p:txBody>
      </p:sp>
      <p:sp>
        <p:nvSpPr>
          <p:cNvPr id="15" name="TextBox 14"/>
          <p:cNvSpPr txBox="1"/>
          <p:nvPr/>
        </p:nvSpPr>
        <p:spPr>
          <a:xfrm>
            <a:off x="7470116" y="5638800"/>
            <a:ext cx="1131400" cy="307777"/>
          </a:xfrm>
          <a:prstGeom prst="rect">
            <a:avLst/>
          </a:prstGeom>
          <a:noFill/>
        </p:spPr>
        <p:txBody>
          <a:bodyPr wrap="none" rtlCol="0">
            <a:spAutoFit/>
          </a:bodyPr>
          <a:lstStyle/>
          <a:p>
            <a:r>
              <a:rPr lang="en-US" sz="1400" dirty="0" smtClean="0">
                <a:latin typeface="+mn-lt"/>
              </a:rPr>
              <a:t>Victoria Yang</a:t>
            </a:r>
            <a:endParaRPr lang="en-US" sz="1400" dirty="0">
              <a:latin typeface="+mn-lt"/>
            </a:endParaRPr>
          </a:p>
        </p:txBody>
      </p:sp>
    </p:spTree>
    <p:extLst>
      <p:ext uri="{BB962C8B-B14F-4D97-AF65-F5344CB8AC3E}">
        <p14:creationId xmlns:p14="http://schemas.microsoft.com/office/powerpoint/2010/main" val="3663708954"/>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Steps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9906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Conduct monthly audit for October and enter data into </a:t>
            </a:r>
            <a:r>
              <a:rPr lang="en-US" dirty="0" err="1" smtClean="0">
                <a:sym typeface="Arial"/>
              </a:rPr>
              <a:t>REDCap</a:t>
            </a:r>
            <a:r>
              <a:rPr lang="en-US" dirty="0" smtClean="0">
                <a:sym typeface="Arial"/>
              </a:rPr>
              <a:t> by November 15</a:t>
            </a:r>
          </a:p>
          <a:p>
            <a:pPr eaLnBrk="1" hangingPunct="1">
              <a:buClr>
                <a:srgbClr val="F58466"/>
              </a:buClr>
              <a:buSzPct val="104000"/>
            </a:pPr>
            <a:r>
              <a:rPr lang="en-US" dirty="0" smtClean="0">
                <a:sym typeface="Arial"/>
              </a:rPr>
              <a:t>Submit monthly QI process feedback form for October via </a:t>
            </a:r>
            <a:r>
              <a:rPr lang="en-US" dirty="0" err="1" smtClean="0">
                <a:sym typeface="Arial"/>
              </a:rPr>
              <a:t>SurveyMonkey</a:t>
            </a:r>
            <a:r>
              <a:rPr lang="en-US" dirty="0" smtClean="0">
                <a:sym typeface="Arial"/>
              </a:rPr>
              <a:t> by November 15</a:t>
            </a:r>
          </a:p>
          <a:p>
            <a:pPr marR="0" lvl="0" eaLnBrk="1" hangingPunct="1">
              <a:buClr>
                <a:srgbClr val="F58466"/>
              </a:buClr>
              <a:buSzPct val="104000"/>
            </a:pPr>
            <a:r>
              <a:rPr lang="en-US" sz="3200" dirty="0" smtClean="0">
                <a:sym typeface="Arial"/>
              </a:rPr>
              <a:t>Review your reports immediately in </a:t>
            </a:r>
            <a:r>
              <a:rPr lang="en-US" sz="3200" dirty="0" err="1" smtClean="0">
                <a:sym typeface="Arial"/>
              </a:rPr>
              <a:t>REDCap</a:t>
            </a:r>
            <a:r>
              <a:rPr lang="en-US" sz="3200" dirty="0" smtClean="0">
                <a:sym typeface="Arial"/>
              </a:rPr>
              <a:t> to evaluate your progress towards improved accuracy and identify opportunities for change</a:t>
            </a:r>
          </a:p>
          <a:p>
            <a:pPr eaLnBrk="1" hangingPunct="1">
              <a:buClr>
                <a:srgbClr val="F58466"/>
              </a:buClr>
              <a:buSzPct val="104000"/>
            </a:pPr>
            <a:r>
              <a:rPr lang="en-US" dirty="0" smtClean="0">
                <a:sym typeface="Arial"/>
              </a:rPr>
              <a:t>Meet with your team to discuss progress, complete QI feedback form and </a:t>
            </a:r>
            <a:r>
              <a:rPr lang="en-US" dirty="0">
                <a:sym typeface="Arial"/>
              </a:rPr>
              <a:t>plan next PDSA.</a:t>
            </a:r>
          </a:p>
          <a:p>
            <a:pPr marR="0" lvl="0" eaLnBrk="1" hangingPunct="1">
              <a:buClr>
                <a:srgbClr val="F58466"/>
              </a:buClr>
              <a:buSzPct val="104000"/>
            </a:pPr>
            <a:r>
              <a:rPr lang="en-US" dirty="0" smtClean="0">
                <a:sym typeface="Arial"/>
              </a:rPr>
              <a:t>Contact ILPQC or your PNA with any questions </a:t>
            </a: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94001398"/>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OB Teams Meeting</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December 7, 12:30-1:30pm</a:t>
            </a:r>
          </a:p>
          <a:p>
            <a:pPr marR="0" lvl="0" eaLnBrk="1" hangingPunct="1">
              <a:buClr>
                <a:srgbClr val="F58466"/>
              </a:buClr>
              <a:buSzPct val="104000"/>
            </a:pPr>
            <a:r>
              <a:rPr lang="en-US" dirty="0" smtClean="0">
                <a:sym typeface="Arial"/>
              </a:rPr>
              <a:t>Need 1-2 teams to sign up for “Team Talks” for December meeting</a:t>
            </a:r>
          </a:p>
          <a:p>
            <a:pPr eaLnBrk="1" hangingPunct="1">
              <a:buClr>
                <a:srgbClr val="F58466"/>
              </a:buClr>
              <a:buSzPct val="104000"/>
            </a:pPr>
            <a:r>
              <a:rPr lang="en-US" dirty="0" smtClean="0"/>
              <a:t>Remember to register </a:t>
            </a:r>
            <a:r>
              <a:rPr lang="en-US" dirty="0"/>
              <a:t>for the </a:t>
            </a:r>
            <a:r>
              <a:rPr lang="en-US" dirty="0" smtClean="0">
                <a:hlinkClick r:id="rId3"/>
              </a:rPr>
              <a:t>www.ilpqc.org</a:t>
            </a:r>
            <a:endParaRPr lang="en-US" dirty="0" smtClean="0"/>
          </a:p>
          <a:p>
            <a:pPr marL="0" indent="0" eaLnBrk="1" hangingPunct="1">
              <a:buClr>
                <a:srgbClr val="F58466"/>
              </a:buClr>
              <a:buSzPct val="104000"/>
              <a:buNone/>
            </a:pPr>
            <a:r>
              <a:rPr lang="en-US" dirty="0"/>
              <a:t> </a:t>
            </a:r>
            <a:r>
              <a:rPr lang="en-US" dirty="0" smtClean="0"/>
              <a:t>   ILPQC website member’s </a:t>
            </a:r>
            <a:r>
              <a:rPr lang="en-US" dirty="0"/>
              <a:t>only </a:t>
            </a:r>
            <a:r>
              <a:rPr lang="en-US" dirty="0" smtClean="0"/>
              <a:t>section</a:t>
            </a:r>
          </a:p>
          <a:p>
            <a:pPr eaLnBrk="1" hangingPunct="1">
              <a:buClr>
                <a:srgbClr val="F58466"/>
              </a:buClr>
              <a:buSzPct val="104000"/>
            </a:pPr>
            <a:r>
              <a:rPr lang="en-US" dirty="0" smtClean="0"/>
              <a:t>Send your Process Flow Diagram and PDSA worksheets to </a:t>
            </a:r>
            <a:r>
              <a:rPr lang="en-US" dirty="0" smtClean="0">
                <a:hlinkClick r:id="rId4"/>
              </a:rPr>
              <a:t>info@ilpqc.org</a:t>
            </a:r>
            <a:r>
              <a:rPr lang="en-US" dirty="0" smtClean="0"/>
              <a:t> to share with other teams in the ILPQC members section.</a:t>
            </a:r>
            <a:endParaRPr lang="en-US" dirty="0"/>
          </a:p>
          <a:p>
            <a:pPr marR="0" lvl="0" eaLnBrk="1" hangingPunct="1">
              <a:buClr>
                <a:srgbClr val="F58466"/>
              </a:buClr>
              <a:buSzPct val="104000"/>
            </a:pP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1352457"/>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7008" y="228600"/>
            <a:ext cx="6202392" cy="990600"/>
          </a:xfrm>
        </p:spPr>
        <p:txBody>
          <a:bodyPr/>
          <a:lstStyle/>
          <a:p>
            <a:pPr algn="l" eaLnBrk="1" hangingPunct="1"/>
            <a:r>
              <a:rPr lang="en-US" altLang="en-US" sz="4000" b="1" dirty="0">
                <a:solidFill>
                  <a:srgbClr val="F58466"/>
                </a:solidFill>
                <a:latin typeface="Goudy Old Style" pitchFamily="18" charset="0"/>
                <a:ea typeface="ＭＳ Ｐゴシック" pitchFamily="34" charset="-128"/>
              </a:rPr>
              <a:t>ILPQC </a:t>
            </a:r>
            <a:r>
              <a:rPr lang="en-US" altLang="en-US" sz="4000" b="1" dirty="0" smtClean="0">
                <a:solidFill>
                  <a:srgbClr val="F58466"/>
                </a:solidFill>
                <a:latin typeface="Goudy Old Style" pitchFamily="18" charset="0"/>
                <a:ea typeface="ＭＳ Ｐゴシック" pitchFamily="34" charset="-128"/>
              </a:rPr>
              <a:t>Administrative Team</a:t>
            </a:r>
            <a:endParaRPr lang="en-US" altLang="en-US" sz="4000" b="1" dirty="0">
              <a:solidFill>
                <a:srgbClr val="F58466"/>
              </a:solidFill>
              <a:latin typeface="Goudy Old Style" pitchFamily="18" charset="0"/>
              <a:ea typeface="ＭＳ Ｐゴシック" pitchFamily="34" charset="-128"/>
            </a:endParaRPr>
          </a:p>
        </p:txBody>
      </p:sp>
      <p:pic>
        <p:nvPicPr>
          <p:cNvPr id="37892" name="Content Placeholder 6" descr="iStock_000014282501Large.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81600" y="1374775"/>
            <a:ext cx="3216275" cy="4572000"/>
          </a:xfrm>
        </p:spPr>
      </p:pic>
      <p:sp>
        <p:nvSpPr>
          <p:cNvPr id="37893" name="TextBox 10"/>
          <p:cNvSpPr txBox="1">
            <a:spLocks noChangeArrowheads="1"/>
          </p:cNvSpPr>
          <p:nvPr/>
        </p:nvSpPr>
        <p:spPr bwMode="auto">
          <a:xfrm>
            <a:off x="427008" y="1374775"/>
            <a:ext cx="4343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C1C8E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dirty="0">
                <a:latin typeface="+mn-lt"/>
                <a:cs typeface="Arial" panose="020B0604020202020204" pitchFamily="34" charset="0"/>
              </a:rPr>
              <a:t>Ann Borders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ILPQC Executive Director, OB Lead</a:t>
            </a:r>
            <a:br>
              <a:rPr lang="en-US" altLang="en-US" sz="2000" dirty="0">
                <a:latin typeface="+mn-lt"/>
                <a:cs typeface="Arial" panose="020B0604020202020204" pitchFamily="34" charset="0"/>
              </a:rPr>
            </a:br>
            <a:endParaRPr lang="en-US" altLang="en-US" sz="28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Aki Noguchi </a:t>
            </a:r>
            <a:r>
              <a:rPr lang="en-US" altLang="en-US" sz="2800" dirty="0" smtClean="0">
                <a:latin typeface="+mn-lt"/>
                <a:cs typeface="Arial" panose="020B0604020202020204" pitchFamily="34" charset="0"/>
              </a:rPr>
              <a:t>and </a:t>
            </a:r>
            <a:r>
              <a:rPr lang="en-US" altLang="en-US" sz="2800" dirty="0">
                <a:latin typeface="+mn-lt"/>
                <a:cs typeface="Arial" panose="020B0604020202020204" pitchFamily="34" charset="0"/>
              </a:rPr>
              <a:t>Pat </a:t>
            </a:r>
            <a:r>
              <a:rPr lang="en-US" altLang="en-US" sz="2800" dirty="0" err="1">
                <a:latin typeface="+mn-lt"/>
                <a:cs typeface="Arial" panose="020B0604020202020204" pitchFamily="34" charset="0"/>
              </a:rPr>
              <a:t>Ittmann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Neonatal Leads</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Patricia Lee King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State Project Director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smtClean="0">
                <a:latin typeface="+mn-lt"/>
                <a:cs typeface="Arial" panose="020B0604020202020204" pitchFamily="34" charset="0"/>
              </a:rPr>
              <a:t>Kate Finnegan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Project Coordinator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Email us at</a:t>
            </a:r>
            <a:r>
              <a:rPr lang="en-US" altLang="en-US" sz="2000" dirty="0">
                <a:solidFill>
                  <a:srgbClr val="004990"/>
                </a:solidFill>
                <a:latin typeface="+mn-lt"/>
                <a:cs typeface="Arial" panose="020B0604020202020204" pitchFamily="34" charset="0"/>
              </a:rPr>
              <a:t> </a:t>
            </a:r>
            <a:r>
              <a:rPr lang="en-US" altLang="en-US" sz="2000" dirty="0">
                <a:solidFill>
                  <a:srgbClr val="004990"/>
                </a:solidFill>
                <a:latin typeface="+mn-lt"/>
                <a:cs typeface="Arial" panose="020B0604020202020204" pitchFamily="34" charset="0"/>
                <a:hlinkClick r:id="rId4"/>
              </a:rPr>
              <a:t>info@ilpqc.org</a:t>
            </a:r>
            <a:endParaRPr lang="en-US" altLang="en-US" sz="2000" dirty="0">
              <a:solidFill>
                <a:srgbClr val="004990"/>
              </a:solidFill>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Website: </a:t>
            </a:r>
            <a:r>
              <a:rPr lang="en-US" altLang="en-US" sz="2000" dirty="0">
                <a:solidFill>
                  <a:srgbClr val="004990"/>
                </a:solidFill>
                <a:latin typeface="+mn-lt"/>
                <a:cs typeface="Arial" panose="020B0604020202020204" pitchFamily="34" charset="0"/>
                <a:hlinkClick r:id="rId5"/>
              </a:rPr>
              <a:t>www.ilpqc.org</a:t>
            </a:r>
            <a:endParaRPr lang="en-US" altLang="en-US" sz="2000" dirty="0">
              <a:solidFill>
                <a:srgbClr val="004990"/>
              </a:solidFill>
              <a:latin typeface="+mn-lt"/>
              <a:cs typeface="Arial" panose="020B0604020202020204" pitchFamily="34" charset="0"/>
            </a:endParaRPr>
          </a:p>
        </p:txBody>
      </p:sp>
    </p:spTree>
    <p:extLst>
      <p:ext uri="{BB962C8B-B14F-4D97-AF65-F5344CB8AC3E}">
        <p14:creationId xmlns:p14="http://schemas.microsoft.com/office/powerpoint/2010/main" val="3061452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sponsor_slide.jpg"/>
          <p:cNvPicPr>
            <a:picLocks noChangeAspect="1"/>
          </p:cNvPicPr>
          <p:nvPr/>
        </p:nvPicPr>
        <p:blipFill>
          <a:blip r:embed="rId3" cstate="print"/>
          <a:srcRect/>
          <a:stretch>
            <a:fillRect/>
          </a:stretch>
        </p:blipFill>
        <p:spPr bwMode="auto">
          <a:xfrm>
            <a:off x="0" y="-76200"/>
            <a:ext cx="9144000" cy="6826250"/>
          </a:xfrm>
          <a:prstGeom prst="rect">
            <a:avLst/>
          </a:prstGeom>
          <a:noFill/>
          <a:ln w="9525">
            <a:noFill/>
            <a:miter lim="800000"/>
            <a:headEnd/>
            <a:tailEnd/>
          </a:ln>
        </p:spPr>
      </p:pic>
    </p:spTree>
    <p:extLst>
      <p:ext uri="{BB962C8B-B14F-4D97-AF65-F5344CB8AC3E}">
        <p14:creationId xmlns:p14="http://schemas.microsoft.com/office/powerpoint/2010/main" val="1502088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https://reports.healthlnk.org/BirthChart.aspx?ChartDirectorChartImage=chart_ContentPlaceHolder1_WebChartViewer2&amp;cacheId=540fb6c1fa4944e682bffe0ac3b605dc&amp;cacheDefeat=6358118849530009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79" y="1484313"/>
            <a:ext cx="7239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26627" name="Title 1"/>
          <p:cNvSpPr>
            <a:spLocks noGrp="1"/>
          </p:cNvSpPr>
          <p:nvPr>
            <p:ph type="title"/>
          </p:nvPr>
        </p:nvSpPr>
        <p:spPr>
          <a:xfrm>
            <a:off x="304800" y="304800"/>
            <a:ext cx="8229600" cy="1143000"/>
          </a:xfrm>
        </p:spPr>
        <p:txBody>
          <a:bodyPr/>
          <a:lstStyle/>
          <a:p>
            <a:pPr algn="l" eaLnBrk="1" hangingPunct="1"/>
            <a:r>
              <a:rPr lang="en-US" altLang="en-US" sz="4000" b="1" smtClean="0">
                <a:solidFill>
                  <a:srgbClr val="F58466"/>
                </a:solidFill>
                <a:latin typeface="Goudy Old Style" pitchFamily="18" charset="0"/>
              </a:rPr>
              <a:t>BC Accuracy: Overall Accuracy</a:t>
            </a:r>
            <a:br>
              <a:rPr lang="en-US" altLang="en-US" sz="4000" b="1" smtClean="0">
                <a:solidFill>
                  <a:srgbClr val="F58466"/>
                </a:solidFill>
                <a:latin typeface="Goudy Old Style" pitchFamily="18" charset="0"/>
              </a:rPr>
            </a:br>
            <a:r>
              <a:rPr lang="en-US" altLang="en-US" sz="4000" b="1" smtClean="0">
                <a:solidFill>
                  <a:srgbClr val="F58466"/>
                </a:solidFill>
                <a:latin typeface="Goudy Old Style" pitchFamily="18" charset="0"/>
              </a:rPr>
              <a:t>of All Variables</a:t>
            </a:r>
          </a:p>
        </p:txBody>
      </p:sp>
      <p:sp>
        <p:nvSpPr>
          <p:cNvPr id="26628" name="TextBox 5"/>
          <p:cNvSpPr txBox="1">
            <a:spLocks noChangeArrowheads="1"/>
          </p:cNvSpPr>
          <p:nvPr/>
        </p:nvSpPr>
        <p:spPr bwMode="auto">
          <a:xfrm>
            <a:off x="2287588" y="3544888"/>
            <a:ext cx="2817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r>
              <a:rPr lang="en-US" altLang="en-US" sz="1800">
                <a:latin typeface="Arial" pitchFamily="34" charset="0"/>
              </a:rPr>
              <a:t>2014 Baseline = 87.3%</a:t>
            </a:r>
          </a:p>
        </p:txBody>
      </p:sp>
      <p:cxnSp>
        <p:nvCxnSpPr>
          <p:cNvPr id="7" name="Straight Arrow Connector 6"/>
          <p:cNvCxnSpPr/>
          <p:nvPr/>
        </p:nvCxnSpPr>
        <p:spPr>
          <a:xfrm flipV="1">
            <a:off x="3124200" y="2590800"/>
            <a:ext cx="776288"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124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8153399"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Accuracy Distribution</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1430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pPr>
            <a:r>
              <a:rPr lang="en-US" dirty="0" smtClean="0">
                <a:sym typeface="Arial"/>
              </a:rPr>
              <a:t>Patti reached out to provide QI support to teams with &lt;90% accuracy for August and September</a:t>
            </a: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429097252"/>
              </p:ext>
            </p:extLst>
          </p:nvPr>
        </p:nvGraphicFramePr>
        <p:xfrm>
          <a:off x="685800" y="2667000"/>
          <a:ext cx="7391400" cy="3145800"/>
        </p:xfrm>
        <a:graphic>
          <a:graphicData uri="http://schemas.openxmlformats.org/drawingml/2006/table">
            <a:tbl>
              <a:tblPr firstRow="1" bandRow="1">
                <a:tableStyleId>{9D7B26C5-4107-4FEC-AEDC-1716B250A1EF}</a:tableStyleId>
              </a:tblPr>
              <a:tblGrid>
                <a:gridCol w="2463800"/>
                <a:gridCol w="2463800"/>
                <a:gridCol w="2463800"/>
              </a:tblGrid>
              <a:tr h="572756">
                <a:tc>
                  <a:txBody>
                    <a:bodyPr/>
                    <a:lstStyle/>
                    <a:p>
                      <a:r>
                        <a:rPr lang="en-US" sz="2400" dirty="0" smtClean="0"/>
                        <a:t>% Accuracy</a:t>
                      </a:r>
                      <a:endParaRPr lang="en-US" sz="2400" dirty="0"/>
                    </a:p>
                  </a:txBody>
                  <a:tcPr/>
                </a:tc>
                <a:tc>
                  <a:txBody>
                    <a:bodyPr/>
                    <a:lstStyle/>
                    <a:p>
                      <a:pPr algn="ctr"/>
                      <a:r>
                        <a:rPr lang="en-US" sz="2400" b="0" dirty="0" smtClean="0"/>
                        <a:t>August</a:t>
                      </a:r>
                    </a:p>
                    <a:p>
                      <a:pPr algn="ctr"/>
                      <a:r>
                        <a:rPr lang="en-US" sz="2400" b="0" dirty="0" smtClean="0"/>
                        <a:t>Teams</a:t>
                      </a:r>
                      <a:r>
                        <a:rPr lang="en-US" sz="2400" b="0" baseline="0" dirty="0" smtClean="0"/>
                        <a:t> Reporting</a:t>
                      </a:r>
                      <a:endParaRPr lang="en-US" sz="2400" b="0" dirty="0"/>
                    </a:p>
                  </a:txBody>
                  <a:tcPr/>
                </a:tc>
                <a:tc>
                  <a:txBody>
                    <a:bodyPr/>
                    <a:lstStyle/>
                    <a:p>
                      <a:pPr algn="ctr"/>
                      <a:r>
                        <a:rPr lang="en-US" sz="2400" b="0" dirty="0" smtClean="0"/>
                        <a:t>September</a:t>
                      </a:r>
                    </a:p>
                    <a:p>
                      <a:pPr algn="ctr"/>
                      <a:r>
                        <a:rPr lang="en-US" sz="2400" b="0" dirty="0" smtClean="0"/>
                        <a:t>Teams Reporting</a:t>
                      </a:r>
                      <a:endParaRPr lang="en-US" sz="2400" b="0" dirty="0"/>
                    </a:p>
                  </a:txBody>
                  <a:tcPr/>
                </a:tc>
              </a:tr>
              <a:tr h="464568">
                <a:tc>
                  <a:txBody>
                    <a:bodyPr/>
                    <a:lstStyle/>
                    <a:p>
                      <a:pPr algn="l" fontAlgn="b"/>
                      <a:r>
                        <a:rPr lang="en-US" sz="1600" u="none" strike="noStrike" dirty="0">
                          <a:effectLst/>
                        </a:rPr>
                        <a:t>&lt;79.9%</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9525" marR="9525" marT="9525" marB="0" anchor="ctr"/>
                </a:tc>
              </a:tr>
              <a:tr h="464568">
                <a:tc>
                  <a:txBody>
                    <a:bodyPr/>
                    <a:lstStyle/>
                    <a:p>
                      <a:pPr algn="l" fontAlgn="b"/>
                      <a:r>
                        <a:rPr lang="en-US" sz="1600" u="none" strike="noStrike" dirty="0">
                          <a:effectLst/>
                        </a:rPr>
                        <a:t>80-84.9%</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9525" marR="9525" marT="9525" marB="0" anchor="ctr"/>
                </a:tc>
              </a:tr>
              <a:tr h="464568">
                <a:tc>
                  <a:txBody>
                    <a:bodyPr/>
                    <a:lstStyle/>
                    <a:p>
                      <a:pPr algn="l" fontAlgn="b"/>
                      <a:r>
                        <a:rPr lang="en-US" sz="1600" u="none" strike="noStrike">
                          <a:effectLst/>
                        </a:rPr>
                        <a:t>85-89.9%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dirty="0">
                          <a:effectLst/>
                        </a:rPr>
                        <a:t>4</a:t>
                      </a:r>
                      <a:endParaRPr lang="en-US" sz="1600" b="0" i="0" u="none" strike="noStrike" dirty="0">
                        <a:solidFill>
                          <a:srgbClr val="000000"/>
                        </a:solidFill>
                        <a:effectLst/>
                        <a:latin typeface="Calibri"/>
                      </a:endParaRPr>
                    </a:p>
                  </a:txBody>
                  <a:tcPr marL="9525" marR="9525" marT="9525" marB="0" anchor="ctr"/>
                </a:tc>
              </a:tr>
              <a:tr h="464568">
                <a:tc>
                  <a:txBody>
                    <a:bodyPr/>
                    <a:lstStyle/>
                    <a:p>
                      <a:pPr algn="l" fontAlgn="b"/>
                      <a:r>
                        <a:rPr lang="en-US" sz="1600" u="none" strike="noStrike">
                          <a:effectLst/>
                        </a:rPr>
                        <a:t>90-94.9%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29</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u="none" strike="noStrike" dirty="0">
                          <a:effectLst/>
                        </a:rPr>
                        <a:t>16</a:t>
                      </a:r>
                      <a:endParaRPr lang="en-US" sz="1600" b="0" i="0" u="none" strike="noStrike" dirty="0">
                        <a:solidFill>
                          <a:srgbClr val="000000"/>
                        </a:solidFill>
                        <a:effectLst/>
                        <a:latin typeface="Calibri"/>
                      </a:endParaRPr>
                    </a:p>
                  </a:txBody>
                  <a:tcPr marL="9525" marR="9525" marT="9525" marB="0" anchor="ctr"/>
                </a:tc>
              </a:tr>
              <a:tr h="464568">
                <a:tc>
                  <a:txBody>
                    <a:bodyPr/>
                    <a:lstStyle/>
                    <a:p>
                      <a:pPr algn="l" fontAlgn="b"/>
                      <a:r>
                        <a:rPr lang="en-US" sz="1600" u="none" strike="noStrike">
                          <a:effectLst/>
                        </a:rPr>
                        <a:t>&gt;95%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48</a:t>
                      </a:r>
                      <a:endParaRPr lang="en-US" sz="1600" b="0" i="0" u="none" strike="noStrike">
                        <a:solidFill>
                          <a:srgbClr val="000000"/>
                        </a:solidFill>
                        <a:effectLst/>
                        <a:latin typeface="Calibri"/>
                      </a:endParaRPr>
                    </a:p>
                  </a:txBody>
                  <a:tcPr marL="9525" marR="9525" marT="9525" marB="0" anchor="ctr"/>
                </a:tc>
                <a:tc>
                  <a:txBody>
                    <a:bodyPr/>
                    <a:lstStyle/>
                    <a:p>
                      <a:pPr algn="ctr" fontAlgn="b"/>
                      <a:r>
                        <a:rPr lang="en-US" sz="1600" u="none" strike="noStrike" dirty="0">
                          <a:effectLst/>
                        </a:rPr>
                        <a:t>57</a:t>
                      </a:r>
                      <a:endParaRPr lang="en-US" sz="16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84823942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8153399"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a:solidFill>
                  <a:srgbClr val="F58466"/>
                </a:solidFill>
                <a:latin typeface="Goudy Old Style" pitchFamily="18" charset="0"/>
              </a:rPr>
              <a:t>QI Cycle Support Recap</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1430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pPr>
            <a:r>
              <a:rPr lang="en-US" b="1" dirty="0">
                <a:sym typeface="Arial"/>
              </a:rPr>
              <a:t>Monthly </a:t>
            </a:r>
            <a:r>
              <a:rPr lang="en-US" dirty="0">
                <a:sym typeface="Arial"/>
              </a:rPr>
              <a:t>QI cycle process </a:t>
            </a:r>
            <a:r>
              <a:rPr lang="en-US" dirty="0" smtClean="0">
                <a:sym typeface="Arial"/>
              </a:rPr>
              <a:t> </a:t>
            </a:r>
          </a:p>
          <a:p>
            <a:pPr marL="812800" marR="0" lvl="1" indent="-457200" eaLnBrk="1" hangingPunct="1">
              <a:buClr>
                <a:srgbClr val="004990"/>
              </a:buClr>
              <a:buSzPct val="104000"/>
              <a:buFont typeface="Arial" pitchFamily="34" charset="0"/>
              <a:buChar char="•"/>
            </a:pPr>
            <a:r>
              <a:rPr lang="en-US" sz="3200" dirty="0" smtClean="0">
                <a:sym typeface="Arial"/>
              </a:rPr>
              <a:t>OB Teams webinar on the 4</a:t>
            </a:r>
            <a:r>
              <a:rPr lang="en-US" sz="3200" baseline="30000" dirty="0" smtClean="0">
                <a:sym typeface="Arial"/>
              </a:rPr>
              <a:t>th</a:t>
            </a:r>
            <a:r>
              <a:rPr lang="en-US" sz="3200" dirty="0" smtClean="0">
                <a:sym typeface="Arial"/>
              </a:rPr>
              <a:t> Monday of each month, 12:30-1:30 </a:t>
            </a:r>
          </a:p>
          <a:p>
            <a:pPr marL="812800" marR="0" lvl="1" indent="-457200" eaLnBrk="1" hangingPunct="1">
              <a:buClr>
                <a:srgbClr val="004990"/>
              </a:buClr>
              <a:buSzPct val="104000"/>
              <a:buFont typeface="Arial" pitchFamily="34" charset="0"/>
              <a:buChar char="•"/>
            </a:pPr>
            <a:r>
              <a:rPr lang="en-US" sz="3200" dirty="0" smtClean="0">
                <a:sym typeface="Arial"/>
              </a:rPr>
              <a:t>Data reporting via </a:t>
            </a:r>
            <a:r>
              <a:rPr lang="en-US" sz="3200" dirty="0" err="1" smtClean="0">
                <a:sym typeface="Arial"/>
              </a:rPr>
              <a:t>REDCap</a:t>
            </a:r>
            <a:r>
              <a:rPr lang="en-US" sz="3200" dirty="0" smtClean="0">
                <a:sym typeface="Arial"/>
              </a:rPr>
              <a:t> and QI process feedback reporting via </a:t>
            </a:r>
            <a:r>
              <a:rPr lang="en-US" sz="3200" dirty="0" err="1" smtClean="0">
                <a:sym typeface="Arial"/>
              </a:rPr>
              <a:t>SurveyMonkey</a:t>
            </a:r>
            <a:endParaRPr lang="en-US" sz="3200" dirty="0" smtClean="0">
              <a:sym typeface="Arial"/>
            </a:endParaRPr>
          </a:p>
          <a:p>
            <a:pPr marL="812800" marR="0" lvl="1" indent="-457200" eaLnBrk="1" hangingPunct="1">
              <a:buClr>
                <a:srgbClr val="004990"/>
              </a:buClr>
              <a:buSzPct val="104000"/>
              <a:buFont typeface="Arial" pitchFamily="34" charset="0"/>
              <a:buChar char="•"/>
            </a:pPr>
            <a:r>
              <a:rPr lang="en-US" sz="3200" dirty="0" smtClean="0"/>
              <a:t>QI </a:t>
            </a:r>
            <a:r>
              <a:rPr lang="en-US" sz="3200" dirty="0"/>
              <a:t>coaching </a:t>
            </a:r>
            <a:r>
              <a:rPr lang="en-US" sz="3200" dirty="0" smtClean="0"/>
              <a:t>calls with Perinatal Network Administrators and ILPQC as needed</a:t>
            </a:r>
          </a:p>
          <a:p>
            <a:pPr marL="812800" marR="0" lvl="1" indent="-457200" eaLnBrk="1" hangingPunct="1">
              <a:buClr>
                <a:srgbClr val="004990"/>
              </a:buClr>
              <a:buSzPct val="104000"/>
              <a:buFont typeface="Arial" pitchFamily="34" charset="0"/>
              <a:buChar char="•"/>
            </a:pPr>
            <a:r>
              <a:rPr lang="en-US" sz="3200" dirty="0" smtClean="0">
                <a:sym typeface="Arial"/>
              </a:rPr>
              <a:t>Meet with your team to discuss data report, QI process feedback form and plan next PDSA</a:t>
            </a:r>
            <a:endParaRPr lang="en-US" sz="3200" dirty="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56852402"/>
      </p:ext>
    </p:extLst>
  </p:cSld>
  <p:clrMapOvr>
    <a:masterClrMapping/>
  </p:clrMapOvr>
  <p:transition spd="slow">
    <p:cu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EEH template 1-v2">
  <a:themeElements>
    <a:clrScheme name="EEH Palette">
      <a:dk1>
        <a:sysClr val="windowText" lastClr="000000"/>
      </a:dk1>
      <a:lt1>
        <a:sysClr val="window" lastClr="FFFFFF"/>
      </a:lt1>
      <a:dk2>
        <a:srgbClr val="494341"/>
      </a:dk2>
      <a:lt2>
        <a:srgbClr val="E7E6E6"/>
      </a:lt2>
      <a:accent1>
        <a:srgbClr val="62C2B1"/>
      </a:accent1>
      <a:accent2>
        <a:srgbClr val="EE7F4B"/>
      </a:accent2>
      <a:accent3>
        <a:srgbClr val="69615F"/>
      </a:accent3>
      <a:accent4>
        <a:srgbClr val="7A9B62"/>
      </a:accent4>
      <a:accent5>
        <a:srgbClr val="925071"/>
      </a:accent5>
      <a:accent6>
        <a:srgbClr val="D3D321"/>
      </a:accent6>
      <a:hlink>
        <a:srgbClr val="436F9B"/>
      </a:hlink>
      <a:folHlink>
        <a:srgbClr val="CC434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11335</TotalTime>
  <Words>2729</Words>
  <Application>Microsoft Office PowerPoint</Application>
  <PresentationFormat>On-screen Show (4:3)</PresentationFormat>
  <Paragraphs>543</Paragraphs>
  <Slides>67</Slides>
  <Notes>24</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1_Office Theme</vt:lpstr>
      <vt:lpstr>Grid</vt:lpstr>
      <vt:lpstr>EEH template 1-v2</vt:lpstr>
      <vt:lpstr>Birth Certificate Accuracy Initiative Monthly OB Teams Call</vt:lpstr>
      <vt:lpstr>Variables of the Month: Audience Response</vt:lpstr>
      <vt:lpstr>Overview</vt:lpstr>
      <vt:lpstr>BC Accuracy August Data </vt:lpstr>
      <vt:lpstr>BC Accuracy September Data: All Variables</vt:lpstr>
      <vt:lpstr>BC Accuracy to Date</vt:lpstr>
      <vt:lpstr>BC Accuracy: Overall Accuracy of All Variables</vt:lpstr>
      <vt:lpstr>Accuracy Distribution</vt:lpstr>
      <vt:lpstr>QI Cycle Support Recap</vt:lpstr>
      <vt:lpstr>Opportunities for Change</vt:lpstr>
      <vt:lpstr>OB Teams Call Birth Certificate optimization initiative</vt:lpstr>
      <vt:lpstr>Variables for Discussion </vt:lpstr>
      <vt:lpstr>Audience response</vt:lpstr>
      <vt:lpstr>Fetal Intolerance of Labor</vt:lpstr>
      <vt:lpstr>Fetal Intolerance of Labor</vt:lpstr>
      <vt:lpstr>Date of last normal menses</vt:lpstr>
      <vt:lpstr>Date of last normal menses</vt:lpstr>
      <vt:lpstr>Date of last normal menses</vt:lpstr>
      <vt:lpstr>Mother’s social security number</vt:lpstr>
      <vt:lpstr>Mother’s social security number</vt:lpstr>
      <vt:lpstr>Prenatal care</vt:lpstr>
      <vt:lpstr>Prenatal care</vt:lpstr>
      <vt:lpstr>Prenatal care</vt:lpstr>
      <vt:lpstr>Prenatal care</vt:lpstr>
      <vt:lpstr>Prenatal care</vt:lpstr>
      <vt:lpstr>Prenatal care</vt:lpstr>
      <vt:lpstr>WIC</vt:lpstr>
      <vt:lpstr>WIC</vt:lpstr>
      <vt:lpstr>Previous Preterm Birth</vt:lpstr>
      <vt:lpstr>Previous Preterm Birth</vt:lpstr>
      <vt:lpstr>Previous Preterm Birth</vt:lpstr>
      <vt:lpstr>NICU Admission</vt:lpstr>
      <vt:lpstr>NICU Admission</vt:lpstr>
      <vt:lpstr>NICU Admission</vt:lpstr>
      <vt:lpstr>Questions</vt:lpstr>
      <vt:lpstr>Team Talks</vt:lpstr>
      <vt:lpstr>PowerPoint Presentation</vt:lpstr>
      <vt:lpstr>Birth Certificate Accuracy Quality Improvement Project  </vt:lpstr>
      <vt:lpstr>Edward Hospital - Naperville, IL</vt:lpstr>
      <vt:lpstr>Obstetrics</vt:lpstr>
      <vt:lpstr>NICU</vt:lpstr>
      <vt:lpstr>Obstetrical Staff</vt:lpstr>
      <vt:lpstr>Edward Hospital Project Team</vt:lpstr>
      <vt:lpstr>Process Flow Diagram-Initial</vt:lpstr>
      <vt:lpstr>Overall Accuracy for 2014 Baseline Data Revealed at the ILPQC Face To Face</vt:lpstr>
      <vt:lpstr>Changes</vt:lpstr>
      <vt:lpstr>Overall Birth Certificate  Accuracy for 2015</vt:lpstr>
      <vt:lpstr>Variable # 17</vt:lpstr>
      <vt:lpstr>Variable # 17</vt:lpstr>
      <vt:lpstr>Variable # 17-Do</vt:lpstr>
      <vt:lpstr> Quality Improvement Activity-Do</vt:lpstr>
      <vt:lpstr>Process Flow Diagram</vt:lpstr>
      <vt:lpstr>Review in Responsibilities-ACT</vt:lpstr>
      <vt:lpstr>New Process Flow Diagram-Act</vt:lpstr>
      <vt:lpstr>Act-Other Activities Planned</vt:lpstr>
      <vt:lpstr>Study</vt:lpstr>
      <vt:lpstr>PowerPoint Presentation</vt:lpstr>
      <vt:lpstr>Edward Hospital Team – Questions?</vt:lpstr>
      <vt:lpstr>Birth Certificate Accuracy Sustainability</vt:lpstr>
      <vt:lpstr>ILPQC 3rd Annual Meeting</vt:lpstr>
      <vt:lpstr>Vote Today –  Future Initiatives Survey</vt:lpstr>
      <vt:lpstr>Town Hall Meeting</vt:lpstr>
      <vt:lpstr>campusCatalyst</vt:lpstr>
      <vt:lpstr>Next Steps</vt:lpstr>
      <vt:lpstr>Next OB Teams Meeting</vt:lpstr>
      <vt:lpstr>ILPQC Administrative Team</vt:lpstr>
      <vt:lpstr>PowerPoint Presentation</vt:lpstr>
    </vt:vector>
  </TitlesOfParts>
  <Company>NorthShore University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Certificate Initiative – Webinar 1</dc:title>
  <dc:creator>Katelynne Finnegan</dc:creator>
  <cp:lastModifiedBy>Katelynne Finnegan</cp:lastModifiedBy>
  <cp:revision>566</cp:revision>
  <cp:lastPrinted>2015-05-15T13:56:34Z</cp:lastPrinted>
  <dcterms:created xsi:type="dcterms:W3CDTF">2015-02-12T15:31:22Z</dcterms:created>
  <dcterms:modified xsi:type="dcterms:W3CDTF">2015-10-27T20:57:21Z</dcterms:modified>
</cp:coreProperties>
</file>