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5" r:id="rId3"/>
    <p:sldId id="257" r:id="rId4"/>
    <p:sldId id="266" r:id="rId5"/>
    <p:sldId id="268" r:id="rId6"/>
    <p:sldId id="258" r:id="rId7"/>
    <p:sldId id="267" r:id="rId8"/>
    <p:sldId id="259" r:id="rId9"/>
    <p:sldId id="260" r:id="rId10"/>
    <p:sldId id="269" r:id="rId11"/>
    <p:sldId id="261" r:id="rId12"/>
    <p:sldId id="262" r:id="rId13"/>
    <p:sldId id="263" r:id="rId14"/>
    <p:sldId id="264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914" y="-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12AC3B1-4079-4E5A-A773-FC8D2B2EF638}" type="datetimeFigureOut">
              <a:rPr lang="en-US" smtClean="0"/>
              <a:pPr/>
              <a:t>6/22/2015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E7A22A-CB69-456C-9C39-A19D67374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C3B1-4079-4E5A-A773-FC8D2B2EF638}" type="datetimeFigureOut">
              <a:rPr lang="en-US" smtClean="0"/>
              <a:pPr/>
              <a:t>6/22/2015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A22A-CB69-456C-9C39-A19D67374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C3B1-4079-4E5A-A773-FC8D2B2EF638}" type="datetimeFigureOut">
              <a:rPr lang="en-US" smtClean="0"/>
              <a:pPr/>
              <a:t>6/22/2015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FE7A22A-CB69-456C-9C39-A19D67374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C3B1-4079-4E5A-A773-FC8D2B2EF638}" type="datetimeFigureOut">
              <a:rPr lang="en-US" smtClean="0"/>
              <a:pPr/>
              <a:t>6/22/2015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A22A-CB69-456C-9C39-A19D67374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2AC3B1-4079-4E5A-A773-FC8D2B2EF638}" type="datetimeFigureOut">
              <a:rPr lang="en-US" smtClean="0"/>
              <a:pPr/>
              <a:t>6/22/2015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FE7A22A-CB69-456C-9C39-A19D67374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C3B1-4079-4E5A-A773-FC8D2B2EF638}" type="datetimeFigureOut">
              <a:rPr lang="en-US" smtClean="0"/>
              <a:pPr/>
              <a:t>6/22/2015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A22A-CB69-456C-9C39-A19D67374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C3B1-4079-4E5A-A773-FC8D2B2EF638}" type="datetimeFigureOut">
              <a:rPr lang="en-US" smtClean="0"/>
              <a:pPr/>
              <a:t>6/22/2015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A22A-CB69-456C-9C39-A19D67374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C3B1-4079-4E5A-A773-FC8D2B2EF638}" type="datetimeFigureOut">
              <a:rPr lang="en-US" smtClean="0"/>
              <a:pPr/>
              <a:t>6/22/2015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A22A-CB69-456C-9C39-A19D67374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C3B1-4079-4E5A-A773-FC8D2B2EF638}" type="datetimeFigureOut">
              <a:rPr lang="en-US" smtClean="0"/>
              <a:pPr/>
              <a:t>6/22/2015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A22A-CB69-456C-9C39-A19D67374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C3B1-4079-4E5A-A773-FC8D2B2EF638}" type="datetimeFigureOut">
              <a:rPr lang="en-US" smtClean="0"/>
              <a:pPr/>
              <a:t>6/22/2015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E7A22A-CB69-456C-9C39-A19D67374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C3B1-4079-4E5A-A773-FC8D2B2EF638}" type="datetimeFigureOut">
              <a:rPr lang="en-US" smtClean="0"/>
              <a:pPr/>
              <a:t>6/22/2015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A22A-CB69-456C-9C39-A19D67374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12AC3B1-4079-4E5A-A773-FC8D2B2EF638}" type="datetimeFigureOut">
              <a:rPr lang="en-US" smtClean="0"/>
              <a:pPr/>
              <a:t>6/22/2015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5FE7A22A-CB69-456C-9C39-A19D67374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June 22, 2015</a:t>
            </a:r>
          </a:p>
          <a:p>
            <a:r>
              <a:rPr lang="en-US" dirty="0" smtClean="0"/>
              <a:t>Cindy Mitchell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064" y="3337560"/>
            <a:ext cx="7571936" cy="2301240"/>
          </a:xfrm>
        </p:spPr>
        <p:txBody>
          <a:bodyPr/>
          <a:lstStyle/>
          <a:p>
            <a:pPr algn="l"/>
            <a:r>
              <a:rPr lang="en-US" dirty="0" smtClean="0"/>
              <a:t>OB Teams Call</a:t>
            </a:r>
            <a:br>
              <a:rPr lang="en-US" dirty="0" smtClean="0"/>
            </a:br>
            <a:r>
              <a:rPr lang="en-US" dirty="0" smtClean="0"/>
              <a:t>Birth Certificate optimization initiative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673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Mom has been in labor for 6 hours. She has been pushing for the last 2 hours.  Baby is vertex at +3 station.  Mom is refusing to push any more.  Vacuum is applied to assist in delivery of the baby.</a:t>
            </a:r>
          </a:p>
          <a:p>
            <a:pPr marL="45720" indent="0">
              <a:buNone/>
            </a:pPr>
            <a:r>
              <a:rPr lang="en-US" dirty="0" smtClean="0"/>
              <a:t> </a:t>
            </a:r>
          </a:p>
          <a:p>
            <a:pPr marL="45720" indent="0" algn="ctr">
              <a:buNone/>
            </a:pPr>
            <a:r>
              <a:rPr lang="en-US" dirty="0" smtClean="0"/>
              <a:t>Would the fetal intolerance of labor box be checked on the infant’s birth certificate.</a:t>
            </a:r>
          </a:p>
          <a:p>
            <a:pPr marL="45720" indent="0" algn="ctr">
              <a:buNone/>
            </a:pPr>
            <a:endParaRPr lang="en-US" dirty="0"/>
          </a:p>
          <a:p>
            <a:pPr algn="ctr"/>
            <a:r>
              <a:rPr lang="en-US" dirty="0" smtClean="0"/>
              <a:t>Yes</a:t>
            </a:r>
          </a:p>
          <a:p>
            <a:pPr algn="ctr"/>
            <a:r>
              <a:rPr lang="en-US" dirty="0" smtClean="0"/>
              <a:t>No</a:t>
            </a:r>
          </a:p>
          <a:p>
            <a:pPr algn="ctr"/>
            <a:endParaRPr lang="en-US" dirty="0"/>
          </a:p>
          <a:p>
            <a:pPr marL="45720" indent="0" algn="ctr">
              <a:buNone/>
            </a:pPr>
            <a:r>
              <a:rPr lang="en-US" dirty="0" smtClean="0"/>
              <a:t>No ~ there was no evidence of fetal compromise that necessitated the need for a vacuum delivery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Fetal Intolerance of Labor</a:t>
            </a:r>
          </a:p>
        </p:txBody>
      </p:sp>
    </p:spTree>
    <p:extLst>
      <p:ext uri="{BB962C8B-B14F-4D97-AF65-F5344CB8AC3E}">
        <p14:creationId xmlns:p14="http://schemas.microsoft.com/office/powerpoint/2010/main" xmlns="" val="353927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b="1" i="1" dirty="0">
                <a:solidFill>
                  <a:srgbClr val="FF0000"/>
                </a:solidFill>
              </a:rPr>
              <a:t>Definition</a:t>
            </a:r>
            <a:r>
              <a:rPr lang="en-US" dirty="0"/>
              <a:t>:  Fetal intolerance of labor refers to an abnormal or concerning fetal heart rate tracing that does not respond to procedures to improve the fetal heart rate tracing and therefore </a:t>
            </a:r>
            <a:r>
              <a:rPr lang="en-US" b="1" u="sng" dirty="0"/>
              <a:t>requires an operative vaginal delivery or cesarean delivery</a:t>
            </a:r>
            <a:r>
              <a:rPr lang="en-US" dirty="0"/>
              <a:t> in order to shorten time to delivery.</a:t>
            </a:r>
          </a:p>
          <a:p>
            <a:endParaRPr lang="en-US" dirty="0" smtClean="0"/>
          </a:p>
          <a:p>
            <a:r>
              <a:rPr lang="en-US" dirty="0" smtClean="0"/>
              <a:t>Characteristics of Labor and Delivery</a:t>
            </a:r>
          </a:p>
          <a:p>
            <a:r>
              <a:rPr lang="en-US" dirty="0" smtClean="0"/>
              <a:t>Guidebook #46; </a:t>
            </a:r>
            <a:r>
              <a:rPr lang="en-US" dirty="0" err="1" smtClean="0"/>
              <a:t>pg</a:t>
            </a:r>
            <a:r>
              <a:rPr lang="en-US" dirty="0" smtClean="0"/>
              <a:t> 48</a:t>
            </a:r>
          </a:p>
          <a:p>
            <a:r>
              <a:rPr lang="en-US" dirty="0" smtClean="0"/>
              <a:t>Key Variable Document variable #12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Fetal Intolerance of Labor</a:t>
            </a:r>
          </a:p>
        </p:txBody>
      </p:sp>
    </p:spTree>
    <p:extLst>
      <p:ext uri="{BB962C8B-B14F-4D97-AF65-F5344CB8AC3E}">
        <p14:creationId xmlns:p14="http://schemas.microsoft.com/office/powerpoint/2010/main" xmlns="" val="180300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4224529"/>
          </a:xfrm>
        </p:spPr>
        <p:txBody>
          <a:bodyPr anchor="ctr"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When </a:t>
            </a:r>
            <a:r>
              <a:rPr lang="en-US" dirty="0"/>
              <a:t>looking up gestational age in mom's record you find the gestational age in at least 3 different places.  The dates are all slightly different.  </a:t>
            </a:r>
            <a:r>
              <a:rPr lang="en-US" dirty="0" smtClean="0"/>
              <a:t>Which </a:t>
            </a:r>
            <a:r>
              <a:rPr lang="en-US" dirty="0"/>
              <a:t>gestational age should be the one recorded on the birth certificate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EDD that the provider established based on results of early ultrasound and moms known LMP</a:t>
            </a:r>
          </a:p>
          <a:p>
            <a:r>
              <a:rPr lang="en-US" dirty="0" smtClean="0"/>
              <a:t>The LMP that mom is not too sure about</a:t>
            </a:r>
          </a:p>
          <a:p>
            <a:r>
              <a:rPr lang="en-US" dirty="0" smtClean="0"/>
              <a:t>The oldest gestational age</a:t>
            </a:r>
          </a:p>
          <a:p>
            <a:endParaRPr lang="en-US" dirty="0"/>
          </a:p>
          <a:p>
            <a:pPr algn="ctr"/>
            <a:r>
              <a:rPr lang="en-US" dirty="0" err="1" smtClean="0"/>
              <a:t>EDD</a:t>
            </a:r>
            <a:r>
              <a:rPr lang="en-US" dirty="0" smtClean="0"/>
              <a:t> that the provider established based on results of early ultrasound and moms known </a:t>
            </a:r>
            <a:r>
              <a:rPr lang="en-US" dirty="0" err="1" smtClean="0"/>
              <a:t>LMP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Obstetric Estimate of Gestation</a:t>
            </a:r>
          </a:p>
        </p:txBody>
      </p:sp>
    </p:spTree>
    <p:extLst>
      <p:ext uri="{BB962C8B-B14F-4D97-AF65-F5344CB8AC3E}">
        <p14:creationId xmlns:p14="http://schemas.microsoft.com/office/powerpoint/2010/main" xmlns="" val="300601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45720" indent="0" algn="ctr">
              <a:buNone/>
            </a:pPr>
            <a:r>
              <a:rPr lang="en-US" dirty="0"/>
              <a:t>The best Estimated Due Date is determined by</a:t>
            </a:r>
            <a:r>
              <a:rPr lang="en-US" dirty="0" smtClean="0"/>
              <a:t>: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Last menstrual period if confirmed by early ultrasound or no</a:t>
            </a:r>
          </a:p>
          <a:p>
            <a:pPr marL="45720" indent="0">
              <a:buNone/>
            </a:pPr>
            <a:r>
              <a:rPr lang="en-US" dirty="0"/>
              <a:t>ultrasound performed, or early ultrasound if no known last</a:t>
            </a:r>
          </a:p>
          <a:p>
            <a:pPr marL="45720" indent="0">
              <a:buNone/>
            </a:pPr>
            <a:r>
              <a:rPr lang="en-US" dirty="0"/>
              <a:t>menstrual period or the ultrasound is not consistent with last</a:t>
            </a:r>
          </a:p>
          <a:p>
            <a:pPr marL="45720" indent="0">
              <a:buNone/>
            </a:pPr>
            <a:r>
              <a:rPr lang="en-US" dirty="0"/>
              <a:t>menstrual period, or known date of fertilization (</a:t>
            </a:r>
            <a:r>
              <a:rPr lang="en-US" dirty="0" err="1"/>
              <a:t>eg</a:t>
            </a:r>
            <a:r>
              <a:rPr lang="en-US" dirty="0"/>
              <a:t>, assisted</a:t>
            </a:r>
          </a:p>
          <a:p>
            <a:pPr marL="45720" indent="0">
              <a:buNone/>
            </a:pPr>
            <a:r>
              <a:rPr lang="en-US" dirty="0"/>
              <a:t>r</a:t>
            </a:r>
            <a:r>
              <a:rPr lang="en-US" dirty="0" smtClean="0"/>
              <a:t>eproductive technology)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 smtClean="0"/>
              <a:t>Source:  </a:t>
            </a:r>
            <a:r>
              <a:rPr lang="en-US" dirty="0" err="1" smtClean="0"/>
              <a:t>reVITALize</a:t>
            </a:r>
            <a:r>
              <a:rPr lang="en-US" dirty="0" smtClean="0"/>
              <a:t> 2014 ACOG ~ Obstetric Data Definitions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Estimated Due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660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9479" y="2071607"/>
            <a:ext cx="7724301" cy="4163929"/>
          </a:xfrm>
          <a:prstGeom prst="rect">
            <a:avLst/>
          </a:prstGeom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Estimated Due Date</a:t>
            </a:r>
          </a:p>
        </p:txBody>
      </p:sp>
      <p:sp>
        <p:nvSpPr>
          <p:cNvPr id="5" name="Oval 4"/>
          <p:cNvSpPr/>
          <p:nvPr/>
        </p:nvSpPr>
        <p:spPr>
          <a:xfrm>
            <a:off x="838200" y="2402237"/>
            <a:ext cx="4267200" cy="609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15000" y="3048000"/>
            <a:ext cx="20574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09479" y="3228167"/>
            <a:ext cx="2133600" cy="2770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665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b="1" i="1" dirty="0" smtClean="0">
                <a:solidFill>
                  <a:srgbClr val="FF0000"/>
                </a:solidFill>
              </a:rPr>
              <a:t>Definition</a:t>
            </a:r>
            <a:r>
              <a:rPr lang="en-US" dirty="0" smtClean="0"/>
              <a:t>:  The </a:t>
            </a:r>
            <a:r>
              <a:rPr lang="en-US" b="1" u="sng" dirty="0" smtClean="0"/>
              <a:t>BEST</a:t>
            </a:r>
            <a:r>
              <a:rPr lang="en-US" dirty="0" smtClean="0"/>
              <a:t> estimate of the infant’s gestation in completed weeks based on the prenatal care providers estimate of gestation.</a:t>
            </a:r>
          </a:p>
          <a:p>
            <a:endParaRPr lang="en-US" dirty="0"/>
          </a:p>
          <a:p>
            <a:r>
              <a:rPr lang="en-US" dirty="0" smtClean="0"/>
              <a:t>Obstetric Estimate of Gestation, </a:t>
            </a:r>
          </a:p>
          <a:p>
            <a:r>
              <a:rPr lang="en-US" dirty="0" smtClean="0"/>
              <a:t>Guidebook #51; </a:t>
            </a:r>
            <a:r>
              <a:rPr lang="en-US" dirty="0" err="1" smtClean="0"/>
              <a:t>pg</a:t>
            </a:r>
            <a:r>
              <a:rPr lang="en-US" dirty="0" smtClean="0"/>
              <a:t> 56</a:t>
            </a:r>
          </a:p>
          <a:p>
            <a:r>
              <a:rPr lang="en-US" dirty="0" smtClean="0"/>
              <a:t>Key Variables document variable #14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Obstetric estimate of gestation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525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estimate of gestation should be determined by all perinatal factors and assessments but </a:t>
            </a:r>
            <a:r>
              <a:rPr lang="en-US" b="1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the neonatal exam.</a:t>
            </a:r>
          </a:p>
          <a:p>
            <a:endParaRPr lang="en-US" dirty="0"/>
          </a:p>
          <a:p>
            <a:r>
              <a:rPr lang="en-US" dirty="0" smtClean="0"/>
              <a:t>Ultrasound completed in 1</a:t>
            </a:r>
            <a:r>
              <a:rPr lang="en-US" baseline="30000" dirty="0" smtClean="0"/>
              <a:t>st</a:t>
            </a:r>
            <a:r>
              <a:rPr lang="en-US" dirty="0" smtClean="0"/>
              <a:t> trimester is preferred</a:t>
            </a:r>
          </a:p>
          <a:p>
            <a:r>
              <a:rPr lang="en-US" dirty="0" smtClean="0"/>
              <a:t>When entering this number; NEVER round up or down</a:t>
            </a:r>
          </a:p>
          <a:p>
            <a:r>
              <a:rPr lang="en-US" dirty="0" smtClean="0"/>
              <a:t>Enter number of weeks and days</a:t>
            </a:r>
          </a:p>
          <a:p>
            <a:r>
              <a:rPr lang="en-US" dirty="0" smtClean="0"/>
              <a:t>If days is not known enter “99”</a:t>
            </a:r>
          </a:p>
          <a:p>
            <a:endParaRPr lang="en-US" dirty="0"/>
          </a:p>
          <a:p>
            <a:r>
              <a:rPr lang="en-US" u="sng" dirty="0" smtClean="0"/>
              <a:t>Goal of this project</a:t>
            </a:r>
            <a:r>
              <a:rPr lang="en-US" dirty="0" smtClean="0"/>
              <a:t>:  the EDD/EDC found in the prenatal record will be the same gestational age the provider uses on the admission note.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Obstetric estimate of gestation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32889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63108" y="2322374"/>
            <a:ext cx="4243184" cy="3200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860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sz="3200" dirty="0" smtClean="0"/>
              <a:t>Previous Preterm Birth</a:t>
            </a:r>
          </a:p>
          <a:p>
            <a:endParaRPr lang="en-US" sz="3200" dirty="0"/>
          </a:p>
          <a:p>
            <a:r>
              <a:rPr lang="en-US" sz="3200" dirty="0" smtClean="0"/>
              <a:t>Fetal Intolerance to labor</a:t>
            </a:r>
          </a:p>
          <a:p>
            <a:endParaRPr lang="en-US" sz="3200" dirty="0"/>
          </a:p>
          <a:p>
            <a:r>
              <a:rPr lang="en-US" sz="3200" dirty="0" smtClean="0"/>
              <a:t>Gestational Age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 for Discussion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611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Audience response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Go </a:t>
            </a:r>
            <a:r>
              <a:rPr lang="en-US" dirty="0"/>
              <a:t>to </a:t>
            </a:r>
            <a:r>
              <a:rPr lang="en-US" dirty="0" smtClean="0"/>
              <a:t>respond.cc</a:t>
            </a:r>
            <a:endParaRPr lang="en-US" dirty="0"/>
          </a:p>
          <a:p>
            <a:r>
              <a:rPr lang="en-US" dirty="0"/>
              <a:t>Enter the </a:t>
            </a:r>
            <a:r>
              <a:rPr lang="en-US" dirty="0" smtClean="0"/>
              <a:t>code 98001 </a:t>
            </a:r>
            <a:endParaRPr lang="en-US" dirty="0"/>
          </a:p>
          <a:p>
            <a:r>
              <a:rPr lang="en-US" dirty="0"/>
              <a:t>Answer the following questions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33600"/>
            <a:ext cx="3546987" cy="263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2294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34129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dirty="0" smtClean="0"/>
              <a:t>Mom’s pregnancy outcomes: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pregnancy ~ 39w </a:t>
            </a:r>
            <a:r>
              <a:rPr lang="en-US" dirty="0"/>
              <a:t>4</a:t>
            </a:r>
            <a:r>
              <a:rPr lang="en-US" dirty="0" smtClean="0"/>
              <a:t>d 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pregnancy ~ 38w 0d</a:t>
            </a:r>
          </a:p>
          <a:p>
            <a:r>
              <a:rPr lang="en-US" dirty="0" smtClean="0"/>
              <a:t>Current </a:t>
            </a:r>
            <a:r>
              <a:rPr lang="en-US" dirty="0"/>
              <a:t>pregnancy delivers at 36w </a:t>
            </a:r>
            <a:r>
              <a:rPr lang="en-US" dirty="0" smtClean="0"/>
              <a:t>6d</a:t>
            </a:r>
          </a:p>
          <a:p>
            <a:r>
              <a:rPr lang="en-US" dirty="0" smtClean="0"/>
              <a:t>All babies did well and were discharged with mom on day 2.</a:t>
            </a:r>
          </a:p>
          <a:p>
            <a:pPr marL="45720" indent="0" algn="ctr">
              <a:buNone/>
            </a:pPr>
            <a:endParaRPr lang="en-US" dirty="0" smtClean="0"/>
          </a:p>
          <a:p>
            <a:pPr marL="45720" indent="0" algn="ctr">
              <a:buNone/>
            </a:pPr>
            <a:r>
              <a:rPr lang="en-US" dirty="0" smtClean="0"/>
              <a:t>For the current pregnancy would you check previous preterm birth?</a:t>
            </a:r>
          </a:p>
          <a:p>
            <a:endParaRPr lang="en-US" dirty="0" smtClean="0"/>
          </a:p>
          <a:p>
            <a:pPr algn="ctr"/>
            <a:r>
              <a:rPr lang="en-US" dirty="0" smtClean="0"/>
              <a:t>Yes</a:t>
            </a:r>
            <a:endParaRPr lang="en-US" dirty="0"/>
          </a:p>
          <a:p>
            <a:pPr algn="ctr"/>
            <a:r>
              <a:rPr lang="en-US" dirty="0"/>
              <a:t>No</a:t>
            </a:r>
          </a:p>
          <a:p>
            <a:pPr marL="45720" indent="0">
              <a:buNone/>
            </a:pPr>
            <a:endParaRPr lang="en-US" dirty="0" smtClean="0"/>
          </a:p>
          <a:p>
            <a:pPr marL="45720" indent="0" algn="ctr">
              <a:buNone/>
            </a:pPr>
            <a:r>
              <a:rPr lang="en-US" dirty="0" smtClean="0"/>
              <a:t>NO ~ the two deliveries prior to this </a:t>
            </a:r>
            <a:r>
              <a:rPr lang="en-US" smtClean="0"/>
              <a:t>current delivery were </a:t>
            </a:r>
            <a:r>
              <a:rPr lang="en-US" dirty="0" smtClean="0"/>
              <a:t>all term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Preterm Birth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515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 smtClean="0"/>
              <a:t>Same mom from last question.  She delivers her next baby at 34w 2d.</a:t>
            </a:r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 algn="ctr">
              <a:buNone/>
            </a:pPr>
            <a:r>
              <a:rPr lang="en-US" dirty="0" smtClean="0"/>
              <a:t>Would you mark previous preterm birth on the birth certificate of baby #4?</a:t>
            </a:r>
          </a:p>
          <a:p>
            <a:pPr marL="45720" indent="0">
              <a:buNone/>
            </a:pPr>
            <a:endParaRPr lang="en-US" dirty="0" smtClean="0"/>
          </a:p>
          <a:p>
            <a:pPr algn="ctr">
              <a:buFont typeface="Wingdings" panose="05000000000000000000" pitchFamily="2" charset="2"/>
              <a:buChar char="§"/>
            </a:pPr>
            <a:r>
              <a:rPr lang="en-US" dirty="0" smtClean="0"/>
              <a:t>Yes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en-US" dirty="0" smtClean="0"/>
              <a:t>No</a:t>
            </a:r>
          </a:p>
          <a:p>
            <a:pPr marL="45720" indent="0" algn="ctr">
              <a:buNone/>
            </a:pPr>
            <a:endParaRPr lang="en-US" dirty="0"/>
          </a:p>
          <a:p>
            <a:pPr marL="45720" indent="0" algn="ctr">
              <a:buNone/>
            </a:pPr>
            <a:r>
              <a:rPr lang="en-US" dirty="0" smtClean="0"/>
              <a:t>Yes ~ the delivery prior to this one was at </a:t>
            </a:r>
            <a:r>
              <a:rPr lang="en-US" dirty="0" err="1" smtClean="0"/>
              <a:t>36w</a:t>
            </a:r>
            <a:r>
              <a:rPr lang="en-US" dirty="0" smtClean="0"/>
              <a:t> </a:t>
            </a:r>
            <a:r>
              <a:rPr lang="en-US" dirty="0" err="1" smtClean="0"/>
              <a:t>6d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Preterm Birth</a:t>
            </a:r>
          </a:p>
        </p:txBody>
      </p:sp>
    </p:spTree>
    <p:extLst>
      <p:ext uri="{BB962C8B-B14F-4D97-AF65-F5344CB8AC3E}">
        <p14:creationId xmlns:p14="http://schemas.microsoft.com/office/powerpoint/2010/main" xmlns="" val="285149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4681729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Mom's history states that she has had </a:t>
            </a:r>
            <a:r>
              <a:rPr lang="en-US" dirty="0" smtClean="0"/>
              <a:t>3 </a:t>
            </a:r>
            <a:r>
              <a:rPr lang="en-US" dirty="0"/>
              <a:t>prior deliveries.  </a:t>
            </a:r>
            <a:r>
              <a:rPr lang="en-US" dirty="0" smtClean="0"/>
              <a:t>She delivered her first baby </a:t>
            </a:r>
            <a:r>
              <a:rPr lang="en-US" dirty="0"/>
              <a:t>at 39w 6d, a male infant who did well and went home in 48 hours.  The second was a still </a:t>
            </a:r>
            <a:r>
              <a:rPr lang="en-US" dirty="0" smtClean="0"/>
              <a:t>born male at 32w </a:t>
            </a:r>
            <a:r>
              <a:rPr lang="en-US" dirty="0"/>
              <a:t>4d</a:t>
            </a:r>
            <a:r>
              <a:rPr lang="en-US" dirty="0" smtClean="0"/>
              <a:t>.  Her current pregnancy is a twin gestation that  delivered at 19w 4 d.  Twin </a:t>
            </a:r>
            <a:r>
              <a:rPr lang="en-US" dirty="0"/>
              <a:t>A had no signs of </a:t>
            </a:r>
            <a:r>
              <a:rPr lang="en-US" dirty="0" smtClean="0"/>
              <a:t>life and Twin B was </a:t>
            </a:r>
            <a:r>
              <a:rPr lang="en-US" dirty="0"/>
              <a:t>born with a heartbeat for 2 min .  </a:t>
            </a:r>
            <a:endParaRPr lang="en-US" dirty="0" smtClean="0"/>
          </a:p>
          <a:p>
            <a:endParaRPr lang="en-US" dirty="0"/>
          </a:p>
          <a:p>
            <a:pPr marL="45720" indent="0" algn="ctr">
              <a:buNone/>
            </a:pPr>
            <a:r>
              <a:rPr lang="en-US" dirty="0" smtClean="0"/>
              <a:t>Would Twin A and/or B need a birth certificate completed.</a:t>
            </a:r>
          </a:p>
          <a:p>
            <a:pPr algn="ctr"/>
            <a:r>
              <a:rPr lang="en-US" dirty="0" smtClean="0"/>
              <a:t>Twin A</a:t>
            </a:r>
          </a:p>
          <a:p>
            <a:pPr algn="ctr"/>
            <a:r>
              <a:rPr lang="en-US" dirty="0" smtClean="0"/>
              <a:t>Twin B</a:t>
            </a:r>
          </a:p>
          <a:p>
            <a:pPr algn="ctr"/>
            <a:r>
              <a:rPr lang="en-US" dirty="0" smtClean="0"/>
              <a:t>Both</a:t>
            </a:r>
          </a:p>
          <a:p>
            <a:pPr algn="ctr"/>
            <a:r>
              <a:rPr lang="en-US" dirty="0" smtClean="0"/>
              <a:t>Neither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Twin B</a:t>
            </a:r>
          </a:p>
          <a:p>
            <a:pPr marL="45720" indent="0">
              <a:buNone/>
            </a:pPr>
            <a:endParaRPr lang="en-US" dirty="0" smtClean="0"/>
          </a:p>
          <a:p>
            <a:pPr marL="45720" indent="0" algn="ctr">
              <a:buNone/>
            </a:pPr>
            <a:r>
              <a:rPr lang="en-US" dirty="0" smtClean="0"/>
              <a:t>If you generate a birth certificate for either twin in the previous question would you check previous preterm birth on the birth certificate(s)?</a:t>
            </a:r>
          </a:p>
          <a:p>
            <a:pPr marL="45720" indent="0">
              <a:buNone/>
            </a:pP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N/A Neither twin would have a birth certificate</a:t>
            </a:r>
          </a:p>
          <a:p>
            <a:pPr algn="ctr"/>
            <a:r>
              <a:rPr lang="en-US" dirty="0" smtClean="0"/>
              <a:t>Yes</a:t>
            </a:r>
          </a:p>
          <a:p>
            <a:pPr algn="ctr"/>
            <a:r>
              <a:rPr lang="en-US" dirty="0" smtClean="0"/>
              <a:t>No</a:t>
            </a:r>
          </a:p>
          <a:p>
            <a:endParaRPr lang="en-US" dirty="0"/>
          </a:p>
          <a:p>
            <a:pPr algn="ctr"/>
            <a:r>
              <a:rPr lang="en-US" dirty="0" smtClean="0"/>
              <a:t>No ~ the delivery at 32 </a:t>
            </a:r>
            <a:r>
              <a:rPr lang="en-US" dirty="0" err="1" smtClean="0"/>
              <a:t>4d</a:t>
            </a:r>
            <a:r>
              <a:rPr lang="en-US" dirty="0" smtClean="0"/>
              <a:t> was not born alive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Preterm </a:t>
            </a:r>
            <a:r>
              <a:rPr lang="en-US" dirty="0" smtClean="0"/>
              <a:t>Birth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212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 smtClean="0"/>
              <a:t>Same mom from last question.  She delivers her next baby at 34w 2d.</a:t>
            </a:r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 algn="ctr">
              <a:buNone/>
            </a:pPr>
            <a:r>
              <a:rPr lang="en-US" dirty="0" smtClean="0"/>
              <a:t>Would you mark previous preterm birth on the birth certificate for this baby?</a:t>
            </a:r>
          </a:p>
          <a:p>
            <a:pPr marL="45720" indent="0">
              <a:buNone/>
            </a:pPr>
            <a:endParaRPr lang="en-US" dirty="0" smtClean="0"/>
          </a:p>
          <a:p>
            <a:pPr algn="ctr">
              <a:buFont typeface="Wingdings" panose="05000000000000000000" pitchFamily="2" charset="2"/>
              <a:buChar char="§"/>
            </a:pPr>
            <a:r>
              <a:rPr lang="en-US" dirty="0" smtClean="0"/>
              <a:t>Yes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en-US" dirty="0" smtClean="0"/>
              <a:t>No</a:t>
            </a:r>
          </a:p>
          <a:p>
            <a:pPr marL="45720" indent="0" algn="ctr">
              <a:buNone/>
            </a:pPr>
            <a:endParaRPr lang="en-US" dirty="0"/>
          </a:p>
          <a:p>
            <a:pPr marL="45720" indent="0" algn="ctr">
              <a:buNone/>
            </a:pPr>
            <a:r>
              <a:rPr lang="en-US" dirty="0" smtClean="0"/>
              <a:t>Yes ~ one of the twins was considered a live born infant prior to </a:t>
            </a:r>
            <a:r>
              <a:rPr lang="en-US" dirty="0" err="1" smtClean="0"/>
              <a:t>36w</a:t>
            </a:r>
            <a:r>
              <a:rPr lang="en-US" dirty="0" smtClean="0"/>
              <a:t> </a:t>
            </a:r>
            <a:r>
              <a:rPr lang="en-US" dirty="0" err="1" smtClean="0"/>
              <a:t>6d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Preterm Birth</a:t>
            </a:r>
          </a:p>
        </p:txBody>
      </p:sp>
    </p:spTree>
    <p:extLst>
      <p:ext uri="{BB962C8B-B14F-4D97-AF65-F5344CB8AC3E}">
        <p14:creationId xmlns:p14="http://schemas.microsoft.com/office/powerpoint/2010/main" xmlns="" val="169733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Definition</a:t>
            </a:r>
            <a:r>
              <a:rPr lang="en-US" dirty="0"/>
              <a:t>:  A history of a previous pregnancy resulting in a LIVE BORN infant delivered prior to 37 completed weeks of gestation.  </a:t>
            </a:r>
          </a:p>
          <a:p>
            <a:endParaRPr lang="en-US" dirty="0"/>
          </a:p>
          <a:p>
            <a:r>
              <a:rPr lang="en-US" dirty="0"/>
              <a:t>If mom delivers a </a:t>
            </a:r>
            <a:r>
              <a:rPr lang="en-US" b="1" i="1" dirty="0">
                <a:solidFill>
                  <a:srgbClr val="FF0000"/>
                </a:solidFill>
              </a:rPr>
              <a:t>live born </a:t>
            </a:r>
            <a:r>
              <a:rPr lang="en-US" dirty="0"/>
              <a:t>infant anytime before </a:t>
            </a:r>
            <a:r>
              <a:rPr lang="en-US" dirty="0" err="1"/>
              <a:t>37w</a:t>
            </a:r>
            <a:r>
              <a:rPr lang="en-US" dirty="0"/>
              <a:t> </a:t>
            </a:r>
            <a:r>
              <a:rPr lang="en-US" dirty="0" err="1"/>
              <a:t>0d</a:t>
            </a:r>
            <a:r>
              <a:rPr lang="en-US" dirty="0"/>
              <a:t> this variable would be answered </a:t>
            </a:r>
            <a:r>
              <a:rPr lang="en-US" b="1" i="1" dirty="0" smtClean="0">
                <a:solidFill>
                  <a:srgbClr val="FF0000"/>
                </a:solidFill>
              </a:rPr>
              <a:t>yes</a:t>
            </a:r>
          </a:p>
          <a:p>
            <a:endParaRPr lang="en-US" b="1" i="1" dirty="0"/>
          </a:p>
          <a:p>
            <a:r>
              <a:rPr lang="en-US" dirty="0"/>
              <a:t>If mom delivers a </a:t>
            </a:r>
            <a:r>
              <a:rPr lang="en-US" b="1" i="1" dirty="0">
                <a:solidFill>
                  <a:srgbClr val="FF0000"/>
                </a:solidFill>
              </a:rPr>
              <a:t>stillbirth</a:t>
            </a:r>
            <a:r>
              <a:rPr lang="en-US" dirty="0"/>
              <a:t> before </a:t>
            </a:r>
            <a:r>
              <a:rPr lang="en-US" dirty="0" err="1"/>
              <a:t>37w</a:t>
            </a:r>
            <a:r>
              <a:rPr lang="en-US" dirty="0"/>
              <a:t> </a:t>
            </a:r>
            <a:r>
              <a:rPr lang="en-US" dirty="0" err="1"/>
              <a:t>0d</a:t>
            </a:r>
            <a:r>
              <a:rPr lang="en-US" dirty="0"/>
              <a:t> this would be answered </a:t>
            </a:r>
            <a:r>
              <a:rPr lang="en-US" b="1" i="1" dirty="0">
                <a:solidFill>
                  <a:srgbClr val="FF0000"/>
                </a:solidFill>
              </a:rPr>
              <a:t>no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Risk Factors this Pregnancy</a:t>
            </a:r>
            <a:endParaRPr lang="en-US" dirty="0"/>
          </a:p>
          <a:p>
            <a:r>
              <a:rPr lang="en-US" dirty="0"/>
              <a:t>Guidebook #</a:t>
            </a:r>
            <a:r>
              <a:rPr lang="en-US" dirty="0" smtClean="0"/>
              <a:t>42; </a:t>
            </a:r>
            <a:r>
              <a:rPr lang="en-US" dirty="0" err="1" smtClean="0"/>
              <a:t>pg</a:t>
            </a:r>
            <a:r>
              <a:rPr lang="en-US" dirty="0" smtClean="0"/>
              <a:t> 31</a:t>
            </a:r>
            <a:endParaRPr lang="en-US" dirty="0"/>
          </a:p>
          <a:p>
            <a:r>
              <a:rPr lang="en-US" dirty="0"/>
              <a:t>Key Variable Document </a:t>
            </a:r>
            <a:r>
              <a:rPr lang="en-US" dirty="0" smtClean="0"/>
              <a:t>variable #7 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Preterm Birth</a:t>
            </a:r>
          </a:p>
        </p:txBody>
      </p:sp>
    </p:spTree>
    <p:extLst>
      <p:ext uri="{BB962C8B-B14F-4D97-AF65-F5344CB8AC3E}">
        <p14:creationId xmlns:p14="http://schemas.microsoft.com/office/powerpoint/2010/main" xmlns="" val="100908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r>
              <a:rPr lang="en-US" dirty="0"/>
              <a:t>Mom arrives and on exam is found to be </a:t>
            </a:r>
            <a:r>
              <a:rPr lang="en-US" dirty="0" err="1"/>
              <a:t>8cm</a:t>
            </a:r>
            <a:r>
              <a:rPr lang="en-US" dirty="0"/>
              <a:t> dilated.  Monitor shows repetitive late decelerations with minimal variability.  Position is changed, oxygen applied, IV fluid bolus done without improvement in fetal status.  Pt. moved to OR for c/s delivery.  On arrival to OR pt. complains of urge to push and then delivers rapidly in the OR.  Should the box for fetal Intolerance of Labor be checked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/>
              <a:t>A) Yes</a:t>
            </a:r>
          </a:p>
          <a:p>
            <a:r>
              <a:rPr lang="en-US" dirty="0"/>
              <a:t>B) </a:t>
            </a:r>
            <a:r>
              <a:rPr lang="en-US" dirty="0" smtClean="0"/>
              <a:t>No</a:t>
            </a:r>
          </a:p>
          <a:p>
            <a:endParaRPr lang="en-US" dirty="0"/>
          </a:p>
          <a:p>
            <a:pPr marL="45720" indent="0" algn="ctr">
              <a:buNone/>
            </a:pPr>
            <a:r>
              <a:rPr lang="en-US" dirty="0"/>
              <a:t>No</a:t>
            </a:r>
          </a:p>
          <a:p>
            <a:pPr marL="45720" indent="0" algn="ctr">
              <a:buNone/>
            </a:pPr>
            <a:r>
              <a:rPr lang="en-US" dirty="0"/>
              <a:t>Since there was not an operative vaginal delivery or a cesarean delivery this is not to be checked.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Fetal Intolerance of Labor</a:t>
            </a:r>
          </a:p>
        </p:txBody>
      </p:sp>
    </p:spTree>
    <p:extLst>
      <p:ext uri="{BB962C8B-B14F-4D97-AF65-F5344CB8AC3E}">
        <p14:creationId xmlns:p14="http://schemas.microsoft.com/office/powerpoint/2010/main" xmlns="" val="153195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1511</TotalTime>
  <Words>821</Words>
  <Application>Microsoft Office PowerPoint</Application>
  <PresentationFormat>On-screen Show (4:3)</PresentationFormat>
  <Paragraphs>140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Grid</vt:lpstr>
      <vt:lpstr>OB Teams Call Birth Certificate optimization initiative</vt:lpstr>
      <vt:lpstr>Variables for Discussion </vt:lpstr>
      <vt:lpstr>Audience response</vt:lpstr>
      <vt:lpstr>Previous Preterm Birth</vt:lpstr>
      <vt:lpstr>Previous Preterm Birth</vt:lpstr>
      <vt:lpstr>Previous Preterm Birth</vt:lpstr>
      <vt:lpstr>Previous Preterm Birth</vt:lpstr>
      <vt:lpstr>Previous Preterm Birth</vt:lpstr>
      <vt:lpstr>Fetal Intolerance of Labor</vt:lpstr>
      <vt:lpstr>Fetal Intolerance of Labor</vt:lpstr>
      <vt:lpstr>Fetal Intolerance of Labor</vt:lpstr>
      <vt:lpstr>Obstetric Estimate of Gestation</vt:lpstr>
      <vt:lpstr>Estimated Due Date</vt:lpstr>
      <vt:lpstr>Estimated Due Date</vt:lpstr>
      <vt:lpstr>Obstetric estimate of gestation</vt:lpstr>
      <vt:lpstr>Obstetric estimate of gestation</vt:lpstr>
      <vt:lpstr>Questions</vt:lpstr>
    </vt:vector>
  </TitlesOfParts>
  <Company>HSHS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 Teams Call Birth Certificate</dc:title>
  <dc:creator>cindy.mcdermith</dc:creator>
  <cp:lastModifiedBy>Katelynne Finnegan</cp:lastModifiedBy>
  <cp:revision>38</cp:revision>
  <dcterms:created xsi:type="dcterms:W3CDTF">2015-06-18T20:34:39Z</dcterms:created>
  <dcterms:modified xsi:type="dcterms:W3CDTF">2015-06-22T17:59:49Z</dcterms:modified>
</cp:coreProperties>
</file>