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4138" r:id="rId2"/>
  </p:sldMasterIdLst>
  <p:notesMasterIdLst>
    <p:notesMasterId r:id="rId31"/>
  </p:notesMasterIdLst>
  <p:sldIdLst>
    <p:sldId id="724" r:id="rId3"/>
    <p:sldId id="726" r:id="rId4"/>
    <p:sldId id="782" r:id="rId5"/>
    <p:sldId id="727" r:id="rId6"/>
    <p:sldId id="728" r:id="rId7"/>
    <p:sldId id="730" r:id="rId8"/>
    <p:sldId id="784" r:id="rId9"/>
    <p:sldId id="790" r:id="rId10"/>
    <p:sldId id="729" r:id="rId11"/>
    <p:sldId id="731" r:id="rId12"/>
    <p:sldId id="732" r:id="rId13"/>
    <p:sldId id="777" r:id="rId14"/>
    <p:sldId id="778" r:id="rId15"/>
    <p:sldId id="780" r:id="rId16"/>
    <p:sldId id="786" r:id="rId17"/>
    <p:sldId id="787" r:id="rId18"/>
    <p:sldId id="776" r:id="rId19"/>
    <p:sldId id="733" r:id="rId20"/>
    <p:sldId id="773" r:id="rId21"/>
    <p:sldId id="775" r:id="rId22"/>
    <p:sldId id="772" r:id="rId23"/>
    <p:sldId id="737" r:id="rId24"/>
    <p:sldId id="781" r:id="rId25"/>
    <p:sldId id="785" r:id="rId26"/>
    <p:sldId id="739" r:id="rId27"/>
    <p:sldId id="788" r:id="rId28"/>
    <p:sldId id="722" r:id="rId29"/>
    <p:sldId id="789"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466"/>
    <a:srgbClr val="0049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76" autoAdjust="0"/>
    <p:restoredTop sz="97829" autoAdjust="0"/>
  </p:normalViewPr>
  <p:slideViewPr>
    <p:cSldViewPr>
      <p:cViewPr>
        <p:scale>
          <a:sx n="102" d="100"/>
          <a:sy n="102" d="100"/>
        </p:scale>
        <p:origin x="-1800"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9" d="100"/>
          <a:sy n="109" d="100"/>
        </p:scale>
        <p:origin x="27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1/22/2016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1</a:t>
            </a:fld>
            <a:endParaRPr lang="en-US" altLang="en-US">
              <a:latin typeface="Calibri" pitchFamily="34" charset="0"/>
            </a:endParaRPr>
          </a:p>
        </p:txBody>
      </p:sp>
    </p:spTree>
    <p:extLst>
      <p:ext uri="{BB962C8B-B14F-4D97-AF65-F5344CB8AC3E}">
        <p14:creationId xmlns:p14="http://schemas.microsoft.com/office/powerpoint/2010/main" val="3868136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236"/>
          <p:cNvSpPr>
            <a:spLocks noGrp="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
        <p:nvSpPr>
          <p:cNvPr id="48131" name="Shape 237"/>
          <p:cNvSpPr>
            <a:spLocks noGrp="1" noRot="1" noChangeAspect="1" noTextEdit="1"/>
          </p:cNvSpPr>
          <p:nvPr>
            <p:ph type="sldImg" idx="2"/>
          </p:nvPr>
        </p:nvSpPr>
        <p:spPr bwMode="auto">
          <a:xfrm>
            <a:off x="1181100" y="696913"/>
            <a:ext cx="4648200" cy="34861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80971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16</a:t>
            </a:fld>
            <a:endParaRPr lang="en-US" altLang="en-US"/>
          </a:p>
        </p:txBody>
      </p:sp>
    </p:spTree>
    <p:extLst>
      <p:ext uri="{BB962C8B-B14F-4D97-AF65-F5344CB8AC3E}">
        <p14:creationId xmlns:p14="http://schemas.microsoft.com/office/powerpoint/2010/main" val="2811884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17</a:t>
            </a:fld>
            <a:endParaRPr lang="en-US" altLang="en-US"/>
          </a:p>
        </p:txBody>
      </p:sp>
    </p:spTree>
    <p:extLst>
      <p:ext uri="{BB962C8B-B14F-4D97-AF65-F5344CB8AC3E}">
        <p14:creationId xmlns:p14="http://schemas.microsoft.com/office/powerpoint/2010/main" val="2811884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Shape 236"/>
          <p:cNvSpPr>
            <a:spLocks noGrp="1"/>
          </p:cNvSpPr>
          <p:nvPr>
            <p:ph type="body" idx="1"/>
          </p:nvPr>
        </p:nvSpPr>
        <p:spPr bwMode="auto">
          <a:xfrm>
            <a:off x="701675" y="4344025"/>
            <a:ext cx="5607050"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
        <p:nvSpPr>
          <p:cNvPr id="23555" name="Shape 237"/>
          <p:cNvSpPr>
            <a:spLocks noGrp="1" noRot="1" noChangeAspect="1" noTextEdit="1"/>
          </p:cNvSpPr>
          <p:nvPr>
            <p:ph type="sldImg" idx="2"/>
          </p:nvPr>
        </p:nvSpPr>
        <p:spPr bwMode="auto">
          <a:xfrm>
            <a:off x="1219200" y="685800"/>
            <a:ext cx="4572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166040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Shape 236"/>
          <p:cNvSpPr>
            <a:spLocks noGrp="1"/>
          </p:cNvSpPr>
          <p:nvPr>
            <p:ph type="body" idx="1"/>
          </p:nvPr>
        </p:nvSpPr>
        <p:spPr bwMode="auto">
          <a:xfrm>
            <a:off x="701675" y="4344025"/>
            <a:ext cx="5607050"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
        <p:nvSpPr>
          <p:cNvPr id="23555" name="Shape 237"/>
          <p:cNvSpPr>
            <a:spLocks noGrp="1" noRot="1" noChangeAspect="1" noTextEdit="1"/>
          </p:cNvSpPr>
          <p:nvPr>
            <p:ph type="sldImg" idx="2"/>
          </p:nvPr>
        </p:nvSpPr>
        <p:spPr bwMode="auto">
          <a:xfrm>
            <a:off x="1219200" y="685800"/>
            <a:ext cx="4572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166040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Shape 236"/>
          <p:cNvSpPr>
            <a:spLocks noGrp="1"/>
          </p:cNvSpPr>
          <p:nvPr>
            <p:ph type="body" idx="1"/>
          </p:nvPr>
        </p:nvSpPr>
        <p:spPr bwMode="auto">
          <a:xfrm>
            <a:off x="701675" y="4344025"/>
            <a:ext cx="5607050"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
        <p:nvSpPr>
          <p:cNvPr id="23555" name="Shape 237"/>
          <p:cNvSpPr>
            <a:spLocks noGrp="1" noRot="1" noChangeAspect="1" noTextEdit="1"/>
          </p:cNvSpPr>
          <p:nvPr>
            <p:ph type="sldImg" idx="2"/>
          </p:nvPr>
        </p:nvSpPr>
        <p:spPr bwMode="auto">
          <a:xfrm>
            <a:off x="1219200" y="685800"/>
            <a:ext cx="4572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166040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21</a:t>
            </a:fld>
            <a:endParaRPr lang="en-US" altLang="en-US"/>
          </a:p>
        </p:txBody>
      </p:sp>
    </p:spTree>
    <p:extLst>
      <p:ext uri="{BB962C8B-B14F-4D97-AF65-F5344CB8AC3E}">
        <p14:creationId xmlns:p14="http://schemas.microsoft.com/office/powerpoint/2010/main" val="2811884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236"/>
          <p:cNvSpPr>
            <a:spLocks noGrp="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
        <p:nvSpPr>
          <p:cNvPr id="48131" name="Shape 237"/>
          <p:cNvSpPr>
            <a:spLocks noGrp="1" noRot="1" noChangeAspect="1" noTextEdit="1"/>
          </p:cNvSpPr>
          <p:nvPr>
            <p:ph type="sldImg" idx="2"/>
          </p:nvPr>
        </p:nvSpPr>
        <p:spPr bwMode="auto">
          <a:xfrm>
            <a:off x="1181100" y="696913"/>
            <a:ext cx="4648200" cy="34861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774126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ln>
            <a:miter lim="800000"/>
            <a:headEnd/>
            <a:tailEnd/>
          </a:ln>
        </p:spPr>
        <p:txBody>
          <a:bodyPr/>
          <a:lstStyle/>
          <a:p>
            <a:fld id="{B30577BF-B0E5-4ABB-9FE3-398F276CBF35}" type="slidenum">
              <a:rPr lang="en-US" altLang="en-US"/>
              <a:pPr/>
              <a:t>23</a:t>
            </a:fld>
            <a:endParaRPr lang="en-US" altLang="en-US"/>
          </a:p>
        </p:txBody>
      </p:sp>
    </p:spTree>
    <p:extLst>
      <p:ext uri="{BB962C8B-B14F-4D97-AF65-F5344CB8AC3E}">
        <p14:creationId xmlns:p14="http://schemas.microsoft.com/office/powerpoint/2010/main" val="2224081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7AD1C0-F823-413B-BE25-E79F1DC005E6}"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25697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2</a:t>
            </a:fld>
            <a:endParaRPr lang="en-US" altLang="en-US">
              <a:latin typeface="Calibri" pitchFamily="34" charset="0"/>
            </a:endParaRPr>
          </a:p>
        </p:txBody>
      </p:sp>
    </p:spTree>
    <p:extLst>
      <p:ext uri="{BB962C8B-B14F-4D97-AF65-F5344CB8AC3E}">
        <p14:creationId xmlns:p14="http://schemas.microsoft.com/office/powerpoint/2010/main" val="1492808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p:cNvSpPr>
          <p:nvPr>
            <p:ph type="sldImg"/>
          </p:nvPr>
        </p:nvSpPr>
        <p:spPr>
          <a:ln/>
        </p:spPr>
      </p:sp>
      <p:sp>
        <p:nvSpPr>
          <p:cNvPr id="188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Here  is an example of patient education materials from the Preeclampsia Foundation.</a:t>
            </a:r>
          </a:p>
        </p:txBody>
      </p:sp>
      <p:sp>
        <p:nvSpPr>
          <p:cNvPr id="188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rgbClr val="44002E"/>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rgbClr val="44002E"/>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rgbClr val="44002E"/>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rgbClr val="44002E"/>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rgbClr val="44002E"/>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rgbClr val="44002E"/>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rgbClr val="44002E"/>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rgbClr val="44002E"/>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rgbClr val="44002E"/>
                </a:solidFill>
                <a:latin typeface="Arial" panose="020B0604020202020204" pitchFamily="34" charset="0"/>
                <a:ea typeface="ＭＳ Ｐゴシック" panose="020B0600070205080204" pitchFamily="34" charset="-128"/>
              </a:defRPr>
            </a:lvl9pPr>
          </a:lstStyle>
          <a:p>
            <a:pPr eaLnBrk="1" hangingPunct="1"/>
            <a:fld id="{BD9FA0DA-33A8-4930-BAEC-18344ABDA7E2}" type="slidenum">
              <a:rPr lang="en-US" altLang="en-US" sz="1200">
                <a:solidFill>
                  <a:srgbClr val="000000"/>
                </a:solidFill>
                <a:latin typeface="Calibri" panose="020F0502020204030204" pitchFamily="34" charset="0"/>
              </a:rPr>
              <a:pPr eaLnBrk="1" hangingPunct="1"/>
              <a:t>25</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172631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ln>
            <a:miter lim="800000"/>
            <a:headEnd/>
            <a:tailEnd/>
          </a:ln>
        </p:spPr>
        <p:txBody>
          <a:bodyPr/>
          <a:lstStyle/>
          <a:p>
            <a:fld id="{1CA4096F-B92D-4172-A1C6-FC27B2CC564D}" type="slidenum">
              <a:rPr lang="en-US" altLang="en-US"/>
              <a:pPr/>
              <a:t>26</a:t>
            </a:fld>
            <a:endParaRPr lang="en-US" altLang="en-US"/>
          </a:p>
        </p:txBody>
      </p:sp>
    </p:spTree>
    <p:extLst>
      <p:ext uri="{BB962C8B-B14F-4D97-AF65-F5344CB8AC3E}">
        <p14:creationId xmlns:p14="http://schemas.microsoft.com/office/powerpoint/2010/main" val="2135146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169A0-A7E7-FB4D-AE02-C11DE4C9A96B}" type="slidenum">
              <a:rPr lang="en-US" smtClean="0"/>
              <a:pPr/>
              <a:t>27</a:t>
            </a:fld>
            <a:endParaRPr lang="en-US"/>
          </a:p>
        </p:txBody>
      </p:sp>
    </p:spTree>
    <p:extLst>
      <p:ext uri="{BB962C8B-B14F-4D97-AF65-F5344CB8AC3E}">
        <p14:creationId xmlns:p14="http://schemas.microsoft.com/office/powerpoint/2010/main" val="2113138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ln>
            <a:miter lim="800000"/>
            <a:headEnd/>
            <a:tailEnd/>
          </a:ln>
        </p:spPr>
        <p:txBody>
          <a:bodyPr/>
          <a:lstStyle/>
          <a:p>
            <a:fld id="{1CA4096F-B92D-4172-A1C6-FC27B2CC564D}" type="slidenum">
              <a:rPr lang="en-US" altLang="en-US"/>
              <a:pPr/>
              <a:t>28</a:t>
            </a:fld>
            <a:endParaRPr lang="en-US" altLang="en-US"/>
          </a:p>
        </p:txBody>
      </p:sp>
    </p:spTree>
    <p:extLst>
      <p:ext uri="{BB962C8B-B14F-4D97-AF65-F5344CB8AC3E}">
        <p14:creationId xmlns:p14="http://schemas.microsoft.com/office/powerpoint/2010/main" val="1165870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Hypertensive disorders in pregnancy are one of the leading causes of maternal and perinatal morbidity and mortality. </a:t>
            </a:r>
          </a:p>
          <a:p>
            <a:r>
              <a:rPr lang="en-US" dirty="0" smtClean="0"/>
              <a:t>Unlike other hypertensive events, pregnancy related hypertension or preeclampsia can escalate rapidly to stroke and seizures.</a:t>
            </a:r>
          </a:p>
          <a:p>
            <a:r>
              <a:rPr lang="en-US" dirty="0" smtClean="0"/>
              <a:t> Morbidity and mortality resulting from severe hypertensive disorders in pregnancy are often highly preventable through effective identification and timely treatment of severe range blood pressure with utilization of effective management strategies across hospital departments serving pregnant and postpartum women. </a:t>
            </a:r>
          </a:p>
          <a:p>
            <a:r>
              <a:rPr lang="en-US" dirty="0" smtClean="0"/>
              <a:t>The American College of Obstetricians and Gynecologists (“ACOG”) and Centers for Disease Control and Prevention (“CDC”) Maternal Mortality/Severe Morbidity Action Meeting of 2012 built consensus among diverse stakeholders for the need to develop and implement a Severe Hypertension in Pregnancy Patient Safety Bundle to facilitate quality improvement in hospitals nationwide.</a:t>
            </a: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a:t>
            </a:fld>
            <a:endParaRPr lang="en-US" altLang="en-US"/>
          </a:p>
        </p:txBody>
      </p:sp>
    </p:spTree>
    <p:extLst>
      <p:ext uri="{BB962C8B-B14F-4D97-AF65-F5344CB8AC3E}">
        <p14:creationId xmlns:p14="http://schemas.microsoft.com/office/powerpoint/2010/main" val="983889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a:t>
            </a:fld>
            <a:endParaRPr lang="en-US" altLang="en-US"/>
          </a:p>
        </p:txBody>
      </p:sp>
    </p:spTree>
    <p:extLst>
      <p:ext uri="{BB962C8B-B14F-4D97-AF65-F5344CB8AC3E}">
        <p14:creationId xmlns:p14="http://schemas.microsoft.com/office/powerpoint/2010/main" val="2551625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236"/>
          <p:cNvSpPr>
            <a:spLocks noGrp="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
        <p:nvSpPr>
          <p:cNvPr id="48131" name="Shape 237"/>
          <p:cNvSpPr>
            <a:spLocks noGrp="1" noRot="1" noChangeAspect="1" noTextEdit="1"/>
          </p:cNvSpPr>
          <p:nvPr>
            <p:ph type="sldImg" idx="2"/>
          </p:nvPr>
        </p:nvSpPr>
        <p:spPr bwMode="auto">
          <a:xfrm>
            <a:off x="1181100" y="696913"/>
            <a:ext cx="4648200" cy="34861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07382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Shape 243"/>
          <p:cNvSpPr>
            <a:spLocks noGrp="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91420" rIns="91420" bIns="91420" numCol="1" anchor="t" anchorCtr="0" compatLnSpc="1">
            <a:prstTxWarp prst="textNoShape">
              <a:avLst/>
            </a:prstTxWarp>
          </a:bodyPr>
          <a:lstStyle/>
          <a:p>
            <a:endParaRPr lang="en-US" altLang="en-US" smtClean="0"/>
          </a:p>
        </p:txBody>
      </p:sp>
      <p:sp>
        <p:nvSpPr>
          <p:cNvPr id="49155" name="Shape 244"/>
          <p:cNvSpPr>
            <a:spLocks noGrp="1" noRot="1" noChangeAspect="1" noTextEdit="1"/>
          </p:cNvSpPr>
          <p:nvPr>
            <p:ph type="sldImg" idx="2"/>
          </p:nvPr>
        </p:nvSpPr>
        <p:spPr bwMode="auto">
          <a:xfrm>
            <a:off x="1182688" y="696913"/>
            <a:ext cx="4646612" cy="34861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214001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236"/>
          <p:cNvSpPr>
            <a:spLocks noGrp="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
        <p:nvSpPr>
          <p:cNvPr id="48131" name="Shape 237"/>
          <p:cNvSpPr>
            <a:spLocks noGrp="1" noRot="1" noChangeAspect="1" noTextEdit="1"/>
          </p:cNvSpPr>
          <p:nvPr>
            <p:ph type="sldImg" idx="2"/>
          </p:nvPr>
        </p:nvSpPr>
        <p:spPr bwMode="auto">
          <a:xfrm>
            <a:off x="1181100" y="696913"/>
            <a:ext cx="4648200" cy="34861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352848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236"/>
          <p:cNvSpPr>
            <a:spLocks noGrp="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
        <p:nvSpPr>
          <p:cNvPr id="48131" name="Shape 237"/>
          <p:cNvSpPr>
            <a:spLocks noGrp="1" noRot="1" noChangeAspect="1" noTextEdit="1"/>
          </p:cNvSpPr>
          <p:nvPr>
            <p:ph type="sldImg" idx="2"/>
          </p:nvPr>
        </p:nvSpPr>
        <p:spPr bwMode="auto">
          <a:xfrm>
            <a:off x="1181100" y="696913"/>
            <a:ext cx="4648200" cy="34861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80971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236"/>
          <p:cNvSpPr>
            <a:spLocks noGrp="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
        <p:nvSpPr>
          <p:cNvPr id="48131" name="Shape 237"/>
          <p:cNvSpPr>
            <a:spLocks noGrp="1" noRot="1" noChangeAspect="1" noTextEdit="1"/>
          </p:cNvSpPr>
          <p:nvPr>
            <p:ph type="sldImg" idx="2"/>
          </p:nvPr>
        </p:nvSpPr>
        <p:spPr bwMode="auto">
          <a:xfrm>
            <a:off x="1181100" y="696913"/>
            <a:ext cx="4648200" cy="34861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80971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1/22/2016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1/22/2016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4543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1/22/2016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58197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0183C72-E57F-46B9-BCEB-729C648F49E2}" type="datetimeFigureOut">
              <a:rPr lang="en-US">
                <a:solidFill>
                  <a:prstClr val="black">
                    <a:tint val="75000"/>
                  </a:prstClr>
                </a:solidFill>
              </a:rPr>
              <a:pPr>
                <a:def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09D016-6232-45FA-8ADB-3E90834674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0020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82D76C-BF6E-43E8-873B-134CC4BCD6E6}" type="datetimeFigureOut">
              <a:rPr lang="en-US">
                <a:solidFill>
                  <a:prstClr val="black">
                    <a:tint val="75000"/>
                  </a:prstClr>
                </a:solidFill>
              </a:rPr>
              <a:pPr>
                <a:def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029216-4919-494F-9AC1-61C5CB0EB5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8935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5322FE2-7464-444D-9888-5625BB0FE0EB}" type="datetimeFigureOut">
              <a:rPr lang="en-US">
                <a:solidFill>
                  <a:prstClr val="black">
                    <a:tint val="75000"/>
                  </a:prstClr>
                </a:solidFill>
              </a:rPr>
              <a:pPr>
                <a:def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14AD74-DAF2-496F-B72F-B69F11F1E8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8209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D087D12-84B2-4352-8AE5-95C688A6766A}" type="datetimeFigureOut">
              <a:rPr lang="en-US">
                <a:solidFill>
                  <a:prstClr val="black">
                    <a:tint val="75000"/>
                  </a:prstClr>
                </a:solidFill>
              </a:rPr>
              <a:pPr>
                <a:defRPr/>
              </a:pPr>
              <a:t>1/22/2016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8B6EEC-A2BB-4E92-9B5A-5C5DDB3C31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2489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F6FE2E6-771C-4DAD-902D-0C1B54258022}" type="datetimeFigureOut">
              <a:rPr lang="en-US">
                <a:solidFill>
                  <a:prstClr val="black">
                    <a:tint val="75000"/>
                  </a:prstClr>
                </a:solidFill>
              </a:rPr>
              <a:pPr>
                <a:defRPr/>
              </a:pPr>
              <a:t>1/22/2016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46248A-1F4F-4E4F-A01A-F4CEB02FED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71161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9B9BF9F-A89C-4E23-A223-DF5C26685769}" type="datetimeFigureOut">
              <a:rPr lang="en-US">
                <a:solidFill>
                  <a:prstClr val="black">
                    <a:tint val="75000"/>
                  </a:prstClr>
                </a:solidFill>
              </a:rPr>
              <a:pPr>
                <a:defRPr/>
              </a:pPr>
              <a:t>1/22/2016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F715234-0337-49A4-95AE-B95F409D4D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4796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EE7BD2-F12D-4879-A922-C388FEBBCF75}" type="datetimeFigureOut">
              <a:rPr lang="en-US">
                <a:solidFill>
                  <a:prstClr val="black">
                    <a:tint val="75000"/>
                  </a:prstClr>
                </a:solidFill>
              </a:rPr>
              <a:pPr>
                <a:defRPr/>
              </a:pPr>
              <a:t>1/22/2016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6226E9C-95F4-40F1-A0CC-05FB89FA5E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45652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CCD8D9-253A-4B35-A960-06A965DD6C83}" type="datetimeFigureOut">
              <a:rPr lang="en-US">
                <a:solidFill>
                  <a:prstClr val="black">
                    <a:tint val="75000"/>
                  </a:prstClr>
                </a:solidFill>
              </a:rPr>
              <a:pPr>
                <a:defRPr/>
              </a:pPr>
              <a:t>1/22/2016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8FCE26-59DD-4B2C-B8BF-163991DABF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886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1/22/2016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87B712-796E-4AAA-9E83-9A6C7240BFED}" type="datetimeFigureOut">
              <a:rPr lang="en-US">
                <a:solidFill>
                  <a:prstClr val="black">
                    <a:tint val="75000"/>
                  </a:prstClr>
                </a:solidFill>
              </a:rPr>
              <a:pPr>
                <a:defRPr/>
              </a:pPr>
              <a:t>1/22/2016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6B3BD9A-BDBB-4C7C-93FA-60E2491F18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4663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A27E19-A5BB-4136-A2A7-02C5A01C4510}" type="datetimeFigureOut">
              <a:rPr lang="en-US">
                <a:solidFill>
                  <a:prstClr val="black">
                    <a:tint val="75000"/>
                  </a:prstClr>
                </a:solidFill>
              </a:rPr>
              <a:pPr>
                <a:def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28F253-E42C-440D-A102-695CD11A46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3165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0D626B-8D38-44B8-AB4C-176A445268BD}" type="datetimeFigureOut">
              <a:rPr lang="en-US">
                <a:solidFill>
                  <a:prstClr val="black">
                    <a:tint val="75000"/>
                  </a:prstClr>
                </a:solidFill>
              </a:rPr>
              <a:pPr>
                <a:def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95A8B7-1067-4155-BF3F-44ED22BD54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9749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1/22/2016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735056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1/22/2016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350575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1/22/2016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413791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1/22/2016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411762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1/22/2016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85634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1/22/2016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89272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1/22/2016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362003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1/22/2016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5E9DDBED-A79D-44C7-A052-3A43682B531E}" type="datetimeFigureOut">
              <a:rPr lang="en-US">
                <a:solidFill>
                  <a:prstClr val="black">
                    <a:tint val="75000"/>
                  </a:prstClr>
                </a:solidFill>
                <a:ea typeface="+mn-ea"/>
              </a:rPr>
              <a:pPr eaLnBrk="1" hangingPunct="1">
                <a:defRPr/>
              </a:pPr>
              <a:t>1/22/2016</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0E53F50E-76FC-457E-A97B-94AAC08779C4}" type="slidenum">
              <a:rPr lang="en-US">
                <a:solidFill>
                  <a:prstClr val="black">
                    <a:tint val="75000"/>
                  </a:prstClr>
                </a:solidFill>
                <a:ea typeface="+mn-ea"/>
              </a:rPr>
              <a:pPr eaLnBrk="1" hangingPunct="1">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988047090"/>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redcap.healthlnk.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afehealthcareforeverywoman.org/eModules/eModule-Intro/presentation.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304800"/>
            <a:ext cx="3214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ubtitle 2"/>
          <p:cNvSpPr>
            <a:spLocks noGrp="1"/>
          </p:cNvSpPr>
          <p:nvPr>
            <p:ph type="subTitle" idx="1"/>
          </p:nvPr>
        </p:nvSpPr>
        <p:spPr>
          <a:xfrm>
            <a:off x="3200400" y="4191000"/>
            <a:ext cx="5410200" cy="1295400"/>
          </a:xfrm>
        </p:spPr>
        <p:txBody>
          <a:bodyPr/>
          <a:lstStyle/>
          <a:p>
            <a:pPr eaLnBrk="1" hangingPunct="1">
              <a:buFont typeface="Wingdings 2" pitchFamily="18" charset="2"/>
              <a:buNone/>
            </a:pPr>
            <a:r>
              <a:rPr lang="en-US" altLang="en-US" sz="2000" dirty="0" smtClean="0">
                <a:solidFill>
                  <a:srgbClr val="898989"/>
                </a:solidFill>
              </a:rPr>
              <a:t>January 25, 2016</a:t>
            </a:r>
          </a:p>
          <a:p>
            <a:pPr eaLnBrk="1" hangingPunct="1">
              <a:buFont typeface="Wingdings 2" pitchFamily="18" charset="2"/>
              <a:buNone/>
            </a:pPr>
            <a:r>
              <a:rPr lang="en-US" altLang="en-US" sz="2000" dirty="0" smtClean="0">
                <a:solidFill>
                  <a:srgbClr val="898989"/>
                </a:solidFill>
              </a:rPr>
              <a:t>12:30 – 1:30 pm</a:t>
            </a:r>
          </a:p>
        </p:txBody>
      </p:sp>
      <p:sp>
        <p:nvSpPr>
          <p:cNvPr id="15364" name="Title 1"/>
          <p:cNvSpPr>
            <a:spLocks noGrp="1"/>
          </p:cNvSpPr>
          <p:nvPr>
            <p:ph type="ctrTitle"/>
          </p:nvPr>
        </p:nvSpPr>
        <p:spPr>
          <a:xfrm>
            <a:off x="3276600" y="2057407"/>
            <a:ext cx="5638800" cy="1622425"/>
          </a:xfrm>
        </p:spPr>
        <p:txBody>
          <a:bodyPr/>
          <a:lstStyle/>
          <a:p>
            <a:pPr eaLnBrk="1" hangingPunct="1"/>
            <a:r>
              <a:rPr lang="en-US" sz="3600" b="1" dirty="0" smtClean="0">
                <a:solidFill>
                  <a:srgbClr val="004990"/>
                </a:solidFill>
                <a:latin typeface="Goudy Old Style" panose="02020502050305020303" pitchFamily="18" charset="0"/>
              </a:rPr>
              <a:t>Maternal Hypertension Initiative: </a:t>
            </a:r>
            <a:br>
              <a:rPr lang="en-US" sz="3600" b="1" dirty="0" smtClean="0">
                <a:solidFill>
                  <a:srgbClr val="004990"/>
                </a:solidFill>
                <a:latin typeface="Goudy Old Style" panose="02020502050305020303" pitchFamily="18" charset="0"/>
              </a:rPr>
            </a:br>
            <a:r>
              <a:rPr lang="en-US" sz="3600" b="1" dirty="0" smtClean="0">
                <a:solidFill>
                  <a:srgbClr val="004990"/>
                </a:solidFill>
                <a:latin typeface="Goudy Old Style" panose="02020502050305020303" pitchFamily="18" charset="0"/>
              </a:rPr>
              <a:t>Wave 1 Kick-off</a:t>
            </a:r>
            <a:endParaRPr lang="en-US" altLang="en-US" sz="3600" b="1" dirty="0">
              <a:solidFill>
                <a:srgbClr val="004990"/>
              </a:solidFill>
              <a:latin typeface="Goudy Old Style" panose="02020502050305020303" pitchFamily="18" charset="0"/>
            </a:endParaRPr>
          </a:p>
        </p:txBody>
      </p:sp>
    </p:spTree>
    <p:extLst>
      <p:ext uri="{BB962C8B-B14F-4D97-AF65-F5344CB8AC3E}">
        <p14:creationId xmlns:p14="http://schemas.microsoft.com/office/powerpoint/2010/main" val="3052887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4000" b="1" dirty="0" smtClean="0">
                <a:solidFill>
                  <a:srgbClr val="F58466"/>
                </a:solidFill>
                <a:latin typeface="Goudy Old Style" pitchFamily="18" charset="0"/>
              </a:rPr>
              <a:t>Three types of measures</a:t>
            </a:r>
            <a:endParaRPr lang="en-US" sz="4000" b="1" dirty="0">
              <a:solidFill>
                <a:srgbClr val="F58466"/>
              </a:solidFill>
              <a:latin typeface="Goudy Old Style" pitchFamily="18" charset="0"/>
            </a:endParaRPr>
          </a:p>
        </p:txBody>
      </p:sp>
      <p:sp>
        <p:nvSpPr>
          <p:cNvPr id="5" name="Content Placeholder 4"/>
          <p:cNvSpPr>
            <a:spLocks noGrp="1"/>
          </p:cNvSpPr>
          <p:nvPr>
            <p:ph idx="1"/>
          </p:nvPr>
        </p:nvSpPr>
        <p:spPr>
          <a:xfrm>
            <a:off x="457200" y="1219200"/>
            <a:ext cx="8229600" cy="4525963"/>
          </a:xfrm>
        </p:spPr>
        <p:txBody>
          <a:bodyPr/>
          <a:lstStyle/>
          <a:p>
            <a:pPr>
              <a:buClr>
                <a:srgbClr val="F58466"/>
              </a:buClr>
            </a:pPr>
            <a:r>
              <a:rPr lang="en-US" sz="2800" b="1" u="sng" dirty="0" smtClean="0"/>
              <a:t>Outcome Measures </a:t>
            </a:r>
            <a:r>
              <a:rPr lang="en-US" sz="2800" dirty="0" smtClean="0"/>
              <a:t>– Identify whether changes are leading to improvement and achieving aims </a:t>
            </a:r>
          </a:p>
          <a:p>
            <a:pPr lvl="1">
              <a:buClr>
                <a:srgbClr val="004990"/>
              </a:buClr>
              <a:buFont typeface="Arial" pitchFamily="34" charset="0"/>
              <a:buChar char="•"/>
            </a:pPr>
            <a:r>
              <a:rPr lang="en-US" sz="2400" dirty="0" smtClean="0"/>
              <a:t>How is the system performing?</a:t>
            </a:r>
          </a:p>
          <a:p>
            <a:pPr lvl="1">
              <a:buClr>
                <a:srgbClr val="004990"/>
              </a:buClr>
              <a:buFont typeface="Arial" pitchFamily="34" charset="0"/>
              <a:buChar char="•"/>
            </a:pPr>
            <a:r>
              <a:rPr lang="en-US" sz="2400" dirty="0" smtClean="0"/>
              <a:t>What is the result?</a:t>
            </a:r>
          </a:p>
          <a:p>
            <a:pPr>
              <a:buClr>
                <a:srgbClr val="F58466"/>
              </a:buClr>
            </a:pPr>
            <a:r>
              <a:rPr lang="en-US" sz="2800" b="1" u="sng" dirty="0" smtClean="0"/>
              <a:t>Process Measures </a:t>
            </a:r>
            <a:r>
              <a:rPr lang="en-US" sz="2800" dirty="0" smtClean="0"/>
              <a:t>– identify changes to processes of care that can affect outcome measures. Measuring the results of these process changes will tell you if the changes are leading to an improved, safer system</a:t>
            </a:r>
          </a:p>
          <a:p>
            <a:pPr>
              <a:buClr>
                <a:srgbClr val="F58466"/>
              </a:buClr>
            </a:pPr>
            <a:r>
              <a:rPr lang="en-US" sz="2800" b="1" u="sng" dirty="0" smtClean="0"/>
              <a:t>Balancing Measures </a:t>
            </a:r>
            <a:r>
              <a:rPr lang="en-US" sz="2800" dirty="0" smtClean="0"/>
              <a:t>– identify changes in one part of the system that may result in new problems in other parts of the system. </a:t>
            </a:r>
            <a:endParaRPr lang="en-US" sz="2800" dirty="0"/>
          </a:p>
        </p:txBody>
      </p:sp>
      <p:sp>
        <p:nvSpPr>
          <p:cNvPr id="2" name="TextBox 1"/>
          <p:cNvSpPr txBox="1"/>
          <p:nvPr/>
        </p:nvSpPr>
        <p:spPr>
          <a:xfrm>
            <a:off x="7239000" y="6488668"/>
            <a:ext cx="1697901" cy="369332"/>
          </a:xfrm>
          <a:prstGeom prst="rect">
            <a:avLst/>
          </a:prstGeom>
          <a:noFill/>
        </p:spPr>
        <p:txBody>
          <a:bodyPr wrap="none" rtlCol="0">
            <a:spAutoFit/>
          </a:bodyPr>
          <a:lstStyle/>
          <a:p>
            <a:r>
              <a:rPr lang="en-US" dirty="0" smtClean="0"/>
              <a:t>CMQCC, 2013</a:t>
            </a:r>
            <a:endParaRPr lang="en-US" dirty="0"/>
          </a:p>
        </p:txBody>
      </p:sp>
    </p:spTree>
    <p:extLst>
      <p:ext uri="{BB962C8B-B14F-4D97-AF65-F5344CB8AC3E}">
        <p14:creationId xmlns:p14="http://schemas.microsoft.com/office/powerpoint/2010/main" val="370647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4800" y="228600"/>
            <a:ext cx="8229600" cy="914400"/>
          </a:xfrm>
        </p:spPr>
        <p:txBody>
          <a:bodyPr/>
          <a:lstStyle/>
          <a:p>
            <a:pPr algn="l" eaLnBrk="1" hangingPunct="1"/>
            <a:r>
              <a:rPr lang="en-US" altLang="en-US" sz="4000" b="1" smtClean="0">
                <a:solidFill>
                  <a:srgbClr val="F58466"/>
                </a:solidFill>
                <a:latin typeface="Goudy Old Style" pitchFamily="18" charset="0"/>
              </a:rPr>
              <a:t>HTN Initiative Goal &amp; </a:t>
            </a:r>
            <a:br>
              <a:rPr lang="en-US" altLang="en-US" sz="4000" b="1" smtClean="0">
                <a:solidFill>
                  <a:srgbClr val="F58466"/>
                </a:solidFill>
                <a:latin typeface="Goudy Old Style" pitchFamily="18" charset="0"/>
              </a:rPr>
            </a:br>
            <a:r>
              <a:rPr lang="en-US" altLang="en-US" sz="4000" b="1" smtClean="0">
                <a:solidFill>
                  <a:srgbClr val="F58466"/>
                </a:solidFill>
                <a:latin typeface="Goudy Old Style" pitchFamily="18" charset="0"/>
              </a:rPr>
              <a:t>Measures</a:t>
            </a:r>
          </a:p>
        </p:txBody>
      </p:sp>
      <p:graphicFrame>
        <p:nvGraphicFramePr>
          <p:cNvPr id="5" name="Content Placeholder 4"/>
          <p:cNvGraphicFramePr>
            <a:graphicFrameLocks noGrp="1"/>
          </p:cNvGraphicFramePr>
          <p:nvPr>
            <p:ph idx="1"/>
            <p:extLst/>
          </p:nvPr>
        </p:nvGraphicFramePr>
        <p:xfrm>
          <a:off x="457200" y="1600200"/>
          <a:ext cx="8229600" cy="4424139"/>
        </p:xfrm>
        <a:graphic>
          <a:graphicData uri="http://schemas.openxmlformats.org/drawingml/2006/table">
            <a:tbl>
              <a:tblPr firstRow="1" bandRow="1">
                <a:tableStyleId>{5C22544A-7EE6-4342-B048-85BDC9FD1C3A}</a:tableStyleId>
              </a:tblPr>
              <a:tblGrid>
                <a:gridCol w="6019800"/>
                <a:gridCol w="1066800"/>
                <a:gridCol w="1143000"/>
              </a:tblGrid>
              <a:tr h="362352">
                <a:tc>
                  <a:txBody>
                    <a:bodyPr/>
                    <a:lstStyle/>
                    <a:p>
                      <a:r>
                        <a:rPr lang="en-US" sz="1800" dirty="0" smtClean="0"/>
                        <a:t>IL</a:t>
                      </a:r>
                      <a:r>
                        <a:rPr lang="en-US" sz="1800" baseline="0" dirty="0" smtClean="0"/>
                        <a:t> </a:t>
                      </a:r>
                      <a:r>
                        <a:rPr lang="en-US" sz="1800" dirty="0" smtClean="0"/>
                        <a:t>Measure</a:t>
                      </a:r>
                      <a:endParaRPr lang="en-US" sz="1800" dirty="0"/>
                    </a:p>
                  </a:txBody>
                  <a:tcPr marT="45724" marB="45724"/>
                </a:tc>
                <a:tc>
                  <a:txBody>
                    <a:bodyPr/>
                    <a:lstStyle/>
                    <a:p>
                      <a:r>
                        <a:rPr lang="en-US" sz="1800" dirty="0" smtClean="0"/>
                        <a:t>Type</a:t>
                      </a:r>
                      <a:endParaRPr lang="en-US" sz="1800" dirty="0"/>
                    </a:p>
                  </a:txBody>
                  <a:tcPr marT="45724" marB="45724"/>
                </a:tc>
                <a:tc>
                  <a:txBody>
                    <a:bodyPr/>
                    <a:lstStyle/>
                    <a:p>
                      <a:r>
                        <a:rPr lang="en-US" sz="1800" dirty="0" smtClean="0"/>
                        <a:t>Goal</a:t>
                      </a:r>
                      <a:endParaRPr lang="en-US" sz="1800" dirty="0"/>
                    </a:p>
                  </a:txBody>
                  <a:tcPr marT="45724" marB="45724"/>
                </a:tc>
              </a:tr>
              <a:tr h="1449382">
                <a:tc>
                  <a:txBody>
                    <a:bodyPr/>
                    <a:lstStyle/>
                    <a:p>
                      <a:r>
                        <a:rPr lang="en-US" altLang="en-US" sz="1800" b="1" dirty="0" smtClean="0"/>
                        <a:t>Severe Maternal Morbidity</a:t>
                      </a:r>
                    </a:p>
                    <a:p>
                      <a:r>
                        <a:rPr lang="en-US" sz="1800" i="1" dirty="0" smtClean="0"/>
                        <a:t>No. of</a:t>
                      </a:r>
                      <a:r>
                        <a:rPr lang="en-US" sz="1800" i="1" baseline="0" dirty="0" smtClean="0"/>
                        <a:t> w</a:t>
                      </a:r>
                      <a:r>
                        <a:rPr lang="en-US" sz="1800" i="1" dirty="0" smtClean="0"/>
                        <a:t>omen</a:t>
                      </a:r>
                      <a:r>
                        <a:rPr lang="en-US" sz="1800" i="1" baseline="0" dirty="0" smtClean="0"/>
                        <a:t> with severe maternal morbidities (e.g. Acute renal failure, ARDS, Pulmonary Edema, Puerperal CNS Disorder such as Seizure, DIC, Ventilation, Abruption) / No. </a:t>
                      </a:r>
                      <a:r>
                        <a:rPr lang="en-US" altLang="en-US" sz="1800" i="1" dirty="0" smtClean="0"/>
                        <a:t>pregnant &amp; postpartum women with new onset severe range HTN </a:t>
                      </a:r>
                      <a:endParaRPr lang="en-US" sz="1800" i="1" dirty="0"/>
                    </a:p>
                  </a:txBody>
                  <a:tcPr marT="45724" marB="45724"/>
                </a:tc>
                <a:tc>
                  <a:txBody>
                    <a:bodyPr/>
                    <a:lstStyle/>
                    <a:p>
                      <a:r>
                        <a:rPr lang="en-US" sz="1800" dirty="0" smtClean="0"/>
                        <a:t>Outcome</a:t>
                      </a:r>
                      <a:endParaRPr lang="en-US" sz="1800" dirty="0"/>
                    </a:p>
                  </a:txBody>
                  <a:tcPr marT="45724" marB="45724" anchor="ctr"/>
                </a:tc>
                <a:tc>
                  <a:txBody>
                    <a:bodyPr/>
                    <a:lstStyle/>
                    <a:p>
                      <a:r>
                        <a:rPr lang="en-US" sz="1800" dirty="0" smtClean="0"/>
                        <a:t>20%</a:t>
                      </a:r>
                      <a:r>
                        <a:rPr lang="en-US" sz="1800" baseline="0" dirty="0" smtClean="0"/>
                        <a:t> reduction</a:t>
                      </a:r>
                      <a:endParaRPr lang="en-US" sz="1800" dirty="0"/>
                    </a:p>
                  </a:txBody>
                  <a:tcPr marT="45724" marB="45724" anchor="ctr"/>
                </a:tc>
              </a:tr>
              <a:tr h="1177625">
                <a:tc>
                  <a:txBody>
                    <a:bodyPr/>
                    <a:lstStyle/>
                    <a:p>
                      <a:r>
                        <a:rPr lang="en-US" sz="1800" b="1" dirty="0" smtClean="0"/>
                        <a:t>Appropriate Medical Management in</a:t>
                      </a:r>
                      <a:r>
                        <a:rPr lang="en-US" sz="1800" b="1" baseline="0" dirty="0" smtClean="0"/>
                        <a:t> under 60 minutes</a:t>
                      </a:r>
                      <a:endParaRPr lang="en-US" sz="1800" b="1"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800" i="1" dirty="0" smtClean="0"/>
                        <a:t>No.</a:t>
                      </a:r>
                      <a:r>
                        <a:rPr lang="en-US" altLang="en-US" sz="1800" i="1" baseline="0" dirty="0" smtClean="0"/>
                        <a:t> </a:t>
                      </a:r>
                      <a:r>
                        <a:rPr lang="en-US" altLang="en-US" sz="1800" i="1" dirty="0" smtClean="0"/>
                        <a:t>of women in each time to treatment</a:t>
                      </a:r>
                      <a:r>
                        <a:rPr lang="en-US" altLang="en-US" sz="1800" i="1" baseline="0" dirty="0" smtClean="0"/>
                        <a:t> interval</a:t>
                      </a:r>
                      <a:r>
                        <a:rPr lang="en-US" altLang="en-US" sz="1800" i="1" dirty="0" smtClean="0"/>
                        <a:t> (&lt;30,30-60,60-90, &gt;90 min) after elevated BP is identified / No. of women with new onset severe range HTN</a:t>
                      </a:r>
                      <a:endParaRPr lang="en-US" sz="1800" i="1" dirty="0"/>
                    </a:p>
                  </a:txBody>
                  <a:tcPr marT="45724" marB="45724"/>
                </a:tc>
                <a:tc>
                  <a:txBody>
                    <a:bodyPr/>
                    <a:lstStyle/>
                    <a:p>
                      <a:r>
                        <a:rPr lang="en-US" sz="1800" dirty="0" smtClean="0"/>
                        <a:t>Process</a:t>
                      </a:r>
                      <a:endParaRPr lang="en-US" sz="1800" dirty="0"/>
                    </a:p>
                  </a:txBody>
                  <a:tcPr marT="45724" marB="45724" anchor="ctr"/>
                </a:tc>
                <a:tc>
                  <a:txBody>
                    <a:bodyPr/>
                    <a:lstStyle/>
                    <a:p>
                      <a:r>
                        <a:rPr lang="en-US" sz="1800" dirty="0" smtClean="0"/>
                        <a:t>100%</a:t>
                      </a:r>
                      <a:endParaRPr lang="en-US" sz="1800" dirty="0"/>
                    </a:p>
                  </a:txBody>
                  <a:tcPr marT="45724" marB="45724" anchor="ctr"/>
                </a:tc>
              </a:tr>
              <a:tr h="362352">
                <a:tc>
                  <a:txBody>
                    <a:bodyPr/>
                    <a:lstStyle/>
                    <a:p>
                      <a:r>
                        <a:rPr lang="en-US" sz="1800" b="1" dirty="0" smtClean="0"/>
                        <a:t>Debriefs on all new onset severe range HTN cases</a:t>
                      </a:r>
                      <a:endParaRPr lang="en-US" sz="1800" b="1" dirty="0"/>
                    </a:p>
                  </a:txBody>
                  <a:tcPr marT="45724" marB="45724"/>
                </a:tc>
                <a:tc>
                  <a:txBody>
                    <a:bodyPr/>
                    <a:lstStyle/>
                    <a:p>
                      <a:r>
                        <a:rPr lang="en-US" sz="1800" dirty="0" smtClean="0"/>
                        <a:t>Process</a:t>
                      </a:r>
                      <a:endParaRPr lang="en-US" sz="1800" dirty="0"/>
                    </a:p>
                  </a:txBody>
                  <a:tcPr marT="45724" marB="45724" anchor="ctr"/>
                </a:tc>
                <a:tc>
                  <a:txBody>
                    <a:bodyPr/>
                    <a:lstStyle/>
                    <a:p>
                      <a:r>
                        <a:rPr lang="en-US" sz="1800" dirty="0" smtClean="0"/>
                        <a:t>100%</a:t>
                      </a:r>
                      <a:endParaRPr lang="en-US" sz="1800" dirty="0"/>
                    </a:p>
                  </a:txBody>
                  <a:tcPr marT="45724" marB="45724" anchor="ctr"/>
                </a:tc>
              </a:tr>
              <a:tr h="400739">
                <a:tc>
                  <a:txBody>
                    <a:bodyPr/>
                    <a:lstStyle/>
                    <a:p>
                      <a:r>
                        <a:rPr lang="en-US" sz="1800" b="1" baseline="0" dirty="0" smtClean="0"/>
                        <a:t>Preeclampsia education provided prior to discharge</a:t>
                      </a:r>
                      <a:endParaRPr lang="en-US" sz="1800" b="1" dirty="0"/>
                    </a:p>
                  </a:txBody>
                  <a:tcPr marT="45724" marB="45724"/>
                </a:tc>
                <a:tc>
                  <a:txBody>
                    <a:bodyPr/>
                    <a:lstStyle/>
                    <a:p>
                      <a:r>
                        <a:rPr lang="en-US" sz="1800" smtClean="0"/>
                        <a:t>Process</a:t>
                      </a:r>
                      <a:endParaRPr lang="en-US" sz="1800" dirty="0"/>
                    </a:p>
                  </a:txBody>
                  <a:tcPr marT="45724" marB="45724" anchor="ctr"/>
                </a:tc>
                <a:tc>
                  <a:txBody>
                    <a:bodyPr/>
                    <a:lstStyle/>
                    <a:p>
                      <a:r>
                        <a:rPr lang="en-US" sz="1800" dirty="0" smtClean="0"/>
                        <a:t>100%</a:t>
                      </a:r>
                      <a:endParaRPr lang="en-US" sz="1800" dirty="0"/>
                    </a:p>
                  </a:txBody>
                  <a:tcPr marT="45724" marB="45724" anchor="ctr"/>
                </a:tc>
              </a:tr>
              <a:tr h="362352">
                <a:tc>
                  <a:txBody>
                    <a:bodyPr/>
                    <a:lstStyle/>
                    <a:p>
                      <a:r>
                        <a:rPr lang="en-US" sz="1800" b="1" dirty="0" smtClean="0"/>
                        <a:t>Appropriately timed follow-up appointment scheduled prior to discharge</a:t>
                      </a:r>
                      <a:endParaRPr lang="en-US" sz="1800" b="1" dirty="0"/>
                    </a:p>
                  </a:txBody>
                  <a:tcPr marT="45724" marB="45724"/>
                </a:tc>
                <a:tc>
                  <a:txBody>
                    <a:bodyPr/>
                    <a:lstStyle/>
                    <a:p>
                      <a:r>
                        <a:rPr lang="en-US" sz="1800" dirty="0" smtClean="0"/>
                        <a:t>Process</a:t>
                      </a:r>
                      <a:endParaRPr lang="en-US" sz="1800" dirty="0"/>
                    </a:p>
                  </a:txBody>
                  <a:tcPr marT="45724" marB="45724" anchor="ctr"/>
                </a:tc>
                <a:tc>
                  <a:txBody>
                    <a:bodyPr/>
                    <a:lstStyle/>
                    <a:p>
                      <a:r>
                        <a:rPr lang="en-US" sz="1800" dirty="0" smtClean="0"/>
                        <a:t>100%</a:t>
                      </a:r>
                      <a:endParaRPr lang="en-US" sz="1800" dirty="0"/>
                    </a:p>
                  </a:txBody>
                  <a:tcPr marT="45724" marB="45724" anchor="ctr"/>
                </a:tc>
              </a:tr>
            </a:tbl>
          </a:graphicData>
        </a:graphic>
      </p:graphicFrame>
      <p:sp>
        <p:nvSpPr>
          <p:cNvPr id="23583" name="Rectangle 6"/>
          <p:cNvSpPr>
            <a:spLocks noChangeArrowheads="1"/>
          </p:cNvSpPr>
          <p:nvPr/>
        </p:nvSpPr>
        <p:spPr bwMode="auto">
          <a:xfrm>
            <a:off x="381000" y="930275"/>
            <a:ext cx="693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Clr>
                <a:srgbClr val="F58466"/>
              </a:buClr>
            </a:pPr>
            <a:endParaRPr lang="en-US" altLang="en-US"/>
          </a:p>
          <a:p>
            <a:pPr eaLnBrk="1" hangingPunct="1">
              <a:buClr>
                <a:srgbClr val="F58466"/>
              </a:buClr>
            </a:pPr>
            <a:r>
              <a:rPr lang="en-US" altLang="en-US"/>
              <a:t>Goal: Reduce preeclampsia maternal morbidity</a:t>
            </a:r>
          </a:p>
        </p:txBody>
      </p:sp>
    </p:spTree>
    <p:extLst>
      <p:ext uri="{BB962C8B-B14F-4D97-AF65-F5344CB8AC3E}">
        <p14:creationId xmlns:p14="http://schemas.microsoft.com/office/powerpoint/2010/main" val="1949859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232"/>
          <p:cNvSpPr>
            <a:spLocks noGrp="1"/>
          </p:cNvSpPr>
          <p:nvPr>
            <p:ph type="title"/>
          </p:nvPr>
        </p:nvSpPr>
        <p:spPr>
          <a:xfrm>
            <a:off x="228600" y="182563"/>
            <a:ext cx="8153400" cy="990600"/>
          </a:xfrm>
        </p:spPr>
        <p:txBody>
          <a:bodyPr lIns="91425" tIns="45700" rIns="91425" bIns="45700"/>
          <a:lstStyle/>
          <a:p>
            <a:pPr algn="l">
              <a:buSzPct val="25000"/>
            </a:pPr>
            <a:r>
              <a:rPr lang="en-US" altLang="en-US" sz="3600" b="1" dirty="0" smtClean="0">
                <a:solidFill>
                  <a:srgbClr val="F58466"/>
                </a:solidFill>
                <a:latin typeface="Goudy Old Style" pitchFamily="18" charset="0"/>
                <a:sym typeface="Arial" pitchFamily="34" charset="0"/>
              </a:rPr>
              <a:t>Alliance for Innovation on </a:t>
            </a:r>
            <a:br>
              <a:rPr lang="en-US" altLang="en-US" sz="3600" b="1" dirty="0" smtClean="0">
                <a:solidFill>
                  <a:srgbClr val="F58466"/>
                </a:solidFill>
                <a:latin typeface="Goudy Old Style" pitchFamily="18" charset="0"/>
                <a:sym typeface="Arial" pitchFamily="34" charset="0"/>
              </a:rPr>
            </a:br>
            <a:r>
              <a:rPr lang="en-US" altLang="en-US" sz="3600" b="1" dirty="0" smtClean="0">
                <a:solidFill>
                  <a:srgbClr val="F58466"/>
                </a:solidFill>
                <a:latin typeface="Goudy Old Style" pitchFamily="18" charset="0"/>
                <a:sym typeface="Arial" pitchFamily="34" charset="0"/>
              </a:rPr>
              <a:t>Maternal Health (AIM</a:t>
            </a:r>
            <a:r>
              <a:rPr lang="en-US" altLang="en-US" sz="3200" b="1" dirty="0" smtClean="0">
                <a:solidFill>
                  <a:srgbClr val="F58466"/>
                </a:solidFill>
                <a:latin typeface="Goudy Old Style" pitchFamily="18" charset="0"/>
                <a:sym typeface="Arial" pitchFamily="34" charset="0"/>
              </a:rPr>
              <a:t>)</a:t>
            </a:r>
          </a:p>
        </p:txBody>
      </p:sp>
      <p:sp>
        <p:nvSpPr>
          <p:cNvPr id="233" name="Shape 233"/>
          <p:cNvSpPr txBox="1">
            <a:spLocks noGrp="1"/>
          </p:cNvSpPr>
          <p:nvPr>
            <p:ph type="body" idx="1"/>
          </p:nvPr>
        </p:nvSpPr>
        <p:spPr>
          <a:xfrm>
            <a:off x="304800" y="1295400"/>
            <a:ext cx="8153400" cy="5334000"/>
          </a:xfrm>
        </p:spPr>
        <p:txBody>
          <a:bodyPr lIns="91425" tIns="45700" rIns="91425" bIns="45700">
            <a:noAutofit/>
          </a:bodyPr>
          <a:lstStyle/>
          <a:p>
            <a:pPr>
              <a:buClr>
                <a:srgbClr val="F58466"/>
              </a:buClr>
            </a:pPr>
            <a:r>
              <a:rPr lang="en-US" sz="2800" dirty="0" smtClean="0"/>
              <a:t>ILPQC has been accepted as an AIM mentor state</a:t>
            </a:r>
          </a:p>
          <a:p>
            <a:pPr>
              <a:buClr>
                <a:srgbClr val="F58466"/>
              </a:buClr>
            </a:pPr>
            <a:r>
              <a:rPr lang="en-US" sz="2800" dirty="0" smtClean="0"/>
              <a:t>Hospitals report IL specific variables and AIM variables of interest to ILPQC</a:t>
            </a:r>
          </a:p>
          <a:p>
            <a:pPr>
              <a:buClr>
                <a:srgbClr val="F58466"/>
              </a:buClr>
            </a:pPr>
            <a:r>
              <a:rPr lang="en-US" sz="2800" dirty="0" smtClean="0"/>
              <a:t>ILPQC will be able to compare IL HTN data to all AIM participating states quarterly</a:t>
            </a:r>
          </a:p>
          <a:p>
            <a:pPr>
              <a:buClr>
                <a:srgbClr val="F58466"/>
              </a:buClr>
            </a:pPr>
            <a:r>
              <a:rPr lang="en-US" sz="2800" dirty="0" smtClean="0"/>
              <a:t>AIM resources and materials available to IL hospitals</a:t>
            </a:r>
            <a:r>
              <a:rPr lang="en-US" sz="2800" dirty="0"/>
              <a:t> </a:t>
            </a:r>
            <a:r>
              <a:rPr lang="en-US" sz="2800" dirty="0" smtClean="0"/>
              <a:t>include toolkits, webinars, educational materials and provider / nursing training focused on:</a:t>
            </a:r>
          </a:p>
          <a:p>
            <a:pPr marL="457200" lvl="1" indent="0">
              <a:buClr>
                <a:srgbClr val="004990"/>
              </a:buClr>
              <a:buNone/>
            </a:pPr>
            <a:r>
              <a:rPr lang="en-US" sz="2400" dirty="0" smtClean="0"/>
              <a:t> </a:t>
            </a:r>
            <a:r>
              <a:rPr lang="en-US" dirty="0" smtClean="0"/>
              <a:t>- Readiness     - Recognition</a:t>
            </a:r>
            <a:endParaRPr lang="en-US" dirty="0"/>
          </a:p>
          <a:p>
            <a:pPr marL="457200" lvl="1" indent="0">
              <a:buClr>
                <a:srgbClr val="004990"/>
              </a:buClr>
              <a:buNone/>
            </a:pPr>
            <a:r>
              <a:rPr lang="en-US" dirty="0" smtClean="0"/>
              <a:t> - Response</a:t>
            </a:r>
            <a:r>
              <a:rPr lang="en-US" dirty="0"/>
              <a:t> </a:t>
            </a:r>
            <a:r>
              <a:rPr lang="en-US" dirty="0" smtClean="0"/>
              <a:t>     - Reporting</a:t>
            </a:r>
          </a:p>
          <a:p>
            <a:pPr lvl="1">
              <a:buClr>
                <a:srgbClr val="F58466"/>
              </a:buClr>
            </a:pPr>
            <a:endParaRPr lang="en-US" dirty="0" smtClean="0"/>
          </a:p>
          <a:p>
            <a:pPr lvl="1">
              <a:buClr>
                <a:srgbClr val="F58466"/>
              </a:buClr>
            </a:pPr>
            <a:endParaRPr lang="en-US" dirty="0" smtClean="0"/>
          </a:p>
          <a:p>
            <a:pPr marL="0" indent="0" eaLnBrk="1" hangingPunct="1">
              <a:buClr>
                <a:srgbClr val="F58466"/>
              </a:buClr>
              <a:buSzPct val="59999"/>
              <a:buFont typeface="Arial" pitchFamily="34" charset="0"/>
              <a:buNone/>
              <a:defRPr/>
            </a:pPr>
            <a:r>
              <a:rPr lang="en-US" sz="2400" dirty="0"/>
              <a:t/>
            </a:r>
            <a:br>
              <a:rPr lang="en-US" sz="2400" dirty="0"/>
            </a:br>
            <a:endParaRPr lang="en-US" sz="2400" dirty="0"/>
          </a:p>
          <a:p>
            <a:pPr lvl="1" indent="-284163">
              <a:buSzPct val="70000"/>
              <a:buFont typeface="Arial" charset="0"/>
              <a:buChar char="–"/>
              <a:defRPr/>
            </a:pPr>
            <a:endParaRPr lang="en-US" sz="3200" dirty="0"/>
          </a:p>
          <a:p>
            <a:pPr lvl="1" indent="-284163">
              <a:buSzPct val="70000"/>
              <a:buFont typeface="Arial" charset="0"/>
              <a:buChar char="–"/>
              <a:defRPr/>
            </a:pPr>
            <a:endParaRPr sz="3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12612672"/>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232"/>
          <p:cNvSpPr>
            <a:spLocks noGrp="1"/>
          </p:cNvSpPr>
          <p:nvPr>
            <p:ph type="title"/>
          </p:nvPr>
        </p:nvSpPr>
        <p:spPr>
          <a:xfrm>
            <a:off x="228600" y="182563"/>
            <a:ext cx="8153400" cy="990600"/>
          </a:xfrm>
        </p:spPr>
        <p:txBody>
          <a:bodyPr lIns="91425" tIns="45700" rIns="91425" bIns="45700"/>
          <a:lstStyle/>
          <a:p>
            <a:pPr algn="l">
              <a:buSzPct val="25000"/>
            </a:pPr>
            <a:r>
              <a:rPr lang="en-US" altLang="en-US" sz="4000" b="1" dirty="0" smtClean="0">
                <a:solidFill>
                  <a:srgbClr val="F58466"/>
                </a:solidFill>
                <a:latin typeface="Goudy Old Style" pitchFamily="18" charset="0"/>
                <a:sym typeface="Arial" pitchFamily="34" charset="0"/>
              </a:rPr>
              <a:t>AIM - Hypertension Measures</a:t>
            </a:r>
          </a:p>
        </p:txBody>
      </p:sp>
      <p:sp>
        <p:nvSpPr>
          <p:cNvPr id="233" name="Shape 233"/>
          <p:cNvSpPr txBox="1">
            <a:spLocks noGrp="1"/>
          </p:cNvSpPr>
          <p:nvPr>
            <p:ph type="body" idx="1"/>
          </p:nvPr>
        </p:nvSpPr>
        <p:spPr>
          <a:xfrm>
            <a:off x="228600" y="1371600"/>
            <a:ext cx="8153400" cy="5105400"/>
          </a:xfrm>
        </p:spPr>
        <p:txBody>
          <a:bodyPr lIns="91425" tIns="45700" rIns="91425" bIns="45700">
            <a:noAutofit/>
          </a:bodyPr>
          <a:lstStyle/>
          <a:p>
            <a:pPr eaLnBrk="1" hangingPunct="1">
              <a:buClr>
                <a:srgbClr val="F58466"/>
              </a:buClr>
              <a:buSzPct val="100000"/>
              <a:defRPr/>
            </a:pPr>
            <a:r>
              <a:rPr lang="en-US" dirty="0" smtClean="0"/>
              <a:t>Provider education - % completed</a:t>
            </a:r>
          </a:p>
          <a:p>
            <a:pPr eaLnBrk="1" hangingPunct="1">
              <a:buClr>
                <a:srgbClr val="F58466"/>
              </a:buClr>
              <a:buSzPct val="100000"/>
              <a:defRPr/>
            </a:pPr>
            <a:r>
              <a:rPr lang="en-US" dirty="0" smtClean="0"/>
              <a:t>Nursing education - % completed</a:t>
            </a:r>
          </a:p>
          <a:p>
            <a:pPr eaLnBrk="1" hangingPunct="1">
              <a:buClr>
                <a:srgbClr val="F58466"/>
              </a:buClr>
              <a:buSzPct val="100000"/>
              <a:defRPr/>
            </a:pPr>
            <a:r>
              <a:rPr lang="en-US" dirty="0" smtClean="0"/>
              <a:t>Preeclampsia protocol – yes/no</a:t>
            </a:r>
          </a:p>
          <a:p>
            <a:pPr eaLnBrk="1" hangingPunct="1">
              <a:buClr>
                <a:srgbClr val="F58466"/>
              </a:buClr>
              <a:buSzPct val="100000"/>
              <a:defRPr/>
            </a:pPr>
            <a:r>
              <a:rPr lang="en-US" dirty="0" smtClean="0"/>
              <a:t>Preeclampsia EHR integration – yes/no</a:t>
            </a:r>
          </a:p>
          <a:p>
            <a:pPr eaLnBrk="1" hangingPunct="1">
              <a:buClr>
                <a:srgbClr val="F58466"/>
              </a:buClr>
              <a:buSzPct val="100000"/>
              <a:defRPr/>
            </a:pPr>
            <a:r>
              <a:rPr lang="en-US" dirty="0" smtClean="0"/>
              <a:t>Unit drill protocols – yes / no</a:t>
            </a:r>
          </a:p>
          <a:p>
            <a:pPr eaLnBrk="1" hangingPunct="1">
              <a:buClr>
                <a:srgbClr val="F58466"/>
              </a:buClr>
              <a:buSzPct val="100000"/>
              <a:defRPr/>
            </a:pPr>
            <a:r>
              <a:rPr lang="en-US" dirty="0" smtClean="0"/>
              <a:t>Patient/family support protocols –yes/no</a:t>
            </a:r>
          </a:p>
          <a:p>
            <a:pPr eaLnBrk="1" hangingPunct="1">
              <a:buClr>
                <a:srgbClr val="F58466"/>
              </a:buClr>
              <a:buSzPct val="100000"/>
              <a:defRPr/>
            </a:pPr>
            <a:r>
              <a:rPr lang="en-US" dirty="0" smtClean="0"/>
              <a:t>Debrief and multi-disciplinary case review protocols – yes/no</a:t>
            </a:r>
          </a:p>
          <a:p>
            <a:pPr marL="0" indent="0" eaLnBrk="1" hangingPunct="1">
              <a:buClr>
                <a:srgbClr val="F58466"/>
              </a:buClr>
              <a:buSzPct val="59999"/>
              <a:buFont typeface="Arial" pitchFamily="34" charset="0"/>
              <a:buNone/>
              <a:defRPr/>
            </a:pPr>
            <a:r>
              <a:rPr lang="en-US" sz="2400" dirty="0" smtClean="0"/>
              <a:t>All measures are reported quarterly or upon completion. </a:t>
            </a:r>
            <a:r>
              <a:rPr lang="en-US" sz="2400" dirty="0"/>
              <a:t/>
            </a:r>
            <a:br>
              <a:rPr lang="en-US" sz="2400" dirty="0"/>
            </a:br>
            <a:endParaRPr lang="en-US" sz="2400" dirty="0"/>
          </a:p>
          <a:p>
            <a:pPr lvl="1" indent="-284163">
              <a:buSzPct val="70000"/>
              <a:buFont typeface="Arial" charset="0"/>
              <a:buChar char="–"/>
              <a:defRPr/>
            </a:pPr>
            <a:endParaRPr lang="en-US" sz="3200" dirty="0"/>
          </a:p>
          <a:p>
            <a:pPr lvl="1" indent="-284163">
              <a:buSzPct val="70000"/>
              <a:buFont typeface="Arial" charset="0"/>
              <a:buChar char="–"/>
              <a:defRPr/>
            </a:pPr>
            <a:endParaRPr sz="3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65479360"/>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232"/>
          <p:cNvSpPr>
            <a:spLocks noGrp="1"/>
          </p:cNvSpPr>
          <p:nvPr>
            <p:ph type="title"/>
          </p:nvPr>
        </p:nvSpPr>
        <p:spPr>
          <a:xfrm>
            <a:off x="228600" y="182563"/>
            <a:ext cx="8153400" cy="990600"/>
          </a:xfrm>
        </p:spPr>
        <p:txBody>
          <a:bodyPr lIns="91425" tIns="45700" rIns="91425" bIns="45700"/>
          <a:lstStyle/>
          <a:p>
            <a:pPr algn="l">
              <a:buSzPct val="25000"/>
            </a:pPr>
            <a:r>
              <a:rPr lang="en-US" altLang="en-US" sz="4000" b="1" dirty="0" smtClean="0">
                <a:solidFill>
                  <a:srgbClr val="F58466"/>
                </a:solidFill>
                <a:latin typeface="Goudy Old Style" pitchFamily="18" charset="0"/>
                <a:sym typeface="Arial" pitchFamily="34" charset="0"/>
              </a:rPr>
              <a:t>AIM Participation</a:t>
            </a:r>
          </a:p>
        </p:txBody>
      </p:sp>
      <p:sp>
        <p:nvSpPr>
          <p:cNvPr id="233" name="Shape 233"/>
          <p:cNvSpPr txBox="1">
            <a:spLocks noGrp="1"/>
          </p:cNvSpPr>
          <p:nvPr>
            <p:ph type="body" idx="1"/>
          </p:nvPr>
        </p:nvSpPr>
        <p:spPr>
          <a:xfrm>
            <a:off x="228600" y="1371600"/>
            <a:ext cx="8763000" cy="5105400"/>
          </a:xfrm>
        </p:spPr>
        <p:txBody>
          <a:bodyPr lIns="91425" tIns="45700" rIns="91425" bIns="45700">
            <a:noAutofit/>
          </a:bodyPr>
          <a:lstStyle/>
          <a:p>
            <a:pPr eaLnBrk="1" hangingPunct="1">
              <a:buClr>
                <a:srgbClr val="F58466"/>
              </a:buClr>
              <a:buSzPct val="100000"/>
              <a:defRPr/>
            </a:pPr>
            <a:r>
              <a:rPr lang="en-US" dirty="0" smtClean="0"/>
              <a:t>ILPQC hospitals report AIM measures (focused on quality improvement initiative process) quarterly or yearly, into ILPQC </a:t>
            </a:r>
            <a:r>
              <a:rPr lang="en-US" dirty="0" err="1" smtClean="0"/>
              <a:t>REDCap</a:t>
            </a:r>
            <a:r>
              <a:rPr lang="en-US" dirty="0" smtClean="0"/>
              <a:t> data system</a:t>
            </a:r>
          </a:p>
          <a:p>
            <a:pPr eaLnBrk="1" hangingPunct="1">
              <a:buClr>
                <a:srgbClr val="F58466"/>
              </a:buClr>
              <a:buSzPct val="100000"/>
              <a:defRPr/>
            </a:pPr>
            <a:r>
              <a:rPr lang="en-US" dirty="0"/>
              <a:t>D</a:t>
            </a:r>
            <a:r>
              <a:rPr lang="en-US" dirty="0" smtClean="0"/>
              <a:t>e-identified data shared with AIM to compare IL progress to national data</a:t>
            </a:r>
          </a:p>
          <a:p>
            <a:pPr eaLnBrk="1" hangingPunct="1">
              <a:buClr>
                <a:srgbClr val="F58466"/>
              </a:buClr>
              <a:buSzPct val="100000"/>
              <a:defRPr/>
            </a:pPr>
            <a:r>
              <a:rPr lang="en-US" dirty="0" smtClean="0"/>
              <a:t>Data sharing agreements between hospitals and ILPQC to share de-identified data with AIM</a:t>
            </a:r>
          </a:p>
          <a:p>
            <a:pPr marL="0" indent="0" eaLnBrk="1" hangingPunct="1">
              <a:buClr>
                <a:srgbClr val="F58466"/>
              </a:buClr>
              <a:buSzPct val="59999"/>
              <a:buFont typeface="Arial" pitchFamily="34" charset="0"/>
              <a:buNone/>
              <a:defRPr/>
            </a:pPr>
            <a:r>
              <a:rPr lang="en-US" sz="2400" dirty="0"/>
              <a:t/>
            </a:r>
            <a:br>
              <a:rPr lang="en-US" sz="2400" dirty="0"/>
            </a:br>
            <a:endParaRPr lang="en-US" sz="2400" dirty="0"/>
          </a:p>
          <a:p>
            <a:pPr lvl="1" indent="-284163">
              <a:buSzPct val="70000"/>
              <a:buFont typeface="Arial" charset="0"/>
              <a:buChar char="–"/>
              <a:defRPr/>
            </a:pPr>
            <a:endParaRPr lang="en-US" sz="3200" dirty="0"/>
          </a:p>
          <a:p>
            <a:pPr lvl="1" indent="-284163">
              <a:buSzPct val="70000"/>
              <a:buFont typeface="Arial" charset="0"/>
              <a:buChar char="–"/>
              <a:defRPr/>
            </a:pPr>
            <a:endParaRPr sz="3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51925239"/>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232"/>
          <p:cNvSpPr>
            <a:spLocks noGrp="1"/>
          </p:cNvSpPr>
          <p:nvPr>
            <p:ph type="title"/>
          </p:nvPr>
        </p:nvSpPr>
        <p:spPr>
          <a:xfrm>
            <a:off x="228600" y="76200"/>
            <a:ext cx="8153400" cy="990600"/>
          </a:xfrm>
        </p:spPr>
        <p:txBody>
          <a:bodyPr lIns="91425" tIns="45700" rIns="91425" bIns="45700"/>
          <a:lstStyle/>
          <a:p>
            <a:pPr algn="l">
              <a:buSzPct val="25000"/>
            </a:pPr>
            <a:r>
              <a:rPr lang="en-US" altLang="en-US" sz="4000" b="1" dirty="0" smtClean="0">
                <a:solidFill>
                  <a:srgbClr val="F58466"/>
                </a:solidFill>
                <a:latin typeface="Goudy Old Style" pitchFamily="18" charset="0"/>
                <a:sym typeface="Arial" pitchFamily="34" charset="0"/>
              </a:rPr>
              <a:t>Team Building</a:t>
            </a:r>
          </a:p>
        </p:txBody>
      </p:sp>
      <p:sp>
        <p:nvSpPr>
          <p:cNvPr id="233" name="Shape 233"/>
          <p:cNvSpPr txBox="1">
            <a:spLocks noGrp="1"/>
          </p:cNvSpPr>
          <p:nvPr>
            <p:ph type="body" idx="1"/>
          </p:nvPr>
        </p:nvSpPr>
        <p:spPr>
          <a:xfrm>
            <a:off x="228600" y="838200"/>
            <a:ext cx="8763000" cy="5334000"/>
          </a:xfrm>
        </p:spPr>
        <p:txBody>
          <a:bodyPr lIns="91425" tIns="45700" rIns="91425" bIns="45700">
            <a:noAutofit/>
          </a:bodyPr>
          <a:lstStyle/>
          <a:p>
            <a:pPr eaLnBrk="1" hangingPunct="1">
              <a:buClr>
                <a:srgbClr val="F58466"/>
              </a:buClr>
              <a:buSzPct val="100000"/>
              <a:defRPr/>
            </a:pPr>
            <a:r>
              <a:rPr lang="en-US" sz="2800" dirty="0" smtClean="0"/>
              <a:t>Your hospital team:</a:t>
            </a:r>
            <a:endParaRPr lang="en-US" sz="2400" dirty="0" smtClean="0"/>
          </a:p>
          <a:p>
            <a:pPr marL="915987" lvl="1" indent="-457200">
              <a:buClr>
                <a:srgbClr val="004990"/>
              </a:buClr>
              <a:buSzPct val="70000"/>
              <a:buFont typeface="Arial" pitchFamily="34" charset="0"/>
              <a:buChar char="•"/>
              <a:defRPr/>
            </a:pPr>
            <a:r>
              <a:rPr lang="en-US" sz="2400" dirty="0" smtClean="0"/>
              <a:t>Physician Lead</a:t>
            </a:r>
          </a:p>
          <a:p>
            <a:pPr marL="915987" lvl="1" indent="-457200">
              <a:buClr>
                <a:srgbClr val="004990"/>
              </a:buClr>
              <a:buSzPct val="70000"/>
              <a:buFont typeface="Arial" pitchFamily="34" charset="0"/>
              <a:buChar char="•"/>
              <a:defRPr/>
            </a:pPr>
            <a:r>
              <a:rPr lang="en-US" sz="2400" dirty="0" smtClean="0"/>
              <a:t>Nurse Lead</a:t>
            </a:r>
          </a:p>
          <a:p>
            <a:pPr marL="915987" lvl="1" indent="-457200">
              <a:buClr>
                <a:srgbClr val="004990"/>
              </a:buClr>
              <a:buSzPct val="70000"/>
              <a:buFont typeface="Arial" pitchFamily="34" charset="0"/>
              <a:buChar char="•"/>
              <a:defRPr/>
            </a:pPr>
            <a:r>
              <a:rPr lang="en-US" sz="2400" dirty="0" smtClean="0"/>
              <a:t>Quality Lead</a:t>
            </a:r>
          </a:p>
          <a:p>
            <a:pPr marL="915987" lvl="1" indent="-457200">
              <a:buClr>
                <a:srgbClr val="004990"/>
              </a:buClr>
              <a:buSzPct val="70000"/>
              <a:buFont typeface="Arial" pitchFamily="34" charset="0"/>
              <a:buChar char="•"/>
              <a:defRPr/>
            </a:pPr>
            <a:r>
              <a:rPr lang="en-US" sz="2400" dirty="0" smtClean="0"/>
              <a:t>Other Team Members if available (ED, Anesthesiology, etc.)</a:t>
            </a:r>
          </a:p>
          <a:p>
            <a:pPr eaLnBrk="1" hangingPunct="1">
              <a:buClr>
                <a:srgbClr val="F58466"/>
              </a:buClr>
              <a:buSzPct val="100000"/>
              <a:defRPr/>
            </a:pPr>
            <a:r>
              <a:rPr lang="en-US" sz="2800" dirty="0"/>
              <a:t>T</a:t>
            </a:r>
            <a:r>
              <a:rPr lang="en-US" sz="2800" dirty="0" smtClean="0"/>
              <a:t>eam </a:t>
            </a:r>
            <a:r>
              <a:rPr lang="en-US" sz="2800" dirty="0"/>
              <a:t>activities</a:t>
            </a:r>
          </a:p>
          <a:p>
            <a:pPr marL="915987" lvl="1" indent="-457200">
              <a:buClr>
                <a:srgbClr val="004990"/>
              </a:buClr>
              <a:buSzPct val="70000"/>
              <a:buFont typeface="Arial" pitchFamily="34" charset="0"/>
              <a:buChar char="•"/>
              <a:defRPr/>
            </a:pPr>
            <a:r>
              <a:rPr lang="en-US" sz="2400" dirty="0"/>
              <a:t>Data form implementation </a:t>
            </a:r>
          </a:p>
          <a:p>
            <a:pPr marL="915987" lvl="1" indent="-457200">
              <a:buClr>
                <a:srgbClr val="004990"/>
              </a:buClr>
              <a:buSzPct val="70000"/>
              <a:buFont typeface="Arial" pitchFamily="34" charset="0"/>
              <a:buChar char="•"/>
              <a:defRPr/>
            </a:pPr>
            <a:r>
              <a:rPr lang="en-US" sz="2400" dirty="0"/>
              <a:t>Monthly </a:t>
            </a:r>
            <a:r>
              <a:rPr lang="en-US" sz="2400" dirty="0" smtClean="0"/>
              <a:t>meetings to review data, identify opportunities for improvement and plan quality improvement work</a:t>
            </a:r>
          </a:p>
          <a:p>
            <a:pPr marL="915987" lvl="1" indent="-457200">
              <a:buClr>
                <a:srgbClr val="004990"/>
              </a:buClr>
              <a:buSzPct val="70000"/>
              <a:buFont typeface="Arial" pitchFamily="34" charset="0"/>
              <a:buChar char="•"/>
              <a:defRPr/>
            </a:pPr>
            <a:r>
              <a:rPr lang="en-US" sz="2400" dirty="0" smtClean="0"/>
              <a:t>Develop process flow diagram for different settings at your hospital and discuss opportunities for improvement</a:t>
            </a:r>
            <a:endParaRPr lang="en-US" sz="2400" dirty="0"/>
          </a:p>
          <a:p>
            <a:pPr marL="915987" lvl="1" indent="-457200">
              <a:buClr>
                <a:srgbClr val="004990"/>
              </a:buClr>
              <a:buSzPct val="70000"/>
              <a:buFont typeface="Arial" pitchFamily="34" charset="0"/>
              <a:buChar char="•"/>
              <a:defRPr/>
            </a:pPr>
            <a:r>
              <a:rPr lang="en-US" sz="2400" dirty="0" smtClean="0"/>
              <a:t>Protocol/policy review</a:t>
            </a:r>
          </a:p>
          <a:p>
            <a:pPr marL="915987" lvl="1" indent="-457200">
              <a:buClr>
                <a:srgbClr val="004990"/>
              </a:buClr>
              <a:buSzPct val="70000"/>
              <a:buFont typeface="Arial" pitchFamily="34" charset="0"/>
              <a:buChar char="•"/>
              <a:defRPr/>
            </a:pPr>
            <a:r>
              <a:rPr lang="en-US" sz="2400" dirty="0" smtClean="0"/>
              <a:t>Debriefs/case reviews</a:t>
            </a:r>
          </a:p>
          <a:p>
            <a:pPr marL="915987" lvl="1" indent="-457200">
              <a:buClr>
                <a:srgbClr val="004990"/>
              </a:buClr>
              <a:buSzPct val="70000"/>
              <a:defRPr/>
            </a:pPr>
            <a:endParaRPr lang="en-US" dirty="0"/>
          </a:p>
          <a:p>
            <a:pPr lvl="1" indent="-284163">
              <a:buSzPct val="70000"/>
              <a:buFont typeface="Arial" charset="0"/>
              <a:buChar char="–"/>
              <a:defRPr/>
            </a:pPr>
            <a:endParaRPr sz="3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57698562"/>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28600"/>
            <a:ext cx="8229600" cy="1143000"/>
          </a:xfrm>
        </p:spPr>
        <p:txBody>
          <a:bodyPr/>
          <a:lstStyle/>
          <a:p>
            <a:pPr algn="l" eaLnBrk="1" hangingPunct="1"/>
            <a:r>
              <a:rPr lang="en-US" altLang="en-US" sz="4000" b="1" dirty="0" smtClean="0">
                <a:solidFill>
                  <a:srgbClr val="F58466"/>
                </a:solidFill>
                <a:latin typeface="Goudy Old Style" pitchFamily="18" charset="0"/>
              </a:rPr>
              <a:t>Data Collection Process</a:t>
            </a:r>
          </a:p>
        </p:txBody>
      </p:sp>
      <p:graphicFrame>
        <p:nvGraphicFramePr>
          <p:cNvPr id="2" name="Table 1"/>
          <p:cNvGraphicFramePr>
            <a:graphicFrameLocks noGrp="1"/>
          </p:cNvGraphicFramePr>
          <p:nvPr>
            <p:extLst>
              <p:ext uri="{D42A27DB-BD31-4B8C-83A1-F6EECF244321}">
                <p14:modId xmlns:p14="http://schemas.microsoft.com/office/powerpoint/2010/main" val="3296737204"/>
              </p:ext>
            </p:extLst>
          </p:nvPr>
        </p:nvGraphicFramePr>
        <p:xfrm>
          <a:off x="228600" y="1143000"/>
          <a:ext cx="7601264" cy="4953001"/>
        </p:xfrm>
        <a:graphic>
          <a:graphicData uri="http://schemas.openxmlformats.org/drawingml/2006/table">
            <a:tbl>
              <a:tblPr firstRow="1" bandRow="1">
                <a:tableStyleId>{5C22544A-7EE6-4342-B048-85BDC9FD1C3A}</a:tableStyleId>
              </a:tblPr>
              <a:tblGrid>
                <a:gridCol w="1900316"/>
                <a:gridCol w="1900316"/>
                <a:gridCol w="1900316"/>
                <a:gridCol w="1900316"/>
              </a:tblGrid>
              <a:tr h="418167">
                <a:tc>
                  <a:txBody>
                    <a:bodyPr/>
                    <a:lstStyle/>
                    <a:p>
                      <a:r>
                        <a:rPr lang="en-US" dirty="0" smtClean="0"/>
                        <a:t>Frequency</a:t>
                      </a:r>
                      <a:endParaRPr lang="en-US" dirty="0"/>
                    </a:p>
                  </a:txBody>
                  <a:tcPr/>
                </a:tc>
                <a:tc>
                  <a:txBody>
                    <a:bodyPr/>
                    <a:lstStyle/>
                    <a:p>
                      <a:r>
                        <a:rPr lang="en-US" dirty="0" smtClean="0"/>
                        <a:t>Form</a:t>
                      </a:r>
                      <a:endParaRPr lang="en-US" dirty="0"/>
                    </a:p>
                  </a:txBody>
                  <a:tcPr/>
                </a:tc>
                <a:tc>
                  <a:txBody>
                    <a:bodyPr/>
                    <a:lstStyle/>
                    <a:p>
                      <a:r>
                        <a:rPr lang="en-US" dirty="0" smtClean="0"/>
                        <a:t>Content</a:t>
                      </a:r>
                      <a:endParaRPr lang="en-US" dirty="0"/>
                    </a:p>
                  </a:txBody>
                  <a:tcPr/>
                </a:tc>
                <a:tc>
                  <a:txBody>
                    <a:bodyPr/>
                    <a:lstStyle/>
                    <a:p>
                      <a:r>
                        <a:rPr lang="en-US" dirty="0" smtClean="0"/>
                        <a:t>Timeframe</a:t>
                      </a:r>
                      <a:endParaRPr lang="en-US" dirty="0"/>
                    </a:p>
                  </a:txBody>
                  <a:tcPr/>
                </a:tc>
              </a:tr>
              <a:tr h="8038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Monthly</a:t>
                      </a:r>
                      <a:endParaRPr lang="en-US" dirty="0"/>
                    </a:p>
                  </a:txBody>
                  <a:tcPr/>
                </a:tc>
                <a:tc>
                  <a:txBody>
                    <a:bodyPr/>
                    <a:lstStyle/>
                    <a:p>
                      <a:r>
                        <a:rPr lang="en-US" dirty="0" smtClean="0"/>
                        <a:t>Severe HTN Data Form</a:t>
                      </a:r>
                    </a:p>
                  </a:txBody>
                  <a:tcPr/>
                </a:tc>
                <a:tc>
                  <a:txBody>
                    <a:bodyPr/>
                    <a:lstStyle/>
                    <a:p>
                      <a:r>
                        <a:rPr lang="en-US" dirty="0" smtClean="0"/>
                        <a:t>Bedside and</a:t>
                      </a:r>
                      <a:r>
                        <a:rPr lang="en-US" baseline="0" dirty="0" smtClean="0"/>
                        <a:t> Chart Review</a:t>
                      </a:r>
                      <a:endParaRPr lang="en-US" dirty="0"/>
                    </a:p>
                  </a:txBody>
                  <a:tcPr/>
                </a:tc>
                <a:tc>
                  <a:txBody>
                    <a:bodyPr/>
                    <a:lstStyle/>
                    <a:p>
                      <a:r>
                        <a:rPr lang="en-US" dirty="0" smtClean="0"/>
                        <a:t>January</a:t>
                      </a:r>
                      <a:r>
                        <a:rPr lang="en-US" baseline="0" dirty="0" smtClean="0"/>
                        <a:t> 2016</a:t>
                      </a:r>
                      <a:endParaRPr lang="en-US" dirty="0"/>
                    </a:p>
                  </a:txBody>
                  <a:tcPr/>
                </a:tc>
              </a:tr>
              <a:tr h="80389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QI Process Form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 items</a:t>
                      </a:r>
                    </a:p>
                  </a:txBody>
                  <a:tcPr/>
                </a:tc>
                <a:tc>
                  <a:txBody>
                    <a:bodyPr/>
                    <a:lstStyle/>
                    <a:p>
                      <a:r>
                        <a:rPr lang="en-US" dirty="0" smtClean="0"/>
                        <a:t>PDSA cycles</a:t>
                      </a:r>
                    </a:p>
                  </a:txBody>
                  <a:tcPr/>
                </a:tc>
                <a:tc>
                  <a:txBody>
                    <a:bodyPr/>
                    <a:lstStyle/>
                    <a:p>
                      <a:r>
                        <a:rPr lang="en-US" dirty="0" smtClean="0"/>
                        <a:t>May 2016</a:t>
                      </a:r>
                      <a:endParaRPr lang="en-US" dirty="0"/>
                    </a:p>
                  </a:txBody>
                  <a:tcPr/>
                </a:tc>
              </a:tr>
              <a:tr h="803890">
                <a:tc>
                  <a:txBody>
                    <a:bodyPr/>
                    <a:lstStyle/>
                    <a:p>
                      <a:r>
                        <a:rPr lang="en-US" dirty="0" smtClean="0"/>
                        <a:t>Quarterly </a:t>
                      </a:r>
                      <a:endParaRPr lang="en-US" dirty="0"/>
                    </a:p>
                  </a:txBody>
                  <a:tcPr/>
                </a:tc>
                <a:tc>
                  <a:txBody>
                    <a:bodyPr/>
                    <a:lstStyle/>
                    <a:p>
                      <a:r>
                        <a:rPr lang="en-US" dirty="0" smtClean="0"/>
                        <a:t>AIM Report </a:t>
                      </a:r>
                    </a:p>
                    <a:p>
                      <a:r>
                        <a:rPr lang="en-US" dirty="0" smtClean="0"/>
                        <a:t>3 items %, #</a:t>
                      </a:r>
                      <a:endParaRPr lang="en-US" dirty="0"/>
                    </a:p>
                  </a:txBody>
                  <a:tcPr/>
                </a:tc>
                <a:tc>
                  <a:txBody>
                    <a:bodyPr/>
                    <a:lstStyle/>
                    <a:p>
                      <a:r>
                        <a:rPr lang="en-US" dirty="0" smtClean="0"/>
                        <a:t>Education</a:t>
                      </a:r>
                    </a:p>
                    <a:p>
                      <a:r>
                        <a:rPr lang="en-US" dirty="0" smtClean="0"/>
                        <a:t>Unit</a:t>
                      </a:r>
                      <a:r>
                        <a:rPr lang="en-US" baseline="0" dirty="0" smtClean="0"/>
                        <a:t> Drills</a:t>
                      </a:r>
                      <a:endParaRPr lang="en-US" dirty="0"/>
                    </a:p>
                  </a:txBody>
                  <a:tcPr/>
                </a:tc>
                <a:tc>
                  <a:txBody>
                    <a:bodyPr/>
                    <a:lstStyle/>
                    <a:p>
                      <a:r>
                        <a:rPr lang="en-US" dirty="0" smtClean="0"/>
                        <a:t>May 2016</a:t>
                      </a:r>
                      <a:endParaRPr lang="en-US" dirty="0"/>
                    </a:p>
                  </a:txBody>
                  <a:tcPr/>
                </a:tc>
              </a:tr>
              <a:tr h="1391372">
                <a:tc>
                  <a:txBody>
                    <a:bodyPr/>
                    <a:lstStyle/>
                    <a:p>
                      <a:r>
                        <a:rPr lang="en-US" dirty="0" smtClean="0"/>
                        <a:t>Annual </a:t>
                      </a:r>
                      <a:endParaRPr lang="en-US" dirty="0"/>
                    </a:p>
                  </a:txBody>
                  <a:tcPr/>
                </a:tc>
                <a:tc>
                  <a:txBody>
                    <a:bodyPr/>
                    <a:lstStyle/>
                    <a:p>
                      <a:r>
                        <a:rPr lang="en-US" dirty="0" smtClean="0"/>
                        <a:t>AIM Report </a:t>
                      </a:r>
                    </a:p>
                    <a:p>
                      <a:r>
                        <a:rPr lang="en-US" dirty="0" smtClean="0"/>
                        <a:t>5</a:t>
                      </a:r>
                      <a:r>
                        <a:rPr lang="en-US" baseline="0" dirty="0" smtClean="0"/>
                        <a:t> </a:t>
                      </a:r>
                      <a:r>
                        <a:rPr lang="en-US" dirty="0" smtClean="0"/>
                        <a:t>items Y/N, dates</a:t>
                      </a:r>
                      <a:endParaRPr lang="en-US" dirty="0"/>
                    </a:p>
                  </a:txBody>
                  <a:tcPr/>
                </a:tc>
                <a:tc>
                  <a:txBody>
                    <a:bodyPr/>
                    <a:lstStyle/>
                    <a:p>
                      <a:r>
                        <a:rPr lang="en-US" dirty="0" smtClean="0"/>
                        <a:t>EHR</a:t>
                      </a:r>
                    </a:p>
                    <a:p>
                      <a:r>
                        <a:rPr lang="en-US" dirty="0" smtClean="0"/>
                        <a:t>Family Support</a:t>
                      </a:r>
                    </a:p>
                    <a:p>
                      <a:r>
                        <a:rPr lang="en-US" dirty="0" smtClean="0"/>
                        <a:t>Debriefs</a:t>
                      </a:r>
                    </a:p>
                    <a:p>
                      <a:r>
                        <a:rPr lang="en-US" dirty="0" smtClean="0"/>
                        <a:t>Reviews</a:t>
                      </a:r>
                    </a:p>
                  </a:txBody>
                  <a:tcPr/>
                </a:tc>
                <a:tc>
                  <a:txBody>
                    <a:bodyPr/>
                    <a:lstStyle/>
                    <a:p>
                      <a:r>
                        <a:rPr lang="en-US" dirty="0" smtClean="0"/>
                        <a:t>May 2016</a:t>
                      </a:r>
                      <a:endParaRPr lang="en-US" dirty="0"/>
                    </a:p>
                  </a:txBody>
                  <a:tcPr/>
                </a:tc>
              </a:tr>
              <a:tr h="731792">
                <a:tc>
                  <a:txBody>
                    <a:bodyPr/>
                    <a:lstStyle/>
                    <a:p>
                      <a:endParaRPr lang="en-US" dirty="0"/>
                    </a:p>
                  </a:txBody>
                  <a:tcPr/>
                </a:tc>
                <a:tc>
                  <a:txBody>
                    <a:bodyPr/>
                    <a:lstStyle/>
                    <a:p>
                      <a:r>
                        <a:rPr lang="en-US" dirty="0" smtClean="0"/>
                        <a:t>Discharge</a:t>
                      </a:r>
                      <a:r>
                        <a:rPr lang="en-US" baseline="0" dirty="0" smtClean="0"/>
                        <a:t> data with IDPH</a:t>
                      </a:r>
                      <a:endParaRPr lang="en-US" dirty="0"/>
                    </a:p>
                  </a:txBody>
                  <a:tcPr/>
                </a:tc>
                <a:tc>
                  <a:txBody>
                    <a:bodyPr/>
                    <a:lstStyle/>
                    <a:p>
                      <a:r>
                        <a:rPr lang="en-US" dirty="0" smtClean="0"/>
                        <a:t>SMM Rates</a:t>
                      </a:r>
                    </a:p>
                  </a:txBody>
                  <a:tcPr/>
                </a:tc>
                <a:tc>
                  <a:txBody>
                    <a:bodyPr/>
                    <a:lstStyle/>
                    <a:p>
                      <a:r>
                        <a:rPr lang="en-US" dirty="0" smtClean="0"/>
                        <a:t>May 2016</a:t>
                      </a:r>
                      <a:endParaRPr lang="en-US" dirty="0"/>
                    </a:p>
                  </a:txBody>
                  <a:tcPr/>
                </a:tc>
              </a:tr>
            </a:tbl>
          </a:graphicData>
        </a:graphic>
      </p:graphicFrame>
      <p:sp>
        <p:nvSpPr>
          <p:cNvPr id="8" name="Oval 7"/>
          <p:cNvSpPr/>
          <p:nvPr/>
        </p:nvSpPr>
        <p:spPr>
          <a:xfrm>
            <a:off x="-117423" y="1371600"/>
            <a:ext cx="8229600" cy="914400"/>
          </a:xfrm>
          <a:prstGeom prst="ellipse">
            <a:avLst/>
          </a:prstGeom>
          <a:noFill/>
          <a:ln>
            <a:solidFill>
              <a:srgbClr val="F584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ight Brace 8"/>
          <p:cNvSpPr/>
          <p:nvPr/>
        </p:nvSpPr>
        <p:spPr>
          <a:xfrm>
            <a:off x="7543800" y="2590800"/>
            <a:ext cx="381000" cy="3383280"/>
          </a:xfrm>
          <a:prstGeom prst="rightBrace">
            <a:avLst/>
          </a:prstGeom>
          <a:ln w="28575">
            <a:solidFill>
              <a:srgbClr val="F58466"/>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2000"/>
          </a:p>
        </p:txBody>
      </p:sp>
      <p:sp>
        <p:nvSpPr>
          <p:cNvPr id="10" name="TextBox 9"/>
          <p:cNvSpPr txBox="1"/>
          <p:nvPr/>
        </p:nvSpPr>
        <p:spPr>
          <a:xfrm>
            <a:off x="8077200" y="3682275"/>
            <a:ext cx="1066800" cy="1200329"/>
          </a:xfrm>
          <a:prstGeom prst="rect">
            <a:avLst/>
          </a:prstGeom>
          <a:noFill/>
          <a:ln w="28575">
            <a:solidFill>
              <a:srgbClr val="F58466"/>
            </a:solidFill>
          </a:ln>
        </p:spPr>
        <p:txBody>
          <a:bodyPr wrap="square" rtlCol="0">
            <a:spAutoFit/>
          </a:bodyPr>
          <a:lstStyle/>
          <a:p>
            <a:r>
              <a:rPr lang="en-US" dirty="0" smtClean="0"/>
              <a:t>Details to follow in Wave 2</a:t>
            </a:r>
            <a:endParaRPr lang="en-US" dirty="0"/>
          </a:p>
        </p:txBody>
      </p:sp>
      <p:sp>
        <p:nvSpPr>
          <p:cNvPr id="12" name="TextBox 11"/>
          <p:cNvSpPr txBox="1"/>
          <p:nvPr/>
        </p:nvSpPr>
        <p:spPr>
          <a:xfrm>
            <a:off x="8044721" y="1469573"/>
            <a:ext cx="1066800" cy="923330"/>
          </a:xfrm>
          <a:prstGeom prst="rect">
            <a:avLst/>
          </a:prstGeom>
          <a:noFill/>
          <a:ln w="28575">
            <a:solidFill>
              <a:srgbClr val="F58466"/>
            </a:solidFill>
          </a:ln>
        </p:spPr>
        <p:txBody>
          <a:bodyPr wrap="square" rtlCol="0">
            <a:spAutoFit/>
          </a:bodyPr>
          <a:lstStyle/>
          <a:p>
            <a:r>
              <a:rPr lang="en-US" dirty="0" smtClean="0"/>
              <a:t>Our focus now</a:t>
            </a:r>
            <a:endParaRPr lang="en-US" dirty="0"/>
          </a:p>
        </p:txBody>
      </p:sp>
    </p:spTree>
    <p:extLst>
      <p:ext uri="{BB962C8B-B14F-4D97-AF65-F5344CB8AC3E}">
        <p14:creationId xmlns:p14="http://schemas.microsoft.com/office/powerpoint/2010/main" val="4252079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28600"/>
            <a:ext cx="8229600" cy="1143000"/>
          </a:xfrm>
        </p:spPr>
        <p:txBody>
          <a:bodyPr/>
          <a:lstStyle/>
          <a:p>
            <a:pPr algn="l" eaLnBrk="1" hangingPunct="1"/>
            <a:r>
              <a:rPr lang="en-US" altLang="en-US" sz="3600" b="1" dirty="0" smtClean="0">
                <a:solidFill>
                  <a:srgbClr val="F58466"/>
                </a:solidFill>
                <a:latin typeface="Goudy Old Style" pitchFamily="18" charset="0"/>
              </a:rPr>
              <a:t>Severe HTN Data Form:</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2 Options</a:t>
            </a:r>
          </a:p>
        </p:txBody>
      </p:sp>
      <p:sp>
        <p:nvSpPr>
          <p:cNvPr id="39939" name="Content Placeholder 2"/>
          <p:cNvSpPr>
            <a:spLocks noGrp="1"/>
          </p:cNvSpPr>
          <p:nvPr>
            <p:ph idx="1"/>
          </p:nvPr>
        </p:nvSpPr>
        <p:spPr>
          <a:xfrm>
            <a:off x="457200" y="1341437"/>
            <a:ext cx="8382000" cy="4678363"/>
          </a:xfrm>
        </p:spPr>
        <p:txBody>
          <a:bodyPr/>
          <a:lstStyle/>
          <a:p>
            <a:pPr eaLnBrk="1" hangingPunct="1">
              <a:buClr>
                <a:srgbClr val="F58466"/>
              </a:buClr>
            </a:pPr>
            <a:r>
              <a:rPr lang="en-US" altLang="en-US" sz="3600" dirty="0" smtClean="0"/>
              <a:t>Single data form to be used both at the bedside and for chart abstraction</a:t>
            </a:r>
          </a:p>
          <a:p>
            <a:pPr eaLnBrk="1" hangingPunct="1">
              <a:buClr>
                <a:srgbClr val="F58466"/>
              </a:buClr>
            </a:pPr>
            <a:r>
              <a:rPr lang="en-US" altLang="en-US" sz="3600" dirty="0" smtClean="0"/>
              <a:t>Separate data forms</a:t>
            </a:r>
          </a:p>
          <a:p>
            <a:pPr lvl="1" eaLnBrk="1" hangingPunct="1">
              <a:buClr>
                <a:srgbClr val="004990"/>
              </a:buClr>
              <a:buFont typeface="Arial" pitchFamily="34" charset="0"/>
              <a:buChar char="•"/>
            </a:pPr>
            <a:r>
              <a:rPr lang="en-US" altLang="en-US" sz="3200" dirty="0" smtClean="0"/>
              <a:t>Bedside data form</a:t>
            </a:r>
          </a:p>
          <a:p>
            <a:pPr lvl="1" eaLnBrk="1" hangingPunct="1">
              <a:buClr>
                <a:srgbClr val="004990"/>
              </a:buClr>
              <a:buFont typeface="Arial" pitchFamily="34" charset="0"/>
              <a:buChar char="•"/>
            </a:pPr>
            <a:r>
              <a:rPr lang="en-US" altLang="en-US" sz="3200" dirty="0" smtClean="0"/>
              <a:t>Chart abstraction tool</a:t>
            </a:r>
          </a:p>
          <a:p>
            <a:pPr eaLnBrk="1" hangingPunct="1">
              <a:buClr>
                <a:srgbClr val="F58466"/>
              </a:buClr>
            </a:pPr>
            <a:r>
              <a:rPr lang="en-US" altLang="en-US" sz="3600" dirty="0"/>
              <a:t>Both options gather the same information</a:t>
            </a:r>
          </a:p>
          <a:p>
            <a:pPr eaLnBrk="1" hangingPunct="1">
              <a:buClr>
                <a:srgbClr val="F58466"/>
              </a:buClr>
            </a:pPr>
            <a:r>
              <a:rPr lang="en-US" altLang="en-US" sz="3600" dirty="0"/>
              <a:t>Use whatever works for your hospital team!</a:t>
            </a:r>
          </a:p>
        </p:txBody>
      </p:sp>
    </p:spTree>
    <p:extLst>
      <p:ext uri="{BB962C8B-B14F-4D97-AF65-F5344CB8AC3E}">
        <p14:creationId xmlns:p14="http://schemas.microsoft.com/office/powerpoint/2010/main" val="1631730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232"/>
          <p:cNvSpPr>
            <a:spLocks noGrp="1"/>
          </p:cNvSpPr>
          <p:nvPr>
            <p:ph type="title"/>
          </p:nvPr>
        </p:nvSpPr>
        <p:spPr>
          <a:xfrm>
            <a:off x="228600" y="182563"/>
            <a:ext cx="8153400" cy="990600"/>
          </a:xfrm>
        </p:spPr>
        <p:txBody>
          <a:bodyPr lIns="91425" tIns="45700" rIns="91425" bIns="45700"/>
          <a:lstStyle/>
          <a:p>
            <a:pPr algn="l">
              <a:buSzPct val="25000"/>
            </a:pPr>
            <a:r>
              <a:rPr lang="en-US" altLang="en-US" sz="4000" b="1" dirty="0" smtClean="0">
                <a:solidFill>
                  <a:srgbClr val="F58466"/>
                </a:solidFill>
                <a:latin typeface="Goudy Old Style" pitchFamily="18" charset="0"/>
                <a:sym typeface="Arial" pitchFamily="34" charset="0"/>
              </a:rPr>
              <a:t>HTN: Draft Data Form</a:t>
            </a:r>
          </a:p>
        </p:txBody>
      </p:sp>
      <p:sp>
        <p:nvSpPr>
          <p:cNvPr id="2" name="Content Placeholder 1"/>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5000" y="137593"/>
            <a:ext cx="4800600" cy="400110"/>
          </a:xfrm>
          <a:prstGeom prst="rect">
            <a:avLst/>
          </a:prstGeom>
          <a:noFill/>
        </p:spPr>
        <p:txBody>
          <a:bodyPr wrap="square" rtlCol="0">
            <a:spAutoFit/>
          </a:bodyPr>
          <a:lstStyle/>
          <a:p>
            <a:pPr algn="ctr"/>
            <a:r>
              <a:rPr lang="en-US" sz="2000" b="1" dirty="0" smtClean="0">
                <a:solidFill>
                  <a:srgbClr val="F58466"/>
                </a:solidFill>
              </a:rPr>
              <a:t>Option 1 – Single Form</a:t>
            </a:r>
            <a:endParaRPr lang="en-US" sz="2000" b="1" dirty="0">
              <a:solidFill>
                <a:srgbClr val="F58466"/>
              </a:solidFill>
            </a:endParaRPr>
          </a:p>
        </p:txBody>
      </p:sp>
    </p:spTree>
    <p:extLst>
      <p:ext uri="{BB962C8B-B14F-4D97-AF65-F5344CB8AC3E}">
        <p14:creationId xmlns:p14="http://schemas.microsoft.com/office/powerpoint/2010/main" val="4041210097"/>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5" y="0"/>
            <a:ext cx="5199875" cy="676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36101" y="1791697"/>
            <a:ext cx="1895071" cy="400110"/>
          </a:xfrm>
          <a:prstGeom prst="rect">
            <a:avLst/>
          </a:prstGeom>
          <a:noFill/>
        </p:spPr>
        <p:txBody>
          <a:bodyPr wrap="none" rtlCol="0">
            <a:spAutoFit/>
          </a:bodyPr>
          <a:lstStyle/>
          <a:p>
            <a:r>
              <a:rPr lang="en-US" sz="2000" b="1" dirty="0" smtClean="0">
                <a:solidFill>
                  <a:srgbClr val="F58466"/>
                </a:solidFill>
              </a:rPr>
              <a:t>Bedside Form</a:t>
            </a:r>
          </a:p>
        </p:txBody>
      </p:sp>
      <p:sp>
        <p:nvSpPr>
          <p:cNvPr id="5" name="TextBox 4"/>
          <p:cNvSpPr txBox="1"/>
          <p:nvPr/>
        </p:nvSpPr>
        <p:spPr>
          <a:xfrm>
            <a:off x="5207370" y="1371600"/>
            <a:ext cx="3708030" cy="400110"/>
          </a:xfrm>
          <a:prstGeom prst="rect">
            <a:avLst/>
          </a:prstGeom>
          <a:noFill/>
        </p:spPr>
        <p:txBody>
          <a:bodyPr wrap="square" rtlCol="0">
            <a:spAutoFit/>
          </a:bodyPr>
          <a:lstStyle/>
          <a:p>
            <a:r>
              <a:rPr lang="en-US" sz="2000" b="1" dirty="0" smtClean="0">
                <a:solidFill>
                  <a:srgbClr val="F58466"/>
                </a:solidFill>
              </a:rPr>
              <a:t>Option 2 – Two Forms</a:t>
            </a:r>
            <a:endParaRPr lang="en-US" sz="2000" b="1" dirty="0">
              <a:solidFill>
                <a:srgbClr val="F58466"/>
              </a:solidFill>
            </a:endParaRPr>
          </a:p>
        </p:txBody>
      </p:sp>
    </p:spTree>
    <p:extLst>
      <p:ext uri="{BB962C8B-B14F-4D97-AF65-F5344CB8AC3E}">
        <p14:creationId xmlns:p14="http://schemas.microsoft.com/office/powerpoint/2010/main" val="3095233238"/>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rPr>
              <a:t>Overview</a:t>
            </a:r>
          </a:p>
        </p:txBody>
      </p:sp>
      <p:sp>
        <p:nvSpPr>
          <p:cNvPr id="16387" name="Content Placeholder 3"/>
          <p:cNvSpPr>
            <a:spLocks noGrp="1"/>
          </p:cNvSpPr>
          <p:nvPr>
            <p:ph idx="1"/>
          </p:nvPr>
        </p:nvSpPr>
        <p:spPr>
          <a:xfrm>
            <a:off x="457200" y="1189038"/>
            <a:ext cx="8229600" cy="4830762"/>
          </a:xfrm>
        </p:spPr>
        <p:txBody>
          <a:bodyPr/>
          <a:lstStyle/>
          <a:p>
            <a:pPr eaLnBrk="1" hangingPunct="1">
              <a:buClr>
                <a:srgbClr val="F58466"/>
              </a:buClr>
            </a:pPr>
            <a:r>
              <a:rPr lang="en-US" altLang="en-US" dirty="0" smtClean="0">
                <a:ea typeface="ＭＳ Ｐゴシック" pitchFamily="34" charset="-128"/>
              </a:rPr>
              <a:t>Why maternal hypertension?</a:t>
            </a:r>
          </a:p>
          <a:p>
            <a:pPr eaLnBrk="1" hangingPunct="1">
              <a:buClr>
                <a:srgbClr val="F58466"/>
              </a:buClr>
            </a:pPr>
            <a:r>
              <a:rPr lang="en-US" altLang="en-US" dirty="0" smtClean="0">
                <a:ea typeface="ＭＳ Ｐゴシック" pitchFamily="34" charset="-128"/>
              </a:rPr>
              <a:t>Maternal hypertension </a:t>
            </a:r>
            <a:r>
              <a:rPr lang="en-US" altLang="en-US" dirty="0">
                <a:ea typeface="ＭＳ Ｐゴシック" pitchFamily="34" charset="-128"/>
              </a:rPr>
              <a:t>initiative overview</a:t>
            </a:r>
          </a:p>
          <a:p>
            <a:pPr eaLnBrk="1" hangingPunct="1">
              <a:buClr>
                <a:srgbClr val="F58466"/>
              </a:buClr>
            </a:pPr>
            <a:r>
              <a:rPr lang="en-US" altLang="en-US" dirty="0">
                <a:ea typeface="ＭＳ Ｐゴシック" pitchFamily="34" charset="-128"/>
              </a:rPr>
              <a:t>AIM overview</a:t>
            </a:r>
          </a:p>
          <a:p>
            <a:pPr eaLnBrk="1" hangingPunct="1">
              <a:buClr>
                <a:srgbClr val="F58466"/>
              </a:buClr>
            </a:pPr>
            <a:r>
              <a:rPr lang="en-US" altLang="en-US" dirty="0">
                <a:ea typeface="ＭＳ Ｐゴシック" pitchFamily="34" charset="-128"/>
              </a:rPr>
              <a:t>Team building</a:t>
            </a:r>
          </a:p>
          <a:p>
            <a:pPr eaLnBrk="1" hangingPunct="1">
              <a:buClr>
                <a:srgbClr val="F58466"/>
              </a:buClr>
            </a:pPr>
            <a:r>
              <a:rPr lang="en-US" altLang="en-US" dirty="0">
                <a:ea typeface="ＭＳ Ｐゴシック" pitchFamily="34" charset="-128"/>
              </a:rPr>
              <a:t>Overview of data collection process</a:t>
            </a:r>
          </a:p>
          <a:p>
            <a:pPr lvl="1" eaLnBrk="1" hangingPunct="1">
              <a:buClr>
                <a:srgbClr val="004990"/>
              </a:buClr>
              <a:buFont typeface="Arial" pitchFamily="34" charset="0"/>
              <a:buChar char="•"/>
            </a:pPr>
            <a:r>
              <a:rPr lang="en-US" altLang="en-US" dirty="0">
                <a:ea typeface="ＭＳ Ｐゴシック" pitchFamily="34" charset="-128"/>
              </a:rPr>
              <a:t>Monthly </a:t>
            </a:r>
            <a:r>
              <a:rPr lang="en-US" altLang="en-US" dirty="0" err="1">
                <a:ea typeface="ＭＳ Ｐゴシック" pitchFamily="34" charset="-128"/>
              </a:rPr>
              <a:t>REDCap</a:t>
            </a:r>
            <a:r>
              <a:rPr lang="en-US" altLang="en-US" dirty="0">
                <a:ea typeface="ＭＳ Ｐゴシック" pitchFamily="34" charset="-128"/>
              </a:rPr>
              <a:t> data form</a:t>
            </a:r>
          </a:p>
          <a:p>
            <a:pPr lvl="1" eaLnBrk="1" hangingPunct="1">
              <a:buClr>
                <a:srgbClr val="004990"/>
              </a:buClr>
              <a:buFont typeface="Arial" pitchFamily="34" charset="0"/>
              <a:buChar char="•"/>
            </a:pPr>
            <a:r>
              <a:rPr lang="en-US" altLang="en-US" dirty="0">
                <a:ea typeface="ＭＳ Ｐゴシック" pitchFamily="34" charset="-128"/>
              </a:rPr>
              <a:t>Monthly QI Progress Form</a:t>
            </a:r>
          </a:p>
          <a:p>
            <a:pPr lvl="1" eaLnBrk="1" hangingPunct="1">
              <a:buClr>
                <a:srgbClr val="004990"/>
              </a:buClr>
              <a:buFont typeface="Arial" pitchFamily="34" charset="0"/>
              <a:buChar char="•"/>
            </a:pPr>
            <a:r>
              <a:rPr lang="en-US" altLang="en-US" dirty="0">
                <a:ea typeface="ＭＳ Ｐゴシック" pitchFamily="34" charset="-128"/>
              </a:rPr>
              <a:t>Quarterly, yearly, and outcome AIM data </a:t>
            </a:r>
            <a:r>
              <a:rPr lang="en-US" altLang="en-US" dirty="0" smtClean="0">
                <a:ea typeface="ＭＳ Ｐゴシック" pitchFamily="34" charset="-128"/>
              </a:rPr>
              <a:t>forms</a:t>
            </a:r>
            <a:endParaRPr lang="en-US" altLang="en-US" dirty="0">
              <a:ea typeface="ＭＳ Ｐゴシック" pitchFamily="34" charset="-128"/>
            </a:endParaRPr>
          </a:p>
        </p:txBody>
      </p:sp>
    </p:spTree>
    <p:extLst>
      <p:ext uri="{BB962C8B-B14F-4D97-AF65-F5344CB8AC3E}">
        <p14:creationId xmlns:p14="http://schemas.microsoft.com/office/powerpoint/2010/main" val="623611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39" y="0"/>
            <a:ext cx="5172227" cy="676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07370" y="1772959"/>
            <a:ext cx="2667846" cy="400110"/>
          </a:xfrm>
          <a:prstGeom prst="rect">
            <a:avLst/>
          </a:prstGeom>
          <a:noFill/>
        </p:spPr>
        <p:txBody>
          <a:bodyPr wrap="none" rtlCol="0">
            <a:spAutoFit/>
          </a:bodyPr>
          <a:lstStyle/>
          <a:p>
            <a:r>
              <a:rPr lang="en-US" sz="2000" b="1" dirty="0" smtClean="0">
                <a:solidFill>
                  <a:srgbClr val="F58466"/>
                </a:solidFill>
              </a:rPr>
              <a:t>Chart Abstract Form</a:t>
            </a:r>
          </a:p>
        </p:txBody>
      </p:sp>
      <p:sp>
        <p:nvSpPr>
          <p:cNvPr id="5" name="TextBox 4"/>
          <p:cNvSpPr txBox="1"/>
          <p:nvPr/>
        </p:nvSpPr>
        <p:spPr>
          <a:xfrm>
            <a:off x="5207370" y="1371600"/>
            <a:ext cx="3708030" cy="400110"/>
          </a:xfrm>
          <a:prstGeom prst="rect">
            <a:avLst/>
          </a:prstGeom>
          <a:noFill/>
        </p:spPr>
        <p:txBody>
          <a:bodyPr wrap="square" rtlCol="0">
            <a:spAutoFit/>
          </a:bodyPr>
          <a:lstStyle/>
          <a:p>
            <a:r>
              <a:rPr lang="en-US" sz="2000" b="1" dirty="0" smtClean="0">
                <a:solidFill>
                  <a:srgbClr val="F58466"/>
                </a:solidFill>
              </a:rPr>
              <a:t>Option 2 – Two Forms</a:t>
            </a:r>
            <a:endParaRPr lang="en-US" sz="2000" b="1" dirty="0">
              <a:solidFill>
                <a:srgbClr val="F58466"/>
              </a:solidFill>
            </a:endParaRPr>
          </a:p>
        </p:txBody>
      </p:sp>
    </p:spTree>
    <p:extLst>
      <p:ext uri="{BB962C8B-B14F-4D97-AF65-F5344CB8AC3E}">
        <p14:creationId xmlns:p14="http://schemas.microsoft.com/office/powerpoint/2010/main" val="438396451"/>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28600"/>
            <a:ext cx="8229600" cy="1143000"/>
          </a:xfrm>
        </p:spPr>
        <p:txBody>
          <a:bodyPr/>
          <a:lstStyle/>
          <a:p>
            <a:pPr algn="l" eaLnBrk="1" hangingPunct="1"/>
            <a:r>
              <a:rPr lang="en-US" altLang="en-US" sz="3600" b="1" dirty="0" smtClean="0">
                <a:solidFill>
                  <a:srgbClr val="F58466"/>
                </a:solidFill>
                <a:latin typeface="Goudy Old Style" pitchFamily="18" charset="0"/>
              </a:rPr>
              <a:t>Live </a:t>
            </a:r>
            <a:r>
              <a:rPr lang="en-US" altLang="en-US" sz="3600" b="1" dirty="0" err="1" smtClean="0">
                <a:solidFill>
                  <a:srgbClr val="F58466"/>
                </a:solidFill>
                <a:latin typeface="Goudy Old Style" pitchFamily="18" charset="0"/>
              </a:rPr>
              <a:t>REDCap</a:t>
            </a:r>
            <a:r>
              <a:rPr lang="en-US" altLang="en-US" sz="3600" b="1" dirty="0" smtClean="0">
                <a:solidFill>
                  <a:srgbClr val="F58466"/>
                </a:solidFill>
                <a:latin typeface="Goudy Old Style" pitchFamily="18" charset="0"/>
              </a:rPr>
              <a:t> Demo: </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Kate Finnegan</a:t>
            </a:r>
          </a:p>
        </p:txBody>
      </p:sp>
      <p:sp>
        <p:nvSpPr>
          <p:cNvPr id="39939" name="Content Placeholder 2"/>
          <p:cNvSpPr>
            <a:spLocks noGrp="1"/>
          </p:cNvSpPr>
          <p:nvPr>
            <p:ph idx="1"/>
          </p:nvPr>
        </p:nvSpPr>
        <p:spPr>
          <a:xfrm>
            <a:off x="457200" y="1341437"/>
            <a:ext cx="8382000" cy="4678363"/>
          </a:xfrm>
        </p:spPr>
        <p:txBody>
          <a:bodyPr/>
          <a:lstStyle/>
          <a:p>
            <a:pPr eaLnBrk="1" hangingPunct="1">
              <a:buClr>
                <a:srgbClr val="F58466"/>
              </a:buClr>
            </a:pPr>
            <a:r>
              <a:rPr lang="en-US" altLang="en-US" sz="2800" dirty="0">
                <a:hlinkClick r:id="rId3"/>
              </a:rPr>
              <a:t>https://redcap.healthlnk.org</a:t>
            </a:r>
            <a:r>
              <a:rPr lang="en-US" altLang="en-US" sz="2800" dirty="0" smtClean="0">
                <a:hlinkClick r:id="rId3"/>
              </a:rPr>
              <a:t>/</a:t>
            </a:r>
            <a:endParaRPr lang="en-US" altLang="en-US" sz="2800" dirty="0"/>
          </a:p>
          <a:p>
            <a:pPr eaLnBrk="1" hangingPunct="1">
              <a:buClr>
                <a:srgbClr val="F58466"/>
              </a:buClr>
            </a:pPr>
            <a:r>
              <a:rPr lang="en-US" altLang="en-US" sz="2800" dirty="0" smtClean="0"/>
              <a:t>Site </a:t>
            </a:r>
            <a:r>
              <a:rPr lang="en-US" altLang="en-US" sz="2800" dirty="0"/>
              <a:t>navigation </a:t>
            </a:r>
          </a:p>
          <a:p>
            <a:pPr lvl="1" eaLnBrk="1" hangingPunct="1">
              <a:buClr>
                <a:srgbClr val="004990"/>
              </a:buClr>
              <a:buFont typeface="Arial" pitchFamily="34" charset="0"/>
              <a:buChar char="•"/>
            </a:pPr>
            <a:r>
              <a:rPr lang="en-US" altLang="en-US" sz="2400" dirty="0" smtClean="0"/>
              <a:t>Log </a:t>
            </a:r>
            <a:r>
              <a:rPr lang="en-US" altLang="en-US" sz="2400" dirty="0"/>
              <a:t>in</a:t>
            </a:r>
          </a:p>
          <a:p>
            <a:pPr lvl="1" eaLnBrk="1" hangingPunct="1">
              <a:buClr>
                <a:srgbClr val="004990"/>
              </a:buClr>
              <a:buFont typeface="Arial" pitchFamily="34" charset="0"/>
              <a:buChar char="•"/>
            </a:pPr>
            <a:r>
              <a:rPr lang="en-US" altLang="en-US" sz="2400" dirty="0" smtClean="0"/>
              <a:t>How </a:t>
            </a:r>
            <a:r>
              <a:rPr lang="en-US" altLang="en-US" sz="2400" dirty="0"/>
              <a:t>to find the </a:t>
            </a:r>
            <a:r>
              <a:rPr lang="en-US" altLang="en-US" sz="2400" dirty="0" smtClean="0"/>
              <a:t>HTN </a:t>
            </a:r>
            <a:r>
              <a:rPr lang="en-US" altLang="en-US" sz="2400" dirty="0"/>
              <a:t>project</a:t>
            </a:r>
          </a:p>
          <a:p>
            <a:pPr eaLnBrk="1" hangingPunct="1">
              <a:buClr>
                <a:srgbClr val="F58466"/>
              </a:buClr>
            </a:pPr>
            <a:r>
              <a:rPr lang="en-US" altLang="en-US" sz="2800" dirty="0"/>
              <a:t>Record entry</a:t>
            </a:r>
          </a:p>
          <a:p>
            <a:pPr lvl="1" eaLnBrk="1" hangingPunct="1">
              <a:buClr>
                <a:srgbClr val="004990"/>
              </a:buClr>
              <a:buFont typeface="Arial" pitchFamily="34" charset="0"/>
              <a:buChar char="•"/>
            </a:pPr>
            <a:r>
              <a:rPr lang="en-US" altLang="en-US" sz="2400" dirty="0" smtClean="0"/>
              <a:t>Saving and adding another record</a:t>
            </a:r>
          </a:p>
          <a:p>
            <a:pPr eaLnBrk="1" hangingPunct="1">
              <a:buClr>
                <a:srgbClr val="F58466"/>
              </a:buClr>
            </a:pPr>
            <a:r>
              <a:rPr lang="en-US" altLang="en-US" sz="2800" dirty="0" smtClean="0"/>
              <a:t>How </a:t>
            </a:r>
            <a:r>
              <a:rPr lang="en-US" altLang="en-US" sz="2800" dirty="0"/>
              <a:t>to edit a record</a:t>
            </a:r>
          </a:p>
          <a:p>
            <a:pPr eaLnBrk="1" hangingPunct="1">
              <a:buClr>
                <a:srgbClr val="F58466"/>
              </a:buClr>
            </a:pPr>
            <a:r>
              <a:rPr lang="en-US" altLang="en-US" sz="2800" dirty="0" smtClean="0"/>
              <a:t>Troubleshooting </a:t>
            </a:r>
            <a:r>
              <a:rPr lang="en-US" altLang="en-US" sz="2800" dirty="0"/>
              <a:t>- what to do if you forgot user name/password, don’t have access to a project, </a:t>
            </a:r>
            <a:r>
              <a:rPr lang="en-US" altLang="en-US" sz="2800" dirty="0" smtClean="0"/>
              <a:t>etc.</a:t>
            </a:r>
            <a:endParaRPr lang="en-US" altLang="en-US" sz="2800" dirty="0"/>
          </a:p>
        </p:txBody>
      </p:sp>
    </p:spTree>
    <p:extLst>
      <p:ext uri="{BB962C8B-B14F-4D97-AF65-F5344CB8AC3E}">
        <p14:creationId xmlns:p14="http://schemas.microsoft.com/office/powerpoint/2010/main" val="3617339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232"/>
          <p:cNvSpPr>
            <a:spLocks noGrp="1"/>
          </p:cNvSpPr>
          <p:nvPr>
            <p:ph type="title"/>
          </p:nvPr>
        </p:nvSpPr>
        <p:spPr>
          <a:xfrm>
            <a:off x="76200" y="0"/>
            <a:ext cx="8153400" cy="990600"/>
          </a:xfrm>
        </p:spPr>
        <p:txBody>
          <a:bodyPr lIns="91425" tIns="45700" rIns="91425" bIns="45700"/>
          <a:lstStyle/>
          <a:p>
            <a:pPr algn="l">
              <a:buSzPct val="25000"/>
            </a:pPr>
            <a:r>
              <a:rPr lang="en-US" altLang="en-US" sz="3600" b="1" dirty="0" smtClean="0">
                <a:solidFill>
                  <a:srgbClr val="F58466"/>
                </a:solidFill>
                <a:latin typeface="Goudy Old Style" pitchFamily="18" charset="0"/>
                <a:sym typeface="Arial" pitchFamily="34" charset="0"/>
              </a:rPr>
              <a:t>HTN Initiative Wave 1/Wave 2: </a:t>
            </a:r>
            <a:br>
              <a:rPr lang="en-US" altLang="en-US" sz="3600" b="1" dirty="0" smtClean="0">
                <a:solidFill>
                  <a:srgbClr val="F58466"/>
                </a:solidFill>
                <a:latin typeface="Goudy Old Style" pitchFamily="18" charset="0"/>
                <a:sym typeface="Arial" pitchFamily="34" charset="0"/>
              </a:rPr>
            </a:br>
            <a:r>
              <a:rPr lang="en-US" altLang="en-US" sz="3200" b="1" dirty="0" smtClean="0">
                <a:solidFill>
                  <a:srgbClr val="F58466"/>
                </a:solidFill>
                <a:latin typeface="Goudy Old Style" pitchFamily="18" charset="0"/>
                <a:sym typeface="Arial" pitchFamily="34" charset="0"/>
              </a:rPr>
              <a:t>Education Roll-out</a:t>
            </a:r>
          </a:p>
        </p:txBody>
      </p:sp>
      <p:sp>
        <p:nvSpPr>
          <p:cNvPr id="233" name="Shape 233"/>
          <p:cNvSpPr txBox="1">
            <a:spLocks noGrp="1"/>
          </p:cNvSpPr>
          <p:nvPr>
            <p:ph type="body" idx="1"/>
          </p:nvPr>
        </p:nvSpPr>
        <p:spPr>
          <a:xfrm>
            <a:off x="228600" y="1066800"/>
            <a:ext cx="8686800" cy="5105400"/>
          </a:xfrm>
        </p:spPr>
        <p:txBody>
          <a:bodyPr lIns="91425" tIns="45700" rIns="91425" bIns="45700">
            <a:noAutofit/>
          </a:bodyPr>
          <a:lstStyle/>
          <a:p>
            <a:pPr marL="0" indent="0" eaLnBrk="1" hangingPunct="1">
              <a:buClr>
                <a:srgbClr val="F58466"/>
              </a:buClr>
              <a:buSzPct val="59999"/>
              <a:buFont typeface="Arial" pitchFamily="34" charset="0"/>
              <a:buNone/>
              <a:defRPr/>
            </a:pPr>
            <a:r>
              <a:rPr lang="en-US" sz="2400" dirty="0"/>
              <a:t/>
            </a:r>
            <a:br>
              <a:rPr lang="en-US" sz="2400" dirty="0"/>
            </a:br>
            <a:endParaRPr lang="en-US" sz="2400" dirty="0"/>
          </a:p>
          <a:p>
            <a:pPr lvl="1" indent="-284163">
              <a:buSzPct val="70000"/>
              <a:buFont typeface="Arial" charset="0"/>
              <a:buChar char="–"/>
              <a:defRPr/>
            </a:pPr>
            <a:endParaRPr lang="en-US" sz="3200" dirty="0"/>
          </a:p>
          <a:p>
            <a:pPr lvl="1" indent="-284163">
              <a:buSzPct val="70000"/>
              <a:buFont typeface="Arial" charset="0"/>
              <a:buChar char="–"/>
              <a:defRPr/>
            </a:pPr>
            <a:endParaRPr sz="3200" dirty="0">
              <a:solidFill>
                <a:schemeClr val="dk1"/>
              </a:solidFill>
              <a:latin typeface="Arial"/>
              <a:ea typeface="Arial"/>
              <a:cs typeface="Arial"/>
              <a:sym typeface="Arial"/>
            </a:endParaRPr>
          </a:p>
        </p:txBody>
      </p:sp>
      <p:sp>
        <p:nvSpPr>
          <p:cNvPr id="4" name="Shape 233"/>
          <p:cNvSpPr txBox="1">
            <a:spLocks/>
          </p:cNvSpPr>
          <p:nvPr/>
        </p:nvSpPr>
        <p:spPr bwMode="auto">
          <a:xfrm>
            <a:off x="381000" y="990600"/>
            <a:ext cx="8153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Clr>
                <a:srgbClr val="F58466"/>
              </a:buClr>
              <a:buSzPct val="100000"/>
              <a:defRPr/>
            </a:pPr>
            <a:r>
              <a:rPr lang="en-US" sz="2800" dirty="0" smtClean="0"/>
              <a:t>2-hour webinar on May 2 from 12:30 – 2:30</a:t>
            </a:r>
          </a:p>
          <a:p>
            <a:pPr lvl="1" eaLnBrk="1" hangingPunct="1">
              <a:buClr>
                <a:srgbClr val="004990"/>
              </a:buClr>
              <a:buSzPct val="100000"/>
              <a:buFont typeface="Arial" panose="020B0604020202020204" pitchFamily="34" charset="0"/>
              <a:buChar char="•"/>
              <a:defRPr/>
            </a:pPr>
            <a:r>
              <a:rPr lang="en-US" sz="2400" dirty="0" smtClean="0"/>
              <a:t>Why HTN initiative, Data </a:t>
            </a:r>
            <a:r>
              <a:rPr lang="en-US" sz="2400" dirty="0"/>
              <a:t>Collection and </a:t>
            </a:r>
            <a:r>
              <a:rPr lang="en-US" sz="2400" dirty="0" smtClean="0"/>
              <a:t>Entry</a:t>
            </a:r>
            <a:r>
              <a:rPr lang="en-US" sz="2400" dirty="0"/>
              <a:t>, Team Building, </a:t>
            </a:r>
            <a:r>
              <a:rPr lang="en-US" sz="2400" dirty="0" smtClean="0"/>
              <a:t>Educational Resources</a:t>
            </a:r>
            <a:r>
              <a:rPr lang="en-US" sz="2400" dirty="0"/>
              <a:t>, </a:t>
            </a:r>
            <a:r>
              <a:rPr lang="en-US" sz="2400" dirty="0" smtClean="0"/>
              <a:t>Wave 1 Teams </a:t>
            </a:r>
            <a:r>
              <a:rPr lang="en-US" sz="2400" dirty="0"/>
              <a:t>Presenting on </a:t>
            </a:r>
            <a:r>
              <a:rPr lang="en-US" sz="2400" dirty="0" smtClean="0"/>
              <a:t>Process Flow and Data Form Implementation </a:t>
            </a:r>
            <a:endParaRPr lang="en-US" sz="2400" dirty="0"/>
          </a:p>
          <a:p>
            <a:pPr eaLnBrk="1" hangingPunct="1">
              <a:buClr>
                <a:srgbClr val="F58466"/>
              </a:buClr>
              <a:buSzPct val="100000"/>
              <a:defRPr/>
            </a:pPr>
            <a:r>
              <a:rPr lang="en-US" sz="2800" dirty="0" smtClean="0"/>
              <a:t>Face-to-Face Collaborative Learning Session on May 23 from 10:00 am – 3:30 pm at Dove Conference Center at St. John’s in Springfield</a:t>
            </a:r>
          </a:p>
          <a:p>
            <a:pPr lvl="1" eaLnBrk="1" hangingPunct="1">
              <a:buClr>
                <a:srgbClr val="004990"/>
              </a:buClr>
              <a:buSzPct val="100000"/>
              <a:buFont typeface="Arial" panose="020B0604020202020204" pitchFamily="34" charset="0"/>
              <a:buChar char="•"/>
              <a:defRPr/>
            </a:pPr>
            <a:r>
              <a:rPr lang="en-US" sz="2400" dirty="0" smtClean="0"/>
              <a:t>HTN clinical education plan and timeline, BP train the trainer, process flow, QI training, sharing across teams, National Experts and other state HTN initiatives hospital teams share QI experience</a:t>
            </a:r>
          </a:p>
          <a:p>
            <a:pPr eaLnBrk="1" hangingPunct="1">
              <a:buClr>
                <a:srgbClr val="F58466"/>
              </a:buClr>
              <a:buSzPct val="100000"/>
              <a:defRPr/>
            </a:pPr>
            <a:r>
              <a:rPr lang="en-US" sz="2800" dirty="0" smtClean="0"/>
              <a:t>Monthly OB Teams Calls (June 2016-December 2017)</a:t>
            </a:r>
          </a:p>
          <a:p>
            <a:pPr marL="457200" lvl="1" indent="0" eaLnBrk="1" hangingPunct="1">
              <a:buClr>
                <a:srgbClr val="004990"/>
              </a:buClr>
              <a:buSzPct val="100000"/>
              <a:buNone/>
              <a:defRPr/>
            </a:pPr>
            <a:r>
              <a:rPr lang="en-US" dirty="0" smtClean="0"/>
              <a:t/>
            </a:r>
            <a:br>
              <a:rPr lang="en-US" dirty="0" smtClean="0"/>
            </a:br>
            <a:endParaRPr lang="en-US" dirty="0" smtClean="0"/>
          </a:p>
          <a:p>
            <a:pPr lvl="1" indent="-284163">
              <a:buSzPct val="70000"/>
              <a:buFont typeface="Arial" charset="0"/>
              <a:buChar char="–"/>
              <a:defRPr/>
            </a:pPr>
            <a:endParaRPr lang="en-US" sz="3200" dirty="0" smtClean="0"/>
          </a:p>
          <a:p>
            <a:pPr lvl="1" indent="-284163">
              <a:buSzPct val="70000"/>
              <a:buFont typeface="Arial" charset="0"/>
              <a:buChar char="–"/>
              <a:defRPr/>
            </a:pPr>
            <a:endParaRPr lang="en-US" sz="3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09239648"/>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35507" y="0"/>
            <a:ext cx="8229600" cy="1143000"/>
          </a:xfrm>
        </p:spPr>
        <p:txBody>
          <a:bodyPr/>
          <a:lstStyle/>
          <a:p>
            <a:pPr algn="l" eaLnBrk="1" hangingPunct="1"/>
            <a:r>
              <a:rPr lang="en-US" altLang="en-US" sz="4000" b="1" dirty="0" smtClean="0">
                <a:solidFill>
                  <a:srgbClr val="F58466"/>
                </a:solidFill>
                <a:latin typeface="Goudy Old Style" pitchFamily="18" charset="0"/>
                <a:ea typeface="ＭＳ Ｐゴシック" pitchFamily="34" charset="-128"/>
              </a:rPr>
              <a:t>HTN Education Plan</a:t>
            </a:r>
          </a:p>
        </p:txBody>
      </p:sp>
      <p:sp>
        <p:nvSpPr>
          <p:cNvPr id="38915" name="Content Placeholder 2"/>
          <p:cNvSpPr>
            <a:spLocks noGrp="1"/>
          </p:cNvSpPr>
          <p:nvPr>
            <p:ph idx="1"/>
          </p:nvPr>
        </p:nvSpPr>
        <p:spPr>
          <a:xfrm>
            <a:off x="332095" y="914400"/>
            <a:ext cx="3733800" cy="4708525"/>
          </a:xfrm>
        </p:spPr>
        <p:txBody>
          <a:bodyPr/>
          <a:lstStyle/>
          <a:p>
            <a:pPr eaLnBrk="1" hangingPunct="1">
              <a:buClr>
                <a:srgbClr val="F58466"/>
              </a:buClr>
            </a:pPr>
            <a:r>
              <a:rPr lang="en-US" altLang="en-US" sz="2400" dirty="0" smtClean="0">
                <a:ea typeface="ＭＳ Ｐゴシック" pitchFamily="34" charset="-128"/>
              </a:rPr>
              <a:t>Topics for Monthly Calls</a:t>
            </a:r>
          </a:p>
          <a:p>
            <a:pPr lvl="1" eaLnBrk="1" hangingPunct="1">
              <a:buClr>
                <a:srgbClr val="004990"/>
              </a:buClr>
              <a:buFont typeface="Arial" pitchFamily="34" charset="0"/>
              <a:buChar char="•"/>
            </a:pPr>
            <a:r>
              <a:rPr lang="en-US" altLang="en-US" sz="1800" dirty="0">
                <a:ea typeface="ＭＳ Ｐゴシック" pitchFamily="34" charset="-128"/>
              </a:rPr>
              <a:t>Accurate measurement of blood pressure</a:t>
            </a:r>
          </a:p>
          <a:p>
            <a:pPr lvl="1" eaLnBrk="1" hangingPunct="1">
              <a:buClr>
                <a:srgbClr val="004990"/>
              </a:buClr>
              <a:buFont typeface="Arial" pitchFamily="34" charset="0"/>
              <a:buChar char="•"/>
            </a:pPr>
            <a:r>
              <a:rPr lang="en-US" altLang="en-US" sz="1800" dirty="0">
                <a:ea typeface="ＭＳ Ｐゴシック" pitchFamily="34" charset="-128"/>
              </a:rPr>
              <a:t>Identification of severe range hypertension</a:t>
            </a:r>
          </a:p>
          <a:p>
            <a:pPr lvl="1" eaLnBrk="1" hangingPunct="1">
              <a:buClr>
                <a:srgbClr val="004990"/>
              </a:buClr>
              <a:buFont typeface="Arial" pitchFamily="34" charset="0"/>
              <a:buChar char="•"/>
            </a:pPr>
            <a:r>
              <a:rPr lang="en-US" altLang="en-US" sz="1800" dirty="0">
                <a:ea typeface="ＭＳ Ｐゴシック" pitchFamily="34" charset="-128"/>
              </a:rPr>
              <a:t>ACOG new treatment guidelines</a:t>
            </a:r>
          </a:p>
          <a:p>
            <a:pPr lvl="1" eaLnBrk="1" hangingPunct="1">
              <a:buClr>
                <a:srgbClr val="004990"/>
              </a:buClr>
              <a:buFont typeface="Arial" pitchFamily="34" charset="0"/>
              <a:buChar char="•"/>
            </a:pPr>
            <a:r>
              <a:rPr lang="en-US" altLang="en-US" sz="1800" dirty="0">
                <a:ea typeface="ＭＳ Ｐゴシック" pitchFamily="34" charset="-128"/>
              </a:rPr>
              <a:t>Strategies to reduce time to treatment across settings</a:t>
            </a:r>
          </a:p>
          <a:p>
            <a:pPr lvl="1" eaLnBrk="1" hangingPunct="1">
              <a:buClr>
                <a:srgbClr val="004990"/>
              </a:buClr>
              <a:buFont typeface="Arial" pitchFamily="34" charset="0"/>
              <a:buChar char="•"/>
            </a:pPr>
            <a:r>
              <a:rPr lang="en-US" altLang="en-US" sz="1800" dirty="0">
                <a:ea typeface="ＭＳ Ｐゴシック" pitchFamily="34" charset="-128"/>
              </a:rPr>
              <a:t>Updates on diagnosis of Preeclampsia</a:t>
            </a:r>
          </a:p>
          <a:p>
            <a:pPr lvl="1" eaLnBrk="1" hangingPunct="1">
              <a:buClr>
                <a:srgbClr val="004990"/>
              </a:buClr>
              <a:buFont typeface="Arial" pitchFamily="34" charset="0"/>
              <a:buChar char="•"/>
            </a:pPr>
            <a:r>
              <a:rPr lang="en-US" altLang="en-US" sz="1800" dirty="0">
                <a:ea typeface="ＭＳ Ｐゴシック" pitchFamily="34" charset="-128"/>
              </a:rPr>
              <a:t>Conservative management of preeclampsia </a:t>
            </a:r>
          </a:p>
          <a:p>
            <a:pPr lvl="1" eaLnBrk="1" hangingPunct="1">
              <a:buClr>
                <a:srgbClr val="004990"/>
              </a:buClr>
              <a:buFont typeface="Arial" pitchFamily="34" charset="0"/>
              <a:buChar char="•"/>
            </a:pPr>
            <a:r>
              <a:rPr lang="en-US" altLang="en-US" sz="1800" dirty="0">
                <a:ea typeface="ＭＳ Ｐゴシック" pitchFamily="34" charset="-128"/>
              </a:rPr>
              <a:t>Use of debriefs</a:t>
            </a:r>
          </a:p>
          <a:p>
            <a:pPr lvl="1" eaLnBrk="1" hangingPunct="1">
              <a:buClr>
                <a:srgbClr val="004990"/>
              </a:buClr>
              <a:buFont typeface="Arial" pitchFamily="34" charset="0"/>
              <a:buChar char="•"/>
            </a:pPr>
            <a:r>
              <a:rPr lang="en-US" altLang="en-US" sz="1800" dirty="0">
                <a:ea typeface="ＭＳ Ｐゴシック" pitchFamily="34" charset="-128"/>
              </a:rPr>
              <a:t>Drills and simulations</a:t>
            </a:r>
          </a:p>
          <a:p>
            <a:pPr lvl="1" eaLnBrk="1" hangingPunct="1">
              <a:buClr>
                <a:srgbClr val="004990"/>
              </a:buClr>
              <a:buFont typeface="Arial" pitchFamily="34" charset="0"/>
              <a:buChar char="•"/>
            </a:pPr>
            <a:r>
              <a:rPr lang="en-US" altLang="en-US" sz="1800" dirty="0">
                <a:ea typeface="ＭＳ Ｐゴシック" pitchFamily="34" charset="-128"/>
              </a:rPr>
              <a:t>Discharge education and follow up</a:t>
            </a:r>
          </a:p>
        </p:txBody>
      </p:sp>
      <p:sp>
        <p:nvSpPr>
          <p:cNvPr id="2" name="Rectangle 1"/>
          <p:cNvSpPr/>
          <p:nvPr/>
        </p:nvSpPr>
        <p:spPr>
          <a:xfrm>
            <a:off x="4065895" y="914400"/>
            <a:ext cx="4876800" cy="3028521"/>
          </a:xfrm>
          <a:prstGeom prst="rect">
            <a:avLst/>
          </a:prstGeom>
        </p:spPr>
        <p:txBody>
          <a:bodyPr wrap="square">
            <a:spAutoFit/>
          </a:bodyPr>
          <a:lstStyle/>
          <a:p>
            <a:pPr marL="342900" indent="-342900" eaLnBrk="1" hangingPunct="1">
              <a:spcBef>
                <a:spcPct val="20000"/>
              </a:spcBef>
              <a:buClr>
                <a:srgbClr val="F58466"/>
              </a:buClr>
              <a:buFont typeface="Arial" charset="0"/>
              <a:buChar char="•"/>
            </a:pPr>
            <a:r>
              <a:rPr lang="en-US" altLang="en-US" sz="2400" dirty="0">
                <a:latin typeface="+mn-lt"/>
                <a:ea typeface="ＭＳ Ｐゴシック" pitchFamily="34" charset="-128"/>
                <a:cs typeface="MS PGothic" charset="0"/>
              </a:rPr>
              <a:t>Resources</a:t>
            </a:r>
          </a:p>
          <a:p>
            <a:pPr marL="742950" lvl="1" indent="-285750" eaLnBrk="1" hangingPunct="1">
              <a:spcBef>
                <a:spcPct val="20000"/>
              </a:spcBef>
              <a:buClr>
                <a:srgbClr val="004990"/>
              </a:buClr>
              <a:buFont typeface="Arial" pitchFamily="34" charset="0"/>
              <a:buChar char="•"/>
            </a:pPr>
            <a:r>
              <a:rPr lang="en-US" altLang="en-US" dirty="0">
                <a:latin typeface="+mn-lt"/>
                <a:ea typeface="ＭＳ Ｐゴシック" pitchFamily="34" charset="-128"/>
                <a:cs typeface="MS PGothic" charset="0"/>
              </a:rPr>
              <a:t>Key Driver Diagram</a:t>
            </a:r>
          </a:p>
          <a:p>
            <a:pPr marL="742950" lvl="1" indent="-285750" eaLnBrk="1" hangingPunct="1">
              <a:spcBef>
                <a:spcPct val="20000"/>
              </a:spcBef>
              <a:buClr>
                <a:srgbClr val="004990"/>
              </a:buClr>
              <a:buFont typeface="Arial" pitchFamily="34" charset="0"/>
              <a:buChar char="•"/>
            </a:pPr>
            <a:r>
              <a:rPr lang="en-US" altLang="en-US" dirty="0">
                <a:latin typeface="+mn-lt"/>
                <a:ea typeface="ＭＳ Ｐゴシック" pitchFamily="34" charset="-128"/>
                <a:cs typeface="MS PGothic" charset="0"/>
              </a:rPr>
              <a:t>CA Toolkit</a:t>
            </a:r>
          </a:p>
          <a:p>
            <a:pPr marL="742950" lvl="1" indent="-285750" eaLnBrk="1" hangingPunct="1">
              <a:spcBef>
                <a:spcPct val="20000"/>
              </a:spcBef>
              <a:buClr>
                <a:srgbClr val="004990"/>
              </a:buClr>
              <a:buFont typeface="Arial" pitchFamily="34" charset="0"/>
              <a:buChar char="•"/>
            </a:pPr>
            <a:r>
              <a:rPr lang="en-US" altLang="en-US" dirty="0">
                <a:latin typeface="+mn-lt"/>
                <a:ea typeface="ＭＳ Ｐゴシック" pitchFamily="34" charset="-128"/>
                <a:cs typeface="MS PGothic" charset="0"/>
              </a:rPr>
              <a:t>ACOG Guidelines</a:t>
            </a:r>
          </a:p>
          <a:p>
            <a:pPr marL="742950" lvl="1" indent="-285750" eaLnBrk="1" hangingPunct="1">
              <a:spcBef>
                <a:spcPct val="20000"/>
              </a:spcBef>
              <a:buClr>
                <a:srgbClr val="004990"/>
              </a:buClr>
              <a:buFont typeface="Arial" pitchFamily="34" charset="0"/>
              <a:buChar char="•"/>
            </a:pPr>
            <a:r>
              <a:rPr lang="en-US" altLang="en-US" dirty="0">
                <a:latin typeface="+mn-lt"/>
                <a:ea typeface="ＭＳ Ｐゴシック" pitchFamily="34" charset="-128"/>
                <a:cs typeface="MS PGothic" charset="0"/>
              </a:rPr>
              <a:t>AIM Bundles and Modules</a:t>
            </a:r>
          </a:p>
          <a:p>
            <a:pPr marL="742950" lvl="1" indent="-285750" eaLnBrk="1" hangingPunct="1">
              <a:spcBef>
                <a:spcPct val="20000"/>
              </a:spcBef>
              <a:buClr>
                <a:srgbClr val="004990"/>
              </a:buClr>
              <a:buFont typeface="Arial" pitchFamily="34" charset="0"/>
              <a:buChar char="•"/>
            </a:pPr>
            <a:r>
              <a:rPr lang="en-US" altLang="en-US" dirty="0">
                <a:latin typeface="+mn-lt"/>
                <a:ea typeface="ＭＳ Ｐゴシック" pitchFamily="34" charset="-128"/>
                <a:cs typeface="MS PGothic" charset="0"/>
              </a:rPr>
              <a:t>Council on Patient Safety Slide Sets and Audio Recordings</a:t>
            </a:r>
          </a:p>
          <a:p>
            <a:pPr marL="742950" lvl="1" indent="-285750" eaLnBrk="1" hangingPunct="1">
              <a:spcBef>
                <a:spcPct val="20000"/>
              </a:spcBef>
              <a:buClr>
                <a:srgbClr val="004990"/>
              </a:buClr>
              <a:buFont typeface="Arial" pitchFamily="34" charset="0"/>
              <a:buChar char="•"/>
            </a:pPr>
            <a:r>
              <a:rPr lang="en-US" altLang="en-US" dirty="0">
                <a:latin typeface="+mn-lt"/>
                <a:ea typeface="ＭＳ Ｐゴシック" pitchFamily="34" charset="-128"/>
                <a:cs typeface="MS PGothic" charset="0"/>
              </a:rPr>
              <a:t>Train the Trainer for BP Measurement </a:t>
            </a:r>
            <a:endParaRPr lang="en-US" altLang="en-US" dirty="0" smtClean="0">
              <a:latin typeface="+mn-lt"/>
              <a:ea typeface="ＭＳ Ｐゴシック" pitchFamily="34" charset="-128"/>
              <a:cs typeface="MS PGothic" charset="0"/>
            </a:endParaRPr>
          </a:p>
          <a:p>
            <a:pPr marL="742950" lvl="1" indent="-285750" eaLnBrk="1" hangingPunct="1">
              <a:spcBef>
                <a:spcPct val="20000"/>
              </a:spcBef>
              <a:buClr>
                <a:srgbClr val="004990"/>
              </a:buClr>
              <a:buFont typeface="Arial" pitchFamily="34" charset="0"/>
              <a:buChar char="•"/>
            </a:pPr>
            <a:endParaRPr lang="en-US" altLang="en-US" sz="1600" dirty="0">
              <a:latin typeface="+mn-lt"/>
              <a:ea typeface="ＭＳ Ｐゴシック" pitchFamily="34" charset="-128"/>
              <a:cs typeface="MS PGothic" charset="0"/>
            </a:endParaRPr>
          </a:p>
        </p:txBody>
      </p:sp>
    </p:spTree>
    <p:extLst>
      <p:ext uri="{BB962C8B-B14F-4D97-AF65-F5344CB8AC3E}">
        <p14:creationId xmlns:p14="http://schemas.microsoft.com/office/powerpoint/2010/main" val="2446906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01853" y="1335132"/>
            <a:ext cx="1755689" cy="941555"/>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1000" dirty="0" smtClean="0">
                <a:solidFill>
                  <a:prstClr val="black"/>
                </a:solidFill>
                <a:latin typeface="Arial" pitchFamily="34" charset="0"/>
                <a:cs typeface="Arial" pitchFamily="34" charset="0"/>
              </a:rPr>
              <a:t>Readiness: Implementation of standard processes for optimal care of severe maternal hypertension in pregnancy</a:t>
            </a:r>
            <a:endParaRPr lang="en-US" sz="1000" dirty="0">
              <a:solidFill>
                <a:prstClr val="black"/>
              </a:solidFill>
              <a:latin typeface="Arial" pitchFamily="34" charset="0"/>
              <a:cs typeface="Arial" pitchFamily="34" charset="0"/>
            </a:endParaRPr>
          </a:p>
        </p:txBody>
      </p:sp>
      <p:sp>
        <p:nvSpPr>
          <p:cNvPr id="11" name="Rectangle 10"/>
          <p:cNvSpPr/>
          <p:nvPr/>
        </p:nvSpPr>
        <p:spPr>
          <a:xfrm>
            <a:off x="2001853" y="2495874"/>
            <a:ext cx="1771649" cy="1154004"/>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1000" dirty="0" smtClean="0">
                <a:solidFill>
                  <a:prstClr val="black"/>
                </a:solidFill>
                <a:latin typeface="Arial" pitchFamily="34" charset="0"/>
                <a:cs typeface="Arial" pitchFamily="34" charset="0"/>
              </a:rPr>
              <a:t>Recognition: </a:t>
            </a:r>
            <a:r>
              <a:rPr lang="en-US" sz="1000" dirty="0">
                <a:solidFill>
                  <a:prstClr val="black"/>
                </a:solidFill>
                <a:latin typeface="Arial" pitchFamily="34" charset="0"/>
                <a:cs typeface="Arial" pitchFamily="34" charset="0"/>
              </a:rPr>
              <a:t>Screening and early diagnosis </a:t>
            </a:r>
            <a:r>
              <a:rPr lang="en-US" sz="1000" dirty="0" smtClean="0">
                <a:solidFill>
                  <a:prstClr val="black"/>
                </a:solidFill>
                <a:latin typeface="Arial" pitchFamily="34" charset="0"/>
                <a:cs typeface="Arial" pitchFamily="34" charset="0"/>
              </a:rPr>
              <a:t>of severe maternal hypertension in pregnancy</a:t>
            </a:r>
            <a:endParaRPr lang="en-US" sz="1000" dirty="0">
              <a:solidFill>
                <a:prstClr val="black"/>
              </a:solidFill>
              <a:latin typeface="Arial" pitchFamily="34" charset="0"/>
              <a:cs typeface="Arial" pitchFamily="34" charset="0"/>
            </a:endParaRPr>
          </a:p>
        </p:txBody>
      </p:sp>
      <p:sp>
        <p:nvSpPr>
          <p:cNvPr id="15" name="Rectangle 14"/>
          <p:cNvSpPr/>
          <p:nvPr/>
        </p:nvSpPr>
        <p:spPr>
          <a:xfrm>
            <a:off x="4057138" y="932196"/>
            <a:ext cx="4911357" cy="1491781"/>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Implement </a:t>
            </a:r>
            <a:r>
              <a:rPr lang="en-US" sz="1000" dirty="0" smtClean="0">
                <a:solidFill>
                  <a:prstClr val="black"/>
                </a:solidFill>
              </a:rPr>
              <a:t>standard order sets and/or algorithms </a:t>
            </a:r>
            <a:r>
              <a:rPr lang="en-US" sz="1000" dirty="0">
                <a:solidFill>
                  <a:prstClr val="black"/>
                </a:solidFill>
              </a:rPr>
              <a:t>for early warning signs, diagnostic criteria, </a:t>
            </a:r>
            <a:r>
              <a:rPr lang="en-US" sz="1000" dirty="0" smtClean="0">
                <a:solidFill>
                  <a:prstClr val="black"/>
                </a:solidFill>
              </a:rPr>
              <a:t>timely triage, monitoring </a:t>
            </a:r>
            <a:r>
              <a:rPr lang="en-US" sz="1000" dirty="0">
                <a:solidFill>
                  <a:prstClr val="black"/>
                </a:solidFill>
              </a:rPr>
              <a:t>and treatment of severe </a:t>
            </a:r>
            <a:r>
              <a:rPr lang="en-US" sz="1000" dirty="0" smtClean="0">
                <a:solidFill>
                  <a:prstClr val="black"/>
                </a:solidFill>
              </a:rPr>
              <a:t>hypertension </a:t>
            </a: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Ensure </a:t>
            </a:r>
            <a:r>
              <a:rPr lang="en-US" sz="1000" dirty="0">
                <a:solidFill>
                  <a:prstClr val="black"/>
                </a:solidFill>
              </a:rPr>
              <a:t>rapid access to medications used for </a:t>
            </a:r>
            <a:r>
              <a:rPr lang="en-US" sz="1000" dirty="0" smtClean="0">
                <a:solidFill>
                  <a:prstClr val="black"/>
                </a:solidFill>
              </a:rPr>
              <a:t>severe </a:t>
            </a:r>
            <a:r>
              <a:rPr lang="en-US" sz="1000" dirty="0">
                <a:solidFill>
                  <a:prstClr val="black"/>
                </a:solidFill>
              </a:rPr>
              <a:t>hypertension </a:t>
            </a:r>
            <a:r>
              <a:rPr lang="en-US" sz="1000" dirty="0" smtClean="0">
                <a:solidFill>
                  <a:prstClr val="black"/>
                </a:solidFill>
              </a:rPr>
              <a:t>with guide </a:t>
            </a:r>
            <a:r>
              <a:rPr lang="en-US" sz="1000" dirty="0">
                <a:solidFill>
                  <a:prstClr val="black"/>
                </a:solidFill>
              </a:rPr>
              <a:t>for administration and dosage</a:t>
            </a: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Implement system plan for escalation, obtaining appropriate consultation, and maternal </a:t>
            </a:r>
            <a:r>
              <a:rPr lang="en-US" sz="1000" dirty="0" smtClean="0">
                <a:solidFill>
                  <a:prstClr val="black"/>
                </a:solidFill>
              </a:rPr>
              <a:t>transport</a:t>
            </a: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Perform </a:t>
            </a:r>
            <a:r>
              <a:rPr lang="en-US" sz="1000" dirty="0">
                <a:solidFill>
                  <a:prstClr val="black"/>
                </a:solidFill>
              </a:rPr>
              <a:t>regular simulation drills of </a:t>
            </a:r>
            <a:r>
              <a:rPr lang="en-US" sz="1000" dirty="0" smtClean="0">
                <a:solidFill>
                  <a:prstClr val="black"/>
                </a:solidFill>
              </a:rPr>
              <a:t>severe hypertension </a:t>
            </a:r>
            <a:r>
              <a:rPr lang="en-US" sz="1000" dirty="0">
                <a:solidFill>
                  <a:prstClr val="black"/>
                </a:solidFill>
              </a:rPr>
              <a:t>protocols </a:t>
            </a:r>
            <a:r>
              <a:rPr lang="en-US" sz="1000" dirty="0" smtClean="0">
                <a:solidFill>
                  <a:prstClr val="black"/>
                </a:solidFill>
              </a:rPr>
              <a:t>with </a:t>
            </a:r>
            <a:r>
              <a:rPr lang="en-US" sz="1000" dirty="0">
                <a:solidFill>
                  <a:prstClr val="black"/>
                </a:solidFill>
              </a:rPr>
              <a:t>post-drill debriefs </a:t>
            </a:r>
            <a:endParaRPr lang="en-US" sz="1000" dirty="0" smtClean="0">
              <a:solidFill>
                <a:prstClr val="black"/>
              </a:solidFill>
            </a:endParaRP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Integrate severe </a:t>
            </a:r>
            <a:r>
              <a:rPr lang="en-US" sz="1000" dirty="0">
                <a:solidFill>
                  <a:prstClr val="black"/>
                </a:solidFill>
              </a:rPr>
              <a:t>hypertension processes (e.g. order sets, tracking tools) into your </a:t>
            </a:r>
            <a:r>
              <a:rPr lang="en-US" sz="1000" dirty="0" smtClean="0">
                <a:solidFill>
                  <a:prstClr val="black"/>
                </a:solidFill>
              </a:rPr>
              <a:t>EHR</a:t>
            </a:r>
            <a:endParaRPr lang="en-US" sz="900" dirty="0">
              <a:solidFill>
                <a:prstClr val="black"/>
              </a:solidFill>
            </a:endParaRPr>
          </a:p>
        </p:txBody>
      </p:sp>
      <p:sp>
        <p:nvSpPr>
          <p:cNvPr id="17" name="Rectangle 16"/>
          <p:cNvSpPr/>
          <p:nvPr/>
        </p:nvSpPr>
        <p:spPr>
          <a:xfrm>
            <a:off x="4057139" y="2443099"/>
            <a:ext cx="4909685" cy="1388165"/>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Standardize protocol for measurement and assessment of blood pressure and urine protein for all pregnant and postpartum women</a:t>
            </a: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Standardize response to </a:t>
            </a:r>
            <a:r>
              <a:rPr lang="en-US" sz="1000" dirty="0" smtClean="0">
                <a:solidFill>
                  <a:prstClr val="black"/>
                </a:solidFill>
              </a:rPr>
              <a:t>early </a:t>
            </a:r>
            <a:r>
              <a:rPr lang="en-US" sz="1000" dirty="0">
                <a:solidFill>
                  <a:prstClr val="black"/>
                </a:solidFill>
              </a:rPr>
              <a:t>warning signs including listening to and investigating </a:t>
            </a:r>
            <a:r>
              <a:rPr lang="en-US" sz="1000" dirty="0" smtClean="0">
                <a:solidFill>
                  <a:prstClr val="black"/>
                </a:solidFill>
              </a:rPr>
              <a:t>symptoms </a:t>
            </a:r>
            <a:r>
              <a:rPr lang="en-US" sz="1000" dirty="0">
                <a:solidFill>
                  <a:prstClr val="black"/>
                </a:solidFill>
              </a:rPr>
              <a:t>and assessment of labs </a:t>
            </a:r>
            <a:endParaRPr lang="en-US" sz="1000" dirty="0" smtClean="0">
              <a:solidFill>
                <a:prstClr val="black"/>
              </a:solidFill>
            </a:endParaRP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Implement </a:t>
            </a:r>
            <a:r>
              <a:rPr lang="en-US" sz="1000" dirty="0">
                <a:solidFill>
                  <a:prstClr val="black"/>
                </a:solidFill>
              </a:rPr>
              <a:t>facility-wide standards for patient-centered education of </a:t>
            </a:r>
            <a:r>
              <a:rPr lang="en-US" sz="1000" dirty="0" smtClean="0">
                <a:solidFill>
                  <a:prstClr val="black"/>
                </a:solidFill>
              </a:rPr>
              <a:t>women </a:t>
            </a:r>
            <a:r>
              <a:rPr lang="en-US" sz="1000" dirty="0">
                <a:solidFill>
                  <a:prstClr val="black"/>
                </a:solidFill>
              </a:rPr>
              <a:t>and their families on signs and symptoms of </a:t>
            </a:r>
            <a:r>
              <a:rPr lang="en-US" sz="1000" dirty="0" smtClean="0">
                <a:solidFill>
                  <a:prstClr val="black"/>
                </a:solidFill>
              </a:rPr>
              <a:t>severe </a:t>
            </a:r>
            <a:r>
              <a:rPr lang="en-US" sz="1000" dirty="0">
                <a:solidFill>
                  <a:prstClr val="black"/>
                </a:solidFill>
              </a:rPr>
              <a:t>hypertension</a:t>
            </a: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Educate </a:t>
            </a:r>
            <a:r>
              <a:rPr lang="en-US" sz="1000" dirty="0" smtClean="0">
                <a:solidFill>
                  <a:prstClr val="black"/>
                </a:solidFill>
              </a:rPr>
              <a:t>OB, ED, and anesthesiology physicians</a:t>
            </a:r>
            <a:r>
              <a:rPr lang="en-US" sz="1000" dirty="0">
                <a:solidFill>
                  <a:prstClr val="black"/>
                </a:solidFill>
              </a:rPr>
              <a:t>, midwives, and nurses on </a:t>
            </a:r>
            <a:r>
              <a:rPr lang="en-US" sz="1000" dirty="0" smtClean="0">
                <a:solidFill>
                  <a:prstClr val="black"/>
                </a:solidFill>
              </a:rPr>
              <a:t>recognition and diagnosis of severe hypertension </a:t>
            </a:r>
            <a:r>
              <a:rPr lang="en-US" sz="1000" dirty="0">
                <a:solidFill>
                  <a:prstClr val="black"/>
                </a:solidFill>
              </a:rPr>
              <a:t>that </a:t>
            </a:r>
            <a:r>
              <a:rPr lang="en-US" sz="1000" dirty="0" smtClean="0">
                <a:solidFill>
                  <a:prstClr val="black"/>
                </a:solidFill>
              </a:rPr>
              <a:t>includes utilizing resources such as </a:t>
            </a:r>
            <a:r>
              <a:rPr lang="en-US" sz="1000" dirty="0">
                <a:solidFill>
                  <a:prstClr val="black"/>
                </a:solidFill>
              </a:rPr>
              <a:t>the AIM hypertension bundle </a:t>
            </a:r>
            <a:r>
              <a:rPr lang="en-US" sz="1000" dirty="0" smtClean="0">
                <a:solidFill>
                  <a:prstClr val="black"/>
                </a:solidFill>
              </a:rPr>
              <a:t>and/or </a:t>
            </a:r>
            <a:r>
              <a:rPr lang="en-US" sz="1000" dirty="0">
                <a:solidFill>
                  <a:prstClr val="black"/>
                </a:solidFill>
              </a:rPr>
              <a:t>unit standard </a:t>
            </a:r>
            <a:r>
              <a:rPr lang="en-US" sz="1000" dirty="0" smtClean="0">
                <a:solidFill>
                  <a:prstClr val="black"/>
                </a:solidFill>
              </a:rPr>
              <a:t>protocol</a:t>
            </a:r>
            <a:endParaRPr lang="en-US" sz="1000" dirty="0">
              <a:solidFill>
                <a:prstClr val="black"/>
              </a:solidFill>
            </a:endParaRPr>
          </a:p>
        </p:txBody>
      </p:sp>
      <p:sp>
        <p:nvSpPr>
          <p:cNvPr id="20" name="Rectangle 19"/>
          <p:cNvSpPr/>
          <p:nvPr/>
        </p:nvSpPr>
        <p:spPr>
          <a:xfrm>
            <a:off x="1994709" y="3914554"/>
            <a:ext cx="1785936" cy="1180763"/>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1000" dirty="0" smtClean="0">
                <a:solidFill>
                  <a:prstClr val="black"/>
                </a:solidFill>
                <a:latin typeface="Arial" pitchFamily="34" charset="0"/>
                <a:cs typeface="Arial" pitchFamily="34" charset="0"/>
              </a:rPr>
              <a:t>Response: Care </a:t>
            </a:r>
            <a:r>
              <a:rPr lang="en-US" sz="1000" dirty="0">
                <a:solidFill>
                  <a:prstClr val="black"/>
                </a:solidFill>
                <a:latin typeface="Arial" pitchFamily="34" charset="0"/>
                <a:cs typeface="Arial" pitchFamily="34" charset="0"/>
              </a:rPr>
              <a:t>management </a:t>
            </a:r>
            <a:r>
              <a:rPr lang="en-US" sz="1000" dirty="0" smtClean="0">
                <a:solidFill>
                  <a:prstClr val="black"/>
                </a:solidFill>
                <a:latin typeface="Arial" pitchFamily="34" charset="0"/>
                <a:cs typeface="Arial" pitchFamily="34" charset="0"/>
              </a:rPr>
              <a:t>for every pregnant or postpartum woman with new onset severe hypertension</a:t>
            </a:r>
            <a:endParaRPr lang="en-US" sz="1000" dirty="0">
              <a:solidFill>
                <a:prstClr val="black"/>
              </a:solidFill>
              <a:latin typeface="Arial" pitchFamily="34" charset="0"/>
              <a:cs typeface="Arial" pitchFamily="34" charset="0"/>
            </a:endParaRPr>
          </a:p>
        </p:txBody>
      </p:sp>
      <p:sp>
        <p:nvSpPr>
          <p:cNvPr id="21" name="Rectangle 20"/>
          <p:cNvSpPr/>
          <p:nvPr/>
        </p:nvSpPr>
        <p:spPr>
          <a:xfrm>
            <a:off x="1999471" y="5359996"/>
            <a:ext cx="1781174" cy="993245"/>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1000" dirty="0" smtClean="0">
                <a:solidFill>
                  <a:prstClr val="black"/>
                </a:solidFill>
                <a:latin typeface="Arial" pitchFamily="34" charset="0"/>
                <a:cs typeface="Arial" pitchFamily="34" charset="0"/>
              </a:rPr>
              <a:t>Reporting/Systems Learning: Foster a culture of safety and improvement for care of women with new onset severe hypertension</a:t>
            </a:r>
            <a:endParaRPr lang="en-US" sz="1000" dirty="0">
              <a:solidFill>
                <a:prstClr val="black"/>
              </a:solidFill>
              <a:latin typeface="Arial" pitchFamily="34" charset="0"/>
              <a:cs typeface="Arial" pitchFamily="34" charset="0"/>
            </a:endParaRPr>
          </a:p>
        </p:txBody>
      </p:sp>
      <p:sp>
        <p:nvSpPr>
          <p:cNvPr id="22" name="Rectangle 21"/>
          <p:cNvSpPr/>
          <p:nvPr/>
        </p:nvSpPr>
        <p:spPr>
          <a:xfrm>
            <a:off x="176584" y="344096"/>
            <a:ext cx="8839201" cy="3558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600" dirty="0" smtClean="0">
                <a:solidFill>
                  <a:prstClr val="black"/>
                </a:solidFill>
                <a:cs typeface="Arial" pitchFamily="34" charset="0"/>
              </a:rPr>
              <a:t>GOAL: </a:t>
            </a:r>
            <a:r>
              <a:rPr lang="en-US" sz="1600" dirty="0">
                <a:solidFill>
                  <a:prstClr val="black"/>
                </a:solidFill>
                <a:cs typeface="Arial" pitchFamily="34" charset="0"/>
              </a:rPr>
              <a:t>T</a:t>
            </a:r>
            <a:r>
              <a:rPr lang="en-US" sz="1600" dirty="0" smtClean="0">
                <a:solidFill>
                  <a:prstClr val="black"/>
                </a:solidFill>
                <a:cs typeface="Arial" pitchFamily="34" charset="0"/>
              </a:rPr>
              <a:t>o reduce </a:t>
            </a:r>
            <a:r>
              <a:rPr lang="en-US" sz="1600" dirty="0">
                <a:solidFill>
                  <a:prstClr val="black"/>
                </a:solidFill>
                <a:cs typeface="Arial" pitchFamily="34" charset="0"/>
              </a:rPr>
              <a:t>preeclampsia maternal </a:t>
            </a:r>
            <a:r>
              <a:rPr lang="en-US" sz="1600" dirty="0" smtClean="0">
                <a:solidFill>
                  <a:prstClr val="black"/>
                </a:solidFill>
                <a:cs typeface="Arial" pitchFamily="34" charset="0"/>
              </a:rPr>
              <a:t>morbidity in Illinois hospitals</a:t>
            </a:r>
            <a:endParaRPr lang="en-US" sz="1600" dirty="0">
              <a:solidFill>
                <a:prstClr val="black"/>
              </a:solidFill>
              <a:cs typeface="Arial" pitchFamily="34" charset="0"/>
            </a:endParaRPr>
          </a:p>
        </p:txBody>
      </p:sp>
      <p:sp>
        <p:nvSpPr>
          <p:cNvPr id="14347" name="TextBox 37"/>
          <p:cNvSpPr txBox="1">
            <a:spLocks noChangeArrowheads="1"/>
          </p:cNvSpPr>
          <p:nvPr/>
        </p:nvSpPr>
        <p:spPr bwMode="auto">
          <a:xfrm>
            <a:off x="723899" y="9087"/>
            <a:ext cx="7315200" cy="400110"/>
          </a:xfrm>
          <a:prstGeom prst="rect">
            <a:avLst/>
          </a:prstGeom>
          <a:noFill/>
          <a:ln w="9525">
            <a:noFill/>
            <a:miter lim="800000"/>
            <a:headEnd/>
            <a:tailEnd/>
          </a:ln>
        </p:spPr>
        <p:txBody>
          <a:bodyPr>
            <a:spAutoFit/>
          </a:bodyPr>
          <a:lstStyle/>
          <a:p>
            <a:pPr algn="ctr" eaLnBrk="1" hangingPunct="1"/>
            <a:r>
              <a:rPr lang="en-US" altLang="en-US" sz="2000" b="1" dirty="0">
                <a:solidFill>
                  <a:srgbClr val="F58466"/>
                </a:solidFill>
                <a:latin typeface="Goudy Old Style" pitchFamily="18" charset="0"/>
                <a:ea typeface="+mn-ea"/>
              </a:rPr>
              <a:t>Key Driver </a:t>
            </a:r>
            <a:r>
              <a:rPr lang="en-US" altLang="en-US" sz="2000" b="1" dirty="0" smtClean="0">
                <a:solidFill>
                  <a:srgbClr val="F58466"/>
                </a:solidFill>
                <a:latin typeface="Goudy Old Style" pitchFamily="18" charset="0"/>
                <a:ea typeface="+mn-ea"/>
              </a:rPr>
              <a:t>Diagram: Maternal Hypertension Initiative</a:t>
            </a:r>
            <a:endParaRPr lang="en-US" sz="2000" b="1" dirty="0">
              <a:solidFill>
                <a:prstClr val="black"/>
              </a:solidFill>
              <a:latin typeface="Calibri"/>
              <a:ea typeface="+mn-ea"/>
            </a:endParaRPr>
          </a:p>
        </p:txBody>
      </p:sp>
      <p:sp>
        <p:nvSpPr>
          <p:cNvPr id="14348" name="TextBox 39"/>
          <p:cNvSpPr txBox="1">
            <a:spLocks noChangeArrowheads="1"/>
          </p:cNvSpPr>
          <p:nvPr/>
        </p:nvSpPr>
        <p:spPr bwMode="auto">
          <a:xfrm>
            <a:off x="1776342" y="983667"/>
            <a:ext cx="1981200" cy="307975"/>
          </a:xfrm>
          <a:prstGeom prst="rect">
            <a:avLst/>
          </a:prstGeom>
          <a:noFill/>
          <a:ln w="9525">
            <a:noFill/>
            <a:miter lim="800000"/>
            <a:headEnd/>
            <a:tailEnd/>
          </a:ln>
        </p:spPr>
        <p:txBody>
          <a:bodyPr>
            <a:spAutoFit/>
          </a:bodyPr>
          <a:lstStyle/>
          <a:p>
            <a:pPr algn="ctr" eaLnBrk="1" hangingPunct="1"/>
            <a:r>
              <a:rPr lang="en-US" sz="1400" b="1" u="sng" dirty="0">
                <a:solidFill>
                  <a:prstClr val="black"/>
                </a:solidFill>
                <a:latin typeface="Calibri"/>
                <a:ea typeface="+mn-ea"/>
              </a:rPr>
              <a:t>Key Drivers</a:t>
            </a:r>
          </a:p>
        </p:txBody>
      </p:sp>
      <p:sp>
        <p:nvSpPr>
          <p:cNvPr id="14349" name="TextBox 40"/>
          <p:cNvSpPr txBox="1">
            <a:spLocks noChangeArrowheads="1"/>
          </p:cNvSpPr>
          <p:nvPr/>
        </p:nvSpPr>
        <p:spPr bwMode="auto">
          <a:xfrm>
            <a:off x="5867400" y="661597"/>
            <a:ext cx="1828800" cy="307975"/>
          </a:xfrm>
          <a:prstGeom prst="rect">
            <a:avLst/>
          </a:prstGeom>
          <a:noFill/>
          <a:ln w="9525">
            <a:noFill/>
            <a:miter lim="800000"/>
            <a:headEnd/>
            <a:tailEnd/>
          </a:ln>
        </p:spPr>
        <p:txBody>
          <a:bodyPr>
            <a:spAutoFit/>
          </a:bodyPr>
          <a:lstStyle/>
          <a:p>
            <a:pPr eaLnBrk="1" hangingPunct="1"/>
            <a:r>
              <a:rPr lang="en-US" sz="1400" b="1" u="sng" dirty="0" smtClean="0">
                <a:solidFill>
                  <a:prstClr val="black"/>
                </a:solidFill>
                <a:latin typeface="Calibri"/>
                <a:ea typeface="+mn-ea"/>
              </a:rPr>
              <a:t>Interventions</a:t>
            </a:r>
            <a:endParaRPr lang="en-US" sz="1400" b="1" u="sng" dirty="0">
              <a:solidFill>
                <a:prstClr val="black"/>
              </a:solidFill>
              <a:latin typeface="Calibri"/>
              <a:ea typeface="+mn-ea"/>
            </a:endParaRPr>
          </a:p>
        </p:txBody>
      </p:sp>
      <p:sp>
        <p:nvSpPr>
          <p:cNvPr id="34" name="Rectangle 33"/>
          <p:cNvSpPr/>
          <p:nvPr/>
        </p:nvSpPr>
        <p:spPr>
          <a:xfrm>
            <a:off x="4057138" y="5499350"/>
            <a:ext cx="4906386" cy="1271944"/>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Establish a system </a:t>
            </a:r>
            <a:r>
              <a:rPr lang="en-US" sz="1000" dirty="0" smtClean="0">
                <a:solidFill>
                  <a:prstClr val="black"/>
                </a:solidFill>
              </a:rPr>
              <a:t>to </a:t>
            </a:r>
            <a:r>
              <a:rPr lang="en-US" sz="1000" dirty="0">
                <a:solidFill>
                  <a:prstClr val="black"/>
                </a:solidFill>
              </a:rPr>
              <a:t>perform regular debriefs after all new onset severe </a:t>
            </a:r>
            <a:r>
              <a:rPr lang="en-US" sz="1000" dirty="0" smtClean="0">
                <a:solidFill>
                  <a:prstClr val="black"/>
                </a:solidFill>
              </a:rPr>
              <a:t>hypertension cases</a:t>
            </a:r>
            <a:endParaRPr lang="en-US" sz="1000" dirty="0">
              <a:solidFill>
                <a:prstClr val="black"/>
              </a:solidFill>
            </a:endParaRP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Establish a process in your hospital to perform multidisciplinary systems-level reviews on all severe </a:t>
            </a:r>
            <a:r>
              <a:rPr lang="en-US" sz="1000" dirty="0" smtClean="0">
                <a:solidFill>
                  <a:prstClr val="black"/>
                </a:solidFill>
              </a:rPr>
              <a:t>hypertension </a:t>
            </a:r>
            <a:r>
              <a:rPr lang="en-US" sz="1000" dirty="0">
                <a:solidFill>
                  <a:prstClr val="black"/>
                </a:solidFill>
              </a:rPr>
              <a:t>cases admitted to </a:t>
            </a:r>
            <a:r>
              <a:rPr lang="en-US" sz="1000" dirty="0" smtClean="0">
                <a:solidFill>
                  <a:prstClr val="black"/>
                </a:solidFill>
              </a:rPr>
              <a:t>ICU</a:t>
            </a:r>
            <a:endParaRPr lang="en-US" sz="1000" dirty="0">
              <a:solidFill>
                <a:prstClr val="black"/>
              </a:solidFill>
            </a:endParaRP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Continuously </a:t>
            </a:r>
            <a:r>
              <a:rPr lang="en-US" sz="1000" dirty="0" smtClean="0">
                <a:solidFill>
                  <a:prstClr val="black"/>
                </a:solidFill>
              </a:rPr>
              <a:t>monitor, disseminate, and discuss your monthly data in ILPQC </a:t>
            </a:r>
            <a:r>
              <a:rPr lang="en-US" sz="1000" dirty="0" err="1" smtClean="0">
                <a:solidFill>
                  <a:prstClr val="black"/>
                </a:solidFill>
              </a:rPr>
              <a:t>REDCap</a:t>
            </a:r>
            <a:r>
              <a:rPr lang="en-US" sz="1000" dirty="0" smtClean="0">
                <a:solidFill>
                  <a:prstClr val="black"/>
                </a:solidFill>
              </a:rPr>
              <a:t> system at </a:t>
            </a:r>
            <a:r>
              <a:rPr lang="en-US" sz="1000" dirty="0">
                <a:solidFill>
                  <a:prstClr val="black"/>
                </a:solidFill>
              </a:rPr>
              <a:t>staff/administrative meetings </a:t>
            </a:r>
            <a:endParaRPr lang="en-US" sz="1000" dirty="0" smtClean="0">
              <a:solidFill>
                <a:prstClr val="black"/>
              </a:solidFill>
            </a:endParaRP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Add </a:t>
            </a:r>
            <a:r>
              <a:rPr lang="en-US" sz="1000" dirty="0">
                <a:solidFill>
                  <a:prstClr val="black"/>
                </a:solidFill>
              </a:rPr>
              <a:t>maternal hypertension assessment and treatment </a:t>
            </a:r>
            <a:r>
              <a:rPr lang="en-US" sz="1000" dirty="0" smtClean="0">
                <a:solidFill>
                  <a:prstClr val="black"/>
                </a:solidFill>
              </a:rPr>
              <a:t>protocols and education to provider and staff orientations, </a:t>
            </a:r>
            <a:r>
              <a:rPr lang="en-US" sz="1000" dirty="0">
                <a:solidFill>
                  <a:prstClr val="black"/>
                </a:solidFill>
              </a:rPr>
              <a:t>and annual competency </a:t>
            </a:r>
            <a:r>
              <a:rPr lang="en-US" sz="1000" dirty="0" smtClean="0">
                <a:solidFill>
                  <a:prstClr val="black"/>
                </a:solidFill>
              </a:rPr>
              <a:t>assessments</a:t>
            </a:r>
            <a:endParaRPr lang="en-US" sz="1000" dirty="0">
              <a:solidFill>
                <a:prstClr val="black"/>
              </a:solidFill>
            </a:endParaRPr>
          </a:p>
        </p:txBody>
      </p:sp>
      <p:cxnSp>
        <p:nvCxnSpPr>
          <p:cNvPr id="76" name="Straight Arrow Connector 75"/>
          <p:cNvCxnSpPr>
            <a:stCxn id="15" idx="1"/>
            <a:endCxn id="10" idx="3"/>
          </p:cNvCxnSpPr>
          <p:nvPr/>
        </p:nvCxnSpPr>
        <p:spPr>
          <a:xfrm flipH="1">
            <a:off x="3757542" y="1678087"/>
            <a:ext cx="299596" cy="127823"/>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34" idx="1"/>
            <a:endCxn id="21" idx="3"/>
          </p:cNvCxnSpPr>
          <p:nvPr/>
        </p:nvCxnSpPr>
        <p:spPr>
          <a:xfrm flipH="1" flipV="1">
            <a:off x="3780645" y="5856619"/>
            <a:ext cx="276493" cy="278703"/>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057138" y="3849699"/>
            <a:ext cx="4909685" cy="1631216"/>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Execute facility-wide standard protocols for appropriate medical management in under 60 minutes </a:t>
            </a: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Create and ensure understanding of communication and escalation </a:t>
            </a:r>
            <a:r>
              <a:rPr lang="en-US" sz="1000" dirty="0" smtClean="0">
                <a:solidFill>
                  <a:prstClr val="black"/>
                </a:solidFill>
              </a:rPr>
              <a:t>procedures (e.g. implementing a </a:t>
            </a:r>
            <a:r>
              <a:rPr lang="en-US" sz="1000" dirty="0">
                <a:solidFill>
                  <a:prstClr val="black"/>
                </a:solidFill>
              </a:rPr>
              <a:t>rapid response team through the use of </a:t>
            </a:r>
            <a:r>
              <a:rPr lang="en-US" sz="1000" dirty="0" err="1" smtClean="0">
                <a:solidFill>
                  <a:prstClr val="black"/>
                </a:solidFill>
              </a:rPr>
              <a:t>TeamSTEPPS</a:t>
            </a:r>
            <a:r>
              <a:rPr lang="en-US" sz="1000" dirty="0" smtClean="0">
                <a:solidFill>
                  <a:prstClr val="black"/>
                </a:solidFill>
              </a:rPr>
              <a:t>)</a:t>
            </a:r>
            <a:endParaRPr lang="en-US" sz="1000" dirty="0">
              <a:solidFill>
                <a:prstClr val="black"/>
              </a:solidFill>
            </a:endParaRP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Develop OB-specific </a:t>
            </a:r>
            <a:r>
              <a:rPr lang="en-US" sz="1000" dirty="0">
                <a:solidFill>
                  <a:prstClr val="black"/>
                </a:solidFill>
              </a:rPr>
              <a:t>resources and protocols to support patients, families, staff through </a:t>
            </a:r>
            <a:r>
              <a:rPr lang="en-US" sz="1000" dirty="0" smtClean="0">
                <a:solidFill>
                  <a:prstClr val="black"/>
                </a:solidFill>
              </a:rPr>
              <a:t>major complications </a:t>
            </a: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Provide </a:t>
            </a:r>
            <a:r>
              <a:rPr lang="en-US" sz="1000" dirty="0">
                <a:solidFill>
                  <a:prstClr val="black"/>
                </a:solidFill>
              </a:rPr>
              <a:t>patient-centered discharge education materials </a:t>
            </a:r>
            <a:r>
              <a:rPr lang="en-US" sz="1000" dirty="0" smtClean="0">
                <a:solidFill>
                  <a:prstClr val="black"/>
                </a:solidFill>
              </a:rPr>
              <a:t>on </a:t>
            </a:r>
            <a:r>
              <a:rPr lang="en-US" sz="1000" dirty="0">
                <a:solidFill>
                  <a:prstClr val="black"/>
                </a:solidFill>
              </a:rPr>
              <a:t>preeclampsia </a:t>
            </a:r>
            <a:r>
              <a:rPr lang="en-US" sz="1000" dirty="0" smtClean="0">
                <a:solidFill>
                  <a:prstClr val="black"/>
                </a:solidFill>
              </a:rPr>
              <a:t>and postpartum preeclampsia </a:t>
            </a: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I</a:t>
            </a:r>
            <a:r>
              <a:rPr lang="en-US" sz="1000" dirty="0" smtClean="0">
                <a:solidFill>
                  <a:prstClr val="black"/>
                </a:solidFill>
              </a:rPr>
              <a:t>mplement </a:t>
            </a:r>
            <a:r>
              <a:rPr lang="en-US" sz="1000" dirty="0">
                <a:solidFill>
                  <a:prstClr val="black"/>
                </a:solidFill>
              </a:rPr>
              <a:t>patient </a:t>
            </a:r>
            <a:r>
              <a:rPr lang="en-US" sz="1000" dirty="0" smtClean="0">
                <a:solidFill>
                  <a:prstClr val="black"/>
                </a:solidFill>
              </a:rPr>
              <a:t>protocols to ensure follow-up within 7-10 days for all women with severe hypertension and 72 </a:t>
            </a:r>
            <a:r>
              <a:rPr lang="en-US" sz="1000" dirty="0">
                <a:solidFill>
                  <a:prstClr val="black"/>
                </a:solidFill>
              </a:rPr>
              <a:t>hours </a:t>
            </a:r>
            <a:r>
              <a:rPr lang="en-US" sz="1000" dirty="0" smtClean="0">
                <a:solidFill>
                  <a:prstClr val="black"/>
                </a:solidFill>
              </a:rPr>
              <a:t>for all </a:t>
            </a:r>
            <a:r>
              <a:rPr lang="en-US" sz="1000" dirty="0">
                <a:solidFill>
                  <a:prstClr val="black"/>
                </a:solidFill>
              </a:rPr>
              <a:t>women on medications </a:t>
            </a:r>
          </a:p>
        </p:txBody>
      </p:sp>
      <p:sp>
        <p:nvSpPr>
          <p:cNvPr id="37" name="Flowchart: Process 36"/>
          <p:cNvSpPr/>
          <p:nvPr/>
        </p:nvSpPr>
        <p:spPr>
          <a:xfrm>
            <a:off x="183727" y="1319314"/>
            <a:ext cx="1524000" cy="5190481"/>
          </a:xfrm>
          <a:prstGeom prst="flowChartProcess">
            <a:avLst/>
          </a:prstGeom>
          <a:ln/>
        </p:spPr>
        <p:style>
          <a:lnRef idx="2">
            <a:schemeClr val="accent3"/>
          </a:lnRef>
          <a:fillRef idx="1">
            <a:schemeClr val="lt1"/>
          </a:fillRef>
          <a:effectRef idx="0">
            <a:schemeClr val="accent3"/>
          </a:effectRef>
          <a:fontRef idx="minor">
            <a:schemeClr val="dk1"/>
          </a:fontRef>
        </p:style>
        <p:txBody>
          <a:bodyPr anchor="ctr"/>
          <a:lstStyle/>
          <a:p>
            <a:pPr eaLnBrk="1" fontAlgn="auto" hangingPunct="1">
              <a:spcBef>
                <a:spcPts val="0"/>
              </a:spcBef>
              <a:spcAft>
                <a:spcPts val="0"/>
              </a:spcAft>
              <a:buClr>
                <a:srgbClr val="F58466"/>
              </a:buClr>
            </a:pPr>
            <a:r>
              <a:rPr lang="en-US" altLang="en-US" dirty="0" smtClean="0">
                <a:solidFill>
                  <a:prstClr val="black"/>
                </a:solidFill>
              </a:rPr>
              <a:t>AIM: By December 2017, to reduce </a:t>
            </a:r>
            <a:r>
              <a:rPr lang="en-US" altLang="en-US" dirty="0">
                <a:solidFill>
                  <a:prstClr val="black"/>
                </a:solidFill>
              </a:rPr>
              <a:t>the rate of severe morbidities in women with </a:t>
            </a:r>
            <a:r>
              <a:rPr lang="en-US" dirty="0" smtClean="0">
                <a:solidFill>
                  <a:prstClr val="black"/>
                </a:solidFill>
              </a:rPr>
              <a:t>preeclampsia</a:t>
            </a:r>
            <a:r>
              <a:rPr lang="en-US" altLang="en-US" dirty="0" smtClean="0">
                <a:solidFill>
                  <a:prstClr val="black"/>
                </a:solidFill>
              </a:rPr>
              <a:t>, </a:t>
            </a:r>
            <a:r>
              <a:rPr lang="en-US" altLang="en-US" dirty="0">
                <a:solidFill>
                  <a:prstClr val="black"/>
                </a:solidFill>
              </a:rPr>
              <a:t>eclampsia, or preeclampsia superimposed on pre-existing hypertension by 20</a:t>
            </a:r>
            <a:r>
              <a:rPr lang="en-US" altLang="en-US" dirty="0" smtClean="0">
                <a:solidFill>
                  <a:prstClr val="black"/>
                </a:solidFill>
              </a:rPr>
              <a:t>%</a:t>
            </a:r>
            <a:endParaRPr lang="en-US" altLang="en-US" dirty="0">
              <a:solidFill>
                <a:prstClr val="black"/>
              </a:solidFill>
            </a:endParaRPr>
          </a:p>
        </p:txBody>
      </p:sp>
      <p:cxnSp>
        <p:nvCxnSpPr>
          <p:cNvPr id="57" name="Straight Arrow Connector 56"/>
          <p:cNvCxnSpPr>
            <a:stCxn id="10" idx="1"/>
          </p:cNvCxnSpPr>
          <p:nvPr/>
        </p:nvCxnSpPr>
        <p:spPr>
          <a:xfrm flipH="1">
            <a:off x="1707727" y="1805910"/>
            <a:ext cx="294126" cy="1612023"/>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1" idx="1"/>
          </p:cNvCxnSpPr>
          <p:nvPr/>
        </p:nvCxnSpPr>
        <p:spPr>
          <a:xfrm flipH="1">
            <a:off x="1707727" y="3072876"/>
            <a:ext cx="294126" cy="577001"/>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21" idx="1"/>
            <a:endCxn id="37" idx="3"/>
          </p:cNvCxnSpPr>
          <p:nvPr/>
        </p:nvCxnSpPr>
        <p:spPr>
          <a:xfrm flipH="1" flipV="1">
            <a:off x="1707727" y="3914555"/>
            <a:ext cx="291744" cy="1942064"/>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0" idx="1"/>
          </p:cNvCxnSpPr>
          <p:nvPr/>
        </p:nvCxnSpPr>
        <p:spPr>
          <a:xfrm flipH="1" flipV="1">
            <a:off x="1690689" y="3770150"/>
            <a:ext cx="304020" cy="734786"/>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757542" y="3237753"/>
            <a:ext cx="299597" cy="55582"/>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0" idx="3"/>
          </p:cNvCxnSpPr>
          <p:nvPr/>
        </p:nvCxnSpPr>
        <p:spPr>
          <a:xfrm flipH="1" flipV="1">
            <a:off x="3780645" y="4504936"/>
            <a:ext cx="276494" cy="178258"/>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067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p:cNvSpPr>
            <a:spLocks noGrp="1"/>
          </p:cNvSpPr>
          <p:nvPr>
            <p:ph type="title"/>
          </p:nvPr>
        </p:nvSpPr>
        <p:spPr>
          <a:xfrm>
            <a:off x="228600" y="227013"/>
            <a:ext cx="7886700" cy="735012"/>
          </a:xfrm>
        </p:spPr>
        <p:txBody>
          <a:bodyPr/>
          <a:lstStyle/>
          <a:p>
            <a:pPr algn="l" eaLnBrk="1" hangingPunct="1"/>
            <a:r>
              <a:rPr lang="en-US" altLang="en-US" sz="3600" b="1" dirty="0">
                <a:solidFill>
                  <a:srgbClr val="F58466"/>
                </a:solidFill>
                <a:latin typeface="Goudy Old Style" pitchFamily="18" charset="0"/>
              </a:rPr>
              <a:t>Patient Education Materials</a:t>
            </a:r>
          </a:p>
        </p:txBody>
      </p:sp>
      <p:sp>
        <p:nvSpPr>
          <p:cNvPr id="187395" name="TextBox 2"/>
          <p:cNvSpPr txBox="1">
            <a:spLocks noChangeArrowheads="1"/>
          </p:cNvSpPr>
          <p:nvPr/>
        </p:nvSpPr>
        <p:spPr bwMode="auto">
          <a:xfrm>
            <a:off x="3112812" y="4993140"/>
            <a:ext cx="599509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2400">
                <a:solidFill>
                  <a:srgbClr val="44002E"/>
                </a:solidFill>
                <a:latin typeface="Arial" panose="020B0604020202020204" pitchFamily="34" charset="0"/>
                <a:ea typeface="ＭＳ Ｐゴシック" panose="020B0600070205080204" pitchFamily="34" charset="-128"/>
              </a:defRPr>
            </a:lvl1pPr>
            <a:lvl2pPr marL="742950" indent="-285750" defTabSz="457200" eaLnBrk="0" hangingPunct="0">
              <a:defRPr sz="2400">
                <a:solidFill>
                  <a:srgbClr val="44002E"/>
                </a:solidFill>
                <a:latin typeface="Arial" panose="020B0604020202020204" pitchFamily="34" charset="0"/>
                <a:ea typeface="ＭＳ Ｐゴシック" panose="020B0600070205080204" pitchFamily="34" charset="-128"/>
              </a:defRPr>
            </a:lvl2pPr>
            <a:lvl3pPr marL="1143000" indent="-228600" defTabSz="457200" eaLnBrk="0" hangingPunct="0">
              <a:defRPr sz="2400">
                <a:solidFill>
                  <a:srgbClr val="44002E"/>
                </a:solidFill>
                <a:latin typeface="Arial" panose="020B0604020202020204" pitchFamily="34" charset="0"/>
                <a:ea typeface="ＭＳ Ｐゴシック" panose="020B0600070205080204" pitchFamily="34" charset="-128"/>
              </a:defRPr>
            </a:lvl3pPr>
            <a:lvl4pPr marL="1600200" indent="-228600" defTabSz="457200" eaLnBrk="0" hangingPunct="0">
              <a:defRPr sz="2400">
                <a:solidFill>
                  <a:srgbClr val="44002E"/>
                </a:solidFill>
                <a:latin typeface="Arial" panose="020B0604020202020204" pitchFamily="34" charset="0"/>
                <a:ea typeface="ＭＳ Ｐゴシック" panose="020B0600070205080204" pitchFamily="34" charset="-128"/>
              </a:defRPr>
            </a:lvl4pPr>
            <a:lvl5pPr marL="2057400" indent="-228600" defTabSz="457200" eaLnBrk="0" hangingPunct="0">
              <a:defRPr sz="2400">
                <a:solidFill>
                  <a:srgbClr val="44002E"/>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rgbClr val="44002E"/>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rgbClr val="44002E"/>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rgbClr val="44002E"/>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rgbClr val="44002E"/>
                </a:solidFill>
                <a:latin typeface="Arial" panose="020B0604020202020204" pitchFamily="34" charset="0"/>
                <a:ea typeface="ＭＳ Ｐゴシック" panose="020B0600070205080204" pitchFamily="34" charset="-128"/>
              </a:defRPr>
            </a:lvl9pPr>
          </a:lstStyle>
          <a:p>
            <a:pPr eaLnBrk="1" hangingPunct="1"/>
            <a:r>
              <a:rPr lang="en-US" altLang="en-US" sz="2000" dirty="0" smtClean="0">
                <a:solidFill>
                  <a:srgbClr val="000000"/>
                </a:solidFill>
              </a:rPr>
              <a:t>ILPQC has an approximately 1 year per participating hospital supply of tear pads for patient education on preeclampsia from the Preeclampsia Foundation to be distributed in May 2016. Spanish on back.</a:t>
            </a:r>
            <a:endParaRPr lang="en-US" altLang="en-US" sz="2000" dirty="0">
              <a:solidFill>
                <a:srgbClr val="000000"/>
              </a:solidFill>
            </a:endParaRPr>
          </a:p>
        </p:txBody>
      </p:sp>
      <p:pic>
        <p:nvPicPr>
          <p:cNvPr id="2" name="Picture 1"/>
          <p:cNvPicPr>
            <a:picLocks noChangeAspect="1"/>
          </p:cNvPicPr>
          <p:nvPr/>
        </p:nvPicPr>
        <p:blipFill>
          <a:blip r:embed="rId3" cstate="print"/>
          <a:stretch>
            <a:fillRect/>
          </a:stretch>
        </p:blipFill>
        <p:spPr>
          <a:xfrm>
            <a:off x="228600" y="954004"/>
            <a:ext cx="2767907" cy="5362575"/>
          </a:xfrm>
          <a:prstGeom prst="rect">
            <a:avLst/>
          </a:prstGeom>
        </p:spPr>
      </p:pic>
      <p:sp>
        <p:nvSpPr>
          <p:cNvPr id="4" name="Rounded Rectangular Callout 3"/>
          <p:cNvSpPr/>
          <p:nvPr/>
        </p:nvSpPr>
        <p:spPr>
          <a:xfrm>
            <a:off x="4523874" y="1715712"/>
            <a:ext cx="3962400" cy="406435"/>
          </a:xfrm>
          <a:prstGeom prst="wedgeRoundRectCallout">
            <a:avLst>
              <a:gd name="adj1" fmla="val -129735"/>
              <a:gd name="adj2" fmla="val -17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is it?</a:t>
            </a:r>
            <a:endParaRPr lang="en-US" dirty="0"/>
          </a:p>
        </p:txBody>
      </p:sp>
      <p:sp>
        <p:nvSpPr>
          <p:cNvPr id="10" name="Rounded Rectangular Callout 9"/>
          <p:cNvSpPr/>
          <p:nvPr/>
        </p:nvSpPr>
        <p:spPr>
          <a:xfrm>
            <a:off x="3372852" y="3415739"/>
            <a:ext cx="5250447" cy="439104"/>
          </a:xfrm>
          <a:prstGeom prst="wedgeRoundRectCallout">
            <a:avLst>
              <a:gd name="adj1" fmla="val -79766"/>
              <a:gd name="adj2" fmla="val -477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should you pay attention to?</a:t>
            </a:r>
            <a:endParaRPr lang="en-US" dirty="0"/>
          </a:p>
        </p:txBody>
      </p:sp>
      <p:sp>
        <p:nvSpPr>
          <p:cNvPr id="11" name="Rounded Rectangular Callout 10"/>
          <p:cNvSpPr/>
          <p:nvPr/>
        </p:nvSpPr>
        <p:spPr>
          <a:xfrm>
            <a:off x="4495800" y="2279436"/>
            <a:ext cx="3962400" cy="482516"/>
          </a:xfrm>
          <a:prstGeom prst="wedgeRoundRectCallout">
            <a:avLst>
              <a:gd name="adj1" fmla="val -94974"/>
              <a:gd name="adj2" fmla="val 77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Why should you care?</a:t>
            </a:r>
            <a:endParaRPr lang="en-US" dirty="0"/>
          </a:p>
        </p:txBody>
      </p:sp>
      <p:sp>
        <p:nvSpPr>
          <p:cNvPr id="12" name="Rounded Rectangular Callout 11"/>
          <p:cNvSpPr/>
          <p:nvPr/>
        </p:nvSpPr>
        <p:spPr>
          <a:xfrm>
            <a:off x="3372853" y="3914104"/>
            <a:ext cx="5270500" cy="607692"/>
          </a:xfrm>
          <a:prstGeom prst="wedgeRoundRectCallout">
            <a:avLst>
              <a:gd name="adj1" fmla="val -79638"/>
              <a:gd name="adj2" fmla="val 1636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should you do if you have any of the signs?</a:t>
            </a:r>
            <a:endParaRPr lang="en-US" dirty="0"/>
          </a:p>
        </p:txBody>
      </p:sp>
    </p:spTree>
    <p:extLst>
      <p:ext uri="{BB962C8B-B14F-4D97-AF65-F5344CB8AC3E}">
        <p14:creationId xmlns:p14="http://schemas.microsoft.com/office/powerpoint/2010/main" val="1776382813"/>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52400" y="-304800"/>
            <a:ext cx="8229600" cy="1143000"/>
          </a:xfrm>
        </p:spPr>
        <p:txBody>
          <a:bodyPr/>
          <a:lstStyle/>
          <a:p>
            <a:pPr algn="l" eaLnBrk="1" hangingPunct="1"/>
            <a:r>
              <a:rPr lang="en-US" altLang="en-US" sz="4000" b="1" dirty="0" smtClean="0">
                <a:solidFill>
                  <a:srgbClr val="F58466"/>
                </a:solidFill>
                <a:latin typeface="Goudy Old Style" pitchFamily="18" charset="0"/>
              </a:rPr>
              <a:t>Team Talks – HTN Initiative</a:t>
            </a:r>
            <a:endParaRPr lang="en-US" altLang="en-US" sz="2800" b="1" dirty="0" smtClean="0">
              <a:solidFill>
                <a:srgbClr val="F58466"/>
              </a:solidFill>
              <a:latin typeface="Goudy Old Style" pitchFamily="18" charset="0"/>
            </a:endParaRPr>
          </a:p>
        </p:txBody>
      </p:sp>
      <p:sp>
        <p:nvSpPr>
          <p:cNvPr id="10243" name="Content Placeholder 3"/>
          <p:cNvSpPr>
            <a:spLocks noGrp="1"/>
          </p:cNvSpPr>
          <p:nvPr>
            <p:ph idx="1"/>
          </p:nvPr>
        </p:nvSpPr>
        <p:spPr>
          <a:xfrm>
            <a:off x="457200" y="990600"/>
            <a:ext cx="4724400" cy="4678363"/>
          </a:xfrm>
        </p:spPr>
        <p:txBody>
          <a:bodyPr/>
          <a:lstStyle/>
          <a:p>
            <a:pPr eaLnBrk="1" hangingPunct="1">
              <a:buClr>
                <a:srgbClr val="F58466"/>
              </a:buClr>
              <a:buSzPct val="104000"/>
              <a:defRPr/>
            </a:pPr>
            <a:r>
              <a:rPr lang="en-US" altLang="en-US" sz="2400" dirty="0" smtClean="0"/>
              <a:t>Teams assigned an OB Teams Call</a:t>
            </a:r>
          </a:p>
          <a:p>
            <a:pPr lvl="1" eaLnBrk="1" hangingPunct="1">
              <a:buClr>
                <a:srgbClr val="004990"/>
              </a:buClr>
              <a:buSzPct val="104000"/>
              <a:buFont typeface="Arial" pitchFamily="34" charset="0"/>
              <a:buChar char="•"/>
              <a:defRPr/>
            </a:pPr>
            <a:r>
              <a:rPr lang="en-US" altLang="en-US" sz="1900" dirty="0" smtClean="0"/>
              <a:t>Wave 1 teams begin talks in February </a:t>
            </a:r>
          </a:p>
          <a:p>
            <a:pPr lvl="1" eaLnBrk="1" hangingPunct="1">
              <a:buClr>
                <a:srgbClr val="004990"/>
              </a:buClr>
              <a:buSzPct val="104000"/>
              <a:buFont typeface="Arial" pitchFamily="34" charset="0"/>
              <a:buChar char="•"/>
              <a:defRPr/>
            </a:pPr>
            <a:r>
              <a:rPr lang="en-US" altLang="en-US" sz="1900" dirty="0" smtClean="0"/>
              <a:t>Look for an email from Kate</a:t>
            </a:r>
          </a:p>
          <a:p>
            <a:pPr eaLnBrk="1" hangingPunct="1">
              <a:buClr>
                <a:srgbClr val="F58466"/>
              </a:buClr>
              <a:buSzPct val="104000"/>
              <a:defRPr/>
            </a:pPr>
            <a:r>
              <a:rPr lang="en-US" altLang="en-US" sz="2000" dirty="0" smtClean="0"/>
              <a:t>P</a:t>
            </a:r>
            <a:r>
              <a:rPr lang="en-US" altLang="en-US" sz="2400" dirty="0" smtClean="0"/>
              <a:t>resent 5-10 </a:t>
            </a:r>
            <a:r>
              <a:rPr lang="en-US" altLang="en-US" sz="2400" dirty="0" err="1" smtClean="0"/>
              <a:t>mins</a:t>
            </a:r>
            <a:r>
              <a:rPr lang="en-US" altLang="en-US" sz="2400" dirty="0" smtClean="0"/>
              <a:t>. on current QI work, including:</a:t>
            </a:r>
          </a:p>
          <a:p>
            <a:pPr marL="548640" lvl="1" indent="-274320" eaLnBrk="1" fontAlgn="auto" hangingPunct="1">
              <a:lnSpc>
                <a:spcPct val="90000"/>
              </a:lnSpc>
              <a:spcAft>
                <a:spcPts val="0"/>
              </a:spcAft>
              <a:buClr>
                <a:srgbClr val="004990"/>
              </a:buClr>
              <a:buSzPct val="104000"/>
              <a:buFont typeface="Arial" panose="020B0604020202020204" pitchFamily="34" charset="0"/>
              <a:buChar char="•"/>
              <a:defRPr/>
            </a:pPr>
            <a:r>
              <a:rPr lang="en-US" altLang="en-US" sz="1900" dirty="0" smtClean="0">
                <a:ea typeface="MS PGothic" charset="0"/>
                <a:cs typeface="+mn-cs"/>
              </a:rPr>
              <a:t>How are you implementing the data form?</a:t>
            </a:r>
          </a:p>
          <a:p>
            <a:pPr marL="548640" lvl="1" indent="-274320" eaLnBrk="1" fontAlgn="auto" hangingPunct="1">
              <a:lnSpc>
                <a:spcPct val="90000"/>
              </a:lnSpc>
              <a:spcAft>
                <a:spcPts val="0"/>
              </a:spcAft>
              <a:buClr>
                <a:srgbClr val="004990"/>
              </a:buClr>
              <a:buSzPct val="104000"/>
              <a:buFont typeface="Arial" panose="020B0604020202020204" pitchFamily="34" charset="0"/>
              <a:buChar char="•"/>
              <a:defRPr/>
            </a:pPr>
            <a:r>
              <a:rPr lang="en-US" altLang="en-US" sz="1900" dirty="0" smtClean="0">
                <a:ea typeface="MS PGothic" charset="0"/>
                <a:cs typeface="+mn-cs"/>
              </a:rPr>
              <a:t>What are your challenges and successes?</a:t>
            </a:r>
          </a:p>
          <a:p>
            <a:pPr marL="548640" lvl="1" indent="-274320" eaLnBrk="1" fontAlgn="auto" hangingPunct="1">
              <a:lnSpc>
                <a:spcPct val="90000"/>
              </a:lnSpc>
              <a:spcAft>
                <a:spcPts val="0"/>
              </a:spcAft>
              <a:buClr>
                <a:srgbClr val="004990"/>
              </a:buClr>
              <a:buSzPct val="104000"/>
              <a:buFont typeface="Arial" panose="020B0604020202020204" pitchFamily="34" charset="0"/>
              <a:buChar char="•"/>
              <a:defRPr/>
            </a:pPr>
            <a:r>
              <a:rPr lang="en-US" altLang="en-US" sz="1900" dirty="0" smtClean="0">
                <a:ea typeface="MS PGothic" charset="0"/>
                <a:cs typeface="+mn-cs"/>
              </a:rPr>
              <a:t>How are you developing your process flow?</a:t>
            </a:r>
          </a:p>
          <a:p>
            <a:pPr marL="548640" lvl="1" indent="-274320" eaLnBrk="1" fontAlgn="auto" hangingPunct="1">
              <a:lnSpc>
                <a:spcPct val="90000"/>
              </a:lnSpc>
              <a:spcAft>
                <a:spcPts val="0"/>
              </a:spcAft>
              <a:buClr>
                <a:srgbClr val="004990"/>
              </a:buClr>
              <a:buSzPct val="104000"/>
              <a:buFont typeface="Arial" panose="020B0604020202020204" pitchFamily="34" charset="0"/>
              <a:buChar char="•"/>
              <a:defRPr/>
            </a:pPr>
            <a:r>
              <a:rPr lang="en-US" altLang="en-US" sz="1900" dirty="0" smtClean="0">
                <a:ea typeface="MS PGothic" charset="0"/>
                <a:cs typeface="+mn-cs"/>
              </a:rPr>
              <a:t>Share your process flow diagrams</a:t>
            </a:r>
          </a:p>
          <a:p>
            <a:pPr eaLnBrk="1" hangingPunct="1">
              <a:buClr>
                <a:srgbClr val="F58466"/>
              </a:buClr>
              <a:buSzPct val="104000"/>
              <a:defRPr/>
            </a:pPr>
            <a:r>
              <a:rPr lang="en-US" altLang="en-US" sz="2400" dirty="0" smtClean="0"/>
              <a:t>Generate discussion and learning through sharing</a:t>
            </a:r>
          </a:p>
          <a:p>
            <a:pPr lvl="1" eaLnBrk="1" hangingPunct="1">
              <a:buClr>
                <a:srgbClr val="004990"/>
              </a:buClr>
              <a:buSzPct val="104000"/>
              <a:buFont typeface="Arial" charset="0"/>
              <a:buChar char="•"/>
              <a:defRPr/>
            </a:pPr>
            <a:r>
              <a:rPr lang="en-US" altLang="en-US" sz="1900" dirty="0">
                <a:ea typeface="MS PGothic" charset="0"/>
                <a:cs typeface="+mn-cs"/>
              </a:rPr>
              <a:t>Good </a:t>
            </a:r>
            <a:r>
              <a:rPr lang="en-US" altLang="en-US" sz="1900" dirty="0" smtClean="0">
                <a:ea typeface="MS PGothic" charset="0"/>
                <a:cs typeface="+mn-cs"/>
              </a:rPr>
              <a:t>foundation </a:t>
            </a:r>
            <a:r>
              <a:rPr lang="en-US" altLang="en-US" sz="1900" dirty="0"/>
              <a:t>for</a:t>
            </a:r>
            <a:r>
              <a:rPr lang="en-US" altLang="en-US" sz="1900" dirty="0" smtClean="0"/>
              <a:t> storyboard/poster presentations!</a:t>
            </a:r>
          </a:p>
        </p:txBody>
      </p:sp>
      <p:pic>
        <p:nvPicPr>
          <p:cNvPr id="41989" name="Picture 2" descr="S:\Nurse_OBS\FR1USER\Borders\ILPQC\Events\Conference\Second\Photos\ILPQC_2014-0271-5705.jpg"/>
          <p:cNvPicPr>
            <a:picLocks noChangeAspect="1" noChangeArrowheads="1"/>
          </p:cNvPicPr>
          <p:nvPr/>
        </p:nvPicPr>
        <p:blipFill>
          <a:blip r:embed="rId3" cstate="print"/>
          <a:srcRect/>
          <a:stretch>
            <a:fillRect/>
          </a:stretch>
        </p:blipFill>
        <p:spPr bwMode="auto">
          <a:xfrm>
            <a:off x="5410200" y="2286000"/>
            <a:ext cx="3425825" cy="2286000"/>
          </a:xfrm>
          <a:prstGeom prst="rect">
            <a:avLst/>
          </a:prstGeom>
          <a:noFill/>
          <a:ln w="9525">
            <a:noFill/>
            <a:miter lim="800000"/>
            <a:headEnd/>
            <a:tailEnd/>
          </a:ln>
        </p:spPr>
      </p:pic>
    </p:spTree>
    <p:extLst>
      <p:ext uri="{BB962C8B-B14F-4D97-AF65-F5344CB8AC3E}">
        <p14:creationId xmlns:p14="http://schemas.microsoft.com/office/powerpoint/2010/main" val="3970567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eaLnBrk="1" hangingPunct="1"/>
            <a:r>
              <a:rPr lang="en-US" sz="4000" b="1" dirty="0" smtClean="0">
                <a:solidFill>
                  <a:srgbClr val="F58466"/>
                </a:solidFill>
                <a:latin typeface="Goudy Old Style" pitchFamily="18" charset="0"/>
              </a:rPr>
              <a:t>Wave 1 Recap and Next Steps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143000"/>
            <a:ext cx="8229600" cy="4983163"/>
          </a:xfrm>
        </p:spPr>
        <p:txBody>
          <a:bodyPr>
            <a:normAutofit fontScale="77500" lnSpcReduction="20000"/>
          </a:bodyPr>
          <a:lstStyle/>
          <a:p>
            <a:pPr eaLnBrk="1" hangingPunct="1">
              <a:buClr>
                <a:srgbClr val="F58466"/>
              </a:buClr>
            </a:pPr>
            <a:r>
              <a:rPr lang="en-US" sz="2800" dirty="0" smtClean="0"/>
              <a:t>Goals of Wave 1</a:t>
            </a:r>
          </a:p>
          <a:p>
            <a:pPr lvl="1" eaLnBrk="1" hangingPunct="1">
              <a:buClr>
                <a:srgbClr val="004990"/>
              </a:buClr>
              <a:buFont typeface="Arial" pitchFamily="34" charset="0"/>
              <a:buChar char="•"/>
            </a:pPr>
            <a:r>
              <a:rPr lang="en-US" dirty="0" smtClean="0"/>
              <a:t>Test implementation of data form</a:t>
            </a:r>
          </a:p>
          <a:p>
            <a:pPr lvl="1" eaLnBrk="1" hangingPunct="1">
              <a:buClr>
                <a:srgbClr val="004990"/>
              </a:buClr>
              <a:buFont typeface="Arial" pitchFamily="34" charset="0"/>
              <a:buChar char="•"/>
            </a:pPr>
            <a:r>
              <a:rPr lang="en-US" dirty="0" smtClean="0"/>
              <a:t>Provide feedback on data collection process </a:t>
            </a:r>
          </a:p>
          <a:p>
            <a:pPr lvl="1" eaLnBrk="1" hangingPunct="1">
              <a:buClr>
                <a:srgbClr val="004990"/>
              </a:buClr>
              <a:buFont typeface="Arial" pitchFamily="34" charset="0"/>
              <a:buChar char="•"/>
            </a:pPr>
            <a:r>
              <a:rPr lang="en-US" dirty="0" smtClean="0"/>
              <a:t>Give team talks on successes, challenges, and barriers</a:t>
            </a:r>
          </a:p>
          <a:p>
            <a:pPr lvl="1" eaLnBrk="1" hangingPunct="1">
              <a:buClr>
                <a:srgbClr val="004990"/>
              </a:buClr>
              <a:buFont typeface="Arial" pitchFamily="34" charset="0"/>
              <a:buChar char="•"/>
            </a:pPr>
            <a:r>
              <a:rPr lang="en-US" dirty="0" smtClean="0"/>
              <a:t>Begin working on and sharing process flow</a:t>
            </a:r>
          </a:p>
          <a:p>
            <a:pPr lvl="1" eaLnBrk="1" hangingPunct="1">
              <a:buClr>
                <a:srgbClr val="004990"/>
              </a:buClr>
              <a:buFont typeface="Arial" pitchFamily="34" charset="0"/>
              <a:buChar char="•"/>
            </a:pPr>
            <a:r>
              <a:rPr lang="en-US" dirty="0" smtClean="0"/>
              <a:t>Learn from CA and NC teams on implementation of data collection tools</a:t>
            </a:r>
          </a:p>
          <a:p>
            <a:pPr eaLnBrk="1" hangingPunct="1">
              <a:buClr>
                <a:srgbClr val="F58466"/>
              </a:buClr>
            </a:pPr>
            <a:r>
              <a:rPr lang="en-US" sz="2800" dirty="0" smtClean="0"/>
              <a:t>Wave 1 Team Calls</a:t>
            </a:r>
            <a:endParaRPr lang="en-US" sz="2800" dirty="0"/>
          </a:p>
          <a:p>
            <a:pPr lvl="1" eaLnBrk="1" hangingPunct="1">
              <a:buClr>
                <a:srgbClr val="004990"/>
              </a:buClr>
              <a:buFont typeface="Arial" pitchFamily="34" charset="0"/>
              <a:buChar char="•"/>
            </a:pPr>
            <a:r>
              <a:rPr lang="en-US" dirty="0" smtClean="0"/>
              <a:t>Monday, February 22 from 12:30 – 1:30 pm</a:t>
            </a:r>
          </a:p>
          <a:p>
            <a:pPr lvl="1" eaLnBrk="1" hangingPunct="1">
              <a:buClr>
                <a:srgbClr val="004990"/>
              </a:buClr>
              <a:buFont typeface="Arial" pitchFamily="34" charset="0"/>
              <a:buChar char="•"/>
            </a:pPr>
            <a:r>
              <a:rPr lang="en-US" dirty="0"/>
              <a:t>Monday, </a:t>
            </a:r>
            <a:r>
              <a:rPr lang="en-US" dirty="0" smtClean="0"/>
              <a:t>March 28 </a:t>
            </a:r>
            <a:r>
              <a:rPr lang="en-US" dirty="0"/>
              <a:t>from 12:30 – 1:30 </a:t>
            </a:r>
            <a:r>
              <a:rPr lang="en-US" dirty="0" smtClean="0"/>
              <a:t>pm (discuss date)</a:t>
            </a:r>
          </a:p>
          <a:p>
            <a:pPr lvl="1" eaLnBrk="1" hangingPunct="1">
              <a:buClr>
                <a:srgbClr val="004990"/>
              </a:buClr>
              <a:buFont typeface="Arial" pitchFamily="34" charset="0"/>
              <a:buChar char="•"/>
            </a:pPr>
            <a:r>
              <a:rPr lang="en-US" dirty="0"/>
              <a:t>Monday, </a:t>
            </a:r>
            <a:r>
              <a:rPr lang="en-US" dirty="0" smtClean="0"/>
              <a:t>April 25 </a:t>
            </a:r>
            <a:r>
              <a:rPr lang="en-US" dirty="0"/>
              <a:t>from 12:30 – 1:30 </a:t>
            </a:r>
            <a:r>
              <a:rPr lang="en-US" dirty="0" smtClean="0"/>
              <a:t>pm</a:t>
            </a:r>
          </a:p>
          <a:p>
            <a:pPr eaLnBrk="1" hangingPunct="1">
              <a:buClr>
                <a:srgbClr val="F58466"/>
              </a:buClr>
              <a:buSzPct val="100000"/>
              <a:defRPr/>
            </a:pPr>
            <a:r>
              <a:rPr lang="en-US" sz="2800" dirty="0"/>
              <a:t>2-hour webinar on May 2 from 12:30 – </a:t>
            </a:r>
            <a:r>
              <a:rPr lang="en-US" sz="2800" dirty="0" smtClean="0"/>
              <a:t>2:30 pm</a:t>
            </a:r>
            <a:endParaRPr lang="en-US" sz="2800" dirty="0"/>
          </a:p>
          <a:p>
            <a:pPr eaLnBrk="1" hangingPunct="1">
              <a:buClr>
                <a:srgbClr val="F58466"/>
              </a:buClr>
              <a:buSzPct val="100000"/>
              <a:defRPr/>
            </a:pPr>
            <a:r>
              <a:rPr lang="en-US" sz="2800" dirty="0" smtClean="0"/>
              <a:t>Save the Date: Face-to-Face </a:t>
            </a:r>
            <a:r>
              <a:rPr lang="en-US" sz="2800" dirty="0"/>
              <a:t>Collaborative Learning Session on May 23 from 10:00 am – 3:30 pm at Dove Conference Center at St. John’s in Springfield</a:t>
            </a:r>
          </a:p>
          <a:p>
            <a:pPr eaLnBrk="1" hangingPunct="1">
              <a:buClr>
                <a:srgbClr val="004990"/>
              </a:buClr>
            </a:pPr>
            <a:endParaRPr lang="en-US" sz="2400" dirty="0"/>
          </a:p>
          <a:p>
            <a:pPr lvl="1" eaLnBrk="1" hangingPunct="1">
              <a:buClr>
                <a:srgbClr val="004990"/>
              </a:buClr>
              <a:buFont typeface="Arial" pitchFamily="34" charset="0"/>
              <a:buChar char="•"/>
            </a:pPr>
            <a:endParaRPr lang="en-US" sz="2000" dirty="0"/>
          </a:p>
          <a:p>
            <a:pPr marL="914400" lvl="2" indent="0" eaLnBrk="1" hangingPunct="1">
              <a:buClr>
                <a:srgbClr val="004990"/>
              </a:buClr>
              <a:buNone/>
            </a:pPr>
            <a:endParaRPr lang="en-US" sz="1600" dirty="0" smtClean="0"/>
          </a:p>
          <a:p>
            <a:pPr lvl="2" eaLnBrk="1" hangingPunct="1">
              <a:buClr>
                <a:srgbClr val="004990"/>
              </a:buClr>
            </a:pPr>
            <a:endParaRPr lang="en-US" sz="1600" dirty="0"/>
          </a:p>
          <a:p>
            <a:pPr lvl="1" eaLnBrk="1" hangingPunct="1">
              <a:buClr>
                <a:srgbClr val="004990"/>
              </a:buClr>
              <a:buFont typeface="Arial" pitchFamily="34" charset="0"/>
              <a:buChar char="•"/>
            </a:pPr>
            <a:endParaRPr lang="en-US" sz="2000" dirty="0" smtClean="0"/>
          </a:p>
        </p:txBody>
      </p:sp>
    </p:spTree>
    <p:extLst>
      <p:ext uri="{BB962C8B-B14F-4D97-AF65-F5344CB8AC3E}">
        <p14:creationId xmlns:p14="http://schemas.microsoft.com/office/powerpoint/2010/main" val="3874794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rPr>
              <a:t>Getting Started Q&amp;A</a:t>
            </a:r>
            <a:endParaRPr lang="en-US" altLang="en-US" sz="2800" b="1" dirty="0" smtClean="0">
              <a:solidFill>
                <a:srgbClr val="F58466"/>
              </a:solidFill>
              <a:latin typeface="Goudy Old Style" pitchFamily="18" charset="0"/>
            </a:endParaRPr>
          </a:p>
        </p:txBody>
      </p:sp>
      <p:sp>
        <p:nvSpPr>
          <p:cNvPr id="10243" name="Content Placeholder 3"/>
          <p:cNvSpPr>
            <a:spLocks noGrp="1"/>
          </p:cNvSpPr>
          <p:nvPr>
            <p:ph idx="1"/>
          </p:nvPr>
        </p:nvSpPr>
        <p:spPr>
          <a:xfrm>
            <a:off x="457200" y="1219200"/>
            <a:ext cx="8077200" cy="4678363"/>
          </a:xfrm>
        </p:spPr>
        <p:txBody>
          <a:bodyPr/>
          <a:lstStyle/>
          <a:p>
            <a:pPr eaLnBrk="1" hangingPunct="1">
              <a:buClr>
                <a:srgbClr val="F58466"/>
              </a:buClr>
              <a:buSzPct val="104000"/>
              <a:defRPr/>
            </a:pPr>
            <a:r>
              <a:rPr lang="en-US" altLang="en-US" dirty="0" smtClean="0"/>
              <a:t>Ways to ask questions:</a:t>
            </a:r>
          </a:p>
          <a:p>
            <a:pPr lvl="1" eaLnBrk="1" hangingPunct="1">
              <a:buClr>
                <a:srgbClr val="F58466"/>
              </a:buClr>
              <a:buSzPct val="104000"/>
              <a:defRPr/>
            </a:pPr>
            <a:r>
              <a:rPr lang="en-US" altLang="en-US" dirty="0" smtClean="0"/>
              <a:t>Raise your hand on Adobe Connect to ask your question by phone</a:t>
            </a:r>
          </a:p>
          <a:p>
            <a:pPr lvl="1" eaLnBrk="1" hangingPunct="1">
              <a:buClr>
                <a:srgbClr val="F58466"/>
              </a:buClr>
              <a:buSzPct val="104000"/>
              <a:defRPr/>
            </a:pPr>
            <a:r>
              <a:rPr lang="en-US" altLang="en-US" dirty="0"/>
              <a:t>P</a:t>
            </a:r>
            <a:r>
              <a:rPr lang="en-US" altLang="en-US" dirty="0" smtClean="0"/>
              <a:t>ost a question in the Adobe Connect chat box</a:t>
            </a:r>
            <a:endParaRPr lang="en-US" altLang="en-US" sz="18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5322" y="3200400"/>
            <a:ext cx="3000955" cy="3000955"/>
          </a:xfrm>
          <a:prstGeom prst="rect">
            <a:avLst/>
          </a:prstGeom>
        </p:spPr>
      </p:pic>
    </p:spTree>
    <p:extLst>
      <p:ext uri="{BB962C8B-B14F-4D97-AF65-F5344CB8AC3E}">
        <p14:creationId xmlns:p14="http://schemas.microsoft.com/office/powerpoint/2010/main" val="659615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00933"/>
            <a:ext cx="8229600" cy="1143000"/>
          </a:xfrm>
        </p:spPr>
        <p:txBody>
          <a:bodyPr/>
          <a:lstStyle/>
          <a:p>
            <a:pPr algn="l" eaLnBrk="1" hangingPunct="1"/>
            <a:r>
              <a:rPr lang="en-US" sz="4000" b="1" dirty="0" smtClean="0">
                <a:solidFill>
                  <a:srgbClr val="F58466"/>
                </a:solidFill>
                <a:latin typeface="Goudy Old Style" pitchFamily="18" charset="0"/>
              </a:rPr>
              <a:t>Why Maternal Hypertension?</a:t>
            </a:r>
            <a:endParaRPr lang="en-US" sz="4000" b="1" dirty="0">
              <a:solidFill>
                <a:srgbClr val="F58466"/>
              </a:solidFill>
              <a:latin typeface="Goudy Old Style" pitchFamily="18" charset="0"/>
            </a:endParaRPr>
          </a:p>
        </p:txBody>
      </p:sp>
      <p:sp>
        <p:nvSpPr>
          <p:cNvPr id="5" name="Content Placeholder 4"/>
          <p:cNvSpPr>
            <a:spLocks noGrp="1"/>
          </p:cNvSpPr>
          <p:nvPr>
            <p:ph idx="1"/>
          </p:nvPr>
        </p:nvSpPr>
        <p:spPr>
          <a:xfrm>
            <a:off x="228600" y="1143000"/>
            <a:ext cx="8763000" cy="5486399"/>
          </a:xfrm>
        </p:spPr>
        <p:txBody>
          <a:bodyPr/>
          <a:lstStyle/>
          <a:p>
            <a:r>
              <a:rPr lang="en-US" sz="2400" dirty="0" smtClean="0"/>
              <a:t>Maternal morbidity and mortality increasing</a:t>
            </a:r>
          </a:p>
          <a:p>
            <a:r>
              <a:rPr lang="en-US" sz="2400" dirty="0" smtClean="0"/>
              <a:t>Hypertension is a leading cause </a:t>
            </a:r>
            <a:r>
              <a:rPr lang="en-US" sz="2400" dirty="0"/>
              <a:t>of maternal and perinatal morbidity and </a:t>
            </a:r>
            <a:r>
              <a:rPr lang="en-US" sz="2400" dirty="0" smtClean="0"/>
              <a:t>mortality</a:t>
            </a:r>
          </a:p>
          <a:p>
            <a:r>
              <a:rPr lang="en-US" sz="2400" dirty="0" smtClean="0"/>
              <a:t>Pregnancy </a:t>
            </a:r>
            <a:r>
              <a:rPr lang="en-US" sz="2400" dirty="0"/>
              <a:t>related </a:t>
            </a:r>
            <a:r>
              <a:rPr lang="en-US" sz="2400" dirty="0" smtClean="0"/>
              <a:t>hypertension/preeclampsia </a:t>
            </a:r>
            <a:r>
              <a:rPr lang="en-US" sz="2400" dirty="0"/>
              <a:t>can escalate rapidly to stroke and </a:t>
            </a:r>
            <a:r>
              <a:rPr lang="en-US" sz="2400" dirty="0" smtClean="0"/>
              <a:t>seizures</a:t>
            </a:r>
          </a:p>
          <a:p>
            <a:r>
              <a:rPr lang="en-US" sz="2400" dirty="0" smtClean="0"/>
              <a:t> </a:t>
            </a:r>
            <a:r>
              <a:rPr lang="en-US" sz="2400" dirty="0"/>
              <a:t>Morbidity and mortality </a:t>
            </a:r>
            <a:r>
              <a:rPr lang="en-US" sz="2400" dirty="0" smtClean="0"/>
              <a:t>highly preventable through effective identification and timely treatment </a:t>
            </a:r>
          </a:p>
          <a:p>
            <a:r>
              <a:rPr lang="en-US" sz="2400" dirty="0" smtClean="0"/>
              <a:t>National consensus among diverse stakeholders for the need to develop and implement a Severe Hypertension in Pregnancy Patient Safety Bundle to facilitate quality improvement in hospitals nationwide.</a:t>
            </a:r>
          </a:p>
          <a:p>
            <a:r>
              <a:rPr lang="en-US" sz="2400" dirty="0">
                <a:hlinkClick r:id="rId3"/>
              </a:rPr>
              <a:t>http://</a:t>
            </a:r>
            <a:r>
              <a:rPr lang="en-US" sz="2400" dirty="0" smtClean="0">
                <a:hlinkClick r:id="rId3"/>
              </a:rPr>
              <a:t>www.safehealthcareforeverywoman.org/eModules/eModule-Intro/presentation.html</a:t>
            </a:r>
            <a:endParaRPr lang="en-US" sz="2400" dirty="0" smtClean="0"/>
          </a:p>
          <a:p>
            <a:endParaRPr lang="en-US" sz="2400" dirty="0"/>
          </a:p>
          <a:p>
            <a:endParaRPr lang="en-US" sz="2400" dirty="0" smtClean="0"/>
          </a:p>
          <a:p>
            <a:pPr eaLnBrk="1" hangingPunct="1">
              <a:buClr>
                <a:srgbClr val="004990"/>
              </a:buClr>
            </a:pPr>
            <a:endParaRPr lang="en-US" sz="2800" dirty="0"/>
          </a:p>
          <a:p>
            <a:pPr marL="0" indent="0">
              <a:buNone/>
            </a:pPr>
            <a:endParaRPr lang="en-US" dirty="0"/>
          </a:p>
        </p:txBody>
      </p:sp>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3</a:t>
            </a:fld>
            <a:endParaRPr lang="en-US" alt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5689" y="1088691"/>
            <a:ext cx="5524500" cy="569595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200" y="1219200"/>
            <a:ext cx="6838950" cy="5129213"/>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216" y="1352413"/>
            <a:ext cx="8175767" cy="4848695"/>
          </a:xfrm>
          <a:prstGeom prst="rect">
            <a:avLst/>
          </a:prstGeom>
        </p:spPr>
      </p:pic>
    </p:spTree>
    <p:extLst>
      <p:ext uri="{BB962C8B-B14F-4D97-AF65-F5344CB8AC3E}">
        <p14:creationId xmlns:p14="http://schemas.microsoft.com/office/powerpoint/2010/main" val="41860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0081" y="3048000"/>
            <a:ext cx="5823857" cy="1524000"/>
          </a:xfrm>
          <a:prstGeom prst="rect">
            <a:avLst/>
          </a:prstGeom>
          <a:solidFill>
            <a:srgbClr val="C9D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3"/>
          </p:nvPr>
        </p:nvSpPr>
        <p:spPr>
          <a:xfrm>
            <a:off x="650335" y="3052500"/>
            <a:ext cx="5867400" cy="1524000"/>
          </a:xfrm>
        </p:spPr>
        <p:txBody>
          <a:bodyPr>
            <a:normAutofit/>
          </a:bodyPr>
          <a:lstStyle/>
          <a:p>
            <a:r>
              <a:rPr lang="en-US" altLang="en-US" sz="2200" dirty="0" smtClean="0">
                <a:solidFill>
                  <a:schemeClr val="tx2"/>
                </a:solidFill>
              </a:rPr>
              <a:t>Approach: </a:t>
            </a:r>
            <a:r>
              <a:rPr lang="en-US" altLang="en-US" sz="2200" dirty="0" smtClean="0"/>
              <a:t>Established workgroup (1/2015), </a:t>
            </a:r>
            <a:r>
              <a:rPr lang="en-US" altLang="en-US" sz="2200" dirty="0"/>
              <a:t>identify hospital </a:t>
            </a:r>
            <a:r>
              <a:rPr lang="en-US" altLang="en-US" sz="2200" dirty="0" smtClean="0"/>
              <a:t>teams (5/2016), </a:t>
            </a:r>
            <a:r>
              <a:rPr lang="en-US" altLang="en-US" sz="2200" dirty="0"/>
              <a:t>implement evidence-based practices / protocols / </a:t>
            </a:r>
            <a:r>
              <a:rPr lang="en-US" altLang="en-US" sz="2200" dirty="0" smtClean="0"/>
              <a:t>AIM HTN Bundle (6/2016-12/2017)</a:t>
            </a:r>
            <a:endParaRPr lang="en-US" altLang="en-US" sz="2200" dirty="0"/>
          </a:p>
        </p:txBody>
      </p:sp>
      <p:sp>
        <p:nvSpPr>
          <p:cNvPr id="7" name="Rectangle 6"/>
          <p:cNvSpPr/>
          <p:nvPr/>
        </p:nvSpPr>
        <p:spPr>
          <a:xfrm>
            <a:off x="634096" y="1676400"/>
            <a:ext cx="5823857" cy="1371600"/>
          </a:xfrm>
          <a:prstGeom prst="rect">
            <a:avLst/>
          </a:prstGeom>
          <a:solidFill>
            <a:srgbClr val="F9B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le 1"/>
          <p:cNvSpPr>
            <a:spLocks noGrp="1"/>
          </p:cNvSpPr>
          <p:nvPr>
            <p:ph type="title"/>
          </p:nvPr>
        </p:nvSpPr>
        <p:spPr/>
        <p:txBody>
          <a:bodyPr/>
          <a:lstStyle/>
          <a:p>
            <a:pPr algn="l" eaLnBrk="1" hangingPunct="1"/>
            <a:r>
              <a:rPr lang="en-US" altLang="en-US" sz="3600" b="1" dirty="0" smtClean="0">
                <a:solidFill>
                  <a:srgbClr val="F58466"/>
                </a:solidFill>
                <a:latin typeface="Goudy Old Style" pitchFamily="18" charset="0"/>
              </a:rPr>
              <a:t>ILPQC Maternal </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Hypertension Initiative</a:t>
            </a:r>
            <a:endParaRPr lang="en-US" altLang="en-US" sz="3600" b="1" dirty="0">
              <a:solidFill>
                <a:srgbClr val="F58466"/>
              </a:solidFill>
              <a:latin typeface="Goudy Old Style" pitchFamily="18" charset="0"/>
            </a:endParaRPr>
          </a:p>
        </p:txBody>
      </p:sp>
      <p:sp>
        <p:nvSpPr>
          <p:cNvPr id="46083" name="Text Placeholder 7"/>
          <p:cNvSpPr>
            <a:spLocks noGrp="1"/>
          </p:cNvSpPr>
          <p:nvPr>
            <p:ph type="body" sz="quarter" idx="1"/>
          </p:nvPr>
        </p:nvSpPr>
        <p:spPr>
          <a:xfrm>
            <a:off x="609600" y="1676400"/>
            <a:ext cx="5867400" cy="1447800"/>
          </a:xfrm>
        </p:spPr>
        <p:txBody>
          <a:bodyPr>
            <a:normAutofit fontScale="92500"/>
          </a:bodyPr>
          <a:lstStyle/>
          <a:p>
            <a:pPr>
              <a:defRPr/>
            </a:pPr>
            <a:r>
              <a:rPr lang="en-US" dirty="0" smtClean="0">
                <a:solidFill>
                  <a:schemeClr val="tx2"/>
                </a:solidFill>
              </a:rPr>
              <a:t>Aim:</a:t>
            </a:r>
            <a:r>
              <a:rPr lang="en-US" dirty="0" smtClean="0"/>
              <a:t> </a:t>
            </a:r>
            <a:r>
              <a:rPr lang="en-US" dirty="0"/>
              <a:t>Reduce the rate of severe morbidities in women with severe preeclampsia, eclampsia, or preeclampsia superimposed on pre-existing hypertension by 20% </a:t>
            </a:r>
            <a:r>
              <a:rPr lang="en-US" dirty="0" smtClean="0"/>
              <a:t>by December 2017</a:t>
            </a:r>
            <a:endParaRPr lang="en-US" b="0" dirty="0" smtClean="0"/>
          </a:p>
        </p:txBody>
      </p:sp>
      <p:sp>
        <p:nvSpPr>
          <p:cNvPr id="25606" name="TextBox 10"/>
          <p:cNvSpPr txBox="1">
            <a:spLocks noChangeArrowheads="1"/>
          </p:cNvSpPr>
          <p:nvPr/>
        </p:nvSpPr>
        <p:spPr bwMode="auto">
          <a:xfrm>
            <a:off x="533400" y="4593492"/>
            <a:ext cx="8077200" cy="1754326"/>
          </a:xfrm>
          <a:prstGeom prst="rect">
            <a:avLst/>
          </a:prstGeom>
          <a:noFill/>
          <a:ln w="9525">
            <a:noFill/>
            <a:miter lim="800000"/>
            <a:headEnd/>
            <a:tailEnd/>
          </a:ln>
        </p:spPr>
        <p:txBody>
          <a:bodyPr>
            <a:spAutoFit/>
          </a:bodyPr>
          <a:lstStyle/>
          <a:p>
            <a:pPr eaLnBrk="1" hangingPunct="1">
              <a:lnSpc>
                <a:spcPct val="90000"/>
              </a:lnSpc>
              <a:buClr>
                <a:srgbClr val="F58466"/>
              </a:buClr>
            </a:pPr>
            <a:endParaRPr lang="en-US" altLang="en-US" sz="1000" dirty="0" smtClean="0">
              <a:cs typeface="Arial" charset="0"/>
            </a:endParaRPr>
          </a:p>
          <a:p>
            <a:pPr marL="342900" indent="-342900" eaLnBrk="1" hangingPunct="1">
              <a:lnSpc>
                <a:spcPct val="90000"/>
              </a:lnSpc>
              <a:buClr>
                <a:srgbClr val="F58466"/>
              </a:buClr>
              <a:buFont typeface="Arial" pitchFamily="34" charset="0"/>
              <a:buChar char="•"/>
            </a:pPr>
            <a:r>
              <a:rPr lang="en-US" altLang="en-US" dirty="0" smtClean="0">
                <a:cs typeface="Arial" charset="0"/>
              </a:rPr>
              <a:t>OB Advisory Workgroup and HTN Clinical Leadership Team developed process/outcome measures, toolkit/education, data form and reports </a:t>
            </a:r>
          </a:p>
          <a:p>
            <a:pPr marL="342900" indent="-342900" eaLnBrk="1" hangingPunct="1">
              <a:lnSpc>
                <a:spcPct val="90000"/>
              </a:lnSpc>
              <a:buClr>
                <a:srgbClr val="F58466"/>
              </a:buClr>
              <a:buFont typeface="Arial" pitchFamily="34" charset="0"/>
              <a:buChar char="•"/>
            </a:pPr>
            <a:endParaRPr lang="en-US" altLang="en-US" sz="800" dirty="0" smtClean="0">
              <a:cs typeface="Arial" charset="0"/>
            </a:endParaRPr>
          </a:p>
          <a:p>
            <a:pPr marL="342900" lvl="1" indent="-342900" eaLnBrk="1" hangingPunct="1">
              <a:lnSpc>
                <a:spcPct val="90000"/>
              </a:lnSpc>
              <a:buClr>
                <a:srgbClr val="F58466"/>
              </a:buClr>
              <a:buFont typeface="Arial" pitchFamily="34" charset="0"/>
              <a:buChar char="•"/>
            </a:pPr>
            <a:r>
              <a:rPr lang="en-US" dirty="0" smtClean="0"/>
              <a:t>Input </a:t>
            </a:r>
            <a:r>
              <a:rPr lang="en-US" dirty="0"/>
              <a:t>from </a:t>
            </a:r>
            <a:r>
              <a:rPr lang="en-US" dirty="0" smtClean="0"/>
              <a:t> </a:t>
            </a:r>
            <a:r>
              <a:rPr lang="en-US" dirty="0"/>
              <a:t>IDPH </a:t>
            </a:r>
            <a:r>
              <a:rPr lang="en-US" dirty="0" smtClean="0"/>
              <a:t>SQC / Perinatal Network Administrators / AIM Initiative / CA, NY, and NC </a:t>
            </a:r>
            <a:r>
              <a:rPr lang="en-US" dirty="0" err="1" smtClean="0"/>
              <a:t>collaboratives</a:t>
            </a:r>
            <a:r>
              <a:rPr lang="en-US" dirty="0" smtClean="0"/>
              <a:t> </a:t>
            </a:r>
          </a:p>
          <a:p>
            <a:pPr marL="342900" lvl="1" indent="-342900" eaLnBrk="1" hangingPunct="1">
              <a:lnSpc>
                <a:spcPct val="90000"/>
              </a:lnSpc>
              <a:buClr>
                <a:srgbClr val="F58466"/>
              </a:buClr>
              <a:buFont typeface="Arial" pitchFamily="34" charset="0"/>
              <a:buChar char="•"/>
            </a:pPr>
            <a:endParaRPr lang="en-US" sz="900" dirty="0" smtClean="0"/>
          </a:p>
          <a:p>
            <a:pPr marL="342900" lvl="1" indent="-342900" eaLnBrk="1" hangingPunct="1">
              <a:lnSpc>
                <a:spcPct val="90000"/>
              </a:lnSpc>
              <a:buClr>
                <a:srgbClr val="F58466"/>
              </a:buClr>
              <a:buFont typeface="Arial" pitchFamily="34" charset="0"/>
              <a:buChar char="•"/>
            </a:pPr>
            <a:r>
              <a:rPr lang="en-US" altLang="en-US" dirty="0">
                <a:cs typeface="Arial" charset="0"/>
              </a:rPr>
              <a:t>Launch </a:t>
            </a:r>
            <a:r>
              <a:rPr lang="en-US" altLang="en-US" dirty="0" smtClean="0">
                <a:cs typeface="Arial" charset="0"/>
              </a:rPr>
              <a:t>Wave 1 in January 2016, Wave 2 May 2016</a:t>
            </a:r>
            <a:endParaRPr lang="en-US" altLang="en-US" dirty="0">
              <a:cs typeface="Arial" charset="0"/>
            </a:endParaRPr>
          </a:p>
        </p:txBody>
      </p:sp>
      <p:pic>
        <p:nvPicPr>
          <p:cNvPr id="8" name="Picture 7"/>
          <p:cNvPicPr>
            <a:picLocks noChangeAspect="1"/>
          </p:cNvPicPr>
          <p:nvPr/>
        </p:nvPicPr>
        <p:blipFill>
          <a:blip r:embed="rId3" cstate="print"/>
          <a:stretch>
            <a:fillRect/>
          </a:stretch>
        </p:blipFill>
        <p:spPr>
          <a:xfrm>
            <a:off x="6457955" y="1673445"/>
            <a:ext cx="2526933" cy="2898555"/>
          </a:xfrm>
          <a:prstGeom prst="rect">
            <a:avLst/>
          </a:prstGeom>
        </p:spPr>
      </p:pic>
    </p:spTree>
    <p:extLst>
      <p:ext uri="{BB962C8B-B14F-4D97-AF65-F5344CB8AC3E}">
        <p14:creationId xmlns:p14="http://schemas.microsoft.com/office/powerpoint/2010/main" val="3925463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pPr algn="l"/>
            <a:r>
              <a:rPr lang="en-US" sz="3600" b="1" dirty="0">
                <a:solidFill>
                  <a:srgbClr val="F58466"/>
                </a:solidFill>
                <a:latin typeface="Goudy Old Style" pitchFamily="18" charset="0"/>
              </a:rPr>
              <a:t>Support from Other State </a:t>
            </a:r>
            <a:r>
              <a:rPr lang="en-US" sz="3600" b="1" dirty="0" smtClean="0">
                <a:solidFill>
                  <a:srgbClr val="F58466"/>
                </a:solidFill>
                <a:latin typeface="Goudy Old Style" pitchFamily="18" charset="0"/>
              </a:rPr>
              <a:t/>
            </a:r>
            <a:br>
              <a:rPr lang="en-US" sz="3600" b="1" dirty="0" smtClean="0">
                <a:solidFill>
                  <a:srgbClr val="F58466"/>
                </a:solidFill>
                <a:latin typeface="Goudy Old Style" pitchFamily="18" charset="0"/>
              </a:rPr>
            </a:br>
            <a:r>
              <a:rPr lang="en-US" sz="3600" b="1" dirty="0" err="1" smtClean="0">
                <a:solidFill>
                  <a:srgbClr val="F58466"/>
                </a:solidFill>
                <a:latin typeface="Goudy Old Style" pitchFamily="18" charset="0"/>
              </a:rPr>
              <a:t>Collaboratives</a:t>
            </a:r>
            <a:r>
              <a:rPr lang="en-US" sz="3600" b="1" dirty="0" smtClean="0">
                <a:solidFill>
                  <a:srgbClr val="F58466"/>
                </a:solidFill>
                <a:latin typeface="Goudy Old Style" pitchFamily="18" charset="0"/>
              </a:rPr>
              <a:t> </a:t>
            </a:r>
            <a:r>
              <a:rPr lang="en-US" sz="3600" b="1" dirty="0">
                <a:solidFill>
                  <a:srgbClr val="F58466"/>
                </a:solidFill>
                <a:latin typeface="Goudy Old Style" pitchFamily="18" charset="0"/>
              </a:rPr>
              <a:t>Working on HTN</a:t>
            </a:r>
          </a:p>
        </p:txBody>
      </p:sp>
      <p:sp>
        <p:nvSpPr>
          <p:cNvPr id="3" name="Content Placeholder 2"/>
          <p:cNvSpPr>
            <a:spLocks noGrp="1"/>
          </p:cNvSpPr>
          <p:nvPr>
            <p:ph idx="1"/>
          </p:nvPr>
        </p:nvSpPr>
        <p:spPr>
          <a:xfrm>
            <a:off x="381000" y="1371600"/>
            <a:ext cx="8229600" cy="4525963"/>
          </a:xfrm>
        </p:spPr>
        <p:txBody>
          <a:bodyPr/>
          <a:lstStyle/>
          <a:p>
            <a:pPr>
              <a:buClr>
                <a:srgbClr val="F58466"/>
              </a:buClr>
            </a:pPr>
            <a:r>
              <a:rPr lang="en-US" altLang="en-US" b="1" dirty="0"/>
              <a:t>CMQCC (California Collaborative)  </a:t>
            </a:r>
            <a:br>
              <a:rPr lang="en-US" altLang="en-US" b="1" dirty="0"/>
            </a:br>
            <a:r>
              <a:rPr lang="en-US" altLang="en-US" b="1" dirty="0"/>
              <a:t>Preeclampsia Initiative</a:t>
            </a:r>
          </a:p>
          <a:p>
            <a:pPr marL="742950" lvl="2" indent="-342900">
              <a:buClr>
                <a:srgbClr val="004990"/>
              </a:buClr>
            </a:pPr>
            <a:r>
              <a:rPr lang="en-US" altLang="en-US" dirty="0"/>
              <a:t>HTN Clinical </a:t>
            </a:r>
            <a:r>
              <a:rPr lang="en-US" altLang="en-US" dirty="0" smtClean="0"/>
              <a:t>Lead Team </a:t>
            </a:r>
            <a:r>
              <a:rPr lang="en-US" altLang="en-US" dirty="0"/>
              <a:t>multiple meetings with CMQCC to leverage their measures, data form, and process</a:t>
            </a:r>
          </a:p>
          <a:p>
            <a:pPr>
              <a:buClr>
                <a:srgbClr val="F58466"/>
              </a:buClr>
            </a:pPr>
            <a:r>
              <a:rPr lang="en-US" altLang="en-US" b="1" dirty="0"/>
              <a:t>PQCNC (North Carolina)– Conservative </a:t>
            </a:r>
            <a:br>
              <a:rPr lang="en-US" altLang="en-US" b="1" dirty="0"/>
            </a:br>
            <a:r>
              <a:rPr lang="en-US" altLang="en-US" b="1" dirty="0"/>
              <a:t>Management of Preeclampsia</a:t>
            </a:r>
          </a:p>
          <a:p>
            <a:pPr marL="742950" lvl="2" indent="-342900">
              <a:buClr>
                <a:srgbClr val="004990"/>
              </a:buClr>
            </a:pPr>
            <a:r>
              <a:rPr lang="en-US" altLang="en-US" dirty="0"/>
              <a:t>Ongoing work with PQCNC to </a:t>
            </a:r>
            <a:r>
              <a:rPr lang="en-US" altLang="en-US" dirty="0" smtClean="0"/>
              <a:t>use lessons learned from </a:t>
            </a:r>
            <a:r>
              <a:rPr lang="en-US" altLang="en-US" dirty="0"/>
              <a:t>their </a:t>
            </a:r>
            <a:r>
              <a:rPr lang="en-US" altLang="en-US" dirty="0" smtClean="0"/>
              <a:t>initiative and education plan resources</a:t>
            </a:r>
            <a:endParaRPr lang="en-US" altLang="en-US" dirty="0"/>
          </a:p>
          <a:p>
            <a:pPr>
              <a:buClr>
                <a:srgbClr val="F58466"/>
              </a:buClr>
            </a:pPr>
            <a:r>
              <a:rPr lang="en-US" altLang="en-US" b="1" dirty="0"/>
              <a:t>New York ACOG – Safe Motherhood Initiative</a:t>
            </a:r>
          </a:p>
          <a:p>
            <a:pPr marL="742950" lvl="2" indent="-342900">
              <a:buClr>
                <a:srgbClr val="004990"/>
              </a:buClr>
            </a:pPr>
            <a:r>
              <a:rPr lang="en-US" altLang="en-US" dirty="0"/>
              <a:t>Ongoing calls to </a:t>
            </a:r>
            <a:r>
              <a:rPr lang="en-US" altLang="en-US" dirty="0" smtClean="0"/>
              <a:t>use components of their </a:t>
            </a:r>
            <a:r>
              <a:rPr lang="en-US" altLang="en-US" dirty="0"/>
              <a:t>education plan and</a:t>
            </a:r>
            <a:r>
              <a:rPr lang="en-US" altLang="en-US" sz="2800" dirty="0"/>
              <a:t> </a:t>
            </a:r>
            <a:r>
              <a:rPr lang="en-US" altLang="en-US" dirty="0"/>
              <a:t>quality improvement </a:t>
            </a:r>
            <a:r>
              <a:rPr lang="en-US" altLang="en-US" dirty="0" smtClean="0"/>
              <a:t>processes (have 117 hospitals)</a:t>
            </a:r>
            <a:endParaRPr lang="en-US" altLang="en-US" dirty="0"/>
          </a:p>
          <a:p>
            <a:pPr marL="457200" lvl="1" indent="0">
              <a:buClr>
                <a:srgbClr val="004990"/>
              </a:buClr>
              <a:buNone/>
            </a:pPr>
            <a:endParaRPr lang="en-US" altLang="en-US" dirty="0"/>
          </a:p>
        </p:txBody>
      </p:sp>
    </p:spTree>
    <p:extLst>
      <p:ext uri="{BB962C8B-B14F-4D97-AF65-F5344CB8AC3E}">
        <p14:creationId xmlns:p14="http://schemas.microsoft.com/office/powerpoint/2010/main" val="3666483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232"/>
          <p:cNvSpPr>
            <a:spLocks noGrp="1"/>
          </p:cNvSpPr>
          <p:nvPr>
            <p:ph type="title"/>
          </p:nvPr>
        </p:nvSpPr>
        <p:spPr/>
        <p:txBody>
          <a:bodyPr lIns="91425" tIns="45700" rIns="91425" bIns="45700"/>
          <a:lstStyle/>
          <a:p>
            <a:pPr algn="l">
              <a:buSzPct val="25000"/>
            </a:pPr>
            <a:r>
              <a:rPr lang="en-US" altLang="en-US" sz="4000" b="1" dirty="0" smtClean="0">
                <a:solidFill>
                  <a:srgbClr val="F58466"/>
                </a:solidFill>
                <a:latin typeface="Goudy Old Style" pitchFamily="18" charset="0"/>
                <a:sym typeface="Arial" pitchFamily="34" charset="0"/>
              </a:rPr>
              <a:t>Welcome Wave 1 Teams</a:t>
            </a:r>
          </a:p>
        </p:txBody>
      </p:sp>
      <p:sp>
        <p:nvSpPr>
          <p:cNvPr id="233" name="Shape 233"/>
          <p:cNvSpPr txBox="1">
            <a:spLocks noGrp="1"/>
          </p:cNvSpPr>
          <p:nvPr>
            <p:ph sz="half" idx="1"/>
          </p:nvPr>
        </p:nvSpPr>
        <p:spPr>
          <a:xfrm>
            <a:off x="4800600" y="1600200"/>
            <a:ext cx="4038600" cy="4525963"/>
          </a:xfrm>
        </p:spPr>
        <p:txBody>
          <a:bodyPr lIns="91425" tIns="45700" rIns="91425" bIns="45700">
            <a:noAutofit/>
          </a:bodyPr>
          <a:lstStyle/>
          <a:p>
            <a:pPr marL="0" indent="0" eaLnBrk="1" hangingPunct="1">
              <a:buClr>
                <a:srgbClr val="F58466"/>
              </a:buClr>
              <a:buSzPct val="59999"/>
              <a:buFont typeface="Arial" pitchFamily="34" charset="0"/>
              <a:buNone/>
              <a:defRPr/>
            </a:pPr>
            <a:r>
              <a:rPr lang="en-US" sz="2400" dirty="0"/>
              <a:t/>
            </a:r>
            <a:br>
              <a:rPr lang="en-US" sz="2400" dirty="0"/>
            </a:br>
            <a:endParaRPr lang="en-US" sz="2400" dirty="0"/>
          </a:p>
          <a:p>
            <a:pPr lvl="1" indent="-284163">
              <a:buSzPct val="70000"/>
              <a:buFont typeface="Arial" charset="0"/>
              <a:buChar char="–"/>
              <a:defRPr/>
            </a:pPr>
            <a:endParaRPr lang="en-US" sz="3200" dirty="0"/>
          </a:p>
          <a:p>
            <a:pPr lvl="1" indent="-284163">
              <a:buSzPct val="70000"/>
              <a:buFont typeface="Arial" charset="0"/>
              <a:buChar char="–"/>
              <a:defRPr/>
            </a:pPr>
            <a:endParaRPr sz="3200" dirty="0">
              <a:solidFill>
                <a:schemeClr val="dk1"/>
              </a:solidFill>
              <a:latin typeface="Arial"/>
              <a:ea typeface="Arial"/>
              <a:cs typeface="Arial"/>
              <a:sym typeface="Arial"/>
            </a:endParaRPr>
          </a:p>
        </p:txBody>
      </p:sp>
      <p:sp>
        <p:nvSpPr>
          <p:cNvPr id="9" name="Content Placeholder 8"/>
          <p:cNvSpPr>
            <a:spLocks noGrp="1"/>
          </p:cNvSpPr>
          <p:nvPr>
            <p:ph sz="half" idx="2"/>
          </p:nvPr>
        </p:nvSpPr>
        <p:spPr>
          <a:xfrm>
            <a:off x="457200" y="1219200"/>
            <a:ext cx="4038600" cy="4525963"/>
          </a:xfrm>
        </p:spPr>
        <p:txBody>
          <a:bodyPr/>
          <a:lstStyle/>
          <a:p>
            <a:pPr>
              <a:buClr>
                <a:srgbClr val="F58466"/>
              </a:buClr>
            </a:pPr>
            <a:r>
              <a:rPr lang="en-US" sz="2000" dirty="0"/>
              <a:t>Advocate Illinois Masonic Hospital</a:t>
            </a:r>
          </a:p>
          <a:p>
            <a:pPr>
              <a:buClr>
                <a:srgbClr val="F58466"/>
              </a:buClr>
            </a:pPr>
            <a:r>
              <a:rPr lang="en-US" sz="2000" dirty="0"/>
              <a:t>Advocate Sherman Hospital</a:t>
            </a:r>
          </a:p>
          <a:p>
            <a:pPr>
              <a:buClr>
                <a:srgbClr val="F58466"/>
              </a:buClr>
            </a:pPr>
            <a:r>
              <a:rPr lang="en-US" sz="2000" dirty="0"/>
              <a:t>Advocate South Suburban</a:t>
            </a:r>
          </a:p>
          <a:p>
            <a:pPr>
              <a:buClr>
                <a:srgbClr val="F58466"/>
              </a:buClr>
            </a:pPr>
            <a:r>
              <a:rPr lang="en-US" sz="2000" dirty="0"/>
              <a:t>Blessing Hospital</a:t>
            </a:r>
          </a:p>
          <a:p>
            <a:pPr>
              <a:buClr>
                <a:srgbClr val="F58466"/>
              </a:buClr>
            </a:pPr>
            <a:r>
              <a:rPr lang="en-US" sz="2000" dirty="0"/>
              <a:t>Elmhurst Memorial </a:t>
            </a:r>
            <a:r>
              <a:rPr lang="en-US" sz="2000" dirty="0" smtClean="0"/>
              <a:t>Hospital</a:t>
            </a:r>
          </a:p>
          <a:p>
            <a:pPr>
              <a:buClr>
                <a:srgbClr val="F58466"/>
              </a:buClr>
            </a:pPr>
            <a:r>
              <a:rPr lang="en-US" sz="2000" dirty="0" smtClean="0"/>
              <a:t>Evanston Hospital</a:t>
            </a:r>
            <a:endParaRPr lang="en-US" sz="2000" dirty="0"/>
          </a:p>
          <a:p>
            <a:pPr>
              <a:buClr>
                <a:srgbClr val="F58466"/>
              </a:buClr>
            </a:pPr>
            <a:r>
              <a:rPr lang="en-US" sz="2000" dirty="0"/>
              <a:t>Illinois Valley Community Hospital</a:t>
            </a:r>
          </a:p>
          <a:p>
            <a:pPr>
              <a:buClr>
                <a:srgbClr val="F58466"/>
              </a:buClr>
            </a:pPr>
            <a:r>
              <a:rPr lang="en-US" sz="2000" dirty="0"/>
              <a:t>Ingalls Hospital</a:t>
            </a:r>
          </a:p>
          <a:p>
            <a:pPr>
              <a:buClr>
                <a:srgbClr val="F58466"/>
              </a:buClr>
            </a:pPr>
            <a:r>
              <a:rPr lang="en-US" sz="2000" dirty="0" err="1"/>
              <a:t>Kishwaukee</a:t>
            </a:r>
            <a:r>
              <a:rPr lang="en-US" sz="2000" dirty="0"/>
              <a:t> Hospital</a:t>
            </a:r>
          </a:p>
          <a:p>
            <a:pPr>
              <a:buClr>
                <a:srgbClr val="F58466"/>
              </a:buClr>
            </a:pPr>
            <a:r>
              <a:rPr lang="en-US" sz="2000" dirty="0"/>
              <a:t>Loyola</a:t>
            </a:r>
          </a:p>
          <a:p>
            <a:pPr>
              <a:buClr>
                <a:srgbClr val="F58466"/>
              </a:buClr>
            </a:pPr>
            <a:r>
              <a:rPr lang="en-US" sz="2000" dirty="0"/>
              <a:t>Memorial Hospital of Carbondale</a:t>
            </a:r>
          </a:p>
          <a:p>
            <a:pPr>
              <a:buClr>
                <a:srgbClr val="F58466"/>
              </a:buClr>
            </a:pPr>
            <a:r>
              <a:rPr lang="en-US" sz="2000" dirty="0"/>
              <a:t>Northwest Community Hospital</a:t>
            </a:r>
          </a:p>
          <a:p>
            <a:pPr marL="0" indent="0">
              <a:buNone/>
            </a:pPr>
            <a:endParaRPr lang="en-US" sz="2000" dirty="0"/>
          </a:p>
        </p:txBody>
      </p:sp>
      <p:sp>
        <p:nvSpPr>
          <p:cNvPr id="13" name="Content Placeholder 8"/>
          <p:cNvSpPr txBox="1">
            <a:spLocks/>
          </p:cNvSpPr>
          <p:nvPr/>
        </p:nvSpPr>
        <p:spPr bwMode="auto">
          <a:xfrm>
            <a:off x="4876800" y="1219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rgbClr val="F58466"/>
              </a:buClr>
            </a:pPr>
            <a:r>
              <a:rPr lang="en-US" sz="2000" dirty="0"/>
              <a:t>Norwegian American</a:t>
            </a:r>
          </a:p>
          <a:p>
            <a:pPr>
              <a:buClr>
                <a:srgbClr val="F58466"/>
              </a:buClr>
            </a:pPr>
            <a:r>
              <a:rPr lang="en-US" sz="2000" dirty="0"/>
              <a:t>OSF Saint James – John W. Albrecht Medical Center</a:t>
            </a:r>
          </a:p>
          <a:p>
            <a:pPr>
              <a:buClr>
                <a:srgbClr val="F58466"/>
              </a:buClr>
            </a:pPr>
            <a:r>
              <a:rPr lang="en-US" sz="2000" dirty="0"/>
              <a:t>Riverside Hospital</a:t>
            </a:r>
          </a:p>
          <a:p>
            <a:pPr>
              <a:buClr>
                <a:srgbClr val="F58466"/>
              </a:buClr>
            </a:pPr>
            <a:r>
              <a:rPr lang="en-US" sz="2000" dirty="0"/>
              <a:t>Rockford Memorial Hospital</a:t>
            </a:r>
          </a:p>
          <a:p>
            <a:pPr>
              <a:buClr>
                <a:srgbClr val="F58466"/>
              </a:buClr>
            </a:pPr>
            <a:r>
              <a:rPr lang="en-US" sz="2000" dirty="0" smtClean="0"/>
              <a:t>Rush University Medical Center</a:t>
            </a:r>
          </a:p>
          <a:p>
            <a:pPr>
              <a:buClr>
                <a:srgbClr val="F58466"/>
              </a:buClr>
            </a:pPr>
            <a:r>
              <a:rPr lang="en-US" sz="2000" dirty="0" smtClean="0"/>
              <a:t>Silver </a:t>
            </a:r>
            <a:r>
              <a:rPr lang="en-US" sz="2000" dirty="0"/>
              <a:t>Cross Hospital</a:t>
            </a:r>
          </a:p>
          <a:p>
            <a:pPr>
              <a:buClr>
                <a:srgbClr val="F58466"/>
              </a:buClr>
            </a:pPr>
            <a:r>
              <a:rPr lang="en-US" sz="2000" dirty="0"/>
              <a:t>St. Anthony Hospital- Chicago</a:t>
            </a:r>
          </a:p>
          <a:p>
            <a:pPr>
              <a:buClr>
                <a:srgbClr val="F58466"/>
              </a:buClr>
            </a:pPr>
            <a:r>
              <a:rPr lang="en-US" sz="2000" dirty="0"/>
              <a:t>St. Bernard Hospital</a:t>
            </a:r>
          </a:p>
          <a:p>
            <a:pPr>
              <a:buClr>
                <a:srgbClr val="F58466"/>
              </a:buClr>
            </a:pPr>
            <a:r>
              <a:rPr lang="en-US" sz="2000" dirty="0"/>
              <a:t>St. Elizabeth's Hospital- Belleville</a:t>
            </a:r>
          </a:p>
          <a:p>
            <a:pPr>
              <a:buClr>
                <a:srgbClr val="F58466"/>
              </a:buClr>
            </a:pPr>
            <a:r>
              <a:rPr lang="en-US" sz="2000" dirty="0"/>
              <a:t>St. John's Hospital</a:t>
            </a:r>
          </a:p>
          <a:p>
            <a:pPr>
              <a:buClr>
                <a:srgbClr val="F58466"/>
              </a:buClr>
            </a:pPr>
            <a:r>
              <a:rPr lang="en-US" sz="2000" dirty="0"/>
              <a:t>UIC Hospital</a:t>
            </a:r>
          </a:p>
          <a:p>
            <a:pPr>
              <a:buClr>
                <a:srgbClr val="F58466"/>
              </a:buClr>
            </a:pPr>
            <a:r>
              <a:rPr lang="en-US" sz="2000" dirty="0"/>
              <a:t>West Suburban</a:t>
            </a:r>
          </a:p>
          <a:p>
            <a:pPr marL="0" indent="0">
              <a:buFont typeface="Arial" pitchFamily="34" charset="0"/>
              <a:buNone/>
            </a:pPr>
            <a:endParaRPr lang="en-US" sz="2000" dirty="0"/>
          </a:p>
        </p:txBody>
      </p:sp>
    </p:spTree>
    <p:extLst>
      <p:ext uri="{BB962C8B-B14F-4D97-AF65-F5344CB8AC3E}">
        <p14:creationId xmlns:p14="http://schemas.microsoft.com/office/powerpoint/2010/main" val="3334865009"/>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458200" cy="4983163"/>
          </a:xfrm>
        </p:spPr>
        <p:txBody>
          <a:bodyPr/>
          <a:lstStyle/>
          <a:p>
            <a:pPr eaLnBrk="1" hangingPunct="1">
              <a:buClr>
                <a:srgbClr val="F58466"/>
              </a:buClr>
            </a:pPr>
            <a:r>
              <a:rPr lang="en-US" dirty="0" smtClean="0"/>
              <a:t>Test implementation of data form at your hospital and collect baseline data</a:t>
            </a:r>
          </a:p>
          <a:p>
            <a:pPr eaLnBrk="1" hangingPunct="1">
              <a:buClr>
                <a:srgbClr val="F58466"/>
              </a:buClr>
            </a:pPr>
            <a:r>
              <a:rPr lang="en-US" dirty="0" smtClean="0"/>
              <a:t>Share successes, challenges, and barriers with other Wave 1 hospitals via Team Talks</a:t>
            </a:r>
          </a:p>
          <a:p>
            <a:pPr eaLnBrk="1" hangingPunct="1">
              <a:buClr>
                <a:srgbClr val="F58466"/>
              </a:buClr>
            </a:pPr>
            <a:r>
              <a:rPr lang="en-US" dirty="0" smtClean="0"/>
              <a:t>Learn from CA and NC teams strategies for implementation of data collection tools</a:t>
            </a:r>
          </a:p>
          <a:p>
            <a:pPr eaLnBrk="1" hangingPunct="1">
              <a:buClr>
                <a:srgbClr val="F58466"/>
              </a:buClr>
            </a:pPr>
            <a:r>
              <a:rPr lang="en-US" dirty="0" smtClean="0"/>
              <a:t>Provide feedback to improve data collection forms/process and share strategies with Wave 2</a:t>
            </a:r>
          </a:p>
          <a:p>
            <a:pPr eaLnBrk="1" hangingPunct="1">
              <a:buClr>
                <a:srgbClr val="F58466"/>
              </a:buClr>
            </a:pPr>
            <a:r>
              <a:rPr lang="en-US" dirty="0" smtClean="0"/>
              <a:t>Identify your hospitals current process flow for managing pts with severe HTN, differ by unit </a:t>
            </a:r>
          </a:p>
          <a:p>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7</a:t>
            </a:fld>
            <a:endParaRPr lang="en-US" altLang="en-US"/>
          </a:p>
        </p:txBody>
      </p:sp>
      <p:sp>
        <p:nvSpPr>
          <p:cNvPr id="5" name="Shape 232"/>
          <p:cNvSpPr>
            <a:spLocks noGrp="1"/>
          </p:cNvSpPr>
          <p:nvPr>
            <p:ph type="title"/>
          </p:nvPr>
        </p:nvSpPr>
        <p:spPr/>
        <p:txBody>
          <a:bodyPr lIns="91425" tIns="45700" rIns="91425" bIns="45700"/>
          <a:lstStyle/>
          <a:p>
            <a:pPr algn="l">
              <a:buSzPct val="25000"/>
            </a:pPr>
            <a:r>
              <a:rPr lang="en-US" altLang="en-US" sz="4000" b="1" dirty="0" smtClean="0">
                <a:solidFill>
                  <a:srgbClr val="F58466"/>
                </a:solidFill>
                <a:latin typeface="Goudy Old Style" pitchFamily="18" charset="0"/>
                <a:sym typeface="Arial" pitchFamily="34" charset="0"/>
              </a:rPr>
              <a:t>Wave 1 – Goals (Jan-April)</a:t>
            </a:r>
          </a:p>
        </p:txBody>
      </p:sp>
    </p:spTree>
    <p:extLst>
      <p:ext uri="{BB962C8B-B14F-4D97-AF65-F5344CB8AC3E}">
        <p14:creationId xmlns:p14="http://schemas.microsoft.com/office/powerpoint/2010/main" val="247608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solidFill>
                  <a:srgbClr val="F58466"/>
                </a:solidFill>
                <a:latin typeface="Goudy Old Style" pitchFamily="18" charset="0"/>
              </a:rPr>
              <a:t>Wave 1 Team Calls</a:t>
            </a:r>
          </a:p>
        </p:txBody>
      </p:sp>
      <p:sp>
        <p:nvSpPr>
          <p:cNvPr id="3" name="Content Placeholder 2"/>
          <p:cNvSpPr>
            <a:spLocks noGrp="1"/>
          </p:cNvSpPr>
          <p:nvPr>
            <p:ph idx="1"/>
          </p:nvPr>
        </p:nvSpPr>
        <p:spPr/>
        <p:txBody>
          <a:bodyPr/>
          <a:lstStyle/>
          <a:p>
            <a:pPr eaLnBrk="1" hangingPunct="1">
              <a:buClr>
                <a:srgbClr val="F58466"/>
              </a:buClr>
            </a:pPr>
            <a:r>
              <a:rPr lang="en-US" dirty="0" smtClean="0"/>
              <a:t>Monday, February 22 from 12:30 – 1:30 pm</a:t>
            </a:r>
          </a:p>
          <a:p>
            <a:pPr eaLnBrk="1" hangingPunct="1">
              <a:buClr>
                <a:srgbClr val="F58466"/>
              </a:buClr>
            </a:pPr>
            <a:r>
              <a:rPr lang="en-US" dirty="0" smtClean="0"/>
              <a:t>Monday, March 28 from 12:30 – 1:30 pm (discuss date)</a:t>
            </a:r>
          </a:p>
          <a:p>
            <a:pPr eaLnBrk="1" hangingPunct="1">
              <a:buClr>
                <a:srgbClr val="F58466"/>
              </a:buClr>
            </a:pPr>
            <a:r>
              <a:rPr lang="en-US" dirty="0" smtClean="0"/>
              <a:t>Monday, April 25 from 12:30 – 1:30 pm</a:t>
            </a:r>
          </a:p>
          <a:p>
            <a:pPr>
              <a:buClr>
                <a:srgbClr val="F58466"/>
              </a:buClr>
            </a:pPr>
            <a:r>
              <a:rPr lang="en-US" dirty="0" smtClean="0"/>
              <a:t>Will hear from CA and NC teams and learn from their experiences with HTN initiatives</a:t>
            </a:r>
          </a:p>
          <a:p>
            <a:pPr>
              <a:buClr>
                <a:srgbClr val="F58466"/>
              </a:buClr>
            </a:pPr>
            <a:r>
              <a:rPr lang="en-US" dirty="0" smtClean="0"/>
              <a:t>We will share with each other data collection challenges and strategies via Team Talks</a:t>
            </a:r>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239"/>
          <p:cNvSpPr>
            <a:spLocks noGrp="1"/>
          </p:cNvSpPr>
          <p:nvPr>
            <p:ph type="title"/>
          </p:nvPr>
        </p:nvSpPr>
        <p:spPr>
          <a:xfrm>
            <a:off x="304800" y="228600"/>
            <a:ext cx="6172200" cy="990600"/>
          </a:xfrm>
        </p:spPr>
        <p:txBody>
          <a:bodyPr lIns="91425" tIns="45700" rIns="91425" bIns="45700"/>
          <a:lstStyle/>
          <a:p>
            <a:pPr algn="l">
              <a:buSzPct val="25000"/>
            </a:pPr>
            <a:r>
              <a:rPr lang="en-US" altLang="en-US" sz="3600" b="1" dirty="0" smtClean="0">
                <a:solidFill>
                  <a:srgbClr val="F58466"/>
                </a:solidFill>
                <a:latin typeface="Goudy Old Style" pitchFamily="18" charset="0"/>
                <a:sym typeface="Arial" pitchFamily="34" charset="0"/>
              </a:rPr>
              <a:t>ILPQC HTN:</a:t>
            </a:r>
            <a:br>
              <a:rPr lang="en-US" altLang="en-US" sz="3600" b="1" dirty="0" smtClean="0">
                <a:solidFill>
                  <a:srgbClr val="F58466"/>
                </a:solidFill>
                <a:latin typeface="Goudy Old Style" pitchFamily="18" charset="0"/>
                <a:sym typeface="Arial" pitchFamily="34" charset="0"/>
              </a:rPr>
            </a:br>
            <a:r>
              <a:rPr lang="en-US" altLang="en-US" sz="3600" b="1" dirty="0" smtClean="0">
                <a:solidFill>
                  <a:srgbClr val="F58466"/>
                </a:solidFill>
                <a:latin typeface="Goudy Old Style" pitchFamily="18" charset="0"/>
                <a:sym typeface="Arial" pitchFamily="34" charset="0"/>
              </a:rPr>
              <a:t>Proposed Timeline 2016</a:t>
            </a:r>
            <a:endParaRPr lang="en-US" altLang="en-US" sz="2000" b="1" dirty="0" smtClean="0">
              <a:solidFill>
                <a:srgbClr val="F58466"/>
              </a:solidFill>
              <a:latin typeface="Arial" pitchFamily="34" charset="0"/>
              <a:cs typeface="Arial" pitchFamily="34" charset="0"/>
              <a:sym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13433268"/>
              </p:ext>
            </p:extLst>
          </p:nvPr>
        </p:nvGraphicFramePr>
        <p:xfrm>
          <a:off x="380996" y="1219198"/>
          <a:ext cx="8686806" cy="4724401"/>
        </p:xfrm>
        <a:graphic>
          <a:graphicData uri="http://schemas.openxmlformats.org/drawingml/2006/table">
            <a:tbl>
              <a:tblPr firstRow="1" firstCol="1" bandRow="1"/>
              <a:tblGrid>
                <a:gridCol w="685804"/>
                <a:gridCol w="2478526"/>
                <a:gridCol w="428150"/>
                <a:gridCol w="428150"/>
                <a:gridCol w="369197"/>
                <a:gridCol w="369197"/>
                <a:gridCol w="369197"/>
                <a:gridCol w="369197"/>
                <a:gridCol w="369197"/>
                <a:gridCol w="369197"/>
                <a:gridCol w="369197"/>
                <a:gridCol w="369197"/>
                <a:gridCol w="428150"/>
                <a:gridCol w="428150"/>
                <a:gridCol w="428150"/>
                <a:gridCol w="428150"/>
              </a:tblGrid>
              <a:tr h="374622">
                <a:tc>
                  <a:txBody>
                    <a:bodyPr/>
                    <a:lstStyle/>
                    <a:p>
                      <a:pPr marL="0" marR="0">
                        <a:spcBef>
                          <a:spcPts val="0"/>
                        </a:spcBef>
                        <a:spcAft>
                          <a:spcPts val="0"/>
                        </a:spcAft>
                      </a:pPr>
                      <a:r>
                        <a:rPr lang="en-US" sz="1200" dirty="0">
                          <a:effectLst/>
                          <a:latin typeface="Times New Roman"/>
                          <a:ea typeface="MS Mincho"/>
                          <a:cs typeface="Times New Roman"/>
                        </a:rPr>
                        <a:t> </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MS Mincho"/>
                          <a:cs typeface="Times New Roman"/>
                        </a:rPr>
                        <a:t>Activity</a:t>
                      </a:r>
                      <a:endParaRPr lang="en-US" sz="16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11/15</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12/15</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1/16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2/16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3/16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4/16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5/16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6/16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7/16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8/16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9/16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10/16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a:ea typeface="MS Mincho"/>
                          <a:cs typeface="Times New Roman"/>
                        </a:rPr>
                        <a:t>11/16</a:t>
                      </a:r>
                      <a:endParaRPr lang="en-US" sz="140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12/16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457872">
                <a:tc rowSpan="3">
                  <a:txBody>
                    <a:bodyPr/>
                    <a:lstStyle/>
                    <a:p>
                      <a:pPr marL="71755" marR="71755" algn="ctr">
                        <a:spcBef>
                          <a:spcPts val="0"/>
                        </a:spcBef>
                        <a:spcAft>
                          <a:spcPts val="0"/>
                        </a:spcAft>
                      </a:pPr>
                      <a:r>
                        <a:rPr lang="en-US" sz="1400" dirty="0">
                          <a:effectLst/>
                          <a:latin typeface="Times New Roman"/>
                          <a:ea typeface="MS Mincho"/>
                          <a:cs typeface="Times New Roman"/>
                        </a:rPr>
                        <a:t>Wave 1</a:t>
                      </a:r>
                      <a:endParaRPr lang="en-US" sz="1600" dirty="0">
                        <a:effectLst/>
                        <a:latin typeface="Cambria"/>
                        <a:ea typeface="MS Mincho"/>
                        <a:cs typeface="Times New Roman"/>
                      </a:endParaRPr>
                    </a:p>
                  </a:txBody>
                  <a:tcPr marL="68580" marR="68580" marT="0" marB="0" vert="vert27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MS Mincho"/>
                          <a:cs typeface="Times New Roman"/>
                        </a:rPr>
                        <a:t>Launch </a:t>
                      </a:r>
                      <a:r>
                        <a:rPr lang="en-US" sz="1400" dirty="0" smtClean="0">
                          <a:effectLst/>
                          <a:latin typeface="Times New Roman"/>
                          <a:ea typeface="MS Mincho"/>
                          <a:cs typeface="Times New Roman"/>
                        </a:rPr>
                        <a:t>initiative</a:t>
                      </a:r>
                      <a:r>
                        <a:rPr lang="en-US" sz="1400" baseline="0" dirty="0" smtClean="0">
                          <a:effectLst/>
                          <a:latin typeface="Times New Roman"/>
                          <a:ea typeface="MS Mincho"/>
                          <a:cs typeface="Times New Roman"/>
                        </a:rPr>
                        <a:t> at ILPQC a</a:t>
                      </a:r>
                      <a:r>
                        <a:rPr lang="en-US" sz="1400" dirty="0" smtClean="0">
                          <a:effectLst/>
                          <a:latin typeface="Times New Roman"/>
                          <a:ea typeface="MS Mincho"/>
                          <a:cs typeface="Times New Roman"/>
                        </a:rPr>
                        <a:t>nnual </a:t>
                      </a:r>
                      <a:r>
                        <a:rPr lang="en-US" sz="1400" dirty="0">
                          <a:effectLst/>
                          <a:latin typeface="Times New Roman"/>
                          <a:ea typeface="MS Mincho"/>
                          <a:cs typeface="Times New Roman"/>
                        </a:rPr>
                        <a:t>meeting</a:t>
                      </a:r>
                      <a:endParaRPr lang="en-US" sz="16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872">
                <a:tc vMerge="1">
                  <a:txBody>
                    <a:bodyPr/>
                    <a:lstStyle/>
                    <a:p>
                      <a:endParaRPr lang="en-US"/>
                    </a:p>
                  </a:txBody>
                  <a:tcPr/>
                </a:tc>
                <a:tc>
                  <a:txBody>
                    <a:bodyPr/>
                    <a:lstStyle/>
                    <a:p>
                      <a:pPr marL="0" marR="0">
                        <a:spcBef>
                          <a:spcPts val="0"/>
                        </a:spcBef>
                        <a:spcAft>
                          <a:spcPts val="0"/>
                        </a:spcAft>
                      </a:pPr>
                      <a:r>
                        <a:rPr lang="en-US" sz="1400" dirty="0">
                          <a:effectLst/>
                          <a:latin typeface="Times New Roman"/>
                          <a:ea typeface="MS Mincho"/>
                          <a:cs typeface="Times New Roman"/>
                        </a:rPr>
                        <a:t>Wave 1 Teams </a:t>
                      </a:r>
                      <a:r>
                        <a:rPr lang="en-US" sz="1400" dirty="0" smtClean="0">
                          <a:effectLst/>
                          <a:latin typeface="Times New Roman"/>
                          <a:ea typeface="MS Mincho"/>
                          <a:cs typeface="Times New Roman"/>
                        </a:rPr>
                        <a:t>calls</a:t>
                      </a:r>
                      <a:endParaRPr lang="en-US" sz="16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807">
                <a:tc vMerge="1">
                  <a:txBody>
                    <a:bodyPr/>
                    <a:lstStyle/>
                    <a:p>
                      <a:endParaRPr lang="en-US"/>
                    </a:p>
                  </a:txBody>
                  <a:tcPr/>
                </a:tc>
                <a:tc>
                  <a:txBody>
                    <a:bodyPr/>
                    <a:lstStyle/>
                    <a:p>
                      <a:pPr marL="0" marR="0">
                        <a:spcBef>
                          <a:spcPts val="0"/>
                        </a:spcBef>
                        <a:spcAft>
                          <a:spcPts val="0"/>
                        </a:spcAft>
                      </a:pPr>
                      <a:r>
                        <a:rPr lang="en-US" sz="1400" dirty="0" smtClean="0">
                          <a:effectLst/>
                          <a:latin typeface="Times New Roman"/>
                          <a:ea typeface="MS Mincho"/>
                          <a:cs typeface="Times New Roman"/>
                        </a:rPr>
                        <a:t>Test</a:t>
                      </a:r>
                      <a:r>
                        <a:rPr lang="en-US" sz="1400" baseline="0" dirty="0" smtClean="0">
                          <a:effectLst/>
                          <a:latin typeface="Times New Roman"/>
                          <a:ea typeface="MS Mincho"/>
                          <a:cs typeface="Times New Roman"/>
                        </a:rPr>
                        <a:t> </a:t>
                      </a:r>
                      <a:r>
                        <a:rPr lang="en-US" sz="1400" dirty="0" smtClean="0">
                          <a:effectLst/>
                          <a:latin typeface="Times New Roman"/>
                          <a:ea typeface="MS Mincho"/>
                          <a:cs typeface="Times New Roman"/>
                        </a:rPr>
                        <a:t>data collection process and implementation, collect baseline </a:t>
                      </a:r>
                      <a:r>
                        <a:rPr lang="en-US" sz="1400" dirty="0">
                          <a:effectLst/>
                          <a:latin typeface="Times New Roman"/>
                          <a:ea typeface="MS Mincho"/>
                          <a:cs typeface="Times New Roman"/>
                        </a:rPr>
                        <a:t>data</a:t>
                      </a:r>
                      <a:endParaRPr lang="en-US" sz="16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935">
                <a:tc>
                  <a:txBody>
                    <a:bodyPr/>
                    <a:lstStyle/>
                    <a:p>
                      <a:pPr marL="0" marR="0">
                        <a:spcBef>
                          <a:spcPts val="0"/>
                        </a:spcBef>
                        <a:spcAft>
                          <a:spcPts val="0"/>
                        </a:spcAft>
                      </a:pPr>
                      <a:r>
                        <a:rPr lang="en-US" sz="1400" dirty="0">
                          <a:effectLst/>
                          <a:latin typeface="Times New Roman"/>
                          <a:ea typeface="MS Mincho"/>
                          <a:cs typeface="Times New Roman"/>
                        </a:rPr>
                        <a:t> </a:t>
                      </a:r>
                      <a:endParaRPr lang="en-US" sz="1600" dirty="0">
                        <a:effectLst/>
                        <a:latin typeface="Cambria"/>
                        <a:ea typeface="MS Mincho"/>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MS Mincho"/>
                          <a:cs typeface="Times New Roman"/>
                        </a:rPr>
                        <a:t>Wave 1 feedback</a:t>
                      </a:r>
                      <a:endParaRPr lang="en-US" sz="16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872">
                <a:tc rowSpan="4">
                  <a:txBody>
                    <a:bodyPr/>
                    <a:lstStyle/>
                    <a:p>
                      <a:pPr marL="71755" marR="71755" algn="ctr">
                        <a:spcBef>
                          <a:spcPts val="0"/>
                        </a:spcBef>
                        <a:spcAft>
                          <a:spcPts val="0"/>
                        </a:spcAft>
                      </a:pPr>
                      <a:r>
                        <a:rPr lang="en-US" sz="1400" dirty="0">
                          <a:effectLst/>
                          <a:latin typeface="Times New Roman"/>
                          <a:ea typeface="MS Mincho"/>
                          <a:cs typeface="Times New Roman"/>
                        </a:rPr>
                        <a:t>Wave 2</a:t>
                      </a:r>
                      <a:endParaRPr lang="en-US" sz="1600" dirty="0">
                        <a:effectLst/>
                        <a:latin typeface="Cambria"/>
                        <a:ea typeface="MS Mincho"/>
                        <a:cs typeface="Times New Roman"/>
                      </a:endParaRPr>
                    </a:p>
                  </a:txBody>
                  <a:tcPr marL="68580" marR="68580" marT="0" marB="0" vert="vert27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MS Mincho"/>
                          <a:cs typeface="Times New Roman"/>
                        </a:rPr>
                        <a:t>Enroll Wave 2 teams</a:t>
                      </a:r>
                      <a:endParaRPr lang="en-US" sz="16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807">
                <a:tc vMerge="1">
                  <a:txBody>
                    <a:bodyPr/>
                    <a:lstStyle/>
                    <a:p>
                      <a:endParaRPr lang="en-US"/>
                    </a:p>
                  </a:txBody>
                  <a:tcPr/>
                </a:tc>
                <a:tc>
                  <a:txBody>
                    <a:bodyPr/>
                    <a:lstStyle/>
                    <a:p>
                      <a:pPr marL="0" marR="0">
                        <a:spcBef>
                          <a:spcPts val="0"/>
                        </a:spcBef>
                        <a:spcAft>
                          <a:spcPts val="0"/>
                        </a:spcAft>
                      </a:pPr>
                      <a:r>
                        <a:rPr lang="en-US" sz="1400" dirty="0">
                          <a:effectLst/>
                          <a:latin typeface="Times New Roman"/>
                          <a:ea typeface="MS Mincho"/>
                          <a:cs typeface="Times New Roman"/>
                        </a:rPr>
                        <a:t>2-hour educational </a:t>
                      </a:r>
                      <a:r>
                        <a:rPr lang="en-US" sz="1400" dirty="0" smtClean="0">
                          <a:effectLst/>
                          <a:latin typeface="Times New Roman"/>
                          <a:ea typeface="MS Mincho"/>
                          <a:cs typeface="Times New Roman"/>
                        </a:rPr>
                        <a:t>webinar </a:t>
                      </a:r>
                      <a:r>
                        <a:rPr lang="en-US" sz="1400" dirty="0">
                          <a:effectLst/>
                          <a:latin typeface="Times New Roman"/>
                          <a:ea typeface="MS Mincho"/>
                          <a:cs typeface="Times New Roman"/>
                        </a:rPr>
                        <a:t>for all </a:t>
                      </a:r>
                      <a:r>
                        <a:rPr lang="en-US" sz="1400" dirty="0" smtClean="0">
                          <a:effectLst/>
                          <a:latin typeface="Times New Roman"/>
                          <a:ea typeface="MS Mincho"/>
                          <a:cs typeface="Times New Roman"/>
                        </a:rPr>
                        <a:t>teams – </a:t>
                      </a:r>
                      <a:r>
                        <a:rPr lang="en-US" sz="1400" b="0" i="1" dirty="0" smtClean="0">
                          <a:effectLst/>
                          <a:latin typeface="Times New Roman"/>
                          <a:ea typeface="MS Mincho"/>
                          <a:cs typeface="Times New Roman"/>
                        </a:rPr>
                        <a:t>May 2, 12:30-2:30</a:t>
                      </a:r>
                      <a:endParaRPr lang="en-US" sz="1600" b="0" i="1"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807">
                <a:tc vMerge="1">
                  <a:txBody>
                    <a:bodyPr/>
                    <a:lstStyle/>
                    <a:p>
                      <a:endParaRPr lang="en-US"/>
                    </a:p>
                  </a:txBody>
                  <a:tcPr/>
                </a:tc>
                <a:tc>
                  <a:txBody>
                    <a:bodyPr/>
                    <a:lstStyle/>
                    <a:p>
                      <a:pPr marL="0" marR="0">
                        <a:spcBef>
                          <a:spcPts val="0"/>
                        </a:spcBef>
                        <a:spcAft>
                          <a:spcPts val="0"/>
                        </a:spcAft>
                      </a:pPr>
                      <a:r>
                        <a:rPr lang="en-US" sz="1400" dirty="0">
                          <a:effectLst/>
                          <a:latin typeface="Times New Roman"/>
                          <a:ea typeface="MS Mincho"/>
                          <a:cs typeface="Times New Roman"/>
                        </a:rPr>
                        <a:t>Face-to-face </a:t>
                      </a:r>
                      <a:r>
                        <a:rPr lang="en-US" sz="1400" dirty="0" smtClean="0">
                          <a:effectLst/>
                          <a:latin typeface="Times New Roman"/>
                          <a:ea typeface="MS Mincho"/>
                          <a:cs typeface="Times New Roman"/>
                        </a:rPr>
                        <a:t>meeting </a:t>
                      </a:r>
                      <a:r>
                        <a:rPr lang="en-US" sz="1400" dirty="0">
                          <a:effectLst/>
                          <a:latin typeface="Times New Roman"/>
                          <a:ea typeface="MS Mincho"/>
                          <a:cs typeface="Times New Roman"/>
                        </a:rPr>
                        <a:t>to launch QI </a:t>
                      </a:r>
                      <a:r>
                        <a:rPr lang="en-US" sz="1400" dirty="0" smtClean="0">
                          <a:effectLst/>
                          <a:latin typeface="Times New Roman"/>
                          <a:ea typeface="MS Mincho"/>
                          <a:cs typeface="Times New Roman"/>
                        </a:rPr>
                        <a:t>work – </a:t>
                      </a:r>
                      <a:r>
                        <a:rPr lang="en-US" sz="1400" i="1" dirty="0" smtClean="0">
                          <a:effectLst/>
                          <a:latin typeface="Times New Roman"/>
                          <a:ea typeface="MS Mincho"/>
                          <a:cs typeface="Times New Roman"/>
                        </a:rPr>
                        <a:t>May 23, 10am</a:t>
                      </a:r>
                      <a:r>
                        <a:rPr lang="en-US" sz="1400" i="1" baseline="0" dirty="0" smtClean="0">
                          <a:effectLst/>
                          <a:latin typeface="Times New Roman"/>
                          <a:ea typeface="MS Mincho"/>
                          <a:cs typeface="Times New Roman"/>
                        </a:rPr>
                        <a:t> – 3:30</a:t>
                      </a:r>
                      <a:endParaRPr lang="en-US" sz="1600" i="1"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807">
                <a:tc vMerge="1">
                  <a:txBody>
                    <a:bodyPr/>
                    <a:lstStyle/>
                    <a:p>
                      <a:endParaRPr lang="en-US"/>
                    </a:p>
                  </a:txBody>
                  <a:tcPr/>
                </a:tc>
                <a:tc>
                  <a:txBody>
                    <a:bodyPr/>
                    <a:lstStyle/>
                    <a:p>
                      <a:pPr marL="0" marR="0">
                        <a:spcBef>
                          <a:spcPts val="0"/>
                        </a:spcBef>
                        <a:spcAft>
                          <a:spcPts val="0"/>
                        </a:spcAft>
                      </a:pPr>
                      <a:r>
                        <a:rPr lang="en-US" sz="1400" dirty="0">
                          <a:effectLst/>
                          <a:latin typeface="Times New Roman"/>
                          <a:ea typeface="MS Mincho"/>
                          <a:cs typeface="Times New Roman"/>
                        </a:rPr>
                        <a:t>Monthly data collection/team </a:t>
                      </a:r>
                      <a:r>
                        <a:rPr lang="en-US" sz="1400" dirty="0" smtClean="0">
                          <a:effectLst/>
                          <a:latin typeface="Times New Roman"/>
                          <a:ea typeface="MS Mincho"/>
                          <a:cs typeface="Times New Roman"/>
                        </a:rPr>
                        <a:t>calls </a:t>
                      </a:r>
                      <a:r>
                        <a:rPr lang="en-US" sz="1400" i="1" dirty="0" smtClean="0">
                          <a:effectLst/>
                          <a:latin typeface="Times New Roman"/>
                          <a:ea typeface="MS Mincho"/>
                          <a:cs typeface="Times New Roman"/>
                        </a:rPr>
                        <a:t>(June 2016-Dec 2017)</a:t>
                      </a:r>
                      <a:endParaRPr lang="en-US" sz="1600" i="1"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bl>
          </a:graphicData>
        </a:graphic>
      </p:graphicFrame>
    </p:spTree>
    <p:extLst>
      <p:ext uri="{BB962C8B-B14F-4D97-AF65-F5344CB8AC3E}">
        <p14:creationId xmlns:p14="http://schemas.microsoft.com/office/powerpoint/2010/main" val="4161441753"/>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55325</TotalTime>
  <Words>2256</Words>
  <Application>Microsoft Office PowerPoint</Application>
  <PresentationFormat>On-screen Show (4:3)</PresentationFormat>
  <Paragraphs>446</Paragraphs>
  <Slides>28</Slides>
  <Notes>23</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1_Office Theme</vt:lpstr>
      <vt:lpstr>Maternal Hypertension Initiative:  Wave 1 Kick-off</vt:lpstr>
      <vt:lpstr>Overview</vt:lpstr>
      <vt:lpstr>Why Maternal Hypertension?</vt:lpstr>
      <vt:lpstr>ILPQC Maternal  Hypertension Initiative</vt:lpstr>
      <vt:lpstr>Support from Other State  Collaboratives Working on HTN</vt:lpstr>
      <vt:lpstr>Welcome Wave 1 Teams</vt:lpstr>
      <vt:lpstr>Wave 1 – Goals (Jan-April)</vt:lpstr>
      <vt:lpstr>Wave 1 Team Calls</vt:lpstr>
      <vt:lpstr>ILPQC HTN: Proposed Timeline 2016</vt:lpstr>
      <vt:lpstr>Three types of measures</vt:lpstr>
      <vt:lpstr>HTN Initiative Goal &amp;  Measures</vt:lpstr>
      <vt:lpstr>Alliance for Innovation on  Maternal Health (AIM)</vt:lpstr>
      <vt:lpstr>AIM - Hypertension Measures</vt:lpstr>
      <vt:lpstr>AIM Participation</vt:lpstr>
      <vt:lpstr>Team Building</vt:lpstr>
      <vt:lpstr>Data Collection Process</vt:lpstr>
      <vt:lpstr>Severe HTN Data Form: 2 Options</vt:lpstr>
      <vt:lpstr>HTN: Draft Data Form</vt:lpstr>
      <vt:lpstr>PowerPoint Presentation</vt:lpstr>
      <vt:lpstr>PowerPoint Presentation</vt:lpstr>
      <vt:lpstr>Live REDCap Demo:  Kate Finnegan</vt:lpstr>
      <vt:lpstr>HTN Initiative Wave 1/Wave 2:  Education Roll-out</vt:lpstr>
      <vt:lpstr>HTN Education Plan</vt:lpstr>
      <vt:lpstr>PowerPoint Presentation</vt:lpstr>
      <vt:lpstr>Patient Education Materials</vt:lpstr>
      <vt:lpstr>Team Talks – HTN Initiative</vt:lpstr>
      <vt:lpstr>Wave 1 Recap and Next Steps</vt:lpstr>
      <vt:lpstr>Getting Started Q&amp;A</vt:lpstr>
    </vt:vector>
  </TitlesOfParts>
  <Company>State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Katelynne Finnegan</cp:lastModifiedBy>
  <cp:revision>1097</cp:revision>
  <dcterms:created xsi:type="dcterms:W3CDTF">2013-06-07T18:46:59Z</dcterms:created>
  <dcterms:modified xsi:type="dcterms:W3CDTF">2016-01-22T21:37:27Z</dcterms:modified>
</cp:coreProperties>
</file>